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23.xml" ContentType="application/vnd.openxmlformats-officedocument.presentationml.tag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ags/tag2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648" r:id="rId1"/>
  </p:sldMasterIdLst>
  <p:notesMasterIdLst>
    <p:notesMasterId r:id="rId33"/>
  </p:notesMasterIdLst>
  <p:sldIdLst>
    <p:sldId id="258" r:id="rId2"/>
    <p:sldId id="613" r:id="rId3"/>
    <p:sldId id="614" r:id="rId4"/>
    <p:sldId id="615" r:id="rId5"/>
    <p:sldId id="549" r:id="rId6"/>
    <p:sldId id="498" r:id="rId7"/>
    <p:sldId id="496" r:id="rId8"/>
    <p:sldId id="270" r:id="rId9"/>
    <p:sldId id="272" r:id="rId10"/>
    <p:sldId id="608" r:id="rId11"/>
    <p:sldId id="555" r:id="rId12"/>
    <p:sldId id="501" r:id="rId13"/>
    <p:sldId id="590" r:id="rId14"/>
    <p:sldId id="591" r:id="rId15"/>
    <p:sldId id="592" r:id="rId16"/>
    <p:sldId id="593" r:id="rId17"/>
    <p:sldId id="467" r:id="rId18"/>
    <p:sldId id="279" r:id="rId19"/>
    <p:sldId id="280" r:id="rId20"/>
    <p:sldId id="462" r:id="rId21"/>
    <p:sldId id="461" r:id="rId22"/>
    <p:sldId id="465" r:id="rId23"/>
    <p:sldId id="468" r:id="rId24"/>
    <p:sldId id="440" r:id="rId25"/>
    <p:sldId id="556" r:id="rId26"/>
    <p:sldId id="557" r:id="rId27"/>
    <p:sldId id="265" r:id="rId28"/>
    <p:sldId id="558" r:id="rId29"/>
    <p:sldId id="612" r:id="rId30"/>
    <p:sldId id="616" r:id="rId31"/>
    <p:sldId id="607" r:id="rId32"/>
  </p:sldIdLst>
  <p:sldSz cx="6400800" cy="4800600"/>
  <p:notesSz cx="6950075" cy="9236075"/>
  <p:custDataLst>
    <p:tags r:id="rId34"/>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9AE60D-DFCE-4628-8442-EE71B27CE43A}">
          <p14:sldIdLst>
            <p14:sldId id="258"/>
            <p14:sldId id="613"/>
            <p14:sldId id="614"/>
            <p14:sldId id="615"/>
            <p14:sldId id="549"/>
            <p14:sldId id="498"/>
            <p14:sldId id="496"/>
            <p14:sldId id="270"/>
            <p14:sldId id="272"/>
            <p14:sldId id="608"/>
            <p14:sldId id="555"/>
            <p14:sldId id="501"/>
            <p14:sldId id="590"/>
            <p14:sldId id="591"/>
            <p14:sldId id="592"/>
            <p14:sldId id="593"/>
            <p14:sldId id="467"/>
            <p14:sldId id="279"/>
            <p14:sldId id="280"/>
            <p14:sldId id="462"/>
            <p14:sldId id="461"/>
            <p14:sldId id="465"/>
            <p14:sldId id="468"/>
            <p14:sldId id="440"/>
            <p14:sldId id="556"/>
            <p14:sldId id="557"/>
            <p14:sldId id="265"/>
            <p14:sldId id="558"/>
            <p14:sldId id="612"/>
            <p14:sldId id="616"/>
            <p14:sldId id="60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8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708" autoAdjust="0"/>
  </p:normalViewPr>
  <p:slideViewPr>
    <p:cSldViewPr snapToGrid="0" showGuides="1">
      <p:cViewPr varScale="1">
        <p:scale>
          <a:sx n="104" d="100"/>
          <a:sy n="104" d="100"/>
        </p:scale>
        <p:origin x="1627" y="7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900" b="1" dirty="0">
                <a:solidFill>
                  <a:schemeClr val="tx1"/>
                </a:solidFill>
              </a:rPr>
              <a:t>%</a:t>
            </a:r>
            <a:r>
              <a:rPr lang="en-US" sz="900" b="1" baseline="0" dirty="0">
                <a:solidFill>
                  <a:schemeClr val="tx1"/>
                </a:solidFill>
              </a:rPr>
              <a:t> of </a:t>
            </a:r>
            <a:r>
              <a:rPr lang="en-US" sz="900" b="1" dirty="0">
                <a:solidFill>
                  <a:schemeClr val="tx1"/>
                </a:solidFill>
              </a:rPr>
              <a:t>Accurate Responses </a:t>
            </a:r>
            <a:br>
              <a:rPr lang="en-US" sz="900" b="1" dirty="0">
                <a:solidFill>
                  <a:schemeClr val="tx1"/>
                </a:solidFill>
              </a:rPr>
            </a:br>
            <a:r>
              <a:rPr lang="en-US" sz="900" b="1" dirty="0">
                <a:solidFill>
                  <a:schemeClr val="tx1"/>
                </a:solidFill>
              </a:rPr>
              <a:t>on Test Questions</a:t>
            </a:r>
          </a:p>
        </c:rich>
      </c:tx>
      <c:layout>
        <c:manualLayout>
          <c:xMode val="edge"/>
          <c:yMode val="edge"/>
          <c:x val="0.18801718656257971"/>
          <c:y val="8.27499415910142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0187349339157986E-2"/>
          <c:y val="0.31846906092313199"/>
          <c:w val="0.89962530132168406"/>
          <c:h val="0.49644659277813613"/>
        </c:manualLayout>
      </c:layout>
      <c:barChart>
        <c:barDir val="col"/>
        <c:grouping val="clustered"/>
        <c:varyColors val="0"/>
        <c:ser>
          <c:idx val="0"/>
          <c:order val="0"/>
          <c:tx>
            <c:strRef>
              <c:f>Sheet1!$B$1</c:f>
              <c:strCache>
                <c:ptCount val="1"/>
                <c:pt idx="0">
                  <c:v>Accurate Responses on Test Questions</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E91-4FAF-A151-6F6FE015A4C2}"/>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1E91-4FAF-A151-6F6FE015A4C2}"/>
              </c:ext>
            </c:extLst>
          </c:dPt>
          <c:dLbls>
            <c:dLbl>
              <c:idx val="0"/>
              <c:tx>
                <c:rich>
                  <a:bodyPr/>
                  <a:lstStyle/>
                  <a:p>
                    <a:r>
                      <a:rPr lang="en-US"/>
                      <a:t>42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91-4FAF-A151-6F6FE015A4C2}"/>
                </c:ext>
              </c:extLst>
            </c:dLbl>
            <c:dLbl>
              <c:idx val="1"/>
              <c:tx>
                <c:rich>
                  <a:bodyPr/>
                  <a:lstStyle/>
                  <a:p>
                    <a:r>
                      <a:rPr lang="en-US" dirty="0"/>
                      <a:t>55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91-4FAF-A151-6F6FE015A4C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Decorated 
classroom</c:v>
                </c:pt>
                <c:pt idx="1">
                  <c:v>Non-decorated classroom</c:v>
                </c:pt>
              </c:strCache>
            </c:strRef>
          </c:cat>
          <c:val>
            <c:numRef>
              <c:f>Sheet1!$B$2:$B$3</c:f>
              <c:numCache>
                <c:formatCode>0%</c:formatCode>
                <c:ptCount val="2"/>
                <c:pt idx="0">
                  <c:v>0.42</c:v>
                </c:pt>
                <c:pt idx="1">
                  <c:v>0.55000000000000004</c:v>
                </c:pt>
              </c:numCache>
            </c:numRef>
          </c:val>
          <c:extLst>
            <c:ext xmlns:c16="http://schemas.microsoft.com/office/drawing/2014/chart" uri="{C3380CC4-5D6E-409C-BE32-E72D297353CC}">
              <c16:uniqueId val="{00000004-1E91-4FAF-A151-6F6FE015A4C2}"/>
            </c:ext>
          </c:extLst>
        </c:ser>
        <c:dLbls>
          <c:dLblPos val="outEnd"/>
          <c:showLegendKey val="0"/>
          <c:showVal val="1"/>
          <c:showCatName val="0"/>
          <c:showSerName val="0"/>
          <c:showPercent val="0"/>
          <c:showBubbleSize val="0"/>
        </c:dLbls>
        <c:gapWidth val="219"/>
        <c:overlap val="-27"/>
        <c:axId val="461249976"/>
        <c:axId val="461251936"/>
      </c:barChart>
      <c:catAx>
        <c:axId val="461249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1" u="none" strike="noStrike" kern="1200" baseline="0">
                <a:solidFill>
                  <a:schemeClr val="tx1"/>
                </a:solidFill>
                <a:latin typeface="+mn-lt"/>
                <a:ea typeface="+mn-ea"/>
                <a:cs typeface="+mn-cs"/>
              </a:defRPr>
            </a:pPr>
            <a:endParaRPr lang="en-US"/>
          </a:p>
        </c:txPr>
        <c:crossAx val="461251936"/>
        <c:crosses val="autoZero"/>
        <c:auto val="1"/>
        <c:lblAlgn val="ctr"/>
        <c:lblOffset val="100"/>
        <c:noMultiLvlLbl val="0"/>
      </c:catAx>
      <c:valAx>
        <c:axId val="461251936"/>
        <c:scaling>
          <c:orientation val="minMax"/>
        </c:scaling>
        <c:delete val="1"/>
        <c:axPos val="l"/>
        <c:numFmt formatCode="0%" sourceLinked="1"/>
        <c:majorTickMark val="none"/>
        <c:minorTickMark val="none"/>
        <c:tickLblPos val="nextTo"/>
        <c:crossAx val="461249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en-US" dirty="0">
                <a:latin typeface="Verdana" panose="020B0604030504040204" pitchFamily="34" charset="0"/>
                <a:ea typeface="Verdana" panose="020B0604030504040204" pitchFamily="34" charset="0"/>
                <a:cs typeface="Verdana" panose="020B0604030504040204" pitchFamily="34" charset="0"/>
              </a:rPr>
              <a:t>% of Time Spent Off-Task</a:t>
            </a:r>
          </a:p>
        </c:rich>
      </c:tx>
      <c:layout>
        <c:manualLayout>
          <c:xMode val="edge"/>
          <c:yMode val="edge"/>
          <c:x val="0.17945752662520684"/>
          <c:y val="0.13045381542902554"/>
        </c:manualLayout>
      </c:layout>
      <c:overlay val="0"/>
    </c:title>
    <c:autoTitleDeleted val="0"/>
    <c:plotArea>
      <c:layout>
        <c:manualLayout>
          <c:layoutTarget val="inner"/>
          <c:xMode val="edge"/>
          <c:yMode val="edge"/>
          <c:x val="0.3344110247343472"/>
          <c:y val="0.31546387783350838"/>
          <c:w val="0.66083280216492013"/>
          <c:h val="0.59778355576227682"/>
        </c:manualLayout>
      </c:layout>
      <c:barChart>
        <c:barDir val="bar"/>
        <c:grouping val="clustered"/>
        <c:varyColors val="0"/>
        <c:ser>
          <c:idx val="0"/>
          <c:order val="0"/>
          <c:tx>
            <c:strRef>
              <c:f>Sheet1!$B$1</c:f>
              <c:strCache>
                <c:ptCount val="1"/>
                <c:pt idx="0">
                  <c:v>% of Time Spent Off-Task</c:v>
                </c:pt>
              </c:strCache>
            </c:strRef>
          </c:tx>
          <c:spPr>
            <a:solidFill>
              <a:schemeClr val="accent1"/>
            </a:solidFill>
            <a:ln>
              <a:solidFill>
                <a:schemeClr val="bg1"/>
              </a:solidFill>
              <a:miter lim="800000"/>
            </a:ln>
            <a:effectLst/>
          </c:spPr>
          <c:invertIfNegative val="0"/>
          <c:dPt>
            <c:idx val="0"/>
            <c:invertIfNegative val="0"/>
            <c:bubble3D val="0"/>
            <c:spPr>
              <a:solidFill>
                <a:srgbClr val="A0A4A9"/>
              </a:solidFill>
              <a:ln>
                <a:solidFill>
                  <a:schemeClr val="bg1"/>
                </a:solidFill>
                <a:miter lim="800000"/>
              </a:ln>
              <a:effectLst/>
            </c:spPr>
            <c:extLst>
              <c:ext xmlns:c16="http://schemas.microsoft.com/office/drawing/2014/chart" uri="{C3380CC4-5D6E-409C-BE32-E72D297353CC}">
                <c16:uniqueId val="{00000001-346B-4963-9634-FDB96C4CF1D4}"/>
              </c:ext>
            </c:extLst>
          </c:dPt>
          <c:dPt>
            <c:idx val="1"/>
            <c:invertIfNegative val="0"/>
            <c:bubble3D val="0"/>
            <c:spPr>
              <a:solidFill>
                <a:srgbClr val="004A88"/>
              </a:solidFill>
              <a:ln>
                <a:solidFill>
                  <a:schemeClr val="bg1"/>
                </a:solidFill>
                <a:miter lim="800000"/>
              </a:ln>
              <a:effectLst/>
            </c:spPr>
            <c:extLst>
              <c:ext xmlns:c16="http://schemas.microsoft.com/office/drawing/2014/chart" uri="{C3380CC4-5D6E-409C-BE32-E72D297353CC}">
                <c16:uniqueId val="{00000003-346B-4963-9634-FDB96C4CF1D4}"/>
              </c:ext>
            </c:extLst>
          </c:dPt>
          <c:dLbls>
            <c:spPr>
              <a:noFill/>
              <a:ln>
                <a:noFill/>
              </a:ln>
              <a:effectLst/>
            </c:spPr>
            <c:txPr>
              <a:bodyPr wrap="square" lIns="38100" tIns="19050" rIns="38100" bIns="19050" anchor="ctr">
                <a:spAutoFit/>
              </a:bodyPr>
              <a:lstStyle/>
              <a:p>
                <a:pPr>
                  <a:defRPr sz="8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Decorated 
Classroom</c:v>
                </c:pt>
                <c:pt idx="1">
                  <c:v>Non-decorated 
Classroom</c:v>
                </c:pt>
              </c:strCache>
            </c:strRef>
          </c:cat>
          <c:val>
            <c:numRef>
              <c:f>Sheet1!$B$2:$B$3</c:f>
              <c:numCache>
                <c:formatCode>0.0%</c:formatCode>
                <c:ptCount val="2"/>
                <c:pt idx="0">
                  <c:v>0.38600000000000001</c:v>
                </c:pt>
                <c:pt idx="1">
                  <c:v>0.28399999999999997</c:v>
                </c:pt>
              </c:numCache>
            </c:numRef>
          </c:val>
          <c:extLst>
            <c:ext xmlns:c16="http://schemas.microsoft.com/office/drawing/2014/chart" uri="{C3380CC4-5D6E-409C-BE32-E72D297353CC}">
              <c16:uniqueId val="{00000004-346B-4963-9634-FDB96C4CF1D4}"/>
            </c:ext>
          </c:extLst>
        </c:ser>
        <c:dLbls>
          <c:dLblPos val="outEnd"/>
          <c:showLegendKey val="0"/>
          <c:showVal val="1"/>
          <c:showCatName val="0"/>
          <c:showSerName val="0"/>
          <c:showPercent val="0"/>
          <c:showBubbleSize val="0"/>
        </c:dLbls>
        <c:gapWidth val="50"/>
        <c:axId val="461247232"/>
        <c:axId val="461245664"/>
      </c:barChart>
      <c:catAx>
        <c:axId val="461247232"/>
        <c:scaling>
          <c:orientation val="minMax"/>
        </c:scaling>
        <c:delete val="0"/>
        <c:axPos val="l"/>
        <c:numFmt formatCode="General" sourceLinked="1"/>
        <c:majorTickMark val="none"/>
        <c:minorTickMark val="none"/>
        <c:tickLblPos val="nextTo"/>
        <c:spPr>
          <a:noFill/>
          <a:ln w="9525" cap="flat" cmpd="sng" algn="ctr">
            <a:solidFill>
              <a:schemeClr val="tx1"/>
            </a:solidFill>
            <a:miter lim="800000"/>
          </a:ln>
          <a:effectLst/>
        </c:spPr>
        <c:txPr>
          <a:bodyPr rot="-60000000" spcFirstLastPara="1" vertOverflow="ellipsis" vert="horz" wrap="square" anchor="ctr" anchorCtr="1"/>
          <a:lstStyle/>
          <a:p>
            <a:pPr>
              <a:defRPr sz="800" b="0"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61245664"/>
        <c:crosses val="autoZero"/>
        <c:auto val="1"/>
        <c:lblAlgn val="ctr"/>
        <c:lblOffset val="100"/>
        <c:noMultiLvlLbl val="0"/>
      </c:catAx>
      <c:valAx>
        <c:axId val="461245664"/>
        <c:scaling>
          <c:orientation val="minMax"/>
        </c:scaling>
        <c:delete val="1"/>
        <c:axPos val="b"/>
        <c:numFmt formatCode="0.0%" sourceLinked="1"/>
        <c:majorTickMark val="none"/>
        <c:minorTickMark val="none"/>
        <c:tickLblPos val="nextTo"/>
        <c:crossAx val="461247232"/>
        <c:crosses val="autoZero"/>
        <c:crossBetween val="between"/>
      </c:valAx>
      <c:spPr>
        <a:noFill/>
        <a:ln>
          <a:noFill/>
        </a:ln>
        <a:effectLst/>
      </c:spPr>
    </c:plotArea>
    <c:plotVisOnly val="1"/>
    <c:dispBlanksAs val="gap"/>
    <c:showDLblsOverMax val="0"/>
  </c:chart>
  <c:spPr>
    <a:noFill/>
    <a:ln>
      <a:noFill/>
    </a:ln>
    <a:effectLst/>
  </c:spPr>
  <c:txPr>
    <a:bodyPr/>
    <a:lstStyle/>
    <a:p>
      <a:pPr>
        <a:defRPr sz="900" b="1">
          <a:solidFill>
            <a:schemeClr val="tx1"/>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818740312148"/>
          <c:y val="0.29914529914529914"/>
          <c:w val="0.73863699094470037"/>
          <c:h val="0.52362877717208411"/>
        </c:manualLayout>
      </c:layout>
      <c:lineChart>
        <c:grouping val="standard"/>
        <c:varyColors val="0"/>
        <c:ser>
          <c:idx val="0"/>
          <c:order val="0"/>
          <c:tx>
            <c:strRef>
              <c:f>Sheet1!$B$1</c:f>
              <c:strCache>
                <c:ptCount val="1"/>
                <c:pt idx="0">
                  <c:v>Intervention</c:v>
                </c:pt>
              </c:strCache>
            </c:strRef>
          </c:tx>
          <c:spPr>
            <a:ln w="28575" cap="rnd">
              <a:solidFill>
                <a:schemeClr val="tx2"/>
              </a:solidFill>
              <a:round/>
            </a:ln>
            <a:effectLst/>
          </c:spPr>
          <c:marker>
            <c:symbol val="none"/>
          </c:marker>
          <c:dLbls>
            <c:dLbl>
              <c:idx val="0"/>
              <c:layout>
                <c:manualLayout>
                  <c:x val="-0.11605070578500989"/>
                  <c:y val="-9.46850393700787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E7-46E2-9084-2DDB02D257BC}"/>
                </c:ext>
              </c:extLst>
            </c:dLbl>
            <c:dLbl>
              <c:idx val="1"/>
              <c:layout>
                <c:manualLayout>
                  <c:x val="-0.10620236251674016"/>
                  <c:y val="5.4887610202570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A1-4435-9FBD-3F1E426A5B6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c:v>
                </c:pt>
                <c:pt idx="1">
                  <c:v>Spring</c:v>
                </c:pt>
              </c:strCache>
            </c:strRef>
          </c:cat>
          <c:val>
            <c:numRef>
              <c:f>Sheet1!$B$2:$B$3</c:f>
              <c:numCache>
                <c:formatCode>0.0%</c:formatCode>
                <c:ptCount val="2"/>
                <c:pt idx="0">
                  <c:v>0.57999999999999996</c:v>
                </c:pt>
                <c:pt idx="1">
                  <c:v>0.17899999999999999</c:v>
                </c:pt>
              </c:numCache>
            </c:numRef>
          </c:val>
          <c:smooth val="0"/>
          <c:extLst>
            <c:ext xmlns:c16="http://schemas.microsoft.com/office/drawing/2014/chart" uri="{C3380CC4-5D6E-409C-BE32-E72D297353CC}">
              <c16:uniqueId val="{00000000-82A1-4435-9FBD-3F1E426A5B66}"/>
            </c:ext>
          </c:extLst>
        </c:ser>
        <c:ser>
          <c:idx val="1"/>
          <c:order val="1"/>
          <c:tx>
            <c:strRef>
              <c:f>Sheet1!$C$1</c:f>
              <c:strCache>
                <c:ptCount val="1"/>
                <c:pt idx="0">
                  <c:v>Control</c:v>
                </c:pt>
              </c:strCache>
            </c:strRef>
          </c:tx>
          <c:spPr>
            <a:ln w="28575" cap="rnd">
              <a:solidFill>
                <a:schemeClr val="accent3"/>
              </a:solidFill>
              <a:prstDash val="sysDash"/>
              <a:round/>
            </a:ln>
            <a:effectLst/>
          </c:spPr>
          <c:marker>
            <c:symbol val="none"/>
          </c:marker>
          <c:dLbls>
            <c:dLbl>
              <c:idx val="0"/>
              <c:layout>
                <c:manualLayout>
                  <c:x val="-0.11605070578500989"/>
                  <c:y val="8.4001278686317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E7-46E2-9084-2DDB02D257BC}"/>
                </c:ext>
              </c:extLst>
            </c:dLbl>
            <c:dLbl>
              <c:idx val="1"/>
              <c:layout>
                <c:manualLayout>
                  <c:x val="-0.10620236251674016"/>
                  <c:y val="-7.6255131570092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E7-46E2-9084-2DDB02D257B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c:v>
                </c:pt>
                <c:pt idx="1">
                  <c:v>Spring</c:v>
                </c:pt>
              </c:strCache>
            </c:strRef>
          </c:cat>
          <c:val>
            <c:numRef>
              <c:f>Sheet1!$C$2:$C$3</c:f>
              <c:numCache>
                <c:formatCode>0.0%</c:formatCode>
                <c:ptCount val="2"/>
                <c:pt idx="0">
                  <c:v>0.51300000000000001</c:v>
                </c:pt>
                <c:pt idx="1">
                  <c:v>0.55700000000000005</c:v>
                </c:pt>
              </c:numCache>
            </c:numRef>
          </c:val>
          <c:smooth val="0"/>
          <c:extLst>
            <c:ext xmlns:c16="http://schemas.microsoft.com/office/drawing/2014/chart" uri="{C3380CC4-5D6E-409C-BE32-E72D297353CC}">
              <c16:uniqueId val="{00000001-82A1-4435-9FBD-3F1E426A5B66}"/>
            </c:ext>
          </c:extLst>
        </c:ser>
        <c:dLbls>
          <c:showLegendKey val="0"/>
          <c:showVal val="0"/>
          <c:showCatName val="0"/>
          <c:showSerName val="0"/>
          <c:showPercent val="0"/>
          <c:showBubbleSize val="0"/>
        </c:dLbls>
        <c:smooth val="0"/>
        <c:axId val="398952120"/>
        <c:axId val="398952448"/>
      </c:lineChart>
      <c:catAx>
        <c:axId val="3989521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1" u="none" strike="noStrike" kern="1200" baseline="0">
                <a:solidFill>
                  <a:sysClr val="windowText" lastClr="000000"/>
                </a:solidFill>
                <a:latin typeface="+mn-lt"/>
                <a:ea typeface="+mn-ea"/>
                <a:cs typeface="+mn-cs"/>
              </a:defRPr>
            </a:pPr>
            <a:endParaRPr lang="en-US"/>
          </a:p>
        </c:txPr>
        <c:crossAx val="398952448"/>
        <c:crosses val="autoZero"/>
        <c:auto val="1"/>
        <c:lblAlgn val="ctr"/>
        <c:lblOffset val="100"/>
        <c:noMultiLvlLbl val="0"/>
      </c:catAx>
      <c:valAx>
        <c:axId val="398952448"/>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1" u="none" strike="noStrike" kern="1200" baseline="0">
                <a:solidFill>
                  <a:sysClr val="windowText" lastClr="000000"/>
                </a:solidFill>
                <a:latin typeface="+mn-lt"/>
                <a:ea typeface="+mn-ea"/>
                <a:cs typeface="+mn-cs"/>
              </a:defRPr>
            </a:pPr>
            <a:endParaRPr lang="en-US"/>
          </a:p>
        </c:txPr>
        <c:crossAx val="398952120"/>
        <c:crosses val="autoZero"/>
        <c:crossBetween val="between"/>
        <c:majorUnit val="0.25"/>
      </c:valAx>
      <c:spPr>
        <a:noFill/>
        <a:ln>
          <a:noFill/>
        </a:ln>
        <a:effectLst/>
      </c:spPr>
    </c:plotArea>
    <c:legend>
      <c:legendPos val="t"/>
      <c:legendEntry>
        <c:idx val="0"/>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legendEntry>
      <c:legendEntry>
        <c:idx val="1"/>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legendEntry>
      <c:layout>
        <c:manualLayout>
          <c:xMode val="edge"/>
          <c:yMode val="edge"/>
          <c:x val="0.16697994775956693"/>
          <c:y val="9.6153846153846159E-2"/>
          <c:w val="0.77195823783654549"/>
          <c:h val="0.1028602193956524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92561357885892"/>
          <c:y val="0.28400512435945507"/>
          <c:w val="0.74872447003998865"/>
          <c:h val="0.52166604174478193"/>
        </c:manualLayout>
      </c:layout>
      <c:lineChart>
        <c:grouping val="standard"/>
        <c:varyColors val="0"/>
        <c:ser>
          <c:idx val="0"/>
          <c:order val="0"/>
          <c:tx>
            <c:strRef>
              <c:f>Sheet1!$B$1</c:f>
              <c:strCache>
                <c:ptCount val="1"/>
                <c:pt idx="0">
                  <c:v>Intervention</c:v>
                </c:pt>
              </c:strCache>
            </c:strRef>
          </c:tx>
          <c:spPr>
            <a:ln w="28575" cap="rnd">
              <a:solidFill>
                <a:schemeClr val="tx2"/>
              </a:solidFill>
              <a:round/>
            </a:ln>
            <a:effectLst/>
          </c:spPr>
          <c:marker>
            <c:symbol val="none"/>
          </c:marker>
          <c:dLbls>
            <c:dLbl>
              <c:idx val="1"/>
              <c:layout>
                <c:manualLayout>
                  <c:x val="-0.11886862964773659"/>
                  <c:y val="-6.13554771752946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E4-4050-908E-DB933324F86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c:v>
                </c:pt>
                <c:pt idx="1">
                  <c:v>Spring</c:v>
                </c:pt>
              </c:strCache>
            </c:strRef>
          </c:cat>
          <c:val>
            <c:numRef>
              <c:f>Sheet1!$B$2:$B$3</c:f>
              <c:numCache>
                <c:formatCode>0.0%</c:formatCode>
                <c:ptCount val="2"/>
                <c:pt idx="0">
                  <c:v>0.5</c:v>
                </c:pt>
                <c:pt idx="1">
                  <c:v>0.76</c:v>
                </c:pt>
              </c:numCache>
            </c:numRef>
          </c:val>
          <c:smooth val="0"/>
          <c:extLst>
            <c:ext xmlns:c16="http://schemas.microsoft.com/office/drawing/2014/chart" uri="{C3380CC4-5D6E-409C-BE32-E72D297353CC}">
              <c16:uniqueId val="{00000001-AEE4-4050-908E-DB933324F866}"/>
            </c:ext>
          </c:extLst>
        </c:ser>
        <c:ser>
          <c:idx val="1"/>
          <c:order val="1"/>
          <c:tx>
            <c:strRef>
              <c:f>Sheet1!$C$1</c:f>
              <c:strCache>
                <c:ptCount val="1"/>
                <c:pt idx="0">
                  <c:v>Control</c:v>
                </c:pt>
              </c:strCache>
            </c:strRef>
          </c:tx>
          <c:spPr>
            <a:ln w="28575" cap="rnd">
              <a:solidFill>
                <a:schemeClr val="accent3"/>
              </a:solidFill>
              <a:prstDash val="sysDash"/>
              <a:round/>
            </a:ln>
            <a:effectLst/>
          </c:spPr>
          <c:marker>
            <c:symbol val="none"/>
          </c:marker>
          <c:dLbls>
            <c:dLbl>
              <c:idx val="0"/>
              <c:layout>
                <c:manualLayout>
                  <c:x val="-0.10373741100480426"/>
                  <c:y val="-7.3964191976002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E4-4050-908E-DB933324F866}"/>
                </c:ext>
              </c:extLst>
            </c:dLbl>
            <c:dLbl>
              <c:idx val="1"/>
              <c:layout>
                <c:manualLayout>
                  <c:x val="-1.7993838694854949E-2"/>
                  <c:y val="-2.15830028954256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E4-4050-908E-DB933324F86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c:v>
                </c:pt>
                <c:pt idx="1">
                  <c:v>Spring</c:v>
                </c:pt>
              </c:strCache>
            </c:strRef>
          </c:cat>
          <c:val>
            <c:numRef>
              <c:f>Sheet1!$C$2:$C$3</c:f>
              <c:numCache>
                <c:formatCode>0.0%</c:formatCode>
                <c:ptCount val="2"/>
                <c:pt idx="0">
                  <c:v>0.61</c:v>
                </c:pt>
                <c:pt idx="1">
                  <c:v>0.64</c:v>
                </c:pt>
              </c:numCache>
            </c:numRef>
          </c:val>
          <c:smooth val="0"/>
          <c:extLst>
            <c:ext xmlns:c16="http://schemas.microsoft.com/office/drawing/2014/chart" uri="{C3380CC4-5D6E-409C-BE32-E72D297353CC}">
              <c16:uniqueId val="{00000004-AEE4-4050-908E-DB933324F866}"/>
            </c:ext>
          </c:extLst>
        </c:ser>
        <c:dLbls>
          <c:showLegendKey val="0"/>
          <c:showVal val="0"/>
          <c:showCatName val="0"/>
          <c:showSerName val="0"/>
          <c:showPercent val="0"/>
          <c:showBubbleSize val="0"/>
        </c:dLbls>
        <c:smooth val="0"/>
        <c:axId val="398952120"/>
        <c:axId val="398952448"/>
      </c:lineChart>
      <c:catAx>
        <c:axId val="3989521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1" u="none" strike="noStrike" kern="1200" baseline="0">
                <a:solidFill>
                  <a:sysClr val="windowText" lastClr="000000"/>
                </a:solidFill>
                <a:latin typeface="+mn-lt"/>
                <a:ea typeface="+mn-ea"/>
                <a:cs typeface="+mn-cs"/>
              </a:defRPr>
            </a:pPr>
            <a:endParaRPr lang="en-US"/>
          </a:p>
        </c:txPr>
        <c:crossAx val="398952448"/>
        <c:crosses val="autoZero"/>
        <c:auto val="1"/>
        <c:lblAlgn val="ctr"/>
        <c:lblOffset val="100"/>
        <c:noMultiLvlLbl val="0"/>
      </c:catAx>
      <c:valAx>
        <c:axId val="398952448"/>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1" u="none" strike="noStrike" kern="1200" baseline="0">
                <a:solidFill>
                  <a:sysClr val="windowText" lastClr="000000"/>
                </a:solidFill>
                <a:latin typeface="+mn-lt"/>
                <a:ea typeface="+mn-ea"/>
                <a:cs typeface="+mn-cs"/>
              </a:defRPr>
            </a:pPr>
            <a:endParaRPr lang="en-US"/>
          </a:p>
        </c:txPr>
        <c:crossAx val="398952120"/>
        <c:crosses val="autoZero"/>
        <c:crossBetween val="between"/>
        <c:majorUnit val="0.30000000000000004"/>
      </c:valAx>
      <c:spPr>
        <a:noFill/>
        <a:ln>
          <a:noFill/>
        </a:ln>
        <a:effectLst/>
      </c:spPr>
    </c:plotArea>
    <c:legend>
      <c:legendPos val="t"/>
      <c:layout>
        <c:manualLayout>
          <c:xMode val="edge"/>
          <c:yMode val="edge"/>
          <c:x val="0.18211116640249916"/>
          <c:y val="7.9365079365079361E-2"/>
          <c:w val="0.76691449828890146"/>
          <c:h val="0.1054336957880265"/>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b="1" dirty="0">
                <a:solidFill>
                  <a:schemeClr val="tx1"/>
                </a:solidFill>
              </a:rPr>
              <a:t>Incidence of Office</a:t>
            </a:r>
            <a:r>
              <a:rPr lang="en-US" sz="800" b="1" baseline="0" dirty="0">
                <a:solidFill>
                  <a:schemeClr val="tx1"/>
                </a:solidFill>
              </a:rPr>
              <a:t> Discipline Referrals</a:t>
            </a:r>
            <a:endParaRPr lang="en-US" sz="800" b="1" dirty="0">
              <a:solidFill>
                <a:schemeClr val="tx1"/>
              </a:solidFill>
            </a:endParaRP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0190144121519786E-2"/>
          <c:y val="0.19627894190675402"/>
          <c:w val="0.84486682726075701"/>
          <c:h val="0.6757365247634524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5918-4DF5-9D80-C8E26EEF0FEF}"/>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4-5918-4DF5-9D80-C8E26EEF0FEF}"/>
              </c:ext>
            </c:extLst>
          </c:dPt>
          <c:cat>
            <c:strRef>
              <c:f>Sheet1!$A$2:$A$3</c:f>
              <c:strCache>
                <c:ptCount val="2"/>
                <c:pt idx="0">
                  <c:v>Non-PBIS School</c:v>
                </c:pt>
                <c:pt idx="1">
                  <c:v>PBIS School</c:v>
                </c:pt>
              </c:strCache>
            </c:strRef>
          </c:cat>
          <c:val>
            <c:numRef>
              <c:f>Sheet1!$B$2:$B$3</c:f>
              <c:numCache>
                <c:formatCode>General</c:formatCode>
                <c:ptCount val="2"/>
                <c:pt idx="0">
                  <c:v>100</c:v>
                </c:pt>
                <c:pt idx="1">
                  <c:v>67</c:v>
                </c:pt>
              </c:numCache>
            </c:numRef>
          </c:val>
          <c:extLst>
            <c:ext xmlns:c16="http://schemas.microsoft.com/office/drawing/2014/chart" uri="{C3380CC4-5D6E-409C-BE32-E72D297353CC}">
              <c16:uniqueId val="{00000000-5918-4DF5-9D80-C8E26EEF0FEF}"/>
            </c:ext>
          </c:extLst>
        </c:ser>
        <c:dLbls>
          <c:showLegendKey val="0"/>
          <c:showVal val="0"/>
          <c:showCatName val="0"/>
          <c:showSerName val="0"/>
          <c:showPercent val="0"/>
          <c:showBubbleSize val="0"/>
        </c:dLbls>
        <c:gapWidth val="219"/>
        <c:overlap val="-27"/>
        <c:axId val="860800480"/>
        <c:axId val="860801792"/>
      </c:barChart>
      <c:catAx>
        <c:axId val="86080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860801792"/>
        <c:crosses val="autoZero"/>
        <c:auto val="1"/>
        <c:lblAlgn val="ctr"/>
        <c:lblOffset val="100"/>
        <c:noMultiLvlLbl val="0"/>
      </c:catAx>
      <c:valAx>
        <c:axId val="860801792"/>
        <c:scaling>
          <c:orientation val="minMax"/>
        </c:scaling>
        <c:delete val="1"/>
        <c:axPos val="l"/>
        <c:numFmt formatCode="General" sourceLinked="1"/>
        <c:majorTickMark val="none"/>
        <c:minorTickMark val="none"/>
        <c:tickLblPos val="nextTo"/>
        <c:crossAx val="860800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1918831369798"/>
          <c:y val="0"/>
          <c:w val="0.65606753048465971"/>
          <c:h val="0.89901256732495527"/>
        </c:manualLayout>
      </c:layout>
      <c:doughnutChart>
        <c:varyColors val="1"/>
        <c:ser>
          <c:idx val="0"/>
          <c:order val="0"/>
          <c:tx>
            <c:strRef>
              <c:f>Sheet1!$B$1</c:f>
              <c:strCache>
                <c:ptCount val="1"/>
                <c:pt idx="0">
                  <c:v>Sales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260E-49FC-964E-F87FFD7A35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8E-4260-8563-67409458F97A}"/>
              </c:ext>
            </c:extLst>
          </c:dPt>
          <c:cat>
            <c:strRef>
              <c:f>Sheet1!$A$2:$A$3</c:f>
              <c:strCache>
                <c:ptCount val="2"/>
                <c:pt idx="0">
                  <c:v>1st Qtr</c:v>
                </c:pt>
                <c:pt idx="1">
                  <c:v>2nd Qtr</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0-260E-49FC-964E-F87FFD7A350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1918831369798"/>
          <c:y val="0"/>
          <c:w val="0.65606753048465971"/>
          <c:h val="0.89901256732495527"/>
        </c:manualLayout>
      </c:layout>
      <c:doughnutChart>
        <c:varyColors val="1"/>
        <c:ser>
          <c:idx val="0"/>
          <c:order val="0"/>
          <c:tx>
            <c:strRef>
              <c:f>Sheet1!$B$1</c:f>
              <c:strCache>
                <c:ptCount val="1"/>
                <c:pt idx="0">
                  <c:v>Sales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260E-49FC-964E-F87FFD7A350F}"/>
              </c:ext>
            </c:extLst>
          </c:dPt>
          <c:cat>
            <c:strRef>
              <c:f>Sheet1!$A$2</c:f>
              <c:strCache>
                <c:ptCount val="1"/>
                <c:pt idx="0">
                  <c:v>1st Qtr</c:v>
                </c:pt>
              </c:strCache>
            </c:strRef>
          </c:cat>
          <c:val>
            <c:numRef>
              <c:f>Sheet1!$B$2</c:f>
              <c:numCache>
                <c:formatCode>0%</c:formatCode>
                <c:ptCount val="1"/>
                <c:pt idx="0">
                  <c:v>1</c:v>
                </c:pt>
              </c:numCache>
            </c:numRef>
          </c:val>
          <c:extLst>
            <c:ext xmlns:c16="http://schemas.microsoft.com/office/drawing/2014/chart" uri="{C3380CC4-5D6E-409C-BE32-E72D297353CC}">
              <c16:uniqueId val="{00000000-260E-49FC-964E-F87FFD7A350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n-US" sz="900" b="1" dirty="0">
                <a:solidFill>
                  <a:schemeClr val="tx1"/>
                </a:solidFill>
              </a:rPr>
              <a:t>Changes in Districtwide Number of Referrals and Number of Suspensions</a:t>
            </a:r>
          </a:p>
        </c:rich>
      </c:tx>
      <c:layout>
        <c:manualLayout>
          <c:xMode val="edge"/>
          <c:yMode val="edge"/>
          <c:x val="9.7937661973804033E-2"/>
          <c:y val="7.4940866050873045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138184049702286"/>
          <c:y val="0.25073192753833151"/>
          <c:w val="0.7167396102240976"/>
          <c:h val="0.51813226242255384"/>
        </c:manualLayout>
      </c:layout>
      <c:lineChart>
        <c:grouping val="standard"/>
        <c:varyColors val="0"/>
        <c:ser>
          <c:idx val="0"/>
          <c:order val="0"/>
          <c:tx>
            <c:strRef>
              <c:f>Sheet1!$B$1</c:f>
              <c:strCache>
                <c:ptCount val="1"/>
                <c:pt idx="0">
                  <c:v>Disciplinary Referrals</c:v>
                </c:pt>
              </c:strCache>
            </c:strRef>
          </c:tx>
          <c:spPr>
            <a:ln w="28575" cap="rnd">
              <a:solidFill>
                <a:schemeClr val="accent1"/>
              </a:solidFill>
              <a:round/>
              <a:headEnd type="oval" w="sm" len="sm"/>
              <a:tailEnd type="oval" w="sm" len="sm"/>
            </a:ln>
            <a:effectLst/>
          </c:spPr>
          <c:marker>
            <c:symbol val="circle"/>
            <c:size val="7"/>
            <c:spPr>
              <a:solidFill>
                <a:schemeClr val="accent1"/>
              </a:solidFill>
              <a:ln w="9525" cap="sq">
                <a:solidFill>
                  <a:schemeClr val="accent1"/>
                </a:solidFill>
              </a:ln>
              <a:effectLst/>
            </c:spPr>
          </c:marker>
          <c:dLbls>
            <c:dLbl>
              <c:idx val="0"/>
              <c:tx>
                <c:rich>
                  <a:bodyPr/>
                  <a:lstStyle/>
                  <a:p>
                    <a:r>
                      <a:rPr lang="en-US"/>
                      <a:t>37,058</a:t>
                    </a:r>
                    <a:endParaRPr lang="en-US" dirty="0"/>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6A-4D9B-A1E2-711B5EA20A24}"/>
                </c:ext>
              </c:extLst>
            </c:dLbl>
            <c:dLbl>
              <c:idx val="1"/>
              <c:tx>
                <c:rich>
                  <a:bodyPr/>
                  <a:lstStyle/>
                  <a:p>
                    <a:r>
                      <a:rPr lang="en-US"/>
                      <a:t>49,668</a:t>
                    </a:r>
                    <a:endParaRPr lang="en-US" dirty="0"/>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6A-4D9B-A1E2-711B5EA20A24}"/>
                </c:ext>
              </c:extLst>
            </c:dLbl>
            <c:dLbl>
              <c:idx val="2"/>
              <c:tx>
                <c:rich>
                  <a:bodyPr/>
                  <a:lstStyle/>
                  <a:p>
                    <a:r>
                      <a:rPr lang="en-US"/>
                      <a:t>56,594</a:t>
                    </a:r>
                    <a:endParaRPr lang="en-US" dirty="0"/>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6D-4B88-93D3-CB442ED944C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2014-2015</c:v>
                </c:pt>
                <c:pt idx="1">
                  <c:v>2015-2016</c:v>
                </c:pt>
                <c:pt idx="2">
                  <c:v>2016-2017</c:v>
                </c:pt>
              </c:strCache>
            </c:strRef>
          </c:cat>
          <c:val>
            <c:numRef>
              <c:f>Sheet1!$B$2:$B$4</c:f>
              <c:numCache>
                <c:formatCode>General</c:formatCode>
                <c:ptCount val="3"/>
                <c:pt idx="0">
                  <c:v>37058</c:v>
                </c:pt>
                <c:pt idx="1">
                  <c:v>49668</c:v>
                </c:pt>
                <c:pt idx="2">
                  <c:v>56594</c:v>
                </c:pt>
              </c:numCache>
            </c:numRef>
          </c:val>
          <c:smooth val="0"/>
          <c:extLst>
            <c:ext xmlns:c16="http://schemas.microsoft.com/office/drawing/2014/chart" uri="{C3380CC4-5D6E-409C-BE32-E72D297353CC}">
              <c16:uniqueId val="{00000000-176A-4D9B-A1E2-711B5EA20A24}"/>
            </c:ext>
          </c:extLst>
        </c:ser>
        <c:dLbls>
          <c:showLegendKey val="0"/>
          <c:showVal val="0"/>
          <c:showCatName val="0"/>
          <c:showSerName val="0"/>
          <c:showPercent val="0"/>
          <c:showBubbleSize val="0"/>
        </c:dLbls>
        <c:marker val="1"/>
        <c:smooth val="0"/>
        <c:axId val="736729024"/>
        <c:axId val="736733616"/>
      </c:lineChart>
      <c:lineChart>
        <c:grouping val="standard"/>
        <c:varyColors val="0"/>
        <c:ser>
          <c:idx val="1"/>
          <c:order val="1"/>
          <c:tx>
            <c:strRef>
              <c:f>Sheet1!$C$1</c:f>
              <c:strCache>
                <c:ptCount val="1"/>
                <c:pt idx="0">
                  <c:v>Suspensions</c:v>
                </c:pt>
              </c:strCache>
            </c:strRef>
          </c:tx>
          <c:spPr>
            <a:ln w="28575" cap="rnd">
              <a:solidFill>
                <a:schemeClr val="accent5"/>
              </a:solidFill>
              <a:round/>
              <a:headEnd type="oval" w="sm" len="sm"/>
              <a:tailEnd type="oval" w="sm" len="sm"/>
            </a:ln>
            <a:effectLst/>
          </c:spPr>
          <c:marker>
            <c:symbol val="diamond"/>
            <c:size val="7"/>
            <c:spPr>
              <a:solidFill>
                <a:schemeClr val="accent5"/>
              </a:solidFill>
              <a:ln w="9525">
                <a:noFill/>
              </a:ln>
              <a:effectLst/>
            </c:spPr>
          </c:marker>
          <c:dPt>
            <c:idx val="1"/>
            <c:marker>
              <c:symbol val="diamond"/>
              <c:size val="7"/>
              <c:spPr>
                <a:solidFill>
                  <a:schemeClr val="accent5"/>
                </a:solidFill>
                <a:ln w="9525" cap="rnd">
                  <a:noFill/>
                </a:ln>
                <a:effectLst/>
              </c:spPr>
            </c:marker>
            <c:bubble3D val="0"/>
            <c:extLst>
              <c:ext xmlns:c16="http://schemas.microsoft.com/office/drawing/2014/chart" uri="{C3380CC4-5D6E-409C-BE32-E72D297353CC}">
                <c16:uniqueId val="{00000005-176A-4D9B-A1E2-711B5EA20A24}"/>
              </c:ext>
            </c:extLst>
          </c:dPt>
          <c:dLbls>
            <c:dLbl>
              <c:idx val="0"/>
              <c:tx>
                <c:rich>
                  <a:bodyPr/>
                  <a:lstStyle/>
                  <a:p>
                    <a:r>
                      <a:rPr lang="en-US" dirty="0"/>
                      <a:t>1,881</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6A-4D9B-A1E2-711B5EA20A24}"/>
                </c:ext>
              </c:extLst>
            </c:dLbl>
            <c:dLbl>
              <c:idx val="1"/>
              <c:tx>
                <c:rich>
                  <a:bodyPr/>
                  <a:lstStyle/>
                  <a:p>
                    <a:r>
                      <a:rPr lang="en-US" dirty="0"/>
                      <a:t>1,795</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6A-4D9B-A1E2-711B5EA20A24}"/>
                </c:ext>
              </c:extLst>
            </c:dLbl>
            <c:dLbl>
              <c:idx val="2"/>
              <c:tx>
                <c:rich>
                  <a:bodyPr/>
                  <a:lstStyle/>
                  <a:p>
                    <a:r>
                      <a:rPr lang="en-US" dirty="0"/>
                      <a:t>1,718</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6A-4D9B-A1E2-711B5EA20A24}"/>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2014-2015</c:v>
                </c:pt>
                <c:pt idx="1">
                  <c:v>2015-2016</c:v>
                </c:pt>
                <c:pt idx="2">
                  <c:v>2016-2017</c:v>
                </c:pt>
              </c:strCache>
            </c:strRef>
          </c:cat>
          <c:val>
            <c:numRef>
              <c:f>Sheet1!$C$2:$C$4</c:f>
              <c:numCache>
                <c:formatCode>General</c:formatCode>
                <c:ptCount val="3"/>
                <c:pt idx="0">
                  <c:v>1881</c:v>
                </c:pt>
                <c:pt idx="1">
                  <c:v>1795</c:v>
                </c:pt>
                <c:pt idx="2">
                  <c:v>1718</c:v>
                </c:pt>
              </c:numCache>
            </c:numRef>
          </c:val>
          <c:smooth val="0"/>
          <c:extLst>
            <c:ext xmlns:c16="http://schemas.microsoft.com/office/drawing/2014/chart" uri="{C3380CC4-5D6E-409C-BE32-E72D297353CC}">
              <c16:uniqueId val="{00000001-176A-4D9B-A1E2-711B5EA20A24}"/>
            </c:ext>
          </c:extLst>
        </c:ser>
        <c:dLbls>
          <c:showLegendKey val="0"/>
          <c:showVal val="0"/>
          <c:showCatName val="0"/>
          <c:showSerName val="0"/>
          <c:showPercent val="0"/>
          <c:showBubbleSize val="0"/>
        </c:dLbls>
        <c:marker val="1"/>
        <c:smooth val="0"/>
        <c:axId val="904274704"/>
        <c:axId val="904268800"/>
      </c:lineChart>
      <c:catAx>
        <c:axId val="736729024"/>
        <c:scaling>
          <c:orientation val="minMax"/>
        </c:scaling>
        <c:delete val="0"/>
        <c:axPos val="b"/>
        <c:numFmt formatCode="General" sourceLinked="1"/>
        <c:majorTickMark val="none"/>
        <c:minorTickMark val="none"/>
        <c:tickLblPos val="nextTo"/>
        <c:spPr>
          <a:noFill/>
          <a:ln w="9525" cap="flat" cmpd="sng" algn="ctr">
            <a:solidFill>
              <a:schemeClr val="accent5">
                <a:alpha val="99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6733616"/>
        <c:crosses val="autoZero"/>
        <c:auto val="1"/>
        <c:lblAlgn val="ctr"/>
        <c:lblOffset val="100"/>
        <c:noMultiLvlLbl val="0"/>
      </c:catAx>
      <c:valAx>
        <c:axId val="7367336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6729024"/>
        <c:crosses val="autoZero"/>
        <c:crossBetween val="between"/>
      </c:valAx>
      <c:valAx>
        <c:axId val="90426880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904274704"/>
        <c:crosses val="max"/>
        <c:crossBetween val="between"/>
      </c:valAx>
      <c:catAx>
        <c:axId val="904274704"/>
        <c:scaling>
          <c:orientation val="minMax"/>
        </c:scaling>
        <c:delete val="1"/>
        <c:axPos val="b"/>
        <c:numFmt formatCode="General" sourceLinked="1"/>
        <c:majorTickMark val="out"/>
        <c:minorTickMark val="none"/>
        <c:tickLblPos val="nextTo"/>
        <c:crossAx val="904268800"/>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atin typeface="Verdana" panose="020B0604030504040204" pitchFamily="34" charset="0"/>
              </a:defRPr>
            </a:lvl1pPr>
          </a:lstStyle>
          <a:p>
            <a:fld id="{635E5181-CEC9-49C9-AE2F-31A35049DD97}" type="datetimeFigureOut">
              <a:rPr lang="en-US" smtClean="0"/>
              <a:pPr/>
              <a:t>5/3/2019</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29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9</a:t>
            </a:fld>
            <a:endParaRPr lang="en-US" dirty="0"/>
          </a:p>
        </p:txBody>
      </p:sp>
    </p:spTree>
    <p:extLst>
      <p:ext uri="{BB962C8B-B14F-4D97-AF65-F5344CB8AC3E}">
        <p14:creationId xmlns:p14="http://schemas.microsoft.com/office/powerpoint/2010/main" val="3033406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12</a:t>
            </a:fld>
            <a:endParaRPr lang="en-US" dirty="0"/>
          </a:p>
        </p:txBody>
      </p:sp>
    </p:spTree>
    <p:extLst>
      <p:ext uri="{BB962C8B-B14F-4D97-AF65-F5344CB8AC3E}">
        <p14:creationId xmlns:p14="http://schemas.microsoft.com/office/powerpoint/2010/main" val="31095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13</a:t>
            </a:fld>
            <a:endParaRPr lang="en-US" dirty="0"/>
          </a:p>
        </p:txBody>
      </p:sp>
    </p:spTree>
    <p:extLst>
      <p:ext uri="{BB962C8B-B14F-4D97-AF65-F5344CB8AC3E}">
        <p14:creationId xmlns:p14="http://schemas.microsoft.com/office/powerpoint/2010/main" val="13512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14</a:t>
            </a:fld>
            <a:endParaRPr lang="en-US" dirty="0"/>
          </a:p>
        </p:txBody>
      </p:sp>
    </p:spTree>
    <p:extLst>
      <p:ext uri="{BB962C8B-B14F-4D97-AF65-F5344CB8AC3E}">
        <p14:creationId xmlns:p14="http://schemas.microsoft.com/office/powerpoint/2010/main" val="55952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6"/>
              </a:spcBef>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15</a:t>
            </a:fld>
            <a:endParaRPr lang="en-US" dirty="0"/>
          </a:p>
        </p:txBody>
      </p:sp>
    </p:spTree>
    <p:extLst>
      <p:ext uri="{BB962C8B-B14F-4D97-AF65-F5344CB8AC3E}">
        <p14:creationId xmlns:p14="http://schemas.microsoft.com/office/powerpoint/2010/main" val="1389019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16</a:t>
            </a:fld>
            <a:endParaRPr lang="en-US" dirty="0"/>
          </a:p>
        </p:txBody>
      </p:sp>
    </p:spTree>
    <p:extLst>
      <p:ext uri="{BB962C8B-B14F-4D97-AF65-F5344CB8AC3E}">
        <p14:creationId xmlns:p14="http://schemas.microsoft.com/office/powerpoint/2010/main" val="1647553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219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userDrawn="1"/>
        </p:nvSpPr>
        <p:spPr bwMode="gray">
          <a:xfrm>
            <a:off x="0" y="444200"/>
            <a:ext cx="2502244" cy="4356399"/>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TextBox 22"/>
          <p:cNvSpPr txBox="1"/>
          <p:nvPr userDrawn="1"/>
        </p:nvSpPr>
        <p:spPr bwMode="gray">
          <a:xfrm>
            <a:off x="264105" y="1466267"/>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a:t>
            </a:r>
            <a:br>
              <a:rPr lang="en-US" sz="2500" b="1" dirty="0">
                <a:solidFill>
                  <a:schemeClr val="bg1"/>
                </a:solidFill>
              </a:rPr>
            </a:br>
            <a:r>
              <a:rPr lang="en-US" sz="2000" b="0" dirty="0">
                <a:solidFill>
                  <a:schemeClr val="bg1"/>
                </a:solidFill>
              </a:rPr>
              <a:t>On-screen</a:t>
            </a:r>
          </a:p>
        </p:txBody>
      </p:sp>
      <p:cxnSp>
        <p:nvCxnSpPr>
          <p:cNvPr id="25" name="Straight Connector 24"/>
          <p:cNvCxnSpPr/>
          <p:nvPr userDrawn="1"/>
        </p:nvCxnSpPr>
        <p:spPr bwMode="gray">
          <a:xfrm>
            <a:off x="271463" y="2292950"/>
            <a:ext cx="206097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71463" y="2371262"/>
            <a:ext cx="2173362" cy="138499"/>
          </a:xfrm>
          <a:prstGeom prst="rect">
            <a:avLst/>
          </a:prstGeom>
          <a:noFill/>
        </p:spPr>
        <p:txBody>
          <a:bodyPr wrap="square" lIns="0" tIns="0" rIns="0" bIns="0" rtlCol="0">
            <a:spAutoFit/>
          </a:bodyPr>
          <a:lstStyle/>
          <a:p>
            <a:pPr>
              <a:spcBef>
                <a:spcPts val="500"/>
              </a:spcBef>
            </a:pPr>
            <a:r>
              <a:rPr lang="pt-BR" sz="900" b="1" dirty="0">
                <a:solidFill>
                  <a:schemeClr val="bg1"/>
                </a:solidFill>
              </a:rPr>
              <a:t>All projected presentations:</a:t>
            </a:r>
          </a:p>
        </p:txBody>
      </p:sp>
      <p:pic>
        <p:nvPicPr>
          <p:cNvPr id="33" name="Picture 32"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666233" y="617182"/>
            <a:ext cx="3459061" cy="2596812"/>
          </a:xfrm>
          <a:prstGeom prst="rect">
            <a:avLst/>
          </a:prstGeom>
          <a:ln w="6350">
            <a:solidFill>
              <a:schemeClr val="accent4"/>
            </a:solidFill>
            <a:miter lim="800000"/>
          </a:ln>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71464" y="732330"/>
            <a:ext cx="1244214" cy="477850"/>
          </a:xfrm>
          <a:prstGeom prst="rect">
            <a:avLst/>
          </a:prstGeom>
        </p:spPr>
      </p:pic>
      <p:sp>
        <p:nvSpPr>
          <p:cNvPr id="32" name="TextBox 31"/>
          <p:cNvSpPr txBox="1"/>
          <p:nvPr userDrawn="1"/>
        </p:nvSpPr>
        <p:spPr bwMode="gray">
          <a:xfrm>
            <a:off x="455635" y="2603763"/>
            <a:ext cx="1344839" cy="897682"/>
          </a:xfrm>
          <a:prstGeom prst="rect">
            <a:avLst/>
          </a:prstGeom>
          <a:noFill/>
        </p:spPr>
        <p:txBody>
          <a:bodyPr wrap="square" lIns="0" tIns="0" rIns="0" bIns="0" rtlCol="0">
            <a:spAutoFit/>
          </a:bodyPr>
          <a:lstStyle/>
          <a:p>
            <a:pPr marL="112713" indent="-112713">
              <a:spcBef>
                <a:spcPts val="400"/>
              </a:spcBef>
              <a:buFont typeface="Arial" panose="020B0604020202020204" pitchFamily="34" charset="0"/>
              <a:buChar char="•"/>
            </a:pPr>
            <a:r>
              <a:rPr lang="en-US" sz="900" dirty="0">
                <a:solidFill>
                  <a:schemeClr val="bg1"/>
                </a:solidFill>
              </a:rPr>
              <a:t>National meetings</a:t>
            </a:r>
          </a:p>
          <a:p>
            <a:pPr marL="112713" indent="-112713">
              <a:spcBef>
                <a:spcPts val="400"/>
              </a:spcBef>
              <a:buFont typeface="Arial" panose="020B0604020202020204" pitchFamily="34" charset="0"/>
              <a:buChar char="•"/>
            </a:pPr>
            <a:r>
              <a:rPr lang="en-US" sz="900" dirty="0" err="1">
                <a:solidFill>
                  <a:schemeClr val="bg1"/>
                </a:solidFill>
              </a:rPr>
              <a:t>Webconferences</a:t>
            </a:r>
            <a:endParaRPr lang="en-US" sz="900" dirty="0">
              <a:solidFill>
                <a:schemeClr val="bg1"/>
              </a:solidFill>
            </a:endParaRPr>
          </a:p>
          <a:p>
            <a:pPr marL="112713" indent="-112713">
              <a:spcBef>
                <a:spcPts val="400"/>
              </a:spcBef>
              <a:buFont typeface="Arial" panose="020B0604020202020204" pitchFamily="34" charset="0"/>
              <a:buChar char="•"/>
            </a:pPr>
            <a:r>
              <a:rPr lang="en-US" sz="900" dirty="0">
                <a:solidFill>
                  <a:schemeClr val="bg1"/>
                </a:solidFill>
              </a:rPr>
              <a:t>Roundtables</a:t>
            </a:r>
          </a:p>
          <a:p>
            <a:pPr marL="112713"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112713" indent="-112713">
              <a:spcBef>
                <a:spcPts val="400"/>
              </a:spcBef>
              <a:buFont typeface="Arial" panose="020B0604020202020204" pitchFamily="34" charset="0"/>
              <a:buChar char="•"/>
            </a:pPr>
            <a:r>
              <a:rPr lang="en-US" sz="900" dirty="0">
                <a:solidFill>
                  <a:schemeClr val="bg1"/>
                </a:solidFill>
              </a:rPr>
              <a:t>Conferences</a:t>
            </a:r>
          </a:p>
        </p:txBody>
      </p:sp>
      <p:sp>
        <p:nvSpPr>
          <p:cNvPr id="34" name="Rectangle 33"/>
          <p:cNvSpPr/>
          <p:nvPr userDrawn="1"/>
        </p:nvSpPr>
        <p:spPr bwMode="gray">
          <a:xfrm>
            <a:off x="0" y="0"/>
            <a:ext cx="6400800"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200" b="1" dirty="0">
                <a:solidFill>
                  <a:schemeClr val="bg1"/>
                </a:solidFill>
              </a:rPr>
              <a:t>Delete Page After Reading   |   2018</a:t>
            </a:r>
            <a:r>
              <a:rPr lang="en-US" sz="1200" b="1" baseline="0" dirty="0">
                <a:solidFill>
                  <a:schemeClr val="bg1"/>
                </a:solidFill>
              </a:rPr>
              <a:t> Template Edition</a:t>
            </a:r>
            <a:endParaRPr lang="en-US" sz="1200" b="1" dirty="0">
              <a:solidFill>
                <a:schemeClr val="bg1"/>
              </a:solidFill>
            </a:endParaRPr>
          </a:p>
        </p:txBody>
      </p:sp>
      <p:sp>
        <p:nvSpPr>
          <p:cNvPr id="35" name="Text Placeholder 7"/>
          <p:cNvSpPr txBox="1">
            <a:spLocks/>
          </p:cNvSpPr>
          <p:nvPr userDrawn="1"/>
        </p:nvSpPr>
        <p:spPr bwMode="gray">
          <a:xfrm>
            <a:off x="277813" y="4134769"/>
            <a:ext cx="1879693" cy="4154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a:t>
            </a:r>
            <a:br>
              <a:rPr lang="en-US" sz="900" b="1" dirty="0">
                <a:solidFill>
                  <a:schemeClr val="bg1"/>
                </a:solidFill>
              </a:rPr>
            </a:br>
            <a:r>
              <a:rPr lang="en-US" sz="900" b="0" dirty="0">
                <a:solidFill>
                  <a:schemeClr val="bg1"/>
                </a:solidFill>
              </a:rPr>
              <a:t>Visit portals.eab.com/</a:t>
            </a:r>
            <a:r>
              <a:rPr lang="en-US" sz="900" b="0" dirty="0" err="1">
                <a:solidFill>
                  <a:schemeClr val="bg1"/>
                </a:solidFill>
              </a:rPr>
              <a:t>dss</a:t>
            </a:r>
            <a:r>
              <a:rPr lang="en-US" sz="900" b="0" dirty="0">
                <a:solidFill>
                  <a:schemeClr val="bg1"/>
                </a:solidFill>
              </a:rPr>
              <a:t> or email DSS-Requests@eab.com</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663289" y="3320517"/>
            <a:ext cx="3459699" cy="1308452"/>
          </a:xfrm>
          <a:prstGeom prst="rect">
            <a:avLst/>
          </a:prstGeom>
        </p:spPr>
      </p:pic>
      <p:sp>
        <p:nvSpPr>
          <p:cNvPr id="12" name="Text Placeholder 7"/>
          <p:cNvSpPr txBox="1">
            <a:spLocks/>
          </p:cNvSpPr>
          <p:nvPr userDrawn="1"/>
        </p:nvSpPr>
        <p:spPr bwMode="gray">
          <a:xfrm>
            <a:off x="277813" y="3697538"/>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16:9 format? </a:t>
            </a:r>
            <a:br>
              <a:rPr lang="en-US" sz="900" b="1" dirty="0">
                <a:solidFill>
                  <a:schemeClr val="bg1"/>
                </a:solidFill>
              </a:rPr>
            </a:br>
            <a:r>
              <a:rPr lang="en-US" sz="900" b="0" dirty="0">
                <a:solidFill>
                  <a:schemeClr val="bg1"/>
                </a:solidFill>
              </a:rPr>
              <a:t>Email DSS-Requests@eab.com</a:t>
            </a:r>
          </a:p>
        </p:txBody>
      </p:sp>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cxnSp>
        <p:nvCxnSpPr>
          <p:cNvPr id="34" name="Straight Connector 33"/>
          <p:cNvCxnSpPr/>
          <p:nvPr userDrawn="1"/>
        </p:nvCxnSpPr>
        <p:spPr bwMode="gray">
          <a:xfrm>
            <a:off x="283818" y="1110912"/>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tx1"/>
                </a:solidFill>
              </a:rPr>
              <a:t>Notes:</a:t>
            </a:r>
          </a:p>
        </p:txBody>
      </p:sp>
      <p:grpSp>
        <p:nvGrpSpPr>
          <p:cNvPr id="24" name="Group 23"/>
          <p:cNvGrpSpPr/>
          <p:nvPr userDrawn="1"/>
        </p:nvGrpSpPr>
        <p:grpSpPr bwMode="gray">
          <a:xfrm>
            <a:off x="5888334" y="0"/>
            <a:ext cx="458401" cy="507600"/>
            <a:chOff x="5888334" y="0"/>
            <a:chExt cx="458401" cy="507600"/>
          </a:xfrm>
        </p:grpSpPr>
        <p:sp>
          <p:nvSpPr>
            <p:cNvPr id="25" name="Freeform 24"/>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TextBox 43"/>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cxnSp>
        <p:nvCxnSpPr>
          <p:cNvPr id="45" name="Straight Connector 44"/>
          <p:cNvCxnSpPr/>
          <p:nvPr userDrawn="1"/>
        </p:nvCxnSpPr>
        <p:spPr bwMode="gray">
          <a:xfrm>
            <a:off x="283818" y="439742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gray">
          <a:xfrm>
            <a:off x="283818" y="1476081"/>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83818" y="1841250"/>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gray">
          <a:xfrm>
            <a:off x="283818" y="220641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83818" y="2571588"/>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gray">
          <a:xfrm>
            <a:off x="283818" y="2936757"/>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gray">
          <a:xfrm>
            <a:off x="283818" y="3301926"/>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gray">
          <a:xfrm>
            <a:off x="283818" y="3667095"/>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gray">
          <a:xfrm>
            <a:off x="283818" y="4032264"/>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9620897"/>
      </p:ext>
    </p:extLst>
  </p:cSld>
  <p:clrMapOvr>
    <a:masterClrMapping/>
  </p:clrMapOvr>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sp>
        <p:nvSpPr>
          <p:cNvPr id="20" name="Title 19"/>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Text Placeholder 21"/>
          <p:cNvSpPr>
            <a:spLocks noGrp="1"/>
          </p:cNvSpPr>
          <p:nvPr>
            <p:ph type="body" sz="quarter" idx="16" hasCustomPrompt="1"/>
          </p:nvPr>
        </p:nvSpPr>
        <p:spPr bwMode="gray">
          <a:xfrm>
            <a:off x="371475" y="434285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Tree>
    <p:custDataLst>
      <p:tags r:id="rId1"/>
    </p:custDataLst>
    <p:extLst>
      <p:ext uri="{BB962C8B-B14F-4D97-AF65-F5344CB8AC3E}">
        <p14:creationId xmlns:p14="http://schemas.microsoft.com/office/powerpoint/2010/main" val="3485206770"/>
      </p:ext>
    </p:extLst>
  </p:cSld>
  <p:clrMapOvr>
    <a:masterClrMapping/>
  </p:clrMapOvr>
  <p:extLst mod="1">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22860" y="4097682"/>
            <a:ext cx="6355080"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accent3"/>
                </a:solidFill>
                <a:latin typeface="+mn-lt"/>
              </a:defRPr>
            </a:lvl1pPr>
          </a:lstStyle>
          <a:p>
            <a:r>
              <a:rPr lang="en-US" dirty="0"/>
              <a:t>Insert Program Name Here</a:t>
            </a:r>
          </a:p>
        </p:txBody>
      </p:sp>
      <p:sp>
        <p:nvSpPr>
          <p:cNvPr id="4" name="Text Placeholder 3"/>
          <p:cNvSpPr>
            <a:spLocks noGrp="1"/>
          </p:cNvSpPr>
          <p:nvPr>
            <p:ph type="body" sz="quarter" idx="16" hasCustomPrompt="1"/>
          </p:nvPr>
        </p:nvSpPr>
        <p:spPr bwMode="gray">
          <a:xfrm>
            <a:off x="3389943" y="4431033"/>
            <a:ext cx="2987997" cy="153888"/>
          </a:xfrm>
        </p:spPr>
        <p:txBody>
          <a:bodyPr wrap="none"/>
          <a:lstStyle>
            <a:lvl1pPr marL="0" indent="0" algn="r">
              <a:spcBef>
                <a:spcPts val="0"/>
              </a:spcBef>
              <a:buNone/>
              <a:defRPr sz="1000">
                <a:solidFill>
                  <a:schemeClr val="accent3"/>
                </a:solidFill>
              </a:defRPr>
            </a:lvl1pPr>
          </a:lstStyle>
          <a:p>
            <a:pPr lvl="0"/>
            <a:r>
              <a:rPr lang="en-US" dirty="0"/>
              <a:t>Insert Sub-program Name Here (if necessary)</a:t>
            </a:r>
          </a:p>
        </p:txBody>
      </p:sp>
    </p:spTree>
    <p:custDataLst>
      <p:tags r:id="rId1"/>
    </p:custDataLst>
    <p:extLst>
      <p:ext uri="{BB962C8B-B14F-4D97-AF65-F5344CB8AC3E}">
        <p14:creationId xmlns:p14="http://schemas.microsoft.com/office/powerpoint/2010/main" val="1714615953"/>
      </p:ext>
    </p:extLst>
  </p:cSld>
  <p:clrMapOvr>
    <a:masterClrMapping/>
  </p:clrMapOvr>
  <p:extLst mod="1">
    <p:ext uri="{DCECCB84-F9BA-43D5-87BE-67443E8EF086}">
      <p15:sldGuideLst xmlns:p15="http://schemas.microsoft.com/office/powerpoint/2012/main">
        <p15:guide id="1" orient="horz" pos="263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Text Placeholder 5"/>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Text Placeholder 7"/>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0" name="Text Placeholder 9"/>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Text Placeholder 11"/>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4" name="Text Placeholder 13"/>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17" name="Text Placeholder 16"/>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26"/>
          <p:cNvSpPr>
            <a:spLocks noGrp="1"/>
          </p:cNvSpPr>
          <p:nvPr>
            <p:ph type="body" sz="quarter" idx="43" hasCustomPrompt="1"/>
          </p:nvPr>
        </p:nvSpPr>
        <p:spPr bwMode="gray">
          <a:xfrm>
            <a:off x="688369" y="2888149"/>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29" name="Text Placeholder 28"/>
          <p:cNvSpPr>
            <a:spLocks noGrp="1"/>
          </p:cNvSpPr>
          <p:nvPr>
            <p:ph type="body" sz="quarter" idx="44" hasCustomPrompt="1"/>
          </p:nvPr>
        </p:nvSpPr>
        <p:spPr bwMode="gray">
          <a:xfrm>
            <a:off x="688369" y="3097903"/>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Straight Connector 15"/>
          <p:cNvCxnSpPr/>
          <p:nvPr userDrawn="1"/>
        </p:nvCxnSpPr>
        <p:spPr bwMode="gray">
          <a:xfrm>
            <a:off x="4773942" y="309824"/>
            <a:ext cx="0" cy="449077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400"/>
              </a:spcBef>
            </a:pPr>
            <a:r>
              <a:rPr lang="en-US" sz="500" b="1" baseline="0" dirty="0">
                <a:solidFill>
                  <a:schemeClr val="tx1"/>
                </a:solidFill>
                <a:latin typeface="+mn-lt"/>
                <a:cs typeface="Arial"/>
              </a:rPr>
              <a:t>LEGAL CAVEAT</a:t>
            </a:r>
          </a:p>
          <a:p>
            <a:pPr>
              <a:spcBef>
                <a:spcPts val="400"/>
              </a:spcBef>
            </a:pPr>
            <a:r>
              <a:rPr lang="en-US" sz="500" baseline="0" dirty="0">
                <a:solidFill>
                  <a:schemeClr val="tx1"/>
                </a:solidFill>
                <a:latin typeface="+mn-lt"/>
                <a:cs typeface="Arial"/>
              </a:rPr>
              <a:t>EAB Global, Inc. (“EAB”) has made efforts to verify the accuracy of the information it provides to members. This report relies</a:t>
            </a:r>
            <a:br>
              <a:rPr lang="en-US" sz="500" baseline="0" dirty="0">
                <a:solidFill>
                  <a:schemeClr val="tx1"/>
                </a:solidFill>
                <a:latin typeface="+mn-lt"/>
                <a:cs typeface="Arial"/>
              </a:rPr>
            </a:br>
            <a:r>
              <a:rPr lang="en-US" sz="500" baseline="0" dirty="0">
                <a:solidFill>
                  <a:schemeClr val="tx1"/>
                </a:solidFill>
                <a:latin typeface="+mn-lt"/>
                <a:cs typeface="Arial"/>
              </a:rPr>
              <a:t>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a:t>
            </a:r>
            <a:br>
              <a:rPr lang="en-US" sz="500" baseline="0" dirty="0">
                <a:solidFill>
                  <a:schemeClr val="tx1"/>
                </a:solidFill>
                <a:latin typeface="+mn-lt"/>
                <a:cs typeface="Arial"/>
              </a:rPr>
            </a:br>
            <a:r>
              <a:rPr lang="en-US" sz="500" baseline="0" dirty="0">
                <a:solidFill>
                  <a:schemeClr val="tx1"/>
                </a:solidFill>
                <a:latin typeface="+mn-lt"/>
                <a:cs typeface="Arial"/>
              </a:rPr>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600"/>
              </a:spcBef>
            </a:pPr>
            <a:r>
              <a:rPr lang="en-US" sz="500" baseline="0" dirty="0">
                <a:solidFill>
                  <a:schemeClr val="tx1"/>
                </a:solidFill>
                <a:latin typeface="+mn-lt"/>
                <a:cs typeface="Arial"/>
              </a:rPr>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p:txBody>
      </p:sp>
    </p:spTree>
    <p:custDataLst>
      <p:tags r:id="rId1"/>
    </p:custDataLst>
    <p:extLst>
      <p:ext uri="{BB962C8B-B14F-4D97-AF65-F5344CB8AC3E}">
        <p14:creationId xmlns:p14="http://schemas.microsoft.com/office/powerpoint/2010/main" val="2756965695"/>
      </p:ext>
    </p:extLst>
  </p:cSld>
  <p:clrMapOvr>
    <a:masterClrMapping/>
  </p:clrMapOvr>
  <p:extLst mod="1">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860213" y="24057"/>
            <a:ext cx="1473868" cy="4514056"/>
          </a:xfrm>
          <a:prstGeom prst="rect">
            <a:avLst/>
          </a:prstGeom>
          <a:noFill/>
        </p:spPr>
        <p:txBody>
          <a:bodyPr wrap="square" lIns="0" tIns="0" rIns="0" bIns="0" rtlCol="0">
            <a:spAutoFit/>
          </a:bodyPr>
          <a:lstStyle/>
          <a:p>
            <a:pPr>
              <a:spcBef>
                <a:spcPts val="400"/>
              </a:spcBef>
            </a:pPr>
            <a:r>
              <a:rPr lang="en-US" sz="500" b="1" baseline="0" dirty="0">
                <a:solidFill>
                  <a:schemeClr val="tx1"/>
                </a:solidFill>
                <a:latin typeface="+mn-lt"/>
                <a:cs typeface="Arial"/>
              </a:rPr>
              <a:t>IMPORTANT: Please read the following.</a:t>
            </a:r>
          </a:p>
          <a:p>
            <a:pPr>
              <a:spcBef>
                <a:spcPts val="400"/>
              </a:spcBef>
            </a:pPr>
            <a:r>
              <a:rPr lang="en-US" sz="500" baseline="0" dirty="0">
                <a:solidFill>
                  <a:schemeClr val="tx1"/>
                </a:solidFill>
                <a:latin typeface="+mn-lt"/>
                <a:cs typeface="Arial"/>
              </a:rPr>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91440" indent="-114300">
              <a:spcBef>
                <a:spcPts val="400"/>
              </a:spcBef>
            </a:pPr>
            <a:r>
              <a:rPr lang="en-US" sz="500" baseline="0" dirty="0">
                <a:solidFill>
                  <a:schemeClr val="tx1"/>
                </a:solidFill>
                <a:latin typeface="+mn-lt"/>
                <a:cs typeface="Arial"/>
              </a:rPr>
              <a:t>1.	All right, title, and interest in and to this Report is owned by an EAB Organization. Except as stated herein, no right, license, permission, or interest of any kind in </a:t>
            </a:r>
            <a:br>
              <a:rPr lang="en-US" sz="500" baseline="0" dirty="0">
                <a:solidFill>
                  <a:schemeClr val="tx1"/>
                </a:solidFill>
                <a:latin typeface="+mn-lt"/>
                <a:cs typeface="Arial"/>
              </a:rPr>
            </a:br>
            <a:r>
              <a:rPr lang="en-US" sz="500" baseline="0" dirty="0">
                <a:solidFill>
                  <a:schemeClr val="tx1"/>
                </a:solidFill>
                <a:latin typeface="+mn-lt"/>
                <a:cs typeface="Arial"/>
              </a:rPr>
              <a:t>this Report is intended to be given, transferred to, or acquired by a member. Each member is authorized to use this Report only to the extent expressly authorized herein.</a:t>
            </a:r>
          </a:p>
          <a:p>
            <a:pPr marL="91440" indent="-114300">
              <a:spcBef>
                <a:spcPts val="400"/>
              </a:spcBef>
            </a:pPr>
            <a:r>
              <a:rPr lang="en-US" sz="500" baseline="0" dirty="0">
                <a:solidFill>
                  <a:schemeClr val="tx1"/>
                </a:solidFill>
                <a:latin typeface="+mn-lt"/>
                <a:cs typeface="Arial"/>
              </a:rPr>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91440" indent="-114300">
              <a:spcBef>
                <a:spcPts val="400"/>
              </a:spcBef>
            </a:pPr>
            <a:r>
              <a:rPr lang="en-US" sz="500" baseline="0" dirty="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a:t>
            </a:r>
            <a:br>
              <a:rPr lang="en-US" sz="500" baseline="0" dirty="0">
                <a:solidFill>
                  <a:schemeClr val="tx1"/>
                </a:solidFill>
                <a:latin typeface="+mn-lt"/>
                <a:cs typeface="Arial"/>
              </a:rPr>
            </a:br>
            <a:r>
              <a:rPr lang="en-US" sz="500" baseline="0" dirty="0">
                <a:solidFill>
                  <a:schemeClr val="tx1"/>
                </a:solidFill>
                <a:latin typeface="+mn-lt"/>
                <a:cs typeface="Arial"/>
              </a:rPr>
              <a:t>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91440" indent="-114300">
              <a:spcBef>
                <a:spcPts val="400"/>
              </a:spcBef>
            </a:pPr>
            <a:r>
              <a:rPr lang="en-US" sz="500" baseline="0" dirty="0">
                <a:solidFill>
                  <a:schemeClr val="tx1"/>
                </a:solidFill>
                <a:latin typeface="+mn-lt"/>
                <a:cs typeface="Arial"/>
              </a:rPr>
              <a:t>4.	Each member shall not remove from this Report any confidential markings, copyright notices, and/or other similar indicia herein.</a:t>
            </a:r>
          </a:p>
          <a:p>
            <a:pPr marL="91440" indent="-114300">
              <a:spcBef>
                <a:spcPts val="400"/>
              </a:spcBef>
            </a:pPr>
            <a:r>
              <a:rPr lang="en-US" sz="500" baseline="0" dirty="0">
                <a:solidFill>
                  <a:schemeClr val="tx1"/>
                </a:solidFill>
                <a:latin typeface="+mn-lt"/>
                <a:cs typeface="Arial"/>
              </a:rPr>
              <a:t>5.	Each member is responsible for any breach of its obligations as stated herein by any of its employees or agents.</a:t>
            </a:r>
          </a:p>
          <a:p>
            <a:pPr marL="91440" indent="-114300">
              <a:spcBef>
                <a:spcPts val="400"/>
              </a:spcBef>
            </a:pPr>
            <a:r>
              <a:rPr lang="en-US" sz="500" baseline="0" dirty="0">
                <a:solidFill>
                  <a:schemeClr val="tx1"/>
                </a:solidFill>
                <a:latin typeface="+mn-lt"/>
                <a:cs typeface="Arial"/>
              </a:rPr>
              <a:t>6.	If a member is unwilling to abide by any </a:t>
            </a:r>
            <a:br>
              <a:rPr lang="en-US" sz="500" baseline="0" dirty="0">
                <a:solidFill>
                  <a:schemeClr val="tx1"/>
                </a:solidFill>
                <a:latin typeface="+mn-lt"/>
                <a:cs typeface="Arial"/>
              </a:rPr>
            </a:br>
            <a:r>
              <a:rPr lang="en-US" sz="500" baseline="0" dirty="0">
                <a:solidFill>
                  <a:schemeClr val="tx1"/>
                </a:solidFill>
                <a:latin typeface="+mn-lt"/>
                <a:cs typeface="Arial"/>
              </a:rPr>
              <a:t>of the foregoing obligations, then such member shall promptly return this Report and all copies thereof to EAB.</a:t>
            </a:r>
          </a:p>
        </p:txBody>
      </p:sp>
      <p:cxnSp>
        <p:nvCxnSpPr>
          <p:cNvPr id="10" name="Straight Connector 9"/>
          <p:cNvCxnSpPr/>
          <p:nvPr userDrawn="1"/>
        </p:nvCxnSpPr>
        <p:spPr bwMode="gray">
          <a:xfrm>
            <a:off x="4773942" y="0"/>
            <a:ext cx="0" cy="452278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Title 1"/>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Text Placeholder 5"/>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Text Placeholder 7"/>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7" name="Text Placeholder 9"/>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Text Placeholder 11"/>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9" name="Text Placeholder 13"/>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40" name="Text Placeholder 16"/>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41" name="Text Placeholder 26"/>
          <p:cNvSpPr>
            <a:spLocks noGrp="1"/>
          </p:cNvSpPr>
          <p:nvPr>
            <p:ph type="body" sz="quarter" idx="43" hasCustomPrompt="1"/>
          </p:nvPr>
        </p:nvSpPr>
        <p:spPr bwMode="gray">
          <a:xfrm>
            <a:off x="591552" y="2888149"/>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2" name="Text Placeholder 28"/>
          <p:cNvSpPr>
            <a:spLocks noGrp="1"/>
          </p:cNvSpPr>
          <p:nvPr>
            <p:ph type="body" sz="quarter" idx="44" hasCustomPrompt="1"/>
          </p:nvPr>
        </p:nvSpPr>
        <p:spPr bwMode="gray">
          <a:xfrm>
            <a:off x="591552" y="3097903"/>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Straight Connector 12"/>
          <p:cNvCxnSpPr/>
          <p:nvPr userDrawn="1"/>
        </p:nvCxnSpPr>
        <p:spPr bwMode="gray">
          <a:xfrm>
            <a:off x="4086830"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4173101" y="198787"/>
            <a:ext cx="2060883" cy="4429575"/>
          </a:xfrm>
          <a:prstGeom prst="rect">
            <a:avLst/>
          </a:prstGeom>
          <a:noFill/>
        </p:spPr>
        <p:txBody>
          <a:bodyPr wrap="square" lIns="0" tIns="0" rIns="0" bIns="0" rtlCol="0">
            <a:noAutofit/>
          </a:bodyPr>
          <a:lstStyle/>
          <a:p>
            <a:pPr>
              <a:spcBef>
                <a:spcPts val="300"/>
              </a:spcBef>
            </a:pPr>
            <a:r>
              <a:rPr lang="en-US" sz="420" b="1" dirty="0"/>
              <a:t>LEGAL CAVEAT</a:t>
            </a:r>
          </a:p>
          <a:p>
            <a:pPr>
              <a:spcBef>
                <a:spcPts val="300"/>
              </a:spcBef>
            </a:pPr>
            <a:r>
              <a:rPr lang="en-US" sz="420" dirty="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420" baseline="0" dirty="0"/>
              <a:t> </a:t>
            </a:r>
            <a:r>
              <a:rPr lang="en-US" sz="420" dirty="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300"/>
              </a:spcBef>
            </a:pPr>
            <a:r>
              <a:rPr lang="en-US" sz="420" dirty="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a:t>
            </a:r>
            <a:br>
              <a:rPr lang="en-US" sz="420" dirty="0"/>
            </a:br>
            <a:r>
              <a:rPr lang="en-US" sz="420" dirty="0"/>
              <a:t>(b) an endorsement of the company or its products or services by an EAB Organization. No EAB Organization is affiliated with any such company.</a:t>
            </a:r>
          </a:p>
          <a:p>
            <a:pPr>
              <a:spcBef>
                <a:spcPts val="800"/>
              </a:spcBef>
            </a:pPr>
            <a:r>
              <a:rPr lang="en-US" sz="420" b="1" dirty="0"/>
              <a:t>IMPORTANT: Please read the following.</a:t>
            </a:r>
          </a:p>
          <a:p>
            <a:pPr>
              <a:spcBef>
                <a:spcPts val="300"/>
              </a:spcBef>
            </a:pPr>
            <a:r>
              <a:rPr lang="en-US" sz="420" dirty="0"/>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114300" indent="-114300">
              <a:spcBef>
                <a:spcPts val="300"/>
              </a:spcBef>
            </a:pPr>
            <a:r>
              <a:rPr lang="en-US" sz="420" dirty="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300"/>
              </a:spcBef>
            </a:pPr>
            <a:r>
              <a:rPr lang="en-US" sz="420" dirty="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300"/>
              </a:spcBef>
            </a:pPr>
            <a:r>
              <a:rPr lang="en-US" sz="42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300"/>
              </a:spcBef>
            </a:pPr>
            <a:r>
              <a:rPr lang="en-US" sz="420" dirty="0"/>
              <a:t>4.	Each member shall not remove from this Report any confidential markings, copyright notices, and/or other similar indicia herein.</a:t>
            </a:r>
          </a:p>
          <a:p>
            <a:pPr marL="114300" indent="-114300">
              <a:spcBef>
                <a:spcPts val="300"/>
              </a:spcBef>
            </a:pPr>
            <a:r>
              <a:rPr lang="en-US" sz="420" dirty="0"/>
              <a:t>5.	Each member is responsible for any breach of its obligations as stated herein by any of its employees or agents.</a:t>
            </a:r>
          </a:p>
          <a:p>
            <a:pPr marL="114300" indent="-114300">
              <a:spcBef>
                <a:spcPts val="300"/>
              </a:spcBef>
            </a:pPr>
            <a:r>
              <a:rPr lang="en-US" sz="420" dirty="0"/>
              <a:t>6.	If a member is unwilling to abide by any 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1794712829"/>
      </p:ext>
    </p:extLst>
  </p:cSld>
  <p:clrMapOvr>
    <a:masterClrMapping/>
  </p:clrMapOvr>
  <p:extLst mod="1">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sp>
        <p:nvSpPr>
          <p:cNvPr id="26" name="Rectangle 25">
            <a:hlinkClick r:id="rId3"/>
          </p:cNvPr>
          <p:cNvSpPr/>
          <p:nvPr userDrawn="1"/>
        </p:nvSpPr>
        <p:spPr bwMode="gray">
          <a:xfrm>
            <a:off x="996386" y="3293849"/>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7" name="Group 26"/>
          <p:cNvGrpSpPr/>
          <p:nvPr userDrawn="1"/>
        </p:nvGrpSpPr>
        <p:grpSpPr>
          <a:xfrm>
            <a:off x="1564154" y="3459989"/>
            <a:ext cx="3272492" cy="957891"/>
            <a:chOff x="2249954" y="8720284"/>
            <a:chExt cx="3272492" cy="957891"/>
          </a:xfrm>
        </p:grpSpPr>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29" name="TextBox 28"/>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a:t>
              </a:r>
            </a:p>
            <a:p>
              <a:pPr algn="ctr">
                <a:spcBef>
                  <a:spcPts val="500"/>
                </a:spcBef>
              </a:pPr>
              <a:r>
                <a:rPr lang="en-US" sz="1000" spc="0" baseline="0" dirty="0">
                  <a:latin typeface="+mj-lt"/>
                </a:rPr>
                <a:t>202-747-1000   </a:t>
              </a:r>
              <a:r>
                <a:rPr lang="en-US" sz="1000" spc="0" baseline="0" dirty="0">
                  <a:solidFill>
                    <a:schemeClr val="accent6"/>
                  </a:solidFill>
                  <a:latin typeface="+mj-lt"/>
                </a:rPr>
                <a:t>eab.com</a:t>
              </a:r>
            </a:p>
          </p:txBody>
        </p:sp>
        <p:cxnSp>
          <p:nvCxnSpPr>
            <p:cNvPr id="30" name="Straight Connector 29"/>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023136"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12800" y="2115916"/>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Text Placeholder 4"/>
          <p:cNvSpPr>
            <a:spLocks noGrp="1"/>
          </p:cNvSpPr>
          <p:nvPr>
            <p:ph type="body" sz="quarter" idx="13" hasCustomPrompt="1"/>
          </p:nvPr>
        </p:nvSpPr>
        <p:spPr bwMode="gray">
          <a:xfrm>
            <a:off x="812800" y="2924994"/>
            <a:ext cx="4389120" cy="169277"/>
          </a:xfrm>
        </p:spPr>
        <p:txBody>
          <a:bodyPr/>
          <a:lstStyle>
            <a:lvl1pPr marL="0" indent="0">
              <a:spcBef>
                <a:spcPts val="0"/>
              </a:spcBef>
              <a:buNone/>
              <a:defRPr sz="1100" baseline="0">
                <a:solidFill>
                  <a:schemeClr val="accent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Text Placeholder 6"/>
          <p:cNvSpPr>
            <a:spLocks noGrp="1"/>
          </p:cNvSpPr>
          <p:nvPr>
            <p:ph type="body" sz="quarter" idx="14" hasCustomPrompt="1"/>
          </p:nvPr>
        </p:nvSpPr>
        <p:spPr bwMode="gray">
          <a:xfrm>
            <a:off x="4294188" y="4245789"/>
            <a:ext cx="1828800" cy="2769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Appears Here Identically to Official Display</a:t>
            </a:r>
          </a:p>
        </p:txBody>
      </p:sp>
      <p:sp>
        <p:nvSpPr>
          <p:cNvPr id="8" name="Rectangle 7"/>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 name="Straight Connector 8"/>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Tree>
    <p:custDataLst>
      <p:tags r:id="rId1"/>
    </p:custDataLst>
    <p:extLst>
      <p:ext uri="{BB962C8B-B14F-4D97-AF65-F5344CB8AC3E}">
        <p14:creationId xmlns:p14="http://schemas.microsoft.com/office/powerpoint/2010/main" val="2909182305"/>
      </p:ext>
    </p:extLst>
  </p:cSld>
  <p:clrMapOvr>
    <a:masterClrMapping/>
  </p:clrMapOvr>
  <p:extLst mod="1">
    <p:ext uri="{DCECCB84-F9BA-43D5-87BE-67443E8EF086}">
      <p15:sldGuideLst xmlns:p15="http://schemas.microsoft.com/office/powerpoint/2012/main">
        <p15:guide id="1" pos="512" userDrawn="1">
          <p15:clr>
            <a:srgbClr val="FBAE40"/>
          </p15:clr>
        </p15:guide>
        <p15:guide id="0" orient="horz" pos="1770" userDrawn="1">
          <p15:clr>
            <a:srgbClr val="FBAE40"/>
          </p15:clr>
        </p15:guide>
        <p15:guide id="2" orient="horz" pos="18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bg bwMode="gray">
      <p:bgPr>
        <a:solidFill>
          <a:schemeClr val="tx1"/>
        </a:solidFill>
        <a:effectLst/>
      </p:bgPr>
    </p:bg>
    <p:spTree>
      <p:nvGrpSpPr>
        <p:cNvPr id="1" name=""/>
        <p:cNvGrpSpPr/>
        <p:nvPr/>
      </p:nvGrpSpPr>
      <p:grpSpPr>
        <a:xfrm>
          <a:off x="0" y="0"/>
          <a:ext cx="0" cy="0"/>
          <a:chOff x="0" y="0"/>
          <a:chExt cx="0" cy="0"/>
        </a:xfrm>
      </p:grpSpPr>
      <p:sp>
        <p:nvSpPr>
          <p:cNvPr id="6" name="Text Placeholder 1"/>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8" name="TextBox 7"/>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317383" y="4123956"/>
            <a:ext cx="928093" cy="500820"/>
            <a:chOff x="317383" y="4108190"/>
            <a:chExt cx="928093" cy="500820"/>
          </a:xfrm>
        </p:grpSpPr>
        <p:sp>
          <p:nvSpPr>
            <p:cNvPr id="13" name="TextBox 12"/>
            <p:cNvSpPr txBox="1"/>
            <p:nvPr/>
          </p:nvSpPr>
          <p:spPr bwMode="gray">
            <a:xfrm>
              <a:off x="341491" y="4393566"/>
              <a:ext cx="903985" cy="215444"/>
            </a:xfrm>
            <a:prstGeom prst="rect">
              <a:avLst/>
            </a:prstGeom>
            <a:noFill/>
          </p:spPr>
          <p:txBody>
            <a:bodyPr wrap="square" lIns="0" tIns="0" rIns="0" bIns="0" rtlCol="0">
              <a:spAutoFit/>
            </a:bodyPr>
            <a:lstStyle/>
            <a:p>
              <a:pPr>
                <a:spcBef>
                  <a:spcPts val="500"/>
                </a:spcBef>
              </a:pPr>
              <a:r>
                <a:rPr lang="en-US" sz="700" dirty="0">
                  <a:solidFill>
                    <a:schemeClr val="bg1"/>
                  </a:solidFill>
                </a:rPr>
                <a:t>Student interactions annually</a:t>
              </a:r>
            </a:p>
          </p:txBody>
        </p:sp>
        <p:sp>
          <p:nvSpPr>
            <p:cNvPr id="14" name="TextBox 13"/>
            <p:cNvSpPr txBox="1"/>
            <p:nvPr/>
          </p:nvSpPr>
          <p:spPr bwMode="gray">
            <a:xfrm>
              <a:off x="317383" y="4108190"/>
              <a:ext cx="702071" cy="276999"/>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1.2B+</a:t>
              </a:r>
            </a:p>
          </p:txBody>
        </p:sp>
      </p:grpSp>
      <p:grpSp>
        <p:nvGrpSpPr>
          <p:cNvPr id="15" name="Group 14"/>
          <p:cNvGrpSpPr/>
          <p:nvPr userDrawn="1"/>
        </p:nvGrpSpPr>
        <p:grpSpPr>
          <a:xfrm>
            <a:off x="1735136" y="4123956"/>
            <a:ext cx="1337350" cy="500820"/>
            <a:chOff x="1833779" y="4108190"/>
            <a:chExt cx="1337350" cy="500820"/>
          </a:xfrm>
        </p:grpSpPr>
        <p:sp>
          <p:nvSpPr>
            <p:cNvPr id="16" name="TextBox 15"/>
            <p:cNvSpPr txBox="1"/>
            <p:nvPr/>
          </p:nvSpPr>
          <p:spPr bwMode="gray">
            <a:xfrm>
              <a:off x="1839093" y="4393566"/>
              <a:ext cx="1332036" cy="215444"/>
            </a:xfrm>
            <a:prstGeom prst="rect">
              <a:avLst/>
            </a:prstGeom>
            <a:noFill/>
          </p:spPr>
          <p:txBody>
            <a:bodyPr wrap="square" lIns="0" tIns="0" rIns="0" bIns="0" rtlCol="0">
              <a:spAutoFit/>
            </a:bodyPr>
            <a:lstStyle/>
            <a:p>
              <a:pPr>
                <a:spcBef>
                  <a:spcPts val="500"/>
                </a:spcBef>
              </a:pPr>
              <a:r>
                <a:rPr lang="en-US" sz="700" dirty="0">
                  <a:solidFill>
                    <a:schemeClr val="bg1"/>
                  </a:solidFill>
                </a:rPr>
                <a:t>Individuals on our student success management system</a:t>
              </a:r>
            </a:p>
          </p:txBody>
        </p:sp>
        <p:sp>
          <p:nvSpPr>
            <p:cNvPr id="17" name="TextBox 16"/>
            <p:cNvSpPr txBox="1"/>
            <p:nvPr/>
          </p:nvSpPr>
          <p:spPr bwMode="gray">
            <a:xfrm>
              <a:off x="1833779" y="4108190"/>
              <a:ext cx="732284" cy="276999"/>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1M</a:t>
              </a:r>
              <a:r>
                <a:rPr lang="en-US" sz="1800" baseline="30000" dirty="0">
                  <a:solidFill>
                    <a:schemeClr val="bg1"/>
                  </a:solidFill>
                  <a:latin typeface="+mj-lt"/>
                </a:rPr>
                <a:t>+</a:t>
              </a:r>
            </a:p>
          </p:txBody>
        </p:sp>
      </p:grpSp>
      <p:grpSp>
        <p:nvGrpSpPr>
          <p:cNvPr id="18" name="Group 17"/>
          <p:cNvGrpSpPr/>
          <p:nvPr userDrawn="1"/>
        </p:nvGrpSpPr>
        <p:grpSpPr>
          <a:xfrm>
            <a:off x="5217412" y="4123956"/>
            <a:ext cx="934401" cy="500820"/>
            <a:chOff x="5217412" y="4108190"/>
            <a:chExt cx="934401" cy="500820"/>
          </a:xfrm>
        </p:grpSpPr>
        <p:sp>
          <p:nvSpPr>
            <p:cNvPr id="19" name="TextBox 18"/>
            <p:cNvSpPr txBox="1"/>
            <p:nvPr/>
          </p:nvSpPr>
          <p:spPr bwMode="gray">
            <a:xfrm>
              <a:off x="5242124" y="4393566"/>
              <a:ext cx="909689" cy="215444"/>
            </a:xfrm>
            <a:prstGeom prst="rect">
              <a:avLst/>
            </a:prstGeom>
            <a:noFill/>
          </p:spPr>
          <p:txBody>
            <a:bodyPr wrap="square" lIns="0" tIns="0" rIns="0" bIns="0" rtlCol="0">
              <a:spAutoFit/>
            </a:bodyPr>
            <a:lstStyle/>
            <a:p>
              <a:pPr>
                <a:spcBef>
                  <a:spcPts val="500"/>
                </a:spcBef>
              </a:pPr>
              <a:r>
                <a:rPr lang="en-US" sz="700" dirty="0">
                  <a:solidFill>
                    <a:schemeClr val="bg1"/>
                  </a:solidFill>
                </a:rPr>
                <a:t>Goal: Make education smarter</a:t>
              </a:r>
            </a:p>
          </p:txBody>
        </p:sp>
        <p:sp>
          <p:nvSpPr>
            <p:cNvPr id="20" name="TextBox 19"/>
            <p:cNvSpPr txBox="1"/>
            <p:nvPr/>
          </p:nvSpPr>
          <p:spPr bwMode="gray">
            <a:xfrm>
              <a:off x="5217412" y="4108190"/>
              <a:ext cx="643856" cy="276999"/>
            </a:xfrm>
            <a:prstGeom prst="rect">
              <a:avLst/>
            </a:prstGeom>
            <a:noFill/>
          </p:spPr>
          <p:txBody>
            <a:bodyPr wrap="square" lIns="0" tIns="0" rIns="0" bIns="0" rtlCol="0">
              <a:spAutoFit/>
            </a:bodyPr>
            <a:lstStyle/>
            <a:p>
              <a:pPr marL="0" marR="0" indent="0" algn="l" defTabSz="640080" rtl="0" eaLnBrk="1" fontAlgn="auto" latinLnBrk="0" hangingPunct="1">
                <a:lnSpc>
                  <a:spcPct val="100000"/>
                </a:lnSpc>
                <a:spcBef>
                  <a:spcPts val="500"/>
                </a:spcBef>
                <a:spcAft>
                  <a:spcPts val="0"/>
                </a:spcAft>
                <a:buClrTx/>
                <a:buSzTx/>
                <a:buFontTx/>
                <a:buNone/>
                <a:tabLst/>
                <a:defRPr/>
              </a:pPr>
              <a:r>
                <a:rPr lang="en-US" sz="1800" dirty="0">
                  <a:solidFill>
                    <a:schemeClr val="bg1"/>
                  </a:solidFill>
                  <a:latin typeface="+mj-lt"/>
                </a:rPr>
                <a:t>1</a:t>
              </a:r>
              <a:endParaRPr lang="en-US" sz="1800" kern="1200" baseline="30000" dirty="0">
                <a:solidFill>
                  <a:schemeClr val="bg1"/>
                </a:solidFill>
                <a:latin typeface="+mn-lt"/>
                <a:ea typeface="+mn-ea"/>
                <a:cs typeface="+mn-cs"/>
              </a:endParaRPr>
            </a:p>
          </p:txBody>
        </p:sp>
      </p:grpSp>
      <p:grpSp>
        <p:nvGrpSpPr>
          <p:cNvPr id="21" name="Group 20"/>
          <p:cNvGrpSpPr/>
          <p:nvPr userDrawn="1"/>
        </p:nvGrpSpPr>
        <p:grpSpPr bwMode="gray">
          <a:xfrm>
            <a:off x="0" y="-5582"/>
            <a:ext cx="6400800" cy="4076285"/>
            <a:chOff x="0" y="-5582"/>
            <a:chExt cx="6400800" cy="4076285"/>
          </a:xfrm>
        </p:grpSpPr>
        <p:sp>
          <p:nvSpPr>
            <p:cNvPr id="22" name="Rectangle 21"/>
            <p:cNvSpPr/>
            <p:nvPr userDrawn="1"/>
          </p:nvSpPr>
          <p:spPr bwMode="gray">
            <a:xfrm>
              <a:off x="0" y="-5582"/>
              <a:ext cx="6400800" cy="4076285"/>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 name="Freeform 22"/>
            <p:cNvSpPr/>
            <p:nvPr userDrawn="1"/>
          </p:nvSpPr>
          <p:spPr bwMode="gray">
            <a:xfrm>
              <a:off x="1490104" y="552034"/>
              <a:ext cx="4910696" cy="3474977"/>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4" name="Freeform 23"/>
            <p:cNvSpPr/>
            <p:nvPr userDrawn="1"/>
          </p:nvSpPr>
          <p:spPr bwMode="gray">
            <a:xfrm>
              <a:off x="1490104" y="552034"/>
              <a:ext cx="2305887" cy="3474977"/>
            </a:xfrm>
            <a:custGeom>
              <a:avLst/>
              <a:gdLst>
                <a:gd name="connsiteX0" fmla="*/ 0 w 2305887"/>
                <a:gd name="connsiteY0" fmla="*/ 0 h 3474977"/>
                <a:gd name="connsiteX1" fmla="*/ 1753106 w 2305887"/>
                <a:gd name="connsiteY1" fmla="*/ 0 h 3474977"/>
                <a:gd name="connsiteX2" fmla="*/ 2305887 w 2305887"/>
                <a:gd name="connsiteY2" fmla="*/ 1460912 h 3474977"/>
                <a:gd name="connsiteX3" fmla="*/ 1131868 w 2305887"/>
                <a:gd name="connsiteY3" fmla="*/ 3416539 h 3474977"/>
                <a:gd name="connsiteX4" fmla="*/ 1011269 w 2305887"/>
                <a:gd name="connsiteY4" fmla="*/ 3474977 h 3474977"/>
                <a:gd name="connsiteX5" fmla="*/ 0 w 2305887"/>
                <a:gd name="connsiteY5" fmla="*/ 3474977 h 347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887" h="3474977">
                  <a:moveTo>
                    <a:pt x="0" y="0"/>
                  </a:moveTo>
                  <a:lnTo>
                    <a:pt x="1753106" y="0"/>
                  </a:lnTo>
                  <a:cubicBezTo>
                    <a:pt x="2097846" y="388716"/>
                    <a:pt x="2305887" y="900519"/>
                    <a:pt x="2305887" y="1460912"/>
                  </a:cubicBezTo>
                  <a:cubicBezTo>
                    <a:pt x="2305887" y="2308009"/>
                    <a:pt x="1830520" y="3044077"/>
                    <a:pt x="1131868" y="3416539"/>
                  </a:cubicBezTo>
                  <a:lnTo>
                    <a:pt x="1011269" y="3474977"/>
                  </a:lnTo>
                  <a:lnTo>
                    <a:pt x="0" y="3474977"/>
                  </a:lnTo>
                  <a:close/>
                </a:path>
              </a:pathLst>
            </a:custGeom>
            <a:solidFill>
              <a:srgbClr val="005D9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5" name="Oval 236"/>
            <p:cNvSpPr/>
            <p:nvPr userDrawn="1"/>
          </p:nvSpPr>
          <p:spPr bwMode="gray">
            <a:xfrm>
              <a:off x="1490104" y="552033"/>
              <a:ext cx="1875914" cy="3306910"/>
            </a:xfrm>
            <a:custGeom>
              <a:avLst/>
              <a:gdLst/>
              <a:ahLst/>
              <a:cxnLst/>
              <a:rect l="l" t="t" r="r" b="b"/>
              <a:pathLst>
                <a:path w="2878136" h="5073652">
                  <a:moveTo>
                    <a:pt x="0" y="0"/>
                  </a:moveTo>
                  <a:lnTo>
                    <a:pt x="1772762" y="0"/>
                  </a:lnTo>
                  <a:cubicBezTo>
                    <a:pt x="2445777" y="515594"/>
                    <a:pt x="2878136" y="1327992"/>
                    <a:pt x="2878136" y="2241374"/>
                  </a:cubicBezTo>
                  <a:cubicBezTo>
                    <a:pt x="2878136" y="3805598"/>
                    <a:pt x="1610082" y="5073652"/>
                    <a:pt x="45858" y="5073652"/>
                  </a:cubicBezTo>
                  <a:lnTo>
                    <a:pt x="0" y="5071337"/>
                  </a:lnTo>
                  <a:close/>
                </a:path>
              </a:pathLst>
            </a:custGeom>
            <a:solidFill>
              <a:srgbClr val="00659B"/>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6" name="Oval 25"/>
            <p:cNvSpPr/>
            <p:nvPr userDrawn="1"/>
          </p:nvSpPr>
          <p:spPr bwMode="gray">
            <a:xfrm>
              <a:off x="48498" y="536929"/>
              <a:ext cx="2979943" cy="2979943"/>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7" name="Oval 26"/>
            <p:cNvSpPr/>
            <p:nvPr userDrawn="1"/>
          </p:nvSpPr>
          <p:spPr bwMode="gray">
            <a:xfrm>
              <a:off x="112018" y="609074"/>
              <a:ext cx="2834640" cy="2834640"/>
            </a:xfrm>
            <a:prstGeom prst="ellipse">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77243" y="141090"/>
              <a:ext cx="1090389" cy="417192"/>
            </a:xfrm>
            <a:prstGeom prst="rect">
              <a:avLst/>
            </a:prstGeom>
          </p:spPr>
        </p:pic>
        <p:sp>
          <p:nvSpPr>
            <p:cNvPr id="29" name="TextBox 28"/>
            <p:cNvSpPr txBox="1"/>
            <p:nvPr userDrawn="1"/>
          </p:nvSpPr>
          <p:spPr bwMode="gray">
            <a:xfrm>
              <a:off x="659806" y="1046498"/>
              <a:ext cx="2333005" cy="430887"/>
            </a:xfrm>
            <a:prstGeom prst="rect">
              <a:avLst/>
            </a:prstGeom>
            <a:noFill/>
          </p:spPr>
          <p:txBody>
            <a:bodyPr wrap="square" lIns="0" tIns="0" rIns="0" bIns="0" rtlCol="0">
              <a:spAutoFit/>
            </a:bodyPr>
            <a:lstStyle/>
            <a:p>
              <a:pPr>
                <a:spcBef>
                  <a:spcPts val="500"/>
                </a:spcBef>
              </a:pPr>
              <a:r>
                <a:rPr lang="en-US" sz="1400" dirty="0">
                  <a:latin typeface="+mj-lt"/>
                </a:rPr>
                <a:t>Start with best </a:t>
              </a:r>
              <a:br>
                <a:rPr lang="en-US" sz="1400" dirty="0">
                  <a:latin typeface="+mj-lt"/>
                </a:rPr>
              </a:br>
              <a:r>
                <a:rPr lang="en-US" sz="1400" dirty="0">
                  <a:latin typeface="+mj-lt"/>
                </a:rPr>
                <a:t>practices research</a:t>
              </a:r>
            </a:p>
          </p:txBody>
        </p:sp>
        <p:cxnSp>
          <p:nvCxnSpPr>
            <p:cNvPr id="30" name="Straight Connector 29"/>
            <p:cNvCxnSpPr/>
            <p:nvPr userDrawn="1"/>
          </p:nvCxnSpPr>
          <p:spPr bwMode="gray">
            <a:xfrm>
              <a:off x="659807" y="1527448"/>
              <a:ext cx="1904220"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bwMode="gray">
            <a:xfrm>
              <a:off x="659806" y="1627462"/>
              <a:ext cx="1983239" cy="1335750"/>
            </a:xfrm>
            <a:prstGeom prst="rect">
              <a:avLst/>
            </a:prstGeom>
            <a:noFill/>
          </p:spPr>
          <p:txBody>
            <a:bodyPr wrap="square" lIns="0" tIns="0" rIns="0" bIns="0" numCol="1" spcCol="457200" rtlCol="0">
              <a:spAutoFit/>
            </a:bodyPr>
            <a:lstStyle/>
            <a:p>
              <a:pPr marL="112713" indent="-112713">
                <a:lnSpc>
                  <a:spcPct val="120000"/>
                </a:lnSpc>
                <a:spcBef>
                  <a:spcPts val="400"/>
                </a:spcBef>
                <a:buFont typeface="Verdana" panose="020B0604030504040204" pitchFamily="34" charset="0"/>
                <a:buChar char="›"/>
              </a:pPr>
              <a:r>
                <a:rPr lang="en-US" sz="800" dirty="0"/>
                <a:t>Research Forums for presidents, provosts, chief business officers, and key academic and administrative leaders</a:t>
              </a:r>
            </a:p>
            <a:p>
              <a:pPr marL="112713" indent="-112713">
                <a:lnSpc>
                  <a:spcPct val="120000"/>
                </a:lnSpc>
                <a:spcBef>
                  <a:spcPts val="400"/>
                </a:spcBef>
                <a:buFont typeface="Verdana" panose="020B0604030504040204" pitchFamily="34" charset="0"/>
                <a:buChar char="›"/>
              </a:pPr>
              <a:r>
                <a:rPr lang="en-US" sz="800" dirty="0"/>
                <a:t>At the core of all we do</a:t>
              </a:r>
            </a:p>
            <a:p>
              <a:pPr marL="112713" indent="-112713">
                <a:lnSpc>
                  <a:spcPct val="120000"/>
                </a:lnSpc>
                <a:spcBef>
                  <a:spcPts val="400"/>
                </a:spcBef>
                <a:buFont typeface="Verdana" panose="020B0604030504040204" pitchFamily="34" charset="0"/>
                <a:buChar char="›"/>
              </a:pPr>
              <a:r>
                <a:rPr lang="en-US" sz="800" dirty="0"/>
                <a:t>Peer-tested best practices research</a:t>
              </a:r>
            </a:p>
            <a:p>
              <a:pPr marL="112713" indent="-112713">
                <a:lnSpc>
                  <a:spcPct val="120000"/>
                </a:lnSpc>
                <a:spcBef>
                  <a:spcPts val="400"/>
                </a:spcBef>
                <a:buFont typeface="Verdana" panose="020B0604030504040204" pitchFamily="34" charset="0"/>
                <a:buChar char="›"/>
              </a:pPr>
              <a:r>
                <a:rPr lang="en-US" sz="800" dirty="0"/>
                <a:t>Answers to the most </a:t>
              </a:r>
              <a:br>
                <a:rPr lang="en-US" sz="800" dirty="0"/>
              </a:br>
              <a:r>
                <a:rPr lang="en-US" sz="800" dirty="0"/>
                <a:t>pressing issues</a:t>
              </a:r>
            </a:p>
          </p:txBody>
        </p:sp>
        <p:sp>
          <p:nvSpPr>
            <p:cNvPr id="32" name="TextBox 31"/>
            <p:cNvSpPr txBox="1"/>
            <p:nvPr userDrawn="1"/>
          </p:nvSpPr>
          <p:spPr bwMode="gray">
            <a:xfrm>
              <a:off x="3221384" y="674561"/>
              <a:ext cx="2623273" cy="646331"/>
            </a:xfrm>
            <a:prstGeom prst="rect">
              <a:avLst/>
            </a:prstGeom>
            <a:noFill/>
          </p:spPr>
          <p:txBody>
            <a:bodyPr wrap="square" lIns="0" tIns="0" rIns="0" bIns="0" rtlCol="0">
              <a:spAutoFit/>
            </a:bodyPr>
            <a:lstStyle/>
            <a:p>
              <a:pPr>
                <a:spcBef>
                  <a:spcPts val="500"/>
                </a:spcBef>
              </a:pPr>
              <a:r>
                <a:rPr lang="en-US" sz="1400" dirty="0">
                  <a:solidFill>
                    <a:schemeClr val="bg1"/>
                  </a:solidFill>
                  <a:latin typeface="+mj-lt"/>
                </a:rPr>
                <a:t>Then hardwire those insights into your organization using our technology &amp; services</a:t>
              </a:r>
            </a:p>
          </p:txBody>
        </p:sp>
        <p:cxnSp>
          <p:nvCxnSpPr>
            <p:cNvPr id="33" name="Straight Connector 32"/>
            <p:cNvCxnSpPr/>
            <p:nvPr userDrawn="1"/>
          </p:nvCxnSpPr>
          <p:spPr bwMode="gray">
            <a:xfrm>
              <a:off x="3225088" y="1367953"/>
              <a:ext cx="2903733"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4" name="Isosceles Triangle 33"/>
            <p:cNvSpPr/>
            <p:nvPr userDrawn="1"/>
          </p:nvSpPr>
          <p:spPr bwMode="gray">
            <a:xfrm rot="5400000">
              <a:off x="3105052" y="76118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5" name="Isosceles Triangle 34"/>
            <p:cNvSpPr/>
            <p:nvPr userDrawn="1"/>
          </p:nvSpPr>
          <p:spPr bwMode="gray">
            <a:xfrm rot="5400000">
              <a:off x="541366" y="113843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6" name="TextBox 35"/>
            <p:cNvSpPr txBox="1"/>
            <p:nvPr userDrawn="1"/>
          </p:nvSpPr>
          <p:spPr bwMode="gray">
            <a:xfrm>
              <a:off x="3221384" y="1510110"/>
              <a:ext cx="2676799" cy="743280"/>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Enrollment Management </a:t>
              </a:r>
            </a:p>
            <a:p>
              <a:pPr>
                <a:spcBef>
                  <a:spcPts val="300"/>
                </a:spcBef>
              </a:pPr>
              <a:r>
                <a:rPr lang="en-US" sz="700" dirty="0">
                  <a:solidFill>
                    <a:schemeClr val="bg1"/>
                  </a:solidFill>
                </a:rPr>
                <a:t>Our </a:t>
              </a:r>
              <a:r>
                <a:rPr lang="en-US" sz="700" b="1" dirty="0">
                  <a:solidFill>
                    <a:schemeClr val="bg1"/>
                  </a:solidFill>
                </a:rPr>
                <a:t>Enrollment Services </a:t>
              </a:r>
              <a:r>
                <a:rPr lang="en-US" sz="700" dirty="0">
                  <a:solidFill>
                    <a:schemeClr val="bg1"/>
                  </a:solidFill>
                </a:rPr>
                <a:t>division provides data-driven undergraduate and graduate solutions that target qualified prospective students; build relationships throughout the search, application, and yield process; and optimize financial aid resources.</a:t>
              </a:r>
            </a:p>
          </p:txBody>
        </p:sp>
        <p:sp>
          <p:nvSpPr>
            <p:cNvPr id="37" name="TextBox 36"/>
            <p:cNvSpPr txBox="1"/>
            <p:nvPr userDrawn="1"/>
          </p:nvSpPr>
          <p:spPr bwMode="gray">
            <a:xfrm>
              <a:off x="3221384" y="2377361"/>
              <a:ext cx="2676799" cy="635559"/>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Student Success </a:t>
              </a:r>
            </a:p>
            <a:p>
              <a:pPr>
                <a:spcBef>
                  <a:spcPts val="300"/>
                </a:spcBef>
              </a:pPr>
              <a:r>
                <a:rPr lang="en-US" sz="700" dirty="0">
                  <a:solidFill>
                    <a:schemeClr val="bg1"/>
                  </a:solidFill>
                </a:rPr>
                <a:t>Members of the </a:t>
              </a:r>
              <a:r>
                <a:rPr lang="en-US" sz="700" b="1" dirty="0">
                  <a:solidFill>
                    <a:schemeClr val="bg1"/>
                  </a:solidFill>
                </a:rPr>
                <a:t>Student Success Collaborative</a:t>
              </a:r>
              <a:r>
                <a:rPr lang="en-US" sz="700" dirty="0">
                  <a:solidFill>
                    <a:schemeClr val="bg1"/>
                  </a:solidFill>
                </a:rPr>
                <a:t> use research, consulting, and an enterprise-wide student success management system to help students persist, graduate, and succeed.</a:t>
              </a:r>
            </a:p>
          </p:txBody>
        </p:sp>
        <p:sp>
          <p:nvSpPr>
            <p:cNvPr id="38" name="TextBox 37"/>
            <p:cNvSpPr txBox="1"/>
            <p:nvPr userDrawn="1"/>
          </p:nvSpPr>
          <p:spPr bwMode="gray">
            <a:xfrm>
              <a:off x="3221384" y="3136892"/>
              <a:ext cx="2676799" cy="635559"/>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Growth and Academic Operations </a:t>
              </a:r>
            </a:p>
            <a:p>
              <a:pPr>
                <a:spcBef>
                  <a:spcPts val="300"/>
                </a:spcBef>
              </a:pPr>
              <a:r>
                <a:rPr lang="en-US" sz="700" dirty="0">
                  <a:solidFill>
                    <a:schemeClr val="bg1"/>
                  </a:solidFill>
                </a:rPr>
                <a:t>Our </a:t>
              </a:r>
              <a:r>
                <a:rPr lang="en-US" sz="700" b="1" dirty="0">
                  <a:solidFill>
                    <a:schemeClr val="bg1"/>
                  </a:solidFill>
                </a:rPr>
                <a:t>Academic Performance Solutions </a:t>
              </a:r>
              <a:r>
                <a:rPr lang="en-US" sz="700" dirty="0">
                  <a:solidFill>
                    <a:schemeClr val="bg1"/>
                  </a:solidFill>
                </a:rPr>
                <a:t>group partners with university academic and business leaders to help make smart resource trade-offs, improve academic efficiency, and grow academic program revenues.</a:t>
              </a:r>
            </a:p>
          </p:txBody>
        </p:sp>
      </p:grpSp>
      <p:sp>
        <p:nvSpPr>
          <p:cNvPr id="39" name="TextBox 3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grpSp>
        <p:nvGrpSpPr>
          <p:cNvPr id="40" name="Group 39"/>
          <p:cNvGrpSpPr/>
          <p:nvPr userDrawn="1"/>
        </p:nvGrpSpPr>
        <p:grpSpPr>
          <a:xfrm>
            <a:off x="3562146" y="4123956"/>
            <a:ext cx="1165605" cy="500820"/>
            <a:chOff x="3550776" y="4108190"/>
            <a:chExt cx="1165605" cy="500820"/>
          </a:xfrm>
        </p:grpSpPr>
        <p:sp>
          <p:nvSpPr>
            <p:cNvPr id="41" name="TextBox 40"/>
            <p:cNvSpPr txBox="1"/>
            <p:nvPr userDrawn="1"/>
          </p:nvSpPr>
          <p:spPr bwMode="gray">
            <a:xfrm>
              <a:off x="3556090" y="4393566"/>
              <a:ext cx="1160291" cy="215444"/>
            </a:xfrm>
            <a:prstGeom prst="rect">
              <a:avLst/>
            </a:prstGeom>
            <a:noFill/>
          </p:spPr>
          <p:txBody>
            <a:bodyPr wrap="square" lIns="0" tIns="0" rIns="0" bIns="0" rtlCol="0">
              <a:spAutoFit/>
            </a:bodyPr>
            <a:lstStyle/>
            <a:p>
              <a:pPr>
                <a:spcBef>
                  <a:spcPts val="500"/>
                </a:spcBef>
              </a:pPr>
              <a:r>
                <a:rPr lang="en-US" sz="700" dirty="0">
                  <a:solidFill>
                    <a:schemeClr val="bg1"/>
                  </a:solidFill>
                </a:rPr>
                <a:t>Institutions we are proud </a:t>
              </a:r>
              <a:br>
                <a:rPr lang="en-US" sz="700" dirty="0">
                  <a:solidFill>
                    <a:schemeClr val="bg1"/>
                  </a:solidFill>
                </a:rPr>
              </a:br>
              <a:r>
                <a:rPr lang="en-US" sz="700" dirty="0">
                  <a:solidFill>
                    <a:schemeClr val="bg1"/>
                  </a:solidFill>
                </a:rPr>
                <a:t>to serve</a:t>
              </a:r>
            </a:p>
          </p:txBody>
        </p:sp>
        <p:sp>
          <p:nvSpPr>
            <p:cNvPr id="42" name="TextBox 41"/>
            <p:cNvSpPr txBox="1"/>
            <p:nvPr userDrawn="1"/>
          </p:nvSpPr>
          <p:spPr bwMode="gray">
            <a:xfrm>
              <a:off x="3550776" y="4108190"/>
              <a:ext cx="732284" cy="276999"/>
            </a:xfrm>
            <a:prstGeom prst="rect">
              <a:avLst/>
            </a:prstGeom>
            <a:noFill/>
          </p:spPr>
          <p:txBody>
            <a:bodyPr wrap="square" lIns="0" tIns="0" rIns="0" bIns="0" rtlCol="0">
              <a:spAutoFit/>
            </a:bodyPr>
            <a:lstStyle/>
            <a:p>
              <a:pPr>
                <a:spcBef>
                  <a:spcPts val="500"/>
                </a:spcBef>
              </a:pPr>
              <a:r>
                <a:rPr lang="en-US" sz="1800" baseline="0" dirty="0">
                  <a:solidFill>
                    <a:schemeClr val="bg1"/>
                  </a:solidFill>
                  <a:latin typeface="+mj-lt"/>
                </a:rPr>
                <a:t>1,300</a:t>
              </a:r>
              <a:r>
                <a:rPr lang="en-US" sz="1800" baseline="30000" dirty="0">
                  <a:solidFill>
                    <a:schemeClr val="bg1"/>
                  </a:solidFill>
                  <a:latin typeface="+mj-lt"/>
                </a:rPr>
                <a:t>+</a:t>
              </a:r>
            </a:p>
          </p:txBody>
        </p:sp>
      </p:grpSp>
    </p:spTree>
    <p:custDataLst>
      <p:tags r:id="rId1"/>
    </p:custDataLst>
    <p:extLst>
      <p:ext uri="{BB962C8B-B14F-4D97-AF65-F5344CB8AC3E}">
        <p14:creationId xmlns:p14="http://schemas.microsoft.com/office/powerpoint/2010/main" val="160528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18" name="Title 17"/>
          <p:cNvSpPr>
            <a:spLocks noGrp="1"/>
          </p:cNvSpPr>
          <p:nvPr>
            <p:ph type="title" hasCustomPrompt="1"/>
          </p:nvPr>
        </p:nvSpPr>
        <p:spPr bwMode="gray">
          <a:xfrm>
            <a:off x="863781" y="1009402"/>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20" name="Text Placeholder 19"/>
          <p:cNvSpPr>
            <a:spLocks noGrp="1"/>
          </p:cNvSpPr>
          <p:nvPr>
            <p:ph type="body" sz="quarter" idx="17" hasCustomPrompt="1"/>
          </p:nvPr>
        </p:nvSpPr>
        <p:spPr bwMode="gray">
          <a:xfrm>
            <a:off x="863781" y="15887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80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Text Placeholder 19"/>
          <p:cNvSpPr>
            <a:spLocks noGrp="1"/>
          </p:cNvSpPr>
          <p:nvPr>
            <p:ph type="body" sz="quarter" idx="19" hasCustomPrompt="1"/>
          </p:nvPr>
        </p:nvSpPr>
        <p:spPr bwMode="gray">
          <a:xfrm>
            <a:off x="863781" y="217082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4007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Text Placeholder 19"/>
          <p:cNvSpPr>
            <a:spLocks noGrp="1"/>
          </p:cNvSpPr>
          <p:nvPr>
            <p:ph type="body" sz="quarter" idx="21" hasCustomPrompt="1"/>
          </p:nvPr>
        </p:nvSpPr>
        <p:spPr bwMode="gray">
          <a:xfrm>
            <a:off x="863781" y="27528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221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Text Placeholder 19"/>
          <p:cNvSpPr>
            <a:spLocks noGrp="1"/>
          </p:cNvSpPr>
          <p:nvPr>
            <p:ph type="body" sz="quarter" idx="23" hasCustomPrompt="1"/>
          </p:nvPr>
        </p:nvSpPr>
        <p:spPr bwMode="gray">
          <a:xfrm>
            <a:off x="863781" y="3334922"/>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404172"/>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7" name="TextBox 4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9" name="Text Placeholder 1"/>
          <p:cNvSpPr txBox="1">
            <a:spLocks/>
          </p:cNvSpPr>
          <p:nvPr userDrawn="1"/>
        </p:nvSpPr>
        <p:spPr bwMode="gray">
          <a:xfrm>
            <a:off x="6469576" y="0"/>
            <a:ext cx="1685883" cy="3844642"/>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Insert a road map layout</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If only 3, delete rows 2 and 4. If 4, delete row 5.</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highlighted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Accent 1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the highlighted section title back to Rockwell 14pt</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Regular,</a:t>
            </a:r>
            <a:r>
              <a:rPr lang="en-US" sz="800" baseline="0"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white</a:t>
            </a:r>
          </a:p>
          <a:p>
            <a:pPr marL="0" indent="0">
              <a:spcBef>
                <a:spcPts val="1200"/>
              </a:spcBef>
              <a:buFont typeface="+mj-lt"/>
              <a:buNone/>
            </a:pPr>
            <a:r>
              <a:rPr lang="en-US" sz="900" b="1" dirty="0">
                <a:solidFill>
                  <a:schemeClr val="bg1"/>
                </a:solidFill>
                <a:latin typeface="Arial" panose="020B0604020202020204" pitchFamily="34" charset="0"/>
                <a:cs typeface="Arial" panose="020B0604020202020204" pitchFamily="34" charset="0"/>
              </a:rPr>
              <a:t>NEED MORE SECTIONS?</a:t>
            </a:r>
          </a:p>
          <a:p>
            <a:pPr marL="0" indent="0">
              <a:spcBef>
                <a:spcPts val="200"/>
              </a:spcBef>
              <a:buFont typeface="+mj-lt"/>
              <a:buNone/>
            </a:pPr>
            <a:r>
              <a:rPr lang="en-US" sz="750" dirty="0">
                <a:solidFill>
                  <a:schemeClr val="bg1"/>
                </a:solidFill>
                <a:latin typeface="Arial" panose="020B0604020202020204" pitchFamily="34" charset="0"/>
                <a:cs typeface="Arial" panose="020B0604020202020204" pitchFamily="34" charset="0"/>
              </a:rPr>
              <a:t>See</a:t>
            </a:r>
            <a:r>
              <a:rPr lang="en-US" sz="750" baseline="0" dirty="0">
                <a:solidFill>
                  <a:schemeClr val="bg1"/>
                </a:solidFill>
                <a:latin typeface="Arial" panose="020B0604020202020204" pitchFamily="34" charset="0"/>
                <a:cs typeface="Arial" panose="020B0604020202020204" pitchFamily="34" charset="0"/>
              </a:rPr>
              <a:t> the on-screen GLG for a customizable road map layout that includes 8 levels. It can be added as a layout into this deck. </a:t>
            </a:r>
            <a:endParaRPr lang="en-US" sz="75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82425629"/>
      </p:ext>
    </p:extLst>
  </p:cSld>
  <p:clrMapOvr>
    <a:masterClrMapping/>
  </p:clrMapOvr>
  <p:extLst mod="1">
    <p:ext uri="{DCECCB84-F9BA-43D5-87BE-67443E8EF086}">
      <p15:sldGuideLst xmlns:p15="http://schemas.microsoft.com/office/powerpoint/2012/main">
        <p15:guide id="1" pos="8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rgbClr val="003D70"/>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Text Placeholder 3"/>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Text Placeholder 6"/>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17" name="TextBox 1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2" name="Text Placeholder 1"/>
          <p:cNvSpPr txBox="1">
            <a:spLocks/>
          </p:cNvSpPr>
          <p:nvPr userDrawn="1"/>
        </p:nvSpPr>
        <p:spPr bwMode="gray">
          <a:xfrm>
            <a:off x="6469576" y="3025755"/>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Tree>
    <p:custDataLst>
      <p:tags r:id="rId1"/>
    </p:custDataLst>
    <p:extLst>
      <p:ext uri="{BB962C8B-B14F-4D97-AF65-F5344CB8AC3E}">
        <p14:creationId xmlns:p14="http://schemas.microsoft.com/office/powerpoint/2010/main" val="2931385124"/>
      </p:ext>
    </p:extLst>
  </p:cSld>
  <p:clrMapOvr>
    <a:masterClrMapping/>
  </p:clrMapOvr>
  <p:extLst mod="1">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758611219"/>
      </p:ext>
    </p:extLst>
  </p:cSld>
  <p:clrMapOvr>
    <a:masterClrMapping/>
  </p:clrMapOvr>
  <p:extLst mod="1">
    <p:ext uri="{DCECCB84-F9BA-43D5-87BE-67443E8EF086}">
      <p15:sldGuideLst xmlns:p15="http://schemas.microsoft.com/office/powerpoint/2012/main">
        <p15:guide id="1" orient="horz" pos="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456965"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1079874" y="1727589"/>
            <a:ext cx="4241053"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TextBox 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TextBox 19"/>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mod="1">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eab.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extBox 7">
            <a:hlinkClick r:id="rId20"/>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©2018 by EAB. </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endParaRPr>
          </a:p>
        </p:txBody>
      </p:sp>
      <p:sp>
        <p:nvSpPr>
          <p:cNvPr id="10" name="Title Placeholder 9"/>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Text Placeholder 11"/>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19"/>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7" r:id="rId4"/>
    <p:sldLayoutId id="2147483658" r:id="rId5"/>
    <p:sldLayoutId id="2147483659" r:id="rId6"/>
    <p:sldLayoutId id="2147483672" r:id="rId7"/>
    <p:sldLayoutId id="2147483661" r:id="rId8"/>
    <p:sldLayoutId id="2147483662" r:id="rId9"/>
    <p:sldLayoutId id="2147483663" r:id="rId10"/>
    <p:sldLayoutId id="2147483664" r:id="rId11"/>
    <p:sldLayoutId id="2147483666" r:id="rId12"/>
    <p:sldLayoutId id="2147483667" r:id="rId13"/>
    <p:sldLayoutId id="2147483668" r:id="rId14"/>
    <p:sldLayoutId id="2147483669" r:id="rId15"/>
    <p:sldLayoutId id="2147483670" r:id="rId16"/>
    <p:sldLayoutId id="2147483671" r:id="rId17"/>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self-reg.ca/toolkit2017/" TargetMode="Externa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9.pn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4.png"/><Relationship Id="rId9"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pbis.org/" TargetMode="Externa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14.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pbis.org/" TargetMode="Externa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14.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hyperlink" Target="https://www.jhsph.edu/research/centers-and-institutes/johns-hopkins-center-for-prevention-and-early-intervention/Publications/Bradshaw_PBIS_prevention_talk.7.2.08.pdf" TargetMode="External"/><Relationship Id="rId7" Type="http://schemas.openxmlformats.org/officeDocument/2006/relationships/chart" Target="../charts/chart5.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46.png"/><Relationship Id="rId5" Type="http://schemas.openxmlformats.org/officeDocument/2006/relationships/hyperlink" Target="https://www.pbis.org/" TargetMode="External"/><Relationship Id="rId4" Type="http://schemas.openxmlformats.org/officeDocument/2006/relationships/hyperlink" Target="https://www.ncbi.nlm.nih.gov/pmc/articles/PMC348389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pbis.org/" TargetMode="Externa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hyperlink" Target="https://www.pbis.or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pbis.org/" TargetMode="Externa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hyperlink" Target="https://www.pbis.org/" TargetMode="External"/><Relationship Id="rId2" Type="http://schemas.openxmlformats.org/officeDocument/2006/relationships/slideLayout" Target="../slideLayouts/slideLayout8.xml"/><Relationship Id="rId1" Type="http://schemas.openxmlformats.org/officeDocument/2006/relationships/tags" Target="../tags/tag24.xml"/><Relationship Id="rId6" Type="http://schemas.openxmlformats.org/officeDocument/2006/relationships/hyperlink" Target="http://journals.sagepub.com/doi/abs/10.1177/1098300718768204" TargetMode="Externa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55.jpeg"/><Relationship Id="rId5" Type="http://schemas.openxmlformats.org/officeDocument/2006/relationships/image" Target="../media/image47.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hyperlink" Target="https://www.eab.com/searchall/?fq=searchobjecttypenested_string_mv|Webconference-0;productnested_string_mv|District%20Leadership%20Forum-0;_readaccessids_int_mv|&amp;sortby=-_globaldate_date"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nctq.org/dmsView/Future_Teachers_Classroom_Management_NCTQ_Report" TargetMode="Externa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nces.ed.gov/pubs2005/2005114.pdf" TargetMode="Externa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safesupportivelearning.ed.gov/topic-research/environment"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12800" y="2115916"/>
            <a:ext cx="4389120" cy="692497"/>
          </a:xfrm>
        </p:spPr>
        <p:txBody>
          <a:bodyPr/>
          <a:lstStyle/>
          <a:p>
            <a:r>
              <a:rPr lang="en-US" dirty="0"/>
              <a:t>Managing Behavioral Disruptions in Early Grades</a:t>
            </a:r>
          </a:p>
        </p:txBody>
      </p:sp>
      <p:sp>
        <p:nvSpPr>
          <p:cNvPr id="10" name="Text Placeholder 9"/>
          <p:cNvSpPr>
            <a:spLocks noGrp="1"/>
          </p:cNvSpPr>
          <p:nvPr>
            <p:ph type="body" sz="quarter" idx="13"/>
          </p:nvPr>
        </p:nvSpPr>
        <p:spPr>
          <a:xfrm>
            <a:off x="812799" y="2924994"/>
            <a:ext cx="5061527" cy="338554"/>
          </a:xfrm>
        </p:spPr>
        <p:txBody>
          <a:bodyPr/>
          <a:lstStyle/>
          <a:p>
            <a:r>
              <a:rPr lang="en-US" dirty="0"/>
              <a:t>Reversing the Rising Frequency and Intensity of Student Misbehavior  </a:t>
            </a:r>
          </a:p>
        </p:txBody>
      </p:sp>
      <p:sp>
        <p:nvSpPr>
          <p:cNvPr id="11" name="Text Placeholder 10"/>
          <p:cNvSpPr>
            <a:spLocks noGrp="1"/>
          </p:cNvSpPr>
          <p:nvPr>
            <p:ph type="body" sz="quarter" idx="14"/>
          </p:nvPr>
        </p:nvSpPr>
        <p:spPr>
          <a:xfrm>
            <a:off x="4294188" y="4384289"/>
            <a:ext cx="1828800" cy="138499"/>
          </a:xfrm>
        </p:spPr>
        <p:txBody>
          <a:bodyPr/>
          <a:lstStyle/>
          <a:p>
            <a:r>
              <a:rPr lang="en-US" dirty="0"/>
              <a:t>District Leadership Forum</a:t>
            </a:r>
          </a:p>
        </p:txBody>
      </p:sp>
      <p:sp>
        <p:nvSpPr>
          <p:cNvPr id="5" name="TextBox 4">
            <a:extLst>
              <a:ext uri="{FF2B5EF4-FFF2-40B4-BE49-F238E27FC236}">
                <a16:creationId xmlns:a16="http://schemas.microsoft.com/office/drawing/2014/main" id="{41200578-ECA0-436A-87FE-7EA031D630ED}"/>
              </a:ext>
            </a:extLst>
          </p:cNvPr>
          <p:cNvSpPr txBox="1"/>
          <p:nvPr/>
        </p:nvSpPr>
        <p:spPr>
          <a:xfrm>
            <a:off x="812800" y="3429000"/>
            <a:ext cx="5197168" cy="215444"/>
          </a:xfrm>
          <a:prstGeom prst="rect">
            <a:avLst/>
          </a:prstGeom>
          <a:noFill/>
        </p:spPr>
        <p:txBody>
          <a:bodyPr wrap="square" lIns="0" tIns="0" rIns="0" bIns="0" rtlCol="0">
            <a:spAutoFit/>
          </a:bodyPr>
          <a:lstStyle/>
          <a:p>
            <a:pPr>
              <a:spcBef>
                <a:spcPts val="500"/>
              </a:spcBef>
            </a:pPr>
            <a:r>
              <a:rPr lang="en-US" sz="1400" dirty="0">
                <a:solidFill>
                  <a:schemeClr val="bg1"/>
                </a:solidFill>
              </a:rPr>
              <a:t>Part II: </a:t>
            </a:r>
            <a:r>
              <a:rPr lang="en-US" sz="1200" b="1" dirty="0">
                <a:solidFill>
                  <a:schemeClr val="bg1"/>
                </a:solidFill>
              </a:rPr>
              <a:t>Create Conditions for Positive Classroom Behavior </a:t>
            </a:r>
            <a:endParaRPr lang="en-US" sz="900" dirty="0"/>
          </a:p>
        </p:txBody>
      </p:sp>
    </p:spTree>
    <p:custDataLst>
      <p:tags r:id="rId1"/>
    </p:custDataLst>
    <p:extLst>
      <p:ext uri="{BB962C8B-B14F-4D97-AF65-F5344CB8AC3E}">
        <p14:creationId xmlns:p14="http://schemas.microsoft.com/office/powerpoint/2010/main" val="57466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Checklist Allows Educators to Address Student Needs</a:t>
            </a:r>
          </a:p>
        </p:txBody>
      </p:sp>
      <p:sp>
        <p:nvSpPr>
          <p:cNvPr id="3" name="Text Placeholder 2"/>
          <p:cNvSpPr>
            <a:spLocks noGrp="1"/>
          </p:cNvSpPr>
          <p:nvPr>
            <p:ph type="body" sz="quarter" idx="16"/>
          </p:nvPr>
        </p:nvSpPr>
        <p:spPr>
          <a:xfrm>
            <a:off x="280194" y="38227"/>
            <a:ext cx="2920206" cy="246221"/>
          </a:xfrm>
        </p:spPr>
        <p:txBody>
          <a:bodyPr/>
          <a:lstStyle/>
          <a:p>
            <a:r>
              <a:rPr lang="en-US" dirty="0"/>
              <a:t>Practice #5: Self Regulation-Friendly Classroom Audit</a:t>
            </a:r>
          </a:p>
        </p:txBody>
      </p:sp>
      <p:sp>
        <p:nvSpPr>
          <p:cNvPr id="4" name="Text Placeholder 3"/>
          <p:cNvSpPr>
            <a:spLocks noGrp="1"/>
          </p:cNvSpPr>
          <p:nvPr>
            <p:ph type="body" sz="quarter" idx="18"/>
          </p:nvPr>
        </p:nvSpPr>
        <p:spPr>
          <a:xfrm>
            <a:off x="4011561" y="4600545"/>
            <a:ext cx="2389239" cy="200055"/>
          </a:xfrm>
        </p:spPr>
        <p:txBody>
          <a:bodyPr/>
          <a:lstStyle/>
          <a:p>
            <a:r>
              <a:rPr lang="en-US" dirty="0"/>
              <a:t>Source: “Self-Reg Toolkit 2017-2018,” The </a:t>
            </a:r>
            <a:r>
              <a:rPr lang="en-US" dirty="0" err="1"/>
              <a:t>Mehrit</a:t>
            </a:r>
            <a:r>
              <a:rPr lang="en-US" dirty="0"/>
              <a:t> Centre, Ontario, Canada, </a:t>
            </a:r>
            <a:r>
              <a:rPr lang="en-US" dirty="0">
                <a:hlinkClick r:id="rId2"/>
              </a:rPr>
              <a:t>https://self-reg.ca/toolkit2017/</a:t>
            </a:r>
            <a:r>
              <a:rPr lang="en-US" dirty="0"/>
              <a:t>; EAB interviews and analysis.</a:t>
            </a:r>
          </a:p>
        </p:txBody>
      </p:sp>
      <p:sp>
        <p:nvSpPr>
          <p:cNvPr id="6" name="Title 5"/>
          <p:cNvSpPr>
            <a:spLocks noGrp="1"/>
          </p:cNvSpPr>
          <p:nvPr>
            <p:ph type="title"/>
          </p:nvPr>
        </p:nvSpPr>
        <p:spPr>
          <a:xfrm>
            <a:off x="280193" y="317005"/>
            <a:ext cx="5842795" cy="249299"/>
          </a:xfrm>
        </p:spPr>
        <p:txBody>
          <a:bodyPr/>
          <a:lstStyle/>
          <a:p>
            <a:r>
              <a:rPr lang="en-US" dirty="0"/>
              <a:t>Enabling Teachers to Quickly Modify Classroom</a:t>
            </a:r>
          </a:p>
        </p:txBody>
      </p:sp>
      <p:grpSp>
        <p:nvGrpSpPr>
          <p:cNvPr id="11" name="Group 10"/>
          <p:cNvGrpSpPr/>
          <p:nvPr/>
        </p:nvGrpSpPr>
        <p:grpSpPr>
          <a:xfrm>
            <a:off x="317770" y="3974182"/>
            <a:ext cx="2592620" cy="553998"/>
            <a:chOff x="3442500" y="1015576"/>
            <a:chExt cx="2592620" cy="553998"/>
          </a:xfrm>
        </p:grpSpPr>
        <p:grpSp>
          <p:nvGrpSpPr>
            <p:cNvPr id="12" name="Group 11"/>
            <p:cNvGrpSpPr/>
            <p:nvPr/>
          </p:nvGrpSpPr>
          <p:grpSpPr bwMode="gray">
            <a:xfrm>
              <a:off x="3506764" y="1015576"/>
              <a:ext cx="2528356" cy="553998"/>
              <a:chOff x="406299" y="1675271"/>
              <a:chExt cx="2546147" cy="553998"/>
            </a:xfrm>
          </p:grpSpPr>
          <p:sp>
            <p:nvSpPr>
              <p:cNvPr id="19" name="Line Callout 2 (No Border) 2"/>
              <p:cNvSpPr/>
              <p:nvPr/>
            </p:nvSpPr>
            <p:spPr bwMode="gray">
              <a:xfrm>
                <a:off x="406299" y="1675271"/>
                <a:ext cx="2546147" cy="553998"/>
              </a:xfrm>
              <a:custGeom>
                <a:avLst/>
                <a:gdLst>
                  <a:gd name="connsiteX0" fmla="*/ 0 w 2758653"/>
                  <a:gd name="connsiteY0" fmla="*/ 0 h 969168"/>
                  <a:gd name="connsiteX1" fmla="*/ 2758653 w 2758653"/>
                  <a:gd name="connsiteY1" fmla="*/ 0 h 969168"/>
                  <a:gd name="connsiteX2" fmla="*/ 2758653 w 2758653"/>
                  <a:gd name="connsiteY2" fmla="*/ 969168 h 969168"/>
                  <a:gd name="connsiteX3" fmla="*/ 0 w 2758653"/>
                  <a:gd name="connsiteY3" fmla="*/ 969168 h 969168"/>
                  <a:gd name="connsiteX4" fmla="*/ 0 w 2758653"/>
                  <a:gd name="connsiteY4" fmla="*/ 0 h 969168"/>
                  <a:gd name="connsiteX0" fmla="*/ 124939 w 2758653"/>
                  <a:gd name="connsiteY0" fmla="*/ -717 h 969168"/>
                  <a:gd name="connsiteX1" fmla="*/ 125988 w 2758653"/>
                  <a:gd name="connsiteY1" fmla="*/ 238096 h 969168"/>
                  <a:gd name="connsiteX2" fmla="*/ 127091 w 2758653"/>
                  <a:gd name="connsiteY2" fmla="*/ 969885 h 969168"/>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38813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18844 w 2758653"/>
                  <a:gd name="connsiteY1" fmla="*/ 241194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50719 h 970602"/>
                  <a:gd name="connsiteX2" fmla="*/ 127091 w 2758653"/>
                  <a:gd name="connsiteY2" fmla="*/ 970602 h 970602"/>
                  <a:gd name="connsiteX0" fmla="*/ 0 w 2758653"/>
                  <a:gd name="connsiteY0" fmla="*/ 717 h 969885"/>
                  <a:gd name="connsiteX1" fmla="*/ 2758653 w 2758653"/>
                  <a:gd name="connsiteY1" fmla="*/ 717 h 969885"/>
                  <a:gd name="connsiteX2" fmla="*/ 2758653 w 2758653"/>
                  <a:gd name="connsiteY2" fmla="*/ 969885 h 969885"/>
                  <a:gd name="connsiteX3" fmla="*/ 0 w 2758653"/>
                  <a:gd name="connsiteY3" fmla="*/ 969885 h 969885"/>
                  <a:gd name="connsiteX4" fmla="*/ 0 w 2758653"/>
                  <a:gd name="connsiteY4" fmla="*/ 717 h 969885"/>
                  <a:gd name="connsiteX0" fmla="*/ 124939 w 2758653"/>
                  <a:gd name="connsiteY0" fmla="*/ 0 h 969885"/>
                  <a:gd name="connsiteX1" fmla="*/ 125988 w 2758653"/>
                  <a:gd name="connsiteY1" fmla="*/ 250719 h 969885"/>
                  <a:gd name="connsiteX0" fmla="*/ 0 w 2758653"/>
                  <a:gd name="connsiteY0" fmla="*/ 717 h 972237"/>
                  <a:gd name="connsiteX1" fmla="*/ 2758653 w 2758653"/>
                  <a:gd name="connsiteY1" fmla="*/ 717 h 972237"/>
                  <a:gd name="connsiteX2" fmla="*/ 2758653 w 2758653"/>
                  <a:gd name="connsiteY2" fmla="*/ 969885 h 972237"/>
                  <a:gd name="connsiteX3" fmla="*/ 0 w 2758653"/>
                  <a:gd name="connsiteY3" fmla="*/ 969885 h 972237"/>
                  <a:gd name="connsiteX4" fmla="*/ 0 w 2758653"/>
                  <a:gd name="connsiteY4" fmla="*/ 717 h 972237"/>
                  <a:gd name="connsiteX0" fmla="*/ 124939 w 2758653"/>
                  <a:gd name="connsiteY0" fmla="*/ 0 h 972237"/>
                  <a:gd name="connsiteX1" fmla="*/ 95 w 2758653"/>
                  <a:gd name="connsiteY1" fmla="*/ 972237 h 972237"/>
                  <a:gd name="connsiteX0" fmla="*/ 955 w 2759608"/>
                  <a:gd name="connsiteY0" fmla="*/ 0 h 971520"/>
                  <a:gd name="connsiteX1" fmla="*/ 2759608 w 2759608"/>
                  <a:gd name="connsiteY1" fmla="*/ 0 h 971520"/>
                  <a:gd name="connsiteX2" fmla="*/ 2759608 w 2759608"/>
                  <a:gd name="connsiteY2" fmla="*/ 969168 h 971520"/>
                  <a:gd name="connsiteX3" fmla="*/ 955 w 2759608"/>
                  <a:gd name="connsiteY3" fmla="*/ 969168 h 971520"/>
                  <a:gd name="connsiteX4" fmla="*/ 955 w 2759608"/>
                  <a:gd name="connsiteY4" fmla="*/ 0 h 971520"/>
                  <a:gd name="connsiteX0" fmla="*/ 0 w 2759608"/>
                  <a:gd name="connsiteY0" fmla="*/ 1664 h 971520"/>
                  <a:gd name="connsiteX1" fmla="*/ 1050 w 2759608"/>
                  <a:gd name="connsiteY1" fmla="*/ 971520 h 971520"/>
                  <a:gd name="connsiteX0" fmla="*/ 0 w 2758653"/>
                  <a:gd name="connsiteY0" fmla="*/ 0 h 971520"/>
                  <a:gd name="connsiteX1" fmla="*/ 2758653 w 2758653"/>
                  <a:gd name="connsiteY1" fmla="*/ 0 h 971520"/>
                  <a:gd name="connsiteX2" fmla="*/ 2758653 w 2758653"/>
                  <a:gd name="connsiteY2" fmla="*/ 969168 h 971520"/>
                  <a:gd name="connsiteX3" fmla="*/ 0 w 2758653"/>
                  <a:gd name="connsiteY3" fmla="*/ 969168 h 971520"/>
                  <a:gd name="connsiteX4" fmla="*/ 0 w 2758653"/>
                  <a:gd name="connsiteY4" fmla="*/ 0 h 971520"/>
                  <a:gd name="connsiteX0" fmla="*/ 11150 w 2758653"/>
                  <a:gd name="connsiteY0" fmla="*/ 37382 h 971520"/>
                  <a:gd name="connsiteX1" fmla="*/ 95 w 2758653"/>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0 h 971520"/>
                  <a:gd name="connsiteX1" fmla="*/ 2759609 w 2759609"/>
                  <a:gd name="connsiteY1" fmla="*/ 0 h 971520"/>
                  <a:gd name="connsiteX2" fmla="*/ 2759609 w 2759609"/>
                  <a:gd name="connsiteY2" fmla="*/ 969168 h 971520"/>
                  <a:gd name="connsiteX3" fmla="*/ 956 w 2759609"/>
                  <a:gd name="connsiteY3" fmla="*/ 969168 h 971520"/>
                  <a:gd name="connsiteX4" fmla="*/ 956 w 2759609"/>
                  <a:gd name="connsiteY4" fmla="*/ 0 h 971520"/>
                  <a:gd name="connsiteX0" fmla="*/ 0 w 2759609"/>
                  <a:gd name="connsiteY0" fmla="*/ 13568 h 971520"/>
                  <a:gd name="connsiteX1" fmla="*/ 1051 w 2759609"/>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719 h 972239"/>
                  <a:gd name="connsiteX1" fmla="*/ 2759609 w 2759609"/>
                  <a:gd name="connsiteY1" fmla="*/ 719 h 972239"/>
                  <a:gd name="connsiteX2" fmla="*/ 2759609 w 2759609"/>
                  <a:gd name="connsiteY2" fmla="*/ 969887 h 972239"/>
                  <a:gd name="connsiteX3" fmla="*/ 956 w 2759609"/>
                  <a:gd name="connsiteY3" fmla="*/ 969887 h 972239"/>
                  <a:gd name="connsiteX4" fmla="*/ 956 w 2759609"/>
                  <a:gd name="connsiteY4" fmla="*/ 719 h 972239"/>
                  <a:gd name="connsiteX0" fmla="*/ 0 w 2759609"/>
                  <a:gd name="connsiteY0" fmla="*/ 0 h 972239"/>
                  <a:gd name="connsiteX1" fmla="*/ 1051 w 2759609"/>
                  <a:gd name="connsiteY1" fmla="*/ 972239 h 972239"/>
                </a:gdLst>
                <a:ahLst/>
                <a:cxnLst>
                  <a:cxn ang="0">
                    <a:pos x="connsiteX0" y="connsiteY0"/>
                  </a:cxn>
                  <a:cxn ang="0">
                    <a:pos x="connsiteX1" y="connsiteY1"/>
                  </a:cxn>
                </a:cxnLst>
                <a:rect l="l" t="t" r="r" b="b"/>
                <a:pathLst>
                  <a:path w="2759609" h="972239" stroke="0" extrusionOk="0">
                    <a:moveTo>
                      <a:pt x="956" y="719"/>
                    </a:moveTo>
                    <a:lnTo>
                      <a:pt x="2759609" y="719"/>
                    </a:lnTo>
                    <a:lnTo>
                      <a:pt x="2759609" y="969887"/>
                    </a:lnTo>
                    <a:lnTo>
                      <a:pt x="956" y="969887"/>
                    </a:lnTo>
                    <a:lnTo>
                      <a:pt x="956" y="719"/>
                    </a:lnTo>
                    <a:close/>
                  </a:path>
                  <a:path w="2759609" h="972239" fill="none" extrusionOk="0">
                    <a:moveTo>
                      <a:pt x="0" y="0"/>
                    </a:moveTo>
                    <a:cubicBezTo>
                      <a:pt x="350" y="79604"/>
                      <a:pt x="701" y="892635"/>
                      <a:pt x="1051" y="972239"/>
                    </a:cubicBezTo>
                  </a:path>
                </a:pathLst>
              </a:custGeom>
              <a:solidFill>
                <a:schemeClr val="bg2"/>
              </a:solidFill>
              <a:ln w="2540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137160" rIns="137160" bIns="137160" numCol="1" spcCol="0" rtlCol="0" fromWordArt="0" anchor="t" anchorCtr="0" forceAA="0" compatLnSpc="1">
                <a:prstTxWarp prst="textNoShape">
                  <a:avLst/>
                </a:prstTxWarp>
                <a:spAutoFit/>
              </a:bodyPr>
              <a:lstStyle/>
              <a:p>
                <a:pPr>
                  <a:spcBef>
                    <a:spcPts val="500"/>
                  </a:spcBef>
                </a:pPr>
                <a:r>
                  <a:rPr lang="en-US" sz="900" dirty="0">
                    <a:solidFill>
                      <a:schemeClr val="tx1"/>
                    </a:solidFill>
                  </a:rPr>
                  <a:t>Full Classroom Environment Checklist available in the Appendix</a:t>
                </a:r>
              </a:p>
            </p:txBody>
          </p:sp>
          <p:sp>
            <p:nvSpPr>
              <p:cNvPr id="20" name="Isosceles Triangle 19"/>
              <p:cNvSpPr/>
              <p:nvPr/>
            </p:nvSpPr>
            <p:spPr bwMode="gray">
              <a:xfrm rot="5400000">
                <a:off x="498880" y="1861675"/>
                <a:ext cx="135068" cy="73857"/>
              </a:xfrm>
              <a:prstGeom prst="triangle">
                <a:avLst>
                  <a:gd name="adj" fmla="val 49998"/>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grpSp>
          <p:nvGrpSpPr>
            <p:cNvPr id="13" name="Group 12"/>
            <p:cNvGrpSpPr/>
            <p:nvPr/>
          </p:nvGrpSpPr>
          <p:grpSpPr>
            <a:xfrm>
              <a:off x="3442500" y="1155084"/>
              <a:ext cx="143187" cy="136483"/>
              <a:chOff x="4696739" y="1691091"/>
              <a:chExt cx="143187" cy="136483"/>
            </a:xfrm>
          </p:grpSpPr>
          <p:grpSp>
            <p:nvGrpSpPr>
              <p:cNvPr id="14" name="Group 13"/>
              <p:cNvGrpSpPr>
                <a:grpSpLocks noChangeAspect="1"/>
              </p:cNvGrpSpPr>
              <p:nvPr/>
            </p:nvGrpSpPr>
            <p:grpSpPr bwMode="gray">
              <a:xfrm>
                <a:off x="4696739" y="1691091"/>
                <a:ext cx="143187" cy="118872"/>
                <a:chOff x="996640" y="2897515"/>
                <a:chExt cx="131871" cy="109478"/>
              </a:xfrm>
              <a:solidFill>
                <a:schemeClr val="bg1"/>
              </a:solidFill>
            </p:grpSpPr>
            <p:sp>
              <p:nvSpPr>
                <p:cNvPr id="17" name="Freeform 16"/>
                <p:cNvSpPr/>
                <p:nvPr/>
              </p:nvSpPr>
              <p:spPr bwMode="gray">
                <a:xfrm rot="5400000">
                  <a:off x="1042173" y="2920656"/>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18" name="Freeform 17"/>
                <p:cNvSpPr/>
                <p:nvPr/>
              </p:nvSpPr>
              <p:spPr bwMode="gray">
                <a:xfrm rot="16200000" flipH="1">
                  <a:off x="974048" y="2920107"/>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grpSp>
          <p:sp>
            <p:nvSpPr>
              <p:cNvPr id="15" name="Rectangle 14"/>
              <p:cNvSpPr/>
              <p:nvPr/>
            </p:nvSpPr>
            <p:spPr bwMode="gray">
              <a:xfrm rot="3341859">
                <a:off x="4791304" y="1787638"/>
                <a:ext cx="64339" cy="15534"/>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bwMode="gray">
              <a:xfrm rot="1119142">
                <a:off x="4768064" y="1725226"/>
                <a:ext cx="58437" cy="59177"/>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p:cNvGrpSpPr/>
          <p:nvPr/>
        </p:nvGrpSpPr>
        <p:grpSpPr>
          <a:xfrm>
            <a:off x="3490411" y="3974182"/>
            <a:ext cx="2632578" cy="553998"/>
            <a:chOff x="3120426" y="3984167"/>
            <a:chExt cx="2632578" cy="553998"/>
          </a:xfrm>
        </p:grpSpPr>
        <p:sp>
          <p:nvSpPr>
            <p:cNvPr id="22" name="TextBox 21"/>
            <p:cNvSpPr txBox="1"/>
            <p:nvPr/>
          </p:nvSpPr>
          <p:spPr bwMode="gray">
            <a:xfrm>
              <a:off x="3120426" y="3984167"/>
              <a:ext cx="2632578" cy="553998"/>
            </a:xfrm>
            <a:prstGeom prst="rect">
              <a:avLst/>
            </a:prstGeom>
            <a:noFill/>
            <a:ln w="12700">
              <a:solidFill>
                <a:schemeClr val="accent3"/>
              </a:solidFill>
              <a:miter lim="800000"/>
            </a:ln>
          </p:spPr>
          <p:txBody>
            <a:bodyPr wrap="square" lIns="91440" tIns="45720" rIns="137160" bIns="0" rtlCol="0">
              <a:noAutofit/>
            </a:bodyPr>
            <a:lstStyle/>
            <a:p>
              <a:pPr>
                <a:spcAft>
                  <a:spcPts val="900"/>
                </a:spcAft>
              </a:pPr>
              <a:r>
                <a:rPr lang="en-US" sz="800" b="1" dirty="0">
                  <a:solidFill>
                    <a:schemeClr val="accent4"/>
                  </a:solidFill>
                </a:rPr>
                <a:t>Profiled Institution:</a:t>
              </a:r>
            </a:p>
            <a:p>
              <a:pPr>
                <a:spcAft>
                  <a:spcPts val="900"/>
                </a:spcAft>
              </a:pPr>
              <a:r>
                <a:rPr lang="en-US" sz="800" i="1" dirty="0">
                  <a:solidFill>
                    <a:schemeClr val="accent4"/>
                  </a:solidFill>
                </a:rPr>
                <a:t>The MEHRIT Centre, Canada</a:t>
              </a:r>
            </a:p>
          </p:txBody>
        </p:sp>
        <p:pic>
          <p:nvPicPr>
            <p:cNvPr id="24" name="Picture 23"/>
            <p:cNvPicPr>
              <a:picLocks noChangeAspect="1"/>
            </p:cNvPicPr>
            <p:nvPr/>
          </p:nvPicPr>
          <p:blipFill>
            <a:blip r:embed="rId3"/>
            <a:stretch>
              <a:fillRect/>
            </a:stretch>
          </p:blipFill>
          <p:spPr>
            <a:xfrm>
              <a:off x="4804476" y="4024257"/>
              <a:ext cx="914400" cy="469367"/>
            </a:xfrm>
            <a:prstGeom prst="rect">
              <a:avLst/>
            </a:prstGeom>
          </p:spPr>
        </p:pic>
      </p:grpSp>
      <p:sp>
        <p:nvSpPr>
          <p:cNvPr id="30" name="Line Callout 1 29"/>
          <p:cNvSpPr/>
          <p:nvPr/>
        </p:nvSpPr>
        <p:spPr bwMode="gray">
          <a:xfrm>
            <a:off x="282553" y="1037803"/>
            <a:ext cx="1438668" cy="923330"/>
          </a:xfrm>
          <a:prstGeom prst="borderCallout1">
            <a:avLst>
              <a:gd name="adj1" fmla="val 22042"/>
              <a:gd name="adj2" fmla="val 99226"/>
              <a:gd name="adj3" fmla="val 21803"/>
              <a:gd name="adj4" fmla="val 116743"/>
            </a:avLst>
          </a:prstGeom>
          <a:solidFill>
            <a:schemeClr val="bg1"/>
          </a:solidFill>
          <a:ln w="12700" cap="flat" cmpd="sng" algn="ctr">
            <a:solidFill>
              <a:schemeClr val="accent5"/>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a:t>2-page checklist allows teachers to systematically scan the classroom for important potential stressors</a:t>
            </a:r>
          </a:p>
        </p:txBody>
      </p:sp>
      <p:sp>
        <p:nvSpPr>
          <p:cNvPr id="31" name="Line Callout 1 30"/>
          <p:cNvSpPr/>
          <p:nvPr/>
        </p:nvSpPr>
        <p:spPr bwMode="gray">
          <a:xfrm>
            <a:off x="282552" y="2245927"/>
            <a:ext cx="1438669" cy="1061829"/>
          </a:xfrm>
          <a:prstGeom prst="borderCallout1">
            <a:avLst>
              <a:gd name="adj1" fmla="val 40741"/>
              <a:gd name="adj2" fmla="val 100760"/>
              <a:gd name="adj3" fmla="val 40502"/>
              <a:gd name="adj4" fmla="val 116160"/>
            </a:avLst>
          </a:prstGeom>
          <a:solidFill>
            <a:schemeClr val="bg1"/>
          </a:solidFill>
          <a:ln w="12700" cap="flat" cmpd="sng" algn="ctr">
            <a:solidFill>
              <a:schemeClr val="accent5"/>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a:t>Grouping helps teacher think in categories: visual clutter, lighting, noise, hydration and nutrition, seating options, smells</a:t>
            </a:r>
          </a:p>
        </p:txBody>
      </p:sp>
      <p:pic>
        <p:nvPicPr>
          <p:cNvPr id="7" name="Picture 6">
            <a:extLst>
              <a:ext uri="{FF2B5EF4-FFF2-40B4-BE49-F238E27FC236}">
                <a16:creationId xmlns:a16="http://schemas.microsoft.com/office/drawing/2014/main" id="{97ECF77B-E678-4502-81A7-7DEDB21F5275}"/>
              </a:ext>
            </a:extLst>
          </p:cNvPr>
          <p:cNvPicPr>
            <a:picLocks noChangeAspect="1"/>
          </p:cNvPicPr>
          <p:nvPr/>
        </p:nvPicPr>
        <p:blipFill>
          <a:blip r:embed="rId4"/>
          <a:stretch>
            <a:fillRect/>
          </a:stretch>
        </p:blipFill>
        <p:spPr>
          <a:xfrm>
            <a:off x="2012643" y="902975"/>
            <a:ext cx="2375514" cy="3001819"/>
          </a:xfrm>
          <a:prstGeom prst="rect">
            <a:avLst/>
          </a:prstGeom>
        </p:spPr>
      </p:pic>
      <p:sp>
        <p:nvSpPr>
          <p:cNvPr id="32" name="Line Callout 1 31"/>
          <p:cNvSpPr/>
          <p:nvPr/>
        </p:nvSpPr>
        <p:spPr bwMode="gray">
          <a:xfrm>
            <a:off x="4768776" y="1626654"/>
            <a:ext cx="1250858" cy="646331"/>
          </a:xfrm>
          <a:prstGeom prst="borderCallout1">
            <a:avLst>
              <a:gd name="adj1" fmla="val 51664"/>
              <a:gd name="adj2" fmla="val 496"/>
              <a:gd name="adj3" fmla="val 51425"/>
              <a:gd name="adj4" fmla="val -29446"/>
            </a:avLst>
          </a:prstGeom>
          <a:solidFill>
            <a:schemeClr val="bg1"/>
          </a:solidFill>
          <a:ln w="12700" cap="flat" cmpd="sng" algn="ctr">
            <a:solidFill>
              <a:schemeClr val="accent5"/>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a:t>Provides specific guidance on how to adjust the classroom</a:t>
            </a:r>
          </a:p>
        </p:txBody>
      </p:sp>
    </p:spTree>
    <p:extLst>
      <p:ext uri="{BB962C8B-B14F-4D97-AF65-F5344CB8AC3E}">
        <p14:creationId xmlns:p14="http://schemas.microsoft.com/office/powerpoint/2010/main" val="1535749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Educating Teachers Leads to Improved Classroom Experience for Students</a:t>
            </a:r>
          </a:p>
        </p:txBody>
      </p:sp>
      <p:sp>
        <p:nvSpPr>
          <p:cNvPr id="3" name="Text Placeholder 2"/>
          <p:cNvSpPr>
            <a:spLocks noGrp="1"/>
          </p:cNvSpPr>
          <p:nvPr>
            <p:ph type="body" sz="quarter" idx="16"/>
          </p:nvPr>
        </p:nvSpPr>
        <p:spPr>
          <a:xfrm>
            <a:off x="280194" y="99782"/>
            <a:ext cx="3240246" cy="123111"/>
          </a:xfrm>
        </p:spPr>
        <p:txBody>
          <a:bodyPr/>
          <a:lstStyle/>
          <a:p>
            <a:r>
              <a:rPr lang="en-US" dirty="0"/>
              <a:t>Practice #5: Self Regulation-Friendly Classroom Audit</a:t>
            </a:r>
          </a:p>
        </p:txBody>
      </p:sp>
      <p:sp>
        <p:nvSpPr>
          <p:cNvPr id="4" name="Text Placeholder 3"/>
          <p:cNvSpPr>
            <a:spLocks noGrp="1"/>
          </p:cNvSpPr>
          <p:nvPr>
            <p:ph type="body" sz="quarter" idx="18"/>
          </p:nvPr>
        </p:nvSpPr>
        <p:spPr>
          <a:xfrm>
            <a:off x="3896750" y="4677489"/>
            <a:ext cx="2504049" cy="123111"/>
          </a:xfrm>
        </p:spPr>
        <p:txBody>
          <a:bodyPr/>
          <a:lstStyle/>
          <a:p>
            <a:pPr algn="r"/>
            <a:r>
              <a:rPr lang="en-US" dirty="0"/>
              <a:t>Source: EAB interviews and analysis.</a:t>
            </a:r>
          </a:p>
        </p:txBody>
      </p:sp>
      <p:sp>
        <p:nvSpPr>
          <p:cNvPr id="5" name="Text Placeholder 4"/>
          <p:cNvSpPr>
            <a:spLocks noGrp="1"/>
          </p:cNvSpPr>
          <p:nvPr>
            <p:ph type="body" sz="quarter" idx="19"/>
          </p:nvPr>
        </p:nvSpPr>
        <p:spPr>
          <a:xfrm>
            <a:off x="0" y="4537175"/>
            <a:ext cx="2046204" cy="230832"/>
          </a:xfrm>
        </p:spPr>
        <p:txBody>
          <a:bodyPr/>
          <a:lstStyle/>
          <a:p>
            <a:endParaRPr lang="en-US"/>
          </a:p>
        </p:txBody>
      </p:sp>
      <p:sp>
        <p:nvSpPr>
          <p:cNvPr id="6" name="Title 5"/>
          <p:cNvSpPr>
            <a:spLocks noGrp="1"/>
          </p:cNvSpPr>
          <p:nvPr>
            <p:ph type="title"/>
          </p:nvPr>
        </p:nvSpPr>
        <p:spPr/>
        <p:txBody>
          <a:bodyPr/>
          <a:lstStyle/>
          <a:p>
            <a:r>
              <a:rPr lang="en-US" dirty="0"/>
              <a:t>Easy to Spot the Change in Environment</a:t>
            </a:r>
          </a:p>
        </p:txBody>
      </p:sp>
      <p:pic>
        <p:nvPicPr>
          <p:cNvPr id="21" name="Picture 20"/>
          <p:cNvPicPr>
            <a:picLocks noChangeAspect="1"/>
          </p:cNvPicPr>
          <p:nvPr/>
        </p:nvPicPr>
        <p:blipFill>
          <a:blip r:embed="rId2"/>
          <a:stretch>
            <a:fillRect/>
          </a:stretch>
        </p:blipFill>
        <p:spPr>
          <a:xfrm>
            <a:off x="280195" y="937737"/>
            <a:ext cx="2917855" cy="2011680"/>
          </a:xfrm>
          <a:prstGeom prst="rect">
            <a:avLst/>
          </a:prstGeom>
        </p:spPr>
      </p:pic>
      <p:sp>
        <p:nvSpPr>
          <p:cNvPr id="30" name="Rectangle 29"/>
          <p:cNvSpPr/>
          <p:nvPr/>
        </p:nvSpPr>
        <p:spPr bwMode="gray">
          <a:xfrm>
            <a:off x="0" y="2944089"/>
            <a:ext cx="2046204" cy="387795"/>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GB" sz="1000" dirty="0" err="1">
              <a:solidFill>
                <a:schemeClr val="bg1"/>
              </a:solidFill>
            </a:endParaRPr>
          </a:p>
        </p:txBody>
      </p:sp>
      <p:sp>
        <p:nvSpPr>
          <p:cNvPr id="38" name="Isosceles Triangle 37"/>
          <p:cNvSpPr/>
          <p:nvPr/>
        </p:nvSpPr>
        <p:spPr bwMode="gray">
          <a:xfrm>
            <a:off x="1806996" y="3091515"/>
            <a:ext cx="130455" cy="92943"/>
          </a:xfrm>
          <a:prstGeom prst="triangl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TextBox 38"/>
          <p:cNvSpPr txBox="1"/>
          <p:nvPr/>
        </p:nvSpPr>
        <p:spPr bwMode="gray">
          <a:xfrm>
            <a:off x="316388" y="2999486"/>
            <a:ext cx="1397207" cy="276999"/>
          </a:xfrm>
          <a:prstGeom prst="rect">
            <a:avLst/>
          </a:prstGeom>
          <a:noFill/>
        </p:spPr>
        <p:txBody>
          <a:bodyPr wrap="square" lIns="0" tIns="0" rIns="0" bIns="0" rtlCol="0" anchor="ctr" anchorCtr="0">
            <a:spAutoFit/>
          </a:bodyPr>
          <a:lstStyle/>
          <a:p>
            <a:r>
              <a:rPr lang="en-US" sz="900" dirty="0">
                <a:solidFill>
                  <a:schemeClr val="bg1"/>
                </a:solidFill>
              </a:rPr>
              <a:t>Typical Elementary </a:t>
            </a:r>
            <a:br>
              <a:rPr lang="en-US" sz="900" dirty="0">
                <a:solidFill>
                  <a:schemeClr val="bg1"/>
                </a:solidFill>
              </a:rPr>
            </a:br>
            <a:r>
              <a:rPr lang="en-US" sz="900" dirty="0">
                <a:solidFill>
                  <a:schemeClr val="bg1"/>
                </a:solidFill>
              </a:rPr>
              <a:t>School Classroom</a:t>
            </a:r>
          </a:p>
        </p:txBody>
      </p:sp>
      <p:pic>
        <p:nvPicPr>
          <p:cNvPr id="7" name="Picture 6"/>
          <p:cNvPicPr>
            <a:picLocks noChangeAspect="1"/>
          </p:cNvPicPr>
          <p:nvPr/>
        </p:nvPicPr>
        <p:blipFill>
          <a:blip r:embed="rId3"/>
          <a:stretch>
            <a:fillRect/>
          </a:stretch>
        </p:blipFill>
        <p:spPr>
          <a:xfrm>
            <a:off x="3198050" y="2792762"/>
            <a:ext cx="2924938" cy="1737360"/>
          </a:xfrm>
          <a:prstGeom prst="rect">
            <a:avLst/>
          </a:prstGeom>
        </p:spPr>
      </p:pic>
      <p:sp>
        <p:nvSpPr>
          <p:cNvPr id="45" name="Rectangle 44"/>
          <p:cNvSpPr/>
          <p:nvPr/>
        </p:nvSpPr>
        <p:spPr bwMode="gray">
          <a:xfrm>
            <a:off x="4259580" y="2404967"/>
            <a:ext cx="2149652" cy="387795"/>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GB" sz="1000" dirty="0" err="1">
              <a:solidFill>
                <a:schemeClr val="bg1"/>
              </a:solidFill>
            </a:endParaRPr>
          </a:p>
        </p:txBody>
      </p:sp>
      <p:sp>
        <p:nvSpPr>
          <p:cNvPr id="46" name="Isosceles Triangle 45"/>
          <p:cNvSpPr/>
          <p:nvPr/>
        </p:nvSpPr>
        <p:spPr bwMode="gray">
          <a:xfrm rot="10800000">
            <a:off x="4407159" y="2552393"/>
            <a:ext cx="130455" cy="92943"/>
          </a:xfrm>
          <a:prstGeom prst="triangl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p:cNvSpPr txBox="1"/>
          <p:nvPr/>
        </p:nvSpPr>
        <p:spPr bwMode="gray">
          <a:xfrm>
            <a:off x="4715673" y="2460364"/>
            <a:ext cx="1527793" cy="276999"/>
          </a:xfrm>
          <a:prstGeom prst="rect">
            <a:avLst/>
          </a:prstGeom>
          <a:noFill/>
        </p:spPr>
        <p:txBody>
          <a:bodyPr wrap="square" lIns="0" tIns="0" rIns="0" bIns="0" rtlCol="0" anchor="ctr" anchorCtr="0">
            <a:spAutoFit/>
          </a:bodyPr>
          <a:lstStyle/>
          <a:p>
            <a:r>
              <a:rPr lang="en-US" sz="900" dirty="0">
                <a:solidFill>
                  <a:schemeClr val="bg1"/>
                </a:solidFill>
              </a:rPr>
              <a:t>Classroom Conducive to Better Self Regulation</a:t>
            </a:r>
          </a:p>
        </p:txBody>
      </p:sp>
    </p:spTree>
    <p:extLst>
      <p:ext uri="{BB962C8B-B14F-4D97-AF65-F5344CB8AC3E}">
        <p14:creationId xmlns:p14="http://schemas.microsoft.com/office/powerpoint/2010/main" val="2378352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5FA6E8-507A-436E-B7F0-211A6CEA2E62}"/>
              </a:ext>
            </a:extLst>
          </p:cNvPr>
          <p:cNvSpPr>
            <a:spLocks noGrp="1"/>
          </p:cNvSpPr>
          <p:nvPr>
            <p:ph type="body" sz="quarter" idx="15"/>
          </p:nvPr>
        </p:nvSpPr>
        <p:spPr>
          <a:xfrm>
            <a:off x="280195" y="640267"/>
            <a:ext cx="5842794" cy="184666"/>
          </a:xfrm>
        </p:spPr>
        <p:txBody>
          <a:bodyPr/>
          <a:lstStyle/>
          <a:p>
            <a:r>
              <a:rPr lang="en-US" dirty="0"/>
              <a:t>Academic Pressure Pushing Out Play Time in Early Childhood Education</a:t>
            </a:r>
          </a:p>
        </p:txBody>
      </p:sp>
      <p:sp>
        <p:nvSpPr>
          <p:cNvPr id="3" name="Text Placeholder 2">
            <a:extLst>
              <a:ext uri="{FF2B5EF4-FFF2-40B4-BE49-F238E27FC236}">
                <a16:creationId xmlns:a16="http://schemas.microsoft.com/office/drawing/2014/main" id="{0E28F342-9F82-42DA-8C3E-60349EE98132}"/>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B2101205-7DD6-452E-AF32-5AB9FD35E600}"/>
              </a:ext>
            </a:extLst>
          </p:cNvPr>
          <p:cNvSpPr>
            <a:spLocks noGrp="1"/>
          </p:cNvSpPr>
          <p:nvPr>
            <p:ph type="body" sz="quarter" idx="18"/>
          </p:nvPr>
        </p:nvSpPr>
        <p:spPr>
          <a:xfrm>
            <a:off x="1928553" y="4369713"/>
            <a:ext cx="4472247" cy="430887"/>
          </a:xfrm>
        </p:spPr>
        <p:txBody>
          <a:bodyPr/>
          <a:lstStyle/>
          <a:p>
            <a:r>
              <a:rPr lang="en-US" dirty="0"/>
              <a:t>Sources: “Recess in Schools,” Children at Risk, 2015; “Data Uncovered the Positive Impacts of Recess on Student Development, Behavior and Social Interactions,” IPEMA and Voice of Play, 2018; “Strategies for Supporting Recess in Elementary Schools,” Center for Disease Control, 2014; </a:t>
            </a:r>
            <a:r>
              <a:rPr lang="en-US" dirty="0" err="1"/>
              <a:t>Yogman</a:t>
            </a:r>
            <a:r>
              <a:rPr lang="en-US" dirty="0"/>
              <a:t>, M. et al., “The Power of Play: A Pediatric Role in Enhancing Development in Young Children,” 2018; </a:t>
            </a:r>
            <a:r>
              <a:rPr lang="en-US" dirty="0" err="1"/>
              <a:t>Deruy</a:t>
            </a:r>
            <a:r>
              <a:rPr lang="en-US" dirty="0"/>
              <a:t>, E., “Learning Through Play: Education Does Not Stop When Recess Begins,” The Atlantic, 2016; EAB interviews and analysis.</a:t>
            </a:r>
          </a:p>
        </p:txBody>
      </p:sp>
      <p:sp>
        <p:nvSpPr>
          <p:cNvPr id="6" name="Title 5">
            <a:extLst>
              <a:ext uri="{FF2B5EF4-FFF2-40B4-BE49-F238E27FC236}">
                <a16:creationId xmlns:a16="http://schemas.microsoft.com/office/drawing/2014/main" id="{0ACB1CCD-33C7-4D96-809A-1434F1C20E93}"/>
              </a:ext>
            </a:extLst>
          </p:cNvPr>
          <p:cNvSpPr>
            <a:spLocks noGrp="1"/>
          </p:cNvSpPr>
          <p:nvPr>
            <p:ph type="title"/>
          </p:nvPr>
        </p:nvSpPr>
        <p:spPr>
          <a:xfrm>
            <a:off x="280194" y="317005"/>
            <a:ext cx="5936456" cy="249299"/>
          </a:xfrm>
        </p:spPr>
        <p:txBody>
          <a:bodyPr/>
          <a:lstStyle/>
          <a:p>
            <a:r>
              <a:rPr lang="en-US" dirty="0"/>
              <a:t>The Developmental Need for Play Overlooked</a:t>
            </a:r>
          </a:p>
        </p:txBody>
      </p:sp>
      <p:sp>
        <p:nvSpPr>
          <p:cNvPr id="67" name="TextBox 66">
            <a:extLst>
              <a:ext uri="{FF2B5EF4-FFF2-40B4-BE49-F238E27FC236}">
                <a16:creationId xmlns:a16="http://schemas.microsoft.com/office/drawing/2014/main" id="{3777854A-3814-4304-952D-EC30F56B1790}"/>
              </a:ext>
            </a:extLst>
          </p:cNvPr>
          <p:cNvSpPr txBox="1"/>
          <p:nvPr/>
        </p:nvSpPr>
        <p:spPr bwMode="gray">
          <a:xfrm>
            <a:off x="284537" y="954851"/>
            <a:ext cx="4863526" cy="153888"/>
          </a:xfrm>
          <a:prstGeom prst="rect">
            <a:avLst/>
          </a:prstGeom>
          <a:noFill/>
        </p:spPr>
        <p:txBody>
          <a:bodyPr wrap="square" lIns="0" tIns="0" rIns="0" bIns="0" rtlCol="0">
            <a:spAutoFit/>
          </a:bodyPr>
          <a:lstStyle/>
          <a:p>
            <a:r>
              <a:rPr lang="en-US" sz="1000" b="1" dirty="0"/>
              <a:t>Play Time for Youngest Learners Declining Despite Known Benefits</a:t>
            </a:r>
          </a:p>
        </p:txBody>
      </p:sp>
      <p:grpSp>
        <p:nvGrpSpPr>
          <p:cNvPr id="50" name="Group 49">
            <a:extLst>
              <a:ext uri="{FF2B5EF4-FFF2-40B4-BE49-F238E27FC236}">
                <a16:creationId xmlns:a16="http://schemas.microsoft.com/office/drawing/2014/main" id="{8A38C4DE-F9C9-4581-BCB9-6C2E2970A0A3}"/>
              </a:ext>
            </a:extLst>
          </p:cNvPr>
          <p:cNvGrpSpPr/>
          <p:nvPr/>
        </p:nvGrpSpPr>
        <p:grpSpPr>
          <a:xfrm>
            <a:off x="357018" y="3532375"/>
            <a:ext cx="1901779" cy="784034"/>
            <a:chOff x="470487" y="3617538"/>
            <a:chExt cx="1901779" cy="784034"/>
          </a:xfrm>
        </p:grpSpPr>
        <p:sp>
          <p:nvSpPr>
            <p:cNvPr id="52" name="Rectangle 51">
              <a:extLst>
                <a:ext uri="{FF2B5EF4-FFF2-40B4-BE49-F238E27FC236}">
                  <a16:creationId xmlns:a16="http://schemas.microsoft.com/office/drawing/2014/main" id="{5CA78967-13CD-4610-AD40-FB42E55A50F6}"/>
                </a:ext>
              </a:extLst>
            </p:cNvPr>
            <p:cNvSpPr/>
            <p:nvPr/>
          </p:nvSpPr>
          <p:spPr>
            <a:xfrm>
              <a:off x="738976" y="3986074"/>
              <a:ext cx="1633290" cy="415498"/>
            </a:xfrm>
            <a:prstGeom prst="rect">
              <a:avLst/>
            </a:prstGeom>
          </p:spPr>
          <p:txBody>
            <a:bodyPr wrap="square" lIns="0" tIns="0" rIns="0" bIns="0">
              <a:spAutoFit/>
            </a:bodyPr>
            <a:lstStyle/>
            <a:p>
              <a:r>
                <a:rPr lang="en-US" sz="900" dirty="0"/>
                <a:t>Only 22% of </a:t>
              </a:r>
              <a:r>
                <a:rPr lang="en-US" sz="900" b="1" dirty="0"/>
                <a:t>districts require daily recess </a:t>
              </a:r>
              <a:r>
                <a:rPr lang="en-US" sz="900" dirty="0"/>
                <a:t>for elementary students </a:t>
              </a:r>
              <a:r>
                <a:rPr lang="en-US" sz="900" i="1" dirty="0"/>
                <a:t>(2014)</a:t>
              </a:r>
            </a:p>
          </p:txBody>
        </p:sp>
        <p:sp>
          <p:nvSpPr>
            <p:cNvPr id="53" name="TextBox 52">
              <a:extLst>
                <a:ext uri="{FF2B5EF4-FFF2-40B4-BE49-F238E27FC236}">
                  <a16:creationId xmlns:a16="http://schemas.microsoft.com/office/drawing/2014/main" id="{EA236FFB-1E36-46DF-9119-E5CAF994DAE7}"/>
                </a:ext>
              </a:extLst>
            </p:cNvPr>
            <p:cNvSpPr txBox="1"/>
            <p:nvPr/>
          </p:nvSpPr>
          <p:spPr>
            <a:xfrm>
              <a:off x="738976" y="3617538"/>
              <a:ext cx="657231" cy="384721"/>
            </a:xfrm>
            <a:prstGeom prst="rect">
              <a:avLst/>
            </a:prstGeom>
            <a:noFill/>
          </p:spPr>
          <p:txBody>
            <a:bodyPr wrap="none" lIns="0" tIns="0" rIns="0" bIns="0" rtlCol="0">
              <a:spAutoFit/>
            </a:bodyPr>
            <a:lstStyle/>
            <a:p>
              <a:pPr>
                <a:spcBef>
                  <a:spcPts val="500"/>
                </a:spcBef>
              </a:pPr>
              <a:r>
                <a:rPr lang="en-US" sz="2500" dirty="0">
                  <a:solidFill>
                    <a:schemeClr val="tx2"/>
                  </a:solidFill>
                  <a:latin typeface="+mj-lt"/>
                </a:rPr>
                <a:t>22%</a:t>
              </a:r>
            </a:p>
          </p:txBody>
        </p:sp>
        <p:cxnSp>
          <p:nvCxnSpPr>
            <p:cNvPr id="54" name="Straight Connector 53">
              <a:extLst>
                <a:ext uri="{FF2B5EF4-FFF2-40B4-BE49-F238E27FC236}">
                  <a16:creationId xmlns:a16="http://schemas.microsoft.com/office/drawing/2014/main" id="{9F83DE68-4F38-4D31-92AA-D8A319E047D8}"/>
                </a:ext>
              </a:extLst>
            </p:cNvPr>
            <p:cNvCxnSpPr/>
            <p:nvPr/>
          </p:nvCxnSpPr>
          <p:spPr bwMode="gray">
            <a:xfrm>
              <a:off x="682126" y="3695598"/>
              <a:ext cx="0" cy="22860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6CDB3B5A-AF4E-4671-9DF1-A2230BAA79A6}"/>
                </a:ext>
              </a:extLst>
            </p:cNvPr>
            <p:cNvPicPr>
              <a:picLocks noChangeAspect="1"/>
            </p:cNvPicPr>
            <p:nvPr/>
          </p:nvPicPr>
          <p:blipFill>
            <a:blip r:embed="rId3"/>
            <a:stretch>
              <a:fillRect/>
            </a:stretch>
          </p:blipFill>
          <p:spPr>
            <a:xfrm>
              <a:off x="470487" y="3718458"/>
              <a:ext cx="144347" cy="182880"/>
            </a:xfrm>
            <a:prstGeom prst="rect">
              <a:avLst/>
            </a:prstGeom>
          </p:spPr>
        </p:pic>
      </p:grpSp>
      <p:grpSp>
        <p:nvGrpSpPr>
          <p:cNvPr id="56" name="Group 55">
            <a:extLst>
              <a:ext uri="{FF2B5EF4-FFF2-40B4-BE49-F238E27FC236}">
                <a16:creationId xmlns:a16="http://schemas.microsoft.com/office/drawing/2014/main" id="{85815778-17F9-4BAD-A381-B732ED89F568}"/>
              </a:ext>
            </a:extLst>
          </p:cNvPr>
          <p:cNvGrpSpPr/>
          <p:nvPr/>
        </p:nvGrpSpPr>
        <p:grpSpPr>
          <a:xfrm>
            <a:off x="337751" y="2437662"/>
            <a:ext cx="1921046" cy="790014"/>
            <a:chOff x="451220" y="2522277"/>
            <a:chExt cx="1921046" cy="790014"/>
          </a:xfrm>
        </p:grpSpPr>
        <p:sp>
          <p:nvSpPr>
            <p:cNvPr id="57" name="TextBox 56">
              <a:extLst>
                <a:ext uri="{FF2B5EF4-FFF2-40B4-BE49-F238E27FC236}">
                  <a16:creationId xmlns:a16="http://schemas.microsoft.com/office/drawing/2014/main" id="{A92C94FA-E31F-4402-9D09-40F83E67C1F6}"/>
                </a:ext>
              </a:extLst>
            </p:cNvPr>
            <p:cNvSpPr txBox="1"/>
            <p:nvPr/>
          </p:nvSpPr>
          <p:spPr>
            <a:xfrm>
              <a:off x="738975" y="2896793"/>
              <a:ext cx="1633291" cy="415498"/>
            </a:xfrm>
            <a:prstGeom prst="rect">
              <a:avLst/>
            </a:prstGeom>
            <a:noFill/>
          </p:spPr>
          <p:txBody>
            <a:bodyPr wrap="square" lIns="0" tIns="0" rIns="0" bIns="0" rtlCol="0">
              <a:spAutoFit/>
            </a:bodyPr>
            <a:lstStyle/>
            <a:p>
              <a:pPr>
                <a:spcBef>
                  <a:spcPts val="500"/>
                </a:spcBef>
              </a:pPr>
              <a:r>
                <a:rPr lang="en-US" sz="900" dirty="0"/>
                <a:t>Elementary students get</a:t>
              </a:r>
              <a:br>
                <a:rPr lang="en-US" sz="900" dirty="0"/>
              </a:br>
              <a:r>
                <a:rPr lang="en-US" sz="900" dirty="0"/>
                <a:t>an average of 25 </a:t>
              </a:r>
              <a:r>
                <a:rPr lang="en-US" sz="900" b="1" dirty="0"/>
                <a:t>minutes of recess per day </a:t>
              </a:r>
              <a:r>
                <a:rPr lang="en-US" sz="900" i="1" dirty="0"/>
                <a:t>(2018)</a:t>
              </a:r>
            </a:p>
          </p:txBody>
        </p:sp>
        <p:sp>
          <p:nvSpPr>
            <p:cNvPr id="58" name="TextBox 57">
              <a:extLst>
                <a:ext uri="{FF2B5EF4-FFF2-40B4-BE49-F238E27FC236}">
                  <a16:creationId xmlns:a16="http://schemas.microsoft.com/office/drawing/2014/main" id="{2C613E73-5196-4B82-8D6B-73D0F580150F}"/>
                </a:ext>
              </a:extLst>
            </p:cNvPr>
            <p:cNvSpPr txBox="1"/>
            <p:nvPr/>
          </p:nvSpPr>
          <p:spPr>
            <a:xfrm>
              <a:off x="738976" y="2522277"/>
              <a:ext cx="346249" cy="384721"/>
            </a:xfrm>
            <a:prstGeom prst="rect">
              <a:avLst/>
            </a:prstGeom>
            <a:noFill/>
          </p:spPr>
          <p:txBody>
            <a:bodyPr wrap="none" lIns="0" tIns="0" rIns="0" bIns="0" rtlCol="0">
              <a:spAutoFit/>
            </a:bodyPr>
            <a:lstStyle/>
            <a:p>
              <a:pPr>
                <a:spcBef>
                  <a:spcPts val="500"/>
                </a:spcBef>
              </a:pPr>
              <a:r>
                <a:rPr lang="en-US" sz="2500" dirty="0">
                  <a:solidFill>
                    <a:schemeClr val="tx2"/>
                  </a:solidFill>
                  <a:latin typeface="+mj-lt"/>
                </a:rPr>
                <a:t>25</a:t>
              </a:r>
            </a:p>
          </p:txBody>
        </p:sp>
        <p:cxnSp>
          <p:nvCxnSpPr>
            <p:cNvPr id="59" name="Straight Connector 58">
              <a:extLst>
                <a:ext uri="{FF2B5EF4-FFF2-40B4-BE49-F238E27FC236}">
                  <a16:creationId xmlns:a16="http://schemas.microsoft.com/office/drawing/2014/main" id="{8B3A59A8-79D2-414E-B66B-6747785C953D}"/>
                </a:ext>
              </a:extLst>
            </p:cNvPr>
            <p:cNvCxnSpPr/>
            <p:nvPr/>
          </p:nvCxnSpPr>
          <p:spPr bwMode="gray">
            <a:xfrm>
              <a:off x="701393" y="2600337"/>
              <a:ext cx="0" cy="22860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643BE634-93E1-456E-95E4-2A4669263FC2}"/>
                </a:ext>
              </a:extLst>
            </p:cNvPr>
            <p:cNvPicPr>
              <a:picLocks noChangeAspect="1"/>
            </p:cNvPicPr>
            <p:nvPr/>
          </p:nvPicPr>
          <p:blipFill>
            <a:blip r:embed="rId4"/>
            <a:stretch>
              <a:fillRect/>
            </a:stretch>
          </p:blipFill>
          <p:spPr>
            <a:xfrm>
              <a:off x="451220" y="2623197"/>
              <a:ext cx="182880" cy="182880"/>
            </a:xfrm>
            <a:prstGeom prst="rect">
              <a:avLst/>
            </a:prstGeom>
          </p:spPr>
        </p:pic>
      </p:grpSp>
      <p:grpSp>
        <p:nvGrpSpPr>
          <p:cNvPr id="61" name="Group 60">
            <a:extLst>
              <a:ext uri="{FF2B5EF4-FFF2-40B4-BE49-F238E27FC236}">
                <a16:creationId xmlns:a16="http://schemas.microsoft.com/office/drawing/2014/main" id="{CF2111EE-E255-4639-97B7-53FE86535B35}"/>
              </a:ext>
            </a:extLst>
          </p:cNvPr>
          <p:cNvGrpSpPr/>
          <p:nvPr/>
        </p:nvGrpSpPr>
        <p:grpSpPr>
          <a:xfrm>
            <a:off x="337751" y="1207888"/>
            <a:ext cx="1737998" cy="925076"/>
            <a:chOff x="451220" y="1291954"/>
            <a:chExt cx="1737998" cy="925076"/>
          </a:xfrm>
        </p:grpSpPr>
        <p:sp>
          <p:nvSpPr>
            <p:cNvPr id="62" name="Rectangle 61">
              <a:extLst>
                <a:ext uri="{FF2B5EF4-FFF2-40B4-BE49-F238E27FC236}">
                  <a16:creationId xmlns:a16="http://schemas.microsoft.com/office/drawing/2014/main" id="{1289A48D-92AE-462D-8B27-A02E2346FC89}"/>
                </a:ext>
              </a:extLst>
            </p:cNvPr>
            <p:cNvSpPr/>
            <p:nvPr/>
          </p:nvSpPr>
          <p:spPr>
            <a:xfrm>
              <a:off x="738976" y="1663032"/>
              <a:ext cx="1450242" cy="553998"/>
            </a:xfrm>
            <a:prstGeom prst="rect">
              <a:avLst/>
            </a:prstGeom>
          </p:spPr>
          <p:txBody>
            <a:bodyPr wrap="square" lIns="0" tIns="0" rIns="0" bIns="0">
              <a:spAutoFit/>
            </a:bodyPr>
            <a:lstStyle/>
            <a:p>
              <a:r>
                <a:rPr lang="en-US" sz="900" dirty="0"/>
                <a:t>Average recess time </a:t>
              </a:r>
              <a:br>
                <a:rPr lang="en-US" sz="900" dirty="0"/>
              </a:br>
              <a:r>
                <a:rPr lang="en-US" sz="900" dirty="0"/>
                <a:t>has </a:t>
              </a:r>
              <a:r>
                <a:rPr lang="en-US" sz="900" b="1" dirty="0"/>
                <a:t>declined by nearly 60 minutes per week</a:t>
              </a:r>
            </a:p>
            <a:p>
              <a:r>
                <a:rPr lang="en-US" sz="900" i="1" dirty="0"/>
                <a:t>(2001-2015)</a:t>
              </a:r>
            </a:p>
          </p:txBody>
        </p:sp>
        <p:sp>
          <p:nvSpPr>
            <p:cNvPr id="63" name="TextBox 62">
              <a:extLst>
                <a:ext uri="{FF2B5EF4-FFF2-40B4-BE49-F238E27FC236}">
                  <a16:creationId xmlns:a16="http://schemas.microsoft.com/office/drawing/2014/main" id="{6B0C1884-2AF9-4DF7-BE55-80024B1ABE6B}"/>
                </a:ext>
              </a:extLst>
            </p:cNvPr>
            <p:cNvSpPr txBox="1"/>
            <p:nvPr/>
          </p:nvSpPr>
          <p:spPr>
            <a:xfrm>
              <a:off x="738976" y="1291954"/>
              <a:ext cx="346249" cy="384721"/>
            </a:xfrm>
            <a:prstGeom prst="rect">
              <a:avLst/>
            </a:prstGeom>
            <a:noFill/>
          </p:spPr>
          <p:txBody>
            <a:bodyPr wrap="none" lIns="0" tIns="0" rIns="0" bIns="0" rtlCol="0">
              <a:spAutoFit/>
            </a:bodyPr>
            <a:lstStyle/>
            <a:p>
              <a:pPr>
                <a:spcBef>
                  <a:spcPts val="500"/>
                </a:spcBef>
              </a:pPr>
              <a:r>
                <a:rPr lang="en-US" sz="2500" dirty="0">
                  <a:solidFill>
                    <a:schemeClr val="tx2"/>
                  </a:solidFill>
                  <a:latin typeface="+mj-lt"/>
                </a:rPr>
                <a:t>60</a:t>
              </a:r>
            </a:p>
          </p:txBody>
        </p:sp>
        <p:cxnSp>
          <p:nvCxnSpPr>
            <p:cNvPr id="64" name="Straight Connector 63">
              <a:extLst>
                <a:ext uri="{FF2B5EF4-FFF2-40B4-BE49-F238E27FC236}">
                  <a16:creationId xmlns:a16="http://schemas.microsoft.com/office/drawing/2014/main" id="{6B3681B2-2EE7-45BE-B38A-00BB0329EEB7}"/>
                </a:ext>
              </a:extLst>
            </p:cNvPr>
            <p:cNvCxnSpPr/>
            <p:nvPr/>
          </p:nvCxnSpPr>
          <p:spPr bwMode="gray">
            <a:xfrm>
              <a:off x="701393" y="1370014"/>
              <a:ext cx="0" cy="22860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5" name="Picture 64">
              <a:extLst>
                <a:ext uri="{FF2B5EF4-FFF2-40B4-BE49-F238E27FC236}">
                  <a16:creationId xmlns:a16="http://schemas.microsoft.com/office/drawing/2014/main" id="{D451D129-1CA8-4771-B9AA-60930275B270}"/>
                </a:ext>
              </a:extLst>
            </p:cNvPr>
            <p:cNvPicPr>
              <a:picLocks noChangeAspect="1"/>
            </p:cNvPicPr>
            <p:nvPr/>
          </p:nvPicPr>
          <p:blipFill>
            <a:blip r:embed="rId5"/>
            <a:stretch>
              <a:fillRect/>
            </a:stretch>
          </p:blipFill>
          <p:spPr>
            <a:xfrm>
              <a:off x="451220" y="1417563"/>
              <a:ext cx="182880" cy="133502"/>
            </a:xfrm>
            <a:prstGeom prst="rect">
              <a:avLst/>
            </a:prstGeom>
          </p:spPr>
        </p:pic>
      </p:grpSp>
      <p:grpSp>
        <p:nvGrpSpPr>
          <p:cNvPr id="36" name="Group 35">
            <a:extLst>
              <a:ext uri="{FF2B5EF4-FFF2-40B4-BE49-F238E27FC236}">
                <a16:creationId xmlns:a16="http://schemas.microsoft.com/office/drawing/2014/main" id="{44D6F170-DE38-46BA-A150-05ED6A570B01}"/>
              </a:ext>
            </a:extLst>
          </p:cNvPr>
          <p:cNvGrpSpPr/>
          <p:nvPr/>
        </p:nvGrpSpPr>
        <p:grpSpPr>
          <a:xfrm>
            <a:off x="3217586" y="1207888"/>
            <a:ext cx="2660904" cy="1825628"/>
            <a:chOff x="3411148" y="1208528"/>
            <a:chExt cx="2660904" cy="1825628"/>
          </a:xfrm>
        </p:grpSpPr>
        <p:sp>
          <p:nvSpPr>
            <p:cNvPr id="37" name="Text Placeholder 1">
              <a:extLst>
                <a:ext uri="{FF2B5EF4-FFF2-40B4-BE49-F238E27FC236}">
                  <a16:creationId xmlns:a16="http://schemas.microsoft.com/office/drawing/2014/main" id="{71657C46-2947-4BAA-9997-35E0ED783974}"/>
                </a:ext>
              </a:extLst>
            </p:cNvPr>
            <p:cNvSpPr txBox="1">
              <a:spLocks/>
            </p:cNvSpPr>
            <p:nvPr/>
          </p:nvSpPr>
          <p:spPr bwMode="gray">
            <a:xfrm>
              <a:off x="3411148" y="1208528"/>
              <a:ext cx="2660904" cy="1825628"/>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accent5"/>
            </a:solidFill>
            <a:ln w="28575">
              <a:solidFill>
                <a:schemeClr val="accent6"/>
              </a:solidFill>
              <a:miter lim="800000"/>
            </a:ln>
          </p:spPr>
          <p:txBody>
            <a:bodyPr vert="horz" wrap="square" lIns="182880" tIns="210312" rIns="182880" bIns="9144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800" dirty="0">
                  <a:solidFill>
                    <a:schemeClr val="bg1"/>
                  </a:solidFill>
                </a:rPr>
                <a:t>“Developmentally appropriate play is </a:t>
              </a:r>
              <a:r>
                <a:rPr lang="en-US" sz="800" b="1" dirty="0">
                  <a:solidFill>
                    <a:schemeClr val="bg1"/>
                  </a:solidFill>
                </a:rPr>
                <a:t>a </a:t>
              </a:r>
              <a:br>
                <a:rPr lang="en-US" sz="800" b="1" dirty="0">
                  <a:solidFill>
                    <a:schemeClr val="bg1"/>
                  </a:solidFill>
                </a:rPr>
              </a:br>
              <a:r>
                <a:rPr lang="en-US" sz="800" b="1" dirty="0">
                  <a:solidFill>
                    <a:schemeClr val="bg1"/>
                  </a:solidFill>
                </a:rPr>
                <a:t>singular opportunity to promote the social, emotional, cognitive, language, and self-regulation skills </a:t>
              </a:r>
              <a:r>
                <a:rPr lang="en-US" sz="800" dirty="0">
                  <a:solidFill>
                    <a:schemeClr val="bg1"/>
                  </a:solidFill>
                </a:rPr>
                <a:t>that build executive function and a prosocial brain. […]</a:t>
              </a:r>
            </a:p>
            <a:p>
              <a:pPr marL="0" indent="0">
                <a:buNone/>
              </a:pPr>
              <a:r>
                <a:rPr lang="en-US" sz="800" b="1" dirty="0">
                  <a:solidFill>
                    <a:schemeClr val="bg1"/>
                  </a:solidFill>
                </a:rPr>
                <a:t>Play is not frivolous:</a:t>
              </a:r>
              <a:r>
                <a:rPr lang="en-US" sz="800" dirty="0">
                  <a:solidFill>
                    <a:schemeClr val="bg1"/>
                  </a:solidFill>
                </a:rPr>
                <a:t> it enhances brain structure and promotes executive function </a:t>
              </a:r>
              <a:br>
                <a:rPr lang="en-US" sz="800" dirty="0">
                  <a:solidFill>
                    <a:schemeClr val="bg1"/>
                  </a:solidFill>
                </a:rPr>
              </a:br>
              <a:r>
                <a:rPr lang="en-US" sz="800" dirty="0">
                  <a:solidFill>
                    <a:schemeClr val="bg1"/>
                  </a:solidFill>
                </a:rPr>
                <a:t>which allows us to pursue goals and ignore distractions.”</a:t>
              </a:r>
            </a:p>
            <a:p>
              <a:pPr marL="0" indent="0" algn="r">
                <a:spcBef>
                  <a:spcPts val="800"/>
                </a:spcBef>
                <a:buNone/>
              </a:pPr>
              <a:r>
                <a:rPr lang="en-US" sz="800" i="1" dirty="0">
                  <a:solidFill>
                    <a:schemeClr val="bg1"/>
                  </a:solidFill>
                </a:rPr>
                <a:t>The Power of Play: A Pediatric Role in Enhancing Development in Young Children</a:t>
              </a:r>
            </a:p>
          </p:txBody>
        </p:sp>
        <p:grpSp>
          <p:nvGrpSpPr>
            <p:cNvPr id="38" name="Group 37">
              <a:extLst>
                <a:ext uri="{FF2B5EF4-FFF2-40B4-BE49-F238E27FC236}">
                  <a16:creationId xmlns:a16="http://schemas.microsoft.com/office/drawing/2014/main" id="{F1ACD8AE-C368-4AA5-B95D-219D7D0B63E9}"/>
                </a:ext>
              </a:extLst>
            </p:cNvPr>
            <p:cNvGrpSpPr/>
            <p:nvPr/>
          </p:nvGrpSpPr>
          <p:grpSpPr bwMode="gray">
            <a:xfrm>
              <a:off x="5800380" y="1208529"/>
              <a:ext cx="271672" cy="181522"/>
              <a:chOff x="4411101" y="2672199"/>
              <a:chExt cx="271672" cy="181522"/>
            </a:xfrm>
          </p:grpSpPr>
          <p:sp>
            <p:nvSpPr>
              <p:cNvPr id="39" name="Rectangle 38">
                <a:extLst>
                  <a:ext uri="{FF2B5EF4-FFF2-40B4-BE49-F238E27FC236}">
                    <a16:creationId xmlns:a16="http://schemas.microsoft.com/office/drawing/2014/main" id="{CBBD5D60-38E9-4B65-B061-AB648F8CB9B1}"/>
                  </a:ext>
                </a:extLst>
              </p:cNvPr>
              <p:cNvSpPr/>
              <p:nvPr/>
            </p:nvSpPr>
            <p:spPr bwMode="gray">
              <a:xfrm>
                <a:off x="4411101" y="2672199"/>
                <a:ext cx="271672" cy="181522"/>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0" name="Round Same Side Corner Rectangle 90">
                <a:extLst>
                  <a:ext uri="{FF2B5EF4-FFF2-40B4-BE49-F238E27FC236}">
                    <a16:creationId xmlns:a16="http://schemas.microsoft.com/office/drawing/2014/main" id="{93C5A51C-EA2B-4871-81E4-3F9A89831942}"/>
                  </a:ext>
                </a:extLst>
              </p:cNvPr>
              <p:cNvSpPr/>
              <p:nvPr/>
            </p:nvSpPr>
            <p:spPr bwMode="gray">
              <a:xfrm rot="10800000">
                <a:off x="4411101" y="2672199"/>
                <a:ext cx="213772" cy="181521"/>
              </a:xfrm>
              <a:prstGeom prst="round2SameRect">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71" name="Freeform 91">
                <a:extLst>
                  <a:ext uri="{FF2B5EF4-FFF2-40B4-BE49-F238E27FC236}">
                    <a16:creationId xmlns:a16="http://schemas.microsoft.com/office/drawing/2014/main" id="{88DF99E6-A6DC-4CEE-9C46-593B23916333}"/>
                  </a:ext>
                </a:extLst>
              </p:cNvPr>
              <p:cNvSpPr>
                <a:spLocks/>
              </p:cNvSpPr>
              <p:nvPr/>
            </p:nvSpPr>
            <p:spPr bwMode="gray">
              <a:xfrm rot="10800000">
                <a:off x="4455144" y="2707350"/>
                <a:ext cx="58797" cy="10966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72" name="Freeform 92">
                <a:extLst>
                  <a:ext uri="{FF2B5EF4-FFF2-40B4-BE49-F238E27FC236}">
                    <a16:creationId xmlns:a16="http://schemas.microsoft.com/office/drawing/2014/main" id="{A404F060-40F2-48F6-B58A-5B18A3E48747}"/>
                  </a:ext>
                </a:extLst>
              </p:cNvPr>
              <p:cNvSpPr>
                <a:spLocks/>
              </p:cNvSpPr>
              <p:nvPr/>
            </p:nvSpPr>
            <p:spPr bwMode="gray">
              <a:xfrm rot="10800000">
                <a:off x="4524511" y="2707350"/>
                <a:ext cx="58797" cy="10966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grpSp>
        <p:nvGrpSpPr>
          <p:cNvPr id="73" name="Group 72">
            <a:extLst>
              <a:ext uri="{FF2B5EF4-FFF2-40B4-BE49-F238E27FC236}">
                <a16:creationId xmlns:a16="http://schemas.microsoft.com/office/drawing/2014/main" id="{C0B8CFDF-69A0-4ECD-90C1-1E9231DEF456}"/>
              </a:ext>
            </a:extLst>
          </p:cNvPr>
          <p:cNvGrpSpPr/>
          <p:nvPr/>
        </p:nvGrpSpPr>
        <p:grpSpPr>
          <a:xfrm>
            <a:off x="3217586" y="3170454"/>
            <a:ext cx="2660904" cy="1145955"/>
            <a:chOff x="3411148" y="3320588"/>
            <a:chExt cx="2660904" cy="1145955"/>
          </a:xfrm>
        </p:grpSpPr>
        <p:sp>
          <p:nvSpPr>
            <p:cNvPr id="74" name="Text Placeholder 1">
              <a:extLst>
                <a:ext uri="{FF2B5EF4-FFF2-40B4-BE49-F238E27FC236}">
                  <a16:creationId xmlns:a16="http://schemas.microsoft.com/office/drawing/2014/main" id="{BF985EB2-1F65-4AA9-9242-FADB66AA55A2}"/>
                </a:ext>
              </a:extLst>
            </p:cNvPr>
            <p:cNvSpPr txBox="1">
              <a:spLocks/>
            </p:cNvSpPr>
            <p:nvPr/>
          </p:nvSpPr>
          <p:spPr bwMode="gray">
            <a:xfrm>
              <a:off x="3411148" y="3320588"/>
              <a:ext cx="2660904" cy="1145955"/>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accent5"/>
            </a:solidFill>
            <a:ln w="28575">
              <a:solidFill>
                <a:schemeClr val="accent6"/>
              </a:solidFill>
              <a:miter lim="800000"/>
            </a:ln>
          </p:spPr>
          <p:txBody>
            <a:bodyPr vert="horz" wrap="square" lIns="182880" tIns="210312" rIns="182880" bIns="9144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800" dirty="0">
                  <a:solidFill>
                    <a:schemeClr val="bg1"/>
                  </a:solidFill>
                </a:rPr>
                <a:t>“It’s not taking a break from learning </a:t>
              </a:r>
              <a:br>
                <a:rPr lang="en-US" sz="800" dirty="0">
                  <a:solidFill>
                    <a:schemeClr val="bg1"/>
                  </a:solidFill>
                </a:rPr>
              </a:br>
              <a:r>
                <a:rPr lang="en-US" sz="800" dirty="0">
                  <a:solidFill>
                    <a:schemeClr val="bg1"/>
                  </a:solidFill>
                </a:rPr>
                <a:t>when we talk about play. </a:t>
              </a:r>
              <a:r>
                <a:rPr lang="en-US" sz="800" b="1" dirty="0">
                  <a:solidFill>
                    <a:schemeClr val="bg1"/>
                  </a:solidFill>
                </a:rPr>
                <a:t>Play is one </a:t>
              </a:r>
              <a:br>
                <a:rPr lang="en-US" sz="800" b="1" dirty="0">
                  <a:solidFill>
                    <a:schemeClr val="bg1"/>
                  </a:solidFill>
                </a:rPr>
              </a:br>
              <a:r>
                <a:rPr lang="en-US" sz="800" b="1" dirty="0">
                  <a:solidFill>
                    <a:schemeClr val="bg1"/>
                  </a:solidFill>
                </a:rPr>
                <a:t>of the most important ways in which children learn.</a:t>
              </a:r>
              <a:r>
                <a:rPr lang="en-US" sz="800" dirty="0">
                  <a:solidFill>
                    <a:schemeClr val="bg1"/>
                  </a:solidFill>
                </a:rPr>
                <a:t>”</a:t>
              </a:r>
            </a:p>
            <a:p>
              <a:pPr marL="0" indent="0" algn="r">
                <a:spcBef>
                  <a:spcPts val="800"/>
                </a:spcBef>
                <a:buNone/>
              </a:pPr>
              <a:r>
                <a:rPr lang="en-US" sz="800" i="1" dirty="0">
                  <a:solidFill>
                    <a:schemeClr val="bg1"/>
                  </a:solidFill>
                </a:rPr>
                <a:t>Jack Shonkoff, Harvard University</a:t>
              </a:r>
              <a:br>
                <a:rPr lang="en-US" sz="800" i="1" dirty="0">
                  <a:solidFill>
                    <a:schemeClr val="bg1"/>
                  </a:solidFill>
                </a:rPr>
              </a:br>
              <a:r>
                <a:rPr lang="en-US" sz="800" i="1" dirty="0">
                  <a:solidFill>
                    <a:schemeClr val="bg1"/>
                  </a:solidFill>
                </a:rPr>
                <a:t>Center on the Developing Child</a:t>
              </a:r>
            </a:p>
          </p:txBody>
        </p:sp>
        <p:grpSp>
          <p:nvGrpSpPr>
            <p:cNvPr id="75" name="Group 74">
              <a:extLst>
                <a:ext uri="{FF2B5EF4-FFF2-40B4-BE49-F238E27FC236}">
                  <a16:creationId xmlns:a16="http://schemas.microsoft.com/office/drawing/2014/main" id="{062FF305-BB25-41D2-BEC0-FAA73E6A89E9}"/>
                </a:ext>
              </a:extLst>
            </p:cNvPr>
            <p:cNvGrpSpPr/>
            <p:nvPr/>
          </p:nvGrpSpPr>
          <p:grpSpPr bwMode="gray">
            <a:xfrm>
              <a:off x="5800380" y="3320589"/>
              <a:ext cx="271672" cy="181522"/>
              <a:chOff x="4411101" y="2672199"/>
              <a:chExt cx="271672" cy="181522"/>
            </a:xfrm>
          </p:grpSpPr>
          <p:sp>
            <p:nvSpPr>
              <p:cNvPr id="76" name="Rectangle 75">
                <a:extLst>
                  <a:ext uri="{FF2B5EF4-FFF2-40B4-BE49-F238E27FC236}">
                    <a16:creationId xmlns:a16="http://schemas.microsoft.com/office/drawing/2014/main" id="{2F493248-CAEC-4B28-B4A4-B6F315CB9523}"/>
                  </a:ext>
                </a:extLst>
              </p:cNvPr>
              <p:cNvSpPr/>
              <p:nvPr/>
            </p:nvSpPr>
            <p:spPr bwMode="gray">
              <a:xfrm>
                <a:off x="4411101" y="2672199"/>
                <a:ext cx="271672" cy="181522"/>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7" name="Round Same Side Corner Rectangle 90">
                <a:extLst>
                  <a:ext uri="{FF2B5EF4-FFF2-40B4-BE49-F238E27FC236}">
                    <a16:creationId xmlns:a16="http://schemas.microsoft.com/office/drawing/2014/main" id="{F3561155-1645-4E51-9213-EBB6E59B2DAA}"/>
                  </a:ext>
                </a:extLst>
              </p:cNvPr>
              <p:cNvSpPr/>
              <p:nvPr/>
            </p:nvSpPr>
            <p:spPr bwMode="gray">
              <a:xfrm rot="10800000">
                <a:off x="4411101" y="2672199"/>
                <a:ext cx="213772" cy="181521"/>
              </a:xfrm>
              <a:prstGeom prst="round2SameRect">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78" name="Freeform 91">
                <a:extLst>
                  <a:ext uri="{FF2B5EF4-FFF2-40B4-BE49-F238E27FC236}">
                    <a16:creationId xmlns:a16="http://schemas.microsoft.com/office/drawing/2014/main" id="{8FCBD2A9-6B2A-4512-A656-2293721A1379}"/>
                  </a:ext>
                </a:extLst>
              </p:cNvPr>
              <p:cNvSpPr>
                <a:spLocks/>
              </p:cNvSpPr>
              <p:nvPr/>
            </p:nvSpPr>
            <p:spPr bwMode="gray">
              <a:xfrm rot="10800000">
                <a:off x="4455144" y="2707350"/>
                <a:ext cx="58797" cy="10966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79" name="Freeform 92">
                <a:extLst>
                  <a:ext uri="{FF2B5EF4-FFF2-40B4-BE49-F238E27FC236}">
                    <a16:creationId xmlns:a16="http://schemas.microsoft.com/office/drawing/2014/main" id="{80052050-70A9-4DBA-ACC4-8AC9758AA33C}"/>
                  </a:ext>
                </a:extLst>
              </p:cNvPr>
              <p:cNvSpPr>
                <a:spLocks/>
              </p:cNvSpPr>
              <p:nvPr/>
            </p:nvSpPr>
            <p:spPr bwMode="gray">
              <a:xfrm rot="10800000">
                <a:off x="4524511" y="2707350"/>
                <a:ext cx="58797" cy="10966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Tree>
    <p:extLst>
      <p:ext uri="{BB962C8B-B14F-4D97-AF65-F5344CB8AC3E}">
        <p14:creationId xmlns:p14="http://schemas.microsoft.com/office/powerpoint/2010/main" val="1392912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DCEDD2B5-B5AE-4E28-AE68-75FD9EB8E219}"/>
              </a:ext>
            </a:extLst>
          </p:cNvPr>
          <p:cNvGrpSpPr/>
          <p:nvPr/>
        </p:nvGrpSpPr>
        <p:grpSpPr>
          <a:xfrm>
            <a:off x="3455388" y="906413"/>
            <a:ext cx="2612716" cy="587612"/>
            <a:chOff x="3684735" y="879717"/>
            <a:chExt cx="2612716" cy="587612"/>
          </a:xfrm>
        </p:grpSpPr>
        <p:grpSp>
          <p:nvGrpSpPr>
            <p:cNvPr id="34" name="Group 33">
              <a:extLst>
                <a:ext uri="{FF2B5EF4-FFF2-40B4-BE49-F238E27FC236}">
                  <a16:creationId xmlns:a16="http://schemas.microsoft.com/office/drawing/2014/main" id="{7AA15219-271A-4601-869B-7D4E16A8FCBC}"/>
                </a:ext>
              </a:extLst>
            </p:cNvPr>
            <p:cNvGrpSpPr/>
            <p:nvPr/>
          </p:nvGrpSpPr>
          <p:grpSpPr>
            <a:xfrm>
              <a:off x="3684735" y="879717"/>
              <a:ext cx="2612716" cy="587612"/>
              <a:chOff x="3511206" y="861095"/>
              <a:chExt cx="2612716" cy="587612"/>
            </a:xfrm>
          </p:grpSpPr>
          <p:sp>
            <p:nvSpPr>
              <p:cNvPr id="30" name="TextBox 29">
                <a:extLst>
                  <a:ext uri="{FF2B5EF4-FFF2-40B4-BE49-F238E27FC236}">
                    <a16:creationId xmlns:a16="http://schemas.microsoft.com/office/drawing/2014/main" id="{87723BFD-A087-4DA8-9F18-248CA6F29335}"/>
                  </a:ext>
                </a:extLst>
              </p:cNvPr>
              <p:cNvSpPr txBox="1"/>
              <p:nvPr/>
            </p:nvSpPr>
            <p:spPr bwMode="gray">
              <a:xfrm>
                <a:off x="3511206" y="861095"/>
                <a:ext cx="2612716" cy="587612"/>
              </a:xfrm>
              <a:prstGeom prst="rect">
                <a:avLst/>
              </a:prstGeom>
              <a:noFill/>
              <a:ln w="12700">
                <a:solidFill>
                  <a:schemeClr val="accent3"/>
                </a:solidFill>
                <a:miter lim="800000"/>
              </a:ln>
            </p:spPr>
            <p:txBody>
              <a:bodyPr wrap="square" lIns="91440" tIns="45720" rIns="137160" bIns="0" rtlCol="0">
                <a:noAutofit/>
              </a:bodyPr>
              <a:lstStyle/>
              <a:p>
                <a:pPr>
                  <a:spcAft>
                    <a:spcPts val="300"/>
                  </a:spcAft>
                </a:pPr>
                <a:r>
                  <a:rPr lang="en-US" sz="800" b="1" dirty="0"/>
                  <a:t>Profiled Institutions:</a:t>
                </a:r>
              </a:p>
              <a:p>
                <a:pPr>
                  <a:spcAft>
                    <a:spcPts val="400"/>
                  </a:spcAft>
                </a:pPr>
                <a:r>
                  <a:rPr lang="en-US" sz="800" i="1" dirty="0"/>
                  <a:t>The LiiNK Project, TX</a:t>
                </a:r>
              </a:p>
              <a:p>
                <a:pPr>
                  <a:spcAft>
                    <a:spcPts val="300"/>
                  </a:spcAft>
                </a:pPr>
                <a:r>
                  <a:rPr lang="en-US" sz="800" i="1" dirty="0"/>
                  <a:t>Eagle Mountain-Saginaw ISD, TX</a:t>
                </a:r>
              </a:p>
            </p:txBody>
          </p:sp>
          <p:pic>
            <p:nvPicPr>
              <p:cNvPr id="33" name="Picture 32">
                <a:extLst>
                  <a:ext uri="{FF2B5EF4-FFF2-40B4-BE49-F238E27FC236}">
                    <a16:creationId xmlns:a16="http://schemas.microsoft.com/office/drawing/2014/main" id="{DC004BF4-FEFA-4F4A-BF16-2A1D98A549F4}"/>
                  </a:ext>
                </a:extLst>
              </p:cNvPr>
              <p:cNvPicPr>
                <a:picLocks noChangeAspect="1"/>
              </p:cNvPicPr>
              <p:nvPr/>
            </p:nvPicPr>
            <p:blipFill>
              <a:blip r:embed="rId3"/>
              <a:stretch>
                <a:fillRect/>
              </a:stretch>
            </p:blipFill>
            <p:spPr>
              <a:xfrm>
                <a:off x="5440637" y="912043"/>
                <a:ext cx="365760" cy="211230"/>
              </a:xfrm>
              <a:prstGeom prst="rect">
                <a:avLst/>
              </a:prstGeom>
            </p:spPr>
          </p:pic>
        </p:grpSp>
        <p:pic>
          <p:nvPicPr>
            <p:cNvPr id="1026" name="Picture 2" descr="Image result for eagle mountain saginaw school district">
              <a:extLst>
                <a:ext uri="{FF2B5EF4-FFF2-40B4-BE49-F238E27FC236}">
                  <a16:creationId xmlns:a16="http://schemas.microsoft.com/office/drawing/2014/main" id="{99D55D42-8ADE-441C-A4F0-F99263981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166" y="1235526"/>
              <a:ext cx="640080" cy="15836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 Placeholder 1">
            <a:extLst>
              <a:ext uri="{FF2B5EF4-FFF2-40B4-BE49-F238E27FC236}">
                <a16:creationId xmlns:a16="http://schemas.microsoft.com/office/drawing/2014/main" id="{7598753A-9C9D-4185-B0D1-0077C3FF8CAE}"/>
              </a:ext>
            </a:extLst>
          </p:cNvPr>
          <p:cNvSpPr>
            <a:spLocks noGrp="1"/>
          </p:cNvSpPr>
          <p:nvPr>
            <p:ph type="body" sz="quarter" idx="15"/>
          </p:nvPr>
        </p:nvSpPr>
        <p:spPr/>
        <p:txBody>
          <a:bodyPr/>
          <a:lstStyle/>
          <a:p>
            <a:r>
              <a:rPr lang="en-US" dirty="0"/>
              <a:t>LiiNK Program Promotes Play Breaks and Character Education</a:t>
            </a:r>
          </a:p>
        </p:txBody>
      </p:sp>
      <p:sp>
        <p:nvSpPr>
          <p:cNvPr id="3" name="Text Placeholder 2">
            <a:extLst>
              <a:ext uri="{FF2B5EF4-FFF2-40B4-BE49-F238E27FC236}">
                <a16:creationId xmlns:a16="http://schemas.microsoft.com/office/drawing/2014/main" id="{77EA0B8A-5E99-497E-B66B-3451D5998A9A}"/>
              </a:ext>
            </a:extLst>
          </p:cNvPr>
          <p:cNvSpPr>
            <a:spLocks noGrp="1"/>
          </p:cNvSpPr>
          <p:nvPr>
            <p:ph type="body" sz="quarter" idx="16"/>
          </p:nvPr>
        </p:nvSpPr>
        <p:spPr/>
        <p:txBody>
          <a:bodyPr/>
          <a:lstStyle/>
          <a:p>
            <a:r>
              <a:rPr lang="en-US" dirty="0"/>
              <a:t>Practice #6: Expanded Time for Free Play</a:t>
            </a:r>
          </a:p>
        </p:txBody>
      </p:sp>
      <p:sp>
        <p:nvSpPr>
          <p:cNvPr id="4" name="Text Placeholder 3">
            <a:extLst>
              <a:ext uri="{FF2B5EF4-FFF2-40B4-BE49-F238E27FC236}">
                <a16:creationId xmlns:a16="http://schemas.microsoft.com/office/drawing/2014/main" id="{F817F025-8506-4F4E-A5F5-D198D124B808}"/>
              </a:ext>
            </a:extLst>
          </p:cNvPr>
          <p:cNvSpPr>
            <a:spLocks noGrp="1"/>
          </p:cNvSpPr>
          <p:nvPr>
            <p:ph type="body" sz="quarter" idx="18"/>
          </p:nvPr>
        </p:nvSpPr>
        <p:spPr>
          <a:xfrm>
            <a:off x="3593657" y="4369713"/>
            <a:ext cx="2807144" cy="430887"/>
          </a:xfrm>
        </p:spPr>
        <p:txBody>
          <a:bodyPr/>
          <a:lstStyle/>
          <a:p>
            <a:r>
              <a:rPr lang="en-US" dirty="0"/>
              <a:t>Sources: Jones, S. Brush, K. Bailey, R. </a:t>
            </a:r>
            <a:r>
              <a:rPr lang="en-US" dirty="0" err="1"/>
              <a:t>Brion-Meisels</a:t>
            </a:r>
            <a:r>
              <a:rPr lang="en-US" dirty="0"/>
              <a:t>, G. McIntyre, J. Kahn, J. Nelson, B. Stickle, L., “Navigating SEL From the Inside Out,” Harvard Graduate School of Education and The Wallace Foundation, 2017; EAB interviews and analysis.</a:t>
            </a:r>
          </a:p>
        </p:txBody>
      </p:sp>
      <p:sp>
        <p:nvSpPr>
          <p:cNvPr id="5" name="Text Placeholder 4">
            <a:extLst>
              <a:ext uri="{FF2B5EF4-FFF2-40B4-BE49-F238E27FC236}">
                <a16:creationId xmlns:a16="http://schemas.microsoft.com/office/drawing/2014/main" id="{B633D8AA-EE00-4E52-B37F-4FC7997C82EF}"/>
              </a:ext>
            </a:extLst>
          </p:cNvPr>
          <p:cNvSpPr>
            <a:spLocks noGrp="1"/>
          </p:cNvSpPr>
          <p:nvPr>
            <p:ph type="body" sz="quarter" idx="19"/>
          </p:nvPr>
        </p:nvSpPr>
        <p:spPr>
          <a:xfrm>
            <a:off x="0" y="4480769"/>
            <a:ext cx="3200400" cy="153888"/>
          </a:xfrm>
        </p:spPr>
        <p:txBody>
          <a:bodyPr/>
          <a:lstStyle/>
          <a:p>
            <a:r>
              <a:rPr lang="en-US" dirty="0"/>
              <a:t>Positive effects found on academic performance, behavior (i.e.,  bullying, aggressive,</a:t>
            </a:r>
            <a:br>
              <a:rPr lang="en-US" dirty="0"/>
            </a:br>
            <a:r>
              <a:rPr lang="en-US" dirty="0"/>
              <a:t>and disruptive), motivation, depression, anxiety, absenteeism, and suspensions </a:t>
            </a:r>
          </a:p>
        </p:txBody>
      </p:sp>
      <p:sp>
        <p:nvSpPr>
          <p:cNvPr id="6" name="Title 5">
            <a:extLst>
              <a:ext uri="{FF2B5EF4-FFF2-40B4-BE49-F238E27FC236}">
                <a16:creationId xmlns:a16="http://schemas.microsoft.com/office/drawing/2014/main" id="{82880B1E-917B-402A-808B-54CA61817183}"/>
              </a:ext>
            </a:extLst>
          </p:cNvPr>
          <p:cNvSpPr>
            <a:spLocks noGrp="1"/>
          </p:cNvSpPr>
          <p:nvPr>
            <p:ph type="title"/>
          </p:nvPr>
        </p:nvSpPr>
        <p:spPr/>
        <p:txBody>
          <a:bodyPr/>
          <a:lstStyle/>
          <a:p>
            <a:r>
              <a:rPr lang="en-US" dirty="0"/>
              <a:t>Putting Play Back in the School Day</a:t>
            </a:r>
          </a:p>
        </p:txBody>
      </p:sp>
      <p:sp>
        <p:nvSpPr>
          <p:cNvPr id="28" name="TextBox 27">
            <a:extLst>
              <a:ext uri="{FF2B5EF4-FFF2-40B4-BE49-F238E27FC236}">
                <a16:creationId xmlns:a16="http://schemas.microsoft.com/office/drawing/2014/main" id="{F1C71FD4-5926-480F-8160-446DBBC60597}"/>
              </a:ext>
            </a:extLst>
          </p:cNvPr>
          <p:cNvSpPr txBox="1"/>
          <p:nvPr/>
        </p:nvSpPr>
        <p:spPr bwMode="gray">
          <a:xfrm>
            <a:off x="284537" y="1131808"/>
            <a:ext cx="3112713" cy="153888"/>
          </a:xfrm>
          <a:prstGeom prst="rect">
            <a:avLst/>
          </a:prstGeom>
          <a:noFill/>
        </p:spPr>
        <p:txBody>
          <a:bodyPr wrap="square" lIns="0" tIns="0" rIns="0" bIns="0" rtlCol="0">
            <a:spAutoFit/>
          </a:bodyPr>
          <a:lstStyle/>
          <a:p>
            <a:r>
              <a:rPr lang="en-US" sz="1000" b="1" dirty="0"/>
              <a:t>Overview of LiiNK Program Components</a:t>
            </a:r>
          </a:p>
        </p:txBody>
      </p:sp>
      <p:sp>
        <p:nvSpPr>
          <p:cNvPr id="9" name="Rectangle 8">
            <a:extLst>
              <a:ext uri="{FF2B5EF4-FFF2-40B4-BE49-F238E27FC236}">
                <a16:creationId xmlns:a16="http://schemas.microsoft.com/office/drawing/2014/main" id="{AFBEF5A3-EF84-470D-847F-AAD3CB50F03D}"/>
              </a:ext>
            </a:extLst>
          </p:cNvPr>
          <p:cNvSpPr/>
          <p:nvPr/>
        </p:nvSpPr>
        <p:spPr bwMode="gray">
          <a:xfrm>
            <a:off x="719886" y="1373962"/>
            <a:ext cx="2431411" cy="3025497"/>
          </a:xfrm>
          <a:prstGeom prst="rect">
            <a:avLst/>
          </a:prstGeom>
          <a:solidFill>
            <a:schemeClr val="accent3"/>
          </a:solidFill>
          <a:ln w="12700">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 name="Text Placeholder 1">
            <a:extLst>
              <a:ext uri="{FF2B5EF4-FFF2-40B4-BE49-F238E27FC236}">
                <a16:creationId xmlns:a16="http://schemas.microsoft.com/office/drawing/2014/main" id="{FCEA4E27-86A7-4DDF-BA65-E0D586D158E0}"/>
              </a:ext>
            </a:extLst>
          </p:cNvPr>
          <p:cNvSpPr txBox="1">
            <a:spLocks/>
          </p:cNvSpPr>
          <p:nvPr/>
        </p:nvSpPr>
        <p:spPr bwMode="gray">
          <a:xfrm>
            <a:off x="926282" y="2381228"/>
            <a:ext cx="1938528" cy="193642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b="1" dirty="0">
                <a:solidFill>
                  <a:schemeClr val="bg1"/>
                </a:solidFill>
              </a:rPr>
              <a:t>Four 15 minute </a:t>
            </a:r>
            <a:r>
              <a:rPr lang="en-US" dirty="0">
                <a:solidFill>
                  <a:schemeClr val="bg1"/>
                </a:solidFill>
              </a:rPr>
              <a:t>unstructured play breaks per day</a:t>
            </a:r>
          </a:p>
          <a:p>
            <a:pPr lvl="1"/>
            <a:r>
              <a:rPr lang="en-US" sz="800" dirty="0">
                <a:solidFill>
                  <a:schemeClr val="bg1"/>
                </a:solidFill>
              </a:rPr>
              <a:t>2 before lunch, 2 after lunch</a:t>
            </a:r>
          </a:p>
          <a:p>
            <a:pPr lvl="1"/>
            <a:r>
              <a:rPr lang="en-US" sz="800" dirty="0">
                <a:solidFill>
                  <a:schemeClr val="bg1"/>
                </a:solidFill>
              </a:rPr>
              <a:t>Outdoor whenever possible</a:t>
            </a:r>
          </a:p>
          <a:p>
            <a:r>
              <a:rPr lang="en-US" b="1" dirty="0">
                <a:solidFill>
                  <a:schemeClr val="bg1"/>
                </a:solidFill>
              </a:rPr>
              <a:t>Does not replace</a:t>
            </a:r>
            <a:r>
              <a:rPr lang="en-US" dirty="0">
                <a:solidFill>
                  <a:schemeClr val="bg1"/>
                </a:solidFill>
              </a:rPr>
              <a:t> any existing breaks for lunch, specials</a:t>
            </a:r>
          </a:p>
          <a:p>
            <a:r>
              <a:rPr lang="en-US" dirty="0">
                <a:solidFill>
                  <a:schemeClr val="bg1"/>
                </a:solidFill>
              </a:rPr>
              <a:t>Focus on </a:t>
            </a:r>
            <a:r>
              <a:rPr lang="en-US" b="1" dirty="0">
                <a:solidFill>
                  <a:schemeClr val="bg1"/>
                </a:solidFill>
              </a:rPr>
              <a:t>reducing transition time </a:t>
            </a:r>
            <a:r>
              <a:rPr lang="en-US" dirty="0">
                <a:solidFill>
                  <a:schemeClr val="bg1"/>
                </a:solidFill>
              </a:rPr>
              <a:t>to minimize disruption </a:t>
            </a:r>
            <a:br>
              <a:rPr lang="en-US" dirty="0">
                <a:solidFill>
                  <a:schemeClr val="bg1"/>
                </a:solidFill>
              </a:rPr>
            </a:br>
            <a:r>
              <a:rPr lang="en-US" dirty="0">
                <a:solidFill>
                  <a:schemeClr val="bg1"/>
                </a:solidFill>
              </a:rPr>
              <a:t>to the day</a:t>
            </a:r>
          </a:p>
          <a:p>
            <a:pPr lvl="1">
              <a:spcBef>
                <a:spcPts val="200"/>
              </a:spcBef>
            </a:pPr>
            <a:r>
              <a:rPr lang="en-US" sz="800" dirty="0">
                <a:solidFill>
                  <a:schemeClr val="bg1"/>
                </a:solidFill>
              </a:rPr>
              <a:t>Transitions consistently &lt;1 minute each way by end of </a:t>
            </a:r>
            <a:br>
              <a:rPr lang="en-US" sz="800" dirty="0">
                <a:solidFill>
                  <a:schemeClr val="bg1"/>
                </a:solidFill>
              </a:rPr>
            </a:br>
            <a:r>
              <a:rPr lang="en-US" sz="800" dirty="0">
                <a:solidFill>
                  <a:schemeClr val="bg1"/>
                </a:solidFill>
              </a:rPr>
              <a:t>first year of implementation</a:t>
            </a:r>
          </a:p>
        </p:txBody>
      </p:sp>
      <p:sp>
        <p:nvSpPr>
          <p:cNvPr id="15" name="TextBox 14">
            <a:extLst>
              <a:ext uri="{FF2B5EF4-FFF2-40B4-BE49-F238E27FC236}">
                <a16:creationId xmlns:a16="http://schemas.microsoft.com/office/drawing/2014/main" id="{C1EDC120-90AB-488B-8AAE-DB400F902157}"/>
              </a:ext>
            </a:extLst>
          </p:cNvPr>
          <p:cNvSpPr txBox="1"/>
          <p:nvPr/>
        </p:nvSpPr>
        <p:spPr bwMode="gray">
          <a:xfrm>
            <a:off x="926282" y="1966800"/>
            <a:ext cx="1454151" cy="276999"/>
          </a:xfrm>
          <a:prstGeom prst="rect">
            <a:avLst/>
          </a:prstGeom>
          <a:noFill/>
        </p:spPr>
        <p:txBody>
          <a:bodyPr wrap="square" lIns="0" tIns="0" rIns="0" bIns="0" rtlCol="0">
            <a:spAutoFit/>
          </a:bodyPr>
          <a:lstStyle/>
          <a:p>
            <a:r>
              <a:rPr lang="en-US" sz="900" b="1" dirty="0">
                <a:solidFill>
                  <a:schemeClr val="bg1"/>
                </a:solidFill>
              </a:rPr>
              <a:t>Daily Unstructured Play Breaks</a:t>
            </a:r>
          </a:p>
        </p:txBody>
      </p:sp>
      <p:cxnSp>
        <p:nvCxnSpPr>
          <p:cNvPr id="17" name="Straight Connector 16">
            <a:extLst>
              <a:ext uri="{FF2B5EF4-FFF2-40B4-BE49-F238E27FC236}">
                <a16:creationId xmlns:a16="http://schemas.microsoft.com/office/drawing/2014/main" id="{C3E5F14E-FF9C-45F1-8780-7D5B147B6DE2}"/>
              </a:ext>
            </a:extLst>
          </p:cNvPr>
          <p:cNvCxnSpPr/>
          <p:nvPr/>
        </p:nvCxnSpPr>
        <p:spPr bwMode="gray">
          <a:xfrm>
            <a:off x="926281" y="2310425"/>
            <a:ext cx="1828800" cy="0"/>
          </a:xfrm>
          <a:prstGeom prst="line">
            <a:avLst/>
          </a:prstGeom>
          <a:ln w="12700">
            <a:solidFill>
              <a:schemeClr val="tx2"/>
            </a:solidFill>
            <a:miter lim="800000"/>
            <a:headEnd type="diamond" w="sm" len="sm"/>
            <a:tailEnd type="diamond" w="sm" len="sm"/>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A45BD31F-B9F3-454D-8A77-CABC0579A1FB}"/>
              </a:ext>
            </a:extLst>
          </p:cNvPr>
          <p:cNvSpPr txBox="1">
            <a:spLocks/>
          </p:cNvSpPr>
          <p:nvPr/>
        </p:nvSpPr>
        <p:spPr bwMode="gray">
          <a:xfrm>
            <a:off x="3455386" y="2381228"/>
            <a:ext cx="1938528" cy="1880002"/>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buSzTx/>
            </a:pPr>
            <a:r>
              <a:rPr lang="en-US" dirty="0">
                <a:solidFill>
                  <a:sysClr val="windowText" lastClr="000000"/>
                </a:solidFill>
              </a:rPr>
              <a:t>Includes implementation of </a:t>
            </a:r>
            <a:r>
              <a:rPr lang="en-US" i="1" dirty="0">
                <a:solidFill>
                  <a:sysClr val="windowText" lastClr="000000"/>
                </a:solidFill>
              </a:rPr>
              <a:t>Positive Action</a:t>
            </a:r>
            <a:r>
              <a:rPr lang="en-US" dirty="0">
                <a:solidFill>
                  <a:sysClr val="windowText" lastClr="000000"/>
                </a:solidFill>
              </a:rPr>
              <a:t> character development curriculum</a:t>
            </a:r>
          </a:p>
          <a:p>
            <a:pPr>
              <a:buSzTx/>
            </a:pPr>
            <a:r>
              <a:rPr lang="en-US" dirty="0">
                <a:solidFill>
                  <a:sysClr val="windowText" lastClr="000000"/>
                </a:solidFill>
              </a:rPr>
              <a:t>Daily lessons, 15 minutes each</a:t>
            </a:r>
          </a:p>
          <a:p>
            <a:pPr>
              <a:buSzTx/>
            </a:pPr>
            <a:r>
              <a:rPr lang="en-US" dirty="0">
                <a:solidFill>
                  <a:sysClr val="windowText" lastClr="000000"/>
                </a:solidFill>
              </a:rPr>
              <a:t>Impact evaluated in 3 randomized control trials</a:t>
            </a:r>
            <a:r>
              <a:rPr lang="en-US" baseline="30000" dirty="0">
                <a:solidFill>
                  <a:sysClr val="windowText" lastClr="000000"/>
                </a:solidFill>
              </a:rPr>
              <a:t>1</a:t>
            </a:r>
          </a:p>
          <a:p>
            <a:pPr>
              <a:buSzTx/>
            </a:pPr>
            <a:r>
              <a:rPr lang="en-US" dirty="0">
                <a:solidFill>
                  <a:sysClr val="windowText" lastClr="000000"/>
                </a:solidFill>
              </a:rPr>
              <a:t>Emphasis on:</a:t>
            </a:r>
          </a:p>
          <a:p>
            <a:pPr lvl="1">
              <a:spcBef>
                <a:spcPts val="200"/>
              </a:spcBef>
            </a:pPr>
            <a:r>
              <a:rPr lang="en-US" sz="800" dirty="0"/>
              <a:t>Development of self-concept</a:t>
            </a:r>
          </a:p>
          <a:p>
            <a:pPr lvl="1">
              <a:spcBef>
                <a:spcPts val="200"/>
              </a:spcBef>
            </a:pPr>
            <a:r>
              <a:rPr lang="en-US" sz="800" dirty="0"/>
              <a:t>Personal responsibility </a:t>
            </a:r>
            <a:br>
              <a:rPr lang="en-US" sz="800" dirty="0"/>
            </a:br>
            <a:r>
              <a:rPr lang="en-US" sz="800" dirty="0"/>
              <a:t>for body and mind</a:t>
            </a:r>
          </a:p>
          <a:p>
            <a:pPr lvl="1">
              <a:spcBef>
                <a:spcPts val="200"/>
              </a:spcBef>
            </a:pPr>
            <a:r>
              <a:rPr lang="en-US" sz="800" dirty="0"/>
              <a:t>Getting along with others</a:t>
            </a:r>
          </a:p>
          <a:p>
            <a:pPr lvl="1">
              <a:spcBef>
                <a:spcPts val="200"/>
              </a:spcBef>
            </a:pPr>
            <a:r>
              <a:rPr lang="en-US" sz="800" dirty="0"/>
              <a:t>Continual self-improvement</a:t>
            </a:r>
          </a:p>
        </p:txBody>
      </p:sp>
      <p:sp>
        <p:nvSpPr>
          <p:cNvPr id="16" name="TextBox 15">
            <a:extLst>
              <a:ext uri="{FF2B5EF4-FFF2-40B4-BE49-F238E27FC236}">
                <a16:creationId xmlns:a16="http://schemas.microsoft.com/office/drawing/2014/main" id="{970323CA-7852-4182-B8B0-14B84D8E355E}"/>
              </a:ext>
            </a:extLst>
          </p:cNvPr>
          <p:cNvSpPr txBox="1"/>
          <p:nvPr/>
        </p:nvSpPr>
        <p:spPr bwMode="gray">
          <a:xfrm>
            <a:off x="3455386" y="1966800"/>
            <a:ext cx="1690193" cy="276999"/>
          </a:xfrm>
          <a:prstGeom prst="rect">
            <a:avLst/>
          </a:prstGeom>
          <a:noFill/>
        </p:spPr>
        <p:txBody>
          <a:bodyPr wrap="square" lIns="0" tIns="0" rIns="0" bIns="0" rtlCol="0">
            <a:spAutoFit/>
          </a:bodyPr>
          <a:lstStyle/>
          <a:p>
            <a:r>
              <a:rPr lang="en-US" sz="900" b="1" dirty="0"/>
              <a:t>Character </a:t>
            </a:r>
            <a:br>
              <a:rPr lang="en-US" sz="900" b="1" dirty="0"/>
            </a:br>
            <a:r>
              <a:rPr lang="en-US" sz="900" b="1" dirty="0"/>
              <a:t>Development Curriculum</a:t>
            </a:r>
          </a:p>
        </p:txBody>
      </p:sp>
      <p:cxnSp>
        <p:nvCxnSpPr>
          <p:cNvPr id="18" name="Straight Connector 17">
            <a:extLst>
              <a:ext uri="{FF2B5EF4-FFF2-40B4-BE49-F238E27FC236}">
                <a16:creationId xmlns:a16="http://schemas.microsoft.com/office/drawing/2014/main" id="{222C3738-671C-40F7-8014-15FD5D7EB2E1}"/>
              </a:ext>
            </a:extLst>
          </p:cNvPr>
          <p:cNvCxnSpPr/>
          <p:nvPr/>
        </p:nvCxnSpPr>
        <p:spPr bwMode="gray">
          <a:xfrm>
            <a:off x="3455386" y="2310426"/>
            <a:ext cx="1828800" cy="0"/>
          </a:xfrm>
          <a:prstGeom prst="line">
            <a:avLst/>
          </a:prstGeom>
          <a:ln w="12700">
            <a:solidFill>
              <a:schemeClr val="accent5"/>
            </a:solidFill>
            <a:miter lim="800000"/>
            <a:headEnd type="diamond" w="sm" len="sm"/>
            <a:tailEnd type="diamond" w="sm" len="sm"/>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C7178462-74AA-4505-B4BF-79EE5E66E903}"/>
              </a:ext>
            </a:extLst>
          </p:cNvPr>
          <p:cNvPicPr>
            <a:picLocks noChangeAspect="1"/>
          </p:cNvPicPr>
          <p:nvPr/>
        </p:nvPicPr>
        <p:blipFill>
          <a:blip r:embed="rId5"/>
          <a:stretch>
            <a:fillRect/>
          </a:stretch>
        </p:blipFill>
        <p:spPr>
          <a:xfrm>
            <a:off x="3455386" y="1602598"/>
            <a:ext cx="457200" cy="298704"/>
          </a:xfrm>
          <a:prstGeom prst="rect">
            <a:avLst/>
          </a:prstGeom>
        </p:spPr>
      </p:pic>
      <p:sp>
        <p:nvSpPr>
          <p:cNvPr id="27" name="Oval 26">
            <a:extLst>
              <a:ext uri="{FF2B5EF4-FFF2-40B4-BE49-F238E27FC236}">
                <a16:creationId xmlns:a16="http://schemas.microsoft.com/office/drawing/2014/main" id="{350073BD-F286-447D-AB69-949179504983}"/>
              </a:ext>
            </a:extLst>
          </p:cNvPr>
          <p:cNvSpPr/>
          <p:nvPr/>
        </p:nvSpPr>
        <p:spPr bwMode="gray">
          <a:xfrm>
            <a:off x="2921486" y="2731527"/>
            <a:ext cx="457200" cy="457200"/>
          </a:xfrm>
          <a:prstGeom prst="ellipse">
            <a:avLst/>
          </a:prstGeom>
          <a:solidFill>
            <a:schemeClr val="bg1"/>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Plus Sign 31">
            <a:extLst>
              <a:ext uri="{FF2B5EF4-FFF2-40B4-BE49-F238E27FC236}">
                <a16:creationId xmlns:a16="http://schemas.microsoft.com/office/drawing/2014/main" id="{64BDD67B-30E0-42F4-B0F8-189497536E27}"/>
              </a:ext>
            </a:extLst>
          </p:cNvPr>
          <p:cNvSpPr/>
          <p:nvPr/>
        </p:nvSpPr>
        <p:spPr bwMode="gray">
          <a:xfrm>
            <a:off x="3051048" y="2858931"/>
            <a:ext cx="186885" cy="202392"/>
          </a:xfrm>
          <a:prstGeom prst="mathPl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8" name="Group 37">
            <a:extLst>
              <a:ext uri="{FF2B5EF4-FFF2-40B4-BE49-F238E27FC236}">
                <a16:creationId xmlns:a16="http://schemas.microsoft.com/office/drawing/2014/main" id="{EB992659-7C5D-4524-AFA5-6737FCFAF50D}"/>
              </a:ext>
            </a:extLst>
          </p:cNvPr>
          <p:cNvGrpSpPr>
            <a:grpSpLocks noChangeAspect="1"/>
          </p:cNvGrpSpPr>
          <p:nvPr/>
        </p:nvGrpSpPr>
        <p:grpSpPr>
          <a:xfrm>
            <a:off x="926281" y="1631803"/>
            <a:ext cx="457200" cy="270843"/>
            <a:chOff x="873030" y="1533216"/>
            <a:chExt cx="617426" cy="365760"/>
          </a:xfrm>
        </p:grpSpPr>
        <p:pic>
          <p:nvPicPr>
            <p:cNvPr id="22" name="Picture 21">
              <a:extLst>
                <a:ext uri="{FF2B5EF4-FFF2-40B4-BE49-F238E27FC236}">
                  <a16:creationId xmlns:a16="http://schemas.microsoft.com/office/drawing/2014/main" id="{F4C8773D-4D73-4508-AC8A-D28A8A728F2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92891" y="1533216"/>
              <a:ext cx="397565" cy="365760"/>
            </a:xfrm>
            <a:prstGeom prst="rect">
              <a:avLst/>
            </a:prstGeom>
          </p:spPr>
        </p:pic>
        <p:pic>
          <p:nvPicPr>
            <p:cNvPr id="40" name="Picture 39">
              <a:extLst>
                <a:ext uri="{FF2B5EF4-FFF2-40B4-BE49-F238E27FC236}">
                  <a16:creationId xmlns:a16="http://schemas.microsoft.com/office/drawing/2014/main" id="{ED141EFE-2A82-4719-BE2B-DDCA3229A8C9}"/>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73030" y="1619058"/>
              <a:ext cx="274320" cy="279918"/>
            </a:xfrm>
            <a:prstGeom prst="rect">
              <a:avLst/>
            </a:prstGeom>
          </p:spPr>
        </p:pic>
      </p:grpSp>
    </p:spTree>
    <p:extLst>
      <p:ext uri="{BB962C8B-B14F-4D97-AF65-F5344CB8AC3E}">
        <p14:creationId xmlns:p14="http://schemas.microsoft.com/office/powerpoint/2010/main" val="1582469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AC19E81A-85C1-48A4-BF5D-0D6EFF4A31CB}"/>
              </a:ext>
            </a:extLst>
          </p:cNvPr>
          <p:cNvGrpSpPr/>
          <p:nvPr/>
        </p:nvGrpSpPr>
        <p:grpSpPr>
          <a:xfrm>
            <a:off x="1978614" y="2001467"/>
            <a:ext cx="682979" cy="274320"/>
            <a:chOff x="1986557" y="2004418"/>
            <a:chExt cx="682979" cy="274320"/>
          </a:xfrm>
        </p:grpSpPr>
        <p:pic>
          <p:nvPicPr>
            <p:cNvPr id="16" name="Picture 15">
              <a:extLst>
                <a:ext uri="{FF2B5EF4-FFF2-40B4-BE49-F238E27FC236}">
                  <a16:creationId xmlns:a16="http://schemas.microsoft.com/office/drawing/2014/main" id="{7B12B01D-A19D-4A0A-8E31-3B12967BABEC}"/>
                </a:ext>
              </a:extLst>
            </p:cNvPr>
            <p:cNvPicPr>
              <a:picLocks noChangeAspect="1"/>
            </p:cNvPicPr>
            <p:nvPr/>
          </p:nvPicPr>
          <p:blipFill>
            <a:blip r:embed="rId3"/>
            <a:stretch>
              <a:fillRect/>
            </a:stretch>
          </p:blipFill>
          <p:spPr>
            <a:xfrm>
              <a:off x="2453016" y="2004418"/>
              <a:ext cx="216520" cy="274320"/>
            </a:xfrm>
            <a:prstGeom prst="rect">
              <a:avLst/>
            </a:prstGeom>
          </p:spPr>
        </p:pic>
        <p:pic>
          <p:nvPicPr>
            <p:cNvPr id="18" name="Picture 17">
              <a:extLst>
                <a:ext uri="{FF2B5EF4-FFF2-40B4-BE49-F238E27FC236}">
                  <a16:creationId xmlns:a16="http://schemas.microsoft.com/office/drawing/2014/main" id="{8E7A6D8E-2087-4A1B-85B6-8ED2DCEA5716}"/>
                </a:ext>
              </a:extLst>
            </p:cNvPr>
            <p:cNvPicPr>
              <a:picLocks noChangeAspect="1"/>
            </p:cNvPicPr>
            <p:nvPr/>
          </p:nvPicPr>
          <p:blipFill>
            <a:blip r:embed="rId3"/>
            <a:stretch>
              <a:fillRect/>
            </a:stretch>
          </p:blipFill>
          <p:spPr>
            <a:xfrm>
              <a:off x="2219787" y="2004418"/>
              <a:ext cx="216520" cy="274320"/>
            </a:xfrm>
            <a:prstGeom prst="rect">
              <a:avLst/>
            </a:prstGeom>
          </p:spPr>
        </p:pic>
        <p:pic>
          <p:nvPicPr>
            <p:cNvPr id="30" name="Picture 29">
              <a:extLst>
                <a:ext uri="{FF2B5EF4-FFF2-40B4-BE49-F238E27FC236}">
                  <a16:creationId xmlns:a16="http://schemas.microsoft.com/office/drawing/2014/main" id="{BBEAC490-0419-4588-BCA7-B10B47C8CD5F}"/>
                </a:ext>
              </a:extLst>
            </p:cNvPr>
            <p:cNvPicPr>
              <a:picLocks noChangeAspect="1"/>
            </p:cNvPicPr>
            <p:nvPr/>
          </p:nvPicPr>
          <p:blipFill>
            <a:blip r:embed="rId3"/>
            <a:stretch>
              <a:fillRect/>
            </a:stretch>
          </p:blipFill>
          <p:spPr>
            <a:xfrm>
              <a:off x="1986557" y="2004418"/>
              <a:ext cx="216520" cy="274320"/>
            </a:xfrm>
            <a:prstGeom prst="rect">
              <a:avLst/>
            </a:prstGeom>
          </p:spPr>
        </p:pic>
      </p:grpSp>
      <p:sp>
        <p:nvSpPr>
          <p:cNvPr id="41" name="TextBox 40">
            <a:extLst>
              <a:ext uri="{FF2B5EF4-FFF2-40B4-BE49-F238E27FC236}">
                <a16:creationId xmlns:a16="http://schemas.microsoft.com/office/drawing/2014/main" id="{6C72C07F-39D0-4B4C-9D4D-BE6F72CA9D82}"/>
              </a:ext>
            </a:extLst>
          </p:cNvPr>
          <p:cNvSpPr txBox="1"/>
          <p:nvPr/>
        </p:nvSpPr>
        <p:spPr bwMode="gray">
          <a:xfrm>
            <a:off x="3655796" y="2747210"/>
            <a:ext cx="1197864" cy="338554"/>
          </a:xfrm>
          <a:prstGeom prst="rect">
            <a:avLst/>
          </a:prstGeom>
          <a:solidFill>
            <a:schemeClr val="accent1">
              <a:lumMod val="20000"/>
              <a:lumOff val="80000"/>
            </a:schemeClr>
          </a:solidFill>
          <a:ln w="12700">
            <a:solidFill>
              <a:schemeClr val="tx2"/>
            </a:solidFill>
            <a:prstDash val="sysDot"/>
          </a:ln>
        </p:spPr>
        <p:txBody>
          <a:bodyPr wrap="square" lIns="45720" tIns="45720" rIns="45720" bIns="45720" rtlCol="0">
            <a:spAutoFit/>
          </a:bodyPr>
          <a:lstStyle/>
          <a:p>
            <a:pPr>
              <a:spcBef>
                <a:spcPts val="500"/>
              </a:spcBef>
            </a:pPr>
            <a:r>
              <a:rPr lang="en-US" sz="800" i="1" dirty="0"/>
              <a:t>Cohort of 3-4 schools add LiiNK per year </a:t>
            </a:r>
          </a:p>
        </p:txBody>
      </p:sp>
      <p:cxnSp>
        <p:nvCxnSpPr>
          <p:cNvPr id="55" name="Straight Connector 54">
            <a:extLst>
              <a:ext uri="{FF2B5EF4-FFF2-40B4-BE49-F238E27FC236}">
                <a16:creationId xmlns:a16="http://schemas.microsoft.com/office/drawing/2014/main" id="{FA253793-5EF0-4CE9-8AD4-18B0BDB283FA}"/>
              </a:ext>
            </a:extLst>
          </p:cNvPr>
          <p:cNvCxnSpPr/>
          <p:nvPr/>
        </p:nvCxnSpPr>
        <p:spPr bwMode="gray">
          <a:xfrm flipH="1">
            <a:off x="4250156" y="1753095"/>
            <a:ext cx="1" cy="1005840"/>
          </a:xfrm>
          <a:prstGeom prst="line">
            <a:avLst/>
          </a:prstGeom>
          <a:solidFill>
            <a:schemeClr val="accent1"/>
          </a:solidFill>
          <a:ln w="12700" cap="rnd" cmpd="sng" algn="ctr">
            <a:solidFill>
              <a:schemeClr val="tx2"/>
            </a:solidFill>
            <a:prstDash val="sysDot"/>
            <a:round/>
            <a:headEnd type="none" w="med" len="med"/>
            <a:tailEnd type="none"/>
          </a:ln>
          <a:effectLst/>
        </p:spPr>
      </p:cxnSp>
      <p:cxnSp>
        <p:nvCxnSpPr>
          <p:cNvPr id="19" name="Straight Arrow Connector 18">
            <a:extLst>
              <a:ext uri="{FF2B5EF4-FFF2-40B4-BE49-F238E27FC236}">
                <a16:creationId xmlns:a16="http://schemas.microsoft.com/office/drawing/2014/main" id="{D54D05FE-5623-4C7B-A143-C56DBD7F9E55}"/>
              </a:ext>
            </a:extLst>
          </p:cNvPr>
          <p:cNvCxnSpPr/>
          <p:nvPr/>
        </p:nvCxnSpPr>
        <p:spPr bwMode="gray">
          <a:xfrm>
            <a:off x="337165" y="2211451"/>
            <a:ext cx="1005840" cy="0"/>
          </a:xfrm>
          <a:prstGeom prst="straightConnector1">
            <a:avLst/>
          </a:prstGeom>
          <a:solidFill>
            <a:schemeClr val="accent5"/>
          </a:solidFill>
          <a:ln w="12700" cap="flat" cmpd="sng" algn="ctr">
            <a:solidFill>
              <a:schemeClr val="accent5"/>
            </a:solidFill>
            <a:prstDash val="solid"/>
            <a:miter lim="800000"/>
            <a:headEnd type="oval" w="med" len="med"/>
            <a:tailEnd type="oval" w="sm" len="sm"/>
          </a:ln>
          <a:effectLst/>
        </p:spPr>
      </p:cxnSp>
      <p:grpSp>
        <p:nvGrpSpPr>
          <p:cNvPr id="20" name="Group 19">
            <a:extLst>
              <a:ext uri="{FF2B5EF4-FFF2-40B4-BE49-F238E27FC236}">
                <a16:creationId xmlns:a16="http://schemas.microsoft.com/office/drawing/2014/main" id="{E686C50B-E525-48D3-8C4A-EBEDABCE5EC7}"/>
              </a:ext>
            </a:extLst>
          </p:cNvPr>
          <p:cNvGrpSpPr/>
          <p:nvPr/>
        </p:nvGrpSpPr>
        <p:grpSpPr bwMode="gray">
          <a:xfrm>
            <a:off x="1408288" y="1845864"/>
            <a:ext cx="513123" cy="751965"/>
            <a:chOff x="1239112" y="1491848"/>
            <a:chExt cx="548178" cy="751965"/>
          </a:xfrm>
        </p:grpSpPr>
        <p:cxnSp>
          <p:nvCxnSpPr>
            <p:cNvPr id="21" name="Straight Arrow Connector 20">
              <a:extLst>
                <a:ext uri="{FF2B5EF4-FFF2-40B4-BE49-F238E27FC236}">
                  <a16:creationId xmlns:a16="http://schemas.microsoft.com/office/drawing/2014/main" id="{E8531437-FBBD-4227-BCBE-60D01D9168B2}"/>
                </a:ext>
              </a:extLst>
            </p:cNvPr>
            <p:cNvCxnSpPr/>
            <p:nvPr/>
          </p:nvCxnSpPr>
          <p:spPr bwMode="gray">
            <a:xfrm flipV="1">
              <a:off x="1239112" y="1491848"/>
              <a:ext cx="548178" cy="364328"/>
            </a:xfrm>
            <a:prstGeom prst="straightConnector1">
              <a:avLst/>
            </a:prstGeom>
            <a:solidFill>
              <a:schemeClr val="accent2"/>
            </a:solidFill>
            <a:ln w="12700" cap="flat" cmpd="sng" algn="ctr">
              <a:solidFill>
                <a:schemeClr val="accent6"/>
              </a:solidFill>
              <a:prstDash val="solid"/>
              <a:miter lim="800000"/>
              <a:headEnd type="none" w="med" len="med"/>
              <a:tailEnd type="triangle" w="med" len="med"/>
            </a:ln>
            <a:effectLst/>
          </p:spPr>
        </p:cxnSp>
        <p:cxnSp>
          <p:nvCxnSpPr>
            <p:cNvPr id="22" name="Straight Arrow Connector 21">
              <a:extLst>
                <a:ext uri="{FF2B5EF4-FFF2-40B4-BE49-F238E27FC236}">
                  <a16:creationId xmlns:a16="http://schemas.microsoft.com/office/drawing/2014/main" id="{A0565178-7B9B-4D62-8319-C77AC8C609A0}"/>
                </a:ext>
              </a:extLst>
            </p:cNvPr>
            <p:cNvCxnSpPr/>
            <p:nvPr/>
          </p:nvCxnSpPr>
          <p:spPr bwMode="gray">
            <a:xfrm>
              <a:off x="1239112" y="1879485"/>
              <a:ext cx="548178" cy="364328"/>
            </a:xfrm>
            <a:prstGeom prst="straightConnector1">
              <a:avLst/>
            </a:prstGeom>
            <a:solidFill>
              <a:schemeClr val="accent2"/>
            </a:solidFill>
            <a:ln w="12700" cap="flat" cmpd="sng" algn="ctr">
              <a:solidFill>
                <a:schemeClr val="accent5"/>
              </a:solidFill>
              <a:prstDash val="solid"/>
              <a:miter lim="800000"/>
              <a:headEnd type="none" w="med" len="med"/>
              <a:tailEnd type="triangle" w="med" len="med"/>
            </a:ln>
            <a:effectLst/>
          </p:spPr>
        </p:cxnSp>
      </p:grpSp>
      <p:grpSp>
        <p:nvGrpSpPr>
          <p:cNvPr id="58" name="Group 57">
            <a:extLst>
              <a:ext uri="{FF2B5EF4-FFF2-40B4-BE49-F238E27FC236}">
                <a16:creationId xmlns:a16="http://schemas.microsoft.com/office/drawing/2014/main" id="{76E0E8D1-9BC6-4A1D-9A81-BFB4AB9735BC}"/>
              </a:ext>
            </a:extLst>
          </p:cNvPr>
          <p:cNvGrpSpPr/>
          <p:nvPr/>
        </p:nvGrpSpPr>
        <p:grpSpPr>
          <a:xfrm>
            <a:off x="3671234" y="1875718"/>
            <a:ext cx="548640" cy="690547"/>
            <a:chOff x="3522080" y="1880838"/>
            <a:chExt cx="548640" cy="690547"/>
          </a:xfrm>
        </p:grpSpPr>
        <p:cxnSp>
          <p:nvCxnSpPr>
            <p:cNvPr id="24" name="Straight Connector 23">
              <a:extLst>
                <a:ext uri="{FF2B5EF4-FFF2-40B4-BE49-F238E27FC236}">
                  <a16:creationId xmlns:a16="http://schemas.microsoft.com/office/drawing/2014/main" id="{852F4886-00A8-45DA-B7B0-66FC27E0B5B1}"/>
                </a:ext>
              </a:extLst>
            </p:cNvPr>
            <p:cNvCxnSpPr/>
            <p:nvPr/>
          </p:nvCxnSpPr>
          <p:spPr bwMode="gray">
            <a:xfrm>
              <a:off x="3522080" y="1880838"/>
              <a:ext cx="548640" cy="36576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3D9584-63AD-4530-B9DF-709B6CE19217}"/>
                </a:ext>
              </a:extLst>
            </p:cNvPr>
            <p:cNvCxnSpPr/>
            <p:nvPr/>
          </p:nvCxnSpPr>
          <p:spPr bwMode="gray">
            <a:xfrm flipV="1">
              <a:off x="3522080" y="2205625"/>
              <a:ext cx="548640" cy="365760"/>
            </a:xfrm>
            <a:prstGeom prst="line">
              <a:avLst/>
            </a:prstGeom>
            <a:ln w="12700">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a:extLst>
              <a:ext uri="{FF2B5EF4-FFF2-40B4-BE49-F238E27FC236}">
                <a16:creationId xmlns:a16="http://schemas.microsoft.com/office/drawing/2014/main" id="{7D3932AE-4C94-4425-9DE4-2EED25D21BE6}"/>
              </a:ext>
            </a:extLst>
          </p:cNvPr>
          <p:cNvCxnSpPr/>
          <p:nvPr/>
        </p:nvCxnSpPr>
        <p:spPr bwMode="gray">
          <a:xfrm>
            <a:off x="4224026" y="2210960"/>
            <a:ext cx="731520" cy="0"/>
          </a:xfrm>
          <a:prstGeom prst="straightConnector1">
            <a:avLst/>
          </a:prstGeom>
          <a:solidFill>
            <a:schemeClr val="accent5"/>
          </a:solidFill>
          <a:ln w="12700" cap="flat" cmpd="sng" algn="ctr">
            <a:solidFill>
              <a:schemeClr val="accent5"/>
            </a:solidFill>
            <a:prstDash val="solid"/>
            <a:miter lim="800000"/>
            <a:headEnd type="none" w="med" len="med"/>
            <a:tailEnd type="triangle" w="med" len="med"/>
          </a:ln>
          <a:effectLst/>
        </p:spPr>
      </p:cxnSp>
      <p:cxnSp>
        <p:nvCxnSpPr>
          <p:cNvPr id="27" name="Straight Arrow Connector 26">
            <a:extLst>
              <a:ext uri="{FF2B5EF4-FFF2-40B4-BE49-F238E27FC236}">
                <a16:creationId xmlns:a16="http://schemas.microsoft.com/office/drawing/2014/main" id="{79665B98-79CF-4FC5-BDB8-626AFE33DACF}"/>
              </a:ext>
            </a:extLst>
          </p:cNvPr>
          <p:cNvCxnSpPr/>
          <p:nvPr/>
        </p:nvCxnSpPr>
        <p:spPr bwMode="gray">
          <a:xfrm>
            <a:off x="1978614" y="1843236"/>
            <a:ext cx="1635416" cy="0"/>
          </a:xfrm>
          <a:prstGeom prst="straightConnector1">
            <a:avLst/>
          </a:prstGeom>
          <a:noFill/>
          <a:ln w="12700" cap="flat" cmpd="sng" algn="ctr">
            <a:solidFill>
              <a:schemeClr val="accent6"/>
            </a:solidFill>
            <a:prstDash val="solid"/>
            <a:miter lim="800000"/>
            <a:headEnd type="none" w="med" len="med"/>
            <a:tailEnd type="triangle" w="med" len="med"/>
          </a:ln>
          <a:effectLst/>
        </p:spPr>
      </p:cxnSp>
      <p:cxnSp>
        <p:nvCxnSpPr>
          <p:cNvPr id="28" name="Straight Arrow Connector 27">
            <a:extLst>
              <a:ext uri="{FF2B5EF4-FFF2-40B4-BE49-F238E27FC236}">
                <a16:creationId xmlns:a16="http://schemas.microsoft.com/office/drawing/2014/main" id="{899A82FA-1A67-40BB-AAB5-F3F0BC17C351}"/>
              </a:ext>
            </a:extLst>
          </p:cNvPr>
          <p:cNvCxnSpPr/>
          <p:nvPr/>
        </p:nvCxnSpPr>
        <p:spPr bwMode="gray">
          <a:xfrm>
            <a:off x="1978614" y="2600457"/>
            <a:ext cx="1635416" cy="0"/>
          </a:xfrm>
          <a:prstGeom prst="straightConnector1">
            <a:avLst/>
          </a:prstGeom>
          <a:noFill/>
          <a:ln w="12700" cap="flat" cmpd="sng" algn="ctr">
            <a:solidFill>
              <a:schemeClr val="accent5"/>
            </a:solidFill>
            <a:prstDash val="solid"/>
            <a:miter lim="800000"/>
            <a:headEnd type="none" w="med" len="med"/>
            <a:tailEnd type="triangle" w="med" len="med"/>
          </a:ln>
          <a:effectLst/>
        </p:spPr>
      </p:cxnSp>
      <p:sp>
        <p:nvSpPr>
          <p:cNvPr id="31" name="TextBox 30">
            <a:extLst>
              <a:ext uri="{FF2B5EF4-FFF2-40B4-BE49-F238E27FC236}">
                <a16:creationId xmlns:a16="http://schemas.microsoft.com/office/drawing/2014/main" id="{C9C5A852-60A6-4D7D-84C0-10BB24066DD4}"/>
              </a:ext>
            </a:extLst>
          </p:cNvPr>
          <p:cNvSpPr txBox="1"/>
          <p:nvPr/>
        </p:nvSpPr>
        <p:spPr bwMode="gray">
          <a:xfrm>
            <a:off x="1978614" y="1677149"/>
            <a:ext cx="1536192" cy="123111"/>
          </a:xfrm>
          <a:prstGeom prst="rect">
            <a:avLst/>
          </a:prstGeom>
          <a:noFill/>
        </p:spPr>
        <p:txBody>
          <a:bodyPr vert="horz" wrap="square" lIns="0" tIns="0" rIns="0" bIns="0" rtlCol="0">
            <a:spAutoFit/>
          </a:bodyPr>
          <a:lstStyle/>
          <a:p>
            <a:r>
              <a:rPr lang="en-US" sz="800" dirty="0"/>
              <a:t>Pilot school </a:t>
            </a:r>
            <a:r>
              <a:rPr lang="en-US" sz="800" b="1" dirty="0"/>
              <a:t>adds grade 2</a:t>
            </a:r>
            <a:endParaRPr lang="en-US" sz="2000" b="1" dirty="0">
              <a:solidFill>
                <a:srgbClr val="FF0000"/>
              </a:solidFill>
            </a:endParaRPr>
          </a:p>
        </p:txBody>
      </p:sp>
      <p:sp>
        <p:nvSpPr>
          <p:cNvPr id="32" name="TextBox 31">
            <a:extLst>
              <a:ext uri="{FF2B5EF4-FFF2-40B4-BE49-F238E27FC236}">
                <a16:creationId xmlns:a16="http://schemas.microsoft.com/office/drawing/2014/main" id="{354CDF52-844E-4A6C-A1BE-1F3F32F0E725}"/>
              </a:ext>
            </a:extLst>
          </p:cNvPr>
          <p:cNvSpPr txBox="1"/>
          <p:nvPr/>
        </p:nvSpPr>
        <p:spPr bwMode="gray">
          <a:xfrm>
            <a:off x="1978614" y="2310826"/>
            <a:ext cx="1536192" cy="246221"/>
          </a:xfrm>
          <a:prstGeom prst="rect">
            <a:avLst/>
          </a:prstGeom>
          <a:noFill/>
        </p:spPr>
        <p:txBody>
          <a:bodyPr vert="horz" wrap="square" lIns="0" tIns="0" rIns="0" bIns="0" rtlCol="0">
            <a:spAutoFit/>
          </a:bodyPr>
          <a:lstStyle/>
          <a:p>
            <a:r>
              <a:rPr lang="en-US" sz="800" b="1" dirty="0"/>
              <a:t>New cohort </a:t>
            </a:r>
            <a:r>
              <a:rPr lang="en-US" sz="800" dirty="0"/>
              <a:t>of schools starts LiiNK, grades K and 1</a:t>
            </a:r>
          </a:p>
        </p:txBody>
      </p:sp>
      <p:sp>
        <p:nvSpPr>
          <p:cNvPr id="34" name="Oval 33">
            <a:extLst>
              <a:ext uri="{FF2B5EF4-FFF2-40B4-BE49-F238E27FC236}">
                <a16:creationId xmlns:a16="http://schemas.microsoft.com/office/drawing/2014/main" id="{9E14324A-8977-49E2-BB28-645B58EB416A}"/>
              </a:ext>
            </a:extLst>
          </p:cNvPr>
          <p:cNvSpPr>
            <a:spLocks noChangeAspect="1"/>
          </p:cNvSpPr>
          <p:nvPr/>
        </p:nvSpPr>
        <p:spPr bwMode="gray">
          <a:xfrm>
            <a:off x="1269906" y="2114146"/>
            <a:ext cx="195990" cy="195990"/>
          </a:xfrm>
          <a:prstGeom prst="ellipse">
            <a:avLst/>
          </a:prstGeom>
          <a:solidFill>
            <a:schemeClr val="accent5"/>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42" name="Straight Connector 41">
            <a:extLst>
              <a:ext uri="{FF2B5EF4-FFF2-40B4-BE49-F238E27FC236}">
                <a16:creationId xmlns:a16="http://schemas.microsoft.com/office/drawing/2014/main" id="{30EB3134-DE20-4EB3-AE04-A3389A9B677C}"/>
              </a:ext>
            </a:extLst>
          </p:cNvPr>
          <p:cNvCxnSpPr/>
          <p:nvPr/>
        </p:nvCxnSpPr>
        <p:spPr bwMode="gray">
          <a:xfrm>
            <a:off x="5322139" y="2291243"/>
            <a:ext cx="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23952980-8C59-4520-84C7-5C8DBCD4ED55}"/>
              </a:ext>
            </a:extLst>
          </p:cNvPr>
          <p:cNvSpPr>
            <a:spLocks noChangeAspect="1"/>
          </p:cNvSpPr>
          <p:nvPr/>
        </p:nvSpPr>
        <p:spPr bwMode="gray">
          <a:xfrm>
            <a:off x="4152161" y="2113456"/>
            <a:ext cx="195990" cy="195990"/>
          </a:xfrm>
          <a:prstGeom prst="ellipse">
            <a:avLst/>
          </a:prstGeom>
          <a:solidFill>
            <a:schemeClr val="accent5"/>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2" name="Text Placeholder 1">
            <a:extLst>
              <a:ext uri="{FF2B5EF4-FFF2-40B4-BE49-F238E27FC236}">
                <a16:creationId xmlns:a16="http://schemas.microsoft.com/office/drawing/2014/main" id="{245119F0-3B06-4B96-BF1A-AF781333D61A}"/>
              </a:ext>
            </a:extLst>
          </p:cNvPr>
          <p:cNvSpPr txBox="1">
            <a:spLocks/>
          </p:cNvSpPr>
          <p:nvPr/>
        </p:nvSpPr>
        <p:spPr bwMode="gray">
          <a:xfrm>
            <a:off x="329410" y="1771886"/>
            <a:ext cx="1021673" cy="369332"/>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sz="800" dirty="0"/>
              <a:t>LiiNK started in </a:t>
            </a:r>
            <a:br>
              <a:rPr lang="en-US" sz="800" dirty="0"/>
            </a:br>
            <a:r>
              <a:rPr lang="en-US" sz="800" b="1" dirty="0"/>
              <a:t>two pilot schools, </a:t>
            </a:r>
            <a:r>
              <a:rPr lang="en-US" sz="800" dirty="0"/>
              <a:t>grades K and 1</a:t>
            </a:r>
          </a:p>
        </p:txBody>
      </p:sp>
      <p:grpSp>
        <p:nvGrpSpPr>
          <p:cNvPr id="39" name="Group 38">
            <a:extLst>
              <a:ext uri="{FF2B5EF4-FFF2-40B4-BE49-F238E27FC236}">
                <a16:creationId xmlns:a16="http://schemas.microsoft.com/office/drawing/2014/main" id="{ABEFEDBE-466A-405C-B5CA-CD414F79FFD1}"/>
              </a:ext>
            </a:extLst>
          </p:cNvPr>
          <p:cNvGrpSpPr/>
          <p:nvPr/>
        </p:nvGrpSpPr>
        <p:grpSpPr>
          <a:xfrm>
            <a:off x="5008134" y="1819061"/>
            <a:ext cx="1115568" cy="735483"/>
            <a:chOff x="5008134" y="1910501"/>
            <a:chExt cx="1115568" cy="735483"/>
          </a:xfrm>
        </p:grpSpPr>
        <p:sp>
          <p:nvSpPr>
            <p:cNvPr id="53" name="Rectangle 52">
              <a:extLst>
                <a:ext uri="{FF2B5EF4-FFF2-40B4-BE49-F238E27FC236}">
                  <a16:creationId xmlns:a16="http://schemas.microsoft.com/office/drawing/2014/main" id="{D8011317-54B7-4088-AAA8-7692B56C430C}"/>
                </a:ext>
              </a:extLst>
            </p:cNvPr>
            <p:cNvSpPr/>
            <p:nvPr/>
          </p:nvSpPr>
          <p:spPr>
            <a:xfrm>
              <a:off x="5008134" y="2276652"/>
              <a:ext cx="1115568" cy="369332"/>
            </a:xfrm>
            <a:prstGeom prst="rect">
              <a:avLst/>
            </a:prstGeom>
          </p:spPr>
          <p:txBody>
            <a:bodyPr wrap="square" lIns="0" tIns="0" rIns="0" bIns="0">
              <a:spAutoFit/>
            </a:bodyPr>
            <a:lstStyle/>
            <a:p>
              <a:r>
                <a:rPr lang="en-US" sz="800" dirty="0"/>
                <a:t>LiiNK implemented </a:t>
              </a:r>
              <a:br>
                <a:rPr lang="en-US" sz="800" dirty="0"/>
              </a:br>
              <a:r>
                <a:rPr lang="en-US" sz="800" dirty="0"/>
                <a:t>in 11 elementary schools, </a:t>
              </a:r>
              <a:r>
                <a:rPr lang="en-US" sz="800" b="1" dirty="0"/>
                <a:t>grades K-5</a:t>
              </a:r>
              <a:endParaRPr lang="en-US" sz="800" b="1" i="1" dirty="0"/>
            </a:p>
          </p:txBody>
        </p:sp>
        <p:sp>
          <p:nvSpPr>
            <p:cNvPr id="54" name="TextBox 53">
              <a:extLst>
                <a:ext uri="{FF2B5EF4-FFF2-40B4-BE49-F238E27FC236}">
                  <a16:creationId xmlns:a16="http://schemas.microsoft.com/office/drawing/2014/main" id="{2608FABE-F4BF-49DA-86FF-C8430B47244E}"/>
                </a:ext>
              </a:extLst>
            </p:cNvPr>
            <p:cNvSpPr txBox="1"/>
            <p:nvPr/>
          </p:nvSpPr>
          <p:spPr>
            <a:xfrm>
              <a:off x="5008134" y="1910501"/>
              <a:ext cx="346249" cy="384721"/>
            </a:xfrm>
            <a:prstGeom prst="rect">
              <a:avLst/>
            </a:prstGeom>
            <a:noFill/>
          </p:spPr>
          <p:txBody>
            <a:bodyPr wrap="none" lIns="0" tIns="0" rIns="0" bIns="0" rtlCol="0">
              <a:spAutoFit/>
            </a:bodyPr>
            <a:lstStyle/>
            <a:p>
              <a:pPr>
                <a:spcBef>
                  <a:spcPts val="500"/>
                </a:spcBef>
              </a:pPr>
              <a:r>
                <a:rPr lang="en-US" sz="2500" dirty="0">
                  <a:solidFill>
                    <a:schemeClr val="tx2"/>
                  </a:solidFill>
                  <a:latin typeface="+mj-lt"/>
                </a:rPr>
                <a:t>11</a:t>
              </a:r>
            </a:p>
          </p:txBody>
        </p:sp>
      </p:grpSp>
      <p:sp>
        <p:nvSpPr>
          <p:cNvPr id="56" name="TextBox 55">
            <a:extLst>
              <a:ext uri="{FF2B5EF4-FFF2-40B4-BE49-F238E27FC236}">
                <a16:creationId xmlns:a16="http://schemas.microsoft.com/office/drawing/2014/main" id="{D3C83C2B-765A-4A04-87F3-5231FFA2D3D7}"/>
              </a:ext>
            </a:extLst>
          </p:cNvPr>
          <p:cNvSpPr txBox="1"/>
          <p:nvPr/>
        </p:nvSpPr>
        <p:spPr bwMode="gray">
          <a:xfrm>
            <a:off x="3655796" y="1298852"/>
            <a:ext cx="1197864" cy="461665"/>
          </a:xfrm>
          <a:prstGeom prst="rect">
            <a:avLst/>
          </a:prstGeom>
          <a:solidFill>
            <a:schemeClr val="accent1">
              <a:lumMod val="20000"/>
              <a:lumOff val="80000"/>
            </a:schemeClr>
          </a:solidFill>
          <a:ln w="12700">
            <a:solidFill>
              <a:schemeClr val="tx2"/>
            </a:solidFill>
            <a:prstDash val="sysDot"/>
          </a:ln>
        </p:spPr>
        <p:txBody>
          <a:bodyPr wrap="square" lIns="45720" tIns="45720" rIns="45720" bIns="45720" rtlCol="0">
            <a:spAutoFit/>
          </a:bodyPr>
          <a:lstStyle/>
          <a:p>
            <a:pPr>
              <a:spcBef>
                <a:spcPts val="500"/>
              </a:spcBef>
            </a:pPr>
            <a:r>
              <a:rPr lang="en-US" sz="800" i="1" dirty="0"/>
              <a:t>Current LiiNK schools add one additional grade level per year</a:t>
            </a:r>
          </a:p>
        </p:txBody>
      </p:sp>
      <p:pic>
        <p:nvPicPr>
          <p:cNvPr id="11" name="Picture 10">
            <a:extLst>
              <a:ext uri="{FF2B5EF4-FFF2-40B4-BE49-F238E27FC236}">
                <a16:creationId xmlns:a16="http://schemas.microsoft.com/office/drawing/2014/main" id="{D7082569-24DC-48DA-A26E-CD38E4BFFE3D}"/>
              </a:ext>
            </a:extLst>
          </p:cNvPr>
          <p:cNvPicPr>
            <a:picLocks noChangeAspect="1"/>
          </p:cNvPicPr>
          <p:nvPr/>
        </p:nvPicPr>
        <p:blipFill>
          <a:blip r:embed="rId3"/>
          <a:stretch>
            <a:fillRect/>
          </a:stretch>
        </p:blipFill>
        <p:spPr>
          <a:xfrm>
            <a:off x="329411" y="1371728"/>
            <a:ext cx="288692" cy="365760"/>
          </a:xfrm>
          <a:prstGeom prst="rect">
            <a:avLst/>
          </a:prstGeom>
        </p:spPr>
      </p:pic>
      <p:pic>
        <p:nvPicPr>
          <p:cNvPr id="14" name="Picture 13">
            <a:extLst>
              <a:ext uri="{FF2B5EF4-FFF2-40B4-BE49-F238E27FC236}">
                <a16:creationId xmlns:a16="http://schemas.microsoft.com/office/drawing/2014/main" id="{844DEC48-CDCC-4FAD-BFE9-148C5099A74B}"/>
              </a:ext>
            </a:extLst>
          </p:cNvPr>
          <p:cNvPicPr>
            <a:picLocks noChangeAspect="1"/>
          </p:cNvPicPr>
          <p:nvPr/>
        </p:nvPicPr>
        <p:blipFill>
          <a:blip r:embed="rId4"/>
          <a:stretch>
            <a:fillRect/>
          </a:stretch>
        </p:blipFill>
        <p:spPr>
          <a:xfrm>
            <a:off x="1978614" y="1320573"/>
            <a:ext cx="323273" cy="320040"/>
          </a:xfrm>
          <a:prstGeom prst="rect">
            <a:avLst/>
          </a:prstGeom>
        </p:spPr>
      </p:pic>
      <p:sp>
        <p:nvSpPr>
          <p:cNvPr id="91" name="Rectangle 90">
            <a:extLst>
              <a:ext uri="{FF2B5EF4-FFF2-40B4-BE49-F238E27FC236}">
                <a16:creationId xmlns:a16="http://schemas.microsoft.com/office/drawing/2014/main" id="{2E8113DE-9920-401B-A6E7-9627DA8E8571}"/>
              </a:ext>
            </a:extLst>
          </p:cNvPr>
          <p:cNvSpPr/>
          <p:nvPr/>
        </p:nvSpPr>
        <p:spPr bwMode="gray">
          <a:xfrm>
            <a:off x="1921050" y="3839010"/>
            <a:ext cx="4201938" cy="6837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Rectangle 89">
            <a:extLst>
              <a:ext uri="{FF2B5EF4-FFF2-40B4-BE49-F238E27FC236}">
                <a16:creationId xmlns:a16="http://schemas.microsoft.com/office/drawing/2014/main" id="{1D7C7241-94E5-4E31-90ED-3CE28EEF4B40}"/>
              </a:ext>
            </a:extLst>
          </p:cNvPr>
          <p:cNvSpPr/>
          <p:nvPr/>
        </p:nvSpPr>
        <p:spPr bwMode="gray">
          <a:xfrm>
            <a:off x="280194" y="3537460"/>
            <a:ext cx="1641217" cy="9853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51390ACC-952C-40D1-A667-7D3CFE224E2A}"/>
              </a:ext>
            </a:extLst>
          </p:cNvPr>
          <p:cNvSpPr>
            <a:spLocks noGrp="1"/>
          </p:cNvSpPr>
          <p:nvPr>
            <p:ph type="body" sz="quarter" idx="15"/>
          </p:nvPr>
        </p:nvSpPr>
        <p:spPr>
          <a:xfrm>
            <a:off x="280195" y="640267"/>
            <a:ext cx="5680091" cy="184666"/>
          </a:xfrm>
        </p:spPr>
        <p:txBody>
          <a:bodyPr/>
          <a:lstStyle/>
          <a:p>
            <a:r>
              <a:rPr lang="en-US" dirty="0"/>
              <a:t>Administrators Can Focus on Building Buy-In, Supporting Implementation</a:t>
            </a:r>
          </a:p>
        </p:txBody>
      </p:sp>
      <p:sp>
        <p:nvSpPr>
          <p:cNvPr id="3" name="Text Placeholder 2">
            <a:extLst>
              <a:ext uri="{FF2B5EF4-FFF2-40B4-BE49-F238E27FC236}">
                <a16:creationId xmlns:a16="http://schemas.microsoft.com/office/drawing/2014/main" id="{B7287D02-05A7-46A6-A193-B0ECB4FCD0CB}"/>
              </a:ext>
            </a:extLst>
          </p:cNvPr>
          <p:cNvSpPr>
            <a:spLocks noGrp="1"/>
          </p:cNvSpPr>
          <p:nvPr>
            <p:ph type="body" sz="quarter" idx="16"/>
          </p:nvPr>
        </p:nvSpPr>
        <p:spPr>
          <a:xfrm>
            <a:off x="280194" y="99782"/>
            <a:ext cx="2560320" cy="123111"/>
          </a:xfrm>
        </p:spPr>
        <p:txBody>
          <a:bodyPr/>
          <a:lstStyle/>
          <a:p>
            <a:r>
              <a:rPr lang="en-US" dirty="0"/>
              <a:t>Practice #6: Expanded Time for Free Play</a:t>
            </a:r>
          </a:p>
        </p:txBody>
      </p:sp>
      <p:sp>
        <p:nvSpPr>
          <p:cNvPr id="4" name="Text Placeholder 3">
            <a:extLst>
              <a:ext uri="{FF2B5EF4-FFF2-40B4-BE49-F238E27FC236}">
                <a16:creationId xmlns:a16="http://schemas.microsoft.com/office/drawing/2014/main" id="{F85795AD-D533-4013-948B-A34172D709D8}"/>
              </a:ext>
            </a:extLst>
          </p:cNvPr>
          <p:cNvSpPr>
            <a:spLocks noGrp="1"/>
          </p:cNvSpPr>
          <p:nvPr>
            <p:ph type="body" sz="quarter" idx="18"/>
          </p:nvPr>
        </p:nvSpPr>
        <p:spPr>
          <a:xfrm>
            <a:off x="4859002" y="4677489"/>
            <a:ext cx="1541798" cy="123111"/>
          </a:xfrm>
        </p:spPr>
        <p:txBody>
          <a:bodyPr/>
          <a:lstStyle/>
          <a:p>
            <a:r>
              <a:rPr lang="en-US" dirty="0"/>
              <a:t>Source: EAB interviews and analysis.</a:t>
            </a:r>
          </a:p>
        </p:txBody>
      </p:sp>
      <p:sp>
        <p:nvSpPr>
          <p:cNvPr id="6" name="Title 5">
            <a:extLst>
              <a:ext uri="{FF2B5EF4-FFF2-40B4-BE49-F238E27FC236}">
                <a16:creationId xmlns:a16="http://schemas.microsoft.com/office/drawing/2014/main" id="{12EFCA0B-5B8A-47A0-8321-933C0FFD7E25}"/>
              </a:ext>
            </a:extLst>
          </p:cNvPr>
          <p:cNvSpPr>
            <a:spLocks noGrp="1"/>
          </p:cNvSpPr>
          <p:nvPr>
            <p:ph type="title"/>
          </p:nvPr>
        </p:nvSpPr>
        <p:spPr>
          <a:xfrm>
            <a:off x="280193" y="317005"/>
            <a:ext cx="5943599" cy="249299"/>
          </a:xfrm>
        </p:spPr>
        <p:txBody>
          <a:bodyPr/>
          <a:lstStyle/>
          <a:p>
            <a:r>
              <a:rPr lang="en-US" dirty="0"/>
              <a:t>Gradual Implementation and Training Key to Success</a:t>
            </a:r>
          </a:p>
        </p:txBody>
      </p:sp>
      <p:sp>
        <p:nvSpPr>
          <p:cNvPr id="63" name="TextBox 62">
            <a:extLst>
              <a:ext uri="{FF2B5EF4-FFF2-40B4-BE49-F238E27FC236}">
                <a16:creationId xmlns:a16="http://schemas.microsoft.com/office/drawing/2014/main" id="{D5B4FD1F-72EC-47EB-BCC5-27DB5B7418B9}"/>
              </a:ext>
            </a:extLst>
          </p:cNvPr>
          <p:cNvSpPr txBox="1"/>
          <p:nvPr/>
        </p:nvSpPr>
        <p:spPr bwMode="gray">
          <a:xfrm>
            <a:off x="284537" y="1011674"/>
            <a:ext cx="5482057" cy="153888"/>
          </a:xfrm>
          <a:prstGeom prst="rect">
            <a:avLst/>
          </a:prstGeom>
          <a:noFill/>
        </p:spPr>
        <p:txBody>
          <a:bodyPr wrap="square" lIns="0" tIns="0" rIns="0" bIns="0" rtlCol="0">
            <a:spAutoFit/>
          </a:bodyPr>
          <a:lstStyle/>
          <a:p>
            <a:r>
              <a:rPr lang="en-US" sz="1000" b="1" dirty="0"/>
              <a:t>Roll-Out of LiiNK Program Across Eagle Mountain-Saginaw ISD</a:t>
            </a:r>
          </a:p>
        </p:txBody>
      </p:sp>
      <p:sp>
        <p:nvSpPr>
          <p:cNvPr id="83" name="TextBox 82">
            <a:extLst>
              <a:ext uri="{FF2B5EF4-FFF2-40B4-BE49-F238E27FC236}">
                <a16:creationId xmlns:a16="http://schemas.microsoft.com/office/drawing/2014/main" id="{AA1BB6E6-47FD-43FC-A4C6-980271CB9E29}"/>
              </a:ext>
            </a:extLst>
          </p:cNvPr>
          <p:cNvSpPr txBox="1"/>
          <p:nvPr/>
        </p:nvSpPr>
        <p:spPr bwMode="gray">
          <a:xfrm>
            <a:off x="280194" y="3267961"/>
            <a:ext cx="5943600" cy="138499"/>
          </a:xfrm>
          <a:prstGeom prst="rect">
            <a:avLst/>
          </a:prstGeom>
          <a:noFill/>
        </p:spPr>
        <p:txBody>
          <a:bodyPr wrap="square" lIns="0" tIns="0" rIns="0" bIns="0" rtlCol="0">
            <a:spAutoFit/>
          </a:bodyPr>
          <a:lstStyle/>
          <a:p>
            <a:r>
              <a:rPr lang="en-US" sz="900" b="1" dirty="0"/>
              <a:t>All LiiNK School Staff Participate in Three Days of Training Before Program Implementation</a:t>
            </a:r>
          </a:p>
        </p:txBody>
      </p:sp>
      <p:sp>
        <p:nvSpPr>
          <p:cNvPr id="85" name="Text Placeholder 1">
            <a:extLst>
              <a:ext uri="{FF2B5EF4-FFF2-40B4-BE49-F238E27FC236}">
                <a16:creationId xmlns:a16="http://schemas.microsoft.com/office/drawing/2014/main" id="{507CDFE0-F4AF-4F5F-8914-E1C94F0AA59E}"/>
              </a:ext>
            </a:extLst>
          </p:cNvPr>
          <p:cNvSpPr txBox="1">
            <a:spLocks/>
          </p:cNvSpPr>
          <p:nvPr/>
        </p:nvSpPr>
        <p:spPr bwMode="gray">
          <a:xfrm>
            <a:off x="329411" y="4011339"/>
            <a:ext cx="1542782" cy="369332"/>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lgn="ctr">
              <a:buNone/>
            </a:pPr>
            <a:r>
              <a:rPr lang="en-US" sz="800" dirty="0"/>
              <a:t>Training starts in January, rolled out gradually across the spring</a:t>
            </a:r>
          </a:p>
        </p:txBody>
      </p:sp>
      <p:sp>
        <p:nvSpPr>
          <p:cNvPr id="86" name="Text Placeholder 1">
            <a:extLst>
              <a:ext uri="{FF2B5EF4-FFF2-40B4-BE49-F238E27FC236}">
                <a16:creationId xmlns:a16="http://schemas.microsoft.com/office/drawing/2014/main" id="{A570ABD6-3450-450A-9007-99FC76587369}"/>
              </a:ext>
            </a:extLst>
          </p:cNvPr>
          <p:cNvSpPr txBox="1">
            <a:spLocks/>
          </p:cNvSpPr>
          <p:nvPr/>
        </p:nvSpPr>
        <p:spPr bwMode="gray">
          <a:xfrm>
            <a:off x="2254648" y="3941079"/>
            <a:ext cx="1664208" cy="492443"/>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lvl="1" indent="0">
              <a:spcBef>
                <a:spcPts val="200"/>
              </a:spcBef>
              <a:buNone/>
            </a:pPr>
            <a:r>
              <a:rPr lang="en-US" sz="800" dirty="0">
                <a:solidFill>
                  <a:schemeClr val="bg1"/>
                </a:solidFill>
              </a:rPr>
              <a:t>Benefits of unstructured play, overview of character education curriculum, addressing concerns about losing instructional time</a:t>
            </a:r>
          </a:p>
        </p:txBody>
      </p:sp>
      <p:sp>
        <p:nvSpPr>
          <p:cNvPr id="87" name="Text Placeholder 1">
            <a:extLst>
              <a:ext uri="{FF2B5EF4-FFF2-40B4-BE49-F238E27FC236}">
                <a16:creationId xmlns:a16="http://schemas.microsoft.com/office/drawing/2014/main" id="{4DA724D3-482A-4ABC-9C3D-9036FE15E5C2}"/>
              </a:ext>
            </a:extLst>
          </p:cNvPr>
          <p:cNvSpPr txBox="1">
            <a:spLocks/>
          </p:cNvSpPr>
          <p:nvPr/>
        </p:nvSpPr>
        <p:spPr bwMode="gray">
          <a:xfrm>
            <a:off x="4458726" y="3941079"/>
            <a:ext cx="1664208" cy="50526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lvl="1" indent="0">
              <a:spcBef>
                <a:spcPts val="300"/>
              </a:spcBef>
              <a:buNone/>
            </a:pPr>
            <a:r>
              <a:rPr lang="en-US" sz="800" dirty="0">
                <a:solidFill>
                  <a:schemeClr val="bg1"/>
                </a:solidFill>
              </a:rPr>
              <a:t>Daily schedule development </a:t>
            </a:r>
          </a:p>
          <a:p>
            <a:pPr marL="0" lvl="1" indent="0">
              <a:spcBef>
                <a:spcPts val="100"/>
              </a:spcBef>
              <a:buNone/>
            </a:pPr>
            <a:r>
              <a:rPr lang="en-US" sz="800" dirty="0">
                <a:solidFill>
                  <a:schemeClr val="bg1"/>
                </a:solidFill>
              </a:rPr>
              <a:t>(i.e., instruction, specials, character education, play breaks, transitions)</a:t>
            </a:r>
          </a:p>
        </p:txBody>
      </p:sp>
      <p:pic>
        <p:nvPicPr>
          <p:cNvPr id="89" name="Picture 88">
            <a:extLst>
              <a:ext uri="{FF2B5EF4-FFF2-40B4-BE49-F238E27FC236}">
                <a16:creationId xmlns:a16="http://schemas.microsoft.com/office/drawing/2014/main" id="{593967A5-48F3-4FDB-A563-116EFC02713A}"/>
              </a:ext>
            </a:extLst>
          </p:cNvPr>
          <p:cNvPicPr>
            <a:picLocks noChangeAspect="1"/>
          </p:cNvPicPr>
          <p:nvPr/>
        </p:nvPicPr>
        <p:blipFill>
          <a:blip r:embed="rId5"/>
          <a:stretch>
            <a:fillRect/>
          </a:stretch>
        </p:blipFill>
        <p:spPr>
          <a:xfrm>
            <a:off x="963642" y="3660273"/>
            <a:ext cx="274320" cy="273406"/>
          </a:xfrm>
          <a:prstGeom prst="rect">
            <a:avLst/>
          </a:prstGeom>
        </p:spPr>
      </p:pic>
      <p:sp>
        <p:nvSpPr>
          <p:cNvPr id="93" name="TextBox 92">
            <a:extLst>
              <a:ext uri="{FF2B5EF4-FFF2-40B4-BE49-F238E27FC236}">
                <a16:creationId xmlns:a16="http://schemas.microsoft.com/office/drawing/2014/main" id="{195E7916-D509-4F1D-851F-F476F307B8F5}"/>
              </a:ext>
            </a:extLst>
          </p:cNvPr>
          <p:cNvSpPr txBox="1"/>
          <p:nvPr/>
        </p:nvSpPr>
        <p:spPr bwMode="gray">
          <a:xfrm>
            <a:off x="2030017" y="3631756"/>
            <a:ext cx="4023360" cy="123111"/>
          </a:xfrm>
          <a:prstGeom prst="rect">
            <a:avLst/>
          </a:prstGeom>
          <a:noFill/>
        </p:spPr>
        <p:txBody>
          <a:bodyPr wrap="square" lIns="0" tIns="0" rIns="0" bIns="0" rtlCol="0">
            <a:spAutoFit/>
          </a:bodyPr>
          <a:lstStyle/>
          <a:p>
            <a:r>
              <a:rPr lang="en-US" sz="800" i="1" dirty="0">
                <a:solidFill>
                  <a:schemeClr val="accent3"/>
                </a:solidFill>
              </a:rPr>
              <a:t>Training focuses on providing context and planning implementation</a:t>
            </a:r>
          </a:p>
        </p:txBody>
      </p:sp>
      <p:sp>
        <p:nvSpPr>
          <p:cNvPr id="94" name="Isosceles Triangle 93">
            <a:extLst>
              <a:ext uri="{FF2B5EF4-FFF2-40B4-BE49-F238E27FC236}">
                <a16:creationId xmlns:a16="http://schemas.microsoft.com/office/drawing/2014/main" id="{EBD4294F-7077-43CF-8B8A-E7AF17F81D4E}"/>
              </a:ext>
            </a:extLst>
          </p:cNvPr>
          <p:cNvSpPr/>
          <p:nvPr/>
        </p:nvSpPr>
        <p:spPr bwMode="gray">
          <a:xfrm rot="5400000" flipH="1">
            <a:off x="1821432" y="3647591"/>
            <a:ext cx="182880" cy="91440"/>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6">
            <a:extLst>
              <a:ext uri="{FF2B5EF4-FFF2-40B4-BE49-F238E27FC236}">
                <a16:creationId xmlns:a16="http://schemas.microsoft.com/office/drawing/2014/main" id="{9B2FB819-ADC9-449F-A56C-58E016D7765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996589" y="3941079"/>
            <a:ext cx="182880" cy="182880"/>
          </a:xfrm>
          <a:prstGeom prst="rect">
            <a:avLst/>
          </a:prstGeom>
        </p:spPr>
      </p:pic>
      <p:pic>
        <p:nvPicPr>
          <p:cNvPr id="9" name="Picture 8">
            <a:extLst>
              <a:ext uri="{FF2B5EF4-FFF2-40B4-BE49-F238E27FC236}">
                <a16:creationId xmlns:a16="http://schemas.microsoft.com/office/drawing/2014/main" id="{CDD27A6A-CB72-406C-B356-26188EAB27D3}"/>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4117623" y="3941079"/>
            <a:ext cx="268940" cy="137160"/>
          </a:xfrm>
          <a:prstGeom prst="rect">
            <a:avLst/>
          </a:prstGeom>
        </p:spPr>
      </p:pic>
    </p:spTree>
    <p:extLst>
      <p:ext uri="{BB962C8B-B14F-4D97-AF65-F5344CB8AC3E}">
        <p14:creationId xmlns:p14="http://schemas.microsoft.com/office/powerpoint/2010/main" val="3801902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FB8D1B83-488B-458D-B092-8CB638C4E44E}"/>
              </a:ext>
            </a:extLst>
          </p:cNvPr>
          <p:cNvSpPr/>
          <p:nvPr/>
        </p:nvSpPr>
        <p:spPr bwMode="gray">
          <a:xfrm>
            <a:off x="277813" y="1322819"/>
            <a:ext cx="2721163" cy="3123838"/>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bg2"/>
          </a:solidFill>
          <a:ln w="6350" cap="flat" cmpd="sng" algn="ctr">
            <a:solidFill>
              <a:schemeClr val="bg1">
                <a:lumMod val="50000"/>
              </a:schemeClr>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2" name="Text Placeholder 1">
            <a:extLst>
              <a:ext uri="{FF2B5EF4-FFF2-40B4-BE49-F238E27FC236}">
                <a16:creationId xmlns:a16="http://schemas.microsoft.com/office/drawing/2014/main" id="{9B256629-43C4-436F-8A54-C8CC03B88122}"/>
              </a:ext>
            </a:extLst>
          </p:cNvPr>
          <p:cNvSpPr>
            <a:spLocks noGrp="1"/>
          </p:cNvSpPr>
          <p:nvPr>
            <p:ph type="body" sz="quarter" idx="15"/>
          </p:nvPr>
        </p:nvSpPr>
        <p:spPr/>
        <p:txBody>
          <a:bodyPr/>
          <a:lstStyle/>
          <a:p>
            <a:r>
              <a:rPr lang="en-US" dirty="0"/>
              <a:t>LiiNK Implementation Focuses Staff 0n Using Time Efficiently</a:t>
            </a:r>
          </a:p>
        </p:txBody>
      </p:sp>
      <p:sp>
        <p:nvSpPr>
          <p:cNvPr id="3" name="Text Placeholder 2">
            <a:extLst>
              <a:ext uri="{FF2B5EF4-FFF2-40B4-BE49-F238E27FC236}">
                <a16:creationId xmlns:a16="http://schemas.microsoft.com/office/drawing/2014/main" id="{85CB4A82-E97C-4F05-9B4F-2365227B1A56}"/>
              </a:ext>
            </a:extLst>
          </p:cNvPr>
          <p:cNvSpPr>
            <a:spLocks noGrp="1"/>
          </p:cNvSpPr>
          <p:nvPr>
            <p:ph type="body" sz="quarter" idx="16"/>
          </p:nvPr>
        </p:nvSpPr>
        <p:spPr>
          <a:xfrm>
            <a:off x="280194" y="99782"/>
            <a:ext cx="2560320" cy="123111"/>
          </a:xfrm>
        </p:spPr>
        <p:txBody>
          <a:bodyPr/>
          <a:lstStyle/>
          <a:p>
            <a:r>
              <a:rPr lang="en-US" dirty="0"/>
              <a:t>Practice #6: Expanded Time for Free Play</a:t>
            </a:r>
          </a:p>
        </p:txBody>
      </p:sp>
      <p:sp>
        <p:nvSpPr>
          <p:cNvPr id="4" name="Text Placeholder 3">
            <a:extLst>
              <a:ext uri="{FF2B5EF4-FFF2-40B4-BE49-F238E27FC236}">
                <a16:creationId xmlns:a16="http://schemas.microsoft.com/office/drawing/2014/main" id="{3D97560F-E662-4D67-A9DC-A10244875BFC}"/>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6D89F418-ADEC-463F-8E1B-D3BF030A8E8E}"/>
              </a:ext>
            </a:extLst>
          </p:cNvPr>
          <p:cNvSpPr>
            <a:spLocks noGrp="1"/>
          </p:cNvSpPr>
          <p:nvPr>
            <p:ph type="body" sz="quarter" idx="19"/>
          </p:nvPr>
        </p:nvSpPr>
        <p:spPr>
          <a:xfrm>
            <a:off x="0" y="4480769"/>
            <a:ext cx="2046204" cy="153888"/>
          </a:xfrm>
        </p:spPr>
        <p:txBody>
          <a:bodyPr/>
          <a:lstStyle/>
          <a:p>
            <a:r>
              <a:rPr lang="en-US" dirty="0"/>
              <a:t>Meant to be an illustrative example, does not reflect actual schedule at Eagle Mountain-Saginaw ISD.</a:t>
            </a:r>
          </a:p>
        </p:txBody>
      </p:sp>
      <p:sp>
        <p:nvSpPr>
          <p:cNvPr id="6" name="Title 5">
            <a:extLst>
              <a:ext uri="{FF2B5EF4-FFF2-40B4-BE49-F238E27FC236}">
                <a16:creationId xmlns:a16="http://schemas.microsoft.com/office/drawing/2014/main" id="{638E84B7-F301-4C48-8393-5321FC1E44BE}"/>
              </a:ext>
            </a:extLst>
          </p:cNvPr>
          <p:cNvSpPr>
            <a:spLocks noGrp="1"/>
          </p:cNvSpPr>
          <p:nvPr>
            <p:ph type="title"/>
          </p:nvPr>
        </p:nvSpPr>
        <p:spPr>
          <a:xfrm>
            <a:off x="280194" y="317005"/>
            <a:ext cx="5842794" cy="249299"/>
          </a:xfrm>
        </p:spPr>
        <p:txBody>
          <a:bodyPr/>
          <a:lstStyle/>
          <a:p>
            <a:r>
              <a:rPr lang="en-US" dirty="0"/>
              <a:t>Schedule Review Surfaces Opportunity for Play</a:t>
            </a:r>
          </a:p>
        </p:txBody>
      </p:sp>
      <p:graphicFrame>
        <p:nvGraphicFramePr>
          <p:cNvPr id="7" name="Table 6">
            <a:extLst>
              <a:ext uri="{FF2B5EF4-FFF2-40B4-BE49-F238E27FC236}">
                <a16:creationId xmlns:a16="http://schemas.microsoft.com/office/drawing/2014/main" id="{585BD488-3C30-4AD5-B84A-6A6CFABF6B54}"/>
              </a:ext>
            </a:extLst>
          </p:cNvPr>
          <p:cNvGraphicFramePr>
            <a:graphicFrameLocks noGrp="1"/>
          </p:cNvGraphicFramePr>
          <p:nvPr>
            <p:extLst/>
          </p:nvPr>
        </p:nvGraphicFramePr>
        <p:xfrm>
          <a:off x="376730" y="1420055"/>
          <a:ext cx="2523328" cy="2773680"/>
        </p:xfrm>
        <a:graphic>
          <a:graphicData uri="http://schemas.openxmlformats.org/drawingml/2006/table">
            <a:tbl>
              <a:tblPr firstRow="1" bandRow="1">
                <a:tableStyleId>{7DF18680-E054-41AD-8BC1-D1AEF772440D}</a:tableStyleId>
              </a:tblPr>
              <a:tblGrid>
                <a:gridCol w="651748">
                  <a:extLst>
                    <a:ext uri="{9D8B030D-6E8A-4147-A177-3AD203B41FA5}">
                      <a16:colId xmlns:a16="http://schemas.microsoft.com/office/drawing/2014/main" val="20000"/>
                    </a:ext>
                  </a:extLst>
                </a:gridCol>
                <a:gridCol w="1871580">
                  <a:extLst>
                    <a:ext uri="{9D8B030D-6E8A-4147-A177-3AD203B41FA5}">
                      <a16:colId xmlns:a16="http://schemas.microsoft.com/office/drawing/2014/main" val="20001"/>
                    </a:ext>
                  </a:extLst>
                </a:gridCol>
              </a:tblGrid>
              <a:tr h="0">
                <a:tc gridSpan="2">
                  <a:txBody>
                    <a:bodyPr/>
                    <a:lstStyle/>
                    <a:p>
                      <a:pPr algn="l">
                        <a:spcBef>
                          <a:spcPts val="300"/>
                        </a:spcBef>
                      </a:pPr>
                      <a:r>
                        <a:rPr lang="en-US" sz="800" dirty="0">
                          <a:latin typeface="+mn-lt"/>
                        </a:rPr>
                        <a:t>Sample Daily Schedule</a:t>
                      </a:r>
                      <a:r>
                        <a:rPr lang="en-US" sz="800" baseline="30000" dirty="0">
                          <a:latin typeface="+mn-lt"/>
                        </a:rPr>
                        <a:t>1</a:t>
                      </a:r>
                    </a:p>
                  </a:txBody>
                  <a:tcPr marL="64008" marR="64008" anchor="ctr"/>
                </a:tc>
                <a:tc hMerge="1">
                  <a:txBody>
                    <a:bodyPr/>
                    <a:lstStyle/>
                    <a:p>
                      <a:endParaRPr lang="en-US" dirty="0"/>
                    </a:p>
                  </a:txBody>
                  <a:tcPr/>
                </a:tc>
                <a:extLst>
                  <a:ext uri="{0D108BD9-81ED-4DB2-BD59-A6C34878D82A}">
                    <a16:rowId xmlns:a16="http://schemas.microsoft.com/office/drawing/2014/main" val="10000"/>
                  </a:ext>
                </a:extLst>
              </a:tr>
              <a:tr h="0">
                <a:tc>
                  <a:txBody>
                    <a:bodyPr/>
                    <a:lstStyle/>
                    <a:p>
                      <a:pPr algn="ctr">
                        <a:spcBef>
                          <a:spcPts val="300"/>
                        </a:spcBef>
                      </a:pPr>
                      <a:r>
                        <a:rPr lang="en-US" sz="800" b="0" dirty="0">
                          <a:solidFill>
                            <a:schemeClr val="accent3"/>
                          </a:solidFill>
                          <a:latin typeface="+mn-lt"/>
                        </a:rPr>
                        <a:t>8:15am</a:t>
                      </a:r>
                    </a:p>
                  </a:txBody>
                  <a:tcPr anchor="ctr"/>
                </a:tc>
                <a:tc>
                  <a:txBody>
                    <a:bodyPr/>
                    <a:lstStyle/>
                    <a:p>
                      <a:pPr marL="0" marR="0" indent="0" algn="l" defTabSz="408165" rtl="0" eaLnBrk="1" fontAlgn="auto" latinLnBrk="0" hangingPunct="1">
                        <a:lnSpc>
                          <a:spcPct val="100000"/>
                        </a:lnSpc>
                        <a:spcBef>
                          <a:spcPts val="300"/>
                        </a:spcBef>
                        <a:spcAft>
                          <a:spcPts val="0"/>
                        </a:spcAft>
                        <a:buClrTx/>
                        <a:buSzTx/>
                        <a:buFontTx/>
                        <a:buNone/>
                        <a:tabLst/>
                        <a:defRPr/>
                      </a:pPr>
                      <a:r>
                        <a:rPr lang="en-US" sz="800" b="0" dirty="0">
                          <a:solidFill>
                            <a:schemeClr val="accent3"/>
                          </a:solidFill>
                        </a:rPr>
                        <a:t>Arrivals, announcements</a:t>
                      </a:r>
                      <a:endParaRPr lang="en-US" sz="800" b="0" dirty="0">
                        <a:solidFill>
                          <a:schemeClr val="accent3"/>
                        </a:solidFill>
                        <a:latin typeface="+mn-lt"/>
                      </a:endParaRPr>
                    </a:p>
                  </a:txBody>
                  <a:tcPr marL="64008" marR="64008" anchor="ctr"/>
                </a:tc>
                <a:extLst>
                  <a:ext uri="{0D108BD9-81ED-4DB2-BD59-A6C34878D82A}">
                    <a16:rowId xmlns:a16="http://schemas.microsoft.com/office/drawing/2014/main" val="10001"/>
                  </a:ext>
                </a:extLst>
              </a:tr>
              <a:tr h="0">
                <a:tc>
                  <a:txBody>
                    <a:bodyPr/>
                    <a:lstStyle/>
                    <a:p>
                      <a:pPr algn="ctr">
                        <a:spcBef>
                          <a:spcPts val="300"/>
                        </a:spcBef>
                      </a:pPr>
                      <a:r>
                        <a:rPr lang="en-US" sz="800" b="0" dirty="0">
                          <a:solidFill>
                            <a:schemeClr val="accent3"/>
                          </a:solidFill>
                          <a:latin typeface="+mn-lt"/>
                        </a:rPr>
                        <a:t>8:25am</a:t>
                      </a:r>
                    </a:p>
                  </a:txBody>
                  <a:tcPr anchor="ctr"/>
                </a:tc>
                <a:tc>
                  <a:txBody>
                    <a:bodyPr/>
                    <a:lstStyle/>
                    <a:p>
                      <a:pPr marL="0" marR="0" indent="0" algn="l" defTabSz="408165" rtl="0" eaLnBrk="1" fontAlgn="auto" latinLnBrk="0" hangingPunct="1">
                        <a:lnSpc>
                          <a:spcPct val="100000"/>
                        </a:lnSpc>
                        <a:spcBef>
                          <a:spcPts val="300"/>
                        </a:spcBef>
                        <a:spcAft>
                          <a:spcPts val="0"/>
                        </a:spcAft>
                        <a:buClrTx/>
                        <a:buSzTx/>
                        <a:buFontTx/>
                        <a:buNone/>
                        <a:tabLst/>
                        <a:defRPr/>
                      </a:pPr>
                      <a:r>
                        <a:rPr lang="en-US" sz="800" b="0" dirty="0">
                          <a:solidFill>
                            <a:schemeClr val="accent3"/>
                          </a:solidFill>
                        </a:rPr>
                        <a:t>Instructional content</a:t>
                      </a:r>
                      <a:endParaRPr lang="en-US" sz="800" b="0" dirty="0">
                        <a:solidFill>
                          <a:schemeClr val="accent3"/>
                        </a:solidFill>
                        <a:latin typeface="+mn-lt"/>
                      </a:endParaRPr>
                    </a:p>
                  </a:txBody>
                  <a:tcPr marL="64008" marR="64008" anchor="ctr"/>
                </a:tc>
                <a:extLst>
                  <a:ext uri="{0D108BD9-81ED-4DB2-BD59-A6C34878D82A}">
                    <a16:rowId xmlns:a16="http://schemas.microsoft.com/office/drawing/2014/main" val="10002"/>
                  </a:ext>
                </a:extLst>
              </a:tr>
              <a:tr h="0">
                <a:tc>
                  <a:txBody>
                    <a:bodyPr/>
                    <a:lstStyle/>
                    <a:p>
                      <a:pPr algn="ctr">
                        <a:spcBef>
                          <a:spcPts val="300"/>
                        </a:spcBef>
                      </a:pPr>
                      <a:r>
                        <a:rPr lang="en-US" sz="800" b="0" dirty="0">
                          <a:solidFill>
                            <a:schemeClr val="accent3"/>
                          </a:solidFill>
                          <a:latin typeface="+mn-lt"/>
                        </a:rPr>
                        <a:t>9:10am</a:t>
                      </a:r>
                    </a:p>
                  </a:txBody>
                  <a:tcPr anchor="ctr"/>
                </a:tc>
                <a:tc>
                  <a:txBody>
                    <a:bodyPr/>
                    <a:lstStyle/>
                    <a:p>
                      <a:pPr marL="0" marR="0" lvl="0" indent="0" algn="l" defTabSz="408165" rtl="0" eaLnBrk="1" fontAlgn="auto" latinLnBrk="0" hangingPunct="1">
                        <a:lnSpc>
                          <a:spcPct val="100000"/>
                        </a:lnSpc>
                        <a:spcBef>
                          <a:spcPts val="300"/>
                        </a:spcBef>
                        <a:spcAft>
                          <a:spcPts val="0"/>
                        </a:spcAft>
                        <a:buClrTx/>
                        <a:buSzTx/>
                        <a:buFontTx/>
                        <a:buNone/>
                        <a:tabLst/>
                        <a:defRPr/>
                      </a:pPr>
                      <a:r>
                        <a:rPr lang="en-US" sz="800" b="0" i="1" dirty="0">
                          <a:solidFill>
                            <a:schemeClr val="accent6"/>
                          </a:solidFill>
                        </a:rPr>
                        <a:t>Outdoor play break</a:t>
                      </a:r>
                      <a:endParaRPr lang="en-US" sz="800" b="0" i="1" dirty="0">
                        <a:solidFill>
                          <a:schemeClr val="accent6"/>
                        </a:solidFill>
                        <a:latin typeface="+mn-lt"/>
                      </a:endParaRPr>
                    </a:p>
                  </a:txBody>
                  <a:tcPr marL="64008" marR="64008" anchor="ctr"/>
                </a:tc>
                <a:extLst>
                  <a:ext uri="{0D108BD9-81ED-4DB2-BD59-A6C34878D82A}">
                    <a16:rowId xmlns:a16="http://schemas.microsoft.com/office/drawing/2014/main" val="10003"/>
                  </a:ext>
                </a:extLst>
              </a:tr>
              <a:tr h="0">
                <a:tc>
                  <a:txBody>
                    <a:bodyPr/>
                    <a:lstStyle/>
                    <a:p>
                      <a:pPr algn="ctr">
                        <a:spcBef>
                          <a:spcPts val="300"/>
                        </a:spcBef>
                      </a:pPr>
                      <a:r>
                        <a:rPr lang="en-US" sz="800" b="0" i="0" dirty="0">
                          <a:solidFill>
                            <a:schemeClr val="accent3"/>
                          </a:solidFill>
                          <a:latin typeface="+mn-lt"/>
                        </a:rPr>
                        <a:t>9:25am</a:t>
                      </a:r>
                    </a:p>
                  </a:txBody>
                  <a:tcPr anchor="ctr"/>
                </a:tc>
                <a:tc>
                  <a:txBody>
                    <a:bodyPr/>
                    <a:lstStyle/>
                    <a:p>
                      <a:pPr marL="0" marR="0" indent="0" algn="l" defTabSz="408165" rtl="0" eaLnBrk="1" fontAlgn="auto" latinLnBrk="0" hangingPunct="1">
                        <a:lnSpc>
                          <a:spcPct val="100000"/>
                        </a:lnSpc>
                        <a:spcBef>
                          <a:spcPts val="300"/>
                        </a:spcBef>
                        <a:spcAft>
                          <a:spcPts val="0"/>
                        </a:spcAft>
                        <a:buClrTx/>
                        <a:buSzTx/>
                        <a:buFontTx/>
                        <a:buNone/>
                        <a:tabLst/>
                        <a:defRPr/>
                      </a:pPr>
                      <a:r>
                        <a:rPr lang="en-US" sz="800" b="0" dirty="0">
                          <a:solidFill>
                            <a:schemeClr val="accent3"/>
                          </a:solidFill>
                        </a:rPr>
                        <a:t>Instructional content</a:t>
                      </a:r>
                      <a:endParaRPr lang="en-US" sz="800" b="0" i="0" dirty="0">
                        <a:solidFill>
                          <a:sysClr val="windowText" lastClr="000000"/>
                        </a:solidFill>
                        <a:latin typeface="+mn-lt"/>
                      </a:endParaRPr>
                    </a:p>
                  </a:txBody>
                  <a:tcPr marL="64008" marR="64008" anchor="ctr"/>
                </a:tc>
                <a:extLst>
                  <a:ext uri="{0D108BD9-81ED-4DB2-BD59-A6C34878D82A}">
                    <a16:rowId xmlns:a16="http://schemas.microsoft.com/office/drawing/2014/main" val="10004"/>
                  </a:ext>
                </a:extLst>
              </a:tr>
              <a:tr h="0">
                <a:tc>
                  <a:txBody>
                    <a:bodyPr/>
                    <a:lstStyle/>
                    <a:p>
                      <a:pPr algn="ctr">
                        <a:spcBef>
                          <a:spcPts val="300"/>
                        </a:spcBef>
                      </a:pPr>
                      <a:r>
                        <a:rPr lang="en-US" sz="800" b="0" dirty="0">
                          <a:solidFill>
                            <a:schemeClr val="accent3"/>
                          </a:solidFill>
                          <a:latin typeface="+mn-lt"/>
                        </a:rPr>
                        <a:t>10:15am</a:t>
                      </a:r>
                    </a:p>
                  </a:txBody>
                  <a:tcPr anchor="ctr"/>
                </a:tc>
                <a:tc>
                  <a:txBody>
                    <a:bodyPr/>
                    <a:lstStyle/>
                    <a:p>
                      <a:pPr marL="0" marR="0" lvl="0" indent="0" algn="l" defTabSz="408165" rtl="0" eaLnBrk="1" fontAlgn="auto" latinLnBrk="0" hangingPunct="1">
                        <a:lnSpc>
                          <a:spcPct val="100000"/>
                        </a:lnSpc>
                        <a:spcBef>
                          <a:spcPts val="300"/>
                        </a:spcBef>
                        <a:spcAft>
                          <a:spcPts val="0"/>
                        </a:spcAft>
                        <a:buClrTx/>
                        <a:buSzTx/>
                        <a:buFontTx/>
                        <a:buNone/>
                        <a:tabLst/>
                        <a:defRPr/>
                      </a:pPr>
                      <a:r>
                        <a:rPr lang="en-US" sz="800" b="0" i="1" dirty="0">
                          <a:solidFill>
                            <a:schemeClr val="accent6"/>
                          </a:solidFill>
                        </a:rPr>
                        <a:t>Outdoor play break</a:t>
                      </a:r>
                      <a:endParaRPr lang="en-US" sz="800" b="0" i="1" dirty="0">
                        <a:solidFill>
                          <a:schemeClr val="accent6"/>
                        </a:solidFill>
                        <a:latin typeface="+mn-lt"/>
                      </a:endParaRPr>
                    </a:p>
                  </a:txBody>
                  <a:tcPr marL="64008" marR="64008" anchor="ctr"/>
                </a:tc>
                <a:extLst>
                  <a:ext uri="{0D108BD9-81ED-4DB2-BD59-A6C34878D82A}">
                    <a16:rowId xmlns:a16="http://schemas.microsoft.com/office/drawing/2014/main" val="10005"/>
                  </a:ext>
                </a:extLst>
              </a:tr>
              <a:tr h="0">
                <a:tc>
                  <a:txBody>
                    <a:bodyPr/>
                    <a:lstStyle/>
                    <a:p>
                      <a:pPr algn="ctr">
                        <a:spcBef>
                          <a:spcPts val="300"/>
                        </a:spcBef>
                      </a:pPr>
                      <a:r>
                        <a:rPr lang="en-US" sz="800" b="0" dirty="0">
                          <a:solidFill>
                            <a:schemeClr val="accent3"/>
                          </a:solidFill>
                          <a:latin typeface="+mn-lt"/>
                        </a:rPr>
                        <a:t>10:30am</a:t>
                      </a:r>
                    </a:p>
                  </a:txBody>
                  <a:tcPr anchor="ctr"/>
                </a:tc>
                <a:tc>
                  <a:txBody>
                    <a:bodyPr/>
                    <a:lstStyle/>
                    <a:p>
                      <a:pPr marL="0" marR="0" lvl="0" indent="0" algn="l" defTabSz="408165" rtl="0" eaLnBrk="1" fontAlgn="auto" latinLnBrk="0" hangingPunct="1">
                        <a:lnSpc>
                          <a:spcPct val="100000"/>
                        </a:lnSpc>
                        <a:spcBef>
                          <a:spcPts val="300"/>
                        </a:spcBef>
                        <a:spcAft>
                          <a:spcPts val="0"/>
                        </a:spcAft>
                        <a:buClrTx/>
                        <a:buSzTx/>
                        <a:buFontTx/>
                        <a:buNone/>
                        <a:tabLst/>
                        <a:defRPr/>
                      </a:pPr>
                      <a:r>
                        <a:rPr lang="en-US" sz="800" b="0" i="0" dirty="0">
                          <a:solidFill>
                            <a:schemeClr val="accent3"/>
                          </a:solidFill>
                          <a:latin typeface="+mn-lt"/>
                        </a:rPr>
                        <a:t>Instructional content</a:t>
                      </a:r>
                    </a:p>
                  </a:txBody>
                  <a:tcPr marL="64008" marR="64008" anchor="ctr"/>
                </a:tc>
                <a:extLst>
                  <a:ext uri="{0D108BD9-81ED-4DB2-BD59-A6C34878D82A}">
                    <a16:rowId xmlns:a16="http://schemas.microsoft.com/office/drawing/2014/main" val="3681343142"/>
                  </a:ext>
                </a:extLst>
              </a:tr>
              <a:tr h="0">
                <a:tc>
                  <a:txBody>
                    <a:bodyPr/>
                    <a:lstStyle/>
                    <a:p>
                      <a:pPr algn="ctr">
                        <a:spcBef>
                          <a:spcPts val="300"/>
                        </a:spcBef>
                      </a:pPr>
                      <a:r>
                        <a:rPr lang="en-US" sz="800" b="0" i="0" dirty="0">
                          <a:solidFill>
                            <a:schemeClr val="accent3"/>
                          </a:solidFill>
                          <a:latin typeface="+mn-lt"/>
                        </a:rPr>
                        <a:t>11:15am</a:t>
                      </a:r>
                    </a:p>
                  </a:txBody>
                  <a:tcPr anchor="ctr"/>
                </a:tc>
                <a:tc>
                  <a:txBody>
                    <a:bodyPr/>
                    <a:lstStyle/>
                    <a:p>
                      <a:pPr marL="0" marR="0" indent="0" algn="l" defTabSz="408165" rtl="0" eaLnBrk="1" fontAlgn="auto" latinLnBrk="0" hangingPunct="1">
                        <a:lnSpc>
                          <a:spcPct val="100000"/>
                        </a:lnSpc>
                        <a:spcBef>
                          <a:spcPts val="300"/>
                        </a:spcBef>
                        <a:spcAft>
                          <a:spcPts val="0"/>
                        </a:spcAft>
                        <a:buClrTx/>
                        <a:buSzTx/>
                        <a:buFontTx/>
                        <a:buNone/>
                        <a:tabLst/>
                        <a:defRPr/>
                      </a:pPr>
                      <a:r>
                        <a:rPr lang="en-US" sz="800" b="0" dirty="0">
                          <a:solidFill>
                            <a:schemeClr val="accent3"/>
                          </a:solidFill>
                        </a:rPr>
                        <a:t>Lunch</a:t>
                      </a:r>
                      <a:endParaRPr lang="en-US" sz="800" b="0" i="0" dirty="0">
                        <a:solidFill>
                          <a:sysClr val="windowText" lastClr="000000"/>
                        </a:solidFill>
                        <a:latin typeface="+mn-lt"/>
                      </a:endParaRPr>
                    </a:p>
                  </a:txBody>
                  <a:tcPr marL="64008" marR="64008" anchor="ctr"/>
                </a:tc>
                <a:extLst>
                  <a:ext uri="{0D108BD9-81ED-4DB2-BD59-A6C34878D82A}">
                    <a16:rowId xmlns:a16="http://schemas.microsoft.com/office/drawing/2014/main" val="10006"/>
                  </a:ext>
                </a:extLst>
              </a:tr>
              <a:tr h="0">
                <a:tc>
                  <a:txBody>
                    <a:bodyPr/>
                    <a:lstStyle/>
                    <a:p>
                      <a:pPr algn="ctr">
                        <a:spcBef>
                          <a:spcPts val="300"/>
                        </a:spcBef>
                      </a:pPr>
                      <a:r>
                        <a:rPr lang="en-US" sz="800" b="0" i="0" dirty="0">
                          <a:solidFill>
                            <a:schemeClr val="accent3"/>
                          </a:solidFill>
                        </a:rPr>
                        <a:t>11:45am</a:t>
                      </a:r>
                      <a:endParaRPr lang="en-US" sz="800" b="0" i="0" dirty="0">
                        <a:solidFill>
                          <a:schemeClr val="accent3"/>
                        </a:solidFill>
                        <a:latin typeface="+mn-lt"/>
                      </a:endParaRPr>
                    </a:p>
                  </a:txBody>
                  <a:tcPr anchor="ctr"/>
                </a:tc>
                <a:tc>
                  <a:txBody>
                    <a:bodyPr/>
                    <a:lstStyle/>
                    <a:p>
                      <a:pPr marL="0" marR="0" indent="0" algn="l" defTabSz="408165" rtl="0" eaLnBrk="1" fontAlgn="auto" latinLnBrk="0" hangingPunct="1">
                        <a:lnSpc>
                          <a:spcPct val="100000"/>
                        </a:lnSpc>
                        <a:spcBef>
                          <a:spcPts val="300"/>
                        </a:spcBef>
                        <a:spcAft>
                          <a:spcPts val="0"/>
                        </a:spcAft>
                        <a:buClrTx/>
                        <a:buSzTx/>
                        <a:buFontTx/>
                        <a:buNone/>
                        <a:tabLst/>
                        <a:defRPr/>
                      </a:pPr>
                      <a:r>
                        <a:rPr lang="en-US" sz="800" b="0" dirty="0">
                          <a:solidFill>
                            <a:schemeClr val="accent3"/>
                          </a:solidFill>
                        </a:rPr>
                        <a:t>Co-curricular </a:t>
                      </a:r>
                      <a:r>
                        <a:rPr lang="en-US" sz="700" b="0" dirty="0">
                          <a:solidFill>
                            <a:schemeClr val="accent3"/>
                          </a:solidFill>
                        </a:rPr>
                        <a:t>(e.g., gym, music, art)</a:t>
                      </a:r>
                      <a:endParaRPr lang="en-US" sz="700" b="0" i="1" dirty="0">
                        <a:solidFill>
                          <a:schemeClr val="accent6"/>
                        </a:solidFill>
                      </a:endParaRPr>
                    </a:p>
                  </a:txBody>
                  <a:tcPr marL="64008" marR="64008" anchor="ctr"/>
                </a:tc>
                <a:extLst>
                  <a:ext uri="{0D108BD9-81ED-4DB2-BD59-A6C34878D82A}">
                    <a16:rowId xmlns:a16="http://schemas.microsoft.com/office/drawing/2014/main" val="10007"/>
                  </a:ext>
                </a:extLst>
              </a:tr>
              <a:tr h="0">
                <a:tc>
                  <a:txBody>
                    <a:bodyPr/>
                    <a:lstStyle/>
                    <a:p>
                      <a:pPr algn="ctr">
                        <a:spcBef>
                          <a:spcPts val="300"/>
                        </a:spcBef>
                      </a:pPr>
                      <a:r>
                        <a:rPr lang="en-US" sz="800" b="0" dirty="0">
                          <a:solidFill>
                            <a:schemeClr val="accent3"/>
                          </a:solidFill>
                          <a:latin typeface="+mn-lt"/>
                        </a:rPr>
                        <a:t>12:35am</a:t>
                      </a:r>
                    </a:p>
                  </a:txBody>
                  <a:tcPr anchor="ctr"/>
                </a:tc>
                <a:tc>
                  <a:txBody>
                    <a:bodyPr/>
                    <a:lstStyle/>
                    <a:p>
                      <a:pPr marL="0" marR="0" indent="0" algn="l" defTabSz="408165" rtl="0" eaLnBrk="1" fontAlgn="auto" latinLnBrk="0" hangingPunct="1">
                        <a:lnSpc>
                          <a:spcPct val="100000"/>
                        </a:lnSpc>
                        <a:spcBef>
                          <a:spcPts val="300"/>
                        </a:spcBef>
                        <a:spcAft>
                          <a:spcPts val="0"/>
                        </a:spcAft>
                        <a:buClrTx/>
                        <a:buSzTx/>
                        <a:buFontTx/>
                        <a:buNone/>
                        <a:tabLst/>
                        <a:defRPr/>
                      </a:pPr>
                      <a:r>
                        <a:rPr lang="en-US" sz="800" b="0" i="1" dirty="0">
                          <a:solidFill>
                            <a:schemeClr val="accent6"/>
                          </a:solidFill>
                        </a:rPr>
                        <a:t>Outdoor play break</a:t>
                      </a:r>
                      <a:endParaRPr lang="en-US" sz="800" b="0" dirty="0">
                        <a:solidFill>
                          <a:schemeClr val="accent3"/>
                        </a:solidFill>
                      </a:endParaRPr>
                    </a:p>
                  </a:txBody>
                  <a:tcPr marL="64008" marR="64008" anchor="ctr"/>
                </a:tc>
                <a:extLst>
                  <a:ext uri="{0D108BD9-81ED-4DB2-BD59-A6C34878D82A}">
                    <a16:rowId xmlns:a16="http://schemas.microsoft.com/office/drawing/2014/main" val="10008"/>
                  </a:ext>
                </a:extLst>
              </a:tr>
              <a:tr h="0">
                <a:tc>
                  <a:txBody>
                    <a:bodyPr/>
                    <a:lstStyle/>
                    <a:p>
                      <a:pPr algn="ctr">
                        <a:spcBef>
                          <a:spcPts val="300"/>
                        </a:spcBef>
                      </a:pPr>
                      <a:r>
                        <a:rPr lang="en-US" sz="800" b="0" dirty="0">
                          <a:solidFill>
                            <a:schemeClr val="accent3"/>
                          </a:solidFill>
                          <a:latin typeface="+mn-lt"/>
                        </a:rPr>
                        <a:t>12:50pm</a:t>
                      </a:r>
                    </a:p>
                  </a:txBody>
                  <a:tcPr anchor="ctr"/>
                </a:tc>
                <a:tc>
                  <a:txBody>
                    <a:bodyPr/>
                    <a:lstStyle/>
                    <a:p>
                      <a:pPr marL="0" marR="0" indent="0" algn="l" defTabSz="408165" rtl="0" eaLnBrk="1" fontAlgn="auto" latinLnBrk="0" hangingPunct="1">
                        <a:lnSpc>
                          <a:spcPct val="100000"/>
                        </a:lnSpc>
                        <a:spcBef>
                          <a:spcPts val="300"/>
                        </a:spcBef>
                        <a:spcAft>
                          <a:spcPts val="0"/>
                        </a:spcAft>
                        <a:buClrTx/>
                        <a:buSzTx/>
                        <a:buFontTx/>
                        <a:buNone/>
                        <a:tabLst/>
                        <a:defRPr/>
                      </a:pPr>
                      <a:r>
                        <a:rPr lang="en-US" sz="800" b="0" dirty="0">
                          <a:solidFill>
                            <a:schemeClr val="accent3"/>
                          </a:solidFill>
                        </a:rPr>
                        <a:t>Instructional content</a:t>
                      </a:r>
                      <a:endParaRPr lang="en-US" sz="800" b="0" dirty="0">
                        <a:solidFill>
                          <a:schemeClr val="accent3"/>
                        </a:solidFill>
                        <a:latin typeface="+mn-lt"/>
                      </a:endParaRPr>
                    </a:p>
                  </a:txBody>
                  <a:tcPr marL="64008" marR="64008" anchor="ctr"/>
                </a:tc>
                <a:extLst>
                  <a:ext uri="{0D108BD9-81ED-4DB2-BD59-A6C34878D82A}">
                    <a16:rowId xmlns:a16="http://schemas.microsoft.com/office/drawing/2014/main" val="10009"/>
                  </a:ext>
                </a:extLst>
              </a:tr>
              <a:tr h="0">
                <a:tc>
                  <a:txBody>
                    <a:bodyPr/>
                    <a:lstStyle/>
                    <a:p>
                      <a:pPr algn="ctr">
                        <a:spcBef>
                          <a:spcPts val="300"/>
                        </a:spcBef>
                      </a:pPr>
                      <a:r>
                        <a:rPr lang="en-US" sz="800" b="0" dirty="0">
                          <a:solidFill>
                            <a:schemeClr val="accent3"/>
                          </a:solidFill>
                          <a:latin typeface="+mn-lt"/>
                        </a:rPr>
                        <a:t>1:45pm</a:t>
                      </a:r>
                    </a:p>
                  </a:txBody>
                  <a:tcPr anchor="ctr"/>
                </a:tc>
                <a:tc>
                  <a:txBody>
                    <a:bodyPr/>
                    <a:lstStyle/>
                    <a:p>
                      <a:pPr marL="0" marR="0" indent="0" algn="l" defTabSz="408165" rtl="0" eaLnBrk="1" fontAlgn="auto" latinLnBrk="0" hangingPunct="1">
                        <a:lnSpc>
                          <a:spcPct val="100000"/>
                        </a:lnSpc>
                        <a:spcBef>
                          <a:spcPts val="300"/>
                        </a:spcBef>
                        <a:spcAft>
                          <a:spcPts val="0"/>
                        </a:spcAft>
                        <a:buClrTx/>
                        <a:buSzTx/>
                        <a:buFontTx/>
                        <a:buNone/>
                        <a:tabLst/>
                        <a:defRPr/>
                      </a:pPr>
                      <a:r>
                        <a:rPr lang="en-US" sz="800" b="0" i="1" dirty="0">
                          <a:solidFill>
                            <a:schemeClr val="accent6"/>
                          </a:solidFill>
                          <a:latin typeface="+mn-lt"/>
                        </a:rPr>
                        <a:t>Outdoor play break</a:t>
                      </a:r>
                      <a:endParaRPr lang="en-US" sz="800" b="0" dirty="0">
                        <a:solidFill>
                          <a:schemeClr val="accent3"/>
                        </a:solidFill>
                        <a:latin typeface="+mn-lt"/>
                      </a:endParaRPr>
                    </a:p>
                  </a:txBody>
                  <a:tcPr marL="64008" marR="64008" anchor="ctr"/>
                </a:tc>
                <a:extLst>
                  <a:ext uri="{0D108BD9-81ED-4DB2-BD59-A6C34878D82A}">
                    <a16:rowId xmlns:a16="http://schemas.microsoft.com/office/drawing/2014/main" val="10010"/>
                  </a:ext>
                </a:extLst>
              </a:tr>
              <a:tr h="0">
                <a:tc>
                  <a:txBody>
                    <a:bodyPr/>
                    <a:lstStyle/>
                    <a:p>
                      <a:pPr algn="ctr">
                        <a:spcBef>
                          <a:spcPts val="300"/>
                        </a:spcBef>
                      </a:pPr>
                      <a:r>
                        <a:rPr lang="en-US" sz="800" b="0" i="0" dirty="0">
                          <a:solidFill>
                            <a:schemeClr val="accent3"/>
                          </a:solidFill>
                          <a:latin typeface="+mn-lt"/>
                        </a:rPr>
                        <a:t>2:00pm</a:t>
                      </a:r>
                    </a:p>
                  </a:txBody>
                  <a:tcPr anchor="ctr"/>
                </a:tc>
                <a:tc>
                  <a:txBody>
                    <a:bodyPr/>
                    <a:lstStyle/>
                    <a:p>
                      <a:pPr marL="0" marR="0" indent="0" algn="l" defTabSz="408165" rtl="0" eaLnBrk="1" fontAlgn="auto" latinLnBrk="0" hangingPunct="1">
                        <a:lnSpc>
                          <a:spcPct val="100000"/>
                        </a:lnSpc>
                        <a:spcBef>
                          <a:spcPts val="300"/>
                        </a:spcBef>
                        <a:spcAft>
                          <a:spcPts val="0"/>
                        </a:spcAft>
                        <a:buClrTx/>
                        <a:buSzTx/>
                        <a:buFontTx/>
                        <a:buNone/>
                        <a:tabLst/>
                        <a:defRPr/>
                      </a:pPr>
                      <a:r>
                        <a:rPr lang="en-US" sz="800" b="0" dirty="0">
                          <a:solidFill>
                            <a:schemeClr val="accent3"/>
                          </a:solidFill>
                        </a:rPr>
                        <a:t>Instructional content</a:t>
                      </a:r>
                      <a:endParaRPr lang="en-US" sz="800" b="0" i="1" dirty="0">
                        <a:solidFill>
                          <a:schemeClr val="accent6"/>
                        </a:solidFill>
                        <a:latin typeface="+mn-lt"/>
                      </a:endParaRPr>
                    </a:p>
                  </a:txBody>
                  <a:tcPr marL="64008" marR="64008" anchor="ctr"/>
                </a:tc>
                <a:extLst>
                  <a:ext uri="{0D108BD9-81ED-4DB2-BD59-A6C34878D82A}">
                    <a16:rowId xmlns:a16="http://schemas.microsoft.com/office/drawing/2014/main" val="3913372361"/>
                  </a:ext>
                </a:extLst>
              </a:tr>
            </a:tbl>
          </a:graphicData>
        </a:graphic>
      </p:graphicFrame>
      <p:sp>
        <p:nvSpPr>
          <p:cNvPr id="17" name="TextBox 16">
            <a:extLst>
              <a:ext uri="{FF2B5EF4-FFF2-40B4-BE49-F238E27FC236}">
                <a16:creationId xmlns:a16="http://schemas.microsoft.com/office/drawing/2014/main" id="{E0274C9C-2E84-4DBA-A328-E549FA8192C1}"/>
              </a:ext>
            </a:extLst>
          </p:cNvPr>
          <p:cNvSpPr txBox="1"/>
          <p:nvPr/>
        </p:nvSpPr>
        <p:spPr>
          <a:xfrm>
            <a:off x="285327" y="1026231"/>
            <a:ext cx="5924699" cy="153888"/>
          </a:xfrm>
          <a:prstGeom prst="rect">
            <a:avLst/>
          </a:prstGeom>
          <a:noFill/>
        </p:spPr>
        <p:txBody>
          <a:bodyPr wrap="none" lIns="0" tIns="0" rIns="0" bIns="0" rtlCol="0">
            <a:spAutoFit/>
          </a:bodyPr>
          <a:lstStyle/>
          <a:p>
            <a:pPr>
              <a:spcBef>
                <a:spcPts val="500"/>
              </a:spcBef>
            </a:pPr>
            <a:r>
              <a:rPr lang="en-US" sz="1000" b="1" dirty="0"/>
              <a:t>Play Breaks Optimize Existing Instructional Time and Improve Student Well-Being</a:t>
            </a:r>
          </a:p>
        </p:txBody>
      </p:sp>
      <p:sp>
        <p:nvSpPr>
          <p:cNvPr id="51" name="Isosceles Triangle 50">
            <a:extLst>
              <a:ext uri="{FF2B5EF4-FFF2-40B4-BE49-F238E27FC236}">
                <a16:creationId xmlns:a16="http://schemas.microsoft.com/office/drawing/2014/main" id="{E0E8239A-C095-4B49-8A77-E488A5BB07E1}"/>
              </a:ext>
            </a:extLst>
          </p:cNvPr>
          <p:cNvSpPr/>
          <p:nvPr/>
        </p:nvSpPr>
        <p:spPr bwMode="gray">
          <a:xfrm rot="5400000" flipH="1">
            <a:off x="2766916" y="2796232"/>
            <a:ext cx="548640" cy="177012"/>
          </a:xfrm>
          <a:prstGeom prst="triangle">
            <a:avLst/>
          </a:prstGeom>
          <a:solidFill>
            <a:schemeClr val="accent3"/>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112D0BD7-81C6-4F01-A081-8FC0F7799F6B}"/>
              </a:ext>
            </a:extLst>
          </p:cNvPr>
          <p:cNvSpPr txBox="1"/>
          <p:nvPr/>
        </p:nvSpPr>
        <p:spPr>
          <a:xfrm>
            <a:off x="3258042" y="2295038"/>
            <a:ext cx="2931743" cy="369332"/>
          </a:xfrm>
          <a:prstGeom prst="rect">
            <a:avLst/>
          </a:prstGeom>
          <a:noFill/>
        </p:spPr>
        <p:txBody>
          <a:bodyPr wrap="square" lIns="0" tIns="0" rIns="0" bIns="0" rtlCol="0">
            <a:spAutoFit/>
          </a:bodyPr>
          <a:lstStyle/>
          <a:p>
            <a:pPr>
              <a:spcBef>
                <a:spcPts val="500"/>
              </a:spcBef>
            </a:pPr>
            <a:r>
              <a:rPr lang="en-US" sz="800" dirty="0"/>
              <a:t>District administrators take a </a:t>
            </a:r>
            <a:r>
              <a:rPr lang="en-US" sz="800" b="1" dirty="0"/>
              <a:t>systematic approach </a:t>
            </a:r>
            <a:r>
              <a:rPr lang="en-US" sz="800" dirty="0"/>
              <a:t>to schedule review, adjustment with school building leaders as LiiNK implementation expands across the district</a:t>
            </a:r>
          </a:p>
        </p:txBody>
      </p:sp>
      <p:grpSp>
        <p:nvGrpSpPr>
          <p:cNvPr id="10" name="Group 9">
            <a:extLst>
              <a:ext uri="{FF2B5EF4-FFF2-40B4-BE49-F238E27FC236}">
                <a16:creationId xmlns:a16="http://schemas.microsoft.com/office/drawing/2014/main" id="{97DF3864-544A-426E-8E5B-8E7EAFB38CE3}"/>
              </a:ext>
            </a:extLst>
          </p:cNvPr>
          <p:cNvGrpSpPr/>
          <p:nvPr/>
        </p:nvGrpSpPr>
        <p:grpSpPr>
          <a:xfrm>
            <a:off x="3258042" y="2993790"/>
            <a:ext cx="2623044" cy="246221"/>
            <a:chOff x="3407124" y="2973271"/>
            <a:chExt cx="2623044" cy="246221"/>
          </a:xfrm>
        </p:grpSpPr>
        <p:sp>
          <p:nvSpPr>
            <p:cNvPr id="24" name="Rectangle 23">
              <a:extLst>
                <a:ext uri="{FF2B5EF4-FFF2-40B4-BE49-F238E27FC236}">
                  <a16:creationId xmlns:a16="http://schemas.microsoft.com/office/drawing/2014/main" id="{623D8C9E-BA2E-42B1-B90F-125519A9A098}"/>
                </a:ext>
              </a:extLst>
            </p:cNvPr>
            <p:cNvSpPr/>
            <p:nvPr/>
          </p:nvSpPr>
          <p:spPr>
            <a:xfrm>
              <a:off x="3557868" y="2973271"/>
              <a:ext cx="2472300" cy="246221"/>
            </a:xfrm>
            <a:prstGeom prst="rect">
              <a:avLst/>
            </a:prstGeom>
          </p:spPr>
          <p:txBody>
            <a:bodyPr wrap="square" lIns="0" tIns="0" rIns="0" bIns="0">
              <a:spAutoFit/>
            </a:bodyPr>
            <a:lstStyle/>
            <a:p>
              <a:pPr marL="0" lvl="1">
                <a:spcBef>
                  <a:spcPts val="500"/>
                </a:spcBef>
              </a:pPr>
              <a:r>
                <a:rPr lang="en-US" sz="800" b="1" dirty="0"/>
                <a:t>Subtract</a:t>
              </a:r>
              <a:r>
                <a:rPr lang="en-US" sz="800" dirty="0"/>
                <a:t> time for play breaks and character </a:t>
              </a:r>
              <a:br>
                <a:rPr lang="en-US" sz="800" dirty="0"/>
              </a:br>
              <a:r>
                <a:rPr lang="en-US" sz="800" dirty="0"/>
                <a:t>education to build in as non-negotiable</a:t>
              </a:r>
            </a:p>
          </p:txBody>
        </p:sp>
        <p:sp>
          <p:nvSpPr>
            <p:cNvPr id="25" name="TextBox 24">
              <a:extLst>
                <a:ext uri="{FF2B5EF4-FFF2-40B4-BE49-F238E27FC236}">
                  <a16:creationId xmlns:a16="http://schemas.microsoft.com/office/drawing/2014/main" id="{8FF9AC8A-A441-46D9-96ED-65E1DFB39BBD}"/>
                </a:ext>
              </a:extLst>
            </p:cNvPr>
            <p:cNvSpPr txBox="1"/>
            <p:nvPr/>
          </p:nvSpPr>
          <p:spPr bwMode="gray">
            <a:xfrm>
              <a:off x="3407124" y="3004048"/>
              <a:ext cx="83356" cy="184666"/>
            </a:xfrm>
            <a:prstGeom prst="rect">
              <a:avLst/>
            </a:prstGeom>
            <a:noFill/>
          </p:spPr>
          <p:txBody>
            <a:bodyPr wrap="none" lIns="0" tIns="0" rIns="0" bIns="0" rtlCol="0">
              <a:spAutoFit/>
            </a:bodyPr>
            <a:lstStyle/>
            <a:p>
              <a:r>
                <a:rPr lang="en-US" sz="1200" dirty="0">
                  <a:solidFill>
                    <a:schemeClr val="tx2"/>
                  </a:solidFill>
                  <a:latin typeface="+mj-lt"/>
                </a:rPr>
                <a:t>2</a:t>
              </a:r>
            </a:p>
          </p:txBody>
        </p:sp>
      </p:grpSp>
      <p:grpSp>
        <p:nvGrpSpPr>
          <p:cNvPr id="11" name="Group 10">
            <a:extLst>
              <a:ext uri="{FF2B5EF4-FFF2-40B4-BE49-F238E27FC236}">
                <a16:creationId xmlns:a16="http://schemas.microsoft.com/office/drawing/2014/main" id="{C7A4D77D-9D57-448D-9E81-2292A7C20C13}"/>
              </a:ext>
            </a:extLst>
          </p:cNvPr>
          <p:cNvGrpSpPr/>
          <p:nvPr/>
        </p:nvGrpSpPr>
        <p:grpSpPr>
          <a:xfrm>
            <a:off x="3258042" y="3324105"/>
            <a:ext cx="2623043" cy="246221"/>
            <a:chOff x="3407124" y="3313845"/>
            <a:chExt cx="2623043" cy="246221"/>
          </a:xfrm>
        </p:grpSpPr>
        <p:sp>
          <p:nvSpPr>
            <p:cNvPr id="27" name="Rectangle 26">
              <a:extLst>
                <a:ext uri="{FF2B5EF4-FFF2-40B4-BE49-F238E27FC236}">
                  <a16:creationId xmlns:a16="http://schemas.microsoft.com/office/drawing/2014/main" id="{D66478ED-0F62-437E-8BE0-5AAB3370F291}"/>
                </a:ext>
              </a:extLst>
            </p:cNvPr>
            <p:cNvSpPr/>
            <p:nvPr/>
          </p:nvSpPr>
          <p:spPr>
            <a:xfrm>
              <a:off x="3557867" y="3313845"/>
              <a:ext cx="2472300" cy="246221"/>
            </a:xfrm>
            <a:prstGeom prst="rect">
              <a:avLst/>
            </a:prstGeom>
          </p:spPr>
          <p:txBody>
            <a:bodyPr wrap="square" lIns="0" tIns="0" rIns="0" bIns="0">
              <a:spAutoFit/>
            </a:bodyPr>
            <a:lstStyle/>
            <a:p>
              <a:pPr marL="0" lvl="1">
                <a:spcBef>
                  <a:spcPts val="500"/>
                </a:spcBef>
              </a:pPr>
              <a:r>
                <a:rPr lang="en-US" sz="800" b="1" dirty="0"/>
                <a:t>Find opportunities </a:t>
              </a:r>
              <a:r>
                <a:rPr lang="en-US" sz="800" dirty="0"/>
                <a:t>to increase efficiency </a:t>
              </a:r>
              <a:br>
                <a:rPr lang="en-US" sz="800" dirty="0"/>
              </a:br>
              <a:r>
                <a:rPr lang="en-US" sz="800" dirty="0"/>
                <a:t>in the day </a:t>
              </a:r>
              <a:r>
                <a:rPr lang="en-US" sz="800" i="1" dirty="0"/>
                <a:t>(e.g., planning time, transitions) </a:t>
              </a:r>
            </a:p>
          </p:txBody>
        </p:sp>
        <p:sp>
          <p:nvSpPr>
            <p:cNvPr id="28" name="TextBox 27">
              <a:extLst>
                <a:ext uri="{FF2B5EF4-FFF2-40B4-BE49-F238E27FC236}">
                  <a16:creationId xmlns:a16="http://schemas.microsoft.com/office/drawing/2014/main" id="{A0E35655-A693-4DE9-AB5F-4C476E36EDD5}"/>
                </a:ext>
              </a:extLst>
            </p:cNvPr>
            <p:cNvSpPr txBox="1"/>
            <p:nvPr/>
          </p:nvSpPr>
          <p:spPr bwMode="gray">
            <a:xfrm>
              <a:off x="3407124" y="3344622"/>
              <a:ext cx="83356" cy="184666"/>
            </a:xfrm>
            <a:prstGeom prst="rect">
              <a:avLst/>
            </a:prstGeom>
            <a:noFill/>
          </p:spPr>
          <p:txBody>
            <a:bodyPr wrap="none" lIns="0" tIns="0" rIns="0" bIns="0" rtlCol="0">
              <a:spAutoFit/>
            </a:bodyPr>
            <a:lstStyle/>
            <a:p>
              <a:r>
                <a:rPr lang="en-US" sz="1200" dirty="0">
                  <a:solidFill>
                    <a:schemeClr val="tx2"/>
                  </a:solidFill>
                  <a:latin typeface="+mj-lt"/>
                </a:rPr>
                <a:t>3</a:t>
              </a:r>
            </a:p>
          </p:txBody>
        </p:sp>
      </p:grpSp>
      <p:grpSp>
        <p:nvGrpSpPr>
          <p:cNvPr id="13" name="Group 12">
            <a:extLst>
              <a:ext uri="{FF2B5EF4-FFF2-40B4-BE49-F238E27FC236}">
                <a16:creationId xmlns:a16="http://schemas.microsoft.com/office/drawing/2014/main" id="{57D6C1BA-9555-4D0B-8E60-8DBBA472F76E}"/>
              </a:ext>
            </a:extLst>
          </p:cNvPr>
          <p:cNvGrpSpPr/>
          <p:nvPr/>
        </p:nvGrpSpPr>
        <p:grpSpPr>
          <a:xfrm>
            <a:off x="3258042" y="3654420"/>
            <a:ext cx="2735050" cy="246221"/>
            <a:chOff x="3407124" y="3654420"/>
            <a:chExt cx="2735050" cy="246221"/>
          </a:xfrm>
        </p:grpSpPr>
        <p:sp>
          <p:nvSpPr>
            <p:cNvPr id="30" name="Rectangle 29">
              <a:extLst>
                <a:ext uri="{FF2B5EF4-FFF2-40B4-BE49-F238E27FC236}">
                  <a16:creationId xmlns:a16="http://schemas.microsoft.com/office/drawing/2014/main" id="{27E944E5-AAD1-4A69-850C-AE740B38CFDC}"/>
                </a:ext>
              </a:extLst>
            </p:cNvPr>
            <p:cNvSpPr/>
            <p:nvPr/>
          </p:nvSpPr>
          <p:spPr>
            <a:xfrm>
              <a:off x="3557867" y="3654420"/>
              <a:ext cx="2584307" cy="246221"/>
            </a:xfrm>
            <a:prstGeom prst="rect">
              <a:avLst/>
            </a:prstGeom>
          </p:spPr>
          <p:txBody>
            <a:bodyPr wrap="square" lIns="0" tIns="0" rIns="0" bIns="0">
              <a:spAutoFit/>
            </a:bodyPr>
            <a:lstStyle/>
            <a:p>
              <a:pPr marL="0" lvl="1">
                <a:spcBef>
                  <a:spcPts val="500"/>
                </a:spcBef>
              </a:pPr>
              <a:r>
                <a:rPr lang="en-US" sz="800" b="1" dirty="0"/>
                <a:t>Slightly decrease </a:t>
              </a:r>
              <a:r>
                <a:rPr lang="en-US" sz="800" dirty="0"/>
                <a:t>instructional periods as needed, with adjustments varying by grade level</a:t>
              </a:r>
            </a:p>
          </p:txBody>
        </p:sp>
        <p:sp>
          <p:nvSpPr>
            <p:cNvPr id="31" name="TextBox 30">
              <a:extLst>
                <a:ext uri="{FF2B5EF4-FFF2-40B4-BE49-F238E27FC236}">
                  <a16:creationId xmlns:a16="http://schemas.microsoft.com/office/drawing/2014/main" id="{CAEA7ECC-BAC6-477B-A113-B66ABE083BB5}"/>
                </a:ext>
              </a:extLst>
            </p:cNvPr>
            <p:cNvSpPr txBox="1"/>
            <p:nvPr/>
          </p:nvSpPr>
          <p:spPr bwMode="gray">
            <a:xfrm>
              <a:off x="3407124" y="3685197"/>
              <a:ext cx="83356" cy="184666"/>
            </a:xfrm>
            <a:prstGeom prst="rect">
              <a:avLst/>
            </a:prstGeom>
            <a:noFill/>
          </p:spPr>
          <p:txBody>
            <a:bodyPr wrap="none" lIns="0" tIns="0" rIns="0" bIns="0" rtlCol="0">
              <a:spAutoFit/>
            </a:bodyPr>
            <a:lstStyle/>
            <a:p>
              <a:r>
                <a:rPr lang="en-US" sz="1200" dirty="0">
                  <a:solidFill>
                    <a:schemeClr val="tx2"/>
                  </a:solidFill>
                  <a:latin typeface="+mj-lt"/>
                </a:rPr>
                <a:t>4</a:t>
              </a:r>
            </a:p>
          </p:txBody>
        </p:sp>
      </p:grpSp>
      <p:grpSp>
        <p:nvGrpSpPr>
          <p:cNvPr id="9" name="Group 8">
            <a:extLst>
              <a:ext uri="{FF2B5EF4-FFF2-40B4-BE49-F238E27FC236}">
                <a16:creationId xmlns:a16="http://schemas.microsoft.com/office/drawing/2014/main" id="{413F7934-72D9-4B79-B21C-7E21A8429AFB}"/>
              </a:ext>
            </a:extLst>
          </p:cNvPr>
          <p:cNvGrpSpPr/>
          <p:nvPr/>
        </p:nvGrpSpPr>
        <p:grpSpPr>
          <a:xfrm>
            <a:off x="3258042" y="2725030"/>
            <a:ext cx="2623041" cy="184666"/>
            <a:chOff x="3407124" y="2725030"/>
            <a:chExt cx="2623041" cy="184666"/>
          </a:xfrm>
        </p:grpSpPr>
        <p:sp>
          <p:nvSpPr>
            <p:cNvPr id="33" name="Rectangle 32">
              <a:extLst>
                <a:ext uri="{FF2B5EF4-FFF2-40B4-BE49-F238E27FC236}">
                  <a16:creationId xmlns:a16="http://schemas.microsoft.com/office/drawing/2014/main" id="{A21F997E-691B-4661-950F-B5FBCADC3011}"/>
                </a:ext>
              </a:extLst>
            </p:cNvPr>
            <p:cNvSpPr/>
            <p:nvPr/>
          </p:nvSpPr>
          <p:spPr>
            <a:xfrm>
              <a:off x="3557866" y="2755808"/>
              <a:ext cx="2472299" cy="123111"/>
            </a:xfrm>
            <a:prstGeom prst="rect">
              <a:avLst/>
            </a:prstGeom>
          </p:spPr>
          <p:txBody>
            <a:bodyPr wrap="square" lIns="0" tIns="0" rIns="0" bIns="0">
              <a:spAutoFit/>
            </a:bodyPr>
            <a:lstStyle/>
            <a:p>
              <a:pPr marL="0" lvl="1">
                <a:spcBef>
                  <a:spcPts val="500"/>
                </a:spcBef>
              </a:pPr>
              <a:r>
                <a:rPr lang="en-US" sz="800" b="1" dirty="0"/>
                <a:t>Calculate </a:t>
              </a:r>
              <a:r>
                <a:rPr lang="en-US" sz="800" dirty="0"/>
                <a:t>total time allotted for the school day</a:t>
              </a:r>
            </a:p>
          </p:txBody>
        </p:sp>
        <p:sp>
          <p:nvSpPr>
            <p:cNvPr id="34" name="TextBox 33">
              <a:extLst>
                <a:ext uri="{FF2B5EF4-FFF2-40B4-BE49-F238E27FC236}">
                  <a16:creationId xmlns:a16="http://schemas.microsoft.com/office/drawing/2014/main" id="{42295428-9935-4A3B-9224-A052ECACE3BF}"/>
                </a:ext>
              </a:extLst>
            </p:cNvPr>
            <p:cNvSpPr txBox="1"/>
            <p:nvPr/>
          </p:nvSpPr>
          <p:spPr bwMode="gray">
            <a:xfrm>
              <a:off x="3407124" y="2725030"/>
              <a:ext cx="83356" cy="184666"/>
            </a:xfrm>
            <a:prstGeom prst="rect">
              <a:avLst/>
            </a:prstGeom>
            <a:noFill/>
          </p:spPr>
          <p:txBody>
            <a:bodyPr wrap="none" lIns="0" tIns="0" rIns="0" bIns="0" rtlCol="0">
              <a:spAutoFit/>
            </a:bodyPr>
            <a:lstStyle/>
            <a:p>
              <a:r>
                <a:rPr lang="en-US" sz="1200" dirty="0">
                  <a:solidFill>
                    <a:schemeClr val="tx2"/>
                  </a:solidFill>
                  <a:latin typeface="+mj-lt"/>
                </a:rPr>
                <a:t>1</a:t>
              </a:r>
            </a:p>
          </p:txBody>
        </p:sp>
      </p:grpSp>
      <p:sp>
        <p:nvSpPr>
          <p:cNvPr id="29" name="Oval 28">
            <a:extLst>
              <a:ext uri="{FF2B5EF4-FFF2-40B4-BE49-F238E27FC236}">
                <a16:creationId xmlns:a16="http://schemas.microsoft.com/office/drawing/2014/main" id="{88594E30-498A-476B-AA42-90E8DCFD2306}"/>
              </a:ext>
            </a:extLst>
          </p:cNvPr>
          <p:cNvSpPr/>
          <p:nvPr/>
        </p:nvSpPr>
        <p:spPr bwMode="gray">
          <a:xfrm>
            <a:off x="3258042" y="1697312"/>
            <a:ext cx="548640" cy="5486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Oval 31">
            <a:extLst>
              <a:ext uri="{FF2B5EF4-FFF2-40B4-BE49-F238E27FC236}">
                <a16:creationId xmlns:a16="http://schemas.microsoft.com/office/drawing/2014/main" id="{9CCC0CE2-BE29-4678-A7EE-B0E96668735B}"/>
              </a:ext>
            </a:extLst>
          </p:cNvPr>
          <p:cNvSpPr/>
          <p:nvPr/>
        </p:nvSpPr>
        <p:spPr bwMode="gray">
          <a:xfrm>
            <a:off x="3290046" y="1729316"/>
            <a:ext cx="484632" cy="484632"/>
          </a:xfrm>
          <a:prstGeom prst="ellipse">
            <a:avLst/>
          </a:prstGeom>
          <a:noFill/>
          <a:ln>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5" name="Picture 34">
            <a:extLst>
              <a:ext uri="{FF2B5EF4-FFF2-40B4-BE49-F238E27FC236}">
                <a16:creationId xmlns:a16="http://schemas.microsoft.com/office/drawing/2014/main" id="{D10D68F2-0F1D-402D-A841-E2789707B5D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3372342" y="1858551"/>
            <a:ext cx="320040" cy="226162"/>
          </a:xfrm>
          <a:prstGeom prst="rect">
            <a:avLst/>
          </a:prstGeom>
        </p:spPr>
      </p:pic>
    </p:spTree>
    <p:extLst>
      <p:ext uri="{BB962C8B-B14F-4D97-AF65-F5344CB8AC3E}">
        <p14:creationId xmlns:p14="http://schemas.microsoft.com/office/powerpoint/2010/main" val="1318043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8454899-D827-42AB-ADF5-7D40B7A75D7B}"/>
              </a:ext>
            </a:extLst>
          </p:cNvPr>
          <p:cNvSpPr/>
          <p:nvPr/>
        </p:nvSpPr>
        <p:spPr bwMode="gray">
          <a:xfrm>
            <a:off x="3321040" y="1286020"/>
            <a:ext cx="3079760" cy="30229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6" name="Group 35">
            <a:extLst>
              <a:ext uri="{FF2B5EF4-FFF2-40B4-BE49-F238E27FC236}">
                <a16:creationId xmlns:a16="http://schemas.microsoft.com/office/drawing/2014/main" id="{A19FD169-341C-492C-A602-EFF2B4B66F13}"/>
              </a:ext>
            </a:extLst>
          </p:cNvPr>
          <p:cNvGrpSpPr/>
          <p:nvPr/>
        </p:nvGrpSpPr>
        <p:grpSpPr bwMode="gray">
          <a:xfrm>
            <a:off x="3455876" y="1495653"/>
            <a:ext cx="436480" cy="373482"/>
            <a:chOff x="875323" y="2298542"/>
            <a:chExt cx="307976" cy="263525"/>
          </a:xfrm>
          <a:solidFill>
            <a:schemeClr val="accent1"/>
          </a:solidFill>
        </p:grpSpPr>
        <p:sp>
          <p:nvSpPr>
            <p:cNvPr id="37" name="Freeform 120">
              <a:extLst>
                <a:ext uri="{FF2B5EF4-FFF2-40B4-BE49-F238E27FC236}">
                  <a16:creationId xmlns:a16="http://schemas.microsoft.com/office/drawing/2014/main" id="{2602DA5C-E997-4006-A899-225D72A653FA}"/>
                </a:ext>
              </a:extLst>
            </p:cNvPr>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21">
              <a:extLst>
                <a:ext uri="{FF2B5EF4-FFF2-40B4-BE49-F238E27FC236}">
                  <a16:creationId xmlns:a16="http://schemas.microsoft.com/office/drawing/2014/main" id="{D743313E-DE6B-41E8-B5BE-04C5FF24DECE}"/>
                </a:ext>
              </a:extLst>
            </p:cNvPr>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3" name="Rectangle 32">
            <a:extLst>
              <a:ext uri="{FF2B5EF4-FFF2-40B4-BE49-F238E27FC236}">
                <a16:creationId xmlns:a16="http://schemas.microsoft.com/office/drawing/2014/main" id="{906C0E5B-FE67-452A-92F5-3ED2D1D197B1}"/>
              </a:ext>
            </a:extLst>
          </p:cNvPr>
          <p:cNvSpPr/>
          <p:nvPr/>
        </p:nvSpPr>
        <p:spPr bwMode="gray">
          <a:xfrm>
            <a:off x="0" y="1286020"/>
            <a:ext cx="3103374" cy="14630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Rectangle 19">
            <a:extLst>
              <a:ext uri="{FF2B5EF4-FFF2-40B4-BE49-F238E27FC236}">
                <a16:creationId xmlns:a16="http://schemas.microsoft.com/office/drawing/2014/main" id="{AFAB6590-03D2-4FC5-9A5F-A44B2CA64F44}"/>
              </a:ext>
            </a:extLst>
          </p:cNvPr>
          <p:cNvSpPr/>
          <p:nvPr/>
        </p:nvSpPr>
        <p:spPr bwMode="gray">
          <a:xfrm>
            <a:off x="0" y="2845918"/>
            <a:ext cx="3103374" cy="14894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A9A37790-2591-45ED-AEEC-2D033C716215}"/>
              </a:ext>
            </a:extLst>
          </p:cNvPr>
          <p:cNvSpPr>
            <a:spLocks noGrp="1"/>
          </p:cNvSpPr>
          <p:nvPr>
            <p:ph type="body" sz="quarter" idx="15"/>
          </p:nvPr>
        </p:nvSpPr>
        <p:spPr/>
        <p:txBody>
          <a:bodyPr/>
          <a:lstStyle/>
          <a:p>
            <a:r>
              <a:rPr lang="en-US" dirty="0"/>
              <a:t>Students with More Recess Demonstrate Improved Behavior and Focus</a:t>
            </a:r>
          </a:p>
        </p:txBody>
      </p:sp>
      <p:sp>
        <p:nvSpPr>
          <p:cNvPr id="3" name="Text Placeholder 2">
            <a:extLst>
              <a:ext uri="{FF2B5EF4-FFF2-40B4-BE49-F238E27FC236}">
                <a16:creationId xmlns:a16="http://schemas.microsoft.com/office/drawing/2014/main" id="{28ED05DF-5B13-4C43-901F-01889D4F8C50}"/>
              </a:ext>
            </a:extLst>
          </p:cNvPr>
          <p:cNvSpPr>
            <a:spLocks noGrp="1"/>
          </p:cNvSpPr>
          <p:nvPr>
            <p:ph type="body" sz="quarter" idx="16"/>
          </p:nvPr>
        </p:nvSpPr>
        <p:spPr>
          <a:xfrm>
            <a:off x="280194" y="99782"/>
            <a:ext cx="2560320" cy="123111"/>
          </a:xfrm>
        </p:spPr>
        <p:txBody>
          <a:bodyPr/>
          <a:lstStyle/>
          <a:p>
            <a:r>
              <a:rPr lang="en-US" dirty="0"/>
              <a:t>Practice #6: Expanded Time for Free Play</a:t>
            </a:r>
          </a:p>
        </p:txBody>
      </p:sp>
      <p:sp>
        <p:nvSpPr>
          <p:cNvPr id="4" name="Text Placeholder 3">
            <a:extLst>
              <a:ext uri="{FF2B5EF4-FFF2-40B4-BE49-F238E27FC236}">
                <a16:creationId xmlns:a16="http://schemas.microsoft.com/office/drawing/2014/main" id="{9C99E4B8-A05E-4F2A-9F51-02BE800329C8}"/>
              </a:ext>
            </a:extLst>
          </p:cNvPr>
          <p:cNvSpPr>
            <a:spLocks noGrp="1"/>
          </p:cNvSpPr>
          <p:nvPr>
            <p:ph type="body" sz="quarter" idx="18"/>
          </p:nvPr>
        </p:nvSpPr>
        <p:spPr>
          <a:xfrm>
            <a:off x="5243412" y="4525555"/>
            <a:ext cx="1157387" cy="276999"/>
          </a:xfrm>
        </p:spPr>
        <p:txBody>
          <a:bodyPr/>
          <a:lstStyle/>
          <a:p>
            <a:r>
              <a:rPr lang="en-US" dirty="0"/>
              <a:t>Sources: LiiNK Project, “Results,” https://liinkproject.tcu.edu/results/; EAB interviews and analysis.</a:t>
            </a:r>
          </a:p>
        </p:txBody>
      </p:sp>
      <p:sp>
        <p:nvSpPr>
          <p:cNvPr id="5" name="Text Placeholder 4">
            <a:extLst>
              <a:ext uri="{FF2B5EF4-FFF2-40B4-BE49-F238E27FC236}">
                <a16:creationId xmlns:a16="http://schemas.microsoft.com/office/drawing/2014/main" id="{3FEACF57-DB4C-4960-B44B-010B4445811C}"/>
              </a:ext>
            </a:extLst>
          </p:cNvPr>
          <p:cNvSpPr>
            <a:spLocks noGrp="1"/>
          </p:cNvSpPr>
          <p:nvPr>
            <p:ph type="body" sz="quarter" idx="19"/>
          </p:nvPr>
        </p:nvSpPr>
        <p:spPr>
          <a:xfrm>
            <a:off x="-1" y="4424620"/>
            <a:ext cx="4071417" cy="243656"/>
          </a:xfrm>
        </p:spPr>
        <p:txBody>
          <a:bodyPr/>
          <a:lstStyle/>
          <a:p>
            <a:r>
              <a:rPr lang="en-US" dirty="0"/>
              <a:t>Off-task behavior captures: full movements (e.g., sitting standing walking); stationary behaviors </a:t>
            </a:r>
            <a:br>
              <a:rPr lang="en-US" dirty="0"/>
            </a:br>
            <a:r>
              <a:rPr lang="en-US" dirty="0"/>
              <a:t>(e.g., bouncing, fidgeting); vocal behaviors (e.g., talking to self or others); and aggressive behavior.</a:t>
            </a:r>
          </a:p>
          <a:p>
            <a:r>
              <a:rPr lang="en-US" dirty="0"/>
              <a:t>Appropriate behaviors include: following directions, working quietly at seat, being respectful of classmates and teacher.</a:t>
            </a:r>
          </a:p>
        </p:txBody>
      </p:sp>
      <p:sp>
        <p:nvSpPr>
          <p:cNvPr id="6" name="Title 5">
            <a:extLst>
              <a:ext uri="{FF2B5EF4-FFF2-40B4-BE49-F238E27FC236}">
                <a16:creationId xmlns:a16="http://schemas.microsoft.com/office/drawing/2014/main" id="{5B8B822A-1A6A-4799-972F-4FF79930A060}"/>
              </a:ext>
            </a:extLst>
          </p:cNvPr>
          <p:cNvSpPr>
            <a:spLocks noGrp="1"/>
          </p:cNvSpPr>
          <p:nvPr>
            <p:ph type="title"/>
          </p:nvPr>
        </p:nvSpPr>
        <p:spPr>
          <a:xfrm>
            <a:off x="280194" y="67706"/>
            <a:ext cx="5852245" cy="498598"/>
          </a:xfrm>
        </p:spPr>
        <p:txBody>
          <a:bodyPr/>
          <a:lstStyle/>
          <a:p>
            <a:r>
              <a:rPr lang="en-US" dirty="0"/>
              <a:t>LiiNK Program Impact Evident Inside the Classroom</a:t>
            </a:r>
          </a:p>
        </p:txBody>
      </p:sp>
      <p:graphicFrame>
        <p:nvGraphicFramePr>
          <p:cNvPr id="17" name="Chart 16">
            <a:extLst>
              <a:ext uri="{FF2B5EF4-FFF2-40B4-BE49-F238E27FC236}">
                <a16:creationId xmlns:a16="http://schemas.microsoft.com/office/drawing/2014/main" id="{A9F6BBA1-F8BF-4A59-A122-2CF5A4BE1039}"/>
              </a:ext>
            </a:extLst>
          </p:cNvPr>
          <p:cNvGraphicFramePr/>
          <p:nvPr>
            <p:extLst>
              <p:ext uri="{D42A27DB-BD31-4B8C-83A1-F6EECF244321}">
                <p14:modId xmlns:p14="http://schemas.microsoft.com/office/powerpoint/2010/main" val="1290530512"/>
              </p:ext>
            </p:extLst>
          </p:nvPr>
        </p:nvGraphicFramePr>
        <p:xfrm>
          <a:off x="277814" y="1471116"/>
          <a:ext cx="2579114" cy="118872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B19FFE78-574A-4603-835A-16CE03FCFDB7}"/>
              </a:ext>
            </a:extLst>
          </p:cNvPr>
          <p:cNvSpPr txBox="1"/>
          <p:nvPr/>
        </p:nvSpPr>
        <p:spPr>
          <a:xfrm>
            <a:off x="368474" y="1373910"/>
            <a:ext cx="2022990" cy="138499"/>
          </a:xfrm>
          <a:prstGeom prst="rect">
            <a:avLst/>
          </a:prstGeom>
          <a:noFill/>
        </p:spPr>
        <p:txBody>
          <a:bodyPr wrap="none" lIns="0" tIns="0" rIns="0" bIns="0" rtlCol="0">
            <a:spAutoFit/>
          </a:bodyPr>
          <a:lstStyle/>
          <a:p>
            <a:pPr>
              <a:spcBef>
                <a:spcPts val="500"/>
              </a:spcBef>
            </a:pPr>
            <a:r>
              <a:rPr lang="en-US" sz="900" b="1" dirty="0">
                <a:solidFill>
                  <a:schemeClr val="accent5"/>
                </a:solidFill>
              </a:rPr>
              <a:t>Off-Task Behavior</a:t>
            </a:r>
            <a:r>
              <a:rPr lang="en-US" sz="900" b="1" baseline="30000" dirty="0">
                <a:solidFill>
                  <a:schemeClr val="accent5"/>
                </a:solidFill>
              </a:rPr>
              <a:t>1</a:t>
            </a:r>
            <a:r>
              <a:rPr lang="en-US" sz="900" b="1" dirty="0">
                <a:solidFill>
                  <a:schemeClr val="accent5"/>
                </a:solidFill>
              </a:rPr>
              <a:t>, First Grade</a:t>
            </a:r>
          </a:p>
        </p:txBody>
      </p:sp>
      <p:graphicFrame>
        <p:nvGraphicFramePr>
          <p:cNvPr id="26" name="Chart 25">
            <a:extLst>
              <a:ext uri="{FF2B5EF4-FFF2-40B4-BE49-F238E27FC236}">
                <a16:creationId xmlns:a16="http://schemas.microsoft.com/office/drawing/2014/main" id="{62FF015B-8D70-4180-B99C-2D3F8C428C51}"/>
              </a:ext>
            </a:extLst>
          </p:cNvPr>
          <p:cNvGraphicFramePr/>
          <p:nvPr>
            <p:extLst/>
          </p:nvPr>
        </p:nvGraphicFramePr>
        <p:xfrm>
          <a:off x="283402" y="3026902"/>
          <a:ext cx="2517973" cy="128016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6E190624-4077-462F-94F4-A171F7FBAD84}"/>
              </a:ext>
            </a:extLst>
          </p:cNvPr>
          <p:cNvSpPr txBox="1"/>
          <p:nvPr/>
        </p:nvSpPr>
        <p:spPr>
          <a:xfrm>
            <a:off x="312898" y="2916499"/>
            <a:ext cx="1510029" cy="138499"/>
          </a:xfrm>
          <a:prstGeom prst="rect">
            <a:avLst/>
          </a:prstGeom>
          <a:noFill/>
        </p:spPr>
        <p:txBody>
          <a:bodyPr wrap="none" lIns="0" tIns="0" rIns="0" bIns="0" rtlCol="0">
            <a:spAutoFit/>
          </a:bodyPr>
          <a:lstStyle/>
          <a:p>
            <a:pPr>
              <a:spcBef>
                <a:spcPts val="500"/>
              </a:spcBef>
            </a:pPr>
            <a:r>
              <a:rPr lang="en-US" sz="900" b="1" dirty="0">
                <a:solidFill>
                  <a:schemeClr val="accent5"/>
                </a:solidFill>
              </a:rPr>
              <a:t>Appropriate Behaviors</a:t>
            </a:r>
            <a:r>
              <a:rPr lang="en-US" sz="900" b="1" baseline="30000" dirty="0">
                <a:solidFill>
                  <a:schemeClr val="accent5"/>
                </a:solidFill>
              </a:rPr>
              <a:t>2</a:t>
            </a:r>
          </a:p>
        </p:txBody>
      </p:sp>
      <p:sp>
        <p:nvSpPr>
          <p:cNvPr id="19" name="TextBox 18">
            <a:extLst>
              <a:ext uri="{FF2B5EF4-FFF2-40B4-BE49-F238E27FC236}">
                <a16:creationId xmlns:a16="http://schemas.microsoft.com/office/drawing/2014/main" id="{E6EE9295-30A8-4305-BBE4-8E2452AFBAA7}"/>
              </a:ext>
            </a:extLst>
          </p:cNvPr>
          <p:cNvSpPr txBox="1"/>
          <p:nvPr/>
        </p:nvSpPr>
        <p:spPr bwMode="gray">
          <a:xfrm>
            <a:off x="284537" y="1010634"/>
            <a:ext cx="5793534" cy="153888"/>
          </a:xfrm>
          <a:prstGeom prst="rect">
            <a:avLst/>
          </a:prstGeom>
          <a:noFill/>
        </p:spPr>
        <p:txBody>
          <a:bodyPr wrap="square" lIns="0" tIns="0" rIns="0" bIns="0" rtlCol="0">
            <a:spAutoFit/>
          </a:bodyPr>
          <a:lstStyle/>
          <a:p>
            <a:r>
              <a:rPr lang="en-US" sz="1000" b="1" dirty="0"/>
              <a:t>Liink Program Decreases Disruption and Promotes Positive Classroom Behavior</a:t>
            </a:r>
          </a:p>
        </p:txBody>
      </p:sp>
      <p:pic>
        <p:nvPicPr>
          <p:cNvPr id="21" name="Picture 20">
            <a:extLst>
              <a:ext uri="{FF2B5EF4-FFF2-40B4-BE49-F238E27FC236}">
                <a16:creationId xmlns:a16="http://schemas.microsoft.com/office/drawing/2014/main" id="{4E8CFF87-694D-42BC-B282-381EA8ADE837}"/>
              </a:ext>
            </a:extLst>
          </p:cNvPr>
          <p:cNvPicPr>
            <a:picLocks noChangeAspect="1"/>
          </p:cNvPicPr>
          <p:nvPr/>
        </p:nvPicPr>
        <p:blipFill>
          <a:blip r:embed="rId5"/>
          <a:stretch>
            <a:fillRect/>
          </a:stretch>
        </p:blipFill>
        <p:spPr>
          <a:xfrm>
            <a:off x="2609130" y="1373910"/>
            <a:ext cx="236483" cy="182880"/>
          </a:xfrm>
          <a:prstGeom prst="rect">
            <a:avLst/>
          </a:prstGeom>
        </p:spPr>
      </p:pic>
      <p:pic>
        <p:nvPicPr>
          <p:cNvPr id="9" name="Picture 8">
            <a:extLst>
              <a:ext uri="{FF2B5EF4-FFF2-40B4-BE49-F238E27FC236}">
                <a16:creationId xmlns:a16="http://schemas.microsoft.com/office/drawing/2014/main" id="{70D88A41-1577-402D-84A7-E7AF275A15C9}"/>
              </a:ext>
            </a:extLst>
          </p:cNvPr>
          <p:cNvPicPr>
            <a:picLocks noChangeAspect="1"/>
          </p:cNvPicPr>
          <p:nvPr/>
        </p:nvPicPr>
        <p:blipFill>
          <a:blip r:embed="rId6"/>
          <a:stretch>
            <a:fillRect/>
          </a:stretch>
        </p:blipFill>
        <p:spPr>
          <a:xfrm>
            <a:off x="2712258" y="2916499"/>
            <a:ext cx="236482" cy="182880"/>
          </a:xfrm>
          <a:prstGeom prst="rect">
            <a:avLst/>
          </a:prstGeom>
        </p:spPr>
      </p:pic>
      <p:sp>
        <p:nvSpPr>
          <p:cNvPr id="8" name="Rectangle 7">
            <a:extLst>
              <a:ext uri="{FF2B5EF4-FFF2-40B4-BE49-F238E27FC236}">
                <a16:creationId xmlns:a16="http://schemas.microsoft.com/office/drawing/2014/main" id="{C6247A51-3ACF-406C-993D-BB20C6AD74A9}"/>
              </a:ext>
            </a:extLst>
          </p:cNvPr>
          <p:cNvSpPr/>
          <p:nvPr/>
        </p:nvSpPr>
        <p:spPr>
          <a:xfrm>
            <a:off x="3565260" y="1740405"/>
            <a:ext cx="2653941" cy="2114169"/>
          </a:xfrm>
          <a:prstGeom prst="rect">
            <a:avLst/>
          </a:prstGeom>
        </p:spPr>
        <p:txBody>
          <a:bodyPr wrap="square" lIns="0" tIns="0" rIns="0" bIns="0">
            <a:spAutoFit/>
          </a:bodyPr>
          <a:lstStyle/>
          <a:p>
            <a:pPr>
              <a:lnSpc>
                <a:spcPct val="110000"/>
              </a:lnSpc>
            </a:pPr>
            <a:r>
              <a:rPr lang="en-US" sz="800" dirty="0">
                <a:solidFill>
                  <a:schemeClr val="bg1"/>
                </a:solidFill>
              </a:rPr>
              <a:t>“Before LiiNK was in place </a:t>
            </a:r>
            <a:r>
              <a:rPr lang="en-US" sz="800" b="1" dirty="0">
                <a:solidFill>
                  <a:schemeClr val="bg1"/>
                </a:solidFill>
              </a:rPr>
              <a:t>recess really depended on the classroom you were in</a:t>
            </a:r>
            <a:br>
              <a:rPr lang="en-US" sz="800" b="1" dirty="0">
                <a:solidFill>
                  <a:schemeClr val="bg1"/>
                </a:solidFill>
              </a:rPr>
            </a:br>
            <a:r>
              <a:rPr lang="en-US" sz="800" b="1" dirty="0">
                <a:solidFill>
                  <a:schemeClr val="bg1"/>
                </a:solidFill>
              </a:rPr>
              <a:t>and the campus you were at</a:t>
            </a:r>
            <a:r>
              <a:rPr lang="en-US" sz="800" dirty="0">
                <a:solidFill>
                  <a:schemeClr val="bg1"/>
                </a:solidFill>
              </a:rPr>
              <a:t>—the teachers could go either way. On one hand they could be the type of teacher that would say ‘you all have been acting out, we’re going to lose 5 minutes of recess’ so the kids wouldn’t get as much. On the other hand others might say ‘it’s a beautiful day</a:t>
            </a:r>
            <a:br>
              <a:rPr lang="en-US" sz="800" dirty="0">
                <a:solidFill>
                  <a:schemeClr val="bg1"/>
                </a:solidFill>
              </a:rPr>
            </a:br>
            <a:r>
              <a:rPr lang="en-US" sz="800" dirty="0">
                <a:solidFill>
                  <a:schemeClr val="bg1"/>
                </a:solidFill>
              </a:rPr>
              <a:t>we just can’t bear to go back inside yet.’</a:t>
            </a:r>
          </a:p>
          <a:p>
            <a:pPr>
              <a:lnSpc>
                <a:spcPct val="110000"/>
              </a:lnSpc>
              <a:spcBef>
                <a:spcPts val="600"/>
              </a:spcBef>
            </a:pPr>
            <a:r>
              <a:rPr lang="en-US" sz="800" dirty="0">
                <a:solidFill>
                  <a:schemeClr val="bg1"/>
                </a:solidFill>
              </a:rPr>
              <a:t>But districtwide, when we brought LiiNK in, we realized as a whole that </a:t>
            </a:r>
            <a:r>
              <a:rPr lang="en-US" sz="800" b="1" dirty="0">
                <a:solidFill>
                  <a:schemeClr val="bg1"/>
                </a:solidFill>
              </a:rPr>
              <a:t>one short recess a</a:t>
            </a:r>
            <a:br>
              <a:rPr lang="en-US" sz="800" b="1" dirty="0">
                <a:solidFill>
                  <a:schemeClr val="bg1"/>
                </a:solidFill>
              </a:rPr>
            </a:br>
            <a:r>
              <a:rPr lang="en-US" sz="800" b="1" dirty="0">
                <a:solidFill>
                  <a:schemeClr val="bg1"/>
                </a:solidFill>
              </a:rPr>
              <a:t>day wasn’t enough for our students</a:t>
            </a:r>
            <a:r>
              <a:rPr lang="en-US" sz="800" dirty="0">
                <a:solidFill>
                  <a:schemeClr val="bg1"/>
                </a:solidFill>
              </a:rPr>
              <a:t>.”</a:t>
            </a:r>
          </a:p>
          <a:p>
            <a:pPr algn="r">
              <a:lnSpc>
                <a:spcPct val="110000"/>
              </a:lnSpc>
              <a:spcBef>
                <a:spcPts val="1200"/>
              </a:spcBef>
            </a:pPr>
            <a:r>
              <a:rPr lang="en-US" sz="800" i="1" dirty="0">
                <a:solidFill>
                  <a:schemeClr val="bg1"/>
                </a:solidFill>
              </a:rPr>
              <a:t>Candice Williams, LiiNK Program Specialist</a:t>
            </a:r>
          </a:p>
          <a:p>
            <a:pPr algn="r">
              <a:lnSpc>
                <a:spcPct val="110000"/>
              </a:lnSpc>
            </a:pPr>
            <a:r>
              <a:rPr lang="en-US" sz="800" i="1" dirty="0">
                <a:solidFill>
                  <a:schemeClr val="bg1"/>
                </a:solidFill>
              </a:rPr>
              <a:t>Eagle Mountain-Saginaw ISD</a:t>
            </a:r>
          </a:p>
        </p:txBody>
      </p:sp>
    </p:spTree>
    <p:extLst>
      <p:ext uri="{BB962C8B-B14F-4D97-AF65-F5344CB8AC3E}">
        <p14:creationId xmlns:p14="http://schemas.microsoft.com/office/powerpoint/2010/main" val="433656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871F96-3522-47DA-B512-8FA60A56F0C8}"/>
              </a:ext>
            </a:extLst>
          </p:cNvPr>
          <p:cNvSpPr>
            <a:spLocks noGrp="1"/>
          </p:cNvSpPr>
          <p:nvPr>
            <p:ph type="body" sz="quarter" idx="15"/>
          </p:nvPr>
        </p:nvSpPr>
        <p:spPr>
          <a:xfrm>
            <a:off x="280195" y="640267"/>
            <a:ext cx="5842794" cy="184666"/>
          </a:xfrm>
        </p:spPr>
        <p:txBody>
          <a:bodyPr/>
          <a:lstStyle/>
          <a:p>
            <a:r>
              <a:rPr lang="en-US" dirty="0"/>
              <a:t>PBIS Framework an Alternative to Punitive Disciplinary Practices</a:t>
            </a:r>
          </a:p>
        </p:txBody>
      </p:sp>
      <p:sp>
        <p:nvSpPr>
          <p:cNvPr id="3" name="Text Placeholder 2">
            <a:extLst>
              <a:ext uri="{FF2B5EF4-FFF2-40B4-BE49-F238E27FC236}">
                <a16:creationId xmlns:a16="http://schemas.microsoft.com/office/drawing/2014/main" id="{28241CE8-03E6-43E1-8E7E-5DF5753B627D}"/>
              </a:ext>
            </a:extLst>
          </p:cNvPr>
          <p:cNvSpPr>
            <a:spLocks noGrp="1"/>
          </p:cNvSpPr>
          <p:nvPr>
            <p:ph type="body" sz="quarter" idx="16"/>
          </p:nvPr>
        </p:nvSpPr>
        <p:spPr>
          <a:xfrm>
            <a:off x="280194" y="99782"/>
            <a:ext cx="2560320" cy="123111"/>
          </a:xfrm>
        </p:spPr>
        <p:txBody>
          <a:bodyPr/>
          <a:lstStyle/>
          <a:p>
            <a:r>
              <a:rPr lang="en-US" dirty="0"/>
              <a:t>Practice #7: Districtwide PBIS Implementation</a:t>
            </a:r>
          </a:p>
        </p:txBody>
      </p:sp>
      <p:sp>
        <p:nvSpPr>
          <p:cNvPr id="4" name="Text Placeholder 3">
            <a:extLst>
              <a:ext uri="{FF2B5EF4-FFF2-40B4-BE49-F238E27FC236}">
                <a16:creationId xmlns:a16="http://schemas.microsoft.com/office/drawing/2014/main" id="{C67B37D3-49D7-4C6A-AA70-457321C74A38}"/>
              </a:ext>
            </a:extLst>
          </p:cNvPr>
          <p:cNvSpPr>
            <a:spLocks noGrp="1"/>
          </p:cNvSpPr>
          <p:nvPr>
            <p:ph type="body" sz="quarter" idx="18"/>
          </p:nvPr>
        </p:nvSpPr>
        <p:spPr>
          <a:xfrm>
            <a:off x="3923071" y="4369713"/>
            <a:ext cx="2477729" cy="430887"/>
          </a:xfrm>
        </p:spPr>
        <p:txBody>
          <a:bodyPr/>
          <a:lstStyle/>
          <a:p>
            <a:r>
              <a:rPr lang="en-US" dirty="0"/>
              <a:t>Source: Positive Behavioral Interventions and Supports: OSEP Technical Assistance Center, </a:t>
            </a:r>
            <a:r>
              <a:rPr lang="en-US" dirty="0">
                <a:hlinkClick r:id="rId2"/>
              </a:rPr>
              <a:t>https://www.pbis.org/</a:t>
            </a:r>
            <a:r>
              <a:rPr lang="en-US" dirty="0"/>
              <a:t>; EAB interviews and analysis.</a:t>
            </a:r>
          </a:p>
        </p:txBody>
      </p:sp>
      <p:sp>
        <p:nvSpPr>
          <p:cNvPr id="5" name="Text Placeholder 4">
            <a:extLst>
              <a:ext uri="{FF2B5EF4-FFF2-40B4-BE49-F238E27FC236}">
                <a16:creationId xmlns:a16="http://schemas.microsoft.com/office/drawing/2014/main" id="{0EB5CCC1-C74B-4D34-92E8-6CC8FE00E0C0}"/>
              </a:ext>
            </a:extLst>
          </p:cNvPr>
          <p:cNvSpPr>
            <a:spLocks noGrp="1"/>
          </p:cNvSpPr>
          <p:nvPr>
            <p:ph type="body" sz="quarter" idx="19"/>
          </p:nvPr>
        </p:nvSpPr>
        <p:spPr>
          <a:xfrm>
            <a:off x="0" y="4534600"/>
            <a:ext cx="3717670" cy="117491"/>
          </a:xfrm>
        </p:spPr>
        <p:txBody>
          <a:bodyPr/>
          <a:lstStyle/>
          <a:p>
            <a:r>
              <a:rPr lang="en-US" dirty="0"/>
              <a:t>Behavior management programs that provide rewards for an entire group, e.g., “The Good Behavior Game.”</a:t>
            </a:r>
          </a:p>
        </p:txBody>
      </p:sp>
      <p:sp>
        <p:nvSpPr>
          <p:cNvPr id="6" name="Title 5">
            <a:extLst>
              <a:ext uri="{FF2B5EF4-FFF2-40B4-BE49-F238E27FC236}">
                <a16:creationId xmlns:a16="http://schemas.microsoft.com/office/drawing/2014/main" id="{3D6C8454-7C66-42E0-8635-6D5E10EEB7F9}"/>
              </a:ext>
            </a:extLst>
          </p:cNvPr>
          <p:cNvSpPr>
            <a:spLocks noGrp="1"/>
          </p:cNvSpPr>
          <p:nvPr>
            <p:ph type="title"/>
          </p:nvPr>
        </p:nvSpPr>
        <p:spPr>
          <a:xfrm>
            <a:off x="280194" y="317005"/>
            <a:ext cx="5840412" cy="249299"/>
          </a:xfrm>
        </p:spPr>
        <p:txBody>
          <a:bodyPr/>
          <a:lstStyle/>
          <a:p>
            <a:r>
              <a:rPr lang="en-US" dirty="0"/>
              <a:t>A Positive Approach to Schoolwide Behavior</a:t>
            </a:r>
          </a:p>
        </p:txBody>
      </p:sp>
      <p:sp>
        <p:nvSpPr>
          <p:cNvPr id="10" name="Rectangle 9">
            <a:extLst>
              <a:ext uri="{FF2B5EF4-FFF2-40B4-BE49-F238E27FC236}">
                <a16:creationId xmlns:a16="http://schemas.microsoft.com/office/drawing/2014/main" id="{2A77B371-15AE-4EFF-ABBF-51F446912F4A}"/>
              </a:ext>
            </a:extLst>
          </p:cNvPr>
          <p:cNvSpPr/>
          <p:nvPr/>
        </p:nvSpPr>
        <p:spPr bwMode="gray">
          <a:xfrm>
            <a:off x="0" y="903586"/>
            <a:ext cx="6400800" cy="678739"/>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 name="TextBox 10">
            <a:extLst>
              <a:ext uri="{FF2B5EF4-FFF2-40B4-BE49-F238E27FC236}">
                <a16:creationId xmlns:a16="http://schemas.microsoft.com/office/drawing/2014/main" id="{659EE0DE-7415-41CE-9055-0B116FAB564A}"/>
              </a:ext>
            </a:extLst>
          </p:cNvPr>
          <p:cNvSpPr txBox="1"/>
          <p:nvPr/>
        </p:nvSpPr>
        <p:spPr bwMode="gray">
          <a:xfrm>
            <a:off x="735242" y="1039053"/>
            <a:ext cx="5387746" cy="407804"/>
          </a:xfrm>
          <a:prstGeom prst="rect">
            <a:avLst/>
          </a:prstGeom>
          <a:noFill/>
        </p:spPr>
        <p:txBody>
          <a:bodyPr wrap="square" lIns="0" tIns="0" rIns="0" bIns="0" rtlCol="0">
            <a:spAutoFit/>
          </a:bodyPr>
          <a:lstStyle/>
          <a:p>
            <a:pPr defTabSz="713132"/>
            <a:r>
              <a:rPr lang="en-US" sz="800" b="1" dirty="0">
                <a:solidFill>
                  <a:schemeClr val="bg1"/>
                </a:solidFill>
                <a:cs typeface="Arial"/>
              </a:rPr>
              <a:t>Positive Behavioral Interventions &amp; Supports (PBIS)</a:t>
            </a:r>
          </a:p>
          <a:p>
            <a:pPr defTabSz="713132">
              <a:spcBef>
                <a:spcPts val="300"/>
              </a:spcBef>
            </a:pPr>
            <a:r>
              <a:rPr lang="en-US" sz="800" dirty="0">
                <a:solidFill>
                  <a:schemeClr val="bg1"/>
                </a:solidFill>
                <a:cs typeface="Arial"/>
              </a:rPr>
              <a:t>Multi-tiered framework that promotes a number of evidence-based prevention and intervention practices centered around consistently encouraging positive behavior and social competence among students</a:t>
            </a:r>
          </a:p>
        </p:txBody>
      </p:sp>
      <p:pic>
        <p:nvPicPr>
          <p:cNvPr id="12" name="Picture 11">
            <a:extLst>
              <a:ext uri="{FF2B5EF4-FFF2-40B4-BE49-F238E27FC236}">
                <a16:creationId xmlns:a16="http://schemas.microsoft.com/office/drawing/2014/main" id="{577EB205-3F82-400C-A72E-5825645CA446}"/>
              </a:ext>
            </a:extLst>
          </p:cNvPr>
          <p:cNvPicPr>
            <a:picLocks noChangeAspect="1"/>
          </p:cNvPicPr>
          <p:nvPr/>
        </p:nvPicPr>
        <p:blipFill>
          <a:blip r:embed="rId3">
            <a:lum bright="70000" contrast="-70000"/>
          </a:blip>
          <a:stretch>
            <a:fillRect/>
          </a:stretch>
        </p:blipFill>
        <p:spPr>
          <a:xfrm>
            <a:off x="7381" y="1007193"/>
            <a:ext cx="640080" cy="471525"/>
          </a:xfrm>
          <a:prstGeom prst="rect">
            <a:avLst/>
          </a:prstGeom>
        </p:spPr>
      </p:pic>
      <p:sp>
        <p:nvSpPr>
          <p:cNvPr id="18" name="TextBox 17">
            <a:extLst>
              <a:ext uri="{FF2B5EF4-FFF2-40B4-BE49-F238E27FC236}">
                <a16:creationId xmlns:a16="http://schemas.microsoft.com/office/drawing/2014/main" id="{F07FE9B6-2C1E-413A-8050-AB3EF0A34957}"/>
              </a:ext>
            </a:extLst>
          </p:cNvPr>
          <p:cNvSpPr txBox="1"/>
          <p:nvPr/>
        </p:nvSpPr>
        <p:spPr>
          <a:xfrm>
            <a:off x="280194" y="1728274"/>
            <a:ext cx="4771385" cy="153888"/>
          </a:xfrm>
          <a:prstGeom prst="rect">
            <a:avLst/>
          </a:prstGeom>
          <a:noFill/>
        </p:spPr>
        <p:txBody>
          <a:bodyPr wrap="square" lIns="0" tIns="0" rIns="0" bIns="0" rtlCol="0">
            <a:spAutoFit/>
          </a:bodyPr>
          <a:lstStyle/>
          <a:p>
            <a:pPr>
              <a:spcBef>
                <a:spcPts val="500"/>
              </a:spcBef>
            </a:pPr>
            <a:r>
              <a:rPr lang="en-US" sz="1000" b="1" dirty="0"/>
              <a:t>How Does PBIS Approach Discipline and Behavior?</a:t>
            </a:r>
          </a:p>
        </p:txBody>
      </p:sp>
      <p:sp>
        <p:nvSpPr>
          <p:cNvPr id="9" name="TextBox 8">
            <a:extLst>
              <a:ext uri="{FF2B5EF4-FFF2-40B4-BE49-F238E27FC236}">
                <a16:creationId xmlns:a16="http://schemas.microsoft.com/office/drawing/2014/main" id="{B678991F-B489-4790-A507-DFB9415920F4}"/>
              </a:ext>
            </a:extLst>
          </p:cNvPr>
          <p:cNvSpPr txBox="1"/>
          <p:nvPr/>
        </p:nvSpPr>
        <p:spPr>
          <a:xfrm>
            <a:off x="280195" y="2032549"/>
            <a:ext cx="1320006" cy="710451"/>
          </a:xfrm>
          <a:prstGeom prst="rect">
            <a:avLst/>
          </a:prstGeom>
          <a:noFill/>
        </p:spPr>
        <p:txBody>
          <a:bodyPr wrap="square" lIns="0" tIns="0" rIns="0" bIns="0" rtlCol="0">
            <a:spAutoFit/>
          </a:bodyPr>
          <a:lstStyle/>
          <a:p>
            <a:pPr>
              <a:spcBef>
                <a:spcPts val="500"/>
              </a:spcBef>
            </a:pPr>
            <a:r>
              <a:rPr lang="en-US" sz="900" b="1" dirty="0"/>
              <a:t>Universal </a:t>
            </a:r>
            <a:br>
              <a:rPr lang="en-US" sz="900" b="1" dirty="0"/>
            </a:br>
            <a:r>
              <a:rPr lang="en-US" sz="900" b="1" dirty="0"/>
              <a:t>Expectations</a:t>
            </a:r>
            <a:endParaRPr lang="en-US" sz="800" b="1" dirty="0"/>
          </a:p>
          <a:p>
            <a:pPr>
              <a:spcBef>
                <a:spcPts val="500"/>
              </a:spcBef>
            </a:pPr>
            <a:r>
              <a:rPr lang="en-US" sz="800" dirty="0"/>
              <a:t>Set clear expectations of student behavior in the classroom and beyond</a:t>
            </a:r>
          </a:p>
        </p:txBody>
      </p:sp>
      <p:pic>
        <p:nvPicPr>
          <p:cNvPr id="23" name="Picture 22">
            <a:extLst>
              <a:ext uri="{FF2B5EF4-FFF2-40B4-BE49-F238E27FC236}">
                <a16:creationId xmlns:a16="http://schemas.microsoft.com/office/drawing/2014/main" id="{62D9E33D-8B30-4D1F-A2C3-372DE266DBF6}"/>
              </a:ext>
            </a:extLst>
          </p:cNvPr>
          <p:cNvPicPr>
            <a:picLocks noChangeAspect="1"/>
          </p:cNvPicPr>
          <p:nvPr/>
        </p:nvPicPr>
        <p:blipFill>
          <a:blip r:embed="rId4"/>
          <a:stretch>
            <a:fillRect/>
          </a:stretch>
        </p:blipFill>
        <p:spPr>
          <a:xfrm>
            <a:off x="280195" y="2862374"/>
            <a:ext cx="258471" cy="365760"/>
          </a:xfrm>
          <a:prstGeom prst="rect">
            <a:avLst/>
          </a:prstGeom>
        </p:spPr>
      </p:pic>
      <p:sp>
        <p:nvSpPr>
          <p:cNvPr id="14" name="Rectangle 13">
            <a:extLst>
              <a:ext uri="{FF2B5EF4-FFF2-40B4-BE49-F238E27FC236}">
                <a16:creationId xmlns:a16="http://schemas.microsoft.com/office/drawing/2014/main" id="{727E6473-583B-4309-B6F2-66113BE66241}"/>
              </a:ext>
            </a:extLst>
          </p:cNvPr>
          <p:cNvSpPr/>
          <p:nvPr/>
        </p:nvSpPr>
        <p:spPr>
          <a:xfrm>
            <a:off x="2389285" y="2032549"/>
            <a:ext cx="1846811" cy="710451"/>
          </a:xfrm>
          <a:prstGeom prst="rect">
            <a:avLst/>
          </a:prstGeom>
        </p:spPr>
        <p:txBody>
          <a:bodyPr wrap="square" lIns="0" tIns="0" rIns="0" bIns="0">
            <a:spAutoFit/>
          </a:bodyPr>
          <a:lstStyle/>
          <a:p>
            <a:pPr>
              <a:spcBef>
                <a:spcPts val="500"/>
              </a:spcBef>
            </a:pPr>
            <a:r>
              <a:rPr lang="en-US" sz="900" b="1" dirty="0"/>
              <a:t>Explicit </a:t>
            </a:r>
            <a:br>
              <a:rPr lang="en-US" sz="900" b="1" dirty="0"/>
            </a:br>
            <a:r>
              <a:rPr lang="en-US" sz="900" b="1" dirty="0"/>
              <a:t>Behavioral Instruction</a:t>
            </a:r>
          </a:p>
          <a:p>
            <a:pPr>
              <a:spcBef>
                <a:spcPts val="500"/>
              </a:spcBef>
            </a:pPr>
            <a:r>
              <a:rPr lang="en-US" sz="800" dirty="0"/>
              <a:t>Explicitly teach expectations to all students via lessons, reminders, and behavior modeling</a:t>
            </a:r>
          </a:p>
        </p:txBody>
      </p:sp>
      <p:pic>
        <p:nvPicPr>
          <p:cNvPr id="25" name="Picture 24">
            <a:extLst>
              <a:ext uri="{FF2B5EF4-FFF2-40B4-BE49-F238E27FC236}">
                <a16:creationId xmlns:a16="http://schemas.microsoft.com/office/drawing/2014/main" id="{FA8014F2-99AC-4BDD-864A-98B75294AA31}"/>
              </a:ext>
            </a:extLst>
          </p:cNvPr>
          <p:cNvPicPr>
            <a:picLocks noChangeAspect="1"/>
          </p:cNvPicPr>
          <p:nvPr/>
        </p:nvPicPr>
        <p:blipFill>
          <a:blip r:embed="rId5"/>
          <a:stretch>
            <a:fillRect/>
          </a:stretch>
        </p:blipFill>
        <p:spPr>
          <a:xfrm>
            <a:off x="2389285" y="2862374"/>
            <a:ext cx="369455" cy="365760"/>
          </a:xfrm>
          <a:prstGeom prst="rect">
            <a:avLst/>
          </a:prstGeom>
        </p:spPr>
      </p:pic>
      <p:sp>
        <p:nvSpPr>
          <p:cNvPr id="15" name="Rectangle 14">
            <a:extLst>
              <a:ext uri="{FF2B5EF4-FFF2-40B4-BE49-F238E27FC236}">
                <a16:creationId xmlns:a16="http://schemas.microsoft.com/office/drawing/2014/main" id="{90D70CE8-9DC3-4C99-8B11-577A60F9170E}"/>
              </a:ext>
            </a:extLst>
          </p:cNvPr>
          <p:cNvSpPr/>
          <p:nvPr/>
        </p:nvSpPr>
        <p:spPr>
          <a:xfrm>
            <a:off x="4582552" y="2032549"/>
            <a:ext cx="1574548" cy="587340"/>
          </a:xfrm>
          <a:prstGeom prst="rect">
            <a:avLst/>
          </a:prstGeom>
        </p:spPr>
        <p:txBody>
          <a:bodyPr wrap="square" lIns="0" tIns="0" rIns="0" bIns="0">
            <a:spAutoFit/>
          </a:bodyPr>
          <a:lstStyle/>
          <a:p>
            <a:pPr>
              <a:spcBef>
                <a:spcPts val="500"/>
              </a:spcBef>
            </a:pPr>
            <a:r>
              <a:rPr lang="en-US" sz="900" b="1" dirty="0"/>
              <a:t>Rewarding </a:t>
            </a:r>
            <a:br>
              <a:rPr lang="en-US" sz="900" b="1" dirty="0"/>
            </a:br>
            <a:r>
              <a:rPr lang="en-US" sz="900" b="1" dirty="0"/>
              <a:t>Positive Behavior</a:t>
            </a:r>
          </a:p>
          <a:p>
            <a:pPr>
              <a:spcBef>
                <a:spcPts val="500"/>
              </a:spcBef>
            </a:pPr>
            <a:r>
              <a:rPr lang="en-US" sz="800" dirty="0"/>
              <a:t>Continuously identify, call out, and praise positive behavior</a:t>
            </a:r>
          </a:p>
        </p:txBody>
      </p:sp>
      <p:pic>
        <p:nvPicPr>
          <p:cNvPr id="27" name="Picture 26">
            <a:extLst>
              <a:ext uri="{FF2B5EF4-FFF2-40B4-BE49-F238E27FC236}">
                <a16:creationId xmlns:a16="http://schemas.microsoft.com/office/drawing/2014/main" id="{F7D189FD-481E-43A2-A547-8D8351512A87}"/>
              </a:ext>
            </a:extLst>
          </p:cNvPr>
          <p:cNvPicPr>
            <a:picLocks noChangeAspect="1"/>
          </p:cNvPicPr>
          <p:nvPr/>
        </p:nvPicPr>
        <p:blipFill>
          <a:blip r:embed="rId6"/>
          <a:stretch>
            <a:fillRect/>
          </a:stretch>
        </p:blipFill>
        <p:spPr>
          <a:xfrm>
            <a:off x="4582552" y="2862374"/>
            <a:ext cx="359664" cy="365760"/>
          </a:xfrm>
          <a:prstGeom prst="rect">
            <a:avLst/>
          </a:prstGeom>
        </p:spPr>
      </p:pic>
      <p:sp>
        <p:nvSpPr>
          <p:cNvPr id="50" name="TextBox 49">
            <a:extLst>
              <a:ext uri="{FF2B5EF4-FFF2-40B4-BE49-F238E27FC236}">
                <a16:creationId xmlns:a16="http://schemas.microsoft.com/office/drawing/2014/main" id="{87172FC5-9963-42B4-8CEB-52EE58A72FCD}"/>
              </a:ext>
            </a:extLst>
          </p:cNvPr>
          <p:cNvSpPr txBox="1"/>
          <p:nvPr/>
        </p:nvSpPr>
        <p:spPr>
          <a:xfrm>
            <a:off x="273797" y="3536869"/>
            <a:ext cx="1846812" cy="990015"/>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800" dirty="0"/>
              <a:t>Positively-stated </a:t>
            </a:r>
            <a:br>
              <a:rPr lang="en-US" sz="800" dirty="0"/>
            </a:br>
            <a:r>
              <a:rPr lang="en-US" sz="800" b="1" dirty="0"/>
              <a:t>behavior matrices</a:t>
            </a:r>
          </a:p>
          <a:p>
            <a:pPr marL="118872" indent="-118872">
              <a:spcBef>
                <a:spcPts val="500"/>
              </a:spcBef>
              <a:buFont typeface="Arial" panose="020B0604020202020204" pitchFamily="34" charset="0"/>
              <a:buChar char="•"/>
            </a:pPr>
            <a:r>
              <a:rPr lang="en-US" sz="800" b="1" dirty="0"/>
              <a:t>Behavioral code </a:t>
            </a:r>
            <a:r>
              <a:rPr lang="en-US" sz="800" dirty="0"/>
              <a:t>with clearly outlined acceptable and unacceptable behaviors</a:t>
            </a:r>
          </a:p>
          <a:p>
            <a:pPr marL="118872" indent="-118872">
              <a:spcBef>
                <a:spcPts val="500"/>
              </a:spcBef>
              <a:buFont typeface="Arial" panose="020B0604020202020204" pitchFamily="34" charset="0"/>
              <a:buChar char="•"/>
            </a:pPr>
            <a:r>
              <a:rPr lang="en-US" sz="800" dirty="0"/>
              <a:t>Clear and consistent </a:t>
            </a:r>
            <a:r>
              <a:rPr lang="en-US" sz="800" b="1" dirty="0"/>
              <a:t>classroom structures and routines</a:t>
            </a:r>
          </a:p>
        </p:txBody>
      </p:sp>
      <p:sp>
        <p:nvSpPr>
          <p:cNvPr id="51" name="TextBox 50">
            <a:extLst>
              <a:ext uri="{FF2B5EF4-FFF2-40B4-BE49-F238E27FC236}">
                <a16:creationId xmlns:a16="http://schemas.microsoft.com/office/drawing/2014/main" id="{E67D71D7-FED0-47B4-BEBE-10ED2C3A1C98}"/>
              </a:ext>
            </a:extLst>
          </p:cNvPr>
          <p:cNvSpPr txBox="1"/>
          <p:nvPr/>
        </p:nvSpPr>
        <p:spPr>
          <a:xfrm>
            <a:off x="2389285" y="3536869"/>
            <a:ext cx="1846811" cy="925894"/>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800" b="1" dirty="0"/>
              <a:t>Presentations</a:t>
            </a:r>
            <a:r>
              <a:rPr lang="en-US" sz="800" dirty="0"/>
              <a:t> that directly explain schoolwide expectations, rewards, consequences </a:t>
            </a:r>
          </a:p>
          <a:p>
            <a:pPr marL="118872" indent="-118872">
              <a:spcBef>
                <a:spcPts val="500"/>
              </a:spcBef>
              <a:buFont typeface="Arial" panose="020B0604020202020204" pitchFamily="34" charset="0"/>
              <a:buChar char="•"/>
            </a:pPr>
            <a:r>
              <a:rPr lang="en-US" sz="800" b="1" dirty="0"/>
              <a:t>Role-play and scenario activities </a:t>
            </a:r>
            <a:r>
              <a:rPr lang="en-US" sz="800" dirty="0"/>
              <a:t>in classrooms to demonstrate examples and “non-examples” of positive behavior</a:t>
            </a:r>
          </a:p>
        </p:txBody>
      </p:sp>
      <p:sp>
        <p:nvSpPr>
          <p:cNvPr id="52" name="TextBox 51">
            <a:extLst>
              <a:ext uri="{FF2B5EF4-FFF2-40B4-BE49-F238E27FC236}">
                <a16:creationId xmlns:a16="http://schemas.microsoft.com/office/drawing/2014/main" id="{EE93CE77-80D2-485C-A785-ABC6FE94D5FE}"/>
              </a:ext>
            </a:extLst>
          </p:cNvPr>
          <p:cNvSpPr txBox="1"/>
          <p:nvPr/>
        </p:nvSpPr>
        <p:spPr>
          <a:xfrm>
            <a:off x="4617007" y="3536869"/>
            <a:ext cx="1505639" cy="743793"/>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800" b="1" dirty="0"/>
              <a:t>4:1 positive-to-negative </a:t>
            </a:r>
            <a:r>
              <a:rPr lang="en-US" sz="800" dirty="0"/>
              <a:t>interactions ratio</a:t>
            </a:r>
          </a:p>
          <a:p>
            <a:pPr marL="118872" indent="-118872">
              <a:spcBef>
                <a:spcPts val="500"/>
              </a:spcBef>
              <a:buFont typeface="Arial" panose="020B0604020202020204" pitchFamily="34" charset="0"/>
              <a:buChar char="•"/>
            </a:pPr>
            <a:r>
              <a:rPr lang="en-US" sz="800" b="1" dirty="0"/>
              <a:t>Token economies </a:t>
            </a:r>
            <a:br>
              <a:rPr lang="en-US" sz="800" b="1" dirty="0"/>
            </a:br>
            <a:r>
              <a:rPr lang="en-US" sz="800" dirty="0"/>
              <a:t>and rewards</a:t>
            </a:r>
          </a:p>
          <a:p>
            <a:pPr marL="118872" indent="-118872">
              <a:spcBef>
                <a:spcPts val="500"/>
              </a:spcBef>
              <a:buFont typeface="Arial" panose="020B0604020202020204" pitchFamily="34" charset="0"/>
              <a:buChar char="•"/>
            </a:pPr>
            <a:r>
              <a:rPr lang="en-US" sz="800" b="1" dirty="0"/>
              <a:t>Group contingencies</a:t>
            </a:r>
            <a:r>
              <a:rPr lang="en-US" sz="800" b="1" baseline="30000" dirty="0"/>
              <a:t>1</a:t>
            </a:r>
          </a:p>
        </p:txBody>
      </p:sp>
      <p:sp>
        <p:nvSpPr>
          <p:cNvPr id="55" name="Rectangle 54">
            <a:extLst>
              <a:ext uri="{FF2B5EF4-FFF2-40B4-BE49-F238E27FC236}">
                <a16:creationId xmlns:a16="http://schemas.microsoft.com/office/drawing/2014/main" id="{BB1F3D65-072B-4AD6-82BA-51BC7F3FBD4C}"/>
              </a:ext>
            </a:extLst>
          </p:cNvPr>
          <p:cNvSpPr/>
          <p:nvPr/>
        </p:nvSpPr>
        <p:spPr bwMode="gray">
          <a:xfrm>
            <a:off x="273796" y="3325091"/>
            <a:ext cx="5846810" cy="18094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t>Practical Examples:</a:t>
            </a:r>
          </a:p>
        </p:txBody>
      </p:sp>
    </p:spTree>
    <p:extLst>
      <p:ext uri="{BB962C8B-B14F-4D97-AF65-F5344CB8AC3E}">
        <p14:creationId xmlns:p14="http://schemas.microsoft.com/office/powerpoint/2010/main" val="2954630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8E4F26-D0C2-477A-91AE-80BEEB407BDE}"/>
              </a:ext>
            </a:extLst>
          </p:cNvPr>
          <p:cNvSpPr>
            <a:spLocks noGrp="1"/>
          </p:cNvSpPr>
          <p:nvPr>
            <p:ph type="body" sz="quarter" idx="15"/>
          </p:nvPr>
        </p:nvSpPr>
        <p:spPr>
          <a:xfrm>
            <a:off x="280195" y="640267"/>
            <a:ext cx="5842794" cy="184666"/>
          </a:xfrm>
        </p:spPr>
        <p:txBody>
          <a:bodyPr/>
          <a:lstStyle/>
          <a:p>
            <a:r>
              <a:rPr lang="en-US" dirty="0"/>
              <a:t>PBIS Supported by Decades of Research and Endorsed by US Government</a:t>
            </a:r>
          </a:p>
        </p:txBody>
      </p:sp>
      <p:sp>
        <p:nvSpPr>
          <p:cNvPr id="3" name="Text Placeholder 2">
            <a:extLst>
              <a:ext uri="{FF2B5EF4-FFF2-40B4-BE49-F238E27FC236}">
                <a16:creationId xmlns:a16="http://schemas.microsoft.com/office/drawing/2014/main" id="{97BC2C40-1E90-47BE-85F7-89AD24290489}"/>
              </a:ext>
            </a:extLst>
          </p:cNvPr>
          <p:cNvSpPr>
            <a:spLocks noGrp="1"/>
          </p:cNvSpPr>
          <p:nvPr>
            <p:ph type="body" sz="quarter" idx="16"/>
          </p:nvPr>
        </p:nvSpPr>
        <p:spPr>
          <a:xfrm>
            <a:off x="280194" y="99782"/>
            <a:ext cx="2560320" cy="123111"/>
          </a:xfrm>
        </p:spPr>
        <p:txBody>
          <a:bodyPr/>
          <a:lstStyle/>
          <a:p>
            <a:r>
              <a:rPr lang="en-US" dirty="0"/>
              <a:t>Practice #7: Districtwide PBIS Implementation</a:t>
            </a:r>
          </a:p>
        </p:txBody>
      </p:sp>
      <p:sp>
        <p:nvSpPr>
          <p:cNvPr id="4" name="Text Placeholder 3">
            <a:extLst>
              <a:ext uri="{FF2B5EF4-FFF2-40B4-BE49-F238E27FC236}">
                <a16:creationId xmlns:a16="http://schemas.microsoft.com/office/drawing/2014/main" id="{F16EC1F5-9D92-4A5A-A470-6CAD0E967388}"/>
              </a:ext>
            </a:extLst>
          </p:cNvPr>
          <p:cNvSpPr>
            <a:spLocks noGrp="1"/>
          </p:cNvSpPr>
          <p:nvPr>
            <p:ph type="body" sz="quarter" idx="18"/>
          </p:nvPr>
        </p:nvSpPr>
        <p:spPr>
          <a:xfrm>
            <a:off x="3973857" y="4446657"/>
            <a:ext cx="2426943" cy="353943"/>
          </a:xfrm>
        </p:spPr>
        <p:txBody>
          <a:bodyPr/>
          <a:lstStyle/>
          <a:p>
            <a:r>
              <a:rPr lang="en-US" dirty="0"/>
              <a:t>Source: Positive Behavioral Interventions and Supports: OSEP Technical Assistance Center, </a:t>
            </a:r>
            <a:r>
              <a:rPr lang="en-US" dirty="0">
                <a:hlinkClick r:id="rId2"/>
              </a:rPr>
              <a:t>https://www.pbis.org/</a:t>
            </a:r>
            <a:r>
              <a:rPr lang="en-US" dirty="0"/>
              <a:t>; EAB interviews and analysis.</a:t>
            </a:r>
          </a:p>
        </p:txBody>
      </p:sp>
      <p:sp>
        <p:nvSpPr>
          <p:cNvPr id="6" name="Title 5">
            <a:extLst>
              <a:ext uri="{FF2B5EF4-FFF2-40B4-BE49-F238E27FC236}">
                <a16:creationId xmlns:a16="http://schemas.microsoft.com/office/drawing/2014/main" id="{A398B6AE-E288-438B-816C-0599AD9B0844}"/>
              </a:ext>
            </a:extLst>
          </p:cNvPr>
          <p:cNvSpPr>
            <a:spLocks noGrp="1"/>
          </p:cNvSpPr>
          <p:nvPr>
            <p:ph type="title"/>
          </p:nvPr>
        </p:nvSpPr>
        <p:spPr>
          <a:xfrm>
            <a:off x="280193" y="317005"/>
            <a:ext cx="6120607" cy="249299"/>
          </a:xfrm>
        </p:spPr>
        <p:txBody>
          <a:bodyPr/>
          <a:lstStyle/>
          <a:p>
            <a:r>
              <a:rPr lang="en-US" dirty="0"/>
              <a:t>Proof of Concept Prompts Spread of Model</a:t>
            </a:r>
          </a:p>
        </p:txBody>
      </p:sp>
      <p:sp>
        <p:nvSpPr>
          <p:cNvPr id="68" name="Text Placeholder 12">
            <a:extLst>
              <a:ext uri="{FF2B5EF4-FFF2-40B4-BE49-F238E27FC236}">
                <a16:creationId xmlns:a16="http://schemas.microsoft.com/office/drawing/2014/main" id="{DFBB5186-481A-4983-A003-FAD6362FFFE4}"/>
              </a:ext>
            </a:extLst>
          </p:cNvPr>
          <p:cNvSpPr>
            <a:spLocks noGrp="1"/>
          </p:cNvSpPr>
          <p:nvPr>
            <p:ph type="body" sz="quarter" idx="19"/>
          </p:nvPr>
        </p:nvSpPr>
        <p:spPr>
          <a:xfrm>
            <a:off x="0" y="4557713"/>
            <a:ext cx="2046204" cy="76944"/>
          </a:xfrm>
        </p:spPr>
        <p:txBody>
          <a:bodyPr/>
          <a:lstStyle/>
          <a:p>
            <a:r>
              <a:rPr lang="en-US" dirty="0"/>
              <a:t>Individuals with Disabilities Education Act.</a:t>
            </a:r>
          </a:p>
        </p:txBody>
      </p:sp>
      <p:sp>
        <p:nvSpPr>
          <p:cNvPr id="38" name="Text Placeholder 12">
            <a:extLst>
              <a:ext uri="{FF2B5EF4-FFF2-40B4-BE49-F238E27FC236}">
                <a16:creationId xmlns:a16="http://schemas.microsoft.com/office/drawing/2014/main" id="{52BB2842-25F0-4936-8475-A3C11AA5C12A}"/>
              </a:ext>
            </a:extLst>
          </p:cNvPr>
          <p:cNvSpPr txBox="1">
            <a:spLocks/>
          </p:cNvSpPr>
          <p:nvPr/>
        </p:nvSpPr>
        <p:spPr bwMode="gray">
          <a:xfrm>
            <a:off x="280193" y="2588023"/>
            <a:ext cx="1397905" cy="1269578"/>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Research reveals evidence of positive effects of non-punitive discipline on reducing problem behaviors </a:t>
            </a:r>
          </a:p>
          <a:p>
            <a:pPr marL="118872" indent="-118872">
              <a:spcBef>
                <a:spcPts val="300"/>
              </a:spcBef>
            </a:pPr>
            <a:r>
              <a:rPr lang="en-US" sz="800" dirty="0"/>
              <a:t>PBIS emerges as a way to elevate results from classroom interventions into a framework for school-level change</a:t>
            </a:r>
          </a:p>
        </p:txBody>
      </p:sp>
      <p:cxnSp>
        <p:nvCxnSpPr>
          <p:cNvPr id="14" name="Straight Arrow Connector 13">
            <a:extLst>
              <a:ext uri="{FF2B5EF4-FFF2-40B4-BE49-F238E27FC236}">
                <a16:creationId xmlns:a16="http://schemas.microsoft.com/office/drawing/2014/main" id="{8CA79DE0-D0C5-4318-912B-E7C07D9FB839}"/>
              </a:ext>
            </a:extLst>
          </p:cNvPr>
          <p:cNvCxnSpPr/>
          <p:nvPr/>
        </p:nvCxnSpPr>
        <p:spPr bwMode="gray">
          <a:xfrm flipH="1">
            <a:off x="467246" y="1806112"/>
            <a:ext cx="0" cy="365760"/>
          </a:xfrm>
          <a:prstGeom prst="straightConnector1">
            <a:avLst/>
          </a:prstGeom>
          <a:solidFill>
            <a:schemeClr val="accent1"/>
          </a:solidFill>
          <a:ln w="12700" cap="flat" cmpd="sng" algn="ctr">
            <a:solidFill>
              <a:schemeClr val="tx2"/>
            </a:solidFill>
            <a:prstDash val="solid"/>
            <a:miter lim="800000"/>
            <a:headEnd type="none" w="med" len="med"/>
            <a:tailEnd type="triangle" w="med" len="med"/>
          </a:ln>
          <a:effectLst/>
        </p:spPr>
      </p:cxnSp>
      <p:sp>
        <p:nvSpPr>
          <p:cNvPr id="35" name="TextBox 34">
            <a:extLst>
              <a:ext uri="{FF2B5EF4-FFF2-40B4-BE49-F238E27FC236}">
                <a16:creationId xmlns:a16="http://schemas.microsoft.com/office/drawing/2014/main" id="{B9388BEC-1FA6-4286-A462-42410AC5B17C}"/>
              </a:ext>
            </a:extLst>
          </p:cNvPr>
          <p:cNvSpPr txBox="1"/>
          <p:nvPr/>
        </p:nvSpPr>
        <p:spPr bwMode="gray">
          <a:xfrm>
            <a:off x="280194" y="1624426"/>
            <a:ext cx="374105" cy="123110"/>
          </a:xfrm>
          <a:prstGeom prst="rect">
            <a:avLst/>
          </a:prstGeom>
          <a:noFill/>
        </p:spPr>
        <p:txBody>
          <a:bodyPr wrap="square" lIns="0" tIns="0" rIns="0" bIns="0" rtlCol="0">
            <a:spAutoFit/>
          </a:bodyPr>
          <a:lstStyle/>
          <a:p>
            <a:pPr algn="ctr">
              <a:spcBef>
                <a:spcPts val="500"/>
              </a:spcBef>
            </a:pPr>
            <a:r>
              <a:rPr lang="en-US" sz="800" b="1" dirty="0"/>
              <a:t>1980s</a:t>
            </a:r>
          </a:p>
        </p:txBody>
      </p:sp>
      <p:pic>
        <p:nvPicPr>
          <p:cNvPr id="55" name="Picture 54">
            <a:extLst>
              <a:ext uri="{FF2B5EF4-FFF2-40B4-BE49-F238E27FC236}">
                <a16:creationId xmlns:a16="http://schemas.microsoft.com/office/drawing/2014/main" id="{0078666B-720C-48FD-9794-EAD345E2510E}"/>
              </a:ext>
            </a:extLst>
          </p:cNvPr>
          <p:cNvPicPr>
            <a:picLocks noChangeAspect="1"/>
          </p:cNvPicPr>
          <p:nvPr/>
        </p:nvPicPr>
        <p:blipFill>
          <a:blip r:embed="rId3"/>
          <a:stretch>
            <a:fillRect/>
          </a:stretch>
        </p:blipFill>
        <p:spPr>
          <a:xfrm>
            <a:off x="284366" y="1359589"/>
            <a:ext cx="365760" cy="232866"/>
          </a:xfrm>
          <a:prstGeom prst="rect">
            <a:avLst/>
          </a:prstGeom>
        </p:spPr>
      </p:pic>
      <p:sp>
        <p:nvSpPr>
          <p:cNvPr id="5" name="TextBox 4">
            <a:extLst>
              <a:ext uri="{FF2B5EF4-FFF2-40B4-BE49-F238E27FC236}">
                <a16:creationId xmlns:a16="http://schemas.microsoft.com/office/drawing/2014/main" id="{D4F69F0F-A1B3-4A52-9CDC-51B90D259917}"/>
              </a:ext>
            </a:extLst>
          </p:cNvPr>
          <p:cNvSpPr txBox="1"/>
          <p:nvPr/>
        </p:nvSpPr>
        <p:spPr>
          <a:xfrm>
            <a:off x="277813" y="2253524"/>
            <a:ext cx="1544059" cy="246221"/>
          </a:xfrm>
          <a:prstGeom prst="rect">
            <a:avLst/>
          </a:prstGeom>
          <a:noFill/>
        </p:spPr>
        <p:txBody>
          <a:bodyPr wrap="square" lIns="0" tIns="0" rIns="0" bIns="0" rtlCol="0">
            <a:spAutoFit/>
          </a:bodyPr>
          <a:lstStyle/>
          <a:p>
            <a:pPr>
              <a:spcBef>
                <a:spcPts val="500"/>
              </a:spcBef>
            </a:pPr>
            <a:r>
              <a:rPr lang="en-US" sz="800" b="1" dirty="0"/>
              <a:t>PBIS an Evidence-Based Alternative to Punishment</a:t>
            </a:r>
          </a:p>
        </p:txBody>
      </p:sp>
      <p:sp>
        <p:nvSpPr>
          <p:cNvPr id="40" name="Text Placeholder 12">
            <a:extLst>
              <a:ext uri="{FF2B5EF4-FFF2-40B4-BE49-F238E27FC236}">
                <a16:creationId xmlns:a16="http://schemas.microsoft.com/office/drawing/2014/main" id="{0CAB9911-C7BE-4B1A-8FDD-A3FCA73169A6}"/>
              </a:ext>
            </a:extLst>
          </p:cNvPr>
          <p:cNvSpPr txBox="1">
            <a:spLocks/>
          </p:cNvSpPr>
          <p:nvPr/>
        </p:nvSpPr>
        <p:spPr bwMode="gray">
          <a:xfrm>
            <a:off x="1982439" y="2588023"/>
            <a:ext cx="1533657" cy="1392689"/>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Continued success </a:t>
            </a:r>
            <a:br>
              <a:rPr lang="en-US" sz="800" dirty="0"/>
            </a:br>
            <a:r>
              <a:rPr lang="en-US" sz="800" dirty="0"/>
              <a:t>and more evidence of effectiveness help PBIS grow as leading alternative to punitive discipline</a:t>
            </a:r>
          </a:p>
          <a:p>
            <a:pPr marL="118872" indent="-118872">
              <a:spcBef>
                <a:spcPts val="300"/>
              </a:spcBef>
            </a:pPr>
            <a:r>
              <a:rPr lang="en-US" sz="800" dirty="0"/>
              <a:t>Congress reauthorizes IDEA</a:t>
            </a:r>
            <a:r>
              <a:rPr lang="en-US" sz="800" baseline="30000" dirty="0"/>
              <a:t>1</a:t>
            </a:r>
            <a:r>
              <a:rPr lang="en-US" sz="800" dirty="0"/>
              <a:t> in ‘97 and creates Technical Assistance (TA) Center to establish and aid positive behavior support in US schools</a:t>
            </a:r>
          </a:p>
        </p:txBody>
      </p:sp>
      <p:cxnSp>
        <p:nvCxnSpPr>
          <p:cNvPr id="12" name="Straight Arrow Connector 11">
            <a:extLst>
              <a:ext uri="{FF2B5EF4-FFF2-40B4-BE49-F238E27FC236}">
                <a16:creationId xmlns:a16="http://schemas.microsoft.com/office/drawing/2014/main" id="{065D9F56-1CDF-4054-AC38-B9B5649844A2}"/>
              </a:ext>
            </a:extLst>
          </p:cNvPr>
          <p:cNvCxnSpPr/>
          <p:nvPr/>
        </p:nvCxnSpPr>
        <p:spPr bwMode="gray">
          <a:xfrm flipH="1">
            <a:off x="2169492" y="1806112"/>
            <a:ext cx="0" cy="365760"/>
          </a:xfrm>
          <a:prstGeom prst="straightConnector1">
            <a:avLst/>
          </a:prstGeom>
          <a:solidFill>
            <a:schemeClr val="accent1"/>
          </a:solidFill>
          <a:ln w="12700" cap="flat" cmpd="sng" algn="ctr">
            <a:solidFill>
              <a:schemeClr val="tx2"/>
            </a:solidFill>
            <a:prstDash val="solid"/>
            <a:miter lim="800000"/>
            <a:headEnd type="none" w="med" len="med"/>
            <a:tailEnd type="triangle" w="med" len="med"/>
          </a:ln>
          <a:effectLst/>
        </p:spPr>
      </p:cxnSp>
      <p:sp>
        <p:nvSpPr>
          <p:cNvPr id="19" name="TextBox 18">
            <a:extLst>
              <a:ext uri="{FF2B5EF4-FFF2-40B4-BE49-F238E27FC236}">
                <a16:creationId xmlns:a16="http://schemas.microsoft.com/office/drawing/2014/main" id="{B629A2F2-229D-4A89-84F3-0822671570F7}"/>
              </a:ext>
            </a:extLst>
          </p:cNvPr>
          <p:cNvSpPr txBox="1"/>
          <p:nvPr/>
        </p:nvSpPr>
        <p:spPr bwMode="gray">
          <a:xfrm>
            <a:off x="1982440" y="1624425"/>
            <a:ext cx="374105" cy="123111"/>
          </a:xfrm>
          <a:prstGeom prst="rect">
            <a:avLst/>
          </a:prstGeom>
          <a:noFill/>
        </p:spPr>
        <p:txBody>
          <a:bodyPr wrap="square" lIns="0" tIns="0" rIns="0" bIns="0" rtlCol="0">
            <a:spAutoFit/>
          </a:bodyPr>
          <a:lstStyle/>
          <a:p>
            <a:pPr algn="ctr">
              <a:spcBef>
                <a:spcPts val="500"/>
              </a:spcBef>
            </a:pPr>
            <a:r>
              <a:rPr lang="en-US" sz="800" b="1" dirty="0"/>
              <a:t>1990s</a:t>
            </a:r>
          </a:p>
        </p:txBody>
      </p:sp>
      <p:pic>
        <p:nvPicPr>
          <p:cNvPr id="61" name="Picture 60">
            <a:extLst>
              <a:ext uri="{FF2B5EF4-FFF2-40B4-BE49-F238E27FC236}">
                <a16:creationId xmlns:a16="http://schemas.microsoft.com/office/drawing/2014/main" id="{FEA5A068-724F-4883-874E-5F4051FADA76}"/>
              </a:ext>
            </a:extLst>
          </p:cNvPr>
          <p:cNvPicPr>
            <a:picLocks noChangeAspect="1"/>
          </p:cNvPicPr>
          <p:nvPr/>
        </p:nvPicPr>
        <p:blipFill>
          <a:blip r:embed="rId4"/>
          <a:stretch>
            <a:fillRect/>
          </a:stretch>
        </p:blipFill>
        <p:spPr>
          <a:xfrm>
            <a:off x="1986612" y="1259613"/>
            <a:ext cx="365760" cy="332842"/>
          </a:xfrm>
          <a:prstGeom prst="rect">
            <a:avLst/>
          </a:prstGeom>
        </p:spPr>
      </p:pic>
      <p:sp>
        <p:nvSpPr>
          <p:cNvPr id="33" name="TextBox 32">
            <a:extLst>
              <a:ext uri="{FF2B5EF4-FFF2-40B4-BE49-F238E27FC236}">
                <a16:creationId xmlns:a16="http://schemas.microsoft.com/office/drawing/2014/main" id="{EF2720A8-046D-4D91-8203-DD28A9FFFFD9}"/>
              </a:ext>
            </a:extLst>
          </p:cNvPr>
          <p:cNvSpPr txBox="1"/>
          <p:nvPr/>
        </p:nvSpPr>
        <p:spPr>
          <a:xfrm>
            <a:off x="1982439" y="2253524"/>
            <a:ext cx="1643799" cy="246221"/>
          </a:xfrm>
          <a:prstGeom prst="rect">
            <a:avLst/>
          </a:prstGeom>
          <a:noFill/>
        </p:spPr>
        <p:txBody>
          <a:bodyPr wrap="square" lIns="0" tIns="0" rIns="0" bIns="0" rtlCol="0">
            <a:spAutoFit/>
          </a:bodyPr>
          <a:lstStyle/>
          <a:p>
            <a:pPr>
              <a:spcBef>
                <a:spcPts val="500"/>
              </a:spcBef>
            </a:pPr>
            <a:r>
              <a:rPr lang="en-US" sz="800" b="1" dirty="0"/>
              <a:t>Congressional Support Boosts Framework Adoption</a:t>
            </a:r>
          </a:p>
        </p:txBody>
      </p:sp>
      <p:sp>
        <p:nvSpPr>
          <p:cNvPr id="41" name="Text Placeholder 12">
            <a:extLst>
              <a:ext uri="{FF2B5EF4-FFF2-40B4-BE49-F238E27FC236}">
                <a16:creationId xmlns:a16="http://schemas.microsoft.com/office/drawing/2014/main" id="{7D5BF2F3-6B28-4C6F-8A02-EB593F86F6B9}"/>
              </a:ext>
            </a:extLst>
          </p:cNvPr>
          <p:cNvSpPr txBox="1">
            <a:spLocks/>
          </p:cNvSpPr>
          <p:nvPr/>
        </p:nvSpPr>
        <p:spPr bwMode="gray">
          <a:xfrm>
            <a:off x="3786805" y="2588023"/>
            <a:ext cx="1116931" cy="1107996"/>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TA Center </a:t>
            </a:r>
            <a:br>
              <a:rPr lang="en-US" sz="800" dirty="0"/>
            </a:br>
            <a:r>
              <a:rPr lang="en-US" sz="800" dirty="0"/>
              <a:t>provides direct implementation support to a growing number of schools, including research, tools, assessments, training, etc.</a:t>
            </a:r>
          </a:p>
        </p:txBody>
      </p:sp>
      <p:cxnSp>
        <p:nvCxnSpPr>
          <p:cNvPr id="11" name="Straight Arrow Connector 10">
            <a:extLst>
              <a:ext uri="{FF2B5EF4-FFF2-40B4-BE49-F238E27FC236}">
                <a16:creationId xmlns:a16="http://schemas.microsoft.com/office/drawing/2014/main" id="{DB3F8D34-73A0-472B-8DA0-60954532956B}"/>
              </a:ext>
            </a:extLst>
          </p:cNvPr>
          <p:cNvCxnSpPr/>
          <p:nvPr/>
        </p:nvCxnSpPr>
        <p:spPr bwMode="gray">
          <a:xfrm>
            <a:off x="3973857" y="1799708"/>
            <a:ext cx="0" cy="365760"/>
          </a:xfrm>
          <a:prstGeom prst="straightConnector1">
            <a:avLst/>
          </a:prstGeom>
          <a:solidFill>
            <a:schemeClr val="accent1"/>
          </a:solidFill>
          <a:ln w="12700" cap="flat" cmpd="sng" algn="ctr">
            <a:solidFill>
              <a:schemeClr val="tx2"/>
            </a:solidFill>
            <a:prstDash val="solid"/>
            <a:miter lim="800000"/>
            <a:headEnd type="none" w="med" len="med"/>
            <a:tailEnd type="triangle" w="med" len="med"/>
          </a:ln>
          <a:effectLst/>
        </p:spPr>
      </p:cxnSp>
      <p:sp>
        <p:nvSpPr>
          <p:cNvPr id="22" name="TextBox 21">
            <a:extLst>
              <a:ext uri="{FF2B5EF4-FFF2-40B4-BE49-F238E27FC236}">
                <a16:creationId xmlns:a16="http://schemas.microsoft.com/office/drawing/2014/main" id="{1FEF95B9-97C4-4360-A785-7B72A8545021}"/>
              </a:ext>
            </a:extLst>
          </p:cNvPr>
          <p:cNvSpPr txBox="1"/>
          <p:nvPr/>
        </p:nvSpPr>
        <p:spPr bwMode="gray">
          <a:xfrm>
            <a:off x="3786805" y="1624425"/>
            <a:ext cx="374105" cy="123111"/>
          </a:xfrm>
          <a:prstGeom prst="rect">
            <a:avLst/>
          </a:prstGeom>
          <a:noFill/>
        </p:spPr>
        <p:txBody>
          <a:bodyPr wrap="square" lIns="0" tIns="0" rIns="0" bIns="0" rtlCol="0">
            <a:spAutoFit/>
          </a:bodyPr>
          <a:lstStyle/>
          <a:p>
            <a:pPr algn="ctr">
              <a:spcBef>
                <a:spcPts val="500"/>
              </a:spcBef>
            </a:pPr>
            <a:r>
              <a:rPr lang="en-US" sz="800" b="1" dirty="0"/>
              <a:t>2000s</a:t>
            </a:r>
          </a:p>
        </p:txBody>
      </p:sp>
      <p:pic>
        <p:nvPicPr>
          <p:cNvPr id="59" name="Picture 58">
            <a:extLst>
              <a:ext uri="{FF2B5EF4-FFF2-40B4-BE49-F238E27FC236}">
                <a16:creationId xmlns:a16="http://schemas.microsoft.com/office/drawing/2014/main" id="{C1A1E596-7558-4D99-8CC7-ED631E600A0A}"/>
              </a:ext>
            </a:extLst>
          </p:cNvPr>
          <p:cNvPicPr>
            <a:picLocks noChangeAspect="1"/>
          </p:cNvPicPr>
          <p:nvPr/>
        </p:nvPicPr>
        <p:blipFill>
          <a:blip r:embed="rId5"/>
          <a:stretch>
            <a:fillRect/>
          </a:stretch>
        </p:blipFill>
        <p:spPr>
          <a:xfrm>
            <a:off x="3790977" y="1230353"/>
            <a:ext cx="365760" cy="362102"/>
          </a:xfrm>
          <a:prstGeom prst="rect">
            <a:avLst/>
          </a:prstGeom>
        </p:spPr>
      </p:pic>
      <p:sp>
        <p:nvSpPr>
          <p:cNvPr id="34" name="TextBox 33">
            <a:extLst>
              <a:ext uri="{FF2B5EF4-FFF2-40B4-BE49-F238E27FC236}">
                <a16:creationId xmlns:a16="http://schemas.microsoft.com/office/drawing/2014/main" id="{C3A73021-7FE8-44A9-8A27-50C7911619AC}"/>
              </a:ext>
            </a:extLst>
          </p:cNvPr>
          <p:cNvSpPr txBox="1"/>
          <p:nvPr/>
        </p:nvSpPr>
        <p:spPr>
          <a:xfrm>
            <a:off x="3786806" y="2253524"/>
            <a:ext cx="1116930" cy="246221"/>
          </a:xfrm>
          <a:prstGeom prst="rect">
            <a:avLst/>
          </a:prstGeom>
          <a:noFill/>
        </p:spPr>
        <p:txBody>
          <a:bodyPr wrap="square" lIns="0" tIns="0" rIns="0" bIns="0" rtlCol="0">
            <a:spAutoFit/>
          </a:bodyPr>
          <a:lstStyle/>
          <a:p>
            <a:pPr>
              <a:spcBef>
                <a:spcPts val="500"/>
              </a:spcBef>
            </a:pPr>
            <a:r>
              <a:rPr lang="en-US" sz="800" b="1" dirty="0"/>
              <a:t>Adoption Eased by Extended Support</a:t>
            </a:r>
          </a:p>
        </p:txBody>
      </p:sp>
      <p:sp>
        <p:nvSpPr>
          <p:cNvPr id="43" name="Text Placeholder 12">
            <a:extLst>
              <a:ext uri="{FF2B5EF4-FFF2-40B4-BE49-F238E27FC236}">
                <a16:creationId xmlns:a16="http://schemas.microsoft.com/office/drawing/2014/main" id="{66090321-FDA9-4DFF-8810-3A019D050C5D}"/>
              </a:ext>
            </a:extLst>
          </p:cNvPr>
          <p:cNvSpPr txBox="1">
            <a:spLocks/>
          </p:cNvSpPr>
          <p:nvPr/>
        </p:nvSpPr>
        <p:spPr bwMode="gray">
          <a:xfrm>
            <a:off x="5064303" y="2588023"/>
            <a:ext cx="1116931" cy="1146468"/>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PBIS implemented in over 26,000 buildings across </a:t>
            </a:r>
            <a:br>
              <a:rPr lang="en-US" sz="800" dirty="0"/>
            </a:br>
            <a:r>
              <a:rPr lang="en-US" sz="800" dirty="0"/>
              <a:t>all states</a:t>
            </a:r>
          </a:p>
          <a:p>
            <a:pPr marL="118872" indent="-118872">
              <a:spcBef>
                <a:spcPts val="300"/>
              </a:spcBef>
            </a:pPr>
            <a:r>
              <a:rPr lang="en-US" sz="800" dirty="0"/>
              <a:t>Multiple statewide associations reward schools</a:t>
            </a:r>
            <a:br>
              <a:rPr lang="en-US" sz="800" dirty="0"/>
            </a:br>
            <a:r>
              <a:rPr lang="en-US" sz="800" dirty="0"/>
              <a:t>for high fidelity</a:t>
            </a:r>
            <a:br>
              <a:rPr lang="en-US" sz="800" dirty="0"/>
            </a:br>
            <a:r>
              <a:rPr lang="en-US" sz="800" dirty="0"/>
              <a:t>of implementation</a:t>
            </a:r>
          </a:p>
        </p:txBody>
      </p:sp>
      <p:cxnSp>
        <p:nvCxnSpPr>
          <p:cNvPr id="16" name="Straight Arrow Connector 15">
            <a:extLst>
              <a:ext uri="{FF2B5EF4-FFF2-40B4-BE49-F238E27FC236}">
                <a16:creationId xmlns:a16="http://schemas.microsoft.com/office/drawing/2014/main" id="{E4790E65-A23F-4820-8C19-924CE9061C1A}"/>
              </a:ext>
            </a:extLst>
          </p:cNvPr>
          <p:cNvCxnSpPr>
            <a:cxnSpLocks/>
          </p:cNvCxnSpPr>
          <p:nvPr/>
        </p:nvCxnSpPr>
        <p:spPr bwMode="gray">
          <a:xfrm flipH="1">
            <a:off x="5247183" y="1806112"/>
            <a:ext cx="0" cy="365760"/>
          </a:xfrm>
          <a:prstGeom prst="straightConnector1">
            <a:avLst/>
          </a:prstGeom>
          <a:solidFill>
            <a:schemeClr val="accent1"/>
          </a:solidFill>
          <a:ln w="12700" cap="flat" cmpd="sng" algn="ctr">
            <a:solidFill>
              <a:schemeClr val="tx2"/>
            </a:solidFill>
            <a:prstDash val="solid"/>
            <a:miter lim="800000"/>
            <a:headEnd type="none" w="med" len="med"/>
            <a:tailEnd type="triangle" w="med" len="med"/>
          </a:ln>
          <a:effectLst/>
        </p:spPr>
      </p:cxnSp>
      <p:sp>
        <p:nvSpPr>
          <p:cNvPr id="32" name="TextBox 31">
            <a:extLst>
              <a:ext uri="{FF2B5EF4-FFF2-40B4-BE49-F238E27FC236}">
                <a16:creationId xmlns:a16="http://schemas.microsoft.com/office/drawing/2014/main" id="{2A55015F-55FA-49ED-AF08-46FFFFCDFA03}"/>
              </a:ext>
            </a:extLst>
          </p:cNvPr>
          <p:cNvSpPr txBox="1"/>
          <p:nvPr/>
        </p:nvSpPr>
        <p:spPr bwMode="gray">
          <a:xfrm>
            <a:off x="5113902" y="1624426"/>
            <a:ext cx="266562" cy="123110"/>
          </a:xfrm>
          <a:prstGeom prst="rect">
            <a:avLst/>
          </a:prstGeom>
          <a:noFill/>
        </p:spPr>
        <p:txBody>
          <a:bodyPr wrap="square" lIns="0" tIns="0" rIns="0" bIns="0" rtlCol="0">
            <a:spAutoFit/>
          </a:bodyPr>
          <a:lstStyle/>
          <a:p>
            <a:pPr algn="ctr">
              <a:spcBef>
                <a:spcPts val="500"/>
              </a:spcBef>
            </a:pPr>
            <a:r>
              <a:rPr lang="en-US" sz="800" b="1" dirty="0"/>
              <a:t>Now</a:t>
            </a:r>
          </a:p>
        </p:txBody>
      </p:sp>
      <p:pic>
        <p:nvPicPr>
          <p:cNvPr id="57" name="Picture 56">
            <a:extLst>
              <a:ext uri="{FF2B5EF4-FFF2-40B4-BE49-F238E27FC236}">
                <a16:creationId xmlns:a16="http://schemas.microsoft.com/office/drawing/2014/main" id="{3294A50C-4231-4667-A0FD-018E3A16C660}"/>
              </a:ext>
            </a:extLst>
          </p:cNvPr>
          <p:cNvPicPr>
            <a:picLocks noChangeAspect="1"/>
          </p:cNvPicPr>
          <p:nvPr/>
        </p:nvPicPr>
        <p:blipFill>
          <a:blip r:embed="rId6"/>
          <a:stretch>
            <a:fillRect/>
          </a:stretch>
        </p:blipFill>
        <p:spPr>
          <a:xfrm>
            <a:off x="5064303" y="1324231"/>
            <a:ext cx="365760" cy="268224"/>
          </a:xfrm>
          <a:prstGeom prst="rect">
            <a:avLst/>
          </a:prstGeom>
        </p:spPr>
      </p:pic>
      <p:sp>
        <p:nvSpPr>
          <p:cNvPr id="36" name="TextBox 35">
            <a:extLst>
              <a:ext uri="{FF2B5EF4-FFF2-40B4-BE49-F238E27FC236}">
                <a16:creationId xmlns:a16="http://schemas.microsoft.com/office/drawing/2014/main" id="{B1425DB8-9282-4578-AA20-B1ADDC31A95F}"/>
              </a:ext>
            </a:extLst>
          </p:cNvPr>
          <p:cNvSpPr txBox="1"/>
          <p:nvPr/>
        </p:nvSpPr>
        <p:spPr>
          <a:xfrm>
            <a:off x="5113902" y="2253524"/>
            <a:ext cx="1009082" cy="246221"/>
          </a:xfrm>
          <a:prstGeom prst="rect">
            <a:avLst/>
          </a:prstGeom>
          <a:noFill/>
        </p:spPr>
        <p:txBody>
          <a:bodyPr wrap="square" lIns="0" tIns="0" rIns="0" bIns="0" rtlCol="0">
            <a:spAutoFit/>
          </a:bodyPr>
          <a:lstStyle/>
          <a:p>
            <a:pPr>
              <a:spcBef>
                <a:spcPts val="500"/>
              </a:spcBef>
            </a:pPr>
            <a:r>
              <a:rPr lang="en-US" sz="800" b="1" dirty="0"/>
              <a:t>PBIS Squarely in the Mainstream</a:t>
            </a:r>
          </a:p>
        </p:txBody>
      </p:sp>
      <p:cxnSp>
        <p:nvCxnSpPr>
          <p:cNvPr id="18" name="Straight Arrow Connector 17">
            <a:extLst>
              <a:ext uri="{FF2B5EF4-FFF2-40B4-BE49-F238E27FC236}">
                <a16:creationId xmlns:a16="http://schemas.microsoft.com/office/drawing/2014/main" id="{C299E51C-ECD4-4FF8-A46A-EE6085AF8C22}"/>
              </a:ext>
            </a:extLst>
          </p:cNvPr>
          <p:cNvCxnSpPr>
            <a:cxnSpLocks/>
          </p:cNvCxnSpPr>
          <p:nvPr/>
        </p:nvCxnSpPr>
        <p:spPr bwMode="gray">
          <a:xfrm>
            <a:off x="0" y="1953390"/>
            <a:ext cx="6400800" cy="0"/>
          </a:xfrm>
          <a:prstGeom prst="straightConnector1">
            <a:avLst/>
          </a:prstGeom>
          <a:ln w="158750">
            <a:solidFill>
              <a:schemeClr val="accent3"/>
            </a:solidFill>
            <a:miter lim="800000"/>
            <a:headEnd type="none"/>
            <a:tailEnd type="triangle" w="sm" len="sm"/>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EF88A19-6590-4F8A-A14E-6C81380625F8}"/>
              </a:ext>
            </a:extLst>
          </p:cNvPr>
          <p:cNvSpPr txBox="1"/>
          <p:nvPr/>
        </p:nvSpPr>
        <p:spPr>
          <a:xfrm>
            <a:off x="280195" y="1010314"/>
            <a:ext cx="3200746" cy="138499"/>
          </a:xfrm>
          <a:prstGeom prst="rect">
            <a:avLst/>
          </a:prstGeom>
          <a:noFill/>
        </p:spPr>
        <p:txBody>
          <a:bodyPr wrap="square" lIns="0" tIns="0" rIns="0" bIns="0" rtlCol="0">
            <a:spAutoFit/>
          </a:bodyPr>
          <a:lstStyle/>
          <a:p>
            <a:pPr>
              <a:spcBef>
                <a:spcPts val="500"/>
              </a:spcBef>
            </a:pPr>
            <a:r>
              <a:rPr lang="en-US" sz="900" b="1" dirty="0"/>
              <a:t>Brief History of PBIS</a:t>
            </a:r>
          </a:p>
        </p:txBody>
      </p:sp>
    </p:spTree>
    <p:extLst>
      <p:ext uri="{BB962C8B-B14F-4D97-AF65-F5344CB8AC3E}">
        <p14:creationId xmlns:p14="http://schemas.microsoft.com/office/powerpoint/2010/main" val="4128880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5"/>
          </p:nvPr>
        </p:nvSpPr>
        <p:spPr/>
        <p:txBody>
          <a:bodyPr/>
          <a:lstStyle/>
          <a:p>
            <a:r>
              <a:rPr lang="en-US" dirty="0"/>
              <a:t>Impact of Successful PBIS Implementation Felt Across the Board</a:t>
            </a:r>
          </a:p>
        </p:txBody>
      </p:sp>
      <p:sp>
        <p:nvSpPr>
          <p:cNvPr id="11" name="Text Placeholder 10"/>
          <p:cNvSpPr>
            <a:spLocks noGrp="1"/>
          </p:cNvSpPr>
          <p:nvPr>
            <p:ph type="body" sz="quarter" idx="16"/>
          </p:nvPr>
        </p:nvSpPr>
        <p:spPr>
          <a:xfrm>
            <a:off x="280194" y="99782"/>
            <a:ext cx="2560320" cy="123111"/>
          </a:xfrm>
        </p:spPr>
        <p:txBody>
          <a:bodyPr/>
          <a:lstStyle/>
          <a:p>
            <a:r>
              <a:rPr lang="en-US" dirty="0"/>
              <a:t>Practice #7: Districtwide PBIS Implementation</a:t>
            </a:r>
          </a:p>
        </p:txBody>
      </p:sp>
      <p:sp>
        <p:nvSpPr>
          <p:cNvPr id="12" name="Text Placeholder 11"/>
          <p:cNvSpPr>
            <a:spLocks noGrp="1"/>
          </p:cNvSpPr>
          <p:nvPr>
            <p:ph type="body" sz="quarter" idx="18"/>
          </p:nvPr>
        </p:nvSpPr>
        <p:spPr>
          <a:xfrm>
            <a:off x="1954160" y="4385102"/>
            <a:ext cx="4446639" cy="415498"/>
          </a:xfrm>
        </p:spPr>
        <p:txBody>
          <a:bodyPr/>
          <a:lstStyle/>
          <a:p>
            <a:r>
              <a:rPr lang="en-US" sz="400" dirty="0"/>
              <a:t>Source: Bradshaw, C., “Using Positive Behavioral Interventions and Supports (PBIS) to Enhance the School Environment and Reduce Children’s Disruptive Behavior Problems,” Johns Hopkins Bloomberg School of Public Health, 2008, </a:t>
            </a:r>
            <a:r>
              <a:rPr lang="en-US" sz="400" dirty="0">
                <a:hlinkClick r:id="rId3"/>
              </a:rPr>
              <a:t>https://www.jhsph.edu/research/centers-and-institutes/johns-hopkins-center-for-prevention-and-early-intervention/Publications/Bradshaw_PBIS_prevention_talk.7.2.08.pdf</a:t>
            </a:r>
            <a:r>
              <a:rPr lang="en-US" sz="400" dirty="0"/>
              <a:t>; Bradshaw, C., et. al., “Effects of School-Wide Positive Behavioral Interventions and Supports on Child Behavior Problems,”  Pediatrics 2012, 130(5), </a:t>
            </a:r>
            <a:r>
              <a:rPr lang="en-US" sz="400" dirty="0">
                <a:hlinkClick r:id="rId4"/>
              </a:rPr>
              <a:t>https://www.ncbi.nlm.nih.gov/pmc/articles/PMC3483890/</a:t>
            </a:r>
            <a:r>
              <a:rPr lang="en-US" sz="400" dirty="0"/>
              <a:t>; National Association of School Psychologists. (2015). Early Childhood Services: Promoting Positive Outcomes for Young Children (Position statement). Bethesda, MD, https://www.nasponline.org/x32403.xml ; Positive Behavioral Interventions and Supports: OSEP Technical Assistance Center, </a:t>
            </a:r>
            <a:r>
              <a:rPr lang="en-US" sz="400" dirty="0">
                <a:hlinkClick r:id="rId5"/>
              </a:rPr>
              <a:t>https://www.pbis.org/</a:t>
            </a:r>
            <a:r>
              <a:rPr lang="en-US" sz="400" dirty="0"/>
              <a:t>; EAB interviews and analysis.</a:t>
            </a:r>
          </a:p>
        </p:txBody>
      </p:sp>
      <p:sp>
        <p:nvSpPr>
          <p:cNvPr id="7" name="Title 6"/>
          <p:cNvSpPr>
            <a:spLocks noGrp="1"/>
          </p:cNvSpPr>
          <p:nvPr>
            <p:ph type="title"/>
          </p:nvPr>
        </p:nvSpPr>
        <p:spPr>
          <a:xfrm>
            <a:off x="280194" y="317005"/>
            <a:ext cx="5857964" cy="249299"/>
          </a:xfrm>
        </p:spPr>
        <p:txBody>
          <a:bodyPr/>
          <a:lstStyle/>
          <a:p>
            <a:r>
              <a:rPr lang="en-US" dirty="0"/>
              <a:t>Research Shows Strong Evidence of Effectiveness</a:t>
            </a:r>
          </a:p>
        </p:txBody>
      </p:sp>
      <p:sp>
        <p:nvSpPr>
          <p:cNvPr id="18" name="TextBox 17">
            <a:extLst>
              <a:ext uri="{FF2B5EF4-FFF2-40B4-BE49-F238E27FC236}">
                <a16:creationId xmlns:a16="http://schemas.microsoft.com/office/drawing/2014/main" id="{F822D074-B111-4BF8-98F1-232D4499B20F}"/>
              </a:ext>
            </a:extLst>
          </p:cNvPr>
          <p:cNvSpPr txBox="1"/>
          <p:nvPr/>
        </p:nvSpPr>
        <p:spPr bwMode="gray">
          <a:xfrm>
            <a:off x="279415" y="930042"/>
            <a:ext cx="1561684" cy="307777"/>
          </a:xfrm>
          <a:prstGeom prst="rect">
            <a:avLst/>
          </a:prstGeom>
          <a:noFill/>
        </p:spPr>
        <p:txBody>
          <a:bodyPr wrap="square" lIns="0" tIns="0" rIns="0" bIns="0" rtlCol="0">
            <a:spAutoFit/>
          </a:bodyPr>
          <a:lstStyle/>
          <a:p>
            <a:r>
              <a:rPr lang="en-US" sz="1000" b="1" dirty="0"/>
              <a:t>Significant Decline in Suspensions…</a:t>
            </a:r>
          </a:p>
        </p:txBody>
      </p:sp>
      <p:cxnSp>
        <p:nvCxnSpPr>
          <p:cNvPr id="14" name="Straight Connector 13">
            <a:extLst>
              <a:ext uri="{FF2B5EF4-FFF2-40B4-BE49-F238E27FC236}">
                <a16:creationId xmlns:a16="http://schemas.microsoft.com/office/drawing/2014/main" id="{59B89D1B-644E-4E88-8D6C-B220980D73D6}"/>
              </a:ext>
            </a:extLst>
          </p:cNvPr>
          <p:cNvCxnSpPr>
            <a:cxnSpLocks/>
          </p:cNvCxnSpPr>
          <p:nvPr/>
        </p:nvCxnSpPr>
        <p:spPr bwMode="gray">
          <a:xfrm>
            <a:off x="1440711" y="1415171"/>
            <a:ext cx="0" cy="548640"/>
          </a:xfrm>
          <a:prstGeom prst="line">
            <a:avLst/>
          </a:prstGeom>
          <a:ln w="9525">
            <a:solidFill>
              <a:schemeClr val="accent4"/>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0A46FD2-049F-439D-8C65-AC8562E68AC0}"/>
              </a:ext>
            </a:extLst>
          </p:cNvPr>
          <p:cNvCxnSpPr>
            <a:cxnSpLocks/>
          </p:cNvCxnSpPr>
          <p:nvPr/>
        </p:nvCxnSpPr>
        <p:spPr bwMode="gray">
          <a:xfrm flipV="1">
            <a:off x="633050" y="1415172"/>
            <a:ext cx="0" cy="548640"/>
          </a:xfrm>
          <a:prstGeom prst="line">
            <a:avLst/>
          </a:prstGeom>
          <a:ln w="9525">
            <a:solidFill>
              <a:schemeClr val="accent4"/>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F62F926-54F2-4B89-905B-1312454EE13D}"/>
              </a:ext>
            </a:extLst>
          </p:cNvPr>
          <p:cNvSpPr txBox="1"/>
          <p:nvPr/>
        </p:nvSpPr>
        <p:spPr bwMode="gray">
          <a:xfrm>
            <a:off x="517951" y="1298584"/>
            <a:ext cx="228236" cy="123111"/>
          </a:xfrm>
          <a:prstGeom prst="rect">
            <a:avLst/>
          </a:prstGeom>
          <a:noFill/>
        </p:spPr>
        <p:txBody>
          <a:bodyPr wrap="square" lIns="0" tIns="0" rIns="0" bIns="0" rtlCol="0">
            <a:spAutoFit/>
          </a:bodyPr>
          <a:lstStyle/>
          <a:p>
            <a:pPr algn="r">
              <a:spcBef>
                <a:spcPts val="500"/>
              </a:spcBef>
            </a:pPr>
            <a:r>
              <a:rPr lang="en-US" sz="800" dirty="0"/>
              <a:t>0%</a:t>
            </a:r>
          </a:p>
        </p:txBody>
      </p:sp>
      <p:sp>
        <p:nvSpPr>
          <p:cNvPr id="17" name="TextBox 16">
            <a:extLst>
              <a:ext uri="{FF2B5EF4-FFF2-40B4-BE49-F238E27FC236}">
                <a16:creationId xmlns:a16="http://schemas.microsoft.com/office/drawing/2014/main" id="{BDC872F6-B80D-4294-BC32-A2775EAF9783}"/>
              </a:ext>
            </a:extLst>
          </p:cNvPr>
          <p:cNvSpPr txBox="1"/>
          <p:nvPr/>
        </p:nvSpPr>
        <p:spPr bwMode="gray">
          <a:xfrm>
            <a:off x="1285623" y="1295322"/>
            <a:ext cx="310177" cy="123111"/>
          </a:xfrm>
          <a:prstGeom prst="rect">
            <a:avLst/>
          </a:prstGeom>
          <a:noFill/>
        </p:spPr>
        <p:txBody>
          <a:bodyPr wrap="square" lIns="0" tIns="0" rIns="0" bIns="0" rtlCol="0">
            <a:spAutoFit/>
          </a:bodyPr>
          <a:lstStyle/>
          <a:p>
            <a:pPr algn="r">
              <a:spcBef>
                <a:spcPts val="500"/>
              </a:spcBef>
            </a:pPr>
            <a:r>
              <a:rPr lang="en-US" sz="800" dirty="0"/>
              <a:t>100%</a:t>
            </a:r>
          </a:p>
        </p:txBody>
      </p:sp>
      <p:grpSp>
        <p:nvGrpSpPr>
          <p:cNvPr id="59" name="Group 58">
            <a:extLst>
              <a:ext uri="{FF2B5EF4-FFF2-40B4-BE49-F238E27FC236}">
                <a16:creationId xmlns:a16="http://schemas.microsoft.com/office/drawing/2014/main" id="{390659DC-5063-4C90-BC4F-97E88733C603}"/>
              </a:ext>
            </a:extLst>
          </p:cNvPr>
          <p:cNvGrpSpPr/>
          <p:nvPr/>
        </p:nvGrpSpPr>
        <p:grpSpPr>
          <a:xfrm>
            <a:off x="633050" y="1415171"/>
            <a:ext cx="802888" cy="548640"/>
            <a:chOff x="633050" y="1382684"/>
            <a:chExt cx="802888" cy="548640"/>
          </a:xfrm>
        </p:grpSpPr>
        <p:pic>
          <p:nvPicPr>
            <p:cNvPr id="9" name="Picture 8">
              <a:extLst>
                <a:ext uri="{FF2B5EF4-FFF2-40B4-BE49-F238E27FC236}">
                  <a16:creationId xmlns:a16="http://schemas.microsoft.com/office/drawing/2014/main" id="{74CF6A55-14AE-466A-86D2-A4736C2080A9}"/>
                </a:ext>
              </a:extLst>
            </p:cNvPr>
            <p:cNvPicPr>
              <a:picLocks noChangeAspect="1"/>
            </p:cNvPicPr>
            <p:nvPr/>
          </p:nvPicPr>
          <p:blipFill>
            <a:blip r:embed="rId6">
              <a:duotone>
                <a:schemeClr val="bg2">
                  <a:shade val="45000"/>
                  <a:satMod val="135000"/>
                </a:schemeClr>
                <a:prstClr val="white"/>
              </a:duotone>
            </a:blip>
            <a:stretch>
              <a:fillRect/>
            </a:stretch>
          </p:blipFill>
          <p:spPr>
            <a:xfrm>
              <a:off x="633050" y="1382684"/>
              <a:ext cx="802888" cy="548640"/>
            </a:xfrm>
            <a:prstGeom prst="rect">
              <a:avLst/>
            </a:prstGeom>
          </p:spPr>
        </p:pic>
        <p:pic>
          <p:nvPicPr>
            <p:cNvPr id="21" name="Picture 20">
              <a:extLst>
                <a:ext uri="{FF2B5EF4-FFF2-40B4-BE49-F238E27FC236}">
                  <a16:creationId xmlns:a16="http://schemas.microsoft.com/office/drawing/2014/main" id="{81C9D4E1-2ED2-403C-B34B-3E7255C1096A}"/>
                </a:ext>
              </a:extLst>
            </p:cNvPr>
            <p:cNvPicPr>
              <a:picLocks noChangeAspect="1"/>
            </p:cNvPicPr>
            <p:nvPr/>
          </p:nvPicPr>
          <p:blipFill rotWithShape="1">
            <a:blip r:embed="rId6"/>
            <a:srcRect r="66079"/>
            <a:stretch/>
          </p:blipFill>
          <p:spPr>
            <a:xfrm>
              <a:off x="633052" y="1382684"/>
              <a:ext cx="272349" cy="548640"/>
            </a:xfrm>
            <a:prstGeom prst="rect">
              <a:avLst/>
            </a:prstGeom>
          </p:spPr>
        </p:pic>
      </p:grpSp>
      <p:cxnSp>
        <p:nvCxnSpPr>
          <p:cNvPr id="23" name="Straight Connector 22">
            <a:extLst>
              <a:ext uri="{FF2B5EF4-FFF2-40B4-BE49-F238E27FC236}">
                <a16:creationId xmlns:a16="http://schemas.microsoft.com/office/drawing/2014/main" id="{81EE3BEF-DE88-47D2-83E0-88808537730E}"/>
              </a:ext>
            </a:extLst>
          </p:cNvPr>
          <p:cNvCxnSpPr>
            <a:cxnSpLocks/>
          </p:cNvCxnSpPr>
          <p:nvPr/>
        </p:nvCxnSpPr>
        <p:spPr bwMode="gray">
          <a:xfrm>
            <a:off x="905401" y="1845465"/>
            <a:ext cx="0" cy="140355"/>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72F7A3C-BE3E-4DE0-AD5F-CCAF33D5FA9B}"/>
              </a:ext>
            </a:extLst>
          </p:cNvPr>
          <p:cNvSpPr txBox="1"/>
          <p:nvPr/>
        </p:nvSpPr>
        <p:spPr bwMode="gray">
          <a:xfrm>
            <a:off x="593583" y="1965873"/>
            <a:ext cx="914400" cy="384721"/>
          </a:xfrm>
          <a:prstGeom prst="rect">
            <a:avLst/>
          </a:prstGeom>
          <a:noFill/>
        </p:spPr>
        <p:txBody>
          <a:bodyPr wrap="square" lIns="0" tIns="0" rIns="0" bIns="0" rtlCol="0">
            <a:spAutoFit/>
          </a:bodyPr>
          <a:lstStyle/>
          <a:p>
            <a:r>
              <a:rPr lang="en-US" sz="2500" dirty="0">
                <a:solidFill>
                  <a:schemeClr val="tx2"/>
                </a:solidFill>
                <a:latin typeface="+mj-lt"/>
              </a:rPr>
              <a:t>38.9%</a:t>
            </a:r>
          </a:p>
        </p:txBody>
      </p:sp>
      <p:sp>
        <p:nvSpPr>
          <p:cNvPr id="26" name="TextBox 25">
            <a:extLst>
              <a:ext uri="{FF2B5EF4-FFF2-40B4-BE49-F238E27FC236}">
                <a16:creationId xmlns:a16="http://schemas.microsoft.com/office/drawing/2014/main" id="{C5CE905E-1988-4890-A570-269D421F4163}"/>
              </a:ext>
            </a:extLst>
          </p:cNvPr>
          <p:cNvSpPr txBox="1"/>
          <p:nvPr/>
        </p:nvSpPr>
        <p:spPr bwMode="gray">
          <a:xfrm>
            <a:off x="279415" y="2337968"/>
            <a:ext cx="1516449" cy="492443"/>
          </a:xfrm>
          <a:prstGeom prst="rect">
            <a:avLst/>
          </a:prstGeom>
          <a:noFill/>
        </p:spPr>
        <p:txBody>
          <a:bodyPr wrap="square" lIns="0" tIns="0" rIns="0" bIns="0" rtlCol="0">
            <a:spAutoFit/>
          </a:bodyPr>
          <a:lstStyle/>
          <a:p>
            <a:pPr>
              <a:spcBef>
                <a:spcPts val="500"/>
              </a:spcBef>
            </a:pPr>
            <a:r>
              <a:rPr lang="en-US" sz="800" dirty="0"/>
              <a:t>Reduction of suspensions in elementary schools, post- vs. pre-implementation of PBIS </a:t>
            </a:r>
            <a:r>
              <a:rPr lang="en-US" sz="800" i="1" dirty="0"/>
              <a:t>(n=31 schools)</a:t>
            </a:r>
          </a:p>
        </p:txBody>
      </p:sp>
      <p:sp>
        <p:nvSpPr>
          <p:cNvPr id="28" name="TextBox 27">
            <a:extLst>
              <a:ext uri="{FF2B5EF4-FFF2-40B4-BE49-F238E27FC236}">
                <a16:creationId xmlns:a16="http://schemas.microsoft.com/office/drawing/2014/main" id="{7B444B0E-936F-402C-A761-C63A70A351E8}"/>
              </a:ext>
            </a:extLst>
          </p:cNvPr>
          <p:cNvSpPr txBox="1"/>
          <p:nvPr/>
        </p:nvSpPr>
        <p:spPr bwMode="gray">
          <a:xfrm>
            <a:off x="2733700" y="930042"/>
            <a:ext cx="3395682" cy="153888"/>
          </a:xfrm>
          <a:prstGeom prst="rect">
            <a:avLst/>
          </a:prstGeom>
          <a:noFill/>
        </p:spPr>
        <p:txBody>
          <a:bodyPr wrap="square" lIns="0" tIns="0" rIns="0" bIns="0" rtlCol="0">
            <a:spAutoFit/>
          </a:bodyPr>
          <a:lstStyle/>
          <a:p>
            <a:r>
              <a:rPr lang="en-US" sz="1000" b="1" dirty="0"/>
              <a:t>…And in Number of Overall Discipline Referrals</a:t>
            </a:r>
          </a:p>
        </p:txBody>
      </p:sp>
      <p:graphicFrame>
        <p:nvGraphicFramePr>
          <p:cNvPr id="35" name="Chart 34">
            <a:extLst>
              <a:ext uri="{FF2B5EF4-FFF2-40B4-BE49-F238E27FC236}">
                <a16:creationId xmlns:a16="http://schemas.microsoft.com/office/drawing/2014/main" id="{7147C117-80A7-417D-B4D3-5AA3A6E52FE1}"/>
              </a:ext>
            </a:extLst>
          </p:cNvPr>
          <p:cNvGraphicFramePr/>
          <p:nvPr>
            <p:extLst>
              <p:ext uri="{D42A27DB-BD31-4B8C-83A1-F6EECF244321}">
                <p14:modId xmlns:p14="http://schemas.microsoft.com/office/powerpoint/2010/main" val="3759608645"/>
              </p:ext>
            </p:extLst>
          </p:nvPr>
        </p:nvGraphicFramePr>
        <p:xfrm>
          <a:off x="2399597" y="1115299"/>
          <a:ext cx="2882895" cy="1646075"/>
        </p:xfrm>
        <a:graphic>
          <a:graphicData uri="http://schemas.openxmlformats.org/drawingml/2006/chart">
            <c:chart xmlns:c="http://schemas.openxmlformats.org/drawingml/2006/chart" xmlns:r="http://schemas.openxmlformats.org/officeDocument/2006/relationships" r:id="rId7"/>
          </a:graphicData>
        </a:graphic>
      </p:graphicFrame>
      <p:sp>
        <p:nvSpPr>
          <p:cNvPr id="39" name="TextBox 38">
            <a:extLst>
              <a:ext uri="{FF2B5EF4-FFF2-40B4-BE49-F238E27FC236}">
                <a16:creationId xmlns:a16="http://schemas.microsoft.com/office/drawing/2014/main" id="{3F6E27C2-1DFB-4904-8C4D-F026C5FF7ACE}"/>
              </a:ext>
            </a:extLst>
          </p:cNvPr>
          <p:cNvSpPr txBox="1"/>
          <p:nvPr/>
        </p:nvSpPr>
        <p:spPr bwMode="gray">
          <a:xfrm>
            <a:off x="2730420" y="1373928"/>
            <a:ext cx="1579415" cy="115416"/>
          </a:xfrm>
          <a:prstGeom prst="rect">
            <a:avLst/>
          </a:prstGeom>
          <a:noFill/>
        </p:spPr>
        <p:txBody>
          <a:bodyPr wrap="square" lIns="0" tIns="0" rIns="0" bIns="0" rtlCol="0">
            <a:spAutoFit/>
          </a:bodyPr>
          <a:lstStyle/>
          <a:p>
            <a:r>
              <a:rPr lang="pt-BR" sz="750" dirty="0"/>
              <a:t>n= 37 schools, 12,344 students</a:t>
            </a:r>
          </a:p>
        </p:txBody>
      </p:sp>
      <p:sp>
        <p:nvSpPr>
          <p:cNvPr id="42" name="TextBox 41">
            <a:extLst>
              <a:ext uri="{FF2B5EF4-FFF2-40B4-BE49-F238E27FC236}">
                <a16:creationId xmlns:a16="http://schemas.microsoft.com/office/drawing/2014/main" id="{4067460C-85FD-4072-B09E-DAE4902C8A9B}"/>
              </a:ext>
            </a:extLst>
          </p:cNvPr>
          <p:cNvSpPr txBox="1"/>
          <p:nvPr/>
        </p:nvSpPr>
        <p:spPr bwMode="gray">
          <a:xfrm>
            <a:off x="5069675" y="1567486"/>
            <a:ext cx="683626" cy="384721"/>
          </a:xfrm>
          <a:prstGeom prst="rect">
            <a:avLst/>
          </a:prstGeom>
          <a:noFill/>
        </p:spPr>
        <p:txBody>
          <a:bodyPr wrap="square" lIns="0" tIns="0" rIns="0" bIns="0" rtlCol="0">
            <a:spAutoFit/>
          </a:bodyPr>
          <a:lstStyle/>
          <a:p>
            <a:r>
              <a:rPr lang="en-US" sz="2500" dirty="0">
                <a:solidFill>
                  <a:schemeClr val="tx2"/>
                </a:solidFill>
                <a:latin typeface="+mj-lt"/>
              </a:rPr>
              <a:t>33%</a:t>
            </a:r>
          </a:p>
        </p:txBody>
      </p:sp>
      <p:sp>
        <p:nvSpPr>
          <p:cNvPr id="43" name="TextBox 42">
            <a:extLst>
              <a:ext uri="{FF2B5EF4-FFF2-40B4-BE49-F238E27FC236}">
                <a16:creationId xmlns:a16="http://schemas.microsoft.com/office/drawing/2014/main" id="{1CA8033A-4DBE-4D80-B5D4-020C764D5B07}"/>
              </a:ext>
            </a:extLst>
          </p:cNvPr>
          <p:cNvSpPr txBox="1"/>
          <p:nvPr/>
        </p:nvSpPr>
        <p:spPr bwMode="gray">
          <a:xfrm>
            <a:off x="5069675" y="1972376"/>
            <a:ext cx="901445" cy="615553"/>
          </a:xfrm>
          <a:prstGeom prst="rect">
            <a:avLst/>
          </a:prstGeom>
          <a:noFill/>
        </p:spPr>
        <p:txBody>
          <a:bodyPr wrap="square" lIns="0" tIns="0" rIns="0" bIns="0" rtlCol="0">
            <a:spAutoFit/>
          </a:bodyPr>
          <a:lstStyle/>
          <a:p>
            <a:pPr>
              <a:spcBef>
                <a:spcPts val="500"/>
              </a:spcBef>
            </a:pPr>
            <a:r>
              <a:rPr lang="en-US" sz="800" dirty="0"/>
              <a:t>Fewer ODRs</a:t>
            </a:r>
            <a:r>
              <a:rPr lang="en-US" sz="800" baseline="30000" dirty="0"/>
              <a:t>1</a:t>
            </a:r>
            <a:br>
              <a:rPr lang="en-US" sz="800" dirty="0"/>
            </a:br>
            <a:r>
              <a:rPr lang="en-US" sz="800" dirty="0"/>
              <a:t>in schools implementing PBIS vs. schools that do not</a:t>
            </a:r>
            <a:endParaRPr lang="en-US" sz="800" i="1" dirty="0"/>
          </a:p>
        </p:txBody>
      </p:sp>
      <p:cxnSp>
        <p:nvCxnSpPr>
          <p:cNvPr id="44" name="Straight Connector 43">
            <a:extLst>
              <a:ext uri="{FF2B5EF4-FFF2-40B4-BE49-F238E27FC236}">
                <a16:creationId xmlns:a16="http://schemas.microsoft.com/office/drawing/2014/main" id="{D8ABA0AD-453F-446B-89E9-F18C0F403C39}"/>
              </a:ext>
            </a:extLst>
          </p:cNvPr>
          <p:cNvCxnSpPr>
            <a:cxnSpLocks/>
          </p:cNvCxnSpPr>
          <p:nvPr/>
        </p:nvCxnSpPr>
        <p:spPr bwMode="gray">
          <a:xfrm>
            <a:off x="3360514" y="1820226"/>
            <a:ext cx="829709" cy="236219"/>
          </a:xfrm>
          <a:prstGeom prst="line">
            <a:avLst/>
          </a:prstGeom>
          <a:ln w="1270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337843-9306-46FE-B176-D57767C999EF}"/>
              </a:ext>
            </a:extLst>
          </p:cNvPr>
          <p:cNvCxnSpPr>
            <a:cxnSpLocks/>
          </p:cNvCxnSpPr>
          <p:nvPr/>
        </p:nvCxnSpPr>
        <p:spPr bwMode="gray">
          <a:xfrm>
            <a:off x="3775368" y="1936094"/>
            <a:ext cx="1221332" cy="0"/>
          </a:xfrm>
          <a:prstGeom prst="line">
            <a:avLst/>
          </a:prstGeom>
          <a:ln w="12700">
            <a:solidFill>
              <a:schemeClr val="accent5"/>
            </a:solidFill>
            <a:prstDash val="sysDot"/>
            <a:tailEnd type="oval" w="sm" len="sm"/>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9159C4FA-40D6-4670-95EE-72A445623424}"/>
              </a:ext>
            </a:extLst>
          </p:cNvPr>
          <p:cNvGrpSpPr/>
          <p:nvPr/>
        </p:nvGrpSpPr>
        <p:grpSpPr>
          <a:xfrm>
            <a:off x="271418" y="3004240"/>
            <a:ext cx="5857964" cy="1310102"/>
            <a:chOff x="-83411" y="1209981"/>
            <a:chExt cx="5857964" cy="1310102"/>
          </a:xfrm>
        </p:grpSpPr>
        <p:sp>
          <p:nvSpPr>
            <p:cNvPr id="52" name="Text Placeholder 1">
              <a:extLst>
                <a:ext uri="{FF2B5EF4-FFF2-40B4-BE49-F238E27FC236}">
                  <a16:creationId xmlns:a16="http://schemas.microsoft.com/office/drawing/2014/main" id="{1E36A34F-2FB2-440B-8995-BF3DD69BFFE0}"/>
                </a:ext>
              </a:extLst>
            </p:cNvPr>
            <p:cNvSpPr txBox="1">
              <a:spLocks/>
            </p:cNvSpPr>
            <p:nvPr/>
          </p:nvSpPr>
          <p:spPr bwMode="gray">
            <a:xfrm>
              <a:off x="-83411" y="1209981"/>
              <a:ext cx="5857964" cy="1310102"/>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tx2"/>
              </a:solidFill>
              <a:miter lim="800000"/>
            </a:ln>
          </p:spPr>
          <p:txBody>
            <a:bodyPr vert="horz" wrap="square" lIns="182880" tIns="210312" rIns="182880" bIns="9144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PBIS Demonstrates Positive Effects on a Number of Important Indicators </a:t>
              </a:r>
            </a:p>
            <a:p>
              <a:pPr marL="0" lvl="0" indent="0">
                <a:buNone/>
              </a:pPr>
              <a:r>
                <a:rPr lang="en-US" sz="800" dirty="0"/>
                <a:t>“Successful implementation results in </a:t>
              </a:r>
              <a:r>
                <a:rPr lang="en-US" sz="800" b="1" dirty="0"/>
                <a:t>significant reductions in office discipline referrals and suspensions as well as other problem behaviors, such as emotional dysregulation, concentration problems, bullying, and peer rejection.</a:t>
              </a:r>
              <a:r>
                <a:rPr lang="en-US" sz="800" dirty="0"/>
                <a:t> PBIS can also foster improvements in students’ prosocial behaviors and academic achievement, in teacher self-efficacy, and in students’ perception of a positive school climate.”</a:t>
              </a:r>
            </a:p>
            <a:p>
              <a:pPr marL="0" lvl="0" indent="0" algn="r">
                <a:buNone/>
              </a:pPr>
              <a:r>
                <a:rPr lang="en-US" sz="800" i="1" dirty="0"/>
                <a:t>The Role of Positive Interventions and Supports, NASP Position Paper (2015)</a:t>
              </a:r>
            </a:p>
          </p:txBody>
        </p:sp>
        <p:grpSp>
          <p:nvGrpSpPr>
            <p:cNvPr id="53" name="Group 52">
              <a:extLst>
                <a:ext uri="{FF2B5EF4-FFF2-40B4-BE49-F238E27FC236}">
                  <a16:creationId xmlns:a16="http://schemas.microsoft.com/office/drawing/2014/main" id="{0AE3D75F-F12B-4487-8BB5-DDA403848F35}"/>
                </a:ext>
              </a:extLst>
            </p:cNvPr>
            <p:cNvGrpSpPr/>
            <p:nvPr/>
          </p:nvGrpSpPr>
          <p:grpSpPr bwMode="gray">
            <a:xfrm>
              <a:off x="5502881" y="1209981"/>
              <a:ext cx="271672" cy="181522"/>
              <a:chOff x="4411101" y="2672199"/>
              <a:chExt cx="271672" cy="181522"/>
            </a:xfrm>
          </p:grpSpPr>
          <p:sp>
            <p:nvSpPr>
              <p:cNvPr id="54" name="Rectangle 53">
                <a:extLst>
                  <a:ext uri="{FF2B5EF4-FFF2-40B4-BE49-F238E27FC236}">
                    <a16:creationId xmlns:a16="http://schemas.microsoft.com/office/drawing/2014/main" id="{D4062FD3-247E-42C8-AB65-B26BE6980936}"/>
                  </a:ext>
                </a:extLst>
              </p:cNvPr>
              <p:cNvSpPr/>
              <p:nvPr/>
            </p:nvSpPr>
            <p:spPr bwMode="gray">
              <a:xfrm>
                <a:off x="4411101" y="2672199"/>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5" name="Round Same Side Corner Rectangle 69">
                <a:extLst>
                  <a:ext uri="{FF2B5EF4-FFF2-40B4-BE49-F238E27FC236}">
                    <a16:creationId xmlns:a16="http://schemas.microsoft.com/office/drawing/2014/main" id="{F4B1B72D-0EAB-49B3-9C5C-96C2D5DD681B}"/>
                  </a:ext>
                </a:extLst>
              </p:cNvPr>
              <p:cNvSpPr/>
              <p:nvPr/>
            </p:nvSpPr>
            <p:spPr bwMode="gray">
              <a:xfrm rot="10800000">
                <a:off x="4411101" y="2672199"/>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6" name="Freeform 70">
                <a:extLst>
                  <a:ext uri="{FF2B5EF4-FFF2-40B4-BE49-F238E27FC236}">
                    <a16:creationId xmlns:a16="http://schemas.microsoft.com/office/drawing/2014/main" id="{62925406-9FB8-433B-94CB-8E009387C504}"/>
                  </a:ext>
                </a:extLst>
              </p:cNvPr>
              <p:cNvSpPr>
                <a:spLocks/>
              </p:cNvSpPr>
              <p:nvPr/>
            </p:nvSpPr>
            <p:spPr bwMode="gray">
              <a:xfrm rot="10800000">
                <a:off x="4455144" y="2707350"/>
                <a:ext cx="58797" cy="10966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57" name="Freeform 71">
                <a:extLst>
                  <a:ext uri="{FF2B5EF4-FFF2-40B4-BE49-F238E27FC236}">
                    <a16:creationId xmlns:a16="http://schemas.microsoft.com/office/drawing/2014/main" id="{41A9B09A-9734-4686-A12C-823ACA0993C2}"/>
                  </a:ext>
                </a:extLst>
              </p:cNvPr>
              <p:cNvSpPr>
                <a:spLocks/>
              </p:cNvSpPr>
              <p:nvPr/>
            </p:nvSpPr>
            <p:spPr bwMode="gray">
              <a:xfrm rot="10800000">
                <a:off x="4524511" y="2707350"/>
                <a:ext cx="58797" cy="10966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
        <p:nvSpPr>
          <p:cNvPr id="31" name="Text Placeholder 4">
            <a:extLst>
              <a:ext uri="{FF2B5EF4-FFF2-40B4-BE49-F238E27FC236}">
                <a16:creationId xmlns:a16="http://schemas.microsoft.com/office/drawing/2014/main" id="{88347772-7849-4313-87DC-4641135B3785}"/>
              </a:ext>
            </a:extLst>
          </p:cNvPr>
          <p:cNvSpPr>
            <a:spLocks noGrp="1"/>
          </p:cNvSpPr>
          <p:nvPr>
            <p:ph type="body" sz="quarter" idx="19"/>
          </p:nvPr>
        </p:nvSpPr>
        <p:spPr>
          <a:xfrm>
            <a:off x="0" y="4557713"/>
            <a:ext cx="2046204" cy="76944"/>
          </a:xfrm>
        </p:spPr>
        <p:txBody>
          <a:bodyPr/>
          <a:lstStyle/>
          <a:p>
            <a:r>
              <a:rPr lang="en-US" dirty="0"/>
              <a:t>Office discipline referrals.</a:t>
            </a:r>
          </a:p>
        </p:txBody>
      </p:sp>
    </p:spTree>
    <p:custDataLst>
      <p:tags r:id="rId1"/>
    </p:custDataLst>
    <p:extLst>
      <p:ext uri="{BB962C8B-B14F-4D97-AF65-F5344CB8AC3E}">
        <p14:creationId xmlns:p14="http://schemas.microsoft.com/office/powerpoint/2010/main" val="416168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C8ABE6-8BE1-4EF7-855C-76A6FF2D0C06}"/>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D952510F-FF47-490B-AE58-9DB18AD07F09}"/>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02F8F023-E4CF-4B47-B7E0-F40E5A8328BF}"/>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4494DAB9-54B4-4CBB-876E-AE0C88546B4F}"/>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156D9BFC-5DB3-45E5-A6B0-D30009D525E5}"/>
              </a:ext>
            </a:extLst>
          </p:cNvPr>
          <p:cNvSpPr>
            <a:spLocks noGrp="1"/>
          </p:cNvSpPr>
          <p:nvPr>
            <p:ph type="title"/>
          </p:nvPr>
        </p:nvSpPr>
        <p:spPr/>
        <p:txBody>
          <a:bodyPr/>
          <a:lstStyle/>
          <a:p>
            <a:r>
              <a:rPr lang="en-US" dirty="0"/>
              <a:t>Audio Options</a:t>
            </a:r>
          </a:p>
        </p:txBody>
      </p:sp>
      <p:sp>
        <p:nvSpPr>
          <p:cNvPr id="7" name="TextBox 6">
            <a:extLst>
              <a:ext uri="{FF2B5EF4-FFF2-40B4-BE49-F238E27FC236}">
                <a16:creationId xmlns:a16="http://schemas.microsoft.com/office/drawing/2014/main" id="{6556BF85-32E1-4221-9A11-13EE9557211B}"/>
              </a:ext>
            </a:extLst>
          </p:cNvPr>
          <p:cNvSpPr txBox="1"/>
          <p:nvPr/>
        </p:nvSpPr>
        <p:spPr>
          <a:xfrm>
            <a:off x="280194" y="932849"/>
            <a:ext cx="2560320" cy="169277"/>
          </a:xfrm>
          <a:prstGeom prst="rect">
            <a:avLst/>
          </a:prstGeom>
          <a:noFill/>
        </p:spPr>
        <p:txBody>
          <a:bodyPr wrap="square" lIns="0" tIns="0" rIns="0" bIns="0" rtlCol="0">
            <a:spAutoFit/>
          </a:bodyPr>
          <a:lstStyle/>
          <a:p>
            <a:pPr>
              <a:spcBef>
                <a:spcPts val="500"/>
              </a:spcBef>
            </a:pPr>
            <a:r>
              <a:rPr lang="en-US" sz="1100" b="1" dirty="0"/>
              <a:t>Using Your Telephone</a:t>
            </a:r>
          </a:p>
        </p:txBody>
      </p:sp>
      <p:sp>
        <p:nvSpPr>
          <p:cNvPr id="11" name="TextBox 10">
            <a:extLst>
              <a:ext uri="{FF2B5EF4-FFF2-40B4-BE49-F238E27FC236}">
                <a16:creationId xmlns:a16="http://schemas.microsoft.com/office/drawing/2014/main" id="{F09DD9CA-DAA2-4803-8F5A-60AFF2ADA5F5}"/>
              </a:ext>
            </a:extLst>
          </p:cNvPr>
          <p:cNvSpPr txBox="1"/>
          <p:nvPr/>
        </p:nvSpPr>
        <p:spPr>
          <a:xfrm>
            <a:off x="280193" y="1166942"/>
            <a:ext cx="2680289" cy="461665"/>
          </a:xfrm>
          <a:prstGeom prst="rect">
            <a:avLst/>
          </a:prstGeom>
          <a:noFill/>
        </p:spPr>
        <p:txBody>
          <a:bodyPr wrap="square" lIns="0" tIns="0" rIns="0" bIns="0" rtlCol="0">
            <a:spAutoFit/>
          </a:bodyPr>
          <a:lstStyle/>
          <a:p>
            <a:pPr>
              <a:spcBef>
                <a:spcPts val="500"/>
              </a:spcBef>
            </a:pPr>
            <a:r>
              <a:rPr lang="en-US" sz="1000" dirty="0"/>
              <a:t>If you select the “Phone Call” option, please dial in with the phone number and access code provided. </a:t>
            </a:r>
          </a:p>
        </p:txBody>
      </p:sp>
      <p:pic>
        <p:nvPicPr>
          <p:cNvPr id="12" name="Picture 11">
            <a:extLst>
              <a:ext uri="{FF2B5EF4-FFF2-40B4-BE49-F238E27FC236}">
                <a16:creationId xmlns:a16="http://schemas.microsoft.com/office/drawing/2014/main" id="{80800AD7-C71D-4729-B0D4-781063CB215A}"/>
              </a:ext>
            </a:extLst>
          </p:cNvPr>
          <p:cNvPicPr>
            <a:picLocks noChangeAspect="1"/>
          </p:cNvPicPr>
          <p:nvPr/>
        </p:nvPicPr>
        <p:blipFill>
          <a:blip r:embed="rId2"/>
          <a:stretch>
            <a:fillRect/>
          </a:stretch>
        </p:blipFill>
        <p:spPr>
          <a:xfrm>
            <a:off x="277813" y="1924419"/>
            <a:ext cx="2560320" cy="1589434"/>
          </a:xfrm>
          <a:prstGeom prst="rect">
            <a:avLst/>
          </a:prstGeom>
        </p:spPr>
      </p:pic>
      <p:sp>
        <p:nvSpPr>
          <p:cNvPr id="13" name="TextBox 12">
            <a:extLst>
              <a:ext uri="{FF2B5EF4-FFF2-40B4-BE49-F238E27FC236}">
                <a16:creationId xmlns:a16="http://schemas.microsoft.com/office/drawing/2014/main" id="{4EC5362E-9348-4D6E-BAC0-C3EA9333D0B5}"/>
              </a:ext>
            </a:extLst>
          </p:cNvPr>
          <p:cNvSpPr txBox="1"/>
          <p:nvPr/>
        </p:nvSpPr>
        <p:spPr>
          <a:xfrm>
            <a:off x="3159087" y="935452"/>
            <a:ext cx="3241713" cy="169277"/>
          </a:xfrm>
          <a:prstGeom prst="rect">
            <a:avLst/>
          </a:prstGeom>
          <a:noFill/>
        </p:spPr>
        <p:txBody>
          <a:bodyPr wrap="square" lIns="0" tIns="0" rIns="0" bIns="0" rtlCol="0">
            <a:spAutoFit/>
          </a:bodyPr>
          <a:lstStyle/>
          <a:p>
            <a:pPr>
              <a:spcBef>
                <a:spcPts val="500"/>
              </a:spcBef>
            </a:pPr>
            <a:r>
              <a:rPr lang="en-US" sz="1100" b="1" dirty="0"/>
              <a:t>Using Your Microphone and Speakers</a:t>
            </a:r>
          </a:p>
        </p:txBody>
      </p:sp>
      <p:sp>
        <p:nvSpPr>
          <p:cNvPr id="14" name="TextBox 13">
            <a:extLst>
              <a:ext uri="{FF2B5EF4-FFF2-40B4-BE49-F238E27FC236}">
                <a16:creationId xmlns:a16="http://schemas.microsoft.com/office/drawing/2014/main" id="{417C113C-C389-46E9-BA68-C2CEFC2E6380}"/>
              </a:ext>
            </a:extLst>
          </p:cNvPr>
          <p:cNvSpPr txBox="1"/>
          <p:nvPr/>
        </p:nvSpPr>
        <p:spPr>
          <a:xfrm>
            <a:off x="3159087" y="1166942"/>
            <a:ext cx="2963901" cy="507831"/>
          </a:xfrm>
          <a:prstGeom prst="rect">
            <a:avLst/>
          </a:prstGeom>
          <a:noFill/>
        </p:spPr>
        <p:txBody>
          <a:bodyPr wrap="square" lIns="0" tIns="0" rIns="0" bIns="0" rtlCol="0">
            <a:spAutoFit/>
          </a:bodyPr>
          <a:lstStyle/>
          <a:p>
            <a:pPr>
              <a:spcBef>
                <a:spcPts val="500"/>
              </a:spcBef>
            </a:pPr>
            <a:r>
              <a:rPr lang="en-US" sz="1100" dirty="0"/>
              <a:t>If you select the “Computer Audio” option, please be sure that your speakers or headphones are connected.</a:t>
            </a:r>
          </a:p>
        </p:txBody>
      </p:sp>
      <p:pic>
        <p:nvPicPr>
          <p:cNvPr id="15" name="Picture 14">
            <a:extLst>
              <a:ext uri="{FF2B5EF4-FFF2-40B4-BE49-F238E27FC236}">
                <a16:creationId xmlns:a16="http://schemas.microsoft.com/office/drawing/2014/main" id="{FC43E8B2-7D1E-47CB-9CAB-E3084EFBBA6C}"/>
              </a:ext>
            </a:extLst>
          </p:cNvPr>
          <p:cNvPicPr>
            <a:picLocks/>
          </p:cNvPicPr>
          <p:nvPr/>
        </p:nvPicPr>
        <p:blipFill>
          <a:blip r:embed="rId3"/>
          <a:stretch>
            <a:fillRect/>
          </a:stretch>
        </p:blipFill>
        <p:spPr>
          <a:xfrm>
            <a:off x="3159087" y="1924418"/>
            <a:ext cx="2711222" cy="1589434"/>
          </a:xfrm>
          <a:prstGeom prst="rect">
            <a:avLst/>
          </a:prstGeom>
        </p:spPr>
      </p:pic>
    </p:spTree>
    <p:extLst>
      <p:ext uri="{BB962C8B-B14F-4D97-AF65-F5344CB8AC3E}">
        <p14:creationId xmlns:p14="http://schemas.microsoft.com/office/powerpoint/2010/main" val="2232230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9A2116-5DB5-4CFE-B512-4766016557A8}"/>
              </a:ext>
            </a:extLst>
          </p:cNvPr>
          <p:cNvSpPr>
            <a:spLocks noGrp="1"/>
          </p:cNvSpPr>
          <p:nvPr>
            <p:ph type="body" sz="quarter" idx="16"/>
          </p:nvPr>
        </p:nvSpPr>
        <p:spPr>
          <a:xfrm>
            <a:off x="280194" y="99782"/>
            <a:ext cx="2560320" cy="123111"/>
          </a:xfrm>
        </p:spPr>
        <p:txBody>
          <a:bodyPr/>
          <a:lstStyle/>
          <a:p>
            <a:r>
              <a:rPr lang="en-US" dirty="0"/>
              <a:t>Practice #7: Districtwide PBIS Implementation</a:t>
            </a:r>
          </a:p>
        </p:txBody>
      </p:sp>
      <p:sp>
        <p:nvSpPr>
          <p:cNvPr id="4" name="Text Placeholder 3">
            <a:extLst>
              <a:ext uri="{FF2B5EF4-FFF2-40B4-BE49-F238E27FC236}">
                <a16:creationId xmlns:a16="http://schemas.microsoft.com/office/drawing/2014/main" id="{44B21ED2-1547-4E52-AC66-229F340E7278}"/>
              </a:ext>
            </a:extLst>
          </p:cNvPr>
          <p:cNvSpPr>
            <a:spLocks noGrp="1"/>
          </p:cNvSpPr>
          <p:nvPr>
            <p:ph type="body" sz="quarter" idx="18"/>
          </p:nvPr>
        </p:nvSpPr>
        <p:spPr>
          <a:xfrm>
            <a:off x="3429380" y="4677489"/>
            <a:ext cx="2971420" cy="123111"/>
          </a:xfrm>
        </p:spPr>
        <p:txBody>
          <a:bodyPr/>
          <a:lstStyle/>
          <a:p>
            <a:pPr algn="r"/>
            <a:r>
              <a:rPr lang="en-US" dirty="0"/>
              <a:t>Source: DLF Managing Disruptive Behaviors Survey, 2018; EAB interviews and analysis.</a:t>
            </a:r>
          </a:p>
        </p:txBody>
      </p:sp>
      <p:sp>
        <p:nvSpPr>
          <p:cNvPr id="6" name="Title 5">
            <a:extLst>
              <a:ext uri="{FF2B5EF4-FFF2-40B4-BE49-F238E27FC236}">
                <a16:creationId xmlns:a16="http://schemas.microsoft.com/office/drawing/2014/main" id="{2C3A211D-89B7-4725-AEE1-ED4B7B9AE045}"/>
              </a:ext>
            </a:extLst>
          </p:cNvPr>
          <p:cNvSpPr>
            <a:spLocks noGrp="1"/>
          </p:cNvSpPr>
          <p:nvPr>
            <p:ph type="title"/>
          </p:nvPr>
        </p:nvSpPr>
        <p:spPr>
          <a:xfrm>
            <a:off x="280193" y="317005"/>
            <a:ext cx="5922379" cy="249299"/>
          </a:xfrm>
        </p:spPr>
        <p:txBody>
          <a:bodyPr/>
          <a:lstStyle/>
          <a:p>
            <a:r>
              <a:rPr lang="en-US" dirty="0"/>
              <a:t>Despite Clear Benefits, Adoption Usually Inconsistent</a:t>
            </a:r>
          </a:p>
        </p:txBody>
      </p:sp>
      <p:pic>
        <p:nvPicPr>
          <p:cNvPr id="12" name="Picture 11">
            <a:extLst>
              <a:ext uri="{FF2B5EF4-FFF2-40B4-BE49-F238E27FC236}">
                <a16:creationId xmlns:a16="http://schemas.microsoft.com/office/drawing/2014/main" id="{5244F343-820E-4FC6-8C6C-48D3D9866E0A}"/>
              </a:ext>
            </a:extLst>
          </p:cNvPr>
          <p:cNvPicPr>
            <a:picLocks noChangeAspect="1"/>
          </p:cNvPicPr>
          <p:nvPr/>
        </p:nvPicPr>
        <p:blipFill>
          <a:blip r:embed="rId2"/>
          <a:stretch>
            <a:fillRect/>
          </a:stretch>
        </p:blipFill>
        <p:spPr>
          <a:xfrm>
            <a:off x="1682387" y="1076866"/>
            <a:ext cx="457200" cy="364236"/>
          </a:xfrm>
          <a:prstGeom prst="rect">
            <a:avLst/>
          </a:prstGeom>
        </p:spPr>
      </p:pic>
      <p:cxnSp>
        <p:nvCxnSpPr>
          <p:cNvPr id="14" name="Straight Connector 13">
            <a:extLst>
              <a:ext uri="{FF2B5EF4-FFF2-40B4-BE49-F238E27FC236}">
                <a16:creationId xmlns:a16="http://schemas.microsoft.com/office/drawing/2014/main" id="{45139921-4229-4794-A681-4504539B3BBF}"/>
              </a:ext>
            </a:extLst>
          </p:cNvPr>
          <p:cNvCxnSpPr/>
          <p:nvPr/>
        </p:nvCxnSpPr>
        <p:spPr bwMode="gray">
          <a:xfrm>
            <a:off x="414824" y="1687876"/>
            <a:ext cx="290306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BBA0E7-A778-48CE-A96B-995504F164DC}"/>
              </a:ext>
            </a:extLst>
          </p:cNvPr>
          <p:cNvCxnSpPr/>
          <p:nvPr/>
        </p:nvCxnSpPr>
        <p:spPr bwMode="gray">
          <a:xfrm>
            <a:off x="414824" y="1687876"/>
            <a:ext cx="0" cy="27432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DFD025-695E-4D8E-A9B7-A9D6BCCFE76A}"/>
              </a:ext>
            </a:extLst>
          </p:cNvPr>
          <p:cNvCxnSpPr/>
          <p:nvPr/>
        </p:nvCxnSpPr>
        <p:spPr bwMode="gray">
          <a:xfrm>
            <a:off x="994477" y="1687876"/>
            <a:ext cx="0" cy="27432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A9C310-9D8C-4960-B3DC-E6752A19F9AC}"/>
              </a:ext>
            </a:extLst>
          </p:cNvPr>
          <p:cNvCxnSpPr/>
          <p:nvPr/>
        </p:nvCxnSpPr>
        <p:spPr bwMode="gray">
          <a:xfrm>
            <a:off x="1574130" y="1687876"/>
            <a:ext cx="0" cy="27432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5119E-DB58-4C62-9027-525FA7F3A887}"/>
              </a:ext>
            </a:extLst>
          </p:cNvPr>
          <p:cNvCxnSpPr/>
          <p:nvPr/>
        </p:nvCxnSpPr>
        <p:spPr bwMode="gray">
          <a:xfrm>
            <a:off x="2153783" y="1687876"/>
            <a:ext cx="0" cy="27432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78ADFE-5FD9-4E45-B091-52E262B2A500}"/>
              </a:ext>
            </a:extLst>
          </p:cNvPr>
          <p:cNvCxnSpPr/>
          <p:nvPr/>
        </p:nvCxnSpPr>
        <p:spPr bwMode="gray">
          <a:xfrm>
            <a:off x="2733436" y="1687876"/>
            <a:ext cx="0" cy="27432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27D6DCB-B9D7-47B0-8660-17EEE5295A95}"/>
              </a:ext>
            </a:extLst>
          </p:cNvPr>
          <p:cNvCxnSpPr/>
          <p:nvPr/>
        </p:nvCxnSpPr>
        <p:spPr bwMode="gray">
          <a:xfrm>
            <a:off x="3313088" y="1687876"/>
            <a:ext cx="0" cy="27432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86C9E82C-94DB-4D68-9EA5-260759654BBF}"/>
              </a:ext>
            </a:extLst>
          </p:cNvPr>
          <p:cNvPicPr>
            <a:picLocks noChangeAspect="1"/>
          </p:cNvPicPr>
          <p:nvPr/>
        </p:nvPicPr>
        <p:blipFill>
          <a:blip r:embed="rId3">
            <a:duotone>
              <a:prstClr val="black"/>
              <a:schemeClr val="accent3">
                <a:tint val="45000"/>
                <a:satMod val="400000"/>
              </a:schemeClr>
            </a:duotone>
          </a:blip>
          <a:stretch>
            <a:fillRect/>
          </a:stretch>
        </p:blipFill>
        <p:spPr>
          <a:xfrm>
            <a:off x="306562" y="2015330"/>
            <a:ext cx="216521" cy="274320"/>
          </a:xfrm>
          <a:prstGeom prst="rect">
            <a:avLst/>
          </a:prstGeom>
        </p:spPr>
      </p:pic>
      <p:pic>
        <p:nvPicPr>
          <p:cNvPr id="25" name="Picture 24">
            <a:extLst>
              <a:ext uri="{FF2B5EF4-FFF2-40B4-BE49-F238E27FC236}">
                <a16:creationId xmlns:a16="http://schemas.microsoft.com/office/drawing/2014/main" id="{66EB3D70-83C6-46DD-8D8D-934250DD98FA}"/>
              </a:ext>
            </a:extLst>
          </p:cNvPr>
          <p:cNvPicPr>
            <a:picLocks noChangeAspect="1"/>
          </p:cNvPicPr>
          <p:nvPr/>
        </p:nvPicPr>
        <p:blipFill>
          <a:blip r:embed="rId3">
            <a:duotone>
              <a:schemeClr val="bg2">
                <a:shade val="45000"/>
                <a:satMod val="135000"/>
              </a:schemeClr>
              <a:prstClr val="white"/>
            </a:duotone>
          </a:blip>
          <a:stretch>
            <a:fillRect/>
          </a:stretch>
        </p:blipFill>
        <p:spPr>
          <a:xfrm>
            <a:off x="1465866" y="2015330"/>
            <a:ext cx="216521" cy="274320"/>
          </a:xfrm>
          <a:prstGeom prst="rect">
            <a:avLst/>
          </a:prstGeom>
        </p:spPr>
      </p:pic>
      <p:pic>
        <p:nvPicPr>
          <p:cNvPr id="28" name="Picture 27">
            <a:extLst>
              <a:ext uri="{FF2B5EF4-FFF2-40B4-BE49-F238E27FC236}">
                <a16:creationId xmlns:a16="http://schemas.microsoft.com/office/drawing/2014/main" id="{0372A9D3-154A-4BD0-9F0D-7C3010E34643}"/>
              </a:ext>
            </a:extLst>
          </p:cNvPr>
          <p:cNvPicPr>
            <a:picLocks noChangeAspect="1"/>
          </p:cNvPicPr>
          <p:nvPr/>
        </p:nvPicPr>
        <p:blipFill>
          <a:blip r:embed="rId3">
            <a:duotone>
              <a:schemeClr val="bg2">
                <a:shade val="45000"/>
                <a:satMod val="135000"/>
              </a:schemeClr>
              <a:prstClr val="white"/>
            </a:duotone>
          </a:blip>
          <a:stretch>
            <a:fillRect/>
          </a:stretch>
        </p:blipFill>
        <p:spPr>
          <a:xfrm>
            <a:off x="3202259" y="2015330"/>
            <a:ext cx="216521" cy="274320"/>
          </a:xfrm>
          <a:prstGeom prst="rect">
            <a:avLst/>
          </a:prstGeom>
        </p:spPr>
      </p:pic>
      <p:cxnSp>
        <p:nvCxnSpPr>
          <p:cNvPr id="30" name="Straight Connector 29">
            <a:extLst>
              <a:ext uri="{FF2B5EF4-FFF2-40B4-BE49-F238E27FC236}">
                <a16:creationId xmlns:a16="http://schemas.microsoft.com/office/drawing/2014/main" id="{D8AEE083-36F9-4571-B811-6E7B5BC532AA}"/>
              </a:ext>
            </a:extLst>
          </p:cNvPr>
          <p:cNvCxnSpPr>
            <a:cxnSpLocks/>
            <a:endCxn id="12" idx="2"/>
          </p:cNvCxnSpPr>
          <p:nvPr/>
        </p:nvCxnSpPr>
        <p:spPr bwMode="gray">
          <a:xfrm flipV="1">
            <a:off x="1910987" y="1441102"/>
            <a:ext cx="0" cy="24677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F2AE1CEE-7890-4F80-B344-FA8052E751E2}"/>
              </a:ext>
            </a:extLst>
          </p:cNvPr>
          <p:cNvGrpSpPr/>
          <p:nvPr/>
        </p:nvGrpSpPr>
        <p:grpSpPr>
          <a:xfrm>
            <a:off x="2045514" y="2015330"/>
            <a:ext cx="216521" cy="274320"/>
            <a:chOff x="2871205" y="1950295"/>
            <a:chExt cx="216521" cy="274320"/>
          </a:xfrm>
        </p:grpSpPr>
        <p:pic>
          <p:nvPicPr>
            <p:cNvPr id="26" name="Picture 25">
              <a:extLst>
                <a:ext uri="{FF2B5EF4-FFF2-40B4-BE49-F238E27FC236}">
                  <a16:creationId xmlns:a16="http://schemas.microsoft.com/office/drawing/2014/main" id="{B1FF7F5D-0F3F-4D70-A930-D4E5752A7B91}"/>
                </a:ext>
              </a:extLst>
            </p:cNvPr>
            <p:cNvPicPr>
              <a:picLocks noChangeAspect="1"/>
            </p:cNvPicPr>
            <p:nvPr/>
          </p:nvPicPr>
          <p:blipFill>
            <a:blip r:embed="rId3">
              <a:duotone>
                <a:schemeClr val="bg2">
                  <a:shade val="45000"/>
                  <a:satMod val="135000"/>
                </a:schemeClr>
                <a:prstClr val="white"/>
              </a:duotone>
            </a:blip>
            <a:stretch>
              <a:fillRect/>
            </a:stretch>
          </p:blipFill>
          <p:spPr>
            <a:xfrm>
              <a:off x="2871205" y="1950295"/>
              <a:ext cx="216521" cy="274320"/>
            </a:xfrm>
            <a:prstGeom prst="rect">
              <a:avLst/>
            </a:prstGeom>
          </p:spPr>
        </p:pic>
        <p:pic>
          <p:nvPicPr>
            <p:cNvPr id="39" name="Picture 38">
              <a:extLst>
                <a:ext uri="{FF2B5EF4-FFF2-40B4-BE49-F238E27FC236}">
                  <a16:creationId xmlns:a16="http://schemas.microsoft.com/office/drawing/2014/main" id="{8A1651D5-9926-48A9-98F4-82B8C9D2D688}"/>
                </a:ext>
              </a:extLst>
            </p:cNvPr>
            <p:cNvPicPr>
              <a:picLocks noChangeAspect="1"/>
            </p:cNvPicPr>
            <p:nvPr/>
          </p:nvPicPr>
          <p:blipFill rotWithShape="1">
            <a:blip r:embed="rId3">
              <a:duotone>
                <a:prstClr val="black"/>
                <a:schemeClr val="accent3">
                  <a:tint val="45000"/>
                  <a:satMod val="400000"/>
                </a:schemeClr>
              </a:duotone>
            </a:blip>
            <a:srcRect t="49821"/>
            <a:stretch/>
          </p:blipFill>
          <p:spPr>
            <a:xfrm>
              <a:off x="2871205" y="2086964"/>
              <a:ext cx="216521" cy="137651"/>
            </a:xfrm>
            <a:prstGeom prst="rect">
              <a:avLst/>
            </a:prstGeom>
          </p:spPr>
        </p:pic>
      </p:grpSp>
      <p:grpSp>
        <p:nvGrpSpPr>
          <p:cNvPr id="44" name="Group 43">
            <a:extLst>
              <a:ext uri="{FF2B5EF4-FFF2-40B4-BE49-F238E27FC236}">
                <a16:creationId xmlns:a16="http://schemas.microsoft.com/office/drawing/2014/main" id="{A643AC59-4EC5-4B2E-85C5-8FB8EB7CB431}"/>
              </a:ext>
            </a:extLst>
          </p:cNvPr>
          <p:cNvGrpSpPr/>
          <p:nvPr/>
        </p:nvGrpSpPr>
        <p:grpSpPr>
          <a:xfrm>
            <a:off x="2625170" y="2015330"/>
            <a:ext cx="216521" cy="274320"/>
            <a:chOff x="3450861" y="1950295"/>
            <a:chExt cx="216521" cy="274320"/>
          </a:xfrm>
        </p:grpSpPr>
        <p:pic>
          <p:nvPicPr>
            <p:cNvPr id="27" name="Picture 26">
              <a:extLst>
                <a:ext uri="{FF2B5EF4-FFF2-40B4-BE49-F238E27FC236}">
                  <a16:creationId xmlns:a16="http://schemas.microsoft.com/office/drawing/2014/main" id="{D06CA41B-CD64-4A63-80E0-99244D909B74}"/>
                </a:ext>
              </a:extLst>
            </p:cNvPr>
            <p:cNvPicPr>
              <a:picLocks noChangeAspect="1"/>
            </p:cNvPicPr>
            <p:nvPr/>
          </p:nvPicPr>
          <p:blipFill>
            <a:blip r:embed="rId3">
              <a:duotone>
                <a:schemeClr val="bg2">
                  <a:shade val="45000"/>
                  <a:satMod val="135000"/>
                </a:schemeClr>
                <a:prstClr val="white"/>
              </a:duotone>
            </a:blip>
            <a:stretch>
              <a:fillRect/>
            </a:stretch>
          </p:blipFill>
          <p:spPr>
            <a:xfrm>
              <a:off x="3450861" y="1950295"/>
              <a:ext cx="216521" cy="274320"/>
            </a:xfrm>
            <a:prstGeom prst="rect">
              <a:avLst/>
            </a:prstGeom>
          </p:spPr>
        </p:pic>
        <p:pic>
          <p:nvPicPr>
            <p:cNvPr id="40" name="Picture 39">
              <a:extLst>
                <a:ext uri="{FF2B5EF4-FFF2-40B4-BE49-F238E27FC236}">
                  <a16:creationId xmlns:a16="http://schemas.microsoft.com/office/drawing/2014/main" id="{CF801903-7C79-4065-AABD-022436828252}"/>
                </a:ext>
              </a:extLst>
            </p:cNvPr>
            <p:cNvPicPr>
              <a:picLocks noChangeAspect="1"/>
            </p:cNvPicPr>
            <p:nvPr/>
          </p:nvPicPr>
          <p:blipFill rotWithShape="1">
            <a:blip r:embed="rId3">
              <a:duotone>
                <a:prstClr val="black"/>
                <a:schemeClr val="accent3">
                  <a:tint val="45000"/>
                  <a:satMod val="400000"/>
                </a:schemeClr>
              </a:duotone>
            </a:blip>
            <a:srcRect t="79904" b="-1"/>
            <a:stretch/>
          </p:blipFill>
          <p:spPr>
            <a:xfrm>
              <a:off x="3450861" y="2169485"/>
              <a:ext cx="216521" cy="55130"/>
            </a:xfrm>
            <a:prstGeom prst="rect">
              <a:avLst/>
            </a:prstGeom>
          </p:spPr>
        </p:pic>
      </p:grpSp>
      <p:grpSp>
        <p:nvGrpSpPr>
          <p:cNvPr id="42" name="Group 41">
            <a:extLst>
              <a:ext uri="{FF2B5EF4-FFF2-40B4-BE49-F238E27FC236}">
                <a16:creationId xmlns:a16="http://schemas.microsoft.com/office/drawing/2014/main" id="{B98375D1-02D4-4DCE-B988-DCFCA45753F2}"/>
              </a:ext>
            </a:extLst>
          </p:cNvPr>
          <p:cNvGrpSpPr/>
          <p:nvPr/>
        </p:nvGrpSpPr>
        <p:grpSpPr>
          <a:xfrm>
            <a:off x="886214" y="2015330"/>
            <a:ext cx="216522" cy="274320"/>
            <a:chOff x="1711905" y="1950295"/>
            <a:chExt cx="216522" cy="274320"/>
          </a:xfrm>
        </p:grpSpPr>
        <p:pic>
          <p:nvPicPr>
            <p:cNvPr id="24" name="Picture 23">
              <a:extLst>
                <a:ext uri="{FF2B5EF4-FFF2-40B4-BE49-F238E27FC236}">
                  <a16:creationId xmlns:a16="http://schemas.microsoft.com/office/drawing/2014/main" id="{AA9E710B-0E60-4718-99BD-D2B5A023B71C}"/>
                </a:ext>
              </a:extLst>
            </p:cNvPr>
            <p:cNvPicPr>
              <a:picLocks noChangeAspect="1"/>
            </p:cNvPicPr>
            <p:nvPr/>
          </p:nvPicPr>
          <p:blipFill>
            <a:blip r:embed="rId3">
              <a:duotone>
                <a:schemeClr val="bg2">
                  <a:shade val="45000"/>
                  <a:satMod val="135000"/>
                </a:schemeClr>
                <a:prstClr val="white"/>
              </a:duotone>
            </a:blip>
            <a:stretch>
              <a:fillRect/>
            </a:stretch>
          </p:blipFill>
          <p:spPr>
            <a:xfrm>
              <a:off x="1711906" y="1950295"/>
              <a:ext cx="216521" cy="274320"/>
            </a:xfrm>
            <a:prstGeom prst="rect">
              <a:avLst/>
            </a:prstGeom>
          </p:spPr>
        </p:pic>
        <p:pic>
          <p:nvPicPr>
            <p:cNvPr id="41" name="Picture 40">
              <a:extLst>
                <a:ext uri="{FF2B5EF4-FFF2-40B4-BE49-F238E27FC236}">
                  <a16:creationId xmlns:a16="http://schemas.microsoft.com/office/drawing/2014/main" id="{A247EF9A-A719-473C-89F2-1CFC0665E546}"/>
                </a:ext>
              </a:extLst>
            </p:cNvPr>
            <p:cNvPicPr>
              <a:picLocks noChangeAspect="1"/>
            </p:cNvPicPr>
            <p:nvPr/>
          </p:nvPicPr>
          <p:blipFill rotWithShape="1">
            <a:blip r:embed="rId3">
              <a:duotone>
                <a:prstClr val="black"/>
                <a:schemeClr val="accent3">
                  <a:tint val="45000"/>
                  <a:satMod val="400000"/>
                </a:schemeClr>
              </a:duotone>
            </a:blip>
            <a:srcRect t="26015"/>
            <a:stretch/>
          </p:blipFill>
          <p:spPr>
            <a:xfrm>
              <a:off x="1711905" y="2019877"/>
              <a:ext cx="216521" cy="202957"/>
            </a:xfrm>
            <a:prstGeom prst="rect">
              <a:avLst/>
            </a:prstGeom>
          </p:spPr>
        </p:pic>
      </p:grpSp>
      <p:grpSp>
        <p:nvGrpSpPr>
          <p:cNvPr id="98" name="Group 97">
            <a:extLst>
              <a:ext uri="{FF2B5EF4-FFF2-40B4-BE49-F238E27FC236}">
                <a16:creationId xmlns:a16="http://schemas.microsoft.com/office/drawing/2014/main" id="{C8C4501C-6028-4991-BD4C-8FF6E12F4F88}"/>
              </a:ext>
            </a:extLst>
          </p:cNvPr>
          <p:cNvGrpSpPr/>
          <p:nvPr/>
        </p:nvGrpSpPr>
        <p:grpSpPr>
          <a:xfrm>
            <a:off x="295960" y="2738895"/>
            <a:ext cx="3133421" cy="300873"/>
            <a:chOff x="391496" y="2465937"/>
            <a:chExt cx="3133421" cy="300873"/>
          </a:xfrm>
        </p:grpSpPr>
        <p:grpSp>
          <p:nvGrpSpPr>
            <p:cNvPr id="46" name="Group 45">
              <a:extLst>
                <a:ext uri="{FF2B5EF4-FFF2-40B4-BE49-F238E27FC236}">
                  <a16:creationId xmlns:a16="http://schemas.microsoft.com/office/drawing/2014/main" id="{17B18910-F4DC-485F-8937-064852979095}"/>
                </a:ext>
              </a:extLst>
            </p:cNvPr>
            <p:cNvGrpSpPr/>
            <p:nvPr/>
          </p:nvGrpSpPr>
          <p:grpSpPr>
            <a:xfrm>
              <a:off x="391496" y="2465937"/>
              <a:ext cx="237725" cy="300873"/>
              <a:chOff x="1057425" y="2515977"/>
              <a:chExt cx="237725" cy="300873"/>
            </a:xfrm>
          </p:grpSpPr>
          <p:pic>
            <p:nvPicPr>
              <p:cNvPr id="33" name="Picture 32">
                <a:extLst>
                  <a:ext uri="{FF2B5EF4-FFF2-40B4-BE49-F238E27FC236}">
                    <a16:creationId xmlns:a16="http://schemas.microsoft.com/office/drawing/2014/main" id="{8DEF4C80-9AA9-4E8F-8FF2-E29E9DC8ADFB}"/>
                  </a:ext>
                </a:extLst>
              </p:cNvPr>
              <p:cNvPicPr>
                <a:picLocks noChangeAspect="1"/>
              </p:cNvPicPr>
              <p:nvPr/>
            </p:nvPicPr>
            <p:blipFill>
              <a:blip r:embed="rId4"/>
              <a:stretch>
                <a:fillRect/>
              </a:stretch>
            </p:blipFill>
            <p:spPr>
              <a:xfrm>
                <a:off x="1057426" y="2515977"/>
                <a:ext cx="109271" cy="137160"/>
              </a:xfrm>
              <a:prstGeom prst="rect">
                <a:avLst/>
              </a:prstGeom>
            </p:spPr>
          </p:pic>
          <p:pic>
            <p:nvPicPr>
              <p:cNvPr id="34" name="Picture 33">
                <a:extLst>
                  <a:ext uri="{FF2B5EF4-FFF2-40B4-BE49-F238E27FC236}">
                    <a16:creationId xmlns:a16="http://schemas.microsoft.com/office/drawing/2014/main" id="{9960304E-EC21-45C5-B45F-72EDB400C1B5}"/>
                  </a:ext>
                </a:extLst>
              </p:cNvPr>
              <p:cNvPicPr>
                <a:picLocks noChangeAspect="1"/>
              </p:cNvPicPr>
              <p:nvPr/>
            </p:nvPicPr>
            <p:blipFill>
              <a:blip r:embed="rId4"/>
              <a:stretch>
                <a:fillRect/>
              </a:stretch>
            </p:blipFill>
            <p:spPr>
              <a:xfrm>
                <a:off x="1185879" y="2515977"/>
                <a:ext cx="109271" cy="137160"/>
              </a:xfrm>
              <a:prstGeom prst="rect">
                <a:avLst/>
              </a:prstGeom>
            </p:spPr>
          </p:pic>
          <p:pic>
            <p:nvPicPr>
              <p:cNvPr id="36" name="Picture 35">
                <a:extLst>
                  <a:ext uri="{FF2B5EF4-FFF2-40B4-BE49-F238E27FC236}">
                    <a16:creationId xmlns:a16="http://schemas.microsoft.com/office/drawing/2014/main" id="{16059604-D0F1-4BBC-B781-6EA0C60998F0}"/>
                  </a:ext>
                </a:extLst>
              </p:cNvPr>
              <p:cNvPicPr>
                <a:picLocks noChangeAspect="1"/>
              </p:cNvPicPr>
              <p:nvPr/>
            </p:nvPicPr>
            <p:blipFill>
              <a:blip r:embed="rId4"/>
              <a:stretch>
                <a:fillRect/>
              </a:stretch>
            </p:blipFill>
            <p:spPr>
              <a:xfrm>
                <a:off x="1057425" y="2679690"/>
                <a:ext cx="109271" cy="137160"/>
              </a:xfrm>
              <a:prstGeom prst="rect">
                <a:avLst/>
              </a:prstGeom>
            </p:spPr>
          </p:pic>
          <p:pic>
            <p:nvPicPr>
              <p:cNvPr id="37" name="Picture 36">
                <a:extLst>
                  <a:ext uri="{FF2B5EF4-FFF2-40B4-BE49-F238E27FC236}">
                    <a16:creationId xmlns:a16="http://schemas.microsoft.com/office/drawing/2014/main" id="{ED113293-680F-434E-BBA0-5383A590BE6D}"/>
                  </a:ext>
                </a:extLst>
              </p:cNvPr>
              <p:cNvPicPr>
                <a:picLocks noChangeAspect="1"/>
              </p:cNvPicPr>
              <p:nvPr/>
            </p:nvPicPr>
            <p:blipFill>
              <a:blip r:embed="rId4"/>
              <a:stretch>
                <a:fillRect/>
              </a:stretch>
            </p:blipFill>
            <p:spPr>
              <a:xfrm>
                <a:off x="1185878" y="2679690"/>
                <a:ext cx="109271" cy="137160"/>
              </a:xfrm>
              <a:prstGeom prst="rect">
                <a:avLst/>
              </a:prstGeom>
            </p:spPr>
          </p:pic>
        </p:grpSp>
        <p:grpSp>
          <p:nvGrpSpPr>
            <p:cNvPr id="72" name="Group 71">
              <a:extLst>
                <a:ext uri="{FF2B5EF4-FFF2-40B4-BE49-F238E27FC236}">
                  <a16:creationId xmlns:a16="http://schemas.microsoft.com/office/drawing/2014/main" id="{7ED9CF51-7161-4363-9837-86291C0F4D7E}"/>
                </a:ext>
              </a:extLst>
            </p:cNvPr>
            <p:cNvGrpSpPr/>
            <p:nvPr/>
          </p:nvGrpSpPr>
          <p:grpSpPr>
            <a:xfrm>
              <a:off x="971150" y="2465937"/>
              <a:ext cx="237725" cy="300873"/>
              <a:chOff x="1690701" y="2476981"/>
              <a:chExt cx="237725" cy="300873"/>
            </a:xfrm>
          </p:grpSpPr>
          <p:pic>
            <p:nvPicPr>
              <p:cNvPr id="48" name="Picture 47">
                <a:extLst>
                  <a:ext uri="{FF2B5EF4-FFF2-40B4-BE49-F238E27FC236}">
                    <a16:creationId xmlns:a16="http://schemas.microsoft.com/office/drawing/2014/main" id="{26FB898A-915E-4595-B2CE-7B9FCD4132F0}"/>
                  </a:ext>
                </a:extLst>
              </p:cNvPr>
              <p:cNvPicPr>
                <a:picLocks noChangeAspect="1"/>
              </p:cNvPicPr>
              <p:nvPr/>
            </p:nvPicPr>
            <p:blipFill>
              <a:blip r:embed="rId4"/>
              <a:stretch>
                <a:fillRect/>
              </a:stretch>
            </p:blipFill>
            <p:spPr>
              <a:xfrm>
                <a:off x="1690702" y="2476981"/>
                <a:ext cx="109271" cy="137160"/>
              </a:xfrm>
              <a:prstGeom prst="rect">
                <a:avLst/>
              </a:prstGeom>
            </p:spPr>
          </p:pic>
          <p:pic>
            <p:nvPicPr>
              <p:cNvPr id="49" name="Picture 48">
                <a:extLst>
                  <a:ext uri="{FF2B5EF4-FFF2-40B4-BE49-F238E27FC236}">
                    <a16:creationId xmlns:a16="http://schemas.microsoft.com/office/drawing/2014/main" id="{B88E4940-7A03-4C79-B56B-5DC124979647}"/>
                  </a:ext>
                </a:extLst>
              </p:cNvPr>
              <p:cNvPicPr>
                <a:picLocks noChangeAspect="1"/>
              </p:cNvPicPr>
              <p:nvPr/>
            </p:nvPicPr>
            <p:blipFill>
              <a:blip r:embed="rId4"/>
              <a:stretch>
                <a:fillRect/>
              </a:stretch>
            </p:blipFill>
            <p:spPr>
              <a:xfrm>
                <a:off x="1819155" y="2476981"/>
                <a:ext cx="109271" cy="137160"/>
              </a:xfrm>
              <a:prstGeom prst="rect">
                <a:avLst/>
              </a:prstGeom>
            </p:spPr>
          </p:pic>
          <p:pic>
            <p:nvPicPr>
              <p:cNvPr id="50" name="Picture 49">
                <a:extLst>
                  <a:ext uri="{FF2B5EF4-FFF2-40B4-BE49-F238E27FC236}">
                    <a16:creationId xmlns:a16="http://schemas.microsoft.com/office/drawing/2014/main" id="{5E2375B5-102A-4682-8601-8B1F993F57EF}"/>
                  </a:ext>
                </a:extLst>
              </p:cNvPr>
              <p:cNvPicPr>
                <a:picLocks noChangeAspect="1"/>
              </p:cNvPicPr>
              <p:nvPr/>
            </p:nvPicPr>
            <p:blipFill>
              <a:blip r:embed="rId4"/>
              <a:stretch>
                <a:fillRect/>
              </a:stretch>
            </p:blipFill>
            <p:spPr>
              <a:xfrm>
                <a:off x="1690701" y="2640694"/>
                <a:ext cx="109271" cy="137160"/>
              </a:xfrm>
              <a:prstGeom prst="rect">
                <a:avLst/>
              </a:prstGeom>
            </p:spPr>
          </p:pic>
          <p:pic>
            <p:nvPicPr>
              <p:cNvPr id="51" name="Picture 50">
                <a:extLst>
                  <a:ext uri="{FF2B5EF4-FFF2-40B4-BE49-F238E27FC236}">
                    <a16:creationId xmlns:a16="http://schemas.microsoft.com/office/drawing/2014/main" id="{6B64EB58-537F-410A-8EAD-42D8B00B2727}"/>
                  </a:ext>
                </a:extLst>
              </p:cNvPr>
              <p:cNvPicPr>
                <a:picLocks noChangeAspect="1"/>
              </p:cNvPicPr>
              <p:nvPr/>
            </p:nvPicPr>
            <p:blipFill>
              <a:blip r:embed="rId4">
                <a:duotone>
                  <a:schemeClr val="bg2">
                    <a:shade val="45000"/>
                    <a:satMod val="135000"/>
                  </a:schemeClr>
                  <a:prstClr val="white"/>
                </a:duotone>
              </a:blip>
              <a:stretch>
                <a:fillRect/>
              </a:stretch>
            </p:blipFill>
            <p:spPr>
              <a:xfrm>
                <a:off x="1819154" y="2640694"/>
                <a:ext cx="109271" cy="137160"/>
              </a:xfrm>
              <a:prstGeom prst="rect">
                <a:avLst/>
              </a:prstGeom>
            </p:spPr>
          </p:pic>
        </p:grpSp>
        <p:grpSp>
          <p:nvGrpSpPr>
            <p:cNvPr id="52" name="Group 51">
              <a:extLst>
                <a:ext uri="{FF2B5EF4-FFF2-40B4-BE49-F238E27FC236}">
                  <a16:creationId xmlns:a16="http://schemas.microsoft.com/office/drawing/2014/main" id="{378341E4-B83A-4581-B8F1-2177CEE1E979}"/>
                </a:ext>
              </a:extLst>
            </p:cNvPr>
            <p:cNvGrpSpPr/>
            <p:nvPr/>
          </p:nvGrpSpPr>
          <p:grpSpPr>
            <a:xfrm>
              <a:off x="1554093" y="2465937"/>
              <a:ext cx="237725" cy="300873"/>
              <a:chOff x="1057425" y="2515977"/>
              <a:chExt cx="237725" cy="300873"/>
            </a:xfrm>
          </p:grpSpPr>
          <p:pic>
            <p:nvPicPr>
              <p:cNvPr id="53" name="Picture 52">
                <a:extLst>
                  <a:ext uri="{FF2B5EF4-FFF2-40B4-BE49-F238E27FC236}">
                    <a16:creationId xmlns:a16="http://schemas.microsoft.com/office/drawing/2014/main" id="{4B722816-19F2-423D-8B8D-8570433D95A4}"/>
                  </a:ext>
                </a:extLst>
              </p:cNvPr>
              <p:cNvPicPr>
                <a:picLocks noChangeAspect="1"/>
              </p:cNvPicPr>
              <p:nvPr/>
            </p:nvPicPr>
            <p:blipFill>
              <a:blip r:embed="rId4">
                <a:duotone>
                  <a:schemeClr val="bg2">
                    <a:shade val="45000"/>
                    <a:satMod val="135000"/>
                  </a:schemeClr>
                  <a:prstClr val="white"/>
                </a:duotone>
              </a:blip>
              <a:stretch>
                <a:fillRect/>
              </a:stretch>
            </p:blipFill>
            <p:spPr>
              <a:xfrm>
                <a:off x="1057426" y="2515977"/>
                <a:ext cx="109271" cy="137160"/>
              </a:xfrm>
              <a:prstGeom prst="rect">
                <a:avLst/>
              </a:prstGeom>
            </p:spPr>
          </p:pic>
          <p:pic>
            <p:nvPicPr>
              <p:cNvPr id="54" name="Picture 53">
                <a:extLst>
                  <a:ext uri="{FF2B5EF4-FFF2-40B4-BE49-F238E27FC236}">
                    <a16:creationId xmlns:a16="http://schemas.microsoft.com/office/drawing/2014/main" id="{1F5D0657-3CEE-4300-A61B-23BF0132749D}"/>
                  </a:ext>
                </a:extLst>
              </p:cNvPr>
              <p:cNvPicPr>
                <a:picLocks noChangeAspect="1"/>
              </p:cNvPicPr>
              <p:nvPr/>
            </p:nvPicPr>
            <p:blipFill>
              <a:blip r:embed="rId4">
                <a:duotone>
                  <a:schemeClr val="bg2">
                    <a:shade val="45000"/>
                    <a:satMod val="135000"/>
                  </a:schemeClr>
                  <a:prstClr val="white"/>
                </a:duotone>
              </a:blip>
              <a:stretch>
                <a:fillRect/>
              </a:stretch>
            </p:blipFill>
            <p:spPr>
              <a:xfrm>
                <a:off x="1185879" y="2515977"/>
                <a:ext cx="109271" cy="137160"/>
              </a:xfrm>
              <a:prstGeom prst="rect">
                <a:avLst/>
              </a:prstGeom>
            </p:spPr>
          </p:pic>
          <p:pic>
            <p:nvPicPr>
              <p:cNvPr id="55" name="Picture 54">
                <a:extLst>
                  <a:ext uri="{FF2B5EF4-FFF2-40B4-BE49-F238E27FC236}">
                    <a16:creationId xmlns:a16="http://schemas.microsoft.com/office/drawing/2014/main" id="{7555C461-2642-4213-9662-43E64C9E95E8}"/>
                  </a:ext>
                </a:extLst>
              </p:cNvPr>
              <p:cNvPicPr>
                <a:picLocks noChangeAspect="1"/>
              </p:cNvPicPr>
              <p:nvPr/>
            </p:nvPicPr>
            <p:blipFill>
              <a:blip r:embed="rId4">
                <a:duotone>
                  <a:schemeClr val="bg2">
                    <a:shade val="45000"/>
                    <a:satMod val="135000"/>
                  </a:schemeClr>
                  <a:prstClr val="white"/>
                </a:duotone>
              </a:blip>
              <a:stretch>
                <a:fillRect/>
              </a:stretch>
            </p:blipFill>
            <p:spPr>
              <a:xfrm>
                <a:off x="1057425" y="2679690"/>
                <a:ext cx="109271" cy="137160"/>
              </a:xfrm>
              <a:prstGeom prst="rect">
                <a:avLst/>
              </a:prstGeom>
            </p:spPr>
          </p:pic>
          <p:pic>
            <p:nvPicPr>
              <p:cNvPr id="56" name="Picture 55">
                <a:extLst>
                  <a:ext uri="{FF2B5EF4-FFF2-40B4-BE49-F238E27FC236}">
                    <a16:creationId xmlns:a16="http://schemas.microsoft.com/office/drawing/2014/main" id="{8F079978-250C-41F4-B951-D3803FBE453D}"/>
                  </a:ext>
                </a:extLst>
              </p:cNvPr>
              <p:cNvPicPr>
                <a:picLocks noChangeAspect="1"/>
              </p:cNvPicPr>
              <p:nvPr/>
            </p:nvPicPr>
            <p:blipFill>
              <a:blip r:embed="rId4">
                <a:duotone>
                  <a:schemeClr val="bg2">
                    <a:shade val="45000"/>
                    <a:satMod val="135000"/>
                  </a:schemeClr>
                  <a:prstClr val="white"/>
                </a:duotone>
              </a:blip>
              <a:stretch>
                <a:fillRect/>
              </a:stretch>
            </p:blipFill>
            <p:spPr>
              <a:xfrm>
                <a:off x="1185878" y="2679690"/>
                <a:ext cx="109271" cy="137160"/>
              </a:xfrm>
              <a:prstGeom prst="rect">
                <a:avLst/>
              </a:prstGeom>
            </p:spPr>
          </p:pic>
        </p:grpSp>
        <p:grpSp>
          <p:nvGrpSpPr>
            <p:cNvPr id="73" name="Group 72">
              <a:extLst>
                <a:ext uri="{FF2B5EF4-FFF2-40B4-BE49-F238E27FC236}">
                  <a16:creationId xmlns:a16="http://schemas.microsoft.com/office/drawing/2014/main" id="{5AB2433E-B9BE-4419-9320-9D9D293E3CF0}"/>
                </a:ext>
              </a:extLst>
            </p:cNvPr>
            <p:cNvGrpSpPr/>
            <p:nvPr/>
          </p:nvGrpSpPr>
          <p:grpSpPr>
            <a:xfrm>
              <a:off x="2128293" y="2465937"/>
              <a:ext cx="237725" cy="300873"/>
              <a:chOff x="2860602" y="2476981"/>
              <a:chExt cx="237725" cy="300873"/>
            </a:xfrm>
          </p:grpSpPr>
          <p:pic>
            <p:nvPicPr>
              <p:cNvPr id="58" name="Picture 57">
                <a:extLst>
                  <a:ext uri="{FF2B5EF4-FFF2-40B4-BE49-F238E27FC236}">
                    <a16:creationId xmlns:a16="http://schemas.microsoft.com/office/drawing/2014/main" id="{5F22F043-18EB-4322-AA6E-A0A0D9133FB9}"/>
                  </a:ext>
                </a:extLst>
              </p:cNvPr>
              <p:cNvPicPr>
                <a:picLocks noChangeAspect="1"/>
              </p:cNvPicPr>
              <p:nvPr/>
            </p:nvPicPr>
            <p:blipFill>
              <a:blip r:embed="rId4"/>
              <a:stretch>
                <a:fillRect/>
              </a:stretch>
            </p:blipFill>
            <p:spPr>
              <a:xfrm>
                <a:off x="2860603" y="2476981"/>
                <a:ext cx="109271" cy="137160"/>
              </a:xfrm>
              <a:prstGeom prst="rect">
                <a:avLst/>
              </a:prstGeom>
            </p:spPr>
          </p:pic>
          <p:pic>
            <p:nvPicPr>
              <p:cNvPr id="59" name="Picture 58">
                <a:extLst>
                  <a:ext uri="{FF2B5EF4-FFF2-40B4-BE49-F238E27FC236}">
                    <a16:creationId xmlns:a16="http://schemas.microsoft.com/office/drawing/2014/main" id="{793BA83B-DFC7-4B36-A6AB-DF5FD83BA5C1}"/>
                  </a:ext>
                </a:extLst>
              </p:cNvPr>
              <p:cNvPicPr>
                <a:picLocks noChangeAspect="1"/>
              </p:cNvPicPr>
              <p:nvPr/>
            </p:nvPicPr>
            <p:blipFill>
              <a:blip r:embed="rId4">
                <a:duotone>
                  <a:schemeClr val="bg2">
                    <a:shade val="45000"/>
                    <a:satMod val="135000"/>
                  </a:schemeClr>
                  <a:prstClr val="white"/>
                </a:duotone>
              </a:blip>
              <a:stretch>
                <a:fillRect/>
              </a:stretch>
            </p:blipFill>
            <p:spPr>
              <a:xfrm>
                <a:off x="2989056" y="2476981"/>
                <a:ext cx="109271" cy="137160"/>
              </a:xfrm>
              <a:prstGeom prst="rect">
                <a:avLst/>
              </a:prstGeom>
            </p:spPr>
          </p:pic>
          <p:pic>
            <p:nvPicPr>
              <p:cNvPr id="60" name="Picture 59">
                <a:extLst>
                  <a:ext uri="{FF2B5EF4-FFF2-40B4-BE49-F238E27FC236}">
                    <a16:creationId xmlns:a16="http://schemas.microsoft.com/office/drawing/2014/main" id="{E90D347D-D79F-40F9-A6D5-63718796AC9A}"/>
                  </a:ext>
                </a:extLst>
              </p:cNvPr>
              <p:cNvPicPr>
                <a:picLocks noChangeAspect="1"/>
              </p:cNvPicPr>
              <p:nvPr/>
            </p:nvPicPr>
            <p:blipFill>
              <a:blip r:embed="rId4">
                <a:duotone>
                  <a:schemeClr val="bg2">
                    <a:shade val="45000"/>
                    <a:satMod val="135000"/>
                  </a:schemeClr>
                  <a:prstClr val="white"/>
                </a:duotone>
              </a:blip>
              <a:stretch>
                <a:fillRect/>
              </a:stretch>
            </p:blipFill>
            <p:spPr>
              <a:xfrm>
                <a:off x="2860602" y="2640694"/>
                <a:ext cx="109271" cy="137160"/>
              </a:xfrm>
              <a:prstGeom prst="rect">
                <a:avLst/>
              </a:prstGeom>
            </p:spPr>
          </p:pic>
          <p:pic>
            <p:nvPicPr>
              <p:cNvPr id="61" name="Picture 60">
                <a:extLst>
                  <a:ext uri="{FF2B5EF4-FFF2-40B4-BE49-F238E27FC236}">
                    <a16:creationId xmlns:a16="http://schemas.microsoft.com/office/drawing/2014/main" id="{A8EB07C1-2111-4DE5-ABA0-83635CBDBCAC}"/>
                  </a:ext>
                </a:extLst>
              </p:cNvPr>
              <p:cNvPicPr>
                <a:picLocks noChangeAspect="1"/>
              </p:cNvPicPr>
              <p:nvPr/>
            </p:nvPicPr>
            <p:blipFill>
              <a:blip r:embed="rId4"/>
              <a:stretch>
                <a:fillRect/>
              </a:stretch>
            </p:blipFill>
            <p:spPr>
              <a:xfrm>
                <a:off x="2989055" y="2640694"/>
                <a:ext cx="109271" cy="137160"/>
              </a:xfrm>
              <a:prstGeom prst="rect">
                <a:avLst/>
              </a:prstGeom>
            </p:spPr>
          </p:pic>
        </p:grpSp>
        <p:grpSp>
          <p:nvGrpSpPr>
            <p:cNvPr id="74" name="Group 73">
              <a:extLst>
                <a:ext uri="{FF2B5EF4-FFF2-40B4-BE49-F238E27FC236}">
                  <a16:creationId xmlns:a16="http://schemas.microsoft.com/office/drawing/2014/main" id="{F830E2FC-A416-47DF-AC75-FD74C0A899DA}"/>
                </a:ext>
              </a:extLst>
            </p:cNvPr>
            <p:cNvGrpSpPr/>
            <p:nvPr/>
          </p:nvGrpSpPr>
          <p:grpSpPr>
            <a:xfrm>
              <a:off x="2711236" y="2465937"/>
              <a:ext cx="237725" cy="300873"/>
              <a:chOff x="3457457" y="2476981"/>
              <a:chExt cx="237725" cy="300873"/>
            </a:xfrm>
          </p:grpSpPr>
          <p:pic>
            <p:nvPicPr>
              <p:cNvPr id="63" name="Picture 62">
                <a:extLst>
                  <a:ext uri="{FF2B5EF4-FFF2-40B4-BE49-F238E27FC236}">
                    <a16:creationId xmlns:a16="http://schemas.microsoft.com/office/drawing/2014/main" id="{F5378292-BE4C-4E9C-B88F-52034E08D96F}"/>
                  </a:ext>
                </a:extLst>
              </p:cNvPr>
              <p:cNvPicPr>
                <a:picLocks noChangeAspect="1"/>
              </p:cNvPicPr>
              <p:nvPr/>
            </p:nvPicPr>
            <p:blipFill>
              <a:blip r:embed="rId4"/>
              <a:stretch>
                <a:fillRect/>
              </a:stretch>
            </p:blipFill>
            <p:spPr>
              <a:xfrm>
                <a:off x="3457458" y="2476981"/>
                <a:ext cx="109271" cy="137160"/>
              </a:xfrm>
              <a:prstGeom prst="rect">
                <a:avLst/>
              </a:prstGeom>
            </p:spPr>
          </p:pic>
          <p:pic>
            <p:nvPicPr>
              <p:cNvPr id="64" name="Picture 63">
                <a:extLst>
                  <a:ext uri="{FF2B5EF4-FFF2-40B4-BE49-F238E27FC236}">
                    <a16:creationId xmlns:a16="http://schemas.microsoft.com/office/drawing/2014/main" id="{446579FE-0459-4CBF-8C15-CC73666616CE}"/>
                  </a:ext>
                </a:extLst>
              </p:cNvPr>
              <p:cNvPicPr>
                <a:picLocks noChangeAspect="1"/>
              </p:cNvPicPr>
              <p:nvPr/>
            </p:nvPicPr>
            <p:blipFill>
              <a:blip r:embed="rId4">
                <a:duotone>
                  <a:schemeClr val="bg2">
                    <a:shade val="45000"/>
                    <a:satMod val="135000"/>
                  </a:schemeClr>
                  <a:prstClr val="white"/>
                </a:duotone>
              </a:blip>
              <a:stretch>
                <a:fillRect/>
              </a:stretch>
            </p:blipFill>
            <p:spPr>
              <a:xfrm>
                <a:off x="3585911" y="2476981"/>
                <a:ext cx="109271" cy="137160"/>
              </a:xfrm>
              <a:prstGeom prst="rect">
                <a:avLst/>
              </a:prstGeom>
            </p:spPr>
          </p:pic>
          <p:pic>
            <p:nvPicPr>
              <p:cNvPr id="65" name="Picture 64">
                <a:extLst>
                  <a:ext uri="{FF2B5EF4-FFF2-40B4-BE49-F238E27FC236}">
                    <a16:creationId xmlns:a16="http://schemas.microsoft.com/office/drawing/2014/main" id="{BC72D981-57F1-4CD6-B416-8A16CFE571A1}"/>
                  </a:ext>
                </a:extLst>
              </p:cNvPr>
              <p:cNvPicPr>
                <a:picLocks noChangeAspect="1"/>
              </p:cNvPicPr>
              <p:nvPr/>
            </p:nvPicPr>
            <p:blipFill>
              <a:blip r:embed="rId4">
                <a:duotone>
                  <a:schemeClr val="bg2">
                    <a:shade val="45000"/>
                    <a:satMod val="135000"/>
                  </a:schemeClr>
                  <a:prstClr val="white"/>
                </a:duotone>
              </a:blip>
              <a:stretch>
                <a:fillRect/>
              </a:stretch>
            </p:blipFill>
            <p:spPr>
              <a:xfrm>
                <a:off x="3457457" y="2640694"/>
                <a:ext cx="109271" cy="137160"/>
              </a:xfrm>
              <a:prstGeom prst="rect">
                <a:avLst/>
              </a:prstGeom>
            </p:spPr>
          </p:pic>
          <p:pic>
            <p:nvPicPr>
              <p:cNvPr id="66" name="Picture 65">
                <a:extLst>
                  <a:ext uri="{FF2B5EF4-FFF2-40B4-BE49-F238E27FC236}">
                    <a16:creationId xmlns:a16="http://schemas.microsoft.com/office/drawing/2014/main" id="{DC9912D1-0C69-4034-8DE1-2EAFF1A3435A}"/>
                  </a:ext>
                </a:extLst>
              </p:cNvPr>
              <p:cNvPicPr>
                <a:picLocks noChangeAspect="1"/>
              </p:cNvPicPr>
              <p:nvPr/>
            </p:nvPicPr>
            <p:blipFill>
              <a:blip r:embed="rId4">
                <a:duotone>
                  <a:schemeClr val="bg2">
                    <a:shade val="45000"/>
                    <a:satMod val="135000"/>
                  </a:schemeClr>
                  <a:prstClr val="white"/>
                </a:duotone>
              </a:blip>
              <a:stretch>
                <a:fillRect/>
              </a:stretch>
            </p:blipFill>
            <p:spPr>
              <a:xfrm>
                <a:off x="3585910" y="2640694"/>
                <a:ext cx="109271" cy="137160"/>
              </a:xfrm>
              <a:prstGeom prst="rect">
                <a:avLst/>
              </a:prstGeom>
            </p:spPr>
          </p:pic>
        </p:grpSp>
        <p:grpSp>
          <p:nvGrpSpPr>
            <p:cNvPr id="67" name="Group 66">
              <a:extLst>
                <a:ext uri="{FF2B5EF4-FFF2-40B4-BE49-F238E27FC236}">
                  <a16:creationId xmlns:a16="http://schemas.microsoft.com/office/drawing/2014/main" id="{2D7FE032-53AB-470F-803A-A8034BBBD5BE}"/>
                </a:ext>
              </a:extLst>
            </p:cNvPr>
            <p:cNvGrpSpPr/>
            <p:nvPr/>
          </p:nvGrpSpPr>
          <p:grpSpPr>
            <a:xfrm>
              <a:off x="3287192" y="2465937"/>
              <a:ext cx="237725" cy="300873"/>
              <a:chOff x="1057425" y="2515977"/>
              <a:chExt cx="237725" cy="300873"/>
            </a:xfrm>
          </p:grpSpPr>
          <p:pic>
            <p:nvPicPr>
              <p:cNvPr id="68" name="Picture 67">
                <a:extLst>
                  <a:ext uri="{FF2B5EF4-FFF2-40B4-BE49-F238E27FC236}">
                    <a16:creationId xmlns:a16="http://schemas.microsoft.com/office/drawing/2014/main" id="{D8C7A37C-20F1-495C-B6BD-A5F5A860AE1A}"/>
                  </a:ext>
                </a:extLst>
              </p:cNvPr>
              <p:cNvPicPr>
                <a:picLocks noChangeAspect="1"/>
              </p:cNvPicPr>
              <p:nvPr/>
            </p:nvPicPr>
            <p:blipFill>
              <a:blip r:embed="rId4">
                <a:duotone>
                  <a:schemeClr val="bg2">
                    <a:shade val="45000"/>
                    <a:satMod val="135000"/>
                  </a:schemeClr>
                  <a:prstClr val="white"/>
                </a:duotone>
              </a:blip>
              <a:stretch>
                <a:fillRect/>
              </a:stretch>
            </p:blipFill>
            <p:spPr>
              <a:xfrm>
                <a:off x="1057426" y="2515977"/>
                <a:ext cx="109271" cy="137160"/>
              </a:xfrm>
              <a:prstGeom prst="rect">
                <a:avLst/>
              </a:prstGeom>
            </p:spPr>
          </p:pic>
          <p:pic>
            <p:nvPicPr>
              <p:cNvPr id="69" name="Picture 68">
                <a:extLst>
                  <a:ext uri="{FF2B5EF4-FFF2-40B4-BE49-F238E27FC236}">
                    <a16:creationId xmlns:a16="http://schemas.microsoft.com/office/drawing/2014/main" id="{7ABF200A-D5F3-4929-8021-714959BD410F}"/>
                  </a:ext>
                </a:extLst>
              </p:cNvPr>
              <p:cNvPicPr>
                <a:picLocks noChangeAspect="1"/>
              </p:cNvPicPr>
              <p:nvPr/>
            </p:nvPicPr>
            <p:blipFill>
              <a:blip r:embed="rId4">
                <a:duotone>
                  <a:schemeClr val="bg2">
                    <a:shade val="45000"/>
                    <a:satMod val="135000"/>
                  </a:schemeClr>
                  <a:prstClr val="white"/>
                </a:duotone>
              </a:blip>
              <a:stretch>
                <a:fillRect/>
              </a:stretch>
            </p:blipFill>
            <p:spPr>
              <a:xfrm>
                <a:off x="1185879" y="2515977"/>
                <a:ext cx="109271" cy="137160"/>
              </a:xfrm>
              <a:prstGeom prst="rect">
                <a:avLst/>
              </a:prstGeom>
            </p:spPr>
          </p:pic>
          <p:pic>
            <p:nvPicPr>
              <p:cNvPr id="70" name="Picture 69">
                <a:extLst>
                  <a:ext uri="{FF2B5EF4-FFF2-40B4-BE49-F238E27FC236}">
                    <a16:creationId xmlns:a16="http://schemas.microsoft.com/office/drawing/2014/main" id="{6B1316F0-9059-4F27-BA47-9BD70C4215FE}"/>
                  </a:ext>
                </a:extLst>
              </p:cNvPr>
              <p:cNvPicPr>
                <a:picLocks noChangeAspect="1"/>
              </p:cNvPicPr>
              <p:nvPr/>
            </p:nvPicPr>
            <p:blipFill>
              <a:blip r:embed="rId4">
                <a:duotone>
                  <a:schemeClr val="bg2">
                    <a:shade val="45000"/>
                    <a:satMod val="135000"/>
                  </a:schemeClr>
                  <a:prstClr val="white"/>
                </a:duotone>
              </a:blip>
              <a:stretch>
                <a:fillRect/>
              </a:stretch>
            </p:blipFill>
            <p:spPr>
              <a:xfrm>
                <a:off x="1057425" y="2679690"/>
                <a:ext cx="109271" cy="137160"/>
              </a:xfrm>
              <a:prstGeom prst="rect">
                <a:avLst/>
              </a:prstGeom>
            </p:spPr>
          </p:pic>
          <p:pic>
            <p:nvPicPr>
              <p:cNvPr id="71" name="Picture 70">
                <a:extLst>
                  <a:ext uri="{FF2B5EF4-FFF2-40B4-BE49-F238E27FC236}">
                    <a16:creationId xmlns:a16="http://schemas.microsoft.com/office/drawing/2014/main" id="{B47ED6D8-89B4-4841-A78D-1DAE6D7A5266}"/>
                  </a:ext>
                </a:extLst>
              </p:cNvPr>
              <p:cNvPicPr>
                <a:picLocks noChangeAspect="1"/>
              </p:cNvPicPr>
              <p:nvPr/>
            </p:nvPicPr>
            <p:blipFill>
              <a:blip r:embed="rId4">
                <a:duotone>
                  <a:schemeClr val="bg2">
                    <a:shade val="45000"/>
                    <a:satMod val="135000"/>
                  </a:schemeClr>
                  <a:prstClr val="white"/>
                </a:duotone>
              </a:blip>
              <a:stretch>
                <a:fillRect/>
              </a:stretch>
            </p:blipFill>
            <p:spPr>
              <a:xfrm>
                <a:off x="1185878" y="2679690"/>
                <a:ext cx="109271" cy="137160"/>
              </a:xfrm>
              <a:prstGeom prst="rect">
                <a:avLst/>
              </a:prstGeom>
            </p:spPr>
          </p:pic>
        </p:grpSp>
      </p:grpSp>
      <p:cxnSp>
        <p:nvCxnSpPr>
          <p:cNvPr id="76" name="Straight Connector 75">
            <a:extLst>
              <a:ext uri="{FF2B5EF4-FFF2-40B4-BE49-F238E27FC236}">
                <a16:creationId xmlns:a16="http://schemas.microsoft.com/office/drawing/2014/main" id="{3256520E-2F22-4DFA-84FB-F0EEF01EF6EC}"/>
              </a:ext>
            </a:extLst>
          </p:cNvPr>
          <p:cNvCxnSpPr>
            <a:cxnSpLocks/>
          </p:cNvCxnSpPr>
          <p:nvPr/>
        </p:nvCxnSpPr>
        <p:spPr bwMode="gray">
          <a:xfrm flipH="1">
            <a:off x="414822" y="2337802"/>
            <a:ext cx="1" cy="36576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45118ED-C2A7-411D-9FD8-6178F3AF6322}"/>
              </a:ext>
            </a:extLst>
          </p:cNvPr>
          <p:cNvCxnSpPr>
            <a:cxnSpLocks/>
          </p:cNvCxnSpPr>
          <p:nvPr/>
        </p:nvCxnSpPr>
        <p:spPr bwMode="gray">
          <a:xfrm flipH="1">
            <a:off x="986634" y="2337802"/>
            <a:ext cx="1" cy="36576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2577500-596D-4652-8581-C52353AEB73C}"/>
              </a:ext>
            </a:extLst>
          </p:cNvPr>
          <p:cNvCxnSpPr>
            <a:cxnSpLocks/>
          </p:cNvCxnSpPr>
          <p:nvPr/>
        </p:nvCxnSpPr>
        <p:spPr bwMode="gray">
          <a:xfrm flipH="1">
            <a:off x="1567143" y="2337802"/>
            <a:ext cx="1" cy="36576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95EF223-9382-4BE3-A7BA-BA2F6AD061B0}"/>
              </a:ext>
            </a:extLst>
          </p:cNvPr>
          <p:cNvCxnSpPr>
            <a:cxnSpLocks/>
          </p:cNvCxnSpPr>
          <p:nvPr/>
        </p:nvCxnSpPr>
        <p:spPr bwMode="gray">
          <a:xfrm flipH="1">
            <a:off x="2152296" y="2337802"/>
            <a:ext cx="1" cy="36576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E8B49FD-DC60-49F9-B21B-383D560D0289}"/>
              </a:ext>
            </a:extLst>
          </p:cNvPr>
          <p:cNvCxnSpPr>
            <a:cxnSpLocks/>
          </p:cNvCxnSpPr>
          <p:nvPr/>
        </p:nvCxnSpPr>
        <p:spPr bwMode="gray">
          <a:xfrm flipH="1">
            <a:off x="2740400" y="2337802"/>
            <a:ext cx="1" cy="36576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D43510B-98DE-48E6-BE3A-9EFF5EF1216E}"/>
              </a:ext>
            </a:extLst>
          </p:cNvPr>
          <p:cNvCxnSpPr>
            <a:cxnSpLocks/>
          </p:cNvCxnSpPr>
          <p:nvPr/>
        </p:nvCxnSpPr>
        <p:spPr bwMode="gray">
          <a:xfrm flipH="1">
            <a:off x="3317532" y="2337802"/>
            <a:ext cx="1" cy="36576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7A9680D8-2494-4DD3-9EF9-DBB63D3178C2}"/>
              </a:ext>
            </a:extLst>
          </p:cNvPr>
          <p:cNvSpPr/>
          <p:nvPr/>
        </p:nvSpPr>
        <p:spPr bwMode="gray">
          <a:xfrm>
            <a:off x="3924692" y="964999"/>
            <a:ext cx="2206430" cy="55399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r>
              <a:rPr lang="en-US" sz="800" b="1" dirty="0">
                <a:solidFill>
                  <a:schemeClr val="tx1"/>
                </a:solidFill>
              </a:rPr>
              <a:t>District </a:t>
            </a:r>
            <a:r>
              <a:rPr lang="en-US" sz="800" dirty="0">
                <a:solidFill>
                  <a:schemeClr val="tx1"/>
                </a:solidFill>
              </a:rPr>
              <a:t>adopts PBIS, but leaves implementation up to individual buildings with limited oversight</a:t>
            </a:r>
          </a:p>
        </p:txBody>
      </p:sp>
      <p:sp>
        <p:nvSpPr>
          <p:cNvPr id="86" name="Oval 85">
            <a:extLst>
              <a:ext uri="{FF2B5EF4-FFF2-40B4-BE49-F238E27FC236}">
                <a16:creationId xmlns:a16="http://schemas.microsoft.com/office/drawing/2014/main" id="{220A237A-E344-489A-9C58-D115F48307B7}"/>
              </a:ext>
            </a:extLst>
          </p:cNvPr>
          <p:cNvSpPr/>
          <p:nvPr/>
        </p:nvSpPr>
        <p:spPr bwMode="gray">
          <a:xfrm>
            <a:off x="3805620" y="850348"/>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1</a:t>
            </a:r>
          </a:p>
        </p:txBody>
      </p:sp>
      <p:sp>
        <p:nvSpPr>
          <p:cNvPr id="101" name="Rectangle 100">
            <a:extLst>
              <a:ext uri="{FF2B5EF4-FFF2-40B4-BE49-F238E27FC236}">
                <a16:creationId xmlns:a16="http://schemas.microsoft.com/office/drawing/2014/main" id="{1CF3B11F-634E-4ABD-8066-17D2A32111E9}"/>
              </a:ext>
            </a:extLst>
          </p:cNvPr>
          <p:cNvSpPr/>
          <p:nvPr/>
        </p:nvSpPr>
        <p:spPr bwMode="gray">
          <a:xfrm>
            <a:off x="3924693" y="1714026"/>
            <a:ext cx="2206433" cy="67710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r>
              <a:rPr lang="en-US" sz="800" b="1" dirty="0">
                <a:solidFill>
                  <a:schemeClr val="tx1"/>
                </a:solidFill>
              </a:rPr>
              <a:t>Schools</a:t>
            </a:r>
            <a:r>
              <a:rPr lang="en-US" sz="800" dirty="0">
                <a:solidFill>
                  <a:schemeClr val="tx1"/>
                </a:solidFill>
              </a:rPr>
              <a:t> implement framework with varying fidelity depending on building leadership, leading to inconsistent results across district</a:t>
            </a:r>
          </a:p>
        </p:txBody>
      </p:sp>
      <p:sp>
        <p:nvSpPr>
          <p:cNvPr id="87" name="Oval 86">
            <a:extLst>
              <a:ext uri="{FF2B5EF4-FFF2-40B4-BE49-F238E27FC236}">
                <a16:creationId xmlns:a16="http://schemas.microsoft.com/office/drawing/2014/main" id="{3F6CAC4A-D6AA-4AD6-855C-04D69FED30E8}"/>
              </a:ext>
            </a:extLst>
          </p:cNvPr>
          <p:cNvSpPr/>
          <p:nvPr/>
        </p:nvSpPr>
        <p:spPr bwMode="gray">
          <a:xfrm>
            <a:off x="3805620" y="1605679"/>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2</a:t>
            </a:r>
          </a:p>
        </p:txBody>
      </p:sp>
      <p:sp>
        <p:nvSpPr>
          <p:cNvPr id="102" name="Rectangle 101">
            <a:extLst>
              <a:ext uri="{FF2B5EF4-FFF2-40B4-BE49-F238E27FC236}">
                <a16:creationId xmlns:a16="http://schemas.microsoft.com/office/drawing/2014/main" id="{42458A07-0C44-409C-8DA2-45205C2FAE32}"/>
              </a:ext>
            </a:extLst>
          </p:cNvPr>
          <p:cNvSpPr/>
          <p:nvPr/>
        </p:nvSpPr>
        <p:spPr bwMode="gray">
          <a:xfrm>
            <a:off x="3924693" y="2586164"/>
            <a:ext cx="2206438" cy="67710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r>
              <a:rPr lang="en-US" sz="800" dirty="0">
                <a:solidFill>
                  <a:schemeClr val="tx1"/>
                </a:solidFill>
              </a:rPr>
              <a:t>Without strong oversight, </a:t>
            </a:r>
            <a:r>
              <a:rPr lang="en-US" sz="800" b="1" dirty="0">
                <a:solidFill>
                  <a:schemeClr val="tx1"/>
                </a:solidFill>
              </a:rPr>
              <a:t>individual teachers </a:t>
            </a:r>
            <a:r>
              <a:rPr lang="en-US" sz="800" dirty="0">
                <a:solidFill>
                  <a:schemeClr val="tx1"/>
                </a:solidFill>
              </a:rPr>
              <a:t>pick and choose elements to adopt, most commonly reducing PBIS to a system of rewards and posters</a:t>
            </a:r>
          </a:p>
        </p:txBody>
      </p:sp>
      <p:sp>
        <p:nvSpPr>
          <p:cNvPr id="88" name="Oval 87">
            <a:extLst>
              <a:ext uri="{FF2B5EF4-FFF2-40B4-BE49-F238E27FC236}">
                <a16:creationId xmlns:a16="http://schemas.microsoft.com/office/drawing/2014/main" id="{4CAE0781-9A3E-4D5F-8490-E0EA6294C6B3}"/>
              </a:ext>
            </a:extLst>
          </p:cNvPr>
          <p:cNvSpPr/>
          <p:nvPr/>
        </p:nvSpPr>
        <p:spPr bwMode="gray">
          <a:xfrm>
            <a:off x="3805620" y="2477817"/>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3</a:t>
            </a:r>
          </a:p>
        </p:txBody>
      </p:sp>
      <p:cxnSp>
        <p:nvCxnSpPr>
          <p:cNvPr id="107" name="Straight Connector 106">
            <a:extLst>
              <a:ext uri="{FF2B5EF4-FFF2-40B4-BE49-F238E27FC236}">
                <a16:creationId xmlns:a16="http://schemas.microsoft.com/office/drawing/2014/main" id="{8F40DA77-7FFF-4DD1-A7AF-6497D288A3F6}"/>
              </a:ext>
            </a:extLst>
          </p:cNvPr>
          <p:cNvCxnSpPr/>
          <p:nvPr/>
        </p:nvCxnSpPr>
        <p:spPr bwMode="gray">
          <a:xfrm flipH="1">
            <a:off x="3572512" y="1241998"/>
            <a:ext cx="352180" cy="0"/>
          </a:xfrm>
          <a:prstGeom prst="line">
            <a:avLst/>
          </a:prstGeom>
          <a:ln w="12700">
            <a:solidFill>
              <a:schemeClr val="accent3"/>
            </a:solidFill>
            <a:tailEnd type="oval" w="sm" len="sm"/>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E34B968-F9F8-45C8-BF97-8B155A2FB56C}"/>
              </a:ext>
            </a:extLst>
          </p:cNvPr>
          <p:cNvCxnSpPr/>
          <p:nvPr/>
        </p:nvCxnSpPr>
        <p:spPr bwMode="gray">
          <a:xfrm flipH="1">
            <a:off x="3572512" y="2059457"/>
            <a:ext cx="352180" cy="0"/>
          </a:xfrm>
          <a:prstGeom prst="line">
            <a:avLst/>
          </a:prstGeom>
          <a:ln w="12700">
            <a:solidFill>
              <a:schemeClr val="accent3"/>
            </a:solidFill>
            <a:tailEnd type="oval" w="sm" len="sm"/>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0C557EE-41FA-4E5A-A5B5-7FFAEB6A53E3}"/>
              </a:ext>
            </a:extLst>
          </p:cNvPr>
          <p:cNvCxnSpPr/>
          <p:nvPr/>
        </p:nvCxnSpPr>
        <p:spPr bwMode="gray">
          <a:xfrm flipH="1">
            <a:off x="3572512" y="2924718"/>
            <a:ext cx="352180" cy="0"/>
          </a:xfrm>
          <a:prstGeom prst="line">
            <a:avLst/>
          </a:prstGeom>
          <a:ln w="12700">
            <a:solidFill>
              <a:schemeClr val="accent3"/>
            </a:solidFill>
            <a:tailEnd type="oval" w="sm" len="sm"/>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4F68CB0F-F6B4-43BB-99FD-29914E1CDC7A}"/>
              </a:ext>
            </a:extLst>
          </p:cNvPr>
          <p:cNvSpPr txBox="1"/>
          <p:nvPr/>
        </p:nvSpPr>
        <p:spPr bwMode="gray">
          <a:xfrm>
            <a:off x="280798" y="3318977"/>
            <a:ext cx="5922376" cy="153888"/>
          </a:xfrm>
          <a:prstGeom prst="rect">
            <a:avLst/>
          </a:prstGeom>
          <a:noFill/>
        </p:spPr>
        <p:txBody>
          <a:bodyPr wrap="square" lIns="0" tIns="0" rIns="0" bIns="0" rtlCol="0">
            <a:spAutoFit/>
          </a:bodyPr>
          <a:lstStyle/>
          <a:p>
            <a:r>
              <a:rPr lang="en-US" sz="1000" b="1" dirty="0"/>
              <a:t>DLF Member Districts Also Facing Significant Adoption Gaps at the Teacher Level</a:t>
            </a:r>
          </a:p>
        </p:txBody>
      </p:sp>
      <p:sp>
        <p:nvSpPr>
          <p:cNvPr id="10" name="TextBox 9">
            <a:extLst>
              <a:ext uri="{FF2B5EF4-FFF2-40B4-BE49-F238E27FC236}">
                <a16:creationId xmlns:a16="http://schemas.microsoft.com/office/drawing/2014/main" id="{9AB5E783-067B-45D7-A9B3-432492EB033B}"/>
              </a:ext>
            </a:extLst>
          </p:cNvPr>
          <p:cNvSpPr txBox="1"/>
          <p:nvPr/>
        </p:nvSpPr>
        <p:spPr>
          <a:xfrm>
            <a:off x="1866354" y="3710825"/>
            <a:ext cx="1156847" cy="679673"/>
          </a:xfrm>
          <a:prstGeom prst="rect">
            <a:avLst/>
          </a:prstGeom>
          <a:noFill/>
        </p:spPr>
        <p:txBody>
          <a:bodyPr wrap="square" lIns="0" tIns="0" rIns="0" bIns="0" rtlCol="0">
            <a:spAutoFit/>
          </a:bodyPr>
          <a:lstStyle/>
          <a:p>
            <a:pPr>
              <a:spcBef>
                <a:spcPts val="500"/>
              </a:spcBef>
            </a:pPr>
            <a:r>
              <a:rPr lang="en-US" sz="800" i="1" dirty="0"/>
              <a:t>Percentage of districts in which at least one teacher indicated that the district uses PBIS</a:t>
            </a:r>
          </a:p>
          <a:p>
            <a:pPr>
              <a:spcBef>
                <a:spcPts val="500"/>
              </a:spcBef>
            </a:pPr>
            <a:r>
              <a:rPr lang="en-US" sz="800" i="1" dirty="0"/>
              <a:t>(n=15 districts)</a:t>
            </a:r>
          </a:p>
        </p:txBody>
      </p:sp>
      <p:sp>
        <p:nvSpPr>
          <p:cNvPr id="94" name="TextBox 93">
            <a:extLst>
              <a:ext uri="{FF2B5EF4-FFF2-40B4-BE49-F238E27FC236}">
                <a16:creationId xmlns:a16="http://schemas.microsoft.com/office/drawing/2014/main" id="{B2AA3DEE-32FC-40A4-99C1-9F069A3759A7}"/>
              </a:ext>
            </a:extLst>
          </p:cNvPr>
          <p:cNvSpPr txBox="1"/>
          <p:nvPr/>
        </p:nvSpPr>
        <p:spPr>
          <a:xfrm>
            <a:off x="4972687" y="3710825"/>
            <a:ext cx="1036646" cy="802784"/>
          </a:xfrm>
          <a:prstGeom prst="rect">
            <a:avLst/>
          </a:prstGeom>
          <a:noFill/>
        </p:spPr>
        <p:txBody>
          <a:bodyPr wrap="square" lIns="0" tIns="0" rIns="0" bIns="0" rtlCol="0">
            <a:spAutoFit/>
          </a:bodyPr>
          <a:lstStyle/>
          <a:p>
            <a:pPr>
              <a:spcBef>
                <a:spcPts val="500"/>
              </a:spcBef>
            </a:pPr>
            <a:r>
              <a:rPr lang="en-US" sz="800" i="1" dirty="0"/>
              <a:t>Percentage of teachers who are implementing PBIS with fidelity in </a:t>
            </a:r>
            <a:br>
              <a:rPr lang="en-US" sz="800" i="1" dirty="0"/>
            </a:br>
            <a:r>
              <a:rPr lang="en-US" sz="800" i="1" dirty="0"/>
              <a:t>their classrooms</a:t>
            </a:r>
            <a:endParaRPr lang="en-US" sz="800" i="1" baseline="30000" dirty="0"/>
          </a:p>
          <a:p>
            <a:pPr>
              <a:spcBef>
                <a:spcPts val="500"/>
              </a:spcBef>
            </a:pPr>
            <a:r>
              <a:rPr lang="en-US" sz="800" i="1" dirty="0"/>
              <a:t>(n=1204)</a:t>
            </a:r>
          </a:p>
        </p:txBody>
      </p:sp>
      <p:grpSp>
        <p:nvGrpSpPr>
          <p:cNvPr id="15" name="Group 14">
            <a:extLst>
              <a:ext uri="{FF2B5EF4-FFF2-40B4-BE49-F238E27FC236}">
                <a16:creationId xmlns:a16="http://schemas.microsoft.com/office/drawing/2014/main" id="{E2AA7CF8-948B-4072-A26A-6CD5F10C35C3}"/>
              </a:ext>
            </a:extLst>
          </p:cNvPr>
          <p:cNvGrpSpPr/>
          <p:nvPr/>
        </p:nvGrpSpPr>
        <p:grpSpPr>
          <a:xfrm>
            <a:off x="3527946" y="3521354"/>
            <a:ext cx="1550944" cy="1131824"/>
            <a:chOff x="3527946" y="3486719"/>
            <a:chExt cx="1550944" cy="1131824"/>
          </a:xfrm>
        </p:grpSpPr>
        <p:graphicFrame>
          <p:nvGraphicFramePr>
            <p:cNvPr id="9" name="Chart 8">
              <a:extLst>
                <a:ext uri="{FF2B5EF4-FFF2-40B4-BE49-F238E27FC236}">
                  <a16:creationId xmlns:a16="http://schemas.microsoft.com/office/drawing/2014/main" id="{C9D23EFF-A78D-413E-9827-4B69A9FCAA29}"/>
                </a:ext>
              </a:extLst>
            </p:cNvPr>
            <p:cNvGraphicFramePr/>
            <p:nvPr>
              <p:extLst/>
            </p:nvPr>
          </p:nvGraphicFramePr>
          <p:xfrm>
            <a:off x="3527946" y="3486719"/>
            <a:ext cx="1550944" cy="1131824"/>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4A7E78C7-F85A-4CFA-9B6F-D036E0754E0C}"/>
                </a:ext>
              </a:extLst>
            </p:cNvPr>
            <p:cNvSpPr txBox="1"/>
            <p:nvPr/>
          </p:nvSpPr>
          <p:spPr>
            <a:xfrm>
              <a:off x="4063876" y="3774327"/>
              <a:ext cx="729795" cy="384721"/>
            </a:xfrm>
            <a:prstGeom prst="rect">
              <a:avLst/>
            </a:prstGeom>
            <a:noFill/>
          </p:spPr>
          <p:txBody>
            <a:bodyPr wrap="square" lIns="0" tIns="0" rIns="0" bIns="0" rtlCol="0">
              <a:spAutoFit/>
            </a:bodyPr>
            <a:lstStyle/>
            <a:p>
              <a:pPr>
                <a:spcBef>
                  <a:spcPts val="500"/>
                </a:spcBef>
              </a:pPr>
              <a:r>
                <a:rPr lang="en-US" sz="2500" dirty="0">
                  <a:solidFill>
                    <a:schemeClr val="tx2"/>
                  </a:solidFill>
                  <a:latin typeface="+mj-lt"/>
                </a:rPr>
                <a:t>45%</a:t>
              </a:r>
            </a:p>
          </p:txBody>
        </p:sp>
      </p:grpSp>
      <p:grpSp>
        <p:nvGrpSpPr>
          <p:cNvPr id="13" name="Group 12">
            <a:extLst>
              <a:ext uri="{FF2B5EF4-FFF2-40B4-BE49-F238E27FC236}">
                <a16:creationId xmlns:a16="http://schemas.microsoft.com/office/drawing/2014/main" id="{C38821AF-FB43-4B44-9DD1-EAE1A4F79CF0}"/>
              </a:ext>
            </a:extLst>
          </p:cNvPr>
          <p:cNvGrpSpPr/>
          <p:nvPr/>
        </p:nvGrpSpPr>
        <p:grpSpPr>
          <a:xfrm>
            <a:off x="391467" y="3521354"/>
            <a:ext cx="1550944" cy="1131824"/>
            <a:chOff x="391467" y="3464985"/>
            <a:chExt cx="1550944" cy="1131824"/>
          </a:xfrm>
        </p:grpSpPr>
        <p:graphicFrame>
          <p:nvGraphicFramePr>
            <p:cNvPr id="95" name="Chart 94">
              <a:extLst>
                <a:ext uri="{FF2B5EF4-FFF2-40B4-BE49-F238E27FC236}">
                  <a16:creationId xmlns:a16="http://schemas.microsoft.com/office/drawing/2014/main" id="{431F459D-5B48-4746-A57B-39C14C2A26DB}"/>
                </a:ext>
              </a:extLst>
            </p:cNvPr>
            <p:cNvGraphicFramePr/>
            <p:nvPr>
              <p:extLst/>
            </p:nvPr>
          </p:nvGraphicFramePr>
          <p:xfrm>
            <a:off x="391467" y="3464985"/>
            <a:ext cx="1550944" cy="1131824"/>
          </p:xfrm>
          <a:graphic>
            <a:graphicData uri="http://schemas.openxmlformats.org/drawingml/2006/chart">
              <c:chart xmlns:c="http://schemas.openxmlformats.org/drawingml/2006/chart" xmlns:r="http://schemas.openxmlformats.org/officeDocument/2006/relationships" r:id="rId6"/>
            </a:graphicData>
          </a:graphic>
        </p:graphicFrame>
        <p:sp>
          <p:nvSpPr>
            <p:cNvPr id="97" name="TextBox 96">
              <a:extLst>
                <a:ext uri="{FF2B5EF4-FFF2-40B4-BE49-F238E27FC236}">
                  <a16:creationId xmlns:a16="http://schemas.microsoft.com/office/drawing/2014/main" id="{CB3D9D52-0C91-4C9A-B75F-4EBAACD3A53A}"/>
                </a:ext>
              </a:extLst>
            </p:cNvPr>
            <p:cNvSpPr txBox="1"/>
            <p:nvPr/>
          </p:nvSpPr>
          <p:spPr>
            <a:xfrm>
              <a:off x="840495" y="3774327"/>
              <a:ext cx="864909" cy="384721"/>
            </a:xfrm>
            <a:prstGeom prst="rect">
              <a:avLst/>
            </a:prstGeom>
            <a:noFill/>
          </p:spPr>
          <p:txBody>
            <a:bodyPr wrap="square" lIns="0" tIns="0" rIns="0" bIns="0" rtlCol="0">
              <a:spAutoFit/>
            </a:bodyPr>
            <a:lstStyle/>
            <a:p>
              <a:pPr>
                <a:spcBef>
                  <a:spcPts val="500"/>
                </a:spcBef>
              </a:pPr>
              <a:r>
                <a:rPr lang="en-US" sz="2500" dirty="0">
                  <a:solidFill>
                    <a:schemeClr val="tx2"/>
                  </a:solidFill>
                  <a:latin typeface="+mj-lt"/>
                </a:rPr>
                <a:t>100%</a:t>
              </a:r>
            </a:p>
          </p:txBody>
        </p:sp>
      </p:grpSp>
      <p:sp>
        <p:nvSpPr>
          <p:cNvPr id="83" name="Text Placeholder 1">
            <a:extLst>
              <a:ext uri="{FF2B5EF4-FFF2-40B4-BE49-F238E27FC236}">
                <a16:creationId xmlns:a16="http://schemas.microsoft.com/office/drawing/2014/main" id="{F9AC33FF-2BC6-4BBF-86FB-667404E917D2}"/>
              </a:ext>
            </a:extLst>
          </p:cNvPr>
          <p:cNvSpPr>
            <a:spLocks noGrp="1"/>
          </p:cNvSpPr>
          <p:nvPr>
            <p:ph type="body" sz="quarter" idx="15"/>
          </p:nvPr>
        </p:nvSpPr>
        <p:spPr>
          <a:xfrm>
            <a:off x="280195" y="640267"/>
            <a:ext cx="5842794" cy="184666"/>
          </a:xfrm>
        </p:spPr>
        <p:txBody>
          <a:bodyPr/>
          <a:lstStyle/>
          <a:p>
            <a:r>
              <a:rPr lang="en-US" dirty="0"/>
              <a:t>Allowing Schools to Adopt at Will Leads to Significant Variation in Outcomes</a:t>
            </a:r>
          </a:p>
        </p:txBody>
      </p:sp>
      <p:sp>
        <p:nvSpPr>
          <p:cNvPr id="22" name="Text Placeholder 21">
            <a:extLst>
              <a:ext uri="{FF2B5EF4-FFF2-40B4-BE49-F238E27FC236}">
                <a16:creationId xmlns:a16="http://schemas.microsoft.com/office/drawing/2014/main" id="{B6742A6A-BE9A-4ABA-918A-DB7C29E56491}"/>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1722387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C053CAE-8709-4BCB-813A-ADC9CCB12563}"/>
              </a:ext>
            </a:extLst>
          </p:cNvPr>
          <p:cNvCxnSpPr>
            <a:cxnSpLocks/>
          </p:cNvCxnSpPr>
          <p:nvPr/>
        </p:nvCxnSpPr>
        <p:spPr bwMode="gray">
          <a:xfrm>
            <a:off x="2147506" y="1793942"/>
            <a:ext cx="2130172" cy="0"/>
          </a:xfrm>
          <a:prstGeom prst="line">
            <a:avLst/>
          </a:prstGeom>
          <a:ln w="12700">
            <a:solidFill>
              <a:schemeClr val="accent5"/>
            </a:solidFill>
            <a:tailEnd type="oval" w="sm" len="sm"/>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BEED584-24BA-4B5E-9170-37B496433A23}"/>
              </a:ext>
            </a:extLst>
          </p:cNvPr>
          <p:cNvSpPr/>
          <p:nvPr/>
        </p:nvSpPr>
        <p:spPr bwMode="gray">
          <a:xfrm>
            <a:off x="4341801" y="898896"/>
            <a:ext cx="2058999" cy="36238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81AEFB01-EAF1-4CBF-B6FC-4F3A85C4197C}"/>
              </a:ext>
            </a:extLst>
          </p:cNvPr>
          <p:cNvSpPr>
            <a:spLocks noGrp="1"/>
          </p:cNvSpPr>
          <p:nvPr>
            <p:ph type="body" sz="quarter" idx="15"/>
          </p:nvPr>
        </p:nvSpPr>
        <p:spPr/>
        <p:txBody>
          <a:bodyPr/>
          <a:lstStyle/>
          <a:p>
            <a:r>
              <a:rPr lang="en-US" dirty="0"/>
              <a:t>PBIS not a Quick Fix, Requires Significant Commitment from District</a:t>
            </a:r>
          </a:p>
        </p:txBody>
      </p:sp>
      <p:sp>
        <p:nvSpPr>
          <p:cNvPr id="3" name="Text Placeholder 2">
            <a:extLst>
              <a:ext uri="{FF2B5EF4-FFF2-40B4-BE49-F238E27FC236}">
                <a16:creationId xmlns:a16="http://schemas.microsoft.com/office/drawing/2014/main" id="{F35C62CC-D9B9-4E5B-84E9-96332F1D514B}"/>
              </a:ext>
            </a:extLst>
          </p:cNvPr>
          <p:cNvSpPr>
            <a:spLocks noGrp="1"/>
          </p:cNvSpPr>
          <p:nvPr>
            <p:ph type="body" sz="quarter" idx="16"/>
          </p:nvPr>
        </p:nvSpPr>
        <p:spPr>
          <a:xfrm>
            <a:off x="280194" y="99782"/>
            <a:ext cx="2560320" cy="123111"/>
          </a:xfrm>
        </p:spPr>
        <p:txBody>
          <a:bodyPr/>
          <a:lstStyle/>
          <a:p>
            <a:r>
              <a:rPr lang="en-US" dirty="0"/>
              <a:t>Practice #7: Districtwide PBIS Implementation</a:t>
            </a:r>
          </a:p>
        </p:txBody>
      </p:sp>
      <p:sp>
        <p:nvSpPr>
          <p:cNvPr id="4" name="Text Placeholder 3">
            <a:extLst>
              <a:ext uri="{FF2B5EF4-FFF2-40B4-BE49-F238E27FC236}">
                <a16:creationId xmlns:a16="http://schemas.microsoft.com/office/drawing/2014/main" id="{A4878B76-8AB3-4C0A-851B-8563AE53F362}"/>
              </a:ext>
            </a:extLst>
          </p:cNvPr>
          <p:cNvSpPr>
            <a:spLocks noGrp="1"/>
          </p:cNvSpPr>
          <p:nvPr>
            <p:ph type="body" sz="quarter" idx="18"/>
          </p:nvPr>
        </p:nvSpPr>
        <p:spPr>
          <a:xfrm>
            <a:off x="3841955" y="4523601"/>
            <a:ext cx="2558845" cy="276999"/>
          </a:xfrm>
        </p:spPr>
        <p:txBody>
          <a:bodyPr/>
          <a:lstStyle/>
          <a:p>
            <a:r>
              <a:rPr lang="en-US" dirty="0"/>
              <a:t>Source: Positive Behavioral Interventions and Supports: OSEP Technical Assistance Center, </a:t>
            </a:r>
            <a:r>
              <a:rPr lang="en-US" dirty="0">
                <a:hlinkClick r:id="rId2"/>
              </a:rPr>
              <a:t>https://www.pbis.org/</a:t>
            </a:r>
            <a:r>
              <a:rPr lang="en-US" dirty="0"/>
              <a:t>; EAB interviews and analysis.</a:t>
            </a:r>
          </a:p>
        </p:txBody>
      </p:sp>
      <p:sp>
        <p:nvSpPr>
          <p:cNvPr id="5" name="Text Placeholder 4">
            <a:extLst>
              <a:ext uri="{FF2B5EF4-FFF2-40B4-BE49-F238E27FC236}">
                <a16:creationId xmlns:a16="http://schemas.microsoft.com/office/drawing/2014/main" id="{0B5F77C5-D092-4706-865C-F4DA97B2BBD5}"/>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CBC39057-3EF4-48ED-97BA-D22FADB14290}"/>
              </a:ext>
            </a:extLst>
          </p:cNvPr>
          <p:cNvSpPr>
            <a:spLocks noGrp="1"/>
          </p:cNvSpPr>
          <p:nvPr>
            <p:ph type="title"/>
          </p:nvPr>
        </p:nvSpPr>
        <p:spPr>
          <a:xfrm>
            <a:off x="280194" y="330855"/>
            <a:ext cx="5860564" cy="235449"/>
          </a:xfrm>
        </p:spPr>
        <p:txBody>
          <a:bodyPr/>
          <a:lstStyle/>
          <a:p>
            <a:r>
              <a:rPr lang="en-US" sz="1700" dirty="0"/>
              <a:t>Implementation Complexity Presents Many Challenges</a:t>
            </a:r>
          </a:p>
        </p:txBody>
      </p:sp>
      <p:sp>
        <p:nvSpPr>
          <p:cNvPr id="10" name="Rectangle 9">
            <a:extLst>
              <a:ext uri="{FF2B5EF4-FFF2-40B4-BE49-F238E27FC236}">
                <a16:creationId xmlns:a16="http://schemas.microsoft.com/office/drawing/2014/main" id="{EE8CCC06-2997-47BB-AE40-FD91A36E8ABA}"/>
              </a:ext>
            </a:extLst>
          </p:cNvPr>
          <p:cNvSpPr/>
          <p:nvPr/>
        </p:nvSpPr>
        <p:spPr bwMode="gray">
          <a:xfrm>
            <a:off x="978225" y="1381572"/>
            <a:ext cx="835097" cy="3385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r>
              <a:rPr lang="en-US" sz="800" dirty="0"/>
              <a:t>Visibility &amp; Dissemination</a:t>
            </a:r>
          </a:p>
        </p:txBody>
      </p:sp>
      <p:sp>
        <p:nvSpPr>
          <p:cNvPr id="12" name="Rectangle 11">
            <a:extLst>
              <a:ext uri="{FF2B5EF4-FFF2-40B4-BE49-F238E27FC236}">
                <a16:creationId xmlns:a16="http://schemas.microsoft.com/office/drawing/2014/main" id="{5ABAE10C-6D1D-4000-9D9E-4FFEE7019EFB}"/>
              </a:ext>
            </a:extLst>
          </p:cNvPr>
          <p:cNvSpPr/>
          <p:nvPr/>
        </p:nvSpPr>
        <p:spPr bwMode="gray">
          <a:xfrm>
            <a:off x="2481691" y="1381572"/>
            <a:ext cx="980570" cy="3385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r>
              <a:rPr lang="en-US" sz="800" dirty="0"/>
              <a:t>Policy &amp; Systems Alignment</a:t>
            </a:r>
          </a:p>
        </p:txBody>
      </p:sp>
      <p:sp>
        <p:nvSpPr>
          <p:cNvPr id="14" name="Rectangle 13">
            <a:extLst>
              <a:ext uri="{FF2B5EF4-FFF2-40B4-BE49-F238E27FC236}">
                <a16:creationId xmlns:a16="http://schemas.microsoft.com/office/drawing/2014/main" id="{31D38D68-6997-4E77-9C75-FDD171615F1C}"/>
              </a:ext>
            </a:extLst>
          </p:cNvPr>
          <p:cNvSpPr/>
          <p:nvPr/>
        </p:nvSpPr>
        <p:spPr bwMode="gray">
          <a:xfrm>
            <a:off x="726589" y="3868518"/>
            <a:ext cx="2806026" cy="4364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1"/>
                </a:solidFill>
              </a:rPr>
              <a:t>Local Implementation Demonstrations</a:t>
            </a:r>
          </a:p>
        </p:txBody>
      </p:sp>
      <p:sp>
        <p:nvSpPr>
          <p:cNvPr id="15" name="Rectangle 14">
            <a:extLst>
              <a:ext uri="{FF2B5EF4-FFF2-40B4-BE49-F238E27FC236}">
                <a16:creationId xmlns:a16="http://schemas.microsoft.com/office/drawing/2014/main" id="{37BE4B90-2C38-4923-A8A3-F41F69E3B7CF}"/>
              </a:ext>
            </a:extLst>
          </p:cNvPr>
          <p:cNvSpPr/>
          <p:nvPr/>
        </p:nvSpPr>
        <p:spPr bwMode="gray">
          <a:xfrm>
            <a:off x="280194" y="2836874"/>
            <a:ext cx="83509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en-US" sz="800" dirty="0"/>
              <a:t>Professional Development</a:t>
            </a:r>
          </a:p>
        </p:txBody>
      </p:sp>
      <p:sp>
        <p:nvSpPr>
          <p:cNvPr id="16" name="Rectangle 15">
            <a:extLst>
              <a:ext uri="{FF2B5EF4-FFF2-40B4-BE49-F238E27FC236}">
                <a16:creationId xmlns:a16="http://schemas.microsoft.com/office/drawing/2014/main" id="{72839C64-5958-4716-B089-7C4C967BF275}"/>
              </a:ext>
            </a:extLst>
          </p:cNvPr>
          <p:cNvSpPr/>
          <p:nvPr/>
        </p:nvSpPr>
        <p:spPr bwMode="gray">
          <a:xfrm>
            <a:off x="1294505" y="2836874"/>
            <a:ext cx="83509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r>
              <a:rPr lang="en-US" sz="800" dirty="0"/>
              <a:t>Coaching &amp; Technical Assistance</a:t>
            </a:r>
          </a:p>
        </p:txBody>
      </p:sp>
      <p:sp>
        <p:nvSpPr>
          <p:cNvPr id="17" name="Rectangle 16">
            <a:extLst>
              <a:ext uri="{FF2B5EF4-FFF2-40B4-BE49-F238E27FC236}">
                <a16:creationId xmlns:a16="http://schemas.microsoft.com/office/drawing/2014/main" id="{5717F069-B612-4CA0-B6D1-2DAE2D3A2295}"/>
              </a:ext>
            </a:extLst>
          </p:cNvPr>
          <p:cNvSpPr/>
          <p:nvPr/>
        </p:nvSpPr>
        <p:spPr bwMode="gray">
          <a:xfrm>
            <a:off x="2308816" y="2836874"/>
            <a:ext cx="98057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r>
              <a:rPr lang="en-US" sz="800" dirty="0"/>
              <a:t>Evaluation &amp; Performance Feedback</a:t>
            </a:r>
          </a:p>
        </p:txBody>
      </p:sp>
      <p:sp>
        <p:nvSpPr>
          <p:cNvPr id="18" name="Rectangle 17">
            <a:extLst>
              <a:ext uri="{FF2B5EF4-FFF2-40B4-BE49-F238E27FC236}">
                <a16:creationId xmlns:a16="http://schemas.microsoft.com/office/drawing/2014/main" id="{CE7AA892-1694-4B20-950B-221B821C5EB1}"/>
              </a:ext>
            </a:extLst>
          </p:cNvPr>
          <p:cNvSpPr/>
          <p:nvPr/>
        </p:nvSpPr>
        <p:spPr bwMode="gray">
          <a:xfrm>
            <a:off x="3468600" y="2836874"/>
            <a:ext cx="6127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en-US" sz="800" dirty="0"/>
              <a:t>Content Expertise</a:t>
            </a:r>
          </a:p>
        </p:txBody>
      </p:sp>
      <p:sp>
        <p:nvSpPr>
          <p:cNvPr id="19" name="Rectangle 18">
            <a:extLst>
              <a:ext uri="{FF2B5EF4-FFF2-40B4-BE49-F238E27FC236}">
                <a16:creationId xmlns:a16="http://schemas.microsoft.com/office/drawing/2014/main" id="{9E5891D9-7444-4270-942D-93D7153FA2F8}"/>
              </a:ext>
            </a:extLst>
          </p:cNvPr>
          <p:cNvSpPr/>
          <p:nvPr/>
        </p:nvSpPr>
        <p:spPr bwMode="gray">
          <a:xfrm>
            <a:off x="1229471" y="2105845"/>
            <a:ext cx="1840143" cy="4364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t>Leadership Team</a:t>
            </a:r>
          </a:p>
        </p:txBody>
      </p:sp>
      <p:sp>
        <p:nvSpPr>
          <p:cNvPr id="25" name="TextBox 24">
            <a:extLst>
              <a:ext uri="{FF2B5EF4-FFF2-40B4-BE49-F238E27FC236}">
                <a16:creationId xmlns:a16="http://schemas.microsoft.com/office/drawing/2014/main" id="{09580426-70AA-4C19-B6B9-DC4DFA236FE8}"/>
              </a:ext>
            </a:extLst>
          </p:cNvPr>
          <p:cNvSpPr txBox="1"/>
          <p:nvPr/>
        </p:nvSpPr>
        <p:spPr>
          <a:xfrm>
            <a:off x="4535325" y="976745"/>
            <a:ext cx="1578697" cy="276999"/>
          </a:xfrm>
          <a:prstGeom prst="rect">
            <a:avLst/>
          </a:prstGeom>
          <a:noFill/>
        </p:spPr>
        <p:txBody>
          <a:bodyPr wrap="square" lIns="0" tIns="0" rIns="0" bIns="0" rtlCol="0">
            <a:spAutoFit/>
          </a:bodyPr>
          <a:lstStyle/>
          <a:p>
            <a:pPr>
              <a:spcBef>
                <a:spcPts val="500"/>
              </a:spcBef>
            </a:pPr>
            <a:r>
              <a:rPr lang="en-US" sz="900" b="1" dirty="0">
                <a:solidFill>
                  <a:schemeClr val="bg1"/>
                </a:solidFill>
              </a:rPr>
              <a:t>Common Pitfalls in Implementing PBIS</a:t>
            </a:r>
          </a:p>
        </p:txBody>
      </p:sp>
      <p:cxnSp>
        <p:nvCxnSpPr>
          <p:cNvPr id="31" name="Straight Connector 30">
            <a:extLst>
              <a:ext uri="{FF2B5EF4-FFF2-40B4-BE49-F238E27FC236}">
                <a16:creationId xmlns:a16="http://schemas.microsoft.com/office/drawing/2014/main" id="{173458C6-4092-47B0-A893-B7AA9B404464}"/>
              </a:ext>
            </a:extLst>
          </p:cNvPr>
          <p:cNvCxnSpPr>
            <a:cxnSpLocks/>
          </p:cNvCxnSpPr>
          <p:nvPr/>
        </p:nvCxnSpPr>
        <p:spPr bwMode="gray">
          <a:xfrm>
            <a:off x="3069614" y="2324054"/>
            <a:ext cx="1208064" cy="0"/>
          </a:xfrm>
          <a:prstGeom prst="line">
            <a:avLst/>
          </a:prstGeom>
          <a:ln w="12700">
            <a:solidFill>
              <a:schemeClr val="accent5"/>
            </a:solidFill>
            <a:tailEnd type="oval" w="sm" len="sm"/>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C7DB6AA-1970-4260-B56E-18984EDE2C05}"/>
              </a:ext>
            </a:extLst>
          </p:cNvPr>
          <p:cNvCxnSpPr>
            <a:cxnSpLocks/>
            <a:stCxn id="17" idx="2"/>
          </p:cNvCxnSpPr>
          <p:nvPr/>
        </p:nvCxnSpPr>
        <p:spPr bwMode="gray">
          <a:xfrm>
            <a:off x="2799101" y="3294074"/>
            <a:ext cx="0" cy="8612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9B2787-3A13-41FE-A072-4BC98A4C0BFB}"/>
              </a:ext>
            </a:extLst>
          </p:cNvPr>
          <p:cNvCxnSpPr/>
          <p:nvPr/>
        </p:nvCxnSpPr>
        <p:spPr bwMode="gray">
          <a:xfrm>
            <a:off x="2793808" y="3380201"/>
            <a:ext cx="1463040" cy="0"/>
          </a:xfrm>
          <a:prstGeom prst="line">
            <a:avLst/>
          </a:prstGeom>
          <a:ln w="12700">
            <a:solidFill>
              <a:schemeClr val="accent5"/>
            </a:solidFill>
            <a:tail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1633291-28A0-4119-B8C8-C8F716F6245E}"/>
              </a:ext>
            </a:extLst>
          </p:cNvPr>
          <p:cNvCxnSpPr>
            <a:cxnSpLocks/>
          </p:cNvCxnSpPr>
          <p:nvPr/>
        </p:nvCxnSpPr>
        <p:spPr bwMode="gray">
          <a:xfrm>
            <a:off x="3532615" y="4086727"/>
            <a:ext cx="724233" cy="0"/>
          </a:xfrm>
          <a:prstGeom prst="line">
            <a:avLst/>
          </a:prstGeom>
          <a:ln w="12700">
            <a:solidFill>
              <a:schemeClr val="accent5"/>
            </a:solidFill>
            <a:tailEnd type="oval" w="sm" len="sm"/>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2043746-D6B9-4E7C-8ED1-360A2F20269B}"/>
              </a:ext>
            </a:extLst>
          </p:cNvPr>
          <p:cNvSpPr txBox="1"/>
          <p:nvPr/>
        </p:nvSpPr>
        <p:spPr>
          <a:xfrm>
            <a:off x="4984773" y="1371947"/>
            <a:ext cx="1138215" cy="492443"/>
          </a:xfrm>
          <a:prstGeom prst="rect">
            <a:avLst/>
          </a:prstGeom>
          <a:noFill/>
        </p:spPr>
        <p:txBody>
          <a:bodyPr wrap="square" lIns="0" tIns="0" rIns="0" bIns="0" rtlCol="0">
            <a:spAutoFit/>
          </a:bodyPr>
          <a:lstStyle/>
          <a:p>
            <a:pPr>
              <a:spcBef>
                <a:spcPts val="500"/>
              </a:spcBef>
            </a:pPr>
            <a:r>
              <a:rPr lang="en-US" sz="800" dirty="0">
                <a:solidFill>
                  <a:schemeClr val="bg1"/>
                </a:solidFill>
              </a:rPr>
              <a:t>Most districts don’t secure enough funding to support PBIS at district level</a:t>
            </a:r>
          </a:p>
        </p:txBody>
      </p:sp>
      <p:pic>
        <p:nvPicPr>
          <p:cNvPr id="48" name="Picture 47">
            <a:extLst>
              <a:ext uri="{FF2B5EF4-FFF2-40B4-BE49-F238E27FC236}">
                <a16:creationId xmlns:a16="http://schemas.microsoft.com/office/drawing/2014/main" id="{E56B5566-A386-4F81-9EA1-433952A9D8D0}"/>
              </a:ext>
            </a:extLst>
          </p:cNvPr>
          <p:cNvPicPr>
            <a:picLocks noChangeAspect="1"/>
          </p:cNvPicPr>
          <p:nvPr/>
        </p:nvPicPr>
        <p:blipFill>
          <a:blip r:embed="rId3">
            <a:lum bright="70000" contrast="-70000"/>
          </a:blip>
          <a:stretch>
            <a:fillRect/>
          </a:stretch>
        </p:blipFill>
        <p:spPr>
          <a:xfrm>
            <a:off x="4565221" y="1371947"/>
            <a:ext cx="299703" cy="365760"/>
          </a:xfrm>
          <a:prstGeom prst="rect">
            <a:avLst/>
          </a:prstGeom>
        </p:spPr>
      </p:pic>
      <p:sp>
        <p:nvSpPr>
          <p:cNvPr id="32" name="TextBox 31">
            <a:extLst>
              <a:ext uri="{FF2B5EF4-FFF2-40B4-BE49-F238E27FC236}">
                <a16:creationId xmlns:a16="http://schemas.microsoft.com/office/drawing/2014/main" id="{D79FE7EC-0AAD-49A4-820D-66B4BEEA62AF}"/>
              </a:ext>
            </a:extLst>
          </p:cNvPr>
          <p:cNvSpPr txBox="1"/>
          <p:nvPr/>
        </p:nvSpPr>
        <p:spPr>
          <a:xfrm>
            <a:off x="4984773" y="2183428"/>
            <a:ext cx="1138215" cy="492443"/>
          </a:xfrm>
          <a:prstGeom prst="rect">
            <a:avLst/>
          </a:prstGeom>
          <a:noFill/>
        </p:spPr>
        <p:txBody>
          <a:bodyPr wrap="square" lIns="0" tIns="0" rIns="0" bIns="0" rtlCol="0">
            <a:spAutoFit/>
          </a:bodyPr>
          <a:lstStyle/>
          <a:p>
            <a:pPr>
              <a:spcBef>
                <a:spcPts val="500"/>
              </a:spcBef>
            </a:pPr>
            <a:r>
              <a:rPr lang="en-US" sz="800" dirty="0">
                <a:solidFill>
                  <a:schemeClr val="bg1"/>
                </a:solidFill>
              </a:rPr>
              <a:t>Leadership teams often not fully assembled or not convening regularly</a:t>
            </a:r>
          </a:p>
        </p:txBody>
      </p:sp>
      <p:pic>
        <p:nvPicPr>
          <p:cNvPr id="51" name="Picture 50">
            <a:extLst>
              <a:ext uri="{FF2B5EF4-FFF2-40B4-BE49-F238E27FC236}">
                <a16:creationId xmlns:a16="http://schemas.microsoft.com/office/drawing/2014/main" id="{5864BC8C-607A-440A-B7E5-B9CB37219A84}"/>
              </a:ext>
            </a:extLst>
          </p:cNvPr>
          <p:cNvPicPr>
            <a:picLocks noChangeAspect="1"/>
          </p:cNvPicPr>
          <p:nvPr/>
        </p:nvPicPr>
        <p:blipFill>
          <a:blip r:embed="rId4">
            <a:lum bright="70000" contrast="-70000"/>
          </a:blip>
          <a:stretch>
            <a:fillRect/>
          </a:stretch>
        </p:blipFill>
        <p:spPr>
          <a:xfrm>
            <a:off x="4532192" y="2183428"/>
            <a:ext cx="365760" cy="235306"/>
          </a:xfrm>
          <a:prstGeom prst="rect">
            <a:avLst/>
          </a:prstGeom>
        </p:spPr>
      </p:pic>
      <p:sp>
        <p:nvSpPr>
          <p:cNvPr id="40" name="TextBox 39">
            <a:extLst>
              <a:ext uri="{FF2B5EF4-FFF2-40B4-BE49-F238E27FC236}">
                <a16:creationId xmlns:a16="http://schemas.microsoft.com/office/drawing/2014/main" id="{ED75A683-2582-4D62-9DAF-9D80DA0A06FF}"/>
              </a:ext>
            </a:extLst>
          </p:cNvPr>
          <p:cNvSpPr txBox="1"/>
          <p:nvPr/>
        </p:nvSpPr>
        <p:spPr>
          <a:xfrm>
            <a:off x="4984773" y="2994909"/>
            <a:ext cx="1155985" cy="492443"/>
          </a:xfrm>
          <a:prstGeom prst="rect">
            <a:avLst/>
          </a:prstGeom>
          <a:noFill/>
        </p:spPr>
        <p:txBody>
          <a:bodyPr wrap="square" lIns="0" tIns="0" rIns="0" bIns="0" rtlCol="0">
            <a:spAutoFit/>
          </a:bodyPr>
          <a:lstStyle/>
          <a:p>
            <a:pPr>
              <a:spcBef>
                <a:spcPts val="500"/>
              </a:spcBef>
            </a:pPr>
            <a:r>
              <a:rPr lang="en-US" sz="800" dirty="0">
                <a:solidFill>
                  <a:schemeClr val="bg1"/>
                </a:solidFill>
              </a:rPr>
              <a:t>No close monitoring of data fidelity and no regular supervision of building performance</a:t>
            </a:r>
          </a:p>
        </p:txBody>
      </p:sp>
      <p:pic>
        <p:nvPicPr>
          <p:cNvPr id="53" name="Picture 52">
            <a:extLst>
              <a:ext uri="{FF2B5EF4-FFF2-40B4-BE49-F238E27FC236}">
                <a16:creationId xmlns:a16="http://schemas.microsoft.com/office/drawing/2014/main" id="{E9D50054-58F9-456D-8226-4781A7B820B0}"/>
              </a:ext>
            </a:extLst>
          </p:cNvPr>
          <p:cNvPicPr>
            <a:picLocks noChangeAspect="1"/>
          </p:cNvPicPr>
          <p:nvPr/>
        </p:nvPicPr>
        <p:blipFill>
          <a:blip r:embed="rId5">
            <a:lum bright="70000" contrast="-70000"/>
          </a:blip>
          <a:stretch>
            <a:fillRect/>
          </a:stretch>
        </p:blipFill>
        <p:spPr>
          <a:xfrm>
            <a:off x="4532192" y="2994909"/>
            <a:ext cx="365760" cy="365760"/>
          </a:xfrm>
          <a:prstGeom prst="rect">
            <a:avLst/>
          </a:prstGeom>
        </p:spPr>
      </p:pic>
      <p:sp>
        <p:nvSpPr>
          <p:cNvPr id="44" name="TextBox 43">
            <a:extLst>
              <a:ext uri="{FF2B5EF4-FFF2-40B4-BE49-F238E27FC236}">
                <a16:creationId xmlns:a16="http://schemas.microsoft.com/office/drawing/2014/main" id="{D3A32BCF-2246-489B-B7AA-6D6C6E3BDCE4}"/>
              </a:ext>
            </a:extLst>
          </p:cNvPr>
          <p:cNvSpPr txBox="1"/>
          <p:nvPr/>
        </p:nvSpPr>
        <p:spPr>
          <a:xfrm>
            <a:off x="4984773" y="3806390"/>
            <a:ext cx="1138215" cy="615553"/>
          </a:xfrm>
          <a:prstGeom prst="rect">
            <a:avLst/>
          </a:prstGeom>
          <a:noFill/>
        </p:spPr>
        <p:txBody>
          <a:bodyPr wrap="square" lIns="0" tIns="0" rIns="0" bIns="0" rtlCol="0">
            <a:spAutoFit/>
          </a:bodyPr>
          <a:lstStyle/>
          <a:p>
            <a:pPr>
              <a:spcBef>
                <a:spcPts val="500"/>
              </a:spcBef>
            </a:pPr>
            <a:r>
              <a:rPr lang="en-US" sz="800" dirty="0">
                <a:solidFill>
                  <a:schemeClr val="bg1"/>
                </a:solidFill>
              </a:rPr>
              <a:t>No targeted showcasing of successful district examples of implementation</a:t>
            </a:r>
          </a:p>
        </p:txBody>
      </p:sp>
      <p:pic>
        <p:nvPicPr>
          <p:cNvPr id="66" name="Picture 65">
            <a:extLst>
              <a:ext uri="{FF2B5EF4-FFF2-40B4-BE49-F238E27FC236}">
                <a16:creationId xmlns:a16="http://schemas.microsoft.com/office/drawing/2014/main" id="{DAB20A87-C4FF-4884-9F7A-2EAE6D071401}"/>
              </a:ext>
            </a:extLst>
          </p:cNvPr>
          <p:cNvPicPr>
            <a:picLocks noChangeAspect="1"/>
          </p:cNvPicPr>
          <p:nvPr/>
        </p:nvPicPr>
        <p:blipFill>
          <a:blip r:embed="rId6">
            <a:lum bright="70000" contrast="-70000"/>
          </a:blip>
          <a:stretch>
            <a:fillRect/>
          </a:stretch>
        </p:blipFill>
        <p:spPr>
          <a:xfrm>
            <a:off x="4532192" y="3806390"/>
            <a:ext cx="365760" cy="362102"/>
          </a:xfrm>
          <a:prstGeom prst="rect">
            <a:avLst/>
          </a:prstGeom>
        </p:spPr>
      </p:pic>
      <p:sp>
        <p:nvSpPr>
          <p:cNvPr id="72" name="Rectangle 71">
            <a:extLst>
              <a:ext uri="{FF2B5EF4-FFF2-40B4-BE49-F238E27FC236}">
                <a16:creationId xmlns:a16="http://schemas.microsoft.com/office/drawing/2014/main" id="{2A8DD649-A9C8-4D72-B823-8F1A932C91BC}"/>
              </a:ext>
            </a:extLst>
          </p:cNvPr>
          <p:cNvSpPr/>
          <p:nvPr/>
        </p:nvSpPr>
        <p:spPr bwMode="gray">
          <a:xfrm>
            <a:off x="286098" y="1381572"/>
            <a:ext cx="612700" cy="3385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r>
              <a:rPr lang="en-US" sz="800" dirty="0"/>
              <a:t>Personnel Readiness</a:t>
            </a:r>
          </a:p>
        </p:txBody>
      </p:sp>
      <p:sp>
        <p:nvSpPr>
          <p:cNvPr id="73" name="Rectangle 72">
            <a:extLst>
              <a:ext uri="{FF2B5EF4-FFF2-40B4-BE49-F238E27FC236}">
                <a16:creationId xmlns:a16="http://schemas.microsoft.com/office/drawing/2014/main" id="{D4A1B79C-BDEB-41B5-B2C2-7E837C8C23C3}"/>
              </a:ext>
            </a:extLst>
          </p:cNvPr>
          <p:cNvSpPr/>
          <p:nvPr/>
        </p:nvSpPr>
        <p:spPr bwMode="gray">
          <a:xfrm>
            <a:off x="1892749" y="1379871"/>
            <a:ext cx="509515" cy="3385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en-US" sz="800" dirty="0"/>
              <a:t>Funding</a:t>
            </a:r>
          </a:p>
        </p:txBody>
      </p:sp>
      <p:sp>
        <p:nvSpPr>
          <p:cNvPr id="86" name="TextBox 85">
            <a:extLst>
              <a:ext uri="{FF2B5EF4-FFF2-40B4-BE49-F238E27FC236}">
                <a16:creationId xmlns:a16="http://schemas.microsoft.com/office/drawing/2014/main" id="{A87B6039-58CD-43CB-80C5-FCB8E6FBF6C3}"/>
              </a:ext>
            </a:extLst>
          </p:cNvPr>
          <p:cNvSpPr txBox="1"/>
          <p:nvPr/>
        </p:nvSpPr>
        <p:spPr>
          <a:xfrm>
            <a:off x="286779" y="1007614"/>
            <a:ext cx="3859018" cy="138499"/>
          </a:xfrm>
          <a:prstGeom prst="rect">
            <a:avLst/>
          </a:prstGeom>
          <a:noFill/>
        </p:spPr>
        <p:txBody>
          <a:bodyPr wrap="square" lIns="0" tIns="0" rIns="0" bIns="0" rtlCol="0">
            <a:spAutoFit/>
          </a:bodyPr>
          <a:lstStyle/>
          <a:p>
            <a:pPr>
              <a:spcBef>
                <a:spcPts val="500"/>
              </a:spcBef>
            </a:pPr>
            <a:r>
              <a:rPr lang="en-US" sz="900" b="1" dirty="0"/>
              <a:t>Hallmarks of Districtwide PBIS Implementation</a:t>
            </a:r>
          </a:p>
        </p:txBody>
      </p:sp>
      <p:sp>
        <p:nvSpPr>
          <p:cNvPr id="37" name="Rectangle 36">
            <a:extLst>
              <a:ext uri="{FF2B5EF4-FFF2-40B4-BE49-F238E27FC236}">
                <a16:creationId xmlns:a16="http://schemas.microsoft.com/office/drawing/2014/main" id="{3F6140E6-80B1-40A4-BB53-1177D70CA00D}"/>
              </a:ext>
            </a:extLst>
          </p:cNvPr>
          <p:cNvSpPr/>
          <p:nvPr/>
        </p:nvSpPr>
        <p:spPr bwMode="gray">
          <a:xfrm>
            <a:off x="3541689" y="1381572"/>
            <a:ext cx="539611" cy="3385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r>
              <a:rPr lang="en-US" sz="800" dirty="0"/>
              <a:t>Political Support</a:t>
            </a:r>
          </a:p>
        </p:txBody>
      </p:sp>
      <p:cxnSp>
        <p:nvCxnSpPr>
          <p:cNvPr id="43" name="Straight Connector 42">
            <a:extLst>
              <a:ext uri="{FF2B5EF4-FFF2-40B4-BE49-F238E27FC236}">
                <a16:creationId xmlns:a16="http://schemas.microsoft.com/office/drawing/2014/main" id="{E26746E1-17AA-4796-A7C8-9704D07DB8D2}"/>
              </a:ext>
            </a:extLst>
          </p:cNvPr>
          <p:cNvCxnSpPr>
            <a:cxnSpLocks/>
          </p:cNvCxnSpPr>
          <p:nvPr/>
        </p:nvCxnSpPr>
        <p:spPr bwMode="gray">
          <a:xfrm>
            <a:off x="2152252" y="1718425"/>
            <a:ext cx="0" cy="7551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942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D31D9E-9D65-4B1F-86D8-F37124B2B37A}"/>
              </a:ext>
            </a:extLst>
          </p:cNvPr>
          <p:cNvSpPr>
            <a:spLocks noGrp="1"/>
          </p:cNvSpPr>
          <p:nvPr>
            <p:ph type="body" sz="quarter" idx="15"/>
          </p:nvPr>
        </p:nvSpPr>
        <p:spPr/>
        <p:txBody>
          <a:bodyPr/>
          <a:lstStyle/>
          <a:p>
            <a:endParaRPr lang="en-US" dirty="0"/>
          </a:p>
        </p:txBody>
      </p:sp>
      <p:sp>
        <p:nvSpPr>
          <p:cNvPr id="3" name="Text Placeholder 2">
            <a:extLst>
              <a:ext uri="{FF2B5EF4-FFF2-40B4-BE49-F238E27FC236}">
                <a16:creationId xmlns:a16="http://schemas.microsoft.com/office/drawing/2014/main" id="{9084BC13-13DF-4AB3-AB03-D920887903C3}"/>
              </a:ext>
            </a:extLst>
          </p:cNvPr>
          <p:cNvSpPr>
            <a:spLocks noGrp="1"/>
          </p:cNvSpPr>
          <p:nvPr>
            <p:ph type="body" sz="quarter" idx="16"/>
          </p:nvPr>
        </p:nvSpPr>
        <p:spPr>
          <a:xfrm>
            <a:off x="280194" y="99782"/>
            <a:ext cx="2560320" cy="123111"/>
          </a:xfrm>
        </p:spPr>
        <p:txBody>
          <a:bodyPr/>
          <a:lstStyle/>
          <a:p>
            <a:r>
              <a:rPr lang="en-US" dirty="0"/>
              <a:t>Practice #7: Districtwide PBIS Implementation</a:t>
            </a:r>
          </a:p>
        </p:txBody>
      </p:sp>
      <p:sp>
        <p:nvSpPr>
          <p:cNvPr id="4" name="Text Placeholder 3">
            <a:extLst>
              <a:ext uri="{FF2B5EF4-FFF2-40B4-BE49-F238E27FC236}">
                <a16:creationId xmlns:a16="http://schemas.microsoft.com/office/drawing/2014/main" id="{309EF3F9-F421-49F8-80DA-522839F711BE}"/>
              </a:ext>
            </a:extLst>
          </p:cNvPr>
          <p:cNvSpPr>
            <a:spLocks noGrp="1"/>
          </p:cNvSpPr>
          <p:nvPr>
            <p:ph type="body" sz="quarter" idx="18"/>
          </p:nvPr>
        </p:nvSpPr>
        <p:spPr>
          <a:xfrm>
            <a:off x="3841955" y="4369713"/>
            <a:ext cx="2558845" cy="430887"/>
          </a:xfrm>
        </p:spPr>
        <p:txBody>
          <a:bodyPr/>
          <a:lstStyle/>
          <a:p>
            <a:r>
              <a:rPr lang="en-US" dirty="0"/>
              <a:t>Source: Positive Behavioral Interventions and Supports: OSEP Technical Assistance Center, </a:t>
            </a:r>
            <a:r>
              <a:rPr lang="en-US" dirty="0">
                <a:hlinkClick r:id="rId2"/>
              </a:rPr>
              <a:t>https://www.pbis.org/</a:t>
            </a:r>
            <a:r>
              <a:rPr lang="en-US" dirty="0"/>
              <a:t>; EAB interviews and analysis.</a:t>
            </a:r>
          </a:p>
        </p:txBody>
      </p:sp>
      <p:sp>
        <p:nvSpPr>
          <p:cNvPr id="6" name="Title 5">
            <a:extLst>
              <a:ext uri="{FF2B5EF4-FFF2-40B4-BE49-F238E27FC236}">
                <a16:creationId xmlns:a16="http://schemas.microsoft.com/office/drawing/2014/main" id="{8F75A1B9-CB5D-4903-8C88-46777348F462}"/>
              </a:ext>
            </a:extLst>
          </p:cNvPr>
          <p:cNvSpPr>
            <a:spLocks noGrp="1"/>
          </p:cNvSpPr>
          <p:nvPr>
            <p:ph type="title"/>
          </p:nvPr>
        </p:nvSpPr>
        <p:spPr>
          <a:xfrm>
            <a:off x="280194" y="330855"/>
            <a:ext cx="5842794" cy="235449"/>
          </a:xfrm>
        </p:spPr>
        <p:txBody>
          <a:bodyPr/>
          <a:lstStyle/>
          <a:p>
            <a:r>
              <a:rPr lang="en-US" sz="1700" dirty="0"/>
              <a:t>Districts the Main Driver of Successful Implementation</a:t>
            </a:r>
          </a:p>
        </p:txBody>
      </p:sp>
      <p:grpSp>
        <p:nvGrpSpPr>
          <p:cNvPr id="77" name="Group 76">
            <a:extLst>
              <a:ext uri="{FF2B5EF4-FFF2-40B4-BE49-F238E27FC236}">
                <a16:creationId xmlns:a16="http://schemas.microsoft.com/office/drawing/2014/main" id="{AB319CAF-B850-4C97-8E41-A9ACF3557C2F}"/>
              </a:ext>
            </a:extLst>
          </p:cNvPr>
          <p:cNvGrpSpPr/>
          <p:nvPr/>
        </p:nvGrpSpPr>
        <p:grpSpPr>
          <a:xfrm>
            <a:off x="279003" y="1146565"/>
            <a:ext cx="5825061" cy="553998"/>
            <a:chOff x="279003" y="1146565"/>
            <a:chExt cx="5825061" cy="553998"/>
          </a:xfrm>
        </p:grpSpPr>
        <p:grpSp>
          <p:nvGrpSpPr>
            <p:cNvPr id="31" name="Group 30">
              <a:extLst>
                <a:ext uri="{FF2B5EF4-FFF2-40B4-BE49-F238E27FC236}">
                  <a16:creationId xmlns:a16="http://schemas.microsoft.com/office/drawing/2014/main" id="{485DDF37-FBEA-4C6A-BB75-8A808ABCEF89}"/>
                </a:ext>
              </a:extLst>
            </p:cNvPr>
            <p:cNvGrpSpPr/>
            <p:nvPr/>
          </p:nvGrpSpPr>
          <p:grpSpPr>
            <a:xfrm>
              <a:off x="279003" y="1146565"/>
              <a:ext cx="2759821" cy="553998"/>
              <a:chOff x="279003" y="1236618"/>
              <a:chExt cx="2759821" cy="553998"/>
            </a:xfrm>
          </p:grpSpPr>
          <p:sp>
            <p:nvSpPr>
              <p:cNvPr id="7" name="Oval 6">
                <a:extLst>
                  <a:ext uri="{FF2B5EF4-FFF2-40B4-BE49-F238E27FC236}">
                    <a16:creationId xmlns:a16="http://schemas.microsoft.com/office/drawing/2014/main" id="{46576B87-D9F3-44CB-80C2-9EF24E63F080}"/>
                  </a:ext>
                </a:extLst>
              </p:cNvPr>
              <p:cNvSpPr/>
              <p:nvPr/>
            </p:nvSpPr>
            <p:spPr bwMode="gray">
              <a:xfrm>
                <a:off x="279003" y="1236618"/>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1</a:t>
                </a:r>
              </a:p>
            </p:txBody>
          </p:sp>
          <p:sp>
            <p:nvSpPr>
              <p:cNvPr id="12" name="TextBox 11">
                <a:extLst>
                  <a:ext uri="{FF2B5EF4-FFF2-40B4-BE49-F238E27FC236}">
                    <a16:creationId xmlns:a16="http://schemas.microsoft.com/office/drawing/2014/main" id="{2D9B4696-1FA5-4C6D-B410-4E0E08616E68}"/>
                  </a:ext>
                </a:extLst>
              </p:cNvPr>
              <p:cNvSpPr txBox="1"/>
              <p:nvPr/>
            </p:nvSpPr>
            <p:spPr>
              <a:xfrm>
                <a:off x="573437" y="1236618"/>
                <a:ext cx="2465387" cy="553998"/>
              </a:xfrm>
              <a:prstGeom prst="rect">
                <a:avLst/>
              </a:prstGeom>
              <a:noFill/>
            </p:spPr>
            <p:txBody>
              <a:bodyPr wrap="square" lIns="0" tIns="0" rIns="0" bIns="0" rtlCol="0">
                <a:spAutoFit/>
              </a:bodyPr>
              <a:lstStyle/>
              <a:p>
                <a:pPr>
                  <a:spcBef>
                    <a:spcPts val="500"/>
                  </a:spcBef>
                </a:pPr>
                <a:r>
                  <a:rPr lang="en-US" sz="900" b="1" dirty="0"/>
                  <a:t>Use a facilitator (internal or external) </a:t>
                </a:r>
                <a:r>
                  <a:rPr lang="en-US" sz="900" dirty="0"/>
                  <a:t>with experience in PBIS implementation to guide assessment, action planning, and stakeholder training </a:t>
                </a:r>
              </a:p>
            </p:txBody>
          </p:sp>
        </p:grpSp>
        <p:grpSp>
          <p:nvGrpSpPr>
            <p:cNvPr id="13" name="Group 12">
              <a:extLst>
                <a:ext uri="{FF2B5EF4-FFF2-40B4-BE49-F238E27FC236}">
                  <a16:creationId xmlns:a16="http://schemas.microsoft.com/office/drawing/2014/main" id="{B4BDE361-9B07-4DAF-A395-A1C2A16DEA84}"/>
                </a:ext>
              </a:extLst>
            </p:cNvPr>
            <p:cNvGrpSpPr/>
            <p:nvPr/>
          </p:nvGrpSpPr>
          <p:grpSpPr>
            <a:xfrm>
              <a:off x="3406584" y="1208121"/>
              <a:ext cx="2697480" cy="430887"/>
              <a:chOff x="345284" y="4184234"/>
              <a:chExt cx="2700135" cy="430887"/>
            </a:xfrm>
          </p:grpSpPr>
          <p:sp>
            <p:nvSpPr>
              <p:cNvPr id="14" name="Line Callout 2 (No Border) 2">
                <a:extLst>
                  <a:ext uri="{FF2B5EF4-FFF2-40B4-BE49-F238E27FC236}">
                    <a16:creationId xmlns:a16="http://schemas.microsoft.com/office/drawing/2014/main" id="{036B8D04-BFFD-4761-AA77-BD228F7E9227}"/>
                  </a:ext>
                </a:extLst>
              </p:cNvPr>
              <p:cNvSpPr/>
              <p:nvPr/>
            </p:nvSpPr>
            <p:spPr bwMode="gray">
              <a:xfrm>
                <a:off x="409551" y="4184234"/>
                <a:ext cx="2635868" cy="430887"/>
              </a:xfrm>
              <a:custGeom>
                <a:avLst/>
                <a:gdLst>
                  <a:gd name="connsiteX0" fmla="*/ 0 w 2758653"/>
                  <a:gd name="connsiteY0" fmla="*/ 0 h 969168"/>
                  <a:gd name="connsiteX1" fmla="*/ 2758653 w 2758653"/>
                  <a:gd name="connsiteY1" fmla="*/ 0 h 969168"/>
                  <a:gd name="connsiteX2" fmla="*/ 2758653 w 2758653"/>
                  <a:gd name="connsiteY2" fmla="*/ 969168 h 969168"/>
                  <a:gd name="connsiteX3" fmla="*/ 0 w 2758653"/>
                  <a:gd name="connsiteY3" fmla="*/ 969168 h 969168"/>
                  <a:gd name="connsiteX4" fmla="*/ 0 w 2758653"/>
                  <a:gd name="connsiteY4" fmla="*/ 0 h 969168"/>
                  <a:gd name="connsiteX0" fmla="*/ 124939 w 2758653"/>
                  <a:gd name="connsiteY0" fmla="*/ -717 h 969168"/>
                  <a:gd name="connsiteX1" fmla="*/ 125988 w 2758653"/>
                  <a:gd name="connsiteY1" fmla="*/ 238096 h 969168"/>
                  <a:gd name="connsiteX2" fmla="*/ 127091 w 2758653"/>
                  <a:gd name="connsiteY2" fmla="*/ 969885 h 969168"/>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38813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18844 w 2758653"/>
                  <a:gd name="connsiteY1" fmla="*/ 241194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50719 h 970602"/>
                  <a:gd name="connsiteX2" fmla="*/ 127091 w 2758653"/>
                  <a:gd name="connsiteY2" fmla="*/ 970602 h 970602"/>
                  <a:gd name="connsiteX0" fmla="*/ 0 w 2758653"/>
                  <a:gd name="connsiteY0" fmla="*/ 717 h 969885"/>
                  <a:gd name="connsiteX1" fmla="*/ 2758653 w 2758653"/>
                  <a:gd name="connsiteY1" fmla="*/ 717 h 969885"/>
                  <a:gd name="connsiteX2" fmla="*/ 2758653 w 2758653"/>
                  <a:gd name="connsiteY2" fmla="*/ 969885 h 969885"/>
                  <a:gd name="connsiteX3" fmla="*/ 0 w 2758653"/>
                  <a:gd name="connsiteY3" fmla="*/ 969885 h 969885"/>
                  <a:gd name="connsiteX4" fmla="*/ 0 w 2758653"/>
                  <a:gd name="connsiteY4" fmla="*/ 717 h 969885"/>
                  <a:gd name="connsiteX0" fmla="*/ 124939 w 2758653"/>
                  <a:gd name="connsiteY0" fmla="*/ 0 h 969885"/>
                  <a:gd name="connsiteX1" fmla="*/ 125988 w 2758653"/>
                  <a:gd name="connsiteY1" fmla="*/ 250719 h 969885"/>
                  <a:gd name="connsiteX0" fmla="*/ 0 w 2758653"/>
                  <a:gd name="connsiteY0" fmla="*/ 717 h 972237"/>
                  <a:gd name="connsiteX1" fmla="*/ 2758653 w 2758653"/>
                  <a:gd name="connsiteY1" fmla="*/ 717 h 972237"/>
                  <a:gd name="connsiteX2" fmla="*/ 2758653 w 2758653"/>
                  <a:gd name="connsiteY2" fmla="*/ 969885 h 972237"/>
                  <a:gd name="connsiteX3" fmla="*/ 0 w 2758653"/>
                  <a:gd name="connsiteY3" fmla="*/ 969885 h 972237"/>
                  <a:gd name="connsiteX4" fmla="*/ 0 w 2758653"/>
                  <a:gd name="connsiteY4" fmla="*/ 717 h 972237"/>
                  <a:gd name="connsiteX0" fmla="*/ 124939 w 2758653"/>
                  <a:gd name="connsiteY0" fmla="*/ 0 h 972237"/>
                  <a:gd name="connsiteX1" fmla="*/ 95 w 2758653"/>
                  <a:gd name="connsiteY1" fmla="*/ 972237 h 972237"/>
                  <a:gd name="connsiteX0" fmla="*/ 955 w 2759608"/>
                  <a:gd name="connsiteY0" fmla="*/ 0 h 971520"/>
                  <a:gd name="connsiteX1" fmla="*/ 2759608 w 2759608"/>
                  <a:gd name="connsiteY1" fmla="*/ 0 h 971520"/>
                  <a:gd name="connsiteX2" fmla="*/ 2759608 w 2759608"/>
                  <a:gd name="connsiteY2" fmla="*/ 969168 h 971520"/>
                  <a:gd name="connsiteX3" fmla="*/ 955 w 2759608"/>
                  <a:gd name="connsiteY3" fmla="*/ 969168 h 971520"/>
                  <a:gd name="connsiteX4" fmla="*/ 955 w 2759608"/>
                  <a:gd name="connsiteY4" fmla="*/ 0 h 971520"/>
                  <a:gd name="connsiteX0" fmla="*/ 0 w 2759608"/>
                  <a:gd name="connsiteY0" fmla="*/ 1664 h 971520"/>
                  <a:gd name="connsiteX1" fmla="*/ 1050 w 2759608"/>
                  <a:gd name="connsiteY1" fmla="*/ 971520 h 971520"/>
                  <a:gd name="connsiteX0" fmla="*/ 0 w 2758653"/>
                  <a:gd name="connsiteY0" fmla="*/ 0 h 971520"/>
                  <a:gd name="connsiteX1" fmla="*/ 2758653 w 2758653"/>
                  <a:gd name="connsiteY1" fmla="*/ 0 h 971520"/>
                  <a:gd name="connsiteX2" fmla="*/ 2758653 w 2758653"/>
                  <a:gd name="connsiteY2" fmla="*/ 969168 h 971520"/>
                  <a:gd name="connsiteX3" fmla="*/ 0 w 2758653"/>
                  <a:gd name="connsiteY3" fmla="*/ 969168 h 971520"/>
                  <a:gd name="connsiteX4" fmla="*/ 0 w 2758653"/>
                  <a:gd name="connsiteY4" fmla="*/ 0 h 971520"/>
                  <a:gd name="connsiteX0" fmla="*/ 11150 w 2758653"/>
                  <a:gd name="connsiteY0" fmla="*/ 37382 h 971520"/>
                  <a:gd name="connsiteX1" fmla="*/ 95 w 2758653"/>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0 h 971520"/>
                  <a:gd name="connsiteX1" fmla="*/ 2759609 w 2759609"/>
                  <a:gd name="connsiteY1" fmla="*/ 0 h 971520"/>
                  <a:gd name="connsiteX2" fmla="*/ 2759609 w 2759609"/>
                  <a:gd name="connsiteY2" fmla="*/ 969168 h 971520"/>
                  <a:gd name="connsiteX3" fmla="*/ 956 w 2759609"/>
                  <a:gd name="connsiteY3" fmla="*/ 969168 h 971520"/>
                  <a:gd name="connsiteX4" fmla="*/ 956 w 2759609"/>
                  <a:gd name="connsiteY4" fmla="*/ 0 h 971520"/>
                  <a:gd name="connsiteX0" fmla="*/ 0 w 2759609"/>
                  <a:gd name="connsiteY0" fmla="*/ 13568 h 971520"/>
                  <a:gd name="connsiteX1" fmla="*/ 1051 w 2759609"/>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719 h 972239"/>
                  <a:gd name="connsiteX1" fmla="*/ 2759609 w 2759609"/>
                  <a:gd name="connsiteY1" fmla="*/ 719 h 972239"/>
                  <a:gd name="connsiteX2" fmla="*/ 2759609 w 2759609"/>
                  <a:gd name="connsiteY2" fmla="*/ 969887 h 972239"/>
                  <a:gd name="connsiteX3" fmla="*/ 956 w 2759609"/>
                  <a:gd name="connsiteY3" fmla="*/ 969887 h 972239"/>
                  <a:gd name="connsiteX4" fmla="*/ 956 w 2759609"/>
                  <a:gd name="connsiteY4" fmla="*/ 719 h 972239"/>
                  <a:gd name="connsiteX0" fmla="*/ 0 w 2759609"/>
                  <a:gd name="connsiteY0" fmla="*/ 0 h 972239"/>
                  <a:gd name="connsiteX1" fmla="*/ 1051 w 2759609"/>
                  <a:gd name="connsiteY1" fmla="*/ 972239 h 972239"/>
                </a:gdLst>
                <a:ahLst/>
                <a:cxnLst>
                  <a:cxn ang="0">
                    <a:pos x="connsiteX0" y="connsiteY0"/>
                  </a:cxn>
                  <a:cxn ang="0">
                    <a:pos x="connsiteX1" y="connsiteY1"/>
                  </a:cxn>
                </a:cxnLst>
                <a:rect l="l" t="t" r="r" b="b"/>
                <a:pathLst>
                  <a:path w="2759609" h="972239" stroke="0" extrusionOk="0">
                    <a:moveTo>
                      <a:pt x="956" y="719"/>
                    </a:moveTo>
                    <a:lnTo>
                      <a:pt x="2759609" y="719"/>
                    </a:lnTo>
                    <a:lnTo>
                      <a:pt x="2759609" y="969887"/>
                    </a:lnTo>
                    <a:lnTo>
                      <a:pt x="956" y="969887"/>
                    </a:lnTo>
                    <a:lnTo>
                      <a:pt x="956" y="719"/>
                    </a:lnTo>
                    <a:close/>
                  </a:path>
                  <a:path w="2759609" h="972239" fill="none" extrusionOk="0">
                    <a:moveTo>
                      <a:pt x="0" y="0"/>
                    </a:moveTo>
                    <a:cubicBezTo>
                      <a:pt x="350" y="79604"/>
                      <a:pt x="701" y="892635"/>
                      <a:pt x="1051" y="972239"/>
                    </a:cubicBezTo>
                  </a:path>
                </a:pathLst>
              </a:custGeom>
              <a:solidFill>
                <a:schemeClr val="bg2"/>
              </a:solidFill>
              <a:ln w="2540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91440" rIns="182880" bIns="91440" numCol="1" spcCol="0" rtlCol="0" fromWordArt="0" anchor="t" anchorCtr="0" forceAA="0" compatLnSpc="1">
                <a:prstTxWarp prst="textNoShape">
                  <a:avLst/>
                </a:prstTxWarp>
                <a:spAutoFit/>
              </a:bodyPr>
              <a:lstStyle/>
              <a:p>
                <a:pPr>
                  <a:spcBef>
                    <a:spcPts val="500"/>
                  </a:spcBef>
                </a:pPr>
                <a:r>
                  <a:rPr lang="en-US" sz="800" dirty="0">
                    <a:solidFill>
                      <a:schemeClr val="tx1"/>
                    </a:solidFill>
                  </a:rPr>
                  <a:t>Sample job description available on www.pbis.org or in Appendix</a:t>
                </a:r>
              </a:p>
            </p:txBody>
          </p:sp>
          <p:sp>
            <p:nvSpPr>
              <p:cNvPr id="15" name="Isosceles Triangle 14">
                <a:extLst>
                  <a:ext uri="{FF2B5EF4-FFF2-40B4-BE49-F238E27FC236}">
                    <a16:creationId xmlns:a16="http://schemas.microsoft.com/office/drawing/2014/main" id="{06BA728B-A488-47CE-8941-8B7F13B1276B}"/>
                  </a:ext>
                </a:extLst>
              </p:cNvPr>
              <p:cNvSpPr/>
              <p:nvPr/>
            </p:nvSpPr>
            <p:spPr bwMode="gray">
              <a:xfrm rot="5400000">
                <a:off x="501010" y="4317454"/>
                <a:ext cx="135068" cy="73341"/>
              </a:xfrm>
              <a:prstGeom prst="triangle">
                <a:avLst>
                  <a:gd name="adj" fmla="val 49998"/>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grpSp>
            <p:nvGrpSpPr>
              <p:cNvPr id="16" name="Group 15">
                <a:extLst>
                  <a:ext uri="{FF2B5EF4-FFF2-40B4-BE49-F238E27FC236}">
                    <a16:creationId xmlns:a16="http://schemas.microsoft.com/office/drawing/2014/main" id="{7E81081B-FED2-4763-ABD9-FB649686FD38}"/>
                  </a:ext>
                </a:extLst>
              </p:cNvPr>
              <p:cNvGrpSpPr/>
              <p:nvPr/>
            </p:nvGrpSpPr>
            <p:grpSpPr>
              <a:xfrm>
                <a:off x="345284" y="4269881"/>
                <a:ext cx="143187" cy="136483"/>
                <a:chOff x="4696739" y="1691091"/>
                <a:chExt cx="143187" cy="136483"/>
              </a:xfrm>
            </p:grpSpPr>
            <p:grpSp>
              <p:nvGrpSpPr>
                <p:cNvPr id="17" name="Group 16">
                  <a:extLst>
                    <a:ext uri="{FF2B5EF4-FFF2-40B4-BE49-F238E27FC236}">
                      <a16:creationId xmlns:a16="http://schemas.microsoft.com/office/drawing/2014/main" id="{F4E3594C-9798-4C9C-8C53-0140DD87315D}"/>
                    </a:ext>
                  </a:extLst>
                </p:cNvPr>
                <p:cNvGrpSpPr>
                  <a:grpSpLocks noChangeAspect="1"/>
                </p:cNvGrpSpPr>
                <p:nvPr/>
              </p:nvGrpSpPr>
              <p:grpSpPr bwMode="gray">
                <a:xfrm>
                  <a:off x="4696739" y="1691091"/>
                  <a:ext cx="143187" cy="118872"/>
                  <a:chOff x="996640" y="2897515"/>
                  <a:chExt cx="131871" cy="109478"/>
                </a:xfrm>
                <a:solidFill>
                  <a:schemeClr val="bg1"/>
                </a:solidFill>
              </p:grpSpPr>
              <p:sp>
                <p:nvSpPr>
                  <p:cNvPr id="20" name="Freeform 41">
                    <a:extLst>
                      <a:ext uri="{FF2B5EF4-FFF2-40B4-BE49-F238E27FC236}">
                        <a16:creationId xmlns:a16="http://schemas.microsoft.com/office/drawing/2014/main" id="{6137F44D-BE51-4908-BBA2-13DEB8D99AC0}"/>
                      </a:ext>
                    </a:extLst>
                  </p:cNvPr>
                  <p:cNvSpPr/>
                  <p:nvPr/>
                </p:nvSpPr>
                <p:spPr bwMode="gray">
                  <a:xfrm rot="5400000">
                    <a:off x="1042173" y="2920656"/>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800" dirty="0">
                      <a:solidFill>
                        <a:schemeClr val="bg2"/>
                      </a:solidFill>
                    </a:endParaRPr>
                  </a:p>
                </p:txBody>
              </p:sp>
              <p:sp>
                <p:nvSpPr>
                  <p:cNvPr id="21" name="Freeform 42">
                    <a:extLst>
                      <a:ext uri="{FF2B5EF4-FFF2-40B4-BE49-F238E27FC236}">
                        <a16:creationId xmlns:a16="http://schemas.microsoft.com/office/drawing/2014/main" id="{80E4E2C6-5DD6-4B71-B001-A753C41C3104}"/>
                      </a:ext>
                    </a:extLst>
                  </p:cNvPr>
                  <p:cNvSpPr/>
                  <p:nvPr/>
                </p:nvSpPr>
                <p:spPr bwMode="gray">
                  <a:xfrm rot="16200000" flipH="1">
                    <a:off x="974048" y="2920107"/>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800" dirty="0">
                      <a:solidFill>
                        <a:schemeClr val="bg2"/>
                      </a:solidFill>
                    </a:endParaRPr>
                  </a:p>
                </p:txBody>
              </p:sp>
            </p:grpSp>
            <p:sp>
              <p:nvSpPr>
                <p:cNvPr id="18" name="Rectangle 17">
                  <a:extLst>
                    <a:ext uri="{FF2B5EF4-FFF2-40B4-BE49-F238E27FC236}">
                      <a16:creationId xmlns:a16="http://schemas.microsoft.com/office/drawing/2014/main" id="{5D790EFF-4541-42B1-A6E0-0CC82EBA21F2}"/>
                    </a:ext>
                  </a:extLst>
                </p:cNvPr>
                <p:cNvSpPr/>
                <p:nvPr/>
              </p:nvSpPr>
              <p:spPr bwMode="gray">
                <a:xfrm rot="3341859">
                  <a:off x="4791304" y="1787638"/>
                  <a:ext cx="64339" cy="15534"/>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a:p>
              </p:txBody>
            </p:sp>
            <p:sp>
              <p:nvSpPr>
                <p:cNvPr id="19" name="Oval 18">
                  <a:extLst>
                    <a:ext uri="{FF2B5EF4-FFF2-40B4-BE49-F238E27FC236}">
                      <a16:creationId xmlns:a16="http://schemas.microsoft.com/office/drawing/2014/main" id="{1E70EC36-6811-48D4-AABC-E81B31F8EA56}"/>
                    </a:ext>
                  </a:extLst>
                </p:cNvPr>
                <p:cNvSpPr/>
                <p:nvPr/>
              </p:nvSpPr>
              <p:spPr bwMode="gray">
                <a:xfrm rot="1119142">
                  <a:off x="4768064" y="1725226"/>
                  <a:ext cx="58437" cy="59177"/>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a:p>
              </p:txBody>
            </p:sp>
          </p:grpSp>
        </p:grpSp>
      </p:grpSp>
      <p:grpSp>
        <p:nvGrpSpPr>
          <p:cNvPr id="79" name="Group 78">
            <a:extLst>
              <a:ext uri="{FF2B5EF4-FFF2-40B4-BE49-F238E27FC236}">
                <a16:creationId xmlns:a16="http://schemas.microsoft.com/office/drawing/2014/main" id="{08244D5C-5161-4656-8303-C412C1DEB77B}"/>
              </a:ext>
            </a:extLst>
          </p:cNvPr>
          <p:cNvGrpSpPr/>
          <p:nvPr/>
        </p:nvGrpSpPr>
        <p:grpSpPr>
          <a:xfrm>
            <a:off x="279003" y="2558425"/>
            <a:ext cx="5825061" cy="553998"/>
            <a:chOff x="279003" y="2483015"/>
            <a:chExt cx="5825061" cy="553998"/>
          </a:xfrm>
        </p:grpSpPr>
        <p:grpSp>
          <p:nvGrpSpPr>
            <p:cNvPr id="28" name="Group 27">
              <a:extLst>
                <a:ext uri="{FF2B5EF4-FFF2-40B4-BE49-F238E27FC236}">
                  <a16:creationId xmlns:a16="http://schemas.microsoft.com/office/drawing/2014/main" id="{A5D8B8EC-64D4-40E4-A142-89D0684E349A}"/>
                </a:ext>
              </a:extLst>
            </p:cNvPr>
            <p:cNvGrpSpPr/>
            <p:nvPr/>
          </p:nvGrpSpPr>
          <p:grpSpPr>
            <a:xfrm>
              <a:off x="279003" y="2483015"/>
              <a:ext cx="2824415" cy="553998"/>
              <a:chOff x="279003" y="2578292"/>
              <a:chExt cx="2824415" cy="553998"/>
            </a:xfrm>
          </p:grpSpPr>
          <p:sp>
            <p:nvSpPr>
              <p:cNvPr id="9" name="Oval 8">
                <a:extLst>
                  <a:ext uri="{FF2B5EF4-FFF2-40B4-BE49-F238E27FC236}">
                    <a16:creationId xmlns:a16="http://schemas.microsoft.com/office/drawing/2014/main" id="{71D9B592-E611-4EDF-9A38-3B50DD3818BD}"/>
                  </a:ext>
                </a:extLst>
              </p:cNvPr>
              <p:cNvSpPr/>
              <p:nvPr/>
            </p:nvSpPr>
            <p:spPr bwMode="gray">
              <a:xfrm>
                <a:off x="279003" y="2578292"/>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3</a:t>
                </a:r>
              </a:p>
            </p:txBody>
          </p:sp>
          <p:sp>
            <p:nvSpPr>
              <p:cNvPr id="33" name="TextBox 32">
                <a:extLst>
                  <a:ext uri="{FF2B5EF4-FFF2-40B4-BE49-F238E27FC236}">
                    <a16:creationId xmlns:a16="http://schemas.microsoft.com/office/drawing/2014/main" id="{71B36770-1B6A-4821-893E-6A3973846FFA}"/>
                  </a:ext>
                </a:extLst>
              </p:cNvPr>
              <p:cNvSpPr txBox="1"/>
              <p:nvPr/>
            </p:nvSpPr>
            <p:spPr>
              <a:xfrm>
                <a:off x="573437" y="2578292"/>
                <a:ext cx="2529981" cy="553998"/>
              </a:xfrm>
              <a:prstGeom prst="rect">
                <a:avLst/>
              </a:prstGeom>
              <a:noFill/>
            </p:spPr>
            <p:txBody>
              <a:bodyPr wrap="square" lIns="0" tIns="0" rIns="0" bIns="0" rtlCol="0">
                <a:spAutoFit/>
              </a:bodyPr>
              <a:lstStyle/>
              <a:p>
                <a:pPr>
                  <a:spcBef>
                    <a:spcPts val="500"/>
                  </a:spcBef>
                </a:pPr>
                <a:r>
                  <a:rPr lang="en-US" sz="900" b="1" dirty="0"/>
                  <a:t>Conduct resource-mapping </a:t>
                </a:r>
                <a:r>
                  <a:rPr lang="en-US" sz="900" dirty="0"/>
                  <a:t>of your existing behavior supports (e.g., SEL programs, trauma-informed care, tier 2 interventions) to maximize effectiveness</a:t>
                </a:r>
              </a:p>
            </p:txBody>
          </p:sp>
        </p:grpSp>
        <p:grpSp>
          <p:nvGrpSpPr>
            <p:cNvPr id="34" name="Group 33">
              <a:extLst>
                <a:ext uri="{FF2B5EF4-FFF2-40B4-BE49-F238E27FC236}">
                  <a16:creationId xmlns:a16="http://schemas.microsoft.com/office/drawing/2014/main" id="{FC420E0F-1635-43A2-9BFE-D908C827A1AB}"/>
                </a:ext>
              </a:extLst>
            </p:cNvPr>
            <p:cNvGrpSpPr/>
            <p:nvPr/>
          </p:nvGrpSpPr>
          <p:grpSpPr>
            <a:xfrm>
              <a:off x="3406584" y="2544571"/>
              <a:ext cx="2697480" cy="430887"/>
              <a:chOff x="345284" y="4184234"/>
              <a:chExt cx="2700135" cy="430887"/>
            </a:xfrm>
          </p:grpSpPr>
          <p:sp>
            <p:nvSpPr>
              <p:cNvPr id="35" name="Line Callout 2 (No Border) 2">
                <a:extLst>
                  <a:ext uri="{FF2B5EF4-FFF2-40B4-BE49-F238E27FC236}">
                    <a16:creationId xmlns:a16="http://schemas.microsoft.com/office/drawing/2014/main" id="{720574DE-1A84-49E9-BF75-45EBEC503F62}"/>
                  </a:ext>
                </a:extLst>
              </p:cNvPr>
              <p:cNvSpPr/>
              <p:nvPr/>
            </p:nvSpPr>
            <p:spPr bwMode="gray">
              <a:xfrm>
                <a:off x="409551" y="4184234"/>
                <a:ext cx="2635868" cy="430887"/>
              </a:xfrm>
              <a:custGeom>
                <a:avLst/>
                <a:gdLst>
                  <a:gd name="connsiteX0" fmla="*/ 0 w 2758653"/>
                  <a:gd name="connsiteY0" fmla="*/ 0 h 969168"/>
                  <a:gd name="connsiteX1" fmla="*/ 2758653 w 2758653"/>
                  <a:gd name="connsiteY1" fmla="*/ 0 h 969168"/>
                  <a:gd name="connsiteX2" fmla="*/ 2758653 w 2758653"/>
                  <a:gd name="connsiteY2" fmla="*/ 969168 h 969168"/>
                  <a:gd name="connsiteX3" fmla="*/ 0 w 2758653"/>
                  <a:gd name="connsiteY3" fmla="*/ 969168 h 969168"/>
                  <a:gd name="connsiteX4" fmla="*/ 0 w 2758653"/>
                  <a:gd name="connsiteY4" fmla="*/ 0 h 969168"/>
                  <a:gd name="connsiteX0" fmla="*/ 124939 w 2758653"/>
                  <a:gd name="connsiteY0" fmla="*/ -717 h 969168"/>
                  <a:gd name="connsiteX1" fmla="*/ 125988 w 2758653"/>
                  <a:gd name="connsiteY1" fmla="*/ 238096 h 969168"/>
                  <a:gd name="connsiteX2" fmla="*/ 127091 w 2758653"/>
                  <a:gd name="connsiteY2" fmla="*/ 969885 h 969168"/>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38813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18844 w 2758653"/>
                  <a:gd name="connsiteY1" fmla="*/ 241194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50719 h 970602"/>
                  <a:gd name="connsiteX2" fmla="*/ 127091 w 2758653"/>
                  <a:gd name="connsiteY2" fmla="*/ 970602 h 970602"/>
                  <a:gd name="connsiteX0" fmla="*/ 0 w 2758653"/>
                  <a:gd name="connsiteY0" fmla="*/ 717 h 969885"/>
                  <a:gd name="connsiteX1" fmla="*/ 2758653 w 2758653"/>
                  <a:gd name="connsiteY1" fmla="*/ 717 h 969885"/>
                  <a:gd name="connsiteX2" fmla="*/ 2758653 w 2758653"/>
                  <a:gd name="connsiteY2" fmla="*/ 969885 h 969885"/>
                  <a:gd name="connsiteX3" fmla="*/ 0 w 2758653"/>
                  <a:gd name="connsiteY3" fmla="*/ 969885 h 969885"/>
                  <a:gd name="connsiteX4" fmla="*/ 0 w 2758653"/>
                  <a:gd name="connsiteY4" fmla="*/ 717 h 969885"/>
                  <a:gd name="connsiteX0" fmla="*/ 124939 w 2758653"/>
                  <a:gd name="connsiteY0" fmla="*/ 0 h 969885"/>
                  <a:gd name="connsiteX1" fmla="*/ 125988 w 2758653"/>
                  <a:gd name="connsiteY1" fmla="*/ 250719 h 969885"/>
                  <a:gd name="connsiteX0" fmla="*/ 0 w 2758653"/>
                  <a:gd name="connsiteY0" fmla="*/ 717 h 972237"/>
                  <a:gd name="connsiteX1" fmla="*/ 2758653 w 2758653"/>
                  <a:gd name="connsiteY1" fmla="*/ 717 h 972237"/>
                  <a:gd name="connsiteX2" fmla="*/ 2758653 w 2758653"/>
                  <a:gd name="connsiteY2" fmla="*/ 969885 h 972237"/>
                  <a:gd name="connsiteX3" fmla="*/ 0 w 2758653"/>
                  <a:gd name="connsiteY3" fmla="*/ 969885 h 972237"/>
                  <a:gd name="connsiteX4" fmla="*/ 0 w 2758653"/>
                  <a:gd name="connsiteY4" fmla="*/ 717 h 972237"/>
                  <a:gd name="connsiteX0" fmla="*/ 124939 w 2758653"/>
                  <a:gd name="connsiteY0" fmla="*/ 0 h 972237"/>
                  <a:gd name="connsiteX1" fmla="*/ 95 w 2758653"/>
                  <a:gd name="connsiteY1" fmla="*/ 972237 h 972237"/>
                  <a:gd name="connsiteX0" fmla="*/ 955 w 2759608"/>
                  <a:gd name="connsiteY0" fmla="*/ 0 h 971520"/>
                  <a:gd name="connsiteX1" fmla="*/ 2759608 w 2759608"/>
                  <a:gd name="connsiteY1" fmla="*/ 0 h 971520"/>
                  <a:gd name="connsiteX2" fmla="*/ 2759608 w 2759608"/>
                  <a:gd name="connsiteY2" fmla="*/ 969168 h 971520"/>
                  <a:gd name="connsiteX3" fmla="*/ 955 w 2759608"/>
                  <a:gd name="connsiteY3" fmla="*/ 969168 h 971520"/>
                  <a:gd name="connsiteX4" fmla="*/ 955 w 2759608"/>
                  <a:gd name="connsiteY4" fmla="*/ 0 h 971520"/>
                  <a:gd name="connsiteX0" fmla="*/ 0 w 2759608"/>
                  <a:gd name="connsiteY0" fmla="*/ 1664 h 971520"/>
                  <a:gd name="connsiteX1" fmla="*/ 1050 w 2759608"/>
                  <a:gd name="connsiteY1" fmla="*/ 971520 h 971520"/>
                  <a:gd name="connsiteX0" fmla="*/ 0 w 2758653"/>
                  <a:gd name="connsiteY0" fmla="*/ 0 h 971520"/>
                  <a:gd name="connsiteX1" fmla="*/ 2758653 w 2758653"/>
                  <a:gd name="connsiteY1" fmla="*/ 0 h 971520"/>
                  <a:gd name="connsiteX2" fmla="*/ 2758653 w 2758653"/>
                  <a:gd name="connsiteY2" fmla="*/ 969168 h 971520"/>
                  <a:gd name="connsiteX3" fmla="*/ 0 w 2758653"/>
                  <a:gd name="connsiteY3" fmla="*/ 969168 h 971520"/>
                  <a:gd name="connsiteX4" fmla="*/ 0 w 2758653"/>
                  <a:gd name="connsiteY4" fmla="*/ 0 h 971520"/>
                  <a:gd name="connsiteX0" fmla="*/ 11150 w 2758653"/>
                  <a:gd name="connsiteY0" fmla="*/ 37382 h 971520"/>
                  <a:gd name="connsiteX1" fmla="*/ 95 w 2758653"/>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0 h 971520"/>
                  <a:gd name="connsiteX1" fmla="*/ 2759609 w 2759609"/>
                  <a:gd name="connsiteY1" fmla="*/ 0 h 971520"/>
                  <a:gd name="connsiteX2" fmla="*/ 2759609 w 2759609"/>
                  <a:gd name="connsiteY2" fmla="*/ 969168 h 971520"/>
                  <a:gd name="connsiteX3" fmla="*/ 956 w 2759609"/>
                  <a:gd name="connsiteY3" fmla="*/ 969168 h 971520"/>
                  <a:gd name="connsiteX4" fmla="*/ 956 w 2759609"/>
                  <a:gd name="connsiteY4" fmla="*/ 0 h 971520"/>
                  <a:gd name="connsiteX0" fmla="*/ 0 w 2759609"/>
                  <a:gd name="connsiteY0" fmla="*/ 13568 h 971520"/>
                  <a:gd name="connsiteX1" fmla="*/ 1051 w 2759609"/>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719 h 972239"/>
                  <a:gd name="connsiteX1" fmla="*/ 2759609 w 2759609"/>
                  <a:gd name="connsiteY1" fmla="*/ 719 h 972239"/>
                  <a:gd name="connsiteX2" fmla="*/ 2759609 w 2759609"/>
                  <a:gd name="connsiteY2" fmla="*/ 969887 h 972239"/>
                  <a:gd name="connsiteX3" fmla="*/ 956 w 2759609"/>
                  <a:gd name="connsiteY3" fmla="*/ 969887 h 972239"/>
                  <a:gd name="connsiteX4" fmla="*/ 956 w 2759609"/>
                  <a:gd name="connsiteY4" fmla="*/ 719 h 972239"/>
                  <a:gd name="connsiteX0" fmla="*/ 0 w 2759609"/>
                  <a:gd name="connsiteY0" fmla="*/ 0 h 972239"/>
                  <a:gd name="connsiteX1" fmla="*/ 1051 w 2759609"/>
                  <a:gd name="connsiteY1" fmla="*/ 972239 h 972239"/>
                </a:gdLst>
                <a:ahLst/>
                <a:cxnLst>
                  <a:cxn ang="0">
                    <a:pos x="connsiteX0" y="connsiteY0"/>
                  </a:cxn>
                  <a:cxn ang="0">
                    <a:pos x="connsiteX1" y="connsiteY1"/>
                  </a:cxn>
                </a:cxnLst>
                <a:rect l="l" t="t" r="r" b="b"/>
                <a:pathLst>
                  <a:path w="2759609" h="972239" stroke="0" extrusionOk="0">
                    <a:moveTo>
                      <a:pt x="956" y="719"/>
                    </a:moveTo>
                    <a:lnTo>
                      <a:pt x="2759609" y="719"/>
                    </a:lnTo>
                    <a:lnTo>
                      <a:pt x="2759609" y="969887"/>
                    </a:lnTo>
                    <a:lnTo>
                      <a:pt x="956" y="969887"/>
                    </a:lnTo>
                    <a:lnTo>
                      <a:pt x="956" y="719"/>
                    </a:lnTo>
                    <a:close/>
                  </a:path>
                  <a:path w="2759609" h="972239" fill="none" extrusionOk="0">
                    <a:moveTo>
                      <a:pt x="0" y="0"/>
                    </a:moveTo>
                    <a:cubicBezTo>
                      <a:pt x="350" y="79604"/>
                      <a:pt x="701" y="892635"/>
                      <a:pt x="1051" y="972239"/>
                    </a:cubicBezTo>
                  </a:path>
                </a:pathLst>
              </a:custGeom>
              <a:solidFill>
                <a:schemeClr val="bg2"/>
              </a:solidFill>
              <a:ln w="2540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91440" rIns="182880" bIns="91440" numCol="1" spcCol="0" rtlCol="0" fromWordArt="0" anchor="t" anchorCtr="0" forceAA="0" compatLnSpc="1">
                <a:prstTxWarp prst="textNoShape">
                  <a:avLst/>
                </a:prstTxWarp>
                <a:spAutoFit/>
              </a:bodyPr>
              <a:lstStyle/>
              <a:p>
                <a:pPr>
                  <a:spcBef>
                    <a:spcPts val="500"/>
                  </a:spcBef>
                </a:pPr>
                <a:r>
                  <a:rPr lang="en-US" sz="800" dirty="0">
                    <a:solidFill>
                      <a:schemeClr val="tx1"/>
                    </a:solidFill>
                  </a:rPr>
                  <a:t>Sample resource mapping available on www.pbis.org or in Appendix</a:t>
                </a:r>
              </a:p>
            </p:txBody>
          </p:sp>
          <p:sp>
            <p:nvSpPr>
              <p:cNvPr id="36" name="Isosceles Triangle 35">
                <a:extLst>
                  <a:ext uri="{FF2B5EF4-FFF2-40B4-BE49-F238E27FC236}">
                    <a16:creationId xmlns:a16="http://schemas.microsoft.com/office/drawing/2014/main" id="{488EF62A-FF5A-4C06-B386-B10156931CD4}"/>
                  </a:ext>
                </a:extLst>
              </p:cNvPr>
              <p:cNvSpPr/>
              <p:nvPr/>
            </p:nvSpPr>
            <p:spPr bwMode="gray">
              <a:xfrm rot="5400000">
                <a:off x="501010" y="4317454"/>
                <a:ext cx="135068" cy="73341"/>
              </a:xfrm>
              <a:prstGeom prst="triangle">
                <a:avLst>
                  <a:gd name="adj" fmla="val 49998"/>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grpSp>
            <p:nvGrpSpPr>
              <p:cNvPr id="37" name="Group 36">
                <a:extLst>
                  <a:ext uri="{FF2B5EF4-FFF2-40B4-BE49-F238E27FC236}">
                    <a16:creationId xmlns:a16="http://schemas.microsoft.com/office/drawing/2014/main" id="{EB195288-C869-41F1-A69A-A82EDDB8B82D}"/>
                  </a:ext>
                </a:extLst>
              </p:cNvPr>
              <p:cNvGrpSpPr/>
              <p:nvPr/>
            </p:nvGrpSpPr>
            <p:grpSpPr>
              <a:xfrm>
                <a:off x="345284" y="4269881"/>
                <a:ext cx="143187" cy="136483"/>
                <a:chOff x="4696739" y="1691091"/>
                <a:chExt cx="143187" cy="136483"/>
              </a:xfrm>
            </p:grpSpPr>
            <p:grpSp>
              <p:nvGrpSpPr>
                <p:cNvPr id="38" name="Group 37">
                  <a:extLst>
                    <a:ext uri="{FF2B5EF4-FFF2-40B4-BE49-F238E27FC236}">
                      <a16:creationId xmlns:a16="http://schemas.microsoft.com/office/drawing/2014/main" id="{E98C0FFD-3F79-4542-9444-8D165AFC075F}"/>
                    </a:ext>
                  </a:extLst>
                </p:cNvPr>
                <p:cNvGrpSpPr>
                  <a:grpSpLocks noChangeAspect="1"/>
                </p:cNvGrpSpPr>
                <p:nvPr/>
              </p:nvGrpSpPr>
              <p:grpSpPr bwMode="gray">
                <a:xfrm>
                  <a:off x="4696739" y="1691091"/>
                  <a:ext cx="143187" cy="118872"/>
                  <a:chOff x="996640" y="2897515"/>
                  <a:chExt cx="131871" cy="109478"/>
                </a:xfrm>
                <a:solidFill>
                  <a:schemeClr val="bg1"/>
                </a:solidFill>
              </p:grpSpPr>
              <p:sp>
                <p:nvSpPr>
                  <p:cNvPr id="41" name="Freeform 41">
                    <a:extLst>
                      <a:ext uri="{FF2B5EF4-FFF2-40B4-BE49-F238E27FC236}">
                        <a16:creationId xmlns:a16="http://schemas.microsoft.com/office/drawing/2014/main" id="{97B44922-8B9E-4B7F-858D-70491C86B6D8}"/>
                      </a:ext>
                    </a:extLst>
                  </p:cNvPr>
                  <p:cNvSpPr/>
                  <p:nvPr/>
                </p:nvSpPr>
                <p:spPr bwMode="gray">
                  <a:xfrm rot="5400000">
                    <a:off x="1042173" y="2920656"/>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800" dirty="0">
                      <a:solidFill>
                        <a:schemeClr val="bg2"/>
                      </a:solidFill>
                    </a:endParaRPr>
                  </a:p>
                </p:txBody>
              </p:sp>
              <p:sp>
                <p:nvSpPr>
                  <p:cNvPr id="42" name="Freeform 42">
                    <a:extLst>
                      <a:ext uri="{FF2B5EF4-FFF2-40B4-BE49-F238E27FC236}">
                        <a16:creationId xmlns:a16="http://schemas.microsoft.com/office/drawing/2014/main" id="{09816B8F-842E-4FB7-B2B5-608D57122CB1}"/>
                      </a:ext>
                    </a:extLst>
                  </p:cNvPr>
                  <p:cNvSpPr/>
                  <p:nvPr/>
                </p:nvSpPr>
                <p:spPr bwMode="gray">
                  <a:xfrm rot="16200000" flipH="1">
                    <a:off x="974048" y="2920107"/>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800" dirty="0">
                      <a:solidFill>
                        <a:schemeClr val="bg2"/>
                      </a:solidFill>
                    </a:endParaRPr>
                  </a:p>
                </p:txBody>
              </p:sp>
            </p:grpSp>
            <p:sp>
              <p:nvSpPr>
                <p:cNvPr id="39" name="Rectangle 38">
                  <a:extLst>
                    <a:ext uri="{FF2B5EF4-FFF2-40B4-BE49-F238E27FC236}">
                      <a16:creationId xmlns:a16="http://schemas.microsoft.com/office/drawing/2014/main" id="{FCFE7C6B-F8FD-4DC7-ACCA-CA625CAFBFEF}"/>
                    </a:ext>
                  </a:extLst>
                </p:cNvPr>
                <p:cNvSpPr/>
                <p:nvPr/>
              </p:nvSpPr>
              <p:spPr bwMode="gray">
                <a:xfrm rot="3341859">
                  <a:off x="4791304" y="1787638"/>
                  <a:ext cx="64339" cy="15534"/>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a:p>
              </p:txBody>
            </p:sp>
            <p:sp>
              <p:nvSpPr>
                <p:cNvPr id="40" name="Oval 39">
                  <a:extLst>
                    <a:ext uri="{FF2B5EF4-FFF2-40B4-BE49-F238E27FC236}">
                      <a16:creationId xmlns:a16="http://schemas.microsoft.com/office/drawing/2014/main" id="{5B6563D3-07B6-4B3E-BE35-A8612754271F}"/>
                    </a:ext>
                  </a:extLst>
                </p:cNvPr>
                <p:cNvSpPr/>
                <p:nvPr/>
              </p:nvSpPr>
              <p:spPr bwMode="gray">
                <a:xfrm rot="1119142">
                  <a:off x="4768064" y="1725226"/>
                  <a:ext cx="58437" cy="59177"/>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a:p>
              </p:txBody>
            </p:sp>
          </p:grpSp>
        </p:grpSp>
      </p:grpSp>
      <p:grpSp>
        <p:nvGrpSpPr>
          <p:cNvPr id="82" name="Group 81">
            <a:extLst>
              <a:ext uri="{FF2B5EF4-FFF2-40B4-BE49-F238E27FC236}">
                <a16:creationId xmlns:a16="http://schemas.microsoft.com/office/drawing/2014/main" id="{243CA659-12F9-418A-BD44-C7806A4C2B21}"/>
              </a:ext>
            </a:extLst>
          </p:cNvPr>
          <p:cNvGrpSpPr/>
          <p:nvPr/>
        </p:nvGrpSpPr>
        <p:grpSpPr>
          <a:xfrm>
            <a:off x="279003" y="3847173"/>
            <a:ext cx="5841330" cy="677108"/>
            <a:chOff x="279003" y="3819465"/>
            <a:chExt cx="5841330" cy="677108"/>
          </a:xfrm>
        </p:grpSpPr>
        <p:grpSp>
          <p:nvGrpSpPr>
            <p:cNvPr id="81" name="Group 80">
              <a:extLst>
                <a:ext uri="{FF2B5EF4-FFF2-40B4-BE49-F238E27FC236}">
                  <a16:creationId xmlns:a16="http://schemas.microsoft.com/office/drawing/2014/main" id="{87DFD352-1146-42E8-8610-7A9410A32824}"/>
                </a:ext>
              </a:extLst>
            </p:cNvPr>
            <p:cNvGrpSpPr/>
            <p:nvPr/>
          </p:nvGrpSpPr>
          <p:grpSpPr>
            <a:xfrm>
              <a:off x="279003" y="3950270"/>
              <a:ext cx="2759821" cy="415498"/>
              <a:chOff x="279003" y="3981048"/>
              <a:chExt cx="2759821" cy="415498"/>
            </a:xfrm>
          </p:grpSpPr>
          <p:sp>
            <p:nvSpPr>
              <p:cNvPr id="23" name="TextBox 22">
                <a:extLst>
                  <a:ext uri="{FF2B5EF4-FFF2-40B4-BE49-F238E27FC236}">
                    <a16:creationId xmlns:a16="http://schemas.microsoft.com/office/drawing/2014/main" id="{304363CD-51AE-4E46-8BF2-75A4FF467F63}"/>
                  </a:ext>
                </a:extLst>
              </p:cNvPr>
              <p:cNvSpPr txBox="1"/>
              <p:nvPr/>
            </p:nvSpPr>
            <p:spPr>
              <a:xfrm>
                <a:off x="559093" y="3981048"/>
                <a:ext cx="2479731" cy="415498"/>
              </a:xfrm>
              <a:prstGeom prst="rect">
                <a:avLst/>
              </a:prstGeom>
              <a:noFill/>
            </p:spPr>
            <p:txBody>
              <a:bodyPr wrap="square" lIns="0" tIns="0" rIns="0" bIns="0" rtlCol="0">
                <a:spAutoFit/>
              </a:bodyPr>
              <a:lstStyle/>
              <a:p>
                <a:pPr>
                  <a:spcBef>
                    <a:spcPts val="500"/>
                  </a:spcBef>
                </a:pPr>
                <a:r>
                  <a:rPr lang="en-US" sz="900" b="1" dirty="0"/>
                  <a:t>Review existing discipline data monthly and conduct annual fidelity checks </a:t>
                </a:r>
                <a:r>
                  <a:rPr lang="en-US" sz="900" dirty="0"/>
                  <a:t>via one of several available tools</a:t>
                </a:r>
              </a:p>
            </p:txBody>
          </p:sp>
          <p:sp>
            <p:nvSpPr>
              <p:cNvPr id="11" name="Oval 10">
                <a:extLst>
                  <a:ext uri="{FF2B5EF4-FFF2-40B4-BE49-F238E27FC236}">
                    <a16:creationId xmlns:a16="http://schemas.microsoft.com/office/drawing/2014/main" id="{7D107DC3-8880-4F9E-806D-C43FB08B4AFE}"/>
                  </a:ext>
                </a:extLst>
              </p:cNvPr>
              <p:cNvSpPr/>
              <p:nvPr/>
            </p:nvSpPr>
            <p:spPr bwMode="gray">
              <a:xfrm>
                <a:off x="279003" y="3981048"/>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5</a:t>
                </a:r>
              </a:p>
            </p:txBody>
          </p:sp>
        </p:grpSp>
        <p:grpSp>
          <p:nvGrpSpPr>
            <p:cNvPr id="72" name="Group 71">
              <a:extLst>
                <a:ext uri="{FF2B5EF4-FFF2-40B4-BE49-F238E27FC236}">
                  <a16:creationId xmlns:a16="http://schemas.microsoft.com/office/drawing/2014/main" id="{B1EA279C-B35C-407C-81D8-E01E3640A809}"/>
                </a:ext>
              </a:extLst>
            </p:cNvPr>
            <p:cNvGrpSpPr/>
            <p:nvPr/>
          </p:nvGrpSpPr>
          <p:grpSpPr>
            <a:xfrm>
              <a:off x="3464232" y="3819465"/>
              <a:ext cx="2656101" cy="677108"/>
              <a:chOff x="3464232" y="2418266"/>
              <a:chExt cx="2656101" cy="677108"/>
            </a:xfrm>
          </p:grpSpPr>
          <p:sp>
            <p:nvSpPr>
              <p:cNvPr id="25" name="Line Callout 2 (No Border) 2">
                <a:extLst>
                  <a:ext uri="{FF2B5EF4-FFF2-40B4-BE49-F238E27FC236}">
                    <a16:creationId xmlns:a16="http://schemas.microsoft.com/office/drawing/2014/main" id="{AB2C430F-0C5D-4F86-8CC7-E027D986418C}"/>
                  </a:ext>
                </a:extLst>
              </p:cNvPr>
              <p:cNvSpPr/>
              <p:nvPr/>
            </p:nvSpPr>
            <p:spPr bwMode="gray">
              <a:xfrm>
                <a:off x="3487057" y="2418266"/>
                <a:ext cx="2633276" cy="677108"/>
              </a:xfrm>
              <a:custGeom>
                <a:avLst/>
                <a:gdLst>
                  <a:gd name="connsiteX0" fmla="*/ 0 w 2758653"/>
                  <a:gd name="connsiteY0" fmla="*/ 0 h 969168"/>
                  <a:gd name="connsiteX1" fmla="*/ 2758653 w 2758653"/>
                  <a:gd name="connsiteY1" fmla="*/ 0 h 969168"/>
                  <a:gd name="connsiteX2" fmla="*/ 2758653 w 2758653"/>
                  <a:gd name="connsiteY2" fmla="*/ 969168 h 969168"/>
                  <a:gd name="connsiteX3" fmla="*/ 0 w 2758653"/>
                  <a:gd name="connsiteY3" fmla="*/ 969168 h 969168"/>
                  <a:gd name="connsiteX4" fmla="*/ 0 w 2758653"/>
                  <a:gd name="connsiteY4" fmla="*/ 0 h 969168"/>
                  <a:gd name="connsiteX0" fmla="*/ 124939 w 2758653"/>
                  <a:gd name="connsiteY0" fmla="*/ -717 h 969168"/>
                  <a:gd name="connsiteX1" fmla="*/ 125988 w 2758653"/>
                  <a:gd name="connsiteY1" fmla="*/ 238096 h 969168"/>
                  <a:gd name="connsiteX2" fmla="*/ 127091 w 2758653"/>
                  <a:gd name="connsiteY2" fmla="*/ 969885 h 969168"/>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38813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18844 w 2758653"/>
                  <a:gd name="connsiteY1" fmla="*/ 241194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50719 h 970602"/>
                  <a:gd name="connsiteX2" fmla="*/ 127091 w 2758653"/>
                  <a:gd name="connsiteY2" fmla="*/ 970602 h 970602"/>
                  <a:gd name="connsiteX0" fmla="*/ 0 w 2758653"/>
                  <a:gd name="connsiteY0" fmla="*/ 717 h 969885"/>
                  <a:gd name="connsiteX1" fmla="*/ 2758653 w 2758653"/>
                  <a:gd name="connsiteY1" fmla="*/ 717 h 969885"/>
                  <a:gd name="connsiteX2" fmla="*/ 2758653 w 2758653"/>
                  <a:gd name="connsiteY2" fmla="*/ 969885 h 969885"/>
                  <a:gd name="connsiteX3" fmla="*/ 0 w 2758653"/>
                  <a:gd name="connsiteY3" fmla="*/ 969885 h 969885"/>
                  <a:gd name="connsiteX4" fmla="*/ 0 w 2758653"/>
                  <a:gd name="connsiteY4" fmla="*/ 717 h 969885"/>
                  <a:gd name="connsiteX0" fmla="*/ 124939 w 2758653"/>
                  <a:gd name="connsiteY0" fmla="*/ 0 h 969885"/>
                  <a:gd name="connsiteX1" fmla="*/ 125988 w 2758653"/>
                  <a:gd name="connsiteY1" fmla="*/ 250719 h 969885"/>
                  <a:gd name="connsiteX0" fmla="*/ 0 w 2758653"/>
                  <a:gd name="connsiteY0" fmla="*/ 717 h 972237"/>
                  <a:gd name="connsiteX1" fmla="*/ 2758653 w 2758653"/>
                  <a:gd name="connsiteY1" fmla="*/ 717 h 972237"/>
                  <a:gd name="connsiteX2" fmla="*/ 2758653 w 2758653"/>
                  <a:gd name="connsiteY2" fmla="*/ 969885 h 972237"/>
                  <a:gd name="connsiteX3" fmla="*/ 0 w 2758653"/>
                  <a:gd name="connsiteY3" fmla="*/ 969885 h 972237"/>
                  <a:gd name="connsiteX4" fmla="*/ 0 w 2758653"/>
                  <a:gd name="connsiteY4" fmla="*/ 717 h 972237"/>
                  <a:gd name="connsiteX0" fmla="*/ 124939 w 2758653"/>
                  <a:gd name="connsiteY0" fmla="*/ 0 h 972237"/>
                  <a:gd name="connsiteX1" fmla="*/ 95 w 2758653"/>
                  <a:gd name="connsiteY1" fmla="*/ 972237 h 972237"/>
                  <a:gd name="connsiteX0" fmla="*/ 955 w 2759608"/>
                  <a:gd name="connsiteY0" fmla="*/ 0 h 971520"/>
                  <a:gd name="connsiteX1" fmla="*/ 2759608 w 2759608"/>
                  <a:gd name="connsiteY1" fmla="*/ 0 h 971520"/>
                  <a:gd name="connsiteX2" fmla="*/ 2759608 w 2759608"/>
                  <a:gd name="connsiteY2" fmla="*/ 969168 h 971520"/>
                  <a:gd name="connsiteX3" fmla="*/ 955 w 2759608"/>
                  <a:gd name="connsiteY3" fmla="*/ 969168 h 971520"/>
                  <a:gd name="connsiteX4" fmla="*/ 955 w 2759608"/>
                  <a:gd name="connsiteY4" fmla="*/ 0 h 971520"/>
                  <a:gd name="connsiteX0" fmla="*/ 0 w 2759608"/>
                  <a:gd name="connsiteY0" fmla="*/ 1664 h 971520"/>
                  <a:gd name="connsiteX1" fmla="*/ 1050 w 2759608"/>
                  <a:gd name="connsiteY1" fmla="*/ 971520 h 971520"/>
                  <a:gd name="connsiteX0" fmla="*/ 0 w 2758653"/>
                  <a:gd name="connsiteY0" fmla="*/ 0 h 971520"/>
                  <a:gd name="connsiteX1" fmla="*/ 2758653 w 2758653"/>
                  <a:gd name="connsiteY1" fmla="*/ 0 h 971520"/>
                  <a:gd name="connsiteX2" fmla="*/ 2758653 w 2758653"/>
                  <a:gd name="connsiteY2" fmla="*/ 969168 h 971520"/>
                  <a:gd name="connsiteX3" fmla="*/ 0 w 2758653"/>
                  <a:gd name="connsiteY3" fmla="*/ 969168 h 971520"/>
                  <a:gd name="connsiteX4" fmla="*/ 0 w 2758653"/>
                  <a:gd name="connsiteY4" fmla="*/ 0 h 971520"/>
                  <a:gd name="connsiteX0" fmla="*/ 11150 w 2758653"/>
                  <a:gd name="connsiteY0" fmla="*/ 37382 h 971520"/>
                  <a:gd name="connsiteX1" fmla="*/ 95 w 2758653"/>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0 h 971520"/>
                  <a:gd name="connsiteX1" fmla="*/ 2759609 w 2759609"/>
                  <a:gd name="connsiteY1" fmla="*/ 0 h 971520"/>
                  <a:gd name="connsiteX2" fmla="*/ 2759609 w 2759609"/>
                  <a:gd name="connsiteY2" fmla="*/ 969168 h 971520"/>
                  <a:gd name="connsiteX3" fmla="*/ 956 w 2759609"/>
                  <a:gd name="connsiteY3" fmla="*/ 969168 h 971520"/>
                  <a:gd name="connsiteX4" fmla="*/ 956 w 2759609"/>
                  <a:gd name="connsiteY4" fmla="*/ 0 h 971520"/>
                  <a:gd name="connsiteX0" fmla="*/ 0 w 2759609"/>
                  <a:gd name="connsiteY0" fmla="*/ 13568 h 971520"/>
                  <a:gd name="connsiteX1" fmla="*/ 1051 w 2759609"/>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719 h 972239"/>
                  <a:gd name="connsiteX1" fmla="*/ 2759609 w 2759609"/>
                  <a:gd name="connsiteY1" fmla="*/ 719 h 972239"/>
                  <a:gd name="connsiteX2" fmla="*/ 2759609 w 2759609"/>
                  <a:gd name="connsiteY2" fmla="*/ 969887 h 972239"/>
                  <a:gd name="connsiteX3" fmla="*/ 956 w 2759609"/>
                  <a:gd name="connsiteY3" fmla="*/ 969887 h 972239"/>
                  <a:gd name="connsiteX4" fmla="*/ 956 w 2759609"/>
                  <a:gd name="connsiteY4" fmla="*/ 719 h 972239"/>
                  <a:gd name="connsiteX0" fmla="*/ 0 w 2759609"/>
                  <a:gd name="connsiteY0" fmla="*/ 0 h 972239"/>
                  <a:gd name="connsiteX1" fmla="*/ 1051 w 2759609"/>
                  <a:gd name="connsiteY1" fmla="*/ 972239 h 972239"/>
                </a:gdLst>
                <a:ahLst/>
                <a:cxnLst>
                  <a:cxn ang="0">
                    <a:pos x="connsiteX0" y="connsiteY0"/>
                  </a:cxn>
                  <a:cxn ang="0">
                    <a:pos x="connsiteX1" y="connsiteY1"/>
                  </a:cxn>
                </a:cxnLst>
                <a:rect l="l" t="t" r="r" b="b"/>
                <a:pathLst>
                  <a:path w="2759609" h="972239" stroke="0" extrusionOk="0">
                    <a:moveTo>
                      <a:pt x="956" y="719"/>
                    </a:moveTo>
                    <a:lnTo>
                      <a:pt x="2759609" y="719"/>
                    </a:lnTo>
                    <a:lnTo>
                      <a:pt x="2759609" y="969887"/>
                    </a:lnTo>
                    <a:lnTo>
                      <a:pt x="956" y="969887"/>
                    </a:lnTo>
                    <a:lnTo>
                      <a:pt x="956" y="719"/>
                    </a:lnTo>
                    <a:close/>
                  </a:path>
                  <a:path w="2759609" h="972239" fill="none" extrusionOk="0">
                    <a:moveTo>
                      <a:pt x="0" y="0"/>
                    </a:moveTo>
                    <a:cubicBezTo>
                      <a:pt x="350" y="79604"/>
                      <a:pt x="701" y="892635"/>
                      <a:pt x="1051" y="972239"/>
                    </a:cubicBezTo>
                  </a:path>
                </a:pathLst>
              </a:custGeom>
              <a:solidFill>
                <a:schemeClr val="bg2"/>
              </a:solidFill>
              <a:ln w="2540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91440" rIns="182880" bIns="91440" numCol="1" spcCol="0" rtlCol="0" fromWordArt="0" anchor="t" anchorCtr="0" forceAA="0" compatLnSpc="1">
                <a:prstTxWarp prst="textNoShape">
                  <a:avLst/>
                </a:prstTxWarp>
                <a:spAutoFit/>
              </a:bodyPr>
              <a:lstStyle/>
              <a:p>
                <a:pPr>
                  <a:spcBef>
                    <a:spcPts val="500"/>
                  </a:spcBef>
                </a:pPr>
                <a:r>
                  <a:rPr lang="en-US" sz="800" dirty="0">
                    <a:solidFill>
                      <a:schemeClr val="tx1"/>
                    </a:solidFill>
                  </a:rPr>
                  <a:t>Choose a fidelity tool that aligns with your state’s PBIS recognition system. If no statewide system, let your coordinator and team choose a tool</a:t>
                </a:r>
              </a:p>
            </p:txBody>
          </p:sp>
          <p:sp>
            <p:nvSpPr>
              <p:cNvPr id="26" name="Isosceles Triangle 25">
                <a:extLst>
                  <a:ext uri="{FF2B5EF4-FFF2-40B4-BE49-F238E27FC236}">
                    <a16:creationId xmlns:a16="http://schemas.microsoft.com/office/drawing/2014/main" id="{F56F24CB-DB02-45C0-8D61-C84D1356633C}"/>
                  </a:ext>
                </a:extLst>
              </p:cNvPr>
              <p:cNvSpPr/>
              <p:nvPr/>
            </p:nvSpPr>
            <p:spPr bwMode="gray">
              <a:xfrm rot="5400000">
                <a:off x="3578359" y="2551522"/>
                <a:ext cx="135068" cy="73269"/>
              </a:xfrm>
              <a:prstGeom prst="triangle">
                <a:avLst>
                  <a:gd name="adj" fmla="val 49998"/>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2" name="TextBox 51">
                <a:extLst>
                  <a:ext uri="{FF2B5EF4-FFF2-40B4-BE49-F238E27FC236}">
                    <a16:creationId xmlns:a16="http://schemas.microsoft.com/office/drawing/2014/main" id="{EF2E2200-C792-42C1-8F48-6C7C28A69085}"/>
                  </a:ext>
                </a:extLst>
              </p:cNvPr>
              <p:cNvSpPr txBox="1"/>
              <p:nvPr/>
            </p:nvSpPr>
            <p:spPr>
              <a:xfrm>
                <a:off x="3464232" y="2463606"/>
                <a:ext cx="45719" cy="215444"/>
              </a:xfrm>
              <a:prstGeom prst="rect">
                <a:avLst/>
              </a:prstGeom>
              <a:noFill/>
            </p:spPr>
            <p:txBody>
              <a:bodyPr wrap="square" lIns="0" tIns="0" rIns="0" bIns="0" rtlCol="0">
                <a:spAutoFit/>
              </a:bodyPr>
              <a:lstStyle/>
              <a:p>
                <a:pPr>
                  <a:spcBef>
                    <a:spcPts val="500"/>
                  </a:spcBef>
                </a:pPr>
                <a:r>
                  <a:rPr lang="en-US" sz="1400" b="1" dirty="0">
                    <a:solidFill>
                      <a:schemeClr val="bg1"/>
                    </a:solidFill>
                  </a:rPr>
                  <a:t>!</a:t>
                </a:r>
              </a:p>
            </p:txBody>
          </p:sp>
        </p:grpSp>
      </p:grpSp>
      <p:grpSp>
        <p:nvGrpSpPr>
          <p:cNvPr id="78" name="Group 77">
            <a:extLst>
              <a:ext uri="{FF2B5EF4-FFF2-40B4-BE49-F238E27FC236}">
                <a16:creationId xmlns:a16="http://schemas.microsoft.com/office/drawing/2014/main" id="{2ED3DAA3-48D3-4FE6-97C5-D8677B996D85}"/>
              </a:ext>
            </a:extLst>
          </p:cNvPr>
          <p:cNvGrpSpPr/>
          <p:nvPr/>
        </p:nvGrpSpPr>
        <p:grpSpPr>
          <a:xfrm>
            <a:off x="279003" y="1852495"/>
            <a:ext cx="5825061" cy="553998"/>
            <a:chOff x="279003" y="1803248"/>
            <a:chExt cx="5825061" cy="553998"/>
          </a:xfrm>
        </p:grpSpPr>
        <p:grpSp>
          <p:nvGrpSpPr>
            <p:cNvPr id="30" name="Group 29">
              <a:extLst>
                <a:ext uri="{FF2B5EF4-FFF2-40B4-BE49-F238E27FC236}">
                  <a16:creationId xmlns:a16="http://schemas.microsoft.com/office/drawing/2014/main" id="{FD70C34D-1279-4FCD-8211-C542C3028CD8}"/>
                </a:ext>
              </a:extLst>
            </p:cNvPr>
            <p:cNvGrpSpPr/>
            <p:nvPr/>
          </p:nvGrpSpPr>
          <p:grpSpPr>
            <a:xfrm>
              <a:off x="279003" y="1803248"/>
              <a:ext cx="2991140" cy="553998"/>
              <a:chOff x="279003" y="1910996"/>
              <a:chExt cx="2991140" cy="553998"/>
            </a:xfrm>
          </p:grpSpPr>
          <p:sp>
            <p:nvSpPr>
              <p:cNvPr id="8" name="Oval 7">
                <a:extLst>
                  <a:ext uri="{FF2B5EF4-FFF2-40B4-BE49-F238E27FC236}">
                    <a16:creationId xmlns:a16="http://schemas.microsoft.com/office/drawing/2014/main" id="{F598D4AD-7EB6-4F8C-9386-CE807078BFDC}"/>
                  </a:ext>
                </a:extLst>
              </p:cNvPr>
              <p:cNvSpPr/>
              <p:nvPr/>
            </p:nvSpPr>
            <p:spPr bwMode="gray">
              <a:xfrm>
                <a:off x="279003" y="1910996"/>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2</a:t>
                </a:r>
              </a:p>
            </p:txBody>
          </p:sp>
          <p:sp>
            <p:nvSpPr>
              <p:cNvPr id="22" name="TextBox 21">
                <a:extLst>
                  <a:ext uri="{FF2B5EF4-FFF2-40B4-BE49-F238E27FC236}">
                    <a16:creationId xmlns:a16="http://schemas.microsoft.com/office/drawing/2014/main" id="{2EFA521B-AC9D-45EE-A963-FC1F1BF63EB6}"/>
                  </a:ext>
                </a:extLst>
              </p:cNvPr>
              <p:cNvSpPr txBox="1"/>
              <p:nvPr/>
            </p:nvSpPr>
            <p:spPr>
              <a:xfrm>
                <a:off x="573437" y="1910996"/>
                <a:ext cx="2696706" cy="553998"/>
              </a:xfrm>
              <a:prstGeom prst="rect">
                <a:avLst/>
              </a:prstGeom>
              <a:noFill/>
            </p:spPr>
            <p:txBody>
              <a:bodyPr wrap="square" lIns="0" tIns="0" rIns="0" bIns="0" rtlCol="0">
                <a:spAutoFit/>
              </a:bodyPr>
              <a:lstStyle/>
              <a:p>
                <a:pPr>
                  <a:spcBef>
                    <a:spcPts val="500"/>
                  </a:spcBef>
                </a:pPr>
                <a:r>
                  <a:rPr lang="en-US" sz="900" b="1" dirty="0"/>
                  <a:t>Form district- and school-level teams </a:t>
                </a:r>
                <a:br>
                  <a:rPr lang="en-US" sz="900" b="1" dirty="0"/>
                </a:br>
                <a:r>
                  <a:rPr lang="en-US" sz="900" dirty="0"/>
                  <a:t>with responsibility to establish and coordinate PBIS; ensure teams meet regularly to </a:t>
                </a:r>
                <a:br>
                  <a:rPr lang="en-US" sz="900" dirty="0"/>
                </a:br>
                <a:r>
                  <a:rPr lang="en-US" sz="900" dirty="0"/>
                  <a:t>discuss progress and modify strategies</a:t>
                </a:r>
              </a:p>
            </p:txBody>
          </p:sp>
        </p:grpSp>
        <p:grpSp>
          <p:nvGrpSpPr>
            <p:cNvPr id="53" name="Group 52">
              <a:extLst>
                <a:ext uri="{FF2B5EF4-FFF2-40B4-BE49-F238E27FC236}">
                  <a16:creationId xmlns:a16="http://schemas.microsoft.com/office/drawing/2014/main" id="{9D62D092-1869-4AFB-B2DC-5DEA37F4FEDF}"/>
                </a:ext>
              </a:extLst>
            </p:cNvPr>
            <p:cNvGrpSpPr/>
            <p:nvPr/>
          </p:nvGrpSpPr>
          <p:grpSpPr>
            <a:xfrm>
              <a:off x="3406584" y="1864804"/>
              <a:ext cx="2697480" cy="430887"/>
              <a:chOff x="345284" y="4184234"/>
              <a:chExt cx="2700135" cy="430887"/>
            </a:xfrm>
          </p:grpSpPr>
          <p:sp>
            <p:nvSpPr>
              <p:cNvPr id="54" name="Line Callout 2 (No Border) 2">
                <a:extLst>
                  <a:ext uri="{FF2B5EF4-FFF2-40B4-BE49-F238E27FC236}">
                    <a16:creationId xmlns:a16="http://schemas.microsoft.com/office/drawing/2014/main" id="{B0A46B60-C5E8-409A-968F-A18915EC3BF1}"/>
                  </a:ext>
                </a:extLst>
              </p:cNvPr>
              <p:cNvSpPr/>
              <p:nvPr/>
            </p:nvSpPr>
            <p:spPr bwMode="gray">
              <a:xfrm>
                <a:off x="409551" y="4184234"/>
                <a:ext cx="2635868" cy="430887"/>
              </a:xfrm>
              <a:custGeom>
                <a:avLst/>
                <a:gdLst>
                  <a:gd name="connsiteX0" fmla="*/ 0 w 2758653"/>
                  <a:gd name="connsiteY0" fmla="*/ 0 h 969168"/>
                  <a:gd name="connsiteX1" fmla="*/ 2758653 w 2758653"/>
                  <a:gd name="connsiteY1" fmla="*/ 0 h 969168"/>
                  <a:gd name="connsiteX2" fmla="*/ 2758653 w 2758653"/>
                  <a:gd name="connsiteY2" fmla="*/ 969168 h 969168"/>
                  <a:gd name="connsiteX3" fmla="*/ 0 w 2758653"/>
                  <a:gd name="connsiteY3" fmla="*/ 969168 h 969168"/>
                  <a:gd name="connsiteX4" fmla="*/ 0 w 2758653"/>
                  <a:gd name="connsiteY4" fmla="*/ 0 h 969168"/>
                  <a:gd name="connsiteX0" fmla="*/ 124939 w 2758653"/>
                  <a:gd name="connsiteY0" fmla="*/ -717 h 969168"/>
                  <a:gd name="connsiteX1" fmla="*/ 125988 w 2758653"/>
                  <a:gd name="connsiteY1" fmla="*/ 238096 h 969168"/>
                  <a:gd name="connsiteX2" fmla="*/ 127091 w 2758653"/>
                  <a:gd name="connsiteY2" fmla="*/ 969885 h 969168"/>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38813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18844 w 2758653"/>
                  <a:gd name="connsiteY1" fmla="*/ 241194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50719 h 970602"/>
                  <a:gd name="connsiteX2" fmla="*/ 127091 w 2758653"/>
                  <a:gd name="connsiteY2" fmla="*/ 970602 h 970602"/>
                  <a:gd name="connsiteX0" fmla="*/ 0 w 2758653"/>
                  <a:gd name="connsiteY0" fmla="*/ 717 h 969885"/>
                  <a:gd name="connsiteX1" fmla="*/ 2758653 w 2758653"/>
                  <a:gd name="connsiteY1" fmla="*/ 717 h 969885"/>
                  <a:gd name="connsiteX2" fmla="*/ 2758653 w 2758653"/>
                  <a:gd name="connsiteY2" fmla="*/ 969885 h 969885"/>
                  <a:gd name="connsiteX3" fmla="*/ 0 w 2758653"/>
                  <a:gd name="connsiteY3" fmla="*/ 969885 h 969885"/>
                  <a:gd name="connsiteX4" fmla="*/ 0 w 2758653"/>
                  <a:gd name="connsiteY4" fmla="*/ 717 h 969885"/>
                  <a:gd name="connsiteX0" fmla="*/ 124939 w 2758653"/>
                  <a:gd name="connsiteY0" fmla="*/ 0 h 969885"/>
                  <a:gd name="connsiteX1" fmla="*/ 125988 w 2758653"/>
                  <a:gd name="connsiteY1" fmla="*/ 250719 h 969885"/>
                  <a:gd name="connsiteX0" fmla="*/ 0 w 2758653"/>
                  <a:gd name="connsiteY0" fmla="*/ 717 h 972237"/>
                  <a:gd name="connsiteX1" fmla="*/ 2758653 w 2758653"/>
                  <a:gd name="connsiteY1" fmla="*/ 717 h 972237"/>
                  <a:gd name="connsiteX2" fmla="*/ 2758653 w 2758653"/>
                  <a:gd name="connsiteY2" fmla="*/ 969885 h 972237"/>
                  <a:gd name="connsiteX3" fmla="*/ 0 w 2758653"/>
                  <a:gd name="connsiteY3" fmla="*/ 969885 h 972237"/>
                  <a:gd name="connsiteX4" fmla="*/ 0 w 2758653"/>
                  <a:gd name="connsiteY4" fmla="*/ 717 h 972237"/>
                  <a:gd name="connsiteX0" fmla="*/ 124939 w 2758653"/>
                  <a:gd name="connsiteY0" fmla="*/ 0 h 972237"/>
                  <a:gd name="connsiteX1" fmla="*/ 95 w 2758653"/>
                  <a:gd name="connsiteY1" fmla="*/ 972237 h 972237"/>
                  <a:gd name="connsiteX0" fmla="*/ 955 w 2759608"/>
                  <a:gd name="connsiteY0" fmla="*/ 0 h 971520"/>
                  <a:gd name="connsiteX1" fmla="*/ 2759608 w 2759608"/>
                  <a:gd name="connsiteY1" fmla="*/ 0 h 971520"/>
                  <a:gd name="connsiteX2" fmla="*/ 2759608 w 2759608"/>
                  <a:gd name="connsiteY2" fmla="*/ 969168 h 971520"/>
                  <a:gd name="connsiteX3" fmla="*/ 955 w 2759608"/>
                  <a:gd name="connsiteY3" fmla="*/ 969168 h 971520"/>
                  <a:gd name="connsiteX4" fmla="*/ 955 w 2759608"/>
                  <a:gd name="connsiteY4" fmla="*/ 0 h 971520"/>
                  <a:gd name="connsiteX0" fmla="*/ 0 w 2759608"/>
                  <a:gd name="connsiteY0" fmla="*/ 1664 h 971520"/>
                  <a:gd name="connsiteX1" fmla="*/ 1050 w 2759608"/>
                  <a:gd name="connsiteY1" fmla="*/ 971520 h 971520"/>
                  <a:gd name="connsiteX0" fmla="*/ 0 w 2758653"/>
                  <a:gd name="connsiteY0" fmla="*/ 0 h 971520"/>
                  <a:gd name="connsiteX1" fmla="*/ 2758653 w 2758653"/>
                  <a:gd name="connsiteY1" fmla="*/ 0 h 971520"/>
                  <a:gd name="connsiteX2" fmla="*/ 2758653 w 2758653"/>
                  <a:gd name="connsiteY2" fmla="*/ 969168 h 971520"/>
                  <a:gd name="connsiteX3" fmla="*/ 0 w 2758653"/>
                  <a:gd name="connsiteY3" fmla="*/ 969168 h 971520"/>
                  <a:gd name="connsiteX4" fmla="*/ 0 w 2758653"/>
                  <a:gd name="connsiteY4" fmla="*/ 0 h 971520"/>
                  <a:gd name="connsiteX0" fmla="*/ 11150 w 2758653"/>
                  <a:gd name="connsiteY0" fmla="*/ 37382 h 971520"/>
                  <a:gd name="connsiteX1" fmla="*/ 95 w 2758653"/>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0 h 971520"/>
                  <a:gd name="connsiteX1" fmla="*/ 2759609 w 2759609"/>
                  <a:gd name="connsiteY1" fmla="*/ 0 h 971520"/>
                  <a:gd name="connsiteX2" fmla="*/ 2759609 w 2759609"/>
                  <a:gd name="connsiteY2" fmla="*/ 969168 h 971520"/>
                  <a:gd name="connsiteX3" fmla="*/ 956 w 2759609"/>
                  <a:gd name="connsiteY3" fmla="*/ 969168 h 971520"/>
                  <a:gd name="connsiteX4" fmla="*/ 956 w 2759609"/>
                  <a:gd name="connsiteY4" fmla="*/ 0 h 971520"/>
                  <a:gd name="connsiteX0" fmla="*/ 0 w 2759609"/>
                  <a:gd name="connsiteY0" fmla="*/ 13568 h 971520"/>
                  <a:gd name="connsiteX1" fmla="*/ 1051 w 2759609"/>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719 h 972239"/>
                  <a:gd name="connsiteX1" fmla="*/ 2759609 w 2759609"/>
                  <a:gd name="connsiteY1" fmla="*/ 719 h 972239"/>
                  <a:gd name="connsiteX2" fmla="*/ 2759609 w 2759609"/>
                  <a:gd name="connsiteY2" fmla="*/ 969887 h 972239"/>
                  <a:gd name="connsiteX3" fmla="*/ 956 w 2759609"/>
                  <a:gd name="connsiteY3" fmla="*/ 969887 h 972239"/>
                  <a:gd name="connsiteX4" fmla="*/ 956 w 2759609"/>
                  <a:gd name="connsiteY4" fmla="*/ 719 h 972239"/>
                  <a:gd name="connsiteX0" fmla="*/ 0 w 2759609"/>
                  <a:gd name="connsiteY0" fmla="*/ 0 h 972239"/>
                  <a:gd name="connsiteX1" fmla="*/ 1051 w 2759609"/>
                  <a:gd name="connsiteY1" fmla="*/ 972239 h 972239"/>
                </a:gdLst>
                <a:ahLst/>
                <a:cxnLst>
                  <a:cxn ang="0">
                    <a:pos x="connsiteX0" y="connsiteY0"/>
                  </a:cxn>
                  <a:cxn ang="0">
                    <a:pos x="connsiteX1" y="connsiteY1"/>
                  </a:cxn>
                </a:cxnLst>
                <a:rect l="l" t="t" r="r" b="b"/>
                <a:pathLst>
                  <a:path w="2759609" h="972239" stroke="0" extrusionOk="0">
                    <a:moveTo>
                      <a:pt x="956" y="719"/>
                    </a:moveTo>
                    <a:lnTo>
                      <a:pt x="2759609" y="719"/>
                    </a:lnTo>
                    <a:lnTo>
                      <a:pt x="2759609" y="969887"/>
                    </a:lnTo>
                    <a:lnTo>
                      <a:pt x="956" y="969887"/>
                    </a:lnTo>
                    <a:lnTo>
                      <a:pt x="956" y="719"/>
                    </a:lnTo>
                    <a:close/>
                  </a:path>
                  <a:path w="2759609" h="972239" fill="none" extrusionOk="0">
                    <a:moveTo>
                      <a:pt x="0" y="0"/>
                    </a:moveTo>
                    <a:cubicBezTo>
                      <a:pt x="350" y="79604"/>
                      <a:pt x="701" y="892635"/>
                      <a:pt x="1051" y="972239"/>
                    </a:cubicBezTo>
                  </a:path>
                </a:pathLst>
              </a:custGeom>
              <a:solidFill>
                <a:schemeClr val="bg2"/>
              </a:solidFill>
              <a:ln w="2540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91440" rIns="182880" bIns="91440" numCol="1" spcCol="0" rtlCol="0" fromWordArt="0" anchor="t" anchorCtr="0" forceAA="0" compatLnSpc="1">
                <a:prstTxWarp prst="textNoShape">
                  <a:avLst/>
                </a:prstTxWarp>
                <a:spAutoFit/>
              </a:bodyPr>
              <a:lstStyle/>
              <a:p>
                <a:pPr>
                  <a:spcBef>
                    <a:spcPts val="500"/>
                  </a:spcBef>
                </a:pPr>
                <a:r>
                  <a:rPr lang="en-US" sz="800" dirty="0">
                    <a:solidFill>
                      <a:schemeClr val="tx1"/>
                    </a:solidFill>
                  </a:rPr>
                  <a:t>Team roles and responsibilities available on www.pbis.org or in Appendix</a:t>
                </a:r>
              </a:p>
            </p:txBody>
          </p:sp>
          <p:sp>
            <p:nvSpPr>
              <p:cNvPr id="55" name="Isosceles Triangle 54">
                <a:extLst>
                  <a:ext uri="{FF2B5EF4-FFF2-40B4-BE49-F238E27FC236}">
                    <a16:creationId xmlns:a16="http://schemas.microsoft.com/office/drawing/2014/main" id="{26C1ED4A-4FD0-4BCF-98FD-2F96DBBDF315}"/>
                  </a:ext>
                </a:extLst>
              </p:cNvPr>
              <p:cNvSpPr/>
              <p:nvPr/>
            </p:nvSpPr>
            <p:spPr bwMode="gray">
              <a:xfrm rot="5400000">
                <a:off x="501010" y="4317454"/>
                <a:ext cx="135068" cy="73341"/>
              </a:xfrm>
              <a:prstGeom prst="triangle">
                <a:avLst>
                  <a:gd name="adj" fmla="val 49998"/>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grpSp>
            <p:nvGrpSpPr>
              <p:cNvPr id="56" name="Group 55">
                <a:extLst>
                  <a:ext uri="{FF2B5EF4-FFF2-40B4-BE49-F238E27FC236}">
                    <a16:creationId xmlns:a16="http://schemas.microsoft.com/office/drawing/2014/main" id="{0DC5138C-A421-4649-8234-16A3AB267893}"/>
                  </a:ext>
                </a:extLst>
              </p:cNvPr>
              <p:cNvGrpSpPr/>
              <p:nvPr/>
            </p:nvGrpSpPr>
            <p:grpSpPr>
              <a:xfrm>
                <a:off x="345284" y="4269881"/>
                <a:ext cx="143187" cy="136483"/>
                <a:chOff x="4696739" y="1691091"/>
                <a:chExt cx="143187" cy="136483"/>
              </a:xfrm>
            </p:grpSpPr>
            <p:grpSp>
              <p:nvGrpSpPr>
                <p:cNvPr id="57" name="Group 56">
                  <a:extLst>
                    <a:ext uri="{FF2B5EF4-FFF2-40B4-BE49-F238E27FC236}">
                      <a16:creationId xmlns:a16="http://schemas.microsoft.com/office/drawing/2014/main" id="{90A7742E-696E-4C73-B2CB-1277F64EF44B}"/>
                    </a:ext>
                  </a:extLst>
                </p:cNvPr>
                <p:cNvGrpSpPr>
                  <a:grpSpLocks noChangeAspect="1"/>
                </p:cNvGrpSpPr>
                <p:nvPr/>
              </p:nvGrpSpPr>
              <p:grpSpPr bwMode="gray">
                <a:xfrm>
                  <a:off x="4696739" y="1691091"/>
                  <a:ext cx="143187" cy="118872"/>
                  <a:chOff x="996640" y="2897515"/>
                  <a:chExt cx="131871" cy="109478"/>
                </a:xfrm>
                <a:solidFill>
                  <a:schemeClr val="bg1"/>
                </a:solidFill>
              </p:grpSpPr>
              <p:sp>
                <p:nvSpPr>
                  <p:cNvPr id="60" name="Freeform 41">
                    <a:extLst>
                      <a:ext uri="{FF2B5EF4-FFF2-40B4-BE49-F238E27FC236}">
                        <a16:creationId xmlns:a16="http://schemas.microsoft.com/office/drawing/2014/main" id="{1F5B0894-3820-4DDC-8AAC-D57E2956B3A1}"/>
                      </a:ext>
                    </a:extLst>
                  </p:cNvPr>
                  <p:cNvSpPr/>
                  <p:nvPr/>
                </p:nvSpPr>
                <p:spPr bwMode="gray">
                  <a:xfrm rot="5400000">
                    <a:off x="1042173" y="2920656"/>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800" dirty="0">
                      <a:solidFill>
                        <a:schemeClr val="bg2"/>
                      </a:solidFill>
                    </a:endParaRPr>
                  </a:p>
                </p:txBody>
              </p:sp>
              <p:sp>
                <p:nvSpPr>
                  <p:cNvPr id="61" name="Freeform 42">
                    <a:extLst>
                      <a:ext uri="{FF2B5EF4-FFF2-40B4-BE49-F238E27FC236}">
                        <a16:creationId xmlns:a16="http://schemas.microsoft.com/office/drawing/2014/main" id="{1B3A07C7-8424-46CE-9F4F-86FC535E82AF}"/>
                      </a:ext>
                    </a:extLst>
                  </p:cNvPr>
                  <p:cNvSpPr/>
                  <p:nvPr/>
                </p:nvSpPr>
                <p:spPr bwMode="gray">
                  <a:xfrm rot="16200000" flipH="1">
                    <a:off x="974048" y="2920107"/>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800" dirty="0">
                      <a:solidFill>
                        <a:schemeClr val="bg2"/>
                      </a:solidFill>
                    </a:endParaRPr>
                  </a:p>
                </p:txBody>
              </p:sp>
            </p:grpSp>
            <p:sp>
              <p:nvSpPr>
                <p:cNvPr id="58" name="Rectangle 57">
                  <a:extLst>
                    <a:ext uri="{FF2B5EF4-FFF2-40B4-BE49-F238E27FC236}">
                      <a16:creationId xmlns:a16="http://schemas.microsoft.com/office/drawing/2014/main" id="{C663383A-2DAA-4164-87CB-14C657A6B3E1}"/>
                    </a:ext>
                  </a:extLst>
                </p:cNvPr>
                <p:cNvSpPr/>
                <p:nvPr/>
              </p:nvSpPr>
              <p:spPr bwMode="gray">
                <a:xfrm rot="3341859">
                  <a:off x="4791304" y="1787638"/>
                  <a:ext cx="64339" cy="15534"/>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a:p>
              </p:txBody>
            </p:sp>
            <p:sp>
              <p:nvSpPr>
                <p:cNvPr id="59" name="Oval 58">
                  <a:extLst>
                    <a:ext uri="{FF2B5EF4-FFF2-40B4-BE49-F238E27FC236}">
                      <a16:creationId xmlns:a16="http://schemas.microsoft.com/office/drawing/2014/main" id="{E743529A-338C-4ED5-A989-0F34B513356D}"/>
                    </a:ext>
                  </a:extLst>
                </p:cNvPr>
                <p:cNvSpPr/>
                <p:nvPr/>
              </p:nvSpPr>
              <p:spPr bwMode="gray">
                <a:xfrm rot="1119142">
                  <a:off x="4768064" y="1725226"/>
                  <a:ext cx="58437" cy="59177"/>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a:p>
              </p:txBody>
            </p:sp>
          </p:grpSp>
        </p:grpSp>
      </p:grpSp>
      <p:grpSp>
        <p:nvGrpSpPr>
          <p:cNvPr id="80" name="Group 79">
            <a:extLst>
              <a:ext uri="{FF2B5EF4-FFF2-40B4-BE49-F238E27FC236}">
                <a16:creationId xmlns:a16="http://schemas.microsoft.com/office/drawing/2014/main" id="{9962E932-3F9B-4D57-954B-E4740A2C46D5}"/>
              </a:ext>
            </a:extLst>
          </p:cNvPr>
          <p:cNvGrpSpPr/>
          <p:nvPr/>
        </p:nvGrpSpPr>
        <p:grpSpPr>
          <a:xfrm>
            <a:off x="279003" y="3264355"/>
            <a:ext cx="5841328" cy="430887"/>
            <a:chOff x="279003" y="3166629"/>
            <a:chExt cx="5841328" cy="430887"/>
          </a:xfrm>
        </p:grpSpPr>
        <p:grpSp>
          <p:nvGrpSpPr>
            <p:cNvPr id="24" name="Group 23">
              <a:extLst>
                <a:ext uri="{FF2B5EF4-FFF2-40B4-BE49-F238E27FC236}">
                  <a16:creationId xmlns:a16="http://schemas.microsoft.com/office/drawing/2014/main" id="{285222F5-302D-481D-B415-D18289F0CAFA}"/>
                </a:ext>
              </a:extLst>
            </p:cNvPr>
            <p:cNvGrpSpPr/>
            <p:nvPr/>
          </p:nvGrpSpPr>
          <p:grpSpPr>
            <a:xfrm>
              <a:off x="279003" y="3174323"/>
              <a:ext cx="3016527" cy="415498"/>
              <a:chOff x="279003" y="3396931"/>
              <a:chExt cx="3016527" cy="415498"/>
            </a:xfrm>
          </p:grpSpPr>
          <p:sp>
            <p:nvSpPr>
              <p:cNvPr id="10" name="Oval 9">
                <a:extLst>
                  <a:ext uri="{FF2B5EF4-FFF2-40B4-BE49-F238E27FC236}">
                    <a16:creationId xmlns:a16="http://schemas.microsoft.com/office/drawing/2014/main" id="{6B2AB86C-23A5-4128-8BE0-1EED61F71CE4}"/>
                  </a:ext>
                </a:extLst>
              </p:cNvPr>
              <p:cNvSpPr/>
              <p:nvPr/>
            </p:nvSpPr>
            <p:spPr bwMode="gray">
              <a:xfrm>
                <a:off x="279003" y="3396931"/>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4</a:t>
                </a:r>
              </a:p>
            </p:txBody>
          </p:sp>
          <p:sp>
            <p:nvSpPr>
              <p:cNvPr id="43" name="TextBox 42">
                <a:extLst>
                  <a:ext uri="{FF2B5EF4-FFF2-40B4-BE49-F238E27FC236}">
                    <a16:creationId xmlns:a16="http://schemas.microsoft.com/office/drawing/2014/main" id="{F98441DC-EF70-4F72-AF14-E90299CD2DE6}"/>
                  </a:ext>
                </a:extLst>
              </p:cNvPr>
              <p:cNvSpPr txBox="1"/>
              <p:nvPr/>
            </p:nvSpPr>
            <p:spPr>
              <a:xfrm>
                <a:off x="598824" y="3396931"/>
                <a:ext cx="2696706" cy="415498"/>
              </a:xfrm>
              <a:prstGeom prst="rect">
                <a:avLst/>
              </a:prstGeom>
              <a:noFill/>
            </p:spPr>
            <p:txBody>
              <a:bodyPr wrap="square" lIns="0" tIns="0" rIns="0" bIns="0" rtlCol="0">
                <a:spAutoFit/>
              </a:bodyPr>
              <a:lstStyle/>
              <a:p>
                <a:pPr>
                  <a:spcBef>
                    <a:spcPts val="500"/>
                  </a:spcBef>
                </a:pPr>
                <a:r>
                  <a:rPr lang="en-US" sz="900" b="1" dirty="0"/>
                  <a:t>Complete Self-Assessment and Action Planning Tool </a:t>
                </a:r>
                <a:r>
                  <a:rPr lang="en-US" sz="900" dirty="0"/>
                  <a:t>to begin addressing specific steps and issues around implementation</a:t>
                </a:r>
              </a:p>
            </p:txBody>
          </p:sp>
        </p:grpSp>
        <p:grpSp>
          <p:nvGrpSpPr>
            <p:cNvPr id="62" name="Group 61">
              <a:extLst>
                <a:ext uri="{FF2B5EF4-FFF2-40B4-BE49-F238E27FC236}">
                  <a16:creationId xmlns:a16="http://schemas.microsoft.com/office/drawing/2014/main" id="{BEE91B27-0AC6-4CE6-B03F-D6D340C4B724}"/>
                </a:ext>
              </a:extLst>
            </p:cNvPr>
            <p:cNvGrpSpPr/>
            <p:nvPr/>
          </p:nvGrpSpPr>
          <p:grpSpPr>
            <a:xfrm>
              <a:off x="3406584" y="3166629"/>
              <a:ext cx="2713747" cy="430887"/>
              <a:chOff x="345284" y="4184234"/>
              <a:chExt cx="2713747" cy="430887"/>
            </a:xfrm>
          </p:grpSpPr>
          <p:sp>
            <p:nvSpPr>
              <p:cNvPr id="63" name="Line Callout 2 (No Border) 2">
                <a:extLst>
                  <a:ext uri="{FF2B5EF4-FFF2-40B4-BE49-F238E27FC236}">
                    <a16:creationId xmlns:a16="http://schemas.microsoft.com/office/drawing/2014/main" id="{B382F228-26DE-4F21-9B26-A2798E5D453B}"/>
                  </a:ext>
                </a:extLst>
              </p:cNvPr>
              <p:cNvSpPr/>
              <p:nvPr/>
            </p:nvSpPr>
            <p:spPr bwMode="gray">
              <a:xfrm>
                <a:off x="409551" y="4184234"/>
                <a:ext cx="2649480" cy="430887"/>
              </a:xfrm>
              <a:custGeom>
                <a:avLst/>
                <a:gdLst>
                  <a:gd name="connsiteX0" fmla="*/ 0 w 2758653"/>
                  <a:gd name="connsiteY0" fmla="*/ 0 h 969168"/>
                  <a:gd name="connsiteX1" fmla="*/ 2758653 w 2758653"/>
                  <a:gd name="connsiteY1" fmla="*/ 0 h 969168"/>
                  <a:gd name="connsiteX2" fmla="*/ 2758653 w 2758653"/>
                  <a:gd name="connsiteY2" fmla="*/ 969168 h 969168"/>
                  <a:gd name="connsiteX3" fmla="*/ 0 w 2758653"/>
                  <a:gd name="connsiteY3" fmla="*/ 969168 h 969168"/>
                  <a:gd name="connsiteX4" fmla="*/ 0 w 2758653"/>
                  <a:gd name="connsiteY4" fmla="*/ 0 h 969168"/>
                  <a:gd name="connsiteX0" fmla="*/ 124939 w 2758653"/>
                  <a:gd name="connsiteY0" fmla="*/ -717 h 969168"/>
                  <a:gd name="connsiteX1" fmla="*/ 125988 w 2758653"/>
                  <a:gd name="connsiteY1" fmla="*/ 238096 h 969168"/>
                  <a:gd name="connsiteX2" fmla="*/ 127091 w 2758653"/>
                  <a:gd name="connsiteY2" fmla="*/ 969885 h 969168"/>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38813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18844 w 2758653"/>
                  <a:gd name="connsiteY1" fmla="*/ 241194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50719 h 970602"/>
                  <a:gd name="connsiteX2" fmla="*/ 127091 w 2758653"/>
                  <a:gd name="connsiteY2" fmla="*/ 970602 h 970602"/>
                  <a:gd name="connsiteX0" fmla="*/ 0 w 2758653"/>
                  <a:gd name="connsiteY0" fmla="*/ 717 h 969885"/>
                  <a:gd name="connsiteX1" fmla="*/ 2758653 w 2758653"/>
                  <a:gd name="connsiteY1" fmla="*/ 717 h 969885"/>
                  <a:gd name="connsiteX2" fmla="*/ 2758653 w 2758653"/>
                  <a:gd name="connsiteY2" fmla="*/ 969885 h 969885"/>
                  <a:gd name="connsiteX3" fmla="*/ 0 w 2758653"/>
                  <a:gd name="connsiteY3" fmla="*/ 969885 h 969885"/>
                  <a:gd name="connsiteX4" fmla="*/ 0 w 2758653"/>
                  <a:gd name="connsiteY4" fmla="*/ 717 h 969885"/>
                  <a:gd name="connsiteX0" fmla="*/ 124939 w 2758653"/>
                  <a:gd name="connsiteY0" fmla="*/ 0 h 969885"/>
                  <a:gd name="connsiteX1" fmla="*/ 125988 w 2758653"/>
                  <a:gd name="connsiteY1" fmla="*/ 250719 h 969885"/>
                  <a:gd name="connsiteX0" fmla="*/ 0 w 2758653"/>
                  <a:gd name="connsiteY0" fmla="*/ 717 h 972237"/>
                  <a:gd name="connsiteX1" fmla="*/ 2758653 w 2758653"/>
                  <a:gd name="connsiteY1" fmla="*/ 717 h 972237"/>
                  <a:gd name="connsiteX2" fmla="*/ 2758653 w 2758653"/>
                  <a:gd name="connsiteY2" fmla="*/ 969885 h 972237"/>
                  <a:gd name="connsiteX3" fmla="*/ 0 w 2758653"/>
                  <a:gd name="connsiteY3" fmla="*/ 969885 h 972237"/>
                  <a:gd name="connsiteX4" fmla="*/ 0 w 2758653"/>
                  <a:gd name="connsiteY4" fmla="*/ 717 h 972237"/>
                  <a:gd name="connsiteX0" fmla="*/ 124939 w 2758653"/>
                  <a:gd name="connsiteY0" fmla="*/ 0 h 972237"/>
                  <a:gd name="connsiteX1" fmla="*/ 95 w 2758653"/>
                  <a:gd name="connsiteY1" fmla="*/ 972237 h 972237"/>
                  <a:gd name="connsiteX0" fmla="*/ 955 w 2759608"/>
                  <a:gd name="connsiteY0" fmla="*/ 0 h 971520"/>
                  <a:gd name="connsiteX1" fmla="*/ 2759608 w 2759608"/>
                  <a:gd name="connsiteY1" fmla="*/ 0 h 971520"/>
                  <a:gd name="connsiteX2" fmla="*/ 2759608 w 2759608"/>
                  <a:gd name="connsiteY2" fmla="*/ 969168 h 971520"/>
                  <a:gd name="connsiteX3" fmla="*/ 955 w 2759608"/>
                  <a:gd name="connsiteY3" fmla="*/ 969168 h 971520"/>
                  <a:gd name="connsiteX4" fmla="*/ 955 w 2759608"/>
                  <a:gd name="connsiteY4" fmla="*/ 0 h 971520"/>
                  <a:gd name="connsiteX0" fmla="*/ 0 w 2759608"/>
                  <a:gd name="connsiteY0" fmla="*/ 1664 h 971520"/>
                  <a:gd name="connsiteX1" fmla="*/ 1050 w 2759608"/>
                  <a:gd name="connsiteY1" fmla="*/ 971520 h 971520"/>
                  <a:gd name="connsiteX0" fmla="*/ 0 w 2758653"/>
                  <a:gd name="connsiteY0" fmla="*/ 0 h 971520"/>
                  <a:gd name="connsiteX1" fmla="*/ 2758653 w 2758653"/>
                  <a:gd name="connsiteY1" fmla="*/ 0 h 971520"/>
                  <a:gd name="connsiteX2" fmla="*/ 2758653 w 2758653"/>
                  <a:gd name="connsiteY2" fmla="*/ 969168 h 971520"/>
                  <a:gd name="connsiteX3" fmla="*/ 0 w 2758653"/>
                  <a:gd name="connsiteY3" fmla="*/ 969168 h 971520"/>
                  <a:gd name="connsiteX4" fmla="*/ 0 w 2758653"/>
                  <a:gd name="connsiteY4" fmla="*/ 0 h 971520"/>
                  <a:gd name="connsiteX0" fmla="*/ 11150 w 2758653"/>
                  <a:gd name="connsiteY0" fmla="*/ 37382 h 971520"/>
                  <a:gd name="connsiteX1" fmla="*/ 95 w 2758653"/>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0 h 971520"/>
                  <a:gd name="connsiteX1" fmla="*/ 2759609 w 2759609"/>
                  <a:gd name="connsiteY1" fmla="*/ 0 h 971520"/>
                  <a:gd name="connsiteX2" fmla="*/ 2759609 w 2759609"/>
                  <a:gd name="connsiteY2" fmla="*/ 969168 h 971520"/>
                  <a:gd name="connsiteX3" fmla="*/ 956 w 2759609"/>
                  <a:gd name="connsiteY3" fmla="*/ 969168 h 971520"/>
                  <a:gd name="connsiteX4" fmla="*/ 956 w 2759609"/>
                  <a:gd name="connsiteY4" fmla="*/ 0 h 971520"/>
                  <a:gd name="connsiteX0" fmla="*/ 0 w 2759609"/>
                  <a:gd name="connsiteY0" fmla="*/ 13568 h 971520"/>
                  <a:gd name="connsiteX1" fmla="*/ 1051 w 2759609"/>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719 h 972239"/>
                  <a:gd name="connsiteX1" fmla="*/ 2759609 w 2759609"/>
                  <a:gd name="connsiteY1" fmla="*/ 719 h 972239"/>
                  <a:gd name="connsiteX2" fmla="*/ 2759609 w 2759609"/>
                  <a:gd name="connsiteY2" fmla="*/ 969887 h 972239"/>
                  <a:gd name="connsiteX3" fmla="*/ 956 w 2759609"/>
                  <a:gd name="connsiteY3" fmla="*/ 969887 h 972239"/>
                  <a:gd name="connsiteX4" fmla="*/ 956 w 2759609"/>
                  <a:gd name="connsiteY4" fmla="*/ 719 h 972239"/>
                  <a:gd name="connsiteX0" fmla="*/ 0 w 2759609"/>
                  <a:gd name="connsiteY0" fmla="*/ 0 h 972239"/>
                  <a:gd name="connsiteX1" fmla="*/ 1051 w 2759609"/>
                  <a:gd name="connsiteY1" fmla="*/ 972239 h 972239"/>
                </a:gdLst>
                <a:ahLst/>
                <a:cxnLst>
                  <a:cxn ang="0">
                    <a:pos x="connsiteX0" y="connsiteY0"/>
                  </a:cxn>
                  <a:cxn ang="0">
                    <a:pos x="connsiteX1" y="connsiteY1"/>
                  </a:cxn>
                </a:cxnLst>
                <a:rect l="l" t="t" r="r" b="b"/>
                <a:pathLst>
                  <a:path w="2759609" h="972239" stroke="0" extrusionOk="0">
                    <a:moveTo>
                      <a:pt x="956" y="719"/>
                    </a:moveTo>
                    <a:lnTo>
                      <a:pt x="2759609" y="719"/>
                    </a:lnTo>
                    <a:lnTo>
                      <a:pt x="2759609" y="969887"/>
                    </a:lnTo>
                    <a:lnTo>
                      <a:pt x="956" y="969887"/>
                    </a:lnTo>
                    <a:lnTo>
                      <a:pt x="956" y="719"/>
                    </a:lnTo>
                    <a:close/>
                  </a:path>
                  <a:path w="2759609" h="972239" fill="none" extrusionOk="0">
                    <a:moveTo>
                      <a:pt x="0" y="0"/>
                    </a:moveTo>
                    <a:cubicBezTo>
                      <a:pt x="350" y="79604"/>
                      <a:pt x="701" y="892635"/>
                      <a:pt x="1051" y="972239"/>
                    </a:cubicBezTo>
                  </a:path>
                </a:pathLst>
              </a:custGeom>
              <a:solidFill>
                <a:schemeClr val="bg2"/>
              </a:solidFill>
              <a:ln w="2540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91440" rIns="182880" bIns="91440" numCol="1" spcCol="0" rtlCol="0" fromWordArt="0" anchor="t" anchorCtr="0" forceAA="0" compatLnSpc="1">
                <a:prstTxWarp prst="textNoShape">
                  <a:avLst/>
                </a:prstTxWarp>
                <a:spAutoFit/>
              </a:bodyPr>
              <a:lstStyle/>
              <a:p>
                <a:pPr>
                  <a:spcBef>
                    <a:spcPts val="500"/>
                  </a:spcBef>
                </a:pPr>
                <a:r>
                  <a:rPr lang="en-US" sz="800" dirty="0">
                    <a:solidFill>
                      <a:schemeClr val="tx1"/>
                    </a:solidFill>
                  </a:rPr>
                  <a:t>Self-assessment and action-planning tool available on www.pbis.org or in Appendix</a:t>
                </a:r>
              </a:p>
            </p:txBody>
          </p:sp>
          <p:sp>
            <p:nvSpPr>
              <p:cNvPr id="64" name="Isosceles Triangle 63">
                <a:extLst>
                  <a:ext uri="{FF2B5EF4-FFF2-40B4-BE49-F238E27FC236}">
                    <a16:creationId xmlns:a16="http://schemas.microsoft.com/office/drawing/2014/main" id="{E1DB8817-74DA-477F-AD5B-671292BD3467}"/>
                  </a:ext>
                </a:extLst>
              </p:cNvPr>
              <p:cNvSpPr/>
              <p:nvPr/>
            </p:nvSpPr>
            <p:spPr bwMode="gray">
              <a:xfrm rot="5400000">
                <a:off x="501010" y="4317454"/>
                <a:ext cx="135068" cy="73341"/>
              </a:xfrm>
              <a:prstGeom prst="triangle">
                <a:avLst>
                  <a:gd name="adj" fmla="val 49998"/>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grpSp>
            <p:nvGrpSpPr>
              <p:cNvPr id="65" name="Group 64">
                <a:extLst>
                  <a:ext uri="{FF2B5EF4-FFF2-40B4-BE49-F238E27FC236}">
                    <a16:creationId xmlns:a16="http://schemas.microsoft.com/office/drawing/2014/main" id="{BDF93CE8-4CD0-4D0E-B242-F129A02D0E06}"/>
                  </a:ext>
                </a:extLst>
              </p:cNvPr>
              <p:cNvGrpSpPr/>
              <p:nvPr/>
            </p:nvGrpSpPr>
            <p:grpSpPr>
              <a:xfrm>
                <a:off x="345284" y="4269881"/>
                <a:ext cx="143187" cy="136483"/>
                <a:chOff x="4696739" y="1691091"/>
                <a:chExt cx="143187" cy="136483"/>
              </a:xfrm>
            </p:grpSpPr>
            <p:grpSp>
              <p:nvGrpSpPr>
                <p:cNvPr id="66" name="Group 65">
                  <a:extLst>
                    <a:ext uri="{FF2B5EF4-FFF2-40B4-BE49-F238E27FC236}">
                      <a16:creationId xmlns:a16="http://schemas.microsoft.com/office/drawing/2014/main" id="{D624BFA2-1CEA-4BAE-8B44-9AC132EEB91B}"/>
                    </a:ext>
                  </a:extLst>
                </p:cNvPr>
                <p:cNvGrpSpPr>
                  <a:grpSpLocks noChangeAspect="1"/>
                </p:cNvGrpSpPr>
                <p:nvPr/>
              </p:nvGrpSpPr>
              <p:grpSpPr bwMode="gray">
                <a:xfrm>
                  <a:off x="4696739" y="1691091"/>
                  <a:ext cx="143187" cy="118872"/>
                  <a:chOff x="996640" y="2897515"/>
                  <a:chExt cx="131871" cy="109478"/>
                </a:xfrm>
                <a:solidFill>
                  <a:schemeClr val="bg1"/>
                </a:solidFill>
              </p:grpSpPr>
              <p:sp>
                <p:nvSpPr>
                  <p:cNvPr id="69" name="Freeform 41">
                    <a:extLst>
                      <a:ext uri="{FF2B5EF4-FFF2-40B4-BE49-F238E27FC236}">
                        <a16:creationId xmlns:a16="http://schemas.microsoft.com/office/drawing/2014/main" id="{5BE1C094-3C99-4772-9A51-D038FC2725CB}"/>
                      </a:ext>
                    </a:extLst>
                  </p:cNvPr>
                  <p:cNvSpPr/>
                  <p:nvPr/>
                </p:nvSpPr>
                <p:spPr bwMode="gray">
                  <a:xfrm rot="5400000">
                    <a:off x="1042173" y="2920656"/>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800" dirty="0">
                      <a:solidFill>
                        <a:schemeClr val="bg2"/>
                      </a:solidFill>
                    </a:endParaRPr>
                  </a:p>
                </p:txBody>
              </p:sp>
              <p:sp>
                <p:nvSpPr>
                  <p:cNvPr id="70" name="Freeform 42">
                    <a:extLst>
                      <a:ext uri="{FF2B5EF4-FFF2-40B4-BE49-F238E27FC236}">
                        <a16:creationId xmlns:a16="http://schemas.microsoft.com/office/drawing/2014/main" id="{2136AB7D-D56C-4070-9792-20659A415AC1}"/>
                      </a:ext>
                    </a:extLst>
                  </p:cNvPr>
                  <p:cNvSpPr/>
                  <p:nvPr/>
                </p:nvSpPr>
                <p:spPr bwMode="gray">
                  <a:xfrm rot="16200000" flipH="1">
                    <a:off x="974048" y="2920107"/>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800" dirty="0">
                      <a:solidFill>
                        <a:schemeClr val="bg2"/>
                      </a:solidFill>
                    </a:endParaRPr>
                  </a:p>
                </p:txBody>
              </p:sp>
            </p:grpSp>
            <p:sp>
              <p:nvSpPr>
                <p:cNvPr id="67" name="Rectangle 66">
                  <a:extLst>
                    <a:ext uri="{FF2B5EF4-FFF2-40B4-BE49-F238E27FC236}">
                      <a16:creationId xmlns:a16="http://schemas.microsoft.com/office/drawing/2014/main" id="{C74DF20C-2605-4590-9C65-9FEA50C08BE4}"/>
                    </a:ext>
                  </a:extLst>
                </p:cNvPr>
                <p:cNvSpPr/>
                <p:nvPr/>
              </p:nvSpPr>
              <p:spPr bwMode="gray">
                <a:xfrm rot="3341859">
                  <a:off x="4791304" y="1787638"/>
                  <a:ext cx="64339" cy="15534"/>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a:p>
              </p:txBody>
            </p:sp>
            <p:sp>
              <p:nvSpPr>
                <p:cNvPr id="68" name="Oval 67">
                  <a:extLst>
                    <a:ext uri="{FF2B5EF4-FFF2-40B4-BE49-F238E27FC236}">
                      <a16:creationId xmlns:a16="http://schemas.microsoft.com/office/drawing/2014/main" id="{AB0E6FA1-7715-41EA-93EB-2C26D0998BE9}"/>
                    </a:ext>
                  </a:extLst>
                </p:cNvPr>
                <p:cNvSpPr/>
                <p:nvPr/>
              </p:nvSpPr>
              <p:spPr bwMode="gray">
                <a:xfrm rot="1119142">
                  <a:off x="4768064" y="1725226"/>
                  <a:ext cx="58437" cy="59177"/>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a:p>
              </p:txBody>
            </p:sp>
          </p:grpSp>
        </p:grpSp>
      </p:grpSp>
      <p:sp>
        <p:nvSpPr>
          <p:cNvPr id="73" name="TextBox 72">
            <a:extLst>
              <a:ext uri="{FF2B5EF4-FFF2-40B4-BE49-F238E27FC236}">
                <a16:creationId xmlns:a16="http://schemas.microsoft.com/office/drawing/2014/main" id="{10AA6316-A52B-4632-BF28-8A039244AFBC}"/>
              </a:ext>
            </a:extLst>
          </p:cNvPr>
          <p:cNvSpPr txBox="1"/>
          <p:nvPr/>
        </p:nvSpPr>
        <p:spPr>
          <a:xfrm>
            <a:off x="279002" y="846315"/>
            <a:ext cx="4869069" cy="153888"/>
          </a:xfrm>
          <a:prstGeom prst="rect">
            <a:avLst/>
          </a:prstGeom>
          <a:noFill/>
        </p:spPr>
        <p:txBody>
          <a:bodyPr wrap="square" lIns="0" tIns="0" rIns="0" bIns="0" rtlCol="0">
            <a:spAutoFit/>
          </a:bodyPr>
          <a:lstStyle/>
          <a:p>
            <a:pPr>
              <a:spcBef>
                <a:spcPts val="500"/>
              </a:spcBef>
            </a:pPr>
            <a:r>
              <a:rPr lang="en-US" sz="1000" b="1" dirty="0"/>
              <a:t>Key Steps in Implementing Framework Across District</a:t>
            </a:r>
          </a:p>
        </p:txBody>
      </p:sp>
    </p:spTree>
    <p:extLst>
      <p:ext uri="{BB962C8B-B14F-4D97-AF65-F5344CB8AC3E}">
        <p14:creationId xmlns:p14="http://schemas.microsoft.com/office/powerpoint/2010/main" val="2419615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BF3D16E-0D98-419D-BF4F-49ACC5A53E62}"/>
              </a:ext>
            </a:extLst>
          </p:cNvPr>
          <p:cNvSpPr/>
          <p:nvPr/>
        </p:nvSpPr>
        <p:spPr bwMode="gray">
          <a:xfrm>
            <a:off x="4382251" y="893296"/>
            <a:ext cx="2018549" cy="362949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BB2EFC90-880F-412D-A9D7-5A397B64B0F5}"/>
              </a:ext>
            </a:extLst>
          </p:cNvPr>
          <p:cNvSpPr>
            <a:spLocks noGrp="1"/>
          </p:cNvSpPr>
          <p:nvPr>
            <p:ph type="body" sz="quarter" idx="15"/>
          </p:nvPr>
        </p:nvSpPr>
        <p:spPr/>
        <p:txBody>
          <a:bodyPr/>
          <a:lstStyle/>
          <a:p>
            <a:r>
              <a:rPr lang="en-US" dirty="0"/>
              <a:t>Key Parts of Implementation Process Often Overlooked by School Leaders</a:t>
            </a:r>
          </a:p>
        </p:txBody>
      </p:sp>
      <p:sp>
        <p:nvSpPr>
          <p:cNvPr id="3" name="Text Placeholder 2">
            <a:extLst>
              <a:ext uri="{FF2B5EF4-FFF2-40B4-BE49-F238E27FC236}">
                <a16:creationId xmlns:a16="http://schemas.microsoft.com/office/drawing/2014/main" id="{97462EE5-0D53-4D1F-8C17-D23C566935EC}"/>
              </a:ext>
            </a:extLst>
          </p:cNvPr>
          <p:cNvSpPr>
            <a:spLocks noGrp="1"/>
          </p:cNvSpPr>
          <p:nvPr>
            <p:ph type="body" sz="quarter" idx="16"/>
          </p:nvPr>
        </p:nvSpPr>
        <p:spPr>
          <a:xfrm>
            <a:off x="280194" y="99782"/>
            <a:ext cx="2560320" cy="123111"/>
          </a:xfrm>
        </p:spPr>
        <p:txBody>
          <a:bodyPr/>
          <a:lstStyle/>
          <a:p>
            <a:r>
              <a:rPr lang="en-US" dirty="0"/>
              <a:t>Practice #7: Districtwide PBIS Implementation</a:t>
            </a:r>
          </a:p>
        </p:txBody>
      </p:sp>
      <p:sp>
        <p:nvSpPr>
          <p:cNvPr id="4" name="Text Placeholder 3">
            <a:extLst>
              <a:ext uri="{FF2B5EF4-FFF2-40B4-BE49-F238E27FC236}">
                <a16:creationId xmlns:a16="http://schemas.microsoft.com/office/drawing/2014/main" id="{3D947B45-9B39-4562-BC77-3F2A5B345ED8}"/>
              </a:ext>
            </a:extLst>
          </p:cNvPr>
          <p:cNvSpPr>
            <a:spLocks noGrp="1"/>
          </p:cNvSpPr>
          <p:nvPr>
            <p:ph type="body" sz="quarter" idx="18"/>
          </p:nvPr>
        </p:nvSpPr>
        <p:spPr>
          <a:xfrm>
            <a:off x="3945194" y="4369713"/>
            <a:ext cx="2455606" cy="430887"/>
          </a:xfrm>
        </p:spPr>
        <p:txBody>
          <a:bodyPr/>
          <a:lstStyle/>
          <a:p>
            <a:r>
              <a:rPr lang="en-US" dirty="0"/>
              <a:t>Source: Positive Behavioral Interventions and Supports: OSEP Technical Assistance Center, </a:t>
            </a:r>
            <a:r>
              <a:rPr lang="en-US" dirty="0">
                <a:hlinkClick r:id="rId2"/>
              </a:rPr>
              <a:t>https://www.pbis.org/</a:t>
            </a:r>
            <a:r>
              <a:rPr lang="en-US" dirty="0"/>
              <a:t>; EAB interviews and analysis.</a:t>
            </a:r>
          </a:p>
        </p:txBody>
      </p:sp>
      <p:sp>
        <p:nvSpPr>
          <p:cNvPr id="5" name="Text Placeholder 4">
            <a:extLst>
              <a:ext uri="{FF2B5EF4-FFF2-40B4-BE49-F238E27FC236}">
                <a16:creationId xmlns:a16="http://schemas.microsoft.com/office/drawing/2014/main" id="{9816DA4D-5F5C-4A8A-A355-4D2AD49DE6C5}"/>
              </a:ext>
            </a:extLst>
          </p:cNvPr>
          <p:cNvSpPr>
            <a:spLocks noGrp="1"/>
          </p:cNvSpPr>
          <p:nvPr>
            <p:ph type="body" sz="quarter" idx="19"/>
          </p:nvPr>
        </p:nvSpPr>
        <p:spPr>
          <a:xfrm>
            <a:off x="0" y="4557713"/>
            <a:ext cx="2046204" cy="76944"/>
          </a:xfrm>
        </p:spPr>
        <p:txBody>
          <a:bodyPr/>
          <a:lstStyle/>
          <a:p>
            <a:r>
              <a:rPr lang="en-US" dirty="0"/>
              <a:t>Office Discipline Referral.</a:t>
            </a:r>
          </a:p>
        </p:txBody>
      </p:sp>
      <p:sp>
        <p:nvSpPr>
          <p:cNvPr id="6" name="Title 5">
            <a:extLst>
              <a:ext uri="{FF2B5EF4-FFF2-40B4-BE49-F238E27FC236}">
                <a16:creationId xmlns:a16="http://schemas.microsoft.com/office/drawing/2014/main" id="{9B2B8BBB-AF03-4D0D-B848-CFD62D4D16A7}"/>
              </a:ext>
            </a:extLst>
          </p:cNvPr>
          <p:cNvSpPr>
            <a:spLocks noGrp="1"/>
          </p:cNvSpPr>
          <p:nvPr>
            <p:ph type="title"/>
          </p:nvPr>
        </p:nvSpPr>
        <p:spPr>
          <a:xfrm>
            <a:off x="280193" y="330855"/>
            <a:ext cx="5842795" cy="235449"/>
          </a:xfrm>
        </p:spPr>
        <p:txBody>
          <a:bodyPr/>
          <a:lstStyle/>
          <a:p>
            <a:r>
              <a:rPr lang="en-US" sz="1700" dirty="0"/>
              <a:t>Schoolwide Adoption Focuses on Clear Expectations</a:t>
            </a:r>
          </a:p>
        </p:txBody>
      </p:sp>
      <p:sp>
        <p:nvSpPr>
          <p:cNvPr id="19" name="TextBox 18">
            <a:extLst>
              <a:ext uri="{FF2B5EF4-FFF2-40B4-BE49-F238E27FC236}">
                <a16:creationId xmlns:a16="http://schemas.microsoft.com/office/drawing/2014/main" id="{A867B998-F839-4F73-8F3F-A2E402A2344C}"/>
              </a:ext>
            </a:extLst>
          </p:cNvPr>
          <p:cNvSpPr txBox="1"/>
          <p:nvPr/>
        </p:nvSpPr>
        <p:spPr>
          <a:xfrm>
            <a:off x="286779" y="893296"/>
            <a:ext cx="5033366" cy="138499"/>
          </a:xfrm>
          <a:prstGeom prst="rect">
            <a:avLst/>
          </a:prstGeom>
          <a:noFill/>
        </p:spPr>
        <p:txBody>
          <a:bodyPr wrap="square" lIns="0" tIns="0" rIns="0" bIns="0" rtlCol="0">
            <a:spAutoFit/>
          </a:bodyPr>
          <a:lstStyle/>
          <a:p>
            <a:pPr>
              <a:spcBef>
                <a:spcPts val="500"/>
              </a:spcBef>
            </a:pPr>
            <a:r>
              <a:rPr lang="en-US" sz="900" b="1" dirty="0"/>
              <a:t>Critical Steps in Schoolwide PBIS Implementation</a:t>
            </a:r>
            <a:endParaRPr lang="en-US" sz="900" i="1" dirty="0"/>
          </a:p>
        </p:txBody>
      </p:sp>
      <p:grpSp>
        <p:nvGrpSpPr>
          <p:cNvPr id="33" name="Group 32">
            <a:extLst>
              <a:ext uri="{FF2B5EF4-FFF2-40B4-BE49-F238E27FC236}">
                <a16:creationId xmlns:a16="http://schemas.microsoft.com/office/drawing/2014/main" id="{0855BBD7-6617-4D62-B9B8-920AB5549A74}"/>
              </a:ext>
            </a:extLst>
          </p:cNvPr>
          <p:cNvGrpSpPr/>
          <p:nvPr/>
        </p:nvGrpSpPr>
        <p:grpSpPr>
          <a:xfrm>
            <a:off x="280193" y="1136478"/>
            <a:ext cx="3997668" cy="1113125"/>
            <a:chOff x="280193" y="1136478"/>
            <a:chExt cx="3997668" cy="1113125"/>
          </a:xfrm>
        </p:grpSpPr>
        <p:grpSp>
          <p:nvGrpSpPr>
            <p:cNvPr id="8" name="Group 7">
              <a:extLst>
                <a:ext uri="{FF2B5EF4-FFF2-40B4-BE49-F238E27FC236}">
                  <a16:creationId xmlns:a16="http://schemas.microsoft.com/office/drawing/2014/main" id="{500A13FF-58DD-4553-8706-1BB4CE40249E}"/>
                </a:ext>
              </a:extLst>
            </p:cNvPr>
            <p:cNvGrpSpPr/>
            <p:nvPr/>
          </p:nvGrpSpPr>
          <p:grpSpPr>
            <a:xfrm>
              <a:off x="280193" y="1136478"/>
              <a:ext cx="1829961" cy="1113125"/>
              <a:chOff x="280193" y="1285612"/>
              <a:chExt cx="1829961" cy="1113125"/>
            </a:xfrm>
          </p:grpSpPr>
          <p:sp>
            <p:nvSpPr>
              <p:cNvPr id="15" name="TextBox 14">
                <a:extLst>
                  <a:ext uri="{FF2B5EF4-FFF2-40B4-BE49-F238E27FC236}">
                    <a16:creationId xmlns:a16="http://schemas.microsoft.com/office/drawing/2014/main" id="{B53A3344-851A-44E9-80EA-1FB234C966C5}"/>
                  </a:ext>
                </a:extLst>
              </p:cNvPr>
              <p:cNvSpPr txBox="1"/>
              <p:nvPr/>
            </p:nvSpPr>
            <p:spPr>
              <a:xfrm>
                <a:off x="280193" y="1285612"/>
                <a:ext cx="1829961" cy="1113125"/>
              </a:xfrm>
              <a:prstGeom prst="rect">
                <a:avLst/>
              </a:prstGeom>
              <a:noFill/>
            </p:spPr>
            <p:txBody>
              <a:bodyPr wrap="square" lIns="0" tIns="0" rIns="0" bIns="0" rtlCol="0">
                <a:spAutoFit/>
              </a:bodyPr>
              <a:lstStyle/>
              <a:p>
                <a:pPr lvl="1">
                  <a:spcBef>
                    <a:spcPts val="500"/>
                  </a:spcBef>
                </a:pPr>
                <a:r>
                  <a:rPr lang="en-US" sz="800" b="1" dirty="0"/>
                  <a:t>Train Schoolwide Leadership Team</a:t>
                </a:r>
              </a:p>
              <a:p>
                <a:pPr marL="118872" indent="-118872">
                  <a:spcBef>
                    <a:spcPts val="500"/>
                  </a:spcBef>
                  <a:buFont typeface="Arial" panose="020B0604020202020204" pitchFamily="34" charset="0"/>
                  <a:buChar char="•"/>
                </a:pPr>
                <a:r>
                  <a:rPr lang="en-US" sz="800" dirty="0"/>
                  <a:t>Assign clear responsibilities for implementing and sustaining PBIS across school</a:t>
                </a:r>
              </a:p>
              <a:p>
                <a:pPr marL="118872" indent="-118872">
                  <a:spcBef>
                    <a:spcPts val="500"/>
                  </a:spcBef>
                  <a:buFont typeface="Arial" panose="020B0604020202020204" pitchFamily="34" charset="0"/>
                  <a:buChar char="•"/>
                </a:pPr>
                <a:r>
                  <a:rPr lang="en-US" sz="800" dirty="0"/>
                  <a:t>Include administrators, teachers, counselors, and behavior specialists</a:t>
                </a:r>
              </a:p>
            </p:txBody>
          </p:sp>
          <p:sp>
            <p:nvSpPr>
              <p:cNvPr id="35" name="Oval 34">
                <a:extLst>
                  <a:ext uri="{FF2B5EF4-FFF2-40B4-BE49-F238E27FC236}">
                    <a16:creationId xmlns:a16="http://schemas.microsoft.com/office/drawing/2014/main" id="{80452FDE-B07E-4BA6-B3F3-6135A19A6F0C}"/>
                  </a:ext>
                </a:extLst>
              </p:cNvPr>
              <p:cNvSpPr/>
              <p:nvPr/>
            </p:nvSpPr>
            <p:spPr bwMode="gray">
              <a:xfrm>
                <a:off x="280193" y="1285612"/>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1</a:t>
                </a:r>
              </a:p>
            </p:txBody>
          </p:sp>
        </p:grpSp>
        <p:grpSp>
          <p:nvGrpSpPr>
            <p:cNvPr id="11" name="Group 10">
              <a:extLst>
                <a:ext uri="{FF2B5EF4-FFF2-40B4-BE49-F238E27FC236}">
                  <a16:creationId xmlns:a16="http://schemas.microsoft.com/office/drawing/2014/main" id="{BC045978-8B97-4BF4-B916-74E28CDE74A1}"/>
                </a:ext>
              </a:extLst>
            </p:cNvPr>
            <p:cNvGrpSpPr/>
            <p:nvPr/>
          </p:nvGrpSpPr>
          <p:grpSpPr>
            <a:xfrm>
              <a:off x="2393293" y="1136478"/>
              <a:ext cx="1884568" cy="1054135"/>
              <a:chOff x="2046204" y="1104508"/>
              <a:chExt cx="1884568" cy="1054135"/>
            </a:xfrm>
          </p:grpSpPr>
          <p:sp>
            <p:nvSpPr>
              <p:cNvPr id="16" name="TextBox 15">
                <a:extLst>
                  <a:ext uri="{FF2B5EF4-FFF2-40B4-BE49-F238E27FC236}">
                    <a16:creationId xmlns:a16="http://schemas.microsoft.com/office/drawing/2014/main" id="{406524FF-7991-4699-B451-230B9ECA135B}"/>
                  </a:ext>
                </a:extLst>
              </p:cNvPr>
              <p:cNvSpPr txBox="1"/>
              <p:nvPr/>
            </p:nvSpPr>
            <p:spPr>
              <a:xfrm>
                <a:off x="2046204" y="1104508"/>
                <a:ext cx="1884568" cy="1054135"/>
              </a:xfrm>
              <a:prstGeom prst="rect">
                <a:avLst/>
              </a:prstGeom>
              <a:noFill/>
            </p:spPr>
            <p:txBody>
              <a:bodyPr wrap="square" lIns="0" tIns="0" rIns="0" bIns="0" rtlCol="0">
                <a:spAutoFit/>
              </a:bodyPr>
              <a:lstStyle/>
              <a:p>
                <a:pPr lvl="1">
                  <a:spcBef>
                    <a:spcPts val="500"/>
                  </a:spcBef>
                </a:pPr>
                <a:r>
                  <a:rPr lang="en-US" sz="800" b="1" dirty="0"/>
                  <a:t>Define and Display Positive </a:t>
                </a:r>
                <a:br>
                  <a:rPr lang="en-US" sz="800" b="1" dirty="0"/>
                </a:br>
                <a:r>
                  <a:rPr lang="en-US" sz="800" b="1" dirty="0"/>
                  <a:t>Behavioral Expectations</a:t>
                </a:r>
              </a:p>
              <a:p>
                <a:pPr marL="118872" indent="-118872">
                  <a:spcBef>
                    <a:spcPts val="500"/>
                  </a:spcBef>
                  <a:buFont typeface="Arial" panose="020B0604020202020204" pitchFamily="34" charset="0"/>
                  <a:buChar char="•"/>
                </a:pPr>
                <a:r>
                  <a:rPr lang="en-US" sz="800" dirty="0"/>
                  <a:t>Choose 3-5 positively stated schoolwide expectations</a:t>
                </a:r>
              </a:p>
              <a:p>
                <a:pPr marL="118872" indent="-118872">
                  <a:spcBef>
                    <a:spcPts val="500"/>
                  </a:spcBef>
                  <a:buFont typeface="Arial" panose="020B0604020202020204" pitchFamily="34" charset="0"/>
                  <a:buChar char="•"/>
                </a:pPr>
                <a:r>
                  <a:rPr lang="en-US" sz="800" dirty="0"/>
                  <a:t>Obtain approval from at least 80% of staff before adopting</a:t>
                </a:r>
              </a:p>
              <a:p>
                <a:pPr marL="118872" indent="-118872">
                  <a:spcBef>
                    <a:spcPts val="500"/>
                  </a:spcBef>
                  <a:buFont typeface="Arial" panose="020B0604020202020204" pitchFamily="34" charset="0"/>
                  <a:buChar char="•"/>
                </a:pPr>
                <a:r>
                  <a:rPr lang="en-US" sz="800" dirty="0"/>
                  <a:t>Display prominently across school</a:t>
                </a:r>
              </a:p>
            </p:txBody>
          </p:sp>
          <p:sp>
            <p:nvSpPr>
              <p:cNvPr id="38" name="Oval 37">
                <a:extLst>
                  <a:ext uri="{FF2B5EF4-FFF2-40B4-BE49-F238E27FC236}">
                    <a16:creationId xmlns:a16="http://schemas.microsoft.com/office/drawing/2014/main" id="{3B364A17-D923-4DED-AC9E-891EE8E86A99}"/>
                  </a:ext>
                </a:extLst>
              </p:cNvPr>
              <p:cNvSpPr/>
              <p:nvPr/>
            </p:nvSpPr>
            <p:spPr bwMode="gray">
              <a:xfrm>
                <a:off x="2046204" y="1104508"/>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2</a:t>
                </a:r>
              </a:p>
            </p:txBody>
          </p:sp>
        </p:grpSp>
      </p:grpSp>
      <p:grpSp>
        <p:nvGrpSpPr>
          <p:cNvPr id="31" name="Group 30">
            <a:extLst>
              <a:ext uri="{FF2B5EF4-FFF2-40B4-BE49-F238E27FC236}">
                <a16:creationId xmlns:a16="http://schemas.microsoft.com/office/drawing/2014/main" id="{945C33CB-CA27-4CB9-9C13-2D9170F71281}"/>
              </a:ext>
            </a:extLst>
          </p:cNvPr>
          <p:cNvGrpSpPr/>
          <p:nvPr/>
        </p:nvGrpSpPr>
        <p:grpSpPr>
          <a:xfrm>
            <a:off x="277813" y="2466579"/>
            <a:ext cx="4000048" cy="1054135"/>
            <a:chOff x="277813" y="2456235"/>
            <a:chExt cx="4000048" cy="1054135"/>
          </a:xfrm>
        </p:grpSpPr>
        <p:grpSp>
          <p:nvGrpSpPr>
            <p:cNvPr id="17" name="Group 16">
              <a:extLst>
                <a:ext uri="{FF2B5EF4-FFF2-40B4-BE49-F238E27FC236}">
                  <a16:creationId xmlns:a16="http://schemas.microsoft.com/office/drawing/2014/main" id="{6FE209DE-6E97-4F1A-AB4F-CACA55849DA2}"/>
                </a:ext>
              </a:extLst>
            </p:cNvPr>
            <p:cNvGrpSpPr/>
            <p:nvPr/>
          </p:nvGrpSpPr>
          <p:grpSpPr>
            <a:xfrm>
              <a:off x="277813" y="2456235"/>
              <a:ext cx="1902679" cy="1054135"/>
              <a:chOff x="277813" y="2592098"/>
              <a:chExt cx="1902679" cy="1054135"/>
            </a:xfrm>
          </p:grpSpPr>
          <p:sp>
            <p:nvSpPr>
              <p:cNvPr id="13" name="TextBox 12">
                <a:extLst>
                  <a:ext uri="{FF2B5EF4-FFF2-40B4-BE49-F238E27FC236}">
                    <a16:creationId xmlns:a16="http://schemas.microsoft.com/office/drawing/2014/main" id="{91C77138-6303-4AB4-AF96-D66720F79E73}"/>
                  </a:ext>
                </a:extLst>
              </p:cNvPr>
              <p:cNvSpPr txBox="1"/>
              <p:nvPr/>
            </p:nvSpPr>
            <p:spPr>
              <a:xfrm>
                <a:off x="277813" y="2592098"/>
                <a:ext cx="1902679" cy="1054135"/>
              </a:xfrm>
              <a:prstGeom prst="rect">
                <a:avLst/>
              </a:prstGeom>
              <a:noFill/>
            </p:spPr>
            <p:txBody>
              <a:bodyPr wrap="square" lIns="0" tIns="0" rIns="0" bIns="0" rtlCol="0">
                <a:spAutoFit/>
              </a:bodyPr>
              <a:lstStyle/>
              <a:p>
                <a:pPr lvl="1">
                  <a:spcBef>
                    <a:spcPts val="500"/>
                  </a:spcBef>
                </a:pPr>
                <a:r>
                  <a:rPr lang="en-US" sz="800" b="1" dirty="0"/>
                  <a:t>Determine Consequences </a:t>
                </a:r>
                <a:br>
                  <a:rPr lang="en-US" sz="800" b="1" dirty="0"/>
                </a:br>
                <a:r>
                  <a:rPr lang="en-US" sz="800" b="1" dirty="0"/>
                  <a:t>and Rewards</a:t>
                </a:r>
              </a:p>
              <a:p>
                <a:pPr marL="118872" indent="-118872">
                  <a:spcBef>
                    <a:spcPts val="500"/>
                  </a:spcBef>
                  <a:buFont typeface="Arial" panose="020B0604020202020204" pitchFamily="34" charset="0"/>
                  <a:buChar char="•"/>
                </a:pPr>
                <a:r>
                  <a:rPr lang="en-US" sz="800" dirty="0"/>
                  <a:t>Define what behavior is classroom- versus office-managed</a:t>
                </a:r>
              </a:p>
              <a:p>
                <a:pPr marL="118872" indent="-118872">
                  <a:spcBef>
                    <a:spcPts val="500"/>
                  </a:spcBef>
                  <a:buFont typeface="Arial" panose="020B0604020202020204" pitchFamily="34" charset="0"/>
                  <a:buChar char="•"/>
                </a:pPr>
                <a:r>
                  <a:rPr lang="en-US" sz="800" dirty="0"/>
                  <a:t>Ensure same behavior rules apply for all classes</a:t>
                </a:r>
              </a:p>
              <a:p>
                <a:pPr marL="118872" indent="-118872">
                  <a:spcBef>
                    <a:spcPts val="500"/>
                  </a:spcBef>
                  <a:buFont typeface="Arial" panose="020B0604020202020204" pitchFamily="34" charset="0"/>
                  <a:buChar char="•"/>
                </a:pPr>
                <a:r>
                  <a:rPr lang="en-US" sz="800" dirty="0"/>
                  <a:t>Set rewards for good behavior</a:t>
                </a:r>
              </a:p>
            </p:txBody>
          </p:sp>
          <p:sp>
            <p:nvSpPr>
              <p:cNvPr id="39" name="Oval 38">
                <a:extLst>
                  <a:ext uri="{FF2B5EF4-FFF2-40B4-BE49-F238E27FC236}">
                    <a16:creationId xmlns:a16="http://schemas.microsoft.com/office/drawing/2014/main" id="{E28DA218-602E-431F-845D-4F6119B9CB35}"/>
                  </a:ext>
                </a:extLst>
              </p:cNvPr>
              <p:cNvSpPr/>
              <p:nvPr/>
            </p:nvSpPr>
            <p:spPr bwMode="gray">
              <a:xfrm>
                <a:off x="277813" y="2592098"/>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3</a:t>
                </a:r>
              </a:p>
            </p:txBody>
          </p:sp>
        </p:grpSp>
        <p:grpSp>
          <p:nvGrpSpPr>
            <p:cNvPr id="20" name="Group 19">
              <a:extLst>
                <a:ext uri="{FF2B5EF4-FFF2-40B4-BE49-F238E27FC236}">
                  <a16:creationId xmlns:a16="http://schemas.microsoft.com/office/drawing/2014/main" id="{3B839493-DA14-42D8-B955-1F78CB5A5CF1}"/>
                </a:ext>
              </a:extLst>
            </p:cNvPr>
            <p:cNvGrpSpPr/>
            <p:nvPr/>
          </p:nvGrpSpPr>
          <p:grpSpPr>
            <a:xfrm>
              <a:off x="2393293" y="2456235"/>
              <a:ext cx="1884568" cy="866904"/>
              <a:chOff x="2423480" y="2592098"/>
              <a:chExt cx="1884568" cy="866904"/>
            </a:xfrm>
          </p:grpSpPr>
          <p:sp>
            <p:nvSpPr>
              <p:cNvPr id="12" name="TextBox 11">
                <a:extLst>
                  <a:ext uri="{FF2B5EF4-FFF2-40B4-BE49-F238E27FC236}">
                    <a16:creationId xmlns:a16="http://schemas.microsoft.com/office/drawing/2014/main" id="{1619AC21-9338-4C91-934A-C52BB268D585}"/>
                  </a:ext>
                </a:extLst>
              </p:cNvPr>
              <p:cNvSpPr txBox="1"/>
              <p:nvPr/>
            </p:nvSpPr>
            <p:spPr>
              <a:xfrm>
                <a:off x="2423480" y="2592098"/>
                <a:ext cx="1884568" cy="866904"/>
              </a:xfrm>
              <a:prstGeom prst="rect">
                <a:avLst/>
              </a:prstGeom>
              <a:noFill/>
            </p:spPr>
            <p:txBody>
              <a:bodyPr wrap="square" lIns="0" tIns="0" rIns="0" bIns="0" rtlCol="0">
                <a:spAutoFit/>
              </a:bodyPr>
              <a:lstStyle/>
              <a:p>
                <a:pPr lvl="1">
                  <a:spcBef>
                    <a:spcPts val="500"/>
                  </a:spcBef>
                </a:pPr>
                <a:r>
                  <a:rPr lang="en-US" sz="800" b="1" dirty="0"/>
                  <a:t>Teach and Re-Teach </a:t>
                </a:r>
                <a:br>
                  <a:rPr lang="en-US" sz="800" b="1" dirty="0"/>
                </a:br>
                <a:r>
                  <a:rPr lang="en-US" sz="800" b="1" dirty="0"/>
                  <a:t>Expectations Regularly</a:t>
                </a:r>
              </a:p>
              <a:p>
                <a:pPr marL="118872" indent="-118872">
                  <a:spcBef>
                    <a:spcPts val="500"/>
                  </a:spcBef>
                  <a:buFont typeface="Arial" panose="020B0604020202020204" pitchFamily="34" charset="0"/>
                  <a:buChar char="•"/>
                </a:pPr>
                <a:r>
                  <a:rPr lang="en-US" sz="800" dirty="0"/>
                  <a:t>Implement PBIS Lesson Plans to address specific behavior</a:t>
                </a:r>
              </a:p>
              <a:p>
                <a:pPr marL="118872" indent="-118872">
                  <a:spcBef>
                    <a:spcPts val="500"/>
                  </a:spcBef>
                  <a:buFont typeface="Arial" panose="020B0604020202020204" pitchFamily="34" charset="0"/>
                  <a:buChar char="•"/>
                </a:pPr>
                <a:r>
                  <a:rPr lang="en-US" sz="800" dirty="0"/>
                  <a:t>Teach behavior by modeling, role-playing, giving examples, etc.</a:t>
                </a:r>
              </a:p>
            </p:txBody>
          </p:sp>
          <p:sp>
            <p:nvSpPr>
              <p:cNvPr id="40" name="Oval 39">
                <a:extLst>
                  <a:ext uri="{FF2B5EF4-FFF2-40B4-BE49-F238E27FC236}">
                    <a16:creationId xmlns:a16="http://schemas.microsoft.com/office/drawing/2014/main" id="{9F81AC93-A9AE-4FA7-B386-83FEF8BC9E8C}"/>
                  </a:ext>
                </a:extLst>
              </p:cNvPr>
              <p:cNvSpPr/>
              <p:nvPr/>
            </p:nvSpPr>
            <p:spPr bwMode="gray">
              <a:xfrm>
                <a:off x="2423480" y="2592098"/>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4</a:t>
                </a:r>
              </a:p>
            </p:txBody>
          </p:sp>
        </p:grpSp>
      </p:grpSp>
      <p:grpSp>
        <p:nvGrpSpPr>
          <p:cNvPr id="9" name="Group 8">
            <a:extLst>
              <a:ext uri="{FF2B5EF4-FFF2-40B4-BE49-F238E27FC236}">
                <a16:creationId xmlns:a16="http://schemas.microsoft.com/office/drawing/2014/main" id="{92044095-45BF-45D4-900D-AAE8F977409A}"/>
              </a:ext>
            </a:extLst>
          </p:cNvPr>
          <p:cNvGrpSpPr/>
          <p:nvPr/>
        </p:nvGrpSpPr>
        <p:grpSpPr>
          <a:xfrm>
            <a:off x="277813" y="3737689"/>
            <a:ext cx="2603492" cy="799915"/>
            <a:chOff x="277813" y="3686536"/>
            <a:chExt cx="2603492" cy="799915"/>
          </a:xfrm>
        </p:grpSpPr>
        <p:sp>
          <p:nvSpPr>
            <p:cNvPr id="18" name="TextBox 17">
              <a:extLst>
                <a:ext uri="{FF2B5EF4-FFF2-40B4-BE49-F238E27FC236}">
                  <a16:creationId xmlns:a16="http://schemas.microsoft.com/office/drawing/2014/main" id="{8EC04326-87E7-4979-994A-DAD117B7DC5A}"/>
                </a:ext>
              </a:extLst>
            </p:cNvPr>
            <p:cNvSpPr txBox="1"/>
            <p:nvPr/>
          </p:nvSpPr>
          <p:spPr>
            <a:xfrm>
              <a:off x="277813" y="3742658"/>
              <a:ext cx="2603492" cy="743793"/>
            </a:xfrm>
            <a:prstGeom prst="rect">
              <a:avLst/>
            </a:prstGeom>
            <a:noFill/>
          </p:spPr>
          <p:txBody>
            <a:bodyPr wrap="square" lIns="0" tIns="0" rIns="0" bIns="0" rtlCol="0">
              <a:spAutoFit/>
            </a:bodyPr>
            <a:lstStyle/>
            <a:p>
              <a:pPr lvl="1">
                <a:spcBef>
                  <a:spcPts val="500"/>
                </a:spcBef>
              </a:pPr>
              <a:r>
                <a:rPr lang="en-US" sz="800" b="1" dirty="0"/>
                <a:t>Measure Fidelity of Implementation</a:t>
              </a:r>
            </a:p>
            <a:p>
              <a:pPr marL="118872" indent="-118872">
                <a:spcBef>
                  <a:spcPts val="500"/>
                </a:spcBef>
                <a:buFont typeface="Arial" panose="020B0604020202020204" pitchFamily="34" charset="0"/>
                <a:buChar char="•"/>
              </a:pPr>
              <a:r>
                <a:rPr lang="en-US" sz="800" dirty="0"/>
                <a:t>Observe classrooms and support teachers with PBIS implementation</a:t>
              </a:r>
            </a:p>
            <a:p>
              <a:pPr marL="118872" indent="-118872">
                <a:spcBef>
                  <a:spcPts val="500"/>
                </a:spcBef>
                <a:buFont typeface="Arial" panose="020B0604020202020204" pitchFamily="34" charset="0"/>
                <a:buChar char="•"/>
              </a:pPr>
              <a:r>
                <a:rPr lang="en-US" sz="800" dirty="0"/>
                <a:t>Review schoolwide behavioral data regularly to address trends, direct additional supports, etc.</a:t>
              </a:r>
            </a:p>
          </p:txBody>
        </p:sp>
        <p:sp>
          <p:nvSpPr>
            <p:cNvPr id="41" name="Oval 40">
              <a:extLst>
                <a:ext uri="{FF2B5EF4-FFF2-40B4-BE49-F238E27FC236}">
                  <a16:creationId xmlns:a16="http://schemas.microsoft.com/office/drawing/2014/main" id="{3426A8DE-E03D-46D4-8804-74E2EF708310}"/>
                </a:ext>
              </a:extLst>
            </p:cNvPr>
            <p:cNvSpPr/>
            <p:nvPr/>
          </p:nvSpPr>
          <p:spPr bwMode="gray">
            <a:xfrm>
              <a:off x="277813" y="3686536"/>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5</a:t>
              </a:r>
            </a:p>
          </p:txBody>
        </p:sp>
      </p:grpSp>
      <p:sp>
        <p:nvSpPr>
          <p:cNvPr id="24" name="TextBox 23">
            <a:extLst>
              <a:ext uri="{FF2B5EF4-FFF2-40B4-BE49-F238E27FC236}">
                <a16:creationId xmlns:a16="http://schemas.microsoft.com/office/drawing/2014/main" id="{B240B0B0-6AA2-44F3-B198-25488EA003EE}"/>
              </a:ext>
            </a:extLst>
          </p:cNvPr>
          <p:cNvSpPr txBox="1"/>
          <p:nvPr/>
        </p:nvSpPr>
        <p:spPr>
          <a:xfrm>
            <a:off x="4508060" y="971950"/>
            <a:ext cx="1706824" cy="138499"/>
          </a:xfrm>
          <a:prstGeom prst="rect">
            <a:avLst/>
          </a:prstGeom>
          <a:noFill/>
        </p:spPr>
        <p:txBody>
          <a:bodyPr wrap="square" lIns="0" tIns="0" rIns="0" bIns="0" rtlCol="0">
            <a:spAutoFit/>
          </a:bodyPr>
          <a:lstStyle/>
          <a:p>
            <a:pPr>
              <a:spcBef>
                <a:spcPts val="500"/>
              </a:spcBef>
            </a:pPr>
            <a:r>
              <a:rPr lang="en-US" sz="900" b="1" dirty="0">
                <a:solidFill>
                  <a:schemeClr val="bg1"/>
                </a:solidFill>
              </a:rPr>
              <a:t>Common Adoption Errors</a:t>
            </a:r>
          </a:p>
        </p:txBody>
      </p:sp>
      <p:grpSp>
        <p:nvGrpSpPr>
          <p:cNvPr id="36" name="Group 35">
            <a:extLst>
              <a:ext uri="{FF2B5EF4-FFF2-40B4-BE49-F238E27FC236}">
                <a16:creationId xmlns:a16="http://schemas.microsoft.com/office/drawing/2014/main" id="{6D73F185-77FC-4E64-A367-88BB483CA063}"/>
              </a:ext>
            </a:extLst>
          </p:cNvPr>
          <p:cNvGrpSpPr/>
          <p:nvPr/>
        </p:nvGrpSpPr>
        <p:grpSpPr>
          <a:xfrm>
            <a:off x="4460602" y="3891425"/>
            <a:ext cx="1754281" cy="369332"/>
            <a:chOff x="4460602" y="3880779"/>
            <a:chExt cx="1754281" cy="369332"/>
          </a:xfrm>
        </p:grpSpPr>
        <p:pic>
          <p:nvPicPr>
            <p:cNvPr id="77" name="Picture 76">
              <a:extLst>
                <a:ext uri="{FF2B5EF4-FFF2-40B4-BE49-F238E27FC236}">
                  <a16:creationId xmlns:a16="http://schemas.microsoft.com/office/drawing/2014/main" id="{52E51098-9913-49DC-AB46-A8B1E4EF8337}"/>
                </a:ext>
              </a:extLst>
            </p:cNvPr>
            <p:cNvPicPr>
              <a:picLocks noChangeAspect="1"/>
            </p:cNvPicPr>
            <p:nvPr/>
          </p:nvPicPr>
          <p:blipFill>
            <a:blip r:embed="rId3">
              <a:lum bright="70000" contrast="-70000"/>
            </a:blip>
            <a:stretch>
              <a:fillRect/>
            </a:stretch>
          </p:blipFill>
          <p:spPr>
            <a:xfrm>
              <a:off x="4460602" y="3880779"/>
              <a:ext cx="274320" cy="274320"/>
            </a:xfrm>
            <a:prstGeom prst="rect">
              <a:avLst/>
            </a:prstGeom>
          </p:spPr>
        </p:pic>
        <p:sp>
          <p:nvSpPr>
            <p:cNvPr id="26" name="TextBox 25">
              <a:extLst>
                <a:ext uri="{FF2B5EF4-FFF2-40B4-BE49-F238E27FC236}">
                  <a16:creationId xmlns:a16="http://schemas.microsoft.com/office/drawing/2014/main" id="{B9D927F4-84AC-49AF-8EE8-D52D4D7531DF}"/>
                </a:ext>
              </a:extLst>
            </p:cNvPr>
            <p:cNvSpPr txBox="1"/>
            <p:nvPr/>
          </p:nvSpPr>
          <p:spPr>
            <a:xfrm>
              <a:off x="4872916" y="3880779"/>
              <a:ext cx="1341967" cy="369332"/>
            </a:xfrm>
            <a:prstGeom prst="rect">
              <a:avLst/>
            </a:prstGeom>
            <a:noFill/>
          </p:spPr>
          <p:txBody>
            <a:bodyPr wrap="square" lIns="0" tIns="0" rIns="0" bIns="0" rtlCol="0">
              <a:spAutoFit/>
            </a:bodyPr>
            <a:lstStyle/>
            <a:p>
              <a:pPr>
                <a:spcBef>
                  <a:spcPts val="500"/>
                </a:spcBef>
              </a:pPr>
              <a:r>
                <a:rPr lang="en-US" sz="800" dirty="0">
                  <a:solidFill>
                    <a:schemeClr val="bg1"/>
                  </a:solidFill>
                </a:rPr>
                <a:t>No regular classroom observations performed to address inconsistencies</a:t>
              </a:r>
            </a:p>
          </p:txBody>
        </p:sp>
      </p:grpSp>
      <p:grpSp>
        <p:nvGrpSpPr>
          <p:cNvPr id="34" name="Group 33">
            <a:extLst>
              <a:ext uri="{FF2B5EF4-FFF2-40B4-BE49-F238E27FC236}">
                <a16:creationId xmlns:a16="http://schemas.microsoft.com/office/drawing/2014/main" id="{32D57097-C0C5-4779-8E1F-FEFDA4D8C259}"/>
              </a:ext>
            </a:extLst>
          </p:cNvPr>
          <p:cNvGrpSpPr/>
          <p:nvPr/>
        </p:nvGrpSpPr>
        <p:grpSpPr>
          <a:xfrm>
            <a:off x="4479535" y="2747425"/>
            <a:ext cx="1646110" cy="492443"/>
            <a:chOff x="4479535" y="2585026"/>
            <a:chExt cx="1646110" cy="492443"/>
          </a:xfrm>
        </p:grpSpPr>
        <p:pic>
          <p:nvPicPr>
            <p:cNvPr id="45" name="Picture 44">
              <a:extLst>
                <a:ext uri="{FF2B5EF4-FFF2-40B4-BE49-F238E27FC236}">
                  <a16:creationId xmlns:a16="http://schemas.microsoft.com/office/drawing/2014/main" id="{DD38C929-F355-41F8-9AAF-E2126C7E4581}"/>
                </a:ext>
              </a:extLst>
            </p:cNvPr>
            <p:cNvPicPr>
              <a:picLocks noChangeAspect="1"/>
            </p:cNvPicPr>
            <p:nvPr/>
          </p:nvPicPr>
          <p:blipFill>
            <a:blip r:embed="rId4">
              <a:lum bright="70000" contrast="-70000"/>
            </a:blip>
            <a:stretch>
              <a:fillRect/>
            </a:stretch>
          </p:blipFill>
          <p:spPr>
            <a:xfrm>
              <a:off x="4479535" y="2585026"/>
              <a:ext cx="274320" cy="271577"/>
            </a:xfrm>
            <a:prstGeom prst="rect">
              <a:avLst/>
            </a:prstGeom>
          </p:spPr>
        </p:pic>
        <p:sp>
          <p:nvSpPr>
            <p:cNvPr id="48" name="TextBox 47">
              <a:extLst>
                <a:ext uri="{FF2B5EF4-FFF2-40B4-BE49-F238E27FC236}">
                  <a16:creationId xmlns:a16="http://schemas.microsoft.com/office/drawing/2014/main" id="{4A228413-CF6B-4D5F-9507-565F2769D499}"/>
                </a:ext>
              </a:extLst>
            </p:cNvPr>
            <p:cNvSpPr txBox="1"/>
            <p:nvPr/>
          </p:nvSpPr>
          <p:spPr>
            <a:xfrm>
              <a:off x="4872917" y="2585026"/>
              <a:ext cx="1252728" cy="492443"/>
            </a:xfrm>
            <a:prstGeom prst="rect">
              <a:avLst/>
            </a:prstGeom>
            <a:noFill/>
          </p:spPr>
          <p:txBody>
            <a:bodyPr wrap="square" lIns="0" tIns="0" rIns="0" bIns="0" rtlCol="0">
              <a:spAutoFit/>
            </a:bodyPr>
            <a:lstStyle/>
            <a:p>
              <a:pPr>
                <a:spcBef>
                  <a:spcPts val="500"/>
                </a:spcBef>
              </a:pPr>
              <a:r>
                <a:rPr lang="en-US" sz="800" dirty="0">
                  <a:solidFill>
                    <a:schemeClr val="bg1"/>
                  </a:solidFill>
                </a:rPr>
                <a:t>No continuous teaching of expectations; good behavior simply stated, not taught or modeled</a:t>
              </a:r>
            </a:p>
          </p:txBody>
        </p:sp>
      </p:grpSp>
      <p:grpSp>
        <p:nvGrpSpPr>
          <p:cNvPr id="42" name="Group 41">
            <a:extLst>
              <a:ext uri="{FF2B5EF4-FFF2-40B4-BE49-F238E27FC236}">
                <a16:creationId xmlns:a16="http://schemas.microsoft.com/office/drawing/2014/main" id="{E9D53260-84BB-431A-B953-C89AC18CE9CC}"/>
              </a:ext>
            </a:extLst>
          </p:cNvPr>
          <p:cNvGrpSpPr/>
          <p:nvPr/>
        </p:nvGrpSpPr>
        <p:grpSpPr>
          <a:xfrm>
            <a:off x="4480350" y="1446819"/>
            <a:ext cx="1746477" cy="492443"/>
            <a:chOff x="4480350" y="1480308"/>
            <a:chExt cx="1746477" cy="492443"/>
          </a:xfrm>
        </p:grpSpPr>
        <p:sp>
          <p:nvSpPr>
            <p:cNvPr id="49" name="TextBox 48">
              <a:extLst>
                <a:ext uri="{FF2B5EF4-FFF2-40B4-BE49-F238E27FC236}">
                  <a16:creationId xmlns:a16="http://schemas.microsoft.com/office/drawing/2014/main" id="{3A9AA7CC-AEBF-45E4-A2C0-5F4D75279224}"/>
                </a:ext>
              </a:extLst>
            </p:cNvPr>
            <p:cNvSpPr txBox="1"/>
            <p:nvPr/>
          </p:nvSpPr>
          <p:spPr>
            <a:xfrm>
              <a:off x="4872917" y="1480308"/>
              <a:ext cx="1353910" cy="492443"/>
            </a:xfrm>
            <a:prstGeom prst="rect">
              <a:avLst/>
            </a:prstGeom>
            <a:noFill/>
          </p:spPr>
          <p:txBody>
            <a:bodyPr wrap="square" lIns="0" tIns="0" rIns="0" bIns="0" rtlCol="0">
              <a:spAutoFit/>
            </a:bodyPr>
            <a:lstStyle/>
            <a:p>
              <a:pPr>
                <a:spcBef>
                  <a:spcPts val="500"/>
                </a:spcBef>
              </a:pPr>
              <a:r>
                <a:rPr lang="en-US" sz="800" dirty="0">
                  <a:solidFill>
                    <a:schemeClr val="bg1"/>
                  </a:solidFill>
                </a:rPr>
                <a:t>No clear leadership and ownership at school level, no standing meetings to review implementation</a:t>
              </a:r>
            </a:p>
          </p:txBody>
        </p:sp>
        <p:pic>
          <p:nvPicPr>
            <p:cNvPr id="30" name="Picture 29">
              <a:extLst>
                <a:ext uri="{FF2B5EF4-FFF2-40B4-BE49-F238E27FC236}">
                  <a16:creationId xmlns:a16="http://schemas.microsoft.com/office/drawing/2014/main" id="{1DF3CC3F-521A-458A-8DF0-A2F10059A170}"/>
                </a:ext>
              </a:extLst>
            </p:cNvPr>
            <p:cNvPicPr>
              <a:picLocks noChangeAspect="1"/>
            </p:cNvPicPr>
            <p:nvPr/>
          </p:nvPicPr>
          <p:blipFill>
            <a:blip r:embed="rId5">
              <a:lum bright="70000" contrast="-70000"/>
            </a:blip>
            <a:stretch>
              <a:fillRect/>
            </a:stretch>
          </p:blipFill>
          <p:spPr>
            <a:xfrm>
              <a:off x="4480350" y="1480308"/>
              <a:ext cx="274320" cy="176480"/>
            </a:xfrm>
            <a:prstGeom prst="rect">
              <a:avLst/>
            </a:prstGeom>
          </p:spPr>
        </p:pic>
      </p:grpSp>
    </p:spTree>
    <p:extLst>
      <p:ext uri="{BB962C8B-B14F-4D97-AF65-F5344CB8AC3E}">
        <p14:creationId xmlns:p14="http://schemas.microsoft.com/office/powerpoint/2010/main" val="751425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B63811-05E9-4DFA-B3B4-90F761699FF3}"/>
              </a:ext>
            </a:extLst>
          </p:cNvPr>
          <p:cNvSpPr/>
          <p:nvPr/>
        </p:nvSpPr>
        <p:spPr bwMode="gray">
          <a:xfrm>
            <a:off x="0" y="2009486"/>
            <a:ext cx="6400799" cy="47799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7" name="Group 36"/>
          <p:cNvGrpSpPr/>
          <p:nvPr/>
        </p:nvGrpSpPr>
        <p:grpSpPr bwMode="gray">
          <a:xfrm>
            <a:off x="488709" y="2877261"/>
            <a:ext cx="432745" cy="370286"/>
            <a:chOff x="875323" y="2298542"/>
            <a:chExt cx="307976" cy="263525"/>
          </a:xfrm>
          <a:solidFill>
            <a:schemeClr val="accent6">
              <a:alpha val="45000"/>
            </a:schemeClr>
          </a:solidFill>
        </p:grpSpPr>
        <p:sp>
          <p:nvSpPr>
            <p:cNvPr id="38" name="Freeform 37"/>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3" name="Freeform 13"/>
          <p:cNvSpPr>
            <a:spLocks noEditPoints="1"/>
          </p:cNvSpPr>
          <p:nvPr/>
        </p:nvSpPr>
        <p:spPr bwMode="gray">
          <a:xfrm>
            <a:off x="3474720" y="2737605"/>
            <a:ext cx="2926081" cy="2143859"/>
          </a:xfrm>
          <a:custGeom>
            <a:avLst/>
            <a:gdLst>
              <a:gd name="T0" fmla="*/ 2380 w 3635"/>
              <a:gd name="T1" fmla="*/ 2220 h 2666"/>
              <a:gd name="T2" fmla="*/ 2688 w 3635"/>
              <a:gd name="T3" fmla="*/ 2507 h 2666"/>
              <a:gd name="T4" fmla="*/ 3125 w 3635"/>
              <a:gd name="T5" fmla="*/ 1780 h 2666"/>
              <a:gd name="T6" fmla="*/ 2713 w 3635"/>
              <a:gd name="T7" fmla="*/ 1823 h 2666"/>
              <a:gd name="T8" fmla="*/ 2067 w 3635"/>
              <a:gd name="T9" fmla="*/ 1819 h 2666"/>
              <a:gd name="T10" fmla="*/ 1038 w 3635"/>
              <a:gd name="T11" fmla="*/ 1705 h 2666"/>
              <a:gd name="T12" fmla="*/ 1566 w 3635"/>
              <a:gd name="T13" fmla="*/ 1835 h 2666"/>
              <a:gd name="T14" fmla="*/ 807 w 3635"/>
              <a:gd name="T15" fmla="*/ 1835 h 2666"/>
              <a:gd name="T16" fmla="*/ 524 w 3635"/>
              <a:gd name="T17" fmla="*/ 1769 h 2666"/>
              <a:gd name="T18" fmla="*/ 2961 w 3635"/>
              <a:gd name="T19" fmla="*/ 1418 h 2666"/>
              <a:gd name="T20" fmla="*/ 3081 w 3635"/>
              <a:gd name="T21" fmla="*/ 1553 h 2666"/>
              <a:gd name="T22" fmla="*/ 2115 w 3635"/>
              <a:gd name="T23" fmla="*/ 1556 h 2666"/>
              <a:gd name="T24" fmla="*/ 2234 w 3635"/>
              <a:gd name="T25" fmla="*/ 1421 h 2666"/>
              <a:gd name="T26" fmla="*/ 1558 w 3635"/>
              <a:gd name="T27" fmla="*/ 1454 h 2666"/>
              <a:gd name="T28" fmla="*/ 1272 w 3635"/>
              <a:gd name="T29" fmla="*/ 1519 h 2666"/>
              <a:gd name="T30" fmla="*/ 515 w 3635"/>
              <a:gd name="T31" fmla="*/ 1526 h 2666"/>
              <a:gd name="T32" fmla="*/ 1038 w 3635"/>
              <a:gd name="T33" fmla="*/ 1394 h 2666"/>
              <a:gd name="T34" fmla="*/ 3129 w 3635"/>
              <a:gd name="T35" fmla="*/ 1179 h 2666"/>
              <a:gd name="T36" fmla="*/ 2480 w 3635"/>
              <a:gd name="T37" fmla="*/ 1187 h 2666"/>
              <a:gd name="T38" fmla="*/ 2071 w 3635"/>
              <a:gd name="T39" fmla="*/ 1146 h 2666"/>
              <a:gd name="T40" fmla="*/ 1282 w 3635"/>
              <a:gd name="T41" fmla="*/ 1077 h 2666"/>
              <a:gd name="T42" fmla="*/ 1540 w 3635"/>
              <a:gd name="T43" fmla="*/ 1220 h 2666"/>
              <a:gd name="T44" fmla="*/ 577 w 3635"/>
              <a:gd name="T45" fmla="*/ 1227 h 2666"/>
              <a:gd name="T46" fmla="*/ 556 w 3635"/>
              <a:gd name="T47" fmla="*/ 1114 h 2666"/>
              <a:gd name="T48" fmla="*/ 3101 w 3635"/>
              <a:gd name="T49" fmla="*/ 821 h 2666"/>
              <a:gd name="T50" fmla="*/ 2945 w 3635"/>
              <a:gd name="T51" fmla="*/ 910 h 2666"/>
              <a:gd name="T52" fmla="*/ 2083 w 3635"/>
              <a:gd name="T53" fmla="*/ 917 h 2666"/>
              <a:gd name="T54" fmla="*/ 2475 w 3635"/>
              <a:gd name="T55" fmla="*/ 775 h 2666"/>
              <a:gd name="T56" fmla="*/ 1574 w 3635"/>
              <a:gd name="T57" fmla="*/ 864 h 2666"/>
              <a:gd name="T58" fmla="*/ 1039 w 3635"/>
              <a:gd name="T59" fmla="*/ 887 h 2666"/>
              <a:gd name="T60" fmla="*/ 509 w 3635"/>
              <a:gd name="T61" fmla="*/ 867 h 2666"/>
              <a:gd name="T62" fmla="*/ 2718 w 3635"/>
              <a:gd name="T63" fmla="*/ 461 h 2666"/>
              <a:gd name="T64" fmla="*/ 3113 w 3635"/>
              <a:gd name="T65" fmla="*/ 603 h 2666"/>
              <a:gd name="T66" fmla="*/ 2249 w 3635"/>
              <a:gd name="T67" fmla="*/ 602 h 2666"/>
              <a:gd name="T68" fmla="*/ 2097 w 3635"/>
              <a:gd name="T69" fmla="*/ 512 h 2666"/>
              <a:gd name="T70" fmla="*/ 1526 w 3635"/>
              <a:gd name="T71" fmla="*/ 503 h 2666"/>
              <a:gd name="T72" fmla="*/ 1505 w 3635"/>
              <a:gd name="T73" fmla="*/ 617 h 2666"/>
              <a:gd name="T74" fmla="*/ 749 w 3635"/>
              <a:gd name="T75" fmla="*/ 554 h 2666"/>
              <a:gd name="T76" fmla="*/ 3428 w 3635"/>
              <a:gd name="T77" fmla="*/ 2269 h 2666"/>
              <a:gd name="T78" fmla="*/ 3180 w 3635"/>
              <a:gd name="T79" fmla="*/ 2281 h 2666"/>
              <a:gd name="T80" fmla="*/ 116 w 3635"/>
              <a:gd name="T81" fmla="*/ 389 h 2666"/>
              <a:gd name="T82" fmla="*/ 1188 w 3635"/>
              <a:gd name="T83" fmla="*/ 2212 h 2666"/>
              <a:gd name="T84" fmla="*/ 456 w 3635"/>
              <a:gd name="T85" fmla="*/ 2283 h 2666"/>
              <a:gd name="T86" fmla="*/ 198 w 3635"/>
              <a:gd name="T87" fmla="*/ 389 h 2666"/>
              <a:gd name="T88" fmla="*/ 314 w 3635"/>
              <a:gd name="T89" fmla="*/ 242 h 2666"/>
              <a:gd name="T90" fmla="*/ 314 w 3635"/>
              <a:gd name="T91" fmla="*/ 1251 h 2666"/>
              <a:gd name="T92" fmla="*/ 409 w 3635"/>
              <a:gd name="T93" fmla="*/ 2174 h 2666"/>
              <a:gd name="T94" fmla="*/ 1189 w 3635"/>
              <a:gd name="T95" fmla="*/ 2094 h 2666"/>
              <a:gd name="T96" fmla="*/ 1509 w 3635"/>
              <a:gd name="T97" fmla="*/ 173 h 2666"/>
              <a:gd name="T98" fmla="*/ 2227 w 3635"/>
              <a:gd name="T99" fmla="*/ 152 h 2666"/>
              <a:gd name="T100" fmla="*/ 2303 w 3635"/>
              <a:gd name="T101" fmla="*/ 2112 h 2666"/>
              <a:gd name="T102" fmla="*/ 3051 w 3635"/>
              <a:gd name="T103" fmla="*/ 2135 h 2666"/>
              <a:gd name="T104" fmla="*/ 2816 w 3635"/>
              <a:gd name="T105" fmla="*/ 127 h 2666"/>
              <a:gd name="T106" fmla="*/ 3038 w 3635"/>
              <a:gd name="T107" fmla="*/ 43 h 2666"/>
              <a:gd name="T108" fmla="*/ 3428 w 3635"/>
              <a:gd name="T109" fmla="*/ 272 h 2666"/>
              <a:gd name="T110" fmla="*/ 3624 w 3635"/>
              <a:gd name="T111" fmla="*/ 2488 h 2666"/>
              <a:gd name="T112" fmla="*/ 2788 w 3635"/>
              <a:gd name="T113" fmla="*/ 2649 h 2666"/>
              <a:gd name="T114" fmla="*/ 2438 w 3635"/>
              <a:gd name="T115" fmla="*/ 2664 h 2666"/>
              <a:gd name="T116" fmla="*/ 11 w 3635"/>
              <a:gd name="T117" fmla="*/ 2488 h 2666"/>
              <a:gd name="T118" fmla="*/ 198 w 3635"/>
              <a:gd name="T119" fmla="*/ 272 h 2666"/>
              <a:gd name="T120" fmla="*/ 593 w 3635"/>
              <a:gd name="T121" fmla="*/ 53 h 2666"/>
              <a:gd name="T122" fmla="*/ 1698 w 3635"/>
              <a:gd name="T123" fmla="*/ 91 h 2666"/>
              <a:gd name="T124" fmla="*/ 2531 w 3635"/>
              <a:gd name="T125" fmla="*/ 2 h 2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35" h="2666">
                <a:moveTo>
                  <a:pt x="2380" y="2220"/>
                </a:moveTo>
                <a:lnTo>
                  <a:pt x="2303" y="2229"/>
                </a:lnTo>
                <a:lnTo>
                  <a:pt x="2224" y="2243"/>
                </a:lnTo>
                <a:lnTo>
                  <a:pt x="2141" y="2257"/>
                </a:lnTo>
                <a:lnTo>
                  <a:pt x="2053" y="2275"/>
                </a:lnTo>
                <a:lnTo>
                  <a:pt x="1962" y="2294"/>
                </a:lnTo>
                <a:lnTo>
                  <a:pt x="1865" y="2317"/>
                </a:lnTo>
                <a:lnTo>
                  <a:pt x="1865" y="2396"/>
                </a:lnTo>
                <a:lnTo>
                  <a:pt x="2380" y="2396"/>
                </a:lnTo>
                <a:lnTo>
                  <a:pt x="2380" y="2220"/>
                </a:lnTo>
                <a:close/>
                <a:moveTo>
                  <a:pt x="2601" y="2207"/>
                </a:moveTo>
                <a:lnTo>
                  <a:pt x="2496" y="2210"/>
                </a:lnTo>
                <a:lnTo>
                  <a:pt x="2496" y="2506"/>
                </a:lnTo>
                <a:lnTo>
                  <a:pt x="2562" y="2467"/>
                </a:lnTo>
                <a:lnTo>
                  <a:pt x="2576" y="2461"/>
                </a:lnTo>
                <a:lnTo>
                  <a:pt x="2591" y="2459"/>
                </a:lnTo>
                <a:lnTo>
                  <a:pt x="2606" y="2461"/>
                </a:lnTo>
                <a:lnTo>
                  <a:pt x="2620" y="2467"/>
                </a:lnTo>
                <a:lnTo>
                  <a:pt x="2620" y="2467"/>
                </a:lnTo>
                <a:lnTo>
                  <a:pt x="2688" y="2507"/>
                </a:lnTo>
                <a:lnTo>
                  <a:pt x="2688" y="2208"/>
                </a:lnTo>
                <a:lnTo>
                  <a:pt x="2601" y="2207"/>
                </a:lnTo>
                <a:close/>
                <a:moveTo>
                  <a:pt x="2596" y="1705"/>
                </a:moveTo>
                <a:lnTo>
                  <a:pt x="2718" y="1707"/>
                </a:lnTo>
                <a:lnTo>
                  <a:pt x="2840" y="1715"/>
                </a:lnTo>
                <a:lnTo>
                  <a:pt x="2961" y="1728"/>
                </a:lnTo>
                <a:lnTo>
                  <a:pt x="3083" y="1748"/>
                </a:lnTo>
                <a:lnTo>
                  <a:pt x="3101" y="1755"/>
                </a:lnTo>
                <a:lnTo>
                  <a:pt x="3115" y="1766"/>
                </a:lnTo>
                <a:lnTo>
                  <a:pt x="3125" y="1780"/>
                </a:lnTo>
                <a:lnTo>
                  <a:pt x="3130" y="1798"/>
                </a:lnTo>
                <a:lnTo>
                  <a:pt x="3129" y="1817"/>
                </a:lnTo>
                <a:lnTo>
                  <a:pt x="3124" y="1835"/>
                </a:lnTo>
                <a:lnTo>
                  <a:pt x="3113" y="1849"/>
                </a:lnTo>
                <a:lnTo>
                  <a:pt x="3098" y="1859"/>
                </a:lnTo>
                <a:lnTo>
                  <a:pt x="3081" y="1863"/>
                </a:lnTo>
                <a:lnTo>
                  <a:pt x="3062" y="1863"/>
                </a:lnTo>
                <a:lnTo>
                  <a:pt x="2945" y="1844"/>
                </a:lnTo>
                <a:lnTo>
                  <a:pt x="2829" y="1831"/>
                </a:lnTo>
                <a:lnTo>
                  <a:pt x="2713" y="1823"/>
                </a:lnTo>
                <a:lnTo>
                  <a:pt x="2596" y="1822"/>
                </a:lnTo>
                <a:lnTo>
                  <a:pt x="2480" y="1826"/>
                </a:lnTo>
                <a:lnTo>
                  <a:pt x="2365" y="1835"/>
                </a:lnTo>
                <a:lnTo>
                  <a:pt x="2249" y="1848"/>
                </a:lnTo>
                <a:lnTo>
                  <a:pt x="2134" y="1867"/>
                </a:lnTo>
                <a:lnTo>
                  <a:pt x="2115" y="1867"/>
                </a:lnTo>
                <a:lnTo>
                  <a:pt x="2099" y="1861"/>
                </a:lnTo>
                <a:lnTo>
                  <a:pt x="2083" y="1851"/>
                </a:lnTo>
                <a:lnTo>
                  <a:pt x="2072" y="1837"/>
                </a:lnTo>
                <a:lnTo>
                  <a:pt x="2067" y="1819"/>
                </a:lnTo>
                <a:lnTo>
                  <a:pt x="2067" y="1801"/>
                </a:lnTo>
                <a:lnTo>
                  <a:pt x="2071" y="1784"/>
                </a:lnTo>
                <a:lnTo>
                  <a:pt x="2082" y="1769"/>
                </a:lnTo>
                <a:lnTo>
                  <a:pt x="2097" y="1758"/>
                </a:lnTo>
                <a:lnTo>
                  <a:pt x="2113" y="1752"/>
                </a:lnTo>
                <a:lnTo>
                  <a:pt x="2234" y="1733"/>
                </a:lnTo>
                <a:lnTo>
                  <a:pt x="2354" y="1718"/>
                </a:lnTo>
                <a:lnTo>
                  <a:pt x="2475" y="1710"/>
                </a:lnTo>
                <a:lnTo>
                  <a:pt x="2596" y="1705"/>
                </a:lnTo>
                <a:close/>
                <a:moveTo>
                  <a:pt x="1038" y="1705"/>
                </a:moveTo>
                <a:lnTo>
                  <a:pt x="1160" y="1707"/>
                </a:lnTo>
                <a:lnTo>
                  <a:pt x="1282" y="1715"/>
                </a:lnTo>
                <a:lnTo>
                  <a:pt x="1404" y="1728"/>
                </a:lnTo>
                <a:lnTo>
                  <a:pt x="1526" y="1748"/>
                </a:lnTo>
                <a:lnTo>
                  <a:pt x="1544" y="1755"/>
                </a:lnTo>
                <a:lnTo>
                  <a:pt x="1558" y="1766"/>
                </a:lnTo>
                <a:lnTo>
                  <a:pt x="1568" y="1780"/>
                </a:lnTo>
                <a:lnTo>
                  <a:pt x="1574" y="1798"/>
                </a:lnTo>
                <a:lnTo>
                  <a:pt x="1572" y="1817"/>
                </a:lnTo>
                <a:lnTo>
                  <a:pt x="1566" y="1835"/>
                </a:lnTo>
                <a:lnTo>
                  <a:pt x="1555" y="1849"/>
                </a:lnTo>
                <a:lnTo>
                  <a:pt x="1540" y="1859"/>
                </a:lnTo>
                <a:lnTo>
                  <a:pt x="1524" y="1863"/>
                </a:lnTo>
                <a:lnTo>
                  <a:pt x="1505" y="1863"/>
                </a:lnTo>
                <a:lnTo>
                  <a:pt x="1388" y="1844"/>
                </a:lnTo>
                <a:lnTo>
                  <a:pt x="1272" y="1831"/>
                </a:lnTo>
                <a:lnTo>
                  <a:pt x="1156" y="1823"/>
                </a:lnTo>
                <a:lnTo>
                  <a:pt x="1039" y="1822"/>
                </a:lnTo>
                <a:lnTo>
                  <a:pt x="923" y="1826"/>
                </a:lnTo>
                <a:lnTo>
                  <a:pt x="807" y="1835"/>
                </a:lnTo>
                <a:lnTo>
                  <a:pt x="692" y="1848"/>
                </a:lnTo>
                <a:lnTo>
                  <a:pt x="577" y="1867"/>
                </a:lnTo>
                <a:lnTo>
                  <a:pt x="558" y="1867"/>
                </a:lnTo>
                <a:lnTo>
                  <a:pt x="541" y="1861"/>
                </a:lnTo>
                <a:lnTo>
                  <a:pt x="526" y="1851"/>
                </a:lnTo>
                <a:lnTo>
                  <a:pt x="515" y="1837"/>
                </a:lnTo>
                <a:lnTo>
                  <a:pt x="510" y="1819"/>
                </a:lnTo>
                <a:lnTo>
                  <a:pt x="509" y="1801"/>
                </a:lnTo>
                <a:lnTo>
                  <a:pt x="514" y="1784"/>
                </a:lnTo>
                <a:lnTo>
                  <a:pt x="524" y="1769"/>
                </a:lnTo>
                <a:lnTo>
                  <a:pt x="539" y="1758"/>
                </a:lnTo>
                <a:lnTo>
                  <a:pt x="556" y="1752"/>
                </a:lnTo>
                <a:lnTo>
                  <a:pt x="677" y="1733"/>
                </a:lnTo>
                <a:lnTo>
                  <a:pt x="797" y="1718"/>
                </a:lnTo>
                <a:lnTo>
                  <a:pt x="918" y="1710"/>
                </a:lnTo>
                <a:lnTo>
                  <a:pt x="1038" y="1705"/>
                </a:lnTo>
                <a:close/>
                <a:moveTo>
                  <a:pt x="2596" y="1394"/>
                </a:moveTo>
                <a:lnTo>
                  <a:pt x="2718" y="1396"/>
                </a:lnTo>
                <a:lnTo>
                  <a:pt x="2840" y="1403"/>
                </a:lnTo>
                <a:lnTo>
                  <a:pt x="2961" y="1418"/>
                </a:lnTo>
                <a:lnTo>
                  <a:pt x="3083" y="1438"/>
                </a:lnTo>
                <a:lnTo>
                  <a:pt x="3101" y="1443"/>
                </a:lnTo>
                <a:lnTo>
                  <a:pt x="3115" y="1454"/>
                </a:lnTo>
                <a:lnTo>
                  <a:pt x="3125" y="1470"/>
                </a:lnTo>
                <a:lnTo>
                  <a:pt x="3130" y="1486"/>
                </a:lnTo>
                <a:lnTo>
                  <a:pt x="3129" y="1505"/>
                </a:lnTo>
                <a:lnTo>
                  <a:pt x="3124" y="1523"/>
                </a:lnTo>
                <a:lnTo>
                  <a:pt x="3113" y="1537"/>
                </a:lnTo>
                <a:lnTo>
                  <a:pt x="3098" y="1547"/>
                </a:lnTo>
                <a:lnTo>
                  <a:pt x="3081" y="1553"/>
                </a:lnTo>
                <a:lnTo>
                  <a:pt x="3062" y="1551"/>
                </a:lnTo>
                <a:lnTo>
                  <a:pt x="2945" y="1533"/>
                </a:lnTo>
                <a:lnTo>
                  <a:pt x="2829" y="1519"/>
                </a:lnTo>
                <a:lnTo>
                  <a:pt x="2713" y="1512"/>
                </a:lnTo>
                <a:lnTo>
                  <a:pt x="2596" y="1511"/>
                </a:lnTo>
                <a:lnTo>
                  <a:pt x="2480" y="1514"/>
                </a:lnTo>
                <a:lnTo>
                  <a:pt x="2365" y="1523"/>
                </a:lnTo>
                <a:lnTo>
                  <a:pt x="2249" y="1536"/>
                </a:lnTo>
                <a:lnTo>
                  <a:pt x="2134" y="1555"/>
                </a:lnTo>
                <a:lnTo>
                  <a:pt x="2115" y="1556"/>
                </a:lnTo>
                <a:lnTo>
                  <a:pt x="2099" y="1550"/>
                </a:lnTo>
                <a:lnTo>
                  <a:pt x="2083" y="1540"/>
                </a:lnTo>
                <a:lnTo>
                  <a:pt x="2072" y="1526"/>
                </a:lnTo>
                <a:lnTo>
                  <a:pt x="2067" y="1508"/>
                </a:lnTo>
                <a:lnTo>
                  <a:pt x="2067" y="1490"/>
                </a:lnTo>
                <a:lnTo>
                  <a:pt x="2071" y="1472"/>
                </a:lnTo>
                <a:lnTo>
                  <a:pt x="2082" y="1457"/>
                </a:lnTo>
                <a:lnTo>
                  <a:pt x="2097" y="1446"/>
                </a:lnTo>
                <a:lnTo>
                  <a:pt x="2113" y="1441"/>
                </a:lnTo>
                <a:lnTo>
                  <a:pt x="2234" y="1421"/>
                </a:lnTo>
                <a:lnTo>
                  <a:pt x="2354" y="1407"/>
                </a:lnTo>
                <a:lnTo>
                  <a:pt x="2475" y="1398"/>
                </a:lnTo>
                <a:lnTo>
                  <a:pt x="2596" y="1394"/>
                </a:lnTo>
                <a:close/>
                <a:moveTo>
                  <a:pt x="1038" y="1394"/>
                </a:moveTo>
                <a:lnTo>
                  <a:pt x="1160" y="1396"/>
                </a:lnTo>
                <a:lnTo>
                  <a:pt x="1282" y="1403"/>
                </a:lnTo>
                <a:lnTo>
                  <a:pt x="1404" y="1418"/>
                </a:lnTo>
                <a:lnTo>
                  <a:pt x="1526" y="1438"/>
                </a:lnTo>
                <a:lnTo>
                  <a:pt x="1544" y="1443"/>
                </a:lnTo>
                <a:lnTo>
                  <a:pt x="1558" y="1454"/>
                </a:lnTo>
                <a:lnTo>
                  <a:pt x="1568" y="1470"/>
                </a:lnTo>
                <a:lnTo>
                  <a:pt x="1574" y="1486"/>
                </a:lnTo>
                <a:lnTo>
                  <a:pt x="1572" y="1505"/>
                </a:lnTo>
                <a:lnTo>
                  <a:pt x="1566" y="1523"/>
                </a:lnTo>
                <a:lnTo>
                  <a:pt x="1555" y="1537"/>
                </a:lnTo>
                <a:lnTo>
                  <a:pt x="1540" y="1547"/>
                </a:lnTo>
                <a:lnTo>
                  <a:pt x="1524" y="1553"/>
                </a:lnTo>
                <a:lnTo>
                  <a:pt x="1505" y="1551"/>
                </a:lnTo>
                <a:lnTo>
                  <a:pt x="1388" y="1533"/>
                </a:lnTo>
                <a:lnTo>
                  <a:pt x="1272" y="1519"/>
                </a:lnTo>
                <a:lnTo>
                  <a:pt x="1156" y="1512"/>
                </a:lnTo>
                <a:lnTo>
                  <a:pt x="1039" y="1511"/>
                </a:lnTo>
                <a:lnTo>
                  <a:pt x="923" y="1514"/>
                </a:lnTo>
                <a:lnTo>
                  <a:pt x="807" y="1523"/>
                </a:lnTo>
                <a:lnTo>
                  <a:pt x="692" y="1536"/>
                </a:lnTo>
                <a:lnTo>
                  <a:pt x="577" y="1555"/>
                </a:lnTo>
                <a:lnTo>
                  <a:pt x="558" y="1556"/>
                </a:lnTo>
                <a:lnTo>
                  <a:pt x="541" y="1550"/>
                </a:lnTo>
                <a:lnTo>
                  <a:pt x="526" y="1540"/>
                </a:lnTo>
                <a:lnTo>
                  <a:pt x="515" y="1526"/>
                </a:lnTo>
                <a:lnTo>
                  <a:pt x="510" y="1508"/>
                </a:lnTo>
                <a:lnTo>
                  <a:pt x="509" y="1490"/>
                </a:lnTo>
                <a:lnTo>
                  <a:pt x="514" y="1472"/>
                </a:lnTo>
                <a:lnTo>
                  <a:pt x="524" y="1457"/>
                </a:lnTo>
                <a:lnTo>
                  <a:pt x="539" y="1446"/>
                </a:lnTo>
                <a:lnTo>
                  <a:pt x="556" y="1441"/>
                </a:lnTo>
                <a:lnTo>
                  <a:pt x="677" y="1421"/>
                </a:lnTo>
                <a:lnTo>
                  <a:pt x="797" y="1407"/>
                </a:lnTo>
                <a:lnTo>
                  <a:pt x="918" y="1398"/>
                </a:lnTo>
                <a:lnTo>
                  <a:pt x="1038" y="1394"/>
                </a:lnTo>
                <a:close/>
                <a:moveTo>
                  <a:pt x="2596" y="1067"/>
                </a:moveTo>
                <a:lnTo>
                  <a:pt x="2718" y="1069"/>
                </a:lnTo>
                <a:lnTo>
                  <a:pt x="2840" y="1077"/>
                </a:lnTo>
                <a:lnTo>
                  <a:pt x="2961" y="1090"/>
                </a:lnTo>
                <a:lnTo>
                  <a:pt x="3083" y="1110"/>
                </a:lnTo>
                <a:lnTo>
                  <a:pt x="3101" y="1117"/>
                </a:lnTo>
                <a:lnTo>
                  <a:pt x="3115" y="1128"/>
                </a:lnTo>
                <a:lnTo>
                  <a:pt x="3125" y="1142"/>
                </a:lnTo>
                <a:lnTo>
                  <a:pt x="3130" y="1160"/>
                </a:lnTo>
                <a:lnTo>
                  <a:pt x="3129" y="1179"/>
                </a:lnTo>
                <a:lnTo>
                  <a:pt x="3124" y="1195"/>
                </a:lnTo>
                <a:lnTo>
                  <a:pt x="3113" y="1210"/>
                </a:lnTo>
                <a:lnTo>
                  <a:pt x="3098" y="1220"/>
                </a:lnTo>
                <a:lnTo>
                  <a:pt x="3081" y="1225"/>
                </a:lnTo>
                <a:lnTo>
                  <a:pt x="3062" y="1225"/>
                </a:lnTo>
                <a:lnTo>
                  <a:pt x="2945" y="1205"/>
                </a:lnTo>
                <a:lnTo>
                  <a:pt x="2829" y="1192"/>
                </a:lnTo>
                <a:lnTo>
                  <a:pt x="2713" y="1185"/>
                </a:lnTo>
                <a:lnTo>
                  <a:pt x="2596" y="1183"/>
                </a:lnTo>
                <a:lnTo>
                  <a:pt x="2480" y="1187"/>
                </a:lnTo>
                <a:lnTo>
                  <a:pt x="2365" y="1195"/>
                </a:lnTo>
                <a:lnTo>
                  <a:pt x="2249" y="1210"/>
                </a:lnTo>
                <a:lnTo>
                  <a:pt x="2134" y="1229"/>
                </a:lnTo>
                <a:lnTo>
                  <a:pt x="2115" y="1229"/>
                </a:lnTo>
                <a:lnTo>
                  <a:pt x="2099" y="1223"/>
                </a:lnTo>
                <a:lnTo>
                  <a:pt x="2083" y="1213"/>
                </a:lnTo>
                <a:lnTo>
                  <a:pt x="2072" y="1199"/>
                </a:lnTo>
                <a:lnTo>
                  <a:pt x="2067" y="1181"/>
                </a:lnTo>
                <a:lnTo>
                  <a:pt x="2067" y="1162"/>
                </a:lnTo>
                <a:lnTo>
                  <a:pt x="2071" y="1146"/>
                </a:lnTo>
                <a:lnTo>
                  <a:pt x="2082" y="1130"/>
                </a:lnTo>
                <a:lnTo>
                  <a:pt x="2097" y="1120"/>
                </a:lnTo>
                <a:lnTo>
                  <a:pt x="2113" y="1114"/>
                </a:lnTo>
                <a:lnTo>
                  <a:pt x="2234" y="1094"/>
                </a:lnTo>
                <a:lnTo>
                  <a:pt x="2354" y="1079"/>
                </a:lnTo>
                <a:lnTo>
                  <a:pt x="2475" y="1070"/>
                </a:lnTo>
                <a:lnTo>
                  <a:pt x="2596" y="1067"/>
                </a:lnTo>
                <a:close/>
                <a:moveTo>
                  <a:pt x="1038" y="1067"/>
                </a:moveTo>
                <a:lnTo>
                  <a:pt x="1160" y="1069"/>
                </a:lnTo>
                <a:lnTo>
                  <a:pt x="1282" y="1077"/>
                </a:lnTo>
                <a:lnTo>
                  <a:pt x="1404" y="1090"/>
                </a:lnTo>
                <a:lnTo>
                  <a:pt x="1526" y="1110"/>
                </a:lnTo>
                <a:lnTo>
                  <a:pt x="1544" y="1117"/>
                </a:lnTo>
                <a:lnTo>
                  <a:pt x="1558" y="1128"/>
                </a:lnTo>
                <a:lnTo>
                  <a:pt x="1568" y="1142"/>
                </a:lnTo>
                <a:lnTo>
                  <a:pt x="1574" y="1160"/>
                </a:lnTo>
                <a:lnTo>
                  <a:pt x="1572" y="1178"/>
                </a:lnTo>
                <a:lnTo>
                  <a:pt x="1566" y="1195"/>
                </a:lnTo>
                <a:lnTo>
                  <a:pt x="1555" y="1210"/>
                </a:lnTo>
                <a:lnTo>
                  <a:pt x="1540" y="1220"/>
                </a:lnTo>
                <a:lnTo>
                  <a:pt x="1524" y="1225"/>
                </a:lnTo>
                <a:lnTo>
                  <a:pt x="1505" y="1224"/>
                </a:lnTo>
                <a:lnTo>
                  <a:pt x="1388" y="1205"/>
                </a:lnTo>
                <a:lnTo>
                  <a:pt x="1272" y="1192"/>
                </a:lnTo>
                <a:lnTo>
                  <a:pt x="1156" y="1185"/>
                </a:lnTo>
                <a:lnTo>
                  <a:pt x="1039" y="1183"/>
                </a:lnTo>
                <a:lnTo>
                  <a:pt x="923" y="1187"/>
                </a:lnTo>
                <a:lnTo>
                  <a:pt x="807" y="1195"/>
                </a:lnTo>
                <a:lnTo>
                  <a:pt x="692" y="1210"/>
                </a:lnTo>
                <a:lnTo>
                  <a:pt x="577" y="1227"/>
                </a:lnTo>
                <a:lnTo>
                  <a:pt x="558" y="1229"/>
                </a:lnTo>
                <a:lnTo>
                  <a:pt x="541" y="1223"/>
                </a:lnTo>
                <a:lnTo>
                  <a:pt x="526" y="1213"/>
                </a:lnTo>
                <a:lnTo>
                  <a:pt x="515" y="1199"/>
                </a:lnTo>
                <a:lnTo>
                  <a:pt x="510" y="1181"/>
                </a:lnTo>
                <a:lnTo>
                  <a:pt x="509" y="1162"/>
                </a:lnTo>
                <a:lnTo>
                  <a:pt x="514" y="1146"/>
                </a:lnTo>
                <a:lnTo>
                  <a:pt x="524" y="1130"/>
                </a:lnTo>
                <a:lnTo>
                  <a:pt x="539" y="1120"/>
                </a:lnTo>
                <a:lnTo>
                  <a:pt x="556" y="1114"/>
                </a:lnTo>
                <a:lnTo>
                  <a:pt x="677" y="1094"/>
                </a:lnTo>
                <a:lnTo>
                  <a:pt x="797" y="1079"/>
                </a:lnTo>
                <a:lnTo>
                  <a:pt x="918" y="1070"/>
                </a:lnTo>
                <a:lnTo>
                  <a:pt x="1038" y="1067"/>
                </a:lnTo>
                <a:close/>
                <a:moveTo>
                  <a:pt x="2596" y="771"/>
                </a:moveTo>
                <a:lnTo>
                  <a:pt x="2718" y="773"/>
                </a:lnTo>
                <a:lnTo>
                  <a:pt x="2840" y="781"/>
                </a:lnTo>
                <a:lnTo>
                  <a:pt x="2961" y="794"/>
                </a:lnTo>
                <a:lnTo>
                  <a:pt x="3083" y="814"/>
                </a:lnTo>
                <a:lnTo>
                  <a:pt x="3101" y="821"/>
                </a:lnTo>
                <a:lnTo>
                  <a:pt x="3115" y="832"/>
                </a:lnTo>
                <a:lnTo>
                  <a:pt x="3125" y="846"/>
                </a:lnTo>
                <a:lnTo>
                  <a:pt x="3130" y="864"/>
                </a:lnTo>
                <a:lnTo>
                  <a:pt x="3129" y="882"/>
                </a:lnTo>
                <a:lnTo>
                  <a:pt x="3124" y="900"/>
                </a:lnTo>
                <a:lnTo>
                  <a:pt x="3113" y="915"/>
                </a:lnTo>
                <a:lnTo>
                  <a:pt x="3098" y="924"/>
                </a:lnTo>
                <a:lnTo>
                  <a:pt x="3081" y="929"/>
                </a:lnTo>
                <a:lnTo>
                  <a:pt x="3062" y="929"/>
                </a:lnTo>
                <a:lnTo>
                  <a:pt x="2945" y="910"/>
                </a:lnTo>
                <a:lnTo>
                  <a:pt x="2829" y="897"/>
                </a:lnTo>
                <a:lnTo>
                  <a:pt x="2713" y="889"/>
                </a:lnTo>
                <a:lnTo>
                  <a:pt x="2596" y="887"/>
                </a:lnTo>
                <a:lnTo>
                  <a:pt x="2480" y="891"/>
                </a:lnTo>
                <a:lnTo>
                  <a:pt x="2365" y="900"/>
                </a:lnTo>
                <a:lnTo>
                  <a:pt x="2249" y="913"/>
                </a:lnTo>
                <a:lnTo>
                  <a:pt x="2134" y="932"/>
                </a:lnTo>
                <a:lnTo>
                  <a:pt x="2115" y="932"/>
                </a:lnTo>
                <a:lnTo>
                  <a:pt x="2099" y="927"/>
                </a:lnTo>
                <a:lnTo>
                  <a:pt x="2083" y="917"/>
                </a:lnTo>
                <a:lnTo>
                  <a:pt x="2072" y="902"/>
                </a:lnTo>
                <a:lnTo>
                  <a:pt x="2067" y="885"/>
                </a:lnTo>
                <a:lnTo>
                  <a:pt x="2067" y="867"/>
                </a:lnTo>
                <a:lnTo>
                  <a:pt x="2071" y="849"/>
                </a:lnTo>
                <a:lnTo>
                  <a:pt x="2082" y="835"/>
                </a:lnTo>
                <a:lnTo>
                  <a:pt x="2097" y="824"/>
                </a:lnTo>
                <a:lnTo>
                  <a:pt x="2113" y="817"/>
                </a:lnTo>
                <a:lnTo>
                  <a:pt x="2234" y="798"/>
                </a:lnTo>
                <a:lnTo>
                  <a:pt x="2354" y="784"/>
                </a:lnTo>
                <a:lnTo>
                  <a:pt x="2475" y="775"/>
                </a:lnTo>
                <a:lnTo>
                  <a:pt x="2596" y="771"/>
                </a:lnTo>
                <a:close/>
                <a:moveTo>
                  <a:pt x="1038" y="771"/>
                </a:moveTo>
                <a:lnTo>
                  <a:pt x="1160" y="773"/>
                </a:lnTo>
                <a:lnTo>
                  <a:pt x="1282" y="781"/>
                </a:lnTo>
                <a:lnTo>
                  <a:pt x="1404" y="794"/>
                </a:lnTo>
                <a:lnTo>
                  <a:pt x="1526" y="814"/>
                </a:lnTo>
                <a:lnTo>
                  <a:pt x="1544" y="821"/>
                </a:lnTo>
                <a:lnTo>
                  <a:pt x="1558" y="832"/>
                </a:lnTo>
                <a:lnTo>
                  <a:pt x="1568" y="846"/>
                </a:lnTo>
                <a:lnTo>
                  <a:pt x="1574" y="864"/>
                </a:lnTo>
                <a:lnTo>
                  <a:pt x="1572" y="882"/>
                </a:lnTo>
                <a:lnTo>
                  <a:pt x="1566" y="900"/>
                </a:lnTo>
                <a:lnTo>
                  <a:pt x="1555" y="915"/>
                </a:lnTo>
                <a:lnTo>
                  <a:pt x="1540" y="924"/>
                </a:lnTo>
                <a:lnTo>
                  <a:pt x="1524" y="929"/>
                </a:lnTo>
                <a:lnTo>
                  <a:pt x="1505" y="929"/>
                </a:lnTo>
                <a:lnTo>
                  <a:pt x="1388" y="910"/>
                </a:lnTo>
                <a:lnTo>
                  <a:pt x="1272" y="897"/>
                </a:lnTo>
                <a:lnTo>
                  <a:pt x="1156" y="889"/>
                </a:lnTo>
                <a:lnTo>
                  <a:pt x="1039" y="887"/>
                </a:lnTo>
                <a:lnTo>
                  <a:pt x="923" y="891"/>
                </a:lnTo>
                <a:lnTo>
                  <a:pt x="807" y="900"/>
                </a:lnTo>
                <a:lnTo>
                  <a:pt x="692" y="913"/>
                </a:lnTo>
                <a:lnTo>
                  <a:pt x="577" y="932"/>
                </a:lnTo>
                <a:lnTo>
                  <a:pt x="558" y="932"/>
                </a:lnTo>
                <a:lnTo>
                  <a:pt x="541" y="927"/>
                </a:lnTo>
                <a:lnTo>
                  <a:pt x="526" y="917"/>
                </a:lnTo>
                <a:lnTo>
                  <a:pt x="515" y="902"/>
                </a:lnTo>
                <a:lnTo>
                  <a:pt x="510" y="885"/>
                </a:lnTo>
                <a:lnTo>
                  <a:pt x="509" y="867"/>
                </a:lnTo>
                <a:lnTo>
                  <a:pt x="514" y="849"/>
                </a:lnTo>
                <a:lnTo>
                  <a:pt x="524" y="835"/>
                </a:lnTo>
                <a:lnTo>
                  <a:pt x="539" y="824"/>
                </a:lnTo>
                <a:lnTo>
                  <a:pt x="556" y="817"/>
                </a:lnTo>
                <a:lnTo>
                  <a:pt x="677" y="798"/>
                </a:lnTo>
                <a:lnTo>
                  <a:pt x="797" y="784"/>
                </a:lnTo>
                <a:lnTo>
                  <a:pt x="918" y="775"/>
                </a:lnTo>
                <a:lnTo>
                  <a:pt x="1038" y="771"/>
                </a:lnTo>
                <a:close/>
                <a:moveTo>
                  <a:pt x="2596" y="460"/>
                </a:moveTo>
                <a:lnTo>
                  <a:pt x="2718" y="461"/>
                </a:lnTo>
                <a:lnTo>
                  <a:pt x="2840" y="469"/>
                </a:lnTo>
                <a:lnTo>
                  <a:pt x="2961" y="483"/>
                </a:lnTo>
                <a:lnTo>
                  <a:pt x="3083" y="503"/>
                </a:lnTo>
                <a:lnTo>
                  <a:pt x="3101" y="509"/>
                </a:lnTo>
                <a:lnTo>
                  <a:pt x="3115" y="520"/>
                </a:lnTo>
                <a:lnTo>
                  <a:pt x="3125" y="535"/>
                </a:lnTo>
                <a:lnTo>
                  <a:pt x="3130" y="552"/>
                </a:lnTo>
                <a:lnTo>
                  <a:pt x="3129" y="571"/>
                </a:lnTo>
                <a:lnTo>
                  <a:pt x="3124" y="588"/>
                </a:lnTo>
                <a:lnTo>
                  <a:pt x="3113" y="603"/>
                </a:lnTo>
                <a:lnTo>
                  <a:pt x="3098" y="613"/>
                </a:lnTo>
                <a:lnTo>
                  <a:pt x="3081" y="618"/>
                </a:lnTo>
                <a:lnTo>
                  <a:pt x="3062" y="617"/>
                </a:lnTo>
                <a:lnTo>
                  <a:pt x="2945" y="598"/>
                </a:lnTo>
                <a:lnTo>
                  <a:pt x="2829" y="585"/>
                </a:lnTo>
                <a:lnTo>
                  <a:pt x="2713" y="578"/>
                </a:lnTo>
                <a:lnTo>
                  <a:pt x="2596" y="576"/>
                </a:lnTo>
                <a:lnTo>
                  <a:pt x="2480" y="580"/>
                </a:lnTo>
                <a:lnTo>
                  <a:pt x="2365" y="588"/>
                </a:lnTo>
                <a:lnTo>
                  <a:pt x="2249" y="602"/>
                </a:lnTo>
                <a:lnTo>
                  <a:pt x="2134" y="620"/>
                </a:lnTo>
                <a:lnTo>
                  <a:pt x="2115" y="622"/>
                </a:lnTo>
                <a:lnTo>
                  <a:pt x="2099" y="616"/>
                </a:lnTo>
                <a:lnTo>
                  <a:pt x="2083" y="606"/>
                </a:lnTo>
                <a:lnTo>
                  <a:pt x="2072" y="592"/>
                </a:lnTo>
                <a:lnTo>
                  <a:pt x="2067" y="574"/>
                </a:lnTo>
                <a:lnTo>
                  <a:pt x="2067" y="555"/>
                </a:lnTo>
                <a:lnTo>
                  <a:pt x="2071" y="539"/>
                </a:lnTo>
                <a:lnTo>
                  <a:pt x="2082" y="523"/>
                </a:lnTo>
                <a:lnTo>
                  <a:pt x="2097" y="512"/>
                </a:lnTo>
                <a:lnTo>
                  <a:pt x="2113" y="507"/>
                </a:lnTo>
                <a:lnTo>
                  <a:pt x="2234" y="487"/>
                </a:lnTo>
                <a:lnTo>
                  <a:pt x="2354" y="472"/>
                </a:lnTo>
                <a:lnTo>
                  <a:pt x="2475" y="463"/>
                </a:lnTo>
                <a:lnTo>
                  <a:pt x="2596" y="460"/>
                </a:lnTo>
                <a:close/>
                <a:moveTo>
                  <a:pt x="1038" y="460"/>
                </a:moveTo>
                <a:lnTo>
                  <a:pt x="1160" y="461"/>
                </a:lnTo>
                <a:lnTo>
                  <a:pt x="1282" y="469"/>
                </a:lnTo>
                <a:lnTo>
                  <a:pt x="1404" y="483"/>
                </a:lnTo>
                <a:lnTo>
                  <a:pt x="1526" y="503"/>
                </a:lnTo>
                <a:lnTo>
                  <a:pt x="1544" y="509"/>
                </a:lnTo>
                <a:lnTo>
                  <a:pt x="1558" y="521"/>
                </a:lnTo>
                <a:lnTo>
                  <a:pt x="1568" y="535"/>
                </a:lnTo>
                <a:lnTo>
                  <a:pt x="1574" y="552"/>
                </a:lnTo>
                <a:lnTo>
                  <a:pt x="1572" y="571"/>
                </a:lnTo>
                <a:lnTo>
                  <a:pt x="1566" y="588"/>
                </a:lnTo>
                <a:lnTo>
                  <a:pt x="1555" y="603"/>
                </a:lnTo>
                <a:lnTo>
                  <a:pt x="1540" y="613"/>
                </a:lnTo>
                <a:lnTo>
                  <a:pt x="1524" y="618"/>
                </a:lnTo>
                <a:lnTo>
                  <a:pt x="1505" y="617"/>
                </a:lnTo>
                <a:lnTo>
                  <a:pt x="1388" y="598"/>
                </a:lnTo>
                <a:lnTo>
                  <a:pt x="1272" y="585"/>
                </a:lnTo>
                <a:lnTo>
                  <a:pt x="1156" y="578"/>
                </a:lnTo>
                <a:lnTo>
                  <a:pt x="1039" y="576"/>
                </a:lnTo>
                <a:lnTo>
                  <a:pt x="923" y="580"/>
                </a:lnTo>
                <a:lnTo>
                  <a:pt x="808" y="588"/>
                </a:lnTo>
                <a:lnTo>
                  <a:pt x="790" y="587"/>
                </a:lnTo>
                <a:lnTo>
                  <a:pt x="773" y="581"/>
                </a:lnTo>
                <a:lnTo>
                  <a:pt x="759" y="570"/>
                </a:lnTo>
                <a:lnTo>
                  <a:pt x="749" y="554"/>
                </a:lnTo>
                <a:lnTo>
                  <a:pt x="744" y="536"/>
                </a:lnTo>
                <a:lnTo>
                  <a:pt x="745" y="518"/>
                </a:lnTo>
                <a:lnTo>
                  <a:pt x="752" y="501"/>
                </a:lnTo>
                <a:lnTo>
                  <a:pt x="764" y="487"/>
                </a:lnTo>
                <a:lnTo>
                  <a:pt x="778" y="477"/>
                </a:lnTo>
                <a:lnTo>
                  <a:pt x="797" y="472"/>
                </a:lnTo>
                <a:lnTo>
                  <a:pt x="918" y="463"/>
                </a:lnTo>
                <a:lnTo>
                  <a:pt x="1038" y="460"/>
                </a:lnTo>
                <a:close/>
                <a:moveTo>
                  <a:pt x="3428" y="389"/>
                </a:moveTo>
                <a:lnTo>
                  <a:pt x="3428" y="2269"/>
                </a:lnTo>
                <a:lnTo>
                  <a:pt x="3427" y="2269"/>
                </a:lnTo>
                <a:lnTo>
                  <a:pt x="3427" y="2277"/>
                </a:lnTo>
                <a:lnTo>
                  <a:pt x="3426" y="2283"/>
                </a:lnTo>
                <a:lnTo>
                  <a:pt x="3418" y="2301"/>
                </a:lnTo>
                <a:lnTo>
                  <a:pt x="3406" y="2314"/>
                </a:lnTo>
                <a:lnTo>
                  <a:pt x="3390" y="2323"/>
                </a:lnTo>
                <a:lnTo>
                  <a:pt x="3373" y="2328"/>
                </a:lnTo>
                <a:lnTo>
                  <a:pt x="3355" y="2325"/>
                </a:lnTo>
                <a:lnTo>
                  <a:pt x="3265" y="2302"/>
                </a:lnTo>
                <a:lnTo>
                  <a:pt x="3180" y="2281"/>
                </a:lnTo>
                <a:lnTo>
                  <a:pt x="3098" y="2264"/>
                </a:lnTo>
                <a:lnTo>
                  <a:pt x="3021" y="2248"/>
                </a:lnTo>
                <a:lnTo>
                  <a:pt x="2947" y="2235"/>
                </a:lnTo>
                <a:lnTo>
                  <a:pt x="2875" y="2225"/>
                </a:lnTo>
                <a:lnTo>
                  <a:pt x="2805" y="2216"/>
                </a:lnTo>
                <a:lnTo>
                  <a:pt x="2805" y="2395"/>
                </a:lnTo>
                <a:lnTo>
                  <a:pt x="3519" y="2395"/>
                </a:lnTo>
                <a:lnTo>
                  <a:pt x="3519" y="389"/>
                </a:lnTo>
                <a:lnTo>
                  <a:pt x="3428" y="389"/>
                </a:lnTo>
                <a:close/>
                <a:moveTo>
                  <a:pt x="116" y="389"/>
                </a:moveTo>
                <a:lnTo>
                  <a:pt x="116" y="2396"/>
                </a:lnTo>
                <a:lnTo>
                  <a:pt x="1757" y="2396"/>
                </a:lnTo>
                <a:lnTo>
                  <a:pt x="1757" y="2314"/>
                </a:lnTo>
                <a:lnTo>
                  <a:pt x="1664" y="2291"/>
                </a:lnTo>
                <a:lnTo>
                  <a:pt x="1576" y="2271"/>
                </a:lnTo>
                <a:lnTo>
                  <a:pt x="1493" y="2254"/>
                </a:lnTo>
                <a:lnTo>
                  <a:pt x="1412" y="2238"/>
                </a:lnTo>
                <a:lnTo>
                  <a:pt x="1336" y="2227"/>
                </a:lnTo>
                <a:lnTo>
                  <a:pt x="1261" y="2217"/>
                </a:lnTo>
                <a:lnTo>
                  <a:pt x="1188" y="2212"/>
                </a:lnTo>
                <a:lnTo>
                  <a:pt x="1116" y="2207"/>
                </a:lnTo>
                <a:lnTo>
                  <a:pt x="1044" y="2207"/>
                </a:lnTo>
                <a:lnTo>
                  <a:pt x="978" y="2208"/>
                </a:lnTo>
                <a:lnTo>
                  <a:pt x="909" y="2212"/>
                </a:lnTo>
                <a:lnTo>
                  <a:pt x="839" y="2218"/>
                </a:lnTo>
                <a:lnTo>
                  <a:pt x="769" y="2227"/>
                </a:lnTo>
                <a:lnTo>
                  <a:pt x="696" y="2237"/>
                </a:lnTo>
                <a:lnTo>
                  <a:pt x="619" y="2250"/>
                </a:lnTo>
                <a:lnTo>
                  <a:pt x="540" y="2266"/>
                </a:lnTo>
                <a:lnTo>
                  <a:pt x="456" y="2283"/>
                </a:lnTo>
                <a:lnTo>
                  <a:pt x="368" y="2302"/>
                </a:lnTo>
                <a:lnTo>
                  <a:pt x="275" y="2324"/>
                </a:lnTo>
                <a:lnTo>
                  <a:pt x="265" y="2327"/>
                </a:lnTo>
                <a:lnTo>
                  <a:pt x="255" y="2328"/>
                </a:lnTo>
                <a:lnTo>
                  <a:pt x="238" y="2324"/>
                </a:lnTo>
                <a:lnTo>
                  <a:pt x="221" y="2317"/>
                </a:lnTo>
                <a:lnTo>
                  <a:pt x="209" y="2303"/>
                </a:lnTo>
                <a:lnTo>
                  <a:pt x="200" y="2288"/>
                </a:lnTo>
                <a:lnTo>
                  <a:pt x="198" y="2269"/>
                </a:lnTo>
                <a:lnTo>
                  <a:pt x="198" y="389"/>
                </a:lnTo>
                <a:lnTo>
                  <a:pt x="116" y="389"/>
                </a:lnTo>
                <a:close/>
                <a:moveTo>
                  <a:pt x="1038" y="134"/>
                </a:moveTo>
                <a:lnTo>
                  <a:pt x="921" y="137"/>
                </a:lnTo>
                <a:lnTo>
                  <a:pt x="804" y="145"/>
                </a:lnTo>
                <a:lnTo>
                  <a:pt x="684" y="158"/>
                </a:lnTo>
                <a:lnTo>
                  <a:pt x="564" y="176"/>
                </a:lnTo>
                <a:lnTo>
                  <a:pt x="440" y="198"/>
                </a:lnTo>
                <a:lnTo>
                  <a:pt x="314" y="226"/>
                </a:lnTo>
                <a:lnTo>
                  <a:pt x="314" y="230"/>
                </a:lnTo>
                <a:lnTo>
                  <a:pt x="314" y="242"/>
                </a:lnTo>
                <a:lnTo>
                  <a:pt x="314" y="262"/>
                </a:lnTo>
                <a:lnTo>
                  <a:pt x="314" y="290"/>
                </a:lnTo>
                <a:lnTo>
                  <a:pt x="314" y="324"/>
                </a:lnTo>
                <a:lnTo>
                  <a:pt x="314" y="364"/>
                </a:lnTo>
                <a:lnTo>
                  <a:pt x="314" y="410"/>
                </a:lnTo>
                <a:lnTo>
                  <a:pt x="314" y="462"/>
                </a:lnTo>
                <a:lnTo>
                  <a:pt x="314" y="519"/>
                </a:lnTo>
                <a:lnTo>
                  <a:pt x="314" y="580"/>
                </a:lnTo>
                <a:lnTo>
                  <a:pt x="314" y="1171"/>
                </a:lnTo>
                <a:lnTo>
                  <a:pt x="314" y="1251"/>
                </a:lnTo>
                <a:lnTo>
                  <a:pt x="314" y="1330"/>
                </a:lnTo>
                <a:lnTo>
                  <a:pt x="314" y="1487"/>
                </a:lnTo>
                <a:lnTo>
                  <a:pt x="314" y="1562"/>
                </a:lnTo>
                <a:lnTo>
                  <a:pt x="314" y="1842"/>
                </a:lnTo>
                <a:lnTo>
                  <a:pt x="314" y="1903"/>
                </a:lnTo>
                <a:lnTo>
                  <a:pt x="314" y="1959"/>
                </a:lnTo>
                <a:lnTo>
                  <a:pt x="314" y="2010"/>
                </a:lnTo>
                <a:lnTo>
                  <a:pt x="314" y="2057"/>
                </a:lnTo>
                <a:lnTo>
                  <a:pt x="314" y="2196"/>
                </a:lnTo>
                <a:lnTo>
                  <a:pt x="409" y="2174"/>
                </a:lnTo>
                <a:lnTo>
                  <a:pt x="500" y="2155"/>
                </a:lnTo>
                <a:lnTo>
                  <a:pt x="585" y="2139"/>
                </a:lnTo>
                <a:lnTo>
                  <a:pt x="667" y="2124"/>
                </a:lnTo>
                <a:lnTo>
                  <a:pt x="746" y="2112"/>
                </a:lnTo>
                <a:lnTo>
                  <a:pt x="823" y="2103"/>
                </a:lnTo>
                <a:lnTo>
                  <a:pt x="898" y="2097"/>
                </a:lnTo>
                <a:lnTo>
                  <a:pt x="971" y="2092"/>
                </a:lnTo>
                <a:lnTo>
                  <a:pt x="1044" y="2090"/>
                </a:lnTo>
                <a:lnTo>
                  <a:pt x="1116" y="2091"/>
                </a:lnTo>
                <a:lnTo>
                  <a:pt x="1189" y="2094"/>
                </a:lnTo>
                <a:lnTo>
                  <a:pt x="1263" y="2101"/>
                </a:lnTo>
                <a:lnTo>
                  <a:pt x="1337" y="2110"/>
                </a:lnTo>
                <a:lnTo>
                  <a:pt x="1414" y="2121"/>
                </a:lnTo>
                <a:lnTo>
                  <a:pt x="1494" y="2135"/>
                </a:lnTo>
                <a:lnTo>
                  <a:pt x="1577" y="2152"/>
                </a:lnTo>
                <a:lnTo>
                  <a:pt x="1663" y="2172"/>
                </a:lnTo>
                <a:lnTo>
                  <a:pt x="1754" y="2194"/>
                </a:lnTo>
                <a:lnTo>
                  <a:pt x="1754" y="225"/>
                </a:lnTo>
                <a:lnTo>
                  <a:pt x="1630" y="196"/>
                </a:lnTo>
                <a:lnTo>
                  <a:pt x="1509" y="173"/>
                </a:lnTo>
                <a:lnTo>
                  <a:pt x="1390" y="155"/>
                </a:lnTo>
                <a:lnTo>
                  <a:pt x="1272" y="143"/>
                </a:lnTo>
                <a:lnTo>
                  <a:pt x="1154" y="135"/>
                </a:lnTo>
                <a:lnTo>
                  <a:pt x="1038" y="134"/>
                </a:lnTo>
                <a:close/>
                <a:moveTo>
                  <a:pt x="2601" y="117"/>
                </a:moveTo>
                <a:lnTo>
                  <a:pt x="2529" y="118"/>
                </a:lnTo>
                <a:lnTo>
                  <a:pt x="2457" y="123"/>
                </a:lnTo>
                <a:lnTo>
                  <a:pt x="2383" y="129"/>
                </a:lnTo>
                <a:lnTo>
                  <a:pt x="2307" y="139"/>
                </a:lnTo>
                <a:lnTo>
                  <a:pt x="2227" y="152"/>
                </a:lnTo>
                <a:lnTo>
                  <a:pt x="2145" y="166"/>
                </a:lnTo>
                <a:lnTo>
                  <a:pt x="2059" y="184"/>
                </a:lnTo>
                <a:lnTo>
                  <a:pt x="1967" y="204"/>
                </a:lnTo>
                <a:lnTo>
                  <a:pt x="1871" y="226"/>
                </a:lnTo>
                <a:lnTo>
                  <a:pt x="1871" y="2196"/>
                </a:lnTo>
                <a:lnTo>
                  <a:pt x="1966" y="2174"/>
                </a:lnTo>
                <a:lnTo>
                  <a:pt x="2056" y="2155"/>
                </a:lnTo>
                <a:lnTo>
                  <a:pt x="2142" y="2139"/>
                </a:lnTo>
                <a:lnTo>
                  <a:pt x="2224" y="2124"/>
                </a:lnTo>
                <a:lnTo>
                  <a:pt x="2303" y="2112"/>
                </a:lnTo>
                <a:lnTo>
                  <a:pt x="2380" y="2103"/>
                </a:lnTo>
                <a:lnTo>
                  <a:pt x="2455" y="2097"/>
                </a:lnTo>
                <a:lnTo>
                  <a:pt x="2528" y="2092"/>
                </a:lnTo>
                <a:lnTo>
                  <a:pt x="2601" y="2090"/>
                </a:lnTo>
                <a:lnTo>
                  <a:pt x="2673" y="2091"/>
                </a:lnTo>
                <a:lnTo>
                  <a:pt x="2746" y="2094"/>
                </a:lnTo>
                <a:lnTo>
                  <a:pt x="2819" y="2101"/>
                </a:lnTo>
                <a:lnTo>
                  <a:pt x="2894" y="2110"/>
                </a:lnTo>
                <a:lnTo>
                  <a:pt x="2971" y="2121"/>
                </a:lnTo>
                <a:lnTo>
                  <a:pt x="3051" y="2135"/>
                </a:lnTo>
                <a:lnTo>
                  <a:pt x="3134" y="2152"/>
                </a:lnTo>
                <a:lnTo>
                  <a:pt x="3220" y="2172"/>
                </a:lnTo>
                <a:lnTo>
                  <a:pt x="3311" y="2194"/>
                </a:lnTo>
                <a:lnTo>
                  <a:pt x="3311" y="225"/>
                </a:lnTo>
                <a:lnTo>
                  <a:pt x="3219" y="201"/>
                </a:lnTo>
                <a:lnTo>
                  <a:pt x="3130" y="180"/>
                </a:lnTo>
                <a:lnTo>
                  <a:pt x="3048" y="164"/>
                </a:lnTo>
                <a:lnTo>
                  <a:pt x="2968" y="148"/>
                </a:lnTo>
                <a:lnTo>
                  <a:pt x="2891" y="137"/>
                </a:lnTo>
                <a:lnTo>
                  <a:pt x="2816" y="127"/>
                </a:lnTo>
                <a:lnTo>
                  <a:pt x="2743" y="122"/>
                </a:lnTo>
                <a:lnTo>
                  <a:pt x="2672" y="117"/>
                </a:lnTo>
                <a:lnTo>
                  <a:pt x="2601" y="117"/>
                </a:lnTo>
                <a:close/>
                <a:moveTo>
                  <a:pt x="2601" y="0"/>
                </a:moveTo>
                <a:lnTo>
                  <a:pt x="2670" y="1"/>
                </a:lnTo>
                <a:lnTo>
                  <a:pt x="2741" y="5"/>
                </a:lnTo>
                <a:lnTo>
                  <a:pt x="2813" y="10"/>
                </a:lnTo>
                <a:lnTo>
                  <a:pt x="2886" y="19"/>
                </a:lnTo>
                <a:lnTo>
                  <a:pt x="2960" y="30"/>
                </a:lnTo>
                <a:lnTo>
                  <a:pt x="3038" y="43"/>
                </a:lnTo>
                <a:lnTo>
                  <a:pt x="3117" y="59"/>
                </a:lnTo>
                <a:lnTo>
                  <a:pt x="3201" y="78"/>
                </a:lnTo>
                <a:lnTo>
                  <a:pt x="3289" y="99"/>
                </a:lnTo>
                <a:lnTo>
                  <a:pt x="3380" y="122"/>
                </a:lnTo>
                <a:lnTo>
                  <a:pt x="3396" y="127"/>
                </a:lnTo>
                <a:lnTo>
                  <a:pt x="3408" y="136"/>
                </a:lnTo>
                <a:lnTo>
                  <a:pt x="3419" y="148"/>
                </a:lnTo>
                <a:lnTo>
                  <a:pt x="3426" y="163"/>
                </a:lnTo>
                <a:lnTo>
                  <a:pt x="3428" y="179"/>
                </a:lnTo>
                <a:lnTo>
                  <a:pt x="3428" y="272"/>
                </a:lnTo>
                <a:lnTo>
                  <a:pt x="3576" y="272"/>
                </a:lnTo>
                <a:lnTo>
                  <a:pt x="3595" y="275"/>
                </a:lnTo>
                <a:lnTo>
                  <a:pt x="3610" y="284"/>
                </a:lnTo>
                <a:lnTo>
                  <a:pt x="3624" y="296"/>
                </a:lnTo>
                <a:lnTo>
                  <a:pt x="3631" y="313"/>
                </a:lnTo>
                <a:lnTo>
                  <a:pt x="3635" y="331"/>
                </a:lnTo>
                <a:lnTo>
                  <a:pt x="3635" y="336"/>
                </a:lnTo>
                <a:lnTo>
                  <a:pt x="3635" y="2454"/>
                </a:lnTo>
                <a:lnTo>
                  <a:pt x="3631" y="2472"/>
                </a:lnTo>
                <a:lnTo>
                  <a:pt x="3624" y="2488"/>
                </a:lnTo>
                <a:lnTo>
                  <a:pt x="3610" y="2501"/>
                </a:lnTo>
                <a:lnTo>
                  <a:pt x="3595" y="2509"/>
                </a:lnTo>
                <a:lnTo>
                  <a:pt x="3576" y="2512"/>
                </a:lnTo>
                <a:lnTo>
                  <a:pt x="3576" y="2512"/>
                </a:lnTo>
                <a:lnTo>
                  <a:pt x="2805" y="2512"/>
                </a:lnTo>
                <a:lnTo>
                  <a:pt x="2805" y="2607"/>
                </a:lnTo>
                <a:lnTo>
                  <a:pt x="2805" y="2607"/>
                </a:lnTo>
                <a:lnTo>
                  <a:pt x="2803" y="2623"/>
                </a:lnTo>
                <a:lnTo>
                  <a:pt x="2797" y="2636"/>
                </a:lnTo>
                <a:lnTo>
                  <a:pt x="2788" y="2649"/>
                </a:lnTo>
                <a:lnTo>
                  <a:pt x="2776" y="2658"/>
                </a:lnTo>
                <a:lnTo>
                  <a:pt x="2761" y="2664"/>
                </a:lnTo>
                <a:lnTo>
                  <a:pt x="2747" y="2666"/>
                </a:lnTo>
                <a:lnTo>
                  <a:pt x="2747" y="2666"/>
                </a:lnTo>
                <a:lnTo>
                  <a:pt x="2732" y="2664"/>
                </a:lnTo>
                <a:lnTo>
                  <a:pt x="2717" y="2658"/>
                </a:lnTo>
                <a:lnTo>
                  <a:pt x="2591" y="2585"/>
                </a:lnTo>
                <a:lnTo>
                  <a:pt x="2468" y="2655"/>
                </a:lnTo>
                <a:lnTo>
                  <a:pt x="2454" y="2662"/>
                </a:lnTo>
                <a:lnTo>
                  <a:pt x="2438" y="2664"/>
                </a:lnTo>
                <a:lnTo>
                  <a:pt x="2419" y="2662"/>
                </a:lnTo>
                <a:lnTo>
                  <a:pt x="2403" y="2653"/>
                </a:lnTo>
                <a:lnTo>
                  <a:pt x="2391" y="2641"/>
                </a:lnTo>
                <a:lnTo>
                  <a:pt x="2383" y="2624"/>
                </a:lnTo>
                <a:lnTo>
                  <a:pt x="2380" y="2606"/>
                </a:lnTo>
                <a:lnTo>
                  <a:pt x="2380" y="2512"/>
                </a:lnTo>
                <a:lnTo>
                  <a:pt x="59" y="2512"/>
                </a:lnTo>
                <a:lnTo>
                  <a:pt x="40" y="2509"/>
                </a:lnTo>
                <a:lnTo>
                  <a:pt x="24" y="2501"/>
                </a:lnTo>
                <a:lnTo>
                  <a:pt x="11" y="2488"/>
                </a:lnTo>
                <a:lnTo>
                  <a:pt x="3" y="2472"/>
                </a:lnTo>
                <a:lnTo>
                  <a:pt x="0" y="2454"/>
                </a:lnTo>
                <a:lnTo>
                  <a:pt x="0" y="336"/>
                </a:lnTo>
                <a:lnTo>
                  <a:pt x="0" y="331"/>
                </a:lnTo>
                <a:lnTo>
                  <a:pt x="3" y="313"/>
                </a:lnTo>
                <a:lnTo>
                  <a:pt x="11" y="296"/>
                </a:lnTo>
                <a:lnTo>
                  <a:pt x="24" y="284"/>
                </a:lnTo>
                <a:lnTo>
                  <a:pt x="40" y="275"/>
                </a:lnTo>
                <a:lnTo>
                  <a:pt x="59" y="272"/>
                </a:lnTo>
                <a:lnTo>
                  <a:pt x="198" y="272"/>
                </a:lnTo>
                <a:lnTo>
                  <a:pt x="198" y="179"/>
                </a:lnTo>
                <a:lnTo>
                  <a:pt x="198" y="179"/>
                </a:lnTo>
                <a:lnTo>
                  <a:pt x="200" y="164"/>
                </a:lnTo>
                <a:lnTo>
                  <a:pt x="206" y="150"/>
                </a:lnTo>
                <a:lnTo>
                  <a:pt x="216" y="138"/>
                </a:lnTo>
                <a:lnTo>
                  <a:pt x="228" y="128"/>
                </a:lnTo>
                <a:lnTo>
                  <a:pt x="242" y="123"/>
                </a:lnTo>
                <a:lnTo>
                  <a:pt x="362" y="96"/>
                </a:lnTo>
                <a:lnTo>
                  <a:pt x="478" y="73"/>
                </a:lnTo>
                <a:lnTo>
                  <a:pt x="593" y="53"/>
                </a:lnTo>
                <a:lnTo>
                  <a:pt x="705" y="39"/>
                </a:lnTo>
                <a:lnTo>
                  <a:pt x="817" y="28"/>
                </a:lnTo>
                <a:lnTo>
                  <a:pt x="928" y="20"/>
                </a:lnTo>
                <a:lnTo>
                  <a:pt x="1038" y="18"/>
                </a:lnTo>
                <a:lnTo>
                  <a:pt x="1147" y="19"/>
                </a:lnTo>
                <a:lnTo>
                  <a:pt x="1255" y="24"/>
                </a:lnTo>
                <a:lnTo>
                  <a:pt x="1365" y="34"/>
                </a:lnTo>
                <a:lnTo>
                  <a:pt x="1474" y="49"/>
                </a:lnTo>
                <a:lnTo>
                  <a:pt x="1586" y="68"/>
                </a:lnTo>
                <a:lnTo>
                  <a:pt x="1698" y="91"/>
                </a:lnTo>
                <a:lnTo>
                  <a:pt x="1813" y="120"/>
                </a:lnTo>
                <a:lnTo>
                  <a:pt x="1907" y="97"/>
                </a:lnTo>
                <a:lnTo>
                  <a:pt x="1997" y="78"/>
                </a:lnTo>
                <a:lnTo>
                  <a:pt x="2081" y="60"/>
                </a:lnTo>
                <a:lnTo>
                  <a:pt x="2163" y="45"/>
                </a:lnTo>
                <a:lnTo>
                  <a:pt x="2240" y="32"/>
                </a:lnTo>
                <a:lnTo>
                  <a:pt x="2316" y="21"/>
                </a:lnTo>
                <a:lnTo>
                  <a:pt x="2390" y="12"/>
                </a:lnTo>
                <a:lnTo>
                  <a:pt x="2460" y="6"/>
                </a:lnTo>
                <a:lnTo>
                  <a:pt x="2531" y="2"/>
                </a:lnTo>
                <a:lnTo>
                  <a:pt x="2601" y="0"/>
                </a:lnTo>
                <a:close/>
              </a:path>
            </a:pathLst>
          </a:custGeom>
          <a:solidFill>
            <a:schemeClr val="accent5">
              <a:lumMod val="50000"/>
              <a:alpha val="4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TextBox 22"/>
          <p:cNvSpPr txBox="1"/>
          <p:nvPr/>
        </p:nvSpPr>
        <p:spPr bwMode="gray">
          <a:xfrm>
            <a:off x="2461545" y="1391897"/>
            <a:ext cx="1565849" cy="276999"/>
          </a:xfrm>
          <a:prstGeom prst="rect">
            <a:avLst/>
          </a:prstGeom>
          <a:noFill/>
        </p:spPr>
        <p:txBody>
          <a:bodyPr wrap="square" lIns="0" tIns="0" rIns="0" bIns="0" rtlCol="0">
            <a:spAutoFit/>
          </a:bodyPr>
          <a:lstStyle/>
          <a:p>
            <a:pPr>
              <a:spcBef>
                <a:spcPts val="500"/>
              </a:spcBef>
            </a:pPr>
            <a:r>
              <a:rPr lang="en-US" sz="900" dirty="0">
                <a:solidFill>
                  <a:schemeClr val="bg1"/>
                </a:solidFill>
              </a:rPr>
              <a:t>Fewer in-school suspensions</a:t>
            </a:r>
          </a:p>
        </p:txBody>
      </p:sp>
      <p:sp>
        <p:nvSpPr>
          <p:cNvPr id="24" name="TextBox 23"/>
          <p:cNvSpPr txBox="1"/>
          <p:nvPr/>
        </p:nvSpPr>
        <p:spPr bwMode="gray">
          <a:xfrm>
            <a:off x="2461545" y="949886"/>
            <a:ext cx="993807" cy="384721"/>
          </a:xfrm>
          <a:prstGeom prst="rect">
            <a:avLst/>
          </a:prstGeom>
          <a:noFill/>
        </p:spPr>
        <p:txBody>
          <a:bodyPr wrap="square" lIns="0" tIns="0" rIns="0" bIns="0" rtlCol="0">
            <a:spAutoFit/>
          </a:bodyPr>
          <a:lstStyle/>
          <a:p>
            <a:r>
              <a:rPr lang="en-US" sz="2500" dirty="0">
                <a:solidFill>
                  <a:schemeClr val="bg1"/>
                </a:solidFill>
                <a:latin typeface="+mj-lt"/>
              </a:rPr>
              <a:t>79.8%</a:t>
            </a:r>
          </a:p>
        </p:txBody>
      </p:sp>
      <p:cxnSp>
        <p:nvCxnSpPr>
          <p:cNvPr id="22" name="Straight Connector 21"/>
          <p:cNvCxnSpPr/>
          <p:nvPr/>
        </p:nvCxnSpPr>
        <p:spPr bwMode="gray">
          <a:xfrm>
            <a:off x="2461545" y="1333623"/>
            <a:ext cx="1527586"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gray">
          <a:xfrm>
            <a:off x="4243281" y="1391897"/>
            <a:ext cx="1565849" cy="276999"/>
          </a:xfrm>
          <a:prstGeom prst="rect">
            <a:avLst/>
          </a:prstGeom>
          <a:noFill/>
        </p:spPr>
        <p:txBody>
          <a:bodyPr wrap="square" lIns="0" tIns="0" rIns="0" bIns="0" rtlCol="0">
            <a:spAutoFit/>
          </a:bodyPr>
          <a:lstStyle/>
          <a:p>
            <a:pPr>
              <a:spcBef>
                <a:spcPts val="500"/>
              </a:spcBef>
            </a:pPr>
            <a:r>
              <a:rPr lang="en-US" sz="900" dirty="0">
                <a:solidFill>
                  <a:schemeClr val="bg1"/>
                </a:solidFill>
              </a:rPr>
              <a:t>Fewer disciplinary incidents</a:t>
            </a:r>
          </a:p>
        </p:txBody>
      </p:sp>
      <p:sp>
        <p:nvSpPr>
          <p:cNvPr id="28" name="TextBox 27"/>
          <p:cNvSpPr txBox="1"/>
          <p:nvPr/>
        </p:nvSpPr>
        <p:spPr bwMode="gray">
          <a:xfrm>
            <a:off x="4243281" y="949886"/>
            <a:ext cx="993807" cy="384721"/>
          </a:xfrm>
          <a:prstGeom prst="rect">
            <a:avLst/>
          </a:prstGeom>
          <a:noFill/>
        </p:spPr>
        <p:txBody>
          <a:bodyPr wrap="square" lIns="0" tIns="0" rIns="0" bIns="0" rtlCol="0">
            <a:spAutoFit/>
          </a:bodyPr>
          <a:lstStyle/>
          <a:p>
            <a:r>
              <a:rPr lang="en-US" sz="2500" dirty="0">
                <a:solidFill>
                  <a:schemeClr val="bg1"/>
                </a:solidFill>
                <a:latin typeface="+mj-lt"/>
              </a:rPr>
              <a:t>58.9%</a:t>
            </a:r>
          </a:p>
        </p:txBody>
      </p:sp>
      <p:cxnSp>
        <p:nvCxnSpPr>
          <p:cNvPr id="29" name="Straight Connector 28"/>
          <p:cNvCxnSpPr/>
          <p:nvPr/>
        </p:nvCxnSpPr>
        <p:spPr bwMode="gray">
          <a:xfrm>
            <a:off x="4243281" y="1333623"/>
            <a:ext cx="1527586"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gray">
          <a:xfrm>
            <a:off x="688489" y="1391897"/>
            <a:ext cx="1565849" cy="276999"/>
          </a:xfrm>
          <a:prstGeom prst="rect">
            <a:avLst/>
          </a:prstGeom>
          <a:noFill/>
        </p:spPr>
        <p:txBody>
          <a:bodyPr wrap="square" lIns="0" tIns="0" rIns="0" bIns="0" rtlCol="0">
            <a:spAutoFit/>
          </a:bodyPr>
          <a:lstStyle/>
          <a:p>
            <a:pPr>
              <a:spcBef>
                <a:spcPts val="500"/>
              </a:spcBef>
            </a:pPr>
            <a:r>
              <a:rPr lang="en-US" sz="900" dirty="0">
                <a:solidFill>
                  <a:schemeClr val="bg1"/>
                </a:solidFill>
              </a:rPr>
              <a:t>Fewer out-of-school suspensions</a:t>
            </a:r>
          </a:p>
        </p:txBody>
      </p:sp>
      <p:sp>
        <p:nvSpPr>
          <p:cNvPr id="31" name="TextBox 30"/>
          <p:cNvSpPr txBox="1"/>
          <p:nvPr/>
        </p:nvSpPr>
        <p:spPr bwMode="gray">
          <a:xfrm>
            <a:off x="688489" y="949886"/>
            <a:ext cx="993807" cy="384721"/>
          </a:xfrm>
          <a:prstGeom prst="rect">
            <a:avLst/>
          </a:prstGeom>
          <a:noFill/>
        </p:spPr>
        <p:txBody>
          <a:bodyPr wrap="square" lIns="0" tIns="0" rIns="0" bIns="0" rtlCol="0">
            <a:spAutoFit/>
          </a:bodyPr>
          <a:lstStyle/>
          <a:p>
            <a:r>
              <a:rPr lang="en-US" sz="2500" dirty="0">
                <a:solidFill>
                  <a:schemeClr val="bg1"/>
                </a:solidFill>
                <a:latin typeface="+mj-lt"/>
              </a:rPr>
              <a:t>55.1%</a:t>
            </a:r>
          </a:p>
        </p:txBody>
      </p:sp>
      <p:cxnSp>
        <p:nvCxnSpPr>
          <p:cNvPr id="32" name="Straight Connector 31"/>
          <p:cNvCxnSpPr/>
          <p:nvPr/>
        </p:nvCxnSpPr>
        <p:spPr bwMode="gray">
          <a:xfrm>
            <a:off x="688489" y="1333623"/>
            <a:ext cx="1527586"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bwMode="gray">
          <a:xfrm>
            <a:off x="688489" y="3051420"/>
            <a:ext cx="4984947" cy="846386"/>
          </a:xfrm>
          <a:prstGeom prst="rect">
            <a:avLst/>
          </a:prstGeom>
          <a:noFill/>
        </p:spPr>
        <p:txBody>
          <a:bodyPr wrap="square" lIns="0" tIns="0" rIns="0" bIns="0" rtlCol="0">
            <a:spAutoFit/>
          </a:bodyPr>
          <a:lstStyle/>
          <a:p>
            <a:pPr>
              <a:spcBef>
                <a:spcPts val="500"/>
              </a:spcBef>
            </a:pPr>
            <a:r>
              <a:rPr lang="en-US" sz="1100" dirty="0">
                <a:solidFill>
                  <a:schemeClr val="bg1"/>
                </a:solidFill>
              </a:rPr>
              <a:t>Finally, we believe the study results provide evidence that fidelity of implementation of SWPBIS</a:t>
            </a:r>
            <a:r>
              <a:rPr lang="en-US" sz="1100" baseline="30000" dirty="0">
                <a:solidFill>
                  <a:schemeClr val="bg1"/>
                </a:solidFill>
              </a:rPr>
              <a:t>2</a:t>
            </a:r>
            <a:r>
              <a:rPr lang="en-US" sz="1100" dirty="0">
                <a:solidFill>
                  <a:schemeClr val="bg1"/>
                </a:solidFill>
              </a:rPr>
              <a:t> is a critical component of effectiveness and that schools should strive to implement SWPBIS universal practices with fidelity to significantly decrease behavior incidents </a:t>
            </a:r>
            <a:br>
              <a:rPr lang="en-US" sz="1100" dirty="0">
                <a:solidFill>
                  <a:schemeClr val="bg1"/>
                </a:solidFill>
              </a:rPr>
            </a:br>
            <a:r>
              <a:rPr lang="en-US" sz="1100" dirty="0">
                <a:solidFill>
                  <a:schemeClr val="bg1"/>
                </a:solidFill>
              </a:rPr>
              <a:t>and suspensions.”</a:t>
            </a:r>
          </a:p>
        </p:txBody>
      </p:sp>
      <p:sp>
        <p:nvSpPr>
          <p:cNvPr id="4" name="Title 3"/>
          <p:cNvSpPr>
            <a:spLocks noGrp="1"/>
          </p:cNvSpPr>
          <p:nvPr>
            <p:ph type="title"/>
          </p:nvPr>
        </p:nvSpPr>
        <p:spPr>
          <a:xfrm>
            <a:off x="279055" y="317005"/>
            <a:ext cx="4984947" cy="249299"/>
          </a:xfrm>
        </p:spPr>
        <p:txBody>
          <a:bodyPr/>
          <a:lstStyle/>
          <a:p>
            <a:r>
              <a:rPr lang="en-US" dirty="0"/>
              <a:t>Fidelity Matters</a:t>
            </a:r>
          </a:p>
        </p:txBody>
      </p:sp>
      <p:sp>
        <p:nvSpPr>
          <p:cNvPr id="18" name="TextBox 17">
            <a:extLst>
              <a:ext uri="{FF2B5EF4-FFF2-40B4-BE49-F238E27FC236}">
                <a16:creationId xmlns:a16="http://schemas.microsoft.com/office/drawing/2014/main" id="{7153C794-90C2-4358-A70E-592EAF92EA60}"/>
              </a:ext>
            </a:extLst>
          </p:cNvPr>
          <p:cNvSpPr txBox="1"/>
          <p:nvPr/>
        </p:nvSpPr>
        <p:spPr>
          <a:xfrm>
            <a:off x="819762" y="2108105"/>
            <a:ext cx="4849413" cy="276999"/>
          </a:xfrm>
          <a:prstGeom prst="rect">
            <a:avLst/>
          </a:prstGeom>
          <a:noFill/>
        </p:spPr>
        <p:txBody>
          <a:bodyPr wrap="square" lIns="0" tIns="0" rIns="0" bIns="0" rtlCol="0">
            <a:spAutoFit/>
          </a:bodyPr>
          <a:lstStyle/>
          <a:p>
            <a:pPr>
              <a:spcBef>
                <a:spcPts val="500"/>
              </a:spcBef>
            </a:pPr>
            <a:r>
              <a:rPr lang="en-US" sz="900" dirty="0">
                <a:solidFill>
                  <a:schemeClr val="bg1"/>
                </a:solidFill>
              </a:rPr>
              <a:t>Schools implementing PBIS with over 70% fidelity</a:t>
            </a:r>
            <a:r>
              <a:rPr lang="en-US" sz="900" baseline="30000" dirty="0">
                <a:solidFill>
                  <a:schemeClr val="bg1"/>
                </a:solidFill>
              </a:rPr>
              <a:t>1</a:t>
            </a:r>
            <a:r>
              <a:rPr lang="en-US" sz="900" dirty="0">
                <a:solidFill>
                  <a:schemeClr val="bg1"/>
                </a:solidFill>
              </a:rPr>
              <a:t> see significant improvement in outcomes compared to schools that do not implement PBIS at all </a:t>
            </a:r>
            <a:r>
              <a:rPr lang="en-US" sz="900" i="1" dirty="0">
                <a:solidFill>
                  <a:schemeClr val="bg1"/>
                </a:solidFill>
              </a:rPr>
              <a:t>(n=238 schools)</a:t>
            </a:r>
          </a:p>
        </p:txBody>
      </p:sp>
      <p:sp>
        <p:nvSpPr>
          <p:cNvPr id="3" name="TextBox 2">
            <a:extLst>
              <a:ext uri="{FF2B5EF4-FFF2-40B4-BE49-F238E27FC236}">
                <a16:creationId xmlns:a16="http://schemas.microsoft.com/office/drawing/2014/main" id="{8DD0AD10-887B-42BE-9ED6-347E1200A08F}"/>
              </a:ext>
            </a:extLst>
          </p:cNvPr>
          <p:cNvSpPr txBox="1"/>
          <p:nvPr/>
        </p:nvSpPr>
        <p:spPr>
          <a:xfrm>
            <a:off x="1524000" y="3979456"/>
            <a:ext cx="4246867" cy="246221"/>
          </a:xfrm>
          <a:prstGeom prst="rect">
            <a:avLst/>
          </a:prstGeom>
          <a:noFill/>
        </p:spPr>
        <p:txBody>
          <a:bodyPr wrap="square" lIns="0" tIns="0" rIns="0" bIns="0" rtlCol="0">
            <a:spAutoFit/>
          </a:bodyPr>
          <a:lstStyle/>
          <a:p>
            <a:pPr>
              <a:spcBef>
                <a:spcPts val="500"/>
              </a:spcBef>
            </a:pPr>
            <a:r>
              <a:rPr lang="en-US" sz="800" i="1" dirty="0">
                <a:solidFill>
                  <a:schemeClr val="bg1"/>
                </a:solidFill>
              </a:rPr>
              <a:t>Gage, N. et.al., The Impact of Schoolwide Positive Behavior Interventions and Supports on School Suspensions: A Statewide Quasi-Experimental Analysis, 2018</a:t>
            </a:r>
          </a:p>
        </p:txBody>
      </p:sp>
      <p:pic>
        <p:nvPicPr>
          <p:cNvPr id="6" name="Picture 5">
            <a:extLst>
              <a:ext uri="{FF2B5EF4-FFF2-40B4-BE49-F238E27FC236}">
                <a16:creationId xmlns:a16="http://schemas.microsoft.com/office/drawing/2014/main" id="{3F7127C6-7291-41FD-936D-D6959AE6ECC7}"/>
              </a:ext>
            </a:extLst>
          </p:cNvPr>
          <p:cNvPicPr>
            <a:picLocks noChangeAspect="1"/>
          </p:cNvPicPr>
          <p:nvPr/>
        </p:nvPicPr>
        <p:blipFill>
          <a:blip r:embed="rId3">
            <a:lum bright="70000" contrast="-70000"/>
          </a:blip>
          <a:stretch>
            <a:fillRect/>
          </a:stretch>
        </p:blipFill>
        <p:spPr>
          <a:xfrm>
            <a:off x="1838804" y="1023320"/>
            <a:ext cx="365760" cy="249936"/>
          </a:xfrm>
          <a:prstGeom prst="rect">
            <a:avLst/>
          </a:prstGeom>
        </p:spPr>
      </p:pic>
      <p:pic>
        <p:nvPicPr>
          <p:cNvPr id="8" name="Picture 7">
            <a:extLst>
              <a:ext uri="{FF2B5EF4-FFF2-40B4-BE49-F238E27FC236}">
                <a16:creationId xmlns:a16="http://schemas.microsoft.com/office/drawing/2014/main" id="{85AEEAC8-F2FB-4B0E-8FF9-697DB75D9EE0}"/>
              </a:ext>
            </a:extLst>
          </p:cNvPr>
          <p:cNvPicPr>
            <a:picLocks noChangeAspect="1"/>
          </p:cNvPicPr>
          <p:nvPr/>
        </p:nvPicPr>
        <p:blipFill>
          <a:blip r:embed="rId4">
            <a:lum bright="70000" contrast="-70000"/>
          </a:blip>
          <a:stretch>
            <a:fillRect/>
          </a:stretch>
        </p:blipFill>
        <p:spPr>
          <a:xfrm>
            <a:off x="3688267" y="958875"/>
            <a:ext cx="285293" cy="365760"/>
          </a:xfrm>
          <a:prstGeom prst="rect">
            <a:avLst/>
          </a:prstGeom>
        </p:spPr>
      </p:pic>
      <p:pic>
        <p:nvPicPr>
          <p:cNvPr id="10" name="Picture 9">
            <a:extLst>
              <a:ext uri="{FF2B5EF4-FFF2-40B4-BE49-F238E27FC236}">
                <a16:creationId xmlns:a16="http://schemas.microsoft.com/office/drawing/2014/main" id="{51FBF274-DFDD-474C-BF13-F733E331DBEF}"/>
              </a:ext>
            </a:extLst>
          </p:cNvPr>
          <p:cNvPicPr>
            <a:picLocks noChangeAspect="1"/>
          </p:cNvPicPr>
          <p:nvPr/>
        </p:nvPicPr>
        <p:blipFill>
          <a:blip r:embed="rId5">
            <a:lum bright="70000" contrast="-70000"/>
          </a:blip>
          <a:stretch>
            <a:fillRect/>
          </a:stretch>
        </p:blipFill>
        <p:spPr>
          <a:xfrm>
            <a:off x="5405107" y="938727"/>
            <a:ext cx="365760" cy="365760"/>
          </a:xfrm>
          <a:prstGeom prst="rect">
            <a:avLst/>
          </a:prstGeom>
        </p:spPr>
      </p:pic>
      <p:sp>
        <p:nvSpPr>
          <p:cNvPr id="33" name="Text Placeholder 4">
            <a:extLst>
              <a:ext uri="{FF2B5EF4-FFF2-40B4-BE49-F238E27FC236}">
                <a16:creationId xmlns:a16="http://schemas.microsoft.com/office/drawing/2014/main" id="{06B9EFF6-A1E2-4680-98E1-BB699827C163}"/>
              </a:ext>
            </a:extLst>
          </p:cNvPr>
          <p:cNvSpPr txBox="1">
            <a:spLocks/>
          </p:cNvSpPr>
          <p:nvPr/>
        </p:nvSpPr>
        <p:spPr bwMode="gray">
          <a:xfrm>
            <a:off x="-1" y="4494569"/>
            <a:ext cx="2847109" cy="166712"/>
          </a:xfrm>
          <a:prstGeom prst="rect">
            <a:avLst/>
          </a:prstGeom>
        </p:spPr>
        <p:txBody>
          <a:bodyPr vert="horz" wrap="square" lIns="64008" tIns="0" rIns="0" bIns="0" rtlCol="0" anchor="b" anchorCtr="0">
            <a:spAutoFit/>
          </a:bodyPr>
          <a:lstStyle>
            <a:lvl1pPr marL="114300" indent="-114300" algn="l" defTabSz="480060" rtl="0" eaLnBrk="1" latinLnBrk="0" hangingPunct="1">
              <a:lnSpc>
                <a:spcPct val="100000"/>
              </a:lnSpc>
              <a:spcBef>
                <a:spcPts val="100"/>
              </a:spcBef>
              <a:buClrTx/>
              <a:buFont typeface="+mj-lt"/>
              <a:buAutoNum type="arabicParenR"/>
              <a:defRPr sz="500" kern="1200">
                <a:solidFill>
                  <a:schemeClr val="accent2"/>
                </a:solidFill>
                <a:latin typeface="+mn-lt"/>
                <a:ea typeface="+mn-ea"/>
                <a:cs typeface="+mn-cs"/>
              </a:defRPr>
            </a:lvl1pPr>
            <a:lvl2pPr marL="228600" indent="-114300" algn="l" defTabSz="480060" rtl="0" eaLnBrk="1" latinLnBrk="0" hangingPunct="1">
              <a:lnSpc>
                <a:spcPct val="100000"/>
              </a:lnSpc>
              <a:spcBef>
                <a:spcPts val="200"/>
              </a:spcBef>
              <a:buClrTx/>
              <a:buFont typeface="Verdana" panose="020B0604030504040204" pitchFamily="34" charset="0"/>
              <a:buChar char="–"/>
              <a:defRPr sz="500" kern="1200">
                <a:solidFill>
                  <a:schemeClr val="tx1"/>
                </a:solidFill>
                <a:latin typeface="+mn-lt"/>
                <a:ea typeface="+mn-ea"/>
                <a:cs typeface="+mn-cs"/>
              </a:defRPr>
            </a:lvl2pPr>
            <a:lvl3pPr marL="342900" indent="-114300" algn="l" defTabSz="480060" rtl="0" eaLnBrk="1" latinLnBrk="0" hangingPunct="1">
              <a:lnSpc>
                <a:spcPct val="100000"/>
              </a:lnSpc>
              <a:spcBef>
                <a:spcPts val="200"/>
              </a:spcBef>
              <a:buClrTx/>
              <a:buFont typeface="Arial" panose="020B0604020202020204" pitchFamily="34" charset="0"/>
              <a:buChar char="•"/>
              <a:defRPr sz="500" kern="1200">
                <a:solidFill>
                  <a:schemeClr val="tx1"/>
                </a:solidFill>
                <a:latin typeface="+mn-lt"/>
                <a:ea typeface="+mn-ea"/>
                <a:cs typeface="+mn-cs"/>
              </a:defRPr>
            </a:lvl3pPr>
            <a:lvl4pPr marL="457200" indent="-114300" algn="l" defTabSz="480060" rtl="0" eaLnBrk="1" latinLnBrk="0" hangingPunct="1">
              <a:lnSpc>
                <a:spcPct val="100000"/>
              </a:lnSpc>
              <a:spcBef>
                <a:spcPts val="200"/>
              </a:spcBef>
              <a:buFont typeface="Verdana" panose="020B0604030504040204" pitchFamily="34" charset="0"/>
              <a:buChar char="–"/>
              <a:defRPr sz="500" kern="1200">
                <a:solidFill>
                  <a:schemeClr val="tx1"/>
                </a:solidFill>
                <a:latin typeface="+mn-lt"/>
                <a:ea typeface="+mn-ea"/>
                <a:cs typeface="+mn-cs"/>
              </a:defRPr>
            </a:lvl4pPr>
            <a:lvl5pPr marL="571500" indent="-114300" algn="l" defTabSz="480060" rtl="0" eaLnBrk="1" latinLnBrk="0" hangingPunct="1">
              <a:lnSpc>
                <a:spcPct val="100000"/>
              </a:lnSpc>
              <a:spcBef>
                <a:spcPts val="200"/>
              </a:spcBef>
              <a:buFont typeface="Arial" panose="020B0604020202020204" pitchFamily="34" charset="0"/>
              <a:buChar char="•"/>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solidFill>
                  <a:schemeClr val="bg1"/>
                </a:solidFill>
              </a:rPr>
              <a:t>As determined by Benchmarks of Quality (</a:t>
            </a:r>
            <a:r>
              <a:rPr lang="en-US" dirty="0" err="1">
                <a:solidFill>
                  <a:schemeClr val="bg1"/>
                </a:solidFill>
              </a:rPr>
              <a:t>BoQ</a:t>
            </a:r>
            <a:r>
              <a:rPr lang="en-US" dirty="0">
                <a:solidFill>
                  <a:schemeClr val="bg1"/>
                </a:solidFill>
              </a:rPr>
              <a:t>) Tier 1 fidelity indicator.</a:t>
            </a:r>
          </a:p>
          <a:p>
            <a:r>
              <a:rPr lang="en-US" dirty="0">
                <a:solidFill>
                  <a:schemeClr val="bg1"/>
                </a:solidFill>
              </a:rPr>
              <a:t>Schoolwide PBIS.</a:t>
            </a:r>
          </a:p>
        </p:txBody>
      </p:sp>
      <p:sp>
        <p:nvSpPr>
          <p:cNvPr id="25" name="Text Placeholder 2">
            <a:extLst>
              <a:ext uri="{FF2B5EF4-FFF2-40B4-BE49-F238E27FC236}">
                <a16:creationId xmlns:a16="http://schemas.microsoft.com/office/drawing/2014/main" id="{4C27DB31-5AED-4431-9EE2-6BC6476FE49F}"/>
              </a:ext>
            </a:extLst>
          </p:cNvPr>
          <p:cNvSpPr>
            <a:spLocks noGrp="1"/>
          </p:cNvSpPr>
          <p:nvPr>
            <p:ph type="body" sz="quarter" idx="16"/>
          </p:nvPr>
        </p:nvSpPr>
        <p:spPr>
          <a:xfrm>
            <a:off x="280194" y="99783"/>
            <a:ext cx="3194526" cy="110800"/>
          </a:xfrm>
        </p:spPr>
        <p:txBody>
          <a:bodyPr/>
          <a:lstStyle/>
          <a:p>
            <a:r>
              <a:rPr lang="en-US" sz="800" dirty="0">
                <a:latin typeface="+mn-lt"/>
              </a:rPr>
              <a:t>Practice #7: Districtwide PBIS Implementation</a:t>
            </a:r>
          </a:p>
        </p:txBody>
      </p:sp>
      <p:sp>
        <p:nvSpPr>
          <p:cNvPr id="26" name="Text Placeholder 3">
            <a:extLst>
              <a:ext uri="{FF2B5EF4-FFF2-40B4-BE49-F238E27FC236}">
                <a16:creationId xmlns:a16="http://schemas.microsoft.com/office/drawing/2014/main" id="{C718B168-3F11-4DAE-A549-77E492BDF7B6}"/>
              </a:ext>
            </a:extLst>
          </p:cNvPr>
          <p:cNvSpPr txBox="1">
            <a:spLocks/>
          </p:cNvSpPr>
          <p:nvPr/>
        </p:nvSpPr>
        <p:spPr bwMode="gray">
          <a:xfrm>
            <a:off x="2573594" y="4446657"/>
            <a:ext cx="3827206" cy="353943"/>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accent2"/>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solidFill>
                  <a:schemeClr val="bg1"/>
                </a:solidFill>
              </a:rPr>
              <a:t>Source: Gage, N. et. al., “The Impact of School-Wide Positive Behavior Interventions and Supports on School Suspensions: A Statewide Quasi-Experimental Analysis,” Journal of Positive Behavior Interventions 2018, 20(4), pp.217-226, </a:t>
            </a:r>
            <a:r>
              <a:rPr lang="en-US" dirty="0">
                <a:solidFill>
                  <a:schemeClr val="bg1"/>
                </a:solidFill>
                <a:hlinkClick r:id="rId6">
                  <a:extLst>
                    <a:ext uri="{A12FA001-AC4F-418D-AE19-62706E023703}">
                      <ahyp:hlinkClr xmlns:ahyp="http://schemas.microsoft.com/office/drawing/2018/hyperlinkcolor" val="tx"/>
                    </a:ext>
                  </a:extLst>
                </a:hlinkClick>
              </a:rPr>
              <a:t>http://journals.sagepub.com/doi/abs/10.1177/1098300718768204</a:t>
            </a:r>
            <a:r>
              <a:rPr lang="en-US" dirty="0">
                <a:solidFill>
                  <a:schemeClr val="bg1"/>
                </a:solidFill>
              </a:rPr>
              <a:t>;  Positive Behavioral Interventions and Supports: OSEP Technical Assistance Center, </a:t>
            </a:r>
            <a:r>
              <a:rPr lang="en-US" dirty="0">
                <a:solidFill>
                  <a:schemeClr val="bg1"/>
                </a:solidFill>
                <a:hlinkClick r:id="rId7">
                  <a:extLst>
                    <a:ext uri="{A12FA001-AC4F-418D-AE19-62706E023703}">
                      <ahyp:hlinkClr xmlns:ahyp="http://schemas.microsoft.com/office/drawing/2018/hyperlinkcolor" val="tx"/>
                    </a:ext>
                  </a:extLst>
                </a:hlinkClick>
              </a:rPr>
              <a:t>https://www.pbis.org/</a:t>
            </a:r>
            <a:r>
              <a:rPr lang="en-US" dirty="0">
                <a:solidFill>
                  <a:schemeClr val="bg1"/>
                </a:solidFill>
              </a:rPr>
              <a:t>; EAB interviews and analysis.</a:t>
            </a:r>
          </a:p>
        </p:txBody>
      </p:sp>
    </p:spTree>
    <p:custDataLst>
      <p:tags r:id="rId1"/>
    </p:custDataLst>
    <p:extLst>
      <p:ext uri="{BB962C8B-B14F-4D97-AF65-F5344CB8AC3E}">
        <p14:creationId xmlns:p14="http://schemas.microsoft.com/office/powerpoint/2010/main" val="502611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5"/>
          </p:nvPr>
        </p:nvSpPr>
        <p:spPr>
          <a:xfrm>
            <a:off x="280194" y="640267"/>
            <a:ext cx="6023623" cy="184666"/>
          </a:xfrm>
        </p:spPr>
        <p:txBody>
          <a:bodyPr/>
          <a:lstStyle/>
          <a:p>
            <a:r>
              <a:rPr lang="en-US" dirty="0"/>
              <a:t>Lack of Common Referral Guidelines Hinders Efforts to Address Behavior</a:t>
            </a:r>
          </a:p>
        </p:txBody>
      </p:sp>
      <p:sp>
        <p:nvSpPr>
          <p:cNvPr id="20" name="Text Placeholder 19"/>
          <p:cNvSpPr>
            <a:spLocks noGrp="1"/>
          </p:cNvSpPr>
          <p:nvPr>
            <p:ph type="body" sz="quarter" idx="16"/>
          </p:nvPr>
        </p:nvSpPr>
        <p:spPr>
          <a:xfrm>
            <a:off x="280194" y="38227"/>
            <a:ext cx="3468846" cy="246221"/>
          </a:xfrm>
        </p:spPr>
        <p:txBody>
          <a:bodyPr/>
          <a:lstStyle/>
          <a:p>
            <a:r>
              <a:rPr lang="en-US" dirty="0"/>
              <a:t>Practice #8: Standardized Behavior Guidelines and Data Collection</a:t>
            </a:r>
          </a:p>
        </p:txBody>
      </p:sp>
      <p:sp>
        <p:nvSpPr>
          <p:cNvPr id="21" name="Text Placeholder 20"/>
          <p:cNvSpPr>
            <a:spLocks noGrp="1"/>
          </p:cNvSpPr>
          <p:nvPr>
            <p:ph type="body" sz="quarter" idx="18"/>
          </p:nvPr>
        </p:nvSpPr>
        <p:spPr>
          <a:xfrm>
            <a:off x="3689572" y="4523601"/>
            <a:ext cx="2711228" cy="276999"/>
          </a:xfrm>
        </p:spPr>
        <p:txBody>
          <a:bodyPr/>
          <a:lstStyle/>
          <a:p>
            <a:r>
              <a:rPr lang="en-US" dirty="0"/>
              <a:t>Source: Des Moines Public Schools, Des Moines, IA; EAB interviews and analysis.</a:t>
            </a:r>
          </a:p>
        </p:txBody>
      </p:sp>
      <p:sp>
        <p:nvSpPr>
          <p:cNvPr id="22" name="Text Placeholder 21"/>
          <p:cNvSpPr>
            <a:spLocks noGrp="1"/>
          </p:cNvSpPr>
          <p:nvPr>
            <p:ph type="body" sz="quarter" idx="19"/>
          </p:nvPr>
        </p:nvSpPr>
        <p:spPr/>
        <p:txBody>
          <a:bodyPr/>
          <a:lstStyle/>
          <a:p>
            <a:endParaRPr lang="en-US"/>
          </a:p>
        </p:txBody>
      </p:sp>
      <p:sp>
        <p:nvSpPr>
          <p:cNvPr id="18" name="Title 17"/>
          <p:cNvSpPr>
            <a:spLocks noGrp="1"/>
          </p:cNvSpPr>
          <p:nvPr>
            <p:ph type="title"/>
          </p:nvPr>
        </p:nvSpPr>
        <p:spPr/>
        <p:txBody>
          <a:bodyPr/>
          <a:lstStyle/>
          <a:p>
            <a:r>
              <a:rPr lang="en-US" dirty="0"/>
              <a:t>Measures of Student Behavior Often Inconsistent</a:t>
            </a:r>
          </a:p>
        </p:txBody>
      </p:sp>
      <p:sp>
        <p:nvSpPr>
          <p:cNvPr id="32" name="Text Placeholder 1">
            <a:extLst>
              <a:ext uri="{FF2B5EF4-FFF2-40B4-BE49-F238E27FC236}">
                <a16:creationId xmlns:a16="http://schemas.microsoft.com/office/drawing/2014/main" id="{DC368E36-AF4C-4D3A-A988-C2FE33FC376F}"/>
              </a:ext>
            </a:extLst>
          </p:cNvPr>
          <p:cNvSpPr txBox="1">
            <a:spLocks/>
          </p:cNvSpPr>
          <p:nvPr/>
        </p:nvSpPr>
        <p:spPr bwMode="gray">
          <a:xfrm>
            <a:off x="4216132" y="2190832"/>
            <a:ext cx="1906856" cy="109260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spcBef>
                <a:spcPts val="300"/>
              </a:spcBef>
              <a:buNone/>
            </a:pPr>
            <a:r>
              <a:rPr lang="en-US" b="1" dirty="0"/>
              <a:t>District-Level Standardization Non-Existent</a:t>
            </a:r>
          </a:p>
          <a:p>
            <a:pPr>
              <a:spcBef>
                <a:spcPts val="300"/>
              </a:spcBef>
            </a:pPr>
            <a:r>
              <a:rPr lang="en-US" sz="800" dirty="0"/>
              <a:t>No districtwide guide and no consistency across schools means district can only track data on punishment</a:t>
            </a:r>
          </a:p>
          <a:p>
            <a:pPr lvl="1">
              <a:spcBef>
                <a:spcPts val="300"/>
              </a:spcBef>
            </a:pPr>
            <a:r>
              <a:rPr lang="en-US" sz="800" dirty="0"/>
              <a:t>Data on punishment not useful, since it does not reveal causes</a:t>
            </a:r>
          </a:p>
        </p:txBody>
      </p:sp>
      <p:sp>
        <p:nvSpPr>
          <p:cNvPr id="33" name="Text Placeholder 1">
            <a:extLst>
              <a:ext uri="{FF2B5EF4-FFF2-40B4-BE49-F238E27FC236}">
                <a16:creationId xmlns:a16="http://schemas.microsoft.com/office/drawing/2014/main" id="{F2BA4852-AD76-49E0-8C23-153F7BF3C7C9}"/>
              </a:ext>
            </a:extLst>
          </p:cNvPr>
          <p:cNvSpPr txBox="1">
            <a:spLocks/>
          </p:cNvSpPr>
          <p:nvPr/>
        </p:nvSpPr>
        <p:spPr bwMode="gray">
          <a:xfrm>
            <a:off x="2248510" y="2190832"/>
            <a:ext cx="1717098" cy="130035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spcBef>
                <a:spcPts val="300"/>
              </a:spcBef>
              <a:buNone/>
            </a:pPr>
            <a:r>
              <a:rPr lang="en-US" b="1" dirty="0"/>
              <a:t>School Policies Focus on Consequences, not Causes</a:t>
            </a:r>
          </a:p>
          <a:p>
            <a:pPr>
              <a:spcBef>
                <a:spcPts val="300"/>
              </a:spcBef>
            </a:pPr>
            <a:r>
              <a:rPr lang="en-US" sz="800" dirty="0"/>
              <a:t>Typical school code contains escalating levels of punishments, focusing educators’ minds on disciplining</a:t>
            </a:r>
            <a:br>
              <a:rPr lang="en-US" sz="800" dirty="0"/>
            </a:br>
            <a:r>
              <a:rPr lang="en-US" sz="800" i="1" dirty="0"/>
              <a:t>(e.g., referral –&gt; in-school suspension –&gt; out-of-school suspension –&gt; expulsion)</a:t>
            </a:r>
          </a:p>
        </p:txBody>
      </p:sp>
      <p:sp>
        <p:nvSpPr>
          <p:cNvPr id="34" name="Text Placeholder 1">
            <a:extLst>
              <a:ext uri="{FF2B5EF4-FFF2-40B4-BE49-F238E27FC236}">
                <a16:creationId xmlns:a16="http://schemas.microsoft.com/office/drawing/2014/main" id="{22A0796C-FE2A-4E12-9B94-D446E122D62A}"/>
              </a:ext>
            </a:extLst>
          </p:cNvPr>
          <p:cNvSpPr txBox="1">
            <a:spLocks/>
          </p:cNvSpPr>
          <p:nvPr/>
        </p:nvSpPr>
        <p:spPr bwMode="gray">
          <a:xfrm>
            <a:off x="403646" y="2190832"/>
            <a:ext cx="1653003" cy="133882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spcBef>
                <a:spcPts val="300"/>
              </a:spcBef>
              <a:buNone/>
            </a:pPr>
            <a:r>
              <a:rPr lang="en-US" b="1" dirty="0"/>
              <a:t>Teacher Discretion </a:t>
            </a:r>
            <a:br>
              <a:rPr lang="en-US" b="1" dirty="0"/>
            </a:br>
            <a:r>
              <a:rPr lang="en-US" b="1" dirty="0"/>
              <a:t>Too Broad</a:t>
            </a:r>
          </a:p>
          <a:p>
            <a:pPr>
              <a:spcBef>
                <a:spcPts val="300"/>
              </a:spcBef>
            </a:pPr>
            <a:r>
              <a:rPr lang="en-US" sz="800" dirty="0"/>
              <a:t>Vague definitions in behavior codes allow too much teacher discretion on need for referral</a:t>
            </a:r>
            <a:br>
              <a:rPr lang="en-US" sz="800" dirty="0"/>
            </a:br>
            <a:r>
              <a:rPr lang="en-US" sz="800" i="1" dirty="0"/>
              <a:t>(e.g., “gang activity,” “inappropriate clothing”)</a:t>
            </a:r>
          </a:p>
          <a:p>
            <a:pPr lvl="1">
              <a:spcBef>
                <a:spcPts val="300"/>
              </a:spcBef>
            </a:pPr>
            <a:r>
              <a:rPr lang="en-US" sz="800" dirty="0"/>
              <a:t>High levels of teacher discretion lead to high suspension rates</a:t>
            </a:r>
          </a:p>
        </p:txBody>
      </p:sp>
      <p:sp>
        <p:nvSpPr>
          <p:cNvPr id="35" name="Rectangle 34">
            <a:extLst>
              <a:ext uri="{FF2B5EF4-FFF2-40B4-BE49-F238E27FC236}">
                <a16:creationId xmlns:a16="http://schemas.microsoft.com/office/drawing/2014/main" id="{9DF8F883-206C-4FA1-9EAF-D61DAE31D6E8}"/>
              </a:ext>
            </a:extLst>
          </p:cNvPr>
          <p:cNvSpPr/>
          <p:nvPr/>
        </p:nvSpPr>
        <p:spPr bwMode="gray">
          <a:xfrm>
            <a:off x="-1" y="1752240"/>
            <a:ext cx="6400801" cy="358695"/>
          </a:xfrm>
          <a:prstGeom prst="rect">
            <a:avLst/>
          </a:prstGeom>
          <a:solidFill>
            <a:schemeClr val="accent5"/>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1000" b="1" dirty="0" err="1">
              <a:solidFill>
                <a:schemeClr val="bg2"/>
              </a:solidFill>
            </a:endParaRPr>
          </a:p>
        </p:txBody>
      </p:sp>
      <p:sp>
        <p:nvSpPr>
          <p:cNvPr id="36" name="Rectangle 35">
            <a:extLst>
              <a:ext uri="{FF2B5EF4-FFF2-40B4-BE49-F238E27FC236}">
                <a16:creationId xmlns:a16="http://schemas.microsoft.com/office/drawing/2014/main" id="{BF78D9E2-3A46-49BC-BA44-77DFCC1922B9}"/>
              </a:ext>
            </a:extLst>
          </p:cNvPr>
          <p:cNvSpPr/>
          <p:nvPr/>
        </p:nvSpPr>
        <p:spPr bwMode="gray">
          <a:xfrm>
            <a:off x="-1" y="1870686"/>
            <a:ext cx="3976179" cy="240249"/>
          </a:xfrm>
          <a:prstGeom prst="rect">
            <a:avLst/>
          </a:prstGeom>
          <a:solidFill>
            <a:schemeClr val="accent2"/>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1000" b="1" dirty="0" err="1">
              <a:solidFill>
                <a:schemeClr val="bg2"/>
              </a:solidFill>
            </a:endParaRPr>
          </a:p>
        </p:txBody>
      </p:sp>
      <p:sp>
        <p:nvSpPr>
          <p:cNvPr id="37" name="Oval 36">
            <a:extLst>
              <a:ext uri="{FF2B5EF4-FFF2-40B4-BE49-F238E27FC236}">
                <a16:creationId xmlns:a16="http://schemas.microsoft.com/office/drawing/2014/main" id="{D67347E8-49B3-4CED-9043-061A68FCA620}"/>
              </a:ext>
            </a:extLst>
          </p:cNvPr>
          <p:cNvSpPr/>
          <p:nvPr/>
        </p:nvSpPr>
        <p:spPr bwMode="gray">
          <a:xfrm>
            <a:off x="275369" y="2225260"/>
            <a:ext cx="78723" cy="78723"/>
          </a:xfrm>
          <a:prstGeom prst="ellipse">
            <a:avLst/>
          </a:prstGeom>
          <a:solidFill>
            <a:schemeClr val="accent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8" name="Oval 37">
            <a:extLst>
              <a:ext uri="{FF2B5EF4-FFF2-40B4-BE49-F238E27FC236}">
                <a16:creationId xmlns:a16="http://schemas.microsoft.com/office/drawing/2014/main" id="{8950376A-D387-4911-B1E4-07290F43F6AC}"/>
              </a:ext>
            </a:extLst>
          </p:cNvPr>
          <p:cNvSpPr/>
          <p:nvPr/>
        </p:nvSpPr>
        <p:spPr bwMode="gray">
          <a:xfrm>
            <a:off x="2108007" y="2225260"/>
            <a:ext cx="78723" cy="78723"/>
          </a:xfrm>
          <a:prstGeom prst="ellipse">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9" name="Oval 38">
            <a:extLst>
              <a:ext uri="{FF2B5EF4-FFF2-40B4-BE49-F238E27FC236}">
                <a16:creationId xmlns:a16="http://schemas.microsoft.com/office/drawing/2014/main" id="{D4045F09-F74A-407D-A9CE-8F690D756574}"/>
              </a:ext>
            </a:extLst>
          </p:cNvPr>
          <p:cNvSpPr/>
          <p:nvPr/>
        </p:nvSpPr>
        <p:spPr bwMode="gray">
          <a:xfrm>
            <a:off x="4072092" y="2225260"/>
            <a:ext cx="78723" cy="78723"/>
          </a:xfrm>
          <a:prstGeom prst="ellipse">
            <a:avLst/>
          </a:prstGeom>
          <a:solidFill>
            <a:schemeClr val="accent5"/>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0" name="Rectangle 39">
            <a:extLst>
              <a:ext uri="{FF2B5EF4-FFF2-40B4-BE49-F238E27FC236}">
                <a16:creationId xmlns:a16="http://schemas.microsoft.com/office/drawing/2014/main" id="{45B643BE-04BE-4EBF-BEB5-ACDCA555A227}"/>
              </a:ext>
            </a:extLst>
          </p:cNvPr>
          <p:cNvSpPr/>
          <p:nvPr/>
        </p:nvSpPr>
        <p:spPr bwMode="gray">
          <a:xfrm>
            <a:off x="0" y="1987782"/>
            <a:ext cx="2037845" cy="123153"/>
          </a:xfrm>
          <a:prstGeom prst="rect">
            <a:avLst/>
          </a:pr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1000" b="1" dirty="0" err="1">
              <a:solidFill>
                <a:schemeClr val="bg2"/>
              </a:solidFill>
            </a:endParaRPr>
          </a:p>
        </p:txBody>
      </p:sp>
      <p:pic>
        <p:nvPicPr>
          <p:cNvPr id="3" name="Picture 2">
            <a:extLst>
              <a:ext uri="{FF2B5EF4-FFF2-40B4-BE49-F238E27FC236}">
                <a16:creationId xmlns:a16="http://schemas.microsoft.com/office/drawing/2014/main" id="{DD51B6F8-58E9-410D-9925-3F28FBEA9666}"/>
              </a:ext>
            </a:extLst>
          </p:cNvPr>
          <p:cNvPicPr>
            <a:picLocks noChangeAspect="1"/>
          </p:cNvPicPr>
          <p:nvPr/>
        </p:nvPicPr>
        <p:blipFill>
          <a:blip r:embed="rId3"/>
          <a:stretch>
            <a:fillRect/>
          </a:stretch>
        </p:blipFill>
        <p:spPr>
          <a:xfrm>
            <a:off x="280194" y="1381466"/>
            <a:ext cx="297485" cy="365760"/>
          </a:xfrm>
          <a:prstGeom prst="rect">
            <a:avLst/>
          </a:prstGeom>
        </p:spPr>
      </p:pic>
      <p:pic>
        <p:nvPicPr>
          <p:cNvPr id="6" name="Picture 5">
            <a:extLst>
              <a:ext uri="{FF2B5EF4-FFF2-40B4-BE49-F238E27FC236}">
                <a16:creationId xmlns:a16="http://schemas.microsoft.com/office/drawing/2014/main" id="{8A21E590-6297-4476-8A99-60B918B2BBF2}"/>
              </a:ext>
            </a:extLst>
          </p:cNvPr>
          <p:cNvPicPr>
            <a:picLocks noChangeAspect="1"/>
          </p:cNvPicPr>
          <p:nvPr/>
        </p:nvPicPr>
        <p:blipFill>
          <a:blip r:embed="rId4"/>
          <a:stretch>
            <a:fillRect/>
          </a:stretch>
        </p:blipFill>
        <p:spPr>
          <a:xfrm>
            <a:off x="2108007" y="1381466"/>
            <a:ext cx="288694" cy="365760"/>
          </a:xfrm>
          <a:prstGeom prst="rect">
            <a:avLst/>
          </a:prstGeom>
        </p:spPr>
      </p:pic>
      <p:pic>
        <p:nvPicPr>
          <p:cNvPr id="23" name="Picture 22">
            <a:extLst>
              <a:ext uri="{FF2B5EF4-FFF2-40B4-BE49-F238E27FC236}">
                <a16:creationId xmlns:a16="http://schemas.microsoft.com/office/drawing/2014/main" id="{3C5FE322-C1E8-4C2D-ADE3-1E37EC0ADBD9}"/>
              </a:ext>
            </a:extLst>
          </p:cNvPr>
          <p:cNvPicPr>
            <a:picLocks noChangeAspect="1"/>
          </p:cNvPicPr>
          <p:nvPr/>
        </p:nvPicPr>
        <p:blipFill>
          <a:blip r:embed="rId5"/>
          <a:stretch>
            <a:fillRect/>
          </a:stretch>
        </p:blipFill>
        <p:spPr>
          <a:xfrm>
            <a:off x="4072092" y="1472906"/>
            <a:ext cx="344335" cy="274320"/>
          </a:xfrm>
          <a:prstGeom prst="rect">
            <a:avLst/>
          </a:prstGeom>
        </p:spPr>
      </p:pic>
      <p:grpSp>
        <p:nvGrpSpPr>
          <p:cNvPr id="46" name="Group 45">
            <a:extLst>
              <a:ext uri="{FF2B5EF4-FFF2-40B4-BE49-F238E27FC236}">
                <a16:creationId xmlns:a16="http://schemas.microsoft.com/office/drawing/2014/main" id="{BF7A829C-97E3-4C61-8F3E-7CF931B90984}"/>
              </a:ext>
            </a:extLst>
          </p:cNvPr>
          <p:cNvGrpSpPr/>
          <p:nvPr/>
        </p:nvGrpSpPr>
        <p:grpSpPr>
          <a:xfrm>
            <a:off x="277813" y="3575779"/>
            <a:ext cx="5854630" cy="953594"/>
            <a:chOff x="1320362" y="1209980"/>
            <a:chExt cx="5854630" cy="953594"/>
          </a:xfrm>
        </p:grpSpPr>
        <p:sp>
          <p:nvSpPr>
            <p:cNvPr id="47" name="Text Placeholder 1">
              <a:extLst>
                <a:ext uri="{FF2B5EF4-FFF2-40B4-BE49-F238E27FC236}">
                  <a16:creationId xmlns:a16="http://schemas.microsoft.com/office/drawing/2014/main" id="{F92EF7E2-E4A3-4437-89F9-35B8270CD8AA}"/>
                </a:ext>
              </a:extLst>
            </p:cNvPr>
            <p:cNvSpPr txBox="1">
              <a:spLocks/>
            </p:cNvSpPr>
            <p:nvPr/>
          </p:nvSpPr>
          <p:spPr bwMode="gray">
            <a:xfrm>
              <a:off x="1320362" y="1209980"/>
              <a:ext cx="5854630" cy="953594"/>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tx2"/>
              </a:solidFill>
              <a:miter lim="800000"/>
            </a:ln>
          </p:spPr>
          <p:txBody>
            <a:bodyPr vert="horz" wrap="square" lIns="182880" tIns="210312" rIns="182880" bIns="13716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t>“We needed to align our data systems around referrals. We didn’t have an articulated system of how we were operationalizing those referral practices. Schools were doing what they wanted to do, and we didn’t have district-level data that made sense.”</a:t>
              </a:r>
            </a:p>
            <a:p>
              <a:pPr marL="0" indent="0" algn="r">
                <a:buNone/>
              </a:pPr>
              <a:r>
                <a:rPr lang="en-US" sz="800" i="1" dirty="0"/>
                <a:t>Jake </a:t>
              </a:r>
              <a:r>
                <a:rPr lang="en-US" sz="800" i="1" dirty="0" err="1"/>
                <a:t>Troja</a:t>
              </a:r>
              <a:r>
                <a:rPr lang="en-US" sz="800" i="1" dirty="0"/>
                <a:t>, Director of School Climate Transformation, Des Moines Public Schools</a:t>
              </a:r>
            </a:p>
          </p:txBody>
        </p:sp>
        <p:grpSp>
          <p:nvGrpSpPr>
            <p:cNvPr id="48" name="Group 47">
              <a:extLst>
                <a:ext uri="{FF2B5EF4-FFF2-40B4-BE49-F238E27FC236}">
                  <a16:creationId xmlns:a16="http://schemas.microsoft.com/office/drawing/2014/main" id="{5CDD29E5-B7BC-4B5F-BB29-6235FA57C104}"/>
                </a:ext>
              </a:extLst>
            </p:cNvPr>
            <p:cNvGrpSpPr/>
            <p:nvPr/>
          </p:nvGrpSpPr>
          <p:grpSpPr bwMode="gray">
            <a:xfrm>
              <a:off x="6903320" y="1209981"/>
              <a:ext cx="271672" cy="181522"/>
              <a:chOff x="4411101" y="2672199"/>
              <a:chExt cx="271672" cy="181522"/>
            </a:xfrm>
          </p:grpSpPr>
          <p:sp>
            <p:nvSpPr>
              <p:cNvPr id="49" name="Rectangle 48">
                <a:extLst>
                  <a:ext uri="{FF2B5EF4-FFF2-40B4-BE49-F238E27FC236}">
                    <a16:creationId xmlns:a16="http://schemas.microsoft.com/office/drawing/2014/main" id="{736765B8-087E-418F-B421-DC8B0380B5F8}"/>
                  </a:ext>
                </a:extLst>
              </p:cNvPr>
              <p:cNvSpPr/>
              <p:nvPr/>
            </p:nvSpPr>
            <p:spPr bwMode="gray">
              <a:xfrm>
                <a:off x="4411101" y="2672199"/>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0" name="Round Same Side Corner Rectangle 90">
                <a:extLst>
                  <a:ext uri="{FF2B5EF4-FFF2-40B4-BE49-F238E27FC236}">
                    <a16:creationId xmlns:a16="http://schemas.microsoft.com/office/drawing/2014/main" id="{6351DAF3-F84E-4183-BA32-DF7706709E0B}"/>
                  </a:ext>
                </a:extLst>
              </p:cNvPr>
              <p:cNvSpPr/>
              <p:nvPr/>
            </p:nvSpPr>
            <p:spPr bwMode="gray">
              <a:xfrm rot="10800000">
                <a:off x="4411101" y="2672199"/>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1" name="Freeform 91">
                <a:extLst>
                  <a:ext uri="{FF2B5EF4-FFF2-40B4-BE49-F238E27FC236}">
                    <a16:creationId xmlns:a16="http://schemas.microsoft.com/office/drawing/2014/main" id="{B416F18B-A6CD-4A56-9B42-7516C0ECE10C}"/>
                  </a:ext>
                </a:extLst>
              </p:cNvPr>
              <p:cNvSpPr>
                <a:spLocks/>
              </p:cNvSpPr>
              <p:nvPr/>
            </p:nvSpPr>
            <p:spPr bwMode="gray">
              <a:xfrm rot="10800000">
                <a:off x="4455144" y="2707350"/>
                <a:ext cx="58797" cy="10966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52" name="Freeform 92">
                <a:extLst>
                  <a:ext uri="{FF2B5EF4-FFF2-40B4-BE49-F238E27FC236}">
                    <a16:creationId xmlns:a16="http://schemas.microsoft.com/office/drawing/2014/main" id="{BC5DD95C-95A2-4241-A357-FDDE0FB25FC6}"/>
                  </a:ext>
                </a:extLst>
              </p:cNvPr>
              <p:cNvSpPr>
                <a:spLocks/>
              </p:cNvSpPr>
              <p:nvPr/>
            </p:nvSpPr>
            <p:spPr bwMode="gray">
              <a:xfrm rot="10800000">
                <a:off x="4524511" y="2707350"/>
                <a:ext cx="58797" cy="10966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grpSp>
        <p:nvGrpSpPr>
          <p:cNvPr id="2" name="Group 1">
            <a:extLst>
              <a:ext uri="{FF2B5EF4-FFF2-40B4-BE49-F238E27FC236}">
                <a16:creationId xmlns:a16="http://schemas.microsoft.com/office/drawing/2014/main" id="{25B00088-1AA2-4E27-A730-42FF9B249D6C}"/>
              </a:ext>
            </a:extLst>
          </p:cNvPr>
          <p:cNvGrpSpPr/>
          <p:nvPr/>
        </p:nvGrpSpPr>
        <p:grpSpPr>
          <a:xfrm>
            <a:off x="1972848" y="910997"/>
            <a:ext cx="2455105" cy="404907"/>
            <a:chOff x="3853269" y="3067075"/>
            <a:chExt cx="2455105" cy="404907"/>
          </a:xfrm>
        </p:grpSpPr>
        <p:sp>
          <p:nvSpPr>
            <p:cNvPr id="27" name="TextBox 26">
              <a:extLst>
                <a:ext uri="{FF2B5EF4-FFF2-40B4-BE49-F238E27FC236}">
                  <a16:creationId xmlns:a16="http://schemas.microsoft.com/office/drawing/2014/main" id="{3D707D4F-33A7-4967-BDA5-1279DD72C7F6}"/>
                </a:ext>
              </a:extLst>
            </p:cNvPr>
            <p:cNvSpPr txBox="1"/>
            <p:nvPr/>
          </p:nvSpPr>
          <p:spPr bwMode="gray">
            <a:xfrm>
              <a:off x="3853269" y="3067075"/>
              <a:ext cx="2455105" cy="404907"/>
            </a:xfrm>
            <a:prstGeom prst="rect">
              <a:avLst/>
            </a:prstGeom>
            <a:noFill/>
            <a:ln w="12700">
              <a:solidFill>
                <a:schemeClr val="accent3"/>
              </a:solidFill>
              <a:miter lim="800000"/>
            </a:ln>
          </p:spPr>
          <p:txBody>
            <a:bodyPr wrap="square" lIns="137160" tIns="45720" rIns="137160" bIns="45720" rtlCol="0">
              <a:noAutofit/>
            </a:bodyPr>
            <a:lstStyle/>
            <a:p>
              <a:pPr>
                <a:spcAft>
                  <a:spcPts val="300"/>
                </a:spcAft>
              </a:pPr>
              <a:r>
                <a:rPr lang="en-US" sz="800" b="1" dirty="0"/>
                <a:t>Profiled Institution:</a:t>
              </a:r>
            </a:p>
            <a:p>
              <a:pPr>
                <a:spcAft>
                  <a:spcPts val="300"/>
                </a:spcAft>
              </a:pPr>
              <a:r>
                <a:rPr lang="en-US" sz="800" i="1" dirty="0"/>
                <a:t>Des Moines Public Schools, IA</a:t>
              </a:r>
            </a:p>
          </p:txBody>
        </p:sp>
        <p:pic>
          <p:nvPicPr>
            <p:cNvPr id="1026" name="Picture 2" descr="Image result for des moines public schools logo">
              <a:extLst>
                <a:ext uri="{FF2B5EF4-FFF2-40B4-BE49-F238E27FC236}">
                  <a16:creationId xmlns:a16="http://schemas.microsoft.com/office/drawing/2014/main" id="{C559E0E8-80D3-48D2-98D2-E0A34345B3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3751" y="3152845"/>
              <a:ext cx="571311" cy="239889"/>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81693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5"/>
          </p:nvPr>
        </p:nvSpPr>
        <p:spPr/>
        <p:txBody>
          <a:bodyPr/>
          <a:lstStyle/>
          <a:p>
            <a:r>
              <a:rPr lang="en-US" dirty="0"/>
              <a:t>Setting Common Definitions Allows District to Address Responses as Well</a:t>
            </a:r>
          </a:p>
        </p:txBody>
      </p:sp>
      <p:sp>
        <p:nvSpPr>
          <p:cNvPr id="11" name="Text Placeholder 10"/>
          <p:cNvSpPr>
            <a:spLocks noGrp="1"/>
          </p:cNvSpPr>
          <p:nvPr>
            <p:ph type="body" sz="quarter" idx="16"/>
          </p:nvPr>
        </p:nvSpPr>
        <p:spPr>
          <a:xfrm>
            <a:off x="280194" y="38227"/>
            <a:ext cx="3788886" cy="246221"/>
          </a:xfrm>
        </p:spPr>
        <p:txBody>
          <a:bodyPr/>
          <a:lstStyle/>
          <a:p>
            <a:r>
              <a:rPr lang="en-US" dirty="0"/>
              <a:t>Practice #8: Standardized Behavior Guidelines and Data Collection</a:t>
            </a:r>
          </a:p>
        </p:txBody>
      </p:sp>
      <p:sp>
        <p:nvSpPr>
          <p:cNvPr id="12" name="Text Placeholder 11"/>
          <p:cNvSpPr>
            <a:spLocks noGrp="1"/>
          </p:cNvSpPr>
          <p:nvPr>
            <p:ph type="body" sz="quarter" idx="18"/>
          </p:nvPr>
        </p:nvSpPr>
        <p:spPr>
          <a:xfrm>
            <a:off x="3708755" y="4523601"/>
            <a:ext cx="2692045" cy="276999"/>
          </a:xfrm>
        </p:spPr>
        <p:txBody>
          <a:bodyPr/>
          <a:lstStyle/>
          <a:p>
            <a:r>
              <a:rPr lang="en-US" dirty="0"/>
              <a:t>Source: Des Moines Public Schools, Des Moines, IA; EAB interviews and analysis.</a:t>
            </a:r>
          </a:p>
        </p:txBody>
      </p:sp>
      <p:sp>
        <p:nvSpPr>
          <p:cNvPr id="13" name="Text Placeholder 12"/>
          <p:cNvSpPr>
            <a:spLocks noGrp="1"/>
          </p:cNvSpPr>
          <p:nvPr>
            <p:ph type="body" sz="quarter" idx="19"/>
          </p:nvPr>
        </p:nvSpPr>
        <p:spPr/>
        <p:txBody>
          <a:bodyPr/>
          <a:lstStyle/>
          <a:p>
            <a:endParaRPr lang="en-US"/>
          </a:p>
        </p:txBody>
      </p:sp>
      <p:sp>
        <p:nvSpPr>
          <p:cNvPr id="7" name="Title 6"/>
          <p:cNvSpPr>
            <a:spLocks noGrp="1"/>
          </p:cNvSpPr>
          <p:nvPr>
            <p:ph type="title"/>
          </p:nvPr>
        </p:nvSpPr>
        <p:spPr>
          <a:xfrm>
            <a:off x="280194" y="317005"/>
            <a:ext cx="5842794" cy="249299"/>
          </a:xfrm>
        </p:spPr>
        <p:txBody>
          <a:bodyPr/>
          <a:lstStyle/>
          <a:p>
            <a:r>
              <a:rPr lang="en-US" dirty="0"/>
              <a:t>Districtwide Behavior Standards Provide Clarity</a:t>
            </a:r>
          </a:p>
        </p:txBody>
      </p:sp>
      <p:pic>
        <p:nvPicPr>
          <p:cNvPr id="2" name="Picture 1">
            <a:extLst>
              <a:ext uri="{FF2B5EF4-FFF2-40B4-BE49-F238E27FC236}">
                <a16:creationId xmlns:a16="http://schemas.microsoft.com/office/drawing/2014/main" id="{399A43D4-8DCD-4FA7-942A-4554B9F2C52F}"/>
              </a:ext>
            </a:extLst>
          </p:cNvPr>
          <p:cNvPicPr>
            <a:picLocks noChangeAspect="1"/>
          </p:cNvPicPr>
          <p:nvPr/>
        </p:nvPicPr>
        <p:blipFill>
          <a:blip r:embed="rId3"/>
          <a:stretch>
            <a:fillRect/>
          </a:stretch>
        </p:blipFill>
        <p:spPr>
          <a:xfrm>
            <a:off x="3492409" y="1041663"/>
            <a:ext cx="2630579" cy="3046185"/>
          </a:xfrm>
          <a:prstGeom prst="rect">
            <a:avLst/>
          </a:prstGeom>
        </p:spPr>
      </p:pic>
      <p:grpSp>
        <p:nvGrpSpPr>
          <p:cNvPr id="5" name="Group 4">
            <a:extLst>
              <a:ext uri="{FF2B5EF4-FFF2-40B4-BE49-F238E27FC236}">
                <a16:creationId xmlns:a16="http://schemas.microsoft.com/office/drawing/2014/main" id="{CEE5790E-0500-4057-9765-010EB6F681A0}"/>
              </a:ext>
            </a:extLst>
          </p:cNvPr>
          <p:cNvGrpSpPr/>
          <p:nvPr/>
        </p:nvGrpSpPr>
        <p:grpSpPr>
          <a:xfrm>
            <a:off x="280195" y="1041664"/>
            <a:ext cx="3003332" cy="3046186"/>
            <a:chOff x="3133260" y="1027051"/>
            <a:chExt cx="3003332" cy="3046186"/>
          </a:xfrm>
        </p:grpSpPr>
        <p:sp>
          <p:nvSpPr>
            <p:cNvPr id="3" name="Rectangle 2">
              <a:extLst>
                <a:ext uri="{FF2B5EF4-FFF2-40B4-BE49-F238E27FC236}">
                  <a16:creationId xmlns:a16="http://schemas.microsoft.com/office/drawing/2014/main" id="{FA3B736E-17E2-42F5-911D-54C70B325E8A}"/>
                </a:ext>
              </a:extLst>
            </p:cNvPr>
            <p:cNvSpPr/>
            <p:nvPr/>
          </p:nvSpPr>
          <p:spPr bwMode="gray">
            <a:xfrm>
              <a:off x="3133260" y="1027051"/>
              <a:ext cx="3003332" cy="3046186"/>
            </a:xfrm>
            <a:prstGeom prst="rect">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8" name="Group 47">
              <a:extLst>
                <a:ext uri="{FF2B5EF4-FFF2-40B4-BE49-F238E27FC236}">
                  <a16:creationId xmlns:a16="http://schemas.microsoft.com/office/drawing/2014/main" id="{17903260-2099-4D8F-9FE1-B68A0FA7BA03}"/>
                </a:ext>
              </a:extLst>
            </p:cNvPr>
            <p:cNvGrpSpPr/>
            <p:nvPr/>
          </p:nvGrpSpPr>
          <p:grpSpPr>
            <a:xfrm>
              <a:off x="3276300" y="3440042"/>
              <a:ext cx="2624765" cy="415498"/>
              <a:chOff x="3276300" y="1726349"/>
              <a:chExt cx="2624765" cy="415498"/>
            </a:xfrm>
          </p:grpSpPr>
          <p:sp>
            <p:nvSpPr>
              <p:cNvPr id="4" name="TextBox 3">
                <a:extLst>
                  <a:ext uri="{FF2B5EF4-FFF2-40B4-BE49-F238E27FC236}">
                    <a16:creationId xmlns:a16="http://schemas.microsoft.com/office/drawing/2014/main" id="{39ECC241-896D-4605-AD2A-744E148B95E6}"/>
                  </a:ext>
                </a:extLst>
              </p:cNvPr>
              <p:cNvSpPr txBox="1"/>
              <p:nvPr/>
            </p:nvSpPr>
            <p:spPr>
              <a:xfrm>
                <a:off x="3908574" y="1726349"/>
                <a:ext cx="1992491" cy="415498"/>
              </a:xfrm>
              <a:prstGeom prst="rect">
                <a:avLst/>
              </a:prstGeom>
              <a:noFill/>
            </p:spPr>
            <p:txBody>
              <a:bodyPr wrap="square" lIns="0" tIns="0" rIns="0" bIns="0" rtlCol="0">
                <a:spAutoFit/>
              </a:bodyPr>
              <a:lstStyle/>
              <a:p>
                <a:pPr>
                  <a:spcBef>
                    <a:spcPts val="500"/>
                  </a:spcBef>
                </a:pPr>
                <a:r>
                  <a:rPr lang="en-US" sz="900" dirty="0">
                    <a:solidFill>
                      <a:schemeClr val="bg1"/>
                    </a:solidFill>
                  </a:rPr>
                  <a:t>Focus on addressing behavior, not on punishment, allowing educators to tailor interventions</a:t>
                </a:r>
              </a:p>
            </p:txBody>
          </p:sp>
          <p:pic>
            <p:nvPicPr>
              <p:cNvPr id="19" name="Picture 18">
                <a:extLst>
                  <a:ext uri="{FF2B5EF4-FFF2-40B4-BE49-F238E27FC236}">
                    <a16:creationId xmlns:a16="http://schemas.microsoft.com/office/drawing/2014/main" id="{C47478A6-422E-4378-A6A3-5A584E9369D3}"/>
                  </a:ext>
                </a:extLst>
              </p:cNvPr>
              <p:cNvPicPr>
                <a:picLocks noChangeAspect="1"/>
              </p:cNvPicPr>
              <p:nvPr/>
            </p:nvPicPr>
            <p:blipFill>
              <a:blip r:embed="rId4">
                <a:lum bright="70000" contrast="-70000"/>
              </a:blip>
              <a:stretch>
                <a:fillRect/>
              </a:stretch>
            </p:blipFill>
            <p:spPr>
              <a:xfrm>
                <a:off x="3276300" y="1726349"/>
                <a:ext cx="457200" cy="403860"/>
              </a:xfrm>
              <a:prstGeom prst="rect">
                <a:avLst/>
              </a:prstGeom>
            </p:spPr>
          </p:pic>
        </p:grpSp>
        <p:grpSp>
          <p:nvGrpSpPr>
            <p:cNvPr id="47" name="Group 46">
              <a:extLst>
                <a:ext uri="{FF2B5EF4-FFF2-40B4-BE49-F238E27FC236}">
                  <a16:creationId xmlns:a16="http://schemas.microsoft.com/office/drawing/2014/main" id="{2EFAB836-712E-4F1B-8608-1317168C58CD}"/>
                </a:ext>
              </a:extLst>
            </p:cNvPr>
            <p:cNvGrpSpPr/>
            <p:nvPr/>
          </p:nvGrpSpPr>
          <p:grpSpPr>
            <a:xfrm>
              <a:off x="3276300" y="2539000"/>
              <a:ext cx="2784344" cy="553998"/>
              <a:chOff x="3276300" y="2479785"/>
              <a:chExt cx="2784344" cy="553998"/>
            </a:xfrm>
          </p:grpSpPr>
          <p:sp>
            <p:nvSpPr>
              <p:cNvPr id="21" name="TextBox 20">
                <a:extLst>
                  <a:ext uri="{FF2B5EF4-FFF2-40B4-BE49-F238E27FC236}">
                    <a16:creationId xmlns:a16="http://schemas.microsoft.com/office/drawing/2014/main" id="{8C16706E-536B-43A3-8A63-FC113DF91DDE}"/>
                  </a:ext>
                </a:extLst>
              </p:cNvPr>
              <p:cNvSpPr txBox="1"/>
              <p:nvPr/>
            </p:nvSpPr>
            <p:spPr>
              <a:xfrm>
                <a:off x="3908574" y="2479785"/>
                <a:ext cx="2152070" cy="553998"/>
              </a:xfrm>
              <a:prstGeom prst="rect">
                <a:avLst/>
              </a:prstGeom>
              <a:noFill/>
            </p:spPr>
            <p:txBody>
              <a:bodyPr wrap="square" lIns="0" tIns="0" rIns="0" bIns="0" rtlCol="0">
                <a:spAutoFit/>
              </a:bodyPr>
              <a:lstStyle/>
              <a:p>
                <a:pPr>
                  <a:spcBef>
                    <a:spcPts val="500"/>
                  </a:spcBef>
                </a:pPr>
                <a:r>
                  <a:rPr lang="en-US" sz="900" dirty="0">
                    <a:solidFill>
                      <a:schemeClr val="bg1"/>
                    </a:solidFill>
                  </a:rPr>
                  <a:t>Break the vicious cycle of escalating punishments for repeating the same behavior, allowing educators to address the problem</a:t>
                </a:r>
              </a:p>
            </p:txBody>
          </p:sp>
          <p:pic>
            <p:nvPicPr>
              <p:cNvPr id="23" name="Picture 22">
                <a:extLst>
                  <a:ext uri="{FF2B5EF4-FFF2-40B4-BE49-F238E27FC236}">
                    <a16:creationId xmlns:a16="http://schemas.microsoft.com/office/drawing/2014/main" id="{325178DF-F1B1-45F7-A8F7-C3B07596FB52}"/>
                  </a:ext>
                </a:extLst>
              </p:cNvPr>
              <p:cNvPicPr>
                <a:picLocks noChangeAspect="1"/>
              </p:cNvPicPr>
              <p:nvPr/>
            </p:nvPicPr>
            <p:blipFill>
              <a:blip r:embed="rId5">
                <a:lum bright="70000" contrast="-70000"/>
              </a:blip>
              <a:stretch>
                <a:fillRect/>
              </a:stretch>
            </p:blipFill>
            <p:spPr>
              <a:xfrm>
                <a:off x="3276300" y="2479785"/>
                <a:ext cx="457200" cy="278296"/>
              </a:xfrm>
              <a:prstGeom prst="rect">
                <a:avLst/>
              </a:prstGeom>
            </p:spPr>
          </p:pic>
        </p:grpSp>
        <p:grpSp>
          <p:nvGrpSpPr>
            <p:cNvPr id="46" name="Group 45">
              <a:extLst>
                <a:ext uri="{FF2B5EF4-FFF2-40B4-BE49-F238E27FC236}">
                  <a16:creationId xmlns:a16="http://schemas.microsoft.com/office/drawing/2014/main" id="{3BB9AA60-D70C-483B-ACF2-299EA5E03779}"/>
                </a:ext>
              </a:extLst>
            </p:cNvPr>
            <p:cNvGrpSpPr/>
            <p:nvPr/>
          </p:nvGrpSpPr>
          <p:grpSpPr>
            <a:xfrm>
              <a:off x="3297912" y="1720946"/>
              <a:ext cx="2765581" cy="457200"/>
              <a:chOff x="3297912" y="3357912"/>
              <a:chExt cx="2765581" cy="457200"/>
            </a:xfrm>
          </p:grpSpPr>
          <p:sp>
            <p:nvSpPr>
              <p:cNvPr id="22" name="TextBox 21">
                <a:extLst>
                  <a:ext uri="{FF2B5EF4-FFF2-40B4-BE49-F238E27FC236}">
                    <a16:creationId xmlns:a16="http://schemas.microsoft.com/office/drawing/2014/main" id="{DA0BA36D-0908-4C64-89BA-0A5969F024F7}"/>
                  </a:ext>
                </a:extLst>
              </p:cNvPr>
              <p:cNvSpPr txBox="1"/>
              <p:nvPr/>
            </p:nvSpPr>
            <p:spPr>
              <a:xfrm>
                <a:off x="3908574" y="3357912"/>
                <a:ext cx="2154919" cy="415498"/>
              </a:xfrm>
              <a:prstGeom prst="rect">
                <a:avLst/>
              </a:prstGeom>
              <a:noFill/>
            </p:spPr>
            <p:txBody>
              <a:bodyPr wrap="square" lIns="0" tIns="0" rIns="0" bIns="0" rtlCol="0">
                <a:spAutoFit/>
              </a:bodyPr>
              <a:lstStyle/>
              <a:p>
                <a:pPr>
                  <a:spcBef>
                    <a:spcPts val="500"/>
                  </a:spcBef>
                </a:pPr>
                <a:r>
                  <a:rPr lang="en-US" sz="900" dirty="0">
                    <a:solidFill>
                      <a:schemeClr val="bg1"/>
                    </a:solidFill>
                  </a:rPr>
                  <a:t>Remove vague language that allows too much discretion and provide specific examples of infractions</a:t>
                </a:r>
              </a:p>
            </p:txBody>
          </p:sp>
          <p:pic>
            <p:nvPicPr>
              <p:cNvPr id="30" name="Picture 29">
                <a:extLst>
                  <a:ext uri="{FF2B5EF4-FFF2-40B4-BE49-F238E27FC236}">
                    <a16:creationId xmlns:a16="http://schemas.microsoft.com/office/drawing/2014/main" id="{9D31BF8B-721E-413B-9CC2-50FE11FA8710}"/>
                  </a:ext>
                </a:extLst>
              </p:cNvPr>
              <p:cNvPicPr>
                <a:picLocks noChangeAspect="1"/>
              </p:cNvPicPr>
              <p:nvPr/>
            </p:nvPicPr>
            <p:blipFill>
              <a:blip r:embed="rId6">
                <a:lum bright="70000" contrast="-70000"/>
              </a:blip>
              <a:stretch>
                <a:fillRect/>
              </a:stretch>
            </p:blipFill>
            <p:spPr>
              <a:xfrm>
                <a:off x="3297912" y="3357912"/>
                <a:ext cx="457200" cy="457200"/>
              </a:xfrm>
              <a:prstGeom prst="rect">
                <a:avLst/>
              </a:prstGeom>
            </p:spPr>
          </p:pic>
        </p:grpSp>
        <p:sp>
          <p:nvSpPr>
            <p:cNvPr id="34" name="TextBox 33">
              <a:extLst>
                <a:ext uri="{FF2B5EF4-FFF2-40B4-BE49-F238E27FC236}">
                  <a16:creationId xmlns:a16="http://schemas.microsoft.com/office/drawing/2014/main" id="{1AF3E886-EDD2-426B-8893-04CEF0D4DF53}"/>
                </a:ext>
              </a:extLst>
            </p:cNvPr>
            <p:cNvSpPr txBox="1"/>
            <p:nvPr/>
          </p:nvSpPr>
          <p:spPr>
            <a:xfrm>
              <a:off x="3265941" y="1170176"/>
              <a:ext cx="2794703" cy="307777"/>
            </a:xfrm>
            <a:prstGeom prst="rect">
              <a:avLst/>
            </a:prstGeom>
            <a:noFill/>
          </p:spPr>
          <p:txBody>
            <a:bodyPr wrap="square" lIns="0" tIns="0" rIns="0" bIns="0" rtlCol="0">
              <a:spAutoFit/>
            </a:bodyPr>
            <a:lstStyle/>
            <a:p>
              <a:pPr>
                <a:spcBef>
                  <a:spcPts val="500"/>
                </a:spcBef>
              </a:pPr>
              <a:r>
                <a:rPr lang="en-US" sz="1000" b="1" dirty="0">
                  <a:solidFill>
                    <a:schemeClr val="bg1"/>
                  </a:solidFill>
                </a:rPr>
                <a:t>Districtwide Guidelines Set Clear Rules, Facilitate Changes in Practice</a:t>
              </a:r>
            </a:p>
          </p:txBody>
        </p:sp>
      </p:grpSp>
      <p:grpSp>
        <p:nvGrpSpPr>
          <p:cNvPr id="35" name="Group 34">
            <a:extLst>
              <a:ext uri="{FF2B5EF4-FFF2-40B4-BE49-F238E27FC236}">
                <a16:creationId xmlns:a16="http://schemas.microsoft.com/office/drawing/2014/main" id="{31C1A6EA-32B1-4921-A4EC-FF7F2736E463}"/>
              </a:ext>
            </a:extLst>
          </p:cNvPr>
          <p:cNvGrpSpPr/>
          <p:nvPr/>
        </p:nvGrpSpPr>
        <p:grpSpPr>
          <a:xfrm>
            <a:off x="345284" y="4184234"/>
            <a:ext cx="5777704" cy="338554"/>
            <a:chOff x="2829946" y="4222344"/>
            <a:chExt cx="5777704" cy="338554"/>
          </a:xfrm>
        </p:grpSpPr>
        <p:grpSp>
          <p:nvGrpSpPr>
            <p:cNvPr id="36" name="Group 35">
              <a:extLst>
                <a:ext uri="{FF2B5EF4-FFF2-40B4-BE49-F238E27FC236}">
                  <a16:creationId xmlns:a16="http://schemas.microsoft.com/office/drawing/2014/main" id="{265DA5CA-F4FF-4DE0-931F-B10FBEC8718E}"/>
                </a:ext>
              </a:extLst>
            </p:cNvPr>
            <p:cNvGrpSpPr/>
            <p:nvPr/>
          </p:nvGrpSpPr>
          <p:grpSpPr bwMode="gray">
            <a:xfrm>
              <a:off x="2894211" y="4222344"/>
              <a:ext cx="5713439" cy="338554"/>
              <a:chOff x="406300" y="1728713"/>
              <a:chExt cx="5753638" cy="338554"/>
            </a:xfrm>
          </p:grpSpPr>
          <p:sp>
            <p:nvSpPr>
              <p:cNvPr id="43" name="Line Callout 2 (No Border) 2">
                <a:extLst>
                  <a:ext uri="{FF2B5EF4-FFF2-40B4-BE49-F238E27FC236}">
                    <a16:creationId xmlns:a16="http://schemas.microsoft.com/office/drawing/2014/main" id="{493AC06E-ABA8-4FB0-B12E-F47C2B65ED02}"/>
                  </a:ext>
                </a:extLst>
              </p:cNvPr>
              <p:cNvSpPr/>
              <p:nvPr/>
            </p:nvSpPr>
            <p:spPr bwMode="gray">
              <a:xfrm>
                <a:off x="406300" y="1728713"/>
                <a:ext cx="5753638" cy="338554"/>
              </a:xfrm>
              <a:custGeom>
                <a:avLst/>
                <a:gdLst>
                  <a:gd name="connsiteX0" fmla="*/ 0 w 2758653"/>
                  <a:gd name="connsiteY0" fmla="*/ 0 h 969168"/>
                  <a:gd name="connsiteX1" fmla="*/ 2758653 w 2758653"/>
                  <a:gd name="connsiteY1" fmla="*/ 0 h 969168"/>
                  <a:gd name="connsiteX2" fmla="*/ 2758653 w 2758653"/>
                  <a:gd name="connsiteY2" fmla="*/ 969168 h 969168"/>
                  <a:gd name="connsiteX3" fmla="*/ 0 w 2758653"/>
                  <a:gd name="connsiteY3" fmla="*/ 969168 h 969168"/>
                  <a:gd name="connsiteX4" fmla="*/ 0 w 2758653"/>
                  <a:gd name="connsiteY4" fmla="*/ 0 h 969168"/>
                  <a:gd name="connsiteX0" fmla="*/ 124939 w 2758653"/>
                  <a:gd name="connsiteY0" fmla="*/ -717 h 969168"/>
                  <a:gd name="connsiteX1" fmla="*/ 125988 w 2758653"/>
                  <a:gd name="connsiteY1" fmla="*/ 238096 h 969168"/>
                  <a:gd name="connsiteX2" fmla="*/ 127091 w 2758653"/>
                  <a:gd name="connsiteY2" fmla="*/ 969885 h 969168"/>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38813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18844 w 2758653"/>
                  <a:gd name="connsiteY1" fmla="*/ 241194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50719 h 970602"/>
                  <a:gd name="connsiteX2" fmla="*/ 127091 w 2758653"/>
                  <a:gd name="connsiteY2" fmla="*/ 970602 h 970602"/>
                  <a:gd name="connsiteX0" fmla="*/ 0 w 2758653"/>
                  <a:gd name="connsiteY0" fmla="*/ 717 h 969885"/>
                  <a:gd name="connsiteX1" fmla="*/ 2758653 w 2758653"/>
                  <a:gd name="connsiteY1" fmla="*/ 717 h 969885"/>
                  <a:gd name="connsiteX2" fmla="*/ 2758653 w 2758653"/>
                  <a:gd name="connsiteY2" fmla="*/ 969885 h 969885"/>
                  <a:gd name="connsiteX3" fmla="*/ 0 w 2758653"/>
                  <a:gd name="connsiteY3" fmla="*/ 969885 h 969885"/>
                  <a:gd name="connsiteX4" fmla="*/ 0 w 2758653"/>
                  <a:gd name="connsiteY4" fmla="*/ 717 h 969885"/>
                  <a:gd name="connsiteX0" fmla="*/ 124939 w 2758653"/>
                  <a:gd name="connsiteY0" fmla="*/ 0 h 969885"/>
                  <a:gd name="connsiteX1" fmla="*/ 125988 w 2758653"/>
                  <a:gd name="connsiteY1" fmla="*/ 250719 h 969885"/>
                  <a:gd name="connsiteX0" fmla="*/ 0 w 2758653"/>
                  <a:gd name="connsiteY0" fmla="*/ 717 h 972237"/>
                  <a:gd name="connsiteX1" fmla="*/ 2758653 w 2758653"/>
                  <a:gd name="connsiteY1" fmla="*/ 717 h 972237"/>
                  <a:gd name="connsiteX2" fmla="*/ 2758653 w 2758653"/>
                  <a:gd name="connsiteY2" fmla="*/ 969885 h 972237"/>
                  <a:gd name="connsiteX3" fmla="*/ 0 w 2758653"/>
                  <a:gd name="connsiteY3" fmla="*/ 969885 h 972237"/>
                  <a:gd name="connsiteX4" fmla="*/ 0 w 2758653"/>
                  <a:gd name="connsiteY4" fmla="*/ 717 h 972237"/>
                  <a:gd name="connsiteX0" fmla="*/ 124939 w 2758653"/>
                  <a:gd name="connsiteY0" fmla="*/ 0 h 972237"/>
                  <a:gd name="connsiteX1" fmla="*/ 95 w 2758653"/>
                  <a:gd name="connsiteY1" fmla="*/ 972237 h 972237"/>
                  <a:gd name="connsiteX0" fmla="*/ 955 w 2759608"/>
                  <a:gd name="connsiteY0" fmla="*/ 0 h 971520"/>
                  <a:gd name="connsiteX1" fmla="*/ 2759608 w 2759608"/>
                  <a:gd name="connsiteY1" fmla="*/ 0 h 971520"/>
                  <a:gd name="connsiteX2" fmla="*/ 2759608 w 2759608"/>
                  <a:gd name="connsiteY2" fmla="*/ 969168 h 971520"/>
                  <a:gd name="connsiteX3" fmla="*/ 955 w 2759608"/>
                  <a:gd name="connsiteY3" fmla="*/ 969168 h 971520"/>
                  <a:gd name="connsiteX4" fmla="*/ 955 w 2759608"/>
                  <a:gd name="connsiteY4" fmla="*/ 0 h 971520"/>
                  <a:gd name="connsiteX0" fmla="*/ 0 w 2759608"/>
                  <a:gd name="connsiteY0" fmla="*/ 1664 h 971520"/>
                  <a:gd name="connsiteX1" fmla="*/ 1050 w 2759608"/>
                  <a:gd name="connsiteY1" fmla="*/ 971520 h 971520"/>
                  <a:gd name="connsiteX0" fmla="*/ 0 w 2758653"/>
                  <a:gd name="connsiteY0" fmla="*/ 0 h 971520"/>
                  <a:gd name="connsiteX1" fmla="*/ 2758653 w 2758653"/>
                  <a:gd name="connsiteY1" fmla="*/ 0 h 971520"/>
                  <a:gd name="connsiteX2" fmla="*/ 2758653 w 2758653"/>
                  <a:gd name="connsiteY2" fmla="*/ 969168 h 971520"/>
                  <a:gd name="connsiteX3" fmla="*/ 0 w 2758653"/>
                  <a:gd name="connsiteY3" fmla="*/ 969168 h 971520"/>
                  <a:gd name="connsiteX4" fmla="*/ 0 w 2758653"/>
                  <a:gd name="connsiteY4" fmla="*/ 0 h 971520"/>
                  <a:gd name="connsiteX0" fmla="*/ 11150 w 2758653"/>
                  <a:gd name="connsiteY0" fmla="*/ 37382 h 971520"/>
                  <a:gd name="connsiteX1" fmla="*/ 95 w 2758653"/>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0 h 971520"/>
                  <a:gd name="connsiteX1" fmla="*/ 2759609 w 2759609"/>
                  <a:gd name="connsiteY1" fmla="*/ 0 h 971520"/>
                  <a:gd name="connsiteX2" fmla="*/ 2759609 w 2759609"/>
                  <a:gd name="connsiteY2" fmla="*/ 969168 h 971520"/>
                  <a:gd name="connsiteX3" fmla="*/ 956 w 2759609"/>
                  <a:gd name="connsiteY3" fmla="*/ 969168 h 971520"/>
                  <a:gd name="connsiteX4" fmla="*/ 956 w 2759609"/>
                  <a:gd name="connsiteY4" fmla="*/ 0 h 971520"/>
                  <a:gd name="connsiteX0" fmla="*/ 0 w 2759609"/>
                  <a:gd name="connsiteY0" fmla="*/ 13568 h 971520"/>
                  <a:gd name="connsiteX1" fmla="*/ 1051 w 2759609"/>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719 h 972239"/>
                  <a:gd name="connsiteX1" fmla="*/ 2759609 w 2759609"/>
                  <a:gd name="connsiteY1" fmla="*/ 719 h 972239"/>
                  <a:gd name="connsiteX2" fmla="*/ 2759609 w 2759609"/>
                  <a:gd name="connsiteY2" fmla="*/ 969887 h 972239"/>
                  <a:gd name="connsiteX3" fmla="*/ 956 w 2759609"/>
                  <a:gd name="connsiteY3" fmla="*/ 969887 h 972239"/>
                  <a:gd name="connsiteX4" fmla="*/ 956 w 2759609"/>
                  <a:gd name="connsiteY4" fmla="*/ 719 h 972239"/>
                  <a:gd name="connsiteX0" fmla="*/ 0 w 2759609"/>
                  <a:gd name="connsiteY0" fmla="*/ 0 h 972239"/>
                  <a:gd name="connsiteX1" fmla="*/ 1051 w 2759609"/>
                  <a:gd name="connsiteY1" fmla="*/ 972239 h 972239"/>
                </a:gdLst>
                <a:ahLst/>
                <a:cxnLst>
                  <a:cxn ang="0">
                    <a:pos x="connsiteX0" y="connsiteY0"/>
                  </a:cxn>
                  <a:cxn ang="0">
                    <a:pos x="connsiteX1" y="connsiteY1"/>
                  </a:cxn>
                </a:cxnLst>
                <a:rect l="l" t="t" r="r" b="b"/>
                <a:pathLst>
                  <a:path w="2759609" h="972239" stroke="0" extrusionOk="0">
                    <a:moveTo>
                      <a:pt x="956" y="719"/>
                    </a:moveTo>
                    <a:lnTo>
                      <a:pt x="2759609" y="719"/>
                    </a:lnTo>
                    <a:lnTo>
                      <a:pt x="2759609" y="969887"/>
                    </a:lnTo>
                    <a:lnTo>
                      <a:pt x="956" y="969887"/>
                    </a:lnTo>
                    <a:lnTo>
                      <a:pt x="956" y="719"/>
                    </a:lnTo>
                    <a:close/>
                  </a:path>
                  <a:path w="2759609" h="972239" fill="none" extrusionOk="0">
                    <a:moveTo>
                      <a:pt x="0" y="0"/>
                    </a:moveTo>
                    <a:cubicBezTo>
                      <a:pt x="350" y="79604"/>
                      <a:pt x="701" y="892635"/>
                      <a:pt x="1051" y="972239"/>
                    </a:cubicBezTo>
                  </a:path>
                </a:pathLst>
              </a:custGeom>
              <a:solidFill>
                <a:schemeClr val="bg2"/>
              </a:solidFill>
              <a:ln w="2540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91440" rIns="182880" bIns="91440" numCol="1" spcCol="0" rtlCol="0" fromWordArt="0" anchor="t" anchorCtr="0" forceAA="0" compatLnSpc="1">
                <a:prstTxWarp prst="textNoShape">
                  <a:avLst/>
                </a:prstTxWarp>
                <a:noAutofit/>
              </a:bodyPr>
              <a:lstStyle/>
              <a:p>
                <a:pPr>
                  <a:spcBef>
                    <a:spcPts val="500"/>
                  </a:spcBef>
                </a:pPr>
                <a:r>
                  <a:rPr lang="en-US" sz="800" dirty="0">
                    <a:solidFill>
                      <a:schemeClr val="tx1"/>
                    </a:solidFill>
                  </a:rPr>
                  <a:t>Full list of Des Moines Public Schools’ behavior referral definitions available in the Appendix</a:t>
                </a:r>
              </a:p>
            </p:txBody>
          </p:sp>
          <p:sp>
            <p:nvSpPr>
              <p:cNvPr id="44" name="Isosceles Triangle 43">
                <a:extLst>
                  <a:ext uri="{FF2B5EF4-FFF2-40B4-BE49-F238E27FC236}">
                    <a16:creationId xmlns:a16="http://schemas.microsoft.com/office/drawing/2014/main" id="{28AA8820-7FCA-49A1-93E5-28158A7C81AC}"/>
                  </a:ext>
                </a:extLst>
              </p:cNvPr>
              <p:cNvSpPr/>
              <p:nvPr/>
            </p:nvSpPr>
            <p:spPr bwMode="gray">
              <a:xfrm rot="5400000">
                <a:off x="498880" y="1861675"/>
                <a:ext cx="135068" cy="73857"/>
              </a:xfrm>
              <a:prstGeom prst="triangle">
                <a:avLst>
                  <a:gd name="adj" fmla="val 49998"/>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grpSp>
          <p:nvGrpSpPr>
            <p:cNvPr id="37" name="Group 36">
              <a:extLst>
                <a:ext uri="{FF2B5EF4-FFF2-40B4-BE49-F238E27FC236}">
                  <a16:creationId xmlns:a16="http://schemas.microsoft.com/office/drawing/2014/main" id="{A8524D04-D3A8-4EF4-B214-C8B785578D32}"/>
                </a:ext>
              </a:extLst>
            </p:cNvPr>
            <p:cNvGrpSpPr/>
            <p:nvPr/>
          </p:nvGrpSpPr>
          <p:grpSpPr>
            <a:xfrm>
              <a:off x="2829946" y="4307991"/>
              <a:ext cx="143187" cy="136483"/>
              <a:chOff x="4696739" y="1691091"/>
              <a:chExt cx="143187" cy="136483"/>
            </a:xfrm>
          </p:grpSpPr>
          <p:grpSp>
            <p:nvGrpSpPr>
              <p:cNvPr id="38" name="Group 37">
                <a:extLst>
                  <a:ext uri="{FF2B5EF4-FFF2-40B4-BE49-F238E27FC236}">
                    <a16:creationId xmlns:a16="http://schemas.microsoft.com/office/drawing/2014/main" id="{BD942B87-FBE4-4165-B2E9-6BD5304B0EF9}"/>
                  </a:ext>
                </a:extLst>
              </p:cNvPr>
              <p:cNvGrpSpPr>
                <a:grpSpLocks noChangeAspect="1"/>
              </p:cNvGrpSpPr>
              <p:nvPr/>
            </p:nvGrpSpPr>
            <p:grpSpPr bwMode="gray">
              <a:xfrm>
                <a:off x="4696739" y="1691091"/>
                <a:ext cx="143187" cy="118872"/>
                <a:chOff x="996640" y="2897515"/>
                <a:chExt cx="131871" cy="109478"/>
              </a:xfrm>
              <a:solidFill>
                <a:schemeClr val="bg1"/>
              </a:solidFill>
            </p:grpSpPr>
            <p:sp>
              <p:nvSpPr>
                <p:cNvPr id="41" name="Freeform 41">
                  <a:extLst>
                    <a:ext uri="{FF2B5EF4-FFF2-40B4-BE49-F238E27FC236}">
                      <a16:creationId xmlns:a16="http://schemas.microsoft.com/office/drawing/2014/main" id="{CF7147B2-C13F-46AB-BFBB-2105052D2D90}"/>
                    </a:ext>
                  </a:extLst>
                </p:cNvPr>
                <p:cNvSpPr/>
                <p:nvPr/>
              </p:nvSpPr>
              <p:spPr bwMode="gray">
                <a:xfrm rot="5400000">
                  <a:off x="1042173" y="2920656"/>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42" name="Freeform 42">
                  <a:extLst>
                    <a:ext uri="{FF2B5EF4-FFF2-40B4-BE49-F238E27FC236}">
                      <a16:creationId xmlns:a16="http://schemas.microsoft.com/office/drawing/2014/main" id="{090ABEBA-13C7-4B57-A10C-1DB06F7F0163}"/>
                    </a:ext>
                  </a:extLst>
                </p:cNvPr>
                <p:cNvSpPr/>
                <p:nvPr/>
              </p:nvSpPr>
              <p:spPr bwMode="gray">
                <a:xfrm rot="16200000" flipH="1">
                  <a:off x="974048" y="2920107"/>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1000" dirty="0">
                    <a:solidFill>
                      <a:schemeClr val="bg2"/>
                    </a:solidFill>
                  </a:endParaRPr>
                </a:p>
              </p:txBody>
            </p:sp>
          </p:grpSp>
          <p:sp>
            <p:nvSpPr>
              <p:cNvPr id="39" name="Rectangle 38">
                <a:extLst>
                  <a:ext uri="{FF2B5EF4-FFF2-40B4-BE49-F238E27FC236}">
                    <a16:creationId xmlns:a16="http://schemas.microsoft.com/office/drawing/2014/main" id="{E4206826-5EF5-4FEC-8148-717C21C0C94C}"/>
                  </a:ext>
                </a:extLst>
              </p:cNvPr>
              <p:cNvSpPr/>
              <p:nvPr/>
            </p:nvSpPr>
            <p:spPr bwMode="gray">
              <a:xfrm rot="3341859">
                <a:off x="4791304" y="1787638"/>
                <a:ext cx="64339" cy="15534"/>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0" name="Oval 39">
                <a:extLst>
                  <a:ext uri="{FF2B5EF4-FFF2-40B4-BE49-F238E27FC236}">
                    <a16:creationId xmlns:a16="http://schemas.microsoft.com/office/drawing/2014/main" id="{82BA516E-5C04-41E3-AE3E-4C14F98E962C}"/>
                  </a:ext>
                </a:extLst>
              </p:cNvPr>
              <p:cNvSpPr/>
              <p:nvPr/>
            </p:nvSpPr>
            <p:spPr bwMode="gray">
              <a:xfrm rot="1119142">
                <a:off x="4768064" y="1725226"/>
                <a:ext cx="58437" cy="59177"/>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grpSp>
    </p:spTree>
    <p:custDataLst>
      <p:tags r:id="rId1"/>
    </p:custDataLst>
    <p:extLst>
      <p:ext uri="{BB962C8B-B14F-4D97-AF65-F5344CB8AC3E}">
        <p14:creationId xmlns:p14="http://schemas.microsoft.com/office/powerpoint/2010/main" val="3988915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FDBE7D14-94A7-4CAA-B0CC-20B8475FD937}"/>
              </a:ext>
            </a:extLst>
          </p:cNvPr>
          <p:cNvSpPr/>
          <p:nvPr/>
        </p:nvSpPr>
        <p:spPr bwMode="gray">
          <a:xfrm>
            <a:off x="3858490" y="975209"/>
            <a:ext cx="2542309" cy="23745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98A05581-3112-48AC-B011-D7E3B3203EAE}"/>
              </a:ext>
            </a:extLst>
          </p:cNvPr>
          <p:cNvSpPr>
            <a:spLocks noGrp="1"/>
          </p:cNvSpPr>
          <p:nvPr>
            <p:ph type="body" sz="quarter" idx="15"/>
          </p:nvPr>
        </p:nvSpPr>
        <p:spPr/>
        <p:txBody>
          <a:bodyPr/>
          <a:lstStyle/>
          <a:p>
            <a:r>
              <a:rPr lang="en-US" dirty="0"/>
              <a:t>Improved Reporting Showcases Dramatic Change in Use of Discipline</a:t>
            </a:r>
          </a:p>
        </p:txBody>
      </p:sp>
      <p:sp>
        <p:nvSpPr>
          <p:cNvPr id="3" name="Text Placeholder 2">
            <a:extLst>
              <a:ext uri="{FF2B5EF4-FFF2-40B4-BE49-F238E27FC236}">
                <a16:creationId xmlns:a16="http://schemas.microsoft.com/office/drawing/2014/main" id="{3777393F-ED51-4CFD-83D1-870A02E13FE2}"/>
              </a:ext>
            </a:extLst>
          </p:cNvPr>
          <p:cNvSpPr>
            <a:spLocks noGrp="1"/>
          </p:cNvSpPr>
          <p:nvPr>
            <p:ph type="body" sz="quarter" idx="16"/>
          </p:nvPr>
        </p:nvSpPr>
        <p:spPr>
          <a:xfrm>
            <a:off x="280194" y="38227"/>
            <a:ext cx="3705066" cy="246221"/>
          </a:xfrm>
        </p:spPr>
        <p:txBody>
          <a:bodyPr/>
          <a:lstStyle/>
          <a:p>
            <a:r>
              <a:rPr lang="en-US" dirty="0"/>
              <a:t>Practice #8: Standardized Behavior Guidelines and Data Collection</a:t>
            </a:r>
          </a:p>
        </p:txBody>
      </p:sp>
      <p:sp>
        <p:nvSpPr>
          <p:cNvPr id="4" name="Text Placeholder 3">
            <a:extLst>
              <a:ext uri="{FF2B5EF4-FFF2-40B4-BE49-F238E27FC236}">
                <a16:creationId xmlns:a16="http://schemas.microsoft.com/office/drawing/2014/main" id="{DBD201F9-2379-40AA-B9FA-397DF5C492E9}"/>
              </a:ext>
            </a:extLst>
          </p:cNvPr>
          <p:cNvSpPr>
            <a:spLocks noGrp="1"/>
          </p:cNvSpPr>
          <p:nvPr>
            <p:ph type="body" sz="quarter" idx="18"/>
          </p:nvPr>
        </p:nvSpPr>
        <p:spPr>
          <a:xfrm>
            <a:off x="3670389" y="4523601"/>
            <a:ext cx="2730411" cy="276999"/>
          </a:xfrm>
        </p:spPr>
        <p:txBody>
          <a:bodyPr/>
          <a:lstStyle/>
          <a:p>
            <a:r>
              <a:rPr lang="en-US" dirty="0"/>
              <a:t>Source: Des Moines Public Schools, Des Moines, IA; EAB interviews and analysis.</a:t>
            </a:r>
          </a:p>
        </p:txBody>
      </p:sp>
      <p:sp>
        <p:nvSpPr>
          <p:cNvPr id="5" name="Text Placeholder 4">
            <a:extLst>
              <a:ext uri="{FF2B5EF4-FFF2-40B4-BE49-F238E27FC236}">
                <a16:creationId xmlns:a16="http://schemas.microsoft.com/office/drawing/2014/main" id="{45A2BDC1-B9B8-4B50-B3CD-320DCEA02DDF}"/>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B8A20BC9-423B-40F6-8E45-030C2DB92E2E}"/>
              </a:ext>
            </a:extLst>
          </p:cNvPr>
          <p:cNvSpPr>
            <a:spLocks noGrp="1"/>
          </p:cNvSpPr>
          <p:nvPr>
            <p:ph type="title"/>
          </p:nvPr>
        </p:nvSpPr>
        <p:spPr>
          <a:xfrm>
            <a:off x="280193" y="95406"/>
            <a:ext cx="5947958" cy="470898"/>
          </a:xfrm>
        </p:spPr>
        <p:txBody>
          <a:bodyPr/>
          <a:lstStyle/>
          <a:p>
            <a:r>
              <a:rPr lang="en-US" sz="1700" dirty="0"/>
              <a:t>More Office Referrals Does Not Mean More Suspensions</a:t>
            </a:r>
          </a:p>
        </p:txBody>
      </p:sp>
      <p:graphicFrame>
        <p:nvGraphicFramePr>
          <p:cNvPr id="9" name="Chart 8">
            <a:extLst>
              <a:ext uri="{FF2B5EF4-FFF2-40B4-BE49-F238E27FC236}">
                <a16:creationId xmlns:a16="http://schemas.microsoft.com/office/drawing/2014/main" id="{6340F3FB-20A3-48A3-A79D-DA5158B78C64}"/>
              </a:ext>
            </a:extLst>
          </p:cNvPr>
          <p:cNvGraphicFramePr/>
          <p:nvPr>
            <p:extLst>
              <p:ext uri="{D42A27DB-BD31-4B8C-83A1-F6EECF244321}">
                <p14:modId xmlns:p14="http://schemas.microsoft.com/office/powerpoint/2010/main" val="1504792216"/>
              </p:ext>
            </p:extLst>
          </p:nvPr>
        </p:nvGraphicFramePr>
        <p:xfrm>
          <a:off x="214746" y="975209"/>
          <a:ext cx="3311236" cy="237455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a:extLst>
              <a:ext uri="{FF2B5EF4-FFF2-40B4-BE49-F238E27FC236}">
                <a16:creationId xmlns:a16="http://schemas.microsoft.com/office/drawing/2014/main" id="{0E7BE74C-4605-4AC9-A579-A3AF2FE8A666}"/>
              </a:ext>
            </a:extLst>
          </p:cNvPr>
          <p:cNvSpPr txBox="1"/>
          <p:nvPr/>
        </p:nvSpPr>
        <p:spPr>
          <a:xfrm>
            <a:off x="5153120" y="1750252"/>
            <a:ext cx="878351" cy="492443"/>
          </a:xfrm>
          <a:prstGeom prst="rect">
            <a:avLst/>
          </a:prstGeom>
          <a:noFill/>
        </p:spPr>
        <p:txBody>
          <a:bodyPr wrap="square" lIns="0" tIns="0" rIns="0" bIns="0" rtlCol="0">
            <a:spAutoFit/>
          </a:bodyPr>
          <a:lstStyle/>
          <a:p>
            <a:pPr>
              <a:spcBef>
                <a:spcPts val="500"/>
              </a:spcBef>
            </a:pPr>
            <a:r>
              <a:rPr lang="en-US" sz="800" dirty="0">
                <a:solidFill>
                  <a:schemeClr val="bg1"/>
                </a:solidFill>
              </a:rPr>
              <a:t>Districtwide </a:t>
            </a:r>
            <a:r>
              <a:rPr lang="en-US" sz="800" b="1" dirty="0">
                <a:solidFill>
                  <a:schemeClr val="bg1"/>
                </a:solidFill>
              </a:rPr>
              <a:t>increase </a:t>
            </a:r>
            <a:br>
              <a:rPr lang="en-US" sz="800" b="1" dirty="0">
                <a:solidFill>
                  <a:schemeClr val="bg1"/>
                </a:solidFill>
              </a:rPr>
            </a:br>
            <a:r>
              <a:rPr lang="en-US" sz="800" b="1" dirty="0">
                <a:solidFill>
                  <a:schemeClr val="bg1"/>
                </a:solidFill>
              </a:rPr>
              <a:t>in discipline referrals</a:t>
            </a:r>
          </a:p>
        </p:txBody>
      </p:sp>
      <p:sp>
        <p:nvSpPr>
          <p:cNvPr id="28" name="TextBox 27">
            <a:extLst>
              <a:ext uri="{FF2B5EF4-FFF2-40B4-BE49-F238E27FC236}">
                <a16:creationId xmlns:a16="http://schemas.microsoft.com/office/drawing/2014/main" id="{AF4A0FD9-A570-47FC-AB5B-B125522189D9}"/>
              </a:ext>
            </a:extLst>
          </p:cNvPr>
          <p:cNvSpPr txBox="1"/>
          <p:nvPr/>
        </p:nvSpPr>
        <p:spPr>
          <a:xfrm>
            <a:off x="5153121" y="2801451"/>
            <a:ext cx="952138" cy="369332"/>
          </a:xfrm>
          <a:prstGeom prst="rect">
            <a:avLst/>
          </a:prstGeom>
          <a:noFill/>
        </p:spPr>
        <p:txBody>
          <a:bodyPr wrap="square" lIns="0" tIns="0" rIns="0" bIns="0" rtlCol="0">
            <a:spAutoFit/>
          </a:bodyPr>
          <a:lstStyle/>
          <a:p>
            <a:pPr>
              <a:spcBef>
                <a:spcPts val="500"/>
              </a:spcBef>
            </a:pPr>
            <a:r>
              <a:rPr lang="en-US" sz="800" dirty="0">
                <a:solidFill>
                  <a:schemeClr val="bg1"/>
                </a:solidFill>
              </a:rPr>
              <a:t>Districtwide </a:t>
            </a:r>
            <a:r>
              <a:rPr lang="en-US" sz="800" b="1" dirty="0">
                <a:solidFill>
                  <a:schemeClr val="bg1"/>
                </a:solidFill>
              </a:rPr>
              <a:t>decrease </a:t>
            </a:r>
            <a:br>
              <a:rPr lang="en-US" sz="800" b="1" dirty="0">
                <a:solidFill>
                  <a:schemeClr val="bg1"/>
                </a:solidFill>
              </a:rPr>
            </a:br>
            <a:r>
              <a:rPr lang="en-US" sz="800" b="1" dirty="0">
                <a:solidFill>
                  <a:schemeClr val="bg1"/>
                </a:solidFill>
              </a:rPr>
              <a:t>in suspensions</a:t>
            </a:r>
          </a:p>
        </p:txBody>
      </p:sp>
      <p:sp>
        <p:nvSpPr>
          <p:cNvPr id="30" name="TextBox 29">
            <a:extLst>
              <a:ext uri="{FF2B5EF4-FFF2-40B4-BE49-F238E27FC236}">
                <a16:creationId xmlns:a16="http://schemas.microsoft.com/office/drawing/2014/main" id="{EF033586-5E1E-4242-87AD-FBF7FBBE86C4}"/>
              </a:ext>
            </a:extLst>
          </p:cNvPr>
          <p:cNvSpPr txBox="1"/>
          <p:nvPr/>
        </p:nvSpPr>
        <p:spPr bwMode="gray">
          <a:xfrm>
            <a:off x="4048003" y="1735286"/>
            <a:ext cx="974269" cy="384721"/>
          </a:xfrm>
          <a:prstGeom prst="rect">
            <a:avLst/>
          </a:prstGeom>
          <a:noFill/>
        </p:spPr>
        <p:txBody>
          <a:bodyPr wrap="square" lIns="0" tIns="0" rIns="0" bIns="0" rtlCol="0">
            <a:spAutoFit/>
          </a:bodyPr>
          <a:lstStyle/>
          <a:p>
            <a:pPr algn="ctr"/>
            <a:r>
              <a:rPr lang="en-US" sz="2500" dirty="0">
                <a:solidFill>
                  <a:schemeClr val="tx2"/>
                </a:solidFill>
                <a:latin typeface="+mj-lt"/>
              </a:rPr>
              <a:t>52.7%</a:t>
            </a:r>
            <a:endParaRPr lang="en-US" sz="2000" dirty="0">
              <a:solidFill>
                <a:schemeClr val="accent2"/>
              </a:solidFill>
            </a:endParaRPr>
          </a:p>
        </p:txBody>
      </p:sp>
      <p:sp>
        <p:nvSpPr>
          <p:cNvPr id="31" name="TextBox 30">
            <a:extLst>
              <a:ext uri="{FF2B5EF4-FFF2-40B4-BE49-F238E27FC236}">
                <a16:creationId xmlns:a16="http://schemas.microsoft.com/office/drawing/2014/main" id="{571EFB4C-33F4-4192-972A-5C17D28E5951}"/>
              </a:ext>
            </a:extLst>
          </p:cNvPr>
          <p:cNvSpPr txBox="1"/>
          <p:nvPr/>
        </p:nvSpPr>
        <p:spPr bwMode="gray">
          <a:xfrm>
            <a:off x="4048003" y="2793757"/>
            <a:ext cx="864468" cy="384721"/>
          </a:xfrm>
          <a:prstGeom prst="rect">
            <a:avLst/>
          </a:prstGeom>
          <a:noFill/>
        </p:spPr>
        <p:txBody>
          <a:bodyPr wrap="square" lIns="0" tIns="0" rIns="0" bIns="0" rtlCol="0">
            <a:spAutoFit/>
          </a:bodyPr>
          <a:lstStyle/>
          <a:p>
            <a:pPr algn="ctr"/>
            <a:r>
              <a:rPr lang="en-US" sz="2500" dirty="0">
                <a:solidFill>
                  <a:schemeClr val="tx2"/>
                </a:solidFill>
                <a:latin typeface="+mj-lt"/>
              </a:rPr>
              <a:t>8.6%</a:t>
            </a:r>
            <a:endParaRPr lang="en-US" sz="2000" dirty="0">
              <a:solidFill>
                <a:schemeClr val="accent2"/>
              </a:solidFill>
            </a:endParaRPr>
          </a:p>
        </p:txBody>
      </p:sp>
      <p:sp>
        <p:nvSpPr>
          <p:cNvPr id="32" name="TextBox 31">
            <a:extLst>
              <a:ext uri="{FF2B5EF4-FFF2-40B4-BE49-F238E27FC236}">
                <a16:creationId xmlns:a16="http://schemas.microsoft.com/office/drawing/2014/main" id="{A91390D7-FA1A-408A-AA00-57B6B2A015D9}"/>
              </a:ext>
            </a:extLst>
          </p:cNvPr>
          <p:cNvSpPr txBox="1"/>
          <p:nvPr/>
        </p:nvSpPr>
        <p:spPr>
          <a:xfrm>
            <a:off x="4048003" y="1287646"/>
            <a:ext cx="2074985" cy="276999"/>
          </a:xfrm>
          <a:prstGeom prst="rect">
            <a:avLst/>
          </a:prstGeom>
          <a:noFill/>
        </p:spPr>
        <p:txBody>
          <a:bodyPr wrap="square" lIns="0" tIns="0" rIns="0" bIns="0" rtlCol="0">
            <a:spAutoFit/>
          </a:bodyPr>
          <a:lstStyle/>
          <a:p>
            <a:pPr>
              <a:spcBef>
                <a:spcPts val="500"/>
              </a:spcBef>
            </a:pPr>
            <a:r>
              <a:rPr lang="en-US" sz="900" b="1" dirty="0">
                <a:solidFill>
                  <a:schemeClr val="bg1"/>
                </a:solidFill>
              </a:rPr>
              <a:t>Streamlined Behavior Code Leads to a Surge in Reports…</a:t>
            </a:r>
          </a:p>
        </p:txBody>
      </p:sp>
      <p:sp>
        <p:nvSpPr>
          <p:cNvPr id="33" name="TextBox 32">
            <a:extLst>
              <a:ext uri="{FF2B5EF4-FFF2-40B4-BE49-F238E27FC236}">
                <a16:creationId xmlns:a16="http://schemas.microsoft.com/office/drawing/2014/main" id="{3A91BF05-7A0F-41FF-B60B-77E8171921AE}"/>
              </a:ext>
            </a:extLst>
          </p:cNvPr>
          <p:cNvSpPr txBox="1"/>
          <p:nvPr/>
        </p:nvSpPr>
        <p:spPr>
          <a:xfrm>
            <a:off x="4048003" y="2520144"/>
            <a:ext cx="2180148" cy="138499"/>
          </a:xfrm>
          <a:prstGeom prst="rect">
            <a:avLst/>
          </a:prstGeom>
          <a:noFill/>
        </p:spPr>
        <p:txBody>
          <a:bodyPr wrap="square" lIns="0" tIns="0" rIns="0" bIns="0" rtlCol="0">
            <a:spAutoFit/>
          </a:bodyPr>
          <a:lstStyle/>
          <a:p>
            <a:pPr>
              <a:spcBef>
                <a:spcPts val="500"/>
              </a:spcBef>
            </a:pPr>
            <a:r>
              <a:rPr lang="en-US" sz="900" b="1" dirty="0">
                <a:solidFill>
                  <a:schemeClr val="bg1"/>
                </a:solidFill>
              </a:rPr>
              <a:t>…But a Decline in Punitive Action</a:t>
            </a:r>
          </a:p>
        </p:txBody>
      </p:sp>
      <p:grpSp>
        <p:nvGrpSpPr>
          <p:cNvPr id="34" name="Group 33">
            <a:extLst>
              <a:ext uri="{FF2B5EF4-FFF2-40B4-BE49-F238E27FC236}">
                <a16:creationId xmlns:a16="http://schemas.microsoft.com/office/drawing/2014/main" id="{E6C21FCC-4A4E-414E-BA01-D36C3F5CAD78}"/>
              </a:ext>
            </a:extLst>
          </p:cNvPr>
          <p:cNvGrpSpPr/>
          <p:nvPr/>
        </p:nvGrpSpPr>
        <p:grpSpPr>
          <a:xfrm>
            <a:off x="277813" y="3554997"/>
            <a:ext cx="5854630" cy="953594"/>
            <a:chOff x="1320362" y="1209980"/>
            <a:chExt cx="5854630" cy="953594"/>
          </a:xfrm>
        </p:grpSpPr>
        <p:sp>
          <p:nvSpPr>
            <p:cNvPr id="35" name="Text Placeholder 1">
              <a:extLst>
                <a:ext uri="{FF2B5EF4-FFF2-40B4-BE49-F238E27FC236}">
                  <a16:creationId xmlns:a16="http://schemas.microsoft.com/office/drawing/2014/main" id="{22D5A181-C11B-4CAA-AF20-7F9DA0075ADD}"/>
                </a:ext>
              </a:extLst>
            </p:cNvPr>
            <p:cNvSpPr txBox="1">
              <a:spLocks/>
            </p:cNvSpPr>
            <p:nvPr/>
          </p:nvSpPr>
          <p:spPr bwMode="gray">
            <a:xfrm>
              <a:off x="1320362" y="1209980"/>
              <a:ext cx="5854630" cy="953594"/>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tx2"/>
              </a:solidFill>
              <a:miter lim="800000"/>
            </a:ln>
          </p:spPr>
          <p:txBody>
            <a:bodyPr vert="horz" wrap="square" lIns="182880" tIns="210312" rIns="182880" bIns="13716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t>“Did we have a sudden upsurge of bad behavior? I don’t think so, we just now have a meaningful way of tracking it. […] Before, we knew we wanted less of something, but we weren’t really sure of what exactly. Now we have a better idea of the supports schools need.”</a:t>
              </a:r>
            </a:p>
            <a:p>
              <a:pPr marL="0" indent="0" algn="r">
                <a:buNone/>
              </a:pPr>
              <a:r>
                <a:rPr lang="en-US" sz="800" i="1" dirty="0"/>
                <a:t>Jake </a:t>
              </a:r>
              <a:r>
                <a:rPr lang="en-US" sz="800" i="1" dirty="0" err="1"/>
                <a:t>Troja</a:t>
              </a:r>
              <a:r>
                <a:rPr lang="en-US" sz="800" i="1" dirty="0"/>
                <a:t>, Director of School Climate Transformation, Des Moines Public Schools</a:t>
              </a:r>
            </a:p>
          </p:txBody>
        </p:sp>
        <p:grpSp>
          <p:nvGrpSpPr>
            <p:cNvPr id="36" name="Group 35">
              <a:extLst>
                <a:ext uri="{FF2B5EF4-FFF2-40B4-BE49-F238E27FC236}">
                  <a16:creationId xmlns:a16="http://schemas.microsoft.com/office/drawing/2014/main" id="{34B26207-EB69-4EFE-92F0-4249B2FF102E}"/>
                </a:ext>
              </a:extLst>
            </p:cNvPr>
            <p:cNvGrpSpPr/>
            <p:nvPr/>
          </p:nvGrpSpPr>
          <p:grpSpPr bwMode="gray">
            <a:xfrm>
              <a:off x="6903320" y="1209981"/>
              <a:ext cx="271672" cy="181522"/>
              <a:chOff x="4411101" y="2672199"/>
              <a:chExt cx="271672" cy="181522"/>
            </a:xfrm>
          </p:grpSpPr>
          <p:sp>
            <p:nvSpPr>
              <p:cNvPr id="37" name="Rectangle 36">
                <a:extLst>
                  <a:ext uri="{FF2B5EF4-FFF2-40B4-BE49-F238E27FC236}">
                    <a16:creationId xmlns:a16="http://schemas.microsoft.com/office/drawing/2014/main" id="{55A3AAFE-65EE-4785-9B58-50DE74320736}"/>
                  </a:ext>
                </a:extLst>
              </p:cNvPr>
              <p:cNvSpPr/>
              <p:nvPr/>
            </p:nvSpPr>
            <p:spPr bwMode="gray">
              <a:xfrm>
                <a:off x="4411101" y="2672199"/>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8" name="Round Same Side Corner Rectangle 90">
                <a:extLst>
                  <a:ext uri="{FF2B5EF4-FFF2-40B4-BE49-F238E27FC236}">
                    <a16:creationId xmlns:a16="http://schemas.microsoft.com/office/drawing/2014/main" id="{3BE36C3D-D5E6-4418-8B55-0D2FBB3A41DD}"/>
                  </a:ext>
                </a:extLst>
              </p:cNvPr>
              <p:cNvSpPr/>
              <p:nvPr/>
            </p:nvSpPr>
            <p:spPr bwMode="gray">
              <a:xfrm rot="10800000">
                <a:off x="4411101" y="2672199"/>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9" name="Freeform 91">
                <a:extLst>
                  <a:ext uri="{FF2B5EF4-FFF2-40B4-BE49-F238E27FC236}">
                    <a16:creationId xmlns:a16="http://schemas.microsoft.com/office/drawing/2014/main" id="{D6E3096D-6741-4E5F-B13E-4CE447DEC20D}"/>
                  </a:ext>
                </a:extLst>
              </p:cNvPr>
              <p:cNvSpPr>
                <a:spLocks/>
              </p:cNvSpPr>
              <p:nvPr/>
            </p:nvSpPr>
            <p:spPr bwMode="gray">
              <a:xfrm rot="10800000">
                <a:off x="4455144" y="2707350"/>
                <a:ext cx="58797" cy="10966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40" name="Freeform 92">
                <a:extLst>
                  <a:ext uri="{FF2B5EF4-FFF2-40B4-BE49-F238E27FC236}">
                    <a16:creationId xmlns:a16="http://schemas.microsoft.com/office/drawing/2014/main" id="{95325200-79BF-476F-8B06-9C4C7AC4CABF}"/>
                  </a:ext>
                </a:extLst>
              </p:cNvPr>
              <p:cNvSpPr>
                <a:spLocks/>
              </p:cNvSpPr>
              <p:nvPr/>
            </p:nvSpPr>
            <p:spPr bwMode="gray">
              <a:xfrm rot="10800000">
                <a:off x="4524511" y="2707350"/>
                <a:ext cx="58797" cy="10966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grpSp>
        <p:nvGrpSpPr>
          <p:cNvPr id="42" name="Group 41">
            <a:extLst>
              <a:ext uri="{FF2B5EF4-FFF2-40B4-BE49-F238E27FC236}">
                <a16:creationId xmlns:a16="http://schemas.microsoft.com/office/drawing/2014/main" id="{74347212-A733-4C80-9672-CFEA550EE326}"/>
              </a:ext>
            </a:extLst>
          </p:cNvPr>
          <p:cNvGrpSpPr/>
          <p:nvPr/>
        </p:nvGrpSpPr>
        <p:grpSpPr bwMode="gray">
          <a:xfrm>
            <a:off x="5851316" y="975209"/>
            <a:ext cx="213772" cy="181521"/>
            <a:chOff x="4411101" y="2003891"/>
            <a:chExt cx="213772" cy="181521"/>
          </a:xfrm>
        </p:grpSpPr>
        <p:sp>
          <p:nvSpPr>
            <p:cNvPr id="44" name="Round Same Side Corner Rectangle 27">
              <a:extLst>
                <a:ext uri="{FF2B5EF4-FFF2-40B4-BE49-F238E27FC236}">
                  <a16:creationId xmlns:a16="http://schemas.microsoft.com/office/drawing/2014/main" id="{932D39E0-CA09-41D9-905B-12230A763804}"/>
                </a:ext>
              </a:extLst>
            </p:cNvPr>
            <p:cNvSpPr/>
            <p:nvPr/>
          </p:nvSpPr>
          <p:spPr bwMode="gray">
            <a:xfrm rot="10800000">
              <a:off x="4411101" y="2003891"/>
              <a:ext cx="213772" cy="181521"/>
            </a:xfrm>
            <a:prstGeom prst="round2SameRect">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5" name="Freeform 28">
              <a:extLst>
                <a:ext uri="{FF2B5EF4-FFF2-40B4-BE49-F238E27FC236}">
                  <a16:creationId xmlns:a16="http://schemas.microsoft.com/office/drawing/2014/main" id="{19878E10-4B1F-40A6-B130-5FC0BA6E2725}"/>
                </a:ext>
              </a:extLst>
            </p:cNvPr>
            <p:cNvSpPr/>
            <p:nvPr/>
          </p:nvSpPr>
          <p:spPr bwMode="gray">
            <a:xfrm rot="1510923" flipV="1">
              <a:off x="4475718" y="201405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a:solidFill>
                  <a:schemeClr val="bg2"/>
                </a:solidFill>
              </a:endParaRPr>
            </a:p>
          </p:txBody>
        </p:sp>
      </p:grpSp>
    </p:spTree>
    <p:extLst>
      <p:ext uri="{BB962C8B-B14F-4D97-AF65-F5344CB8AC3E}">
        <p14:creationId xmlns:p14="http://schemas.microsoft.com/office/powerpoint/2010/main" val="3586546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15C5F5-175F-4C9E-97F9-74AF84617184}"/>
              </a:ext>
            </a:extLst>
          </p:cNvPr>
          <p:cNvSpPr>
            <a:spLocks noGrp="1"/>
          </p:cNvSpPr>
          <p:nvPr>
            <p:ph type="body" sz="quarter" idx="15"/>
          </p:nvPr>
        </p:nvSpPr>
        <p:spPr/>
        <p:txBody>
          <a:bodyPr/>
          <a:lstStyle/>
          <a:p>
            <a:r>
              <a:rPr lang="en-US" dirty="0"/>
              <a:t>New Guidelines Give Meaning to Commonly Reported Numbers</a:t>
            </a:r>
          </a:p>
        </p:txBody>
      </p:sp>
      <p:sp>
        <p:nvSpPr>
          <p:cNvPr id="3" name="Text Placeholder 2">
            <a:extLst>
              <a:ext uri="{FF2B5EF4-FFF2-40B4-BE49-F238E27FC236}">
                <a16:creationId xmlns:a16="http://schemas.microsoft.com/office/drawing/2014/main" id="{90D8AB1B-9C6A-4C2D-8F15-D7F49C6EF4A8}"/>
              </a:ext>
            </a:extLst>
          </p:cNvPr>
          <p:cNvSpPr>
            <a:spLocks noGrp="1"/>
          </p:cNvSpPr>
          <p:nvPr>
            <p:ph type="body" sz="quarter" idx="16"/>
          </p:nvPr>
        </p:nvSpPr>
        <p:spPr>
          <a:xfrm>
            <a:off x="280194" y="99782"/>
            <a:ext cx="3451052" cy="123111"/>
          </a:xfrm>
        </p:spPr>
        <p:txBody>
          <a:bodyPr/>
          <a:lstStyle/>
          <a:p>
            <a:r>
              <a:rPr lang="en-US" dirty="0"/>
              <a:t>Practice #8: Standardized Behavior Guidelines and Data Collection</a:t>
            </a:r>
          </a:p>
        </p:txBody>
      </p:sp>
      <p:sp>
        <p:nvSpPr>
          <p:cNvPr id="4" name="Text Placeholder 3">
            <a:extLst>
              <a:ext uri="{FF2B5EF4-FFF2-40B4-BE49-F238E27FC236}">
                <a16:creationId xmlns:a16="http://schemas.microsoft.com/office/drawing/2014/main" id="{CDB18D91-7005-4190-9C60-9AF6587BD06E}"/>
              </a:ext>
            </a:extLst>
          </p:cNvPr>
          <p:cNvSpPr>
            <a:spLocks noGrp="1"/>
          </p:cNvSpPr>
          <p:nvPr>
            <p:ph type="body" sz="quarter" idx="18"/>
          </p:nvPr>
        </p:nvSpPr>
        <p:spPr>
          <a:xfrm>
            <a:off x="3731246" y="4523601"/>
            <a:ext cx="2669554" cy="276999"/>
          </a:xfrm>
        </p:spPr>
        <p:txBody>
          <a:bodyPr/>
          <a:lstStyle/>
          <a:p>
            <a:r>
              <a:rPr lang="en-US" dirty="0"/>
              <a:t>Source: Des Moines Public Schools, Des Moines, IA; EAB interviews and analysis.</a:t>
            </a:r>
          </a:p>
        </p:txBody>
      </p:sp>
      <p:sp>
        <p:nvSpPr>
          <p:cNvPr id="5" name="Text Placeholder 4">
            <a:extLst>
              <a:ext uri="{FF2B5EF4-FFF2-40B4-BE49-F238E27FC236}">
                <a16:creationId xmlns:a16="http://schemas.microsoft.com/office/drawing/2014/main" id="{F520F8D9-1194-4D69-B1BE-445184C70D39}"/>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AB8AFDC4-732F-42BD-8853-91707EDE251A}"/>
              </a:ext>
            </a:extLst>
          </p:cNvPr>
          <p:cNvSpPr>
            <a:spLocks noGrp="1"/>
          </p:cNvSpPr>
          <p:nvPr>
            <p:ph type="title"/>
          </p:nvPr>
        </p:nvSpPr>
        <p:spPr>
          <a:xfrm>
            <a:off x="280194" y="317005"/>
            <a:ext cx="5842794" cy="249299"/>
          </a:xfrm>
        </p:spPr>
        <p:txBody>
          <a:bodyPr/>
          <a:lstStyle/>
          <a:p>
            <a:r>
              <a:rPr lang="en-US" dirty="0"/>
              <a:t>Streamlining Data Reveals Opportunities to Improve</a:t>
            </a:r>
          </a:p>
        </p:txBody>
      </p:sp>
      <p:cxnSp>
        <p:nvCxnSpPr>
          <p:cNvPr id="31" name="Straight Arrow Connector 30">
            <a:extLst>
              <a:ext uri="{FF2B5EF4-FFF2-40B4-BE49-F238E27FC236}">
                <a16:creationId xmlns:a16="http://schemas.microsoft.com/office/drawing/2014/main" id="{577A7152-D2C0-486C-B88D-1A712378B898}"/>
              </a:ext>
            </a:extLst>
          </p:cNvPr>
          <p:cNvCxnSpPr>
            <a:cxnSpLocks/>
          </p:cNvCxnSpPr>
          <p:nvPr/>
        </p:nvCxnSpPr>
        <p:spPr bwMode="gray">
          <a:xfrm>
            <a:off x="1933241" y="3096130"/>
            <a:ext cx="4461165" cy="0"/>
          </a:xfrm>
          <a:prstGeom prst="straightConnector1">
            <a:avLst/>
          </a:prstGeom>
          <a:solidFill>
            <a:schemeClr val="accent1"/>
          </a:solidFill>
          <a:ln w="57150" cap="flat" cmpd="sng" algn="ctr">
            <a:solidFill>
              <a:schemeClr val="accent5"/>
            </a:solidFill>
            <a:prstDash val="solid"/>
            <a:miter lim="800000"/>
            <a:headEnd type="none" w="med" len="med"/>
            <a:tailEnd type="triangle"/>
          </a:ln>
          <a:effectLst/>
        </p:spPr>
      </p:cxnSp>
      <p:sp>
        <p:nvSpPr>
          <p:cNvPr id="54" name="Rectangle 53">
            <a:extLst>
              <a:ext uri="{FF2B5EF4-FFF2-40B4-BE49-F238E27FC236}">
                <a16:creationId xmlns:a16="http://schemas.microsoft.com/office/drawing/2014/main" id="{89B88F35-DB62-477C-8A76-1F419933156C}"/>
              </a:ext>
            </a:extLst>
          </p:cNvPr>
          <p:cNvSpPr/>
          <p:nvPr/>
        </p:nvSpPr>
        <p:spPr bwMode="gray">
          <a:xfrm>
            <a:off x="273762" y="933169"/>
            <a:ext cx="5849226" cy="153888"/>
          </a:xfrm>
          <a:prstGeom prst="rect">
            <a:avLst/>
          </a:prstGeom>
        </p:spPr>
        <p:txBody>
          <a:bodyPr wrap="square" lIns="0" tIns="0" rIns="0" bIns="0">
            <a:spAutoFit/>
          </a:bodyPr>
          <a:lstStyle/>
          <a:p>
            <a:r>
              <a:rPr lang="en-US" sz="1000" b="1" dirty="0"/>
              <a:t>Knowing Where Problems Are Allows Administrators to Begin Solving Them</a:t>
            </a:r>
          </a:p>
        </p:txBody>
      </p:sp>
      <p:grpSp>
        <p:nvGrpSpPr>
          <p:cNvPr id="18" name="Group 17">
            <a:extLst>
              <a:ext uri="{FF2B5EF4-FFF2-40B4-BE49-F238E27FC236}">
                <a16:creationId xmlns:a16="http://schemas.microsoft.com/office/drawing/2014/main" id="{771E362C-AB12-463C-8FF3-EEE7290420F1}"/>
              </a:ext>
            </a:extLst>
          </p:cNvPr>
          <p:cNvGrpSpPr/>
          <p:nvPr/>
        </p:nvGrpSpPr>
        <p:grpSpPr>
          <a:xfrm>
            <a:off x="2578004" y="2076116"/>
            <a:ext cx="1153242" cy="830997"/>
            <a:chOff x="2578004" y="2242368"/>
            <a:chExt cx="1153242" cy="830997"/>
          </a:xfrm>
        </p:grpSpPr>
        <p:cxnSp>
          <p:nvCxnSpPr>
            <p:cNvPr id="25" name="Straight Connector 24">
              <a:extLst>
                <a:ext uri="{FF2B5EF4-FFF2-40B4-BE49-F238E27FC236}">
                  <a16:creationId xmlns:a16="http://schemas.microsoft.com/office/drawing/2014/main" id="{FB311B8C-21B9-4C4A-AD6A-1B10735AA6AC}"/>
                </a:ext>
              </a:extLst>
            </p:cNvPr>
            <p:cNvCxnSpPr/>
            <p:nvPr/>
          </p:nvCxnSpPr>
          <p:spPr bwMode="gray">
            <a:xfrm>
              <a:off x="2578004" y="2242368"/>
              <a:ext cx="0" cy="82296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34" name="TextBox 33">
              <a:extLst>
                <a:ext uri="{FF2B5EF4-FFF2-40B4-BE49-F238E27FC236}">
                  <a16:creationId xmlns:a16="http://schemas.microsoft.com/office/drawing/2014/main" id="{6DA63117-FF77-4B4B-B2E6-1D8BEB4B3F83}"/>
                </a:ext>
              </a:extLst>
            </p:cNvPr>
            <p:cNvSpPr txBox="1"/>
            <p:nvPr/>
          </p:nvSpPr>
          <p:spPr bwMode="gray">
            <a:xfrm>
              <a:off x="2630212" y="2242368"/>
              <a:ext cx="1101034" cy="830997"/>
            </a:xfrm>
            <a:prstGeom prst="rect">
              <a:avLst/>
            </a:prstGeom>
            <a:noFill/>
          </p:spPr>
          <p:txBody>
            <a:bodyPr wrap="square" lIns="0" tIns="0" rIns="0" bIns="0" rtlCol="0">
              <a:spAutoFit/>
            </a:bodyPr>
            <a:lstStyle/>
            <a:p>
              <a:pPr>
                <a:spcBef>
                  <a:spcPts val="300"/>
                </a:spcBef>
              </a:pPr>
              <a:r>
                <a:rPr lang="en-US" sz="900" dirty="0"/>
                <a:t>High rates of defiance among transient student population </a:t>
              </a:r>
              <a:br>
                <a:rPr lang="en-US" sz="900" dirty="0"/>
              </a:br>
              <a:r>
                <a:rPr lang="en-US" sz="900" i="1" dirty="0"/>
                <a:t>(30% mobility rate across district)</a:t>
              </a:r>
            </a:p>
          </p:txBody>
        </p:sp>
      </p:grpSp>
      <p:grpSp>
        <p:nvGrpSpPr>
          <p:cNvPr id="17" name="Group 16">
            <a:extLst>
              <a:ext uri="{FF2B5EF4-FFF2-40B4-BE49-F238E27FC236}">
                <a16:creationId xmlns:a16="http://schemas.microsoft.com/office/drawing/2014/main" id="{A3374726-56C6-4B4E-96BF-1E7F0AE30530}"/>
              </a:ext>
            </a:extLst>
          </p:cNvPr>
          <p:cNvGrpSpPr/>
          <p:nvPr/>
        </p:nvGrpSpPr>
        <p:grpSpPr>
          <a:xfrm>
            <a:off x="3822797" y="2076116"/>
            <a:ext cx="1127693" cy="830997"/>
            <a:chOff x="3822797" y="2242368"/>
            <a:chExt cx="1127693" cy="830997"/>
          </a:xfrm>
        </p:grpSpPr>
        <p:cxnSp>
          <p:nvCxnSpPr>
            <p:cNvPr id="37" name="Straight Connector 36">
              <a:extLst>
                <a:ext uri="{FF2B5EF4-FFF2-40B4-BE49-F238E27FC236}">
                  <a16:creationId xmlns:a16="http://schemas.microsoft.com/office/drawing/2014/main" id="{1462D558-5618-4CA9-A832-3B43B36F192D}"/>
                </a:ext>
              </a:extLst>
            </p:cNvPr>
            <p:cNvCxnSpPr/>
            <p:nvPr/>
          </p:nvCxnSpPr>
          <p:spPr bwMode="gray">
            <a:xfrm>
              <a:off x="3822797" y="2242368"/>
              <a:ext cx="0" cy="82296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43" name="TextBox 42">
              <a:extLst>
                <a:ext uri="{FF2B5EF4-FFF2-40B4-BE49-F238E27FC236}">
                  <a16:creationId xmlns:a16="http://schemas.microsoft.com/office/drawing/2014/main" id="{38D09EF4-FB41-4DDF-A7E2-0D39962D1A04}"/>
                </a:ext>
              </a:extLst>
            </p:cNvPr>
            <p:cNvSpPr txBox="1"/>
            <p:nvPr/>
          </p:nvSpPr>
          <p:spPr bwMode="gray">
            <a:xfrm>
              <a:off x="3891169" y="2242368"/>
              <a:ext cx="1059321" cy="830997"/>
            </a:xfrm>
            <a:prstGeom prst="rect">
              <a:avLst/>
            </a:prstGeom>
            <a:noFill/>
          </p:spPr>
          <p:txBody>
            <a:bodyPr wrap="square" lIns="0" tIns="0" rIns="0" bIns="0" rtlCol="0">
              <a:spAutoFit/>
            </a:bodyPr>
            <a:lstStyle/>
            <a:p>
              <a:pPr>
                <a:spcBef>
                  <a:spcPts val="300"/>
                </a:spcBef>
              </a:pPr>
              <a:r>
                <a:rPr lang="en-US" sz="900" dirty="0"/>
                <a:t>Expectations only taught at beginning of year, meaning incoming students don’t know them</a:t>
              </a:r>
            </a:p>
          </p:txBody>
        </p:sp>
      </p:grpSp>
      <p:grpSp>
        <p:nvGrpSpPr>
          <p:cNvPr id="16" name="Group 15">
            <a:extLst>
              <a:ext uri="{FF2B5EF4-FFF2-40B4-BE49-F238E27FC236}">
                <a16:creationId xmlns:a16="http://schemas.microsoft.com/office/drawing/2014/main" id="{68DC0AF7-5063-4A1D-A77A-AC7187323250}"/>
              </a:ext>
            </a:extLst>
          </p:cNvPr>
          <p:cNvGrpSpPr/>
          <p:nvPr/>
        </p:nvGrpSpPr>
        <p:grpSpPr>
          <a:xfrm>
            <a:off x="5087864" y="2076116"/>
            <a:ext cx="1056806" cy="830997"/>
            <a:chOff x="5087864" y="2242368"/>
            <a:chExt cx="1056806" cy="830997"/>
          </a:xfrm>
        </p:grpSpPr>
        <p:cxnSp>
          <p:nvCxnSpPr>
            <p:cNvPr id="45" name="Straight Connector 44">
              <a:extLst>
                <a:ext uri="{FF2B5EF4-FFF2-40B4-BE49-F238E27FC236}">
                  <a16:creationId xmlns:a16="http://schemas.microsoft.com/office/drawing/2014/main" id="{326DE87E-C05F-4942-AE52-5C2407AF0834}"/>
                </a:ext>
              </a:extLst>
            </p:cNvPr>
            <p:cNvCxnSpPr/>
            <p:nvPr/>
          </p:nvCxnSpPr>
          <p:spPr bwMode="gray">
            <a:xfrm>
              <a:off x="5087864" y="2242368"/>
              <a:ext cx="0" cy="82296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46" name="TextBox 45">
              <a:extLst>
                <a:ext uri="{FF2B5EF4-FFF2-40B4-BE49-F238E27FC236}">
                  <a16:creationId xmlns:a16="http://schemas.microsoft.com/office/drawing/2014/main" id="{EA4581C0-68DE-469B-8EC5-BAF58E58B394}"/>
                </a:ext>
              </a:extLst>
            </p:cNvPr>
            <p:cNvSpPr txBox="1"/>
            <p:nvPr/>
          </p:nvSpPr>
          <p:spPr bwMode="gray">
            <a:xfrm>
              <a:off x="5131233" y="2242368"/>
              <a:ext cx="1013437" cy="830997"/>
            </a:xfrm>
            <a:prstGeom prst="rect">
              <a:avLst/>
            </a:prstGeom>
            <a:noFill/>
          </p:spPr>
          <p:txBody>
            <a:bodyPr wrap="square" lIns="0" tIns="0" rIns="0" bIns="0" rtlCol="0">
              <a:spAutoFit/>
            </a:bodyPr>
            <a:lstStyle/>
            <a:p>
              <a:pPr>
                <a:spcBef>
                  <a:spcPts val="300"/>
                </a:spcBef>
              </a:pPr>
              <a:r>
                <a:rPr lang="en-US" sz="900" dirty="0"/>
                <a:t>Schools required to have specific plan to teach expectations to transient students</a:t>
              </a:r>
            </a:p>
          </p:txBody>
        </p:sp>
      </p:grpSp>
      <p:grpSp>
        <p:nvGrpSpPr>
          <p:cNvPr id="87" name="Group 86">
            <a:extLst>
              <a:ext uri="{FF2B5EF4-FFF2-40B4-BE49-F238E27FC236}">
                <a16:creationId xmlns:a16="http://schemas.microsoft.com/office/drawing/2014/main" id="{1BDD366B-CED8-4C95-9981-6F2874F8611D}"/>
              </a:ext>
            </a:extLst>
          </p:cNvPr>
          <p:cNvGrpSpPr/>
          <p:nvPr/>
        </p:nvGrpSpPr>
        <p:grpSpPr>
          <a:xfrm>
            <a:off x="2578004" y="1180933"/>
            <a:ext cx="651238" cy="721417"/>
            <a:chOff x="2459107" y="2686711"/>
            <a:chExt cx="651238" cy="721417"/>
          </a:xfrm>
        </p:grpSpPr>
        <p:sp>
          <p:nvSpPr>
            <p:cNvPr id="55" name="TextBox 54">
              <a:extLst>
                <a:ext uri="{FF2B5EF4-FFF2-40B4-BE49-F238E27FC236}">
                  <a16:creationId xmlns:a16="http://schemas.microsoft.com/office/drawing/2014/main" id="{09C2B413-998C-466D-8C7B-7E3DED0D86CC}"/>
                </a:ext>
              </a:extLst>
            </p:cNvPr>
            <p:cNvSpPr txBox="1"/>
            <p:nvPr/>
          </p:nvSpPr>
          <p:spPr>
            <a:xfrm>
              <a:off x="2459107" y="3131129"/>
              <a:ext cx="651238" cy="276999"/>
            </a:xfrm>
            <a:prstGeom prst="rect">
              <a:avLst/>
            </a:prstGeom>
            <a:noFill/>
          </p:spPr>
          <p:txBody>
            <a:bodyPr wrap="square" lIns="0" tIns="0" rIns="0" bIns="0" rtlCol="0">
              <a:spAutoFit/>
            </a:bodyPr>
            <a:lstStyle/>
            <a:p>
              <a:pPr>
                <a:spcBef>
                  <a:spcPts val="500"/>
                </a:spcBef>
              </a:pPr>
              <a:r>
                <a:rPr lang="en-US" sz="900" b="1" i="1" dirty="0"/>
                <a:t>Revealing Problem</a:t>
              </a:r>
            </a:p>
          </p:txBody>
        </p:sp>
        <p:pic>
          <p:nvPicPr>
            <p:cNvPr id="65" name="Picture 64">
              <a:extLst>
                <a:ext uri="{FF2B5EF4-FFF2-40B4-BE49-F238E27FC236}">
                  <a16:creationId xmlns:a16="http://schemas.microsoft.com/office/drawing/2014/main" id="{18258C9C-BD23-4594-8BC2-2D6C5697472E}"/>
                </a:ext>
              </a:extLst>
            </p:cNvPr>
            <p:cNvPicPr>
              <a:picLocks noChangeAspect="1"/>
            </p:cNvPicPr>
            <p:nvPr/>
          </p:nvPicPr>
          <p:blipFill>
            <a:blip r:embed="rId2"/>
            <a:stretch>
              <a:fillRect/>
            </a:stretch>
          </p:blipFill>
          <p:spPr>
            <a:xfrm>
              <a:off x="2459107" y="2686711"/>
              <a:ext cx="365760" cy="365760"/>
            </a:xfrm>
            <a:prstGeom prst="rect">
              <a:avLst/>
            </a:prstGeom>
          </p:spPr>
        </p:pic>
      </p:grpSp>
      <p:grpSp>
        <p:nvGrpSpPr>
          <p:cNvPr id="86" name="Group 85">
            <a:extLst>
              <a:ext uri="{FF2B5EF4-FFF2-40B4-BE49-F238E27FC236}">
                <a16:creationId xmlns:a16="http://schemas.microsoft.com/office/drawing/2014/main" id="{49A32B6A-A896-4F0E-ABEE-732F1AEB7272}"/>
              </a:ext>
            </a:extLst>
          </p:cNvPr>
          <p:cNvGrpSpPr/>
          <p:nvPr/>
        </p:nvGrpSpPr>
        <p:grpSpPr>
          <a:xfrm>
            <a:off x="3822797" y="1308468"/>
            <a:ext cx="722913" cy="588831"/>
            <a:chOff x="3731323" y="2819297"/>
            <a:chExt cx="722913" cy="588831"/>
          </a:xfrm>
        </p:grpSpPr>
        <p:sp>
          <p:nvSpPr>
            <p:cNvPr id="56" name="TextBox 55">
              <a:extLst>
                <a:ext uri="{FF2B5EF4-FFF2-40B4-BE49-F238E27FC236}">
                  <a16:creationId xmlns:a16="http://schemas.microsoft.com/office/drawing/2014/main" id="{50862667-6202-4D08-9624-F8DADDA40941}"/>
                </a:ext>
              </a:extLst>
            </p:cNvPr>
            <p:cNvSpPr txBox="1"/>
            <p:nvPr/>
          </p:nvSpPr>
          <p:spPr>
            <a:xfrm>
              <a:off x="3731323" y="3131129"/>
              <a:ext cx="722913" cy="276999"/>
            </a:xfrm>
            <a:prstGeom prst="rect">
              <a:avLst/>
            </a:prstGeom>
            <a:noFill/>
          </p:spPr>
          <p:txBody>
            <a:bodyPr wrap="square" lIns="0" tIns="0" rIns="0" bIns="0" rtlCol="0">
              <a:spAutoFit/>
            </a:bodyPr>
            <a:lstStyle/>
            <a:p>
              <a:pPr>
                <a:spcBef>
                  <a:spcPts val="500"/>
                </a:spcBef>
              </a:pPr>
              <a:r>
                <a:rPr lang="en-US" sz="900" b="1" i="1" dirty="0"/>
                <a:t>Identifying Cause</a:t>
              </a:r>
            </a:p>
          </p:txBody>
        </p:sp>
        <p:pic>
          <p:nvPicPr>
            <p:cNvPr id="67" name="Picture 66">
              <a:extLst>
                <a:ext uri="{FF2B5EF4-FFF2-40B4-BE49-F238E27FC236}">
                  <a16:creationId xmlns:a16="http://schemas.microsoft.com/office/drawing/2014/main" id="{582F8F97-3CEE-4F9C-B50E-AC8EEF1F2E31}"/>
                </a:ext>
              </a:extLst>
            </p:cNvPr>
            <p:cNvPicPr>
              <a:picLocks noChangeAspect="1"/>
            </p:cNvPicPr>
            <p:nvPr/>
          </p:nvPicPr>
          <p:blipFill>
            <a:blip r:embed="rId3"/>
            <a:stretch>
              <a:fillRect/>
            </a:stretch>
          </p:blipFill>
          <p:spPr>
            <a:xfrm>
              <a:off x="3731323" y="2819297"/>
              <a:ext cx="457200" cy="233174"/>
            </a:xfrm>
            <a:prstGeom prst="rect">
              <a:avLst/>
            </a:prstGeom>
          </p:spPr>
        </p:pic>
      </p:grpSp>
      <p:grpSp>
        <p:nvGrpSpPr>
          <p:cNvPr id="85" name="Group 84">
            <a:extLst>
              <a:ext uri="{FF2B5EF4-FFF2-40B4-BE49-F238E27FC236}">
                <a16:creationId xmlns:a16="http://schemas.microsoft.com/office/drawing/2014/main" id="{56DC2A9B-68E0-498F-95E0-D2218AD30287}"/>
              </a:ext>
            </a:extLst>
          </p:cNvPr>
          <p:cNvGrpSpPr/>
          <p:nvPr/>
        </p:nvGrpSpPr>
        <p:grpSpPr>
          <a:xfrm>
            <a:off x="5087864" y="1176565"/>
            <a:ext cx="593403" cy="720734"/>
            <a:chOff x="5066179" y="2686711"/>
            <a:chExt cx="593403" cy="720734"/>
          </a:xfrm>
        </p:grpSpPr>
        <p:sp>
          <p:nvSpPr>
            <p:cNvPr id="57" name="TextBox 56">
              <a:extLst>
                <a:ext uri="{FF2B5EF4-FFF2-40B4-BE49-F238E27FC236}">
                  <a16:creationId xmlns:a16="http://schemas.microsoft.com/office/drawing/2014/main" id="{B0156102-A3DB-4942-9C30-7DA33EDF0DB8}"/>
                </a:ext>
              </a:extLst>
            </p:cNvPr>
            <p:cNvSpPr txBox="1"/>
            <p:nvPr/>
          </p:nvSpPr>
          <p:spPr>
            <a:xfrm>
              <a:off x="5066179" y="3130446"/>
              <a:ext cx="593403" cy="276999"/>
            </a:xfrm>
            <a:prstGeom prst="rect">
              <a:avLst/>
            </a:prstGeom>
            <a:noFill/>
          </p:spPr>
          <p:txBody>
            <a:bodyPr wrap="square" lIns="0" tIns="0" rIns="0" bIns="0" rtlCol="0">
              <a:spAutoFit/>
            </a:bodyPr>
            <a:lstStyle/>
            <a:p>
              <a:pPr>
                <a:spcBef>
                  <a:spcPts val="500"/>
                </a:spcBef>
              </a:pPr>
              <a:r>
                <a:rPr lang="en-US" sz="900" b="1" i="1" dirty="0"/>
                <a:t>Devising </a:t>
              </a:r>
              <a:br>
                <a:rPr lang="en-US" sz="900" b="1" i="1" dirty="0"/>
              </a:br>
              <a:r>
                <a:rPr lang="en-US" sz="900" b="1" i="1" dirty="0"/>
                <a:t>Solution</a:t>
              </a:r>
            </a:p>
          </p:txBody>
        </p:sp>
        <p:pic>
          <p:nvPicPr>
            <p:cNvPr id="69" name="Picture 68">
              <a:extLst>
                <a:ext uri="{FF2B5EF4-FFF2-40B4-BE49-F238E27FC236}">
                  <a16:creationId xmlns:a16="http://schemas.microsoft.com/office/drawing/2014/main" id="{3B2C32F2-AE61-4967-80CA-09AA04C05F28}"/>
                </a:ext>
              </a:extLst>
            </p:cNvPr>
            <p:cNvPicPr>
              <a:picLocks noChangeAspect="1"/>
            </p:cNvPicPr>
            <p:nvPr/>
          </p:nvPicPr>
          <p:blipFill>
            <a:blip r:embed="rId4"/>
            <a:stretch>
              <a:fillRect/>
            </a:stretch>
          </p:blipFill>
          <p:spPr>
            <a:xfrm>
              <a:off x="5066179" y="2686711"/>
              <a:ext cx="202387" cy="365760"/>
            </a:xfrm>
            <a:prstGeom prst="rect">
              <a:avLst/>
            </a:prstGeom>
          </p:spPr>
        </p:pic>
      </p:grpSp>
      <p:cxnSp>
        <p:nvCxnSpPr>
          <p:cNvPr id="72" name="Straight Connector 71">
            <a:extLst>
              <a:ext uri="{FF2B5EF4-FFF2-40B4-BE49-F238E27FC236}">
                <a16:creationId xmlns:a16="http://schemas.microsoft.com/office/drawing/2014/main" id="{9D3248D7-20CA-4188-BC04-070E427FE94F}"/>
              </a:ext>
            </a:extLst>
          </p:cNvPr>
          <p:cNvCxnSpPr/>
          <p:nvPr/>
        </p:nvCxnSpPr>
        <p:spPr bwMode="gray">
          <a:xfrm>
            <a:off x="2578004" y="3603033"/>
            <a:ext cx="0" cy="73152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73" name="TextBox 72">
            <a:extLst>
              <a:ext uri="{FF2B5EF4-FFF2-40B4-BE49-F238E27FC236}">
                <a16:creationId xmlns:a16="http://schemas.microsoft.com/office/drawing/2014/main" id="{6F4BD23F-39F5-4C31-A19A-3D09A84B1CF0}"/>
              </a:ext>
            </a:extLst>
          </p:cNvPr>
          <p:cNvSpPr txBox="1"/>
          <p:nvPr/>
        </p:nvSpPr>
        <p:spPr bwMode="gray">
          <a:xfrm>
            <a:off x="2630212" y="3642056"/>
            <a:ext cx="1011843" cy="692497"/>
          </a:xfrm>
          <a:prstGeom prst="rect">
            <a:avLst/>
          </a:prstGeom>
          <a:noFill/>
        </p:spPr>
        <p:txBody>
          <a:bodyPr wrap="square" lIns="0" tIns="0" rIns="0" bIns="0" rtlCol="0">
            <a:spAutoFit/>
          </a:bodyPr>
          <a:lstStyle/>
          <a:p>
            <a:pPr>
              <a:spcBef>
                <a:spcPts val="300"/>
              </a:spcBef>
            </a:pPr>
            <a:r>
              <a:rPr lang="en-US" sz="900" dirty="0"/>
              <a:t>High referral rates around recess in some elementary schools</a:t>
            </a:r>
            <a:endParaRPr lang="en-US" sz="900" i="1" dirty="0"/>
          </a:p>
        </p:txBody>
      </p:sp>
      <p:cxnSp>
        <p:nvCxnSpPr>
          <p:cNvPr id="75" name="Straight Connector 74">
            <a:extLst>
              <a:ext uri="{FF2B5EF4-FFF2-40B4-BE49-F238E27FC236}">
                <a16:creationId xmlns:a16="http://schemas.microsoft.com/office/drawing/2014/main" id="{AF0483EA-8370-4A8C-9CE9-D69BEC03F752}"/>
              </a:ext>
            </a:extLst>
          </p:cNvPr>
          <p:cNvCxnSpPr/>
          <p:nvPr/>
        </p:nvCxnSpPr>
        <p:spPr bwMode="gray">
          <a:xfrm>
            <a:off x="3822797" y="3603033"/>
            <a:ext cx="0" cy="73152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76" name="TextBox 75">
            <a:extLst>
              <a:ext uri="{FF2B5EF4-FFF2-40B4-BE49-F238E27FC236}">
                <a16:creationId xmlns:a16="http://schemas.microsoft.com/office/drawing/2014/main" id="{E965451D-D43F-4F1A-BD94-B7741C6F7CD7}"/>
              </a:ext>
            </a:extLst>
          </p:cNvPr>
          <p:cNvSpPr txBox="1"/>
          <p:nvPr/>
        </p:nvSpPr>
        <p:spPr bwMode="gray">
          <a:xfrm>
            <a:off x="3891169" y="3642056"/>
            <a:ext cx="1096462" cy="692497"/>
          </a:xfrm>
          <a:prstGeom prst="rect">
            <a:avLst/>
          </a:prstGeom>
          <a:noFill/>
        </p:spPr>
        <p:txBody>
          <a:bodyPr wrap="square" lIns="0" tIns="0" rIns="0" bIns="0" rtlCol="0">
            <a:spAutoFit/>
          </a:bodyPr>
          <a:lstStyle/>
          <a:p>
            <a:pPr>
              <a:spcBef>
                <a:spcPts val="300"/>
              </a:spcBef>
            </a:pPr>
            <a:r>
              <a:rPr lang="en-US" sz="900" dirty="0"/>
              <a:t>Students were often poorly supervised by aides who couldn’t manage them well</a:t>
            </a:r>
          </a:p>
        </p:txBody>
      </p:sp>
      <p:cxnSp>
        <p:nvCxnSpPr>
          <p:cNvPr id="78" name="Straight Connector 77">
            <a:extLst>
              <a:ext uri="{FF2B5EF4-FFF2-40B4-BE49-F238E27FC236}">
                <a16:creationId xmlns:a16="http://schemas.microsoft.com/office/drawing/2014/main" id="{D8037263-4D42-4CE4-8717-17D0389729AD}"/>
              </a:ext>
            </a:extLst>
          </p:cNvPr>
          <p:cNvCxnSpPr/>
          <p:nvPr/>
        </p:nvCxnSpPr>
        <p:spPr bwMode="gray">
          <a:xfrm>
            <a:off x="5087864" y="3603033"/>
            <a:ext cx="0" cy="73152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79" name="TextBox 78">
            <a:extLst>
              <a:ext uri="{FF2B5EF4-FFF2-40B4-BE49-F238E27FC236}">
                <a16:creationId xmlns:a16="http://schemas.microsoft.com/office/drawing/2014/main" id="{2C73081F-3740-4EC7-BDDC-F7AAFAC91B2F}"/>
              </a:ext>
            </a:extLst>
          </p:cNvPr>
          <p:cNvSpPr txBox="1"/>
          <p:nvPr/>
        </p:nvSpPr>
        <p:spPr bwMode="gray">
          <a:xfrm>
            <a:off x="5131233" y="3642056"/>
            <a:ext cx="1013438" cy="692497"/>
          </a:xfrm>
          <a:prstGeom prst="rect">
            <a:avLst/>
          </a:prstGeom>
          <a:noFill/>
        </p:spPr>
        <p:txBody>
          <a:bodyPr wrap="square" lIns="0" tIns="0" rIns="0" bIns="0" rtlCol="0">
            <a:spAutoFit/>
          </a:bodyPr>
          <a:lstStyle/>
          <a:p>
            <a:pPr>
              <a:spcBef>
                <a:spcPts val="300"/>
              </a:spcBef>
            </a:pPr>
            <a:r>
              <a:rPr lang="en-US" sz="900" dirty="0"/>
              <a:t>Schools change master schedules to allow teachers to supervise recess directly</a:t>
            </a:r>
          </a:p>
        </p:txBody>
      </p:sp>
      <p:sp>
        <p:nvSpPr>
          <p:cNvPr id="84" name="Rectangle 83">
            <a:extLst>
              <a:ext uri="{FF2B5EF4-FFF2-40B4-BE49-F238E27FC236}">
                <a16:creationId xmlns:a16="http://schemas.microsoft.com/office/drawing/2014/main" id="{E1185CE0-28BF-48B1-87B3-5062F5D95F15}"/>
              </a:ext>
            </a:extLst>
          </p:cNvPr>
          <p:cNvSpPr/>
          <p:nvPr/>
        </p:nvSpPr>
        <p:spPr bwMode="gray">
          <a:xfrm>
            <a:off x="0" y="1897300"/>
            <a:ext cx="1939635" cy="24372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 name="Group 21">
            <a:extLst>
              <a:ext uri="{FF2B5EF4-FFF2-40B4-BE49-F238E27FC236}">
                <a16:creationId xmlns:a16="http://schemas.microsoft.com/office/drawing/2014/main" id="{F31581EE-0FEC-4B7C-BD08-C819908B1B7A}"/>
              </a:ext>
            </a:extLst>
          </p:cNvPr>
          <p:cNvGrpSpPr/>
          <p:nvPr/>
        </p:nvGrpSpPr>
        <p:grpSpPr>
          <a:xfrm>
            <a:off x="375326" y="2410611"/>
            <a:ext cx="1377273" cy="1371038"/>
            <a:chOff x="375326" y="2506866"/>
            <a:chExt cx="1377273" cy="1371038"/>
          </a:xfrm>
        </p:grpSpPr>
        <p:pic>
          <p:nvPicPr>
            <p:cNvPr id="81" name="Picture 80">
              <a:extLst>
                <a:ext uri="{FF2B5EF4-FFF2-40B4-BE49-F238E27FC236}">
                  <a16:creationId xmlns:a16="http://schemas.microsoft.com/office/drawing/2014/main" id="{2AA4D533-9D0B-49D8-9775-C2215CE66EB8}"/>
                </a:ext>
              </a:extLst>
            </p:cNvPr>
            <p:cNvPicPr>
              <a:picLocks noChangeAspect="1"/>
            </p:cNvPicPr>
            <p:nvPr/>
          </p:nvPicPr>
          <p:blipFill>
            <a:blip r:embed="rId5">
              <a:lum bright="70000" contrast="-70000"/>
            </a:blip>
            <a:stretch>
              <a:fillRect/>
            </a:stretch>
          </p:blipFill>
          <p:spPr>
            <a:xfrm>
              <a:off x="375326" y="2506866"/>
              <a:ext cx="914402" cy="755906"/>
            </a:xfrm>
            <a:prstGeom prst="rect">
              <a:avLst/>
            </a:prstGeom>
          </p:spPr>
        </p:pic>
        <p:sp>
          <p:nvSpPr>
            <p:cNvPr id="82" name="TextBox 81">
              <a:extLst>
                <a:ext uri="{FF2B5EF4-FFF2-40B4-BE49-F238E27FC236}">
                  <a16:creationId xmlns:a16="http://schemas.microsoft.com/office/drawing/2014/main" id="{BB497015-6762-4C5D-95AB-C95B8A59DCA5}"/>
                </a:ext>
              </a:extLst>
            </p:cNvPr>
            <p:cNvSpPr txBox="1"/>
            <p:nvPr/>
          </p:nvSpPr>
          <p:spPr>
            <a:xfrm>
              <a:off x="375326" y="3462406"/>
              <a:ext cx="1377273" cy="415498"/>
            </a:xfrm>
            <a:prstGeom prst="rect">
              <a:avLst/>
            </a:prstGeom>
            <a:noFill/>
          </p:spPr>
          <p:txBody>
            <a:bodyPr wrap="square" lIns="0" tIns="0" rIns="0" bIns="0" rtlCol="0">
              <a:spAutoFit/>
            </a:bodyPr>
            <a:lstStyle/>
            <a:p>
              <a:pPr>
                <a:spcBef>
                  <a:spcPts val="500"/>
                </a:spcBef>
              </a:pPr>
              <a:r>
                <a:rPr lang="en-US" sz="900" b="1" dirty="0">
                  <a:solidFill>
                    <a:schemeClr val="bg1"/>
                  </a:solidFill>
                </a:rPr>
                <a:t>Better Data Collection Kickstarts Improvement Efforts</a:t>
              </a:r>
            </a:p>
          </p:txBody>
        </p:sp>
      </p:grpSp>
      <p:sp>
        <p:nvSpPr>
          <p:cNvPr id="20" name="TextBox 19">
            <a:extLst>
              <a:ext uri="{FF2B5EF4-FFF2-40B4-BE49-F238E27FC236}">
                <a16:creationId xmlns:a16="http://schemas.microsoft.com/office/drawing/2014/main" id="{E29E1CCF-39E5-4CC0-990B-DB4338B61297}"/>
              </a:ext>
            </a:extLst>
          </p:cNvPr>
          <p:cNvSpPr txBox="1"/>
          <p:nvPr/>
        </p:nvSpPr>
        <p:spPr>
          <a:xfrm rot="16200000">
            <a:off x="1896541" y="2357133"/>
            <a:ext cx="822960" cy="276999"/>
          </a:xfrm>
          <a:prstGeom prst="rect">
            <a:avLst/>
          </a:prstGeom>
          <a:noFill/>
        </p:spPr>
        <p:txBody>
          <a:bodyPr wrap="square" lIns="0" tIns="0" rIns="0" bIns="0" rtlCol="0">
            <a:spAutoFit/>
          </a:bodyPr>
          <a:lstStyle/>
          <a:p>
            <a:pPr>
              <a:spcBef>
                <a:spcPts val="500"/>
              </a:spcBef>
            </a:pPr>
            <a:r>
              <a:rPr lang="en-US" sz="900" b="1" dirty="0"/>
              <a:t>Districtwide Example</a:t>
            </a:r>
          </a:p>
        </p:txBody>
      </p:sp>
      <p:sp>
        <p:nvSpPr>
          <p:cNvPr id="48" name="TextBox 47">
            <a:extLst>
              <a:ext uri="{FF2B5EF4-FFF2-40B4-BE49-F238E27FC236}">
                <a16:creationId xmlns:a16="http://schemas.microsoft.com/office/drawing/2014/main" id="{2A457363-D1A7-4F61-A19F-88F2A9AE8B66}"/>
              </a:ext>
            </a:extLst>
          </p:cNvPr>
          <p:cNvSpPr txBox="1"/>
          <p:nvPr/>
        </p:nvSpPr>
        <p:spPr>
          <a:xfrm rot="16200000">
            <a:off x="1941940" y="3829972"/>
            <a:ext cx="732162" cy="276999"/>
          </a:xfrm>
          <a:prstGeom prst="rect">
            <a:avLst/>
          </a:prstGeom>
          <a:noFill/>
        </p:spPr>
        <p:txBody>
          <a:bodyPr wrap="square" lIns="0" tIns="0" rIns="0" bIns="0" rtlCol="0">
            <a:spAutoFit/>
          </a:bodyPr>
          <a:lstStyle/>
          <a:p>
            <a:pPr>
              <a:spcBef>
                <a:spcPts val="500"/>
              </a:spcBef>
            </a:pPr>
            <a:r>
              <a:rPr lang="en-US" sz="900" b="1" dirty="0"/>
              <a:t>Schoolwide Example</a:t>
            </a:r>
          </a:p>
        </p:txBody>
      </p:sp>
    </p:spTree>
    <p:extLst>
      <p:ext uri="{BB962C8B-B14F-4D97-AF65-F5344CB8AC3E}">
        <p14:creationId xmlns:p14="http://schemas.microsoft.com/office/powerpoint/2010/main" val="4043847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Managing Behavioral Disruptions in Early Grades</a:t>
            </a:r>
          </a:p>
        </p:txBody>
      </p:sp>
      <p:sp>
        <p:nvSpPr>
          <p:cNvPr id="38" name="Chevron 37"/>
          <p:cNvSpPr/>
          <p:nvPr/>
        </p:nvSpPr>
        <p:spPr bwMode="gray">
          <a:xfrm>
            <a:off x="4651140" y="2148222"/>
            <a:ext cx="1544324" cy="182880"/>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85" name="Chevron 84"/>
          <p:cNvSpPr/>
          <p:nvPr/>
        </p:nvSpPr>
        <p:spPr bwMode="gray">
          <a:xfrm>
            <a:off x="3136986" y="2148222"/>
            <a:ext cx="1544324" cy="182880"/>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86" name="Chevron 85"/>
          <p:cNvSpPr/>
          <p:nvPr/>
        </p:nvSpPr>
        <p:spPr bwMode="gray">
          <a:xfrm>
            <a:off x="1650156" y="2148222"/>
            <a:ext cx="1517000" cy="182880"/>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87" name="Pentagon 86"/>
          <p:cNvSpPr/>
          <p:nvPr/>
        </p:nvSpPr>
        <p:spPr bwMode="gray">
          <a:xfrm>
            <a:off x="277812" y="2148222"/>
            <a:ext cx="1402513" cy="182880"/>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88" name="Rectangle 87"/>
          <p:cNvSpPr/>
          <p:nvPr/>
        </p:nvSpPr>
        <p:spPr bwMode="gray">
          <a:xfrm>
            <a:off x="843871" y="925826"/>
            <a:ext cx="197920" cy="384721"/>
          </a:xfrm>
          <a:prstGeom prst="rect">
            <a:avLst/>
          </a:prstGeom>
        </p:spPr>
        <p:txBody>
          <a:bodyPr wrap="square" lIns="0" tIns="0" rIns="0" bIns="0">
            <a:spAutoFit/>
          </a:bodyPr>
          <a:lstStyle/>
          <a:p>
            <a:pPr algn="ctr">
              <a:spcBef>
                <a:spcPts val="400"/>
              </a:spcBef>
            </a:pPr>
            <a:r>
              <a:rPr lang="en-US" sz="2500" dirty="0">
                <a:solidFill>
                  <a:schemeClr val="accent5"/>
                </a:solidFill>
                <a:latin typeface="Rockwell"/>
              </a:rPr>
              <a:t>1</a:t>
            </a:r>
          </a:p>
        </p:txBody>
      </p:sp>
      <p:sp>
        <p:nvSpPr>
          <p:cNvPr id="89" name="TextBox 88"/>
          <p:cNvSpPr txBox="1"/>
          <p:nvPr/>
        </p:nvSpPr>
        <p:spPr bwMode="gray">
          <a:xfrm>
            <a:off x="369168" y="1359213"/>
            <a:ext cx="1147327" cy="553998"/>
          </a:xfrm>
          <a:prstGeom prst="rect">
            <a:avLst/>
          </a:prstGeom>
          <a:noFill/>
        </p:spPr>
        <p:txBody>
          <a:bodyPr wrap="square" lIns="0" tIns="0" rIns="0" bIns="0" rtlCol="0">
            <a:spAutoFit/>
          </a:bodyPr>
          <a:lstStyle/>
          <a:p>
            <a:pPr algn="ctr"/>
            <a:r>
              <a:rPr lang="en-US" sz="900" b="1" dirty="0"/>
              <a:t>Prevent Misbehavior Through Early Intervention</a:t>
            </a:r>
          </a:p>
        </p:txBody>
      </p:sp>
      <p:sp>
        <p:nvSpPr>
          <p:cNvPr id="90" name="Oval 89"/>
          <p:cNvSpPr/>
          <p:nvPr/>
        </p:nvSpPr>
        <p:spPr bwMode="gray">
          <a:xfrm>
            <a:off x="5194702" y="2011062"/>
            <a:ext cx="457200" cy="457200"/>
          </a:xfrm>
          <a:prstGeom prst="ellipse">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91" name="Text Placeholder 1"/>
          <p:cNvSpPr txBox="1">
            <a:spLocks/>
          </p:cNvSpPr>
          <p:nvPr/>
        </p:nvSpPr>
        <p:spPr bwMode="gray">
          <a:xfrm>
            <a:off x="4790876" y="2587912"/>
            <a:ext cx="1332111" cy="17927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228600" indent="-228600">
              <a:buFont typeface="+mj-lt"/>
              <a:buAutoNum type="arabicPeriod" startAt="12"/>
            </a:pPr>
            <a:r>
              <a:rPr lang="en-US" sz="800" dirty="0"/>
              <a:t>Trauma-Informed Perspective of Student Behavior</a:t>
            </a:r>
          </a:p>
          <a:p>
            <a:pPr marL="228600" indent="-228600">
              <a:buFont typeface="+mj-lt"/>
              <a:buAutoNum type="arabicPeriod" startAt="12"/>
            </a:pPr>
            <a:r>
              <a:rPr lang="en-US" sz="800" dirty="0"/>
              <a:t>Cross-Functional Behavior Health Intervention Team</a:t>
            </a:r>
          </a:p>
          <a:p>
            <a:pPr marL="228600" indent="-228600">
              <a:buFont typeface="+mj-lt"/>
              <a:buAutoNum type="arabicPeriod" startAt="12"/>
            </a:pPr>
            <a:r>
              <a:rPr lang="en-US" sz="800" dirty="0"/>
              <a:t>Cognitive Behavioral Support for Students with a History of Trauma</a:t>
            </a:r>
          </a:p>
          <a:p>
            <a:pPr marL="228600" indent="-228600">
              <a:buFont typeface="+mj-lt"/>
              <a:buAutoNum type="arabicPeriod" startAt="12"/>
            </a:pPr>
            <a:r>
              <a:rPr lang="en-US" sz="800" dirty="0"/>
              <a:t>Reintegration-Focused Alternative Classroom</a:t>
            </a:r>
          </a:p>
        </p:txBody>
      </p:sp>
      <p:sp>
        <p:nvSpPr>
          <p:cNvPr id="92" name="TextBox 91"/>
          <p:cNvSpPr txBox="1"/>
          <p:nvPr/>
        </p:nvSpPr>
        <p:spPr bwMode="gray">
          <a:xfrm>
            <a:off x="4774843" y="1359213"/>
            <a:ext cx="1296918" cy="415498"/>
          </a:xfrm>
          <a:prstGeom prst="rect">
            <a:avLst/>
          </a:prstGeom>
          <a:noFill/>
        </p:spPr>
        <p:txBody>
          <a:bodyPr wrap="square" lIns="0" tIns="0" rIns="0" bIns="0" rtlCol="0">
            <a:spAutoFit/>
          </a:bodyPr>
          <a:lstStyle/>
          <a:p>
            <a:pPr algn="ctr"/>
            <a:r>
              <a:rPr lang="en-US" sz="900" b="1" dirty="0"/>
              <a:t>Enhance Support for Higher-Needs Students</a:t>
            </a:r>
          </a:p>
        </p:txBody>
      </p:sp>
      <p:sp>
        <p:nvSpPr>
          <p:cNvPr id="93" name="Rectangle 92"/>
          <p:cNvSpPr/>
          <p:nvPr/>
        </p:nvSpPr>
        <p:spPr bwMode="gray">
          <a:xfrm>
            <a:off x="5324342" y="925826"/>
            <a:ext cx="197920" cy="384721"/>
          </a:xfrm>
          <a:prstGeom prst="rect">
            <a:avLst/>
          </a:prstGeom>
        </p:spPr>
        <p:txBody>
          <a:bodyPr wrap="square" lIns="0" tIns="0" rIns="0" bIns="0">
            <a:spAutoFit/>
          </a:bodyPr>
          <a:lstStyle/>
          <a:p>
            <a:pPr algn="ctr">
              <a:spcBef>
                <a:spcPts val="400"/>
              </a:spcBef>
            </a:pPr>
            <a:r>
              <a:rPr lang="en-US" sz="2500" dirty="0">
                <a:solidFill>
                  <a:schemeClr val="accent5"/>
                </a:solidFill>
                <a:latin typeface="Rockwell"/>
              </a:rPr>
              <a:t>4</a:t>
            </a:r>
          </a:p>
        </p:txBody>
      </p:sp>
      <p:sp>
        <p:nvSpPr>
          <p:cNvPr id="95" name="Rectangle 94"/>
          <p:cNvSpPr/>
          <p:nvPr/>
        </p:nvSpPr>
        <p:spPr bwMode="gray">
          <a:xfrm>
            <a:off x="2309696" y="925826"/>
            <a:ext cx="197920" cy="384721"/>
          </a:xfrm>
          <a:prstGeom prst="rect">
            <a:avLst/>
          </a:prstGeom>
        </p:spPr>
        <p:txBody>
          <a:bodyPr wrap="square" lIns="0" tIns="0" rIns="0" bIns="0">
            <a:spAutoFit/>
          </a:bodyPr>
          <a:lstStyle/>
          <a:p>
            <a:pPr algn="ctr">
              <a:spcBef>
                <a:spcPts val="400"/>
              </a:spcBef>
            </a:pPr>
            <a:r>
              <a:rPr lang="en-US" sz="2500" dirty="0">
                <a:solidFill>
                  <a:schemeClr val="accent5"/>
                </a:solidFill>
                <a:latin typeface="Rockwell"/>
              </a:rPr>
              <a:t>2</a:t>
            </a:r>
          </a:p>
        </p:txBody>
      </p:sp>
      <p:sp>
        <p:nvSpPr>
          <p:cNvPr id="96" name="TextBox 95"/>
          <p:cNvSpPr txBox="1"/>
          <p:nvPr/>
        </p:nvSpPr>
        <p:spPr bwMode="gray">
          <a:xfrm>
            <a:off x="1807887" y="1359213"/>
            <a:ext cx="1246956" cy="553998"/>
          </a:xfrm>
          <a:prstGeom prst="rect">
            <a:avLst/>
          </a:prstGeom>
          <a:noFill/>
        </p:spPr>
        <p:txBody>
          <a:bodyPr wrap="square" lIns="0" tIns="0" rIns="0" bIns="0" rtlCol="0">
            <a:spAutoFit/>
          </a:bodyPr>
          <a:lstStyle/>
          <a:p>
            <a:pPr algn="ctr"/>
            <a:r>
              <a:rPr lang="en-US" sz="900" b="1" dirty="0"/>
              <a:t>Create Conditions for Positive Classroom Behavior </a:t>
            </a:r>
          </a:p>
        </p:txBody>
      </p:sp>
      <p:sp>
        <p:nvSpPr>
          <p:cNvPr id="98" name="Oval 97"/>
          <p:cNvSpPr/>
          <p:nvPr/>
        </p:nvSpPr>
        <p:spPr bwMode="gray">
          <a:xfrm>
            <a:off x="2180056" y="2011062"/>
            <a:ext cx="457200" cy="457200"/>
          </a:xfrm>
          <a:prstGeom prst="ellipse">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pic>
        <p:nvPicPr>
          <p:cNvPr id="99" name="Picture 9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274729" y="2107074"/>
            <a:ext cx="267855" cy="265176"/>
          </a:xfrm>
          <a:prstGeom prst="rect">
            <a:avLst/>
          </a:prstGeom>
        </p:spPr>
      </p:pic>
      <p:sp>
        <p:nvSpPr>
          <p:cNvPr id="100" name="Text Placeholder 9"/>
          <p:cNvSpPr>
            <a:spLocks noGrp="1"/>
          </p:cNvSpPr>
          <p:nvPr/>
        </p:nvSpPr>
        <p:spPr bwMode="gray">
          <a:xfrm>
            <a:off x="294564" y="2587912"/>
            <a:ext cx="1355592" cy="1546577"/>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73736" indent="-173736">
              <a:spcBef>
                <a:spcPts val="500"/>
              </a:spcBef>
              <a:buFont typeface="+mj-lt"/>
              <a:buAutoNum type="arabicPeriod"/>
            </a:pPr>
            <a:r>
              <a:rPr lang="en-US" sz="800" dirty="0"/>
              <a:t>Transition Program for Incoming High-Risk Kindergarteners</a:t>
            </a:r>
          </a:p>
          <a:p>
            <a:pPr marL="173736" indent="-173736">
              <a:spcBef>
                <a:spcPts val="500"/>
              </a:spcBef>
              <a:buFont typeface="+mj-lt"/>
              <a:buAutoNum type="arabicPeriod"/>
            </a:pPr>
            <a:r>
              <a:rPr lang="en-US" sz="800" dirty="0"/>
              <a:t>Universal Behavioral Screening to Identify Students in Need of Support</a:t>
            </a:r>
          </a:p>
          <a:p>
            <a:pPr marL="173736" indent="-173736">
              <a:spcBef>
                <a:spcPts val="500"/>
              </a:spcBef>
              <a:buFont typeface="+mj-lt"/>
              <a:buAutoNum type="arabicPeriod"/>
            </a:pPr>
            <a:r>
              <a:rPr lang="en-US" sz="800" dirty="0"/>
              <a:t>Teacher Home Visit Program</a:t>
            </a:r>
          </a:p>
          <a:p>
            <a:pPr marL="173736" indent="-173736">
              <a:spcBef>
                <a:spcPts val="500"/>
              </a:spcBef>
              <a:buFont typeface="+mj-lt"/>
              <a:buAutoNum type="arabicPeriod"/>
            </a:pPr>
            <a:r>
              <a:rPr lang="en-US" sz="800" dirty="0"/>
              <a:t>Trusted Adult-Student Relationship Mapping</a:t>
            </a:r>
          </a:p>
        </p:txBody>
      </p:sp>
      <p:sp>
        <p:nvSpPr>
          <p:cNvPr id="101" name="Text Placeholder 9"/>
          <p:cNvSpPr>
            <a:spLocks noGrp="1"/>
          </p:cNvSpPr>
          <p:nvPr/>
        </p:nvSpPr>
        <p:spPr bwMode="gray">
          <a:xfrm>
            <a:off x="1807887" y="2587912"/>
            <a:ext cx="1306296" cy="1423467"/>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73736" indent="-173736">
              <a:spcBef>
                <a:spcPts val="500"/>
              </a:spcBef>
              <a:buFont typeface="+mj-lt"/>
              <a:buAutoNum type="arabicPeriod" startAt="5"/>
            </a:pPr>
            <a:r>
              <a:rPr lang="en-US" sz="800" dirty="0"/>
              <a:t>Self Regulation-Friendly Classroom Audit</a:t>
            </a:r>
          </a:p>
          <a:p>
            <a:pPr marL="173736" indent="-173736">
              <a:spcBef>
                <a:spcPts val="500"/>
              </a:spcBef>
              <a:buFont typeface="+mj-lt"/>
              <a:buAutoNum type="arabicPeriod" startAt="5"/>
            </a:pPr>
            <a:r>
              <a:rPr lang="en-US" sz="800" dirty="0"/>
              <a:t>Expanded Time for Free Play</a:t>
            </a:r>
          </a:p>
          <a:p>
            <a:pPr marL="173736" indent="-173736">
              <a:spcBef>
                <a:spcPts val="500"/>
              </a:spcBef>
              <a:buFont typeface="+mj-lt"/>
              <a:buAutoNum type="arabicPeriod" startAt="5"/>
            </a:pPr>
            <a:r>
              <a:rPr lang="en-US" sz="800" dirty="0"/>
              <a:t>Districtwide PBIS Implementation</a:t>
            </a:r>
          </a:p>
          <a:p>
            <a:pPr marL="173736" indent="-173736">
              <a:spcBef>
                <a:spcPts val="500"/>
              </a:spcBef>
              <a:buFont typeface="+mj-lt"/>
              <a:buAutoNum type="arabicPeriod" startAt="5"/>
            </a:pPr>
            <a:r>
              <a:rPr lang="en-US" sz="800" dirty="0"/>
              <a:t>Standardized Behavior Guidelines and Data Collection</a:t>
            </a:r>
          </a:p>
        </p:txBody>
      </p:sp>
      <p:sp>
        <p:nvSpPr>
          <p:cNvPr id="103" name="Oval 102"/>
          <p:cNvSpPr/>
          <p:nvPr/>
        </p:nvSpPr>
        <p:spPr bwMode="gray">
          <a:xfrm>
            <a:off x="714231" y="2011062"/>
            <a:ext cx="457200" cy="457200"/>
          </a:xfrm>
          <a:prstGeom prst="ellipse">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pic>
        <p:nvPicPr>
          <p:cNvPr id="104" name="Picture 10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782811" y="2079642"/>
            <a:ext cx="320040" cy="320040"/>
          </a:xfrm>
          <a:prstGeom prst="rect">
            <a:avLst/>
          </a:prstGeom>
        </p:spPr>
      </p:pic>
      <p:sp>
        <p:nvSpPr>
          <p:cNvPr id="105" name="Text Placeholder 1"/>
          <p:cNvSpPr txBox="1">
            <a:spLocks/>
          </p:cNvSpPr>
          <p:nvPr/>
        </p:nvSpPr>
        <p:spPr bwMode="gray">
          <a:xfrm>
            <a:off x="3286618" y="2587912"/>
            <a:ext cx="1394692" cy="99001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228600" indent="-228600">
              <a:buFont typeface="+mj-lt"/>
              <a:buAutoNum type="arabicPeriod" startAt="9"/>
            </a:pPr>
            <a:r>
              <a:rPr lang="en-US" sz="800" dirty="0"/>
              <a:t>Direct Instruction of Key Social-Emotional Skills</a:t>
            </a:r>
          </a:p>
          <a:p>
            <a:pPr marL="228600" indent="-228600">
              <a:buFont typeface="+mj-lt"/>
              <a:buAutoNum type="arabicPeriod" startAt="9"/>
            </a:pPr>
            <a:r>
              <a:rPr lang="en-US" sz="800" dirty="0"/>
              <a:t>Embedded SEL Routines for Adults</a:t>
            </a:r>
          </a:p>
          <a:p>
            <a:pPr marL="228600" indent="-228600">
              <a:buFont typeface="+mj-lt"/>
              <a:buAutoNum type="arabicPeriod" startAt="9"/>
            </a:pPr>
            <a:r>
              <a:rPr lang="en-US" sz="800" dirty="0"/>
              <a:t>Teacher Burnout Coping Supports</a:t>
            </a:r>
          </a:p>
        </p:txBody>
      </p:sp>
      <p:sp>
        <p:nvSpPr>
          <p:cNvPr id="106" name="Rectangle 105"/>
          <p:cNvSpPr/>
          <p:nvPr/>
        </p:nvSpPr>
        <p:spPr bwMode="gray">
          <a:xfrm>
            <a:off x="3810188" y="925826"/>
            <a:ext cx="197920" cy="384721"/>
          </a:xfrm>
          <a:prstGeom prst="rect">
            <a:avLst/>
          </a:prstGeom>
        </p:spPr>
        <p:txBody>
          <a:bodyPr wrap="square" lIns="0" tIns="0" rIns="0" bIns="0">
            <a:spAutoFit/>
          </a:bodyPr>
          <a:lstStyle/>
          <a:p>
            <a:pPr algn="ctr">
              <a:spcBef>
                <a:spcPts val="400"/>
              </a:spcBef>
            </a:pPr>
            <a:r>
              <a:rPr lang="en-US" sz="2500" dirty="0">
                <a:solidFill>
                  <a:schemeClr val="accent5"/>
                </a:solidFill>
                <a:latin typeface="Rockwell"/>
              </a:rPr>
              <a:t>3</a:t>
            </a:r>
          </a:p>
        </p:txBody>
      </p:sp>
      <p:sp>
        <p:nvSpPr>
          <p:cNvPr id="107" name="TextBox 106"/>
          <p:cNvSpPr txBox="1"/>
          <p:nvPr/>
        </p:nvSpPr>
        <p:spPr bwMode="gray">
          <a:xfrm>
            <a:off x="3285670" y="1359213"/>
            <a:ext cx="1246957" cy="553998"/>
          </a:xfrm>
          <a:prstGeom prst="rect">
            <a:avLst/>
          </a:prstGeom>
          <a:noFill/>
        </p:spPr>
        <p:txBody>
          <a:bodyPr wrap="square" lIns="0" tIns="0" rIns="0" bIns="0" rtlCol="0">
            <a:spAutoFit/>
          </a:bodyPr>
          <a:lstStyle/>
          <a:p>
            <a:pPr algn="ctr"/>
            <a:r>
              <a:rPr lang="en-US" sz="900" b="1" dirty="0"/>
              <a:t>Promote the Social  Emotional Well-Being of Students and Teachers</a:t>
            </a:r>
          </a:p>
        </p:txBody>
      </p:sp>
      <p:sp>
        <p:nvSpPr>
          <p:cNvPr id="109" name="Oval 108"/>
          <p:cNvSpPr/>
          <p:nvPr/>
        </p:nvSpPr>
        <p:spPr bwMode="gray">
          <a:xfrm>
            <a:off x="3680548" y="2011062"/>
            <a:ext cx="457200" cy="457200"/>
          </a:xfrm>
          <a:prstGeom prst="ellipse">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pic>
        <p:nvPicPr>
          <p:cNvPr id="110" name="Picture 109"/>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786252" y="2093358"/>
            <a:ext cx="245791" cy="292608"/>
          </a:xfrm>
          <a:prstGeom prst="rect">
            <a:avLst/>
          </a:prstGeom>
        </p:spPr>
      </p:pic>
      <p:pic>
        <p:nvPicPr>
          <p:cNvPr id="10" name="Picture 9">
            <a:extLst>
              <a:ext uri="{FF2B5EF4-FFF2-40B4-BE49-F238E27FC236}">
                <a16:creationId xmlns:a16="http://schemas.microsoft.com/office/drawing/2014/main" id="{D0DF8631-4A2A-4695-832B-8044794C687D}"/>
              </a:ext>
            </a:extLst>
          </p:cNvPr>
          <p:cNvPicPr>
            <a:picLocks noChangeAspect="1"/>
          </p:cNvPicPr>
          <p:nvPr/>
        </p:nvPicPr>
        <p:blipFill>
          <a:blip r:embed="rId7"/>
          <a:stretch>
            <a:fillRect/>
          </a:stretch>
        </p:blipFill>
        <p:spPr>
          <a:xfrm>
            <a:off x="5306437" y="2123076"/>
            <a:ext cx="274320" cy="233172"/>
          </a:xfrm>
          <a:prstGeom prst="rect">
            <a:avLst/>
          </a:prstGeom>
        </p:spPr>
      </p:pic>
      <p:sp>
        <p:nvSpPr>
          <p:cNvPr id="27" name="Text Placeholder 1">
            <a:extLst>
              <a:ext uri="{FF2B5EF4-FFF2-40B4-BE49-F238E27FC236}">
                <a16:creationId xmlns:a16="http://schemas.microsoft.com/office/drawing/2014/main" id="{4AA3384E-8D32-45C1-A456-3C0402A6569C}"/>
              </a:ext>
            </a:extLst>
          </p:cNvPr>
          <p:cNvSpPr>
            <a:spLocks noGrp="1"/>
          </p:cNvSpPr>
          <p:nvPr>
            <p:ph type="body" sz="quarter" idx="15"/>
          </p:nvPr>
        </p:nvSpPr>
        <p:spPr>
          <a:xfrm>
            <a:off x="280195" y="640267"/>
            <a:ext cx="6037478" cy="184666"/>
          </a:xfrm>
        </p:spPr>
        <p:txBody>
          <a:bodyPr/>
          <a:lstStyle/>
          <a:p>
            <a:r>
              <a:rPr lang="en-US" dirty="0"/>
              <a:t>Reversing the Rising Frequency and Intensity of Student Misbehavior  </a:t>
            </a:r>
          </a:p>
        </p:txBody>
      </p:sp>
    </p:spTree>
    <p:custDataLst>
      <p:tags r:id="rId1"/>
    </p:custDataLst>
    <p:extLst>
      <p:ext uri="{BB962C8B-B14F-4D97-AF65-F5344CB8AC3E}">
        <p14:creationId xmlns:p14="http://schemas.microsoft.com/office/powerpoint/2010/main" val="70282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42028-BAFC-41BC-A8E8-5C3DB4E4BAD3}"/>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491E19CB-08D9-40C8-B200-6B8758DA9480}"/>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98912204-D801-451E-B60F-D56B314ED7A0}"/>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EDA9EB7A-9B25-4B96-9EE7-A5B9219A0AB3}"/>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B3E98807-16FC-482C-A752-4AC8B0A44E3E}"/>
              </a:ext>
            </a:extLst>
          </p:cNvPr>
          <p:cNvSpPr>
            <a:spLocks noGrp="1"/>
          </p:cNvSpPr>
          <p:nvPr>
            <p:ph type="title"/>
          </p:nvPr>
        </p:nvSpPr>
        <p:spPr/>
        <p:txBody>
          <a:bodyPr/>
          <a:lstStyle/>
          <a:p>
            <a:r>
              <a:rPr lang="en-US" dirty="0"/>
              <a:t>Using Zoom</a:t>
            </a:r>
          </a:p>
        </p:txBody>
      </p:sp>
      <p:sp>
        <p:nvSpPr>
          <p:cNvPr id="7" name="TextBox 6">
            <a:extLst>
              <a:ext uri="{FF2B5EF4-FFF2-40B4-BE49-F238E27FC236}">
                <a16:creationId xmlns:a16="http://schemas.microsoft.com/office/drawing/2014/main" id="{70B8A1DF-28C0-47B4-B8D3-2A6655103B1D}"/>
              </a:ext>
            </a:extLst>
          </p:cNvPr>
          <p:cNvSpPr txBox="1"/>
          <p:nvPr/>
        </p:nvSpPr>
        <p:spPr>
          <a:xfrm>
            <a:off x="280194" y="932849"/>
            <a:ext cx="2560320" cy="169277"/>
          </a:xfrm>
          <a:prstGeom prst="rect">
            <a:avLst/>
          </a:prstGeom>
          <a:noFill/>
        </p:spPr>
        <p:txBody>
          <a:bodyPr wrap="square" lIns="0" tIns="0" rIns="0" bIns="0" rtlCol="0">
            <a:spAutoFit/>
          </a:bodyPr>
          <a:lstStyle/>
          <a:p>
            <a:pPr>
              <a:spcBef>
                <a:spcPts val="500"/>
              </a:spcBef>
            </a:pPr>
            <a:r>
              <a:rPr lang="en-US" sz="1100" b="1" dirty="0"/>
              <a:t>Mic and Video Controls</a:t>
            </a:r>
          </a:p>
        </p:txBody>
      </p:sp>
      <p:sp>
        <p:nvSpPr>
          <p:cNvPr id="8" name="TextBox 7">
            <a:extLst>
              <a:ext uri="{FF2B5EF4-FFF2-40B4-BE49-F238E27FC236}">
                <a16:creationId xmlns:a16="http://schemas.microsoft.com/office/drawing/2014/main" id="{D5060309-3E00-4EF8-B293-423C1610B599}"/>
              </a:ext>
            </a:extLst>
          </p:cNvPr>
          <p:cNvSpPr txBox="1"/>
          <p:nvPr/>
        </p:nvSpPr>
        <p:spPr>
          <a:xfrm>
            <a:off x="280193" y="1166942"/>
            <a:ext cx="2680289" cy="461665"/>
          </a:xfrm>
          <a:prstGeom prst="rect">
            <a:avLst/>
          </a:prstGeom>
          <a:noFill/>
        </p:spPr>
        <p:txBody>
          <a:bodyPr wrap="square" lIns="0" tIns="0" rIns="0" bIns="0" rtlCol="0">
            <a:spAutoFit/>
          </a:bodyPr>
          <a:lstStyle/>
          <a:p>
            <a:pPr>
              <a:spcBef>
                <a:spcPts val="500"/>
              </a:spcBef>
            </a:pPr>
            <a:r>
              <a:rPr lang="en-US" sz="1000" dirty="0"/>
              <a:t>Click the mic and camera pictures until they have a red line indicating they are both off. </a:t>
            </a:r>
          </a:p>
        </p:txBody>
      </p:sp>
      <p:sp>
        <p:nvSpPr>
          <p:cNvPr id="9" name="TextBox 8">
            <a:extLst>
              <a:ext uri="{FF2B5EF4-FFF2-40B4-BE49-F238E27FC236}">
                <a16:creationId xmlns:a16="http://schemas.microsoft.com/office/drawing/2014/main" id="{714F689A-1176-48DE-821C-26124F1CDC92}"/>
              </a:ext>
            </a:extLst>
          </p:cNvPr>
          <p:cNvSpPr txBox="1"/>
          <p:nvPr/>
        </p:nvSpPr>
        <p:spPr>
          <a:xfrm>
            <a:off x="3442700" y="932849"/>
            <a:ext cx="2560320" cy="169277"/>
          </a:xfrm>
          <a:prstGeom prst="rect">
            <a:avLst/>
          </a:prstGeom>
          <a:noFill/>
        </p:spPr>
        <p:txBody>
          <a:bodyPr wrap="square" lIns="0" tIns="0" rIns="0" bIns="0" rtlCol="0">
            <a:spAutoFit/>
          </a:bodyPr>
          <a:lstStyle/>
          <a:p>
            <a:pPr>
              <a:spcBef>
                <a:spcPts val="500"/>
              </a:spcBef>
            </a:pPr>
            <a:r>
              <a:rPr lang="en-US" sz="1100" b="1" dirty="0"/>
              <a:t>Asking a Question</a:t>
            </a:r>
          </a:p>
        </p:txBody>
      </p:sp>
      <p:sp>
        <p:nvSpPr>
          <p:cNvPr id="10" name="TextBox 9">
            <a:extLst>
              <a:ext uri="{FF2B5EF4-FFF2-40B4-BE49-F238E27FC236}">
                <a16:creationId xmlns:a16="http://schemas.microsoft.com/office/drawing/2014/main" id="{FD7DE475-7A99-417C-89A8-5CBF9AA513BD}"/>
              </a:ext>
            </a:extLst>
          </p:cNvPr>
          <p:cNvSpPr txBox="1"/>
          <p:nvPr/>
        </p:nvSpPr>
        <p:spPr>
          <a:xfrm>
            <a:off x="3442699" y="1166942"/>
            <a:ext cx="2680289" cy="307777"/>
          </a:xfrm>
          <a:prstGeom prst="rect">
            <a:avLst/>
          </a:prstGeom>
          <a:noFill/>
        </p:spPr>
        <p:txBody>
          <a:bodyPr wrap="square" lIns="0" tIns="0" rIns="0" bIns="0" rtlCol="0">
            <a:spAutoFit/>
          </a:bodyPr>
          <a:lstStyle/>
          <a:p>
            <a:pPr>
              <a:spcBef>
                <a:spcPts val="500"/>
              </a:spcBef>
            </a:pPr>
            <a:r>
              <a:rPr lang="en-US" sz="1000" dirty="0"/>
              <a:t>To ask the presenter a question, type it into the Chat panel and press send.</a:t>
            </a:r>
          </a:p>
        </p:txBody>
      </p:sp>
      <p:pic>
        <p:nvPicPr>
          <p:cNvPr id="11" name="Picture 10">
            <a:extLst>
              <a:ext uri="{FF2B5EF4-FFF2-40B4-BE49-F238E27FC236}">
                <a16:creationId xmlns:a16="http://schemas.microsoft.com/office/drawing/2014/main" id="{8396A26B-AF95-408E-943D-66FEF81A493B}"/>
              </a:ext>
            </a:extLst>
          </p:cNvPr>
          <p:cNvPicPr>
            <a:picLocks noChangeAspect="1"/>
          </p:cNvPicPr>
          <p:nvPr/>
        </p:nvPicPr>
        <p:blipFill>
          <a:blip r:embed="rId2"/>
          <a:stretch>
            <a:fillRect/>
          </a:stretch>
        </p:blipFill>
        <p:spPr>
          <a:xfrm>
            <a:off x="280193" y="1805053"/>
            <a:ext cx="1766011" cy="512220"/>
          </a:xfrm>
          <a:prstGeom prst="rect">
            <a:avLst/>
          </a:prstGeom>
        </p:spPr>
      </p:pic>
      <p:pic>
        <p:nvPicPr>
          <p:cNvPr id="12" name="Picture 11">
            <a:extLst>
              <a:ext uri="{FF2B5EF4-FFF2-40B4-BE49-F238E27FC236}">
                <a16:creationId xmlns:a16="http://schemas.microsoft.com/office/drawing/2014/main" id="{3D6320CF-5A3C-4AE1-9A68-C998609B81EB}"/>
              </a:ext>
            </a:extLst>
          </p:cNvPr>
          <p:cNvPicPr>
            <a:picLocks noChangeAspect="1"/>
          </p:cNvPicPr>
          <p:nvPr/>
        </p:nvPicPr>
        <p:blipFill>
          <a:blip r:embed="rId3"/>
          <a:stretch>
            <a:fillRect/>
          </a:stretch>
        </p:blipFill>
        <p:spPr>
          <a:xfrm>
            <a:off x="3442700" y="1783640"/>
            <a:ext cx="609959" cy="512064"/>
          </a:xfrm>
          <a:prstGeom prst="rect">
            <a:avLst/>
          </a:prstGeom>
        </p:spPr>
      </p:pic>
    </p:spTree>
    <p:extLst>
      <p:ext uri="{BB962C8B-B14F-4D97-AF65-F5344CB8AC3E}">
        <p14:creationId xmlns:p14="http://schemas.microsoft.com/office/powerpoint/2010/main" val="1277372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622A33-2CE7-469B-9544-9FC94A6ED155}"/>
              </a:ext>
            </a:extLst>
          </p:cNvPr>
          <p:cNvSpPr>
            <a:spLocks noGrp="1"/>
          </p:cNvSpPr>
          <p:nvPr>
            <p:ph type="body" sz="quarter" idx="15"/>
          </p:nvPr>
        </p:nvSpPr>
        <p:spPr>
          <a:xfrm>
            <a:off x="280195" y="640267"/>
            <a:ext cx="5842794" cy="184666"/>
          </a:xfrm>
        </p:spPr>
        <p:txBody>
          <a:bodyPr/>
          <a:lstStyle/>
          <a:p>
            <a:r>
              <a:rPr lang="en-US" dirty="0"/>
              <a:t>Available On Demand at eab.com</a:t>
            </a:r>
          </a:p>
        </p:txBody>
      </p:sp>
      <p:sp>
        <p:nvSpPr>
          <p:cNvPr id="3" name="Text Placeholder 2">
            <a:extLst>
              <a:ext uri="{FF2B5EF4-FFF2-40B4-BE49-F238E27FC236}">
                <a16:creationId xmlns:a16="http://schemas.microsoft.com/office/drawing/2014/main" id="{7878C274-A4C4-449B-B566-54FD370D05A5}"/>
              </a:ext>
            </a:extLst>
          </p:cNvPr>
          <p:cNvSpPr>
            <a:spLocks noGrp="1"/>
          </p:cNvSpPr>
          <p:nvPr>
            <p:ph type="body" sz="quarter" idx="16"/>
          </p:nvPr>
        </p:nvSpPr>
        <p:spPr/>
        <p:txBody>
          <a:bodyPr/>
          <a:lstStyle/>
          <a:p>
            <a:endParaRPr lang="en-US"/>
          </a:p>
        </p:txBody>
      </p:sp>
      <p:sp>
        <p:nvSpPr>
          <p:cNvPr id="6" name="Title 5">
            <a:extLst>
              <a:ext uri="{FF2B5EF4-FFF2-40B4-BE49-F238E27FC236}">
                <a16:creationId xmlns:a16="http://schemas.microsoft.com/office/drawing/2014/main" id="{AE9F7BAE-CDBA-4BBF-B171-231DAB2CAC0E}"/>
              </a:ext>
            </a:extLst>
          </p:cNvPr>
          <p:cNvSpPr>
            <a:spLocks noGrp="1"/>
          </p:cNvSpPr>
          <p:nvPr>
            <p:ph type="title"/>
          </p:nvPr>
        </p:nvSpPr>
        <p:spPr/>
        <p:txBody>
          <a:bodyPr/>
          <a:lstStyle/>
          <a:p>
            <a:r>
              <a:rPr lang="en-US" dirty="0"/>
              <a:t>Archived </a:t>
            </a:r>
            <a:r>
              <a:rPr lang="en-US" dirty="0" err="1"/>
              <a:t>Webconferences</a:t>
            </a:r>
            <a:endParaRPr lang="en-US" dirty="0"/>
          </a:p>
        </p:txBody>
      </p:sp>
      <p:sp>
        <p:nvSpPr>
          <p:cNvPr id="9" name="Text Placeholder 20">
            <a:extLst>
              <a:ext uri="{FF2B5EF4-FFF2-40B4-BE49-F238E27FC236}">
                <a16:creationId xmlns:a16="http://schemas.microsoft.com/office/drawing/2014/main" id="{461B47F3-928B-465B-913E-6EC8476CB278}"/>
              </a:ext>
            </a:extLst>
          </p:cNvPr>
          <p:cNvSpPr txBox="1">
            <a:spLocks/>
          </p:cNvSpPr>
          <p:nvPr/>
        </p:nvSpPr>
        <p:spPr bwMode="gray">
          <a:xfrm>
            <a:off x="280195" y="889995"/>
            <a:ext cx="6755498" cy="200055"/>
          </a:xfrm>
          <a:prstGeom prst="rect">
            <a:avLst/>
          </a:prstGeom>
        </p:spPr>
        <p:txBody>
          <a:bodyPr lIns="0" tIns="0" rIns="0" bIns="0"/>
          <a:lst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1000" b="1" dirty="0"/>
              <a:t>Narrowing the Third Grade Reading Gap</a:t>
            </a:r>
          </a:p>
        </p:txBody>
      </p:sp>
      <p:sp>
        <p:nvSpPr>
          <p:cNvPr id="10" name="Text Placeholder 20">
            <a:extLst>
              <a:ext uri="{FF2B5EF4-FFF2-40B4-BE49-F238E27FC236}">
                <a16:creationId xmlns:a16="http://schemas.microsoft.com/office/drawing/2014/main" id="{B35C2550-D2A9-4CD6-83DB-762287980264}"/>
              </a:ext>
            </a:extLst>
          </p:cNvPr>
          <p:cNvSpPr txBox="1">
            <a:spLocks/>
          </p:cNvSpPr>
          <p:nvPr/>
        </p:nvSpPr>
        <p:spPr bwMode="gray">
          <a:xfrm>
            <a:off x="280195" y="1872731"/>
            <a:ext cx="6755498" cy="200055"/>
          </a:xfrm>
          <a:prstGeom prst="rect">
            <a:avLst/>
          </a:prstGeom>
        </p:spPr>
        <p:txBody>
          <a:bodyPr lIns="0" tIns="0" rIns="0" bIns="0"/>
          <a:lst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1000" b="1" dirty="0"/>
              <a:t>Closing the College Access Gap</a:t>
            </a:r>
          </a:p>
        </p:txBody>
      </p:sp>
      <p:sp>
        <p:nvSpPr>
          <p:cNvPr id="11" name="Text Placeholder 20">
            <a:extLst>
              <a:ext uri="{FF2B5EF4-FFF2-40B4-BE49-F238E27FC236}">
                <a16:creationId xmlns:a16="http://schemas.microsoft.com/office/drawing/2014/main" id="{5FF31939-2C67-4F81-A3EC-D9CE37CC5A6A}"/>
              </a:ext>
            </a:extLst>
          </p:cNvPr>
          <p:cNvSpPr txBox="1">
            <a:spLocks/>
          </p:cNvSpPr>
          <p:nvPr/>
        </p:nvSpPr>
        <p:spPr bwMode="gray">
          <a:xfrm>
            <a:off x="277813" y="2721033"/>
            <a:ext cx="6755498" cy="200055"/>
          </a:xfrm>
          <a:prstGeom prst="rect">
            <a:avLst/>
          </a:prstGeom>
        </p:spPr>
        <p:txBody>
          <a:bodyPr lIns="0" tIns="0" rIns="0" bIns="0"/>
          <a:lst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1000" b="1" dirty="0"/>
              <a:t>Meeting the Career Readiness Imperative</a:t>
            </a:r>
          </a:p>
        </p:txBody>
      </p:sp>
      <p:sp>
        <p:nvSpPr>
          <p:cNvPr id="12" name="Text Placeholder 16">
            <a:extLst>
              <a:ext uri="{FF2B5EF4-FFF2-40B4-BE49-F238E27FC236}">
                <a16:creationId xmlns:a16="http://schemas.microsoft.com/office/drawing/2014/main" id="{4FBF5BA0-369A-485A-94D2-865EBDB4F08E}"/>
              </a:ext>
            </a:extLst>
          </p:cNvPr>
          <p:cNvSpPr txBox="1">
            <a:spLocks/>
          </p:cNvSpPr>
          <p:nvPr/>
        </p:nvSpPr>
        <p:spPr bwMode="gray">
          <a:xfrm>
            <a:off x="1152488" y="1289404"/>
            <a:ext cx="5010912" cy="138499"/>
          </a:xfrm>
          <a:prstGeom prst="rect">
            <a:avLst/>
          </a:prstGeom>
        </p:spPr>
        <p:txBody>
          <a:bodyPr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Aft>
                <a:spcPts val="200"/>
              </a:spcAft>
            </a:pPr>
            <a:r>
              <a:rPr lang="en-US" sz="900" b="0" dirty="0">
                <a:solidFill>
                  <a:schemeClr val="accent5"/>
                </a:solidFill>
                <a:latin typeface="+mj-lt"/>
              </a:rPr>
              <a:t>Embracing the Science of Reading</a:t>
            </a:r>
          </a:p>
        </p:txBody>
      </p:sp>
      <p:sp>
        <p:nvSpPr>
          <p:cNvPr id="13" name="Text Placeholder 16">
            <a:extLst>
              <a:ext uri="{FF2B5EF4-FFF2-40B4-BE49-F238E27FC236}">
                <a16:creationId xmlns:a16="http://schemas.microsoft.com/office/drawing/2014/main" id="{2929FAE4-0F11-4FF5-A09F-7B56B89998FE}"/>
              </a:ext>
            </a:extLst>
          </p:cNvPr>
          <p:cNvSpPr txBox="1">
            <a:spLocks/>
          </p:cNvSpPr>
          <p:nvPr/>
        </p:nvSpPr>
        <p:spPr bwMode="gray">
          <a:xfrm>
            <a:off x="1152488" y="1092674"/>
            <a:ext cx="5010912" cy="138499"/>
          </a:xfrm>
          <a:prstGeom prst="rect">
            <a:avLst/>
          </a:prstGeom>
        </p:spPr>
        <p:txBody>
          <a:bodyPr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lvl="0" algn="l">
              <a:spcAft>
                <a:spcPts val="200"/>
              </a:spcAft>
            </a:pPr>
            <a:r>
              <a:rPr lang="en-US" sz="900" b="0" dirty="0">
                <a:solidFill>
                  <a:srgbClr val="004A88"/>
                </a:solidFill>
                <a:latin typeface="Rockwell"/>
              </a:rPr>
              <a:t>Mitigate Summer Slide with Engaging Summer Programming</a:t>
            </a:r>
          </a:p>
        </p:txBody>
      </p:sp>
      <p:sp>
        <p:nvSpPr>
          <p:cNvPr id="14" name="Text Placeholder 16">
            <a:extLst>
              <a:ext uri="{FF2B5EF4-FFF2-40B4-BE49-F238E27FC236}">
                <a16:creationId xmlns:a16="http://schemas.microsoft.com/office/drawing/2014/main" id="{F72E5617-1D44-4669-A3B5-3E8C0DC1315E}"/>
              </a:ext>
            </a:extLst>
          </p:cNvPr>
          <p:cNvSpPr txBox="1">
            <a:spLocks/>
          </p:cNvSpPr>
          <p:nvPr/>
        </p:nvSpPr>
        <p:spPr bwMode="gray">
          <a:xfrm>
            <a:off x="1152487" y="1486134"/>
            <a:ext cx="5543649" cy="138499"/>
          </a:xfrm>
          <a:prstGeom prst="rect">
            <a:avLst/>
          </a:prstGeom>
        </p:spPr>
        <p:txBody>
          <a:bodyPr wrap="square"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Aft>
                <a:spcPts val="200"/>
              </a:spcAft>
            </a:pPr>
            <a:r>
              <a:rPr lang="en-US" sz="900" b="0" dirty="0">
                <a:solidFill>
                  <a:schemeClr val="accent5"/>
                </a:solidFill>
                <a:latin typeface="+mj-lt"/>
              </a:rPr>
              <a:t>Develop and Implement Schoolwide Expertise in Science-Based Reading Instruction </a:t>
            </a:r>
          </a:p>
        </p:txBody>
      </p:sp>
      <p:sp>
        <p:nvSpPr>
          <p:cNvPr id="15" name="Text Placeholder 16">
            <a:extLst>
              <a:ext uri="{FF2B5EF4-FFF2-40B4-BE49-F238E27FC236}">
                <a16:creationId xmlns:a16="http://schemas.microsoft.com/office/drawing/2014/main" id="{E0E8DBC0-FB91-4E18-BF66-3038ED6452DE}"/>
              </a:ext>
            </a:extLst>
          </p:cNvPr>
          <p:cNvSpPr txBox="1">
            <a:spLocks/>
          </p:cNvSpPr>
          <p:nvPr/>
        </p:nvSpPr>
        <p:spPr bwMode="gray">
          <a:xfrm>
            <a:off x="1152488" y="1682865"/>
            <a:ext cx="5882862" cy="138499"/>
          </a:xfrm>
          <a:prstGeom prst="rect">
            <a:avLst/>
          </a:prstGeom>
        </p:spPr>
        <p:txBody>
          <a:bodyPr wrap="square"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lvl="0" algn="l">
              <a:spcAft>
                <a:spcPts val="200"/>
              </a:spcAft>
            </a:pPr>
            <a:r>
              <a:rPr lang="en-US" sz="900" b="0" dirty="0">
                <a:solidFill>
                  <a:srgbClr val="004A88"/>
                </a:solidFill>
                <a:latin typeface="Rockwell"/>
              </a:rPr>
              <a:t>Redesign Small Group Instruction to Target Student Skill Deficits</a:t>
            </a:r>
          </a:p>
        </p:txBody>
      </p:sp>
      <p:sp>
        <p:nvSpPr>
          <p:cNvPr id="16" name="Text Placeholder 16">
            <a:extLst>
              <a:ext uri="{FF2B5EF4-FFF2-40B4-BE49-F238E27FC236}">
                <a16:creationId xmlns:a16="http://schemas.microsoft.com/office/drawing/2014/main" id="{E7FFFD15-B010-4D6E-9CB7-F3A50D8EA287}"/>
              </a:ext>
            </a:extLst>
          </p:cNvPr>
          <p:cNvSpPr txBox="1">
            <a:spLocks/>
          </p:cNvSpPr>
          <p:nvPr/>
        </p:nvSpPr>
        <p:spPr bwMode="gray">
          <a:xfrm>
            <a:off x="1152488" y="2268761"/>
            <a:ext cx="5010912" cy="138499"/>
          </a:xfrm>
          <a:prstGeom prst="rect">
            <a:avLst/>
          </a:prstGeom>
        </p:spPr>
        <p:txBody>
          <a:bodyPr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Aft>
                <a:spcPts val="200"/>
              </a:spcAft>
            </a:pPr>
            <a:r>
              <a:rPr lang="en-US" sz="900" b="0" dirty="0">
                <a:solidFill>
                  <a:schemeClr val="accent5"/>
                </a:solidFill>
                <a:latin typeface="+mj-lt"/>
              </a:rPr>
              <a:t>Supporting More Informed Post-Secondary Choices</a:t>
            </a:r>
          </a:p>
        </p:txBody>
      </p:sp>
      <p:sp>
        <p:nvSpPr>
          <p:cNvPr id="17" name="Text Placeholder 16">
            <a:extLst>
              <a:ext uri="{FF2B5EF4-FFF2-40B4-BE49-F238E27FC236}">
                <a16:creationId xmlns:a16="http://schemas.microsoft.com/office/drawing/2014/main" id="{1205672F-E314-45EA-9AAA-906807D97377}"/>
              </a:ext>
            </a:extLst>
          </p:cNvPr>
          <p:cNvSpPr txBox="1">
            <a:spLocks/>
          </p:cNvSpPr>
          <p:nvPr/>
        </p:nvSpPr>
        <p:spPr bwMode="gray">
          <a:xfrm>
            <a:off x="1152488" y="2078175"/>
            <a:ext cx="5010912" cy="138499"/>
          </a:xfrm>
          <a:prstGeom prst="rect">
            <a:avLst/>
          </a:prstGeom>
        </p:spPr>
        <p:txBody>
          <a:bodyPr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lvl="0" algn="l">
              <a:spcAft>
                <a:spcPts val="200"/>
              </a:spcAft>
            </a:pPr>
            <a:r>
              <a:rPr lang="en-US" sz="900" b="0" dirty="0">
                <a:solidFill>
                  <a:srgbClr val="004A88"/>
                </a:solidFill>
                <a:latin typeface="Rockwell"/>
              </a:rPr>
              <a:t>Creating a Culture of High Expectations and Building Student Confidence</a:t>
            </a:r>
          </a:p>
        </p:txBody>
      </p:sp>
      <p:sp>
        <p:nvSpPr>
          <p:cNvPr id="18" name="Text Placeholder 16">
            <a:extLst>
              <a:ext uri="{FF2B5EF4-FFF2-40B4-BE49-F238E27FC236}">
                <a16:creationId xmlns:a16="http://schemas.microsoft.com/office/drawing/2014/main" id="{EA4E13D4-EA12-478C-B4E0-9C5165BE3C05}"/>
              </a:ext>
            </a:extLst>
          </p:cNvPr>
          <p:cNvSpPr txBox="1">
            <a:spLocks/>
          </p:cNvSpPr>
          <p:nvPr/>
        </p:nvSpPr>
        <p:spPr bwMode="gray">
          <a:xfrm>
            <a:off x="1152487" y="2459347"/>
            <a:ext cx="5543649" cy="138499"/>
          </a:xfrm>
          <a:prstGeom prst="rect">
            <a:avLst/>
          </a:prstGeom>
        </p:spPr>
        <p:txBody>
          <a:bodyPr wrap="square"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Aft>
                <a:spcPts val="200"/>
              </a:spcAft>
            </a:pPr>
            <a:r>
              <a:rPr lang="en-US" sz="900" b="0" dirty="0">
                <a:solidFill>
                  <a:schemeClr val="accent5"/>
                </a:solidFill>
                <a:latin typeface="+mj-lt"/>
              </a:rPr>
              <a:t>Removing Non-Academic Barriers to Application and Matriculation</a:t>
            </a:r>
          </a:p>
        </p:txBody>
      </p:sp>
      <p:sp>
        <p:nvSpPr>
          <p:cNvPr id="20" name="Text Placeholder 16">
            <a:extLst>
              <a:ext uri="{FF2B5EF4-FFF2-40B4-BE49-F238E27FC236}">
                <a16:creationId xmlns:a16="http://schemas.microsoft.com/office/drawing/2014/main" id="{ABD8C2D4-A5A2-4D28-BF19-1303C081E8CA}"/>
              </a:ext>
            </a:extLst>
          </p:cNvPr>
          <p:cNvSpPr txBox="1">
            <a:spLocks/>
          </p:cNvSpPr>
          <p:nvPr/>
        </p:nvSpPr>
        <p:spPr bwMode="gray">
          <a:xfrm>
            <a:off x="1152488" y="3139240"/>
            <a:ext cx="5010912" cy="138499"/>
          </a:xfrm>
          <a:prstGeom prst="rect">
            <a:avLst/>
          </a:prstGeom>
        </p:spPr>
        <p:txBody>
          <a:bodyPr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Aft>
                <a:spcPts val="200"/>
              </a:spcAft>
            </a:pPr>
            <a:r>
              <a:rPr lang="en-US" sz="900" b="0" dirty="0">
                <a:solidFill>
                  <a:schemeClr val="accent5"/>
                </a:solidFill>
                <a:latin typeface="+mj-lt"/>
              </a:rPr>
              <a:t>Boosting the Quality and Frequency of Career Decision Support</a:t>
            </a:r>
          </a:p>
        </p:txBody>
      </p:sp>
      <p:sp>
        <p:nvSpPr>
          <p:cNvPr id="21" name="Text Placeholder 16">
            <a:extLst>
              <a:ext uri="{FF2B5EF4-FFF2-40B4-BE49-F238E27FC236}">
                <a16:creationId xmlns:a16="http://schemas.microsoft.com/office/drawing/2014/main" id="{42FCB9C8-4B45-47A8-BC48-00C00D7948B0}"/>
              </a:ext>
            </a:extLst>
          </p:cNvPr>
          <p:cNvSpPr txBox="1">
            <a:spLocks/>
          </p:cNvSpPr>
          <p:nvPr/>
        </p:nvSpPr>
        <p:spPr bwMode="gray">
          <a:xfrm>
            <a:off x="1152488" y="2948654"/>
            <a:ext cx="5010912" cy="138499"/>
          </a:xfrm>
          <a:prstGeom prst="rect">
            <a:avLst/>
          </a:prstGeom>
        </p:spPr>
        <p:txBody>
          <a:bodyPr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lvl="0" algn="l">
              <a:spcAft>
                <a:spcPts val="200"/>
              </a:spcAft>
            </a:pPr>
            <a:r>
              <a:rPr lang="en-US" sz="900" b="0" dirty="0">
                <a:solidFill>
                  <a:srgbClr val="004A88"/>
                </a:solidFill>
                <a:latin typeface="Rockwell"/>
              </a:rPr>
              <a:t>Strategies for Integrating and Scaling Early Career Exposure </a:t>
            </a:r>
          </a:p>
        </p:txBody>
      </p:sp>
      <p:sp>
        <p:nvSpPr>
          <p:cNvPr id="22" name="Text Placeholder 16">
            <a:extLst>
              <a:ext uri="{FF2B5EF4-FFF2-40B4-BE49-F238E27FC236}">
                <a16:creationId xmlns:a16="http://schemas.microsoft.com/office/drawing/2014/main" id="{CF2F8154-0F93-4BB2-BF42-E49DE8AE9FEF}"/>
              </a:ext>
            </a:extLst>
          </p:cNvPr>
          <p:cNvSpPr txBox="1">
            <a:spLocks/>
          </p:cNvSpPr>
          <p:nvPr/>
        </p:nvSpPr>
        <p:spPr bwMode="gray">
          <a:xfrm>
            <a:off x="1152487" y="3329825"/>
            <a:ext cx="5543649" cy="138499"/>
          </a:xfrm>
          <a:prstGeom prst="rect">
            <a:avLst/>
          </a:prstGeom>
        </p:spPr>
        <p:txBody>
          <a:bodyPr wrap="square"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Aft>
                <a:spcPts val="200"/>
              </a:spcAft>
            </a:pPr>
            <a:r>
              <a:rPr lang="en-US" sz="900" b="0" dirty="0">
                <a:solidFill>
                  <a:schemeClr val="accent5"/>
                </a:solidFill>
                <a:latin typeface="+mj-lt"/>
              </a:rPr>
              <a:t>Aiding Transitions to Careers through Professional Skill Development </a:t>
            </a:r>
          </a:p>
        </p:txBody>
      </p:sp>
      <p:sp>
        <p:nvSpPr>
          <p:cNvPr id="24" name="Text Placeholder 20">
            <a:extLst>
              <a:ext uri="{FF2B5EF4-FFF2-40B4-BE49-F238E27FC236}">
                <a16:creationId xmlns:a16="http://schemas.microsoft.com/office/drawing/2014/main" id="{CF4734AA-0BF7-49C1-A695-561385E16F75}"/>
              </a:ext>
            </a:extLst>
          </p:cNvPr>
          <p:cNvSpPr txBox="1">
            <a:spLocks/>
          </p:cNvSpPr>
          <p:nvPr/>
        </p:nvSpPr>
        <p:spPr bwMode="gray">
          <a:xfrm>
            <a:off x="277813" y="3541437"/>
            <a:ext cx="6755498" cy="200055"/>
          </a:xfrm>
          <a:prstGeom prst="rect">
            <a:avLst/>
          </a:prstGeom>
        </p:spPr>
        <p:txBody>
          <a:bodyPr lIns="0" tIns="0" rIns="0" bIns="0"/>
          <a:lst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1000" b="1" dirty="0"/>
              <a:t>District Communications and Safety Collaborative</a:t>
            </a:r>
          </a:p>
        </p:txBody>
      </p:sp>
      <p:sp>
        <p:nvSpPr>
          <p:cNvPr id="25" name="Text Placeholder 16">
            <a:extLst>
              <a:ext uri="{FF2B5EF4-FFF2-40B4-BE49-F238E27FC236}">
                <a16:creationId xmlns:a16="http://schemas.microsoft.com/office/drawing/2014/main" id="{B87C80D5-8EE3-49B2-9084-0191B9FC6EC6}"/>
              </a:ext>
            </a:extLst>
          </p:cNvPr>
          <p:cNvSpPr txBox="1">
            <a:spLocks/>
          </p:cNvSpPr>
          <p:nvPr/>
        </p:nvSpPr>
        <p:spPr bwMode="gray">
          <a:xfrm>
            <a:off x="1152488" y="3770134"/>
            <a:ext cx="5010912" cy="138499"/>
          </a:xfrm>
          <a:prstGeom prst="rect">
            <a:avLst/>
          </a:prstGeom>
        </p:spPr>
        <p:txBody>
          <a:bodyPr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lvl="0" algn="l">
              <a:spcAft>
                <a:spcPts val="200"/>
              </a:spcAft>
            </a:pPr>
            <a:r>
              <a:rPr lang="en-US" sz="900" b="0" dirty="0">
                <a:solidFill>
                  <a:srgbClr val="004A88"/>
                </a:solidFill>
                <a:latin typeface="Rockwell"/>
              </a:rPr>
              <a:t>Lessons to Improve Your District’s Image and Strengthen Community Relationships</a:t>
            </a:r>
          </a:p>
        </p:txBody>
      </p:sp>
      <p:sp>
        <p:nvSpPr>
          <p:cNvPr id="26" name="Text Placeholder 20">
            <a:extLst>
              <a:ext uri="{FF2B5EF4-FFF2-40B4-BE49-F238E27FC236}">
                <a16:creationId xmlns:a16="http://schemas.microsoft.com/office/drawing/2014/main" id="{EF7EE6AC-41B3-482C-9EF7-E15DA488B5A3}"/>
              </a:ext>
            </a:extLst>
          </p:cNvPr>
          <p:cNvSpPr txBox="1">
            <a:spLocks/>
          </p:cNvSpPr>
          <p:nvPr/>
        </p:nvSpPr>
        <p:spPr bwMode="gray">
          <a:xfrm>
            <a:off x="277813" y="4050593"/>
            <a:ext cx="6755498" cy="200055"/>
          </a:xfrm>
          <a:prstGeom prst="rect">
            <a:avLst/>
          </a:prstGeom>
        </p:spPr>
        <p:txBody>
          <a:bodyPr lIns="0" tIns="0" rIns="0" bIns="0"/>
          <a:lst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1000" b="1" dirty="0"/>
              <a:t>Teacher Recruitment Collaborative</a:t>
            </a:r>
          </a:p>
        </p:txBody>
      </p:sp>
      <p:sp>
        <p:nvSpPr>
          <p:cNvPr id="27" name="Text Placeholder 16">
            <a:extLst>
              <a:ext uri="{FF2B5EF4-FFF2-40B4-BE49-F238E27FC236}">
                <a16:creationId xmlns:a16="http://schemas.microsoft.com/office/drawing/2014/main" id="{BC3D51C1-830D-4635-89B1-A5887DDB7F80}"/>
              </a:ext>
            </a:extLst>
          </p:cNvPr>
          <p:cNvSpPr txBox="1">
            <a:spLocks/>
          </p:cNvSpPr>
          <p:nvPr/>
        </p:nvSpPr>
        <p:spPr bwMode="gray">
          <a:xfrm>
            <a:off x="1152488" y="4265396"/>
            <a:ext cx="5010912" cy="138499"/>
          </a:xfrm>
          <a:prstGeom prst="rect">
            <a:avLst/>
          </a:prstGeom>
        </p:spPr>
        <p:txBody>
          <a:bodyPr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lvl="0" algn="l">
              <a:spcAft>
                <a:spcPts val="200"/>
              </a:spcAft>
            </a:pPr>
            <a:r>
              <a:rPr lang="en-US" sz="900" b="0" dirty="0">
                <a:solidFill>
                  <a:srgbClr val="004A88"/>
                </a:solidFill>
                <a:latin typeface="Rockwell"/>
              </a:rPr>
              <a:t>Ideas and Tools for Improving the Recruitment and Hiring of Teachers in K-12 Districts</a:t>
            </a:r>
          </a:p>
        </p:txBody>
      </p:sp>
      <p:pic>
        <p:nvPicPr>
          <p:cNvPr id="29" name="Picture 28">
            <a:extLst>
              <a:ext uri="{FF2B5EF4-FFF2-40B4-BE49-F238E27FC236}">
                <a16:creationId xmlns:a16="http://schemas.microsoft.com/office/drawing/2014/main" id="{60A75161-1B1A-4D99-A1BB-9C2F0ED93FEA}"/>
              </a:ext>
            </a:extLst>
          </p:cNvPr>
          <p:cNvPicPr>
            <a:picLocks noChangeAspect="1"/>
          </p:cNvPicPr>
          <p:nvPr/>
        </p:nvPicPr>
        <p:blipFill>
          <a:blip r:embed="rId2"/>
          <a:stretch>
            <a:fillRect/>
          </a:stretch>
        </p:blipFill>
        <p:spPr>
          <a:xfrm>
            <a:off x="442451" y="1247200"/>
            <a:ext cx="457200" cy="348996"/>
          </a:xfrm>
          <a:prstGeom prst="rect">
            <a:avLst/>
          </a:prstGeom>
        </p:spPr>
      </p:pic>
      <p:pic>
        <p:nvPicPr>
          <p:cNvPr id="31" name="Picture 30">
            <a:extLst>
              <a:ext uri="{FF2B5EF4-FFF2-40B4-BE49-F238E27FC236}">
                <a16:creationId xmlns:a16="http://schemas.microsoft.com/office/drawing/2014/main" id="{FFCB56A2-56DA-4C2F-9C28-DA0569683167}"/>
              </a:ext>
            </a:extLst>
          </p:cNvPr>
          <p:cNvPicPr>
            <a:picLocks noChangeAspect="1"/>
          </p:cNvPicPr>
          <p:nvPr/>
        </p:nvPicPr>
        <p:blipFill>
          <a:blip r:embed="rId3"/>
          <a:stretch>
            <a:fillRect/>
          </a:stretch>
        </p:blipFill>
        <p:spPr>
          <a:xfrm>
            <a:off x="445498" y="2113938"/>
            <a:ext cx="454153" cy="457200"/>
          </a:xfrm>
          <a:prstGeom prst="rect">
            <a:avLst/>
          </a:prstGeom>
        </p:spPr>
      </p:pic>
      <p:pic>
        <p:nvPicPr>
          <p:cNvPr id="33" name="Picture 32">
            <a:extLst>
              <a:ext uri="{FF2B5EF4-FFF2-40B4-BE49-F238E27FC236}">
                <a16:creationId xmlns:a16="http://schemas.microsoft.com/office/drawing/2014/main" id="{30CC710B-9470-44C7-BA38-342AAA708CCE}"/>
              </a:ext>
            </a:extLst>
          </p:cNvPr>
          <p:cNvPicPr>
            <a:picLocks noChangeAspect="1"/>
          </p:cNvPicPr>
          <p:nvPr/>
        </p:nvPicPr>
        <p:blipFill>
          <a:blip r:embed="rId4"/>
          <a:stretch>
            <a:fillRect/>
          </a:stretch>
        </p:blipFill>
        <p:spPr>
          <a:xfrm>
            <a:off x="475217" y="2953499"/>
            <a:ext cx="391668" cy="457200"/>
          </a:xfrm>
          <a:prstGeom prst="rect">
            <a:avLst/>
          </a:prstGeom>
        </p:spPr>
      </p:pic>
      <p:pic>
        <p:nvPicPr>
          <p:cNvPr id="35" name="Picture 34">
            <a:extLst>
              <a:ext uri="{FF2B5EF4-FFF2-40B4-BE49-F238E27FC236}">
                <a16:creationId xmlns:a16="http://schemas.microsoft.com/office/drawing/2014/main" id="{58119B7C-33CC-473E-B472-848D331654DA}"/>
              </a:ext>
            </a:extLst>
          </p:cNvPr>
          <p:cNvPicPr>
            <a:picLocks noChangeAspect="1"/>
          </p:cNvPicPr>
          <p:nvPr/>
        </p:nvPicPr>
        <p:blipFill>
          <a:blip r:embed="rId5"/>
          <a:stretch>
            <a:fillRect/>
          </a:stretch>
        </p:blipFill>
        <p:spPr>
          <a:xfrm>
            <a:off x="533891" y="3728802"/>
            <a:ext cx="274320" cy="262433"/>
          </a:xfrm>
          <a:prstGeom prst="rect">
            <a:avLst/>
          </a:prstGeom>
        </p:spPr>
      </p:pic>
      <p:pic>
        <p:nvPicPr>
          <p:cNvPr id="37" name="Picture 36">
            <a:extLst>
              <a:ext uri="{FF2B5EF4-FFF2-40B4-BE49-F238E27FC236}">
                <a16:creationId xmlns:a16="http://schemas.microsoft.com/office/drawing/2014/main" id="{DC2872C1-5BF3-44CD-A363-B2A26A1A4296}"/>
              </a:ext>
            </a:extLst>
          </p:cNvPr>
          <p:cNvPicPr>
            <a:picLocks noChangeAspect="1"/>
          </p:cNvPicPr>
          <p:nvPr/>
        </p:nvPicPr>
        <p:blipFill>
          <a:blip r:embed="rId6"/>
          <a:stretch>
            <a:fillRect/>
          </a:stretch>
        </p:blipFill>
        <p:spPr>
          <a:xfrm>
            <a:off x="533891" y="4249128"/>
            <a:ext cx="274320" cy="271577"/>
          </a:xfrm>
          <a:prstGeom prst="rect">
            <a:avLst/>
          </a:prstGeom>
        </p:spPr>
      </p:pic>
    </p:spTree>
    <p:extLst>
      <p:ext uri="{BB962C8B-B14F-4D97-AF65-F5344CB8AC3E}">
        <p14:creationId xmlns:p14="http://schemas.microsoft.com/office/powerpoint/2010/main" val="759093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5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375E3-7EFC-4B41-873F-4C1820B6FDEE}"/>
              </a:ext>
            </a:extLst>
          </p:cNvPr>
          <p:cNvSpPr>
            <a:spLocks noGrp="1"/>
          </p:cNvSpPr>
          <p:nvPr>
            <p:ph type="body" sz="quarter" idx="15"/>
          </p:nvPr>
        </p:nvSpPr>
        <p:spPr>
          <a:xfrm>
            <a:off x="280195" y="640267"/>
            <a:ext cx="5842794" cy="369332"/>
          </a:xfrm>
        </p:spPr>
        <p:txBody>
          <a:bodyPr/>
          <a:lstStyle/>
          <a:p>
            <a:r>
              <a:rPr lang="en-US" dirty="0"/>
              <a:t>Managing Behavioral Disruptions in Early Grades</a:t>
            </a:r>
          </a:p>
          <a:p>
            <a:endParaRPr lang="en-US" dirty="0"/>
          </a:p>
        </p:txBody>
      </p:sp>
      <p:sp>
        <p:nvSpPr>
          <p:cNvPr id="3" name="Text Placeholder 2">
            <a:extLst>
              <a:ext uri="{FF2B5EF4-FFF2-40B4-BE49-F238E27FC236}">
                <a16:creationId xmlns:a16="http://schemas.microsoft.com/office/drawing/2014/main" id="{99F8F4B8-6805-4CAA-A41E-E86A34A0DA4C}"/>
              </a:ext>
            </a:extLst>
          </p:cNvPr>
          <p:cNvSpPr>
            <a:spLocks noGrp="1"/>
          </p:cNvSpPr>
          <p:nvPr>
            <p:ph type="body" sz="quarter" idx="16"/>
          </p:nvPr>
        </p:nvSpPr>
        <p:spPr/>
        <p:txBody>
          <a:bodyPr/>
          <a:lstStyle/>
          <a:p>
            <a:endParaRPr lang="en-US"/>
          </a:p>
        </p:txBody>
      </p:sp>
      <p:sp>
        <p:nvSpPr>
          <p:cNvPr id="6" name="Title 5">
            <a:extLst>
              <a:ext uri="{FF2B5EF4-FFF2-40B4-BE49-F238E27FC236}">
                <a16:creationId xmlns:a16="http://schemas.microsoft.com/office/drawing/2014/main" id="{3D20A231-6AD6-475C-9F86-A37478CB24A3}"/>
              </a:ext>
            </a:extLst>
          </p:cNvPr>
          <p:cNvSpPr>
            <a:spLocks noGrp="1"/>
          </p:cNvSpPr>
          <p:nvPr>
            <p:ph type="title"/>
          </p:nvPr>
        </p:nvSpPr>
        <p:spPr/>
        <p:txBody>
          <a:bodyPr/>
          <a:lstStyle/>
          <a:p>
            <a:r>
              <a:rPr lang="en-US" dirty="0"/>
              <a:t>Upcoming </a:t>
            </a:r>
            <a:r>
              <a:rPr lang="en-US" dirty="0" err="1"/>
              <a:t>Webconferences</a:t>
            </a:r>
            <a:endParaRPr lang="en-US" dirty="0"/>
          </a:p>
        </p:txBody>
      </p:sp>
      <p:sp>
        <p:nvSpPr>
          <p:cNvPr id="7" name="Rectangle 6">
            <a:extLst>
              <a:ext uri="{FF2B5EF4-FFF2-40B4-BE49-F238E27FC236}">
                <a16:creationId xmlns:a16="http://schemas.microsoft.com/office/drawing/2014/main" id="{868D243C-BD77-452C-80AD-073B84C846A3}"/>
              </a:ext>
            </a:extLst>
          </p:cNvPr>
          <p:cNvSpPr/>
          <p:nvPr/>
        </p:nvSpPr>
        <p:spPr bwMode="gray">
          <a:xfrm>
            <a:off x="4975107" y="899658"/>
            <a:ext cx="1434367" cy="30622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D0FE341-2643-43BA-BADE-46C7AB28FF3D}"/>
              </a:ext>
            </a:extLst>
          </p:cNvPr>
          <p:cNvSpPr txBox="1"/>
          <p:nvPr/>
        </p:nvSpPr>
        <p:spPr bwMode="gray">
          <a:xfrm>
            <a:off x="5127390" y="1248619"/>
            <a:ext cx="1282084" cy="479618"/>
          </a:xfrm>
          <a:prstGeom prst="rect">
            <a:avLst/>
          </a:prstGeom>
          <a:noFill/>
        </p:spPr>
        <p:txBody>
          <a:bodyPr wrap="square" lIns="0" tIns="0" rIns="0" bIns="0" rtlCol="0">
            <a:spAutoFit/>
          </a:bodyPr>
          <a:lstStyle/>
          <a:p>
            <a:pPr>
              <a:spcBef>
                <a:spcPts val="500"/>
              </a:spcBef>
            </a:pPr>
            <a:r>
              <a:rPr lang="en-US" sz="900" b="1" dirty="0">
                <a:solidFill>
                  <a:schemeClr val="bg1"/>
                </a:solidFill>
              </a:rPr>
              <a:t>Wed., May 15</a:t>
            </a:r>
            <a:endParaRPr lang="en-US" sz="900" i="1" dirty="0">
              <a:solidFill>
                <a:schemeClr val="bg1"/>
              </a:solidFill>
            </a:endParaRPr>
          </a:p>
          <a:p>
            <a:pPr>
              <a:spcBef>
                <a:spcPts val="500"/>
              </a:spcBef>
            </a:pPr>
            <a:r>
              <a:rPr lang="en-US" sz="900" i="1" dirty="0">
                <a:solidFill>
                  <a:schemeClr val="bg1"/>
                </a:solidFill>
              </a:rPr>
              <a:t>3:00 – 4:00 p.m. </a:t>
            </a:r>
            <a:br>
              <a:rPr lang="en-US" sz="900" i="1" dirty="0">
                <a:solidFill>
                  <a:schemeClr val="bg1"/>
                </a:solidFill>
              </a:rPr>
            </a:br>
            <a:r>
              <a:rPr lang="en-US" sz="900" i="1" dirty="0">
                <a:solidFill>
                  <a:schemeClr val="bg1"/>
                </a:solidFill>
              </a:rPr>
              <a:t>Eastern Time</a:t>
            </a:r>
          </a:p>
        </p:txBody>
      </p:sp>
      <p:sp>
        <p:nvSpPr>
          <p:cNvPr id="15" name="Text Placeholder 16">
            <a:extLst>
              <a:ext uri="{FF2B5EF4-FFF2-40B4-BE49-F238E27FC236}">
                <a16:creationId xmlns:a16="http://schemas.microsoft.com/office/drawing/2014/main" id="{BED09334-14F3-4742-8ED1-D265BE3B5C61}"/>
              </a:ext>
            </a:extLst>
          </p:cNvPr>
          <p:cNvSpPr txBox="1">
            <a:spLocks/>
          </p:cNvSpPr>
          <p:nvPr/>
        </p:nvSpPr>
        <p:spPr bwMode="gray">
          <a:xfrm>
            <a:off x="935397" y="1191510"/>
            <a:ext cx="3754515" cy="376946"/>
          </a:xfrm>
          <a:prstGeom prst="rect">
            <a:avLst/>
          </a:prstGeom>
        </p:spPr>
        <p:txBody>
          <a:bodyPr wrap="square"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Aft>
                <a:spcPts val="200"/>
              </a:spcAft>
            </a:pPr>
            <a:r>
              <a:rPr lang="en-US" sz="1200" b="0" dirty="0">
                <a:solidFill>
                  <a:schemeClr val="accent5"/>
                </a:solidFill>
                <a:latin typeface="+mj-lt"/>
              </a:rPr>
              <a:t>Promote the Social Emotional Well-Being of Students </a:t>
            </a:r>
            <a:br>
              <a:rPr lang="en-US" sz="1200" b="0" dirty="0">
                <a:solidFill>
                  <a:schemeClr val="accent5"/>
                </a:solidFill>
                <a:latin typeface="+mj-lt"/>
              </a:rPr>
            </a:br>
            <a:r>
              <a:rPr lang="en-US" sz="1200" b="0" dirty="0">
                <a:solidFill>
                  <a:schemeClr val="accent5"/>
                </a:solidFill>
                <a:latin typeface="+mj-lt"/>
              </a:rPr>
              <a:t>and Teachers</a:t>
            </a:r>
          </a:p>
        </p:txBody>
      </p:sp>
      <p:sp>
        <p:nvSpPr>
          <p:cNvPr id="17" name="TextBox 16">
            <a:extLst>
              <a:ext uri="{FF2B5EF4-FFF2-40B4-BE49-F238E27FC236}">
                <a16:creationId xmlns:a16="http://schemas.microsoft.com/office/drawing/2014/main" id="{7EBAEF27-D11D-488A-A122-AD4CCC3E0DFE}"/>
              </a:ext>
            </a:extLst>
          </p:cNvPr>
          <p:cNvSpPr txBox="1"/>
          <p:nvPr/>
        </p:nvSpPr>
        <p:spPr bwMode="gray">
          <a:xfrm>
            <a:off x="935397" y="1611873"/>
            <a:ext cx="3951229" cy="415498"/>
          </a:xfrm>
          <a:prstGeom prst="rect">
            <a:avLst/>
          </a:prstGeom>
          <a:noFill/>
        </p:spPr>
        <p:txBody>
          <a:bodyPr wrap="square" lIns="0" tIns="0" rIns="0" bIns="0" rtlCol="0">
            <a:spAutoFit/>
          </a:bodyPr>
          <a:lstStyle/>
          <a:p>
            <a:pPr marL="114300" lvl="0" indent="-114300">
              <a:buFont typeface="Arial" panose="020B0604020202020204" pitchFamily="34" charset="0"/>
              <a:buChar char="•"/>
            </a:pPr>
            <a:r>
              <a:rPr lang="en-US" sz="900" dirty="0"/>
              <a:t>Support the social-emotional needs of both students and teachers</a:t>
            </a:r>
          </a:p>
          <a:p>
            <a:pPr marL="114300" lvl="0" indent="-114300">
              <a:buFont typeface="Arial" panose="020B0604020202020204" pitchFamily="34" charset="0"/>
              <a:buChar char="•"/>
            </a:pPr>
            <a:r>
              <a:rPr lang="en-US" sz="900" dirty="0"/>
              <a:t>Learn tips for selecting the right SEL curriculum, as well as implementing SEL practices for adults</a:t>
            </a:r>
          </a:p>
        </p:txBody>
      </p:sp>
      <p:grpSp>
        <p:nvGrpSpPr>
          <p:cNvPr id="23" name="Group 22">
            <a:extLst>
              <a:ext uri="{FF2B5EF4-FFF2-40B4-BE49-F238E27FC236}">
                <a16:creationId xmlns:a16="http://schemas.microsoft.com/office/drawing/2014/main" id="{EC2544A9-6EFE-404A-AFFA-ABB25C35E2A1}"/>
              </a:ext>
            </a:extLst>
          </p:cNvPr>
          <p:cNvGrpSpPr/>
          <p:nvPr/>
        </p:nvGrpSpPr>
        <p:grpSpPr>
          <a:xfrm>
            <a:off x="280194" y="1214108"/>
            <a:ext cx="548640" cy="548640"/>
            <a:chOff x="517137" y="7658272"/>
            <a:chExt cx="548640" cy="548640"/>
          </a:xfrm>
        </p:grpSpPr>
        <p:pic>
          <p:nvPicPr>
            <p:cNvPr id="24" name="Picture 23">
              <a:extLst>
                <a:ext uri="{FF2B5EF4-FFF2-40B4-BE49-F238E27FC236}">
                  <a16:creationId xmlns:a16="http://schemas.microsoft.com/office/drawing/2014/main" id="{70EA0BF0-607B-4F97-AB11-4DB403947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52" y="7736220"/>
              <a:ext cx="307239" cy="365760"/>
            </a:xfrm>
            <a:prstGeom prst="rect">
              <a:avLst/>
            </a:prstGeom>
          </p:spPr>
        </p:pic>
        <p:grpSp>
          <p:nvGrpSpPr>
            <p:cNvPr id="25" name="Group 24">
              <a:extLst>
                <a:ext uri="{FF2B5EF4-FFF2-40B4-BE49-F238E27FC236}">
                  <a16:creationId xmlns:a16="http://schemas.microsoft.com/office/drawing/2014/main" id="{ACD9B56A-1214-491D-8690-7EED6D36F8FC}"/>
                </a:ext>
              </a:extLst>
            </p:cNvPr>
            <p:cNvGrpSpPr/>
            <p:nvPr/>
          </p:nvGrpSpPr>
          <p:grpSpPr>
            <a:xfrm>
              <a:off x="517137" y="7658272"/>
              <a:ext cx="548640" cy="548640"/>
              <a:chOff x="530856" y="1702497"/>
              <a:chExt cx="548640" cy="548640"/>
            </a:xfrm>
          </p:grpSpPr>
          <p:sp>
            <p:nvSpPr>
              <p:cNvPr id="26" name="Oval 25">
                <a:extLst>
                  <a:ext uri="{FF2B5EF4-FFF2-40B4-BE49-F238E27FC236}">
                    <a16:creationId xmlns:a16="http://schemas.microsoft.com/office/drawing/2014/main" id="{9106511B-2708-4E4E-805A-BC7212496590}"/>
                  </a:ext>
                </a:extLst>
              </p:cNvPr>
              <p:cNvSpPr/>
              <p:nvPr/>
            </p:nvSpPr>
            <p:spPr bwMode="gray">
              <a:xfrm>
                <a:off x="530856" y="1702497"/>
                <a:ext cx="548640" cy="548640"/>
              </a:xfrm>
              <a:prstGeom prst="ellipse">
                <a:avLst/>
              </a:prstGeom>
              <a:no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50" dirty="0" err="1">
                  <a:solidFill>
                    <a:schemeClr val="bg1"/>
                  </a:solidFill>
                </a:endParaRPr>
              </a:p>
            </p:txBody>
          </p:sp>
          <p:sp>
            <p:nvSpPr>
              <p:cNvPr id="27" name="Oval 26">
                <a:extLst>
                  <a:ext uri="{FF2B5EF4-FFF2-40B4-BE49-F238E27FC236}">
                    <a16:creationId xmlns:a16="http://schemas.microsoft.com/office/drawing/2014/main" id="{6DA3E348-75E2-4A4A-A25F-0FD42535EE38}"/>
                  </a:ext>
                </a:extLst>
              </p:cNvPr>
              <p:cNvSpPr/>
              <p:nvPr/>
            </p:nvSpPr>
            <p:spPr bwMode="gray">
              <a:xfrm>
                <a:off x="576576" y="1748217"/>
                <a:ext cx="457200" cy="457200"/>
              </a:xfrm>
              <a:prstGeom prst="ellipse">
                <a:avLst/>
              </a:prstGeom>
              <a:noFill/>
              <a:ln w="19050">
                <a:solidFill>
                  <a:schemeClr val="accent2"/>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1000" dirty="0">
                    <a:solidFill>
                      <a:schemeClr val="bg1"/>
                    </a:solidFill>
                  </a:rPr>
                  <a:t>-</a:t>
                </a:r>
              </a:p>
            </p:txBody>
          </p:sp>
        </p:grpSp>
      </p:grpSp>
      <p:sp>
        <p:nvSpPr>
          <p:cNvPr id="12" name="TextBox 11">
            <a:extLst>
              <a:ext uri="{FF2B5EF4-FFF2-40B4-BE49-F238E27FC236}">
                <a16:creationId xmlns:a16="http://schemas.microsoft.com/office/drawing/2014/main" id="{69F3FED6-2B50-4A67-A488-7C075989C219}"/>
              </a:ext>
            </a:extLst>
          </p:cNvPr>
          <p:cNvSpPr txBox="1"/>
          <p:nvPr/>
        </p:nvSpPr>
        <p:spPr bwMode="gray">
          <a:xfrm>
            <a:off x="5127390" y="2558295"/>
            <a:ext cx="1282084" cy="479618"/>
          </a:xfrm>
          <a:prstGeom prst="rect">
            <a:avLst/>
          </a:prstGeom>
          <a:noFill/>
        </p:spPr>
        <p:txBody>
          <a:bodyPr wrap="square" lIns="0" tIns="0" rIns="0" bIns="0" rtlCol="0">
            <a:spAutoFit/>
          </a:bodyPr>
          <a:lstStyle/>
          <a:p>
            <a:pPr>
              <a:spcBef>
                <a:spcPts val="500"/>
              </a:spcBef>
            </a:pPr>
            <a:r>
              <a:rPr lang="en-US" sz="900" b="1" dirty="0">
                <a:solidFill>
                  <a:schemeClr val="bg1"/>
                </a:solidFill>
              </a:rPr>
              <a:t>Thurs., May 23</a:t>
            </a:r>
            <a:endParaRPr lang="en-US" sz="900" i="1" dirty="0">
              <a:solidFill>
                <a:schemeClr val="bg1"/>
              </a:solidFill>
            </a:endParaRPr>
          </a:p>
          <a:p>
            <a:pPr>
              <a:spcBef>
                <a:spcPts val="500"/>
              </a:spcBef>
            </a:pPr>
            <a:r>
              <a:rPr lang="en-US" sz="900" i="1" dirty="0">
                <a:solidFill>
                  <a:schemeClr val="bg1"/>
                </a:solidFill>
              </a:rPr>
              <a:t>3:00 – 4:00 p.m. </a:t>
            </a:r>
            <a:br>
              <a:rPr lang="en-US" sz="900" i="1" dirty="0">
                <a:solidFill>
                  <a:schemeClr val="bg1"/>
                </a:solidFill>
              </a:rPr>
            </a:br>
            <a:r>
              <a:rPr lang="en-US" sz="900" i="1" dirty="0">
                <a:solidFill>
                  <a:schemeClr val="bg1"/>
                </a:solidFill>
              </a:rPr>
              <a:t>Eastern Time</a:t>
            </a:r>
          </a:p>
        </p:txBody>
      </p:sp>
      <p:sp>
        <p:nvSpPr>
          <p:cNvPr id="16" name="Text Placeholder 16">
            <a:extLst>
              <a:ext uri="{FF2B5EF4-FFF2-40B4-BE49-F238E27FC236}">
                <a16:creationId xmlns:a16="http://schemas.microsoft.com/office/drawing/2014/main" id="{DB511353-0A62-4D94-A068-AB357C89F051}"/>
              </a:ext>
            </a:extLst>
          </p:cNvPr>
          <p:cNvSpPr txBox="1">
            <a:spLocks/>
          </p:cNvSpPr>
          <p:nvPr/>
        </p:nvSpPr>
        <p:spPr bwMode="gray">
          <a:xfrm>
            <a:off x="935397" y="2523784"/>
            <a:ext cx="4226538" cy="188473"/>
          </a:xfrm>
          <a:prstGeom prst="rect">
            <a:avLst/>
          </a:prstGeom>
        </p:spPr>
        <p:txBody>
          <a:bodyPr wrap="square"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lvl="0" algn="l">
              <a:spcAft>
                <a:spcPts val="200"/>
              </a:spcAft>
            </a:pPr>
            <a:r>
              <a:rPr lang="en-US" sz="1200" b="0" dirty="0">
                <a:solidFill>
                  <a:srgbClr val="004A88"/>
                </a:solidFill>
                <a:latin typeface="Rockwell"/>
              </a:rPr>
              <a:t>Enhance Support for Higher-Needs Students</a:t>
            </a:r>
          </a:p>
        </p:txBody>
      </p:sp>
      <p:grpSp>
        <p:nvGrpSpPr>
          <p:cNvPr id="50" name="Group 49">
            <a:extLst>
              <a:ext uri="{FF2B5EF4-FFF2-40B4-BE49-F238E27FC236}">
                <a16:creationId xmlns:a16="http://schemas.microsoft.com/office/drawing/2014/main" id="{45632BBC-A446-43C7-BFE2-0BCE56BBA48C}"/>
              </a:ext>
            </a:extLst>
          </p:cNvPr>
          <p:cNvGrpSpPr/>
          <p:nvPr/>
        </p:nvGrpSpPr>
        <p:grpSpPr>
          <a:xfrm>
            <a:off x="280194" y="2523784"/>
            <a:ext cx="548640" cy="548640"/>
            <a:chOff x="280194" y="3212074"/>
            <a:chExt cx="548640" cy="548640"/>
          </a:xfrm>
        </p:grpSpPr>
        <p:pic>
          <p:nvPicPr>
            <p:cNvPr id="34" name="Picture 33">
              <a:extLst>
                <a:ext uri="{FF2B5EF4-FFF2-40B4-BE49-F238E27FC236}">
                  <a16:creationId xmlns:a16="http://schemas.microsoft.com/office/drawing/2014/main" id="{9C9C4211-F0DB-45AF-8E81-582D4EAF4E13}"/>
                </a:ext>
              </a:extLst>
            </p:cNvPr>
            <p:cNvPicPr>
              <a:picLocks noChangeAspect="1"/>
            </p:cNvPicPr>
            <p:nvPr/>
          </p:nvPicPr>
          <p:blipFill>
            <a:blip r:embed="rId3"/>
            <a:stretch>
              <a:fillRect/>
            </a:stretch>
          </p:blipFill>
          <p:spPr>
            <a:xfrm>
              <a:off x="415499" y="3347301"/>
              <a:ext cx="322728" cy="274320"/>
            </a:xfrm>
            <a:prstGeom prst="rect">
              <a:avLst/>
            </a:prstGeom>
          </p:spPr>
        </p:pic>
        <p:grpSp>
          <p:nvGrpSpPr>
            <p:cNvPr id="49" name="Group 48">
              <a:extLst>
                <a:ext uri="{FF2B5EF4-FFF2-40B4-BE49-F238E27FC236}">
                  <a16:creationId xmlns:a16="http://schemas.microsoft.com/office/drawing/2014/main" id="{AB7D32E7-AF80-45AA-9E91-7CB322F150BE}"/>
                </a:ext>
              </a:extLst>
            </p:cNvPr>
            <p:cNvGrpSpPr/>
            <p:nvPr/>
          </p:nvGrpSpPr>
          <p:grpSpPr>
            <a:xfrm>
              <a:off x="280194" y="3212074"/>
              <a:ext cx="548640" cy="548640"/>
              <a:chOff x="280194" y="3212074"/>
              <a:chExt cx="548640" cy="548640"/>
            </a:xfrm>
          </p:grpSpPr>
          <p:sp>
            <p:nvSpPr>
              <p:cNvPr id="36" name="Oval 35">
                <a:extLst>
                  <a:ext uri="{FF2B5EF4-FFF2-40B4-BE49-F238E27FC236}">
                    <a16:creationId xmlns:a16="http://schemas.microsoft.com/office/drawing/2014/main" id="{C0FF7FC5-3862-4179-9C85-B5F330CF982D}"/>
                  </a:ext>
                </a:extLst>
              </p:cNvPr>
              <p:cNvSpPr/>
              <p:nvPr/>
            </p:nvSpPr>
            <p:spPr bwMode="gray">
              <a:xfrm>
                <a:off x="280194" y="3212074"/>
                <a:ext cx="548640" cy="548640"/>
              </a:xfrm>
              <a:prstGeom prst="ellipse">
                <a:avLst/>
              </a:prstGeom>
              <a:no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50" dirty="0" err="1">
                  <a:solidFill>
                    <a:schemeClr val="bg1"/>
                  </a:solidFill>
                </a:endParaRPr>
              </a:p>
            </p:txBody>
          </p:sp>
          <p:sp>
            <p:nvSpPr>
              <p:cNvPr id="37" name="Oval 36">
                <a:extLst>
                  <a:ext uri="{FF2B5EF4-FFF2-40B4-BE49-F238E27FC236}">
                    <a16:creationId xmlns:a16="http://schemas.microsoft.com/office/drawing/2014/main" id="{11D83F5F-7A17-4FB8-B847-FC5531597637}"/>
                  </a:ext>
                </a:extLst>
              </p:cNvPr>
              <p:cNvSpPr/>
              <p:nvPr/>
            </p:nvSpPr>
            <p:spPr bwMode="gray">
              <a:xfrm>
                <a:off x="325914" y="3257794"/>
                <a:ext cx="457200" cy="457200"/>
              </a:xfrm>
              <a:prstGeom prst="ellipse">
                <a:avLst/>
              </a:prstGeom>
              <a:noFill/>
              <a:ln w="19050">
                <a:solidFill>
                  <a:schemeClr val="accent2"/>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1000" dirty="0">
                    <a:solidFill>
                      <a:schemeClr val="bg1"/>
                    </a:solidFill>
                  </a:rPr>
                  <a:t>-</a:t>
                </a:r>
              </a:p>
            </p:txBody>
          </p:sp>
        </p:grpSp>
      </p:grpSp>
      <p:sp>
        <p:nvSpPr>
          <p:cNvPr id="40" name="TextBox 39">
            <a:extLst>
              <a:ext uri="{FF2B5EF4-FFF2-40B4-BE49-F238E27FC236}">
                <a16:creationId xmlns:a16="http://schemas.microsoft.com/office/drawing/2014/main" id="{BB5DBCDE-C8A6-4FF7-9802-E485F7D98621}"/>
              </a:ext>
            </a:extLst>
          </p:cNvPr>
          <p:cNvSpPr txBox="1"/>
          <p:nvPr/>
        </p:nvSpPr>
        <p:spPr bwMode="gray">
          <a:xfrm>
            <a:off x="935397" y="2743996"/>
            <a:ext cx="3951229" cy="553998"/>
          </a:xfrm>
          <a:prstGeom prst="rect">
            <a:avLst/>
          </a:prstGeom>
          <a:noFill/>
        </p:spPr>
        <p:txBody>
          <a:bodyPr wrap="square" lIns="0" tIns="0" rIns="0" bIns="0" rtlCol="0">
            <a:spAutoFit/>
          </a:bodyPr>
          <a:lstStyle>
            <a:defPPr>
              <a:defRPr lang="en-US"/>
            </a:defPPr>
            <a:lvl1pPr marL="114300" indent="-114300">
              <a:buFont typeface="Arial" panose="020B0604020202020204" pitchFamily="34" charset="0"/>
              <a:buChar char="•"/>
              <a:defRPr sz="900"/>
            </a:lvl1pPr>
          </a:lstStyle>
          <a:p>
            <a:r>
              <a:rPr lang="en-US" dirty="0"/>
              <a:t>Support students who have greater behavioral needs, including those with a history of trauma </a:t>
            </a:r>
          </a:p>
          <a:p>
            <a:r>
              <a:rPr lang="en-US" dirty="0"/>
              <a:t>Learn best practices related to trauma-informed care, support teams, and reintegration into the classroom</a:t>
            </a:r>
          </a:p>
        </p:txBody>
      </p:sp>
      <p:sp>
        <p:nvSpPr>
          <p:cNvPr id="41" name="Rectangle 40">
            <a:extLst>
              <a:ext uri="{FF2B5EF4-FFF2-40B4-BE49-F238E27FC236}">
                <a16:creationId xmlns:a16="http://schemas.microsoft.com/office/drawing/2014/main" id="{8F322D2E-D57D-4834-9FA4-438BC4325127}"/>
              </a:ext>
            </a:extLst>
          </p:cNvPr>
          <p:cNvSpPr/>
          <p:nvPr/>
        </p:nvSpPr>
        <p:spPr bwMode="gray">
          <a:xfrm>
            <a:off x="280194" y="4094250"/>
            <a:ext cx="5842795" cy="432522"/>
          </a:xfrm>
          <a:prstGeom prst="rect">
            <a:avLst/>
          </a:prstGeom>
          <a:solidFill>
            <a:schemeClr val="bg2"/>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42" name="Straight Connector 41">
            <a:extLst>
              <a:ext uri="{FF2B5EF4-FFF2-40B4-BE49-F238E27FC236}">
                <a16:creationId xmlns:a16="http://schemas.microsoft.com/office/drawing/2014/main" id="{456EA5C8-BE17-4B06-A914-D8B0C10F8866}"/>
              </a:ext>
            </a:extLst>
          </p:cNvPr>
          <p:cNvCxnSpPr>
            <a:cxnSpLocks/>
          </p:cNvCxnSpPr>
          <p:nvPr/>
        </p:nvCxnSpPr>
        <p:spPr bwMode="gray">
          <a:xfrm>
            <a:off x="270034" y="4093532"/>
            <a:ext cx="5852955" cy="0"/>
          </a:xfrm>
          <a:prstGeom prst="line">
            <a:avLst/>
          </a:prstGeom>
          <a:ln w="6667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847E1B4-A14C-4115-BF04-75CEF4A108C5}"/>
              </a:ext>
            </a:extLst>
          </p:cNvPr>
          <p:cNvSpPr txBox="1"/>
          <p:nvPr/>
        </p:nvSpPr>
        <p:spPr bwMode="gray">
          <a:xfrm>
            <a:off x="935397" y="4225873"/>
            <a:ext cx="5813978" cy="169277"/>
          </a:xfrm>
          <a:prstGeom prst="rect">
            <a:avLst/>
          </a:prstGeom>
          <a:noFill/>
        </p:spPr>
        <p:txBody>
          <a:bodyPr wrap="square" lIns="0" tIns="0" rIns="0" bIns="0" rtlCol="0">
            <a:spAutoFit/>
          </a:bodyPr>
          <a:lstStyle/>
          <a:p>
            <a:pPr>
              <a:spcBef>
                <a:spcPts val="500"/>
              </a:spcBef>
            </a:pPr>
            <a:r>
              <a:rPr lang="en-US" sz="1100" b="1" dirty="0"/>
              <a:t>Register for any of the above </a:t>
            </a:r>
            <a:r>
              <a:rPr lang="en-US" sz="1100" b="1" dirty="0" err="1"/>
              <a:t>webconferences</a:t>
            </a:r>
            <a:r>
              <a:rPr lang="en-US" sz="1100" b="1" dirty="0"/>
              <a:t> at </a:t>
            </a:r>
            <a:r>
              <a:rPr lang="en-US" sz="1100" b="1" dirty="0">
                <a:solidFill>
                  <a:schemeClr val="bg1"/>
                </a:solidFill>
                <a:hlinkClick r:id="rId4"/>
              </a:rPr>
              <a:t>eab.com</a:t>
            </a:r>
            <a:r>
              <a:rPr lang="en-US" sz="1100" b="1" dirty="0"/>
              <a:t>.</a:t>
            </a:r>
            <a:endParaRPr lang="en-US" sz="1050" i="1" dirty="0"/>
          </a:p>
        </p:txBody>
      </p:sp>
      <p:pic>
        <p:nvPicPr>
          <p:cNvPr id="44" name="Picture 11">
            <a:extLst>
              <a:ext uri="{FF2B5EF4-FFF2-40B4-BE49-F238E27FC236}">
                <a16:creationId xmlns:a16="http://schemas.microsoft.com/office/drawing/2014/main" id="{7A49778E-3269-4167-A9D3-5B9A9563F94C}"/>
              </a:ext>
            </a:extLst>
          </p:cNvPr>
          <p:cNvPicPr>
            <a:picLocks noChangeAspect="1" noChangeArrowheads="1"/>
          </p:cNvPicPr>
          <p:nvPr/>
        </p:nvPicPr>
        <p:blipFill>
          <a:blip r:embed="rId5">
            <a:duotone>
              <a:prstClr val="black"/>
              <a:schemeClr val="accent4">
                <a:tint val="45000"/>
                <a:satMod val="400000"/>
              </a:scheme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bwMode="gray">
          <a:xfrm>
            <a:off x="436036" y="4173351"/>
            <a:ext cx="330506"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64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Managing Behavioral Disruptions in Early Grades</a:t>
            </a:r>
          </a:p>
        </p:txBody>
      </p:sp>
      <p:sp>
        <p:nvSpPr>
          <p:cNvPr id="38" name="Chevron 37"/>
          <p:cNvSpPr/>
          <p:nvPr/>
        </p:nvSpPr>
        <p:spPr bwMode="gray">
          <a:xfrm>
            <a:off x="4651140" y="2148222"/>
            <a:ext cx="1544324" cy="182880"/>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85" name="Chevron 84"/>
          <p:cNvSpPr/>
          <p:nvPr/>
        </p:nvSpPr>
        <p:spPr bwMode="gray">
          <a:xfrm>
            <a:off x="3136985" y="2148222"/>
            <a:ext cx="1544324" cy="182880"/>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86" name="Chevron 85"/>
          <p:cNvSpPr/>
          <p:nvPr/>
        </p:nvSpPr>
        <p:spPr bwMode="gray">
          <a:xfrm>
            <a:off x="1650155" y="2148222"/>
            <a:ext cx="1517000" cy="182880"/>
          </a:xfrm>
          <a:prstGeom prst="chevron">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87" name="Pentagon 86"/>
          <p:cNvSpPr/>
          <p:nvPr/>
        </p:nvSpPr>
        <p:spPr bwMode="gray">
          <a:xfrm>
            <a:off x="277812" y="2148222"/>
            <a:ext cx="1402513" cy="182880"/>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88" name="Rectangle 87"/>
          <p:cNvSpPr/>
          <p:nvPr/>
        </p:nvSpPr>
        <p:spPr bwMode="gray">
          <a:xfrm>
            <a:off x="843871" y="925826"/>
            <a:ext cx="197920" cy="384721"/>
          </a:xfrm>
          <a:prstGeom prst="rect">
            <a:avLst/>
          </a:prstGeom>
        </p:spPr>
        <p:txBody>
          <a:bodyPr wrap="square" lIns="0" tIns="0" rIns="0" bIns="0">
            <a:spAutoFit/>
          </a:bodyPr>
          <a:lstStyle/>
          <a:p>
            <a:pPr algn="ctr">
              <a:spcBef>
                <a:spcPts val="400"/>
              </a:spcBef>
            </a:pPr>
            <a:r>
              <a:rPr lang="en-US" sz="2500" dirty="0">
                <a:solidFill>
                  <a:schemeClr val="accent5"/>
                </a:solidFill>
                <a:latin typeface="Rockwell"/>
              </a:rPr>
              <a:t>1</a:t>
            </a:r>
          </a:p>
        </p:txBody>
      </p:sp>
      <p:sp>
        <p:nvSpPr>
          <p:cNvPr id="89" name="TextBox 88"/>
          <p:cNvSpPr txBox="1"/>
          <p:nvPr/>
        </p:nvSpPr>
        <p:spPr bwMode="gray">
          <a:xfrm>
            <a:off x="369168" y="1359213"/>
            <a:ext cx="1147327" cy="553998"/>
          </a:xfrm>
          <a:prstGeom prst="rect">
            <a:avLst/>
          </a:prstGeom>
          <a:noFill/>
        </p:spPr>
        <p:txBody>
          <a:bodyPr wrap="square" lIns="0" tIns="0" rIns="0" bIns="0" rtlCol="0">
            <a:spAutoFit/>
          </a:bodyPr>
          <a:lstStyle/>
          <a:p>
            <a:pPr algn="ctr"/>
            <a:r>
              <a:rPr lang="en-US" sz="900" b="1" dirty="0"/>
              <a:t>Prevent Misbehavior Through Early Intervention</a:t>
            </a:r>
          </a:p>
        </p:txBody>
      </p:sp>
      <p:sp>
        <p:nvSpPr>
          <p:cNvPr id="90" name="Oval 89"/>
          <p:cNvSpPr/>
          <p:nvPr/>
        </p:nvSpPr>
        <p:spPr bwMode="gray">
          <a:xfrm>
            <a:off x="5194702" y="2011062"/>
            <a:ext cx="457200" cy="457200"/>
          </a:xfrm>
          <a:prstGeom prst="ellipse">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91" name="Text Placeholder 1"/>
          <p:cNvSpPr txBox="1">
            <a:spLocks/>
          </p:cNvSpPr>
          <p:nvPr/>
        </p:nvSpPr>
        <p:spPr bwMode="gray">
          <a:xfrm>
            <a:off x="4790876" y="2587912"/>
            <a:ext cx="1332111" cy="17927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228600" indent="-228600">
              <a:buFont typeface="+mj-lt"/>
              <a:buAutoNum type="arabicPeriod" startAt="12"/>
            </a:pPr>
            <a:r>
              <a:rPr lang="en-US" sz="800" dirty="0"/>
              <a:t>Trauma-Informed Perspective of Student Behavior</a:t>
            </a:r>
          </a:p>
          <a:p>
            <a:pPr marL="228600" indent="-228600">
              <a:buFont typeface="+mj-lt"/>
              <a:buAutoNum type="arabicPeriod" startAt="12"/>
            </a:pPr>
            <a:r>
              <a:rPr lang="en-US" sz="800" dirty="0"/>
              <a:t>Cross-Functional Behavior Health Intervention Team</a:t>
            </a:r>
          </a:p>
          <a:p>
            <a:pPr marL="228600" indent="-228600">
              <a:buFont typeface="+mj-lt"/>
              <a:buAutoNum type="arabicPeriod" startAt="12"/>
            </a:pPr>
            <a:r>
              <a:rPr lang="en-US" sz="800" dirty="0"/>
              <a:t>Cognitive Behavioral Support for Students with a History of Trauma</a:t>
            </a:r>
          </a:p>
          <a:p>
            <a:pPr marL="228600" indent="-228600">
              <a:buFont typeface="+mj-lt"/>
              <a:buAutoNum type="arabicPeriod" startAt="12"/>
            </a:pPr>
            <a:r>
              <a:rPr lang="en-US" sz="800" dirty="0"/>
              <a:t>Reintegration-Focused Alternative Classroom</a:t>
            </a:r>
          </a:p>
        </p:txBody>
      </p:sp>
      <p:sp>
        <p:nvSpPr>
          <p:cNvPr id="92" name="TextBox 91"/>
          <p:cNvSpPr txBox="1"/>
          <p:nvPr/>
        </p:nvSpPr>
        <p:spPr bwMode="gray">
          <a:xfrm>
            <a:off x="4774843" y="1359213"/>
            <a:ext cx="1296918" cy="415498"/>
          </a:xfrm>
          <a:prstGeom prst="rect">
            <a:avLst/>
          </a:prstGeom>
          <a:noFill/>
        </p:spPr>
        <p:txBody>
          <a:bodyPr wrap="square" lIns="0" tIns="0" rIns="0" bIns="0" rtlCol="0">
            <a:spAutoFit/>
          </a:bodyPr>
          <a:lstStyle/>
          <a:p>
            <a:pPr algn="ctr"/>
            <a:r>
              <a:rPr lang="en-US" sz="900" b="1" dirty="0"/>
              <a:t>Enhance Support for Higher-Needs Students</a:t>
            </a:r>
          </a:p>
        </p:txBody>
      </p:sp>
      <p:sp>
        <p:nvSpPr>
          <p:cNvPr id="93" name="Rectangle 92"/>
          <p:cNvSpPr/>
          <p:nvPr/>
        </p:nvSpPr>
        <p:spPr bwMode="gray">
          <a:xfrm>
            <a:off x="5324342" y="925826"/>
            <a:ext cx="197920" cy="384721"/>
          </a:xfrm>
          <a:prstGeom prst="rect">
            <a:avLst/>
          </a:prstGeom>
        </p:spPr>
        <p:txBody>
          <a:bodyPr wrap="square" lIns="0" tIns="0" rIns="0" bIns="0">
            <a:spAutoFit/>
          </a:bodyPr>
          <a:lstStyle/>
          <a:p>
            <a:pPr algn="ctr">
              <a:spcBef>
                <a:spcPts val="400"/>
              </a:spcBef>
            </a:pPr>
            <a:r>
              <a:rPr lang="en-US" sz="2500" dirty="0">
                <a:solidFill>
                  <a:schemeClr val="accent5"/>
                </a:solidFill>
                <a:latin typeface="Rockwell"/>
              </a:rPr>
              <a:t>4</a:t>
            </a:r>
          </a:p>
        </p:txBody>
      </p:sp>
      <p:sp>
        <p:nvSpPr>
          <p:cNvPr id="95" name="Rectangle 94"/>
          <p:cNvSpPr/>
          <p:nvPr/>
        </p:nvSpPr>
        <p:spPr bwMode="gray">
          <a:xfrm>
            <a:off x="2309696" y="925826"/>
            <a:ext cx="197920" cy="384721"/>
          </a:xfrm>
          <a:prstGeom prst="rect">
            <a:avLst/>
          </a:prstGeom>
        </p:spPr>
        <p:txBody>
          <a:bodyPr wrap="square" lIns="0" tIns="0" rIns="0" bIns="0">
            <a:spAutoFit/>
          </a:bodyPr>
          <a:lstStyle/>
          <a:p>
            <a:pPr algn="ctr">
              <a:spcBef>
                <a:spcPts val="400"/>
              </a:spcBef>
            </a:pPr>
            <a:r>
              <a:rPr lang="en-US" sz="2500" dirty="0">
                <a:solidFill>
                  <a:schemeClr val="tx2"/>
                </a:solidFill>
                <a:latin typeface="Rockwell"/>
              </a:rPr>
              <a:t>2</a:t>
            </a:r>
          </a:p>
        </p:txBody>
      </p:sp>
      <p:sp>
        <p:nvSpPr>
          <p:cNvPr id="96" name="TextBox 95"/>
          <p:cNvSpPr txBox="1"/>
          <p:nvPr/>
        </p:nvSpPr>
        <p:spPr bwMode="gray">
          <a:xfrm>
            <a:off x="1807887" y="1359213"/>
            <a:ext cx="1246956" cy="553998"/>
          </a:xfrm>
          <a:prstGeom prst="rect">
            <a:avLst/>
          </a:prstGeom>
          <a:noFill/>
        </p:spPr>
        <p:txBody>
          <a:bodyPr wrap="square" lIns="0" tIns="0" rIns="0" bIns="0" rtlCol="0">
            <a:spAutoFit/>
          </a:bodyPr>
          <a:lstStyle/>
          <a:p>
            <a:pPr algn="ctr"/>
            <a:r>
              <a:rPr lang="en-US" sz="900" b="1" dirty="0"/>
              <a:t>Create Conditions for Positive Classroom Behavior </a:t>
            </a:r>
          </a:p>
        </p:txBody>
      </p:sp>
      <p:sp>
        <p:nvSpPr>
          <p:cNvPr id="98" name="Oval 97"/>
          <p:cNvSpPr/>
          <p:nvPr/>
        </p:nvSpPr>
        <p:spPr bwMode="gray">
          <a:xfrm>
            <a:off x="2180056" y="2011062"/>
            <a:ext cx="457200" cy="457200"/>
          </a:xfrm>
          <a:prstGeom prst="ellipse">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pic>
        <p:nvPicPr>
          <p:cNvPr id="99" name="Picture 9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274729" y="2107074"/>
            <a:ext cx="267855" cy="265176"/>
          </a:xfrm>
          <a:prstGeom prst="rect">
            <a:avLst/>
          </a:prstGeom>
        </p:spPr>
      </p:pic>
      <p:sp>
        <p:nvSpPr>
          <p:cNvPr id="100" name="Text Placeholder 9"/>
          <p:cNvSpPr>
            <a:spLocks noGrp="1"/>
          </p:cNvSpPr>
          <p:nvPr/>
        </p:nvSpPr>
        <p:spPr bwMode="gray">
          <a:xfrm>
            <a:off x="294563" y="2587912"/>
            <a:ext cx="1385761" cy="1546577"/>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73736" indent="-173736">
              <a:spcBef>
                <a:spcPts val="500"/>
              </a:spcBef>
              <a:buFont typeface="+mj-lt"/>
              <a:buAutoNum type="arabicPeriod"/>
            </a:pPr>
            <a:r>
              <a:rPr lang="en-US" sz="800" dirty="0"/>
              <a:t>Transition Program for Incoming High-Risk Kindergarteners</a:t>
            </a:r>
          </a:p>
          <a:p>
            <a:pPr marL="173736" indent="-173736">
              <a:spcBef>
                <a:spcPts val="500"/>
              </a:spcBef>
              <a:buFont typeface="+mj-lt"/>
              <a:buAutoNum type="arabicPeriod"/>
            </a:pPr>
            <a:r>
              <a:rPr lang="en-US" sz="800" dirty="0"/>
              <a:t>Universal Behavioral Screening to Identify Students in Need of Support</a:t>
            </a:r>
          </a:p>
          <a:p>
            <a:pPr marL="173736" indent="-173736">
              <a:spcBef>
                <a:spcPts val="500"/>
              </a:spcBef>
              <a:buFont typeface="+mj-lt"/>
              <a:buAutoNum type="arabicPeriod"/>
            </a:pPr>
            <a:r>
              <a:rPr lang="en-US" sz="800" dirty="0"/>
              <a:t>Teacher Home Visit Program</a:t>
            </a:r>
          </a:p>
          <a:p>
            <a:pPr marL="173736" indent="-173736">
              <a:spcBef>
                <a:spcPts val="500"/>
              </a:spcBef>
              <a:buFont typeface="+mj-lt"/>
              <a:buAutoNum type="arabicPeriod"/>
            </a:pPr>
            <a:r>
              <a:rPr lang="en-US" sz="800" dirty="0"/>
              <a:t>Trusted Adult-Student Relationship Mapping</a:t>
            </a:r>
          </a:p>
        </p:txBody>
      </p:sp>
      <p:sp>
        <p:nvSpPr>
          <p:cNvPr id="101" name="Text Placeholder 9"/>
          <p:cNvSpPr>
            <a:spLocks noGrp="1"/>
          </p:cNvSpPr>
          <p:nvPr/>
        </p:nvSpPr>
        <p:spPr bwMode="gray">
          <a:xfrm>
            <a:off x="1807887" y="2587912"/>
            <a:ext cx="1306296" cy="1423467"/>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73736" indent="-173736">
              <a:spcBef>
                <a:spcPts val="500"/>
              </a:spcBef>
              <a:buFont typeface="+mj-lt"/>
              <a:buAutoNum type="arabicPeriod" startAt="5"/>
            </a:pPr>
            <a:r>
              <a:rPr lang="en-US" sz="800" dirty="0"/>
              <a:t>Self Regulation-Friendly Classroom Audit</a:t>
            </a:r>
          </a:p>
          <a:p>
            <a:pPr marL="173736" indent="-173736">
              <a:spcBef>
                <a:spcPts val="500"/>
              </a:spcBef>
              <a:buFont typeface="+mj-lt"/>
              <a:buAutoNum type="arabicPeriod" startAt="5"/>
            </a:pPr>
            <a:r>
              <a:rPr lang="en-US" sz="800" dirty="0"/>
              <a:t>Expanded Time for Free Play</a:t>
            </a:r>
          </a:p>
          <a:p>
            <a:pPr marL="173736" indent="-173736">
              <a:spcBef>
                <a:spcPts val="500"/>
              </a:spcBef>
              <a:buFont typeface="+mj-lt"/>
              <a:buAutoNum type="arabicPeriod" startAt="5"/>
            </a:pPr>
            <a:r>
              <a:rPr lang="en-US" sz="800" dirty="0"/>
              <a:t>Districtwide PBIS Implementation</a:t>
            </a:r>
          </a:p>
          <a:p>
            <a:pPr marL="173736" indent="-173736">
              <a:spcBef>
                <a:spcPts val="500"/>
              </a:spcBef>
              <a:buFont typeface="+mj-lt"/>
              <a:buAutoNum type="arabicPeriod" startAt="5"/>
            </a:pPr>
            <a:r>
              <a:rPr lang="en-US" sz="800" dirty="0"/>
              <a:t>Standardized Behavior Guidelines and Data Collection</a:t>
            </a:r>
          </a:p>
        </p:txBody>
      </p:sp>
      <p:sp>
        <p:nvSpPr>
          <p:cNvPr id="103" name="Oval 102"/>
          <p:cNvSpPr/>
          <p:nvPr/>
        </p:nvSpPr>
        <p:spPr bwMode="gray">
          <a:xfrm>
            <a:off x="714231" y="2011062"/>
            <a:ext cx="457200" cy="457200"/>
          </a:xfrm>
          <a:prstGeom prst="ellipse">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pic>
        <p:nvPicPr>
          <p:cNvPr id="104" name="Picture 10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782811" y="2079642"/>
            <a:ext cx="320040" cy="320040"/>
          </a:xfrm>
          <a:prstGeom prst="rect">
            <a:avLst/>
          </a:prstGeom>
        </p:spPr>
      </p:pic>
      <p:sp>
        <p:nvSpPr>
          <p:cNvPr id="105" name="Text Placeholder 1"/>
          <p:cNvSpPr txBox="1">
            <a:spLocks/>
          </p:cNvSpPr>
          <p:nvPr/>
        </p:nvSpPr>
        <p:spPr bwMode="gray">
          <a:xfrm>
            <a:off x="3286618" y="2587912"/>
            <a:ext cx="1394692" cy="99001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228600" indent="-228600">
              <a:buFont typeface="+mj-lt"/>
              <a:buAutoNum type="arabicPeriod" startAt="9"/>
            </a:pPr>
            <a:r>
              <a:rPr lang="en-US" sz="800" dirty="0"/>
              <a:t>Direct Instruction of Key Social-Emotional Skills</a:t>
            </a:r>
          </a:p>
          <a:p>
            <a:pPr marL="228600" indent="-228600">
              <a:buFont typeface="+mj-lt"/>
              <a:buAutoNum type="arabicPeriod" startAt="9"/>
            </a:pPr>
            <a:r>
              <a:rPr lang="en-US" sz="800" dirty="0"/>
              <a:t>Embedded SEL Routines for Adults</a:t>
            </a:r>
          </a:p>
          <a:p>
            <a:pPr marL="228600" indent="-228600">
              <a:buFont typeface="+mj-lt"/>
              <a:buAutoNum type="arabicPeriod" startAt="9"/>
            </a:pPr>
            <a:r>
              <a:rPr lang="en-US" sz="800" dirty="0"/>
              <a:t>Teacher Burnout Coping Supports</a:t>
            </a:r>
          </a:p>
        </p:txBody>
      </p:sp>
      <p:sp>
        <p:nvSpPr>
          <p:cNvPr id="106" name="Rectangle 105"/>
          <p:cNvSpPr/>
          <p:nvPr/>
        </p:nvSpPr>
        <p:spPr bwMode="gray">
          <a:xfrm>
            <a:off x="3810188" y="925826"/>
            <a:ext cx="197920" cy="384721"/>
          </a:xfrm>
          <a:prstGeom prst="rect">
            <a:avLst/>
          </a:prstGeom>
        </p:spPr>
        <p:txBody>
          <a:bodyPr wrap="square" lIns="0" tIns="0" rIns="0" bIns="0">
            <a:spAutoFit/>
          </a:bodyPr>
          <a:lstStyle/>
          <a:p>
            <a:pPr algn="ctr">
              <a:spcBef>
                <a:spcPts val="400"/>
              </a:spcBef>
            </a:pPr>
            <a:r>
              <a:rPr lang="en-US" sz="2500" dirty="0">
                <a:solidFill>
                  <a:schemeClr val="accent5"/>
                </a:solidFill>
                <a:latin typeface="Rockwell"/>
              </a:rPr>
              <a:t>3</a:t>
            </a:r>
          </a:p>
        </p:txBody>
      </p:sp>
      <p:sp>
        <p:nvSpPr>
          <p:cNvPr id="107" name="TextBox 106"/>
          <p:cNvSpPr txBox="1"/>
          <p:nvPr/>
        </p:nvSpPr>
        <p:spPr bwMode="gray">
          <a:xfrm>
            <a:off x="3285670" y="1359213"/>
            <a:ext cx="1246957" cy="553998"/>
          </a:xfrm>
          <a:prstGeom prst="rect">
            <a:avLst/>
          </a:prstGeom>
          <a:noFill/>
        </p:spPr>
        <p:txBody>
          <a:bodyPr wrap="square" lIns="0" tIns="0" rIns="0" bIns="0" rtlCol="0">
            <a:spAutoFit/>
          </a:bodyPr>
          <a:lstStyle/>
          <a:p>
            <a:pPr algn="ctr"/>
            <a:r>
              <a:rPr lang="en-US" sz="900" b="1" dirty="0"/>
              <a:t>Promote the Social  Emotional Well-Being of Students and Teachers</a:t>
            </a:r>
          </a:p>
        </p:txBody>
      </p:sp>
      <p:sp>
        <p:nvSpPr>
          <p:cNvPr id="109" name="Oval 108"/>
          <p:cNvSpPr/>
          <p:nvPr/>
        </p:nvSpPr>
        <p:spPr bwMode="gray">
          <a:xfrm>
            <a:off x="3680548" y="2011062"/>
            <a:ext cx="457200" cy="457200"/>
          </a:xfrm>
          <a:prstGeom prst="ellipse">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pic>
        <p:nvPicPr>
          <p:cNvPr id="110" name="Picture 109"/>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786252" y="2093358"/>
            <a:ext cx="245791" cy="292608"/>
          </a:xfrm>
          <a:prstGeom prst="rect">
            <a:avLst/>
          </a:prstGeom>
        </p:spPr>
      </p:pic>
      <p:pic>
        <p:nvPicPr>
          <p:cNvPr id="10" name="Picture 9">
            <a:extLst>
              <a:ext uri="{FF2B5EF4-FFF2-40B4-BE49-F238E27FC236}">
                <a16:creationId xmlns:a16="http://schemas.microsoft.com/office/drawing/2014/main" id="{D0DF8631-4A2A-4695-832B-8044794C687D}"/>
              </a:ext>
            </a:extLst>
          </p:cNvPr>
          <p:cNvPicPr>
            <a:picLocks noChangeAspect="1"/>
          </p:cNvPicPr>
          <p:nvPr/>
        </p:nvPicPr>
        <p:blipFill>
          <a:blip r:embed="rId7"/>
          <a:stretch>
            <a:fillRect/>
          </a:stretch>
        </p:blipFill>
        <p:spPr>
          <a:xfrm>
            <a:off x="5306437" y="2123076"/>
            <a:ext cx="274320" cy="233172"/>
          </a:xfrm>
          <a:prstGeom prst="rect">
            <a:avLst/>
          </a:prstGeom>
        </p:spPr>
      </p:pic>
      <p:sp>
        <p:nvSpPr>
          <p:cNvPr id="27" name="Text Placeholder 1">
            <a:extLst>
              <a:ext uri="{FF2B5EF4-FFF2-40B4-BE49-F238E27FC236}">
                <a16:creationId xmlns:a16="http://schemas.microsoft.com/office/drawing/2014/main" id="{4AA3384E-8D32-45C1-A456-3C0402A6569C}"/>
              </a:ext>
            </a:extLst>
          </p:cNvPr>
          <p:cNvSpPr>
            <a:spLocks noGrp="1"/>
          </p:cNvSpPr>
          <p:nvPr>
            <p:ph type="body" sz="quarter" idx="15"/>
          </p:nvPr>
        </p:nvSpPr>
        <p:spPr>
          <a:xfrm>
            <a:off x="280195" y="640267"/>
            <a:ext cx="6037478" cy="184666"/>
          </a:xfrm>
        </p:spPr>
        <p:txBody>
          <a:bodyPr/>
          <a:lstStyle/>
          <a:p>
            <a:r>
              <a:rPr lang="en-US" dirty="0"/>
              <a:t>Reversing the Rising Frequency and Intensity of Student Misbehavior  </a:t>
            </a:r>
          </a:p>
        </p:txBody>
      </p:sp>
      <p:cxnSp>
        <p:nvCxnSpPr>
          <p:cNvPr id="3" name="Straight Connector 2">
            <a:extLst>
              <a:ext uri="{FF2B5EF4-FFF2-40B4-BE49-F238E27FC236}">
                <a16:creationId xmlns:a16="http://schemas.microsoft.com/office/drawing/2014/main" id="{9D2BAC9E-93DC-41BE-AB89-95D341585B7B}"/>
              </a:ext>
            </a:extLst>
          </p:cNvPr>
          <p:cNvCxnSpPr/>
          <p:nvPr/>
        </p:nvCxnSpPr>
        <p:spPr bwMode="gray">
          <a:xfrm>
            <a:off x="1650155" y="4508934"/>
            <a:ext cx="15179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196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247A4B-6AAA-49D1-B0C6-20531FA0F9D3}"/>
              </a:ext>
            </a:extLst>
          </p:cNvPr>
          <p:cNvSpPr>
            <a:spLocks noGrp="1"/>
          </p:cNvSpPr>
          <p:nvPr>
            <p:ph type="body" sz="quarter" idx="15"/>
          </p:nvPr>
        </p:nvSpPr>
        <p:spPr>
          <a:xfrm>
            <a:off x="280195" y="640267"/>
            <a:ext cx="5842794" cy="184666"/>
          </a:xfrm>
        </p:spPr>
        <p:txBody>
          <a:bodyPr/>
          <a:lstStyle/>
          <a:p>
            <a:r>
              <a:rPr lang="en-US" dirty="0"/>
              <a:t>Teacher Prep Programs Overlook Evidence-Based Instructional Strategies</a:t>
            </a:r>
          </a:p>
        </p:txBody>
      </p:sp>
      <p:sp>
        <p:nvSpPr>
          <p:cNvPr id="3" name="Text Placeholder 2">
            <a:extLst>
              <a:ext uri="{FF2B5EF4-FFF2-40B4-BE49-F238E27FC236}">
                <a16:creationId xmlns:a16="http://schemas.microsoft.com/office/drawing/2014/main" id="{5DD8CE04-113C-4241-AE52-991E53EBCD16}"/>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29F4EB63-BAAE-4823-8781-1D583323F56C}"/>
              </a:ext>
            </a:extLst>
          </p:cNvPr>
          <p:cNvSpPr>
            <a:spLocks noGrp="1"/>
          </p:cNvSpPr>
          <p:nvPr>
            <p:ph type="body" sz="quarter" idx="18"/>
          </p:nvPr>
        </p:nvSpPr>
        <p:spPr>
          <a:xfrm>
            <a:off x="2489840" y="4138880"/>
            <a:ext cx="3910960" cy="661720"/>
          </a:xfrm>
        </p:spPr>
        <p:txBody>
          <a:bodyPr/>
          <a:lstStyle/>
          <a:p>
            <a:r>
              <a:rPr lang="en-US" dirty="0"/>
              <a:t>“Training Our Future Teachers: Classroom Management,” National Council on Teacher Quality, January 2014, </a:t>
            </a:r>
            <a:r>
              <a:rPr lang="en-US" dirty="0">
                <a:hlinkClick r:id="rId2"/>
              </a:rPr>
              <a:t>https://www.nctq.org/dmsView/Future_Teachers_Classroom_Management_NCTQ_Report</a:t>
            </a:r>
            <a:r>
              <a:rPr lang="en-US" dirty="0"/>
              <a:t>; EAB interviews and analysis.</a:t>
            </a:r>
          </a:p>
        </p:txBody>
      </p:sp>
      <p:sp>
        <p:nvSpPr>
          <p:cNvPr id="5" name="Text Placeholder 4">
            <a:extLst>
              <a:ext uri="{FF2B5EF4-FFF2-40B4-BE49-F238E27FC236}">
                <a16:creationId xmlns:a16="http://schemas.microsoft.com/office/drawing/2014/main" id="{0A8ACA42-CF08-4D21-B4DC-9507C3D43D79}"/>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09113927-14EC-48DD-AFE1-FD71922597B7}"/>
              </a:ext>
            </a:extLst>
          </p:cNvPr>
          <p:cNvSpPr>
            <a:spLocks noGrp="1"/>
          </p:cNvSpPr>
          <p:nvPr>
            <p:ph type="title"/>
          </p:nvPr>
        </p:nvSpPr>
        <p:spPr>
          <a:xfrm>
            <a:off x="280193" y="309824"/>
            <a:ext cx="5936535" cy="256480"/>
          </a:xfrm>
        </p:spPr>
        <p:txBody>
          <a:bodyPr/>
          <a:lstStyle/>
          <a:p>
            <a:r>
              <a:rPr lang="en-US" dirty="0"/>
              <a:t>Teachers Inadequately Prepared to Manage Behavior </a:t>
            </a:r>
          </a:p>
        </p:txBody>
      </p:sp>
      <p:pic>
        <p:nvPicPr>
          <p:cNvPr id="18" name="Picture 17">
            <a:extLst>
              <a:ext uri="{FF2B5EF4-FFF2-40B4-BE49-F238E27FC236}">
                <a16:creationId xmlns:a16="http://schemas.microsoft.com/office/drawing/2014/main" id="{65B82B13-2159-4AE0-91EB-6F7061232AB7}"/>
              </a:ext>
            </a:extLst>
          </p:cNvPr>
          <p:cNvPicPr>
            <a:picLocks noChangeAspect="1"/>
          </p:cNvPicPr>
          <p:nvPr/>
        </p:nvPicPr>
        <p:blipFill>
          <a:blip r:embed="rId3"/>
          <a:stretch>
            <a:fillRect/>
          </a:stretch>
        </p:blipFill>
        <p:spPr>
          <a:xfrm>
            <a:off x="3498990" y="1307271"/>
            <a:ext cx="185624" cy="274320"/>
          </a:xfrm>
          <a:prstGeom prst="rect">
            <a:avLst/>
          </a:prstGeom>
        </p:spPr>
      </p:pic>
      <p:pic>
        <p:nvPicPr>
          <p:cNvPr id="19" name="Picture 18">
            <a:extLst>
              <a:ext uri="{FF2B5EF4-FFF2-40B4-BE49-F238E27FC236}">
                <a16:creationId xmlns:a16="http://schemas.microsoft.com/office/drawing/2014/main" id="{E3666D72-15D9-4E5D-BA79-1A82FAA55345}"/>
              </a:ext>
            </a:extLst>
          </p:cNvPr>
          <p:cNvPicPr>
            <a:picLocks noChangeAspect="1"/>
          </p:cNvPicPr>
          <p:nvPr/>
        </p:nvPicPr>
        <p:blipFill>
          <a:blip r:embed="rId3"/>
          <a:stretch>
            <a:fillRect/>
          </a:stretch>
        </p:blipFill>
        <p:spPr>
          <a:xfrm>
            <a:off x="3714828" y="1307271"/>
            <a:ext cx="185624" cy="274320"/>
          </a:xfrm>
          <a:prstGeom prst="rect">
            <a:avLst/>
          </a:prstGeom>
        </p:spPr>
      </p:pic>
      <p:pic>
        <p:nvPicPr>
          <p:cNvPr id="20" name="Picture 19">
            <a:extLst>
              <a:ext uri="{FF2B5EF4-FFF2-40B4-BE49-F238E27FC236}">
                <a16:creationId xmlns:a16="http://schemas.microsoft.com/office/drawing/2014/main" id="{C1488063-FD21-4A4B-9578-0C4EA78D9A88}"/>
              </a:ext>
            </a:extLst>
          </p:cNvPr>
          <p:cNvPicPr>
            <a:picLocks noChangeAspect="1"/>
          </p:cNvPicPr>
          <p:nvPr/>
        </p:nvPicPr>
        <p:blipFill>
          <a:blip r:embed="rId3"/>
          <a:stretch>
            <a:fillRect/>
          </a:stretch>
        </p:blipFill>
        <p:spPr>
          <a:xfrm>
            <a:off x="3930666" y="1307271"/>
            <a:ext cx="185624" cy="274320"/>
          </a:xfrm>
          <a:prstGeom prst="rect">
            <a:avLst/>
          </a:prstGeom>
        </p:spPr>
      </p:pic>
      <p:pic>
        <p:nvPicPr>
          <p:cNvPr id="21" name="Picture 20">
            <a:extLst>
              <a:ext uri="{FF2B5EF4-FFF2-40B4-BE49-F238E27FC236}">
                <a16:creationId xmlns:a16="http://schemas.microsoft.com/office/drawing/2014/main" id="{B45C0014-7E85-47A0-9E1A-8EC44CED2A3C}"/>
              </a:ext>
            </a:extLst>
          </p:cNvPr>
          <p:cNvPicPr>
            <a:picLocks noChangeAspect="1"/>
          </p:cNvPicPr>
          <p:nvPr/>
        </p:nvPicPr>
        <p:blipFill>
          <a:blip r:embed="rId3"/>
          <a:stretch>
            <a:fillRect/>
          </a:stretch>
        </p:blipFill>
        <p:spPr>
          <a:xfrm>
            <a:off x="4146504" y="1307271"/>
            <a:ext cx="185624" cy="274320"/>
          </a:xfrm>
          <a:prstGeom prst="rect">
            <a:avLst/>
          </a:prstGeom>
        </p:spPr>
      </p:pic>
      <p:pic>
        <p:nvPicPr>
          <p:cNvPr id="22" name="Picture 21">
            <a:extLst>
              <a:ext uri="{FF2B5EF4-FFF2-40B4-BE49-F238E27FC236}">
                <a16:creationId xmlns:a16="http://schemas.microsoft.com/office/drawing/2014/main" id="{D59E8C25-3C49-4A98-9800-54D7A45E61C5}"/>
              </a:ext>
            </a:extLst>
          </p:cNvPr>
          <p:cNvPicPr>
            <a:picLocks noChangeAspect="1"/>
          </p:cNvPicPr>
          <p:nvPr/>
        </p:nvPicPr>
        <p:blipFill>
          <a:blip r:embed="rId3"/>
          <a:stretch>
            <a:fillRect/>
          </a:stretch>
        </p:blipFill>
        <p:spPr>
          <a:xfrm>
            <a:off x="4362342" y="1307271"/>
            <a:ext cx="185624" cy="274320"/>
          </a:xfrm>
          <a:prstGeom prst="rect">
            <a:avLst/>
          </a:prstGeom>
        </p:spPr>
      </p:pic>
      <p:pic>
        <p:nvPicPr>
          <p:cNvPr id="24" name="Picture 23">
            <a:extLst>
              <a:ext uri="{FF2B5EF4-FFF2-40B4-BE49-F238E27FC236}">
                <a16:creationId xmlns:a16="http://schemas.microsoft.com/office/drawing/2014/main" id="{76150D4C-751C-45E9-8AC0-9E55A9FAC304}"/>
              </a:ext>
            </a:extLst>
          </p:cNvPr>
          <p:cNvPicPr>
            <a:picLocks noChangeAspect="1"/>
          </p:cNvPicPr>
          <p:nvPr/>
        </p:nvPicPr>
        <p:blipFill>
          <a:blip r:embed="rId3"/>
          <a:stretch>
            <a:fillRect/>
          </a:stretch>
        </p:blipFill>
        <p:spPr>
          <a:xfrm>
            <a:off x="3715535" y="1643641"/>
            <a:ext cx="185624" cy="274320"/>
          </a:xfrm>
          <a:prstGeom prst="rect">
            <a:avLst/>
          </a:prstGeom>
        </p:spPr>
      </p:pic>
      <p:pic>
        <p:nvPicPr>
          <p:cNvPr id="25" name="Picture 24">
            <a:extLst>
              <a:ext uri="{FF2B5EF4-FFF2-40B4-BE49-F238E27FC236}">
                <a16:creationId xmlns:a16="http://schemas.microsoft.com/office/drawing/2014/main" id="{4085DDAE-1C14-45C0-B337-E084BE27705E}"/>
              </a:ext>
            </a:extLst>
          </p:cNvPr>
          <p:cNvPicPr>
            <a:picLocks noChangeAspect="1"/>
          </p:cNvPicPr>
          <p:nvPr/>
        </p:nvPicPr>
        <p:blipFill>
          <a:blip r:embed="rId3"/>
          <a:stretch>
            <a:fillRect/>
          </a:stretch>
        </p:blipFill>
        <p:spPr>
          <a:xfrm>
            <a:off x="3932080" y="1643641"/>
            <a:ext cx="185624" cy="274320"/>
          </a:xfrm>
          <a:prstGeom prst="rect">
            <a:avLst/>
          </a:prstGeom>
        </p:spPr>
      </p:pic>
      <p:pic>
        <p:nvPicPr>
          <p:cNvPr id="26" name="Picture 25">
            <a:extLst>
              <a:ext uri="{FF2B5EF4-FFF2-40B4-BE49-F238E27FC236}">
                <a16:creationId xmlns:a16="http://schemas.microsoft.com/office/drawing/2014/main" id="{E9E1F82A-854D-4B42-AF73-D5778876787C}"/>
              </a:ext>
            </a:extLst>
          </p:cNvPr>
          <p:cNvPicPr>
            <a:picLocks noChangeAspect="1"/>
          </p:cNvPicPr>
          <p:nvPr/>
        </p:nvPicPr>
        <p:blipFill>
          <a:blip r:embed="rId3"/>
          <a:stretch>
            <a:fillRect/>
          </a:stretch>
        </p:blipFill>
        <p:spPr>
          <a:xfrm>
            <a:off x="4148625" y="1643641"/>
            <a:ext cx="185624" cy="274320"/>
          </a:xfrm>
          <a:prstGeom prst="rect">
            <a:avLst/>
          </a:prstGeom>
        </p:spPr>
      </p:pic>
      <p:pic>
        <p:nvPicPr>
          <p:cNvPr id="27" name="Picture 26">
            <a:extLst>
              <a:ext uri="{FF2B5EF4-FFF2-40B4-BE49-F238E27FC236}">
                <a16:creationId xmlns:a16="http://schemas.microsoft.com/office/drawing/2014/main" id="{9ED27EF3-6577-4899-B08C-F77DBC394DFB}"/>
              </a:ext>
            </a:extLst>
          </p:cNvPr>
          <p:cNvPicPr>
            <a:picLocks noChangeAspect="1"/>
          </p:cNvPicPr>
          <p:nvPr/>
        </p:nvPicPr>
        <p:blipFill>
          <a:blip r:embed="rId3"/>
          <a:stretch>
            <a:fillRect/>
          </a:stretch>
        </p:blipFill>
        <p:spPr>
          <a:xfrm>
            <a:off x="4365170" y="1643641"/>
            <a:ext cx="185624" cy="274320"/>
          </a:xfrm>
          <a:prstGeom prst="rect">
            <a:avLst/>
          </a:prstGeom>
        </p:spPr>
      </p:pic>
      <p:pic>
        <p:nvPicPr>
          <p:cNvPr id="28" name="Picture 27">
            <a:extLst>
              <a:ext uri="{FF2B5EF4-FFF2-40B4-BE49-F238E27FC236}">
                <a16:creationId xmlns:a16="http://schemas.microsoft.com/office/drawing/2014/main" id="{6AEB0A54-9806-44AA-BA9B-4A0430CABCAF}"/>
              </a:ext>
            </a:extLst>
          </p:cNvPr>
          <p:cNvPicPr>
            <a:picLocks noChangeAspect="1"/>
          </p:cNvPicPr>
          <p:nvPr/>
        </p:nvPicPr>
        <p:blipFill>
          <a:blip r:embed="rId3"/>
          <a:stretch>
            <a:fillRect/>
          </a:stretch>
        </p:blipFill>
        <p:spPr>
          <a:xfrm>
            <a:off x="4578182" y="1307271"/>
            <a:ext cx="185624" cy="274320"/>
          </a:xfrm>
          <a:prstGeom prst="rect">
            <a:avLst/>
          </a:prstGeom>
        </p:spPr>
      </p:pic>
      <p:pic>
        <p:nvPicPr>
          <p:cNvPr id="29" name="Picture 28">
            <a:extLst>
              <a:ext uri="{FF2B5EF4-FFF2-40B4-BE49-F238E27FC236}">
                <a16:creationId xmlns:a16="http://schemas.microsoft.com/office/drawing/2014/main" id="{91B86EF7-F6E6-4D8D-A37B-77DFA485AEE1}"/>
              </a:ext>
            </a:extLst>
          </p:cNvPr>
          <p:cNvPicPr>
            <a:picLocks noChangeAspect="1"/>
          </p:cNvPicPr>
          <p:nvPr/>
        </p:nvPicPr>
        <p:blipFill>
          <a:blip r:embed="rId3"/>
          <a:stretch>
            <a:fillRect/>
          </a:stretch>
        </p:blipFill>
        <p:spPr>
          <a:xfrm>
            <a:off x="4581717" y="1643641"/>
            <a:ext cx="185624" cy="274320"/>
          </a:xfrm>
          <a:prstGeom prst="rect">
            <a:avLst/>
          </a:prstGeom>
        </p:spPr>
      </p:pic>
      <p:grpSp>
        <p:nvGrpSpPr>
          <p:cNvPr id="49" name="Group 48">
            <a:extLst>
              <a:ext uri="{FF2B5EF4-FFF2-40B4-BE49-F238E27FC236}">
                <a16:creationId xmlns:a16="http://schemas.microsoft.com/office/drawing/2014/main" id="{27439072-E18B-41A7-B9DC-0CA1FC9BF474}"/>
              </a:ext>
            </a:extLst>
          </p:cNvPr>
          <p:cNvGrpSpPr/>
          <p:nvPr/>
        </p:nvGrpSpPr>
        <p:grpSpPr>
          <a:xfrm>
            <a:off x="3498990" y="1643641"/>
            <a:ext cx="185624" cy="274320"/>
            <a:chOff x="4262143" y="1558092"/>
            <a:chExt cx="185624" cy="274320"/>
          </a:xfrm>
        </p:grpSpPr>
        <p:pic>
          <p:nvPicPr>
            <p:cNvPr id="23" name="Picture 22">
              <a:extLst>
                <a:ext uri="{FF2B5EF4-FFF2-40B4-BE49-F238E27FC236}">
                  <a16:creationId xmlns:a16="http://schemas.microsoft.com/office/drawing/2014/main" id="{63C4228A-CAFB-45F3-AC3E-E11828BD42BC}"/>
                </a:ext>
              </a:extLst>
            </p:cNvPr>
            <p:cNvPicPr>
              <a:picLocks noChangeAspect="1"/>
            </p:cNvPicPr>
            <p:nvPr/>
          </p:nvPicPr>
          <p:blipFill>
            <a:blip r:embed="rId3"/>
            <a:stretch>
              <a:fillRect/>
            </a:stretch>
          </p:blipFill>
          <p:spPr>
            <a:xfrm>
              <a:off x="4262143" y="1558092"/>
              <a:ext cx="185624" cy="274320"/>
            </a:xfrm>
            <a:prstGeom prst="rect">
              <a:avLst/>
            </a:prstGeom>
          </p:spPr>
        </p:pic>
        <p:pic>
          <p:nvPicPr>
            <p:cNvPr id="48" name="Picture 47">
              <a:extLst>
                <a:ext uri="{FF2B5EF4-FFF2-40B4-BE49-F238E27FC236}">
                  <a16:creationId xmlns:a16="http://schemas.microsoft.com/office/drawing/2014/main" id="{AA7D9134-7E69-410D-A06A-0917237F1FE1}"/>
                </a:ext>
              </a:extLst>
            </p:cNvPr>
            <p:cNvPicPr>
              <a:picLocks noChangeAspect="1"/>
            </p:cNvPicPr>
            <p:nvPr/>
          </p:nvPicPr>
          <p:blipFill rotWithShape="1">
            <a:blip r:embed="rId3">
              <a:biLevel thresh="75000"/>
            </a:blip>
            <a:srcRect t="64894"/>
            <a:stretch/>
          </p:blipFill>
          <p:spPr>
            <a:xfrm>
              <a:off x="4262143" y="1736108"/>
              <a:ext cx="185624" cy="96303"/>
            </a:xfrm>
            <a:prstGeom prst="rect">
              <a:avLst/>
            </a:prstGeom>
          </p:spPr>
        </p:pic>
      </p:grpSp>
      <p:sp>
        <p:nvSpPr>
          <p:cNvPr id="50" name="TextBox 49">
            <a:extLst>
              <a:ext uri="{FF2B5EF4-FFF2-40B4-BE49-F238E27FC236}">
                <a16:creationId xmlns:a16="http://schemas.microsoft.com/office/drawing/2014/main" id="{BF2ECBD6-224E-447D-991F-A3EFE480A7EC}"/>
              </a:ext>
            </a:extLst>
          </p:cNvPr>
          <p:cNvSpPr txBox="1"/>
          <p:nvPr/>
        </p:nvSpPr>
        <p:spPr>
          <a:xfrm>
            <a:off x="3498990" y="1996452"/>
            <a:ext cx="2610200" cy="561692"/>
          </a:xfrm>
          <a:prstGeom prst="rect">
            <a:avLst/>
          </a:prstGeom>
          <a:noFill/>
        </p:spPr>
        <p:txBody>
          <a:bodyPr wrap="square" lIns="0" tIns="0" rIns="0" bIns="0" rtlCol="0">
            <a:spAutoFit/>
          </a:bodyPr>
          <a:lstStyle/>
          <a:p>
            <a:pPr>
              <a:spcBef>
                <a:spcPts val="500"/>
              </a:spcBef>
            </a:pPr>
            <a:r>
              <a:rPr lang="en-US" sz="1800" dirty="0">
                <a:solidFill>
                  <a:schemeClr val="tx2"/>
                </a:solidFill>
                <a:latin typeface="+mj-lt"/>
              </a:rPr>
              <a:t>40% of 1 Course</a:t>
            </a:r>
          </a:p>
          <a:p>
            <a:pPr>
              <a:spcBef>
                <a:spcPts val="300"/>
              </a:spcBef>
            </a:pPr>
            <a:r>
              <a:rPr lang="en-US" sz="800" dirty="0"/>
              <a:t>Average time spent teaching classroom management </a:t>
            </a:r>
            <a:r>
              <a:rPr lang="en-US" sz="800" i="1" dirty="0"/>
              <a:t>(average load = 10 to 15 courses)</a:t>
            </a:r>
          </a:p>
        </p:txBody>
      </p:sp>
      <p:sp>
        <p:nvSpPr>
          <p:cNvPr id="57" name="TextBox 56">
            <a:extLst>
              <a:ext uri="{FF2B5EF4-FFF2-40B4-BE49-F238E27FC236}">
                <a16:creationId xmlns:a16="http://schemas.microsoft.com/office/drawing/2014/main" id="{E57E2C8A-8159-459A-851B-EBB39E885E75}"/>
              </a:ext>
            </a:extLst>
          </p:cNvPr>
          <p:cNvSpPr txBox="1"/>
          <p:nvPr/>
        </p:nvSpPr>
        <p:spPr bwMode="gray">
          <a:xfrm>
            <a:off x="3498990" y="920112"/>
            <a:ext cx="2150227" cy="276999"/>
          </a:xfrm>
          <a:prstGeom prst="rect">
            <a:avLst/>
          </a:prstGeom>
          <a:noFill/>
        </p:spPr>
        <p:txBody>
          <a:bodyPr wrap="square" lIns="0" tIns="0" rIns="0" bIns="0" rtlCol="0">
            <a:spAutoFit/>
          </a:bodyPr>
          <a:lstStyle/>
          <a:p>
            <a:r>
              <a:rPr lang="en-US" sz="900" b="1" dirty="0"/>
              <a:t>Classroom Management Not a Priority for Teaching Programs</a:t>
            </a:r>
          </a:p>
        </p:txBody>
      </p:sp>
      <p:sp>
        <p:nvSpPr>
          <p:cNvPr id="58" name="TextBox 57">
            <a:extLst>
              <a:ext uri="{FF2B5EF4-FFF2-40B4-BE49-F238E27FC236}">
                <a16:creationId xmlns:a16="http://schemas.microsoft.com/office/drawing/2014/main" id="{65D423E8-8890-4116-9077-038A7501B33A}"/>
              </a:ext>
            </a:extLst>
          </p:cNvPr>
          <p:cNvSpPr txBox="1"/>
          <p:nvPr/>
        </p:nvSpPr>
        <p:spPr bwMode="gray">
          <a:xfrm>
            <a:off x="3498990" y="2868208"/>
            <a:ext cx="2717739" cy="276999"/>
          </a:xfrm>
          <a:prstGeom prst="rect">
            <a:avLst/>
          </a:prstGeom>
          <a:noFill/>
        </p:spPr>
        <p:txBody>
          <a:bodyPr wrap="square" lIns="0" tIns="0" rIns="0" bIns="0" rtlCol="0">
            <a:spAutoFit/>
          </a:bodyPr>
          <a:lstStyle/>
          <a:p>
            <a:r>
              <a:rPr lang="en-US" sz="900" b="1" dirty="0"/>
              <a:t>Positive Discipline Practices Commonly Ignored as an Effective Classroom Tool </a:t>
            </a:r>
          </a:p>
        </p:txBody>
      </p:sp>
      <p:sp>
        <p:nvSpPr>
          <p:cNvPr id="59" name="Rectangle 58">
            <a:extLst>
              <a:ext uri="{FF2B5EF4-FFF2-40B4-BE49-F238E27FC236}">
                <a16:creationId xmlns:a16="http://schemas.microsoft.com/office/drawing/2014/main" id="{31914CC4-D088-47F4-8701-85AD9D8BD66E}"/>
              </a:ext>
            </a:extLst>
          </p:cNvPr>
          <p:cNvSpPr/>
          <p:nvPr/>
        </p:nvSpPr>
        <p:spPr bwMode="gray">
          <a:xfrm>
            <a:off x="3498990" y="3240386"/>
            <a:ext cx="2901810" cy="12824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182880" bIns="45720" numCol="1" spcCol="0" rtlCol="0" fromWordArt="0" anchor="ctr" anchorCtr="0" forceAA="0" compatLnSpc="1">
            <a:prstTxWarp prst="textNoShape">
              <a:avLst/>
            </a:prstTxWarp>
            <a:noAutofit/>
          </a:bodyPr>
          <a:lstStyle/>
          <a:p>
            <a:pPr>
              <a:spcBef>
                <a:spcPts val="500"/>
              </a:spcBef>
            </a:pPr>
            <a:endParaRPr lang="en-US" sz="800" dirty="0"/>
          </a:p>
        </p:txBody>
      </p:sp>
      <p:sp>
        <p:nvSpPr>
          <p:cNvPr id="8" name="Folded Corner 47">
            <a:extLst>
              <a:ext uri="{FF2B5EF4-FFF2-40B4-BE49-F238E27FC236}">
                <a16:creationId xmlns:a16="http://schemas.microsoft.com/office/drawing/2014/main" id="{A80002FA-EFB4-40EF-9177-F2E306EE652D}"/>
              </a:ext>
            </a:extLst>
          </p:cNvPr>
          <p:cNvSpPr/>
          <p:nvPr/>
        </p:nvSpPr>
        <p:spPr bwMode="gray">
          <a:xfrm>
            <a:off x="-3501" y="1083383"/>
            <a:ext cx="2759578" cy="3076949"/>
          </a:xfrm>
          <a:prstGeom prst="foldedCorner">
            <a:avLst>
              <a:gd name="adj" fmla="val 12548"/>
            </a:avLst>
          </a:prstGeom>
          <a:solidFill>
            <a:schemeClr val="accent2">
              <a:lumMod val="20000"/>
              <a:lumOff val="80000"/>
            </a:schemeClr>
          </a:solidFill>
          <a:ln w="12700" cap="flat" cmpd="sng" algn="ctr">
            <a:solidFill>
              <a:schemeClr val="accent3"/>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defTabSz="1463675"/>
            <a:endParaRPr lang="en-US" sz="1000" dirty="0">
              <a:solidFill>
                <a:srgbClr val="DEE0E0"/>
              </a:solidFill>
            </a:endParaRPr>
          </a:p>
        </p:txBody>
      </p:sp>
      <p:grpSp>
        <p:nvGrpSpPr>
          <p:cNvPr id="30" name="Group 29">
            <a:extLst>
              <a:ext uri="{FF2B5EF4-FFF2-40B4-BE49-F238E27FC236}">
                <a16:creationId xmlns:a16="http://schemas.microsoft.com/office/drawing/2014/main" id="{D0A25214-451A-416B-88EF-6B0DD9348C9A}"/>
              </a:ext>
            </a:extLst>
          </p:cNvPr>
          <p:cNvGrpSpPr/>
          <p:nvPr/>
        </p:nvGrpSpPr>
        <p:grpSpPr>
          <a:xfrm>
            <a:off x="184071" y="1140836"/>
            <a:ext cx="2923618" cy="3262987"/>
            <a:chOff x="343923" y="1018699"/>
            <a:chExt cx="2923618" cy="3128708"/>
          </a:xfrm>
        </p:grpSpPr>
        <p:sp>
          <p:nvSpPr>
            <p:cNvPr id="9" name="Folded Corner 48">
              <a:extLst>
                <a:ext uri="{FF2B5EF4-FFF2-40B4-BE49-F238E27FC236}">
                  <a16:creationId xmlns:a16="http://schemas.microsoft.com/office/drawing/2014/main" id="{12B79044-1D43-4950-B458-62311281C395}"/>
                </a:ext>
              </a:extLst>
            </p:cNvPr>
            <p:cNvSpPr/>
            <p:nvPr/>
          </p:nvSpPr>
          <p:spPr bwMode="gray">
            <a:xfrm>
              <a:off x="343923" y="1018699"/>
              <a:ext cx="2923618" cy="3128708"/>
            </a:xfrm>
            <a:prstGeom prst="foldedCorner">
              <a:avLst>
                <a:gd name="adj" fmla="val 12548"/>
              </a:avLst>
            </a:prstGeom>
            <a:solidFill>
              <a:schemeClr val="accent2">
                <a:lumMod val="20000"/>
                <a:lumOff val="80000"/>
              </a:schemeClr>
            </a:solidFill>
            <a:ln w="12700" cap="flat" cmpd="sng" algn="ctr">
              <a:solidFill>
                <a:schemeClr val="accent3"/>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defTabSz="1463675"/>
              <a:endParaRPr lang="en-US" sz="1000" dirty="0">
                <a:solidFill>
                  <a:srgbClr val="DEE0E0"/>
                </a:solidFill>
              </a:endParaRPr>
            </a:p>
          </p:txBody>
        </p:sp>
        <p:sp>
          <p:nvSpPr>
            <p:cNvPr id="10" name="TextBox 9">
              <a:extLst>
                <a:ext uri="{FF2B5EF4-FFF2-40B4-BE49-F238E27FC236}">
                  <a16:creationId xmlns:a16="http://schemas.microsoft.com/office/drawing/2014/main" id="{25BE73FD-F0EB-4289-973A-03111191E33A}"/>
                </a:ext>
              </a:extLst>
            </p:cNvPr>
            <p:cNvSpPr txBox="1"/>
            <p:nvPr/>
          </p:nvSpPr>
          <p:spPr bwMode="gray">
            <a:xfrm>
              <a:off x="911435" y="1150995"/>
              <a:ext cx="2224450" cy="590222"/>
            </a:xfrm>
            <a:prstGeom prst="rect">
              <a:avLst/>
            </a:prstGeom>
            <a:noFill/>
          </p:spPr>
          <p:txBody>
            <a:bodyPr wrap="square" lIns="0" tIns="0" rIns="0" bIns="0" rtlCol="0">
              <a:spAutoFit/>
            </a:bodyPr>
            <a:lstStyle/>
            <a:p>
              <a:pPr>
                <a:spcAft>
                  <a:spcPts val="300"/>
                </a:spcAft>
              </a:pPr>
              <a:r>
                <a:rPr lang="en-US" sz="900" b="1" dirty="0"/>
                <a:t>Report In Brief:</a:t>
              </a:r>
            </a:p>
            <a:p>
              <a:pPr>
                <a:spcAft>
                  <a:spcPts val="300"/>
                </a:spcAft>
              </a:pPr>
              <a:r>
                <a:rPr lang="en-US" sz="900" i="1" dirty="0"/>
                <a:t>Training Our Future Teachers: Classroom Management</a:t>
              </a:r>
            </a:p>
            <a:p>
              <a:pPr algn="r">
                <a:spcAft>
                  <a:spcPts val="300"/>
                </a:spcAft>
              </a:pPr>
              <a:r>
                <a:rPr lang="en-US" sz="800" i="1" dirty="0"/>
                <a:t>National Council on Teacher Quality (2014)</a:t>
              </a:r>
              <a:endParaRPr lang="en-US" sz="900" i="1" dirty="0"/>
            </a:p>
          </p:txBody>
        </p:sp>
        <p:cxnSp>
          <p:nvCxnSpPr>
            <p:cNvPr id="11" name="Straight Connector 10">
              <a:extLst>
                <a:ext uri="{FF2B5EF4-FFF2-40B4-BE49-F238E27FC236}">
                  <a16:creationId xmlns:a16="http://schemas.microsoft.com/office/drawing/2014/main" id="{BF2AC4BA-21EA-4738-A0B8-41EA46C2147A}"/>
                </a:ext>
              </a:extLst>
            </p:cNvPr>
            <p:cNvCxnSpPr>
              <a:cxnSpLocks/>
            </p:cNvCxnSpPr>
            <p:nvPr/>
          </p:nvCxnSpPr>
          <p:spPr bwMode="gray">
            <a:xfrm>
              <a:off x="441290" y="1841234"/>
              <a:ext cx="2792423" cy="0"/>
            </a:xfrm>
            <a:prstGeom prst="line">
              <a:avLst/>
            </a:prstGeom>
            <a:ln w="1270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BB57A15-1530-4B72-8721-580AAD46B4F7}"/>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41290" y="1156825"/>
              <a:ext cx="365760" cy="279197"/>
            </a:xfrm>
            <a:prstGeom prst="rect">
              <a:avLst/>
            </a:prstGeom>
          </p:spPr>
        </p:pic>
        <p:sp>
          <p:nvSpPr>
            <p:cNvPr id="13" name="TextBox 12">
              <a:extLst>
                <a:ext uri="{FF2B5EF4-FFF2-40B4-BE49-F238E27FC236}">
                  <a16:creationId xmlns:a16="http://schemas.microsoft.com/office/drawing/2014/main" id="{7CDCC7E5-ECC3-44E2-A81B-BCDBCF7B918A}"/>
                </a:ext>
              </a:extLst>
            </p:cNvPr>
            <p:cNvSpPr txBox="1"/>
            <p:nvPr/>
          </p:nvSpPr>
          <p:spPr>
            <a:xfrm>
              <a:off x="441290" y="1954966"/>
              <a:ext cx="2690387" cy="2172390"/>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800" dirty="0"/>
                <a:t>Investigates 122 teacher preparation </a:t>
              </a:r>
              <a:br>
                <a:rPr lang="en-US" sz="800" dirty="0"/>
              </a:br>
              <a:r>
                <a:rPr lang="en-US" sz="800" dirty="0"/>
                <a:t>programs across the US (a mix of undergraduate, graduate, secondary, and elementary)</a:t>
              </a:r>
            </a:p>
            <a:p>
              <a:pPr marL="118872" indent="-118872">
                <a:spcBef>
                  <a:spcPts val="500"/>
                </a:spcBef>
                <a:buFont typeface="Arial" panose="020B0604020202020204" pitchFamily="34" charset="0"/>
                <a:buChar char="•"/>
              </a:pPr>
              <a:r>
                <a:rPr lang="en-US" sz="800" dirty="0"/>
                <a:t>Examines time spent on classroom </a:t>
              </a:r>
              <a:br>
                <a:rPr lang="en-US" sz="800" dirty="0"/>
              </a:br>
              <a:r>
                <a:rPr lang="en-US" sz="800" dirty="0"/>
                <a:t>management, focus of instruction, and whether programs teach evidence-based approaches</a:t>
              </a:r>
            </a:p>
            <a:p>
              <a:pPr marL="118872" indent="-118872">
                <a:spcBef>
                  <a:spcPts val="500"/>
                </a:spcBef>
                <a:buFont typeface="Arial" panose="020B0604020202020204" pitchFamily="34" charset="0"/>
                <a:buChar char="•"/>
              </a:pPr>
              <a:r>
                <a:rPr lang="en-US" sz="800" dirty="0"/>
                <a:t>Finds that classroom management strategies are:</a:t>
              </a:r>
            </a:p>
            <a:p>
              <a:pPr marL="440284" lvl="1" indent="-171450">
                <a:spcBef>
                  <a:spcPts val="500"/>
                </a:spcBef>
                <a:buFont typeface="Courier New" panose="02070309020205020404" pitchFamily="49" charset="0"/>
                <a:buChar char="o"/>
              </a:pPr>
              <a:r>
                <a:rPr lang="en-US" sz="800" dirty="0"/>
                <a:t>Given inadequate course time</a:t>
              </a:r>
            </a:p>
            <a:p>
              <a:pPr marL="440284" lvl="1" indent="-171450">
                <a:spcBef>
                  <a:spcPts val="500"/>
                </a:spcBef>
                <a:buFont typeface="Courier New" panose="02070309020205020404" pitchFamily="49" charset="0"/>
                <a:buChar char="o"/>
              </a:pPr>
              <a:r>
                <a:rPr lang="en-US" sz="800" dirty="0"/>
                <a:t>Scattered across the curriculum</a:t>
              </a:r>
            </a:p>
            <a:p>
              <a:pPr marL="440284" lvl="1" indent="-171450">
                <a:spcBef>
                  <a:spcPts val="500"/>
                </a:spcBef>
                <a:buFont typeface="Courier New" panose="02070309020205020404" pitchFamily="49" charset="0"/>
                <a:buChar char="o"/>
              </a:pPr>
              <a:r>
                <a:rPr lang="en-US" sz="800" dirty="0"/>
                <a:t>Rarely evidence-based</a:t>
              </a:r>
            </a:p>
            <a:p>
              <a:pPr marL="440284" lvl="1" indent="-171450">
                <a:spcBef>
                  <a:spcPts val="500"/>
                </a:spcBef>
                <a:buFont typeface="Courier New" panose="02070309020205020404" pitchFamily="49" charset="0"/>
                <a:buChar char="o"/>
              </a:pPr>
              <a:r>
                <a:rPr lang="en-US" sz="800" dirty="0"/>
                <a:t>Taught only theoretically</a:t>
              </a:r>
            </a:p>
            <a:p>
              <a:pPr marL="118872" indent="-118872">
                <a:spcBef>
                  <a:spcPts val="500"/>
                </a:spcBef>
                <a:buFont typeface="Arial" panose="020B0604020202020204" pitchFamily="34" charset="0"/>
                <a:buChar char="•"/>
              </a:pPr>
              <a:r>
                <a:rPr lang="en-US" sz="800" dirty="0"/>
                <a:t>Concludes that future US teachers are </a:t>
              </a:r>
              <a:br>
                <a:rPr lang="en-US" sz="800" dirty="0"/>
              </a:br>
              <a:r>
                <a:rPr lang="en-US" sz="800" dirty="0"/>
                <a:t>rarely given the tools they need to </a:t>
              </a:r>
              <a:br>
                <a:rPr lang="en-US" sz="800" dirty="0"/>
              </a:br>
              <a:r>
                <a:rPr lang="en-US" sz="800" dirty="0"/>
                <a:t>effectively manage classrooms</a:t>
              </a:r>
            </a:p>
          </p:txBody>
        </p:sp>
      </p:grpSp>
      <p:cxnSp>
        <p:nvCxnSpPr>
          <p:cNvPr id="80" name="Straight Connector 79">
            <a:extLst>
              <a:ext uri="{FF2B5EF4-FFF2-40B4-BE49-F238E27FC236}">
                <a16:creationId xmlns:a16="http://schemas.microsoft.com/office/drawing/2014/main" id="{127B4025-9788-492A-8E4D-139DE0E125D2}"/>
              </a:ext>
            </a:extLst>
          </p:cNvPr>
          <p:cNvCxnSpPr>
            <a:cxnSpLocks/>
          </p:cNvCxnSpPr>
          <p:nvPr/>
        </p:nvCxnSpPr>
        <p:spPr bwMode="gray">
          <a:xfrm flipH="1" flipV="1">
            <a:off x="2489840" y="3240385"/>
            <a:ext cx="766831" cy="2"/>
          </a:xfrm>
          <a:prstGeom prst="line">
            <a:avLst/>
          </a:prstGeom>
          <a:ln w="12700">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1BA6585-A1E9-4F4D-8987-314493AAFA95}"/>
              </a:ext>
            </a:extLst>
          </p:cNvPr>
          <p:cNvCxnSpPr>
            <a:cxnSpLocks/>
          </p:cNvCxnSpPr>
          <p:nvPr/>
        </p:nvCxnSpPr>
        <p:spPr bwMode="gray">
          <a:xfrm flipV="1">
            <a:off x="3256671" y="1058613"/>
            <a:ext cx="0" cy="2181772"/>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82603CC-5941-47C8-87D0-78AD31F7D9B5}"/>
              </a:ext>
            </a:extLst>
          </p:cNvPr>
          <p:cNvCxnSpPr>
            <a:cxnSpLocks/>
          </p:cNvCxnSpPr>
          <p:nvPr/>
        </p:nvCxnSpPr>
        <p:spPr bwMode="gray">
          <a:xfrm>
            <a:off x="3249637" y="1058611"/>
            <a:ext cx="175846" cy="0"/>
          </a:xfrm>
          <a:prstGeom prst="line">
            <a:avLst/>
          </a:prstGeom>
          <a:ln w="12700">
            <a:solidFill>
              <a:schemeClr val="tx2"/>
            </a:solidFill>
            <a:prstDash val="dash"/>
            <a:tailEnd type="triangle" w="med" len="med"/>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BB614A3D-2D42-4DB1-9901-6264DA159E04}"/>
              </a:ext>
            </a:extLst>
          </p:cNvPr>
          <p:cNvSpPr txBox="1"/>
          <p:nvPr/>
        </p:nvSpPr>
        <p:spPr>
          <a:xfrm>
            <a:off x="3658813" y="3340858"/>
            <a:ext cx="2464175" cy="1107996"/>
          </a:xfrm>
          <a:prstGeom prst="rect">
            <a:avLst/>
          </a:prstGeom>
          <a:noFill/>
        </p:spPr>
        <p:txBody>
          <a:bodyPr wrap="square" lIns="0" tIns="0" rIns="0" bIns="0" rtlCol="0">
            <a:spAutoFit/>
          </a:bodyPr>
          <a:lstStyle/>
          <a:p>
            <a:pPr>
              <a:spcBef>
                <a:spcPts val="500"/>
              </a:spcBef>
            </a:pPr>
            <a:r>
              <a:rPr lang="en-US" sz="800" dirty="0">
                <a:solidFill>
                  <a:schemeClr val="bg1"/>
                </a:solidFill>
              </a:rPr>
              <a:t>“Especially out of favor seem to be strategies that impose consistent consequences for misbehavior, foster student engagement, </a:t>
            </a:r>
            <a:br>
              <a:rPr lang="en-US" sz="800" dirty="0">
                <a:solidFill>
                  <a:schemeClr val="bg1"/>
                </a:solidFill>
              </a:rPr>
            </a:br>
            <a:r>
              <a:rPr lang="en-US" sz="800" dirty="0">
                <a:solidFill>
                  <a:schemeClr val="bg1"/>
                </a:solidFill>
              </a:rPr>
              <a:t>and— most markedly—</a:t>
            </a:r>
            <a:r>
              <a:rPr lang="en-US" sz="800" b="1" dirty="0">
                <a:solidFill>
                  <a:schemeClr val="bg1"/>
                </a:solidFill>
              </a:rPr>
              <a:t>use praise and other means to reinforce positive behavior. </a:t>
            </a:r>
            <a:br>
              <a:rPr lang="en-US" sz="800" b="1" dirty="0">
                <a:solidFill>
                  <a:schemeClr val="bg1"/>
                </a:solidFill>
              </a:rPr>
            </a:br>
            <a:r>
              <a:rPr lang="en-US" sz="800" dirty="0">
                <a:solidFill>
                  <a:schemeClr val="bg1"/>
                </a:solidFill>
              </a:rPr>
              <a:t>Half of all programs ask candidates to develop their own ‘personal philosophy of classroom management,’ </a:t>
            </a:r>
            <a:r>
              <a:rPr lang="en-US" sz="800" b="1" dirty="0">
                <a:solidFill>
                  <a:schemeClr val="bg1"/>
                </a:solidFill>
              </a:rPr>
              <a:t>as if this were a matter of personal preference</a:t>
            </a:r>
            <a:r>
              <a:rPr lang="en-US" sz="800" dirty="0">
                <a:solidFill>
                  <a:schemeClr val="bg1"/>
                </a:solidFill>
              </a:rPr>
              <a:t>.”</a:t>
            </a:r>
          </a:p>
        </p:txBody>
      </p:sp>
      <p:cxnSp>
        <p:nvCxnSpPr>
          <p:cNvPr id="60" name="Elbow Connector 22">
            <a:extLst>
              <a:ext uri="{FF2B5EF4-FFF2-40B4-BE49-F238E27FC236}">
                <a16:creationId xmlns:a16="http://schemas.microsoft.com/office/drawing/2014/main" id="{409FA9BF-8A0F-450C-83E0-B32E78335D68}"/>
              </a:ext>
            </a:extLst>
          </p:cNvPr>
          <p:cNvCxnSpPr>
            <a:cxnSpLocks/>
          </p:cNvCxnSpPr>
          <p:nvPr/>
        </p:nvCxnSpPr>
        <p:spPr bwMode="gray">
          <a:xfrm>
            <a:off x="2489840" y="3576618"/>
            <a:ext cx="935643" cy="303870"/>
          </a:xfrm>
          <a:prstGeom prst="bentConnector3">
            <a:avLst>
              <a:gd name="adj1" fmla="val 81361"/>
            </a:avLst>
          </a:prstGeom>
          <a:ln w="12700">
            <a:solidFill>
              <a:schemeClr val="accent5"/>
            </a:solidFill>
            <a:prstDash val="dash"/>
            <a:miter lim="80000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593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7EAA5148-0887-4296-9082-6B302BB28C12}"/>
              </a:ext>
            </a:extLst>
          </p:cNvPr>
          <p:cNvSpPr/>
          <p:nvPr/>
        </p:nvSpPr>
        <p:spPr bwMode="gray">
          <a:xfrm>
            <a:off x="277813" y="3298115"/>
            <a:ext cx="2775515" cy="11913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A3BAEA0B-5C48-4B5C-81B4-E12AAB710B2F}"/>
              </a:ext>
            </a:extLst>
          </p:cNvPr>
          <p:cNvSpPr/>
          <p:nvPr/>
        </p:nvSpPr>
        <p:spPr bwMode="gray">
          <a:xfrm>
            <a:off x="3053328" y="3298115"/>
            <a:ext cx="3069660" cy="11913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Text Placeholder 18"/>
          <p:cNvSpPr>
            <a:spLocks noGrp="1"/>
          </p:cNvSpPr>
          <p:nvPr>
            <p:ph type="body" sz="quarter" idx="15"/>
          </p:nvPr>
        </p:nvSpPr>
        <p:spPr/>
        <p:txBody>
          <a:bodyPr/>
          <a:lstStyle/>
          <a:p>
            <a:r>
              <a:rPr lang="en-US" dirty="0"/>
              <a:t>Disruptive Behavior Harms Both Students and Teachers, Impedes Learning</a:t>
            </a:r>
          </a:p>
        </p:txBody>
      </p:sp>
      <p:sp>
        <p:nvSpPr>
          <p:cNvPr id="20" name="Text Placeholder 19"/>
          <p:cNvSpPr>
            <a:spLocks noGrp="1"/>
          </p:cNvSpPr>
          <p:nvPr>
            <p:ph type="body" sz="quarter" idx="16"/>
          </p:nvPr>
        </p:nvSpPr>
        <p:spPr/>
        <p:txBody>
          <a:bodyPr/>
          <a:lstStyle/>
          <a:p>
            <a:endParaRPr lang="en-US"/>
          </a:p>
        </p:txBody>
      </p:sp>
      <p:sp>
        <p:nvSpPr>
          <p:cNvPr id="21" name="Text Placeholder 20"/>
          <p:cNvSpPr>
            <a:spLocks noGrp="1"/>
          </p:cNvSpPr>
          <p:nvPr>
            <p:ph type="body" sz="quarter" idx="18"/>
          </p:nvPr>
        </p:nvSpPr>
        <p:spPr>
          <a:xfrm>
            <a:off x="2046205" y="4369713"/>
            <a:ext cx="4354596" cy="430887"/>
          </a:xfrm>
        </p:spPr>
        <p:txBody>
          <a:bodyPr/>
          <a:lstStyle/>
          <a:p>
            <a:r>
              <a:rPr lang="en-US" dirty="0"/>
              <a:t>Source: Mobility in the Teacher Workforce Findings from The Condition of Education 2005,</a:t>
            </a:r>
            <a:r>
              <a:rPr lang="en-US" dirty="0">
                <a:hlinkClick r:id="rId3"/>
              </a:rPr>
              <a:t>” </a:t>
            </a:r>
            <a:r>
              <a:rPr lang="en-US" dirty="0"/>
              <a:t>National Center for Education Statistics, </a:t>
            </a:r>
            <a:r>
              <a:rPr lang="en-US" dirty="0">
                <a:hlinkClick r:id="rId3"/>
              </a:rPr>
              <a:t>https://nces.ed.gov/pubs2005/2005114.pdf</a:t>
            </a:r>
            <a:r>
              <a:rPr lang="en-US" dirty="0"/>
              <a:t>; “Topics &amp; Research: Environment,” National Center on Safe Supportive Learning Environments, </a:t>
            </a:r>
            <a:r>
              <a:rPr lang="en-US" dirty="0">
                <a:hlinkClick r:id="rId4"/>
              </a:rPr>
              <a:t>https://safesupportivelearning.ed.gov/topic-research/environment</a:t>
            </a:r>
            <a:r>
              <a:rPr lang="en-US" dirty="0"/>
              <a:t>; EAB interviews and analysis.</a:t>
            </a:r>
          </a:p>
        </p:txBody>
      </p:sp>
      <p:sp>
        <p:nvSpPr>
          <p:cNvPr id="18" name="Title 17"/>
          <p:cNvSpPr>
            <a:spLocks noGrp="1"/>
          </p:cNvSpPr>
          <p:nvPr>
            <p:ph type="title"/>
          </p:nvPr>
        </p:nvSpPr>
        <p:spPr>
          <a:xfrm>
            <a:off x="280194" y="330855"/>
            <a:ext cx="5842794" cy="235449"/>
          </a:xfrm>
        </p:spPr>
        <p:txBody>
          <a:bodyPr/>
          <a:lstStyle/>
          <a:p>
            <a:r>
              <a:rPr lang="en-US" sz="1700" dirty="0"/>
              <a:t>Improving School Environment Begins in the Classroom</a:t>
            </a:r>
          </a:p>
        </p:txBody>
      </p:sp>
      <p:grpSp>
        <p:nvGrpSpPr>
          <p:cNvPr id="2" name="Group 1">
            <a:extLst>
              <a:ext uri="{FF2B5EF4-FFF2-40B4-BE49-F238E27FC236}">
                <a16:creationId xmlns:a16="http://schemas.microsoft.com/office/drawing/2014/main" id="{278D89C0-2FC2-43B9-B773-8B4B1A1647B5}"/>
              </a:ext>
            </a:extLst>
          </p:cNvPr>
          <p:cNvGrpSpPr/>
          <p:nvPr/>
        </p:nvGrpSpPr>
        <p:grpSpPr>
          <a:xfrm>
            <a:off x="296287" y="1886442"/>
            <a:ext cx="1200332" cy="274320"/>
            <a:chOff x="262167" y="1848122"/>
            <a:chExt cx="1200332" cy="274320"/>
          </a:xfrm>
        </p:grpSpPr>
        <p:pic>
          <p:nvPicPr>
            <p:cNvPr id="3" name="Picture 2">
              <a:extLst>
                <a:ext uri="{FF2B5EF4-FFF2-40B4-BE49-F238E27FC236}">
                  <a16:creationId xmlns:a16="http://schemas.microsoft.com/office/drawing/2014/main" id="{0B5EBA7C-20A1-412B-8E0D-E22A1E105F32}"/>
                </a:ext>
              </a:extLst>
            </p:cNvPr>
            <p:cNvPicPr>
              <a:picLocks noChangeAspect="1"/>
            </p:cNvPicPr>
            <p:nvPr/>
          </p:nvPicPr>
          <p:blipFill>
            <a:blip r:embed="rId5">
              <a:duotone>
                <a:prstClr val="black"/>
                <a:schemeClr val="accent3">
                  <a:tint val="45000"/>
                  <a:satMod val="400000"/>
                </a:schemeClr>
              </a:duotone>
            </a:blip>
            <a:stretch>
              <a:fillRect/>
            </a:stretch>
          </p:blipFill>
          <p:spPr>
            <a:xfrm>
              <a:off x="262167" y="1848122"/>
              <a:ext cx="126189" cy="274320"/>
            </a:xfrm>
            <a:prstGeom prst="rect">
              <a:avLst/>
            </a:prstGeom>
          </p:spPr>
        </p:pic>
        <p:pic>
          <p:nvPicPr>
            <p:cNvPr id="43" name="Picture 42">
              <a:extLst>
                <a:ext uri="{FF2B5EF4-FFF2-40B4-BE49-F238E27FC236}">
                  <a16:creationId xmlns:a16="http://schemas.microsoft.com/office/drawing/2014/main" id="{51335FA9-775C-4C7A-AF08-4B1098EBFE32}"/>
                </a:ext>
              </a:extLst>
            </p:cNvPr>
            <p:cNvPicPr>
              <a:picLocks noChangeAspect="1"/>
            </p:cNvPicPr>
            <p:nvPr/>
          </p:nvPicPr>
          <p:blipFill>
            <a:blip r:embed="rId5">
              <a:duotone>
                <a:prstClr val="black"/>
                <a:schemeClr val="accent3">
                  <a:tint val="45000"/>
                  <a:satMod val="400000"/>
                </a:schemeClr>
              </a:duotone>
            </a:blip>
            <a:stretch>
              <a:fillRect/>
            </a:stretch>
          </p:blipFill>
          <p:spPr>
            <a:xfrm>
              <a:off x="381516" y="1848122"/>
              <a:ext cx="126189" cy="274320"/>
            </a:xfrm>
            <a:prstGeom prst="rect">
              <a:avLst/>
            </a:prstGeom>
          </p:spPr>
        </p:pic>
        <p:pic>
          <p:nvPicPr>
            <p:cNvPr id="44" name="Picture 43">
              <a:extLst>
                <a:ext uri="{FF2B5EF4-FFF2-40B4-BE49-F238E27FC236}">
                  <a16:creationId xmlns:a16="http://schemas.microsoft.com/office/drawing/2014/main" id="{FC09BF67-7B4D-4414-A63A-7E7398510CF3}"/>
                </a:ext>
              </a:extLst>
            </p:cNvPr>
            <p:cNvPicPr>
              <a:picLocks noChangeAspect="1"/>
            </p:cNvPicPr>
            <p:nvPr/>
          </p:nvPicPr>
          <p:blipFill>
            <a:blip r:embed="rId5">
              <a:duotone>
                <a:prstClr val="black"/>
                <a:schemeClr val="accent3">
                  <a:tint val="45000"/>
                  <a:satMod val="400000"/>
                </a:schemeClr>
              </a:duotone>
            </a:blip>
            <a:stretch>
              <a:fillRect/>
            </a:stretch>
          </p:blipFill>
          <p:spPr>
            <a:xfrm>
              <a:off x="500865" y="1848122"/>
              <a:ext cx="126189" cy="274320"/>
            </a:xfrm>
            <a:prstGeom prst="rect">
              <a:avLst/>
            </a:prstGeom>
          </p:spPr>
        </p:pic>
        <p:pic>
          <p:nvPicPr>
            <p:cNvPr id="45" name="Picture 44">
              <a:extLst>
                <a:ext uri="{FF2B5EF4-FFF2-40B4-BE49-F238E27FC236}">
                  <a16:creationId xmlns:a16="http://schemas.microsoft.com/office/drawing/2014/main" id="{9DCA6357-6AC2-4FD0-ADDD-FBE7065A1812}"/>
                </a:ext>
              </a:extLst>
            </p:cNvPr>
            <p:cNvPicPr>
              <a:picLocks noChangeAspect="1"/>
            </p:cNvPicPr>
            <p:nvPr/>
          </p:nvPicPr>
          <p:blipFill>
            <a:blip r:embed="rId5">
              <a:duotone>
                <a:prstClr val="black"/>
                <a:schemeClr val="accent3">
                  <a:tint val="45000"/>
                  <a:satMod val="400000"/>
                </a:schemeClr>
              </a:duotone>
            </a:blip>
            <a:stretch>
              <a:fillRect/>
            </a:stretch>
          </p:blipFill>
          <p:spPr>
            <a:xfrm>
              <a:off x="620214" y="1848122"/>
              <a:ext cx="126189" cy="274320"/>
            </a:xfrm>
            <a:prstGeom prst="rect">
              <a:avLst/>
            </a:prstGeom>
          </p:spPr>
        </p:pic>
        <p:pic>
          <p:nvPicPr>
            <p:cNvPr id="46" name="Picture 45">
              <a:extLst>
                <a:ext uri="{FF2B5EF4-FFF2-40B4-BE49-F238E27FC236}">
                  <a16:creationId xmlns:a16="http://schemas.microsoft.com/office/drawing/2014/main" id="{8A5C6218-28F2-4A64-857E-E41CD5C0F0B5}"/>
                </a:ext>
              </a:extLst>
            </p:cNvPr>
            <p:cNvPicPr>
              <a:picLocks noChangeAspect="1"/>
            </p:cNvPicPr>
            <p:nvPr/>
          </p:nvPicPr>
          <p:blipFill>
            <a:blip r:embed="rId5">
              <a:duotone>
                <a:schemeClr val="accent2">
                  <a:shade val="45000"/>
                  <a:satMod val="135000"/>
                </a:schemeClr>
                <a:prstClr val="white"/>
              </a:duotone>
            </a:blip>
            <a:stretch>
              <a:fillRect/>
            </a:stretch>
          </p:blipFill>
          <p:spPr>
            <a:xfrm>
              <a:off x="739563" y="1848122"/>
              <a:ext cx="126189" cy="274320"/>
            </a:xfrm>
            <a:prstGeom prst="rect">
              <a:avLst/>
            </a:prstGeom>
          </p:spPr>
        </p:pic>
        <p:pic>
          <p:nvPicPr>
            <p:cNvPr id="47" name="Picture 46">
              <a:extLst>
                <a:ext uri="{FF2B5EF4-FFF2-40B4-BE49-F238E27FC236}">
                  <a16:creationId xmlns:a16="http://schemas.microsoft.com/office/drawing/2014/main" id="{07FE4910-24FD-4CDF-935C-66A7BF4FBE0E}"/>
                </a:ext>
              </a:extLst>
            </p:cNvPr>
            <p:cNvPicPr>
              <a:picLocks noChangeAspect="1"/>
            </p:cNvPicPr>
            <p:nvPr/>
          </p:nvPicPr>
          <p:blipFill>
            <a:blip r:embed="rId5">
              <a:duotone>
                <a:schemeClr val="accent2">
                  <a:shade val="45000"/>
                  <a:satMod val="135000"/>
                </a:schemeClr>
                <a:prstClr val="white"/>
              </a:duotone>
            </a:blip>
            <a:stretch>
              <a:fillRect/>
            </a:stretch>
          </p:blipFill>
          <p:spPr>
            <a:xfrm>
              <a:off x="858912" y="1848122"/>
              <a:ext cx="126189" cy="274320"/>
            </a:xfrm>
            <a:prstGeom prst="rect">
              <a:avLst/>
            </a:prstGeom>
          </p:spPr>
        </p:pic>
        <p:pic>
          <p:nvPicPr>
            <p:cNvPr id="48" name="Picture 47">
              <a:extLst>
                <a:ext uri="{FF2B5EF4-FFF2-40B4-BE49-F238E27FC236}">
                  <a16:creationId xmlns:a16="http://schemas.microsoft.com/office/drawing/2014/main" id="{3A9E9772-CD5E-43BE-B53B-0AC219EF4D3D}"/>
                </a:ext>
              </a:extLst>
            </p:cNvPr>
            <p:cNvPicPr>
              <a:picLocks noChangeAspect="1"/>
            </p:cNvPicPr>
            <p:nvPr/>
          </p:nvPicPr>
          <p:blipFill>
            <a:blip r:embed="rId5">
              <a:duotone>
                <a:schemeClr val="accent2">
                  <a:shade val="45000"/>
                  <a:satMod val="135000"/>
                </a:schemeClr>
                <a:prstClr val="white"/>
              </a:duotone>
            </a:blip>
            <a:stretch>
              <a:fillRect/>
            </a:stretch>
          </p:blipFill>
          <p:spPr>
            <a:xfrm>
              <a:off x="978261" y="1848122"/>
              <a:ext cx="126189" cy="274320"/>
            </a:xfrm>
            <a:prstGeom prst="rect">
              <a:avLst/>
            </a:prstGeom>
          </p:spPr>
        </p:pic>
        <p:pic>
          <p:nvPicPr>
            <p:cNvPr id="49" name="Picture 48">
              <a:extLst>
                <a:ext uri="{FF2B5EF4-FFF2-40B4-BE49-F238E27FC236}">
                  <a16:creationId xmlns:a16="http://schemas.microsoft.com/office/drawing/2014/main" id="{D36CB61F-73FC-4C1E-ACFF-9112448E990A}"/>
                </a:ext>
              </a:extLst>
            </p:cNvPr>
            <p:cNvPicPr>
              <a:picLocks noChangeAspect="1"/>
            </p:cNvPicPr>
            <p:nvPr/>
          </p:nvPicPr>
          <p:blipFill>
            <a:blip r:embed="rId5">
              <a:duotone>
                <a:schemeClr val="accent2">
                  <a:shade val="45000"/>
                  <a:satMod val="135000"/>
                </a:schemeClr>
                <a:prstClr val="white"/>
              </a:duotone>
            </a:blip>
            <a:stretch>
              <a:fillRect/>
            </a:stretch>
          </p:blipFill>
          <p:spPr>
            <a:xfrm>
              <a:off x="1097610" y="1848122"/>
              <a:ext cx="126189" cy="274320"/>
            </a:xfrm>
            <a:prstGeom prst="rect">
              <a:avLst/>
            </a:prstGeom>
          </p:spPr>
        </p:pic>
        <p:pic>
          <p:nvPicPr>
            <p:cNvPr id="50" name="Picture 49">
              <a:extLst>
                <a:ext uri="{FF2B5EF4-FFF2-40B4-BE49-F238E27FC236}">
                  <a16:creationId xmlns:a16="http://schemas.microsoft.com/office/drawing/2014/main" id="{8164D2D0-BEC4-42B6-8181-C6C9879B57EA}"/>
                </a:ext>
              </a:extLst>
            </p:cNvPr>
            <p:cNvPicPr>
              <a:picLocks noChangeAspect="1"/>
            </p:cNvPicPr>
            <p:nvPr/>
          </p:nvPicPr>
          <p:blipFill>
            <a:blip r:embed="rId5">
              <a:duotone>
                <a:schemeClr val="accent2">
                  <a:shade val="45000"/>
                  <a:satMod val="135000"/>
                </a:schemeClr>
                <a:prstClr val="white"/>
              </a:duotone>
            </a:blip>
            <a:stretch>
              <a:fillRect/>
            </a:stretch>
          </p:blipFill>
          <p:spPr>
            <a:xfrm>
              <a:off x="1216959" y="1848122"/>
              <a:ext cx="126189" cy="274320"/>
            </a:xfrm>
            <a:prstGeom prst="rect">
              <a:avLst/>
            </a:prstGeom>
          </p:spPr>
        </p:pic>
        <p:pic>
          <p:nvPicPr>
            <p:cNvPr id="51" name="Picture 50">
              <a:extLst>
                <a:ext uri="{FF2B5EF4-FFF2-40B4-BE49-F238E27FC236}">
                  <a16:creationId xmlns:a16="http://schemas.microsoft.com/office/drawing/2014/main" id="{A71A3572-4EFF-421A-94C8-813D5F07FFDA}"/>
                </a:ext>
              </a:extLst>
            </p:cNvPr>
            <p:cNvPicPr>
              <a:picLocks noChangeAspect="1"/>
            </p:cNvPicPr>
            <p:nvPr/>
          </p:nvPicPr>
          <p:blipFill>
            <a:blip r:embed="rId5">
              <a:duotone>
                <a:schemeClr val="accent2">
                  <a:shade val="45000"/>
                  <a:satMod val="135000"/>
                </a:schemeClr>
                <a:prstClr val="white"/>
              </a:duotone>
            </a:blip>
            <a:stretch>
              <a:fillRect/>
            </a:stretch>
          </p:blipFill>
          <p:spPr>
            <a:xfrm>
              <a:off x="1336310" y="1848122"/>
              <a:ext cx="126189" cy="274320"/>
            </a:xfrm>
            <a:prstGeom prst="rect">
              <a:avLst/>
            </a:prstGeom>
          </p:spPr>
        </p:pic>
      </p:grpSp>
      <p:sp>
        <p:nvSpPr>
          <p:cNvPr id="7" name="TextBox 6">
            <a:extLst>
              <a:ext uri="{FF2B5EF4-FFF2-40B4-BE49-F238E27FC236}">
                <a16:creationId xmlns:a16="http://schemas.microsoft.com/office/drawing/2014/main" id="{2DFE6888-2DBD-48D5-B569-ABD8B3A0FD7D}"/>
              </a:ext>
            </a:extLst>
          </p:cNvPr>
          <p:cNvSpPr txBox="1"/>
          <p:nvPr/>
        </p:nvSpPr>
        <p:spPr>
          <a:xfrm>
            <a:off x="292275" y="1429083"/>
            <a:ext cx="1100427" cy="384721"/>
          </a:xfrm>
          <a:prstGeom prst="rect">
            <a:avLst/>
          </a:prstGeom>
          <a:noFill/>
        </p:spPr>
        <p:txBody>
          <a:bodyPr wrap="square" lIns="0" tIns="0" rIns="0" bIns="0" rtlCol="0">
            <a:spAutoFit/>
          </a:bodyPr>
          <a:lstStyle/>
          <a:p>
            <a:pPr>
              <a:spcBef>
                <a:spcPts val="500"/>
              </a:spcBef>
            </a:pPr>
            <a:r>
              <a:rPr lang="en-US" sz="2500" dirty="0">
                <a:solidFill>
                  <a:schemeClr val="tx2"/>
                </a:solidFill>
              </a:rPr>
              <a:t>44%</a:t>
            </a:r>
          </a:p>
        </p:txBody>
      </p:sp>
      <p:sp>
        <p:nvSpPr>
          <p:cNvPr id="23" name="TextBox 22">
            <a:extLst>
              <a:ext uri="{FF2B5EF4-FFF2-40B4-BE49-F238E27FC236}">
                <a16:creationId xmlns:a16="http://schemas.microsoft.com/office/drawing/2014/main" id="{5AF01CDB-5A69-457C-826F-98F1805FE126}"/>
              </a:ext>
            </a:extLst>
          </p:cNvPr>
          <p:cNvSpPr txBox="1"/>
          <p:nvPr/>
        </p:nvSpPr>
        <p:spPr>
          <a:xfrm>
            <a:off x="1620856" y="1545209"/>
            <a:ext cx="1308146" cy="615553"/>
          </a:xfrm>
          <a:prstGeom prst="rect">
            <a:avLst/>
          </a:prstGeom>
          <a:noFill/>
        </p:spPr>
        <p:txBody>
          <a:bodyPr wrap="square" lIns="0" tIns="0" rIns="0" bIns="0" rtlCol="0">
            <a:spAutoFit/>
          </a:bodyPr>
          <a:lstStyle/>
          <a:p>
            <a:pPr>
              <a:spcBef>
                <a:spcPts val="500"/>
              </a:spcBef>
            </a:pPr>
            <a:r>
              <a:rPr lang="en-US" sz="800" dirty="0"/>
              <a:t>Of US teachers who left the profession cited disruptive student behavior as a reason for leaving (2005)</a:t>
            </a:r>
          </a:p>
        </p:txBody>
      </p:sp>
      <p:sp>
        <p:nvSpPr>
          <p:cNvPr id="24" name="TextBox 23">
            <a:extLst>
              <a:ext uri="{FF2B5EF4-FFF2-40B4-BE49-F238E27FC236}">
                <a16:creationId xmlns:a16="http://schemas.microsoft.com/office/drawing/2014/main" id="{4723C654-645A-4DD7-A486-DD00A31FB4F6}"/>
              </a:ext>
            </a:extLst>
          </p:cNvPr>
          <p:cNvSpPr txBox="1"/>
          <p:nvPr/>
        </p:nvSpPr>
        <p:spPr>
          <a:xfrm>
            <a:off x="277813" y="989001"/>
            <a:ext cx="2728386" cy="307777"/>
          </a:xfrm>
          <a:prstGeom prst="rect">
            <a:avLst/>
          </a:prstGeom>
          <a:noFill/>
        </p:spPr>
        <p:txBody>
          <a:bodyPr wrap="square" lIns="0" tIns="0" rIns="0" bIns="0" rtlCol="0">
            <a:spAutoFit/>
          </a:bodyPr>
          <a:lstStyle/>
          <a:p>
            <a:pPr>
              <a:spcBef>
                <a:spcPts val="500"/>
              </a:spcBef>
            </a:pPr>
            <a:r>
              <a:rPr lang="en-US" sz="1000" b="1" dirty="0"/>
              <a:t>Disruptive Classrooms Take a Heavy Toll on Teachers</a:t>
            </a:r>
          </a:p>
        </p:txBody>
      </p:sp>
      <p:sp>
        <p:nvSpPr>
          <p:cNvPr id="62" name="TextBox 61">
            <a:extLst>
              <a:ext uri="{FF2B5EF4-FFF2-40B4-BE49-F238E27FC236}">
                <a16:creationId xmlns:a16="http://schemas.microsoft.com/office/drawing/2014/main" id="{68CBA531-3EE5-4181-BCA1-A93E64C8C0C7}"/>
              </a:ext>
            </a:extLst>
          </p:cNvPr>
          <p:cNvSpPr txBox="1"/>
          <p:nvPr/>
        </p:nvSpPr>
        <p:spPr>
          <a:xfrm>
            <a:off x="3621755" y="1007120"/>
            <a:ext cx="2501233" cy="307777"/>
          </a:xfrm>
          <a:prstGeom prst="rect">
            <a:avLst/>
          </a:prstGeom>
          <a:noFill/>
        </p:spPr>
        <p:txBody>
          <a:bodyPr wrap="square" lIns="0" tIns="0" rIns="0" bIns="0" rtlCol="0">
            <a:spAutoFit/>
          </a:bodyPr>
          <a:lstStyle/>
          <a:p>
            <a:pPr>
              <a:spcBef>
                <a:spcPts val="500"/>
              </a:spcBef>
            </a:pPr>
            <a:r>
              <a:rPr lang="fr-FR" sz="1000" b="1" dirty="0"/>
              <a:t>Positive Environnent Can Be </a:t>
            </a:r>
            <a:r>
              <a:rPr lang="en-US" sz="1000" b="1" dirty="0"/>
              <a:t>Created</a:t>
            </a:r>
            <a:r>
              <a:rPr lang="fr-FR" sz="1000" b="1" dirty="0"/>
              <a:t> In Multiple </a:t>
            </a:r>
            <a:r>
              <a:rPr lang="en-US" sz="1000" b="1" dirty="0"/>
              <a:t>Different</a:t>
            </a:r>
            <a:r>
              <a:rPr lang="fr-FR" sz="1000" b="1" dirty="0"/>
              <a:t> </a:t>
            </a:r>
            <a:r>
              <a:rPr lang="en-US" sz="1000" b="1" dirty="0"/>
              <a:t>Ways</a:t>
            </a:r>
          </a:p>
        </p:txBody>
      </p:sp>
      <p:grpSp>
        <p:nvGrpSpPr>
          <p:cNvPr id="4" name="Group 3">
            <a:extLst>
              <a:ext uri="{FF2B5EF4-FFF2-40B4-BE49-F238E27FC236}">
                <a16:creationId xmlns:a16="http://schemas.microsoft.com/office/drawing/2014/main" id="{79EF77BE-B655-4E26-93F9-DB769DE1A6D8}"/>
              </a:ext>
            </a:extLst>
          </p:cNvPr>
          <p:cNvGrpSpPr/>
          <p:nvPr/>
        </p:nvGrpSpPr>
        <p:grpSpPr>
          <a:xfrm>
            <a:off x="296287" y="2879652"/>
            <a:ext cx="1200332" cy="274320"/>
            <a:chOff x="262167" y="2811416"/>
            <a:chExt cx="1200332" cy="274320"/>
          </a:xfrm>
        </p:grpSpPr>
        <p:pic>
          <p:nvPicPr>
            <p:cNvPr id="58" name="Picture 57">
              <a:extLst>
                <a:ext uri="{FF2B5EF4-FFF2-40B4-BE49-F238E27FC236}">
                  <a16:creationId xmlns:a16="http://schemas.microsoft.com/office/drawing/2014/main" id="{11420716-2D32-40E7-9C16-5996A23B3181}"/>
                </a:ext>
              </a:extLst>
            </p:cNvPr>
            <p:cNvPicPr>
              <a:picLocks noChangeAspect="1"/>
            </p:cNvPicPr>
            <p:nvPr/>
          </p:nvPicPr>
          <p:blipFill>
            <a:blip r:embed="rId5">
              <a:duotone>
                <a:prstClr val="black"/>
                <a:schemeClr val="accent3">
                  <a:tint val="45000"/>
                  <a:satMod val="400000"/>
                </a:schemeClr>
              </a:duotone>
            </a:blip>
            <a:stretch>
              <a:fillRect/>
            </a:stretch>
          </p:blipFill>
          <p:spPr>
            <a:xfrm>
              <a:off x="262167" y="2811416"/>
              <a:ext cx="126189" cy="274320"/>
            </a:xfrm>
            <a:prstGeom prst="rect">
              <a:avLst/>
            </a:prstGeom>
          </p:spPr>
        </p:pic>
        <p:pic>
          <p:nvPicPr>
            <p:cNvPr id="59" name="Picture 58">
              <a:extLst>
                <a:ext uri="{FF2B5EF4-FFF2-40B4-BE49-F238E27FC236}">
                  <a16:creationId xmlns:a16="http://schemas.microsoft.com/office/drawing/2014/main" id="{31FB6DF7-1698-499F-9437-E2E97B1FD34D}"/>
                </a:ext>
              </a:extLst>
            </p:cNvPr>
            <p:cNvPicPr>
              <a:picLocks noChangeAspect="1"/>
            </p:cNvPicPr>
            <p:nvPr/>
          </p:nvPicPr>
          <p:blipFill>
            <a:blip r:embed="rId5">
              <a:duotone>
                <a:prstClr val="black"/>
                <a:schemeClr val="accent3">
                  <a:tint val="45000"/>
                  <a:satMod val="400000"/>
                </a:schemeClr>
              </a:duotone>
            </a:blip>
            <a:stretch>
              <a:fillRect/>
            </a:stretch>
          </p:blipFill>
          <p:spPr>
            <a:xfrm>
              <a:off x="381516" y="2811416"/>
              <a:ext cx="126189" cy="274320"/>
            </a:xfrm>
            <a:prstGeom prst="rect">
              <a:avLst/>
            </a:prstGeom>
          </p:spPr>
        </p:pic>
        <p:pic>
          <p:nvPicPr>
            <p:cNvPr id="60" name="Picture 59">
              <a:extLst>
                <a:ext uri="{FF2B5EF4-FFF2-40B4-BE49-F238E27FC236}">
                  <a16:creationId xmlns:a16="http://schemas.microsoft.com/office/drawing/2014/main" id="{DE849507-2EB2-43CA-8237-0ACE84202940}"/>
                </a:ext>
              </a:extLst>
            </p:cNvPr>
            <p:cNvPicPr>
              <a:picLocks noChangeAspect="1"/>
            </p:cNvPicPr>
            <p:nvPr/>
          </p:nvPicPr>
          <p:blipFill>
            <a:blip r:embed="rId5">
              <a:duotone>
                <a:prstClr val="black"/>
                <a:schemeClr val="accent3">
                  <a:tint val="45000"/>
                  <a:satMod val="400000"/>
                </a:schemeClr>
              </a:duotone>
            </a:blip>
            <a:stretch>
              <a:fillRect/>
            </a:stretch>
          </p:blipFill>
          <p:spPr>
            <a:xfrm>
              <a:off x="500865" y="2811416"/>
              <a:ext cx="126189" cy="274320"/>
            </a:xfrm>
            <a:prstGeom prst="rect">
              <a:avLst/>
            </a:prstGeom>
          </p:spPr>
        </p:pic>
        <p:pic>
          <p:nvPicPr>
            <p:cNvPr id="61" name="Picture 60">
              <a:extLst>
                <a:ext uri="{FF2B5EF4-FFF2-40B4-BE49-F238E27FC236}">
                  <a16:creationId xmlns:a16="http://schemas.microsoft.com/office/drawing/2014/main" id="{045ABEC5-31AF-4462-9C0B-909FCDF6B99B}"/>
                </a:ext>
              </a:extLst>
            </p:cNvPr>
            <p:cNvPicPr>
              <a:picLocks noChangeAspect="1"/>
            </p:cNvPicPr>
            <p:nvPr/>
          </p:nvPicPr>
          <p:blipFill>
            <a:blip r:embed="rId5">
              <a:duotone>
                <a:prstClr val="black"/>
                <a:schemeClr val="accent3">
                  <a:tint val="45000"/>
                  <a:satMod val="400000"/>
                </a:schemeClr>
              </a:duotone>
            </a:blip>
            <a:stretch>
              <a:fillRect/>
            </a:stretch>
          </p:blipFill>
          <p:spPr>
            <a:xfrm>
              <a:off x="620214" y="2811416"/>
              <a:ext cx="126189" cy="274320"/>
            </a:xfrm>
            <a:prstGeom prst="rect">
              <a:avLst/>
            </a:prstGeom>
          </p:spPr>
        </p:pic>
        <p:pic>
          <p:nvPicPr>
            <p:cNvPr id="63" name="Picture 62">
              <a:extLst>
                <a:ext uri="{FF2B5EF4-FFF2-40B4-BE49-F238E27FC236}">
                  <a16:creationId xmlns:a16="http://schemas.microsoft.com/office/drawing/2014/main" id="{594C3A37-A982-46EB-8245-23E2D88DC76C}"/>
                </a:ext>
              </a:extLst>
            </p:cNvPr>
            <p:cNvPicPr>
              <a:picLocks noChangeAspect="1"/>
            </p:cNvPicPr>
            <p:nvPr/>
          </p:nvPicPr>
          <p:blipFill>
            <a:blip r:embed="rId5">
              <a:duotone>
                <a:prstClr val="black"/>
                <a:schemeClr val="accent3">
                  <a:tint val="45000"/>
                  <a:satMod val="400000"/>
                </a:schemeClr>
              </a:duotone>
            </a:blip>
            <a:stretch>
              <a:fillRect/>
            </a:stretch>
          </p:blipFill>
          <p:spPr>
            <a:xfrm>
              <a:off x="739563" y="2811416"/>
              <a:ext cx="126189" cy="274320"/>
            </a:xfrm>
            <a:prstGeom prst="rect">
              <a:avLst/>
            </a:prstGeom>
          </p:spPr>
        </p:pic>
        <p:pic>
          <p:nvPicPr>
            <p:cNvPr id="64" name="Picture 63">
              <a:extLst>
                <a:ext uri="{FF2B5EF4-FFF2-40B4-BE49-F238E27FC236}">
                  <a16:creationId xmlns:a16="http://schemas.microsoft.com/office/drawing/2014/main" id="{FA0AC730-295B-406D-98EC-ECD29DEB1496}"/>
                </a:ext>
              </a:extLst>
            </p:cNvPr>
            <p:cNvPicPr>
              <a:picLocks noChangeAspect="1"/>
            </p:cNvPicPr>
            <p:nvPr/>
          </p:nvPicPr>
          <p:blipFill>
            <a:blip r:embed="rId5">
              <a:duotone>
                <a:schemeClr val="accent2">
                  <a:shade val="45000"/>
                  <a:satMod val="135000"/>
                </a:schemeClr>
                <a:prstClr val="white"/>
              </a:duotone>
            </a:blip>
            <a:stretch>
              <a:fillRect/>
            </a:stretch>
          </p:blipFill>
          <p:spPr>
            <a:xfrm>
              <a:off x="858912" y="2811416"/>
              <a:ext cx="126189" cy="274320"/>
            </a:xfrm>
            <a:prstGeom prst="rect">
              <a:avLst/>
            </a:prstGeom>
          </p:spPr>
        </p:pic>
        <p:pic>
          <p:nvPicPr>
            <p:cNvPr id="65" name="Picture 64">
              <a:extLst>
                <a:ext uri="{FF2B5EF4-FFF2-40B4-BE49-F238E27FC236}">
                  <a16:creationId xmlns:a16="http://schemas.microsoft.com/office/drawing/2014/main" id="{47C71186-4A1B-456E-BF6C-75A0D1B03FA5}"/>
                </a:ext>
              </a:extLst>
            </p:cNvPr>
            <p:cNvPicPr>
              <a:picLocks noChangeAspect="1"/>
            </p:cNvPicPr>
            <p:nvPr/>
          </p:nvPicPr>
          <p:blipFill>
            <a:blip r:embed="rId5">
              <a:duotone>
                <a:schemeClr val="accent2">
                  <a:shade val="45000"/>
                  <a:satMod val="135000"/>
                </a:schemeClr>
                <a:prstClr val="white"/>
              </a:duotone>
            </a:blip>
            <a:stretch>
              <a:fillRect/>
            </a:stretch>
          </p:blipFill>
          <p:spPr>
            <a:xfrm>
              <a:off x="978261" y="2811416"/>
              <a:ext cx="126189" cy="274320"/>
            </a:xfrm>
            <a:prstGeom prst="rect">
              <a:avLst/>
            </a:prstGeom>
          </p:spPr>
        </p:pic>
        <p:pic>
          <p:nvPicPr>
            <p:cNvPr id="66" name="Picture 65">
              <a:extLst>
                <a:ext uri="{FF2B5EF4-FFF2-40B4-BE49-F238E27FC236}">
                  <a16:creationId xmlns:a16="http://schemas.microsoft.com/office/drawing/2014/main" id="{6E47C8EA-F60E-4987-A666-BA944B1BD986}"/>
                </a:ext>
              </a:extLst>
            </p:cNvPr>
            <p:cNvPicPr>
              <a:picLocks noChangeAspect="1"/>
            </p:cNvPicPr>
            <p:nvPr/>
          </p:nvPicPr>
          <p:blipFill>
            <a:blip r:embed="rId5">
              <a:duotone>
                <a:schemeClr val="accent2">
                  <a:shade val="45000"/>
                  <a:satMod val="135000"/>
                </a:schemeClr>
                <a:prstClr val="white"/>
              </a:duotone>
            </a:blip>
            <a:stretch>
              <a:fillRect/>
            </a:stretch>
          </p:blipFill>
          <p:spPr>
            <a:xfrm>
              <a:off x="1097610" y="2811416"/>
              <a:ext cx="126189" cy="274320"/>
            </a:xfrm>
            <a:prstGeom prst="rect">
              <a:avLst/>
            </a:prstGeom>
          </p:spPr>
        </p:pic>
        <p:pic>
          <p:nvPicPr>
            <p:cNvPr id="67" name="Picture 66">
              <a:extLst>
                <a:ext uri="{FF2B5EF4-FFF2-40B4-BE49-F238E27FC236}">
                  <a16:creationId xmlns:a16="http://schemas.microsoft.com/office/drawing/2014/main" id="{6CA3F46F-2928-4764-928E-3E2FABF0EEE8}"/>
                </a:ext>
              </a:extLst>
            </p:cNvPr>
            <p:cNvPicPr>
              <a:picLocks noChangeAspect="1"/>
            </p:cNvPicPr>
            <p:nvPr/>
          </p:nvPicPr>
          <p:blipFill>
            <a:blip r:embed="rId5">
              <a:duotone>
                <a:schemeClr val="accent2">
                  <a:shade val="45000"/>
                  <a:satMod val="135000"/>
                </a:schemeClr>
                <a:prstClr val="white"/>
              </a:duotone>
            </a:blip>
            <a:stretch>
              <a:fillRect/>
            </a:stretch>
          </p:blipFill>
          <p:spPr>
            <a:xfrm>
              <a:off x="1216959" y="2811416"/>
              <a:ext cx="126189" cy="274320"/>
            </a:xfrm>
            <a:prstGeom prst="rect">
              <a:avLst/>
            </a:prstGeom>
          </p:spPr>
        </p:pic>
        <p:pic>
          <p:nvPicPr>
            <p:cNvPr id="68" name="Picture 67">
              <a:extLst>
                <a:ext uri="{FF2B5EF4-FFF2-40B4-BE49-F238E27FC236}">
                  <a16:creationId xmlns:a16="http://schemas.microsoft.com/office/drawing/2014/main" id="{92A17520-9EB2-462F-9D42-2C91F373E113}"/>
                </a:ext>
              </a:extLst>
            </p:cNvPr>
            <p:cNvPicPr>
              <a:picLocks noChangeAspect="1"/>
            </p:cNvPicPr>
            <p:nvPr/>
          </p:nvPicPr>
          <p:blipFill>
            <a:blip r:embed="rId5">
              <a:duotone>
                <a:schemeClr val="accent2">
                  <a:shade val="45000"/>
                  <a:satMod val="135000"/>
                </a:schemeClr>
                <a:prstClr val="white"/>
              </a:duotone>
            </a:blip>
            <a:stretch>
              <a:fillRect/>
            </a:stretch>
          </p:blipFill>
          <p:spPr>
            <a:xfrm>
              <a:off x="1336310" y="2811416"/>
              <a:ext cx="126189" cy="274320"/>
            </a:xfrm>
            <a:prstGeom prst="rect">
              <a:avLst/>
            </a:prstGeom>
          </p:spPr>
        </p:pic>
      </p:grpSp>
      <p:sp>
        <p:nvSpPr>
          <p:cNvPr id="69" name="TextBox 68">
            <a:extLst>
              <a:ext uri="{FF2B5EF4-FFF2-40B4-BE49-F238E27FC236}">
                <a16:creationId xmlns:a16="http://schemas.microsoft.com/office/drawing/2014/main" id="{62B7D8D2-EB04-4D8B-A659-3AB9CF487681}"/>
              </a:ext>
            </a:extLst>
          </p:cNvPr>
          <p:cNvSpPr txBox="1"/>
          <p:nvPr/>
        </p:nvSpPr>
        <p:spPr>
          <a:xfrm>
            <a:off x="292275" y="2422293"/>
            <a:ext cx="1100427" cy="384721"/>
          </a:xfrm>
          <a:prstGeom prst="rect">
            <a:avLst/>
          </a:prstGeom>
          <a:noFill/>
        </p:spPr>
        <p:txBody>
          <a:bodyPr wrap="square" lIns="0" tIns="0" rIns="0" bIns="0" rtlCol="0">
            <a:spAutoFit/>
          </a:bodyPr>
          <a:lstStyle/>
          <a:p>
            <a:pPr>
              <a:spcBef>
                <a:spcPts val="500"/>
              </a:spcBef>
            </a:pPr>
            <a:r>
              <a:rPr lang="en-US" sz="2500" dirty="0">
                <a:solidFill>
                  <a:schemeClr val="tx2"/>
                </a:solidFill>
              </a:rPr>
              <a:t>53%</a:t>
            </a:r>
          </a:p>
        </p:txBody>
      </p:sp>
      <p:sp>
        <p:nvSpPr>
          <p:cNvPr id="70" name="TextBox 69">
            <a:extLst>
              <a:ext uri="{FF2B5EF4-FFF2-40B4-BE49-F238E27FC236}">
                <a16:creationId xmlns:a16="http://schemas.microsoft.com/office/drawing/2014/main" id="{9A7D8BE3-56B9-489A-BC3D-50FFFAA9D7F7}"/>
              </a:ext>
            </a:extLst>
          </p:cNvPr>
          <p:cNvSpPr txBox="1"/>
          <p:nvPr/>
        </p:nvSpPr>
        <p:spPr>
          <a:xfrm>
            <a:off x="1620856" y="2538419"/>
            <a:ext cx="1308146" cy="615553"/>
          </a:xfrm>
          <a:prstGeom prst="rect">
            <a:avLst/>
          </a:prstGeom>
          <a:noFill/>
        </p:spPr>
        <p:txBody>
          <a:bodyPr wrap="square" lIns="0" tIns="0" rIns="0" bIns="0" rtlCol="0">
            <a:spAutoFit/>
          </a:bodyPr>
          <a:lstStyle/>
          <a:p>
            <a:pPr>
              <a:spcBef>
                <a:spcPts val="500"/>
              </a:spcBef>
            </a:pPr>
            <a:r>
              <a:rPr lang="en-US" sz="800" dirty="0"/>
              <a:t>Of US teachers who moved schools cited disruptive student behavior as a reason for moving (2005)</a:t>
            </a:r>
          </a:p>
        </p:txBody>
      </p:sp>
      <p:sp>
        <p:nvSpPr>
          <p:cNvPr id="72" name="Rectangle 71">
            <a:extLst>
              <a:ext uri="{FF2B5EF4-FFF2-40B4-BE49-F238E27FC236}">
                <a16:creationId xmlns:a16="http://schemas.microsoft.com/office/drawing/2014/main" id="{A3D12E2C-A7FA-427C-8A69-027A3E699978}"/>
              </a:ext>
            </a:extLst>
          </p:cNvPr>
          <p:cNvSpPr/>
          <p:nvPr/>
        </p:nvSpPr>
        <p:spPr bwMode="gray">
          <a:xfrm>
            <a:off x="3621755" y="1623410"/>
            <a:ext cx="2506229" cy="1485407"/>
          </a:xfrm>
          <a:prstGeom prst="rect">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182880" rIns="274320" bIns="27432" numCol="1" spcCol="0" rtlCol="0" fromWordArt="0" anchor="t" anchorCtr="0" forceAA="0" compatLnSpc="1">
            <a:prstTxWarp prst="textNoShape">
              <a:avLst/>
            </a:prstTxWarp>
            <a:spAutoFit/>
          </a:bodyPr>
          <a:lstStyle/>
          <a:p>
            <a:pPr>
              <a:lnSpc>
                <a:spcPct val="110000"/>
              </a:lnSpc>
              <a:spcBef>
                <a:spcPts val="500"/>
              </a:spcBef>
            </a:pPr>
            <a:r>
              <a:rPr lang="en-US" sz="800" dirty="0">
                <a:solidFill>
                  <a:schemeClr val="tx1"/>
                </a:solidFill>
              </a:rPr>
              <a:t>“A positive school environment is defined as a school having appropriate facilities, well-managed classrooms, available school-based health supports, and a clear, fair disciplinary policy.”</a:t>
            </a:r>
          </a:p>
          <a:p>
            <a:pPr algn="r">
              <a:lnSpc>
                <a:spcPct val="110000"/>
              </a:lnSpc>
              <a:spcBef>
                <a:spcPts val="500"/>
              </a:spcBef>
            </a:pPr>
            <a:r>
              <a:rPr lang="en-US" sz="700" dirty="0">
                <a:solidFill>
                  <a:sysClr val="windowText" lastClr="000000"/>
                </a:solidFill>
                <a:latin typeface="+mj-lt"/>
              </a:rPr>
              <a:t>National Center on Safe Supportive Learning Environments</a:t>
            </a:r>
            <a:br>
              <a:rPr lang="en-US" sz="700" dirty="0">
                <a:solidFill>
                  <a:sysClr val="windowText" lastClr="000000"/>
                </a:solidFill>
                <a:latin typeface="+mj-lt"/>
              </a:rPr>
            </a:br>
            <a:endParaRPr lang="en-US" sz="700" dirty="0">
              <a:solidFill>
                <a:sysClr val="windowText" lastClr="000000"/>
              </a:solidFill>
              <a:latin typeface="+mj-lt"/>
            </a:endParaRPr>
          </a:p>
        </p:txBody>
      </p:sp>
      <p:grpSp>
        <p:nvGrpSpPr>
          <p:cNvPr id="73" name="Group 72">
            <a:extLst>
              <a:ext uri="{FF2B5EF4-FFF2-40B4-BE49-F238E27FC236}">
                <a16:creationId xmlns:a16="http://schemas.microsoft.com/office/drawing/2014/main" id="{37D9E869-7E3E-4D56-AC20-2D6ABB3800A2}"/>
              </a:ext>
            </a:extLst>
          </p:cNvPr>
          <p:cNvGrpSpPr>
            <a:grpSpLocks noChangeAspect="1"/>
          </p:cNvGrpSpPr>
          <p:nvPr/>
        </p:nvGrpSpPr>
        <p:grpSpPr bwMode="gray">
          <a:xfrm>
            <a:off x="3730015" y="1457635"/>
            <a:ext cx="284437" cy="320040"/>
            <a:chOff x="1239067" y="1125416"/>
            <a:chExt cx="321498" cy="361740"/>
          </a:xfrm>
        </p:grpSpPr>
        <p:sp>
          <p:nvSpPr>
            <p:cNvPr id="74" name="Rectangle 73">
              <a:extLst>
                <a:ext uri="{FF2B5EF4-FFF2-40B4-BE49-F238E27FC236}">
                  <a16:creationId xmlns:a16="http://schemas.microsoft.com/office/drawing/2014/main" id="{5FDD9AC4-7E03-4C4E-BFE8-931D03D1E73F}"/>
                </a:ext>
              </a:extLst>
            </p:cNvPr>
            <p:cNvSpPr/>
            <p:nvPr/>
          </p:nvSpPr>
          <p:spPr bwMode="gray">
            <a:xfrm>
              <a:off x="1239067" y="1125416"/>
              <a:ext cx="321498" cy="36174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75" name="Group 74">
              <a:extLst>
                <a:ext uri="{FF2B5EF4-FFF2-40B4-BE49-F238E27FC236}">
                  <a16:creationId xmlns:a16="http://schemas.microsoft.com/office/drawing/2014/main" id="{3B761DD8-F98D-43B7-A69E-953177CA805B}"/>
                </a:ext>
              </a:extLst>
            </p:cNvPr>
            <p:cNvGrpSpPr/>
            <p:nvPr/>
          </p:nvGrpSpPr>
          <p:grpSpPr bwMode="gray">
            <a:xfrm flipH="1" flipV="1">
              <a:off x="1245161" y="1176800"/>
              <a:ext cx="315403" cy="272386"/>
              <a:chOff x="3359444" y="2551001"/>
              <a:chExt cx="394764" cy="340924"/>
            </a:xfrm>
          </p:grpSpPr>
          <p:sp>
            <p:nvSpPr>
              <p:cNvPr id="76" name="Freeform 67">
                <a:extLst>
                  <a:ext uri="{FF2B5EF4-FFF2-40B4-BE49-F238E27FC236}">
                    <a16:creationId xmlns:a16="http://schemas.microsoft.com/office/drawing/2014/main" id="{607C69FF-278E-46F4-A2C9-0FD3A8EE1528}"/>
                  </a:ext>
                </a:extLst>
              </p:cNvPr>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77" name="Freeform 68">
                <a:extLst>
                  <a:ext uri="{FF2B5EF4-FFF2-40B4-BE49-F238E27FC236}">
                    <a16:creationId xmlns:a16="http://schemas.microsoft.com/office/drawing/2014/main" id="{9CF2CDED-9ABC-4375-942C-9CE74F26CED2}"/>
                  </a:ext>
                </a:extLst>
              </p:cNvPr>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grpSp>
        <p:nvGrpSpPr>
          <p:cNvPr id="10" name="Group 9">
            <a:extLst>
              <a:ext uri="{FF2B5EF4-FFF2-40B4-BE49-F238E27FC236}">
                <a16:creationId xmlns:a16="http://schemas.microsoft.com/office/drawing/2014/main" id="{14F03E61-C80B-476C-81C5-5F066AD73202}"/>
              </a:ext>
            </a:extLst>
          </p:cNvPr>
          <p:cNvGrpSpPr/>
          <p:nvPr/>
        </p:nvGrpSpPr>
        <p:grpSpPr>
          <a:xfrm>
            <a:off x="2546339" y="3386777"/>
            <a:ext cx="1013978" cy="1013978"/>
            <a:chOff x="2546339" y="3455767"/>
            <a:chExt cx="1013978" cy="1013978"/>
          </a:xfrm>
        </p:grpSpPr>
        <p:grpSp>
          <p:nvGrpSpPr>
            <p:cNvPr id="78" name="Group 77">
              <a:extLst>
                <a:ext uri="{FF2B5EF4-FFF2-40B4-BE49-F238E27FC236}">
                  <a16:creationId xmlns:a16="http://schemas.microsoft.com/office/drawing/2014/main" id="{FDF50A78-2C14-41CE-A4F4-0230A6C0EFE4}"/>
                </a:ext>
              </a:extLst>
            </p:cNvPr>
            <p:cNvGrpSpPr/>
            <p:nvPr/>
          </p:nvGrpSpPr>
          <p:grpSpPr>
            <a:xfrm>
              <a:off x="2546339" y="3455767"/>
              <a:ext cx="1013978" cy="1013978"/>
              <a:chOff x="2691863" y="1087836"/>
              <a:chExt cx="1013978" cy="1013978"/>
            </a:xfrm>
          </p:grpSpPr>
          <p:sp>
            <p:nvSpPr>
              <p:cNvPr id="79" name="Block Arc 78">
                <a:extLst>
                  <a:ext uri="{FF2B5EF4-FFF2-40B4-BE49-F238E27FC236}">
                    <a16:creationId xmlns:a16="http://schemas.microsoft.com/office/drawing/2014/main" id="{492B4DED-A9A3-4966-A26F-61FBAD86D7F6}"/>
                  </a:ext>
                </a:extLst>
              </p:cNvPr>
              <p:cNvSpPr/>
              <p:nvPr/>
            </p:nvSpPr>
            <p:spPr bwMode="gray">
              <a:xfrm rot="16200000">
                <a:off x="2691863" y="1087836"/>
                <a:ext cx="1013978" cy="1013978"/>
              </a:xfrm>
              <a:prstGeom prst="blockArc">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0" name="Block Arc 79">
                <a:extLst>
                  <a:ext uri="{FF2B5EF4-FFF2-40B4-BE49-F238E27FC236}">
                    <a16:creationId xmlns:a16="http://schemas.microsoft.com/office/drawing/2014/main" id="{C4BF7C18-FBC3-40E3-81C5-7A229F951760}"/>
                  </a:ext>
                </a:extLst>
              </p:cNvPr>
              <p:cNvSpPr/>
              <p:nvPr/>
            </p:nvSpPr>
            <p:spPr bwMode="gray">
              <a:xfrm rot="5400000" flipH="1">
                <a:off x="2691863" y="1087836"/>
                <a:ext cx="1013978" cy="1013978"/>
              </a:xfrm>
              <a:prstGeom prst="blockArc">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1" name="Oval 80">
                <a:extLst>
                  <a:ext uri="{FF2B5EF4-FFF2-40B4-BE49-F238E27FC236}">
                    <a16:creationId xmlns:a16="http://schemas.microsoft.com/office/drawing/2014/main" id="{0CC5886E-3168-478C-BECB-107F6FA88797}"/>
                  </a:ext>
                </a:extLst>
              </p:cNvPr>
              <p:cNvSpPr/>
              <p:nvPr/>
            </p:nvSpPr>
            <p:spPr bwMode="gray">
              <a:xfrm>
                <a:off x="2834897" y="1230870"/>
                <a:ext cx="727910" cy="727910"/>
              </a:xfrm>
              <a:prstGeom prst="ellipse">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pic>
          <p:nvPicPr>
            <p:cNvPr id="8" name="Picture 7">
              <a:extLst>
                <a:ext uri="{FF2B5EF4-FFF2-40B4-BE49-F238E27FC236}">
                  <a16:creationId xmlns:a16="http://schemas.microsoft.com/office/drawing/2014/main" id="{074D6310-4F71-4F0D-AB57-EDEA8F81B7D8}"/>
                </a:ext>
              </a:extLst>
            </p:cNvPr>
            <p:cNvPicPr>
              <a:picLocks noChangeAspect="1"/>
            </p:cNvPicPr>
            <p:nvPr/>
          </p:nvPicPr>
          <p:blipFill>
            <a:blip r:embed="rId6"/>
            <a:stretch>
              <a:fillRect/>
            </a:stretch>
          </p:blipFill>
          <p:spPr>
            <a:xfrm>
              <a:off x="2872894" y="3734155"/>
              <a:ext cx="360868" cy="457200"/>
            </a:xfrm>
            <a:prstGeom prst="rect">
              <a:avLst/>
            </a:prstGeom>
          </p:spPr>
        </p:pic>
      </p:grpSp>
      <p:sp>
        <p:nvSpPr>
          <p:cNvPr id="86" name="TextBox 85">
            <a:extLst>
              <a:ext uri="{FF2B5EF4-FFF2-40B4-BE49-F238E27FC236}">
                <a16:creationId xmlns:a16="http://schemas.microsoft.com/office/drawing/2014/main" id="{543C96FB-EDEF-42C5-96C7-FFD37A0574CC}"/>
              </a:ext>
            </a:extLst>
          </p:cNvPr>
          <p:cNvSpPr txBox="1"/>
          <p:nvPr/>
        </p:nvSpPr>
        <p:spPr>
          <a:xfrm>
            <a:off x="465937" y="3421147"/>
            <a:ext cx="1911365" cy="800219"/>
          </a:xfrm>
          <a:prstGeom prst="rect">
            <a:avLst/>
          </a:prstGeom>
          <a:noFill/>
        </p:spPr>
        <p:txBody>
          <a:bodyPr wrap="square" lIns="0" tIns="0" rIns="0" bIns="0" rtlCol="0">
            <a:spAutoFit/>
          </a:bodyPr>
          <a:lstStyle/>
          <a:p>
            <a:pPr>
              <a:spcBef>
                <a:spcPts val="1200"/>
              </a:spcBef>
            </a:pPr>
            <a:r>
              <a:rPr lang="en-US" sz="900" b="1" dirty="0">
                <a:solidFill>
                  <a:schemeClr val="bg1"/>
                </a:solidFill>
              </a:rPr>
              <a:t>Practice 5: </a:t>
            </a:r>
            <a:br>
              <a:rPr lang="en-US" sz="900" dirty="0">
                <a:solidFill>
                  <a:schemeClr val="bg1"/>
                </a:solidFill>
              </a:rPr>
            </a:br>
            <a:r>
              <a:rPr lang="en-US" sz="800" dirty="0">
                <a:solidFill>
                  <a:schemeClr val="bg1"/>
                </a:solidFill>
              </a:rPr>
              <a:t>Self Regulation-Friendly </a:t>
            </a:r>
            <a:br>
              <a:rPr lang="en-US" sz="800" dirty="0">
                <a:solidFill>
                  <a:schemeClr val="bg1"/>
                </a:solidFill>
              </a:rPr>
            </a:br>
            <a:r>
              <a:rPr lang="en-US" sz="800" dirty="0">
                <a:solidFill>
                  <a:schemeClr val="bg1"/>
                </a:solidFill>
              </a:rPr>
              <a:t>Classroom Audit</a:t>
            </a:r>
          </a:p>
          <a:p>
            <a:pPr>
              <a:spcBef>
                <a:spcPts val="1200"/>
              </a:spcBef>
            </a:pPr>
            <a:r>
              <a:rPr lang="en-US" sz="900" b="1" dirty="0">
                <a:solidFill>
                  <a:schemeClr val="bg1"/>
                </a:solidFill>
              </a:rPr>
              <a:t>Practice 6:</a:t>
            </a:r>
            <a:br>
              <a:rPr lang="en-US" sz="900" b="1" dirty="0">
                <a:solidFill>
                  <a:schemeClr val="bg1"/>
                </a:solidFill>
              </a:rPr>
            </a:br>
            <a:r>
              <a:rPr lang="en-US" sz="800" dirty="0">
                <a:solidFill>
                  <a:schemeClr val="bg1"/>
                </a:solidFill>
              </a:rPr>
              <a:t>Expanded Time for Free Play</a:t>
            </a:r>
          </a:p>
        </p:txBody>
      </p:sp>
      <p:sp>
        <p:nvSpPr>
          <p:cNvPr id="87" name="TextBox 86">
            <a:extLst>
              <a:ext uri="{FF2B5EF4-FFF2-40B4-BE49-F238E27FC236}">
                <a16:creationId xmlns:a16="http://schemas.microsoft.com/office/drawing/2014/main" id="{0DFC1FF1-07A0-4DEA-975A-2421F3426503}"/>
              </a:ext>
            </a:extLst>
          </p:cNvPr>
          <p:cNvSpPr txBox="1"/>
          <p:nvPr/>
        </p:nvSpPr>
        <p:spPr>
          <a:xfrm>
            <a:off x="3800009" y="3421147"/>
            <a:ext cx="1963082" cy="923330"/>
          </a:xfrm>
          <a:prstGeom prst="rect">
            <a:avLst/>
          </a:prstGeom>
          <a:noFill/>
        </p:spPr>
        <p:txBody>
          <a:bodyPr wrap="square" lIns="0" tIns="0" rIns="0" bIns="0" rtlCol="0">
            <a:spAutoFit/>
          </a:bodyPr>
          <a:lstStyle/>
          <a:p>
            <a:pPr>
              <a:spcBef>
                <a:spcPts val="1200"/>
              </a:spcBef>
            </a:pPr>
            <a:r>
              <a:rPr lang="en-US" sz="900" b="1" dirty="0">
                <a:solidFill>
                  <a:schemeClr val="bg1"/>
                </a:solidFill>
              </a:rPr>
              <a:t>Practice 7:</a:t>
            </a:r>
            <a:br>
              <a:rPr lang="en-US" sz="900" b="1" dirty="0">
                <a:solidFill>
                  <a:schemeClr val="bg1"/>
                </a:solidFill>
              </a:rPr>
            </a:br>
            <a:r>
              <a:rPr lang="en-US" sz="800" dirty="0">
                <a:solidFill>
                  <a:schemeClr val="bg1"/>
                </a:solidFill>
              </a:rPr>
              <a:t>Districtwide PBIS Implementation</a:t>
            </a:r>
            <a:br>
              <a:rPr lang="en-US" sz="800" dirty="0">
                <a:solidFill>
                  <a:schemeClr val="bg1"/>
                </a:solidFill>
              </a:rPr>
            </a:br>
            <a:endParaRPr lang="en-US" sz="800" dirty="0">
              <a:solidFill>
                <a:schemeClr val="bg1"/>
              </a:solidFill>
            </a:endParaRPr>
          </a:p>
          <a:p>
            <a:pPr>
              <a:spcBef>
                <a:spcPts val="1200"/>
              </a:spcBef>
            </a:pPr>
            <a:r>
              <a:rPr lang="en-US" sz="900" b="1" dirty="0">
                <a:solidFill>
                  <a:schemeClr val="bg1"/>
                </a:solidFill>
              </a:rPr>
              <a:t>Practice 8:</a:t>
            </a:r>
            <a:br>
              <a:rPr lang="en-US" sz="900" b="1" dirty="0">
                <a:solidFill>
                  <a:schemeClr val="bg1"/>
                </a:solidFill>
              </a:rPr>
            </a:br>
            <a:r>
              <a:rPr lang="en-US" sz="800" dirty="0">
                <a:solidFill>
                  <a:schemeClr val="bg1"/>
                </a:solidFill>
              </a:rPr>
              <a:t>Standardized Behavior Guidelines </a:t>
            </a:r>
            <a:br>
              <a:rPr lang="en-US" sz="800" dirty="0">
                <a:solidFill>
                  <a:schemeClr val="bg1"/>
                </a:solidFill>
              </a:rPr>
            </a:br>
            <a:r>
              <a:rPr lang="en-US" sz="800" dirty="0">
                <a:solidFill>
                  <a:schemeClr val="bg1"/>
                </a:solidFill>
              </a:rPr>
              <a:t>and Data Collection</a:t>
            </a:r>
          </a:p>
        </p:txBody>
      </p:sp>
    </p:spTree>
    <p:custDataLst>
      <p:tags r:id="rId1"/>
    </p:custDataLst>
    <p:extLst>
      <p:ext uri="{BB962C8B-B14F-4D97-AF65-F5344CB8AC3E}">
        <p14:creationId xmlns:p14="http://schemas.microsoft.com/office/powerpoint/2010/main" val="349809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2482948" y="4523601"/>
            <a:ext cx="3917852" cy="276999"/>
          </a:xfrm>
        </p:spPr>
        <p:txBody>
          <a:bodyPr/>
          <a:lstStyle/>
          <a:p>
            <a:r>
              <a:rPr lang="en-US" dirty="0"/>
              <a:t>Source: Fisher, A., Goodwin, K, </a:t>
            </a:r>
            <a:r>
              <a:rPr lang="en-US" dirty="0" err="1"/>
              <a:t>Seltman</a:t>
            </a:r>
            <a:r>
              <a:rPr lang="en-US" dirty="0"/>
              <a:t>, H., “Visual Environment, Attention Allocation, and Learning in Young Children: When Too Much of a Good Thing May Be Bad, Psychological Science 25 (7), 2014,” http://journals.sagepub.com/doi/abs/10.1177/0956797614533801; EAB interviews and analysis.</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a:xfrm>
            <a:off x="280193" y="317005"/>
            <a:ext cx="5953629" cy="249299"/>
          </a:xfrm>
        </p:spPr>
        <p:txBody>
          <a:bodyPr/>
          <a:lstStyle/>
          <a:p>
            <a:r>
              <a:rPr lang="en-US" dirty="0"/>
              <a:t>Physical Space Affects Learning and Attention</a:t>
            </a:r>
          </a:p>
        </p:txBody>
      </p:sp>
      <p:sp>
        <p:nvSpPr>
          <p:cNvPr id="25" name="Text Placeholder 1"/>
          <p:cNvSpPr txBox="1">
            <a:spLocks/>
          </p:cNvSpPr>
          <p:nvPr/>
        </p:nvSpPr>
        <p:spPr bwMode="gray">
          <a:xfrm>
            <a:off x="277813" y="1266721"/>
            <a:ext cx="2693743" cy="2666884"/>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tx2"/>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Study in Brief: Visual Environment, Attention Allocation, and Learning in Young Children</a:t>
            </a:r>
          </a:p>
          <a:p>
            <a:pPr marL="117475" lvl="0" indent="-117475"/>
            <a:r>
              <a:rPr lang="en-US" dirty="0"/>
              <a:t>Randomized controlled trial of 24 kindergarteners placed in six </a:t>
            </a:r>
            <a:br>
              <a:rPr lang="en-US" dirty="0"/>
            </a:br>
            <a:r>
              <a:rPr lang="en-US" dirty="0"/>
              <a:t>different classrooms</a:t>
            </a:r>
          </a:p>
          <a:p>
            <a:pPr marL="117475" lvl="0" indent="-117475"/>
            <a:r>
              <a:rPr lang="en-US" dirty="0"/>
              <a:t>Children were taught six introductory science lessons on material they previously had not been taught</a:t>
            </a:r>
          </a:p>
          <a:p>
            <a:pPr marL="117475" lvl="0" indent="-117475"/>
            <a:r>
              <a:rPr lang="en-US" dirty="0"/>
              <a:t>Found that children in highly decorated classrooms were </a:t>
            </a:r>
            <a:r>
              <a:rPr lang="en-US" b="1" dirty="0"/>
              <a:t>more distracted, spent more time </a:t>
            </a:r>
            <a:br>
              <a:rPr lang="en-US" b="1" dirty="0"/>
            </a:br>
            <a:r>
              <a:rPr lang="en-US" b="1" dirty="0"/>
              <a:t>off-task, and learned less</a:t>
            </a:r>
            <a:r>
              <a:rPr lang="en-US" dirty="0"/>
              <a:t> than </a:t>
            </a:r>
            <a:br>
              <a:rPr lang="en-US" dirty="0"/>
            </a:br>
            <a:r>
              <a:rPr lang="en-US" dirty="0"/>
              <a:t>if they were in classrooms with </a:t>
            </a:r>
            <a:br>
              <a:rPr lang="en-US" dirty="0"/>
            </a:br>
            <a:r>
              <a:rPr lang="en-US" dirty="0"/>
              <a:t>no decorations</a:t>
            </a:r>
          </a:p>
        </p:txBody>
      </p:sp>
      <p:grpSp>
        <p:nvGrpSpPr>
          <p:cNvPr id="26" name="Group 25"/>
          <p:cNvGrpSpPr/>
          <p:nvPr/>
        </p:nvGrpSpPr>
        <p:grpSpPr bwMode="gray">
          <a:xfrm>
            <a:off x="2699884" y="1266721"/>
            <a:ext cx="271672" cy="181522"/>
            <a:chOff x="5569224" y="1247744"/>
            <a:chExt cx="271672" cy="181522"/>
          </a:xfrm>
        </p:grpSpPr>
        <p:sp>
          <p:nvSpPr>
            <p:cNvPr id="27" name="Rectangle 26"/>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8" name="Round Same Side Corner Rectangle 27"/>
            <p:cNvSpPr/>
            <p:nvPr/>
          </p:nvSpPr>
          <p:spPr bwMode="gray">
            <a:xfrm rot="10800000">
              <a:off x="5569224" y="1247744"/>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9" name="Group 28"/>
            <p:cNvGrpSpPr>
              <a:grpSpLocks noChangeAspect="1"/>
            </p:cNvGrpSpPr>
            <p:nvPr/>
          </p:nvGrpSpPr>
          <p:grpSpPr bwMode="gray">
            <a:xfrm>
              <a:off x="5604517" y="1277707"/>
              <a:ext cx="143187" cy="118872"/>
              <a:chOff x="996640" y="2897515"/>
              <a:chExt cx="131871" cy="109478"/>
            </a:xfrm>
            <a:solidFill>
              <a:schemeClr val="bg1"/>
            </a:solidFill>
          </p:grpSpPr>
          <p:sp>
            <p:nvSpPr>
              <p:cNvPr id="31" name="Freeform 30"/>
              <p:cNvSpPr/>
              <p:nvPr/>
            </p:nvSpPr>
            <p:spPr bwMode="gray">
              <a:xfrm rot="5400000">
                <a:off x="1042173" y="2920656"/>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32" name="Freeform 31"/>
              <p:cNvSpPr/>
              <p:nvPr/>
            </p:nvSpPr>
            <p:spPr bwMode="gray">
              <a:xfrm rot="16200000" flipH="1">
                <a:off x="974048" y="2920107"/>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grpSp>
      </p:grpSp>
      <p:graphicFrame>
        <p:nvGraphicFramePr>
          <p:cNvPr id="34" name="Chart 33"/>
          <p:cNvGraphicFramePr/>
          <p:nvPr>
            <p:extLst>
              <p:ext uri="{D42A27DB-BD31-4B8C-83A1-F6EECF244321}">
                <p14:modId xmlns:p14="http://schemas.microsoft.com/office/powerpoint/2010/main" val="4151567337"/>
              </p:ext>
            </p:extLst>
          </p:nvPr>
        </p:nvGraphicFramePr>
        <p:xfrm>
          <a:off x="3360879" y="2342646"/>
          <a:ext cx="2783570" cy="21486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Chart 37"/>
          <p:cNvGraphicFramePr/>
          <p:nvPr>
            <p:extLst>
              <p:ext uri="{D42A27DB-BD31-4B8C-83A1-F6EECF244321}">
                <p14:modId xmlns:p14="http://schemas.microsoft.com/office/powerpoint/2010/main" val="3688292157"/>
              </p:ext>
            </p:extLst>
          </p:nvPr>
        </p:nvGraphicFramePr>
        <p:xfrm>
          <a:off x="3417557" y="672874"/>
          <a:ext cx="2670214" cy="1745269"/>
        </p:xfrm>
        <a:graphic>
          <a:graphicData uri="http://schemas.openxmlformats.org/drawingml/2006/chart">
            <c:chart xmlns:c="http://schemas.openxmlformats.org/drawingml/2006/chart" xmlns:r="http://schemas.openxmlformats.org/officeDocument/2006/relationships" r:id="rId3"/>
          </a:graphicData>
        </a:graphic>
      </p:graphicFrame>
      <p:sp>
        <p:nvSpPr>
          <p:cNvPr id="39" name="Isosceles Triangle 38"/>
          <p:cNvSpPr/>
          <p:nvPr/>
        </p:nvSpPr>
        <p:spPr bwMode="gray">
          <a:xfrm rot="5400000">
            <a:off x="2874066" y="2508723"/>
            <a:ext cx="457200" cy="1828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 Placeholder 7">
            <a:extLst>
              <a:ext uri="{FF2B5EF4-FFF2-40B4-BE49-F238E27FC236}">
                <a16:creationId xmlns:a16="http://schemas.microsoft.com/office/drawing/2014/main" id="{8758129F-0D7E-43B2-959F-7B8F2190108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78813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184666"/>
          </a:xfrm>
        </p:spPr>
        <p:txBody>
          <a:bodyPr/>
          <a:lstStyle/>
          <a:p>
            <a:r>
              <a:rPr lang="en-US" dirty="0" err="1"/>
              <a:t>Rondout</a:t>
            </a:r>
            <a:r>
              <a:rPr lang="en-US" dirty="0"/>
              <a:t> SD 72 Transforms Physical Space from Triggering to Comforting</a:t>
            </a:r>
          </a:p>
        </p:txBody>
      </p:sp>
      <p:sp>
        <p:nvSpPr>
          <p:cNvPr id="3" name="Text Placeholder 2"/>
          <p:cNvSpPr>
            <a:spLocks noGrp="1"/>
          </p:cNvSpPr>
          <p:nvPr>
            <p:ph type="body" sz="quarter" idx="16"/>
          </p:nvPr>
        </p:nvSpPr>
        <p:spPr>
          <a:xfrm>
            <a:off x="280194" y="38227"/>
            <a:ext cx="3058430" cy="246221"/>
          </a:xfrm>
        </p:spPr>
        <p:txBody>
          <a:bodyPr/>
          <a:lstStyle/>
          <a:p>
            <a:r>
              <a:rPr lang="en-US" dirty="0"/>
              <a:t>Practice #5: Self Regulation-Friendly Classroom Audit</a:t>
            </a:r>
          </a:p>
        </p:txBody>
      </p:sp>
      <p:sp>
        <p:nvSpPr>
          <p:cNvPr id="4" name="Text Placeholder 3"/>
          <p:cNvSpPr>
            <a:spLocks noGrp="1"/>
          </p:cNvSpPr>
          <p:nvPr>
            <p:ph type="body" sz="quarter" idx="18"/>
          </p:nvPr>
        </p:nvSpPr>
        <p:spPr>
          <a:xfrm>
            <a:off x="3763108" y="4677489"/>
            <a:ext cx="2637692" cy="123111"/>
          </a:xfrm>
        </p:spPr>
        <p:txBody>
          <a:bodyPr/>
          <a:lstStyle/>
          <a:p>
            <a:pPr algn="r"/>
            <a:r>
              <a:rPr lang="en-US" dirty="0"/>
              <a:t>Source: </a:t>
            </a:r>
            <a:r>
              <a:rPr lang="en-US" dirty="0" err="1"/>
              <a:t>Rondout</a:t>
            </a:r>
            <a:r>
              <a:rPr lang="en-US" dirty="0"/>
              <a:t> School District 72, Illinois; EAB interviews and analysis.</a:t>
            </a:r>
          </a:p>
        </p:txBody>
      </p:sp>
      <p:sp>
        <p:nvSpPr>
          <p:cNvPr id="5" name="Text Placeholder 4"/>
          <p:cNvSpPr>
            <a:spLocks noGrp="1"/>
          </p:cNvSpPr>
          <p:nvPr>
            <p:ph type="body" sz="quarter" idx="19"/>
          </p:nvPr>
        </p:nvSpPr>
        <p:spPr>
          <a:xfrm>
            <a:off x="0" y="4467945"/>
            <a:ext cx="2046204" cy="166712"/>
          </a:xfrm>
        </p:spPr>
        <p:txBody>
          <a:bodyPr/>
          <a:lstStyle/>
          <a:p>
            <a:r>
              <a:rPr lang="en-US" dirty="0"/>
              <a:t>Occupational Therapist.</a:t>
            </a:r>
          </a:p>
          <a:p>
            <a:r>
              <a:rPr lang="en-US" dirty="0"/>
              <a:t>Professional development.</a:t>
            </a:r>
          </a:p>
        </p:txBody>
      </p:sp>
      <p:sp>
        <p:nvSpPr>
          <p:cNvPr id="6" name="Title 5"/>
          <p:cNvSpPr>
            <a:spLocks noGrp="1"/>
          </p:cNvSpPr>
          <p:nvPr>
            <p:ph type="title"/>
          </p:nvPr>
        </p:nvSpPr>
        <p:spPr>
          <a:xfrm>
            <a:off x="280194" y="317005"/>
            <a:ext cx="5696808" cy="249299"/>
          </a:xfrm>
        </p:spPr>
        <p:txBody>
          <a:bodyPr/>
          <a:lstStyle/>
          <a:p>
            <a:r>
              <a:rPr lang="en-US" dirty="0"/>
              <a:t>Understanding the Theory to Change the Practice</a:t>
            </a:r>
          </a:p>
        </p:txBody>
      </p:sp>
      <p:grpSp>
        <p:nvGrpSpPr>
          <p:cNvPr id="7" name="Group 6"/>
          <p:cNvGrpSpPr/>
          <p:nvPr/>
        </p:nvGrpSpPr>
        <p:grpSpPr bwMode="gray">
          <a:xfrm>
            <a:off x="4387987" y="1321563"/>
            <a:ext cx="1737360" cy="2600334"/>
            <a:chOff x="554002" y="1536246"/>
            <a:chExt cx="1412590" cy="2004123"/>
          </a:xfrm>
        </p:grpSpPr>
        <p:sp>
          <p:nvSpPr>
            <p:cNvPr id="8" name="Right Bracket 7"/>
            <p:cNvSpPr/>
            <p:nvPr/>
          </p:nvSpPr>
          <p:spPr bwMode="gray">
            <a:xfrm>
              <a:off x="1837243"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9" name="Right Bracket 8"/>
            <p:cNvSpPr/>
            <p:nvPr/>
          </p:nvSpPr>
          <p:spPr bwMode="gray">
            <a:xfrm flipH="1">
              <a:off x="554002"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grpSp>
        <p:nvGrpSpPr>
          <p:cNvPr id="10" name="Group 9"/>
          <p:cNvGrpSpPr/>
          <p:nvPr/>
        </p:nvGrpSpPr>
        <p:grpSpPr bwMode="gray">
          <a:xfrm>
            <a:off x="2331719" y="1321563"/>
            <a:ext cx="1737360" cy="2600334"/>
            <a:chOff x="554002" y="1536246"/>
            <a:chExt cx="1412590" cy="2004123"/>
          </a:xfrm>
        </p:grpSpPr>
        <p:sp>
          <p:nvSpPr>
            <p:cNvPr id="11" name="Right Bracket 10"/>
            <p:cNvSpPr/>
            <p:nvPr/>
          </p:nvSpPr>
          <p:spPr bwMode="gray">
            <a:xfrm>
              <a:off x="1837243"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12" name="Right Bracket 11"/>
            <p:cNvSpPr/>
            <p:nvPr/>
          </p:nvSpPr>
          <p:spPr bwMode="gray">
            <a:xfrm flipH="1">
              <a:off x="554002"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grpSp>
        <p:nvGrpSpPr>
          <p:cNvPr id="13" name="Group 12"/>
          <p:cNvGrpSpPr/>
          <p:nvPr/>
        </p:nvGrpSpPr>
        <p:grpSpPr bwMode="gray">
          <a:xfrm>
            <a:off x="286052" y="1321563"/>
            <a:ext cx="1737360" cy="2600334"/>
            <a:chOff x="554002" y="1536246"/>
            <a:chExt cx="1412590" cy="2004123"/>
          </a:xfrm>
        </p:grpSpPr>
        <p:sp>
          <p:nvSpPr>
            <p:cNvPr id="14" name="Right Bracket 13"/>
            <p:cNvSpPr/>
            <p:nvPr/>
          </p:nvSpPr>
          <p:spPr bwMode="gray">
            <a:xfrm>
              <a:off x="1837243"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15" name="Right Bracket 14"/>
            <p:cNvSpPr/>
            <p:nvPr/>
          </p:nvSpPr>
          <p:spPr bwMode="gray">
            <a:xfrm flipH="1">
              <a:off x="554002"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sp>
        <p:nvSpPr>
          <p:cNvPr id="18" name="TextBox 17"/>
          <p:cNvSpPr txBox="1"/>
          <p:nvPr/>
        </p:nvSpPr>
        <p:spPr bwMode="gray">
          <a:xfrm>
            <a:off x="4319753" y="1689567"/>
            <a:ext cx="1873828" cy="369332"/>
          </a:xfrm>
          <a:prstGeom prst="rect">
            <a:avLst/>
          </a:prstGeom>
          <a:solidFill>
            <a:schemeClr val="bg1"/>
          </a:solidFill>
        </p:spPr>
        <p:txBody>
          <a:bodyPr wrap="square" lIns="0" tIns="45720" rIns="0" bIns="45720" rtlCol="0">
            <a:spAutoFit/>
          </a:bodyPr>
          <a:lstStyle/>
          <a:p>
            <a:pPr algn="ctr"/>
            <a:r>
              <a:rPr lang="en-US" sz="900" b="1" dirty="0"/>
              <a:t>Teach Students to </a:t>
            </a:r>
          </a:p>
          <a:p>
            <a:pPr algn="ctr"/>
            <a:r>
              <a:rPr lang="en-US" sz="900" b="1" dirty="0"/>
              <a:t>Use Spaces Effectively </a:t>
            </a:r>
          </a:p>
        </p:txBody>
      </p:sp>
      <p:sp>
        <p:nvSpPr>
          <p:cNvPr id="21" name="TextBox 20"/>
          <p:cNvSpPr txBox="1"/>
          <p:nvPr/>
        </p:nvSpPr>
        <p:spPr bwMode="gray">
          <a:xfrm>
            <a:off x="2199807" y="1689567"/>
            <a:ext cx="2001185" cy="369332"/>
          </a:xfrm>
          <a:prstGeom prst="rect">
            <a:avLst/>
          </a:prstGeom>
          <a:solidFill>
            <a:schemeClr val="bg1"/>
          </a:solidFill>
        </p:spPr>
        <p:txBody>
          <a:bodyPr wrap="square" lIns="0" tIns="45720" rIns="0" bIns="45720" rtlCol="0">
            <a:spAutoFit/>
          </a:bodyPr>
          <a:lstStyle/>
          <a:p>
            <a:pPr algn="ctr"/>
            <a:r>
              <a:rPr lang="en-US" sz="900" b="1" dirty="0"/>
              <a:t>Modify the Physical Space </a:t>
            </a:r>
            <a:br>
              <a:rPr lang="en-US" sz="900" b="1" dirty="0"/>
            </a:br>
            <a:r>
              <a:rPr lang="en-US" sz="900" b="1" dirty="0"/>
              <a:t>to Support Student Growth</a:t>
            </a:r>
          </a:p>
        </p:txBody>
      </p:sp>
      <p:sp>
        <p:nvSpPr>
          <p:cNvPr id="24" name="TextBox 23"/>
          <p:cNvSpPr txBox="1"/>
          <p:nvPr/>
        </p:nvSpPr>
        <p:spPr bwMode="gray">
          <a:xfrm>
            <a:off x="205108" y="1689567"/>
            <a:ext cx="1899248" cy="369332"/>
          </a:xfrm>
          <a:prstGeom prst="rect">
            <a:avLst/>
          </a:prstGeom>
          <a:solidFill>
            <a:schemeClr val="bg1"/>
          </a:solidFill>
        </p:spPr>
        <p:txBody>
          <a:bodyPr wrap="square" lIns="0" tIns="45720" rIns="0" bIns="45720" rtlCol="0">
            <a:spAutoFit/>
          </a:bodyPr>
          <a:lstStyle/>
          <a:p>
            <a:pPr algn="ctr"/>
            <a:r>
              <a:rPr lang="en-US" sz="900" b="1" dirty="0"/>
              <a:t>Educate Adults about Environmental Triggers</a:t>
            </a:r>
          </a:p>
        </p:txBody>
      </p:sp>
      <p:sp>
        <p:nvSpPr>
          <p:cNvPr id="25" name="Text Placeholder 12"/>
          <p:cNvSpPr txBox="1">
            <a:spLocks/>
          </p:cNvSpPr>
          <p:nvPr/>
        </p:nvSpPr>
        <p:spPr bwMode="gray">
          <a:xfrm>
            <a:off x="374864" y="2120546"/>
            <a:ext cx="1559737" cy="1677382"/>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Licensed OT</a:t>
            </a:r>
            <a:r>
              <a:rPr lang="en-US" sz="800" baseline="30000" dirty="0"/>
              <a:t>1</a:t>
            </a:r>
            <a:r>
              <a:rPr lang="en-US" sz="800" dirty="0"/>
              <a:t> teaches educators, parents on environmental effects on children’s brains</a:t>
            </a:r>
          </a:p>
          <a:p>
            <a:pPr marL="118872" indent="-118872">
              <a:spcBef>
                <a:spcPts val="300"/>
              </a:spcBef>
            </a:pPr>
            <a:r>
              <a:rPr lang="en-US" sz="800" dirty="0"/>
              <a:t>Presentation focuses </a:t>
            </a:r>
            <a:br>
              <a:rPr lang="en-US" sz="800" dirty="0"/>
            </a:br>
            <a:r>
              <a:rPr lang="en-US" sz="800" dirty="0"/>
              <a:t>on how light, sound, temperature affect behavior</a:t>
            </a:r>
          </a:p>
          <a:p>
            <a:pPr marL="118872" indent="-118872">
              <a:spcBef>
                <a:spcPts val="300"/>
              </a:spcBef>
            </a:pPr>
            <a:r>
              <a:rPr lang="en-US" sz="800" dirty="0"/>
              <a:t>Teacher study groups and ongoing PD</a:t>
            </a:r>
            <a:r>
              <a:rPr lang="en-US" sz="800" baseline="30000" dirty="0"/>
              <a:t>1</a:t>
            </a:r>
            <a:r>
              <a:rPr lang="en-US" sz="800" dirty="0"/>
              <a:t> sessions discussing neuroscience research help teachers understand how principles can be applied in practice</a:t>
            </a:r>
          </a:p>
        </p:txBody>
      </p:sp>
      <p:sp>
        <p:nvSpPr>
          <p:cNvPr id="26" name="Text Placeholder 12"/>
          <p:cNvSpPr txBox="1">
            <a:spLocks/>
          </p:cNvSpPr>
          <p:nvPr/>
        </p:nvSpPr>
        <p:spPr bwMode="gray">
          <a:xfrm>
            <a:off x="2478384" y="2132936"/>
            <a:ext cx="1444031" cy="1954381"/>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Teachers reorganize their classrooms in order to:</a:t>
            </a:r>
          </a:p>
          <a:p>
            <a:pPr marL="236347" lvl="1" indent="-118872">
              <a:spcBef>
                <a:spcPts val="300"/>
              </a:spcBef>
            </a:pPr>
            <a:r>
              <a:rPr lang="en-US" sz="800" dirty="0"/>
              <a:t>Decrease clutter and reduce colors</a:t>
            </a:r>
          </a:p>
          <a:p>
            <a:pPr marL="236347" lvl="1" indent="-118872">
              <a:spcBef>
                <a:spcPts val="300"/>
              </a:spcBef>
            </a:pPr>
            <a:r>
              <a:rPr lang="en-US" sz="800" dirty="0"/>
              <a:t>Vary types of space (e.g., individual, collaborative)</a:t>
            </a:r>
          </a:p>
          <a:p>
            <a:pPr marL="236347" lvl="1" indent="-118872">
              <a:spcBef>
                <a:spcPts val="300"/>
              </a:spcBef>
            </a:pPr>
            <a:r>
              <a:rPr lang="en-US" sz="800" dirty="0"/>
              <a:t>Provide more natural or incandescent light</a:t>
            </a:r>
          </a:p>
          <a:p>
            <a:pPr marL="236347" lvl="1" indent="-118872">
              <a:spcBef>
                <a:spcPts val="300"/>
              </a:spcBef>
            </a:pPr>
            <a:r>
              <a:rPr lang="en-US" sz="800" dirty="0"/>
              <a:t>Create alerting and calming areas</a:t>
            </a:r>
          </a:p>
          <a:p>
            <a:pPr marL="236347" lvl="1" indent="-118872">
              <a:spcBef>
                <a:spcPts val="300"/>
              </a:spcBef>
            </a:pPr>
            <a:r>
              <a:rPr lang="en-US" sz="800" dirty="0"/>
              <a:t>Allow standing desks and moving chairs</a:t>
            </a:r>
          </a:p>
          <a:p>
            <a:pPr marL="236347" lvl="1" indent="-118872">
              <a:spcBef>
                <a:spcPts val="300"/>
              </a:spcBef>
            </a:pPr>
            <a:endParaRPr lang="en-US" sz="800" dirty="0"/>
          </a:p>
        </p:txBody>
      </p:sp>
      <p:sp>
        <p:nvSpPr>
          <p:cNvPr id="27" name="Text Placeholder 12"/>
          <p:cNvSpPr txBox="1">
            <a:spLocks/>
          </p:cNvSpPr>
          <p:nvPr/>
        </p:nvSpPr>
        <p:spPr bwMode="gray">
          <a:xfrm>
            <a:off x="4490210" y="2132561"/>
            <a:ext cx="1532914" cy="1631216"/>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Teachers educate</a:t>
            </a:r>
            <a:br>
              <a:rPr lang="en-US" sz="800" dirty="0"/>
            </a:br>
            <a:r>
              <a:rPr lang="en-US" sz="800" dirty="0"/>
              <a:t>students on using the newly-designed space </a:t>
            </a:r>
          </a:p>
          <a:p>
            <a:pPr indent="0">
              <a:spcBef>
                <a:spcPts val="300"/>
              </a:spcBef>
              <a:buNone/>
            </a:pPr>
            <a:r>
              <a:rPr lang="en-US" sz="800" b="1" dirty="0"/>
              <a:t>Examples include:</a:t>
            </a:r>
          </a:p>
          <a:p>
            <a:pPr marL="236347" lvl="1" indent="-118872">
              <a:spcBef>
                <a:spcPts val="300"/>
              </a:spcBef>
            </a:pPr>
            <a:r>
              <a:rPr lang="en-US" sz="800" dirty="0"/>
              <a:t>Using calming corners</a:t>
            </a:r>
          </a:p>
          <a:p>
            <a:pPr marL="236347" lvl="1" indent="-118872">
              <a:spcBef>
                <a:spcPts val="300"/>
              </a:spcBef>
            </a:pPr>
            <a:r>
              <a:rPr lang="en-US" sz="800" dirty="0"/>
              <a:t>Calming themselves down via blankets or beanbag chairs</a:t>
            </a:r>
          </a:p>
          <a:p>
            <a:pPr marL="236347" lvl="1" indent="-118872">
              <a:spcBef>
                <a:spcPts val="300"/>
              </a:spcBef>
            </a:pPr>
            <a:r>
              <a:rPr lang="en-US" sz="800" dirty="0"/>
              <a:t>Alerting themselves via obstacle courses and other physical activities in the classroom </a:t>
            </a:r>
          </a:p>
        </p:txBody>
      </p:sp>
      <p:grpSp>
        <p:nvGrpSpPr>
          <p:cNvPr id="33" name="Group 32"/>
          <p:cNvGrpSpPr/>
          <p:nvPr/>
        </p:nvGrpSpPr>
        <p:grpSpPr>
          <a:xfrm>
            <a:off x="1588981" y="4086226"/>
            <a:ext cx="3222837" cy="433015"/>
            <a:chOff x="1955964" y="4086226"/>
            <a:chExt cx="3222837" cy="433015"/>
          </a:xfrm>
        </p:grpSpPr>
        <p:sp>
          <p:nvSpPr>
            <p:cNvPr id="29" name="TextBox 28"/>
            <p:cNvSpPr txBox="1"/>
            <p:nvPr/>
          </p:nvSpPr>
          <p:spPr bwMode="gray">
            <a:xfrm>
              <a:off x="1955964" y="4086226"/>
              <a:ext cx="3222837" cy="433015"/>
            </a:xfrm>
            <a:prstGeom prst="rect">
              <a:avLst/>
            </a:prstGeom>
            <a:noFill/>
            <a:ln w="12700">
              <a:solidFill>
                <a:schemeClr val="accent3"/>
              </a:solidFill>
              <a:miter lim="800000"/>
            </a:ln>
          </p:spPr>
          <p:txBody>
            <a:bodyPr wrap="square" lIns="91440" tIns="45720" rIns="137160" bIns="0" rtlCol="0">
              <a:noAutofit/>
            </a:bodyPr>
            <a:lstStyle/>
            <a:p>
              <a:pPr>
                <a:spcAft>
                  <a:spcPts val="300"/>
                </a:spcAft>
              </a:pPr>
              <a:r>
                <a:rPr lang="en-US" sz="800" b="1" dirty="0">
                  <a:solidFill>
                    <a:schemeClr val="accent4"/>
                  </a:solidFill>
                </a:rPr>
                <a:t>Profiled Institution:</a:t>
              </a:r>
            </a:p>
            <a:p>
              <a:pPr>
                <a:spcAft>
                  <a:spcPts val="300"/>
                </a:spcAft>
              </a:pPr>
              <a:r>
                <a:rPr lang="en-US" sz="800" i="1" dirty="0" err="1">
                  <a:solidFill>
                    <a:schemeClr val="accent4"/>
                  </a:solidFill>
                </a:rPr>
                <a:t>Rondout</a:t>
              </a:r>
              <a:r>
                <a:rPr lang="en-US" sz="800" i="1" dirty="0">
                  <a:solidFill>
                    <a:schemeClr val="accent4"/>
                  </a:solidFill>
                </a:rPr>
                <a:t> School District 72, Illinois</a:t>
              </a:r>
            </a:p>
          </p:txBody>
        </p:sp>
        <p:pic>
          <p:nvPicPr>
            <p:cNvPr id="32" name="Picture 31"/>
            <p:cNvPicPr>
              <a:picLocks noChangeAspect="1"/>
            </p:cNvPicPr>
            <p:nvPr/>
          </p:nvPicPr>
          <p:blipFill>
            <a:blip r:embed="rId3"/>
            <a:stretch>
              <a:fillRect/>
            </a:stretch>
          </p:blipFill>
          <p:spPr>
            <a:xfrm>
              <a:off x="3976666" y="4140189"/>
              <a:ext cx="1168173" cy="325088"/>
            </a:xfrm>
            <a:prstGeom prst="rect">
              <a:avLst/>
            </a:prstGeom>
          </p:spPr>
        </p:pic>
      </p:grpSp>
      <p:grpSp>
        <p:nvGrpSpPr>
          <p:cNvPr id="20" name="Group 19"/>
          <p:cNvGrpSpPr/>
          <p:nvPr/>
        </p:nvGrpSpPr>
        <p:grpSpPr>
          <a:xfrm>
            <a:off x="834692" y="954855"/>
            <a:ext cx="640080" cy="640080"/>
            <a:chOff x="782685" y="954855"/>
            <a:chExt cx="640080" cy="640080"/>
          </a:xfrm>
        </p:grpSpPr>
        <p:sp>
          <p:nvSpPr>
            <p:cNvPr id="22" name="Oval 21"/>
            <p:cNvSpPr/>
            <p:nvPr/>
          </p:nvSpPr>
          <p:spPr bwMode="gray">
            <a:xfrm>
              <a:off x="782685" y="954855"/>
              <a:ext cx="640080" cy="64008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907" y="1069155"/>
              <a:ext cx="415637" cy="411480"/>
            </a:xfrm>
            <a:prstGeom prst="rect">
              <a:avLst/>
            </a:prstGeom>
          </p:spPr>
        </p:pic>
      </p:grpSp>
      <p:grpSp>
        <p:nvGrpSpPr>
          <p:cNvPr id="23" name="Group 22"/>
          <p:cNvGrpSpPr/>
          <p:nvPr/>
        </p:nvGrpSpPr>
        <p:grpSpPr>
          <a:xfrm>
            <a:off x="2880359" y="954855"/>
            <a:ext cx="640080" cy="640080"/>
            <a:chOff x="2875309" y="954855"/>
            <a:chExt cx="640080" cy="640080"/>
          </a:xfrm>
        </p:grpSpPr>
        <p:sp>
          <p:nvSpPr>
            <p:cNvPr id="19" name="Oval 18"/>
            <p:cNvSpPr/>
            <p:nvPr/>
          </p:nvSpPr>
          <p:spPr bwMode="gray">
            <a:xfrm>
              <a:off x="2875309" y="954855"/>
              <a:ext cx="640080" cy="64008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8858" y="1046295"/>
              <a:ext cx="252983" cy="457200"/>
            </a:xfrm>
            <a:prstGeom prst="rect">
              <a:avLst/>
            </a:prstGeom>
          </p:spPr>
        </p:pic>
      </p:grpSp>
      <p:grpSp>
        <p:nvGrpSpPr>
          <p:cNvPr id="17" name="Group 16"/>
          <p:cNvGrpSpPr/>
          <p:nvPr/>
        </p:nvGrpSpPr>
        <p:grpSpPr>
          <a:xfrm>
            <a:off x="4936627" y="954855"/>
            <a:ext cx="640080" cy="640080"/>
            <a:chOff x="4967934" y="954855"/>
            <a:chExt cx="640080" cy="640080"/>
          </a:xfrm>
        </p:grpSpPr>
        <p:sp>
          <p:nvSpPr>
            <p:cNvPr id="16" name="Oval 15"/>
            <p:cNvSpPr/>
            <p:nvPr/>
          </p:nvSpPr>
          <p:spPr bwMode="gray">
            <a:xfrm>
              <a:off x="4967934" y="954855"/>
              <a:ext cx="640080" cy="64008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7474" y="1047819"/>
              <a:ext cx="381001" cy="454153"/>
            </a:xfrm>
            <a:prstGeom prst="rect">
              <a:avLst/>
            </a:prstGeom>
          </p:spPr>
        </p:pic>
      </p:grpSp>
    </p:spTree>
    <p:extLst>
      <p:ext uri="{BB962C8B-B14F-4D97-AF65-F5344CB8AC3E}">
        <p14:creationId xmlns:p14="http://schemas.microsoft.com/office/powerpoint/2010/main" val="3859609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4x3 On-screen 060518" id="{B2175547-2F38-49A9-8E95-91218485657F}" vid="{A05A96FA-2B0C-4B3B-9A7D-C8683E68D6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EAB1 4x3 On-screen 060518</Template>
  <TotalTime>0</TotalTime>
  <Words>4131</Words>
  <Application>Microsoft Office PowerPoint</Application>
  <PresentationFormat>Custom</PresentationFormat>
  <Paragraphs>529</Paragraphs>
  <Slides>31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Courier New</vt:lpstr>
      <vt:lpstr>Rockwell</vt:lpstr>
      <vt:lpstr>Verdana</vt:lpstr>
      <vt:lpstr>EAB1 4x3 On-screen</vt:lpstr>
      <vt:lpstr>Managing Behavioral Disruptions in Early Grades</vt:lpstr>
      <vt:lpstr>Audio Options</vt:lpstr>
      <vt:lpstr>Using Zoom</vt:lpstr>
      <vt:lpstr>Upcoming Webconferences</vt:lpstr>
      <vt:lpstr>Managing Behavioral Disruptions in Early Grades</vt:lpstr>
      <vt:lpstr>Teachers Inadequately Prepared to Manage Behavior </vt:lpstr>
      <vt:lpstr>Improving School Environment Begins in the Classroom</vt:lpstr>
      <vt:lpstr>Physical Space Affects Learning and Attention</vt:lpstr>
      <vt:lpstr>Understanding the Theory to Change the Practice</vt:lpstr>
      <vt:lpstr>Enabling Teachers to Quickly Modify Classroom</vt:lpstr>
      <vt:lpstr>Easy to Spot the Change in Environment</vt:lpstr>
      <vt:lpstr>The Developmental Need for Play Overlooked</vt:lpstr>
      <vt:lpstr>Putting Play Back in the School Day</vt:lpstr>
      <vt:lpstr>Gradual Implementation and Training Key to Success</vt:lpstr>
      <vt:lpstr>Schedule Review Surfaces Opportunity for Play</vt:lpstr>
      <vt:lpstr>LiiNK Program Impact Evident Inside the Classroom</vt:lpstr>
      <vt:lpstr>A Positive Approach to Schoolwide Behavior</vt:lpstr>
      <vt:lpstr>Proof of Concept Prompts Spread of Model</vt:lpstr>
      <vt:lpstr>Research Shows Strong Evidence of Effectiveness</vt:lpstr>
      <vt:lpstr>Despite Clear Benefits, Adoption Usually Inconsistent</vt:lpstr>
      <vt:lpstr>Implementation Complexity Presents Many Challenges</vt:lpstr>
      <vt:lpstr>Districts the Main Driver of Successful Implementation</vt:lpstr>
      <vt:lpstr>Schoolwide Adoption Focuses on Clear Expectations</vt:lpstr>
      <vt:lpstr>Fidelity Matters</vt:lpstr>
      <vt:lpstr>Measures of Student Behavior Often Inconsistent</vt:lpstr>
      <vt:lpstr>Districtwide Behavior Standards Provide Clarity</vt:lpstr>
      <vt:lpstr>More Office Referrals Does Not Mean More Suspensions</vt:lpstr>
      <vt:lpstr>Streamlining Data Reveals Opportunities to Improve</vt:lpstr>
      <vt:lpstr>Managing Behavioral Disruptions in Early Grades</vt:lpstr>
      <vt:lpstr>Archived Webconferences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2018-10-20T19:43:37Z</dcterms:created>
  <dcterms:modified xsi:type="dcterms:W3CDTF">2019-05-03T19:48:32Z</dcterms:modified>
  <cp:category/>
</cp:coreProperties>
</file>