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2"/>
  </p:notesMasterIdLst>
  <p:sldIdLst>
    <p:sldId id="257" r:id="rId2"/>
    <p:sldId id="26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64" r:id="rId31"/>
  </p:sldIdLst>
  <p:sldSz cx="6400800" cy="4800600"/>
  <p:notesSz cx="6858000" cy="9144000"/>
  <p:custDataLst>
    <p:tags r:id="rId33"/>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6323" autoAdjust="0"/>
  </p:normalViewPr>
  <p:slideViewPr>
    <p:cSldViewPr snapToGrid="0" showGuides="1">
      <p:cViewPr varScale="1">
        <p:scale>
          <a:sx n="161" d="100"/>
          <a:sy n="161" d="100"/>
        </p:scale>
        <p:origin x="1542"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oleObject" Target="file:///\\advisory.com\files\public\share\Edsyn\COE%20Forum\Research%20Files\2014\Certificate%20Scans\Insight%20Documents\Scatterplot%20for%20Checkpoint%20Document.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783523662392654E-2"/>
          <c:y val="5.5961373991001866E-2"/>
          <c:w val="0.90295202355386417"/>
          <c:h val="0.75185261753256794"/>
        </c:manualLayout>
      </c:layout>
      <c:lineChart>
        <c:grouping val="standard"/>
        <c:varyColors val="0"/>
        <c:ser>
          <c:idx val="0"/>
          <c:order val="0"/>
          <c:tx>
            <c:strRef>
              <c:f>Sheet1!$B$1</c:f>
              <c:strCache>
                <c:ptCount val="1"/>
                <c:pt idx="0">
                  <c:v>Percent Unemployed</c:v>
                </c:pt>
              </c:strCache>
            </c:strRef>
          </c:tx>
          <c:marker>
            <c:symbol val="square"/>
            <c:size val="5"/>
          </c:marker>
          <c:cat>
            <c:numRef>
              <c:f>Sheet1!$A$2:$A$13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Sheet1!$B$2:$B$13</c:f>
              <c:numCache>
                <c:formatCode>0.00%</c:formatCode>
                <c:ptCount val="12"/>
                <c:pt idx="0">
                  <c:v>7.0000000000000007E-2</c:v>
                </c:pt>
                <c:pt idx="1">
                  <c:v>6.5000000000000002E-2</c:v>
                </c:pt>
                <c:pt idx="2">
                  <c:v>0.06</c:v>
                </c:pt>
                <c:pt idx="3">
                  <c:v>0.05</c:v>
                </c:pt>
                <c:pt idx="4">
                  <c:v>0.06</c:v>
                </c:pt>
                <c:pt idx="5">
                  <c:v>6.5000000000000002E-2</c:v>
                </c:pt>
                <c:pt idx="6">
                  <c:v>0.1</c:v>
                </c:pt>
                <c:pt idx="7">
                  <c:v>0.105</c:v>
                </c:pt>
                <c:pt idx="8">
                  <c:v>0.1</c:v>
                </c:pt>
                <c:pt idx="9">
                  <c:v>8.5000000000000006E-2</c:v>
                </c:pt>
                <c:pt idx="10">
                  <c:v>8.7999999999999995E-2</c:v>
                </c:pt>
                <c:pt idx="11">
                  <c:v>8.5000000000000006E-2</c:v>
                </c:pt>
              </c:numCache>
            </c:numRef>
          </c:val>
          <c:smooth val="0"/>
          <c:extLst>
            <c:ext xmlns:c16="http://schemas.microsoft.com/office/drawing/2014/chart" uri="{C3380CC4-5D6E-409C-BE32-E72D297353CC}">
              <c16:uniqueId val="{00000000-25C3-44EF-9FED-9F7CD275AFF1}"/>
            </c:ext>
          </c:extLst>
        </c:ser>
        <c:ser>
          <c:idx val="1"/>
          <c:order val="1"/>
          <c:tx>
            <c:strRef>
              <c:f>Sheet1!$C$1</c:f>
              <c:strCache>
                <c:ptCount val="1"/>
                <c:pt idx="0">
                  <c:v>Percent Underemployed</c:v>
                </c:pt>
              </c:strCache>
            </c:strRef>
          </c:tx>
          <c:marker>
            <c:symbol val="diamond"/>
            <c:size val="5"/>
          </c:marker>
          <c:cat>
            <c:numRef>
              <c:f>Sheet1!$A$2:$A$13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Sheet1!$C$2:$C$13</c:f>
              <c:numCache>
                <c:formatCode>0%</c:formatCode>
                <c:ptCount val="12"/>
                <c:pt idx="0">
                  <c:v>0.12</c:v>
                </c:pt>
                <c:pt idx="1">
                  <c:v>0.11</c:v>
                </c:pt>
                <c:pt idx="2" formatCode="0.00%">
                  <c:v>0.105</c:v>
                </c:pt>
                <c:pt idx="3">
                  <c:v>0.09</c:v>
                </c:pt>
                <c:pt idx="4" formatCode="0.00%">
                  <c:v>9.9000000000000005E-2</c:v>
                </c:pt>
                <c:pt idx="5" formatCode="0.00%">
                  <c:v>0.1125</c:v>
                </c:pt>
                <c:pt idx="6">
                  <c:v>0.19</c:v>
                </c:pt>
                <c:pt idx="7">
                  <c:v>0.2</c:v>
                </c:pt>
                <c:pt idx="8" formatCode="0.00%">
                  <c:v>0.19500000000000001</c:v>
                </c:pt>
                <c:pt idx="9" formatCode="0.00%">
                  <c:v>0.184</c:v>
                </c:pt>
                <c:pt idx="10" formatCode="0.00%">
                  <c:v>0.183</c:v>
                </c:pt>
                <c:pt idx="11" formatCode="0.00%">
                  <c:v>0.16500000000000001</c:v>
                </c:pt>
              </c:numCache>
            </c:numRef>
          </c:val>
          <c:smooth val="0"/>
          <c:extLst>
            <c:ext xmlns:c16="http://schemas.microsoft.com/office/drawing/2014/chart" uri="{C3380CC4-5D6E-409C-BE32-E72D297353CC}">
              <c16:uniqueId val="{00000001-25C3-44EF-9FED-9F7CD275AFF1}"/>
            </c:ext>
          </c:extLst>
        </c:ser>
        <c:dLbls>
          <c:showLegendKey val="0"/>
          <c:showVal val="0"/>
          <c:showCatName val="0"/>
          <c:showSerName val="0"/>
          <c:showPercent val="0"/>
          <c:showBubbleSize val="0"/>
        </c:dLbls>
        <c:marker val="1"/>
        <c:smooth val="0"/>
        <c:axId val="285858048"/>
        <c:axId val="285996160"/>
      </c:lineChart>
      <c:catAx>
        <c:axId val="285858048"/>
        <c:scaling>
          <c:orientation val="minMax"/>
        </c:scaling>
        <c:delete val="0"/>
        <c:axPos val="b"/>
        <c:numFmt formatCode="General" sourceLinked="1"/>
        <c:majorTickMark val="none"/>
        <c:minorTickMark val="none"/>
        <c:tickLblPos val="nextTo"/>
        <c:txPr>
          <a:bodyPr/>
          <a:lstStyle/>
          <a:p>
            <a:pPr>
              <a:defRPr sz="800" i="1"/>
            </a:pPr>
            <a:endParaRPr lang="en-US"/>
          </a:p>
        </c:txPr>
        <c:crossAx val="285996160"/>
        <c:crosses val="autoZero"/>
        <c:auto val="1"/>
        <c:lblAlgn val="ctr"/>
        <c:lblOffset val="100"/>
        <c:noMultiLvlLbl val="0"/>
      </c:catAx>
      <c:valAx>
        <c:axId val="285996160"/>
        <c:scaling>
          <c:orientation val="minMax"/>
          <c:max val="0.2"/>
          <c:min val="5.000000000000001E-2"/>
        </c:scaling>
        <c:delete val="0"/>
        <c:axPos val="l"/>
        <c:majorGridlines>
          <c:spPr>
            <a:ln>
              <a:noFill/>
            </a:ln>
          </c:spPr>
        </c:majorGridlines>
        <c:numFmt formatCode="0%" sourceLinked="0"/>
        <c:majorTickMark val="none"/>
        <c:minorTickMark val="none"/>
        <c:tickLblPos val="nextTo"/>
        <c:txPr>
          <a:bodyPr/>
          <a:lstStyle/>
          <a:p>
            <a:pPr>
              <a:defRPr sz="900" b="0" i="1"/>
            </a:pPr>
            <a:endParaRPr lang="en-US"/>
          </a:p>
        </c:txPr>
        <c:crossAx val="285858048"/>
        <c:crosses val="autoZero"/>
        <c:crossBetween val="between"/>
        <c:majorUnit val="5.000000000000001E-2"/>
      </c:valAx>
    </c:plotArea>
    <c:legend>
      <c:legendPos val="b"/>
      <c:layout>
        <c:manualLayout>
          <c:xMode val="edge"/>
          <c:yMode val="edge"/>
          <c:x val="3.4682189987894747E-2"/>
          <c:y val="0.85434095036144064"/>
          <c:w val="0.96531781001210526"/>
          <c:h val="0.13571006749156356"/>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32635020279447E-2"/>
          <c:y val="0.1899284543740031"/>
          <c:w val="0.95113443415807042"/>
          <c:h val="0.63706885751498132"/>
        </c:manualLayout>
      </c:layout>
      <c:barChart>
        <c:barDir val="col"/>
        <c:grouping val="clustered"/>
        <c:varyColors val="0"/>
        <c:ser>
          <c:idx val="0"/>
          <c:order val="0"/>
          <c:tx>
            <c:strRef>
              <c:f>Sheet1!$B$1</c:f>
              <c:strCache>
                <c:ptCount val="1"/>
                <c:pt idx="0">
                  <c:v>Column1</c:v>
                </c:pt>
              </c:strCache>
            </c:strRef>
          </c:tx>
          <c:spPr>
            <a:solidFill>
              <a:schemeClr val="accent1"/>
            </a:solidFill>
            <a:ln w="9525">
              <a:solidFill>
                <a:schemeClr val="bg1"/>
              </a:solidFill>
            </a:ln>
          </c:spPr>
          <c:invertIfNegative val="0"/>
          <c:dPt>
            <c:idx val="0"/>
            <c:invertIfNegative val="0"/>
            <c:bubble3D val="0"/>
            <c:spPr>
              <a:solidFill>
                <a:srgbClr val="B0BCC5"/>
              </a:solidFill>
              <a:ln w="9525">
                <a:solidFill>
                  <a:schemeClr val="bg1"/>
                </a:solidFill>
              </a:ln>
            </c:spPr>
            <c:extLst>
              <c:ext xmlns:c16="http://schemas.microsoft.com/office/drawing/2014/chart" uri="{C3380CC4-5D6E-409C-BE32-E72D297353CC}">
                <c16:uniqueId val="{00000001-CB1F-4D3D-8EB0-1AC4CF6C6F46}"/>
              </c:ext>
            </c:extLst>
          </c:dPt>
          <c:dPt>
            <c:idx val="1"/>
            <c:invertIfNegative val="0"/>
            <c:bubble3D val="0"/>
            <c:spPr>
              <a:solidFill>
                <a:srgbClr val="B0BCC5"/>
              </a:solidFill>
              <a:ln w="9525">
                <a:solidFill>
                  <a:schemeClr val="bg1"/>
                </a:solidFill>
              </a:ln>
            </c:spPr>
            <c:extLst>
              <c:ext xmlns:c16="http://schemas.microsoft.com/office/drawing/2014/chart" uri="{C3380CC4-5D6E-409C-BE32-E72D297353CC}">
                <c16:uniqueId val="{00000003-CB1F-4D3D-8EB0-1AC4CF6C6F46}"/>
              </c:ext>
            </c:extLst>
          </c:dPt>
          <c:dPt>
            <c:idx val="2"/>
            <c:invertIfNegative val="0"/>
            <c:bubble3D val="0"/>
            <c:spPr>
              <a:solidFill>
                <a:srgbClr val="B0BCC5"/>
              </a:solidFill>
              <a:ln w="9525">
                <a:solidFill>
                  <a:schemeClr val="bg1"/>
                </a:solidFill>
              </a:ln>
            </c:spPr>
            <c:extLst>
              <c:ext xmlns:c16="http://schemas.microsoft.com/office/drawing/2014/chart" uri="{C3380CC4-5D6E-409C-BE32-E72D297353CC}">
                <c16:uniqueId val="{00000005-CB1F-4D3D-8EB0-1AC4CF6C6F46}"/>
              </c:ext>
            </c:extLst>
          </c:dPt>
          <c:dPt>
            <c:idx val="3"/>
            <c:invertIfNegative val="0"/>
            <c:bubble3D val="0"/>
            <c:spPr>
              <a:solidFill>
                <a:srgbClr val="B0BCC5"/>
              </a:solidFill>
              <a:ln w="9525">
                <a:solidFill>
                  <a:schemeClr val="bg1"/>
                </a:solidFill>
              </a:ln>
            </c:spPr>
            <c:extLst>
              <c:ext xmlns:c16="http://schemas.microsoft.com/office/drawing/2014/chart" uri="{C3380CC4-5D6E-409C-BE32-E72D297353CC}">
                <c16:uniqueId val="{00000007-CB1F-4D3D-8EB0-1AC4CF6C6F46}"/>
              </c:ext>
            </c:extLst>
          </c:dPt>
          <c:dPt>
            <c:idx val="4"/>
            <c:invertIfNegative val="0"/>
            <c:bubble3D val="0"/>
            <c:spPr>
              <a:solidFill>
                <a:srgbClr val="B0BCC5"/>
              </a:solidFill>
              <a:ln w="9525">
                <a:solidFill>
                  <a:schemeClr val="bg1"/>
                </a:solidFill>
              </a:ln>
            </c:spPr>
            <c:extLst>
              <c:ext xmlns:c16="http://schemas.microsoft.com/office/drawing/2014/chart" uri="{C3380CC4-5D6E-409C-BE32-E72D297353CC}">
                <c16:uniqueId val="{00000009-CB1F-4D3D-8EB0-1AC4CF6C6F46}"/>
              </c:ext>
            </c:extLst>
          </c:dPt>
          <c:dPt>
            <c:idx val="5"/>
            <c:invertIfNegative val="0"/>
            <c:bubble3D val="0"/>
            <c:spPr>
              <a:solidFill>
                <a:srgbClr val="B0BCC5"/>
              </a:solidFill>
              <a:ln w="9525">
                <a:solidFill>
                  <a:schemeClr val="bg1"/>
                </a:solidFill>
              </a:ln>
            </c:spPr>
            <c:extLst>
              <c:ext xmlns:c16="http://schemas.microsoft.com/office/drawing/2014/chart" uri="{C3380CC4-5D6E-409C-BE32-E72D297353CC}">
                <c16:uniqueId val="{0000000B-CB1F-4D3D-8EB0-1AC4CF6C6F46}"/>
              </c:ext>
            </c:extLst>
          </c:dPt>
          <c:dLbls>
            <c:numFmt formatCode="0%" sourceLinked="0"/>
            <c:spPr>
              <a:noFill/>
              <a:ln>
                <a:noFill/>
              </a:ln>
              <a:effectLst/>
            </c:spPr>
            <c:txPr>
              <a:bodyPr/>
              <a:lstStyle/>
              <a:p>
                <a:pPr>
                  <a:defRPr sz="9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2009</c:v>
                </c:pt>
                <c:pt idx="1">
                  <c:v>2013</c:v>
                </c:pt>
              </c:numCache>
            </c:numRef>
          </c:cat>
          <c:val>
            <c:numRef>
              <c:f>Sheet1!$B$2:$B$3</c:f>
              <c:numCache>
                <c:formatCode>0%</c:formatCode>
                <c:ptCount val="2"/>
                <c:pt idx="0">
                  <c:v>0.34899999999999998</c:v>
                </c:pt>
                <c:pt idx="1">
                  <c:v>0.56599999999999995</c:v>
                </c:pt>
              </c:numCache>
            </c:numRef>
          </c:val>
          <c:extLst>
            <c:ext xmlns:c16="http://schemas.microsoft.com/office/drawing/2014/chart" uri="{C3380CC4-5D6E-409C-BE32-E72D297353CC}">
              <c16:uniqueId val="{0000000C-CB1F-4D3D-8EB0-1AC4CF6C6F46}"/>
            </c:ext>
          </c:extLst>
        </c:ser>
        <c:dLbls>
          <c:showLegendKey val="0"/>
          <c:showVal val="1"/>
          <c:showCatName val="0"/>
          <c:showSerName val="0"/>
          <c:showPercent val="0"/>
          <c:showBubbleSize val="0"/>
        </c:dLbls>
        <c:gapWidth val="106"/>
        <c:axId val="92062848"/>
        <c:axId val="92088576"/>
      </c:barChart>
      <c:catAx>
        <c:axId val="92062848"/>
        <c:scaling>
          <c:orientation val="minMax"/>
        </c:scaling>
        <c:delete val="0"/>
        <c:axPos val="b"/>
        <c:numFmt formatCode="General" sourceLinked="1"/>
        <c:majorTickMark val="none"/>
        <c:minorTickMark val="none"/>
        <c:tickLblPos val="nextTo"/>
        <c:spPr>
          <a:ln w="6350">
            <a:solidFill>
              <a:schemeClr val="accent4"/>
            </a:solidFill>
            <a:miter lim="800000"/>
          </a:ln>
        </c:spPr>
        <c:txPr>
          <a:bodyPr/>
          <a:lstStyle/>
          <a:p>
            <a:pPr>
              <a:defRPr i="1">
                <a:solidFill>
                  <a:schemeClr val="tx1"/>
                </a:solidFill>
              </a:defRPr>
            </a:pPr>
            <a:endParaRPr lang="en-US"/>
          </a:p>
        </c:txPr>
        <c:crossAx val="92088576"/>
        <c:crosses val="autoZero"/>
        <c:auto val="1"/>
        <c:lblAlgn val="ctr"/>
        <c:lblOffset val="100"/>
        <c:noMultiLvlLbl val="0"/>
      </c:catAx>
      <c:valAx>
        <c:axId val="92088576"/>
        <c:scaling>
          <c:orientation val="minMax"/>
        </c:scaling>
        <c:delete val="0"/>
        <c:axPos val="l"/>
        <c:numFmt formatCode="0%" sourceLinked="1"/>
        <c:majorTickMark val="none"/>
        <c:minorTickMark val="none"/>
        <c:tickLblPos val="none"/>
        <c:spPr>
          <a:ln>
            <a:noFill/>
          </a:ln>
        </c:spPr>
        <c:crossAx val="92062848"/>
        <c:crosses val="autoZero"/>
        <c:crossBetween val="between"/>
      </c:valAx>
    </c:plotArea>
    <c:plotVisOnly val="1"/>
    <c:dispBlanksAs val="gap"/>
    <c:showDLblsOverMax val="0"/>
  </c:chart>
  <c:txPr>
    <a:bodyPr/>
    <a:lstStyle/>
    <a:p>
      <a:pPr>
        <a:defRPr sz="900" baseline="0">
          <a:latin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32635020279447E-2"/>
          <c:y val="2.9263529476994728E-2"/>
          <c:w val="0.95113443415807042"/>
          <c:h val="0.79773412640962538"/>
        </c:manualLayout>
      </c:layout>
      <c:barChart>
        <c:barDir val="col"/>
        <c:grouping val="clustered"/>
        <c:varyColors val="0"/>
        <c:ser>
          <c:idx val="0"/>
          <c:order val="0"/>
          <c:tx>
            <c:strRef>
              <c:f>Sheet1!$B$1</c:f>
              <c:strCache>
                <c:ptCount val="1"/>
                <c:pt idx="0">
                  <c:v>Column1</c:v>
                </c:pt>
              </c:strCache>
            </c:strRef>
          </c:tx>
          <c:spPr>
            <a:solidFill>
              <a:schemeClr val="accent1"/>
            </a:solidFill>
            <a:ln w="9525">
              <a:solidFill>
                <a:schemeClr val="bg1"/>
              </a:solidFill>
            </a:ln>
          </c:spPr>
          <c:invertIfNegative val="0"/>
          <c:dPt>
            <c:idx val="0"/>
            <c:invertIfNegative val="0"/>
            <c:bubble3D val="0"/>
            <c:spPr>
              <a:solidFill>
                <a:srgbClr val="B0BCC5"/>
              </a:solidFill>
              <a:ln w="9525">
                <a:solidFill>
                  <a:schemeClr val="bg1"/>
                </a:solidFill>
              </a:ln>
            </c:spPr>
            <c:extLst>
              <c:ext xmlns:c16="http://schemas.microsoft.com/office/drawing/2014/chart" uri="{C3380CC4-5D6E-409C-BE32-E72D297353CC}">
                <c16:uniqueId val="{00000001-7CC0-42F8-BAB0-AE36F7DF6E2C}"/>
              </c:ext>
            </c:extLst>
          </c:dPt>
          <c:dPt>
            <c:idx val="1"/>
            <c:invertIfNegative val="0"/>
            <c:bubble3D val="0"/>
            <c:spPr>
              <a:solidFill>
                <a:srgbClr val="B0BCC5"/>
              </a:solidFill>
              <a:ln w="9525">
                <a:solidFill>
                  <a:schemeClr val="bg1"/>
                </a:solidFill>
              </a:ln>
            </c:spPr>
            <c:extLst>
              <c:ext xmlns:c16="http://schemas.microsoft.com/office/drawing/2014/chart" uri="{C3380CC4-5D6E-409C-BE32-E72D297353CC}">
                <c16:uniqueId val="{00000003-7CC0-42F8-BAB0-AE36F7DF6E2C}"/>
              </c:ext>
            </c:extLst>
          </c:dPt>
          <c:dPt>
            <c:idx val="2"/>
            <c:invertIfNegative val="0"/>
            <c:bubble3D val="0"/>
            <c:spPr>
              <a:solidFill>
                <a:srgbClr val="B0BCC5"/>
              </a:solidFill>
              <a:ln w="9525">
                <a:solidFill>
                  <a:schemeClr val="bg1"/>
                </a:solidFill>
              </a:ln>
            </c:spPr>
            <c:extLst>
              <c:ext xmlns:c16="http://schemas.microsoft.com/office/drawing/2014/chart" uri="{C3380CC4-5D6E-409C-BE32-E72D297353CC}">
                <c16:uniqueId val="{00000005-7CC0-42F8-BAB0-AE36F7DF6E2C}"/>
              </c:ext>
            </c:extLst>
          </c:dPt>
          <c:dPt>
            <c:idx val="3"/>
            <c:invertIfNegative val="0"/>
            <c:bubble3D val="0"/>
            <c:spPr>
              <a:solidFill>
                <a:srgbClr val="B0BCC5"/>
              </a:solidFill>
              <a:ln w="9525">
                <a:solidFill>
                  <a:schemeClr val="bg1"/>
                </a:solidFill>
              </a:ln>
            </c:spPr>
            <c:extLst>
              <c:ext xmlns:c16="http://schemas.microsoft.com/office/drawing/2014/chart" uri="{C3380CC4-5D6E-409C-BE32-E72D297353CC}">
                <c16:uniqueId val="{00000007-7CC0-42F8-BAB0-AE36F7DF6E2C}"/>
              </c:ext>
            </c:extLst>
          </c:dPt>
          <c:dPt>
            <c:idx val="4"/>
            <c:invertIfNegative val="0"/>
            <c:bubble3D val="0"/>
            <c:spPr>
              <a:solidFill>
                <a:srgbClr val="B0BCC5"/>
              </a:solidFill>
              <a:ln w="9525">
                <a:solidFill>
                  <a:schemeClr val="bg1"/>
                </a:solidFill>
              </a:ln>
            </c:spPr>
            <c:extLst>
              <c:ext xmlns:c16="http://schemas.microsoft.com/office/drawing/2014/chart" uri="{C3380CC4-5D6E-409C-BE32-E72D297353CC}">
                <c16:uniqueId val="{00000009-7CC0-42F8-BAB0-AE36F7DF6E2C}"/>
              </c:ext>
            </c:extLst>
          </c:dPt>
          <c:dPt>
            <c:idx val="5"/>
            <c:invertIfNegative val="0"/>
            <c:bubble3D val="0"/>
            <c:spPr>
              <a:solidFill>
                <a:srgbClr val="B0BCC5"/>
              </a:solidFill>
              <a:ln w="9525">
                <a:solidFill>
                  <a:schemeClr val="bg1"/>
                </a:solidFill>
              </a:ln>
            </c:spPr>
            <c:extLst>
              <c:ext xmlns:c16="http://schemas.microsoft.com/office/drawing/2014/chart" uri="{C3380CC4-5D6E-409C-BE32-E72D297353CC}">
                <c16:uniqueId val="{0000000B-7CC0-42F8-BAB0-AE36F7DF6E2C}"/>
              </c:ext>
            </c:extLst>
          </c:dPt>
          <c:dLbls>
            <c:dLbl>
              <c:idx val="0"/>
              <c:layout>
                <c:manualLayout>
                  <c:x val="0"/>
                  <c:y val="1.5647957910689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C0-42F8-BAB0-AE36F7DF6E2C}"/>
                </c:ext>
              </c:extLst>
            </c:dLbl>
            <c:dLbl>
              <c:idx val="1"/>
              <c:layout>
                <c:manualLayout>
                  <c:x val="0"/>
                  <c:y val="7.82397895534479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C0-42F8-BAB0-AE36F7DF6E2C}"/>
                </c:ext>
              </c:extLst>
            </c:dLbl>
            <c:dLbl>
              <c:idx val="2"/>
              <c:layout>
                <c:manualLayout>
                  <c:x val="0"/>
                  <c:y val="2.34719368660343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C0-42F8-BAB0-AE36F7DF6E2C}"/>
                </c:ext>
              </c:extLst>
            </c:dLbl>
            <c:dLbl>
              <c:idx val="3"/>
              <c:layout>
                <c:manualLayout>
                  <c:x val="-4.9370103564482602E-3"/>
                  <c:y val="1.5647957910689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C0-42F8-BAB0-AE36F7DF6E2C}"/>
                </c:ext>
              </c:extLst>
            </c:dLbl>
            <c:dLbl>
              <c:idx val="4"/>
              <c:layout>
                <c:manualLayout>
                  <c:x val="-9.0510810946273137E-17"/>
                  <c:y val="1.5647957910689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C0-42F8-BAB0-AE36F7DF6E2C}"/>
                </c:ext>
              </c:extLst>
            </c:dLbl>
            <c:numFmt formatCode="0%" sourceLinked="0"/>
            <c:spPr>
              <a:noFill/>
              <a:ln>
                <a:noFill/>
              </a:ln>
              <a:effectLst/>
            </c:spPr>
            <c:txPr>
              <a:bodyPr/>
              <a:lstStyle/>
              <a:p>
                <a:pPr>
                  <a:defRPr sz="9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2011</c:v>
                </c:pt>
                <c:pt idx="2">
                  <c:v>2012</c:v>
                </c:pt>
                <c:pt idx="3">
                  <c:v>2013</c:v>
                </c:pt>
                <c:pt idx="4">
                  <c:v>2014</c:v>
                </c:pt>
              </c:numCache>
            </c:numRef>
          </c:cat>
          <c:val>
            <c:numRef>
              <c:f>Sheet1!$B$2:$B$6</c:f>
              <c:numCache>
                <c:formatCode>0%</c:formatCode>
                <c:ptCount val="5"/>
                <c:pt idx="0">
                  <c:v>0.57799999999999996</c:v>
                </c:pt>
                <c:pt idx="1">
                  <c:v>0.627</c:v>
                </c:pt>
                <c:pt idx="2">
                  <c:v>0.48199999999999998</c:v>
                </c:pt>
                <c:pt idx="3">
                  <c:v>0.46</c:v>
                </c:pt>
                <c:pt idx="4">
                  <c:v>0.45</c:v>
                </c:pt>
              </c:numCache>
            </c:numRef>
          </c:val>
          <c:extLst>
            <c:ext xmlns:c16="http://schemas.microsoft.com/office/drawing/2014/chart" uri="{C3380CC4-5D6E-409C-BE32-E72D297353CC}">
              <c16:uniqueId val="{0000000C-7CC0-42F8-BAB0-AE36F7DF6E2C}"/>
            </c:ext>
          </c:extLst>
        </c:ser>
        <c:dLbls>
          <c:showLegendKey val="0"/>
          <c:showVal val="1"/>
          <c:showCatName val="0"/>
          <c:showSerName val="0"/>
          <c:showPercent val="0"/>
          <c:showBubbleSize val="0"/>
        </c:dLbls>
        <c:gapWidth val="50"/>
        <c:axId val="92135424"/>
        <c:axId val="92140672"/>
      </c:barChart>
      <c:catAx>
        <c:axId val="92135424"/>
        <c:scaling>
          <c:orientation val="minMax"/>
        </c:scaling>
        <c:delete val="0"/>
        <c:axPos val="b"/>
        <c:numFmt formatCode="General" sourceLinked="1"/>
        <c:majorTickMark val="none"/>
        <c:minorTickMark val="none"/>
        <c:tickLblPos val="nextTo"/>
        <c:spPr>
          <a:ln w="6350">
            <a:solidFill>
              <a:schemeClr val="accent4"/>
            </a:solidFill>
            <a:miter lim="800000"/>
          </a:ln>
        </c:spPr>
        <c:txPr>
          <a:bodyPr/>
          <a:lstStyle/>
          <a:p>
            <a:pPr>
              <a:defRPr i="1">
                <a:solidFill>
                  <a:schemeClr val="tx1"/>
                </a:solidFill>
              </a:defRPr>
            </a:pPr>
            <a:endParaRPr lang="en-US"/>
          </a:p>
        </c:txPr>
        <c:crossAx val="92140672"/>
        <c:crosses val="autoZero"/>
        <c:auto val="1"/>
        <c:lblAlgn val="ctr"/>
        <c:lblOffset val="100"/>
        <c:noMultiLvlLbl val="0"/>
      </c:catAx>
      <c:valAx>
        <c:axId val="92140672"/>
        <c:scaling>
          <c:orientation val="minMax"/>
        </c:scaling>
        <c:delete val="0"/>
        <c:axPos val="l"/>
        <c:numFmt formatCode="0%" sourceLinked="1"/>
        <c:majorTickMark val="none"/>
        <c:minorTickMark val="none"/>
        <c:tickLblPos val="none"/>
        <c:spPr>
          <a:ln>
            <a:noFill/>
          </a:ln>
        </c:spPr>
        <c:crossAx val="92135424"/>
        <c:crosses val="autoZero"/>
        <c:crossBetween val="between"/>
      </c:valAx>
    </c:plotArea>
    <c:plotVisOnly val="1"/>
    <c:dispBlanksAs val="gap"/>
    <c:showDLblsOverMax val="0"/>
  </c:chart>
  <c:txPr>
    <a:bodyPr/>
    <a:lstStyle/>
    <a:p>
      <a:pPr>
        <a:defRPr sz="900" baseline="0">
          <a:latin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0461951163101"/>
          <c:y val="7.7516454906730564E-2"/>
          <c:w val="0.80010347877181121"/>
          <c:h val="0.66763307916222303"/>
        </c:manualLayout>
      </c:layout>
      <c:barChart>
        <c:barDir val="col"/>
        <c:grouping val="clustered"/>
        <c:varyColors val="0"/>
        <c:ser>
          <c:idx val="0"/>
          <c:order val="0"/>
          <c:tx>
            <c:strRef>
              <c:f>Sheet1!$B$1</c:f>
              <c:strCache>
                <c:ptCount val="1"/>
                <c:pt idx="0">
                  <c:v>Enrollment</c:v>
                </c:pt>
              </c:strCache>
            </c:strRef>
          </c:tx>
          <c:spPr>
            <a:solidFill>
              <a:schemeClr val="accent2"/>
            </a:solidFill>
          </c:spPr>
          <c:invertIfNegative val="0"/>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General</c:formatCode>
                <c:ptCount val="7"/>
                <c:pt idx="0">
                  <c:v>33</c:v>
                </c:pt>
                <c:pt idx="1">
                  <c:v>50</c:v>
                </c:pt>
                <c:pt idx="2">
                  <c:v>43</c:v>
                </c:pt>
                <c:pt idx="3">
                  <c:v>34</c:v>
                </c:pt>
                <c:pt idx="4">
                  <c:v>42</c:v>
                </c:pt>
                <c:pt idx="5">
                  <c:v>38</c:v>
                </c:pt>
                <c:pt idx="6">
                  <c:v>37</c:v>
                </c:pt>
              </c:numCache>
            </c:numRef>
          </c:val>
          <c:extLst>
            <c:ext xmlns:c16="http://schemas.microsoft.com/office/drawing/2014/chart" uri="{C3380CC4-5D6E-409C-BE32-E72D297353CC}">
              <c16:uniqueId val="{00000000-0B2A-4B40-9821-262C5F78738C}"/>
            </c:ext>
          </c:extLst>
        </c:ser>
        <c:dLbls>
          <c:showLegendKey val="0"/>
          <c:showVal val="0"/>
          <c:showCatName val="0"/>
          <c:showSerName val="0"/>
          <c:showPercent val="0"/>
          <c:showBubbleSize val="0"/>
        </c:dLbls>
        <c:gapWidth val="72"/>
        <c:axId val="92668288"/>
        <c:axId val="92669824"/>
      </c:barChart>
      <c:catAx>
        <c:axId val="92668288"/>
        <c:scaling>
          <c:orientation val="minMax"/>
        </c:scaling>
        <c:delete val="0"/>
        <c:axPos val="b"/>
        <c:numFmt formatCode="General" sourceLinked="1"/>
        <c:majorTickMark val="none"/>
        <c:minorTickMark val="none"/>
        <c:tickLblPos val="nextTo"/>
        <c:txPr>
          <a:bodyPr/>
          <a:lstStyle/>
          <a:p>
            <a:pPr>
              <a:defRPr sz="800" i="1"/>
            </a:pPr>
            <a:endParaRPr lang="en-US"/>
          </a:p>
        </c:txPr>
        <c:crossAx val="92669824"/>
        <c:crossesAt val="0"/>
        <c:auto val="1"/>
        <c:lblAlgn val="ctr"/>
        <c:lblOffset val="100"/>
        <c:noMultiLvlLbl val="0"/>
      </c:catAx>
      <c:valAx>
        <c:axId val="92669824"/>
        <c:scaling>
          <c:orientation val="minMax"/>
          <c:max val="50"/>
        </c:scaling>
        <c:delete val="0"/>
        <c:axPos val="l"/>
        <c:majorGridlines>
          <c:spPr>
            <a:ln>
              <a:noFill/>
            </a:ln>
          </c:spPr>
        </c:majorGridlines>
        <c:title>
          <c:tx>
            <c:rich>
              <a:bodyPr rot="-5400000" vert="horz"/>
              <a:lstStyle/>
              <a:p>
                <a:pPr>
                  <a:defRPr sz="800"/>
                </a:pPr>
                <a:r>
                  <a:rPr lang="en-US" sz="800" dirty="0"/>
                  <a:t>Students</a:t>
                </a:r>
              </a:p>
            </c:rich>
          </c:tx>
          <c:overlay val="0"/>
        </c:title>
        <c:numFmt formatCode="General" sourceLinked="1"/>
        <c:majorTickMark val="in"/>
        <c:minorTickMark val="none"/>
        <c:tickLblPos val="nextTo"/>
        <c:txPr>
          <a:bodyPr/>
          <a:lstStyle/>
          <a:p>
            <a:pPr>
              <a:defRPr sz="900" i="1"/>
            </a:pPr>
            <a:endParaRPr lang="en-US"/>
          </a:p>
        </c:txPr>
        <c:crossAx val="92668288"/>
        <c:crosses val="autoZero"/>
        <c:crossBetween val="between"/>
      </c:valAx>
      <c:spPr>
        <a:noFill/>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2220193430773"/>
          <c:y val="0.11461600351236154"/>
          <c:w val="0.82516165120437757"/>
          <c:h val="0.7974461154303728"/>
        </c:manualLayout>
      </c:layout>
      <c:pie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2F4D-4C70-A76D-1C1DCFC61A63}"/>
              </c:ext>
            </c:extLst>
          </c:dPt>
          <c:dPt>
            <c:idx val="1"/>
            <c:bubble3D val="0"/>
            <c:spPr>
              <a:solidFill>
                <a:schemeClr val="accent1"/>
              </a:solidFill>
            </c:spPr>
            <c:extLst>
              <c:ext xmlns:c16="http://schemas.microsoft.com/office/drawing/2014/chart" uri="{C3380CC4-5D6E-409C-BE32-E72D297353CC}">
                <c16:uniqueId val="{00000003-2F4D-4C70-A76D-1C1DCFC61A63}"/>
              </c:ext>
            </c:extLst>
          </c:dPt>
          <c:cat>
            <c:strRef>
              <c:f>Sheet1!$A$2:$A$3</c:f>
              <c:strCache>
                <c:ptCount val="2"/>
                <c:pt idx="0">
                  <c:v>1st Qtr</c:v>
                </c:pt>
                <c:pt idx="1">
                  <c:v>2nd Qtr</c:v>
                </c:pt>
              </c:strCache>
            </c:strRef>
          </c:cat>
          <c:val>
            <c:numRef>
              <c:f>Sheet1!$B$2:$B$3</c:f>
              <c:numCache>
                <c:formatCode>General</c:formatCode>
                <c:ptCount val="2"/>
                <c:pt idx="0">
                  <c:v>34</c:v>
                </c:pt>
                <c:pt idx="1">
                  <c:v>64</c:v>
                </c:pt>
              </c:numCache>
            </c:numRef>
          </c:val>
          <c:extLst>
            <c:ext xmlns:c16="http://schemas.microsoft.com/office/drawing/2014/chart" uri="{C3380CC4-5D6E-409C-BE32-E72D297353CC}">
              <c16:uniqueId val="{00000004-2F4D-4C70-A76D-1C1DCFC61A63}"/>
            </c:ext>
          </c:extLst>
        </c:ser>
        <c:dLbls>
          <c:showLegendKey val="0"/>
          <c:showVal val="0"/>
          <c:showCatName val="0"/>
          <c:showSerName val="0"/>
          <c:showPercent val="0"/>
          <c:showBubbleSize val="0"/>
          <c:showLeaderLines val="1"/>
        </c:dLbls>
        <c:firstSliceAng val="234"/>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3789770633611"/>
          <c:y val="0.14300923251984862"/>
          <c:w val="0.62380408715560298"/>
          <c:h val="0.74183713639589777"/>
        </c:manualLayout>
      </c:layout>
      <c:pie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79EA-4787-B3F5-B1920DFB2F32}"/>
              </c:ext>
            </c:extLst>
          </c:dPt>
          <c:dPt>
            <c:idx val="1"/>
            <c:bubble3D val="0"/>
            <c:spPr>
              <a:solidFill>
                <a:schemeClr val="accent1"/>
              </a:solidFill>
            </c:spPr>
            <c:extLst>
              <c:ext xmlns:c16="http://schemas.microsoft.com/office/drawing/2014/chart" uri="{C3380CC4-5D6E-409C-BE32-E72D297353CC}">
                <c16:uniqueId val="{00000003-79EA-4787-B3F5-B1920DFB2F32}"/>
              </c:ext>
            </c:extLst>
          </c:dPt>
          <c:cat>
            <c:strRef>
              <c:f>Sheet1!$A$2:$A$3</c:f>
              <c:strCache>
                <c:ptCount val="2"/>
                <c:pt idx="0">
                  <c:v>1st Qtr</c:v>
                </c:pt>
                <c:pt idx="1">
                  <c:v>2nd Qtr</c:v>
                </c:pt>
              </c:strCache>
            </c:strRef>
          </c:cat>
          <c:val>
            <c:numRef>
              <c:f>Sheet1!$B$2:$B$3</c:f>
              <c:numCache>
                <c:formatCode>General</c:formatCode>
                <c:ptCount val="2"/>
                <c:pt idx="0">
                  <c:v>46</c:v>
                </c:pt>
                <c:pt idx="1">
                  <c:v>54</c:v>
                </c:pt>
              </c:numCache>
            </c:numRef>
          </c:val>
          <c:extLst>
            <c:ext xmlns:c16="http://schemas.microsoft.com/office/drawing/2014/chart" uri="{C3380CC4-5D6E-409C-BE32-E72D297353CC}">
              <c16:uniqueId val="{00000004-79EA-4787-B3F5-B1920DFB2F32}"/>
            </c:ext>
          </c:extLst>
        </c:ser>
        <c:dLbls>
          <c:showLegendKey val="0"/>
          <c:showVal val="0"/>
          <c:showCatName val="0"/>
          <c:showSerName val="0"/>
          <c:showPercent val="0"/>
          <c:showBubbleSize val="0"/>
          <c:showLeaderLines val="1"/>
        </c:dLbls>
        <c:firstSliceAng val="194"/>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17921951811617"/>
          <c:y val="0.14950068341301034"/>
          <c:w val="0.61341187716210477"/>
          <c:h val="0.63455388499041909"/>
        </c:manualLayout>
      </c:layout>
      <c:pie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856B-4F9A-AF3C-9EF1AB5E5C26}"/>
              </c:ext>
            </c:extLst>
          </c:dPt>
          <c:dPt>
            <c:idx val="1"/>
            <c:bubble3D val="0"/>
            <c:spPr>
              <a:solidFill>
                <a:schemeClr val="accent1"/>
              </a:solidFill>
            </c:spPr>
            <c:extLst>
              <c:ext xmlns:c16="http://schemas.microsoft.com/office/drawing/2014/chart" uri="{C3380CC4-5D6E-409C-BE32-E72D297353CC}">
                <c16:uniqueId val="{00000003-856B-4F9A-AF3C-9EF1AB5E5C26}"/>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856B-4F9A-AF3C-9EF1AB5E5C26}"/>
            </c:ext>
          </c:extLst>
        </c:ser>
        <c:dLbls>
          <c:showLegendKey val="0"/>
          <c:showVal val="0"/>
          <c:showCatName val="0"/>
          <c:showSerName val="0"/>
          <c:showPercent val="0"/>
          <c:showBubbleSize val="0"/>
          <c:showLeaderLines val="1"/>
        </c:dLbls>
        <c:firstSliceAng val="9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29481052922813"/>
          <c:y val="3.8747982511540491E-2"/>
          <c:w val="0.72696710884971838"/>
          <c:h val="0.84518586134102414"/>
        </c:manualLayout>
      </c:layout>
      <c:barChart>
        <c:barDir val="bar"/>
        <c:grouping val="clustered"/>
        <c:varyColors val="0"/>
        <c:ser>
          <c:idx val="0"/>
          <c:order val="0"/>
          <c:tx>
            <c:strRef>
              <c:f>Sheet1!$B$1</c:f>
              <c:strCache>
                <c:ptCount val="1"/>
                <c:pt idx="0">
                  <c:v>Series 1</c:v>
                </c:pt>
              </c:strCache>
            </c:strRef>
          </c:tx>
          <c:spPr>
            <a:ln w="12700">
              <a:solidFill>
                <a:schemeClr val="bg1"/>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Boomer</c:v>
                </c:pt>
                <c:pt idx="1">
                  <c:v>GenY</c:v>
                </c:pt>
              </c:strCache>
            </c:strRef>
          </c:cat>
          <c:val>
            <c:numRef>
              <c:f>Sheet1!$B$2:$B$3</c:f>
              <c:numCache>
                <c:formatCode>General</c:formatCode>
                <c:ptCount val="2"/>
                <c:pt idx="0">
                  <c:v>11</c:v>
                </c:pt>
                <c:pt idx="1">
                  <c:v>20</c:v>
                </c:pt>
              </c:numCache>
            </c:numRef>
          </c:val>
          <c:extLst>
            <c:ext xmlns:c16="http://schemas.microsoft.com/office/drawing/2014/chart" uri="{C3380CC4-5D6E-409C-BE32-E72D297353CC}">
              <c16:uniqueId val="{00000000-65AE-4BF5-ABEF-592F6021A1C4}"/>
            </c:ext>
          </c:extLst>
        </c:ser>
        <c:dLbls>
          <c:showLegendKey val="0"/>
          <c:showVal val="0"/>
          <c:showCatName val="0"/>
          <c:showSerName val="0"/>
          <c:showPercent val="0"/>
          <c:showBubbleSize val="0"/>
        </c:dLbls>
        <c:gapWidth val="50"/>
        <c:axId val="324455424"/>
        <c:axId val="326259456"/>
      </c:barChart>
      <c:catAx>
        <c:axId val="324455424"/>
        <c:scaling>
          <c:orientation val="minMax"/>
        </c:scaling>
        <c:delete val="0"/>
        <c:axPos val="l"/>
        <c:numFmt formatCode="General" sourceLinked="0"/>
        <c:majorTickMark val="none"/>
        <c:minorTickMark val="none"/>
        <c:tickLblPos val="nextTo"/>
        <c:spPr>
          <a:noFill/>
          <a:ln>
            <a:solidFill>
              <a:schemeClr val="accent4"/>
            </a:solidFill>
            <a:miter lim="800000"/>
          </a:ln>
        </c:spPr>
        <c:txPr>
          <a:bodyPr/>
          <a:lstStyle/>
          <a:p>
            <a:pPr>
              <a:defRPr i="1"/>
            </a:pPr>
            <a:endParaRPr lang="en-US"/>
          </a:p>
        </c:txPr>
        <c:crossAx val="326259456"/>
        <c:crosses val="autoZero"/>
        <c:auto val="1"/>
        <c:lblAlgn val="ctr"/>
        <c:lblOffset val="100"/>
        <c:noMultiLvlLbl val="0"/>
      </c:catAx>
      <c:valAx>
        <c:axId val="326259456"/>
        <c:scaling>
          <c:orientation val="minMax"/>
        </c:scaling>
        <c:delete val="1"/>
        <c:axPos val="b"/>
        <c:numFmt formatCode="General" sourceLinked="1"/>
        <c:majorTickMark val="none"/>
        <c:minorTickMark val="none"/>
        <c:tickLblPos val="nextTo"/>
        <c:crossAx val="324455424"/>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111781725884837"/>
          <c:y val="8.192796646615938E-2"/>
          <c:w val="0.59939733994053779"/>
          <c:h val="0.8132284663597581"/>
        </c:manualLayout>
      </c:layout>
      <c:lineChart>
        <c:grouping val="standard"/>
        <c:varyColors val="0"/>
        <c:ser>
          <c:idx val="0"/>
          <c:order val="0"/>
          <c:tx>
            <c:strRef>
              <c:f>Sheet1!$B$1</c:f>
              <c:strCache>
                <c:ptCount val="1"/>
                <c:pt idx="0">
                  <c:v>Master's Degree</c:v>
                </c:pt>
              </c:strCache>
            </c:strRef>
          </c:tx>
          <c:spPr>
            <a:ln w="28575" cap="flat">
              <a:solidFill>
                <a:schemeClr val="accent1"/>
              </a:solidFill>
              <a:miter lim="800000"/>
            </a:ln>
          </c:spPr>
          <c:marker>
            <c:symbol val="none"/>
          </c:marker>
          <c:dPt>
            <c:idx val="1"/>
            <c:bubble3D val="0"/>
            <c:spPr>
              <a:ln w="28575" cap="flat">
                <a:solidFill>
                  <a:srgbClr val="525B63"/>
                </a:solidFill>
                <a:miter lim="800000"/>
              </a:ln>
            </c:spPr>
            <c:extLst>
              <c:ext xmlns:c16="http://schemas.microsoft.com/office/drawing/2014/chart" uri="{C3380CC4-5D6E-409C-BE32-E72D297353CC}">
                <c16:uniqueId val="{00000001-A708-432B-A615-80EB6279C181}"/>
              </c:ext>
            </c:extLst>
          </c:dPt>
          <c:dLbls>
            <c:dLbl>
              <c:idx val="0"/>
              <c:delete val="1"/>
              <c:extLst>
                <c:ext xmlns:c15="http://schemas.microsoft.com/office/drawing/2012/chart" uri="{CE6537A1-D6FC-4f65-9D91-7224C49458BB}"/>
                <c:ext xmlns:c16="http://schemas.microsoft.com/office/drawing/2014/chart" uri="{C3380CC4-5D6E-409C-BE32-E72D297353CC}">
                  <c16:uniqueId val="{00000002-A708-432B-A615-80EB6279C181}"/>
                </c:ext>
              </c:extLst>
            </c:dLbl>
            <c:dLbl>
              <c:idx val="1"/>
              <c:layout>
                <c:manualLayout>
                  <c:x val="-1.7452474644096633E-2"/>
                  <c:y val="1.9937283898288548E-2"/>
                </c:manualLayout>
              </c:layout>
              <c:tx>
                <c:rich>
                  <a:bodyPr/>
                  <a:lstStyle/>
                  <a:p>
                    <a:pPr algn="l">
                      <a:defRPr b="1"/>
                    </a:pPr>
                    <a:r>
                      <a:rPr lang="en-US" dirty="0"/>
                      <a:t>(3%)</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08-432B-A615-80EB6279C181}"/>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formatCode="0.00">
                  <c:v>0</c:v>
                </c:pt>
                <c:pt idx="1">
                  <c:v>5</c:v>
                </c:pt>
              </c:numCache>
            </c:numRef>
          </c:cat>
          <c:val>
            <c:numRef>
              <c:f>Sheet1!$B$2:$B$4</c:f>
              <c:numCache>
                <c:formatCode>0</c:formatCode>
                <c:ptCount val="3"/>
                <c:pt idx="0">
                  <c:v>0</c:v>
                </c:pt>
                <c:pt idx="1">
                  <c:v>3</c:v>
                </c:pt>
              </c:numCache>
            </c:numRef>
          </c:val>
          <c:smooth val="0"/>
          <c:extLst>
            <c:ext xmlns:c16="http://schemas.microsoft.com/office/drawing/2014/chart" uri="{C3380CC4-5D6E-409C-BE32-E72D297353CC}">
              <c16:uniqueId val="{00000003-A708-432B-A615-80EB6279C181}"/>
            </c:ext>
          </c:extLst>
        </c:ser>
        <c:ser>
          <c:idx val="1"/>
          <c:order val="1"/>
          <c:tx>
            <c:strRef>
              <c:f>Sheet1!$C$1</c:f>
              <c:strCache>
                <c:ptCount val="1"/>
                <c:pt idx="0">
                  <c:v>Graduate Certificate</c:v>
                </c:pt>
              </c:strCache>
            </c:strRef>
          </c:tx>
          <c:spPr>
            <a:ln w="28575" cap="flat">
              <a:solidFill>
                <a:srgbClr val="6E8190"/>
              </a:solidFill>
              <a:miter lim="800000"/>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A708-432B-A615-80EB6279C181}"/>
                </c:ext>
              </c:extLst>
            </c:dLbl>
            <c:dLbl>
              <c:idx val="1"/>
              <c:layout>
                <c:manualLayout>
                  <c:x val="-1.7452474644096633E-2"/>
                  <c:y val="7.9749135593153775E-2"/>
                </c:manualLayout>
              </c:layout>
              <c:tx>
                <c:rich>
                  <a:bodyPr/>
                  <a:lstStyle/>
                  <a:p>
                    <a:pPr>
                      <a:defRPr b="1"/>
                    </a:pPr>
                    <a:r>
                      <a:rPr lang="en-US" b="1" dirty="0"/>
                      <a:t>(18%)</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08-432B-A615-80EB6279C18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formatCode="0.00">
                  <c:v>0</c:v>
                </c:pt>
                <c:pt idx="1">
                  <c:v>5</c:v>
                </c:pt>
              </c:numCache>
            </c:numRef>
          </c:cat>
          <c:val>
            <c:numRef>
              <c:f>Sheet1!$C$2:$C$4</c:f>
              <c:numCache>
                <c:formatCode>0</c:formatCode>
                <c:ptCount val="3"/>
                <c:pt idx="0">
                  <c:v>0</c:v>
                </c:pt>
                <c:pt idx="1">
                  <c:v>18</c:v>
                </c:pt>
              </c:numCache>
            </c:numRef>
          </c:val>
          <c:smooth val="0"/>
          <c:extLst>
            <c:ext xmlns:c16="http://schemas.microsoft.com/office/drawing/2014/chart" uri="{C3380CC4-5D6E-409C-BE32-E72D297353CC}">
              <c16:uniqueId val="{00000006-A708-432B-A615-80EB6279C181}"/>
            </c:ext>
          </c:extLst>
        </c:ser>
        <c:ser>
          <c:idx val="2"/>
          <c:order val="2"/>
          <c:tx>
            <c:strRef>
              <c:f>Sheet1!$D$1</c:f>
              <c:strCache>
                <c:ptCount val="1"/>
                <c:pt idx="0">
                  <c:v>Non-credit Certificate</c:v>
                </c:pt>
              </c:strCache>
            </c:strRef>
          </c:tx>
          <c:spPr>
            <a:ln w="28575" cap="flat">
              <a:solidFill>
                <a:srgbClr val="6E8190"/>
              </a:solidFill>
              <a:prstDash val="dash"/>
              <a:miter lim="800000"/>
            </a:ln>
          </c:spPr>
          <c:marker>
            <c:symbol val="none"/>
          </c:marker>
          <c:dPt>
            <c:idx val="1"/>
            <c:bubble3D val="0"/>
            <c:spPr>
              <a:ln w="28575" cap="flat">
                <a:solidFill>
                  <a:srgbClr val="BEC9D0"/>
                </a:solidFill>
                <a:prstDash val="dash"/>
                <a:miter lim="800000"/>
              </a:ln>
            </c:spPr>
            <c:extLst>
              <c:ext xmlns:c16="http://schemas.microsoft.com/office/drawing/2014/chart" uri="{C3380CC4-5D6E-409C-BE32-E72D297353CC}">
                <c16:uniqueId val="{00000008-A708-432B-A615-80EB6279C181}"/>
              </c:ext>
            </c:extLst>
          </c:dPt>
          <c:cat>
            <c:numRef>
              <c:f>Sheet1!$A$2:$A$4</c:f>
              <c:numCache>
                <c:formatCode>General</c:formatCode>
                <c:ptCount val="3"/>
                <c:pt idx="0" formatCode="0.00">
                  <c:v>0</c:v>
                </c:pt>
                <c:pt idx="1">
                  <c:v>5</c:v>
                </c:pt>
              </c:numCache>
            </c:numRef>
          </c:cat>
          <c:val>
            <c:numRef>
              <c:f>Sheet1!$D$2:$D$4</c:f>
              <c:numCache>
                <c:formatCode>0</c:formatCode>
                <c:ptCount val="3"/>
                <c:pt idx="0">
                  <c:v>0</c:v>
                </c:pt>
                <c:pt idx="1">
                  <c:v>22</c:v>
                </c:pt>
              </c:numCache>
            </c:numRef>
          </c:val>
          <c:smooth val="0"/>
          <c:extLst>
            <c:ext xmlns:c16="http://schemas.microsoft.com/office/drawing/2014/chart" uri="{C3380CC4-5D6E-409C-BE32-E72D297353CC}">
              <c16:uniqueId val="{00000009-A708-432B-A615-80EB6279C181}"/>
            </c:ext>
          </c:extLst>
        </c:ser>
        <c:dLbls>
          <c:showLegendKey val="0"/>
          <c:showVal val="0"/>
          <c:showCatName val="0"/>
          <c:showSerName val="0"/>
          <c:showPercent val="0"/>
          <c:showBubbleSize val="0"/>
        </c:dLbls>
        <c:smooth val="0"/>
        <c:axId val="291959936"/>
        <c:axId val="291959168"/>
      </c:lineChart>
      <c:dateAx>
        <c:axId val="291959936"/>
        <c:scaling>
          <c:orientation val="minMax"/>
        </c:scaling>
        <c:delete val="0"/>
        <c:axPos val="b"/>
        <c:numFmt formatCode="@" sourceLinked="0"/>
        <c:majorTickMark val="none"/>
        <c:minorTickMark val="none"/>
        <c:tickLblPos val="none"/>
        <c:spPr>
          <a:noFill/>
          <a:ln>
            <a:solidFill>
              <a:schemeClr val="accent4"/>
            </a:solidFill>
            <a:miter lim="800000"/>
          </a:ln>
        </c:spPr>
        <c:txPr>
          <a:bodyPr/>
          <a:lstStyle/>
          <a:p>
            <a:pPr>
              <a:defRPr i="1"/>
            </a:pPr>
            <a:endParaRPr lang="en-US"/>
          </a:p>
        </c:txPr>
        <c:crossAx val="291959168"/>
        <c:crosses val="autoZero"/>
        <c:auto val="0"/>
        <c:lblOffset val="0"/>
        <c:baseTimeUnit val="days"/>
      </c:dateAx>
      <c:valAx>
        <c:axId val="291959168"/>
        <c:scaling>
          <c:orientation val="minMax"/>
        </c:scaling>
        <c:delete val="0"/>
        <c:axPos val="l"/>
        <c:title>
          <c:tx>
            <c:rich>
              <a:bodyPr rot="-5400000" vert="horz"/>
              <a:lstStyle/>
              <a:p>
                <a:pPr>
                  <a:defRPr b="0"/>
                </a:pPr>
                <a:r>
                  <a:rPr lang="en-US" b="0" dirty="0"/>
                  <a:t>Percent Change</a:t>
                </a:r>
              </a:p>
            </c:rich>
          </c:tx>
          <c:layout>
            <c:manualLayout>
              <c:xMode val="edge"/>
              <c:yMode val="edge"/>
              <c:x val="5.6294537306725845E-3"/>
              <c:y val="0.28287669888814321"/>
            </c:manualLayout>
          </c:layout>
          <c:overlay val="0"/>
        </c:title>
        <c:numFmt formatCode="0" sourceLinked="1"/>
        <c:majorTickMark val="none"/>
        <c:minorTickMark val="none"/>
        <c:tickLblPos val="nextTo"/>
        <c:spPr>
          <a:noFill/>
          <a:ln>
            <a:solidFill>
              <a:schemeClr val="accent4"/>
            </a:solidFill>
            <a:miter lim="800000"/>
          </a:ln>
        </c:spPr>
        <c:txPr>
          <a:bodyPr/>
          <a:lstStyle/>
          <a:p>
            <a:pPr>
              <a:defRPr i="1"/>
            </a:pPr>
            <a:endParaRPr lang="en-US"/>
          </a:p>
        </c:txPr>
        <c:crossAx val="291959936"/>
        <c:crosses val="autoZero"/>
        <c:crossBetween val="midCat"/>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53179942020032E-2"/>
          <c:y val="5.9283664910223653E-2"/>
          <c:w val="0.95522478212650686"/>
          <c:h val="0.88143267017955274"/>
        </c:manualLayout>
      </c:layout>
      <c:bubbleChart>
        <c:varyColors val="0"/>
        <c:ser>
          <c:idx val="0"/>
          <c:order val="0"/>
          <c:tx>
            <c:strRef>
              <c:f>Sheet1!$B$1</c:f>
              <c:strCache>
                <c:ptCount val="1"/>
                <c:pt idx="0">
                  <c:v>Courses</c:v>
                </c:pt>
              </c:strCache>
            </c:strRef>
          </c:tx>
          <c:spPr>
            <a:solidFill>
              <a:schemeClr val="accent1">
                <a:alpha val="38000"/>
              </a:schemeClr>
            </a:solidFill>
            <a:ln>
              <a:solidFill>
                <a:schemeClr val="tx1"/>
              </a:solidFill>
            </a:ln>
          </c:spPr>
          <c:invertIfNegative val="0"/>
          <c:xVal>
            <c:numRef>
              <c:f>Sheet1!$A$2:$A$90</c:f>
              <c:numCache>
                <c:formatCode>General</c:formatCode>
                <c:ptCount val="89"/>
                <c:pt idx="0">
                  <c:v>0</c:v>
                </c:pt>
                <c:pt idx="1">
                  <c:v>0</c:v>
                </c:pt>
                <c:pt idx="2">
                  <c:v>0</c:v>
                </c:pt>
                <c:pt idx="3">
                  <c:v>0</c:v>
                </c:pt>
                <c:pt idx="4">
                  <c:v>1.25</c:v>
                </c:pt>
                <c:pt idx="5">
                  <c:v>1.5</c:v>
                </c:pt>
                <c:pt idx="6">
                  <c:v>1.5</c:v>
                </c:pt>
                <c:pt idx="7">
                  <c:v>1.5</c:v>
                </c:pt>
                <c:pt idx="8">
                  <c:v>1.5</c:v>
                </c:pt>
                <c:pt idx="9">
                  <c:v>2</c:v>
                </c:pt>
                <c:pt idx="10">
                  <c:v>2.5</c:v>
                </c:pt>
                <c:pt idx="11">
                  <c:v>2.5</c:v>
                </c:pt>
                <c:pt idx="12">
                  <c:v>2.5</c:v>
                </c:pt>
                <c:pt idx="13">
                  <c:v>3</c:v>
                </c:pt>
                <c:pt idx="14">
                  <c:v>3</c:v>
                </c:pt>
                <c:pt idx="15">
                  <c:v>3</c:v>
                </c:pt>
                <c:pt idx="16">
                  <c:v>3</c:v>
                </c:pt>
                <c:pt idx="17">
                  <c:v>4</c:v>
                </c:pt>
                <c:pt idx="18">
                  <c:v>4.5</c:v>
                </c:pt>
                <c:pt idx="19">
                  <c:v>5</c:v>
                </c:pt>
                <c:pt idx="20">
                  <c:v>5</c:v>
                </c:pt>
                <c:pt idx="21">
                  <c:v>5.5</c:v>
                </c:pt>
                <c:pt idx="22">
                  <c:v>6</c:v>
                </c:pt>
                <c:pt idx="23">
                  <c:v>6</c:v>
                </c:pt>
                <c:pt idx="24">
                  <c:v>6</c:v>
                </c:pt>
                <c:pt idx="25">
                  <c:v>6</c:v>
                </c:pt>
                <c:pt idx="26">
                  <c:v>6</c:v>
                </c:pt>
                <c:pt idx="27">
                  <c:v>6.5</c:v>
                </c:pt>
                <c:pt idx="28">
                  <c:v>7</c:v>
                </c:pt>
                <c:pt idx="29">
                  <c:v>8.5</c:v>
                </c:pt>
                <c:pt idx="30">
                  <c:v>9</c:v>
                </c:pt>
                <c:pt idx="31">
                  <c:v>9</c:v>
                </c:pt>
                <c:pt idx="32">
                  <c:v>9</c:v>
                </c:pt>
                <c:pt idx="33">
                  <c:v>9</c:v>
                </c:pt>
                <c:pt idx="34">
                  <c:v>9</c:v>
                </c:pt>
                <c:pt idx="35">
                  <c:v>10</c:v>
                </c:pt>
                <c:pt idx="36">
                  <c:v>10.5</c:v>
                </c:pt>
                <c:pt idx="37">
                  <c:v>12</c:v>
                </c:pt>
                <c:pt idx="38">
                  <c:v>12</c:v>
                </c:pt>
                <c:pt idx="39">
                  <c:v>12</c:v>
                </c:pt>
              </c:numCache>
            </c:numRef>
          </c:xVal>
          <c:yVal>
            <c:numRef>
              <c:f>Sheet1!$B$2:$B$90</c:f>
              <c:numCache>
                <c:formatCode>General</c:formatCode>
                <c:ptCount val="89"/>
                <c:pt idx="0">
                  <c:v>1</c:v>
                </c:pt>
                <c:pt idx="1">
                  <c:v>6</c:v>
                </c:pt>
                <c:pt idx="2">
                  <c:v>5</c:v>
                </c:pt>
                <c:pt idx="3">
                  <c:v>1</c:v>
                </c:pt>
                <c:pt idx="4">
                  <c:v>4</c:v>
                </c:pt>
                <c:pt idx="5">
                  <c:v>3</c:v>
                </c:pt>
                <c:pt idx="6">
                  <c:v>3</c:v>
                </c:pt>
                <c:pt idx="7">
                  <c:v>3</c:v>
                </c:pt>
                <c:pt idx="8">
                  <c:v>2</c:v>
                </c:pt>
                <c:pt idx="9">
                  <c:v>2</c:v>
                </c:pt>
                <c:pt idx="10">
                  <c:v>5</c:v>
                </c:pt>
                <c:pt idx="11">
                  <c:v>5</c:v>
                </c:pt>
                <c:pt idx="12">
                  <c:v>5</c:v>
                </c:pt>
                <c:pt idx="13">
                  <c:v>9</c:v>
                </c:pt>
                <c:pt idx="14">
                  <c:v>6</c:v>
                </c:pt>
                <c:pt idx="15">
                  <c:v>5</c:v>
                </c:pt>
                <c:pt idx="16">
                  <c:v>1</c:v>
                </c:pt>
                <c:pt idx="17">
                  <c:v>1</c:v>
                </c:pt>
                <c:pt idx="18">
                  <c:v>7</c:v>
                </c:pt>
                <c:pt idx="19">
                  <c:v>6</c:v>
                </c:pt>
                <c:pt idx="20">
                  <c:v>1</c:v>
                </c:pt>
                <c:pt idx="21">
                  <c:v>11</c:v>
                </c:pt>
                <c:pt idx="22">
                  <c:v>10</c:v>
                </c:pt>
                <c:pt idx="23">
                  <c:v>12</c:v>
                </c:pt>
                <c:pt idx="24">
                  <c:v>5</c:v>
                </c:pt>
                <c:pt idx="25">
                  <c:v>4</c:v>
                </c:pt>
                <c:pt idx="26">
                  <c:v>6</c:v>
                </c:pt>
                <c:pt idx="27">
                  <c:v>11</c:v>
                </c:pt>
                <c:pt idx="28">
                  <c:v>3</c:v>
                </c:pt>
                <c:pt idx="29">
                  <c:v>16</c:v>
                </c:pt>
                <c:pt idx="30">
                  <c:v>18</c:v>
                </c:pt>
                <c:pt idx="31">
                  <c:v>5</c:v>
                </c:pt>
                <c:pt idx="32">
                  <c:v>3</c:v>
                </c:pt>
                <c:pt idx="33">
                  <c:v>8</c:v>
                </c:pt>
                <c:pt idx="34">
                  <c:v>9</c:v>
                </c:pt>
                <c:pt idx="35">
                  <c:v>1</c:v>
                </c:pt>
                <c:pt idx="36">
                  <c:v>7</c:v>
                </c:pt>
                <c:pt idx="37">
                  <c:v>10</c:v>
                </c:pt>
                <c:pt idx="38">
                  <c:v>5</c:v>
                </c:pt>
                <c:pt idx="39">
                  <c:v>3</c:v>
                </c:pt>
              </c:numCache>
            </c:numRef>
          </c:yVal>
          <c:bubbleSize>
            <c:numRef>
              <c:f>Sheet1!$C$2:$C$90</c:f>
              <c:numCache>
                <c:formatCode>General</c:formatCode>
                <c:ptCount val="89"/>
                <c:pt idx="0">
                  <c:v>2</c:v>
                </c:pt>
                <c:pt idx="1">
                  <c:v>1</c:v>
                </c:pt>
                <c:pt idx="2">
                  <c:v>1</c:v>
                </c:pt>
                <c:pt idx="3">
                  <c:v>2</c:v>
                </c:pt>
                <c:pt idx="4">
                  <c:v>1</c:v>
                </c:pt>
                <c:pt idx="5">
                  <c:v>3</c:v>
                </c:pt>
                <c:pt idx="6">
                  <c:v>3</c:v>
                </c:pt>
                <c:pt idx="7">
                  <c:v>3</c:v>
                </c:pt>
                <c:pt idx="8">
                  <c:v>1</c:v>
                </c:pt>
                <c:pt idx="9">
                  <c:v>1</c:v>
                </c:pt>
                <c:pt idx="10">
                  <c:v>3</c:v>
                </c:pt>
                <c:pt idx="11">
                  <c:v>3</c:v>
                </c:pt>
                <c:pt idx="12">
                  <c:v>3</c:v>
                </c:pt>
                <c:pt idx="13">
                  <c:v>1</c:v>
                </c:pt>
                <c:pt idx="14">
                  <c:v>24</c:v>
                </c:pt>
                <c:pt idx="15">
                  <c:v>5</c:v>
                </c:pt>
                <c:pt idx="16">
                  <c:v>1</c:v>
                </c:pt>
                <c:pt idx="17">
                  <c:v>1</c:v>
                </c:pt>
                <c:pt idx="18">
                  <c:v>2</c:v>
                </c:pt>
                <c:pt idx="19">
                  <c:v>1</c:v>
                </c:pt>
                <c:pt idx="20">
                  <c:v>1</c:v>
                </c:pt>
                <c:pt idx="21">
                  <c:v>3</c:v>
                </c:pt>
                <c:pt idx="22">
                  <c:v>1</c:v>
                </c:pt>
                <c:pt idx="23">
                  <c:v>1</c:v>
                </c:pt>
                <c:pt idx="24">
                  <c:v>5</c:v>
                </c:pt>
                <c:pt idx="25">
                  <c:v>1</c:v>
                </c:pt>
                <c:pt idx="26">
                  <c:v>3</c:v>
                </c:pt>
                <c:pt idx="27">
                  <c:v>1</c:v>
                </c:pt>
                <c:pt idx="28">
                  <c:v>2</c:v>
                </c:pt>
                <c:pt idx="29">
                  <c:v>1</c:v>
                </c:pt>
                <c:pt idx="30">
                  <c:v>9</c:v>
                </c:pt>
                <c:pt idx="31">
                  <c:v>3</c:v>
                </c:pt>
                <c:pt idx="32">
                  <c:v>1</c:v>
                </c:pt>
                <c:pt idx="33">
                  <c:v>2</c:v>
                </c:pt>
                <c:pt idx="34">
                  <c:v>2</c:v>
                </c:pt>
                <c:pt idx="35">
                  <c:v>1</c:v>
                </c:pt>
                <c:pt idx="36">
                  <c:v>1</c:v>
                </c:pt>
                <c:pt idx="37">
                  <c:v>1</c:v>
                </c:pt>
                <c:pt idx="38">
                  <c:v>1</c:v>
                </c:pt>
                <c:pt idx="39">
                  <c:v>1</c:v>
                </c:pt>
              </c:numCache>
            </c:numRef>
          </c:bubbleSize>
          <c:bubble3D val="0"/>
          <c:extLst>
            <c:ext xmlns:c16="http://schemas.microsoft.com/office/drawing/2014/chart" uri="{C3380CC4-5D6E-409C-BE32-E72D297353CC}">
              <c16:uniqueId val="{00000000-AEB2-4AE8-8A1E-F231B80B753F}"/>
            </c:ext>
          </c:extLst>
        </c:ser>
        <c:dLbls>
          <c:showLegendKey val="0"/>
          <c:showVal val="0"/>
          <c:showCatName val="0"/>
          <c:showSerName val="0"/>
          <c:showPercent val="0"/>
          <c:showBubbleSize val="0"/>
        </c:dLbls>
        <c:bubbleScale val="100"/>
        <c:showNegBubbles val="0"/>
        <c:axId val="282368640"/>
        <c:axId val="282375680"/>
      </c:bubbleChart>
      <c:valAx>
        <c:axId val="282368640"/>
        <c:scaling>
          <c:orientation val="minMax"/>
          <c:max val="13"/>
          <c:min val="-1"/>
        </c:scaling>
        <c:delete val="1"/>
        <c:axPos val="b"/>
        <c:numFmt formatCode="General" sourceLinked="1"/>
        <c:majorTickMark val="none"/>
        <c:minorTickMark val="none"/>
        <c:tickLblPos val="nextTo"/>
        <c:crossAx val="282375680"/>
        <c:crosses val="autoZero"/>
        <c:crossBetween val="midCat"/>
        <c:majorUnit val="2"/>
      </c:valAx>
      <c:valAx>
        <c:axId val="282375680"/>
        <c:scaling>
          <c:orientation val="minMax"/>
        </c:scaling>
        <c:delete val="1"/>
        <c:axPos val="l"/>
        <c:numFmt formatCode="General" sourceLinked="1"/>
        <c:majorTickMark val="none"/>
        <c:minorTickMark val="none"/>
        <c:tickLblPos val="nextTo"/>
        <c:crossAx val="282368640"/>
        <c:crossesAt val="-2"/>
        <c:crossBetween val="midCat"/>
      </c:valAx>
      <c:spPr>
        <a:noFill/>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Sheet1!$C$1</c:f>
              <c:strCache>
                <c:ptCount val="1"/>
                <c:pt idx="0">
                  <c:v>Employment Rate</c:v>
                </c:pt>
              </c:strCache>
            </c:strRef>
          </c:tx>
          <c:marker>
            <c:symbol val="square"/>
            <c:size val="3"/>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0.0%</c:formatCode>
                <c:ptCount val="9"/>
                <c:pt idx="0">
                  <c:v>0</c:v>
                </c:pt>
                <c:pt idx="1">
                  <c:v>7.5776711290747212E-4</c:v>
                </c:pt>
                <c:pt idx="2">
                  <c:v>2.77847941399349E-3</c:v>
                </c:pt>
                <c:pt idx="3">
                  <c:v>7.5776711290704137E-4</c:v>
                </c:pt>
                <c:pt idx="4">
                  <c:v>6.3147259408927289E-4</c:v>
                </c:pt>
                <c:pt idx="5">
                  <c:v>-8.8406163172517586E-3</c:v>
                </c:pt>
                <c:pt idx="6">
                  <c:v>-1.9449355897954001E-2</c:v>
                </c:pt>
                <c:pt idx="7">
                  <c:v>-2.8163677696387775E-2</c:v>
                </c:pt>
                <c:pt idx="8">
                  <c:v>-3.4604698156100101E-2</c:v>
                </c:pt>
              </c:numCache>
            </c:numRef>
          </c:val>
          <c:smooth val="0"/>
          <c:extLst>
            <c:ext xmlns:c16="http://schemas.microsoft.com/office/drawing/2014/chart" uri="{C3380CC4-5D6E-409C-BE32-E72D297353CC}">
              <c16:uniqueId val="{00000000-0869-4022-8C77-6FCE9C46B0D8}"/>
            </c:ext>
          </c:extLst>
        </c:ser>
        <c:dLbls>
          <c:showLegendKey val="0"/>
          <c:showVal val="0"/>
          <c:showCatName val="0"/>
          <c:showSerName val="0"/>
          <c:showPercent val="0"/>
          <c:showBubbleSize val="0"/>
        </c:dLbls>
        <c:marker val="1"/>
        <c:smooth val="0"/>
        <c:axId val="91624576"/>
        <c:axId val="91626112"/>
      </c:lineChart>
      <c:lineChart>
        <c:grouping val="standard"/>
        <c:varyColors val="0"/>
        <c:ser>
          <c:idx val="0"/>
          <c:order val="0"/>
          <c:tx>
            <c:strRef>
              <c:f>Sheet1!$B$1</c:f>
              <c:strCache>
                <c:ptCount val="1"/>
                <c:pt idx="0">
                  <c:v>GDP</c:v>
                </c:pt>
              </c:strCache>
            </c:strRef>
          </c:tx>
          <c:marker>
            <c:symbol val="diamond"/>
            <c:size val="4"/>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0.0%</c:formatCode>
                <c:ptCount val="9"/>
                <c:pt idx="0">
                  <c:v>0</c:v>
                </c:pt>
                <c:pt idx="1">
                  <c:v>6.3063063063063057E-2</c:v>
                </c:pt>
                <c:pt idx="2">
                  <c:v>0.13513513513513514</c:v>
                </c:pt>
                <c:pt idx="3">
                  <c:v>0.1981981981981982</c:v>
                </c:pt>
                <c:pt idx="4">
                  <c:v>0.26126126126126126</c:v>
                </c:pt>
                <c:pt idx="5">
                  <c:v>0.27927927927927926</c:v>
                </c:pt>
                <c:pt idx="6">
                  <c:v>0.25225225225225223</c:v>
                </c:pt>
                <c:pt idx="7">
                  <c:v>0.29729729729729731</c:v>
                </c:pt>
                <c:pt idx="8">
                  <c:v>0.35135135135135137</c:v>
                </c:pt>
              </c:numCache>
            </c:numRef>
          </c:val>
          <c:smooth val="0"/>
          <c:extLst>
            <c:ext xmlns:c16="http://schemas.microsoft.com/office/drawing/2014/chart" uri="{C3380CC4-5D6E-409C-BE32-E72D297353CC}">
              <c16:uniqueId val="{00000001-0869-4022-8C77-6FCE9C46B0D8}"/>
            </c:ext>
          </c:extLst>
        </c:ser>
        <c:dLbls>
          <c:showLegendKey val="0"/>
          <c:showVal val="0"/>
          <c:showCatName val="0"/>
          <c:showSerName val="0"/>
          <c:showPercent val="0"/>
          <c:showBubbleSize val="0"/>
        </c:dLbls>
        <c:marker val="1"/>
        <c:smooth val="0"/>
        <c:axId val="91629440"/>
        <c:axId val="91627904"/>
      </c:lineChart>
      <c:catAx>
        <c:axId val="91624576"/>
        <c:scaling>
          <c:orientation val="minMax"/>
        </c:scaling>
        <c:delete val="0"/>
        <c:axPos val="b"/>
        <c:numFmt formatCode="General" sourceLinked="1"/>
        <c:majorTickMark val="none"/>
        <c:minorTickMark val="none"/>
        <c:tickLblPos val="low"/>
        <c:txPr>
          <a:bodyPr/>
          <a:lstStyle/>
          <a:p>
            <a:pPr>
              <a:defRPr sz="900" i="1"/>
            </a:pPr>
            <a:endParaRPr lang="en-US"/>
          </a:p>
        </c:txPr>
        <c:crossAx val="91626112"/>
        <c:crosses val="autoZero"/>
        <c:auto val="1"/>
        <c:lblAlgn val="ctr"/>
        <c:lblOffset val="100"/>
        <c:tickLblSkip val="2"/>
        <c:noMultiLvlLbl val="0"/>
      </c:catAx>
      <c:valAx>
        <c:axId val="91626112"/>
        <c:scaling>
          <c:orientation val="minMax"/>
          <c:max val="0.4"/>
          <c:min val="-0.1"/>
        </c:scaling>
        <c:delete val="0"/>
        <c:axPos val="l"/>
        <c:numFmt formatCode="0%" sourceLinked="0"/>
        <c:majorTickMark val="none"/>
        <c:minorTickMark val="none"/>
        <c:tickLblPos val="nextTo"/>
        <c:txPr>
          <a:bodyPr/>
          <a:lstStyle/>
          <a:p>
            <a:pPr>
              <a:defRPr sz="900" i="1"/>
            </a:pPr>
            <a:endParaRPr lang="en-US"/>
          </a:p>
        </c:txPr>
        <c:crossAx val="91624576"/>
        <c:crosses val="autoZero"/>
        <c:crossBetween val="between"/>
        <c:majorUnit val="0.1"/>
      </c:valAx>
      <c:valAx>
        <c:axId val="91627904"/>
        <c:scaling>
          <c:orientation val="minMax"/>
          <c:max val="0.4"/>
          <c:min val="-0.1"/>
        </c:scaling>
        <c:delete val="1"/>
        <c:axPos val="r"/>
        <c:numFmt formatCode="0%" sourceLinked="0"/>
        <c:majorTickMark val="none"/>
        <c:minorTickMark val="none"/>
        <c:tickLblPos val="nextTo"/>
        <c:crossAx val="91629440"/>
        <c:crosses val="max"/>
        <c:crossBetween val="between"/>
        <c:majorUnit val="0.1"/>
      </c:valAx>
      <c:catAx>
        <c:axId val="91629440"/>
        <c:scaling>
          <c:orientation val="minMax"/>
        </c:scaling>
        <c:delete val="1"/>
        <c:axPos val="b"/>
        <c:numFmt formatCode="General" sourceLinked="1"/>
        <c:majorTickMark val="out"/>
        <c:minorTickMark val="none"/>
        <c:tickLblPos val="nextTo"/>
        <c:crossAx val="91627904"/>
        <c:crosses val="autoZero"/>
        <c:auto val="1"/>
        <c:lblAlgn val="ctr"/>
        <c:lblOffset val="100"/>
        <c:noMultiLvlLbl val="0"/>
      </c:catAx>
    </c:plotArea>
    <c:legend>
      <c:legendPos val="b"/>
      <c:layout>
        <c:manualLayout>
          <c:xMode val="edge"/>
          <c:yMode val="edge"/>
          <c:x val="6.6247321240873311E-3"/>
          <c:y val="0.89129529778419037"/>
          <c:w val="0.89143102999268931"/>
          <c:h val="8.2937703933292847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704178291053009"/>
          <c:y val="1.1731342651158373E-2"/>
          <c:w val="0.49581147782341578"/>
          <c:h val="0.96202101260441886"/>
        </c:manualLayout>
      </c:layout>
      <c:barChart>
        <c:barDir val="bar"/>
        <c:grouping val="clustered"/>
        <c:varyColors val="0"/>
        <c:ser>
          <c:idx val="0"/>
          <c:order val="0"/>
          <c:tx>
            <c:strRef>
              <c:f>Sheet1!$B$1</c:f>
              <c:strCache>
                <c:ptCount val="1"/>
                <c:pt idx="0">
                  <c:v>2007</c:v>
                </c:pt>
              </c:strCache>
            </c:strRef>
          </c:tx>
          <c:spPr>
            <a:ln w="12700">
              <a:solidFill>
                <a:schemeClr val="bg1"/>
              </a:solidFill>
            </a:ln>
          </c:spPr>
          <c:invertIfNegative val="0"/>
          <c:cat>
            <c:strRef>
              <c:f>Sheet1!$A$2:$A$9</c:f>
              <c:strCache>
                <c:ptCount val="8"/>
                <c:pt idx="0">
                  <c:v>Product Management</c:v>
                </c:pt>
                <c:pt idx="1">
                  <c:v>Process Improvement</c:v>
                </c:pt>
                <c:pt idx="2">
                  <c:v>Marketing</c:v>
                </c:pt>
                <c:pt idx="3">
                  <c:v>Decision Making</c:v>
                </c:pt>
                <c:pt idx="4">
                  <c:v>Business Development</c:v>
                </c:pt>
                <c:pt idx="5">
                  <c:v>Sales</c:v>
                </c:pt>
                <c:pt idx="6">
                  <c:v>Collaboration</c:v>
                </c:pt>
                <c:pt idx="7">
                  <c:v>Accounting</c:v>
                </c:pt>
              </c:strCache>
            </c:strRef>
          </c:cat>
          <c:val>
            <c:numRef>
              <c:f>Sheet1!$B$2:$B$9</c:f>
              <c:numCache>
                <c:formatCode>0%</c:formatCode>
                <c:ptCount val="8"/>
                <c:pt idx="0">
                  <c:v>0.02</c:v>
                </c:pt>
                <c:pt idx="1">
                  <c:v>0.01</c:v>
                </c:pt>
                <c:pt idx="2">
                  <c:v>0.03</c:v>
                </c:pt>
                <c:pt idx="3">
                  <c:v>0.01</c:v>
                </c:pt>
                <c:pt idx="4">
                  <c:v>0.03</c:v>
                </c:pt>
                <c:pt idx="5">
                  <c:v>0.03</c:v>
                </c:pt>
                <c:pt idx="6">
                  <c:v>0.02</c:v>
                </c:pt>
                <c:pt idx="7">
                  <c:v>0.06</c:v>
                </c:pt>
              </c:numCache>
            </c:numRef>
          </c:val>
          <c:extLst>
            <c:ext xmlns:c16="http://schemas.microsoft.com/office/drawing/2014/chart" uri="{C3380CC4-5D6E-409C-BE32-E72D297353CC}">
              <c16:uniqueId val="{00000000-AC09-44ED-B385-2324FBCEA608}"/>
            </c:ext>
          </c:extLst>
        </c:ser>
        <c:ser>
          <c:idx val="1"/>
          <c:order val="1"/>
          <c:tx>
            <c:strRef>
              <c:f>Sheet1!$C$1</c:f>
              <c:strCache>
                <c:ptCount val="1"/>
                <c:pt idx="0">
                  <c:v>2013</c:v>
                </c:pt>
              </c:strCache>
            </c:strRef>
          </c:tx>
          <c:spPr>
            <a:solidFill>
              <a:srgbClr val="0071CE"/>
            </a:solidFill>
            <a:ln w="12700">
              <a:solidFill>
                <a:schemeClr val="bg1"/>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Product Management</c:v>
                </c:pt>
                <c:pt idx="1">
                  <c:v>Process Improvement</c:v>
                </c:pt>
                <c:pt idx="2">
                  <c:v>Marketing</c:v>
                </c:pt>
                <c:pt idx="3">
                  <c:v>Decision Making</c:v>
                </c:pt>
                <c:pt idx="4">
                  <c:v>Business Development</c:v>
                </c:pt>
                <c:pt idx="5">
                  <c:v>Sales</c:v>
                </c:pt>
                <c:pt idx="6">
                  <c:v>Collaboration</c:v>
                </c:pt>
                <c:pt idx="7">
                  <c:v>Accounting</c:v>
                </c:pt>
              </c:strCache>
            </c:strRef>
          </c:cat>
          <c:val>
            <c:numRef>
              <c:f>Sheet1!$C$2:$C$9</c:f>
              <c:numCache>
                <c:formatCode>0%</c:formatCode>
                <c:ptCount val="8"/>
                <c:pt idx="0">
                  <c:v>0.05</c:v>
                </c:pt>
                <c:pt idx="1">
                  <c:v>0.05</c:v>
                </c:pt>
                <c:pt idx="2">
                  <c:v>0.05</c:v>
                </c:pt>
                <c:pt idx="3">
                  <c:v>0.06</c:v>
                </c:pt>
                <c:pt idx="4">
                  <c:v>0.08</c:v>
                </c:pt>
                <c:pt idx="5">
                  <c:v>0.08</c:v>
                </c:pt>
                <c:pt idx="6">
                  <c:v>0.1</c:v>
                </c:pt>
                <c:pt idx="7">
                  <c:v>0.11</c:v>
                </c:pt>
              </c:numCache>
            </c:numRef>
          </c:val>
          <c:extLst>
            <c:ext xmlns:c16="http://schemas.microsoft.com/office/drawing/2014/chart" uri="{C3380CC4-5D6E-409C-BE32-E72D297353CC}">
              <c16:uniqueId val="{00000001-AC09-44ED-B385-2324FBCEA608}"/>
            </c:ext>
          </c:extLst>
        </c:ser>
        <c:dLbls>
          <c:showLegendKey val="0"/>
          <c:showVal val="0"/>
          <c:showCatName val="0"/>
          <c:showSerName val="0"/>
          <c:showPercent val="0"/>
          <c:showBubbleSize val="0"/>
        </c:dLbls>
        <c:gapWidth val="50"/>
        <c:axId val="92037888"/>
        <c:axId val="92039424"/>
      </c:barChart>
      <c:catAx>
        <c:axId val="92037888"/>
        <c:scaling>
          <c:orientation val="minMax"/>
        </c:scaling>
        <c:delete val="0"/>
        <c:axPos val="l"/>
        <c:numFmt formatCode="General" sourceLinked="0"/>
        <c:majorTickMark val="none"/>
        <c:minorTickMark val="none"/>
        <c:tickLblPos val="nextTo"/>
        <c:spPr>
          <a:noFill/>
          <a:ln>
            <a:solidFill>
              <a:schemeClr val="accent4"/>
            </a:solidFill>
            <a:miter lim="800000"/>
          </a:ln>
        </c:spPr>
        <c:txPr>
          <a:bodyPr/>
          <a:lstStyle/>
          <a:p>
            <a:pPr>
              <a:defRPr sz="900" i="1"/>
            </a:pPr>
            <a:endParaRPr lang="en-US"/>
          </a:p>
        </c:txPr>
        <c:crossAx val="92039424"/>
        <c:crosses val="autoZero"/>
        <c:auto val="1"/>
        <c:lblAlgn val="ctr"/>
        <c:lblOffset val="100"/>
        <c:noMultiLvlLbl val="0"/>
      </c:catAx>
      <c:valAx>
        <c:axId val="92039424"/>
        <c:scaling>
          <c:orientation val="minMax"/>
        </c:scaling>
        <c:delete val="1"/>
        <c:axPos val="b"/>
        <c:numFmt formatCode="0%" sourceLinked="1"/>
        <c:majorTickMark val="none"/>
        <c:minorTickMark val="none"/>
        <c:tickLblPos val="nextTo"/>
        <c:crossAx val="92037888"/>
        <c:crosses val="autoZero"/>
        <c:crossBetween val="between"/>
      </c:valAx>
      <c:spPr>
        <a:noFill/>
        <a:ln w="25400">
          <a:noFill/>
        </a:ln>
      </c:spPr>
    </c:plotArea>
    <c:legend>
      <c:legendPos val="b"/>
      <c:layout>
        <c:manualLayout>
          <c:xMode val="edge"/>
          <c:yMode val="edge"/>
          <c:x val="0.7286072820645908"/>
          <c:y val="0.72856266752172139"/>
          <c:w val="0.2642992428968553"/>
          <c:h val="7.1736150190514672E-2"/>
        </c:manualLayout>
      </c:layout>
      <c:overlay val="0"/>
      <c:spPr>
        <a:noFill/>
        <a:ln w="9525">
          <a:noFill/>
        </a:ln>
      </c:spPr>
      <c:txPr>
        <a:bodyPr/>
        <a:lstStyle/>
        <a:p>
          <a:pPr>
            <a:defRPr sz="900"/>
          </a:pPr>
          <a:endParaRPr lang="en-US"/>
        </a:p>
      </c:tx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3DD20-12CA-4B5E-A848-11FD8BA02E5B}" type="doc">
      <dgm:prSet loTypeId="urn:microsoft.com/office/officeart/2005/8/layout/venn1" loCatId="relationship" qsTypeId="urn:microsoft.com/office/officeart/2005/8/quickstyle/simple1" qsCatId="simple" csTypeId="urn:microsoft.com/office/officeart/2005/8/colors/accent1_2" csCatId="accent1" phldr="1"/>
      <dgm:spPr/>
    </dgm:pt>
    <dgm:pt modelId="{AB46D57E-1664-4F6B-8CDA-756A60BF6498}">
      <dgm:prSet phldrT="[Text]" custT="1"/>
      <dgm:spPr>
        <a:solidFill>
          <a:schemeClr val="accent1">
            <a:lumMod val="75000"/>
            <a:alpha val="40000"/>
          </a:schemeClr>
        </a:solidFill>
        <a:ln w="19050">
          <a:solidFill>
            <a:schemeClr val="bg1"/>
          </a:solidFill>
          <a:miter lim="800000"/>
        </a:ln>
      </dgm:spPr>
      <dgm:t>
        <a:bodyPr/>
        <a:lstStyle/>
        <a:p>
          <a:endParaRPr lang="en-US" sz="900" b="1" dirty="0">
            <a:solidFill>
              <a:schemeClr val="tx1"/>
            </a:solidFill>
            <a:latin typeface="+mn-lt"/>
          </a:endParaRPr>
        </a:p>
      </dgm:t>
    </dgm:pt>
    <dgm:pt modelId="{75A6FA5C-3FFC-464F-BF2B-247ADB07803D}" type="parTrans" cxnId="{1D93CF1D-EC71-4920-949A-7590D9E0F9AA}">
      <dgm:prSet/>
      <dgm:spPr/>
      <dgm:t>
        <a:bodyPr/>
        <a:lstStyle/>
        <a:p>
          <a:endParaRPr lang="en-US" sz="900">
            <a:solidFill>
              <a:schemeClr val="tx1"/>
            </a:solidFill>
            <a:latin typeface="+mn-lt"/>
          </a:endParaRPr>
        </a:p>
      </dgm:t>
    </dgm:pt>
    <dgm:pt modelId="{4DD31238-4B17-4FB8-9B4D-623B8008374D}" type="sibTrans" cxnId="{1D93CF1D-EC71-4920-949A-7590D9E0F9AA}">
      <dgm:prSet/>
      <dgm:spPr/>
      <dgm:t>
        <a:bodyPr/>
        <a:lstStyle/>
        <a:p>
          <a:endParaRPr lang="en-US" sz="900">
            <a:solidFill>
              <a:schemeClr val="tx1"/>
            </a:solidFill>
            <a:latin typeface="+mn-lt"/>
          </a:endParaRPr>
        </a:p>
      </dgm:t>
    </dgm:pt>
    <dgm:pt modelId="{D3D344E2-AED5-4729-9DBD-B58970873A4F}">
      <dgm:prSet phldrT="[Text]" custT="1"/>
      <dgm:spPr>
        <a:solidFill>
          <a:schemeClr val="accent1">
            <a:lumMod val="75000"/>
            <a:alpha val="40000"/>
          </a:schemeClr>
        </a:solidFill>
        <a:ln w="19050">
          <a:solidFill>
            <a:schemeClr val="bg1"/>
          </a:solidFill>
          <a:miter lim="800000"/>
        </a:ln>
      </dgm:spPr>
      <dgm:t>
        <a:bodyPr/>
        <a:lstStyle/>
        <a:p>
          <a:endParaRPr lang="en-US" sz="900" b="1" dirty="0">
            <a:solidFill>
              <a:schemeClr val="tx1"/>
            </a:solidFill>
            <a:latin typeface="+mn-lt"/>
          </a:endParaRPr>
        </a:p>
      </dgm:t>
    </dgm:pt>
    <dgm:pt modelId="{7DF19729-8F6F-45C0-AAB9-3B29A04F63CF}" type="parTrans" cxnId="{19C23E3D-FE7F-49E6-B99A-D9B0E0683C85}">
      <dgm:prSet/>
      <dgm:spPr/>
      <dgm:t>
        <a:bodyPr/>
        <a:lstStyle/>
        <a:p>
          <a:endParaRPr lang="en-US" sz="900">
            <a:solidFill>
              <a:schemeClr val="tx1"/>
            </a:solidFill>
            <a:latin typeface="+mn-lt"/>
          </a:endParaRPr>
        </a:p>
      </dgm:t>
    </dgm:pt>
    <dgm:pt modelId="{C768C9E6-6B09-4FE2-A1E5-4F1DAE82A70E}" type="sibTrans" cxnId="{19C23E3D-FE7F-49E6-B99A-D9B0E0683C85}">
      <dgm:prSet/>
      <dgm:spPr/>
      <dgm:t>
        <a:bodyPr/>
        <a:lstStyle/>
        <a:p>
          <a:endParaRPr lang="en-US" sz="900">
            <a:solidFill>
              <a:schemeClr val="tx1"/>
            </a:solidFill>
            <a:latin typeface="+mn-lt"/>
          </a:endParaRPr>
        </a:p>
      </dgm:t>
    </dgm:pt>
    <dgm:pt modelId="{7D138D91-59C7-4F36-AA53-33C061614806}">
      <dgm:prSet phldrT="[Text]" custT="1"/>
      <dgm:spPr>
        <a:solidFill>
          <a:schemeClr val="accent1">
            <a:lumMod val="75000"/>
            <a:alpha val="40000"/>
          </a:schemeClr>
        </a:solidFill>
        <a:ln w="19050">
          <a:solidFill>
            <a:schemeClr val="bg1"/>
          </a:solidFill>
          <a:miter lim="800000"/>
        </a:ln>
      </dgm:spPr>
      <dgm:t>
        <a:bodyPr/>
        <a:lstStyle/>
        <a:p>
          <a:endParaRPr lang="en-US" sz="900" b="1" dirty="0">
            <a:solidFill>
              <a:schemeClr val="tx1"/>
            </a:solidFill>
            <a:latin typeface="+mn-lt"/>
          </a:endParaRPr>
        </a:p>
      </dgm:t>
    </dgm:pt>
    <dgm:pt modelId="{71659EEA-5A35-442E-8485-EE190B8607A4}" type="parTrans" cxnId="{944BCBD7-AD3A-40BA-9373-585B859B7B7A}">
      <dgm:prSet/>
      <dgm:spPr/>
      <dgm:t>
        <a:bodyPr/>
        <a:lstStyle/>
        <a:p>
          <a:endParaRPr lang="en-US" sz="900">
            <a:solidFill>
              <a:schemeClr val="tx1"/>
            </a:solidFill>
            <a:latin typeface="+mn-lt"/>
          </a:endParaRPr>
        </a:p>
      </dgm:t>
    </dgm:pt>
    <dgm:pt modelId="{3E3F897B-7DA7-443D-B3B1-69471804014A}" type="sibTrans" cxnId="{944BCBD7-AD3A-40BA-9373-585B859B7B7A}">
      <dgm:prSet/>
      <dgm:spPr/>
      <dgm:t>
        <a:bodyPr/>
        <a:lstStyle/>
        <a:p>
          <a:endParaRPr lang="en-US" sz="900">
            <a:solidFill>
              <a:schemeClr val="tx1"/>
            </a:solidFill>
            <a:latin typeface="+mn-lt"/>
          </a:endParaRPr>
        </a:p>
      </dgm:t>
    </dgm:pt>
    <dgm:pt modelId="{59113EE3-B18B-4B08-93A6-4804576174A9}" type="pres">
      <dgm:prSet presAssocID="{3323DD20-12CA-4B5E-A848-11FD8BA02E5B}" presName="compositeShape" presStyleCnt="0">
        <dgm:presLayoutVars>
          <dgm:chMax val="7"/>
          <dgm:dir/>
          <dgm:resizeHandles val="exact"/>
        </dgm:presLayoutVars>
      </dgm:prSet>
      <dgm:spPr/>
    </dgm:pt>
    <dgm:pt modelId="{A436072A-5BB3-4698-8273-CFAAE33E0F37}" type="pres">
      <dgm:prSet presAssocID="{AB46D57E-1664-4F6B-8CDA-756A60BF6498}" presName="circ1" presStyleLbl="vennNode1" presStyleIdx="0" presStyleCnt="3" custLinFactNeighborX="0" custLinFactNeighborY="459"/>
      <dgm:spPr/>
    </dgm:pt>
    <dgm:pt modelId="{5E735870-8D9D-4602-9C80-339D9C72B810}" type="pres">
      <dgm:prSet presAssocID="{AB46D57E-1664-4F6B-8CDA-756A60BF6498}" presName="circ1Tx" presStyleLbl="revTx" presStyleIdx="0" presStyleCnt="0">
        <dgm:presLayoutVars>
          <dgm:chMax val="0"/>
          <dgm:chPref val="0"/>
          <dgm:bulletEnabled val="1"/>
        </dgm:presLayoutVars>
      </dgm:prSet>
      <dgm:spPr/>
    </dgm:pt>
    <dgm:pt modelId="{301CB23D-2553-4CDC-B81D-E83B7E6E353E}" type="pres">
      <dgm:prSet presAssocID="{D3D344E2-AED5-4729-9DBD-B58970873A4F}" presName="circ2" presStyleLbl="vennNode1" presStyleIdx="1" presStyleCnt="3"/>
      <dgm:spPr/>
    </dgm:pt>
    <dgm:pt modelId="{177C9137-9686-413A-89FE-D97F519B0ED3}" type="pres">
      <dgm:prSet presAssocID="{D3D344E2-AED5-4729-9DBD-B58970873A4F}" presName="circ2Tx" presStyleLbl="revTx" presStyleIdx="0" presStyleCnt="0">
        <dgm:presLayoutVars>
          <dgm:chMax val="0"/>
          <dgm:chPref val="0"/>
          <dgm:bulletEnabled val="1"/>
        </dgm:presLayoutVars>
      </dgm:prSet>
      <dgm:spPr/>
    </dgm:pt>
    <dgm:pt modelId="{3E4E5420-FA8B-4EAE-A7F6-95090FAC0128}" type="pres">
      <dgm:prSet presAssocID="{7D138D91-59C7-4F36-AA53-33C061614806}" presName="circ3" presStyleLbl="vennNode1" presStyleIdx="2" presStyleCnt="3"/>
      <dgm:spPr/>
    </dgm:pt>
    <dgm:pt modelId="{97001DC3-FE64-4A97-8022-F4FEC96D24ED}" type="pres">
      <dgm:prSet presAssocID="{7D138D91-59C7-4F36-AA53-33C061614806}" presName="circ3Tx" presStyleLbl="revTx" presStyleIdx="0" presStyleCnt="0">
        <dgm:presLayoutVars>
          <dgm:chMax val="0"/>
          <dgm:chPref val="0"/>
          <dgm:bulletEnabled val="1"/>
        </dgm:presLayoutVars>
      </dgm:prSet>
      <dgm:spPr/>
    </dgm:pt>
  </dgm:ptLst>
  <dgm:cxnLst>
    <dgm:cxn modelId="{1D93CF1D-EC71-4920-949A-7590D9E0F9AA}" srcId="{3323DD20-12CA-4B5E-A848-11FD8BA02E5B}" destId="{AB46D57E-1664-4F6B-8CDA-756A60BF6498}" srcOrd="0" destOrd="0" parTransId="{75A6FA5C-3FFC-464F-BF2B-247ADB07803D}" sibTransId="{4DD31238-4B17-4FB8-9B4D-623B8008374D}"/>
    <dgm:cxn modelId="{19C23E3D-FE7F-49E6-B99A-D9B0E0683C85}" srcId="{3323DD20-12CA-4B5E-A848-11FD8BA02E5B}" destId="{D3D344E2-AED5-4729-9DBD-B58970873A4F}" srcOrd="1" destOrd="0" parTransId="{7DF19729-8F6F-45C0-AAB9-3B29A04F63CF}" sibTransId="{C768C9E6-6B09-4FE2-A1E5-4F1DAE82A70E}"/>
    <dgm:cxn modelId="{91275A5B-C101-44F6-B584-78F242E9295A}" type="presOf" srcId="{7D138D91-59C7-4F36-AA53-33C061614806}" destId="{97001DC3-FE64-4A97-8022-F4FEC96D24ED}" srcOrd="1" destOrd="0" presId="urn:microsoft.com/office/officeart/2005/8/layout/venn1"/>
    <dgm:cxn modelId="{27D79A6F-0719-42B5-859D-0A470D3BF003}" type="presOf" srcId="{3323DD20-12CA-4B5E-A848-11FD8BA02E5B}" destId="{59113EE3-B18B-4B08-93A6-4804576174A9}" srcOrd="0" destOrd="0" presId="urn:microsoft.com/office/officeart/2005/8/layout/venn1"/>
    <dgm:cxn modelId="{5C15CB89-4AE1-426A-947A-18212BF44869}" type="presOf" srcId="{AB46D57E-1664-4F6B-8CDA-756A60BF6498}" destId="{5E735870-8D9D-4602-9C80-339D9C72B810}" srcOrd="1" destOrd="0" presId="urn:microsoft.com/office/officeart/2005/8/layout/venn1"/>
    <dgm:cxn modelId="{AD3D56A1-D435-40BF-8C53-E19FD32D0453}" type="presOf" srcId="{D3D344E2-AED5-4729-9DBD-B58970873A4F}" destId="{301CB23D-2553-4CDC-B81D-E83B7E6E353E}" srcOrd="0" destOrd="0" presId="urn:microsoft.com/office/officeart/2005/8/layout/venn1"/>
    <dgm:cxn modelId="{71D57FAB-4AB4-4CB2-9BEB-4DD5A8D77E02}" type="presOf" srcId="{7D138D91-59C7-4F36-AA53-33C061614806}" destId="{3E4E5420-FA8B-4EAE-A7F6-95090FAC0128}" srcOrd="0" destOrd="0" presId="urn:microsoft.com/office/officeart/2005/8/layout/venn1"/>
    <dgm:cxn modelId="{944BCBD7-AD3A-40BA-9373-585B859B7B7A}" srcId="{3323DD20-12CA-4B5E-A848-11FD8BA02E5B}" destId="{7D138D91-59C7-4F36-AA53-33C061614806}" srcOrd="2" destOrd="0" parTransId="{71659EEA-5A35-442E-8485-EE190B8607A4}" sibTransId="{3E3F897B-7DA7-443D-B3B1-69471804014A}"/>
    <dgm:cxn modelId="{58F63AEF-9F4A-4986-AB35-5D43BB9A9DD8}" type="presOf" srcId="{D3D344E2-AED5-4729-9DBD-B58970873A4F}" destId="{177C9137-9686-413A-89FE-D97F519B0ED3}" srcOrd="1" destOrd="0" presId="urn:microsoft.com/office/officeart/2005/8/layout/venn1"/>
    <dgm:cxn modelId="{A02EF9F6-2CA2-49D4-8228-2DB124978B74}" type="presOf" srcId="{AB46D57E-1664-4F6B-8CDA-756A60BF6498}" destId="{A436072A-5BB3-4698-8273-CFAAE33E0F37}" srcOrd="0" destOrd="0" presId="urn:microsoft.com/office/officeart/2005/8/layout/venn1"/>
    <dgm:cxn modelId="{425D16D3-BAE9-40AC-8795-713C123CD2DE}" type="presParOf" srcId="{59113EE3-B18B-4B08-93A6-4804576174A9}" destId="{A436072A-5BB3-4698-8273-CFAAE33E0F37}" srcOrd="0" destOrd="0" presId="urn:microsoft.com/office/officeart/2005/8/layout/venn1"/>
    <dgm:cxn modelId="{CDE904CE-1922-4F23-9CA0-0F5874A82D2F}" type="presParOf" srcId="{59113EE3-B18B-4B08-93A6-4804576174A9}" destId="{5E735870-8D9D-4602-9C80-339D9C72B810}" srcOrd="1" destOrd="0" presId="urn:microsoft.com/office/officeart/2005/8/layout/venn1"/>
    <dgm:cxn modelId="{472A3643-0543-4640-8D09-812EB96E1BA2}" type="presParOf" srcId="{59113EE3-B18B-4B08-93A6-4804576174A9}" destId="{301CB23D-2553-4CDC-B81D-E83B7E6E353E}" srcOrd="2" destOrd="0" presId="urn:microsoft.com/office/officeart/2005/8/layout/venn1"/>
    <dgm:cxn modelId="{57C242E2-E7CB-432B-A5B4-300A33DAEF0A}" type="presParOf" srcId="{59113EE3-B18B-4B08-93A6-4804576174A9}" destId="{177C9137-9686-413A-89FE-D97F519B0ED3}" srcOrd="3" destOrd="0" presId="urn:microsoft.com/office/officeart/2005/8/layout/venn1"/>
    <dgm:cxn modelId="{330F4358-1C48-44C1-82B5-05E147B7B790}" type="presParOf" srcId="{59113EE3-B18B-4B08-93A6-4804576174A9}" destId="{3E4E5420-FA8B-4EAE-A7F6-95090FAC0128}" srcOrd="4" destOrd="0" presId="urn:microsoft.com/office/officeart/2005/8/layout/venn1"/>
    <dgm:cxn modelId="{448A49EB-E081-4E02-854C-F191D43B5E8B}" type="presParOf" srcId="{59113EE3-B18B-4B08-93A6-4804576174A9}" destId="{97001DC3-FE64-4A97-8022-F4FEC96D24E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6072A-5BB3-4698-8273-CFAAE33E0F37}">
      <dsp:nvSpPr>
        <dsp:cNvPr id="0" name=""/>
        <dsp:cNvSpPr/>
      </dsp:nvSpPr>
      <dsp:spPr>
        <a:xfrm>
          <a:off x="1240101" y="47883"/>
          <a:ext cx="1883461" cy="1883461"/>
        </a:xfrm>
        <a:prstGeom prst="ellipse">
          <a:avLst/>
        </a:prstGeom>
        <a:solidFill>
          <a:schemeClr val="accent1">
            <a:lumMod val="75000"/>
            <a:alpha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1"/>
            </a:solidFill>
            <a:latin typeface="+mn-lt"/>
          </a:endParaRPr>
        </a:p>
      </dsp:txBody>
      <dsp:txXfrm>
        <a:off x="1491229" y="377489"/>
        <a:ext cx="1381205" cy="847557"/>
      </dsp:txXfrm>
    </dsp:sp>
    <dsp:sp modelId="{301CB23D-2553-4CDC-B81D-E83B7E6E353E}">
      <dsp:nvSpPr>
        <dsp:cNvPr id="0" name=""/>
        <dsp:cNvSpPr/>
      </dsp:nvSpPr>
      <dsp:spPr>
        <a:xfrm>
          <a:off x="1919716" y="1216402"/>
          <a:ext cx="1883461" cy="1883461"/>
        </a:xfrm>
        <a:prstGeom prst="ellipse">
          <a:avLst/>
        </a:prstGeom>
        <a:solidFill>
          <a:schemeClr val="accent1">
            <a:lumMod val="75000"/>
            <a:alpha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1"/>
            </a:solidFill>
            <a:latin typeface="+mn-lt"/>
          </a:endParaRPr>
        </a:p>
      </dsp:txBody>
      <dsp:txXfrm>
        <a:off x="2495742" y="1702963"/>
        <a:ext cx="1130077" cy="1035903"/>
      </dsp:txXfrm>
    </dsp:sp>
    <dsp:sp modelId="{3E4E5420-FA8B-4EAE-A7F6-95090FAC0128}">
      <dsp:nvSpPr>
        <dsp:cNvPr id="0" name=""/>
        <dsp:cNvSpPr/>
      </dsp:nvSpPr>
      <dsp:spPr>
        <a:xfrm>
          <a:off x="560485" y="1216402"/>
          <a:ext cx="1883461" cy="1883461"/>
        </a:xfrm>
        <a:prstGeom prst="ellipse">
          <a:avLst/>
        </a:prstGeom>
        <a:solidFill>
          <a:schemeClr val="accent1">
            <a:lumMod val="75000"/>
            <a:alpha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1"/>
            </a:solidFill>
            <a:latin typeface="+mn-lt"/>
          </a:endParaRPr>
        </a:p>
      </dsp:txBody>
      <dsp:txXfrm>
        <a:off x="737844" y="1702963"/>
        <a:ext cx="1130077" cy="10359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0.54714</cdr:x>
      <cdr:y>0.27813</cdr:y>
    </cdr:from>
    <cdr:to>
      <cdr:x>0.73942</cdr:x>
      <cdr:y>0.42645</cdr:y>
    </cdr:to>
    <cdr:sp macro="" textlink="">
      <cdr:nvSpPr>
        <cdr:cNvPr id="2" name="Text Placeholder 1"/>
        <cdr:cNvSpPr txBox="1">
          <a:spLocks xmlns:a="http://schemas.openxmlformats.org/drawingml/2006/main"/>
        </cdr:cNvSpPr>
      </cdr:nvSpPr>
      <cdr:spPr bwMode="gray">
        <a:xfrm xmlns:a="http://schemas.openxmlformats.org/drawingml/2006/main">
          <a:off x="2233371" y="878692"/>
          <a:ext cx="784864" cy="468591"/>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xmlns:a="http://schemas.openxmlformats.org/drawingml/2006/main">
          <a:pPr marL="0" indent="0" algn="ctr">
            <a:buNone/>
          </a:pPr>
          <a:r>
            <a:rPr lang="en-US" sz="1800" b="1" dirty="0">
              <a:solidFill>
                <a:schemeClr val="tx2"/>
              </a:solidFill>
            </a:rPr>
            <a:t>1.4M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3/13/2019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552450"/>
            <a:ext cx="2502244" cy="429894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73931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56600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64431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552450"/>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897430"/>
            <a:ext cx="1244214" cy="477850"/>
          </a:xfrm>
          <a:prstGeom prst="rect">
            <a:avLst/>
          </a:prstGeom>
        </p:spPr>
      </p:pic>
      <p:sp>
        <p:nvSpPr>
          <p:cNvPr id="32" name="TextBox 31"/>
          <p:cNvSpPr txBox="1"/>
          <p:nvPr userDrawn="1"/>
        </p:nvSpPr>
        <p:spPr bwMode="gray">
          <a:xfrm>
            <a:off x="455635" y="287681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err="1">
                <a:solidFill>
                  <a:schemeClr val="bg1"/>
                </a:solidFill>
              </a:rPr>
              <a:t>Webconferences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2502244" cy="401986"/>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2019</a:t>
            </a:r>
            <a:r>
              <a:rPr lang="en-US" sz="1200" b="1" baseline="0" dirty="0">
                <a:solidFill>
                  <a:schemeClr val="bg1"/>
                </a:solidFill>
              </a:rPr>
              <a:t> Template Edition</a:t>
            </a:r>
            <a:endParaRPr lang="en-US" sz="1200" b="1" dirty="0">
              <a:solidFill>
                <a:schemeClr val="bg1"/>
              </a:solidFill>
            </a:endParaRPr>
          </a:p>
        </p:txBody>
      </p:sp>
      <p:sp>
        <p:nvSpPr>
          <p:cNvPr id="12" name="Text Placeholder 7"/>
          <p:cNvSpPr txBox="1">
            <a:spLocks/>
          </p:cNvSpPr>
          <p:nvPr userDrawn="1"/>
        </p:nvSpPr>
        <p:spPr bwMode="gray">
          <a:xfrm>
            <a:off x="277813" y="397058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pic>
        <p:nvPicPr>
          <p:cNvPr id="14" name="Picture 13">
            <a:extLst>
              <a:ext uri="{FF2B5EF4-FFF2-40B4-BE49-F238E27FC236}">
                <a16:creationId xmlns:a16="http://schemas.microsoft.com/office/drawing/2014/main" id="{9166CDF0-C991-469B-B75A-409F40F1564C}"/>
              </a:ext>
            </a:extLst>
          </p:cNvPr>
          <p:cNvPicPr>
            <a:picLocks noChangeAspect="1"/>
          </p:cNvPicPr>
          <p:nvPr userDrawn="1"/>
        </p:nvPicPr>
        <p:blipFill>
          <a:blip r:embed="rId5"/>
          <a:stretch>
            <a:fillRect/>
          </a:stretch>
        </p:blipFill>
        <p:spPr>
          <a:xfrm>
            <a:off x="2678907" y="3320075"/>
            <a:ext cx="3444080" cy="1302544"/>
          </a:xfrm>
          <a:prstGeom prst="rect">
            <a:avLst/>
          </a:prstGeom>
        </p:spPr>
      </p:pic>
      <p:sp>
        <p:nvSpPr>
          <p:cNvPr id="13" name="Rectangle 12">
            <a:extLst>
              <a:ext uri="{FF2B5EF4-FFF2-40B4-BE49-F238E27FC236}">
                <a16:creationId xmlns:a16="http://schemas.microsoft.com/office/drawing/2014/main" id="{E5E0AEC6-4F97-4E0A-AA62-71EC242B1B8D}"/>
              </a:ext>
            </a:extLst>
          </p:cNvPr>
          <p:cNvSpPr/>
          <p:nvPr userDrawn="1"/>
        </p:nvSpPr>
        <p:spPr bwMode="gray">
          <a:xfrm>
            <a:off x="2666233" y="0"/>
            <a:ext cx="3456754"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Delete Page After Reading</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mod="1">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mod="1">
    <p:ext uri="{DCECCB84-F9BA-43D5-87BE-67443E8EF086}">
      <p15:sldGuideLst xmlns:p15="http://schemas.microsoft.com/office/powerpoint/2012/main">
        <p15:guide id="1" orient="horz" pos="26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mod="1">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mod="1">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mod="1">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44" name="Freeform 22">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55" name="Straight Connector 54">
            <a:extLst>
              <a:ext uri="{FF2B5EF4-FFF2-40B4-BE49-F238E27FC236}">
                <a16:creationId xmlns:a16="http://schemas.microsoft.com/office/drawing/2014/main" id="{CCA2EDD7-0388-4400-A0FE-0B76DBE42557}"/>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Freeform 22">
            <a:extLst>
              <a:ext uri="{FF2B5EF4-FFF2-40B4-BE49-F238E27FC236}">
                <a16:creationId xmlns:a16="http://schemas.microsoft.com/office/drawing/2014/main" id="{B35C43AF-919F-4BAA-8EC4-638FB2640018}"/>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icture 78">
            <a:extLst>
              <a:ext uri="{FF2B5EF4-FFF2-40B4-BE49-F238E27FC236}">
                <a16:creationId xmlns:a16="http://schemas.microsoft.com/office/drawing/2014/main" id="{14AA5082-E522-41B3-8A7A-5302BE19139B}"/>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0" name="Oval 79">
            <a:extLst>
              <a:ext uri="{FF2B5EF4-FFF2-40B4-BE49-F238E27FC236}">
                <a16:creationId xmlns:a16="http://schemas.microsoft.com/office/drawing/2014/main" id="{388963E6-34AD-4B7F-B968-9AD41BBDB734}"/>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45" name="Picture 44">
            <a:extLst>
              <a:ext uri="{FF2B5EF4-FFF2-40B4-BE49-F238E27FC236}">
                <a16:creationId xmlns:a16="http://schemas.microsoft.com/office/drawing/2014/main" id="{8253B356-73C4-4A33-9FDB-18EBFACD2DC1}"/>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49" name="Group 48">
            <a:extLst>
              <a:ext uri="{FF2B5EF4-FFF2-40B4-BE49-F238E27FC236}">
                <a16:creationId xmlns:a16="http://schemas.microsoft.com/office/drawing/2014/main" id="{1C6B6EF3-92B1-4B46-B9B1-B3564405201B}"/>
              </a:ext>
            </a:extLst>
          </p:cNvPr>
          <p:cNvGrpSpPr/>
          <p:nvPr userDrawn="1"/>
        </p:nvGrpSpPr>
        <p:grpSpPr bwMode="gray">
          <a:xfrm>
            <a:off x="272283" y="905558"/>
            <a:ext cx="1746182" cy="677108"/>
            <a:chOff x="226994" y="941528"/>
            <a:chExt cx="1746182" cy="677108"/>
          </a:xfrm>
        </p:grpSpPr>
        <p:sp>
          <p:nvSpPr>
            <p:cNvPr id="50" name="TextBox 49">
              <a:extLst>
                <a:ext uri="{FF2B5EF4-FFF2-40B4-BE49-F238E27FC236}">
                  <a16:creationId xmlns:a16="http://schemas.microsoft.com/office/drawing/2014/main" id="{4D990C86-80E9-4035-B1A7-351539DA9C1D}"/>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51" name="Straight Connector 50">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9FAD879C-AE39-4D8C-9572-A04525ABE03D}"/>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53" name="TextBox 52">
            <a:extLst>
              <a:ext uri="{FF2B5EF4-FFF2-40B4-BE49-F238E27FC236}">
                <a16:creationId xmlns:a16="http://schemas.microsoft.com/office/drawing/2014/main" id="{18AB59BA-9156-48E0-AAFC-71176CA87C54}"/>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54" name="TextBox 53">
            <a:extLst>
              <a:ext uri="{FF2B5EF4-FFF2-40B4-BE49-F238E27FC236}">
                <a16:creationId xmlns:a16="http://schemas.microsoft.com/office/drawing/2014/main" id="{ADB7DC10-7703-4D6F-8172-B279CBFB82A0}"/>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6" name="TextBox 55">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57" name="TextBox 56">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58" name="TextBox 57">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59" name="TextBox 58">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60" name="TextBox 59">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61" name="Group 60">
            <a:extLst>
              <a:ext uri="{FF2B5EF4-FFF2-40B4-BE49-F238E27FC236}">
                <a16:creationId xmlns:a16="http://schemas.microsoft.com/office/drawing/2014/main" id="{47AC8ACA-20C6-4E46-9DF1-37FD1693BDE9}"/>
              </a:ext>
            </a:extLst>
          </p:cNvPr>
          <p:cNvGrpSpPr/>
          <p:nvPr userDrawn="1"/>
        </p:nvGrpSpPr>
        <p:grpSpPr bwMode="gray">
          <a:xfrm>
            <a:off x="264738" y="2196283"/>
            <a:ext cx="108698" cy="108698"/>
            <a:chOff x="4812593" y="3156606"/>
            <a:chExt cx="316374" cy="316374"/>
          </a:xfrm>
        </p:grpSpPr>
        <p:sp>
          <p:nvSpPr>
            <p:cNvPr id="62" name="Oval 61">
              <a:extLst>
                <a:ext uri="{FF2B5EF4-FFF2-40B4-BE49-F238E27FC236}">
                  <a16:creationId xmlns:a16="http://schemas.microsoft.com/office/drawing/2014/main" id="{E457DA8F-7C30-4052-A7F0-73DDEEC5FB01}"/>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63" name="Freeform 12">
              <a:extLst>
                <a:ext uri="{FF2B5EF4-FFF2-40B4-BE49-F238E27FC236}">
                  <a16:creationId xmlns:a16="http://schemas.microsoft.com/office/drawing/2014/main" id="{34FB12DA-07B5-4E92-A04B-B8FA405F320B}"/>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64" name="TextBox 63">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65" name="TextBox 64">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66" name="TextBox 65">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67" name="TextBox 66">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68" name="TextBox 67">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69" name="Group 68">
            <a:extLst>
              <a:ext uri="{FF2B5EF4-FFF2-40B4-BE49-F238E27FC236}">
                <a16:creationId xmlns:a16="http://schemas.microsoft.com/office/drawing/2014/main" id="{BAAE7EC0-4317-4845-B3A1-250D73387686}"/>
              </a:ext>
            </a:extLst>
          </p:cNvPr>
          <p:cNvGrpSpPr/>
          <p:nvPr userDrawn="1"/>
        </p:nvGrpSpPr>
        <p:grpSpPr bwMode="gray">
          <a:xfrm>
            <a:off x="264738" y="3100302"/>
            <a:ext cx="108698" cy="108698"/>
            <a:chOff x="4812593" y="3156606"/>
            <a:chExt cx="316374" cy="316374"/>
          </a:xfrm>
        </p:grpSpPr>
        <p:sp>
          <p:nvSpPr>
            <p:cNvPr id="70" name="Oval 69">
              <a:extLst>
                <a:ext uri="{FF2B5EF4-FFF2-40B4-BE49-F238E27FC236}">
                  <a16:creationId xmlns:a16="http://schemas.microsoft.com/office/drawing/2014/main" id="{2F3EBA82-A9C7-446D-868D-2F6B3AFFDF3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1" name="Freeform 12">
              <a:extLst>
                <a:ext uri="{FF2B5EF4-FFF2-40B4-BE49-F238E27FC236}">
                  <a16:creationId xmlns:a16="http://schemas.microsoft.com/office/drawing/2014/main" id="{95F34C82-18A7-4539-99F0-761D7F4BB257}"/>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2" name="TextBox 71">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73" name="TextBox 72">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74" name="TextBox 73">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75" name="Group 74">
            <a:extLst>
              <a:ext uri="{FF2B5EF4-FFF2-40B4-BE49-F238E27FC236}">
                <a16:creationId xmlns:a16="http://schemas.microsoft.com/office/drawing/2014/main" id="{8FC5566F-A87F-4946-9E76-0DC59CA4CEA8}"/>
              </a:ext>
            </a:extLst>
          </p:cNvPr>
          <p:cNvGrpSpPr/>
          <p:nvPr userDrawn="1"/>
        </p:nvGrpSpPr>
        <p:grpSpPr bwMode="gray">
          <a:xfrm>
            <a:off x="264738" y="3992047"/>
            <a:ext cx="108698" cy="108698"/>
            <a:chOff x="4812593" y="3156606"/>
            <a:chExt cx="316374" cy="316374"/>
          </a:xfrm>
        </p:grpSpPr>
        <p:sp>
          <p:nvSpPr>
            <p:cNvPr id="76" name="Oval 75">
              <a:extLst>
                <a:ext uri="{FF2B5EF4-FFF2-40B4-BE49-F238E27FC236}">
                  <a16:creationId xmlns:a16="http://schemas.microsoft.com/office/drawing/2014/main" id="{2E1EAC39-2257-4FF3-BD47-F813F4EF02C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7" name="Freeform 12">
              <a:extLst>
                <a:ext uri="{FF2B5EF4-FFF2-40B4-BE49-F238E27FC236}">
                  <a16:creationId xmlns:a16="http://schemas.microsoft.com/office/drawing/2014/main" id="{3EE3D030-D2CB-45D1-A0D4-B08B90961275}"/>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42" name="Picture 41">
            <a:extLst>
              <a:ext uri="{FF2B5EF4-FFF2-40B4-BE49-F238E27FC236}">
                <a16:creationId xmlns:a16="http://schemas.microsoft.com/office/drawing/2014/main" id="{DA1936B1-DEDD-4B3C-BA0F-E1EB6DE95B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46" name="Rectangle 45">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41" name="Text Placeholder 1">
            <a:extLst>
              <a:ext uri="{FF2B5EF4-FFF2-40B4-BE49-F238E27FC236}">
                <a16:creationId xmlns:a16="http://schemas.microsoft.com/office/drawing/2014/main" id="{C8AFD6D0-2923-4F8E-8E95-DF7F2B0E0217}"/>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60528261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sp>
        <p:nvSpPr>
          <p:cNvPr id="46" name="Freeform 22">
            <a:extLst>
              <a:ext uri="{FF2B5EF4-FFF2-40B4-BE49-F238E27FC236}">
                <a16:creationId xmlns:a16="http://schemas.microsoft.com/office/drawing/2014/main" id="{94C4E7A8-84FB-431A-B684-715C04B480CB}"/>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7" name="Straight Connector 46">
            <a:extLst>
              <a:ext uri="{FF2B5EF4-FFF2-40B4-BE49-F238E27FC236}">
                <a16:creationId xmlns:a16="http://schemas.microsoft.com/office/drawing/2014/main" id="{62177D0E-48DA-4B51-94CD-4032393DCB0D}"/>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8" name="Freeform 22">
            <a:extLst>
              <a:ext uri="{FF2B5EF4-FFF2-40B4-BE49-F238E27FC236}">
                <a16:creationId xmlns:a16="http://schemas.microsoft.com/office/drawing/2014/main" id="{2060B1A0-89BE-478B-8922-B8DE6049283C}"/>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81" name="Picture 80">
            <a:extLst>
              <a:ext uri="{FF2B5EF4-FFF2-40B4-BE49-F238E27FC236}">
                <a16:creationId xmlns:a16="http://schemas.microsoft.com/office/drawing/2014/main" id="{9EF0933A-E37F-4B90-B8A0-EC14057E67EF}"/>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2" name="Oval 81">
            <a:extLst>
              <a:ext uri="{FF2B5EF4-FFF2-40B4-BE49-F238E27FC236}">
                <a16:creationId xmlns:a16="http://schemas.microsoft.com/office/drawing/2014/main" id="{E4C87DB8-4393-439D-B0C7-38EB4A54BABD}"/>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Text Placeholder 1">
            <a:extLst>
              <a:ext uri="{FF2B5EF4-FFF2-40B4-BE49-F238E27FC236}">
                <a16:creationId xmlns:a16="http://schemas.microsoft.com/office/drawing/2014/main" id="{2E1061F1-4E58-4F06-AD44-CDCE8F352E8E}"/>
              </a:ext>
            </a:extLst>
          </p:cNvPr>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95FDE04C-822F-4A69-94A4-E16670D73239}"/>
              </a:ext>
            </a:extLst>
          </p:cNvPr>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5" name="TextBox 84">
            <a:extLst>
              <a:ext uri="{FF2B5EF4-FFF2-40B4-BE49-F238E27FC236}">
                <a16:creationId xmlns:a16="http://schemas.microsoft.com/office/drawing/2014/main" id="{4329FEEB-9128-435C-B874-ABC589493BDC}"/>
              </a:ext>
            </a:extLst>
          </p:cNvPr>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86" name="Picture 85">
            <a:extLst>
              <a:ext uri="{FF2B5EF4-FFF2-40B4-BE49-F238E27FC236}">
                <a16:creationId xmlns:a16="http://schemas.microsoft.com/office/drawing/2014/main" id="{C502B129-FE71-43BE-80FA-9B921E6DD52B}"/>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87" name="Group 86">
            <a:extLst>
              <a:ext uri="{FF2B5EF4-FFF2-40B4-BE49-F238E27FC236}">
                <a16:creationId xmlns:a16="http://schemas.microsoft.com/office/drawing/2014/main" id="{0746E12A-E3AC-4059-88FC-15CCC94A5F72}"/>
              </a:ext>
            </a:extLst>
          </p:cNvPr>
          <p:cNvGrpSpPr/>
          <p:nvPr userDrawn="1"/>
        </p:nvGrpSpPr>
        <p:grpSpPr bwMode="gray">
          <a:xfrm>
            <a:off x="272283" y="905558"/>
            <a:ext cx="1746182" cy="677108"/>
            <a:chOff x="226994" y="941528"/>
            <a:chExt cx="1746182" cy="677108"/>
          </a:xfrm>
        </p:grpSpPr>
        <p:sp>
          <p:nvSpPr>
            <p:cNvPr id="88" name="TextBox 87">
              <a:extLst>
                <a:ext uri="{FF2B5EF4-FFF2-40B4-BE49-F238E27FC236}">
                  <a16:creationId xmlns:a16="http://schemas.microsoft.com/office/drawing/2014/main" id="{FAB2497F-A9B2-464E-B062-CBD0BC070ED4}"/>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89" name="Straight Connector 88">
              <a:extLst>
                <a:ext uri="{FF2B5EF4-FFF2-40B4-BE49-F238E27FC236}">
                  <a16:creationId xmlns:a16="http://schemas.microsoft.com/office/drawing/2014/main" id="{7D3211F4-48D4-40CA-94E6-E300863157B0}"/>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145104A4-4D88-4F8D-8D0D-DA4D829CDB69}"/>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91" name="TextBox 90">
            <a:extLst>
              <a:ext uri="{FF2B5EF4-FFF2-40B4-BE49-F238E27FC236}">
                <a16:creationId xmlns:a16="http://schemas.microsoft.com/office/drawing/2014/main" id="{FC54F57C-2699-402B-AB62-CFE2C2E6029F}"/>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92" name="TextBox 91">
            <a:extLst>
              <a:ext uri="{FF2B5EF4-FFF2-40B4-BE49-F238E27FC236}">
                <a16:creationId xmlns:a16="http://schemas.microsoft.com/office/drawing/2014/main" id="{37615EB3-099B-4A5D-8585-1D483FEBC75C}"/>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93" name="TextBox 92">
            <a:extLst>
              <a:ext uri="{FF2B5EF4-FFF2-40B4-BE49-F238E27FC236}">
                <a16:creationId xmlns:a16="http://schemas.microsoft.com/office/drawing/2014/main" id="{D0CB9116-D65B-4B18-8C9C-0AAB3D431349}"/>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94" name="TextBox 93">
            <a:extLst>
              <a:ext uri="{FF2B5EF4-FFF2-40B4-BE49-F238E27FC236}">
                <a16:creationId xmlns:a16="http://schemas.microsoft.com/office/drawing/2014/main" id="{BAD7781D-4B69-4E9A-A4F5-1284EEAD071A}"/>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95" name="TextBox 94">
            <a:extLst>
              <a:ext uri="{FF2B5EF4-FFF2-40B4-BE49-F238E27FC236}">
                <a16:creationId xmlns:a16="http://schemas.microsoft.com/office/drawing/2014/main" id="{E8D19EB8-2FB8-470E-9EC0-1C7886B34B78}"/>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96" name="TextBox 95">
            <a:extLst>
              <a:ext uri="{FF2B5EF4-FFF2-40B4-BE49-F238E27FC236}">
                <a16:creationId xmlns:a16="http://schemas.microsoft.com/office/drawing/2014/main" id="{15AFB7A1-F5AF-4325-AE1A-53E6F581A9D4}"/>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97" name="TextBox 96">
            <a:extLst>
              <a:ext uri="{FF2B5EF4-FFF2-40B4-BE49-F238E27FC236}">
                <a16:creationId xmlns:a16="http://schemas.microsoft.com/office/drawing/2014/main" id="{012182C6-A3AB-4FA5-8EB3-81D644D5C93C}"/>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98" name="Group 97">
            <a:extLst>
              <a:ext uri="{FF2B5EF4-FFF2-40B4-BE49-F238E27FC236}">
                <a16:creationId xmlns:a16="http://schemas.microsoft.com/office/drawing/2014/main" id="{C47A5C34-341E-446B-BD4D-8C3496750DD7}"/>
              </a:ext>
            </a:extLst>
          </p:cNvPr>
          <p:cNvGrpSpPr/>
          <p:nvPr userDrawn="1"/>
        </p:nvGrpSpPr>
        <p:grpSpPr bwMode="gray">
          <a:xfrm>
            <a:off x="264738" y="2196283"/>
            <a:ext cx="108698" cy="108698"/>
            <a:chOff x="4812593" y="3156606"/>
            <a:chExt cx="316374" cy="316374"/>
          </a:xfrm>
        </p:grpSpPr>
        <p:sp>
          <p:nvSpPr>
            <p:cNvPr id="99" name="Oval 98">
              <a:extLst>
                <a:ext uri="{FF2B5EF4-FFF2-40B4-BE49-F238E27FC236}">
                  <a16:creationId xmlns:a16="http://schemas.microsoft.com/office/drawing/2014/main" id="{7CDD4C0E-2417-4E79-9BD0-12091074B23C}"/>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0" name="Freeform 12">
              <a:extLst>
                <a:ext uri="{FF2B5EF4-FFF2-40B4-BE49-F238E27FC236}">
                  <a16:creationId xmlns:a16="http://schemas.microsoft.com/office/drawing/2014/main" id="{747F517C-FB19-4082-80E3-0F799BF7C0E3}"/>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1" name="TextBox 100">
            <a:extLst>
              <a:ext uri="{FF2B5EF4-FFF2-40B4-BE49-F238E27FC236}">
                <a16:creationId xmlns:a16="http://schemas.microsoft.com/office/drawing/2014/main" id="{84D9BE93-9D00-4B8A-BC5B-B5FA6F43D820}"/>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102" name="TextBox 101">
            <a:extLst>
              <a:ext uri="{FF2B5EF4-FFF2-40B4-BE49-F238E27FC236}">
                <a16:creationId xmlns:a16="http://schemas.microsoft.com/office/drawing/2014/main" id="{4C6F490A-1ECC-42C0-A22F-5DC1CA41C0A9}"/>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103" name="TextBox 102">
            <a:extLst>
              <a:ext uri="{FF2B5EF4-FFF2-40B4-BE49-F238E27FC236}">
                <a16:creationId xmlns:a16="http://schemas.microsoft.com/office/drawing/2014/main" id="{9FACC39F-C964-4BF3-A5D0-072FE6136D7A}"/>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104" name="TextBox 103">
            <a:extLst>
              <a:ext uri="{FF2B5EF4-FFF2-40B4-BE49-F238E27FC236}">
                <a16:creationId xmlns:a16="http://schemas.microsoft.com/office/drawing/2014/main" id="{91781A47-A99C-457B-9ABA-3F07F4FDAE78}"/>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105" name="TextBox 104">
            <a:extLst>
              <a:ext uri="{FF2B5EF4-FFF2-40B4-BE49-F238E27FC236}">
                <a16:creationId xmlns:a16="http://schemas.microsoft.com/office/drawing/2014/main" id="{0C0121D9-77D9-40DD-BE40-3610CA71E036}"/>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106" name="Group 105">
            <a:extLst>
              <a:ext uri="{FF2B5EF4-FFF2-40B4-BE49-F238E27FC236}">
                <a16:creationId xmlns:a16="http://schemas.microsoft.com/office/drawing/2014/main" id="{A8EB32E6-AD63-403B-9D52-8B58266C12B2}"/>
              </a:ext>
            </a:extLst>
          </p:cNvPr>
          <p:cNvGrpSpPr/>
          <p:nvPr userDrawn="1"/>
        </p:nvGrpSpPr>
        <p:grpSpPr bwMode="gray">
          <a:xfrm>
            <a:off x="264738" y="3100302"/>
            <a:ext cx="108698" cy="108698"/>
            <a:chOff x="4812593" y="3156606"/>
            <a:chExt cx="316374" cy="316374"/>
          </a:xfrm>
        </p:grpSpPr>
        <p:sp>
          <p:nvSpPr>
            <p:cNvPr id="107" name="Oval 106">
              <a:extLst>
                <a:ext uri="{FF2B5EF4-FFF2-40B4-BE49-F238E27FC236}">
                  <a16:creationId xmlns:a16="http://schemas.microsoft.com/office/drawing/2014/main" id="{9E1D65CC-2A13-4F84-A053-A1385B0B9A84}"/>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8" name="Freeform 12">
              <a:extLst>
                <a:ext uri="{FF2B5EF4-FFF2-40B4-BE49-F238E27FC236}">
                  <a16:creationId xmlns:a16="http://schemas.microsoft.com/office/drawing/2014/main" id="{ACB8E87C-2730-4E4B-9722-31618FDE492D}"/>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9" name="TextBox 108">
            <a:extLst>
              <a:ext uri="{FF2B5EF4-FFF2-40B4-BE49-F238E27FC236}">
                <a16:creationId xmlns:a16="http://schemas.microsoft.com/office/drawing/2014/main" id="{B097CE8B-F5F7-4A9E-AF24-14655FAB51A2}"/>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110" name="TextBox 109">
            <a:extLst>
              <a:ext uri="{FF2B5EF4-FFF2-40B4-BE49-F238E27FC236}">
                <a16:creationId xmlns:a16="http://schemas.microsoft.com/office/drawing/2014/main" id="{A05ECBA9-E8C6-4CBD-85E3-C4A7291E6D73}"/>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111" name="TextBox 110">
            <a:extLst>
              <a:ext uri="{FF2B5EF4-FFF2-40B4-BE49-F238E27FC236}">
                <a16:creationId xmlns:a16="http://schemas.microsoft.com/office/drawing/2014/main" id="{FA5457EF-B606-4101-B039-12255317A82E}"/>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112" name="Group 111">
            <a:extLst>
              <a:ext uri="{FF2B5EF4-FFF2-40B4-BE49-F238E27FC236}">
                <a16:creationId xmlns:a16="http://schemas.microsoft.com/office/drawing/2014/main" id="{67DDFA0C-C743-40E5-B51B-84314DF6EDFF}"/>
              </a:ext>
            </a:extLst>
          </p:cNvPr>
          <p:cNvGrpSpPr/>
          <p:nvPr userDrawn="1"/>
        </p:nvGrpSpPr>
        <p:grpSpPr bwMode="gray">
          <a:xfrm>
            <a:off x="264738" y="3992047"/>
            <a:ext cx="108698" cy="108698"/>
            <a:chOff x="4812593" y="3156606"/>
            <a:chExt cx="316374" cy="316374"/>
          </a:xfrm>
        </p:grpSpPr>
        <p:sp>
          <p:nvSpPr>
            <p:cNvPr id="113" name="Oval 112">
              <a:extLst>
                <a:ext uri="{FF2B5EF4-FFF2-40B4-BE49-F238E27FC236}">
                  <a16:creationId xmlns:a16="http://schemas.microsoft.com/office/drawing/2014/main" id="{A42BE485-D66C-4899-97F0-D0E866A2CB72}"/>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14" name="Freeform 12">
              <a:extLst>
                <a:ext uri="{FF2B5EF4-FFF2-40B4-BE49-F238E27FC236}">
                  <a16:creationId xmlns:a16="http://schemas.microsoft.com/office/drawing/2014/main" id="{A7E78A29-C978-42CC-A512-5E661B096E89}"/>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115" name="Picture 114">
            <a:extLst>
              <a:ext uri="{FF2B5EF4-FFF2-40B4-BE49-F238E27FC236}">
                <a16:creationId xmlns:a16="http://schemas.microsoft.com/office/drawing/2014/main" id="{177A9767-839C-4786-954B-2C6161E9CB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116" name="Rectangle 115">
            <a:extLst>
              <a:ext uri="{FF2B5EF4-FFF2-40B4-BE49-F238E27FC236}">
                <a16:creationId xmlns:a16="http://schemas.microsoft.com/office/drawing/2014/main" id="{1F549B42-A2C8-458D-B1A4-0F53EB86C183}"/>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3" name="Oval 2">
            <a:extLst>
              <a:ext uri="{FF2B5EF4-FFF2-40B4-BE49-F238E27FC236}">
                <a16:creationId xmlns:a16="http://schemas.microsoft.com/office/drawing/2014/main" id="{F1A292E5-28B4-424F-B64E-471CCA2C8EF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1">
            <a:extLst>
              <a:ext uri="{FF2B5EF4-FFF2-40B4-BE49-F238E27FC236}">
                <a16:creationId xmlns:a16="http://schemas.microsoft.com/office/drawing/2014/main" id="{58D487A4-9706-44F3-8227-9C3CE72FB4FE}"/>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42600563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mod="1">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1"/>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©2019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3" r:id="rId4"/>
    <p:sldLayoutId id="2147483657" r:id="rId5"/>
    <p:sldLayoutId id="2147483658" r:id="rId6"/>
    <p:sldLayoutId id="2147483659" r:id="rId7"/>
    <p:sldLayoutId id="2147483672" r:id="rId8"/>
    <p:sldLayoutId id="2147483661" r:id="rId9"/>
    <p:sldLayoutId id="2147483662" r:id="rId10"/>
    <p:sldLayoutId id="2147483663" r:id="rId11"/>
    <p:sldLayoutId id="2147483664"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eab.com/" TargetMode="Externa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8.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12800" y="1769667"/>
            <a:ext cx="4389120" cy="1038746"/>
          </a:xfrm>
        </p:spPr>
        <p:txBody>
          <a:bodyPr/>
          <a:lstStyle/>
          <a:p>
            <a:r>
              <a:rPr lang="en-US" dirty="0"/>
              <a:t>Short-Format Leadership Programs for Millennial Advancers</a:t>
            </a:r>
          </a:p>
        </p:txBody>
      </p:sp>
      <p:sp>
        <p:nvSpPr>
          <p:cNvPr id="10" name="Text Placeholder 9"/>
          <p:cNvSpPr>
            <a:spLocks noGrp="1"/>
          </p:cNvSpPr>
          <p:nvPr>
            <p:ph type="body" sz="quarter" idx="13"/>
          </p:nvPr>
        </p:nvSpPr>
        <p:spPr/>
        <p:txBody>
          <a:bodyPr/>
          <a:lstStyle/>
          <a:p>
            <a:r>
              <a:rPr lang="en-US" dirty="0"/>
              <a:t>Designing Programs for the Millennial Workforce, Part I</a:t>
            </a:r>
          </a:p>
        </p:txBody>
      </p:sp>
      <p:sp>
        <p:nvSpPr>
          <p:cNvPr id="11" name="Text Placeholder 10"/>
          <p:cNvSpPr>
            <a:spLocks noGrp="1"/>
          </p:cNvSpPr>
          <p:nvPr>
            <p:ph type="body" sz="quarter" idx="14"/>
          </p:nvPr>
        </p:nvSpPr>
        <p:spPr>
          <a:xfrm>
            <a:off x="4294188" y="4384289"/>
            <a:ext cx="1828800" cy="138499"/>
          </a:xfrm>
        </p:spPr>
        <p:txBody>
          <a:bodyPr/>
          <a:lstStyle/>
          <a:p>
            <a:r>
              <a:rPr lang="en-US" dirty="0"/>
              <a:t>COE Forum</a:t>
            </a:r>
          </a:p>
        </p:txBody>
      </p:sp>
      <p:sp>
        <p:nvSpPr>
          <p:cNvPr id="7" name="Text Placeholder 5">
            <a:extLst>
              <a:ext uri="{FF2B5EF4-FFF2-40B4-BE49-F238E27FC236}">
                <a16:creationId xmlns:a16="http://schemas.microsoft.com/office/drawing/2014/main" id="{4BA608A7-7D6A-408C-8DBE-8024A3B43DF8}"/>
              </a:ext>
            </a:extLst>
          </p:cNvPr>
          <p:cNvSpPr txBox="1">
            <a:spLocks/>
          </p:cNvSpPr>
          <p:nvPr/>
        </p:nvSpPr>
        <p:spPr bwMode="gray">
          <a:xfrm>
            <a:off x="1698946" y="3591267"/>
            <a:ext cx="1501454" cy="615553"/>
          </a:xfrm>
          <a:prstGeom prst="rect">
            <a:avLst/>
          </a:prstGeom>
        </p:spPr>
        <p:txBody>
          <a:bodyPr vert="horz" wrap="square" lIns="0" tIns="0" rIns="0" bIns="0" rtlCol="0" anchor="t" anchorCtr="0">
            <a:spAutoFit/>
          </a:bodyPr>
          <a:lstStyle>
            <a:lvl1pPr marL="0" indent="0" algn="l" defTabSz="640080" rtl="0" eaLnBrk="1" latinLnBrk="0" hangingPunct="1">
              <a:lnSpc>
                <a:spcPct val="100000"/>
              </a:lnSpc>
              <a:spcBef>
                <a:spcPts val="0"/>
              </a:spcBef>
              <a:buSzPct val="100000"/>
              <a:buFont typeface="Arial" panose="020B0604020202020204" pitchFamily="34" charset="0"/>
              <a:buNone/>
              <a:defRPr sz="1100" kern="1200">
                <a:solidFill>
                  <a:schemeClr val="accent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bg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bg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bg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bg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spcAft>
                <a:spcPts val="600"/>
              </a:spcAft>
            </a:pPr>
            <a:r>
              <a:rPr lang="en-US" sz="1000" dirty="0">
                <a:solidFill>
                  <a:schemeClr val="bg1"/>
                </a:solidFill>
              </a:rPr>
              <a:t>Max Milder</a:t>
            </a:r>
          </a:p>
          <a:p>
            <a:pPr>
              <a:spcAft>
                <a:spcPts val="600"/>
              </a:spcAft>
            </a:pPr>
            <a:r>
              <a:rPr lang="en-US" sz="1000" b="1" dirty="0">
                <a:solidFill>
                  <a:schemeClr val="bg1"/>
                </a:solidFill>
              </a:rPr>
              <a:t>Research Consultant</a:t>
            </a:r>
          </a:p>
          <a:p>
            <a:pPr>
              <a:spcAft>
                <a:spcPts val="600"/>
              </a:spcAft>
            </a:pPr>
            <a:r>
              <a:rPr lang="en-US" sz="1000" u="sng" dirty="0">
                <a:solidFill>
                  <a:schemeClr val="bg1"/>
                </a:solidFill>
              </a:rPr>
              <a:t>mmilder@eab.com</a:t>
            </a:r>
          </a:p>
        </p:txBody>
      </p:sp>
      <p:pic>
        <p:nvPicPr>
          <p:cNvPr id="3" name="Picture 2" descr="A person wearing a suit and tie smiling at the camera&#10;&#10;Description automatically generated">
            <a:extLst>
              <a:ext uri="{FF2B5EF4-FFF2-40B4-BE49-F238E27FC236}">
                <a16:creationId xmlns:a16="http://schemas.microsoft.com/office/drawing/2014/main" id="{6EC91DB3-CDBE-4680-8AE5-09008C666B65}"/>
              </a:ext>
            </a:extLst>
          </p:cNvPr>
          <p:cNvPicPr>
            <a:picLocks noChangeAspect="1"/>
          </p:cNvPicPr>
          <p:nvPr/>
        </p:nvPicPr>
        <p:blipFill>
          <a:blip r:embed="rId3"/>
          <a:stretch>
            <a:fillRect/>
          </a:stretch>
        </p:blipFill>
        <p:spPr>
          <a:xfrm>
            <a:off x="812800" y="3574862"/>
            <a:ext cx="785845" cy="785845"/>
          </a:xfrm>
          <a:prstGeom prst="rect">
            <a:avLst/>
          </a:prstGeom>
        </p:spPr>
      </p:pic>
    </p:spTree>
    <p:custDataLst>
      <p:tags r:id="rId1"/>
    </p:custDataLst>
    <p:extLst>
      <p:ext uri="{BB962C8B-B14F-4D97-AF65-F5344CB8AC3E}">
        <p14:creationId xmlns:p14="http://schemas.microsoft.com/office/powerpoint/2010/main" val="210375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1ADE4-90FC-483E-B508-8DFF6DD1654B}"/>
              </a:ext>
            </a:extLst>
          </p:cNvPr>
          <p:cNvSpPr>
            <a:spLocks noGrp="1"/>
          </p:cNvSpPr>
          <p:nvPr>
            <p:ph type="body" sz="quarter" idx="15"/>
          </p:nvPr>
        </p:nvSpPr>
        <p:spPr/>
        <p:txBody>
          <a:bodyPr/>
          <a:lstStyle/>
          <a:p>
            <a:r>
              <a:rPr lang="en-US" dirty="0"/>
              <a:t>Fast-Growing For-Profit Competitor Offers All-Inclusive Experience</a:t>
            </a:r>
          </a:p>
        </p:txBody>
      </p:sp>
      <p:sp>
        <p:nvSpPr>
          <p:cNvPr id="3" name="Text Placeholder 2">
            <a:extLst>
              <a:ext uri="{FF2B5EF4-FFF2-40B4-BE49-F238E27FC236}">
                <a16:creationId xmlns:a16="http://schemas.microsoft.com/office/drawing/2014/main" id="{7197DDF4-C437-43D9-B8E3-7A377C6C5CD4}"/>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A6699155-A977-4129-9A53-E31390D01A33}"/>
              </a:ext>
            </a:extLst>
          </p:cNvPr>
          <p:cNvSpPr>
            <a:spLocks noGrp="1"/>
          </p:cNvSpPr>
          <p:nvPr>
            <p:ph type="body" sz="quarter" idx="18"/>
          </p:nvPr>
        </p:nvSpPr>
        <p:spPr>
          <a:xfrm>
            <a:off x="5148072" y="4677489"/>
            <a:ext cx="1252728" cy="123111"/>
          </a:xfrm>
        </p:spPr>
        <p:txBody>
          <a:bodyPr/>
          <a:lstStyle/>
          <a:p>
            <a:r>
              <a:rPr lang="en-US" dirty="0"/>
              <a:t>Source: General Assembly.</a:t>
            </a:r>
          </a:p>
        </p:txBody>
      </p:sp>
      <p:sp>
        <p:nvSpPr>
          <p:cNvPr id="5" name="Text Placeholder 4">
            <a:extLst>
              <a:ext uri="{FF2B5EF4-FFF2-40B4-BE49-F238E27FC236}">
                <a16:creationId xmlns:a16="http://schemas.microsoft.com/office/drawing/2014/main" id="{D5D3ED06-489C-4CF0-9372-9FD692BD932F}"/>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90820D81-FD70-4092-9B72-4F45279FAF84}"/>
              </a:ext>
            </a:extLst>
          </p:cNvPr>
          <p:cNvSpPr>
            <a:spLocks noGrp="1"/>
          </p:cNvSpPr>
          <p:nvPr>
            <p:ph type="title"/>
          </p:nvPr>
        </p:nvSpPr>
        <p:spPr/>
        <p:txBody>
          <a:bodyPr/>
          <a:lstStyle/>
          <a:p>
            <a:r>
              <a:rPr lang="en-US" dirty="0"/>
              <a:t>Embracing the Millennial Consumer</a:t>
            </a:r>
          </a:p>
        </p:txBody>
      </p:sp>
      <p:grpSp>
        <p:nvGrpSpPr>
          <p:cNvPr id="7" name="Group 2">
            <a:extLst>
              <a:ext uri="{FF2B5EF4-FFF2-40B4-BE49-F238E27FC236}">
                <a16:creationId xmlns:a16="http://schemas.microsoft.com/office/drawing/2014/main" id="{DA3BA6BE-BAAA-44C8-8968-40160AE2E260}"/>
              </a:ext>
            </a:extLst>
          </p:cNvPr>
          <p:cNvGrpSpPr>
            <a:grpSpLocks noChangeAspect="1"/>
          </p:cNvGrpSpPr>
          <p:nvPr/>
        </p:nvGrpSpPr>
        <p:grpSpPr bwMode="gray">
          <a:xfrm>
            <a:off x="403897" y="1164168"/>
            <a:ext cx="5586701" cy="3314398"/>
            <a:chOff x="322053" y="1312863"/>
            <a:chExt cx="5812047" cy="3448095"/>
          </a:xfrm>
          <a:solidFill>
            <a:schemeClr val="accent2">
              <a:alpha val="30000"/>
            </a:schemeClr>
          </a:solidFill>
        </p:grpSpPr>
        <p:sp>
          <p:nvSpPr>
            <p:cNvPr id="8" name="Freeform 2">
              <a:extLst>
                <a:ext uri="{FF2B5EF4-FFF2-40B4-BE49-F238E27FC236}">
                  <a16:creationId xmlns:a16="http://schemas.microsoft.com/office/drawing/2014/main" id="{8980E664-2655-4DD7-B89F-EE7D9676DFF7}"/>
                </a:ext>
              </a:extLst>
            </p:cNvPr>
            <p:cNvSpPr>
              <a:spLocks noChangeAspect="1"/>
            </p:cNvSpPr>
            <p:nvPr/>
          </p:nvSpPr>
          <p:spPr bwMode="gray">
            <a:xfrm>
              <a:off x="3359253" y="1579911"/>
              <a:ext cx="2761545" cy="1083541"/>
            </a:xfrm>
            <a:custGeom>
              <a:avLst/>
              <a:gdLst>
                <a:gd name="T0" fmla="*/ 98 w 5927"/>
                <a:gd name="T1" fmla="*/ 1193 h 1901"/>
                <a:gd name="T2" fmla="*/ 313 w 5927"/>
                <a:gd name="T3" fmla="*/ 1040 h 1901"/>
                <a:gd name="T4" fmla="*/ 311 w 5927"/>
                <a:gd name="T5" fmla="*/ 615 h 1901"/>
                <a:gd name="T6" fmla="*/ 564 w 5927"/>
                <a:gd name="T7" fmla="*/ 566 h 1901"/>
                <a:gd name="T8" fmla="*/ 623 w 5927"/>
                <a:gd name="T9" fmla="*/ 878 h 1901"/>
                <a:gd name="T10" fmla="*/ 700 w 5927"/>
                <a:gd name="T11" fmla="*/ 776 h 1901"/>
                <a:gd name="T12" fmla="*/ 881 w 5927"/>
                <a:gd name="T13" fmla="*/ 671 h 1901"/>
                <a:gd name="T14" fmla="*/ 1364 w 5927"/>
                <a:gd name="T15" fmla="*/ 576 h 1901"/>
                <a:gd name="T16" fmla="*/ 1719 w 5927"/>
                <a:gd name="T17" fmla="*/ 589 h 1901"/>
                <a:gd name="T18" fmla="*/ 1727 w 5927"/>
                <a:gd name="T19" fmla="*/ 330 h 1901"/>
                <a:gd name="T20" fmla="*/ 1856 w 5927"/>
                <a:gd name="T21" fmla="*/ 653 h 1901"/>
                <a:gd name="T22" fmla="*/ 1933 w 5927"/>
                <a:gd name="T23" fmla="*/ 589 h 1901"/>
                <a:gd name="T24" fmla="*/ 2016 w 5927"/>
                <a:gd name="T25" fmla="*/ 589 h 1901"/>
                <a:gd name="T26" fmla="*/ 1929 w 5927"/>
                <a:gd name="T27" fmla="*/ 428 h 1901"/>
                <a:gd name="T28" fmla="*/ 2209 w 5927"/>
                <a:gd name="T29" fmla="*/ 414 h 1901"/>
                <a:gd name="T30" fmla="*/ 2328 w 5927"/>
                <a:gd name="T31" fmla="*/ 267 h 1901"/>
                <a:gd name="T32" fmla="*/ 2644 w 5927"/>
                <a:gd name="T33" fmla="*/ 112 h 1901"/>
                <a:gd name="T34" fmla="*/ 2833 w 5927"/>
                <a:gd name="T35" fmla="*/ 48 h 1901"/>
                <a:gd name="T36" fmla="*/ 3269 w 5927"/>
                <a:gd name="T37" fmla="*/ 129 h 1901"/>
                <a:gd name="T38" fmla="*/ 3011 w 5927"/>
                <a:gd name="T39" fmla="*/ 313 h 1901"/>
                <a:gd name="T40" fmla="*/ 3299 w 5927"/>
                <a:gd name="T41" fmla="*/ 316 h 1901"/>
                <a:gd name="T42" fmla="*/ 3600 w 5927"/>
                <a:gd name="T43" fmla="*/ 275 h 1901"/>
                <a:gd name="T44" fmla="*/ 4024 w 5927"/>
                <a:gd name="T45" fmla="*/ 414 h 1901"/>
                <a:gd name="T46" fmla="*/ 4491 w 5927"/>
                <a:gd name="T47" fmla="*/ 413 h 1901"/>
                <a:gd name="T48" fmla="*/ 4957 w 5927"/>
                <a:gd name="T49" fmla="*/ 534 h 1901"/>
                <a:gd name="T50" fmla="*/ 5242 w 5927"/>
                <a:gd name="T51" fmla="*/ 516 h 1901"/>
                <a:gd name="T52" fmla="*/ 5802 w 5927"/>
                <a:gd name="T53" fmla="*/ 705 h 1901"/>
                <a:gd name="T54" fmla="*/ 5774 w 5927"/>
                <a:gd name="T55" fmla="*/ 842 h 1901"/>
                <a:gd name="T56" fmla="*/ 5591 w 5927"/>
                <a:gd name="T57" fmla="*/ 736 h 1901"/>
                <a:gd name="T58" fmla="*/ 5535 w 5927"/>
                <a:gd name="T59" fmla="*/ 953 h 1901"/>
                <a:gd name="T60" fmla="*/ 5086 w 5927"/>
                <a:gd name="T61" fmla="*/ 1050 h 1901"/>
                <a:gd name="T62" fmla="*/ 4952 w 5927"/>
                <a:gd name="T63" fmla="*/ 1262 h 1901"/>
                <a:gd name="T64" fmla="*/ 4765 w 5927"/>
                <a:gd name="T65" fmla="*/ 1520 h 1901"/>
                <a:gd name="T66" fmla="*/ 5020 w 5927"/>
                <a:gd name="T67" fmla="*/ 962 h 1901"/>
                <a:gd name="T68" fmla="*/ 4672 w 5927"/>
                <a:gd name="T69" fmla="*/ 1084 h 1901"/>
                <a:gd name="T70" fmla="*/ 4271 w 5927"/>
                <a:gd name="T71" fmla="*/ 1121 h 1901"/>
                <a:gd name="T72" fmla="*/ 4123 w 5927"/>
                <a:gd name="T73" fmla="*/ 1396 h 1901"/>
                <a:gd name="T74" fmla="*/ 4197 w 5927"/>
                <a:gd name="T75" fmla="*/ 1526 h 1901"/>
                <a:gd name="T76" fmla="*/ 3876 w 5927"/>
                <a:gd name="T77" fmla="*/ 1845 h 1901"/>
                <a:gd name="T78" fmla="*/ 3682 w 5927"/>
                <a:gd name="T79" fmla="*/ 1423 h 1901"/>
                <a:gd name="T80" fmla="*/ 3293 w 5927"/>
                <a:gd name="T81" fmla="*/ 1549 h 1901"/>
                <a:gd name="T82" fmla="*/ 2714 w 5927"/>
                <a:gd name="T83" fmla="*/ 1558 h 1901"/>
                <a:gd name="T84" fmla="*/ 2094 w 5927"/>
                <a:gd name="T85" fmla="*/ 1556 h 1901"/>
                <a:gd name="T86" fmla="*/ 1816 w 5927"/>
                <a:gd name="T87" fmla="*/ 1416 h 1901"/>
                <a:gd name="T88" fmla="*/ 1475 w 5927"/>
                <a:gd name="T89" fmla="*/ 1315 h 1901"/>
                <a:gd name="T90" fmla="*/ 1242 w 5927"/>
                <a:gd name="T91" fmla="*/ 1359 h 1901"/>
                <a:gd name="T92" fmla="*/ 1295 w 5927"/>
                <a:gd name="T93" fmla="*/ 1521 h 1901"/>
                <a:gd name="T94" fmla="*/ 1134 w 5927"/>
                <a:gd name="T95" fmla="*/ 1505 h 1901"/>
                <a:gd name="T96" fmla="*/ 931 w 5927"/>
                <a:gd name="T97" fmla="*/ 1540 h 1901"/>
                <a:gd name="T98" fmla="*/ 924 w 5927"/>
                <a:gd name="T99" fmla="*/ 1636 h 1901"/>
                <a:gd name="T100" fmla="*/ 968 w 5927"/>
                <a:gd name="T101" fmla="*/ 1717 h 1901"/>
                <a:gd name="T102" fmla="*/ 905 w 5927"/>
                <a:gd name="T103" fmla="*/ 1865 h 1901"/>
                <a:gd name="T104" fmla="*/ 669 w 5927"/>
                <a:gd name="T105" fmla="*/ 1807 h 1901"/>
                <a:gd name="T106" fmla="*/ 679 w 5927"/>
                <a:gd name="T107" fmla="*/ 1584 h 1901"/>
                <a:gd name="T108" fmla="*/ 461 w 5927"/>
                <a:gd name="T109" fmla="*/ 1452 h 1901"/>
                <a:gd name="T110" fmla="*/ 399 w 5927"/>
                <a:gd name="T111" fmla="*/ 1414 h 1901"/>
                <a:gd name="T112" fmla="*/ 241 w 5927"/>
                <a:gd name="T113" fmla="*/ 1301 h 1901"/>
                <a:gd name="T114" fmla="*/ 144 w 5927"/>
                <a:gd name="T115" fmla="*/ 1394 h 19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27"/>
                <a:gd name="T175" fmla="*/ 0 h 1901"/>
                <a:gd name="T176" fmla="*/ 5927 w 5927"/>
                <a:gd name="T177" fmla="*/ 1901 h 19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grpFill/>
            <a:ln w="9525">
              <a:noFill/>
              <a:round/>
              <a:headEnd/>
              <a:tailEnd/>
            </a:ln>
          </p:spPr>
          <p:txBody>
            <a:bodyPr/>
            <a:lstStyle/>
            <a:p>
              <a:endParaRPr lang="en-US" dirty="0"/>
            </a:p>
          </p:txBody>
        </p:sp>
        <p:sp>
          <p:nvSpPr>
            <p:cNvPr id="9" name="Freeform 3">
              <a:extLst>
                <a:ext uri="{FF2B5EF4-FFF2-40B4-BE49-F238E27FC236}">
                  <a16:creationId xmlns:a16="http://schemas.microsoft.com/office/drawing/2014/main" id="{3C8A57CC-8365-44EB-A486-D0DC1D4B4865}"/>
                </a:ext>
              </a:extLst>
            </p:cNvPr>
            <p:cNvSpPr>
              <a:spLocks noChangeAspect="1"/>
            </p:cNvSpPr>
            <p:nvPr/>
          </p:nvSpPr>
          <p:spPr bwMode="gray">
            <a:xfrm>
              <a:off x="6082941" y="2084336"/>
              <a:ext cx="51159" cy="17394"/>
            </a:xfrm>
            <a:custGeom>
              <a:avLst/>
              <a:gdLst>
                <a:gd name="T0" fmla="*/ 0 w 107"/>
                <a:gd name="T1" fmla="*/ 10 h 33"/>
                <a:gd name="T2" fmla="*/ 65 w 107"/>
                <a:gd name="T3" fmla="*/ 0 h 33"/>
                <a:gd name="T4" fmla="*/ 107 w 107"/>
                <a:gd name="T5" fmla="*/ 16 h 33"/>
                <a:gd name="T6" fmla="*/ 85 w 107"/>
                <a:gd name="T7" fmla="*/ 33 h 33"/>
                <a:gd name="T8" fmla="*/ 0 w 107"/>
                <a:gd name="T9" fmla="*/ 10 h 33"/>
                <a:gd name="T10" fmla="*/ 0 60000 65536"/>
                <a:gd name="T11" fmla="*/ 0 60000 65536"/>
                <a:gd name="T12" fmla="*/ 0 60000 65536"/>
                <a:gd name="T13" fmla="*/ 0 60000 65536"/>
                <a:gd name="T14" fmla="*/ 0 60000 65536"/>
                <a:gd name="T15" fmla="*/ 0 w 107"/>
                <a:gd name="T16" fmla="*/ 0 h 33"/>
                <a:gd name="T17" fmla="*/ 107 w 107"/>
                <a:gd name="T18" fmla="*/ 33 h 33"/>
              </a:gdLst>
              <a:ahLst/>
              <a:cxnLst>
                <a:cxn ang="T10">
                  <a:pos x="T0" y="T1"/>
                </a:cxn>
                <a:cxn ang="T11">
                  <a:pos x="T2" y="T3"/>
                </a:cxn>
                <a:cxn ang="T12">
                  <a:pos x="T4" y="T5"/>
                </a:cxn>
                <a:cxn ang="T13">
                  <a:pos x="T6" y="T7"/>
                </a:cxn>
                <a:cxn ang="T14">
                  <a:pos x="T8" y="T9"/>
                </a:cxn>
              </a:cxnLst>
              <a:rect l="T15" t="T16" r="T17" b="T18"/>
              <a:pathLst>
                <a:path w="107" h="33">
                  <a:moveTo>
                    <a:pt x="0" y="10"/>
                  </a:moveTo>
                  <a:lnTo>
                    <a:pt x="65" y="0"/>
                  </a:lnTo>
                  <a:lnTo>
                    <a:pt x="107" y="16"/>
                  </a:lnTo>
                  <a:lnTo>
                    <a:pt x="85" y="33"/>
                  </a:lnTo>
                  <a:lnTo>
                    <a:pt x="0" y="10"/>
                  </a:lnTo>
                  <a:close/>
                </a:path>
              </a:pathLst>
            </a:custGeom>
            <a:grpFill/>
            <a:ln w="9525">
              <a:noFill/>
              <a:round/>
              <a:headEnd/>
              <a:tailEnd/>
            </a:ln>
          </p:spPr>
          <p:txBody>
            <a:bodyPr/>
            <a:lstStyle/>
            <a:p>
              <a:endParaRPr lang="en-US" dirty="0"/>
            </a:p>
          </p:txBody>
        </p:sp>
        <p:sp>
          <p:nvSpPr>
            <p:cNvPr id="10" name="Freeform 4">
              <a:extLst>
                <a:ext uri="{FF2B5EF4-FFF2-40B4-BE49-F238E27FC236}">
                  <a16:creationId xmlns:a16="http://schemas.microsoft.com/office/drawing/2014/main" id="{9B3BE014-F4A5-49A2-BEE3-E7DFA8BA97B0}"/>
                </a:ext>
              </a:extLst>
            </p:cNvPr>
            <p:cNvSpPr>
              <a:spLocks noChangeAspect="1"/>
            </p:cNvSpPr>
            <p:nvPr/>
          </p:nvSpPr>
          <p:spPr bwMode="gray">
            <a:xfrm>
              <a:off x="322053" y="1823426"/>
              <a:ext cx="481914" cy="513633"/>
            </a:xfrm>
            <a:custGeom>
              <a:avLst/>
              <a:gdLst>
                <a:gd name="T0" fmla="*/ 65 w 1035"/>
                <a:gd name="T1" fmla="*/ 362 h 903"/>
                <a:gd name="T2" fmla="*/ 67 w 1035"/>
                <a:gd name="T3" fmla="*/ 402 h 903"/>
                <a:gd name="T4" fmla="*/ 186 w 1035"/>
                <a:gd name="T5" fmla="*/ 421 h 903"/>
                <a:gd name="T6" fmla="*/ 229 w 1035"/>
                <a:gd name="T7" fmla="*/ 405 h 903"/>
                <a:gd name="T8" fmla="*/ 100 w 1035"/>
                <a:gd name="T9" fmla="*/ 512 h 903"/>
                <a:gd name="T10" fmla="*/ 97 w 1035"/>
                <a:gd name="T11" fmla="*/ 561 h 903"/>
                <a:gd name="T12" fmla="*/ 97 w 1035"/>
                <a:gd name="T13" fmla="*/ 596 h 903"/>
                <a:gd name="T14" fmla="*/ 119 w 1035"/>
                <a:gd name="T15" fmla="*/ 634 h 903"/>
                <a:gd name="T16" fmla="*/ 171 w 1035"/>
                <a:gd name="T17" fmla="*/ 667 h 903"/>
                <a:gd name="T18" fmla="*/ 192 w 1035"/>
                <a:gd name="T19" fmla="*/ 634 h 903"/>
                <a:gd name="T20" fmla="*/ 207 w 1035"/>
                <a:gd name="T21" fmla="*/ 718 h 903"/>
                <a:gd name="T22" fmla="*/ 313 w 1035"/>
                <a:gd name="T23" fmla="*/ 726 h 903"/>
                <a:gd name="T24" fmla="*/ 342 w 1035"/>
                <a:gd name="T25" fmla="*/ 718 h 903"/>
                <a:gd name="T26" fmla="*/ 324 w 1035"/>
                <a:gd name="T27" fmla="*/ 807 h 903"/>
                <a:gd name="T28" fmla="*/ 270 w 1035"/>
                <a:gd name="T29" fmla="*/ 855 h 903"/>
                <a:gd name="T30" fmla="*/ 160 w 1035"/>
                <a:gd name="T31" fmla="*/ 903 h 903"/>
                <a:gd name="T32" fmla="*/ 287 w 1035"/>
                <a:gd name="T33" fmla="*/ 870 h 903"/>
                <a:gd name="T34" fmla="*/ 308 w 1035"/>
                <a:gd name="T35" fmla="*/ 819 h 903"/>
                <a:gd name="T36" fmla="*/ 481 w 1035"/>
                <a:gd name="T37" fmla="*/ 737 h 903"/>
                <a:gd name="T38" fmla="*/ 482 w 1035"/>
                <a:gd name="T39" fmla="*/ 682 h 903"/>
                <a:gd name="T40" fmla="*/ 614 w 1035"/>
                <a:gd name="T41" fmla="*/ 527 h 903"/>
                <a:gd name="T42" fmla="*/ 647 w 1035"/>
                <a:gd name="T43" fmla="*/ 569 h 903"/>
                <a:gd name="T44" fmla="*/ 658 w 1035"/>
                <a:gd name="T45" fmla="*/ 602 h 903"/>
                <a:gd name="T46" fmla="*/ 559 w 1035"/>
                <a:gd name="T47" fmla="*/ 658 h 903"/>
                <a:gd name="T48" fmla="*/ 563 w 1035"/>
                <a:gd name="T49" fmla="*/ 691 h 903"/>
                <a:gd name="T50" fmla="*/ 689 w 1035"/>
                <a:gd name="T51" fmla="*/ 619 h 903"/>
                <a:gd name="T52" fmla="*/ 697 w 1035"/>
                <a:gd name="T53" fmla="*/ 581 h 903"/>
                <a:gd name="T54" fmla="*/ 749 w 1035"/>
                <a:gd name="T55" fmla="*/ 589 h 903"/>
                <a:gd name="T56" fmla="*/ 828 w 1035"/>
                <a:gd name="T57" fmla="*/ 646 h 903"/>
                <a:gd name="T58" fmla="*/ 983 w 1035"/>
                <a:gd name="T59" fmla="*/ 643 h 903"/>
                <a:gd name="T60" fmla="*/ 978 w 1035"/>
                <a:gd name="T61" fmla="*/ 674 h 903"/>
                <a:gd name="T62" fmla="*/ 1035 w 1035"/>
                <a:gd name="T63" fmla="*/ 678 h 903"/>
                <a:gd name="T64" fmla="*/ 937 w 1035"/>
                <a:gd name="T65" fmla="*/ 634 h 903"/>
                <a:gd name="T66" fmla="*/ 565 w 1035"/>
                <a:gd name="T67" fmla="*/ 60 h 903"/>
                <a:gd name="T68" fmla="*/ 448 w 1035"/>
                <a:gd name="T69" fmla="*/ 17 h 903"/>
                <a:gd name="T70" fmla="*/ 406 w 1035"/>
                <a:gd name="T71" fmla="*/ 33 h 903"/>
                <a:gd name="T72" fmla="*/ 393 w 1035"/>
                <a:gd name="T73" fmla="*/ 0 h 903"/>
                <a:gd name="T74" fmla="*/ 284 w 1035"/>
                <a:gd name="T75" fmla="*/ 39 h 903"/>
                <a:gd name="T76" fmla="*/ 274 w 1035"/>
                <a:gd name="T77" fmla="*/ 51 h 903"/>
                <a:gd name="T78" fmla="*/ 220 w 1035"/>
                <a:gd name="T79" fmla="*/ 93 h 903"/>
                <a:gd name="T80" fmla="*/ 154 w 1035"/>
                <a:gd name="T81" fmla="*/ 136 h 903"/>
                <a:gd name="T82" fmla="*/ 67 w 1035"/>
                <a:gd name="T83" fmla="*/ 179 h 903"/>
                <a:gd name="T84" fmla="*/ 150 w 1035"/>
                <a:gd name="T85" fmla="*/ 259 h 903"/>
                <a:gd name="T86" fmla="*/ 207 w 1035"/>
                <a:gd name="T87" fmla="*/ 285 h 903"/>
                <a:gd name="T88" fmla="*/ 246 w 1035"/>
                <a:gd name="T89" fmla="*/ 307 h 903"/>
                <a:gd name="T90" fmla="*/ 150 w 1035"/>
                <a:gd name="T91" fmla="*/ 319 h 903"/>
                <a:gd name="T92" fmla="*/ 116 w 1035"/>
                <a:gd name="T93" fmla="*/ 290 h 9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5"/>
                <a:gd name="T142" fmla="*/ 0 h 903"/>
                <a:gd name="T143" fmla="*/ 1035 w 1035"/>
                <a:gd name="T144" fmla="*/ 903 h 9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5" h="903">
                  <a:moveTo>
                    <a:pt x="0" y="345"/>
                  </a:moveTo>
                  <a:lnTo>
                    <a:pt x="65" y="362"/>
                  </a:lnTo>
                  <a:lnTo>
                    <a:pt x="39" y="369"/>
                  </a:lnTo>
                  <a:lnTo>
                    <a:pt x="67" y="402"/>
                  </a:lnTo>
                  <a:lnTo>
                    <a:pt x="171" y="399"/>
                  </a:lnTo>
                  <a:lnTo>
                    <a:pt x="186" y="421"/>
                  </a:lnTo>
                  <a:lnTo>
                    <a:pt x="252" y="394"/>
                  </a:lnTo>
                  <a:lnTo>
                    <a:pt x="229" y="405"/>
                  </a:lnTo>
                  <a:lnTo>
                    <a:pt x="242" y="460"/>
                  </a:lnTo>
                  <a:lnTo>
                    <a:pt x="100" y="512"/>
                  </a:lnTo>
                  <a:lnTo>
                    <a:pt x="62" y="570"/>
                  </a:lnTo>
                  <a:lnTo>
                    <a:pt x="97" y="561"/>
                  </a:lnTo>
                  <a:lnTo>
                    <a:pt x="71" y="576"/>
                  </a:lnTo>
                  <a:lnTo>
                    <a:pt x="97" y="596"/>
                  </a:lnTo>
                  <a:lnTo>
                    <a:pt x="149" y="603"/>
                  </a:lnTo>
                  <a:lnTo>
                    <a:pt x="119" y="634"/>
                  </a:lnTo>
                  <a:lnTo>
                    <a:pt x="143" y="663"/>
                  </a:lnTo>
                  <a:lnTo>
                    <a:pt x="171" y="667"/>
                  </a:lnTo>
                  <a:lnTo>
                    <a:pt x="226" y="603"/>
                  </a:lnTo>
                  <a:lnTo>
                    <a:pt x="192" y="634"/>
                  </a:lnTo>
                  <a:lnTo>
                    <a:pt x="220" y="693"/>
                  </a:lnTo>
                  <a:lnTo>
                    <a:pt x="207" y="718"/>
                  </a:lnTo>
                  <a:lnTo>
                    <a:pt x="270" y="684"/>
                  </a:lnTo>
                  <a:lnTo>
                    <a:pt x="313" y="726"/>
                  </a:lnTo>
                  <a:lnTo>
                    <a:pt x="328" y="701"/>
                  </a:lnTo>
                  <a:lnTo>
                    <a:pt x="342" y="718"/>
                  </a:lnTo>
                  <a:lnTo>
                    <a:pt x="390" y="695"/>
                  </a:lnTo>
                  <a:lnTo>
                    <a:pt x="324" y="807"/>
                  </a:lnTo>
                  <a:lnTo>
                    <a:pt x="273" y="830"/>
                  </a:lnTo>
                  <a:lnTo>
                    <a:pt x="270" y="855"/>
                  </a:lnTo>
                  <a:lnTo>
                    <a:pt x="207" y="856"/>
                  </a:lnTo>
                  <a:lnTo>
                    <a:pt x="160" y="903"/>
                  </a:lnTo>
                  <a:lnTo>
                    <a:pt x="220" y="867"/>
                  </a:lnTo>
                  <a:lnTo>
                    <a:pt x="287" y="870"/>
                  </a:lnTo>
                  <a:lnTo>
                    <a:pt x="325" y="841"/>
                  </a:lnTo>
                  <a:lnTo>
                    <a:pt x="308" y="819"/>
                  </a:lnTo>
                  <a:lnTo>
                    <a:pt x="350" y="823"/>
                  </a:lnTo>
                  <a:lnTo>
                    <a:pt x="481" y="737"/>
                  </a:lnTo>
                  <a:lnTo>
                    <a:pt x="506" y="706"/>
                  </a:lnTo>
                  <a:lnTo>
                    <a:pt x="482" y="682"/>
                  </a:lnTo>
                  <a:lnTo>
                    <a:pt x="597" y="578"/>
                  </a:lnTo>
                  <a:lnTo>
                    <a:pt x="614" y="527"/>
                  </a:lnTo>
                  <a:lnTo>
                    <a:pt x="601" y="578"/>
                  </a:lnTo>
                  <a:lnTo>
                    <a:pt x="647" y="569"/>
                  </a:lnTo>
                  <a:lnTo>
                    <a:pt x="623" y="591"/>
                  </a:lnTo>
                  <a:lnTo>
                    <a:pt x="658" y="602"/>
                  </a:lnTo>
                  <a:lnTo>
                    <a:pt x="575" y="609"/>
                  </a:lnTo>
                  <a:lnTo>
                    <a:pt x="559" y="658"/>
                  </a:lnTo>
                  <a:lnTo>
                    <a:pt x="590" y="657"/>
                  </a:lnTo>
                  <a:lnTo>
                    <a:pt x="563" y="691"/>
                  </a:lnTo>
                  <a:lnTo>
                    <a:pt x="673" y="646"/>
                  </a:lnTo>
                  <a:lnTo>
                    <a:pt x="689" y="619"/>
                  </a:lnTo>
                  <a:lnTo>
                    <a:pt x="671" y="607"/>
                  </a:lnTo>
                  <a:lnTo>
                    <a:pt x="697" y="581"/>
                  </a:lnTo>
                  <a:lnTo>
                    <a:pt x="692" y="602"/>
                  </a:lnTo>
                  <a:lnTo>
                    <a:pt x="749" y="589"/>
                  </a:lnTo>
                  <a:lnTo>
                    <a:pt x="736" y="610"/>
                  </a:lnTo>
                  <a:lnTo>
                    <a:pt x="828" y="646"/>
                  </a:lnTo>
                  <a:lnTo>
                    <a:pt x="961" y="663"/>
                  </a:lnTo>
                  <a:lnTo>
                    <a:pt x="983" y="643"/>
                  </a:lnTo>
                  <a:lnTo>
                    <a:pt x="1003" y="653"/>
                  </a:lnTo>
                  <a:lnTo>
                    <a:pt x="978" y="674"/>
                  </a:lnTo>
                  <a:lnTo>
                    <a:pt x="1016" y="693"/>
                  </a:lnTo>
                  <a:lnTo>
                    <a:pt x="1035" y="678"/>
                  </a:lnTo>
                  <a:lnTo>
                    <a:pt x="1000" y="634"/>
                  </a:lnTo>
                  <a:lnTo>
                    <a:pt x="937" y="634"/>
                  </a:lnTo>
                  <a:lnTo>
                    <a:pt x="937" y="103"/>
                  </a:lnTo>
                  <a:lnTo>
                    <a:pt x="565" y="60"/>
                  </a:lnTo>
                  <a:lnTo>
                    <a:pt x="550" y="34"/>
                  </a:lnTo>
                  <a:lnTo>
                    <a:pt x="448" y="17"/>
                  </a:lnTo>
                  <a:lnTo>
                    <a:pt x="437" y="39"/>
                  </a:lnTo>
                  <a:lnTo>
                    <a:pt x="406" y="33"/>
                  </a:lnTo>
                  <a:lnTo>
                    <a:pt x="435" y="15"/>
                  </a:lnTo>
                  <a:lnTo>
                    <a:pt x="393" y="0"/>
                  </a:lnTo>
                  <a:lnTo>
                    <a:pt x="351" y="34"/>
                  </a:lnTo>
                  <a:lnTo>
                    <a:pt x="284" y="39"/>
                  </a:lnTo>
                  <a:lnTo>
                    <a:pt x="281" y="70"/>
                  </a:lnTo>
                  <a:lnTo>
                    <a:pt x="274" y="51"/>
                  </a:lnTo>
                  <a:lnTo>
                    <a:pt x="210" y="69"/>
                  </a:lnTo>
                  <a:lnTo>
                    <a:pt x="220" y="93"/>
                  </a:lnTo>
                  <a:lnTo>
                    <a:pt x="192" y="86"/>
                  </a:lnTo>
                  <a:lnTo>
                    <a:pt x="154" y="136"/>
                  </a:lnTo>
                  <a:lnTo>
                    <a:pt x="62" y="157"/>
                  </a:lnTo>
                  <a:lnTo>
                    <a:pt x="67" y="179"/>
                  </a:lnTo>
                  <a:lnTo>
                    <a:pt x="40" y="185"/>
                  </a:lnTo>
                  <a:lnTo>
                    <a:pt x="150" y="259"/>
                  </a:lnTo>
                  <a:lnTo>
                    <a:pt x="296" y="295"/>
                  </a:lnTo>
                  <a:lnTo>
                    <a:pt x="207" y="285"/>
                  </a:lnTo>
                  <a:lnTo>
                    <a:pt x="210" y="306"/>
                  </a:lnTo>
                  <a:lnTo>
                    <a:pt x="246" y="307"/>
                  </a:lnTo>
                  <a:lnTo>
                    <a:pt x="216" y="323"/>
                  </a:lnTo>
                  <a:lnTo>
                    <a:pt x="150" y="319"/>
                  </a:lnTo>
                  <a:lnTo>
                    <a:pt x="150" y="287"/>
                  </a:lnTo>
                  <a:lnTo>
                    <a:pt x="116" y="290"/>
                  </a:lnTo>
                  <a:lnTo>
                    <a:pt x="0" y="345"/>
                  </a:lnTo>
                  <a:close/>
                </a:path>
              </a:pathLst>
            </a:custGeom>
            <a:grpFill/>
            <a:ln w="9525">
              <a:noFill/>
              <a:round/>
              <a:headEnd/>
              <a:tailEnd/>
            </a:ln>
          </p:spPr>
          <p:txBody>
            <a:bodyPr/>
            <a:lstStyle/>
            <a:p>
              <a:endParaRPr lang="en-US" dirty="0"/>
            </a:p>
          </p:txBody>
        </p:sp>
        <p:sp>
          <p:nvSpPr>
            <p:cNvPr id="11" name="Freeform 5">
              <a:extLst>
                <a:ext uri="{FF2B5EF4-FFF2-40B4-BE49-F238E27FC236}">
                  <a16:creationId xmlns:a16="http://schemas.microsoft.com/office/drawing/2014/main" id="{8D176C40-1DA2-424E-861A-411707EE86D1}"/>
                </a:ext>
              </a:extLst>
            </p:cNvPr>
            <p:cNvSpPr>
              <a:spLocks noChangeAspect="1"/>
            </p:cNvSpPr>
            <p:nvPr/>
          </p:nvSpPr>
          <p:spPr bwMode="gray">
            <a:xfrm>
              <a:off x="1951366" y="3169923"/>
              <a:ext cx="25579" cy="11255"/>
            </a:xfrm>
            <a:custGeom>
              <a:avLst/>
              <a:gdLst>
                <a:gd name="T0" fmla="*/ 0 w 52"/>
                <a:gd name="T1" fmla="*/ 0 h 17"/>
                <a:gd name="T2" fmla="*/ 4 w 52"/>
                <a:gd name="T3" fmla="*/ 17 h 17"/>
                <a:gd name="T4" fmla="*/ 52 w 52"/>
                <a:gd name="T5" fmla="*/ 10 h 17"/>
                <a:gd name="T6" fmla="*/ 0 w 52"/>
                <a:gd name="T7" fmla="*/ 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0"/>
                  </a:moveTo>
                  <a:lnTo>
                    <a:pt x="4" y="17"/>
                  </a:lnTo>
                  <a:lnTo>
                    <a:pt x="52" y="10"/>
                  </a:lnTo>
                  <a:lnTo>
                    <a:pt x="0" y="0"/>
                  </a:lnTo>
                  <a:close/>
                </a:path>
              </a:pathLst>
            </a:custGeom>
            <a:grpFill/>
            <a:ln w="9525">
              <a:noFill/>
              <a:round/>
              <a:headEnd/>
              <a:tailEnd/>
            </a:ln>
          </p:spPr>
          <p:txBody>
            <a:bodyPr/>
            <a:lstStyle/>
            <a:p>
              <a:endParaRPr lang="en-US" dirty="0"/>
            </a:p>
          </p:txBody>
        </p:sp>
        <p:sp>
          <p:nvSpPr>
            <p:cNvPr id="12" name="Freeform 6">
              <a:extLst>
                <a:ext uri="{FF2B5EF4-FFF2-40B4-BE49-F238E27FC236}">
                  <a16:creationId xmlns:a16="http://schemas.microsoft.com/office/drawing/2014/main" id="{DB29CDB1-E379-4E6B-91BB-900DD5B37067}"/>
                </a:ext>
              </a:extLst>
            </p:cNvPr>
            <p:cNvSpPr>
              <a:spLocks noChangeAspect="1"/>
            </p:cNvSpPr>
            <p:nvPr/>
          </p:nvSpPr>
          <p:spPr bwMode="gray">
            <a:xfrm>
              <a:off x="4022270" y="2744283"/>
              <a:ext cx="227145" cy="200542"/>
            </a:xfrm>
            <a:custGeom>
              <a:avLst/>
              <a:gdLst>
                <a:gd name="T0" fmla="*/ 0 w 490"/>
                <a:gd name="T1" fmla="*/ 168 h 351"/>
                <a:gd name="T2" fmla="*/ 3 w 490"/>
                <a:gd name="T3" fmla="*/ 259 h 351"/>
                <a:gd name="T4" fmla="*/ 40 w 490"/>
                <a:gd name="T5" fmla="*/ 287 h 351"/>
                <a:gd name="T6" fmla="*/ 11 w 490"/>
                <a:gd name="T7" fmla="*/ 333 h 351"/>
                <a:gd name="T8" fmla="*/ 66 w 490"/>
                <a:gd name="T9" fmla="*/ 351 h 351"/>
                <a:gd name="T10" fmla="*/ 193 w 490"/>
                <a:gd name="T11" fmla="*/ 333 h 351"/>
                <a:gd name="T12" fmla="*/ 217 w 490"/>
                <a:gd name="T13" fmla="*/ 282 h 351"/>
                <a:gd name="T14" fmla="*/ 303 w 490"/>
                <a:gd name="T15" fmla="*/ 254 h 351"/>
                <a:gd name="T16" fmla="*/ 311 w 490"/>
                <a:gd name="T17" fmla="*/ 211 h 351"/>
                <a:gd name="T18" fmla="*/ 340 w 490"/>
                <a:gd name="T19" fmla="*/ 199 h 351"/>
                <a:gd name="T20" fmla="*/ 327 w 490"/>
                <a:gd name="T21" fmla="*/ 177 h 351"/>
                <a:gd name="T22" fmla="*/ 358 w 490"/>
                <a:gd name="T23" fmla="*/ 174 h 351"/>
                <a:gd name="T24" fmla="*/ 381 w 490"/>
                <a:gd name="T25" fmla="*/ 130 h 351"/>
                <a:gd name="T26" fmla="*/ 371 w 490"/>
                <a:gd name="T27" fmla="*/ 88 h 351"/>
                <a:gd name="T28" fmla="*/ 486 w 490"/>
                <a:gd name="T29" fmla="*/ 56 h 351"/>
                <a:gd name="T30" fmla="*/ 490 w 490"/>
                <a:gd name="T31" fmla="*/ 47 h 351"/>
                <a:gd name="T32" fmla="*/ 447 w 490"/>
                <a:gd name="T33" fmla="*/ 39 h 351"/>
                <a:gd name="T34" fmla="*/ 385 w 490"/>
                <a:gd name="T35" fmla="*/ 69 h 351"/>
                <a:gd name="T36" fmla="*/ 357 w 490"/>
                <a:gd name="T37" fmla="*/ 0 h 351"/>
                <a:gd name="T38" fmla="*/ 304 w 490"/>
                <a:gd name="T39" fmla="*/ 52 h 351"/>
                <a:gd name="T40" fmla="*/ 152 w 490"/>
                <a:gd name="T41" fmla="*/ 47 h 351"/>
                <a:gd name="T42" fmla="*/ 75 w 490"/>
                <a:gd name="T43" fmla="*/ 128 h 351"/>
                <a:gd name="T44" fmla="*/ 24 w 490"/>
                <a:gd name="T45" fmla="*/ 102 h 351"/>
                <a:gd name="T46" fmla="*/ 0 w 490"/>
                <a:gd name="T47" fmla="*/ 168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
                <a:gd name="T73" fmla="*/ 0 h 351"/>
                <a:gd name="T74" fmla="*/ 490 w 490"/>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grpFill/>
            <a:ln w="9525">
              <a:noFill/>
              <a:round/>
              <a:headEnd/>
              <a:tailEnd/>
            </a:ln>
          </p:spPr>
          <p:txBody>
            <a:bodyPr/>
            <a:lstStyle/>
            <a:p>
              <a:endParaRPr lang="en-US" dirty="0"/>
            </a:p>
          </p:txBody>
        </p:sp>
        <p:sp>
          <p:nvSpPr>
            <p:cNvPr id="13" name="Freeform 7">
              <a:extLst>
                <a:ext uri="{FF2B5EF4-FFF2-40B4-BE49-F238E27FC236}">
                  <a16:creationId xmlns:a16="http://schemas.microsoft.com/office/drawing/2014/main" id="{A35B427B-EA51-4A62-9027-ADB0376213D8}"/>
                </a:ext>
              </a:extLst>
            </p:cNvPr>
            <p:cNvSpPr>
              <a:spLocks noChangeAspect="1"/>
            </p:cNvSpPr>
            <p:nvPr/>
          </p:nvSpPr>
          <p:spPr bwMode="gray">
            <a:xfrm>
              <a:off x="3353114" y="2649128"/>
              <a:ext cx="27625" cy="67529"/>
            </a:xfrm>
            <a:custGeom>
              <a:avLst/>
              <a:gdLst>
                <a:gd name="T0" fmla="*/ 0 w 62"/>
                <a:gd name="T1" fmla="*/ 90 h 119"/>
                <a:gd name="T2" fmla="*/ 2 w 62"/>
                <a:gd name="T3" fmla="*/ 28 h 119"/>
                <a:gd name="T4" fmla="*/ 30 w 62"/>
                <a:gd name="T5" fmla="*/ 0 h 119"/>
                <a:gd name="T6" fmla="*/ 62 w 62"/>
                <a:gd name="T7" fmla="*/ 70 h 119"/>
                <a:gd name="T8" fmla="*/ 33 w 62"/>
                <a:gd name="T9" fmla="*/ 119 h 119"/>
                <a:gd name="T10" fmla="*/ 0 w 62"/>
                <a:gd name="T11" fmla="*/ 90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grpFill/>
            <a:ln w="9525">
              <a:noFill/>
              <a:round/>
              <a:headEnd/>
              <a:tailEnd/>
            </a:ln>
          </p:spPr>
          <p:txBody>
            <a:bodyPr/>
            <a:lstStyle/>
            <a:p>
              <a:endParaRPr lang="en-US" dirty="0"/>
            </a:p>
          </p:txBody>
        </p:sp>
        <p:sp>
          <p:nvSpPr>
            <p:cNvPr id="14" name="Freeform 8">
              <a:extLst>
                <a:ext uri="{FF2B5EF4-FFF2-40B4-BE49-F238E27FC236}">
                  <a16:creationId xmlns:a16="http://schemas.microsoft.com/office/drawing/2014/main" id="{436E05B1-9510-4CEB-B84A-AA3560D4D5BD}"/>
                </a:ext>
              </a:extLst>
            </p:cNvPr>
            <p:cNvSpPr>
              <a:spLocks noChangeAspect="1"/>
            </p:cNvSpPr>
            <p:nvPr/>
          </p:nvSpPr>
          <p:spPr bwMode="gray">
            <a:xfrm>
              <a:off x="2900871" y="2779070"/>
              <a:ext cx="327416" cy="382667"/>
            </a:xfrm>
            <a:custGeom>
              <a:avLst/>
              <a:gdLst>
                <a:gd name="T0" fmla="*/ 0 w 705"/>
                <a:gd name="T1" fmla="*/ 359 h 672"/>
                <a:gd name="T2" fmla="*/ 3 w 705"/>
                <a:gd name="T3" fmla="*/ 372 h 672"/>
                <a:gd name="T4" fmla="*/ 131 w 705"/>
                <a:gd name="T5" fmla="*/ 455 h 672"/>
                <a:gd name="T6" fmla="*/ 410 w 705"/>
                <a:gd name="T7" fmla="*/ 640 h 672"/>
                <a:gd name="T8" fmla="*/ 413 w 705"/>
                <a:gd name="T9" fmla="*/ 672 h 672"/>
                <a:gd name="T10" fmla="*/ 441 w 705"/>
                <a:gd name="T11" fmla="*/ 667 h 672"/>
                <a:gd name="T12" fmla="*/ 495 w 705"/>
                <a:gd name="T13" fmla="*/ 654 h 672"/>
                <a:gd name="T14" fmla="*/ 705 w 705"/>
                <a:gd name="T15" fmla="*/ 509 h 672"/>
                <a:gd name="T16" fmla="*/ 623 w 705"/>
                <a:gd name="T17" fmla="*/ 413 h 672"/>
                <a:gd name="T18" fmla="*/ 624 w 705"/>
                <a:gd name="T19" fmla="*/ 258 h 672"/>
                <a:gd name="T20" fmla="*/ 614 w 705"/>
                <a:gd name="T21" fmla="*/ 189 h 672"/>
                <a:gd name="T22" fmla="*/ 556 w 705"/>
                <a:gd name="T23" fmla="*/ 119 h 672"/>
                <a:gd name="T24" fmla="*/ 586 w 705"/>
                <a:gd name="T25" fmla="*/ 95 h 672"/>
                <a:gd name="T26" fmla="*/ 601 w 705"/>
                <a:gd name="T27" fmla="*/ 0 h 672"/>
                <a:gd name="T28" fmla="*/ 351 w 705"/>
                <a:gd name="T29" fmla="*/ 16 h 672"/>
                <a:gd name="T30" fmla="*/ 223 w 705"/>
                <a:gd name="T31" fmla="*/ 71 h 672"/>
                <a:gd name="T32" fmla="*/ 256 w 705"/>
                <a:gd name="T33" fmla="*/ 186 h 672"/>
                <a:gd name="T34" fmla="*/ 200 w 705"/>
                <a:gd name="T35" fmla="*/ 189 h 672"/>
                <a:gd name="T36" fmla="*/ 170 w 705"/>
                <a:gd name="T37" fmla="*/ 201 h 672"/>
                <a:gd name="T38" fmla="*/ 175 w 705"/>
                <a:gd name="T39" fmla="*/ 232 h 672"/>
                <a:gd name="T40" fmla="*/ 19 w 705"/>
                <a:gd name="T41" fmla="*/ 300 h 672"/>
                <a:gd name="T42" fmla="*/ 0 w 705"/>
                <a:gd name="T43" fmla="*/ 359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grpFill/>
            <a:ln w="9525">
              <a:noFill/>
              <a:round/>
              <a:headEnd/>
              <a:tailEnd/>
            </a:ln>
          </p:spPr>
          <p:txBody>
            <a:bodyPr/>
            <a:lstStyle/>
            <a:p>
              <a:endParaRPr lang="en-US" dirty="0"/>
            </a:p>
          </p:txBody>
        </p:sp>
        <p:sp>
          <p:nvSpPr>
            <p:cNvPr id="15" name="Freeform 9">
              <a:extLst>
                <a:ext uri="{FF2B5EF4-FFF2-40B4-BE49-F238E27FC236}">
                  <a16:creationId xmlns:a16="http://schemas.microsoft.com/office/drawing/2014/main" id="{433E70B9-362C-46CF-BDC8-622CF749E89F}"/>
                </a:ext>
              </a:extLst>
            </p:cNvPr>
            <p:cNvSpPr>
              <a:spLocks noChangeAspect="1"/>
            </p:cNvSpPr>
            <p:nvPr/>
          </p:nvSpPr>
          <p:spPr bwMode="gray">
            <a:xfrm>
              <a:off x="1853142" y="3973114"/>
              <a:ext cx="318207" cy="695758"/>
            </a:xfrm>
            <a:custGeom>
              <a:avLst/>
              <a:gdLst>
                <a:gd name="T0" fmla="*/ 0 w 683"/>
                <a:gd name="T1" fmla="*/ 1131 h 1223"/>
                <a:gd name="T2" fmla="*/ 5 w 683"/>
                <a:gd name="T3" fmla="*/ 1158 h 1223"/>
                <a:gd name="T4" fmla="*/ 35 w 683"/>
                <a:gd name="T5" fmla="*/ 1148 h 1223"/>
                <a:gd name="T6" fmla="*/ 46 w 683"/>
                <a:gd name="T7" fmla="*/ 1210 h 1223"/>
                <a:gd name="T8" fmla="*/ 172 w 683"/>
                <a:gd name="T9" fmla="*/ 1223 h 1223"/>
                <a:gd name="T10" fmla="*/ 137 w 683"/>
                <a:gd name="T11" fmla="*/ 1192 h 1223"/>
                <a:gd name="T12" fmla="*/ 163 w 683"/>
                <a:gd name="T13" fmla="*/ 1109 h 1223"/>
                <a:gd name="T14" fmla="*/ 188 w 683"/>
                <a:gd name="T15" fmla="*/ 1125 h 1223"/>
                <a:gd name="T16" fmla="*/ 266 w 683"/>
                <a:gd name="T17" fmla="*/ 1009 h 1223"/>
                <a:gd name="T18" fmla="*/ 205 w 683"/>
                <a:gd name="T19" fmla="*/ 942 h 1223"/>
                <a:gd name="T20" fmla="*/ 273 w 683"/>
                <a:gd name="T21" fmla="*/ 903 h 1223"/>
                <a:gd name="T22" fmla="*/ 283 w 683"/>
                <a:gd name="T23" fmla="*/ 842 h 1223"/>
                <a:gd name="T24" fmla="*/ 315 w 683"/>
                <a:gd name="T25" fmla="*/ 815 h 1223"/>
                <a:gd name="T26" fmla="*/ 288 w 683"/>
                <a:gd name="T27" fmla="*/ 804 h 1223"/>
                <a:gd name="T28" fmla="*/ 339 w 683"/>
                <a:gd name="T29" fmla="*/ 804 h 1223"/>
                <a:gd name="T30" fmla="*/ 333 w 683"/>
                <a:gd name="T31" fmla="*/ 776 h 1223"/>
                <a:gd name="T32" fmla="*/ 310 w 683"/>
                <a:gd name="T33" fmla="*/ 796 h 1223"/>
                <a:gd name="T34" fmla="*/ 288 w 683"/>
                <a:gd name="T35" fmla="*/ 774 h 1223"/>
                <a:gd name="T36" fmla="*/ 284 w 683"/>
                <a:gd name="T37" fmla="*/ 730 h 1223"/>
                <a:gd name="T38" fmla="*/ 377 w 683"/>
                <a:gd name="T39" fmla="*/ 735 h 1223"/>
                <a:gd name="T40" fmla="*/ 386 w 683"/>
                <a:gd name="T41" fmla="*/ 644 h 1223"/>
                <a:gd name="T42" fmla="*/ 534 w 683"/>
                <a:gd name="T43" fmla="*/ 629 h 1223"/>
                <a:gd name="T44" fmla="*/ 576 w 683"/>
                <a:gd name="T45" fmla="*/ 567 h 1223"/>
                <a:gd name="T46" fmla="*/ 518 w 683"/>
                <a:gd name="T47" fmla="*/ 455 h 1223"/>
                <a:gd name="T48" fmla="*/ 547 w 683"/>
                <a:gd name="T49" fmla="*/ 311 h 1223"/>
                <a:gd name="T50" fmla="*/ 683 w 683"/>
                <a:gd name="T51" fmla="*/ 194 h 1223"/>
                <a:gd name="T52" fmla="*/ 678 w 683"/>
                <a:gd name="T53" fmla="*/ 141 h 1223"/>
                <a:gd name="T54" fmla="*/ 650 w 683"/>
                <a:gd name="T55" fmla="*/ 140 h 1223"/>
                <a:gd name="T56" fmla="*/ 614 w 683"/>
                <a:gd name="T57" fmla="*/ 203 h 1223"/>
                <a:gd name="T58" fmla="*/ 520 w 683"/>
                <a:gd name="T59" fmla="*/ 198 h 1223"/>
                <a:gd name="T60" fmla="*/ 540 w 683"/>
                <a:gd name="T61" fmla="*/ 128 h 1223"/>
                <a:gd name="T62" fmla="*/ 373 w 683"/>
                <a:gd name="T63" fmla="*/ 18 h 1223"/>
                <a:gd name="T64" fmla="*/ 317 w 683"/>
                <a:gd name="T65" fmla="*/ 9 h 1223"/>
                <a:gd name="T66" fmla="*/ 314 w 683"/>
                <a:gd name="T67" fmla="*/ 33 h 1223"/>
                <a:gd name="T68" fmla="*/ 249 w 683"/>
                <a:gd name="T69" fmla="*/ 0 h 1223"/>
                <a:gd name="T70" fmla="*/ 212 w 683"/>
                <a:gd name="T71" fmla="*/ 40 h 1223"/>
                <a:gd name="T72" fmla="*/ 208 w 683"/>
                <a:gd name="T73" fmla="*/ 83 h 1223"/>
                <a:gd name="T74" fmla="*/ 170 w 683"/>
                <a:gd name="T75" fmla="*/ 101 h 1223"/>
                <a:gd name="T76" fmla="*/ 172 w 683"/>
                <a:gd name="T77" fmla="*/ 185 h 1223"/>
                <a:gd name="T78" fmla="*/ 130 w 683"/>
                <a:gd name="T79" fmla="*/ 232 h 1223"/>
                <a:gd name="T80" fmla="*/ 97 w 683"/>
                <a:gd name="T81" fmla="*/ 351 h 1223"/>
                <a:gd name="T82" fmla="*/ 122 w 683"/>
                <a:gd name="T83" fmla="*/ 464 h 1223"/>
                <a:gd name="T84" fmla="*/ 77 w 683"/>
                <a:gd name="T85" fmla="*/ 560 h 1223"/>
                <a:gd name="T86" fmla="*/ 46 w 683"/>
                <a:gd name="T87" fmla="*/ 798 h 1223"/>
                <a:gd name="T88" fmla="*/ 70 w 683"/>
                <a:gd name="T89" fmla="*/ 885 h 1223"/>
                <a:gd name="T90" fmla="*/ 47 w 683"/>
                <a:gd name="T91" fmla="*/ 892 h 1223"/>
                <a:gd name="T92" fmla="*/ 59 w 683"/>
                <a:gd name="T93" fmla="*/ 969 h 1223"/>
                <a:gd name="T94" fmla="*/ 0 w 683"/>
                <a:gd name="T95" fmla="*/ 1131 h 12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223"/>
                <a:gd name="T146" fmla="*/ 683 w 683"/>
                <a:gd name="T147" fmla="*/ 1223 h 12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223">
                  <a:moveTo>
                    <a:pt x="0" y="1131"/>
                  </a:moveTo>
                  <a:lnTo>
                    <a:pt x="5" y="1158"/>
                  </a:lnTo>
                  <a:lnTo>
                    <a:pt x="35" y="1148"/>
                  </a:lnTo>
                  <a:lnTo>
                    <a:pt x="46" y="1210"/>
                  </a:lnTo>
                  <a:lnTo>
                    <a:pt x="172" y="1223"/>
                  </a:lnTo>
                  <a:lnTo>
                    <a:pt x="137" y="1192"/>
                  </a:lnTo>
                  <a:lnTo>
                    <a:pt x="163" y="1109"/>
                  </a:lnTo>
                  <a:lnTo>
                    <a:pt x="188" y="1125"/>
                  </a:lnTo>
                  <a:lnTo>
                    <a:pt x="266" y="1009"/>
                  </a:lnTo>
                  <a:lnTo>
                    <a:pt x="205" y="942"/>
                  </a:lnTo>
                  <a:lnTo>
                    <a:pt x="273" y="903"/>
                  </a:lnTo>
                  <a:lnTo>
                    <a:pt x="283" y="842"/>
                  </a:lnTo>
                  <a:lnTo>
                    <a:pt x="315" y="815"/>
                  </a:lnTo>
                  <a:lnTo>
                    <a:pt x="288" y="804"/>
                  </a:lnTo>
                  <a:lnTo>
                    <a:pt x="339" y="804"/>
                  </a:lnTo>
                  <a:lnTo>
                    <a:pt x="333" y="776"/>
                  </a:lnTo>
                  <a:lnTo>
                    <a:pt x="310" y="796"/>
                  </a:lnTo>
                  <a:lnTo>
                    <a:pt x="288" y="774"/>
                  </a:lnTo>
                  <a:lnTo>
                    <a:pt x="284" y="730"/>
                  </a:lnTo>
                  <a:lnTo>
                    <a:pt x="377" y="735"/>
                  </a:lnTo>
                  <a:lnTo>
                    <a:pt x="386" y="644"/>
                  </a:lnTo>
                  <a:lnTo>
                    <a:pt x="534" y="629"/>
                  </a:lnTo>
                  <a:lnTo>
                    <a:pt x="576" y="567"/>
                  </a:lnTo>
                  <a:lnTo>
                    <a:pt x="518" y="455"/>
                  </a:lnTo>
                  <a:lnTo>
                    <a:pt x="547" y="311"/>
                  </a:lnTo>
                  <a:lnTo>
                    <a:pt x="683" y="194"/>
                  </a:lnTo>
                  <a:lnTo>
                    <a:pt x="678" y="141"/>
                  </a:lnTo>
                  <a:lnTo>
                    <a:pt x="650" y="140"/>
                  </a:lnTo>
                  <a:lnTo>
                    <a:pt x="614" y="203"/>
                  </a:lnTo>
                  <a:lnTo>
                    <a:pt x="520" y="198"/>
                  </a:lnTo>
                  <a:lnTo>
                    <a:pt x="540" y="128"/>
                  </a:lnTo>
                  <a:lnTo>
                    <a:pt x="373" y="18"/>
                  </a:lnTo>
                  <a:lnTo>
                    <a:pt x="317" y="9"/>
                  </a:lnTo>
                  <a:lnTo>
                    <a:pt x="314" y="33"/>
                  </a:lnTo>
                  <a:lnTo>
                    <a:pt x="249" y="0"/>
                  </a:lnTo>
                  <a:lnTo>
                    <a:pt x="212" y="40"/>
                  </a:lnTo>
                  <a:lnTo>
                    <a:pt x="208" y="83"/>
                  </a:lnTo>
                  <a:lnTo>
                    <a:pt x="170" y="101"/>
                  </a:lnTo>
                  <a:lnTo>
                    <a:pt x="172" y="185"/>
                  </a:lnTo>
                  <a:lnTo>
                    <a:pt x="130" y="232"/>
                  </a:lnTo>
                  <a:lnTo>
                    <a:pt x="97" y="351"/>
                  </a:lnTo>
                  <a:lnTo>
                    <a:pt x="122" y="464"/>
                  </a:lnTo>
                  <a:lnTo>
                    <a:pt x="77" y="560"/>
                  </a:lnTo>
                  <a:lnTo>
                    <a:pt x="46" y="798"/>
                  </a:lnTo>
                  <a:lnTo>
                    <a:pt x="70" y="885"/>
                  </a:lnTo>
                  <a:lnTo>
                    <a:pt x="47" y="892"/>
                  </a:lnTo>
                  <a:lnTo>
                    <a:pt x="59" y="969"/>
                  </a:lnTo>
                  <a:lnTo>
                    <a:pt x="0" y="1131"/>
                  </a:lnTo>
                  <a:close/>
                </a:path>
              </a:pathLst>
            </a:custGeom>
            <a:grpFill/>
            <a:ln w="9525">
              <a:noFill/>
              <a:round/>
              <a:headEnd/>
              <a:tailEnd/>
            </a:ln>
          </p:spPr>
          <p:txBody>
            <a:bodyPr/>
            <a:lstStyle/>
            <a:p>
              <a:endParaRPr lang="en-US" dirty="0"/>
            </a:p>
          </p:txBody>
        </p:sp>
        <p:sp>
          <p:nvSpPr>
            <p:cNvPr id="16" name="Freeform 10">
              <a:extLst>
                <a:ext uri="{FF2B5EF4-FFF2-40B4-BE49-F238E27FC236}">
                  <a16:creationId xmlns:a16="http://schemas.microsoft.com/office/drawing/2014/main" id="{C7A029AE-E603-488A-AA08-93D5510195ED}"/>
                </a:ext>
              </a:extLst>
            </p:cNvPr>
            <p:cNvSpPr>
              <a:spLocks noChangeAspect="1"/>
            </p:cNvSpPr>
            <p:nvPr/>
          </p:nvSpPr>
          <p:spPr bwMode="gray">
            <a:xfrm>
              <a:off x="1927833" y="4679104"/>
              <a:ext cx="56275" cy="61390"/>
            </a:xfrm>
            <a:custGeom>
              <a:avLst/>
              <a:gdLst>
                <a:gd name="T0" fmla="*/ 0 w 121"/>
                <a:gd name="T1" fmla="*/ 0 h 106"/>
                <a:gd name="T2" fmla="*/ 3 w 121"/>
                <a:gd name="T3" fmla="*/ 106 h 106"/>
                <a:gd name="T4" fmla="*/ 121 w 121"/>
                <a:gd name="T5" fmla="*/ 95 h 106"/>
                <a:gd name="T6" fmla="*/ 27 w 121"/>
                <a:gd name="T7" fmla="*/ 52 h 106"/>
                <a:gd name="T8" fmla="*/ 0 w 121"/>
                <a:gd name="T9" fmla="*/ 0 h 106"/>
                <a:gd name="T10" fmla="*/ 0 60000 65536"/>
                <a:gd name="T11" fmla="*/ 0 60000 65536"/>
                <a:gd name="T12" fmla="*/ 0 60000 65536"/>
                <a:gd name="T13" fmla="*/ 0 60000 65536"/>
                <a:gd name="T14" fmla="*/ 0 60000 65536"/>
                <a:gd name="T15" fmla="*/ 0 w 121"/>
                <a:gd name="T16" fmla="*/ 0 h 106"/>
                <a:gd name="T17" fmla="*/ 121 w 121"/>
                <a:gd name="T18" fmla="*/ 106 h 106"/>
              </a:gdLst>
              <a:ahLst/>
              <a:cxnLst>
                <a:cxn ang="T10">
                  <a:pos x="T0" y="T1"/>
                </a:cxn>
                <a:cxn ang="T11">
                  <a:pos x="T2" y="T3"/>
                </a:cxn>
                <a:cxn ang="T12">
                  <a:pos x="T4" y="T5"/>
                </a:cxn>
                <a:cxn ang="T13">
                  <a:pos x="T6" y="T7"/>
                </a:cxn>
                <a:cxn ang="T14">
                  <a:pos x="T8" y="T9"/>
                </a:cxn>
              </a:cxnLst>
              <a:rect l="T15" t="T16" r="T17" b="T18"/>
              <a:pathLst>
                <a:path w="121" h="106">
                  <a:moveTo>
                    <a:pt x="0" y="0"/>
                  </a:moveTo>
                  <a:lnTo>
                    <a:pt x="3" y="106"/>
                  </a:lnTo>
                  <a:lnTo>
                    <a:pt x="121" y="95"/>
                  </a:lnTo>
                  <a:lnTo>
                    <a:pt x="27" y="52"/>
                  </a:lnTo>
                  <a:lnTo>
                    <a:pt x="0" y="0"/>
                  </a:lnTo>
                  <a:close/>
                </a:path>
              </a:pathLst>
            </a:custGeom>
            <a:grpFill/>
            <a:ln w="9525">
              <a:noFill/>
              <a:round/>
              <a:headEnd/>
              <a:tailEnd/>
            </a:ln>
          </p:spPr>
          <p:txBody>
            <a:bodyPr/>
            <a:lstStyle/>
            <a:p>
              <a:endParaRPr lang="en-US" dirty="0"/>
            </a:p>
          </p:txBody>
        </p:sp>
        <p:sp>
          <p:nvSpPr>
            <p:cNvPr id="17" name="Freeform 11">
              <a:extLst>
                <a:ext uri="{FF2B5EF4-FFF2-40B4-BE49-F238E27FC236}">
                  <a16:creationId xmlns:a16="http://schemas.microsoft.com/office/drawing/2014/main" id="{1A02CB05-4791-49FE-A770-0AF6C0BCB145}"/>
                </a:ext>
              </a:extLst>
            </p:cNvPr>
            <p:cNvSpPr>
              <a:spLocks noChangeAspect="1"/>
            </p:cNvSpPr>
            <p:nvPr/>
          </p:nvSpPr>
          <p:spPr bwMode="gray">
            <a:xfrm>
              <a:off x="4870480" y="3751085"/>
              <a:ext cx="656877" cy="599580"/>
            </a:xfrm>
            <a:custGeom>
              <a:avLst/>
              <a:gdLst>
                <a:gd name="T0" fmla="*/ 24 w 1403"/>
                <a:gd name="T1" fmla="*/ 563 h 1052"/>
                <a:gd name="T2" fmla="*/ 37 w 1403"/>
                <a:gd name="T3" fmla="*/ 549 h 1052"/>
                <a:gd name="T4" fmla="*/ 27 w 1403"/>
                <a:gd name="T5" fmla="*/ 395 h 1052"/>
                <a:gd name="T6" fmla="*/ 122 w 1403"/>
                <a:gd name="T7" fmla="*/ 348 h 1052"/>
                <a:gd name="T8" fmla="*/ 318 w 1403"/>
                <a:gd name="T9" fmla="*/ 258 h 1052"/>
                <a:gd name="T10" fmla="*/ 336 w 1403"/>
                <a:gd name="T11" fmla="*/ 198 h 1052"/>
                <a:gd name="T12" fmla="*/ 358 w 1403"/>
                <a:gd name="T13" fmla="*/ 195 h 1052"/>
                <a:gd name="T14" fmla="*/ 393 w 1403"/>
                <a:gd name="T15" fmla="*/ 170 h 1052"/>
                <a:gd name="T16" fmla="*/ 501 w 1403"/>
                <a:gd name="T17" fmla="*/ 121 h 1052"/>
                <a:gd name="T18" fmla="*/ 534 w 1403"/>
                <a:gd name="T19" fmla="*/ 143 h 1052"/>
                <a:gd name="T20" fmla="*/ 560 w 1403"/>
                <a:gd name="T21" fmla="*/ 126 h 1052"/>
                <a:gd name="T22" fmla="*/ 675 w 1403"/>
                <a:gd name="T23" fmla="*/ 50 h 1052"/>
                <a:gd name="T24" fmla="*/ 813 w 1403"/>
                <a:gd name="T25" fmla="*/ 59 h 1052"/>
                <a:gd name="T26" fmla="*/ 937 w 1403"/>
                <a:gd name="T27" fmla="*/ 248 h 1052"/>
                <a:gd name="T28" fmla="*/ 993 w 1403"/>
                <a:gd name="T29" fmla="*/ 49 h 1052"/>
                <a:gd name="T30" fmla="*/ 1064 w 1403"/>
                <a:gd name="T31" fmla="*/ 124 h 1052"/>
                <a:gd name="T32" fmla="*/ 1155 w 1403"/>
                <a:gd name="T33" fmla="*/ 295 h 1052"/>
                <a:gd name="T34" fmla="*/ 1271 w 1403"/>
                <a:gd name="T35" fmla="*/ 420 h 1052"/>
                <a:gd name="T36" fmla="*/ 1310 w 1403"/>
                <a:gd name="T37" fmla="*/ 458 h 1052"/>
                <a:gd name="T38" fmla="*/ 1403 w 1403"/>
                <a:gd name="T39" fmla="*/ 630 h 1052"/>
                <a:gd name="T40" fmla="*/ 1325 w 1403"/>
                <a:gd name="T41" fmla="*/ 831 h 1052"/>
                <a:gd name="T42" fmla="*/ 1201 w 1403"/>
                <a:gd name="T43" fmla="*/ 1004 h 1052"/>
                <a:gd name="T44" fmla="*/ 1156 w 1403"/>
                <a:gd name="T45" fmla="*/ 1052 h 1052"/>
                <a:gd name="T46" fmla="*/ 1052 w 1403"/>
                <a:gd name="T47" fmla="*/ 1037 h 1052"/>
                <a:gd name="T48" fmla="*/ 933 w 1403"/>
                <a:gd name="T49" fmla="*/ 982 h 1052"/>
                <a:gd name="T50" fmla="*/ 868 w 1403"/>
                <a:gd name="T51" fmla="*/ 911 h 1052"/>
                <a:gd name="T52" fmla="*/ 854 w 1403"/>
                <a:gd name="T53" fmla="*/ 893 h 1052"/>
                <a:gd name="T54" fmla="*/ 856 w 1403"/>
                <a:gd name="T55" fmla="*/ 791 h 1052"/>
                <a:gd name="T56" fmla="*/ 766 w 1403"/>
                <a:gd name="T57" fmla="*/ 869 h 1052"/>
                <a:gd name="T58" fmla="*/ 631 w 1403"/>
                <a:gd name="T59" fmla="*/ 750 h 1052"/>
                <a:gd name="T60" fmla="*/ 367 w 1403"/>
                <a:gd name="T61" fmla="*/ 839 h 1052"/>
                <a:gd name="T62" fmla="*/ 165 w 1403"/>
                <a:gd name="T63" fmla="*/ 892 h 1052"/>
                <a:gd name="T64" fmla="*/ 89 w 1403"/>
                <a:gd name="T65" fmla="*/ 756 h 1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3"/>
                <a:gd name="T100" fmla="*/ 0 h 1052"/>
                <a:gd name="T101" fmla="*/ 1403 w 1403"/>
                <a:gd name="T102" fmla="*/ 1052 h 1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grpFill/>
            <a:ln w="9525">
              <a:noFill/>
              <a:round/>
              <a:headEnd/>
              <a:tailEnd/>
            </a:ln>
          </p:spPr>
          <p:txBody>
            <a:bodyPr/>
            <a:lstStyle/>
            <a:p>
              <a:endParaRPr lang="en-US" dirty="0"/>
            </a:p>
          </p:txBody>
        </p:sp>
        <p:sp>
          <p:nvSpPr>
            <p:cNvPr id="18" name="Freeform 12">
              <a:extLst>
                <a:ext uri="{FF2B5EF4-FFF2-40B4-BE49-F238E27FC236}">
                  <a16:creationId xmlns:a16="http://schemas.microsoft.com/office/drawing/2014/main" id="{B309AF7D-087B-4211-B87F-14ABF34B0606}"/>
                </a:ext>
              </a:extLst>
            </p:cNvPr>
            <p:cNvSpPr>
              <a:spLocks noChangeAspect="1"/>
            </p:cNvSpPr>
            <p:nvPr/>
          </p:nvSpPr>
          <p:spPr bwMode="gray">
            <a:xfrm>
              <a:off x="5384113" y="4384430"/>
              <a:ext cx="58321" cy="66506"/>
            </a:xfrm>
            <a:custGeom>
              <a:avLst/>
              <a:gdLst>
                <a:gd name="T0" fmla="*/ 0 w 122"/>
                <a:gd name="T1" fmla="*/ 20 h 119"/>
                <a:gd name="T2" fmla="*/ 2 w 122"/>
                <a:gd name="T3" fmla="*/ 0 h 119"/>
                <a:gd name="T4" fmla="*/ 63 w 122"/>
                <a:gd name="T5" fmla="*/ 17 h 119"/>
                <a:gd name="T6" fmla="*/ 110 w 122"/>
                <a:gd name="T7" fmla="*/ 3 h 119"/>
                <a:gd name="T8" fmla="*/ 122 w 122"/>
                <a:gd name="T9" fmla="*/ 32 h 119"/>
                <a:gd name="T10" fmla="*/ 122 w 122"/>
                <a:gd name="T11" fmla="*/ 67 h 119"/>
                <a:gd name="T12" fmla="*/ 75 w 122"/>
                <a:gd name="T13" fmla="*/ 119 h 119"/>
                <a:gd name="T14" fmla="*/ 45 w 122"/>
                <a:gd name="T15" fmla="*/ 116 h 119"/>
                <a:gd name="T16" fmla="*/ 0 w 122"/>
                <a:gd name="T17" fmla="*/ 2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9"/>
                <a:gd name="T29" fmla="*/ 122 w 12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9">
                  <a:moveTo>
                    <a:pt x="0" y="20"/>
                  </a:moveTo>
                  <a:lnTo>
                    <a:pt x="2" y="0"/>
                  </a:lnTo>
                  <a:lnTo>
                    <a:pt x="63" y="17"/>
                  </a:lnTo>
                  <a:lnTo>
                    <a:pt x="110" y="3"/>
                  </a:lnTo>
                  <a:lnTo>
                    <a:pt x="122" y="32"/>
                  </a:lnTo>
                  <a:lnTo>
                    <a:pt x="122" y="67"/>
                  </a:lnTo>
                  <a:lnTo>
                    <a:pt x="75" y="119"/>
                  </a:lnTo>
                  <a:lnTo>
                    <a:pt x="45" y="116"/>
                  </a:lnTo>
                  <a:lnTo>
                    <a:pt x="0" y="20"/>
                  </a:lnTo>
                  <a:close/>
                </a:path>
              </a:pathLst>
            </a:custGeom>
            <a:grpFill/>
            <a:ln w="9525">
              <a:noFill/>
              <a:round/>
              <a:headEnd/>
              <a:tailEnd/>
            </a:ln>
          </p:spPr>
          <p:txBody>
            <a:bodyPr/>
            <a:lstStyle/>
            <a:p>
              <a:endParaRPr lang="en-US" dirty="0"/>
            </a:p>
          </p:txBody>
        </p:sp>
        <p:sp>
          <p:nvSpPr>
            <p:cNvPr id="19" name="Freeform 13">
              <a:extLst>
                <a:ext uri="{FF2B5EF4-FFF2-40B4-BE49-F238E27FC236}">
                  <a16:creationId xmlns:a16="http://schemas.microsoft.com/office/drawing/2014/main" id="{82C0E686-B5BD-46CA-B133-FFF275C64060}"/>
                </a:ext>
              </a:extLst>
            </p:cNvPr>
            <p:cNvSpPr>
              <a:spLocks noChangeAspect="1"/>
            </p:cNvSpPr>
            <p:nvPr/>
          </p:nvSpPr>
          <p:spPr bwMode="gray">
            <a:xfrm>
              <a:off x="3192476" y="2496675"/>
              <a:ext cx="124827" cy="58321"/>
            </a:xfrm>
            <a:custGeom>
              <a:avLst/>
              <a:gdLst>
                <a:gd name="T0" fmla="*/ 0 w 265"/>
                <a:gd name="T1" fmla="*/ 58 h 102"/>
                <a:gd name="T2" fmla="*/ 3 w 265"/>
                <a:gd name="T3" fmla="*/ 63 h 102"/>
                <a:gd name="T4" fmla="*/ 5 w 265"/>
                <a:gd name="T5" fmla="*/ 81 h 102"/>
                <a:gd name="T6" fmla="*/ 34 w 265"/>
                <a:gd name="T7" fmla="*/ 85 h 102"/>
                <a:gd name="T8" fmla="*/ 88 w 265"/>
                <a:gd name="T9" fmla="*/ 75 h 102"/>
                <a:gd name="T10" fmla="*/ 146 w 265"/>
                <a:gd name="T11" fmla="*/ 102 h 102"/>
                <a:gd name="T12" fmla="*/ 230 w 265"/>
                <a:gd name="T13" fmla="*/ 83 h 102"/>
                <a:gd name="T14" fmla="*/ 265 w 265"/>
                <a:gd name="T15" fmla="*/ 32 h 102"/>
                <a:gd name="T16" fmla="*/ 250 w 265"/>
                <a:gd name="T17" fmla="*/ 0 h 102"/>
                <a:gd name="T18" fmla="*/ 148 w 265"/>
                <a:gd name="T19" fmla="*/ 3 h 102"/>
                <a:gd name="T20" fmla="*/ 116 w 265"/>
                <a:gd name="T21" fmla="*/ 56 h 102"/>
                <a:gd name="T22" fmla="*/ 0 w 265"/>
                <a:gd name="T23" fmla="*/ 58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grpFill/>
            <a:ln w="9525">
              <a:noFill/>
              <a:round/>
              <a:headEnd/>
              <a:tailEnd/>
            </a:ln>
          </p:spPr>
          <p:txBody>
            <a:bodyPr/>
            <a:lstStyle/>
            <a:p>
              <a:endParaRPr lang="en-US" dirty="0"/>
            </a:p>
          </p:txBody>
        </p:sp>
        <p:sp>
          <p:nvSpPr>
            <p:cNvPr id="20" name="Freeform 14">
              <a:extLst>
                <a:ext uri="{FF2B5EF4-FFF2-40B4-BE49-F238E27FC236}">
                  <a16:creationId xmlns:a16="http://schemas.microsoft.com/office/drawing/2014/main" id="{179CBFC8-5870-4C6E-842C-4FD2C8CA0D21}"/>
                </a:ext>
              </a:extLst>
            </p:cNvPr>
            <p:cNvSpPr>
              <a:spLocks noChangeAspect="1"/>
            </p:cNvSpPr>
            <p:nvPr/>
          </p:nvSpPr>
          <p:spPr bwMode="gray">
            <a:xfrm>
              <a:off x="4462234" y="3005192"/>
              <a:ext cx="77761" cy="116642"/>
            </a:xfrm>
            <a:custGeom>
              <a:avLst/>
              <a:gdLst>
                <a:gd name="T0" fmla="*/ 0 w 166"/>
                <a:gd name="T1" fmla="*/ 61 h 206"/>
                <a:gd name="T2" fmla="*/ 23 w 166"/>
                <a:gd name="T3" fmla="*/ 83 h 206"/>
                <a:gd name="T4" fmla="*/ 37 w 166"/>
                <a:gd name="T5" fmla="*/ 179 h 206"/>
                <a:gd name="T6" fmla="*/ 78 w 166"/>
                <a:gd name="T7" fmla="*/ 173 h 206"/>
                <a:gd name="T8" fmla="*/ 102 w 166"/>
                <a:gd name="T9" fmla="*/ 131 h 206"/>
                <a:gd name="T10" fmla="*/ 132 w 166"/>
                <a:gd name="T11" fmla="*/ 140 h 206"/>
                <a:gd name="T12" fmla="*/ 152 w 166"/>
                <a:gd name="T13" fmla="*/ 206 h 206"/>
                <a:gd name="T14" fmla="*/ 166 w 166"/>
                <a:gd name="T15" fmla="*/ 169 h 206"/>
                <a:gd name="T16" fmla="*/ 148 w 166"/>
                <a:gd name="T17" fmla="*/ 102 h 206"/>
                <a:gd name="T18" fmla="*/ 132 w 166"/>
                <a:gd name="T19" fmla="*/ 127 h 206"/>
                <a:gd name="T20" fmla="*/ 110 w 166"/>
                <a:gd name="T21" fmla="*/ 94 h 206"/>
                <a:gd name="T22" fmla="*/ 150 w 166"/>
                <a:gd name="T23" fmla="*/ 53 h 206"/>
                <a:gd name="T24" fmla="*/ 72 w 166"/>
                <a:gd name="T25" fmla="*/ 47 h 206"/>
                <a:gd name="T26" fmla="*/ 22 w 166"/>
                <a:gd name="T27" fmla="*/ 0 h 206"/>
                <a:gd name="T28" fmla="*/ 6 w 166"/>
                <a:gd name="T29" fmla="*/ 26 h 206"/>
                <a:gd name="T30" fmla="*/ 24 w 166"/>
                <a:gd name="T31" fmla="*/ 47 h 206"/>
                <a:gd name="T32" fmla="*/ 0 w 166"/>
                <a:gd name="T33" fmla="*/ 61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206"/>
                <a:gd name="T53" fmla="*/ 166 w 166"/>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grpFill/>
            <a:ln w="9525">
              <a:noFill/>
              <a:round/>
              <a:headEnd/>
              <a:tailEnd/>
            </a:ln>
          </p:spPr>
          <p:txBody>
            <a:bodyPr/>
            <a:lstStyle/>
            <a:p>
              <a:endParaRPr lang="en-US" dirty="0"/>
            </a:p>
          </p:txBody>
        </p:sp>
        <p:sp>
          <p:nvSpPr>
            <p:cNvPr id="21" name="Freeform 15">
              <a:extLst>
                <a:ext uri="{FF2B5EF4-FFF2-40B4-BE49-F238E27FC236}">
                  <a16:creationId xmlns:a16="http://schemas.microsoft.com/office/drawing/2014/main" id="{A79A4CE9-1CB7-4BCE-B2DE-5B8974F87FB6}"/>
                </a:ext>
              </a:extLst>
            </p:cNvPr>
            <p:cNvSpPr>
              <a:spLocks noChangeAspect="1"/>
            </p:cNvSpPr>
            <p:nvPr/>
          </p:nvSpPr>
          <p:spPr bwMode="gray">
            <a:xfrm>
              <a:off x="3088112" y="2429145"/>
              <a:ext cx="52182" cy="46043"/>
            </a:xfrm>
            <a:custGeom>
              <a:avLst/>
              <a:gdLst>
                <a:gd name="T0" fmla="*/ 0 w 112"/>
                <a:gd name="T1" fmla="*/ 15 h 81"/>
                <a:gd name="T2" fmla="*/ 26 w 112"/>
                <a:gd name="T3" fmla="*/ 4 h 81"/>
                <a:gd name="T4" fmla="*/ 76 w 112"/>
                <a:gd name="T5" fmla="*/ 0 h 81"/>
                <a:gd name="T6" fmla="*/ 110 w 112"/>
                <a:gd name="T7" fmla="*/ 33 h 81"/>
                <a:gd name="T8" fmla="*/ 112 w 112"/>
                <a:gd name="T9" fmla="*/ 58 h 81"/>
                <a:gd name="T10" fmla="*/ 99 w 112"/>
                <a:gd name="T11" fmla="*/ 81 h 81"/>
                <a:gd name="T12" fmla="*/ 0 w 112"/>
                <a:gd name="T13" fmla="*/ 15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grpFill/>
            <a:ln w="9525">
              <a:noFill/>
              <a:round/>
              <a:headEnd/>
              <a:tailEnd/>
            </a:ln>
          </p:spPr>
          <p:txBody>
            <a:bodyPr/>
            <a:lstStyle/>
            <a:p>
              <a:endParaRPr lang="en-US" dirty="0"/>
            </a:p>
          </p:txBody>
        </p:sp>
        <p:sp>
          <p:nvSpPr>
            <p:cNvPr id="22" name="Freeform 16">
              <a:extLst>
                <a:ext uri="{FF2B5EF4-FFF2-40B4-BE49-F238E27FC236}">
                  <a16:creationId xmlns:a16="http://schemas.microsoft.com/office/drawing/2014/main" id="{234CA81E-66C9-4226-9F19-8486E5CD8BDC}"/>
                </a:ext>
              </a:extLst>
            </p:cNvPr>
            <p:cNvSpPr>
              <a:spLocks noChangeAspect="1"/>
            </p:cNvSpPr>
            <p:nvPr/>
          </p:nvSpPr>
          <p:spPr bwMode="gray">
            <a:xfrm>
              <a:off x="4479628" y="2968358"/>
              <a:ext cx="48089" cy="33764"/>
            </a:xfrm>
            <a:custGeom>
              <a:avLst/>
              <a:gdLst>
                <a:gd name="T0" fmla="*/ 0 w 105"/>
                <a:gd name="T1" fmla="*/ 36 h 59"/>
                <a:gd name="T2" fmla="*/ 13 w 105"/>
                <a:gd name="T3" fmla="*/ 59 h 59"/>
                <a:gd name="T4" fmla="*/ 105 w 105"/>
                <a:gd name="T5" fmla="*/ 49 h 59"/>
                <a:gd name="T6" fmla="*/ 99 w 105"/>
                <a:gd name="T7" fmla="*/ 17 h 59"/>
                <a:gd name="T8" fmla="*/ 34 w 105"/>
                <a:gd name="T9" fmla="*/ 0 h 59"/>
                <a:gd name="T10" fmla="*/ 0 w 105"/>
                <a:gd name="T11" fmla="*/ 36 h 59"/>
                <a:gd name="T12" fmla="*/ 0 60000 65536"/>
                <a:gd name="T13" fmla="*/ 0 60000 65536"/>
                <a:gd name="T14" fmla="*/ 0 60000 65536"/>
                <a:gd name="T15" fmla="*/ 0 60000 65536"/>
                <a:gd name="T16" fmla="*/ 0 60000 65536"/>
                <a:gd name="T17" fmla="*/ 0 60000 65536"/>
                <a:gd name="T18" fmla="*/ 0 w 105"/>
                <a:gd name="T19" fmla="*/ 0 h 59"/>
                <a:gd name="T20" fmla="*/ 105 w 10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5" h="59">
                  <a:moveTo>
                    <a:pt x="0" y="36"/>
                  </a:moveTo>
                  <a:lnTo>
                    <a:pt x="13" y="59"/>
                  </a:lnTo>
                  <a:lnTo>
                    <a:pt x="105" y="49"/>
                  </a:lnTo>
                  <a:lnTo>
                    <a:pt x="99" y="17"/>
                  </a:lnTo>
                  <a:lnTo>
                    <a:pt x="34" y="0"/>
                  </a:lnTo>
                  <a:lnTo>
                    <a:pt x="0" y="36"/>
                  </a:lnTo>
                  <a:close/>
                </a:path>
              </a:pathLst>
            </a:custGeom>
            <a:grpFill/>
            <a:ln w="9525">
              <a:noFill/>
              <a:round/>
              <a:headEnd/>
              <a:tailEnd/>
            </a:ln>
          </p:spPr>
          <p:txBody>
            <a:bodyPr/>
            <a:lstStyle/>
            <a:p>
              <a:endParaRPr lang="en-US" dirty="0"/>
            </a:p>
          </p:txBody>
        </p:sp>
        <p:sp>
          <p:nvSpPr>
            <p:cNvPr id="23" name="Freeform 17">
              <a:extLst>
                <a:ext uri="{FF2B5EF4-FFF2-40B4-BE49-F238E27FC236}">
                  <a16:creationId xmlns:a16="http://schemas.microsoft.com/office/drawing/2014/main" id="{604CD701-85FF-4C2C-8D94-80D0BB5B2A14}"/>
                </a:ext>
              </a:extLst>
            </p:cNvPr>
            <p:cNvSpPr>
              <a:spLocks noChangeAspect="1"/>
            </p:cNvSpPr>
            <p:nvPr/>
          </p:nvSpPr>
          <p:spPr bwMode="gray">
            <a:xfrm>
              <a:off x="1912486" y="3725506"/>
              <a:ext cx="194403" cy="270118"/>
            </a:xfrm>
            <a:custGeom>
              <a:avLst/>
              <a:gdLst>
                <a:gd name="T0" fmla="*/ 0 w 415"/>
                <a:gd name="T1" fmla="*/ 48 h 471"/>
                <a:gd name="T2" fmla="*/ 30 w 415"/>
                <a:gd name="T3" fmla="*/ 98 h 471"/>
                <a:gd name="T4" fmla="*/ 9 w 415"/>
                <a:gd name="T5" fmla="*/ 204 h 471"/>
                <a:gd name="T6" fmla="*/ 30 w 415"/>
                <a:gd name="T7" fmla="*/ 217 h 471"/>
                <a:gd name="T8" fmla="*/ 20 w 415"/>
                <a:gd name="T9" fmla="*/ 232 h 471"/>
                <a:gd name="T10" fmla="*/ 2 w 415"/>
                <a:gd name="T11" fmla="*/ 276 h 471"/>
                <a:gd name="T12" fmla="*/ 38 w 415"/>
                <a:gd name="T13" fmla="*/ 339 h 471"/>
                <a:gd name="T14" fmla="*/ 60 w 415"/>
                <a:gd name="T15" fmla="*/ 467 h 471"/>
                <a:gd name="T16" fmla="*/ 84 w 415"/>
                <a:gd name="T17" fmla="*/ 471 h 471"/>
                <a:gd name="T18" fmla="*/ 121 w 415"/>
                <a:gd name="T19" fmla="*/ 431 h 471"/>
                <a:gd name="T20" fmla="*/ 186 w 415"/>
                <a:gd name="T21" fmla="*/ 464 h 471"/>
                <a:gd name="T22" fmla="*/ 189 w 415"/>
                <a:gd name="T23" fmla="*/ 440 h 471"/>
                <a:gd name="T24" fmla="*/ 245 w 415"/>
                <a:gd name="T25" fmla="*/ 449 h 471"/>
                <a:gd name="T26" fmla="*/ 266 w 415"/>
                <a:gd name="T27" fmla="*/ 356 h 471"/>
                <a:gd name="T28" fmla="*/ 368 w 415"/>
                <a:gd name="T29" fmla="*/ 339 h 471"/>
                <a:gd name="T30" fmla="*/ 402 w 415"/>
                <a:gd name="T31" fmla="*/ 371 h 471"/>
                <a:gd name="T32" fmla="*/ 415 w 415"/>
                <a:gd name="T33" fmla="*/ 298 h 471"/>
                <a:gd name="T34" fmla="*/ 392 w 415"/>
                <a:gd name="T35" fmla="*/ 237 h 471"/>
                <a:gd name="T36" fmla="*/ 334 w 415"/>
                <a:gd name="T37" fmla="*/ 234 h 471"/>
                <a:gd name="T38" fmla="*/ 309 w 415"/>
                <a:gd name="T39" fmla="*/ 141 h 471"/>
                <a:gd name="T40" fmla="*/ 155 w 415"/>
                <a:gd name="T41" fmla="*/ 80 h 471"/>
                <a:gd name="T42" fmla="*/ 146 w 415"/>
                <a:gd name="T43" fmla="*/ 0 h 471"/>
                <a:gd name="T44" fmla="*/ 42 w 415"/>
                <a:gd name="T45" fmla="*/ 50 h 471"/>
                <a:gd name="T46" fmla="*/ 0 w 415"/>
                <a:gd name="T47" fmla="*/ 48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471"/>
                <a:gd name="T74" fmla="*/ 415 w 415"/>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471">
                  <a:moveTo>
                    <a:pt x="0" y="48"/>
                  </a:moveTo>
                  <a:lnTo>
                    <a:pt x="30" y="98"/>
                  </a:lnTo>
                  <a:lnTo>
                    <a:pt x="9" y="204"/>
                  </a:lnTo>
                  <a:lnTo>
                    <a:pt x="30" y="217"/>
                  </a:lnTo>
                  <a:lnTo>
                    <a:pt x="20" y="232"/>
                  </a:lnTo>
                  <a:lnTo>
                    <a:pt x="2" y="276"/>
                  </a:lnTo>
                  <a:lnTo>
                    <a:pt x="38" y="339"/>
                  </a:lnTo>
                  <a:lnTo>
                    <a:pt x="60" y="467"/>
                  </a:lnTo>
                  <a:lnTo>
                    <a:pt x="84" y="471"/>
                  </a:lnTo>
                  <a:lnTo>
                    <a:pt x="121" y="431"/>
                  </a:lnTo>
                  <a:lnTo>
                    <a:pt x="186" y="464"/>
                  </a:lnTo>
                  <a:lnTo>
                    <a:pt x="189" y="440"/>
                  </a:lnTo>
                  <a:lnTo>
                    <a:pt x="245" y="449"/>
                  </a:lnTo>
                  <a:lnTo>
                    <a:pt x="266" y="356"/>
                  </a:lnTo>
                  <a:lnTo>
                    <a:pt x="368" y="339"/>
                  </a:lnTo>
                  <a:lnTo>
                    <a:pt x="402" y="371"/>
                  </a:lnTo>
                  <a:lnTo>
                    <a:pt x="415" y="298"/>
                  </a:lnTo>
                  <a:lnTo>
                    <a:pt x="392" y="237"/>
                  </a:lnTo>
                  <a:lnTo>
                    <a:pt x="334" y="234"/>
                  </a:lnTo>
                  <a:lnTo>
                    <a:pt x="309" y="141"/>
                  </a:lnTo>
                  <a:lnTo>
                    <a:pt x="155" y="80"/>
                  </a:lnTo>
                  <a:lnTo>
                    <a:pt x="146" y="0"/>
                  </a:lnTo>
                  <a:lnTo>
                    <a:pt x="42" y="50"/>
                  </a:lnTo>
                  <a:lnTo>
                    <a:pt x="0" y="48"/>
                  </a:lnTo>
                  <a:close/>
                </a:path>
              </a:pathLst>
            </a:custGeom>
            <a:grpFill/>
            <a:ln w="9525">
              <a:noFill/>
              <a:round/>
              <a:headEnd/>
              <a:tailEnd/>
            </a:ln>
          </p:spPr>
          <p:txBody>
            <a:bodyPr/>
            <a:lstStyle/>
            <a:p>
              <a:endParaRPr lang="en-US" dirty="0"/>
            </a:p>
          </p:txBody>
        </p:sp>
        <p:sp>
          <p:nvSpPr>
            <p:cNvPr id="24" name="Freeform 18">
              <a:extLst>
                <a:ext uri="{FF2B5EF4-FFF2-40B4-BE49-F238E27FC236}">
                  <a16:creationId xmlns:a16="http://schemas.microsoft.com/office/drawing/2014/main" id="{7B82D04A-0DF6-4490-B27C-53E0646F8D21}"/>
                </a:ext>
              </a:extLst>
            </p:cNvPr>
            <p:cNvSpPr>
              <a:spLocks noChangeAspect="1"/>
            </p:cNvSpPr>
            <p:nvPr/>
          </p:nvSpPr>
          <p:spPr bwMode="gray">
            <a:xfrm>
              <a:off x="1845979" y="3435948"/>
              <a:ext cx="629252" cy="790914"/>
            </a:xfrm>
            <a:custGeom>
              <a:avLst/>
              <a:gdLst>
                <a:gd name="T0" fmla="*/ 30 w 1354"/>
                <a:gd name="T1" fmla="*/ 502 h 1384"/>
                <a:gd name="T2" fmla="*/ 114 w 1354"/>
                <a:gd name="T3" fmla="*/ 499 h 1384"/>
                <a:gd name="T4" fmla="*/ 145 w 1354"/>
                <a:gd name="T5" fmla="*/ 557 h 1384"/>
                <a:gd name="T6" fmla="*/ 291 w 1354"/>
                <a:gd name="T7" fmla="*/ 509 h 1384"/>
                <a:gd name="T8" fmla="*/ 454 w 1354"/>
                <a:gd name="T9" fmla="*/ 650 h 1384"/>
                <a:gd name="T10" fmla="*/ 537 w 1354"/>
                <a:gd name="T11" fmla="*/ 746 h 1384"/>
                <a:gd name="T12" fmla="*/ 547 w 1354"/>
                <a:gd name="T13" fmla="*/ 880 h 1384"/>
                <a:gd name="T14" fmla="*/ 628 w 1354"/>
                <a:gd name="T15" fmla="*/ 962 h 1384"/>
                <a:gd name="T16" fmla="*/ 673 w 1354"/>
                <a:gd name="T17" fmla="*/ 1018 h 1384"/>
                <a:gd name="T18" fmla="*/ 695 w 1354"/>
                <a:gd name="T19" fmla="*/ 1081 h 1384"/>
                <a:gd name="T20" fmla="*/ 564 w 1354"/>
                <a:gd name="T21" fmla="*/ 1251 h 1384"/>
                <a:gd name="T22" fmla="*/ 695 w 1354"/>
                <a:gd name="T23" fmla="*/ 1316 h 1384"/>
                <a:gd name="T24" fmla="*/ 707 w 1354"/>
                <a:gd name="T25" fmla="*/ 1384 h 1384"/>
                <a:gd name="T26" fmla="*/ 883 w 1354"/>
                <a:gd name="T27" fmla="*/ 1074 h 1384"/>
                <a:gd name="T28" fmla="*/ 1099 w 1354"/>
                <a:gd name="T29" fmla="*/ 980 h 1384"/>
                <a:gd name="T30" fmla="*/ 1201 w 1354"/>
                <a:gd name="T31" fmla="*/ 789 h 1384"/>
                <a:gd name="T32" fmla="*/ 1342 w 1354"/>
                <a:gd name="T33" fmla="*/ 488 h 1384"/>
                <a:gd name="T34" fmla="*/ 1333 w 1354"/>
                <a:gd name="T35" fmla="*/ 360 h 1384"/>
                <a:gd name="T36" fmla="*/ 1192 w 1354"/>
                <a:gd name="T37" fmla="*/ 285 h 1384"/>
                <a:gd name="T38" fmla="*/ 1006 w 1354"/>
                <a:gd name="T39" fmla="*/ 230 h 1384"/>
                <a:gd name="T40" fmla="*/ 898 w 1354"/>
                <a:gd name="T41" fmla="*/ 202 h 1384"/>
                <a:gd name="T42" fmla="*/ 850 w 1354"/>
                <a:gd name="T43" fmla="*/ 241 h 1384"/>
                <a:gd name="T44" fmla="*/ 808 w 1354"/>
                <a:gd name="T45" fmla="*/ 239 h 1384"/>
                <a:gd name="T46" fmla="*/ 833 w 1354"/>
                <a:gd name="T47" fmla="*/ 125 h 1384"/>
                <a:gd name="T48" fmla="*/ 724 w 1354"/>
                <a:gd name="T49" fmla="*/ 107 h 1384"/>
                <a:gd name="T50" fmla="*/ 603 w 1354"/>
                <a:gd name="T51" fmla="*/ 112 h 1384"/>
                <a:gd name="T52" fmla="*/ 486 w 1354"/>
                <a:gd name="T53" fmla="*/ 91 h 1384"/>
                <a:gd name="T54" fmla="*/ 461 w 1354"/>
                <a:gd name="T55" fmla="*/ 0 h 1384"/>
                <a:gd name="T56" fmla="*/ 316 w 1354"/>
                <a:gd name="T57" fmla="*/ 30 h 1384"/>
                <a:gd name="T58" fmla="*/ 366 w 1354"/>
                <a:gd name="T59" fmla="*/ 103 h 1384"/>
                <a:gd name="T60" fmla="*/ 242 w 1354"/>
                <a:gd name="T61" fmla="*/ 134 h 1384"/>
                <a:gd name="T62" fmla="*/ 140 w 1354"/>
                <a:gd name="T63" fmla="*/ 123 h 1384"/>
                <a:gd name="T64" fmla="*/ 132 w 1354"/>
                <a:gd name="T65" fmla="*/ 161 h 1384"/>
                <a:gd name="T66" fmla="*/ 136 w 1354"/>
                <a:gd name="T67" fmla="*/ 322 h 1384"/>
                <a:gd name="T68" fmla="*/ 0 w 1354"/>
                <a:gd name="T69" fmla="*/ 438 h 1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4"/>
                <a:gd name="T106" fmla="*/ 0 h 1384"/>
                <a:gd name="T107" fmla="*/ 1354 w 1354"/>
                <a:gd name="T108" fmla="*/ 1384 h 1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4" h="1384">
                  <a:moveTo>
                    <a:pt x="0" y="438"/>
                  </a:moveTo>
                  <a:lnTo>
                    <a:pt x="30" y="502"/>
                  </a:lnTo>
                  <a:lnTo>
                    <a:pt x="77" y="524"/>
                  </a:lnTo>
                  <a:lnTo>
                    <a:pt x="114" y="499"/>
                  </a:lnTo>
                  <a:lnTo>
                    <a:pt x="114" y="557"/>
                  </a:lnTo>
                  <a:lnTo>
                    <a:pt x="145" y="557"/>
                  </a:lnTo>
                  <a:lnTo>
                    <a:pt x="187" y="559"/>
                  </a:lnTo>
                  <a:lnTo>
                    <a:pt x="291" y="509"/>
                  </a:lnTo>
                  <a:lnTo>
                    <a:pt x="300" y="589"/>
                  </a:lnTo>
                  <a:lnTo>
                    <a:pt x="454" y="650"/>
                  </a:lnTo>
                  <a:lnTo>
                    <a:pt x="479" y="743"/>
                  </a:lnTo>
                  <a:lnTo>
                    <a:pt x="537" y="746"/>
                  </a:lnTo>
                  <a:lnTo>
                    <a:pt x="560" y="807"/>
                  </a:lnTo>
                  <a:lnTo>
                    <a:pt x="547" y="880"/>
                  </a:lnTo>
                  <a:lnTo>
                    <a:pt x="556" y="949"/>
                  </a:lnTo>
                  <a:lnTo>
                    <a:pt x="628" y="962"/>
                  </a:lnTo>
                  <a:lnTo>
                    <a:pt x="638" y="1009"/>
                  </a:lnTo>
                  <a:lnTo>
                    <a:pt x="673" y="1018"/>
                  </a:lnTo>
                  <a:lnTo>
                    <a:pt x="667" y="1080"/>
                  </a:lnTo>
                  <a:lnTo>
                    <a:pt x="695" y="1081"/>
                  </a:lnTo>
                  <a:lnTo>
                    <a:pt x="700" y="1134"/>
                  </a:lnTo>
                  <a:lnTo>
                    <a:pt x="564" y="1251"/>
                  </a:lnTo>
                  <a:lnTo>
                    <a:pt x="590" y="1244"/>
                  </a:lnTo>
                  <a:lnTo>
                    <a:pt x="695" y="1316"/>
                  </a:lnTo>
                  <a:lnTo>
                    <a:pt x="716" y="1347"/>
                  </a:lnTo>
                  <a:lnTo>
                    <a:pt x="707" y="1384"/>
                  </a:lnTo>
                  <a:lnTo>
                    <a:pt x="874" y="1178"/>
                  </a:lnTo>
                  <a:lnTo>
                    <a:pt x="883" y="1074"/>
                  </a:lnTo>
                  <a:lnTo>
                    <a:pt x="1017" y="980"/>
                  </a:lnTo>
                  <a:lnTo>
                    <a:pt x="1099" y="980"/>
                  </a:lnTo>
                  <a:lnTo>
                    <a:pt x="1133" y="947"/>
                  </a:lnTo>
                  <a:lnTo>
                    <a:pt x="1201" y="789"/>
                  </a:lnTo>
                  <a:lnTo>
                    <a:pt x="1210" y="635"/>
                  </a:lnTo>
                  <a:lnTo>
                    <a:pt x="1342" y="488"/>
                  </a:lnTo>
                  <a:lnTo>
                    <a:pt x="1354" y="423"/>
                  </a:lnTo>
                  <a:lnTo>
                    <a:pt x="1333" y="360"/>
                  </a:lnTo>
                  <a:lnTo>
                    <a:pt x="1280" y="351"/>
                  </a:lnTo>
                  <a:lnTo>
                    <a:pt x="1192" y="285"/>
                  </a:lnTo>
                  <a:lnTo>
                    <a:pt x="1022" y="271"/>
                  </a:lnTo>
                  <a:lnTo>
                    <a:pt x="1006" y="230"/>
                  </a:lnTo>
                  <a:lnTo>
                    <a:pt x="929" y="201"/>
                  </a:lnTo>
                  <a:lnTo>
                    <a:pt x="898" y="202"/>
                  </a:lnTo>
                  <a:lnTo>
                    <a:pt x="852" y="262"/>
                  </a:lnTo>
                  <a:lnTo>
                    <a:pt x="850" y="241"/>
                  </a:lnTo>
                  <a:lnTo>
                    <a:pt x="777" y="251"/>
                  </a:lnTo>
                  <a:lnTo>
                    <a:pt x="808" y="239"/>
                  </a:lnTo>
                  <a:lnTo>
                    <a:pt x="779" y="192"/>
                  </a:lnTo>
                  <a:lnTo>
                    <a:pt x="833" y="125"/>
                  </a:lnTo>
                  <a:lnTo>
                    <a:pt x="776" y="39"/>
                  </a:lnTo>
                  <a:lnTo>
                    <a:pt x="724" y="107"/>
                  </a:lnTo>
                  <a:lnTo>
                    <a:pt x="675" y="102"/>
                  </a:lnTo>
                  <a:lnTo>
                    <a:pt x="603" y="112"/>
                  </a:lnTo>
                  <a:lnTo>
                    <a:pt x="504" y="126"/>
                  </a:lnTo>
                  <a:lnTo>
                    <a:pt x="486" y="91"/>
                  </a:lnTo>
                  <a:lnTo>
                    <a:pt x="493" y="25"/>
                  </a:lnTo>
                  <a:lnTo>
                    <a:pt x="461" y="0"/>
                  </a:lnTo>
                  <a:lnTo>
                    <a:pt x="376" y="42"/>
                  </a:lnTo>
                  <a:lnTo>
                    <a:pt x="316" y="30"/>
                  </a:lnTo>
                  <a:lnTo>
                    <a:pt x="333" y="95"/>
                  </a:lnTo>
                  <a:lnTo>
                    <a:pt x="366" y="103"/>
                  </a:lnTo>
                  <a:lnTo>
                    <a:pt x="283" y="151"/>
                  </a:lnTo>
                  <a:lnTo>
                    <a:pt x="242" y="134"/>
                  </a:lnTo>
                  <a:lnTo>
                    <a:pt x="223" y="109"/>
                  </a:lnTo>
                  <a:lnTo>
                    <a:pt x="140" y="123"/>
                  </a:lnTo>
                  <a:lnTo>
                    <a:pt x="165" y="158"/>
                  </a:lnTo>
                  <a:lnTo>
                    <a:pt x="132" y="161"/>
                  </a:lnTo>
                  <a:lnTo>
                    <a:pt x="152" y="222"/>
                  </a:lnTo>
                  <a:lnTo>
                    <a:pt x="136" y="322"/>
                  </a:lnTo>
                  <a:lnTo>
                    <a:pt x="48" y="357"/>
                  </a:lnTo>
                  <a:lnTo>
                    <a:pt x="0" y="438"/>
                  </a:lnTo>
                  <a:close/>
                </a:path>
              </a:pathLst>
            </a:custGeom>
            <a:grpFill/>
            <a:ln w="9525">
              <a:noFill/>
              <a:round/>
              <a:headEnd/>
              <a:tailEnd/>
            </a:ln>
          </p:spPr>
          <p:txBody>
            <a:bodyPr/>
            <a:lstStyle/>
            <a:p>
              <a:endParaRPr lang="en-US" dirty="0"/>
            </a:p>
          </p:txBody>
        </p:sp>
        <p:sp>
          <p:nvSpPr>
            <p:cNvPr id="25" name="Freeform 19">
              <a:extLst>
                <a:ext uri="{FF2B5EF4-FFF2-40B4-BE49-F238E27FC236}">
                  <a16:creationId xmlns:a16="http://schemas.microsoft.com/office/drawing/2014/main" id="{89658403-DB0D-429F-8E10-E694697F1E3A}"/>
                </a:ext>
              </a:extLst>
            </p:cNvPr>
            <p:cNvSpPr>
              <a:spLocks noChangeAspect="1"/>
            </p:cNvSpPr>
            <p:nvPr/>
          </p:nvSpPr>
          <p:spPr bwMode="gray">
            <a:xfrm>
              <a:off x="1595302" y="3169923"/>
              <a:ext cx="14324" cy="52182"/>
            </a:xfrm>
            <a:custGeom>
              <a:avLst/>
              <a:gdLst>
                <a:gd name="T0" fmla="*/ 0 w 28"/>
                <a:gd name="T1" fmla="*/ 20 h 92"/>
                <a:gd name="T2" fmla="*/ 11 w 28"/>
                <a:gd name="T3" fmla="*/ 92 h 92"/>
                <a:gd name="T4" fmla="*/ 28 w 28"/>
                <a:gd name="T5" fmla="*/ 0 h 92"/>
                <a:gd name="T6" fmla="*/ 0 w 28"/>
                <a:gd name="T7" fmla="*/ 20 h 92"/>
                <a:gd name="T8" fmla="*/ 0 60000 65536"/>
                <a:gd name="T9" fmla="*/ 0 60000 65536"/>
                <a:gd name="T10" fmla="*/ 0 60000 65536"/>
                <a:gd name="T11" fmla="*/ 0 60000 65536"/>
                <a:gd name="T12" fmla="*/ 0 w 28"/>
                <a:gd name="T13" fmla="*/ 0 h 92"/>
                <a:gd name="T14" fmla="*/ 28 w 28"/>
                <a:gd name="T15" fmla="*/ 92 h 92"/>
              </a:gdLst>
              <a:ahLst/>
              <a:cxnLst>
                <a:cxn ang="T8">
                  <a:pos x="T0" y="T1"/>
                </a:cxn>
                <a:cxn ang="T9">
                  <a:pos x="T2" y="T3"/>
                </a:cxn>
                <a:cxn ang="T10">
                  <a:pos x="T4" y="T5"/>
                </a:cxn>
                <a:cxn ang="T11">
                  <a:pos x="T6" y="T7"/>
                </a:cxn>
              </a:cxnLst>
              <a:rect l="T12" t="T13" r="T14" b="T15"/>
              <a:pathLst>
                <a:path w="28" h="92">
                  <a:moveTo>
                    <a:pt x="0" y="20"/>
                  </a:moveTo>
                  <a:lnTo>
                    <a:pt x="11" y="92"/>
                  </a:lnTo>
                  <a:lnTo>
                    <a:pt x="28" y="0"/>
                  </a:lnTo>
                  <a:lnTo>
                    <a:pt x="0" y="20"/>
                  </a:lnTo>
                  <a:close/>
                </a:path>
              </a:pathLst>
            </a:custGeom>
            <a:grpFill/>
            <a:ln w="9525">
              <a:noFill/>
              <a:round/>
              <a:headEnd/>
              <a:tailEnd/>
            </a:ln>
          </p:spPr>
          <p:txBody>
            <a:bodyPr/>
            <a:lstStyle/>
            <a:p>
              <a:endParaRPr lang="en-US" dirty="0"/>
            </a:p>
          </p:txBody>
        </p:sp>
        <p:sp>
          <p:nvSpPr>
            <p:cNvPr id="26" name="Freeform 20">
              <a:extLst>
                <a:ext uri="{FF2B5EF4-FFF2-40B4-BE49-F238E27FC236}">
                  <a16:creationId xmlns:a16="http://schemas.microsoft.com/office/drawing/2014/main" id="{4A98E093-0682-420A-B15C-47F5E43A849A}"/>
                </a:ext>
              </a:extLst>
            </p:cNvPr>
            <p:cNvSpPr>
              <a:spLocks noChangeAspect="1"/>
            </p:cNvSpPr>
            <p:nvPr/>
          </p:nvSpPr>
          <p:spPr bwMode="gray">
            <a:xfrm>
              <a:off x="3403249" y="2610247"/>
              <a:ext cx="101295" cy="69576"/>
            </a:xfrm>
            <a:custGeom>
              <a:avLst/>
              <a:gdLst>
                <a:gd name="T0" fmla="*/ 0 w 216"/>
                <a:gd name="T1" fmla="*/ 84 h 122"/>
                <a:gd name="T2" fmla="*/ 12 w 216"/>
                <a:gd name="T3" fmla="*/ 0 h 122"/>
                <a:gd name="T4" fmla="*/ 216 w 216"/>
                <a:gd name="T5" fmla="*/ 19 h 122"/>
                <a:gd name="T6" fmla="*/ 178 w 216"/>
                <a:gd name="T7" fmla="*/ 70 h 122"/>
                <a:gd name="T8" fmla="*/ 194 w 216"/>
                <a:gd name="T9" fmla="*/ 97 h 122"/>
                <a:gd name="T10" fmla="*/ 139 w 216"/>
                <a:gd name="T11" fmla="*/ 101 h 122"/>
                <a:gd name="T12" fmla="*/ 106 w 216"/>
                <a:gd name="T13" fmla="*/ 122 h 122"/>
                <a:gd name="T14" fmla="*/ 21 w 216"/>
                <a:gd name="T15" fmla="*/ 120 h 122"/>
                <a:gd name="T16" fmla="*/ 0 w 216"/>
                <a:gd name="T17" fmla="*/ 84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grpFill/>
            <a:ln w="9525">
              <a:noFill/>
              <a:round/>
              <a:headEnd/>
              <a:tailEnd/>
            </a:ln>
          </p:spPr>
          <p:txBody>
            <a:bodyPr/>
            <a:lstStyle/>
            <a:p>
              <a:endParaRPr lang="en-US" dirty="0"/>
            </a:p>
          </p:txBody>
        </p:sp>
        <p:sp>
          <p:nvSpPr>
            <p:cNvPr id="27" name="Freeform 21">
              <a:extLst>
                <a:ext uri="{FF2B5EF4-FFF2-40B4-BE49-F238E27FC236}">
                  <a16:creationId xmlns:a16="http://schemas.microsoft.com/office/drawing/2014/main" id="{71F7A2AE-E5ED-41C1-8852-BA9D6A62155E}"/>
                </a:ext>
              </a:extLst>
            </p:cNvPr>
            <p:cNvSpPr>
              <a:spLocks noChangeAspect="1"/>
            </p:cNvSpPr>
            <p:nvPr/>
          </p:nvSpPr>
          <p:spPr bwMode="gray">
            <a:xfrm>
              <a:off x="4534879" y="2971427"/>
              <a:ext cx="144268" cy="367320"/>
            </a:xfrm>
            <a:custGeom>
              <a:avLst/>
              <a:gdLst>
                <a:gd name="T0" fmla="*/ 0 w 313"/>
                <a:gd name="T1" fmla="*/ 265 h 644"/>
                <a:gd name="T2" fmla="*/ 14 w 313"/>
                <a:gd name="T3" fmla="*/ 228 h 644"/>
                <a:gd name="T4" fmla="*/ 105 w 313"/>
                <a:gd name="T5" fmla="*/ 60 h 644"/>
                <a:gd name="T6" fmla="*/ 166 w 313"/>
                <a:gd name="T7" fmla="*/ 37 h 644"/>
                <a:gd name="T8" fmla="*/ 181 w 313"/>
                <a:gd name="T9" fmla="*/ 0 h 644"/>
                <a:gd name="T10" fmla="*/ 224 w 313"/>
                <a:gd name="T11" fmla="*/ 21 h 644"/>
                <a:gd name="T12" fmla="*/ 225 w 313"/>
                <a:gd name="T13" fmla="*/ 54 h 644"/>
                <a:gd name="T14" fmla="*/ 187 w 313"/>
                <a:gd name="T15" fmla="*/ 157 h 644"/>
                <a:gd name="T16" fmla="*/ 227 w 313"/>
                <a:gd name="T17" fmla="*/ 148 h 644"/>
                <a:gd name="T18" fmla="*/ 247 w 313"/>
                <a:gd name="T19" fmla="*/ 219 h 644"/>
                <a:gd name="T20" fmla="*/ 313 w 313"/>
                <a:gd name="T21" fmla="*/ 238 h 644"/>
                <a:gd name="T22" fmla="*/ 280 w 313"/>
                <a:gd name="T23" fmla="*/ 271 h 644"/>
                <a:gd name="T24" fmla="*/ 206 w 313"/>
                <a:gd name="T25" fmla="*/ 314 h 644"/>
                <a:gd name="T26" fmla="*/ 187 w 313"/>
                <a:gd name="T27" fmla="*/ 355 h 644"/>
                <a:gd name="T28" fmla="*/ 227 w 313"/>
                <a:gd name="T29" fmla="*/ 433 h 644"/>
                <a:gd name="T30" fmla="*/ 211 w 313"/>
                <a:gd name="T31" fmla="*/ 479 h 644"/>
                <a:gd name="T32" fmla="*/ 260 w 313"/>
                <a:gd name="T33" fmla="*/ 581 h 644"/>
                <a:gd name="T34" fmla="*/ 225 w 313"/>
                <a:gd name="T35" fmla="*/ 644 h 644"/>
                <a:gd name="T36" fmla="*/ 189 w 313"/>
                <a:gd name="T37" fmla="*/ 424 h 644"/>
                <a:gd name="T38" fmla="*/ 159 w 313"/>
                <a:gd name="T39" fmla="*/ 389 h 644"/>
                <a:gd name="T40" fmla="*/ 109 w 313"/>
                <a:gd name="T41" fmla="*/ 448 h 644"/>
                <a:gd name="T42" fmla="*/ 71 w 313"/>
                <a:gd name="T43" fmla="*/ 436 h 644"/>
                <a:gd name="T44" fmla="*/ 77 w 313"/>
                <a:gd name="T45" fmla="*/ 356 h 644"/>
                <a:gd name="T46" fmla="*/ 0 w 313"/>
                <a:gd name="T47" fmla="*/ 265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
                <a:gd name="T73" fmla="*/ 0 h 644"/>
                <a:gd name="T74" fmla="*/ 313 w 313"/>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grpFill/>
            <a:ln w="9525">
              <a:noFill/>
              <a:round/>
              <a:headEnd/>
              <a:tailEnd/>
            </a:ln>
          </p:spPr>
          <p:txBody>
            <a:bodyPr/>
            <a:lstStyle/>
            <a:p>
              <a:endParaRPr lang="en-US" dirty="0"/>
            </a:p>
          </p:txBody>
        </p:sp>
        <p:sp>
          <p:nvSpPr>
            <p:cNvPr id="28" name="Freeform 22">
              <a:extLst>
                <a:ext uri="{FF2B5EF4-FFF2-40B4-BE49-F238E27FC236}">
                  <a16:creationId xmlns:a16="http://schemas.microsoft.com/office/drawing/2014/main" id="{70687A8D-8358-426E-ABB2-E4B3E014EBE9}"/>
                </a:ext>
              </a:extLst>
            </p:cNvPr>
            <p:cNvSpPr>
              <a:spLocks noChangeAspect="1"/>
            </p:cNvSpPr>
            <p:nvPr/>
          </p:nvSpPr>
          <p:spPr bwMode="gray">
            <a:xfrm>
              <a:off x="4699611" y="3248707"/>
              <a:ext cx="81854" cy="83900"/>
            </a:xfrm>
            <a:custGeom>
              <a:avLst/>
              <a:gdLst>
                <a:gd name="T0" fmla="*/ 0 w 174"/>
                <a:gd name="T1" fmla="*/ 30 h 149"/>
                <a:gd name="T2" fmla="*/ 13 w 174"/>
                <a:gd name="T3" fmla="*/ 104 h 149"/>
                <a:gd name="T4" fmla="*/ 36 w 174"/>
                <a:gd name="T5" fmla="*/ 143 h 149"/>
                <a:gd name="T6" fmla="*/ 70 w 174"/>
                <a:gd name="T7" fmla="*/ 149 h 149"/>
                <a:gd name="T8" fmla="*/ 174 w 174"/>
                <a:gd name="T9" fmla="*/ 79 h 149"/>
                <a:gd name="T10" fmla="*/ 170 w 174"/>
                <a:gd name="T11" fmla="*/ 0 h 149"/>
                <a:gd name="T12" fmla="*/ 91 w 174"/>
                <a:gd name="T13" fmla="*/ 12 h 149"/>
                <a:gd name="T14" fmla="*/ 24 w 174"/>
                <a:gd name="T15" fmla="*/ 9 h 149"/>
                <a:gd name="T16" fmla="*/ 0 w 174"/>
                <a:gd name="T17" fmla="*/ 3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49"/>
                <a:gd name="T29" fmla="*/ 174 w 174"/>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grpFill/>
            <a:ln w="9525">
              <a:noFill/>
              <a:round/>
              <a:headEnd/>
              <a:tailEnd/>
            </a:ln>
          </p:spPr>
          <p:txBody>
            <a:bodyPr/>
            <a:lstStyle/>
            <a:p>
              <a:endParaRPr lang="en-US" dirty="0"/>
            </a:p>
          </p:txBody>
        </p:sp>
        <p:sp>
          <p:nvSpPr>
            <p:cNvPr id="29" name="Freeform 23">
              <a:extLst>
                <a:ext uri="{FF2B5EF4-FFF2-40B4-BE49-F238E27FC236}">
                  <a16:creationId xmlns:a16="http://schemas.microsoft.com/office/drawing/2014/main" id="{97267C94-166E-4A3E-AE36-EE4172808BC9}"/>
                </a:ext>
              </a:extLst>
            </p:cNvPr>
            <p:cNvSpPr>
              <a:spLocks noChangeAspect="1"/>
            </p:cNvSpPr>
            <p:nvPr/>
          </p:nvSpPr>
          <p:spPr bwMode="gray">
            <a:xfrm>
              <a:off x="758346" y="1805009"/>
              <a:ext cx="1381284" cy="862536"/>
            </a:xfrm>
            <a:custGeom>
              <a:avLst/>
              <a:gdLst>
                <a:gd name="T0" fmla="*/ 222 w 2963"/>
                <a:gd name="T1" fmla="*/ 181 h 1511"/>
                <a:gd name="T2" fmla="*/ 344 w 2963"/>
                <a:gd name="T3" fmla="*/ 157 h 1511"/>
                <a:gd name="T4" fmla="*/ 527 w 2963"/>
                <a:gd name="T5" fmla="*/ 163 h 1511"/>
                <a:gd name="T6" fmla="*/ 812 w 2963"/>
                <a:gd name="T7" fmla="*/ 186 h 1511"/>
                <a:gd name="T8" fmla="*/ 915 w 2963"/>
                <a:gd name="T9" fmla="*/ 255 h 1511"/>
                <a:gd name="T10" fmla="*/ 1170 w 2963"/>
                <a:gd name="T11" fmla="*/ 295 h 1511"/>
                <a:gd name="T12" fmla="*/ 1119 w 2963"/>
                <a:gd name="T13" fmla="*/ 222 h 1511"/>
                <a:gd name="T14" fmla="*/ 1342 w 2963"/>
                <a:gd name="T15" fmla="*/ 260 h 1511"/>
                <a:gd name="T16" fmla="*/ 1520 w 2963"/>
                <a:gd name="T17" fmla="*/ 242 h 1511"/>
                <a:gd name="T18" fmla="*/ 1539 w 2963"/>
                <a:gd name="T19" fmla="*/ 240 h 1511"/>
                <a:gd name="T20" fmla="*/ 1578 w 2963"/>
                <a:gd name="T21" fmla="*/ 238 h 1511"/>
                <a:gd name="T22" fmla="*/ 1644 w 2963"/>
                <a:gd name="T23" fmla="*/ 154 h 1511"/>
                <a:gd name="T24" fmla="*/ 1590 w 2963"/>
                <a:gd name="T25" fmla="*/ 0 h 1511"/>
                <a:gd name="T26" fmla="*/ 1687 w 2963"/>
                <a:gd name="T27" fmla="*/ 112 h 1511"/>
                <a:gd name="T28" fmla="*/ 1723 w 2963"/>
                <a:gd name="T29" fmla="*/ 163 h 1511"/>
                <a:gd name="T30" fmla="*/ 1846 w 2963"/>
                <a:gd name="T31" fmla="*/ 231 h 1511"/>
                <a:gd name="T32" fmla="*/ 1920 w 2963"/>
                <a:gd name="T33" fmla="*/ 206 h 1511"/>
                <a:gd name="T34" fmla="*/ 2069 w 2963"/>
                <a:gd name="T35" fmla="*/ 178 h 1511"/>
                <a:gd name="T36" fmla="*/ 2068 w 2963"/>
                <a:gd name="T37" fmla="*/ 298 h 1511"/>
                <a:gd name="T38" fmla="*/ 1891 w 2963"/>
                <a:gd name="T39" fmla="*/ 329 h 1511"/>
                <a:gd name="T40" fmla="*/ 1806 w 2963"/>
                <a:gd name="T41" fmla="*/ 398 h 1511"/>
                <a:gd name="T42" fmla="*/ 1749 w 2963"/>
                <a:gd name="T43" fmla="*/ 502 h 1511"/>
                <a:gd name="T44" fmla="*/ 1687 w 2963"/>
                <a:gd name="T45" fmla="*/ 541 h 1511"/>
                <a:gd name="T46" fmla="*/ 1611 w 2963"/>
                <a:gd name="T47" fmla="*/ 613 h 1511"/>
                <a:gd name="T48" fmla="*/ 1678 w 2963"/>
                <a:gd name="T49" fmla="*/ 839 h 1511"/>
                <a:gd name="T50" fmla="*/ 1920 w 2963"/>
                <a:gd name="T51" fmla="*/ 941 h 1511"/>
                <a:gd name="T52" fmla="*/ 2066 w 2963"/>
                <a:gd name="T53" fmla="*/ 1062 h 1511"/>
                <a:gd name="T54" fmla="*/ 2127 w 2963"/>
                <a:gd name="T55" fmla="*/ 1118 h 1511"/>
                <a:gd name="T56" fmla="*/ 2250 w 2963"/>
                <a:gd name="T57" fmla="*/ 870 h 1511"/>
                <a:gd name="T58" fmla="*/ 2219 w 2963"/>
                <a:gd name="T59" fmla="*/ 705 h 1511"/>
                <a:gd name="T60" fmla="*/ 2208 w 2963"/>
                <a:gd name="T61" fmla="*/ 604 h 1511"/>
                <a:gd name="T62" fmla="*/ 2331 w 2963"/>
                <a:gd name="T63" fmla="*/ 554 h 1511"/>
                <a:gd name="T64" fmla="*/ 2485 w 2963"/>
                <a:gd name="T65" fmla="*/ 680 h 1511"/>
                <a:gd name="T66" fmla="*/ 2437 w 2963"/>
                <a:gd name="T67" fmla="*/ 763 h 1511"/>
                <a:gd name="T68" fmla="*/ 2538 w 2963"/>
                <a:gd name="T69" fmla="*/ 756 h 1511"/>
                <a:gd name="T70" fmla="*/ 2632 w 2963"/>
                <a:gd name="T71" fmla="*/ 711 h 1511"/>
                <a:gd name="T72" fmla="*/ 2664 w 2963"/>
                <a:gd name="T73" fmla="*/ 739 h 1511"/>
                <a:gd name="T74" fmla="*/ 2725 w 2963"/>
                <a:gd name="T75" fmla="*/ 766 h 1511"/>
                <a:gd name="T76" fmla="*/ 2732 w 2963"/>
                <a:gd name="T77" fmla="*/ 815 h 1511"/>
                <a:gd name="T78" fmla="*/ 2743 w 2963"/>
                <a:gd name="T79" fmla="*/ 875 h 1511"/>
                <a:gd name="T80" fmla="*/ 2903 w 2963"/>
                <a:gd name="T81" fmla="*/ 953 h 1511"/>
                <a:gd name="T82" fmla="*/ 2910 w 2963"/>
                <a:gd name="T83" fmla="*/ 1008 h 1511"/>
                <a:gd name="T84" fmla="*/ 2963 w 2963"/>
                <a:gd name="T85" fmla="*/ 1064 h 1511"/>
                <a:gd name="T86" fmla="*/ 2430 w 2963"/>
                <a:gd name="T87" fmla="*/ 1305 h 1511"/>
                <a:gd name="T88" fmla="*/ 2588 w 2963"/>
                <a:gd name="T89" fmla="*/ 1251 h 1511"/>
                <a:gd name="T90" fmla="*/ 2769 w 2963"/>
                <a:gd name="T91" fmla="*/ 1360 h 1511"/>
                <a:gd name="T92" fmla="*/ 2775 w 2963"/>
                <a:gd name="T93" fmla="*/ 1372 h 1511"/>
                <a:gd name="T94" fmla="*/ 2700 w 2963"/>
                <a:gd name="T95" fmla="*/ 1368 h 1511"/>
                <a:gd name="T96" fmla="*/ 2544 w 2963"/>
                <a:gd name="T97" fmla="*/ 1353 h 1511"/>
                <a:gd name="T98" fmla="*/ 2266 w 2963"/>
                <a:gd name="T99" fmla="*/ 1404 h 1511"/>
                <a:gd name="T100" fmla="*/ 2159 w 2963"/>
                <a:gd name="T101" fmla="*/ 1474 h 1511"/>
                <a:gd name="T102" fmla="*/ 2034 w 2963"/>
                <a:gd name="T103" fmla="*/ 1465 h 1511"/>
                <a:gd name="T104" fmla="*/ 2129 w 2963"/>
                <a:gd name="T105" fmla="*/ 1390 h 1511"/>
                <a:gd name="T106" fmla="*/ 1946 w 2963"/>
                <a:gd name="T107" fmla="*/ 1255 h 1511"/>
                <a:gd name="T108" fmla="*/ 1870 w 2963"/>
                <a:gd name="T109" fmla="*/ 1242 h 1511"/>
                <a:gd name="T110" fmla="*/ 1592 w 2963"/>
                <a:gd name="T111" fmla="*/ 1190 h 1511"/>
                <a:gd name="T112" fmla="*/ 569 w 2963"/>
                <a:gd name="T113" fmla="*/ 1166 h 1511"/>
                <a:gd name="T114" fmla="*/ 452 w 2963"/>
                <a:gd name="T115" fmla="*/ 1055 h 1511"/>
                <a:gd name="T116" fmla="*/ 380 w 2963"/>
                <a:gd name="T117" fmla="*/ 882 h 1511"/>
                <a:gd name="T118" fmla="*/ 103 w 2963"/>
                <a:gd name="T119" fmla="*/ 719 h 1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3"/>
                <a:gd name="T181" fmla="*/ 0 h 1511"/>
                <a:gd name="T182" fmla="*/ 2963 w 2963"/>
                <a:gd name="T183" fmla="*/ 1511 h 1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3" h="1511">
                  <a:moveTo>
                    <a:pt x="0" y="671"/>
                  </a:moveTo>
                  <a:lnTo>
                    <a:pt x="0" y="140"/>
                  </a:lnTo>
                  <a:lnTo>
                    <a:pt x="236" y="211"/>
                  </a:lnTo>
                  <a:lnTo>
                    <a:pt x="222" y="181"/>
                  </a:lnTo>
                  <a:lnTo>
                    <a:pt x="247" y="164"/>
                  </a:lnTo>
                  <a:lnTo>
                    <a:pt x="391" y="107"/>
                  </a:lnTo>
                  <a:lnTo>
                    <a:pt x="280" y="178"/>
                  </a:lnTo>
                  <a:lnTo>
                    <a:pt x="344" y="157"/>
                  </a:lnTo>
                  <a:lnTo>
                    <a:pt x="344" y="172"/>
                  </a:lnTo>
                  <a:lnTo>
                    <a:pt x="465" y="109"/>
                  </a:lnTo>
                  <a:lnTo>
                    <a:pt x="449" y="88"/>
                  </a:lnTo>
                  <a:lnTo>
                    <a:pt x="527" y="163"/>
                  </a:lnTo>
                  <a:lnTo>
                    <a:pt x="577" y="119"/>
                  </a:lnTo>
                  <a:lnTo>
                    <a:pt x="572" y="163"/>
                  </a:lnTo>
                  <a:lnTo>
                    <a:pt x="636" y="131"/>
                  </a:lnTo>
                  <a:lnTo>
                    <a:pt x="812" y="186"/>
                  </a:lnTo>
                  <a:lnTo>
                    <a:pt x="892" y="185"/>
                  </a:lnTo>
                  <a:lnTo>
                    <a:pt x="937" y="216"/>
                  </a:lnTo>
                  <a:lnTo>
                    <a:pt x="883" y="242"/>
                  </a:lnTo>
                  <a:lnTo>
                    <a:pt x="915" y="255"/>
                  </a:lnTo>
                  <a:lnTo>
                    <a:pt x="1073" y="240"/>
                  </a:lnTo>
                  <a:lnTo>
                    <a:pt x="1143" y="284"/>
                  </a:lnTo>
                  <a:lnTo>
                    <a:pt x="1152" y="315"/>
                  </a:lnTo>
                  <a:lnTo>
                    <a:pt x="1170" y="295"/>
                  </a:lnTo>
                  <a:lnTo>
                    <a:pt x="1143" y="255"/>
                  </a:lnTo>
                  <a:lnTo>
                    <a:pt x="1217" y="205"/>
                  </a:lnTo>
                  <a:lnTo>
                    <a:pt x="1145" y="236"/>
                  </a:lnTo>
                  <a:lnTo>
                    <a:pt x="1119" y="222"/>
                  </a:lnTo>
                  <a:lnTo>
                    <a:pt x="1208" y="183"/>
                  </a:lnTo>
                  <a:lnTo>
                    <a:pt x="1257" y="238"/>
                  </a:lnTo>
                  <a:lnTo>
                    <a:pt x="1309" y="236"/>
                  </a:lnTo>
                  <a:lnTo>
                    <a:pt x="1342" y="260"/>
                  </a:lnTo>
                  <a:lnTo>
                    <a:pt x="1480" y="255"/>
                  </a:lnTo>
                  <a:lnTo>
                    <a:pt x="1476" y="238"/>
                  </a:lnTo>
                  <a:lnTo>
                    <a:pt x="1514" y="268"/>
                  </a:lnTo>
                  <a:lnTo>
                    <a:pt x="1520" y="242"/>
                  </a:lnTo>
                  <a:lnTo>
                    <a:pt x="1491" y="251"/>
                  </a:lnTo>
                  <a:lnTo>
                    <a:pt x="1468" y="220"/>
                  </a:lnTo>
                  <a:lnTo>
                    <a:pt x="1519" y="216"/>
                  </a:lnTo>
                  <a:lnTo>
                    <a:pt x="1539" y="240"/>
                  </a:lnTo>
                  <a:lnTo>
                    <a:pt x="1559" y="233"/>
                  </a:lnTo>
                  <a:lnTo>
                    <a:pt x="1551" y="271"/>
                  </a:lnTo>
                  <a:lnTo>
                    <a:pt x="1587" y="290"/>
                  </a:lnTo>
                  <a:lnTo>
                    <a:pt x="1578" y="238"/>
                  </a:lnTo>
                  <a:lnTo>
                    <a:pt x="1647" y="207"/>
                  </a:lnTo>
                  <a:lnTo>
                    <a:pt x="1629" y="181"/>
                  </a:lnTo>
                  <a:lnTo>
                    <a:pt x="1609" y="200"/>
                  </a:lnTo>
                  <a:lnTo>
                    <a:pt x="1644" y="154"/>
                  </a:lnTo>
                  <a:lnTo>
                    <a:pt x="1543" y="121"/>
                  </a:lnTo>
                  <a:lnTo>
                    <a:pt x="1553" y="44"/>
                  </a:lnTo>
                  <a:lnTo>
                    <a:pt x="1578" y="46"/>
                  </a:lnTo>
                  <a:lnTo>
                    <a:pt x="1590" y="0"/>
                  </a:lnTo>
                  <a:lnTo>
                    <a:pt x="1666" y="44"/>
                  </a:lnTo>
                  <a:lnTo>
                    <a:pt x="1667" y="72"/>
                  </a:lnTo>
                  <a:lnTo>
                    <a:pt x="1718" y="113"/>
                  </a:lnTo>
                  <a:lnTo>
                    <a:pt x="1687" y="112"/>
                  </a:lnTo>
                  <a:lnTo>
                    <a:pt x="1700" y="126"/>
                  </a:lnTo>
                  <a:lnTo>
                    <a:pt x="1680" y="143"/>
                  </a:lnTo>
                  <a:lnTo>
                    <a:pt x="1742" y="154"/>
                  </a:lnTo>
                  <a:lnTo>
                    <a:pt x="1723" y="163"/>
                  </a:lnTo>
                  <a:lnTo>
                    <a:pt x="1759" y="229"/>
                  </a:lnTo>
                  <a:lnTo>
                    <a:pt x="1790" y="170"/>
                  </a:lnTo>
                  <a:lnTo>
                    <a:pt x="1834" y="194"/>
                  </a:lnTo>
                  <a:lnTo>
                    <a:pt x="1846" y="231"/>
                  </a:lnTo>
                  <a:lnTo>
                    <a:pt x="1825" y="242"/>
                  </a:lnTo>
                  <a:lnTo>
                    <a:pt x="1865" y="290"/>
                  </a:lnTo>
                  <a:lnTo>
                    <a:pt x="1890" y="279"/>
                  </a:lnTo>
                  <a:lnTo>
                    <a:pt x="1920" y="206"/>
                  </a:lnTo>
                  <a:lnTo>
                    <a:pt x="1956" y="198"/>
                  </a:lnTo>
                  <a:lnTo>
                    <a:pt x="1929" y="136"/>
                  </a:lnTo>
                  <a:lnTo>
                    <a:pt x="2028" y="141"/>
                  </a:lnTo>
                  <a:lnTo>
                    <a:pt x="2069" y="178"/>
                  </a:lnTo>
                  <a:lnTo>
                    <a:pt x="2053" y="196"/>
                  </a:lnTo>
                  <a:lnTo>
                    <a:pt x="2072" y="206"/>
                  </a:lnTo>
                  <a:lnTo>
                    <a:pt x="2029" y="217"/>
                  </a:lnTo>
                  <a:lnTo>
                    <a:pt x="2068" y="298"/>
                  </a:lnTo>
                  <a:lnTo>
                    <a:pt x="2003" y="340"/>
                  </a:lnTo>
                  <a:lnTo>
                    <a:pt x="1980" y="321"/>
                  </a:lnTo>
                  <a:lnTo>
                    <a:pt x="1991" y="349"/>
                  </a:lnTo>
                  <a:lnTo>
                    <a:pt x="1891" y="329"/>
                  </a:lnTo>
                  <a:lnTo>
                    <a:pt x="1910" y="356"/>
                  </a:lnTo>
                  <a:lnTo>
                    <a:pt x="1870" y="395"/>
                  </a:lnTo>
                  <a:lnTo>
                    <a:pt x="1768" y="365"/>
                  </a:lnTo>
                  <a:lnTo>
                    <a:pt x="1806" y="398"/>
                  </a:lnTo>
                  <a:lnTo>
                    <a:pt x="1879" y="405"/>
                  </a:lnTo>
                  <a:lnTo>
                    <a:pt x="1828" y="470"/>
                  </a:lnTo>
                  <a:lnTo>
                    <a:pt x="1775" y="466"/>
                  </a:lnTo>
                  <a:lnTo>
                    <a:pt x="1749" y="502"/>
                  </a:lnTo>
                  <a:lnTo>
                    <a:pt x="1653" y="471"/>
                  </a:lnTo>
                  <a:lnTo>
                    <a:pt x="1742" y="502"/>
                  </a:lnTo>
                  <a:lnTo>
                    <a:pt x="1751" y="529"/>
                  </a:lnTo>
                  <a:lnTo>
                    <a:pt x="1687" y="541"/>
                  </a:lnTo>
                  <a:lnTo>
                    <a:pt x="1700" y="547"/>
                  </a:lnTo>
                  <a:lnTo>
                    <a:pt x="1682" y="549"/>
                  </a:lnTo>
                  <a:lnTo>
                    <a:pt x="1682" y="576"/>
                  </a:lnTo>
                  <a:lnTo>
                    <a:pt x="1611" y="613"/>
                  </a:lnTo>
                  <a:lnTo>
                    <a:pt x="1596" y="734"/>
                  </a:lnTo>
                  <a:lnTo>
                    <a:pt x="1623" y="762"/>
                  </a:lnTo>
                  <a:lnTo>
                    <a:pt x="1661" y="746"/>
                  </a:lnTo>
                  <a:lnTo>
                    <a:pt x="1678" y="839"/>
                  </a:lnTo>
                  <a:lnTo>
                    <a:pt x="1733" y="821"/>
                  </a:lnTo>
                  <a:lnTo>
                    <a:pt x="1798" y="847"/>
                  </a:lnTo>
                  <a:lnTo>
                    <a:pt x="1930" y="914"/>
                  </a:lnTo>
                  <a:lnTo>
                    <a:pt x="1920" y="941"/>
                  </a:lnTo>
                  <a:lnTo>
                    <a:pt x="1935" y="920"/>
                  </a:lnTo>
                  <a:lnTo>
                    <a:pt x="2035" y="926"/>
                  </a:lnTo>
                  <a:lnTo>
                    <a:pt x="2035" y="1028"/>
                  </a:lnTo>
                  <a:lnTo>
                    <a:pt x="2066" y="1062"/>
                  </a:lnTo>
                  <a:lnTo>
                    <a:pt x="2044" y="1069"/>
                  </a:lnTo>
                  <a:lnTo>
                    <a:pt x="2094" y="1088"/>
                  </a:lnTo>
                  <a:lnTo>
                    <a:pt x="2079" y="1119"/>
                  </a:lnTo>
                  <a:lnTo>
                    <a:pt x="2127" y="1118"/>
                  </a:lnTo>
                  <a:lnTo>
                    <a:pt x="2192" y="1063"/>
                  </a:lnTo>
                  <a:lnTo>
                    <a:pt x="2164" y="1051"/>
                  </a:lnTo>
                  <a:lnTo>
                    <a:pt x="2127" y="954"/>
                  </a:lnTo>
                  <a:lnTo>
                    <a:pt x="2250" y="870"/>
                  </a:lnTo>
                  <a:lnTo>
                    <a:pt x="2232" y="870"/>
                  </a:lnTo>
                  <a:lnTo>
                    <a:pt x="2205" y="771"/>
                  </a:lnTo>
                  <a:lnTo>
                    <a:pt x="2161" y="746"/>
                  </a:lnTo>
                  <a:lnTo>
                    <a:pt x="2219" y="705"/>
                  </a:lnTo>
                  <a:lnTo>
                    <a:pt x="2198" y="683"/>
                  </a:lnTo>
                  <a:lnTo>
                    <a:pt x="2208" y="647"/>
                  </a:lnTo>
                  <a:lnTo>
                    <a:pt x="2182" y="641"/>
                  </a:lnTo>
                  <a:lnTo>
                    <a:pt x="2208" y="604"/>
                  </a:lnTo>
                  <a:lnTo>
                    <a:pt x="2179" y="581"/>
                  </a:lnTo>
                  <a:lnTo>
                    <a:pt x="2195" y="551"/>
                  </a:lnTo>
                  <a:lnTo>
                    <a:pt x="2289" y="571"/>
                  </a:lnTo>
                  <a:lnTo>
                    <a:pt x="2331" y="554"/>
                  </a:lnTo>
                  <a:lnTo>
                    <a:pt x="2411" y="604"/>
                  </a:lnTo>
                  <a:lnTo>
                    <a:pt x="2411" y="626"/>
                  </a:lnTo>
                  <a:lnTo>
                    <a:pt x="2479" y="630"/>
                  </a:lnTo>
                  <a:lnTo>
                    <a:pt x="2485" y="680"/>
                  </a:lnTo>
                  <a:lnTo>
                    <a:pt x="2424" y="682"/>
                  </a:lnTo>
                  <a:lnTo>
                    <a:pt x="2477" y="690"/>
                  </a:lnTo>
                  <a:lnTo>
                    <a:pt x="2494" y="721"/>
                  </a:lnTo>
                  <a:lnTo>
                    <a:pt x="2437" y="763"/>
                  </a:lnTo>
                  <a:lnTo>
                    <a:pt x="2519" y="741"/>
                  </a:lnTo>
                  <a:lnTo>
                    <a:pt x="2523" y="779"/>
                  </a:lnTo>
                  <a:lnTo>
                    <a:pt x="2488" y="795"/>
                  </a:lnTo>
                  <a:lnTo>
                    <a:pt x="2538" y="756"/>
                  </a:lnTo>
                  <a:lnTo>
                    <a:pt x="2544" y="781"/>
                  </a:lnTo>
                  <a:lnTo>
                    <a:pt x="2590" y="743"/>
                  </a:lnTo>
                  <a:lnTo>
                    <a:pt x="2599" y="763"/>
                  </a:lnTo>
                  <a:lnTo>
                    <a:pt x="2632" y="711"/>
                  </a:lnTo>
                  <a:lnTo>
                    <a:pt x="2621" y="700"/>
                  </a:lnTo>
                  <a:lnTo>
                    <a:pt x="2658" y="671"/>
                  </a:lnTo>
                  <a:lnTo>
                    <a:pt x="2699" y="726"/>
                  </a:lnTo>
                  <a:lnTo>
                    <a:pt x="2664" y="739"/>
                  </a:lnTo>
                  <a:lnTo>
                    <a:pt x="2702" y="732"/>
                  </a:lnTo>
                  <a:lnTo>
                    <a:pt x="2716" y="755"/>
                  </a:lnTo>
                  <a:lnTo>
                    <a:pt x="2691" y="762"/>
                  </a:lnTo>
                  <a:lnTo>
                    <a:pt x="2725" y="766"/>
                  </a:lnTo>
                  <a:lnTo>
                    <a:pt x="2702" y="783"/>
                  </a:lnTo>
                  <a:lnTo>
                    <a:pt x="2726" y="779"/>
                  </a:lnTo>
                  <a:lnTo>
                    <a:pt x="2744" y="804"/>
                  </a:lnTo>
                  <a:lnTo>
                    <a:pt x="2732" y="815"/>
                  </a:lnTo>
                  <a:lnTo>
                    <a:pt x="2766" y="834"/>
                  </a:lnTo>
                  <a:lnTo>
                    <a:pt x="2713" y="855"/>
                  </a:lnTo>
                  <a:lnTo>
                    <a:pt x="2752" y="855"/>
                  </a:lnTo>
                  <a:lnTo>
                    <a:pt x="2743" y="875"/>
                  </a:lnTo>
                  <a:lnTo>
                    <a:pt x="2802" y="893"/>
                  </a:lnTo>
                  <a:lnTo>
                    <a:pt x="2824" y="940"/>
                  </a:lnTo>
                  <a:lnTo>
                    <a:pt x="2845" y="922"/>
                  </a:lnTo>
                  <a:lnTo>
                    <a:pt x="2903" y="953"/>
                  </a:lnTo>
                  <a:lnTo>
                    <a:pt x="2776" y="993"/>
                  </a:lnTo>
                  <a:lnTo>
                    <a:pt x="2802" y="1014"/>
                  </a:lnTo>
                  <a:lnTo>
                    <a:pt x="2910" y="970"/>
                  </a:lnTo>
                  <a:lnTo>
                    <a:pt x="2910" y="1008"/>
                  </a:lnTo>
                  <a:lnTo>
                    <a:pt x="2959" y="1001"/>
                  </a:lnTo>
                  <a:lnTo>
                    <a:pt x="2963" y="1019"/>
                  </a:lnTo>
                  <a:lnTo>
                    <a:pt x="2941" y="1019"/>
                  </a:lnTo>
                  <a:lnTo>
                    <a:pt x="2963" y="1064"/>
                  </a:lnTo>
                  <a:lnTo>
                    <a:pt x="2814" y="1154"/>
                  </a:lnTo>
                  <a:lnTo>
                    <a:pt x="2596" y="1154"/>
                  </a:lnTo>
                  <a:lnTo>
                    <a:pt x="2505" y="1215"/>
                  </a:lnTo>
                  <a:lnTo>
                    <a:pt x="2430" y="1305"/>
                  </a:lnTo>
                  <a:lnTo>
                    <a:pt x="2505" y="1237"/>
                  </a:lnTo>
                  <a:lnTo>
                    <a:pt x="2622" y="1196"/>
                  </a:lnTo>
                  <a:lnTo>
                    <a:pt x="2664" y="1228"/>
                  </a:lnTo>
                  <a:lnTo>
                    <a:pt x="2588" y="1251"/>
                  </a:lnTo>
                  <a:lnTo>
                    <a:pt x="2648" y="1265"/>
                  </a:lnTo>
                  <a:lnTo>
                    <a:pt x="2632" y="1292"/>
                  </a:lnTo>
                  <a:lnTo>
                    <a:pt x="2678" y="1342"/>
                  </a:lnTo>
                  <a:lnTo>
                    <a:pt x="2769" y="1360"/>
                  </a:lnTo>
                  <a:lnTo>
                    <a:pt x="2793" y="1298"/>
                  </a:lnTo>
                  <a:lnTo>
                    <a:pt x="2793" y="1336"/>
                  </a:lnTo>
                  <a:lnTo>
                    <a:pt x="2818" y="1332"/>
                  </a:lnTo>
                  <a:lnTo>
                    <a:pt x="2775" y="1372"/>
                  </a:lnTo>
                  <a:lnTo>
                    <a:pt x="2667" y="1399"/>
                  </a:lnTo>
                  <a:lnTo>
                    <a:pt x="2630" y="1446"/>
                  </a:lnTo>
                  <a:lnTo>
                    <a:pt x="2599" y="1404"/>
                  </a:lnTo>
                  <a:lnTo>
                    <a:pt x="2700" y="1368"/>
                  </a:lnTo>
                  <a:lnTo>
                    <a:pt x="2648" y="1369"/>
                  </a:lnTo>
                  <a:lnTo>
                    <a:pt x="2658" y="1342"/>
                  </a:lnTo>
                  <a:lnTo>
                    <a:pt x="2570" y="1374"/>
                  </a:lnTo>
                  <a:lnTo>
                    <a:pt x="2544" y="1353"/>
                  </a:lnTo>
                  <a:lnTo>
                    <a:pt x="2544" y="1298"/>
                  </a:lnTo>
                  <a:lnTo>
                    <a:pt x="2486" y="1280"/>
                  </a:lnTo>
                  <a:lnTo>
                    <a:pt x="2444" y="1370"/>
                  </a:lnTo>
                  <a:lnTo>
                    <a:pt x="2266" y="1404"/>
                  </a:lnTo>
                  <a:lnTo>
                    <a:pt x="2145" y="1440"/>
                  </a:lnTo>
                  <a:lnTo>
                    <a:pt x="2124" y="1457"/>
                  </a:lnTo>
                  <a:lnTo>
                    <a:pt x="2153" y="1461"/>
                  </a:lnTo>
                  <a:lnTo>
                    <a:pt x="2159" y="1474"/>
                  </a:lnTo>
                  <a:lnTo>
                    <a:pt x="2011" y="1511"/>
                  </a:lnTo>
                  <a:lnTo>
                    <a:pt x="2019" y="1494"/>
                  </a:lnTo>
                  <a:lnTo>
                    <a:pt x="2029" y="1483"/>
                  </a:lnTo>
                  <a:lnTo>
                    <a:pt x="2034" y="1465"/>
                  </a:lnTo>
                  <a:lnTo>
                    <a:pt x="2056" y="1452"/>
                  </a:lnTo>
                  <a:lnTo>
                    <a:pt x="2061" y="1372"/>
                  </a:lnTo>
                  <a:lnTo>
                    <a:pt x="2086" y="1399"/>
                  </a:lnTo>
                  <a:lnTo>
                    <a:pt x="2129" y="1390"/>
                  </a:lnTo>
                  <a:lnTo>
                    <a:pt x="2091" y="1342"/>
                  </a:lnTo>
                  <a:lnTo>
                    <a:pt x="1964" y="1319"/>
                  </a:lnTo>
                  <a:lnTo>
                    <a:pt x="1959" y="1319"/>
                  </a:lnTo>
                  <a:lnTo>
                    <a:pt x="1946" y="1255"/>
                  </a:lnTo>
                  <a:lnTo>
                    <a:pt x="1920" y="1259"/>
                  </a:lnTo>
                  <a:lnTo>
                    <a:pt x="1898" y="1222"/>
                  </a:lnTo>
                  <a:lnTo>
                    <a:pt x="1870" y="1220"/>
                  </a:lnTo>
                  <a:lnTo>
                    <a:pt x="1870" y="1242"/>
                  </a:lnTo>
                  <a:lnTo>
                    <a:pt x="1837" y="1209"/>
                  </a:lnTo>
                  <a:lnTo>
                    <a:pt x="1777" y="1255"/>
                  </a:lnTo>
                  <a:lnTo>
                    <a:pt x="1613" y="1222"/>
                  </a:lnTo>
                  <a:lnTo>
                    <a:pt x="1592" y="1190"/>
                  </a:lnTo>
                  <a:lnTo>
                    <a:pt x="1590" y="1211"/>
                  </a:lnTo>
                  <a:lnTo>
                    <a:pt x="635" y="1211"/>
                  </a:lnTo>
                  <a:lnTo>
                    <a:pt x="620" y="1177"/>
                  </a:lnTo>
                  <a:lnTo>
                    <a:pt x="569" y="1166"/>
                  </a:lnTo>
                  <a:lnTo>
                    <a:pt x="571" y="1144"/>
                  </a:lnTo>
                  <a:lnTo>
                    <a:pt x="465" y="1113"/>
                  </a:lnTo>
                  <a:lnTo>
                    <a:pt x="477" y="1097"/>
                  </a:lnTo>
                  <a:lnTo>
                    <a:pt x="452" y="1055"/>
                  </a:lnTo>
                  <a:lnTo>
                    <a:pt x="426" y="1051"/>
                  </a:lnTo>
                  <a:lnTo>
                    <a:pt x="367" y="960"/>
                  </a:lnTo>
                  <a:lnTo>
                    <a:pt x="377" y="932"/>
                  </a:lnTo>
                  <a:lnTo>
                    <a:pt x="380" y="882"/>
                  </a:lnTo>
                  <a:lnTo>
                    <a:pt x="314" y="855"/>
                  </a:lnTo>
                  <a:lnTo>
                    <a:pt x="191" y="695"/>
                  </a:lnTo>
                  <a:lnTo>
                    <a:pt x="121" y="740"/>
                  </a:lnTo>
                  <a:lnTo>
                    <a:pt x="103" y="719"/>
                  </a:lnTo>
                  <a:lnTo>
                    <a:pt x="98" y="715"/>
                  </a:lnTo>
                  <a:lnTo>
                    <a:pt x="63" y="671"/>
                  </a:lnTo>
                  <a:lnTo>
                    <a:pt x="0" y="671"/>
                  </a:lnTo>
                  <a:close/>
                </a:path>
              </a:pathLst>
            </a:custGeom>
            <a:grpFill/>
            <a:ln w="9525">
              <a:noFill/>
              <a:round/>
              <a:headEnd/>
              <a:tailEnd/>
            </a:ln>
          </p:spPr>
          <p:txBody>
            <a:bodyPr/>
            <a:lstStyle/>
            <a:p>
              <a:endParaRPr lang="en-US" dirty="0"/>
            </a:p>
          </p:txBody>
        </p:sp>
        <p:sp>
          <p:nvSpPr>
            <p:cNvPr id="30" name="Freeform 24">
              <a:extLst>
                <a:ext uri="{FF2B5EF4-FFF2-40B4-BE49-F238E27FC236}">
                  <a16:creationId xmlns:a16="http://schemas.microsoft.com/office/drawing/2014/main" id="{A6D64A8B-D27C-4503-A203-B4E8F722B729}"/>
                </a:ext>
              </a:extLst>
            </p:cNvPr>
            <p:cNvSpPr>
              <a:spLocks noChangeAspect="1"/>
            </p:cNvSpPr>
            <p:nvPr/>
          </p:nvSpPr>
          <p:spPr bwMode="gray">
            <a:xfrm>
              <a:off x="964003" y="2446539"/>
              <a:ext cx="80831" cy="55251"/>
            </a:xfrm>
            <a:custGeom>
              <a:avLst/>
              <a:gdLst>
                <a:gd name="T0" fmla="*/ 0 w 174"/>
                <a:gd name="T1" fmla="*/ 0 h 101"/>
                <a:gd name="T2" fmla="*/ 95 w 174"/>
                <a:gd name="T3" fmla="*/ 20 h 101"/>
                <a:gd name="T4" fmla="*/ 174 w 174"/>
                <a:gd name="T5" fmla="*/ 101 h 101"/>
                <a:gd name="T6" fmla="*/ 128 w 174"/>
                <a:gd name="T7" fmla="*/ 85 h 101"/>
                <a:gd name="T8" fmla="*/ 0 w 174"/>
                <a:gd name="T9" fmla="*/ 0 h 101"/>
                <a:gd name="T10" fmla="*/ 0 60000 65536"/>
                <a:gd name="T11" fmla="*/ 0 60000 65536"/>
                <a:gd name="T12" fmla="*/ 0 60000 65536"/>
                <a:gd name="T13" fmla="*/ 0 60000 65536"/>
                <a:gd name="T14" fmla="*/ 0 60000 65536"/>
                <a:gd name="T15" fmla="*/ 0 w 174"/>
                <a:gd name="T16" fmla="*/ 0 h 101"/>
                <a:gd name="T17" fmla="*/ 174 w 174"/>
                <a:gd name="T18" fmla="*/ 101 h 101"/>
              </a:gdLst>
              <a:ahLst/>
              <a:cxnLst>
                <a:cxn ang="T10">
                  <a:pos x="T0" y="T1"/>
                </a:cxn>
                <a:cxn ang="T11">
                  <a:pos x="T2" y="T3"/>
                </a:cxn>
                <a:cxn ang="T12">
                  <a:pos x="T4" y="T5"/>
                </a:cxn>
                <a:cxn ang="T13">
                  <a:pos x="T6" y="T7"/>
                </a:cxn>
                <a:cxn ang="T14">
                  <a:pos x="T8" y="T9"/>
                </a:cxn>
              </a:cxnLst>
              <a:rect l="T15" t="T16" r="T17" b="T18"/>
              <a:pathLst>
                <a:path w="174" h="101">
                  <a:moveTo>
                    <a:pt x="0" y="0"/>
                  </a:moveTo>
                  <a:lnTo>
                    <a:pt x="95" y="20"/>
                  </a:lnTo>
                  <a:lnTo>
                    <a:pt x="174" y="101"/>
                  </a:lnTo>
                  <a:lnTo>
                    <a:pt x="128" y="85"/>
                  </a:lnTo>
                  <a:lnTo>
                    <a:pt x="0" y="0"/>
                  </a:lnTo>
                  <a:close/>
                </a:path>
              </a:pathLst>
            </a:custGeom>
            <a:grpFill/>
            <a:ln w="9525">
              <a:noFill/>
              <a:round/>
              <a:headEnd/>
              <a:tailEnd/>
            </a:ln>
          </p:spPr>
          <p:txBody>
            <a:bodyPr/>
            <a:lstStyle/>
            <a:p>
              <a:endParaRPr lang="en-US" dirty="0"/>
            </a:p>
          </p:txBody>
        </p:sp>
        <p:sp>
          <p:nvSpPr>
            <p:cNvPr id="31" name="Freeform 25">
              <a:extLst>
                <a:ext uri="{FF2B5EF4-FFF2-40B4-BE49-F238E27FC236}">
                  <a16:creationId xmlns:a16="http://schemas.microsoft.com/office/drawing/2014/main" id="{ED7D5725-867E-4796-9ED0-B83D344175D4}"/>
                </a:ext>
              </a:extLst>
            </p:cNvPr>
            <p:cNvSpPr>
              <a:spLocks noChangeAspect="1"/>
            </p:cNvSpPr>
            <p:nvPr/>
          </p:nvSpPr>
          <p:spPr bwMode="gray">
            <a:xfrm>
              <a:off x="1003908" y="1704738"/>
              <a:ext cx="167800" cy="129943"/>
            </a:xfrm>
            <a:custGeom>
              <a:avLst/>
              <a:gdLst>
                <a:gd name="T0" fmla="*/ 0 w 362"/>
                <a:gd name="T1" fmla="*/ 170 h 225"/>
                <a:gd name="T2" fmla="*/ 15 w 362"/>
                <a:gd name="T3" fmla="*/ 141 h 225"/>
                <a:gd name="T4" fmla="*/ 67 w 362"/>
                <a:gd name="T5" fmla="*/ 47 h 225"/>
                <a:gd name="T6" fmla="*/ 42 w 362"/>
                <a:gd name="T7" fmla="*/ 9 h 225"/>
                <a:gd name="T8" fmla="*/ 155 w 362"/>
                <a:gd name="T9" fmla="*/ 0 h 225"/>
                <a:gd name="T10" fmla="*/ 232 w 362"/>
                <a:gd name="T11" fmla="*/ 37 h 225"/>
                <a:gd name="T12" fmla="*/ 283 w 362"/>
                <a:gd name="T13" fmla="*/ 15 h 225"/>
                <a:gd name="T14" fmla="*/ 362 w 362"/>
                <a:gd name="T15" fmla="*/ 69 h 225"/>
                <a:gd name="T16" fmla="*/ 195 w 362"/>
                <a:gd name="T17" fmla="*/ 151 h 225"/>
                <a:gd name="T18" fmla="*/ 181 w 362"/>
                <a:gd name="T19" fmla="*/ 201 h 225"/>
                <a:gd name="T20" fmla="*/ 99 w 362"/>
                <a:gd name="T21" fmla="*/ 225 h 225"/>
                <a:gd name="T22" fmla="*/ 62 w 362"/>
                <a:gd name="T23" fmla="*/ 185 h 225"/>
                <a:gd name="T24" fmla="*/ 0 w 362"/>
                <a:gd name="T25" fmla="*/ 17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
                <a:gd name="T40" fmla="*/ 0 h 225"/>
                <a:gd name="T41" fmla="*/ 362 w 362"/>
                <a:gd name="T42" fmla="*/ 225 h 2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 h="225">
                  <a:moveTo>
                    <a:pt x="0" y="170"/>
                  </a:moveTo>
                  <a:lnTo>
                    <a:pt x="15" y="141"/>
                  </a:lnTo>
                  <a:lnTo>
                    <a:pt x="67" y="47"/>
                  </a:lnTo>
                  <a:lnTo>
                    <a:pt x="42" y="9"/>
                  </a:lnTo>
                  <a:lnTo>
                    <a:pt x="155" y="0"/>
                  </a:lnTo>
                  <a:lnTo>
                    <a:pt x="232" y="37"/>
                  </a:lnTo>
                  <a:lnTo>
                    <a:pt x="283" y="15"/>
                  </a:lnTo>
                  <a:lnTo>
                    <a:pt x="362" y="69"/>
                  </a:lnTo>
                  <a:lnTo>
                    <a:pt x="195" y="151"/>
                  </a:lnTo>
                  <a:lnTo>
                    <a:pt x="181" y="201"/>
                  </a:lnTo>
                  <a:lnTo>
                    <a:pt x="99" y="225"/>
                  </a:lnTo>
                  <a:lnTo>
                    <a:pt x="62" y="185"/>
                  </a:lnTo>
                  <a:lnTo>
                    <a:pt x="0" y="170"/>
                  </a:lnTo>
                  <a:close/>
                </a:path>
              </a:pathLst>
            </a:custGeom>
            <a:grpFill/>
            <a:ln w="9525">
              <a:noFill/>
              <a:round/>
              <a:headEnd/>
              <a:tailEnd/>
            </a:ln>
          </p:spPr>
          <p:txBody>
            <a:bodyPr/>
            <a:lstStyle/>
            <a:p>
              <a:endParaRPr lang="en-US" dirty="0"/>
            </a:p>
          </p:txBody>
        </p:sp>
        <p:sp>
          <p:nvSpPr>
            <p:cNvPr id="32" name="Freeform 26">
              <a:extLst>
                <a:ext uri="{FF2B5EF4-FFF2-40B4-BE49-F238E27FC236}">
                  <a16:creationId xmlns:a16="http://schemas.microsoft.com/office/drawing/2014/main" id="{44236779-1845-44FC-8F19-EED75E28DD1B}"/>
                </a:ext>
              </a:extLst>
            </p:cNvPr>
            <p:cNvSpPr>
              <a:spLocks noChangeAspect="1"/>
            </p:cNvSpPr>
            <p:nvPr/>
          </p:nvSpPr>
          <p:spPr bwMode="gray">
            <a:xfrm>
              <a:off x="1050974" y="1587074"/>
              <a:ext cx="118688" cy="70599"/>
            </a:xfrm>
            <a:custGeom>
              <a:avLst/>
              <a:gdLst>
                <a:gd name="T0" fmla="*/ 0 w 254"/>
                <a:gd name="T1" fmla="*/ 96 h 127"/>
                <a:gd name="T2" fmla="*/ 58 w 254"/>
                <a:gd name="T3" fmla="*/ 115 h 127"/>
                <a:gd name="T4" fmla="*/ 73 w 254"/>
                <a:gd name="T5" fmla="*/ 95 h 127"/>
                <a:gd name="T6" fmla="*/ 85 w 254"/>
                <a:gd name="T7" fmla="*/ 127 h 127"/>
                <a:gd name="T8" fmla="*/ 112 w 254"/>
                <a:gd name="T9" fmla="*/ 113 h 127"/>
                <a:gd name="T10" fmla="*/ 108 w 254"/>
                <a:gd name="T11" fmla="*/ 84 h 127"/>
                <a:gd name="T12" fmla="*/ 135 w 254"/>
                <a:gd name="T13" fmla="*/ 101 h 127"/>
                <a:gd name="T14" fmla="*/ 151 w 254"/>
                <a:gd name="T15" fmla="*/ 55 h 127"/>
                <a:gd name="T16" fmla="*/ 174 w 254"/>
                <a:gd name="T17" fmla="*/ 52 h 127"/>
                <a:gd name="T18" fmla="*/ 183 w 254"/>
                <a:gd name="T19" fmla="*/ 94 h 127"/>
                <a:gd name="T20" fmla="*/ 237 w 254"/>
                <a:gd name="T21" fmla="*/ 62 h 127"/>
                <a:gd name="T22" fmla="*/ 220 w 254"/>
                <a:gd name="T23" fmla="*/ 26 h 127"/>
                <a:gd name="T24" fmla="*/ 254 w 254"/>
                <a:gd name="T25" fmla="*/ 18 h 127"/>
                <a:gd name="T26" fmla="*/ 218 w 254"/>
                <a:gd name="T27" fmla="*/ 0 h 127"/>
                <a:gd name="T28" fmla="*/ 126 w 254"/>
                <a:gd name="T29" fmla="*/ 18 h 127"/>
                <a:gd name="T30" fmla="*/ 0 w 254"/>
                <a:gd name="T31" fmla="*/ 96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27"/>
                <a:gd name="T50" fmla="*/ 254 w 254"/>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27">
                  <a:moveTo>
                    <a:pt x="0" y="96"/>
                  </a:moveTo>
                  <a:lnTo>
                    <a:pt x="58" y="115"/>
                  </a:lnTo>
                  <a:lnTo>
                    <a:pt x="73" y="95"/>
                  </a:lnTo>
                  <a:lnTo>
                    <a:pt x="85" y="127"/>
                  </a:lnTo>
                  <a:lnTo>
                    <a:pt x="112" y="113"/>
                  </a:lnTo>
                  <a:lnTo>
                    <a:pt x="108" y="84"/>
                  </a:lnTo>
                  <a:lnTo>
                    <a:pt x="135" y="101"/>
                  </a:lnTo>
                  <a:lnTo>
                    <a:pt x="151" y="55"/>
                  </a:lnTo>
                  <a:lnTo>
                    <a:pt x="174" y="52"/>
                  </a:lnTo>
                  <a:lnTo>
                    <a:pt x="183" y="94"/>
                  </a:lnTo>
                  <a:lnTo>
                    <a:pt x="237" y="62"/>
                  </a:lnTo>
                  <a:lnTo>
                    <a:pt x="220" y="26"/>
                  </a:lnTo>
                  <a:lnTo>
                    <a:pt x="254" y="18"/>
                  </a:lnTo>
                  <a:lnTo>
                    <a:pt x="218" y="0"/>
                  </a:lnTo>
                  <a:lnTo>
                    <a:pt x="126" y="18"/>
                  </a:lnTo>
                  <a:lnTo>
                    <a:pt x="0" y="96"/>
                  </a:lnTo>
                  <a:close/>
                </a:path>
              </a:pathLst>
            </a:custGeom>
            <a:grpFill/>
            <a:ln w="9525">
              <a:noFill/>
              <a:round/>
              <a:headEnd/>
              <a:tailEnd/>
            </a:ln>
          </p:spPr>
          <p:txBody>
            <a:bodyPr/>
            <a:lstStyle/>
            <a:p>
              <a:endParaRPr lang="en-US" dirty="0"/>
            </a:p>
          </p:txBody>
        </p:sp>
        <p:sp>
          <p:nvSpPr>
            <p:cNvPr id="33" name="Freeform 27">
              <a:extLst>
                <a:ext uri="{FF2B5EF4-FFF2-40B4-BE49-F238E27FC236}">
                  <a16:creationId xmlns:a16="http://schemas.microsoft.com/office/drawing/2014/main" id="{7FF71CE6-B9C6-4787-A8D0-FF0C8F0495C2}"/>
                </a:ext>
              </a:extLst>
            </p:cNvPr>
            <p:cNvSpPr>
              <a:spLocks noChangeAspect="1"/>
            </p:cNvSpPr>
            <p:nvPr/>
          </p:nvSpPr>
          <p:spPr bwMode="gray">
            <a:xfrm>
              <a:off x="1113387" y="1752828"/>
              <a:ext cx="292628" cy="173940"/>
            </a:xfrm>
            <a:custGeom>
              <a:avLst/>
              <a:gdLst>
                <a:gd name="T0" fmla="*/ 0 w 627"/>
                <a:gd name="T1" fmla="*/ 99 h 307"/>
                <a:gd name="T2" fmla="*/ 32 w 627"/>
                <a:gd name="T3" fmla="*/ 74 h 307"/>
                <a:gd name="T4" fmla="*/ 16 w 627"/>
                <a:gd name="T5" fmla="*/ 61 h 307"/>
                <a:gd name="T6" fmla="*/ 91 w 627"/>
                <a:gd name="T7" fmla="*/ 17 h 307"/>
                <a:gd name="T8" fmla="*/ 152 w 627"/>
                <a:gd name="T9" fmla="*/ 0 h 307"/>
                <a:gd name="T10" fmla="*/ 172 w 627"/>
                <a:gd name="T11" fmla="*/ 31 h 307"/>
                <a:gd name="T12" fmla="*/ 151 w 627"/>
                <a:gd name="T13" fmla="*/ 50 h 307"/>
                <a:gd name="T14" fmla="*/ 206 w 627"/>
                <a:gd name="T15" fmla="*/ 24 h 307"/>
                <a:gd name="T16" fmla="*/ 267 w 627"/>
                <a:gd name="T17" fmla="*/ 45 h 307"/>
                <a:gd name="T18" fmla="*/ 245 w 627"/>
                <a:gd name="T19" fmla="*/ 68 h 307"/>
                <a:gd name="T20" fmla="*/ 316 w 627"/>
                <a:gd name="T21" fmla="*/ 52 h 307"/>
                <a:gd name="T22" fmla="*/ 296 w 627"/>
                <a:gd name="T23" fmla="*/ 27 h 307"/>
                <a:gd name="T24" fmla="*/ 324 w 627"/>
                <a:gd name="T25" fmla="*/ 30 h 307"/>
                <a:gd name="T26" fmla="*/ 381 w 627"/>
                <a:gd name="T27" fmla="*/ 112 h 307"/>
                <a:gd name="T28" fmla="*/ 400 w 627"/>
                <a:gd name="T29" fmla="*/ 93 h 307"/>
                <a:gd name="T30" fmla="*/ 377 w 627"/>
                <a:gd name="T31" fmla="*/ 2 h 307"/>
                <a:gd name="T32" fmla="*/ 423 w 627"/>
                <a:gd name="T33" fmla="*/ 5 h 307"/>
                <a:gd name="T34" fmla="*/ 474 w 627"/>
                <a:gd name="T35" fmla="*/ 35 h 307"/>
                <a:gd name="T36" fmla="*/ 502 w 627"/>
                <a:gd name="T37" fmla="*/ 149 h 307"/>
                <a:gd name="T38" fmla="*/ 627 w 627"/>
                <a:gd name="T39" fmla="*/ 203 h 307"/>
                <a:gd name="T40" fmla="*/ 625 w 627"/>
                <a:gd name="T41" fmla="*/ 232 h 307"/>
                <a:gd name="T42" fmla="*/ 591 w 627"/>
                <a:gd name="T43" fmla="*/ 220 h 307"/>
                <a:gd name="T44" fmla="*/ 553 w 627"/>
                <a:gd name="T45" fmla="*/ 239 h 307"/>
                <a:gd name="T46" fmla="*/ 606 w 627"/>
                <a:gd name="T47" fmla="*/ 264 h 307"/>
                <a:gd name="T48" fmla="*/ 558 w 627"/>
                <a:gd name="T49" fmla="*/ 289 h 307"/>
                <a:gd name="T50" fmla="*/ 477 w 627"/>
                <a:gd name="T51" fmla="*/ 277 h 307"/>
                <a:gd name="T52" fmla="*/ 431 w 627"/>
                <a:gd name="T53" fmla="*/ 245 h 307"/>
                <a:gd name="T54" fmla="*/ 328 w 627"/>
                <a:gd name="T55" fmla="*/ 297 h 307"/>
                <a:gd name="T56" fmla="*/ 198 w 627"/>
                <a:gd name="T57" fmla="*/ 307 h 307"/>
                <a:gd name="T58" fmla="*/ 173 w 627"/>
                <a:gd name="T59" fmla="*/ 259 h 307"/>
                <a:gd name="T60" fmla="*/ 102 w 627"/>
                <a:gd name="T61" fmla="*/ 255 h 307"/>
                <a:gd name="T62" fmla="*/ 57 w 627"/>
                <a:gd name="T63" fmla="*/ 214 h 307"/>
                <a:gd name="T64" fmla="*/ 238 w 627"/>
                <a:gd name="T65" fmla="*/ 188 h 307"/>
                <a:gd name="T66" fmla="*/ 49 w 627"/>
                <a:gd name="T67" fmla="*/ 176 h 307"/>
                <a:gd name="T68" fmla="*/ 25 w 627"/>
                <a:gd name="T69" fmla="*/ 150 h 307"/>
                <a:gd name="T70" fmla="*/ 121 w 627"/>
                <a:gd name="T71" fmla="*/ 121 h 307"/>
                <a:gd name="T72" fmla="*/ 32 w 627"/>
                <a:gd name="T73" fmla="*/ 126 h 307"/>
                <a:gd name="T74" fmla="*/ 39 w 627"/>
                <a:gd name="T75" fmla="*/ 112 h 307"/>
                <a:gd name="T76" fmla="*/ 0 w 627"/>
                <a:gd name="T77" fmla="*/ 99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7"/>
                <a:gd name="T118" fmla="*/ 0 h 307"/>
                <a:gd name="T119" fmla="*/ 627 w 627"/>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7" h="307">
                  <a:moveTo>
                    <a:pt x="0" y="99"/>
                  </a:moveTo>
                  <a:lnTo>
                    <a:pt x="32" y="74"/>
                  </a:lnTo>
                  <a:lnTo>
                    <a:pt x="16" y="61"/>
                  </a:lnTo>
                  <a:lnTo>
                    <a:pt x="91" y="17"/>
                  </a:lnTo>
                  <a:lnTo>
                    <a:pt x="152" y="0"/>
                  </a:lnTo>
                  <a:lnTo>
                    <a:pt x="172" y="31"/>
                  </a:lnTo>
                  <a:lnTo>
                    <a:pt x="151" y="50"/>
                  </a:lnTo>
                  <a:lnTo>
                    <a:pt x="206" y="24"/>
                  </a:lnTo>
                  <a:lnTo>
                    <a:pt x="267" y="45"/>
                  </a:lnTo>
                  <a:lnTo>
                    <a:pt x="245" y="68"/>
                  </a:lnTo>
                  <a:lnTo>
                    <a:pt x="316" y="52"/>
                  </a:lnTo>
                  <a:lnTo>
                    <a:pt x="296" y="27"/>
                  </a:lnTo>
                  <a:lnTo>
                    <a:pt x="324" y="30"/>
                  </a:lnTo>
                  <a:lnTo>
                    <a:pt x="381" y="112"/>
                  </a:lnTo>
                  <a:lnTo>
                    <a:pt x="400" y="93"/>
                  </a:lnTo>
                  <a:lnTo>
                    <a:pt x="377" y="2"/>
                  </a:lnTo>
                  <a:lnTo>
                    <a:pt x="423" y="5"/>
                  </a:lnTo>
                  <a:lnTo>
                    <a:pt x="474" y="35"/>
                  </a:lnTo>
                  <a:lnTo>
                    <a:pt x="502" y="149"/>
                  </a:lnTo>
                  <a:lnTo>
                    <a:pt x="627" y="203"/>
                  </a:lnTo>
                  <a:lnTo>
                    <a:pt x="625" y="232"/>
                  </a:lnTo>
                  <a:lnTo>
                    <a:pt x="591" y="220"/>
                  </a:lnTo>
                  <a:lnTo>
                    <a:pt x="553" y="239"/>
                  </a:lnTo>
                  <a:lnTo>
                    <a:pt x="606" y="264"/>
                  </a:lnTo>
                  <a:lnTo>
                    <a:pt x="558" y="289"/>
                  </a:lnTo>
                  <a:lnTo>
                    <a:pt x="477" y="277"/>
                  </a:lnTo>
                  <a:lnTo>
                    <a:pt x="431" y="245"/>
                  </a:lnTo>
                  <a:lnTo>
                    <a:pt x="328" y="297"/>
                  </a:lnTo>
                  <a:lnTo>
                    <a:pt x="198" y="307"/>
                  </a:lnTo>
                  <a:lnTo>
                    <a:pt x="173" y="259"/>
                  </a:lnTo>
                  <a:lnTo>
                    <a:pt x="102" y="255"/>
                  </a:lnTo>
                  <a:lnTo>
                    <a:pt x="57" y="214"/>
                  </a:lnTo>
                  <a:lnTo>
                    <a:pt x="238" y="188"/>
                  </a:lnTo>
                  <a:lnTo>
                    <a:pt x="49" y="176"/>
                  </a:lnTo>
                  <a:lnTo>
                    <a:pt x="25" y="150"/>
                  </a:lnTo>
                  <a:lnTo>
                    <a:pt x="121" y="121"/>
                  </a:lnTo>
                  <a:lnTo>
                    <a:pt x="32" y="126"/>
                  </a:lnTo>
                  <a:lnTo>
                    <a:pt x="39" y="112"/>
                  </a:lnTo>
                  <a:lnTo>
                    <a:pt x="0" y="99"/>
                  </a:lnTo>
                  <a:close/>
                </a:path>
              </a:pathLst>
            </a:custGeom>
            <a:grpFill/>
            <a:ln w="9525">
              <a:noFill/>
              <a:round/>
              <a:headEnd/>
              <a:tailEnd/>
            </a:ln>
          </p:spPr>
          <p:txBody>
            <a:bodyPr/>
            <a:lstStyle/>
            <a:p>
              <a:endParaRPr lang="en-US" dirty="0"/>
            </a:p>
          </p:txBody>
        </p:sp>
        <p:sp>
          <p:nvSpPr>
            <p:cNvPr id="34" name="Freeform 28">
              <a:extLst>
                <a:ext uri="{FF2B5EF4-FFF2-40B4-BE49-F238E27FC236}">
                  <a16:creationId xmlns:a16="http://schemas.microsoft.com/office/drawing/2014/main" id="{8925797A-997A-49BF-8C57-E944A99ACB4A}"/>
                </a:ext>
              </a:extLst>
            </p:cNvPr>
            <p:cNvSpPr>
              <a:spLocks noChangeAspect="1"/>
            </p:cNvSpPr>
            <p:nvPr/>
          </p:nvSpPr>
          <p:spPr bwMode="gray">
            <a:xfrm>
              <a:off x="1134874" y="1611630"/>
              <a:ext cx="198496" cy="97201"/>
            </a:xfrm>
            <a:custGeom>
              <a:avLst/>
              <a:gdLst>
                <a:gd name="T0" fmla="*/ 0 w 424"/>
                <a:gd name="T1" fmla="*/ 113 h 170"/>
                <a:gd name="T2" fmla="*/ 15 w 424"/>
                <a:gd name="T3" fmla="*/ 99 h 170"/>
                <a:gd name="T4" fmla="*/ 89 w 424"/>
                <a:gd name="T5" fmla="*/ 83 h 170"/>
                <a:gd name="T6" fmla="*/ 15 w 424"/>
                <a:gd name="T7" fmla="*/ 86 h 170"/>
                <a:gd name="T8" fmla="*/ 100 w 424"/>
                <a:gd name="T9" fmla="*/ 69 h 170"/>
                <a:gd name="T10" fmla="*/ 31 w 424"/>
                <a:gd name="T11" fmla="*/ 69 h 170"/>
                <a:gd name="T12" fmla="*/ 37 w 424"/>
                <a:gd name="T13" fmla="*/ 50 h 170"/>
                <a:gd name="T14" fmla="*/ 102 w 424"/>
                <a:gd name="T15" fmla="*/ 49 h 170"/>
                <a:gd name="T16" fmla="*/ 57 w 424"/>
                <a:gd name="T17" fmla="*/ 45 h 170"/>
                <a:gd name="T18" fmla="*/ 93 w 424"/>
                <a:gd name="T19" fmla="*/ 28 h 170"/>
                <a:gd name="T20" fmla="*/ 178 w 424"/>
                <a:gd name="T21" fmla="*/ 49 h 170"/>
                <a:gd name="T22" fmla="*/ 221 w 424"/>
                <a:gd name="T23" fmla="*/ 92 h 170"/>
                <a:gd name="T24" fmla="*/ 302 w 424"/>
                <a:gd name="T25" fmla="*/ 94 h 170"/>
                <a:gd name="T26" fmla="*/ 270 w 424"/>
                <a:gd name="T27" fmla="*/ 69 h 170"/>
                <a:gd name="T28" fmla="*/ 288 w 424"/>
                <a:gd name="T29" fmla="*/ 52 h 170"/>
                <a:gd name="T30" fmla="*/ 253 w 424"/>
                <a:gd name="T31" fmla="*/ 32 h 170"/>
                <a:gd name="T32" fmla="*/ 309 w 424"/>
                <a:gd name="T33" fmla="*/ 0 h 170"/>
                <a:gd name="T34" fmla="*/ 333 w 424"/>
                <a:gd name="T35" fmla="*/ 38 h 170"/>
                <a:gd name="T36" fmla="*/ 316 w 424"/>
                <a:gd name="T37" fmla="*/ 55 h 170"/>
                <a:gd name="T38" fmla="*/ 347 w 424"/>
                <a:gd name="T39" fmla="*/ 60 h 170"/>
                <a:gd name="T40" fmla="*/ 336 w 424"/>
                <a:gd name="T41" fmla="*/ 80 h 170"/>
                <a:gd name="T42" fmla="*/ 376 w 424"/>
                <a:gd name="T43" fmla="*/ 85 h 170"/>
                <a:gd name="T44" fmla="*/ 397 w 424"/>
                <a:gd name="T45" fmla="*/ 59 h 170"/>
                <a:gd name="T46" fmla="*/ 424 w 424"/>
                <a:gd name="T47" fmla="*/ 90 h 170"/>
                <a:gd name="T48" fmla="*/ 403 w 424"/>
                <a:gd name="T49" fmla="*/ 127 h 170"/>
                <a:gd name="T50" fmla="*/ 311 w 424"/>
                <a:gd name="T51" fmla="*/ 125 h 170"/>
                <a:gd name="T52" fmla="*/ 172 w 424"/>
                <a:gd name="T53" fmla="*/ 170 h 170"/>
                <a:gd name="T54" fmla="*/ 115 w 424"/>
                <a:gd name="T55" fmla="*/ 147 h 170"/>
                <a:gd name="T56" fmla="*/ 233 w 424"/>
                <a:gd name="T57" fmla="*/ 109 h 170"/>
                <a:gd name="T58" fmla="*/ 132 w 424"/>
                <a:gd name="T59" fmla="*/ 132 h 170"/>
                <a:gd name="T60" fmla="*/ 149 w 424"/>
                <a:gd name="T61" fmla="*/ 101 h 170"/>
                <a:gd name="T62" fmla="*/ 97 w 424"/>
                <a:gd name="T63" fmla="*/ 134 h 170"/>
                <a:gd name="T64" fmla="*/ 37 w 424"/>
                <a:gd name="T65" fmla="*/ 125 h 170"/>
                <a:gd name="T66" fmla="*/ 0 w 424"/>
                <a:gd name="T67" fmla="*/ 113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4"/>
                <a:gd name="T103" fmla="*/ 0 h 170"/>
                <a:gd name="T104" fmla="*/ 424 w 42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4" h="170">
                  <a:moveTo>
                    <a:pt x="0" y="113"/>
                  </a:moveTo>
                  <a:lnTo>
                    <a:pt x="15" y="99"/>
                  </a:lnTo>
                  <a:lnTo>
                    <a:pt x="89" y="83"/>
                  </a:lnTo>
                  <a:lnTo>
                    <a:pt x="15" y="86"/>
                  </a:lnTo>
                  <a:lnTo>
                    <a:pt x="100" y="69"/>
                  </a:lnTo>
                  <a:lnTo>
                    <a:pt x="31" y="69"/>
                  </a:lnTo>
                  <a:lnTo>
                    <a:pt x="37" y="50"/>
                  </a:lnTo>
                  <a:lnTo>
                    <a:pt x="102" y="49"/>
                  </a:lnTo>
                  <a:lnTo>
                    <a:pt x="57" y="45"/>
                  </a:lnTo>
                  <a:lnTo>
                    <a:pt x="93" y="28"/>
                  </a:lnTo>
                  <a:lnTo>
                    <a:pt x="178" y="49"/>
                  </a:lnTo>
                  <a:lnTo>
                    <a:pt x="221" y="92"/>
                  </a:lnTo>
                  <a:lnTo>
                    <a:pt x="302" y="94"/>
                  </a:lnTo>
                  <a:lnTo>
                    <a:pt x="270" y="69"/>
                  </a:lnTo>
                  <a:lnTo>
                    <a:pt x="288" y="52"/>
                  </a:lnTo>
                  <a:lnTo>
                    <a:pt x="253" y="32"/>
                  </a:lnTo>
                  <a:lnTo>
                    <a:pt x="309" y="0"/>
                  </a:lnTo>
                  <a:lnTo>
                    <a:pt x="333" y="38"/>
                  </a:lnTo>
                  <a:lnTo>
                    <a:pt x="316" y="55"/>
                  </a:lnTo>
                  <a:lnTo>
                    <a:pt x="347" y="60"/>
                  </a:lnTo>
                  <a:lnTo>
                    <a:pt x="336" y="80"/>
                  </a:lnTo>
                  <a:lnTo>
                    <a:pt x="376" y="85"/>
                  </a:lnTo>
                  <a:lnTo>
                    <a:pt x="397" y="59"/>
                  </a:lnTo>
                  <a:lnTo>
                    <a:pt x="424" y="90"/>
                  </a:lnTo>
                  <a:lnTo>
                    <a:pt x="403" y="127"/>
                  </a:lnTo>
                  <a:lnTo>
                    <a:pt x="311" y="125"/>
                  </a:lnTo>
                  <a:lnTo>
                    <a:pt x="172" y="170"/>
                  </a:lnTo>
                  <a:lnTo>
                    <a:pt x="115" y="147"/>
                  </a:lnTo>
                  <a:lnTo>
                    <a:pt x="233" y="109"/>
                  </a:lnTo>
                  <a:lnTo>
                    <a:pt x="132" y="132"/>
                  </a:lnTo>
                  <a:lnTo>
                    <a:pt x="149" y="101"/>
                  </a:lnTo>
                  <a:lnTo>
                    <a:pt x="97" y="134"/>
                  </a:lnTo>
                  <a:lnTo>
                    <a:pt x="37" y="125"/>
                  </a:lnTo>
                  <a:lnTo>
                    <a:pt x="0" y="113"/>
                  </a:lnTo>
                  <a:close/>
                </a:path>
              </a:pathLst>
            </a:custGeom>
            <a:grpFill/>
            <a:ln w="9525">
              <a:noFill/>
              <a:round/>
              <a:headEnd/>
              <a:tailEnd/>
            </a:ln>
          </p:spPr>
          <p:txBody>
            <a:bodyPr/>
            <a:lstStyle/>
            <a:p>
              <a:endParaRPr lang="en-US" dirty="0"/>
            </a:p>
          </p:txBody>
        </p:sp>
        <p:sp>
          <p:nvSpPr>
            <p:cNvPr id="35" name="Freeform 29">
              <a:extLst>
                <a:ext uri="{FF2B5EF4-FFF2-40B4-BE49-F238E27FC236}">
                  <a16:creationId xmlns:a16="http://schemas.microsoft.com/office/drawing/2014/main" id="{ADD57E72-0C75-4457-B1C4-D97C33CB50EA}"/>
                </a:ext>
              </a:extLst>
            </p:cNvPr>
            <p:cNvSpPr>
              <a:spLocks noChangeAspect="1"/>
            </p:cNvSpPr>
            <p:nvPr/>
          </p:nvSpPr>
          <p:spPr bwMode="gray">
            <a:xfrm>
              <a:off x="1333369" y="1510335"/>
              <a:ext cx="101294" cy="63437"/>
            </a:xfrm>
            <a:custGeom>
              <a:avLst/>
              <a:gdLst>
                <a:gd name="T0" fmla="*/ 0 w 220"/>
                <a:gd name="T1" fmla="*/ 0 h 106"/>
                <a:gd name="T2" fmla="*/ 18 w 220"/>
                <a:gd name="T3" fmla="*/ 38 h 106"/>
                <a:gd name="T4" fmla="*/ 72 w 220"/>
                <a:gd name="T5" fmla="*/ 38 h 106"/>
                <a:gd name="T6" fmla="*/ 55 w 220"/>
                <a:gd name="T7" fmla="*/ 46 h 106"/>
                <a:gd name="T8" fmla="*/ 67 w 220"/>
                <a:gd name="T9" fmla="*/ 59 h 106"/>
                <a:gd name="T10" fmla="*/ 21 w 220"/>
                <a:gd name="T11" fmla="*/ 65 h 106"/>
                <a:gd name="T12" fmla="*/ 98 w 220"/>
                <a:gd name="T13" fmla="*/ 79 h 106"/>
                <a:gd name="T14" fmla="*/ 220 w 220"/>
                <a:gd name="T15" fmla="*/ 106 h 106"/>
                <a:gd name="T16" fmla="*/ 202 w 220"/>
                <a:gd name="T17" fmla="*/ 45 h 106"/>
                <a:gd name="T18" fmla="*/ 113 w 220"/>
                <a:gd name="T19" fmla="*/ 8 h 106"/>
                <a:gd name="T20" fmla="*/ 84 w 220"/>
                <a:gd name="T21" fmla="*/ 24 h 106"/>
                <a:gd name="T22" fmla="*/ 76 w 220"/>
                <a:gd name="T23" fmla="*/ 0 h 106"/>
                <a:gd name="T24" fmla="*/ 0 w 220"/>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06"/>
                <a:gd name="T41" fmla="*/ 220 w 22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06">
                  <a:moveTo>
                    <a:pt x="0" y="0"/>
                  </a:moveTo>
                  <a:lnTo>
                    <a:pt x="18" y="38"/>
                  </a:lnTo>
                  <a:lnTo>
                    <a:pt x="72" y="38"/>
                  </a:lnTo>
                  <a:lnTo>
                    <a:pt x="55" y="46"/>
                  </a:lnTo>
                  <a:lnTo>
                    <a:pt x="67" y="59"/>
                  </a:lnTo>
                  <a:lnTo>
                    <a:pt x="21" y="65"/>
                  </a:lnTo>
                  <a:lnTo>
                    <a:pt x="98" y="79"/>
                  </a:lnTo>
                  <a:lnTo>
                    <a:pt x="220" y="106"/>
                  </a:lnTo>
                  <a:lnTo>
                    <a:pt x="202" y="45"/>
                  </a:lnTo>
                  <a:lnTo>
                    <a:pt x="113" y="8"/>
                  </a:lnTo>
                  <a:lnTo>
                    <a:pt x="84" y="24"/>
                  </a:lnTo>
                  <a:lnTo>
                    <a:pt x="76" y="0"/>
                  </a:lnTo>
                  <a:lnTo>
                    <a:pt x="0" y="0"/>
                  </a:lnTo>
                  <a:close/>
                </a:path>
              </a:pathLst>
            </a:custGeom>
            <a:grpFill/>
            <a:ln w="9525">
              <a:noFill/>
              <a:round/>
              <a:headEnd/>
              <a:tailEnd/>
            </a:ln>
          </p:spPr>
          <p:txBody>
            <a:bodyPr/>
            <a:lstStyle/>
            <a:p>
              <a:endParaRPr lang="en-US" dirty="0"/>
            </a:p>
          </p:txBody>
        </p:sp>
        <p:sp>
          <p:nvSpPr>
            <p:cNvPr id="36" name="Freeform 30">
              <a:extLst>
                <a:ext uri="{FF2B5EF4-FFF2-40B4-BE49-F238E27FC236}">
                  <a16:creationId xmlns:a16="http://schemas.microsoft.com/office/drawing/2014/main" id="{C11327E6-8FA3-4025-A82A-07250BA7AAB3}"/>
                </a:ext>
              </a:extLst>
            </p:cNvPr>
            <p:cNvSpPr>
              <a:spLocks noChangeAspect="1"/>
            </p:cNvSpPr>
            <p:nvPr/>
          </p:nvSpPr>
          <p:spPr bwMode="gray">
            <a:xfrm>
              <a:off x="1381458" y="1628000"/>
              <a:ext cx="80831" cy="57298"/>
            </a:xfrm>
            <a:custGeom>
              <a:avLst/>
              <a:gdLst>
                <a:gd name="T0" fmla="*/ 0 w 177"/>
                <a:gd name="T1" fmla="*/ 69 h 107"/>
                <a:gd name="T2" fmla="*/ 20 w 177"/>
                <a:gd name="T3" fmla="*/ 44 h 107"/>
                <a:gd name="T4" fmla="*/ 54 w 177"/>
                <a:gd name="T5" fmla="*/ 49 h 107"/>
                <a:gd name="T6" fmla="*/ 11 w 177"/>
                <a:gd name="T7" fmla="*/ 23 h 107"/>
                <a:gd name="T8" fmla="*/ 21 w 177"/>
                <a:gd name="T9" fmla="*/ 7 h 107"/>
                <a:gd name="T10" fmla="*/ 92 w 177"/>
                <a:gd name="T11" fmla="*/ 41 h 107"/>
                <a:gd name="T12" fmla="*/ 52 w 177"/>
                <a:gd name="T13" fmla="*/ 5 h 107"/>
                <a:gd name="T14" fmla="*/ 158 w 177"/>
                <a:gd name="T15" fmla="*/ 0 h 107"/>
                <a:gd name="T16" fmla="*/ 177 w 177"/>
                <a:gd name="T17" fmla="*/ 79 h 107"/>
                <a:gd name="T18" fmla="*/ 156 w 177"/>
                <a:gd name="T19" fmla="*/ 66 h 107"/>
                <a:gd name="T20" fmla="*/ 153 w 177"/>
                <a:gd name="T21" fmla="*/ 107 h 107"/>
                <a:gd name="T22" fmla="*/ 68 w 177"/>
                <a:gd name="T23" fmla="*/ 102 h 107"/>
                <a:gd name="T24" fmla="*/ 85 w 177"/>
                <a:gd name="T25" fmla="*/ 91 h 107"/>
                <a:gd name="T26" fmla="*/ 63 w 177"/>
                <a:gd name="T27" fmla="*/ 76 h 107"/>
                <a:gd name="T28" fmla="*/ 124 w 177"/>
                <a:gd name="T29" fmla="*/ 55 h 107"/>
                <a:gd name="T30" fmla="*/ 0 w 177"/>
                <a:gd name="T31" fmla="*/ 69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07"/>
                <a:gd name="T50" fmla="*/ 177 w 177"/>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07">
                  <a:moveTo>
                    <a:pt x="0" y="69"/>
                  </a:moveTo>
                  <a:lnTo>
                    <a:pt x="20" y="44"/>
                  </a:lnTo>
                  <a:lnTo>
                    <a:pt x="54" y="49"/>
                  </a:lnTo>
                  <a:lnTo>
                    <a:pt x="11" y="23"/>
                  </a:lnTo>
                  <a:lnTo>
                    <a:pt x="21" y="7"/>
                  </a:lnTo>
                  <a:lnTo>
                    <a:pt x="92" y="41"/>
                  </a:lnTo>
                  <a:lnTo>
                    <a:pt x="52" y="5"/>
                  </a:lnTo>
                  <a:lnTo>
                    <a:pt x="158" y="0"/>
                  </a:lnTo>
                  <a:lnTo>
                    <a:pt x="177" y="79"/>
                  </a:lnTo>
                  <a:lnTo>
                    <a:pt x="156" y="66"/>
                  </a:lnTo>
                  <a:lnTo>
                    <a:pt x="153" y="107"/>
                  </a:lnTo>
                  <a:lnTo>
                    <a:pt x="68" y="102"/>
                  </a:lnTo>
                  <a:lnTo>
                    <a:pt x="85" y="91"/>
                  </a:lnTo>
                  <a:lnTo>
                    <a:pt x="63" y="76"/>
                  </a:lnTo>
                  <a:lnTo>
                    <a:pt x="124" y="55"/>
                  </a:lnTo>
                  <a:lnTo>
                    <a:pt x="0" y="69"/>
                  </a:lnTo>
                  <a:close/>
                </a:path>
              </a:pathLst>
            </a:custGeom>
            <a:grpFill/>
            <a:ln w="9525">
              <a:noFill/>
              <a:round/>
              <a:headEnd/>
              <a:tailEnd/>
            </a:ln>
          </p:spPr>
          <p:txBody>
            <a:bodyPr/>
            <a:lstStyle/>
            <a:p>
              <a:endParaRPr lang="en-US" dirty="0"/>
            </a:p>
          </p:txBody>
        </p:sp>
        <p:sp>
          <p:nvSpPr>
            <p:cNvPr id="37" name="Freeform 31">
              <a:extLst>
                <a:ext uri="{FF2B5EF4-FFF2-40B4-BE49-F238E27FC236}">
                  <a16:creationId xmlns:a16="http://schemas.microsoft.com/office/drawing/2014/main" id="{63C02CA3-80BD-4C51-BD58-48531FFF4350}"/>
                </a:ext>
              </a:extLst>
            </p:cNvPr>
            <p:cNvSpPr>
              <a:spLocks noChangeAspect="1"/>
            </p:cNvSpPr>
            <p:nvPr/>
          </p:nvSpPr>
          <p:spPr bwMode="gray">
            <a:xfrm>
              <a:off x="1383505" y="1731341"/>
              <a:ext cx="94132" cy="95155"/>
            </a:xfrm>
            <a:custGeom>
              <a:avLst/>
              <a:gdLst>
                <a:gd name="T0" fmla="*/ 0 w 206"/>
                <a:gd name="T1" fmla="*/ 85 h 169"/>
                <a:gd name="T2" fmla="*/ 10 w 206"/>
                <a:gd name="T3" fmla="*/ 63 h 169"/>
                <a:gd name="T4" fmla="*/ 79 w 206"/>
                <a:gd name="T5" fmla="*/ 76 h 169"/>
                <a:gd name="T6" fmla="*/ 69 w 206"/>
                <a:gd name="T7" fmla="*/ 49 h 169"/>
                <a:gd name="T8" fmla="*/ 87 w 206"/>
                <a:gd name="T9" fmla="*/ 51 h 169"/>
                <a:gd name="T10" fmla="*/ 42 w 206"/>
                <a:gd name="T11" fmla="*/ 36 h 169"/>
                <a:gd name="T12" fmla="*/ 63 w 206"/>
                <a:gd name="T13" fmla="*/ 28 h 169"/>
                <a:gd name="T14" fmla="*/ 43 w 206"/>
                <a:gd name="T15" fmla="*/ 15 h 169"/>
                <a:gd name="T16" fmla="*/ 174 w 206"/>
                <a:gd name="T17" fmla="*/ 0 h 169"/>
                <a:gd name="T18" fmla="*/ 179 w 206"/>
                <a:gd name="T19" fmla="*/ 37 h 169"/>
                <a:gd name="T20" fmla="*/ 139 w 206"/>
                <a:gd name="T21" fmla="*/ 68 h 169"/>
                <a:gd name="T22" fmla="*/ 199 w 206"/>
                <a:gd name="T23" fmla="*/ 76 h 169"/>
                <a:gd name="T24" fmla="*/ 206 w 206"/>
                <a:gd name="T25" fmla="*/ 136 h 169"/>
                <a:gd name="T26" fmla="*/ 118 w 206"/>
                <a:gd name="T27" fmla="*/ 169 h 169"/>
                <a:gd name="T28" fmla="*/ 79 w 206"/>
                <a:gd name="T29" fmla="*/ 121 h 169"/>
                <a:gd name="T30" fmla="*/ 0 w 206"/>
                <a:gd name="T31" fmla="*/ 85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169"/>
                <a:gd name="T50" fmla="*/ 206 w 206"/>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169">
                  <a:moveTo>
                    <a:pt x="0" y="85"/>
                  </a:moveTo>
                  <a:lnTo>
                    <a:pt x="10" y="63"/>
                  </a:lnTo>
                  <a:lnTo>
                    <a:pt x="79" y="76"/>
                  </a:lnTo>
                  <a:lnTo>
                    <a:pt x="69" y="49"/>
                  </a:lnTo>
                  <a:lnTo>
                    <a:pt x="87" y="51"/>
                  </a:lnTo>
                  <a:lnTo>
                    <a:pt x="42" y="36"/>
                  </a:lnTo>
                  <a:lnTo>
                    <a:pt x="63" y="28"/>
                  </a:lnTo>
                  <a:lnTo>
                    <a:pt x="43" y="15"/>
                  </a:lnTo>
                  <a:lnTo>
                    <a:pt x="174" y="0"/>
                  </a:lnTo>
                  <a:lnTo>
                    <a:pt x="179" y="37"/>
                  </a:lnTo>
                  <a:lnTo>
                    <a:pt x="139" y="68"/>
                  </a:lnTo>
                  <a:lnTo>
                    <a:pt x="199" y="76"/>
                  </a:lnTo>
                  <a:lnTo>
                    <a:pt x="206" y="136"/>
                  </a:lnTo>
                  <a:lnTo>
                    <a:pt x="118" y="169"/>
                  </a:lnTo>
                  <a:lnTo>
                    <a:pt x="79" y="121"/>
                  </a:lnTo>
                  <a:lnTo>
                    <a:pt x="0" y="85"/>
                  </a:lnTo>
                  <a:close/>
                </a:path>
              </a:pathLst>
            </a:custGeom>
            <a:grpFill/>
            <a:ln w="9525">
              <a:noFill/>
              <a:round/>
              <a:headEnd/>
              <a:tailEnd/>
            </a:ln>
          </p:spPr>
          <p:txBody>
            <a:bodyPr/>
            <a:lstStyle/>
            <a:p>
              <a:endParaRPr lang="en-US" dirty="0"/>
            </a:p>
          </p:txBody>
        </p:sp>
        <p:sp>
          <p:nvSpPr>
            <p:cNvPr id="38" name="Freeform 32">
              <a:extLst>
                <a:ext uri="{FF2B5EF4-FFF2-40B4-BE49-F238E27FC236}">
                  <a16:creationId xmlns:a16="http://schemas.microsoft.com/office/drawing/2014/main" id="{D16FB301-702C-415A-A18D-08A637953642}"/>
                </a:ext>
              </a:extLst>
            </p:cNvPr>
            <p:cNvSpPr>
              <a:spLocks noChangeAspect="1"/>
            </p:cNvSpPr>
            <p:nvPr/>
          </p:nvSpPr>
          <p:spPr bwMode="gray">
            <a:xfrm>
              <a:off x="1450011" y="1528752"/>
              <a:ext cx="58321" cy="48089"/>
            </a:xfrm>
            <a:custGeom>
              <a:avLst/>
              <a:gdLst>
                <a:gd name="T0" fmla="*/ 0 w 124"/>
                <a:gd name="T1" fmla="*/ 0 h 86"/>
                <a:gd name="T2" fmla="*/ 14 w 124"/>
                <a:gd name="T3" fmla="*/ 51 h 86"/>
                <a:gd name="T4" fmla="*/ 52 w 124"/>
                <a:gd name="T5" fmla="*/ 54 h 86"/>
                <a:gd name="T6" fmla="*/ 19 w 124"/>
                <a:gd name="T7" fmla="*/ 61 h 86"/>
                <a:gd name="T8" fmla="*/ 35 w 124"/>
                <a:gd name="T9" fmla="*/ 86 h 86"/>
                <a:gd name="T10" fmla="*/ 112 w 124"/>
                <a:gd name="T11" fmla="*/ 71 h 86"/>
                <a:gd name="T12" fmla="*/ 124 w 124"/>
                <a:gd name="T13" fmla="*/ 43 h 86"/>
                <a:gd name="T14" fmla="*/ 0 w 124"/>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86"/>
                <a:gd name="T26" fmla="*/ 124 w 124"/>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86">
                  <a:moveTo>
                    <a:pt x="0" y="0"/>
                  </a:moveTo>
                  <a:lnTo>
                    <a:pt x="14" y="51"/>
                  </a:lnTo>
                  <a:lnTo>
                    <a:pt x="52" y="54"/>
                  </a:lnTo>
                  <a:lnTo>
                    <a:pt x="19" y="61"/>
                  </a:lnTo>
                  <a:lnTo>
                    <a:pt x="35" y="86"/>
                  </a:lnTo>
                  <a:lnTo>
                    <a:pt x="112" y="71"/>
                  </a:lnTo>
                  <a:lnTo>
                    <a:pt x="124" y="43"/>
                  </a:lnTo>
                  <a:lnTo>
                    <a:pt x="0" y="0"/>
                  </a:lnTo>
                  <a:close/>
                </a:path>
              </a:pathLst>
            </a:custGeom>
            <a:grpFill/>
            <a:ln w="9525">
              <a:noFill/>
              <a:round/>
              <a:headEnd/>
              <a:tailEnd/>
            </a:ln>
          </p:spPr>
          <p:txBody>
            <a:bodyPr/>
            <a:lstStyle/>
            <a:p>
              <a:endParaRPr lang="en-US" dirty="0"/>
            </a:p>
          </p:txBody>
        </p:sp>
        <p:sp>
          <p:nvSpPr>
            <p:cNvPr id="39" name="Freeform 33">
              <a:extLst>
                <a:ext uri="{FF2B5EF4-FFF2-40B4-BE49-F238E27FC236}">
                  <a16:creationId xmlns:a16="http://schemas.microsoft.com/office/drawing/2014/main" id="{89061068-09BA-451A-8860-A9DDDEE5589B}"/>
                </a:ext>
              </a:extLst>
            </p:cNvPr>
            <p:cNvSpPr>
              <a:spLocks noChangeAspect="1"/>
            </p:cNvSpPr>
            <p:nvPr/>
          </p:nvSpPr>
          <p:spPr bwMode="gray">
            <a:xfrm>
              <a:off x="1470475" y="1601398"/>
              <a:ext cx="280350" cy="107433"/>
            </a:xfrm>
            <a:custGeom>
              <a:avLst/>
              <a:gdLst>
                <a:gd name="T0" fmla="*/ 0 w 598"/>
                <a:gd name="T1" fmla="*/ 30 h 188"/>
                <a:gd name="T2" fmla="*/ 36 w 598"/>
                <a:gd name="T3" fmla="*/ 0 h 188"/>
                <a:gd name="T4" fmla="*/ 90 w 598"/>
                <a:gd name="T5" fmla="*/ 16 h 188"/>
                <a:gd name="T6" fmla="*/ 126 w 598"/>
                <a:gd name="T7" fmla="*/ 30 h 188"/>
                <a:gd name="T8" fmla="*/ 115 w 598"/>
                <a:gd name="T9" fmla="*/ 51 h 188"/>
                <a:gd name="T10" fmla="*/ 183 w 598"/>
                <a:gd name="T11" fmla="*/ 33 h 188"/>
                <a:gd name="T12" fmla="*/ 227 w 598"/>
                <a:gd name="T13" fmla="*/ 51 h 188"/>
                <a:gd name="T14" fmla="*/ 189 w 598"/>
                <a:gd name="T15" fmla="*/ 51 h 188"/>
                <a:gd name="T16" fmla="*/ 265 w 598"/>
                <a:gd name="T17" fmla="*/ 66 h 188"/>
                <a:gd name="T18" fmla="*/ 183 w 598"/>
                <a:gd name="T19" fmla="*/ 72 h 188"/>
                <a:gd name="T20" fmla="*/ 227 w 598"/>
                <a:gd name="T21" fmla="*/ 84 h 188"/>
                <a:gd name="T22" fmla="*/ 194 w 598"/>
                <a:gd name="T23" fmla="*/ 100 h 188"/>
                <a:gd name="T24" fmla="*/ 236 w 598"/>
                <a:gd name="T25" fmla="*/ 87 h 188"/>
                <a:gd name="T26" fmla="*/ 272 w 598"/>
                <a:gd name="T27" fmla="*/ 125 h 188"/>
                <a:gd name="T28" fmla="*/ 281 w 598"/>
                <a:gd name="T29" fmla="*/ 108 h 188"/>
                <a:gd name="T30" fmla="*/ 391 w 598"/>
                <a:gd name="T31" fmla="*/ 125 h 188"/>
                <a:gd name="T32" fmla="*/ 505 w 598"/>
                <a:gd name="T33" fmla="*/ 89 h 188"/>
                <a:gd name="T34" fmla="*/ 598 w 598"/>
                <a:gd name="T35" fmla="*/ 131 h 188"/>
                <a:gd name="T36" fmla="*/ 568 w 598"/>
                <a:gd name="T37" fmla="*/ 150 h 188"/>
                <a:gd name="T38" fmla="*/ 578 w 598"/>
                <a:gd name="T39" fmla="*/ 182 h 188"/>
                <a:gd name="T40" fmla="*/ 524 w 598"/>
                <a:gd name="T41" fmla="*/ 188 h 188"/>
                <a:gd name="T42" fmla="*/ 463 w 598"/>
                <a:gd name="T43" fmla="*/ 159 h 188"/>
                <a:gd name="T44" fmla="*/ 463 w 598"/>
                <a:gd name="T45" fmla="*/ 182 h 188"/>
                <a:gd name="T46" fmla="*/ 430 w 598"/>
                <a:gd name="T47" fmla="*/ 186 h 188"/>
                <a:gd name="T48" fmla="*/ 296 w 598"/>
                <a:gd name="T49" fmla="*/ 188 h 188"/>
                <a:gd name="T50" fmla="*/ 281 w 598"/>
                <a:gd name="T51" fmla="*/ 163 h 188"/>
                <a:gd name="T52" fmla="*/ 248 w 598"/>
                <a:gd name="T53" fmla="*/ 186 h 188"/>
                <a:gd name="T54" fmla="*/ 208 w 598"/>
                <a:gd name="T55" fmla="*/ 163 h 188"/>
                <a:gd name="T56" fmla="*/ 180 w 598"/>
                <a:gd name="T57" fmla="*/ 178 h 188"/>
                <a:gd name="T58" fmla="*/ 128 w 598"/>
                <a:gd name="T59" fmla="*/ 56 h 188"/>
                <a:gd name="T60" fmla="*/ 67 w 598"/>
                <a:gd name="T61" fmla="*/ 67 h 188"/>
                <a:gd name="T62" fmla="*/ 0 w 598"/>
                <a:gd name="T63" fmla="*/ 30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188"/>
                <a:gd name="T98" fmla="*/ 598 w 598"/>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188">
                  <a:moveTo>
                    <a:pt x="0" y="30"/>
                  </a:moveTo>
                  <a:lnTo>
                    <a:pt x="36" y="0"/>
                  </a:lnTo>
                  <a:lnTo>
                    <a:pt x="90" y="16"/>
                  </a:lnTo>
                  <a:lnTo>
                    <a:pt x="126" y="30"/>
                  </a:lnTo>
                  <a:lnTo>
                    <a:pt x="115" y="51"/>
                  </a:lnTo>
                  <a:lnTo>
                    <a:pt x="183" y="33"/>
                  </a:lnTo>
                  <a:lnTo>
                    <a:pt x="227" y="51"/>
                  </a:lnTo>
                  <a:lnTo>
                    <a:pt x="189" y="51"/>
                  </a:lnTo>
                  <a:lnTo>
                    <a:pt x="265" y="66"/>
                  </a:lnTo>
                  <a:lnTo>
                    <a:pt x="183" y="72"/>
                  </a:lnTo>
                  <a:lnTo>
                    <a:pt x="227" y="84"/>
                  </a:lnTo>
                  <a:lnTo>
                    <a:pt x="194" y="100"/>
                  </a:lnTo>
                  <a:lnTo>
                    <a:pt x="236" y="87"/>
                  </a:lnTo>
                  <a:lnTo>
                    <a:pt x="272" y="125"/>
                  </a:lnTo>
                  <a:lnTo>
                    <a:pt x="281" y="108"/>
                  </a:lnTo>
                  <a:lnTo>
                    <a:pt x="391" y="125"/>
                  </a:lnTo>
                  <a:lnTo>
                    <a:pt x="505" y="89"/>
                  </a:lnTo>
                  <a:lnTo>
                    <a:pt x="598" y="131"/>
                  </a:lnTo>
                  <a:lnTo>
                    <a:pt x="568" y="150"/>
                  </a:lnTo>
                  <a:lnTo>
                    <a:pt x="578" y="182"/>
                  </a:lnTo>
                  <a:lnTo>
                    <a:pt x="524" y="188"/>
                  </a:lnTo>
                  <a:lnTo>
                    <a:pt x="463" y="159"/>
                  </a:lnTo>
                  <a:lnTo>
                    <a:pt x="463" y="182"/>
                  </a:lnTo>
                  <a:lnTo>
                    <a:pt x="430" y="186"/>
                  </a:lnTo>
                  <a:lnTo>
                    <a:pt x="296" y="188"/>
                  </a:lnTo>
                  <a:lnTo>
                    <a:pt x="281" y="163"/>
                  </a:lnTo>
                  <a:lnTo>
                    <a:pt x="248" y="186"/>
                  </a:lnTo>
                  <a:lnTo>
                    <a:pt x="208" y="163"/>
                  </a:lnTo>
                  <a:lnTo>
                    <a:pt x="180" y="178"/>
                  </a:lnTo>
                  <a:lnTo>
                    <a:pt x="128" y="56"/>
                  </a:lnTo>
                  <a:lnTo>
                    <a:pt x="67" y="67"/>
                  </a:lnTo>
                  <a:lnTo>
                    <a:pt x="0" y="30"/>
                  </a:lnTo>
                  <a:close/>
                </a:path>
              </a:pathLst>
            </a:custGeom>
            <a:grpFill/>
            <a:ln w="9525">
              <a:noFill/>
              <a:round/>
              <a:headEnd/>
              <a:tailEnd/>
            </a:ln>
          </p:spPr>
          <p:txBody>
            <a:bodyPr/>
            <a:lstStyle/>
            <a:p>
              <a:endParaRPr lang="en-US" dirty="0"/>
            </a:p>
          </p:txBody>
        </p:sp>
        <p:sp>
          <p:nvSpPr>
            <p:cNvPr id="40" name="Freeform 34">
              <a:extLst>
                <a:ext uri="{FF2B5EF4-FFF2-40B4-BE49-F238E27FC236}">
                  <a16:creationId xmlns:a16="http://schemas.microsoft.com/office/drawing/2014/main" id="{39C0EC4B-6ABC-4F74-A04C-69746AC684AB}"/>
                </a:ext>
              </a:extLst>
            </p:cNvPr>
            <p:cNvSpPr>
              <a:spLocks noChangeAspect="1"/>
            </p:cNvSpPr>
            <p:nvPr/>
          </p:nvSpPr>
          <p:spPr bwMode="gray">
            <a:xfrm>
              <a:off x="1481729" y="1418250"/>
              <a:ext cx="183148" cy="143244"/>
            </a:xfrm>
            <a:custGeom>
              <a:avLst/>
              <a:gdLst>
                <a:gd name="T0" fmla="*/ 0 w 390"/>
                <a:gd name="T1" fmla="*/ 78 h 252"/>
                <a:gd name="T2" fmla="*/ 94 w 390"/>
                <a:gd name="T3" fmla="*/ 65 h 252"/>
                <a:gd name="T4" fmla="*/ 44 w 390"/>
                <a:gd name="T5" fmla="*/ 31 h 252"/>
                <a:gd name="T6" fmla="*/ 127 w 390"/>
                <a:gd name="T7" fmla="*/ 15 h 252"/>
                <a:gd name="T8" fmla="*/ 61 w 390"/>
                <a:gd name="T9" fmla="*/ 0 h 252"/>
                <a:gd name="T10" fmla="*/ 165 w 390"/>
                <a:gd name="T11" fmla="*/ 18 h 252"/>
                <a:gd name="T12" fmla="*/ 196 w 390"/>
                <a:gd name="T13" fmla="*/ 66 h 252"/>
                <a:gd name="T14" fmla="*/ 250 w 390"/>
                <a:gd name="T15" fmla="*/ 67 h 252"/>
                <a:gd name="T16" fmla="*/ 270 w 390"/>
                <a:gd name="T17" fmla="*/ 100 h 252"/>
                <a:gd name="T18" fmla="*/ 274 w 390"/>
                <a:gd name="T19" fmla="*/ 77 h 252"/>
                <a:gd name="T20" fmla="*/ 302 w 390"/>
                <a:gd name="T21" fmla="*/ 78 h 252"/>
                <a:gd name="T22" fmla="*/ 290 w 390"/>
                <a:gd name="T23" fmla="*/ 100 h 252"/>
                <a:gd name="T24" fmla="*/ 321 w 390"/>
                <a:gd name="T25" fmla="*/ 116 h 252"/>
                <a:gd name="T26" fmla="*/ 302 w 390"/>
                <a:gd name="T27" fmla="*/ 138 h 252"/>
                <a:gd name="T28" fmla="*/ 363 w 390"/>
                <a:gd name="T29" fmla="*/ 136 h 252"/>
                <a:gd name="T30" fmla="*/ 390 w 390"/>
                <a:gd name="T31" fmla="*/ 169 h 252"/>
                <a:gd name="T32" fmla="*/ 316 w 390"/>
                <a:gd name="T33" fmla="*/ 180 h 252"/>
                <a:gd name="T34" fmla="*/ 296 w 390"/>
                <a:gd name="T35" fmla="*/ 210 h 252"/>
                <a:gd name="T36" fmla="*/ 281 w 390"/>
                <a:gd name="T37" fmla="*/ 179 h 252"/>
                <a:gd name="T38" fmla="*/ 262 w 390"/>
                <a:gd name="T39" fmla="*/ 251 h 252"/>
                <a:gd name="T40" fmla="*/ 214 w 390"/>
                <a:gd name="T41" fmla="*/ 213 h 252"/>
                <a:gd name="T42" fmla="*/ 239 w 390"/>
                <a:gd name="T43" fmla="*/ 252 h 252"/>
                <a:gd name="T44" fmla="*/ 147 w 390"/>
                <a:gd name="T45" fmla="*/ 246 h 252"/>
                <a:gd name="T46" fmla="*/ 119 w 390"/>
                <a:gd name="T47" fmla="*/ 226 h 252"/>
                <a:gd name="T48" fmla="*/ 162 w 390"/>
                <a:gd name="T49" fmla="*/ 223 h 252"/>
                <a:gd name="T50" fmla="*/ 116 w 390"/>
                <a:gd name="T51" fmla="*/ 217 h 252"/>
                <a:gd name="T52" fmla="*/ 103 w 390"/>
                <a:gd name="T53" fmla="*/ 204 h 252"/>
                <a:gd name="T54" fmla="*/ 127 w 390"/>
                <a:gd name="T55" fmla="*/ 203 h 252"/>
                <a:gd name="T56" fmla="*/ 88 w 390"/>
                <a:gd name="T57" fmla="*/ 187 h 252"/>
                <a:gd name="T58" fmla="*/ 212 w 390"/>
                <a:gd name="T59" fmla="*/ 164 h 252"/>
                <a:gd name="T60" fmla="*/ 61 w 390"/>
                <a:gd name="T61" fmla="*/ 169 h 252"/>
                <a:gd name="T62" fmla="*/ 34 w 390"/>
                <a:gd name="T63" fmla="*/ 144 h 252"/>
                <a:gd name="T64" fmla="*/ 88 w 390"/>
                <a:gd name="T65" fmla="*/ 133 h 252"/>
                <a:gd name="T66" fmla="*/ 6 w 390"/>
                <a:gd name="T67" fmla="*/ 116 h 252"/>
                <a:gd name="T68" fmla="*/ 25 w 390"/>
                <a:gd name="T69" fmla="*/ 115 h 252"/>
                <a:gd name="T70" fmla="*/ 1 w 390"/>
                <a:gd name="T71" fmla="*/ 98 h 252"/>
                <a:gd name="T72" fmla="*/ 94 w 390"/>
                <a:gd name="T73" fmla="*/ 98 h 252"/>
                <a:gd name="T74" fmla="*/ 0 w 390"/>
                <a:gd name="T75" fmla="*/ 78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0"/>
                <a:gd name="T115" fmla="*/ 0 h 252"/>
                <a:gd name="T116" fmla="*/ 390 w 390"/>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0" h="252">
                  <a:moveTo>
                    <a:pt x="0" y="78"/>
                  </a:moveTo>
                  <a:lnTo>
                    <a:pt x="94" y="65"/>
                  </a:lnTo>
                  <a:lnTo>
                    <a:pt x="44" y="31"/>
                  </a:lnTo>
                  <a:lnTo>
                    <a:pt x="127" y="15"/>
                  </a:lnTo>
                  <a:lnTo>
                    <a:pt x="61" y="0"/>
                  </a:lnTo>
                  <a:lnTo>
                    <a:pt x="165" y="18"/>
                  </a:lnTo>
                  <a:lnTo>
                    <a:pt x="196" y="66"/>
                  </a:lnTo>
                  <a:lnTo>
                    <a:pt x="250" y="67"/>
                  </a:lnTo>
                  <a:lnTo>
                    <a:pt x="270" y="100"/>
                  </a:lnTo>
                  <a:lnTo>
                    <a:pt x="274" y="77"/>
                  </a:lnTo>
                  <a:lnTo>
                    <a:pt x="302" y="78"/>
                  </a:lnTo>
                  <a:lnTo>
                    <a:pt x="290" y="100"/>
                  </a:lnTo>
                  <a:lnTo>
                    <a:pt x="321" y="116"/>
                  </a:lnTo>
                  <a:lnTo>
                    <a:pt x="302" y="138"/>
                  </a:lnTo>
                  <a:lnTo>
                    <a:pt x="363" y="136"/>
                  </a:lnTo>
                  <a:lnTo>
                    <a:pt x="390" y="169"/>
                  </a:lnTo>
                  <a:lnTo>
                    <a:pt x="316" y="180"/>
                  </a:lnTo>
                  <a:lnTo>
                    <a:pt x="296" y="210"/>
                  </a:lnTo>
                  <a:lnTo>
                    <a:pt x="281" y="179"/>
                  </a:lnTo>
                  <a:lnTo>
                    <a:pt x="262" y="251"/>
                  </a:lnTo>
                  <a:lnTo>
                    <a:pt x="214" y="213"/>
                  </a:lnTo>
                  <a:lnTo>
                    <a:pt x="239" y="252"/>
                  </a:lnTo>
                  <a:lnTo>
                    <a:pt x="147" y="246"/>
                  </a:lnTo>
                  <a:lnTo>
                    <a:pt x="119" y="226"/>
                  </a:lnTo>
                  <a:lnTo>
                    <a:pt x="162" y="223"/>
                  </a:lnTo>
                  <a:lnTo>
                    <a:pt x="116" y="217"/>
                  </a:lnTo>
                  <a:lnTo>
                    <a:pt x="103" y="204"/>
                  </a:lnTo>
                  <a:lnTo>
                    <a:pt x="127" y="203"/>
                  </a:lnTo>
                  <a:lnTo>
                    <a:pt x="88" y="187"/>
                  </a:lnTo>
                  <a:lnTo>
                    <a:pt x="212" y="164"/>
                  </a:lnTo>
                  <a:lnTo>
                    <a:pt x="61" y="169"/>
                  </a:lnTo>
                  <a:lnTo>
                    <a:pt x="34" y="144"/>
                  </a:lnTo>
                  <a:lnTo>
                    <a:pt x="88" y="133"/>
                  </a:lnTo>
                  <a:lnTo>
                    <a:pt x="6" y="116"/>
                  </a:lnTo>
                  <a:lnTo>
                    <a:pt x="25" y="115"/>
                  </a:lnTo>
                  <a:lnTo>
                    <a:pt x="1" y="98"/>
                  </a:lnTo>
                  <a:lnTo>
                    <a:pt x="94" y="98"/>
                  </a:lnTo>
                  <a:lnTo>
                    <a:pt x="0" y="78"/>
                  </a:lnTo>
                  <a:close/>
                </a:path>
              </a:pathLst>
            </a:custGeom>
            <a:grpFill/>
            <a:ln w="9525">
              <a:noFill/>
              <a:round/>
              <a:headEnd/>
              <a:tailEnd/>
            </a:ln>
          </p:spPr>
          <p:txBody>
            <a:bodyPr/>
            <a:lstStyle/>
            <a:p>
              <a:endParaRPr lang="en-US" dirty="0"/>
            </a:p>
          </p:txBody>
        </p:sp>
        <p:sp>
          <p:nvSpPr>
            <p:cNvPr id="41" name="Freeform 35">
              <a:extLst>
                <a:ext uri="{FF2B5EF4-FFF2-40B4-BE49-F238E27FC236}">
                  <a16:creationId xmlns:a16="http://schemas.microsoft.com/office/drawing/2014/main" id="{38E29B19-6369-4B2C-9114-B478A3DC1D90}"/>
                </a:ext>
              </a:extLst>
            </p:cNvPr>
            <p:cNvSpPr>
              <a:spLocks noChangeAspect="1"/>
            </p:cNvSpPr>
            <p:nvPr/>
          </p:nvSpPr>
          <p:spPr bwMode="gray">
            <a:xfrm>
              <a:off x="1481729" y="1664835"/>
              <a:ext cx="45020" cy="36834"/>
            </a:xfrm>
            <a:custGeom>
              <a:avLst/>
              <a:gdLst>
                <a:gd name="T0" fmla="*/ 0 w 94"/>
                <a:gd name="T1" fmla="*/ 44 h 65"/>
                <a:gd name="T2" fmla="*/ 16 w 94"/>
                <a:gd name="T3" fmla="*/ 0 h 65"/>
                <a:gd name="T4" fmla="*/ 77 w 94"/>
                <a:gd name="T5" fmla="*/ 13 h 65"/>
                <a:gd name="T6" fmla="*/ 94 w 94"/>
                <a:gd name="T7" fmla="*/ 65 h 65"/>
                <a:gd name="T8" fmla="*/ 0 w 94"/>
                <a:gd name="T9" fmla="*/ 44 h 65"/>
                <a:gd name="T10" fmla="*/ 0 60000 65536"/>
                <a:gd name="T11" fmla="*/ 0 60000 65536"/>
                <a:gd name="T12" fmla="*/ 0 60000 65536"/>
                <a:gd name="T13" fmla="*/ 0 60000 65536"/>
                <a:gd name="T14" fmla="*/ 0 60000 65536"/>
                <a:gd name="T15" fmla="*/ 0 w 94"/>
                <a:gd name="T16" fmla="*/ 0 h 65"/>
                <a:gd name="T17" fmla="*/ 94 w 94"/>
                <a:gd name="T18" fmla="*/ 65 h 65"/>
              </a:gdLst>
              <a:ahLst/>
              <a:cxnLst>
                <a:cxn ang="T10">
                  <a:pos x="T0" y="T1"/>
                </a:cxn>
                <a:cxn ang="T11">
                  <a:pos x="T2" y="T3"/>
                </a:cxn>
                <a:cxn ang="T12">
                  <a:pos x="T4" y="T5"/>
                </a:cxn>
                <a:cxn ang="T13">
                  <a:pos x="T6" y="T7"/>
                </a:cxn>
                <a:cxn ang="T14">
                  <a:pos x="T8" y="T9"/>
                </a:cxn>
              </a:cxnLst>
              <a:rect l="T15" t="T16" r="T17" b="T18"/>
              <a:pathLst>
                <a:path w="94" h="65">
                  <a:moveTo>
                    <a:pt x="0" y="44"/>
                  </a:moveTo>
                  <a:lnTo>
                    <a:pt x="16" y="0"/>
                  </a:lnTo>
                  <a:lnTo>
                    <a:pt x="77" y="13"/>
                  </a:lnTo>
                  <a:lnTo>
                    <a:pt x="94" y="65"/>
                  </a:lnTo>
                  <a:lnTo>
                    <a:pt x="0" y="44"/>
                  </a:lnTo>
                  <a:close/>
                </a:path>
              </a:pathLst>
            </a:custGeom>
            <a:grpFill/>
            <a:ln w="9525">
              <a:noFill/>
              <a:round/>
              <a:headEnd/>
              <a:tailEnd/>
            </a:ln>
          </p:spPr>
          <p:txBody>
            <a:bodyPr/>
            <a:lstStyle/>
            <a:p>
              <a:endParaRPr lang="en-US" dirty="0"/>
            </a:p>
          </p:txBody>
        </p:sp>
        <p:sp>
          <p:nvSpPr>
            <p:cNvPr id="42" name="Freeform 36">
              <a:extLst>
                <a:ext uri="{FF2B5EF4-FFF2-40B4-BE49-F238E27FC236}">
                  <a16:creationId xmlns:a16="http://schemas.microsoft.com/office/drawing/2014/main" id="{C78A0C15-C2BE-4FF3-9DE7-BF1293FA53C5}"/>
                </a:ext>
              </a:extLst>
            </p:cNvPr>
            <p:cNvSpPr>
              <a:spLocks noChangeAspect="1"/>
            </p:cNvSpPr>
            <p:nvPr/>
          </p:nvSpPr>
          <p:spPr bwMode="gray">
            <a:xfrm>
              <a:off x="1482753" y="1576842"/>
              <a:ext cx="49112" cy="13301"/>
            </a:xfrm>
            <a:custGeom>
              <a:avLst/>
              <a:gdLst>
                <a:gd name="T0" fmla="*/ 0 w 107"/>
                <a:gd name="T1" fmla="*/ 8 h 22"/>
                <a:gd name="T2" fmla="*/ 25 w 107"/>
                <a:gd name="T3" fmla="*/ 22 h 22"/>
                <a:gd name="T4" fmla="*/ 107 w 107"/>
                <a:gd name="T5" fmla="*/ 8 h 22"/>
                <a:gd name="T6" fmla="*/ 29 w 107"/>
                <a:gd name="T7" fmla="*/ 0 h 22"/>
                <a:gd name="T8" fmla="*/ 0 w 107"/>
                <a:gd name="T9" fmla="*/ 8 h 22"/>
                <a:gd name="T10" fmla="*/ 0 60000 65536"/>
                <a:gd name="T11" fmla="*/ 0 60000 65536"/>
                <a:gd name="T12" fmla="*/ 0 60000 65536"/>
                <a:gd name="T13" fmla="*/ 0 60000 65536"/>
                <a:gd name="T14" fmla="*/ 0 60000 65536"/>
                <a:gd name="T15" fmla="*/ 0 w 107"/>
                <a:gd name="T16" fmla="*/ 0 h 22"/>
                <a:gd name="T17" fmla="*/ 107 w 107"/>
                <a:gd name="T18" fmla="*/ 22 h 22"/>
              </a:gdLst>
              <a:ahLst/>
              <a:cxnLst>
                <a:cxn ang="T10">
                  <a:pos x="T0" y="T1"/>
                </a:cxn>
                <a:cxn ang="T11">
                  <a:pos x="T2" y="T3"/>
                </a:cxn>
                <a:cxn ang="T12">
                  <a:pos x="T4" y="T5"/>
                </a:cxn>
                <a:cxn ang="T13">
                  <a:pos x="T6" y="T7"/>
                </a:cxn>
                <a:cxn ang="T14">
                  <a:pos x="T8" y="T9"/>
                </a:cxn>
              </a:cxnLst>
              <a:rect l="T15" t="T16" r="T17" b="T18"/>
              <a:pathLst>
                <a:path w="107" h="22">
                  <a:moveTo>
                    <a:pt x="0" y="8"/>
                  </a:moveTo>
                  <a:lnTo>
                    <a:pt x="25" y="22"/>
                  </a:lnTo>
                  <a:lnTo>
                    <a:pt x="107" y="8"/>
                  </a:lnTo>
                  <a:lnTo>
                    <a:pt x="29" y="0"/>
                  </a:lnTo>
                  <a:lnTo>
                    <a:pt x="0" y="8"/>
                  </a:lnTo>
                  <a:close/>
                </a:path>
              </a:pathLst>
            </a:custGeom>
            <a:grpFill/>
            <a:ln w="9525">
              <a:noFill/>
              <a:round/>
              <a:headEnd/>
              <a:tailEnd/>
            </a:ln>
          </p:spPr>
          <p:txBody>
            <a:bodyPr/>
            <a:lstStyle/>
            <a:p>
              <a:endParaRPr lang="en-US" dirty="0"/>
            </a:p>
          </p:txBody>
        </p:sp>
        <p:sp>
          <p:nvSpPr>
            <p:cNvPr id="43" name="Freeform 37">
              <a:extLst>
                <a:ext uri="{FF2B5EF4-FFF2-40B4-BE49-F238E27FC236}">
                  <a16:creationId xmlns:a16="http://schemas.microsoft.com/office/drawing/2014/main" id="{13A1C347-321D-412E-A018-9DCC2A162CC9}"/>
                </a:ext>
              </a:extLst>
            </p:cNvPr>
            <p:cNvSpPr>
              <a:spLocks noChangeAspect="1"/>
            </p:cNvSpPr>
            <p:nvPr/>
          </p:nvSpPr>
          <p:spPr bwMode="gray">
            <a:xfrm>
              <a:off x="1490938" y="1725202"/>
              <a:ext cx="85947" cy="76738"/>
            </a:xfrm>
            <a:custGeom>
              <a:avLst/>
              <a:gdLst>
                <a:gd name="T0" fmla="*/ 0 w 186"/>
                <a:gd name="T1" fmla="*/ 21 h 133"/>
                <a:gd name="T2" fmla="*/ 5 w 186"/>
                <a:gd name="T3" fmla="*/ 84 h 133"/>
                <a:gd name="T4" fmla="*/ 24 w 186"/>
                <a:gd name="T5" fmla="*/ 95 h 133"/>
                <a:gd name="T6" fmla="*/ 17 w 186"/>
                <a:gd name="T7" fmla="*/ 131 h 133"/>
                <a:gd name="T8" fmla="*/ 46 w 186"/>
                <a:gd name="T9" fmla="*/ 133 h 133"/>
                <a:gd name="T10" fmla="*/ 76 w 186"/>
                <a:gd name="T11" fmla="*/ 104 h 133"/>
                <a:gd name="T12" fmla="*/ 46 w 186"/>
                <a:gd name="T13" fmla="*/ 84 h 133"/>
                <a:gd name="T14" fmla="*/ 122 w 186"/>
                <a:gd name="T15" fmla="*/ 84 h 133"/>
                <a:gd name="T16" fmla="*/ 186 w 186"/>
                <a:gd name="T17" fmla="*/ 8 h 133"/>
                <a:gd name="T18" fmla="*/ 14 w 186"/>
                <a:gd name="T19" fmla="*/ 0 h 133"/>
                <a:gd name="T20" fmla="*/ 38 w 186"/>
                <a:gd name="T21" fmla="*/ 24 h 133"/>
                <a:gd name="T22" fmla="*/ 0 w 186"/>
                <a:gd name="T23" fmla="*/ 21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33"/>
                <a:gd name="T38" fmla="*/ 186 w 186"/>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33">
                  <a:moveTo>
                    <a:pt x="0" y="21"/>
                  </a:moveTo>
                  <a:lnTo>
                    <a:pt x="5" y="84"/>
                  </a:lnTo>
                  <a:lnTo>
                    <a:pt x="24" y="95"/>
                  </a:lnTo>
                  <a:lnTo>
                    <a:pt x="17" y="131"/>
                  </a:lnTo>
                  <a:lnTo>
                    <a:pt x="46" y="133"/>
                  </a:lnTo>
                  <a:lnTo>
                    <a:pt x="76" y="104"/>
                  </a:lnTo>
                  <a:lnTo>
                    <a:pt x="46" y="84"/>
                  </a:lnTo>
                  <a:lnTo>
                    <a:pt x="122" y="84"/>
                  </a:lnTo>
                  <a:lnTo>
                    <a:pt x="186" y="8"/>
                  </a:lnTo>
                  <a:lnTo>
                    <a:pt x="14" y="0"/>
                  </a:lnTo>
                  <a:lnTo>
                    <a:pt x="38" y="24"/>
                  </a:lnTo>
                  <a:lnTo>
                    <a:pt x="0" y="21"/>
                  </a:lnTo>
                  <a:close/>
                </a:path>
              </a:pathLst>
            </a:custGeom>
            <a:grpFill/>
            <a:ln w="9525">
              <a:noFill/>
              <a:round/>
              <a:headEnd/>
              <a:tailEnd/>
            </a:ln>
          </p:spPr>
          <p:txBody>
            <a:bodyPr/>
            <a:lstStyle/>
            <a:p>
              <a:endParaRPr lang="en-US" dirty="0"/>
            </a:p>
          </p:txBody>
        </p:sp>
        <p:sp>
          <p:nvSpPr>
            <p:cNvPr id="44" name="Freeform 38">
              <a:extLst>
                <a:ext uri="{FF2B5EF4-FFF2-40B4-BE49-F238E27FC236}">
                  <a16:creationId xmlns:a16="http://schemas.microsoft.com/office/drawing/2014/main" id="{DDFDAE6D-0D36-40A6-B2DB-057331446393}"/>
                </a:ext>
              </a:extLst>
            </p:cNvPr>
            <p:cNvSpPr>
              <a:spLocks noChangeAspect="1"/>
            </p:cNvSpPr>
            <p:nvPr/>
          </p:nvSpPr>
          <p:spPr bwMode="gray">
            <a:xfrm>
              <a:off x="1550282" y="1333326"/>
              <a:ext cx="499309" cy="308998"/>
            </a:xfrm>
            <a:custGeom>
              <a:avLst/>
              <a:gdLst>
                <a:gd name="T0" fmla="*/ 60 w 1066"/>
                <a:gd name="T1" fmla="*/ 148 h 543"/>
                <a:gd name="T2" fmla="*/ 114 w 1066"/>
                <a:gd name="T3" fmla="*/ 157 h 543"/>
                <a:gd name="T4" fmla="*/ 260 w 1066"/>
                <a:gd name="T5" fmla="*/ 153 h 543"/>
                <a:gd name="T6" fmla="*/ 232 w 1066"/>
                <a:gd name="T7" fmla="*/ 173 h 543"/>
                <a:gd name="T8" fmla="*/ 198 w 1066"/>
                <a:gd name="T9" fmla="*/ 212 h 543"/>
                <a:gd name="T10" fmla="*/ 292 w 1066"/>
                <a:gd name="T11" fmla="*/ 213 h 543"/>
                <a:gd name="T12" fmla="*/ 412 w 1066"/>
                <a:gd name="T13" fmla="*/ 161 h 543"/>
                <a:gd name="T14" fmla="*/ 572 w 1066"/>
                <a:gd name="T15" fmla="*/ 179 h 543"/>
                <a:gd name="T16" fmla="*/ 415 w 1066"/>
                <a:gd name="T17" fmla="*/ 281 h 543"/>
                <a:gd name="T18" fmla="*/ 191 w 1066"/>
                <a:gd name="T19" fmla="*/ 229 h 543"/>
                <a:gd name="T20" fmla="*/ 190 w 1066"/>
                <a:gd name="T21" fmla="*/ 272 h 543"/>
                <a:gd name="T22" fmla="*/ 362 w 1066"/>
                <a:gd name="T23" fmla="*/ 336 h 543"/>
                <a:gd name="T24" fmla="*/ 236 w 1066"/>
                <a:gd name="T25" fmla="*/ 339 h 543"/>
                <a:gd name="T26" fmla="*/ 212 w 1066"/>
                <a:gd name="T27" fmla="*/ 384 h 543"/>
                <a:gd name="T28" fmla="*/ 256 w 1066"/>
                <a:gd name="T29" fmla="*/ 365 h 543"/>
                <a:gd name="T30" fmla="*/ 216 w 1066"/>
                <a:gd name="T31" fmla="*/ 412 h 543"/>
                <a:gd name="T32" fmla="*/ 249 w 1066"/>
                <a:gd name="T33" fmla="*/ 444 h 543"/>
                <a:gd name="T34" fmla="*/ 260 w 1066"/>
                <a:gd name="T35" fmla="*/ 461 h 543"/>
                <a:gd name="T36" fmla="*/ 181 w 1066"/>
                <a:gd name="T37" fmla="*/ 470 h 543"/>
                <a:gd name="T38" fmla="*/ 116 w 1066"/>
                <a:gd name="T39" fmla="*/ 497 h 543"/>
                <a:gd name="T40" fmla="*/ 226 w 1066"/>
                <a:gd name="T41" fmla="*/ 538 h 543"/>
                <a:gd name="T42" fmla="*/ 297 w 1066"/>
                <a:gd name="T43" fmla="*/ 522 h 543"/>
                <a:gd name="T44" fmla="*/ 336 w 1066"/>
                <a:gd name="T45" fmla="*/ 521 h 543"/>
                <a:gd name="T46" fmla="*/ 379 w 1066"/>
                <a:gd name="T47" fmla="*/ 543 h 543"/>
                <a:gd name="T48" fmla="*/ 445 w 1066"/>
                <a:gd name="T49" fmla="*/ 497 h 543"/>
                <a:gd name="T50" fmla="*/ 478 w 1066"/>
                <a:gd name="T51" fmla="*/ 460 h 543"/>
                <a:gd name="T52" fmla="*/ 555 w 1066"/>
                <a:gd name="T53" fmla="*/ 412 h 543"/>
                <a:gd name="T54" fmla="*/ 588 w 1066"/>
                <a:gd name="T55" fmla="*/ 391 h 543"/>
                <a:gd name="T56" fmla="*/ 594 w 1066"/>
                <a:gd name="T57" fmla="*/ 347 h 543"/>
                <a:gd name="T58" fmla="*/ 490 w 1066"/>
                <a:gd name="T59" fmla="*/ 323 h 543"/>
                <a:gd name="T60" fmla="*/ 489 w 1066"/>
                <a:gd name="T61" fmla="*/ 312 h 543"/>
                <a:gd name="T62" fmla="*/ 702 w 1066"/>
                <a:gd name="T63" fmla="*/ 281 h 543"/>
                <a:gd name="T64" fmla="*/ 751 w 1066"/>
                <a:gd name="T65" fmla="*/ 246 h 543"/>
                <a:gd name="T66" fmla="*/ 954 w 1066"/>
                <a:gd name="T67" fmla="*/ 139 h 543"/>
                <a:gd name="T68" fmla="*/ 799 w 1066"/>
                <a:gd name="T69" fmla="*/ 137 h 543"/>
                <a:gd name="T70" fmla="*/ 1066 w 1066"/>
                <a:gd name="T71" fmla="*/ 82 h 543"/>
                <a:gd name="T72" fmla="*/ 982 w 1066"/>
                <a:gd name="T73" fmla="*/ 22 h 543"/>
                <a:gd name="T74" fmla="*/ 635 w 1066"/>
                <a:gd name="T75" fmla="*/ 0 h 543"/>
                <a:gd name="T76" fmla="*/ 588 w 1066"/>
                <a:gd name="T77" fmla="*/ 10 h 543"/>
                <a:gd name="T78" fmla="*/ 530 w 1066"/>
                <a:gd name="T79" fmla="*/ 60 h 543"/>
                <a:gd name="T80" fmla="*/ 411 w 1066"/>
                <a:gd name="T81" fmla="*/ 34 h 543"/>
                <a:gd name="T82" fmla="*/ 313 w 1066"/>
                <a:gd name="T83" fmla="*/ 38 h 543"/>
                <a:gd name="T84" fmla="*/ 373 w 1066"/>
                <a:gd name="T85" fmla="*/ 95 h 543"/>
                <a:gd name="T86" fmla="*/ 230 w 1066"/>
                <a:gd name="T87" fmla="*/ 97 h 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6"/>
                <a:gd name="T133" fmla="*/ 0 h 543"/>
                <a:gd name="T134" fmla="*/ 1066 w 1066"/>
                <a:gd name="T135" fmla="*/ 543 h 5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6" h="543">
                  <a:moveTo>
                    <a:pt x="0" y="128"/>
                  </a:moveTo>
                  <a:lnTo>
                    <a:pt x="93" y="128"/>
                  </a:lnTo>
                  <a:lnTo>
                    <a:pt x="60" y="148"/>
                  </a:lnTo>
                  <a:lnTo>
                    <a:pt x="192" y="133"/>
                  </a:lnTo>
                  <a:lnTo>
                    <a:pt x="77" y="148"/>
                  </a:lnTo>
                  <a:lnTo>
                    <a:pt x="114" y="157"/>
                  </a:lnTo>
                  <a:lnTo>
                    <a:pt x="75" y="159"/>
                  </a:lnTo>
                  <a:lnTo>
                    <a:pt x="90" y="174"/>
                  </a:lnTo>
                  <a:lnTo>
                    <a:pt x="260" y="153"/>
                  </a:lnTo>
                  <a:lnTo>
                    <a:pt x="93" y="185"/>
                  </a:lnTo>
                  <a:lnTo>
                    <a:pt x="166" y="212"/>
                  </a:lnTo>
                  <a:lnTo>
                    <a:pt x="232" y="173"/>
                  </a:lnTo>
                  <a:lnTo>
                    <a:pt x="344" y="166"/>
                  </a:lnTo>
                  <a:lnTo>
                    <a:pt x="226" y="181"/>
                  </a:lnTo>
                  <a:lnTo>
                    <a:pt x="198" y="212"/>
                  </a:lnTo>
                  <a:lnTo>
                    <a:pt x="268" y="215"/>
                  </a:lnTo>
                  <a:lnTo>
                    <a:pt x="344" y="184"/>
                  </a:lnTo>
                  <a:lnTo>
                    <a:pt x="292" y="213"/>
                  </a:lnTo>
                  <a:lnTo>
                    <a:pt x="344" y="213"/>
                  </a:lnTo>
                  <a:lnTo>
                    <a:pt x="422" y="191"/>
                  </a:lnTo>
                  <a:lnTo>
                    <a:pt x="412" y="161"/>
                  </a:lnTo>
                  <a:lnTo>
                    <a:pt x="499" y="137"/>
                  </a:lnTo>
                  <a:lnTo>
                    <a:pt x="437" y="188"/>
                  </a:lnTo>
                  <a:lnTo>
                    <a:pt x="572" y="179"/>
                  </a:lnTo>
                  <a:lnTo>
                    <a:pt x="297" y="229"/>
                  </a:lnTo>
                  <a:lnTo>
                    <a:pt x="361" y="281"/>
                  </a:lnTo>
                  <a:lnTo>
                    <a:pt x="415" y="281"/>
                  </a:lnTo>
                  <a:lnTo>
                    <a:pt x="386" y="292"/>
                  </a:lnTo>
                  <a:lnTo>
                    <a:pt x="280" y="237"/>
                  </a:lnTo>
                  <a:lnTo>
                    <a:pt x="191" y="229"/>
                  </a:lnTo>
                  <a:lnTo>
                    <a:pt x="187" y="251"/>
                  </a:lnTo>
                  <a:lnTo>
                    <a:pt x="229" y="263"/>
                  </a:lnTo>
                  <a:lnTo>
                    <a:pt x="190" y="272"/>
                  </a:lnTo>
                  <a:lnTo>
                    <a:pt x="297" y="329"/>
                  </a:lnTo>
                  <a:lnTo>
                    <a:pt x="253" y="333"/>
                  </a:lnTo>
                  <a:lnTo>
                    <a:pt x="362" y="336"/>
                  </a:lnTo>
                  <a:lnTo>
                    <a:pt x="301" y="350"/>
                  </a:lnTo>
                  <a:lnTo>
                    <a:pt x="334" y="369"/>
                  </a:lnTo>
                  <a:lnTo>
                    <a:pt x="236" y="339"/>
                  </a:lnTo>
                  <a:lnTo>
                    <a:pt x="179" y="351"/>
                  </a:lnTo>
                  <a:lnTo>
                    <a:pt x="157" y="400"/>
                  </a:lnTo>
                  <a:lnTo>
                    <a:pt x="212" y="384"/>
                  </a:lnTo>
                  <a:lnTo>
                    <a:pt x="203" y="401"/>
                  </a:lnTo>
                  <a:lnTo>
                    <a:pt x="224" y="401"/>
                  </a:lnTo>
                  <a:lnTo>
                    <a:pt x="256" y="365"/>
                  </a:lnTo>
                  <a:lnTo>
                    <a:pt x="245" y="394"/>
                  </a:lnTo>
                  <a:lnTo>
                    <a:pt x="276" y="399"/>
                  </a:lnTo>
                  <a:lnTo>
                    <a:pt x="216" y="412"/>
                  </a:lnTo>
                  <a:lnTo>
                    <a:pt x="253" y="413"/>
                  </a:lnTo>
                  <a:lnTo>
                    <a:pt x="224" y="424"/>
                  </a:lnTo>
                  <a:lnTo>
                    <a:pt x="249" y="444"/>
                  </a:lnTo>
                  <a:lnTo>
                    <a:pt x="292" y="444"/>
                  </a:lnTo>
                  <a:lnTo>
                    <a:pt x="334" y="405"/>
                  </a:lnTo>
                  <a:lnTo>
                    <a:pt x="260" y="461"/>
                  </a:lnTo>
                  <a:lnTo>
                    <a:pt x="190" y="420"/>
                  </a:lnTo>
                  <a:lnTo>
                    <a:pt x="127" y="427"/>
                  </a:lnTo>
                  <a:lnTo>
                    <a:pt x="181" y="470"/>
                  </a:lnTo>
                  <a:lnTo>
                    <a:pt x="90" y="494"/>
                  </a:lnTo>
                  <a:lnTo>
                    <a:pt x="99" y="526"/>
                  </a:lnTo>
                  <a:lnTo>
                    <a:pt x="116" y="497"/>
                  </a:lnTo>
                  <a:lnTo>
                    <a:pt x="119" y="526"/>
                  </a:lnTo>
                  <a:lnTo>
                    <a:pt x="182" y="512"/>
                  </a:lnTo>
                  <a:lnTo>
                    <a:pt x="226" y="538"/>
                  </a:lnTo>
                  <a:lnTo>
                    <a:pt x="258" y="537"/>
                  </a:lnTo>
                  <a:lnTo>
                    <a:pt x="235" y="515"/>
                  </a:lnTo>
                  <a:lnTo>
                    <a:pt x="297" y="522"/>
                  </a:lnTo>
                  <a:lnTo>
                    <a:pt x="292" y="503"/>
                  </a:lnTo>
                  <a:lnTo>
                    <a:pt x="320" y="526"/>
                  </a:lnTo>
                  <a:lnTo>
                    <a:pt x="336" y="521"/>
                  </a:lnTo>
                  <a:lnTo>
                    <a:pt x="328" y="505"/>
                  </a:lnTo>
                  <a:lnTo>
                    <a:pt x="378" y="521"/>
                  </a:lnTo>
                  <a:lnTo>
                    <a:pt x="379" y="543"/>
                  </a:lnTo>
                  <a:lnTo>
                    <a:pt x="470" y="521"/>
                  </a:lnTo>
                  <a:lnTo>
                    <a:pt x="487" y="489"/>
                  </a:lnTo>
                  <a:lnTo>
                    <a:pt x="445" y="497"/>
                  </a:lnTo>
                  <a:lnTo>
                    <a:pt x="445" y="468"/>
                  </a:lnTo>
                  <a:lnTo>
                    <a:pt x="344" y="467"/>
                  </a:lnTo>
                  <a:lnTo>
                    <a:pt x="478" y="460"/>
                  </a:lnTo>
                  <a:lnTo>
                    <a:pt x="498" y="438"/>
                  </a:lnTo>
                  <a:lnTo>
                    <a:pt x="478" y="411"/>
                  </a:lnTo>
                  <a:lnTo>
                    <a:pt x="555" y="412"/>
                  </a:lnTo>
                  <a:lnTo>
                    <a:pt x="571" y="401"/>
                  </a:lnTo>
                  <a:lnTo>
                    <a:pt x="519" y="394"/>
                  </a:lnTo>
                  <a:lnTo>
                    <a:pt x="588" y="391"/>
                  </a:lnTo>
                  <a:lnTo>
                    <a:pt x="542" y="373"/>
                  </a:lnTo>
                  <a:lnTo>
                    <a:pt x="598" y="361"/>
                  </a:lnTo>
                  <a:lnTo>
                    <a:pt x="594" y="347"/>
                  </a:lnTo>
                  <a:lnTo>
                    <a:pt x="492" y="339"/>
                  </a:lnTo>
                  <a:lnTo>
                    <a:pt x="550" y="327"/>
                  </a:lnTo>
                  <a:lnTo>
                    <a:pt x="490" y="323"/>
                  </a:lnTo>
                  <a:lnTo>
                    <a:pt x="598" y="333"/>
                  </a:lnTo>
                  <a:lnTo>
                    <a:pt x="602" y="318"/>
                  </a:lnTo>
                  <a:lnTo>
                    <a:pt x="489" y="312"/>
                  </a:lnTo>
                  <a:lnTo>
                    <a:pt x="636" y="292"/>
                  </a:lnTo>
                  <a:lnTo>
                    <a:pt x="597" y="274"/>
                  </a:lnTo>
                  <a:lnTo>
                    <a:pt x="702" y="281"/>
                  </a:lnTo>
                  <a:lnTo>
                    <a:pt x="735" y="251"/>
                  </a:lnTo>
                  <a:lnTo>
                    <a:pt x="682" y="248"/>
                  </a:lnTo>
                  <a:lnTo>
                    <a:pt x="751" y="246"/>
                  </a:lnTo>
                  <a:lnTo>
                    <a:pt x="742" y="224"/>
                  </a:lnTo>
                  <a:lnTo>
                    <a:pt x="775" y="229"/>
                  </a:lnTo>
                  <a:lnTo>
                    <a:pt x="954" y="139"/>
                  </a:lnTo>
                  <a:lnTo>
                    <a:pt x="756" y="171"/>
                  </a:lnTo>
                  <a:lnTo>
                    <a:pt x="866" y="133"/>
                  </a:lnTo>
                  <a:lnTo>
                    <a:pt x="799" y="137"/>
                  </a:lnTo>
                  <a:lnTo>
                    <a:pt x="784" y="120"/>
                  </a:lnTo>
                  <a:lnTo>
                    <a:pt x="907" y="128"/>
                  </a:lnTo>
                  <a:lnTo>
                    <a:pt x="1066" y="82"/>
                  </a:lnTo>
                  <a:lnTo>
                    <a:pt x="1065" y="60"/>
                  </a:lnTo>
                  <a:lnTo>
                    <a:pt x="998" y="60"/>
                  </a:lnTo>
                  <a:lnTo>
                    <a:pt x="982" y="22"/>
                  </a:lnTo>
                  <a:lnTo>
                    <a:pt x="799" y="39"/>
                  </a:lnTo>
                  <a:lnTo>
                    <a:pt x="878" y="14"/>
                  </a:lnTo>
                  <a:lnTo>
                    <a:pt x="635" y="0"/>
                  </a:lnTo>
                  <a:lnTo>
                    <a:pt x="615" y="18"/>
                  </a:lnTo>
                  <a:lnTo>
                    <a:pt x="632" y="28"/>
                  </a:lnTo>
                  <a:lnTo>
                    <a:pt x="588" y="10"/>
                  </a:lnTo>
                  <a:lnTo>
                    <a:pt x="479" y="11"/>
                  </a:lnTo>
                  <a:lnTo>
                    <a:pt x="556" y="48"/>
                  </a:lnTo>
                  <a:lnTo>
                    <a:pt x="530" y="60"/>
                  </a:lnTo>
                  <a:lnTo>
                    <a:pt x="490" y="21"/>
                  </a:lnTo>
                  <a:lnTo>
                    <a:pt x="390" y="17"/>
                  </a:lnTo>
                  <a:lnTo>
                    <a:pt x="411" y="34"/>
                  </a:lnTo>
                  <a:lnTo>
                    <a:pt x="335" y="28"/>
                  </a:lnTo>
                  <a:lnTo>
                    <a:pt x="372" y="54"/>
                  </a:lnTo>
                  <a:lnTo>
                    <a:pt x="313" y="38"/>
                  </a:lnTo>
                  <a:lnTo>
                    <a:pt x="331" y="54"/>
                  </a:lnTo>
                  <a:lnTo>
                    <a:pt x="296" y="60"/>
                  </a:lnTo>
                  <a:lnTo>
                    <a:pt x="373" y="95"/>
                  </a:lnTo>
                  <a:lnTo>
                    <a:pt x="207" y="55"/>
                  </a:lnTo>
                  <a:lnTo>
                    <a:pt x="165" y="84"/>
                  </a:lnTo>
                  <a:lnTo>
                    <a:pt x="230" y="97"/>
                  </a:lnTo>
                  <a:lnTo>
                    <a:pt x="119" y="87"/>
                  </a:lnTo>
                  <a:lnTo>
                    <a:pt x="0" y="128"/>
                  </a:lnTo>
                  <a:close/>
                </a:path>
              </a:pathLst>
            </a:custGeom>
            <a:grpFill/>
            <a:ln w="9525">
              <a:noFill/>
              <a:round/>
              <a:headEnd/>
              <a:tailEnd/>
            </a:ln>
          </p:spPr>
          <p:txBody>
            <a:bodyPr/>
            <a:lstStyle/>
            <a:p>
              <a:endParaRPr lang="en-US" dirty="0"/>
            </a:p>
          </p:txBody>
        </p:sp>
        <p:sp>
          <p:nvSpPr>
            <p:cNvPr id="45" name="Freeform 39">
              <a:extLst>
                <a:ext uri="{FF2B5EF4-FFF2-40B4-BE49-F238E27FC236}">
                  <a16:creationId xmlns:a16="http://schemas.microsoft.com/office/drawing/2014/main" id="{1621D98D-00F2-4646-834A-1262BD539090}"/>
                </a:ext>
              </a:extLst>
            </p:cNvPr>
            <p:cNvSpPr>
              <a:spLocks noChangeAspect="1"/>
            </p:cNvSpPr>
            <p:nvPr/>
          </p:nvSpPr>
          <p:spPr bwMode="gray">
            <a:xfrm>
              <a:off x="1582000" y="1733387"/>
              <a:ext cx="464521" cy="403130"/>
            </a:xfrm>
            <a:custGeom>
              <a:avLst/>
              <a:gdLst>
                <a:gd name="T0" fmla="*/ 8 w 997"/>
                <a:gd name="T1" fmla="*/ 82 h 707"/>
                <a:gd name="T2" fmla="*/ 119 w 997"/>
                <a:gd name="T3" fmla="*/ 0 h 707"/>
                <a:gd name="T4" fmla="*/ 115 w 997"/>
                <a:gd name="T5" fmla="*/ 82 h 707"/>
                <a:gd name="T6" fmla="*/ 176 w 997"/>
                <a:gd name="T7" fmla="*/ 167 h 707"/>
                <a:gd name="T8" fmla="*/ 179 w 997"/>
                <a:gd name="T9" fmla="*/ 182 h 707"/>
                <a:gd name="T10" fmla="*/ 142 w 997"/>
                <a:gd name="T11" fmla="*/ 122 h 707"/>
                <a:gd name="T12" fmla="*/ 151 w 997"/>
                <a:gd name="T13" fmla="*/ 63 h 707"/>
                <a:gd name="T14" fmla="*/ 157 w 997"/>
                <a:gd name="T15" fmla="*/ 55 h 707"/>
                <a:gd name="T16" fmla="*/ 175 w 997"/>
                <a:gd name="T17" fmla="*/ 34 h 707"/>
                <a:gd name="T18" fmla="*/ 255 w 997"/>
                <a:gd name="T19" fmla="*/ 10 h 707"/>
                <a:gd name="T20" fmla="*/ 297 w 997"/>
                <a:gd name="T21" fmla="*/ 41 h 707"/>
                <a:gd name="T22" fmla="*/ 316 w 997"/>
                <a:gd name="T23" fmla="*/ 125 h 707"/>
                <a:gd name="T24" fmla="*/ 378 w 997"/>
                <a:gd name="T25" fmla="*/ 106 h 707"/>
                <a:gd name="T26" fmla="*/ 515 w 997"/>
                <a:gd name="T27" fmla="*/ 92 h 707"/>
                <a:gd name="T28" fmla="*/ 525 w 997"/>
                <a:gd name="T29" fmla="*/ 144 h 707"/>
                <a:gd name="T30" fmla="*/ 558 w 997"/>
                <a:gd name="T31" fmla="*/ 156 h 707"/>
                <a:gd name="T32" fmla="*/ 611 w 997"/>
                <a:gd name="T33" fmla="*/ 142 h 707"/>
                <a:gd name="T34" fmla="*/ 658 w 997"/>
                <a:gd name="T35" fmla="*/ 176 h 707"/>
                <a:gd name="T36" fmla="*/ 675 w 997"/>
                <a:gd name="T37" fmla="*/ 182 h 707"/>
                <a:gd name="T38" fmla="*/ 702 w 997"/>
                <a:gd name="T39" fmla="*/ 194 h 707"/>
                <a:gd name="T40" fmla="*/ 751 w 997"/>
                <a:gd name="T41" fmla="*/ 211 h 707"/>
                <a:gd name="T42" fmla="*/ 745 w 997"/>
                <a:gd name="T43" fmla="*/ 235 h 707"/>
                <a:gd name="T44" fmla="*/ 763 w 997"/>
                <a:gd name="T45" fmla="*/ 229 h 707"/>
                <a:gd name="T46" fmla="*/ 738 w 997"/>
                <a:gd name="T47" fmla="*/ 274 h 707"/>
                <a:gd name="T48" fmla="*/ 749 w 997"/>
                <a:gd name="T49" fmla="*/ 296 h 707"/>
                <a:gd name="T50" fmla="*/ 755 w 997"/>
                <a:gd name="T51" fmla="*/ 330 h 707"/>
                <a:gd name="T52" fmla="*/ 878 w 997"/>
                <a:gd name="T53" fmla="*/ 364 h 707"/>
                <a:gd name="T54" fmla="*/ 940 w 997"/>
                <a:gd name="T55" fmla="*/ 411 h 707"/>
                <a:gd name="T56" fmla="*/ 997 w 997"/>
                <a:gd name="T57" fmla="*/ 444 h 707"/>
                <a:gd name="T58" fmla="*/ 958 w 997"/>
                <a:gd name="T59" fmla="*/ 466 h 707"/>
                <a:gd name="T60" fmla="*/ 955 w 997"/>
                <a:gd name="T61" fmla="*/ 507 h 707"/>
                <a:gd name="T62" fmla="*/ 921 w 997"/>
                <a:gd name="T63" fmla="*/ 546 h 707"/>
                <a:gd name="T64" fmla="*/ 765 w 997"/>
                <a:gd name="T65" fmla="*/ 463 h 707"/>
                <a:gd name="T66" fmla="*/ 772 w 997"/>
                <a:gd name="T67" fmla="*/ 507 h 707"/>
                <a:gd name="T68" fmla="*/ 815 w 997"/>
                <a:gd name="T69" fmla="*/ 551 h 707"/>
                <a:gd name="T70" fmla="*/ 865 w 997"/>
                <a:gd name="T71" fmla="*/ 588 h 707"/>
                <a:gd name="T72" fmla="*/ 880 w 997"/>
                <a:gd name="T73" fmla="*/ 672 h 707"/>
                <a:gd name="T74" fmla="*/ 832 w 997"/>
                <a:gd name="T75" fmla="*/ 707 h 707"/>
                <a:gd name="T76" fmla="*/ 628 w 997"/>
                <a:gd name="T77" fmla="*/ 619 h 707"/>
                <a:gd name="T78" fmla="*/ 595 w 997"/>
                <a:gd name="T79" fmla="*/ 597 h 707"/>
                <a:gd name="T80" fmla="*/ 533 w 997"/>
                <a:gd name="T81" fmla="*/ 546 h 707"/>
                <a:gd name="T82" fmla="*/ 504 w 997"/>
                <a:gd name="T83" fmla="*/ 559 h 707"/>
                <a:gd name="T84" fmla="*/ 415 w 997"/>
                <a:gd name="T85" fmla="*/ 559 h 707"/>
                <a:gd name="T86" fmla="*/ 574 w 997"/>
                <a:gd name="T87" fmla="*/ 516 h 707"/>
                <a:gd name="T88" fmla="*/ 617 w 997"/>
                <a:gd name="T89" fmla="*/ 411 h 707"/>
                <a:gd name="T90" fmla="*/ 527 w 997"/>
                <a:gd name="T91" fmla="*/ 320 h 707"/>
                <a:gd name="T92" fmla="*/ 466 w 997"/>
                <a:gd name="T93" fmla="*/ 329 h 707"/>
                <a:gd name="T94" fmla="*/ 496 w 997"/>
                <a:gd name="T95" fmla="*/ 291 h 707"/>
                <a:gd name="T96" fmla="*/ 432 w 997"/>
                <a:gd name="T97" fmla="*/ 233 h 707"/>
                <a:gd name="T98" fmla="*/ 390 w 997"/>
                <a:gd name="T99" fmla="*/ 254 h 707"/>
                <a:gd name="T100" fmla="*/ 318 w 997"/>
                <a:gd name="T101" fmla="*/ 262 h 707"/>
                <a:gd name="T102" fmla="*/ 22 w 997"/>
                <a:gd name="T103" fmla="*/ 182 h 707"/>
                <a:gd name="T104" fmla="*/ 0 w 997"/>
                <a:gd name="T105" fmla="*/ 158 h 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7"/>
                <a:gd name="T160" fmla="*/ 0 h 707"/>
                <a:gd name="T161" fmla="*/ 997 w 997"/>
                <a:gd name="T162" fmla="*/ 707 h 7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7" h="707">
                  <a:moveTo>
                    <a:pt x="0" y="158"/>
                  </a:moveTo>
                  <a:lnTo>
                    <a:pt x="8" y="82"/>
                  </a:lnTo>
                  <a:lnTo>
                    <a:pt x="49" y="25"/>
                  </a:lnTo>
                  <a:lnTo>
                    <a:pt x="119" y="0"/>
                  </a:lnTo>
                  <a:lnTo>
                    <a:pt x="176" y="10"/>
                  </a:lnTo>
                  <a:lnTo>
                    <a:pt x="115" y="82"/>
                  </a:lnTo>
                  <a:lnTo>
                    <a:pt x="131" y="125"/>
                  </a:lnTo>
                  <a:lnTo>
                    <a:pt x="176" y="167"/>
                  </a:lnTo>
                  <a:lnTo>
                    <a:pt x="119" y="183"/>
                  </a:lnTo>
                  <a:lnTo>
                    <a:pt x="179" y="182"/>
                  </a:lnTo>
                  <a:lnTo>
                    <a:pt x="186" y="144"/>
                  </a:lnTo>
                  <a:lnTo>
                    <a:pt x="142" y="122"/>
                  </a:lnTo>
                  <a:lnTo>
                    <a:pt x="179" y="98"/>
                  </a:lnTo>
                  <a:lnTo>
                    <a:pt x="151" y="63"/>
                  </a:lnTo>
                  <a:lnTo>
                    <a:pt x="209" y="72"/>
                  </a:lnTo>
                  <a:lnTo>
                    <a:pt x="157" y="55"/>
                  </a:lnTo>
                  <a:lnTo>
                    <a:pt x="217" y="59"/>
                  </a:lnTo>
                  <a:lnTo>
                    <a:pt x="175" y="34"/>
                  </a:lnTo>
                  <a:lnTo>
                    <a:pt x="224" y="37"/>
                  </a:lnTo>
                  <a:lnTo>
                    <a:pt x="255" y="10"/>
                  </a:lnTo>
                  <a:lnTo>
                    <a:pt x="295" y="8"/>
                  </a:lnTo>
                  <a:lnTo>
                    <a:pt x="297" y="41"/>
                  </a:lnTo>
                  <a:lnTo>
                    <a:pt x="327" y="55"/>
                  </a:lnTo>
                  <a:lnTo>
                    <a:pt x="316" y="125"/>
                  </a:lnTo>
                  <a:lnTo>
                    <a:pt x="355" y="92"/>
                  </a:lnTo>
                  <a:lnTo>
                    <a:pt x="378" y="106"/>
                  </a:lnTo>
                  <a:lnTo>
                    <a:pt x="432" y="73"/>
                  </a:lnTo>
                  <a:lnTo>
                    <a:pt x="515" y="92"/>
                  </a:lnTo>
                  <a:lnTo>
                    <a:pt x="549" y="125"/>
                  </a:lnTo>
                  <a:lnTo>
                    <a:pt x="525" y="144"/>
                  </a:lnTo>
                  <a:lnTo>
                    <a:pt x="574" y="136"/>
                  </a:lnTo>
                  <a:lnTo>
                    <a:pt x="558" y="156"/>
                  </a:lnTo>
                  <a:lnTo>
                    <a:pt x="587" y="167"/>
                  </a:lnTo>
                  <a:lnTo>
                    <a:pt x="611" y="142"/>
                  </a:lnTo>
                  <a:lnTo>
                    <a:pt x="648" y="155"/>
                  </a:lnTo>
                  <a:lnTo>
                    <a:pt x="658" y="176"/>
                  </a:lnTo>
                  <a:lnTo>
                    <a:pt x="626" y="182"/>
                  </a:lnTo>
                  <a:lnTo>
                    <a:pt x="675" y="182"/>
                  </a:lnTo>
                  <a:lnTo>
                    <a:pt x="668" y="209"/>
                  </a:lnTo>
                  <a:lnTo>
                    <a:pt x="702" y="194"/>
                  </a:lnTo>
                  <a:lnTo>
                    <a:pt x="680" y="217"/>
                  </a:lnTo>
                  <a:lnTo>
                    <a:pt x="751" y="211"/>
                  </a:lnTo>
                  <a:lnTo>
                    <a:pt x="712" y="235"/>
                  </a:lnTo>
                  <a:lnTo>
                    <a:pt x="745" y="235"/>
                  </a:lnTo>
                  <a:lnTo>
                    <a:pt x="732" y="252"/>
                  </a:lnTo>
                  <a:lnTo>
                    <a:pt x="763" y="229"/>
                  </a:lnTo>
                  <a:lnTo>
                    <a:pt x="795" y="253"/>
                  </a:lnTo>
                  <a:lnTo>
                    <a:pt x="738" y="274"/>
                  </a:lnTo>
                  <a:lnTo>
                    <a:pt x="821" y="291"/>
                  </a:lnTo>
                  <a:lnTo>
                    <a:pt x="749" y="296"/>
                  </a:lnTo>
                  <a:lnTo>
                    <a:pt x="777" y="308"/>
                  </a:lnTo>
                  <a:lnTo>
                    <a:pt x="755" y="330"/>
                  </a:lnTo>
                  <a:lnTo>
                    <a:pt x="838" y="372"/>
                  </a:lnTo>
                  <a:lnTo>
                    <a:pt x="878" y="364"/>
                  </a:lnTo>
                  <a:lnTo>
                    <a:pt x="898" y="414"/>
                  </a:lnTo>
                  <a:lnTo>
                    <a:pt x="940" y="411"/>
                  </a:lnTo>
                  <a:lnTo>
                    <a:pt x="933" y="432"/>
                  </a:lnTo>
                  <a:lnTo>
                    <a:pt x="997" y="444"/>
                  </a:lnTo>
                  <a:lnTo>
                    <a:pt x="988" y="471"/>
                  </a:lnTo>
                  <a:lnTo>
                    <a:pt x="958" y="466"/>
                  </a:lnTo>
                  <a:lnTo>
                    <a:pt x="971" y="483"/>
                  </a:lnTo>
                  <a:lnTo>
                    <a:pt x="955" y="507"/>
                  </a:lnTo>
                  <a:lnTo>
                    <a:pt x="926" y="496"/>
                  </a:lnTo>
                  <a:lnTo>
                    <a:pt x="921" y="546"/>
                  </a:lnTo>
                  <a:lnTo>
                    <a:pt x="807" y="454"/>
                  </a:lnTo>
                  <a:lnTo>
                    <a:pt x="765" y="463"/>
                  </a:lnTo>
                  <a:lnTo>
                    <a:pt x="795" y="484"/>
                  </a:lnTo>
                  <a:lnTo>
                    <a:pt x="772" y="507"/>
                  </a:lnTo>
                  <a:lnTo>
                    <a:pt x="790" y="506"/>
                  </a:lnTo>
                  <a:lnTo>
                    <a:pt x="815" y="551"/>
                  </a:lnTo>
                  <a:lnTo>
                    <a:pt x="870" y="562"/>
                  </a:lnTo>
                  <a:lnTo>
                    <a:pt x="865" y="588"/>
                  </a:lnTo>
                  <a:lnTo>
                    <a:pt x="896" y="610"/>
                  </a:lnTo>
                  <a:lnTo>
                    <a:pt x="880" y="672"/>
                  </a:lnTo>
                  <a:lnTo>
                    <a:pt x="738" y="609"/>
                  </a:lnTo>
                  <a:lnTo>
                    <a:pt x="832" y="707"/>
                  </a:lnTo>
                  <a:lnTo>
                    <a:pt x="653" y="652"/>
                  </a:lnTo>
                  <a:lnTo>
                    <a:pt x="628" y="619"/>
                  </a:lnTo>
                  <a:lnTo>
                    <a:pt x="652" y="616"/>
                  </a:lnTo>
                  <a:lnTo>
                    <a:pt x="595" y="597"/>
                  </a:lnTo>
                  <a:lnTo>
                    <a:pt x="578" y="559"/>
                  </a:lnTo>
                  <a:lnTo>
                    <a:pt x="533" y="546"/>
                  </a:lnTo>
                  <a:lnTo>
                    <a:pt x="531" y="572"/>
                  </a:lnTo>
                  <a:lnTo>
                    <a:pt x="504" y="559"/>
                  </a:lnTo>
                  <a:lnTo>
                    <a:pt x="465" y="583"/>
                  </a:lnTo>
                  <a:lnTo>
                    <a:pt x="415" y="559"/>
                  </a:lnTo>
                  <a:lnTo>
                    <a:pt x="442" y="516"/>
                  </a:lnTo>
                  <a:lnTo>
                    <a:pt x="574" y="516"/>
                  </a:lnTo>
                  <a:lnTo>
                    <a:pt x="542" y="473"/>
                  </a:lnTo>
                  <a:lnTo>
                    <a:pt x="617" y="411"/>
                  </a:lnTo>
                  <a:lnTo>
                    <a:pt x="564" y="328"/>
                  </a:lnTo>
                  <a:lnTo>
                    <a:pt x="527" y="320"/>
                  </a:lnTo>
                  <a:lnTo>
                    <a:pt x="548" y="306"/>
                  </a:lnTo>
                  <a:lnTo>
                    <a:pt x="466" y="329"/>
                  </a:lnTo>
                  <a:lnTo>
                    <a:pt x="465" y="304"/>
                  </a:lnTo>
                  <a:lnTo>
                    <a:pt x="496" y="291"/>
                  </a:lnTo>
                  <a:lnTo>
                    <a:pt x="433" y="259"/>
                  </a:lnTo>
                  <a:lnTo>
                    <a:pt x="432" y="233"/>
                  </a:lnTo>
                  <a:lnTo>
                    <a:pt x="377" y="220"/>
                  </a:lnTo>
                  <a:lnTo>
                    <a:pt x="390" y="254"/>
                  </a:lnTo>
                  <a:lnTo>
                    <a:pt x="294" y="242"/>
                  </a:lnTo>
                  <a:lnTo>
                    <a:pt x="318" y="262"/>
                  </a:lnTo>
                  <a:lnTo>
                    <a:pt x="66" y="227"/>
                  </a:lnTo>
                  <a:lnTo>
                    <a:pt x="22" y="182"/>
                  </a:lnTo>
                  <a:lnTo>
                    <a:pt x="101" y="184"/>
                  </a:lnTo>
                  <a:lnTo>
                    <a:pt x="0" y="158"/>
                  </a:lnTo>
                  <a:close/>
                </a:path>
              </a:pathLst>
            </a:custGeom>
            <a:grpFill/>
            <a:ln w="9525">
              <a:noFill/>
              <a:round/>
              <a:headEnd/>
              <a:tailEnd/>
            </a:ln>
          </p:spPr>
          <p:txBody>
            <a:bodyPr/>
            <a:lstStyle/>
            <a:p>
              <a:endParaRPr lang="en-US" dirty="0"/>
            </a:p>
          </p:txBody>
        </p:sp>
        <p:sp>
          <p:nvSpPr>
            <p:cNvPr id="46" name="Freeform 40">
              <a:extLst>
                <a:ext uri="{FF2B5EF4-FFF2-40B4-BE49-F238E27FC236}">
                  <a16:creationId xmlns:a16="http://schemas.microsoft.com/office/drawing/2014/main" id="{C41C643C-2413-4C1D-9446-C6C6E5BCBDFA}"/>
                </a:ext>
              </a:extLst>
            </p:cNvPr>
            <p:cNvSpPr>
              <a:spLocks noChangeAspect="1"/>
            </p:cNvSpPr>
            <p:nvPr/>
          </p:nvSpPr>
          <p:spPr bwMode="gray">
            <a:xfrm>
              <a:off x="1628043" y="2012714"/>
              <a:ext cx="106410" cy="87993"/>
            </a:xfrm>
            <a:custGeom>
              <a:avLst/>
              <a:gdLst>
                <a:gd name="T0" fmla="*/ 0 w 231"/>
                <a:gd name="T1" fmla="*/ 126 h 154"/>
                <a:gd name="T2" fmla="*/ 34 w 231"/>
                <a:gd name="T3" fmla="*/ 95 h 154"/>
                <a:gd name="T4" fmla="*/ 56 w 231"/>
                <a:gd name="T5" fmla="*/ 0 h 154"/>
                <a:gd name="T6" fmla="*/ 75 w 231"/>
                <a:gd name="T7" fmla="*/ 34 h 154"/>
                <a:gd name="T8" fmla="*/ 128 w 231"/>
                <a:gd name="T9" fmla="*/ 43 h 154"/>
                <a:gd name="T10" fmla="*/ 231 w 231"/>
                <a:gd name="T11" fmla="*/ 112 h 154"/>
                <a:gd name="T12" fmla="*/ 217 w 231"/>
                <a:gd name="T13" fmla="*/ 137 h 154"/>
                <a:gd name="T14" fmla="*/ 124 w 231"/>
                <a:gd name="T15" fmla="*/ 104 h 154"/>
                <a:gd name="T16" fmla="*/ 67 w 231"/>
                <a:gd name="T17" fmla="*/ 154 h 154"/>
                <a:gd name="T18" fmla="*/ 52 w 231"/>
                <a:gd name="T19" fmla="*/ 112 h 154"/>
                <a:gd name="T20" fmla="*/ 0 w 231"/>
                <a:gd name="T21" fmla="*/ 12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54"/>
                <a:gd name="T35" fmla="*/ 231 w 231"/>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54">
                  <a:moveTo>
                    <a:pt x="0" y="126"/>
                  </a:moveTo>
                  <a:lnTo>
                    <a:pt x="34" y="95"/>
                  </a:lnTo>
                  <a:lnTo>
                    <a:pt x="56" y="0"/>
                  </a:lnTo>
                  <a:lnTo>
                    <a:pt x="75" y="34"/>
                  </a:lnTo>
                  <a:lnTo>
                    <a:pt x="128" y="43"/>
                  </a:lnTo>
                  <a:lnTo>
                    <a:pt x="231" y="112"/>
                  </a:lnTo>
                  <a:lnTo>
                    <a:pt x="217" y="137"/>
                  </a:lnTo>
                  <a:lnTo>
                    <a:pt x="124" y="104"/>
                  </a:lnTo>
                  <a:lnTo>
                    <a:pt x="67" y="154"/>
                  </a:lnTo>
                  <a:lnTo>
                    <a:pt x="52" y="112"/>
                  </a:lnTo>
                  <a:lnTo>
                    <a:pt x="0" y="126"/>
                  </a:lnTo>
                  <a:close/>
                </a:path>
              </a:pathLst>
            </a:custGeom>
            <a:grpFill/>
            <a:ln w="9525">
              <a:noFill/>
              <a:round/>
              <a:headEnd/>
              <a:tailEnd/>
            </a:ln>
          </p:spPr>
          <p:txBody>
            <a:bodyPr/>
            <a:lstStyle/>
            <a:p>
              <a:endParaRPr lang="en-US" dirty="0"/>
            </a:p>
          </p:txBody>
        </p:sp>
        <p:sp>
          <p:nvSpPr>
            <p:cNvPr id="47" name="Freeform 41">
              <a:extLst>
                <a:ext uri="{FF2B5EF4-FFF2-40B4-BE49-F238E27FC236}">
                  <a16:creationId xmlns:a16="http://schemas.microsoft.com/office/drawing/2014/main" id="{9BF48561-D0F8-454B-B098-97BD75923B3A}"/>
                </a:ext>
              </a:extLst>
            </p:cNvPr>
            <p:cNvSpPr>
              <a:spLocks noChangeAspect="1"/>
            </p:cNvSpPr>
            <p:nvPr/>
          </p:nvSpPr>
          <p:spPr bwMode="gray">
            <a:xfrm>
              <a:off x="2080286" y="2426076"/>
              <a:ext cx="107433" cy="124827"/>
            </a:xfrm>
            <a:custGeom>
              <a:avLst/>
              <a:gdLst>
                <a:gd name="T0" fmla="*/ 0 w 234"/>
                <a:gd name="T1" fmla="*/ 174 h 223"/>
                <a:gd name="T2" fmla="*/ 95 w 234"/>
                <a:gd name="T3" fmla="*/ 11 h 223"/>
                <a:gd name="T4" fmla="*/ 133 w 234"/>
                <a:gd name="T5" fmla="*/ 0 h 223"/>
                <a:gd name="T6" fmla="*/ 89 w 234"/>
                <a:gd name="T7" fmla="*/ 87 h 223"/>
                <a:gd name="T8" fmla="*/ 119 w 234"/>
                <a:gd name="T9" fmla="*/ 68 h 223"/>
                <a:gd name="T10" fmla="*/ 138 w 234"/>
                <a:gd name="T11" fmla="*/ 104 h 223"/>
                <a:gd name="T12" fmla="*/ 201 w 234"/>
                <a:gd name="T13" fmla="*/ 104 h 223"/>
                <a:gd name="T14" fmla="*/ 187 w 234"/>
                <a:gd name="T15" fmla="*/ 139 h 223"/>
                <a:gd name="T16" fmla="*/ 219 w 234"/>
                <a:gd name="T17" fmla="*/ 136 h 223"/>
                <a:gd name="T18" fmla="*/ 197 w 234"/>
                <a:gd name="T19" fmla="*/ 172 h 223"/>
                <a:gd name="T20" fmla="*/ 226 w 234"/>
                <a:gd name="T21" fmla="*/ 151 h 223"/>
                <a:gd name="T22" fmla="*/ 234 w 234"/>
                <a:gd name="T23" fmla="*/ 185 h 223"/>
                <a:gd name="T24" fmla="*/ 203 w 234"/>
                <a:gd name="T25" fmla="*/ 223 h 223"/>
                <a:gd name="T26" fmla="*/ 201 w 234"/>
                <a:gd name="T27" fmla="*/ 196 h 223"/>
                <a:gd name="T28" fmla="*/ 186 w 234"/>
                <a:gd name="T29" fmla="*/ 210 h 223"/>
                <a:gd name="T30" fmla="*/ 186 w 234"/>
                <a:gd name="T31" fmla="*/ 167 h 223"/>
                <a:gd name="T32" fmla="*/ 128 w 234"/>
                <a:gd name="T33" fmla="*/ 210 h 223"/>
                <a:gd name="T34" fmla="*/ 161 w 234"/>
                <a:gd name="T35" fmla="*/ 181 h 223"/>
                <a:gd name="T36" fmla="*/ 115 w 234"/>
                <a:gd name="T37" fmla="*/ 185 h 223"/>
                <a:gd name="T38" fmla="*/ 126 w 234"/>
                <a:gd name="T39" fmla="*/ 168 h 223"/>
                <a:gd name="T40" fmla="*/ 0 w 234"/>
                <a:gd name="T41" fmla="*/ 174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23"/>
                <a:gd name="T65" fmla="*/ 234 w 234"/>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23">
                  <a:moveTo>
                    <a:pt x="0" y="174"/>
                  </a:moveTo>
                  <a:lnTo>
                    <a:pt x="95" y="11"/>
                  </a:lnTo>
                  <a:lnTo>
                    <a:pt x="133" y="0"/>
                  </a:lnTo>
                  <a:lnTo>
                    <a:pt x="89" y="87"/>
                  </a:lnTo>
                  <a:lnTo>
                    <a:pt x="119" y="68"/>
                  </a:lnTo>
                  <a:lnTo>
                    <a:pt x="138" y="104"/>
                  </a:lnTo>
                  <a:lnTo>
                    <a:pt x="201" y="104"/>
                  </a:lnTo>
                  <a:lnTo>
                    <a:pt x="187" y="139"/>
                  </a:lnTo>
                  <a:lnTo>
                    <a:pt x="219" y="136"/>
                  </a:lnTo>
                  <a:lnTo>
                    <a:pt x="197" y="172"/>
                  </a:lnTo>
                  <a:lnTo>
                    <a:pt x="226" y="151"/>
                  </a:lnTo>
                  <a:lnTo>
                    <a:pt x="234" y="185"/>
                  </a:lnTo>
                  <a:lnTo>
                    <a:pt x="203" y="223"/>
                  </a:lnTo>
                  <a:lnTo>
                    <a:pt x="201" y="196"/>
                  </a:lnTo>
                  <a:lnTo>
                    <a:pt x="186" y="210"/>
                  </a:lnTo>
                  <a:lnTo>
                    <a:pt x="186" y="167"/>
                  </a:lnTo>
                  <a:lnTo>
                    <a:pt x="128" y="210"/>
                  </a:lnTo>
                  <a:lnTo>
                    <a:pt x="161" y="181"/>
                  </a:lnTo>
                  <a:lnTo>
                    <a:pt x="115" y="185"/>
                  </a:lnTo>
                  <a:lnTo>
                    <a:pt x="126" y="168"/>
                  </a:lnTo>
                  <a:lnTo>
                    <a:pt x="0" y="174"/>
                  </a:lnTo>
                  <a:close/>
                </a:path>
              </a:pathLst>
            </a:custGeom>
            <a:grpFill/>
            <a:ln w="9525">
              <a:noFill/>
              <a:round/>
              <a:headEnd/>
              <a:tailEnd/>
            </a:ln>
          </p:spPr>
          <p:txBody>
            <a:bodyPr/>
            <a:lstStyle/>
            <a:p>
              <a:endParaRPr lang="en-US" dirty="0"/>
            </a:p>
          </p:txBody>
        </p:sp>
        <p:sp>
          <p:nvSpPr>
            <p:cNvPr id="48" name="Freeform 42">
              <a:extLst>
                <a:ext uri="{FF2B5EF4-FFF2-40B4-BE49-F238E27FC236}">
                  <a16:creationId xmlns:a16="http://schemas.microsoft.com/office/drawing/2014/main" id="{E0DF4FDA-411A-4E76-9648-BFB2B2092BCC}"/>
                </a:ext>
              </a:extLst>
            </p:cNvPr>
            <p:cNvSpPr>
              <a:spLocks noChangeAspect="1"/>
            </p:cNvSpPr>
            <p:nvPr/>
          </p:nvSpPr>
          <p:spPr bwMode="gray">
            <a:xfrm>
              <a:off x="4334337" y="3345909"/>
              <a:ext cx="29672" cy="73668"/>
            </a:xfrm>
            <a:custGeom>
              <a:avLst/>
              <a:gdLst>
                <a:gd name="T0" fmla="*/ 0 w 65"/>
                <a:gd name="T1" fmla="*/ 0 h 130"/>
                <a:gd name="T2" fmla="*/ 11 w 65"/>
                <a:gd name="T3" fmla="*/ 130 h 130"/>
                <a:gd name="T4" fmla="*/ 65 w 65"/>
                <a:gd name="T5" fmla="*/ 107 h 130"/>
                <a:gd name="T6" fmla="*/ 39 w 65"/>
                <a:gd name="T7" fmla="*/ 31 h 130"/>
                <a:gd name="T8" fmla="*/ 0 w 65"/>
                <a:gd name="T9" fmla="*/ 0 h 130"/>
                <a:gd name="T10" fmla="*/ 0 60000 65536"/>
                <a:gd name="T11" fmla="*/ 0 60000 65536"/>
                <a:gd name="T12" fmla="*/ 0 60000 65536"/>
                <a:gd name="T13" fmla="*/ 0 60000 65536"/>
                <a:gd name="T14" fmla="*/ 0 60000 65536"/>
                <a:gd name="T15" fmla="*/ 0 w 65"/>
                <a:gd name="T16" fmla="*/ 0 h 130"/>
                <a:gd name="T17" fmla="*/ 65 w 65"/>
                <a:gd name="T18" fmla="*/ 130 h 130"/>
              </a:gdLst>
              <a:ahLst/>
              <a:cxnLst>
                <a:cxn ang="T10">
                  <a:pos x="T0" y="T1"/>
                </a:cxn>
                <a:cxn ang="T11">
                  <a:pos x="T2" y="T3"/>
                </a:cxn>
                <a:cxn ang="T12">
                  <a:pos x="T4" y="T5"/>
                </a:cxn>
                <a:cxn ang="T13">
                  <a:pos x="T6" y="T7"/>
                </a:cxn>
                <a:cxn ang="T14">
                  <a:pos x="T8" y="T9"/>
                </a:cxn>
              </a:cxnLst>
              <a:rect l="T15" t="T16" r="T17" b="T18"/>
              <a:pathLst>
                <a:path w="65" h="130">
                  <a:moveTo>
                    <a:pt x="0" y="0"/>
                  </a:moveTo>
                  <a:lnTo>
                    <a:pt x="11" y="130"/>
                  </a:lnTo>
                  <a:lnTo>
                    <a:pt x="65" y="107"/>
                  </a:lnTo>
                  <a:lnTo>
                    <a:pt x="39" y="31"/>
                  </a:lnTo>
                  <a:lnTo>
                    <a:pt x="0" y="0"/>
                  </a:lnTo>
                  <a:close/>
                </a:path>
              </a:pathLst>
            </a:custGeom>
            <a:grpFill/>
            <a:ln w="9525">
              <a:noFill/>
              <a:round/>
              <a:headEnd/>
              <a:tailEnd/>
            </a:ln>
          </p:spPr>
          <p:txBody>
            <a:bodyPr/>
            <a:lstStyle/>
            <a:p>
              <a:endParaRPr lang="en-US" dirty="0"/>
            </a:p>
          </p:txBody>
        </p:sp>
        <p:sp>
          <p:nvSpPr>
            <p:cNvPr id="49" name="Freeform 43">
              <a:extLst>
                <a:ext uri="{FF2B5EF4-FFF2-40B4-BE49-F238E27FC236}">
                  <a16:creationId xmlns:a16="http://schemas.microsoft.com/office/drawing/2014/main" id="{9D46BA1A-EE76-4C64-BBCF-2EC83394A2B8}"/>
                </a:ext>
              </a:extLst>
            </p:cNvPr>
            <p:cNvSpPr>
              <a:spLocks noChangeAspect="1"/>
            </p:cNvSpPr>
            <p:nvPr/>
          </p:nvSpPr>
          <p:spPr bwMode="gray">
            <a:xfrm>
              <a:off x="1817330" y="3885121"/>
              <a:ext cx="133013" cy="824678"/>
            </a:xfrm>
            <a:custGeom>
              <a:avLst/>
              <a:gdLst>
                <a:gd name="T0" fmla="*/ 0 w 289"/>
                <a:gd name="T1" fmla="*/ 1133 h 1450"/>
                <a:gd name="T2" fmla="*/ 22 w 289"/>
                <a:gd name="T3" fmla="*/ 1094 h 1450"/>
                <a:gd name="T4" fmla="*/ 62 w 289"/>
                <a:gd name="T5" fmla="*/ 1122 h 1450"/>
                <a:gd name="T6" fmla="*/ 98 w 289"/>
                <a:gd name="T7" fmla="*/ 1047 h 1450"/>
                <a:gd name="T8" fmla="*/ 85 w 289"/>
                <a:gd name="T9" fmla="*/ 1019 h 1450"/>
                <a:gd name="T10" fmla="*/ 114 w 289"/>
                <a:gd name="T11" fmla="*/ 916 h 1450"/>
                <a:gd name="T12" fmla="*/ 60 w 289"/>
                <a:gd name="T13" fmla="*/ 908 h 1450"/>
                <a:gd name="T14" fmla="*/ 69 w 289"/>
                <a:gd name="T15" fmla="*/ 742 h 1450"/>
                <a:gd name="T16" fmla="*/ 140 w 289"/>
                <a:gd name="T17" fmla="*/ 569 h 1450"/>
                <a:gd name="T18" fmla="*/ 139 w 289"/>
                <a:gd name="T19" fmla="*/ 424 h 1450"/>
                <a:gd name="T20" fmla="*/ 189 w 289"/>
                <a:gd name="T21" fmla="*/ 147 h 1450"/>
                <a:gd name="T22" fmla="*/ 173 w 289"/>
                <a:gd name="T23" fmla="*/ 25 h 1450"/>
                <a:gd name="T24" fmla="*/ 207 w 289"/>
                <a:gd name="T25" fmla="*/ 0 h 1450"/>
                <a:gd name="T26" fmla="*/ 243 w 289"/>
                <a:gd name="T27" fmla="*/ 63 h 1450"/>
                <a:gd name="T28" fmla="*/ 265 w 289"/>
                <a:gd name="T29" fmla="*/ 191 h 1450"/>
                <a:gd name="T30" fmla="*/ 289 w 289"/>
                <a:gd name="T31" fmla="*/ 195 h 1450"/>
                <a:gd name="T32" fmla="*/ 285 w 289"/>
                <a:gd name="T33" fmla="*/ 238 h 1450"/>
                <a:gd name="T34" fmla="*/ 247 w 289"/>
                <a:gd name="T35" fmla="*/ 256 h 1450"/>
                <a:gd name="T36" fmla="*/ 249 w 289"/>
                <a:gd name="T37" fmla="*/ 340 h 1450"/>
                <a:gd name="T38" fmla="*/ 207 w 289"/>
                <a:gd name="T39" fmla="*/ 387 h 1450"/>
                <a:gd name="T40" fmla="*/ 174 w 289"/>
                <a:gd name="T41" fmla="*/ 506 h 1450"/>
                <a:gd name="T42" fmla="*/ 199 w 289"/>
                <a:gd name="T43" fmla="*/ 619 h 1450"/>
                <a:gd name="T44" fmla="*/ 154 w 289"/>
                <a:gd name="T45" fmla="*/ 715 h 1450"/>
                <a:gd name="T46" fmla="*/ 123 w 289"/>
                <a:gd name="T47" fmla="*/ 953 h 1450"/>
                <a:gd name="T48" fmla="*/ 147 w 289"/>
                <a:gd name="T49" fmla="*/ 1040 h 1450"/>
                <a:gd name="T50" fmla="*/ 124 w 289"/>
                <a:gd name="T51" fmla="*/ 1047 h 1450"/>
                <a:gd name="T52" fmla="*/ 136 w 289"/>
                <a:gd name="T53" fmla="*/ 1124 h 1450"/>
                <a:gd name="T54" fmla="*/ 77 w 289"/>
                <a:gd name="T55" fmla="*/ 1286 h 1450"/>
                <a:gd name="T56" fmla="*/ 82 w 289"/>
                <a:gd name="T57" fmla="*/ 1313 h 1450"/>
                <a:gd name="T58" fmla="*/ 112 w 289"/>
                <a:gd name="T59" fmla="*/ 1303 h 1450"/>
                <a:gd name="T60" fmla="*/ 123 w 289"/>
                <a:gd name="T61" fmla="*/ 1365 h 1450"/>
                <a:gd name="T62" fmla="*/ 249 w 289"/>
                <a:gd name="T63" fmla="*/ 1378 h 1450"/>
                <a:gd name="T64" fmla="*/ 164 w 289"/>
                <a:gd name="T65" fmla="*/ 1402 h 1450"/>
                <a:gd name="T66" fmla="*/ 154 w 289"/>
                <a:gd name="T67" fmla="*/ 1450 h 1450"/>
                <a:gd name="T68" fmla="*/ 118 w 289"/>
                <a:gd name="T69" fmla="*/ 1436 h 1450"/>
                <a:gd name="T70" fmla="*/ 158 w 289"/>
                <a:gd name="T71" fmla="*/ 1407 h 1450"/>
                <a:gd name="T72" fmla="*/ 97 w 289"/>
                <a:gd name="T73" fmla="*/ 1393 h 1450"/>
                <a:gd name="T74" fmla="*/ 90 w 289"/>
                <a:gd name="T75" fmla="*/ 1342 h 1450"/>
                <a:gd name="T76" fmla="*/ 74 w 289"/>
                <a:gd name="T77" fmla="*/ 1367 h 1450"/>
                <a:gd name="T78" fmla="*/ 52 w 289"/>
                <a:gd name="T79" fmla="*/ 1319 h 1450"/>
                <a:gd name="T80" fmla="*/ 63 w 289"/>
                <a:gd name="T81" fmla="*/ 1305 h 1450"/>
                <a:gd name="T82" fmla="*/ 36 w 289"/>
                <a:gd name="T83" fmla="*/ 1283 h 1450"/>
                <a:gd name="T84" fmla="*/ 60 w 289"/>
                <a:gd name="T85" fmla="*/ 1256 h 1450"/>
                <a:gd name="T86" fmla="*/ 37 w 289"/>
                <a:gd name="T87" fmla="*/ 1187 h 1450"/>
                <a:gd name="T88" fmla="*/ 81 w 289"/>
                <a:gd name="T89" fmla="*/ 1194 h 1450"/>
                <a:gd name="T90" fmla="*/ 37 w 289"/>
                <a:gd name="T91" fmla="*/ 1157 h 1450"/>
                <a:gd name="T92" fmla="*/ 47 w 289"/>
                <a:gd name="T93" fmla="*/ 1130 h 1450"/>
                <a:gd name="T94" fmla="*/ 0 w 289"/>
                <a:gd name="T95" fmla="*/ 1133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9"/>
                <a:gd name="T145" fmla="*/ 0 h 1450"/>
                <a:gd name="T146" fmla="*/ 289 w 289"/>
                <a:gd name="T147" fmla="*/ 1450 h 14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9" h="1450">
                  <a:moveTo>
                    <a:pt x="0" y="1133"/>
                  </a:moveTo>
                  <a:lnTo>
                    <a:pt x="22" y="1094"/>
                  </a:lnTo>
                  <a:lnTo>
                    <a:pt x="62" y="1122"/>
                  </a:lnTo>
                  <a:lnTo>
                    <a:pt x="98" y="1047"/>
                  </a:lnTo>
                  <a:lnTo>
                    <a:pt x="85" y="1019"/>
                  </a:lnTo>
                  <a:lnTo>
                    <a:pt x="114" y="916"/>
                  </a:lnTo>
                  <a:lnTo>
                    <a:pt x="60" y="908"/>
                  </a:lnTo>
                  <a:lnTo>
                    <a:pt x="69" y="742"/>
                  </a:lnTo>
                  <a:lnTo>
                    <a:pt x="140" y="569"/>
                  </a:lnTo>
                  <a:lnTo>
                    <a:pt x="139" y="424"/>
                  </a:lnTo>
                  <a:lnTo>
                    <a:pt x="189" y="147"/>
                  </a:lnTo>
                  <a:lnTo>
                    <a:pt x="173" y="25"/>
                  </a:lnTo>
                  <a:lnTo>
                    <a:pt x="207" y="0"/>
                  </a:lnTo>
                  <a:lnTo>
                    <a:pt x="243" y="63"/>
                  </a:lnTo>
                  <a:lnTo>
                    <a:pt x="265" y="191"/>
                  </a:lnTo>
                  <a:lnTo>
                    <a:pt x="289" y="195"/>
                  </a:lnTo>
                  <a:lnTo>
                    <a:pt x="285" y="238"/>
                  </a:lnTo>
                  <a:lnTo>
                    <a:pt x="247" y="256"/>
                  </a:lnTo>
                  <a:lnTo>
                    <a:pt x="249" y="340"/>
                  </a:lnTo>
                  <a:lnTo>
                    <a:pt x="207" y="387"/>
                  </a:lnTo>
                  <a:lnTo>
                    <a:pt x="174" y="506"/>
                  </a:lnTo>
                  <a:lnTo>
                    <a:pt x="199" y="619"/>
                  </a:lnTo>
                  <a:lnTo>
                    <a:pt x="154" y="715"/>
                  </a:lnTo>
                  <a:lnTo>
                    <a:pt x="123" y="953"/>
                  </a:lnTo>
                  <a:lnTo>
                    <a:pt x="147" y="1040"/>
                  </a:lnTo>
                  <a:lnTo>
                    <a:pt x="124" y="1047"/>
                  </a:lnTo>
                  <a:lnTo>
                    <a:pt x="136" y="1124"/>
                  </a:lnTo>
                  <a:lnTo>
                    <a:pt x="77" y="1286"/>
                  </a:lnTo>
                  <a:lnTo>
                    <a:pt x="82" y="1313"/>
                  </a:lnTo>
                  <a:lnTo>
                    <a:pt x="112" y="1303"/>
                  </a:lnTo>
                  <a:lnTo>
                    <a:pt x="123" y="1365"/>
                  </a:lnTo>
                  <a:lnTo>
                    <a:pt x="249" y="1378"/>
                  </a:lnTo>
                  <a:lnTo>
                    <a:pt x="164" y="1402"/>
                  </a:lnTo>
                  <a:lnTo>
                    <a:pt x="154" y="1450"/>
                  </a:lnTo>
                  <a:lnTo>
                    <a:pt x="118" y="1436"/>
                  </a:lnTo>
                  <a:lnTo>
                    <a:pt x="158" y="1407"/>
                  </a:lnTo>
                  <a:lnTo>
                    <a:pt x="97" y="1393"/>
                  </a:lnTo>
                  <a:lnTo>
                    <a:pt x="90" y="1342"/>
                  </a:lnTo>
                  <a:lnTo>
                    <a:pt x="74" y="1367"/>
                  </a:lnTo>
                  <a:lnTo>
                    <a:pt x="52" y="1319"/>
                  </a:lnTo>
                  <a:lnTo>
                    <a:pt x="63" y="1305"/>
                  </a:lnTo>
                  <a:lnTo>
                    <a:pt x="36" y="1283"/>
                  </a:lnTo>
                  <a:lnTo>
                    <a:pt x="60" y="1256"/>
                  </a:lnTo>
                  <a:lnTo>
                    <a:pt x="37" y="1187"/>
                  </a:lnTo>
                  <a:lnTo>
                    <a:pt x="81" y="1194"/>
                  </a:lnTo>
                  <a:lnTo>
                    <a:pt x="37" y="1157"/>
                  </a:lnTo>
                  <a:lnTo>
                    <a:pt x="47" y="1130"/>
                  </a:lnTo>
                  <a:lnTo>
                    <a:pt x="0" y="1133"/>
                  </a:lnTo>
                  <a:close/>
                </a:path>
              </a:pathLst>
            </a:custGeom>
            <a:grpFill/>
            <a:ln w="9525">
              <a:noFill/>
              <a:round/>
              <a:headEnd/>
              <a:tailEnd/>
            </a:ln>
          </p:spPr>
          <p:txBody>
            <a:bodyPr/>
            <a:lstStyle/>
            <a:p>
              <a:endParaRPr lang="en-US" dirty="0"/>
            </a:p>
          </p:txBody>
        </p:sp>
        <p:sp>
          <p:nvSpPr>
            <p:cNvPr id="50" name="Freeform 44">
              <a:extLst>
                <a:ext uri="{FF2B5EF4-FFF2-40B4-BE49-F238E27FC236}">
                  <a16:creationId xmlns:a16="http://schemas.microsoft.com/office/drawing/2014/main" id="{18AD1B89-AB72-4067-8AAE-40758F07694E}"/>
                </a:ext>
              </a:extLst>
            </p:cNvPr>
            <p:cNvSpPr>
              <a:spLocks noChangeAspect="1"/>
            </p:cNvSpPr>
            <p:nvPr/>
          </p:nvSpPr>
          <p:spPr bwMode="gray">
            <a:xfrm>
              <a:off x="1824493" y="4576787"/>
              <a:ext cx="10232" cy="31718"/>
            </a:xfrm>
            <a:custGeom>
              <a:avLst/>
              <a:gdLst>
                <a:gd name="T0" fmla="*/ 0 w 22"/>
                <a:gd name="T1" fmla="*/ 25 h 53"/>
                <a:gd name="T2" fmla="*/ 9 w 22"/>
                <a:gd name="T3" fmla="*/ 0 h 53"/>
                <a:gd name="T4" fmla="*/ 22 w 22"/>
                <a:gd name="T5" fmla="*/ 53 h 53"/>
                <a:gd name="T6" fmla="*/ 0 w 22"/>
                <a:gd name="T7" fmla="*/ 25 h 53"/>
                <a:gd name="T8" fmla="*/ 0 60000 65536"/>
                <a:gd name="T9" fmla="*/ 0 60000 65536"/>
                <a:gd name="T10" fmla="*/ 0 60000 65536"/>
                <a:gd name="T11" fmla="*/ 0 60000 65536"/>
                <a:gd name="T12" fmla="*/ 0 w 22"/>
                <a:gd name="T13" fmla="*/ 0 h 53"/>
                <a:gd name="T14" fmla="*/ 22 w 22"/>
                <a:gd name="T15" fmla="*/ 53 h 53"/>
              </a:gdLst>
              <a:ahLst/>
              <a:cxnLst>
                <a:cxn ang="T8">
                  <a:pos x="T0" y="T1"/>
                </a:cxn>
                <a:cxn ang="T9">
                  <a:pos x="T2" y="T3"/>
                </a:cxn>
                <a:cxn ang="T10">
                  <a:pos x="T4" y="T5"/>
                </a:cxn>
                <a:cxn ang="T11">
                  <a:pos x="T6" y="T7"/>
                </a:cxn>
              </a:cxnLst>
              <a:rect l="T12" t="T13" r="T14" b="T15"/>
              <a:pathLst>
                <a:path w="22" h="53">
                  <a:moveTo>
                    <a:pt x="0" y="25"/>
                  </a:moveTo>
                  <a:lnTo>
                    <a:pt x="9" y="0"/>
                  </a:lnTo>
                  <a:lnTo>
                    <a:pt x="22" y="53"/>
                  </a:lnTo>
                  <a:lnTo>
                    <a:pt x="0" y="25"/>
                  </a:lnTo>
                  <a:close/>
                </a:path>
              </a:pathLst>
            </a:custGeom>
            <a:grpFill/>
            <a:ln w="9525">
              <a:noFill/>
              <a:round/>
              <a:headEnd/>
              <a:tailEnd/>
            </a:ln>
          </p:spPr>
          <p:txBody>
            <a:bodyPr/>
            <a:lstStyle/>
            <a:p>
              <a:endParaRPr lang="en-US" dirty="0"/>
            </a:p>
          </p:txBody>
        </p:sp>
        <p:sp>
          <p:nvSpPr>
            <p:cNvPr id="51" name="Freeform 45">
              <a:extLst>
                <a:ext uri="{FF2B5EF4-FFF2-40B4-BE49-F238E27FC236}">
                  <a16:creationId xmlns:a16="http://schemas.microsoft.com/office/drawing/2014/main" id="{7D4D5702-1E56-4981-BB1B-138020A56064}"/>
                </a:ext>
              </a:extLst>
            </p:cNvPr>
            <p:cNvSpPr>
              <a:spLocks noChangeAspect="1"/>
            </p:cNvSpPr>
            <p:nvPr/>
          </p:nvSpPr>
          <p:spPr bwMode="gray">
            <a:xfrm>
              <a:off x="1834725" y="4408986"/>
              <a:ext cx="11255" cy="37857"/>
            </a:xfrm>
            <a:custGeom>
              <a:avLst/>
              <a:gdLst>
                <a:gd name="T0" fmla="*/ 0 w 20"/>
                <a:gd name="T1" fmla="*/ 59 h 70"/>
                <a:gd name="T2" fmla="*/ 20 w 20"/>
                <a:gd name="T3" fmla="*/ 0 h 70"/>
                <a:gd name="T4" fmla="*/ 20 w 20"/>
                <a:gd name="T5" fmla="*/ 70 h 70"/>
                <a:gd name="T6" fmla="*/ 0 w 20"/>
                <a:gd name="T7" fmla="*/ 59 h 70"/>
                <a:gd name="T8" fmla="*/ 0 60000 65536"/>
                <a:gd name="T9" fmla="*/ 0 60000 65536"/>
                <a:gd name="T10" fmla="*/ 0 60000 65536"/>
                <a:gd name="T11" fmla="*/ 0 60000 65536"/>
                <a:gd name="T12" fmla="*/ 0 w 20"/>
                <a:gd name="T13" fmla="*/ 0 h 70"/>
                <a:gd name="T14" fmla="*/ 20 w 20"/>
                <a:gd name="T15" fmla="*/ 70 h 70"/>
              </a:gdLst>
              <a:ahLst/>
              <a:cxnLst>
                <a:cxn ang="T8">
                  <a:pos x="T0" y="T1"/>
                </a:cxn>
                <a:cxn ang="T9">
                  <a:pos x="T2" y="T3"/>
                </a:cxn>
                <a:cxn ang="T10">
                  <a:pos x="T4" y="T5"/>
                </a:cxn>
                <a:cxn ang="T11">
                  <a:pos x="T6" y="T7"/>
                </a:cxn>
              </a:cxnLst>
              <a:rect l="T12" t="T13" r="T14" b="T15"/>
              <a:pathLst>
                <a:path w="20" h="70">
                  <a:moveTo>
                    <a:pt x="0" y="59"/>
                  </a:moveTo>
                  <a:lnTo>
                    <a:pt x="20" y="0"/>
                  </a:lnTo>
                  <a:lnTo>
                    <a:pt x="20" y="70"/>
                  </a:lnTo>
                  <a:lnTo>
                    <a:pt x="0" y="59"/>
                  </a:lnTo>
                  <a:close/>
                </a:path>
              </a:pathLst>
            </a:custGeom>
            <a:grpFill/>
            <a:ln w="9525">
              <a:noFill/>
              <a:round/>
              <a:headEnd/>
              <a:tailEnd/>
            </a:ln>
          </p:spPr>
          <p:txBody>
            <a:bodyPr/>
            <a:lstStyle/>
            <a:p>
              <a:endParaRPr lang="en-US" dirty="0"/>
            </a:p>
          </p:txBody>
        </p:sp>
        <p:sp>
          <p:nvSpPr>
            <p:cNvPr id="52" name="Freeform 46">
              <a:extLst>
                <a:ext uri="{FF2B5EF4-FFF2-40B4-BE49-F238E27FC236}">
                  <a16:creationId xmlns:a16="http://schemas.microsoft.com/office/drawing/2014/main" id="{6664FC1D-FBFA-4359-BDB3-0D2E1A32C1DE}"/>
                </a:ext>
              </a:extLst>
            </p:cNvPr>
            <p:cNvSpPr>
              <a:spLocks noChangeAspect="1"/>
            </p:cNvSpPr>
            <p:nvPr/>
          </p:nvSpPr>
          <p:spPr bwMode="gray">
            <a:xfrm>
              <a:off x="1848025" y="4701614"/>
              <a:ext cx="22510" cy="15347"/>
            </a:xfrm>
            <a:custGeom>
              <a:avLst/>
              <a:gdLst>
                <a:gd name="T0" fmla="*/ 0 w 46"/>
                <a:gd name="T1" fmla="*/ 0 h 29"/>
                <a:gd name="T2" fmla="*/ 44 w 46"/>
                <a:gd name="T3" fmla="*/ 7 h 29"/>
                <a:gd name="T4" fmla="*/ 46 w 46"/>
                <a:gd name="T5" fmla="*/ 29 h 29"/>
                <a:gd name="T6" fmla="*/ 0 w 46"/>
                <a:gd name="T7" fmla="*/ 0 h 29"/>
                <a:gd name="T8" fmla="*/ 0 60000 65536"/>
                <a:gd name="T9" fmla="*/ 0 60000 65536"/>
                <a:gd name="T10" fmla="*/ 0 60000 65536"/>
                <a:gd name="T11" fmla="*/ 0 60000 65536"/>
                <a:gd name="T12" fmla="*/ 0 w 46"/>
                <a:gd name="T13" fmla="*/ 0 h 29"/>
                <a:gd name="T14" fmla="*/ 46 w 46"/>
                <a:gd name="T15" fmla="*/ 29 h 29"/>
              </a:gdLst>
              <a:ahLst/>
              <a:cxnLst>
                <a:cxn ang="T8">
                  <a:pos x="T0" y="T1"/>
                </a:cxn>
                <a:cxn ang="T9">
                  <a:pos x="T2" y="T3"/>
                </a:cxn>
                <a:cxn ang="T10">
                  <a:pos x="T4" y="T5"/>
                </a:cxn>
                <a:cxn ang="T11">
                  <a:pos x="T6" y="T7"/>
                </a:cxn>
              </a:cxnLst>
              <a:rect l="T12" t="T13" r="T14" b="T15"/>
              <a:pathLst>
                <a:path w="46" h="29">
                  <a:moveTo>
                    <a:pt x="0" y="0"/>
                  </a:moveTo>
                  <a:lnTo>
                    <a:pt x="44" y="7"/>
                  </a:lnTo>
                  <a:lnTo>
                    <a:pt x="46" y="29"/>
                  </a:lnTo>
                  <a:lnTo>
                    <a:pt x="0" y="0"/>
                  </a:lnTo>
                  <a:close/>
                </a:path>
              </a:pathLst>
            </a:custGeom>
            <a:grpFill/>
            <a:ln w="9525">
              <a:noFill/>
              <a:round/>
              <a:headEnd/>
              <a:tailEnd/>
            </a:ln>
          </p:spPr>
          <p:txBody>
            <a:bodyPr/>
            <a:lstStyle/>
            <a:p>
              <a:endParaRPr lang="en-US" dirty="0"/>
            </a:p>
          </p:txBody>
        </p:sp>
        <p:sp>
          <p:nvSpPr>
            <p:cNvPr id="53" name="Freeform 47">
              <a:extLst>
                <a:ext uri="{FF2B5EF4-FFF2-40B4-BE49-F238E27FC236}">
                  <a16:creationId xmlns:a16="http://schemas.microsoft.com/office/drawing/2014/main" id="{987A012F-8665-4006-812C-6F8CDF4F3395}"/>
                </a:ext>
              </a:extLst>
            </p:cNvPr>
            <p:cNvSpPr>
              <a:spLocks noChangeAspect="1"/>
            </p:cNvSpPr>
            <p:nvPr/>
          </p:nvSpPr>
          <p:spPr bwMode="gray">
            <a:xfrm>
              <a:off x="1851095" y="4660687"/>
              <a:ext cx="33764" cy="40927"/>
            </a:xfrm>
            <a:custGeom>
              <a:avLst/>
              <a:gdLst>
                <a:gd name="T0" fmla="*/ 0 w 68"/>
                <a:gd name="T1" fmla="*/ 11 h 69"/>
                <a:gd name="T2" fmla="*/ 18 w 68"/>
                <a:gd name="T3" fmla="*/ 0 h 69"/>
                <a:gd name="T4" fmla="*/ 17 w 68"/>
                <a:gd name="T5" fmla="*/ 31 h 69"/>
                <a:gd name="T6" fmla="*/ 68 w 68"/>
                <a:gd name="T7" fmla="*/ 43 h 69"/>
                <a:gd name="T8" fmla="*/ 35 w 68"/>
                <a:gd name="T9" fmla="*/ 69 h 69"/>
                <a:gd name="T10" fmla="*/ 0 w 68"/>
                <a:gd name="T11" fmla="*/ 11 h 69"/>
                <a:gd name="T12" fmla="*/ 0 60000 65536"/>
                <a:gd name="T13" fmla="*/ 0 60000 65536"/>
                <a:gd name="T14" fmla="*/ 0 60000 65536"/>
                <a:gd name="T15" fmla="*/ 0 60000 65536"/>
                <a:gd name="T16" fmla="*/ 0 60000 65536"/>
                <a:gd name="T17" fmla="*/ 0 60000 65536"/>
                <a:gd name="T18" fmla="*/ 0 w 68"/>
                <a:gd name="T19" fmla="*/ 0 h 69"/>
                <a:gd name="T20" fmla="*/ 68 w 6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8" h="69">
                  <a:moveTo>
                    <a:pt x="0" y="11"/>
                  </a:moveTo>
                  <a:lnTo>
                    <a:pt x="18" y="0"/>
                  </a:lnTo>
                  <a:lnTo>
                    <a:pt x="17" y="31"/>
                  </a:lnTo>
                  <a:lnTo>
                    <a:pt x="68" y="43"/>
                  </a:lnTo>
                  <a:lnTo>
                    <a:pt x="35" y="69"/>
                  </a:lnTo>
                  <a:lnTo>
                    <a:pt x="0" y="11"/>
                  </a:lnTo>
                  <a:close/>
                </a:path>
              </a:pathLst>
            </a:custGeom>
            <a:grpFill/>
            <a:ln w="9525">
              <a:noFill/>
              <a:round/>
              <a:headEnd/>
              <a:tailEnd/>
            </a:ln>
          </p:spPr>
          <p:txBody>
            <a:bodyPr/>
            <a:lstStyle/>
            <a:p>
              <a:endParaRPr lang="en-US" dirty="0"/>
            </a:p>
          </p:txBody>
        </p:sp>
        <p:sp>
          <p:nvSpPr>
            <p:cNvPr id="54" name="Freeform 48">
              <a:extLst>
                <a:ext uri="{FF2B5EF4-FFF2-40B4-BE49-F238E27FC236}">
                  <a16:creationId xmlns:a16="http://schemas.microsoft.com/office/drawing/2014/main" id="{14312D60-EA1F-42CD-BE35-6EB83B6A57E9}"/>
                </a:ext>
              </a:extLst>
            </p:cNvPr>
            <p:cNvSpPr>
              <a:spLocks noChangeAspect="1"/>
            </p:cNvSpPr>
            <p:nvPr/>
          </p:nvSpPr>
          <p:spPr bwMode="gray">
            <a:xfrm>
              <a:off x="1874628" y="4712869"/>
              <a:ext cx="18417" cy="10232"/>
            </a:xfrm>
            <a:custGeom>
              <a:avLst/>
              <a:gdLst>
                <a:gd name="T0" fmla="*/ 0 w 38"/>
                <a:gd name="T1" fmla="*/ 13 h 17"/>
                <a:gd name="T2" fmla="*/ 9 w 38"/>
                <a:gd name="T3" fmla="*/ 0 h 17"/>
                <a:gd name="T4" fmla="*/ 38 w 38"/>
                <a:gd name="T5" fmla="*/ 17 h 17"/>
                <a:gd name="T6" fmla="*/ 0 w 38"/>
                <a:gd name="T7" fmla="*/ 13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3"/>
                  </a:moveTo>
                  <a:lnTo>
                    <a:pt x="9" y="0"/>
                  </a:lnTo>
                  <a:lnTo>
                    <a:pt x="38" y="17"/>
                  </a:lnTo>
                  <a:lnTo>
                    <a:pt x="0" y="13"/>
                  </a:lnTo>
                  <a:close/>
                </a:path>
              </a:pathLst>
            </a:custGeom>
            <a:grpFill/>
            <a:ln w="9525">
              <a:noFill/>
              <a:round/>
              <a:headEnd/>
              <a:tailEnd/>
            </a:ln>
          </p:spPr>
          <p:txBody>
            <a:bodyPr/>
            <a:lstStyle/>
            <a:p>
              <a:endParaRPr lang="en-US" dirty="0"/>
            </a:p>
          </p:txBody>
        </p:sp>
        <p:sp>
          <p:nvSpPr>
            <p:cNvPr id="55" name="Freeform 49">
              <a:extLst>
                <a:ext uri="{FF2B5EF4-FFF2-40B4-BE49-F238E27FC236}">
                  <a16:creationId xmlns:a16="http://schemas.microsoft.com/office/drawing/2014/main" id="{2BDCCE04-4B44-4D26-8F49-CECD60E17060}"/>
                </a:ext>
              </a:extLst>
            </p:cNvPr>
            <p:cNvSpPr>
              <a:spLocks noChangeAspect="1"/>
            </p:cNvSpPr>
            <p:nvPr/>
          </p:nvSpPr>
          <p:spPr bwMode="gray">
            <a:xfrm>
              <a:off x="1886906" y="4679104"/>
              <a:ext cx="41950" cy="61390"/>
            </a:xfrm>
            <a:custGeom>
              <a:avLst/>
              <a:gdLst>
                <a:gd name="T0" fmla="*/ 0 w 96"/>
                <a:gd name="T1" fmla="*/ 87 h 106"/>
                <a:gd name="T2" fmla="*/ 16 w 96"/>
                <a:gd name="T3" fmla="*/ 71 h 106"/>
                <a:gd name="T4" fmla="*/ 67 w 96"/>
                <a:gd name="T5" fmla="*/ 81 h 106"/>
                <a:gd name="T6" fmla="*/ 44 w 96"/>
                <a:gd name="T7" fmla="*/ 54 h 106"/>
                <a:gd name="T8" fmla="*/ 69 w 96"/>
                <a:gd name="T9" fmla="*/ 37 h 106"/>
                <a:gd name="T10" fmla="*/ 32 w 96"/>
                <a:gd name="T11" fmla="*/ 32 h 106"/>
                <a:gd name="T12" fmla="*/ 32 w 96"/>
                <a:gd name="T13" fmla="*/ 6 h 106"/>
                <a:gd name="T14" fmla="*/ 93 w 96"/>
                <a:gd name="T15" fmla="*/ 0 h 106"/>
                <a:gd name="T16" fmla="*/ 96 w 96"/>
                <a:gd name="T17" fmla="*/ 106 h 106"/>
                <a:gd name="T18" fmla="*/ 0 w 96"/>
                <a:gd name="T19" fmla="*/ 8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6"/>
                <a:gd name="T32" fmla="*/ 96 w 96"/>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6">
                  <a:moveTo>
                    <a:pt x="0" y="87"/>
                  </a:moveTo>
                  <a:lnTo>
                    <a:pt x="16" y="71"/>
                  </a:lnTo>
                  <a:lnTo>
                    <a:pt x="67" y="81"/>
                  </a:lnTo>
                  <a:lnTo>
                    <a:pt x="44" y="54"/>
                  </a:lnTo>
                  <a:lnTo>
                    <a:pt x="69" y="37"/>
                  </a:lnTo>
                  <a:lnTo>
                    <a:pt x="32" y="32"/>
                  </a:lnTo>
                  <a:lnTo>
                    <a:pt x="32" y="6"/>
                  </a:lnTo>
                  <a:lnTo>
                    <a:pt x="93" y="0"/>
                  </a:lnTo>
                  <a:lnTo>
                    <a:pt x="96" y="106"/>
                  </a:lnTo>
                  <a:lnTo>
                    <a:pt x="0" y="87"/>
                  </a:lnTo>
                  <a:close/>
                </a:path>
              </a:pathLst>
            </a:custGeom>
            <a:grpFill/>
            <a:ln w="9525">
              <a:noFill/>
              <a:round/>
              <a:headEnd/>
              <a:tailEnd/>
            </a:ln>
          </p:spPr>
          <p:txBody>
            <a:bodyPr/>
            <a:lstStyle/>
            <a:p>
              <a:endParaRPr lang="en-US" dirty="0"/>
            </a:p>
          </p:txBody>
        </p:sp>
        <p:sp>
          <p:nvSpPr>
            <p:cNvPr id="56" name="Freeform 50">
              <a:extLst>
                <a:ext uri="{FF2B5EF4-FFF2-40B4-BE49-F238E27FC236}">
                  <a16:creationId xmlns:a16="http://schemas.microsoft.com/office/drawing/2014/main" id="{8484CC28-3CE1-4632-B423-D0C2B8FE58FD}"/>
                </a:ext>
              </a:extLst>
            </p:cNvPr>
            <p:cNvSpPr>
              <a:spLocks noChangeAspect="1"/>
            </p:cNvSpPr>
            <p:nvPr/>
          </p:nvSpPr>
          <p:spPr bwMode="gray">
            <a:xfrm>
              <a:off x="1907370" y="4749703"/>
              <a:ext cx="33765" cy="11255"/>
            </a:xfrm>
            <a:custGeom>
              <a:avLst/>
              <a:gdLst>
                <a:gd name="T0" fmla="*/ 0 w 71"/>
                <a:gd name="T1" fmla="*/ 0 h 21"/>
                <a:gd name="T2" fmla="*/ 64 w 71"/>
                <a:gd name="T3" fmla="*/ 5 h 21"/>
                <a:gd name="T4" fmla="*/ 71 w 71"/>
                <a:gd name="T5" fmla="*/ 21 h 21"/>
                <a:gd name="T6" fmla="*/ 0 w 71"/>
                <a:gd name="T7" fmla="*/ 0 h 21"/>
                <a:gd name="T8" fmla="*/ 0 60000 65536"/>
                <a:gd name="T9" fmla="*/ 0 60000 65536"/>
                <a:gd name="T10" fmla="*/ 0 60000 65536"/>
                <a:gd name="T11" fmla="*/ 0 60000 65536"/>
                <a:gd name="T12" fmla="*/ 0 w 71"/>
                <a:gd name="T13" fmla="*/ 0 h 21"/>
                <a:gd name="T14" fmla="*/ 71 w 71"/>
                <a:gd name="T15" fmla="*/ 21 h 21"/>
              </a:gdLst>
              <a:ahLst/>
              <a:cxnLst>
                <a:cxn ang="T8">
                  <a:pos x="T0" y="T1"/>
                </a:cxn>
                <a:cxn ang="T9">
                  <a:pos x="T2" y="T3"/>
                </a:cxn>
                <a:cxn ang="T10">
                  <a:pos x="T4" y="T5"/>
                </a:cxn>
                <a:cxn ang="T11">
                  <a:pos x="T6" y="T7"/>
                </a:cxn>
              </a:cxnLst>
              <a:rect l="T12" t="T13" r="T14" b="T15"/>
              <a:pathLst>
                <a:path w="71" h="21">
                  <a:moveTo>
                    <a:pt x="0" y="0"/>
                  </a:moveTo>
                  <a:lnTo>
                    <a:pt x="64" y="5"/>
                  </a:lnTo>
                  <a:lnTo>
                    <a:pt x="71" y="21"/>
                  </a:lnTo>
                  <a:lnTo>
                    <a:pt x="0" y="0"/>
                  </a:lnTo>
                  <a:close/>
                </a:path>
              </a:pathLst>
            </a:custGeom>
            <a:grpFill/>
            <a:ln w="9525">
              <a:noFill/>
              <a:round/>
              <a:headEnd/>
              <a:tailEnd/>
            </a:ln>
          </p:spPr>
          <p:txBody>
            <a:bodyPr/>
            <a:lstStyle/>
            <a:p>
              <a:endParaRPr lang="en-US" dirty="0"/>
            </a:p>
          </p:txBody>
        </p:sp>
        <p:sp>
          <p:nvSpPr>
            <p:cNvPr id="57" name="Freeform 51">
              <a:extLst>
                <a:ext uri="{FF2B5EF4-FFF2-40B4-BE49-F238E27FC236}">
                  <a16:creationId xmlns:a16="http://schemas.microsoft.com/office/drawing/2014/main" id="{8331AEB1-AF6D-4ACD-B8AC-F1235D038B38}"/>
                </a:ext>
              </a:extLst>
            </p:cNvPr>
            <p:cNvSpPr>
              <a:spLocks noChangeAspect="1"/>
            </p:cNvSpPr>
            <p:nvPr/>
          </p:nvSpPr>
          <p:spPr bwMode="gray">
            <a:xfrm>
              <a:off x="1940111" y="4740495"/>
              <a:ext cx="16371" cy="9208"/>
            </a:xfrm>
            <a:custGeom>
              <a:avLst/>
              <a:gdLst>
                <a:gd name="T0" fmla="*/ 0 w 33"/>
                <a:gd name="T1" fmla="*/ 15 h 15"/>
                <a:gd name="T2" fmla="*/ 7 w 33"/>
                <a:gd name="T3" fmla="*/ 0 h 15"/>
                <a:gd name="T4" fmla="*/ 33 w 33"/>
                <a:gd name="T5" fmla="*/ 15 h 15"/>
                <a:gd name="T6" fmla="*/ 0 w 33"/>
                <a:gd name="T7" fmla="*/ 15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15"/>
                  </a:moveTo>
                  <a:lnTo>
                    <a:pt x="7" y="0"/>
                  </a:lnTo>
                  <a:lnTo>
                    <a:pt x="33" y="15"/>
                  </a:lnTo>
                  <a:lnTo>
                    <a:pt x="0" y="15"/>
                  </a:lnTo>
                  <a:close/>
                </a:path>
              </a:pathLst>
            </a:custGeom>
            <a:grpFill/>
            <a:ln w="9525">
              <a:noFill/>
              <a:round/>
              <a:headEnd/>
              <a:tailEnd/>
            </a:ln>
          </p:spPr>
          <p:txBody>
            <a:bodyPr/>
            <a:lstStyle/>
            <a:p>
              <a:endParaRPr lang="en-US" dirty="0"/>
            </a:p>
          </p:txBody>
        </p:sp>
        <p:sp>
          <p:nvSpPr>
            <p:cNvPr id="58" name="Freeform 52">
              <a:extLst>
                <a:ext uri="{FF2B5EF4-FFF2-40B4-BE49-F238E27FC236}">
                  <a16:creationId xmlns:a16="http://schemas.microsoft.com/office/drawing/2014/main" id="{4398D66C-FB9B-48ED-85E1-3A96159E0CB2}"/>
                </a:ext>
              </a:extLst>
            </p:cNvPr>
            <p:cNvSpPr>
              <a:spLocks noChangeAspect="1"/>
            </p:cNvSpPr>
            <p:nvPr/>
          </p:nvSpPr>
          <p:spPr bwMode="gray">
            <a:xfrm>
              <a:off x="4234066" y="2372871"/>
              <a:ext cx="991456" cy="764310"/>
            </a:xfrm>
            <a:custGeom>
              <a:avLst/>
              <a:gdLst>
                <a:gd name="T0" fmla="*/ 12 w 2124"/>
                <a:gd name="T1" fmla="*/ 585 h 1337"/>
                <a:gd name="T2" fmla="*/ 223 w 2124"/>
                <a:gd name="T3" fmla="*/ 503 h 1337"/>
                <a:gd name="T4" fmla="*/ 216 w 2124"/>
                <a:gd name="T5" fmla="*/ 387 h 1337"/>
                <a:gd name="T6" fmla="*/ 324 w 2124"/>
                <a:gd name="T7" fmla="*/ 285 h 1337"/>
                <a:gd name="T8" fmla="*/ 422 w 2124"/>
                <a:gd name="T9" fmla="*/ 235 h 1337"/>
                <a:gd name="T10" fmla="*/ 525 w 2124"/>
                <a:gd name="T11" fmla="*/ 253 h 1337"/>
                <a:gd name="T12" fmla="*/ 594 w 2124"/>
                <a:gd name="T13" fmla="*/ 369 h 1337"/>
                <a:gd name="T14" fmla="*/ 810 w 2124"/>
                <a:gd name="T15" fmla="*/ 475 h 1337"/>
                <a:gd name="T16" fmla="*/ 1080 w 2124"/>
                <a:gd name="T17" fmla="*/ 524 h 1337"/>
                <a:gd name="T18" fmla="*/ 1328 w 2124"/>
                <a:gd name="T19" fmla="*/ 437 h 1337"/>
                <a:gd name="T20" fmla="*/ 1380 w 2124"/>
                <a:gd name="T21" fmla="*/ 389 h 1337"/>
                <a:gd name="T22" fmla="*/ 1590 w 2124"/>
                <a:gd name="T23" fmla="*/ 307 h 1337"/>
                <a:gd name="T24" fmla="*/ 1456 w 2124"/>
                <a:gd name="T25" fmla="*/ 264 h 1337"/>
                <a:gd name="T26" fmla="*/ 1478 w 2124"/>
                <a:gd name="T27" fmla="*/ 163 h 1337"/>
                <a:gd name="T28" fmla="*/ 1581 w 2124"/>
                <a:gd name="T29" fmla="*/ 160 h 1337"/>
                <a:gd name="T30" fmla="*/ 1608 w 2124"/>
                <a:gd name="T31" fmla="*/ 41 h 1337"/>
                <a:gd name="T32" fmla="*/ 1804 w 2124"/>
                <a:gd name="T33" fmla="*/ 27 h 1337"/>
                <a:gd name="T34" fmla="*/ 1974 w 2124"/>
                <a:gd name="T35" fmla="*/ 209 h 1337"/>
                <a:gd name="T36" fmla="*/ 2124 w 2124"/>
                <a:gd name="T37" fmla="*/ 229 h 1337"/>
                <a:gd name="T38" fmla="*/ 1988 w 2124"/>
                <a:gd name="T39" fmla="*/ 395 h 1337"/>
                <a:gd name="T40" fmla="*/ 1974 w 2124"/>
                <a:gd name="T41" fmla="*/ 482 h 1337"/>
                <a:gd name="T42" fmla="*/ 1894 w 2124"/>
                <a:gd name="T43" fmla="*/ 510 h 1337"/>
                <a:gd name="T44" fmla="*/ 1846 w 2124"/>
                <a:gd name="T45" fmla="*/ 526 h 1337"/>
                <a:gd name="T46" fmla="*/ 1656 w 2124"/>
                <a:gd name="T47" fmla="*/ 642 h 1337"/>
                <a:gd name="T48" fmla="*/ 1672 w 2124"/>
                <a:gd name="T49" fmla="*/ 549 h 1337"/>
                <a:gd name="T50" fmla="*/ 1527 w 2124"/>
                <a:gd name="T51" fmla="*/ 650 h 1337"/>
                <a:gd name="T52" fmla="*/ 1635 w 2124"/>
                <a:gd name="T53" fmla="*/ 679 h 1337"/>
                <a:gd name="T54" fmla="*/ 1614 w 2124"/>
                <a:gd name="T55" fmla="*/ 738 h 1337"/>
                <a:gd name="T56" fmla="*/ 1674 w 2124"/>
                <a:gd name="T57" fmla="*/ 915 h 1337"/>
                <a:gd name="T58" fmla="*/ 1674 w 2124"/>
                <a:gd name="T59" fmla="*/ 945 h 1337"/>
                <a:gd name="T60" fmla="*/ 1676 w 2124"/>
                <a:gd name="T61" fmla="*/ 983 h 1337"/>
                <a:gd name="T62" fmla="*/ 1481 w 2124"/>
                <a:gd name="T63" fmla="*/ 1235 h 1337"/>
                <a:gd name="T64" fmla="*/ 1400 w 2124"/>
                <a:gd name="T65" fmla="*/ 1255 h 1337"/>
                <a:gd name="T66" fmla="*/ 1361 w 2124"/>
                <a:gd name="T67" fmla="*/ 1277 h 1337"/>
                <a:gd name="T68" fmla="*/ 1264 w 2124"/>
                <a:gd name="T69" fmla="*/ 1337 h 1337"/>
                <a:gd name="T70" fmla="*/ 1187 w 2124"/>
                <a:gd name="T71" fmla="*/ 1290 h 1337"/>
                <a:gd name="T72" fmla="*/ 989 w 2124"/>
                <a:gd name="T73" fmla="*/ 1256 h 1337"/>
                <a:gd name="T74" fmla="*/ 971 w 2124"/>
                <a:gd name="T75" fmla="*/ 1296 h 1337"/>
                <a:gd name="T76" fmla="*/ 889 w 2124"/>
                <a:gd name="T77" fmla="*/ 1268 h 1337"/>
                <a:gd name="T78" fmla="*/ 829 w 2124"/>
                <a:gd name="T79" fmla="*/ 1206 h 1337"/>
                <a:gd name="T80" fmla="*/ 866 w 2124"/>
                <a:gd name="T81" fmla="*/ 1070 h 1337"/>
                <a:gd name="T82" fmla="*/ 786 w 2124"/>
                <a:gd name="T83" fmla="*/ 1035 h 1337"/>
                <a:gd name="T84" fmla="*/ 626 w 2124"/>
                <a:gd name="T85" fmla="*/ 1060 h 1337"/>
                <a:gd name="T86" fmla="*/ 527 w 2124"/>
                <a:gd name="T87" fmla="*/ 1079 h 1337"/>
                <a:gd name="T88" fmla="*/ 499 w 2124"/>
                <a:gd name="T89" fmla="*/ 1059 h 1337"/>
                <a:gd name="T90" fmla="*/ 365 w 2124"/>
                <a:gd name="T91" fmla="*/ 1005 h 1337"/>
                <a:gd name="T92" fmla="*/ 183 w 2124"/>
                <a:gd name="T93" fmla="*/ 943 h 1337"/>
                <a:gd name="T94" fmla="*/ 204 w 2124"/>
                <a:gd name="T95" fmla="*/ 876 h 1337"/>
                <a:gd name="T96" fmla="*/ 230 w 2124"/>
                <a:gd name="T97" fmla="*/ 769 h 1337"/>
                <a:gd name="T98" fmla="*/ 138 w 2124"/>
                <a:gd name="T99" fmla="*/ 771 h 1337"/>
                <a:gd name="T100" fmla="*/ 35 w 2124"/>
                <a:gd name="T101" fmla="*/ 697 h 1337"/>
                <a:gd name="T102" fmla="*/ 0 w 2124"/>
                <a:gd name="T103" fmla="*/ 636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4"/>
                <a:gd name="T157" fmla="*/ 0 h 1337"/>
                <a:gd name="T158" fmla="*/ 2124 w 2124"/>
                <a:gd name="T159" fmla="*/ 1337 h 1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grpFill/>
            <a:ln w="9525">
              <a:noFill/>
              <a:round/>
              <a:headEnd/>
              <a:tailEnd/>
            </a:ln>
          </p:spPr>
          <p:txBody>
            <a:bodyPr/>
            <a:lstStyle/>
            <a:p>
              <a:endParaRPr lang="en-US" dirty="0"/>
            </a:p>
          </p:txBody>
        </p:sp>
        <p:sp>
          <p:nvSpPr>
            <p:cNvPr id="59" name="Freeform 53">
              <a:extLst>
                <a:ext uri="{FF2B5EF4-FFF2-40B4-BE49-F238E27FC236}">
                  <a16:creationId xmlns:a16="http://schemas.microsoft.com/office/drawing/2014/main" id="{705A78A9-1875-4165-A6B6-A72F13F03AAC}"/>
                </a:ext>
              </a:extLst>
            </p:cNvPr>
            <p:cNvSpPr>
              <a:spLocks noChangeAspect="1"/>
            </p:cNvSpPr>
            <p:nvPr/>
          </p:nvSpPr>
          <p:spPr bwMode="gray">
            <a:xfrm>
              <a:off x="4800904" y="3142297"/>
              <a:ext cx="34788" cy="34788"/>
            </a:xfrm>
            <a:custGeom>
              <a:avLst/>
              <a:gdLst>
                <a:gd name="T0" fmla="*/ 0 w 75"/>
                <a:gd name="T1" fmla="*/ 51 h 64"/>
                <a:gd name="T2" fmla="*/ 24 w 75"/>
                <a:gd name="T3" fmla="*/ 0 h 64"/>
                <a:gd name="T4" fmla="*/ 75 w 75"/>
                <a:gd name="T5" fmla="*/ 11 h 64"/>
                <a:gd name="T6" fmla="*/ 34 w 75"/>
                <a:gd name="T7" fmla="*/ 64 h 64"/>
                <a:gd name="T8" fmla="*/ 0 w 75"/>
                <a:gd name="T9" fmla="*/ 51 h 64"/>
                <a:gd name="T10" fmla="*/ 0 60000 65536"/>
                <a:gd name="T11" fmla="*/ 0 60000 65536"/>
                <a:gd name="T12" fmla="*/ 0 60000 65536"/>
                <a:gd name="T13" fmla="*/ 0 60000 65536"/>
                <a:gd name="T14" fmla="*/ 0 60000 65536"/>
                <a:gd name="T15" fmla="*/ 0 w 75"/>
                <a:gd name="T16" fmla="*/ 0 h 64"/>
                <a:gd name="T17" fmla="*/ 75 w 75"/>
                <a:gd name="T18" fmla="*/ 64 h 64"/>
              </a:gdLst>
              <a:ahLst/>
              <a:cxnLst>
                <a:cxn ang="T10">
                  <a:pos x="T0" y="T1"/>
                </a:cxn>
                <a:cxn ang="T11">
                  <a:pos x="T2" y="T3"/>
                </a:cxn>
                <a:cxn ang="T12">
                  <a:pos x="T4" y="T5"/>
                </a:cxn>
                <a:cxn ang="T13">
                  <a:pos x="T6" y="T7"/>
                </a:cxn>
                <a:cxn ang="T14">
                  <a:pos x="T8" y="T9"/>
                </a:cxn>
              </a:cxnLst>
              <a:rect l="T15" t="T16" r="T17" b="T18"/>
              <a:pathLst>
                <a:path w="75" h="64">
                  <a:moveTo>
                    <a:pt x="0" y="51"/>
                  </a:moveTo>
                  <a:lnTo>
                    <a:pt x="24" y="0"/>
                  </a:lnTo>
                  <a:lnTo>
                    <a:pt x="75" y="11"/>
                  </a:lnTo>
                  <a:lnTo>
                    <a:pt x="34" y="64"/>
                  </a:lnTo>
                  <a:lnTo>
                    <a:pt x="0" y="51"/>
                  </a:lnTo>
                  <a:close/>
                </a:path>
              </a:pathLst>
            </a:custGeom>
            <a:grpFill/>
            <a:ln w="9525">
              <a:noFill/>
              <a:round/>
              <a:headEnd/>
              <a:tailEnd/>
            </a:ln>
          </p:spPr>
          <p:txBody>
            <a:bodyPr/>
            <a:lstStyle/>
            <a:p>
              <a:endParaRPr lang="en-US" dirty="0"/>
            </a:p>
          </p:txBody>
        </p:sp>
        <p:sp>
          <p:nvSpPr>
            <p:cNvPr id="60" name="Freeform 54">
              <a:extLst>
                <a:ext uri="{FF2B5EF4-FFF2-40B4-BE49-F238E27FC236}">
                  <a16:creationId xmlns:a16="http://schemas.microsoft.com/office/drawing/2014/main" id="{6A6A5090-DEC8-423C-9CD1-A03BDEFD9D36}"/>
                </a:ext>
              </a:extLst>
            </p:cNvPr>
            <p:cNvSpPr>
              <a:spLocks noChangeAspect="1"/>
            </p:cNvSpPr>
            <p:nvPr/>
          </p:nvSpPr>
          <p:spPr bwMode="gray">
            <a:xfrm>
              <a:off x="4985076" y="3037934"/>
              <a:ext cx="29672" cy="64460"/>
            </a:xfrm>
            <a:custGeom>
              <a:avLst/>
              <a:gdLst>
                <a:gd name="T0" fmla="*/ 0 w 63"/>
                <a:gd name="T1" fmla="*/ 47 h 114"/>
                <a:gd name="T2" fmla="*/ 25 w 63"/>
                <a:gd name="T3" fmla="*/ 114 h 114"/>
                <a:gd name="T4" fmla="*/ 63 w 63"/>
                <a:gd name="T5" fmla="*/ 0 h 114"/>
                <a:gd name="T6" fmla="*/ 30 w 63"/>
                <a:gd name="T7" fmla="*/ 1 h 114"/>
                <a:gd name="T8" fmla="*/ 0 w 63"/>
                <a:gd name="T9" fmla="*/ 47 h 114"/>
                <a:gd name="T10" fmla="*/ 0 60000 65536"/>
                <a:gd name="T11" fmla="*/ 0 60000 65536"/>
                <a:gd name="T12" fmla="*/ 0 60000 65536"/>
                <a:gd name="T13" fmla="*/ 0 60000 65536"/>
                <a:gd name="T14" fmla="*/ 0 60000 65536"/>
                <a:gd name="T15" fmla="*/ 0 w 63"/>
                <a:gd name="T16" fmla="*/ 0 h 114"/>
                <a:gd name="T17" fmla="*/ 63 w 63"/>
                <a:gd name="T18" fmla="*/ 114 h 114"/>
              </a:gdLst>
              <a:ahLst/>
              <a:cxnLst>
                <a:cxn ang="T10">
                  <a:pos x="T0" y="T1"/>
                </a:cxn>
                <a:cxn ang="T11">
                  <a:pos x="T2" y="T3"/>
                </a:cxn>
                <a:cxn ang="T12">
                  <a:pos x="T4" y="T5"/>
                </a:cxn>
                <a:cxn ang="T13">
                  <a:pos x="T6" y="T7"/>
                </a:cxn>
                <a:cxn ang="T14">
                  <a:pos x="T8" y="T9"/>
                </a:cxn>
              </a:cxnLst>
              <a:rect l="T15" t="T16" r="T17" b="T18"/>
              <a:pathLst>
                <a:path w="63" h="114">
                  <a:moveTo>
                    <a:pt x="0" y="47"/>
                  </a:moveTo>
                  <a:lnTo>
                    <a:pt x="25" y="114"/>
                  </a:lnTo>
                  <a:lnTo>
                    <a:pt x="63" y="0"/>
                  </a:lnTo>
                  <a:lnTo>
                    <a:pt x="30" y="1"/>
                  </a:lnTo>
                  <a:lnTo>
                    <a:pt x="0" y="47"/>
                  </a:lnTo>
                  <a:close/>
                </a:path>
              </a:pathLst>
            </a:custGeom>
            <a:grpFill/>
            <a:ln w="9525">
              <a:noFill/>
              <a:round/>
              <a:headEnd/>
              <a:tailEnd/>
            </a:ln>
          </p:spPr>
          <p:txBody>
            <a:bodyPr/>
            <a:lstStyle/>
            <a:p>
              <a:endParaRPr lang="en-US" dirty="0"/>
            </a:p>
          </p:txBody>
        </p:sp>
        <p:sp>
          <p:nvSpPr>
            <p:cNvPr id="61" name="Freeform 55">
              <a:extLst>
                <a:ext uri="{FF2B5EF4-FFF2-40B4-BE49-F238E27FC236}">
                  <a16:creationId xmlns:a16="http://schemas.microsoft.com/office/drawing/2014/main" id="{A7975523-D72B-4F75-8479-C2D229DA2DCA}"/>
                </a:ext>
              </a:extLst>
            </p:cNvPr>
            <p:cNvSpPr>
              <a:spLocks noChangeAspect="1"/>
            </p:cNvSpPr>
            <p:nvPr/>
          </p:nvSpPr>
          <p:spPr bwMode="gray">
            <a:xfrm>
              <a:off x="1763102" y="3294750"/>
              <a:ext cx="196449" cy="328439"/>
            </a:xfrm>
            <a:custGeom>
              <a:avLst/>
              <a:gdLst>
                <a:gd name="T0" fmla="*/ 0 w 415"/>
                <a:gd name="T1" fmla="*/ 381 h 572"/>
                <a:gd name="T2" fmla="*/ 51 w 415"/>
                <a:gd name="T3" fmla="*/ 422 h 572"/>
                <a:gd name="T4" fmla="*/ 124 w 415"/>
                <a:gd name="T5" fmla="*/ 433 h 572"/>
                <a:gd name="T6" fmla="*/ 200 w 415"/>
                <a:gd name="T7" fmla="*/ 510 h 572"/>
                <a:gd name="T8" fmla="*/ 299 w 415"/>
                <a:gd name="T9" fmla="*/ 517 h 572"/>
                <a:gd name="T10" fmla="*/ 285 w 415"/>
                <a:gd name="T11" fmla="*/ 557 h 572"/>
                <a:gd name="T12" fmla="*/ 309 w 415"/>
                <a:gd name="T13" fmla="*/ 572 h 572"/>
                <a:gd name="T14" fmla="*/ 325 w 415"/>
                <a:gd name="T15" fmla="*/ 472 h 572"/>
                <a:gd name="T16" fmla="*/ 305 w 415"/>
                <a:gd name="T17" fmla="*/ 411 h 572"/>
                <a:gd name="T18" fmla="*/ 338 w 415"/>
                <a:gd name="T19" fmla="*/ 408 h 572"/>
                <a:gd name="T20" fmla="*/ 313 w 415"/>
                <a:gd name="T21" fmla="*/ 373 h 572"/>
                <a:gd name="T22" fmla="*/ 396 w 415"/>
                <a:gd name="T23" fmla="*/ 359 h 572"/>
                <a:gd name="T24" fmla="*/ 415 w 415"/>
                <a:gd name="T25" fmla="*/ 384 h 572"/>
                <a:gd name="T26" fmla="*/ 385 w 415"/>
                <a:gd name="T27" fmla="*/ 334 h 572"/>
                <a:gd name="T28" fmla="*/ 395 w 415"/>
                <a:gd name="T29" fmla="*/ 214 h 572"/>
                <a:gd name="T30" fmla="*/ 327 w 415"/>
                <a:gd name="T31" fmla="*/ 217 h 572"/>
                <a:gd name="T32" fmla="*/ 305 w 415"/>
                <a:gd name="T33" fmla="*/ 189 h 572"/>
                <a:gd name="T34" fmla="*/ 237 w 415"/>
                <a:gd name="T35" fmla="*/ 181 h 572"/>
                <a:gd name="T36" fmla="*/ 194 w 415"/>
                <a:gd name="T37" fmla="*/ 112 h 572"/>
                <a:gd name="T38" fmla="*/ 260 w 415"/>
                <a:gd name="T39" fmla="*/ 20 h 572"/>
                <a:gd name="T40" fmla="*/ 252 w 415"/>
                <a:gd name="T41" fmla="*/ 0 h 572"/>
                <a:gd name="T42" fmla="*/ 134 w 415"/>
                <a:gd name="T43" fmla="*/ 49 h 572"/>
                <a:gd name="T44" fmla="*/ 71 w 415"/>
                <a:gd name="T45" fmla="*/ 153 h 572"/>
                <a:gd name="T46" fmla="*/ 50 w 415"/>
                <a:gd name="T47" fmla="*/ 128 h 572"/>
                <a:gd name="T48" fmla="*/ 33 w 415"/>
                <a:gd name="T49" fmla="*/ 178 h 572"/>
                <a:gd name="T50" fmla="*/ 50 w 415"/>
                <a:gd name="T51" fmla="*/ 292 h 572"/>
                <a:gd name="T52" fmla="*/ 64 w 415"/>
                <a:gd name="T53" fmla="*/ 292 h 572"/>
                <a:gd name="T54" fmla="*/ 0 w 415"/>
                <a:gd name="T55" fmla="*/ 381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72"/>
                <a:gd name="T86" fmla="*/ 415 w 415"/>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72">
                  <a:moveTo>
                    <a:pt x="0" y="381"/>
                  </a:moveTo>
                  <a:lnTo>
                    <a:pt x="51" y="422"/>
                  </a:lnTo>
                  <a:lnTo>
                    <a:pt x="124" y="433"/>
                  </a:lnTo>
                  <a:lnTo>
                    <a:pt x="200" y="510"/>
                  </a:lnTo>
                  <a:lnTo>
                    <a:pt x="299" y="517"/>
                  </a:lnTo>
                  <a:lnTo>
                    <a:pt x="285" y="557"/>
                  </a:lnTo>
                  <a:lnTo>
                    <a:pt x="309" y="572"/>
                  </a:lnTo>
                  <a:lnTo>
                    <a:pt x="325" y="472"/>
                  </a:lnTo>
                  <a:lnTo>
                    <a:pt x="305" y="411"/>
                  </a:lnTo>
                  <a:lnTo>
                    <a:pt x="338" y="408"/>
                  </a:lnTo>
                  <a:lnTo>
                    <a:pt x="313" y="373"/>
                  </a:lnTo>
                  <a:lnTo>
                    <a:pt x="396" y="359"/>
                  </a:lnTo>
                  <a:lnTo>
                    <a:pt x="415" y="384"/>
                  </a:lnTo>
                  <a:lnTo>
                    <a:pt x="385" y="334"/>
                  </a:lnTo>
                  <a:lnTo>
                    <a:pt x="395" y="214"/>
                  </a:lnTo>
                  <a:lnTo>
                    <a:pt x="327" y="217"/>
                  </a:lnTo>
                  <a:lnTo>
                    <a:pt x="305" y="189"/>
                  </a:lnTo>
                  <a:lnTo>
                    <a:pt x="237" y="181"/>
                  </a:lnTo>
                  <a:lnTo>
                    <a:pt x="194" y="112"/>
                  </a:lnTo>
                  <a:lnTo>
                    <a:pt x="260" y="20"/>
                  </a:lnTo>
                  <a:lnTo>
                    <a:pt x="252" y="0"/>
                  </a:lnTo>
                  <a:lnTo>
                    <a:pt x="134" y="49"/>
                  </a:lnTo>
                  <a:lnTo>
                    <a:pt x="71" y="153"/>
                  </a:lnTo>
                  <a:lnTo>
                    <a:pt x="50" y="128"/>
                  </a:lnTo>
                  <a:lnTo>
                    <a:pt x="33" y="178"/>
                  </a:lnTo>
                  <a:lnTo>
                    <a:pt x="50" y="292"/>
                  </a:lnTo>
                  <a:lnTo>
                    <a:pt x="64" y="292"/>
                  </a:lnTo>
                  <a:lnTo>
                    <a:pt x="0" y="381"/>
                  </a:lnTo>
                  <a:close/>
                </a:path>
              </a:pathLst>
            </a:custGeom>
            <a:grpFill/>
            <a:ln w="9525">
              <a:noFill/>
              <a:round/>
              <a:headEnd/>
              <a:tailEnd/>
            </a:ln>
          </p:spPr>
          <p:txBody>
            <a:bodyPr/>
            <a:lstStyle/>
            <a:p>
              <a:endParaRPr lang="en-US" dirty="0"/>
            </a:p>
          </p:txBody>
        </p:sp>
        <p:sp>
          <p:nvSpPr>
            <p:cNvPr id="62" name="Freeform 56">
              <a:extLst>
                <a:ext uri="{FF2B5EF4-FFF2-40B4-BE49-F238E27FC236}">
                  <a16:creationId xmlns:a16="http://schemas.microsoft.com/office/drawing/2014/main" id="{F9228BD2-307B-4B54-8A38-ECE81072B3F9}"/>
                </a:ext>
              </a:extLst>
            </p:cNvPr>
            <p:cNvSpPr>
              <a:spLocks noChangeAspect="1"/>
            </p:cNvSpPr>
            <p:nvPr/>
          </p:nvSpPr>
          <p:spPr bwMode="gray">
            <a:xfrm>
              <a:off x="1655669" y="3322376"/>
              <a:ext cx="48089" cy="55251"/>
            </a:xfrm>
            <a:custGeom>
              <a:avLst/>
              <a:gdLst>
                <a:gd name="T0" fmla="*/ 0 w 109"/>
                <a:gd name="T1" fmla="*/ 0 h 93"/>
                <a:gd name="T2" fmla="*/ 1 w 109"/>
                <a:gd name="T3" fmla="*/ 37 h 93"/>
                <a:gd name="T4" fmla="*/ 25 w 109"/>
                <a:gd name="T5" fmla="*/ 31 h 93"/>
                <a:gd name="T6" fmla="*/ 93 w 109"/>
                <a:gd name="T7" fmla="*/ 93 h 93"/>
                <a:gd name="T8" fmla="*/ 109 w 109"/>
                <a:gd name="T9" fmla="*/ 47 h 93"/>
                <a:gd name="T10" fmla="*/ 72 w 109"/>
                <a:gd name="T11" fmla="*/ 4 h 93"/>
                <a:gd name="T12" fmla="*/ 0 w 109"/>
                <a:gd name="T13" fmla="*/ 0 h 93"/>
                <a:gd name="T14" fmla="*/ 0 60000 65536"/>
                <a:gd name="T15" fmla="*/ 0 60000 65536"/>
                <a:gd name="T16" fmla="*/ 0 60000 65536"/>
                <a:gd name="T17" fmla="*/ 0 60000 65536"/>
                <a:gd name="T18" fmla="*/ 0 60000 65536"/>
                <a:gd name="T19" fmla="*/ 0 60000 65536"/>
                <a:gd name="T20" fmla="*/ 0 60000 65536"/>
                <a:gd name="T21" fmla="*/ 0 w 109"/>
                <a:gd name="T22" fmla="*/ 0 h 93"/>
                <a:gd name="T23" fmla="*/ 109 w 10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93">
                  <a:moveTo>
                    <a:pt x="0" y="0"/>
                  </a:moveTo>
                  <a:lnTo>
                    <a:pt x="1" y="37"/>
                  </a:lnTo>
                  <a:lnTo>
                    <a:pt x="25" y="31"/>
                  </a:lnTo>
                  <a:lnTo>
                    <a:pt x="93" y="93"/>
                  </a:lnTo>
                  <a:lnTo>
                    <a:pt x="109" y="47"/>
                  </a:lnTo>
                  <a:lnTo>
                    <a:pt x="72" y="4"/>
                  </a:lnTo>
                  <a:lnTo>
                    <a:pt x="0" y="0"/>
                  </a:lnTo>
                  <a:close/>
                </a:path>
              </a:pathLst>
            </a:custGeom>
            <a:grpFill/>
            <a:ln w="9525">
              <a:noFill/>
              <a:round/>
              <a:headEnd/>
              <a:tailEnd/>
            </a:ln>
          </p:spPr>
          <p:txBody>
            <a:bodyPr/>
            <a:lstStyle/>
            <a:p>
              <a:endParaRPr lang="en-US" dirty="0"/>
            </a:p>
          </p:txBody>
        </p:sp>
        <p:sp>
          <p:nvSpPr>
            <p:cNvPr id="63" name="Freeform 57">
              <a:extLst>
                <a:ext uri="{FF2B5EF4-FFF2-40B4-BE49-F238E27FC236}">
                  <a16:creationId xmlns:a16="http://schemas.microsoft.com/office/drawing/2014/main" id="{DB8FED56-F037-48C7-BDB8-0BCE17DCA96E}"/>
                </a:ext>
              </a:extLst>
            </p:cNvPr>
            <p:cNvSpPr>
              <a:spLocks noChangeAspect="1"/>
            </p:cNvSpPr>
            <p:nvPr/>
          </p:nvSpPr>
          <p:spPr bwMode="gray">
            <a:xfrm>
              <a:off x="1665901" y="3079883"/>
              <a:ext cx="173940" cy="64460"/>
            </a:xfrm>
            <a:custGeom>
              <a:avLst/>
              <a:gdLst>
                <a:gd name="T0" fmla="*/ 0 w 373"/>
                <a:gd name="T1" fmla="*/ 45 h 116"/>
                <a:gd name="T2" fmla="*/ 50 w 373"/>
                <a:gd name="T3" fmla="*/ 5 h 116"/>
                <a:gd name="T4" fmla="*/ 145 w 373"/>
                <a:gd name="T5" fmla="*/ 0 h 116"/>
                <a:gd name="T6" fmla="*/ 373 w 373"/>
                <a:gd name="T7" fmla="*/ 99 h 116"/>
                <a:gd name="T8" fmla="*/ 252 w 373"/>
                <a:gd name="T9" fmla="*/ 116 h 116"/>
                <a:gd name="T10" fmla="*/ 273 w 373"/>
                <a:gd name="T11" fmla="*/ 94 h 116"/>
                <a:gd name="T12" fmla="*/ 215 w 373"/>
                <a:gd name="T13" fmla="*/ 56 h 116"/>
                <a:gd name="T14" fmla="*/ 101 w 373"/>
                <a:gd name="T15" fmla="*/ 36 h 116"/>
                <a:gd name="T16" fmla="*/ 107 w 373"/>
                <a:gd name="T17" fmla="*/ 18 h 116"/>
                <a:gd name="T18" fmla="*/ 0 w 373"/>
                <a:gd name="T19" fmla="*/ 45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
                <a:gd name="T31" fmla="*/ 0 h 116"/>
                <a:gd name="T32" fmla="*/ 373 w 373"/>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 h="116">
                  <a:moveTo>
                    <a:pt x="0" y="45"/>
                  </a:moveTo>
                  <a:lnTo>
                    <a:pt x="50" y="5"/>
                  </a:lnTo>
                  <a:lnTo>
                    <a:pt x="145" y="0"/>
                  </a:lnTo>
                  <a:lnTo>
                    <a:pt x="373" y="99"/>
                  </a:lnTo>
                  <a:lnTo>
                    <a:pt x="252" y="116"/>
                  </a:lnTo>
                  <a:lnTo>
                    <a:pt x="273" y="94"/>
                  </a:lnTo>
                  <a:lnTo>
                    <a:pt x="215" y="56"/>
                  </a:lnTo>
                  <a:lnTo>
                    <a:pt x="101" y="36"/>
                  </a:lnTo>
                  <a:lnTo>
                    <a:pt x="107" y="18"/>
                  </a:lnTo>
                  <a:lnTo>
                    <a:pt x="0" y="45"/>
                  </a:lnTo>
                  <a:close/>
                </a:path>
              </a:pathLst>
            </a:custGeom>
            <a:grpFill/>
            <a:ln w="9525">
              <a:noFill/>
              <a:round/>
              <a:headEnd/>
              <a:tailEnd/>
            </a:ln>
          </p:spPr>
          <p:txBody>
            <a:bodyPr/>
            <a:lstStyle/>
            <a:p>
              <a:endParaRPr lang="en-US" dirty="0"/>
            </a:p>
          </p:txBody>
        </p:sp>
        <p:sp>
          <p:nvSpPr>
            <p:cNvPr id="64" name="Freeform 58">
              <a:extLst>
                <a:ext uri="{FF2B5EF4-FFF2-40B4-BE49-F238E27FC236}">
                  <a16:creationId xmlns:a16="http://schemas.microsoft.com/office/drawing/2014/main" id="{7E916ED7-E3F8-4689-9E18-49CCAFB6C7CA}"/>
                </a:ext>
              </a:extLst>
            </p:cNvPr>
            <p:cNvSpPr>
              <a:spLocks noChangeAspect="1"/>
            </p:cNvSpPr>
            <p:nvPr/>
          </p:nvSpPr>
          <p:spPr bwMode="gray">
            <a:xfrm>
              <a:off x="3233403" y="2436308"/>
              <a:ext cx="169847" cy="87993"/>
            </a:xfrm>
            <a:custGeom>
              <a:avLst/>
              <a:gdLst>
                <a:gd name="T0" fmla="*/ 0 w 365"/>
                <a:gd name="T1" fmla="*/ 37 h 151"/>
                <a:gd name="T2" fmla="*/ 63 w 365"/>
                <a:gd name="T3" fmla="*/ 107 h 151"/>
                <a:gd name="T4" fmla="*/ 165 w 365"/>
                <a:gd name="T5" fmla="*/ 104 h 151"/>
                <a:gd name="T6" fmla="*/ 180 w 365"/>
                <a:gd name="T7" fmla="*/ 136 h 151"/>
                <a:gd name="T8" fmla="*/ 227 w 365"/>
                <a:gd name="T9" fmla="*/ 151 h 151"/>
                <a:gd name="T10" fmla="*/ 307 w 365"/>
                <a:gd name="T11" fmla="*/ 116 h 151"/>
                <a:gd name="T12" fmla="*/ 354 w 365"/>
                <a:gd name="T13" fmla="*/ 124 h 151"/>
                <a:gd name="T14" fmla="*/ 365 w 365"/>
                <a:gd name="T15" fmla="*/ 92 h 151"/>
                <a:gd name="T16" fmla="*/ 277 w 365"/>
                <a:gd name="T17" fmla="*/ 83 h 151"/>
                <a:gd name="T18" fmla="*/ 96 w 365"/>
                <a:gd name="T19" fmla="*/ 15 h 151"/>
                <a:gd name="T20" fmla="*/ 77 w 365"/>
                <a:gd name="T21" fmla="*/ 0 h 151"/>
                <a:gd name="T22" fmla="*/ 0 w 365"/>
                <a:gd name="T23" fmla="*/ 37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grpFill/>
            <a:ln w="9525">
              <a:noFill/>
              <a:round/>
              <a:headEnd/>
              <a:tailEnd/>
            </a:ln>
          </p:spPr>
          <p:txBody>
            <a:bodyPr/>
            <a:lstStyle/>
            <a:p>
              <a:endParaRPr lang="en-US" dirty="0"/>
            </a:p>
          </p:txBody>
        </p:sp>
        <p:sp>
          <p:nvSpPr>
            <p:cNvPr id="65" name="Freeform 59">
              <a:extLst>
                <a:ext uri="{FF2B5EF4-FFF2-40B4-BE49-F238E27FC236}">
                  <a16:creationId xmlns:a16="http://schemas.microsoft.com/office/drawing/2014/main" id="{8616A05B-37D8-441E-A04B-8514C83FACA2}"/>
                </a:ext>
              </a:extLst>
            </p:cNvPr>
            <p:cNvSpPr>
              <a:spLocks noChangeAspect="1"/>
            </p:cNvSpPr>
            <p:nvPr/>
          </p:nvSpPr>
          <p:spPr bwMode="gray">
            <a:xfrm>
              <a:off x="3172012" y="2260322"/>
              <a:ext cx="42973" cy="76738"/>
            </a:xfrm>
            <a:custGeom>
              <a:avLst/>
              <a:gdLst>
                <a:gd name="T0" fmla="*/ 0 w 92"/>
                <a:gd name="T1" fmla="*/ 106 h 139"/>
                <a:gd name="T2" fmla="*/ 7 w 92"/>
                <a:gd name="T3" fmla="*/ 38 h 139"/>
                <a:gd name="T4" fmla="*/ 80 w 92"/>
                <a:gd name="T5" fmla="*/ 0 h 139"/>
                <a:gd name="T6" fmla="*/ 66 w 92"/>
                <a:gd name="T7" fmla="*/ 54 h 139"/>
                <a:gd name="T8" fmla="*/ 92 w 92"/>
                <a:gd name="T9" fmla="*/ 69 h 139"/>
                <a:gd name="T10" fmla="*/ 47 w 92"/>
                <a:gd name="T11" fmla="*/ 99 h 139"/>
                <a:gd name="T12" fmla="*/ 46 w 92"/>
                <a:gd name="T13" fmla="*/ 139 h 139"/>
                <a:gd name="T14" fmla="*/ 18 w 92"/>
                <a:gd name="T15" fmla="*/ 139 h 139"/>
                <a:gd name="T16" fmla="*/ 0 w 92"/>
                <a:gd name="T17" fmla="*/ 106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grpFill/>
            <a:ln w="9525">
              <a:noFill/>
              <a:round/>
              <a:headEnd/>
              <a:tailEnd/>
            </a:ln>
          </p:spPr>
          <p:txBody>
            <a:bodyPr/>
            <a:lstStyle/>
            <a:p>
              <a:endParaRPr lang="en-US" dirty="0"/>
            </a:p>
          </p:txBody>
        </p:sp>
        <p:sp>
          <p:nvSpPr>
            <p:cNvPr id="66" name="Freeform 60">
              <a:extLst>
                <a:ext uri="{FF2B5EF4-FFF2-40B4-BE49-F238E27FC236}">
                  <a16:creationId xmlns:a16="http://schemas.microsoft.com/office/drawing/2014/main" id="{33ECC111-32E6-45B8-AF52-0D9BA173F8E3}"/>
                </a:ext>
              </a:extLst>
            </p:cNvPr>
            <p:cNvSpPr>
              <a:spLocks noChangeAspect="1"/>
            </p:cNvSpPr>
            <p:nvPr/>
          </p:nvSpPr>
          <p:spPr bwMode="gray">
            <a:xfrm>
              <a:off x="3220102" y="2302272"/>
              <a:ext cx="25579" cy="31719"/>
            </a:xfrm>
            <a:custGeom>
              <a:avLst/>
              <a:gdLst>
                <a:gd name="T0" fmla="*/ 0 w 55"/>
                <a:gd name="T1" fmla="*/ 29 h 58"/>
                <a:gd name="T2" fmla="*/ 41 w 55"/>
                <a:gd name="T3" fmla="*/ 58 h 58"/>
                <a:gd name="T4" fmla="*/ 55 w 55"/>
                <a:gd name="T5" fmla="*/ 28 h 58"/>
                <a:gd name="T6" fmla="*/ 45 w 55"/>
                <a:gd name="T7" fmla="*/ 0 h 58"/>
                <a:gd name="T8" fmla="*/ 0 w 55"/>
                <a:gd name="T9" fmla="*/ 29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grpFill/>
            <a:ln w="9525">
              <a:noFill/>
              <a:round/>
              <a:headEnd/>
              <a:tailEnd/>
            </a:ln>
          </p:spPr>
          <p:txBody>
            <a:bodyPr/>
            <a:lstStyle/>
            <a:p>
              <a:endParaRPr lang="en-US" dirty="0"/>
            </a:p>
          </p:txBody>
        </p:sp>
        <p:sp>
          <p:nvSpPr>
            <p:cNvPr id="67" name="Freeform 61">
              <a:extLst>
                <a:ext uri="{FF2B5EF4-FFF2-40B4-BE49-F238E27FC236}">
                  <a16:creationId xmlns:a16="http://schemas.microsoft.com/office/drawing/2014/main" id="{E62F8268-A333-47DF-9516-643F3481DCAC}"/>
                </a:ext>
              </a:extLst>
            </p:cNvPr>
            <p:cNvSpPr>
              <a:spLocks noChangeAspect="1"/>
            </p:cNvSpPr>
            <p:nvPr/>
          </p:nvSpPr>
          <p:spPr bwMode="gray">
            <a:xfrm>
              <a:off x="1876674" y="3144344"/>
              <a:ext cx="53205" cy="36834"/>
            </a:xfrm>
            <a:custGeom>
              <a:avLst/>
              <a:gdLst>
                <a:gd name="T0" fmla="*/ 0 w 117"/>
                <a:gd name="T1" fmla="*/ 0 h 66"/>
                <a:gd name="T2" fmla="*/ 0 w 117"/>
                <a:gd name="T3" fmla="*/ 66 h 66"/>
                <a:gd name="T4" fmla="*/ 117 w 117"/>
                <a:gd name="T5" fmla="*/ 46 h 66"/>
                <a:gd name="T6" fmla="*/ 66 w 117"/>
                <a:gd name="T7" fmla="*/ 8 h 66"/>
                <a:gd name="T8" fmla="*/ 0 w 117"/>
                <a:gd name="T9" fmla="*/ 0 h 66"/>
                <a:gd name="T10" fmla="*/ 0 60000 65536"/>
                <a:gd name="T11" fmla="*/ 0 60000 65536"/>
                <a:gd name="T12" fmla="*/ 0 60000 65536"/>
                <a:gd name="T13" fmla="*/ 0 60000 65536"/>
                <a:gd name="T14" fmla="*/ 0 60000 65536"/>
                <a:gd name="T15" fmla="*/ 0 w 117"/>
                <a:gd name="T16" fmla="*/ 0 h 66"/>
                <a:gd name="T17" fmla="*/ 117 w 117"/>
                <a:gd name="T18" fmla="*/ 66 h 66"/>
              </a:gdLst>
              <a:ahLst/>
              <a:cxnLst>
                <a:cxn ang="T10">
                  <a:pos x="T0" y="T1"/>
                </a:cxn>
                <a:cxn ang="T11">
                  <a:pos x="T2" y="T3"/>
                </a:cxn>
                <a:cxn ang="T12">
                  <a:pos x="T4" y="T5"/>
                </a:cxn>
                <a:cxn ang="T13">
                  <a:pos x="T6" y="T7"/>
                </a:cxn>
                <a:cxn ang="T14">
                  <a:pos x="T8" y="T9"/>
                </a:cxn>
              </a:cxnLst>
              <a:rect l="T15" t="T16" r="T17" b="T18"/>
              <a:pathLst>
                <a:path w="117" h="66">
                  <a:moveTo>
                    <a:pt x="0" y="0"/>
                  </a:moveTo>
                  <a:lnTo>
                    <a:pt x="0" y="66"/>
                  </a:lnTo>
                  <a:lnTo>
                    <a:pt x="117" y="46"/>
                  </a:lnTo>
                  <a:lnTo>
                    <a:pt x="66" y="8"/>
                  </a:lnTo>
                  <a:lnTo>
                    <a:pt x="0" y="0"/>
                  </a:lnTo>
                  <a:close/>
                </a:path>
              </a:pathLst>
            </a:custGeom>
            <a:grpFill/>
            <a:ln w="9525">
              <a:noFill/>
              <a:round/>
              <a:headEnd/>
              <a:tailEnd/>
            </a:ln>
          </p:spPr>
          <p:txBody>
            <a:bodyPr/>
            <a:lstStyle/>
            <a:p>
              <a:endParaRPr lang="en-US" dirty="0"/>
            </a:p>
          </p:txBody>
        </p:sp>
        <p:sp>
          <p:nvSpPr>
            <p:cNvPr id="68" name="Freeform 62">
              <a:extLst>
                <a:ext uri="{FF2B5EF4-FFF2-40B4-BE49-F238E27FC236}">
                  <a16:creationId xmlns:a16="http://schemas.microsoft.com/office/drawing/2014/main" id="{59ED6659-9B0E-4E10-A15F-2C57B62EBC6E}"/>
                </a:ext>
              </a:extLst>
            </p:cNvPr>
            <p:cNvSpPr>
              <a:spLocks noChangeAspect="1"/>
            </p:cNvSpPr>
            <p:nvPr/>
          </p:nvSpPr>
          <p:spPr bwMode="gray">
            <a:xfrm>
              <a:off x="1731384" y="3511663"/>
              <a:ext cx="92086" cy="123804"/>
            </a:xfrm>
            <a:custGeom>
              <a:avLst/>
              <a:gdLst>
                <a:gd name="T0" fmla="*/ 0 w 193"/>
                <a:gd name="T1" fmla="*/ 82 h 215"/>
                <a:gd name="T2" fmla="*/ 1 w 193"/>
                <a:gd name="T3" fmla="*/ 125 h 215"/>
                <a:gd name="T4" fmla="*/ 37 w 193"/>
                <a:gd name="T5" fmla="*/ 136 h 215"/>
                <a:gd name="T6" fmla="*/ 17 w 193"/>
                <a:gd name="T7" fmla="*/ 170 h 215"/>
                <a:gd name="T8" fmla="*/ 12 w 193"/>
                <a:gd name="T9" fmla="*/ 206 h 215"/>
                <a:gd name="T10" fmla="*/ 58 w 193"/>
                <a:gd name="T11" fmla="*/ 215 h 215"/>
                <a:gd name="T12" fmla="*/ 98 w 193"/>
                <a:gd name="T13" fmla="*/ 156 h 215"/>
                <a:gd name="T14" fmla="*/ 176 w 193"/>
                <a:gd name="T15" fmla="*/ 108 h 215"/>
                <a:gd name="T16" fmla="*/ 193 w 193"/>
                <a:gd name="T17" fmla="*/ 52 h 215"/>
                <a:gd name="T18" fmla="*/ 120 w 193"/>
                <a:gd name="T19" fmla="*/ 41 h 215"/>
                <a:gd name="T20" fmla="*/ 69 w 193"/>
                <a:gd name="T21" fmla="*/ 0 h 215"/>
                <a:gd name="T22" fmla="*/ 25 w 193"/>
                <a:gd name="T23" fmla="*/ 21 h 215"/>
                <a:gd name="T24" fmla="*/ 0 w 193"/>
                <a:gd name="T25" fmla="*/ 82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215"/>
                <a:gd name="T41" fmla="*/ 193 w 193"/>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215">
                  <a:moveTo>
                    <a:pt x="0" y="82"/>
                  </a:moveTo>
                  <a:lnTo>
                    <a:pt x="1" y="125"/>
                  </a:lnTo>
                  <a:lnTo>
                    <a:pt x="37" y="136"/>
                  </a:lnTo>
                  <a:lnTo>
                    <a:pt x="17" y="170"/>
                  </a:lnTo>
                  <a:lnTo>
                    <a:pt x="12" y="206"/>
                  </a:lnTo>
                  <a:lnTo>
                    <a:pt x="58" y="215"/>
                  </a:lnTo>
                  <a:lnTo>
                    <a:pt x="98" y="156"/>
                  </a:lnTo>
                  <a:lnTo>
                    <a:pt x="176" y="108"/>
                  </a:lnTo>
                  <a:lnTo>
                    <a:pt x="193" y="52"/>
                  </a:lnTo>
                  <a:lnTo>
                    <a:pt x="120" y="41"/>
                  </a:lnTo>
                  <a:lnTo>
                    <a:pt x="69" y="0"/>
                  </a:lnTo>
                  <a:lnTo>
                    <a:pt x="25" y="21"/>
                  </a:lnTo>
                  <a:lnTo>
                    <a:pt x="0" y="82"/>
                  </a:lnTo>
                  <a:close/>
                </a:path>
              </a:pathLst>
            </a:custGeom>
            <a:grpFill/>
            <a:ln w="9525">
              <a:noFill/>
              <a:round/>
              <a:headEnd/>
              <a:tailEnd/>
            </a:ln>
          </p:spPr>
          <p:txBody>
            <a:bodyPr/>
            <a:lstStyle/>
            <a:p>
              <a:endParaRPr lang="en-US" dirty="0"/>
            </a:p>
          </p:txBody>
        </p:sp>
        <p:sp>
          <p:nvSpPr>
            <p:cNvPr id="69" name="Freeform 63">
              <a:extLst>
                <a:ext uri="{FF2B5EF4-FFF2-40B4-BE49-F238E27FC236}">
                  <a16:creationId xmlns:a16="http://schemas.microsoft.com/office/drawing/2014/main" id="{8FC0D94E-40D7-4366-8335-7D90D19D55B9}"/>
                </a:ext>
              </a:extLst>
            </p:cNvPr>
            <p:cNvSpPr>
              <a:spLocks noChangeAspect="1"/>
            </p:cNvSpPr>
            <p:nvPr/>
          </p:nvSpPr>
          <p:spPr bwMode="gray">
            <a:xfrm>
              <a:off x="1582000" y="3251777"/>
              <a:ext cx="38881" cy="21487"/>
            </a:xfrm>
            <a:custGeom>
              <a:avLst/>
              <a:gdLst>
                <a:gd name="T0" fmla="*/ 0 w 81"/>
                <a:gd name="T1" fmla="*/ 27 h 36"/>
                <a:gd name="T2" fmla="*/ 24 w 81"/>
                <a:gd name="T3" fmla="*/ 0 h 36"/>
                <a:gd name="T4" fmla="*/ 81 w 81"/>
                <a:gd name="T5" fmla="*/ 36 h 36"/>
                <a:gd name="T6" fmla="*/ 0 w 81"/>
                <a:gd name="T7" fmla="*/ 27 h 36"/>
                <a:gd name="T8" fmla="*/ 0 60000 65536"/>
                <a:gd name="T9" fmla="*/ 0 60000 65536"/>
                <a:gd name="T10" fmla="*/ 0 60000 65536"/>
                <a:gd name="T11" fmla="*/ 0 60000 65536"/>
                <a:gd name="T12" fmla="*/ 0 w 81"/>
                <a:gd name="T13" fmla="*/ 0 h 36"/>
                <a:gd name="T14" fmla="*/ 81 w 81"/>
                <a:gd name="T15" fmla="*/ 36 h 36"/>
              </a:gdLst>
              <a:ahLst/>
              <a:cxnLst>
                <a:cxn ang="T8">
                  <a:pos x="T0" y="T1"/>
                </a:cxn>
                <a:cxn ang="T9">
                  <a:pos x="T2" y="T3"/>
                </a:cxn>
                <a:cxn ang="T10">
                  <a:pos x="T4" y="T5"/>
                </a:cxn>
                <a:cxn ang="T11">
                  <a:pos x="T6" y="T7"/>
                </a:cxn>
              </a:cxnLst>
              <a:rect l="T12" t="T13" r="T14" b="T15"/>
              <a:pathLst>
                <a:path w="81" h="36">
                  <a:moveTo>
                    <a:pt x="0" y="27"/>
                  </a:moveTo>
                  <a:lnTo>
                    <a:pt x="24" y="0"/>
                  </a:lnTo>
                  <a:lnTo>
                    <a:pt x="81" y="36"/>
                  </a:lnTo>
                  <a:lnTo>
                    <a:pt x="0" y="27"/>
                  </a:lnTo>
                  <a:close/>
                </a:path>
              </a:pathLst>
            </a:custGeom>
            <a:grpFill/>
            <a:ln w="9525">
              <a:noFill/>
              <a:round/>
              <a:headEnd/>
              <a:tailEnd/>
            </a:ln>
          </p:spPr>
          <p:txBody>
            <a:bodyPr/>
            <a:lstStyle/>
            <a:p>
              <a:endParaRPr lang="en-US" dirty="0"/>
            </a:p>
          </p:txBody>
        </p:sp>
        <p:sp>
          <p:nvSpPr>
            <p:cNvPr id="70" name="Freeform 64">
              <a:extLst>
                <a:ext uri="{FF2B5EF4-FFF2-40B4-BE49-F238E27FC236}">
                  <a16:creationId xmlns:a16="http://schemas.microsoft.com/office/drawing/2014/main" id="{960273DA-1896-4E36-9C08-B4467DB444FD}"/>
                </a:ext>
              </a:extLst>
            </p:cNvPr>
            <p:cNvSpPr>
              <a:spLocks noChangeAspect="1"/>
            </p:cNvSpPr>
            <p:nvPr/>
          </p:nvSpPr>
          <p:spPr bwMode="gray">
            <a:xfrm>
              <a:off x="2054707" y="4647385"/>
              <a:ext cx="25580" cy="15348"/>
            </a:xfrm>
            <a:custGeom>
              <a:avLst/>
              <a:gdLst>
                <a:gd name="T0" fmla="*/ 0 w 53"/>
                <a:gd name="T1" fmla="*/ 30 h 30"/>
                <a:gd name="T2" fmla="*/ 32 w 53"/>
                <a:gd name="T3" fmla="*/ 14 h 30"/>
                <a:gd name="T4" fmla="*/ 16 w 53"/>
                <a:gd name="T5" fmla="*/ 0 h 30"/>
                <a:gd name="T6" fmla="*/ 53 w 53"/>
                <a:gd name="T7" fmla="*/ 3 h 30"/>
                <a:gd name="T8" fmla="*/ 0 w 53"/>
                <a:gd name="T9" fmla="*/ 30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0" y="30"/>
                  </a:moveTo>
                  <a:lnTo>
                    <a:pt x="32" y="14"/>
                  </a:lnTo>
                  <a:lnTo>
                    <a:pt x="16" y="0"/>
                  </a:lnTo>
                  <a:lnTo>
                    <a:pt x="53" y="3"/>
                  </a:lnTo>
                  <a:lnTo>
                    <a:pt x="0" y="30"/>
                  </a:lnTo>
                  <a:close/>
                </a:path>
              </a:pathLst>
            </a:custGeom>
            <a:grpFill/>
            <a:ln w="9525">
              <a:noFill/>
              <a:round/>
              <a:headEnd/>
              <a:tailEnd/>
            </a:ln>
          </p:spPr>
          <p:txBody>
            <a:bodyPr/>
            <a:lstStyle/>
            <a:p>
              <a:endParaRPr lang="en-US" dirty="0"/>
            </a:p>
          </p:txBody>
        </p:sp>
        <p:sp>
          <p:nvSpPr>
            <p:cNvPr id="71" name="Freeform 65">
              <a:extLst>
                <a:ext uri="{FF2B5EF4-FFF2-40B4-BE49-F238E27FC236}">
                  <a16:creationId xmlns:a16="http://schemas.microsoft.com/office/drawing/2014/main" id="{79205E01-B5BC-4EDF-8A8E-54220037113B}"/>
                </a:ext>
              </a:extLst>
            </p:cNvPr>
            <p:cNvSpPr>
              <a:spLocks noChangeAspect="1"/>
            </p:cNvSpPr>
            <p:nvPr/>
          </p:nvSpPr>
          <p:spPr bwMode="gray">
            <a:xfrm>
              <a:off x="2074147" y="4642270"/>
              <a:ext cx="29672" cy="22510"/>
            </a:xfrm>
            <a:custGeom>
              <a:avLst/>
              <a:gdLst>
                <a:gd name="T0" fmla="*/ 0 w 63"/>
                <a:gd name="T1" fmla="*/ 37 h 37"/>
                <a:gd name="T2" fmla="*/ 28 w 63"/>
                <a:gd name="T3" fmla="*/ 0 h 37"/>
                <a:gd name="T4" fmla="*/ 63 w 63"/>
                <a:gd name="T5" fmla="*/ 14 h 37"/>
                <a:gd name="T6" fmla="*/ 0 w 63"/>
                <a:gd name="T7" fmla="*/ 37 h 37"/>
                <a:gd name="T8" fmla="*/ 0 60000 65536"/>
                <a:gd name="T9" fmla="*/ 0 60000 65536"/>
                <a:gd name="T10" fmla="*/ 0 60000 65536"/>
                <a:gd name="T11" fmla="*/ 0 60000 65536"/>
                <a:gd name="T12" fmla="*/ 0 w 63"/>
                <a:gd name="T13" fmla="*/ 0 h 37"/>
                <a:gd name="T14" fmla="*/ 63 w 63"/>
                <a:gd name="T15" fmla="*/ 37 h 37"/>
              </a:gdLst>
              <a:ahLst/>
              <a:cxnLst>
                <a:cxn ang="T8">
                  <a:pos x="T0" y="T1"/>
                </a:cxn>
                <a:cxn ang="T9">
                  <a:pos x="T2" y="T3"/>
                </a:cxn>
                <a:cxn ang="T10">
                  <a:pos x="T4" y="T5"/>
                </a:cxn>
                <a:cxn ang="T11">
                  <a:pos x="T6" y="T7"/>
                </a:cxn>
              </a:cxnLst>
              <a:rect l="T12" t="T13" r="T14" b="T15"/>
              <a:pathLst>
                <a:path w="63" h="37">
                  <a:moveTo>
                    <a:pt x="0" y="37"/>
                  </a:moveTo>
                  <a:lnTo>
                    <a:pt x="28" y="0"/>
                  </a:lnTo>
                  <a:lnTo>
                    <a:pt x="63" y="14"/>
                  </a:lnTo>
                  <a:lnTo>
                    <a:pt x="0" y="37"/>
                  </a:lnTo>
                  <a:close/>
                </a:path>
              </a:pathLst>
            </a:custGeom>
            <a:grpFill/>
            <a:ln w="9525">
              <a:noFill/>
              <a:round/>
              <a:headEnd/>
              <a:tailEnd/>
            </a:ln>
          </p:spPr>
          <p:txBody>
            <a:bodyPr/>
            <a:lstStyle/>
            <a:p>
              <a:endParaRPr lang="en-US" dirty="0"/>
            </a:p>
          </p:txBody>
        </p:sp>
        <p:sp>
          <p:nvSpPr>
            <p:cNvPr id="72" name="Freeform 66">
              <a:extLst>
                <a:ext uri="{FF2B5EF4-FFF2-40B4-BE49-F238E27FC236}">
                  <a16:creationId xmlns:a16="http://schemas.microsoft.com/office/drawing/2014/main" id="{DF298446-11FB-416F-95E7-5A9306321FFD}"/>
                </a:ext>
              </a:extLst>
            </p:cNvPr>
            <p:cNvSpPr>
              <a:spLocks noChangeAspect="1"/>
            </p:cNvSpPr>
            <p:nvPr/>
          </p:nvSpPr>
          <p:spPr bwMode="gray">
            <a:xfrm>
              <a:off x="3374600" y="1873562"/>
              <a:ext cx="174963" cy="323323"/>
            </a:xfrm>
            <a:custGeom>
              <a:avLst/>
              <a:gdLst>
                <a:gd name="T0" fmla="*/ 0 w 378"/>
                <a:gd name="T1" fmla="*/ 58 h 567"/>
                <a:gd name="T2" fmla="*/ 25 w 378"/>
                <a:gd name="T3" fmla="*/ 41 h 567"/>
                <a:gd name="T4" fmla="*/ 65 w 378"/>
                <a:gd name="T5" fmla="*/ 75 h 567"/>
                <a:gd name="T6" fmla="*/ 137 w 378"/>
                <a:gd name="T7" fmla="*/ 82 h 567"/>
                <a:gd name="T8" fmla="*/ 179 w 378"/>
                <a:gd name="T9" fmla="*/ 60 h 567"/>
                <a:gd name="T10" fmla="*/ 191 w 378"/>
                <a:gd name="T11" fmla="*/ 13 h 567"/>
                <a:gd name="T12" fmla="*/ 259 w 378"/>
                <a:gd name="T13" fmla="*/ 0 h 567"/>
                <a:gd name="T14" fmla="*/ 296 w 378"/>
                <a:gd name="T15" fmla="*/ 18 h 567"/>
                <a:gd name="T16" fmla="*/ 292 w 378"/>
                <a:gd name="T17" fmla="*/ 58 h 567"/>
                <a:gd name="T18" fmla="*/ 278 w 378"/>
                <a:gd name="T19" fmla="*/ 99 h 567"/>
                <a:gd name="T20" fmla="*/ 327 w 378"/>
                <a:gd name="T21" fmla="*/ 148 h 567"/>
                <a:gd name="T22" fmla="*/ 297 w 378"/>
                <a:gd name="T23" fmla="*/ 183 h 567"/>
                <a:gd name="T24" fmla="*/ 333 w 378"/>
                <a:gd name="T25" fmla="*/ 245 h 567"/>
                <a:gd name="T26" fmla="*/ 319 w 378"/>
                <a:gd name="T27" fmla="*/ 302 h 567"/>
                <a:gd name="T28" fmla="*/ 378 w 378"/>
                <a:gd name="T29" fmla="*/ 420 h 567"/>
                <a:gd name="T30" fmla="*/ 245 w 378"/>
                <a:gd name="T31" fmla="*/ 532 h 567"/>
                <a:gd name="T32" fmla="*/ 85 w 378"/>
                <a:gd name="T33" fmla="*/ 567 h 567"/>
                <a:gd name="T34" fmla="*/ 76 w 378"/>
                <a:gd name="T35" fmla="*/ 545 h 567"/>
                <a:gd name="T36" fmla="*/ 25 w 378"/>
                <a:gd name="T37" fmla="*/ 527 h 567"/>
                <a:gd name="T38" fmla="*/ 17 w 378"/>
                <a:gd name="T39" fmla="*/ 418 h 567"/>
                <a:gd name="T40" fmla="*/ 170 w 378"/>
                <a:gd name="T41" fmla="*/ 297 h 567"/>
                <a:gd name="T42" fmla="*/ 120 w 378"/>
                <a:gd name="T43" fmla="*/ 238 h 567"/>
                <a:gd name="T44" fmla="*/ 102 w 378"/>
                <a:gd name="T45" fmla="*/ 119 h 567"/>
                <a:gd name="T46" fmla="*/ 0 w 378"/>
                <a:gd name="T47" fmla="*/ 58 h 5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67"/>
                <a:gd name="T74" fmla="*/ 378 w 378"/>
                <a:gd name="T75" fmla="*/ 567 h 5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67">
                  <a:moveTo>
                    <a:pt x="0" y="58"/>
                  </a:moveTo>
                  <a:lnTo>
                    <a:pt x="25" y="41"/>
                  </a:lnTo>
                  <a:lnTo>
                    <a:pt x="65" y="75"/>
                  </a:lnTo>
                  <a:lnTo>
                    <a:pt x="137" y="82"/>
                  </a:lnTo>
                  <a:lnTo>
                    <a:pt x="179" y="60"/>
                  </a:lnTo>
                  <a:lnTo>
                    <a:pt x="191" y="13"/>
                  </a:lnTo>
                  <a:lnTo>
                    <a:pt x="259" y="0"/>
                  </a:lnTo>
                  <a:lnTo>
                    <a:pt x="296" y="18"/>
                  </a:lnTo>
                  <a:lnTo>
                    <a:pt x="292" y="58"/>
                  </a:lnTo>
                  <a:lnTo>
                    <a:pt x="278" y="99"/>
                  </a:lnTo>
                  <a:lnTo>
                    <a:pt x="327" y="148"/>
                  </a:lnTo>
                  <a:lnTo>
                    <a:pt x="297" y="183"/>
                  </a:lnTo>
                  <a:lnTo>
                    <a:pt x="333" y="245"/>
                  </a:lnTo>
                  <a:lnTo>
                    <a:pt x="319" y="302"/>
                  </a:lnTo>
                  <a:lnTo>
                    <a:pt x="378" y="420"/>
                  </a:lnTo>
                  <a:lnTo>
                    <a:pt x="245" y="532"/>
                  </a:lnTo>
                  <a:lnTo>
                    <a:pt x="85" y="567"/>
                  </a:lnTo>
                  <a:lnTo>
                    <a:pt x="76" y="545"/>
                  </a:lnTo>
                  <a:lnTo>
                    <a:pt x="25" y="527"/>
                  </a:lnTo>
                  <a:lnTo>
                    <a:pt x="17" y="418"/>
                  </a:lnTo>
                  <a:lnTo>
                    <a:pt x="170" y="297"/>
                  </a:lnTo>
                  <a:lnTo>
                    <a:pt x="120" y="238"/>
                  </a:lnTo>
                  <a:lnTo>
                    <a:pt x="102" y="119"/>
                  </a:lnTo>
                  <a:lnTo>
                    <a:pt x="0" y="58"/>
                  </a:lnTo>
                  <a:close/>
                </a:path>
              </a:pathLst>
            </a:custGeom>
            <a:grpFill/>
            <a:ln w="9525">
              <a:noFill/>
              <a:round/>
              <a:headEnd/>
              <a:tailEnd/>
            </a:ln>
          </p:spPr>
          <p:txBody>
            <a:bodyPr/>
            <a:lstStyle/>
            <a:p>
              <a:endParaRPr lang="en-US" dirty="0"/>
            </a:p>
          </p:txBody>
        </p:sp>
        <p:sp>
          <p:nvSpPr>
            <p:cNvPr id="73" name="Freeform 67">
              <a:extLst>
                <a:ext uri="{FF2B5EF4-FFF2-40B4-BE49-F238E27FC236}">
                  <a16:creationId xmlns:a16="http://schemas.microsoft.com/office/drawing/2014/main" id="{8FD143F0-21C1-4CC6-B44D-12DA638B18B9}"/>
                </a:ext>
              </a:extLst>
            </p:cNvPr>
            <p:cNvSpPr>
              <a:spLocks noChangeAspect="1"/>
            </p:cNvSpPr>
            <p:nvPr/>
          </p:nvSpPr>
          <p:spPr bwMode="gray">
            <a:xfrm>
              <a:off x="2967377" y="2436308"/>
              <a:ext cx="203612" cy="217936"/>
            </a:xfrm>
            <a:custGeom>
              <a:avLst/>
              <a:gdLst>
                <a:gd name="T0" fmla="*/ 0 w 438"/>
                <a:gd name="T1" fmla="*/ 117 h 380"/>
                <a:gd name="T2" fmla="*/ 15 w 438"/>
                <a:gd name="T3" fmla="*/ 150 h 380"/>
                <a:gd name="T4" fmla="*/ 105 w 438"/>
                <a:gd name="T5" fmla="*/ 173 h 380"/>
                <a:gd name="T6" fmla="*/ 91 w 438"/>
                <a:gd name="T7" fmla="*/ 191 h 380"/>
                <a:gd name="T8" fmla="*/ 124 w 438"/>
                <a:gd name="T9" fmla="*/ 216 h 380"/>
                <a:gd name="T10" fmla="*/ 138 w 438"/>
                <a:gd name="T11" fmla="*/ 258 h 380"/>
                <a:gd name="T12" fmla="*/ 99 w 438"/>
                <a:gd name="T13" fmla="*/ 338 h 380"/>
                <a:gd name="T14" fmla="*/ 208 w 438"/>
                <a:gd name="T15" fmla="*/ 370 h 380"/>
                <a:gd name="T16" fmla="*/ 219 w 438"/>
                <a:gd name="T17" fmla="*/ 373 h 380"/>
                <a:gd name="T18" fmla="*/ 270 w 438"/>
                <a:gd name="T19" fmla="*/ 380 h 380"/>
                <a:gd name="T20" fmla="*/ 270 w 438"/>
                <a:gd name="T21" fmla="*/ 348 h 380"/>
                <a:gd name="T22" fmla="*/ 300 w 438"/>
                <a:gd name="T23" fmla="*/ 331 h 380"/>
                <a:gd name="T24" fmla="*/ 372 w 438"/>
                <a:gd name="T25" fmla="*/ 351 h 380"/>
                <a:gd name="T26" fmla="*/ 418 w 438"/>
                <a:gd name="T27" fmla="*/ 320 h 380"/>
                <a:gd name="T28" fmla="*/ 390 w 438"/>
                <a:gd name="T29" fmla="*/ 273 h 380"/>
                <a:gd name="T30" fmla="*/ 401 w 438"/>
                <a:gd name="T31" fmla="*/ 229 h 380"/>
                <a:gd name="T32" fmla="*/ 367 w 438"/>
                <a:gd name="T33" fmla="*/ 205 h 380"/>
                <a:gd name="T34" fmla="*/ 418 w 438"/>
                <a:gd name="T35" fmla="*/ 153 h 380"/>
                <a:gd name="T36" fmla="*/ 438 w 438"/>
                <a:gd name="T37" fmla="*/ 97 h 380"/>
                <a:gd name="T38" fmla="*/ 373 w 438"/>
                <a:gd name="T39" fmla="*/ 73 h 380"/>
                <a:gd name="T40" fmla="*/ 356 w 438"/>
                <a:gd name="T41" fmla="*/ 66 h 380"/>
                <a:gd name="T42" fmla="*/ 257 w 438"/>
                <a:gd name="T43" fmla="*/ 0 h 380"/>
                <a:gd name="T44" fmla="*/ 223 w 438"/>
                <a:gd name="T45" fmla="*/ 13 h 380"/>
                <a:gd name="T46" fmla="*/ 182 w 438"/>
                <a:gd name="T47" fmla="*/ 75 h 380"/>
                <a:gd name="T48" fmla="*/ 98 w 438"/>
                <a:gd name="T49" fmla="*/ 64 h 380"/>
                <a:gd name="T50" fmla="*/ 110 w 438"/>
                <a:gd name="T51" fmla="*/ 114 h 380"/>
                <a:gd name="T52" fmla="*/ 0 w 438"/>
                <a:gd name="T53" fmla="*/ 117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grpFill/>
            <a:ln w="9525">
              <a:noFill/>
              <a:round/>
              <a:headEnd/>
              <a:tailEnd/>
            </a:ln>
          </p:spPr>
          <p:txBody>
            <a:bodyPr/>
            <a:lstStyle/>
            <a:p>
              <a:endParaRPr lang="en-US" dirty="0"/>
            </a:p>
          </p:txBody>
        </p:sp>
        <p:sp>
          <p:nvSpPr>
            <p:cNvPr id="74" name="Freeform 68">
              <a:extLst>
                <a:ext uri="{FF2B5EF4-FFF2-40B4-BE49-F238E27FC236}">
                  <a16:creationId xmlns:a16="http://schemas.microsoft.com/office/drawing/2014/main" id="{C240B41F-BCE8-4A5E-BBA3-0BEEF819B631}"/>
                </a:ext>
              </a:extLst>
            </p:cNvPr>
            <p:cNvSpPr>
              <a:spLocks noChangeAspect="1"/>
            </p:cNvSpPr>
            <p:nvPr/>
          </p:nvSpPr>
          <p:spPr bwMode="gray">
            <a:xfrm>
              <a:off x="3180197" y="2637872"/>
              <a:ext cx="11255" cy="40927"/>
            </a:xfrm>
            <a:custGeom>
              <a:avLst/>
              <a:gdLst>
                <a:gd name="T0" fmla="*/ 0 w 27"/>
                <a:gd name="T1" fmla="*/ 36 h 71"/>
                <a:gd name="T2" fmla="*/ 25 w 27"/>
                <a:gd name="T3" fmla="*/ 71 h 71"/>
                <a:gd name="T4" fmla="*/ 27 w 27"/>
                <a:gd name="T5" fmla="*/ 0 h 71"/>
                <a:gd name="T6" fmla="*/ 0 w 27"/>
                <a:gd name="T7" fmla="*/ 36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grpFill/>
            <a:ln w="9525">
              <a:noFill/>
              <a:round/>
              <a:headEnd/>
              <a:tailEnd/>
            </a:ln>
          </p:spPr>
          <p:txBody>
            <a:bodyPr/>
            <a:lstStyle/>
            <a:p>
              <a:endParaRPr lang="en-US" dirty="0"/>
            </a:p>
          </p:txBody>
        </p:sp>
        <p:sp>
          <p:nvSpPr>
            <p:cNvPr id="75" name="Freeform 69">
              <a:extLst>
                <a:ext uri="{FF2B5EF4-FFF2-40B4-BE49-F238E27FC236}">
                  <a16:creationId xmlns:a16="http://schemas.microsoft.com/office/drawing/2014/main" id="{1A3914A7-FD09-4B6B-BBA6-EFFD58DEBFA2}"/>
                </a:ext>
              </a:extLst>
            </p:cNvPr>
            <p:cNvSpPr>
              <a:spLocks noChangeAspect="1"/>
            </p:cNvSpPr>
            <p:nvPr/>
          </p:nvSpPr>
          <p:spPr bwMode="gray">
            <a:xfrm>
              <a:off x="2160094" y="3428786"/>
              <a:ext cx="47066" cy="68552"/>
            </a:xfrm>
            <a:custGeom>
              <a:avLst/>
              <a:gdLst>
                <a:gd name="T0" fmla="*/ 0 w 101"/>
                <a:gd name="T1" fmla="*/ 114 h 119"/>
                <a:gd name="T2" fmla="*/ 15 w 101"/>
                <a:gd name="T3" fmla="*/ 0 h 119"/>
                <a:gd name="T4" fmla="*/ 101 w 101"/>
                <a:gd name="T5" fmla="*/ 51 h 119"/>
                <a:gd name="T6" fmla="*/ 49 w 101"/>
                <a:gd name="T7" fmla="*/ 119 h 119"/>
                <a:gd name="T8" fmla="*/ 0 w 101"/>
                <a:gd name="T9" fmla="*/ 114 h 119"/>
                <a:gd name="T10" fmla="*/ 0 60000 65536"/>
                <a:gd name="T11" fmla="*/ 0 60000 65536"/>
                <a:gd name="T12" fmla="*/ 0 60000 65536"/>
                <a:gd name="T13" fmla="*/ 0 60000 65536"/>
                <a:gd name="T14" fmla="*/ 0 60000 65536"/>
                <a:gd name="T15" fmla="*/ 0 w 101"/>
                <a:gd name="T16" fmla="*/ 0 h 119"/>
                <a:gd name="T17" fmla="*/ 101 w 101"/>
                <a:gd name="T18" fmla="*/ 119 h 119"/>
              </a:gdLst>
              <a:ahLst/>
              <a:cxnLst>
                <a:cxn ang="T10">
                  <a:pos x="T0" y="T1"/>
                </a:cxn>
                <a:cxn ang="T11">
                  <a:pos x="T2" y="T3"/>
                </a:cxn>
                <a:cxn ang="T12">
                  <a:pos x="T4" y="T5"/>
                </a:cxn>
                <a:cxn ang="T13">
                  <a:pos x="T6" y="T7"/>
                </a:cxn>
                <a:cxn ang="T14">
                  <a:pos x="T8" y="T9"/>
                </a:cxn>
              </a:cxnLst>
              <a:rect l="T15" t="T16" r="T17" b="T18"/>
              <a:pathLst>
                <a:path w="101" h="119">
                  <a:moveTo>
                    <a:pt x="0" y="114"/>
                  </a:moveTo>
                  <a:lnTo>
                    <a:pt x="15" y="0"/>
                  </a:lnTo>
                  <a:lnTo>
                    <a:pt x="101" y="51"/>
                  </a:lnTo>
                  <a:lnTo>
                    <a:pt x="49" y="119"/>
                  </a:lnTo>
                  <a:lnTo>
                    <a:pt x="0" y="114"/>
                  </a:lnTo>
                  <a:close/>
                </a:path>
              </a:pathLst>
            </a:custGeom>
            <a:grpFill/>
            <a:ln w="9525">
              <a:noFill/>
              <a:round/>
              <a:headEnd/>
              <a:tailEnd/>
            </a:ln>
          </p:spPr>
          <p:txBody>
            <a:bodyPr/>
            <a:lstStyle/>
            <a:p>
              <a:endParaRPr lang="en-US" dirty="0"/>
            </a:p>
          </p:txBody>
        </p:sp>
        <p:sp>
          <p:nvSpPr>
            <p:cNvPr id="76" name="Freeform 70">
              <a:extLst>
                <a:ext uri="{FF2B5EF4-FFF2-40B4-BE49-F238E27FC236}">
                  <a16:creationId xmlns:a16="http://schemas.microsoft.com/office/drawing/2014/main" id="{06833385-43A2-4567-80A0-E9B755A25909}"/>
                </a:ext>
              </a:extLst>
            </p:cNvPr>
            <p:cNvSpPr>
              <a:spLocks noChangeAspect="1"/>
            </p:cNvSpPr>
            <p:nvPr/>
          </p:nvSpPr>
          <p:spPr bwMode="gray">
            <a:xfrm>
              <a:off x="3135178" y="2337059"/>
              <a:ext cx="141198" cy="192357"/>
            </a:xfrm>
            <a:custGeom>
              <a:avLst/>
              <a:gdLst>
                <a:gd name="T0" fmla="*/ 0 w 302"/>
                <a:gd name="T1" fmla="*/ 138 h 335"/>
                <a:gd name="T2" fmla="*/ 2 w 302"/>
                <a:gd name="T3" fmla="*/ 192 h 335"/>
                <a:gd name="T4" fmla="*/ 4 w 302"/>
                <a:gd name="T5" fmla="*/ 217 h 335"/>
                <a:gd name="T6" fmla="*/ 8 w 302"/>
                <a:gd name="T7" fmla="*/ 247 h 335"/>
                <a:gd name="T8" fmla="*/ 73 w 302"/>
                <a:gd name="T9" fmla="*/ 271 h 335"/>
                <a:gd name="T10" fmla="*/ 53 w 302"/>
                <a:gd name="T11" fmla="*/ 327 h 335"/>
                <a:gd name="T12" fmla="*/ 121 w 302"/>
                <a:gd name="T13" fmla="*/ 335 h 335"/>
                <a:gd name="T14" fmla="*/ 237 w 302"/>
                <a:gd name="T15" fmla="*/ 333 h 335"/>
                <a:gd name="T16" fmla="*/ 269 w 302"/>
                <a:gd name="T17" fmla="*/ 280 h 335"/>
                <a:gd name="T18" fmla="*/ 206 w 302"/>
                <a:gd name="T19" fmla="*/ 210 h 335"/>
                <a:gd name="T20" fmla="*/ 282 w 302"/>
                <a:gd name="T21" fmla="*/ 173 h 335"/>
                <a:gd name="T22" fmla="*/ 302 w 302"/>
                <a:gd name="T23" fmla="*/ 184 h 335"/>
                <a:gd name="T24" fmla="*/ 282 w 302"/>
                <a:gd name="T25" fmla="*/ 51 h 335"/>
                <a:gd name="T26" fmla="*/ 226 w 302"/>
                <a:gd name="T27" fmla="*/ 18 h 335"/>
                <a:gd name="T28" fmla="*/ 165 w 302"/>
                <a:gd name="T29" fmla="*/ 40 h 335"/>
                <a:gd name="T30" fmla="*/ 173 w 302"/>
                <a:gd name="T31" fmla="*/ 25 h 335"/>
                <a:gd name="T32" fmla="*/ 121 w 302"/>
                <a:gd name="T33" fmla="*/ 0 h 335"/>
                <a:gd name="T34" fmla="*/ 93 w 302"/>
                <a:gd name="T35" fmla="*/ 0 h 335"/>
                <a:gd name="T36" fmla="*/ 91 w 302"/>
                <a:gd name="T37" fmla="*/ 73 h 335"/>
                <a:gd name="T38" fmla="*/ 60 w 302"/>
                <a:gd name="T39" fmla="*/ 53 h 335"/>
                <a:gd name="T40" fmla="*/ 41 w 302"/>
                <a:gd name="T41" fmla="*/ 77 h 335"/>
                <a:gd name="T42" fmla="*/ 36 w 302"/>
                <a:gd name="T43" fmla="*/ 121 h 335"/>
                <a:gd name="T44" fmla="*/ 0 w 302"/>
                <a:gd name="T45" fmla="*/ 138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grpFill/>
            <a:ln w="9525">
              <a:noFill/>
              <a:round/>
              <a:headEnd/>
              <a:tailEnd/>
            </a:ln>
          </p:spPr>
          <p:txBody>
            <a:bodyPr/>
            <a:lstStyle/>
            <a:p>
              <a:endParaRPr lang="en-US" dirty="0"/>
            </a:p>
          </p:txBody>
        </p:sp>
        <p:sp>
          <p:nvSpPr>
            <p:cNvPr id="77" name="Freeform 71">
              <a:extLst>
                <a:ext uri="{FF2B5EF4-FFF2-40B4-BE49-F238E27FC236}">
                  <a16:creationId xmlns:a16="http://schemas.microsoft.com/office/drawing/2014/main" id="{B1441FAF-82D4-4D4D-9003-30E6909FE464}"/>
                </a:ext>
              </a:extLst>
            </p:cNvPr>
            <p:cNvSpPr>
              <a:spLocks noChangeAspect="1"/>
            </p:cNvSpPr>
            <p:nvPr/>
          </p:nvSpPr>
          <p:spPr bwMode="gray">
            <a:xfrm>
              <a:off x="3365392" y="2667545"/>
              <a:ext cx="103340" cy="123804"/>
            </a:xfrm>
            <a:custGeom>
              <a:avLst/>
              <a:gdLst>
                <a:gd name="T0" fmla="*/ 0 w 216"/>
                <a:gd name="T1" fmla="*/ 87 h 216"/>
                <a:gd name="T2" fmla="*/ 29 w 216"/>
                <a:gd name="T3" fmla="*/ 38 h 216"/>
                <a:gd name="T4" fmla="*/ 98 w 216"/>
                <a:gd name="T5" fmla="*/ 19 h 216"/>
                <a:gd name="T6" fmla="*/ 183 w 216"/>
                <a:gd name="T7" fmla="*/ 21 h 216"/>
                <a:gd name="T8" fmla="*/ 216 w 216"/>
                <a:gd name="T9" fmla="*/ 0 h 216"/>
                <a:gd name="T10" fmla="*/ 205 w 216"/>
                <a:gd name="T11" fmla="*/ 45 h 216"/>
                <a:gd name="T12" fmla="*/ 146 w 216"/>
                <a:gd name="T13" fmla="*/ 35 h 216"/>
                <a:gd name="T14" fmla="*/ 116 w 216"/>
                <a:gd name="T15" fmla="*/ 73 h 216"/>
                <a:gd name="T16" fmla="*/ 85 w 216"/>
                <a:gd name="T17" fmla="*/ 52 h 216"/>
                <a:gd name="T18" fmla="*/ 107 w 216"/>
                <a:gd name="T19" fmla="*/ 110 h 216"/>
                <a:gd name="T20" fmla="*/ 79 w 216"/>
                <a:gd name="T21" fmla="*/ 121 h 216"/>
                <a:gd name="T22" fmla="*/ 133 w 216"/>
                <a:gd name="T23" fmla="*/ 145 h 216"/>
                <a:gd name="T24" fmla="*/ 133 w 216"/>
                <a:gd name="T25" fmla="*/ 169 h 216"/>
                <a:gd name="T26" fmla="*/ 89 w 216"/>
                <a:gd name="T27" fmla="*/ 175 h 216"/>
                <a:gd name="T28" fmla="*/ 104 w 216"/>
                <a:gd name="T29" fmla="*/ 216 h 216"/>
                <a:gd name="T30" fmla="*/ 51 w 216"/>
                <a:gd name="T31" fmla="*/ 203 h 216"/>
                <a:gd name="T32" fmla="*/ 35 w 216"/>
                <a:gd name="T33" fmla="*/ 164 h 216"/>
                <a:gd name="T34" fmla="*/ 105 w 216"/>
                <a:gd name="T35" fmla="*/ 148 h 216"/>
                <a:gd name="T36" fmla="*/ 35 w 216"/>
                <a:gd name="T37" fmla="*/ 142 h 216"/>
                <a:gd name="T38" fmla="*/ 0 w 216"/>
                <a:gd name="T39" fmla="*/ 87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grpFill/>
            <a:ln w="9525">
              <a:noFill/>
              <a:round/>
              <a:headEnd/>
              <a:tailEnd/>
            </a:ln>
          </p:spPr>
          <p:txBody>
            <a:bodyPr/>
            <a:lstStyle/>
            <a:p>
              <a:endParaRPr lang="en-US" dirty="0"/>
            </a:p>
          </p:txBody>
        </p:sp>
        <p:sp>
          <p:nvSpPr>
            <p:cNvPr id="78" name="Freeform 72">
              <a:extLst>
                <a:ext uri="{FF2B5EF4-FFF2-40B4-BE49-F238E27FC236}">
                  <a16:creationId xmlns:a16="http://schemas.microsoft.com/office/drawing/2014/main" id="{13446D00-B1CD-4A8E-9CC8-10046E2466AD}"/>
                </a:ext>
              </a:extLst>
            </p:cNvPr>
            <p:cNvSpPr>
              <a:spLocks noChangeAspect="1"/>
            </p:cNvSpPr>
            <p:nvPr/>
          </p:nvSpPr>
          <p:spPr bwMode="gray">
            <a:xfrm>
              <a:off x="3422690" y="2811812"/>
              <a:ext cx="46042" cy="7163"/>
            </a:xfrm>
            <a:custGeom>
              <a:avLst/>
              <a:gdLst>
                <a:gd name="T0" fmla="*/ 0 w 101"/>
                <a:gd name="T1" fmla="*/ 14 h 14"/>
                <a:gd name="T2" fmla="*/ 8 w 101"/>
                <a:gd name="T3" fmla="*/ 0 h 14"/>
                <a:gd name="T4" fmla="*/ 101 w 101"/>
                <a:gd name="T5" fmla="*/ 14 h 14"/>
                <a:gd name="T6" fmla="*/ 33 w 101"/>
                <a:gd name="T7" fmla="*/ 14 h 14"/>
                <a:gd name="T8" fmla="*/ 0 w 101"/>
                <a:gd name="T9" fmla="*/ 14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4"/>
                  </a:moveTo>
                  <a:lnTo>
                    <a:pt x="8" y="0"/>
                  </a:lnTo>
                  <a:lnTo>
                    <a:pt x="101" y="14"/>
                  </a:lnTo>
                  <a:lnTo>
                    <a:pt x="33" y="14"/>
                  </a:lnTo>
                  <a:lnTo>
                    <a:pt x="0" y="14"/>
                  </a:lnTo>
                  <a:close/>
                </a:path>
              </a:pathLst>
            </a:custGeom>
            <a:grpFill/>
            <a:ln w="9525">
              <a:noFill/>
              <a:round/>
              <a:headEnd/>
              <a:tailEnd/>
            </a:ln>
          </p:spPr>
          <p:txBody>
            <a:bodyPr/>
            <a:lstStyle/>
            <a:p>
              <a:endParaRPr lang="en-US" dirty="0"/>
            </a:p>
          </p:txBody>
        </p:sp>
        <p:sp>
          <p:nvSpPr>
            <p:cNvPr id="79" name="Freeform 73">
              <a:extLst>
                <a:ext uri="{FF2B5EF4-FFF2-40B4-BE49-F238E27FC236}">
                  <a16:creationId xmlns:a16="http://schemas.microsoft.com/office/drawing/2014/main" id="{2EA1BA58-1A6E-4734-BAFF-8BB20DBBE921}"/>
                </a:ext>
              </a:extLst>
            </p:cNvPr>
            <p:cNvSpPr>
              <a:spLocks noChangeAspect="1"/>
            </p:cNvSpPr>
            <p:nvPr/>
          </p:nvSpPr>
          <p:spPr bwMode="gray">
            <a:xfrm>
              <a:off x="1858257" y="1312863"/>
              <a:ext cx="985316" cy="875837"/>
            </a:xfrm>
            <a:custGeom>
              <a:avLst/>
              <a:gdLst>
                <a:gd name="T0" fmla="*/ 236 w 2109"/>
                <a:gd name="T1" fmla="*/ 365 h 1540"/>
                <a:gd name="T2" fmla="*/ 275 w 2109"/>
                <a:gd name="T3" fmla="*/ 299 h 1540"/>
                <a:gd name="T4" fmla="*/ 183 w 2109"/>
                <a:gd name="T5" fmla="*/ 267 h 1540"/>
                <a:gd name="T6" fmla="*/ 393 w 2109"/>
                <a:gd name="T7" fmla="*/ 146 h 1540"/>
                <a:gd name="T8" fmla="*/ 609 w 2109"/>
                <a:gd name="T9" fmla="*/ 100 h 1540"/>
                <a:gd name="T10" fmla="*/ 776 w 2109"/>
                <a:gd name="T11" fmla="*/ 159 h 1540"/>
                <a:gd name="T12" fmla="*/ 735 w 2109"/>
                <a:gd name="T13" fmla="*/ 92 h 1540"/>
                <a:gd name="T14" fmla="*/ 989 w 2109"/>
                <a:gd name="T15" fmla="*/ 127 h 1540"/>
                <a:gd name="T16" fmla="*/ 1118 w 2109"/>
                <a:gd name="T17" fmla="*/ 92 h 1540"/>
                <a:gd name="T18" fmla="*/ 924 w 2109"/>
                <a:gd name="T19" fmla="*/ 34 h 1540"/>
                <a:gd name="T20" fmla="*/ 1157 w 2109"/>
                <a:gd name="T21" fmla="*/ 66 h 1540"/>
                <a:gd name="T22" fmla="*/ 1149 w 2109"/>
                <a:gd name="T23" fmla="*/ 9 h 1540"/>
                <a:gd name="T24" fmla="*/ 1591 w 2109"/>
                <a:gd name="T25" fmla="*/ 31 h 1540"/>
                <a:gd name="T26" fmla="*/ 1626 w 2109"/>
                <a:gd name="T27" fmla="*/ 34 h 1540"/>
                <a:gd name="T28" fmla="*/ 1772 w 2109"/>
                <a:gd name="T29" fmla="*/ 83 h 1540"/>
                <a:gd name="T30" fmla="*/ 1349 w 2109"/>
                <a:gd name="T31" fmla="*/ 144 h 1540"/>
                <a:gd name="T32" fmla="*/ 1574 w 2109"/>
                <a:gd name="T33" fmla="*/ 177 h 1540"/>
                <a:gd name="T34" fmla="*/ 1827 w 2109"/>
                <a:gd name="T35" fmla="*/ 163 h 1540"/>
                <a:gd name="T36" fmla="*/ 2007 w 2109"/>
                <a:gd name="T37" fmla="*/ 140 h 1540"/>
                <a:gd name="T38" fmla="*/ 1787 w 2109"/>
                <a:gd name="T39" fmla="*/ 250 h 1540"/>
                <a:gd name="T40" fmla="*/ 1930 w 2109"/>
                <a:gd name="T41" fmla="*/ 286 h 1540"/>
                <a:gd name="T42" fmla="*/ 1801 w 2109"/>
                <a:gd name="T43" fmla="*/ 388 h 1540"/>
                <a:gd name="T44" fmla="*/ 1818 w 2109"/>
                <a:gd name="T45" fmla="*/ 466 h 1540"/>
                <a:gd name="T46" fmla="*/ 1780 w 2109"/>
                <a:gd name="T47" fmla="*/ 522 h 1540"/>
                <a:gd name="T48" fmla="*/ 1842 w 2109"/>
                <a:gd name="T49" fmla="*/ 576 h 1540"/>
                <a:gd name="T50" fmla="*/ 1763 w 2109"/>
                <a:gd name="T51" fmla="*/ 628 h 1540"/>
                <a:gd name="T52" fmla="*/ 1805 w 2109"/>
                <a:gd name="T53" fmla="*/ 686 h 1540"/>
                <a:gd name="T54" fmla="*/ 1827 w 2109"/>
                <a:gd name="T55" fmla="*/ 738 h 1540"/>
                <a:gd name="T56" fmla="*/ 1599 w 2109"/>
                <a:gd name="T57" fmla="*/ 776 h 1540"/>
                <a:gd name="T58" fmla="*/ 1648 w 2109"/>
                <a:gd name="T59" fmla="*/ 855 h 1540"/>
                <a:gd name="T60" fmla="*/ 1768 w 2109"/>
                <a:gd name="T61" fmla="*/ 879 h 1540"/>
                <a:gd name="T62" fmla="*/ 1749 w 2109"/>
                <a:gd name="T63" fmla="*/ 934 h 1540"/>
                <a:gd name="T64" fmla="*/ 1575 w 2109"/>
                <a:gd name="T65" fmla="*/ 873 h 1540"/>
                <a:gd name="T66" fmla="*/ 1612 w 2109"/>
                <a:gd name="T67" fmla="*/ 966 h 1540"/>
                <a:gd name="T68" fmla="*/ 1618 w 2109"/>
                <a:gd name="T69" fmla="*/ 1067 h 1540"/>
                <a:gd name="T70" fmla="*/ 1420 w 2109"/>
                <a:gd name="T71" fmla="*/ 1102 h 1540"/>
                <a:gd name="T72" fmla="*/ 1279 w 2109"/>
                <a:gd name="T73" fmla="*/ 1227 h 1540"/>
                <a:gd name="T74" fmla="*/ 1218 w 2109"/>
                <a:gd name="T75" fmla="*/ 1202 h 1540"/>
                <a:gd name="T76" fmla="*/ 1102 w 2109"/>
                <a:gd name="T77" fmla="*/ 1284 h 1540"/>
                <a:gd name="T78" fmla="*/ 1094 w 2109"/>
                <a:gd name="T79" fmla="*/ 1347 h 1540"/>
                <a:gd name="T80" fmla="*/ 1091 w 2109"/>
                <a:gd name="T81" fmla="*/ 1396 h 1540"/>
                <a:gd name="T82" fmla="*/ 1016 w 2109"/>
                <a:gd name="T83" fmla="*/ 1518 h 1540"/>
                <a:gd name="T84" fmla="*/ 862 w 2109"/>
                <a:gd name="T85" fmla="*/ 1503 h 1540"/>
                <a:gd name="T86" fmla="*/ 822 w 2109"/>
                <a:gd name="T87" fmla="*/ 1468 h 1540"/>
                <a:gd name="T88" fmla="*/ 747 w 2109"/>
                <a:gd name="T89" fmla="*/ 1327 h 1540"/>
                <a:gd name="T90" fmla="*/ 726 w 2109"/>
                <a:gd name="T91" fmla="*/ 1256 h 1540"/>
                <a:gd name="T92" fmla="*/ 703 w 2109"/>
                <a:gd name="T93" fmla="*/ 1104 h 1540"/>
                <a:gd name="T94" fmla="*/ 699 w 2109"/>
                <a:gd name="T95" fmla="*/ 1084 h 1540"/>
                <a:gd name="T96" fmla="*/ 715 w 2109"/>
                <a:gd name="T97" fmla="*/ 983 h 1540"/>
                <a:gd name="T98" fmla="*/ 776 w 2109"/>
                <a:gd name="T99" fmla="*/ 943 h 1540"/>
                <a:gd name="T100" fmla="*/ 730 w 2109"/>
                <a:gd name="T101" fmla="*/ 895 h 1540"/>
                <a:gd name="T102" fmla="*/ 660 w 2109"/>
                <a:gd name="T103" fmla="*/ 895 h 1540"/>
                <a:gd name="T104" fmla="*/ 606 w 2109"/>
                <a:gd name="T105" fmla="*/ 861 h 1540"/>
                <a:gd name="T106" fmla="*/ 562 w 2109"/>
                <a:gd name="T107" fmla="*/ 697 h 1540"/>
                <a:gd name="T108" fmla="*/ 419 w 2109"/>
                <a:gd name="T109" fmla="*/ 582 h 1540"/>
                <a:gd name="T110" fmla="*/ 232 w 2109"/>
                <a:gd name="T111" fmla="*/ 598 h 1540"/>
                <a:gd name="T112" fmla="*/ 53 w 2109"/>
                <a:gd name="T113" fmla="*/ 522 h 1540"/>
                <a:gd name="T114" fmla="*/ 228 w 2109"/>
                <a:gd name="T115" fmla="*/ 488 h 1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9"/>
                <a:gd name="T175" fmla="*/ 0 h 1540"/>
                <a:gd name="T176" fmla="*/ 2109 w 2109"/>
                <a:gd name="T177" fmla="*/ 1540 h 1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9" h="1540">
                  <a:moveTo>
                    <a:pt x="0" y="432"/>
                  </a:moveTo>
                  <a:lnTo>
                    <a:pt x="12" y="409"/>
                  </a:lnTo>
                  <a:lnTo>
                    <a:pt x="149" y="365"/>
                  </a:lnTo>
                  <a:lnTo>
                    <a:pt x="236" y="365"/>
                  </a:lnTo>
                  <a:lnTo>
                    <a:pt x="285" y="330"/>
                  </a:lnTo>
                  <a:lnTo>
                    <a:pt x="270" y="319"/>
                  </a:lnTo>
                  <a:lnTo>
                    <a:pt x="301" y="307"/>
                  </a:lnTo>
                  <a:lnTo>
                    <a:pt x="275" y="299"/>
                  </a:lnTo>
                  <a:lnTo>
                    <a:pt x="321" y="285"/>
                  </a:lnTo>
                  <a:lnTo>
                    <a:pt x="304" y="273"/>
                  </a:lnTo>
                  <a:lnTo>
                    <a:pt x="243" y="296"/>
                  </a:lnTo>
                  <a:lnTo>
                    <a:pt x="183" y="267"/>
                  </a:lnTo>
                  <a:lnTo>
                    <a:pt x="260" y="250"/>
                  </a:lnTo>
                  <a:lnTo>
                    <a:pt x="303" y="201"/>
                  </a:lnTo>
                  <a:lnTo>
                    <a:pt x="397" y="199"/>
                  </a:lnTo>
                  <a:lnTo>
                    <a:pt x="393" y="146"/>
                  </a:lnTo>
                  <a:lnTo>
                    <a:pt x="463" y="144"/>
                  </a:lnTo>
                  <a:lnTo>
                    <a:pt x="534" y="182"/>
                  </a:lnTo>
                  <a:lnTo>
                    <a:pt x="450" y="133"/>
                  </a:lnTo>
                  <a:lnTo>
                    <a:pt x="609" y="100"/>
                  </a:lnTo>
                  <a:lnTo>
                    <a:pt x="648" y="124"/>
                  </a:lnTo>
                  <a:lnTo>
                    <a:pt x="653" y="170"/>
                  </a:lnTo>
                  <a:lnTo>
                    <a:pt x="674" y="131"/>
                  </a:lnTo>
                  <a:lnTo>
                    <a:pt x="776" y="159"/>
                  </a:lnTo>
                  <a:lnTo>
                    <a:pt x="741" y="136"/>
                  </a:lnTo>
                  <a:lnTo>
                    <a:pt x="790" y="140"/>
                  </a:lnTo>
                  <a:lnTo>
                    <a:pt x="747" y="113"/>
                  </a:lnTo>
                  <a:lnTo>
                    <a:pt x="735" y="92"/>
                  </a:lnTo>
                  <a:lnTo>
                    <a:pt x="758" y="87"/>
                  </a:lnTo>
                  <a:lnTo>
                    <a:pt x="961" y="152"/>
                  </a:lnTo>
                  <a:lnTo>
                    <a:pt x="945" y="131"/>
                  </a:lnTo>
                  <a:lnTo>
                    <a:pt x="989" y="127"/>
                  </a:lnTo>
                  <a:lnTo>
                    <a:pt x="961" y="109"/>
                  </a:lnTo>
                  <a:lnTo>
                    <a:pt x="1029" y="113"/>
                  </a:lnTo>
                  <a:lnTo>
                    <a:pt x="921" y="66"/>
                  </a:lnTo>
                  <a:lnTo>
                    <a:pt x="1118" y="92"/>
                  </a:lnTo>
                  <a:lnTo>
                    <a:pt x="1074" y="65"/>
                  </a:lnTo>
                  <a:lnTo>
                    <a:pt x="957" y="60"/>
                  </a:lnTo>
                  <a:lnTo>
                    <a:pt x="996" y="58"/>
                  </a:lnTo>
                  <a:lnTo>
                    <a:pt x="924" y="34"/>
                  </a:lnTo>
                  <a:lnTo>
                    <a:pt x="1009" y="41"/>
                  </a:lnTo>
                  <a:lnTo>
                    <a:pt x="974" y="31"/>
                  </a:lnTo>
                  <a:lnTo>
                    <a:pt x="1012" y="23"/>
                  </a:lnTo>
                  <a:lnTo>
                    <a:pt x="1157" y="66"/>
                  </a:lnTo>
                  <a:lnTo>
                    <a:pt x="1141" y="50"/>
                  </a:lnTo>
                  <a:lnTo>
                    <a:pt x="1204" y="34"/>
                  </a:lnTo>
                  <a:lnTo>
                    <a:pt x="1151" y="31"/>
                  </a:lnTo>
                  <a:lnTo>
                    <a:pt x="1149" y="9"/>
                  </a:lnTo>
                  <a:lnTo>
                    <a:pt x="1185" y="0"/>
                  </a:lnTo>
                  <a:lnTo>
                    <a:pt x="1574" y="10"/>
                  </a:lnTo>
                  <a:lnTo>
                    <a:pt x="1602" y="22"/>
                  </a:lnTo>
                  <a:lnTo>
                    <a:pt x="1591" y="31"/>
                  </a:lnTo>
                  <a:lnTo>
                    <a:pt x="1329" y="33"/>
                  </a:lnTo>
                  <a:lnTo>
                    <a:pt x="1360" y="44"/>
                  </a:lnTo>
                  <a:lnTo>
                    <a:pt x="1258" y="58"/>
                  </a:lnTo>
                  <a:lnTo>
                    <a:pt x="1626" y="34"/>
                  </a:lnTo>
                  <a:lnTo>
                    <a:pt x="1640" y="55"/>
                  </a:lnTo>
                  <a:lnTo>
                    <a:pt x="1591" y="67"/>
                  </a:lnTo>
                  <a:lnTo>
                    <a:pt x="1675" y="59"/>
                  </a:lnTo>
                  <a:lnTo>
                    <a:pt x="1772" y="83"/>
                  </a:lnTo>
                  <a:lnTo>
                    <a:pt x="1626" y="124"/>
                  </a:lnTo>
                  <a:lnTo>
                    <a:pt x="1392" y="120"/>
                  </a:lnTo>
                  <a:lnTo>
                    <a:pt x="1448" y="127"/>
                  </a:lnTo>
                  <a:lnTo>
                    <a:pt x="1349" y="144"/>
                  </a:lnTo>
                  <a:lnTo>
                    <a:pt x="1349" y="165"/>
                  </a:lnTo>
                  <a:lnTo>
                    <a:pt x="1607" y="133"/>
                  </a:lnTo>
                  <a:lnTo>
                    <a:pt x="1628" y="146"/>
                  </a:lnTo>
                  <a:lnTo>
                    <a:pt x="1574" y="177"/>
                  </a:lnTo>
                  <a:lnTo>
                    <a:pt x="1740" y="127"/>
                  </a:lnTo>
                  <a:lnTo>
                    <a:pt x="1749" y="175"/>
                  </a:lnTo>
                  <a:lnTo>
                    <a:pt x="1668" y="258"/>
                  </a:lnTo>
                  <a:lnTo>
                    <a:pt x="1827" y="163"/>
                  </a:lnTo>
                  <a:lnTo>
                    <a:pt x="1824" y="177"/>
                  </a:lnTo>
                  <a:lnTo>
                    <a:pt x="1900" y="176"/>
                  </a:lnTo>
                  <a:lnTo>
                    <a:pt x="1924" y="144"/>
                  </a:lnTo>
                  <a:lnTo>
                    <a:pt x="2007" y="140"/>
                  </a:lnTo>
                  <a:lnTo>
                    <a:pt x="2109" y="168"/>
                  </a:lnTo>
                  <a:lnTo>
                    <a:pt x="2009" y="209"/>
                  </a:lnTo>
                  <a:lnTo>
                    <a:pt x="2015" y="226"/>
                  </a:lnTo>
                  <a:lnTo>
                    <a:pt x="1787" y="250"/>
                  </a:lnTo>
                  <a:lnTo>
                    <a:pt x="1969" y="252"/>
                  </a:lnTo>
                  <a:lnTo>
                    <a:pt x="1820" y="286"/>
                  </a:lnTo>
                  <a:lnTo>
                    <a:pt x="1829" y="312"/>
                  </a:lnTo>
                  <a:lnTo>
                    <a:pt x="1930" y="286"/>
                  </a:lnTo>
                  <a:lnTo>
                    <a:pt x="1856" y="319"/>
                  </a:lnTo>
                  <a:lnTo>
                    <a:pt x="1847" y="361"/>
                  </a:lnTo>
                  <a:lnTo>
                    <a:pt x="1871" y="350"/>
                  </a:lnTo>
                  <a:lnTo>
                    <a:pt x="1801" y="388"/>
                  </a:lnTo>
                  <a:lnTo>
                    <a:pt x="1776" y="466"/>
                  </a:lnTo>
                  <a:lnTo>
                    <a:pt x="1813" y="449"/>
                  </a:lnTo>
                  <a:lnTo>
                    <a:pt x="1866" y="466"/>
                  </a:lnTo>
                  <a:lnTo>
                    <a:pt x="1818" y="466"/>
                  </a:lnTo>
                  <a:lnTo>
                    <a:pt x="1818" y="489"/>
                  </a:lnTo>
                  <a:lnTo>
                    <a:pt x="1898" y="499"/>
                  </a:lnTo>
                  <a:lnTo>
                    <a:pt x="1900" y="527"/>
                  </a:lnTo>
                  <a:lnTo>
                    <a:pt x="1780" y="522"/>
                  </a:lnTo>
                  <a:lnTo>
                    <a:pt x="1813" y="535"/>
                  </a:lnTo>
                  <a:lnTo>
                    <a:pt x="1746" y="543"/>
                  </a:lnTo>
                  <a:lnTo>
                    <a:pt x="1780" y="575"/>
                  </a:lnTo>
                  <a:lnTo>
                    <a:pt x="1842" y="576"/>
                  </a:lnTo>
                  <a:lnTo>
                    <a:pt x="1805" y="595"/>
                  </a:lnTo>
                  <a:lnTo>
                    <a:pt x="1854" y="612"/>
                  </a:lnTo>
                  <a:lnTo>
                    <a:pt x="1853" y="652"/>
                  </a:lnTo>
                  <a:lnTo>
                    <a:pt x="1763" y="628"/>
                  </a:lnTo>
                  <a:lnTo>
                    <a:pt x="1816" y="650"/>
                  </a:lnTo>
                  <a:lnTo>
                    <a:pt x="1784" y="663"/>
                  </a:lnTo>
                  <a:lnTo>
                    <a:pt x="1813" y="661"/>
                  </a:lnTo>
                  <a:lnTo>
                    <a:pt x="1805" y="686"/>
                  </a:lnTo>
                  <a:lnTo>
                    <a:pt x="1870" y="700"/>
                  </a:lnTo>
                  <a:lnTo>
                    <a:pt x="1768" y="692"/>
                  </a:lnTo>
                  <a:lnTo>
                    <a:pt x="1749" y="706"/>
                  </a:lnTo>
                  <a:lnTo>
                    <a:pt x="1827" y="738"/>
                  </a:lnTo>
                  <a:lnTo>
                    <a:pt x="1816" y="764"/>
                  </a:lnTo>
                  <a:lnTo>
                    <a:pt x="1754" y="780"/>
                  </a:lnTo>
                  <a:lnTo>
                    <a:pt x="1692" y="742"/>
                  </a:lnTo>
                  <a:lnTo>
                    <a:pt x="1599" y="776"/>
                  </a:lnTo>
                  <a:lnTo>
                    <a:pt x="1665" y="795"/>
                  </a:lnTo>
                  <a:lnTo>
                    <a:pt x="1602" y="813"/>
                  </a:lnTo>
                  <a:lnTo>
                    <a:pt x="1670" y="816"/>
                  </a:lnTo>
                  <a:lnTo>
                    <a:pt x="1648" y="855"/>
                  </a:lnTo>
                  <a:lnTo>
                    <a:pt x="1675" y="832"/>
                  </a:lnTo>
                  <a:lnTo>
                    <a:pt x="1749" y="864"/>
                  </a:lnTo>
                  <a:lnTo>
                    <a:pt x="1727" y="889"/>
                  </a:lnTo>
                  <a:lnTo>
                    <a:pt x="1768" y="879"/>
                  </a:lnTo>
                  <a:lnTo>
                    <a:pt x="1749" y="906"/>
                  </a:lnTo>
                  <a:lnTo>
                    <a:pt x="1778" y="894"/>
                  </a:lnTo>
                  <a:lnTo>
                    <a:pt x="1782" y="959"/>
                  </a:lnTo>
                  <a:lnTo>
                    <a:pt x="1749" y="934"/>
                  </a:lnTo>
                  <a:lnTo>
                    <a:pt x="1749" y="959"/>
                  </a:lnTo>
                  <a:lnTo>
                    <a:pt x="1717" y="958"/>
                  </a:lnTo>
                  <a:lnTo>
                    <a:pt x="1675" y="904"/>
                  </a:lnTo>
                  <a:lnTo>
                    <a:pt x="1575" y="873"/>
                  </a:lnTo>
                  <a:lnTo>
                    <a:pt x="1645" y="909"/>
                  </a:lnTo>
                  <a:lnTo>
                    <a:pt x="1552" y="928"/>
                  </a:lnTo>
                  <a:lnTo>
                    <a:pt x="1526" y="959"/>
                  </a:lnTo>
                  <a:lnTo>
                    <a:pt x="1612" y="966"/>
                  </a:lnTo>
                  <a:lnTo>
                    <a:pt x="1540" y="985"/>
                  </a:lnTo>
                  <a:lnTo>
                    <a:pt x="1650" y="963"/>
                  </a:lnTo>
                  <a:lnTo>
                    <a:pt x="1756" y="991"/>
                  </a:lnTo>
                  <a:lnTo>
                    <a:pt x="1618" y="1067"/>
                  </a:lnTo>
                  <a:lnTo>
                    <a:pt x="1483" y="1100"/>
                  </a:lnTo>
                  <a:lnTo>
                    <a:pt x="1434" y="1102"/>
                  </a:lnTo>
                  <a:lnTo>
                    <a:pt x="1404" y="1068"/>
                  </a:lnTo>
                  <a:lnTo>
                    <a:pt x="1420" y="1102"/>
                  </a:lnTo>
                  <a:lnTo>
                    <a:pt x="1379" y="1122"/>
                  </a:lnTo>
                  <a:lnTo>
                    <a:pt x="1329" y="1204"/>
                  </a:lnTo>
                  <a:lnTo>
                    <a:pt x="1288" y="1202"/>
                  </a:lnTo>
                  <a:lnTo>
                    <a:pt x="1279" y="1227"/>
                  </a:lnTo>
                  <a:lnTo>
                    <a:pt x="1239" y="1230"/>
                  </a:lnTo>
                  <a:lnTo>
                    <a:pt x="1219" y="1222"/>
                  </a:lnTo>
                  <a:lnTo>
                    <a:pt x="1246" y="1205"/>
                  </a:lnTo>
                  <a:lnTo>
                    <a:pt x="1218" y="1202"/>
                  </a:lnTo>
                  <a:lnTo>
                    <a:pt x="1203" y="1244"/>
                  </a:lnTo>
                  <a:lnTo>
                    <a:pt x="1140" y="1248"/>
                  </a:lnTo>
                  <a:lnTo>
                    <a:pt x="1141" y="1281"/>
                  </a:lnTo>
                  <a:lnTo>
                    <a:pt x="1102" y="1284"/>
                  </a:lnTo>
                  <a:lnTo>
                    <a:pt x="1136" y="1311"/>
                  </a:lnTo>
                  <a:lnTo>
                    <a:pt x="1091" y="1316"/>
                  </a:lnTo>
                  <a:lnTo>
                    <a:pt x="1126" y="1347"/>
                  </a:lnTo>
                  <a:lnTo>
                    <a:pt x="1094" y="1347"/>
                  </a:lnTo>
                  <a:lnTo>
                    <a:pt x="1119" y="1354"/>
                  </a:lnTo>
                  <a:lnTo>
                    <a:pt x="1094" y="1387"/>
                  </a:lnTo>
                  <a:lnTo>
                    <a:pt x="1074" y="1381"/>
                  </a:lnTo>
                  <a:lnTo>
                    <a:pt x="1091" y="1396"/>
                  </a:lnTo>
                  <a:lnTo>
                    <a:pt x="1048" y="1408"/>
                  </a:lnTo>
                  <a:lnTo>
                    <a:pt x="1074" y="1454"/>
                  </a:lnTo>
                  <a:lnTo>
                    <a:pt x="1048" y="1517"/>
                  </a:lnTo>
                  <a:lnTo>
                    <a:pt x="1016" y="1518"/>
                  </a:lnTo>
                  <a:lnTo>
                    <a:pt x="1040" y="1540"/>
                  </a:lnTo>
                  <a:lnTo>
                    <a:pt x="970" y="1540"/>
                  </a:lnTo>
                  <a:lnTo>
                    <a:pt x="961" y="1498"/>
                  </a:lnTo>
                  <a:lnTo>
                    <a:pt x="862" y="1503"/>
                  </a:lnTo>
                  <a:lnTo>
                    <a:pt x="885" y="1492"/>
                  </a:lnTo>
                  <a:lnTo>
                    <a:pt x="834" y="1475"/>
                  </a:lnTo>
                  <a:lnTo>
                    <a:pt x="859" y="1468"/>
                  </a:lnTo>
                  <a:lnTo>
                    <a:pt x="822" y="1468"/>
                  </a:lnTo>
                  <a:lnTo>
                    <a:pt x="835" y="1435"/>
                  </a:lnTo>
                  <a:lnTo>
                    <a:pt x="813" y="1442"/>
                  </a:lnTo>
                  <a:lnTo>
                    <a:pt x="747" y="1354"/>
                  </a:lnTo>
                  <a:lnTo>
                    <a:pt x="747" y="1327"/>
                  </a:lnTo>
                  <a:lnTo>
                    <a:pt x="796" y="1298"/>
                  </a:lnTo>
                  <a:lnTo>
                    <a:pt x="776" y="1289"/>
                  </a:lnTo>
                  <a:lnTo>
                    <a:pt x="726" y="1322"/>
                  </a:lnTo>
                  <a:lnTo>
                    <a:pt x="726" y="1256"/>
                  </a:lnTo>
                  <a:lnTo>
                    <a:pt x="680" y="1222"/>
                  </a:lnTo>
                  <a:lnTo>
                    <a:pt x="693" y="1169"/>
                  </a:lnTo>
                  <a:lnTo>
                    <a:pt x="665" y="1150"/>
                  </a:lnTo>
                  <a:lnTo>
                    <a:pt x="703" y="1104"/>
                  </a:lnTo>
                  <a:lnTo>
                    <a:pt x="680" y="1100"/>
                  </a:lnTo>
                  <a:lnTo>
                    <a:pt x="764" y="1100"/>
                  </a:lnTo>
                  <a:lnTo>
                    <a:pt x="756" y="1082"/>
                  </a:lnTo>
                  <a:lnTo>
                    <a:pt x="699" y="1084"/>
                  </a:lnTo>
                  <a:lnTo>
                    <a:pt x="785" y="1043"/>
                  </a:lnTo>
                  <a:lnTo>
                    <a:pt x="764" y="1030"/>
                  </a:lnTo>
                  <a:lnTo>
                    <a:pt x="785" y="985"/>
                  </a:lnTo>
                  <a:lnTo>
                    <a:pt x="715" y="983"/>
                  </a:lnTo>
                  <a:lnTo>
                    <a:pt x="637" y="947"/>
                  </a:lnTo>
                  <a:lnTo>
                    <a:pt x="776" y="966"/>
                  </a:lnTo>
                  <a:lnTo>
                    <a:pt x="752" y="950"/>
                  </a:lnTo>
                  <a:lnTo>
                    <a:pt x="776" y="943"/>
                  </a:lnTo>
                  <a:lnTo>
                    <a:pt x="721" y="916"/>
                  </a:lnTo>
                  <a:lnTo>
                    <a:pt x="741" y="904"/>
                  </a:lnTo>
                  <a:lnTo>
                    <a:pt x="711" y="914"/>
                  </a:lnTo>
                  <a:lnTo>
                    <a:pt x="730" y="895"/>
                  </a:lnTo>
                  <a:lnTo>
                    <a:pt x="694" y="897"/>
                  </a:lnTo>
                  <a:lnTo>
                    <a:pt x="735" y="882"/>
                  </a:lnTo>
                  <a:lnTo>
                    <a:pt x="674" y="861"/>
                  </a:lnTo>
                  <a:lnTo>
                    <a:pt x="660" y="895"/>
                  </a:lnTo>
                  <a:lnTo>
                    <a:pt x="609" y="897"/>
                  </a:lnTo>
                  <a:lnTo>
                    <a:pt x="599" y="882"/>
                  </a:lnTo>
                  <a:lnTo>
                    <a:pt x="633" y="861"/>
                  </a:lnTo>
                  <a:lnTo>
                    <a:pt x="606" y="861"/>
                  </a:lnTo>
                  <a:lnTo>
                    <a:pt x="637" y="804"/>
                  </a:lnTo>
                  <a:lnTo>
                    <a:pt x="601" y="794"/>
                  </a:lnTo>
                  <a:lnTo>
                    <a:pt x="619" y="768"/>
                  </a:lnTo>
                  <a:lnTo>
                    <a:pt x="562" y="697"/>
                  </a:lnTo>
                  <a:lnTo>
                    <a:pt x="581" y="696"/>
                  </a:lnTo>
                  <a:lnTo>
                    <a:pt x="504" y="635"/>
                  </a:lnTo>
                  <a:lnTo>
                    <a:pt x="504" y="612"/>
                  </a:lnTo>
                  <a:lnTo>
                    <a:pt x="419" y="582"/>
                  </a:lnTo>
                  <a:lnTo>
                    <a:pt x="340" y="565"/>
                  </a:lnTo>
                  <a:lnTo>
                    <a:pt x="269" y="593"/>
                  </a:lnTo>
                  <a:lnTo>
                    <a:pt x="210" y="575"/>
                  </a:lnTo>
                  <a:lnTo>
                    <a:pt x="232" y="598"/>
                  </a:lnTo>
                  <a:lnTo>
                    <a:pt x="170" y="587"/>
                  </a:lnTo>
                  <a:lnTo>
                    <a:pt x="117" y="564"/>
                  </a:lnTo>
                  <a:lnTo>
                    <a:pt x="170" y="543"/>
                  </a:lnTo>
                  <a:lnTo>
                    <a:pt x="53" y="522"/>
                  </a:lnTo>
                  <a:lnTo>
                    <a:pt x="96" y="502"/>
                  </a:lnTo>
                  <a:lnTo>
                    <a:pt x="236" y="508"/>
                  </a:lnTo>
                  <a:lnTo>
                    <a:pt x="253" y="500"/>
                  </a:lnTo>
                  <a:lnTo>
                    <a:pt x="228" y="488"/>
                  </a:lnTo>
                  <a:lnTo>
                    <a:pt x="252" y="476"/>
                  </a:lnTo>
                  <a:lnTo>
                    <a:pt x="126" y="484"/>
                  </a:lnTo>
                  <a:lnTo>
                    <a:pt x="0" y="432"/>
                  </a:lnTo>
                  <a:close/>
                </a:path>
              </a:pathLst>
            </a:custGeom>
            <a:grpFill/>
            <a:ln w="9525">
              <a:noFill/>
              <a:round/>
              <a:headEnd/>
              <a:tailEnd/>
            </a:ln>
          </p:spPr>
          <p:txBody>
            <a:bodyPr/>
            <a:lstStyle/>
            <a:p>
              <a:endParaRPr lang="en-US" dirty="0"/>
            </a:p>
          </p:txBody>
        </p:sp>
        <p:sp>
          <p:nvSpPr>
            <p:cNvPr id="80" name="Freeform 74">
              <a:extLst>
                <a:ext uri="{FF2B5EF4-FFF2-40B4-BE49-F238E27FC236}">
                  <a16:creationId xmlns:a16="http://schemas.microsoft.com/office/drawing/2014/main" id="{CF344F48-A389-49EC-B32A-8699570B12BB}"/>
                </a:ext>
              </a:extLst>
            </p:cNvPr>
            <p:cNvSpPr>
              <a:spLocks noChangeAspect="1"/>
            </p:cNvSpPr>
            <p:nvPr/>
          </p:nvSpPr>
          <p:spPr bwMode="gray">
            <a:xfrm>
              <a:off x="1547212" y="3182201"/>
              <a:ext cx="62414" cy="84924"/>
            </a:xfrm>
            <a:custGeom>
              <a:avLst/>
              <a:gdLst>
                <a:gd name="T0" fmla="*/ 0 w 137"/>
                <a:gd name="T1" fmla="*/ 121 h 150"/>
                <a:gd name="T2" fmla="*/ 30 w 137"/>
                <a:gd name="T3" fmla="*/ 66 h 150"/>
                <a:gd name="T4" fmla="*/ 65 w 137"/>
                <a:gd name="T5" fmla="*/ 65 h 150"/>
                <a:gd name="T6" fmla="*/ 27 w 137"/>
                <a:gd name="T7" fmla="*/ 19 h 150"/>
                <a:gd name="T8" fmla="*/ 108 w 137"/>
                <a:gd name="T9" fmla="*/ 0 h 150"/>
                <a:gd name="T10" fmla="*/ 119 w 137"/>
                <a:gd name="T11" fmla="*/ 72 h 150"/>
                <a:gd name="T12" fmla="*/ 137 w 137"/>
                <a:gd name="T13" fmla="*/ 78 h 150"/>
                <a:gd name="T14" fmla="*/ 101 w 137"/>
                <a:gd name="T15" fmla="*/ 123 h 150"/>
                <a:gd name="T16" fmla="*/ 77 w 137"/>
                <a:gd name="T17" fmla="*/ 150 h 150"/>
                <a:gd name="T18" fmla="*/ 0 w 137"/>
                <a:gd name="T19" fmla="*/ 121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50"/>
                <a:gd name="T32" fmla="*/ 137 w 13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50">
                  <a:moveTo>
                    <a:pt x="0" y="121"/>
                  </a:moveTo>
                  <a:lnTo>
                    <a:pt x="30" y="66"/>
                  </a:lnTo>
                  <a:lnTo>
                    <a:pt x="65" y="65"/>
                  </a:lnTo>
                  <a:lnTo>
                    <a:pt x="27" y="19"/>
                  </a:lnTo>
                  <a:lnTo>
                    <a:pt x="108" y="0"/>
                  </a:lnTo>
                  <a:lnTo>
                    <a:pt x="119" y="72"/>
                  </a:lnTo>
                  <a:lnTo>
                    <a:pt x="137" y="78"/>
                  </a:lnTo>
                  <a:lnTo>
                    <a:pt x="101" y="123"/>
                  </a:lnTo>
                  <a:lnTo>
                    <a:pt x="77" y="150"/>
                  </a:lnTo>
                  <a:lnTo>
                    <a:pt x="0" y="121"/>
                  </a:lnTo>
                  <a:close/>
                </a:path>
              </a:pathLst>
            </a:custGeom>
            <a:grpFill/>
            <a:ln w="9525">
              <a:noFill/>
              <a:round/>
              <a:headEnd/>
              <a:tailEnd/>
            </a:ln>
          </p:spPr>
          <p:txBody>
            <a:bodyPr/>
            <a:lstStyle/>
            <a:p>
              <a:endParaRPr lang="en-US" dirty="0"/>
            </a:p>
          </p:txBody>
        </p:sp>
        <p:sp>
          <p:nvSpPr>
            <p:cNvPr id="81" name="Freeform 75">
              <a:extLst>
                <a:ext uri="{FF2B5EF4-FFF2-40B4-BE49-F238E27FC236}">
                  <a16:creationId xmlns:a16="http://schemas.microsoft.com/office/drawing/2014/main" id="{A30C86F2-06DD-4C5E-8D73-4C177CAA1F52}"/>
                </a:ext>
              </a:extLst>
            </p:cNvPr>
            <p:cNvSpPr>
              <a:spLocks noChangeAspect="1"/>
            </p:cNvSpPr>
            <p:nvPr/>
          </p:nvSpPr>
          <p:spPr bwMode="gray">
            <a:xfrm>
              <a:off x="2050614" y="3377627"/>
              <a:ext cx="76738" cy="129943"/>
            </a:xfrm>
            <a:custGeom>
              <a:avLst/>
              <a:gdLst>
                <a:gd name="T0" fmla="*/ 0 w 166"/>
                <a:gd name="T1" fmla="*/ 77 h 236"/>
                <a:gd name="T2" fmla="*/ 24 w 166"/>
                <a:gd name="T3" fmla="*/ 110 h 236"/>
                <a:gd name="T4" fmla="*/ 56 w 166"/>
                <a:gd name="T5" fmla="*/ 135 h 236"/>
                <a:gd name="T6" fmla="*/ 49 w 166"/>
                <a:gd name="T7" fmla="*/ 201 h 236"/>
                <a:gd name="T8" fmla="*/ 67 w 166"/>
                <a:gd name="T9" fmla="*/ 236 h 236"/>
                <a:gd name="T10" fmla="*/ 166 w 166"/>
                <a:gd name="T11" fmla="*/ 222 h 236"/>
                <a:gd name="T12" fmla="*/ 110 w 166"/>
                <a:gd name="T13" fmla="*/ 149 h 236"/>
                <a:gd name="T14" fmla="*/ 149 w 166"/>
                <a:gd name="T15" fmla="*/ 86 h 236"/>
                <a:gd name="T16" fmla="*/ 50 w 166"/>
                <a:gd name="T17" fmla="*/ 0 h 236"/>
                <a:gd name="T18" fmla="*/ 17 w 166"/>
                <a:gd name="T19" fmla="*/ 25 h 236"/>
                <a:gd name="T20" fmla="*/ 31 w 166"/>
                <a:gd name="T21" fmla="*/ 48 h 236"/>
                <a:gd name="T22" fmla="*/ 0 w 166"/>
                <a:gd name="T23" fmla="*/ 77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236"/>
                <a:gd name="T38" fmla="*/ 166 w 166"/>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236">
                  <a:moveTo>
                    <a:pt x="0" y="77"/>
                  </a:moveTo>
                  <a:lnTo>
                    <a:pt x="24" y="110"/>
                  </a:lnTo>
                  <a:lnTo>
                    <a:pt x="56" y="135"/>
                  </a:lnTo>
                  <a:lnTo>
                    <a:pt x="49" y="201"/>
                  </a:lnTo>
                  <a:lnTo>
                    <a:pt x="67" y="236"/>
                  </a:lnTo>
                  <a:lnTo>
                    <a:pt x="166" y="222"/>
                  </a:lnTo>
                  <a:lnTo>
                    <a:pt x="110" y="149"/>
                  </a:lnTo>
                  <a:lnTo>
                    <a:pt x="149" y="86"/>
                  </a:lnTo>
                  <a:lnTo>
                    <a:pt x="50" y="0"/>
                  </a:lnTo>
                  <a:lnTo>
                    <a:pt x="17" y="25"/>
                  </a:lnTo>
                  <a:lnTo>
                    <a:pt x="31" y="48"/>
                  </a:lnTo>
                  <a:lnTo>
                    <a:pt x="0" y="77"/>
                  </a:lnTo>
                  <a:close/>
                </a:path>
              </a:pathLst>
            </a:custGeom>
            <a:grpFill/>
            <a:ln w="9525">
              <a:noFill/>
              <a:round/>
              <a:headEnd/>
              <a:tailEnd/>
            </a:ln>
          </p:spPr>
          <p:txBody>
            <a:bodyPr/>
            <a:lstStyle/>
            <a:p>
              <a:endParaRPr lang="en-US" dirty="0"/>
            </a:p>
          </p:txBody>
        </p:sp>
        <p:sp>
          <p:nvSpPr>
            <p:cNvPr id="82" name="Freeform 76">
              <a:extLst>
                <a:ext uri="{FF2B5EF4-FFF2-40B4-BE49-F238E27FC236}">
                  <a16:creationId xmlns:a16="http://schemas.microsoft.com/office/drawing/2014/main" id="{6ACF88E6-68E9-42DF-9EA9-9C35FBF81950}"/>
                </a:ext>
              </a:extLst>
            </p:cNvPr>
            <p:cNvSpPr>
              <a:spLocks noChangeAspect="1"/>
            </p:cNvSpPr>
            <p:nvPr/>
          </p:nvSpPr>
          <p:spPr bwMode="gray">
            <a:xfrm>
              <a:off x="1834725" y="3144344"/>
              <a:ext cx="41950" cy="36834"/>
            </a:xfrm>
            <a:custGeom>
              <a:avLst/>
              <a:gdLst>
                <a:gd name="T0" fmla="*/ 0 w 90"/>
                <a:gd name="T1" fmla="*/ 49 h 66"/>
                <a:gd name="T2" fmla="*/ 68 w 90"/>
                <a:gd name="T3" fmla="*/ 48 h 66"/>
                <a:gd name="T4" fmla="*/ 36 w 90"/>
                <a:gd name="T5" fmla="*/ 5 h 66"/>
                <a:gd name="T6" fmla="*/ 90 w 90"/>
                <a:gd name="T7" fmla="*/ 0 h 66"/>
                <a:gd name="T8" fmla="*/ 90 w 90"/>
                <a:gd name="T9" fmla="*/ 66 h 66"/>
                <a:gd name="T10" fmla="*/ 0 w 90"/>
                <a:gd name="T11" fmla="*/ 49 h 66"/>
                <a:gd name="T12" fmla="*/ 0 60000 65536"/>
                <a:gd name="T13" fmla="*/ 0 60000 65536"/>
                <a:gd name="T14" fmla="*/ 0 60000 65536"/>
                <a:gd name="T15" fmla="*/ 0 60000 65536"/>
                <a:gd name="T16" fmla="*/ 0 60000 65536"/>
                <a:gd name="T17" fmla="*/ 0 60000 65536"/>
                <a:gd name="T18" fmla="*/ 0 w 90"/>
                <a:gd name="T19" fmla="*/ 0 h 66"/>
                <a:gd name="T20" fmla="*/ 90 w 9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0" h="66">
                  <a:moveTo>
                    <a:pt x="0" y="49"/>
                  </a:moveTo>
                  <a:lnTo>
                    <a:pt x="68" y="48"/>
                  </a:lnTo>
                  <a:lnTo>
                    <a:pt x="36" y="5"/>
                  </a:lnTo>
                  <a:lnTo>
                    <a:pt x="90" y="0"/>
                  </a:lnTo>
                  <a:lnTo>
                    <a:pt x="90" y="66"/>
                  </a:lnTo>
                  <a:lnTo>
                    <a:pt x="0" y="49"/>
                  </a:lnTo>
                  <a:close/>
                </a:path>
              </a:pathLst>
            </a:custGeom>
            <a:grpFill/>
            <a:ln w="9525">
              <a:noFill/>
              <a:round/>
              <a:headEnd/>
              <a:tailEnd/>
            </a:ln>
          </p:spPr>
          <p:txBody>
            <a:bodyPr/>
            <a:lstStyle/>
            <a:p>
              <a:endParaRPr lang="en-US" dirty="0"/>
            </a:p>
          </p:txBody>
        </p:sp>
        <p:sp>
          <p:nvSpPr>
            <p:cNvPr id="83" name="Freeform 77">
              <a:extLst>
                <a:ext uri="{FF2B5EF4-FFF2-40B4-BE49-F238E27FC236}">
                  <a16:creationId xmlns:a16="http://schemas.microsoft.com/office/drawing/2014/main" id="{26B4675F-CCA5-4361-9634-1A9A93485D6C}"/>
                </a:ext>
              </a:extLst>
            </p:cNvPr>
            <p:cNvSpPr>
              <a:spLocks noChangeAspect="1"/>
            </p:cNvSpPr>
            <p:nvPr/>
          </p:nvSpPr>
          <p:spPr bwMode="gray">
            <a:xfrm>
              <a:off x="1594278" y="3222105"/>
              <a:ext cx="96178" cy="60367"/>
            </a:xfrm>
            <a:custGeom>
              <a:avLst/>
              <a:gdLst>
                <a:gd name="T0" fmla="*/ 0 w 211"/>
                <a:gd name="T1" fmla="*/ 51 h 104"/>
                <a:gd name="T2" fmla="*/ 36 w 211"/>
                <a:gd name="T3" fmla="*/ 6 h 104"/>
                <a:gd name="T4" fmla="*/ 151 w 211"/>
                <a:gd name="T5" fmla="*/ 0 h 104"/>
                <a:gd name="T6" fmla="*/ 211 w 211"/>
                <a:gd name="T7" fmla="*/ 32 h 104"/>
                <a:gd name="T8" fmla="*/ 161 w 211"/>
                <a:gd name="T9" fmla="*/ 38 h 104"/>
                <a:gd name="T10" fmla="*/ 73 w 211"/>
                <a:gd name="T11" fmla="*/ 104 h 104"/>
                <a:gd name="T12" fmla="*/ 57 w 211"/>
                <a:gd name="T13" fmla="*/ 87 h 104"/>
                <a:gd name="T14" fmla="*/ 0 w 211"/>
                <a:gd name="T15" fmla="*/ 51 h 104"/>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04"/>
                <a:gd name="T26" fmla="*/ 211 w 21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04">
                  <a:moveTo>
                    <a:pt x="0" y="51"/>
                  </a:moveTo>
                  <a:lnTo>
                    <a:pt x="36" y="6"/>
                  </a:lnTo>
                  <a:lnTo>
                    <a:pt x="151" y="0"/>
                  </a:lnTo>
                  <a:lnTo>
                    <a:pt x="211" y="32"/>
                  </a:lnTo>
                  <a:lnTo>
                    <a:pt x="161" y="38"/>
                  </a:lnTo>
                  <a:lnTo>
                    <a:pt x="73" y="104"/>
                  </a:lnTo>
                  <a:lnTo>
                    <a:pt x="57" y="87"/>
                  </a:lnTo>
                  <a:lnTo>
                    <a:pt x="0" y="51"/>
                  </a:lnTo>
                  <a:close/>
                </a:path>
              </a:pathLst>
            </a:custGeom>
            <a:grpFill/>
            <a:ln w="9525">
              <a:noFill/>
              <a:round/>
              <a:headEnd/>
              <a:tailEnd/>
            </a:ln>
          </p:spPr>
          <p:txBody>
            <a:bodyPr/>
            <a:lstStyle/>
            <a:p>
              <a:endParaRPr lang="en-US" dirty="0"/>
            </a:p>
          </p:txBody>
        </p:sp>
        <p:sp>
          <p:nvSpPr>
            <p:cNvPr id="84" name="Freeform 78">
              <a:extLst>
                <a:ext uri="{FF2B5EF4-FFF2-40B4-BE49-F238E27FC236}">
                  <a16:creationId xmlns:a16="http://schemas.microsoft.com/office/drawing/2014/main" id="{BFB064BC-3092-415E-9262-CA25C7119CE1}"/>
                </a:ext>
              </a:extLst>
            </p:cNvPr>
            <p:cNvSpPr>
              <a:spLocks noChangeAspect="1"/>
            </p:cNvSpPr>
            <p:nvPr/>
          </p:nvSpPr>
          <p:spPr bwMode="gray">
            <a:xfrm>
              <a:off x="3300932" y="2501791"/>
              <a:ext cx="106410" cy="70599"/>
            </a:xfrm>
            <a:custGeom>
              <a:avLst/>
              <a:gdLst>
                <a:gd name="T0" fmla="*/ 0 w 232"/>
                <a:gd name="T1" fmla="*/ 71 h 121"/>
                <a:gd name="T2" fmla="*/ 35 w 232"/>
                <a:gd name="T3" fmla="*/ 20 h 121"/>
                <a:gd name="T4" fmla="*/ 82 w 232"/>
                <a:gd name="T5" fmla="*/ 35 h 121"/>
                <a:gd name="T6" fmla="*/ 162 w 232"/>
                <a:gd name="T7" fmla="*/ 0 h 121"/>
                <a:gd name="T8" fmla="*/ 209 w 232"/>
                <a:gd name="T9" fmla="*/ 8 h 121"/>
                <a:gd name="T10" fmla="*/ 232 w 232"/>
                <a:gd name="T11" fmla="*/ 26 h 121"/>
                <a:gd name="T12" fmla="*/ 143 w 232"/>
                <a:gd name="T13" fmla="*/ 107 h 121"/>
                <a:gd name="T14" fmla="*/ 67 w 232"/>
                <a:gd name="T15" fmla="*/ 121 h 121"/>
                <a:gd name="T16" fmla="*/ 0 w 232"/>
                <a:gd name="T17" fmla="*/ 7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grpFill/>
            <a:ln w="9525">
              <a:noFill/>
              <a:round/>
              <a:headEnd/>
              <a:tailEnd/>
            </a:ln>
          </p:spPr>
          <p:txBody>
            <a:bodyPr/>
            <a:lstStyle/>
            <a:p>
              <a:endParaRPr lang="en-US" dirty="0"/>
            </a:p>
          </p:txBody>
        </p:sp>
        <p:sp>
          <p:nvSpPr>
            <p:cNvPr id="85" name="Freeform 79">
              <a:extLst>
                <a:ext uri="{FF2B5EF4-FFF2-40B4-BE49-F238E27FC236}">
                  <a16:creationId xmlns:a16="http://schemas.microsoft.com/office/drawing/2014/main" id="{87158B12-7C01-4636-ACA8-660C89F497FA}"/>
                </a:ext>
              </a:extLst>
            </p:cNvPr>
            <p:cNvSpPr>
              <a:spLocks noChangeAspect="1"/>
            </p:cNvSpPr>
            <p:nvPr/>
          </p:nvSpPr>
          <p:spPr bwMode="gray">
            <a:xfrm>
              <a:off x="2643032" y="1990204"/>
              <a:ext cx="179055" cy="99248"/>
            </a:xfrm>
            <a:custGeom>
              <a:avLst/>
              <a:gdLst>
                <a:gd name="T0" fmla="*/ 0 w 381"/>
                <a:gd name="T1" fmla="*/ 62 h 174"/>
                <a:gd name="T2" fmla="*/ 24 w 381"/>
                <a:gd name="T3" fmla="*/ 53 h 174"/>
                <a:gd name="T4" fmla="*/ 10 w 381"/>
                <a:gd name="T5" fmla="*/ 37 h 174"/>
                <a:gd name="T6" fmla="*/ 43 w 381"/>
                <a:gd name="T7" fmla="*/ 47 h 174"/>
                <a:gd name="T8" fmla="*/ 28 w 381"/>
                <a:gd name="T9" fmla="*/ 19 h 174"/>
                <a:gd name="T10" fmla="*/ 65 w 381"/>
                <a:gd name="T11" fmla="*/ 36 h 174"/>
                <a:gd name="T12" fmla="*/ 46 w 381"/>
                <a:gd name="T13" fmla="*/ 2 h 174"/>
                <a:gd name="T14" fmla="*/ 106 w 381"/>
                <a:gd name="T15" fmla="*/ 29 h 174"/>
                <a:gd name="T16" fmla="*/ 111 w 381"/>
                <a:gd name="T17" fmla="*/ 74 h 174"/>
                <a:gd name="T18" fmla="*/ 143 w 381"/>
                <a:gd name="T19" fmla="*/ 24 h 174"/>
                <a:gd name="T20" fmla="*/ 174 w 381"/>
                <a:gd name="T21" fmla="*/ 42 h 174"/>
                <a:gd name="T22" fmla="*/ 198 w 381"/>
                <a:gd name="T23" fmla="*/ 18 h 174"/>
                <a:gd name="T24" fmla="*/ 220 w 381"/>
                <a:gd name="T25" fmla="*/ 50 h 174"/>
                <a:gd name="T26" fmla="*/ 214 w 381"/>
                <a:gd name="T27" fmla="*/ 19 h 174"/>
                <a:gd name="T28" fmla="*/ 276 w 381"/>
                <a:gd name="T29" fmla="*/ 19 h 174"/>
                <a:gd name="T30" fmla="*/ 285 w 381"/>
                <a:gd name="T31" fmla="*/ 0 h 174"/>
                <a:gd name="T32" fmla="*/ 313 w 381"/>
                <a:gd name="T33" fmla="*/ 18 h 174"/>
                <a:gd name="T34" fmla="*/ 347 w 381"/>
                <a:gd name="T35" fmla="*/ 11 h 174"/>
                <a:gd name="T36" fmla="*/ 323 w 381"/>
                <a:gd name="T37" fmla="*/ 24 h 174"/>
                <a:gd name="T38" fmla="*/ 381 w 381"/>
                <a:gd name="T39" fmla="*/ 79 h 174"/>
                <a:gd name="T40" fmla="*/ 331 w 381"/>
                <a:gd name="T41" fmla="*/ 128 h 174"/>
                <a:gd name="T42" fmla="*/ 189 w 381"/>
                <a:gd name="T43" fmla="*/ 174 h 174"/>
                <a:gd name="T44" fmla="*/ 63 w 381"/>
                <a:gd name="T45" fmla="*/ 154 h 174"/>
                <a:gd name="T46" fmla="*/ 94 w 381"/>
                <a:gd name="T47" fmla="*/ 108 h 174"/>
                <a:gd name="T48" fmla="*/ 19 w 381"/>
                <a:gd name="T49" fmla="*/ 92 h 174"/>
                <a:gd name="T50" fmla="*/ 92 w 381"/>
                <a:gd name="T51" fmla="*/ 88 h 174"/>
                <a:gd name="T52" fmla="*/ 65 w 381"/>
                <a:gd name="T53" fmla="*/ 75 h 174"/>
                <a:gd name="T54" fmla="*/ 93 w 381"/>
                <a:gd name="T55" fmla="*/ 62 h 174"/>
                <a:gd name="T56" fmla="*/ 0 w 381"/>
                <a:gd name="T57" fmla="*/ 62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1"/>
                <a:gd name="T88" fmla="*/ 0 h 174"/>
                <a:gd name="T89" fmla="*/ 381 w 381"/>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1" h="174">
                  <a:moveTo>
                    <a:pt x="0" y="62"/>
                  </a:moveTo>
                  <a:lnTo>
                    <a:pt x="24" y="53"/>
                  </a:lnTo>
                  <a:lnTo>
                    <a:pt x="10" y="37"/>
                  </a:lnTo>
                  <a:lnTo>
                    <a:pt x="43" y="47"/>
                  </a:lnTo>
                  <a:lnTo>
                    <a:pt x="28" y="19"/>
                  </a:lnTo>
                  <a:lnTo>
                    <a:pt x="65" y="36"/>
                  </a:lnTo>
                  <a:lnTo>
                    <a:pt x="46" y="2"/>
                  </a:lnTo>
                  <a:lnTo>
                    <a:pt x="106" y="29"/>
                  </a:lnTo>
                  <a:lnTo>
                    <a:pt x="111" y="74"/>
                  </a:lnTo>
                  <a:lnTo>
                    <a:pt x="143" y="24"/>
                  </a:lnTo>
                  <a:lnTo>
                    <a:pt x="174" y="42"/>
                  </a:lnTo>
                  <a:lnTo>
                    <a:pt x="198" y="18"/>
                  </a:lnTo>
                  <a:lnTo>
                    <a:pt x="220" y="50"/>
                  </a:lnTo>
                  <a:lnTo>
                    <a:pt x="214" y="19"/>
                  </a:lnTo>
                  <a:lnTo>
                    <a:pt x="276" y="19"/>
                  </a:lnTo>
                  <a:lnTo>
                    <a:pt x="285" y="0"/>
                  </a:lnTo>
                  <a:lnTo>
                    <a:pt x="313" y="18"/>
                  </a:lnTo>
                  <a:lnTo>
                    <a:pt x="347" y="11"/>
                  </a:lnTo>
                  <a:lnTo>
                    <a:pt x="323" y="24"/>
                  </a:lnTo>
                  <a:lnTo>
                    <a:pt x="381" y="79"/>
                  </a:lnTo>
                  <a:lnTo>
                    <a:pt x="331" y="128"/>
                  </a:lnTo>
                  <a:lnTo>
                    <a:pt x="189" y="174"/>
                  </a:lnTo>
                  <a:lnTo>
                    <a:pt x="63" y="154"/>
                  </a:lnTo>
                  <a:lnTo>
                    <a:pt x="94" y="108"/>
                  </a:lnTo>
                  <a:lnTo>
                    <a:pt x="19" y="92"/>
                  </a:lnTo>
                  <a:lnTo>
                    <a:pt x="92" y="88"/>
                  </a:lnTo>
                  <a:lnTo>
                    <a:pt x="65" y="75"/>
                  </a:lnTo>
                  <a:lnTo>
                    <a:pt x="93" y="62"/>
                  </a:lnTo>
                  <a:lnTo>
                    <a:pt x="0" y="62"/>
                  </a:lnTo>
                  <a:close/>
                </a:path>
              </a:pathLst>
            </a:custGeom>
            <a:grpFill/>
            <a:ln w="9525">
              <a:noFill/>
              <a:round/>
              <a:headEnd/>
              <a:tailEnd/>
            </a:ln>
          </p:spPr>
          <p:txBody>
            <a:bodyPr/>
            <a:lstStyle/>
            <a:p>
              <a:endParaRPr lang="en-US" dirty="0"/>
            </a:p>
          </p:txBody>
        </p:sp>
        <p:sp>
          <p:nvSpPr>
            <p:cNvPr id="86" name="Freeform 80">
              <a:extLst>
                <a:ext uri="{FF2B5EF4-FFF2-40B4-BE49-F238E27FC236}">
                  <a16:creationId xmlns:a16="http://schemas.microsoft.com/office/drawing/2014/main" id="{694B38DC-C473-4D96-8ABD-01CC1B0B5FC5}"/>
                </a:ext>
              </a:extLst>
            </p:cNvPr>
            <p:cNvSpPr>
              <a:spLocks noChangeAspect="1"/>
            </p:cNvSpPr>
            <p:nvPr/>
          </p:nvSpPr>
          <p:spPr bwMode="gray">
            <a:xfrm>
              <a:off x="4141981" y="2800557"/>
              <a:ext cx="473730" cy="578093"/>
            </a:xfrm>
            <a:custGeom>
              <a:avLst/>
              <a:gdLst>
                <a:gd name="T0" fmla="*/ 0 w 1020"/>
                <a:gd name="T1" fmla="*/ 462 h 1015"/>
                <a:gd name="T2" fmla="*/ 29 w 1020"/>
                <a:gd name="T3" fmla="*/ 439 h 1015"/>
                <a:gd name="T4" fmla="*/ 107 w 1020"/>
                <a:gd name="T5" fmla="*/ 439 h 1015"/>
                <a:gd name="T6" fmla="*/ 53 w 1020"/>
                <a:gd name="T7" fmla="*/ 333 h 1015"/>
                <a:gd name="T8" fmla="*/ 84 w 1020"/>
                <a:gd name="T9" fmla="*/ 304 h 1015"/>
                <a:gd name="T10" fmla="*/ 131 w 1020"/>
                <a:gd name="T11" fmla="*/ 308 h 1015"/>
                <a:gd name="T12" fmla="*/ 233 w 1020"/>
                <a:gd name="T13" fmla="*/ 192 h 1015"/>
                <a:gd name="T14" fmla="*/ 226 w 1020"/>
                <a:gd name="T15" fmla="*/ 160 h 1015"/>
                <a:gd name="T16" fmla="*/ 253 w 1020"/>
                <a:gd name="T17" fmla="*/ 141 h 1015"/>
                <a:gd name="T18" fmla="*/ 208 w 1020"/>
                <a:gd name="T19" fmla="*/ 106 h 1015"/>
                <a:gd name="T20" fmla="*/ 206 w 1020"/>
                <a:gd name="T21" fmla="*/ 49 h 1015"/>
                <a:gd name="T22" fmla="*/ 305 w 1020"/>
                <a:gd name="T23" fmla="*/ 49 h 1015"/>
                <a:gd name="T24" fmla="*/ 335 w 1020"/>
                <a:gd name="T25" fmla="*/ 22 h 1015"/>
                <a:gd name="T26" fmla="*/ 389 w 1020"/>
                <a:gd name="T27" fmla="*/ 0 h 1015"/>
                <a:gd name="T28" fmla="*/ 427 w 1020"/>
                <a:gd name="T29" fmla="*/ 20 h 1015"/>
                <a:gd name="T30" fmla="*/ 378 w 1020"/>
                <a:gd name="T31" fmla="*/ 79 h 1015"/>
                <a:gd name="T32" fmla="*/ 401 w 1020"/>
                <a:gd name="T33" fmla="*/ 127 h 1015"/>
                <a:gd name="T34" fmla="*/ 363 w 1020"/>
                <a:gd name="T35" fmla="*/ 134 h 1015"/>
                <a:gd name="T36" fmla="*/ 380 w 1020"/>
                <a:gd name="T37" fmla="*/ 194 h 1015"/>
                <a:gd name="T38" fmla="*/ 452 w 1020"/>
                <a:gd name="T39" fmla="*/ 220 h 1015"/>
                <a:gd name="T40" fmla="*/ 418 w 1020"/>
                <a:gd name="T41" fmla="*/ 276 h 1015"/>
                <a:gd name="T42" fmla="*/ 511 w 1020"/>
                <a:gd name="T43" fmla="*/ 329 h 1015"/>
                <a:gd name="T44" fmla="*/ 692 w 1020"/>
                <a:gd name="T45" fmla="*/ 363 h 1015"/>
                <a:gd name="T46" fmla="*/ 696 w 1020"/>
                <a:gd name="T47" fmla="*/ 310 h 1015"/>
                <a:gd name="T48" fmla="*/ 719 w 1020"/>
                <a:gd name="T49" fmla="*/ 304 h 1015"/>
                <a:gd name="T50" fmla="*/ 724 w 1020"/>
                <a:gd name="T51" fmla="*/ 330 h 1015"/>
                <a:gd name="T52" fmla="*/ 737 w 1020"/>
                <a:gd name="T53" fmla="*/ 353 h 1015"/>
                <a:gd name="T54" fmla="*/ 829 w 1020"/>
                <a:gd name="T55" fmla="*/ 343 h 1015"/>
                <a:gd name="T56" fmla="*/ 823 w 1020"/>
                <a:gd name="T57" fmla="*/ 311 h 1015"/>
                <a:gd name="T58" fmla="*/ 972 w 1020"/>
                <a:gd name="T59" fmla="*/ 249 h 1015"/>
                <a:gd name="T60" fmla="*/ 983 w 1020"/>
                <a:gd name="T61" fmla="*/ 286 h 1015"/>
                <a:gd name="T62" fmla="*/ 1020 w 1020"/>
                <a:gd name="T63" fmla="*/ 300 h 1015"/>
                <a:gd name="T64" fmla="*/ 1005 w 1020"/>
                <a:gd name="T65" fmla="*/ 337 h 1015"/>
                <a:gd name="T66" fmla="*/ 944 w 1020"/>
                <a:gd name="T67" fmla="*/ 360 h 1015"/>
                <a:gd name="T68" fmla="*/ 853 w 1020"/>
                <a:gd name="T69" fmla="*/ 528 h 1015"/>
                <a:gd name="T70" fmla="*/ 835 w 1020"/>
                <a:gd name="T71" fmla="*/ 461 h 1015"/>
                <a:gd name="T72" fmla="*/ 819 w 1020"/>
                <a:gd name="T73" fmla="*/ 486 h 1015"/>
                <a:gd name="T74" fmla="*/ 797 w 1020"/>
                <a:gd name="T75" fmla="*/ 453 h 1015"/>
                <a:gd name="T76" fmla="*/ 837 w 1020"/>
                <a:gd name="T77" fmla="*/ 412 h 1015"/>
                <a:gd name="T78" fmla="*/ 759 w 1020"/>
                <a:gd name="T79" fmla="*/ 406 h 1015"/>
                <a:gd name="T80" fmla="*/ 709 w 1020"/>
                <a:gd name="T81" fmla="*/ 359 h 1015"/>
                <a:gd name="T82" fmla="*/ 693 w 1020"/>
                <a:gd name="T83" fmla="*/ 385 h 1015"/>
                <a:gd name="T84" fmla="*/ 711 w 1020"/>
                <a:gd name="T85" fmla="*/ 406 h 1015"/>
                <a:gd name="T86" fmla="*/ 687 w 1020"/>
                <a:gd name="T87" fmla="*/ 420 h 1015"/>
                <a:gd name="T88" fmla="*/ 710 w 1020"/>
                <a:gd name="T89" fmla="*/ 442 h 1015"/>
                <a:gd name="T90" fmla="*/ 724 w 1020"/>
                <a:gd name="T91" fmla="*/ 538 h 1015"/>
                <a:gd name="T92" fmla="*/ 693 w 1020"/>
                <a:gd name="T93" fmla="*/ 522 h 1015"/>
                <a:gd name="T94" fmla="*/ 634 w 1020"/>
                <a:gd name="T95" fmla="*/ 598 h 1015"/>
                <a:gd name="T96" fmla="*/ 424 w 1020"/>
                <a:gd name="T97" fmla="*/ 750 h 1015"/>
                <a:gd name="T98" fmla="*/ 409 w 1020"/>
                <a:gd name="T99" fmla="*/ 939 h 1015"/>
                <a:gd name="T100" fmla="*/ 321 w 1020"/>
                <a:gd name="T101" fmla="*/ 1015 h 1015"/>
                <a:gd name="T102" fmla="*/ 243 w 1020"/>
                <a:gd name="T103" fmla="*/ 869 h 1015"/>
                <a:gd name="T104" fmla="*/ 211 w 1020"/>
                <a:gd name="T105" fmla="*/ 753 h 1015"/>
                <a:gd name="T106" fmla="*/ 183 w 1020"/>
                <a:gd name="T107" fmla="*/ 726 h 1015"/>
                <a:gd name="T108" fmla="*/ 161 w 1020"/>
                <a:gd name="T109" fmla="*/ 516 h 1015"/>
                <a:gd name="T110" fmla="*/ 144 w 1020"/>
                <a:gd name="T111" fmla="*/ 508 h 1015"/>
                <a:gd name="T112" fmla="*/ 132 w 1020"/>
                <a:gd name="T113" fmla="*/ 555 h 1015"/>
                <a:gd name="T114" fmla="*/ 82 w 1020"/>
                <a:gd name="T115" fmla="*/ 567 h 1015"/>
                <a:gd name="T116" fmla="*/ 31 w 1020"/>
                <a:gd name="T117" fmla="*/ 512 h 1015"/>
                <a:gd name="T118" fmla="*/ 80 w 1020"/>
                <a:gd name="T119" fmla="*/ 483 h 1015"/>
                <a:gd name="T120" fmla="*/ 31 w 1020"/>
                <a:gd name="T121" fmla="*/ 494 h 1015"/>
                <a:gd name="T122" fmla="*/ 0 w 1020"/>
                <a:gd name="T123" fmla="*/ 462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1015"/>
                <a:gd name="T188" fmla="*/ 1020 w 1020"/>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grpFill/>
            <a:ln w="9525">
              <a:noFill/>
              <a:round/>
              <a:headEnd/>
              <a:tailEnd/>
            </a:ln>
          </p:spPr>
          <p:txBody>
            <a:bodyPr/>
            <a:lstStyle/>
            <a:p>
              <a:endParaRPr lang="en-US" dirty="0"/>
            </a:p>
          </p:txBody>
        </p:sp>
        <p:sp>
          <p:nvSpPr>
            <p:cNvPr id="87" name="Freeform 81">
              <a:extLst>
                <a:ext uri="{FF2B5EF4-FFF2-40B4-BE49-F238E27FC236}">
                  <a16:creationId xmlns:a16="http://schemas.microsoft.com/office/drawing/2014/main" id="{22BDF9F8-429D-489D-BF4A-DB906F1B3EDF}"/>
                </a:ext>
              </a:extLst>
            </p:cNvPr>
            <p:cNvSpPr>
              <a:spLocks noChangeAspect="1"/>
            </p:cNvSpPr>
            <p:nvPr/>
          </p:nvSpPr>
          <p:spPr bwMode="gray">
            <a:xfrm>
              <a:off x="4582969" y="3427762"/>
              <a:ext cx="175986" cy="226122"/>
            </a:xfrm>
            <a:custGeom>
              <a:avLst/>
              <a:gdLst>
                <a:gd name="T0" fmla="*/ 0 w 377"/>
                <a:gd name="T1" fmla="*/ 0 h 394"/>
                <a:gd name="T2" fmla="*/ 83 w 377"/>
                <a:gd name="T3" fmla="*/ 16 h 394"/>
                <a:gd name="T4" fmla="*/ 188 w 377"/>
                <a:gd name="T5" fmla="*/ 119 h 394"/>
                <a:gd name="T6" fmla="*/ 274 w 377"/>
                <a:gd name="T7" fmla="*/ 157 h 394"/>
                <a:gd name="T8" fmla="*/ 264 w 377"/>
                <a:gd name="T9" fmla="*/ 185 h 394"/>
                <a:gd name="T10" fmla="*/ 295 w 377"/>
                <a:gd name="T11" fmla="*/ 183 h 394"/>
                <a:gd name="T12" fmla="*/ 290 w 377"/>
                <a:gd name="T13" fmla="*/ 221 h 394"/>
                <a:gd name="T14" fmla="*/ 377 w 377"/>
                <a:gd name="T15" fmla="*/ 294 h 394"/>
                <a:gd name="T16" fmla="*/ 367 w 377"/>
                <a:gd name="T17" fmla="*/ 393 h 394"/>
                <a:gd name="T18" fmla="*/ 330 w 377"/>
                <a:gd name="T19" fmla="*/ 394 h 394"/>
                <a:gd name="T20" fmla="*/ 253 w 377"/>
                <a:gd name="T21" fmla="*/ 337 h 394"/>
                <a:gd name="T22" fmla="*/ 129 w 377"/>
                <a:gd name="T23" fmla="*/ 139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94"/>
                <a:gd name="T41" fmla="*/ 377 w 377"/>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grpFill/>
            <a:ln w="9525">
              <a:noFill/>
              <a:round/>
              <a:headEnd/>
              <a:tailEnd/>
            </a:ln>
          </p:spPr>
          <p:txBody>
            <a:bodyPr/>
            <a:lstStyle/>
            <a:p>
              <a:endParaRPr lang="en-US" dirty="0"/>
            </a:p>
          </p:txBody>
        </p:sp>
        <p:sp>
          <p:nvSpPr>
            <p:cNvPr id="88" name="Freeform 82">
              <a:extLst>
                <a:ext uri="{FF2B5EF4-FFF2-40B4-BE49-F238E27FC236}">
                  <a16:creationId xmlns:a16="http://schemas.microsoft.com/office/drawing/2014/main" id="{9E3FB547-BCA3-42FC-80B0-92855D799E5C}"/>
                </a:ext>
              </a:extLst>
            </p:cNvPr>
            <p:cNvSpPr>
              <a:spLocks noChangeAspect="1"/>
            </p:cNvSpPr>
            <p:nvPr/>
          </p:nvSpPr>
          <p:spPr bwMode="gray">
            <a:xfrm>
              <a:off x="4747699" y="3655931"/>
              <a:ext cx="146314" cy="55251"/>
            </a:xfrm>
            <a:custGeom>
              <a:avLst/>
              <a:gdLst>
                <a:gd name="T0" fmla="*/ 0 w 315"/>
                <a:gd name="T1" fmla="*/ 28 h 99"/>
                <a:gd name="T2" fmla="*/ 21 w 315"/>
                <a:gd name="T3" fmla="*/ 0 h 99"/>
                <a:gd name="T4" fmla="*/ 242 w 315"/>
                <a:gd name="T5" fmla="*/ 31 h 99"/>
                <a:gd name="T6" fmla="*/ 264 w 315"/>
                <a:gd name="T7" fmla="*/ 56 h 99"/>
                <a:gd name="T8" fmla="*/ 309 w 315"/>
                <a:gd name="T9" fmla="*/ 65 h 99"/>
                <a:gd name="T10" fmla="*/ 315 w 315"/>
                <a:gd name="T11" fmla="*/ 99 h 99"/>
                <a:gd name="T12" fmla="*/ 55 w 315"/>
                <a:gd name="T13" fmla="*/ 51 h 99"/>
                <a:gd name="T14" fmla="*/ 0 w 315"/>
                <a:gd name="T15" fmla="*/ 28 h 9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99"/>
                <a:gd name="T26" fmla="*/ 315 w 31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99">
                  <a:moveTo>
                    <a:pt x="0" y="28"/>
                  </a:moveTo>
                  <a:lnTo>
                    <a:pt x="21" y="0"/>
                  </a:lnTo>
                  <a:lnTo>
                    <a:pt x="242" y="31"/>
                  </a:lnTo>
                  <a:lnTo>
                    <a:pt x="264" y="56"/>
                  </a:lnTo>
                  <a:lnTo>
                    <a:pt x="309" y="65"/>
                  </a:lnTo>
                  <a:lnTo>
                    <a:pt x="315" y="99"/>
                  </a:lnTo>
                  <a:lnTo>
                    <a:pt x="55" y="51"/>
                  </a:lnTo>
                  <a:lnTo>
                    <a:pt x="0" y="28"/>
                  </a:lnTo>
                  <a:close/>
                </a:path>
              </a:pathLst>
            </a:custGeom>
            <a:grpFill/>
            <a:ln w="9525">
              <a:noFill/>
              <a:round/>
              <a:headEnd/>
              <a:tailEnd/>
            </a:ln>
          </p:spPr>
          <p:txBody>
            <a:bodyPr/>
            <a:lstStyle/>
            <a:p>
              <a:endParaRPr lang="en-US" dirty="0"/>
            </a:p>
          </p:txBody>
        </p:sp>
        <p:sp>
          <p:nvSpPr>
            <p:cNvPr id="89" name="Freeform 83">
              <a:extLst>
                <a:ext uri="{FF2B5EF4-FFF2-40B4-BE49-F238E27FC236}">
                  <a16:creationId xmlns:a16="http://schemas.microsoft.com/office/drawing/2014/main" id="{560AD684-C87C-4F95-B348-C0AA22113DF5}"/>
                </a:ext>
              </a:extLst>
            </p:cNvPr>
            <p:cNvSpPr>
              <a:spLocks noChangeAspect="1"/>
            </p:cNvSpPr>
            <p:nvPr/>
          </p:nvSpPr>
          <p:spPr bwMode="gray">
            <a:xfrm>
              <a:off x="4807044" y="3452319"/>
              <a:ext cx="160639" cy="167800"/>
            </a:xfrm>
            <a:custGeom>
              <a:avLst/>
              <a:gdLst>
                <a:gd name="T0" fmla="*/ 0 w 342"/>
                <a:gd name="T1" fmla="*/ 131 h 291"/>
                <a:gd name="T2" fmla="*/ 23 w 342"/>
                <a:gd name="T3" fmla="*/ 93 h 291"/>
                <a:gd name="T4" fmla="*/ 51 w 342"/>
                <a:gd name="T5" fmla="*/ 116 h 291"/>
                <a:gd name="T6" fmla="*/ 156 w 342"/>
                <a:gd name="T7" fmla="*/ 107 h 291"/>
                <a:gd name="T8" fmla="*/ 190 w 342"/>
                <a:gd name="T9" fmla="*/ 95 h 291"/>
                <a:gd name="T10" fmla="*/ 236 w 342"/>
                <a:gd name="T11" fmla="*/ 0 h 291"/>
                <a:gd name="T12" fmla="*/ 296 w 342"/>
                <a:gd name="T13" fmla="*/ 3 h 291"/>
                <a:gd name="T14" fmla="*/ 283 w 342"/>
                <a:gd name="T15" fmla="*/ 28 h 291"/>
                <a:gd name="T16" fmla="*/ 342 w 342"/>
                <a:gd name="T17" fmla="*/ 116 h 291"/>
                <a:gd name="T18" fmla="*/ 309 w 342"/>
                <a:gd name="T19" fmla="*/ 110 h 291"/>
                <a:gd name="T20" fmla="*/ 250 w 342"/>
                <a:gd name="T21" fmla="*/ 209 h 291"/>
                <a:gd name="T22" fmla="*/ 242 w 342"/>
                <a:gd name="T23" fmla="*/ 272 h 291"/>
                <a:gd name="T24" fmla="*/ 204 w 342"/>
                <a:gd name="T25" fmla="*/ 291 h 291"/>
                <a:gd name="T26" fmla="*/ 139 w 342"/>
                <a:gd name="T27" fmla="*/ 254 h 291"/>
                <a:gd name="T28" fmla="*/ 100 w 342"/>
                <a:gd name="T29" fmla="*/ 271 h 291"/>
                <a:gd name="T30" fmla="*/ 95 w 342"/>
                <a:gd name="T31" fmla="*/ 241 h 291"/>
                <a:gd name="T32" fmla="*/ 41 w 342"/>
                <a:gd name="T33" fmla="*/ 247 h 291"/>
                <a:gd name="T34" fmla="*/ 0 w 342"/>
                <a:gd name="T35" fmla="*/ 131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91"/>
                <a:gd name="T56" fmla="*/ 342 w 34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grpFill/>
            <a:ln w="9525">
              <a:noFill/>
              <a:round/>
              <a:headEnd/>
              <a:tailEnd/>
            </a:ln>
          </p:spPr>
          <p:txBody>
            <a:bodyPr/>
            <a:lstStyle/>
            <a:p>
              <a:endParaRPr lang="en-US" dirty="0"/>
            </a:p>
          </p:txBody>
        </p:sp>
        <p:sp>
          <p:nvSpPr>
            <p:cNvPr id="90" name="Freeform 84">
              <a:extLst>
                <a:ext uri="{FF2B5EF4-FFF2-40B4-BE49-F238E27FC236}">
                  <a16:creationId xmlns:a16="http://schemas.microsoft.com/office/drawing/2014/main" id="{5EDA8347-E5F6-4E89-85B1-3AF3F3F3C273}"/>
                </a:ext>
              </a:extLst>
            </p:cNvPr>
            <p:cNvSpPr>
              <a:spLocks noChangeAspect="1"/>
            </p:cNvSpPr>
            <p:nvPr/>
          </p:nvSpPr>
          <p:spPr bwMode="gray">
            <a:xfrm>
              <a:off x="4931871" y="3706066"/>
              <a:ext cx="39904" cy="11255"/>
            </a:xfrm>
            <a:custGeom>
              <a:avLst/>
              <a:gdLst>
                <a:gd name="T0" fmla="*/ 0 w 84"/>
                <a:gd name="T1" fmla="*/ 4 h 21"/>
                <a:gd name="T2" fmla="*/ 9 w 84"/>
                <a:gd name="T3" fmla="*/ 21 h 21"/>
                <a:gd name="T4" fmla="*/ 84 w 84"/>
                <a:gd name="T5" fmla="*/ 6 h 21"/>
                <a:gd name="T6" fmla="*/ 27 w 84"/>
                <a:gd name="T7" fmla="*/ 0 h 21"/>
                <a:gd name="T8" fmla="*/ 0 w 84"/>
                <a:gd name="T9" fmla="*/ 4 h 21"/>
                <a:gd name="T10" fmla="*/ 0 60000 65536"/>
                <a:gd name="T11" fmla="*/ 0 60000 65536"/>
                <a:gd name="T12" fmla="*/ 0 60000 65536"/>
                <a:gd name="T13" fmla="*/ 0 60000 65536"/>
                <a:gd name="T14" fmla="*/ 0 60000 65536"/>
                <a:gd name="T15" fmla="*/ 0 w 84"/>
                <a:gd name="T16" fmla="*/ 0 h 21"/>
                <a:gd name="T17" fmla="*/ 84 w 84"/>
                <a:gd name="T18" fmla="*/ 21 h 21"/>
              </a:gdLst>
              <a:ahLst/>
              <a:cxnLst>
                <a:cxn ang="T10">
                  <a:pos x="T0" y="T1"/>
                </a:cxn>
                <a:cxn ang="T11">
                  <a:pos x="T2" y="T3"/>
                </a:cxn>
                <a:cxn ang="T12">
                  <a:pos x="T4" y="T5"/>
                </a:cxn>
                <a:cxn ang="T13">
                  <a:pos x="T6" y="T7"/>
                </a:cxn>
                <a:cxn ang="T14">
                  <a:pos x="T8" y="T9"/>
                </a:cxn>
              </a:cxnLst>
              <a:rect l="T15" t="T16" r="T17" b="T18"/>
              <a:pathLst>
                <a:path w="84" h="21">
                  <a:moveTo>
                    <a:pt x="0" y="4"/>
                  </a:moveTo>
                  <a:lnTo>
                    <a:pt x="9" y="21"/>
                  </a:lnTo>
                  <a:lnTo>
                    <a:pt x="84" y="6"/>
                  </a:lnTo>
                  <a:lnTo>
                    <a:pt x="27" y="0"/>
                  </a:lnTo>
                  <a:lnTo>
                    <a:pt x="0" y="4"/>
                  </a:lnTo>
                  <a:close/>
                </a:path>
              </a:pathLst>
            </a:custGeom>
            <a:grpFill/>
            <a:ln w="9525">
              <a:noFill/>
              <a:round/>
              <a:headEnd/>
              <a:tailEnd/>
            </a:ln>
          </p:spPr>
          <p:txBody>
            <a:bodyPr/>
            <a:lstStyle/>
            <a:p>
              <a:endParaRPr lang="en-US" dirty="0"/>
            </a:p>
          </p:txBody>
        </p:sp>
        <p:sp>
          <p:nvSpPr>
            <p:cNvPr id="91" name="Freeform 85">
              <a:extLst>
                <a:ext uri="{FF2B5EF4-FFF2-40B4-BE49-F238E27FC236}">
                  <a16:creationId xmlns:a16="http://schemas.microsoft.com/office/drawing/2014/main" id="{75C9419A-208A-4867-9445-A9BACDE4448D}"/>
                </a:ext>
              </a:extLst>
            </p:cNvPr>
            <p:cNvSpPr>
              <a:spLocks noChangeAspect="1"/>
            </p:cNvSpPr>
            <p:nvPr/>
          </p:nvSpPr>
          <p:spPr bwMode="gray">
            <a:xfrm>
              <a:off x="4967682" y="3502454"/>
              <a:ext cx="98225" cy="145291"/>
            </a:xfrm>
            <a:custGeom>
              <a:avLst/>
              <a:gdLst>
                <a:gd name="T0" fmla="*/ 0 w 214"/>
                <a:gd name="T1" fmla="*/ 151 h 254"/>
                <a:gd name="T2" fmla="*/ 27 w 214"/>
                <a:gd name="T3" fmla="*/ 198 h 254"/>
                <a:gd name="T4" fmla="*/ 18 w 214"/>
                <a:gd name="T5" fmla="*/ 244 h 254"/>
                <a:gd name="T6" fmla="*/ 53 w 214"/>
                <a:gd name="T7" fmla="*/ 254 h 254"/>
                <a:gd name="T8" fmla="*/ 50 w 214"/>
                <a:gd name="T9" fmla="*/ 160 h 254"/>
                <a:gd name="T10" fmla="*/ 72 w 214"/>
                <a:gd name="T11" fmla="*/ 151 h 254"/>
                <a:gd name="T12" fmla="*/ 76 w 214"/>
                <a:gd name="T13" fmla="*/ 187 h 254"/>
                <a:gd name="T14" fmla="*/ 95 w 214"/>
                <a:gd name="T15" fmla="*/ 228 h 254"/>
                <a:gd name="T16" fmla="*/ 133 w 214"/>
                <a:gd name="T17" fmla="*/ 210 h 254"/>
                <a:gd name="T18" fmla="*/ 87 w 214"/>
                <a:gd name="T19" fmla="*/ 122 h 254"/>
                <a:gd name="T20" fmla="*/ 158 w 214"/>
                <a:gd name="T21" fmla="*/ 84 h 254"/>
                <a:gd name="T22" fmla="*/ 62 w 214"/>
                <a:gd name="T23" fmla="*/ 108 h 254"/>
                <a:gd name="T24" fmla="*/ 48 w 214"/>
                <a:gd name="T25" fmla="*/ 52 h 254"/>
                <a:gd name="T26" fmla="*/ 188 w 214"/>
                <a:gd name="T27" fmla="*/ 46 h 254"/>
                <a:gd name="T28" fmla="*/ 214 w 214"/>
                <a:gd name="T29" fmla="*/ 0 h 254"/>
                <a:gd name="T30" fmla="*/ 172 w 214"/>
                <a:gd name="T31" fmla="*/ 29 h 254"/>
                <a:gd name="T32" fmla="*/ 72 w 214"/>
                <a:gd name="T33" fmla="*/ 14 h 254"/>
                <a:gd name="T34" fmla="*/ 38 w 214"/>
                <a:gd name="T35" fmla="*/ 35 h 254"/>
                <a:gd name="T36" fmla="*/ 0 w 214"/>
                <a:gd name="T37" fmla="*/ 151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254"/>
                <a:gd name="T59" fmla="*/ 214 w 214"/>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grpFill/>
            <a:ln w="9525">
              <a:noFill/>
              <a:round/>
              <a:headEnd/>
              <a:tailEnd/>
            </a:ln>
          </p:spPr>
          <p:txBody>
            <a:bodyPr/>
            <a:lstStyle/>
            <a:p>
              <a:endParaRPr lang="en-US" dirty="0"/>
            </a:p>
          </p:txBody>
        </p:sp>
        <p:sp>
          <p:nvSpPr>
            <p:cNvPr id="92" name="Freeform 86">
              <a:extLst>
                <a:ext uri="{FF2B5EF4-FFF2-40B4-BE49-F238E27FC236}">
                  <a16:creationId xmlns:a16="http://schemas.microsoft.com/office/drawing/2014/main" id="{6DCF563D-BA75-4B62-8F66-E465976B70DC}"/>
                </a:ext>
              </a:extLst>
            </p:cNvPr>
            <p:cNvSpPr>
              <a:spLocks noChangeAspect="1"/>
            </p:cNvSpPr>
            <p:nvPr/>
          </p:nvSpPr>
          <p:spPr bwMode="gray">
            <a:xfrm>
              <a:off x="5044420" y="3706066"/>
              <a:ext cx="56275" cy="35811"/>
            </a:xfrm>
            <a:custGeom>
              <a:avLst/>
              <a:gdLst>
                <a:gd name="T0" fmla="*/ 0 w 120"/>
                <a:gd name="T1" fmla="*/ 38 h 65"/>
                <a:gd name="T2" fmla="*/ 5 w 120"/>
                <a:gd name="T3" fmla="*/ 65 h 65"/>
                <a:gd name="T4" fmla="*/ 120 w 120"/>
                <a:gd name="T5" fmla="*/ 0 h 65"/>
                <a:gd name="T6" fmla="*/ 34 w 120"/>
                <a:gd name="T7" fmla="*/ 20 h 65"/>
                <a:gd name="T8" fmla="*/ 0 w 120"/>
                <a:gd name="T9" fmla="*/ 38 h 65"/>
                <a:gd name="T10" fmla="*/ 0 60000 65536"/>
                <a:gd name="T11" fmla="*/ 0 60000 65536"/>
                <a:gd name="T12" fmla="*/ 0 60000 65536"/>
                <a:gd name="T13" fmla="*/ 0 60000 65536"/>
                <a:gd name="T14" fmla="*/ 0 60000 65536"/>
                <a:gd name="T15" fmla="*/ 0 w 120"/>
                <a:gd name="T16" fmla="*/ 0 h 65"/>
                <a:gd name="T17" fmla="*/ 120 w 120"/>
                <a:gd name="T18" fmla="*/ 65 h 65"/>
              </a:gdLst>
              <a:ahLst/>
              <a:cxnLst>
                <a:cxn ang="T10">
                  <a:pos x="T0" y="T1"/>
                </a:cxn>
                <a:cxn ang="T11">
                  <a:pos x="T2" y="T3"/>
                </a:cxn>
                <a:cxn ang="T12">
                  <a:pos x="T4" y="T5"/>
                </a:cxn>
                <a:cxn ang="T13">
                  <a:pos x="T6" y="T7"/>
                </a:cxn>
                <a:cxn ang="T14">
                  <a:pos x="T8" y="T9"/>
                </a:cxn>
              </a:cxnLst>
              <a:rect l="T15" t="T16" r="T17" b="T18"/>
              <a:pathLst>
                <a:path w="120" h="65">
                  <a:moveTo>
                    <a:pt x="0" y="38"/>
                  </a:moveTo>
                  <a:lnTo>
                    <a:pt x="5" y="65"/>
                  </a:lnTo>
                  <a:lnTo>
                    <a:pt x="120" y="0"/>
                  </a:lnTo>
                  <a:lnTo>
                    <a:pt x="34" y="20"/>
                  </a:lnTo>
                  <a:lnTo>
                    <a:pt x="0" y="38"/>
                  </a:lnTo>
                  <a:close/>
                </a:path>
              </a:pathLst>
            </a:custGeom>
            <a:grpFill/>
            <a:ln w="9525">
              <a:noFill/>
              <a:round/>
              <a:headEnd/>
              <a:tailEnd/>
            </a:ln>
          </p:spPr>
          <p:txBody>
            <a:bodyPr/>
            <a:lstStyle/>
            <a:p>
              <a:endParaRPr lang="en-US" dirty="0"/>
            </a:p>
          </p:txBody>
        </p:sp>
        <p:sp>
          <p:nvSpPr>
            <p:cNvPr id="93" name="Freeform 87">
              <a:extLst>
                <a:ext uri="{FF2B5EF4-FFF2-40B4-BE49-F238E27FC236}">
                  <a16:creationId xmlns:a16="http://schemas.microsoft.com/office/drawing/2014/main" id="{E75F25E5-C068-4DE7-9E26-D74290B626CF}"/>
                </a:ext>
              </a:extLst>
            </p:cNvPr>
            <p:cNvSpPr>
              <a:spLocks noChangeAspect="1"/>
            </p:cNvSpPr>
            <p:nvPr/>
          </p:nvSpPr>
          <p:spPr bwMode="gray">
            <a:xfrm>
              <a:off x="5104787" y="3496315"/>
              <a:ext cx="17394" cy="58321"/>
            </a:xfrm>
            <a:custGeom>
              <a:avLst/>
              <a:gdLst>
                <a:gd name="T0" fmla="*/ 0 w 40"/>
                <a:gd name="T1" fmla="*/ 37 h 104"/>
                <a:gd name="T2" fmla="*/ 9 w 40"/>
                <a:gd name="T3" fmla="*/ 83 h 104"/>
                <a:gd name="T4" fmla="*/ 32 w 40"/>
                <a:gd name="T5" fmla="*/ 104 h 104"/>
                <a:gd name="T6" fmla="*/ 17 w 40"/>
                <a:gd name="T7" fmla="*/ 60 h 104"/>
                <a:gd name="T8" fmla="*/ 40 w 40"/>
                <a:gd name="T9" fmla="*/ 55 h 104"/>
                <a:gd name="T10" fmla="*/ 38 w 40"/>
                <a:gd name="T11" fmla="*/ 22 h 104"/>
                <a:gd name="T12" fmla="*/ 9 w 40"/>
                <a:gd name="T13" fmla="*/ 43 h 104"/>
                <a:gd name="T14" fmla="*/ 21 w 40"/>
                <a:gd name="T15" fmla="*/ 0 h 104"/>
                <a:gd name="T16" fmla="*/ 0 w 40"/>
                <a:gd name="T17" fmla="*/ 37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4"/>
                <a:gd name="T29" fmla="*/ 40 w 4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4">
                  <a:moveTo>
                    <a:pt x="0" y="37"/>
                  </a:moveTo>
                  <a:lnTo>
                    <a:pt x="9" y="83"/>
                  </a:lnTo>
                  <a:lnTo>
                    <a:pt x="32" y="104"/>
                  </a:lnTo>
                  <a:lnTo>
                    <a:pt x="17" y="60"/>
                  </a:lnTo>
                  <a:lnTo>
                    <a:pt x="40" y="55"/>
                  </a:lnTo>
                  <a:lnTo>
                    <a:pt x="38" y="22"/>
                  </a:lnTo>
                  <a:lnTo>
                    <a:pt x="9" y="43"/>
                  </a:lnTo>
                  <a:lnTo>
                    <a:pt x="21" y="0"/>
                  </a:lnTo>
                  <a:lnTo>
                    <a:pt x="0" y="37"/>
                  </a:lnTo>
                  <a:close/>
                </a:path>
              </a:pathLst>
            </a:custGeom>
            <a:grpFill/>
            <a:ln w="9525">
              <a:noFill/>
              <a:round/>
              <a:headEnd/>
              <a:tailEnd/>
            </a:ln>
          </p:spPr>
          <p:txBody>
            <a:bodyPr/>
            <a:lstStyle/>
            <a:p>
              <a:endParaRPr lang="en-US" dirty="0"/>
            </a:p>
          </p:txBody>
        </p:sp>
        <p:sp>
          <p:nvSpPr>
            <p:cNvPr id="94" name="Freeform 88">
              <a:extLst>
                <a:ext uri="{FF2B5EF4-FFF2-40B4-BE49-F238E27FC236}">
                  <a16:creationId xmlns:a16="http://schemas.microsoft.com/office/drawing/2014/main" id="{DE47600A-AF07-4D3F-8CA5-44FF41BC43D8}"/>
                </a:ext>
              </a:extLst>
            </p:cNvPr>
            <p:cNvSpPr>
              <a:spLocks noChangeAspect="1"/>
            </p:cNvSpPr>
            <p:nvPr/>
          </p:nvSpPr>
          <p:spPr bwMode="gray">
            <a:xfrm>
              <a:off x="5110926" y="3592494"/>
              <a:ext cx="47066" cy="18417"/>
            </a:xfrm>
            <a:custGeom>
              <a:avLst/>
              <a:gdLst>
                <a:gd name="T0" fmla="*/ 0 w 99"/>
                <a:gd name="T1" fmla="*/ 13 h 33"/>
                <a:gd name="T2" fmla="*/ 55 w 99"/>
                <a:gd name="T3" fmla="*/ 0 h 33"/>
                <a:gd name="T4" fmla="*/ 99 w 99"/>
                <a:gd name="T5" fmla="*/ 33 h 33"/>
                <a:gd name="T6" fmla="*/ 0 w 99"/>
                <a:gd name="T7" fmla="*/ 13 h 33"/>
                <a:gd name="T8" fmla="*/ 0 60000 65536"/>
                <a:gd name="T9" fmla="*/ 0 60000 65536"/>
                <a:gd name="T10" fmla="*/ 0 60000 65536"/>
                <a:gd name="T11" fmla="*/ 0 60000 65536"/>
                <a:gd name="T12" fmla="*/ 0 w 99"/>
                <a:gd name="T13" fmla="*/ 0 h 33"/>
                <a:gd name="T14" fmla="*/ 99 w 99"/>
                <a:gd name="T15" fmla="*/ 33 h 33"/>
              </a:gdLst>
              <a:ahLst/>
              <a:cxnLst>
                <a:cxn ang="T8">
                  <a:pos x="T0" y="T1"/>
                </a:cxn>
                <a:cxn ang="T9">
                  <a:pos x="T2" y="T3"/>
                </a:cxn>
                <a:cxn ang="T10">
                  <a:pos x="T4" y="T5"/>
                </a:cxn>
                <a:cxn ang="T11">
                  <a:pos x="T6" y="T7"/>
                </a:cxn>
              </a:cxnLst>
              <a:rect l="T12" t="T13" r="T14" b="T15"/>
              <a:pathLst>
                <a:path w="99" h="33">
                  <a:moveTo>
                    <a:pt x="0" y="13"/>
                  </a:moveTo>
                  <a:lnTo>
                    <a:pt x="55" y="0"/>
                  </a:lnTo>
                  <a:lnTo>
                    <a:pt x="99" y="33"/>
                  </a:lnTo>
                  <a:lnTo>
                    <a:pt x="0" y="13"/>
                  </a:lnTo>
                  <a:close/>
                </a:path>
              </a:pathLst>
            </a:custGeom>
            <a:grpFill/>
            <a:ln w="9525">
              <a:noFill/>
              <a:round/>
              <a:headEnd/>
              <a:tailEnd/>
            </a:ln>
          </p:spPr>
          <p:txBody>
            <a:bodyPr/>
            <a:lstStyle/>
            <a:p>
              <a:endParaRPr lang="en-US" dirty="0"/>
            </a:p>
          </p:txBody>
        </p:sp>
        <p:sp>
          <p:nvSpPr>
            <p:cNvPr id="95" name="Freeform 89">
              <a:extLst>
                <a:ext uri="{FF2B5EF4-FFF2-40B4-BE49-F238E27FC236}">
                  <a16:creationId xmlns:a16="http://schemas.microsoft.com/office/drawing/2014/main" id="{ECF836A4-4540-4318-95FC-3698DAF8ED4D}"/>
                </a:ext>
              </a:extLst>
            </p:cNvPr>
            <p:cNvSpPr>
              <a:spLocks noChangeAspect="1"/>
            </p:cNvSpPr>
            <p:nvPr/>
          </p:nvSpPr>
          <p:spPr bwMode="gray">
            <a:xfrm>
              <a:off x="5159015" y="3545428"/>
              <a:ext cx="169847" cy="171893"/>
            </a:xfrm>
            <a:custGeom>
              <a:avLst/>
              <a:gdLst>
                <a:gd name="T0" fmla="*/ 0 w 362"/>
                <a:gd name="T1" fmla="*/ 37 h 300"/>
                <a:gd name="T2" fmla="*/ 52 w 362"/>
                <a:gd name="T3" fmla="*/ 65 h 300"/>
                <a:gd name="T4" fmla="*/ 105 w 362"/>
                <a:gd name="T5" fmla="*/ 59 h 300"/>
                <a:gd name="T6" fmla="*/ 38 w 362"/>
                <a:gd name="T7" fmla="*/ 80 h 300"/>
                <a:gd name="T8" fmla="*/ 71 w 362"/>
                <a:gd name="T9" fmla="*/ 129 h 300"/>
                <a:gd name="T10" fmla="*/ 102 w 362"/>
                <a:gd name="T11" fmla="*/ 87 h 300"/>
                <a:gd name="T12" fmla="*/ 123 w 362"/>
                <a:gd name="T13" fmla="*/ 129 h 300"/>
                <a:gd name="T14" fmla="*/ 254 w 362"/>
                <a:gd name="T15" fmla="*/ 174 h 300"/>
                <a:gd name="T16" fmla="*/ 285 w 362"/>
                <a:gd name="T17" fmla="*/ 247 h 300"/>
                <a:gd name="T18" fmla="*/ 260 w 362"/>
                <a:gd name="T19" fmla="*/ 243 h 300"/>
                <a:gd name="T20" fmla="*/ 241 w 362"/>
                <a:gd name="T21" fmla="*/ 279 h 300"/>
                <a:gd name="T22" fmla="*/ 319 w 362"/>
                <a:gd name="T23" fmla="*/ 263 h 300"/>
                <a:gd name="T24" fmla="*/ 362 w 362"/>
                <a:gd name="T25" fmla="*/ 300 h 300"/>
                <a:gd name="T26" fmla="*/ 357 w 362"/>
                <a:gd name="T27" fmla="*/ 76 h 300"/>
                <a:gd name="T28" fmla="*/ 244 w 362"/>
                <a:gd name="T29" fmla="*/ 37 h 300"/>
                <a:gd name="T30" fmla="*/ 154 w 362"/>
                <a:gd name="T31" fmla="*/ 103 h 300"/>
                <a:gd name="T32" fmla="*/ 117 w 362"/>
                <a:gd name="T33" fmla="*/ 69 h 300"/>
                <a:gd name="T34" fmla="*/ 106 w 362"/>
                <a:gd name="T35" fmla="*/ 14 h 300"/>
                <a:gd name="T36" fmla="*/ 52 w 362"/>
                <a:gd name="T37" fmla="*/ 0 h 300"/>
                <a:gd name="T38" fmla="*/ 0 w 362"/>
                <a:gd name="T39" fmla="*/ 3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00"/>
                <a:gd name="T62" fmla="*/ 362 w 36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grpFill/>
            <a:ln w="9525">
              <a:noFill/>
              <a:round/>
              <a:headEnd/>
              <a:tailEnd/>
            </a:ln>
          </p:spPr>
          <p:txBody>
            <a:bodyPr/>
            <a:lstStyle/>
            <a:p>
              <a:endParaRPr lang="en-US" dirty="0"/>
            </a:p>
          </p:txBody>
        </p:sp>
        <p:sp>
          <p:nvSpPr>
            <p:cNvPr id="96" name="Freeform 90">
              <a:extLst>
                <a:ext uri="{FF2B5EF4-FFF2-40B4-BE49-F238E27FC236}">
                  <a16:creationId xmlns:a16="http://schemas.microsoft.com/office/drawing/2014/main" id="{C5560443-FD07-484B-85C5-9E5D1D032288}"/>
                </a:ext>
              </a:extLst>
            </p:cNvPr>
            <p:cNvSpPr>
              <a:spLocks noChangeAspect="1"/>
            </p:cNvSpPr>
            <p:nvPr/>
          </p:nvSpPr>
          <p:spPr bwMode="gray">
            <a:xfrm>
              <a:off x="5164131" y="3676394"/>
              <a:ext cx="8185" cy="15347"/>
            </a:xfrm>
            <a:custGeom>
              <a:avLst/>
              <a:gdLst>
                <a:gd name="T0" fmla="*/ 0 w 16"/>
                <a:gd name="T1" fmla="*/ 26 h 26"/>
                <a:gd name="T2" fmla="*/ 10 w 16"/>
                <a:gd name="T3" fmla="*/ 0 h 26"/>
                <a:gd name="T4" fmla="*/ 16 w 16"/>
                <a:gd name="T5" fmla="*/ 15 h 26"/>
                <a:gd name="T6" fmla="*/ 0 w 16"/>
                <a:gd name="T7" fmla="*/ 26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26"/>
                  </a:moveTo>
                  <a:lnTo>
                    <a:pt x="10" y="0"/>
                  </a:lnTo>
                  <a:lnTo>
                    <a:pt x="16" y="15"/>
                  </a:lnTo>
                  <a:lnTo>
                    <a:pt x="0" y="26"/>
                  </a:lnTo>
                  <a:close/>
                </a:path>
              </a:pathLst>
            </a:custGeom>
            <a:grpFill/>
            <a:ln w="9525">
              <a:noFill/>
              <a:round/>
              <a:headEnd/>
              <a:tailEnd/>
            </a:ln>
          </p:spPr>
          <p:txBody>
            <a:bodyPr/>
            <a:lstStyle/>
            <a:p>
              <a:endParaRPr lang="en-US" dirty="0"/>
            </a:p>
          </p:txBody>
        </p:sp>
        <p:sp>
          <p:nvSpPr>
            <p:cNvPr id="97" name="Freeform 91">
              <a:extLst>
                <a:ext uri="{FF2B5EF4-FFF2-40B4-BE49-F238E27FC236}">
                  <a16:creationId xmlns:a16="http://schemas.microsoft.com/office/drawing/2014/main" id="{01A012FB-F213-458B-8CAF-3D7A23F85891}"/>
                </a:ext>
              </a:extLst>
            </p:cNvPr>
            <p:cNvSpPr>
              <a:spLocks noChangeAspect="1"/>
            </p:cNvSpPr>
            <p:nvPr/>
          </p:nvSpPr>
          <p:spPr bwMode="gray">
            <a:xfrm>
              <a:off x="3754198" y="2712564"/>
              <a:ext cx="310021" cy="322299"/>
            </a:xfrm>
            <a:custGeom>
              <a:avLst/>
              <a:gdLst>
                <a:gd name="T0" fmla="*/ 0 w 665"/>
                <a:gd name="T1" fmla="*/ 18 h 567"/>
                <a:gd name="T2" fmla="*/ 18 w 665"/>
                <a:gd name="T3" fmla="*/ 0 h 567"/>
                <a:gd name="T4" fmla="*/ 69 w 665"/>
                <a:gd name="T5" fmla="*/ 43 h 567"/>
                <a:gd name="T6" fmla="*/ 131 w 665"/>
                <a:gd name="T7" fmla="*/ 9 h 567"/>
                <a:gd name="T8" fmla="*/ 137 w 665"/>
                <a:gd name="T9" fmla="*/ 42 h 567"/>
                <a:gd name="T10" fmla="*/ 166 w 665"/>
                <a:gd name="T11" fmla="*/ 53 h 567"/>
                <a:gd name="T12" fmla="*/ 173 w 665"/>
                <a:gd name="T13" fmla="*/ 91 h 567"/>
                <a:gd name="T14" fmla="*/ 265 w 665"/>
                <a:gd name="T15" fmla="*/ 130 h 567"/>
                <a:gd name="T16" fmla="*/ 349 w 665"/>
                <a:gd name="T17" fmla="*/ 119 h 567"/>
                <a:gd name="T18" fmla="*/ 342 w 665"/>
                <a:gd name="T19" fmla="*/ 97 h 567"/>
                <a:gd name="T20" fmla="*/ 450 w 665"/>
                <a:gd name="T21" fmla="*/ 60 h 567"/>
                <a:gd name="T22" fmla="*/ 591 w 665"/>
                <a:gd name="T23" fmla="*/ 125 h 567"/>
                <a:gd name="T24" fmla="*/ 596 w 665"/>
                <a:gd name="T25" fmla="*/ 160 h 567"/>
                <a:gd name="T26" fmla="*/ 572 w 665"/>
                <a:gd name="T27" fmla="*/ 226 h 567"/>
                <a:gd name="T28" fmla="*/ 575 w 665"/>
                <a:gd name="T29" fmla="*/ 317 h 567"/>
                <a:gd name="T30" fmla="*/ 612 w 665"/>
                <a:gd name="T31" fmla="*/ 345 h 567"/>
                <a:gd name="T32" fmla="*/ 583 w 665"/>
                <a:gd name="T33" fmla="*/ 391 h 567"/>
                <a:gd name="T34" fmla="*/ 665 w 665"/>
                <a:gd name="T35" fmla="*/ 494 h 567"/>
                <a:gd name="T36" fmla="*/ 611 w 665"/>
                <a:gd name="T37" fmla="*/ 567 h 567"/>
                <a:gd name="T38" fmla="*/ 462 w 665"/>
                <a:gd name="T39" fmla="*/ 543 h 567"/>
                <a:gd name="T40" fmla="*/ 428 w 665"/>
                <a:gd name="T41" fmla="*/ 495 h 567"/>
                <a:gd name="T42" fmla="*/ 327 w 665"/>
                <a:gd name="T43" fmla="*/ 511 h 567"/>
                <a:gd name="T44" fmla="*/ 252 w 665"/>
                <a:gd name="T45" fmla="*/ 467 h 567"/>
                <a:gd name="T46" fmla="*/ 202 w 665"/>
                <a:gd name="T47" fmla="*/ 380 h 567"/>
                <a:gd name="T48" fmla="*/ 164 w 665"/>
                <a:gd name="T49" fmla="*/ 366 h 567"/>
                <a:gd name="T50" fmla="*/ 155 w 665"/>
                <a:gd name="T51" fmla="*/ 384 h 567"/>
                <a:gd name="T52" fmla="*/ 108 w 665"/>
                <a:gd name="T53" fmla="*/ 296 h 567"/>
                <a:gd name="T54" fmla="*/ 44 w 665"/>
                <a:gd name="T55" fmla="*/ 243 h 567"/>
                <a:gd name="T56" fmla="*/ 74 w 665"/>
                <a:gd name="T57" fmla="*/ 160 h 567"/>
                <a:gd name="T58" fmla="*/ 47 w 665"/>
                <a:gd name="T59" fmla="*/ 150 h 567"/>
                <a:gd name="T60" fmla="*/ 22 w 665"/>
                <a:gd name="T61" fmla="*/ 105 h 567"/>
                <a:gd name="T62" fmla="*/ 0 w 665"/>
                <a:gd name="T63" fmla="*/ 18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5"/>
                <a:gd name="T97" fmla="*/ 0 h 567"/>
                <a:gd name="T98" fmla="*/ 665 w 665"/>
                <a:gd name="T99" fmla="*/ 567 h 5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grpFill/>
            <a:ln w="9525">
              <a:noFill/>
              <a:round/>
              <a:headEnd/>
              <a:tailEnd/>
            </a:ln>
          </p:spPr>
          <p:txBody>
            <a:bodyPr/>
            <a:lstStyle/>
            <a:p>
              <a:endParaRPr lang="en-US" dirty="0"/>
            </a:p>
          </p:txBody>
        </p:sp>
        <p:sp>
          <p:nvSpPr>
            <p:cNvPr id="98" name="Freeform 92">
              <a:extLst>
                <a:ext uri="{FF2B5EF4-FFF2-40B4-BE49-F238E27FC236}">
                  <a16:creationId xmlns:a16="http://schemas.microsoft.com/office/drawing/2014/main" id="{981A6772-3E4B-4C1C-9588-865FD2BC9650}"/>
                </a:ext>
              </a:extLst>
            </p:cNvPr>
            <p:cNvSpPr>
              <a:spLocks noChangeAspect="1"/>
            </p:cNvSpPr>
            <p:nvPr/>
          </p:nvSpPr>
          <p:spPr bwMode="gray">
            <a:xfrm>
              <a:off x="3666205" y="2771909"/>
              <a:ext cx="161661" cy="180079"/>
            </a:xfrm>
            <a:custGeom>
              <a:avLst/>
              <a:gdLst>
                <a:gd name="T0" fmla="*/ 0 w 345"/>
                <a:gd name="T1" fmla="*/ 153 h 315"/>
                <a:gd name="T2" fmla="*/ 17 w 345"/>
                <a:gd name="T3" fmla="*/ 198 h 315"/>
                <a:gd name="T4" fmla="*/ 173 w 345"/>
                <a:gd name="T5" fmla="*/ 268 h 315"/>
                <a:gd name="T6" fmla="*/ 175 w 345"/>
                <a:gd name="T7" fmla="*/ 294 h 315"/>
                <a:gd name="T8" fmla="*/ 211 w 345"/>
                <a:gd name="T9" fmla="*/ 311 h 315"/>
                <a:gd name="T10" fmla="*/ 275 w 345"/>
                <a:gd name="T11" fmla="*/ 315 h 315"/>
                <a:gd name="T12" fmla="*/ 326 w 345"/>
                <a:gd name="T13" fmla="*/ 283 h 315"/>
                <a:gd name="T14" fmla="*/ 345 w 345"/>
                <a:gd name="T15" fmla="*/ 279 h 315"/>
                <a:gd name="T16" fmla="*/ 298 w 345"/>
                <a:gd name="T17" fmla="*/ 191 h 315"/>
                <a:gd name="T18" fmla="*/ 234 w 345"/>
                <a:gd name="T19" fmla="*/ 138 h 315"/>
                <a:gd name="T20" fmla="*/ 264 w 345"/>
                <a:gd name="T21" fmla="*/ 55 h 315"/>
                <a:gd name="T22" fmla="*/ 237 w 345"/>
                <a:gd name="T23" fmla="*/ 45 h 315"/>
                <a:gd name="T24" fmla="*/ 212 w 345"/>
                <a:gd name="T25" fmla="*/ 0 h 315"/>
                <a:gd name="T26" fmla="*/ 135 w 345"/>
                <a:gd name="T27" fmla="*/ 4 h 315"/>
                <a:gd name="T28" fmla="*/ 97 w 345"/>
                <a:gd name="T29" fmla="*/ 32 h 315"/>
                <a:gd name="T30" fmla="*/ 84 w 345"/>
                <a:gd name="T31" fmla="*/ 108 h 315"/>
                <a:gd name="T32" fmla="*/ 0 w 345"/>
                <a:gd name="T33" fmla="*/ 153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315"/>
                <a:gd name="T53" fmla="*/ 345 w 34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grpFill/>
            <a:ln w="9525">
              <a:noFill/>
              <a:round/>
              <a:headEnd/>
              <a:tailEnd/>
            </a:ln>
          </p:spPr>
          <p:txBody>
            <a:bodyPr/>
            <a:lstStyle/>
            <a:p>
              <a:endParaRPr lang="en-US" dirty="0"/>
            </a:p>
          </p:txBody>
        </p:sp>
        <p:sp>
          <p:nvSpPr>
            <p:cNvPr id="99" name="Freeform 93">
              <a:extLst>
                <a:ext uri="{FF2B5EF4-FFF2-40B4-BE49-F238E27FC236}">
                  <a16:creationId xmlns:a16="http://schemas.microsoft.com/office/drawing/2014/main" id="{CBB600FB-06DC-4C34-AA07-88BE92A45168}"/>
                </a:ext>
              </a:extLst>
            </p:cNvPr>
            <p:cNvSpPr>
              <a:spLocks noChangeAspect="1"/>
            </p:cNvSpPr>
            <p:nvPr/>
          </p:nvSpPr>
          <p:spPr bwMode="gray">
            <a:xfrm>
              <a:off x="3148479" y="2539648"/>
              <a:ext cx="191333" cy="217936"/>
            </a:xfrm>
            <a:custGeom>
              <a:avLst/>
              <a:gdLst>
                <a:gd name="T0" fmla="*/ 0 w 408"/>
                <a:gd name="T1" fmla="*/ 95 h 381"/>
                <a:gd name="T2" fmla="*/ 11 w 408"/>
                <a:gd name="T3" fmla="*/ 51 h 381"/>
                <a:gd name="T4" fmla="*/ 59 w 408"/>
                <a:gd name="T5" fmla="*/ 30 h 381"/>
                <a:gd name="T6" fmla="*/ 81 w 408"/>
                <a:gd name="T7" fmla="*/ 50 h 381"/>
                <a:gd name="T8" fmla="*/ 130 w 408"/>
                <a:gd name="T9" fmla="*/ 10 h 381"/>
                <a:gd name="T10" fmla="*/ 184 w 408"/>
                <a:gd name="T11" fmla="*/ 0 h 381"/>
                <a:gd name="T12" fmla="*/ 242 w 408"/>
                <a:gd name="T13" fmla="*/ 27 h 381"/>
                <a:gd name="T14" fmla="*/ 242 w 408"/>
                <a:gd name="T15" fmla="*/ 68 h 381"/>
                <a:gd name="T16" fmla="*/ 195 w 408"/>
                <a:gd name="T17" fmla="*/ 76 h 381"/>
                <a:gd name="T18" fmla="*/ 200 w 408"/>
                <a:gd name="T19" fmla="*/ 127 h 381"/>
                <a:gd name="T20" fmla="*/ 277 w 408"/>
                <a:gd name="T21" fmla="*/ 213 h 381"/>
                <a:gd name="T22" fmla="*/ 326 w 408"/>
                <a:gd name="T23" fmla="*/ 219 h 381"/>
                <a:gd name="T24" fmla="*/ 321 w 408"/>
                <a:gd name="T25" fmla="*/ 237 h 381"/>
                <a:gd name="T26" fmla="*/ 408 w 408"/>
                <a:gd name="T27" fmla="*/ 293 h 381"/>
                <a:gd name="T28" fmla="*/ 348 w 408"/>
                <a:gd name="T29" fmla="*/ 285 h 381"/>
                <a:gd name="T30" fmla="*/ 361 w 408"/>
                <a:gd name="T31" fmla="*/ 339 h 381"/>
                <a:gd name="T32" fmla="*/ 326 w 408"/>
                <a:gd name="T33" fmla="*/ 381 h 381"/>
                <a:gd name="T34" fmla="*/ 310 w 408"/>
                <a:gd name="T35" fmla="*/ 294 h 381"/>
                <a:gd name="T36" fmla="*/ 157 w 408"/>
                <a:gd name="T37" fmla="*/ 199 h 381"/>
                <a:gd name="T38" fmla="*/ 121 w 408"/>
                <a:gd name="T39" fmla="*/ 136 h 381"/>
                <a:gd name="T40" fmla="*/ 72 w 408"/>
                <a:gd name="T41" fmla="*/ 115 h 381"/>
                <a:gd name="T42" fmla="*/ 28 w 408"/>
                <a:gd name="T43" fmla="*/ 142 h 381"/>
                <a:gd name="T44" fmla="*/ 0 w 408"/>
                <a:gd name="T45" fmla="*/ 95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grpFill/>
            <a:ln w="9525">
              <a:noFill/>
              <a:round/>
              <a:headEnd/>
              <a:tailEnd/>
            </a:ln>
          </p:spPr>
          <p:txBody>
            <a:bodyPr/>
            <a:lstStyle/>
            <a:p>
              <a:endParaRPr lang="en-US" dirty="0"/>
            </a:p>
          </p:txBody>
        </p:sp>
        <p:sp>
          <p:nvSpPr>
            <p:cNvPr id="100" name="Freeform 94">
              <a:extLst>
                <a:ext uri="{FF2B5EF4-FFF2-40B4-BE49-F238E27FC236}">
                  <a16:creationId xmlns:a16="http://schemas.microsoft.com/office/drawing/2014/main" id="{B10ED5DC-FFB1-4020-9EA5-F7191062A4E2}"/>
                </a:ext>
              </a:extLst>
            </p:cNvPr>
            <p:cNvSpPr>
              <a:spLocks noChangeAspect="1"/>
            </p:cNvSpPr>
            <p:nvPr/>
          </p:nvSpPr>
          <p:spPr bwMode="gray">
            <a:xfrm>
              <a:off x="3173036" y="2679823"/>
              <a:ext cx="24556" cy="52182"/>
            </a:xfrm>
            <a:custGeom>
              <a:avLst/>
              <a:gdLst>
                <a:gd name="T0" fmla="*/ 0 w 50"/>
                <a:gd name="T1" fmla="*/ 14 h 93"/>
                <a:gd name="T2" fmla="*/ 9 w 50"/>
                <a:gd name="T3" fmla="*/ 85 h 93"/>
                <a:gd name="T4" fmla="*/ 29 w 50"/>
                <a:gd name="T5" fmla="*/ 93 h 93"/>
                <a:gd name="T6" fmla="*/ 50 w 50"/>
                <a:gd name="T7" fmla="*/ 37 h 93"/>
                <a:gd name="T8" fmla="*/ 31 w 50"/>
                <a:gd name="T9" fmla="*/ 0 h 93"/>
                <a:gd name="T10" fmla="*/ 0 w 50"/>
                <a:gd name="T11" fmla="*/ 14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grpFill/>
            <a:ln w="9525">
              <a:noFill/>
              <a:round/>
              <a:headEnd/>
              <a:tailEnd/>
            </a:ln>
          </p:spPr>
          <p:txBody>
            <a:bodyPr/>
            <a:lstStyle/>
            <a:p>
              <a:endParaRPr lang="en-US" dirty="0"/>
            </a:p>
          </p:txBody>
        </p:sp>
        <p:sp>
          <p:nvSpPr>
            <p:cNvPr id="101" name="Freeform 95">
              <a:extLst>
                <a:ext uri="{FF2B5EF4-FFF2-40B4-BE49-F238E27FC236}">
                  <a16:creationId xmlns:a16="http://schemas.microsoft.com/office/drawing/2014/main" id="{6F4C294F-16DA-46FA-B99A-CCF7CAB3445E}"/>
                </a:ext>
              </a:extLst>
            </p:cNvPr>
            <p:cNvSpPr>
              <a:spLocks noChangeAspect="1"/>
            </p:cNvSpPr>
            <p:nvPr/>
          </p:nvSpPr>
          <p:spPr bwMode="gray">
            <a:xfrm>
              <a:off x="3242611" y="2748375"/>
              <a:ext cx="52182" cy="33765"/>
            </a:xfrm>
            <a:custGeom>
              <a:avLst/>
              <a:gdLst>
                <a:gd name="T0" fmla="*/ 0 w 108"/>
                <a:gd name="T1" fmla="*/ 14 h 61"/>
                <a:gd name="T2" fmla="*/ 91 w 108"/>
                <a:gd name="T3" fmla="*/ 61 h 61"/>
                <a:gd name="T4" fmla="*/ 108 w 108"/>
                <a:gd name="T5" fmla="*/ 0 h 61"/>
                <a:gd name="T6" fmla="*/ 0 w 108"/>
                <a:gd name="T7" fmla="*/ 14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grpFill/>
            <a:ln w="9525">
              <a:noFill/>
              <a:round/>
              <a:headEnd/>
              <a:tailEnd/>
            </a:ln>
          </p:spPr>
          <p:txBody>
            <a:bodyPr/>
            <a:lstStyle/>
            <a:p>
              <a:endParaRPr lang="en-US" dirty="0"/>
            </a:p>
          </p:txBody>
        </p:sp>
        <p:sp>
          <p:nvSpPr>
            <p:cNvPr id="102" name="Freeform 96">
              <a:extLst>
                <a:ext uri="{FF2B5EF4-FFF2-40B4-BE49-F238E27FC236}">
                  <a16:creationId xmlns:a16="http://schemas.microsoft.com/office/drawing/2014/main" id="{6E43FBBE-0447-4BE2-8BD4-25CC0E80A2DB}"/>
                </a:ext>
              </a:extLst>
            </p:cNvPr>
            <p:cNvSpPr>
              <a:spLocks noChangeAspect="1"/>
            </p:cNvSpPr>
            <p:nvPr/>
          </p:nvSpPr>
          <p:spPr bwMode="gray">
            <a:xfrm>
              <a:off x="5141622" y="2850693"/>
              <a:ext cx="36834" cy="54229"/>
            </a:xfrm>
            <a:custGeom>
              <a:avLst/>
              <a:gdLst>
                <a:gd name="T0" fmla="*/ 0 w 81"/>
                <a:gd name="T1" fmla="*/ 26 h 97"/>
                <a:gd name="T2" fmla="*/ 3 w 81"/>
                <a:gd name="T3" fmla="*/ 50 h 97"/>
                <a:gd name="T4" fmla="*/ 21 w 81"/>
                <a:gd name="T5" fmla="*/ 26 h 97"/>
                <a:gd name="T6" fmla="*/ 30 w 81"/>
                <a:gd name="T7" fmla="*/ 40 h 97"/>
                <a:gd name="T8" fmla="*/ 20 w 81"/>
                <a:gd name="T9" fmla="*/ 97 h 97"/>
                <a:gd name="T10" fmla="*/ 59 w 81"/>
                <a:gd name="T11" fmla="*/ 95 h 97"/>
                <a:gd name="T12" fmla="*/ 81 w 81"/>
                <a:gd name="T13" fmla="*/ 38 h 97"/>
                <a:gd name="T14" fmla="*/ 69 w 81"/>
                <a:gd name="T15" fmla="*/ 5 h 97"/>
                <a:gd name="T16" fmla="*/ 32 w 81"/>
                <a:gd name="T17" fmla="*/ 0 h 97"/>
                <a:gd name="T18" fmla="*/ 0 w 81"/>
                <a:gd name="T19" fmla="*/ 2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grpFill/>
            <a:ln w="9525">
              <a:noFill/>
              <a:round/>
              <a:headEnd/>
              <a:tailEnd/>
            </a:ln>
          </p:spPr>
          <p:txBody>
            <a:bodyPr/>
            <a:lstStyle/>
            <a:p>
              <a:endParaRPr lang="en-US" dirty="0"/>
            </a:p>
          </p:txBody>
        </p:sp>
        <p:sp>
          <p:nvSpPr>
            <p:cNvPr id="103" name="Freeform 97">
              <a:extLst>
                <a:ext uri="{FF2B5EF4-FFF2-40B4-BE49-F238E27FC236}">
                  <a16:creationId xmlns:a16="http://schemas.microsoft.com/office/drawing/2014/main" id="{8A37913F-A45F-4A97-845B-9696701AEFD6}"/>
                </a:ext>
              </a:extLst>
            </p:cNvPr>
            <p:cNvSpPr>
              <a:spLocks noChangeAspect="1"/>
            </p:cNvSpPr>
            <p:nvPr/>
          </p:nvSpPr>
          <p:spPr bwMode="gray">
            <a:xfrm>
              <a:off x="5160039" y="2678799"/>
              <a:ext cx="182125" cy="178032"/>
            </a:xfrm>
            <a:custGeom>
              <a:avLst/>
              <a:gdLst>
                <a:gd name="T0" fmla="*/ 0 w 391"/>
                <a:gd name="T1" fmla="*/ 296 h 314"/>
                <a:gd name="T2" fmla="*/ 70 w 391"/>
                <a:gd name="T3" fmla="*/ 237 h 314"/>
                <a:gd name="T4" fmla="*/ 169 w 391"/>
                <a:gd name="T5" fmla="*/ 237 h 314"/>
                <a:gd name="T6" fmla="*/ 208 w 391"/>
                <a:gd name="T7" fmla="*/ 165 h 314"/>
                <a:gd name="T8" fmla="*/ 225 w 391"/>
                <a:gd name="T9" fmla="*/ 160 h 314"/>
                <a:gd name="T10" fmla="*/ 226 w 391"/>
                <a:gd name="T11" fmla="*/ 187 h 314"/>
                <a:gd name="T12" fmla="*/ 271 w 391"/>
                <a:gd name="T13" fmla="*/ 160 h 314"/>
                <a:gd name="T14" fmla="*/ 309 w 391"/>
                <a:gd name="T15" fmla="*/ 105 h 314"/>
                <a:gd name="T16" fmla="*/ 326 w 391"/>
                <a:gd name="T17" fmla="*/ 16 h 314"/>
                <a:gd name="T18" fmla="*/ 357 w 391"/>
                <a:gd name="T19" fmla="*/ 20 h 314"/>
                <a:gd name="T20" fmla="*/ 347 w 391"/>
                <a:gd name="T21" fmla="*/ 0 h 314"/>
                <a:gd name="T22" fmla="*/ 367 w 391"/>
                <a:gd name="T23" fmla="*/ 1 h 314"/>
                <a:gd name="T24" fmla="*/ 391 w 391"/>
                <a:gd name="T25" fmla="*/ 76 h 314"/>
                <a:gd name="T26" fmla="*/ 357 w 391"/>
                <a:gd name="T27" fmla="*/ 129 h 314"/>
                <a:gd name="T28" fmla="*/ 357 w 391"/>
                <a:gd name="T29" fmla="*/ 177 h 314"/>
                <a:gd name="T30" fmla="*/ 333 w 391"/>
                <a:gd name="T31" fmla="*/ 248 h 314"/>
                <a:gd name="T32" fmla="*/ 315 w 391"/>
                <a:gd name="T33" fmla="*/ 258 h 314"/>
                <a:gd name="T34" fmla="*/ 314 w 391"/>
                <a:gd name="T35" fmla="*/ 231 h 314"/>
                <a:gd name="T36" fmla="*/ 257 w 391"/>
                <a:gd name="T37" fmla="*/ 272 h 314"/>
                <a:gd name="T38" fmla="*/ 208 w 391"/>
                <a:gd name="T39" fmla="*/ 254 h 314"/>
                <a:gd name="T40" fmla="*/ 211 w 391"/>
                <a:gd name="T41" fmla="*/ 288 h 314"/>
                <a:gd name="T42" fmla="*/ 170 w 391"/>
                <a:gd name="T43" fmla="*/ 314 h 314"/>
                <a:gd name="T44" fmla="*/ 158 w 391"/>
                <a:gd name="T45" fmla="*/ 269 h 314"/>
                <a:gd name="T46" fmla="*/ 0 w 391"/>
                <a:gd name="T47" fmla="*/ 296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1"/>
                <a:gd name="T73" fmla="*/ 0 h 314"/>
                <a:gd name="T74" fmla="*/ 391 w 391"/>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grpFill/>
            <a:ln w="9525">
              <a:noFill/>
              <a:round/>
              <a:headEnd/>
              <a:tailEnd/>
            </a:ln>
          </p:spPr>
          <p:txBody>
            <a:bodyPr/>
            <a:lstStyle/>
            <a:p>
              <a:endParaRPr lang="en-US" dirty="0"/>
            </a:p>
          </p:txBody>
        </p:sp>
        <p:sp>
          <p:nvSpPr>
            <p:cNvPr id="104" name="Freeform 98">
              <a:extLst>
                <a:ext uri="{FF2B5EF4-FFF2-40B4-BE49-F238E27FC236}">
                  <a16:creationId xmlns:a16="http://schemas.microsoft.com/office/drawing/2014/main" id="{939A5DB3-85F9-4535-B189-DEE66A665BD7}"/>
                </a:ext>
              </a:extLst>
            </p:cNvPr>
            <p:cNvSpPr>
              <a:spLocks noChangeAspect="1"/>
            </p:cNvSpPr>
            <p:nvPr/>
          </p:nvSpPr>
          <p:spPr bwMode="gray">
            <a:xfrm>
              <a:off x="5181525" y="2842507"/>
              <a:ext cx="36834" cy="30695"/>
            </a:xfrm>
            <a:custGeom>
              <a:avLst/>
              <a:gdLst>
                <a:gd name="T0" fmla="*/ 0 w 81"/>
                <a:gd name="T1" fmla="*/ 29 h 56"/>
                <a:gd name="T2" fmla="*/ 27 w 81"/>
                <a:gd name="T3" fmla="*/ 56 h 56"/>
                <a:gd name="T4" fmla="*/ 74 w 81"/>
                <a:gd name="T5" fmla="*/ 35 h 56"/>
                <a:gd name="T6" fmla="*/ 81 w 81"/>
                <a:gd name="T7" fmla="*/ 0 h 56"/>
                <a:gd name="T8" fmla="*/ 0 w 81"/>
                <a:gd name="T9" fmla="*/ 29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0" y="29"/>
                  </a:moveTo>
                  <a:lnTo>
                    <a:pt x="27" y="56"/>
                  </a:lnTo>
                  <a:lnTo>
                    <a:pt x="74" y="35"/>
                  </a:lnTo>
                  <a:lnTo>
                    <a:pt x="81" y="0"/>
                  </a:lnTo>
                  <a:lnTo>
                    <a:pt x="0" y="29"/>
                  </a:lnTo>
                  <a:close/>
                </a:path>
              </a:pathLst>
            </a:custGeom>
            <a:grpFill/>
            <a:ln w="9525">
              <a:noFill/>
              <a:round/>
              <a:headEnd/>
              <a:tailEnd/>
            </a:ln>
          </p:spPr>
          <p:txBody>
            <a:bodyPr/>
            <a:lstStyle/>
            <a:p>
              <a:endParaRPr lang="en-US" dirty="0"/>
            </a:p>
          </p:txBody>
        </p:sp>
        <p:sp>
          <p:nvSpPr>
            <p:cNvPr id="105" name="Freeform 99">
              <a:extLst>
                <a:ext uri="{FF2B5EF4-FFF2-40B4-BE49-F238E27FC236}">
                  <a16:creationId xmlns:a16="http://schemas.microsoft.com/office/drawing/2014/main" id="{310C12EB-A011-4A81-A7C7-3FA773E0EECD}"/>
                </a:ext>
              </a:extLst>
            </p:cNvPr>
            <p:cNvSpPr>
              <a:spLocks noChangeAspect="1"/>
            </p:cNvSpPr>
            <p:nvPr/>
          </p:nvSpPr>
          <p:spPr bwMode="gray">
            <a:xfrm>
              <a:off x="5307376" y="2581598"/>
              <a:ext cx="94132" cy="97201"/>
            </a:xfrm>
            <a:custGeom>
              <a:avLst/>
              <a:gdLst>
                <a:gd name="T0" fmla="*/ 0 w 203"/>
                <a:gd name="T1" fmla="*/ 120 h 169"/>
                <a:gd name="T2" fmla="*/ 9 w 203"/>
                <a:gd name="T3" fmla="*/ 169 h 169"/>
                <a:gd name="T4" fmla="*/ 44 w 203"/>
                <a:gd name="T5" fmla="*/ 151 h 169"/>
                <a:gd name="T6" fmla="*/ 20 w 203"/>
                <a:gd name="T7" fmla="*/ 121 h 169"/>
                <a:gd name="T8" fmla="*/ 118 w 203"/>
                <a:gd name="T9" fmla="*/ 147 h 169"/>
                <a:gd name="T10" fmla="*/ 140 w 203"/>
                <a:gd name="T11" fmla="*/ 108 h 169"/>
                <a:gd name="T12" fmla="*/ 203 w 203"/>
                <a:gd name="T13" fmla="*/ 95 h 169"/>
                <a:gd name="T14" fmla="*/ 181 w 203"/>
                <a:gd name="T15" fmla="*/ 69 h 169"/>
                <a:gd name="T16" fmla="*/ 189 w 203"/>
                <a:gd name="T17" fmla="*/ 46 h 169"/>
                <a:gd name="T18" fmla="*/ 135 w 203"/>
                <a:gd name="T19" fmla="*/ 50 h 169"/>
                <a:gd name="T20" fmla="*/ 70 w 203"/>
                <a:gd name="T21" fmla="*/ 0 h 169"/>
                <a:gd name="T22" fmla="*/ 47 w 203"/>
                <a:gd name="T23" fmla="*/ 96 h 169"/>
                <a:gd name="T24" fmla="*/ 19 w 203"/>
                <a:gd name="T25" fmla="*/ 91 h 169"/>
                <a:gd name="T26" fmla="*/ 0 w 203"/>
                <a:gd name="T27" fmla="*/ 120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69"/>
                <a:gd name="T44" fmla="*/ 203 w 203"/>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grpFill/>
            <a:ln w="9525">
              <a:noFill/>
              <a:round/>
              <a:headEnd/>
              <a:tailEnd/>
            </a:ln>
          </p:spPr>
          <p:txBody>
            <a:bodyPr/>
            <a:lstStyle/>
            <a:p>
              <a:endParaRPr lang="en-US" dirty="0"/>
            </a:p>
          </p:txBody>
        </p:sp>
        <p:sp>
          <p:nvSpPr>
            <p:cNvPr id="106" name="Freeform 100">
              <a:extLst>
                <a:ext uri="{FF2B5EF4-FFF2-40B4-BE49-F238E27FC236}">
                  <a16:creationId xmlns:a16="http://schemas.microsoft.com/office/drawing/2014/main" id="{B8CFFC67-7510-4981-BEBE-B086AA12045F}"/>
                </a:ext>
              </a:extLst>
            </p:cNvPr>
            <p:cNvSpPr>
              <a:spLocks noChangeAspect="1"/>
            </p:cNvSpPr>
            <p:nvPr/>
          </p:nvSpPr>
          <p:spPr bwMode="gray">
            <a:xfrm>
              <a:off x="5055675" y="2642989"/>
              <a:ext cx="100271" cy="120734"/>
            </a:xfrm>
            <a:custGeom>
              <a:avLst/>
              <a:gdLst>
                <a:gd name="T0" fmla="*/ 0 w 221"/>
                <a:gd name="T1" fmla="*/ 120 h 212"/>
                <a:gd name="T2" fmla="*/ 41 w 221"/>
                <a:gd name="T3" fmla="*/ 137 h 212"/>
                <a:gd name="T4" fmla="*/ 15 w 221"/>
                <a:gd name="T5" fmla="*/ 198 h 212"/>
                <a:gd name="T6" fmla="*/ 77 w 221"/>
                <a:gd name="T7" fmla="*/ 212 h 212"/>
                <a:gd name="T8" fmla="*/ 142 w 221"/>
                <a:gd name="T9" fmla="*/ 175 h 212"/>
                <a:gd name="T10" fmla="*/ 112 w 221"/>
                <a:gd name="T11" fmla="*/ 125 h 212"/>
                <a:gd name="T12" fmla="*/ 186 w 221"/>
                <a:gd name="T13" fmla="*/ 81 h 212"/>
                <a:gd name="T14" fmla="*/ 221 w 221"/>
                <a:gd name="T15" fmla="*/ 20 h 212"/>
                <a:gd name="T16" fmla="*/ 216 w 221"/>
                <a:gd name="T17" fmla="*/ 11 h 212"/>
                <a:gd name="T18" fmla="*/ 202 w 221"/>
                <a:gd name="T19" fmla="*/ 0 h 212"/>
                <a:gd name="T20" fmla="*/ 136 w 221"/>
                <a:gd name="T21" fmla="*/ 39 h 212"/>
                <a:gd name="T22" fmla="*/ 136 w 221"/>
                <a:gd name="T23" fmla="*/ 62 h 212"/>
                <a:gd name="T24" fmla="*/ 88 w 221"/>
                <a:gd name="T25" fmla="*/ 55 h 212"/>
                <a:gd name="T26" fmla="*/ 0 w 221"/>
                <a:gd name="T27" fmla="*/ 12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2"/>
                <a:gd name="T44" fmla="*/ 221 w 221"/>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grpFill/>
            <a:ln w="9525">
              <a:noFill/>
              <a:round/>
              <a:headEnd/>
              <a:tailEnd/>
            </a:ln>
          </p:spPr>
          <p:txBody>
            <a:bodyPr/>
            <a:lstStyle/>
            <a:p>
              <a:endParaRPr lang="en-US" dirty="0"/>
            </a:p>
          </p:txBody>
        </p:sp>
        <p:sp>
          <p:nvSpPr>
            <p:cNvPr id="107" name="Freeform 101">
              <a:extLst>
                <a:ext uri="{FF2B5EF4-FFF2-40B4-BE49-F238E27FC236}">
                  <a16:creationId xmlns:a16="http://schemas.microsoft.com/office/drawing/2014/main" id="{9ADE800D-07D3-4BDA-B540-E961DDB3FCC0}"/>
                </a:ext>
              </a:extLst>
            </p:cNvPr>
            <p:cNvSpPr>
              <a:spLocks noChangeAspect="1"/>
            </p:cNvSpPr>
            <p:nvPr/>
          </p:nvSpPr>
          <p:spPr bwMode="gray">
            <a:xfrm>
              <a:off x="5082278" y="2742236"/>
              <a:ext cx="58321" cy="94132"/>
            </a:xfrm>
            <a:custGeom>
              <a:avLst/>
              <a:gdLst>
                <a:gd name="T0" fmla="*/ 0 w 121"/>
                <a:gd name="T1" fmla="*/ 166 h 166"/>
                <a:gd name="T2" fmla="*/ 13 w 121"/>
                <a:gd name="T3" fmla="*/ 37 h 166"/>
                <a:gd name="T4" fmla="*/ 78 w 121"/>
                <a:gd name="T5" fmla="*/ 0 h 166"/>
                <a:gd name="T6" fmla="*/ 121 w 121"/>
                <a:gd name="T7" fmla="*/ 101 h 166"/>
                <a:gd name="T8" fmla="*/ 76 w 121"/>
                <a:gd name="T9" fmla="*/ 149 h 166"/>
                <a:gd name="T10" fmla="*/ 0 w 121"/>
                <a:gd name="T11" fmla="*/ 166 h 166"/>
                <a:gd name="T12" fmla="*/ 0 60000 65536"/>
                <a:gd name="T13" fmla="*/ 0 60000 65536"/>
                <a:gd name="T14" fmla="*/ 0 60000 65536"/>
                <a:gd name="T15" fmla="*/ 0 60000 65536"/>
                <a:gd name="T16" fmla="*/ 0 60000 65536"/>
                <a:gd name="T17" fmla="*/ 0 60000 65536"/>
                <a:gd name="T18" fmla="*/ 0 w 121"/>
                <a:gd name="T19" fmla="*/ 0 h 166"/>
                <a:gd name="T20" fmla="*/ 121 w 12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1" h="166">
                  <a:moveTo>
                    <a:pt x="0" y="166"/>
                  </a:moveTo>
                  <a:lnTo>
                    <a:pt x="13" y="37"/>
                  </a:lnTo>
                  <a:lnTo>
                    <a:pt x="78" y="0"/>
                  </a:lnTo>
                  <a:lnTo>
                    <a:pt x="121" y="101"/>
                  </a:lnTo>
                  <a:lnTo>
                    <a:pt x="76" y="149"/>
                  </a:lnTo>
                  <a:lnTo>
                    <a:pt x="0" y="166"/>
                  </a:lnTo>
                  <a:close/>
                </a:path>
              </a:pathLst>
            </a:custGeom>
            <a:grpFill/>
            <a:ln w="9525">
              <a:noFill/>
              <a:round/>
              <a:headEnd/>
              <a:tailEnd/>
            </a:ln>
          </p:spPr>
          <p:txBody>
            <a:bodyPr/>
            <a:lstStyle/>
            <a:p>
              <a:endParaRPr lang="en-US" dirty="0"/>
            </a:p>
          </p:txBody>
        </p:sp>
        <p:sp>
          <p:nvSpPr>
            <p:cNvPr id="108" name="Freeform 102">
              <a:extLst>
                <a:ext uri="{FF2B5EF4-FFF2-40B4-BE49-F238E27FC236}">
                  <a16:creationId xmlns:a16="http://schemas.microsoft.com/office/drawing/2014/main" id="{04D99F23-1D43-480E-A50B-68EC73D84CD7}"/>
                </a:ext>
              </a:extLst>
            </p:cNvPr>
            <p:cNvSpPr>
              <a:spLocks noChangeAspect="1"/>
            </p:cNvSpPr>
            <p:nvPr/>
          </p:nvSpPr>
          <p:spPr bwMode="gray">
            <a:xfrm>
              <a:off x="4663799" y="3090115"/>
              <a:ext cx="116642" cy="164731"/>
            </a:xfrm>
            <a:custGeom>
              <a:avLst/>
              <a:gdLst>
                <a:gd name="T0" fmla="*/ 0 w 249"/>
                <a:gd name="T1" fmla="*/ 64 h 290"/>
                <a:gd name="T2" fmla="*/ 33 w 249"/>
                <a:gd name="T3" fmla="*/ 105 h 290"/>
                <a:gd name="T4" fmla="*/ 23 w 249"/>
                <a:gd name="T5" fmla="*/ 176 h 290"/>
                <a:gd name="T6" fmla="*/ 111 w 249"/>
                <a:gd name="T7" fmla="*/ 144 h 290"/>
                <a:gd name="T8" fmla="*/ 149 w 249"/>
                <a:gd name="T9" fmla="*/ 176 h 290"/>
                <a:gd name="T10" fmla="*/ 182 w 249"/>
                <a:gd name="T11" fmla="*/ 246 h 290"/>
                <a:gd name="T12" fmla="*/ 170 w 249"/>
                <a:gd name="T13" fmla="*/ 290 h 290"/>
                <a:gd name="T14" fmla="*/ 249 w 249"/>
                <a:gd name="T15" fmla="*/ 278 h 290"/>
                <a:gd name="T16" fmla="*/ 211 w 249"/>
                <a:gd name="T17" fmla="*/ 185 h 290"/>
                <a:gd name="T18" fmla="*/ 127 w 249"/>
                <a:gd name="T19" fmla="*/ 116 h 290"/>
                <a:gd name="T20" fmla="*/ 150 w 249"/>
                <a:gd name="T21" fmla="*/ 76 h 290"/>
                <a:gd name="T22" fmla="*/ 103 w 249"/>
                <a:gd name="T23" fmla="*/ 55 h 290"/>
                <a:gd name="T24" fmla="*/ 67 w 249"/>
                <a:gd name="T25" fmla="*/ 0 h 290"/>
                <a:gd name="T26" fmla="*/ 46 w 249"/>
                <a:gd name="T27" fmla="*/ 1 h 290"/>
                <a:gd name="T28" fmla="*/ 49 w 249"/>
                <a:gd name="T29" fmla="*/ 40 h 290"/>
                <a:gd name="T30" fmla="*/ 33 w 249"/>
                <a:gd name="T31" fmla="*/ 31 h 290"/>
                <a:gd name="T32" fmla="*/ 0 w 249"/>
                <a:gd name="T33" fmla="*/ 64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290"/>
                <a:gd name="T53" fmla="*/ 249 w 249"/>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grpFill/>
            <a:ln w="9525">
              <a:noFill/>
              <a:round/>
              <a:headEnd/>
              <a:tailEnd/>
            </a:ln>
          </p:spPr>
          <p:txBody>
            <a:bodyPr/>
            <a:lstStyle/>
            <a:p>
              <a:endParaRPr lang="en-US" dirty="0"/>
            </a:p>
          </p:txBody>
        </p:sp>
        <p:sp>
          <p:nvSpPr>
            <p:cNvPr id="109" name="Freeform 103">
              <a:extLst>
                <a:ext uri="{FF2B5EF4-FFF2-40B4-BE49-F238E27FC236}">
                  <a16:creationId xmlns:a16="http://schemas.microsoft.com/office/drawing/2014/main" id="{61E1C56A-158F-4FD8-9085-0361CE4D434D}"/>
                </a:ext>
              </a:extLst>
            </p:cNvPr>
            <p:cNvSpPr>
              <a:spLocks noChangeAspect="1"/>
            </p:cNvSpPr>
            <p:nvPr/>
          </p:nvSpPr>
          <p:spPr bwMode="gray">
            <a:xfrm>
              <a:off x="3132109" y="2462910"/>
              <a:ext cx="9208" cy="17394"/>
            </a:xfrm>
            <a:custGeom>
              <a:avLst/>
              <a:gdLst>
                <a:gd name="T0" fmla="*/ 0 w 17"/>
                <a:gd name="T1" fmla="*/ 23 h 30"/>
                <a:gd name="T2" fmla="*/ 13 w 17"/>
                <a:gd name="T3" fmla="*/ 0 h 30"/>
                <a:gd name="T4" fmla="*/ 17 w 17"/>
                <a:gd name="T5" fmla="*/ 30 h 30"/>
                <a:gd name="T6" fmla="*/ 0 w 17"/>
                <a:gd name="T7" fmla="*/ 23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3"/>
                  </a:moveTo>
                  <a:lnTo>
                    <a:pt x="13" y="0"/>
                  </a:lnTo>
                  <a:lnTo>
                    <a:pt x="17" y="30"/>
                  </a:lnTo>
                  <a:lnTo>
                    <a:pt x="0" y="23"/>
                  </a:lnTo>
                  <a:close/>
                </a:path>
              </a:pathLst>
            </a:custGeom>
            <a:grpFill/>
            <a:ln w="9525">
              <a:noFill/>
              <a:round/>
              <a:headEnd/>
              <a:tailEnd/>
            </a:ln>
          </p:spPr>
          <p:txBody>
            <a:bodyPr/>
            <a:lstStyle/>
            <a:p>
              <a:endParaRPr lang="en-US" dirty="0"/>
            </a:p>
          </p:txBody>
        </p:sp>
        <p:sp>
          <p:nvSpPr>
            <p:cNvPr id="110" name="Freeform 104">
              <a:extLst>
                <a:ext uri="{FF2B5EF4-FFF2-40B4-BE49-F238E27FC236}">
                  <a16:creationId xmlns:a16="http://schemas.microsoft.com/office/drawing/2014/main" id="{8314F3CE-8CA3-441B-A98F-17BEFA130064}"/>
                </a:ext>
              </a:extLst>
            </p:cNvPr>
            <p:cNvSpPr>
              <a:spLocks noChangeAspect="1"/>
            </p:cNvSpPr>
            <p:nvPr/>
          </p:nvSpPr>
          <p:spPr bwMode="gray">
            <a:xfrm>
              <a:off x="4664823" y="3410369"/>
              <a:ext cx="61390" cy="97201"/>
            </a:xfrm>
            <a:custGeom>
              <a:avLst/>
              <a:gdLst>
                <a:gd name="T0" fmla="*/ 0 w 130"/>
                <a:gd name="T1" fmla="*/ 0 h 172"/>
                <a:gd name="T2" fmla="*/ 26 w 130"/>
                <a:gd name="T3" fmla="*/ 0 h 172"/>
                <a:gd name="T4" fmla="*/ 34 w 130"/>
                <a:gd name="T5" fmla="*/ 30 h 172"/>
                <a:gd name="T6" fmla="*/ 66 w 130"/>
                <a:gd name="T7" fmla="*/ 11 h 172"/>
                <a:gd name="T8" fmla="*/ 109 w 130"/>
                <a:gd name="T9" fmla="*/ 51 h 172"/>
                <a:gd name="T10" fmla="*/ 130 w 130"/>
                <a:gd name="T11" fmla="*/ 172 h 172"/>
                <a:gd name="T12" fmla="*/ 129 w 130"/>
                <a:gd name="T13" fmla="*/ 172 h 172"/>
                <a:gd name="T14" fmla="*/ 39 w 130"/>
                <a:gd name="T15" fmla="*/ 121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72"/>
                <a:gd name="T29" fmla="*/ 130 w 13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grpFill/>
            <a:ln w="9525">
              <a:noFill/>
              <a:round/>
              <a:headEnd/>
              <a:tailEnd/>
            </a:ln>
          </p:spPr>
          <p:txBody>
            <a:bodyPr/>
            <a:lstStyle/>
            <a:p>
              <a:endParaRPr lang="en-US" dirty="0"/>
            </a:p>
          </p:txBody>
        </p:sp>
        <p:sp>
          <p:nvSpPr>
            <p:cNvPr id="111" name="Freeform 105">
              <a:extLst>
                <a:ext uri="{FF2B5EF4-FFF2-40B4-BE49-F238E27FC236}">
                  <a16:creationId xmlns:a16="http://schemas.microsoft.com/office/drawing/2014/main" id="{21362E77-4531-4739-BF14-8656743A19CE}"/>
                </a:ext>
              </a:extLst>
            </p:cNvPr>
            <p:cNvSpPr>
              <a:spLocks noChangeAspect="1"/>
            </p:cNvSpPr>
            <p:nvPr/>
          </p:nvSpPr>
          <p:spPr bwMode="gray">
            <a:xfrm>
              <a:off x="4818299" y="3403206"/>
              <a:ext cx="153476" cy="118688"/>
            </a:xfrm>
            <a:custGeom>
              <a:avLst/>
              <a:gdLst>
                <a:gd name="T0" fmla="*/ 0 w 331"/>
                <a:gd name="T1" fmla="*/ 184 h 207"/>
                <a:gd name="T2" fmla="*/ 28 w 331"/>
                <a:gd name="T3" fmla="*/ 207 h 207"/>
                <a:gd name="T4" fmla="*/ 133 w 331"/>
                <a:gd name="T5" fmla="*/ 198 h 207"/>
                <a:gd name="T6" fmla="*/ 167 w 331"/>
                <a:gd name="T7" fmla="*/ 186 h 207"/>
                <a:gd name="T8" fmla="*/ 213 w 331"/>
                <a:gd name="T9" fmla="*/ 91 h 207"/>
                <a:gd name="T10" fmla="*/ 273 w 331"/>
                <a:gd name="T11" fmla="*/ 94 h 207"/>
                <a:gd name="T12" fmla="*/ 331 w 331"/>
                <a:gd name="T13" fmla="*/ 61 h 207"/>
                <a:gd name="T14" fmla="*/ 276 w 331"/>
                <a:gd name="T15" fmla="*/ 34 h 207"/>
                <a:gd name="T16" fmla="*/ 259 w 331"/>
                <a:gd name="T17" fmla="*/ 0 h 207"/>
                <a:gd name="T18" fmla="*/ 191 w 331"/>
                <a:gd name="T19" fmla="*/ 65 h 207"/>
                <a:gd name="T20" fmla="*/ 170 w 331"/>
                <a:gd name="T21" fmla="*/ 100 h 207"/>
                <a:gd name="T22" fmla="*/ 149 w 331"/>
                <a:gd name="T23" fmla="*/ 80 h 207"/>
                <a:gd name="T24" fmla="*/ 109 w 331"/>
                <a:gd name="T25" fmla="*/ 132 h 207"/>
                <a:gd name="T26" fmla="*/ 65 w 331"/>
                <a:gd name="T27" fmla="*/ 138 h 207"/>
                <a:gd name="T28" fmla="*/ 50 w 331"/>
                <a:gd name="T29" fmla="*/ 186 h 207"/>
                <a:gd name="T30" fmla="*/ 0 w 331"/>
                <a:gd name="T31" fmla="*/ 184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207"/>
                <a:gd name="T50" fmla="*/ 331 w 33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grpFill/>
            <a:ln w="9525">
              <a:noFill/>
              <a:round/>
              <a:headEnd/>
              <a:tailEnd/>
            </a:ln>
          </p:spPr>
          <p:txBody>
            <a:bodyPr/>
            <a:lstStyle/>
            <a:p>
              <a:endParaRPr lang="en-US" dirty="0"/>
            </a:p>
          </p:txBody>
        </p:sp>
        <p:sp>
          <p:nvSpPr>
            <p:cNvPr id="112" name="Freeform 106">
              <a:extLst>
                <a:ext uri="{FF2B5EF4-FFF2-40B4-BE49-F238E27FC236}">
                  <a16:creationId xmlns:a16="http://schemas.microsoft.com/office/drawing/2014/main" id="{A46B61C8-2EEC-42B3-8AC7-8B77C49B2944}"/>
                </a:ext>
              </a:extLst>
            </p:cNvPr>
            <p:cNvSpPr>
              <a:spLocks noChangeAspect="1"/>
            </p:cNvSpPr>
            <p:nvPr/>
          </p:nvSpPr>
          <p:spPr bwMode="gray">
            <a:xfrm>
              <a:off x="1147152" y="2874226"/>
              <a:ext cx="490100" cy="377551"/>
            </a:xfrm>
            <a:custGeom>
              <a:avLst/>
              <a:gdLst>
                <a:gd name="T0" fmla="*/ 0 w 1048"/>
                <a:gd name="T1" fmla="*/ 6 h 662"/>
                <a:gd name="T2" fmla="*/ 50 w 1048"/>
                <a:gd name="T3" fmla="*/ 110 h 662"/>
                <a:gd name="T4" fmla="*/ 109 w 1048"/>
                <a:gd name="T5" fmla="*/ 157 h 662"/>
                <a:gd name="T6" fmla="*/ 104 w 1048"/>
                <a:gd name="T7" fmla="*/ 186 h 662"/>
                <a:gd name="T8" fmla="*/ 74 w 1048"/>
                <a:gd name="T9" fmla="*/ 191 h 662"/>
                <a:gd name="T10" fmla="*/ 140 w 1048"/>
                <a:gd name="T11" fmla="*/ 214 h 662"/>
                <a:gd name="T12" fmla="*/ 176 w 1048"/>
                <a:gd name="T13" fmla="*/ 261 h 662"/>
                <a:gd name="T14" fmla="*/ 172 w 1048"/>
                <a:gd name="T15" fmla="*/ 300 h 662"/>
                <a:gd name="T16" fmla="*/ 248 w 1048"/>
                <a:gd name="T17" fmla="*/ 365 h 662"/>
                <a:gd name="T18" fmla="*/ 265 w 1048"/>
                <a:gd name="T19" fmla="*/ 343 h 662"/>
                <a:gd name="T20" fmla="*/ 88 w 1048"/>
                <a:gd name="T21" fmla="*/ 94 h 662"/>
                <a:gd name="T22" fmla="*/ 77 w 1048"/>
                <a:gd name="T23" fmla="*/ 27 h 662"/>
                <a:gd name="T24" fmla="*/ 116 w 1048"/>
                <a:gd name="T25" fmla="*/ 44 h 662"/>
                <a:gd name="T26" fmla="*/ 181 w 1048"/>
                <a:gd name="T27" fmla="*/ 153 h 662"/>
                <a:gd name="T28" fmla="*/ 274 w 1048"/>
                <a:gd name="T29" fmla="*/ 234 h 662"/>
                <a:gd name="T30" fmla="*/ 271 w 1048"/>
                <a:gd name="T31" fmla="*/ 266 h 662"/>
                <a:gd name="T32" fmla="*/ 400 w 1048"/>
                <a:gd name="T33" fmla="*/ 377 h 662"/>
                <a:gd name="T34" fmla="*/ 416 w 1048"/>
                <a:gd name="T35" fmla="*/ 425 h 662"/>
                <a:gd name="T36" fmla="*/ 400 w 1048"/>
                <a:gd name="T37" fmla="*/ 455 h 662"/>
                <a:gd name="T38" fmla="*/ 430 w 1048"/>
                <a:gd name="T39" fmla="*/ 498 h 662"/>
                <a:gd name="T40" fmla="*/ 679 w 1048"/>
                <a:gd name="T41" fmla="*/ 614 h 662"/>
                <a:gd name="T42" fmla="*/ 787 w 1048"/>
                <a:gd name="T43" fmla="*/ 606 h 662"/>
                <a:gd name="T44" fmla="*/ 858 w 1048"/>
                <a:gd name="T45" fmla="*/ 662 h 662"/>
                <a:gd name="T46" fmla="*/ 888 w 1048"/>
                <a:gd name="T47" fmla="*/ 607 h 662"/>
                <a:gd name="T48" fmla="*/ 923 w 1048"/>
                <a:gd name="T49" fmla="*/ 606 h 662"/>
                <a:gd name="T50" fmla="*/ 885 w 1048"/>
                <a:gd name="T51" fmla="*/ 560 h 662"/>
                <a:gd name="T52" fmla="*/ 966 w 1048"/>
                <a:gd name="T53" fmla="*/ 541 h 662"/>
                <a:gd name="T54" fmla="*/ 994 w 1048"/>
                <a:gd name="T55" fmla="*/ 521 h 662"/>
                <a:gd name="T56" fmla="*/ 1004 w 1048"/>
                <a:gd name="T57" fmla="*/ 510 h 662"/>
                <a:gd name="T58" fmla="*/ 1013 w 1048"/>
                <a:gd name="T59" fmla="*/ 536 h 662"/>
                <a:gd name="T60" fmla="*/ 1048 w 1048"/>
                <a:gd name="T61" fmla="*/ 426 h 662"/>
                <a:gd name="T62" fmla="*/ 1003 w 1048"/>
                <a:gd name="T63" fmla="*/ 409 h 662"/>
                <a:gd name="T64" fmla="*/ 924 w 1048"/>
                <a:gd name="T65" fmla="*/ 426 h 662"/>
                <a:gd name="T66" fmla="*/ 883 w 1048"/>
                <a:gd name="T67" fmla="*/ 521 h 662"/>
                <a:gd name="T68" fmla="*/ 781 w 1048"/>
                <a:gd name="T69" fmla="*/ 531 h 662"/>
                <a:gd name="T70" fmla="*/ 740 w 1048"/>
                <a:gd name="T71" fmla="*/ 507 h 662"/>
                <a:gd name="T72" fmla="*/ 672 w 1048"/>
                <a:gd name="T73" fmla="*/ 390 h 662"/>
                <a:gd name="T74" fmla="*/ 670 w 1048"/>
                <a:gd name="T75" fmla="*/ 300 h 662"/>
                <a:gd name="T76" fmla="*/ 693 w 1048"/>
                <a:gd name="T77" fmla="*/ 256 h 662"/>
                <a:gd name="T78" fmla="*/ 625 w 1048"/>
                <a:gd name="T79" fmla="*/ 233 h 662"/>
                <a:gd name="T80" fmla="*/ 537 w 1048"/>
                <a:gd name="T81" fmla="*/ 108 h 662"/>
                <a:gd name="T82" fmla="*/ 465 w 1048"/>
                <a:gd name="T83" fmla="*/ 136 h 662"/>
                <a:gd name="T84" fmla="*/ 369 w 1048"/>
                <a:gd name="T85" fmla="*/ 32 h 662"/>
                <a:gd name="T86" fmla="*/ 211 w 1048"/>
                <a:gd name="T87" fmla="*/ 54 h 662"/>
                <a:gd name="T88" fmla="*/ 79 w 1048"/>
                <a:gd name="T89" fmla="*/ 0 h 662"/>
                <a:gd name="T90" fmla="*/ 0 w 1048"/>
                <a:gd name="T91" fmla="*/ 6 h 6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8"/>
                <a:gd name="T139" fmla="*/ 0 h 662"/>
                <a:gd name="T140" fmla="*/ 1048 w 1048"/>
                <a:gd name="T141" fmla="*/ 662 h 6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8" h="662">
                  <a:moveTo>
                    <a:pt x="0" y="6"/>
                  </a:moveTo>
                  <a:lnTo>
                    <a:pt x="50" y="110"/>
                  </a:lnTo>
                  <a:lnTo>
                    <a:pt x="109" y="157"/>
                  </a:lnTo>
                  <a:lnTo>
                    <a:pt x="104" y="186"/>
                  </a:lnTo>
                  <a:lnTo>
                    <a:pt x="74" y="191"/>
                  </a:lnTo>
                  <a:lnTo>
                    <a:pt x="140" y="214"/>
                  </a:lnTo>
                  <a:lnTo>
                    <a:pt x="176" y="261"/>
                  </a:lnTo>
                  <a:lnTo>
                    <a:pt x="172" y="300"/>
                  </a:lnTo>
                  <a:lnTo>
                    <a:pt x="248" y="365"/>
                  </a:lnTo>
                  <a:lnTo>
                    <a:pt x="265" y="343"/>
                  </a:lnTo>
                  <a:lnTo>
                    <a:pt x="88" y="94"/>
                  </a:lnTo>
                  <a:lnTo>
                    <a:pt x="77" y="27"/>
                  </a:lnTo>
                  <a:lnTo>
                    <a:pt x="116" y="44"/>
                  </a:lnTo>
                  <a:lnTo>
                    <a:pt x="181" y="153"/>
                  </a:lnTo>
                  <a:lnTo>
                    <a:pt x="274" y="234"/>
                  </a:lnTo>
                  <a:lnTo>
                    <a:pt x="271" y="266"/>
                  </a:lnTo>
                  <a:lnTo>
                    <a:pt x="400" y="377"/>
                  </a:lnTo>
                  <a:lnTo>
                    <a:pt x="416" y="425"/>
                  </a:lnTo>
                  <a:lnTo>
                    <a:pt x="400" y="455"/>
                  </a:lnTo>
                  <a:lnTo>
                    <a:pt x="430" y="498"/>
                  </a:lnTo>
                  <a:lnTo>
                    <a:pt x="679" y="614"/>
                  </a:lnTo>
                  <a:lnTo>
                    <a:pt x="787" y="606"/>
                  </a:lnTo>
                  <a:lnTo>
                    <a:pt x="858" y="662"/>
                  </a:lnTo>
                  <a:lnTo>
                    <a:pt x="888" y="607"/>
                  </a:lnTo>
                  <a:lnTo>
                    <a:pt x="923" y="606"/>
                  </a:lnTo>
                  <a:lnTo>
                    <a:pt x="885" y="560"/>
                  </a:lnTo>
                  <a:lnTo>
                    <a:pt x="966" y="541"/>
                  </a:lnTo>
                  <a:lnTo>
                    <a:pt x="994" y="521"/>
                  </a:lnTo>
                  <a:lnTo>
                    <a:pt x="1004" y="510"/>
                  </a:lnTo>
                  <a:lnTo>
                    <a:pt x="1013" y="536"/>
                  </a:lnTo>
                  <a:lnTo>
                    <a:pt x="1048" y="426"/>
                  </a:lnTo>
                  <a:lnTo>
                    <a:pt x="1003" y="409"/>
                  </a:lnTo>
                  <a:lnTo>
                    <a:pt x="924" y="426"/>
                  </a:lnTo>
                  <a:lnTo>
                    <a:pt x="883" y="521"/>
                  </a:lnTo>
                  <a:lnTo>
                    <a:pt x="781" y="531"/>
                  </a:lnTo>
                  <a:lnTo>
                    <a:pt x="740" y="507"/>
                  </a:lnTo>
                  <a:lnTo>
                    <a:pt x="672" y="390"/>
                  </a:lnTo>
                  <a:lnTo>
                    <a:pt x="670" y="300"/>
                  </a:lnTo>
                  <a:lnTo>
                    <a:pt x="693" y="256"/>
                  </a:lnTo>
                  <a:lnTo>
                    <a:pt x="625" y="233"/>
                  </a:lnTo>
                  <a:lnTo>
                    <a:pt x="537" y="108"/>
                  </a:lnTo>
                  <a:lnTo>
                    <a:pt x="465" y="136"/>
                  </a:lnTo>
                  <a:lnTo>
                    <a:pt x="369" y="32"/>
                  </a:lnTo>
                  <a:lnTo>
                    <a:pt x="211" y="54"/>
                  </a:lnTo>
                  <a:lnTo>
                    <a:pt x="79" y="0"/>
                  </a:lnTo>
                  <a:lnTo>
                    <a:pt x="0" y="6"/>
                  </a:lnTo>
                  <a:close/>
                </a:path>
              </a:pathLst>
            </a:custGeom>
            <a:grpFill/>
            <a:ln w="9525">
              <a:noFill/>
              <a:round/>
              <a:headEnd/>
              <a:tailEnd/>
            </a:ln>
          </p:spPr>
          <p:txBody>
            <a:bodyPr/>
            <a:lstStyle/>
            <a:p>
              <a:endParaRPr lang="en-US" dirty="0"/>
            </a:p>
          </p:txBody>
        </p:sp>
        <p:sp>
          <p:nvSpPr>
            <p:cNvPr id="113" name="Freeform 107">
              <a:extLst>
                <a:ext uri="{FF2B5EF4-FFF2-40B4-BE49-F238E27FC236}">
                  <a16:creationId xmlns:a16="http://schemas.microsoft.com/office/drawing/2014/main" id="{C2E16FC2-35B0-4791-8077-3D4AFBA1A77F}"/>
                </a:ext>
              </a:extLst>
            </p:cNvPr>
            <p:cNvSpPr>
              <a:spLocks noChangeAspect="1"/>
            </p:cNvSpPr>
            <p:nvPr/>
          </p:nvSpPr>
          <p:spPr bwMode="gray">
            <a:xfrm>
              <a:off x="4462234" y="2410728"/>
              <a:ext cx="513633" cy="261932"/>
            </a:xfrm>
            <a:custGeom>
              <a:avLst/>
              <a:gdLst>
                <a:gd name="T0" fmla="*/ 0 w 1101"/>
                <a:gd name="T1" fmla="*/ 145 h 463"/>
                <a:gd name="T2" fmla="*/ 36 w 1101"/>
                <a:gd name="T3" fmla="*/ 192 h 463"/>
                <a:gd name="T4" fmla="*/ 84 w 1101"/>
                <a:gd name="T5" fmla="*/ 209 h 463"/>
                <a:gd name="T6" fmla="*/ 105 w 1101"/>
                <a:gd name="T7" fmla="*/ 308 h 463"/>
                <a:gd name="T8" fmla="*/ 258 w 1101"/>
                <a:gd name="T9" fmla="*/ 346 h 463"/>
                <a:gd name="T10" fmla="*/ 321 w 1101"/>
                <a:gd name="T11" fmla="*/ 414 h 463"/>
                <a:gd name="T12" fmla="*/ 447 w 1101"/>
                <a:gd name="T13" fmla="*/ 410 h 463"/>
                <a:gd name="T14" fmla="*/ 591 w 1101"/>
                <a:gd name="T15" fmla="*/ 463 h 463"/>
                <a:gd name="T16" fmla="*/ 780 w 1101"/>
                <a:gd name="T17" fmla="*/ 414 h 463"/>
                <a:gd name="T18" fmla="*/ 839 w 1101"/>
                <a:gd name="T19" fmla="*/ 376 h 463"/>
                <a:gd name="T20" fmla="*/ 839 w 1101"/>
                <a:gd name="T21" fmla="*/ 322 h 463"/>
                <a:gd name="T22" fmla="*/ 891 w 1101"/>
                <a:gd name="T23" fmla="*/ 328 h 463"/>
                <a:gd name="T24" fmla="*/ 1008 w 1101"/>
                <a:gd name="T25" fmla="*/ 251 h 463"/>
                <a:gd name="T26" fmla="*/ 1101 w 1101"/>
                <a:gd name="T27" fmla="*/ 246 h 463"/>
                <a:gd name="T28" fmla="*/ 1057 w 1101"/>
                <a:gd name="T29" fmla="*/ 187 h 463"/>
                <a:gd name="T30" fmla="*/ 967 w 1101"/>
                <a:gd name="T31" fmla="*/ 203 h 463"/>
                <a:gd name="T32" fmla="*/ 966 w 1101"/>
                <a:gd name="T33" fmla="*/ 138 h 463"/>
                <a:gd name="T34" fmla="*/ 989 w 1101"/>
                <a:gd name="T35" fmla="*/ 102 h 463"/>
                <a:gd name="T36" fmla="*/ 926 w 1101"/>
                <a:gd name="T37" fmla="*/ 92 h 463"/>
                <a:gd name="T38" fmla="*/ 762 w 1101"/>
                <a:gd name="T39" fmla="*/ 132 h 463"/>
                <a:gd name="T40" fmla="*/ 617 w 1101"/>
                <a:gd name="T41" fmla="*/ 74 h 463"/>
                <a:gd name="T42" fmla="*/ 525 w 1101"/>
                <a:gd name="T43" fmla="*/ 82 h 463"/>
                <a:gd name="T44" fmla="*/ 490 w 1101"/>
                <a:gd name="T45" fmla="*/ 33 h 463"/>
                <a:gd name="T46" fmla="*/ 399 w 1101"/>
                <a:gd name="T47" fmla="*/ 0 h 463"/>
                <a:gd name="T48" fmla="*/ 351 w 1101"/>
                <a:gd name="T49" fmla="*/ 35 h 463"/>
                <a:gd name="T50" fmla="*/ 347 w 1101"/>
                <a:gd name="T51" fmla="*/ 101 h 463"/>
                <a:gd name="T52" fmla="*/ 139 w 1101"/>
                <a:gd name="T53" fmla="*/ 72 h 463"/>
                <a:gd name="T54" fmla="*/ 0 w 1101"/>
                <a:gd name="T55" fmla="*/ 145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1"/>
                <a:gd name="T85" fmla="*/ 0 h 463"/>
                <a:gd name="T86" fmla="*/ 1101 w 110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grpFill/>
            <a:ln w="9525">
              <a:noFill/>
              <a:round/>
              <a:headEnd/>
              <a:tailEnd/>
            </a:ln>
          </p:spPr>
          <p:txBody>
            <a:bodyPr/>
            <a:lstStyle/>
            <a:p>
              <a:endParaRPr lang="en-US" dirty="0"/>
            </a:p>
          </p:txBody>
        </p:sp>
        <p:sp>
          <p:nvSpPr>
            <p:cNvPr id="114" name="Freeform 108">
              <a:extLst>
                <a:ext uri="{FF2B5EF4-FFF2-40B4-BE49-F238E27FC236}">
                  <a16:creationId xmlns:a16="http://schemas.microsoft.com/office/drawing/2014/main" id="{C8052999-29D1-427E-9091-733F737A2E6D}"/>
                </a:ext>
              </a:extLst>
            </p:cNvPr>
            <p:cNvSpPr>
              <a:spLocks noChangeAspect="1"/>
            </p:cNvSpPr>
            <p:nvPr/>
          </p:nvSpPr>
          <p:spPr bwMode="gray">
            <a:xfrm>
              <a:off x="3883118" y="3039980"/>
              <a:ext cx="123804" cy="170870"/>
            </a:xfrm>
            <a:custGeom>
              <a:avLst/>
              <a:gdLst>
                <a:gd name="T0" fmla="*/ 0 w 266"/>
                <a:gd name="T1" fmla="*/ 213 h 300"/>
                <a:gd name="T2" fmla="*/ 36 w 266"/>
                <a:gd name="T3" fmla="*/ 300 h 300"/>
                <a:gd name="T4" fmla="*/ 99 w 266"/>
                <a:gd name="T5" fmla="*/ 286 h 300"/>
                <a:gd name="T6" fmla="*/ 199 w 266"/>
                <a:gd name="T7" fmla="*/ 212 h 300"/>
                <a:gd name="T8" fmla="*/ 197 w 266"/>
                <a:gd name="T9" fmla="*/ 176 h 300"/>
                <a:gd name="T10" fmla="*/ 262 w 266"/>
                <a:gd name="T11" fmla="*/ 110 h 300"/>
                <a:gd name="T12" fmla="*/ 266 w 266"/>
                <a:gd name="T13" fmla="*/ 88 h 300"/>
                <a:gd name="T14" fmla="*/ 230 w 266"/>
                <a:gd name="T15" fmla="*/ 50 h 300"/>
                <a:gd name="T16" fmla="*/ 148 w 266"/>
                <a:gd name="T17" fmla="*/ 0 h 300"/>
                <a:gd name="T18" fmla="*/ 128 w 266"/>
                <a:gd name="T19" fmla="*/ 1 h 300"/>
                <a:gd name="T20" fmla="*/ 139 w 266"/>
                <a:gd name="T21" fmla="*/ 28 h 300"/>
                <a:gd name="T22" fmla="*/ 110 w 266"/>
                <a:gd name="T23" fmla="*/ 80 h 300"/>
                <a:gd name="T24" fmla="*/ 128 w 266"/>
                <a:gd name="T25" fmla="*/ 105 h 300"/>
                <a:gd name="T26" fmla="*/ 102 w 266"/>
                <a:gd name="T27" fmla="*/ 177 h 300"/>
                <a:gd name="T28" fmla="*/ 0 w 266"/>
                <a:gd name="T29" fmla="*/ 213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00"/>
                <a:gd name="T47" fmla="*/ 266 w 266"/>
                <a:gd name="T48" fmla="*/ 300 h 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grpFill/>
            <a:ln w="9525">
              <a:noFill/>
              <a:round/>
              <a:headEnd/>
              <a:tailEnd/>
            </a:ln>
          </p:spPr>
          <p:txBody>
            <a:bodyPr/>
            <a:lstStyle/>
            <a:p>
              <a:endParaRPr lang="en-US" dirty="0"/>
            </a:p>
          </p:txBody>
        </p:sp>
        <p:sp>
          <p:nvSpPr>
            <p:cNvPr id="115" name="Freeform 109">
              <a:extLst>
                <a:ext uri="{FF2B5EF4-FFF2-40B4-BE49-F238E27FC236}">
                  <a16:creationId xmlns:a16="http://schemas.microsoft.com/office/drawing/2014/main" id="{4CA63544-220D-4FDD-98CA-2B35E9C0740D}"/>
                </a:ext>
              </a:extLst>
            </p:cNvPr>
            <p:cNvSpPr>
              <a:spLocks noChangeAspect="1"/>
            </p:cNvSpPr>
            <p:nvPr/>
          </p:nvSpPr>
          <p:spPr bwMode="gray">
            <a:xfrm>
              <a:off x="4335361" y="2925385"/>
              <a:ext cx="130966" cy="81854"/>
            </a:xfrm>
            <a:custGeom>
              <a:avLst/>
              <a:gdLst>
                <a:gd name="T0" fmla="*/ 0 w 278"/>
                <a:gd name="T1" fmla="*/ 56 h 143"/>
                <a:gd name="T2" fmla="*/ 34 w 278"/>
                <a:gd name="T3" fmla="*/ 0 h 143"/>
                <a:gd name="T4" fmla="*/ 144 w 278"/>
                <a:gd name="T5" fmla="*/ 36 h 143"/>
                <a:gd name="T6" fmla="*/ 203 w 278"/>
                <a:gd name="T7" fmla="*/ 90 h 143"/>
                <a:gd name="T8" fmla="*/ 278 w 278"/>
                <a:gd name="T9" fmla="*/ 90 h 143"/>
                <a:gd name="T10" fmla="*/ 274 w 278"/>
                <a:gd name="T11" fmla="*/ 143 h 143"/>
                <a:gd name="T12" fmla="*/ 93 w 278"/>
                <a:gd name="T13" fmla="*/ 109 h 143"/>
                <a:gd name="T14" fmla="*/ 0 w 278"/>
                <a:gd name="T15" fmla="*/ 56 h 143"/>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43"/>
                <a:gd name="T26" fmla="*/ 278 w 278"/>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43">
                  <a:moveTo>
                    <a:pt x="0" y="56"/>
                  </a:moveTo>
                  <a:lnTo>
                    <a:pt x="34" y="0"/>
                  </a:lnTo>
                  <a:lnTo>
                    <a:pt x="144" y="36"/>
                  </a:lnTo>
                  <a:lnTo>
                    <a:pt x="203" y="90"/>
                  </a:lnTo>
                  <a:lnTo>
                    <a:pt x="278" y="90"/>
                  </a:lnTo>
                  <a:lnTo>
                    <a:pt x="274" y="143"/>
                  </a:lnTo>
                  <a:lnTo>
                    <a:pt x="93" y="109"/>
                  </a:lnTo>
                  <a:lnTo>
                    <a:pt x="0" y="56"/>
                  </a:lnTo>
                  <a:close/>
                </a:path>
              </a:pathLst>
            </a:custGeom>
            <a:grpFill/>
            <a:ln w="9525">
              <a:noFill/>
              <a:round/>
              <a:headEnd/>
              <a:tailEnd/>
            </a:ln>
          </p:spPr>
          <p:txBody>
            <a:bodyPr/>
            <a:lstStyle/>
            <a:p>
              <a:endParaRPr lang="en-US" dirty="0"/>
            </a:p>
          </p:txBody>
        </p:sp>
        <p:sp>
          <p:nvSpPr>
            <p:cNvPr id="116" name="Freeform 110">
              <a:extLst>
                <a:ext uri="{FF2B5EF4-FFF2-40B4-BE49-F238E27FC236}">
                  <a16:creationId xmlns:a16="http://schemas.microsoft.com/office/drawing/2014/main" id="{47FDEDE5-D7F3-44E1-817E-AB1AA24EC279}"/>
                </a:ext>
              </a:extLst>
            </p:cNvPr>
            <p:cNvSpPr>
              <a:spLocks noChangeAspect="1"/>
            </p:cNvSpPr>
            <p:nvPr/>
          </p:nvSpPr>
          <p:spPr bwMode="gray">
            <a:xfrm>
              <a:off x="3099367" y="2383103"/>
              <a:ext cx="55251" cy="63437"/>
            </a:xfrm>
            <a:custGeom>
              <a:avLst/>
              <a:gdLst>
                <a:gd name="T0" fmla="*/ 0 w 123"/>
                <a:gd name="T1" fmla="*/ 86 h 115"/>
                <a:gd name="T2" fmla="*/ 47 w 123"/>
                <a:gd name="T3" fmla="*/ 72 h 115"/>
                <a:gd name="T4" fmla="*/ 22 w 123"/>
                <a:gd name="T5" fmla="*/ 58 h 115"/>
                <a:gd name="T6" fmla="*/ 46 w 123"/>
                <a:gd name="T7" fmla="*/ 18 h 115"/>
                <a:gd name="T8" fmla="*/ 64 w 123"/>
                <a:gd name="T9" fmla="*/ 44 h 115"/>
                <a:gd name="T10" fmla="*/ 67 w 123"/>
                <a:gd name="T11" fmla="*/ 0 h 115"/>
                <a:gd name="T12" fmla="*/ 123 w 123"/>
                <a:gd name="T13" fmla="*/ 0 h 115"/>
                <a:gd name="T14" fmla="*/ 118 w 123"/>
                <a:gd name="T15" fmla="*/ 44 h 115"/>
                <a:gd name="T16" fmla="*/ 82 w 123"/>
                <a:gd name="T17" fmla="*/ 61 h 115"/>
                <a:gd name="T18" fmla="*/ 84 w 123"/>
                <a:gd name="T19" fmla="*/ 115 h 115"/>
                <a:gd name="T20" fmla="*/ 50 w 123"/>
                <a:gd name="T21" fmla="*/ 82 h 115"/>
                <a:gd name="T22" fmla="*/ 0 w 123"/>
                <a:gd name="T23" fmla="*/ 86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grpFill/>
            <a:ln w="9525">
              <a:noFill/>
              <a:round/>
              <a:headEnd/>
              <a:tailEnd/>
            </a:ln>
          </p:spPr>
          <p:txBody>
            <a:bodyPr/>
            <a:lstStyle/>
            <a:p>
              <a:endParaRPr lang="en-US" dirty="0"/>
            </a:p>
          </p:txBody>
        </p:sp>
        <p:sp>
          <p:nvSpPr>
            <p:cNvPr id="117" name="Freeform 111">
              <a:extLst>
                <a:ext uri="{FF2B5EF4-FFF2-40B4-BE49-F238E27FC236}">
                  <a16:creationId xmlns:a16="http://schemas.microsoft.com/office/drawing/2014/main" id="{DFDE4DF2-F061-47E7-9B15-E35FAB0FF88D}"/>
                </a:ext>
              </a:extLst>
            </p:cNvPr>
            <p:cNvSpPr>
              <a:spLocks noChangeAspect="1"/>
            </p:cNvSpPr>
            <p:nvPr/>
          </p:nvSpPr>
          <p:spPr bwMode="gray">
            <a:xfrm>
              <a:off x="5737109" y="4384430"/>
              <a:ext cx="123804" cy="142221"/>
            </a:xfrm>
            <a:custGeom>
              <a:avLst/>
              <a:gdLst>
                <a:gd name="T0" fmla="*/ 0 w 268"/>
                <a:gd name="T1" fmla="*/ 220 h 252"/>
                <a:gd name="T2" fmla="*/ 56 w 268"/>
                <a:gd name="T3" fmla="*/ 143 h 252"/>
                <a:gd name="T4" fmla="*/ 153 w 268"/>
                <a:gd name="T5" fmla="*/ 86 h 252"/>
                <a:gd name="T6" fmla="*/ 202 w 268"/>
                <a:gd name="T7" fmla="*/ 0 h 252"/>
                <a:gd name="T8" fmla="*/ 233 w 268"/>
                <a:gd name="T9" fmla="*/ 26 h 252"/>
                <a:gd name="T10" fmla="*/ 266 w 268"/>
                <a:gd name="T11" fmla="*/ 15 h 252"/>
                <a:gd name="T12" fmla="*/ 268 w 268"/>
                <a:gd name="T13" fmla="*/ 44 h 252"/>
                <a:gd name="T14" fmla="*/ 218 w 268"/>
                <a:gd name="T15" fmla="*/ 104 h 252"/>
                <a:gd name="T16" fmla="*/ 229 w 268"/>
                <a:gd name="T17" fmla="*/ 132 h 252"/>
                <a:gd name="T18" fmla="*/ 173 w 268"/>
                <a:gd name="T19" fmla="*/ 142 h 252"/>
                <a:gd name="T20" fmla="*/ 144 w 268"/>
                <a:gd name="T21" fmla="*/ 226 h 252"/>
                <a:gd name="T22" fmla="*/ 87 w 268"/>
                <a:gd name="T23" fmla="*/ 252 h 252"/>
                <a:gd name="T24" fmla="*/ 0 w 268"/>
                <a:gd name="T25" fmla="*/ 22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252"/>
                <a:gd name="T41" fmla="*/ 268 w 268"/>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grpFill/>
            <a:ln w="9525">
              <a:noFill/>
              <a:round/>
              <a:headEnd/>
              <a:tailEnd/>
            </a:ln>
          </p:spPr>
          <p:txBody>
            <a:bodyPr/>
            <a:lstStyle/>
            <a:p>
              <a:endParaRPr lang="en-US" dirty="0"/>
            </a:p>
          </p:txBody>
        </p:sp>
        <p:sp>
          <p:nvSpPr>
            <p:cNvPr id="118" name="Freeform 112">
              <a:extLst>
                <a:ext uri="{FF2B5EF4-FFF2-40B4-BE49-F238E27FC236}">
                  <a16:creationId xmlns:a16="http://schemas.microsoft.com/office/drawing/2014/main" id="{0A58476F-7EC4-403B-9676-FC253F4CE355}"/>
                </a:ext>
              </a:extLst>
            </p:cNvPr>
            <p:cNvSpPr>
              <a:spLocks noChangeAspect="1"/>
            </p:cNvSpPr>
            <p:nvPr/>
          </p:nvSpPr>
          <p:spPr bwMode="gray">
            <a:xfrm>
              <a:off x="5834310" y="4243232"/>
              <a:ext cx="94132" cy="156545"/>
            </a:xfrm>
            <a:custGeom>
              <a:avLst/>
              <a:gdLst>
                <a:gd name="T0" fmla="*/ 0 w 202"/>
                <a:gd name="T1" fmla="*/ 0 h 278"/>
                <a:gd name="T2" fmla="*/ 56 w 202"/>
                <a:gd name="T3" fmla="*/ 32 h 278"/>
                <a:gd name="T4" fmla="*/ 71 w 202"/>
                <a:gd name="T5" fmla="*/ 93 h 278"/>
                <a:gd name="T6" fmla="*/ 94 w 202"/>
                <a:gd name="T7" fmla="*/ 110 h 278"/>
                <a:gd name="T8" fmla="*/ 109 w 202"/>
                <a:gd name="T9" fmla="*/ 84 h 278"/>
                <a:gd name="T10" fmla="*/ 120 w 202"/>
                <a:gd name="T11" fmla="*/ 126 h 278"/>
                <a:gd name="T12" fmla="*/ 202 w 202"/>
                <a:gd name="T13" fmla="*/ 126 h 278"/>
                <a:gd name="T14" fmla="*/ 184 w 202"/>
                <a:gd name="T15" fmla="*/ 187 h 278"/>
                <a:gd name="T16" fmla="*/ 144 w 202"/>
                <a:gd name="T17" fmla="*/ 196 h 278"/>
                <a:gd name="T18" fmla="*/ 110 w 202"/>
                <a:gd name="T19" fmla="*/ 275 h 278"/>
                <a:gd name="T20" fmla="*/ 72 w 202"/>
                <a:gd name="T21" fmla="*/ 278 h 278"/>
                <a:gd name="T22" fmla="*/ 89 w 202"/>
                <a:gd name="T23" fmla="*/ 248 h 278"/>
                <a:gd name="T24" fmla="*/ 39 w 202"/>
                <a:gd name="T25" fmla="*/ 192 h 278"/>
                <a:gd name="T26" fmla="*/ 79 w 202"/>
                <a:gd name="T27" fmla="*/ 142 h 278"/>
                <a:gd name="T28" fmla="*/ 72 w 202"/>
                <a:gd name="T29" fmla="*/ 100 h 278"/>
                <a:gd name="T30" fmla="*/ 0 w 202"/>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2"/>
                <a:gd name="T49" fmla="*/ 0 h 278"/>
                <a:gd name="T50" fmla="*/ 202 w 202"/>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grpFill/>
            <a:ln w="9525">
              <a:noFill/>
              <a:round/>
              <a:headEnd/>
              <a:tailEnd/>
            </a:ln>
          </p:spPr>
          <p:txBody>
            <a:bodyPr/>
            <a:lstStyle/>
            <a:p>
              <a:endParaRPr lang="en-US" dirty="0"/>
            </a:p>
          </p:txBody>
        </p:sp>
        <p:sp>
          <p:nvSpPr>
            <p:cNvPr id="119" name="Freeform 113">
              <a:extLst>
                <a:ext uri="{FF2B5EF4-FFF2-40B4-BE49-F238E27FC236}">
                  <a16:creationId xmlns:a16="http://schemas.microsoft.com/office/drawing/2014/main" id="{A7EE7505-B77D-4320-82E2-CF7246F59E89}"/>
                </a:ext>
              </a:extLst>
            </p:cNvPr>
            <p:cNvSpPr>
              <a:spLocks noChangeAspect="1"/>
            </p:cNvSpPr>
            <p:nvPr/>
          </p:nvSpPr>
          <p:spPr bwMode="gray">
            <a:xfrm>
              <a:off x="1627020" y="3243591"/>
              <a:ext cx="63437" cy="81854"/>
            </a:xfrm>
            <a:custGeom>
              <a:avLst/>
              <a:gdLst>
                <a:gd name="T0" fmla="*/ 0 w 138"/>
                <a:gd name="T1" fmla="*/ 72 h 144"/>
                <a:gd name="T2" fmla="*/ 55 w 138"/>
                <a:gd name="T3" fmla="*/ 140 h 144"/>
                <a:gd name="T4" fmla="*/ 127 w 138"/>
                <a:gd name="T5" fmla="*/ 144 h 144"/>
                <a:gd name="T6" fmla="*/ 138 w 138"/>
                <a:gd name="T7" fmla="*/ 0 h 144"/>
                <a:gd name="T8" fmla="*/ 88 w 138"/>
                <a:gd name="T9" fmla="*/ 6 h 144"/>
                <a:gd name="T10" fmla="*/ 0 w 138"/>
                <a:gd name="T11" fmla="*/ 72 h 144"/>
                <a:gd name="T12" fmla="*/ 0 60000 65536"/>
                <a:gd name="T13" fmla="*/ 0 60000 65536"/>
                <a:gd name="T14" fmla="*/ 0 60000 65536"/>
                <a:gd name="T15" fmla="*/ 0 60000 65536"/>
                <a:gd name="T16" fmla="*/ 0 60000 65536"/>
                <a:gd name="T17" fmla="*/ 0 60000 65536"/>
                <a:gd name="T18" fmla="*/ 0 w 138"/>
                <a:gd name="T19" fmla="*/ 0 h 144"/>
                <a:gd name="T20" fmla="*/ 138 w 138"/>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38" h="144">
                  <a:moveTo>
                    <a:pt x="0" y="72"/>
                  </a:moveTo>
                  <a:lnTo>
                    <a:pt x="55" y="140"/>
                  </a:lnTo>
                  <a:lnTo>
                    <a:pt x="127" y="144"/>
                  </a:lnTo>
                  <a:lnTo>
                    <a:pt x="138" y="0"/>
                  </a:lnTo>
                  <a:lnTo>
                    <a:pt x="88" y="6"/>
                  </a:lnTo>
                  <a:lnTo>
                    <a:pt x="0" y="72"/>
                  </a:lnTo>
                  <a:close/>
                </a:path>
              </a:pathLst>
            </a:custGeom>
            <a:grpFill/>
            <a:ln w="9525">
              <a:noFill/>
              <a:round/>
              <a:headEnd/>
              <a:tailEnd/>
            </a:ln>
          </p:spPr>
          <p:txBody>
            <a:bodyPr/>
            <a:lstStyle/>
            <a:p>
              <a:endParaRPr lang="en-US" dirty="0"/>
            </a:p>
          </p:txBody>
        </p:sp>
        <p:sp>
          <p:nvSpPr>
            <p:cNvPr id="120" name="Freeform 114">
              <a:extLst>
                <a:ext uri="{FF2B5EF4-FFF2-40B4-BE49-F238E27FC236}">
                  <a16:creationId xmlns:a16="http://schemas.microsoft.com/office/drawing/2014/main" id="{414C0E02-2392-4329-8049-4BE38E6B5A84}"/>
                </a:ext>
              </a:extLst>
            </p:cNvPr>
            <p:cNvSpPr>
              <a:spLocks noChangeAspect="1"/>
            </p:cNvSpPr>
            <p:nvPr/>
          </p:nvSpPr>
          <p:spPr bwMode="gray">
            <a:xfrm>
              <a:off x="3122900" y="1835704"/>
              <a:ext cx="417455" cy="410293"/>
            </a:xfrm>
            <a:custGeom>
              <a:avLst/>
              <a:gdLst>
                <a:gd name="T0" fmla="*/ 2 w 897"/>
                <a:gd name="T1" fmla="*/ 568 h 719"/>
                <a:gd name="T2" fmla="*/ 87 w 897"/>
                <a:gd name="T3" fmla="*/ 560 h 719"/>
                <a:gd name="T4" fmla="*/ 22 w 897"/>
                <a:gd name="T5" fmla="*/ 592 h 719"/>
                <a:gd name="T6" fmla="*/ 71 w 897"/>
                <a:gd name="T7" fmla="*/ 598 h 719"/>
                <a:gd name="T8" fmla="*/ 44 w 897"/>
                <a:gd name="T9" fmla="*/ 653 h 719"/>
                <a:gd name="T10" fmla="*/ 109 w 897"/>
                <a:gd name="T11" fmla="*/ 719 h 719"/>
                <a:gd name="T12" fmla="*/ 191 w 897"/>
                <a:gd name="T13" fmla="*/ 632 h 719"/>
                <a:gd name="T14" fmla="*/ 253 w 897"/>
                <a:gd name="T15" fmla="*/ 622 h 719"/>
                <a:gd name="T16" fmla="*/ 264 w 897"/>
                <a:gd name="T17" fmla="*/ 556 h 719"/>
                <a:gd name="T18" fmla="*/ 248 w 897"/>
                <a:gd name="T19" fmla="*/ 433 h 719"/>
                <a:gd name="T20" fmla="*/ 300 w 897"/>
                <a:gd name="T21" fmla="*/ 376 h 719"/>
                <a:gd name="T22" fmla="*/ 389 w 897"/>
                <a:gd name="T23" fmla="*/ 241 h 719"/>
                <a:gd name="T24" fmla="*/ 444 w 897"/>
                <a:gd name="T25" fmla="*/ 184 h 719"/>
                <a:gd name="T26" fmla="*/ 521 w 897"/>
                <a:gd name="T27" fmla="*/ 162 h 719"/>
                <a:gd name="T28" fmla="*/ 538 w 897"/>
                <a:gd name="T29" fmla="*/ 123 h 719"/>
                <a:gd name="T30" fmla="*/ 603 w 897"/>
                <a:gd name="T31" fmla="*/ 140 h 719"/>
                <a:gd name="T32" fmla="*/ 717 w 897"/>
                <a:gd name="T33" fmla="*/ 125 h 719"/>
                <a:gd name="T34" fmla="*/ 797 w 897"/>
                <a:gd name="T35" fmla="*/ 65 h 719"/>
                <a:gd name="T36" fmla="*/ 830 w 897"/>
                <a:gd name="T37" fmla="*/ 123 h 719"/>
                <a:gd name="T38" fmla="*/ 851 w 897"/>
                <a:gd name="T39" fmla="*/ 85 h 719"/>
                <a:gd name="T40" fmla="*/ 818 w 897"/>
                <a:gd name="T41" fmla="*/ 61 h 719"/>
                <a:gd name="T42" fmla="*/ 834 w 897"/>
                <a:gd name="T43" fmla="*/ 12 h 719"/>
                <a:gd name="T44" fmla="*/ 815 w 897"/>
                <a:gd name="T45" fmla="*/ 3 h 719"/>
                <a:gd name="T46" fmla="*/ 760 w 897"/>
                <a:gd name="T47" fmla="*/ 39 h 719"/>
                <a:gd name="T48" fmla="*/ 749 w 897"/>
                <a:gd name="T49" fmla="*/ 8 h 719"/>
                <a:gd name="T50" fmla="*/ 722 w 897"/>
                <a:gd name="T51" fmla="*/ 13 h 719"/>
                <a:gd name="T52" fmla="*/ 630 w 897"/>
                <a:gd name="T53" fmla="*/ 68 h 719"/>
                <a:gd name="T54" fmla="*/ 587 w 897"/>
                <a:gd name="T55" fmla="*/ 83 h 719"/>
                <a:gd name="T56" fmla="*/ 522 w 897"/>
                <a:gd name="T57" fmla="*/ 107 h 719"/>
                <a:gd name="T58" fmla="*/ 505 w 897"/>
                <a:gd name="T59" fmla="*/ 103 h 719"/>
                <a:gd name="T60" fmla="*/ 500 w 897"/>
                <a:gd name="T61" fmla="*/ 112 h 719"/>
                <a:gd name="T62" fmla="*/ 440 w 897"/>
                <a:gd name="T63" fmla="*/ 142 h 719"/>
                <a:gd name="T64" fmla="*/ 437 w 897"/>
                <a:gd name="T65" fmla="*/ 161 h 719"/>
                <a:gd name="T66" fmla="*/ 352 w 897"/>
                <a:gd name="T67" fmla="*/ 213 h 719"/>
                <a:gd name="T68" fmla="*/ 287 w 897"/>
                <a:gd name="T69" fmla="*/ 263 h 719"/>
                <a:gd name="T70" fmla="*/ 160 w 897"/>
                <a:gd name="T71" fmla="*/ 419 h 719"/>
                <a:gd name="T72" fmla="*/ 218 w 897"/>
                <a:gd name="T73" fmla="*/ 425 h 719"/>
                <a:gd name="T74" fmla="*/ 71 w 897"/>
                <a:gd name="T75" fmla="*/ 476 h 719"/>
                <a:gd name="T76" fmla="*/ 46 w 897"/>
                <a:gd name="T77" fmla="*/ 491 h 719"/>
                <a:gd name="T78" fmla="*/ 4 w 897"/>
                <a:gd name="T79" fmla="*/ 513 h 719"/>
                <a:gd name="T80" fmla="*/ 0 w 897"/>
                <a:gd name="T81" fmla="*/ 538 h 7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7"/>
                <a:gd name="T124" fmla="*/ 0 h 719"/>
                <a:gd name="T125" fmla="*/ 897 w 897"/>
                <a:gd name="T126" fmla="*/ 719 h 7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7" h="719">
                  <a:moveTo>
                    <a:pt x="0" y="538"/>
                  </a:moveTo>
                  <a:lnTo>
                    <a:pt x="2" y="568"/>
                  </a:lnTo>
                  <a:lnTo>
                    <a:pt x="84" y="548"/>
                  </a:lnTo>
                  <a:lnTo>
                    <a:pt x="87" y="560"/>
                  </a:lnTo>
                  <a:lnTo>
                    <a:pt x="1" y="581"/>
                  </a:lnTo>
                  <a:lnTo>
                    <a:pt x="22" y="592"/>
                  </a:lnTo>
                  <a:lnTo>
                    <a:pt x="13" y="631"/>
                  </a:lnTo>
                  <a:lnTo>
                    <a:pt x="71" y="598"/>
                  </a:lnTo>
                  <a:lnTo>
                    <a:pt x="9" y="653"/>
                  </a:lnTo>
                  <a:lnTo>
                    <a:pt x="44" y="653"/>
                  </a:lnTo>
                  <a:lnTo>
                    <a:pt x="22" y="699"/>
                  </a:lnTo>
                  <a:lnTo>
                    <a:pt x="109" y="719"/>
                  </a:lnTo>
                  <a:lnTo>
                    <a:pt x="177" y="674"/>
                  </a:lnTo>
                  <a:lnTo>
                    <a:pt x="191" y="632"/>
                  </a:lnTo>
                  <a:lnTo>
                    <a:pt x="213" y="674"/>
                  </a:lnTo>
                  <a:lnTo>
                    <a:pt x="253" y="622"/>
                  </a:lnTo>
                  <a:lnTo>
                    <a:pt x="246" y="577"/>
                  </a:lnTo>
                  <a:lnTo>
                    <a:pt x="264" y="556"/>
                  </a:lnTo>
                  <a:lnTo>
                    <a:pt x="246" y="535"/>
                  </a:lnTo>
                  <a:lnTo>
                    <a:pt x="248" y="433"/>
                  </a:lnTo>
                  <a:lnTo>
                    <a:pt x="313" y="408"/>
                  </a:lnTo>
                  <a:lnTo>
                    <a:pt x="300" y="376"/>
                  </a:lnTo>
                  <a:lnTo>
                    <a:pt x="328" y="298"/>
                  </a:lnTo>
                  <a:lnTo>
                    <a:pt x="389" y="241"/>
                  </a:lnTo>
                  <a:lnTo>
                    <a:pt x="401" y="193"/>
                  </a:lnTo>
                  <a:lnTo>
                    <a:pt x="444" y="184"/>
                  </a:lnTo>
                  <a:lnTo>
                    <a:pt x="457" y="155"/>
                  </a:lnTo>
                  <a:lnTo>
                    <a:pt x="521" y="162"/>
                  </a:lnTo>
                  <a:lnTo>
                    <a:pt x="522" y="123"/>
                  </a:lnTo>
                  <a:lnTo>
                    <a:pt x="538" y="123"/>
                  </a:lnTo>
                  <a:lnTo>
                    <a:pt x="563" y="106"/>
                  </a:lnTo>
                  <a:lnTo>
                    <a:pt x="603" y="140"/>
                  </a:lnTo>
                  <a:lnTo>
                    <a:pt x="675" y="147"/>
                  </a:lnTo>
                  <a:lnTo>
                    <a:pt x="717" y="125"/>
                  </a:lnTo>
                  <a:lnTo>
                    <a:pt x="729" y="78"/>
                  </a:lnTo>
                  <a:lnTo>
                    <a:pt x="797" y="65"/>
                  </a:lnTo>
                  <a:lnTo>
                    <a:pt x="834" y="83"/>
                  </a:lnTo>
                  <a:lnTo>
                    <a:pt x="830" y="123"/>
                  </a:lnTo>
                  <a:lnTo>
                    <a:pt x="894" y="78"/>
                  </a:lnTo>
                  <a:lnTo>
                    <a:pt x="851" y="85"/>
                  </a:lnTo>
                  <a:lnTo>
                    <a:pt x="862" y="73"/>
                  </a:lnTo>
                  <a:lnTo>
                    <a:pt x="818" y="61"/>
                  </a:lnTo>
                  <a:lnTo>
                    <a:pt x="897" y="39"/>
                  </a:lnTo>
                  <a:lnTo>
                    <a:pt x="834" y="12"/>
                  </a:lnTo>
                  <a:lnTo>
                    <a:pt x="793" y="39"/>
                  </a:lnTo>
                  <a:lnTo>
                    <a:pt x="815" y="3"/>
                  </a:lnTo>
                  <a:lnTo>
                    <a:pt x="782" y="0"/>
                  </a:lnTo>
                  <a:lnTo>
                    <a:pt x="760" y="39"/>
                  </a:lnTo>
                  <a:lnTo>
                    <a:pt x="749" y="43"/>
                  </a:lnTo>
                  <a:lnTo>
                    <a:pt x="749" y="8"/>
                  </a:lnTo>
                  <a:lnTo>
                    <a:pt x="691" y="65"/>
                  </a:lnTo>
                  <a:lnTo>
                    <a:pt x="722" y="13"/>
                  </a:lnTo>
                  <a:lnTo>
                    <a:pt x="691" y="5"/>
                  </a:lnTo>
                  <a:lnTo>
                    <a:pt x="630" y="68"/>
                  </a:lnTo>
                  <a:lnTo>
                    <a:pt x="571" y="48"/>
                  </a:lnTo>
                  <a:lnTo>
                    <a:pt x="587" y="83"/>
                  </a:lnTo>
                  <a:lnTo>
                    <a:pt x="563" y="65"/>
                  </a:lnTo>
                  <a:lnTo>
                    <a:pt x="522" y="107"/>
                  </a:lnTo>
                  <a:lnTo>
                    <a:pt x="527" y="72"/>
                  </a:lnTo>
                  <a:lnTo>
                    <a:pt x="505" y="103"/>
                  </a:lnTo>
                  <a:lnTo>
                    <a:pt x="487" y="81"/>
                  </a:lnTo>
                  <a:lnTo>
                    <a:pt x="500" y="112"/>
                  </a:lnTo>
                  <a:lnTo>
                    <a:pt x="453" y="99"/>
                  </a:lnTo>
                  <a:lnTo>
                    <a:pt x="440" y="142"/>
                  </a:lnTo>
                  <a:lnTo>
                    <a:pt x="398" y="158"/>
                  </a:lnTo>
                  <a:lnTo>
                    <a:pt x="437" y="161"/>
                  </a:lnTo>
                  <a:lnTo>
                    <a:pt x="366" y="182"/>
                  </a:lnTo>
                  <a:lnTo>
                    <a:pt x="352" y="213"/>
                  </a:lnTo>
                  <a:lnTo>
                    <a:pt x="374" y="213"/>
                  </a:lnTo>
                  <a:lnTo>
                    <a:pt x="287" y="263"/>
                  </a:lnTo>
                  <a:lnTo>
                    <a:pt x="254" y="348"/>
                  </a:lnTo>
                  <a:lnTo>
                    <a:pt x="160" y="419"/>
                  </a:lnTo>
                  <a:lnTo>
                    <a:pt x="177" y="438"/>
                  </a:lnTo>
                  <a:lnTo>
                    <a:pt x="218" y="425"/>
                  </a:lnTo>
                  <a:lnTo>
                    <a:pt x="122" y="446"/>
                  </a:lnTo>
                  <a:lnTo>
                    <a:pt x="71" y="476"/>
                  </a:lnTo>
                  <a:lnTo>
                    <a:pt x="84" y="491"/>
                  </a:lnTo>
                  <a:lnTo>
                    <a:pt x="46" y="491"/>
                  </a:lnTo>
                  <a:lnTo>
                    <a:pt x="50" y="513"/>
                  </a:lnTo>
                  <a:lnTo>
                    <a:pt x="4" y="513"/>
                  </a:lnTo>
                  <a:lnTo>
                    <a:pt x="46" y="526"/>
                  </a:lnTo>
                  <a:lnTo>
                    <a:pt x="0" y="538"/>
                  </a:lnTo>
                  <a:close/>
                </a:path>
              </a:pathLst>
            </a:custGeom>
            <a:grpFill/>
            <a:ln w="9525">
              <a:noFill/>
              <a:round/>
              <a:headEnd/>
              <a:tailEnd/>
            </a:ln>
          </p:spPr>
          <p:txBody>
            <a:bodyPr/>
            <a:lstStyle/>
            <a:p>
              <a:endParaRPr lang="en-US" dirty="0"/>
            </a:p>
          </p:txBody>
        </p:sp>
        <p:sp>
          <p:nvSpPr>
            <p:cNvPr id="121" name="Freeform 115">
              <a:extLst>
                <a:ext uri="{FF2B5EF4-FFF2-40B4-BE49-F238E27FC236}">
                  <a16:creationId xmlns:a16="http://schemas.microsoft.com/office/drawing/2014/main" id="{581E5C1C-C835-405A-A977-E9524BD28676}"/>
                </a:ext>
              </a:extLst>
            </p:cNvPr>
            <p:cNvSpPr>
              <a:spLocks noChangeAspect="1"/>
            </p:cNvSpPr>
            <p:nvPr/>
          </p:nvSpPr>
          <p:spPr bwMode="gray">
            <a:xfrm>
              <a:off x="4027385" y="2777024"/>
              <a:ext cx="271141" cy="286489"/>
            </a:xfrm>
            <a:custGeom>
              <a:avLst/>
              <a:gdLst>
                <a:gd name="T0" fmla="*/ 0 w 582"/>
                <a:gd name="T1" fmla="*/ 277 h 505"/>
                <a:gd name="T2" fmla="*/ 55 w 582"/>
                <a:gd name="T3" fmla="*/ 295 h 505"/>
                <a:gd name="T4" fmla="*/ 182 w 582"/>
                <a:gd name="T5" fmla="*/ 277 h 505"/>
                <a:gd name="T6" fmla="*/ 206 w 582"/>
                <a:gd name="T7" fmla="*/ 226 h 505"/>
                <a:gd name="T8" fmla="*/ 292 w 582"/>
                <a:gd name="T9" fmla="*/ 198 h 505"/>
                <a:gd name="T10" fmla="*/ 300 w 582"/>
                <a:gd name="T11" fmla="*/ 155 h 505"/>
                <a:gd name="T12" fmla="*/ 329 w 582"/>
                <a:gd name="T13" fmla="*/ 143 h 505"/>
                <a:gd name="T14" fmla="*/ 316 w 582"/>
                <a:gd name="T15" fmla="*/ 121 h 505"/>
                <a:gd name="T16" fmla="*/ 347 w 582"/>
                <a:gd name="T17" fmla="*/ 118 h 505"/>
                <a:gd name="T18" fmla="*/ 370 w 582"/>
                <a:gd name="T19" fmla="*/ 74 h 505"/>
                <a:gd name="T20" fmla="*/ 360 w 582"/>
                <a:gd name="T21" fmla="*/ 32 h 505"/>
                <a:gd name="T22" fmla="*/ 475 w 582"/>
                <a:gd name="T23" fmla="*/ 0 h 505"/>
                <a:gd name="T24" fmla="*/ 582 w 582"/>
                <a:gd name="T25" fmla="*/ 65 h 505"/>
                <a:gd name="T26" fmla="*/ 552 w 582"/>
                <a:gd name="T27" fmla="*/ 92 h 505"/>
                <a:gd name="T28" fmla="*/ 453 w 582"/>
                <a:gd name="T29" fmla="*/ 92 h 505"/>
                <a:gd name="T30" fmla="*/ 455 w 582"/>
                <a:gd name="T31" fmla="*/ 149 h 505"/>
                <a:gd name="T32" fmla="*/ 500 w 582"/>
                <a:gd name="T33" fmla="*/ 184 h 505"/>
                <a:gd name="T34" fmla="*/ 473 w 582"/>
                <a:gd name="T35" fmla="*/ 203 h 505"/>
                <a:gd name="T36" fmla="*/ 480 w 582"/>
                <a:gd name="T37" fmla="*/ 235 h 505"/>
                <a:gd name="T38" fmla="*/ 378 w 582"/>
                <a:gd name="T39" fmla="*/ 351 h 505"/>
                <a:gd name="T40" fmla="*/ 331 w 582"/>
                <a:gd name="T41" fmla="*/ 347 h 505"/>
                <a:gd name="T42" fmla="*/ 300 w 582"/>
                <a:gd name="T43" fmla="*/ 376 h 505"/>
                <a:gd name="T44" fmla="*/ 354 w 582"/>
                <a:gd name="T45" fmla="*/ 482 h 505"/>
                <a:gd name="T46" fmla="*/ 276 w 582"/>
                <a:gd name="T47" fmla="*/ 482 h 505"/>
                <a:gd name="T48" fmla="*/ 247 w 582"/>
                <a:gd name="T49" fmla="*/ 505 h 505"/>
                <a:gd name="T50" fmla="*/ 189 w 582"/>
                <a:gd name="T51" fmla="*/ 441 h 505"/>
                <a:gd name="T52" fmla="*/ 28 w 582"/>
                <a:gd name="T53" fmla="*/ 453 h 505"/>
                <a:gd name="T54" fmla="*/ 82 w 582"/>
                <a:gd name="T55" fmla="*/ 380 h 505"/>
                <a:gd name="T56" fmla="*/ 0 w 582"/>
                <a:gd name="T57" fmla="*/ 277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505"/>
                <a:gd name="T89" fmla="*/ 582 w 582"/>
                <a:gd name="T90" fmla="*/ 505 h 5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grpFill/>
            <a:ln w="9525">
              <a:noFill/>
              <a:round/>
              <a:headEnd/>
              <a:tailEnd/>
            </a:ln>
          </p:spPr>
          <p:txBody>
            <a:bodyPr/>
            <a:lstStyle/>
            <a:p>
              <a:endParaRPr lang="en-US" dirty="0"/>
            </a:p>
          </p:txBody>
        </p:sp>
        <p:sp>
          <p:nvSpPr>
            <p:cNvPr id="122" name="Freeform 116">
              <a:extLst>
                <a:ext uri="{FF2B5EF4-FFF2-40B4-BE49-F238E27FC236}">
                  <a16:creationId xmlns:a16="http://schemas.microsoft.com/office/drawing/2014/main" id="{D33277D6-ECDA-4BCF-AAF8-6F788A790A7E}"/>
                </a:ext>
              </a:extLst>
            </p:cNvPr>
            <p:cNvSpPr>
              <a:spLocks noChangeAspect="1"/>
            </p:cNvSpPr>
            <p:nvPr/>
          </p:nvSpPr>
          <p:spPr bwMode="gray">
            <a:xfrm>
              <a:off x="1695573" y="3347955"/>
              <a:ext cx="92086" cy="49112"/>
            </a:xfrm>
            <a:custGeom>
              <a:avLst/>
              <a:gdLst>
                <a:gd name="T0" fmla="*/ 0 w 196"/>
                <a:gd name="T1" fmla="*/ 46 h 87"/>
                <a:gd name="T2" fmla="*/ 16 w 196"/>
                <a:gd name="T3" fmla="*/ 0 h 87"/>
                <a:gd name="T4" fmla="*/ 58 w 196"/>
                <a:gd name="T5" fmla="*/ 28 h 87"/>
                <a:gd name="T6" fmla="*/ 132 w 196"/>
                <a:gd name="T7" fmla="*/ 1 h 87"/>
                <a:gd name="T8" fmla="*/ 196 w 196"/>
                <a:gd name="T9" fmla="*/ 34 h 87"/>
                <a:gd name="T10" fmla="*/ 179 w 196"/>
                <a:gd name="T11" fmla="*/ 84 h 87"/>
                <a:gd name="T12" fmla="*/ 174 w 196"/>
                <a:gd name="T13" fmla="*/ 43 h 87"/>
                <a:gd name="T14" fmla="*/ 132 w 196"/>
                <a:gd name="T15" fmla="*/ 27 h 87"/>
                <a:gd name="T16" fmla="*/ 92 w 196"/>
                <a:gd name="T17" fmla="*/ 52 h 87"/>
                <a:gd name="T18" fmla="*/ 102 w 196"/>
                <a:gd name="T19" fmla="*/ 76 h 87"/>
                <a:gd name="T20" fmla="*/ 84 w 196"/>
                <a:gd name="T21" fmla="*/ 87 h 87"/>
                <a:gd name="T22" fmla="*/ 0 w 196"/>
                <a:gd name="T23" fmla="*/ 46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87"/>
                <a:gd name="T38" fmla="*/ 196 w 196"/>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87">
                  <a:moveTo>
                    <a:pt x="0" y="46"/>
                  </a:moveTo>
                  <a:lnTo>
                    <a:pt x="16" y="0"/>
                  </a:lnTo>
                  <a:lnTo>
                    <a:pt x="58" y="28"/>
                  </a:lnTo>
                  <a:lnTo>
                    <a:pt x="132" y="1"/>
                  </a:lnTo>
                  <a:lnTo>
                    <a:pt x="196" y="34"/>
                  </a:lnTo>
                  <a:lnTo>
                    <a:pt x="179" y="84"/>
                  </a:lnTo>
                  <a:lnTo>
                    <a:pt x="174" y="43"/>
                  </a:lnTo>
                  <a:lnTo>
                    <a:pt x="132" y="27"/>
                  </a:lnTo>
                  <a:lnTo>
                    <a:pt x="92" y="52"/>
                  </a:lnTo>
                  <a:lnTo>
                    <a:pt x="102" y="76"/>
                  </a:lnTo>
                  <a:lnTo>
                    <a:pt x="84" y="87"/>
                  </a:lnTo>
                  <a:lnTo>
                    <a:pt x="0" y="46"/>
                  </a:lnTo>
                  <a:close/>
                </a:path>
              </a:pathLst>
            </a:custGeom>
            <a:grpFill/>
            <a:ln w="9525">
              <a:noFill/>
              <a:round/>
              <a:headEnd/>
              <a:tailEnd/>
            </a:ln>
          </p:spPr>
          <p:txBody>
            <a:bodyPr/>
            <a:lstStyle/>
            <a:p>
              <a:endParaRPr lang="en-US" dirty="0"/>
            </a:p>
          </p:txBody>
        </p:sp>
        <p:sp>
          <p:nvSpPr>
            <p:cNvPr id="123" name="Freeform 117">
              <a:extLst>
                <a:ext uri="{FF2B5EF4-FFF2-40B4-BE49-F238E27FC236}">
                  <a16:creationId xmlns:a16="http://schemas.microsoft.com/office/drawing/2014/main" id="{649D4B45-0EF7-45A9-A492-1CA0D086291F}"/>
                </a:ext>
              </a:extLst>
            </p:cNvPr>
            <p:cNvSpPr>
              <a:spLocks noChangeAspect="1"/>
            </p:cNvSpPr>
            <p:nvPr/>
          </p:nvSpPr>
          <p:spPr bwMode="gray">
            <a:xfrm>
              <a:off x="5324769" y="3590447"/>
              <a:ext cx="162685" cy="151430"/>
            </a:xfrm>
            <a:custGeom>
              <a:avLst/>
              <a:gdLst>
                <a:gd name="T0" fmla="*/ 0 w 343"/>
                <a:gd name="T1" fmla="*/ 0 h 268"/>
                <a:gd name="T2" fmla="*/ 5 w 343"/>
                <a:gd name="T3" fmla="*/ 224 h 268"/>
                <a:gd name="T4" fmla="*/ 61 w 343"/>
                <a:gd name="T5" fmla="*/ 231 h 268"/>
                <a:gd name="T6" fmla="*/ 116 w 343"/>
                <a:gd name="T7" fmla="*/ 170 h 268"/>
                <a:gd name="T8" fmla="*/ 178 w 343"/>
                <a:gd name="T9" fmla="*/ 197 h 268"/>
                <a:gd name="T10" fmla="*/ 235 w 343"/>
                <a:gd name="T11" fmla="*/ 257 h 268"/>
                <a:gd name="T12" fmla="*/ 343 w 343"/>
                <a:gd name="T13" fmla="*/ 268 h 268"/>
                <a:gd name="T14" fmla="*/ 220 w 343"/>
                <a:gd name="T15" fmla="*/ 167 h 268"/>
                <a:gd name="T16" fmla="*/ 228 w 343"/>
                <a:gd name="T17" fmla="*/ 120 h 268"/>
                <a:gd name="T18" fmla="*/ 170 w 343"/>
                <a:gd name="T19" fmla="*/ 103 h 268"/>
                <a:gd name="T20" fmla="*/ 115 w 343"/>
                <a:gd name="T21" fmla="*/ 40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268"/>
                <a:gd name="T38" fmla="*/ 343 w 343"/>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grpFill/>
            <a:ln w="9525">
              <a:noFill/>
              <a:round/>
              <a:headEnd/>
              <a:tailEnd/>
            </a:ln>
          </p:spPr>
          <p:txBody>
            <a:bodyPr/>
            <a:lstStyle/>
            <a:p>
              <a:endParaRPr lang="en-US" dirty="0"/>
            </a:p>
          </p:txBody>
        </p:sp>
        <p:sp>
          <p:nvSpPr>
            <p:cNvPr id="124" name="Freeform 118">
              <a:extLst>
                <a:ext uri="{FF2B5EF4-FFF2-40B4-BE49-F238E27FC236}">
                  <a16:creationId xmlns:a16="http://schemas.microsoft.com/office/drawing/2014/main" id="{888C17A3-102E-4F7C-9F33-59BC0B91406F}"/>
                </a:ext>
              </a:extLst>
            </p:cNvPr>
            <p:cNvSpPr>
              <a:spLocks noChangeAspect="1"/>
            </p:cNvSpPr>
            <p:nvPr/>
          </p:nvSpPr>
          <p:spPr bwMode="gray">
            <a:xfrm>
              <a:off x="5443457" y="3623189"/>
              <a:ext cx="68553" cy="38881"/>
            </a:xfrm>
            <a:custGeom>
              <a:avLst/>
              <a:gdLst>
                <a:gd name="T0" fmla="*/ 0 w 143"/>
                <a:gd name="T1" fmla="*/ 47 h 71"/>
                <a:gd name="T2" fmla="*/ 84 w 143"/>
                <a:gd name="T3" fmla="*/ 71 h 71"/>
                <a:gd name="T4" fmla="*/ 143 w 143"/>
                <a:gd name="T5" fmla="*/ 22 h 71"/>
                <a:gd name="T6" fmla="*/ 119 w 143"/>
                <a:gd name="T7" fmla="*/ 0 h 71"/>
                <a:gd name="T8" fmla="*/ 101 w 143"/>
                <a:gd name="T9" fmla="*/ 28 h 71"/>
                <a:gd name="T10" fmla="*/ 0 w 143"/>
                <a:gd name="T11" fmla="*/ 47 h 71"/>
                <a:gd name="T12" fmla="*/ 0 60000 65536"/>
                <a:gd name="T13" fmla="*/ 0 60000 65536"/>
                <a:gd name="T14" fmla="*/ 0 60000 65536"/>
                <a:gd name="T15" fmla="*/ 0 60000 65536"/>
                <a:gd name="T16" fmla="*/ 0 60000 65536"/>
                <a:gd name="T17" fmla="*/ 0 60000 65536"/>
                <a:gd name="T18" fmla="*/ 0 w 143"/>
                <a:gd name="T19" fmla="*/ 0 h 71"/>
                <a:gd name="T20" fmla="*/ 143 w 14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3" h="71">
                  <a:moveTo>
                    <a:pt x="0" y="47"/>
                  </a:moveTo>
                  <a:lnTo>
                    <a:pt x="84" y="71"/>
                  </a:lnTo>
                  <a:lnTo>
                    <a:pt x="143" y="22"/>
                  </a:lnTo>
                  <a:lnTo>
                    <a:pt x="119" y="0"/>
                  </a:lnTo>
                  <a:lnTo>
                    <a:pt x="101" y="28"/>
                  </a:lnTo>
                  <a:lnTo>
                    <a:pt x="0" y="47"/>
                  </a:lnTo>
                  <a:close/>
                </a:path>
              </a:pathLst>
            </a:custGeom>
            <a:grpFill/>
            <a:ln w="9525">
              <a:noFill/>
              <a:round/>
              <a:headEnd/>
              <a:tailEnd/>
            </a:ln>
          </p:spPr>
          <p:txBody>
            <a:bodyPr/>
            <a:lstStyle/>
            <a:p>
              <a:endParaRPr lang="en-US" dirty="0"/>
            </a:p>
          </p:txBody>
        </p:sp>
        <p:sp>
          <p:nvSpPr>
            <p:cNvPr id="125" name="Freeform 119">
              <a:extLst>
                <a:ext uri="{FF2B5EF4-FFF2-40B4-BE49-F238E27FC236}">
                  <a16:creationId xmlns:a16="http://schemas.microsoft.com/office/drawing/2014/main" id="{5CED40EE-3B30-49D2-9CE6-9DF43AA13D76}"/>
                </a:ext>
              </a:extLst>
            </p:cNvPr>
            <p:cNvSpPr>
              <a:spLocks noChangeAspect="1"/>
            </p:cNvSpPr>
            <p:nvPr/>
          </p:nvSpPr>
          <p:spPr bwMode="gray">
            <a:xfrm>
              <a:off x="5484384" y="3592494"/>
              <a:ext cx="34788" cy="37857"/>
            </a:xfrm>
            <a:custGeom>
              <a:avLst/>
              <a:gdLst>
                <a:gd name="T0" fmla="*/ 0 w 74"/>
                <a:gd name="T1" fmla="*/ 0 h 68"/>
                <a:gd name="T2" fmla="*/ 56 w 74"/>
                <a:gd name="T3" fmla="*/ 31 h 68"/>
                <a:gd name="T4" fmla="*/ 74 w 74"/>
                <a:gd name="T5" fmla="*/ 68 h 68"/>
                <a:gd name="T6" fmla="*/ 73 w 74"/>
                <a:gd name="T7" fmla="*/ 41 h 68"/>
                <a:gd name="T8" fmla="*/ 0 w 74"/>
                <a:gd name="T9" fmla="*/ 0 h 68"/>
                <a:gd name="T10" fmla="*/ 0 60000 65536"/>
                <a:gd name="T11" fmla="*/ 0 60000 65536"/>
                <a:gd name="T12" fmla="*/ 0 60000 65536"/>
                <a:gd name="T13" fmla="*/ 0 60000 65536"/>
                <a:gd name="T14" fmla="*/ 0 60000 65536"/>
                <a:gd name="T15" fmla="*/ 0 w 74"/>
                <a:gd name="T16" fmla="*/ 0 h 68"/>
                <a:gd name="T17" fmla="*/ 74 w 74"/>
                <a:gd name="T18" fmla="*/ 68 h 68"/>
              </a:gdLst>
              <a:ahLst/>
              <a:cxnLst>
                <a:cxn ang="T10">
                  <a:pos x="T0" y="T1"/>
                </a:cxn>
                <a:cxn ang="T11">
                  <a:pos x="T2" y="T3"/>
                </a:cxn>
                <a:cxn ang="T12">
                  <a:pos x="T4" y="T5"/>
                </a:cxn>
                <a:cxn ang="T13">
                  <a:pos x="T6" y="T7"/>
                </a:cxn>
                <a:cxn ang="T14">
                  <a:pos x="T8" y="T9"/>
                </a:cxn>
              </a:cxnLst>
              <a:rect l="T15" t="T16" r="T17" b="T18"/>
              <a:pathLst>
                <a:path w="74" h="68">
                  <a:moveTo>
                    <a:pt x="0" y="0"/>
                  </a:moveTo>
                  <a:lnTo>
                    <a:pt x="56" y="31"/>
                  </a:lnTo>
                  <a:lnTo>
                    <a:pt x="74" y="68"/>
                  </a:lnTo>
                  <a:lnTo>
                    <a:pt x="73" y="41"/>
                  </a:lnTo>
                  <a:lnTo>
                    <a:pt x="0" y="0"/>
                  </a:lnTo>
                  <a:close/>
                </a:path>
              </a:pathLst>
            </a:custGeom>
            <a:grpFill/>
            <a:ln w="9525">
              <a:noFill/>
              <a:round/>
              <a:headEnd/>
              <a:tailEnd/>
            </a:ln>
          </p:spPr>
          <p:txBody>
            <a:bodyPr/>
            <a:lstStyle/>
            <a:p>
              <a:endParaRPr lang="en-US" dirty="0"/>
            </a:p>
          </p:txBody>
        </p:sp>
        <p:sp>
          <p:nvSpPr>
            <p:cNvPr id="126" name="Freeform 120">
              <a:extLst>
                <a:ext uri="{FF2B5EF4-FFF2-40B4-BE49-F238E27FC236}">
                  <a16:creationId xmlns:a16="http://schemas.microsoft.com/office/drawing/2014/main" id="{0F60781E-3E5B-4FC0-B393-4E5761FDB652}"/>
                </a:ext>
              </a:extLst>
            </p:cNvPr>
            <p:cNvSpPr>
              <a:spLocks noChangeAspect="1"/>
            </p:cNvSpPr>
            <p:nvPr/>
          </p:nvSpPr>
          <p:spPr bwMode="gray">
            <a:xfrm>
              <a:off x="2027081" y="3920932"/>
              <a:ext cx="129943" cy="167800"/>
            </a:xfrm>
            <a:custGeom>
              <a:avLst/>
              <a:gdLst>
                <a:gd name="T0" fmla="*/ 0 w 283"/>
                <a:gd name="T1" fmla="*/ 110 h 295"/>
                <a:gd name="T2" fmla="*/ 21 w 283"/>
                <a:gd name="T3" fmla="*/ 17 h 295"/>
                <a:gd name="T4" fmla="*/ 123 w 283"/>
                <a:gd name="T5" fmla="*/ 0 h 295"/>
                <a:gd name="T6" fmla="*/ 157 w 283"/>
                <a:gd name="T7" fmla="*/ 32 h 295"/>
                <a:gd name="T8" fmla="*/ 166 w 283"/>
                <a:gd name="T9" fmla="*/ 101 h 295"/>
                <a:gd name="T10" fmla="*/ 238 w 283"/>
                <a:gd name="T11" fmla="*/ 114 h 295"/>
                <a:gd name="T12" fmla="*/ 248 w 283"/>
                <a:gd name="T13" fmla="*/ 161 h 295"/>
                <a:gd name="T14" fmla="*/ 283 w 283"/>
                <a:gd name="T15" fmla="*/ 170 h 295"/>
                <a:gd name="T16" fmla="*/ 277 w 283"/>
                <a:gd name="T17" fmla="*/ 232 h 295"/>
                <a:gd name="T18" fmla="*/ 241 w 283"/>
                <a:gd name="T19" fmla="*/ 295 h 295"/>
                <a:gd name="T20" fmla="*/ 147 w 283"/>
                <a:gd name="T21" fmla="*/ 290 h 295"/>
                <a:gd name="T22" fmla="*/ 167 w 283"/>
                <a:gd name="T23" fmla="*/ 220 h 295"/>
                <a:gd name="T24" fmla="*/ 0 w 283"/>
                <a:gd name="T25" fmla="*/ 110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3"/>
                <a:gd name="T40" fmla="*/ 0 h 295"/>
                <a:gd name="T41" fmla="*/ 283 w 283"/>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3" h="295">
                  <a:moveTo>
                    <a:pt x="0" y="110"/>
                  </a:moveTo>
                  <a:lnTo>
                    <a:pt x="21" y="17"/>
                  </a:lnTo>
                  <a:lnTo>
                    <a:pt x="123" y="0"/>
                  </a:lnTo>
                  <a:lnTo>
                    <a:pt x="157" y="32"/>
                  </a:lnTo>
                  <a:lnTo>
                    <a:pt x="166" y="101"/>
                  </a:lnTo>
                  <a:lnTo>
                    <a:pt x="238" y="114"/>
                  </a:lnTo>
                  <a:lnTo>
                    <a:pt x="248" y="161"/>
                  </a:lnTo>
                  <a:lnTo>
                    <a:pt x="283" y="170"/>
                  </a:lnTo>
                  <a:lnTo>
                    <a:pt x="277" y="232"/>
                  </a:lnTo>
                  <a:lnTo>
                    <a:pt x="241" y="295"/>
                  </a:lnTo>
                  <a:lnTo>
                    <a:pt x="147" y="290"/>
                  </a:lnTo>
                  <a:lnTo>
                    <a:pt x="167" y="220"/>
                  </a:lnTo>
                  <a:lnTo>
                    <a:pt x="0" y="110"/>
                  </a:lnTo>
                  <a:close/>
                </a:path>
              </a:pathLst>
            </a:custGeom>
            <a:grpFill/>
            <a:ln w="9525">
              <a:noFill/>
              <a:round/>
              <a:headEnd/>
              <a:tailEnd/>
            </a:ln>
          </p:spPr>
          <p:txBody>
            <a:bodyPr/>
            <a:lstStyle/>
            <a:p>
              <a:endParaRPr lang="en-US" dirty="0"/>
            </a:p>
          </p:txBody>
        </p:sp>
        <p:sp>
          <p:nvSpPr>
            <p:cNvPr id="127" name="Freeform 121">
              <a:extLst>
                <a:ext uri="{FF2B5EF4-FFF2-40B4-BE49-F238E27FC236}">
                  <a16:creationId xmlns:a16="http://schemas.microsoft.com/office/drawing/2014/main" id="{C116B8D4-E436-4BF5-826A-F9EDAFB861AA}"/>
                </a:ext>
              </a:extLst>
            </p:cNvPr>
            <p:cNvSpPr>
              <a:spLocks noChangeAspect="1"/>
            </p:cNvSpPr>
            <p:nvPr/>
          </p:nvSpPr>
          <p:spPr bwMode="gray">
            <a:xfrm>
              <a:off x="1723198" y="3542358"/>
              <a:ext cx="202588" cy="356064"/>
            </a:xfrm>
            <a:custGeom>
              <a:avLst/>
              <a:gdLst>
                <a:gd name="T0" fmla="*/ 0 w 435"/>
                <a:gd name="T1" fmla="*/ 146 h 627"/>
                <a:gd name="T2" fmla="*/ 8 w 435"/>
                <a:gd name="T3" fmla="*/ 196 h 627"/>
                <a:gd name="T4" fmla="*/ 87 w 435"/>
                <a:gd name="T5" fmla="*/ 283 h 627"/>
                <a:gd name="T6" fmla="*/ 175 w 435"/>
                <a:gd name="T7" fmla="*/ 489 h 627"/>
                <a:gd name="T8" fmla="*/ 373 w 435"/>
                <a:gd name="T9" fmla="*/ 627 h 627"/>
                <a:gd name="T10" fmla="*/ 407 w 435"/>
                <a:gd name="T11" fmla="*/ 602 h 627"/>
                <a:gd name="T12" fmla="*/ 425 w 435"/>
                <a:gd name="T13" fmla="*/ 558 h 627"/>
                <a:gd name="T14" fmla="*/ 396 w 435"/>
                <a:gd name="T15" fmla="*/ 543 h 627"/>
                <a:gd name="T16" fmla="*/ 414 w 435"/>
                <a:gd name="T17" fmla="*/ 530 h 627"/>
                <a:gd name="T18" fmla="*/ 435 w 435"/>
                <a:gd name="T19" fmla="*/ 424 h 627"/>
                <a:gd name="T20" fmla="*/ 405 w 435"/>
                <a:gd name="T21" fmla="*/ 374 h 627"/>
                <a:gd name="T22" fmla="*/ 374 w 435"/>
                <a:gd name="T23" fmla="*/ 374 h 627"/>
                <a:gd name="T24" fmla="*/ 374 w 435"/>
                <a:gd name="T25" fmla="*/ 316 h 627"/>
                <a:gd name="T26" fmla="*/ 337 w 435"/>
                <a:gd name="T27" fmla="*/ 341 h 627"/>
                <a:gd name="T28" fmla="*/ 290 w 435"/>
                <a:gd name="T29" fmla="*/ 319 h 627"/>
                <a:gd name="T30" fmla="*/ 260 w 435"/>
                <a:gd name="T31" fmla="*/ 255 h 627"/>
                <a:gd name="T32" fmla="*/ 308 w 435"/>
                <a:gd name="T33" fmla="*/ 174 h 627"/>
                <a:gd name="T34" fmla="*/ 396 w 435"/>
                <a:gd name="T35" fmla="*/ 139 h 627"/>
                <a:gd name="T36" fmla="*/ 372 w 435"/>
                <a:gd name="T37" fmla="*/ 124 h 627"/>
                <a:gd name="T38" fmla="*/ 386 w 435"/>
                <a:gd name="T39" fmla="*/ 84 h 627"/>
                <a:gd name="T40" fmla="*/ 287 w 435"/>
                <a:gd name="T41" fmla="*/ 77 h 627"/>
                <a:gd name="T42" fmla="*/ 211 w 435"/>
                <a:gd name="T43" fmla="*/ 0 h 627"/>
                <a:gd name="T44" fmla="*/ 194 w 435"/>
                <a:gd name="T45" fmla="*/ 56 h 627"/>
                <a:gd name="T46" fmla="*/ 116 w 435"/>
                <a:gd name="T47" fmla="*/ 104 h 627"/>
                <a:gd name="T48" fmla="*/ 76 w 435"/>
                <a:gd name="T49" fmla="*/ 163 h 627"/>
                <a:gd name="T50" fmla="*/ 30 w 435"/>
                <a:gd name="T51" fmla="*/ 154 h 627"/>
                <a:gd name="T52" fmla="*/ 35 w 435"/>
                <a:gd name="T53" fmla="*/ 118 h 627"/>
                <a:gd name="T54" fmla="*/ 0 w 435"/>
                <a:gd name="T55" fmla="*/ 146 h 6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627"/>
                <a:gd name="T86" fmla="*/ 435 w 435"/>
                <a:gd name="T87" fmla="*/ 627 h 6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627">
                  <a:moveTo>
                    <a:pt x="0" y="146"/>
                  </a:moveTo>
                  <a:lnTo>
                    <a:pt x="8" y="196"/>
                  </a:lnTo>
                  <a:lnTo>
                    <a:pt x="87" y="283"/>
                  </a:lnTo>
                  <a:lnTo>
                    <a:pt x="175" y="489"/>
                  </a:lnTo>
                  <a:lnTo>
                    <a:pt x="373" y="627"/>
                  </a:lnTo>
                  <a:lnTo>
                    <a:pt x="407" y="602"/>
                  </a:lnTo>
                  <a:lnTo>
                    <a:pt x="425" y="558"/>
                  </a:lnTo>
                  <a:lnTo>
                    <a:pt x="396" y="543"/>
                  </a:lnTo>
                  <a:lnTo>
                    <a:pt x="414" y="530"/>
                  </a:lnTo>
                  <a:lnTo>
                    <a:pt x="435" y="424"/>
                  </a:lnTo>
                  <a:lnTo>
                    <a:pt x="405" y="374"/>
                  </a:lnTo>
                  <a:lnTo>
                    <a:pt x="374" y="374"/>
                  </a:lnTo>
                  <a:lnTo>
                    <a:pt x="374" y="316"/>
                  </a:lnTo>
                  <a:lnTo>
                    <a:pt x="337" y="341"/>
                  </a:lnTo>
                  <a:lnTo>
                    <a:pt x="290" y="319"/>
                  </a:lnTo>
                  <a:lnTo>
                    <a:pt x="260" y="255"/>
                  </a:lnTo>
                  <a:lnTo>
                    <a:pt x="308" y="174"/>
                  </a:lnTo>
                  <a:lnTo>
                    <a:pt x="396" y="139"/>
                  </a:lnTo>
                  <a:lnTo>
                    <a:pt x="372" y="124"/>
                  </a:lnTo>
                  <a:lnTo>
                    <a:pt x="386" y="84"/>
                  </a:lnTo>
                  <a:lnTo>
                    <a:pt x="287" y="77"/>
                  </a:lnTo>
                  <a:lnTo>
                    <a:pt x="211" y="0"/>
                  </a:lnTo>
                  <a:lnTo>
                    <a:pt x="194" y="56"/>
                  </a:lnTo>
                  <a:lnTo>
                    <a:pt x="116" y="104"/>
                  </a:lnTo>
                  <a:lnTo>
                    <a:pt x="76" y="163"/>
                  </a:lnTo>
                  <a:lnTo>
                    <a:pt x="30" y="154"/>
                  </a:lnTo>
                  <a:lnTo>
                    <a:pt x="35" y="118"/>
                  </a:lnTo>
                  <a:lnTo>
                    <a:pt x="0" y="146"/>
                  </a:lnTo>
                  <a:close/>
                </a:path>
              </a:pathLst>
            </a:custGeom>
            <a:grpFill/>
            <a:ln w="9525">
              <a:noFill/>
              <a:round/>
              <a:headEnd/>
              <a:tailEnd/>
            </a:ln>
          </p:spPr>
          <p:txBody>
            <a:bodyPr/>
            <a:lstStyle/>
            <a:p>
              <a:endParaRPr lang="en-US" dirty="0"/>
            </a:p>
          </p:txBody>
        </p:sp>
        <p:sp>
          <p:nvSpPr>
            <p:cNvPr id="128" name="Freeform 122">
              <a:extLst>
                <a:ext uri="{FF2B5EF4-FFF2-40B4-BE49-F238E27FC236}">
                  <a16:creationId xmlns:a16="http://schemas.microsoft.com/office/drawing/2014/main" id="{9F6D8AFB-FB47-442F-8326-7C35D20C5FCB}"/>
                </a:ext>
              </a:extLst>
            </p:cNvPr>
            <p:cNvSpPr>
              <a:spLocks noChangeAspect="1"/>
            </p:cNvSpPr>
            <p:nvPr/>
          </p:nvSpPr>
          <p:spPr bwMode="gray">
            <a:xfrm>
              <a:off x="4938010" y="3315213"/>
              <a:ext cx="37858" cy="58321"/>
            </a:xfrm>
            <a:custGeom>
              <a:avLst/>
              <a:gdLst>
                <a:gd name="T0" fmla="*/ 0 w 80"/>
                <a:gd name="T1" fmla="*/ 100 h 100"/>
                <a:gd name="T2" fmla="*/ 55 w 80"/>
                <a:gd name="T3" fmla="*/ 53 h 100"/>
                <a:gd name="T4" fmla="*/ 80 w 80"/>
                <a:gd name="T5" fmla="*/ 0 h 100"/>
                <a:gd name="T6" fmla="*/ 0 w 80"/>
                <a:gd name="T7" fmla="*/ 100 h 100"/>
                <a:gd name="T8" fmla="*/ 0 60000 65536"/>
                <a:gd name="T9" fmla="*/ 0 60000 65536"/>
                <a:gd name="T10" fmla="*/ 0 60000 65536"/>
                <a:gd name="T11" fmla="*/ 0 60000 65536"/>
                <a:gd name="T12" fmla="*/ 0 w 80"/>
                <a:gd name="T13" fmla="*/ 0 h 100"/>
                <a:gd name="T14" fmla="*/ 80 w 80"/>
                <a:gd name="T15" fmla="*/ 100 h 100"/>
              </a:gdLst>
              <a:ahLst/>
              <a:cxnLst>
                <a:cxn ang="T8">
                  <a:pos x="T0" y="T1"/>
                </a:cxn>
                <a:cxn ang="T9">
                  <a:pos x="T2" y="T3"/>
                </a:cxn>
                <a:cxn ang="T10">
                  <a:pos x="T4" y="T5"/>
                </a:cxn>
                <a:cxn ang="T11">
                  <a:pos x="T6" y="T7"/>
                </a:cxn>
              </a:cxnLst>
              <a:rect l="T12" t="T13" r="T14" b="T15"/>
              <a:pathLst>
                <a:path w="80" h="100">
                  <a:moveTo>
                    <a:pt x="0" y="100"/>
                  </a:moveTo>
                  <a:lnTo>
                    <a:pt x="55" y="53"/>
                  </a:lnTo>
                  <a:lnTo>
                    <a:pt x="80" y="0"/>
                  </a:lnTo>
                  <a:lnTo>
                    <a:pt x="0" y="100"/>
                  </a:lnTo>
                  <a:close/>
                </a:path>
              </a:pathLst>
            </a:custGeom>
            <a:grpFill/>
            <a:ln w="9525">
              <a:noFill/>
              <a:round/>
              <a:headEnd/>
              <a:tailEnd/>
            </a:ln>
          </p:spPr>
          <p:txBody>
            <a:bodyPr/>
            <a:lstStyle/>
            <a:p>
              <a:endParaRPr lang="en-US" dirty="0"/>
            </a:p>
          </p:txBody>
        </p:sp>
        <p:sp>
          <p:nvSpPr>
            <p:cNvPr id="129" name="Freeform 123">
              <a:extLst>
                <a:ext uri="{FF2B5EF4-FFF2-40B4-BE49-F238E27FC236}">
                  <a16:creationId xmlns:a16="http://schemas.microsoft.com/office/drawing/2014/main" id="{11B0A0F1-DA5C-442D-84E5-AC3372E7CBB4}"/>
                </a:ext>
              </a:extLst>
            </p:cNvPr>
            <p:cNvSpPr>
              <a:spLocks noChangeAspect="1"/>
            </p:cNvSpPr>
            <p:nvPr/>
          </p:nvSpPr>
          <p:spPr bwMode="gray">
            <a:xfrm>
              <a:off x="4069336" y="2936639"/>
              <a:ext cx="64460" cy="121758"/>
            </a:xfrm>
            <a:custGeom>
              <a:avLst/>
              <a:gdLst>
                <a:gd name="T0" fmla="*/ 0 w 142"/>
                <a:gd name="T1" fmla="*/ 83 h 211"/>
                <a:gd name="T2" fmla="*/ 27 w 142"/>
                <a:gd name="T3" fmla="*/ 0 h 211"/>
                <a:gd name="T4" fmla="*/ 78 w 142"/>
                <a:gd name="T5" fmla="*/ 2 h 211"/>
                <a:gd name="T6" fmla="*/ 90 w 142"/>
                <a:gd name="T7" fmla="*/ 57 h 211"/>
                <a:gd name="T8" fmla="*/ 52 w 142"/>
                <a:gd name="T9" fmla="*/ 113 h 211"/>
                <a:gd name="T10" fmla="*/ 60 w 142"/>
                <a:gd name="T11" fmla="*/ 146 h 211"/>
                <a:gd name="T12" fmla="*/ 136 w 142"/>
                <a:gd name="T13" fmla="*/ 167 h 211"/>
                <a:gd name="T14" fmla="*/ 142 w 142"/>
                <a:gd name="T15" fmla="*/ 211 h 211"/>
                <a:gd name="T16" fmla="*/ 96 w 142"/>
                <a:gd name="T17" fmla="*/ 167 h 211"/>
                <a:gd name="T18" fmla="*/ 96 w 142"/>
                <a:gd name="T19" fmla="*/ 188 h 211"/>
                <a:gd name="T20" fmla="*/ 27 w 142"/>
                <a:gd name="T21" fmla="*/ 167 h 211"/>
                <a:gd name="T22" fmla="*/ 0 w 142"/>
                <a:gd name="T23" fmla="*/ 83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11"/>
                <a:gd name="T38" fmla="*/ 142 w 142"/>
                <a:gd name="T39" fmla="*/ 211 h 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grpFill/>
            <a:ln w="9525">
              <a:noFill/>
              <a:round/>
              <a:headEnd/>
              <a:tailEnd/>
            </a:ln>
          </p:spPr>
          <p:txBody>
            <a:bodyPr/>
            <a:lstStyle/>
            <a:p>
              <a:endParaRPr lang="en-US" dirty="0"/>
            </a:p>
          </p:txBody>
        </p:sp>
        <p:sp>
          <p:nvSpPr>
            <p:cNvPr id="130" name="Freeform 124">
              <a:extLst>
                <a:ext uri="{FF2B5EF4-FFF2-40B4-BE49-F238E27FC236}">
                  <a16:creationId xmlns:a16="http://schemas.microsoft.com/office/drawing/2014/main" id="{4CBA72F6-EE67-4CE6-9535-BB120D5D4391}"/>
                </a:ext>
              </a:extLst>
            </p:cNvPr>
            <p:cNvSpPr>
              <a:spLocks noChangeAspect="1"/>
            </p:cNvSpPr>
            <p:nvPr/>
          </p:nvSpPr>
          <p:spPr bwMode="gray">
            <a:xfrm>
              <a:off x="4988146" y="3273264"/>
              <a:ext cx="19440" cy="23533"/>
            </a:xfrm>
            <a:custGeom>
              <a:avLst/>
              <a:gdLst>
                <a:gd name="T0" fmla="*/ 0 w 40"/>
                <a:gd name="T1" fmla="*/ 0 h 42"/>
                <a:gd name="T2" fmla="*/ 21 w 40"/>
                <a:gd name="T3" fmla="*/ 0 h 42"/>
                <a:gd name="T4" fmla="*/ 40 w 40"/>
                <a:gd name="T5" fmla="*/ 8 h 42"/>
                <a:gd name="T6" fmla="*/ 30 w 40"/>
                <a:gd name="T7" fmla="*/ 42 h 42"/>
                <a:gd name="T8" fmla="*/ 0 w 40"/>
                <a:gd name="T9" fmla="*/ 0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0" y="0"/>
                  </a:moveTo>
                  <a:lnTo>
                    <a:pt x="21" y="0"/>
                  </a:lnTo>
                  <a:lnTo>
                    <a:pt x="40" y="8"/>
                  </a:lnTo>
                  <a:lnTo>
                    <a:pt x="30" y="42"/>
                  </a:lnTo>
                  <a:lnTo>
                    <a:pt x="0" y="0"/>
                  </a:lnTo>
                  <a:close/>
                </a:path>
              </a:pathLst>
            </a:custGeom>
            <a:grpFill/>
            <a:ln w="9525">
              <a:noFill/>
              <a:round/>
              <a:headEnd/>
              <a:tailEnd/>
            </a:ln>
          </p:spPr>
          <p:txBody>
            <a:bodyPr/>
            <a:lstStyle/>
            <a:p>
              <a:endParaRPr lang="en-US" dirty="0"/>
            </a:p>
          </p:txBody>
        </p:sp>
        <p:sp>
          <p:nvSpPr>
            <p:cNvPr id="131" name="Freeform 125">
              <a:extLst>
                <a:ext uri="{FF2B5EF4-FFF2-40B4-BE49-F238E27FC236}">
                  <a16:creationId xmlns:a16="http://schemas.microsoft.com/office/drawing/2014/main" id="{BD6800E5-2B5F-43D1-9B81-F7C58CC1BEFF}"/>
                </a:ext>
              </a:extLst>
            </p:cNvPr>
            <p:cNvSpPr>
              <a:spLocks noChangeAspect="1"/>
            </p:cNvSpPr>
            <p:nvPr/>
          </p:nvSpPr>
          <p:spPr bwMode="gray">
            <a:xfrm>
              <a:off x="5014748" y="3302935"/>
              <a:ext cx="17394" cy="31719"/>
            </a:xfrm>
            <a:custGeom>
              <a:avLst/>
              <a:gdLst>
                <a:gd name="T0" fmla="*/ 0 w 37"/>
                <a:gd name="T1" fmla="*/ 0 h 55"/>
                <a:gd name="T2" fmla="*/ 2 w 37"/>
                <a:gd name="T3" fmla="*/ 55 h 55"/>
                <a:gd name="T4" fmla="*/ 37 w 37"/>
                <a:gd name="T5" fmla="*/ 32 h 55"/>
                <a:gd name="T6" fmla="*/ 0 w 37"/>
                <a:gd name="T7" fmla="*/ 0 h 55"/>
                <a:gd name="T8" fmla="*/ 0 60000 65536"/>
                <a:gd name="T9" fmla="*/ 0 60000 65536"/>
                <a:gd name="T10" fmla="*/ 0 60000 65536"/>
                <a:gd name="T11" fmla="*/ 0 60000 65536"/>
                <a:gd name="T12" fmla="*/ 0 w 37"/>
                <a:gd name="T13" fmla="*/ 0 h 55"/>
                <a:gd name="T14" fmla="*/ 37 w 37"/>
                <a:gd name="T15" fmla="*/ 55 h 55"/>
              </a:gdLst>
              <a:ahLst/>
              <a:cxnLst>
                <a:cxn ang="T8">
                  <a:pos x="T0" y="T1"/>
                </a:cxn>
                <a:cxn ang="T9">
                  <a:pos x="T2" y="T3"/>
                </a:cxn>
                <a:cxn ang="T10">
                  <a:pos x="T4" y="T5"/>
                </a:cxn>
                <a:cxn ang="T11">
                  <a:pos x="T6" y="T7"/>
                </a:cxn>
              </a:cxnLst>
              <a:rect l="T12" t="T13" r="T14" b="T15"/>
              <a:pathLst>
                <a:path w="37" h="55">
                  <a:moveTo>
                    <a:pt x="0" y="0"/>
                  </a:moveTo>
                  <a:lnTo>
                    <a:pt x="2" y="55"/>
                  </a:lnTo>
                  <a:lnTo>
                    <a:pt x="37" y="32"/>
                  </a:lnTo>
                  <a:lnTo>
                    <a:pt x="0" y="0"/>
                  </a:lnTo>
                  <a:close/>
                </a:path>
              </a:pathLst>
            </a:custGeom>
            <a:grpFill/>
            <a:ln w="9525">
              <a:noFill/>
              <a:round/>
              <a:headEnd/>
              <a:tailEnd/>
            </a:ln>
          </p:spPr>
          <p:txBody>
            <a:bodyPr/>
            <a:lstStyle/>
            <a:p>
              <a:endParaRPr lang="en-US" dirty="0"/>
            </a:p>
          </p:txBody>
        </p:sp>
        <p:sp>
          <p:nvSpPr>
            <p:cNvPr id="132" name="Freeform 126">
              <a:extLst>
                <a:ext uri="{FF2B5EF4-FFF2-40B4-BE49-F238E27FC236}">
                  <a16:creationId xmlns:a16="http://schemas.microsoft.com/office/drawing/2014/main" id="{25314D7C-D458-4723-9418-C7E73C2F5FE8}"/>
                </a:ext>
              </a:extLst>
            </p:cNvPr>
            <p:cNvSpPr>
              <a:spLocks noChangeAspect="1"/>
            </p:cNvSpPr>
            <p:nvPr/>
          </p:nvSpPr>
          <p:spPr bwMode="gray">
            <a:xfrm>
              <a:off x="5014748" y="3345909"/>
              <a:ext cx="69576" cy="81854"/>
            </a:xfrm>
            <a:custGeom>
              <a:avLst/>
              <a:gdLst>
                <a:gd name="T0" fmla="*/ 0 w 152"/>
                <a:gd name="T1" fmla="*/ 99 h 144"/>
                <a:gd name="T2" fmla="*/ 33 w 152"/>
                <a:gd name="T3" fmla="*/ 48 h 144"/>
                <a:gd name="T4" fmla="*/ 73 w 152"/>
                <a:gd name="T5" fmla="*/ 56 h 144"/>
                <a:gd name="T6" fmla="*/ 126 w 152"/>
                <a:gd name="T7" fmla="*/ 0 h 144"/>
                <a:gd name="T8" fmla="*/ 152 w 152"/>
                <a:gd name="T9" fmla="*/ 33 h 144"/>
                <a:gd name="T10" fmla="*/ 148 w 152"/>
                <a:gd name="T11" fmla="*/ 119 h 144"/>
                <a:gd name="T12" fmla="*/ 135 w 152"/>
                <a:gd name="T13" fmla="*/ 83 h 144"/>
                <a:gd name="T14" fmla="*/ 120 w 152"/>
                <a:gd name="T15" fmla="*/ 144 h 144"/>
                <a:gd name="T16" fmla="*/ 82 w 152"/>
                <a:gd name="T17" fmla="*/ 127 h 144"/>
                <a:gd name="T18" fmla="*/ 59 w 152"/>
                <a:gd name="T19" fmla="*/ 65 h 144"/>
                <a:gd name="T20" fmla="*/ 0 w 152"/>
                <a:gd name="T21" fmla="*/ 99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44"/>
                <a:gd name="T35" fmla="*/ 152 w 15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grpFill/>
            <a:ln w="9525">
              <a:noFill/>
              <a:round/>
              <a:headEnd/>
              <a:tailEnd/>
            </a:ln>
          </p:spPr>
          <p:txBody>
            <a:bodyPr/>
            <a:lstStyle/>
            <a:p>
              <a:endParaRPr lang="en-US" dirty="0"/>
            </a:p>
          </p:txBody>
        </p:sp>
        <p:sp>
          <p:nvSpPr>
            <p:cNvPr id="133" name="Freeform 127">
              <a:extLst>
                <a:ext uri="{FF2B5EF4-FFF2-40B4-BE49-F238E27FC236}">
                  <a16:creationId xmlns:a16="http://schemas.microsoft.com/office/drawing/2014/main" id="{75F9D6AF-4DA3-4E81-B600-D08D1F186BF4}"/>
                </a:ext>
              </a:extLst>
            </p:cNvPr>
            <p:cNvSpPr>
              <a:spLocks noChangeAspect="1"/>
            </p:cNvSpPr>
            <p:nvPr/>
          </p:nvSpPr>
          <p:spPr bwMode="gray">
            <a:xfrm>
              <a:off x="5023956" y="3327491"/>
              <a:ext cx="15348" cy="33765"/>
            </a:xfrm>
            <a:custGeom>
              <a:avLst/>
              <a:gdLst>
                <a:gd name="T0" fmla="*/ 0 w 34"/>
                <a:gd name="T1" fmla="*/ 38 h 58"/>
                <a:gd name="T2" fmla="*/ 8 w 34"/>
                <a:gd name="T3" fmla="*/ 25 h 58"/>
                <a:gd name="T4" fmla="*/ 34 w 34"/>
                <a:gd name="T5" fmla="*/ 0 h 58"/>
                <a:gd name="T6" fmla="*/ 23 w 34"/>
                <a:gd name="T7" fmla="*/ 58 h 58"/>
                <a:gd name="T8" fmla="*/ 0 w 34"/>
                <a:gd name="T9" fmla="*/ 38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38"/>
                  </a:moveTo>
                  <a:lnTo>
                    <a:pt x="8" y="25"/>
                  </a:lnTo>
                  <a:lnTo>
                    <a:pt x="34" y="0"/>
                  </a:lnTo>
                  <a:lnTo>
                    <a:pt x="23" y="58"/>
                  </a:lnTo>
                  <a:lnTo>
                    <a:pt x="0" y="38"/>
                  </a:lnTo>
                  <a:close/>
                </a:path>
              </a:pathLst>
            </a:custGeom>
            <a:grpFill/>
            <a:ln w="9525">
              <a:noFill/>
              <a:round/>
              <a:headEnd/>
              <a:tailEnd/>
            </a:ln>
          </p:spPr>
          <p:txBody>
            <a:bodyPr/>
            <a:lstStyle/>
            <a:p>
              <a:endParaRPr lang="en-US" dirty="0"/>
            </a:p>
          </p:txBody>
        </p:sp>
        <p:sp>
          <p:nvSpPr>
            <p:cNvPr id="134" name="Freeform 128">
              <a:extLst>
                <a:ext uri="{FF2B5EF4-FFF2-40B4-BE49-F238E27FC236}">
                  <a16:creationId xmlns:a16="http://schemas.microsoft.com/office/drawing/2014/main" id="{3D6442FC-A95A-41C2-B1CA-765AF2CDF1F0}"/>
                </a:ext>
              </a:extLst>
            </p:cNvPr>
            <p:cNvSpPr>
              <a:spLocks noChangeAspect="1"/>
            </p:cNvSpPr>
            <p:nvPr/>
          </p:nvSpPr>
          <p:spPr bwMode="gray">
            <a:xfrm>
              <a:off x="3269214" y="2339106"/>
              <a:ext cx="161661" cy="150407"/>
            </a:xfrm>
            <a:custGeom>
              <a:avLst/>
              <a:gdLst>
                <a:gd name="T0" fmla="*/ 0 w 345"/>
                <a:gd name="T1" fmla="*/ 48 h 262"/>
                <a:gd name="T2" fmla="*/ 20 w 345"/>
                <a:gd name="T3" fmla="*/ 185 h 262"/>
                <a:gd name="T4" fmla="*/ 201 w 345"/>
                <a:gd name="T5" fmla="*/ 253 h 262"/>
                <a:gd name="T6" fmla="*/ 289 w 345"/>
                <a:gd name="T7" fmla="*/ 262 h 262"/>
                <a:gd name="T8" fmla="*/ 345 w 345"/>
                <a:gd name="T9" fmla="*/ 193 h 262"/>
                <a:gd name="T10" fmla="*/ 317 w 345"/>
                <a:gd name="T11" fmla="*/ 115 h 262"/>
                <a:gd name="T12" fmla="*/ 339 w 345"/>
                <a:gd name="T13" fmla="*/ 94 h 262"/>
                <a:gd name="T14" fmla="*/ 324 w 345"/>
                <a:gd name="T15" fmla="*/ 34 h 262"/>
                <a:gd name="T16" fmla="*/ 192 w 345"/>
                <a:gd name="T17" fmla="*/ 15 h 262"/>
                <a:gd name="T18" fmla="*/ 107 w 345"/>
                <a:gd name="T19" fmla="*/ 0 h 262"/>
                <a:gd name="T20" fmla="*/ 0 w 345"/>
                <a:gd name="T21" fmla="*/ 48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grpFill/>
            <a:ln w="9525">
              <a:noFill/>
              <a:round/>
              <a:headEnd/>
              <a:tailEnd/>
            </a:ln>
          </p:spPr>
          <p:txBody>
            <a:bodyPr/>
            <a:lstStyle/>
            <a:p>
              <a:endParaRPr lang="en-US" dirty="0"/>
            </a:p>
          </p:txBody>
        </p:sp>
        <p:sp>
          <p:nvSpPr>
            <p:cNvPr id="135" name="Freeform 129">
              <a:extLst>
                <a:ext uri="{FF2B5EF4-FFF2-40B4-BE49-F238E27FC236}">
                  <a16:creationId xmlns:a16="http://schemas.microsoft.com/office/drawing/2014/main" id="{4F6E8374-445E-4169-A847-84956EB0FF7D}"/>
                </a:ext>
              </a:extLst>
            </p:cNvPr>
            <p:cNvSpPr>
              <a:spLocks noChangeAspect="1"/>
            </p:cNvSpPr>
            <p:nvPr/>
          </p:nvSpPr>
          <p:spPr bwMode="gray">
            <a:xfrm>
              <a:off x="2890640" y="2667545"/>
              <a:ext cx="51159" cy="109479"/>
            </a:xfrm>
            <a:custGeom>
              <a:avLst/>
              <a:gdLst>
                <a:gd name="T0" fmla="*/ 0 w 109"/>
                <a:gd name="T1" fmla="*/ 125 h 192"/>
                <a:gd name="T2" fmla="*/ 19 w 109"/>
                <a:gd name="T3" fmla="*/ 0 h 192"/>
                <a:gd name="T4" fmla="*/ 109 w 109"/>
                <a:gd name="T5" fmla="*/ 8 h 192"/>
                <a:gd name="T6" fmla="*/ 69 w 109"/>
                <a:gd name="T7" fmla="*/ 88 h 192"/>
                <a:gd name="T8" fmla="*/ 69 w 109"/>
                <a:gd name="T9" fmla="*/ 187 h 192"/>
                <a:gd name="T10" fmla="*/ 16 w 109"/>
                <a:gd name="T11" fmla="*/ 192 h 192"/>
                <a:gd name="T12" fmla="*/ 23 w 109"/>
                <a:gd name="T13" fmla="*/ 132 h 192"/>
                <a:gd name="T14" fmla="*/ 0 w 109"/>
                <a:gd name="T15" fmla="*/ 125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grpFill/>
            <a:ln w="9525">
              <a:noFill/>
              <a:round/>
              <a:headEnd/>
              <a:tailEnd/>
            </a:ln>
          </p:spPr>
          <p:txBody>
            <a:bodyPr/>
            <a:lstStyle/>
            <a:p>
              <a:endParaRPr lang="en-US" dirty="0"/>
            </a:p>
          </p:txBody>
        </p:sp>
        <p:sp>
          <p:nvSpPr>
            <p:cNvPr id="136" name="Freeform 130">
              <a:extLst>
                <a:ext uri="{FF2B5EF4-FFF2-40B4-BE49-F238E27FC236}">
                  <a16:creationId xmlns:a16="http://schemas.microsoft.com/office/drawing/2014/main" id="{857C0820-BA7D-4C02-95FA-166276B2B76B}"/>
                </a:ext>
              </a:extLst>
            </p:cNvPr>
            <p:cNvSpPr>
              <a:spLocks noChangeAspect="1"/>
            </p:cNvSpPr>
            <p:nvPr/>
          </p:nvSpPr>
          <p:spPr bwMode="gray">
            <a:xfrm>
              <a:off x="3365392" y="2510999"/>
              <a:ext cx="155522" cy="110503"/>
            </a:xfrm>
            <a:custGeom>
              <a:avLst/>
              <a:gdLst>
                <a:gd name="T0" fmla="*/ 0 w 329"/>
                <a:gd name="T1" fmla="*/ 94 h 193"/>
                <a:gd name="T2" fmla="*/ 89 w 329"/>
                <a:gd name="T3" fmla="*/ 174 h 193"/>
                <a:gd name="T4" fmla="*/ 293 w 329"/>
                <a:gd name="T5" fmla="*/ 193 h 193"/>
                <a:gd name="T6" fmla="*/ 329 w 329"/>
                <a:gd name="T7" fmla="*/ 126 h 193"/>
                <a:gd name="T8" fmla="*/ 277 w 329"/>
                <a:gd name="T9" fmla="*/ 122 h 193"/>
                <a:gd name="T10" fmla="*/ 272 w 329"/>
                <a:gd name="T11" fmla="*/ 63 h 193"/>
                <a:gd name="T12" fmla="*/ 226 w 329"/>
                <a:gd name="T13" fmla="*/ 0 h 193"/>
                <a:gd name="T14" fmla="*/ 89 w 329"/>
                <a:gd name="T15" fmla="*/ 13 h 193"/>
                <a:gd name="T16" fmla="*/ 0 w 329"/>
                <a:gd name="T17" fmla="*/ 94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grpFill/>
            <a:ln w="9525">
              <a:noFill/>
              <a:round/>
              <a:headEnd/>
              <a:tailEnd/>
            </a:ln>
          </p:spPr>
          <p:txBody>
            <a:bodyPr/>
            <a:lstStyle/>
            <a:p>
              <a:endParaRPr lang="en-US" dirty="0"/>
            </a:p>
          </p:txBody>
        </p:sp>
        <p:sp>
          <p:nvSpPr>
            <p:cNvPr id="137" name="Freeform 131">
              <a:extLst>
                <a:ext uri="{FF2B5EF4-FFF2-40B4-BE49-F238E27FC236}">
                  <a16:creationId xmlns:a16="http://schemas.microsoft.com/office/drawing/2014/main" id="{FCF88190-2507-43E5-9025-6537E2EE0251}"/>
                </a:ext>
              </a:extLst>
            </p:cNvPr>
            <p:cNvSpPr>
              <a:spLocks noChangeAspect="1"/>
            </p:cNvSpPr>
            <p:nvPr/>
          </p:nvSpPr>
          <p:spPr bwMode="gray">
            <a:xfrm>
              <a:off x="3603791" y="2884458"/>
              <a:ext cx="337647" cy="344809"/>
            </a:xfrm>
            <a:custGeom>
              <a:avLst/>
              <a:gdLst>
                <a:gd name="T0" fmla="*/ 0 w 731"/>
                <a:gd name="T1" fmla="*/ 158 h 607"/>
                <a:gd name="T2" fmla="*/ 10 w 731"/>
                <a:gd name="T3" fmla="*/ 106 h 607"/>
                <a:gd name="T4" fmla="*/ 49 w 731"/>
                <a:gd name="T5" fmla="*/ 117 h 607"/>
                <a:gd name="T6" fmla="*/ 96 w 731"/>
                <a:gd name="T7" fmla="*/ 85 h 607"/>
                <a:gd name="T8" fmla="*/ 115 w 731"/>
                <a:gd name="T9" fmla="*/ 61 h 607"/>
                <a:gd name="T10" fmla="*/ 77 w 731"/>
                <a:gd name="T11" fmla="*/ 26 h 607"/>
                <a:gd name="T12" fmla="*/ 156 w 731"/>
                <a:gd name="T13" fmla="*/ 0 h 607"/>
                <a:gd name="T14" fmla="*/ 312 w 731"/>
                <a:gd name="T15" fmla="*/ 70 h 607"/>
                <a:gd name="T16" fmla="*/ 314 w 731"/>
                <a:gd name="T17" fmla="*/ 96 h 607"/>
                <a:gd name="T18" fmla="*/ 350 w 731"/>
                <a:gd name="T19" fmla="*/ 113 h 607"/>
                <a:gd name="T20" fmla="*/ 383 w 731"/>
                <a:gd name="T21" fmla="*/ 130 h 607"/>
                <a:gd name="T22" fmla="*/ 414 w 731"/>
                <a:gd name="T23" fmla="*/ 117 h 607"/>
                <a:gd name="T24" fmla="*/ 476 w 731"/>
                <a:gd name="T25" fmla="*/ 137 h 607"/>
                <a:gd name="T26" fmla="*/ 561 w 731"/>
                <a:gd name="T27" fmla="*/ 276 h 607"/>
                <a:gd name="T28" fmla="*/ 570 w 731"/>
                <a:gd name="T29" fmla="*/ 285 h 607"/>
                <a:gd name="T30" fmla="*/ 603 w 731"/>
                <a:gd name="T31" fmla="*/ 340 h 607"/>
                <a:gd name="T32" fmla="*/ 713 w 731"/>
                <a:gd name="T33" fmla="*/ 353 h 607"/>
                <a:gd name="T34" fmla="*/ 731 w 731"/>
                <a:gd name="T35" fmla="*/ 378 h 607"/>
                <a:gd name="T36" fmla="*/ 705 w 731"/>
                <a:gd name="T37" fmla="*/ 450 h 607"/>
                <a:gd name="T38" fmla="*/ 603 w 731"/>
                <a:gd name="T39" fmla="*/ 486 h 607"/>
                <a:gd name="T40" fmla="*/ 492 w 731"/>
                <a:gd name="T41" fmla="*/ 510 h 607"/>
                <a:gd name="T42" fmla="*/ 403 w 731"/>
                <a:gd name="T43" fmla="*/ 607 h 607"/>
                <a:gd name="T44" fmla="*/ 403 w 731"/>
                <a:gd name="T45" fmla="*/ 570 h 607"/>
                <a:gd name="T46" fmla="*/ 340 w 731"/>
                <a:gd name="T47" fmla="*/ 546 h 607"/>
                <a:gd name="T48" fmla="*/ 278 w 731"/>
                <a:gd name="T49" fmla="*/ 579 h 607"/>
                <a:gd name="T50" fmla="*/ 214 w 731"/>
                <a:gd name="T51" fmla="*/ 469 h 607"/>
                <a:gd name="T52" fmla="*/ 163 w 731"/>
                <a:gd name="T53" fmla="*/ 426 h 607"/>
                <a:gd name="T54" fmla="*/ 130 w 731"/>
                <a:gd name="T55" fmla="*/ 311 h 607"/>
                <a:gd name="T56" fmla="*/ 0 w 731"/>
                <a:gd name="T57" fmla="*/ 158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607"/>
                <a:gd name="T89" fmla="*/ 731 w 731"/>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grpFill/>
            <a:ln w="9525">
              <a:noFill/>
              <a:round/>
              <a:headEnd/>
              <a:tailEnd/>
            </a:ln>
          </p:spPr>
          <p:txBody>
            <a:bodyPr/>
            <a:lstStyle/>
            <a:p>
              <a:endParaRPr lang="en-US" dirty="0"/>
            </a:p>
          </p:txBody>
        </p:sp>
        <p:sp>
          <p:nvSpPr>
            <p:cNvPr id="138" name="Freeform 132">
              <a:extLst>
                <a:ext uri="{FF2B5EF4-FFF2-40B4-BE49-F238E27FC236}">
                  <a16:creationId xmlns:a16="http://schemas.microsoft.com/office/drawing/2014/main" id="{61010F52-4F52-435D-9C12-E77ADDC5E7AF}"/>
                </a:ext>
              </a:extLst>
            </p:cNvPr>
            <p:cNvSpPr>
              <a:spLocks noChangeAspect="1"/>
            </p:cNvSpPr>
            <p:nvPr/>
          </p:nvSpPr>
          <p:spPr bwMode="gray">
            <a:xfrm>
              <a:off x="3796148" y="1437690"/>
              <a:ext cx="78785" cy="42973"/>
            </a:xfrm>
            <a:custGeom>
              <a:avLst/>
              <a:gdLst>
                <a:gd name="T0" fmla="*/ 0 w 172"/>
                <a:gd name="T1" fmla="*/ 53 h 74"/>
                <a:gd name="T2" fmla="*/ 35 w 172"/>
                <a:gd name="T3" fmla="*/ 36 h 74"/>
                <a:gd name="T4" fmla="*/ 9 w 172"/>
                <a:gd name="T5" fmla="*/ 22 h 74"/>
                <a:gd name="T6" fmla="*/ 132 w 172"/>
                <a:gd name="T7" fmla="*/ 0 h 74"/>
                <a:gd name="T8" fmla="*/ 154 w 172"/>
                <a:gd name="T9" fmla="*/ 1 h 74"/>
                <a:gd name="T10" fmla="*/ 130 w 172"/>
                <a:gd name="T11" fmla="*/ 20 h 74"/>
                <a:gd name="T12" fmla="*/ 172 w 172"/>
                <a:gd name="T13" fmla="*/ 18 h 74"/>
                <a:gd name="T14" fmla="*/ 61 w 172"/>
                <a:gd name="T15" fmla="*/ 62 h 74"/>
                <a:gd name="T16" fmla="*/ 35 w 172"/>
                <a:gd name="T17" fmla="*/ 74 h 74"/>
                <a:gd name="T18" fmla="*/ 42 w 172"/>
                <a:gd name="T19" fmla="*/ 56 h 74"/>
                <a:gd name="T20" fmla="*/ 0 w 172"/>
                <a:gd name="T21" fmla="*/ 53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74"/>
                <a:gd name="T35" fmla="*/ 172 w 17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74">
                  <a:moveTo>
                    <a:pt x="0" y="53"/>
                  </a:moveTo>
                  <a:lnTo>
                    <a:pt x="35" y="36"/>
                  </a:lnTo>
                  <a:lnTo>
                    <a:pt x="9" y="22"/>
                  </a:lnTo>
                  <a:lnTo>
                    <a:pt x="132" y="0"/>
                  </a:lnTo>
                  <a:lnTo>
                    <a:pt x="154" y="1"/>
                  </a:lnTo>
                  <a:lnTo>
                    <a:pt x="130" y="20"/>
                  </a:lnTo>
                  <a:lnTo>
                    <a:pt x="172" y="18"/>
                  </a:lnTo>
                  <a:lnTo>
                    <a:pt x="61" y="62"/>
                  </a:lnTo>
                  <a:lnTo>
                    <a:pt x="35" y="74"/>
                  </a:lnTo>
                  <a:lnTo>
                    <a:pt x="42" y="56"/>
                  </a:lnTo>
                  <a:lnTo>
                    <a:pt x="0" y="53"/>
                  </a:lnTo>
                  <a:close/>
                </a:path>
              </a:pathLst>
            </a:custGeom>
            <a:grpFill/>
            <a:ln w="9525">
              <a:noFill/>
              <a:round/>
              <a:headEnd/>
              <a:tailEnd/>
            </a:ln>
          </p:spPr>
          <p:txBody>
            <a:bodyPr/>
            <a:lstStyle/>
            <a:p>
              <a:endParaRPr lang="en-US" dirty="0"/>
            </a:p>
          </p:txBody>
        </p:sp>
        <p:sp>
          <p:nvSpPr>
            <p:cNvPr id="139" name="Freeform 133">
              <a:extLst>
                <a:ext uri="{FF2B5EF4-FFF2-40B4-BE49-F238E27FC236}">
                  <a16:creationId xmlns:a16="http://schemas.microsoft.com/office/drawing/2014/main" id="{404CA78E-14A6-4C41-8C85-B574B9B33ADF}"/>
                </a:ext>
              </a:extLst>
            </p:cNvPr>
            <p:cNvSpPr>
              <a:spLocks noChangeAspect="1"/>
            </p:cNvSpPr>
            <p:nvPr/>
          </p:nvSpPr>
          <p:spPr bwMode="gray">
            <a:xfrm>
              <a:off x="3819681" y="1890956"/>
              <a:ext cx="33764" cy="25580"/>
            </a:xfrm>
            <a:custGeom>
              <a:avLst/>
              <a:gdLst>
                <a:gd name="T0" fmla="*/ 0 w 68"/>
                <a:gd name="T1" fmla="*/ 39 h 39"/>
                <a:gd name="T2" fmla="*/ 19 w 68"/>
                <a:gd name="T3" fmla="*/ 0 h 39"/>
                <a:gd name="T4" fmla="*/ 68 w 68"/>
                <a:gd name="T5" fmla="*/ 22 h 39"/>
                <a:gd name="T6" fmla="*/ 0 w 68"/>
                <a:gd name="T7" fmla="*/ 39 h 39"/>
                <a:gd name="T8" fmla="*/ 0 60000 65536"/>
                <a:gd name="T9" fmla="*/ 0 60000 65536"/>
                <a:gd name="T10" fmla="*/ 0 60000 65536"/>
                <a:gd name="T11" fmla="*/ 0 60000 65536"/>
                <a:gd name="T12" fmla="*/ 0 w 68"/>
                <a:gd name="T13" fmla="*/ 0 h 39"/>
                <a:gd name="T14" fmla="*/ 68 w 68"/>
                <a:gd name="T15" fmla="*/ 39 h 39"/>
              </a:gdLst>
              <a:ahLst/>
              <a:cxnLst>
                <a:cxn ang="T8">
                  <a:pos x="T0" y="T1"/>
                </a:cxn>
                <a:cxn ang="T9">
                  <a:pos x="T2" y="T3"/>
                </a:cxn>
                <a:cxn ang="T10">
                  <a:pos x="T4" y="T5"/>
                </a:cxn>
                <a:cxn ang="T11">
                  <a:pos x="T6" y="T7"/>
                </a:cxn>
              </a:cxnLst>
              <a:rect l="T12" t="T13" r="T14" b="T15"/>
              <a:pathLst>
                <a:path w="68" h="39">
                  <a:moveTo>
                    <a:pt x="0" y="39"/>
                  </a:moveTo>
                  <a:lnTo>
                    <a:pt x="19" y="0"/>
                  </a:lnTo>
                  <a:lnTo>
                    <a:pt x="68" y="22"/>
                  </a:lnTo>
                  <a:lnTo>
                    <a:pt x="0" y="39"/>
                  </a:lnTo>
                  <a:close/>
                </a:path>
              </a:pathLst>
            </a:custGeom>
            <a:grpFill/>
            <a:ln w="9525">
              <a:noFill/>
              <a:round/>
              <a:headEnd/>
              <a:tailEnd/>
            </a:ln>
          </p:spPr>
          <p:txBody>
            <a:bodyPr/>
            <a:lstStyle/>
            <a:p>
              <a:endParaRPr lang="en-US" dirty="0"/>
            </a:p>
          </p:txBody>
        </p:sp>
        <p:sp>
          <p:nvSpPr>
            <p:cNvPr id="140" name="Freeform 134">
              <a:extLst>
                <a:ext uri="{FF2B5EF4-FFF2-40B4-BE49-F238E27FC236}">
                  <a16:creationId xmlns:a16="http://schemas.microsoft.com/office/drawing/2014/main" id="{1E81FD5E-D646-4F19-B625-96E19432021D}"/>
                </a:ext>
              </a:extLst>
            </p:cNvPr>
            <p:cNvSpPr>
              <a:spLocks noChangeAspect="1"/>
            </p:cNvSpPr>
            <p:nvPr/>
          </p:nvSpPr>
          <p:spPr bwMode="gray">
            <a:xfrm>
              <a:off x="3874933" y="1756920"/>
              <a:ext cx="98225" cy="92086"/>
            </a:xfrm>
            <a:custGeom>
              <a:avLst/>
              <a:gdLst>
                <a:gd name="T0" fmla="*/ 0 w 212"/>
                <a:gd name="T1" fmla="*/ 79 h 160"/>
                <a:gd name="T2" fmla="*/ 17 w 212"/>
                <a:gd name="T3" fmla="*/ 113 h 160"/>
                <a:gd name="T4" fmla="*/ 41 w 212"/>
                <a:gd name="T5" fmla="*/ 101 h 160"/>
                <a:gd name="T6" fmla="*/ 66 w 212"/>
                <a:gd name="T7" fmla="*/ 124 h 160"/>
                <a:gd name="T8" fmla="*/ 86 w 212"/>
                <a:gd name="T9" fmla="*/ 113 h 160"/>
                <a:gd name="T10" fmla="*/ 79 w 212"/>
                <a:gd name="T11" fmla="*/ 152 h 160"/>
                <a:gd name="T12" fmla="*/ 212 w 212"/>
                <a:gd name="T13" fmla="*/ 160 h 160"/>
                <a:gd name="T14" fmla="*/ 160 w 212"/>
                <a:gd name="T15" fmla="*/ 132 h 160"/>
                <a:gd name="T16" fmla="*/ 135 w 212"/>
                <a:gd name="T17" fmla="*/ 82 h 160"/>
                <a:gd name="T18" fmla="*/ 137 w 212"/>
                <a:gd name="T19" fmla="*/ 30 h 160"/>
                <a:gd name="T20" fmla="*/ 170 w 212"/>
                <a:gd name="T21" fmla="*/ 0 h 160"/>
                <a:gd name="T22" fmla="*/ 54 w 212"/>
                <a:gd name="T23" fmla="*/ 11 h 160"/>
                <a:gd name="T24" fmla="*/ 27 w 212"/>
                <a:gd name="T25" fmla="*/ 79 h 160"/>
                <a:gd name="T26" fmla="*/ 0 w 212"/>
                <a:gd name="T27" fmla="*/ 79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
                <a:gd name="T43" fmla="*/ 0 h 160"/>
                <a:gd name="T44" fmla="*/ 212 w 212"/>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 h="160">
                  <a:moveTo>
                    <a:pt x="0" y="79"/>
                  </a:moveTo>
                  <a:lnTo>
                    <a:pt x="17" y="113"/>
                  </a:lnTo>
                  <a:lnTo>
                    <a:pt x="41" y="101"/>
                  </a:lnTo>
                  <a:lnTo>
                    <a:pt x="66" y="124"/>
                  </a:lnTo>
                  <a:lnTo>
                    <a:pt x="86" y="113"/>
                  </a:lnTo>
                  <a:lnTo>
                    <a:pt x="79" y="152"/>
                  </a:lnTo>
                  <a:lnTo>
                    <a:pt x="212" y="160"/>
                  </a:lnTo>
                  <a:lnTo>
                    <a:pt x="160" y="132"/>
                  </a:lnTo>
                  <a:lnTo>
                    <a:pt x="135" y="82"/>
                  </a:lnTo>
                  <a:lnTo>
                    <a:pt x="137" y="30"/>
                  </a:lnTo>
                  <a:lnTo>
                    <a:pt x="170" y="0"/>
                  </a:lnTo>
                  <a:lnTo>
                    <a:pt x="54" y="11"/>
                  </a:lnTo>
                  <a:lnTo>
                    <a:pt x="27" y="79"/>
                  </a:lnTo>
                  <a:lnTo>
                    <a:pt x="0" y="79"/>
                  </a:lnTo>
                  <a:close/>
                </a:path>
              </a:pathLst>
            </a:custGeom>
            <a:grpFill/>
            <a:ln w="9525">
              <a:noFill/>
              <a:round/>
              <a:headEnd/>
              <a:tailEnd/>
            </a:ln>
          </p:spPr>
          <p:txBody>
            <a:bodyPr/>
            <a:lstStyle/>
            <a:p>
              <a:endParaRPr lang="en-US" dirty="0"/>
            </a:p>
          </p:txBody>
        </p:sp>
        <p:sp>
          <p:nvSpPr>
            <p:cNvPr id="141" name="Freeform 135">
              <a:extLst>
                <a:ext uri="{FF2B5EF4-FFF2-40B4-BE49-F238E27FC236}">
                  <a16:creationId xmlns:a16="http://schemas.microsoft.com/office/drawing/2014/main" id="{93F32E95-8180-433B-9053-2532E3481EBC}"/>
                </a:ext>
              </a:extLst>
            </p:cNvPr>
            <p:cNvSpPr>
              <a:spLocks noChangeAspect="1"/>
            </p:cNvSpPr>
            <p:nvPr/>
          </p:nvSpPr>
          <p:spPr bwMode="gray">
            <a:xfrm>
              <a:off x="3908697" y="1609583"/>
              <a:ext cx="247608" cy="147337"/>
            </a:xfrm>
            <a:custGeom>
              <a:avLst/>
              <a:gdLst>
                <a:gd name="T0" fmla="*/ 0 w 532"/>
                <a:gd name="T1" fmla="*/ 222 h 258"/>
                <a:gd name="T2" fmla="*/ 50 w 532"/>
                <a:gd name="T3" fmla="*/ 229 h 258"/>
                <a:gd name="T4" fmla="*/ 17 w 532"/>
                <a:gd name="T5" fmla="*/ 251 h 258"/>
                <a:gd name="T6" fmla="*/ 105 w 532"/>
                <a:gd name="T7" fmla="*/ 258 h 258"/>
                <a:gd name="T8" fmla="*/ 107 w 532"/>
                <a:gd name="T9" fmla="*/ 229 h 258"/>
                <a:gd name="T10" fmla="*/ 132 w 532"/>
                <a:gd name="T11" fmla="*/ 234 h 258"/>
                <a:gd name="T12" fmla="*/ 106 w 532"/>
                <a:gd name="T13" fmla="*/ 217 h 258"/>
                <a:gd name="T14" fmla="*/ 143 w 532"/>
                <a:gd name="T15" fmla="*/ 223 h 258"/>
                <a:gd name="T16" fmla="*/ 133 w 532"/>
                <a:gd name="T17" fmla="*/ 190 h 258"/>
                <a:gd name="T18" fmla="*/ 153 w 532"/>
                <a:gd name="T19" fmla="*/ 209 h 258"/>
                <a:gd name="T20" fmla="*/ 177 w 532"/>
                <a:gd name="T21" fmla="*/ 191 h 258"/>
                <a:gd name="T22" fmla="*/ 161 w 532"/>
                <a:gd name="T23" fmla="*/ 170 h 258"/>
                <a:gd name="T24" fmla="*/ 215 w 532"/>
                <a:gd name="T25" fmla="*/ 173 h 258"/>
                <a:gd name="T26" fmla="*/ 200 w 532"/>
                <a:gd name="T27" fmla="*/ 161 h 258"/>
                <a:gd name="T28" fmla="*/ 225 w 532"/>
                <a:gd name="T29" fmla="*/ 163 h 258"/>
                <a:gd name="T30" fmla="*/ 240 w 532"/>
                <a:gd name="T31" fmla="*/ 137 h 258"/>
                <a:gd name="T32" fmla="*/ 505 w 532"/>
                <a:gd name="T33" fmla="*/ 54 h 258"/>
                <a:gd name="T34" fmla="*/ 532 w 532"/>
                <a:gd name="T35" fmla="*/ 22 h 258"/>
                <a:gd name="T36" fmla="*/ 481 w 532"/>
                <a:gd name="T37" fmla="*/ 0 h 258"/>
                <a:gd name="T38" fmla="*/ 369 w 532"/>
                <a:gd name="T39" fmla="*/ 52 h 258"/>
                <a:gd name="T40" fmla="*/ 254 w 532"/>
                <a:gd name="T41" fmla="*/ 52 h 258"/>
                <a:gd name="T42" fmla="*/ 131 w 532"/>
                <a:gd name="T43" fmla="*/ 121 h 258"/>
                <a:gd name="T44" fmla="*/ 63 w 532"/>
                <a:gd name="T45" fmla="*/ 130 h 258"/>
                <a:gd name="T46" fmla="*/ 67 w 532"/>
                <a:gd name="T47" fmla="*/ 161 h 258"/>
                <a:gd name="T48" fmla="*/ 104 w 532"/>
                <a:gd name="T49" fmla="*/ 163 h 258"/>
                <a:gd name="T50" fmla="*/ 62 w 532"/>
                <a:gd name="T51" fmla="*/ 164 h 258"/>
                <a:gd name="T52" fmla="*/ 81 w 532"/>
                <a:gd name="T53" fmla="*/ 178 h 258"/>
                <a:gd name="T54" fmla="*/ 50 w 532"/>
                <a:gd name="T55" fmla="*/ 191 h 258"/>
                <a:gd name="T56" fmla="*/ 85 w 532"/>
                <a:gd name="T57" fmla="*/ 206 h 258"/>
                <a:gd name="T58" fmla="*/ 0 w 532"/>
                <a:gd name="T59" fmla="*/ 222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2"/>
                <a:gd name="T91" fmla="*/ 0 h 258"/>
                <a:gd name="T92" fmla="*/ 532 w 532"/>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2" h="258">
                  <a:moveTo>
                    <a:pt x="0" y="222"/>
                  </a:moveTo>
                  <a:lnTo>
                    <a:pt x="50" y="229"/>
                  </a:lnTo>
                  <a:lnTo>
                    <a:pt x="17" y="251"/>
                  </a:lnTo>
                  <a:lnTo>
                    <a:pt x="105" y="258"/>
                  </a:lnTo>
                  <a:lnTo>
                    <a:pt x="107" y="229"/>
                  </a:lnTo>
                  <a:lnTo>
                    <a:pt x="132" y="234"/>
                  </a:lnTo>
                  <a:lnTo>
                    <a:pt x="106" y="217"/>
                  </a:lnTo>
                  <a:lnTo>
                    <a:pt x="143" y="223"/>
                  </a:lnTo>
                  <a:lnTo>
                    <a:pt x="133" y="190"/>
                  </a:lnTo>
                  <a:lnTo>
                    <a:pt x="153" y="209"/>
                  </a:lnTo>
                  <a:lnTo>
                    <a:pt x="177" y="191"/>
                  </a:lnTo>
                  <a:lnTo>
                    <a:pt x="161" y="170"/>
                  </a:lnTo>
                  <a:lnTo>
                    <a:pt x="215" y="173"/>
                  </a:lnTo>
                  <a:lnTo>
                    <a:pt x="200" y="161"/>
                  </a:lnTo>
                  <a:lnTo>
                    <a:pt x="225" y="163"/>
                  </a:lnTo>
                  <a:lnTo>
                    <a:pt x="240" y="137"/>
                  </a:lnTo>
                  <a:lnTo>
                    <a:pt x="505" y="54"/>
                  </a:lnTo>
                  <a:lnTo>
                    <a:pt x="532" y="22"/>
                  </a:lnTo>
                  <a:lnTo>
                    <a:pt x="481" y="0"/>
                  </a:lnTo>
                  <a:lnTo>
                    <a:pt x="369" y="52"/>
                  </a:lnTo>
                  <a:lnTo>
                    <a:pt x="254" y="52"/>
                  </a:lnTo>
                  <a:lnTo>
                    <a:pt x="131" y="121"/>
                  </a:lnTo>
                  <a:lnTo>
                    <a:pt x="63" y="130"/>
                  </a:lnTo>
                  <a:lnTo>
                    <a:pt x="67" y="161"/>
                  </a:lnTo>
                  <a:lnTo>
                    <a:pt x="104" y="163"/>
                  </a:lnTo>
                  <a:lnTo>
                    <a:pt x="62" y="164"/>
                  </a:lnTo>
                  <a:lnTo>
                    <a:pt x="81" y="178"/>
                  </a:lnTo>
                  <a:lnTo>
                    <a:pt x="50" y="191"/>
                  </a:lnTo>
                  <a:lnTo>
                    <a:pt x="85" y="206"/>
                  </a:lnTo>
                  <a:lnTo>
                    <a:pt x="0" y="222"/>
                  </a:lnTo>
                  <a:close/>
                </a:path>
              </a:pathLst>
            </a:custGeom>
            <a:grpFill/>
            <a:ln w="9525">
              <a:noFill/>
              <a:round/>
              <a:headEnd/>
              <a:tailEnd/>
            </a:ln>
          </p:spPr>
          <p:txBody>
            <a:bodyPr/>
            <a:lstStyle/>
            <a:p>
              <a:endParaRPr lang="en-US" dirty="0"/>
            </a:p>
          </p:txBody>
        </p:sp>
        <p:sp>
          <p:nvSpPr>
            <p:cNvPr id="142" name="Freeform 136">
              <a:extLst>
                <a:ext uri="{FF2B5EF4-FFF2-40B4-BE49-F238E27FC236}">
                  <a16:creationId xmlns:a16="http://schemas.microsoft.com/office/drawing/2014/main" id="{63C1AA14-7C9C-478B-B61F-6BD81A5DAE13}"/>
                </a:ext>
              </a:extLst>
            </p:cNvPr>
            <p:cNvSpPr>
              <a:spLocks noChangeAspect="1"/>
            </p:cNvSpPr>
            <p:nvPr/>
          </p:nvSpPr>
          <p:spPr bwMode="gray">
            <a:xfrm>
              <a:off x="4052965" y="1416203"/>
              <a:ext cx="47066" cy="29672"/>
            </a:xfrm>
            <a:custGeom>
              <a:avLst/>
              <a:gdLst>
                <a:gd name="T0" fmla="*/ 0 w 102"/>
                <a:gd name="T1" fmla="*/ 37 h 53"/>
                <a:gd name="T2" fmla="*/ 30 w 102"/>
                <a:gd name="T3" fmla="*/ 53 h 53"/>
                <a:gd name="T4" fmla="*/ 102 w 102"/>
                <a:gd name="T5" fmla="*/ 35 h 53"/>
                <a:gd name="T6" fmla="*/ 60 w 102"/>
                <a:gd name="T7" fmla="*/ 0 h 53"/>
                <a:gd name="T8" fmla="*/ 0 w 102"/>
                <a:gd name="T9" fmla="*/ 37 h 53"/>
                <a:gd name="T10" fmla="*/ 0 60000 65536"/>
                <a:gd name="T11" fmla="*/ 0 60000 65536"/>
                <a:gd name="T12" fmla="*/ 0 60000 65536"/>
                <a:gd name="T13" fmla="*/ 0 60000 65536"/>
                <a:gd name="T14" fmla="*/ 0 60000 65536"/>
                <a:gd name="T15" fmla="*/ 0 w 102"/>
                <a:gd name="T16" fmla="*/ 0 h 53"/>
                <a:gd name="T17" fmla="*/ 102 w 102"/>
                <a:gd name="T18" fmla="*/ 53 h 53"/>
              </a:gdLst>
              <a:ahLst/>
              <a:cxnLst>
                <a:cxn ang="T10">
                  <a:pos x="T0" y="T1"/>
                </a:cxn>
                <a:cxn ang="T11">
                  <a:pos x="T2" y="T3"/>
                </a:cxn>
                <a:cxn ang="T12">
                  <a:pos x="T4" y="T5"/>
                </a:cxn>
                <a:cxn ang="T13">
                  <a:pos x="T6" y="T7"/>
                </a:cxn>
                <a:cxn ang="T14">
                  <a:pos x="T8" y="T9"/>
                </a:cxn>
              </a:cxnLst>
              <a:rect l="T15" t="T16" r="T17" b="T18"/>
              <a:pathLst>
                <a:path w="102" h="53">
                  <a:moveTo>
                    <a:pt x="0" y="37"/>
                  </a:moveTo>
                  <a:lnTo>
                    <a:pt x="30" y="53"/>
                  </a:lnTo>
                  <a:lnTo>
                    <a:pt x="102" y="35"/>
                  </a:lnTo>
                  <a:lnTo>
                    <a:pt x="60" y="0"/>
                  </a:lnTo>
                  <a:lnTo>
                    <a:pt x="0" y="37"/>
                  </a:lnTo>
                  <a:close/>
                </a:path>
              </a:pathLst>
            </a:custGeom>
            <a:grpFill/>
            <a:ln w="9525">
              <a:noFill/>
              <a:round/>
              <a:headEnd/>
              <a:tailEnd/>
            </a:ln>
          </p:spPr>
          <p:txBody>
            <a:bodyPr/>
            <a:lstStyle/>
            <a:p>
              <a:endParaRPr lang="en-US" dirty="0"/>
            </a:p>
          </p:txBody>
        </p:sp>
        <p:sp>
          <p:nvSpPr>
            <p:cNvPr id="143" name="Freeform 137">
              <a:extLst>
                <a:ext uri="{FF2B5EF4-FFF2-40B4-BE49-F238E27FC236}">
                  <a16:creationId xmlns:a16="http://schemas.microsoft.com/office/drawing/2014/main" id="{CB1B6A8C-C0A8-4E5A-857A-58E1AC261CD5}"/>
                </a:ext>
              </a:extLst>
            </p:cNvPr>
            <p:cNvSpPr>
              <a:spLocks noChangeAspect="1"/>
            </p:cNvSpPr>
            <p:nvPr/>
          </p:nvSpPr>
          <p:spPr bwMode="gray">
            <a:xfrm>
              <a:off x="4515439" y="1474524"/>
              <a:ext cx="42973" cy="20463"/>
            </a:xfrm>
            <a:custGeom>
              <a:avLst/>
              <a:gdLst>
                <a:gd name="T0" fmla="*/ 0 w 93"/>
                <a:gd name="T1" fmla="*/ 0 h 35"/>
                <a:gd name="T2" fmla="*/ 42 w 93"/>
                <a:gd name="T3" fmla="*/ 27 h 35"/>
                <a:gd name="T4" fmla="*/ 28 w 93"/>
                <a:gd name="T5" fmla="*/ 35 h 35"/>
                <a:gd name="T6" fmla="*/ 65 w 93"/>
                <a:gd name="T7" fmla="*/ 33 h 35"/>
                <a:gd name="T8" fmla="*/ 93 w 93"/>
                <a:gd name="T9" fmla="*/ 16 h 35"/>
                <a:gd name="T10" fmla="*/ 0 w 93"/>
                <a:gd name="T11" fmla="*/ 0 h 35"/>
                <a:gd name="T12" fmla="*/ 0 60000 65536"/>
                <a:gd name="T13" fmla="*/ 0 60000 65536"/>
                <a:gd name="T14" fmla="*/ 0 60000 65536"/>
                <a:gd name="T15" fmla="*/ 0 60000 65536"/>
                <a:gd name="T16" fmla="*/ 0 60000 65536"/>
                <a:gd name="T17" fmla="*/ 0 60000 65536"/>
                <a:gd name="T18" fmla="*/ 0 w 93"/>
                <a:gd name="T19" fmla="*/ 0 h 35"/>
                <a:gd name="T20" fmla="*/ 93 w 9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3" h="35">
                  <a:moveTo>
                    <a:pt x="0" y="0"/>
                  </a:moveTo>
                  <a:lnTo>
                    <a:pt x="42" y="27"/>
                  </a:lnTo>
                  <a:lnTo>
                    <a:pt x="28" y="35"/>
                  </a:lnTo>
                  <a:lnTo>
                    <a:pt x="65" y="33"/>
                  </a:lnTo>
                  <a:lnTo>
                    <a:pt x="93" y="16"/>
                  </a:lnTo>
                  <a:lnTo>
                    <a:pt x="0" y="0"/>
                  </a:lnTo>
                  <a:close/>
                </a:path>
              </a:pathLst>
            </a:custGeom>
            <a:grpFill/>
            <a:ln w="9525">
              <a:noFill/>
              <a:round/>
              <a:headEnd/>
              <a:tailEnd/>
            </a:ln>
          </p:spPr>
          <p:txBody>
            <a:bodyPr/>
            <a:lstStyle/>
            <a:p>
              <a:endParaRPr lang="en-US" dirty="0"/>
            </a:p>
          </p:txBody>
        </p:sp>
        <p:sp>
          <p:nvSpPr>
            <p:cNvPr id="144" name="Freeform 138">
              <a:extLst>
                <a:ext uri="{FF2B5EF4-FFF2-40B4-BE49-F238E27FC236}">
                  <a16:creationId xmlns:a16="http://schemas.microsoft.com/office/drawing/2014/main" id="{31EE6CDE-5A32-4984-8DDF-63B28F0EF8EF}"/>
                </a:ext>
              </a:extLst>
            </p:cNvPr>
            <p:cNvSpPr>
              <a:spLocks noChangeAspect="1"/>
            </p:cNvSpPr>
            <p:nvPr/>
          </p:nvSpPr>
          <p:spPr bwMode="gray">
            <a:xfrm>
              <a:off x="4521578" y="1422342"/>
              <a:ext cx="102317" cy="53205"/>
            </a:xfrm>
            <a:custGeom>
              <a:avLst/>
              <a:gdLst>
                <a:gd name="T0" fmla="*/ 0 w 220"/>
                <a:gd name="T1" fmla="*/ 78 h 95"/>
                <a:gd name="T2" fmla="*/ 59 w 220"/>
                <a:gd name="T3" fmla="*/ 25 h 95"/>
                <a:gd name="T4" fmla="*/ 142 w 220"/>
                <a:gd name="T5" fmla="*/ 0 h 95"/>
                <a:gd name="T6" fmla="*/ 220 w 220"/>
                <a:gd name="T7" fmla="*/ 45 h 95"/>
                <a:gd name="T8" fmla="*/ 194 w 220"/>
                <a:gd name="T9" fmla="*/ 55 h 95"/>
                <a:gd name="T10" fmla="*/ 202 w 220"/>
                <a:gd name="T11" fmla="*/ 75 h 95"/>
                <a:gd name="T12" fmla="*/ 88 w 220"/>
                <a:gd name="T13" fmla="*/ 95 h 95"/>
                <a:gd name="T14" fmla="*/ 0 w 220"/>
                <a:gd name="T15" fmla="*/ 78 h 9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95"/>
                <a:gd name="T26" fmla="*/ 220 w 22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95">
                  <a:moveTo>
                    <a:pt x="0" y="78"/>
                  </a:moveTo>
                  <a:lnTo>
                    <a:pt x="59" y="25"/>
                  </a:lnTo>
                  <a:lnTo>
                    <a:pt x="142" y="0"/>
                  </a:lnTo>
                  <a:lnTo>
                    <a:pt x="220" y="45"/>
                  </a:lnTo>
                  <a:lnTo>
                    <a:pt x="194" y="55"/>
                  </a:lnTo>
                  <a:lnTo>
                    <a:pt x="202" y="75"/>
                  </a:lnTo>
                  <a:lnTo>
                    <a:pt x="88" y="95"/>
                  </a:lnTo>
                  <a:lnTo>
                    <a:pt x="0" y="78"/>
                  </a:lnTo>
                  <a:close/>
                </a:path>
              </a:pathLst>
            </a:custGeom>
            <a:grpFill/>
            <a:ln w="9525">
              <a:noFill/>
              <a:round/>
              <a:headEnd/>
              <a:tailEnd/>
            </a:ln>
          </p:spPr>
          <p:txBody>
            <a:bodyPr/>
            <a:lstStyle/>
            <a:p>
              <a:endParaRPr lang="en-US" dirty="0"/>
            </a:p>
          </p:txBody>
        </p:sp>
        <p:sp>
          <p:nvSpPr>
            <p:cNvPr id="145" name="Freeform 139">
              <a:extLst>
                <a:ext uri="{FF2B5EF4-FFF2-40B4-BE49-F238E27FC236}">
                  <a16:creationId xmlns:a16="http://schemas.microsoft.com/office/drawing/2014/main" id="{8E03FBC1-DC35-4099-B881-2FD85A66CC14}"/>
                </a:ext>
              </a:extLst>
            </p:cNvPr>
            <p:cNvSpPr>
              <a:spLocks noChangeAspect="1"/>
            </p:cNvSpPr>
            <p:nvPr/>
          </p:nvSpPr>
          <p:spPr bwMode="gray">
            <a:xfrm>
              <a:off x="4543065" y="1469408"/>
              <a:ext cx="115619" cy="64460"/>
            </a:xfrm>
            <a:custGeom>
              <a:avLst/>
              <a:gdLst>
                <a:gd name="T0" fmla="*/ 0 w 248"/>
                <a:gd name="T1" fmla="*/ 49 h 111"/>
                <a:gd name="T2" fmla="*/ 45 w 248"/>
                <a:gd name="T3" fmla="*/ 54 h 111"/>
                <a:gd name="T4" fmla="*/ 77 w 248"/>
                <a:gd name="T5" fmla="*/ 93 h 111"/>
                <a:gd name="T6" fmla="*/ 101 w 248"/>
                <a:gd name="T7" fmla="*/ 80 h 111"/>
                <a:gd name="T8" fmla="*/ 204 w 248"/>
                <a:gd name="T9" fmla="*/ 111 h 111"/>
                <a:gd name="T10" fmla="*/ 238 w 248"/>
                <a:gd name="T11" fmla="*/ 99 h 111"/>
                <a:gd name="T12" fmla="*/ 213 w 248"/>
                <a:gd name="T13" fmla="*/ 69 h 111"/>
                <a:gd name="T14" fmla="*/ 232 w 248"/>
                <a:gd name="T15" fmla="*/ 77 h 111"/>
                <a:gd name="T16" fmla="*/ 248 w 248"/>
                <a:gd name="T17" fmla="*/ 33 h 111"/>
                <a:gd name="T18" fmla="*/ 194 w 248"/>
                <a:gd name="T19" fmla="*/ 10 h 111"/>
                <a:gd name="T20" fmla="*/ 142 w 248"/>
                <a:gd name="T21" fmla="*/ 41 h 111"/>
                <a:gd name="T22" fmla="*/ 184 w 248"/>
                <a:gd name="T23" fmla="*/ 24 h 111"/>
                <a:gd name="T24" fmla="*/ 159 w 248"/>
                <a:gd name="T25" fmla="*/ 0 h 111"/>
                <a:gd name="T26" fmla="*/ 72 w 248"/>
                <a:gd name="T27" fmla="*/ 8 h 111"/>
                <a:gd name="T28" fmla="*/ 0 w 248"/>
                <a:gd name="T29" fmla="*/ 49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111"/>
                <a:gd name="T47" fmla="*/ 248 w 248"/>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grpFill/>
            <a:ln w="9525">
              <a:noFill/>
              <a:round/>
              <a:headEnd/>
              <a:tailEnd/>
            </a:ln>
          </p:spPr>
          <p:txBody>
            <a:bodyPr/>
            <a:lstStyle/>
            <a:p>
              <a:endParaRPr lang="en-US" dirty="0"/>
            </a:p>
          </p:txBody>
        </p:sp>
        <p:sp>
          <p:nvSpPr>
            <p:cNvPr id="146" name="Freeform 140">
              <a:extLst>
                <a:ext uri="{FF2B5EF4-FFF2-40B4-BE49-F238E27FC236}">
                  <a16:creationId xmlns:a16="http://schemas.microsoft.com/office/drawing/2014/main" id="{13DA0004-E609-4EEE-BE27-078CA980B71D}"/>
                </a:ext>
              </a:extLst>
            </p:cNvPr>
            <p:cNvSpPr>
              <a:spLocks noChangeAspect="1"/>
            </p:cNvSpPr>
            <p:nvPr/>
          </p:nvSpPr>
          <p:spPr bwMode="gray">
            <a:xfrm>
              <a:off x="4650498" y="1503173"/>
              <a:ext cx="97201" cy="64460"/>
            </a:xfrm>
            <a:custGeom>
              <a:avLst/>
              <a:gdLst>
                <a:gd name="T0" fmla="*/ 0 w 208"/>
                <a:gd name="T1" fmla="*/ 96 h 113"/>
                <a:gd name="T2" fmla="*/ 16 w 208"/>
                <a:gd name="T3" fmla="*/ 113 h 113"/>
                <a:gd name="T4" fmla="*/ 191 w 208"/>
                <a:gd name="T5" fmla="*/ 90 h 113"/>
                <a:gd name="T6" fmla="*/ 208 w 208"/>
                <a:gd name="T7" fmla="*/ 53 h 113"/>
                <a:gd name="T8" fmla="*/ 159 w 208"/>
                <a:gd name="T9" fmla="*/ 22 h 113"/>
                <a:gd name="T10" fmla="*/ 117 w 208"/>
                <a:gd name="T11" fmla="*/ 35 h 113"/>
                <a:gd name="T12" fmla="*/ 125 w 208"/>
                <a:gd name="T13" fmla="*/ 10 h 113"/>
                <a:gd name="T14" fmla="*/ 100 w 208"/>
                <a:gd name="T15" fmla="*/ 0 h 113"/>
                <a:gd name="T16" fmla="*/ 21 w 208"/>
                <a:gd name="T17" fmla="*/ 85 h 113"/>
                <a:gd name="T18" fmla="*/ 0 w 208"/>
                <a:gd name="T19" fmla="*/ 96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3"/>
                <a:gd name="T32" fmla="*/ 208 w 20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grpFill/>
            <a:ln w="9525">
              <a:noFill/>
              <a:round/>
              <a:headEnd/>
              <a:tailEnd/>
            </a:ln>
          </p:spPr>
          <p:txBody>
            <a:bodyPr/>
            <a:lstStyle/>
            <a:p>
              <a:endParaRPr lang="en-US" dirty="0"/>
            </a:p>
          </p:txBody>
        </p:sp>
        <p:sp>
          <p:nvSpPr>
            <p:cNvPr id="147" name="Freeform 141">
              <a:extLst>
                <a:ext uri="{FF2B5EF4-FFF2-40B4-BE49-F238E27FC236}">
                  <a16:creationId xmlns:a16="http://schemas.microsoft.com/office/drawing/2014/main" id="{10624B04-1CD5-4FC5-BF1C-6593A84ECEA2}"/>
                </a:ext>
              </a:extLst>
            </p:cNvPr>
            <p:cNvSpPr>
              <a:spLocks noChangeAspect="1"/>
            </p:cNvSpPr>
            <p:nvPr/>
          </p:nvSpPr>
          <p:spPr bwMode="gray">
            <a:xfrm>
              <a:off x="5253147" y="1641301"/>
              <a:ext cx="107434" cy="60368"/>
            </a:xfrm>
            <a:custGeom>
              <a:avLst/>
              <a:gdLst>
                <a:gd name="T0" fmla="*/ 0 w 233"/>
                <a:gd name="T1" fmla="*/ 59 h 108"/>
                <a:gd name="T2" fmla="*/ 48 w 233"/>
                <a:gd name="T3" fmla="*/ 5 h 108"/>
                <a:gd name="T4" fmla="*/ 81 w 233"/>
                <a:gd name="T5" fmla="*/ 0 h 108"/>
                <a:gd name="T6" fmla="*/ 134 w 233"/>
                <a:gd name="T7" fmla="*/ 42 h 108"/>
                <a:gd name="T8" fmla="*/ 142 w 233"/>
                <a:gd name="T9" fmla="*/ 11 h 108"/>
                <a:gd name="T10" fmla="*/ 201 w 233"/>
                <a:gd name="T11" fmla="*/ 36 h 108"/>
                <a:gd name="T12" fmla="*/ 195 w 233"/>
                <a:gd name="T13" fmla="*/ 75 h 108"/>
                <a:gd name="T14" fmla="*/ 233 w 233"/>
                <a:gd name="T15" fmla="*/ 89 h 108"/>
                <a:gd name="T16" fmla="*/ 110 w 233"/>
                <a:gd name="T17" fmla="*/ 96 h 108"/>
                <a:gd name="T18" fmla="*/ 103 w 233"/>
                <a:gd name="T19" fmla="*/ 78 h 108"/>
                <a:gd name="T20" fmla="*/ 83 w 233"/>
                <a:gd name="T21" fmla="*/ 108 h 108"/>
                <a:gd name="T22" fmla="*/ 0 w 233"/>
                <a:gd name="T23" fmla="*/ 59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08"/>
                <a:gd name="T38" fmla="*/ 233 w 23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grpFill/>
            <a:ln w="9525">
              <a:noFill/>
              <a:round/>
              <a:headEnd/>
              <a:tailEnd/>
            </a:ln>
          </p:spPr>
          <p:txBody>
            <a:bodyPr/>
            <a:lstStyle/>
            <a:p>
              <a:endParaRPr lang="en-US" dirty="0"/>
            </a:p>
          </p:txBody>
        </p:sp>
        <p:sp>
          <p:nvSpPr>
            <p:cNvPr id="148" name="Freeform 142">
              <a:extLst>
                <a:ext uri="{FF2B5EF4-FFF2-40B4-BE49-F238E27FC236}">
                  <a16:creationId xmlns:a16="http://schemas.microsoft.com/office/drawing/2014/main" id="{DCF3AAFE-28C6-403C-A8E4-55B918D968CD}"/>
                </a:ext>
              </a:extLst>
            </p:cNvPr>
            <p:cNvSpPr>
              <a:spLocks noChangeAspect="1"/>
            </p:cNvSpPr>
            <p:nvPr/>
          </p:nvSpPr>
          <p:spPr bwMode="gray">
            <a:xfrm>
              <a:off x="5328862" y="1642325"/>
              <a:ext cx="67529" cy="40927"/>
            </a:xfrm>
            <a:custGeom>
              <a:avLst/>
              <a:gdLst>
                <a:gd name="T0" fmla="*/ 0 w 143"/>
                <a:gd name="T1" fmla="*/ 0 h 72"/>
                <a:gd name="T2" fmla="*/ 47 w 143"/>
                <a:gd name="T3" fmla="*/ 27 h 72"/>
                <a:gd name="T4" fmla="*/ 34 w 143"/>
                <a:gd name="T5" fmla="*/ 51 h 72"/>
                <a:gd name="T6" fmla="*/ 58 w 143"/>
                <a:gd name="T7" fmla="*/ 72 h 72"/>
                <a:gd name="T8" fmla="*/ 101 w 143"/>
                <a:gd name="T9" fmla="*/ 72 h 72"/>
                <a:gd name="T10" fmla="*/ 143 w 143"/>
                <a:gd name="T11" fmla="*/ 45 h 72"/>
                <a:gd name="T12" fmla="*/ 0 w 143"/>
                <a:gd name="T13" fmla="*/ 0 h 72"/>
                <a:gd name="T14" fmla="*/ 0 60000 65536"/>
                <a:gd name="T15" fmla="*/ 0 60000 65536"/>
                <a:gd name="T16" fmla="*/ 0 60000 65536"/>
                <a:gd name="T17" fmla="*/ 0 60000 65536"/>
                <a:gd name="T18" fmla="*/ 0 60000 65536"/>
                <a:gd name="T19" fmla="*/ 0 60000 65536"/>
                <a:gd name="T20" fmla="*/ 0 60000 65536"/>
                <a:gd name="T21" fmla="*/ 0 w 143"/>
                <a:gd name="T22" fmla="*/ 0 h 72"/>
                <a:gd name="T23" fmla="*/ 143 w 143"/>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72">
                  <a:moveTo>
                    <a:pt x="0" y="0"/>
                  </a:moveTo>
                  <a:lnTo>
                    <a:pt x="47" y="27"/>
                  </a:lnTo>
                  <a:lnTo>
                    <a:pt x="34" y="51"/>
                  </a:lnTo>
                  <a:lnTo>
                    <a:pt x="58" y="72"/>
                  </a:lnTo>
                  <a:lnTo>
                    <a:pt x="101" y="72"/>
                  </a:lnTo>
                  <a:lnTo>
                    <a:pt x="143" y="45"/>
                  </a:lnTo>
                  <a:lnTo>
                    <a:pt x="0" y="0"/>
                  </a:lnTo>
                  <a:close/>
                </a:path>
              </a:pathLst>
            </a:custGeom>
            <a:grpFill/>
            <a:ln w="9525">
              <a:noFill/>
              <a:round/>
              <a:headEnd/>
              <a:tailEnd/>
            </a:ln>
          </p:spPr>
          <p:txBody>
            <a:bodyPr/>
            <a:lstStyle/>
            <a:p>
              <a:endParaRPr lang="en-US" dirty="0"/>
            </a:p>
          </p:txBody>
        </p:sp>
        <p:sp>
          <p:nvSpPr>
            <p:cNvPr id="149" name="Freeform 143">
              <a:extLst>
                <a:ext uri="{FF2B5EF4-FFF2-40B4-BE49-F238E27FC236}">
                  <a16:creationId xmlns:a16="http://schemas.microsoft.com/office/drawing/2014/main" id="{478FE411-CE38-4CBD-9100-9F8A08C0C4D9}"/>
                </a:ext>
              </a:extLst>
            </p:cNvPr>
            <p:cNvSpPr>
              <a:spLocks noChangeAspect="1"/>
            </p:cNvSpPr>
            <p:nvPr/>
          </p:nvSpPr>
          <p:spPr bwMode="gray">
            <a:xfrm>
              <a:off x="5333978" y="2353430"/>
              <a:ext cx="51159" cy="213844"/>
            </a:xfrm>
            <a:custGeom>
              <a:avLst/>
              <a:gdLst>
                <a:gd name="T0" fmla="*/ 0 w 108"/>
                <a:gd name="T1" fmla="*/ 96 h 377"/>
                <a:gd name="T2" fmla="*/ 19 w 108"/>
                <a:gd name="T3" fmla="*/ 142 h 377"/>
                <a:gd name="T4" fmla="*/ 19 w 108"/>
                <a:gd name="T5" fmla="*/ 377 h 377"/>
                <a:gd name="T6" fmla="*/ 37 w 108"/>
                <a:gd name="T7" fmla="*/ 349 h 377"/>
                <a:gd name="T8" fmla="*/ 65 w 108"/>
                <a:gd name="T9" fmla="*/ 367 h 377"/>
                <a:gd name="T10" fmla="*/ 33 w 108"/>
                <a:gd name="T11" fmla="*/ 302 h 377"/>
                <a:gd name="T12" fmla="*/ 50 w 108"/>
                <a:gd name="T13" fmla="*/ 237 h 377"/>
                <a:gd name="T14" fmla="*/ 108 w 108"/>
                <a:gd name="T15" fmla="*/ 257 h 377"/>
                <a:gd name="T16" fmla="*/ 53 w 108"/>
                <a:gd name="T17" fmla="*/ 132 h 377"/>
                <a:gd name="T18" fmla="*/ 37 w 108"/>
                <a:gd name="T19" fmla="*/ 0 h 377"/>
                <a:gd name="T20" fmla="*/ 0 w 108"/>
                <a:gd name="T21" fmla="*/ 96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377"/>
                <a:gd name="T35" fmla="*/ 108 w 108"/>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grpFill/>
            <a:ln w="9525">
              <a:noFill/>
              <a:round/>
              <a:headEnd/>
              <a:tailEnd/>
            </a:ln>
          </p:spPr>
          <p:txBody>
            <a:bodyPr/>
            <a:lstStyle/>
            <a:p>
              <a:endParaRPr lang="en-US" dirty="0"/>
            </a:p>
          </p:txBody>
        </p:sp>
        <p:sp>
          <p:nvSpPr>
            <p:cNvPr id="150" name="Freeform 144">
              <a:extLst>
                <a:ext uri="{FF2B5EF4-FFF2-40B4-BE49-F238E27FC236}">
                  <a16:creationId xmlns:a16="http://schemas.microsoft.com/office/drawing/2014/main" id="{1BB59732-296A-4322-8B47-59CC7B6B2A93}"/>
                </a:ext>
              </a:extLst>
            </p:cNvPr>
            <p:cNvSpPr>
              <a:spLocks noChangeAspect="1"/>
            </p:cNvSpPr>
            <p:nvPr/>
          </p:nvSpPr>
          <p:spPr bwMode="gray">
            <a:xfrm>
              <a:off x="5406623" y="1665858"/>
              <a:ext cx="77761" cy="30695"/>
            </a:xfrm>
            <a:custGeom>
              <a:avLst/>
              <a:gdLst>
                <a:gd name="T0" fmla="*/ 0 w 162"/>
                <a:gd name="T1" fmla="*/ 0 h 55"/>
                <a:gd name="T2" fmla="*/ 28 w 162"/>
                <a:gd name="T3" fmla="*/ 38 h 55"/>
                <a:gd name="T4" fmla="*/ 103 w 162"/>
                <a:gd name="T5" fmla="*/ 55 h 55"/>
                <a:gd name="T6" fmla="*/ 162 w 162"/>
                <a:gd name="T7" fmla="*/ 44 h 55"/>
                <a:gd name="T8" fmla="*/ 0 w 162"/>
                <a:gd name="T9" fmla="*/ 0 h 55"/>
                <a:gd name="T10" fmla="*/ 0 60000 65536"/>
                <a:gd name="T11" fmla="*/ 0 60000 65536"/>
                <a:gd name="T12" fmla="*/ 0 60000 65536"/>
                <a:gd name="T13" fmla="*/ 0 60000 65536"/>
                <a:gd name="T14" fmla="*/ 0 60000 65536"/>
                <a:gd name="T15" fmla="*/ 0 w 162"/>
                <a:gd name="T16" fmla="*/ 0 h 55"/>
                <a:gd name="T17" fmla="*/ 162 w 162"/>
                <a:gd name="T18" fmla="*/ 55 h 55"/>
              </a:gdLst>
              <a:ahLst/>
              <a:cxnLst>
                <a:cxn ang="T10">
                  <a:pos x="T0" y="T1"/>
                </a:cxn>
                <a:cxn ang="T11">
                  <a:pos x="T2" y="T3"/>
                </a:cxn>
                <a:cxn ang="T12">
                  <a:pos x="T4" y="T5"/>
                </a:cxn>
                <a:cxn ang="T13">
                  <a:pos x="T6" y="T7"/>
                </a:cxn>
                <a:cxn ang="T14">
                  <a:pos x="T8" y="T9"/>
                </a:cxn>
              </a:cxnLst>
              <a:rect l="T15" t="T16" r="T17" b="T18"/>
              <a:pathLst>
                <a:path w="162" h="55">
                  <a:moveTo>
                    <a:pt x="0" y="0"/>
                  </a:moveTo>
                  <a:lnTo>
                    <a:pt x="28" y="38"/>
                  </a:lnTo>
                  <a:lnTo>
                    <a:pt x="103" y="55"/>
                  </a:lnTo>
                  <a:lnTo>
                    <a:pt x="162" y="44"/>
                  </a:lnTo>
                  <a:lnTo>
                    <a:pt x="0" y="0"/>
                  </a:lnTo>
                  <a:close/>
                </a:path>
              </a:pathLst>
            </a:custGeom>
            <a:grpFill/>
            <a:ln w="9525">
              <a:noFill/>
              <a:round/>
              <a:headEnd/>
              <a:tailEnd/>
            </a:ln>
          </p:spPr>
          <p:txBody>
            <a:bodyPr/>
            <a:lstStyle/>
            <a:p>
              <a:endParaRPr lang="en-US" dirty="0"/>
            </a:p>
          </p:txBody>
        </p:sp>
        <p:sp>
          <p:nvSpPr>
            <p:cNvPr id="151" name="Freeform 145">
              <a:extLst>
                <a:ext uri="{FF2B5EF4-FFF2-40B4-BE49-F238E27FC236}">
                  <a16:creationId xmlns:a16="http://schemas.microsoft.com/office/drawing/2014/main" id="{90E26FEB-BF76-4B81-9D99-5B9124EC8736}"/>
                </a:ext>
              </a:extLst>
            </p:cNvPr>
            <p:cNvSpPr>
              <a:spLocks noChangeAspect="1"/>
            </p:cNvSpPr>
            <p:nvPr/>
          </p:nvSpPr>
          <p:spPr bwMode="gray">
            <a:xfrm>
              <a:off x="2892686" y="2624572"/>
              <a:ext cx="201565" cy="173940"/>
            </a:xfrm>
            <a:custGeom>
              <a:avLst/>
              <a:gdLst>
                <a:gd name="T0" fmla="*/ 0 w 426"/>
                <a:gd name="T1" fmla="*/ 26 h 307"/>
                <a:gd name="T2" fmla="*/ 14 w 426"/>
                <a:gd name="T3" fmla="*/ 76 h 307"/>
                <a:gd name="T4" fmla="*/ 104 w 426"/>
                <a:gd name="T5" fmla="*/ 84 h 307"/>
                <a:gd name="T6" fmla="*/ 64 w 426"/>
                <a:gd name="T7" fmla="*/ 164 h 307"/>
                <a:gd name="T8" fmla="*/ 64 w 426"/>
                <a:gd name="T9" fmla="*/ 263 h 307"/>
                <a:gd name="T10" fmla="*/ 128 w 426"/>
                <a:gd name="T11" fmla="*/ 307 h 307"/>
                <a:gd name="T12" fmla="*/ 253 w 426"/>
                <a:gd name="T13" fmla="*/ 279 h 307"/>
                <a:gd name="T14" fmla="*/ 322 w 426"/>
                <a:gd name="T15" fmla="*/ 204 h 307"/>
                <a:gd name="T16" fmla="*/ 308 w 426"/>
                <a:gd name="T17" fmla="*/ 174 h 307"/>
                <a:gd name="T18" fmla="*/ 346 w 426"/>
                <a:gd name="T19" fmla="*/ 120 h 307"/>
                <a:gd name="T20" fmla="*/ 425 w 426"/>
                <a:gd name="T21" fmla="*/ 77 h 307"/>
                <a:gd name="T22" fmla="*/ 426 w 426"/>
                <a:gd name="T23" fmla="*/ 53 h 307"/>
                <a:gd name="T24" fmla="*/ 375 w 426"/>
                <a:gd name="T25" fmla="*/ 46 h 307"/>
                <a:gd name="T26" fmla="*/ 364 w 426"/>
                <a:gd name="T27" fmla="*/ 43 h 307"/>
                <a:gd name="T28" fmla="*/ 255 w 426"/>
                <a:gd name="T29" fmla="*/ 11 h 307"/>
                <a:gd name="T30" fmla="*/ 36 w 426"/>
                <a:gd name="T31" fmla="*/ 0 h 307"/>
                <a:gd name="T32" fmla="*/ 0 w 426"/>
                <a:gd name="T33" fmla="*/ 26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grpFill/>
            <a:ln w="9525">
              <a:noFill/>
              <a:round/>
              <a:headEnd/>
              <a:tailEnd/>
            </a:ln>
          </p:spPr>
          <p:txBody>
            <a:bodyPr/>
            <a:lstStyle/>
            <a:p>
              <a:endParaRPr lang="en-US" dirty="0"/>
            </a:p>
          </p:txBody>
        </p:sp>
        <p:sp>
          <p:nvSpPr>
            <p:cNvPr id="152" name="Freeform 146">
              <a:extLst>
                <a:ext uri="{FF2B5EF4-FFF2-40B4-BE49-F238E27FC236}">
                  <a16:creationId xmlns:a16="http://schemas.microsoft.com/office/drawing/2014/main" id="{85DA5D53-9E79-4FBE-9D6C-AF364E435936}"/>
                </a:ext>
              </a:extLst>
            </p:cNvPr>
            <p:cNvSpPr>
              <a:spLocks noChangeAspect="1"/>
            </p:cNvSpPr>
            <p:nvPr/>
          </p:nvSpPr>
          <p:spPr bwMode="gray">
            <a:xfrm>
              <a:off x="2098703" y="3423670"/>
              <a:ext cx="67529" cy="77761"/>
            </a:xfrm>
            <a:custGeom>
              <a:avLst/>
              <a:gdLst>
                <a:gd name="T0" fmla="*/ 0 w 143"/>
                <a:gd name="T1" fmla="*/ 63 h 136"/>
                <a:gd name="T2" fmla="*/ 39 w 143"/>
                <a:gd name="T3" fmla="*/ 0 h 136"/>
                <a:gd name="T4" fmla="*/ 143 w 143"/>
                <a:gd name="T5" fmla="*/ 12 h 136"/>
                <a:gd name="T6" fmla="*/ 128 w 143"/>
                <a:gd name="T7" fmla="*/ 126 h 136"/>
                <a:gd name="T8" fmla="*/ 56 w 143"/>
                <a:gd name="T9" fmla="*/ 136 h 136"/>
                <a:gd name="T10" fmla="*/ 0 w 143"/>
                <a:gd name="T11" fmla="*/ 63 h 136"/>
                <a:gd name="T12" fmla="*/ 0 60000 65536"/>
                <a:gd name="T13" fmla="*/ 0 60000 65536"/>
                <a:gd name="T14" fmla="*/ 0 60000 65536"/>
                <a:gd name="T15" fmla="*/ 0 60000 65536"/>
                <a:gd name="T16" fmla="*/ 0 60000 65536"/>
                <a:gd name="T17" fmla="*/ 0 60000 65536"/>
                <a:gd name="T18" fmla="*/ 0 w 143"/>
                <a:gd name="T19" fmla="*/ 0 h 136"/>
                <a:gd name="T20" fmla="*/ 143 w 14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43" h="136">
                  <a:moveTo>
                    <a:pt x="0" y="63"/>
                  </a:moveTo>
                  <a:lnTo>
                    <a:pt x="39" y="0"/>
                  </a:lnTo>
                  <a:lnTo>
                    <a:pt x="143" y="12"/>
                  </a:lnTo>
                  <a:lnTo>
                    <a:pt x="128" y="126"/>
                  </a:lnTo>
                  <a:lnTo>
                    <a:pt x="56" y="136"/>
                  </a:lnTo>
                  <a:lnTo>
                    <a:pt x="0" y="63"/>
                  </a:lnTo>
                  <a:close/>
                </a:path>
              </a:pathLst>
            </a:custGeom>
            <a:grpFill/>
            <a:ln w="9525">
              <a:noFill/>
              <a:round/>
              <a:headEnd/>
              <a:tailEnd/>
            </a:ln>
          </p:spPr>
          <p:txBody>
            <a:bodyPr/>
            <a:lstStyle/>
            <a:p>
              <a:endParaRPr lang="en-US" dirty="0"/>
            </a:p>
          </p:txBody>
        </p:sp>
        <p:sp>
          <p:nvSpPr>
            <p:cNvPr id="153" name="Freeform 147">
              <a:extLst>
                <a:ext uri="{FF2B5EF4-FFF2-40B4-BE49-F238E27FC236}">
                  <a16:creationId xmlns:a16="http://schemas.microsoft.com/office/drawing/2014/main" id="{A2178F66-60D0-4156-B3F8-170EF24D20AA}"/>
                </a:ext>
              </a:extLst>
            </p:cNvPr>
            <p:cNvSpPr>
              <a:spLocks noChangeAspect="1"/>
            </p:cNvSpPr>
            <p:nvPr/>
          </p:nvSpPr>
          <p:spPr bwMode="gray">
            <a:xfrm>
              <a:off x="3214985" y="1474524"/>
              <a:ext cx="171893" cy="150406"/>
            </a:xfrm>
            <a:custGeom>
              <a:avLst/>
              <a:gdLst>
                <a:gd name="T0" fmla="*/ 0 w 367"/>
                <a:gd name="T1" fmla="*/ 33 h 262"/>
                <a:gd name="T2" fmla="*/ 3 w 367"/>
                <a:gd name="T3" fmla="*/ 64 h 262"/>
                <a:gd name="T4" fmla="*/ 41 w 367"/>
                <a:gd name="T5" fmla="*/ 64 h 262"/>
                <a:gd name="T6" fmla="*/ 28 w 367"/>
                <a:gd name="T7" fmla="*/ 80 h 262"/>
                <a:gd name="T8" fmla="*/ 56 w 367"/>
                <a:gd name="T9" fmla="*/ 91 h 262"/>
                <a:gd name="T10" fmla="*/ 20 w 367"/>
                <a:gd name="T11" fmla="*/ 88 h 262"/>
                <a:gd name="T12" fmla="*/ 86 w 367"/>
                <a:gd name="T13" fmla="*/ 117 h 262"/>
                <a:gd name="T14" fmla="*/ 58 w 367"/>
                <a:gd name="T15" fmla="*/ 126 h 262"/>
                <a:gd name="T16" fmla="*/ 77 w 367"/>
                <a:gd name="T17" fmla="*/ 146 h 262"/>
                <a:gd name="T18" fmla="*/ 135 w 367"/>
                <a:gd name="T19" fmla="*/ 135 h 262"/>
                <a:gd name="T20" fmla="*/ 133 w 367"/>
                <a:gd name="T21" fmla="*/ 108 h 262"/>
                <a:gd name="T22" fmla="*/ 163 w 367"/>
                <a:gd name="T23" fmla="*/ 97 h 262"/>
                <a:gd name="T24" fmla="*/ 168 w 367"/>
                <a:gd name="T25" fmla="*/ 128 h 262"/>
                <a:gd name="T26" fmla="*/ 203 w 367"/>
                <a:gd name="T27" fmla="*/ 108 h 262"/>
                <a:gd name="T28" fmla="*/ 196 w 367"/>
                <a:gd name="T29" fmla="*/ 128 h 262"/>
                <a:gd name="T30" fmla="*/ 229 w 367"/>
                <a:gd name="T31" fmla="*/ 129 h 262"/>
                <a:gd name="T32" fmla="*/ 102 w 367"/>
                <a:gd name="T33" fmla="*/ 159 h 262"/>
                <a:gd name="T34" fmla="*/ 108 w 367"/>
                <a:gd name="T35" fmla="*/ 181 h 262"/>
                <a:gd name="T36" fmla="*/ 212 w 367"/>
                <a:gd name="T37" fmla="*/ 164 h 262"/>
                <a:gd name="T38" fmla="*/ 141 w 367"/>
                <a:gd name="T39" fmla="*/ 186 h 262"/>
                <a:gd name="T40" fmla="*/ 182 w 367"/>
                <a:gd name="T41" fmla="*/ 198 h 262"/>
                <a:gd name="T42" fmla="*/ 110 w 367"/>
                <a:gd name="T43" fmla="*/ 208 h 262"/>
                <a:gd name="T44" fmla="*/ 218 w 367"/>
                <a:gd name="T45" fmla="*/ 262 h 262"/>
                <a:gd name="T46" fmla="*/ 286 w 367"/>
                <a:gd name="T47" fmla="*/ 128 h 262"/>
                <a:gd name="T48" fmla="*/ 367 w 367"/>
                <a:gd name="T49" fmla="*/ 96 h 262"/>
                <a:gd name="T50" fmla="*/ 278 w 367"/>
                <a:gd name="T51" fmla="*/ 72 h 262"/>
                <a:gd name="T52" fmla="*/ 264 w 367"/>
                <a:gd name="T53" fmla="*/ 38 h 262"/>
                <a:gd name="T54" fmla="*/ 239 w 367"/>
                <a:gd name="T55" fmla="*/ 59 h 262"/>
                <a:gd name="T56" fmla="*/ 251 w 367"/>
                <a:gd name="T57" fmla="*/ 27 h 262"/>
                <a:gd name="T58" fmla="*/ 188 w 367"/>
                <a:gd name="T59" fmla="*/ 0 h 262"/>
                <a:gd name="T60" fmla="*/ 169 w 367"/>
                <a:gd name="T61" fmla="*/ 27 h 262"/>
                <a:gd name="T62" fmla="*/ 197 w 367"/>
                <a:gd name="T63" fmla="*/ 91 h 262"/>
                <a:gd name="T64" fmla="*/ 129 w 367"/>
                <a:gd name="T65" fmla="*/ 26 h 262"/>
                <a:gd name="T66" fmla="*/ 108 w 367"/>
                <a:gd name="T67" fmla="*/ 38 h 262"/>
                <a:gd name="T68" fmla="*/ 121 w 367"/>
                <a:gd name="T69" fmla="*/ 71 h 262"/>
                <a:gd name="T70" fmla="*/ 55 w 367"/>
                <a:gd name="T71" fmla="*/ 42 h 262"/>
                <a:gd name="T72" fmla="*/ 102 w 367"/>
                <a:gd name="T73" fmla="*/ 24 h 262"/>
                <a:gd name="T74" fmla="*/ 0 w 367"/>
                <a:gd name="T75" fmla="*/ 33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7"/>
                <a:gd name="T115" fmla="*/ 0 h 262"/>
                <a:gd name="T116" fmla="*/ 367 w 367"/>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7" h="262">
                  <a:moveTo>
                    <a:pt x="0" y="33"/>
                  </a:moveTo>
                  <a:lnTo>
                    <a:pt x="3" y="64"/>
                  </a:lnTo>
                  <a:lnTo>
                    <a:pt x="41" y="64"/>
                  </a:lnTo>
                  <a:lnTo>
                    <a:pt x="28" y="80"/>
                  </a:lnTo>
                  <a:lnTo>
                    <a:pt x="56" y="91"/>
                  </a:lnTo>
                  <a:lnTo>
                    <a:pt x="20" y="88"/>
                  </a:lnTo>
                  <a:lnTo>
                    <a:pt x="86" y="117"/>
                  </a:lnTo>
                  <a:lnTo>
                    <a:pt x="58" y="126"/>
                  </a:lnTo>
                  <a:lnTo>
                    <a:pt x="77" y="146"/>
                  </a:lnTo>
                  <a:lnTo>
                    <a:pt x="135" y="135"/>
                  </a:lnTo>
                  <a:lnTo>
                    <a:pt x="133" y="108"/>
                  </a:lnTo>
                  <a:lnTo>
                    <a:pt x="163" y="97"/>
                  </a:lnTo>
                  <a:lnTo>
                    <a:pt x="168" y="128"/>
                  </a:lnTo>
                  <a:lnTo>
                    <a:pt x="203" y="108"/>
                  </a:lnTo>
                  <a:lnTo>
                    <a:pt x="196" y="128"/>
                  </a:lnTo>
                  <a:lnTo>
                    <a:pt x="229" y="129"/>
                  </a:lnTo>
                  <a:lnTo>
                    <a:pt x="102" y="159"/>
                  </a:lnTo>
                  <a:lnTo>
                    <a:pt x="108" y="181"/>
                  </a:lnTo>
                  <a:lnTo>
                    <a:pt x="212" y="164"/>
                  </a:lnTo>
                  <a:lnTo>
                    <a:pt x="141" y="186"/>
                  </a:lnTo>
                  <a:lnTo>
                    <a:pt x="182" y="198"/>
                  </a:lnTo>
                  <a:lnTo>
                    <a:pt x="110" y="208"/>
                  </a:lnTo>
                  <a:lnTo>
                    <a:pt x="218" y="262"/>
                  </a:lnTo>
                  <a:lnTo>
                    <a:pt x="286" y="128"/>
                  </a:lnTo>
                  <a:lnTo>
                    <a:pt x="367" y="96"/>
                  </a:lnTo>
                  <a:lnTo>
                    <a:pt x="278" y="72"/>
                  </a:lnTo>
                  <a:lnTo>
                    <a:pt x="264" y="38"/>
                  </a:lnTo>
                  <a:lnTo>
                    <a:pt x="239" y="59"/>
                  </a:lnTo>
                  <a:lnTo>
                    <a:pt x="251" y="27"/>
                  </a:lnTo>
                  <a:lnTo>
                    <a:pt x="188" y="0"/>
                  </a:lnTo>
                  <a:lnTo>
                    <a:pt x="169" y="27"/>
                  </a:lnTo>
                  <a:lnTo>
                    <a:pt x="197" y="91"/>
                  </a:lnTo>
                  <a:lnTo>
                    <a:pt x="129" y="26"/>
                  </a:lnTo>
                  <a:lnTo>
                    <a:pt x="108" y="38"/>
                  </a:lnTo>
                  <a:lnTo>
                    <a:pt x="121" y="71"/>
                  </a:lnTo>
                  <a:lnTo>
                    <a:pt x="55" y="42"/>
                  </a:lnTo>
                  <a:lnTo>
                    <a:pt x="102" y="24"/>
                  </a:lnTo>
                  <a:lnTo>
                    <a:pt x="0" y="33"/>
                  </a:lnTo>
                  <a:close/>
                </a:path>
              </a:pathLst>
            </a:custGeom>
            <a:grpFill/>
            <a:ln w="9525">
              <a:noFill/>
              <a:round/>
              <a:headEnd/>
              <a:tailEnd/>
            </a:ln>
          </p:spPr>
          <p:txBody>
            <a:bodyPr/>
            <a:lstStyle/>
            <a:p>
              <a:endParaRPr lang="en-US" dirty="0"/>
            </a:p>
          </p:txBody>
        </p:sp>
        <p:sp>
          <p:nvSpPr>
            <p:cNvPr id="154" name="Freeform 148">
              <a:extLst>
                <a:ext uri="{FF2B5EF4-FFF2-40B4-BE49-F238E27FC236}">
                  <a16:creationId xmlns:a16="http://schemas.microsoft.com/office/drawing/2014/main" id="{97375D02-3232-4209-9D96-D56EDF5593D4}"/>
                </a:ext>
              </a:extLst>
            </p:cNvPr>
            <p:cNvSpPr>
              <a:spLocks noChangeAspect="1"/>
            </p:cNvSpPr>
            <p:nvPr/>
          </p:nvSpPr>
          <p:spPr bwMode="gray">
            <a:xfrm>
              <a:off x="3324465" y="1454061"/>
              <a:ext cx="156545" cy="63437"/>
            </a:xfrm>
            <a:custGeom>
              <a:avLst/>
              <a:gdLst>
                <a:gd name="T0" fmla="*/ 0 w 333"/>
                <a:gd name="T1" fmla="*/ 29 h 110"/>
                <a:gd name="T2" fmla="*/ 49 w 333"/>
                <a:gd name="T3" fmla="*/ 38 h 110"/>
                <a:gd name="T4" fmla="*/ 17 w 333"/>
                <a:gd name="T5" fmla="*/ 51 h 110"/>
                <a:gd name="T6" fmla="*/ 30 w 333"/>
                <a:gd name="T7" fmla="*/ 61 h 110"/>
                <a:gd name="T8" fmla="*/ 153 w 333"/>
                <a:gd name="T9" fmla="*/ 60 h 110"/>
                <a:gd name="T10" fmla="*/ 76 w 333"/>
                <a:gd name="T11" fmla="*/ 76 h 110"/>
                <a:gd name="T12" fmla="*/ 198 w 333"/>
                <a:gd name="T13" fmla="*/ 110 h 110"/>
                <a:gd name="T14" fmla="*/ 280 w 333"/>
                <a:gd name="T15" fmla="*/ 89 h 110"/>
                <a:gd name="T16" fmla="*/ 333 w 333"/>
                <a:gd name="T17" fmla="*/ 51 h 110"/>
                <a:gd name="T18" fmla="*/ 318 w 333"/>
                <a:gd name="T19" fmla="*/ 33 h 110"/>
                <a:gd name="T20" fmla="*/ 240 w 333"/>
                <a:gd name="T21" fmla="*/ 34 h 110"/>
                <a:gd name="T22" fmla="*/ 253 w 333"/>
                <a:gd name="T23" fmla="*/ 13 h 110"/>
                <a:gd name="T24" fmla="*/ 189 w 333"/>
                <a:gd name="T25" fmla="*/ 34 h 110"/>
                <a:gd name="T26" fmla="*/ 180 w 333"/>
                <a:gd name="T27" fmla="*/ 0 h 110"/>
                <a:gd name="T28" fmla="*/ 164 w 333"/>
                <a:gd name="T29" fmla="*/ 44 h 110"/>
                <a:gd name="T30" fmla="*/ 76 w 333"/>
                <a:gd name="T31" fmla="*/ 0 h 110"/>
                <a:gd name="T32" fmla="*/ 78 w 333"/>
                <a:gd name="T33" fmla="*/ 27 h 110"/>
                <a:gd name="T34" fmla="*/ 52 w 333"/>
                <a:gd name="T35" fmla="*/ 13 h 110"/>
                <a:gd name="T36" fmla="*/ 63 w 333"/>
                <a:gd name="T37" fmla="*/ 39 h 110"/>
                <a:gd name="T38" fmla="*/ 0 w 333"/>
                <a:gd name="T39" fmla="*/ 29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3"/>
                <a:gd name="T61" fmla="*/ 0 h 110"/>
                <a:gd name="T62" fmla="*/ 333 w 333"/>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3" h="110">
                  <a:moveTo>
                    <a:pt x="0" y="29"/>
                  </a:moveTo>
                  <a:lnTo>
                    <a:pt x="49" y="38"/>
                  </a:lnTo>
                  <a:lnTo>
                    <a:pt x="17" y="51"/>
                  </a:lnTo>
                  <a:lnTo>
                    <a:pt x="30" y="61"/>
                  </a:lnTo>
                  <a:lnTo>
                    <a:pt x="153" y="60"/>
                  </a:lnTo>
                  <a:lnTo>
                    <a:pt x="76" y="76"/>
                  </a:lnTo>
                  <a:lnTo>
                    <a:pt x="198" y="110"/>
                  </a:lnTo>
                  <a:lnTo>
                    <a:pt x="280" y="89"/>
                  </a:lnTo>
                  <a:lnTo>
                    <a:pt x="333" y="51"/>
                  </a:lnTo>
                  <a:lnTo>
                    <a:pt x="318" y="33"/>
                  </a:lnTo>
                  <a:lnTo>
                    <a:pt x="240" y="34"/>
                  </a:lnTo>
                  <a:lnTo>
                    <a:pt x="253" y="13"/>
                  </a:lnTo>
                  <a:lnTo>
                    <a:pt x="189" y="34"/>
                  </a:lnTo>
                  <a:lnTo>
                    <a:pt x="180" y="0"/>
                  </a:lnTo>
                  <a:lnTo>
                    <a:pt x="164" y="44"/>
                  </a:lnTo>
                  <a:lnTo>
                    <a:pt x="76" y="0"/>
                  </a:lnTo>
                  <a:lnTo>
                    <a:pt x="78" y="27"/>
                  </a:lnTo>
                  <a:lnTo>
                    <a:pt x="52" y="13"/>
                  </a:lnTo>
                  <a:lnTo>
                    <a:pt x="63" y="39"/>
                  </a:lnTo>
                  <a:lnTo>
                    <a:pt x="0" y="29"/>
                  </a:lnTo>
                  <a:close/>
                </a:path>
              </a:pathLst>
            </a:custGeom>
            <a:grpFill/>
            <a:ln w="9525">
              <a:noFill/>
              <a:round/>
              <a:headEnd/>
              <a:tailEnd/>
            </a:ln>
          </p:spPr>
          <p:txBody>
            <a:bodyPr/>
            <a:lstStyle/>
            <a:p>
              <a:endParaRPr lang="en-US" dirty="0"/>
            </a:p>
          </p:txBody>
        </p:sp>
        <p:sp>
          <p:nvSpPr>
            <p:cNvPr id="155" name="Freeform 149">
              <a:extLst>
                <a:ext uri="{FF2B5EF4-FFF2-40B4-BE49-F238E27FC236}">
                  <a16:creationId xmlns:a16="http://schemas.microsoft.com/office/drawing/2014/main" id="{8BD687CB-6987-49A3-9CA0-582F197458F1}"/>
                </a:ext>
              </a:extLst>
            </p:cNvPr>
            <p:cNvSpPr>
              <a:spLocks noChangeAspect="1"/>
            </p:cNvSpPr>
            <p:nvPr/>
          </p:nvSpPr>
          <p:spPr bwMode="gray">
            <a:xfrm>
              <a:off x="3378693" y="1556378"/>
              <a:ext cx="66507" cy="39903"/>
            </a:xfrm>
            <a:custGeom>
              <a:avLst/>
              <a:gdLst>
                <a:gd name="T0" fmla="*/ 0 w 143"/>
                <a:gd name="T1" fmla="*/ 57 h 71"/>
                <a:gd name="T2" fmla="*/ 12 w 143"/>
                <a:gd name="T3" fmla="*/ 20 h 71"/>
                <a:gd name="T4" fmla="*/ 71 w 143"/>
                <a:gd name="T5" fmla="*/ 0 h 71"/>
                <a:gd name="T6" fmla="*/ 81 w 143"/>
                <a:gd name="T7" fmla="*/ 20 h 71"/>
                <a:gd name="T8" fmla="*/ 143 w 143"/>
                <a:gd name="T9" fmla="*/ 37 h 71"/>
                <a:gd name="T10" fmla="*/ 56 w 143"/>
                <a:gd name="T11" fmla="*/ 71 h 71"/>
                <a:gd name="T12" fmla="*/ 71 w 143"/>
                <a:gd name="T13" fmla="*/ 53 h 71"/>
                <a:gd name="T14" fmla="*/ 0 w 143"/>
                <a:gd name="T15" fmla="*/ 57 h 7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71"/>
                <a:gd name="T26" fmla="*/ 143 w 143"/>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71">
                  <a:moveTo>
                    <a:pt x="0" y="57"/>
                  </a:moveTo>
                  <a:lnTo>
                    <a:pt x="12" y="20"/>
                  </a:lnTo>
                  <a:lnTo>
                    <a:pt x="71" y="0"/>
                  </a:lnTo>
                  <a:lnTo>
                    <a:pt x="81" y="20"/>
                  </a:lnTo>
                  <a:lnTo>
                    <a:pt x="143" y="37"/>
                  </a:lnTo>
                  <a:lnTo>
                    <a:pt x="56" y="71"/>
                  </a:lnTo>
                  <a:lnTo>
                    <a:pt x="71" y="53"/>
                  </a:lnTo>
                  <a:lnTo>
                    <a:pt x="0" y="57"/>
                  </a:lnTo>
                  <a:close/>
                </a:path>
              </a:pathLst>
            </a:custGeom>
            <a:grpFill/>
            <a:ln w="9525">
              <a:noFill/>
              <a:round/>
              <a:headEnd/>
              <a:tailEnd/>
            </a:ln>
          </p:spPr>
          <p:txBody>
            <a:bodyPr/>
            <a:lstStyle/>
            <a:p>
              <a:endParaRPr lang="en-US" dirty="0"/>
            </a:p>
          </p:txBody>
        </p:sp>
        <p:sp>
          <p:nvSpPr>
            <p:cNvPr id="156" name="Freeform 150">
              <a:extLst>
                <a:ext uri="{FF2B5EF4-FFF2-40B4-BE49-F238E27FC236}">
                  <a16:creationId xmlns:a16="http://schemas.microsoft.com/office/drawing/2014/main" id="{A9F23DE5-575B-47DA-9E19-44B402B92D2C}"/>
                </a:ext>
              </a:extLst>
            </p:cNvPr>
            <p:cNvSpPr>
              <a:spLocks noChangeAspect="1"/>
            </p:cNvSpPr>
            <p:nvPr/>
          </p:nvSpPr>
          <p:spPr bwMode="gray">
            <a:xfrm>
              <a:off x="3221124" y="1906304"/>
              <a:ext cx="209751" cy="416431"/>
            </a:xfrm>
            <a:custGeom>
              <a:avLst/>
              <a:gdLst>
                <a:gd name="T0" fmla="*/ 0 w 445"/>
                <a:gd name="T1" fmla="*/ 551 h 733"/>
                <a:gd name="T2" fmla="*/ 18 w 445"/>
                <a:gd name="T3" fmla="*/ 635 h 733"/>
                <a:gd name="T4" fmla="*/ 57 w 445"/>
                <a:gd name="T5" fmla="*/ 675 h 733"/>
                <a:gd name="T6" fmla="*/ 52 w 445"/>
                <a:gd name="T7" fmla="*/ 733 h 733"/>
                <a:gd name="T8" fmla="*/ 161 w 445"/>
                <a:gd name="T9" fmla="*/ 694 h 733"/>
                <a:gd name="T10" fmla="*/ 189 w 445"/>
                <a:gd name="T11" fmla="*/ 578 h 733"/>
                <a:gd name="T12" fmla="*/ 169 w 445"/>
                <a:gd name="T13" fmla="*/ 574 h 733"/>
                <a:gd name="T14" fmla="*/ 249 w 445"/>
                <a:gd name="T15" fmla="*/ 538 h 733"/>
                <a:gd name="T16" fmla="*/ 172 w 445"/>
                <a:gd name="T17" fmla="*/ 530 h 733"/>
                <a:gd name="T18" fmla="*/ 231 w 445"/>
                <a:gd name="T19" fmla="*/ 538 h 733"/>
                <a:gd name="T20" fmla="*/ 263 w 445"/>
                <a:gd name="T21" fmla="*/ 508 h 733"/>
                <a:gd name="T22" fmla="*/ 215 w 445"/>
                <a:gd name="T23" fmla="*/ 471 h 733"/>
                <a:gd name="T24" fmla="*/ 171 w 445"/>
                <a:gd name="T25" fmla="*/ 497 h 733"/>
                <a:gd name="T26" fmla="*/ 207 w 445"/>
                <a:gd name="T27" fmla="*/ 474 h 733"/>
                <a:gd name="T28" fmla="*/ 208 w 445"/>
                <a:gd name="T29" fmla="*/ 368 h 733"/>
                <a:gd name="T30" fmla="*/ 358 w 445"/>
                <a:gd name="T31" fmla="*/ 268 h 733"/>
                <a:gd name="T32" fmla="*/ 347 w 445"/>
                <a:gd name="T33" fmla="*/ 246 h 733"/>
                <a:gd name="T34" fmla="*/ 373 w 445"/>
                <a:gd name="T35" fmla="*/ 196 h 733"/>
                <a:gd name="T36" fmla="*/ 445 w 445"/>
                <a:gd name="T37" fmla="*/ 180 h 733"/>
                <a:gd name="T38" fmla="*/ 427 w 445"/>
                <a:gd name="T39" fmla="*/ 61 h 733"/>
                <a:gd name="T40" fmla="*/ 325 w 445"/>
                <a:gd name="T41" fmla="*/ 0 h 733"/>
                <a:gd name="T42" fmla="*/ 309 w 445"/>
                <a:gd name="T43" fmla="*/ 0 h 733"/>
                <a:gd name="T44" fmla="*/ 308 w 445"/>
                <a:gd name="T45" fmla="*/ 39 h 733"/>
                <a:gd name="T46" fmla="*/ 244 w 445"/>
                <a:gd name="T47" fmla="*/ 32 h 733"/>
                <a:gd name="T48" fmla="*/ 231 w 445"/>
                <a:gd name="T49" fmla="*/ 61 h 733"/>
                <a:gd name="T50" fmla="*/ 188 w 445"/>
                <a:gd name="T51" fmla="*/ 70 h 733"/>
                <a:gd name="T52" fmla="*/ 176 w 445"/>
                <a:gd name="T53" fmla="*/ 118 h 733"/>
                <a:gd name="T54" fmla="*/ 115 w 445"/>
                <a:gd name="T55" fmla="val 16176000"/>
                <a:gd name="T56" fmla="*/ 87 w 445"/>
                <a:gd name="T57" fmla="*/ 253 h 733"/>
                <a:gd name="T58" fmla="*/ 100 w 445"/>
                <a:gd name="T59" fmla="*/ 285 h 733"/>
                <a:gd name="T60" fmla="*/ 35 w 445"/>
                <a:gd name="T61" fmla="*/ 310 h 733"/>
                <a:gd name="T62" fmla="*/ 33 w 445"/>
                <a:gd name="T63" fmla="*/ 412 h 733"/>
                <a:gd name="T64" fmla="*/ 51 w 445"/>
                <a:gd name="T65" fmla="*/ 433 h 733"/>
                <a:gd name="T66" fmla="*/ 33 w 445"/>
                <a:gd name="T67" fmla="*/ 454 h 733"/>
                <a:gd name="T68" fmla="*/ 40 w 445"/>
                <a:gd name="T69" fmla="*/ 499 h 733"/>
                <a:gd name="T70" fmla="*/ 0 w 445"/>
                <a:gd name="T71" fmla="*/ 551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5"/>
                <a:gd name="T109" fmla="*/ 0 h 733"/>
                <a:gd name="T110" fmla="*/ 445 w 445"/>
                <a:gd name="T111" fmla="*/ 733 h 7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5" h="733">
                  <a:moveTo>
                    <a:pt x="0" y="551"/>
                  </a:moveTo>
                  <a:lnTo>
                    <a:pt x="18" y="635"/>
                  </a:lnTo>
                  <a:lnTo>
                    <a:pt x="57" y="675"/>
                  </a:lnTo>
                  <a:lnTo>
                    <a:pt x="52" y="733"/>
                  </a:lnTo>
                  <a:lnTo>
                    <a:pt x="161" y="694"/>
                  </a:lnTo>
                  <a:lnTo>
                    <a:pt x="189" y="578"/>
                  </a:lnTo>
                  <a:lnTo>
                    <a:pt x="169" y="574"/>
                  </a:lnTo>
                  <a:lnTo>
                    <a:pt x="249" y="538"/>
                  </a:lnTo>
                  <a:lnTo>
                    <a:pt x="172" y="530"/>
                  </a:lnTo>
                  <a:lnTo>
                    <a:pt x="231" y="538"/>
                  </a:lnTo>
                  <a:lnTo>
                    <a:pt x="263" y="508"/>
                  </a:lnTo>
                  <a:lnTo>
                    <a:pt x="215" y="471"/>
                  </a:lnTo>
                  <a:lnTo>
                    <a:pt x="171" y="497"/>
                  </a:lnTo>
                  <a:lnTo>
                    <a:pt x="207" y="474"/>
                  </a:lnTo>
                  <a:lnTo>
                    <a:pt x="208" y="368"/>
                  </a:lnTo>
                  <a:lnTo>
                    <a:pt x="358" y="268"/>
                  </a:lnTo>
                  <a:lnTo>
                    <a:pt x="347" y="246"/>
                  </a:lnTo>
                  <a:lnTo>
                    <a:pt x="373" y="196"/>
                  </a:lnTo>
                  <a:lnTo>
                    <a:pt x="445" y="180"/>
                  </a:lnTo>
                  <a:lnTo>
                    <a:pt x="427" y="61"/>
                  </a:lnTo>
                  <a:lnTo>
                    <a:pt x="325" y="0"/>
                  </a:lnTo>
                  <a:lnTo>
                    <a:pt x="309" y="0"/>
                  </a:lnTo>
                  <a:lnTo>
                    <a:pt x="308" y="39"/>
                  </a:lnTo>
                  <a:lnTo>
                    <a:pt x="244" y="32"/>
                  </a:lnTo>
                  <a:lnTo>
                    <a:pt x="231" y="61"/>
                  </a:lnTo>
                  <a:lnTo>
                    <a:pt x="188" y="70"/>
                  </a:lnTo>
                  <a:lnTo>
                    <a:pt x="176" y="118"/>
                  </a:lnTo>
                  <a:lnTo>
                    <a:pt x="115" y="175"/>
                  </a:lnTo>
                  <a:lnTo>
                    <a:pt x="87" y="253"/>
                  </a:lnTo>
                  <a:lnTo>
                    <a:pt x="100" y="285"/>
                  </a:lnTo>
                  <a:lnTo>
                    <a:pt x="35" y="310"/>
                  </a:lnTo>
                  <a:lnTo>
                    <a:pt x="33" y="412"/>
                  </a:lnTo>
                  <a:lnTo>
                    <a:pt x="51" y="433"/>
                  </a:lnTo>
                  <a:lnTo>
                    <a:pt x="33" y="454"/>
                  </a:lnTo>
                  <a:lnTo>
                    <a:pt x="40" y="499"/>
                  </a:lnTo>
                  <a:lnTo>
                    <a:pt x="0" y="551"/>
                  </a:lnTo>
                  <a:close/>
                </a:path>
              </a:pathLst>
            </a:custGeom>
            <a:grpFill/>
            <a:ln w="9525">
              <a:noFill/>
              <a:round/>
              <a:headEnd/>
              <a:tailEnd/>
            </a:ln>
          </p:spPr>
          <p:txBody>
            <a:bodyPr/>
            <a:lstStyle/>
            <a:p>
              <a:endParaRPr lang="en-US" dirty="0"/>
            </a:p>
          </p:txBody>
        </p:sp>
        <p:sp>
          <p:nvSpPr>
            <p:cNvPr id="157" name="Freeform 151">
              <a:extLst>
                <a:ext uri="{FF2B5EF4-FFF2-40B4-BE49-F238E27FC236}">
                  <a16:creationId xmlns:a16="http://schemas.microsoft.com/office/drawing/2014/main" id="{1100AB36-377A-4ABF-9388-AD903EE8BDF3}"/>
                </a:ext>
              </a:extLst>
            </p:cNvPr>
            <p:cNvSpPr>
              <a:spLocks noChangeAspect="1"/>
            </p:cNvSpPr>
            <p:nvPr/>
          </p:nvSpPr>
          <p:spPr bwMode="gray">
            <a:xfrm>
              <a:off x="3135178" y="2525323"/>
              <a:ext cx="73668" cy="42973"/>
            </a:xfrm>
            <a:custGeom>
              <a:avLst/>
              <a:gdLst>
                <a:gd name="T0" fmla="*/ 0 w 153"/>
                <a:gd name="T1" fmla="*/ 52 h 76"/>
                <a:gd name="T2" fmla="*/ 34 w 153"/>
                <a:gd name="T3" fmla="*/ 76 h 76"/>
                <a:gd name="T4" fmla="*/ 82 w 153"/>
                <a:gd name="T5" fmla="*/ 55 h 76"/>
                <a:gd name="T6" fmla="*/ 104 w 153"/>
                <a:gd name="T7" fmla="*/ 75 h 76"/>
                <a:gd name="T8" fmla="*/ 153 w 153"/>
                <a:gd name="T9" fmla="*/ 35 h 76"/>
                <a:gd name="T10" fmla="*/ 124 w 153"/>
                <a:gd name="T11" fmla="*/ 31 h 76"/>
                <a:gd name="T12" fmla="*/ 122 w 153"/>
                <a:gd name="T13" fmla="*/ 13 h 76"/>
                <a:gd name="T14" fmla="*/ 119 w 153"/>
                <a:gd name="T15" fmla="*/ 8 h 76"/>
                <a:gd name="T16" fmla="*/ 51 w 153"/>
                <a:gd name="T17" fmla="*/ 0 h 76"/>
                <a:gd name="T18" fmla="*/ 0 w 153"/>
                <a:gd name="T19" fmla="*/ 5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grpFill/>
            <a:ln w="9525">
              <a:noFill/>
              <a:round/>
              <a:headEnd/>
              <a:tailEnd/>
            </a:ln>
          </p:spPr>
          <p:txBody>
            <a:bodyPr/>
            <a:lstStyle/>
            <a:p>
              <a:endParaRPr lang="en-US" dirty="0"/>
            </a:p>
          </p:txBody>
        </p:sp>
        <p:sp>
          <p:nvSpPr>
            <p:cNvPr id="158" name="Freeform 152">
              <a:extLst>
                <a:ext uri="{FF2B5EF4-FFF2-40B4-BE49-F238E27FC236}">
                  <a16:creationId xmlns:a16="http://schemas.microsoft.com/office/drawing/2014/main" id="{98925994-7A8E-4F04-B5B6-2FDFC03D42A0}"/>
                </a:ext>
              </a:extLst>
            </p:cNvPr>
            <p:cNvSpPr>
              <a:spLocks noChangeAspect="1"/>
            </p:cNvSpPr>
            <p:nvPr/>
          </p:nvSpPr>
          <p:spPr bwMode="gray">
            <a:xfrm>
              <a:off x="3614023" y="2773955"/>
              <a:ext cx="114595" cy="106410"/>
            </a:xfrm>
            <a:custGeom>
              <a:avLst/>
              <a:gdLst>
                <a:gd name="T0" fmla="*/ 0 w 247"/>
                <a:gd name="T1" fmla="*/ 175 h 189"/>
                <a:gd name="T2" fmla="*/ 5 w 247"/>
                <a:gd name="T3" fmla="*/ 155 h 189"/>
                <a:gd name="T4" fmla="*/ 41 w 247"/>
                <a:gd name="T5" fmla="*/ 115 h 189"/>
                <a:gd name="T6" fmla="*/ 20 w 247"/>
                <a:gd name="T7" fmla="*/ 97 h 189"/>
                <a:gd name="T8" fmla="*/ 19 w 247"/>
                <a:gd name="T9" fmla="*/ 48 h 189"/>
                <a:gd name="T10" fmla="*/ 41 w 247"/>
                <a:gd name="T11" fmla="*/ 10 h 189"/>
                <a:gd name="T12" fmla="*/ 247 w 247"/>
                <a:gd name="T13" fmla="*/ 0 h 189"/>
                <a:gd name="T14" fmla="*/ 209 w 247"/>
                <a:gd name="T15" fmla="*/ 28 h 189"/>
                <a:gd name="T16" fmla="*/ 196 w 247"/>
                <a:gd name="T17" fmla="*/ 104 h 189"/>
                <a:gd name="T18" fmla="*/ 112 w 247"/>
                <a:gd name="T19" fmla="*/ 149 h 189"/>
                <a:gd name="T20" fmla="*/ 37 w 247"/>
                <a:gd name="T21" fmla="*/ 189 h 189"/>
                <a:gd name="T22" fmla="*/ 0 w 247"/>
                <a:gd name="T23" fmla="*/ 175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189"/>
                <a:gd name="T38" fmla="*/ 247 w 24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grpFill/>
            <a:ln w="9525">
              <a:noFill/>
              <a:round/>
              <a:headEnd/>
              <a:tailEnd/>
            </a:ln>
          </p:spPr>
          <p:txBody>
            <a:bodyPr/>
            <a:lstStyle/>
            <a:p>
              <a:endParaRPr lang="en-US" dirty="0"/>
            </a:p>
          </p:txBody>
        </p:sp>
        <p:sp>
          <p:nvSpPr>
            <p:cNvPr id="159" name="Freeform 153">
              <a:extLst>
                <a:ext uri="{FF2B5EF4-FFF2-40B4-BE49-F238E27FC236}">
                  <a16:creationId xmlns:a16="http://schemas.microsoft.com/office/drawing/2014/main" id="{BE66FE8D-78B0-4F4B-ADBA-1FE4B4393175}"/>
                </a:ext>
              </a:extLst>
            </p:cNvPr>
            <p:cNvSpPr>
              <a:spLocks noChangeAspect="1"/>
            </p:cNvSpPr>
            <p:nvPr/>
          </p:nvSpPr>
          <p:spPr bwMode="gray">
            <a:xfrm>
              <a:off x="4619803" y="3125927"/>
              <a:ext cx="128920" cy="301836"/>
            </a:xfrm>
            <a:custGeom>
              <a:avLst/>
              <a:gdLst>
                <a:gd name="T0" fmla="*/ 0 w 275"/>
                <a:gd name="T1" fmla="*/ 84 h 529"/>
                <a:gd name="T2" fmla="*/ 19 w 275"/>
                <a:gd name="T3" fmla="*/ 43 h 529"/>
                <a:gd name="T4" fmla="*/ 93 w 275"/>
                <a:gd name="T5" fmla="*/ 0 h 529"/>
                <a:gd name="T6" fmla="*/ 126 w 275"/>
                <a:gd name="T7" fmla="*/ 41 h 529"/>
                <a:gd name="T8" fmla="*/ 116 w 275"/>
                <a:gd name="T9" fmla="*/ 112 h 529"/>
                <a:gd name="T10" fmla="*/ 204 w 275"/>
                <a:gd name="T11" fmla="*/ 80 h 529"/>
                <a:gd name="T12" fmla="*/ 242 w 275"/>
                <a:gd name="T13" fmla="*/ 112 h 529"/>
                <a:gd name="T14" fmla="*/ 275 w 275"/>
                <a:gd name="T15" fmla="*/ 182 h 529"/>
                <a:gd name="T16" fmla="*/ 263 w 275"/>
                <a:gd name="T17" fmla="*/ 226 h 529"/>
                <a:gd name="T18" fmla="*/ 196 w 275"/>
                <a:gd name="T19" fmla="*/ 223 h 529"/>
                <a:gd name="T20" fmla="*/ 172 w 275"/>
                <a:gd name="T21" fmla="*/ 244 h 529"/>
                <a:gd name="T22" fmla="*/ 185 w 275"/>
                <a:gd name="T23" fmla="*/ 318 h 529"/>
                <a:gd name="T24" fmla="*/ 95 w 275"/>
                <a:gd name="T25" fmla="*/ 254 h 529"/>
                <a:gd name="T26" fmla="*/ 57 w 275"/>
                <a:gd name="T27" fmla="*/ 368 h 529"/>
                <a:gd name="T28" fmla="*/ 100 w 275"/>
                <a:gd name="T29" fmla="*/ 472 h 529"/>
                <a:gd name="T30" fmla="*/ 161 w 275"/>
                <a:gd name="T31" fmla="*/ 510 h 529"/>
                <a:gd name="T32" fmla="*/ 129 w 275"/>
                <a:gd name="T33" fmla="*/ 529 h 529"/>
                <a:gd name="T34" fmla="*/ 121 w 275"/>
                <a:gd name="T35" fmla="*/ 499 h 529"/>
                <a:gd name="T36" fmla="*/ 95 w 275"/>
                <a:gd name="T37" fmla="*/ 499 h 529"/>
                <a:gd name="T38" fmla="*/ 26 w 275"/>
                <a:gd name="T39" fmla="*/ 440 h 529"/>
                <a:gd name="T40" fmla="*/ 38 w 275"/>
                <a:gd name="T41" fmla="*/ 373 h 529"/>
                <a:gd name="T42" fmla="*/ 73 w 275"/>
                <a:gd name="T43" fmla="*/ 310 h 529"/>
                <a:gd name="T44" fmla="*/ 24 w 275"/>
                <a:gd name="T45" fmla="*/ 208 h 529"/>
                <a:gd name="T46" fmla="*/ 40 w 275"/>
                <a:gd name="T47" fmla="*/ 162 h 529"/>
                <a:gd name="T48" fmla="*/ 0 w 275"/>
                <a:gd name="T49" fmla="*/ 84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529"/>
                <a:gd name="T77" fmla="*/ 275 w 275"/>
                <a:gd name="T78" fmla="*/ 529 h 5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grpFill/>
            <a:ln w="9525">
              <a:noFill/>
              <a:round/>
              <a:headEnd/>
              <a:tailEnd/>
            </a:ln>
          </p:spPr>
          <p:txBody>
            <a:bodyPr/>
            <a:lstStyle/>
            <a:p>
              <a:endParaRPr lang="en-US" dirty="0"/>
            </a:p>
          </p:txBody>
        </p:sp>
        <p:sp>
          <p:nvSpPr>
            <p:cNvPr id="160" name="Freeform 154">
              <a:extLst>
                <a:ext uri="{FF2B5EF4-FFF2-40B4-BE49-F238E27FC236}">
                  <a16:creationId xmlns:a16="http://schemas.microsoft.com/office/drawing/2014/main" id="{2ED18A6A-89B1-464A-A588-14CBC8C7F952}"/>
                </a:ext>
              </a:extLst>
            </p:cNvPr>
            <p:cNvSpPr>
              <a:spLocks noChangeAspect="1"/>
            </p:cNvSpPr>
            <p:nvPr/>
          </p:nvSpPr>
          <p:spPr bwMode="gray">
            <a:xfrm>
              <a:off x="2036289" y="3328515"/>
              <a:ext cx="16371" cy="13301"/>
            </a:xfrm>
            <a:custGeom>
              <a:avLst/>
              <a:gdLst>
                <a:gd name="T0" fmla="*/ 0 w 34"/>
                <a:gd name="T1" fmla="*/ 24 h 24"/>
                <a:gd name="T2" fmla="*/ 33 w 34"/>
                <a:gd name="T3" fmla="*/ 21 h 24"/>
                <a:gd name="T4" fmla="*/ 34 w 34"/>
                <a:gd name="T5" fmla="*/ 0 h 24"/>
                <a:gd name="T6" fmla="*/ 0 w 34"/>
                <a:gd name="T7" fmla="*/ 24 h 24"/>
                <a:gd name="T8" fmla="*/ 0 60000 65536"/>
                <a:gd name="T9" fmla="*/ 0 60000 65536"/>
                <a:gd name="T10" fmla="*/ 0 60000 65536"/>
                <a:gd name="T11" fmla="*/ 0 60000 65536"/>
                <a:gd name="T12" fmla="*/ 0 w 34"/>
                <a:gd name="T13" fmla="*/ 0 h 24"/>
                <a:gd name="T14" fmla="*/ 34 w 34"/>
                <a:gd name="T15" fmla="*/ 24 h 24"/>
              </a:gdLst>
              <a:ahLst/>
              <a:cxnLst>
                <a:cxn ang="T8">
                  <a:pos x="T0" y="T1"/>
                </a:cxn>
                <a:cxn ang="T9">
                  <a:pos x="T2" y="T3"/>
                </a:cxn>
                <a:cxn ang="T10">
                  <a:pos x="T4" y="T5"/>
                </a:cxn>
                <a:cxn ang="T11">
                  <a:pos x="T6" y="T7"/>
                </a:cxn>
              </a:cxnLst>
              <a:rect l="T12" t="T13" r="T14" b="T15"/>
              <a:pathLst>
                <a:path w="34" h="24">
                  <a:moveTo>
                    <a:pt x="0" y="24"/>
                  </a:moveTo>
                  <a:lnTo>
                    <a:pt x="33" y="21"/>
                  </a:lnTo>
                  <a:lnTo>
                    <a:pt x="34" y="0"/>
                  </a:lnTo>
                  <a:lnTo>
                    <a:pt x="0" y="24"/>
                  </a:lnTo>
                  <a:close/>
                </a:path>
              </a:pathLst>
            </a:custGeom>
            <a:grpFill/>
            <a:ln w="9525">
              <a:noFill/>
              <a:round/>
              <a:headEnd/>
              <a:tailEnd/>
            </a:ln>
          </p:spPr>
          <p:txBody>
            <a:bodyPr/>
            <a:lstStyle/>
            <a:p>
              <a:endParaRPr lang="en-US" dirty="0"/>
            </a:p>
          </p:txBody>
        </p:sp>
        <p:sp>
          <p:nvSpPr>
            <p:cNvPr id="161" name="Freeform 155">
              <a:extLst>
                <a:ext uri="{FF2B5EF4-FFF2-40B4-BE49-F238E27FC236}">
                  <a16:creationId xmlns:a16="http://schemas.microsoft.com/office/drawing/2014/main" id="{6DAB2BF0-50EB-4A43-8B5D-FDB3944560D4}"/>
                </a:ext>
              </a:extLst>
            </p:cNvPr>
            <p:cNvSpPr>
              <a:spLocks noChangeAspect="1"/>
            </p:cNvSpPr>
            <p:nvPr/>
          </p:nvSpPr>
          <p:spPr bwMode="gray">
            <a:xfrm>
              <a:off x="3865724" y="3015424"/>
              <a:ext cx="84924" cy="69576"/>
            </a:xfrm>
            <a:custGeom>
              <a:avLst/>
              <a:gdLst>
                <a:gd name="T0" fmla="*/ 0 w 181"/>
                <a:gd name="T1" fmla="*/ 56 h 124"/>
                <a:gd name="T2" fmla="*/ 10 w 181"/>
                <a:gd name="T3" fmla="*/ 54 h 124"/>
                <a:gd name="T4" fmla="*/ 25 w 181"/>
                <a:gd name="T5" fmla="*/ 73 h 124"/>
                <a:gd name="T6" fmla="*/ 102 w 181"/>
                <a:gd name="T7" fmla="*/ 72 h 124"/>
                <a:gd name="T8" fmla="*/ 172 w 181"/>
                <a:gd name="T9" fmla="*/ 0 h 124"/>
                <a:gd name="T10" fmla="*/ 181 w 181"/>
                <a:gd name="T11" fmla="*/ 44 h 124"/>
                <a:gd name="T12" fmla="*/ 161 w 181"/>
                <a:gd name="T13" fmla="*/ 45 h 124"/>
                <a:gd name="T14" fmla="*/ 172 w 181"/>
                <a:gd name="T15" fmla="*/ 72 h 124"/>
                <a:gd name="T16" fmla="*/ 143 w 181"/>
                <a:gd name="T17" fmla="*/ 124 h 124"/>
                <a:gd name="T18" fmla="*/ 33 w 181"/>
                <a:gd name="T19" fmla="*/ 111 h 124"/>
                <a:gd name="T20" fmla="*/ 0 w 181"/>
                <a:gd name="T21" fmla="*/ 56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4"/>
                <a:gd name="T35" fmla="*/ 181 w 18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grpFill/>
            <a:ln w="9525">
              <a:noFill/>
              <a:round/>
              <a:headEnd/>
              <a:tailEnd/>
            </a:ln>
          </p:spPr>
          <p:txBody>
            <a:bodyPr/>
            <a:lstStyle/>
            <a:p>
              <a:endParaRPr lang="en-US" dirty="0"/>
            </a:p>
          </p:txBody>
        </p:sp>
        <p:sp>
          <p:nvSpPr>
            <p:cNvPr id="162" name="Freeform 156">
              <a:extLst>
                <a:ext uri="{FF2B5EF4-FFF2-40B4-BE49-F238E27FC236}">
                  <a16:creationId xmlns:a16="http://schemas.microsoft.com/office/drawing/2014/main" id="{79E369EE-9273-48EA-9444-479D7D726C46}"/>
                </a:ext>
              </a:extLst>
            </p:cNvPr>
            <p:cNvSpPr>
              <a:spLocks noChangeAspect="1"/>
            </p:cNvSpPr>
            <p:nvPr/>
          </p:nvSpPr>
          <p:spPr bwMode="gray">
            <a:xfrm>
              <a:off x="3159734" y="2777024"/>
              <a:ext cx="65483" cy="148360"/>
            </a:xfrm>
            <a:custGeom>
              <a:avLst/>
              <a:gdLst>
                <a:gd name="T0" fmla="*/ 0 w 137"/>
                <a:gd name="T1" fmla="*/ 122 h 261"/>
                <a:gd name="T2" fmla="*/ 30 w 137"/>
                <a:gd name="T3" fmla="*/ 98 h 261"/>
                <a:gd name="T4" fmla="*/ 45 w 137"/>
                <a:gd name="T5" fmla="*/ 3 h 261"/>
                <a:gd name="T6" fmla="*/ 128 w 137"/>
                <a:gd name="T7" fmla="*/ 0 h 261"/>
                <a:gd name="T8" fmla="*/ 107 w 137"/>
                <a:gd name="T9" fmla="*/ 32 h 261"/>
                <a:gd name="T10" fmla="*/ 132 w 137"/>
                <a:gd name="T11" fmla="*/ 72 h 261"/>
                <a:gd name="T12" fmla="*/ 83 w 137"/>
                <a:gd name="T13" fmla="*/ 122 h 261"/>
                <a:gd name="T14" fmla="*/ 137 w 137"/>
                <a:gd name="T15" fmla="*/ 153 h 261"/>
                <a:gd name="T16" fmla="*/ 68 w 137"/>
                <a:gd name="T17" fmla="*/ 261 h 261"/>
                <a:gd name="T18" fmla="*/ 58 w 137"/>
                <a:gd name="T19" fmla="*/ 192 h 261"/>
                <a:gd name="T20" fmla="*/ 0 w 137"/>
                <a:gd name="T21" fmla="*/ 122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grpFill/>
            <a:ln w="9525">
              <a:noFill/>
              <a:round/>
              <a:headEnd/>
              <a:tailEnd/>
            </a:ln>
          </p:spPr>
          <p:txBody>
            <a:bodyPr/>
            <a:lstStyle/>
            <a:p>
              <a:endParaRPr lang="en-US" dirty="0"/>
            </a:p>
          </p:txBody>
        </p:sp>
        <p:sp>
          <p:nvSpPr>
            <p:cNvPr id="163" name="Freeform 157">
              <a:extLst>
                <a:ext uri="{FF2B5EF4-FFF2-40B4-BE49-F238E27FC236}">
                  <a16:creationId xmlns:a16="http://schemas.microsoft.com/office/drawing/2014/main" id="{491723DC-FBB8-4CD2-AD21-085593C1B986}"/>
                </a:ext>
              </a:extLst>
            </p:cNvPr>
            <p:cNvSpPr>
              <a:spLocks noChangeAspect="1"/>
            </p:cNvSpPr>
            <p:nvPr/>
          </p:nvSpPr>
          <p:spPr bwMode="gray">
            <a:xfrm>
              <a:off x="3464640" y="2664475"/>
              <a:ext cx="43997" cy="42973"/>
            </a:xfrm>
            <a:custGeom>
              <a:avLst/>
              <a:gdLst>
                <a:gd name="T0" fmla="*/ 0 w 97"/>
                <a:gd name="T1" fmla="*/ 49 h 73"/>
                <a:gd name="T2" fmla="*/ 11 w 97"/>
                <a:gd name="T3" fmla="*/ 4 h 73"/>
                <a:gd name="T4" fmla="*/ 66 w 97"/>
                <a:gd name="T5" fmla="*/ 0 h 73"/>
                <a:gd name="T6" fmla="*/ 97 w 97"/>
                <a:gd name="T7" fmla="*/ 37 h 73"/>
                <a:gd name="T8" fmla="*/ 53 w 97"/>
                <a:gd name="T9" fmla="*/ 38 h 73"/>
                <a:gd name="T10" fmla="*/ 4 w 97"/>
                <a:gd name="T11" fmla="*/ 73 h 73"/>
                <a:gd name="T12" fmla="*/ 26 w 97"/>
                <a:gd name="T13" fmla="*/ 51 h 73"/>
                <a:gd name="T14" fmla="*/ 0 w 97"/>
                <a:gd name="T15" fmla="*/ 49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grpFill/>
            <a:ln w="9525">
              <a:noFill/>
              <a:round/>
              <a:headEnd/>
              <a:tailEnd/>
            </a:ln>
          </p:spPr>
          <p:txBody>
            <a:bodyPr/>
            <a:lstStyle/>
            <a:p>
              <a:endParaRPr lang="en-US" dirty="0"/>
            </a:p>
          </p:txBody>
        </p:sp>
        <p:sp>
          <p:nvSpPr>
            <p:cNvPr id="164" name="Freeform 158">
              <a:extLst>
                <a:ext uri="{FF2B5EF4-FFF2-40B4-BE49-F238E27FC236}">
                  <a16:creationId xmlns:a16="http://schemas.microsoft.com/office/drawing/2014/main" id="{7521BDEA-706F-4709-8AF4-D0F80FB33772}"/>
                </a:ext>
              </a:extLst>
            </p:cNvPr>
            <p:cNvSpPr>
              <a:spLocks noChangeAspect="1"/>
            </p:cNvSpPr>
            <p:nvPr/>
          </p:nvSpPr>
          <p:spPr bwMode="gray">
            <a:xfrm>
              <a:off x="3468732" y="2661406"/>
              <a:ext cx="297744" cy="139152"/>
            </a:xfrm>
            <a:custGeom>
              <a:avLst/>
              <a:gdLst>
                <a:gd name="T0" fmla="*/ 0 w 638"/>
                <a:gd name="T1" fmla="*/ 83 h 247"/>
                <a:gd name="T2" fmla="*/ 27 w 638"/>
                <a:gd name="T3" fmla="*/ 148 h 247"/>
                <a:gd name="T4" fmla="*/ 1 w 638"/>
                <a:gd name="T5" fmla="*/ 154 h 247"/>
                <a:gd name="T6" fmla="*/ 27 w 638"/>
                <a:gd name="T7" fmla="*/ 165 h 247"/>
                <a:gd name="T8" fmla="*/ 37 w 638"/>
                <a:gd name="T9" fmla="*/ 204 h 247"/>
                <a:gd name="T10" fmla="*/ 73 w 638"/>
                <a:gd name="T11" fmla="*/ 200 h 247"/>
                <a:gd name="T12" fmla="*/ 37 w 638"/>
                <a:gd name="T13" fmla="*/ 217 h 247"/>
                <a:gd name="T14" fmla="*/ 78 w 638"/>
                <a:gd name="T15" fmla="*/ 210 h 247"/>
                <a:gd name="T16" fmla="*/ 122 w 638"/>
                <a:gd name="T17" fmla="*/ 236 h 247"/>
                <a:gd name="T18" fmla="*/ 163 w 638"/>
                <a:gd name="T19" fmla="*/ 209 h 247"/>
                <a:gd name="T20" fmla="*/ 226 w 638"/>
                <a:gd name="T21" fmla="*/ 244 h 247"/>
                <a:gd name="T22" fmla="*/ 336 w 638"/>
                <a:gd name="T23" fmla="*/ 209 h 247"/>
                <a:gd name="T24" fmla="*/ 333 w 638"/>
                <a:gd name="T25" fmla="*/ 247 h 247"/>
                <a:gd name="T26" fmla="*/ 355 w 638"/>
                <a:gd name="T27" fmla="*/ 209 h 247"/>
                <a:gd name="T28" fmla="*/ 561 w 638"/>
                <a:gd name="T29" fmla="*/ 199 h 247"/>
                <a:gd name="T30" fmla="*/ 638 w 638"/>
                <a:gd name="T31" fmla="*/ 195 h 247"/>
                <a:gd name="T32" fmla="*/ 616 w 638"/>
                <a:gd name="T33" fmla="*/ 108 h 247"/>
                <a:gd name="T34" fmla="*/ 634 w 638"/>
                <a:gd name="T35" fmla="*/ 90 h 247"/>
                <a:gd name="T36" fmla="*/ 567 w 638"/>
                <a:gd name="T37" fmla="*/ 17 h 247"/>
                <a:gd name="T38" fmla="*/ 525 w 638"/>
                <a:gd name="T39" fmla="*/ 17 h 247"/>
                <a:gd name="T40" fmla="*/ 408 w 638"/>
                <a:gd name="T41" fmla="*/ 47 h 247"/>
                <a:gd name="T42" fmla="*/ 307 w 638"/>
                <a:gd name="T43" fmla="*/ 0 h 247"/>
                <a:gd name="T44" fmla="*/ 245 w 638"/>
                <a:gd name="T45" fmla="*/ 1 h 247"/>
                <a:gd name="T46" fmla="*/ 164 w 638"/>
                <a:gd name="T47" fmla="*/ 45 h 247"/>
                <a:gd name="T48" fmla="*/ 100 w 638"/>
                <a:gd name="T49" fmla="*/ 33 h 247"/>
                <a:gd name="T50" fmla="*/ 120 w 638"/>
                <a:gd name="T51" fmla="*/ 56 h 247"/>
                <a:gd name="T52" fmla="*/ 0 w 638"/>
                <a:gd name="T53" fmla="*/ 83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247"/>
                <a:gd name="T83" fmla="*/ 638 w 638"/>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grpFill/>
            <a:ln w="9525">
              <a:noFill/>
              <a:round/>
              <a:headEnd/>
              <a:tailEnd/>
            </a:ln>
          </p:spPr>
          <p:txBody>
            <a:bodyPr/>
            <a:lstStyle/>
            <a:p>
              <a:endParaRPr lang="en-US" dirty="0"/>
            </a:p>
          </p:txBody>
        </p:sp>
        <p:sp>
          <p:nvSpPr>
            <p:cNvPr id="165" name="Freeform 159">
              <a:extLst>
                <a:ext uri="{FF2B5EF4-FFF2-40B4-BE49-F238E27FC236}">
                  <a16:creationId xmlns:a16="http://schemas.microsoft.com/office/drawing/2014/main" id="{CCD8CAB6-C3EB-44D5-8E5C-8E1D90E61501}"/>
                </a:ext>
              </a:extLst>
            </p:cNvPr>
            <p:cNvSpPr>
              <a:spLocks noChangeAspect="1"/>
            </p:cNvSpPr>
            <p:nvPr/>
          </p:nvSpPr>
          <p:spPr bwMode="gray">
            <a:xfrm>
              <a:off x="2879384" y="2331944"/>
              <a:ext cx="62414" cy="94132"/>
            </a:xfrm>
            <a:custGeom>
              <a:avLst/>
              <a:gdLst>
                <a:gd name="T0" fmla="*/ 0 w 141"/>
                <a:gd name="T1" fmla="*/ 137 h 165"/>
                <a:gd name="T2" fmla="*/ 18 w 141"/>
                <a:gd name="T3" fmla="*/ 152 h 165"/>
                <a:gd name="T4" fmla="*/ 4 w 141"/>
                <a:gd name="T5" fmla="*/ 165 h 165"/>
                <a:gd name="T6" fmla="*/ 131 w 141"/>
                <a:gd name="T7" fmla="*/ 140 h 165"/>
                <a:gd name="T8" fmla="*/ 141 w 141"/>
                <a:gd name="T9" fmla="*/ 53 h 165"/>
                <a:gd name="T10" fmla="*/ 123 w 141"/>
                <a:gd name="T11" fmla="*/ 33 h 165"/>
                <a:gd name="T12" fmla="*/ 87 w 141"/>
                <a:gd name="T13" fmla="*/ 43 h 165"/>
                <a:gd name="T14" fmla="*/ 73 w 141"/>
                <a:gd name="T15" fmla="*/ 31 h 165"/>
                <a:gd name="T16" fmla="*/ 89 w 141"/>
                <a:gd name="T17" fmla="*/ 10 h 165"/>
                <a:gd name="T18" fmla="*/ 73 w 141"/>
                <a:gd name="T19" fmla="*/ 0 h 165"/>
                <a:gd name="T20" fmla="*/ 57 w 141"/>
                <a:gd name="T21" fmla="*/ 42 h 165"/>
                <a:gd name="T22" fmla="*/ 4 w 141"/>
                <a:gd name="T23" fmla="*/ 53 h 165"/>
                <a:gd name="T24" fmla="*/ 21 w 141"/>
                <a:gd name="T25" fmla="*/ 64 h 165"/>
                <a:gd name="T26" fmla="*/ 11 w 141"/>
                <a:gd name="T27" fmla="*/ 86 h 165"/>
                <a:gd name="T28" fmla="*/ 45 w 141"/>
                <a:gd name="T29" fmla="*/ 92 h 165"/>
                <a:gd name="T30" fmla="*/ 13 w 141"/>
                <a:gd name="T31" fmla="*/ 124 h 165"/>
                <a:gd name="T32" fmla="*/ 51 w 141"/>
                <a:gd name="T33" fmla="*/ 117 h 165"/>
                <a:gd name="T34" fmla="*/ 0 w 141"/>
                <a:gd name="T35" fmla="*/ 137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grpFill/>
            <a:ln w="9525">
              <a:noFill/>
              <a:round/>
              <a:headEnd/>
              <a:tailEnd/>
            </a:ln>
          </p:spPr>
          <p:txBody>
            <a:bodyPr/>
            <a:lstStyle/>
            <a:p>
              <a:endParaRPr lang="en-US" dirty="0"/>
            </a:p>
          </p:txBody>
        </p:sp>
        <p:sp>
          <p:nvSpPr>
            <p:cNvPr id="166" name="Freeform 160">
              <a:extLst>
                <a:ext uri="{FF2B5EF4-FFF2-40B4-BE49-F238E27FC236}">
                  <a16:creationId xmlns:a16="http://schemas.microsoft.com/office/drawing/2014/main" id="{0BC57D55-8201-4F69-8C17-2836D4042C28}"/>
                </a:ext>
              </a:extLst>
            </p:cNvPr>
            <p:cNvSpPr>
              <a:spLocks noChangeAspect="1"/>
            </p:cNvSpPr>
            <p:nvPr/>
          </p:nvSpPr>
          <p:spPr bwMode="gray">
            <a:xfrm>
              <a:off x="2910080" y="2322735"/>
              <a:ext cx="43997" cy="39904"/>
            </a:xfrm>
            <a:custGeom>
              <a:avLst/>
              <a:gdLst>
                <a:gd name="T0" fmla="*/ 0 w 90"/>
                <a:gd name="T1" fmla="*/ 42 h 64"/>
                <a:gd name="T2" fmla="*/ 14 w 90"/>
                <a:gd name="T3" fmla="*/ 54 h 64"/>
                <a:gd name="T4" fmla="*/ 50 w 90"/>
                <a:gd name="T5" fmla="*/ 44 h 64"/>
                <a:gd name="T6" fmla="*/ 68 w 90"/>
                <a:gd name="T7" fmla="*/ 64 h 64"/>
                <a:gd name="T8" fmla="*/ 90 w 90"/>
                <a:gd name="T9" fmla="*/ 42 h 64"/>
                <a:gd name="T10" fmla="*/ 69 w 90"/>
                <a:gd name="T11" fmla="*/ 10 h 64"/>
                <a:gd name="T12" fmla="*/ 26 w 90"/>
                <a:gd name="T13" fmla="*/ 0 h 64"/>
                <a:gd name="T14" fmla="*/ 16 w 90"/>
                <a:gd name="T15" fmla="*/ 21 h 64"/>
                <a:gd name="T16" fmla="*/ 0 w 90"/>
                <a:gd name="T17" fmla="*/ 4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grpFill/>
            <a:ln w="9525">
              <a:noFill/>
              <a:round/>
              <a:headEnd/>
              <a:tailEnd/>
            </a:ln>
          </p:spPr>
          <p:txBody>
            <a:bodyPr/>
            <a:lstStyle/>
            <a:p>
              <a:endParaRPr lang="en-US" dirty="0"/>
            </a:p>
          </p:txBody>
        </p:sp>
        <p:sp>
          <p:nvSpPr>
            <p:cNvPr id="167" name="Freeform 161">
              <a:extLst>
                <a:ext uri="{FF2B5EF4-FFF2-40B4-BE49-F238E27FC236}">
                  <a16:creationId xmlns:a16="http://schemas.microsoft.com/office/drawing/2014/main" id="{99A9D05A-50A5-4103-A7E3-964EB2D52837}"/>
                </a:ext>
              </a:extLst>
            </p:cNvPr>
            <p:cNvSpPr>
              <a:spLocks noChangeAspect="1"/>
            </p:cNvSpPr>
            <p:nvPr/>
          </p:nvSpPr>
          <p:spPr bwMode="gray">
            <a:xfrm>
              <a:off x="2933613" y="2260322"/>
              <a:ext cx="10232" cy="10232"/>
            </a:xfrm>
            <a:custGeom>
              <a:avLst/>
              <a:gdLst>
                <a:gd name="T0" fmla="*/ 0 w 22"/>
                <a:gd name="T1" fmla="*/ 15 h 20"/>
                <a:gd name="T2" fmla="*/ 11 w 22"/>
                <a:gd name="T3" fmla="*/ 0 h 20"/>
                <a:gd name="T4" fmla="*/ 22 w 22"/>
                <a:gd name="T5" fmla="*/ 20 h 20"/>
                <a:gd name="T6" fmla="*/ 0 w 22"/>
                <a:gd name="T7" fmla="*/ 15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0" y="15"/>
                  </a:moveTo>
                  <a:lnTo>
                    <a:pt x="11" y="0"/>
                  </a:lnTo>
                  <a:lnTo>
                    <a:pt x="22" y="20"/>
                  </a:lnTo>
                  <a:lnTo>
                    <a:pt x="0" y="15"/>
                  </a:lnTo>
                  <a:close/>
                </a:path>
              </a:pathLst>
            </a:custGeom>
            <a:grpFill/>
            <a:ln w="9525">
              <a:noFill/>
              <a:round/>
              <a:headEnd/>
              <a:tailEnd/>
            </a:ln>
          </p:spPr>
          <p:txBody>
            <a:bodyPr/>
            <a:lstStyle/>
            <a:p>
              <a:endParaRPr lang="en-US" dirty="0"/>
            </a:p>
          </p:txBody>
        </p:sp>
        <p:sp>
          <p:nvSpPr>
            <p:cNvPr id="168" name="Freeform 162">
              <a:extLst>
                <a:ext uri="{FF2B5EF4-FFF2-40B4-BE49-F238E27FC236}">
                  <a16:creationId xmlns:a16="http://schemas.microsoft.com/office/drawing/2014/main" id="{3B5104EE-060C-4FCD-95EA-386BF0ACE9E1}"/>
                </a:ext>
              </a:extLst>
            </p:cNvPr>
            <p:cNvSpPr>
              <a:spLocks noChangeAspect="1"/>
            </p:cNvSpPr>
            <p:nvPr/>
          </p:nvSpPr>
          <p:spPr bwMode="gray">
            <a:xfrm>
              <a:off x="2943845" y="2232696"/>
              <a:ext cx="124827" cy="234307"/>
            </a:xfrm>
            <a:custGeom>
              <a:avLst/>
              <a:gdLst>
                <a:gd name="T0" fmla="*/ 0 w 268"/>
                <a:gd name="T1" fmla="*/ 96 h 409"/>
                <a:gd name="T2" fmla="*/ 10 w 268"/>
                <a:gd name="T3" fmla="*/ 41 h 409"/>
                <a:gd name="T4" fmla="*/ 39 w 268"/>
                <a:gd name="T5" fmla="*/ 0 h 409"/>
                <a:gd name="T6" fmla="*/ 102 w 268"/>
                <a:gd name="T7" fmla="*/ 0 h 409"/>
                <a:gd name="T8" fmla="*/ 65 w 268"/>
                <a:gd name="T9" fmla="*/ 49 h 409"/>
                <a:gd name="T10" fmla="*/ 147 w 268"/>
                <a:gd name="T11" fmla="*/ 59 h 409"/>
                <a:gd name="T12" fmla="*/ 96 w 268"/>
                <a:gd name="T13" fmla="*/ 126 h 409"/>
                <a:gd name="T14" fmla="*/ 157 w 268"/>
                <a:gd name="T15" fmla="*/ 150 h 409"/>
                <a:gd name="T16" fmla="*/ 215 w 268"/>
                <a:gd name="T17" fmla="*/ 234 h 409"/>
                <a:gd name="T18" fmla="*/ 198 w 268"/>
                <a:gd name="T19" fmla="*/ 239 h 409"/>
                <a:gd name="T20" fmla="*/ 224 w 268"/>
                <a:gd name="T21" fmla="*/ 260 h 409"/>
                <a:gd name="T22" fmla="*/ 209 w 268"/>
                <a:gd name="T23" fmla="*/ 280 h 409"/>
                <a:gd name="T24" fmla="*/ 268 w 268"/>
                <a:gd name="T25" fmla="*/ 285 h 409"/>
                <a:gd name="T26" fmla="*/ 233 w 268"/>
                <a:gd name="T27" fmla="*/ 340 h 409"/>
                <a:gd name="T28" fmla="*/ 257 w 268"/>
                <a:gd name="T29" fmla="*/ 356 h 409"/>
                <a:gd name="T30" fmla="*/ 15 w 268"/>
                <a:gd name="T31" fmla="*/ 409 h 409"/>
                <a:gd name="T32" fmla="*/ 122 w 268"/>
                <a:gd name="T33" fmla="*/ 333 h 409"/>
                <a:gd name="T34" fmla="*/ 91 w 268"/>
                <a:gd name="T35" fmla="*/ 345 h 409"/>
                <a:gd name="T36" fmla="*/ 30 w 268"/>
                <a:gd name="T37" fmla="*/ 322 h 409"/>
                <a:gd name="T38" fmla="*/ 75 w 268"/>
                <a:gd name="T39" fmla="*/ 294 h 409"/>
                <a:gd name="T40" fmla="*/ 47 w 268"/>
                <a:gd name="T41" fmla="*/ 280 h 409"/>
                <a:gd name="T42" fmla="*/ 108 w 268"/>
                <a:gd name="T43" fmla="*/ 251 h 409"/>
                <a:gd name="T44" fmla="*/ 115 w 268"/>
                <a:gd name="T45" fmla="*/ 213 h 409"/>
                <a:gd name="T46" fmla="*/ 83 w 268"/>
                <a:gd name="T47" fmla="*/ 202 h 409"/>
                <a:gd name="T48" fmla="*/ 102 w 268"/>
                <a:gd name="T49" fmla="*/ 180 h 409"/>
                <a:gd name="T50" fmla="*/ 38 w 268"/>
                <a:gd name="T51" fmla="*/ 191 h 409"/>
                <a:gd name="T52" fmla="*/ 39 w 268"/>
                <a:gd name="T53" fmla="*/ 132 h 409"/>
                <a:gd name="T54" fmla="*/ 10 w 268"/>
                <a:gd name="T55" fmla="*/ 159 h 409"/>
                <a:gd name="T56" fmla="*/ 27 w 268"/>
                <a:gd name="T57" fmla="*/ 99 h 409"/>
                <a:gd name="T58" fmla="*/ 0 w 268"/>
                <a:gd name="T59" fmla="*/ 96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grpFill/>
            <a:ln w="9525">
              <a:noFill/>
              <a:round/>
              <a:headEnd/>
              <a:tailEnd/>
            </a:ln>
          </p:spPr>
          <p:txBody>
            <a:bodyPr/>
            <a:lstStyle/>
            <a:p>
              <a:endParaRPr lang="en-US" dirty="0"/>
            </a:p>
          </p:txBody>
        </p:sp>
        <p:sp>
          <p:nvSpPr>
            <p:cNvPr id="169" name="Freeform 163">
              <a:extLst>
                <a:ext uri="{FF2B5EF4-FFF2-40B4-BE49-F238E27FC236}">
                  <a16:creationId xmlns:a16="http://schemas.microsoft.com/office/drawing/2014/main" id="{F6979E6A-6105-42CE-B317-63A8C32481AC}"/>
                </a:ext>
              </a:extLst>
            </p:cNvPr>
            <p:cNvSpPr>
              <a:spLocks noChangeAspect="1"/>
            </p:cNvSpPr>
            <p:nvPr/>
          </p:nvSpPr>
          <p:spPr bwMode="gray">
            <a:xfrm>
              <a:off x="532224" y="2255206"/>
              <a:ext cx="43997" cy="31719"/>
            </a:xfrm>
            <a:custGeom>
              <a:avLst/>
              <a:gdLst>
                <a:gd name="T0" fmla="*/ 0 w 92"/>
                <a:gd name="T1" fmla="*/ 21 h 53"/>
                <a:gd name="T2" fmla="*/ 26 w 92"/>
                <a:gd name="T3" fmla="*/ 53 h 53"/>
                <a:gd name="T4" fmla="*/ 92 w 92"/>
                <a:gd name="T5" fmla="*/ 9 h 53"/>
                <a:gd name="T6" fmla="*/ 31 w 92"/>
                <a:gd name="T7" fmla="*/ 0 h 53"/>
                <a:gd name="T8" fmla="*/ 38 w 92"/>
                <a:gd name="T9" fmla="*/ 20 h 53"/>
                <a:gd name="T10" fmla="*/ 0 w 92"/>
                <a:gd name="T11" fmla="*/ 2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grpFill/>
            <a:ln w="9525">
              <a:noFill/>
              <a:round/>
              <a:headEnd/>
              <a:tailEnd/>
            </a:ln>
          </p:spPr>
          <p:txBody>
            <a:bodyPr/>
            <a:lstStyle/>
            <a:p>
              <a:endParaRPr lang="en-US" dirty="0"/>
            </a:p>
          </p:txBody>
        </p:sp>
        <p:sp>
          <p:nvSpPr>
            <p:cNvPr id="170" name="Freeform 164">
              <a:extLst>
                <a:ext uri="{FF2B5EF4-FFF2-40B4-BE49-F238E27FC236}">
                  <a16:creationId xmlns:a16="http://schemas.microsoft.com/office/drawing/2014/main" id="{ABDA0D85-CF0C-401E-9CF2-6A3CAABFFBF1}"/>
                </a:ext>
              </a:extLst>
            </p:cNvPr>
            <p:cNvSpPr>
              <a:spLocks noChangeAspect="1"/>
            </p:cNvSpPr>
            <p:nvPr/>
          </p:nvSpPr>
          <p:spPr bwMode="gray">
            <a:xfrm>
              <a:off x="805412" y="2199954"/>
              <a:ext cx="128920" cy="139152"/>
            </a:xfrm>
            <a:custGeom>
              <a:avLst/>
              <a:gdLst>
                <a:gd name="T0" fmla="*/ 0 w 277"/>
                <a:gd name="T1" fmla="*/ 24 h 248"/>
                <a:gd name="T2" fmla="*/ 11 w 277"/>
                <a:gd name="T3" fmla="*/ 61 h 248"/>
                <a:gd name="T4" fmla="*/ 50 w 277"/>
                <a:gd name="T5" fmla="*/ 76 h 248"/>
                <a:gd name="T6" fmla="*/ 67 w 277"/>
                <a:gd name="T7" fmla="*/ 64 h 248"/>
                <a:gd name="T8" fmla="*/ 34 w 277"/>
                <a:gd name="T9" fmla="*/ 45 h 248"/>
                <a:gd name="T10" fmla="*/ 67 w 277"/>
                <a:gd name="T11" fmla="*/ 45 h 248"/>
                <a:gd name="T12" fmla="*/ 95 w 277"/>
                <a:gd name="T13" fmla="*/ 77 h 248"/>
                <a:gd name="T14" fmla="*/ 86 w 277"/>
                <a:gd name="T15" fmla="*/ 21 h 248"/>
                <a:gd name="T16" fmla="*/ 110 w 277"/>
                <a:gd name="T17" fmla="*/ 70 h 248"/>
                <a:gd name="T18" fmla="*/ 168 w 277"/>
                <a:gd name="T19" fmla="*/ 98 h 248"/>
                <a:gd name="T20" fmla="*/ 157 w 277"/>
                <a:gd name="T21" fmla="*/ 132 h 248"/>
                <a:gd name="T22" fmla="*/ 223 w 277"/>
                <a:gd name="T23" fmla="*/ 175 h 248"/>
                <a:gd name="T24" fmla="*/ 205 w 277"/>
                <a:gd name="T25" fmla="*/ 212 h 248"/>
                <a:gd name="T26" fmla="*/ 241 w 277"/>
                <a:gd name="T27" fmla="*/ 182 h 248"/>
                <a:gd name="T28" fmla="*/ 248 w 277"/>
                <a:gd name="T29" fmla="*/ 248 h 248"/>
                <a:gd name="T30" fmla="*/ 274 w 277"/>
                <a:gd name="T31" fmla="*/ 237 h 248"/>
                <a:gd name="T32" fmla="*/ 277 w 277"/>
                <a:gd name="T33" fmla="*/ 187 h 248"/>
                <a:gd name="T34" fmla="*/ 211 w 277"/>
                <a:gd name="T35" fmla="*/ 160 h 248"/>
                <a:gd name="T36" fmla="*/ 88 w 277"/>
                <a:gd name="T37" fmla="*/ 0 h 248"/>
                <a:gd name="T38" fmla="*/ 18 w 277"/>
                <a:gd name="T39" fmla="*/ 45 h 248"/>
                <a:gd name="T40" fmla="*/ 0 w 277"/>
                <a:gd name="T41" fmla="*/ 24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7"/>
                <a:gd name="T64" fmla="*/ 0 h 248"/>
                <a:gd name="T65" fmla="*/ 277 w 277"/>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7" h="248">
                  <a:moveTo>
                    <a:pt x="0" y="24"/>
                  </a:moveTo>
                  <a:lnTo>
                    <a:pt x="11" y="61"/>
                  </a:lnTo>
                  <a:lnTo>
                    <a:pt x="50" y="76"/>
                  </a:lnTo>
                  <a:lnTo>
                    <a:pt x="67" y="64"/>
                  </a:lnTo>
                  <a:lnTo>
                    <a:pt x="34" y="45"/>
                  </a:lnTo>
                  <a:lnTo>
                    <a:pt x="67" y="45"/>
                  </a:lnTo>
                  <a:lnTo>
                    <a:pt x="95" y="77"/>
                  </a:lnTo>
                  <a:lnTo>
                    <a:pt x="86" y="21"/>
                  </a:lnTo>
                  <a:lnTo>
                    <a:pt x="110" y="70"/>
                  </a:lnTo>
                  <a:lnTo>
                    <a:pt x="168" y="98"/>
                  </a:lnTo>
                  <a:lnTo>
                    <a:pt x="157" y="132"/>
                  </a:lnTo>
                  <a:lnTo>
                    <a:pt x="223" y="175"/>
                  </a:lnTo>
                  <a:lnTo>
                    <a:pt x="205" y="212"/>
                  </a:lnTo>
                  <a:lnTo>
                    <a:pt x="241" y="182"/>
                  </a:lnTo>
                  <a:lnTo>
                    <a:pt x="248" y="248"/>
                  </a:lnTo>
                  <a:lnTo>
                    <a:pt x="274" y="237"/>
                  </a:lnTo>
                  <a:lnTo>
                    <a:pt x="277" y="187"/>
                  </a:lnTo>
                  <a:lnTo>
                    <a:pt x="211" y="160"/>
                  </a:lnTo>
                  <a:lnTo>
                    <a:pt x="88" y="0"/>
                  </a:lnTo>
                  <a:lnTo>
                    <a:pt x="18" y="45"/>
                  </a:lnTo>
                  <a:lnTo>
                    <a:pt x="0" y="24"/>
                  </a:lnTo>
                  <a:close/>
                </a:path>
              </a:pathLst>
            </a:custGeom>
            <a:grpFill/>
            <a:ln w="9525">
              <a:noFill/>
              <a:round/>
              <a:headEnd/>
              <a:tailEnd/>
            </a:ln>
          </p:spPr>
          <p:txBody>
            <a:bodyPr/>
            <a:lstStyle/>
            <a:p>
              <a:endParaRPr lang="en-US" dirty="0"/>
            </a:p>
          </p:txBody>
        </p:sp>
        <p:sp>
          <p:nvSpPr>
            <p:cNvPr id="171" name="Freeform 165">
              <a:extLst>
                <a:ext uri="{FF2B5EF4-FFF2-40B4-BE49-F238E27FC236}">
                  <a16:creationId xmlns:a16="http://schemas.microsoft.com/office/drawing/2014/main" id="{803ED054-2FD8-48D7-9321-3A825678C562}"/>
                </a:ext>
              </a:extLst>
            </p:cNvPr>
            <p:cNvSpPr>
              <a:spLocks noChangeAspect="1"/>
            </p:cNvSpPr>
            <p:nvPr/>
          </p:nvSpPr>
          <p:spPr bwMode="gray">
            <a:xfrm>
              <a:off x="834061" y="2244974"/>
              <a:ext cx="20463" cy="22510"/>
            </a:xfrm>
            <a:custGeom>
              <a:avLst/>
              <a:gdLst>
                <a:gd name="T0" fmla="*/ 0 w 47"/>
                <a:gd name="T1" fmla="*/ 0 h 41"/>
                <a:gd name="T2" fmla="*/ 14 w 47"/>
                <a:gd name="T3" fmla="*/ 41 h 41"/>
                <a:gd name="T4" fmla="*/ 17 w 47"/>
                <a:gd name="T5" fmla="*/ 21 h 41"/>
                <a:gd name="T6" fmla="*/ 47 w 47"/>
                <a:gd name="T7" fmla="*/ 38 h 41"/>
                <a:gd name="T8" fmla="*/ 19 w 47"/>
                <a:gd name="T9" fmla="*/ 21 h 41"/>
                <a:gd name="T10" fmla="*/ 45 w 47"/>
                <a:gd name="T11" fmla="*/ 8 h 41"/>
                <a:gd name="T12" fmla="*/ 0 w 47"/>
                <a:gd name="T13" fmla="*/ 0 h 41"/>
                <a:gd name="T14" fmla="*/ 0 60000 65536"/>
                <a:gd name="T15" fmla="*/ 0 60000 65536"/>
                <a:gd name="T16" fmla="*/ 0 60000 65536"/>
                <a:gd name="T17" fmla="*/ 0 60000 65536"/>
                <a:gd name="T18" fmla="*/ 0 60000 65536"/>
                <a:gd name="T19" fmla="*/ 0 60000 65536"/>
                <a:gd name="T20" fmla="*/ 0 60000 65536"/>
                <a:gd name="T21" fmla="*/ 0 w 47"/>
                <a:gd name="T22" fmla="*/ 0 h 41"/>
                <a:gd name="T23" fmla="*/ 47 w 4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1">
                  <a:moveTo>
                    <a:pt x="0" y="0"/>
                  </a:moveTo>
                  <a:lnTo>
                    <a:pt x="14" y="41"/>
                  </a:lnTo>
                  <a:lnTo>
                    <a:pt x="17" y="21"/>
                  </a:lnTo>
                  <a:lnTo>
                    <a:pt x="47" y="38"/>
                  </a:lnTo>
                  <a:lnTo>
                    <a:pt x="19" y="21"/>
                  </a:lnTo>
                  <a:lnTo>
                    <a:pt x="45" y="8"/>
                  </a:lnTo>
                  <a:lnTo>
                    <a:pt x="0" y="0"/>
                  </a:lnTo>
                  <a:close/>
                </a:path>
              </a:pathLst>
            </a:custGeom>
            <a:grpFill/>
            <a:ln w="9525">
              <a:noFill/>
              <a:round/>
              <a:headEnd/>
              <a:tailEnd/>
            </a:ln>
          </p:spPr>
          <p:txBody>
            <a:bodyPr/>
            <a:lstStyle/>
            <a:p>
              <a:endParaRPr lang="en-US" dirty="0"/>
            </a:p>
          </p:txBody>
        </p:sp>
        <p:sp>
          <p:nvSpPr>
            <p:cNvPr id="172" name="Freeform 166">
              <a:extLst>
                <a:ext uri="{FF2B5EF4-FFF2-40B4-BE49-F238E27FC236}">
                  <a16:creationId xmlns:a16="http://schemas.microsoft.com/office/drawing/2014/main" id="{1C579F1D-199A-459B-A637-3818BCE0EC56}"/>
                </a:ext>
              </a:extLst>
            </p:cNvPr>
            <p:cNvSpPr>
              <a:spLocks noChangeAspect="1"/>
            </p:cNvSpPr>
            <p:nvPr/>
          </p:nvSpPr>
          <p:spPr bwMode="gray">
            <a:xfrm>
              <a:off x="845315" y="2265437"/>
              <a:ext cx="11255" cy="34788"/>
            </a:xfrm>
            <a:custGeom>
              <a:avLst/>
              <a:gdLst>
                <a:gd name="T0" fmla="*/ 0 w 27"/>
                <a:gd name="T1" fmla="*/ 0 h 61"/>
                <a:gd name="T2" fmla="*/ 25 w 27"/>
                <a:gd name="T3" fmla="*/ 12 h 61"/>
                <a:gd name="T4" fmla="*/ 27 w 27"/>
                <a:gd name="T5" fmla="*/ 61 h 61"/>
                <a:gd name="T6" fmla="*/ 0 w 27"/>
                <a:gd name="T7" fmla="*/ 0 h 61"/>
                <a:gd name="T8" fmla="*/ 0 60000 65536"/>
                <a:gd name="T9" fmla="*/ 0 60000 65536"/>
                <a:gd name="T10" fmla="*/ 0 60000 65536"/>
                <a:gd name="T11" fmla="*/ 0 60000 65536"/>
                <a:gd name="T12" fmla="*/ 0 w 27"/>
                <a:gd name="T13" fmla="*/ 0 h 61"/>
                <a:gd name="T14" fmla="*/ 27 w 27"/>
                <a:gd name="T15" fmla="*/ 61 h 61"/>
              </a:gdLst>
              <a:ahLst/>
              <a:cxnLst>
                <a:cxn ang="T8">
                  <a:pos x="T0" y="T1"/>
                </a:cxn>
                <a:cxn ang="T9">
                  <a:pos x="T2" y="T3"/>
                </a:cxn>
                <a:cxn ang="T10">
                  <a:pos x="T4" y="T5"/>
                </a:cxn>
                <a:cxn ang="T11">
                  <a:pos x="T6" y="T7"/>
                </a:cxn>
              </a:cxnLst>
              <a:rect l="T12" t="T13" r="T14" b="T15"/>
              <a:pathLst>
                <a:path w="27" h="61">
                  <a:moveTo>
                    <a:pt x="0" y="0"/>
                  </a:moveTo>
                  <a:lnTo>
                    <a:pt x="25" y="12"/>
                  </a:lnTo>
                  <a:lnTo>
                    <a:pt x="27" y="61"/>
                  </a:lnTo>
                  <a:lnTo>
                    <a:pt x="0" y="0"/>
                  </a:lnTo>
                  <a:close/>
                </a:path>
              </a:pathLst>
            </a:custGeom>
            <a:grpFill/>
            <a:ln w="9525">
              <a:noFill/>
              <a:round/>
              <a:headEnd/>
              <a:tailEnd/>
            </a:ln>
          </p:spPr>
          <p:txBody>
            <a:bodyPr/>
            <a:lstStyle/>
            <a:p>
              <a:endParaRPr lang="en-US" dirty="0"/>
            </a:p>
          </p:txBody>
        </p:sp>
        <p:sp>
          <p:nvSpPr>
            <p:cNvPr id="173" name="Freeform 167">
              <a:extLst>
                <a:ext uri="{FF2B5EF4-FFF2-40B4-BE49-F238E27FC236}">
                  <a16:creationId xmlns:a16="http://schemas.microsoft.com/office/drawing/2014/main" id="{D20EFEC5-BD1C-4B8C-A0B2-1C67D6F14B3F}"/>
                </a:ext>
              </a:extLst>
            </p:cNvPr>
            <p:cNvSpPr>
              <a:spLocks noChangeAspect="1"/>
            </p:cNvSpPr>
            <p:nvPr/>
          </p:nvSpPr>
          <p:spPr bwMode="gray">
            <a:xfrm>
              <a:off x="856571" y="2248044"/>
              <a:ext cx="18417" cy="19440"/>
            </a:xfrm>
            <a:custGeom>
              <a:avLst/>
              <a:gdLst>
                <a:gd name="T0" fmla="*/ 0 w 34"/>
                <a:gd name="T1" fmla="*/ 0 h 37"/>
                <a:gd name="T2" fmla="*/ 7 w 34"/>
                <a:gd name="T3" fmla="*/ 37 h 37"/>
                <a:gd name="T4" fmla="*/ 29 w 34"/>
                <a:gd name="T5" fmla="*/ 37 h 37"/>
                <a:gd name="T6" fmla="*/ 18 w 34"/>
                <a:gd name="T7" fmla="*/ 4 h 37"/>
                <a:gd name="T8" fmla="*/ 34 w 34"/>
                <a:gd name="T9" fmla="*/ 27 h 37"/>
                <a:gd name="T10" fmla="*/ 21 w 34"/>
                <a:gd name="T11" fmla="*/ 0 h 37"/>
                <a:gd name="T12" fmla="*/ 0 w 34"/>
                <a:gd name="T13" fmla="*/ 0 h 37"/>
                <a:gd name="T14" fmla="*/ 0 60000 65536"/>
                <a:gd name="T15" fmla="*/ 0 60000 65536"/>
                <a:gd name="T16" fmla="*/ 0 60000 65536"/>
                <a:gd name="T17" fmla="*/ 0 60000 65536"/>
                <a:gd name="T18" fmla="*/ 0 60000 65536"/>
                <a:gd name="T19" fmla="*/ 0 60000 65536"/>
                <a:gd name="T20" fmla="*/ 0 60000 65536"/>
                <a:gd name="T21" fmla="*/ 0 w 34"/>
                <a:gd name="T22" fmla="*/ 0 h 37"/>
                <a:gd name="T23" fmla="*/ 34 w 3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7">
                  <a:moveTo>
                    <a:pt x="0" y="0"/>
                  </a:moveTo>
                  <a:lnTo>
                    <a:pt x="7" y="37"/>
                  </a:lnTo>
                  <a:lnTo>
                    <a:pt x="29" y="37"/>
                  </a:lnTo>
                  <a:lnTo>
                    <a:pt x="18" y="4"/>
                  </a:lnTo>
                  <a:lnTo>
                    <a:pt x="34" y="27"/>
                  </a:lnTo>
                  <a:lnTo>
                    <a:pt x="21" y="0"/>
                  </a:lnTo>
                  <a:lnTo>
                    <a:pt x="0" y="0"/>
                  </a:lnTo>
                  <a:close/>
                </a:path>
              </a:pathLst>
            </a:custGeom>
            <a:grpFill/>
            <a:ln w="9525">
              <a:noFill/>
              <a:round/>
              <a:headEnd/>
              <a:tailEnd/>
            </a:ln>
          </p:spPr>
          <p:txBody>
            <a:bodyPr/>
            <a:lstStyle/>
            <a:p>
              <a:endParaRPr lang="en-US" dirty="0"/>
            </a:p>
          </p:txBody>
        </p:sp>
        <p:sp>
          <p:nvSpPr>
            <p:cNvPr id="174" name="Freeform 168">
              <a:extLst>
                <a:ext uri="{FF2B5EF4-FFF2-40B4-BE49-F238E27FC236}">
                  <a16:creationId xmlns:a16="http://schemas.microsoft.com/office/drawing/2014/main" id="{28DF255C-0EAB-4D89-8B5A-581F9CF50A95}"/>
                </a:ext>
              </a:extLst>
            </p:cNvPr>
            <p:cNvSpPr>
              <a:spLocks noChangeAspect="1"/>
            </p:cNvSpPr>
            <p:nvPr/>
          </p:nvSpPr>
          <p:spPr bwMode="gray">
            <a:xfrm>
              <a:off x="872941" y="2277715"/>
              <a:ext cx="13301" cy="17394"/>
            </a:xfrm>
            <a:custGeom>
              <a:avLst/>
              <a:gdLst>
                <a:gd name="T0" fmla="*/ 0 w 30"/>
                <a:gd name="T1" fmla="*/ 0 h 27"/>
                <a:gd name="T2" fmla="*/ 29 w 30"/>
                <a:gd name="T3" fmla="*/ 27 h 27"/>
                <a:gd name="T4" fmla="*/ 30 w 30"/>
                <a:gd name="T5" fmla="*/ 3 h 27"/>
                <a:gd name="T6" fmla="*/ 0 w 30"/>
                <a:gd name="T7" fmla="*/ 0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0" y="0"/>
                  </a:moveTo>
                  <a:lnTo>
                    <a:pt x="29" y="27"/>
                  </a:lnTo>
                  <a:lnTo>
                    <a:pt x="30" y="3"/>
                  </a:lnTo>
                  <a:lnTo>
                    <a:pt x="0" y="0"/>
                  </a:lnTo>
                  <a:close/>
                </a:path>
              </a:pathLst>
            </a:custGeom>
            <a:grpFill/>
            <a:ln w="9525">
              <a:noFill/>
              <a:round/>
              <a:headEnd/>
              <a:tailEnd/>
            </a:ln>
          </p:spPr>
          <p:txBody>
            <a:bodyPr/>
            <a:lstStyle/>
            <a:p>
              <a:endParaRPr lang="en-US" dirty="0"/>
            </a:p>
          </p:txBody>
        </p:sp>
        <p:sp>
          <p:nvSpPr>
            <p:cNvPr id="175" name="Freeform 169">
              <a:extLst>
                <a:ext uri="{FF2B5EF4-FFF2-40B4-BE49-F238E27FC236}">
                  <a16:creationId xmlns:a16="http://schemas.microsoft.com/office/drawing/2014/main" id="{031FAC5F-58E3-4967-9F87-75C4E6625CF4}"/>
                </a:ext>
              </a:extLst>
            </p:cNvPr>
            <p:cNvSpPr>
              <a:spLocks noChangeAspect="1"/>
            </p:cNvSpPr>
            <p:nvPr/>
          </p:nvSpPr>
          <p:spPr bwMode="gray">
            <a:xfrm>
              <a:off x="876011" y="2300225"/>
              <a:ext cx="20463" cy="33765"/>
            </a:xfrm>
            <a:custGeom>
              <a:avLst/>
              <a:gdLst>
                <a:gd name="T0" fmla="*/ 0 w 47"/>
                <a:gd name="T1" fmla="*/ 0 h 64"/>
                <a:gd name="T2" fmla="*/ 37 w 47"/>
                <a:gd name="T3" fmla="*/ 23 h 64"/>
                <a:gd name="T4" fmla="*/ 47 w 47"/>
                <a:gd name="T5" fmla="*/ 64 h 64"/>
                <a:gd name="T6" fmla="*/ 0 w 47"/>
                <a:gd name="T7" fmla="*/ 0 h 64"/>
                <a:gd name="T8" fmla="*/ 0 60000 65536"/>
                <a:gd name="T9" fmla="*/ 0 60000 65536"/>
                <a:gd name="T10" fmla="*/ 0 60000 65536"/>
                <a:gd name="T11" fmla="*/ 0 60000 65536"/>
                <a:gd name="T12" fmla="*/ 0 w 47"/>
                <a:gd name="T13" fmla="*/ 0 h 64"/>
                <a:gd name="T14" fmla="*/ 47 w 47"/>
                <a:gd name="T15" fmla="*/ 64 h 64"/>
              </a:gdLst>
              <a:ahLst/>
              <a:cxnLst>
                <a:cxn ang="T8">
                  <a:pos x="T0" y="T1"/>
                </a:cxn>
                <a:cxn ang="T9">
                  <a:pos x="T2" y="T3"/>
                </a:cxn>
                <a:cxn ang="T10">
                  <a:pos x="T4" y="T5"/>
                </a:cxn>
                <a:cxn ang="T11">
                  <a:pos x="T6" y="T7"/>
                </a:cxn>
              </a:cxnLst>
              <a:rect l="T12" t="T13" r="T14" b="T15"/>
              <a:pathLst>
                <a:path w="47" h="64">
                  <a:moveTo>
                    <a:pt x="0" y="0"/>
                  </a:moveTo>
                  <a:lnTo>
                    <a:pt x="37" y="23"/>
                  </a:lnTo>
                  <a:lnTo>
                    <a:pt x="47" y="64"/>
                  </a:lnTo>
                  <a:lnTo>
                    <a:pt x="0" y="0"/>
                  </a:lnTo>
                  <a:close/>
                </a:path>
              </a:pathLst>
            </a:custGeom>
            <a:grpFill/>
            <a:ln w="9525">
              <a:noFill/>
              <a:round/>
              <a:headEnd/>
              <a:tailEnd/>
            </a:ln>
          </p:spPr>
          <p:txBody>
            <a:bodyPr/>
            <a:lstStyle/>
            <a:p>
              <a:endParaRPr lang="en-US" dirty="0"/>
            </a:p>
          </p:txBody>
        </p:sp>
        <p:sp>
          <p:nvSpPr>
            <p:cNvPr id="176" name="Freeform 170">
              <a:extLst>
                <a:ext uri="{FF2B5EF4-FFF2-40B4-BE49-F238E27FC236}">
                  <a16:creationId xmlns:a16="http://schemas.microsoft.com/office/drawing/2014/main" id="{3AFC8AA8-AE28-408F-BA58-1C5FCE65A6B7}"/>
                </a:ext>
              </a:extLst>
            </p:cNvPr>
            <p:cNvSpPr>
              <a:spLocks noChangeAspect="1"/>
            </p:cNvSpPr>
            <p:nvPr/>
          </p:nvSpPr>
          <p:spPr bwMode="gray">
            <a:xfrm>
              <a:off x="910798" y="2309434"/>
              <a:ext cx="11255" cy="20463"/>
            </a:xfrm>
            <a:custGeom>
              <a:avLst/>
              <a:gdLst>
                <a:gd name="T0" fmla="*/ 0 w 25"/>
                <a:gd name="T1" fmla="*/ 22 h 38"/>
                <a:gd name="T2" fmla="*/ 13 w 25"/>
                <a:gd name="T3" fmla="*/ 0 h 38"/>
                <a:gd name="T4" fmla="*/ 25 w 25"/>
                <a:gd name="T5" fmla="*/ 38 h 38"/>
                <a:gd name="T6" fmla="*/ 0 w 25"/>
                <a:gd name="T7" fmla="*/ 22 h 38"/>
                <a:gd name="T8" fmla="*/ 0 60000 65536"/>
                <a:gd name="T9" fmla="*/ 0 60000 65536"/>
                <a:gd name="T10" fmla="*/ 0 60000 65536"/>
                <a:gd name="T11" fmla="*/ 0 60000 65536"/>
                <a:gd name="T12" fmla="*/ 0 w 25"/>
                <a:gd name="T13" fmla="*/ 0 h 38"/>
                <a:gd name="T14" fmla="*/ 25 w 25"/>
                <a:gd name="T15" fmla="*/ 38 h 38"/>
              </a:gdLst>
              <a:ahLst/>
              <a:cxnLst>
                <a:cxn ang="T8">
                  <a:pos x="T0" y="T1"/>
                </a:cxn>
                <a:cxn ang="T9">
                  <a:pos x="T2" y="T3"/>
                </a:cxn>
                <a:cxn ang="T10">
                  <a:pos x="T4" y="T5"/>
                </a:cxn>
                <a:cxn ang="T11">
                  <a:pos x="T6" y="T7"/>
                </a:cxn>
              </a:cxnLst>
              <a:rect l="T12" t="T13" r="T14" b="T15"/>
              <a:pathLst>
                <a:path w="25" h="38">
                  <a:moveTo>
                    <a:pt x="0" y="22"/>
                  </a:moveTo>
                  <a:lnTo>
                    <a:pt x="13" y="0"/>
                  </a:lnTo>
                  <a:lnTo>
                    <a:pt x="25" y="38"/>
                  </a:lnTo>
                  <a:lnTo>
                    <a:pt x="0" y="22"/>
                  </a:lnTo>
                  <a:close/>
                </a:path>
              </a:pathLst>
            </a:custGeom>
            <a:grpFill/>
            <a:ln w="9525">
              <a:noFill/>
              <a:round/>
              <a:headEnd/>
              <a:tailEnd/>
            </a:ln>
          </p:spPr>
          <p:txBody>
            <a:bodyPr/>
            <a:lstStyle/>
            <a:p>
              <a:endParaRPr lang="en-US" dirty="0"/>
            </a:p>
          </p:txBody>
        </p:sp>
        <p:sp>
          <p:nvSpPr>
            <p:cNvPr id="177" name="Freeform 171">
              <a:extLst>
                <a:ext uri="{FF2B5EF4-FFF2-40B4-BE49-F238E27FC236}">
                  <a16:creationId xmlns:a16="http://schemas.microsoft.com/office/drawing/2014/main" id="{E06BF7B0-4AA1-4E92-9569-13C78D3DB45B}"/>
                </a:ext>
              </a:extLst>
            </p:cNvPr>
            <p:cNvSpPr>
              <a:spLocks noChangeAspect="1"/>
            </p:cNvSpPr>
            <p:nvPr/>
          </p:nvSpPr>
          <p:spPr bwMode="gray">
            <a:xfrm>
              <a:off x="1022325" y="2482350"/>
              <a:ext cx="934157" cy="551491"/>
            </a:xfrm>
            <a:custGeom>
              <a:avLst/>
              <a:gdLst>
                <a:gd name="T0" fmla="*/ 23 w 2001"/>
                <a:gd name="T1" fmla="*/ 134 h 971"/>
                <a:gd name="T2" fmla="*/ 28 w 2001"/>
                <a:gd name="T3" fmla="*/ 146 h 971"/>
                <a:gd name="T4" fmla="*/ 61 w 2001"/>
                <a:gd name="T5" fmla="*/ 480 h 971"/>
                <a:gd name="T6" fmla="*/ 80 w 2001"/>
                <a:gd name="T7" fmla="*/ 515 h 971"/>
                <a:gd name="T8" fmla="*/ 211 w 2001"/>
                <a:gd name="T9" fmla="*/ 640 h 971"/>
                <a:gd name="T10" fmla="*/ 343 w 2001"/>
                <a:gd name="T11" fmla="*/ 691 h 971"/>
                <a:gd name="T12" fmla="*/ 633 w 2001"/>
                <a:gd name="T13" fmla="*/ 723 h 971"/>
                <a:gd name="T14" fmla="*/ 801 w 2001"/>
                <a:gd name="T15" fmla="*/ 799 h 971"/>
                <a:gd name="T16" fmla="*/ 957 w 2001"/>
                <a:gd name="T17" fmla="*/ 947 h 971"/>
                <a:gd name="T18" fmla="*/ 1021 w 2001"/>
                <a:gd name="T19" fmla="*/ 833 h 971"/>
                <a:gd name="T20" fmla="*/ 1132 w 2001"/>
                <a:gd name="T21" fmla="*/ 799 h 971"/>
                <a:gd name="T22" fmla="*/ 1224 w 2001"/>
                <a:gd name="T23" fmla="*/ 785 h 971"/>
                <a:gd name="T24" fmla="*/ 1264 w 2001"/>
                <a:gd name="T25" fmla="*/ 778 h 971"/>
                <a:gd name="T26" fmla="*/ 1274 w 2001"/>
                <a:gd name="T27" fmla="*/ 782 h 971"/>
                <a:gd name="T28" fmla="*/ 1453 w 2001"/>
                <a:gd name="T29" fmla="*/ 825 h 971"/>
                <a:gd name="T30" fmla="*/ 1504 w 2001"/>
                <a:gd name="T31" fmla="*/ 971 h 971"/>
                <a:gd name="T32" fmla="*/ 1543 w 2001"/>
                <a:gd name="T33" fmla="*/ 905 h 971"/>
                <a:gd name="T34" fmla="*/ 1525 w 2001"/>
                <a:gd name="T35" fmla="*/ 696 h 971"/>
                <a:gd name="T36" fmla="*/ 1665 w 2001"/>
                <a:gd name="T37" fmla="*/ 564 h 971"/>
                <a:gd name="T38" fmla="*/ 1673 w 2001"/>
                <a:gd name="T39" fmla="*/ 519 h 971"/>
                <a:gd name="T40" fmla="*/ 1643 w 2001"/>
                <a:gd name="T41" fmla="*/ 458 h 971"/>
                <a:gd name="T42" fmla="*/ 1667 w 2001"/>
                <a:gd name="T43" fmla="*/ 433 h 971"/>
                <a:gd name="T44" fmla="*/ 1697 w 2001"/>
                <a:gd name="T45" fmla="*/ 515 h 971"/>
                <a:gd name="T46" fmla="*/ 1707 w 2001"/>
                <a:gd name="T47" fmla="*/ 415 h 971"/>
                <a:gd name="T48" fmla="*/ 1762 w 2001"/>
                <a:gd name="T49" fmla="*/ 365 h 971"/>
                <a:gd name="T50" fmla="*/ 1866 w 2001"/>
                <a:gd name="T51" fmla="*/ 310 h 971"/>
                <a:gd name="T52" fmla="*/ 1997 w 2001"/>
                <a:gd name="T53" fmla="*/ 208 h 971"/>
                <a:gd name="T54" fmla="*/ 1975 w 2001"/>
                <a:gd name="T55" fmla="*/ 163 h 971"/>
                <a:gd name="T56" fmla="*/ 1917 w 2001"/>
                <a:gd name="T57" fmla="*/ 90 h 971"/>
                <a:gd name="T58" fmla="*/ 1697 w 2001"/>
                <a:gd name="T59" fmla="*/ 214 h 971"/>
                <a:gd name="T60" fmla="*/ 1584 w 2001"/>
                <a:gd name="T61" fmla="*/ 271 h 971"/>
                <a:gd name="T62" fmla="*/ 1487 w 2001"/>
                <a:gd name="T63" fmla="*/ 339 h 971"/>
                <a:gd name="T64" fmla="*/ 1442 w 2001"/>
                <a:gd name="T65" fmla="*/ 321 h 971"/>
                <a:gd name="T66" fmla="*/ 1460 w 2001"/>
                <a:gd name="T67" fmla="*/ 293 h 971"/>
                <a:gd name="T68" fmla="*/ 1450 w 2001"/>
                <a:gd name="T69" fmla="*/ 234 h 971"/>
                <a:gd name="T70" fmla="*/ 1427 w 2001"/>
                <a:gd name="T71" fmla="*/ 182 h 971"/>
                <a:gd name="T72" fmla="*/ 1333 w 2001"/>
                <a:gd name="T73" fmla="*/ 208 h 971"/>
                <a:gd name="T74" fmla="*/ 1286 w 2001"/>
                <a:gd name="T75" fmla="*/ 327 h 971"/>
                <a:gd name="T76" fmla="*/ 1301 w 2001"/>
                <a:gd name="T77" fmla="*/ 185 h 971"/>
                <a:gd name="T78" fmla="*/ 1321 w 2001"/>
                <a:gd name="T79" fmla="*/ 153 h 971"/>
                <a:gd name="T80" fmla="*/ 1395 w 2001"/>
                <a:gd name="T81" fmla="*/ 129 h 971"/>
                <a:gd name="T82" fmla="*/ 1256 w 2001"/>
                <a:gd name="T83" fmla="*/ 116 h 971"/>
                <a:gd name="T84" fmla="*/ 1195 w 2001"/>
                <a:gd name="T85" fmla="*/ 125 h 971"/>
                <a:gd name="T86" fmla="*/ 1208 w 2001"/>
                <a:gd name="T87" fmla="*/ 65 h 971"/>
                <a:gd name="T88" fmla="*/ 1023 w 2001"/>
                <a:gd name="T89" fmla="*/ 0 h 971"/>
                <a:gd name="T90" fmla="*/ 66 w 2001"/>
                <a:gd name="T91" fmla="*/ 21 h 971"/>
                <a:gd name="T92" fmla="*/ 61 w 2001"/>
                <a:gd name="T93" fmla="*/ 90 h 971"/>
                <a:gd name="T94" fmla="*/ 0 w 2001"/>
                <a:gd name="T95" fmla="*/ 55 h 9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1"/>
                <a:gd name="T145" fmla="*/ 0 h 971"/>
                <a:gd name="T146" fmla="*/ 2001 w 2001"/>
                <a:gd name="T147" fmla="*/ 971 h 9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1" h="971">
                  <a:moveTo>
                    <a:pt x="0" y="55"/>
                  </a:moveTo>
                  <a:lnTo>
                    <a:pt x="23" y="134"/>
                  </a:lnTo>
                  <a:lnTo>
                    <a:pt x="51" y="142"/>
                  </a:lnTo>
                  <a:lnTo>
                    <a:pt x="28" y="146"/>
                  </a:lnTo>
                  <a:lnTo>
                    <a:pt x="11" y="387"/>
                  </a:lnTo>
                  <a:lnTo>
                    <a:pt x="61" y="480"/>
                  </a:lnTo>
                  <a:lnTo>
                    <a:pt x="94" y="480"/>
                  </a:lnTo>
                  <a:lnTo>
                    <a:pt x="80" y="515"/>
                  </a:lnTo>
                  <a:lnTo>
                    <a:pt x="145" y="617"/>
                  </a:lnTo>
                  <a:lnTo>
                    <a:pt x="211" y="640"/>
                  </a:lnTo>
                  <a:lnTo>
                    <a:pt x="264" y="697"/>
                  </a:lnTo>
                  <a:lnTo>
                    <a:pt x="343" y="691"/>
                  </a:lnTo>
                  <a:lnTo>
                    <a:pt x="475" y="745"/>
                  </a:lnTo>
                  <a:lnTo>
                    <a:pt x="633" y="723"/>
                  </a:lnTo>
                  <a:lnTo>
                    <a:pt x="729" y="827"/>
                  </a:lnTo>
                  <a:lnTo>
                    <a:pt x="801" y="799"/>
                  </a:lnTo>
                  <a:lnTo>
                    <a:pt x="889" y="924"/>
                  </a:lnTo>
                  <a:lnTo>
                    <a:pt x="957" y="947"/>
                  </a:lnTo>
                  <a:lnTo>
                    <a:pt x="950" y="877"/>
                  </a:lnTo>
                  <a:lnTo>
                    <a:pt x="1021" y="833"/>
                  </a:lnTo>
                  <a:lnTo>
                    <a:pt x="1028" y="801"/>
                  </a:lnTo>
                  <a:lnTo>
                    <a:pt x="1132" y="799"/>
                  </a:lnTo>
                  <a:lnTo>
                    <a:pt x="1223" y="827"/>
                  </a:lnTo>
                  <a:lnTo>
                    <a:pt x="1224" y="785"/>
                  </a:lnTo>
                  <a:lnTo>
                    <a:pt x="1188" y="779"/>
                  </a:lnTo>
                  <a:lnTo>
                    <a:pt x="1264" y="778"/>
                  </a:lnTo>
                  <a:lnTo>
                    <a:pt x="1268" y="758"/>
                  </a:lnTo>
                  <a:lnTo>
                    <a:pt x="1274" y="782"/>
                  </a:lnTo>
                  <a:lnTo>
                    <a:pt x="1416" y="790"/>
                  </a:lnTo>
                  <a:lnTo>
                    <a:pt x="1453" y="825"/>
                  </a:lnTo>
                  <a:lnTo>
                    <a:pt x="1459" y="888"/>
                  </a:lnTo>
                  <a:lnTo>
                    <a:pt x="1504" y="971"/>
                  </a:lnTo>
                  <a:lnTo>
                    <a:pt x="1531" y="968"/>
                  </a:lnTo>
                  <a:lnTo>
                    <a:pt x="1543" y="905"/>
                  </a:lnTo>
                  <a:lnTo>
                    <a:pt x="1495" y="758"/>
                  </a:lnTo>
                  <a:lnTo>
                    <a:pt x="1525" y="696"/>
                  </a:lnTo>
                  <a:lnTo>
                    <a:pt x="1700" y="576"/>
                  </a:lnTo>
                  <a:lnTo>
                    <a:pt x="1665" y="564"/>
                  </a:lnTo>
                  <a:lnTo>
                    <a:pt x="1697" y="559"/>
                  </a:lnTo>
                  <a:lnTo>
                    <a:pt x="1673" y="519"/>
                  </a:lnTo>
                  <a:lnTo>
                    <a:pt x="1679" y="485"/>
                  </a:lnTo>
                  <a:lnTo>
                    <a:pt x="1643" y="458"/>
                  </a:lnTo>
                  <a:lnTo>
                    <a:pt x="1679" y="476"/>
                  </a:lnTo>
                  <a:lnTo>
                    <a:pt x="1667" y="433"/>
                  </a:lnTo>
                  <a:lnTo>
                    <a:pt x="1694" y="421"/>
                  </a:lnTo>
                  <a:lnTo>
                    <a:pt x="1697" y="515"/>
                  </a:lnTo>
                  <a:lnTo>
                    <a:pt x="1724" y="459"/>
                  </a:lnTo>
                  <a:lnTo>
                    <a:pt x="1707" y="415"/>
                  </a:lnTo>
                  <a:lnTo>
                    <a:pt x="1725" y="441"/>
                  </a:lnTo>
                  <a:lnTo>
                    <a:pt x="1762" y="365"/>
                  </a:lnTo>
                  <a:lnTo>
                    <a:pt x="1902" y="330"/>
                  </a:lnTo>
                  <a:lnTo>
                    <a:pt x="1866" y="310"/>
                  </a:lnTo>
                  <a:lnTo>
                    <a:pt x="1892" y="251"/>
                  </a:lnTo>
                  <a:lnTo>
                    <a:pt x="1997" y="208"/>
                  </a:lnTo>
                  <a:lnTo>
                    <a:pt x="2001" y="184"/>
                  </a:lnTo>
                  <a:lnTo>
                    <a:pt x="1975" y="163"/>
                  </a:lnTo>
                  <a:lnTo>
                    <a:pt x="1975" y="108"/>
                  </a:lnTo>
                  <a:lnTo>
                    <a:pt x="1917" y="90"/>
                  </a:lnTo>
                  <a:lnTo>
                    <a:pt x="1875" y="180"/>
                  </a:lnTo>
                  <a:lnTo>
                    <a:pt x="1697" y="214"/>
                  </a:lnTo>
                  <a:lnTo>
                    <a:pt x="1685" y="255"/>
                  </a:lnTo>
                  <a:lnTo>
                    <a:pt x="1584" y="271"/>
                  </a:lnTo>
                  <a:lnTo>
                    <a:pt x="1590" y="284"/>
                  </a:lnTo>
                  <a:lnTo>
                    <a:pt x="1487" y="339"/>
                  </a:lnTo>
                  <a:lnTo>
                    <a:pt x="1444" y="338"/>
                  </a:lnTo>
                  <a:lnTo>
                    <a:pt x="1442" y="321"/>
                  </a:lnTo>
                  <a:lnTo>
                    <a:pt x="1450" y="304"/>
                  </a:lnTo>
                  <a:lnTo>
                    <a:pt x="1460" y="293"/>
                  </a:lnTo>
                  <a:lnTo>
                    <a:pt x="1465" y="275"/>
                  </a:lnTo>
                  <a:lnTo>
                    <a:pt x="1450" y="234"/>
                  </a:lnTo>
                  <a:lnTo>
                    <a:pt x="1415" y="250"/>
                  </a:lnTo>
                  <a:lnTo>
                    <a:pt x="1427" y="182"/>
                  </a:lnTo>
                  <a:lnTo>
                    <a:pt x="1374" y="163"/>
                  </a:lnTo>
                  <a:lnTo>
                    <a:pt x="1333" y="208"/>
                  </a:lnTo>
                  <a:lnTo>
                    <a:pt x="1317" y="323"/>
                  </a:lnTo>
                  <a:lnTo>
                    <a:pt x="1286" y="327"/>
                  </a:lnTo>
                  <a:lnTo>
                    <a:pt x="1275" y="272"/>
                  </a:lnTo>
                  <a:lnTo>
                    <a:pt x="1301" y="185"/>
                  </a:lnTo>
                  <a:lnTo>
                    <a:pt x="1277" y="200"/>
                  </a:lnTo>
                  <a:lnTo>
                    <a:pt x="1321" y="153"/>
                  </a:lnTo>
                  <a:lnTo>
                    <a:pt x="1412" y="152"/>
                  </a:lnTo>
                  <a:lnTo>
                    <a:pt x="1395" y="129"/>
                  </a:lnTo>
                  <a:lnTo>
                    <a:pt x="1390" y="129"/>
                  </a:lnTo>
                  <a:lnTo>
                    <a:pt x="1256" y="116"/>
                  </a:lnTo>
                  <a:lnTo>
                    <a:pt x="1277" y="87"/>
                  </a:lnTo>
                  <a:lnTo>
                    <a:pt x="1195" y="125"/>
                  </a:lnTo>
                  <a:lnTo>
                    <a:pt x="1131" y="125"/>
                  </a:lnTo>
                  <a:lnTo>
                    <a:pt x="1208" y="65"/>
                  </a:lnTo>
                  <a:lnTo>
                    <a:pt x="1044" y="32"/>
                  </a:lnTo>
                  <a:lnTo>
                    <a:pt x="1023" y="0"/>
                  </a:lnTo>
                  <a:lnTo>
                    <a:pt x="1021" y="21"/>
                  </a:lnTo>
                  <a:lnTo>
                    <a:pt x="66" y="21"/>
                  </a:lnTo>
                  <a:lnTo>
                    <a:pt x="84" y="59"/>
                  </a:lnTo>
                  <a:lnTo>
                    <a:pt x="61" y="90"/>
                  </a:lnTo>
                  <a:lnTo>
                    <a:pt x="68" y="58"/>
                  </a:lnTo>
                  <a:lnTo>
                    <a:pt x="0" y="55"/>
                  </a:lnTo>
                  <a:close/>
                </a:path>
              </a:pathLst>
            </a:custGeom>
            <a:grpFill/>
            <a:ln w="9525">
              <a:noFill/>
              <a:round/>
              <a:headEnd/>
              <a:tailEnd/>
            </a:ln>
          </p:spPr>
          <p:txBody>
            <a:bodyPr lIns="35519" tIns="17760" rIns="35519" bIns="17760" anchor="ctr">
              <a:spAutoFit/>
            </a:bodyPr>
            <a:lstStyle/>
            <a:p>
              <a:endParaRPr lang="en-US" dirty="0"/>
            </a:p>
          </p:txBody>
        </p:sp>
        <p:sp>
          <p:nvSpPr>
            <p:cNvPr id="178" name="Freeform 172">
              <a:extLst>
                <a:ext uri="{FF2B5EF4-FFF2-40B4-BE49-F238E27FC236}">
                  <a16:creationId xmlns:a16="http://schemas.microsoft.com/office/drawing/2014/main" id="{7FC76CE2-3180-4CB8-BD79-0B8BB0E88B8F}"/>
                </a:ext>
              </a:extLst>
            </p:cNvPr>
            <p:cNvSpPr>
              <a:spLocks noChangeAspect="1"/>
            </p:cNvSpPr>
            <p:nvPr/>
          </p:nvSpPr>
          <p:spPr bwMode="gray">
            <a:xfrm>
              <a:off x="2095633" y="4145007"/>
              <a:ext cx="84924" cy="107433"/>
            </a:xfrm>
            <a:custGeom>
              <a:avLst/>
              <a:gdLst>
                <a:gd name="T0" fmla="*/ 0 w 181"/>
                <a:gd name="T1" fmla="*/ 151 h 186"/>
                <a:gd name="T2" fmla="*/ 29 w 181"/>
                <a:gd name="T3" fmla="*/ 7 h 186"/>
                <a:gd name="T4" fmla="*/ 55 w 181"/>
                <a:gd name="T5" fmla="*/ 0 h 186"/>
                <a:gd name="T6" fmla="*/ 160 w 181"/>
                <a:gd name="T7" fmla="*/ 72 h 186"/>
                <a:gd name="T8" fmla="*/ 181 w 181"/>
                <a:gd name="T9" fmla="*/ 103 h 186"/>
                <a:gd name="T10" fmla="*/ 172 w 181"/>
                <a:gd name="T11" fmla="*/ 140 h 186"/>
                <a:gd name="T12" fmla="*/ 123 w 181"/>
                <a:gd name="T13" fmla="*/ 186 h 186"/>
                <a:gd name="T14" fmla="*/ 0 w 181"/>
                <a:gd name="T15" fmla="*/ 151 h 186"/>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186"/>
                <a:gd name="T26" fmla="*/ 181 w 181"/>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186">
                  <a:moveTo>
                    <a:pt x="0" y="151"/>
                  </a:moveTo>
                  <a:lnTo>
                    <a:pt x="29" y="7"/>
                  </a:lnTo>
                  <a:lnTo>
                    <a:pt x="55" y="0"/>
                  </a:lnTo>
                  <a:lnTo>
                    <a:pt x="160" y="72"/>
                  </a:lnTo>
                  <a:lnTo>
                    <a:pt x="181" y="103"/>
                  </a:lnTo>
                  <a:lnTo>
                    <a:pt x="172" y="140"/>
                  </a:lnTo>
                  <a:lnTo>
                    <a:pt x="123" y="186"/>
                  </a:lnTo>
                  <a:lnTo>
                    <a:pt x="0" y="151"/>
                  </a:lnTo>
                  <a:close/>
                </a:path>
              </a:pathLst>
            </a:custGeom>
            <a:grpFill/>
            <a:ln w="9525">
              <a:noFill/>
              <a:round/>
              <a:headEnd/>
              <a:tailEnd/>
            </a:ln>
          </p:spPr>
          <p:txBody>
            <a:bodyPr/>
            <a:lstStyle/>
            <a:p>
              <a:endParaRPr lang="en-US" dirty="0"/>
            </a:p>
          </p:txBody>
        </p:sp>
        <p:sp>
          <p:nvSpPr>
            <p:cNvPr id="179" name="Freeform 173">
              <a:extLst>
                <a:ext uri="{FF2B5EF4-FFF2-40B4-BE49-F238E27FC236}">
                  <a16:creationId xmlns:a16="http://schemas.microsoft.com/office/drawing/2014/main" id="{D07DD312-7781-4C81-B789-8382A8880821}"/>
                </a:ext>
              </a:extLst>
            </p:cNvPr>
            <p:cNvSpPr>
              <a:spLocks noChangeAspect="1"/>
            </p:cNvSpPr>
            <p:nvPr/>
          </p:nvSpPr>
          <p:spPr bwMode="gray">
            <a:xfrm>
              <a:off x="1855188" y="3296796"/>
              <a:ext cx="217936" cy="228168"/>
            </a:xfrm>
            <a:custGeom>
              <a:avLst/>
              <a:gdLst>
                <a:gd name="T0" fmla="*/ 0 w 466"/>
                <a:gd name="T1" fmla="*/ 109 h 398"/>
                <a:gd name="T2" fmla="*/ 43 w 466"/>
                <a:gd name="T3" fmla="*/ 178 h 398"/>
                <a:gd name="T4" fmla="*/ 111 w 466"/>
                <a:gd name="T5" fmla="*/ 186 h 398"/>
                <a:gd name="T6" fmla="*/ 133 w 466"/>
                <a:gd name="T7" fmla="*/ 214 h 398"/>
                <a:gd name="T8" fmla="*/ 201 w 466"/>
                <a:gd name="T9" fmla="*/ 211 h 398"/>
                <a:gd name="T10" fmla="*/ 191 w 466"/>
                <a:gd name="T11" fmla="*/ 331 h 398"/>
                <a:gd name="T12" fmla="*/ 221 w 466"/>
                <a:gd name="T13" fmla="*/ 381 h 398"/>
                <a:gd name="T14" fmla="*/ 262 w 466"/>
                <a:gd name="T15" fmla="*/ 398 h 398"/>
                <a:gd name="T16" fmla="*/ 345 w 466"/>
                <a:gd name="T17" fmla="*/ 350 h 398"/>
                <a:gd name="T18" fmla="*/ 312 w 466"/>
                <a:gd name="T19" fmla="*/ 342 h 398"/>
                <a:gd name="T20" fmla="*/ 295 w 466"/>
                <a:gd name="T21" fmla="*/ 277 h 398"/>
                <a:gd name="T22" fmla="*/ 355 w 466"/>
                <a:gd name="T23" fmla="*/ 289 h 398"/>
                <a:gd name="T24" fmla="*/ 440 w 466"/>
                <a:gd name="T25" fmla="*/ 247 h 398"/>
                <a:gd name="T26" fmla="*/ 416 w 466"/>
                <a:gd name="T27" fmla="*/ 214 h 398"/>
                <a:gd name="T28" fmla="*/ 447 w 466"/>
                <a:gd name="T29" fmla="*/ 185 h 398"/>
                <a:gd name="T30" fmla="*/ 433 w 466"/>
                <a:gd name="T31" fmla="*/ 162 h 398"/>
                <a:gd name="T32" fmla="*/ 466 w 466"/>
                <a:gd name="T33" fmla="*/ 137 h 398"/>
                <a:gd name="T34" fmla="*/ 424 w 466"/>
                <a:gd name="T35" fmla="*/ 132 h 398"/>
                <a:gd name="T36" fmla="*/ 424 w 466"/>
                <a:gd name="T37" fmla="*/ 101 h 398"/>
                <a:gd name="T38" fmla="*/ 357 w 466"/>
                <a:gd name="T39" fmla="*/ 66 h 398"/>
                <a:gd name="T40" fmla="*/ 388 w 466"/>
                <a:gd name="T41" fmla="*/ 57 h 398"/>
                <a:gd name="T42" fmla="*/ 184 w 466"/>
                <a:gd name="T43" fmla="*/ 64 h 398"/>
                <a:gd name="T44" fmla="*/ 116 w 466"/>
                <a:gd name="T45" fmla="*/ 0 h 398"/>
                <a:gd name="T46" fmla="*/ 119 w 466"/>
                <a:gd name="T47" fmla="*/ 28 h 398"/>
                <a:gd name="T48" fmla="*/ 62 w 466"/>
                <a:gd name="T49" fmla="*/ 53 h 398"/>
                <a:gd name="T50" fmla="*/ 80 w 466"/>
                <a:gd name="T51" fmla="*/ 101 h 398"/>
                <a:gd name="T52" fmla="*/ 58 w 466"/>
                <a:gd name="T53" fmla="*/ 118 h 398"/>
                <a:gd name="T54" fmla="*/ 43 w 466"/>
                <a:gd name="T55" fmla="*/ 75 h 398"/>
                <a:gd name="T56" fmla="*/ 66 w 466"/>
                <a:gd name="T57" fmla="*/ 17 h 398"/>
                <a:gd name="T58" fmla="*/ 0 w 466"/>
                <a:gd name="T59" fmla="*/ 109 h 3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398"/>
                <a:gd name="T92" fmla="*/ 466 w 466"/>
                <a:gd name="T93" fmla="*/ 398 h 3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398">
                  <a:moveTo>
                    <a:pt x="0" y="109"/>
                  </a:moveTo>
                  <a:lnTo>
                    <a:pt x="43" y="178"/>
                  </a:lnTo>
                  <a:lnTo>
                    <a:pt x="111" y="186"/>
                  </a:lnTo>
                  <a:lnTo>
                    <a:pt x="133" y="214"/>
                  </a:lnTo>
                  <a:lnTo>
                    <a:pt x="201" y="211"/>
                  </a:lnTo>
                  <a:lnTo>
                    <a:pt x="191" y="331"/>
                  </a:lnTo>
                  <a:lnTo>
                    <a:pt x="221" y="381"/>
                  </a:lnTo>
                  <a:lnTo>
                    <a:pt x="262" y="398"/>
                  </a:lnTo>
                  <a:lnTo>
                    <a:pt x="345" y="350"/>
                  </a:lnTo>
                  <a:lnTo>
                    <a:pt x="312" y="342"/>
                  </a:lnTo>
                  <a:lnTo>
                    <a:pt x="295" y="277"/>
                  </a:lnTo>
                  <a:lnTo>
                    <a:pt x="355" y="289"/>
                  </a:lnTo>
                  <a:lnTo>
                    <a:pt x="440" y="247"/>
                  </a:lnTo>
                  <a:lnTo>
                    <a:pt x="416" y="214"/>
                  </a:lnTo>
                  <a:lnTo>
                    <a:pt x="447" y="185"/>
                  </a:lnTo>
                  <a:lnTo>
                    <a:pt x="433" y="162"/>
                  </a:lnTo>
                  <a:lnTo>
                    <a:pt x="466" y="137"/>
                  </a:lnTo>
                  <a:lnTo>
                    <a:pt x="424" y="132"/>
                  </a:lnTo>
                  <a:lnTo>
                    <a:pt x="424" y="101"/>
                  </a:lnTo>
                  <a:lnTo>
                    <a:pt x="357" y="66"/>
                  </a:lnTo>
                  <a:lnTo>
                    <a:pt x="388" y="57"/>
                  </a:lnTo>
                  <a:lnTo>
                    <a:pt x="184" y="64"/>
                  </a:lnTo>
                  <a:lnTo>
                    <a:pt x="116" y="0"/>
                  </a:lnTo>
                  <a:lnTo>
                    <a:pt x="119" y="28"/>
                  </a:lnTo>
                  <a:lnTo>
                    <a:pt x="62" y="53"/>
                  </a:lnTo>
                  <a:lnTo>
                    <a:pt x="80" y="101"/>
                  </a:lnTo>
                  <a:lnTo>
                    <a:pt x="58" y="118"/>
                  </a:lnTo>
                  <a:lnTo>
                    <a:pt x="43" y="75"/>
                  </a:lnTo>
                  <a:lnTo>
                    <a:pt x="66" y="17"/>
                  </a:lnTo>
                  <a:lnTo>
                    <a:pt x="0" y="109"/>
                  </a:lnTo>
                  <a:close/>
                </a:path>
              </a:pathLst>
            </a:custGeom>
            <a:grpFill/>
            <a:ln w="9525">
              <a:noFill/>
              <a:round/>
              <a:headEnd/>
              <a:tailEnd/>
            </a:ln>
          </p:spPr>
          <p:txBody>
            <a:bodyPr/>
            <a:lstStyle/>
            <a:p>
              <a:endParaRPr lang="en-US" dirty="0"/>
            </a:p>
          </p:txBody>
        </p:sp>
        <p:sp>
          <p:nvSpPr>
            <p:cNvPr id="180" name="Freeform 174">
              <a:extLst>
                <a:ext uri="{FF2B5EF4-FFF2-40B4-BE49-F238E27FC236}">
                  <a16:creationId xmlns:a16="http://schemas.microsoft.com/office/drawing/2014/main" id="{FA80AF5F-58E5-4EA5-9702-4DAF343E43BD}"/>
                </a:ext>
              </a:extLst>
            </p:cNvPr>
            <p:cNvSpPr>
              <a:spLocks noChangeAspect="1"/>
            </p:cNvSpPr>
            <p:nvPr/>
          </p:nvSpPr>
          <p:spPr bwMode="gray">
            <a:xfrm>
              <a:off x="4694494" y="3074768"/>
              <a:ext cx="113573" cy="296720"/>
            </a:xfrm>
            <a:custGeom>
              <a:avLst/>
              <a:gdLst>
                <a:gd name="T0" fmla="*/ 0 w 242"/>
                <a:gd name="T1" fmla="*/ 26 h 517"/>
                <a:gd name="T2" fmla="*/ 36 w 242"/>
                <a:gd name="T3" fmla="*/ 81 h 517"/>
                <a:gd name="T4" fmla="*/ 83 w 242"/>
                <a:gd name="T5" fmla="*/ 102 h 517"/>
                <a:gd name="T6" fmla="*/ 60 w 242"/>
                <a:gd name="T7" fmla="*/ 142 h 517"/>
                <a:gd name="T8" fmla="*/ 144 w 242"/>
                <a:gd name="T9" fmla="*/ 211 h 517"/>
                <a:gd name="T10" fmla="*/ 182 w 242"/>
                <a:gd name="T11" fmla="*/ 304 h 517"/>
                <a:gd name="T12" fmla="*/ 186 w 242"/>
                <a:gd name="T13" fmla="*/ 383 h 517"/>
                <a:gd name="T14" fmla="*/ 82 w 242"/>
                <a:gd name="T15" fmla="*/ 453 h 517"/>
                <a:gd name="T16" fmla="*/ 99 w 242"/>
                <a:gd name="T17" fmla="*/ 517 h 517"/>
                <a:gd name="T18" fmla="*/ 132 w 242"/>
                <a:gd name="T19" fmla="*/ 471 h 517"/>
                <a:gd name="T20" fmla="*/ 150 w 242"/>
                <a:gd name="T21" fmla="*/ 483 h 517"/>
                <a:gd name="T22" fmla="*/ 159 w 242"/>
                <a:gd name="T23" fmla="*/ 455 h 517"/>
                <a:gd name="T24" fmla="*/ 242 w 242"/>
                <a:gd name="T25" fmla="*/ 408 h 517"/>
                <a:gd name="T26" fmla="*/ 230 w 242"/>
                <a:gd name="T27" fmla="*/ 278 h 517"/>
                <a:gd name="T28" fmla="*/ 119 w 242"/>
                <a:gd name="T29" fmla="*/ 158 h 517"/>
                <a:gd name="T30" fmla="*/ 131 w 242"/>
                <a:gd name="T31" fmla="*/ 119 h 517"/>
                <a:gd name="T32" fmla="*/ 198 w 242"/>
                <a:gd name="T33" fmla="*/ 60 h 517"/>
                <a:gd name="T34" fmla="*/ 103 w 242"/>
                <a:gd name="T35" fmla="*/ 0 h 517"/>
                <a:gd name="T36" fmla="*/ 0 w 242"/>
                <a:gd name="T37" fmla="*/ 26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17"/>
                <a:gd name="T59" fmla="*/ 242 w 242"/>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grpFill/>
            <a:ln w="9525">
              <a:noFill/>
              <a:round/>
              <a:headEnd/>
              <a:tailEnd/>
            </a:ln>
          </p:spPr>
          <p:txBody>
            <a:bodyPr/>
            <a:lstStyle/>
            <a:p>
              <a:endParaRPr lang="en-US" dirty="0"/>
            </a:p>
          </p:txBody>
        </p:sp>
        <p:sp>
          <p:nvSpPr>
            <p:cNvPr id="181" name="Freeform 175">
              <a:extLst>
                <a:ext uri="{FF2B5EF4-FFF2-40B4-BE49-F238E27FC236}">
                  <a16:creationId xmlns:a16="http://schemas.microsoft.com/office/drawing/2014/main" id="{9C4EBA5A-B939-4FAE-9FBD-C2F956BF7075}"/>
                </a:ext>
              </a:extLst>
            </p:cNvPr>
            <p:cNvSpPr>
              <a:spLocks noChangeAspect="1"/>
            </p:cNvSpPr>
            <p:nvPr/>
          </p:nvSpPr>
          <p:spPr bwMode="gray">
            <a:xfrm>
              <a:off x="3744989" y="3161737"/>
              <a:ext cx="154500" cy="126874"/>
            </a:xfrm>
            <a:custGeom>
              <a:avLst/>
              <a:gdLst>
                <a:gd name="T0" fmla="*/ 0 w 334"/>
                <a:gd name="T1" fmla="*/ 224 h 224"/>
                <a:gd name="T2" fmla="*/ 88 w 334"/>
                <a:gd name="T3" fmla="*/ 175 h 224"/>
                <a:gd name="T4" fmla="*/ 72 w 334"/>
                <a:gd name="T5" fmla="*/ 150 h 224"/>
                <a:gd name="T6" fmla="*/ 98 w 334"/>
                <a:gd name="T7" fmla="*/ 121 h 224"/>
                <a:gd name="T8" fmla="*/ 187 w 334"/>
                <a:gd name="T9" fmla="*/ 24 h 224"/>
                <a:gd name="T10" fmla="*/ 298 w 334"/>
                <a:gd name="T11" fmla="*/ 0 h 224"/>
                <a:gd name="T12" fmla="*/ 334 w 334"/>
                <a:gd name="T13" fmla="*/ 87 h 224"/>
                <a:gd name="T14" fmla="*/ 306 w 334"/>
                <a:gd name="T15" fmla="*/ 121 h 224"/>
                <a:gd name="T16" fmla="*/ 179 w 334"/>
                <a:gd name="T17" fmla="*/ 181 h 224"/>
                <a:gd name="T18" fmla="*/ 0 w 334"/>
                <a:gd name="T19" fmla="*/ 224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224"/>
                <a:gd name="T32" fmla="*/ 334 w 33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grpFill/>
            <a:ln w="9525">
              <a:noFill/>
              <a:round/>
              <a:headEnd/>
              <a:tailEnd/>
            </a:ln>
          </p:spPr>
          <p:txBody>
            <a:bodyPr/>
            <a:lstStyle/>
            <a:p>
              <a:endParaRPr lang="en-US" dirty="0"/>
            </a:p>
          </p:txBody>
        </p:sp>
        <p:sp>
          <p:nvSpPr>
            <p:cNvPr id="182" name="Freeform 176">
              <a:extLst>
                <a:ext uri="{FF2B5EF4-FFF2-40B4-BE49-F238E27FC236}">
                  <a16:creationId xmlns:a16="http://schemas.microsoft.com/office/drawing/2014/main" id="{B5B99240-F734-4EC5-B975-D7D177764230}"/>
                </a:ext>
              </a:extLst>
            </p:cNvPr>
            <p:cNvSpPr>
              <a:spLocks noChangeAspect="1"/>
            </p:cNvSpPr>
            <p:nvPr/>
          </p:nvSpPr>
          <p:spPr bwMode="gray">
            <a:xfrm>
              <a:off x="3729642" y="3195502"/>
              <a:ext cx="61390" cy="93108"/>
            </a:xfrm>
            <a:custGeom>
              <a:avLst/>
              <a:gdLst>
                <a:gd name="T0" fmla="*/ 0 w 125"/>
                <a:gd name="T1" fmla="*/ 33 h 164"/>
                <a:gd name="T2" fmla="*/ 27 w 125"/>
                <a:gd name="T3" fmla="*/ 164 h 164"/>
                <a:gd name="T4" fmla="*/ 115 w 125"/>
                <a:gd name="T5" fmla="*/ 115 h 164"/>
                <a:gd name="T6" fmla="*/ 99 w 125"/>
                <a:gd name="T7" fmla="*/ 90 h 164"/>
                <a:gd name="T8" fmla="*/ 125 w 125"/>
                <a:gd name="T9" fmla="*/ 61 h 164"/>
                <a:gd name="T10" fmla="*/ 125 w 125"/>
                <a:gd name="T11" fmla="*/ 24 h 164"/>
                <a:gd name="T12" fmla="*/ 62 w 125"/>
                <a:gd name="T13" fmla="*/ 0 h 164"/>
                <a:gd name="T14" fmla="*/ 0 w 125"/>
                <a:gd name="T15" fmla="*/ 33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grpFill/>
            <a:ln w="9525">
              <a:noFill/>
              <a:round/>
              <a:headEnd/>
              <a:tailEnd/>
            </a:ln>
          </p:spPr>
          <p:txBody>
            <a:bodyPr/>
            <a:lstStyle/>
            <a:p>
              <a:endParaRPr lang="en-US" dirty="0"/>
            </a:p>
          </p:txBody>
        </p:sp>
        <p:sp>
          <p:nvSpPr>
            <p:cNvPr id="183" name="Freeform 177">
              <a:extLst>
                <a:ext uri="{FF2B5EF4-FFF2-40B4-BE49-F238E27FC236}">
                  <a16:creationId xmlns:a16="http://schemas.microsoft.com/office/drawing/2014/main" id="{81609B59-EFB2-4816-9AC0-C52809C297ED}"/>
                </a:ext>
              </a:extLst>
            </p:cNvPr>
            <p:cNvSpPr>
              <a:spLocks noChangeAspect="1"/>
            </p:cNvSpPr>
            <p:nvPr/>
          </p:nvSpPr>
          <p:spPr bwMode="gray">
            <a:xfrm>
              <a:off x="3262051" y="2542718"/>
              <a:ext cx="149383" cy="146314"/>
            </a:xfrm>
            <a:custGeom>
              <a:avLst/>
              <a:gdLst>
                <a:gd name="T0" fmla="*/ 0 w 325"/>
                <a:gd name="T1" fmla="*/ 60 h 255"/>
                <a:gd name="T2" fmla="*/ 0 w 325"/>
                <a:gd name="T3" fmla="*/ 19 h 255"/>
                <a:gd name="T4" fmla="*/ 84 w 325"/>
                <a:gd name="T5" fmla="*/ 0 h 255"/>
                <a:gd name="T6" fmla="*/ 151 w 325"/>
                <a:gd name="T7" fmla="*/ 50 h 255"/>
                <a:gd name="T8" fmla="*/ 227 w 325"/>
                <a:gd name="T9" fmla="*/ 36 h 255"/>
                <a:gd name="T10" fmla="*/ 316 w 325"/>
                <a:gd name="T11" fmla="*/ 116 h 255"/>
                <a:gd name="T12" fmla="*/ 304 w 325"/>
                <a:gd name="T13" fmla="*/ 200 h 255"/>
                <a:gd name="T14" fmla="*/ 325 w 325"/>
                <a:gd name="T15" fmla="*/ 236 h 255"/>
                <a:gd name="T16" fmla="*/ 256 w 325"/>
                <a:gd name="T17" fmla="*/ 255 h 255"/>
                <a:gd name="T18" fmla="*/ 224 w 325"/>
                <a:gd name="T19" fmla="*/ 185 h 255"/>
                <a:gd name="T20" fmla="*/ 196 w 325"/>
                <a:gd name="T21" fmla="*/ 213 h 255"/>
                <a:gd name="T22" fmla="*/ 84 w 325"/>
                <a:gd name="T23" fmla="*/ 145 h 255"/>
                <a:gd name="T24" fmla="*/ 30 w 325"/>
                <a:gd name="T25" fmla="*/ 72 h 255"/>
                <a:gd name="T26" fmla="*/ 3 w 325"/>
                <a:gd name="T27" fmla="*/ 87 h 255"/>
                <a:gd name="T28" fmla="*/ 0 w 325"/>
                <a:gd name="T29" fmla="*/ 60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grpFill/>
            <a:ln w="9525">
              <a:noFill/>
              <a:round/>
              <a:headEnd/>
              <a:tailEnd/>
            </a:ln>
          </p:spPr>
          <p:txBody>
            <a:bodyPr/>
            <a:lstStyle/>
            <a:p>
              <a:endParaRPr lang="en-US" dirty="0"/>
            </a:p>
          </p:txBody>
        </p:sp>
        <p:sp>
          <p:nvSpPr>
            <p:cNvPr id="184" name="Freeform 178">
              <a:extLst>
                <a:ext uri="{FF2B5EF4-FFF2-40B4-BE49-F238E27FC236}">
                  <a16:creationId xmlns:a16="http://schemas.microsoft.com/office/drawing/2014/main" id="{5226DE4D-9D59-4BED-A5EC-728985217CB6}"/>
                </a:ext>
              </a:extLst>
            </p:cNvPr>
            <p:cNvSpPr>
              <a:spLocks noChangeAspect="1"/>
            </p:cNvSpPr>
            <p:nvPr/>
          </p:nvSpPr>
          <p:spPr bwMode="gray">
            <a:xfrm>
              <a:off x="3227263" y="3653884"/>
              <a:ext cx="204635" cy="243515"/>
            </a:xfrm>
            <a:custGeom>
              <a:avLst/>
              <a:gdLst>
                <a:gd name="T0" fmla="*/ 0 w 439"/>
                <a:gd name="T1" fmla="*/ 402 h 429"/>
                <a:gd name="T2" fmla="*/ 58 w 439"/>
                <a:gd name="T3" fmla="*/ 388 h 429"/>
                <a:gd name="T4" fmla="*/ 340 w 439"/>
                <a:gd name="T5" fmla="*/ 429 h 429"/>
                <a:gd name="T6" fmla="*/ 405 w 439"/>
                <a:gd name="T7" fmla="*/ 411 h 429"/>
                <a:gd name="T8" fmla="*/ 362 w 439"/>
                <a:gd name="T9" fmla="*/ 378 h 429"/>
                <a:gd name="T10" fmla="*/ 362 w 439"/>
                <a:gd name="T11" fmla="*/ 248 h 429"/>
                <a:gd name="T12" fmla="*/ 439 w 439"/>
                <a:gd name="T13" fmla="*/ 248 h 429"/>
                <a:gd name="T14" fmla="*/ 433 w 439"/>
                <a:gd name="T15" fmla="*/ 176 h 429"/>
                <a:gd name="T16" fmla="*/ 362 w 439"/>
                <a:gd name="T17" fmla="*/ 183 h 429"/>
                <a:gd name="T18" fmla="*/ 355 w 439"/>
                <a:gd name="T19" fmla="*/ 60 h 429"/>
                <a:gd name="T20" fmla="*/ 322 w 439"/>
                <a:gd name="T21" fmla="*/ 37 h 429"/>
                <a:gd name="T22" fmla="*/ 278 w 439"/>
                <a:gd name="T23" fmla="*/ 39 h 429"/>
                <a:gd name="T24" fmla="*/ 267 w 439"/>
                <a:gd name="T25" fmla="*/ 76 h 429"/>
                <a:gd name="T26" fmla="*/ 218 w 439"/>
                <a:gd name="T27" fmla="*/ 80 h 429"/>
                <a:gd name="T28" fmla="*/ 160 w 439"/>
                <a:gd name="T29" fmla="*/ 0 h 429"/>
                <a:gd name="T30" fmla="*/ 28 w 439"/>
                <a:gd name="T31" fmla="*/ 17 h 429"/>
                <a:gd name="T32" fmla="*/ 76 w 439"/>
                <a:gd name="T33" fmla="*/ 180 h 429"/>
                <a:gd name="T34" fmla="*/ 0 w 439"/>
                <a:gd name="T35" fmla="*/ 402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grpFill/>
            <a:ln w="9525">
              <a:noFill/>
              <a:round/>
              <a:headEnd/>
              <a:tailEnd/>
            </a:ln>
          </p:spPr>
          <p:txBody>
            <a:bodyPr/>
            <a:lstStyle/>
            <a:p>
              <a:endParaRPr lang="en-US" dirty="0"/>
            </a:p>
          </p:txBody>
        </p:sp>
        <p:sp>
          <p:nvSpPr>
            <p:cNvPr id="185" name="Freeform 179">
              <a:extLst>
                <a:ext uri="{FF2B5EF4-FFF2-40B4-BE49-F238E27FC236}">
                  <a16:creationId xmlns:a16="http://schemas.microsoft.com/office/drawing/2014/main" id="{13A9D9BF-AC58-4118-84CD-F80D84F8AEF4}"/>
                </a:ext>
              </a:extLst>
            </p:cNvPr>
            <p:cNvSpPr>
              <a:spLocks noChangeAspect="1"/>
            </p:cNvSpPr>
            <p:nvPr/>
          </p:nvSpPr>
          <p:spPr bwMode="gray">
            <a:xfrm>
              <a:off x="3234426" y="3630351"/>
              <a:ext cx="17394" cy="23533"/>
            </a:xfrm>
            <a:custGeom>
              <a:avLst/>
              <a:gdLst>
                <a:gd name="T0" fmla="*/ 0 w 35"/>
                <a:gd name="T1" fmla="*/ 12 h 38"/>
                <a:gd name="T2" fmla="*/ 12 w 35"/>
                <a:gd name="T3" fmla="*/ 38 h 38"/>
                <a:gd name="T4" fmla="*/ 35 w 35"/>
                <a:gd name="T5" fmla="*/ 0 h 38"/>
                <a:gd name="T6" fmla="*/ 0 w 35"/>
                <a:gd name="T7" fmla="*/ 12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grpFill/>
            <a:ln w="9525">
              <a:noFill/>
              <a:round/>
              <a:headEnd/>
              <a:tailEnd/>
            </a:ln>
          </p:spPr>
          <p:txBody>
            <a:bodyPr/>
            <a:lstStyle/>
            <a:p>
              <a:endParaRPr lang="en-US" dirty="0"/>
            </a:p>
          </p:txBody>
        </p:sp>
        <p:sp>
          <p:nvSpPr>
            <p:cNvPr id="186" name="Freeform 180">
              <a:extLst>
                <a:ext uri="{FF2B5EF4-FFF2-40B4-BE49-F238E27FC236}">
                  <a16:creationId xmlns:a16="http://schemas.microsoft.com/office/drawing/2014/main" id="{4AB617F7-A5E3-494C-BE49-5A8CA76E7EF5}"/>
                </a:ext>
              </a:extLst>
            </p:cNvPr>
            <p:cNvSpPr>
              <a:spLocks noChangeAspect="1"/>
            </p:cNvSpPr>
            <p:nvPr/>
          </p:nvSpPr>
          <p:spPr bwMode="gray">
            <a:xfrm>
              <a:off x="3363346" y="3891260"/>
              <a:ext cx="152453" cy="182125"/>
            </a:xfrm>
            <a:custGeom>
              <a:avLst/>
              <a:gdLst>
                <a:gd name="T0" fmla="*/ 0 w 326"/>
                <a:gd name="T1" fmla="*/ 248 h 322"/>
                <a:gd name="T2" fmla="*/ 0 w 326"/>
                <a:gd name="T3" fmla="*/ 151 h 322"/>
                <a:gd name="T4" fmla="*/ 36 w 326"/>
                <a:gd name="T5" fmla="*/ 150 h 322"/>
                <a:gd name="T6" fmla="*/ 36 w 326"/>
                <a:gd name="T7" fmla="*/ 25 h 322"/>
                <a:gd name="T8" fmla="*/ 102 w 326"/>
                <a:gd name="T9" fmla="*/ 10 h 322"/>
                <a:gd name="T10" fmla="*/ 124 w 326"/>
                <a:gd name="T11" fmla="*/ 32 h 322"/>
                <a:gd name="T12" fmla="*/ 182 w 326"/>
                <a:gd name="T13" fmla="*/ 0 h 322"/>
                <a:gd name="T14" fmla="*/ 279 w 326"/>
                <a:gd name="T15" fmla="*/ 134 h 322"/>
                <a:gd name="T16" fmla="*/ 326 w 326"/>
                <a:gd name="T17" fmla="*/ 157 h 322"/>
                <a:gd name="T18" fmla="*/ 194 w 326"/>
                <a:gd name="T19" fmla="*/ 278 h 322"/>
                <a:gd name="T20" fmla="*/ 118 w 326"/>
                <a:gd name="T21" fmla="*/ 278 h 322"/>
                <a:gd name="T22" fmla="*/ 77 w 326"/>
                <a:gd name="T23" fmla="*/ 321 h 322"/>
                <a:gd name="T24" fmla="*/ 29 w 326"/>
                <a:gd name="T25" fmla="*/ 322 h 322"/>
                <a:gd name="T26" fmla="*/ 30 w 326"/>
                <a:gd name="T27" fmla="*/ 284 h 322"/>
                <a:gd name="T28" fmla="*/ 0 w 326"/>
                <a:gd name="T29" fmla="*/ 248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grpFill/>
            <a:ln w="9525">
              <a:noFill/>
              <a:round/>
              <a:headEnd/>
              <a:tailEnd/>
            </a:ln>
          </p:spPr>
          <p:txBody>
            <a:bodyPr/>
            <a:lstStyle/>
            <a:p>
              <a:endParaRPr lang="en-US" dirty="0"/>
            </a:p>
          </p:txBody>
        </p:sp>
        <p:sp>
          <p:nvSpPr>
            <p:cNvPr id="187" name="Freeform 181">
              <a:extLst>
                <a:ext uri="{FF2B5EF4-FFF2-40B4-BE49-F238E27FC236}">
                  <a16:creationId xmlns:a16="http://schemas.microsoft.com/office/drawing/2014/main" id="{9304CDD6-141D-4341-ADC5-E7D8BA6C2C64}"/>
                </a:ext>
              </a:extLst>
            </p:cNvPr>
            <p:cNvSpPr>
              <a:spLocks noChangeAspect="1"/>
            </p:cNvSpPr>
            <p:nvPr/>
          </p:nvSpPr>
          <p:spPr bwMode="gray">
            <a:xfrm>
              <a:off x="3511706" y="3584308"/>
              <a:ext cx="27626" cy="40927"/>
            </a:xfrm>
            <a:custGeom>
              <a:avLst/>
              <a:gdLst>
                <a:gd name="T0" fmla="*/ 0 w 60"/>
                <a:gd name="T1" fmla="*/ 10 h 69"/>
                <a:gd name="T2" fmla="*/ 7 w 60"/>
                <a:gd name="T3" fmla="*/ 36 h 69"/>
                <a:gd name="T4" fmla="*/ 22 w 60"/>
                <a:gd name="T5" fmla="*/ 69 h 69"/>
                <a:gd name="T6" fmla="*/ 60 w 60"/>
                <a:gd name="T7" fmla="*/ 29 h 69"/>
                <a:gd name="T8" fmla="*/ 58 w 60"/>
                <a:gd name="T9" fmla="*/ 0 h 69"/>
                <a:gd name="T10" fmla="*/ 0 w 60"/>
                <a:gd name="T11" fmla="*/ 10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grpFill/>
            <a:ln w="9525">
              <a:noFill/>
              <a:round/>
              <a:headEnd/>
              <a:tailEnd/>
            </a:ln>
          </p:spPr>
          <p:txBody>
            <a:bodyPr/>
            <a:lstStyle/>
            <a:p>
              <a:endParaRPr lang="en-US" dirty="0"/>
            </a:p>
          </p:txBody>
        </p:sp>
        <p:sp>
          <p:nvSpPr>
            <p:cNvPr id="188" name="Freeform 182">
              <a:extLst>
                <a:ext uri="{FF2B5EF4-FFF2-40B4-BE49-F238E27FC236}">
                  <a16:creationId xmlns:a16="http://schemas.microsoft.com/office/drawing/2014/main" id="{0B56B910-C00D-495C-8885-7004A86717AA}"/>
                </a:ext>
              </a:extLst>
            </p:cNvPr>
            <p:cNvSpPr>
              <a:spLocks noChangeAspect="1"/>
            </p:cNvSpPr>
            <p:nvPr/>
          </p:nvSpPr>
          <p:spPr bwMode="gray">
            <a:xfrm>
              <a:off x="3177128" y="3286565"/>
              <a:ext cx="123804" cy="221005"/>
            </a:xfrm>
            <a:custGeom>
              <a:avLst/>
              <a:gdLst>
                <a:gd name="T0" fmla="*/ 0 w 268"/>
                <a:gd name="T1" fmla="*/ 278 h 389"/>
                <a:gd name="T2" fmla="*/ 38 w 268"/>
                <a:gd name="T3" fmla="*/ 204 h 389"/>
                <a:gd name="T4" fmla="*/ 103 w 268"/>
                <a:gd name="T5" fmla="*/ 214 h 389"/>
                <a:gd name="T6" fmla="*/ 175 w 268"/>
                <a:gd name="T7" fmla="*/ 63 h 389"/>
                <a:gd name="T8" fmla="*/ 210 w 268"/>
                <a:gd name="T9" fmla="*/ 36 h 389"/>
                <a:gd name="T10" fmla="*/ 196 w 268"/>
                <a:gd name="T11" fmla="*/ 6 h 389"/>
                <a:gd name="T12" fmla="*/ 213 w 268"/>
                <a:gd name="T13" fmla="*/ 0 h 389"/>
                <a:gd name="T14" fmla="*/ 238 w 268"/>
                <a:gd name="T15" fmla="*/ 94 h 389"/>
                <a:gd name="T16" fmla="*/ 196 w 268"/>
                <a:gd name="T17" fmla="*/ 111 h 389"/>
                <a:gd name="T18" fmla="*/ 245 w 268"/>
                <a:gd name="T19" fmla="*/ 186 h 389"/>
                <a:gd name="T20" fmla="*/ 213 w 268"/>
                <a:gd name="T21" fmla="*/ 274 h 389"/>
                <a:gd name="T22" fmla="*/ 268 w 268"/>
                <a:gd name="T23" fmla="*/ 341 h 389"/>
                <a:gd name="T24" fmla="*/ 262 w 268"/>
                <a:gd name="T25" fmla="*/ 389 h 389"/>
                <a:gd name="T26" fmla="*/ 170 w 268"/>
                <a:gd name="T27" fmla="*/ 367 h 389"/>
                <a:gd name="T28" fmla="*/ 100 w 268"/>
                <a:gd name="T29" fmla="*/ 366 h 389"/>
                <a:gd name="T30" fmla="*/ 43 w 268"/>
                <a:gd name="T31" fmla="*/ 367 h 389"/>
                <a:gd name="T32" fmla="*/ 42 w 268"/>
                <a:gd name="T33" fmla="*/ 303 h 389"/>
                <a:gd name="T34" fmla="*/ 0 w 268"/>
                <a:gd name="T35" fmla="*/ 278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grpFill/>
            <a:ln w="9525">
              <a:noFill/>
              <a:round/>
              <a:headEnd/>
              <a:tailEnd/>
            </a:ln>
          </p:spPr>
          <p:txBody>
            <a:bodyPr/>
            <a:lstStyle/>
            <a:p>
              <a:endParaRPr lang="en-US" dirty="0"/>
            </a:p>
          </p:txBody>
        </p:sp>
        <p:sp>
          <p:nvSpPr>
            <p:cNvPr id="189" name="Freeform 183">
              <a:extLst>
                <a:ext uri="{FF2B5EF4-FFF2-40B4-BE49-F238E27FC236}">
                  <a16:creationId xmlns:a16="http://schemas.microsoft.com/office/drawing/2014/main" id="{2F7193C3-2930-4DC3-904E-237D11AC3950}"/>
                </a:ext>
              </a:extLst>
            </p:cNvPr>
            <p:cNvSpPr>
              <a:spLocks noChangeAspect="1"/>
            </p:cNvSpPr>
            <p:nvPr/>
          </p:nvSpPr>
          <p:spPr bwMode="gray">
            <a:xfrm>
              <a:off x="3275353" y="3322376"/>
              <a:ext cx="211797" cy="158592"/>
            </a:xfrm>
            <a:custGeom>
              <a:avLst/>
              <a:gdLst>
                <a:gd name="T0" fmla="*/ 0 w 454"/>
                <a:gd name="T1" fmla="*/ 213 h 280"/>
                <a:gd name="T2" fmla="*/ 32 w 454"/>
                <a:gd name="T3" fmla="*/ 125 h 280"/>
                <a:gd name="T4" fmla="*/ 144 w 454"/>
                <a:gd name="T5" fmla="*/ 102 h 280"/>
                <a:gd name="T6" fmla="*/ 156 w 454"/>
                <a:gd name="T7" fmla="*/ 74 h 280"/>
                <a:gd name="T8" fmla="*/ 208 w 454"/>
                <a:gd name="T9" fmla="*/ 64 h 280"/>
                <a:gd name="T10" fmla="*/ 285 w 454"/>
                <a:gd name="T11" fmla="*/ 0 h 280"/>
                <a:gd name="T12" fmla="*/ 310 w 454"/>
                <a:gd name="T13" fmla="*/ 75 h 280"/>
                <a:gd name="T14" fmla="*/ 369 w 454"/>
                <a:gd name="T15" fmla="*/ 102 h 280"/>
                <a:gd name="T16" fmla="*/ 454 w 454"/>
                <a:gd name="T17" fmla="*/ 203 h 280"/>
                <a:gd name="T18" fmla="*/ 243 w 454"/>
                <a:gd name="T19" fmla="*/ 233 h 280"/>
                <a:gd name="T20" fmla="*/ 175 w 454"/>
                <a:gd name="T21" fmla="*/ 203 h 280"/>
                <a:gd name="T22" fmla="*/ 144 w 454"/>
                <a:gd name="T23" fmla="*/ 253 h 280"/>
                <a:gd name="T24" fmla="*/ 84 w 454"/>
                <a:gd name="T25" fmla="*/ 253 h 280"/>
                <a:gd name="T26" fmla="*/ 55 w 454"/>
                <a:gd name="T27" fmla="*/ 280 h 280"/>
                <a:gd name="T28" fmla="*/ 0 w 454"/>
                <a:gd name="T29" fmla="*/ 213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grpFill/>
            <a:ln w="9525">
              <a:noFill/>
              <a:round/>
              <a:headEnd/>
              <a:tailEnd/>
            </a:ln>
          </p:spPr>
          <p:txBody>
            <a:bodyPr/>
            <a:lstStyle/>
            <a:p>
              <a:endParaRPr lang="en-US" dirty="0"/>
            </a:p>
          </p:txBody>
        </p:sp>
        <p:sp>
          <p:nvSpPr>
            <p:cNvPr id="190" name="Freeform 184">
              <a:extLst>
                <a:ext uri="{FF2B5EF4-FFF2-40B4-BE49-F238E27FC236}">
                  <a16:creationId xmlns:a16="http://schemas.microsoft.com/office/drawing/2014/main" id="{D0B078BF-2E66-4B8F-93E3-66A5C9518D33}"/>
                </a:ext>
              </a:extLst>
            </p:cNvPr>
            <p:cNvSpPr>
              <a:spLocks noChangeAspect="1"/>
            </p:cNvSpPr>
            <p:nvPr/>
          </p:nvSpPr>
          <p:spPr bwMode="gray">
            <a:xfrm>
              <a:off x="3257959" y="3069652"/>
              <a:ext cx="172917" cy="323323"/>
            </a:xfrm>
            <a:custGeom>
              <a:avLst/>
              <a:gdLst>
                <a:gd name="T0" fmla="*/ 0 w 371"/>
                <a:gd name="T1" fmla="*/ 324 h 567"/>
                <a:gd name="T2" fmla="*/ 53 w 371"/>
                <a:gd name="T3" fmla="*/ 353 h 567"/>
                <a:gd name="T4" fmla="*/ 39 w 371"/>
                <a:gd name="T5" fmla="*/ 381 h 567"/>
                <a:gd name="T6" fmla="*/ 64 w 371"/>
                <a:gd name="T7" fmla="*/ 475 h 567"/>
                <a:gd name="T8" fmla="*/ 22 w 371"/>
                <a:gd name="T9" fmla="*/ 492 h 567"/>
                <a:gd name="T10" fmla="*/ 71 w 371"/>
                <a:gd name="T11" fmla="*/ 567 h 567"/>
                <a:gd name="T12" fmla="*/ 183 w 371"/>
                <a:gd name="T13" fmla="*/ 544 h 567"/>
                <a:gd name="T14" fmla="*/ 195 w 371"/>
                <a:gd name="T15" fmla="*/ 516 h 567"/>
                <a:gd name="T16" fmla="*/ 247 w 371"/>
                <a:gd name="T17" fmla="*/ 506 h 567"/>
                <a:gd name="T18" fmla="*/ 324 w 371"/>
                <a:gd name="T19" fmla="*/ 442 h 567"/>
                <a:gd name="T20" fmla="*/ 297 w 371"/>
                <a:gd name="T21" fmla="*/ 374 h 567"/>
                <a:gd name="T22" fmla="*/ 334 w 371"/>
                <a:gd name="T23" fmla="*/ 281 h 567"/>
                <a:gd name="T24" fmla="*/ 369 w 371"/>
                <a:gd name="T25" fmla="*/ 274 h 567"/>
                <a:gd name="T26" fmla="*/ 371 w 371"/>
                <a:gd name="T27" fmla="*/ 143 h 567"/>
                <a:gd name="T28" fmla="*/ 93 w 371"/>
                <a:gd name="T29" fmla="*/ 0 h 567"/>
                <a:gd name="T30" fmla="*/ 56 w 371"/>
                <a:gd name="T31" fmla="*/ 14 h 567"/>
                <a:gd name="T32" fmla="*/ 56 w 371"/>
                <a:gd name="T33" fmla="*/ 69 h 567"/>
                <a:gd name="T34" fmla="*/ 93 w 371"/>
                <a:gd name="T35" fmla="*/ 108 h 567"/>
                <a:gd name="T36" fmla="*/ 71 w 371"/>
                <a:gd name="T37" fmla="*/ 233 h 567"/>
                <a:gd name="T38" fmla="*/ 0 w 371"/>
                <a:gd name="T39" fmla="*/ 324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grpFill/>
            <a:ln w="9525">
              <a:noFill/>
              <a:round/>
              <a:headEnd/>
              <a:tailEnd/>
            </a:ln>
          </p:spPr>
          <p:txBody>
            <a:bodyPr/>
            <a:lstStyle/>
            <a:p>
              <a:endParaRPr lang="en-US" dirty="0"/>
            </a:p>
          </p:txBody>
        </p:sp>
        <p:sp>
          <p:nvSpPr>
            <p:cNvPr id="191" name="Freeform 185">
              <a:extLst>
                <a:ext uri="{FF2B5EF4-FFF2-40B4-BE49-F238E27FC236}">
                  <a16:creationId xmlns:a16="http://schemas.microsoft.com/office/drawing/2014/main" id="{CA97B7FE-2106-4C8D-96A6-346666D87301}"/>
                </a:ext>
              </a:extLst>
            </p:cNvPr>
            <p:cNvSpPr>
              <a:spLocks noChangeAspect="1"/>
            </p:cNvSpPr>
            <p:nvPr/>
          </p:nvSpPr>
          <p:spPr bwMode="gray">
            <a:xfrm>
              <a:off x="3221124" y="3465620"/>
              <a:ext cx="121758" cy="171893"/>
            </a:xfrm>
            <a:custGeom>
              <a:avLst/>
              <a:gdLst>
                <a:gd name="T0" fmla="*/ 0 w 260"/>
                <a:gd name="T1" fmla="*/ 263 h 301"/>
                <a:gd name="T2" fmla="*/ 27 w 260"/>
                <a:gd name="T3" fmla="*/ 301 h 301"/>
                <a:gd name="T4" fmla="*/ 62 w 260"/>
                <a:gd name="T5" fmla="*/ 289 h 301"/>
                <a:gd name="T6" fmla="*/ 115 w 260"/>
                <a:gd name="T7" fmla="*/ 293 h 301"/>
                <a:gd name="T8" fmla="*/ 163 w 260"/>
                <a:gd name="T9" fmla="*/ 261 h 301"/>
                <a:gd name="T10" fmla="*/ 177 w 260"/>
                <a:gd name="T11" fmla="*/ 201 h 301"/>
                <a:gd name="T12" fmla="*/ 228 w 260"/>
                <a:gd name="T13" fmla="*/ 151 h 301"/>
                <a:gd name="T14" fmla="*/ 260 w 260"/>
                <a:gd name="T15" fmla="*/ 0 h 301"/>
                <a:gd name="T16" fmla="*/ 200 w 260"/>
                <a:gd name="T17" fmla="*/ 0 h 301"/>
                <a:gd name="T18" fmla="*/ 171 w 260"/>
                <a:gd name="T19" fmla="*/ 27 h 301"/>
                <a:gd name="T20" fmla="*/ 165 w 260"/>
                <a:gd name="T21" fmla="*/ 75 h 301"/>
                <a:gd name="T22" fmla="*/ 73 w 260"/>
                <a:gd name="T23" fmla="*/ 53 h 301"/>
                <a:gd name="T24" fmla="*/ 71 w 260"/>
                <a:gd name="T25" fmla="*/ 85 h 301"/>
                <a:gd name="T26" fmla="*/ 107 w 260"/>
                <a:gd name="T27" fmla="*/ 87 h 301"/>
                <a:gd name="T28" fmla="*/ 96 w 260"/>
                <a:gd name="T29" fmla="*/ 206 h 301"/>
                <a:gd name="T30" fmla="*/ 51 w 260"/>
                <a:gd name="T31" fmla="*/ 192 h 301"/>
                <a:gd name="T32" fmla="*/ 0 w 260"/>
                <a:gd name="T33" fmla="*/ 263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grpFill/>
            <a:ln w="9525">
              <a:noFill/>
              <a:round/>
              <a:headEnd/>
              <a:tailEnd/>
            </a:ln>
          </p:spPr>
          <p:txBody>
            <a:bodyPr/>
            <a:lstStyle/>
            <a:p>
              <a:endParaRPr lang="en-US" dirty="0"/>
            </a:p>
          </p:txBody>
        </p:sp>
        <p:sp>
          <p:nvSpPr>
            <p:cNvPr id="192" name="Freeform 186">
              <a:extLst>
                <a:ext uri="{FF2B5EF4-FFF2-40B4-BE49-F238E27FC236}">
                  <a16:creationId xmlns:a16="http://schemas.microsoft.com/office/drawing/2014/main" id="{999BEEF4-13A9-4BD4-AC72-8CA84E400F55}"/>
                </a:ext>
              </a:extLst>
            </p:cNvPr>
            <p:cNvSpPr>
              <a:spLocks noChangeAspect="1"/>
            </p:cNvSpPr>
            <p:nvPr/>
          </p:nvSpPr>
          <p:spPr bwMode="gray">
            <a:xfrm>
              <a:off x="3239542" y="3435948"/>
              <a:ext cx="307976" cy="365273"/>
            </a:xfrm>
            <a:custGeom>
              <a:avLst/>
              <a:gdLst>
                <a:gd name="T0" fmla="*/ 0 w 659"/>
                <a:gd name="T1" fmla="*/ 377 h 635"/>
                <a:gd name="T2" fmla="*/ 2 w 659"/>
                <a:gd name="T3" fmla="*/ 394 h 635"/>
                <a:gd name="T4" fmla="*/ 134 w 659"/>
                <a:gd name="T5" fmla="*/ 377 h 635"/>
                <a:gd name="T6" fmla="*/ 192 w 659"/>
                <a:gd name="T7" fmla="*/ 457 h 635"/>
                <a:gd name="T8" fmla="*/ 241 w 659"/>
                <a:gd name="T9" fmla="*/ 453 h 635"/>
                <a:gd name="T10" fmla="*/ 252 w 659"/>
                <a:gd name="T11" fmla="*/ 416 h 635"/>
                <a:gd name="T12" fmla="*/ 296 w 659"/>
                <a:gd name="T13" fmla="*/ 414 h 635"/>
                <a:gd name="T14" fmla="*/ 329 w 659"/>
                <a:gd name="T15" fmla="*/ 437 h 635"/>
                <a:gd name="T16" fmla="*/ 336 w 659"/>
                <a:gd name="T17" fmla="*/ 560 h 635"/>
                <a:gd name="T18" fmla="*/ 407 w 659"/>
                <a:gd name="T19" fmla="*/ 553 h 635"/>
                <a:gd name="T20" fmla="*/ 606 w 659"/>
                <a:gd name="T21" fmla="*/ 635 h 635"/>
                <a:gd name="T22" fmla="*/ 605 w 659"/>
                <a:gd name="T23" fmla="*/ 598 h 635"/>
                <a:gd name="T24" fmla="*/ 566 w 659"/>
                <a:gd name="T25" fmla="*/ 581 h 635"/>
                <a:gd name="T26" fmla="*/ 573 w 659"/>
                <a:gd name="T27" fmla="*/ 491 h 635"/>
                <a:gd name="T28" fmla="*/ 636 w 659"/>
                <a:gd name="T29" fmla="*/ 459 h 635"/>
                <a:gd name="T30" fmla="*/ 597 w 659"/>
                <a:gd name="T31" fmla="*/ 398 h 635"/>
                <a:gd name="T32" fmla="*/ 590 w 659"/>
                <a:gd name="T33" fmla="*/ 294 h 635"/>
                <a:gd name="T34" fmla="*/ 583 w 659"/>
                <a:gd name="T35" fmla="*/ 268 h 635"/>
                <a:gd name="T36" fmla="*/ 606 w 659"/>
                <a:gd name="T37" fmla="*/ 222 h 635"/>
                <a:gd name="T38" fmla="*/ 636 w 659"/>
                <a:gd name="T39" fmla="*/ 135 h 635"/>
                <a:gd name="T40" fmla="*/ 659 w 659"/>
                <a:gd name="T41" fmla="*/ 102 h 635"/>
                <a:gd name="T42" fmla="*/ 646 w 659"/>
                <a:gd name="T43" fmla="*/ 52 h 635"/>
                <a:gd name="T44" fmla="*/ 531 w 659"/>
                <a:gd name="T45" fmla="*/ 0 h 635"/>
                <a:gd name="T46" fmla="*/ 320 w 659"/>
                <a:gd name="T47" fmla="*/ 30 h 635"/>
                <a:gd name="T48" fmla="*/ 252 w 659"/>
                <a:gd name="T49" fmla="*/ 0 h 635"/>
                <a:gd name="T50" fmla="*/ 221 w 659"/>
                <a:gd name="T51" fmla="*/ 50 h 635"/>
                <a:gd name="T52" fmla="*/ 189 w 659"/>
                <a:gd name="T53" fmla="*/ 201 h 635"/>
                <a:gd name="T54" fmla="*/ 138 w 659"/>
                <a:gd name="T55" fmla="*/ 251 h 635"/>
                <a:gd name="T56" fmla="*/ 124 w 659"/>
                <a:gd name="T57" fmla="*/ 311 h 635"/>
                <a:gd name="T58" fmla="*/ 76 w 659"/>
                <a:gd name="T59" fmla="*/ 343 h 635"/>
                <a:gd name="T60" fmla="*/ 23 w 659"/>
                <a:gd name="T61" fmla="*/ 339 h 635"/>
                <a:gd name="T62" fmla="*/ 0 w 659"/>
                <a:gd name="T63" fmla="*/ 377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grpFill/>
            <a:ln w="9525">
              <a:noFill/>
              <a:round/>
              <a:headEnd/>
              <a:tailEnd/>
            </a:ln>
          </p:spPr>
          <p:txBody>
            <a:bodyPr/>
            <a:lstStyle/>
            <a:p>
              <a:endParaRPr lang="en-US" dirty="0"/>
            </a:p>
          </p:txBody>
        </p:sp>
        <p:sp>
          <p:nvSpPr>
            <p:cNvPr id="193" name="Freeform 187">
              <a:extLst>
                <a:ext uri="{FF2B5EF4-FFF2-40B4-BE49-F238E27FC236}">
                  <a16:creationId xmlns:a16="http://schemas.microsoft.com/office/drawing/2014/main" id="{E0038633-8160-4CC7-8E60-86DEEFD73126}"/>
                </a:ext>
              </a:extLst>
            </p:cNvPr>
            <p:cNvSpPr>
              <a:spLocks noChangeAspect="1"/>
            </p:cNvSpPr>
            <p:nvPr/>
          </p:nvSpPr>
          <p:spPr bwMode="gray">
            <a:xfrm>
              <a:off x="3563888" y="2808743"/>
              <a:ext cx="39903" cy="21486"/>
            </a:xfrm>
            <a:custGeom>
              <a:avLst/>
              <a:gdLst>
                <a:gd name="T0" fmla="*/ 0 w 82"/>
                <a:gd name="T1" fmla="*/ 22 h 43"/>
                <a:gd name="T2" fmla="*/ 29 w 82"/>
                <a:gd name="T3" fmla="*/ 43 h 43"/>
                <a:gd name="T4" fmla="*/ 82 w 82"/>
                <a:gd name="T5" fmla="*/ 0 h 43"/>
                <a:gd name="T6" fmla="*/ 0 w 82"/>
                <a:gd name="T7" fmla="*/ 22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grpFill/>
            <a:ln w="9525">
              <a:noFill/>
              <a:round/>
              <a:headEnd/>
              <a:tailEnd/>
            </a:ln>
          </p:spPr>
          <p:txBody>
            <a:bodyPr/>
            <a:lstStyle/>
            <a:p>
              <a:endParaRPr lang="en-US" dirty="0"/>
            </a:p>
          </p:txBody>
        </p:sp>
        <p:sp>
          <p:nvSpPr>
            <p:cNvPr id="194" name="Freeform 188">
              <a:extLst>
                <a:ext uri="{FF2B5EF4-FFF2-40B4-BE49-F238E27FC236}">
                  <a16:creationId xmlns:a16="http://schemas.microsoft.com/office/drawing/2014/main" id="{EE2A8A20-878A-4909-93F1-61788C4AD24F}"/>
                </a:ext>
              </a:extLst>
            </p:cNvPr>
            <p:cNvSpPr>
              <a:spLocks noChangeAspect="1"/>
            </p:cNvSpPr>
            <p:nvPr/>
          </p:nvSpPr>
          <p:spPr bwMode="gray">
            <a:xfrm>
              <a:off x="3056394" y="3293727"/>
              <a:ext cx="43996" cy="119711"/>
            </a:xfrm>
            <a:custGeom>
              <a:avLst/>
              <a:gdLst>
                <a:gd name="T0" fmla="*/ 0 w 94"/>
                <a:gd name="T1" fmla="*/ 52 h 214"/>
                <a:gd name="T2" fmla="*/ 36 w 94"/>
                <a:gd name="T3" fmla="*/ 214 h 214"/>
                <a:gd name="T4" fmla="*/ 67 w 94"/>
                <a:gd name="T5" fmla="*/ 212 h 214"/>
                <a:gd name="T6" fmla="*/ 94 w 94"/>
                <a:gd name="T7" fmla="*/ 25 h 214"/>
                <a:gd name="T8" fmla="*/ 67 w 94"/>
                <a:gd name="T9" fmla="*/ 0 h 214"/>
                <a:gd name="T10" fmla="*/ 50 w 94"/>
                <a:gd name="T11" fmla="*/ 16 h 214"/>
                <a:gd name="T12" fmla="*/ 0 w 94"/>
                <a:gd name="T13" fmla="*/ 52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grpFill/>
            <a:ln w="9525">
              <a:noFill/>
              <a:round/>
              <a:headEnd/>
              <a:tailEnd/>
            </a:ln>
          </p:spPr>
          <p:txBody>
            <a:bodyPr/>
            <a:lstStyle/>
            <a:p>
              <a:endParaRPr lang="en-US" dirty="0"/>
            </a:p>
          </p:txBody>
        </p:sp>
        <p:sp>
          <p:nvSpPr>
            <p:cNvPr id="195" name="Freeform 189">
              <a:extLst>
                <a:ext uri="{FF2B5EF4-FFF2-40B4-BE49-F238E27FC236}">
                  <a16:creationId xmlns:a16="http://schemas.microsoft.com/office/drawing/2014/main" id="{482E9A0E-39E7-49F7-BDC5-C00EA2CA9957}"/>
                </a:ext>
              </a:extLst>
            </p:cNvPr>
            <p:cNvSpPr>
              <a:spLocks noChangeAspect="1"/>
            </p:cNvSpPr>
            <p:nvPr/>
          </p:nvSpPr>
          <p:spPr bwMode="gray">
            <a:xfrm>
              <a:off x="3192476" y="3494269"/>
              <a:ext cx="31719" cy="27625"/>
            </a:xfrm>
            <a:custGeom>
              <a:avLst/>
              <a:gdLst>
                <a:gd name="T0" fmla="*/ 0 w 62"/>
                <a:gd name="T1" fmla="*/ 43 h 43"/>
                <a:gd name="T2" fmla="*/ 5 w 62"/>
                <a:gd name="T3" fmla="*/ 1 h 43"/>
                <a:gd name="T4" fmla="*/ 62 w 62"/>
                <a:gd name="T5" fmla="*/ 0 h 43"/>
                <a:gd name="T6" fmla="*/ 62 w 62"/>
                <a:gd name="T7" fmla="*/ 38 h 43"/>
                <a:gd name="T8" fmla="*/ 0 w 62"/>
                <a:gd name="T9" fmla="*/ 43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grpFill/>
            <a:ln w="9525">
              <a:noFill/>
              <a:round/>
              <a:headEnd/>
              <a:tailEnd/>
            </a:ln>
          </p:spPr>
          <p:txBody>
            <a:bodyPr/>
            <a:lstStyle/>
            <a:p>
              <a:endParaRPr lang="en-US" dirty="0"/>
            </a:p>
          </p:txBody>
        </p:sp>
        <p:sp>
          <p:nvSpPr>
            <p:cNvPr id="196" name="Freeform 190">
              <a:extLst>
                <a:ext uri="{FF2B5EF4-FFF2-40B4-BE49-F238E27FC236}">
                  <a16:creationId xmlns:a16="http://schemas.microsoft.com/office/drawing/2014/main" id="{DAF014EA-811C-4A8E-B5A2-E615D3BE8B04}"/>
                </a:ext>
              </a:extLst>
            </p:cNvPr>
            <p:cNvSpPr>
              <a:spLocks noChangeAspect="1"/>
            </p:cNvSpPr>
            <p:nvPr/>
          </p:nvSpPr>
          <p:spPr bwMode="gray">
            <a:xfrm>
              <a:off x="3575143" y="3181178"/>
              <a:ext cx="243515" cy="290581"/>
            </a:xfrm>
            <a:custGeom>
              <a:avLst/>
              <a:gdLst>
                <a:gd name="T0" fmla="*/ 0 w 524"/>
                <a:gd name="T1" fmla="*/ 356 h 509"/>
                <a:gd name="T2" fmla="*/ 40 w 524"/>
                <a:gd name="T3" fmla="*/ 329 h 509"/>
                <a:gd name="T4" fmla="*/ 44 w 524"/>
                <a:gd name="T5" fmla="*/ 265 h 509"/>
                <a:gd name="T6" fmla="*/ 112 w 524"/>
                <a:gd name="T7" fmla="*/ 181 h 509"/>
                <a:gd name="T8" fmla="*/ 139 w 524"/>
                <a:gd name="T9" fmla="*/ 33 h 509"/>
                <a:gd name="T10" fmla="*/ 193 w 524"/>
                <a:gd name="T11" fmla="*/ 0 h 509"/>
                <a:gd name="T12" fmla="*/ 232 w 524"/>
                <a:gd name="T13" fmla="*/ 102 h 509"/>
                <a:gd name="T14" fmla="*/ 348 w 524"/>
                <a:gd name="T15" fmla="*/ 188 h 509"/>
                <a:gd name="T16" fmla="*/ 307 w 524"/>
                <a:gd name="T17" fmla="*/ 240 h 509"/>
                <a:gd name="T18" fmla="*/ 345 w 524"/>
                <a:gd name="T19" fmla="*/ 253 h 509"/>
                <a:gd name="T20" fmla="*/ 387 w 524"/>
                <a:gd name="T21" fmla="*/ 316 h 509"/>
                <a:gd name="T22" fmla="*/ 524 w 524"/>
                <a:gd name="T23" fmla="*/ 350 h 509"/>
                <a:gd name="T24" fmla="*/ 418 w 524"/>
                <a:gd name="T25" fmla="*/ 455 h 509"/>
                <a:gd name="T26" fmla="*/ 309 w 524"/>
                <a:gd name="T27" fmla="*/ 493 h 509"/>
                <a:gd name="T28" fmla="*/ 210 w 524"/>
                <a:gd name="T29" fmla="*/ 509 h 509"/>
                <a:gd name="T30" fmla="*/ 100 w 524"/>
                <a:gd name="T31" fmla="*/ 470 h 509"/>
                <a:gd name="T32" fmla="*/ 61 w 524"/>
                <a:gd name="T33" fmla="*/ 398 h 509"/>
                <a:gd name="T34" fmla="*/ 0 w 524"/>
                <a:gd name="T35" fmla="*/ 356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grpFill/>
            <a:ln w="9525">
              <a:noFill/>
              <a:round/>
              <a:headEnd/>
              <a:tailEnd/>
            </a:ln>
          </p:spPr>
          <p:txBody>
            <a:bodyPr/>
            <a:lstStyle/>
            <a:p>
              <a:endParaRPr lang="en-US" dirty="0"/>
            </a:p>
          </p:txBody>
        </p:sp>
        <p:sp>
          <p:nvSpPr>
            <p:cNvPr id="197" name="Freeform 191">
              <a:extLst>
                <a:ext uri="{FF2B5EF4-FFF2-40B4-BE49-F238E27FC236}">
                  <a16:creationId xmlns:a16="http://schemas.microsoft.com/office/drawing/2014/main" id="{DCC4DC5C-F993-4FFD-9FBC-D0ECCEE329B9}"/>
                </a:ext>
              </a:extLst>
            </p:cNvPr>
            <p:cNvSpPr>
              <a:spLocks noChangeAspect="1"/>
            </p:cNvSpPr>
            <p:nvPr/>
          </p:nvSpPr>
          <p:spPr bwMode="gray">
            <a:xfrm>
              <a:off x="3718387" y="3288611"/>
              <a:ext cx="26603" cy="36834"/>
            </a:xfrm>
            <a:custGeom>
              <a:avLst/>
              <a:gdLst>
                <a:gd name="T0" fmla="*/ 0 w 55"/>
                <a:gd name="T1" fmla="*/ 52 h 65"/>
                <a:gd name="T2" fmla="*/ 38 w 55"/>
                <a:gd name="T3" fmla="*/ 65 h 65"/>
                <a:gd name="T4" fmla="*/ 52 w 55"/>
                <a:gd name="T5" fmla="*/ 44 h 65"/>
                <a:gd name="T6" fmla="*/ 25 w 55"/>
                <a:gd name="T7" fmla="*/ 41 h 65"/>
                <a:gd name="T8" fmla="*/ 55 w 55"/>
                <a:gd name="T9" fmla="*/ 25 h 65"/>
                <a:gd name="T10" fmla="*/ 41 w 55"/>
                <a:gd name="T11" fmla="*/ 0 h 65"/>
                <a:gd name="T12" fmla="*/ 0 w 55"/>
                <a:gd name="T13" fmla="*/ 52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grpFill/>
            <a:ln w="9525">
              <a:noFill/>
              <a:round/>
              <a:headEnd/>
              <a:tailEnd/>
            </a:ln>
          </p:spPr>
          <p:txBody>
            <a:bodyPr/>
            <a:lstStyle/>
            <a:p>
              <a:endParaRPr lang="en-US" dirty="0"/>
            </a:p>
          </p:txBody>
        </p:sp>
        <p:sp>
          <p:nvSpPr>
            <p:cNvPr id="198" name="Freeform 192">
              <a:extLst>
                <a:ext uri="{FF2B5EF4-FFF2-40B4-BE49-F238E27FC236}">
                  <a16:creationId xmlns:a16="http://schemas.microsoft.com/office/drawing/2014/main" id="{F6DC7335-9F04-4476-ACA2-1F03AA5C9206}"/>
                </a:ext>
              </a:extLst>
            </p:cNvPr>
            <p:cNvSpPr>
              <a:spLocks noChangeAspect="1"/>
            </p:cNvSpPr>
            <p:nvPr/>
          </p:nvSpPr>
          <p:spPr bwMode="gray">
            <a:xfrm>
              <a:off x="3182244" y="3494269"/>
              <a:ext cx="90039" cy="121757"/>
            </a:xfrm>
            <a:custGeom>
              <a:avLst/>
              <a:gdLst>
                <a:gd name="T0" fmla="*/ 0 w 192"/>
                <a:gd name="T1" fmla="*/ 100 h 211"/>
                <a:gd name="T2" fmla="*/ 21 w 192"/>
                <a:gd name="T3" fmla="*/ 67 h 211"/>
                <a:gd name="T4" fmla="*/ 36 w 192"/>
                <a:gd name="T5" fmla="*/ 70 h 211"/>
                <a:gd name="T6" fmla="*/ 26 w 192"/>
                <a:gd name="T7" fmla="*/ 43 h 211"/>
                <a:gd name="T8" fmla="*/ 88 w 192"/>
                <a:gd name="T9" fmla="*/ 38 h 211"/>
                <a:gd name="T10" fmla="*/ 88 w 192"/>
                <a:gd name="T11" fmla="*/ 0 h 211"/>
                <a:gd name="T12" fmla="*/ 158 w 192"/>
                <a:gd name="T13" fmla="*/ 1 h 211"/>
                <a:gd name="T14" fmla="*/ 156 w 192"/>
                <a:gd name="T15" fmla="*/ 33 h 211"/>
                <a:gd name="T16" fmla="*/ 192 w 192"/>
                <a:gd name="T17" fmla="*/ 35 h 211"/>
                <a:gd name="T18" fmla="*/ 181 w 192"/>
                <a:gd name="T19" fmla="*/ 154 h 211"/>
                <a:gd name="T20" fmla="*/ 136 w 192"/>
                <a:gd name="T21" fmla="*/ 140 h 211"/>
                <a:gd name="T22" fmla="*/ 85 w 192"/>
                <a:gd name="T23" fmla="*/ 211 h 211"/>
                <a:gd name="T24" fmla="*/ 0 w 192"/>
                <a:gd name="T25" fmla="*/ 100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grpFill/>
            <a:ln w="9525">
              <a:noFill/>
              <a:round/>
              <a:headEnd/>
              <a:tailEnd/>
            </a:ln>
          </p:spPr>
          <p:txBody>
            <a:bodyPr/>
            <a:lstStyle/>
            <a:p>
              <a:endParaRPr lang="en-US" dirty="0"/>
            </a:p>
          </p:txBody>
        </p:sp>
        <p:sp>
          <p:nvSpPr>
            <p:cNvPr id="199" name="Freeform 193">
              <a:extLst>
                <a:ext uri="{FF2B5EF4-FFF2-40B4-BE49-F238E27FC236}">
                  <a16:creationId xmlns:a16="http://schemas.microsoft.com/office/drawing/2014/main" id="{34A58A02-0A31-450A-9895-8F139DBF59D3}"/>
                </a:ext>
              </a:extLst>
            </p:cNvPr>
            <p:cNvSpPr>
              <a:spLocks noChangeAspect="1"/>
            </p:cNvSpPr>
            <p:nvPr/>
          </p:nvSpPr>
          <p:spPr bwMode="gray">
            <a:xfrm>
              <a:off x="2770928" y="3268147"/>
              <a:ext cx="49112" cy="13302"/>
            </a:xfrm>
            <a:custGeom>
              <a:avLst/>
              <a:gdLst>
                <a:gd name="T0" fmla="*/ 0 w 103"/>
                <a:gd name="T1" fmla="*/ 21 h 21"/>
                <a:gd name="T2" fmla="*/ 4 w 103"/>
                <a:gd name="T3" fmla="*/ 0 h 21"/>
                <a:gd name="T4" fmla="*/ 103 w 103"/>
                <a:gd name="T5" fmla="*/ 8 h 21"/>
                <a:gd name="T6" fmla="*/ 0 w 103"/>
                <a:gd name="T7" fmla="*/ 2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grpFill/>
            <a:ln w="9525">
              <a:noFill/>
              <a:round/>
              <a:headEnd/>
              <a:tailEnd/>
            </a:ln>
          </p:spPr>
          <p:txBody>
            <a:bodyPr/>
            <a:lstStyle/>
            <a:p>
              <a:endParaRPr lang="en-US" dirty="0"/>
            </a:p>
          </p:txBody>
        </p:sp>
        <p:sp>
          <p:nvSpPr>
            <p:cNvPr id="200" name="Freeform 194">
              <a:extLst>
                <a:ext uri="{FF2B5EF4-FFF2-40B4-BE49-F238E27FC236}">
                  <a16:creationId xmlns:a16="http://schemas.microsoft.com/office/drawing/2014/main" id="{D4FB4106-C943-463E-8DA3-3D9BD1E4A4B5}"/>
                </a:ext>
              </a:extLst>
            </p:cNvPr>
            <p:cNvSpPr>
              <a:spLocks noChangeAspect="1"/>
            </p:cNvSpPr>
            <p:nvPr/>
          </p:nvSpPr>
          <p:spPr bwMode="gray">
            <a:xfrm>
              <a:off x="2991934" y="3316237"/>
              <a:ext cx="68553" cy="127896"/>
            </a:xfrm>
            <a:custGeom>
              <a:avLst/>
              <a:gdLst>
                <a:gd name="T0" fmla="*/ 0 w 148"/>
                <a:gd name="T1" fmla="*/ 212 h 225"/>
                <a:gd name="T2" fmla="*/ 13 w 148"/>
                <a:gd name="T3" fmla="*/ 57 h 225"/>
                <a:gd name="T4" fmla="*/ 6 w 148"/>
                <a:gd name="T5" fmla="*/ 9 h 225"/>
                <a:gd name="T6" fmla="*/ 99 w 148"/>
                <a:gd name="T7" fmla="*/ 0 h 225"/>
                <a:gd name="T8" fmla="*/ 148 w 148"/>
                <a:gd name="T9" fmla="*/ 177 h 225"/>
                <a:gd name="T10" fmla="*/ 38 w 148"/>
                <a:gd name="T11" fmla="*/ 225 h 225"/>
                <a:gd name="T12" fmla="*/ 0 w 148"/>
                <a:gd name="T13" fmla="*/ 212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grpFill/>
            <a:ln w="9525">
              <a:noFill/>
              <a:round/>
              <a:headEnd/>
              <a:tailEnd/>
            </a:ln>
          </p:spPr>
          <p:txBody>
            <a:bodyPr/>
            <a:lstStyle/>
            <a:p>
              <a:endParaRPr lang="en-US" dirty="0"/>
            </a:p>
          </p:txBody>
        </p:sp>
        <p:sp>
          <p:nvSpPr>
            <p:cNvPr id="201" name="Freeform 195">
              <a:extLst>
                <a:ext uri="{FF2B5EF4-FFF2-40B4-BE49-F238E27FC236}">
                  <a16:creationId xmlns:a16="http://schemas.microsoft.com/office/drawing/2014/main" id="{AACC356E-026F-4A7A-A569-14D8CB6AD01B}"/>
                </a:ext>
              </a:extLst>
            </p:cNvPr>
            <p:cNvSpPr>
              <a:spLocks noChangeAspect="1"/>
            </p:cNvSpPr>
            <p:nvPr/>
          </p:nvSpPr>
          <p:spPr bwMode="gray">
            <a:xfrm>
              <a:off x="2797531" y="3288611"/>
              <a:ext cx="118688" cy="105387"/>
            </a:xfrm>
            <a:custGeom>
              <a:avLst/>
              <a:gdLst>
                <a:gd name="T0" fmla="*/ 0 w 254"/>
                <a:gd name="T1" fmla="*/ 62 h 186"/>
                <a:gd name="T2" fmla="*/ 43 w 254"/>
                <a:gd name="T3" fmla="*/ 35 h 186"/>
                <a:gd name="T4" fmla="*/ 44 w 254"/>
                <a:gd name="T5" fmla="*/ 0 h 186"/>
                <a:gd name="T6" fmla="*/ 127 w 254"/>
                <a:gd name="T7" fmla="*/ 8 h 186"/>
                <a:gd name="T8" fmla="*/ 149 w 254"/>
                <a:gd name="T9" fmla="*/ 25 h 186"/>
                <a:gd name="T10" fmla="*/ 208 w 254"/>
                <a:gd name="T11" fmla="*/ 5 h 186"/>
                <a:gd name="T12" fmla="*/ 243 w 254"/>
                <a:gd name="T13" fmla="*/ 88 h 186"/>
                <a:gd name="T14" fmla="*/ 254 w 254"/>
                <a:gd name="T15" fmla="*/ 151 h 186"/>
                <a:gd name="T16" fmla="*/ 232 w 254"/>
                <a:gd name="T17" fmla="*/ 146 h 186"/>
                <a:gd name="T18" fmla="*/ 226 w 254"/>
                <a:gd name="T19" fmla="*/ 180 h 186"/>
                <a:gd name="T20" fmla="*/ 190 w 254"/>
                <a:gd name="T21" fmla="*/ 186 h 186"/>
                <a:gd name="T22" fmla="*/ 188 w 254"/>
                <a:gd name="T23" fmla="*/ 151 h 186"/>
                <a:gd name="T24" fmla="*/ 166 w 254"/>
                <a:gd name="T25" fmla="*/ 150 h 186"/>
                <a:gd name="T26" fmla="*/ 132 w 254"/>
                <a:gd name="T27" fmla="*/ 97 h 186"/>
                <a:gd name="T28" fmla="*/ 60 w 254"/>
                <a:gd name="T29" fmla="*/ 126 h 186"/>
                <a:gd name="T30" fmla="*/ 0 w 254"/>
                <a:gd name="T31" fmla="*/ 62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grpFill/>
            <a:ln w="9525">
              <a:noFill/>
              <a:round/>
              <a:headEnd/>
              <a:tailEnd/>
            </a:ln>
          </p:spPr>
          <p:txBody>
            <a:bodyPr/>
            <a:lstStyle/>
            <a:p>
              <a:endParaRPr lang="en-US" dirty="0"/>
            </a:p>
          </p:txBody>
        </p:sp>
        <p:sp>
          <p:nvSpPr>
            <p:cNvPr id="202" name="Freeform 196">
              <a:extLst>
                <a:ext uri="{FF2B5EF4-FFF2-40B4-BE49-F238E27FC236}">
                  <a16:creationId xmlns:a16="http://schemas.microsoft.com/office/drawing/2014/main" id="{31FA9029-7622-4876-B1EB-302900442CC6}"/>
                </a:ext>
              </a:extLst>
            </p:cNvPr>
            <p:cNvSpPr>
              <a:spLocks noChangeAspect="1"/>
            </p:cNvSpPr>
            <p:nvPr/>
          </p:nvSpPr>
          <p:spPr bwMode="gray">
            <a:xfrm>
              <a:off x="3765453" y="2947894"/>
              <a:ext cx="30695" cy="10232"/>
            </a:xfrm>
            <a:custGeom>
              <a:avLst/>
              <a:gdLst>
                <a:gd name="T0" fmla="*/ 0 w 64"/>
                <a:gd name="T1" fmla="*/ 0 h 17"/>
                <a:gd name="T2" fmla="*/ 33 w 64"/>
                <a:gd name="T3" fmla="*/ 17 h 17"/>
                <a:gd name="T4" fmla="*/ 64 w 64"/>
                <a:gd name="T5" fmla="*/ 4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0"/>
                  </a:moveTo>
                  <a:lnTo>
                    <a:pt x="33" y="17"/>
                  </a:lnTo>
                  <a:lnTo>
                    <a:pt x="64" y="4"/>
                  </a:lnTo>
                  <a:lnTo>
                    <a:pt x="0" y="0"/>
                  </a:lnTo>
                  <a:close/>
                </a:path>
              </a:pathLst>
            </a:custGeom>
            <a:grpFill/>
            <a:ln w="9525">
              <a:noFill/>
              <a:round/>
              <a:headEnd/>
              <a:tailEnd/>
            </a:ln>
          </p:spPr>
          <p:txBody>
            <a:bodyPr/>
            <a:lstStyle/>
            <a:p>
              <a:endParaRPr lang="en-US" dirty="0"/>
            </a:p>
          </p:txBody>
        </p:sp>
        <p:sp>
          <p:nvSpPr>
            <p:cNvPr id="203" name="Freeform 197">
              <a:extLst>
                <a:ext uri="{FF2B5EF4-FFF2-40B4-BE49-F238E27FC236}">
                  <a16:creationId xmlns:a16="http://schemas.microsoft.com/office/drawing/2014/main" id="{BED9693C-521F-48E0-8CB8-4FB0BB09FE92}"/>
                </a:ext>
              </a:extLst>
            </p:cNvPr>
            <p:cNvSpPr>
              <a:spLocks noChangeAspect="1"/>
            </p:cNvSpPr>
            <p:nvPr/>
          </p:nvSpPr>
          <p:spPr bwMode="gray">
            <a:xfrm>
              <a:off x="3591513" y="2863994"/>
              <a:ext cx="24556" cy="81854"/>
            </a:xfrm>
            <a:custGeom>
              <a:avLst/>
              <a:gdLst>
                <a:gd name="T0" fmla="*/ 0 w 55"/>
                <a:gd name="T1" fmla="*/ 74 h 147"/>
                <a:gd name="T2" fmla="*/ 30 w 55"/>
                <a:gd name="T3" fmla="*/ 147 h 147"/>
                <a:gd name="T4" fmla="*/ 33 w 55"/>
                <a:gd name="T5" fmla="*/ 145 h 147"/>
                <a:gd name="T6" fmla="*/ 49 w 55"/>
                <a:gd name="T7" fmla="*/ 66 h 147"/>
                <a:gd name="T8" fmla="*/ 27 w 55"/>
                <a:gd name="T9" fmla="*/ 72 h 147"/>
                <a:gd name="T10" fmla="*/ 33 w 55"/>
                <a:gd name="T11" fmla="*/ 37 h 147"/>
                <a:gd name="T12" fmla="*/ 50 w 55"/>
                <a:gd name="T13" fmla="*/ 20 h 147"/>
                <a:gd name="T14" fmla="*/ 55 w 55"/>
                <a:gd name="T15" fmla="*/ 0 h 147"/>
                <a:gd name="T16" fmla="*/ 36 w 55"/>
                <a:gd name="T17" fmla="*/ 3 h 147"/>
                <a:gd name="T18" fmla="*/ 0 w 55"/>
                <a:gd name="T19" fmla="*/ 74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47"/>
                <a:gd name="T32" fmla="*/ 55 w 55"/>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grpFill/>
            <a:ln w="9525">
              <a:noFill/>
              <a:round/>
              <a:headEnd/>
              <a:tailEnd/>
            </a:ln>
          </p:spPr>
          <p:txBody>
            <a:bodyPr/>
            <a:lstStyle/>
            <a:p>
              <a:endParaRPr lang="en-US" dirty="0"/>
            </a:p>
          </p:txBody>
        </p:sp>
        <p:sp>
          <p:nvSpPr>
            <p:cNvPr id="204" name="Freeform 198">
              <a:extLst>
                <a:ext uri="{FF2B5EF4-FFF2-40B4-BE49-F238E27FC236}">
                  <a16:creationId xmlns:a16="http://schemas.microsoft.com/office/drawing/2014/main" id="{4B9FF58A-B51D-4012-80E1-14EE4521FEA9}"/>
                </a:ext>
              </a:extLst>
            </p:cNvPr>
            <p:cNvSpPr>
              <a:spLocks noChangeAspect="1"/>
            </p:cNvSpPr>
            <p:nvPr/>
          </p:nvSpPr>
          <p:spPr bwMode="gray">
            <a:xfrm>
              <a:off x="2901894" y="3328515"/>
              <a:ext cx="96178" cy="122781"/>
            </a:xfrm>
            <a:custGeom>
              <a:avLst/>
              <a:gdLst>
                <a:gd name="T0" fmla="*/ 0 w 204"/>
                <a:gd name="T1" fmla="*/ 144 h 219"/>
                <a:gd name="T2" fmla="*/ 2 w 204"/>
                <a:gd name="T3" fmla="*/ 111 h 219"/>
                <a:gd name="T4" fmla="*/ 8 w 204"/>
                <a:gd name="T5" fmla="*/ 77 h 219"/>
                <a:gd name="T6" fmla="*/ 30 w 204"/>
                <a:gd name="T7" fmla="*/ 82 h 219"/>
                <a:gd name="T8" fmla="*/ 19 w 204"/>
                <a:gd name="T9" fmla="*/ 19 h 219"/>
                <a:gd name="T10" fmla="*/ 81 w 204"/>
                <a:gd name="T11" fmla="*/ 0 h 219"/>
                <a:gd name="T12" fmla="*/ 116 w 204"/>
                <a:gd name="T13" fmla="*/ 13 h 219"/>
                <a:gd name="T14" fmla="*/ 134 w 204"/>
                <a:gd name="T15" fmla="*/ 34 h 219"/>
                <a:gd name="T16" fmla="*/ 204 w 204"/>
                <a:gd name="T17" fmla="*/ 41 h 219"/>
                <a:gd name="T18" fmla="*/ 191 w 204"/>
                <a:gd name="T19" fmla="*/ 196 h 219"/>
                <a:gd name="T20" fmla="*/ 33 w 204"/>
                <a:gd name="T21" fmla="*/ 219 h 219"/>
                <a:gd name="T22" fmla="*/ 37 w 204"/>
                <a:gd name="T23" fmla="*/ 169 h 219"/>
                <a:gd name="T24" fmla="*/ 0 w 204"/>
                <a:gd name="T25" fmla="*/ 144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grpFill/>
            <a:ln w="9525">
              <a:noFill/>
              <a:round/>
              <a:headEnd/>
              <a:tailEnd/>
            </a:ln>
          </p:spPr>
          <p:txBody>
            <a:bodyPr/>
            <a:lstStyle/>
            <a:p>
              <a:endParaRPr lang="en-US" dirty="0"/>
            </a:p>
          </p:txBody>
        </p:sp>
        <p:sp>
          <p:nvSpPr>
            <p:cNvPr id="205" name="Freeform 199">
              <a:extLst>
                <a:ext uri="{FF2B5EF4-FFF2-40B4-BE49-F238E27FC236}">
                  <a16:creationId xmlns:a16="http://schemas.microsoft.com/office/drawing/2014/main" id="{D77D9B03-3628-4448-8230-CAADFCF641E2}"/>
                </a:ext>
              </a:extLst>
            </p:cNvPr>
            <p:cNvSpPr>
              <a:spLocks noChangeAspect="1"/>
            </p:cNvSpPr>
            <p:nvPr/>
          </p:nvSpPr>
          <p:spPr bwMode="gray">
            <a:xfrm>
              <a:off x="3603791" y="2859901"/>
              <a:ext cx="71622" cy="92086"/>
            </a:xfrm>
            <a:custGeom>
              <a:avLst/>
              <a:gdLst>
                <a:gd name="T0" fmla="*/ 0 w 152"/>
                <a:gd name="T1" fmla="*/ 78 h 162"/>
                <a:gd name="T2" fmla="*/ 6 w 152"/>
                <a:gd name="T3" fmla="*/ 43 h 162"/>
                <a:gd name="T4" fmla="*/ 23 w 152"/>
                <a:gd name="T5" fmla="*/ 26 h 162"/>
                <a:gd name="T6" fmla="*/ 60 w 152"/>
                <a:gd name="T7" fmla="*/ 40 h 162"/>
                <a:gd name="T8" fmla="*/ 135 w 152"/>
                <a:gd name="T9" fmla="*/ 0 h 162"/>
                <a:gd name="T10" fmla="*/ 152 w 152"/>
                <a:gd name="T11" fmla="*/ 45 h 162"/>
                <a:gd name="T12" fmla="*/ 73 w 152"/>
                <a:gd name="T13" fmla="*/ 71 h 162"/>
                <a:gd name="T14" fmla="*/ 111 w 152"/>
                <a:gd name="T15" fmla="*/ 106 h 162"/>
                <a:gd name="T16" fmla="*/ 92 w 152"/>
                <a:gd name="T17" fmla="*/ 130 h 162"/>
                <a:gd name="T18" fmla="*/ 45 w 152"/>
                <a:gd name="T19" fmla="*/ 162 h 162"/>
                <a:gd name="T20" fmla="*/ 6 w 152"/>
                <a:gd name="T21" fmla="*/ 151 h 162"/>
                <a:gd name="T22" fmla="*/ 22 w 152"/>
                <a:gd name="T23" fmla="*/ 72 h 162"/>
                <a:gd name="T24" fmla="*/ 0 w 152"/>
                <a:gd name="T25" fmla="*/ 78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2"/>
                <a:gd name="T41" fmla="*/ 152 w 15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grpFill/>
            <a:ln w="9525">
              <a:noFill/>
              <a:round/>
              <a:headEnd/>
              <a:tailEnd/>
            </a:ln>
          </p:spPr>
          <p:txBody>
            <a:bodyPr/>
            <a:lstStyle/>
            <a:p>
              <a:endParaRPr lang="en-US" dirty="0"/>
            </a:p>
          </p:txBody>
        </p:sp>
        <p:sp>
          <p:nvSpPr>
            <p:cNvPr id="206" name="Freeform 200">
              <a:extLst>
                <a:ext uri="{FF2B5EF4-FFF2-40B4-BE49-F238E27FC236}">
                  <a16:creationId xmlns:a16="http://schemas.microsoft.com/office/drawing/2014/main" id="{68E0CD18-137C-470E-A9DE-091739016589}"/>
                </a:ext>
              </a:extLst>
            </p:cNvPr>
            <p:cNvSpPr>
              <a:spLocks noChangeAspect="1"/>
            </p:cNvSpPr>
            <p:nvPr/>
          </p:nvSpPr>
          <p:spPr bwMode="gray">
            <a:xfrm>
              <a:off x="3591513" y="3447203"/>
              <a:ext cx="126874" cy="183148"/>
            </a:xfrm>
            <a:custGeom>
              <a:avLst/>
              <a:gdLst>
                <a:gd name="T0" fmla="*/ 0 w 274"/>
                <a:gd name="T1" fmla="*/ 20 h 319"/>
                <a:gd name="T2" fmla="*/ 38 w 274"/>
                <a:gd name="T3" fmla="*/ 88 h 319"/>
                <a:gd name="T4" fmla="*/ 0 w 274"/>
                <a:gd name="T5" fmla="*/ 150 h 319"/>
                <a:gd name="T6" fmla="*/ 30 w 274"/>
                <a:gd name="T7" fmla="*/ 167 h 319"/>
                <a:gd name="T8" fmla="*/ 9 w 274"/>
                <a:gd name="T9" fmla="*/ 190 h 319"/>
                <a:gd name="T10" fmla="*/ 187 w 274"/>
                <a:gd name="T11" fmla="*/ 319 h 319"/>
                <a:gd name="T12" fmla="*/ 263 w 274"/>
                <a:gd name="T13" fmla="*/ 216 h 319"/>
                <a:gd name="T14" fmla="*/ 246 w 274"/>
                <a:gd name="T15" fmla="*/ 188 h 319"/>
                <a:gd name="T16" fmla="*/ 246 w 274"/>
                <a:gd name="T17" fmla="*/ 61 h 319"/>
                <a:gd name="T18" fmla="*/ 274 w 274"/>
                <a:gd name="T19" fmla="*/ 23 h 319"/>
                <a:gd name="T20" fmla="*/ 175 w 274"/>
                <a:gd name="T21" fmla="*/ 39 h 319"/>
                <a:gd name="T22" fmla="*/ 65 w 274"/>
                <a:gd name="T23" fmla="*/ 0 h 319"/>
                <a:gd name="T24" fmla="*/ 0 w 274"/>
                <a:gd name="T25" fmla="*/ 20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grpFill/>
            <a:ln w="9525">
              <a:noFill/>
              <a:round/>
              <a:headEnd/>
              <a:tailEnd/>
            </a:ln>
          </p:spPr>
          <p:txBody>
            <a:bodyPr/>
            <a:lstStyle/>
            <a:p>
              <a:endParaRPr lang="en-US" dirty="0"/>
            </a:p>
          </p:txBody>
        </p:sp>
        <p:sp>
          <p:nvSpPr>
            <p:cNvPr id="207" name="Freeform 201">
              <a:extLst>
                <a:ext uri="{FF2B5EF4-FFF2-40B4-BE49-F238E27FC236}">
                  <a16:creationId xmlns:a16="http://schemas.microsoft.com/office/drawing/2014/main" id="{4D0308E2-C569-4772-85A9-6769BA2AB784}"/>
                </a:ext>
              </a:extLst>
            </p:cNvPr>
            <p:cNvSpPr>
              <a:spLocks noChangeAspect="1"/>
            </p:cNvSpPr>
            <p:nvPr/>
          </p:nvSpPr>
          <p:spPr bwMode="gray">
            <a:xfrm>
              <a:off x="3796148" y="2931524"/>
              <a:ext cx="26603" cy="29672"/>
            </a:xfrm>
            <a:custGeom>
              <a:avLst/>
              <a:gdLst>
                <a:gd name="T0" fmla="*/ 0 w 62"/>
                <a:gd name="T1" fmla="*/ 32 h 52"/>
                <a:gd name="T2" fmla="*/ 51 w 62"/>
                <a:gd name="T3" fmla="*/ 0 h 52"/>
                <a:gd name="T4" fmla="*/ 62 w 62"/>
                <a:gd name="T5" fmla="*/ 52 h 52"/>
                <a:gd name="T6" fmla="*/ 0 w 62"/>
                <a:gd name="T7" fmla="*/ 32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0" y="32"/>
                  </a:moveTo>
                  <a:lnTo>
                    <a:pt x="51" y="0"/>
                  </a:lnTo>
                  <a:lnTo>
                    <a:pt x="62" y="52"/>
                  </a:lnTo>
                  <a:lnTo>
                    <a:pt x="0" y="32"/>
                  </a:lnTo>
                  <a:close/>
                </a:path>
              </a:pathLst>
            </a:custGeom>
            <a:grpFill/>
            <a:ln w="9525">
              <a:noFill/>
              <a:round/>
              <a:headEnd/>
              <a:tailEnd/>
            </a:ln>
          </p:spPr>
          <p:txBody>
            <a:bodyPr/>
            <a:lstStyle/>
            <a:p>
              <a:endParaRPr lang="en-US" dirty="0"/>
            </a:p>
          </p:txBody>
        </p:sp>
        <p:sp>
          <p:nvSpPr>
            <p:cNvPr id="208" name="Freeform 202">
              <a:extLst>
                <a:ext uri="{FF2B5EF4-FFF2-40B4-BE49-F238E27FC236}">
                  <a16:creationId xmlns:a16="http://schemas.microsoft.com/office/drawing/2014/main" id="{CC993C4D-24FC-459C-B57F-53BFEB884941}"/>
                </a:ext>
              </a:extLst>
            </p:cNvPr>
            <p:cNvSpPr>
              <a:spLocks noChangeAspect="1"/>
            </p:cNvSpPr>
            <p:nvPr/>
          </p:nvSpPr>
          <p:spPr bwMode="gray">
            <a:xfrm>
              <a:off x="3609930" y="2828183"/>
              <a:ext cx="23533" cy="35811"/>
            </a:xfrm>
            <a:custGeom>
              <a:avLst/>
              <a:gdLst>
                <a:gd name="T0" fmla="*/ 0 w 55"/>
                <a:gd name="T1" fmla="*/ 61 h 61"/>
                <a:gd name="T2" fmla="*/ 19 w 55"/>
                <a:gd name="T3" fmla="*/ 58 h 61"/>
                <a:gd name="T4" fmla="*/ 55 w 55"/>
                <a:gd name="T5" fmla="*/ 18 h 61"/>
                <a:gd name="T6" fmla="*/ 34 w 55"/>
                <a:gd name="T7" fmla="*/ 0 h 61"/>
                <a:gd name="T8" fmla="*/ 0 w 55"/>
                <a:gd name="T9" fmla="*/ 61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0" y="61"/>
                  </a:moveTo>
                  <a:lnTo>
                    <a:pt x="19" y="58"/>
                  </a:lnTo>
                  <a:lnTo>
                    <a:pt x="55" y="18"/>
                  </a:lnTo>
                  <a:lnTo>
                    <a:pt x="34" y="0"/>
                  </a:lnTo>
                  <a:lnTo>
                    <a:pt x="0" y="61"/>
                  </a:lnTo>
                  <a:close/>
                </a:path>
              </a:pathLst>
            </a:custGeom>
            <a:grpFill/>
            <a:ln w="9525">
              <a:noFill/>
              <a:round/>
              <a:headEnd/>
              <a:tailEnd/>
            </a:ln>
          </p:spPr>
          <p:txBody>
            <a:bodyPr/>
            <a:lstStyle/>
            <a:p>
              <a:endParaRPr lang="en-US" dirty="0"/>
            </a:p>
          </p:txBody>
        </p:sp>
        <p:sp>
          <p:nvSpPr>
            <p:cNvPr id="209" name="Freeform 203">
              <a:extLst>
                <a:ext uri="{FF2B5EF4-FFF2-40B4-BE49-F238E27FC236}">
                  <a16:creationId xmlns:a16="http://schemas.microsoft.com/office/drawing/2014/main" id="{A8673602-7462-4ECD-991C-FC2C4CB1A0D2}"/>
                </a:ext>
              </a:extLst>
            </p:cNvPr>
            <p:cNvSpPr>
              <a:spLocks noChangeAspect="1"/>
            </p:cNvSpPr>
            <p:nvPr/>
          </p:nvSpPr>
          <p:spPr bwMode="gray">
            <a:xfrm>
              <a:off x="2856875" y="3375581"/>
              <a:ext cx="62414" cy="75715"/>
            </a:xfrm>
            <a:custGeom>
              <a:avLst/>
              <a:gdLst>
                <a:gd name="T0" fmla="*/ 0 w 137"/>
                <a:gd name="T1" fmla="*/ 51 h 138"/>
                <a:gd name="T2" fmla="*/ 42 w 137"/>
                <a:gd name="T3" fmla="*/ 0 h 138"/>
                <a:gd name="T4" fmla="*/ 64 w 137"/>
                <a:gd name="T5" fmla="*/ 1 h 138"/>
                <a:gd name="T6" fmla="*/ 66 w 137"/>
                <a:gd name="T7" fmla="*/ 36 h 138"/>
                <a:gd name="T8" fmla="*/ 102 w 137"/>
                <a:gd name="T9" fmla="*/ 30 h 138"/>
                <a:gd name="T10" fmla="*/ 100 w 137"/>
                <a:gd name="T11" fmla="*/ 63 h 138"/>
                <a:gd name="T12" fmla="*/ 137 w 137"/>
                <a:gd name="T13" fmla="*/ 88 h 138"/>
                <a:gd name="T14" fmla="*/ 133 w 137"/>
                <a:gd name="T15" fmla="*/ 138 h 138"/>
                <a:gd name="T16" fmla="*/ 0 w 137"/>
                <a:gd name="T17" fmla="*/ 5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grpFill/>
            <a:ln w="9525">
              <a:noFill/>
              <a:round/>
              <a:headEnd/>
              <a:tailEnd/>
            </a:ln>
          </p:spPr>
          <p:txBody>
            <a:bodyPr/>
            <a:lstStyle/>
            <a:p>
              <a:endParaRPr lang="en-US" dirty="0"/>
            </a:p>
          </p:txBody>
        </p:sp>
        <p:sp>
          <p:nvSpPr>
            <p:cNvPr id="210" name="Freeform 204">
              <a:extLst>
                <a:ext uri="{FF2B5EF4-FFF2-40B4-BE49-F238E27FC236}">
                  <a16:creationId xmlns:a16="http://schemas.microsoft.com/office/drawing/2014/main" id="{0CD3B6F4-1F54-4194-BF92-DB270FC54F24}"/>
                </a:ext>
              </a:extLst>
            </p:cNvPr>
            <p:cNvSpPr>
              <a:spLocks noChangeAspect="1"/>
            </p:cNvSpPr>
            <p:nvPr/>
          </p:nvSpPr>
          <p:spPr bwMode="gray">
            <a:xfrm>
              <a:off x="3191453" y="2863994"/>
              <a:ext cx="253747" cy="287511"/>
            </a:xfrm>
            <a:custGeom>
              <a:avLst/>
              <a:gdLst>
                <a:gd name="T0" fmla="*/ 0 w 543"/>
                <a:gd name="T1" fmla="*/ 263 h 505"/>
                <a:gd name="T2" fmla="*/ 1 w 543"/>
                <a:gd name="T3" fmla="*/ 108 h 505"/>
                <a:gd name="T4" fmla="*/ 70 w 543"/>
                <a:gd name="T5" fmla="*/ 0 h 505"/>
                <a:gd name="T6" fmla="*/ 199 w 543"/>
                <a:gd name="T7" fmla="*/ 31 h 505"/>
                <a:gd name="T8" fmla="*/ 224 w 543"/>
                <a:gd name="T9" fmla="*/ 69 h 505"/>
                <a:gd name="T10" fmla="*/ 329 w 543"/>
                <a:gd name="T11" fmla="*/ 108 h 505"/>
                <a:gd name="T12" fmla="*/ 363 w 543"/>
                <a:gd name="T13" fmla="*/ 95 h 505"/>
                <a:gd name="T14" fmla="*/ 366 w 543"/>
                <a:gd name="T15" fmla="*/ 40 h 505"/>
                <a:gd name="T16" fmla="*/ 400 w 543"/>
                <a:gd name="T17" fmla="*/ 14 h 505"/>
                <a:gd name="T18" fmla="*/ 543 w 543"/>
                <a:gd name="T19" fmla="*/ 57 h 505"/>
                <a:gd name="T20" fmla="*/ 527 w 543"/>
                <a:gd name="T21" fmla="*/ 117 h 505"/>
                <a:gd name="T22" fmla="*/ 543 w 543"/>
                <a:gd name="T23" fmla="*/ 413 h 505"/>
                <a:gd name="T24" fmla="*/ 543 w 543"/>
                <a:gd name="T25" fmla="*/ 483 h 505"/>
                <a:gd name="T26" fmla="*/ 512 w 543"/>
                <a:gd name="T27" fmla="*/ 485 h 505"/>
                <a:gd name="T28" fmla="*/ 512 w 543"/>
                <a:gd name="T29" fmla="*/ 505 h 505"/>
                <a:gd name="T30" fmla="*/ 234 w 543"/>
                <a:gd name="T31" fmla="*/ 362 h 505"/>
                <a:gd name="T32" fmla="*/ 197 w 543"/>
                <a:gd name="T33" fmla="*/ 376 h 505"/>
                <a:gd name="T34" fmla="*/ 82 w 543"/>
                <a:gd name="T35" fmla="*/ 359 h 505"/>
                <a:gd name="T36" fmla="*/ 0 w 543"/>
                <a:gd name="T37" fmla="*/ 263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grpFill/>
            <a:ln w="9525">
              <a:noFill/>
              <a:round/>
              <a:headEnd/>
              <a:tailEnd/>
            </a:ln>
          </p:spPr>
          <p:txBody>
            <a:bodyPr/>
            <a:lstStyle/>
            <a:p>
              <a:endParaRPr lang="en-US" dirty="0"/>
            </a:p>
          </p:txBody>
        </p:sp>
        <p:sp>
          <p:nvSpPr>
            <p:cNvPr id="211" name="Freeform 205">
              <a:extLst>
                <a:ext uri="{FF2B5EF4-FFF2-40B4-BE49-F238E27FC236}">
                  <a16:creationId xmlns:a16="http://schemas.microsoft.com/office/drawing/2014/main" id="{5C0DC057-CB81-465F-ABD8-A5178D471B57}"/>
                </a:ext>
              </a:extLst>
            </p:cNvPr>
            <p:cNvSpPr>
              <a:spLocks noChangeAspect="1"/>
            </p:cNvSpPr>
            <p:nvPr/>
          </p:nvSpPr>
          <p:spPr bwMode="gray">
            <a:xfrm>
              <a:off x="3735781" y="3777688"/>
              <a:ext cx="117665" cy="275234"/>
            </a:xfrm>
            <a:custGeom>
              <a:avLst/>
              <a:gdLst>
                <a:gd name="T0" fmla="*/ 0 w 244"/>
                <a:gd name="T1" fmla="*/ 344 h 482"/>
                <a:gd name="T2" fmla="*/ 22 w 244"/>
                <a:gd name="T3" fmla="*/ 443 h 482"/>
                <a:gd name="T4" fmla="*/ 67 w 244"/>
                <a:gd name="T5" fmla="*/ 482 h 482"/>
                <a:gd name="T6" fmla="*/ 143 w 244"/>
                <a:gd name="T7" fmla="*/ 443 h 482"/>
                <a:gd name="T8" fmla="*/ 228 w 244"/>
                <a:gd name="T9" fmla="*/ 112 h 482"/>
                <a:gd name="T10" fmla="*/ 244 w 244"/>
                <a:gd name="T11" fmla="*/ 124 h 482"/>
                <a:gd name="T12" fmla="*/ 208 w 244"/>
                <a:gd name="T13" fmla="*/ 0 h 482"/>
                <a:gd name="T14" fmla="*/ 164 w 244"/>
                <a:gd name="T15" fmla="*/ 52 h 482"/>
                <a:gd name="T16" fmla="*/ 165 w 244"/>
                <a:gd name="T17" fmla="*/ 88 h 482"/>
                <a:gd name="T18" fmla="*/ 110 w 244"/>
                <a:gd name="T19" fmla="*/ 128 h 482"/>
                <a:gd name="T20" fmla="*/ 43 w 244"/>
                <a:gd name="T21" fmla="*/ 145 h 482"/>
                <a:gd name="T22" fmla="*/ 24 w 244"/>
                <a:gd name="T23" fmla="*/ 187 h 482"/>
                <a:gd name="T24" fmla="*/ 43 w 244"/>
                <a:gd name="T25" fmla="*/ 272 h 482"/>
                <a:gd name="T26" fmla="*/ 0 w 244"/>
                <a:gd name="T27" fmla="*/ 344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grpFill/>
            <a:ln w="9525">
              <a:noFill/>
              <a:round/>
              <a:headEnd/>
              <a:tailEnd/>
            </a:ln>
          </p:spPr>
          <p:txBody>
            <a:bodyPr/>
            <a:lstStyle/>
            <a:p>
              <a:endParaRPr lang="en-US" dirty="0"/>
            </a:p>
          </p:txBody>
        </p:sp>
        <p:sp>
          <p:nvSpPr>
            <p:cNvPr id="212" name="Freeform 206">
              <a:extLst>
                <a:ext uri="{FF2B5EF4-FFF2-40B4-BE49-F238E27FC236}">
                  <a16:creationId xmlns:a16="http://schemas.microsoft.com/office/drawing/2014/main" id="{AFE15FC9-9445-4993-B56E-5704DC1835B5}"/>
                </a:ext>
              </a:extLst>
            </p:cNvPr>
            <p:cNvSpPr>
              <a:spLocks noChangeAspect="1"/>
            </p:cNvSpPr>
            <p:nvPr/>
          </p:nvSpPr>
          <p:spPr bwMode="gray">
            <a:xfrm>
              <a:off x="3572073" y="3723460"/>
              <a:ext cx="50135" cy="153476"/>
            </a:xfrm>
            <a:custGeom>
              <a:avLst/>
              <a:gdLst>
                <a:gd name="T0" fmla="*/ 0 w 112"/>
                <a:gd name="T1" fmla="*/ 148 h 271"/>
                <a:gd name="T2" fmla="*/ 15 w 112"/>
                <a:gd name="T3" fmla="*/ 165 h 271"/>
                <a:gd name="T4" fmla="*/ 59 w 112"/>
                <a:gd name="T5" fmla="*/ 178 h 271"/>
                <a:gd name="T6" fmla="*/ 53 w 112"/>
                <a:gd name="T7" fmla="*/ 231 h 271"/>
                <a:gd name="T8" fmla="*/ 91 w 112"/>
                <a:gd name="T9" fmla="*/ 271 h 271"/>
                <a:gd name="T10" fmla="*/ 112 w 112"/>
                <a:gd name="T11" fmla="*/ 194 h 271"/>
                <a:gd name="T12" fmla="*/ 76 w 112"/>
                <a:gd name="T13" fmla="*/ 143 h 271"/>
                <a:gd name="T14" fmla="*/ 87 w 112"/>
                <a:gd name="T15" fmla="*/ 172 h 271"/>
                <a:gd name="T16" fmla="*/ 66 w 112"/>
                <a:gd name="T17" fmla="*/ 170 h 271"/>
                <a:gd name="T18" fmla="*/ 43 w 112"/>
                <a:gd name="T19" fmla="*/ 100 h 271"/>
                <a:gd name="T20" fmla="*/ 42 w 112"/>
                <a:gd name="T21" fmla="*/ 7 h 271"/>
                <a:gd name="T22" fmla="*/ 8 w 112"/>
                <a:gd name="T23" fmla="*/ 0 h 271"/>
                <a:gd name="T24" fmla="*/ 35 w 112"/>
                <a:gd name="T25" fmla="*/ 45 h 271"/>
                <a:gd name="T26" fmla="*/ 0 w 112"/>
                <a:gd name="T27" fmla="*/ 148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grpFill/>
            <a:ln w="9525">
              <a:noFill/>
              <a:round/>
              <a:headEnd/>
              <a:tailEnd/>
            </a:ln>
          </p:spPr>
          <p:txBody>
            <a:bodyPr/>
            <a:lstStyle/>
            <a:p>
              <a:endParaRPr lang="en-US" dirty="0"/>
            </a:p>
          </p:txBody>
        </p:sp>
        <p:sp>
          <p:nvSpPr>
            <p:cNvPr id="213" name="Freeform 207">
              <a:extLst>
                <a:ext uri="{FF2B5EF4-FFF2-40B4-BE49-F238E27FC236}">
                  <a16:creationId xmlns:a16="http://schemas.microsoft.com/office/drawing/2014/main" id="{32D3C850-70B8-46AF-88E0-C08ECC83D9C3}"/>
                </a:ext>
              </a:extLst>
            </p:cNvPr>
            <p:cNvSpPr>
              <a:spLocks noChangeAspect="1"/>
            </p:cNvSpPr>
            <p:nvPr/>
          </p:nvSpPr>
          <p:spPr bwMode="gray">
            <a:xfrm>
              <a:off x="2845620" y="3037934"/>
              <a:ext cx="261932" cy="298767"/>
            </a:xfrm>
            <a:custGeom>
              <a:avLst/>
              <a:gdLst>
                <a:gd name="T0" fmla="*/ 0 w 561"/>
                <a:gd name="T1" fmla="*/ 365 h 527"/>
                <a:gd name="T2" fmla="*/ 23 w 561"/>
                <a:gd name="T3" fmla="*/ 328 h 527"/>
                <a:gd name="T4" fmla="*/ 51 w 561"/>
                <a:gd name="T5" fmla="*/ 353 h 527"/>
                <a:gd name="T6" fmla="*/ 226 w 561"/>
                <a:gd name="T7" fmla="*/ 342 h 527"/>
                <a:gd name="T8" fmla="*/ 189 w 561"/>
                <a:gd name="T9" fmla="*/ 0 h 527"/>
                <a:gd name="T10" fmla="*/ 250 w 561"/>
                <a:gd name="T11" fmla="*/ 0 h 527"/>
                <a:gd name="T12" fmla="*/ 529 w 561"/>
                <a:gd name="T13" fmla="*/ 185 h 527"/>
                <a:gd name="T14" fmla="*/ 532 w 561"/>
                <a:gd name="T15" fmla="*/ 217 h 527"/>
                <a:gd name="T16" fmla="*/ 560 w 561"/>
                <a:gd name="T17" fmla="*/ 212 h 527"/>
                <a:gd name="T18" fmla="*/ 561 w 561"/>
                <a:gd name="T19" fmla="*/ 321 h 527"/>
                <a:gd name="T20" fmla="*/ 538 w 561"/>
                <a:gd name="T21" fmla="*/ 344 h 527"/>
                <a:gd name="T22" fmla="*/ 425 w 561"/>
                <a:gd name="T23" fmla="*/ 359 h 527"/>
                <a:gd name="T24" fmla="*/ 282 w 561"/>
                <a:gd name="T25" fmla="*/ 421 h 527"/>
                <a:gd name="T26" fmla="*/ 238 w 561"/>
                <a:gd name="T27" fmla="*/ 521 h 527"/>
                <a:gd name="T28" fmla="*/ 203 w 561"/>
                <a:gd name="T29" fmla="*/ 508 h 527"/>
                <a:gd name="T30" fmla="*/ 141 w 561"/>
                <a:gd name="T31" fmla="*/ 527 h 527"/>
                <a:gd name="T32" fmla="*/ 106 w 561"/>
                <a:gd name="T33" fmla="*/ 444 h 527"/>
                <a:gd name="T34" fmla="*/ 47 w 561"/>
                <a:gd name="T35" fmla="*/ 464 h 527"/>
                <a:gd name="T36" fmla="*/ 25 w 561"/>
                <a:gd name="T37" fmla="*/ 447 h 527"/>
                <a:gd name="T38" fmla="*/ 0 w 561"/>
                <a:gd name="T39" fmla="*/ 365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grpFill/>
            <a:ln w="9525">
              <a:noFill/>
              <a:round/>
              <a:headEnd/>
              <a:tailEnd/>
            </a:ln>
          </p:spPr>
          <p:txBody>
            <a:bodyPr/>
            <a:lstStyle/>
            <a:p>
              <a:endParaRPr lang="en-US" dirty="0"/>
            </a:p>
          </p:txBody>
        </p:sp>
        <p:sp>
          <p:nvSpPr>
            <p:cNvPr id="214" name="Freeform 208">
              <a:extLst>
                <a:ext uri="{FF2B5EF4-FFF2-40B4-BE49-F238E27FC236}">
                  <a16:creationId xmlns:a16="http://schemas.microsoft.com/office/drawing/2014/main" id="{797E2460-21AE-4E7B-8EF1-B1B6788C89FE}"/>
                </a:ext>
              </a:extLst>
            </p:cNvPr>
            <p:cNvSpPr>
              <a:spLocks noChangeAspect="1"/>
            </p:cNvSpPr>
            <p:nvPr/>
          </p:nvSpPr>
          <p:spPr bwMode="gray">
            <a:xfrm>
              <a:off x="2765813" y="2990868"/>
              <a:ext cx="196449" cy="254770"/>
            </a:xfrm>
            <a:custGeom>
              <a:avLst/>
              <a:gdLst>
                <a:gd name="T0" fmla="*/ 0 w 419"/>
                <a:gd name="T1" fmla="*/ 225 h 448"/>
                <a:gd name="T2" fmla="*/ 25 w 419"/>
                <a:gd name="T3" fmla="*/ 251 h 448"/>
                <a:gd name="T4" fmla="*/ 30 w 419"/>
                <a:gd name="T5" fmla="*/ 318 h 448"/>
                <a:gd name="T6" fmla="*/ 11 w 419"/>
                <a:gd name="T7" fmla="*/ 403 h 448"/>
                <a:gd name="T8" fmla="*/ 89 w 419"/>
                <a:gd name="T9" fmla="*/ 384 h 448"/>
                <a:gd name="T10" fmla="*/ 169 w 419"/>
                <a:gd name="T11" fmla="*/ 448 h 448"/>
                <a:gd name="T12" fmla="*/ 192 w 419"/>
                <a:gd name="T13" fmla="*/ 411 h 448"/>
                <a:gd name="T14" fmla="*/ 220 w 419"/>
                <a:gd name="T15" fmla="*/ 436 h 448"/>
                <a:gd name="T16" fmla="*/ 395 w 419"/>
                <a:gd name="T17" fmla="*/ 425 h 448"/>
                <a:gd name="T18" fmla="*/ 358 w 419"/>
                <a:gd name="T19" fmla="*/ 83 h 448"/>
                <a:gd name="T20" fmla="*/ 419 w 419"/>
                <a:gd name="T21" fmla="*/ 83 h 448"/>
                <a:gd name="T22" fmla="*/ 291 w 419"/>
                <a:gd name="T23" fmla="*/ 0 h 448"/>
                <a:gd name="T24" fmla="*/ 288 w 419"/>
                <a:gd name="T25" fmla="*/ 45 h 448"/>
                <a:gd name="T26" fmla="*/ 177 w 419"/>
                <a:gd name="T27" fmla="*/ 43 h 448"/>
                <a:gd name="T28" fmla="*/ 175 w 419"/>
                <a:gd name="T29" fmla="*/ 137 h 448"/>
                <a:gd name="T30" fmla="*/ 136 w 419"/>
                <a:gd name="T31" fmla="*/ 154 h 448"/>
                <a:gd name="T32" fmla="*/ 138 w 419"/>
                <a:gd name="T33" fmla="*/ 211 h 448"/>
                <a:gd name="T34" fmla="*/ 0 w 419"/>
                <a:gd name="T35" fmla="*/ 225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grpFill/>
            <a:ln w="9525">
              <a:noFill/>
              <a:round/>
              <a:headEnd/>
              <a:tailEnd/>
            </a:ln>
          </p:spPr>
          <p:txBody>
            <a:bodyPr/>
            <a:lstStyle/>
            <a:p>
              <a:endParaRPr lang="en-US" dirty="0"/>
            </a:p>
          </p:txBody>
        </p:sp>
        <p:sp>
          <p:nvSpPr>
            <p:cNvPr id="215" name="Freeform 209">
              <a:extLst>
                <a:ext uri="{FF2B5EF4-FFF2-40B4-BE49-F238E27FC236}">
                  <a16:creationId xmlns:a16="http://schemas.microsoft.com/office/drawing/2014/main" id="{C287A1E2-E5DD-473A-86F7-A03B02C982C5}"/>
                </a:ext>
              </a:extLst>
            </p:cNvPr>
            <p:cNvSpPr>
              <a:spLocks noChangeAspect="1"/>
            </p:cNvSpPr>
            <p:nvPr/>
          </p:nvSpPr>
          <p:spPr bwMode="gray">
            <a:xfrm>
              <a:off x="2831296" y="2808743"/>
              <a:ext cx="188264" cy="172916"/>
            </a:xfrm>
            <a:custGeom>
              <a:avLst/>
              <a:gdLst>
                <a:gd name="T0" fmla="*/ 0 w 407"/>
                <a:gd name="T1" fmla="*/ 303 h 307"/>
                <a:gd name="T2" fmla="*/ 100 w 407"/>
                <a:gd name="T3" fmla="*/ 244 h 307"/>
                <a:gd name="T4" fmla="*/ 136 w 407"/>
                <a:gd name="T5" fmla="*/ 122 h 307"/>
                <a:gd name="T6" fmla="*/ 221 w 407"/>
                <a:gd name="T7" fmla="*/ 61 h 307"/>
                <a:gd name="T8" fmla="*/ 249 w 407"/>
                <a:gd name="T9" fmla="*/ 0 h 307"/>
                <a:gd name="T10" fmla="*/ 374 w 407"/>
                <a:gd name="T11" fmla="*/ 19 h 307"/>
                <a:gd name="T12" fmla="*/ 407 w 407"/>
                <a:gd name="T13" fmla="*/ 134 h 307"/>
                <a:gd name="T14" fmla="*/ 351 w 407"/>
                <a:gd name="T15" fmla="*/ 137 h 307"/>
                <a:gd name="T16" fmla="*/ 321 w 407"/>
                <a:gd name="T17" fmla="*/ 149 h 307"/>
                <a:gd name="T18" fmla="*/ 326 w 407"/>
                <a:gd name="T19" fmla="*/ 180 h 307"/>
                <a:gd name="T20" fmla="*/ 170 w 407"/>
                <a:gd name="T21" fmla="*/ 248 h 307"/>
                <a:gd name="T22" fmla="*/ 151 w 407"/>
                <a:gd name="T23" fmla="*/ 307 h 307"/>
                <a:gd name="T24" fmla="*/ 0 w 407"/>
                <a:gd name="T25" fmla="*/ 303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grpFill/>
            <a:ln w="9525">
              <a:noFill/>
              <a:round/>
              <a:headEnd/>
              <a:tailEnd/>
            </a:ln>
          </p:spPr>
          <p:txBody>
            <a:bodyPr/>
            <a:lstStyle/>
            <a:p>
              <a:endParaRPr lang="en-US" dirty="0"/>
            </a:p>
          </p:txBody>
        </p:sp>
        <p:sp>
          <p:nvSpPr>
            <p:cNvPr id="216" name="Freeform 210">
              <a:extLst>
                <a:ext uri="{FF2B5EF4-FFF2-40B4-BE49-F238E27FC236}">
                  <a16:creationId xmlns:a16="http://schemas.microsoft.com/office/drawing/2014/main" id="{E4DFE5CD-EAE1-4E5F-95F3-57EC4D0ED611}"/>
                </a:ext>
              </a:extLst>
            </p:cNvPr>
            <p:cNvSpPr>
              <a:spLocks noChangeAspect="1"/>
            </p:cNvSpPr>
            <p:nvPr/>
          </p:nvSpPr>
          <p:spPr bwMode="gray">
            <a:xfrm>
              <a:off x="3526030" y="3743923"/>
              <a:ext cx="170870" cy="329462"/>
            </a:xfrm>
            <a:custGeom>
              <a:avLst/>
              <a:gdLst>
                <a:gd name="T0" fmla="*/ 0 w 365"/>
                <a:gd name="T1" fmla="*/ 161 h 578"/>
                <a:gd name="T2" fmla="*/ 10 w 365"/>
                <a:gd name="T3" fmla="*/ 179 h 578"/>
                <a:gd name="T4" fmla="*/ 95 w 365"/>
                <a:gd name="T5" fmla="*/ 206 h 578"/>
                <a:gd name="T6" fmla="*/ 104 w 365"/>
                <a:gd name="T7" fmla="*/ 242 h 578"/>
                <a:gd name="T8" fmla="*/ 99 w 365"/>
                <a:gd name="T9" fmla="*/ 334 h 578"/>
                <a:gd name="T10" fmla="*/ 54 w 365"/>
                <a:gd name="T11" fmla="*/ 430 h 578"/>
                <a:gd name="T12" fmla="*/ 67 w 365"/>
                <a:gd name="T13" fmla="*/ 543 h 578"/>
                <a:gd name="T14" fmla="*/ 71 w 365"/>
                <a:gd name="T15" fmla="*/ 578 h 578"/>
                <a:gd name="T16" fmla="*/ 98 w 365"/>
                <a:gd name="T17" fmla="*/ 578 h 578"/>
                <a:gd name="T18" fmla="*/ 98 w 365"/>
                <a:gd name="T19" fmla="*/ 540 h 578"/>
                <a:gd name="T20" fmla="*/ 188 w 365"/>
                <a:gd name="T21" fmla="*/ 488 h 578"/>
                <a:gd name="T22" fmla="*/ 162 w 365"/>
                <a:gd name="T23" fmla="*/ 334 h 578"/>
                <a:gd name="T24" fmla="*/ 362 w 365"/>
                <a:gd name="T25" fmla="*/ 178 h 578"/>
                <a:gd name="T26" fmla="*/ 365 w 365"/>
                <a:gd name="T27" fmla="*/ 0 h 578"/>
                <a:gd name="T28" fmla="*/ 314 w 365"/>
                <a:gd name="T29" fmla="*/ 31 h 578"/>
                <a:gd name="T30" fmla="*/ 175 w 365"/>
                <a:gd name="T31" fmla="*/ 40 h 578"/>
                <a:gd name="T32" fmla="*/ 172 w 365"/>
                <a:gd name="T33" fmla="*/ 105 h 578"/>
                <a:gd name="T34" fmla="*/ 208 w 365"/>
                <a:gd name="T35" fmla="*/ 156 h 578"/>
                <a:gd name="T36" fmla="*/ 187 w 365"/>
                <a:gd name="T37" fmla="*/ 233 h 578"/>
                <a:gd name="T38" fmla="*/ 149 w 365"/>
                <a:gd name="T39" fmla="*/ 193 h 578"/>
                <a:gd name="T40" fmla="*/ 155 w 365"/>
                <a:gd name="T41" fmla="*/ 140 h 578"/>
                <a:gd name="T42" fmla="*/ 111 w 365"/>
                <a:gd name="T43" fmla="*/ 127 h 578"/>
                <a:gd name="T44" fmla="*/ 0 w 365"/>
                <a:gd name="T45" fmla="*/ 16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grpFill/>
            <a:ln w="9525">
              <a:noFill/>
              <a:round/>
              <a:headEnd/>
              <a:tailEnd/>
            </a:ln>
          </p:spPr>
          <p:txBody>
            <a:bodyPr/>
            <a:lstStyle/>
            <a:p>
              <a:endParaRPr lang="en-US" dirty="0"/>
            </a:p>
          </p:txBody>
        </p:sp>
        <p:sp>
          <p:nvSpPr>
            <p:cNvPr id="217" name="Freeform 211">
              <a:extLst>
                <a:ext uri="{FF2B5EF4-FFF2-40B4-BE49-F238E27FC236}">
                  <a16:creationId xmlns:a16="http://schemas.microsoft.com/office/drawing/2014/main" id="{88740A6C-3CA8-4C5A-B8FA-56267E9F543A}"/>
                </a:ext>
              </a:extLst>
            </p:cNvPr>
            <p:cNvSpPr>
              <a:spLocks noChangeAspect="1"/>
            </p:cNvSpPr>
            <p:nvPr/>
          </p:nvSpPr>
          <p:spPr bwMode="gray">
            <a:xfrm>
              <a:off x="3044116" y="3068629"/>
              <a:ext cx="256816" cy="239423"/>
            </a:xfrm>
            <a:custGeom>
              <a:avLst/>
              <a:gdLst>
                <a:gd name="T0" fmla="*/ 0 w 551"/>
                <a:gd name="T1" fmla="*/ 305 h 420"/>
                <a:gd name="T2" fmla="*/ 8 w 551"/>
                <a:gd name="T3" fmla="*/ 339 h 420"/>
                <a:gd name="T4" fmla="*/ 75 w 551"/>
                <a:gd name="T5" fmla="*/ 411 h 420"/>
                <a:gd name="T6" fmla="*/ 92 w 551"/>
                <a:gd name="T7" fmla="*/ 395 h 420"/>
                <a:gd name="T8" fmla="*/ 119 w 551"/>
                <a:gd name="T9" fmla="*/ 420 h 420"/>
                <a:gd name="T10" fmla="*/ 160 w 551"/>
                <a:gd name="T11" fmla="*/ 348 h 420"/>
                <a:gd name="T12" fmla="*/ 317 w 551"/>
                <a:gd name="T13" fmla="*/ 384 h 420"/>
                <a:gd name="T14" fmla="*/ 453 w 551"/>
                <a:gd name="T15" fmla="*/ 346 h 420"/>
                <a:gd name="T16" fmla="*/ 458 w 551"/>
                <a:gd name="T17" fmla="*/ 327 h 420"/>
                <a:gd name="T18" fmla="*/ 529 w 551"/>
                <a:gd name="T19" fmla="*/ 236 h 420"/>
                <a:gd name="T20" fmla="*/ 551 w 551"/>
                <a:gd name="T21" fmla="*/ 111 h 420"/>
                <a:gd name="T22" fmla="*/ 514 w 551"/>
                <a:gd name="T23" fmla="*/ 72 h 420"/>
                <a:gd name="T24" fmla="*/ 514 w 551"/>
                <a:gd name="T25" fmla="*/ 17 h 420"/>
                <a:gd name="T26" fmla="*/ 399 w 551"/>
                <a:gd name="T27" fmla="*/ 0 h 420"/>
                <a:gd name="T28" fmla="*/ 189 w 551"/>
                <a:gd name="T29" fmla="*/ 145 h 420"/>
                <a:gd name="T30" fmla="*/ 135 w 551"/>
                <a:gd name="T31" fmla="*/ 158 h 420"/>
                <a:gd name="T32" fmla="*/ 136 w 551"/>
                <a:gd name="T33" fmla="*/ 267 h 420"/>
                <a:gd name="T34" fmla="*/ 113 w 551"/>
                <a:gd name="T35" fmla="*/ 290 h 420"/>
                <a:gd name="T36" fmla="*/ 0 w 551"/>
                <a:gd name="T37" fmla="*/ 305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grpFill/>
            <a:ln w="9525">
              <a:noFill/>
              <a:round/>
              <a:headEnd/>
              <a:tailEnd/>
            </a:ln>
          </p:spPr>
          <p:txBody>
            <a:bodyPr/>
            <a:lstStyle/>
            <a:p>
              <a:endParaRPr lang="en-US" dirty="0"/>
            </a:p>
          </p:txBody>
        </p:sp>
        <p:sp>
          <p:nvSpPr>
            <p:cNvPr id="218" name="Freeform 212">
              <a:extLst>
                <a:ext uri="{FF2B5EF4-FFF2-40B4-BE49-F238E27FC236}">
                  <a16:creationId xmlns:a16="http://schemas.microsoft.com/office/drawing/2014/main" id="{FD460181-4E78-4158-A64F-774777EB5208}"/>
                </a:ext>
              </a:extLst>
            </p:cNvPr>
            <p:cNvSpPr>
              <a:spLocks noChangeAspect="1"/>
            </p:cNvSpPr>
            <p:nvPr/>
          </p:nvSpPr>
          <p:spPr bwMode="gray">
            <a:xfrm>
              <a:off x="3088112" y="3265078"/>
              <a:ext cx="186218" cy="191333"/>
            </a:xfrm>
            <a:custGeom>
              <a:avLst/>
              <a:gdLst>
                <a:gd name="T0" fmla="*/ 0 w 402"/>
                <a:gd name="T1" fmla="*/ 261 h 335"/>
                <a:gd name="T2" fmla="*/ 27 w 402"/>
                <a:gd name="T3" fmla="*/ 74 h 335"/>
                <a:gd name="T4" fmla="*/ 68 w 402"/>
                <a:gd name="T5" fmla="*/ 2 h 335"/>
                <a:gd name="T6" fmla="*/ 225 w 402"/>
                <a:gd name="T7" fmla="*/ 38 h 335"/>
                <a:gd name="T8" fmla="*/ 361 w 402"/>
                <a:gd name="T9" fmla="*/ 0 h 335"/>
                <a:gd name="T10" fmla="*/ 388 w 402"/>
                <a:gd name="T11" fmla="*/ 44 h 335"/>
                <a:gd name="T12" fmla="*/ 402 w 402"/>
                <a:gd name="T13" fmla="*/ 74 h 335"/>
                <a:gd name="T14" fmla="*/ 367 w 402"/>
                <a:gd name="T15" fmla="*/ 101 h 335"/>
                <a:gd name="T16" fmla="*/ 295 w 402"/>
                <a:gd name="T17" fmla="*/ 252 h 335"/>
                <a:gd name="T18" fmla="*/ 230 w 402"/>
                <a:gd name="T19" fmla="*/ 242 h 335"/>
                <a:gd name="T20" fmla="*/ 192 w 402"/>
                <a:gd name="T21" fmla="*/ 316 h 335"/>
                <a:gd name="T22" fmla="*/ 115 w 402"/>
                <a:gd name="T23" fmla="*/ 335 h 335"/>
                <a:gd name="T24" fmla="*/ 68 w 402"/>
                <a:gd name="T25" fmla="*/ 269 h 335"/>
                <a:gd name="T26" fmla="*/ 0 w 402"/>
                <a:gd name="T27" fmla="*/ 26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grpFill/>
            <a:ln w="9525">
              <a:noFill/>
              <a:round/>
              <a:headEnd/>
              <a:tailEnd/>
            </a:ln>
          </p:spPr>
          <p:txBody>
            <a:bodyPr/>
            <a:lstStyle/>
            <a:p>
              <a:endParaRPr lang="en-US" dirty="0"/>
            </a:p>
          </p:txBody>
        </p:sp>
        <p:sp>
          <p:nvSpPr>
            <p:cNvPr id="219" name="Freeform 213">
              <a:extLst>
                <a:ext uri="{FF2B5EF4-FFF2-40B4-BE49-F238E27FC236}">
                  <a16:creationId xmlns:a16="http://schemas.microsoft.com/office/drawing/2014/main" id="{71017A47-B8E0-4F88-9172-B1E4D3D67869}"/>
                </a:ext>
              </a:extLst>
            </p:cNvPr>
            <p:cNvSpPr>
              <a:spLocks noChangeAspect="1"/>
            </p:cNvSpPr>
            <p:nvPr/>
          </p:nvSpPr>
          <p:spPr bwMode="gray">
            <a:xfrm>
              <a:off x="2770928" y="3288611"/>
              <a:ext cx="49112" cy="33765"/>
            </a:xfrm>
            <a:custGeom>
              <a:avLst/>
              <a:gdLst>
                <a:gd name="T0" fmla="*/ 0 w 104"/>
                <a:gd name="T1" fmla="*/ 8 h 62"/>
                <a:gd name="T2" fmla="*/ 29 w 104"/>
                <a:gd name="T3" fmla="*/ 35 h 62"/>
                <a:gd name="T4" fmla="*/ 64 w 104"/>
                <a:gd name="T5" fmla="*/ 26 h 62"/>
                <a:gd name="T6" fmla="*/ 44 w 104"/>
                <a:gd name="T7" fmla="*/ 35 h 62"/>
                <a:gd name="T8" fmla="*/ 60 w 104"/>
                <a:gd name="T9" fmla="*/ 62 h 62"/>
                <a:gd name="T10" fmla="*/ 103 w 104"/>
                <a:gd name="T11" fmla="*/ 35 h 62"/>
                <a:gd name="T12" fmla="*/ 104 w 104"/>
                <a:gd name="T13" fmla="*/ 0 h 62"/>
                <a:gd name="T14" fmla="*/ 0 w 104"/>
                <a:gd name="T15" fmla="*/ 8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grpFill/>
            <a:ln w="9525">
              <a:noFill/>
              <a:round/>
              <a:headEnd/>
              <a:tailEnd/>
            </a:ln>
          </p:spPr>
          <p:txBody>
            <a:bodyPr/>
            <a:lstStyle/>
            <a:p>
              <a:endParaRPr lang="en-US" dirty="0"/>
            </a:p>
          </p:txBody>
        </p:sp>
        <p:sp>
          <p:nvSpPr>
            <p:cNvPr id="220" name="Freeform 214">
              <a:extLst>
                <a:ext uri="{FF2B5EF4-FFF2-40B4-BE49-F238E27FC236}">
                  <a16:creationId xmlns:a16="http://schemas.microsoft.com/office/drawing/2014/main" id="{E1CF051D-6A86-42BD-8254-3EA08941B3F1}"/>
                </a:ext>
              </a:extLst>
            </p:cNvPr>
            <p:cNvSpPr>
              <a:spLocks noChangeAspect="1"/>
            </p:cNvSpPr>
            <p:nvPr/>
          </p:nvSpPr>
          <p:spPr bwMode="gray">
            <a:xfrm>
              <a:off x="3861631" y="3015424"/>
              <a:ext cx="10232" cy="31718"/>
            </a:xfrm>
            <a:custGeom>
              <a:avLst/>
              <a:gdLst>
                <a:gd name="T0" fmla="*/ 0 w 19"/>
                <a:gd name="T1" fmla="*/ 47 h 56"/>
                <a:gd name="T2" fmla="*/ 9 w 19"/>
                <a:gd name="T3" fmla="*/ 56 h 56"/>
                <a:gd name="T4" fmla="*/ 19 w 19"/>
                <a:gd name="T5" fmla="*/ 54 h 56"/>
                <a:gd name="T6" fmla="*/ 11 w 19"/>
                <a:gd name="T7" fmla="*/ 0 h 56"/>
                <a:gd name="T8" fmla="*/ 0 w 19"/>
                <a:gd name="T9" fmla="*/ 47 h 56"/>
                <a:gd name="T10" fmla="*/ 0 60000 65536"/>
                <a:gd name="T11" fmla="*/ 0 60000 65536"/>
                <a:gd name="T12" fmla="*/ 0 60000 65536"/>
                <a:gd name="T13" fmla="*/ 0 60000 65536"/>
                <a:gd name="T14" fmla="*/ 0 60000 65536"/>
                <a:gd name="T15" fmla="*/ 0 w 19"/>
                <a:gd name="T16" fmla="*/ 0 h 56"/>
                <a:gd name="T17" fmla="*/ 19 w 19"/>
                <a:gd name="T18" fmla="*/ 56 h 56"/>
              </a:gdLst>
              <a:ahLst/>
              <a:cxnLst>
                <a:cxn ang="T10">
                  <a:pos x="T0" y="T1"/>
                </a:cxn>
                <a:cxn ang="T11">
                  <a:pos x="T2" y="T3"/>
                </a:cxn>
                <a:cxn ang="T12">
                  <a:pos x="T4" y="T5"/>
                </a:cxn>
                <a:cxn ang="T13">
                  <a:pos x="T6" y="T7"/>
                </a:cxn>
                <a:cxn ang="T14">
                  <a:pos x="T8" y="T9"/>
                </a:cxn>
              </a:cxnLst>
              <a:rect l="T15" t="T16" r="T17" b="T18"/>
              <a:pathLst>
                <a:path w="19" h="56">
                  <a:moveTo>
                    <a:pt x="0" y="47"/>
                  </a:moveTo>
                  <a:lnTo>
                    <a:pt x="9" y="56"/>
                  </a:lnTo>
                  <a:lnTo>
                    <a:pt x="19" y="54"/>
                  </a:lnTo>
                  <a:lnTo>
                    <a:pt x="11" y="0"/>
                  </a:lnTo>
                  <a:lnTo>
                    <a:pt x="0" y="47"/>
                  </a:lnTo>
                  <a:close/>
                </a:path>
              </a:pathLst>
            </a:custGeom>
            <a:grpFill/>
            <a:ln w="9525">
              <a:noFill/>
              <a:round/>
              <a:headEnd/>
              <a:tailEnd/>
            </a:ln>
          </p:spPr>
          <p:txBody>
            <a:bodyPr/>
            <a:lstStyle/>
            <a:p>
              <a:endParaRPr lang="en-US" dirty="0"/>
            </a:p>
          </p:txBody>
        </p:sp>
        <p:sp>
          <p:nvSpPr>
            <p:cNvPr id="221" name="Freeform 215">
              <a:extLst>
                <a:ext uri="{FF2B5EF4-FFF2-40B4-BE49-F238E27FC236}">
                  <a16:creationId xmlns:a16="http://schemas.microsoft.com/office/drawing/2014/main" id="{35967C9A-6274-4ECA-8110-2FDE063D3B1F}"/>
                </a:ext>
              </a:extLst>
            </p:cNvPr>
            <p:cNvSpPr>
              <a:spLocks noChangeAspect="1"/>
            </p:cNvSpPr>
            <p:nvPr/>
          </p:nvSpPr>
          <p:spPr bwMode="gray">
            <a:xfrm>
              <a:off x="3511706" y="3558729"/>
              <a:ext cx="27626" cy="31719"/>
            </a:xfrm>
            <a:custGeom>
              <a:avLst/>
              <a:gdLst>
                <a:gd name="T0" fmla="*/ 0 w 58"/>
                <a:gd name="T1" fmla="*/ 56 h 56"/>
                <a:gd name="T2" fmla="*/ 23 w 58"/>
                <a:gd name="T3" fmla="*/ 10 h 56"/>
                <a:gd name="T4" fmla="*/ 50 w 58"/>
                <a:gd name="T5" fmla="*/ 0 h 56"/>
                <a:gd name="T6" fmla="*/ 58 w 58"/>
                <a:gd name="T7" fmla="*/ 46 h 56"/>
                <a:gd name="T8" fmla="*/ 0 w 58"/>
                <a:gd name="T9" fmla="*/ 56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grpFill/>
            <a:ln w="9525">
              <a:noFill/>
              <a:round/>
              <a:headEnd/>
              <a:tailEnd/>
            </a:ln>
          </p:spPr>
          <p:txBody>
            <a:bodyPr/>
            <a:lstStyle/>
            <a:p>
              <a:endParaRPr lang="en-US" dirty="0"/>
            </a:p>
          </p:txBody>
        </p:sp>
        <p:sp>
          <p:nvSpPr>
            <p:cNvPr id="222" name="Freeform 216">
              <a:extLst>
                <a:ext uri="{FF2B5EF4-FFF2-40B4-BE49-F238E27FC236}">
                  <a16:creationId xmlns:a16="http://schemas.microsoft.com/office/drawing/2014/main" id="{448F1779-0B4B-4B8E-AFF2-EF6E5CDCEB06}"/>
                </a:ext>
              </a:extLst>
            </p:cNvPr>
            <p:cNvSpPr>
              <a:spLocks noChangeAspect="1"/>
            </p:cNvSpPr>
            <p:nvPr/>
          </p:nvSpPr>
          <p:spPr bwMode="gray">
            <a:xfrm>
              <a:off x="2756604" y="3209827"/>
              <a:ext cx="102317" cy="82877"/>
            </a:xfrm>
            <a:custGeom>
              <a:avLst/>
              <a:gdLst>
                <a:gd name="T0" fmla="*/ 0 w 215"/>
                <a:gd name="T1" fmla="*/ 64 h 146"/>
                <a:gd name="T2" fmla="*/ 32 w 215"/>
                <a:gd name="T3" fmla="*/ 105 h 146"/>
                <a:gd name="T4" fmla="*/ 131 w 215"/>
                <a:gd name="T5" fmla="*/ 113 h 146"/>
                <a:gd name="T6" fmla="*/ 28 w 215"/>
                <a:gd name="T7" fmla="*/ 126 h 146"/>
                <a:gd name="T8" fmla="*/ 28 w 215"/>
                <a:gd name="T9" fmla="*/ 146 h 146"/>
                <a:gd name="T10" fmla="*/ 132 w 215"/>
                <a:gd name="T11" fmla="*/ 138 h 146"/>
                <a:gd name="T12" fmla="*/ 215 w 215"/>
                <a:gd name="T13" fmla="*/ 146 h 146"/>
                <a:gd name="T14" fmla="*/ 190 w 215"/>
                <a:gd name="T15" fmla="*/ 64 h 146"/>
                <a:gd name="T16" fmla="*/ 110 w 215"/>
                <a:gd name="T17" fmla="*/ 0 h 146"/>
                <a:gd name="T18" fmla="*/ 32 w 215"/>
                <a:gd name="T19" fmla="*/ 19 h 146"/>
                <a:gd name="T20" fmla="*/ 0 w 215"/>
                <a:gd name="T21" fmla="*/ 64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grpFill/>
            <a:ln w="9525">
              <a:noFill/>
              <a:round/>
              <a:headEnd/>
              <a:tailEnd/>
            </a:ln>
          </p:spPr>
          <p:txBody>
            <a:bodyPr/>
            <a:lstStyle/>
            <a:p>
              <a:endParaRPr lang="en-US" dirty="0"/>
            </a:p>
          </p:txBody>
        </p:sp>
        <p:sp>
          <p:nvSpPr>
            <p:cNvPr id="223" name="Freeform 217">
              <a:extLst>
                <a:ext uri="{FF2B5EF4-FFF2-40B4-BE49-F238E27FC236}">
                  <a16:creationId xmlns:a16="http://schemas.microsoft.com/office/drawing/2014/main" id="{31B57FD7-4A85-4819-AC01-7DE2ACA3BF4B}"/>
                </a:ext>
              </a:extLst>
            </p:cNvPr>
            <p:cNvSpPr>
              <a:spLocks noChangeAspect="1"/>
            </p:cNvSpPr>
            <p:nvPr/>
          </p:nvSpPr>
          <p:spPr bwMode="gray">
            <a:xfrm>
              <a:off x="2826179" y="3343862"/>
              <a:ext cx="51159" cy="59344"/>
            </a:xfrm>
            <a:custGeom>
              <a:avLst/>
              <a:gdLst>
                <a:gd name="T0" fmla="*/ 0 w 106"/>
                <a:gd name="T1" fmla="*/ 29 h 104"/>
                <a:gd name="T2" fmla="*/ 11 w 106"/>
                <a:gd name="T3" fmla="*/ 71 h 104"/>
                <a:gd name="T4" fmla="*/ 64 w 106"/>
                <a:gd name="T5" fmla="*/ 104 h 104"/>
                <a:gd name="T6" fmla="*/ 106 w 106"/>
                <a:gd name="T7" fmla="*/ 53 h 104"/>
                <a:gd name="T8" fmla="*/ 72 w 106"/>
                <a:gd name="T9" fmla="*/ 0 h 104"/>
                <a:gd name="T10" fmla="*/ 0 w 106"/>
                <a:gd name="T11" fmla="*/ 29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grpFill/>
            <a:ln w="9525">
              <a:noFill/>
              <a:round/>
              <a:headEnd/>
              <a:tailEnd/>
            </a:ln>
          </p:spPr>
          <p:txBody>
            <a:bodyPr/>
            <a:lstStyle/>
            <a:p>
              <a:endParaRPr lang="en-US" dirty="0"/>
            </a:p>
          </p:txBody>
        </p:sp>
        <p:sp>
          <p:nvSpPr>
            <p:cNvPr id="224" name="Freeform 218">
              <a:extLst>
                <a:ext uri="{FF2B5EF4-FFF2-40B4-BE49-F238E27FC236}">
                  <a16:creationId xmlns:a16="http://schemas.microsoft.com/office/drawing/2014/main" id="{B8FA0DD1-5F6A-452F-829B-72D798C734E8}"/>
                </a:ext>
              </a:extLst>
            </p:cNvPr>
            <p:cNvSpPr>
              <a:spLocks noChangeAspect="1"/>
            </p:cNvSpPr>
            <p:nvPr/>
          </p:nvSpPr>
          <p:spPr bwMode="gray">
            <a:xfrm>
              <a:off x="3706109" y="3302935"/>
              <a:ext cx="164731" cy="270118"/>
            </a:xfrm>
            <a:custGeom>
              <a:avLst/>
              <a:gdLst>
                <a:gd name="T0" fmla="*/ 0 w 355"/>
                <a:gd name="T1" fmla="*/ 443 h 471"/>
                <a:gd name="T2" fmla="*/ 0 w 355"/>
                <a:gd name="T3" fmla="*/ 316 h 471"/>
                <a:gd name="T4" fmla="*/ 28 w 355"/>
                <a:gd name="T5" fmla="*/ 278 h 471"/>
                <a:gd name="T6" fmla="*/ 137 w 355"/>
                <a:gd name="T7" fmla="*/ 240 h 471"/>
                <a:gd name="T8" fmla="*/ 243 w 355"/>
                <a:gd name="T9" fmla="*/ 135 h 471"/>
                <a:gd name="T10" fmla="*/ 106 w 355"/>
                <a:gd name="T11" fmla="*/ 101 h 471"/>
                <a:gd name="T12" fmla="*/ 64 w 355"/>
                <a:gd name="T13" fmla="*/ 38 h 471"/>
                <a:gd name="T14" fmla="*/ 78 w 355"/>
                <a:gd name="T15" fmla="*/ 17 h 471"/>
                <a:gd name="T16" fmla="*/ 133 w 355"/>
                <a:gd name="T17" fmla="*/ 55 h 471"/>
                <a:gd name="T18" fmla="*/ 339 w 355"/>
                <a:gd name="T19" fmla="*/ 0 h 471"/>
                <a:gd name="T20" fmla="*/ 355 w 355"/>
                <a:gd name="T21" fmla="*/ 55 h 471"/>
                <a:gd name="T22" fmla="*/ 230 w 355"/>
                <a:gd name="T23" fmla="*/ 275 h 471"/>
                <a:gd name="T24" fmla="*/ 17 w 355"/>
                <a:gd name="T25" fmla="*/ 471 h 471"/>
                <a:gd name="T26" fmla="*/ 0 w 355"/>
                <a:gd name="T27" fmla="*/ 443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grpFill/>
            <a:ln w="9525">
              <a:noFill/>
              <a:round/>
              <a:headEnd/>
              <a:tailEnd/>
            </a:ln>
          </p:spPr>
          <p:txBody>
            <a:bodyPr/>
            <a:lstStyle/>
            <a:p>
              <a:endParaRPr lang="en-US" dirty="0"/>
            </a:p>
          </p:txBody>
        </p:sp>
        <p:sp>
          <p:nvSpPr>
            <p:cNvPr id="225" name="Freeform 219">
              <a:extLst>
                <a:ext uri="{FF2B5EF4-FFF2-40B4-BE49-F238E27FC236}">
                  <a16:creationId xmlns:a16="http://schemas.microsoft.com/office/drawing/2014/main" id="{0FD456A8-7F44-489E-AAC2-2A377CB6E20B}"/>
                </a:ext>
              </a:extLst>
            </p:cNvPr>
            <p:cNvSpPr>
              <a:spLocks noChangeAspect="1"/>
            </p:cNvSpPr>
            <p:nvPr/>
          </p:nvSpPr>
          <p:spPr bwMode="gray">
            <a:xfrm>
              <a:off x="3446223" y="3848287"/>
              <a:ext cx="128920" cy="142221"/>
            </a:xfrm>
            <a:custGeom>
              <a:avLst/>
              <a:gdLst>
                <a:gd name="T0" fmla="*/ 0 w 273"/>
                <a:gd name="T1" fmla="*/ 77 h 251"/>
                <a:gd name="T2" fmla="*/ 61 w 273"/>
                <a:gd name="T3" fmla="*/ 79 h 251"/>
                <a:gd name="T4" fmla="*/ 122 w 273"/>
                <a:gd name="T5" fmla="*/ 33 h 251"/>
                <a:gd name="T6" fmla="*/ 126 w 273"/>
                <a:gd name="T7" fmla="*/ 14 h 251"/>
                <a:gd name="T8" fmla="*/ 179 w 273"/>
                <a:gd name="T9" fmla="*/ 0 h 251"/>
                <a:gd name="T10" fmla="*/ 264 w 273"/>
                <a:gd name="T11" fmla="*/ 27 h 251"/>
                <a:gd name="T12" fmla="*/ 273 w 273"/>
                <a:gd name="T13" fmla="*/ 63 h 251"/>
                <a:gd name="T14" fmla="*/ 268 w 273"/>
                <a:gd name="T15" fmla="*/ 155 h 251"/>
                <a:gd name="T16" fmla="*/ 223 w 273"/>
                <a:gd name="T17" fmla="*/ 251 h 251"/>
                <a:gd name="T18" fmla="*/ 144 w 273"/>
                <a:gd name="T19" fmla="*/ 234 h 251"/>
                <a:gd name="T20" fmla="*/ 97 w 273"/>
                <a:gd name="T21" fmla="*/ 211 h 251"/>
                <a:gd name="T22" fmla="*/ 0 w 273"/>
                <a:gd name="T23" fmla="*/ 77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grpFill/>
            <a:ln w="9525">
              <a:noFill/>
              <a:round/>
              <a:headEnd/>
              <a:tailEnd/>
            </a:ln>
          </p:spPr>
          <p:txBody>
            <a:bodyPr/>
            <a:lstStyle/>
            <a:p>
              <a:endParaRPr lang="en-US" dirty="0"/>
            </a:p>
          </p:txBody>
        </p:sp>
        <p:sp>
          <p:nvSpPr>
            <p:cNvPr id="226" name="Freeform 220">
              <a:extLst>
                <a:ext uri="{FF2B5EF4-FFF2-40B4-BE49-F238E27FC236}">
                  <a16:creationId xmlns:a16="http://schemas.microsoft.com/office/drawing/2014/main" id="{3AE9A65B-0309-430A-B5B0-6CE2924F2B4A}"/>
                </a:ext>
              </a:extLst>
            </p:cNvPr>
            <p:cNvSpPr>
              <a:spLocks noChangeAspect="1"/>
            </p:cNvSpPr>
            <p:nvPr/>
          </p:nvSpPr>
          <p:spPr bwMode="gray">
            <a:xfrm>
              <a:off x="3227263" y="3872843"/>
              <a:ext cx="218959" cy="254770"/>
            </a:xfrm>
            <a:custGeom>
              <a:avLst/>
              <a:gdLst>
                <a:gd name="T0" fmla="*/ 0 w 471"/>
                <a:gd name="T1" fmla="*/ 14 h 442"/>
                <a:gd name="T2" fmla="*/ 58 w 471"/>
                <a:gd name="T3" fmla="*/ 0 h 442"/>
                <a:gd name="T4" fmla="*/ 340 w 471"/>
                <a:gd name="T5" fmla="*/ 41 h 442"/>
                <a:gd name="T6" fmla="*/ 405 w 471"/>
                <a:gd name="T7" fmla="*/ 23 h 442"/>
                <a:gd name="T8" fmla="*/ 471 w 471"/>
                <a:gd name="T9" fmla="*/ 31 h 442"/>
                <a:gd name="T10" fmla="*/ 413 w 471"/>
                <a:gd name="T11" fmla="*/ 63 h 442"/>
                <a:gd name="T12" fmla="*/ 391 w 471"/>
                <a:gd name="T13" fmla="*/ 41 h 442"/>
                <a:gd name="T14" fmla="*/ 325 w 471"/>
                <a:gd name="T15" fmla="*/ 56 h 442"/>
                <a:gd name="T16" fmla="*/ 325 w 471"/>
                <a:gd name="T17" fmla="*/ 181 h 442"/>
                <a:gd name="T18" fmla="*/ 289 w 471"/>
                <a:gd name="T19" fmla="*/ 182 h 442"/>
                <a:gd name="T20" fmla="*/ 289 w 471"/>
                <a:gd name="T21" fmla="*/ 279 h 442"/>
                <a:gd name="T22" fmla="*/ 289 w 471"/>
                <a:gd name="T23" fmla="*/ 420 h 442"/>
                <a:gd name="T24" fmla="*/ 259 w 471"/>
                <a:gd name="T25" fmla="*/ 442 h 442"/>
                <a:gd name="T26" fmla="*/ 215 w 471"/>
                <a:gd name="T27" fmla="*/ 442 h 442"/>
                <a:gd name="T28" fmla="*/ 191 w 471"/>
                <a:gd name="T29" fmla="*/ 412 h 442"/>
                <a:gd name="T30" fmla="*/ 170 w 471"/>
                <a:gd name="T31" fmla="*/ 428 h 442"/>
                <a:gd name="T32" fmla="*/ 125 w 471"/>
                <a:gd name="T33" fmla="*/ 379 h 442"/>
                <a:gd name="T34" fmla="*/ 100 w 471"/>
                <a:gd name="T35" fmla="*/ 225 h 442"/>
                <a:gd name="T36" fmla="*/ 100 w 471"/>
                <a:gd name="T37" fmla="*/ 206 h 442"/>
                <a:gd name="T38" fmla="*/ 0 w 471"/>
                <a:gd name="T39" fmla="*/ 14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grpFill/>
            <a:ln w="9525">
              <a:noFill/>
              <a:round/>
              <a:headEnd/>
              <a:tailEnd/>
            </a:ln>
          </p:spPr>
          <p:txBody>
            <a:bodyPr/>
            <a:lstStyle/>
            <a:p>
              <a:endParaRPr lang="en-US" dirty="0"/>
            </a:p>
          </p:txBody>
        </p:sp>
        <p:sp>
          <p:nvSpPr>
            <p:cNvPr id="227" name="Freeform 221">
              <a:extLst>
                <a:ext uri="{FF2B5EF4-FFF2-40B4-BE49-F238E27FC236}">
                  <a16:creationId xmlns:a16="http://schemas.microsoft.com/office/drawing/2014/main" id="{9488A623-E30C-4905-AEBD-E096CD0C6269}"/>
                </a:ext>
              </a:extLst>
            </p:cNvPr>
            <p:cNvSpPr>
              <a:spLocks noChangeAspect="1"/>
            </p:cNvSpPr>
            <p:nvPr/>
          </p:nvSpPr>
          <p:spPr bwMode="gray">
            <a:xfrm>
              <a:off x="2765813" y="2980636"/>
              <a:ext cx="136082" cy="138128"/>
            </a:xfrm>
            <a:custGeom>
              <a:avLst/>
              <a:gdLst>
                <a:gd name="T0" fmla="*/ 0 w 291"/>
                <a:gd name="T1" fmla="*/ 242 h 242"/>
                <a:gd name="T2" fmla="*/ 137 w 291"/>
                <a:gd name="T3" fmla="*/ 0 h 242"/>
                <a:gd name="T4" fmla="*/ 288 w 291"/>
                <a:gd name="T5" fmla="*/ 4 h 242"/>
                <a:gd name="T6" fmla="*/ 291 w 291"/>
                <a:gd name="T7" fmla="*/ 17 h 242"/>
                <a:gd name="T8" fmla="*/ 288 w 291"/>
                <a:gd name="T9" fmla="*/ 62 h 242"/>
                <a:gd name="T10" fmla="*/ 177 w 291"/>
                <a:gd name="T11" fmla="*/ 60 h 242"/>
                <a:gd name="T12" fmla="*/ 175 w 291"/>
                <a:gd name="T13" fmla="*/ 154 h 242"/>
                <a:gd name="T14" fmla="*/ 136 w 291"/>
                <a:gd name="T15" fmla="*/ 171 h 242"/>
                <a:gd name="T16" fmla="*/ 138 w 291"/>
                <a:gd name="T17" fmla="*/ 228 h 242"/>
                <a:gd name="T18" fmla="*/ 0 w 291"/>
                <a:gd name="T19" fmla="*/ 242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grpFill/>
            <a:ln w="9525">
              <a:noFill/>
              <a:round/>
              <a:headEnd/>
              <a:tailEnd/>
            </a:ln>
          </p:spPr>
          <p:txBody>
            <a:bodyPr/>
            <a:lstStyle/>
            <a:p>
              <a:endParaRPr lang="en-US" dirty="0"/>
            </a:p>
          </p:txBody>
        </p:sp>
        <p:sp>
          <p:nvSpPr>
            <p:cNvPr id="228" name="Freeform 222">
              <a:extLst>
                <a:ext uri="{FF2B5EF4-FFF2-40B4-BE49-F238E27FC236}">
                  <a16:creationId xmlns:a16="http://schemas.microsoft.com/office/drawing/2014/main" id="{154D9653-2632-4BD1-B605-4627D66FF968}"/>
                </a:ext>
              </a:extLst>
            </p:cNvPr>
            <p:cNvSpPr>
              <a:spLocks noChangeAspect="1"/>
            </p:cNvSpPr>
            <p:nvPr/>
          </p:nvSpPr>
          <p:spPr bwMode="gray">
            <a:xfrm>
              <a:off x="3396087" y="3079883"/>
              <a:ext cx="269094" cy="387783"/>
            </a:xfrm>
            <a:custGeom>
              <a:avLst/>
              <a:gdLst>
                <a:gd name="T0" fmla="*/ 0 w 576"/>
                <a:gd name="T1" fmla="*/ 361 h 684"/>
                <a:gd name="T2" fmla="*/ 27 w 576"/>
                <a:gd name="T3" fmla="*/ 429 h 684"/>
                <a:gd name="T4" fmla="*/ 52 w 576"/>
                <a:gd name="T5" fmla="*/ 504 h 684"/>
                <a:gd name="T6" fmla="*/ 111 w 576"/>
                <a:gd name="T7" fmla="*/ 531 h 684"/>
                <a:gd name="T8" fmla="*/ 196 w 576"/>
                <a:gd name="T9" fmla="*/ 632 h 684"/>
                <a:gd name="T10" fmla="*/ 311 w 576"/>
                <a:gd name="T11" fmla="*/ 684 h 684"/>
                <a:gd name="T12" fmla="*/ 418 w 576"/>
                <a:gd name="T13" fmla="*/ 671 h 684"/>
                <a:gd name="T14" fmla="*/ 483 w 576"/>
                <a:gd name="T15" fmla="*/ 651 h 684"/>
                <a:gd name="T16" fmla="*/ 444 w 576"/>
                <a:gd name="T17" fmla="*/ 579 h 684"/>
                <a:gd name="T18" fmla="*/ 383 w 576"/>
                <a:gd name="T19" fmla="*/ 537 h 684"/>
                <a:gd name="T20" fmla="*/ 423 w 576"/>
                <a:gd name="T21" fmla="*/ 510 h 684"/>
                <a:gd name="T22" fmla="*/ 427 w 576"/>
                <a:gd name="T23" fmla="*/ 446 h 684"/>
                <a:gd name="T24" fmla="*/ 495 w 576"/>
                <a:gd name="T25" fmla="*/ 362 h 684"/>
                <a:gd name="T26" fmla="*/ 522 w 576"/>
                <a:gd name="T27" fmla="*/ 214 h 684"/>
                <a:gd name="T28" fmla="*/ 576 w 576"/>
                <a:gd name="T29" fmla="*/ 181 h 684"/>
                <a:gd name="T30" fmla="*/ 534 w 576"/>
                <a:gd name="T31" fmla="*/ 149 h 684"/>
                <a:gd name="T32" fmla="*/ 518 w 576"/>
                <a:gd name="T33" fmla="*/ 39 h 684"/>
                <a:gd name="T34" fmla="*/ 473 w 576"/>
                <a:gd name="T35" fmla="*/ 0 h 684"/>
                <a:gd name="T36" fmla="*/ 418 w 576"/>
                <a:gd name="T37" fmla="*/ 47 h 684"/>
                <a:gd name="T38" fmla="*/ 105 w 576"/>
                <a:gd name="T39" fmla="*/ 38 h 684"/>
                <a:gd name="T40" fmla="*/ 105 w 576"/>
                <a:gd name="T41" fmla="*/ 108 h 684"/>
                <a:gd name="T42" fmla="*/ 74 w 576"/>
                <a:gd name="T43" fmla="*/ 110 h 684"/>
                <a:gd name="T44" fmla="*/ 74 w 576"/>
                <a:gd name="T45" fmla="*/ 130 h 684"/>
                <a:gd name="T46" fmla="*/ 72 w 576"/>
                <a:gd name="T47" fmla="*/ 261 h 684"/>
                <a:gd name="T48" fmla="*/ 37 w 576"/>
                <a:gd name="T49" fmla="*/ 268 h 684"/>
                <a:gd name="T50" fmla="*/ 0 w 576"/>
                <a:gd name="T51" fmla="*/ 36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grpFill/>
            <a:ln w="9525">
              <a:noFill/>
              <a:round/>
              <a:headEnd/>
              <a:tailEnd/>
            </a:ln>
          </p:spPr>
          <p:txBody>
            <a:bodyPr/>
            <a:lstStyle/>
            <a:p>
              <a:endParaRPr lang="en-US" dirty="0"/>
            </a:p>
          </p:txBody>
        </p:sp>
        <p:sp>
          <p:nvSpPr>
            <p:cNvPr id="229" name="Freeform 223">
              <a:extLst>
                <a:ext uri="{FF2B5EF4-FFF2-40B4-BE49-F238E27FC236}">
                  <a16:creationId xmlns:a16="http://schemas.microsoft.com/office/drawing/2014/main" id="{D72CAAC0-3D92-40EE-AA08-FC4C61D60C87}"/>
                </a:ext>
              </a:extLst>
            </p:cNvPr>
            <p:cNvSpPr>
              <a:spLocks noChangeAspect="1"/>
            </p:cNvSpPr>
            <p:nvPr/>
          </p:nvSpPr>
          <p:spPr bwMode="gray">
            <a:xfrm>
              <a:off x="3539332" y="4053945"/>
              <a:ext cx="20463" cy="33765"/>
            </a:xfrm>
            <a:custGeom>
              <a:avLst/>
              <a:gdLst>
                <a:gd name="T0" fmla="*/ 0 w 42"/>
                <a:gd name="T1" fmla="*/ 31 h 55"/>
                <a:gd name="T2" fmla="*/ 23 w 42"/>
                <a:gd name="T3" fmla="*/ 55 h 55"/>
                <a:gd name="T4" fmla="*/ 42 w 42"/>
                <a:gd name="T5" fmla="*/ 35 h 55"/>
                <a:gd name="T6" fmla="*/ 38 w 42"/>
                <a:gd name="T7" fmla="*/ 0 h 55"/>
                <a:gd name="T8" fmla="*/ 0 w 42"/>
                <a:gd name="T9" fmla="*/ 31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grpFill/>
            <a:ln w="9525">
              <a:noFill/>
              <a:round/>
              <a:headEnd/>
              <a:tailEnd/>
            </a:ln>
          </p:spPr>
          <p:txBody>
            <a:bodyPr/>
            <a:lstStyle/>
            <a:p>
              <a:endParaRPr lang="en-US" dirty="0"/>
            </a:p>
          </p:txBody>
        </p:sp>
        <p:sp>
          <p:nvSpPr>
            <p:cNvPr id="230" name="Freeform 224">
              <a:extLst>
                <a:ext uri="{FF2B5EF4-FFF2-40B4-BE49-F238E27FC236}">
                  <a16:creationId xmlns:a16="http://schemas.microsoft.com/office/drawing/2014/main" id="{EB238B57-E923-4B08-B290-68F110C18D2C}"/>
                </a:ext>
              </a:extLst>
            </p:cNvPr>
            <p:cNvSpPr>
              <a:spLocks noChangeAspect="1"/>
            </p:cNvSpPr>
            <p:nvPr/>
          </p:nvSpPr>
          <p:spPr bwMode="gray">
            <a:xfrm>
              <a:off x="3521937" y="3555660"/>
              <a:ext cx="174963" cy="212820"/>
            </a:xfrm>
            <a:custGeom>
              <a:avLst/>
              <a:gdLst>
                <a:gd name="T0" fmla="*/ 0 w 374"/>
                <a:gd name="T1" fmla="*/ 118 h 371"/>
                <a:gd name="T2" fmla="*/ 3 w 374"/>
                <a:gd name="T3" fmla="*/ 189 h 371"/>
                <a:gd name="T4" fmla="*/ 48 w 374"/>
                <a:gd name="T5" fmla="*/ 262 h 371"/>
                <a:gd name="T6" fmla="*/ 113 w 374"/>
                <a:gd name="T7" fmla="*/ 293 h 371"/>
                <a:gd name="T8" fmla="*/ 147 w 374"/>
                <a:gd name="T9" fmla="*/ 300 h 371"/>
                <a:gd name="T10" fmla="*/ 184 w 374"/>
                <a:gd name="T11" fmla="*/ 371 h 371"/>
                <a:gd name="T12" fmla="*/ 323 w 374"/>
                <a:gd name="T13" fmla="*/ 362 h 371"/>
                <a:gd name="T14" fmla="*/ 374 w 374"/>
                <a:gd name="T15" fmla="*/ 331 h 371"/>
                <a:gd name="T16" fmla="*/ 322 w 374"/>
                <a:gd name="T17" fmla="*/ 185 h 371"/>
                <a:gd name="T18" fmla="*/ 335 w 374"/>
                <a:gd name="T19" fmla="*/ 129 h 371"/>
                <a:gd name="T20" fmla="*/ 157 w 374"/>
                <a:gd name="T21" fmla="*/ 0 h 371"/>
                <a:gd name="T22" fmla="*/ 110 w 374"/>
                <a:gd name="T23" fmla="*/ 64 h 371"/>
                <a:gd name="T24" fmla="*/ 89 w 374"/>
                <a:gd name="T25" fmla="*/ 47 h 371"/>
                <a:gd name="T26" fmla="*/ 76 w 374"/>
                <a:gd name="T27" fmla="*/ 62 h 371"/>
                <a:gd name="T28" fmla="*/ 74 w 374"/>
                <a:gd name="T29" fmla="*/ 0 h 371"/>
                <a:gd name="T30" fmla="*/ 28 w 374"/>
                <a:gd name="T31" fmla="*/ 3 h 371"/>
                <a:gd name="T32" fmla="*/ 36 w 374"/>
                <a:gd name="T33" fmla="*/ 49 h 371"/>
                <a:gd name="T34" fmla="*/ 38 w 374"/>
                <a:gd name="T35" fmla="*/ 78 h 371"/>
                <a:gd name="T36" fmla="*/ 0 w 374"/>
                <a:gd name="T37" fmla="*/ 118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grpFill/>
            <a:ln w="9525">
              <a:noFill/>
              <a:round/>
              <a:headEnd/>
              <a:tailEnd/>
            </a:ln>
          </p:spPr>
          <p:txBody>
            <a:bodyPr/>
            <a:lstStyle/>
            <a:p>
              <a:endParaRPr lang="en-US" dirty="0"/>
            </a:p>
          </p:txBody>
        </p:sp>
        <p:sp>
          <p:nvSpPr>
            <p:cNvPr id="231" name="Freeform 225">
              <a:extLst>
                <a:ext uri="{FF2B5EF4-FFF2-40B4-BE49-F238E27FC236}">
                  <a16:creationId xmlns:a16="http://schemas.microsoft.com/office/drawing/2014/main" id="{1485A676-102B-4D2B-AD90-2E329AB7BEAF}"/>
                </a:ext>
              </a:extLst>
            </p:cNvPr>
            <p:cNvSpPr>
              <a:spLocks noChangeAspect="1"/>
            </p:cNvSpPr>
            <p:nvPr/>
          </p:nvSpPr>
          <p:spPr bwMode="gray">
            <a:xfrm>
              <a:off x="3037977" y="3316237"/>
              <a:ext cx="32742" cy="102317"/>
            </a:xfrm>
            <a:custGeom>
              <a:avLst/>
              <a:gdLst>
                <a:gd name="T0" fmla="*/ 0 w 74"/>
                <a:gd name="T1" fmla="*/ 0 h 177"/>
                <a:gd name="T2" fmla="*/ 38 w 74"/>
                <a:gd name="T3" fmla="*/ 9 h 177"/>
                <a:gd name="T4" fmla="*/ 74 w 74"/>
                <a:gd name="T5" fmla="*/ 171 h 177"/>
                <a:gd name="T6" fmla="*/ 49 w 74"/>
                <a:gd name="T7" fmla="*/ 177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grpFill/>
            <a:ln w="9525">
              <a:noFill/>
              <a:round/>
              <a:headEnd/>
              <a:tailEnd/>
            </a:ln>
          </p:spPr>
          <p:txBody>
            <a:bodyPr/>
            <a:lstStyle/>
            <a:p>
              <a:endParaRPr lang="en-US" dirty="0"/>
            </a:p>
          </p:txBody>
        </p:sp>
        <p:sp>
          <p:nvSpPr>
            <p:cNvPr id="232" name="Freeform 226">
              <a:extLst>
                <a:ext uri="{FF2B5EF4-FFF2-40B4-BE49-F238E27FC236}">
                  <a16:creationId xmlns:a16="http://schemas.microsoft.com/office/drawing/2014/main" id="{5273330D-5069-4D04-88B1-566A908EB497}"/>
                </a:ext>
              </a:extLst>
            </p:cNvPr>
            <p:cNvSpPr>
              <a:spLocks noChangeAspect="1"/>
            </p:cNvSpPr>
            <p:nvPr/>
          </p:nvSpPr>
          <p:spPr bwMode="gray">
            <a:xfrm>
              <a:off x="3521937" y="3459481"/>
              <a:ext cx="87993" cy="103340"/>
            </a:xfrm>
            <a:custGeom>
              <a:avLst/>
              <a:gdLst>
                <a:gd name="T0" fmla="*/ 0 w 185"/>
                <a:gd name="T1" fmla="*/ 183 h 183"/>
                <a:gd name="T2" fmla="*/ 27 w 185"/>
                <a:gd name="T3" fmla="*/ 173 h 183"/>
                <a:gd name="T4" fmla="*/ 73 w 185"/>
                <a:gd name="T5" fmla="*/ 170 h 183"/>
                <a:gd name="T6" fmla="*/ 75 w 185"/>
                <a:gd name="T7" fmla="*/ 145 h 183"/>
                <a:gd name="T8" fmla="*/ 147 w 185"/>
                <a:gd name="T9" fmla="*/ 130 h 183"/>
                <a:gd name="T10" fmla="*/ 185 w 185"/>
                <a:gd name="T11" fmla="*/ 68 h 183"/>
                <a:gd name="T12" fmla="*/ 147 w 185"/>
                <a:gd name="T13" fmla="*/ 0 h 183"/>
                <a:gd name="T14" fmla="*/ 40 w 185"/>
                <a:gd name="T15" fmla="*/ 13 h 183"/>
                <a:gd name="T16" fmla="*/ 53 w 185"/>
                <a:gd name="T17" fmla="*/ 63 h 183"/>
                <a:gd name="T18" fmla="*/ 30 w 185"/>
                <a:gd name="T19" fmla="*/ 96 h 183"/>
                <a:gd name="T20" fmla="*/ 0 w 185"/>
                <a:gd name="T21" fmla="*/ 183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grpFill/>
            <a:ln w="9525">
              <a:noFill/>
              <a:round/>
              <a:headEnd/>
              <a:tailEnd/>
            </a:ln>
          </p:spPr>
          <p:txBody>
            <a:bodyPr/>
            <a:lstStyle/>
            <a:p>
              <a:endParaRPr lang="en-US" dirty="0"/>
            </a:p>
          </p:txBody>
        </p:sp>
        <p:sp>
          <p:nvSpPr>
            <p:cNvPr id="233" name="Freeform 227">
              <a:extLst>
                <a:ext uri="{FF2B5EF4-FFF2-40B4-BE49-F238E27FC236}">
                  <a16:creationId xmlns:a16="http://schemas.microsoft.com/office/drawing/2014/main" id="{7D4A678E-CCD0-4A7E-B689-AA64E6092F6E}"/>
                </a:ext>
              </a:extLst>
            </p:cNvPr>
            <p:cNvSpPr>
              <a:spLocks noChangeAspect="1"/>
            </p:cNvSpPr>
            <p:nvPr/>
          </p:nvSpPr>
          <p:spPr bwMode="gray">
            <a:xfrm>
              <a:off x="3435991" y="2896736"/>
              <a:ext cx="182125" cy="206681"/>
            </a:xfrm>
            <a:custGeom>
              <a:avLst/>
              <a:gdLst>
                <a:gd name="T0" fmla="*/ 0 w 389"/>
                <a:gd name="T1" fmla="*/ 60 h 365"/>
                <a:gd name="T2" fmla="*/ 16 w 389"/>
                <a:gd name="T3" fmla="*/ 356 h 365"/>
                <a:gd name="T4" fmla="*/ 329 w 389"/>
                <a:gd name="T5" fmla="*/ 365 h 365"/>
                <a:gd name="T6" fmla="*/ 384 w 389"/>
                <a:gd name="T7" fmla="*/ 318 h 365"/>
                <a:gd name="T8" fmla="*/ 389 w 389"/>
                <a:gd name="T9" fmla="*/ 286 h 365"/>
                <a:gd name="T10" fmla="*/ 272 w 389"/>
                <a:gd name="T11" fmla="*/ 77 h 365"/>
                <a:gd name="T12" fmla="*/ 329 w 389"/>
                <a:gd name="T13" fmla="*/ 144 h 365"/>
                <a:gd name="T14" fmla="*/ 359 w 389"/>
                <a:gd name="T15" fmla="*/ 87 h 365"/>
                <a:gd name="T16" fmla="*/ 329 w 389"/>
                <a:gd name="T17" fmla="*/ 14 h 365"/>
                <a:gd name="T18" fmla="*/ 257 w 389"/>
                <a:gd name="T19" fmla="*/ 25 h 365"/>
                <a:gd name="T20" fmla="*/ 255 w 389"/>
                <a:gd name="T21" fmla="*/ 5 h 365"/>
                <a:gd name="T22" fmla="*/ 217 w 389"/>
                <a:gd name="T23" fmla="*/ 5 h 365"/>
                <a:gd name="T24" fmla="*/ 152 w 389"/>
                <a:gd name="T25" fmla="*/ 32 h 365"/>
                <a:gd name="T26" fmla="*/ 16 w 389"/>
                <a:gd name="T27" fmla="*/ 0 h 365"/>
                <a:gd name="T28" fmla="*/ 0 w 389"/>
                <a:gd name="T29" fmla="*/ 60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grpFill/>
            <a:ln w="9525">
              <a:noFill/>
              <a:round/>
              <a:headEnd/>
              <a:tailEnd/>
            </a:ln>
          </p:spPr>
          <p:txBody>
            <a:bodyPr/>
            <a:lstStyle/>
            <a:p>
              <a:endParaRPr lang="en-US" dirty="0"/>
            </a:p>
          </p:txBody>
        </p:sp>
        <p:sp>
          <p:nvSpPr>
            <p:cNvPr id="234" name="Freeform 228">
              <a:extLst>
                <a:ext uri="{FF2B5EF4-FFF2-40B4-BE49-F238E27FC236}">
                  <a16:creationId xmlns:a16="http://schemas.microsoft.com/office/drawing/2014/main" id="{E3FA275F-E85F-4686-8861-612C47DE7F91}"/>
                </a:ext>
              </a:extLst>
            </p:cNvPr>
            <p:cNvSpPr>
              <a:spLocks noChangeAspect="1"/>
            </p:cNvSpPr>
            <p:nvPr/>
          </p:nvSpPr>
          <p:spPr bwMode="gray">
            <a:xfrm>
              <a:off x="2957146" y="3243591"/>
              <a:ext cx="121758" cy="106410"/>
            </a:xfrm>
            <a:custGeom>
              <a:avLst/>
              <a:gdLst>
                <a:gd name="T0" fmla="*/ 0 w 262"/>
                <a:gd name="T1" fmla="*/ 162 h 190"/>
                <a:gd name="T2" fmla="*/ 18 w 262"/>
                <a:gd name="T3" fmla="*/ 183 h 190"/>
                <a:gd name="T4" fmla="*/ 88 w 262"/>
                <a:gd name="T5" fmla="*/ 190 h 190"/>
                <a:gd name="T6" fmla="*/ 81 w 262"/>
                <a:gd name="T7" fmla="*/ 142 h 190"/>
                <a:gd name="T8" fmla="*/ 174 w 262"/>
                <a:gd name="T9" fmla="*/ 133 h 190"/>
                <a:gd name="T10" fmla="*/ 212 w 262"/>
                <a:gd name="T11" fmla="*/ 142 h 190"/>
                <a:gd name="T12" fmla="*/ 262 w 262"/>
                <a:gd name="T13" fmla="*/ 106 h 190"/>
                <a:gd name="T14" fmla="*/ 195 w 262"/>
                <a:gd name="T15" fmla="*/ 34 h 190"/>
                <a:gd name="T16" fmla="*/ 187 w 262"/>
                <a:gd name="T17" fmla="*/ 0 h 190"/>
                <a:gd name="T18" fmla="*/ 44 w 262"/>
                <a:gd name="T19" fmla="*/ 62 h 190"/>
                <a:gd name="T20" fmla="*/ 0 w 262"/>
                <a:gd name="T21" fmla="*/ 162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grpFill/>
            <a:ln w="9525">
              <a:noFill/>
              <a:round/>
              <a:headEnd/>
              <a:tailEnd/>
            </a:ln>
          </p:spPr>
          <p:txBody>
            <a:bodyPr/>
            <a:lstStyle/>
            <a:p>
              <a:endParaRPr lang="en-US" dirty="0"/>
            </a:p>
          </p:txBody>
        </p:sp>
        <p:sp>
          <p:nvSpPr>
            <p:cNvPr id="235" name="Freeform 229">
              <a:extLst>
                <a:ext uri="{FF2B5EF4-FFF2-40B4-BE49-F238E27FC236}">
                  <a16:creationId xmlns:a16="http://schemas.microsoft.com/office/drawing/2014/main" id="{EF53A3B2-2F82-4C0F-9F9A-05DD79AAC043}"/>
                </a:ext>
              </a:extLst>
            </p:cNvPr>
            <p:cNvSpPr>
              <a:spLocks noChangeAspect="1"/>
            </p:cNvSpPr>
            <p:nvPr/>
          </p:nvSpPr>
          <p:spPr bwMode="gray">
            <a:xfrm>
              <a:off x="3396087" y="3696857"/>
              <a:ext cx="190310" cy="194403"/>
            </a:xfrm>
            <a:custGeom>
              <a:avLst/>
              <a:gdLst>
                <a:gd name="T0" fmla="*/ 0 w 409"/>
                <a:gd name="T1" fmla="*/ 166 h 339"/>
                <a:gd name="T2" fmla="*/ 0 w 409"/>
                <a:gd name="T3" fmla="*/ 296 h 339"/>
                <a:gd name="T4" fmla="*/ 43 w 409"/>
                <a:gd name="T5" fmla="*/ 329 h 339"/>
                <a:gd name="T6" fmla="*/ 109 w 409"/>
                <a:gd name="T7" fmla="*/ 337 h 339"/>
                <a:gd name="T8" fmla="*/ 170 w 409"/>
                <a:gd name="T9" fmla="*/ 339 h 339"/>
                <a:gd name="T10" fmla="*/ 231 w 409"/>
                <a:gd name="T11" fmla="*/ 293 h 339"/>
                <a:gd name="T12" fmla="*/ 235 w 409"/>
                <a:gd name="T13" fmla="*/ 274 h 339"/>
                <a:gd name="T14" fmla="*/ 288 w 409"/>
                <a:gd name="T15" fmla="*/ 260 h 339"/>
                <a:gd name="T16" fmla="*/ 278 w 409"/>
                <a:gd name="T17" fmla="*/ 242 h 339"/>
                <a:gd name="T18" fmla="*/ 389 w 409"/>
                <a:gd name="T19" fmla="*/ 208 h 339"/>
                <a:gd name="T20" fmla="*/ 374 w 409"/>
                <a:gd name="T21" fmla="*/ 191 h 339"/>
                <a:gd name="T22" fmla="*/ 409 w 409"/>
                <a:gd name="T23" fmla="*/ 88 h 339"/>
                <a:gd name="T24" fmla="*/ 382 w 409"/>
                <a:gd name="T25" fmla="*/ 43 h 339"/>
                <a:gd name="T26" fmla="*/ 317 w 409"/>
                <a:gd name="T27" fmla="*/ 12 h 339"/>
                <a:gd name="T28" fmla="*/ 300 w 409"/>
                <a:gd name="T29" fmla="*/ 0 h 339"/>
                <a:gd name="T30" fmla="*/ 237 w 409"/>
                <a:gd name="T31" fmla="*/ 32 h 339"/>
                <a:gd name="T32" fmla="*/ 230 w 409"/>
                <a:gd name="T33" fmla="*/ 122 h 339"/>
                <a:gd name="T34" fmla="*/ 269 w 409"/>
                <a:gd name="T35" fmla="*/ 139 h 339"/>
                <a:gd name="T36" fmla="*/ 270 w 409"/>
                <a:gd name="T37" fmla="*/ 176 h 339"/>
                <a:gd name="T38" fmla="*/ 71 w 409"/>
                <a:gd name="T39" fmla="*/ 94 h 339"/>
                <a:gd name="T40" fmla="*/ 77 w 409"/>
                <a:gd name="T41" fmla="*/ 166 h 339"/>
                <a:gd name="T42" fmla="*/ 0 w 409"/>
                <a:gd name="T43" fmla="*/ 166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grpFill/>
            <a:ln w="9525">
              <a:noFill/>
              <a:round/>
              <a:headEnd/>
              <a:tailEnd/>
            </a:ln>
          </p:spPr>
          <p:txBody>
            <a:bodyPr/>
            <a:lstStyle/>
            <a:p>
              <a:endParaRPr lang="en-US" dirty="0"/>
            </a:p>
          </p:txBody>
        </p:sp>
        <p:sp>
          <p:nvSpPr>
            <p:cNvPr id="236" name="Freeform 230">
              <a:extLst>
                <a:ext uri="{FF2B5EF4-FFF2-40B4-BE49-F238E27FC236}">
                  <a16:creationId xmlns:a16="http://schemas.microsoft.com/office/drawing/2014/main" id="{3F1F6BF8-0469-4BF0-890D-D2AB3AE61AAD}"/>
                </a:ext>
              </a:extLst>
            </p:cNvPr>
            <p:cNvSpPr>
              <a:spLocks noChangeAspect="1"/>
            </p:cNvSpPr>
            <p:nvPr/>
          </p:nvSpPr>
          <p:spPr bwMode="gray">
            <a:xfrm>
              <a:off x="3309117" y="3979253"/>
              <a:ext cx="262956" cy="259886"/>
            </a:xfrm>
            <a:custGeom>
              <a:avLst/>
              <a:gdLst>
                <a:gd name="T0" fmla="*/ 0 w 568"/>
                <a:gd name="T1" fmla="*/ 240 h 455"/>
                <a:gd name="T2" fmla="*/ 21 w 568"/>
                <a:gd name="T3" fmla="*/ 224 h 455"/>
                <a:gd name="T4" fmla="*/ 45 w 568"/>
                <a:gd name="T5" fmla="*/ 254 h 455"/>
                <a:gd name="T6" fmla="*/ 89 w 568"/>
                <a:gd name="T7" fmla="*/ 254 h 455"/>
                <a:gd name="T8" fmla="*/ 119 w 568"/>
                <a:gd name="T9" fmla="*/ 232 h 455"/>
                <a:gd name="T10" fmla="*/ 119 w 568"/>
                <a:gd name="T11" fmla="*/ 91 h 455"/>
                <a:gd name="T12" fmla="*/ 149 w 568"/>
                <a:gd name="T13" fmla="*/ 127 h 455"/>
                <a:gd name="T14" fmla="*/ 148 w 568"/>
                <a:gd name="T15" fmla="*/ 165 h 455"/>
                <a:gd name="T16" fmla="*/ 196 w 568"/>
                <a:gd name="T17" fmla="*/ 164 h 455"/>
                <a:gd name="T18" fmla="*/ 237 w 568"/>
                <a:gd name="T19" fmla="*/ 121 h 455"/>
                <a:gd name="T20" fmla="*/ 313 w 568"/>
                <a:gd name="T21" fmla="*/ 121 h 455"/>
                <a:gd name="T22" fmla="*/ 445 w 568"/>
                <a:gd name="T23" fmla="*/ 0 h 455"/>
                <a:gd name="T24" fmla="*/ 524 w 568"/>
                <a:gd name="T25" fmla="*/ 17 h 455"/>
                <a:gd name="T26" fmla="*/ 537 w 568"/>
                <a:gd name="T27" fmla="*/ 130 h 455"/>
                <a:gd name="T28" fmla="*/ 499 w 568"/>
                <a:gd name="T29" fmla="*/ 161 h 455"/>
                <a:gd name="T30" fmla="*/ 522 w 568"/>
                <a:gd name="T31" fmla="*/ 185 h 455"/>
                <a:gd name="T32" fmla="*/ 541 w 568"/>
                <a:gd name="T33" fmla="*/ 165 h 455"/>
                <a:gd name="T34" fmla="*/ 568 w 568"/>
                <a:gd name="T35" fmla="*/ 165 h 455"/>
                <a:gd name="T36" fmla="*/ 554 w 568"/>
                <a:gd name="T37" fmla="*/ 232 h 455"/>
                <a:gd name="T38" fmla="*/ 471 w 568"/>
                <a:gd name="T39" fmla="*/ 335 h 455"/>
                <a:gd name="T40" fmla="*/ 368 w 568"/>
                <a:gd name="T41" fmla="*/ 424 h 455"/>
                <a:gd name="T42" fmla="*/ 291 w 568"/>
                <a:gd name="T43" fmla="*/ 454 h 455"/>
                <a:gd name="T44" fmla="*/ 67 w 568"/>
                <a:gd name="T45" fmla="*/ 455 h 455"/>
                <a:gd name="T46" fmla="*/ 49 w 568"/>
                <a:gd name="T47" fmla="*/ 404 h 455"/>
                <a:gd name="T48" fmla="*/ 58 w 568"/>
                <a:gd name="T49" fmla="*/ 363 h 455"/>
                <a:gd name="T50" fmla="*/ 0 w 568"/>
                <a:gd name="T51" fmla="*/ 240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grpFill/>
            <a:ln w="9525">
              <a:noFill/>
              <a:round/>
              <a:headEnd/>
              <a:tailEnd/>
            </a:ln>
          </p:spPr>
          <p:txBody>
            <a:bodyPr/>
            <a:lstStyle/>
            <a:p>
              <a:endParaRPr lang="en-US" dirty="0"/>
            </a:p>
          </p:txBody>
        </p:sp>
        <p:sp>
          <p:nvSpPr>
            <p:cNvPr id="237" name="Freeform 231">
              <a:extLst>
                <a:ext uri="{FF2B5EF4-FFF2-40B4-BE49-F238E27FC236}">
                  <a16:creationId xmlns:a16="http://schemas.microsoft.com/office/drawing/2014/main" id="{053E45D8-5781-473C-82CD-5DD7D896BE5C}"/>
                </a:ext>
              </a:extLst>
            </p:cNvPr>
            <p:cNvSpPr>
              <a:spLocks noChangeAspect="1"/>
            </p:cNvSpPr>
            <p:nvPr/>
          </p:nvSpPr>
          <p:spPr bwMode="gray">
            <a:xfrm>
              <a:off x="3477941" y="4118405"/>
              <a:ext cx="38881" cy="47066"/>
            </a:xfrm>
            <a:custGeom>
              <a:avLst/>
              <a:gdLst>
                <a:gd name="T0" fmla="*/ 0 w 80"/>
                <a:gd name="T1" fmla="*/ 41 h 84"/>
                <a:gd name="T2" fmla="*/ 30 w 80"/>
                <a:gd name="T3" fmla="*/ 84 h 84"/>
                <a:gd name="T4" fmla="*/ 80 w 80"/>
                <a:gd name="T5" fmla="*/ 41 h 84"/>
                <a:gd name="T6" fmla="*/ 57 w 80"/>
                <a:gd name="T7" fmla="*/ 0 h 84"/>
                <a:gd name="T8" fmla="*/ 0 w 80"/>
                <a:gd name="T9" fmla="*/ 41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grpFill/>
            <a:ln w="9525">
              <a:noFill/>
              <a:round/>
              <a:headEnd/>
              <a:tailEnd/>
            </a:ln>
          </p:spPr>
          <p:txBody>
            <a:bodyPr/>
            <a:lstStyle/>
            <a:p>
              <a:endParaRPr lang="en-US" dirty="0"/>
            </a:p>
          </p:txBody>
        </p:sp>
        <p:sp>
          <p:nvSpPr>
            <p:cNvPr id="238" name="Freeform 232">
              <a:extLst>
                <a:ext uri="{FF2B5EF4-FFF2-40B4-BE49-F238E27FC236}">
                  <a16:creationId xmlns:a16="http://schemas.microsoft.com/office/drawing/2014/main" id="{EA4C342D-7451-4878-B8DD-C390EF2367FB}"/>
                </a:ext>
              </a:extLst>
            </p:cNvPr>
            <p:cNvSpPr>
              <a:spLocks noChangeAspect="1"/>
            </p:cNvSpPr>
            <p:nvPr/>
          </p:nvSpPr>
          <p:spPr bwMode="gray">
            <a:xfrm>
              <a:off x="3416551" y="2316596"/>
              <a:ext cx="129943" cy="123804"/>
            </a:xfrm>
            <a:custGeom>
              <a:avLst/>
              <a:gdLst>
                <a:gd name="T0" fmla="*/ 91 w 277"/>
                <a:gd name="T1" fmla="*/ 0 h 215"/>
                <a:gd name="T2" fmla="*/ 113 w 277"/>
                <a:gd name="T3" fmla="*/ 5 h 215"/>
                <a:gd name="T4" fmla="*/ 136 w 277"/>
                <a:gd name="T5" fmla="*/ 21 h 215"/>
                <a:gd name="T6" fmla="*/ 174 w 277"/>
                <a:gd name="T7" fmla="*/ 21 h 215"/>
                <a:gd name="T8" fmla="*/ 212 w 277"/>
                <a:gd name="T9" fmla="*/ 26 h 215"/>
                <a:gd name="T10" fmla="*/ 230 w 277"/>
                <a:gd name="T11" fmla="*/ 51 h 215"/>
                <a:gd name="T12" fmla="*/ 246 w 277"/>
                <a:gd name="T13" fmla="*/ 88 h 215"/>
                <a:gd name="T14" fmla="*/ 252 w 277"/>
                <a:gd name="T15" fmla="*/ 100 h 215"/>
                <a:gd name="T16" fmla="*/ 266 w 277"/>
                <a:gd name="T17" fmla="*/ 111 h 215"/>
                <a:gd name="T18" fmla="*/ 277 w 277"/>
                <a:gd name="T19" fmla="*/ 122 h 215"/>
                <a:gd name="T20" fmla="*/ 277 w 277"/>
                <a:gd name="T21" fmla="*/ 134 h 215"/>
                <a:gd name="T22" fmla="*/ 259 w 277"/>
                <a:gd name="T23" fmla="*/ 134 h 215"/>
                <a:gd name="T24" fmla="*/ 235 w 277"/>
                <a:gd name="T25" fmla="*/ 134 h 215"/>
                <a:gd name="T26" fmla="*/ 246 w 277"/>
                <a:gd name="T27" fmla="*/ 149 h 215"/>
                <a:gd name="T28" fmla="*/ 255 w 277"/>
                <a:gd name="T29" fmla="*/ 158 h 215"/>
                <a:gd name="T30" fmla="*/ 259 w 277"/>
                <a:gd name="T31" fmla="*/ 176 h 215"/>
                <a:gd name="T32" fmla="*/ 246 w 277"/>
                <a:gd name="T33" fmla="*/ 185 h 215"/>
                <a:gd name="T34" fmla="*/ 225 w 277"/>
                <a:gd name="T35" fmla="*/ 185 h 215"/>
                <a:gd name="T36" fmla="*/ 221 w 277"/>
                <a:gd name="T37" fmla="*/ 185 h 215"/>
                <a:gd name="T38" fmla="*/ 212 w 277"/>
                <a:gd name="T39" fmla="*/ 193 h 215"/>
                <a:gd name="T40" fmla="*/ 212 w 277"/>
                <a:gd name="T41" fmla="*/ 210 h 215"/>
                <a:gd name="T42" fmla="*/ 197 w 277"/>
                <a:gd name="T43" fmla="*/ 215 h 215"/>
                <a:gd name="T44" fmla="*/ 184 w 277"/>
                <a:gd name="T45" fmla="*/ 207 h 215"/>
                <a:gd name="T46" fmla="*/ 162 w 277"/>
                <a:gd name="T47" fmla="*/ 202 h 215"/>
                <a:gd name="T48" fmla="*/ 142 w 277"/>
                <a:gd name="T49" fmla="*/ 193 h 215"/>
                <a:gd name="T50" fmla="*/ 124 w 277"/>
                <a:gd name="T51" fmla="*/ 198 h 215"/>
                <a:gd name="T52" fmla="*/ 66 w 277"/>
                <a:gd name="T53" fmla="*/ 176 h 215"/>
                <a:gd name="T54" fmla="*/ 43 w 277"/>
                <a:gd name="T55" fmla="*/ 181 h 215"/>
                <a:gd name="T56" fmla="*/ 23 w 277"/>
                <a:gd name="T57" fmla="*/ 176 h 215"/>
                <a:gd name="T58" fmla="*/ 14 w 277"/>
                <a:gd name="T59" fmla="*/ 193 h 215"/>
                <a:gd name="T60" fmla="*/ 0 w 277"/>
                <a:gd name="T61" fmla="*/ 156 h 215"/>
                <a:gd name="T62" fmla="*/ 25 w 277"/>
                <a:gd name="T63" fmla="*/ 133 h 215"/>
                <a:gd name="T64" fmla="*/ 7 w 277"/>
                <a:gd name="T65" fmla="*/ 88 h 215"/>
                <a:gd name="T66" fmla="*/ 23 w 277"/>
                <a:gd name="T67" fmla="*/ 93 h 215"/>
                <a:gd name="T68" fmla="*/ 26 w 277"/>
                <a:gd name="T69" fmla="*/ 83 h 215"/>
                <a:gd name="T70" fmla="*/ 31 w 277"/>
                <a:gd name="T71" fmla="*/ 66 h 215"/>
                <a:gd name="T72" fmla="*/ 40 w 277"/>
                <a:gd name="T73" fmla="*/ 57 h 215"/>
                <a:gd name="T74" fmla="*/ 43 w 277"/>
                <a:gd name="T75" fmla="*/ 38 h 215"/>
                <a:gd name="T76" fmla="*/ 61 w 277"/>
                <a:gd name="T77" fmla="*/ 17 h 215"/>
                <a:gd name="T78" fmla="*/ 75 w 277"/>
                <a:gd name="T79" fmla="*/ 0 h 215"/>
                <a:gd name="T80" fmla="*/ 91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grpFill/>
            <a:ln w="9525">
              <a:noFill/>
              <a:round/>
              <a:headEnd/>
              <a:tailEnd/>
            </a:ln>
          </p:spPr>
          <p:txBody>
            <a:bodyPr/>
            <a:lstStyle/>
            <a:p>
              <a:endParaRPr lang="en-US" dirty="0"/>
            </a:p>
          </p:txBody>
        </p:sp>
        <p:sp>
          <p:nvSpPr>
            <p:cNvPr id="239" name="Freeform 233">
              <a:extLst>
                <a:ext uri="{FF2B5EF4-FFF2-40B4-BE49-F238E27FC236}">
                  <a16:creationId xmlns:a16="http://schemas.microsoft.com/office/drawing/2014/main" id="{DF365251-C3F9-4C1E-AD9A-C4AACC33FE94}"/>
                </a:ext>
              </a:extLst>
            </p:cNvPr>
            <p:cNvSpPr>
              <a:spLocks noChangeAspect="1"/>
            </p:cNvSpPr>
            <p:nvPr/>
          </p:nvSpPr>
          <p:spPr bwMode="gray">
            <a:xfrm>
              <a:off x="3397110" y="2404589"/>
              <a:ext cx="286489" cy="200542"/>
            </a:xfrm>
            <a:custGeom>
              <a:avLst/>
              <a:gdLst>
                <a:gd name="T0" fmla="*/ 313 w 610"/>
                <a:gd name="T1" fmla="*/ 14 h 352"/>
                <a:gd name="T2" fmla="*/ 343 w 610"/>
                <a:gd name="T3" fmla="*/ 0 h 352"/>
                <a:gd name="T4" fmla="*/ 380 w 610"/>
                <a:gd name="T5" fmla="*/ 23 h 352"/>
                <a:gd name="T6" fmla="*/ 395 w 610"/>
                <a:gd name="T7" fmla="*/ 51 h 352"/>
                <a:gd name="T8" fmla="*/ 439 w 610"/>
                <a:gd name="T9" fmla="*/ 76 h 352"/>
                <a:gd name="T10" fmla="*/ 496 w 610"/>
                <a:gd name="T11" fmla="*/ 115 h 352"/>
                <a:gd name="T12" fmla="*/ 537 w 610"/>
                <a:gd name="T13" fmla="*/ 115 h 352"/>
                <a:gd name="T14" fmla="*/ 593 w 610"/>
                <a:gd name="T15" fmla="*/ 131 h 352"/>
                <a:gd name="T16" fmla="*/ 579 w 610"/>
                <a:gd name="T17" fmla="*/ 192 h 352"/>
                <a:gd name="T18" fmla="*/ 528 w 610"/>
                <a:gd name="T19" fmla="*/ 244 h 352"/>
                <a:gd name="T20" fmla="*/ 449 w 610"/>
                <a:gd name="T21" fmla="*/ 287 h 352"/>
                <a:gd name="T22" fmla="*/ 452 w 610"/>
                <a:gd name="T23" fmla="*/ 310 h 352"/>
                <a:gd name="T24" fmla="*/ 413 w 610"/>
                <a:gd name="T25" fmla="*/ 352 h 352"/>
                <a:gd name="T26" fmla="*/ 405 w 610"/>
                <a:gd name="T27" fmla="*/ 282 h 352"/>
                <a:gd name="T28" fmla="*/ 341 w 610"/>
                <a:gd name="T29" fmla="*/ 275 h 352"/>
                <a:gd name="T30" fmla="*/ 339 w 610"/>
                <a:gd name="T31" fmla="*/ 252 h 352"/>
                <a:gd name="T32" fmla="*/ 260 w 610"/>
                <a:gd name="T33" fmla="*/ 312 h 352"/>
                <a:gd name="T34" fmla="*/ 233 w 610"/>
                <a:gd name="T35" fmla="*/ 277 h 352"/>
                <a:gd name="T36" fmla="*/ 257 w 610"/>
                <a:gd name="T37" fmla="*/ 257 h 352"/>
                <a:gd name="T38" fmla="*/ 270 w 610"/>
                <a:gd name="T39" fmla="*/ 237 h 352"/>
                <a:gd name="T40" fmla="*/ 241 w 610"/>
                <a:gd name="T41" fmla="*/ 200 h 352"/>
                <a:gd name="T42" fmla="*/ 186 w 610"/>
                <a:gd name="T43" fmla="*/ 181 h 352"/>
                <a:gd name="T44" fmla="*/ 93 w 610"/>
                <a:gd name="T45" fmla="*/ 192 h 352"/>
                <a:gd name="T46" fmla="*/ 23 w 610"/>
                <a:gd name="T47" fmla="*/ 198 h 352"/>
                <a:gd name="T48" fmla="*/ 14 w 610"/>
                <a:gd name="T49" fmla="*/ 146 h 352"/>
                <a:gd name="T50" fmla="*/ 66 w 610"/>
                <a:gd name="T51" fmla="*/ 79 h 352"/>
                <a:gd name="T52" fmla="*/ 55 w 610"/>
                <a:gd name="T53" fmla="*/ 32 h 352"/>
                <a:gd name="T54" fmla="*/ 83 w 610"/>
                <a:gd name="T55" fmla="*/ 28 h 352"/>
                <a:gd name="T56" fmla="*/ 133 w 610"/>
                <a:gd name="T57" fmla="*/ 33 h 352"/>
                <a:gd name="T58" fmla="*/ 182 w 610"/>
                <a:gd name="T59" fmla="*/ 39 h 352"/>
                <a:gd name="T60" fmla="*/ 224 w 610"/>
                <a:gd name="T61" fmla="*/ 54 h 352"/>
                <a:gd name="T62" fmla="*/ 252 w 610"/>
                <a:gd name="T63" fmla="*/ 57 h 352"/>
                <a:gd name="T64" fmla="*/ 261 w 610"/>
                <a:gd name="T65" fmla="*/ 32 h 352"/>
                <a:gd name="T66" fmla="*/ 295 w 610"/>
                <a:gd name="T67" fmla="*/ 28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grpFill/>
            <a:ln w="9525">
              <a:noFill/>
              <a:round/>
              <a:headEnd/>
              <a:tailEnd/>
            </a:ln>
          </p:spPr>
          <p:txBody>
            <a:bodyPr/>
            <a:lstStyle/>
            <a:p>
              <a:endParaRPr lang="en-US" dirty="0"/>
            </a:p>
          </p:txBody>
        </p:sp>
        <p:sp>
          <p:nvSpPr>
            <p:cNvPr id="240" name="Freeform 234">
              <a:extLst>
                <a:ext uri="{FF2B5EF4-FFF2-40B4-BE49-F238E27FC236}">
                  <a16:creationId xmlns:a16="http://schemas.microsoft.com/office/drawing/2014/main" id="{68B3A404-9FEE-4D13-B0EF-CFE4BFB95353}"/>
                </a:ext>
              </a:extLst>
            </p:cNvPr>
            <p:cNvSpPr>
              <a:spLocks noChangeAspect="1"/>
            </p:cNvSpPr>
            <p:nvPr/>
          </p:nvSpPr>
          <p:spPr bwMode="gray">
            <a:xfrm>
              <a:off x="3472825" y="2506906"/>
              <a:ext cx="52182" cy="74692"/>
            </a:xfrm>
            <a:custGeom>
              <a:avLst/>
              <a:gdLst>
                <a:gd name="T0" fmla="*/ 25 w 113"/>
                <a:gd name="T1" fmla="*/ 34 h 127"/>
                <a:gd name="T2" fmla="*/ 40 w 113"/>
                <a:gd name="T3" fmla="*/ 52 h 127"/>
                <a:gd name="T4" fmla="*/ 47 w 113"/>
                <a:gd name="T5" fmla="*/ 67 h 127"/>
                <a:gd name="T6" fmla="*/ 53 w 113"/>
                <a:gd name="T7" fmla="*/ 124 h 127"/>
                <a:gd name="T8" fmla="*/ 66 w 113"/>
                <a:gd name="T9" fmla="*/ 127 h 127"/>
                <a:gd name="T10" fmla="*/ 75 w 113"/>
                <a:gd name="T11" fmla="*/ 96 h 127"/>
                <a:gd name="T12" fmla="*/ 77 w 113"/>
                <a:gd name="T13" fmla="*/ 80 h 127"/>
                <a:gd name="T14" fmla="*/ 107 w 113"/>
                <a:gd name="T15" fmla="*/ 71 h 127"/>
                <a:gd name="T16" fmla="*/ 113 w 113"/>
                <a:gd name="T17" fmla="*/ 58 h 127"/>
                <a:gd name="T18" fmla="*/ 100 w 113"/>
                <a:gd name="T19" fmla="*/ 54 h 127"/>
                <a:gd name="T20" fmla="*/ 84 w 113"/>
                <a:gd name="T21" fmla="*/ 21 h 127"/>
                <a:gd name="T22" fmla="*/ 59 w 113"/>
                <a:gd name="T23" fmla="*/ 1 h 127"/>
                <a:gd name="T24" fmla="*/ 28 w 113"/>
                <a:gd name="T25" fmla="*/ 0 h 127"/>
                <a:gd name="T26" fmla="*/ 0 w 113"/>
                <a:gd name="T27" fmla="*/ 3 h 127"/>
                <a:gd name="T28" fmla="*/ 25 w 113"/>
                <a:gd name="T29" fmla="*/ 34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grpFill/>
            <a:ln w="9525">
              <a:noFill/>
              <a:round/>
              <a:headEnd/>
              <a:tailEnd/>
            </a:ln>
          </p:spPr>
          <p:txBody>
            <a:bodyPr/>
            <a:lstStyle/>
            <a:p>
              <a:endParaRPr lang="en-US" dirty="0"/>
            </a:p>
          </p:txBody>
        </p:sp>
        <p:sp>
          <p:nvSpPr>
            <p:cNvPr id="241" name="Freeform 235">
              <a:extLst>
                <a:ext uri="{FF2B5EF4-FFF2-40B4-BE49-F238E27FC236}">
                  <a16:creationId xmlns:a16="http://schemas.microsoft.com/office/drawing/2014/main" id="{C2E8918C-D0BB-4A46-B2CE-A9BABBBA5C8B}"/>
                </a:ext>
              </a:extLst>
            </p:cNvPr>
            <p:cNvSpPr>
              <a:spLocks noChangeAspect="1"/>
            </p:cNvSpPr>
            <p:nvPr/>
          </p:nvSpPr>
          <p:spPr bwMode="gray">
            <a:xfrm>
              <a:off x="3666205" y="2606154"/>
              <a:ext cx="119711" cy="64460"/>
            </a:xfrm>
            <a:custGeom>
              <a:avLst/>
              <a:gdLst>
                <a:gd name="T0" fmla="*/ 0 w 256"/>
                <a:gd name="T1" fmla="*/ 6 h 114"/>
                <a:gd name="T2" fmla="*/ 61 w 256"/>
                <a:gd name="T3" fmla="*/ 0 h 114"/>
                <a:gd name="T4" fmla="*/ 119 w 256"/>
                <a:gd name="T5" fmla="*/ 23 h 114"/>
                <a:gd name="T6" fmla="*/ 144 w 256"/>
                <a:gd name="T7" fmla="*/ 49 h 114"/>
                <a:gd name="T8" fmla="*/ 175 w 256"/>
                <a:gd name="T9" fmla="*/ 49 h 114"/>
                <a:gd name="T10" fmla="*/ 195 w 256"/>
                <a:gd name="T11" fmla="*/ 37 h 114"/>
                <a:gd name="T12" fmla="*/ 211 w 256"/>
                <a:gd name="T13" fmla="*/ 33 h 114"/>
                <a:gd name="T14" fmla="*/ 227 w 256"/>
                <a:gd name="T15" fmla="*/ 60 h 114"/>
                <a:gd name="T16" fmla="*/ 254 w 256"/>
                <a:gd name="T17" fmla="*/ 66 h 114"/>
                <a:gd name="T18" fmla="*/ 248 w 256"/>
                <a:gd name="T19" fmla="*/ 77 h 114"/>
                <a:gd name="T20" fmla="*/ 256 w 256"/>
                <a:gd name="T21" fmla="*/ 97 h 114"/>
                <a:gd name="T22" fmla="*/ 254 w 256"/>
                <a:gd name="T23" fmla="*/ 113 h 114"/>
                <a:gd name="T24" fmla="*/ 227 w 256"/>
                <a:gd name="T25" fmla="*/ 88 h 114"/>
                <a:gd name="T26" fmla="*/ 211 w 256"/>
                <a:gd name="T27" fmla="*/ 82 h 114"/>
                <a:gd name="T28" fmla="*/ 197 w 256"/>
                <a:gd name="T29" fmla="*/ 82 h 114"/>
                <a:gd name="T30" fmla="*/ 190 w 256"/>
                <a:gd name="T31" fmla="*/ 108 h 114"/>
                <a:gd name="T32" fmla="*/ 170 w 256"/>
                <a:gd name="T33" fmla="*/ 100 h 114"/>
                <a:gd name="T34" fmla="*/ 137 w 256"/>
                <a:gd name="T35" fmla="*/ 114 h 114"/>
                <a:gd name="T36" fmla="*/ 99 w 256"/>
                <a:gd name="T37" fmla="*/ 111 h 114"/>
                <a:gd name="T38" fmla="*/ 97 w 256"/>
                <a:gd name="T39" fmla="*/ 66 h 114"/>
                <a:gd name="T40" fmla="*/ 34 w 256"/>
                <a:gd name="T41" fmla="*/ 27 h 114"/>
                <a:gd name="T42" fmla="*/ 0 w 256"/>
                <a:gd name="T43" fmla="*/ 6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
                <a:gd name="T67" fmla="*/ 0 h 114"/>
                <a:gd name="T68" fmla="*/ 256 w 256"/>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grpFill/>
            <a:ln w="9525">
              <a:noFill/>
              <a:round/>
              <a:headEnd/>
              <a:tailEnd/>
            </a:ln>
          </p:spPr>
          <p:txBody>
            <a:bodyPr/>
            <a:lstStyle/>
            <a:p>
              <a:endParaRPr lang="en-US" dirty="0"/>
            </a:p>
          </p:txBody>
        </p:sp>
        <p:sp>
          <p:nvSpPr>
            <p:cNvPr id="242" name="Freeform 236">
              <a:extLst>
                <a:ext uri="{FF2B5EF4-FFF2-40B4-BE49-F238E27FC236}">
                  <a16:creationId xmlns:a16="http://schemas.microsoft.com/office/drawing/2014/main" id="{1B7905A1-677F-4F61-BFC8-BD073F2C1697}"/>
                </a:ext>
              </a:extLst>
            </p:cNvPr>
            <p:cNvSpPr>
              <a:spLocks noChangeAspect="1"/>
            </p:cNvSpPr>
            <p:nvPr/>
          </p:nvSpPr>
          <p:spPr bwMode="gray">
            <a:xfrm>
              <a:off x="3754198" y="2645035"/>
              <a:ext cx="100271" cy="96178"/>
            </a:xfrm>
            <a:custGeom>
              <a:avLst/>
              <a:gdLst>
                <a:gd name="T0" fmla="*/ 80 w 213"/>
                <a:gd name="T1" fmla="*/ 8 h 173"/>
                <a:gd name="T2" fmla="*/ 91 w 213"/>
                <a:gd name="T3" fmla="*/ 8 h 173"/>
                <a:gd name="T4" fmla="*/ 123 w 213"/>
                <a:gd name="T5" fmla="*/ 16 h 173"/>
                <a:gd name="T6" fmla="*/ 155 w 213"/>
                <a:gd name="T7" fmla="*/ 38 h 173"/>
                <a:gd name="T8" fmla="*/ 173 w 213"/>
                <a:gd name="T9" fmla="*/ 66 h 173"/>
                <a:gd name="T10" fmla="*/ 213 w 213"/>
                <a:gd name="T11" fmla="*/ 98 h 173"/>
                <a:gd name="T12" fmla="*/ 191 w 213"/>
                <a:gd name="T13" fmla="*/ 105 h 173"/>
                <a:gd name="T14" fmla="*/ 177 w 213"/>
                <a:gd name="T15" fmla="*/ 126 h 173"/>
                <a:gd name="T16" fmla="*/ 174 w 213"/>
                <a:gd name="T17" fmla="*/ 136 h 173"/>
                <a:gd name="T18" fmla="*/ 166 w 213"/>
                <a:gd name="T19" fmla="*/ 173 h 173"/>
                <a:gd name="T20" fmla="*/ 137 w 213"/>
                <a:gd name="T21" fmla="*/ 163 h 173"/>
                <a:gd name="T22" fmla="*/ 130 w 213"/>
                <a:gd name="T23" fmla="*/ 130 h 173"/>
                <a:gd name="T24" fmla="*/ 102 w 213"/>
                <a:gd name="T25" fmla="*/ 143 h 173"/>
                <a:gd name="T26" fmla="*/ 71 w 213"/>
                <a:gd name="T27" fmla="*/ 162 h 173"/>
                <a:gd name="T28" fmla="*/ 54 w 213"/>
                <a:gd name="T29" fmla="*/ 157 h 173"/>
                <a:gd name="T30" fmla="*/ 38 w 213"/>
                <a:gd name="T31" fmla="*/ 141 h 173"/>
                <a:gd name="T32" fmla="*/ 29 w 213"/>
                <a:gd name="T33" fmla="*/ 126 h 173"/>
                <a:gd name="T34" fmla="*/ 41 w 213"/>
                <a:gd name="T35" fmla="*/ 110 h 173"/>
                <a:gd name="T36" fmla="*/ 49 w 213"/>
                <a:gd name="T37" fmla="*/ 122 h 173"/>
                <a:gd name="T38" fmla="*/ 87 w 213"/>
                <a:gd name="T39" fmla="*/ 140 h 173"/>
                <a:gd name="T40" fmla="*/ 95 w 213"/>
                <a:gd name="T41" fmla="*/ 124 h 173"/>
                <a:gd name="T42" fmla="*/ 60 w 213"/>
                <a:gd name="T43" fmla="*/ 97 h 173"/>
                <a:gd name="T44" fmla="*/ 48 w 213"/>
                <a:gd name="T45" fmla="*/ 75 h 173"/>
                <a:gd name="T46" fmla="*/ 37 w 213"/>
                <a:gd name="T47" fmla="*/ 66 h 173"/>
                <a:gd name="T48" fmla="*/ 37 w 213"/>
                <a:gd name="T49" fmla="*/ 53 h 173"/>
                <a:gd name="T50" fmla="*/ 21 w 213"/>
                <a:gd name="T51" fmla="*/ 47 h 173"/>
                <a:gd name="T52" fmla="*/ 0 w 213"/>
                <a:gd name="T53" fmla="*/ 43 h 173"/>
                <a:gd name="T54" fmla="*/ 5 w 213"/>
                <a:gd name="T55" fmla="*/ 26 h 173"/>
                <a:gd name="T56" fmla="*/ 9 w 213"/>
                <a:gd name="T57" fmla="*/ 16 h 173"/>
                <a:gd name="T58" fmla="*/ 26 w 213"/>
                <a:gd name="T59" fmla="*/ 16 h 173"/>
                <a:gd name="T60" fmla="*/ 37 w 213"/>
                <a:gd name="T61" fmla="*/ 22 h 173"/>
                <a:gd name="T62" fmla="*/ 64 w 213"/>
                <a:gd name="T63" fmla="*/ 47 h 173"/>
                <a:gd name="T64" fmla="*/ 66 w 213"/>
                <a:gd name="T65" fmla="*/ 31 h 173"/>
                <a:gd name="T66" fmla="*/ 58 w 213"/>
                <a:gd name="T67" fmla="*/ 12 h 173"/>
                <a:gd name="T68" fmla="*/ 64 w 213"/>
                <a:gd name="T69" fmla="*/ 0 h 173"/>
                <a:gd name="T70" fmla="*/ 80 w 213"/>
                <a:gd name="T71" fmla="*/ 8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173"/>
                <a:gd name="T110" fmla="*/ 213 w 213"/>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grpFill/>
            <a:ln w="9525">
              <a:noFill/>
              <a:round/>
              <a:headEnd/>
              <a:tailEnd/>
            </a:ln>
          </p:spPr>
          <p:txBody>
            <a:bodyPr/>
            <a:lstStyle/>
            <a:p>
              <a:endParaRPr lang="en-US" dirty="0"/>
            </a:p>
          </p:txBody>
        </p:sp>
        <p:sp>
          <p:nvSpPr>
            <p:cNvPr id="243" name="Freeform 237">
              <a:extLst>
                <a:ext uri="{FF2B5EF4-FFF2-40B4-BE49-F238E27FC236}">
                  <a16:creationId xmlns:a16="http://schemas.microsoft.com/office/drawing/2014/main" id="{319DC86A-F341-4470-9162-C14D862E5B35}"/>
                </a:ext>
              </a:extLst>
            </p:cNvPr>
            <p:cNvSpPr>
              <a:spLocks noChangeAspect="1"/>
            </p:cNvSpPr>
            <p:nvPr/>
          </p:nvSpPr>
          <p:spPr bwMode="gray">
            <a:xfrm>
              <a:off x="3732711" y="2663452"/>
              <a:ext cx="67529" cy="59344"/>
            </a:xfrm>
            <a:custGeom>
              <a:avLst/>
              <a:gdLst>
                <a:gd name="T0" fmla="*/ 0 w 141"/>
                <a:gd name="T1" fmla="*/ 16 h 106"/>
                <a:gd name="T2" fmla="*/ 17 w 141"/>
                <a:gd name="T3" fmla="*/ 33 h 106"/>
                <a:gd name="T4" fmla="*/ 38 w 141"/>
                <a:gd name="T5" fmla="*/ 59 h 106"/>
                <a:gd name="T6" fmla="*/ 70 w 141"/>
                <a:gd name="T7" fmla="*/ 93 h 106"/>
                <a:gd name="T8" fmla="*/ 92 w 141"/>
                <a:gd name="T9" fmla="*/ 73 h 106"/>
                <a:gd name="T10" fmla="*/ 93 w 141"/>
                <a:gd name="T11" fmla="*/ 90 h 106"/>
                <a:gd name="T12" fmla="*/ 109 w 141"/>
                <a:gd name="T13" fmla="*/ 93 h 106"/>
                <a:gd name="T14" fmla="*/ 132 w 141"/>
                <a:gd name="T15" fmla="*/ 106 h 106"/>
                <a:gd name="T16" fmla="*/ 141 w 141"/>
                <a:gd name="T17" fmla="*/ 90 h 106"/>
                <a:gd name="T18" fmla="*/ 106 w 141"/>
                <a:gd name="T19" fmla="*/ 63 h 106"/>
                <a:gd name="T20" fmla="*/ 98 w 141"/>
                <a:gd name="T21" fmla="*/ 42 h 106"/>
                <a:gd name="T22" fmla="*/ 83 w 141"/>
                <a:gd name="T23" fmla="*/ 32 h 106"/>
                <a:gd name="T24" fmla="*/ 83 w 141"/>
                <a:gd name="T25" fmla="*/ 19 h 106"/>
                <a:gd name="T26" fmla="*/ 67 w 141"/>
                <a:gd name="T27" fmla="*/ 13 h 106"/>
                <a:gd name="T28" fmla="*/ 44 w 141"/>
                <a:gd name="T29" fmla="*/ 8 h 106"/>
                <a:gd name="T30" fmla="*/ 24 w 141"/>
                <a:gd name="T31" fmla="*/ 0 h 106"/>
                <a:gd name="T32" fmla="*/ 7 w 141"/>
                <a:gd name="T33" fmla="*/ 3 h 106"/>
                <a:gd name="T34" fmla="*/ 0 w 141"/>
                <a:gd name="T35" fmla="*/ 16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06"/>
                <a:gd name="T56" fmla="*/ 141 w 14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grpFill/>
            <a:ln w="9525">
              <a:noFill/>
              <a:round/>
              <a:headEnd/>
              <a:tailEnd/>
            </a:ln>
          </p:spPr>
          <p:txBody>
            <a:bodyPr/>
            <a:lstStyle/>
            <a:p>
              <a:endParaRPr lang="en-US" dirty="0"/>
            </a:p>
          </p:txBody>
        </p:sp>
        <p:sp>
          <p:nvSpPr>
            <p:cNvPr id="244" name="Freeform 238">
              <a:extLst>
                <a:ext uri="{FF2B5EF4-FFF2-40B4-BE49-F238E27FC236}">
                  <a16:creationId xmlns:a16="http://schemas.microsoft.com/office/drawing/2014/main" id="{51A64124-D48F-4FF0-A6F0-5638850566D2}"/>
                </a:ext>
              </a:extLst>
            </p:cNvPr>
            <p:cNvSpPr>
              <a:spLocks noChangeAspect="1"/>
            </p:cNvSpPr>
            <p:nvPr/>
          </p:nvSpPr>
          <p:spPr bwMode="gray">
            <a:xfrm>
              <a:off x="3770569" y="2322735"/>
              <a:ext cx="678364" cy="357088"/>
            </a:xfrm>
            <a:custGeom>
              <a:avLst/>
              <a:gdLst>
                <a:gd name="T0" fmla="*/ 1378 w 1452"/>
                <a:gd name="T1" fmla="*/ 257 h 623"/>
                <a:gd name="T2" fmla="*/ 1234 w 1452"/>
                <a:gd name="T3" fmla="*/ 244 h 623"/>
                <a:gd name="T4" fmla="*/ 1180 w 1452"/>
                <a:gd name="T5" fmla="*/ 194 h 623"/>
                <a:gd name="T6" fmla="*/ 1112 w 1452"/>
                <a:gd name="T7" fmla="*/ 202 h 623"/>
                <a:gd name="T8" fmla="*/ 1046 w 1452"/>
                <a:gd name="T9" fmla="*/ 180 h 623"/>
                <a:gd name="T10" fmla="*/ 925 w 1452"/>
                <a:gd name="T11" fmla="*/ 104 h 623"/>
                <a:gd name="T12" fmla="*/ 774 w 1452"/>
                <a:gd name="T13" fmla="*/ 76 h 623"/>
                <a:gd name="T14" fmla="*/ 670 w 1452"/>
                <a:gd name="T15" fmla="*/ 46 h 623"/>
                <a:gd name="T16" fmla="*/ 565 w 1452"/>
                <a:gd name="T17" fmla="*/ 25 h 623"/>
                <a:gd name="T18" fmla="*/ 467 w 1452"/>
                <a:gd name="T19" fmla="*/ 53 h 623"/>
                <a:gd name="T20" fmla="*/ 356 w 1452"/>
                <a:gd name="T21" fmla="*/ 53 h 623"/>
                <a:gd name="T22" fmla="*/ 356 w 1452"/>
                <a:gd name="T23" fmla="*/ 125 h 623"/>
                <a:gd name="T24" fmla="*/ 399 w 1452"/>
                <a:gd name="T25" fmla="*/ 159 h 623"/>
                <a:gd name="T26" fmla="*/ 399 w 1452"/>
                <a:gd name="T27" fmla="*/ 206 h 623"/>
                <a:gd name="T28" fmla="*/ 356 w 1452"/>
                <a:gd name="T29" fmla="*/ 211 h 623"/>
                <a:gd name="T30" fmla="*/ 291 w 1452"/>
                <a:gd name="T31" fmla="*/ 185 h 623"/>
                <a:gd name="T32" fmla="*/ 248 w 1452"/>
                <a:gd name="T33" fmla="*/ 194 h 623"/>
                <a:gd name="T34" fmla="*/ 198 w 1452"/>
                <a:gd name="T35" fmla="*/ 176 h 623"/>
                <a:gd name="T36" fmla="*/ 76 w 1452"/>
                <a:gd name="T37" fmla="*/ 173 h 623"/>
                <a:gd name="T38" fmla="*/ 49 w 1452"/>
                <a:gd name="T39" fmla="*/ 198 h 623"/>
                <a:gd name="T40" fmla="*/ 45 w 1452"/>
                <a:gd name="T41" fmla="*/ 233 h 623"/>
                <a:gd name="T42" fmla="*/ 5 w 1452"/>
                <a:gd name="T43" fmla="*/ 216 h 623"/>
                <a:gd name="T44" fmla="*/ 0 w 1452"/>
                <a:gd name="T45" fmla="*/ 286 h 623"/>
                <a:gd name="T46" fmla="*/ 18 w 1452"/>
                <a:gd name="T47" fmla="*/ 333 h 623"/>
                <a:gd name="T48" fmla="*/ 63 w 1452"/>
                <a:gd name="T49" fmla="*/ 331 h 623"/>
                <a:gd name="T50" fmla="*/ 109 w 1452"/>
                <a:gd name="T51" fmla="*/ 400 h 623"/>
                <a:gd name="T52" fmla="*/ 263 w 1452"/>
                <a:gd name="T53" fmla="*/ 373 h 623"/>
                <a:gd name="T54" fmla="*/ 249 w 1452"/>
                <a:gd name="T55" fmla="*/ 448 h 623"/>
                <a:gd name="T56" fmla="*/ 172 w 1452"/>
                <a:gd name="T57" fmla="*/ 486 h 623"/>
                <a:gd name="T58" fmla="*/ 258 w 1452"/>
                <a:gd name="T59" fmla="*/ 556 h 623"/>
                <a:gd name="T60" fmla="*/ 320 w 1452"/>
                <a:gd name="T61" fmla="*/ 567 h 623"/>
                <a:gd name="T62" fmla="*/ 367 w 1452"/>
                <a:gd name="T63" fmla="*/ 576 h 623"/>
                <a:gd name="T64" fmla="*/ 366 w 1452"/>
                <a:gd name="T65" fmla="*/ 434 h 623"/>
                <a:gd name="T66" fmla="*/ 426 w 1452"/>
                <a:gd name="T67" fmla="*/ 392 h 623"/>
                <a:gd name="T68" fmla="*/ 448 w 1452"/>
                <a:gd name="T69" fmla="*/ 373 h 623"/>
                <a:gd name="T70" fmla="*/ 477 w 1452"/>
                <a:gd name="T71" fmla="*/ 386 h 623"/>
                <a:gd name="T72" fmla="*/ 493 w 1452"/>
                <a:gd name="T73" fmla="*/ 398 h 623"/>
                <a:gd name="T74" fmla="*/ 531 w 1452"/>
                <a:gd name="T75" fmla="*/ 456 h 623"/>
                <a:gd name="T76" fmla="*/ 562 w 1452"/>
                <a:gd name="T77" fmla="*/ 493 h 623"/>
                <a:gd name="T78" fmla="*/ 648 w 1452"/>
                <a:gd name="T79" fmla="*/ 493 h 623"/>
                <a:gd name="T80" fmla="*/ 681 w 1452"/>
                <a:gd name="T81" fmla="*/ 590 h 623"/>
                <a:gd name="T82" fmla="*/ 715 w 1452"/>
                <a:gd name="T83" fmla="*/ 623 h 623"/>
                <a:gd name="T84" fmla="*/ 800 w 1452"/>
                <a:gd name="T85" fmla="*/ 607 h 623"/>
                <a:gd name="T86" fmla="*/ 900 w 1452"/>
                <a:gd name="T87" fmla="*/ 609 h 623"/>
                <a:gd name="T88" fmla="*/ 894 w 1452"/>
                <a:gd name="T89" fmla="*/ 568 h 623"/>
                <a:gd name="T90" fmla="*/ 911 w 1452"/>
                <a:gd name="T91" fmla="*/ 546 h 623"/>
                <a:gd name="T92" fmla="*/ 973 w 1452"/>
                <a:gd name="T93" fmla="*/ 554 h 623"/>
                <a:gd name="T94" fmla="*/ 1059 w 1452"/>
                <a:gd name="T95" fmla="*/ 535 h 623"/>
                <a:gd name="T96" fmla="*/ 1206 w 1452"/>
                <a:gd name="T97" fmla="*/ 563 h 623"/>
                <a:gd name="T98" fmla="*/ 1206 w 1452"/>
                <a:gd name="T99" fmla="*/ 475 h 623"/>
                <a:gd name="T100" fmla="*/ 1315 w 1452"/>
                <a:gd name="T101" fmla="*/ 373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2"/>
                <a:gd name="T154" fmla="*/ 0 h 623"/>
                <a:gd name="T155" fmla="*/ 1452 w 1452"/>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grpFill/>
            <a:ln w="9525">
              <a:noFill/>
              <a:round/>
              <a:headEnd/>
              <a:tailEnd/>
            </a:ln>
          </p:spPr>
          <p:txBody>
            <a:bodyPr/>
            <a:lstStyle/>
            <a:p>
              <a:endParaRPr lang="en-US" dirty="0"/>
            </a:p>
          </p:txBody>
        </p:sp>
        <p:sp>
          <p:nvSpPr>
            <p:cNvPr id="245" name="Freeform 239">
              <a:extLst>
                <a:ext uri="{FF2B5EF4-FFF2-40B4-BE49-F238E27FC236}">
                  <a16:creationId xmlns:a16="http://schemas.microsoft.com/office/drawing/2014/main" id="{55A16B66-F38F-40C6-9F37-239084DC2571}"/>
                </a:ext>
              </a:extLst>
            </p:cNvPr>
            <p:cNvSpPr>
              <a:spLocks noChangeAspect="1"/>
            </p:cNvSpPr>
            <p:nvPr/>
          </p:nvSpPr>
          <p:spPr bwMode="gray">
            <a:xfrm>
              <a:off x="3934277" y="2554996"/>
              <a:ext cx="295697" cy="218959"/>
            </a:xfrm>
            <a:custGeom>
              <a:avLst/>
              <a:gdLst>
                <a:gd name="T0" fmla="*/ 60 w 634"/>
                <a:gd name="T1" fmla="*/ 173 h 386"/>
                <a:gd name="T2" fmla="*/ 71 w 634"/>
                <a:gd name="T3" fmla="*/ 144 h 386"/>
                <a:gd name="T4" fmla="*/ 86 w 634"/>
                <a:gd name="T5" fmla="*/ 132 h 386"/>
                <a:gd name="T6" fmla="*/ 113 w 634"/>
                <a:gd name="T7" fmla="*/ 138 h 386"/>
                <a:gd name="T8" fmla="*/ 145 w 634"/>
                <a:gd name="T9" fmla="*/ 146 h 386"/>
                <a:gd name="T10" fmla="*/ 153 w 634"/>
                <a:gd name="T11" fmla="*/ 155 h 386"/>
                <a:gd name="T12" fmla="*/ 173 w 634"/>
                <a:gd name="T13" fmla="*/ 173 h 386"/>
                <a:gd name="T14" fmla="*/ 188 w 634"/>
                <a:gd name="T15" fmla="*/ 217 h 386"/>
                <a:gd name="T16" fmla="*/ 212 w 634"/>
                <a:gd name="T17" fmla="*/ 212 h 386"/>
                <a:gd name="T18" fmla="*/ 246 w 634"/>
                <a:gd name="T19" fmla="*/ 217 h 386"/>
                <a:gd name="T20" fmla="*/ 296 w 634"/>
                <a:gd name="T21" fmla="*/ 269 h 386"/>
                <a:gd name="T22" fmla="*/ 350 w 634"/>
                <a:gd name="T23" fmla="*/ 301 h 386"/>
                <a:gd name="T24" fmla="*/ 400 w 634"/>
                <a:gd name="T25" fmla="*/ 331 h 386"/>
                <a:gd name="T26" fmla="*/ 420 w 634"/>
                <a:gd name="T27" fmla="*/ 386 h 386"/>
                <a:gd name="T28" fmla="*/ 453 w 634"/>
                <a:gd name="T29" fmla="*/ 343 h 386"/>
                <a:gd name="T30" fmla="*/ 457 w 634"/>
                <a:gd name="T31" fmla="*/ 303 h 386"/>
                <a:gd name="T32" fmla="*/ 437 w 634"/>
                <a:gd name="T33" fmla="*/ 245 h 386"/>
                <a:gd name="T34" fmla="*/ 479 w 634"/>
                <a:gd name="T35" fmla="*/ 233 h 386"/>
                <a:gd name="T36" fmla="*/ 534 w 634"/>
                <a:gd name="T37" fmla="*/ 244 h 386"/>
                <a:gd name="T38" fmla="*/ 619 w 634"/>
                <a:gd name="T39" fmla="*/ 239 h 386"/>
                <a:gd name="T40" fmla="*/ 619 w 634"/>
                <a:gd name="T41" fmla="*/ 204 h 386"/>
                <a:gd name="T42" fmla="*/ 517 w 634"/>
                <a:gd name="T43" fmla="*/ 204 h 386"/>
                <a:gd name="T44" fmla="*/ 465 w 634"/>
                <a:gd name="T45" fmla="*/ 200 h 386"/>
                <a:gd name="T46" fmla="*/ 419 w 634"/>
                <a:gd name="T47" fmla="*/ 217 h 386"/>
                <a:gd name="T48" fmla="*/ 388 w 634"/>
                <a:gd name="T49" fmla="*/ 212 h 386"/>
                <a:gd name="T50" fmla="*/ 364 w 634"/>
                <a:gd name="T51" fmla="*/ 216 h 386"/>
                <a:gd name="T52" fmla="*/ 333 w 634"/>
                <a:gd name="T53" fmla="*/ 200 h 386"/>
                <a:gd name="T54" fmla="*/ 332 w 634"/>
                <a:gd name="T55" fmla="*/ 187 h 386"/>
                <a:gd name="T56" fmla="*/ 327 w 634"/>
                <a:gd name="T57" fmla="*/ 143 h 386"/>
                <a:gd name="T58" fmla="*/ 228 w 634"/>
                <a:gd name="T59" fmla="*/ 107 h 386"/>
                <a:gd name="T60" fmla="*/ 178 w 634"/>
                <a:gd name="T61" fmla="*/ 75 h 386"/>
                <a:gd name="T62" fmla="*/ 114 w 634"/>
                <a:gd name="T63" fmla="*/ 91 h 386"/>
                <a:gd name="T64" fmla="*/ 75 w 634"/>
                <a:gd name="T65" fmla="*/ 40 h 386"/>
                <a:gd name="T66" fmla="*/ 76 w 634"/>
                <a:gd name="T67" fmla="*/ 0 h 386"/>
                <a:gd name="T68" fmla="*/ 44 w 634"/>
                <a:gd name="T69" fmla="*/ 176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386"/>
                <a:gd name="T107" fmla="*/ 634 w 634"/>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grpFill/>
            <a:ln w="9525">
              <a:noFill/>
              <a:round/>
              <a:headEnd/>
              <a:tailEnd/>
            </a:ln>
          </p:spPr>
          <p:txBody>
            <a:bodyPr/>
            <a:lstStyle/>
            <a:p>
              <a:endParaRPr lang="en-US" dirty="0"/>
            </a:p>
          </p:txBody>
        </p:sp>
        <p:sp>
          <p:nvSpPr>
            <p:cNvPr id="246" name="Freeform 240">
              <a:extLst>
                <a:ext uri="{FF2B5EF4-FFF2-40B4-BE49-F238E27FC236}">
                  <a16:creationId xmlns:a16="http://schemas.microsoft.com/office/drawing/2014/main" id="{07B50580-2E00-47AB-8B74-77CA2433CD7A}"/>
                </a:ext>
              </a:extLst>
            </p:cNvPr>
            <p:cNvSpPr>
              <a:spLocks noChangeAspect="1"/>
            </p:cNvSpPr>
            <p:nvPr/>
          </p:nvSpPr>
          <p:spPr bwMode="gray">
            <a:xfrm>
              <a:off x="3896419" y="2626618"/>
              <a:ext cx="224075" cy="192357"/>
            </a:xfrm>
            <a:custGeom>
              <a:avLst/>
              <a:gdLst>
                <a:gd name="T0" fmla="*/ 0 w 485"/>
                <a:gd name="T1" fmla="*/ 49 h 338"/>
                <a:gd name="T2" fmla="*/ 3 w 485"/>
                <a:gd name="T3" fmla="*/ 93 h 338"/>
                <a:gd name="T4" fmla="*/ 31 w 485"/>
                <a:gd name="T5" fmla="*/ 66 h 338"/>
                <a:gd name="T6" fmla="*/ 66 w 485"/>
                <a:gd name="T7" fmla="*/ 101 h 338"/>
                <a:gd name="T8" fmla="*/ 50 w 485"/>
                <a:gd name="T9" fmla="*/ 121 h 338"/>
                <a:gd name="T10" fmla="*/ 6 w 485"/>
                <a:gd name="T11" fmla="*/ 102 h 338"/>
                <a:gd name="T12" fmla="*/ 2 w 485"/>
                <a:gd name="T13" fmla="*/ 132 h 338"/>
                <a:gd name="T14" fmla="*/ 6 w 485"/>
                <a:gd name="T15" fmla="*/ 150 h 338"/>
                <a:gd name="T16" fmla="*/ 31 w 485"/>
                <a:gd name="T17" fmla="*/ 153 h 338"/>
                <a:gd name="T18" fmla="*/ 19 w 485"/>
                <a:gd name="T19" fmla="*/ 172 h 338"/>
                <a:gd name="T20" fmla="*/ 41 w 485"/>
                <a:gd name="T21" fmla="*/ 186 h 338"/>
                <a:gd name="T22" fmla="*/ 41 w 485"/>
                <a:gd name="T23" fmla="*/ 246 h 338"/>
                <a:gd name="T24" fmla="*/ 107 w 485"/>
                <a:gd name="T25" fmla="*/ 229 h 338"/>
                <a:gd name="T26" fmla="*/ 143 w 485"/>
                <a:gd name="T27" fmla="*/ 211 h 338"/>
                <a:gd name="T28" fmla="*/ 229 w 485"/>
                <a:gd name="T29" fmla="*/ 251 h 338"/>
                <a:gd name="T30" fmla="*/ 282 w 485"/>
                <a:gd name="T31" fmla="*/ 274 h 338"/>
                <a:gd name="T32" fmla="*/ 294 w 485"/>
                <a:gd name="T33" fmla="*/ 287 h 338"/>
                <a:gd name="T34" fmla="*/ 299 w 485"/>
                <a:gd name="T35" fmla="*/ 316 h 338"/>
                <a:gd name="T36" fmla="*/ 349 w 485"/>
                <a:gd name="T37" fmla="*/ 338 h 338"/>
                <a:gd name="T38" fmla="*/ 423 w 485"/>
                <a:gd name="T39" fmla="*/ 257 h 338"/>
                <a:gd name="T40" fmla="*/ 472 w 485"/>
                <a:gd name="T41" fmla="*/ 257 h 338"/>
                <a:gd name="T42" fmla="*/ 480 w 485"/>
                <a:gd name="T43" fmla="*/ 223 h 338"/>
                <a:gd name="T44" fmla="*/ 485 w 485"/>
                <a:gd name="T45" fmla="*/ 210 h 338"/>
                <a:gd name="T46" fmla="*/ 469 w 485"/>
                <a:gd name="T47" fmla="*/ 188 h 338"/>
                <a:gd name="T48" fmla="*/ 433 w 485"/>
                <a:gd name="T49" fmla="*/ 175 h 338"/>
                <a:gd name="T50" fmla="*/ 431 w 485"/>
                <a:gd name="T51" fmla="*/ 158 h 338"/>
                <a:gd name="T52" fmla="*/ 379 w 485"/>
                <a:gd name="T53" fmla="*/ 145 h 338"/>
                <a:gd name="T54" fmla="*/ 349 w 485"/>
                <a:gd name="T55" fmla="*/ 115 h 338"/>
                <a:gd name="T56" fmla="*/ 338 w 485"/>
                <a:gd name="T57" fmla="*/ 96 h 338"/>
                <a:gd name="T58" fmla="*/ 313 w 485"/>
                <a:gd name="T59" fmla="*/ 77 h 338"/>
                <a:gd name="T60" fmla="*/ 297 w 485"/>
                <a:gd name="T61" fmla="*/ 87 h 338"/>
                <a:gd name="T62" fmla="*/ 288 w 485"/>
                <a:gd name="T63" fmla="*/ 96 h 338"/>
                <a:gd name="T64" fmla="*/ 271 w 485"/>
                <a:gd name="T65" fmla="*/ 93 h 338"/>
                <a:gd name="T66" fmla="*/ 256 w 485"/>
                <a:gd name="T67" fmla="*/ 66 h 338"/>
                <a:gd name="T68" fmla="*/ 255 w 485"/>
                <a:gd name="T69" fmla="*/ 49 h 338"/>
                <a:gd name="T70" fmla="*/ 238 w 485"/>
                <a:gd name="T71" fmla="*/ 43 h 338"/>
                <a:gd name="T72" fmla="*/ 234 w 485"/>
                <a:gd name="T73" fmla="*/ 27 h 338"/>
                <a:gd name="T74" fmla="*/ 212 w 485"/>
                <a:gd name="T75" fmla="*/ 14 h 338"/>
                <a:gd name="T76" fmla="*/ 196 w 485"/>
                <a:gd name="T77" fmla="*/ 14 h 338"/>
                <a:gd name="T78" fmla="*/ 186 w 485"/>
                <a:gd name="T79" fmla="*/ 0 h 338"/>
                <a:gd name="T80" fmla="*/ 169 w 485"/>
                <a:gd name="T81" fmla="*/ 8 h 338"/>
                <a:gd name="T82" fmla="*/ 175 w 485"/>
                <a:gd name="T83" fmla="*/ 27 h 338"/>
                <a:gd name="T84" fmla="*/ 167 w 485"/>
                <a:gd name="T85" fmla="*/ 24 h 338"/>
                <a:gd name="T86" fmla="*/ 154 w 485"/>
                <a:gd name="T87" fmla="*/ 20 h 338"/>
                <a:gd name="T88" fmla="*/ 143 w 485"/>
                <a:gd name="T89" fmla="*/ 49 h 338"/>
                <a:gd name="T90" fmla="*/ 125 w 485"/>
                <a:gd name="T91" fmla="*/ 52 h 338"/>
                <a:gd name="T92" fmla="*/ 107 w 485"/>
                <a:gd name="T93" fmla="*/ 48 h 338"/>
                <a:gd name="T94" fmla="*/ 91 w 485"/>
                <a:gd name="T95" fmla="*/ 62 h 338"/>
                <a:gd name="T96" fmla="*/ 76 w 485"/>
                <a:gd name="T97" fmla="*/ 49 h 338"/>
                <a:gd name="T98" fmla="*/ 53 w 485"/>
                <a:gd name="T99" fmla="*/ 36 h 338"/>
                <a:gd name="T100" fmla="*/ 0 w 485"/>
                <a:gd name="T101" fmla="*/ 49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338"/>
                <a:gd name="T155" fmla="*/ 485 w 485"/>
                <a:gd name="T156" fmla="*/ 338 h 3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grpFill/>
            <a:ln w="9525">
              <a:noFill/>
              <a:round/>
              <a:headEnd/>
              <a:tailEnd/>
            </a:ln>
          </p:spPr>
          <p:txBody>
            <a:bodyPr/>
            <a:lstStyle/>
            <a:p>
              <a:endParaRPr lang="en-US" dirty="0"/>
            </a:p>
          </p:txBody>
        </p:sp>
        <p:sp>
          <p:nvSpPr>
            <p:cNvPr id="247" name="Freeform 241">
              <a:extLst>
                <a:ext uri="{FF2B5EF4-FFF2-40B4-BE49-F238E27FC236}">
                  <a16:creationId xmlns:a16="http://schemas.microsoft.com/office/drawing/2014/main" id="{A59FBA8C-F500-4F6A-AFF2-ED30067E1BB7}"/>
                </a:ext>
              </a:extLst>
            </p:cNvPr>
            <p:cNvSpPr>
              <a:spLocks noChangeAspect="1"/>
            </p:cNvSpPr>
            <p:nvPr/>
          </p:nvSpPr>
          <p:spPr bwMode="gray">
            <a:xfrm>
              <a:off x="4148120" y="2624572"/>
              <a:ext cx="189287" cy="96178"/>
            </a:xfrm>
            <a:custGeom>
              <a:avLst/>
              <a:gdLst>
                <a:gd name="T0" fmla="*/ 103 w 405"/>
                <a:gd name="T1" fmla="*/ 122 h 172"/>
                <a:gd name="T2" fmla="*/ 74 w 405"/>
                <a:gd name="T3" fmla="*/ 122 h 172"/>
                <a:gd name="T4" fmla="*/ 15 w 405"/>
                <a:gd name="T5" fmla="*/ 129 h 172"/>
                <a:gd name="T6" fmla="*/ 0 w 405"/>
                <a:gd name="T7" fmla="*/ 148 h 172"/>
                <a:gd name="T8" fmla="*/ 15 w 405"/>
                <a:gd name="T9" fmla="*/ 156 h 172"/>
                <a:gd name="T10" fmla="*/ 27 w 405"/>
                <a:gd name="T11" fmla="*/ 162 h 172"/>
                <a:gd name="T12" fmla="*/ 109 w 405"/>
                <a:gd name="T13" fmla="*/ 161 h 172"/>
                <a:gd name="T14" fmla="*/ 163 w 405"/>
                <a:gd name="T15" fmla="*/ 161 h 172"/>
                <a:gd name="T16" fmla="*/ 187 w 405"/>
                <a:gd name="T17" fmla="*/ 172 h 172"/>
                <a:gd name="T18" fmla="*/ 196 w 405"/>
                <a:gd name="T19" fmla="*/ 150 h 172"/>
                <a:gd name="T20" fmla="*/ 219 w 405"/>
                <a:gd name="T21" fmla="*/ 148 h 172"/>
                <a:gd name="T22" fmla="*/ 252 w 405"/>
                <a:gd name="T23" fmla="*/ 140 h 172"/>
                <a:gd name="T24" fmla="*/ 280 w 405"/>
                <a:gd name="T25" fmla="*/ 135 h 172"/>
                <a:gd name="T26" fmla="*/ 332 w 405"/>
                <a:gd name="T27" fmla="*/ 106 h 172"/>
                <a:gd name="T28" fmla="*/ 387 w 405"/>
                <a:gd name="T29" fmla="*/ 79 h 172"/>
                <a:gd name="T30" fmla="*/ 405 w 405"/>
                <a:gd name="T31" fmla="*/ 65 h 172"/>
                <a:gd name="T32" fmla="*/ 398 w 405"/>
                <a:gd name="T33" fmla="*/ 39 h 172"/>
                <a:gd name="T34" fmla="*/ 372 w 405"/>
                <a:gd name="T35" fmla="*/ 39 h 172"/>
                <a:gd name="T36" fmla="*/ 346 w 405"/>
                <a:gd name="T37" fmla="*/ 27 h 172"/>
                <a:gd name="T38" fmla="*/ 320 w 405"/>
                <a:gd name="T39" fmla="*/ 17 h 172"/>
                <a:gd name="T40" fmla="*/ 251 w 405"/>
                <a:gd name="T41" fmla="*/ 11 h 172"/>
                <a:gd name="T42" fmla="*/ 167 w 405"/>
                <a:gd name="T43" fmla="*/ 0 h 172"/>
                <a:gd name="T44" fmla="*/ 150 w 405"/>
                <a:gd name="T45" fmla="*/ 3 h 172"/>
                <a:gd name="T46" fmla="*/ 154 w 405"/>
                <a:gd name="T47" fmla="*/ 17 h 172"/>
                <a:gd name="T48" fmla="*/ 165 w 405"/>
                <a:gd name="T49" fmla="*/ 30 h 172"/>
                <a:gd name="T50" fmla="*/ 141 w 405"/>
                <a:gd name="T51" fmla="*/ 34 h 172"/>
                <a:gd name="T52" fmla="*/ 134 w 405"/>
                <a:gd name="T53" fmla="*/ 25 h 172"/>
                <a:gd name="T54" fmla="*/ 107 w 405"/>
                <a:gd name="T55" fmla="*/ 22 h 172"/>
                <a:gd name="T56" fmla="*/ 69 w 405"/>
                <a:gd name="T57" fmla="*/ 25 h 172"/>
                <a:gd name="T58" fmla="*/ 86 w 405"/>
                <a:gd name="T59" fmla="*/ 34 h 172"/>
                <a:gd name="T60" fmla="*/ 90 w 405"/>
                <a:gd name="T61" fmla="*/ 44 h 172"/>
                <a:gd name="T62" fmla="*/ 77 w 405"/>
                <a:gd name="T63" fmla="*/ 55 h 172"/>
                <a:gd name="T64" fmla="*/ 77 w 405"/>
                <a:gd name="T65" fmla="*/ 73 h 172"/>
                <a:gd name="T66" fmla="*/ 92 w 405"/>
                <a:gd name="T67" fmla="*/ 85 h 172"/>
                <a:gd name="T68" fmla="*/ 141 w 405"/>
                <a:gd name="T69" fmla="*/ 85 h 172"/>
                <a:gd name="T70" fmla="*/ 158 w 405"/>
                <a:gd name="T71" fmla="*/ 83 h 172"/>
                <a:gd name="T72" fmla="*/ 174 w 405"/>
                <a:gd name="T73" fmla="*/ 99 h 172"/>
                <a:gd name="T74" fmla="*/ 156 w 405"/>
                <a:gd name="T75" fmla="*/ 120 h 172"/>
                <a:gd name="T76" fmla="*/ 139 w 405"/>
                <a:gd name="T77" fmla="*/ 120 h 172"/>
                <a:gd name="T78" fmla="*/ 121 w 405"/>
                <a:gd name="T79" fmla="*/ 118 h 172"/>
                <a:gd name="T80" fmla="*/ 113 w 405"/>
                <a:gd name="T81" fmla="*/ 120 h 172"/>
                <a:gd name="T82" fmla="*/ 103 w 405"/>
                <a:gd name="T83" fmla="*/ 122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172"/>
                <a:gd name="T128" fmla="*/ 405 w 405"/>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grpFill/>
            <a:ln w="9525">
              <a:noFill/>
              <a:round/>
              <a:headEnd/>
              <a:tailEnd/>
            </a:ln>
          </p:spPr>
          <p:txBody>
            <a:bodyPr/>
            <a:lstStyle/>
            <a:p>
              <a:endParaRPr lang="en-US" dirty="0"/>
            </a:p>
          </p:txBody>
        </p:sp>
        <p:sp>
          <p:nvSpPr>
            <p:cNvPr id="248" name="Freeform 242">
              <a:extLst>
                <a:ext uri="{FF2B5EF4-FFF2-40B4-BE49-F238E27FC236}">
                  <a16:creationId xmlns:a16="http://schemas.microsoft.com/office/drawing/2014/main" id="{183A8D2A-6859-4A18-B387-0CCE020FF1B5}"/>
                </a:ext>
              </a:extLst>
            </p:cNvPr>
            <p:cNvSpPr>
              <a:spLocks noChangeAspect="1"/>
            </p:cNvSpPr>
            <p:nvPr/>
          </p:nvSpPr>
          <p:spPr bwMode="gray">
            <a:xfrm>
              <a:off x="4122541" y="2674707"/>
              <a:ext cx="119711" cy="99248"/>
            </a:xfrm>
            <a:custGeom>
              <a:avLst/>
              <a:gdLst>
                <a:gd name="T0" fmla="*/ 0 w 256"/>
                <a:gd name="T1" fmla="*/ 151 h 178"/>
                <a:gd name="T2" fmla="*/ 2 w 256"/>
                <a:gd name="T3" fmla="*/ 159 h 178"/>
                <a:gd name="T4" fmla="*/ 20 w 256"/>
                <a:gd name="T5" fmla="*/ 161 h 178"/>
                <a:gd name="T6" fmla="*/ 67 w 256"/>
                <a:gd name="T7" fmla="*/ 162 h 178"/>
                <a:gd name="T8" fmla="*/ 121 w 256"/>
                <a:gd name="T9" fmla="*/ 106 h 178"/>
                <a:gd name="T10" fmla="*/ 134 w 256"/>
                <a:gd name="T11" fmla="*/ 143 h 178"/>
                <a:gd name="T12" fmla="*/ 149 w 256"/>
                <a:gd name="T13" fmla="*/ 178 h 178"/>
                <a:gd name="T14" fmla="*/ 182 w 256"/>
                <a:gd name="T15" fmla="*/ 164 h 178"/>
                <a:gd name="T16" fmla="*/ 219 w 256"/>
                <a:gd name="T17" fmla="*/ 150 h 178"/>
                <a:gd name="T18" fmla="*/ 254 w 256"/>
                <a:gd name="T19" fmla="*/ 161 h 178"/>
                <a:gd name="T20" fmla="*/ 256 w 256"/>
                <a:gd name="T21" fmla="*/ 109 h 178"/>
                <a:gd name="T22" fmla="*/ 231 w 256"/>
                <a:gd name="T23" fmla="*/ 98 h 178"/>
                <a:gd name="T24" fmla="*/ 216 w 256"/>
                <a:gd name="T25" fmla="*/ 100 h 178"/>
                <a:gd name="T26" fmla="*/ 227 w 256"/>
                <a:gd name="T27" fmla="*/ 67 h 178"/>
                <a:gd name="T28" fmla="*/ 197 w 256"/>
                <a:gd name="T29" fmla="*/ 60 h 178"/>
                <a:gd name="T30" fmla="*/ 171 w 256"/>
                <a:gd name="T31" fmla="*/ 57 h 178"/>
                <a:gd name="T32" fmla="*/ 135 w 256"/>
                <a:gd name="T33" fmla="*/ 57 h 178"/>
                <a:gd name="T34" fmla="*/ 106 w 256"/>
                <a:gd name="T35" fmla="*/ 57 h 178"/>
                <a:gd name="T36" fmla="*/ 72 w 256"/>
                <a:gd name="T37" fmla="*/ 57 h 178"/>
                <a:gd name="T38" fmla="*/ 42 w 256"/>
                <a:gd name="T39" fmla="*/ 51 h 178"/>
                <a:gd name="T40" fmla="*/ 38 w 256"/>
                <a:gd name="T41" fmla="*/ 46 h 178"/>
                <a:gd name="T42" fmla="*/ 44 w 256"/>
                <a:gd name="T43" fmla="*/ 34 h 178"/>
                <a:gd name="T44" fmla="*/ 56 w 256"/>
                <a:gd name="T45" fmla="*/ 25 h 178"/>
                <a:gd name="T46" fmla="*/ 105 w 256"/>
                <a:gd name="T47" fmla="*/ 17 h 178"/>
                <a:gd name="T48" fmla="*/ 102 w 256"/>
                <a:gd name="T49" fmla="*/ 0 h 178"/>
                <a:gd name="T50" fmla="*/ 66 w 256"/>
                <a:gd name="T51" fmla="*/ 6 h 178"/>
                <a:gd name="T52" fmla="*/ 34 w 256"/>
                <a:gd name="T53" fmla="*/ 3 h 178"/>
                <a:gd name="T54" fmla="*/ 13 w 256"/>
                <a:gd name="T55" fmla="*/ 20 h 178"/>
                <a:gd name="T56" fmla="*/ 7 w 256"/>
                <a:gd name="T57" fmla="*/ 57 h 178"/>
                <a:gd name="T58" fmla="*/ 8 w 256"/>
                <a:gd name="T59" fmla="*/ 66 h 178"/>
                <a:gd name="T60" fmla="*/ 5 w 256"/>
                <a:gd name="T61" fmla="*/ 68 h 178"/>
                <a:gd name="T62" fmla="*/ 28 w 256"/>
                <a:gd name="T63" fmla="*/ 76 h 178"/>
                <a:gd name="T64" fmla="*/ 39 w 256"/>
                <a:gd name="T65" fmla="*/ 95 h 178"/>
                <a:gd name="T66" fmla="*/ 33 w 256"/>
                <a:gd name="T67" fmla="*/ 118 h 178"/>
                <a:gd name="T68" fmla="*/ 27 w 256"/>
                <a:gd name="T69" fmla="*/ 121 h 178"/>
                <a:gd name="T70" fmla="*/ 18 w 256"/>
                <a:gd name="T71" fmla="*/ 131 h 178"/>
                <a:gd name="T72" fmla="*/ 0 w 256"/>
                <a:gd name="T73" fmla="*/ 151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178"/>
                <a:gd name="T113" fmla="*/ 256 w 256"/>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grpFill/>
            <a:ln w="9525">
              <a:noFill/>
              <a:round/>
              <a:headEnd/>
              <a:tailEnd/>
            </a:ln>
          </p:spPr>
          <p:txBody>
            <a:bodyPr/>
            <a:lstStyle/>
            <a:p>
              <a:endParaRPr lang="en-US" dirty="0"/>
            </a:p>
          </p:txBody>
        </p:sp>
      </p:grpSp>
      <p:pic>
        <p:nvPicPr>
          <p:cNvPr id="249" name="Picture 4" descr="http://payload223.cargocollective.com/1/14/449929/6769623/General_Assembly_logo.png">
            <a:extLst>
              <a:ext uri="{FF2B5EF4-FFF2-40B4-BE49-F238E27FC236}">
                <a16:creationId xmlns:a16="http://schemas.microsoft.com/office/drawing/2014/main" id="{5792240E-A407-4E6B-B7B8-EB5E8AD87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42" y="1227461"/>
            <a:ext cx="1737058" cy="521117"/>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5" descr="L:\public\share\ABC Templates and Resources\EAB Templates and Resources\EAB Art Icons Logos\EAB Icons\Pushpin.png">
            <a:extLst>
              <a:ext uri="{FF2B5EF4-FFF2-40B4-BE49-F238E27FC236}">
                <a16:creationId xmlns:a16="http://schemas.microsoft.com/office/drawing/2014/main" id="{344E3882-C7CE-474C-9683-C07B18BFE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019" y="2455053"/>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5" descr="L:\public\share\ABC Templates and Resources\EAB Templates and Resources\EAB Art Icons Logos\EAB Icons\Pushpin.png">
            <a:extLst>
              <a:ext uri="{FF2B5EF4-FFF2-40B4-BE49-F238E27FC236}">
                <a16:creationId xmlns:a16="http://schemas.microsoft.com/office/drawing/2014/main" id="{EF7FC286-D9BA-4046-96CB-4776FF6C5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781" y="2387191"/>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5" descr="L:\public\share\ABC Templates and Resources\EAB Templates and Resources\EAB Art Icons Logos\EAB Icons\Pushpin.png">
            <a:extLst>
              <a:ext uri="{FF2B5EF4-FFF2-40B4-BE49-F238E27FC236}">
                <a16:creationId xmlns:a16="http://schemas.microsoft.com/office/drawing/2014/main" id="{2B51D0D8-8076-475F-981A-3654F85BE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393" y="2437391"/>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5" descr="L:\public\share\ABC Templates and Resources\EAB Templates and Resources\EAB Art Icons Logos\EAB Icons\Pushpin.png">
            <a:extLst>
              <a:ext uri="{FF2B5EF4-FFF2-40B4-BE49-F238E27FC236}">
                <a16:creationId xmlns:a16="http://schemas.microsoft.com/office/drawing/2014/main" id="{DAA12C00-F8D7-4566-8AB2-033BA4FC7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200" y="2422391"/>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5" descr="L:\public\share\ABC Templates and Resources\EAB Templates and Resources\EAB Art Icons Logos\EAB Icons\Pushpin.png">
            <a:extLst>
              <a:ext uri="{FF2B5EF4-FFF2-40B4-BE49-F238E27FC236}">
                <a16:creationId xmlns:a16="http://schemas.microsoft.com/office/drawing/2014/main" id="{0E12182D-9273-4F3B-BFB5-BCDB05E12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129" y="2312729"/>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5" descr="L:\public\share\ABC Templates and Resources\EAB Templates and Resources\EAB Art Icons Logos\EAB Icons\Pushpin.png">
            <a:extLst>
              <a:ext uri="{FF2B5EF4-FFF2-40B4-BE49-F238E27FC236}">
                <a16:creationId xmlns:a16="http://schemas.microsoft.com/office/drawing/2014/main" id="{79A224BA-2826-40D7-9177-F9CD36086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465" y="2268701"/>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5" descr="L:\public\share\ABC Templates and Resources\EAB Templates and Resources\EAB Art Icons Logos\EAB Icons\Pushpin.png">
            <a:extLst>
              <a:ext uri="{FF2B5EF4-FFF2-40B4-BE49-F238E27FC236}">
                <a16:creationId xmlns:a16="http://schemas.microsoft.com/office/drawing/2014/main" id="{F6174A85-68C1-48A9-BD87-D99F7BE3A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576" y="2548896"/>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5" descr="L:\public\share\ABC Templates and Resources\EAB Templates and Resources\EAB Art Icons Logos\EAB Icons\Pushpin.png">
            <a:extLst>
              <a:ext uri="{FF2B5EF4-FFF2-40B4-BE49-F238E27FC236}">
                <a16:creationId xmlns:a16="http://schemas.microsoft.com/office/drawing/2014/main" id="{0D866130-2667-4F9E-96A2-0BFD20507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573" y="2006045"/>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5" descr="L:\public\share\ABC Templates and Resources\EAB Templates and Resources\EAB Art Icons Logos\EAB Icons\Pushpin.png">
            <a:extLst>
              <a:ext uri="{FF2B5EF4-FFF2-40B4-BE49-F238E27FC236}">
                <a16:creationId xmlns:a16="http://schemas.microsoft.com/office/drawing/2014/main" id="{874D9B6D-FE0C-47BE-A1F4-8DF4C5B40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800" y="2364571"/>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5" descr="L:\public\share\ABC Templates and Resources\EAB Templates and Resources\EAB Art Icons Logos\EAB Icons\Pushpin.png">
            <a:extLst>
              <a:ext uri="{FF2B5EF4-FFF2-40B4-BE49-F238E27FC236}">
                <a16:creationId xmlns:a16="http://schemas.microsoft.com/office/drawing/2014/main" id="{29DB572A-7D8D-4074-8477-09F122572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61" y="2297693"/>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5" descr="L:\public\share\ABC Templates and Resources\EAB Templates and Resources\EAB Art Icons Logos\EAB Icons\Pushpin.png">
            <a:extLst>
              <a:ext uri="{FF2B5EF4-FFF2-40B4-BE49-F238E27FC236}">
                <a16:creationId xmlns:a16="http://schemas.microsoft.com/office/drawing/2014/main" id="{C496E3EF-8591-4767-A1CB-9B33BE800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690" y="3792614"/>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5" descr="L:\public\share\ABC Templates and Resources\EAB Templates and Resources\EAB Art Icons Logos\EAB Icons\Pushpin.png">
            <a:extLst>
              <a:ext uri="{FF2B5EF4-FFF2-40B4-BE49-F238E27FC236}">
                <a16:creationId xmlns:a16="http://schemas.microsoft.com/office/drawing/2014/main" id="{AC4DE41F-D896-448E-98B8-696BBF28D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032" y="3738521"/>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62" name="Picture 5" descr="L:\public\share\ABC Templates and Resources\EAB Templates and Resources\EAB Art Icons Logos\EAB Icons\Pushpin.png">
            <a:extLst>
              <a:ext uri="{FF2B5EF4-FFF2-40B4-BE49-F238E27FC236}">
                <a16:creationId xmlns:a16="http://schemas.microsoft.com/office/drawing/2014/main" id="{554D3432-44FB-4E01-B2D4-1364F47F6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61" y="2123103"/>
            <a:ext cx="159684" cy="227107"/>
          </a:xfrm>
          <a:prstGeom prst="rect">
            <a:avLst/>
          </a:prstGeom>
          <a:noFill/>
          <a:extLst>
            <a:ext uri="{909E8E84-426E-40DD-AFC4-6F175D3DCCD1}">
              <a14:hiddenFill xmlns:a14="http://schemas.microsoft.com/office/drawing/2010/main">
                <a:solidFill>
                  <a:srgbClr val="FFFFFF"/>
                </a:solidFill>
              </a14:hiddenFill>
            </a:ext>
          </a:extLst>
        </p:spPr>
      </p:pic>
      <p:pic>
        <p:nvPicPr>
          <p:cNvPr id="263" name="Picture 5" descr="L:\public\share\ABC Templates and Resources\EAB Templates and Resources\EAB Art Icons Logos\EAB Icons\Pushpin.png">
            <a:extLst>
              <a:ext uri="{FF2B5EF4-FFF2-40B4-BE49-F238E27FC236}">
                <a16:creationId xmlns:a16="http://schemas.microsoft.com/office/drawing/2014/main" id="{C4D78E77-30D8-4B2A-BF32-2DDCD0728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102" y="2415263"/>
            <a:ext cx="159684" cy="227107"/>
          </a:xfrm>
          <a:prstGeom prst="rect">
            <a:avLst/>
          </a:prstGeom>
          <a:noFill/>
          <a:extLst>
            <a:ext uri="{909E8E84-426E-40DD-AFC4-6F175D3DCCD1}">
              <a14:hiddenFill xmlns:a14="http://schemas.microsoft.com/office/drawing/2010/main">
                <a:solidFill>
                  <a:srgbClr val="FFFFFF"/>
                </a:solidFill>
              </a14:hiddenFill>
            </a:ext>
          </a:extLst>
        </p:spPr>
      </p:pic>
      <p:sp>
        <p:nvSpPr>
          <p:cNvPr id="264" name="Rectangle 263">
            <a:extLst>
              <a:ext uri="{FF2B5EF4-FFF2-40B4-BE49-F238E27FC236}">
                <a16:creationId xmlns:a16="http://schemas.microsoft.com/office/drawing/2014/main" id="{39819E3D-59F6-48ED-9554-1F4F14013A10}"/>
              </a:ext>
            </a:extLst>
          </p:cNvPr>
          <p:cNvSpPr/>
          <p:nvPr/>
        </p:nvSpPr>
        <p:spPr>
          <a:xfrm>
            <a:off x="380388" y="2915222"/>
            <a:ext cx="3609397" cy="1411711"/>
          </a:xfrm>
          <a:prstGeom prst="rect">
            <a:avLst/>
          </a:prstGeom>
          <a:solidFill>
            <a:schemeClr val="bg1"/>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65" name="Group 264">
            <a:extLst>
              <a:ext uri="{FF2B5EF4-FFF2-40B4-BE49-F238E27FC236}">
                <a16:creationId xmlns:a16="http://schemas.microsoft.com/office/drawing/2014/main" id="{85FACEB5-3EC1-4D67-8F4F-92EE4128ED37}"/>
              </a:ext>
            </a:extLst>
          </p:cNvPr>
          <p:cNvGrpSpPr/>
          <p:nvPr/>
        </p:nvGrpSpPr>
        <p:grpSpPr bwMode="gray">
          <a:xfrm>
            <a:off x="254201" y="2785716"/>
            <a:ext cx="252374" cy="252374"/>
            <a:chOff x="4340277" y="3105861"/>
            <a:chExt cx="252374" cy="252374"/>
          </a:xfrm>
        </p:grpSpPr>
        <p:sp>
          <p:nvSpPr>
            <p:cNvPr id="266" name="Rectangle 265">
              <a:extLst>
                <a:ext uri="{FF2B5EF4-FFF2-40B4-BE49-F238E27FC236}">
                  <a16:creationId xmlns:a16="http://schemas.microsoft.com/office/drawing/2014/main" id="{6A3D3530-AAF1-46B1-9CE4-CEB3F87EA80E}"/>
                </a:ext>
              </a:extLst>
            </p:cNvPr>
            <p:cNvSpPr/>
            <p:nvPr/>
          </p:nvSpPr>
          <p:spPr bwMode="gray">
            <a:xfrm>
              <a:off x="4340277" y="3105861"/>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267" name="Group 62">
              <a:extLst>
                <a:ext uri="{FF2B5EF4-FFF2-40B4-BE49-F238E27FC236}">
                  <a16:creationId xmlns:a16="http://schemas.microsoft.com/office/drawing/2014/main" id="{68369A98-E87E-474B-B2D7-94F5A48F8FCF}"/>
                </a:ext>
              </a:extLst>
            </p:cNvPr>
            <p:cNvGrpSpPr/>
            <p:nvPr/>
          </p:nvGrpSpPr>
          <p:grpSpPr bwMode="gray">
            <a:xfrm>
              <a:off x="4390885" y="3167147"/>
              <a:ext cx="151158" cy="129802"/>
              <a:chOff x="2702764" y="1696078"/>
              <a:chExt cx="285355" cy="202404"/>
            </a:xfrm>
          </p:grpSpPr>
          <p:sp>
            <p:nvSpPr>
              <p:cNvPr id="268" name="Freeform 273">
                <a:extLst>
                  <a:ext uri="{FF2B5EF4-FFF2-40B4-BE49-F238E27FC236}">
                    <a16:creationId xmlns:a16="http://schemas.microsoft.com/office/drawing/2014/main" id="{3C2C5B21-1867-4132-B6E1-EACB00AB6094}"/>
                  </a:ext>
                </a:extLst>
              </p:cNvPr>
              <p:cNvSpPr/>
              <p:nvPr/>
            </p:nvSpPr>
            <p:spPr bwMode="gray">
              <a:xfrm rot="5400000">
                <a:off x="2816084" y="1726448"/>
                <a:ext cx="201389" cy="142680"/>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269" name="Freeform 274">
                <a:extLst>
                  <a:ext uri="{FF2B5EF4-FFF2-40B4-BE49-F238E27FC236}">
                    <a16:creationId xmlns:a16="http://schemas.microsoft.com/office/drawing/2014/main" id="{5B65E56D-6F27-4E4E-9C29-1C8A3EA5ED25}"/>
                  </a:ext>
                </a:extLst>
              </p:cNvPr>
              <p:cNvSpPr/>
              <p:nvPr/>
            </p:nvSpPr>
            <p:spPr bwMode="gray">
              <a:xfrm rot="16200000" flipH="1">
                <a:off x="2673409" y="1725433"/>
                <a:ext cx="201389" cy="142680"/>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grpSp>
      </p:grpSp>
      <p:sp>
        <p:nvSpPr>
          <p:cNvPr id="270" name="TextBox 269">
            <a:extLst>
              <a:ext uri="{FF2B5EF4-FFF2-40B4-BE49-F238E27FC236}">
                <a16:creationId xmlns:a16="http://schemas.microsoft.com/office/drawing/2014/main" id="{83D8462D-9415-4CE3-8B38-03EF38E26650}"/>
              </a:ext>
            </a:extLst>
          </p:cNvPr>
          <p:cNvSpPr txBox="1"/>
          <p:nvPr/>
        </p:nvSpPr>
        <p:spPr bwMode="gray">
          <a:xfrm>
            <a:off x="2706682" y="1041871"/>
            <a:ext cx="3283916" cy="820738"/>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a:t>Founded in </a:t>
            </a:r>
            <a:r>
              <a:rPr lang="en-US" sz="900" b="1" dirty="0"/>
              <a:t>2009</a:t>
            </a:r>
            <a:r>
              <a:rPr lang="en-US" sz="900" dirty="0"/>
              <a:t> as community for entrepreneurs</a:t>
            </a:r>
          </a:p>
          <a:p>
            <a:pPr marL="171450" indent="-171450">
              <a:spcBef>
                <a:spcPts val="500"/>
              </a:spcBef>
              <a:buFont typeface="Wingdings" panose="05000000000000000000" pitchFamily="2" charset="2"/>
              <a:buChar char="§"/>
            </a:pPr>
            <a:r>
              <a:rPr lang="en-US" sz="900" dirty="0"/>
              <a:t>Immersive courses in web design, UX, digital marketing, data science, and more</a:t>
            </a:r>
          </a:p>
          <a:p>
            <a:pPr marL="171450" indent="-171450">
              <a:spcBef>
                <a:spcPts val="500"/>
              </a:spcBef>
              <a:buFont typeface="Wingdings" panose="05000000000000000000" pitchFamily="2" charset="2"/>
              <a:buChar char="§"/>
            </a:pPr>
            <a:r>
              <a:rPr lang="en-US" sz="900" b="1" dirty="0"/>
              <a:t>70,000 </a:t>
            </a:r>
            <a:r>
              <a:rPr lang="en-US" sz="900" dirty="0"/>
              <a:t>students served in </a:t>
            </a:r>
            <a:r>
              <a:rPr lang="en-US" sz="900" b="1" dirty="0"/>
              <a:t>29</a:t>
            </a:r>
            <a:r>
              <a:rPr lang="en-US" sz="900" dirty="0"/>
              <a:t> offices across</a:t>
            </a:r>
            <a:br>
              <a:rPr lang="en-US" sz="900" dirty="0"/>
            </a:br>
            <a:r>
              <a:rPr lang="en-US" sz="900" b="1" dirty="0"/>
              <a:t>4</a:t>
            </a:r>
            <a:r>
              <a:rPr lang="en-US" sz="900" dirty="0"/>
              <a:t> countries</a:t>
            </a:r>
          </a:p>
        </p:txBody>
      </p:sp>
      <p:sp>
        <p:nvSpPr>
          <p:cNvPr id="271" name="TextBox 270">
            <a:extLst>
              <a:ext uri="{FF2B5EF4-FFF2-40B4-BE49-F238E27FC236}">
                <a16:creationId xmlns:a16="http://schemas.microsoft.com/office/drawing/2014/main" id="{49AAA0B9-ADD8-4825-A2CC-7A48F28C5FB3}"/>
              </a:ext>
            </a:extLst>
          </p:cNvPr>
          <p:cNvSpPr txBox="1"/>
          <p:nvPr/>
        </p:nvSpPr>
        <p:spPr bwMode="gray">
          <a:xfrm>
            <a:off x="564762" y="3059461"/>
            <a:ext cx="3355603" cy="138499"/>
          </a:xfrm>
          <a:prstGeom prst="rect">
            <a:avLst/>
          </a:prstGeom>
          <a:noFill/>
        </p:spPr>
        <p:txBody>
          <a:bodyPr wrap="square" lIns="0" tIns="0" rIns="0" bIns="0" rtlCol="0">
            <a:spAutoFit/>
          </a:bodyPr>
          <a:lstStyle/>
          <a:p>
            <a:pPr>
              <a:spcBef>
                <a:spcPts val="500"/>
              </a:spcBef>
            </a:pPr>
            <a:r>
              <a:rPr lang="en-US" sz="900" b="1" dirty="0"/>
              <a:t>Building a Community, Not a Training Center</a:t>
            </a:r>
          </a:p>
        </p:txBody>
      </p:sp>
      <p:pic>
        <p:nvPicPr>
          <p:cNvPr id="272" name="Picture 9" descr="L:\public\share\ABC Templates and Resources\EAB Templates and Resources\EAB Art Icons Logos\EAB Icons\Plug_outlet.png">
            <a:extLst>
              <a:ext uri="{FF2B5EF4-FFF2-40B4-BE49-F238E27FC236}">
                <a16:creationId xmlns:a16="http://schemas.microsoft.com/office/drawing/2014/main" id="{D83ECDF8-1B2C-4B6E-AF2B-5363CD971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97" y="3309200"/>
            <a:ext cx="385932" cy="385932"/>
          </a:xfrm>
          <a:prstGeom prst="rect">
            <a:avLst/>
          </a:prstGeom>
          <a:noFill/>
          <a:extLst>
            <a:ext uri="{909E8E84-426E-40DD-AFC4-6F175D3DCCD1}">
              <a14:hiddenFill xmlns:a14="http://schemas.microsoft.com/office/drawing/2010/main">
                <a:solidFill>
                  <a:srgbClr val="FFFFFF"/>
                </a:solidFill>
              </a14:hiddenFill>
            </a:ext>
          </a:extLst>
        </p:spPr>
      </p:pic>
      <p:sp>
        <p:nvSpPr>
          <p:cNvPr id="273" name="Text Placeholder 31">
            <a:extLst>
              <a:ext uri="{FF2B5EF4-FFF2-40B4-BE49-F238E27FC236}">
                <a16:creationId xmlns:a16="http://schemas.microsoft.com/office/drawing/2014/main" id="{23166BDD-515D-4883-B634-74972B9C7872}"/>
              </a:ext>
            </a:extLst>
          </p:cNvPr>
          <p:cNvSpPr txBox="1">
            <a:spLocks/>
          </p:cNvSpPr>
          <p:nvPr/>
        </p:nvSpPr>
        <p:spPr bwMode="gray">
          <a:xfrm>
            <a:off x="1052978" y="3371318"/>
            <a:ext cx="1045956"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dirty="0"/>
              <a:t>Vast majority of courses offered F2F</a:t>
            </a:r>
          </a:p>
        </p:txBody>
      </p:sp>
      <p:pic>
        <p:nvPicPr>
          <p:cNvPr id="274" name="Picture 7" descr="L:\public\share\ABC Templates and Resources\EAB Templates and Resources\EAB Art Icons Logos\EAB Icons\Open_door.png">
            <a:extLst>
              <a:ext uri="{FF2B5EF4-FFF2-40B4-BE49-F238E27FC236}">
                <a16:creationId xmlns:a16="http://schemas.microsoft.com/office/drawing/2014/main" id="{EEB9E613-202B-4397-9273-54385E9E6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2563" y="3331630"/>
            <a:ext cx="318124" cy="373958"/>
          </a:xfrm>
          <a:prstGeom prst="rect">
            <a:avLst/>
          </a:prstGeom>
          <a:noFill/>
          <a:extLst>
            <a:ext uri="{909E8E84-426E-40DD-AFC4-6F175D3DCCD1}">
              <a14:hiddenFill xmlns:a14="http://schemas.microsoft.com/office/drawing/2010/main">
                <a:solidFill>
                  <a:srgbClr val="FFFFFF"/>
                </a:solidFill>
              </a14:hiddenFill>
            </a:ext>
          </a:extLst>
        </p:spPr>
      </p:pic>
      <p:sp>
        <p:nvSpPr>
          <p:cNvPr id="275" name="Text Placeholder 31">
            <a:extLst>
              <a:ext uri="{FF2B5EF4-FFF2-40B4-BE49-F238E27FC236}">
                <a16:creationId xmlns:a16="http://schemas.microsoft.com/office/drawing/2014/main" id="{54BD23A0-6661-43F5-8F33-6CC7EDE7E162}"/>
              </a:ext>
            </a:extLst>
          </p:cNvPr>
          <p:cNvSpPr txBox="1">
            <a:spLocks/>
          </p:cNvSpPr>
          <p:nvPr/>
        </p:nvSpPr>
        <p:spPr bwMode="gray">
          <a:xfrm>
            <a:off x="2661351" y="3383755"/>
            <a:ext cx="1286019"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dirty="0"/>
              <a:t>No courses longer than 12 weeks</a:t>
            </a:r>
          </a:p>
        </p:txBody>
      </p:sp>
      <p:pic>
        <p:nvPicPr>
          <p:cNvPr id="276" name="Picture 8" descr="L:\public\share\ABC Templates and Resources\EAB Templates and Resources\EAB Art Icons Logos\EAB Icons\Recycle.png">
            <a:extLst>
              <a:ext uri="{FF2B5EF4-FFF2-40B4-BE49-F238E27FC236}">
                <a16:creationId xmlns:a16="http://schemas.microsoft.com/office/drawing/2014/main" id="{56AA1E97-F571-4C65-97E8-E9DF13BE88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444" y="3830501"/>
            <a:ext cx="351437" cy="328253"/>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6" descr="L:\public\share\ABC Templates and Resources\EAB Templates and Resources\EAB Art Icons Logos\EAB Icons\Alcohol_Beer.png">
            <a:extLst>
              <a:ext uri="{FF2B5EF4-FFF2-40B4-BE49-F238E27FC236}">
                <a16:creationId xmlns:a16="http://schemas.microsoft.com/office/drawing/2014/main" id="{DE3C9080-3245-4778-AC6C-BF44F5B53F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0530" y="3830501"/>
            <a:ext cx="257596" cy="351601"/>
          </a:xfrm>
          <a:prstGeom prst="rect">
            <a:avLst/>
          </a:prstGeom>
          <a:noFill/>
          <a:extLst>
            <a:ext uri="{909E8E84-426E-40DD-AFC4-6F175D3DCCD1}">
              <a14:hiddenFill xmlns:a14="http://schemas.microsoft.com/office/drawing/2010/main">
                <a:solidFill>
                  <a:srgbClr val="FFFFFF"/>
                </a:solidFill>
              </a14:hiddenFill>
            </a:ext>
          </a:extLst>
        </p:spPr>
      </p:pic>
      <p:sp>
        <p:nvSpPr>
          <p:cNvPr id="278" name="Text Placeholder 31">
            <a:extLst>
              <a:ext uri="{FF2B5EF4-FFF2-40B4-BE49-F238E27FC236}">
                <a16:creationId xmlns:a16="http://schemas.microsoft.com/office/drawing/2014/main" id="{915EF731-FDFF-4DFB-B8B3-90B735F1C3DC}"/>
              </a:ext>
            </a:extLst>
          </p:cNvPr>
          <p:cNvSpPr txBox="1">
            <a:spLocks/>
          </p:cNvSpPr>
          <p:nvPr/>
        </p:nvSpPr>
        <p:spPr bwMode="gray">
          <a:xfrm>
            <a:off x="1052978" y="3867801"/>
            <a:ext cx="1158634" cy="41549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dirty="0"/>
              <a:t>$49/month access to streaming content</a:t>
            </a:r>
          </a:p>
        </p:txBody>
      </p:sp>
      <p:sp>
        <p:nvSpPr>
          <p:cNvPr id="279" name="Text Placeholder 31">
            <a:extLst>
              <a:ext uri="{FF2B5EF4-FFF2-40B4-BE49-F238E27FC236}">
                <a16:creationId xmlns:a16="http://schemas.microsoft.com/office/drawing/2014/main" id="{824D43D9-26AC-415C-BD7F-B7C1CC072E95}"/>
              </a:ext>
            </a:extLst>
          </p:cNvPr>
          <p:cNvSpPr txBox="1">
            <a:spLocks/>
          </p:cNvSpPr>
          <p:nvPr/>
        </p:nvSpPr>
        <p:spPr bwMode="gray">
          <a:xfrm>
            <a:off x="2646889" y="3865908"/>
            <a:ext cx="1286019"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dirty="0"/>
              <a:t>Open social events supplement courses</a:t>
            </a:r>
          </a:p>
        </p:txBody>
      </p:sp>
    </p:spTree>
    <p:extLst>
      <p:ext uri="{BB962C8B-B14F-4D97-AF65-F5344CB8AC3E}">
        <p14:creationId xmlns:p14="http://schemas.microsoft.com/office/powerpoint/2010/main" val="169798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23CFB-15CF-401E-BD82-6FE8CB619CC0}"/>
              </a:ext>
            </a:extLst>
          </p:cNvPr>
          <p:cNvSpPr>
            <a:spLocks noGrp="1"/>
          </p:cNvSpPr>
          <p:nvPr>
            <p:ph type="body" sz="quarter" idx="15"/>
          </p:nvPr>
        </p:nvSpPr>
        <p:spPr/>
        <p:txBody>
          <a:bodyPr/>
          <a:lstStyle/>
          <a:p>
            <a:r>
              <a:rPr lang="en-US" dirty="0"/>
              <a:t>Millennials’ Most Lamented Qualities Prove Valuable to COE</a:t>
            </a:r>
          </a:p>
        </p:txBody>
      </p:sp>
      <p:sp>
        <p:nvSpPr>
          <p:cNvPr id="3" name="Text Placeholder 2">
            <a:extLst>
              <a:ext uri="{FF2B5EF4-FFF2-40B4-BE49-F238E27FC236}">
                <a16:creationId xmlns:a16="http://schemas.microsoft.com/office/drawing/2014/main" id="{91AD5669-DD7F-4C5F-887A-74FE77587D35}"/>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94494F15-BCD9-4A20-B630-588CF127E588}"/>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7D5992AB-03F1-4F91-90CE-9728B0A899C6}"/>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002CB56B-A068-45B6-A201-D4E0A8E9675E}"/>
              </a:ext>
            </a:extLst>
          </p:cNvPr>
          <p:cNvSpPr>
            <a:spLocks noGrp="1"/>
          </p:cNvSpPr>
          <p:nvPr>
            <p:ph type="title"/>
          </p:nvPr>
        </p:nvSpPr>
        <p:spPr/>
        <p:txBody>
          <a:bodyPr/>
          <a:lstStyle/>
          <a:p>
            <a:r>
              <a:rPr lang="en-US" dirty="0"/>
              <a:t>Not Actually Your Worst Nightmare</a:t>
            </a:r>
          </a:p>
        </p:txBody>
      </p:sp>
      <p:sp>
        <p:nvSpPr>
          <p:cNvPr id="7" name="Rectangle 6">
            <a:extLst>
              <a:ext uri="{FF2B5EF4-FFF2-40B4-BE49-F238E27FC236}">
                <a16:creationId xmlns:a16="http://schemas.microsoft.com/office/drawing/2014/main" id="{4D445175-2104-426B-98D7-E4694A048C38}"/>
              </a:ext>
            </a:extLst>
          </p:cNvPr>
          <p:cNvSpPr/>
          <p:nvPr/>
        </p:nvSpPr>
        <p:spPr>
          <a:xfrm>
            <a:off x="263348" y="1071914"/>
            <a:ext cx="5866790" cy="361866"/>
          </a:xfrm>
          <a:prstGeom prst="rect">
            <a:avLst/>
          </a:prstGeom>
          <a:solidFill>
            <a:schemeClr val="accent3">
              <a:lumMod val="20000"/>
              <a:lumOff val="80000"/>
            </a:schemeClr>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accent6"/>
                </a:solidFill>
              </a:rPr>
              <a:t>The Stereotype</a:t>
            </a:r>
          </a:p>
        </p:txBody>
      </p:sp>
      <p:sp>
        <p:nvSpPr>
          <p:cNvPr id="8" name="Rectangle 7">
            <a:extLst>
              <a:ext uri="{FF2B5EF4-FFF2-40B4-BE49-F238E27FC236}">
                <a16:creationId xmlns:a16="http://schemas.microsoft.com/office/drawing/2014/main" id="{3907363A-5C01-4930-AECC-8C72A4402F92}"/>
              </a:ext>
            </a:extLst>
          </p:cNvPr>
          <p:cNvSpPr/>
          <p:nvPr/>
        </p:nvSpPr>
        <p:spPr>
          <a:xfrm>
            <a:off x="267005" y="3757820"/>
            <a:ext cx="5866790" cy="361866"/>
          </a:xfrm>
          <a:prstGeom prst="rect">
            <a:avLst/>
          </a:prstGeom>
          <a:solidFill>
            <a:schemeClr val="accent3">
              <a:lumMod val="20000"/>
              <a:lumOff val="80000"/>
            </a:schemeClr>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accent6"/>
                </a:solidFill>
              </a:rPr>
              <a:t>The Opportunity</a:t>
            </a:r>
          </a:p>
        </p:txBody>
      </p:sp>
      <p:sp>
        <p:nvSpPr>
          <p:cNvPr id="9" name="Rectangle 8">
            <a:extLst>
              <a:ext uri="{FF2B5EF4-FFF2-40B4-BE49-F238E27FC236}">
                <a16:creationId xmlns:a16="http://schemas.microsoft.com/office/drawing/2014/main" id="{AEDDD650-954B-4BD5-8489-08B07E72A346}"/>
              </a:ext>
            </a:extLst>
          </p:cNvPr>
          <p:cNvSpPr/>
          <p:nvPr/>
        </p:nvSpPr>
        <p:spPr bwMode="gray">
          <a:xfrm>
            <a:off x="263348" y="1541138"/>
            <a:ext cx="1697126" cy="748515"/>
          </a:xfrm>
          <a:prstGeom prst="rect">
            <a:avLst/>
          </a:prstGeom>
          <a:solidFill>
            <a:schemeClr val="accent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800" b="1" dirty="0">
                <a:solidFill>
                  <a:schemeClr val="bg1"/>
                </a:solidFill>
              </a:rPr>
              <a:t>Overconfident</a:t>
            </a:r>
            <a:br>
              <a:rPr lang="en-US" sz="800" b="1" dirty="0">
                <a:solidFill>
                  <a:schemeClr val="bg1"/>
                </a:solidFill>
              </a:rPr>
            </a:br>
            <a:r>
              <a:rPr lang="en-US" sz="800" dirty="0">
                <a:solidFill>
                  <a:schemeClr val="bg1"/>
                </a:solidFill>
              </a:rPr>
              <a:t>Expecting to lead their company within a day of arriving; unwilling to accept the opportunity cost of a graduate degree</a:t>
            </a:r>
          </a:p>
        </p:txBody>
      </p:sp>
      <p:sp>
        <p:nvSpPr>
          <p:cNvPr id="10" name="Rectangle 9">
            <a:extLst>
              <a:ext uri="{FF2B5EF4-FFF2-40B4-BE49-F238E27FC236}">
                <a16:creationId xmlns:a16="http://schemas.microsoft.com/office/drawing/2014/main" id="{673097D4-CE17-433D-AC1E-B09FE25EB235}"/>
              </a:ext>
            </a:extLst>
          </p:cNvPr>
          <p:cNvSpPr/>
          <p:nvPr/>
        </p:nvSpPr>
        <p:spPr bwMode="gray">
          <a:xfrm>
            <a:off x="2359356" y="1541140"/>
            <a:ext cx="1697126" cy="748518"/>
          </a:xfrm>
          <a:prstGeom prst="rect">
            <a:avLst/>
          </a:prstGeom>
          <a:solidFill>
            <a:schemeClr val="accent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800" b="1" dirty="0">
                <a:solidFill>
                  <a:schemeClr val="bg1"/>
                </a:solidFill>
              </a:rPr>
              <a:t>Uncommitted</a:t>
            </a:r>
            <a:br>
              <a:rPr lang="en-US" sz="800" b="1" dirty="0">
                <a:solidFill>
                  <a:schemeClr val="bg1"/>
                </a:solidFill>
              </a:rPr>
            </a:br>
            <a:r>
              <a:rPr lang="en-US" sz="800" dirty="0">
                <a:solidFill>
                  <a:schemeClr val="bg1"/>
                </a:solidFill>
              </a:rPr>
              <a:t>Unwilling to settle for any job that’s not personally fulfilling; willing to switch jobs every six months to find the perfect fit</a:t>
            </a:r>
            <a:endParaRPr lang="en-US" sz="800" b="1" dirty="0">
              <a:solidFill>
                <a:schemeClr val="bg1"/>
              </a:solidFill>
            </a:endParaRPr>
          </a:p>
        </p:txBody>
      </p:sp>
      <p:sp>
        <p:nvSpPr>
          <p:cNvPr id="11" name="Rectangle 10">
            <a:extLst>
              <a:ext uri="{FF2B5EF4-FFF2-40B4-BE49-F238E27FC236}">
                <a16:creationId xmlns:a16="http://schemas.microsoft.com/office/drawing/2014/main" id="{0EE8584A-1BF9-4AC6-BC58-0D6F24F0AC8A}"/>
              </a:ext>
            </a:extLst>
          </p:cNvPr>
          <p:cNvSpPr/>
          <p:nvPr/>
        </p:nvSpPr>
        <p:spPr bwMode="gray">
          <a:xfrm>
            <a:off x="4433012" y="1541138"/>
            <a:ext cx="1697126" cy="748513"/>
          </a:xfrm>
          <a:prstGeom prst="rect">
            <a:avLst/>
          </a:prstGeom>
          <a:solidFill>
            <a:schemeClr val="accent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800" b="1" dirty="0">
                <a:solidFill>
                  <a:schemeClr val="bg1"/>
                </a:solidFill>
              </a:rPr>
              <a:t>Tech-Obsessed</a:t>
            </a:r>
            <a:br>
              <a:rPr lang="en-US" sz="800" b="1" dirty="0">
                <a:solidFill>
                  <a:schemeClr val="bg1"/>
                </a:solidFill>
              </a:rPr>
            </a:br>
            <a:r>
              <a:rPr lang="en-US" sz="800" dirty="0">
                <a:solidFill>
                  <a:schemeClr val="bg1"/>
                </a:solidFill>
              </a:rPr>
              <a:t>Accustomed to collecting thousands of “friends” and conducting dozens of text-based conversations at a time</a:t>
            </a:r>
          </a:p>
        </p:txBody>
      </p:sp>
      <p:sp>
        <p:nvSpPr>
          <p:cNvPr id="12" name="Rectangle 11">
            <a:extLst>
              <a:ext uri="{FF2B5EF4-FFF2-40B4-BE49-F238E27FC236}">
                <a16:creationId xmlns:a16="http://schemas.microsoft.com/office/drawing/2014/main" id="{4944DD9D-A0D8-4CB1-856A-483595E2BA6E}"/>
              </a:ext>
            </a:extLst>
          </p:cNvPr>
          <p:cNvSpPr/>
          <p:nvPr/>
        </p:nvSpPr>
        <p:spPr bwMode="gray">
          <a:xfrm>
            <a:off x="263348" y="2732293"/>
            <a:ext cx="1697126" cy="884086"/>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800" b="1" dirty="0">
                <a:solidFill>
                  <a:schemeClr val="bg1"/>
                </a:solidFill>
              </a:rPr>
              <a:t>Reclaiming MBA Market Share</a:t>
            </a:r>
            <a:br>
              <a:rPr lang="en-US" sz="800" b="1" dirty="0">
                <a:solidFill>
                  <a:schemeClr val="bg1"/>
                </a:solidFill>
              </a:rPr>
            </a:br>
            <a:r>
              <a:rPr lang="en-US" sz="800" dirty="0">
                <a:solidFill>
                  <a:schemeClr val="bg1"/>
                </a:solidFill>
              </a:rPr>
              <a:t>Short-format programs in leadership and management get students out the door and back to advancing in the workplace</a:t>
            </a:r>
          </a:p>
        </p:txBody>
      </p:sp>
      <p:sp>
        <p:nvSpPr>
          <p:cNvPr id="13" name="Rectangle 12">
            <a:extLst>
              <a:ext uri="{FF2B5EF4-FFF2-40B4-BE49-F238E27FC236}">
                <a16:creationId xmlns:a16="http://schemas.microsoft.com/office/drawing/2014/main" id="{D39AB1DF-CDF4-4284-8BBB-DBF3EB325726}"/>
              </a:ext>
            </a:extLst>
          </p:cNvPr>
          <p:cNvSpPr/>
          <p:nvPr/>
        </p:nvSpPr>
        <p:spPr bwMode="gray">
          <a:xfrm>
            <a:off x="2359356" y="2732295"/>
            <a:ext cx="1697126" cy="884084"/>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800" b="1" dirty="0">
                <a:solidFill>
                  <a:schemeClr val="bg1"/>
                </a:solidFill>
              </a:rPr>
              <a:t>New Enrichment Pipeline</a:t>
            </a:r>
            <a:br>
              <a:rPr lang="en-US" sz="800" b="1" dirty="0">
                <a:solidFill>
                  <a:schemeClr val="bg1"/>
                </a:solidFill>
              </a:rPr>
            </a:br>
            <a:r>
              <a:rPr lang="en-US" sz="800" dirty="0">
                <a:solidFill>
                  <a:schemeClr val="bg1"/>
                </a:solidFill>
              </a:rPr>
              <a:t>Eager to turn a hobby into  a career, they’re willing to finance their own education if it means they can “follow their passion”</a:t>
            </a:r>
            <a:endParaRPr lang="en-US" sz="800" b="1" dirty="0">
              <a:solidFill>
                <a:schemeClr val="bg1"/>
              </a:solidFill>
            </a:endParaRPr>
          </a:p>
        </p:txBody>
      </p:sp>
      <p:sp>
        <p:nvSpPr>
          <p:cNvPr id="14" name="Rectangle 13">
            <a:extLst>
              <a:ext uri="{FF2B5EF4-FFF2-40B4-BE49-F238E27FC236}">
                <a16:creationId xmlns:a16="http://schemas.microsoft.com/office/drawing/2014/main" id="{363BA835-9A16-49B9-B9B2-09AA45A6C99D}"/>
              </a:ext>
            </a:extLst>
          </p:cNvPr>
          <p:cNvSpPr/>
          <p:nvPr/>
        </p:nvSpPr>
        <p:spPr bwMode="gray">
          <a:xfrm>
            <a:off x="4433012" y="2732293"/>
            <a:ext cx="1697126" cy="884084"/>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800" b="1" dirty="0">
                <a:solidFill>
                  <a:schemeClr val="bg1"/>
                </a:solidFill>
              </a:rPr>
              <a:t>Revival of F2F Programs</a:t>
            </a:r>
            <a:br>
              <a:rPr lang="en-US" sz="800" b="1" dirty="0">
                <a:solidFill>
                  <a:schemeClr val="bg1"/>
                </a:solidFill>
              </a:rPr>
            </a:br>
            <a:r>
              <a:rPr lang="en-US" sz="800" dirty="0">
                <a:solidFill>
                  <a:schemeClr val="bg1"/>
                </a:solidFill>
              </a:rPr>
              <a:t>Social media interactions are an extension of F2F connections; ground-based programs help students build a network</a:t>
            </a:r>
          </a:p>
        </p:txBody>
      </p:sp>
      <p:sp>
        <p:nvSpPr>
          <p:cNvPr id="15" name="Right Arrow 14">
            <a:extLst>
              <a:ext uri="{FF2B5EF4-FFF2-40B4-BE49-F238E27FC236}">
                <a16:creationId xmlns:a16="http://schemas.microsoft.com/office/drawing/2014/main" id="{650C3F3C-C880-4D74-8B1C-454EBC52D623}"/>
              </a:ext>
            </a:extLst>
          </p:cNvPr>
          <p:cNvSpPr/>
          <p:nvPr/>
        </p:nvSpPr>
        <p:spPr bwMode="gray">
          <a:xfrm rot="5400000">
            <a:off x="1020471" y="2452240"/>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6" name="Right Arrow 15">
            <a:extLst>
              <a:ext uri="{FF2B5EF4-FFF2-40B4-BE49-F238E27FC236}">
                <a16:creationId xmlns:a16="http://schemas.microsoft.com/office/drawing/2014/main" id="{7425A664-180C-44C2-93A8-FA1D6364D0A5}"/>
              </a:ext>
            </a:extLst>
          </p:cNvPr>
          <p:cNvSpPr/>
          <p:nvPr/>
        </p:nvSpPr>
        <p:spPr bwMode="gray">
          <a:xfrm rot="5400000">
            <a:off x="3116479" y="2452240"/>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7" name="Right Arrow 16">
            <a:extLst>
              <a:ext uri="{FF2B5EF4-FFF2-40B4-BE49-F238E27FC236}">
                <a16:creationId xmlns:a16="http://schemas.microsoft.com/office/drawing/2014/main" id="{C0FACF1B-2A07-4D6F-9A21-B5D90761004E}"/>
              </a:ext>
            </a:extLst>
          </p:cNvPr>
          <p:cNvSpPr/>
          <p:nvPr/>
        </p:nvSpPr>
        <p:spPr bwMode="gray">
          <a:xfrm rot="5400000">
            <a:off x="5190135" y="2452240"/>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236713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75CC8-0643-4DEB-B63C-0D403A54830F}"/>
              </a:ext>
            </a:extLst>
          </p:cNvPr>
          <p:cNvSpPr>
            <a:spLocks noGrp="1"/>
          </p:cNvSpPr>
          <p:nvPr>
            <p:ph type="body" sz="quarter" idx="15"/>
          </p:nvPr>
        </p:nvSpPr>
        <p:spPr/>
        <p:txBody>
          <a:bodyPr/>
          <a:lstStyle/>
          <a:p>
            <a:r>
              <a:rPr lang="en-US" dirty="0"/>
              <a:t>Professional Education for the Millennial Workforce</a:t>
            </a:r>
          </a:p>
        </p:txBody>
      </p:sp>
      <p:sp>
        <p:nvSpPr>
          <p:cNvPr id="3" name="Text Placeholder 2">
            <a:extLst>
              <a:ext uri="{FF2B5EF4-FFF2-40B4-BE49-F238E27FC236}">
                <a16:creationId xmlns:a16="http://schemas.microsoft.com/office/drawing/2014/main" id="{66E2079A-BE87-477D-9B68-F9004BE2E279}"/>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16EE76C-FA6C-41BB-8E0E-265B060F01F8}"/>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3B55D924-600F-4D22-8B72-E7BAEAD14838}"/>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F718EDAA-6DDF-456A-885A-66C1F8018124}"/>
              </a:ext>
            </a:extLst>
          </p:cNvPr>
          <p:cNvSpPr>
            <a:spLocks noGrp="1"/>
          </p:cNvSpPr>
          <p:nvPr>
            <p:ph type="title"/>
          </p:nvPr>
        </p:nvSpPr>
        <p:spPr/>
        <p:txBody>
          <a:bodyPr/>
          <a:lstStyle/>
          <a:p>
            <a:r>
              <a:rPr lang="en-US" dirty="0"/>
              <a:t>Reimagining the Portfolio</a:t>
            </a:r>
          </a:p>
        </p:txBody>
      </p:sp>
      <p:grpSp>
        <p:nvGrpSpPr>
          <p:cNvPr id="7" name="Group 6">
            <a:extLst>
              <a:ext uri="{FF2B5EF4-FFF2-40B4-BE49-F238E27FC236}">
                <a16:creationId xmlns:a16="http://schemas.microsoft.com/office/drawing/2014/main" id="{397737D8-C4AE-451B-B79B-58C28BFCF787}"/>
              </a:ext>
            </a:extLst>
          </p:cNvPr>
          <p:cNvGrpSpPr/>
          <p:nvPr/>
        </p:nvGrpSpPr>
        <p:grpSpPr>
          <a:xfrm>
            <a:off x="1995927" y="1355083"/>
            <a:ext cx="1061322" cy="1204237"/>
            <a:chOff x="2210463" y="1382094"/>
            <a:chExt cx="1205056" cy="1121445"/>
          </a:xfrm>
        </p:grpSpPr>
        <p:sp>
          <p:nvSpPr>
            <p:cNvPr id="8" name="Freeform 19">
              <a:extLst>
                <a:ext uri="{FF2B5EF4-FFF2-40B4-BE49-F238E27FC236}">
                  <a16:creationId xmlns:a16="http://schemas.microsoft.com/office/drawing/2014/main" id="{EF2EF0D9-4324-4683-A5B5-3BED79F4D945}"/>
                </a:ext>
              </a:extLst>
            </p:cNvPr>
            <p:cNvSpPr/>
            <p:nvPr/>
          </p:nvSpPr>
          <p:spPr bwMode="gray">
            <a:xfrm>
              <a:off x="2845206" y="1382094"/>
              <a:ext cx="570313" cy="112144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cxnSp>
          <p:nvCxnSpPr>
            <p:cNvPr id="9" name="Straight Connector 8">
              <a:extLst>
                <a:ext uri="{FF2B5EF4-FFF2-40B4-BE49-F238E27FC236}">
                  <a16:creationId xmlns:a16="http://schemas.microsoft.com/office/drawing/2014/main" id="{54F83103-4499-428D-920A-AD6527017F93}"/>
                </a:ext>
              </a:extLst>
            </p:cNvPr>
            <p:cNvCxnSpPr/>
            <p:nvPr/>
          </p:nvCxnSpPr>
          <p:spPr>
            <a:xfrm flipH="1">
              <a:off x="2210463" y="2503539"/>
              <a:ext cx="635870" cy="0"/>
            </a:xfrm>
            <a:prstGeom prst="line">
              <a:avLst/>
            </a:prstGeom>
            <a:noFill/>
            <a:ln w="12700" cap="flat" cmpd="sng" algn="ctr">
              <a:solidFill>
                <a:schemeClr val="accent3"/>
              </a:solidFill>
              <a:prstDash val="solid"/>
              <a:miter lim="800000"/>
            </a:ln>
            <a:effectLst/>
          </p:spPr>
        </p:cxnSp>
      </p:grpSp>
      <p:grpSp>
        <p:nvGrpSpPr>
          <p:cNvPr id="10" name="Group 9">
            <a:extLst>
              <a:ext uri="{FF2B5EF4-FFF2-40B4-BE49-F238E27FC236}">
                <a16:creationId xmlns:a16="http://schemas.microsoft.com/office/drawing/2014/main" id="{743C52C6-60C0-4CFF-A26C-4E5E3229B91C}"/>
              </a:ext>
            </a:extLst>
          </p:cNvPr>
          <p:cNvGrpSpPr/>
          <p:nvPr/>
        </p:nvGrpSpPr>
        <p:grpSpPr>
          <a:xfrm flipV="1">
            <a:off x="1995928" y="2711717"/>
            <a:ext cx="1061326" cy="1169389"/>
            <a:chOff x="2209570" y="1382094"/>
            <a:chExt cx="1069881" cy="1121445"/>
          </a:xfrm>
        </p:grpSpPr>
        <p:sp>
          <p:nvSpPr>
            <p:cNvPr id="11" name="Freeform 24">
              <a:extLst>
                <a:ext uri="{FF2B5EF4-FFF2-40B4-BE49-F238E27FC236}">
                  <a16:creationId xmlns:a16="http://schemas.microsoft.com/office/drawing/2014/main" id="{C376B5BC-E071-4E09-A0F5-95039C9B67BD}"/>
                </a:ext>
              </a:extLst>
            </p:cNvPr>
            <p:cNvSpPr/>
            <p:nvPr/>
          </p:nvSpPr>
          <p:spPr bwMode="gray">
            <a:xfrm>
              <a:off x="2773114" y="1382094"/>
              <a:ext cx="506337" cy="112144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cxnSp>
          <p:nvCxnSpPr>
            <p:cNvPr id="12" name="Straight Connector 11">
              <a:extLst>
                <a:ext uri="{FF2B5EF4-FFF2-40B4-BE49-F238E27FC236}">
                  <a16:creationId xmlns:a16="http://schemas.microsoft.com/office/drawing/2014/main" id="{6FE74EE0-EB04-4CA9-BF67-1FF5BC05DDE0}"/>
                </a:ext>
              </a:extLst>
            </p:cNvPr>
            <p:cNvCxnSpPr/>
            <p:nvPr/>
          </p:nvCxnSpPr>
          <p:spPr>
            <a:xfrm flipH="1">
              <a:off x="2209570" y="2495588"/>
              <a:ext cx="568278" cy="0"/>
            </a:xfrm>
            <a:prstGeom prst="line">
              <a:avLst/>
            </a:prstGeom>
            <a:noFill/>
            <a:ln w="12700" cap="flat" cmpd="sng" algn="ctr">
              <a:solidFill>
                <a:schemeClr val="accent3"/>
              </a:solidFill>
              <a:prstDash val="solid"/>
              <a:miter lim="800000"/>
            </a:ln>
            <a:effectLst/>
          </p:spPr>
        </p:cxnSp>
      </p:grpSp>
      <p:cxnSp>
        <p:nvCxnSpPr>
          <p:cNvPr id="13" name="Straight Arrow Connector 12">
            <a:extLst>
              <a:ext uri="{FF2B5EF4-FFF2-40B4-BE49-F238E27FC236}">
                <a16:creationId xmlns:a16="http://schemas.microsoft.com/office/drawing/2014/main" id="{4F8D4334-F5BB-4AA4-817A-AF01042F13F1}"/>
              </a:ext>
            </a:extLst>
          </p:cNvPr>
          <p:cNvCxnSpPr/>
          <p:nvPr/>
        </p:nvCxnSpPr>
        <p:spPr>
          <a:xfrm>
            <a:off x="1995927" y="2638830"/>
            <a:ext cx="2953183" cy="0"/>
          </a:xfrm>
          <a:prstGeom prst="straightConnector1">
            <a:avLst/>
          </a:prstGeom>
          <a:noFill/>
          <a:ln w="12700" cap="flat" cmpd="sng" algn="ctr">
            <a:solidFill>
              <a:schemeClr val="accent3"/>
            </a:solidFill>
            <a:prstDash val="solid"/>
            <a:miter lim="800000"/>
            <a:headEnd type="none" w="med" len="med"/>
            <a:tailEnd type="triangle" w="med" len="med"/>
          </a:ln>
          <a:effectLst/>
        </p:spPr>
      </p:cxnSp>
      <p:sp>
        <p:nvSpPr>
          <p:cNvPr id="14" name="Rectangle 13">
            <a:extLst>
              <a:ext uri="{FF2B5EF4-FFF2-40B4-BE49-F238E27FC236}">
                <a16:creationId xmlns:a16="http://schemas.microsoft.com/office/drawing/2014/main" id="{24B56E50-B3F0-4321-A19E-B577E66E80FE}"/>
              </a:ext>
            </a:extLst>
          </p:cNvPr>
          <p:cNvSpPr/>
          <p:nvPr/>
        </p:nvSpPr>
        <p:spPr>
          <a:xfrm>
            <a:off x="3123426" y="2914728"/>
            <a:ext cx="2632324" cy="1278899"/>
          </a:xfrm>
          <a:prstGeom prst="rect">
            <a:avLst/>
          </a:prstGeom>
          <a:solidFill>
            <a:schemeClr val="bg1"/>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Rectangle 14">
            <a:extLst>
              <a:ext uri="{FF2B5EF4-FFF2-40B4-BE49-F238E27FC236}">
                <a16:creationId xmlns:a16="http://schemas.microsoft.com/office/drawing/2014/main" id="{5B3E0346-81A5-4FB1-AEE1-9DFA0615D26E}"/>
              </a:ext>
            </a:extLst>
          </p:cNvPr>
          <p:cNvSpPr/>
          <p:nvPr/>
        </p:nvSpPr>
        <p:spPr>
          <a:xfrm>
            <a:off x="3115782" y="1021509"/>
            <a:ext cx="2639968" cy="1311969"/>
          </a:xfrm>
          <a:prstGeom prst="rect">
            <a:avLst/>
          </a:prstGeom>
          <a:solidFill>
            <a:schemeClr val="bg1"/>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Box 15">
            <a:extLst>
              <a:ext uri="{FF2B5EF4-FFF2-40B4-BE49-F238E27FC236}">
                <a16:creationId xmlns:a16="http://schemas.microsoft.com/office/drawing/2014/main" id="{7FC77E85-C7B9-4683-BBBE-AD647F1E1891}"/>
              </a:ext>
            </a:extLst>
          </p:cNvPr>
          <p:cNvSpPr txBox="1"/>
          <p:nvPr/>
        </p:nvSpPr>
        <p:spPr bwMode="gray">
          <a:xfrm>
            <a:off x="3221634" y="1110623"/>
            <a:ext cx="192360" cy="276999"/>
          </a:xfrm>
          <a:prstGeom prst="rect">
            <a:avLst/>
          </a:prstGeom>
          <a:noFill/>
        </p:spPr>
        <p:txBody>
          <a:bodyPr wrap="none" lIns="0" tIns="0" rIns="0" bIns="0" rtlCol="0">
            <a:spAutoFit/>
          </a:bodyPr>
          <a:lstStyle/>
          <a:p>
            <a:r>
              <a:rPr lang="en-US" sz="1800" b="1" dirty="0">
                <a:solidFill>
                  <a:schemeClr val="accent6"/>
                </a:solidFill>
              </a:rPr>
              <a:t>2.</a:t>
            </a:r>
          </a:p>
        </p:txBody>
      </p:sp>
      <p:sp>
        <p:nvSpPr>
          <p:cNvPr id="17" name="TextBox 16">
            <a:extLst>
              <a:ext uri="{FF2B5EF4-FFF2-40B4-BE49-F238E27FC236}">
                <a16:creationId xmlns:a16="http://schemas.microsoft.com/office/drawing/2014/main" id="{EEACA858-3F39-482B-9405-E79298295F0B}"/>
              </a:ext>
            </a:extLst>
          </p:cNvPr>
          <p:cNvSpPr txBox="1"/>
          <p:nvPr/>
        </p:nvSpPr>
        <p:spPr bwMode="gray">
          <a:xfrm>
            <a:off x="3221634" y="3086158"/>
            <a:ext cx="192360" cy="276999"/>
          </a:xfrm>
          <a:prstGeom prst="rect">
            <a:avLst/>
          </a:prstGeom>
          <a:noFill/>
        </p:spPr>
        <p:txBody>
          <a:bodyPr wrap="none" lIns="0" tIns="0" rIns="0" bIns="0" rtlCol="0">
            <a:spAutoFit/>
          </a:bodyPr>
          <a:lstStyle/>
          <a:p>
            <a:r>
              <a:rPr lang="en-US" sz="1800" b="1" dirty="0">
                <a:solidFill>
                  <a:schemeClr val="accent6"/>
                </a:solidFill>
              </a:rPr>
              <a:t>3.</a:t>
            </a:r>
          </a:p>
        </p:txBody>
      </p:sp>
      <p:sp>
        <p:nvSpPr>
          <p:cNvPr id="18" name="TextBox 17">
            <a:extLst>
              <a:ext uri="{FF2B5EF4-FFF2-40B4-BE49-F238E27FC236}">
                <a16:creationId xmlns:a16="http://schemas.microsoft.com/office/drawing/2014/main" id="{A856CC20-DC09-4DE3-BCB2-1162DC4E5349}"/>
              </a:ext>
            </a:extLst>
          </p:cNvPr>
          <p:cNvSpPr txBox="1"/>
          <p:nvPr/>
        </p:nvSpPr>
        <p:spPr bwMode="gray">
          <a:xfrm>
            <a:off x="3511474" y="1149683"/>
            <a:ext cx="2065137" cy="276999"/>
          </a:xfrm>
          <a:prstGeom prst="rect">
            <a:avLst/>
          </a:prstGeom>
          <a:noFill/>
        </p:spPr>
        <p:txBody>
          <a:bodyPr wrap="square" lIns="0" tIns="0" rIns="0" bIns="0" rtlCol="0">
            <a:spAutoFit/>
          </a:bodyPr>
          <a:lstStyle/>
          <a:p>
            <a:pPr>
              <a:spcBef>
                <a:spcPts val="500"/>
              </a:spcBef>
            </a:pPr>
            <a:r>
              <a:rPr lang="en-US" sz="900" b="1" dirty="0"/>
              <a:t>Enhanced Enrichment Courses for Early Encore Careers</a:t>
            </a:r>
          </a:p>
        </p:txBody>
      </p:sp>
      <p:sp>
        <p:nvSpPr>
          <p:cNvPr id="19" name="TextBox 18">
            <a:extLst>
              <a:ext uri="{FF2B5EF4-FFF2-40B4-BE49-F238E27FC236}">
                <a16:creationId xmlns:a16="http://schemas.microsoft.com/office/drawing/2014/main" id="{4576950D-3A9B-473F-9F28-A9EA6026BD5F}"/>
              </a:ext>
            </a:extLst>
          </p:cNvPr>
          <p:cNvSpPr txBox="1"/>
          <p:nvPr/>
        </p:nvSpPr>
        <p:spPr bwMode="gray">
          <a:xfrm>
            <a:off x="3511474" y="3113731"/>
            <a:ext cx="1972654" cy="276999"/>
          </a:xfrm>
          <a:prstGeom prst="rect">
            <a:avLst/>
          </a:prstGeom>
          <a:noFill/>
        </p:spPr>
        <p:txBody>
          <a:bodyPr wrap="square" lIns="0" tIns="0" rIns="0" bIns="0" rtlCol="0">
            <a:spAutoFit/>
          </a:bodyPr>
          <a:lstStyle/>
          <a:p>
            <a:pPr>
              <a:spcBef>
                <a:spcPts val="500"/>
              </a:spcBef>
            </a:pPr>
            <a:r>
              <a:rPr lang="en-US" sz="900" b="1" dirty="0"/>
              <a:t>Offline Intensives for Tomorrow’s Business Owners</a:t>
            </a:r>
          </a:p>
        </p:txBody>
      </p:sp>
      <p:grpSp>
        <p:nvGrpSpPr>
          <p:cNvPr id="20" name="Group 19">
            <a:extLst>
              <a:ext uri="{FF2B5EF4-FFF2-40B4-BE49-F238E27FC236}">
                <a16:creationId xmlns:a16="http://schemas.microsoft.com/office/drawing/2014/main" id="{27956C93-44EA-439B-BACE-66464F6FDB1F}"/>
              </a:ext>
            </a:extLst>
          </p:cNvPr>
          <p:cNvGrpSpPr/>
          <p:nvPr/>
        </p:nvGrpSpPr>
        <p:grpSpPr>
          <a:xfrm>
            <a:off x="385618" y="1355083"/>
            <a:ext cx="2019437" cy="2526026"/>
            <a:chOff x="614148" y="1961812"/>
            <a:chExt cx="2019437" cy="1872619"/>
          </a:xfrm>
        </p:grpSpPr>
        <p:sp>
          <p:nvSpPr>
            <p:cNvPr id="21" name="Rectangle 20">
              <a:extLst>
                <a:ext uri="{FF2B5EF4-FFF2-40B4-BE49-F238E27FC236}">
                  <a16:creationId xmlns:a16="http://schemas.microsoft.com/office/drawing/2014/main" id="{A7D21FC4-1478-4CE8-ACAB-958A166CDC8A}"/>
                </a:ext>
              </a:extLst>
            </p:cNvPr>
            <p:cNvSpPr/>
            <p:nvPr/>
          </p:nvSpPr>
          <p:spPr>
            <a:xfrm>
              <a:off x="614148" y="1961812"/>
              <a:ext cx="1925985" cy="1872619"/>
            </a:xfrm>
            <a:prstGeom prst="rect">
              <a:avLst/>
            </a:prstGeom>
            <a:solidFill>
              <a:schemeClr val="bg1"/>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2" name="Group 21">
              <a:extLst>
                <a:ext uri="{FF2B5EF4-FFF2-40B4-BE49-F238E27FC236}">
                  <a16:creationId xmlns:a16="http://schemas.microsoft.com/office/drawing/2014/main" id="{CA14CB6A-4AB0-4049-B5F1-CF1953D1BD30}"/>
                </a:ext>
              </a:extLst>
            </p:cNvPr>
            <p:cNvGrpSpPr/>
            <p:nvPr/>
          </p:nvGrpSpPr>
          <p:grpSpPr>
            <a:xfrm>
              <a:off x="722225" y="2072583"/>
              <a:ext cx="1911360" cy="1443335"/>
              <a:chOff x="776817" y="1194208"/>
              <a:chExt cx="1911360" cy="1443335"/>
            </a:xfrm>
          </p:grpSpPr>
          <p:sp>
            <p:nvSpPr>
              <p:cNvPr id="23" name="TextBox 22">
                <a:extLst>
                  <a:ext uri="{FF2B5EF4-FFF2-40B4-BE49-F238E27FC236}">
                    <a16:creationId xmlns:a16="http://schemas.microsoft.com/office/drawing/2014/main" id="{98639E56-3BFF-45E4-B876-DBA44BEDF61F}"/>
                  </a:ext>
                </a:extLst>
              </p:cNvPr>
              <p:cNvSpPr txBox="1"/>
              <p:nvPr/>
            </p:nvSpPr>
            <p:spPr bwMode="gray">
              <a:xfrm>
                <a:off x="776817" y="1194208"/>
                <a:ext cx="192360" cy="276999"/>
              </a:xfrm>
              <a:prstGeom prst="rect">
                <a:avLst/>
              </a:prstGeom>
              <a:noFill/>
            </p:spPr>
            <p:txBody>
              <a:bodyPr wrap="none" lIns="0" tIns="0" rIns="0" bIns="0" rtlCol="0">
                <a:spAutoFit/>
              </a:bodyPr>
              <a:lstStyle/>
              <a:p>
                <a:r>
                  <a:rPr lang="en-US" sz="1800" b="1" dirty="0">
                    <a:solidFill>
                      <a:schemeClr val="accent6"/>
                    </a:solidFill>
                  </a:rPr>
                  <a:t>1.</a:t>
                </a:r>
              </a:p>
            </p:txBody>
          </p:sp>
          <p:sp>
            <p:nvSpPr>
              <p:cNvPr id="24" name="TextBox 23">
                <a:extLst>
                  <a:ext uri="{FF2B5EF4-FFF2-40B4-BE49-F238E27FC236}">
                    <a16:creationId xmlns:a16="http://schemas.microsoft.com/office/drawing/2014/main" id="{1682720B-1467-4E5E-89D0-E29B76B3B6FD}"/>
                  </a:ext>
                </a:extLst>
              </p:cNvPr>
              <p:cNvSpPr txBox="1"/>
              <p:nvPr/>
            </p:nvSpPr>
            <p:spPr bwMode="gray">
              <a:xfrm>
                <a:off x="1049891" y="1202676"/>
                <a:ext cx="1446930" cy="410695"/>
              </a:xfrm>
              <a:prstGeom prst="rect">
                <a:avLst/>
              </a:prstGeom>
              <a:noFill/>
            </p:spPr>
            <p:txBody>
              <a:bodyPr wrap="square" lIns="0" tIns="0" rIns="0" bIns="0" rtlCol="0">
                <a:spAutoFit/>
              </a:bodyPr>
              <a:lstStyle/>
              <a:p>
                <a:pPr>
                  <a:spcBef>
                    <a:spcPts val="500"/>
                  </a:spcBef>
                </a:pPr>
                <a:r>
                  <a:rPr lang="en-US" sz="900" b="1" dirty="0"/>
                  <a:t>Accelerated Leadership Programs for Millennial Career Advancers</a:t>
                </a:r>
              </a:p>
            </p:txBody>
          </p:sp>
          <p:sp>
            <p:nvSpPr>
              <p:cNvPr id="25" name="TextBox 24">
                <a:extLst>
                  <a:ext uri="{FF2B5EF4-FFF2-40B4-BE49-F238E27FC236}">
                    <a16:creationId xmlns:a16="http://schemas.microsoft.com/office/drawing/2014/main" id="{838603C9-C448-42DA-AAC3-387478DAC3A8}"/>
                  </a:ext>
                </a:extLst>
              </p:cNvPr>
              <p:cNvSpPr txBox="1"/>
              <p:nvPr/>
            </p:nvSpPr>
            <p:spPr bwMode="gray">
              <a:xfrm>
                <a:off x="1020382" y="1673550"/>
                <a:ext cx="1667795" cy="963993"/>
              </a:xfrm>
              <a:prstGeom prst="rect">
                <a:avLst/>
              </a:prstGeom>
              <a:noFill/>
            </p:spPr>
            <p:txBody>
              <a:bodyPr wrap="square" lIns="0" tIns="0" rIns="0" bIns="0" rtlCol="0">
                <a:spAutoFit/>
              </a:bodyPr>
              <a:lstStyle/>
              <a:p>
                <a:pPr marL="228600" indent="-228600">
                  <a:spcBef>
                    <a:spcPts val="500"/>
                  </a:spcBef>
                  <a:buFontTx/>
                  <a:buAutoNum type="arabicParenR"/>
                </a:pPr>
                <a:r>
                  <a:rPr lang="en-US" sz="900" dirty="0"/>
                  <a:t>Cohort-Based Experience</a:t>
                </a:r>
              </a:p>
              <a:p>
                <a:pPr marL="228600" indent="-228600">
                  <a:spcBef>
                    <a:spcPts val="500"/>
                  </a:spcBef>
                  <a:buFontTx/>
                  <a:buAutoNum type="arabicParenR"/>
                </a:pPr>
                <a:r>
                  <a:rPr lang="en-US" sz="900" dirty="0"/>
                  <a:t>Time for Personal Exploration</a:t>
                </a:r>
              </a:p>
              <a:p>
                <a:pPr marL="228600" indent="-228600">
                  <a:spcBef>
                    <a:spcPts val="500"/>
                  </a:spcBef>
                  <a:buFontTx/>
                  <a:buAutoNum type="arabicParenR"/>
                </a:pPr>
                <a:r>
                  <a:rPr lang="en-US" sz="900" dirty="0"/>
                  <a:t>Access to Alumni Networks</a:t>
                </a:r>
              </a:p>
              <a:p>
                <a:pPr marL="228600" indent="-228600">
                  <a:spcBef>
                    <a:spcPts val="500"/>
                  </a:spcBef>
                  <a:buFontTx/>
                  <a:buAutoNum type="arabicParenR"/>
                </a:pPr>
                <a:r>
                  <a:rPr lang="en-US" sz="900" dirty="0"/>
                  <a:t>Selective and Elite Student Body</a:t>
                </a:r>
              </a:p>
            </p:txBody>
          </p:sp>
        </p:grpSp>
      </p:grpSp>
      <p:sp>
        <p:nvSpPr>
          <p:cNvPr id="26" name="TextBox 25">
            <a:extLst>
              <a:ext uri="{FF2B5EF4-FFF2-40B4-BE49-F238E27FC236}">
                <a16:creationId xmlns:a16="http://schemas.microsoft.com/office/drawing/2014/main" id="{166A7C8E-A262-4901-A927-33A896862C37}"/>
              </a:ext>
            </a:extLst>
          </p:cNvPr>
          <p:cNvSpPr txBox="1"/>
          <p:nvPr/>
        </p:nvSpPr>
        <p:spPr bwMode="gray">
          <a:xfrm>
            <a:off x="3458978" y="1542605"/>
            <a:ext cx="2315690" cy="543739"/>
          </a:xfrm>
          <a:prstGeom prst="rect">
            <a:avLst/>
          </a:prstGeom>
          <a:noFill/>
        </p:spPr>
        <p:txBody>
          <a:bodyPr wrap="square" lIns="0" tIns="0" rIns="0" bIns="0" rtlCol="0">
            <a:spAutoFit/>
          </a:bodyPr>
          <a:lstStyle/>
          <a:p>
            <a:pPr marL="228600" indent="-228600">
              <a:spcBef>
                <a:spcPts val="500"/>
              </a:spcBef>
              <a:buFont typeface="+mj-lt"/>
              <a:buAutoNum type="arabicParenR" startAt="5"/>
            </a:pPr>
            <a:r>
              <a:rPr lang="en-US" sz="900" dirty="0"/>
              <a:t>Freelance-Friendly Modifications</a:t>
            </a:r>
          </a:p>
          <a:p>
            <a:pPr marL="228600" indent="-228600">
              <a:spcBef>
                <a:spcPts val="500"/>
              </a:spcBef>
              <a:buFont typeface="+mj-lt"/>
              <a:buAutoNum type="arabicParenR" startAt="5"/>
            </a:pPr>
            <a:r>
              <a:rPr lang="en-US" sz="900" dirty="0"/>
              <a:t>Preferred Partner Status</a:t>
            </a:r>
          </a:p>
          <a:p>
            <a:pPr marL="228600" indent="-228600">
              <a:spcBef>
                <a:spcPts val="500"/>
              </a:spcBef>
              <a:buFont typeface="+mj-lt"/>
              <a:buAutoNum type="arabicParenR" startAt="5"/>
            </a:pPr>
            <a:r>
              <a:rPr lang="en-US" sz="900" dirty="0"/>
              <a:t>Professionalized Hobbyist Courses</a:t>
            </a:r>
          </a:p>
        </p:txBody>
      </p:sp>
      <p:sp>
        <p:nvSpPr>
          <p:cNvPr id="27" name="TextBox 26">
            <a:extLst>
              <a:ext uri="{FF2B5EF4-FFF2-40B4-BE49-F238E27FC236}">
                <a16:creationId xmlns:a16="http://schemas.microsoft.com/office/drawing/2014/main" id="{58F27C28-D3AC-4EE8-B20D-99FDE5C74820}"/>
              </a:ext>
            </a:extLst>
          </p:cNvPr>
          <p:cNvSpPr txBox="1"/>
          <p:nvPr/>
        </p:nvSpPr>
        <p:spPr bwMode="gray">
          <a:xfrm>
            <a:off x="3463608" y="3534435"/>
            <a:ext cx="2292142" cy="341119"/>
          </a:xfrm>
          <a:prstGeom prst="rect">
            <a:avLst/>
          </a:prstGeom>
          <a:noFill/>
        </p:spPr>
        <p:txBody>
          <a:bodyPr wrap="square" lIns="0" tIns="0" rIns="0" bIns="0" rtlCol="0">
            <a:spAutoFit/>
          </a:bodyPr>
          <a:lstStyle/>
          <a:p>
            <a:pPr marL="228600" indent="-228600">
              <a:spcBef>
                <a:spcPts val="500"/>
              </a:spcBef>
              <a:buFont typeface="+mj-lt"/>
              <a:buAutoNum type="arabicParenR" startAt="8"/>
            </a:pPr>
            <a:r>
              <a:rPr lang="en-US" sz="900" dirty="0"/>
              <a:t>Revenue-Enhancing Brand Builders</a:t>
            </a:r>
          </a:p>
          <a:p>
            <a:pPr marL="228600" indent="-228600">
              <a:spcBef>
                <a:spcPts val="500"/>
              </a:spcBef>
              <a:buFont typeface="+mj-lt"/>
              <a:buAutoNum type="arabicParenR" startAt="8"/>
            </a:pPr>
            <a:r>
              <a:rPr lang="en-US" sz="900" dirty="0"/>
              <a:t>Lifelong Learning Pathways</a:t>
            </a:r>
          </a:p>
        </p:txBody>
      </p:sp>
      <p:sp>
        <p:nvSpPr>
          <p:cNvPr id="28" name="TextBox 27">
            <a:extLst>
              <a:ext uri="{FF2B5EF4-FFF2-40B4-BE49-F238E27FC236}">
                <a16:creationId xmlns:a16="http://schemas.microsoft.com/office/drawing/2014/main" id="{CED476B9-AE6C-4273-9E78-A8725CFF55E9}"/>
              </a:ext>
            </a:extLst>
          </p:cNvPr>
          <p:cNvSpPr txBox="1"/>
          <p:nvPr/>
        </p:nvSpPr>
        <p:spPr bwMode="gray">
          <a:xfrm>
            <a:off x="5037608" y="2468339"/>
            <a:ext cx="1078005" cy="276999"/>
          </a:xfrm>
          <a:prstGeom prst="rect">
            <a:avLst/>
          </a:prstGeom>
          <a:noFill/>
        </p:spPr>
        <p:txBody>
          <a:bodyPr wrap="square" lIns="0" tIns="0" rIns="0" bIns="0" rtlCol="0">
            <a:spAutoFit/>
          </a:bodyPr>
          <a:lstStyle/>
          <a:p>
            <a:pPr>
              <a:spcBef>
                <a:spcPts val="500"/>
              </a:spcBef>
            </a:pPr>
            <a:r>
              <a:rPr lang="en-US" sz="900" i="1" dirty="0"/>
              <a:t>Future enrollment in core COE programs</a:t>
            </a:r>
          </a:p>
        </p:txBody>
      </p:sp>
    </p:spTree>
    <p:extLst>
      <p:ext uri="{BB962C8B-B14F-4D97-AF65-F5344CB8AC3E}">
        <p14:creationId xmlns:p14="http://schemas.microsoft.com/office/powerpoint/2010/main" val="387076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2BDD2A-6FF9-430C-972E-CE931ED86A20}"/>
              </a:ext>
            </a:extLst>
          </p:cNvPr>
          <p:cNvSpPr>
            <a:spLocks noGrp="1"/>
          </p:cNvSpPr>
          <p:nvPr>
            <p:ph type="body" sz="quarter" idx="15"/>
          </p:nvPr>
        </p:nvSpPr>
        <p:spPr/>
        <p:txBody>
          <a:bodyPr/>
          <a:lstStyle/>
          <a:p>
            <a:r>
              <a:rPr lang="en-US" dirty="0"/>
              <a:t>Professional Education in the Millennial Workforce</a:t>
            </a:r>
          </a:p>
        </p:txBody>
      </p:sp>
      <p:sp>
        <p:nvSpPr>
          <p:cNvPr id="3" name="Text Placeholder 2">
            <a:extLst>
              <a:ext uri="{FF2B5EF4-FFF2-40B4-BE49-F238E27FC236}">
                <a16:creationId xmlns:a16="http://schemas.microsoft.com/office/drawing/2014/main" id="{7EBBB42E-8652-496D-AFE8-AC78F5D76EE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56A3D3E1-2B5F-4AB2-B0E3-4655CF8D49F3}"/>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FFA3CC31-5611-4A64-BC05-87E637BF1502}"/>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65C7F0F2-5B04-4451-B6C3-7298869A6DD6}"/>
              </a:ext>
            </a:extLst>
          </p:cNvPr>
          <p:cNvSpPr>
            <a:spLocks noGrp="1"/>
          </p:cNvSpPr>
          <p:nvPr>
            <p:ph type="title"/>
          </p:nvPr>
        </p:nvSpPr>
        <p:spPr/>
        <p:txBody>
          <a:bodyPr/>
          <a:lstStyle/>
          <a:p>
            <a:r>
              <a:rPr lang="en-US" dirty="0"/>
              <a:t>Reimagining the Portfolio</a:t>
            </a:r>
          </a:p>
        </p:txBody>
      </p:sp>
      <p:grpSp>
        <p:nvGrpSpPr>
          <p:cNvPr id="7" name="Group 6">
            <a:extLst>
              <a:ext uri="{FF2B5EF4-FFF2-40B4-BE49-F238E27FC236}">
                <a16:creationId xmlns:a16="http://schemas.microsoft.com/office/drawing/2014/main" id="{1DECB905-2578-40AB-B2B7-8A482417A4CC}"/>
              </a:ext>
            </a:extLst>
          </p:cNvPr>
          <p:cNvGrpSpPr/>
          <p:nvPr/>
        </p:nvGrpSpPr>
        <p:grpSpPr>
          <a:xfrm>
            <a:off x="1995927" y="1355083"/>
            <a:ext cx="1061322" cy="1204237"/>
            <a:chOff x="2210463" y="1382094"/>
            <a:chExt cx="1205056" cy="1121445"/>
          </a:xfrm>
        </p:grpSpPr>
        <p:sp>
          <p:nvSpPr>
            <p:cNvPr id="8" name="Freeform 19">
              <a:extLst>
                <a:ext uri="{FF2B5EF4-FFF2-40B4-BE49-F238E27FC236}">
                  <a16:creationId xmlns:a16="http://schemas.microsoft.com/office/drawing/2014/main" id="{36866E21-89DB-4DC8-AD09-2613CDCBE9C6}"/>
                </a:ext>
              </a:extLst>
            </p:cNvPr>
            <p:cNvSpPr/>
            <p:nvPr/>
          </p:nvSpPr>
          <p:spPr bwMode="gray">
            <a:xfrm>
              <a:off x="2845206" y="1382094"/>
              <a:ext cx="570313" cy="112144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cxnSp>
          <p:nvCxnSpPr>
            <p:cNvPr id="9" name="Straight Connector 8">
              <a:extLst>
                <a:ext uri="{FF2B5EF4-FFF2-40B4-BE49-F238E27FC236}">
                  <a16:creationId xmlns:a16="http://schemas.microsoft.com/office/drawing/2014/main" id="{0D0E2079-0DA4-4AC7-85C5-AA90E21686AF}"/>
                </a:ext>
              </a:extLst>
            </p:cNvPr>
            <p:cNvCxnSpPr/>
            <p:nvPr/>
          </p:nvCxnSpPr>
          <p:spPr>
            <a:xfrm flipH="1">
              <a:off x="2210463" y="2503539"/>
              <a:ext cx="635870" cy="0"/>
            </a:xfrm>
            <a:prstGeom prst="line">
              <a:avLst/>
            </a:prstGeom>
            <a:noFill/>
            <a:ln w="12700" cap="flat" cmpd="sng" algn="ctr">
              <a:solidFill>
                <a:schemeClr val="accent3"/>
              </a:solidFill>
              <a:prstDash val="solid"/>
              <a:miter lim="800000"/>
            </a:ln>
            <a:effectLst/>
          </p:spPr>
        </p:cxnSp>
      </p:grpSp>
      <p:grpSp>
        <p:nvGrpSpPr>
          <p:cNvPr id="10" name="Group 9">
            <a:extLst>
              <a:ext uri="{FF2B5EF4-FFF2-40B4-BE49-F238E27FC236}">
                <a16:creationId xmlns:a16="http://schemas.microsoft.com/office/drawing/2014/main" id="{3238B6E5-6B7E-4940-9898-F52EE5B21155}"/>
              </a:ext>
            </a:extLst>
          </p:cNvPr>
          <p:cNvGrpSpPr/>
          <p:nvPr/>
        </p:nvGrpSpPr>
        <p:grpSpPr>
          <a:xfrm flipV="1">
            <a:off x="1995928" y="2711717"/>
            <a:ext cx="1061326" cy="1169389"/>
            <a:chOff x="2209570" y="1382094"/>
            <a:chExt cx="1069881" cy="1121445"/>
          </a:xfrm>
        </p:grpSpPr>
        <p:sp>
          <p:nvSpPr>
            <p:cNvPr id="11" name="Freeform 24">
              <a:extLst>
                <a:ext uri="{FF2B5EF4-FFF2-40B4-BE49-F238E27FC236}">
                  <a16:creationId xmlns:a16="http://schemas.microsoft.com/office/drawing/2014/main" id="{44D41EB0-0714-4FF2-9825-F4F154C2FF41}"/>
                </a:ext>
              </a:extLst>
            </p:cNvPr>
            <p:cNvSpPr/>
            <p:nvPr/>
          </p:nvSpPr>
          <p:spPr bwMode="gray">
            <a:xfrm>
              <a:off x="2773114" y="1382094"/>
              <a:ext cx="506337" cy="112144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cxnSp>
          <p:nvCxnSpPr>
            <p:cNvPr id="12" name="Straight Connector 11">
              <a:extLst>
                <a:ext uri="{FF2B5EF4-FFF2-40B4-BE49-F238E27FC236}">
                  <a16:creationId xmlns:a16="http://schemas.microsoft.com/office/drawing/2014/main" id="{D0C36A30-8A19-4F9F-BA6E-7FDA281EF674}"/>
                </a:ext>
              </a:extLst>
            </p:cNvPr>
            <p:cNvCxnSpPr/>
            <p:nvPr/>
          </p:nvCxnSpPr>
          <p:spPr>
            <a:xfrm flipH="1">
              <a:off x="2209570" y="2495588"/>
              <a:ext cx="568278" cy="0"/>
            </a:xfrm>
            <a:prstGeom prst="line">
              <a:avLst/>
            </a:prstGeom>
            <a:noFill/>
            <a:ln w="12700" cap="flat" cmpd="sng" algn="ctr">
              <a:solidFill>
                <a:schemeClr val="accent3"/>
              </a:solidFill>
              <a:prstDash val="solid"/>
              <a:miter lim="800000"/>
            </a:ln>
            <a:effectLst/>
          </p:spPr>
        </p:cxnSp>
      </p:grpSp>
      <p:cxnSp>
        <p:nvCxnSpPr>
          <p:cNvPr id="13" name="Straight Arrow Connector 12">
            <a:extLst>
              <a:ext uri="{FF2B5EF4-FFF2-40B4-BE49-F238E27FC236}">
                <a16:creationId xmlns:a16="http://schemas.microsoft.com/office/drawing/2014/main" id="{52620038-F556-4C86-BFC5-F2CA21613F7A}"/>
              </a:ext>
            </a:extLst>
          </p:cNvPr>
          <p:cNvCxnSpPr/>
          <p:nvPr/>
        </p:nvCxnSpPr>
        <p:spPr>
          <a:xfrm>
            <a:off x="1995927" y="2638830"/>
            <a:ext cx="2953183" cy="0"/>
          </a:xfrm>
          <a:prstGeom prst="straightConnector1">
            <a:avLst/>
          </a:prstGeom>
          <a:noFill/>
          <a:ln w="12700" cap="flat" cmpd="sng" algn="ctr">
            <a:solidFill>
              <a:schemeClr val="accent3"/>
            </a:solidFill>
            <a:prstDash val="solid"/>
            <a:miter lim="800000"/>
            <a:headEnd type="none" w="med" len="med"/>
            <a:tailEnd type="triangle" w="med" len="med"/>
          </a:ln>
          <a:effectLst/>
        </p:spPr>
      </p:cxnSp>
      <p:sp>
        <p:nvSpPr>
          <p:cNvPr id="14" name="Rectangle 13">
            <a:extLst>
              <a:ext uri="{FF2B5EF4-FFF2-40B4-BE49-F238E27FC236}">
                <a16:creationId xmlns:a16="http://schemas.microsoft.com/office/drawing/2014/main" id="{E4ED9D2A-5D50-4F30-93E3-44B5FC95110A}"/>
              </a:ext>
            </a:extLst>
          </p:cNvPr>
          <p:cNvSpPr/>
          <p:nvPr/>
        </p:nvSpPr>
        <p:spPr>
          <a:xfrm>
            <a:off x="3123426" y="2914728"/>
            <a:ext cx="2632324" cy="1278899"/>
          </a:xfrm>
          <a:prstGeom prst="rect">
            <a:avLst/>
          </a:prstGeom>
          <a:solidFill>
            <a:schemeClr val="bg1"/>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Rectangle 14">
            <a:extLst>
              <a:ext uri="{FF2B5EF4-FFF2-40B4-BE49-F238E27FC236}">
                <a16:creationId xmlns:a16="http://schemas.microsoft.com/office/drawing/2014/main" id="{AA9C5922-1975-49D4-9D3A-98EE090406E8}"/>
              </a:ext>
            </a:extLst>
          </p:cNvPr>
          <p:cNvSpPr/>
          <p:nvPr/>
        </p:nvSpPr>
        <p:spPr>
          <a:xfrm>
            <a:off x="3115782" y="1021509"/>
            <a:ext cx="2639968" cy="1311969"/>
          </a:xfrm>
          <a:prstGeom prst="rect">
            <a:avLst/>
          </a:prstGeom>
          <a:solidFill>
            <a:schemeClr val="bg1"/>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Box 15">
            <a:extLst>
              <a:ext uri="{FF2B5EF4-FFF2-40B4-BE49-F238E27FC236}">
                <a16:creationId xmlns:a16="http://schemas.microsoft.com/office/drawing/2014/main" id="{30130FF7-A23E-47E8-9D7A-54A715838D0A}"/>
              </a:ext>
            </a:extLst>
          </p:cNvPr>
          <p:cNvSpPr txBox="1"/>
          <p:nvPr/>
        </p:nvSpPr>
        <p:spPr bwMode="gray">
          <a:xfrm>
            <a:off x="3221634" y="1110623"/>
            <a:ext cx="192360" cy="276999"/>
          </a:xfrm>
          <a:prstGeom prst="rect">
            <a:avLst/>
          </a:prstGeom>
          <a:noFill/>
        </p:spPr>
        <p:txBody>
          <a:bodyPr wrap="none" lIns="0" tIns="0" rIns="0" bIns="0" rtlCol="0">
            <a:spAutoFit/>
          </a:bodyPr>
          <a:lstStyle/>
          <a:p>
            <a:r>
              <a:rPr lang="en-US" sz="1800" b="1" dirty="0">
                <a:solidFill>
                  <a:schemeClr val="accent6"/>
                </a:solidFill>
              </a:rPr>
              <a:t>2.</a:t>
            </a:r>
          </a:p>
        </p:txBody>
      </p:sp>
      <p:sp>
        <p:nvSpPr>
          <p:cNvPr id="17" name="TextBox 16">
            <a:extLst>
              <a:ext uri="{FF2B5EF4-FFF2-40B4-BE49-F238E27FC236}">
                <a16:creationId xmlns:a16="http://schemas.microsoft.com/office/drawing/2014/main" id="{34A7CA76-75C8-42BA-BFC2-AB44E782F63C}"/>
              </a:ext>
            </a:extLst>
          </p:cNvPr>
          <p:cNvSpPr txBox="1"/>
          <p:nvPr/>
        </p:nvSpPr>
        <p:spPr bwMode="gray">
          <a:xfrm>
            <a:off x="3221634" y="3086158"/>
            <a:ext cx="192360" cy="276999"/>
          </a:xfrm>
          <a:prstGeom prst="rect">
            <a:avLst/>
          </a:prstGeom>
          <a:noFill/>
        </p:spPr>
        <p:txBody>
          <a:bodyPr wrap="none" lIns="0" tIns="0" rIns="0" bIns="0" rtlCol="0">
            <a:spAutoFit/>
          </a:bodyPr>
          <a:lstStyle/>
          <a:p>
            <a:r>
              <a:rPr lang="en-US" sz="1800" b="1" dirty="0">
                <a:solidFill>
                  <a:schemeClr val="accent6"/>
                </a:solidFill>
              </a:rPr>
              <a:t>3.</a:t>
            </a:r>
          </a:p>
        </p:txBody>
      </p:sp>
      <p:sp>
        <p:nvSpPr>
          <p:cNvPr id="18" name="TextBox 17">
            <a:extLst>
              <a:ext uri="{FF2B5EF4-FFF2-40B4-BE49-F238E27FC236}">
                <a16:creationId xmlns:a16="http://schemas.microsoft.com/office/drawing/2014/main" id="{13293D84-AFD0-451F-9B69-BAD76CF6F2D2}"/>
              </a:ext>
            </a:extLst>
          </p:cNvPr>
          <p:cNvSpPr txBox="1"/>
          <p:nvPr/>
        </p:nvSpPr>
        <p:spPr bwMode="gray">
          <a:xfrm>
            <a:off x="3511574" y="1139091"/>
            <a:ext cx="2065137" cy="276999"/>
          </a:xfrm>
          <a:prstGeom prst="rect">
            <a:avLst/>
          </a:prstGeom>
          <a:noFill/>
        </p:spPr>
        <p:txBody>
          <a:bodyPr wrap="square" lIns="0" tIns="0" rIns="0" bIns="0" rtlCol="0">
            <a:spAutoFit/>
          </a:bodyPr>
          <a:lstStyle/>
          <a:p>
            <a:pPr>
              <a:spcBef>
                <a:spcPts val="500"/>
              </a:spcBef>
            </a:pPr>
            <a:r>
              <a:rPr lang="en-US" sz="900" b="1" dirty="0"/>
              <a:t>Enhanced Enrichment Courses for Early Encore Careers</a:t>
            </a:r>
          </a:p>
        </p:txBody>
      </p:sp>
      <p:sp>
        <p:nvSpPr>
          <p:cNvPr id="19" name="TextBox 18">
            <a:extLst>
              <a:ext uri="{FF2B5EF4-FFF2-40B4-BE49-F238E27FC236}">
                <a16:creationId xmlns:a16="http://schemas.microsoft.com/office/drawing/2014/main" id="{4427194E-81CD-4520-B465-854ADD5CB4C8}"/>
              </a:ext>
            </a:extLst>
          </p:cNvPr>
          <p:cNvSpPr txBox="1"/>
          <p:nvPr/>
        </p:nvSpPr>
        <p:spPr bwMode="gray">
          <a:xfrm>
            <a:off x="3511574" y="3113731"/>
            <a:ext cx="1972654" cy="276999"/>
          </a:xfrm>
          <a:prstGeom prst="rect">
            <a:avLst/>
          </a:prstGeom>
          <a:noFill/>
        </p:spPr>
        <p:txBody>
          <a:bodyPr wrap="square" lIns="0" tIns="0" rIns="0" bIns="0" rtlCol="0">
            <a:spAutoFit/>
          </a:bodyPr>
          <a:lstStyle/>
          <a:p>
            <a:pPr>
              <a:spcBef>
                <a:spcPts val="500"/>
              </a:spcBef>
            </a:pPr>
            <a:r>
              <a:rPr lang="en-US" sz="900" b="1" dirty="0"/>
              <a:t>Offline Intensives for Tomorrow’s Business Owners</a:t>
            </a:r>
          </a:p>
        </p:txBody>
      </p:sp>
      <p:grpSp>
        <p:nvGrpSpPr>
          <p:cNvPr id="20" name="Group 19">
            <a:extLst>
              <a:ext uri="{FF2B5EF4-FFF2-40B4-BE49-F238E27FC236}">
                <a16:creationId xmlns:a16="http://schemas.microsoft.com/office/drawing/2014/main" id="{101B1959-0619-4DB2-8CF1-33876FE0E968}"/>
              </a:ext>
            </a:extLst>
          </p:cNvPr>
          <p:cNvGrpSpPr/>
          <p:nvPr/>
        </p:nvGrpSpPr>
        <p:grpSpPr>
          <a:xfrm>
            <a:off x="385618" y="1355083"/>
            <a:ext cx="2019437" cy="2526026"/>
            <a:chOff x="614148" y="1961812"/>
            <a:chExt cx="2019437" cy="1872619"/>
          </a:xfrm>
        </p:grpSpPr>
        <p:sp>
          <p:nvSpPr>
            <p:cNvPr id="21" name="Rectangle 20">
              <a:extLst>
                <a:ext uri="{FF2B5EF4-FFF2-40B4-BE49-F238E27FC236}">
                  <a16:creationId xmlns:a16="http://schemas.microsoft.com/office/drawing/2014/main" id="{812EE8B9-8DFD-4636-B760-9B0F67F3A139}"/>
                </a:ext>
              </a:extLst>
            </p:cNvPr>
            <p:cNvSpPr/>
            <p:nvPr/>
          </p:nvSpPr>
          <p:spPr>
            <a:xfrm>
              <a:off x="614148" y="1961812"/>
              <a:ext cx="1925985" cy="1872619"/>
            </a:xfrm>
            <a:prstGeom prst="rect">
              <a:avLst/>
            </a:prstGeom>
            <a:solidFill>
              <a:schemeClr val="accent1"/>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2" name="Group 21">
              <a:extLst>
                <a:ext uri="{FF2B5EF4-FFF2-40B4-BE49-F238E27FC236}">
                  <a16:creationId xmlns:a16="http://schemas.microsoft.com/office/drawing/2014/main" id="{06F4BB07-7316-4209-ABCF-4DD3CA2BC664}"/>
                </a:ext>
              </a:extLst>
            </p:cNvPr>
            <p:cNvGrpSpPr/>
            <p:nvPr/>
          </p:nvGrpSpPr>
          <p:grpSpPr>
            <a:xfrm>
              <a:off x="722225" y="2072583"/>
              <a:ext cx="1911360" cy="1454744"/>
              <a:chOff x="776817" y="1194208"/>
              <a:chExt cx="1911360" cy="1454744"/>
            </a:xfrm>
          </p:grpSpPr>
          <p:sp>
            <p:nvSpPr>
              <p:cNvPr id="23" name="TextBox 22">
                <a:extLst>
                  <a:ext uri="{FF2B5EF4-FFF2-40B4-BE49-F238E27FC236}">
                    <a16:creationId xmlns:a16="http://schemas.microsoft.com/office/drawing/2014/main" id="{456C5EEB-BEED-4117-BD4D-B8AE15DB711B}"/>
                  </a:ext>
                </a:extLst>
              </p:cNvPr>
              <p:cNvSpPr txBox="1"/>
              <p:nvPr/>
            </p:nvSpPr>
            <p:spPr bwMode="gray">
              <a:xfrm>
                <a:off x="776817" y="1194208"/>
                <a:ext cx="192360" cy="276999"/>
              </a:xfrm>
              <a:prstGeom prst="rect">
                <a:avLst/>
              </a:prstGeom>
              <a:noFill/>
            </p:spPr>
            <p:txBody>
              <a:bodyPr wrap="none" lIns="0" tIns="0" rIns="0" bIns="0" rtlCol="0">
                <a:spAutoFit/>
              </a:bodyPr>
              <a:lstStyle/>
              <a:p>
                <a:r>
                  <a:rPr lang="en-US" sz="1800" b="1" dirty="0">
                    <a:solidFill>
                      <a:schemeClr val="accent6"/>
                    </a:solidFill>
                  </a:rPr>
                  <a:t>1.</a:t>
                </a:r>
              </a:p>
            </p:txBody>
          </p:sp>
          <p:sp>
            <p:nvSpPr>
              <p:cNvPr id="24" name="TextBox 23">
                <a:extLst>
                  <a:ext uri="{FF2B5EF4-FFF2-40B4-BE49-F238E27FC236}">
                    <a16:creationId xmlns:a16="http://schemas.microsoft.com/office/drawing/2014/main" id="{7E96A679-3B80-4890-9E43-477651A97281}"/>
                  </a:ext>
                </a:extLst>
              </p:cNvPr>
              <p:cNvSpPr txBox="1"/>
              <p:nvPr/>
            </p:nvSpPr>
            <p:spPr bwMode="gray">
              <a:xfrm>
                <a:off x="1049891" y="1215104"/>
                <a:ext cx="1446930" cy="410695"/>
              </a:xfrm>
              <a:prstGeom prst="rect">
                <a:avLst/>
              </a:prstGeom>
              <a:noFill/>
            </p:spPr>
            <p:txBody>
              <a:bodyPr wrap="square" lIns="0" tIns="0" rIns="0" bIns="0" rtlCol="0">
                <a:spAutoFit/>
              </a:bodyPr>
              <a:lstStyle/>
              <a:p>
                <a:pPr>
                  <a:spcBef>
                    <a:spcPts val="500"/>
                  </a:spcBef>
                </a:pPr>
                <a:r>
                  <a:rPr lang="en-US" sz="900" b="1" dirty="0"/>
                  <a:t>Accelerated Leadership Programs for Millennial Career Advancers</a:t>
                </a:r>
              </a:p>
            </p:txBody>
          </p:sp>
          <p:sp>
            <p:nvSpPr>
              <p:cNvPr id="25" name="TextBox 24">
                <a:extLst>
                  <a:ext uri="{FF2B5EF4-FFF2-40B4-BE49-F238E27FC236}">
                    <a16:creationId xmlns:a16="http://schemas.microsoft.com/office/drawing/2014/main" id="{5836221B-29DF-447F-A0E4-2ACB34908290}"/>
                  </a:ext>
                </a:extLst>
              </p:cNvPr>
              <p:cNvSpPr txBox="1"/>
              <p:nvPr/>
            </p:nvSpPr>
            <p:spPr bwMode="gray">
              <a:xfrm>
                <a:off x="1020382" y="1673550"/>
                <a:ext cx="1667795" cy="975402"/>
              </a:xfrm>
              <a:prstGeom prst="rect">
                <a:avLst/>
              </a:prstGeom>
              <a:noFill/>
            </p:spPr>
            <p:txBody>
              <a:bodyPr wrap="square" lIns="0" tIns="0" rIns="0" bIns="0" rtlCol="0">
                <a:spAutoFit/>
              </a:bodyPr>
              <a:lstStyle/>
              <a:p>
                <a:pPr marL="228600" indent="-228600">
                  <a:spcBef>
                    <a:spcPts val="500"/>
                  </a:spcBef>
                  <a:buFontTx/>
                  <a:buAutoNum type="arabicParenR"/>
                </a:pPr>
                <a:r>
                  <a:rPr lang="en-US" sz="1000" dirty="0"/>
                  <a:t>Cohort-Based </a:t>
                </a:r>
                <a:r>
                  <a:rPr lang="en-US" sz="900" dirty="0"/>
                  <a:t>Experience</a:t>
                </a:r>
              </a:p>
              <a:p>
                <a:pPr marL="228600" indent="-228600">
                  <a:spcBef>
                    <a:spcPts val="500"/>
                  </a:spcBef>
                  <a:buFontTx/>
                  <a:buAutoNum type="arabicParenR"/>
                </a:pPr>
                <a:r>
                  <a:rPr lang="en-US" sz="900" dirty="0"/>
                  <a:t>Time for Personal Exploration</a:t>
                </a:r>
              </a:p>
              <a:p>
                <a:pPr marL="228600" indent="-228600">
                  <a:spcBef>
                    <a:spcPts val="500"/>
                  </a:spcBef>
                  <a:buFontTx/>
                  <a:buAutoNum type="arabicParenR"/>
                </a:pPr>
                <a:r>
                  <a:rPr lang="en-US" sz="900" dirty="0"/>
                  <a:t>Access to Alumni Networks</a:t>
                </a:r>
              </a:p>
              <a:p>
                <a:pPr marL="228600" indent="-228600">
                  <a:spcBef>
                    <a:spcPts val="500"/>
                  </a:spcBef>
                  <a:buFontTx/>
                  <a:buAutoNum type="arabicParenR"/>
                </a:pPr>
                <a:r>
                  <a:rPr lang="en-US" sz="900" dirty="0"/>
                  <a:t>Selective and Elite Student Body</a:t>
                </a:r>
              </a:p>
            </p:txBody>
          </p:sp>
        </p:grpSp>
      </p:grpSp>
      <p:sp>
        <p:nvSpPr>
          <p:cNvPr id="26" name="TextBox 25">
            <a:extLst>
              <a:ext uri="{FF2B5EF4-FFF2-40B4-BE49-F238E27FC236}">
                <a16:creationId xmlns:a16="http://schemas.microsoft.com/office/drawing/2014/main" id="{D72B2687-2ED0-483B-A5D0-67E57E6D79A9}"/>
              </a:ext>
            </a:extLst>
          </p:cNvPr>
          <p:cNvSpPr txBox="1"/>
          <p:nvPr/>
        </p:nvSpPr>
        <p:spPr bwMode="gray">
          <a:xfrm>
            <a:off x="3458978" y="1542605"/>
            <a:ext cx="2315690" cy="543739"/>
          </a:xfrm>
          <a:prstGeom prst="rect">
            <a:avLst/>
          </a:prstGeom>
          <a:noFill/>
        </p:spPr>
        <p:txBody>
          <a:bodyPr wrap="square" lIns="0" tIns="0" rIns="0" bIns="0" rtlCol="0">
            <a:spAutoFit/>
          </a:bodyPr>
          <a:lstStyle/>
          <a:p>
            <a:pPr marL="228600" indent="-228600">
              <a:spcBef>
                <a:spcPts val="500"/>
              </a:spcBef>
              <a:buFont typeface="+mj-lt"/>
              <a:buAutoNum type="arabicParenR" startAt="5"/>
            </a:pPr>
            <a:r>
              <a:rPr lang="en-US" sz="900" dirty="0"/>
              <a:t>Freelance-Friendly Modifications</a:t>
            </a:r>
          </a:p>
          <a:p>
            <a:pPr marL="228600" indent="-228600">
              <a:spcBef>
                <a:spcPts val="500"/>
              </a:spcBef>
              <a:buFont typeface="+mj-lt"/>
              <a:buAutoNum type="arabicParenR" startAt="5"/>
            </a:pPr>
            <a:r>
              <a:rPr lang="en-US" sz="900" dirty="0"/>
              <a:t>Preferred Partner Status</a:t>
            </a:r>
          </a:p>
          <a:p>
            <a:pPr marL="228600" indent="-228600">
              <a:spcBef>
                <a:spcPts val="500"/>
              </a:spcBef>
              <a:buFont typeface="+mj-lt"/>
              <a:buAutoNum type="arabicParenR" startAt="5"/>
            </a:pPr>
            <a:r>
              <a:rPr lang="en-US" sz="900" dirty="0"/>
              <a:t>Professionalized Hobbyist Courses</a:t>
            </a:r>
          </a:p>
        </p:txBody>
      </p:sp>
      <p:sp>
        <p:nvSpPr>
          <p:cNvPr id="27" name="TextBox 26">
            <a:extLst>
              <a:ext uri="{FF2B5EF4-FFF2-40B4-BE49-F238E27FC236}">
                <a16:creationId xmlns:a16="http://schemas.microsoft.com/office/drawing/2014/main" id="{48C07DCF-D55E-47EF-8247-C4093C80C1F6}"/>
              </a:ext>
            </a:extLst>
          </p:cNvPr>
          <p:cNvSpPr txBox="1"/>
          <p:nvPr/>
        </p:nvSpPr>
        <p:spPr bwMode="gray">
          <a:xfrm>
            <a:off x="3463608" y="3534435"/>
            <a:ext cx="2292142" cy="341119"/>
          </a:xfrm>
          <a:prstGeom prst="rect">
            <a:avLst/>
          </a:prstGeom>
          <a:noFill/>
        </p:spPr>
        <p:txBody>
          <a:bodyPr wrap="square" lIns="0" tIns="0" rIns="0" bIns="0" rtlCol="0">
            <a:spAutoFit/>
          </a:bodyPr>
          <a:lstStyle/>
          <a:p>
            <a:pPr marL="228600" indent="-228600">
              <a:spcBef>
                <a:spcPts val="500"/>
              </a:spcBef>
              <a:buFont typeface="+mj-lt"/>
              <a:buAutoNum type="arabicParenR" startAt="8"/>
            </a:pPr>
            <a:r>
              <a:rPr lang="en-US" sz="900" dirty="0"/>
              <a:t>Revenue-Enhancing Brand Builders</a:t>
            </a:r>
          </a:p>
          <a:p>
            <a:pPr marL="228600" indent="-228600">
              <a:spcBef>
                <a:spcPts val="500"/>
              </a:spcBef>
              <a:buFont typeface="+mj-lt"/>
              <a:buAutoNum type="arabicParenR" startAt="8"/>
            </a:pPr>
            <a:r>
              <a:rPr lang="en-US" sz="900" dirty="0"/>
              <a:t>Lifelong Learning Pathways</a:t>
            </a:r>
          </a:p>
        </p:txBody>
      </p:sp>
      <p:sp>
        <p:nvSpPr>
          <p:cNvPr id="28" name="TextBox 27">
            <a:extLst>
              <a:ext uri="{FF2B5EF4-FFF2-40B4-BE49-F238E27FC236}">
                <a16:creationId xmlns:a16="http://schemas.microsoft.com/office/drawing/2014/main" id="{E9307342-16B2-4632-9630-C7EA7CC6ED88}"/>
              </a:ext>
            </a:extLst>
          </p:cNvPr>
          <p:cNvSpPr txBox="1"/>
          <p:nvPr/>
        </p:nvSpPr>
        <p:spPr bwMode="gray">
          <a:xfrm>
            <a:off x="5037708" y="2448008"/>
            <a:ext cx="1078005" cy="276999"/>
          </a:xfrm>
          <a:prstGeom prst="rect">
            <a:avLst/>
          </a:prstGeom>
          <a:noFill/>
        </p:spPr>
        <p:txBody>
          <a:bodyPr wrap="square" lIns="0" tIns="0" rIns="0" bIns="0" rtlCol="0">
            <a:spAutoFit/>
          </a:bodyPr>
          <a:lstStyle/>
          <a:p>
            <a:pPr>
              <a:spcBef>
                <a:spcPts val="500"/>
              </a:spcBef>
            </a:pPr>
            <a:r>
              <a:rPr lang="en-US" sz="900" i="1" dirty="0"/>
              <a:t>Future enrollment in core COE programs</a:t>
            </a:r>
          </a:p>
        </p:txBody>
      </p:sp>
    </p:spTree>
    <p:extLst>
      <p:ext uri="{BB962C8B-B14F-4D97-AF65-F5344CB8AC3E}">
        <p14:creationId xmlns:p14="http://schemas.microsoft.com/office/powerpoint/2010/main" val="92290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B1813-A012-4794-8F1F-91562B322DA6}"/>
              </a:ext>
            </a:extLst>
          </p:cNvPr>
          <p:cNvSpPr>
            <a:spLocks noGrp="1"/>
          </p:cNvSpPr>
          <p:nvPr>
            <p:ph type="body" sz="quarter" idx="15"/>
          </p:nvPr>
        </p:nvSpPr>
        <p:spPr/>
        <p:txBody>
          <a:bodyPr/>
          <a:lstStyle/>
          <a:p>
            <a:r>
              <a:rPr lang="en-US" dirty="0"/>
              <a:t>Organizations Thrive on a Hyper-Talented Skeleton Staff</a:t>
            </a:r>
          </a:p>
        </p:txBody>
      </p:sp>
      <p:sp>
        <p:nvSpPr>
          <p:cNvPr id="3" name="Text Placeholder 2">
            <a:extLst>
              <a:ext uri="{FF2B5EF4-FFF2-40B4-BE49-F238E27FC236}">
                <a16:creationId xmlns:a16="http://schemas.microsoft.com/office/drawing/2014/main" id="{D4CCFA26-A108-4CD8-832F-E31B40468A6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9871BC67-5BE8-452E-9094-3B746B9543DB}"/>
              </a:ext>
            </a:extLst>
          </p:cNvPr>
          <p:cNvSpPr>
            <a:spLocks noGrp="1"/>
          </p:cNvSpPr>
          <p:nvPr>
            <p:ph type="body" sz="quarter" idx="18"/>
          </p:nvPr>
        </p:nvSpPr>
        <p:spPr>
          <a:xfrm>
            <a:off x="4733365" y="4292769"/>
            <a:ext cx="1667435" cy="507831"/>
          </a:xfrm>
        </p:spPr>
        <p:txBody>
          <a:bodyPr/>
          <a:lstStyle/>
          <a:p>
            <a:r>
              <a:rPr lang="en-US" dirty="0"/>
              <a:t>Source: Wendy Kaufman, “Employers Pickier About Job Applicants’ Skills,” NPR, November 2010; Jessica </a:t>
            </a:r>
            <a:r>
              <a:rPr lang="en-US" dirty="0" err="1"/>
              <a:t>Dickler</a:t>
            </a:r>
            <a:r>
              <a:rPr lang="en-US" dirty="0"/>
              <a:t>, “Overqualified and Underpaid Workers,” CNN Money, July 2009</a:t>
            </a:r>
          </a:p>
        </p:txBody>
      </p:sp>
      <p:sp>
        <p:nvSpPr>
          <p:cNvPr id="5" name="Text Placeholder 4">
            <a:extLst>
              <a:ext uri="{FF2B5EF4-FFF2-40B4-BE49-F238E27FC236}">
                <a16:creationId xmlns:a16="http://schemas.microsoft.com/office/drawing/2014/main" id="{9DBE26AA-AA28-4DD8-935E-E91CC4D4DD5A}"/>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DDD858BE-7875-4F18-AA81-099D8F9D0198}"/>
              </a:ext>
            </a:extLst>
          </p:cNvPr>
          <p:cNvSpPr>
            <a:spLocks noGrp="1"/>
          </p:cNvSpPr>
          <p:nvPr>
            <p:ph type="title"/>
          </p:nvPr>
        </p:nvSpPr>
        <p:spPr/>
        <p:txBody>
          <a:bodyPr/>
          <a:lstStyle/>
          <a:p>
            <a:r>
              <a:rPr lang="en-US" dirty="0"/>
              <a:t>It’s (Still) Hard Out There for a Millennial</a:t>
            </a:r>
          </a:p>
        </p:txBody>
      </p:sp>
      <p:sp>
        <p:nvSpPr>
          <p:cNvPr id="7" name="TextBox 6">
            <a:extLst>
              <a:ext uri="{FF2B5EF4-FFF2-40B4-BE49-F238E27FC236}">
                <a16:creationId xmlns:a16="http://schemas.microsoft.com/office/drawing/2014/main" id="{8C5851CA-C630-421C-B9FE-998778882B4B}"/>
              </a:ext>
            </a:extLst>
          </p:cNvPr>
          <p:cNvSpPr txBox="1"/>
          <p:nvPr/>
        </p:nvSpPr>
        <p:spPr bwMode="gray">
          <a:xfrm>
            <a:off x="3140122" y="1043311"/>
            <a:ext cx="2354787" cy="333016"/>
          </a:xfrm>
          <a:prstGeom prst="rect">
            <a:avLst/>
          </a:prstGeom>
          <a:noFill/>
        </p:spPr>
        <p:txBody>
          <a:bodyPr wrap="square" lIns="0" tIns="0" rIns="0" bIns="0" rtlCol="0">
            <a:noAutofit/>
          </a:bodyPr>
          <a:lstStyle/>
          <a:p>
            <a:pPr algn="ctr">
              <a:spcBef>
                <a:spcPts val="500"/>
              </a:spcBef>
            </a:pPr>
            <a:r>
              <a:rPr lang="en-US" sz="1000" b="1" dirty="0"/>
              <a:t>…and Unwilling to Compromise</a:t>
            </a:r>
          </a:p>
        </p:txBody>
      </p:sp>
      <p:sp>
        <p:nvSpPr>
          <p:cNvPr id="8" name="TextBox 7">
            <a:extLst>
              <a:ext uri="{FF2B5EF4-FFF2-40B4-BE49-F238E27FC236}">
                <a16:creationId xmlns:a16="http://schemas.microsoft.com/office/drawing/2014/main" id="{ADF16BA4-110A-4C05-8497-BA54233FD581}"/>
              </a:ext>
            </a:extLst>
          </p:cNvPr>
          <p:cNvSpPr txBox="1"/>
          <p:nvPr/>
        </p:nvSpPr>
        <p:spPr bwMode="gray">
          <a:xfrm>
            <a:off x="243420" y="1043311"/>
            <a:ext cx="2354787" cy="333016"/>
          </a:xfrm>
          <a:prstGeom prst="rect">
            <a:avLst/>
          </a:prstGeom>
          <a:noFill/>
        </p:spPr>
        <p:txBody>
          <a:bodyPr wrap="square" lIns="0" tIns="0" rIns="0" bIns="0" rtlCol="0">
            <a:noAutofit/>
          </a:bodyPr>
          <a:lstStyle/>
          <a:p>
            <a:pPr>
              <a:spcBef>
                <a:spcPts val="500"/>
              </a:spcBef>
            </a:pPr>
            <a:r>
              <a:rPr lang="en-US" sz="1000" b="1" dirty="0"/>
              <a:t>Employers Doing More with Less</a:t>
            </a:r>
          </a:p>
        </p:txBody>
      </p:sp>
      <p:graphicFrame>
        <p:nvGraphicFramePr>
          <p:cNvPr id="9" name="Chart 8">
            <a:extLst>
              <a:ext uri="{FF2B5EF4-FFF2-40B4-BE49-F238E27FC236}">
                <a16:creationId xmlns:a16="http://schemas.microsoft.com/office/drawing/2014/main" id="{7D76C0F3-E070-4A15-8C44-58B640AE77C7}"/>
              </a:ext>
            </a:extLst>
          </p:cNvPr>
          <p:cNvGraphicFramePr/>
          <p:nvPr>
            <p:extLst>
              <p:ext uri="{D42A27DB-BD31-4B8C-83A1-F6EECF244321}">
                <p14:modId xmlns:p14="http://schemas.microsoft.com/office/powerpoint/2010/main" val="3522218211"/>
              </p:ext>
            </p:extLst>
          </p:nvPr>
        </p:nvGraphicFramePr>
        <p:xfrm>
          <a:off x="123294" y="1413719"/>
          <a:ext cx="3139301" cy="270825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850CC17-0E90-40F8-8BE0-0CAC0D70735F}"/>
              </a:ext>
            </a:extLst>
          </p:cNvPr>
          <p:cNvSpPr txBox="1"/>
          <p:nvPr/>
        </p:nvSpPr>
        <p:spPr bwMode="gray">
          <a:xfrm>
            <a:off x="110119" y="1246119"/>
            <a:ext cx="2730395" cy="180754"/>
          </a:xfrm>
          <a:prstGeom prst="rect">
            <a:avLst/>
          </a:prstGeom>
          <a:noFill/>
        </p:spPr>
        <p:txBody>
          <a:bodyPr wrap="square" lIns="0" tIns="0" rIns="0" bIns="0" rtlCol="0">
            <a:noAutofit/>
          </a:bodyPr>
          <a:lstStyle/>
          <a:p>
            <a:pPr algn="ctr">
              <a:spcBef>
                <a:spcPts val="500"/>
              </a:spcBef>
            </a:pPr>
            <a:r>
              <a:rPr lang="en-US" sz="900" i="1" dirty="0">
                <a:solidFill>
                  <a:srgbClr val="516473"/>
                </a:solidFill>
              </a:rPr>
              <a:t>US GDP vs. Employment Rate, 2004-2012</a:t>
            </a:r>
          </a:p>
        </p:txBody>
      </p:sp>
      <p:sp>
        <p:nvSpPr>
          <p:cNvPr id="11" name="TextBox 10">
            <a:extLst>
              <a:ext uri="{FF2B5EF4-FFF2-40B4-BE49-F238E27FC236}">
                <a16:creationId xmlns:a16="http://schemas.microsoft.com/office/drawing/2014/main" id="{D9805A9B-5EDA-4434-9CDA-F190B771461D}"/>
              </a:ext>
            </a:extLst>
          </p:cNvPr>
          <p:cNvSpPr txBox="1"/>
          <p:nvPr/>
        </p:nvSpPr>
        <p:spPr bwMode="gray">
          <a:xfrm>
            <a:off x="3458990" y="2211120"/>
            <a:ext cx="2292272" cy="1200329"/>
          </a:xfrm>
          <a:prstGeom prst="rect">
            <a:avLst/>
          </a:prstGeom>
          <a:noFill/>
        </p:spPr>
        <p:txBody>
          <a:bodyPr wrap="square" lIns="182880" tIns="91440" rIns="182880" bIns="0" rtlCol="0">
            <a:spAutoFit/>
          </a:bodyPr>
          <a:lstStyle/>
          <a:p>
            <a:pPr>
              <a:spcBef>
                <a:spcPts val="500"/>
              </a:spcBef>
            </a:pPr>
            <a:r>
              <a:rPr lang="en-US" sz="900" dirty="0"/>
              <a:t>“A generation ago you would never expect that somebody could come into a reasonably skilled, sophisticated position in your organization and immediately make a contribution. That’s a brand new demand.”</a:t>
            </a:r>
          </a:p>
        </p:txBody>
      </p:sp>
      <p:sp>
        <p:nvSpPr>
          <p:cNvPr id="12" name="TextBox 11">
            <a:extLst>
              <a:ext uri="{FF2B5EF4-FFF2-40B4-BE49-F238E27FC236}">
                <a16:creationId xmlns:a16="http://schemas.microsoft.com/office/drawing/2014/main" id="{C664B3DE-1C9F-432A-8AF9-70C5C81159E6}"/>
              </a:ext>
            </a:extLst>
          </p:cNvPr>
          <p:cNvSpPr txBox="1"/>
          <p:nvPr/>
        </p:nvSpPr>
        <p:spPr bwMode="gray">
          <a:xfrm>
            <a:off x="3450618" y="3477968"/>
            <a:ext cx="2414154" cy="397032"/>
          </a:xfrm>
          <a:prstGeom prst="rect">
            <a:avLst/>
          </a:prstGeom>
          <a:noFill/>
        </p:spPr>
        <p:txBody>
          <a:bodyPr wrap="square" lIns="0" tIns="0" rIns="182880" bIns="118872" rtlCol="0" anchor="b">
            <a:spAutoFit/>
          </a:bodyPr>
          <a:lstStyle/>
          <a:p>
            <a:pPr algn="r"/>
            <a:r>
              <a:rPr lang="en-US" sz="900" i="1" dirty="0"/>
              <a:t>Peter Capelli, </a:t>
            </a:r>
            <a:br>
              <a:rPr lang="en-US" sz="900" i="1" dirty="0"/>
            </a:br>
            <a:r>
              <a:rPr lang="en-US" sz="900" i="1" dirty="0"/>
              <a:t>Wharton School of Business</a:t>
            </a:r>
          </a:p>
        </p:txBody>
      </p:sp>
      <p:sp>
        <p:nvSpPr>
          <p:cNvPr id="13" name="Text Placeholder 9">
            <a:extLst>
              <a:ext uri="{FF2B5EF4-FFF2-40B4-BE49-F238E27FC236}">
                <a16:creationId xmlns:a16="http://schemas.microsoft.com/office/drawing/2014/main" id="{F193A8DD-7179-4F9F-AD0F-CC2FC5BA9C66}"/>
              </a:ext>
            </a:extLst>
          </p:cNvPr>
          <p:cNvSpPr>
            <a:spLocks noGrp="1"/>
          </p:cNvSpPr>
          <p:nvPr/>
        </p:nvSpPr>
        <p:spPr bwMode="gray">
          <a:xfrm>
            <a:off x="3439231" y="1649630"/>
            <a:ext cx="2425541" cy="2300574"/>
          </a:xfrm>
          <a:prstGeom prst="rect">
            <a:avLst/>
          </a:prstGeom>
          <a:noFill/>
          <a:ln w="19050">
            <a:solidFill>
              <a:schemeClr val="accent3"/>
            </a:solidFill>
            <a:miter lim="800000"/>
          </a:ln>
        </p:spPr>
        <p:txBody>
          <a:bodyPr vert="horz" wrap="square" lIns="182880" tIns="18288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A Silver Lining in 2009… </a:t>
            </a:r>
            <a:br>
              <a:rPr lang="en-US" dirty="0"/>
            </a:br>
            <a:r>
              <a:rPr lang="en-US" dirty="0"/>
              <a:t>A Requirement in 2014</a:t>
            </a:r>
          </a:p>
        </p:txBody>
      </p:sp>
      <p:grpSp>
        <p:nvGrpSpPr>
          <p:cNvPr id="14" name="Group 13">
            <a:extLst>
              <a:ext uri="{FF2B5EF4-FFF2-40B4-BE49-F238E27FC236}">
                <a16:creationId xmlns:a16="http://schemas.microsoft.com/office/drawing/2014/main" id="{A7195CE5-FFB2-466A-A7F8-9710DB89A664}"/>
              </a:ext>
            </a:extLst>
          </p:cNvPr>
          <p:cNvGrpSpPr/>
          <p:nvPr/>
        </p:nvGrpSpPr>
        <p:grpSpPr bwMode="gray">
          <a:xfrm>
            <a:off x="3313043" y="1523769"/>
            <a:ext cx="252374" cy="252374"/>
            <a:chOff x="3104999" y="1860587"/>
            <a:chExt cx="252374" cy="252374"/>
          </a:xfrm>
        </p:grpSpPr>
        <p:sp>
          <p:nvSpPr>
            <p:cNvPr id="15" name="Rectangle 14">
              <a:extLst>
                <a:ext uri="{FF2B5EF4-FFF2-40B4-BE49-F238E27FC236}">
                  <a16:creationId xmlns:a16="http://schemas.microsoft.com/office/drawing/2014/main" id="{32FE7F3E-65D3-4F0F-B4D5-44558DD3927D}"/>
                </a:ext>
              </a:extLst>
            </p:cNvPr>
            <p:cNvSpPr/>
            <p:nvPr/>
          </p:nvSpPr>
          <p:spPr bwMode="gray">
            <a:xfrm>
              <a:off x="3104999" y="1860587"/>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6" name="Group 15">
              <a:extLst>
                <a:ext uri="{FF2B5EF4-FFF2-40B4-BE49-F238E27FC236}">
                  <a16:creationId xmlns:a16="http://schemas.microsoft.com/office/drawing/2014/main" id="{73653C57-EE51-401B-B779-886BA2B6ECA4}"/>
                </a:ext>
              </a:extLst>
            </p:cNvPr>
            <p:cNvGrpSpPr>
              <a:grpSpLocks noChangeAspect="1"/>
            </p:cNvGrpSpPr>
            <p:nvPr/>
          </p:nvGrpSpPr>
          <p:grpSpPr bwMode="gray">
            <a:xfrm>
              <a:off x="3159782" y="1913622"/>
              <a:ext cx="142808" cy="146304"/>
              <a:chOff x="3145010" y="1854051"/>
              <a:chExt cx="124957" cy="128016"/>
            </a:xfrm>
          </p:grpSpPr>
          <p:sp>
            <p:nvSpPr>
              <p:cNvPr id="17" name="Freeform 15">
                <a:extLst>
                  <a:ext uri="{FF2B5EF4-FFF2-40B4-BE49-F238E27FC236}">
                    <a16:creationId xmlns:a16="http://schemas.microsoft.com/office/drawing/2014/main" id="{F74FA9AF-F067-4B45-A078-50F97020B1F5}"/>
                  </a:ext>
                </a:extLst>
              </p:cNvPr>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5">
                <a:extLst>
                  <a:ext uri="{FF2B5EF4-FFF2-40B4-BE49-F238E27FC236}">
                    <a16:creationId xmlns:a16="http://schemas.microsoft.com/office/drawing/2014/main" id="{B6381298-80D0-4041-9A16-A01369D143D9}"/>
                  </a:ext>
                </a:extLst>
              </p:cNvPr>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8638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AB313-5310-4CF6-B440-C9149058D518}"/>
              </a:ext>
            </a:extLst>
          </p:cNvPr>
          <p:cNvSpPr>
            <a:spLocks noGrp="1"/>
          </p:cNvSpPr>
          <p:nvPr>
            <p:ph type="body" sz="quarter" idx="15"/>
          </p:nvPr>
        </p:nvSpPr>
        <p:spPr/>
        <p:txBody>
          <a:bodyPr/>
          <a:lstStyle/>
          <a:p>
            <a:r>
              <a:rPr lang="en-US" dirty="0"/>
              <a:t>“T-Shaped Professionals” Bring Right Skill Mix to Demanding Roles</a:t>
            </a:r>
          </a:p>
        </p:txBody>
      </p:sp>
      <p:sp>
        <p:nvSpPr>
          <p:cNvPr id="3" name="Text Placeholder 2">
            <a:extLst>
              <a:ext uri="{FF2B5EF4-FFF2-40B4-BE49-F238E27FC236}">
                <a16:creationId xmlns:a16="http://schemas.microsoft.com/office/drawing/2014/main" id="{018D4C4B-32BC-4EA6-9D5D-651309AB3B5C}"/>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33E1F3C7-A48F-4C54-B4F1-A22CED9975E2}"/>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F30731D7-BDFA-4235-B079-6DC626773B6E}"/>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87089C87-59DB-4222-BE92-1928A45E2151}"/>
              </a:ext>
            </a:extLst>
          </p:cNvPr>
          <p:cNvSpPr>
            <a:spLocks noGrp="1"/>
          </p:cNvSpPr>
          <p:nvPr>
            <p:ph type="title"/>
          </p:nvPr>
        </p:nvSpPr>
        <p:spPr/>
        <p:txBody>
          <a:bodyPr/>
          <a:lstStyle/>
          <a:p>
            <a:r>
              <a:rPr lang="en-US" dirty="0"/>
              <a:t>Survival of the Fittest</a:t>
            </a:r>
          </a:p>
        </p:txBody>
      </p:sp>
      <p:sp>
        <p:nvSpPr>
          <p:cNvPr id="7" name="Rectangle 6">
            <a:extLst>
              <a:ext uri="{FF2B5EF4-FFF2-40B4-BE49-F238E27FC236}">
                <a16:creationId xmlns:a16="http://schemas.microsoft.com/office/drawing/2014/main" id="{4CAD20F7-D1BB-4848-A6CE-FBD004CB8DB6}"/>
              </a:ext>
            </a:extLst>
          </p:cNvPr>
          <p:cNvSpPr/>
          <p:nvPr/>
        </p:nvSpPr>
        <p:spPr bwMode="gray">
          <a:xfrm>
            <a:off x="1990261" y="1347189"/>
            <a:ext cx="2405216" cy="562093"/>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800" b="1" dirty="0">
                <a:solidFill>
                  <a:schemeClr val="tx1"/>
                </a:solidFill>
              </a:rPr>
              <a:t>Universal competencies </a:t>
            </a:r>
            <a:r>
              <a:rPr lang="en-US" sz="800" dirty="0">
                <a:solidFill>
                  <a:schemeClr val="tx1"/>
                </a:solidFill>
              </a:rPr>
              <a:t>in Leadership, empathy, cross-cultural experience</a:t>
            </a:r>
            <a:endParaRPr lang="en-US" sz="800" b="1" dirty="0">
              <a:solidFill>
                <a:schemeClr val="tx1"/>
              </a:solidFill>
            </a:endParaRPr>
          </a:p>
        </p:txBody>
      </p:sp>
      <p:sp>
        <p:nvSpPr>
          <p:cNvPr id="8" name="Rectangle 7">
            <a:extLst>
              <a:ext uri="{FF2B5EF4-FFF2-40B4-BE49-F238E27FC236}">
                <a16:creationId xmlns:a16="http://schemas.microsoft.com/office/drawing/2014/main" id="{E568D93A-03DE-4892-A4FC-B629C4347664}"/>
              </a:ext>
            </a:extLst>
          </p:cNvPr>
          <p:cNvSpPr/>
          <p:nvPr/>
        </p:nvSpPr>
        <p:spPr bwMode="gray">
          <a:xfrm>
            <a:off x="2726174" y="1821978"/>
            <a:ext cx="892292" cy="1333992"/>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800" b="1" dirty="0">
                <a:solidFill>
                  <a:schemeClr val="tx1"/>
                </a:solidFill>
              </a:rPr>
              <a:t>Mastery</a:t>
            </a:r>
            <a:r>
              <a:rPr lang="en-US" sz="800" dirty="0">
                <a:solidFill>
                  <a:schemeClr val="tx1"/>
                </a:solidFill>
              </a:rPr>
              <a:t> of a skill, process, product, or body of knowledge</a:t>
            </a:r>
            <a:endParaRPr lang="en-US" sz="800" b="1" dirty="0">
              <a:solidFill>
                <a:schemeClr val="tx1"/>
              </a:solidFill>
            </a:endParaRPr>
          </a:p>
        </p:txBody>
      </p:sp>
      <p:cxnSp>
        <p:nvCxnSpPr>
          <p:cNvPr id="9" name="Straight Arrow Connector 8">
            <a:extLst>
              <a:ext uri="{FF2B5EF4-FFF2-40B4-BE49-F238E27FC236}">
                <a16:creationId xmlns:a16="http://schemas.microsoft.com/office/drawing/2014/main" id="{1A19F528-7EC1-476B-9D70-8CF75C9493FC}"/>
              </a:ext>
            </a:extLst>
          </p:cNvPr>
          <p:cNvCxnSpPr/>
          <p:nvPr/>
        </p:nvCxnSpPr>
        <p:spPr bwMode="gray">
          <a:xfrm>
            <a:off x="1978315" y="1295433"/>
            <a:ext cx="2442961" cy="0"/>
          </a:xfrm>
          <a:prstGeom prst="straightConnector1">
            <a:avLst/>
          </a:prstGeom>
          <a:solidFill>
            <a:schemeClr val="accent1"/>
          </a:solidFill>
          <a:ln w="12700" cap="flat" cmpd="sng" algn="ctr">
            <a:solidFill>
              <a:schemeClr val="accent2"/>
            </a:solidFill>
            <a:prstDash val="solid"/>
            <a:miter lim="800000"/>
            <a:headEnd type="triangle" w="med" len="med"/>
            <a:tailEnd type="triangle" w="med" len="med"/>
          </a:ln>
          <a:effectLst/>
        </p:spPr>
      </p:cxnSp>
      <p:sp>
        <p:nvSpPr>
          <p:cNvPr id="10" name="TextBox 9">
            <a:extLst>
              <a:ext uri="{FF2B5EF4-FFF2-40B4-BE49-F238E27FC236}">
                <a16:creationId xmlns:a16="http://schemas.microsoft.com/office/drawing/2014/main" id="{31839306-7E5F-4952-9304-AA0FBC131D17}"/>
              </a:ext>
            </a:extLst>
          </p:cNvPr>
          <p:cNvSpPr txBox="1"/>
          <p:nvPr/>
        </p:nvSpPr>
        <p:spPr bwMode="gray">
          <a:xfrm rot="5400000">
            <a:off x="3097837" y="2562678"/>
            <a:ext cx="1333993" cy="150623"/>
          </a:xfrm>
          <a:prstGeom prst="rect">
            <a:avLst/>
          </a:prstGeom>
          <a:noFill/>
        </p:spPr>
        <p:txBody>
          <a:bodyPr wrap="square" lIns="0" tIns="0" rIns="0" bIns="0" rtlCol="0">
            <a:noAutofit/>
          </a:bodyPr>
          <a:lstStyle/>
          <a:p>
            <a:pPr algn="ctr">
              <a:spcBef>
                <a:spcPts val="500"/>
              </a:spcBef>
            </a:pPr>
            <a:r>
              <a:rPr lang="en-US" sz="800" i="1" dirty="0">
                <a:solidFill>
                  <a:schemeClr val="accent2"/>
                </a:solidFill>
              </a:rPr>
              <a:t>T-Stem (for Innovation)</a:t>
            </a:r>
          </a:p>
        </p:txBody>
      </p:sp>
      <p:cxnSp>
        <p:nvCxnSpPr>
          <p:cNvPr id="11" name="Straight Arrow Connector 10">
            <a:extLst>
              <a:ext uri="{FF2B5EF4-FFF2-40B4-BE49-F238E27FC236}">
                <a16:creationId xmlns:a16="http://schemas.microsoft.com/office/drawing/2014/main" id="{8B054378-F619-4838-8155-D673C15E77AF}"/>
              </a:ext>
            </a:extLst>
          </p:cNvPr>
          <p:cNvCxnSpPr/>
          <p:nvPr/>
        </p:nvCxnSpPr>
        <p:spPr bwMode="gray">
          <a:xfrm>
            <a:off x="3688525" y="2036828"/>
            <a:ext cx="997" cy="1079445"/>
          </a:xfrm>
          <a:prstGeom prst="straightConnector1">
            <a:avLst/>
          </a:prstGeom>
          <a:solidFill>
            <a:schemeClr val="accent1"/>
          </a:solidFill>
          <a:ln w="12700" cap="flat" cmpd="sng" algn="ctr">
            <a:solidFill>
              <a:schemeClr val="accent2"/>
            </a:solidFill>
            <a:prstDash val="solid"/>
            <a:miter lim="800000"/>
            <a:headEnd type="triangle" w="med" len="med"/>
            <a:tailEnd type="triangle" w="med" len="med"/>
          </a:ln>
          <a:effectLst/>
        </p:spPr>
      </p:cxnSp>
      <p:sp>
        <p:nvSpPr>
          <p:cNvPr id="12" name="TextBox 11">
            <a:extLst>
              <a:ext uri="{FF2B5EF4-FFF2-40B4-BE49-F238E27FC236}">
                <a16:creationId xmlns:a16="http://schemas.microsoft.com/office/drawing/2014/main" id="{0385960D-28BC-4C26-83DF-1D2EF73B2C7F}"/>
              </a:ext>
            </a:extLst>
          </p:cNvPr>
          <p:cNvSpPr txBox="1"/>
          <p:nvPr/>
        </p:nvSpPr>
        <p:spPr bwMode="gray">
          <a:xfrm>
            <a:off x="1639074" y="1166435"/>
            <a:ext cx="3095643" cy="180754"/>
          </a:xfrm>
          <a:prstGeom prst="rect">
            <a:avLst/>
          </a:prstGeom>
          <a:noFill/>
        </p:spPr>
        <p:txBody>
          <a:bodyPr wrap="square" lIns="0" tIns="0" rIns="0" bIns="0" rtlCol="0">
            <a:noAutofit/>
          </a:bodyPr>
          <a:lstStyle/>
          <a:p>
            <a:pPr algn="ctr">
              <a:spcBef>
                <a:spcPts val="500"/>
              </a:spcBef>
            </a:pPr>
            <a:r>
              <a:rPr lang="en-US" sz="800" i="1" dirty="0">
                <a:solidFill>
                  <a:schemeClr val="accent2"/>
                </a:solidFill>
              </a:rPr>
              <a:t>T-Top (for Collaboration)</a:t>
            </a:r>
          </a:p>
        </p:txBody>
      </p:sp>
      <p:sp>
        <p:nvSpPr>
          <p:cNvPr id="13" name="Text Placeholder 1">
            <a:extLst>
              <a:ext uri="{FF2B5EF4-FFF2-40B4-BE49-F238E27FC236}">
                <a16:creationId xmlns:a16="http://schemas.microsoft.com/office/drawing/2014/main" id="{5CB0BC30-6F39-4705-A28B-FDC723A74F14}"/>
              </a:ext>
            </a:extLst>
          </p:cNvPr>
          <p:cNvSpPr txBox="1">
            <a:spLocks/>
          </p:cNvSpPr>
          <p:nvPr/>
        </p:nvSpPr>
        <p:spPr bwMode="gray">
          <a:xfrm>
            <a:off x="281876" y="2169338"/>
            <a:ext cx="1988228" cy="690372"/>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b="1" dirty="0"/>
              <a:t>Second Bachelors Degrees for Career Starters</a:t>
            </a:r>
          </a:p>
          <a:p>
            <a:pPr marL="0" indent="0">
              <a:buNone/>
            </a:pPr>
            <a:r>
              <a:rPr lang="en-US" sz="900" dirty="0"/>
              <a:t>Intensive postbacs give students </a:t>
            </a:r>
            <a:br>
              <a:rPr lang="en-US" sz="900" dirty="0"/>
            </a:br>
            <a:r>
              <a:rPr lang="en-US" sz="900" dirty="0"/>
              <a:t>high-demand technical skills </a:t>
            </a:r>
            <a:br>
              <a:rPr lang="en-US" sz="900" dirty="0"/>
            </a:br>
            <a:r>
              <a:rPr lang="en-US" sz="900" dirty="0"/>
              <a:t>needed to </a:t>
            </a:r>
            <a:r>
              <a:rPr lang="en-US" sz="900" b="1" dirty="0">
                <a:solidFill>
                  <a:schemeClr val="tx2"/>
                </a:solidFill>
              </a:rPr>
              <a:t>land a job</a:t>
            </a:r>
          </a:p>
          <a:p>
            <a:pPr marL="0" indent="0">
              <a:buNone/>
            </a:pPr>
            <a:r>
              <a:rPr lang="en-US" sz="900" dirty="0"/>
              <a:t>COE publication available at </a:t>
            </a:r>
            <a:r>
              <a:rPr lang="en-US" sz="900" b="1" dirty="0">
                <a:solidFill>
                  <a:schemeClr val="tx2"/>
                </a:solidFill>
              </a:rPr>
              <a:t>EAB.com</a:t>
            </a:r>
          </a:p>
        </p:txBody>
      </p:sp>
      <p:cxnSp>
        <p:nvCxnSpPr>
          <p:cNvPr id="14" name="Straight Connector 13">
            <a:extLst>
              <a:ext uri="{FF2B5EF4-FFF2-40B4-BE49-F238E27FC236}">
                <a16:creationId xmlns:a16="http://schemas.microsoft.com/office/drawing/2014/main" id="{0CEF721A-519F-4B6C-A319-129FF7AB6A60}"/>
              </a:ext>
            </a:extLst>
          </p:cNvPr>
          <p:cNvCxnSpPr/>
          <p:nvPr/>
        </p:nvCxnSpPr>
        <p:spPr>
          <a:xfrm>
            <a:off x="2121408" y="2445323"/>
            <a:ext cx="616712" cy="1"/>
          </a:xfrm>
          <a:prstGeom prst="line">
            <a:avLst/>
          </a:prstGeom>
          <a:noFill/>
          <a:ln w="12700" cap="flat" cmpd="sng" algn="ctr">
            <a:solidFill>
              <a:schemeClr val="accent3"/>
            </a:solidFill>
            <a:prstDash val="solid"/>
            <a:miter lim="800000"/>
            <a:headEnd type="oval" w="sm" len="sm"/>
          </a:ln>
          <a:effectLst/>
        </p:spPr>
      </p:cxnSp>
      <p:sp>
        <p:nvSpPr>
          <p:cNvPr id="15" name="Text Placeholder 1">
            <a:extLst>
              <a:ext uri="{FF2B5EF4-FFF2-40B4-BE49-F238E27FC236}">
                <a16:creationId xmlns:a16="http://schemas.microsoft.com/office/drawing/2014/main" id="{2353EFAA-2766-4359-8523-1173AFA77237}"/>
              </a:ext>
            </a:extLst>
          </p:cNvPr>
          <p:cNvSpPr txBox="1">
            <a:spLocks/>
          </p:cNvSpPr>
          <p:nvPr/>
        </p:nvSpPr>
        <p:spPr bwMode="gray">
          <a:xfrm>
            <a:off x="1462983" y="3744735"/>
            <a:ext cx="1614242" cy="45720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a:t>Major corporations integrate </a:t>
            </a:r>
            <a:br>
              <a:rPr lang="en-US" sz="900" dirty="0"/>
            </a:br>
            <a:r>
              <a:rPr lang="en-US" sz="900" dirty="0"/>
              <a:t>“T-scoring” into hiring process</a:t>
            </a:r>
            <a:endParaRPr lang="en-US" sz="800" dirty="0"/>
          </a:p>
        </p:txBody>
      </p:sp>
      <p:pic>
        <p:nvPicPr>
          <p:cNvPr id="16" name="Picture 2">
            <a:extLst>
              <a:ext uri="{FF2B5EF4-FFF2-40B4-BE49-F238E27FC236}">
                <a16:creationId xmlns:a16="http://schemas.microsoft.com/office/drawing/2014/main" id="{C2ABA039-A9C6-4658-A16A-ACEA44BE2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70" y="3565887"/>
            <a:ext cx="586027" cy="58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1">
            <a:extLst>
              <a:ext uri="{FF2B5EF4-FFF2-40B4-BE49-F238E27FC236}">
                <a16:creationId xmlns:a16="http://schemas.microsoft.com/office/drawing/2014/main" id="{6CCDE6BD-4E7C-4482-829C-E98B896AA578}"/>
              </a:ext>
            </a:extLst>
          </p:cNvPr>
          <p:cNvSpPr txBox="1">
            <a:spLocks/>
          </p:cNvSpPr>
          <p:nvPr/>
        </p:nvSpPr>
        <p:spPr bwMode="gray">
          <a:xfrm>
            <a:off x="3924712" y="3744735"/>
            <a:ext cx="2069823" cy="45720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a:t>Universities create “T-shaped” curricula to improve post-grad outcomes</a:t>
            </a:r>
            <a:endParaRPr lang="en-US" sz="800" dirty="0"/>
          </a:p>
        </p:txBody>
      </p:sp>
      <p:pic>
        <p:nvPicPr>
          <p:cNvPr id="18" name="Picture 3">
            <a:extLst>
              <a:ext uri="{FF2B5EF4-FFF2-40B4-BE49-F238E27FC236}">
                <a16:creationId xmlns:a16="http://schemas.microsoft.com/office/drawing/2014/main" id="{6E846A15-9FAF-4735-880E-7E6B11CF3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619" y="3640679"/>
            <a:ext cx="405518" cy="43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1">
            <a:extLst>
              <a:ext uri="{FF2B5EF4-FFF2-40B4-BE49-F238E27FC236}">
                <a16:creationId xmlns:a16="http://schemas.microsoft.com/office/drawing/2014/main" id="{70FA9167-CC25-47AB-956F-016FB4E36DB2}"/>
              </a:ext>
            </a:extLst>
          </p:cNvPr>
          <p:cNvSpPr txBox="1">
            <a:spLocks/>
          </p:cNvSpPr>
          <p:nvPr/>
        </p:nvSpPr>
        <p:spPr bwMode="gray">
          <a:xfrm>
            <a:off x="4278702" y="2118428"/>
            <a:ext cx="1871932" cy="690372"/>
          </a:xfrm>
          <a:prstGeom prst="rect">
            <a:avLst/>
          </a:prstGeom>
        </p:spPr>
        <p:txBody>
          <a:bodyPr vert="horz" lIns="0" tIns="45720" rIns="0" bIns="4572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b="1" dirty="0"/>
              <a:t>Accelerated </a:t>
            </a:r>
          </a:p>
          <a:p>
            <a:pPr marL="0" indent="0">
              <a:spcBef>
                <a:spcPts val="0"/>
              </a:spcBef>
              <a:buNone/>
            </a:pPr>
            <a:r>
              <a:rPr lang="en-US" b="1" dirty="0"/>
              <a:t>Leadership Programs </a:t>
            </a:r>
          </a:p>
          <a:p>
            <a:pPr marL="0" indent="0">
              <a:buNone/>
            </a:pPr>
            <a:r>
              <a:rPr lang="en-US" sz="900" dirty="0"/>
              <a:t>Short-format programs give young professionals the skills required to </a:t>
            </a:r>
            <a:r>
              <a:rPr lang="en-US" sz="900" b="1" dirty="0">
                <a:solidFill>
                  <a:schemeClr val="tx2"/>
                </a:solidFill>
              </a:rPr>
              <a:t>advance in an industry or role</a:t>
            </a:r>
          </a:p>
          <a:p>
            <a:pPr marL="0" indent="0">
              <a:buNone/>
            </a:pPr>
            <a:r>
              <a:rPr lang="en-US" sz="900" dirty="0"/>
              <a:t>Today’s topic of discussion</a:t>
            </a:r>
          </a:p>
        </p:txBody>
      </p:sp>
      <p:cxnSp>
        <p:nvCxnSpPr>
          <p:cNvPr id="20" name="Elbow Connector 20">
            <a:extLst>
              <a:ext uri="{FF2B5EF4-FFF2-40B4-BE49-F238E27FC236}">
                <a16:creationId xmlns:a16="http://schemas.microsoft.com/office/drawing/2014/main" id="{45D67E27-DF49-400E-AE2A-6A1DD37DF069}"/>
              </a:ext>
            </a:extLst>
          </p:cNvPr>
          <p:cNvCxnSpPr>
            <a:stCxn id="19" idx="0"/>
            <a:endCxn id="7" idx="3"/>
          </p:cNvCxnSpPr>
          <p:nvPr/>
        </p:nvCxnSpPr>
        <p:spPr>
          <a:xfrm rot="16200000" flipV="1">
            <a:off x="4559977" y="1463736"/>
            <a:ext cx="490192" cy="819191"/>
          </a:xfrm>
          <a:prstGeom prst="bentConnector2">
            <a:avLst/>
          </a:prstGeom>
          <a:noFill/>
          <a:ln w="12700" cap="flat" cmpd="sng" algn="ctr">
            <a:solidFill>
              <a:schemeClr val="accent3"/>
            </a:solidFill>
            <a:prstDash val="solid"/>
            <a:miter lim="800000"/>
            <a:headEnd type="oval" w="sm" len="sm"/>
            <a:tailEnd type="none"/>
          </a:ln>
          <a:effectLst/>
        </p:spPr>
      </p:cxnSp>
    </p:spTree>
    <p:extLst>
      <p:ext uri="{BB962C8B-B14F-4D97-AF65-F5344CB8AC3E}">
        <p14:creationId xmlns:p14="http://schemas.microsoft.com/office/powerpoint/2010/main" val="408525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E6A124-A158-4D38-9C5B-07567F06EAD2}"/>
              </a:ext>
            </a:extLst>
          </p:cNvPr>
          <p:cNvSpPr>
            <a:spLocks noGrp="1"/>
          </p:cNvSpPr>
          <p:nvPr>
            <p:ph type="body" sz="quarter" idx="15"/>
          </p:nvPr>
        </p:nvSpPr>
        <p:spPr/>
        <p:txBody>
          <a:bodyPr/>
          <a:lstStyle/>
          <a:p>
            <a:r>
              <a:rPr lang="en-US" dirty="0"/>
              <a:t>Millennials Ascend the Ladder Despite Exceptional Employer Demands</a:t>
            </a:r>
          </a:p>
        </p:txBody>
      </p:sp>
      <p:sp>
        <p:nvSpPr>
          <p:cNvPr id="3" name="Text Placeholder 2">
            <a:extLst>
              <a:ext uri="{FF2B5EF4-FFF2-40B4-BE49-F238E27FC236}">
                <a16:creationId xmlns:a16="http://schemas.microsoft.com/office/drawing/2014/main" id="{17F97DB9-5094-47A4-A4CC-D5157782400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17E8EBBB-7C90-4716-8705-5988F2E2D5F9}"/>
              </a:ext>
            </a:extLst>
          </p:cNvPr>
          <p:cNvSpPr>
            <a:spLocks noGrp="1"/>
          </p:cNvSpPr>
          <p:nvPr>
            <p:ph type="body" sz="quarter" idx="18"/>
          </p:nvPr>
        </p:nvSpPr>
        <p:spPr>
          <a:xfrm>
            <a:off x="4354596" y="4215825"/>
            <a:ext cx="2046204" cy="584775"/>
          </a:xfrm>
        </p:spPr>
        <p:txBody>
          <a:bodyPr/>
          <a:lstStyle/>
          <a:p>
            <a:r>
              <a:rPr lang="en-US" dirty="0"/>
              <a:t>Source: Josh </a:t>
            </a:r>
            <a:r>
              <a:rPr lang="en-US" dirty="0" err="1"/>
              <a:t>Bersin</a:t>
            </a:r>
            <a:r>
              <a:rPr lang="en-US" dirty="0"/>
              <a:t>, “Millennials Will Soon Rule The World: But How Will They Lead?,” Forbes, 2013; “27 Stunning Millennial Stats About Our Future Employees, Leaders, Consumers and Parents,” Business 2 Community, 2014</a:t>
            </a:r>
          </a:p>
        </p:txBody>
      </p:sp>
      <p:sp>
        <p:nvSpPr>
          <p:cNvPr id="5" name="Text Placeholder 4">
            <a:extLst>
              <a:ext uri="{FF2B5EF4-FFF2-40B4-BE49-F238E27FC236}">
                <a16:creationId xmlns:a16="http://schemas.microsoft.com/office/drawing/2014/main" id="{B600E739-C519-49C3-9707-440D34B9C143}"/>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1357247E-2A58-491B-BC3F-B4A01C9EB1FA}"/>
              </a:ext>
            </a:extLst>
          </p:cNvPr>
          <p:cNvSpPr>
            <a:spLocks noGrp="1"/>
          </p:cNvSpPr>
          <p:nvPr>
            <p:ph type="title"/>
          </p:nvPr>
        </p:nvSpPr>
        <p:spPr/>
        <p:txBody>
          <a:bodyPr/>
          <a:lstStyle/>
          <a:p>
            <a:r>
              <a:rPr lang="en-US" dirty="0"/>
              <a:t>Setting Their Sights on the C-Suite</a:t>
            </a:r>
          </a:p>
        </p:txBody>
      </p:sp>
      <p:sp>
        <p:nvSpPr>
          <p:cNvPr id="7" name="TextBox 6">
            <a:extLst>
              <a:ext uri="{FF2B5EF4-FFF2-40B4-BE49-F238E27FC236}">
                <a16:creationId xmlns:a16="http://schemas.microsoft.com/office/drawing/2014/main" id="{084F04D9-D3B1-4C0D-AFDA-0FBC7C8168DD}"/>
              </a:ext>
            </a:extLst>
          </p:cNvPr>
          <p:cNvSpPr txBox="1"/>
          <p:nvPr/>
        </p:nvSpPr>
        <p:spPr bwMode="gray">
          <a:xfrm>
            <a:off x="3299034" y="1196925"/>
            <a:ext cx="3332821" cy="179401"/>
          </a:xfrm>
          <a:prstGeom prst="rect">
            <a:avLst/>
          </a:prstGeom>
          <a:noFill/>
        </p:spPr>
        <p:txBody>
          <a:bodyPr wrap="square" lIns="0" tIns="0" rIns="0" bIns="0" rtlCol="0">
            <a:noAutofit/>
          </a:bodyPr>
          <a:lstStyle/>
          <a:p>
            <a:pPr>
              <a:spcBef>
                <a:spcPts val="500"/>
              </a:spcBef>
            </a:pPr>
            <a:r>
              <a:rPr lang="en-US" sz="1000" b="1" dirty="0"/>
              <a:t>Where Millennials Fall Short</a:t>
            </a:r>
          </a:p>
        </p:txBody>
      </p:sp>
      <p:sp>
        <p:nvSpPr>
          <p:cNvPr id="8" name="TextBox 7">
            <a:extLst>
              <a:ext uri="{FF2B5EF4-FFF2-40B4-BE49-F238E27FC236}">
                <a16:creationId xmlns:a16="http://schemas.microsoft.com/office/drawing/2014/main" id="{3312301D-8CDA-4B85-9E0D-895E0E519A82}"/>
              </a:ext>
            </a:extLst>
          </p:cNvPr>
          <p:cNvSpPr txBox="1"/>
          <p:nvPr/>
        </p:nvSpPr>
        <p:spPr bwMode="gray">
          <a:xfrm>
            <a:off x="245438" y="1196926"/>
            <a:ext cx="2354787" cy="333016"/>
          </a:xfrm>
          <a:prstGeom prst="rect">
            <a:avLst/>
          </a:prstGeom>
          <a:noFill/>
        </p:spPr>
        <p:txBody>
          <a:bodyPr wrap="square" lIns="0" tIns="0" rIns="0" bIns="0" rtlCol="0">
            <a:noAutofit/>
          </a:bodyPr>
          <a:lstStyle/>
          <a:p>
            <a:pPr>
              <a:spcBef>
                <a:spcPts val="500"/>
              </a:spcBef>
            </a:pPr>
            <a:r>
              <a:rPr lang="en-US" sz="1000" b="1" dirty="0"/>
              <a:t>Already Doing their Fair Share</a:t>
            </a:r>
          </a:p>
        </p:txBody>
      </p:sp>
      <p:sp>
        <p:nvSpPr>
          <p:cNvPr id="9" name="TextBox 8">
            <a:extLst>
              <a:ext uri="{FF2B5EF4-FFF2-40B4-BE49-F238E27FC236}">
                <a16:creationId xmlns:a16="http://schemas.microsoft.com/office/drawing/2014/main" id="{82F1DFBA-F349-45CC-9594-C24391E16261}"/>
              </a:ext>
            </a:extLst>
          </p:cNvPr>
          <p:cNvSpPr txBox="1"/>
          <p:nvPr/>
        </p:nvSpPr>
        <p:spPr bwMode="gray">
          <a:xfrm>
            <a:off x="3299030" y="1371733"/>
            <a:ext cx="2925025" cy="180754"/>
          </a:xfrm>
          <a:prstGeom prst="rect">
            <a:avLst/>
          </a:prstGeom>
          <a:noFill/>
        </p:spPr>
        <p:txBody>
          <a:bodyPr wrap="square" lIns="0" tIns="0" rIns="0" bIns="0" rtlCol="0">
            <a:noAutofit/>
          </a:bodyPr>
          <a:lstStyle/>
          <a:p>
            <a:pPr>
              <a:spcBef>
                <a:spcPts val="500"/>
              </a:spcBef>
            </a:pPr>
            <a:r>
              <a:rPr lang="en-US" sz="800" i="1" dirty="0">
                <a:solidFill>
                  <a:srgbClr val="516473"/>
                </a:solidFill>
              </a:rPr>
              <a:t>Fastest Growing Managerial Skill Needs, 2007-2013</a:t>
            </a:r>
          </a:p>
        </p:txBody>
      </p:sp>
      <p:graphicFrame>
        <p:nvGraphicFramePr>
          <p:cNvPr id="10" name="Chart 9">
            <a:extLst>
              <a:ext uri="{FF2B5EF4-FFF2-40B4-BE49-F238E27FC236}">
                <a16:creationId xmlns:a16="http://schemas.microsoft.com/office/drawing/2014/main" id="{84AA55FB-E357-454A-8AE4-71A269C4C147}"/>
              </a:ext>
            </a:extLst>
          </p:cNvPr>
          <p:cNvGraphicFramePr/>
          <p:nvPr>
            <p:extLst>
              <p:ext uri="{D42A27DB-BD31-4B8C-83A1-F6EECF244321}">
                <p14:modId xmlns:p14="http://schemas.microsoft.com/office/powerpoint/2010/main" val="560320761"/>
              </p:ext>
            </p:extLst>
          </p:nvPr>
        </p:nvGraphicFramePr>
        <p:xfrm>
          <a:off x="3241391" y="1642184"/>
          <a:ext cx="2913299" cy="256981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41F38B9D-A2EC-42FC-9419-222A1288FA14}"/>
              </a:ext>
            </a:extLst>
          </p:cNvPr>
          <p:cNvSpPr txBox="1"/>
          <p:nvPr/>
        </p:nvSpPr>
        <p:spPr bwMode="gray">
          <a:xfrm>
            <a:off x="5454737" y="3171810"/>
            <a:ext cx="746151" cy="246221"/>
          </a:xfrm>
          <a:prstGeom prst="rect">
            <a:avLst/>
          </a:prstGeom>
          <a:noFill/>
        </p:spPr>
        <p:txBody>
          <a:bodyPr wrap="square" lIns="0" tIns="0" rIns="0" bIns="0" rtlCol="0">
            <a:spAutoFit/>
          </a:bodyPr>
          <a:lstStyle/>
          <a:p>
            <a:pPr>
              <a:spcBef>
                <a:spcPts val="500"/>
              </a:spcBef>
            </a:pPr>
            <a:r>
              <a:rPr lang="en-US" sz="800" b="1" dirty="0"/>
              <a:t>Percentage of Job Postings</a:t>
            </a:r>
          </a:p>
        </p:txBody>
      </p:sp>
      <p:pic>
        <p:nvPicPr>
          <p:cNvPr id="12" name="Picture 2" descr="http://c2er.org/conference/2011/images/BurningGlassLogo2.jpg">
            <a:extLst>
              <a:ext uri="{FF2B5EF4-FFF2-40B4-BE49-F238E27FC236}">
                <a16:creationId xmlns:a16="http://schemas.microsoft.com/office/drawing/2014/main" id="{7183A372-7C35-4B3B-82FE-39FE7E382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936" y="3972190"/>
            <a:ext cx="653754" cy="15544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28F2168-25AA-4CDA-AF90-ADA7790E80D7}"/>
              </a:ext>
            </a:extLst>
          </p:cNvPr>
          <p:cNvSpPr/>
          <p:nvPr/>
        </p:nvSpPr>
        <p:spPr>
          <a:xfrm>
            <a:off x="861794" y="1559802"/>
            <a:ext cx="2152068" cy="369332"/>
          </a:xfrm>
          <a:prstGeom prst="rect">
            <a:avLst/>
          </a:prstGeom>
        </p:spPr>
        <p:txBody>
          <a:bodyPr wrap="square">
            <a:spAutoFit/>
          </a:bodyPr>
          <a:lstStyle/>
          <a:p>
            <a:r>
              <a:rPr lang="en-US" sz="900" dirty="0"/>
              <a:t>Millennials already in </a:t>
            </a:r>
            <a:br>
              <a:rPr lang="en-US" sz="900" dirty="0"/>
            </a:br>
            <a:r>
              <a:rPr lang="en-US" sz="900" dirty="0"/>
              <a:t>leadership positions</a:t>
            </a:r>
          </a:p>
        </p:txBody>
      </p:sp>
      <p:sp>
        <p:nvSpPr>
          <p:cNvPr id="14" name="Rectangle 13">
            <a:extLst>
              <a:ext uri="{FF2B5EF4-FFF2-40B4-BE49-F238E27FC236}">
                <a16:creationId xmlns:a16="http://schemas.microsoft.com/office/drawing/2014/main" id="{40AB5945-BF70-4C89-8256-1E58E7BF693F}"/>
              </a:ext>
            </a:extLst>
          </p:cNvPr>
          <p:cNvSpPr/>
          <p:nvPr/>
        </p:nvSpPr>
        <p:spPr>
          <a:xfrm>
            <a:off x="110466" y="1538495"/>
            <a:ext cx="805029" cy="369332"/>
          </a:xfrm>
          <a:prstGeom prst="rect">
            <a:avLst/>
          </a:prstGeom>
        </p:spPr>
        <p:txBody>
          <a:bodyPr wrap="none">
            <a:spAutoFit/>
          </a:bodyPr>
          <a:lstStyle/>
          <a:p>
            <a:pPr algn="ctr"/>
            <a:r>
              <a:rPr lang="en-US" sz="1800" b="1" dirty="0">
                <a:solidFill>
                  <a:schemeClr val="tx2"/>
                </a:solidFill>
              </a:rPr>
              <a:t>50%</a:t>
            </a:r>
          </a:p>
        </p:txBody>
      </p:sp>
      <p:sp>
        <p:nvSpPr>
          <p:cNvPr id="15" name="Rectangle 14">
            <a:extLst>
              <a:ext uri="{FF2B5EF4-FFF2-40B4-BE49-F238E27FC236}">
                <a16:creationId xmlns:a16="http://schemas.microsoft.com/office/drawing/2014/main" id="{AA30E078-6F0E-487B-9447-AB9460A6B729}"/>
              </a:ext>
            </a:extLst>
          </p:cNvPr>
          <p:cNvSpPr/>
          <p:nvPr/>
        </p:nvSpPr>
        <p:spPr>
          <a:xfrm>
            <a:off x="861794" y="2829630"/>
            <a:ext cx="2152068" cy="369332"/>
          </a:xfrm>
          <a:prstGeom prst="rect">
            <a:avLst/>
          </a:prstGeom>
        </p:spPr>
        <p:txBody>
          <a:bodyPr wrap="square">
            <a:spAutoFit/>
          </a:bodyPr>
          <a:lstStyle/>
          <a:p>
            <a:r>
              <a:rPr lang="en-US" sz="900" dirty="0"/>
              <a:t>Millennial leaders who still feel underprepared for their roles</a:t>
            </a:r>
          </a:p>
        </p:txBody>
      </p:sp>
      <p:sp>
        <p:nvSpPr>
          <p:cNvPr id="16" name="Rectangle 15">
            <a:extLst>
              <a:ext uri="{FF2B5EF4-FFF2-40B4-BE49-F238E27FC236}">
                <a16:creationId xmlns:a16="http://schemas.microsoft.com/office/drawing/2014/main" id="{DEB82A44-67BD-42DC-B0C5-A5B0404D7C37}"/>
              </a:ext>
            </a:extLst>
          </p:cNvPr>
          <p:cNvSpPr/>
          <p:nvPr/>
        </p:nvSpPr>
        <p:spPr>
          <a:xfrm>
            <a:off x="110467" y="2137126"/>
            <a:ext cx="805029" cy="369332"/>
          </a:xfrm>
          <a:prstGeom prst="rect">
            <a:avLst/>
          </a:prstGeom>
        </p:spPr>
        <p:txBody>
          <a:bodyPr wrap="none">
            <a:spAutoFit/>
          </a:bodyPr>
          <a:lstStyle/>
          <a:p>
            <a:pPr algn="ctr"/>
            <a:r>
              <a:rPr lang="en-US" sz="1800" b="1" dirty="0">
                <a:solidFill>
                  <a:schemeClr val="tx2"/>
                </a:solidFill>
              </a:rPr>
              <a:t>41%</a:t>
            </a:r>
          </a:p>
        </p:txBody>
      </p:sp>
      <p:sp>
        <p:nvSpPr>
          <p:cNvPr id="17" name="Rectangle 16">
            <a:extLst>
              <a:ext uri="{FF2B5EF4-FFF2-40B4-BE49-F238E27FC236}">
                <a16:creationId xmlns:a16="http://schemas.microsoft.com/office/drawing/2014/main" id="{10A25609-5666-43D8-B0D4-029F759FB2E0}"/>
              </a:ext>
            </a:extLst>
          </p:cNvPr>
          <p:cNvSpPr/>
          <p:nvPr/>
        </p:nvSpPr>
        <p:spPr>
          <a:xfrm>
            <a:off x="861794" y="2169005"/>
            <a:ext cx="2152068" cy="507831"/>
          </a:xfrm>
          <a:prstGeom prst="rect">
            <a:avLst/>
          </a:prstGeom>
        </p:spPr>
        <p:txBody>
          <a:bodyPr wrap="square">
            <a:spAutoFit/>
          </a:bodyPr>
          <a:lstStyle/>
          <a:p>
            <a:r>
              <a:rPr lang="en-US" sz="900" dirty="0"/>
              <a:t>Young leaders with four or more direct reports (44% only have 3-5 years of work experience)</a:t>
            </a:r>
          </a:p>
        </p:txBody>
      </p:sp>
      <p:sp>
        <p:nvSpPr>
          <p:cNvPr id="18" name="Rectangle 17">
            <a:extLst>
              <a:ext uri="{FF2B5EF4-FFF2-40B4-BE49-F238E27FC236}">
                <a16:creationId xmlns:a16="http://schemas.microsoft.com/office/drawing/2014/main" id="{9766ABE6-9CA1-42FA-A771-6EAD9C184F17}"/>
              </a:ext>
            </a:extLst>
          </p:cNvPr>
          <p:cNvSpPr/>
          <p:nvPr/>
        </p:nvSpPr>
        <p:spPr>
          <a:xfrm>
            <a:off x="110467" y="2801873"/>
            <a:ext cx="805029" cy="369332"/>
          </a:xfrm>
          <a:prstGeom prst="rect">
            <a:avLst/>
          </a:prstGeom>
        </p:spPr>
        <p:txBody>
          <a:bodyPr wrap="none">
            <a:spAutoFit/>
          </a:bodyPr>
          <a:lstStyle/>
          <a:p>
            <a:pPr algn="ctr"/>
            <a:r>
              <a:rPr lang="en-US" sz="1800" b="1" dirty="0">
                <a:solidFill>
                  <a:schemeClr val="tx2"/>
                </a:solidFill>
              </a:rPr>
              <a:t>30%</a:t>
            </a:r>
          </a:p>
        </p:txBody>
      </p:sp>
      <p:sp>
        <p:nvSpPr>
          <p:cNvPr id="19" name="Rectangle 18">
            <a:extLst>
              <a:ext uri="{FF2B5EF4-FFF2-40B4-BE49-F238E27FC236}">
                <a16:creationId xmlns:a16="http://schemas.microsoft.com/office/drawing/2014/main" id="{16372344-D1DE-4D73-9EE8-5C32EEEB5C2D}"/>
              </a:ext>
            </a:extLst>
          </p:cNvPr>
          <p:cNvSpPr/>
          <p:nvPr/>
        </p:nvSpPr>
        <p:spPr>
          <a:xfrm>
            <a:off x="893979" y="3446797"/>
            <a:ext cx="1929688" cy="507831"/>
          </a:xfrm>
          <a:prstGeom prst="rect">
            <a:avLst/>
          </a:prstGeom>
        </p:spPr>
        <p:txBody>
          <a:bodyPr wrap="square">
            <a:spAutoFit/>
          </a:bodyPr>
          <a:lstStyle/>
          <a:p>
            <a:r>
              <a:rPr lang="en-US" sz="900" dirty="0"/>
              <a:t>Millennials who indicate confidence in their leadership is a key engagement driver</a:t>
            </a:r>
          </a:p>
        </p:txBody>
      </p:sp>
      <p:sp>
        <p:nvSpPr>
          <p:cNvPr id="20" name="Rectangle 19">
            <a:extLst>
              <a:ext uri="{FF2B5EF4-FFF2-40B4-BE49-F238E27FC236}">
                <a16:creationId xmlns:a16="http://schemas.microsoft.com/office/drawing/2014/main" id="{F3409A6D-7234-4FC6-9A18-9EF0980A2BF5}"/>
              </a:ext>
            </a:extLst>
          </p:cNvPr>
          <p:cNvSpPr/>
          <p:nvPr/>
        </p:nvSpPr>
        <p:spPr>
          <a:xfrm>
            <a:off x="142653" y="3418031"/>
            <a:ext cx="805029" cy="369332"/>
          </a:xfrm>
          <a:prstGeom prst="rect">
            <a:avLst/>
          </a:prstGeom>
        </p:spPr>
        <p:txBody>
          <a:bodyPr wrap="none">
            <a:spAutoFit/>
          </a:bodyPr>
          <a:lstStyle/>
          <a:p>
            <a:pPr algn="ctr"/>
            <a:r>
              <a:rPr lang="en-US" sz="1800" b="1" dirty="0">
                <a:solidFill>
                  <a:schemeClr val="tx2"/>
                </a:solidFill>
              </a:rPr>
              <a:t>74%</a:t>
            </a:r>
          </a:p>
        </p:txBody>
      </p:sp>
    </p:spTree>
    <p:extLst>
      <p:ext uri="{BB962C8B-B14F-4D97-AF65-F5344CB8AC3E}">
        <p14:creationId xmlns:p14="http://schemas.microsoft.com/office/powerpoint/2010/main" val="420432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30B451-4676-4EAA-B25D-65D05F92E7A2}"/>
              </a:ext>
            </a:extLst>
          </p:cNvPr>
          <p:cNvSpPr>
            <a:spLocks noGrp="1"/>
          </p:cNvSpPr>
          <p:nvPr>
            <p:ph type="body" sz="quarter" idx="15"/>
          </p:nvPr>
        </p:nvSpPr>
        <p:spPr/>
        <p:txBody>
          <a:bodyPr/>
          <a:lstStyle/>
          <a:p>
            <a:r>
              <a:rPr lang="en-US" dirty="0"/>
              <a:t>Leadership Programs Best Candidates for Scarce Reimbursement</a:t>
            </a:r>
          </a:p>
        </p:txBody>
      </p:sp>
      <p:sp>
        <p:nvSpPr>
          <p:cNvPr id="3" name="Text Placeholder 2">
            <a:extLst>
              <a:ext uri="{FF2B5EF4-FFF2-40B4-BE49-F238E27FC236}">
                <a16:creationId xmlns:a16="http://schemas.microsoft.com/office/drawing/2014/main" id="{84C02C2C-C121-427F-917A-259B0C81A968}"/>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1FD535FF-D1A8-4B6B-A8A4-E083347A9CA1}"/>
              </a:ext>
            </a:extLst>
          </p:cNvPr>
          <p:cNvSpPr>
            <a:spLocks noGrp="1"/>
          </p:cNvSpPr>
          <p:nvPr>
            <p:ph type="body" sz="quarter" idx="18"/>
          </p:nvPr>
        </p:nvSpPr>
        <p:spPr>
          <a:xfrm>
            <a:off x="4675880" y="4223078"/>
            <a:ext cx="1724920" cy="687368"/>
          </a:xfrm>
        </p:spPr>
        <p:txBody>
          <a:bodyPr/>
          <a:lstStyle/>
          <a:p>
            <a:r>
              <a:rPr lang="en-US" dirty="0"/>
              <a:t>Source: “Offering Tuition Reimbursement Gives Employers Competitive Edge,”  </a:t>
            </a:r>
            <a:r>
              <a:rPr lang="en-US" dirty="0" err="1"/>
              <a:t>Compdata</a:t>
            </a:r>
            <a:r>
              <a:rPr lang="en-US" dirty="0"/>
              <a:t> Surveys, September 2012; “</a:t>
            </a:r>
            <a:r>
              <a:rPr lang="en-US" dirty="0" err="1"/>
              <a:t>EdLink’s</a:t>
            </a:r>
            <a:r>
              <a:rPr lang="en-US" dirty="0"/>
              <a:t> Annual Review of Employer Tuition Assistance Programs,” </a:t>
            </a:r>
            <a:r>
              <a:rPr lang="en-US" dirty="0" err="1"/>
              <a:t>EdLink</a:t>
            </a:r>
            <a:r>
              <a:rPr lang="en-US" dirty="0"/>
              <a:t>, 2013; EAB interviews and analysis. </a:t>
            </a:r>
          </a:p>
          <a:p>
            <a:endParaRPr lang="en-US" dirty="0"/>
          </a:p>
        </p:txBody>
      </p:sp>
      <p:sp>
        <p:nvSpPr>
          <p:cNvPr id="5" name="Text Placeholder 4">
            <a:extLst>
              <a:ext uri="{FF2B5EF4-FFF2-40B4-BE49-F238E27FC236}">
                <a16:creationId xmlns:a16="http://schemas.microsoft.com/office/drawing/2014/main" id="{E222EF3E-9347-4559-94BE-05087D376E8E}"/>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C459017B-FF5B-4E9F-8DBA-9605E88749BC}"/>
              </a:ext>
            </a:extLst>
          </p:cNvPr>
          <p:cNvSpPr>
            <a:spLocks noGrp="1"/>
          </p:cNvSpPr>
          <p:nvPr>
            <p:ph type="title"/>
          </p:nvPr>
        </p:nvSpPr>
        <p:spPr/>
        <p:txBody>
          <a:bodyPr/>
          <a:lstStyle/>
          <a:p>
            <a:r>
              <a:rPr lang="en-US" dirty="0"/>
              <a:t>Training Funds Trickle In</a:t>
            </a:r>
          </a:p>
        </p:txBody>
      </p:sp>
      <p:sp>
        <p:nvSpPr>
          <p:cNvPr id="7" name="Rectangle 6">
            <a:extLst>
              <a:ext uri="{FF2B5EF4-FFF2-40B4-BE49-F238E27FC236}">
                <a16:creationId xmlns:a16="http://schemas.microsoft.com/office/drawing/2014/main" id="{AFF71FFD-5A36-42B2-B9E7-488DD07DFD92}"/>
              </a:ext>
            </a:extLst>
          </p:cNvPr>
          <p:cNvSpPr/>
          <p:nvPr/>
        </p:nvSpPr>
        <p:spPr>
          <a:xfrm>
            <a:off x="3661334" y="2785356"/>
            <a:ext cx="1014546" cy="1086289"/>
          </a:xfrm>
          <a:prstGeom prst="rect">
            <a:avLst/>
          </a:prstGeom>
          <a:solidFill>
            <a:schemeClr val="accent1">
              <a:lumMod val="20000"/>
              <a:lumOff val="80000"/>
            </a:schemeClr>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8" name="Rectangle 7">
            <a:extLst>
              <a:ext uri="{FF2B5EF4-FFF2-40B4-BE49-F238E27FC236}">
                <a16:creationId xmlns:a16="http://schemas.microsoft.com/office/drawing/2014/main" id="{A9B9AB79-3F88-453E-9CA2-939489C9EBA5}"/>
              </a:ext>
            </a:extLst>
          </p:cNvPr>
          <p:cNvSpPr/>
          <p:nvPr/>
        </p:nvSpPr>
        <p:spPr>
          <a:xfrm>
            <a:off x="4679613" y="2785894"/>
            <a:ext cx="974345" cy="1085752"/>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9" name="Rectangle 8">
            <a:extLst>
              <a:ext uri="{FF2B5EF4-FFF2-40B4-BE49-F238E27FC236}">
                <a16:creationId xmlns:a16="http://schemas.microsoft.com/office/drawing/2014/main" id="{05720F10-688D-45AC-8619-0DA6D5A6F55D}"/>
              </a:ext>
            </a:extLst>
          </p:cNvPr>
          <p:cNvSpPr/>
          <p:nvPr/>
        </p:nvSpPr>
        <p:spPr>
          <a:xfrm>
            <a:off x="3661333" y="1730244"/>
            <a:ext cx="1014548" cy="1065870"/>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0" name="Rectangle 9">
            <a:extLst>
              <a:ext uri="{FF2B5EF4-FFF2-40B4-BE49-F238E27FC236}">
                <a16:creationId xmlns:a16="http://schemas.microsoft.com/office/drawing/2014/main" id="{18ACA562-FE27-4C12-A2A6-8F74B528A947}"/>
              </a:ext>
            </a:extLst>
          </p:cNvPr>
          <p:cNvSpPr/>
          <p:nvPr/>
        </p:nvSpPr>
        <p:spPr>
          <a:xfrm>
            <a:off x="4679615" y="1722930"/>
            <a:ext cx="974344" cy="1062428"/>
          </a:xfrm>
          <a:prstGeom prst="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1" name="TextBox 10">
            <a:extLst>
              <a:ext uri="{FF2B5EF4-FFF2-40B4-BE49-F238E27FC236}">
                <a16:creationId xmlns:a16="http://schemas.microsoft.com/office/drawing/2014/main" id="{AC15CDCF-5224-4BF6-BD2C-992A7AF93569}"/>
              </a:ext>
            </a:extLst>
          </p:cNvPr>
          <p:cNvSpPr txBox="1"/>
          <p:nvPr/>
        </p:nvSpPr>
        <p:spPr bwMode="gray">
          <a:xfrm>
            <a:off x="254245" y="1191010"/>
            <a:ext cx="2891291" cy="333016"/>
          </a:xfrm>
          <a:prstGeom prst="rect">
            <a:avLst/>
          </a:prstGeom>
          <a:noFill/>
        </p:spPr>
        <p:txBody>
          <a:bodyPr wrap="square" lIns="0" tIns="0" rIns="0" bIns="0" rtlCol="0">
            <a:noAutofit/>
          </a:bodyPr>
          <a:lstStyle/>
          <a:p>
            <a:pPr>
              <a:spcBef>
                <a:spcPts val="500"/>
              </a:spcBef>
            </a:pPr>
            <a:r>
              <a:rPr lang="en-US" sz="1000" b="1" dirty="0"/>
              <a:t>Policies Return, Budgets Remain Small</a:t>
            </a:r>
          </a:p>
        </p:txBody>
      </p:sp>
      <p:sp>
        <p:nvSpPr>
          <p:cNvPr id="12" name="TextBox 11">
            <a:extLst>
              <a:ext uri="{FF2B5EF4-FFF2-40B4-BE49-F238E27FC236}">
                <a16:creationId xmlns:a16="http://schemas.microsoft.com/office/drawing/2014/main" id="{AC23B0E5-D990-4CE2-A543-CC8624577F24}"/>
              </a:ext>
            </a:extLst>
          </p:cNvPr>
          <p:cNvSpPr txBox="1"/>
          <p:nvPr/>
        </p:nvSpPr>
        <p:spPr bwMode="gray">
          <a:xfrm>
            <a:off x="3293070" y="1191010"/>
            <a:ext cx="2945536" cy="333016"/>
          </a:xfrm>
          <a:prstGeom prst="rect">
            <a:avLst/>
          </a:prstGeom>
          <a:noFill/>
        </p:spPr>
        <p:txBody>
          <a:bodyPr wrap="square" lIns="0" tIns="0" rIns="0" bIns="0" rtlCol="0">
            <a:noAutofit/>
          </a:bodyPr>
          <a:lstStyle/>
          <a:p>
            <a:pPr>
              <a:spcBef>
                <a:spcPts val="500"/>
              </a:spcBef>
            </a:pPr>
            <a:r>
              <a:rPr lang="en-US" sz="1000" b="1" dirty="0"/>
              <a:t>Leadership Courses Mutually Beneficial</a:t>
            </a:r>
          </a:p>
        </p:txBody>
      </p:sp>
      <p:graphicFrame>
        <p:nvGraphicFramePr>
          <p:cNvPr id="13" name="Chart 12">
            <a:extLst>
              <a:ext uri="{FF2B5EF4-FFF2-40B4-BE49-F238E27FC236}">
                <a16:creationId xmlns:a16="http://schemas.microsoft.com/office/drawing/2014/main" id="{EB2D1C4D-4A6F-46E6-84E5-B8F6331F6931}"/>
              </a:ext>
            </a:extLst>
          </p:cNvPr>
          <p:cNvGraphicFramePr/>
          <p:nvPr>
            <p:extLst>
              <p:ext uri="{D42A27DB-BD31-4B8C-83A1-F6EECF244321}">
                <p14:modId xmlns:p14="http://schemas.microsoft.com/office/powerpoint/2010/main" val="1110739227"/>
              </p:ext>
            </p:extLst>
          </p:nvPr>
        </p:nvGraphicFramePr>
        <p:xfrm>
          <a:off x="349343" y="1280691"/>
          <a:ext cx="2538375" cy="237862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16C1A3A9-6AAF-43FA-AF15-4C4E02EF1B93}"/>
              </a:ext>
            </a:extLst>
          </p:cNvPr>
          <p:cNvSpPr txBox="1"/>
          <p:nvPr/>
        </p:nvSpPr>
        <p:spPr bwMode="gray">
          <a:xfrm>
            <a:off x="254245" y="1378008"/>
            <a:ext cx="2964443" cy="138499"/>
          </a:xfrm>
          <a:prstGeom prst="rect">
            <a:avLst/>
          </a:prstGeom>
          <a:noFill/>
        </p:spPr>
        <p:txBody>
          <a:bodyPr wrap="square" lIns="0" tIns="0" rIns="0" bIns="0" rtlCol="0">
            <a:spAutoFit/>
          </a:bodyPr>
          <a:lstStyle/>
          <a:p>
            <a:r>
              <a:rPr lang="en-US" sz="900" i="1" dirty="0"/>
              <a:t>Employers Offering Reimbursement to All Staff</a:t>
            </a:r>
          </a:p>
        </p:txBody>
      </p:sp>
      <p:sp>
        <p:nvSpPr>
          <p:cNvPr id="15" name="TextBox 14">
            <a:extLst>
              <a:ext uri="{FF2B5EF4-FFF2-40B4-BE49-F238E27FC236}">
                <a16:creationId xmlns:a16="http://schemas.microsoft.com/office/drawing/2014/main" id="{7B550B3A-68AC-493C-9690-E0FB4D8ED9E7}"/>
              </a:ext>
            </a:extLst>
          </p:cNvPr>
          <p:cNvSpPr txBox="1"/>
          <p:nvPr/>
        </p:nvSpPr>
        <p:spPr bwMode="gray">
          <a:xfrm>
            <a:off x="3749112" y="1890023"/>
            <a:ext cx="910174" cy="615553"/>
          </a:xfrm>
          <a:prstGeom prst="rect">
            <a:avLst/>
          </a:prstGeom>
          <a:noFill/>
        </p:spPr>
        <p:txBody>
          <a:bodyPr wrap="square" lIns="0" tIns="0" rIns="0" bIns="0" rtlCol="0">
            <a:spAutoFit/>
          </a:bodyPr>
          <a:lstStyle/>
          <a:p>
            <a:pPr>
              <a:spcBef>
                <a:spcPts val="500"/>
              </a:spcBef>
            </a:pPr>
            <a:r>
              <a:rPr lang="en-US" sz="800" dirty="0"/>
              <a:t>Sought-after technical credentials make staff </a:t>
            </a:r>
            <a:r>
              <a:rPr lang="en-US" sz="800" b="1" dirty="0"/>
              <a:t>attractive </a:t>
            </a:r>
            <a:br>
              <a:rPr lang="en-US" sz="800" b="1" dirty="0"/>
            </a:br>
            <a:r>
              <a:rPr lang="en-US" sz="800" b="1" dirty="0"/>
              <a:t>to competitors</a:t>
            </a:r>
          </a:p>
        </p:txBody>
      </p:sp>
      <p:sp>
        <p:nvSpPr>
          <p:cNvPr id="16" name="TextBox 15">
            <a:extLst>
              <a:ext uri="{FF2B5EF4-FFF2-40B4-BE49-F238E27FC236}">
                <a16:creationId xmlns:a16="http://schemas.microsoft.com/office/drawing/2014/main" id="{DB2D72CD-F73C-4016-9B67-A9C929F8F32B}"/>
              </a:ext>
            </a:extLst>
          </p:cNvPr>
          <p:cNvSpPr txBox="1"/>
          <p:nvPr/>
        </p:nvSpPr>
        <p:spPr bwMode="gray">
          <a:xfrm>
            <a:off x="4748641" y="1907895"/>
            <a:ext cx="1045313" cy="615553"/>
          </a:xfrm>
          <a:prstGeom prst="rect">
            <a:avLst/>
          </a:prstGeom>
          <a:noFill/>
        </p:spPr>
        <p:txBody>
          <a:bodyPr wrap="square" lIns="0" tIns="0" rIns="0" bIns="0" rtlCol="0">
            <a:spAutoFit/>
          </a:bodyPr>
          <a:lstStyle/>
          <a:p>
            <a:pPr>
              <a:spcBef>
                <a:spcPts val="500"/>
              </a:spcBef>
            </a:pPr>
            <a:r>
              <a:rPr lang="en-US" sz="800" b="1" dirty="0">
                <a:solidFill>
                  <a:schemeClr val="bg1"/>
                </a:solidFill>
              </a:rPr>
              <a:t>Portable</a:t>
            </a:r>
            <a:r>
              <a:rPr lang="en-US" sz="800" dirty="0">
                <a:solidFill>
                  <a:schemeClr val="bg1"/>
                </a:solidFill>
              </a:rPr>
              <a:t> for students; </a:t>
            </a:r>
            <a:r>
              <a:rPr lang="en-US" sz="800" b="1" dirty="0">
                <a:solidFill>
                  <a:schemeClr val="bg1"/>
                </a:solidFill>
              </a:rPr>
              <a:t>demonstrable impact </a:t>
            </a:r>
            <a:r>
              <a:rPr lang="en-US" sz="800" dirty="0">
                <a:solidFill>
                  <a:schemeClr val="bg1"/>
                </a:solidFill>
              </a:rPr>
              <a:t>for employers</a:t>
            </a:r>
          </a:p>
        </p:txBody>
      </p:sp>
      <p:sp>
        <p:nvSpPr>
          <p:cNvPr id="17" name="TextBox 16">
            <a:extLst>
              <a:ext uri="{FF2B5EF4-FFF2-40B4-BE49-F238E27FC236}">
                <a16:creationId xmlns:a16="http://schemas.microsoft.com/office/drawing/2014/main" id="{E4ADF5E4-826D-4AA7-9805-BBDC6E1E8267}"/>
              </a:ext>
            </a:extLst>
          </p:cNvPr>
          <p:cNvSpPr txBox="1"/>
          <p:nvPr/>
        </p:nvSpPr>
        <p:spPr bwMode="gray">
          <a:xfrm>
            <a:off x="4748641" y="2931608"/>
            <a:ext cx="821119" cy="615553"/>
          </a:xfrm>
          <a:prstGeom prst="rect">
            <a:avLst/>
          </a:prstGeom>
          <a:noFill/>
        </p:spPr>
        <p:txBody>
          <a:bodyPr wrap="square" lIns="0" tIns="0" rIns="0" bIns="0" rtlCol="0">
            <a:spAutoFit/>
          </a:bodyPr>
          <a:lstStyle/>
          <a:p>
            <a:pPr>
              <a:spcBef>
                <a:spcPts val="500"/>
              </a:spcBef>
            </a:pPr>
            <a:r>
              <a:rPr lang="en-US" sz="800" dirty="0"/>
              <a:t>Job-specific skills </a:t>
            </a:r>
            <a:r>
              <a:rPr lang="en-US" sz="800" b="1" dirty="0"/>
              <a:t>not transferrable </a:t>
            </a:r>
            <a:r>
              <a:rPr lang="en-US" sz="800" dirty="0"/>
              <a:t>across industries</a:t>
            </a:r>
          </a:p>
        </p:txBody>
      </p:sp>
      <p:sp>
        <p:nvSpPr>
          <p:cNvPr id="18" name="TextBox 17">
            <a:extLst>
              <a:ext uri="{FF2B5EF4-FFF2-40B4-BE49-F238E27FC236}">
                <a16:creationId xmlns:a16="http://schemas.microsoft.com/office/drawing/2014/main" id="{D49911F8-DEE2-4124-ADC0-3286F47EE448}"/>
              </a:ext>
            </a:extLst>
          </p:cNvPr>
          <p:cNvSpPr txBox="1"/>
          <p:nvPr/>
        </p:nvSpPr>
        <p:spPr bwMode="gray">
          <a:xfrm>
            <a:off x="3685189" y="3208606"/>
            <a:ext cx="1001740" cy="123111"/>
          </a:xfrm>
          <a:prstGeom prst="rect">
            <a:avLst/>
          </a:prstGeom>
          <a:noFill/>
        </p:spPr>
        <p:txBody>
          <a:bodyPr wrap="square" lIns="0" tIns="0" rIns="0" bIns="0" rtlCol="0">
            <a:spAutoFit/>
          </a:bodyPr>
          <a:lstStyle/>
          <a:p>
            <a:pPr algn="ctr">
              <a:spcBef>
                <a:spcPts val="500"/>
              </a:spcBef>
            </a:pPr>
            <a:r>
              <a:rPr lang="en-US" sz="800" b="1" dirty="0"/>
              <a:t>MBA?</a:t>
            </a:r>
          </a:p>
        </p:txBody>
      </p:sp>
      <p:sp>
        <p:nvSpPr>
          <p:cNvPr id="19" name="TextBox 18">
            <a:extLst>
              <a:ext uri="{FF2B5EF4-FFF2-40B4-BE49-F238E27FC236}">
                <a16:creationId xmlns:a16="http://schemas.microsoft.com/office/drawing/2014/main" id="{8C2CF69B-3744-4B9F-8AC2-09062F1D1B24}"/>
              </a:ext>
            </a:extLst>
          </p:cNvPr>
          <p:cNvSpPr txBox="1"/>
          <p:nvPr/>
        </p:nvSpPr>
        <p:spPr bwMode="gray">
          <a:xfrm>
            <a:off x="4083902" y="3921910"/>
            <a:ext cx="1206055" cy="107722"/>
          </a:xfrm>
          <a:prstGeom prst="rect">
            <a:avLst/>
          </a:prstGeom>
          <a:noFill/>
        </p:spPr>
        <p:txBody>
          <a:bodyPr wrap="square" lIns="0" tIns="0" rIns="0" bIns="0" rtlCol="0">
            <a:spAutoFit/>
          </a:bodyPr>
          <a:lstStyle/>
          <a:p>
            <a:pPr algn="ctr">
              <a:spcBef>
                <a:spcPts val="500"/>
              </a:spcBef>
            </a:pPr>
            <a:r>
              <a:rPr lang="en-US" sz="700" i="1" dirty="0"/>
              <a:t>Unappealing to students</a:t>
            </a:r>
          </a:p>
        </p:txBody>
      </p:sp>
      <p:sp>
        <p:nvSpPr>
          <p:cNvPr id="20" name="TextBox 19">
            <a:extLst>
              <a:ext uri="{FF2B5EF4-FFF2-40B4-BE49-F238E27FC236}">
                <a16:creationId xmlns:a16="http://schemas.microsoft.com/office/drawing/2014/main" id="{63D686A6-1E79-4A7A-8BB7-B20F9581E86B}"/>
              </a:ext>
            </a:extLst>
          </p:cNvPr>
          <p:cNvSpPr txBox="1"/>
          <p:nvPr/>
        </p:nvSpPr>
        <p:spPr bwMode="gray">
          <a:xfrm>
            <a:off x="4083902" y="1568471"/>
            <a:ext cx="1206055" cy="107722"/>
          </a:xfrm>
          <a:prstGeom prst="rect">
            <a:avLst/>
          </a:prstGeom>
          <a:noFill/>
        </p:spPr>
        <p:txBody>
          <a:bodyPr wrap="square" lIns="0" tIns="0" rIns="0" bIns="0" rtlCol="0">
            <a:spAutoFit/>
          </a:bodyPr>
          <a:lstStyle/>
          <a:p>
            <a:pPr algn="ctr">
              <a:spcBef>
                <a:spcPts val="500"/>
              </a:spcBef>
            </a:pPr>
            <a:r>
              <a:rPr lang="en-US" sz="700" i="1" dirty="0"/>
              <a:t>Appealing to students</a:t>
            </a:r>
          </a:p>
        </p:txBody>
      </p:sp>
      <p:sp>
        <p:nvSpPr>
          <p:cNvPr id="21" name="TextBox 20">
            <a:extLst>
              <a:ext uri="{FF2B5EF4-FFF2-40B4-BE49-F238E27FC236}">
                <a16:creationId xmlns:a16="http://schemas.microsoft.com/office/drawing/2014/main" id="{38B7517F-C48E-43BF-8EAA-39CE300772CB}"/>
              </a:ext>
            </a:extLst>
          </p:cNvPr>
          <p:cNvSpPr txBox="1"/>
          <p:nvPr/>
        </p:nvSpPr>
        <p:spPr bwMode="gray">
          <a:xfrm>
            <a:off x="3015566" y="2641729"/>
            <a:ext cx="675225" cy="215444"/>
          </a:xfrm>
          <a:prstGeom prst="rect">
            <a:avLst/>
          </a:prstGeom>
          <a:noFill/>
        </p:spPr>
        <p:txBody>
          <a:bodyPr wrap="square" lIns="0" tIns="0" rIns="0" bIns="0" rtlCol="0">
            <a:spAutoFit/>
          </a:bodyPr>
          <a:lstStyle/>
          <a:p>
            <a:pPr algn="ctr">
              <a:spcBef>
                <a:spcPts val="500"/>
              </a:spcBef>
            </a:pPr>
            <a:r>
              <a:rPr lang="en-US" sz="700" i="1" dirty="0"/>
              <a:t>Unappealing </a:t>
            </a:r>
            <a:br>
              <a:rPr lang="en-US" sz="700" i="1" dirty="0"/>
            </a:br>
            <a:r>
              <a:rPr lang="en-US" sz="700" i="1" dirty="0"/>
              <a:t>to employers</a:t>
            </a:r>
          </a:p>
        </p:txBody>
      </p:sp>
      <p:sp>
        <p:nvSpPr>
          <p:cNvPr id="22" name="TextBox 21">
            <a:extLst>
              <a:ext uri="{FF2B5EF4-FFF2-40B4-BE49-F238E27FC236}">
                <a16:creationId xmlns:a16="http://schemas.microsoft.com/office/drawing/2014/main" id="{FA0DC105-BEF6-4C56-B988-ECB37EA722C2}"/>
              </a:ext>
            </a:extLst>
          </p:cNvPr>
          <p:cNvSpPr txBox="1"/>
          <p:nvPr/>
        </p:nvSpPr>
        <p:spPr bwMode="gray">
          <a:xfrm>
            <a:off x="5683219" y="2607692"/>
            <a:ext cx="735942" cy="215444"/>
          </a:xfrm>
          <a:prstGeom prst="rect">
            <a:avLst/>
          </a:prstGeom>
          <a:noFill/>
        </p:spPr>
        <p:txBody>
          <a:bodyPr wrap="square" lIns="0" tIns="0" rIns="0" bIns="0" rtlCol="0">
            <a:spAutoFit/>
          </a:bodyPr>
          <a:lstStyle/>
          <a:p>
            <a:pPr>
              <a:spcBef>
                <a:spcPts val="500"/>
              </a:spcBef>
            </a:pPr>
            <a:r>
              <a:rPr lang="en-US" sz="700" i="1" dirty="0"/>
              <a:t>Appealing to employers</a:t>
            </a:r>
          </a:p>
        </p:txBody>
      </p:sp>
      <p:sp>
        <p:nvSpPr>
          <p:cNvPr id="23" name="Rectangle 22">
            <a:extLst>
              <a:ext uri="{FF2B5EF4-FFF2-40B4-BE49-F238E27FC236}">
                <a16:creationId xmlns:a16="http://schemas.microsoft.com/office/drawing/2014/main" id="{0DB098C5-3BE6-4ED8-A1DA-5D6A1C5D5859}"/>
              </a:ext>
            </a:extLst>
          </p:cNvPr>
          <p:cNvSpPr/>
          <p:nvPr/>
        </p:nvSpPr>
        <p:spPr>
          <a:xfrm>
            <a:off x="1216592" y="3522038"/>
            <a:ext cx="1870422" cy="507831"/>
          </a:xfrm>
          <a:prstGeom prst="rect">
            <a:avLst/>
          </a:prstGeom>
        </p:spPr>
        <p:txBody>
          <a:bodyPr wrap="square">
            <a:spAutoFit/>
          </a:bodyPr>
          <a:lstStyle/>
          <a:p>
            <a:r>
              <a:rPr lang="en-US" sz="900" dirty="0"/>
              <a:t>Maximum per employee reimbursement amount in 2012, down $172 from 2011</a:t>
            </a:r>
          </a:p>
        </p:txBody>
      </p:sp>
      <p:sp>
        <p:nvSpPr>
          <p:cNvPr id="24" name="Rectangle 23">
            <a:extLst>
              <a:ext uri="{FF2B5EF4-FFF2-40B4-BE49-F238E27FC236}">
                <a16:creationId xmlns:a16="http://schemas.microsoft.com/office/drawing/2014/main" id="{1F89175C-DCAE-4332-BCCF-CF2E68AA5E0F}"/>
              </a:ext>
            </a:extLst>
          </p:cNvPr>
          <p:cNvSpPr/>
          <p:nvPr/>
        </p:nvSpPr>
        <p:spPr>
          <a:xfrm>
            <a:off x="290834" y="3506028"/>
            <a:ext cx="1085554" cy="369332"/>
          </a:xfrm>
          <a:prstGeom prst="rect">
            <a:avLst/>
          </a:prstGeom>
        </p:spPr>
        <p:txBody>
          <a:bodyPr wrap="none">
            <a:spAutoFit/>
          </a:bodyPr>
          <a:lstStyle/>
          <a:p>
            <a:pPr algn="ctr"/>
            <a:r>
              <a:rPr lang="en-US" sz="1800" b="1" dirty="0">
                <a:solidFill>
                  <a:schemeClr val="tx2"/>
                </a:solidFill>
              </a:rPr>
              <a:t>$4,308</a:t>
            </a:r>
          </a:p>
        </p:txBody>
      </p:sp>
      <p:cxnSp>
        <p:nvCxnSpPr>
          <p:cNvPr id="25" name="Straight Connector 24">
            <a:extLst>
              <a:ext uri="{FF2B5EF4-FFF2-40B4-BE49-F238E27FC236}">
                <a16:creationId xmlns:a16="http://schemas.microsoft.com/office/drawing/2014/main" id="{51CD7F34-8C7D-4F31-96BF-29D9E9F2D4FA}"/>
              </a:ext>
            </a:extLst>
          </p:cNvPr>
          <p:cNvCxnSpPr/>
          <p:nvPr/>
        </p:nvCxnSpPr>
        <p:spPr bwMode="gray">
          <a:xfrm>
            <a:off x="4675880" y="1722929"/>
            <a:ext cx="0" cy="2148717"/>
          </a:xfrm>
          <a:prstGeom prst="line">
            <a:avLst/>
          </a:prstGeom>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53B119-BB82-4B0D-BCDF-359486FE8CB3}"/>
              </a:ext>
            </a:extLst>
          </p:cNvPr>
          <p:cNvCxnSpPr/>
          <p:nvPr/>
        </p:nvCxnSpPr>
        <p:spPr bwMode="gray">
          <a:xfrm>
            <a:off x="3661332" y="2788799"/>
            <a:ext cx="1985312" cy="0"/>
          </a:xfrm>
          <a:prstGeom prst="line">
            <a:avLst/>
          </a:prstGeom>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2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0CCCFA-B711-4F41-A80B-FE6C71B2F8C6}"/>
              </a:ext>
            </a:extLst>
          </p:cNvPr>
          <p:cNvSpPr>
            <a:spLocks noGrp="1"/>
          </p:cNvSpPr>
          <p:nvPr>
            <p:ph type="body" sz="quarter" idx="15"/>
          </p:nvPr>
        </p:nvSpPr>
        <p:spPr/>
        <p:txBody>
          <a:bodyPr/>
          <a:lstStyle/>
          <a:p>
            <a:r>
              <a:rPr lang="en-US" dirty="0"/>
              <a:t>Despite Cross-Industry Talent Needs, MBA Programs Feel the Pinch</a:t>
            </a:r>
          </a:p>
        </p:txBody>
      </p:sp>
      <p:sp>
        <p:nvSpPr>
          <p:cNvPr id="3" name="Text Placeholder 2">
            <a:extLst>
              <a:ext uri="{FF2B5EF4-FFF2-40B4-BE49-F238E27FC236}">
                <a16:creationId xmlns:a16="http://schemas.microsoft.com/office/drawing/2014/main" id="{09F8029B-56C2-4971-9941-5326478BDCA7}"/>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12B55977-E3BE-4EAB-838A-2DC28935CF60}"/>
              </a:ext>
            </a:extLst>
          </p:cNvPr>
          <p:cNvSpPr>
            <a:spLocks noGrp="1"/>
          </p:cNvSpPr>
          <p:nvPr>
            <p:ph type="body" sz="quarter" idx="18"/>
          </p:nvPr>
        </p:nvSpPr>
        <p:spPr>
          <a:xfrm>
            <a:off x="2635624" y="4446900"/>
            <a:ext cx="3765176" cy="456815"/>
          </a:xfrm>
        </p:spPr>
        <p:txBody>
          <a:bodyPr/>
          <a:lstStyle/>
          <a:p>
            <a:r>
              <a:rPr lang="en-US" dirty="0"/>
              <a:t>Source: Graduate Management Admissions Council, “2014 Application Trends Survey,” September 2014; “Wake Forest to Drop Traditional Higher Ed Program,” Inside Higher Ed, October 2014; Steve Rosen, “UMKC Will Offer a One Year MBA Program with Free Tuition,” Kansas City Star, November 2014; John </a:t>
            </a:r>
            <a:r>
              <a:rPr lang="en-US" dirty="0" err="1"/>
              <a:t>Authers</a:t>
            </a:r>
            <a:r>
              <a:rPr lang="en-US" dirty="0"/>
              <a:t>, “The Changing Face of the MBA Curriculum,” Financial Times, December 2013; Steve </a:t>
            </a:r>
            <a:r>
              <a:rPr lang="en-US" dirty="0" err="1"/>
              <a:t>Kolowich</a:t>
            </a:r>
            <a:r>
              <a:rPr lang="en-US" dirty="0"/>
              <a:t>, “Would Graduate School Work Better if You Never Graduated from It?” Chronicle of Higher Education, July 2014.</a:t>
            </a:r>
          </a:p>
          <a:p>
            <a:endParaRPr lang="en-US" dirty="0"/>
          </a:p>
        </p:txBody>
      </p:sp>
      <p:sp>
        <p:nvSpPr>
          <p:cNvPr id="5" name="Text Placeholder 4">
            <a:extLst>
              <a:ext uri="{FF2B5EF4-FFF2-40B4-BE49-F238E27FC236}">
                <a16:creationId xmlns:a16="http://schemas.microsoft.com/office/drawing/2014/main" id="{29924F4D-861C-4226-8621-D0B728E9CD79}"/>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BF0D8237-0010-46F1-97A8-A9B832AD8F5C}"/>
              </a:ext>
            </a:extLst>
          </p:cNvPr>
          <p:cNvSpPr>
            <a:spLocks noGrp="1"/>
          </p:cNvSpPr>
          <p:nvPr>
            <p:ph type="title"/>
          </p:nvPr>
        </p:nvSpPr>
        <p:spPr/>
        <p:txBody>
          <a:bodyPr/>
          <a:lstStyle/>
          <a:p>
            <a:r>
              <a:rPr lang="en-US" dirty="0"/>
              <a:t>Young Leaders Sidestep the MBA</a:t>
            </a:r>
          </a:p>
        </p:txBody>
      </p:sp>
      <p:sp>
        <p:nvSpPr>
          <p:cNvPr id="7" name="TextBox 6">
            <a:extLst>
              <a:ext uri="{FF2B5EF4-FFF2-40B4-BE49-F238E27FC236}">
                <a16:creationId xmlns:a16="http://schemas.microsoft.com/office/drawing/2014/main" id="{8587FAEE-D412-4CF6-8B13-B9485EF7A25F}"/>
              </a:ext>
            </a:extLst>
          </p:cNvPr>
          <p:cNvSpPr txBox="1"/>
          <p:nvPr/>
        </p:nvSpPr>
        <p:spPr bwMode="gray">
          <a:xfrm>
            <a:off x="250108" y="1028938"/>
            <a:ext cx="2932004" cy="333016"/>
          </a:xfrm>
          <a:prstGeom prst="rect">
            <a:avLst/>
          </a:prstGeom>
          <a:noFill/>
        </p:spPr>
        <p:txBody>
          <a:bodyPr wrap="square" lIns="0" tIns="0" rIns="0" bIns="0" rtlCol="0">
            <a:noAutofit/>
          </a:bodyPr>
          <a:lstStyle/>
          <a:p>
            <a:pPr>
              <a:spcBef>
                <a:spcPts val="500"/>
              </a:spcBef>
            </a:pPr>
            <a:r>
              <a:rPr lang="en-US" sz="900" b="1" dirty="0"/>
              <a:t>Shrinking Interest Despite Employer Needs</a:t>
            </a:r>
          </a:p>
        </p:txBody>
      </p:sp>
      <p:sp>
        <p:nvSpPr>
          <p:cNvPr id="8" name="TextBox 7">
            <a:extLst>
              <a:ext uri="{FF2B5EF4-FFF2-40B4-BE49-F238E27FC236}">
                <a16:creationId xmlns:a16="http://schemas.microsoft.com/office/drawing/2014/main" id="{7BDD8F60-6FCC-47AA-BFD0-9A872583D4AB}"/>
              </a:ext>
            </a:extLst>
          </p:cNvPr>
          <p:cNvSpPr txBox="1"/>
          <p:nvPr/>
        </p:nvSpPr>
        <p:spPr bwMode="gray">
          <a:xfrm>
            <a:off x="3287257" y="1026655"/>
            <a:ext cx="3065613" cy="333016"/>
          </a:xfrm>
          <a:prstGeom prst="rect">
            <a:avLst/>
          </a:prstGeom>
          <a:noFill/>
        </p:spPr>
        <p:txBody>
          <a:bodyPr wrap="square" lIns="0" tIns="0" rIns="0" bIns="0" rtlCol="0">
            <a:noAutofit/>
          </a:bodyPr>
          <a:lstStyle/>
          <a:p>
            <a:pPr>
              <a:spcBef>
                <a:spcPts val="500"/>
              </a:spcBef>
            </a:pPr>
            <a:r>
              <a:rPr lang="en-US" sz="900" b="1" dirty="0"/>
              <a:t>Even Top Schools Questioning Model</a:t>
            </a:r>
          </a:p>
        </p:txBody>
      </p:sp>
      <p:graphicFrame>
        <p:nvGraphicFramePr>
          <p:cNvPr id="9" name="Chart 8">
            <a:extLst>
              <a:ext uri="{FF2B5EF4-FFF2-40B4-BE49-F238E27FC236}">
                <a16:creationId xmlns:a16="http://schemas.microsoft.com/office/drawing/2014/main" id="{087E8ADD-2E7B-42A6-9769-4DBDAD2BD9A3}"/>
              </a:ext>
            </a:extLst>
          </p:cNvPr>
          <p:cNvGraphicFramePr/>
          <p:nvPr>
            <p:extLst>
              <p:ext uri="{D42A27DB-BD31-4B8C-83A1-F6EECF244321}">
                <p14:modId xmlns:p14="http://schemas.microsoft.com/office/powerpoint/2010/main" val="592784678"/>
              </p:ext>
            </p:extLst>
          </p:nvPr>
        </p:nvGraphicFramePr>
        <p:xfrm>
          <a:off x="250108" y="1467422"/>
          <a:ext cx="2572407" cy="162321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9A48155-258B-4F7B-ADE9-127CF1ABD2C3}"/>
              </a:ext>
            </a:extLst>
          </p:cNvPr>
          <p:cNvSpPr txBox="1"/>
          <p:nvPr/>
        </p:nvSpPr>
        <p:spPr bwMode="gray">
          <a:xfrm>
            <a:off x="250108" y="1220413"/>
            <a:ext cx="2932004" cy="138499"/>
          </a:xfrm>
          <a:prstGeom prst="rect">
            <a:avLst/>
          </a:prstGeom>
          <a:noFill/>
        </p:spPr>
        <p:txBody>
          <a:bodyPr wrap="square" lIns="0" tIns="0" rIns="0" bIns="0" rtlCol="0">
            <a:spAutoFit/>
          </a:bodyPr>
          <a:lstStyle/>
          <a:p>
            <a:r>
              <a:rPr lang="en-US" sz="900" i="1" dirty="0"/>
              <a:t>MBA Programs Reporting Declines in Applications</a:t>
            </a:r>
          </a:p>
        </p:txBody>
      </p:sp>
      <p:sp>
        <p:nvSpPr>
          <p:cNvPr id="11" name="TextBox 10">
            <a:extLst>
              <a:ext uri="{FF2B5EF4-FFF2-40B4-BE49-F238E27FC236}">
                <a16:creationId xmlns:a16="http://schemas.microsoft.com/office/drawing/2014/main" id="{3F2F7C1F-7667-4D75-A129-4173FA5414D3}"/>
              </a:ext>
            </a:extLst>
          </p:cNvPr>
          <p:cNvSpPr txBox="1"/>
          <p:nvPr/>
        </p:nvSpPr>
        <p:spPr bwMode="gray">
          <a:xfrm>
            <a:off x="3942970" y="1386959"/>
            <a:ext cx="2216427" cy="456815"/>
          </a:xfrm>
          <a:prstGeom prst="rect">
            <a:avLst/>
          </a:prstGeom>
          <a:noFill/>
          <a:ln>
            <a:noFill/>
          </a:ln>
        </p:spPr>
        <p:txBody>
          <a:bodyPr wrap="square" lIns="91440" tIns="45720" rIns="91440" bIns="45720" rtlCol="0" anchor="ctr">
            <a:noAutofit/>
          </a:bodyPr>
          <a:lstStyle/>
          <a:p>
            <a:pPr>
              <a:spcBef>
                <a:spcPts val="500"/>
              </a:spcBef>
            </a:pPr>
            <a:r>
              <a:rPr lang="en-US" sz="900" dirty="0"/>
              <a:t>Phasing out full-time MBA to focus on </a:t>
            </a:r>
            <a:r>
              <a:rPr lang="en-US" sz="900" b="1" dirty="0"/>
              <a:t>part-time</a:t>
            </a:r>
            <a:r>
              <a:rPr lang="en-US" sz="900" dirty="0"/>
              <a:t> programs</a:t>
            </a:r>
          </a:p>
        </p:txBody>
      </p:sp>
      <p:sp>
        <p:nvSpPr>
          <p:cNvPr id="12" name="TextBox 11">
            <a:extLst>
              <a:ext uri="{FF2B5EF4-FFF2-40B4-BE49-F238E27FC236}">
                <a16:creationId xmlns:a16="http://schemas.microsoft.com/office/drawing/2014/main" id="{A4D6717F-84E6-4EEC-800B-E874F5260EE3}"/>
              </a:ext>
            </a:extLst>
          </p:cNvPr>
          <p:cNvSpPr txBox="1"/>
          <p:nvPr/>
        </p:nvSpPr>
        <p:spPr bwMode="gray">
          <a:xfrm>
            <a:off x="3942969" y="1975092"/>
            <a:ext cx="2216427" cy="456815"/>
          </a:xfrm>
          <a:prstGeom prst="rect">
            <a:avLst/>
          </a:prstGeom>
          <a:noFill/>
          <a:ln>
            <a:noFill/>
          </a:ln>
        </p:spPr>
        <p:txBody>
          <a:bodyPr wrap="square" lIns="91440" tIns="45720" rIns="91440" bIns="45720" rtlCol="0" anchor="ctr">
            <a:noAutofit/>
          </a:bodyPr>
          <a:lstStyle/>
          <a:p>
            <a:pPr>
              <a:spcBef>
                <a:spcPts val="500"/>
              </a:spcBef>
            </a:pPr>
            <a:r>
              <a:rPr lang="en-US" sz="900" dirty="0"/>
              <a:t>Launching one-year </a:t>
            </a:r>
            <a:r>
              <a:rPr lang="en-US" sz="900" b="1" dirty="0"/>
              <a:t>intensive</a:t>
            </a:r>
            <a:r>
              <a:rPr lang="en-US" sz="900" dirty="0"/>
              <a:t> MBA with full tuition for inaugural classes</a:t>
            </a:r>
          </a:p>
        </p:txBody>
      </p:sp>
      <p:sp>
        <p:nvSpPr>
          <p:cNvPr id="13" name="TextBox 12">
            <a:extLst>
              <a:ext uri="{FF2B5EF4-FFF2-40B4-BE49-F238E27FC236}">
                <a16:creationId xmlns:a16="http://schemas.microsoft.com/office/drawing/2014/main" id="{2992B479-D4FC-4ABA-8734-13DD342BC8BA}"/>
              </a:ext>
            </a:extLst>
          </p:cNvPr>
          <p:cNvSpPr txBox="1"/>
          <p:nvPr/>
        </p:nvSpPr>
        <p:spPr bwMode="gray">
          <a:xfrm>
            <a:off x="3950024" y="2530733"/>
            <a:ext cx="2136222" cy="456815"/>
          </a:xfrm>
          <a:prstGeom prst="rect">
            <a:avLst/>
          </a:prstGeom>
          <a:noFill/>
          <a:ln>
            <a:noFill/>
          </a:ln>
        </p:spPr>
        <p:txBody>
          <a:bodyPr wrap="square" lIns="91440" tIns="45720" rIns="91440" bIns="45720" rtlCol="0" anchor="ctr">
            <a:noAutofit/>
          </a:bodyPr>
          <a:lstStyle/>
          <a:p>
            <a:pPr>
              <a:spcBef>
                <a:spcPts val="500"/>
              </a:spcBef>
            </a:pPr>
            <a:r>
              <a:rPr lang="en-US" sz="900" dirty="0"/>
              <a:t>Abandoned strict core curriculum for </a:t>
            </a:r>
            <a:r>
              <a:rPr lang="en-US" sz="900" b="1" dirty="0"/>
              <a:t>student-selected</a:t>
            </a:r>
            <a:r>
              <a:rPr lang="en-US" sz="900" dirty="0"/>
              <a:t> alternatives</a:t>
            </a:r>
          </a:p>
        </p:txBody>
      </p:sp>
      <p:pic>
        <p:nvPicPr>
          <p:cNvPr id="14" name="Picture 2" descr="https://s3.amazonaws.com/file.imleagues/Images/Schools/Uploaded/201305/resized/2013521161351.png_m.png">
            <a:extLst>
              <a:ext uri="{FF2B5EF4-FFF2-40B4-BE49-F238E27FC236}">
                <a16:creationId xmlns:a16="http://schemas.microsoft.com/office/drawing/2014/main" id="{78579EBF-2D93-4A3B-90A6-7B218448F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446" y="1441776"/>
            <a:ext cx="653143" cy="365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http://epa.gov/ncer/childrenscenters/images/centers/columbia_university_logo.jpg">
            <a:extLst>
              <a:ext uri="{FF2B5EF4-FFF2-40B4-BE49-F238E27FC236}">
                <a16:creationId xmlns:a16="http://schemas.microsoft.com/office/drawing/2014/main" id="{73653414-3283-4E45-886A-B218BAB7E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306" y="2507770"/>
            <a:ext cx="569421"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logotypes101.com/logos/246/967B158D0169B39FEB2DD2D7611BA502/UMKC.png">
            <a:extLst>
              <a:ext uri="{FF2B5EF4-FFF2-40B4-BE49-F238E27FC236}">
                <a16:creationId xmlns:a16="http://schemas.microsoft.com/office/drawing/2014/main" id="{E4B19D12-4D90-416E-93E3-75FF9E421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304" y="1919616"/>
            <a:ext cx="517423" cy="5174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9">
            <a:extLst>
              <a:ext uri="{FF2B5EF4-FFF2-40B4-BE49-F238E27FC236}">
                <a16:creationId xmlns:a16="http://schemas.microsoft.com/office/drawing/2014/main" id="{54A2EA39-03B5-4FDC-9E79-3952926E8EE0}"/>
              </a:ext>
            </a:extLst>
          </p:cNvPr>
          <p:cNvSpPr>
            <a:spLocks noGrp="1"/>
          </p:cNvSpPr>
          <p:nvPr/>
        </p:nvSpPr>
        <p:spPr bwMode="gray">
          <a:xfrm>
            <a:off x="505517" y="3200037"/>
            <a:ext cx="5390534" cy="1048583"/>
          </a:xfrm>
          <a:prstGeom prst="rect">
            <a:avLst/>
          </a:prstGeom>
          <a:noFill/>
          <a:ln w="19050">
            <a:solidFill>
              <a:schemeClr val="accent3"/>
            </a:solidFill>
            <a:miter lim="800000"/>
          </a:ln>
        </p:spPr>
        <p:txBody>
          <a:bodyPr vert="horz" wrap="square" lIns="182880" tIns="18288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dirty="0"/>
              <a:t>Towards Just-in-Time Learning</a:t>
            </a:r>
          </a:p>
        </p:txBody>
      </p:sp>
      <p:sp>
        <p:nvSpPr>
          <p:cNvPr id="18" name="TextBox 17">
            <a:extLst>
              <a:ext uri="{FF2B5EF4-FFF2-40B4-BE49-F238E27FC236}">
                <a16:creationId xmlns:a16="http://schemas.microsoft.com/office/drawing/2014/main" id="{41A39632-4C76-4A0B-AFB6-EB1A02ACB68E}"/>
              </a:ext>
            </a:extLst>
          </p:cNvPr>
          <p:cNvSpPr txBox="1"/>
          <p:nvPr/>
        </p:nvSpPr>
        <p:spPr bwMode="gray">
          <a:xfrm>
            <a:off x="512319" y="3558319"/>
            <a:ext cx="5383732" cy="369332"/>
          </a:xfrm>
          <a:prstGeom prst="rect">
            <a:avLst/>
          </a:prstGeom>
          <a:noFill/>
        </p:spPr>
        <p:txBody>
          <a:bodyPr wrap="square" lIns="182880" tIns="91440" rIns="182880" bIns="0" rtlCol="0">
            <a:spAutoFit/>
          </a:bodyPr>
          <a:lstStyle/>
          <a:p>
            <a:pPr>
              <a:spcBef>
                <a:spcPts val="500"/>
              </a:spcBef>
            </a:pPr>
            <a:r>
              <a:rPr lang="en-US" sz="900" dirty="0"/>
              <a:t>“Business education has the potential to move to mini-courses that are delivered to the learner as needed, on demand… The new pattern becomes ‘learn-certify-deploy.’”</a:t>
            </a:r>
          </a:p>
        </p:txBody>
      </p:sp>
      <p:sp>
        <p:nvSpPr>
          <p:cNvPr id="19" name="TextBox 18">
            <a:extLst>
              <a:ext uri="{FF2B5EF4-FFF2-40B4-BE49-F238E27FC236}">
                <a16:creationId xmlns:a16="http://schemas.microsoft.com/office/drawing/2014/main" id="{E74DB1AA-A785-4C7B-9783-D566C76F2693}"/>
              </a:ext>
            </a:extLst>
          </p:cNvPr>
          <p:cNvSpPr txBox="1"/>
          <p:nvPr/>
        </p:nvSpPr>
        <p:spPr bwMode="gray">
          <a:xfrm>
            <a:off x="2040940" y="4048608"/>
            <a:ext cx="3855111" cy="258532"/>
          </a:xfrm>
          <a:prstGeom prst="rect">
            <a:avLst/>
          </a:prstGeom>
          <a:noFill/>
        </p:spPr>
        <p:txBody>
          <a:bodyPr wrap="square" lIns="0" tIns="0" rIns="182880" bIns="118872" rtlCol="0" anchor="b">
            <a:spAutoFit/>
          </a:bodyPr>
          <a:lstStyle/>
          <a:p>
            <a:pPr algn="r"/>
            <a:r>
              <a:rPr lang="en-US" sz="900" i="1" dirty="0"/>
              <a:t>Wharton Professors Christian Terwiesch and Karl Ulrich</a:t>
            </a:r>
          </a:p>
        </p:txBody>
      </p:sp>
      <p:grpSp>
        <p:nvGrpSpPr>
          <p:cNvPr id="20" name="Group 19">
            <a:extLst>
              <a:ext uri="{FF2B5EF4-FFF2-40B4-BE49-F238E27FC236}">
                <a16:creationId xmlns:a16="http://schemas.microsoft.com/office/drawing/2014/main" id="{B379F472-4831-4AD4-8BB1-00F7E5A6A387}"/>
              </a:ext>
            </a:extLst>
          </p:cNvPr>
          <p:cNvGrpSpPr/>
          <p:nvPr/>
        </p:nvGrpSpPr>
        <p:grpSpPr bwMode="gray">
          <a:xfrm>
            <a:off x="379330" y="3096713"/>
            <a:ext cx="252374" cy="252374"/>
            <a:chOff x="3104999" y="1860587"/>
            <a:chExt cx="252374" cy="252374"/>
          </a:xfrm>
        </p:grpSpPr>
        <p:sp>
          <p:nvSpPr>
            <p:cNvPr id="21" name="Rectangle 20">
              <a:extLst>
                <a:ext uri="{FF2B5EF4-FFF2-40B4-BE49-F238E27FC236}">
                  <a16:creationId xmlns:a16="http://schemas.microsoft.com/office/drawing/2014/main" id="{FF398DC4-CCF1-42DF-B810-99C43D959CDF}"/>
                </a:ext>
              </a:extLst>
            </p:cNvPr>
            <p:cNvSpPr/>
            <p:nvPr/>
          </p:nvSpPr>
          <p:spPr bwMode="gray">
            <a:xfrm>
              <a:off x="3104999" y="1860587"/>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22" name="Group 21">
              <a:extLst>
                <a:ext uri="{FF2B5EF4-FFF2-40B4-BE49-F238E27FC236}">
                  <a16:creationId xmlns:a16="http://schemas.microsoft.com/office/drawing/2014/main" id="{55BC96D5-5240-4CB0-8859-53AD34D6B14D}"/>
                </a:ext>
              </a:extLst>
            </p:cNvPr>
            <p:cNvGrpSpPr>
              <a:grpSpLocks noChangeAspect="1"/>
            </p:cNvGrpSpPr>
            <p:nvPr/>
          </p:nvGrpSpPr>
          <p:grpSpPr bwMode="gray">
            <a:xfrm>
              <a:off x="3159782" y="1913622"/>
              <a:ext cx="142808" cy="146304"/>
              <a:chOff x="3145010" y="1854051"/>
              <a:chExt cx="124957" cy="128016"/>
            </a:xfrm>
          </p:grpSpPr>
          <p:sp>
            <p:nvSpPr>
              <p:cNvPr id="23" name="Freeform 15">
                <a:extLst>
                  <a:ext uri="{FF2B5EF4-FFF2-40B4-BE49-F238E27FC236}">
                    <a16:creationId xmlns:a16="http://schemas.microsoft.com/office/drawing/2014/main" id="{AA7D84E9-F16F-4B34-BC61-9849174559F3}"/>
                  </a:ext>
                </a:extLst>
              </p:cNvPr>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5">
                <a:extLst>
                  <a:ext uri="{FF2B5EF4-FFF2-40B4-BE49-F238E27FC236}">
                    <a16:creationId xmlns:a16="http://schemas.microsoft.com/office/drawing/2014/main" id="{B95DCC67-929F-4388-B7FE-8C2848A7B0C6}"/>
                  </a:ext>
                </a:extLst>
              </p:cNvPr>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25433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78ECA-ED54-46A6-BA4F-DCB808A17CC4}"/>
              </a:ext>
            </a:extLst>
          </p:cNvPr>
          <p:cNvSpPr>
            <a:spLocks noGrp="1"/>
          </p:cNvSpPr>
          <p:nvPr>
            <p:ph type="body" sz="quarter" idx="15"/>
          </p:nvPr>
        </p:nvSpPr>
        <p:spPr/>
        <p:txBody>
          <a:bodyPr/>
          <a:lstStyle/>
          <a:p>
            <a:r>
              <a:rPr lang="en-US" dirty="0"/>
              <a:t>MBA Programs Boast Right-Packaging, Wrong Format</a:t>
            </a:r>
          </a:p>
        </p:txBody>
      </p:sp>
      <p:sp>
        <p:nvSpPr>
          <p:cNvPr id="3" name="Text Placeholder 2">
            <a:extLst>
              <a:ext uri="{FF2B5EF4-FFF2-40B4-BE49-F238E27FC236}">
                <a16:creationId xmlns:a16="http://schemas.microsoft.com/office/drawing/2014/main" id="{0690CA31-DFE1-4847-9549-241BDD2123B6}"/>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1FEE5B77-11C8-425C-AAD6-1F8ADB363283}"/>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F466B454-0320-4AE0-BE3A-500B7E075E70}"/>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88BF6E9E-E93E-4A90-98D2-5ED9FBB997CD}"/>
              </a:ext>
            </a:extLst>
          </p:cNvPr>
          <p:cNvSpPr>
            <a:spLocks noGrp="1"/>
          </p:cNvSpPr>
          <p:nvPr>
            <p:ph type="title"/>
          </p:nvPr>
        </p:nvSpPr>
        <p:spPr/>
        <p:txBody>
          <a:bodyPr/>
          <a:lstStyle/>
          <a:p>
            <a:r>
              <a:rPr lang="en-US" dirty="0"/>
              <a:t>COE Thrives Where Business School Lags Behind</a:t>
            </a:r>
          </a:p>
        </p:txBody>
      </p:sp>
      <p:sp>
        <p:nvSpPr>
          <p:cNvPr id="7" name="TextBox 6">
            <a:extLst>
              <a:ext uri="{FF2B5EF4-FFF2-40B4-BE49-F238E27FC236}">
                <a16:creationId xmlns:a16="http://schemas.microsoft.com/office/drawing/2014/main" id="{00D3321C-0453-4CF6-AF35-171B6FFBFF3A}"/>
              </a:ext>
            </a:extLst>
          </p:cNvPr>
          <p:cNvSpPr txBox="1"/>
          <p:nvPr/>
        </p:nvSpPr>
        <p:spPr bwMode="gray">
          <a:xfrm>
            <a:off x="301317" y="1509181"/>
            <a:ext cx="1440388" cy="333016"/>
          </a:xfrm>
          <a:prstGeom prst="rect">
            <a:avLst/>
          </a:prstGeom>
          <a:noFill/>
        </p:spPr>
        <p:txBody>
          <a:bodyPr wrap="square" lIns="0" tIns="0" rIns="0" bIns="0" rtlCol="0">
            <a:noAutofit/>
          </a:bodyPr>
          <a:lstStyle/>
          <a:p>
            <a:pPr algn="ctr">
              <a:spcBef>
                <a:spcPts val="500"/>
              </a:spcBef>
            </a:pPr>
            <a:r>
              <a:rPr lang="en-US" sz="1000" b="1" dirty="0"/>
              <a:t>MBA Shortcomings</a:t>
            </a:r>
          </a:p>
        </p:txBody>
      </p:sp>
      <p:sp>
        <p:nvSpPr>
          <p:cNvPr id="8" name="TextBox 7">
            <a:extLst>
              <a:ext uri="{FF2B5EF4-FFF2-40B4-BE49-F238E27FC236}">
                <a16:creationId xmlns:a16="http://schemas.microsoft.com/office/drawing/2014/main" id="{F97A684D-39CC-4B36-AD66-2703A87526FC}"/>
              </a:ext>
            </a:extLst>
          </p:cNvPr>
          <p:cNvSpPr txBox="1"/>
          <p:nvPr/>
        </p:nvSpPr>
        <p:spPr bwMode="gray">
          <a:xfrm>
            <a:off x="2465223" y="1477924"/>
            <a:ext cx="1440388" cy="333016"/>
          </a:xfrm>
          <a:prstGeom prst="rect">
            <a:avLst/>
          </a:prstGeom>
          <a:noFill/>
        </p:spPr>
        <p:txBody>
          <a:bodyPr wrap="square" lIns="0" tIns="0" rIns="0" bIns="0" rtlCol="0" anchor="ctr" anchorCtr="0">
            <a:noAutofit/>
          </a:bodyPr>
          <a:lstStyle/>
          <a:p>
            <a:pPr algn="ctr">
              <a:spcBef>
                <a:spcPts val="500"/>
              </a:spcBef>
            </a:pPr>
            <a:r>
              <a:rPr lang="en-US" sz="1000" b="1" dirty="0"/>
              <a:t>COE’s Unique </a:t>
            </a:r>
          </a:p>
          <a:p>
            <a:pPr algn="ctr"/>
            <a:r>
              <a:rPr lang="en-US" sz="1000" b="1" dirty="0"/>
              <a:t>Value Proposition</a:t>
            </a:r>
          </a:p>
        </p:txBody>
      </p:sp>
      <p:sp>
        <p:nvSpPr>
          <p:cNvPr id="9" name="TextBox 8">
            <a:extLst>
              <a:ext uri="{FF2B5EF4-FFF2-40B4-BE49-F238E27FC236}">
                <a16:creationId xmlns:a16="http://schemas.microsoft.com/office/drawing/2014/main" id="{639C8C71-20C0-4FD8-BA7B-0F5F1B290FE9}"/>
              </a:ext>
            </a:extLst>
          </p:cNvPr>
          <p:cNvSpPr txBox="1"/>
          <p:nvPr/>
        </p:nvSpPr>
        <p:spPr bwMode="gray">
          <a:xfrm>
            <a:off x="4619568" y="1512871"/>
            <a:ext cx="1440388" cy="333016"/>
          </a:xfrm>
          <a:prstGeom prst="rect">
            <a:avLst/>
          </a:prstGeom>
          <a:noFill/>
        </p:spPr>
        <p:txBody>
          <a:bodyPr wrap="square" lIns="0" tIns="0" rIns="0" bIns="0" rtlCol="0">
            <a:noAutofit/>
          </a:bodyPr>
          <a:lstStyle/>
          <a:p>
            <a:pPr algn="ctr">
              <a:spcBef>
                <a:spcPts val="500"/>
              </a:spcBef>
            </a:pPr>
            <a:r>
              <a:rPr lang="en-US" sz="1000" b="1" dirty="0"/>
              <a:t>MBA Selling Points</a:t>
            </a:r>
          </a:p>
        </p:txBody>
      </p:sp>
      <p:sp>
        <p:nvSpPr>
          <p:cNvPr id="10" name="TextBox 9">
            <a:extLst>
              <a:ext uri="{FF2B5EF4-FFF2-40B4-BE49-F238E27FC236}">
                <a16:creationId xmlns:a16="http://schemas.microsoft.com/office/drawing/2014/main" id="{899F439D-7842-412B-B423-056F0F3450A5}"/>
              </a:ext>
            </a:extLst>
          </p:cNvPr>
          <p:cNvSpPr txBox="1"/>
          <p:nvPr/>
        </p:nvSpPr>
        <p:spPr bwMode="gray">
          <a:xfrm>
            <a:off x="334579" y="1908463"/>
            <a:ext cx="1373864" cy="520749"/>
          </a:xfrm>
          <a:prstGeom prst="rect">
            <a:avLst/>
          </a:prstGeom>
          <a:solidFill>
            <a:schemeClr val="accent1"/>
          </a:solidFill>
          <a:ln>
            <a:noFill/>
          </a:ln>
        </p:spPr>
        <p:txBody>
          <a:bodyPr wrap="square" lIns="91440" tIns="45720" rIns="91440" bIns="45720" rtlCol="0" anchor="ctr">
            <a:noAutofit/>
          </a:bodyPr>
          <a:lstStyle/>
          <a:p>
            <a:pPr algn="ctr">
              <a:spcBef>
                <a:spcPts val="500"/>
              </a:spcBef>
            </a:pPr>
            <a:r>
              <a:rPr lang="en-US" sz="1000" b="1" dirty="0"/>
              <a:t>Two or More Years of Study</a:t>
            </a:r>
          </a:p>
        </p:txBody>
      </p:sp>
      <p:sp>
        <p:nvSpPr>
          <p:cNvPr id="11" name="Right Arrow 19">
            <a:extLst>
              <a:ext uri="{FF2B5EF4-FFF2-40B4-BE49-F238E27FC236}">
                <a16:creationId xmlns:a16="http://schemas.microsoft.com/office/drawing/2014/main" id="{CE5CC797-04D8-4EBA-AA2F-F831F319F172}"/>
              </a:ext>
            </a:extLst>
          </p:cNvPr>
          <p:cNvSpPr/>
          <p:nvPr/>
        </p:nvSpPr>
        <p:spPr bwMode="gray">
          <a:xfrm>
            <a:off x="1952112" y="2652888"/>
            <a:ext cx="251583" cy="269239"/>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2" name="Multiply 20">
            <a:extLst>
              <a:ext uri="{FF2B5EF4-FFF2-40B4-BE49-F238E27FC236}">
                <a16:creationId xmlns:a16="http://schemas.microsoft.com/office/drawing/2014/main" id="{29CC2746-6F69-4065-981D-8BDC0A168696}"/>
              </a:ext>
            </a:extLst>
          </p:cNvPr>
          <p:cNvSpPr/>
          <p:nvPr/>
        </p:nvSpPr>
        <p:spPr bwMode="gray">
          <a:xfrm rot="2723811">
            <a:off x="4108540" y="2650347"/>
            <a:ext cx="274320" cy="27432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3" name="TextBox 12">
            <a:extLst>
              <a:ext uri="{FF2B5EF4-FFF2-40B4-BE49-F238E27FC236}">
                <a16:creationId xmlns:a16="http://schemas.microsoft.com/office/drawing/2014/main" id="{C1FA96C4-1191-4632-89ED-892A3A540E41}"/>
              </a:ext>
            </a:extLst>
          </p:cNvPr>
          <p:cNvSpPr txBox="1"/>
          <p:nvPr/>
        </p:nvSpPr>
        <p:spPr bwMode="gray">
          <a:xfrm>
            <a:off x="345207" y="2526446"/>
            <a:ext cx="1373864" cy="520749"/>
          </a:xfrm>
          <a:prstGeom prst="rect">
            <a:avLst/>
          </a:prstGeom>
          <a:solidFill>
            <a:schemeClr val="accent1"/>
          </a:solidFill>
          <a:ln>
            <a:noFill/>
          </a:ln>
        </p:spPr>
        <p:txBody>
          <a:bodyPr wrap="square" lIns="91440" tIns="45720" rIns="91440" bIns="45720" rtlCol="0" anchor="ctr">
            <a:noAutofit/>
          </a:bodyPr>
          <a:lstStyle/>
          <a:p>
            <a:pPr algn="ctr">
              <a:spcBef>
                <a:spcPts val="500"/>
              </a:spcBef>
            </a:pPr>
            <a:r>
              <a:rPr lang="en-US" sz="1000" b="1" dirty="0"/>
              <a:t>Up to $150K in Tuition</a:t>
            </a:r>
          </a:p>
        </p:txBody>
      </p:sp>
      <p:sp>
        <p:nvSpPr>
          <p:cNvPr id="14" name="TextBox 13">
            <a:extLst>
              <a:ext uri="{FF2B5EF4-FFF2-40B4-BE49-F238E27FC236}">
                <a16:creationId xmlns:a16="http://schemas.microsoft.com/office/drawing/2014/main" id="{91F375E1-2B92-4201-A0B5-0A7AF3546AC5}"/>
              </a:ext>
            </a:extLst>
          </p:cNvPr>
          <p:cNvSpPr txBox="1"/>
          <p:nvPr/>
        </p:nvSpPr>
        <p:spPr bwMode="gray">
          <a:xfrm>
            <a:off x="334579" y="3136691"/>
            <a:ext cx="1373864" cy="520749"/>
          </a:xfrm>
          <a:prstGeom prst="rect">
            <a:avLst/>
          </a:prstGeom>
          <a:solidFill>
            <a:schemeClr val="accent1"/>
          </a:solidFill>
          <a:ln>
            <a:noFill/>
          </a:ln>
        </p:spPr>
        <p:txBody>
          <a:bodyPr wrap="square" lIns="91440" tIns="45720" rIns="91440" bIns="45720" rtlCol="0" anchor="ctr">
            <a:noAutofit/>
          </a:bodyPr>
          <a:lstStyle/>
          <a:p>
            <a:pPr algn="ctr">
              <a:spcBef>
                <a:spcPts val="500"/>
              </a:spcBef>
            </a:pPr>
            <a:r>
              <a:rPr lang="en-US" sz="800" b="1" dirty="0"/>
              <a:t>Accessible to Small Subset of Working Population</a:t>
            </a:r>
          </a:p>
        </p:txBody>
      </p:sp>
      <p:sp>
        <p:nvSpPr>
          <p:cNvPr id="15" name="TextBox 14">
            <a:extLst>
              <a:ext uri="{FF2B5EF4-FFF2-40B4-BE49-F238E27FC236}">
                <a16:creationId xmlns:a16="http://schemas.microsoft.com/office/drawing/2014/main" id="{DD965A88-7B05-425E-B787-5EAC6F62270A}"/>
              </a:ext>
            </a:extLst>
          </p:cNvPr>
          <p:cNvSpPr txBox="1"/>
          <p:nvPr/>
        </p:nvSpPr>
        <p:spPr bwMode="gray">
          <a:xfrm>
            <a:off x="2497293" y="1909150"/>
            <a:ext cx="1376248" cy="520749"/>
          </a:xfrm>
          <a:prstGeom prst="rect">
            <a:avLst/>
          </a:prstGeom>
          <a:solidFill>
            <a:schemeClr val="accent6"/>
          </a:solidFill>
          <a:ln>
            <a:noFill/>
          </a:ln>
        </p:spPr>
        <p:txBody>
          <a:bodyPr wrap="square" lIns="91440" tIns="45720" rIns="91440" bIns="45720" rtlCol="0" anchor="ctr">
            <a:noAutofit/>
          </a:bodyPr>
          <a:lstStyle/>
          <a:p>
            <a:pPr algn="ctr">
              <a:spcBef>
                <a:spcPts val="500"/>
              </a:spcBef>
            </a:pPr>
            <a:r>
              <a:rPr lang="en-US" sz="800" b="1" dirty="0">
                <a:solidFill>
                  <a:schemeClr val="bg1"/>
                </a:solidFill>
              </a:rPr>
              <a:t>Short Format, Quick Time to Completion</a:t>
            </a:r>
          </a:p>
        </p:txBody>
      </p:sp>
      <p:sp>
        <p:nvSpPr>
          <p:cNvPr id="16" name="TextBox 15">
            <a:extLst>
              <a:ext uri="{FF2B5EF4-FFF2-40B4-BE49-F238E27FC236}">
                <a16:creationId xmlns:a16="http://schemas.microsoft.com/office/drawing/2014/main" id="{56C169BD-67FA-4EA3-9E33-45A932EFA74E}"/>
              </a:ext>
            </a:extLst>
          </p:cNvPr>
          <p:cNvSpPr txBox="1"/>
          <p:nvPr/>
        </p:nvSpPr>
        <p:spPr bwMode="gray">
          <a:xfrm>
            <a:off x="2497293" y="2527133"/>
            <a:ext cx="1376248" cy="520749"/>
          </a:xfrm>
          <a:prstGeom prst="rect">
            <a:avLst/>
          </a:prstGeom>
          <a:solidFill>
            <a:schemeClr val="accent6"/>
          </a:solidFill>
          <a:ln>
            <a:noFill/>
          </a:ln>
        </p:spPr>
        <p:txBody>
          <a:bodyPr wrap="square" lIns="91440" tIns="45720" rIns="91440" bIns="45720" rtlCol="0" anchor="ctr">
            <a:noAutofit/>
          </a:bodyPr>
          <a:lstStyle/>
          <a:p>
            <a:pPr algn="ctr">
              <a:spcBef>
                <a:spcPts val="500"/>
              </a:spcBef>
            </a:pPr>
            <a:r>
              <a:rPr lang="en-US" sz="800" b="1" dirty="0">
                <a:solidFill>
                  <a:schemeClr val="bg1"/>
                </a:solidFill>
              </a:rPr>
              <a:t>Affordable Tuition Rates</a:t>
            </a:r>
          </a:p>
        </p:txBody>
      </p:sp>
      <p:sp>
        <p:nvSpPr>
          <p:cNvPr id="17" name="TextBox 16">
            <a:extLst>
              <a:ext uri="{FF2B5EF4-FFF2-40B4-BE49-F238E27FC236}">
                <a16:creationId xmlns:a16="http://schemas.microsoft.com/office/drawing/2014/main" id="{6FA046FF-7252-4D19-B33F-F12365A5CBC6}"/>
              </a:ext>
            </a:extLst>
          </p:cNvPr>
          <p:cNvSpPr txBox="1"/>
          <p:nvPr/>
        </p:nvSpPr>
        <p:spPr bwMode="gray">
          <a:xfrm>
            <a:off x="2497293" y="3134141"/>
            <a:ext cx="1376248" cy="520749"/>
          </a:xfrm>
          <a:prstGeom prst="rect">
            <a:avLst/>
          </a:prstGeom>
          <a:solidFill>
            <a:schemeClr val="accent6"/>
          </a:solidFill>
          <a:ln>
            <a:noFill/>
          </a:ln>
        </p:spPr>
        <p:txBody>
          <a:bodyPr wrap="square" lIns="91440" tIns="45720" rIns="91440" bIns="45720" rtlCol="0" anchor="ctr">
            <a:noAutofit/>
          </a:bodyPr>
          <a:lstStyle/>
          <a:p>
            <a:pPr algn="ctr">
              <a:spcBef>
                <a:spcPts val="500"/>
              </a:spcBef>
            </a:pPr>
            <a:r>
              <a:rPr lang="en-US" sz="800" b="1" dirty="0">
                <a:solidFill>
                  <a:schemeClr val="bg1"/>
                </a:solidFill>
              </a:rPr>
              <a:t>Appeal Across  Career Stages and Generations</a:t>
            </a:r>
          </a:p>
        </p:txBody>
      </p:sp>
      <p:sp>
        <p:nvSpPr>
          <p:cNvPr id="18" name="TextBox 17">
            <a:extLst>
              <a:ext uri="{FF2B5EF4-FFF2-40B4-BE49-F238E27FC236}">
                <a16:creationId xmlns:a16="http://schemas.microsoft.com/office/drawing/2014/main" id="{FFFD4B4E-F959-4D1F-87EC-FAA3AD4975A6}"/>
              </a:ext>
            </a:extLst>
          </p:cNvPr>
          <p:cNvSpPr txBox="1"/>
          <p:nvPr/>
        </p:nvSpPr>
        <p:spPr bwMode="gray">
          <a:xfrm>
            <a:off x="334579" y="1908463"/>
            <a:ext cx="1373864" cy="520749"/>
          </a:xfrm>
          <a:prstGeom prst="rect">
            <a:avLst/>
          </a:prstGeom>
          <a:solidFill>
            <a:schemeClr val="accent1"/>
          </a:solidFill>
          <a:ln>
            <a:noFill/>
          </a:ln>
        </p:spPr>
        <p:txBody>
          <a:bodyPr wrap="square" lIns="91440" tIns="45720" rIns="91440" bIns="45720" rtlCol="0" anchor="ctr">
            <a:noAutofit/>
          </a:bodyPr>
          <a:lstStyle/>
          <a:p>
            <a:pPr algn="ctr">
              <a:spcBef>
                <a:spcPts val="500"/>
              </a:spcBef>
            </a:pPr>
            <a:r>
              <a:rPr lang="en-US" sz="800" b="1" dirty="0"/>
              <a:t>Two or More Years of Study</a:t>
            </a:r>
          </a:p>
        </p:txBody>
      </p:sp>
      <p:sp>
        <p:nvSpPr>
          <p:cNvPr id="19" name="TextBox 18">
            <a:extLst>
              <a:ext uri="{FF2B5EF4-FFF2-40B4-BE49-F238E27FC236}">
                <a16:creationId xmlns:a16="http://schemas.microsoft.com/office/drawing/2014/main" id="{1FD7EEF8-B65C-4843-A5F9-0106ADD9A335}"/>
              </a:ext>
            </a:extLst>
          </p:cNvPr>
          <p:cNvSpPr txBox="1"/>
          <p:nvPr/>
        </p:nvSpPr>
        <p:spPr bwMode="gray">
          <a:xfrm>
            <a:off x="334579" y="2526446"/>
            <a:ext cx="1373864" cy="520749"/>
          </a:xfrm>
          <a:prstGeom prst="rect">
            <a:avLst/>
          </a:prstGeom>
          <a:solidFill>
            <a:schemeClr val="accent1"/>
          </a:solidFill>
          <a:ln>
            <a:noFill/>
          </a:ln>
        </p:spPr>
        <p:txBody>
          <a:bodyPr wrap="square" lIns="91440" tIns="45720" rIns="91440" bIns="45720" rtlCol="0" anchor="ctr">
            <a:noAutofit/>
          </a:bodyPr>
          <a:lstStyle/>
          <a:p>
            <a:pPr algn="ctr">
              <a:spcBef>
                <a:spcPts val="500"/>
              </a:spcBef>
            </a:pPr>
            <a:r>
              <a:rPr lang="en-US" sz="800" b="1" dirty="0"/>
              <a:t>Up to $150K in Tuition</a:t>
            </a:r>
          </a:p>
        </p:txBody>
      </p:sp>
      <p:sp>
        <p:nvSpPr>
          <p:cNvPr id="21" name="TextBox 20">
            <a:extLst>
              <a:ext uri="{FF2B5EF4-FFF2-40B4-BE49-F238E27FC236}">
                <a16:creationId xmlns:a16="http://schemas.microsoft.com/office/drawing/2014/main" id="{91C6F18F-6552-46B4-8AFB-F1193A1D7F9A}"/>
              </a:ext>
            </a:extLst>
          </p:cNvPr>
          <p:cNvSpPr txBox="1"/>
          <p:nvPr/>
        </p:nvSpPr>
        <p:spPr bwMode="gray">
          <a:xfrm>
            <a:off x="4652906" y="1908463"/>
            <a:ext cx="1373712" cy="354942"/>
          </a:xfrm>
          <a:prstGeom prst="rect">
            <a:avLst/>
          </a:prstGeom>
          <a:solidFill>
            <a:schemeClr val="accent3"/>
          </a:solidFill>
          <a:ln>
            <a:noFill/>
          </a:ln>
        </p:spPr>
        <p:txBody>
          <a:bodyPr wrap="square" lIns="91440" tIns="45720" rIns="91440" bIns="45720" rtlCol="0" anchor="ctr">
            <a:noAutofit/>
          </a:bodyPr>
          <a:lstStyle/>
          <a:p>
            <a:pPr algn="ctr">
              <a:spcBef>
                <a:spcPts val="500"/>
              </a:spcBef>
            </a:pPr>
            <a:r>
              <a:rPr lang="en-US" sz="800" b="1" dirty="0">
                <a:solidFill>
                  <a:schemeClr val="bg1"/>
                </a:solidFill>
              </a:rPr>
              <a:t>Cohort-Based Experience</a:t>
            </a:r>
          </a:p>
        </p:txBody>
      </p:sp>
      <p:sp>
        <p:nvSpPr>
          <p:cNvPr id="22" name="TextBox 21">
            <a:extLst>
              <a:ext uri="{FF2B5EF4-FFF2-40B4-BE49-F238E27FC236}">
                <a16:creationId xmlns:a16="http://schemas.microsoft.com/office/drawing/2014/main" id="{49907111-5056-4D90-9B0E-69CEE8FB00EF}"/>
              </a:ext>
            </a:extLst>
          </p:cNvPr>
          <p:cNvSpPr txBox="1"/>
          <p:nvPr/>
        </p:nvSpPr>
        <p:spPr bwMode="gray">
          <a:xfrm>
            <a:off x="4652906" y="2373371"/>
            <a:ext cx="1373712" cy="354942"/>
          </a:xfrm>
          <a:prstGeom prst="rect">
            <a:avLst/>
          </a:prstGeom>
          <a:solidFill>
            <a:schemeClr val="accent3"/>
          </a:solidFill>
          <a:ln>
            <a:noFill/>
          </a:ln>
        </p:spPr>
        <p:txBody>
          <a:bodyPr wrap="square" lIns="91440" tIns="45720" rIns="91440" bIns="45720" rtlCol="0" anchor="ctr">
            <a:noAutofit/>
          </a:bodyPr>
          <a:lstStyle/>
          <a:p>
            <a:pPr algn="ctr">
              <a:spcBef>
                <a:spcPts val="500"/>
              </a:spcBef>
            </a:pPr>
            <a:r>
              <a:rPr lang="en-US" sz="800" b="1" dirty="0">
                <a:solidFill>
                  <a:schemeClr val="bg1"/>
                </a:solidFill>
              </a:rPr>
              <a:t>Time for Personal Exploration</a:t>
            </a:r>
          </a:p>
        </p:txBody>
      </p:sp>
      <p:sp>
        <p:nvSpPr>
          <p:cNvPr id="23" name="TextBox 22">
            <a:extLst>
              <a:ext uri="{FF2B5EF4-FFF2-40B4-BE49-F238E27FC236}">
                <a16:creationId xmlns:a16="http://schemas.microsoft.com/office/drawing/2014/main" id="{793C47A9-E16E-46D3-B4EE-635F4B16CD03}"/>
              </a:ext>
            </a:extLst>
          </p:cNvPr>
          <p:cNvSpPr txBox="1"/>
          <p:nvPr/>
        </p:nvSpPr>
        <p:spPr bwMode="gray">
          <a:xfrm>
            <a:off x="4652906" y="2838279"/>
            <a:ext cx="1373712" cy="354942"/>
          </a:xfrm>
          <a:prstGeom prst="rect">
            <a:avLst/>
          </a:prstGeom>
          <a:solidFill>
            <a:schemeClr val="accent3"/>
          </a:solidFill>
          <a:ln>
            <a:noFill/>
          </a:ln>
        </p:spPr>
        <p:txBody>
          <a:bodyPr wrap="square" lIns="91440" tIns="45720" rIns="91440" bIns="45720" rtlCol="0" anchor="ctr">
            <a:noAutofit/>
          </a:bodyPr>
          <a:lstStyle/>
          <a:p>
            <a:pPr algn="ctr">
              <a:spcBef>
                <a:spcPts val="500"/>
              </a:spcBef>
            </a:pPr>
            <a:r>
              <a:rPr lang="en-US" sz="800" b="1" dirty="0">
                <a:solidFill>
                  <a:schemeClr val="bg1"/>
                </a:solidFill>
              </a:rPr>
              <a:t>Strong Alumni Network</a:t>
            </a:r>
          </a:p>
        </p:txBody>
      </p:sp>
      <p:sp>
        <p:nvSpPr>
          <p:cNvPr id="24" name="TextBox 23">
            <a:extLst>
              <a:ext uri="{FF2B5EF4-FFF2-40B4-BE49-F238E27FC236}">
                <a16:creationId xmlns:a16="http://schemas.microsoft.com/office/drawing/2014/main" id="{F3E47915-1467-48CC-983C-6EA04DD88A01}"/>
              </a:ext>
            </a:extLst>
          </p:cNvPr>
          <p:cNvSpPr txBox="1"/>
          <p:nvPr/>
        </p:nvSpPr>
        <p:spPr bwMode="gray">
          <a:xfrm>
            <a:off x="4652906" y="3303186"/>
            <a:ext cx="1373712" cy="354942"/>
          </a:xfrm>
          <a:prstGeom prst="rect">
            <a:avLst/>
          </a:prstGeom>
          <a:solidFill>
            <a:schemeClr val="accent3"/>
          </a:solidFill>
          <a:ln>
            <a:noFill/>
          </a:ln>
        </p:spPr>
        <p:txBody>
          <a:bodyPr wrap="square" lIns="91440" tIns="45720" rIns="91440" bIns="45720" rtlCol="0" anchor="ctr">
            <a:noAutofit/>
          </a:bodyPr>
          <a:lstStyle/>
          <a:p>
            <a:pPr algn="ctr">
              <a:spcBef>
                <a:spcPts val="500"/>
              </a:spcBef>
            </a:pPr>
            <a:r>
              <a:rPr lang="en-US" sz="800" b="1" dirty="0">
                <a:solidFill>
                  <a:schemeClr val="bg1"/>
                </a:solidFill>
              </a:rPr>
              <a:t>Selective Entry, Elite Student Body</a:t>
            </a:r>
          </a:p>
        </p:txBody>
      </p:sp>
    </p:spTree>
    <p:extLst>
      <p:ext uri="{BB962C8B-B14F-4D97-AF65-F5344CB8AC3E}">
        <p14:creationId xmlns:p14="http://schemas.microsoft.com/office/powerpoint/2010/main" val="274884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5"/>
          </p:nvPr>
        </p:nvSpPr>
        <p:spPr/>
        <p:txBody>
          <a:bodyPr/>
          <a:lstStyle/>
          <a:p>
            <a:r>
              <a:rPr lang="en-US" dirty="0"/>
              <a:t>Programs at the Intersection of Profit, Mission, and Employability</a:t>
            </a:r>
          </a:p>
        </p:txBody>
      </p:sp>
      <p:sp>
        <p:nvSpPr>
          <p:cNvPr id="20" name="Text Placeholder 19"/>
          <p:cNvSpPr>
            <a:spLocks noGrp="1"/>
          </p:cNvSpPr>
          <p:nvPr>
            <p:ph type="body" sz="quarter" idx="16"/>
          </p:nvPr>
        </p:nvSpPr>
        <p:spPr/>
        <p:txBody>
          <a:bodyPr/>
          <a:lstStyle/>
          <a:p>
            <a:endParaRPr lang="en-US"/>
          </a:p>
        </p:txBody>
      </p:sp>
      <p:sp>
        <p:nvSpPr>
          <p:cNvPr id="21" name="Text Placeholder 20"/>
          <p:cNvSpPr>
            <a:spLocks noGrp="1"/>
          </p:cNvSpPr>
          <p:nvPr>
            <p:ph type="body" sz="quarter" idx="18"/>
          </p:nvPr>
        </p:nvSpPr>
        <p:spPr>
          <a:xfrm>
            <a:off x="5148072" y="4677489"/>
            <a:ext cx="1252728" cy="123111"/>
          </a:xfrm>
        </p:spPr>
        <p:txBody>
          <a:bodyPr/>
          <a:lstStyle/>
          <a:p>
            <a:r>
              <a:rPr lang="en-US" dirty="0"/>
              <a:t>Source: EAB interviews and analysis. </a:t>
            </a:r>
          </a:p>
        </p:txBody>
      </p:sp>
      <p:sp>
        <p:nvSpPr>
          <p:cNvPr id="22" name="Text Placeholder 21"/>
          <p:cNvSpPr>
            <a:spLocks noGrp="1"/>
          </p:cNvSpPr>
          <p:nvPr>
            <p:ph type="body" sz="quarter" idx="19"/>
          </p:nvPr>
        </p:nvSpPr>
        <p:spPr/>
        <p:txBody>
          <a:bodyPr/>
          <a:lstStyle/>
          <a:p>
            <a:endParaRPr lang="en-US"/>
          </a:p>
        </p:txBody>
      </p:sp>
      <p:sp>
        <p:nvSpPr>
          <p:cNvPr id="18" name="Title 17"/>
          <p:cNvSpPr>
            <a:spLocks noGrp="1"/>
          </p:cNvSpPr>
          <p:nvPr>
            <p:ph type="title"/>
          </p:nvPr>
        </p:nvSpPr>
        <p:spPr/>
        <p:txBody>
          <a:bodyPr/>
          <a:lstStyle/>
          <a:p>
            <a:r>
              <a:rPr lang="en-US" dirty="0"/>
              <a:t>Our Annual Undertaking</a:t>
            </a:r>
          </a:p>
        </p:txBody>
      </p:sp>
      <p:graphicFrame>
        <p:nvGraphicFramePr>
          <p:cNvPr id="33" name="Diagram 32">
            <a:extLst>
              <a:ext uri="{FF2B5EF4-FFF2-40B4-BE49-F238E27FC236}">
                <a16:creationId xmlns:a16="http://schemas.microsoft.com/office/drawing/2014/main" id="{7C82BCBA-7548-40B6-895F-99E5B20E5C84}"/>
              </a:ext>
            </a:extLst>
          </p:cNvPr>
          <p:cNvGraphicFramePr/>
          <p:nvPr>
            <p:extLst>
              <p:ext uri="{D42A27DB-BD31-4B8C-83A1-F6EECF244321}">
                <p14:modId xmlns:p14="http://schemas.microsoft.com/office/powerpoint/2010/main" val="512836865"/>
              </p:ext>
            </p:extLst>
          </p:nvPr>
        </p:nvGraphicFramePr>
        <p:xfrm>
          <a:off x="-317105" y="1009816"/>
          <a:ext cx="4363664" cy="3139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Freeform 7">
            <a:extLst>
              <a:ext uri="{FF2B5EF4-FFF2-40B4-BE49-F238E27FC236}">
                <a16:creationId xmlns:a16="http://schemas.microsoft.com/office/drawing/2014/main" id="{B682F11E-1E1A-4D8B-B0D0-589AE461E563}"/>
              </a:ext>
            </a:extLst>
          </p:cNvPr>
          <p:cNvSpPr/>
          <p:nvPr/>
        </p:nvSpPr>
        <p:spPr>
          <a:xfrm>
            <a:off x="1653743" y="2507462"/>
            <a:ext cx="439413" cy="402769"/>
          </a:xfrm>
          <a:custGeom>
            <a:avLst/>
            <a:gdLst>
              <a:gd name="connsiteX0" fmla="*/ 0 w 701899"/>
              <a:gd name="connsiteY0" fmla="*/ 798490 h 798490"/>
              <a:gd name="connsiteX1" fmla="*/ 350950 w 701899"/>
              <a:gd name="connsiteY1" fmla="*/ 0 h 798490"/>
              <a:gd name="connsiteX2" fmla="*/ 701899 w 701899"/>
              <a:gd name="connsiteY2" fmla="*/ 798490 h 798490"/>
              <a:gd name="connsiteX3" fmla="*/ 0 w 701899"/>
              <a:gd name="connsiteY3" fmla="*/ 798490 h 798490"/>
              <a:gd name="connsiteX0" fmla="*/ 0 w 747143"/>
              <a:gd name="connsiteY0" fmla="*/ 719909 h 798490"/>
              <a:gd name="connsiteX1" fmla="*/ 396194 w 747143"/>
              <a:gd name="connsiteY1" fmla="*/ 0 h 798490"/>
              <a:gd name="connsiteX2" fmla="*/ 747143 w 747143"/>
              <a:gd name="connsiteY2" fmla="*/ 798490 h 798490"/>
              <a:gd name="connsiteX3" fmla="*/ 0 w 747143"/>
              <a:gd name="connsiteY3" fmla="*/ 719909 h 798490"/>
              <a:gd name="connsiteX0" fmla="*/ 0 w 792387"/>
              <a:gd name="connsiteY0" fmla="*/ 719909 h 722290"/>
              <a:gd name="connsiteX1" fmla="*/ 396194 w 792387"/>
              <a:gd name="connsiteY1" fmla="*/ 0 h 722290"/>
              <a:gd name="connsiteX2" fmla="*/ 792387 w 792387"/>
              <a:gd name="connsiteY2" fmla="*/ 722290 h 722290"/>
              <a:gd name="connsiteX3" fmla="*/ 0 w 792387"/>
              <a:gd name="connsiteY3" fmla="*/ 719909 h 722290"/>
              <a:gd name="connsiteX0" fmla="*/ 0 w 792387"/>
              <a:gd name="connsiteY0" fmla="*/ 719909 h 783408"/>
              <a:gd name="connsiteX1" fmla="*/ 396194 w 792387"/>
              <a:gd name="connsiteY1" fmla="*/ 0 h 783408"/>
              <a:gd name="connsiteX2" fmla="*/ 792387 w 792387"/>
              <a:gd name="connsiteY2" fmla="*/ 722290 h 783408"/>
              <a:gd name="connsiteX3" fmla="*/ 0 w 792387"/>
              <a:gd name="connsiteY3" fmla="*/ 719909 h 783408"/>
              <a:gd name="connsiteX0" fmla="*/ 0 w 792387"/>
              <a:gd name="connsiteY0" fmla="*/ 719909 h 783408"/>
              <a:gd name="connsiteX1" fmla="*/ 396194 w 792387"/>
              <a:gd name="connsiteY1" fmla="*/ 0 h 783408"/>
              <a:gd name="connsiteX2" fmla="*/ 792387 w 792387"/>
              <a:gd name="connsiteY2" fmla="*/ 722290 h 783408"/>
              <a:gd name="connsiteX3" fmla="*/ 0 w 792387"/>
              <a:gd name="connsiteY3" fmla="*/ 719909 h 783408"/>
              <a:gd name="connsiteX0" fmla="*/ 0 w 792387"/>
              <a:gd name="connsiteY0" fmla="*/ 719909 h 773883"/>
              <a:gd name="connsiteX1" fmla="*/ 396194 w 792387"/>
              <a:gd name="connsiteY1" fmla="*/ 0 h 773883"/>
              <a:gd name="connsiteX2" fmla="*/ 792387 w 792387"/>
              <a:gd name="connsiteY2" fmla="*/ 722290 h 773883"/>
              <a:gd name="connsiteX3" fmla="*/ 0 w 792387"/>
              <a:gd name="connsiteY3" fmla="*/ 719909 h 773883"/>
              <a:gd name="connsiteX0" fmla="*/ 0 w 792387"/>
              <a:gd name="connsiteY0" fmla="*/ 719909 h 773883"/>
              <a:gd name="connsiteX1" fmla="*/ 396194 w 792387"/>
              <a:gd name="connsiteY1" fmla="*/ 0 h 773883"/>
              <a:gd name="connsiteX2" fmla="*/ 792387 w 792387"/>
              <a:gd name="connsiteY2" fmla="*/ 722290 h 773883"/>
              <a:gd name="connsiteX3" fmla="*/ 0 w 792387"/>
              <a:gd name="connsiteY3" fmla="*/ 719909 h 773883"/>
              <a:gd name="connsiteX0" fmla="*/ 0 w 792387"/>
              <a:gd name="connsiteY0" fmla="*/ 719909 h 773883"/>
              <a:gd name="connsiteX1" fmla="*/ 396194 w 792387"/>
              <a:gd name="connsiteY1" fmla="*/ 0 h 773883"/>
              <a:gd name="connsiteX2" fmla="*/ 792387 w 792387"/>
              <a:gd name="connsiteY2" fmla="*/ 722290 h 773883"/>
              <a:gd name="connsiteX3" fmla="*/ 0 w 792387"/>
              <a:gd name="connsiteY3" fmla="*/ 719909 h 773883"/>
              <a:gd name="connsiteX0" fmla="*/ 0 w 792387"/>
              <a:gd name="connsiteY0" fmla="*/ 719909 h 773883"/>
              <a:gd name="connsiteX1" fmla="*/ 396194 w 792387"/>
              <a:gd name="connsiteY1" fmla="*/ 0 h 773883"/>
              <a:gd name="connsiteX2" fmla="*/ 792387 w 792387"/>
              <a:gd name="connsiteY2" fmla="*/ 722290 h 773883"/>
              <a:gd name="connsiteX3" fmla="*/ 0 w 792387"/>
              <a:gd name="connsiteY3" fmla="*/ 719909 h 773883"/>
              <a:gd name="connsiteX0" fmla="*/ 0 w 792387"/>
              <a:gd name="connsiteY0" fmla="*/ 710384 h 764358"/>
              <a:gd name="connsiteX1" fmla="*/ 396194 w 792387"/>
              <a:gd name="connsiteY1" fmla="*/ 0 h 764358"/>
              <a:gd name="connsiteX2" fmla="*/ 792387 w 792387"/>
              <a:gd name="connsiteY2" fmla="*/ 712765 h 764358"/>
              <a:gd name="connsiteX3" fmla="*/ 0 w 792387"/>
              <a:gd name="connsiteY3" fmla="*/ 710384 h 764358"/>
              <a:gd name="connsiteX0" fmla="*/ 0 w 792387"/>
              <a:gd name="connsiteY0" fmla="*/ 710384 h 764358"/>
              <a:gd name="connsiteX1" fmla="*/ 396194 w 792387"/>
              <a:gd name="connsiteY1" fmla="*/ 0 h 764358"/>
              <a:gd name="connsiteX2" fmla="*/ 792387 w 792387"/>
              <a:gd name="connsiteY2" fmla="*/ 712765 h 764358"/>
              <a:gd name="connsiteX3" fmla="*/ 0 w 792387"/>
              <a:gd name="connsiteY3" fmla="*/ 710384 h 764358"/>
              <a:gd name="connsiteX0" fmla="*/ 0 w 792387"/>
              <a:gd name="connsiteY0" fmla="*/ 710384 h 764358"/>
              <a:gd name="connsiteX1" fmla="*/ 396194 w 792387"/>
              <a:gd name="connsiteY1" fmla="*/ 0 h 764358"/>
              <a:gd name="connsiteX2" fmla="*/ 792387 w 792387"/>
              <a:gd name="connsiteY2" fmla="*/ 712765 h 764358"/>
              <a:gd name="connsiteX3" fmla="*/ 0 w 792387"/>
              <a:gd name="connsiteY3" fmla="*/ 710384 h 764358"/>
              <a:gd name="connsiteX0" fmla="*/ 0 w 792387"/>
              <a:gd name="connsiteY0" fmla="*/ 710384 h 764358"/>
              <a:gd name="connsiteX1" fmla="*/ 396194 w 792387"/>
              <a:gd name="connsiteY1" fmla="*/ 0 h 764358"/>
              <a:gd name="connsiteX2" fmla="*/ 792387 w 792387"/>
              <a:gd name="connsiteY2" fmla="*/ 712765 h 764358"/>
              <a:gd name="connsiteX3" fmla="*/ 0 w 792387"/>
              <a:gd name="connsiteY3" fmla="*/ 710384 h 764358"/>
              <a:gd name="connsiteX0" fmla="*/ 0 w 792387"/>
              <a:gd name="connsiteY0" fmla="*/ 710384 h 764358"/>
              <a:gd name="connsiteX1" fmla="*/ 396194 w 792387"/>
              <a:gd name="connsiteY1" fmla="*/ 0 h 764358"/>
              <a:gd name="connsiteX2" fmla="*/ 792387 w 792387"/>
              <a:gd name="connsiteY2" fmla="*/ 712765 h 764358"/>
              <a:gd name="connsiteX3" fmla="*/ 0 w 792387"/>
              <a:gd name="connsiteY3" fmla="*/ 710384 h 764358"/>
              <a:gd name="connsiteX0" fmla="*/ 0 w 792387"/>
              <a:gd name="connsiteY0" fmla="*/ 710384 h 764358"/>
              <a:gd name="connsiteX1" fmla="*/ 396194 w 792387"/>
              <a:gd name="connsiteY1" fmla="*/ 0 h 764358"/>
              <a:gd name="connsiteX2" fmla="*/ 792387 w 792387"/>
              <a:gd name="connsiteY2" fmla="*/ 712765 h 764358"/>
              <a:gd name="connsiteX3" fmla="*/ 0 w 792387"/>
              <a:gd name="connsiteY3" fmla="*/ 710384 h 764358"/>
              <a:gd name="connsiteX0" fmla="*/ 0 w 792387"/>
              <a:gd name="connsiteY0" fmla="*/ 710384 h 764358"/>
              <a:gd name="connsiteX1" fmla="*/ 396194 w 792387"/>
              <a:gd name="connsiteY1" fmla="*/ 0 h 764358"/>
              <a:gd name="connsiteX2" fmla="*/ 792387 w 792387"/>
              <a:gd name="connsiteY2" fmla="*/ 712765 h 764358"/>
              <a:gd name="connsiteX3" fmla="*/ 0 w 792387"/>
              <a:gd name="connsiteY3" fmla="*/ 710384 h 764358"/>
              <a:gd name="connsiteX0" fmla="*/ 0 w 785244"/>
              <a:gd name="connsiteY0" fmla="*/ 710384 h 761977"/>
              <a:gd name="connsiteX1" fmla="*/ 396194 w 785244"/>
              <a:gd name="connsiteY1" fmla="*/ 0 h 761977"/>
              <a:gd name="connsiteX2" fmla="*/ 785244 w 785244"/>
              <a:gd name="connsiteY2" fmla="*/ 710384 h 761977"/>
              <a:gd name="connsiteX3" fmla="*/ 0 w 785244"/>
              <a:gd name="connsiteY3" fmla="*/ 710384 h 761977"/>
              <a:gd name="connsiteX0" fmla="*/ 0 w 785244"/>
              <a:gd name="connsiteY0" fmla="*/ 710384 h 761977"/>
              <a:gd name="connsiteX1" fmla="*/ 396194 w 785244"/>
              <a:gd name="connsiteY1" fmla="*/ 0 h 761977"/>
              <a:gd name="connsiteX2" fmla="*/ 785244 w 785244"/>
              <a:gd name="connsiteY2" fmla="*/ 710384 h 761977"/>
              <a:gd name="connsiteX3" fmla="*/ 0 w 785244"/>
              <a:gd name="connsiteY3" fmla="*/ 710384 h 761977"/>
              <a:gd name="connsiteX0" fmla="*/ 0 w 785244"/>
              <a:gd name="connsiteY0" fmla="*/ 710384 h 761977"/>
              <a:gd name="connsiteX1" fmla="*/ 396194 w 785244"/>
              <a:gd name="connsiteY1" fmla="*/ 0 h 761977"/>
              <a:gd name="connsiteX2" fmla="*/ 785244 w 785244"/>
              <a:gd name="connsiteY2" fmla="*/ 710384 h 761977"/>
              <a:gd name="connsiteX3" fmla="*/ 0 w 785244"/>
              <a:gd name="connsiteY3" fmla="*/ 710384 h 761977"/>
              <a:gd name="connsiteX0" fmla="*/ 0 w 785244"/>
              <a:gd name="connsiteY0" fmla="*/ 710384 h 764359"/>
              <a:gd name="connsiteX1" fmla="*/ 396194 w 785244"/>
              <a:gd name="connsiteY1" fmla="*/ 0 h 764359"/>
              <a:gd name="connsiteX2" fmla="*/ 785244 w 785244"/>
              <a:gd name="connsiteY2" fmla="*/ 710384 h 764359"/>
              <a:gd name="connsiteX3" fmla="*/ 0 w 785244"/>
              <a:gd name="connsiteY3" fmla="*/ 710384 h 764359"/>
              <a:gd name="connsiteX0" fmla="*/ 0 w 785244"/>
              <a:gd name="connsiteY0" fmla="*/ 710384 h 764359"/>
              <a:gd name="connsiteX1" fmla="*/ 396194 w 785244"/>
              <a:gd name="connsiteY1" fmla="*/ 0 h 764359"/>
              <a:gd name="connsiteX2" fmla="*/ 785244 w 785244"/>
              <a:gd name="connsiteY2" fmla="*/ 710384 h 764359"/>
              <a:gd name="connsiteX3" fmla="*/ 0 w 785244"/>
              <a:gd name="connsiteY3" fmla="*/ 710384 h 764359"/>
              <a:gd name="connsiteX0" fmla="*/ 0 w 792387"/>
              <a:gd name="connsiteY0" fmla="*/ 710384 h 769121"/>
              <a:gd name="connsiteX1" fmla="*/ 396194 w 792387"/>
              <a:gd name="connsiteY1" fmla="*/ 0 h 769121"/>
              <a:gd name="connsiteX2" fmla="*/ 792387 w 792387"/>
              <a:gd name="connsiteY2" fmla="*/ 715146 h 769121"/>
              <a:gd name="connsiteX3" fmla="*/ 0 w 792387"/>
              <a:gd name="connsiteY3" fmla="*/ 710384 h 769121"/>
              <a:gd name="connsiteX0" fmla="*/ 0 w 790006"/>
              <a:gd name="connsiteY0" fmla="*/ 712765 h 769121"/>
              <a:gd name="connsiteX1" fmla="*/ 393813 w 790006"/>
              <a:gd name="connsiteY1" fmla="*/ 0 h 769121"/>
              <a:gd name="connsiteX2" fmla="*/ 790006 w 790006"/>
              <a:gd name="connsiteY2" fmla="*/ 715146 h 769121"/>
              <a:gd name="connsiteX3" fmla="*/ 0 w 790006"/>
              <a:gd name="connsiteY3" fmla="*/ 712765 h 769121"/>
              <a:gd name="connsiteX0" fmla="*/ 0 w 778100"/>
              <a:gd name="connsiteY0" fmla="*/ 712765 h 771502"/>
              <a:gd name="connsiteX1" fmla="*/ 393813 w 778100"/>
              <a:gd name="connsiteY1" fmla="*/ 0 h 771502"/>
              <a:gd name="connsiteX2" fmla="*/ 778100 w 778100"/>
              <a:gd name="connsiteY2" fmla="*/ 717527 h 771502"/>
              <a:gd name="connsiteX3" fmla="*/ 0 w 778100"/>
              <a:gd name="connsiteY3" fmla="*/ 712765 h 771502"/>
              <a:gd name="connsiteX0" fmla="*/ 0 w 756669"/>
              <a:gd name="connsiteY0" fmla="*/ 712765 h 769121"/>
              <a:gd name="connsiteX1" fmla="*/ 393813 w 756669"/>
              <a:gd name="connsiteY1" fmla="*/ 0 h 769121"/>
              <a:gd name="connsiteX2" fmla="*/ 756669 w 756669"/>
              <a:gd name="connsiteY2" fmla="*/ 715146 h 769121"/>
              <a:gd name="connsiteX3" fmla="*/ 0 w 756669"/>
              <a:gd name="connsiteY3" fmla="*/ 712765 h 769121"/>
              <a:gd name="connsiteX0" fmla="*/ 0 w 790006"/>
              <a:gd name="connsiteY0" fmla="*/ 712765 h 773884"/>
              <a:gd name="connsiteX1" fmla="*/ 393813 w 790006"/>
              <a:gd name="connsiteY1" fmla="*/ 0 h 773884"/>
              <a:gd name="connsiteX2" fmla="*/ 790006 w 790006"/>
              <a:gd name="connsiteY2" fmla="*/ 719909 h 773884"/>
              <a:gd name="connsiteX3" fmla="*/ 0 w 790006"/>
              <a:gd name="connsiteY3" fmla="*/ 712765 h 773884"/>
              <a:gd name="connsiteX0" fmla="*/ 0 w 790006"/>
              <a:gd name="connsiteY0" fmla="*/ 712765 h 773884"/>
              <a:gd name="connsiteX1" fmla="*/ 393813 w 790006"/>
              <a:gd name="connsiteY1" fmla="*/ 0 h 773884"/>
              <a:gd name="connsiteX2" fmla="*/ 790006 w 790006"/>
              <a:gd name="connsiteY2" fmla="*/ 719909 h 773884"/>
              <a:gd name="connsiteX3" fmla="*/ 0 w 790006"/>
              <a:gd name="connsiteY3" fmla="*/ 712765 h 773884"/>
            </a:gdLst>
            <a:ahLst/>
            <a:cxnLst>
              <a:cxn ang="0">
                <a:pos x="connsiteX0" y="connsiteY0"/>
              </a:cxn>
              <a:cxn ang="0">
                <a:pos x="connsiteX1" y="connsiteY1"/>
              </a:cxn>
              <a:cxn ang="0">
                <a:pos x="connsiteX2" y="connsiteY2"/>
              </a:cxn>
              <a:cxn ang="0">
                <a:pos x="connsiteX3" y="connsiteY3"/>
              </a:cxn>
            </a:cxnLst>
            <a:rect l="l" t="t" r="r" b="b"/>
            <a:pathLst>
              <a:path w="790006" h="773884">
                <a:moveTo>
                  <a:pt x="0" y="712765"/>
                </a:moveTo>
                <a:cubicBezTo>
                  <a:pt x="82059" y="477557"/>
                  <a:pt x="173642" y="263783"/>
                  <a:pt x="393813" y="0"/>
                </a:cubicBezTo>
                <a:cubicBezTo>
                  <a:pt x="635414" y="259813"/>
                  <a:pt x="717474" y="514865"/>
                  <a:pt x="790006" y="719909"/>
                </a:cubicBezTo>
                <a:cubicBezTo>
                  <a:pt x="494921" y="773884"/>
                  <a:pt x="235554" y="761184"/>
                  <a:pt x="0" y="712765"/>
                </a:cubicBezTo>
                <a:close/>
              </a:path>
            </a:pathLst>
          </a:cu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69A6A36-A2F7-4FFE-B7EE-FD2EE08B2AE2}"/>
              </a:ext>
            </a:extLst>
          </p:cNvPr>
          <p:cNvSpPr txBox="1"/>
          <p:nvPr/>
        </p:nvSpPr>
        <p:spPr bwMode="gray">
          <a:xfrm>
            <a:off x="1251232" y="1574358"/>
            <a:ext cx="1375576" cy="553998"/>
          </a:xfrm>
          <a:prstGeom prst="rect">
            <a:avLst/>
          </a:prstGeom>
          <a:noFill/>
        </p:spPr>
        <p:txBody>
          <a:bodyPr wrap="square" lIns="0" tIns="0" rIns="0" bIns="0" rtlCol="0">
            <a:spAutoFit/>
          </a:bodyPr>
          <a:lstStyle/>
          <a:p>
            <a:pPr lvl="0">
              <a:spcBef>
                <a:spcPts val="500"/>
              </a:spcBef>
            </a:pPr>
            <a:r>
              <a:rPr lang="en-US" sz="900" b="1" dirty="0"/>
              <a:t>Profitable for COE</a:t>
            </a:r>
          </a:p>
          <a:p>
            <a:pPr marL="171450" lvl="0" indent="-171450">
              <a:buFont typeface="Wingdings" panose="05000000000000000000" pitchFamily="2" charset="2"/>
              <a:buChar char="§"/>
            </a:pPr>
            <a:r>
              <a:rPr lang="en-US" sz="900" dirty="0"/>
              <a:t>National reach</a:t>
            </a:r>
          </a:p>
          <a:p>
            <a:pPr marL="171450" lvl="0" indent="-171450">
              <a:buFont typeface="Wingdings" panose="05000000000000000000" pitchFamily="2" charset="2"/>
              <a:buChar char="§"/>
            </a:pPr>
            <a:r>
              <a:rPr lang="en-US" sz="900" dirty="0"/>
              <a:t>Minimal competition</a:t>
            </a:r>
          </a:p>
          <a:p>
            <a:pPr marL="171450" lvl="0" indent="-171450">
              <a:buFont typeface="Wingdings" panose="05000000000000000000" pitchFamily="2" charset="2"/>
              <a:buChar char="§"/>
            </a:pPr>
            <a:r>
              <a:rPr lang="en-US" sz="900" dirty="0"/>
              <a:t>Low-cost marketing</a:t>
            </a:r>
          </a:p>
        </p:txBody>
      </p:sp>
      <p:sp>
        <p:nvSpPr>
          <p:cNvPr id="36" name="TextBox 35">
            <a:extLst>
              <a:ext uri="{FF2B5EF4-FFF2-40B4-BE49-F238E27FC236}">
                <a16:creationId xmlns:a16="http://schemas.microsoft.com/office/drawing/2014/main" id="{AD2F522B-DB0F-4561-A172-183D55F14380}"/>
              </a:ext>
            </a:extLst>
          </p:cNvPr>
          <p:cNvSpPr txBox="1"/>
          <p:nvPr/>
        </p:nvSpPr>
        <p:spPr bwMode="gray">
          <a:xfrm>
            <a:off x="2194384" y="2871218"/>
            <a:ext cx="1235989" cy="1107996"/>
          </a:xfrm>
          <a:prstGeom prst="rect">
            <a:avLst/>
          </a:prstGeom>
          <a:noFill/>
        </p:spPr>
        <p:txBody>
          <a:bodyPr wrap="square" lIns="0" tIns="0" rIns="0" bIns="0" rtlCol="0">
            <a:spAutoFit/>
          </a:bodyPr>
          <a:lstStyle/>
          <a:p>
            <a:pPr lvl="0"/>
            <a:r>
              <a:rPr lang="en-US" sz="900" b="1" dirty="0"/>
              <a:t>Lasting Impact on Workforce</a:t>
            </a:r>
          </a:p>
          <a:p>
            <a:pPr marL="171450" lvl="0" indent="-171450">
              <a:buFont typeface="Wingdings" panose="05000000000000000000" pitchFamily="2" charset="2"/>
              <a:buChar char="§"/>
            </a:pPr>
            <a:r>
              <a:rPr lang="en-US" sz="900" dirty="0"/>
              <a:t>Emerging skills and industries</a:t>
            </a:r>
          </a:p>
          <a:p>
            <a:pPr marL="171450" lvl="0" indent="-171450">
              <a:buFont typeface="Wingdings" panose="05000000000000000000" pitchFamily="2" charset="2"/>
              <a:buChar char="§"/>
            </a:pPr>
            <a:r>
              <a:rPr lang="en-US" sz="900" dirty="0"/>
              <a:t>Reimbursed by employers</a:t>
            </a:r>
          </a:p>
          <a:p>
            <a:pPr marL="171450" lvl="0" indent="-171450">
              <a:buFont typeface="Wingdings" panose="05000000000000000000" pitchFamily="2" charset="2"/>
              <a:buChar char="§"/>
            </a:pPr>
            <a:endParaRPr lang="en-US" sz="900" dirty="0"/>
          </a:p>
          <a:p>
            <a:pPr marL="171450" lvl="0" indent="-171450">
              <a:buFont typeface="Wingdings" panose="05000000000000000000" pitchFamily="2" charset="2"/>
              <a:buChar char="§"/>
            </a:pPr>
            <a:endParaRPr lang="en-US" sz="900" dirty="0"/>
          </a:p>
        </p:txBody>
      </p:sp>
      <p:sp>
        <p:nvSpPr>
          <p:cNvPr id="37" name="TextBox 36">
            <a:extLst>
              <a:ext uri="{FF2B5EF4-FFF2-40B4-BE49-F238E27FC236}">
                <a16:creationId xmlns:a16="http://schemas.microsoft.com/office/drawing/2014/main" id="{CDAC776B-50E2-4263-88C2-9881AE5FC59C}"/>
              </a:ext>
            </a:extLst>
          </p:cNvPr>
          <p:cNvSpPr txBox="1"/>
          <p:nvPr/>
        </p:nvSpPr>
        <p:spPr bwMode="gray">
          <a:xfrm>
            <a:off x="407680" y="2859258"/>
            <a:ext cx="1375576" cy="969496"/>
          </a:xfrm>
          <a:prstGeom prst="rect">
            <a:avLst/>
          </a:prstGeom>
          <a:noFill/>
        </p:spPr>
        <p:txBody>
          <a:bodyPr wrap="square" lIns="0" tIns="0" rIns="0" bIns="0" rtlCol="0">
            <a:spAutoFit/>
          </a:bodyPr>
          <a:lstStyle/>
          <a:p>
            <a:pPr lvl="0"/>
            <a:r>
              <a:rPr lang="en-US" sz="900" b="1" dirty="0"/>
              <a:t>Appealing to Students</a:t>
            </a:r>
          </a:p>
          <a:p>
            <a:pPr marL="171450" lvl="0" indent="-171450">
              <a:buFont typeface="Wingdings" panose="05000000000000000000" pitchFamily="2" charset="2"/>
              <a:buChar char="§"/>
            </a:pPr>
            <a:r>
              <a:rPr lang="en-US" sz="900" dirty="0"/>
              <a:t>Accelerated formats</a:t>
            </a:r>
          </a:p>
          <a:p>
            <a:pPr marL="171450" lvl="0" indent="-171450">
              <a:buFont typeface="Wingdings" panose="05000000000000000000" pitchFamily="2" charset="2"/>
              <a:buChar char="§"/>
            </a:pPr>
            <a:r>
              <a:rPr lang="en-US" sz="900" dirty="0"/>
              <a:t>Quick ROI</a:t>
            </a:r>
          </a:p>
          <a:p>
            <a:pPr marL="171450" lvl="0" indent="-171450">
              <a:buFont typeface="Wingdings" panose="05000000000000000000" pitchFamily="2" charset="2"/>
              <a:buChar char="§"/>
            </a:pPr>
            <a:r>
              <a:rPr lang="en-US" sz="900" dirty="0"/>
              <a:t>Clear career outcomes</a:t>
            </a:r>
          </a:p>
          <a:p>
            <a:pPr marL="171450" lvl="0" indent="-171450">
              <a:buFont typeface="Wingdings" panose="05000000000000000000" pitchFamily="2" charset="2"/>
              <a:buChar char="§"/>
            </a:pPr>
            <a:endParaRPr lang="en-US" sz="900" dirty="0"/>
          </a:p>
        </p:txBody>
      </p:sp>
      <p:sp>
        <p:nvSpPr>
          <p:cNvPr id="38" name="TextBox 37">
            <a:extLst>
              <a:ext uri="{FF2B5EF4-FFF2-40B4-BE49-F238E27FC236}">
                <a16:creationId xmlns:a16="http://schemas.microsoft.com/office/drawing/2014/main" id="{FACFD508-6B32-4F5B-85FB-F55BBFFA4185}"/>
              </a:ext>
            </a:extLst>
          </p:cNvPr>
          <p:cNvSpPr txBox="1"/>
          <p:nvPr/>
        </p:nvSpPr>
        <p:spPr bwMode="gray">
          <a:xfrm>
            <a:off x="4213618" y="1202791"/>
            <a:ext cx="1311965" cy="153888"/>
          </a:xfrm>
          <a:prstGeom prst="rect">
            <a:avLst/>
          </a:prstGeom>
          <a:noFill/>
        </p:spPr>
        <p:txBody>
          <a:bodyPr wrap="square" lIns="0" tIns="0" rIns="0" bIns="0" rtlCol="0">
            <a:spAutoFit/>
          </a:bodyPr>
          <a:lstStyle/>
          <a:p>
            <a:pPr algn="ctr">
              <a:spcBef>
                <a:spcPts val="500"/>
              </a:spcBef>
            </a:pPr>
            <a:r>
              <a:rPr lang="en-US" sz="1000" b="1" dirty="0"/>
              <a:t>Future Fields Reports</a:t>
            </a:r>
          </a:p>
        </p:txBody>
      </p:sp>
      <p:sp>
        <p:nvSpPr>
          <p:cNvPr id="39" name="Rectangle 38">
            <a:extLst>
              <a:ext uri="{FF2B5EF4-FFF2-40B4-BE49-F238E27FC236}">
                <a16:creationId xmlns:a16="http://schemas.microsoft.com/office/drawing/2014/main" id="{F961ADC1-4F47-4585-80BD-5901B9D4034D}"/>
              </a:ext>
            </a:extLst>
          </p:cNvPr>
          <p:cNvSpPr/>
          <p:nvPr/>
        </p:nvSpPr>
        <p:spPr>
          <a:xfrm>
            <a:off x="4146313" y="1538269"/>
            <a:ext cx="1451180" cy="392535"/>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rPr>
              <a:t>In the Wake of Health Care Reform</a:t>
            </a:r>
          </a:p>
        </p:txBody>
      </p:sp>
      <p:sp>
        <p:nvSpPr>
          <p:cNvPr id="40" name="Rectangle 39">
            <a:extLst>
              <a:ext uri="{FF2B5EF4-FFF2-40B4-BE49-F238E27FC236}">
                <a16:creationId xmlns:a16="http://schemas.microsoft.com/office/drawing/2014/main" id="{636EDAD5-FCB2-4D92-99E3-9F706703D10A}"/>
              </a:ext>
            </a:extLst>
          </p:cNvPr>
          <p:cNvSpPr/>
          <p:nvPr/>
        </p:nvSpPr>
        <p:spPr>
          <a:xfrm>
            <a:off x="4146313" y="1983277"/>
            <a:ext cx="1451180" cy="392535"/>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rPr>
              <a:t>In the Era of Big Data</a:t>
            </a:r>
          </a:p>
        </p:txBody>
      </p:sp>
      <p:sp>
        <p:nvSpPr>
          <p:cNvPr id="41" name="Rectangle 40">
            <a:extLst>
              <a:ext uri="{FF2B5EF4-FFF2-40B4-BE49-F238E27FC236}">
                <a16:creationId xmlns:a16="http://schemas.microsoft.com/office/drawing/2014/main" id="{A36243BE-7248-44F6-8567-D1E7F48F2780}"/>
              </a:ext>
            </a:extLst>
          </p:cNvPr>
          <p:cNvSpPr/>
          <p:nvPr/>
        </p:nvSpPr>
        <p:spPr>
          <a:xfrm>
            <a:off x="4146313" y="2428285"/>
            <a:ext cx="1451180" cy="392535"/>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rPr>
              <a:t>Second Bachelor’s Degrees for Career Starters</a:t>
            </a:r>
          </a:p>
        </p:txBody>
      </p:sp>
      <p:sp>
        <p:nvSpPr>
          <p:cNvPr id="42" name="Rectangle 41">
            <a:extLst>
              <a:ext uri="{FF2B5EF4-FFF2-40B4-BE49-F238E27FC236}">
                <a16:creationId xmlns:a16="http://schemas.microsoft.com/office/drawing/2014/main" id="{85C5257A-6445-4ACE-8BCB-34BB630A3E87}"/>
              </a:ext>
            </a:extLst>
          </p:cNvPr>
          <p:cNvSpPr/>
          <p:nvPr/>
        </p:nvSpPr>
        <p:spPr>
          <a:xfrm>
            <a:off x="4146313" y="2873293"/>
            <a:ext cx="1451180" cy="392535"/>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rPr>
              <a:t>Design Thinking Business Programs</a:t>
            </a:r>
          </a:p>
        </p:txBody>
      </p:sp>
      <p:sp>
        <p:nvSpPr>
          <p:cNvPr id="43" name="Rectangle 42">
            <a:extLst>
              <a:ext uri="{FF2B5EF4-FFF2-40B4-BE49-F238E27FC236}">
                <a16:creationId xmlns:a16="http://schemas.microsoft.com/office/drawing/2014/main" id="{56251EAE-BBC4-4508-977B-0935A629DEDD}"/>
              </a:ext>
            </a:extLst>
          </p:cNvPr>
          <p:cNvSpPr/>
          <p:nvPr/>
        </p:nvSpPr>
        <p:spPr>
          <a:xfrm>
            <a:off x="4146313" y="3318301"/>
            <a:ext cx="1451180" cy="392535"/>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rPr>
              <a:t>Multi-Track Cybersecurity Pathways</a:t>
            </a:r>
          </a:p>
        </p:txBody>
      </p:sp>
      <p:sp>
        <p:nvSpPr>
          <p:cNvPr id="44" name="Rectangle 43">
            <a:extLst>
              <a:ext uri="{FF2B5EF4-FFF2-40B4-BE49-F238E27FC236}">
                <a16:creationId xmlns:a16="http://schemas.microsoft.com/office/drawing/2014/main" id="{3722AA73-928A-4AED-B5D8-9445845A5065}"/>
              </a:ext>
            </a:extLst>
          </p:cNvPr>
          <p:cNvSpPr/>
          <p:nvPr/>
        </p:nvSpPr>
        <p:spPr>
          <a:xfrm>
            <a:off x="4146313" y="3763309"/>
            <a:ext cx="1451180" cy="392535"/>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rPr>
              <a:t>Second Careers in Aging Services</a:t>
            </a:r>
          </a:p>
        </p:txBody>
      </p:sp>
      <p:grpSp>
        <p:nvGrpSpPr>
          <p:cNvPr id="45" name="Group 44">
            <a:extLst>
              <a:ext uri="{FF2B5EF4-FFF2-40B4-BE49-F238E27FC236}">
                <a16:creationId xmlns:a16="http://schemas.microsoft.com/office/drawing/2014/main" id="{140283C8-0E81-4F2D-9E13-98E32796EA91}"/>
              </a:ext>
            </a:extLst>
          </p:cNvPr>
          <p:cNvGrpSpPr/>
          <p:nvPr/>
        </p:nvGrpSpPr>
        <p:grpSpPr>
          <a:xfrm>
            <a:off x="1884428" y="1279735"/>
            <a:ext cx="2246321" cy="1464430"/>
            <a:chOff x="2089148" y="1266087"/>
            <a:chExt cx="2517588" cy="1464430"/>
          </a:xfrm>
        </p:grpSpPr>
        <p:sp>
          <p:nvSpPr>
            <p:cNvPr id="46" name="Freeform 25">
              <a:extLst>
                <a:ext uri="{FF2B5EF4-FFF2-40B4-BE49-F238E27FC236}">
                  <a16:creationId xmlns:a16="http://schemas.microsoft.com/office/drawing/2014/main" id="{5C2B2133-E886-4F9C-BF5C-F8C3ACF4705C}"/>
                </a:ext>
              </a:extLst>
            </p:cNvPr>
            <p:cNvSpPr/>
            <p:nvPr/>
          </p:nvSpPr>
          <p:spPr bwMode="gray">
            <a:xfrm>
              <a:off x="3821782" y="1266087"/>
              <a:ext cx="784954" cy="146443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cxnSp>
          <p:nvCxnSpPr>
            <p:cNvPr id="47" name="Straight Connector 46">
              <a:extLst>
                <a:ext uri="{FF2B5EF4-FFF2-40B4-BE49-F238E27FC236}">
                  <a16:creationId xmlns:a16="http://schemas.microsoft.com/office/drawing/2014/main" id="{8E68B8AB-CFC3-41B9-B2F5-7E8BE2B30071}"/>
                </a:ext>
              </a:extLst>
            </p:cNvPr>
            <p:cNvCxnSpPr/>
            <p:nvPr/>
          </p:nvCxnSpPr>
          <p:spPr>
            <a:xfrm>
              <a:off x="2089148" y="2723693"/>
              <a:ext cx="1737360" cy="4"/>
            </a:xfrm>
            <a:prstGeom prst="line">
              <a:avLst/>
            </a:prstGeom>
            <a:noFill/>
            <a:ln w="12700" cap="flat" cmpd="sng" algn="ctr">
              <a:solidFill>
                <a:schemeClr val="accent3"/>
              </a:solidFill>
              <a:prstDash val="solid"/>
              <a:miter lim="800000"/>
            </a:ln>
            <a:effectLst/>
          </p:spPr>
        </p:cxnSp>
      </p:grpSp>
      <p:sp>
        <p:nvSpPr>
          <p:cNvPr id="48" name="Rectangle 47">
            <a:extLst>
              <a:ext uri="{FF2B5EF4-FFF2-40B4-BE49-F238E27FC236}">
                <a16:creationId xmlns:a16="http://schemas.microsoft.com/office/drawing/2014/main" id="{D083AC7E-70B1-42F6-952A-05F4B72ACA57}"/>
              </a:ext>
            </a:extLst>
          </p:cNvPr>
          <p:cNvSpPr/>
          <p:nvPr/>
        </p:nvSpPr>
        <p:spPr>
          <a:xfrm>
            <a:off x="4146313" y="4208728"/>
            <a:ext cx="1451180" cy="392535"/>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rPr>
              <a:t>Emerging Disciplines for the “Predictive Economy”</a:t>
            </a:r>
          </a:p>
        </p:txBody>
      </p:sp>
    </p:spTree>
    <p:custDataLst>
      <p:tags r:id="rId1"/>
    </p:custDataLst>
    <p:extLst>
      <p:ext uri="{BB962C8B-B14F-4D97-AF65-F5344CB8AC3E}">
        <p14:creationId xmlns:p14="http://schemas.microsoft.com/office/powerpoint/2010/main" val="1663226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CD63E1-ED4D-4A90-ABB3-A8CA3305CBD4}"/>
              </a:ext>
            </a:extLst>
          </p:cNvPr>
          <p:cNvSpPr>
            <a:spLocks noGrp="1"/>
          </p:cNvSpPr>
          <p:nvPr>
            <p:ph type="body" sz="quarter" idx="15"/>
          </p:nvPr>
        </p:nvSpPr>
        <p:spPr/>
        <p:txBody>
          <a:bodyPr/>
          <a:lstStyle/>
          <a:p>
            <a:r>
              <a:rPr lang="en-US" dirty="0"/>
              <a:t>Millennial Friendly Programs Combine the Best of Both Worlds</a:t>
            </a:r>
          </a:p>
        </p:txBody>
      </p:sp>
      <p:sp>
        <p:nvSpPr>
          <p:cNvPr id="3" name="Text Placeholder 2">
            <a:extLst>
              <a:ext uri="{FF2B5EF4-FFF2-40B4-BE49-F238E27FC236}">
                <a16:creationId xmlns:a16="http://schemas.microsoft.com/office/drawing/2014/main" id="{0DE7D2B1-E1B1-4F83-B288-93104843E7DB}"/>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EB12E109-80D7-453E-A63A-5D06942A0F82}"/>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D7C6B395-1964-4167-AC94-2CDAED8B10FC}"/>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E96D7481-F6BF-4CA9-8A71-BE2311E2EC43}"/>
              </a:ext>
            </a:extLst>
          </p:cNvPr>
          <p:cNvSpPr>
            <a:spLocks noGrp="1"/>
          </p:cNvSpPr>
          <p:nvPr>
            <p:ph type="title"/>
          </p:nvPr>
        </p:nvSpPr>
        <p:spPr/>
        <p:txBody>
          <a:bodyPr/>
          <a:lstStyle/>
          <a:p>
            <a:r>
              <a:rPr lang="en-US" dirty="0"/>
              <a:t>Accelerated Leadership Programs</a:t>
            </a:r>
          </a:p>
        </p:txBody>
      </p:sp>
      <p:graphicFrame>
        <p:nvGraphicFramePr>
          <p:cNvPr id="7" name="Table 6">
            <a:extLst>
              <a:ext uri="{FF2B5EF4-FFF2-40B4-BE49-F238E27FC236}">
                <a16:creationId xmlns:a16="http://schemas.microsoft.com/office/drawing/2014/main" id="{9BD75444-0AD2-4D85-BB9E-8F79A28ECD59}"/>
              </a:ext>
            </a:extLst>
          </p:cNvPr>
          <p:cNvGraphicFramePr>
            <a:graphicFrameLocks noGrp="1"/>
          </p:cNvGraphicFramePr>
          <p:nvPr>
            <p:extLst>
              <p:ext uri="{D42A27DB-BD31-4B8C-83A1-F6EECF244321}">
                <p14:modId xmlns:p14="http://schemas.microsoft.com/office/powerpoint/2010/main" val="1471797265"/>
              </p:ext>
            </p:extLst>
          </p:nvPr>
        </p:nvGraphicFramePr>
        <p:xfrm>
          <a:off x="277978" y="2118212"/>
          <a:ext cx="5876567" cy="2010818"/>
        </p:xfrm>
        <a:graphic>
          <a:graphicData uri="http://schemas.openxmlformats.org/drawingml/2006/table">
            <a:tbl>
              <a:tblPr firstRow="1" bandRow="1">
                <a:tableStyleId>{5DA37D80-6434-44D0-A028-1B22A696006F}</a:tableStyleId>
              </a:tblPr>
              <a:tblGrid>
                <a:gridCol w="1918903">
                  <a:extLst>
                    <a:ext uri="{9D8B030D-6E8A-4147-A177-3AD203B41FA5}">
                      <a16:colId xmlns:a16="http://schemas.microsoft.com/office/drawing/2014/main" val="20000"/>
                    </a:ext>
                  </a:extLst>
                </a:gridCol>
                <a:gridCol w="989416">
                  <a:extLst>
                    <a:ext uri="{9D8B030D-6E8A-4147-A177-3AD203B41FA5}">
                      <a16:colId xmlns:a16="http://schemas.microsoft.com/office/drawing/2014/main" val="20001"/>
                    </a:ext>
                  </a:extLst>
                </a:gridCol>
                <a:gridCol w="989416">
                  <a:extLst>
                    <a:ext uri="{9D8B030D-6E8A-4147-A177-3AD203B41FA5}">
                      <a16:colId xmlns:a16="http://schemas.microsoft.com/office/drawing/2014/main" val="20002"/>
                    </a:ext>
                  </a:extLst>
                </a:gridCol>
                <a:gridCol w="989416">
                  <a:extLst>
                    <a:ext uri="{9D8B030D-6E8A-4147-A177-3AD203B41FA5}">
                      <a16:colId xmlns:a16="http://schemas.microsoft.com/office/drawing/2014/main" val="20003"/>
                    </a:ext>
                  </a:extLst>
                </a:gridCol>
                <a:gridCol w="989416">
                  <a:extLst>
                    <a:ext uri="{9D8B030D-6E8A-4147-A177-3AD203B41FA5}">
                      <a16:colId xmlns:a16="http://schemas.microsoft.com/office/drawing/2014/main" val="20004"/>
                    </a:ext>
                  </a:extLst>
                </a:gridCol>
              </a:tblGrid>
              <a:tr h="288489">
                <a:tc>
                  <a:txBody>
                    <a:bodyPr/>
                    <a:lstStyle/>
                    <a:p>
                      <a:endParaRPr lang="en-US"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endParaRPr lang="en-US" sz="900" dirty="0">
                        <a:solidFill>
                          <a:schemeClr val="tx1"/>
                        </a:solidFill>
                      </a:endParaRPr>
                    </a:p>
                  </a:txBody>
                  <a:tcPr>
                    <a:lnT w="12700" cap="flat" cmpd="sng" algn="ctr">
                      <a:noFill/>
                      <a:prstDash val="solid"/>
                      <a:round/>
                      <a:headEnd type="none" w="med" len="med"/>
                      <a:tailEnd type="none" w="med" len="med"/>
                    </a:lnT>
                  </a:tcPr>
                </a:tc>
                <a:tc>
                  <a:txBody>
                    <a:bodyPr/>
                    <a:lstStyle/>
                    <a:p>
                      <a:pPr algn="ctr"/>
                      <a:endParaRPr lang="en-US" sz="900" dirty="0">
                        <a:solidFill>
                          <a:schemeClr val="tx1"/>
                        </a:solidFill>
                      </a:endParaRPr>
                    </a:p>
                  </a:txBody>
                  <a:tcPr>
                    <a:lnT w="12700" cap="flat" cmpd="sng" algn="ctr">
                      <a:noFill/>
                      <a:prstDash val="solid"/>
                      <a:round/>
                      <a:headEnd type="none" w="med" len="med"/>
                      <a:tailEnd type="none" w="med" len="med"/>
                    </a:lnT>
                  </a:tcPr>
                </a:tc>
                <a:tc>
                  <a:txBody>
                    <a:bodyPr/>
                    <a:lstStyle/>
                    <a:p>
                      <a:pPr algn="ctr"/>
                      <a:endParaRPr lang="en-US" sz="900" dirty="0">
                        <a:solidFill>
                          <a:schemeClr val="tx1"/>
                        </a:solidFill>
                      </a:endParaRPr>
                    </a:p>
                  </a:txBody>
                  <a:tcPr>
                    <a:lnT w="12700" cap="flat" cmpd="sng" algn="ctr">
                      <a:noFill/>
                      <a:prstDash val="solid"/>
                      <a:round/>
                      <a:headEnd type="none" w="med" len="med"/>
                      <a:tailEnd type="none" w="med" len="med"/>
                    </a:lnT>
                  </a:tcPr>
                </a:tc>
                <a:tc>
                  <a:txBody>
                    <a:bodyPr/>
                    <a:lstStyle/>
                    <a:p>
                      <a:pPr algn="ctr"/>
                      <a:endParaRPr lang="en-US" sz="9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246047">
                <a:tc>
                  <a:txBody>
                    <a:bodyPr/>
                    <a:lstStyle/>
                    <a:p>
                      <a:r>
                        <a:rPr lang="en-US" sz="800" b="1" dirty="0"/>
                        <a:t>Fast</a:t>
                      </a:r>
                      <a:r>
                        <a:rPr lang="en-US" sz="800" b="1" baseline="0" dirty="0"/>
                        <a:t> Time to Completion</a:t>
                      </a:r>
                      <a:endParaRPr lang="en-US" sz="800" b="1" dirty="0"/>
                    </a:p>
                  </a:txBody>
                  <a:tcPr marT="0" marB="0" anchor="ctr">
                    <a:lnL w="12700" cap="flat" cmpd="sng" algn="ctr">
                      <a:noFill/>
                      <a:prstDash val="solid"/>
                      <a:round/>
                      <a:headEnd type="none" w="med" len="med"/>
                      <a:tailEnd type="none" w="med" len="med"/>
                    </a:lnL>
                    <a:solidFill>
                      <a:schemeClr val="accent6">
                        <a:lumMod val="20000"/>
                        <a:lumOff val="80000"/>
                      </a:schemeClr>
                    </a:solidFill>
                  </a:tcPr>
                </a:tc>
                <a:tc>
                  <a:txBody>
                    <a:bodyPr/>
                    <a:lstStyle/>
                    <a:p>
                      <a:endParaRPr lang="en-US" dirty="0"/>
                    </a:p>
                  </a:txBody>
                  <a:tcPr marT="0" marB="0" anchor="ctr">
                    <a:solidFill>
                      <a:schemeClr val="accent6">
                        <a:lumMod val="20000"/>
                        <a:lumOff val="80000"/>
                      </a:schemeClr>
                    </a:solidFill>
                  </a:tcPr>
                </a:tc>
                <a:tc>
                  <a:txBody>
                    <a:bodyPr/>
                    <a:lstStyle/>
                    <a:p>
                      <a:endParaRPr lang="en-US" dirty="0"/>
                    </a:p>
                  </a:txBody>
                  <a:tcPr marT="0" marB="0" anchor="ctr">
                    <a:solidFill>
                      <a:schemeClr val="accent6">
                        <a:lumMod val="20000"/>
                        <a:lumOff val="80000"/>
                      </a:schemeClr>
                    </a:solidFill>
                  </a:tcPr>
                </a:tc>
                <a:tc>
                  <a:txBody>
                    <a:bodyPr/>
                    <a:lstStyle/>
                    <a:p>
                      <a:endParaRPr lang="en-US" dirty="0"/>
                    </a:p>
                  </a:txBody>
                  <a:tcPr marT="0" marB="0" anchor="ctr">
                    <a:solidFill>
                      <a:schemeClr val="accent6">
                        <a:lumMod val="20000"/>
                        <a:lumOff val="80000"/>
                      </a:schemeClr>
                    </a:solidFill>
                  </a:tcPr>
                </a:tc>
                <a:tc>
                  <a:txBody>
                    <a:bodyPr/>
                    <a:lstStyle/>
                    <a:p>
                      <a:endParaRPr lang="en-US" dirty="0"/>
                    </a:p>
                  </a:txBody>
                  <a:tcPr marT="0" marB="0" anchor="ctr">
                    <a:lnR w="12700" cap="flat" cmpd="sng" algn="ctr">
                      <a:no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1"/>
                  </a:ext>
                </a:extLst>
              </a:tr>
              <a:tr h="246047">
                <a:tc>
                  <a:txBody>
                    <a:bodyPr/>
                    <a:lstStyle/>
                    <a:p>
                      <a:r>
                        <a:rPr lang="en-US" sz="800" b="1" dirty="0"/>
                        <a:t>Affordable Pricing</a:t>
                      </a:r>
                    </a:p>
                  </a:txBody>
                  <a:tcPr marT="0" marB="0" anchor="ctr">
                    <a:lnL w="12700" cap="flat" cmpd="sng" algn="ctr">
                      <a:noFill/>
                      <a:prstDash val="solid"/>
                      <a:round/>
                      <a:headEnd type="none" w="med" len="med"/>
                      <a:tailEnd type="none" w="med" len="med"/>
                    </a:lnL>
                    <a:solidFill>
                      <a:schemeClr val="accent6">
                        <a:lumMod val="20000"/>
                        <a:lumOff val="80000"/>
                      </a:schemeClr>
                    </a:solidFill>
                  </a:tcPr>
                </a:tc>
                <a:tc>
                  <a:txBody>
                    <a:bodyPr/>
                    <a:lstStyle/>
                    <a:p>
                      <a:endParaRPr lang="en-US" dirty="0"/>
                    </a:p>
                  </a:txBody>
                  <a:tcPr marT="0" marB="0" anchor="ctr">
                    <a:solidFill>
                      <a:schemeClr val="accent6">
                        <a:lumMod val="20000"/>
                        <a:lumOff val="80000"/>
                      </a:schemeClr>
                    </a:solidFill>
                  </a:tcPr>
                </a:tc>
                <a:tc>
                  <a:txBody>
                    <a:bodyPr/>
                    <a:lstStyle/>
                    <a:p>
                      <a:endParaRPr lang="en-US" dirty="0"/>
                    </a:p>
                  </a:txBody>
                  <a:tcPr marT="0" marB="0" anchor="ctr">
                    <a:solidFill>
                      <a:schemeClr val="accent6">
                        <a:lumMod val="20000"/>
                        <a:lumOff val="80000"/>
                      </a:schemeClr>
                    </a:solidFill>
                  </a:tcPr>
                </a:tc>
                <a:tc>
                  <a:txBody>
                    <a:bodyPr/>
                    <a:lstStyle/>
                    <a:p>
                      <a:endParaRPr lang="en-US" dirty="0"/>
                    </a:p>
                  </a:txBody>
                  <a:tcPr marT="0" marB="0" anchor="ctr">
                    <a:solidFill>
                      <a:schemeClr val="accent6">
                        <a:lumMod val="20000"/>
                        <a:lumOff val="80000"/>
                      </a:schemeClr>
                    </a:solidFill>
                  </a:tcPr>
                </a:tc>
                <a:tc>
                  <a:txBody>
                    <a:bodyPr/>
                    <a:lstStyle/>
                    <a:p>
                      <a:endParaRPr lang="en-US" dirty="0"/>
                    </a:p>
                  </a:txBody>
                  <a:tcPr marT="0" marB="0" anchor="ctr">
                    <a:lnR w="12700" cap="flat" cmpd="sng" algn="ctr">
                      <a:no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2"/>
                  </a:ext>
                </a:extLst>
              </a:tr>
              <a:tr h="246047">
                <a:tc>
                  <a:txBody>
                    <a:bodyPr/>
                    <a:lstStyle/>
                    <a:p>
                      <a:r>
                        <a:rPr lang="en-US" sz="800" b="1" dirty="0"/>
                        <a:t>Appeal across Career Stages</a:t>
                      </a:r>
                    </a:p>
                  </a:txBody>
                  <a:tcPr marT="0" marB="0" anchor="ctr">
                    <a:lnL w="12700" cap="flat" cmpd="sng" algn="ctr">
                      <a:noFill/>
                      <a:prstDash val="solid"/>
                      <a:round/>
                      <a:headEnd type="none" w="med" len="med"/>
                      <a:tailEnd type="none" w="med" len="med"/>
                    </a:lnL>
                    <a:solidFill>
                      <a:schemeClr val="accent6">
                        <a:lumMod val="20000"/>
                        <a:lumOff val="80000"/>
                      </a:schemeClr>
                    </a:solidFill>
                  </a:tcPr>
                </a:tc>
                <a:tc>
                  <a:txBody>
                    <a:bodyPr/>
                    <a:lstStyle/>
                    <a:p>
                      <a:endParaRPr lang="en-US" dirty="0"/>
                    </a:p>
                  </a:txBody>
                  <a:tcPr marT="0" marB="0" anchor="ctr">
                    <a:solidFill>
                      <a:schemeClr val="accent6">
                        <a:lumMod val="20000"/>
                        <a:lumOff val="80000"/>
                      </a:schemeClr>
                    </a:solidFill>
                  </a:tcPr>
                </a:tc>
                <a:tc>
                  <a:txBody>
                    <a:bodyPr/>
                    <a:lstStyle/>
                    <a:p>
                      <a:endParaRPr lang="en-US" dirty="0"/>
                    </a:p>
                  </a:txBody>
                  <a:tcPr marT="0" marB="0" anchor="ctr">
                    <a:solidFill>
                      <a:schemeClr val="accent6">
                        <a:lumMod val="20000"/>
                        <a:lumOff val="80000"/>
                      </a:schemeClr>
                    </a:solidFill>
                  </a:tcPr>
                </a:tc>
                <a:tc>
                  <a:txBody>
                    <a:bodyPr/>
                    <a:lstStyle/>
                    <a:p>
                      <a:endParaRPr lang="en-US" dirty="0"/>
                    </a:p>
                  </a:txBody>
                  <a:tcPr marT="0" marB="0" anchor="ctr">
                    <a:solidFill>
                      <a:schemeClr val="accent6">
                        <a:lumMod val="20000"/>
                        <a:lumOff val="80000"/>
                      </a:schemeClr>
                    </a:solidFill>
                  </a:tcPr>
                </a:tc>
                <a:tc>
                  <a:txBody>
                    <a:bodyPr/>
                    <a:lstStyle/>
                    <a:p>
                      <a:endParaRPr lang="en-US" dirty="0"/>
                    </a:p>
                  </a:txBody>
                  <a:tcPr marT="0" marB="0" anchor="ctr">
                    <a:lnR w="12700" cap="flat" cmpd="sng" algn="ctr">
                      <a:no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3"/>
                  </a:ext>
                </a:extLst>
              </a:tr>
              <a:tr h="246047">
                <a:tc>
                  <a:txBody>
                    <a:bodyPr/>
                    <a:lstStyle/>
                    <a:p>
                      <a:r>
                        <a:rPr lang="en-US" sz="800" b="1" dirty="0"/>
                        <a:t>Cohort-Based Experience</a:t>
                      </a:r>
                    </a:p>
                  </a:txBody>
                  <a:tcPr marT="0" marB="0" anchor="ctr">
                    <a:lnL w="12700" cap="flat" cmpd="sng" algn="ctr">
                      <a:noFill/>
                      <a:prstDash val="solid"/>
                      <a:round/>
                      <a:headEnd type="none" w="med" len="med"/>
                      <a:tailEnd type="none" w="med" len="med"/>
                    </a:lnL>
                    <a:solidFill>
                      <a:schemeClr val="accent2">
                        <a:lumMod val="20000"/>
                        <a:lumOff val="80000"/>
                      </a:schemeClr>
                    </a:solidFill>
                  </a:tcPr>
                </a:tc>
                <a:tc>
                  <a:txBody>
                    <a:bodyPr/>
                    <a:lstStyle/>
                    <a:p>
                      <a:endParaRPr lang="en-US" dirty="0"/>
                    </a:p>
                  </a:txBody>
                  <a:tcPr marT="0" marB="0" anchor="ctr">
                    <a:solidFill>
                      <a:schemeClr val="accent2">
                        <a:lumMod val="20000"/>
                        <a:lumOff val="80000"/>
                      </a:schemeClr>
                    </a:solidFill>
                  </a:tcPr>
                </a:tc>
                <a:tc>
                  <a:txBody>
                    <a:bodyPr/>
                    <a:lstStyle/>
                    <a:p>
                      <a:endParaRPr lang="en-US" dirty="0"/>
                    </a:p>
                  </a:txBody>
                  <a:tcPr marT="0" marB="0" anchor="ctr">
                    <a:solidFill>
                      <a:schemeClr val="accent2">
                        <a:lumMod val="20000"/>
                        <a:lumOff val="80000"/>
                      </a:schemeClr>
                    </a:solidFill>
                  </a:tcPr>
                </a:tc>
                <a:tc>
                  <a:txBody>
                    <a:bodyPr/>
                    <a:lstStyle/>
                    <a:p>
                      <a:endParaRPr lang="en-US" dirty="0"/>
                    </a:p>
                  </a:txBody>
                  <a:tcPr marT="0" marB="0" anchor="ctr">
                    <a:solidFill>
                      <a:schemeClr val="accent2">
                        <a:lumMod val="20000"/>
                        <a:lumOff val="80000"/>
                      </a:schemeClr>
                    </a:solidFill>
                  </a:tcPr>
                </a:tc>
                <a:tc>
                  <a:txBody>
                    <a:bodyPr/>
                    <a:lstStyle/>
                    <a:p>
                      <a:endParaRPr lang="en-US" dirty="0"/>
                    </a:p>
                  </a:txBody>
                  <a:tcPr marT="0" marB="0" anchor="ctr">
                    <a:lnR w="12700" cap="flat" cmpd="sng" algn="ctr">
                      <a:no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4"/>
                  </a:ext>
                </a:extLst>
              </a:tr>
              <a:tr h="246047">
                <a:tc>
                  <a:txBody>
                    <a:bodyPr/>
                    <a:lstStyle/>
                    <a:p>
                      <a:r>
                        <a:rPr lang="en-US" sz="800" b="1" dirty="0"/>
                        <a:t>Time for Personal Exploration</a:t>
                      </a:r>
                    </a:p>
                  </a:txBody>
                  <a:tcPr marT="0" marB="0" anchor="ctr">
                    <a:lnL w="12700" cap="flat" cmpd="sng" algn="ctr">
                      <a:noFill/>
                      <a:prstDash val="solid"/>
                      <a:round/>
                      <a:headEnd type="none" w="med" len="med"/>
                      <a:tailEnd type="none" w="med" len="med"/>
                    </a:lnL>
                    <a:solidFill>
                      <a:schemeClr val="accent2">
                        <a:lumMod val="20000"/>
                        <a:lumOff val="80000"/>
                      </a:schemeClr>
                    </a:solidFill>
                  </a:tcPr>
                </a:tc>
                <a:tc>
                  <a:txBody>
                    <a:bodyPr/>
                    <a:lstStyle/>
                    <a:p>
                      <a:endParaRPr lang="en-US" dirty="0"/>
                    </a:p>
                  </a:txBody>
                  <a:tcPr marT="0" marB="0" anchor="ctr">
                    <a:solidFill>
                      <a:schemeClr val="accent2">
                        <a:lumMod val="20000"/>
                        <a:lumOff val="80000"/>
                      </a:schemeClr>
                    </a:solidFill>
                  </a:tcPr>
                </a:tc>
                <a:tc>
                  <a:txBody>
                    <a:bodyPr/>
                    <a:lstStyle/>
                    <a:p>
                      <a:endParaRPr lang="en-US" dirty="0"/>
                    </a:p>
                  </a:txBody>
                  <a:tcPr marT="0" marB="0" anchor="ctr">
                    <a:solidFill>
                      <a:schemeClr val="accent2">
                        <a:lumMod val="20000"/>
                        <a:lumOff val="80000"/>
                      </a:schemeClr>
                    </a:solidFill>
                  </a:tcPr>
                </a:tc>
                <a:tc>
                  <a:txBody>
                    <a:bodyPr/>
                    <a:lstStyle/>
                    <a:p>
                      <a:endParaRPr lang="en-US" dirty="0"/>
                    </a:p>
                  </a:txBody>
                  <a:tcPr marT="0" marB="0" anchor="ctr">
                    <a:solidFill>
                      <a:schemeClr val="accent2">
                        <a:lumMod val="20000"/>
                        <a:lumOff val="80000"/>
                      </a:schemeClr>
                    </a:solidFill>
                  </a:tcPr>
                </a:tc>
                <a:tc>
                  <a:txBody>
                    <a:bodyPr/>
                    <a:lstStyle/>
                    <a:p>
                      <a:endParaRPr lang="en-US" dirty="0"/>
                    </a:p>
                  </a:txBody>
                  <a:tcPr marT="0" marB="0" anchor="ctr">
                    <a:lnR w="12700" cap="flat" cmpd="sng" algn="ctr">
                      <a:no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246047">
                <a:tc>
                  <a:txBody>
                    <a:bodyPr/>
                    <a:lstStyle/>
                    <a:p>
                      <a:r>
                        <a:rPr lang="en-US" sz="800" b="1" dirty="0"/>
                        <a:t>Selective,</a:t>
                      </a:r>
                      <a:r>
                        <a:rPr lang="en-US" sz="800" b="1" baseline="0" dirty="0"/>
                        <a:t> Elite Student Body</a:t>
                      </a:r>
                      <a:endParaRPr lang="en-US" sz="800" b="1" dirty="0"/>
                    </a:p>
                  </a:txBody>
                  <a:tcPr marT="0" marB="0" anchor="ctr">
                    <a:lnL w="12700" cap="flat" cmpd="sng" algn="ctr">
                      <a:noFill/>
                      <a:prstDash val="solid"/>
                      <a:round/>
                      <a:headEnd type="none" w="med" len="med"/>
                      <a:tailEnd type="none" w="med" len="med"/>
                    </a:lnL>
                    <a:solidFill>
                      <a:schemeClr val="accent2">
                        <a:lumMod val="20000"/>
                        <a:lumOff val="80000"/>
                      </a:schemeClr>
                    </a:solidFill>
                  </a:tcPr>
                </a:tc>
                <a:tc>
                  <a:txBody>
                    <a:bodyPr/>
                    <a:lstStyle/>
                    <a:p>
                      <a:endParaRPr lang="en-US" dirty="0"/>
                    </a:p>
                  </a:txBody>
                  <a:tcPr marT="0" marB="0" anchor="ctr">
                    <a:solidFill>
                      <a:schemeClr val="accent2">
                        <a:lumMod val="20000"/>
                        <a:lumOff val="80000"/>
                      </a:schemeClr>
                    </a:solidFill>
                  </a:tcPr>
                </a:tc>
                <a:tc>
                  <a:txBody>
                    <a:bodyPr/>
                    <a:lstStyle/>
                    <a:p>
                      <a:endParaRPr lang="en-US" dirty="0"/>
                    </a:p>
                  </a:txBody>
                  <a:tcPr marT="0" marB="0" anchor="ctr">
                    <a:solidFill>
                      <a:schemeClr val="accent2">
                        <a:lumMod val="20000"/>
                        <a:lumOff val="80000"/>
                      </a:schemeClr>
                    </a:solidFill>
                  </a:tcPr>
                </a:tc>
                <a:tc>
                  <a:txBody>
                    <a:bodyPr/>
                    <a:lstStyle/>
                    <a:p>
                      <a:endParaRPr lang="en-US" dirty="0"/>
                    </a:p>
                  </a:txBody>
                  <a:tcPr marT="0" marB="0" anchor="ctr">
                    <a:solidFill>
                      <a:schemeClr val="accent2">
                        <a:lumMod val="20000"/>
                        <a:lumOff val="80000"/>
                      </a:schemeClr>
                    </a:solidFill>
                  </a:tcPr>
                </a:tc>
                <a:tc>
                  <a:txBody>
                    <a:bodyPr/>
                    <a:lstStyle/>
                    <a:p>
                      <a:endParaRPr lang="en-US" dirty="0"/>
                    </a:p>
                  </a:txBody>
                  <a:tcPr marT="0" marB="0" anchor="ctr">
                    <a:lnR w="12700" cap="flat" cmpd="sng" algn="ctr">
                      <a:no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246047">
                <a:tc>
                  <a:txBody>
                    <a:bodyPr/>
                    <a:lstStyle/>
                    <a:p>
                      <a:r>
                        <a:rPr lang="en-US" sz="800" b="1" dirty="0"/>
                        <a:t>Access to Alumni Network</a:t>
                      </a:r>
                    </a:p>
                  </a:txBody>
                  <a:tcPr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2">
                        <a:lumMod val="20000"/>
                        <a:lumOff val="80000"/>
                      </a:schemeClr>
                    </a:solidFill>
                  </a:tcPr>
                </a:tc>
                <a:tc>
                  <a:txBody>
                    <a:bodyPr/>
                    <a:lstStyle/>
                    <a:p>
                      <a:endParaRPr lang="en-US" dirty="0"/>
                    </a:p>
                  </a:txBody>
                  <a:tcPr marT="0" marB="0" anchor="ctr">
                    <a:lnB w="12700" cap="flat" cmpd="sng" algn="ctr">
                      <a:noFill/>
                      <a:prstDash val="solid"/>
                      <a:round/>
                      <a:headEnd type="none" w="med" len="med"/>
                      <a:tailEnd type="none" w="med" len="med"/>
                    </a:lnB>
                    <a:solidFill>
                      <a:schemeClr val="accent2">
                        <a:lumMod val="20000"/>
                        <a:lumOff val="80000"/>
                      </a:schemeClr>
                    </a:solidFill>
                  </a:tcPr>
                </a:tc>
                <a:tc>
                  <a:txBody>
                    <a:bodyPr/>
                    <a:lstStyle/>
                    <a:p>
                      <a:endParaRPr lang="en-US" dirty="0"/>
                    </a:p>
                  </a:txBody>
                  <a:tcPr marT="0" marB="0" anchor="ctr">
                    <a:lnB w="12700" cap="flat" cmpd="sng" algn="ctr">
                      <a:noFill/>
                      <a:prstDash val="solid"/>
                      <a:round/>
                      <a:headEnd type="none" w="med" len="med"/>
                      <a:tailEnd type="none" w="med" len="med"/>
                    </a:lnB>
                    <a:solidFill>
                      <a:schemeClr val="accent2">
                        <a:lumMod val="20000"/>
                        <a:lumOff val="80000"/>
                      </a:schemeClr>
                    </a:solidFill>
                  </a:tcPr>
                </a:tc>
                <a:tc>
                  <a:txBody>
                    <a:bodyPr/>
                    <a:lstStyle/>
                    <a:p>
                      <a:endParaRPr lang="en-US" dirty="0"/>
                    </a:p>
                  </a:txBody>
                  <a:tcPr marT="0" marB="0" anchor="ctr">
                    <a:lnB w="12700" cap="flat" cmpd="sng" algn="ctr">
                      <a:noFill/>
                      <a:prstDash val="solid"/>
                      <a:round/>
                      <a:headEnd type="none" w="med" len="med"/>
                      <a:tailEnd type="none" w="med" len="med"/>
                    </a:lnB>
                    <a:solidFill>
                      <a:schemeClr val="accent2">
                        <a:lumMod val="20000"/>
                        <a:lumOff val="80000"/>
                      </a:schemeClr>
                    </a:solidFill>
                  </a:tcPr>
                </a:tc>
                <a:tc>
                  <a:txBody>
                    <a:bodyPr/>
                    <a:lstStyle/>
                    <a:p>
                      <a:endParaRPr lang="en-US" dirty="0"/>
                    </a:p>
                  </a:txBody>
                  <a:tcPr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8" name="L-Shape 7">
            <a:extLst>
              <a:ext uri="{FF2B5EF4-FFF2-40B4-BE49-F238E27FC236}">
                <a16:creationId xmlns:a16="http://schemas.microsoft.com/office/drawing/2014/main" id="{04ED2E24-2301-4686-8EF0-7601B08761BB}"/>
              </a:ext>
            </a:extLst>
          </p:cNvPr>
          <p:cNvSpPr>
            <a:spLocks noChangeAspect="1"/>
          </p:cNvSpPr>
          <p:nvPr/>
        </p:nvSpPr>
        <p:spPr bwMode="gray">
          <a:xfrm rot="18900000">
            <a:off x="4593480" y="3706830"/>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pic>
        <p:nvPicPr>
          <p:cNvPr id="9" name="Picture 4" descr="http://content.sportslogos.net/news/2014/08/UR-shield.png">
            <a:extLst>
              <a:ext uri="{FF2B5EF4-FFF2-40B4-BE49-F238E27FC236}">
                <a16:creationId xmlns:a16="http://schemas.microsoft.com/office/drawing/2014/main" id="{07EC54D6-A64F-4F58-98AA-FE46193E4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108" y="1828694"/>
            <a:ext cx="37520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75520139-53B6-4596-8D4A-FBB15564E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602" y="1856059"/>
            <a:ext cx="640080" cy="42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0D322E44-930D-49B9-BBA2-6C5F2AA0E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375" y="1885432"/>
            <a:ext cx="491011" cy="37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a:extLst>
              <a:ext uri="{FF2B5EF4-FFF2-40B4-BE49-F238E27FC236}">
                <a16:creationId xmlns:a16="http://schemas.microsoft.com/office/drawing/2014/main" id="{1D46D55F-D736-4E7F-8C25-551247A1AA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880" y="1885432"/>
            <a:ext cx="640080" cy="4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3A7ED476-30FC-4ADE-88BE-AF5C9195098B}"/>
              </a:ext>
            </a:extLst>
          </p:cNvPr>
          <p:cNvSpPr txBox="1"/>
          <p:nvPr/>
        </p:nvSpPr>
        <p:spPr bwMode="gray">
          <a:xfrm>
            <a:off x="2365947" y="1252585"/>
            <a:ext cx="1637735" cy="333016"/>
          </a:xfrm>
          <a:prstGeom prst="rect">
            <a:avLst/>
          </a:prstGeom>
          <a:noFill/>
        </p:spPr>
        <p:txBody>
          <a:bodyPr wrap="square" lIns="0" tIns="0" rIns="0" bIns="0" rtlCol="0">
            <a:noAutofit/>
          </a:bodyPr>
          <a:lstStyle/>
          <a:p>
            <a:pPr algn="ctr">
              <a:spcBef>
                <a:spcPts val="500"/>
              </a:spcBef>
            </a:pPr>
            <a:r>
              <a:rPr lang="en-US" sz="900" i="1" dirty="0"/>
              <a:t>MBA Supplements for Millennial Career Advancers</a:t>
            </a:r>
          </a:p>
        </p:txBody>
      </p:sp>
      <p:sp>
        <p:nvSpPr>
          <p:cNvPr id="14" name="TextBox 13">
            <a:extLst>
              <a:ext uri="{FF2B5EF4-FFF2-40B4-BE49-F238E27FC236}">
                <a16:creationId xmlns:a16="http://schemas.microsoft.com/office/drawing/2014/main" id="{8F6C22F8-D730-46DE-9C44-E6FDB0DDC3F6}"/>
              </a:ext>
            </a:extLst>
          </p:cNvPr>
          <p:cNvSpPr txBox="1"/>
          <p:nvPr/>
        </p:nvSpPr>
        <p:spPr bwMode="gray">
          <a:xfrm>
            <a:off x="4464829" y="1323824"/>
            <a:ext cx="1545705" cy="311199"/>
          </a:xfrm>
          <a:prstGeom prst="rect">
            <a:avLst/>
          </a:prstGeom>
          <a:noFill/>
        </p:spPr>
        <p:txBody>
          <a:bodyPr wrap="square" lIns="0" tIns="0" rIns="0" bIns="0" rtlCol="0">
            <a:noAutofit/>
          </a:bodyPr>
          <a:lstStyle/>
          <a:p>
            <a:pPr algn="ctr">
              <a:spcBef>
                <a:spcPts val="500"/>
              </a:spcBef>
            </a:pPr>
            <a:r>
              <a:rPr lang="en-US" sz="900" i="1" dirty="0"/>
              <a:t>Mission-Driven Alternatives</a:t>
            </a:r>
          </a:p>
        </p:txBody>
      </p:sp>
      <p:sp>
        <p:nvSpPr>
          <p:cNvPr id="15" name="L-Shape 14">
            <a:extLst>
              <a:ext uri="{FF2B5EF4-FFF2-40B4-BE49-F238E27FC236}">
                <a16:creationId xmlns:a16="http://schemas.microsoft.com/office/drawing/2014/main" id="{7BD8D3DA-DC04-4A7E-BD74-24F8EDF2F0A5}"/>
              </a:ext>
            </a:extLst>
          </p:cNvPr>
          <p:cNvSpPr>
            <a:spLocks noChangeAspect="1"/>
          </p:cNvSpPr>
          <p:nvPr/>
        </p:nvSpPr>
        <p:spPr bwMode="gray">
          <a:xfrm rot="18900000">
            <a:off x="4600789" y="3427846"/>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6" name="L-Shape 15">
            <a:extLst>
              <a:ext uri="{FF2B5EF4-FFF2-40B4-BE49-F238E27FC236}">
                <a16:creationId xmlns:a16="http://schemas.microsoft.com/office/drawing/2014/main" id="{E7F8C395-A45A-4FDF-B1B5-F45FA41EF577}"/>
              </a:ext>
            </a:extLst>
          </p:cNvPr>
          <p:cNvSpPr>
            <a:spLocks noChangeAspect="1"/>
          </p:cNvSpPr>
          <p:nvPr/>
        </p:nvSpPr>
        <p:spPr bwMode="gray">
          <a:xfrm rot="18900000">
            <a:off x="5560446" y="3694733"/>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7" name="L-Shape 16">
            <a:extLst>
              <a:ext uri="{FF2B5EF4-FFF2-40B4-BE49-F238E27FC236}">
                <a16:creationId xmlns:a16="http://schemas.microsoft.com/office/drawing/2014/main" id="{2426E838-D00B-4040-9D73-F24F4F4C46DC}"/>
              </a:ext>
            </a:extLst>
          </p:cNvPr>
          <p:cNvSpPr>
            <a:spLocks noChangeAspect="1"/>
          </p:cNvSpPr>
          <p:nvPr/>
        </p:nvSpPr>
        <p:spPr bwMode="gray">
          <a:xfrm rot="18900000">
            <a:off x="5560443" y="2967770"/>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8" name="L-Shape 17">
            <a:extLst>
              <a:ext uri="{FF2B5EF4-FFF2-40B4-BE49-F238E27FC236}">
                <a16:creationId xmlns:a16="http://schemas.microsoft.com/office/drawing/2014/main" id="{5F727F41-FCEE-49CB-BFA0-C78696AF64FF}"/>
              </a:ext>
            </a:extLst>
          </p:cNvPr>
          <p:cNvSpPr>
            <a:spLocks noChangeAspect="1"/>
          </p:cNvSpPr>
          <p:nvPr/>
        </p:nvSpPr>
        <p:spPr bwMode="gray">
          <a:xfrm rot="18900000">
            <a:off x="5560444" y="2711446"/>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9" name="L-Shape 18">
            <a:extLst>
              <a:ext uri="{FF2B5EF4-FFF2-40B4-BE49-F238E27FC236}">
                <a16:creationId xmlns:a16="http://schemas.microsoft.com/office/drawing/2014/main" id="{B1460371-F2D3-406A-98BF-3BF5115C4CA6}"/>
              </a:ext>
            </a:extLst>
          </p:cNvPr>
          <p:cNvSpPr>
            <a:spLocks noChangeAspect="1"/>
          </p:cNvSpPr>
          <p:nvPr/>
        </p:nvSpPr>
        <p:spPr bwMode="gray">
          <a:xfrm rot="18900000">
            <a:off x="5560445" y="2461702"/>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0" name="L-Shape 19">
            <a:extLst>
              <a:ext uri="{FF2B5EF4-FFF2-40B4-BE49-F238E27FC236}">
                <a16:creationId xmlns:a16="http://schemas.microsoft.com/office/drawing/2014/main" id="{1D0EDC20-6D20-4F66-82E9-978646698D35}"/>
              </a:ext>
            </a:extLst>
          </p:cNvPr>
          <p:cNvSpPr>
            <a:spLocks noChangeAspect="1"/>
          </p:cNvSpPr>
          <p:nvPr/>
        </p:nvSpPr>
        <p:spPr bwMode="gray">
          <a:xfrm rot="18900000">
            <a:off x="4593480" y="2461702"/>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1" name="L-Shape 20">
            <a:extLst>
              <a:ext uri="{FF2B5EF4-FFF2-40B4-BE49-F238E27FC236}">
                <a16:creationId xmlns:a16="http://schemas.microsoft.com/office/drawing/2014/main" id="{7FD13564-98F6-46E2-9252-D758E69CC70D}"/>
              </a:ext>
            </a:extLst>
          </p:cNvPr>
          <p:cNvSpPr>
            <a:spLocks noChangeAspect="1"/>
          </p:cNvSpPr>
          <p:nvPr/>
        </p:nvSpPr>
        <p:spPr bwMode="gray">
          <a:xfrm rot="18900000">
            <a:off x="3608808" y="2461702"/>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2" name="L-Shape 21">
            <a:extLst>
              <a:ext uri="{FF2B5EF4-FFF2-40B4-BE49-F238E27FC236}">
                <a16:creationId xmlns:a16="http://schemas.microsoft.com/office/drawing/2014/main" id="{0D23049C-29D9-4FAF-A25A-698B4CAAF590}"/>
              </a:ext>
            </a:extLst>
          </p:cNvPr>
          <p:cNvSpPr>
            <a:spLocks noChangeAspect="1"/>
          </p:cNvSpPr>
          <p:nvPr/>
        </p:nvSpPr>
        <p:spPr bwMode="gray">
          <a:xfrm rot="18900000">
            <a:off x="2585269" y="2461703"/>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3" name="L-Shape 22">
            <a:extLst>
              <a:ext uri="{FF2B5EF4-FFF2-40B4-BE49-F238E27FC236}">
                <a16:creationId xmlns:a16="http://schemas.microsoft.com/office/drawing/2014/main" id="{816623D8-61B3-4FB2-B394-E5E4E36DF0B5}"/>
              </a:ext>
            </a:extLst>
          </p:cNvPr>
          <p:cNvSpPr>
            <a:spLocks noChangeAspect="1"/>
          </p:cNvSpPr>
          <p:nvPr/>
        </p:nvSpPr>
        <p:spPr bwMode="gray">
          <a:xfrm rot="18900000">
            <a:off x="4593481" y="2711509"/>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4" name="L-Shape 23">
            <a:extLst>
              <a:ext uri="{FF2B5EF4-FFF2-40B4-BE49-F238E27FC236}">
                <a16:creationId xmlns:a16="http://schemas.microsoft.com/office/drawing/2014/main" id="{1ABF749B-1A26-4DC8-BC36-3ECC2E0EA03D}"/>
              </a:ext>
            </a:extLst>
          </p:cNvPr>
          <p:cNvSpPr>
            <a:spLocks noChangeAspect="1"/>
          </p:cNvSpPr>
          <p:nvPr/>
        </p:nvSpPr>
        <p:spPr bwMode="gray">
          <a:xfrm rot="18900000">
            <a:off x="3608809" y="2711509"/>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5" name="L-Shape 24">
            <a:extLst>
              <a:ext uri="{FF2B5EF4-FFF2-40B4-BE49-F238E27FC236}">
                <a16:creationId xmlns:a16="http://schemas.microsoft.com/office/drawing/2014/main" id="{E2A901A9-599A-4972-A79D-EB21583C5773}"/>
              </a:ext>
            </a:extLst>
          </p:cNvPr>
          <p:cNvSpPr>
            <a:spLocks noChangeAspect="1"/>
          </p:cNvSpPr>
          <p:nvPr/>
        </p:nvSpPr>
        <p:spPr bwMode="gray">
          <a:xfrm rot="18900000">
            <a:off x="2585270" y="2711510"/>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6" name="L-Shape 25">
            <a:extLst>
              <a:ext uri="{FF2B5EF4-FFF2-40B4-BE49-F238E27FC236}">
                <a16:creationId xmlns:a16="http://schemas.microsoft.com/office/drawing/2014/main" id="{EF46301F-20F9-4047-B8E9-975AC6B8D6A4}"/>
              </a:ext>
            </a:extLst>
          </p:cNvPr>
          <p:cNvSpPr>
            <a:spLocks noChangeAspect="1"/>
          </p:cNvSpPr>
          <p:nvPr/>
        </p:nvSpPr>
        <p:spPr bwMode="gray">
          <a:xfrm rot="18900000">
            <a:off x="4593482" y="2967769"/>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7" name="L-Shape 26">
            <a:extLst>
              <a:ext uri="{FF2B5EF4-FFF2-40B4-BE49-F238E27FC236}">
                <a16:creationId xmlns:a16="http://schemas.microsoft.com/office/drawing/2014/main" id="{1DBB501F-F3FD-420B-82FD-CAE6665D35DF}"/>
              </a:ext>
            </a:extLst>
          </p:cNvPr>
          <p:cNvSpPr>
            <a:spLocks noChangeAspect="1"/>
          </p:cNvSpPr>
          <p:nvPr/>
        </p:nvSpPr>
        <p:spPr bwMode="gray">
          <a:xfrm rot="18900000">
            <a:off x="3608810" y="2967769"/>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8" name="L-Shape 27">
            <a:extLst>
              <a:ext uri="{FF2B5EF4-FFF2-40B4-BE49-F238E27FC236}">
                <a16:creationId xmlns:a16="http://schemas.microsoft.com/office/drawing/2014/main" id="{50AA8DBD-AF9A-453B-9BC0-6515617749F8}"/>
              </a:ext>
            </a:extLst>
          </p:cNvPr>
          <p:cNvSpPr>
            <a:spLocks noChangeAspect="1"/>
          </p:cNvSpPr>
          <p:nvPr/>
        </p:nvSpPr>
        <p:spPr bwMode="gray">
          <a:xfrm rot="18900000">
            <a:off x="2585271" y="2967770"/>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9" name="L-Shape 28">
            <a:extLst>
              <a:ext uri="{FF2B5EF4-FFF2-40B4-BE49-F238E27FC236}">
                <a16:creationId xmlns:a16="http://schemas.microsoft.com/office/drawing/2014/main" id="{A5AA1391-956C-4CD1-9658-4879433C0A8E}"/>
              </a:ext>
            </a:extLst>
          </p:cNvPr>
          <p:cNvSpPr>
            <a:spLocks noChangeAspect="1"/>
          </p:cNvSpPr>
          <p:nvPr/>
        </p:nvSpPr>
        <p:spPr bwMode="gray">
          <a:xfrm rot="18900000">
            <a:off x="2585271" y="3228257"/>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30" name="L-Shape 29">
            <a:extLst>
              <a:ext uri="{FF2B5EF4-FFF2-40B4-BE49-F238E27FC236}">
                <a16:creationId xmlns:a16="http://schemas.microsoft.com/office/drawing/2014/main" id="{C6003601-75B1-420B-AFDB-1621EFD51E20}"/>
              </a:ext>
            </a:extLst>
          </p:cNvPr>
          <p:cNvSpPr>
            <a:spLocks noChangeAspect="1"/>
          </p:cNvSpPr>
          <p:nvPr/>
        </p:nvSpPr>
        <p:spPr bwMode="gray">
          <a:xfrm rot="18900000">
            <a:off x="3608811" y="3436820"/>
            <a:ext cx="182880" cy="99381"/>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31" name="L-Shape 30">
            <a:extLst>
              <a:ext uri="{FF2B5EF4-FFF2-40B4-BE49-F238E27FC236}">
                <a16:creationId xmlns:a16="http://schemas.microsoft.com/office/drawing/2014/main" id="{269C6319-8AAE-4A9B-B988-2E05C1732A5F}"/>
              </a:ext>
            </a:extLst>
          </p:cNvPr>
          <p:cNvSpPr>
            <a:spLocks noChangeAspect="1"/>
          </p:cNvSpPr>
          <p:nvPr/>
        </p:nvSpPr>
        <p:spPr bwMode="gray">
          <a:xfrm rot="18900000">
            <a:off x="4600484" y="3966295"/>
            <a:ext cx="176184" cy="9574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32" name="Left Brace 31">
            <a:extLst>
              <a:ext uri="{FF2B5EF4-FFF2-40B4-BE49-F238E27FC236}">
                <a16:creationId xmlns:a16="http://schemas.microsoft.com/office/drawing/2014/main" id="{28D123EF-376D-4B9B-9EBD-F2CAC2136E5E}"/>
              </a:ext>
            </a:extLst>
          </p:cNvPr>
          <p:cNvSpPr/>
          <p:nvPr/>
        </p:nvSpPr>
        <p:spPr bwMode="gray">
          <a:xfrm rot="5400000">
            <a:off x="3091755" y="734357"/>
            <a:ext cx="162559" cy="1978627"/>
          </a:xfrm>
          <a:prstGeom prst="leftBrace">
            <a:avLst>
              <a:gd name="adj1" fmla="val 0"/>
              <a:gd name="adj2" fmla="val 47954"/>
            </a:avLst>
          </a:prstGeom>
          <a:ln w="6350" cap="rnd">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Left Brace 32">
            <a:extLst>
              <a:ext uri="{FF2B5EF4-FFF2-40B4-BE49-F238E27FC236}">
                <a16:creationId xmlns:a16="http://schemas.microsoft.com/office/drawing/2014/main" id="{29A20CD9-6D91-42DD-ADCD-1738990DE6E9}"/>
              </a:ext>
            </a:extLst>
          </p:cNvPr>
          <p:cNvSpPr/>
          <p:nvPr/>
        </p:nvSpPr>
        <p:spPr bwMode="gray">
          <a:xfrm rot="5400000">
            <a:off x="5086427" y="739815"/>
            <a:ext cx="164312" cy="1965960"/>
          </a:xfrm>
          <a:prstGeom prst="leftBrace">
            <a:avLst>
              <a:gd name="adj1" fmla="val 0"/>
              <a:gd name="adj2" fmla="val 47954"/>
            </a:avLst>
          </a:prstGeom>
          <a:ln w="6350" cap="rnd">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88990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BAC2D-91A2-4F89-8F2C-61AD42326CBD}"/>
              </a:ext>
            </a:extLst>
          </p:cNvPr>
          <p:cNvSpPr>
            <a:spLocks noGrp="1"/>
          </p:cNvSpPr>
          <p:nvPr>
            <p:ph type="body" sz="quarter" idx="15"/>
          </p:nvPr>
        </p:nvSpPr>
        <p:spPr/>
        <p:txBody>
          <a:bodyPr/>
          <a:lstStyle/>
          <a:p>
            <a:r>
              <a:rPr lang="en-US" dirty="0"/>
              <a:t>Condensed Format Offers Critical Skills to New Audiences</a:t>
            </a:r>
          </a:p>
        </p:txBody>
      </p:sp>
      <p:sp>
        <p:nvSpPr>
          <p:cNvPr id="3" name="Text Placeholder 2">
            <a:extLst>
              <a:ext uri="{FF2B5EF4-FFF2-40B4-BE49-F238E27FC236}">
                <a16:creationId xmlns:a16="http://schemas.microsoft.com/office/drawing/2014/main" id="{7B670B91-B73E-4F02-9588-D40AE790A660}"/>
              </a:ext>
            </a:extLst>
          </p:cNvPr>
          <p:cNvSpPr>
            <a:spLocks noGrp="1"/>
          </p:cNvSpPr>
          <p:nvPr>
            <p:ph type="body" sz="quarter" idx="16"/>
          </p:nvPr>
        </p:nvSpPr>
        <p:spPr/>
        <p:txBody>
          <a:bodyPr/>
          <a:lstStyle/>
          <a:p>
            <a:r>
              <a:rPr lang="en-US" dirty="0"/>
              <a:t>1) Cohort-Based Experience</a:t>
            </a:r>
          </a:p>
        </p:txBody>
      </p:sp>
      <p:sp>
        <p:nvSpPr>
          <p:cNvPr id="4" name="Text Placeholder 3">
            <a:extLst>
              <a:ext uri="{FF2B5EF4-FFF2-40B4-BE49-F238E27FC236}">
                <a16:creationId xmlns:a16="http://schemas.microsoft.com/office/drawing/2014/main" id="{16A694D6-127D-4C85-80BF-72658E44951F}"/>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0E7DA979-B1E8-4F42-8FD2-422D19B46A91}"/>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C629F2D2-3830-474A-A4FF-AC897EB7145F}"/>
              </a:ext>
            </a:extLst>
          </p:cNvPr>
          <p:cNvSpPr>
            <a:spLocks noGrp="1"/>
          </p:cNvSpPr>
          <p:nvPr>
            <p:ph type="title"/>
          </p:nvPr>
        </p:nvSpPr>
        <p:spPr/>
        <p:txBody>
          <a:bodyPr/>
          <a:lstStyle/>
          <a:p>
            <a:r>
              <a:rPr lang="en-US" dirty="0"/>
              <a:t>MBA Basics in Fraction of the Time</a:t>
            </a:r>
          </a:p>
        </p:txBody>
      </p:sp>
      <p:sp>
        <p:nvSpPr>
          <p:cNvPr id="7" name="TextBox 6">
            <a:extLst>
              <a:ext uri="{FF2B5EF4-FFF2-40B4-BE49-F238E27FC236}">
                <a16:creationId xmlns:a16="http://schemas.microsoft.com/office/drawing/2014/main" id="{E92EB9D5-4901-4DD7-8726-91AC2CB01991}"/>
              </a:ext>
            </a:extLst>
          </p:cNvPr>
          <p:cNvSpPr txBox="1"/>
          <p:nvPr/>
        </p:nvSpPr>
        <p:spPr bwMode="gray">
          <a:xfrm>
            <a:off x="245724" y="1012765"/>
            <a:ext cx="2850468" cy="307777"/>
          </a:xfrm>
          <a:prstGeom prst="rect">
            <a:avLst/>
          </a:prstGeom>
          <a:noFill/>
        </p:spPr>
        <p:txBody>
          <a:bodyPr wrap="square" lIns="0" tIns="0" rIns="0" bIns="0" rtlCol="0">
            <a:spAutoFit/>
          </a:bodyPr>
          <a:lstStyle/>
          <a:p>
            <a:r>
              <a:rPr lang="en-US" sz="1000" b="1" dirty="0"/>
              <a:t>High-Need Skills for Underserved Markets</a:t>
            </a:r>
          </a:p>
        </p:txBody>
      </p:sp>
      <p:sp>
        <p:nvSpPr>
          <p:cNvPr id="8" name="TextBox 7">
            <a:extLst>
              <a:ext uri="{FF2B5EF4-FFF2-40B4-BE49-F238E27FC236}">
                <a16:creationId xmlns:a16="http://schemas.microsoft.com/office/drawing/2014/main" id="{D6250948-DEC2-43CA-91C3-E294EE254E67}"/>
              </a:ext>
            </a:extLst>
          </p:cNvPr>
          <p:cNvSpPr txBox="1"/>
          <p:nvPr/>
        </p:nvSpPr>
        <p:spPr bwMode="gray">
          <a:xfrm>
            <a:off x="830841" y="1418002"/>
            <a:ext cx="1721375" cy="692497"/>
          </a:xfrm>
          <a:prstGeom prst="rect">
            <a:avLst/>
          </a:prstGeom>
          <a:noFill/>
        </p:spPr>
        <p:txBody>
          <a:bodyPr wrap="square" lIns="0" tIns="0" rIns="0" bIns="0" rtlCol="0">
            <a:spAutoFit/>
          </a:bodyPr>
          <a:lstStyle/>
          <a:p>
            <a:pPr>
              <a:spcBef>
                <a:spcPts val="300"/>
              </a:spcBef>
            </a:pPr>
            <a:r>
              <a:rPr lang="en-US" sz="1000" b="1" dirty="0"/>
              <a:t>The Mini MBA</a:t>
            </a:r>
            <a:r>
              <a:rPr lang="en-US" sz="1000" b="1" baseline="30000" dirty="0"/>
              <a:t>®</a:t>
            </a:r>
          </a:p>
          <a:p>
            <a:pPr>
              <a:spcBef>
                <a:spcPts val="300"/>
              </a:spcBef>
            </a:pPr>
            <a:r>
              <a:rPr lang="en-US" sz="1000" dirty="0"/>
              <a:t>University of Richmond  Robins School of Business</a:t>
            </a:r>
          </a:p>
          <a:p>
            <a:pPr>
              <a:spcBef>
                <a:spcPts val="300"/>
              </a:spcBef>
            </a:pPr>
            <a:r>
              <a:rPr lang="en-US" sz="1000" dirty="0"/>
              <a:t>$3,575; 14 Weeks</a:t>
            </a:r>
          </a:p>
        </p:txBody>
      </p:sp>
      <p:pic>
        <p:nvPicPr>
          <p:cNvPr id="9" name="Picture 6" descr="http://3.bp.blogspot.com/-eHRQ5qYzfnc/TZdHl-fSf2I/AAAAAAAACpo/mP0lr6i11ZU/s1600/1000px-UR_Shield.svg.png">
            <a:extLst>
              <a:ext uri="{FF2B5EF4-FFF2-40B4-BE49-F238E27FC236}">
                <a16:creationId xmlns:a16="http://schemas.microsoft.com/office/drawing/2014/main" id="{336442B3-31A7-42AD-88C5-C8EDBC007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3" y="1441855"/>
            <a:ext cx="460805" cy="54881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3136C48-99EF-42F8-A61A-0104C3013A83}"/>
              </a:ext>
            </a:extLst>
          </p:cNvPr>
          <p:cNvGrpSpPr/>
          <p:nvPr/>
        </p:nvGrpSpPr>
        <p:grpSpPr>
          <a:xfrm>
            <a:off x="259679" y="2338535"/>
            <a:ext cx="2836513" cy="1078380"/>
            <a:chOff x="603268" y="2637355"/>
            <a:chExt cx="2836513" cy="1078380"/>
          </a:xfrm>
        </p:grpSpPr>
        <p:sp>
          <p:nvSpPr>
            <p:cNvPr id="11" name="Rectangle 10">
              <a:extLst>
                <a:ext uri="{FF2B5EF4-FFF2-40B4-BE49-F238E27FC236}">
                  <a16:creationId xmlns:a16="http://schemas.microsoft.com/office/drawing/2014/main" id="{018FF9F6-2527-4DF2-88F8-487C2DA7374C}"/>
                </a:ext>
              </a:extLst>
            </p:cNvPr>
            <p:cNvSpPr/>
            <p:nvPr/>
          </p:nvSpPr>
          <p:spPr>
            <a:xfrm>
              <a:off x="603268" y="2637355"/>
              <a:ext cx="893195" cy="214685"/>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800" b="1" dirty="0"/>
                <a:t>MBA</a:t>
              </a:r>
            </a:p>
          </p:txBody>
        </p:sp>
        <p:sp>
          <p:nvSpPr>
            <p:cNvPr id="12" name="Rectangle 11">
              <a:extLst>
                <a:ext uri="{FF2B5EF4-FFF2-40B4-BE49-F238E27FC236}">
                  <a16:creationId xmlns:a16="http://schemas.microsoft.com/office/drawing/2014/main" id="{73132805-E9A3-4729-A02A-40EF114F4D5C}"/>
                </a:ext>
              </a:extLst>
            </p:cNvPr>
            <p:cNvSpPr/>
            <p:nvPr/>
          </p:nvSpPr>
          <p:spPr>
            <a:xfrm>
              <a:off x="1574927" y="2637355"/>
              <a:ext cx="893195" cy="214685"/>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800" b="1" dirty="0"/>
                <a:t>EXEC ED</a:t>
              </a:r>
            </a:p>
          </p:txBody>
        </p:sp>
        <p:sp>
          <p:nvSpPr>
            <p:cNvPr id="13" name="Rectangle 12">
              <a:extLst>
                <a:ext uri="{FF2B5EF4-FFF2-40B4-BE49-F238E27FC236}">
                  <a16:creationId xmlns:a16="http://schemas.microsoft.com/office/drawing/2014/main" id="{0B57F33F-A348-4AAC-BF4F-3C5EAF98161A}"/>
                </a:ext>
              </a:extLst>
            </p:cNvPr>
            <p:cNvSpPr/>
            <p:nvPr/>
          </p:nvSpPr>
          <p:spPr>
            <a:xfrm>
              <a:off x="2546586" y="2637355"/>
              <a:ext cx="893195" cy="214685"/>
            </a:xfrm>
            <a:prstGeom prst="rect">
              <a:avLst/>
            </a:prstGeom>
            <a:solidFill>
              <a:schemeClr val="accent1"/>
            </a:solidFill>
            <a:ln w="19050" cap="flat" cmpd="sng" algn="ctr">
              <a:noFill/>
              <a:prstDash val="solid"/>
              <a:miter lim="800000"/>
            </a:ln>
            <a:effectLst/>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US" sz="800" b="1" dirty="0"/>
                <a:t>UG PROGRAMS</a:t>
              </a:r>
            </a:p>
          </p:txBody>
        </p:sp>
        <p:grpSp>
          <p:nvGrpSpPr>
            <p:cNvPr id="14" name="Group 13">
              <a:extLst>
                <a:ext uri="{FF2B5EF4-FFF2-40B4-BE49-F238E27FC236}">
                  <a16:creationId xmlns:a16="http://schemas.microsoft.com/office/drawing/2014/main" id="{F79DF878-8C56-4D51-A58A-763CE115DB2B}"/>
                </a:ext>
              </a:extLst>
            </p:cNvPr>
            <p:cNvGrpSpPr/>
            <p:nvPr/>
          </p:nvGrpSpPr>
          <p:grpSpPr>
            <a:xfrm>
              <a:off x="612542" y="3029337"/>
              <a:ext cx="2827239" cy="686398"/>
              <a:chOff x="1624988" y="2710732"/>
              <a:chExt cx="1902951" cy="1196514"/>
            </a:xfrm>
          </p:grpSpPr>
          <p:sp>
            <p:nvSpPr>
              <p:cNvPr id="21" name="Rectangle 20">
                <a:extLst>
                  <a:ext uri="{FF2B5EF4-FFF2-40B4-BE49-F238E27FC236}">
                    <a16:creationId xmlns:a16="http://schemas.microsoft.com/office/drawing/2014/main" id="{0A8B726F-F429-4154-A28E-44063CAE0967}"/>
                  </a:ext>
                </a:extLst>
              </p:cNvPr>
              <p:cNvSpPr/>
              <p:nvPr/>
            </p:nvSpPr>
            <p:spPr>
              <a:xfrm>
                <a:off x="1624988" y="2710732"/>
                <a:ext cx="939744" cy="38033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Custom Programs</a:t>
                </a:r>
              </a:p>
            </p:txBody>
          </p:sp>
          <p:sp>
            <p:nvSpPr>
              <p:cNvPr id="22" name="Rectangle 21">
                <a:extLst>
                  <a:ext uri="{FF2B5EF4-FFF2-40B4-BE49-F238E27FC236}">
                    <a16:creationId xmlns:a16="http://schemas.microsoft.com/office/drawing/2014/main" id="{517467AF-9199-4A74-858E-B8A656A50CCB}"/>
                  </a:ext>
                </a:extLst>
              </p:cNvPr>
              <p:cNvSpPr/>
              <p:nvPr/>
            </p:nvSpPr>
            <p:spPr>
              <a:xfrm>
                <a:off x="1624989" y="3121221"/>
                <a:ext cx="939744" cy="38033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Leadership Bootcamp</a:t>
                </a:r>
              </a:p>
            </p:txBody>
          </p:sp>
          <p:sp>
            <p:nvSpPr>
              <p:cNvPr id="23" name="Rectangle 22">
                <a:extLst>
                  <a:ext uri="{FF2B5EF4-FFF2-40B4-BE49-F238E27FC236}">
                    <a16:creationId xmlns:a16="http://schemas.microsoft.com/office/drawing/2014/main" id="{98B85724-CA4A-4E60-BEB0-F016FBD3099A}"/>
                  </a:ext>
                </a:extLst>
              </p:cNvPr>
              <p:cNvSpPr/>
              <p:nvPr/>
            </p:nvSpPr>
            <p:spPr>
              <a:xfrm>
                <a:off x="1624989" y="3526909"/>
                <a:ext cx="939744" cy="38033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Strategic Advising</a:t>
                </a:r>
              </a:p>
            </p:txBody>
          </p:sp>
          <p:sp>
            <p:nvSpPr>
              <p:cNvPr id="24" name="Rectangle 23">
                <a:extLst>
                  <a:ext uri="{FF2B5EF4-FFF2-40B4-BE49-F238E27FC236}">
                    <a16:creationId xmlns:a16="http://schemas.microsoft.com/office/drawing/2014/main" id="{6223A3D5-60EB-4B84-9162-543BC58C5226}"/>
                  </a:ext>
                </a:extLst>
              </p:cNvPr>
              <p:cNvSpPr/>
              <p:nvPr/>
            </p:nvSpPr>
            <p:spPr>
              <a:xfrm>
                <a:off x="2581954" y="2710732"/>
                <a:ext cx="945985" cy="38033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Project Management</a:t>
                </a:r>
              </a:p>
            </p:txBody>
          </p:sp>
          <p:sp>
            <p:nvSpPr>
              <p:cNvPr id="25" name="Rectangle 24">
                <a:extLst>
                  <a:ext uri="{FF2B5EF4-FFF2-40B4-BE49-F238E27FC236}">
                    <a16:creationId xmlns:a16="http://schemas.microsoft.com/office/drawing/2014/main" id="{9A2CF640-DDAD-4BBA-92B6-25FB3840CD3F}"/>
                  </a:ext>
                </a:extLst>
              </p:cNvPr>
              <p:cNvSpPr/>
              <p:nvPr/>
            </p:nvSpPr>
            <p:spPr>
              <a:xfrm>
                <a:off x="2581954" y="3121219"/>
                <a:ext cx="945985" cy="38033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Courses</a:t>
                </a:r>
              </a:p>
            </p:txBody>
          </p:sp>
          <p:sp>
            <p:nvSpPr>
              <p:cNvPr id="26" name="Rectangle 25">
                <a:extLst>
                  <a:ext uri="{FF2B5EF4-FFF2-40B4-BE49-F238E27FC236}">
                    <a16:creationId xmlns:a16="http://schemas.microsoft.com/office/drawing/2014/main" id="{21421C89-74A2-47DE-8042-DE883FFC8C07}"/>
                  </a:ext>
                </a:extLst>
              </p:cNvPr>
              <p:cNvSpPr/>
              <p:nvPr/>
            </p:nvSpPr>
            <p:spPr>
              <a:xfrm>
                <a:off x="2581954" y="3526909"/>
                <a:ext cx="945985" cy="380337"/>
              </a:xfrm>
              <a:prstGeom prst="rect">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rPr>
                  <a:t>Mini MBA</a:t>
                </a:r>
              </a:p>
            </p:txBody>
          </p:sp>
        </p:grpSp>
        <p:grpSp>
          <p:nvGrpSpPr>
            <p:cNvPr id="15" name="Group 14">
              <a:extLst>
                <a:ext uri="{FF2B5EF4-FFF2-40B4-BE49-F238E27FC236}">
                  <a16:creationId xmlns:a16="http://schemas.microsoft.com/office/drawing/2014/main" id="{C64F45FC-88B5-42D7-8B30-A8C8B3B1DF19}"/>
                </a:ext>
              </a:extLst>
            </p:cNvPr>
            <p:cNvGrpSpPr/>
            <p:nvPr/>
          </p:nvGrpSpPr>
          <p:grpSpPr>
            <a:xfrm>
              <a:off x="2083243" y="2852040"/>
              <a:ext cx="620488" cy="165534"/>
              <a:chOff x="2122998" y="2859991"/>
              <a:chExt cx="620488" cy="165534"/>
            </a:xfrm>
          </p:grpSpPr>
          <p:sp>
            <p:nvSpPr>
              <p:cNvPr id="19" name="Freeform 41">
                <a:extLst>
                  <a:ext uri="{FF2B5EF4-FFF2-40B4-BE49-F238E27FC236}">
                    <a16:creationId xmlns:a16="http://schemas.microsoft.com/office/drawing/2014/main" id="{45771F15-F4DA-4D99-99BC-6C7F9E9E0308}"/>
                  </a:ext>
                </a:extLst>
              </p:cNvPr>
              <p:cNvSpPr/>
              <p:nvPr/>
            </p:nvSpPr>
            <p:spPr bwMode="gray">
              <a:xfrm rot="5400000">
                <a:off x="2382423" y="2664462"/>
                <a:ext cx="101638" cy="620488"/>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dirty="0">
                  <a:solidFill>
                    <a:schemeClr val="bg2"/>
                  </a:solidFill>
                  <a:latin typeface="+mn-lt"/>
                </a:endParaRPr>
              </a:p>
            </p:txBody>
          </p:sp>
          <p:cxnSp>
            <p:nvCxnSpPr>
              <p:cNvPr id="20" name="Straight Connector 19">
                <a:extLst>
                  <a:ext uri="{FF2B5EF4-FFF2-40B4-BE49-F238E27FC236}">
                    <a16:creationId xmlns:a16="http://schemas.microsoft.com/office/drawing/2014/main" id="{4DDE24D2-53E3-4C5D-856E-420E2FE8BC84}"/>
                  </a:ext>
                </a:extLst>
              </p:cNvPr>
              <p:cNvCxnSpPr/>
              <p:nvPr/>
            </p:nvCxnSpPr>
            <p:spPr>
              <a:xfrm flipV="1">
                <a:off x="2122998" y="2859991"/>
                <a:ext cx="0" cy="71847"/>
              </a:xfrm>
              <a:prstGeom prst="line">
                <a:avLst/>
              </a:prstGeom>
              <a:noFill/>
              <a:ln w="12700" cap="flat" cmpd="sng" algn="ctr">
                <a:solidFill>
                  <a:schemeClr val="accent3"/>
                </a:solidFill>
                <a:prstDash val="solid"/>
                <a:miter lim="800000"/>
              </a:ln>
              <a:effectLst/>
            </p:spPr>
          </p:cxnSp>
        </p:grpSp>
        <p:grpSp>
          <p:nvGrpSpPr>
            <p:cNvPr id="16" name="Group 15">
              <a:extLst>
                <a:ext uri="{FF2B5EF4-FFF2-40B4-BE49-F238E27FC236}">
                  <a16:creationId xmlns:a16="http://schemas.microsoft.com/office/drawing/2014/main" id="{1E47FA58-8310-49FB-A0EE-913A58B8205A}"/>
                </a:ext>
              </a:extLst>
            </p:cNvPr>
            <p:cNvGrpSpPr/>
            <p:nvPr/>
          </p:nvGrpSpPr>
          <p:grpSpPr>
            <a:xfrm flipH="1">
              <a:off x="1351032" y="2848780"/>
              <a:ext cx="621793" cy="168790"/>
              <a:chOff x="2159016" y="2849274"/>
              <a:chExt cx="584469" cy="227510"/>
            </a:xfrm>
          </p:grpSpPr>
          <p:sp>
            <p:nvSpPr>
              <p:cNvPr id="17" name="Freeform 46">
                <a:extLst>
                  <a:ext uri="{FF2B5EF4-FFF2-40B4-BE49-F238E27FC236}">
                    <a16:creationId xmlns:a16="http://schemas.microsoft.com/office/drawing/2014/main" id="{4A872C87-98BF-463A-BBD8-82A5A56AF04E}"/>
                  </a:ext>
                </a:extLst>
              </p:cNvPr>
              <p:cNvSpPr/>
              <p:nvPr/>
            </p:nvSpPr>
            <p:spPr bwMode="gray">
              <a:xfrm rot="5400000">
                <a:off x="2384137" y="2717435"/>
                <a:ext cx="134228" cy="58446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dirty="0">
                  <a:solidFill>
                    <a:schemeClr val="bg2"/>
                  </a:solidFill>
                  <a:latin typeface="+mn-lt"/>
                </a:endParaRPr>
              </a:p>
            </p:txBody>
          </p:sp>
          <p:cxnSp>
            <p:nvCxnSpPr>
              <p:cNvPr id="18" name="Straight Connector 17">
                <a:extLst>
                  <a:ext uri="{FF2B5EF4-FFF2-40B4-BE49-F238E27FC236}">
                    <a16:creationId xmlns:a16="http://schemas.microsoft.com/office/drawing/2014/main" id="{0BA7419B-A65F-4800-8968-A0096A84F854}"/>
                  </a:ext>
                </a:extLst>
              </p:cNvPr>
              <p:cNvCxnSpPr/>
              <p:nvPr/>
            </p:nvCxnSpPr>
            <p:spPr>
              <a:xfrm flipV="1">
                <a:off x="2160368" y="2849274"/>
                <a:ext cx="0" cy="98601"/>
              </a:xfrm>
              <a:prstGeom prst="line">
                <a:avLst/>
              </a:prstGeom>
              <a:noFill/>
              <a:ln w="12700" cap="flat" cmpd="sng" algn="ctr">
                <a:solidFill>
                  <a:schemeClr val="accent3"/>
                </a:solidFill>
                <a:prstDash val="solid"/>
                <a:miter lim="800000"/>
              </a:ln>
              <a:effectLst/>
            </p:spPr>
          </p:cxnSp>
        </p:grpSp>
      </p:grpSp>
      <p:grpSp>
        <p:nvGrpSpPr>
          <p:cNvPr id="27" name="Group 26">
            <a:extLst>
              <a:ext uri="{FF2B5EF4-FFF2-40B4-BE49-F238E27FC236}">
                <a16:creationId xmlns:a16="http://schemas.microsoft.com/office/drawing/2014/main" id="{19C6E85A-F187-411B-8A46-6ACCF3454A0E}"/>
              </a:ext>
            </a:extLst>
          </p:cNvPr>
          <p:cNvGrpSpPr/>
          <p:nvPr/>
        </p:nvGrpSpPr>
        <p:grpSpPr>
          <a:xfrm>
            <a:off x="334209" y="3580725"/>
            <a:ext cx="2689185" cy="844675"/>
            <a:chOff x="3641020" y="2525127"/>
            <a:chExt cx="2689185" cy="844675"/>
          </a:xfrm>
        </p:grpSpPr>
        <p:pic>
          <p:nvPicPr>
            <p:cNvPr id="28" name="Picture 8" descr="L:\Public\Share\ABC Templates and Resources\EAB Templates and Resources\EAB Art Icons Logos\EAB Icons\Invalid.png">
              <a:extLst>
                <a:ext uri="{FF2B5EF4-FFF2-40B4-BE49-F238E27FC236}">
                  <a16:creationId xmlns:a16="http://schemas.microsoft.com/office/drawing/2014/main" id="{B3EC7377-6578-449B-A496-3454FE40D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57" y="2532258"/>
              <a:ext cx="373248" cy="3732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descr="L:\Public\Share\ABC Templates and Resources\EAB Templates and Resources\EAB Art Icons Logos\EAB Icons\Lecture.png">
              <a:extLst>
                <a:ext uri="{FF2B5EF4-FFF2-40B4-BE49-F238E27FC236}">
                  <a16:creationId xmlns:a16="http://schemas.microsoft.com/office/drawing/2014/main" id="{D4AD1A5A-50A0-4138-ACF5-8A7E69BFC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270" y="2525127"/>
              <a:ext cx="383514" cy="38750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5929A83-7B08-4B89-870B-58D419EF7591}"/>
                </a:ext>
              </a:extLst>
            </p:cNvPr>
            <p:cNvSpPr txBox="1"/>
            <p:nvPr/>
          </p:nvSpPr>
          <p:spPr bwMode="gray">
            <a:xfrm>
              <a:off x="3641020" y="2989633"/>
              <a:ext cx="874643" cy="246221"/>
            </a:xfrm>
            <a:prstGeom prst="rect">
              <a:avLst/>
            </a:prstGeom>
            <a:noFill/>
          </p:spPr>
          <p:txBody>
            <a:bodyPr wrap="square" lIns="0" tIns="0" rIns="0" bIns="0" rtlCol="0">
              <a:spAutoFit/>
            </a:bodyPr>
            <a:lstStyle/>
            <a:p>
              <a:pPr algn="ctr">
                <a:spcBef>
                  <a:spcPts val="500"/>
                </a:spcBef>
              </a:pPr>
              <a:r>
                <a:rPr lang="en-US" sz="800" dirty="0"/>
                <a:t>Launched         in 2002</a:t>
              </a:r>
            </a:p>
          </p:txBody>
        </p:sp>
        <p:sp>
          <p:nvSpPr>
            <p:cNvPr id="31" name="TextBox 30">
              <a:extLst>
                <a:ext uri="{FF2B5EF4-FFF2-40B4-BE49-F238E27FC236}">
                  <a16:creationId xmlns:a16="http://schemas.microsoft.com/office/drawing/2014/main" id="{6DAE3701-E31E-4B8F-A0DB-191E175A3726}"/>
                </a:ext>
              </a:extLst>
            </p:cNvPr>
            <p:cNvSpPr txBox="1"/>
            <p:nvPr/>
          </p:nvSpPr>
          <p:spPr bwMode="gray">
            <a:xfrm>
              <a:off x="4515663" y="3000470"/>
              <a:ext cx="874643" cy="369332"/>
            </a:xfrm>
            <a:prstGeom prst="rect">
              <a:avLst/>
            </a:prstGeom>
            <a:noFill/>
          </p:spPr>
          <p:txBody>
            <a:bodyPr wrap="square" lIns="0" tIns="0" rIns="0" bIns="0" rtlCol="0">
              <a:spAutoFit/>
            </a:bodyPr>
            <a:lstStyle/>
            <a:p>
              <a:pPr algn="ctr">
                <a:spcBef>
                  <a:spcPts val="500"/>
                </a:spcBef>
              </a:pPr>
              <a:r>
                <a:rPr lang="en-US" sz="800" dirty="0"/>
                <a:t>Targets students with little interest in MBA</a:t>
              </a:r>
            </a:p>
          </p:txBody>
        </p:sp>
        <p:sp>
          <p:nvSpPr>
            <p:cNvPr id="32" name="TextBox 31">
              <a:extLst>
                <a:ext uri="{FF2B5EF4-FFF2-40B4-BE49-F238E27FC236}">
                  <a16:creationId xmlns:a16="http://schemas.microsoft.com/office/drawing/2014/main" id="{22BAB325-F26D-498B-A6F3-0D370131306B}"/>
                </a:ext>
              </a:extLst>
            </p:cNvPr>
            <p:cNvSpPr txBox="1"/>
            <p:nvPr/>
          </p:nvSpPr>
          <p:spPr bwMode="gray">
            <a:xfrm>
              <a:off x="5455562" y="3000470"/>
              <a:ext cx="874643" cy="246221"/>
            </a:xfrm>
            <a:prstGeom prst="rect">
              <a:avLst/>
            </a:prstGeom>
            <a:noFill/>
          </p:spPr>
          <p:txBody>
            <a:bodyPr wrap="square" lIns="0" tIns="0" rIns="0" bIns="0" rtlCol="0">
              <a:spAutoFit/>
            </a:bodyPr>
            <a:lstStyle/>
            <a:p>
              <a:pPr algn="ctr">
                <a:spcBef>
                  <a:spcPts val="500"/>
                </a:spcBef>
              </a:pPr>
              <a:r>
                <a:rPr lang="en-US" sz="800" dirty="0"/>
                <a:t>Taught by full-time MBA faculty</a:t>
              </a:r>
            </a:p>
          </p:txBody>
        </p:sp>
      </p:grpSp>
      <p:sp>
        <p:nvSpPr>
          <p:cNvPr id="33" name="TextBox 32">
            <a:extLst>
              <a:ext uri="{FF2B5EF4-FFF2-40B4-BE49-F238E27FC236}">
                <a16:creationId xmlns:a16="http://schemas.microsoft.com/office/drawing/2014/main" id="{A198897D-370B-4C0D-B913-778D50E94910}"/>
              </a:ext>
            </a:extLst>
          </p:cNvPr>
          <p:cNvSpPr txBox="1"/>
          <p:nvPr/>
        </p:nvSpPr>
        <p:spPr bwMode="gray">
          <a:xfrm>
            <a:off x="3294603" y="1015438"/>
            <a:ext cx="3183383" cy="153888"/>
          </a:xfrm>
          <a:prstGeom prst="rect">
            <a:avLst/>
          </a:prstGeom>
          <a:noFill/>
        </p:spPr>
        <p:txBody>
          <a:bodyPr wrap="square" lIns="0" tIns="0" rIns="0" bIns="0" rtlCol="0">
            <a:spAutoFit/>
          </a:bodyPr>
          <a:lstStyle/>
          <a:p>
            <a:r>
              <a:rPr lang="en-US" sz="1000" b="1" dirty="0"/>
              <a:t>Courses Condensed for Maximum Impact</a:t>
            </a:r>
          </a:p>
        </p:txBody>
      </p:sp>
      <p:sp>
        <p:nvSpPr>
          <p:cNvPr id="34" name="Right Arrow 76">
            <a:extLst>
              <a:ext uri="{FF2B5EF4-FFF2-40B4-BE49-F238E27FC236}">
                <a16:creationId xmlns:a16="http://schemas.microsoft.com/office/drawing/2014/main" id="{2CA619B0-5EE3-4971-91DA-1614DA2670B0}"/>
              </a:ext>
            </a:extLst>
          </p:cNvPr>
          <p:cNvSpPr/>
          <p:nvPr/>
        </p:nvSpPr>
        <p:spPr bwMode="gray">
          <a:xfrm rot="5400000">
            <a:off x="4612950" y="1748843"/>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35" name="Rectangle 34">
            <a:extLst>
              <a:ext uri="{FF2B5EF4-FFF2-40B4-BE49-F238E27FC236}">
                <a16:creationId xmlns:a16="http://schemas.microsoft.com/office/drawing/2014/main" id="{8DF24EEA-E5BB-43A7-9BDA-4A31C8B5A645}"/>
              </a:ext>
            </a:extLst>
          </p:cNvPr>
          <p:cNvSpPr/>
          <p:nvPr/>
        </p:nvSpPr>
        <p:spPr>
          <a:xfrm>
            <a:off x="4104775" y="1349262"/>
            <a:ext cx="1199230" cy="276999"/>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US" sz="800" b="1" dirty="0"/>
              <a:t>Orientation</a:t>
            </a:r>
          </a:p>
        </p:txBody>
      </p:sp>
      <p:sp>
        <p:nvSpPr>
          <p:cNvPr id="36" name="Rectangle 35">
            <a:extLst>
              <a:ext uri="{FF2B5EF4-FFF2-40B4-BE49-F238E27FC236}">
                <a16:creationId xmlns:a16="http://schemas.microsoft.com/office/drawing/2014/main" id="{1135FBB3-8EC6-4F98-95DA-E25F2DA0FF32}"/>
              </a:ext>
            </a:extLst>
          </p:cNvPr>
          <p:cNvSpPr/>
          <p:nvPr/>
        </p:nvSpPr>
        <p:spPr>
          <a:xfrm>
            <a:off x="4112726" y="1906714"/>
            <a:ext cx="1199230" cy="1941195"/>
          </a:xfrm>
          <a:prstGeom prst="rect">
            <a:avLst/>
          </a:prstGeom>
          <a:no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800" b="1" dirty="0"/>
              <a:t>Marketing</a:t>
            </a:r>
          </a:p>
          <a:p>
            <a:pPr algn="ctr">
              <a:spcBef>
                <a:spcPts val="600"/>
              </a:spcBef>
            </a:pPr>
            <a:r>
              <a:rPr lang="en-US" sz="800" b="1" dirty="0"/>
              <a:t>Strategic Human Resources</a:t>
            </a:r>
          </a:p>
          <a:p>
            <a:pPr algn="ctr">
              <a:spcBef>
                <a:spcPts val="600"/>
              </a:spcBef>
            </a:pPr>
            <a:r>
              <a:rPr lang="en-US" sz="800" b="1" dirty="0"/>
              <a:t>Project Management</a:t>
            </a:r>
          </a:p>
          <a:p>
            <a:pPr algn="ctr">
              <a:spcBef>
                <a:spcPts val="600"/>
              </a:spcBef>
            </a:pPr>
            <a:r>
              <a:rPr lang="en-US" sz="800" b="1" dirty="0"/>
              <a:t>Accounting</a:t>
            </a:r>
          </a:p>
          <a:p>
            <a:pPr algn="ctr">
              <a:spcBef>
                <a:spcPts val="600"/>
              </a:spcBef>
            </a:pPr>
            <a:r>
              <a:rPr lang="en-US" sz="800" b="1" dirty="0"/>
              <a:t>Finance</a:t>
            </a:r>
          </a:p>
          <a:p>
            <a:pPr algn="ctr">
              <a:spcBef>
                <a:spcPts val="600"/>
              </a:spcBef>
            </a:pPr>
            <a:r>
              <a:rPr lang="en-US" sz="800" b="1" dirty="0"/>
              <a:t>Negotiation Strategy</a:t>
            </a:r>
          </a:p>
        </p:txBody>
      </p:sp>
      <p:sp>
        <p:nvSpPr>
          <p:cNvPr id="37" name="Right Arrow 58">
            <a:extLst>
              <a:ext uri="{FF2B5EF4-FFF2-40B4-BE49-F238E27FC236}">
                <a16:creationId xmlns:a16="http://schemas.microsoft.com/office/drawing/2014/main" id="{FE19B1FA-3899-4D9A-B2F9-3479F4551BF3}"/>
              </a:ext>
            </a:extLst>
          </p:cNvPr>
          <p:cNvSpPr/>
          <p:nvPr/>
        </p:nvSpPr>
        <p:spPr bwMode="gray">
          <a:xfrm rot="5400000">
            <a:off x="4620901" y="3821263"/>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38" name="Rectangle 37">
            <a:extLst>
              <a:ext uri="{FF2B5EF4-FFF2-40B4-BE49-F238E27FC236}">
                <a16:creationId xmlns:a16="http://schemas.microsoft.com/office/drawing/2014/main" id="{BF6BE07D-C1DC-4BA5-8C75-3B57200413B1}"/>
              </a:ext>
            </a:extLst>
          </p:cNvPr>
          <p:cNvSpPr/>
          <p:nvPr/>
        </p:nvSpPr>
        <p:spPr>
          <a:xfrm>
            <a:off x="4112726" y="4126703"/>
            <a:ext cx="1199230" cy="276999"/>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US" sz="800" b="1" dirty="0"/>
              <a:t>Case Presentations</a:t>
            </a:r>
          </a:p>
        </p:txBody>
      </p:sp>
      <p:sp>
        <p:nvSpPr>
          <p:cNvPr id="39" name="TextBox 38">
            <a:extLst>
              <a:ext uri="{FF2B5EF4-FFF2-40B4-BE49-F238E27FC236}">
                <a16:creationId xmlns:a16="http://schemas.microsoft.com/office/drawing/2014/main" id="{71D76EF2-D2FA-40FD-8C12-A6EE5ED828E0}"/>
              </a:ext>
            </a:extLst>
          </p:cNvPr>
          <p:cNvSpPr txBox="1"/>
          <p:nvPr/>
        </p:nvSpPr>
        <p:spPr bwMode="gray">
          <a:xfrm>
            <a:off x="5423271" y="2560471"/>
            <a:ext cx="693750" cy="492443"/>
          </a:xfrm>
          <a:prstGeom prst="rect">
            <a:avLst/>
          </a:prstGeom>
          <a:noFill/>
        </p:spPr>
        <p:txBody>
          <a:bodyPr wrap="square" lIns="0" tIns="0" rIns="0" bIns="0" rtlCol="0">
            <a:spAutoFit/>
          </a:bodyPr>
          <a:lstStyle/>
          <a:p>
            <a:pPr>
              <a:spcBef>
                <a:spcPts val="500"/>
              </a:spcBef>
            </a:pPr>
            <a:r>
              <a:rPr lang="en-US" sz="800" i="1" dirty="0"/>
              <a:t>Four-hour modules of 12 core MBA courses </a:t>
            </a:r>
          </a:p>
        </p:txBody>
      </p:sp>
      <p:sp>
        <p:nvSpPr>
          <p:cNvPr id="40" name="TextBox 39">
            <a:extLst>
              <a:ext uri="{FF2B5EF4-FFF2-40B4-BE49-F238E27FC236}">
                <a16:creationId xmlns:a16="http://schemas.microsoft.com/office/drawing/2014/main" id="{BE1EBD43-19AE-4D57-8705-653849D72A5E}"/>
              </a:ext>
            </a:extLst>
          </p:cNvPr>
          <p:cNvSpPr txBox="1"/>
          <p:nvPr/>
        </p:nvSpPr>
        <p:spPr bwMode="gray">
          <a:xfrm>
            <a:off x="3549618" y="1416815"/>
            <a:ext cx="1359673" cy="138499"/>
          </a:xfrm>
          <a:prstGeom prst="rect">
            <a:avLst/>
          </a:prstGeom>
          <a:noFill/>
        </p:spPr>
        <p:txBody>
          <a:bodyPr wrap="square" lIns="0" tIns="0" rIns="0" bIns="0" rtlCol="0">
            <a:spAutoFit/>
          </a:bodyPr>
          <a:lstStyle/>
          <a:p>
            <a:pPr>
              <a:spcBef>
                <a:spcPts val="500"/>
              </a:spcBef>
            </a:pPr>
            <a:r>
              <a:rPr lang="en-US" sz="900" i="1" dirty="0"/>
              <a:t>Week 1</a:t>
            </a:r>
          </a:p>
        </p:txBody>
      </p:sp>
      <p:sp>
        <p:nvSpPr>
          <p:cNvPr id="41" name="TextBox 40">
            <a:extLst>
              <a:ext uri="{FF2B5EF4-FFF2-40B4-BE49-F238E27FC236}">
                <a16:creationId xmlns:a16="http://schemas.microsoft.com/office/drawing/2014/main" id="{C5F614C8-2DD7-456B-A0CD-853C26004B32}"/>
              </a:ext>
            </a:extLst>
          </p:cNvPr>
          <p:cNvSpPr txBox="1"/>
          <p:nvPr/>
        </p:nvSpPr>
        <p:spPr bwMode="gray">
          <a:xfrm>
            <a:off x="3457625" y="2776866"/>
            <a:ext cx="1359673" cy="138499"/>
          </a:xfrm>
          <a:prstGeom prst="rect">
            <a:avLst/>
          </a:prstGeom>
          <a:noFill/>
        </p:spPr>
        <p:txBody>
          <a:bodyPr wrap="square" lIns="0" tIns="0" rIns="0" bIns="0" rtlCol="0">
            <a:spAutoFit/>
          </a:bodyPr>
          <a:lstStyle/>
          <a:p>
            <a:pPr>
              <a:spcBef>
                <a:spcPts val="500"/>
              </a:spcBef>
            </a:pPr>
            <a:r>
              <a:rPr lang="en-US" sz="900" i="1" dirty="0"/>
              <a:t>Week 2-13</a:t>
            </a:r>
          </a:p>
        </p:txBody>
      </p:sp>
      <p:sp>
        <p:nvSpPr>
          <p:cNvPr id="42" name="TextBox 41">
            <a:extLst>
              <a:ext uri="{FF2B5EF4-FFF2-40B4-BE49-F238E27FC236}">
                <a16:creationId xmlns:a16="http://schemas.microsoft.com/office/drawing/2014/main" id="{A280BF27-9639-4121-AB70-26A8D5EA8E4C}"/>
              </a:ext>
            </a:extLst>
          </p:cNvPr>
          <p:cNvSpPr txBox="1"/>
          <p:nvPr/>
        </p:nvSpPr>
        <p:spPr bwMode="gray">
          <a:xfrm>
            <a:off x="3516379" y="4195952"/>
            <a:ext cx="1359673" cy="138499"/>
          </a:xfrm>
          <a:prstGeom prst="rect">
            <a:avLst/>
          </a:prstGeom>
          <a:noFill/>
        </p:spPr>
        <p:txBody>
          <a:bodyPr wrap="square" lIns="0" tIns="0" rIns="0" bIns="0" rtlCol="0">
            <a:spAutoFit/>
          </a:bodyPr>
          <a:lstStyle/>
          <a:p>
            <a:pPr>
              <a:spcBef>
                <a:spcPts val="500"/>
              </a:spcBef>
            </a:pPr>
            <a:r>
              <a:rPr lang="en-US" sz="900" i="1" dirty="0"/>
              <a:t>Week 14</a:t>
            </a:r>
          </a:p>
        </p:txBody>
      </p:sp>
      <p:pic>
        <p:nvPicPr>
          <p:cNvPr id="43" name="Picture 2" descr="L:\public\share\ABC Templates and Resources\EAB Templates and Resources\EAB Art Icons Logos\EAB Icons\Flag.png">
            <a:extLst>
              <a:ext uri="{FF2B5EF4-FFF2-40B4-BE49-F238E27FC236}">
                <a16:creationId xmlns:a16="http://schemas.microsoft.com/office/drawing/2014/main" id="{B91FE545-B800-4619-9A35-6C681E2E55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07" y="3572314"/>
            <a:ext cx="348736" cy="411623"/>
          </a:xfrm>
          <a:prstGeom prst="rect">
            <a:avLst/>
          </a:prstGeom>
          <a:noFill/>
          <a:extLst>
            <a:ext uri="{909E8E84-426E-40DD-AFC4-6F175D3DCCD1}">
              <a14:hiddenFill xmlns:a14="http://schemas.microsoft.com/office/drawing/2010/main">
                <a:solidFill>
                  <a:srgbClr val="FFFFFF"/>
                </a:solidFill>
              </a14:hiddenFill>
            </a:ext>
          </a:extLst>
        </p:spPr>
      </p:pic>
      <p:sp>
        <p:nvSpPr>
          <p:cNvPr id="44" name="Left Brace 43">
            <a:extLst>
              <a:ext uri="{FF2B5EF4-FFF2-40B4-BE49-F238E27FC236}">
                <a16:creationId xmlns:a16="http://schemas.microsoft.com/office/drawing/2014/main" id="{71DAB0BB-5332-4AD5-827C-4A064851CE81}"/>
              </a:ext>
            </a:extLst>
          </p:cNvPr>
          <p:cNvSpPr/>
          <p:nvPr/>
        </p:nvSpPr>
        <p:spPr bwMode="gray">
          <a:xfrm flipH="1">
            <a:off x="5271318" y="1937569"/>
            <a:ext cx="81276" cy="1871772"/>
          </a:xfrm>
          <a:prstGeom prst="leftBrace">
            <a:avLst>
              <a:gd name="adj1" fmla="val 0"/>
              <a:gd name="adj2" fmla="val 47954"/>
            </a:avLst>
          </a:prstGeom>
          <a:ln w="6350" cap="rnd">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spTree>
    <p:extLst>
      <p:ext uri="{BB962C8B-B14F-4D97-AF65-F5344CB8AC3E}">
        <p14:creationId xmlns:p14="http://schemas.microsoft.com/office/powerpoint/2010/main" val="80538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1172D7-DBB9-40AE-91AF-04051FD03373}"/>
              </a:ext>
            </a:extLst>
          </p:cNvPr>
          <p:cNvSpPr>
            <a:spLocks noGrp="1"/>
          </p:cNvSpPr>
          <p:nvPr>
            <p:ph type="body" sz="quarter" idx="15"/>
          </p:nvPr>
        </p:nvSpPr>
        <p:spPr/>
        <p:txBody>
          <a:bodyPr/>
          <a:lstStyle/>
          <a:p>
            <a:r>
              <a:rPr lang="en-US" dirty="0"/>
              <a:t>Large Alumni Network Feeds Range of Professional Programming</a:t>
            </a:r>
          </a:p>
        </p:txBody>
      </p:sp>
      <p:sp>
        <p:nvSpPr>
          <p:cNvPr id="3" name="Text Placeholder 2">
            <a:extLst>
              <a:ext uri="{FF2B5EF4-FFF2-40B4-BE49-F238E27FC236}">
                <a16:creationId xmlns:a16="http://schemas.microsoft.com/office/drawing/2014/main" id="{BB3E6500-AB4D-45C0-BF65-BBD15B826190}"/>
              </a:ext>
            </a:extLst>
          </p:cNvPr>
          <p:cNvSpPr>
            <a:spLocks noGrp="1"/>
          </p:cNvSpPr>
          <p:nvPr>
            <p:ph type="body" sz="quarter" idx="16"/>
          </p:nvPr>
        </p:nvSpPr>
        <p:spPr/>
        <p:txBody>
          <a:bodyPr/>
          <a:lstStyle/>
          <a:p>
            <a:r>
              <a:rPr lang="en-US" dirty="0"/>
              <a:t>1) Cohort-Based Experience</a:t>
            </a:r>
          </a:p>
        </p:txBody>
      </p:sp>
      <p:sp>
        <p:nvSpPr>
          <p:cNvPr id="4" name="Text Placeholder 3">
            <a:extLst>
              <a:ext uri="{FF2B5EF4-FFF2-40B4-BE49-F238E27FC236}">
                <a16:creationId xmlns:a16="http://schemas.microsoft.com/office/drawing/2014/main" id="{6305F2B2-4490-4820-9CC7-A9078F473CBF}"/>
              </a:ext>
            </a:extLst>
          </p:cNvPr>
          <p:cNvSpPr>
            <a:spLocks noGrp="1"/>
          </p:cNvSpPr>
          <p:nvPr>
            <p:ph type="body" sz="quarter" idx="18"/>
          </p:nvPr>
        </p:nvSpPr>
        <p:spPr>
          <a:xfrm>
            <a:off x="4939553" y="4644175"/>
            <a:ext cx="1461247"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90C64989-28C1-42E9-BDED-5FE6C33A139C}"/>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4E30F3C3-8A70-4E0F-9DA2-B678503157F8}"/>
              </a:ext>
            </a:extLst>
          </p:cNvPr>
          <p:cNvSpPr>
            <a:spLocks noGrp="1"/>
          </p:cNvSpPr>
          <p:nvPr>
            <p:ph type="title"/>
          </p:nvPr>
        </p:nvSpPr>
        <p:spPr/>
        <p:txBody>
          <a:bodyPr/>
          <a:lstStyle/>
          <a:p>
            <a:r>
              <a:rPr lang="en-US" dirty="0"/>
              <a:t>Impact Across the Portfolio</a:t>
            </a:r>
          </a:p>
        </p:txBody>
      </p:sp>
      <p:sp>
        <p:nvSpPr>
          <p:cNvPr id="7" name="Rectangle 6">
            <a:extLst>
              <a:ext uri="{FF2B5EF4-FFF2-40B4-BE49-F238E27FC236}">
                <a16:creationId xmlns:a16="http://schemas.microsoft.com/office/drawing/2014/main" id="{E05CD72A-E029-400E-B6E3-3FED45134A7E}"/>
              </a:ext>
            </a:extLst>
          </p:cNvPr>
          <p:cNvSpPr/>
          <p:nvPr/>
        </p:nvSpPr>
        <p:spPr>
          <a:xfrm>
            <a:off x="957954" y="1660867"/>
            <a:ext cx="717225" cy="1589704"/>
          </a:xfrm>
          <a:prstGeom prst="rect">
            <a:avLst/>
          </a:prstGeom>
          <a:solidFill>
            <a:schemeClr val="tx2">
              <a:alpha val="21000"/>
            </a:schemeClr>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aphicFrame>
        <p:nvGraphicFramePr>
          <p:cNvPr id="8" name="Chart 7">
            <a:extLst>
              <a:ext uri="{FF2B5EF4-FFF2-40B4-BE49-F238E27FC236}">
                <a16:creationId xmlns:a16="http://schemas.microsoft.com/office/drawing/2014/main" id="{E57ACF5C-1FB9-4BE0-BAA8-D484F007447D}"/>
              </a:ext>
            </a:extLst>
          </p:cNvPr>
          <p:cNvGraphicFramePr/>
          <p:nvPr>
            <p:extLst>
              <p:ext uri="{D42A27DB-BD31-4B8C-83A1-F6EECF244321}">
                <p14:modId xmlns:p14="http://schemas.microsoft.com/office/powerpoint/2010/main" val="4014096464"/>
              </p:ext>
            </p:extLst>
          </p:nvPr>
        </p:nvGraphicFramePr>
        <p:xfrm>
          <a:off x="190195" y="1635174"/>
          <a:ext cx="2991918" cy="216933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32228A7-DA83-42D6-96E1-FB9DCC6BE734}"/>
              </a:ext>
            </a:extLst>
          </p:cNvPr>
          <p:cNvSpPr txBox="1"/>
          <p:nvPr/>
        </p:nvSpPr>
        <p:spPr bwMode="gray">
          <a:xfrm>
            <a:off x="244684" y="1133560"/>
            <a:ext cx="3051187" cy="153888"/>
          </a:xfrm>
          <a:prstGeom prst="rect">
            <a:avLst/>
          </a:prstGeom>
          <a:noFill/>
        </p:spPr>
        <p:txBody>
          <a:bodyPr wrap="square" lIns="0" tIns="0" rIns="0" bIns="0" rtlCol="0">
            <a:spAutoFit/>
          </a:bodyPr>
          <a:lstStyle/>
          <a:p>
            <a:r>
              <a:rPr lang="en-US" sz="1000" b="1" dirty="0"/>
              <a:t>Stable Enrollments Even in Hard Times</a:t>
            </a:r>
          </a:p>
        </p:txBody>
      </p:sp>
      <p:sp>
        <p:nvSpPr>
          <p:cNvPr id="10" name="TextBox 9">
            <a:extLst>
              <a:ext uri="{FF2B5EF4-FFF2-40B4-BE49-F238E27FC236}">
                <a16:creationId xmlns:a16="http://schemas.microsoft.com/office/drawing/2014/main" id="{E2FFB2AD-3D23-4631-88AC-DFEE1D6BF489}"/>
              </a:ext>
            </a:extLst>
          </p:cNvPr>
          <p:cNvSpPr txBox="1"/>
          <p:nvPr/>
        </p:nvSpPr>
        <p:spPr bwMode="gray">
          <a:xfrm>
            <a:off x="244684" y="1310243"/>
            <a:ext cx="2441448" cy="153888"/>
          </a:xfrm>
          <a:prstGeom prst="rect">
            <a:avLst/>
          </a:prstGeom>
          <a:noFill/>
        </p:spPr>
        <p:txBody>
          <a:bodyPr wrap="square" lIns="0" tIns="0" rIns="0" bIns="0" rtlCol="0">
            <a:spAutoFit/>
          </a:bodyPr>
          <a:lstStyle/>
          <a:p>
            <a:pPr lvl="0" defTabSz="653348" fontAlgn="base">
              <a:spcBef>
                <a:spcPct val="20000"/>
              </a:spcBef>
              <a:spcAft>
                <a:spcPct val="0"/>
              </a:spcAft>
              <a:defRPr/>
            </a:pPr>
            <a:r>
              <a:rPr lang="en-US" sz="1000" i="1" kern="0" dirty="0">
                <a:cs typeface="Arial" pitchFamily="34" charset="0"/>
              </a:rPr>
              <a:t>Mini MBA</a:t>
            </a:r>
            <a:r>
              <a:rPr lang="en-US" sz="1000" i="1" kern="0" baseline="30000" dirty="0">
                <a:cs typeface="Arial" pitchFamily="34" charset="0"/>
              </a:rPr>
              <a:t>®</a:t>
            </a:r>
            <a:r>
              <a:rPr lang="en-US" sz="1000" i="1" kern="0" dirty="0">
                <a:cs typeface="Arial" pitchFamily="34" charset="0"/>
              </a:rPr>
              <a:t> Enrollment, 2008-Present</a:t>
            </a:r>
          </a:p>
        </p:txBody>
      </p:sp>
      <p:sp>
        <p:nvSpPr>
          <p:cNvPr id="11" name="TextBox 10">
            <a:extLst>
              <a:ext uri="{FF2B5EF4-FFF2-40B4-BE49-F238E27FC236}">
                <a16:creationId xmlns:a16="http://schemas.microsoft.com/office/drawing/2014/main" id="{97E7B56A-3EF7-4110-89CF-582D9021A36A}"/>
              </a:ext>
            </a:extLst>
          </p:cNvPr>
          <p:cNvSpPr txBox="1"/>
          <p:nvPr/>
        </p:nvSpPr>
        <p:spPr bwMode="gray">
          <a:xfrm>
            <a:off x="244684" y="3537617"/>
            <a:ext cx="2700315" cy="820738"/>
          </a:xfrm>
          <a:prstGeom prst="rect">
            <a:avLst/>
          </a:prstGeom>
          <a:noFill/>
        </p:spPr>
        <p:txBody>
          <a:bodyPr wrap="square" lIns="0" tIns="0" rIns="0" bIns="0" rtlCol="0">
            <a:spAutoFit/>
          </a:bodyPr>
          <a:lstStyle/>
          <a:p>
            <a:pPr>
              <a:spcBef>
                <a:spcPts val="500"/>
              </a:spcBef>
            </a:pPr>
            <a:r>
              <a:rPr lang="en-US" sz="900" b="1" dirty="0"/>
              <a:t>Record Interest at Height of Recession</a:t>
            </a:r>
          </a:p>
          <a:p>
            <a:pPr marL="171450" indent="-171450">
              <a:spcBef>
                <a:spcPts val="500"/>
              </a:spcBef>
              <a:buFont typeface="Wingdings" panose="05000000000000000000" pitchFamily="2" charset="2"/>
              <a:buChar char="§"/>
            </a:pPr>
            <a:r>
              <a:rPr lang="en-US" sz="900" dirty="0"/>
              <a:t>Fast, affordable training option for laid-off workers with limited severance packages</a:t>
            </a:r>
          </a:p>
          <a:p>
            <a:pPr marL="171450" indent="-171450">
              <a:spcBef>
                <a:spcPts val="500"/>
              </a:spcBef>
              <a:buFont typeface="Wingdings" panose="05000000000000000000" pitchFamily="2" charset="2"/>
              <a:buChar char="§"/>
            </a:pPr>
            <a:r>
              <a:rPr lang="en-US" sz="900" dirty="0"/>
              <a:t>Marketed via LinkedIn, online banner ads, and local newspapers</a:t>
            </a:r>
          </a:p>
        </p:txBody>
      </p:sp>
      <p:cxnSp>
        <p:nvCxnSpPr>
          <p:cNvPr id="12" name="Straight Connector 11">
            <a:extLst>
              <a:ext uri="{FF2B5EF4-FFF2-40B4-BE49-F238E27FC236}">
                <a16:creationId xmlns:a16="http://schemas.microsoft.com/office/drawing/2014/main" id="{8788CE3D-9AB7-4E6B-95C1-9E58EB82F5BC}"/>
              </a:ext>
            </a:extLst>
          </p:cNvPr>
          <p:cNvCxnSpPr/>
          <p:nvPr/>
        </p:nvCxnSpPr>
        <p:spPr>
          <a:xfrm>
            <a:off x="551131" y="2858634"/>
            <a:ext cx="2455416" cy="10038"/>
          </a:xfrm>
          <a:prstGeom prst="line">
            <a:avLst/>
          </a:prstGeom>
          <a:noFill/>
          <a:ln w="12700" cap="flat" cmpd="sng" algn="ctr">
            <a:solidFill>
              <a:schemeClr val="tx1"/>
            </a:solidFill>
            <a:prstDash val="dash"/>
            <a:miter lim="800000"/>
          </a:ln>
          <a:effectLst/>
        </p:spPr>
      </p:cxnSp>
      <p:sp>
        <p:nvSpPr>
          <p:cNvPr id="13" name="TextBox 12">
            <a:extLst>
              <a:ext uri="{FF2B5EF4-FFF2-40B4-BE49-F238E27FC236}">
                <a16:creationId xmlns:a16="http://schemas.microsoft.com/office/drawing/2014/main" id="{AC1205C9-812D-4E9C-B53C-F3C858C432E5}"/>
              </a:ext>
            </a:extLst>
          </p:cNvPr>
          <p:cNvSpPr txBox="1"/>
          <p:nvPr/>
        </p:nvSpPr>
        <p:spPr bwMode="gray">
          <a:xfrm>
            <a:off x="2219371" y="2699442"/>
            <a:ext cx="1094452" cy="123111"/>
          </a:xfrm>
          <a:prstGeom prst="rect">
            <a:avLst/>
          </a:prstGeom>
          <a:noFill/>
        </p:spPr>
        <p:txBody>
          <a:bodyPr wrap="square" lIns="0" tIns="0" rIns="0" bIns="0" rtlCol="0">
            <a:spAutoFit/>
          </a:bodyPr>
          <a:lstStyle/>
          <a:p>
            <a:pPr>
              <a:spcBef>
                <a:spcPts val="500"/>
              </a:spcBef>
            </a:pPr>
            <a:r>
              <a:rPr lang="en-US" sz="800" i="1" dirty="0"/>
              <a:t>Breakeven Point</a:t>
            </a:r>
          </a:p>
        </p:txBody>
      </p:sp>
      <p:sp>
        <p:nvSpPr>
          <p:cNvPr id="14" name="Rectangle 13">
            <a:extLst>
              <a:ext uri="{FF2B5EF4-FFF2-40B4-BE49-F238E27FC236}">
                <a16:creationId xmlns:a16="http://schemas.microsoft.com/office/drawing/2014/main" id="{11B342ED-8E23-4B3A-BD94-62EA30E4F88A}"/>
              </a:ext>
            </a:extLst>
          </p:cNvPr>
          <p:cNvSpPr/>
          <p:nvPr/>
        </p:nvSpPr>
        <p:spPr>
          <a:xfrm>
            <a:off x="3910870" y="1383826"/>
            <a:ext cx="2817890" cy="369332"/>
          </a:xfrm>
          <a:prstGeom prst="rect">
            <a:avLst/>
          </a:prstGeom>
        </p:spPr>
        <p:txBody>
          <a:bodyPr wrap="square" lIns="0" rIns="0">
            <a:spAutoFit/>
          </a:bodyPr>
          <a:lstStyle/>
          <a:p>
            <a:r>
              <a:rPr lang="en-US" sz="900" b="1" dirty="0"/>
              <a:t>Late Millennial Career Advancers </a:t>
            </a:r>
          </a:p>
          <a:p>
            <a:r>
              <a:rPr lang="en-US" sz="900" dirty="0"/>
              <a:t>Right MBA audience, no time or interest</a:t>
            </a:r>
          </a:p>
        </p:txBody>
      </p:sp>
      <p:sp>
        <p:nvSpPr>
          <p:cNvPr id="15" name="Rectangle 14">
            <a:extLst>
              <a:ext uri="{FF2B5EF4-FFF2-40B4-BE49-F238E27FC236}">
                <a16:creationId xmlns:a16="http://schemas.microsoft.com/office/drawing/2014/main" id="{1F5954EB-F7D9-4301-BDD9-F24623FDDED7}"/>
              </a:ext>
            </a:extLst>
          </p:cNvPr>
          <p:cNvSpPr/>
          <p:nvPr/>
        </p:nvSpPr>
        <p:spPr>
          <a:xfrm>
            <a:off x="3910870" y="1905219"/>
            <a:ext cx="2584991" cy="369332"/>
          </a:xfrm>
          <a:prstGeom prst="rect">
            <a:avLst/>
          </a:prstGeom>
        </p:spPr>
        <p:txBody>
          <a:bodyPr wrap="square" lIns="0" rIns="0">
            <a:spAutoFit/>
          </a:bodyPr>
          <a:lstStyle/>
          <a:p>
            <a:r>
              <a:rPr lang="en-US" sz="900" b="1" dirty="0"/>
              <a:t>Career Starters</a:t>
            </a:r>
          </a:p>
          <a:p>
            <a:r>
              <a:rPr lang="en-US" sz="900" dirty="0"/>
              <a:t>Marketable skills for first post-grad job</a:t>
            </a:r>
          </a:p>
        </p:txBody>
      </p:sp>
      <p:sp>
        <p:nvSpPr>
          <p:cNvPr id="16" name="TextBox 15">
            <a:extLst>
              <a:ext uri="{FF2B5EF4-FFF2-40B4-BE49-F238E27FC236}">
                <a16:creationId xmlns:a16="http://schemas.microsoft.com/office/drawing/2014/main" id="{E12ECB0A-71B5-4223-83D0-BE405D10E3C0}"/>
              </a:ext>
            </a:extLst>
          </p:cNvPr>
          <p:cNvSpPr txBox="1"/>
          <p:nvPr/>
        </p:nvSpPr>
        <p:spPr bwMode="gray">
          <a:xfrm>
            <a:off x="3910870" y="2445530"/>
            <a:ext cx="2627452" cy="276999"/>
          </a:xfrm>
          <a:prstGeom prst="rect">
            <a:avLst/>
          </a:prstGeom>
          <a:noFill/>
        </p:spPr>
        <p:txBody>
          <a:bodyPr wrap="square" lIns="0" tIns="0" rIns="0" bIns="0" rtlCol="0">
            <a:spAutoFit/>
          </a:bodyPr>
          <a:lstStyle/>
          <a:p>
            <a:r>
              <a:rPr lang="en-US" sz="900" b="1" dirty="0"/>
              <a:t>Self-Starters</a:t>
            </a:r>
          </a:p>
          <a:p>
            <a:r>
              <a:rPr lang="en-US" sz="900" dirty="0"/>
              <a:t>No bachelor’s degree required for entry</a:t>
            </a:r>
          </a:p>
        </p:txBody>
      </p:sp>
      <p:sp>
        <p:nvSpPr>
          <p:cNvPr id="17" name="TextBox 16">
            <a:extLst>
              <a:ext uri="{FF2B5EF4-FFF2-40B4-BE49-F238E27FC236}">
                <a16:creationId xmlns:a16="http://schemas.microsoft.com/office/drawing/2014/main" id="{76C7EB6A-DE79-4E4A-84D6-DA7C40DC03E5}"/>
              </a:ext>
            </a:extLst>
          </p:cNvPr>
          <p:cNvSpPr txBox="1"/>
          <p:nvPr/>
        </p:nvSpPr>
        <p:spPr bwMode="gray">
          <a:xfrm>
            <a:off x="3292455" y="1133270"/>
            <a:ext cx="2441448" cy="153888"/>
          </a:xfrm>
          <a:prstGeom prst="rect">
            <a:avLst/>
          </a:prstGeom>
          <a:noFill/>
        </p:spPr>
        <p:txBody>
          <a:bodyPr wrap="square" lIns="0" tIns="0" rIns="0" bIns="0" rtlCol="0">
            <a:spAutoFit/>
          </a:bodyPr>
          <a:lstStyle/>
          <a:p>
            <a:r>
              <a:rPr lang="en-US" sz="1000" b="1" dirty="0"/>
              <a:t>Target Population and Beyond</a:t>
            </a:r>
          </a:p>
        </p:txBody>
      </p:sp>
      <p:pic>
        <p:nvPicPr>
          <p:cNvPr id="18" name="Picture 2" descr="L:\public\share\ABC Templates and Resources\EAB Templates and Resources\EAB Art Icons Logos\EAB Icons\Graduation_cap.png">
            <a:extLst>
              <a:ext uri="{FF2B5EF4-FFF2-40B4-BE49-F238E27FC236}">
                <a16:creationId xmlns:a16="http://schemas.microsoft.com/office/drawing/2014/main" id="{651D1CE3-AE85-4554-B656-E860EB6A6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809" y="1941100"/>
            <a:ext cx="556153" cy="3466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Public\Share\ABC Templates and Resources\EAB Templates and Resources\EAB Art Icons Logos\EAB Icons\Handshake.png">
            <a:extLst>
              <a:ext uri="{FF2B5EF4-FFF2-40B4-BE49-F238E27FC236}">
                <a16:creationId xmlns:a16="http://schemas.microsoft.com/office/drawing/2014/main" id="{4CEDF41B-646B-4CD9-B4C4-7EA343CCF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902" y="1435774"/>
            <a:ext cx="531355" cy="3147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62E65E6-267C-432B-9DF7-9560B98B0486}"/>
              </a:ext>
            </a:extLst>
          </p:cNvPr>
          <p:cNvSpPr txBox="1"/>
          <p:nvPr/>
        </p:nvSpPr>
        <p:spPr bwMode="gray">
          <a:xfrm>
            <a:off x="3480807" y="3099166"/>
            <a:ext cx="2634700" cy="1460719"/>
          </a:xfrm>
          <a:prstGeom prst="rect">
            <a:avLst/>
          </a:prstGeom>
          <a:noFill/>
          <a:ln w="19050">
            <a:solidFill>
              <a:schemeClr val="accent3"/>
            </a:solidFill>
            <a:miter lim="800000"/>
          </a:ln>
        </p:spPr>
        <p:txBody>
          <a:bodyPr wrap="square" lIns="182880" tIns="182880" rIns="182880" bIns="0" rtlCol="0">
            <a:noAutofit/>
          </a:bodyPr>
          <a:lstStyle/>
          <a:p>
            <a:r>
              <a:rPr lang="en-US" sz="1000" b="1" dirty="0"/>
              <a:t>Building a Lasting Legacy</a:t>
            </a:r>
          </a:p>
        </p:txBody>
      </p:sp>
      <p:sp>
        <p:nvSpPr>
          <p:cNvPr id="21" name="TextBox 20">
            <a:extLst>
              <a:ext uri="{FF2B5EF4-FFF2-40B4-BE49-F238E27FC236}">
                <a16:creationId xmlns:a16="http://schemas.microsoft.com/office/drawing/2014/main" id="{F4093523-082A-4407-AF74-9E587ADC7C08}"/>
              </a:ext>
            </a:extLst>
          </p:cNvPr>
          <p:cNvSpPr txBox="1"/>
          <p:nvPr/>
        </p:nvSpPr>
        <p:spPr bwMode="gray">
          <a:xfrm>
            <a:off x="3671806" y="3535167"/>
            <a:ext cx="2213062" cy="138499"/>
          </a:xfrm>
          <a:prstGeom prst="rect">
            <a:avLst/>
          </a:prstGeom>
          <a:noFill/>
        </p:spPr>
        <p:txBody>
          <a:bodyPr wrap="square" lIns="0" tIns="0" rIns="0" bIns="0" rtlCol="0">
            <a:spAutoFit/>
          </a:bodyPr>
          <a:lstStyle/>
          <a:p>
            <a:r>
              <a:rPr lang="en-US" sz="900" b="1" dirty="0">
                <a:solidFill>
                  <a:schemeClr val="tx2"/>
                </a:solidFill>
              </a:rPr>
              <a:t>$2.1M </a:t>
            </a:r>
            <a:r>
              <a:rPr lang="en-US" sz="900" dirty="0"/>
              <a:t>in revenue from </a:t>
            </a:r>
            <a:r>
              <a:rPr lang="en-US" sz="900" b="1" dirty="0">
                <a:solidFill>
                  <a:schemeClr val="tx2"/>
                </a:solidFill>
              </a:rPr>
              <a:t>600</a:t>
            </a:r>
            <a:r>
              <a:rPr lang="en-US" sz="900" dirty="0">
                <a:solidFill>
                  <a:schemeClr val="tx2"/>
                </a:solidFill>
              </a:rPr>
              <a:t> </a:t>
            </a:r>
            <a:r>
              <a:rPr lang="en-US" sz="900" dirty="0"/>
              <a:t>alumni</a:t>
            </a:r>
          </a:p>
        </p:txBody>
      </p:sp>
      <p:grpSp>
        <p:nvGrpSpPr>
          <p:cNvPr id="22" name="Group 21">
            <a:extLst>
              <a:ext uri="{FF2B5EF4-FFF2-40B4-BE49-F238E27FC236}">
                <a16:creationId xmlns:a16="http://schemas.microsoft.com/office/drawing/2014/main" id="{702F6355-40BE-480B-8BCE-52F88185B561}"/>
              </a:ext>
            </a:extLst>
          </p:cNvPr>
          <p:cNvGrpSpPr/>
          <p:nvPr/>
        </p:nvGrpSpPr>
        <p:grpSpPr bwMode="gray">
          <a:xfrm>
            <a:off x="3356766" y="2974270"/>
            <a:ext cx="252374" cy="252374"/>
            <a:chOff x="3104999" y="2448494"/>
            <a:chExt cx="252374" cy="252374"/>
          </a:xfrm>
        </p:grpSpPr>
        <p:sp>
          <p:nvSpPr>
            <p:cNvPr id="23" name="Rectangle 22">
              <a:extLst>
                <a:ext uri="{FF2B5EF4-FFF2-40B4-BE49-F238E27FC236}">
                  <a16:creationId xmlns:a16="http://schemas.microsoft.com/office/drawing/2014/main" id="{DE04E5A1-30F0-4250-ACC3-62AB6315EB17}"/>
                </a:ext>
              </a:extLst>
            </p:cNvPr>
            <p:cNvSpPr/>
            <p:nvPr/>
          </p:nvSpPr>
          <p:spPr bwMode="gray">
            <a:xfrm>
              <a:off x="3104999" y="2448494"/>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4" name="Freeform 57">
              <a:extLst>
                <a:ext uri="{FF2B5EF4-FFF2-40B4-BE49-F238E27FC236}">
                  <a16:creationId xmlns:a16="http://schemas.microsoft.com/office/drawing/2014/main" id="{1A887D35-1E78-4575-90B3-117E11613046}"/>
                </a:ext>
              </a:extLst>
            </p:cNvPr>
            <p:cNvSpPr/>
            <p:nvPr/>
          </p:nvSpPr>
          <p:spPr bwMode="gray">
            <a:xfrm rot="1510923" flipV="1">
              <a:off x="3179569" y="2466631"/>
              <a:ext cx="103234" cy="216100"/>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222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latin typeface="+mj-lt"/>
              </a:endParaRPr>
            </a:p>
          </p:txBody>
        </p:sp>
      </p:grpSp>
      <p:sp>
        <p:nvSpPr>
          <p:cNvPr id="25" name="TextBox 24">
            <a:extLst>
              <a:ext uri="{FF2B5EF4-FFF2-40B4-BE49-F238E27FC236}">
                <a16:creationId xmlns:a16="http://schemas.microsoft.com/office/drawing/2014/main" id="{3163AE70-B7D1-451F-8017-8C9E0F9D0757}"/>
              </a:ext>
            </a:extLst>
          </p:cNvPr>
          <p:cNvSpPr txBox="1"/>
          <p:nvPr/>
        </p:nvSpPr>
        <p:spPr bwMode="gray">
          <a:xfrm>
            <a:off x="3671806" y="4112452"/>
            <a:ext cx="2213062" cy="276999"/>
          </a:xfrm>
          <a:prstGeom prst="rect">
            <a:avLst/>
          </a:prstGeom>
          <a:noFill/>
        </p:spPr>
        <p:txBody>
          <a:bodyPr wrap="square" lIns="0" tIns="0" rIns="0" bIns="0" rtlCol="0">
            <a:spAutoFit/>
          </a:bodyPr>
          <a:lstStyle/>
          <a:p>
            <a:r>
              <a:rPr lang="en-US" sz="900" b="1" dirty="0">
                <a:solidFill>
                  <a:schemeClr val="tx2"/>
                </a:solidFill>
              </a:rPr>
              <a:t>25-35% </a:t>
            </a:r>
            <a:r>
              <a:rPr lang="en-US" sz="900" dirty="0"/>
              <a:t>enroll in other executive education programming</a:t>
            </a:r>
          </a:p>
        </p:txBody>
      </p:sp>
      <p:sp>
        <p:nvSpPr>
          <p:cNvPr id="26" name="TextBox 25">
            <a:extLst>
              <a:ext uri="{FF2B5EF4-FFF2-40B4-BE49-F238E27FC236}">
                <a16:creationId xmlns:a16="http://schemas.microsoft.com/office/drawing/2014/main" id="{D1A98FE1-98BF-4AB7-A957-53740E3939D9}"/>
              </a:ext>
            </a:extLst>
          </p:cNvPr>
          <p:cNvSpPr txBox="1"/>
          <p:nvPr/>
        </p:nvSpPr>
        <p:spPr bwMode="gray">
          <a:xfrm>
            <a:off x="3671806" y="3651415"/>
            <a:ext cx="2282768" cy="369332"/>
          </a:xfrm>
          <a:prstGeom prst="rect">
            <a:avLst/>
          </a:prstGeom>
          <a:noFill/>
        </p:spPr>
        <p:txBody>
          <a:bodyPr wrap="square" lIns="0" tIns="91440" rIns="0" bIns="0" rtlCol="0">
            <a:spAutoFit/>
          </a:bodyPr>
          <a:lstStyle/>
          <a:p>
            <a:pPr>
              <a:spcBef>
                <a:spcPts val="500"/>
              </a:spcBef>
            </a:pPr>
            <a:r>
              <a:rPr lang="en-US" sz="900" b="1" dirty="0">
                <a:solidFill>
                  <a:schemeClr val="tx2"/>
                </a:solidFill>
              </a:rPr>
              <a:t>50% </a:t>
            </a:r>
            <a:r>
              <a:rPr lang="en-US" sz="900" dirty="0"/>
              <a:t>of students receive employer reimbursement</a:t>
            </a:r>
          </a:p>
        </p:txBody>
      </p:sp>
      <p:pic>
        <p:nvPicPr>
          <p:cNvPr id="27" name="Picture 2" descr="L:\Public\Share\ABC Templates and Resources\EAB Templates and Resources\EAB Art Icons Logos\EAB Icons\Person_Exec_m.png">
            <a:extLst>
              <a:ext uri="{FF2B5EF4-FFF2-40B4-BE49-F238E27FC236}">
                <a16:creationId xmlns:a16="http://schemas.microsoft.com/office/drawing/2014/main" id="{4317E734-5D2B-4EA5-B395-45D1C298C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6135" y="2421576"/>
            <a:ext cx="318889" cy="40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0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21EF4-1C02-4D7E-ADCD-32AA7E65457B}"/>
              </a:ext>
            </a:extLst>
          </p:cNvPr>
          <p:cNvSpPr>
            <a:spLocks noGrp="1"/>
          </p:cNvSpPr>
          <p:nvPr>
            <p:ph type="body" sz="quarter" idx="15"/>
          </p:nvPr>
        </p:nvSpPr>
        <p:spPr/>
        <p:txBody>
          <a:bodyPr/>
          <a:lstStyle/>
          <a:p>
            <a:r>
              <a:rPr lang="en-US" dirty="0"/>
              <a:t>Specialties Based on Industry Strengths and Student Demands</a:t>
            </a:r>
          </a:p>
        </p:txBody>
      </p:sp>
      <p:sp>
        <p:nvSpPr>
          <p:cNvPr id="3" name="Text Placeholder 2">
            <a:extLst>
              <a:ext uri="{FF2B5EF4-FFF2-40B4-BE49-F238E27FC236}">
                <a16:creationId xmlns:a16="http://schemas.microsoft.com/office/drawing/2014/main" id="{052929D8-E9DB-4D98-8188-AA8F6E35987B}"/>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77E089C-C527-4C73-A67B-15EEA3A691F1}"/>
              </a:ext>
            </a:extLst>
          </p:cNvPr>
          <p:cNvSpPr>
            <a:spLocks noGrp="1"/>
          </p:cNvSpPr>
          <p:nvPr>
            <p:ph type="body" sz="quarter" idx="18"/>
          </p:nvPr>
        </p:nvSpPr>
        <p:spPr/>
        <p:txBody>
          <a:bodyPr/>
          <a:lstStyle/>
          <a:p>
            <a:r>
              <a:rPr lang="en-US" dirty="0"/>
              <a:t>Source: Rutgers Mini-MBA™: Cutting-Edge Business Knowledge,” Rutgers University; EAB interviews and analysis.</a:t>
            </a:r>
          </a:p>
        </p:txBody>
      </p:sp>
      <p:sp>
        <p:nvSpPr>
          <p:cNvPr id="5" name="Text Placeholder 4">
            <a:extLst>
              <a:ext uri="{FF2B5EF4-FFF2-40B4-BE49-F238E27FC236}">
                <a16:creationId xmlns:a16="http://schemas.microsoft.com/office/drawing/2014/main" id="{F80B94D2-D900-44DD-9B33-C24376555519}"/>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C3AFEF3B-87E7-4B8B-9F90-0CB8E43990B2}"/>
              </a:ext>
            </a:extLst>
          </p:cNvPr>
          <p:cNvSpPr>
            <a:spLocks noGrp="1"/>
          </p:cNvSpPr>
          <p:nvPr>
            <p:ph type="title"/>
          </p:nvPr>
        </p:nvSpPr>
        <p:spPr/>
        <p:txBody>
          <a:bodyPr/>
          <a:lstStyle/>
          <a:p>
            <a:r>
              <a:rPr lang="en-US" dirty="0"/>
              <a:t>Building a Mini MBA Portfolio</a:t>
            </a:r>
          </a:p>
        </p:txBody>
      </p:sp>
      <p:graphicFrame>
        <p:nvGraphicFramePr>
          <p:cNvPr id="7" name="Table 6">
            <a:extLst>
              <a:ext uri="{FF2B5EF4-FFF2-40B4-BE49-F238E27FC236}">
                <a16:creationId xmlns:a16="http://schemas.microsoft.com/office/drawing/2014/main" id="{E02CFEC0-9581-41A7-AD4F-D41C857BE433}"/>
              </a:ext>
            </a:extLst>
          </p:cNvPr>
          <p:cNvGraphicFramePr>
            <a:graphicFrameLocks noGrp="1"/>
          </p:cNvGraphicFramePr>
          <p:nvPr>
            <p:extLst>
              <p:ext uri="{D42A27DB-BD31-4B8C-83A1-F6EECF244321}">
                <p14:modId xmlns:p14="http://schemas.microsoft.com/office/powerpoint/2010/main" val="3335388213"/>
              </p:ext>
            </p:extLst>
          </p:nvPr>
        </p:nvGraphicFramePr>
        <p:xfrm>
          <a:off x="303204" y="2341946"/>
          <a:ext cx="2675421" cy="2003616"/>
        </p:xfrm>
        <a:graphic>
          <a:graphicData uri="http://schemas.openxmlformats.org/drawingml/2006/table">
            <a:tbl>
              <a:tblPr firstRow="1" bandRow="1">
                <a:tableStyleId>{5DA37D80-6434-44D0-A028-1B22A696006F}</a:tableStyleId>
              </a:tblPr>
              <a:tblGrid>
                <a:gridCol w="1427067">
                  <a:extLst>
                    <a:ext uri="{9D8B030D-6E8A-4147-A177-3AD203B41FA5}">
                      <a16:colId xmlns:a16="http://schemas.microsoft.com/office/drawing/2014/main" val="20000"/>
                    </a:ext>
                  </a:extLst>
                </a:gridCol>
                <a:gridCol w="588397">
                  <a:extLst>
                    <a:ext uri="{9D8B030D-6E8A-4147-A177-3AD203B41FA5}">
                      <a16:colId xmlns:a16="http://schemas.microsoft.com/office/drawing/2014/main" val="20001"/>
                    </a:ext>
                  </a:extLst>
                </a:gridCol>
                <a:gridCol w="659957">
                  <a:extLst>
                    <a:ext uri="{9D8B030D-6E8A-4147-A177-3AD203B41FA5}">
                      <a16:colId xmlns:a16="http://schemas.microsoft.com/office/drawing/2014/main" val="20002"/>
                    </a:ext>
                  </a:extLst>
                </a:gridCol>
              </a:tblGrid>
              <a:tr h="221008">
                <a:tc>
                  <a:txBody>
                    <a:bodyPr/>
                    <a:lstStyle/>
                    <a:p>
                      <a:r>
                        <a:rPr lang="en-US" sz="800" dirty="0"/>
                        <a:t>Program</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accent2"/>
                    </a:solidFill>
                  </a:tcPr>
                </a:tc>
                <a:tc>
                  <a:txBody>
                    <a:bodyPr/>
                    <a:lstStyle/>
                    <a:p>
                      <a:pPr algn="ctr"/>
                      <a:r>
                        <a:rPr lang="en-US" sz="800" dirty="0"/>
                        <a:t>Online</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accent2"/>
                    </a:solidFill>
                  </a:tcPr>
                </a:tc>
                <a:tc>
                  <a:txBody>
                    <a:bodyPr/>
                    <a:lstStyle/>
                    <a:p>
                      <a:pPr algn="ctr"/>
                      <a:r>
                        <a:rPr lang="en-US" sz="800" dirty="0"/>
                        <a:t>F2F</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41654">
                <a:tc>
                  <a:txBody>
                    <a:bodyPr/>
                    <a:lstStyle/>
                    <a:p>
                      <a:r>
                        <a:rPr lang="en-US" sz="800" b="0" dirty="0"/>
                        <a:t>Business Essentials</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lgn="ctr">
                        <a:buFont typeface="Wingdings" panose="05000000000000000000" pitchFamily="2" charset="2"/>
                        <a:buChar char="ü"/>
                      </a:pPr>
                      <a:r>
                        <a:rPr lang="en-US" sz="800" b="0" baseline="0" dirty="0"/>
                        <a:t> </a:t>
                      </a:r>
                      <a:endParaRPr lang="en-US" sz="800" b="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0" kern="1200" dirty="0">
                          <a:solidFill>
                            <a:schemeClr val="tx1"/>
                          </a:solidFill>
                          <a:latin typeface="+mn-lt"/>
                          <a:ea typeface="+mn-ea"/>
                          <a:cs typeface="+mn-cs"/>
                        </a:rPr>
                        <a:t> </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241654">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0" dirty="0"/>
                        <a:t>Finance</a:t>
                      </a:r>
                      <a:r>
                        <a:rPr lang="en-US" sz="800" b="0" baseline="0" dirty="0"/>
                        <a:t> Essentials</a:t>
                      </a:r>
                      <a:endParaRPr lang="en-US" sz="800" b="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640080" rtl="0" eaLnBrk="1" latinLnBrk="0" hangingPunct="1"/>
                      <a:endParaRPr lang="en-US" sz="800" b="1" kern="1200" dirty="0">
                        <a:solidFill>
                          <a:schemeClr val="tx1"/>
                        </a:solidFill>
                        <a:latin typeface="+mn-lt"/>
                        <a:ea typeface="+mn-ea"/>
                        <a:cs typeface="+mn-cs"/>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241654">
                <a:tc>
                  <a:txBody>
                    <a:bodyPr/>
                    <a:lstStyle/>
                    <a:p>
                      <a:r>
                        <a:rPr lang="en-US" sz="800" dirty="0"/>
                        <a:t>Entrepreneurship</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241654">
                <a:tc>
                  <a:txBody>
                    <a:bodyPr/>
                    <a:lstStyle/>
                    <a:p>
                      <a:r>
                        <a:rPr lang="en-US" sz="800" dirty="0"/>
                        <a:t>Digital Marketing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9058">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0" dirty="0"/>
                        <a:t>Social Media Marketing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1654">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0" dirty="0"/>
                        <a:t>BioPharma</a:t>
                      </a:r>
                      <a:r>
                        <a:rPr lang="en-US" sz="800" b="0" baseline="0" dirty="0"/>
                        <a:t> Innovation</a:t>
                      </a:r>
                      <a:endParaRPr lang="en-US" sz="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241654">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0" dirty="0"/>
                        <a:t>Strategic</a:t>
                      </a:r>
                      <a:r>
                        <a:rPr lang="en-US" sz="800" b="0" baseline="0" dirty="0"/>
                        <a:t> Healthcare Management</a:t>
                      </a:r>
                      <a:endParaRPr lang="en-US" sz="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640080" rtl="0" eaLnBrk="1" latinLnBrk="0" hangingPunct="1"/>
                      <a:endParaRPr lang="en-US" sz="800" b="1"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marR="0" indent="-171450" algn="ctr" defTabSz="64008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1" kern="1200" dirty="0">
                          <a:solidFill>
                            <a:schemeClr val="tx1"/>
                          </a:solidFill>
                          <a:latin typeface="+mn-lt"/>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pic>
        <p:nvPicPr>
          <p:cNvPr id="8" name="Picture 2" descr="http://ercforsops.org/sites/default/files/pictures/c_rutgers.png">
            <a:extLst>
              <a:ext uri="{FF2B5EF4-FFF2-40B4-BE49-F238E27FC236}">
                <a16:creationId xmlns:a16="http://schemas.microsoft.com/office/drawing/2014/main" id="{A30377B8-1356-4AD6-A94F-753987B1B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01" y="1522632"/>
            <a:ext cx="735708" cy="3718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F3275D0-7013-4978-98BB-43F06D43F424}"/>
              </a:ext>
            </a:extLst>
          </p:cNvPr>
          <p:cNvSpPr txBox="1"/>
          <p:nvPr/>
        </p:nvSpPr>
        <p:spPr bwMode="gray">
          <a:xfrm>
            <a:off x="901806" y="1434169"/>
            <a:ext cx="2243729" cy="697627"/>
          </a:xfrm>
          <a:prstGeom prst="rect">
            <a:avLst/>
          </a:prstGeom>
          <a:noFill/>
        </p:spPr>
        <p:txBody>
          <a:bodyPr wrap="square" lIns="0" tIns="0" rIns="0" bIns="0" rtlCol="0">
            <a:spAutoFit/>
          </a:bodyPr>
          <a:lstStyle/>
          <a:p>
            <a:pPr>
              <a:spcBef>
                <a:spcPts val="500"/>
              </a:spcBef>
            </a:pPr>
            <a:r>
              <a:rPr lang="en-US" sz="900" b="1" dirty="0"/>
              <a:t>Mini-MBAs™</a:t>
            </a:r>
          </a:p>
          <a:p>
            <a:pPr>
              <a:spcBef>
                <a:spcPts val="500"/>
              </a:spcBef>
            </a:pPr>
            <a:r>
              <a:rPr lang="en-US" sz="900" dirty="0"/>
              <a:t>Rutgers Business School</a:t>
            </a:r>
          </a:p>
          <a:p>
            <a:pPr>
              <a:spcBef>
                <a:spcPts val="500"/>
              </a:spcBef>
            </a:pPr>
            <a:r>
              <a:rPr lang="en-US" sz="900" dirty="0"/>
              <a:t>$3,995-4,995; Accelerated, 12-week, and self-paced options available </a:t>
            </a:r>
          </a:p>
        </p:txBody>
      </p:sp>
      <p:pic>
        <p:nvPicPr>
          <p:cNvPr id="10" name="Picture 2" descr="L:\public\share\ABC Templates and Resources\EAB Templates and Resources\EAB Art Icons Logos\EAB Icons\Capitol.png">
            <a:extLst>
              <a:ext uri="{FF2B5EF4-FFF2-40B4-BE49-F238E27FC236}">
                <a16:creationId xmlns:a16="http://schemas.microsoft.com/office/drawing/2014/main" id="{56B159E2-0C7A-484A-90B4-F26842FF9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319" y="1571395"/>
            <a:ext cx="376644" cy="4347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public\share\ABC Templates and Resources\EAB Templates and Resources\EAB Art Icons Logos\EAB Icons\Combined_Icons_Person_and_arrow.png">
            <a:extLst>
              <a:ext uri="{FF2B5EF4-FFF2-40B4-BE49-F238E27FC236}">
                <a16:creationId xmlns:a16="http://schemas.microsoft.com/office/drawing/2014/main" id="{B2A343FD-410D-4022-B653-FDDCBBE472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872" y="3570454"/>
            <a:ext cx="513696" cy="3255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L:\public\share\ABC Templates and Resources\EAB Templates and Resources\EAB Art Icons Logos\EAB Icons\Handshake.png">
            <a:extLst>
              <a:ext uri="{FF2B5EF4-FFF2-40B4-BE49-F238E27FC236}">
                <a16:creationId xmlns:a16="http://schemas.microsoft.com/office/drawing/2014/main" id="{959C000B-8710-477C-9E48-D06BB81777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562" y="2568035"/>
            <a:ext cx="534117" cy="3163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31324E3-82A9-4781-82C9-51B9B11E93AA}"/>
              </a:ext>
            </a:extLst>
          </p:cNvPr>
          <p:cNvSpPr txBox="1"/>
          <p:nvPr/>
        </p:nvSpPr>
        <p:spPr bwMode="gray">
          <a:xfrm>
            <a:off x="244684" y="1133270"/>
            <a:ext cx="3051187" cy="153888"/>
          </a:xfrm>
          <a:prstGeom prst="rect">
            <a:avLst/>
          </a:prstGeom>
          <a:noFill/>
        </p:spPr>
        <p:txBody>
          <a:bodyPr wrap="square" lIns="0" tIns="0" rIns="0" bIns="0" rtlCol="0">
            <a:spAutoFit/>
          </a:bodyPr>
          <a:lstStyle/>
          <a:p>
            <a:r>
              <a:rPr lang="en-US" sz="1000" b="1" dirty="0"/>
              <a:t>No Shortage of Worthwhile Topics</a:t>
            </a:r>
          </a:p>
        </p:txBody>
      </p:sp>
      <p:sp>
        <p:nvSpPr>
          <p:cNvPr id="14" name="TextBox 13">
            <a:extLst>
              <a:ext uri="{FF2B5EF4-FFF2-40B4-BE49-F238E27FC236}">
                <a16:creationId xmlns:a16="http://schemas.microsoft.com/office/drawing/2014/main" id="{9261108D-5640-4271-B48F-3AB878B01AA8}"/>
              </a:ext>
            </a:extLst>
          </p:cNvPr>
          <p:cNvSpPr txBox="1"/>
          <p:nvPr/>
        </p:nvSpPr>
        <p:spPr bwMode="gray">
          <a:xfrm>
            <a:off x="3292455" y="1133270"/>
            <a:ext cx="2441448" cy="307777"/>
          </a:xfrm>
          <a:prstGeom prst="rect">
            <a:avLst/>
          </a:prstGeom>
          <a:noFill/>
        </p:spPr>
        <p:txBody>
          <a:bodyPr wrap="square" lIns="0" tIns="0" rIns="0" bIns="0" rtlCol="0">
            <a:spAutoFit/>
          </a:bodyPr>
          <a:lstStyle/>
          <a:p>
            <a:r>
              <a:rPr lang="en-US" sz="1000" b="1" dirty="0"/>
              <a:t>Increasing Access and Conversions</a:t>
            </a:r>
          </a:p>
        </p:txBody>
      </p:sp>
      <p:sp>
        <p:nvSpPr>
          <p:cNvPr id="15" name="Rectangle 14">
            <a:extLst>
              <a:ext uri="{FF2B5EF4-FFF2-40B4-BE49-F238E27FC236}">
                <a16:creationId xmlns:a16="http://schemas.microsoft.com/office/drawing/2014/main" id="{1D440964-7677-4A04-A062-D47BD386A8E3}"/>
              </a:ext>
            </a:extLst>
          </p:cNvPr>
          <p:cNvSpPr/>
          <p:nvPr/>
        </p:nvSpPr>
        <p:spPr>
          <a:xfrm>
            <a:off x="3802939" y="1598977"/>
            <a:ext cx="2335772" cy="391781"/>
          </a:xfrm>
          <a:prstGeom prst="rect">
            <a:avLst/>
          </a:prstGeom>
          <a:no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a:t>State workforce </a:t>
            </a:r>
            <a:r>
              <a:rPr lang="en-US" sz="900" b="1" dirty="0"/>
              <a:t>training grants </a:t>
            </a:r>
            <a:r>
              <a:rPr lang="en-US" sz="900" dirty="0"/>
              <a:t>available for students receiving unemployment benefits while enrolled</a:t>
            </a:r>
          </a:p>
        </p:txBody>
      </p:sp>
      <p:sp>
        <p:nvSpPr>
          <p:cNvPr id="16" name="Rectangle 15">
            <a:extLst>
              <a:ext uri="{FF2B5EF4-FFF2-40B4-BE49-F238E27FC236}">
                <a16:creationId xmlns:a16="http://schemas.microsoft.com/office/drawing/2014/main" id="{1EDA2CB4-AD72-497A-AB0E-0170D223C166}"/>
              </a:ext>
            </a:extLst>
          </p:cNvPr>
          <p:cNvSpPr/>
          <p:nvPr/>
        </p:nvSpPr>
        <p:spPr>
          <a:xfrm>
            <a:off x="3802939" y="2525884"/>
            <a:ext cx="2335772" cy="391781"/>
          </a:xfrm>
          <a:prstGeom prst="rect">
            <a:avLst/>
          </a:prstGeom>
          <a:no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a:t>Customized </a:t>
            </a:r>
            <a:r>
              <a:rPr lang="en-US" sz="900" b="1" dirty="0"/>
              <a:t>contract-based formats </a:t>
            </a:r>
            <a:r>
              <a:rPr lang="en-US" sz="900" dirty="0"/>
              <a:t>available to employers seeking on-site training for staff</a:t>
            </a:r>
          </a:p>
        </p:txBody>
      </p:sp>
      <p:sp>
        <p:nvSpPr>
          <p:cNvPr id="17" name="Rectangle 16">
            <a:extLst>
              <a:ext uri="{FF2B5EF4-FFF2-40B4-BE49-F238E27FC236}">
                <a16:creationId xmlns:a16="http://schemas.microsoft.com/office/drawing/2014/main" id="{5CF2BABF-007A-46F0-93D0-84C05CC6BACA}"/>
              </a:ext>
            </a:extLst>
          </p:cNvPr>
          <p:cNvSpPr/>
          <p:nvPr/>
        </p:nvSpPr>
        <p:spPr>
          <a:xfrm>
            <a:off x="3802939" y="3530999"/>
            <a:ext cx="2335772" cy="391781"/>
          </a:xfrm>
          <a:prstGeom prst="rect">
            <a:avLst/>
          </a:prstGeom>
          <a:no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1" dirty="0"/>
              <a:t>Academic credit </a:t>
            </a:r>
            <a:r>
              <a:rPr lang="en-US" sz="900" dirty="0"/>
              <a:t>conferred after many programs; may be applied to other business school programs</a:t>
            </a:r>
          </a:p>
        </p:txBody>
      </p:sp>
    </p:spTree>
    <p:extLst>
      <p:ext uri="{BB962C8B-B14F-4D97-AF65-F5344CB8AC3E}">
        <p14:creationId xmlns:p14="http://schemas.microsoft.com/office/powerpoint/2010/main" val="218269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E24E86-D506-4944-AE15-014BCE0A5032}"/>
              </a:ext>
            </a:extLst>
          </p:cNvPr>
          <p:cNvSpPr>
            <a:spLocks noGrp="1"/>
          </p:cNvSpPr>
          <p:nvPr>
            <p:ph type="body" sz="quarter" idx="15"/>
          </p:nvPr>
        </p:nvSpPr>
        <p:spPr/>
        <p:txBody>
          <a:bodyPr/>
          <a:lstStyle/>
          <a:p>
            <a:r>
              <a:rPr lang="en-US" dirty="0"/>
              <a:t>Designing Mini Degrees from Existing COE Content</a:t>
            </a:r>
          </a:p>
        </p:txBody>
      </p:sp>
      <p:sp>
        <p:nvSpPr>
          <p:cNvPr id="3" name="Text Placeholder 2">
            <a:extLst>
              <a:ext uri="{FF2B5EF4-FFF2-40B4-BE49-F238E27FC236}">
                <a16:creationId xmlns:a16="http://schemas.microsoft.com/office/drawing/2014/main" id="{28601665-8673-47D3-8332-D85DADD7FAA4}"/>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811C14F1-183A-4012-96AC-85F6ABFA359F}"/>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C1048ABC-F6B3-4C67-96AA-5001B31C6652}"/>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376E949C-FC09-40A3-A53D-B64FA3B14355}"/>
              </a:ext>
            </a:extLst>
          </p:cNvPr>
          <p:cNvSpPr>
            <a:spLocks noGrp="1"/>
          </p:cNvSpPr>
          <p:nvPr>
            <p:ph type="title"/>
          </p:nvPr>
        </p:nvSpPr>
        <p:spPr/>
        <p:txBody>
          <a:bodyPr/>
          <a:lstStyle/>
          <a:p>
            <a:r>
              <a:rPr lang="en-US" dirty="0"/>
              <a:t>Beyond the Business School</a:t>
            </a:r>
          </a:p>
        </p:txBody>
      </p:sp>
      <p:sp>
        <p:nvSpPr>
          <p:cNvPr id="7" name="TextBox 6">
            <a:extLst>
              <a:ext uri="{FF2B5EF4-FFF2-40B4-BE49-F238E27FC236}">
                <a16:creationId xmlns:a16="http://schemas.microsoft.com/office/drawing/2014/main" id="{AA233CD5-F77C-495B-A3C1-E2172C2945DF}"/>
              </a:ext>
            </a:extLst>
          </p:cNvPr>
          <p:cNvSpPr txBox="1"/>
          <p:nvPr/>
        </p:nvSpPr>
        <p:spPr bwMode="gray">
          <a:xfrm>
            <a:off x="412358" y="1755055"/>
            <a:ext cx="5571475" cy="1770873"/>
          </a:xfrm>
          <a:prstGeom prst="rect">
            <a:avLst/>
          </a:prstGeom>
          <a:noFill/>
          <a:ln w="19050">
            <a:solidFill>
              <a:schemeClr val="accent3"/>
            </a:solidFill>
            <a:miter lim="800000"/>
          </a:ln>
        </p:spPr>
        <p:txBody>
          <a:bodyPr wrap="square" lIns="182880" tIns="182880" rIns="182880" bIns="0" rtlCol="0">
            <a:noAutofit/>
          </a:bodyPr>
          <a:lstStyle/>
          <a:p>
            <a:endParaRPr lang="en-US" sz="1100" b="1" dirty="0"/>
          </a:p>
        </p:txBody>
      </p:sp>
      <p:sp>
        <p:nvSpPr>
          <p:cNvPr id="8" name="TextBox 7">
            <a:extLst>
              <a:ext uri="{FF2B5EF4-FFF2-40B4-BE49-F238E27FC236}">
                <a16:creationId xmlns:a16="http://schemas.microsoft.com/office/drawing/2014/main" id="{16B19F09-801F-4EA3-820F-04768F11E378}"/>
              </a:ext>
            </a:extLst>
          </p:cNvPr>
          <p:cNvSpPr txBox="1"/>
          <p:nvPr/>
        </p:nvSpPr>
        <p:spPr bwMode="gray">
          <a:xfrm>
            <a:off x="876134" y="1933967"/>
            <a:ext cx="2370539" cy="1290097"/>
          </a:xfrm>
          <a:prstGeom prst="rect">
            <a:avLst/>
          </a:prstGeom>
          <a:noFill/>
        </p:spPr>
        <p:txBody>
          <a:bodyPr wrap="square" lIns="0" tIns="0" rIns="0" bIns="0" rtlCol="0">
            <a:spAutoFit/>
          </a:bodyPr>
          <a:lstStyle/>
          <a:p>
            <a:pPr>
              <a:spcBef>
                <a:spcPts val="500"/>
              </a:spcBef>
            </a:pPr>
            <a:r>
              <a:rPr lang="en-US" sz="900" b="1" dirty="0"/>
              <a:t>Condense “Top Lessons” of </a:t>
            </a:r>
            <a:br>
              <a:rPr lang="en-US" sz="900" b="1" dirty="0"/>
            </a:br>
            <a:r>
              <a:rPr lang="en-US" sz="900" b="1" dirty="0"/>
              <a:t>Banner Programs</a:t>
            </a:r>
          </a:p>
          <a:p>
            <a:pPr marL="171450" indent="-171450">
              <a:spcBef>
                <a:spcPts val="500"/>
              </a:spcBef>
              <a:buFont typeface="Wingdings" panose="05000000000000000000" pitchFamily="2" charset="2"/>
              <a:buChar char="§"/>
            </a:pPr>
            <a:r>
              <a:rPr lang="en-US" sz="900" dirty="0"/>
              <a:t>Health Care Administration</a:t>
            </a:r>
          </a:p>
          <a:p>
            <a:pPr marL="171450" indent="-171450">
              <a:spcBef>
                <a:spcPts val="500"/>
              </a:spcBef>
              <a:buFont typeface="Wingdings" panose="05000000000000000000" pitchFamily="2" charset="2"/>
              <a:buChar char="§"/>
            </a:pPr>
            <a:r>
              <a:rPr lang="en-US" sz="900" dirty="0"/>
              <a:t>Nonprofit Management</a:t>
            </a:r>
          </a:p>
          <a:p>
            <a:pPr marL="171450" indent="-171450">
              <a:spcBef>
                <a:spcPts val="500"/>
              </a:spcBef>
              <a:buFont typeface="Wingdings" panose="05000000000000000000" pitchFamily="2" charset="2"/>
              <a:buChar char="§"/>
            </a:pPr>
            <a:r>
              <a:rPr lang="en-US" sz="900" dirty="0"/>
              <a:t>Digital Marketing</a:t>
            </a:r>
          </a:p>
          <a:p>
            <a:pPr marL="171450" indent="-171450">
              <a:spcBef>
                <a:spcPts val="500"/>
              </a:spcBef>
              <a:buFont typeface="Wingdings" panose="05000000000000000000" pitchFamily="2" charset="2"/>
              <a:buChar char="§"/>
            </a:pPr>
            <a:r>
              <a:rPr lang="en-US" sz="900" dirty="0"/>
              <a:t>Supply Chain Management</a:t>
            </a:r>
          </a:p>
          <a:p>
            <a:pPr marL="171450" indent="-171450">
              <a:spcBef>
                <a:spcPts val="500"/>
              </a:spcBef>
              <a:buFont typeface="Wingdings" panose="05000000000000000000" pitchFamily="2" charset="2"/>
              <a:buChar char="§"/>
            </a:pPr>
            <a:r>
              <a:rPr lang="en-US" sz="900" dirty="0"/>
              <a:t>Engineering Management</a:t>
            </a:r>
          </a:p>
        </p:txBody>
      </p:sp>
      <p:sp>
        <p:nvSpPr>
          <p:cNvPr id="9" name="TextBox 8">
            <a:extLst>
              <a:ext uri="{FF2B5EF4-FFF2-40B4-BE49-F238E27FC236}">
                <a16:creationId xmlns:a16="http://schemas.microsoft.com/office/drawing/2014/main" id="{F7EEB4D4-8678-4590-B6A0-AB34AABD843C}"/>
              </a:ext>
            </a:extLst>
          </p:cNvPr>
          <p:cNvSpPr txBox="1"/>
          <p:nvPr/>
        </p:nvSpPr>
        <p:spPr bwMode="gray">
          <a:xfrm>
            <a:off x="653499" y="1941399"/>
            <a:ext cx="128240" cy="276999"/>
          </a:xfrm>
          <a:prstGeom prst="rect">
            <a:avLst/>
          </a:prstGeom>
          <a:noFill/>
        </p:spPr>
        <p:txBody>
          <a:bodyPr wrap="none" lIns="0" tIns="0" rIns="0" bIns="0" rtlCol="0">
            <a:spAutoFit/>
          </a:bodyPr>
          <a:lstStyle/>
          <a:p>
            <a:r>
              <a:rPr lang="en-US" sz="1800" b="1" dirty="0">
                <a:solidFill>
                  <a:schemeClr val="accent6"/>
                </a:solidFill>
              </a:rPr>
              <a:t>1</a:t>
            </a:r>
          </a:p>
        </p:txBody>
      </p:sp>
      <p:sp>
        <p:nvSpPr>
          <p:cNvPr id="10" name="TextBox 9">
            <a:extLst>
              <a:ext uri="{FF2B5EF4-FFF2-40B4-BE49-F238E27FC236}">
                <a16:creationId xmlns:a16="http://schemas.microsoft.com/office/drawing/2014/main" id="{AEE9075A-E05F-495D-AD5B-9434E495AACF}"/>
              </a:ext>
            </a:extLst>
          </p:cNvPr>
          <p:cNvSpPr txBox="1"/>
          <p:nvPr/>
        </p:nvSpPr>
        <p:spPr bwMode="gray">
          <a:xfrm>
            <a:off x="3327328" y="1948822"/>
            <a:ext cx="128240" cy="276999"/>
          </a:xfrm>
          <a:prstGeom prst="rect">
            <a:avLst/>
          </a:prstGeom>
          <a:noFill/>
        </p:spPr>
        <p:txBody>
          <a:bodyPr wrap="none" lIns="0" tIns="0" rIns="0" bIns="0" rtlCol="0">
            <a:spAutoFit/>
          </a:bodyPr>
          <a:lstStyle/>
          <a:p>
            <a:r>
              <a:rPr lang="en-US" sz="1800" b="1" dirty="0">
                <a:solidFill>
                  <a:schemeClr val="accent6"/>
                </a:solidFill>
              </a:rPr>
              <a:t>2</a:t>
            </a:r>
          </a:p>
        </p:txBody>
      </p:sp>
      <p:sp>
        <p:nvSpPr>
          <p:cNvPr id="11" name="TextBox 10">
            <a:extLst>
              <a:ext uri="{FF2B5EF4-FFF2-40B4-BE49-F238E27FC236}">
                <a16:creationId xmlns:a16="http://schemas.microsoft.com/office/drawing/2014/main" id="{C287BC4D-B1C6-4969-A665-F2C0CFF6CBD2}"/>
              </a:ext>
            </a:extLst>
          </p:cNvPr>
          <p:cNvSpPr txBox="1"/>
          <p:nvPr/>
        </p:nvSpPr>
        <p:spPr bwMode="gray">
          <a:xfrm>
            <a:off x="3530458" y="1948822"/>
            <a:ext cx="2370539" cy="276999"/>
          </a:xfrm>
          <a:prstGeom prst="rect">
            <a:avLst/>
          </a:prstGeom>
          <a:noFill/>
        </p:spPr>
        <p:txBody>
          <a:bodyPr wrap="square" lIns="0" tIns="0" rIns="0" bIns="0" rtlCol="0">
            <a:spAutoFit/>
          </a:bodyPr>
          <a:lstStyle/>
          <a:p>
            <a:pPr>
              <a:spcBef>
                <a:spcPts val="500"/>
              </a:spcBef>
            </a:pPr>
            <a:r>
              <a:rPr lang="en-US" sz="900" b="1" dirty="0"/>
              <a:t>Combine “Greatest Hits” of </a:t>
            </a:r>
            <a:br>
              <a:rPr lang="en-US" sz="900" b="1" dirty="0"/>
            </a:br>
            <a:r>
              <a:rPr lang="en-US" sz="900" b="1" dirty="0"/>
              <a:t>Multiple Programs</a:t>
            </a:r>
          </a:p>
        </p:txBody>
      </p:sp>
      <p:sp>
        <p:nvSpPr>
          <p:cNvPr id="12" name="Rectangle 11">
            <a:extLst>
              <a:ext uri="{FF2B5EF4-FFF2-40B4-BE49-F238E27FC236}">
                <a16:creationId xmlns:a16="http://schemas.microsoft.com/office/drawing/2014/main" id="{DC574122-88C2-4355-96AD-2C806155E00C}"/>
              </a:ext>
            </a:extLst>
          </p:cNvPr>
          <p:cNvSpPr/>
          <p:nvPr/>
        </p:nvSpPr>
        <p:spPr>
          <a:xfrm>
            <a:off x="3530458" y="2329852"/>
            <a:ext cx="883648" cy="198781"/>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Finance</a:t>
            </a:r>
          </a:p>
        </p:txBody>
      </p:sp>
      <p:sp>
        <p:nvSpPr>
          <p:cNvPr id="13" name="Rectangle 12">
            <a:extLst>
              <a:ext uri="{FF2B5EF4-FFF2-40B4-BE49-F238E27FC236}">
                <a16:creationId xmlns:a16="http://schemas.microsoft.com/office/drawing/2014/main" id="{C09101F1-909E-49ED-9BA1-E1590C2BD625}"/>
              </a:ext>
            </a:extLst>
          </p:cNvPr>
          <p:cNvSpPr/>
          <p:nvPr/>
        </p:nvSpPr>
        <p:spPr>
          <a:xfrm>
            <a:off x="3530458" y="2587937"/>
            <a:ext cx="883648" cy="198781"/>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Operations</a:t>
            </a:r>
          </a:p>
        </p:txBody>
      </p:sp>
      <p:sp>
        <p:nvSpPr>
          <p:cNvPr id="14" name="Rectangle 13">
            <a:extLst>
              <a:ext uri="{FF2B5EF4-FFF2-40B4-BE49-F238E27FC236}">
                <a16:creationId xmlns:a16="http://schemas.microsoft.com/office/drawing/2014/main" id="{551000A7-6E30-423F-AC8E-45053B84B36B}"/>
              </a:ext>
            </a:extLst>
          </p:cNvPr>
          <p:cNvSpPr/>
          <p:nvPr/>
        </p:nvSpPr>
        <p:spPr>
          <a:xfrm>
            <a:off x="3530458" y="2846022"/>
            <a:ext cx="883648" cy="198781"/>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Marketing</a:t>
            </a:r>
          </a:p>
        </p:txBody>
      </p:sp>
      <p:sp>
        <p:nvSpPr>
          <p:cNvPr id="15" name="Rectangle 14">
            <a:extLst>
              <a:ext uri="{FF2B5EF4-FFF2-40B4-BE49-F238E27FC236}">
                <a16:creationId xmlns:a16="http://schemas.microsoft.com/office/drawing/2014/main" id="{6F14243A-3F2F-4F12-AC59-DC77BDF7F600}"/>
              </a:ext>
            </a:extLst>
          </p:cNvPr>
          <p:cNvSpPr/>
          <p:nvPr/>
        </p:nvSpPr>
        <p:spPr>
          <a:xfrm>
            <a:off x="3530458" y="3104108"/>
            <a:ext cx="883648" cy="198781"/>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Leadership</a:t>
            </a:r>
          </a:p>
        </p:txBody>
      </p:sp>
      <p:sp>
        <p:nvSpPr>
          <p:cNvPr id="16" name="Right Bracket 15">
            <a:extLst>
              <a:ext uri="{FF2B5EF4-FFF2-40B4-BE49-F238E27FC236}">
                <a16:creationId xmlns:a16="http://schemas.microsoft.com/office/drawing/2014/main" id="{47E3B08E-9734-4584-A179-DF9723019A3A}"/>
              </a:ext>
            </a:extLst>
          </p:cNvPr>
          <p:cNvSpPr/>
          <p:nvPr/>
        </p:nvSpPr>
        <p:spPr>
          <a:xfrm>
            <a:off x="4461110" y="2289792"/>
            <a:ext cx="45823" cy="1032341"/>
          </a:xfrm>
          <a:prstGeom prst="rightBracket">
            <a:avLst/>
          </a:prstGeom>
          <a:noFill/>
          <a:ln w="12700" cap="flat" cmpd="sng" algn="ctr">
            <a:solidFill>
              <a:schemeClr val="accent3"/>
            </a:solidFill>
            <a:prstDash val="solid"/>
            <a:miter lim="800000"/>
          </a:ln>
          <a:effectLst/>
        </p:spPr>
        <p:txBody>
          <a:bodyPr rtlCol="0" anchor="ctr"/>
          <a:lstStyle/>
          <a:p>
            <a:pPr algn="ctr"/>
            <a:endParaRPr lang="en-US" b="1" dirty="0"/>
          </a:p>
        </p:txBody>
      </p:sp>
      <p:sp>
        <p:nvSpPr>
          <p:cNvPr id="17" name="TextBox 16">
            <a:extLst>
              <a:ext uri="{FF2B5EF4-FFF2-40B4-BE49-F238E27FC236}">
                <a16:creationId xmlns:a16="http://schemas.microsoft.com/office/drawing/2014/main" id="{C7F3CD9C-EF63-45B5-9E05-03B4CE3FE363}"/>
              </a:ext>
            </a:extLst>
          </p:cNvPr>
          <p:cNvSpPr txBox="1"/>
          <p:nvPr/>
        </p:nvSpPr>
        <p:spPr bwMode="gray">
          <a:xfrm>
            <a:off x="4620840" y="2420915"/>
            <a:ext cx="1121592" cy="830997"/>
          </a:xfrm>
          <a:prstGeom prst="rect">
            <a:avLst/>
          </a:prstGeom>
          <a:noFill/>
        </p:spPr>
        <p:txBody>
          <a:bodyPr wrap="square" lIns="0" tIns="0" rIns="0" bIns="0" rtlCol="0">
            <a:spAutoFit/>
          </a:bodyPr>
          <a:lstStyle/>
          <a:p>
            <a:pPr>
              <a:spcBef>
                <a:spcPts val="500"/>
              </a:spcBef>
            </a:pPr>
            <a:r>
              <a:rPr lang="en-US" sz="900" i="1" dirty="0"/>
              <a:t>Source faculty from across the institution to offer 3-4 hour modules on areas of expertise</a:t>
            </a:r>
          </a:p>
        </p:txBody>
      </p:sp>
      <p:grpSp>
        <p:nvGrpSpPr>
          <p:cNvPr id="18" name="Group 17">
            <a:extLst>
              <a:ext uri="{FF2B5EF4-FFF2-40B4-BE49-F238E27FC236}">
                <a16:creationId xmlns:a16="http://schemas.microsoft.com/office/drawing/2014/main" id="{6A6C6CF4-2E9E-4ACB-A722-5AF82DAE1E11}"/>
              </a:ext>
            </a:extLst>
          </p:cNvPr>
          <p:cNvGrpSpPr/>
          <p:nvPr/>
        </p:nvGrpSpPr>
        <p:grpSpPr bwMode="gray">
          <a:xfrm>
            <a:off x="286172" y="1624956"/>
            <a:ext cx="252374" cy="260198"/>
            <a:chOff x="7978708" y="5978569"/>
            <a:chExt cx="252374" cy="260198"/>
          </a:xfrm>
        </p:grpSpPr>
        <p:sp>
          <p:nvSpPr>
            <p:cNvPr id="19" name="Rectangle 18">
              <a:extLst>
                <a:ext uri="{FF2B5EF4-FFF2-40B4-BE49-F238E27FC236}">
                  <a16:creationId xmlns:a16="http://schemas.microsoft.com/office/drawing/2014/main" id="{9CA76DDC-F8CA-447A-978A-1E8DFB21BF20}"/>
                </a:ext>
              </a:extLst>
            </p:cNvPr>
            <p:cNvSpPr/>
            <p:nvPr/>
          </p:nvSpPr>
          <p:spPr bwMode="gray">
            <a:xfrm>
              <a:off x="7978708" y="5978569"/>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20" name="Group 19">
              <a:extLst>
                <a:ext uri="{FF2B5EF4-FFF2-40B4-BE49-F238E27FC236}">
                  <a16:creationId xmlns:a16="http://schemas.microsoft.com/office/drawing/2014/main" id="{A120FC3E-257C-4E1D-AB2D-EC52CE1ECBD5}"/>
                </a:ext>
              </a:extLst>
            </p:cNvPr>
            <p:cNvGrpSpPr>
              <a:grpSpLocks noChangeAspect="1"/>
            </p:cNvGrpSpPr>
            <p:nvPr/>
          </p:nvGrpSpPr>
          <p:grpSpPr bwMode="gray">
            <a:xfrm>
              <a:off x="8040478" y="6001023"/>
              <a:ext cx="128834" cy="237744"/>
              <a:chOff x="5878518" y="3925465"/>
              <a:chExt cx="143699" cy="265176"/>
            </a:xfrm>
          </p:grpSpPr>
          <p:sp>
            <p:nvSpPr>
              <p:cNvPr id="21" name="AutoShape 18">
                <a:extLst>
                  <a:ext uri="{FF2B5EF4-FFF2-40B4-BE49-F238E27FC236}">
                    <a16:creationId xmlns:a16="http://schemas.microsoft.com/office/drawing/2014/main" id="{C7BA6D20-75E2-4BB6-916A-42D624FC306B}"/>
                  </a:ext>
                </a:extLst>
              </p:cNvPr>
              <p:cNvSpPr>
                <a:spLocks noChangeAspect="1" noChangeArrowheads="1" noTextEdit="1"/>
              </p:cNvSpPr>
              <p:nvPr/>
            </p:nvSpPr>
            <p:spPr bwMode="gray">
              <a:xfrm>
                <a:off x="5878518" y="3925465"/>
                <a:ext cx="143699" cy="2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a:extLst>
                  <a:ext uri="{FF2B5EF4-FFF2-40B4-BE49-F238E27FC236}">
                    <a16:creationId xmlns:a16="http://schemas.microsoft.com/office/drawing/2014/main" id="{06AA4C69-B6DD-413B-9DF0-E5C2B8014696}"/>
                  </a:ext>
                </a:extLst>
              </p:cNvPr>
              <p:cNvSpPr>
                <a:spLocks/>
              </p:cNvSpPr>
              <p:nvPr/>
            </p:nvSpPr>
            <p:spPr bwMode="gray">
              <a:xfrm>
                <a:off x="5887417" y="3934352"/>
                <a:ext cx="125922" cy="164439"/>
              </a:xfrm>
              <a:custGeom>
                <a:avLst/>
                <a:gdLst>
                  <a:gd name="T0" fmla="*/ 59 w 85"/>
                  <a:gd name="T1" fmla="*/ 111 h 111"/>
                  <a:gd name="T2" fmla="*/ 59 w 85"/>
                  <a:gd name="T3" fmla="*/ 111 h 111"/>
                  <a:gd name="T4" fmla="*/ 60 w 85"/>
                  <a:gd name="T5" fmla="*/ 101 h 111"/>
                  <a:gd name="T6" fmla="*/ 63 w 85"/>
                  <a:gd name="T7" fmla="*/ 90 h 111"/>
                  <a:gd name="T8" fmla="*/ 67 w 85"/>
                  <a:gd name="T9" fmla="*/ 82 h 111"/>
                  <a:gd name="T10" fmla="*/ 72 w 85"/>
                  <a:gd name="T11" fmla="*/ 75 h 111"/>
                  <a:gd name="T12" fmla="*/ 72 w 85"/>
                  <a:gd name="T13" fmla="*/ 75 h 111"/>
                  <a:gd name="T14" fmla="*/ 78 w 85"/>
                  <a:gd name="T15" fmla="*/ 67 h 111"/>
                  <a:gd name="T16" fmla="*/ 82 w 85"/>
                  <a:gd name="T17" fmla="*/ 60 h 111"/>
                  <a:gd name="T18" fmla="*/ 85 w 85"/>
                  <a:gd name="T19" fmla="*/ 52 h 111"/>
                  <a:gd name="T20" fmla="*/ 85 w 85"/>
                  <a:gd name="T21" fmla="*/ 43 h 111"/>
                  <a:gd name="T22" fmla="*/ 85 w 85"/>
                  <a:gd name="T23" fmla="*/ 43 h 111"/>
                  <a:gd name="T24" fmla="*/ 85 w 85"/>
                  <a:gd name="T25" fmla="*/ 34 h 111"/>
                  <a:gd name="T26" fmla="*/ 83 w 85"/>
                  <a:gd name="T27" fmla="*/ 26 h 111"/>
                  <a:gd name="T28" fmla="*/ 78 w 85"/>
                  <a:gd name="T29" fmla="*/ 19 h 111"/>
                  <a:gd name="T30" fmla="*/ 73 w 85"/>
                  <a:gd name="T31" fmla="*/ 13 h 111"/>
                  <a:gd name="T32" fmla="*/ 66 w 85"/>
                  <a:gd name="T33" fmla="*/ 7 h 111"/>
                  <a:gd name="T34" fmla="*/ 59 w 85"/>
                  <a:gd name="T35" fmla="*/ 3 h 111"/>
                  <a:gd name="T36" fmla="*/ 51 w 85"/>
                  <a:gd name="T37" fmla="*/ 1 h 111"/>
                  <a:gd name="T38" fmla="*/ 43 w 85"/>
                  <a:gd name="T39" fmla="*/ 0 h 111"/>
                  <a:gd name="T40" fmla="*/ 43 w 85"/>
                  <a:gd name="T41" fmla="*/ 0 h 111"/>
                  <a:gd name="T42" fmla="*/ 34 w 85"/>
                  <a:gd name="T43" fmla="*/ 1 h 111"/>
                  <a:gd name="T44" fmla="*/ 26 w 85"/>
                  <a:gd name="T45" fmla="*/ 3 h 111"/>
                  <a:gd name="T46" fmla="*/ 19 w 85"/>
                  <a:gd name="T47" fmla="*/ 7 h 111"/>
                  <a:gd name="T48" fmla="*/ 13 w 85"/>
                  <a:gd name="T49" fmla="*/ 13 h 111"/>
                  <a:gd name="T50" fmla="*/ 7 w 85"/>
                  <a:gd name="T51" fmla="*/ 19 h 111"/>
                  <a:gd name="T52" fmla="*/ 3 w 85"/>
                  <a:gd name="T53" fmla="*/ 26 h 111"/>
                  <a:gd name="T54" fmla="*/ 1 w 85"/>
                  <a:gd name="T55" fmla="*/ 34 h 111"/>
                  <a:gd name="T56" fmla="*/ 0 w 85"/>
                  <a:gd name="T57" fmla="*/ 43 h 111"/>
                  <a:gd name="T58" fmla="*/ 0 w 85"/>
                  <a:gd name="T59" fmla="*/ 43 h 111"/>
                  <a:gd name="T60" fmla="*/ 1 w 85"/>
                  <a:gd name="T61" fmla="*/ 52 h 111"/>
                  <a:gd name="T62" fmla="*/ 3 w 85"/>
                  <a:gd name="T63" fmla="*/ 60 h 111"/>
                  <a:gd name="T64" fmla="*/ 8 w 85"/>
                  <a:gd name="T65" fmla="*/ 67 h 111"/>
                  <a:gd name="T66" fmla="*/ 14 w 85"/>
                  <a:gd name="T67" fmla="*/ 75 h 111"/>
                  <a:gd name="T68" fmla="*/ 14 w 85"/>
                  <a:gd name="T69" fmla="*/ 75 h 111"/>
                  <a:gd name="T70" fmla="*/ 19 w 85"/>
                  <a:gd name="T71" fmla="*/ 82 h 111"/>
                  <a:gd name="T72" fmla="*/ 22 w 85"/>
                  <a:gd name="T73" fmla="*/ 90 h 111"/>
                  <a:gd name="T74" fmla="*/ 25 w 85"/>
                  <a:gd name="T75" fmla="*/ 101 h 111"/>
                  <a:gd name="T76" fmla="*/ 26 w 85"/>
                  <a:gd name="T77" fmla="*/ 111 h 111"/>
                  <a:gd name="T78" fmla="*/ 59 w 85"/>
                  <a:gd name="T7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11">
                    <a:moveTo>
                      <a:pt x="59" y="111"/>
                    </a:moveTo>
                    <a:lnTo>
                      <a:pt x="59" y="111"/>
                    </a:lnTo>
                    <a:lnTo>
                      <a:pt x="60" y="101"/>
                    </a:lnTo>
                    <a:lnTo>
                      <a:pt x="63" y="90"/>
                    </a:lnTo>
                    <a:lnTo>
                      <a:pt x="67" y="82"/>
                    </a:lnTo>
                    <a:lnTo>
                      <a:pt x="72" y="75"/>
                    </a:lnTo>
                    <a:lnTo>
                      <a:pt x="72" y="75"/>
                    </a:lnTo>
                    <a:lnTo>
                      <a:pt x="78" y="67"/>
                    </a:lnTo>
                    <a:lnTo>
                      <a:pt x="82" y="60"/>
                    </a:lnTo>
                    <a:lnTo>
                      <a:pt x="85" y="52"/>
                    </a:lnTo>
                    <a:lnTo>
                      <a:pt x="85" y="43"/>
                    </a:lnTo>
                    <a:lnTo>
                      <a:pt x="85" y="43"/>
                    </a:lnTo>
                    <a:lnTo>
                      <a:pt x="85" y="34"/>
                    </a:lnTo>
                    <a:lnTo>
                      <a:pt x="83" y="26"/>
                    </a:lnTo>
                    <a:lnTo>
                      <a:pt x="78" y="19"/>
                    </a:lnTo>
                    <a:lnTo>
                      <a:pt x="73" y="13"/>
                    </a:lnTo>
                    <a:lnTo>
                      <a:pt x="66" y="7"/>
                    </a:lnTo>
                    <a:lnTo>
                      <a:pt x="59" y="3"/>
                    </a:lnTo>
                    <a:lnTo>
                      <a:pt x="51" y="1"/>
                    </a:lnTo>
                    <a:lnTo>
                      <a:pt x="43" y="0"/>
                    </a:lnTo>
                    <a:lnTo>
                      <a:pt x="43" y="0"/>
                    </a:lnTo>
                    <a:lnTo>
                      <a:pt x="34" y="1"/>
                    </a:lnTo>
                    <a:lnTo>
                      <a:pt x="26" y="3"/>
                    </a:lnTo>
                    <a:lnTo>
                      <a:pt x="19" y="7"/>
                    </a:lnTo>
                    <a:lnTo>
                      <a:pt x="13" y="13"/>
                    </a:lnTo>
                    <a:lnTo>
                      <a:pt x="7" y="19"/>
                    </a:lnTo>
                    <a:lnTo>
                      <a:pt x="3" y="26"/>
                    </a:lnTo>
                    <a:lnTo>
                      <a:pt x="1" y="34"/>
                    </a:lnTo>
                    <a:lnTo>
                      <a:pt x="0" y="43"/>
                    </a:lnTo>
                    <a:lnTo>
                      <a:pt x="0" y="43"/>
                    </a:lnTo>
                    <a:lnTo>
                      <a:pt x="1" y="52"/>
                    </a:lnTo>
                    <a:lnTo>
                      <a:pt x="3" y="60"/>
                    </a:lnTo>
                    <a:lnTo>
                      <a:pt x="8" y="67"/>
                    </a:lnTo>
                    <a:lnTo>
                      <a:pt x="14" y="75"/>
                    </a:lnTo>
                    <a:lnTo>
                      <a:pt x="14" y="75"/>
                    </a:lnTo>
                    <a:lnTo>
                      <a:pt x="19" y="82"/>
                    </a:lnTo>
                    <a:lnTo>
                      <a:pt x="22" y="90"/>
                    </a:lnTo>
                    <a:lnTo>
                      <a:pt x="25" y="101"/>
                    </a:lnTo>
                    <a:lnTo>
                      <a:pt x="26" y="111"/>
                    </a:lnTo>
                    <a:lnTo>
                      <a:pt x="59" y="111"/>
                    </a:lnTo>
                    <a:close/>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a:extLst>
                  <a:ext uri="{FF2B5EF4-FFF2-40B4-BE49-F238E27FC236}">
                    <a16:creationId xmlns:a16="http://schemas.microsoft.com/office/drawing/2014/main" id="{D535A359-BFFD-4851-B2E1-2314A5E8B02F}"/>
                  </a:ext>
                </a:extLst>
              </p:cNvPr>
              <p:cNvSpPr>
                <a:spLocks/>
              </p:cNvSpPr>
              <p:nvPr/>
            </p:nvSpPr>
            <p:spPr bwMode="gray">
              <a:xfrm>
                <a:off x="5909661" y="4119223"/>
                <a:ext cx="81479" cy="16295"/>
              </a:xfrm>
              <a:custGeom>
                <a:avLst/>
                <a:gdLst>
                  <a:gd name="T0" fmla="*/ 55 w 55"/>
                  <a:gd name="T1" fmla="*/ 6 h 11"/>
                  <a:gd name="T2" fmla="*/ 55 w 55"/>
                  <a:gd name="T3" fmla="*/ 6 h 11"/>
                  <a:gd name="T4" fmla="*/ 55 w 55"/>
                  <a:gd name="T5" fmla="*/ 7 h 11"/>
                  <a:gd name="T6" fmla="*/ 54 w 55"/>
                  <a:gd name="T7" fmla="*/ 10 h 11"/>
                  <a:gd name="T8" fmla="*/ 52 w 55"/>
                  <a:gd name="T9" fmla="*/ 11 h 11"/>
                  <a:gd name="T10" fmla="*/ 50 w 55"/>
                  <a:gd name="T11" fmla="*/ 11 h 11"/>
                  <a:gd name="T12" fmla="*/ 5 w 55"/>
                  <a:gd name="T13" fmla="*/ 11 h 11"/>
                  <a:gd name="T14" fmla="*/ 5 w 55"/>
                  <a:gd name="T15" fmla="*/ 11 h 11"/>
                  <a:gd name="T16" fmla="*/ 4 w 55"/>
                  <a:gd name="T17" fmla="*/ 11 h 11"/>
                  <a:gd name="T18" fmla="*/ 3 w 55"/>
                  <a:gd name="T19" fmla="*/ 10 h 11"/>
                  <a:gd name="T20" fmla="*/ 1 w 55"/>
                  <a:gd name="T21" fmla="*/ 7 h 11"/>
                  <a:gd name="T22" fmla="*/ 0 w 55"/>
                  <a:gd name="T23" fmla="*/ 6 h 11"/>
                  <a:gd name="T24" fmla="*/ 0 w 55"/>
                  <a:gd name="T25" fmla="*/ 6 h 11"/>
                  <a:gd name="T26" fmla="*/ 0 w 55"/>
                  <a:gd name="T27" fmla="*/ 6 h 11"/>
                  <a:gd name="T28" fmla="*/ 1 w 55"/>
                  <a:gd name="T29" fmla="*/ 4 h 11"/>
                  <a:gd name="T30" fmla="*/ 3 w 55"/>
                  <a:gd name="T31" fmla="*/ 1 h 11"/>
                  <a:gd name="T32" fmla="*/ 4 w 55"/>
                  <a:gd name="T33" fmla="*/ 0 h 11"/>
                  <a:gd name="T34" fmla="*/ 5 w 55"/>
                  <a:gd name="T35" fmla="*/ 0 h 11"/>
                  <a:gd name="T36" fmla="*/ 50 w 55"/>
                  <a:gd name="T37" fmla="*/ 0 h 11"/>
                  <a:gd name="T38" fmla="*/ 50 w 55"/>
                  <a:gd name="T39" fmla="*/ 0 h 11"/>
                  <a:gd name="T40" fmla="*/ 52 w 55"/>
                  <a:gd name="T41" fmla="*/ 0 h 11"/>
                  <a:gd name="T42" fmla="*/ 54 w 55"/>
                  <a:gd name="T43" fmla="*/ 1 h 11"/>
                  <a:gd name="T44" fmla="*/ 55 w 55"/>
                  <a:gd name="T45" fmla="*/ 4 h 11"/>
                  <a:gd name="T46" fmla="*/ 55 w 55"/>
                  <a:gd name="T47" fmla="*/ 6 h 11"/>
                  <a:gd name="T48" fmla="*/ 55 w 55"/>
                  <a:gd name="T4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1">
                    <a:moveTo>
                      <a:pt x="55" y="6"/>
                    </a:moveTo>
                    <a:lnTo>
                      <a:pt x="55" y="6"/>
                    </a:lnTo>
                    <a:lnTo>
                      <a:pt x="55" y="7"/>
                    </a:lnTo>
                    <a:lnTo>
                      <a:pt x="54" y="10"/>
                    </a:lnTo>
                    <a:lnTo>
                      <a:pt x="52" y="11"/>
                    </a:lnTo>
                    <a:lnTo>
                      <a:pt x="50" y="11"/>
                    </a:lnTo>
                    <a:lnTo>
                      <a:pt x="5" y="11"/>
                    </a:lnTo>
                    <a:lnTo>
                      <a:pt x="5" y="11"/>
                    </a:lnTo>
                    <a:lnTo>
                      <a:pt x="4" y="11"/>
                    </a:lnTo>
                    <a:lnTo>
                      <a:pt x="3" y="10"/>
                    </a:lnTo>
                    <a:lnTo>
                      <a:pt x="1" y="7"/>
                    </a:lnTo>
                    <a:lnTo>
                      <a:pt x="0" y="6"/>
                    </a:lnTo>
                    <a:lnTo>
                      <a:pt x="0" y="6"/>
                    </a:lnTo>
                    <a:lnTo>
                      <a:pt x="0" y="6"/>
                    </a:lnTo>
                    <a:lnTo>
                      <a:pt x="1" y="4"/>
                    </a:lnTo>
                    <a:lnTo>
                      <a:pt x="3" y="1"/>
                    </a:lnTo>
                    <a:lnTo>
                      <a:pt x="4" y="0"/>
                    </a:lnTo>
                    <a:lnTo>
                      <a:pt x="5" y="0"/>
                    </a:lnTo>
                    <a:lnTo>
                      <a:pt x="50" y="0"/>
                    </a:lnTo>
                    <a:lnTo>
                      <a:pt x="50" y="0"/>
                    </a:lnTo>
                    <a:lnTo>
                      <a:pt x="52" y="0"/>
                    </a:lnTo>
                    <a:lnTo>
                      <a:pt x="54" y="1"/>
                    </a:lnTo>
                    <a:lnTo>
                      <a:pt x="55" y="4"/>
                    </a:lnTo>
                    <a:lnTo>
                      <a:pt x="55" y="6"/>
                    </a:lnTo>
                    <a:lnTo>
                      <a:pt x="55" y="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1">
                <a:extLst>
                  <a:ext uri="{FF2B5EF4-FFF2-40B4-BE49-F238E27FC236}">
                    <a16:creationId xmlns:a16="http://schemas.microsoft.com/office/drawing/2014/main" id="{E44A78BD-F8F4-4081-B097-6B7353124E9A}"/>
                  </a:ext>
                </a:extLst>
              </p:cNvPr>
              <p:cNvSpPr>
                <a:spLocks/>
              </p:cNvSpPr>
              <p:nvPr/>
            </p:nvSpPr>
            <p:spPr bwMode="gray">
              <a:xfrm>
                <a:off x="5909661" y="4145143"/>
                <a:ext cx="81479" cy="16295"/>
              </a:xfrm>
              <a:custGeom>
                <a:avLst/>
                <a:gdLst>
                  <a:gd name="T0" fmla="*/ 55 w 55"/>
                  <a:gd name="T1" fmla="*/ 6 h 11"/>
                  <a:gd name="T2" fmla="*/ 55 w 55"/>
                  <a:gd name="T3" fmla="*/ 6 h 11"/>
                  <a:gd name="T4" fmla="*/ 55 w 55"/>
                  <a:gd name="T5" fmla="*/ 7 h 11"/>
                  <a:gd name="T6" fmla="*/ 54 w 55"/>
                  <a:gd name="T7" fmla="*/ 10 h 11"/>
                  <a:gd name="T8" fmla="*/ 52 w 55"/>
                  <a:gd name="T9" fmla="*/ 11 h 11"/>
                  <a:gd name="T10" fmla="*/ 50 w 55"/>
                  <a:gd name="T11" fmla="*/ 11 h 11"/>
                  <a:gd name="T12" fmla="*/ 5 w 55"/>
                  <a:gd name="T13" fmla="*/ 11 h 11"/>
                  <a:gd name="T14" fmla="*/ 5 w 55"/>
                  <a:gd name="T15" fmla="*/ 11 h 11"/>
                  <a:gd name="T16" fmla="*/ 4 w 55"/>
                  <a:gd name="T17" fmla="*/ 11 h 11"/>
                  <a:gd name="T18" fmla="*/ 3 w 55"/>
                  <a:gd name="T19" fmla="*/ 10 h 11"/>
                  <a:gd name="T20" fmla="*/ 1 w 55"/>
                  <a:gd name="T21" fmla="*/ 7 h 11"/>
                  <a:gd name="T22" fmla="*/ 0 w 55"/>
                  <a:gd name="T23" fmla="*/ 6 h 11"/>
                  <a:gd name="T24" fmla="*/ 0 w 55"/>
                  <a:gd name="T25" fmla="*/ 6 h 11"/>
                  <a:gd name="T26" fmla="*/ 0 w 55"/>
                  <a:gd name="T27" fmla="*/ 6 h 11"/>
                  <a:gd name="T28" fmla="*/ 1 w 55"/>
                  <a:gd name="T29" fmla="*/ 4 h 11"/>
                  <a:gd name="T30" fmla="*/ 3 w 55"/>
                  <a:gd name="T31" fmla="*/ 1 h 11"/>
                  <a:gd name="T32" fmla="*/ 4 w 55"/>
                  <a:gd name="T33" fmla="*/ 0 h 11"/>
                  <a:gd name="T34" fmla="*/ 5 w 55"/>
                  <a:gd name="T35" fmla="*/ 0 h 11"/>
                  <a:gd name="T36" fmla="*/ 50 w 55"/>
                  <a:gd name="T37" fmla="*/ 0 h 11"/>
                  <a:gd name="T38" fmla="*/ 50 w 55"/>
                  <a:gd name="T39" fmla="*/ 0 h 11"/>
                  <a:gd name="T40" fmla="*/ 52 w 55"/>
                  <a:gd name="T41" fmla="*/ 0 h 11"/>
                  <a:gd name="T42" fmla="*/ 54 w 55"/>
                  <a:gd name="T43" fmla="*/ 1 h 11"/>
                  <a:gd name="T44" fmla="*/ 55 w 55"/>
                  <a:gd name="T45" fmla="*/ 4 h 11"/>
                  <a:gd name="T46" fmla="*/ 55 w 55"/>
                  <a:gd name="T47" fmla="*/ 6 h 11"/>
                  <a:gd name="T48" fmla="*/ 55 w 55"/>
                  <a:gd name="T4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1">
                    <a:moveTo>
                      <a:pt x="55" y="6"/>
                    </a:moveTo>
                    <a:lnTo>
                      <a:pt x="55" y="6"/>
                    </a:lnTo>
                    <a:lnTo>
                      <a:pt x="55" y="7"/>
                    </a:lnTo>
                    <a:lnTo>
                      <a:pt x="54" y="10"/>
                    </a:lnTo>
                    <a:lnTo>
                      <a:pt x="52" y="11"/>
                    </a:lnTo>
                    <a:lnTo>
                      <a:pt x="50" y="11"/>
                    </a:lnTo>
                    <a:lnTo>
                      <a:pt x="5" y="11"/>
                    </a:lnTo>
                    <a:lnTo>
                      <a:pt x="5" y="11"/>
                    </a:lnTo>
                    <a:lnTo>
                      <a:pt x="4" y="11"/>
                    </a:lnTo>
                    <a:lnTo>
                      <a:pt x="3" y="10"/>
                    </a:lnTo>
                    <a:lnTo>
                      <a:pt x="1" y="7"/>
                    </a:lnTo>
                    <a:lnTo>
                      <a:pt x="0" y="6"/>
                    </a:lnTo>
                    <a:lnTo>
                      <a:pt x="0" y="6"/>
                    </a:lnTo>
                    <a:lnTo>
                      <a:pt x="0" y="6"/>
                    </a:lnTo>
                    <a:lnTo>
                      <a:pt x="1" y="4"/>
                    </a:lnTo>
                    <a:lnTo>
                      <a:pt x="3" y="1"/>
                    </a:lnTo>
                    <a:lnTo>
                      <a:pt x="4" y="0"/>
                    </a:lnTo>
                    <a:lnTo>
                      <a:pt x="5" y="0"/>
                    </a:lnTo>
                    <a:lnTo>
                      <a:pt x="50" y="0"/>
                    </a:lnTo>
                    <a:lnTo>
                      <a:pt x="50" y="0"/>
                    </a:lnTo>
                    <a:lnTo>
                      <a:pt x="52" y="0"/>
                    </a:lnTo>
                    <a:lnTo>
                      <a:pt x="54" y="1"/>
                    </a:lnTo>
                    <a:lnTo>
                      <a:pt x="55" y="4"/>
                    </a:lnTo>
                    <a:lnTo>
                      <a:pt x="55" y="6"/>
                    </a:lnTo>
                    <a:lnTo>
                      <a:pt x="55" y="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32439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4FB158-3FB1-46E9-9240-F5C7F71785AF}"/>
              </a:ext>
            </a:extLst>
          </p:cNvPr>
          <p:cNvSpPr>
            <a:spLocks noGrp="1"/>
          </p:cNvSpPr>
          <p:nvPr>
            <p:ph type="body" sz="quarter" idx="15"/>
          </p:nvPr>
        </p:nvSpPr>
        <p:spPr/>
        <p:txBody>
          <a:bodyPr/>
          <a:lstStyle/>
          <a:p>
            <a:r>
              <a:rPr lang="en-US" dirty="0"/>
              <a:t>Demanding Employers Turn to COE</a:t>
            </a:r>
          </a:p>
        </p:txBody>
      </p:sp>
      <p:sp>
        <p:nvSpPr>
          <p:cNvPr id="3" name="Text Placeholder 2">
            <a:extLst>
              <a:ext uri="{FF2B5EF4-FFF2-40B4-BE49-F238E27FC236}">
                <a16:creationId xmlns:a16="http://schemas.microsoft.com/office/drawing/2014/main" id="{4CBB03F9-050B-48A3-B74C-8599900144DF}"/>
              </a:ext>
            </a:extLst>
          </p:cNvPr>
          <p:cNvSpPr>
            <a:spLocks noGrp="1"/>
          </p:cNvSpPr>
          <p:nvPr>
            <p:ph type="body" sz="quarter" idx="16"/>
          </p:nvPr>
        </p:nvSpPr>
        <p:spPr/>
        <p:txBody>
          <a:bodyPr/>
          <a:lstStyle/>
          <a:p>
            <a:r>
              <a:rPr lang="en-US" dirty="0"/>
              <a:t>2) Time for Personal Experience</a:t>
            </a:r>
          </a:p>
        </p:txBody>
      </p:sp>
      <p:sp>
        <p:nvSpPr>
          <p:cNvPr id="4" name="Text Placeholder 3">
            <a:extLst>
              <a:ext uri="{FF2B5EF4-FFF2-40B4-BE49-F238E27FC236}">
                <a16:creationId xmlns:a16="http://schemas.microsoft.com/office/drawing/2014/main" id="{8B9150F5-37DA-44E2-BDBA-19575454F7B1}"/>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2E592F84-57F5-4FFE-B9DD-6CE77E29C114}"/>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DCD83A2A-796A-42DC-9D47-80A267F56A33}"/>
              </a:ext>
            </a:extLst>
          </p:cNvPr>
          <p:cNvSpPr>
            <a:spLocks noGrp="1"/>
          </p:cNvSpPr>
          <p:nvPr>
            <p:ph type="title"/>
          </p:nvPr>
        </p:nvSpPr>
        <p:spPr/>
        <p:txBody>
          <a:bodyPr/>
          <a:lstStyle/>
          <a:p>
            <a:r>
              <a:rPr lang="en-US" dirty="0"/>
              <a:t>Preparing Early Career Managers to Lead</a:t>
            </a:r>
          </a:p>
        </p:txBody>
      </p:sp>
      <p:sp>
        <p:nvSpPr>
          <p:cNvPr id="7" name="TextBox 6">
            <a:extLst>
              <a:ext uri="{FF2B5EF4-FFF2-40B4-BE49-F238E27FC236}">
                <a16:creationId xmlns:a16="http://schemas.microsoft.com/office/drawing/2014/main" id="{3C4AE8CE-7180-4179-A95A-A59954DD2D08}"/>
              </a:ext>
            </a:extLst>
          </p:cNvPr>
          <p:cNvSpPr txBox="1"/>
          <p:nvPr/>
        </p:nvSpPr>
        <p:spPr bwMode="gray">
          <a:xfrm>
            <a:off x="242715" y="1062784"/>
            <a:ext cx="2449223" cy="461665"/>
          </a:xfrm>
          <a:prstGeom prst="rect">
            <a:avLst/>
          </a:prstGeom>
          <a:noFill/>
        </p:spPr>
        <p:txBody>
          <a:bodyPr wrap="square" lIns="0" tIns="0" rIns="0" bIns="0" rtlCol="0">
            <a:spAutoFit/>
          </a:bodyPr>
          <a:lstStyle/>
          <a:p>
            <a:r>
              <a:rPr lang="en-US" sz="1000" b="1" dirty="0"/>
              <a:t>Direct-to-Employer Outreach Shapes Program for New Managers</a:t>
            </a:r>
            <a:endParaRPr lang="pl-PL" sz="1000" b="1" dirty="0"/>
          </a:p>
        </p:txBody>
      </p:sp>
      <p:sp>
        <p:nvSpPr>
          <p:cNvPr id="8" name="TextBox 7">
            <a:extLst>
              <a:ext uri="{FF2B5EF4-FFF2-40B4-BE49-F238E27FC236}">
                <a16:creationId xmlns:a16="http://schemas.microsoft.com/office/drawing/2014/main" id="{7A6F091D-2F89-4E36-8BC5-4CBC1E860575}"/>
              </a:ext>
            </a:extLst>
          </p:cNvPr>
          <p:cNvSpPr txBox="1"/>
          <p:nvPr/>
        </p:nvSpPr>
        <p:spPr bwMode="gray">
          <a:xfrm>
            <a:off x="3293020" y="1054833"/>
            <a:ext cx="2998052" cy="307777"/>
          </a:xfrm>
          <a:prstGeom prst="rect">
            <a:avLst/>
          </a:prstGeom>
          <a:noFill/>
        </p:spPr>
        <p:txBody>
          <a:bodyPr wrap="square" lIns="0" tIns="0" rIns="0" bIns="0" rtlCol="0">
            <a:spAutoFit/>
          </a:bodyPr>
          <a:lstStyle/>
          <a:p>
            <a:r>
              <a:rPr lang="en-US" sz="1000" b="1" dirty="0"/>
              <a:t>“Fast Lane” Option for Motivated Millennials</a:t>
            </a:r>
            <a:endParaRPr lang="pl-PL" sz="1000" b="1" dirty="0"/>
          </a:p>
        </p:txBody>
      </p:sp>
      <p:sp>
        <p:nvSpPr>
          <p:cNvPr id="9" name="TextBox 8">
            <a:extLst>
              <a:ext uri="{FF2B5EF4-FFF2-40B4-BE49-F238E27FC236}">
                <a16:creationId xmlns:a16="http://schemas.microsoft.com/office/drawing/2014/main" id="{CC310A6D-B274-4FC4-BBDC-3877E9408953}"/>
              </a:ext>
            </a:extLst>
          </p:cNvPr>
          <p:cNvSpPr txBox="1"/>
          <p:nvPr/>
        </p:nvSpPr>
        <p:spPr bwMode="gray">
          <a:xfrm>
            <a:off x="1001872" y="1520458"/>
            <a:ext cx="2218129" cy="682238"/>
          </a:xfrm>
          <a:prstGeom prst="rect">
            <a:avLst/>
          </a:prstGeom>
          <a:noFill/>
        </p:spPr>
        <p:txBody>
          <a:bodyPr wrap="square" lIns="0" tIns="0" rIns="0" bIns="0" rtlCol="0">
            <a:spAutoFit/>
          </a:bodyPr>
          <a:lstStyle/>
          <a:p>
            <a:pPr>
              <a:spcBef>
                <a:spcPts val="500"/>
              </a:spcBef>
            </a:pPr>
            <a:r>
              <a:rPr lang="en-US" sz="900" b="1" dirty="0"/>
              <a:t>Emerging Leaders Certificate</a:t>
            </a:r>
          </a:p>
          <a:p>
            <a:pPr>
              <a:spcBef>
                <a:spcPts val="500"/>
              </a:spcBef>
            </a:pPr>
            <a:r>
              <a:rPr lang="en-US" sz="900" dirty="0"/>
              <a:t>University of Wisconsin-Milwaukee</a:t>
            </a:r>
            <a:br>
              <a:rPr lang="en-US" sz="900" dirty="0"/>
            </a:br>
            <a:r>
              <a:rPr lang="en-US" sz="900" dirty="0"/>
              <a:t>School of Continuing Education</a:t>
            </a:r>
          </a:p>
          <a:p>
            <a:pPr>
              <a:spcBef>
                <a:spcPts val="500"/>
              </a:spcBef>
            </a:pPr>
            <a:r>
              <a:rPr lang="en-US" sz="900" dirty="0"/>
              <a:t>$5,500; 8 day-long courses</a:t>
            </a:r>
          </a:p>
        </p:txBody>
      </p:sp>
      <p:sp>
        <p:nvSpPr>
          <p:cNvPr id="10" name="TextBox 9">
            <a:extLst>
              <a:ext uri="{FF2B5EF4-FFF2-40B4-BE49-F238E27FC236}">
                <a16:creationId xmlns:a16="http://schemas.microsoft.com/office/drawing/2014/main" id="{202E54FE-AD4E-4457-AE7E-35642C6EC63F}"/>
              </a:ext>
            </a:extLst>
          </p:cNvPr>
          <p:cNvSpPr txBox="1"/>
          <p:nvPr/>
        </p:nvSpPr>
        <p:spPr bwMode="gray">
          <a:xfrm>
            <a:off x="242714" y="2405902"/>
            <a:ext cx="2858931" cy="1300356"/>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a:t>Employer survey highlighted manager </a:t>
            </a:r>
            <a:br>
              <a:rPr lang="en-US" sz="900" dirty="0"/>
            </a:br>
            <a:r>
              <a:rPr lang="en-US" sz="900" dirty="0"/>
              <a:t>skills gaps</a:t>
            </a:r>
          </a:p>
          <a:p>
            <a:pPr marL="171450" indent="-171450">
              <a:spcBef>
                <a:spcPts val="500"/>
              </a:spcBef>
              <a:buFont typeface="Wingdings" panose="05000000000000000000" pitchFamily="2" charset="2"/>
              <a:buChar char="§"/>
            </a:pPr>
            <a:r>
              <a:rPr lang="en-US" sz="900" dirty="0"/>
              <a:t>Designed for people with &lt;5 years of </a:t>
            </a:r>
            <a:br>
              <a:rPr lang="en-US" sz="900" dirty="0"/>
            </a:br>
            <a:r>
              <a:rPr lang="en-US" sz="900" dirty="0"/>
              <a:t>management experience</a:t>
            </a:r>
          </a:p>
          <a:p>
            <a:pPr marL="171450" indent="-171450">
              <a:spcBef>
                <a:spcPts val="500"/>
              </a:spcBef>
              <a:buFont typeface="Wingdings" panose="05000000000000000000" pitchFamily="2" charset="2"/>
              <a:buChar char="§"/>
            </a:pPr>
            <a:r>
              <a:rPr lang="en-US" sz="900" dirty="0"/>
              <a:t>30 students in open enrollment certificate; </a:t>
            </a:r>
            <a:br>
              <a:rPr lang="en-US" sz="900" dirty="0"/>
            </a:br>
            <a:r>
              <a:rPr lang="en-US" sz="900" dirty="0"/>
              <a:t>considering contract-based program</a:t>
            </a:r>
          </a:p>
          <a:p>
            <a:pPr marL="171450" indent="-171450">
              <a:spcBef>
                <a:spcPts val="500"/>
              </a:spcBef>
              <a:buFont typeface="Wingdings" panose="05000000000000000000" pitchFamily="2" charset="2"/>
              <a:buChar char="§"/>
            </a:pPr>
            <a:r>
              <a:rPr lang="en-US" sz="900" dirty="0"/>
              <a:t>Over 90% of students sponsored by employers</a:t>
            </a:r>
          </a:p>
        </p:txBody>
      </p:sp>
      <p:sp>
        <p:nvSpPr>
          <p:cNvPr id="11" name="Rectangle 10">
            <a:extLst>
              <a:ext uri="{FF2B5EF4-FFF2-40B4-BE49-F238E27FC236}">
                <a16:creationId xmlns:a16="http://schemas.microsoft.com/office/drawing/2014/main" id="{8C12E605-F6AB-4F85-8B2D-2A46CB50AEBC}"/>
              </a:ext>
            </a:extLst>
          </p:cNvPr>
          <p:cNvSpPr/>
          <p:nvPr/>
        </p:nvSpPr>
        <p:spPr>
          <a:xfrm>
            <a:off x="4161395" y="1536369"/>
            <a:ext cx="1366269" cy="2463530"/>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2" name="Straight Connector 11">
            <a:extLst>
              <a:ext uri="{FF2B5EF4-FFF2-40B4-BE49-F238E27FC236}">
                <a16:creationId xmlns:a16="http://schemas.microsoft.com/office/drawing/2014/main" id="{78493E74-07E7-4EDA-BB33-92AE882A9A82}"/>
              </a:ext>
            </a:extLst>
          </p:cNvPr>
          <p:cNvCxnSpPr>
            <a:stCxn id="11" idx="0"/>
            <a:endCxn id="11" idx="2"/>
          </p:cNvCxnSpPr>
          <p:nvPr/>
        </p:nvCxnSpPr>
        <p:spPr>
          <a:xfrm>
            <a:off x="4844530" y="1536369"/>
            <a:ext cx="0" cy="2463530"/>
          </a:xfrm>
          <a:prstGeom prst="line">
            <a:avLst/>
          </a:prstGeom>
          <a:noFill/>
          <a:ln w="38100" cap="flat" cmpd="sng" algn="ctr">
            <a:solidFill>
              <a:schemeClr val="bg1"/>
            </a:solidFill>
            <a:prstDash val="dash"/>
            <a:miter lim="800000"/>
          </a:ln>
          <a:effectLst/>
        </p:spPr>
      </p:cxnSp>
      <p:sp>
        <p:nvSpPr>
          <p:cNvPr id="13" name="TextBox 12">
            <a:extLst>
              <a:ext uri="{FF2B5EF4-FFF2-40B4-BE49-F238E27FC236}">
                <a16:creationId xmlns:a16="http://schemas.microsoft.com/office/drawing/2014/main" id="{DE20837C-961F-4260-B433-2816292BCFC8}"/>
              </a:ext>
            </a:extLst>
          </p:cNvPr>
          <p:cNvSpPr txBox="1"/>
          <p:nvPr/>
        </p:nvSpPr>
        <p:spPr bwMode="gray">
          <a:xfrm>
            <a:off x="3415467" y="2279887"/>
            <a:ext cx="716668" cy="738664"/>
          </a:xfrm>
          <a:prstGeom prst="rect">
            <a:avLst/>
          </a:prstGeom>
          <a:noFill/>
        </p:spPr>
        <p:txBody>
          <a:bodyPr wrap="square" lIns="0" tIns="0" rIns="0" bIns="0" rtlCol="0">
            <a:spAutoFit/>
          </a:bodyPr>
          <a:lstStyle/>
          <a:p>
            <a:pPr>
              <a:spcBef>
                <a:spcPts val="500"/>
              </a:spcBef>
            </a:pPr>
            <a:r>
              <a:rPr lang="en-US" sz="800" dirty="0"/>
              <a:t>All courses offered </a:t>
            </a:r>
            <a:r>
              <a:rPr lang="en-US" sz="800" b="1" dirty="0"/>
              <a:t>once a semester </a:t>
            </a:r>
            <a:r>
              <a:rPr lang="en-US" sz="800" dirty="0"/>
              <a:t>for Millennials seeking  faster ROI</a:t>
            </a:r>
          </a:p>
        </p:txBody>
      </p:sp>
      <p:sp>
        <p:nvSpPr>
          <p:cNvPr id="14" name="TextBox 13">
            <a:extLst>
              <a:ext uri="{FF2B5EF4-FFF2-40B4-BE49-F238E27FC236}">
                <a16:creationId xmlns:a16="http://schemas.microsoft.com/office/drawing/2014/main" id="{EBC7B5EF-779B-49C6-9429-66A882E1285E}"/>
              </a:ext>
            </a:extLst>
          </p:cNvPr>
          <p:cNvSpPr txBox="1"/>
          <p:nvPr/>
        </p:nvSpPr>
        <p:spPr bwMode="gray">
          <a:xfrm>
            <a:off x="5608455" y="2279886"/>
            <a:ext cx="682617" cy="738664"/>
          </a:xfrm>
          <a:prstGeom prst="rect">
            <a:avLst/>
          </a:prstGeom>
          <a:noFill/>
        </p:spPr>
        <p:txBody>
          <a:bodyPr wrap="square" lIns="0" tIns="0" rIns="0" bIns="0" rtlCol="0">
            <a:spAutoFit/>
          </a:bodyPr>
          <a:lstStyle/>
          <a:p>
            <a:pPr>
              <a:spcBef>
                <a:spcPts val="500"/>
              </a:spcBef>
            </a:pPr>
            <a:r>
              <a:rPr lang="en-US" sz="800" dirty="0"/>
              <a:t>Gen X and Boomer students more likely to </a:t>
            </a:r>
            <a:r>
              <a:rPr lang="en-US" sz="800" b="1" dirty="0"/>
              <a:t>savor experience</a:t>
            </a:r>
          </a:p>
        </p:txBody>
      </p:sp>
      <p:sp>
        <p:nvSpPr>
          <p:cNvPr id="15" name="TextBox 14">
            <a:extLst>
              <a:ext uri="{FF2B5EF4-FFF2-40B4-BE49-F238E27FC236}">
                <a16:creationId xmlns:a16="http://schemas.microsoft.com/office/drawing/2014/main" id="{E414637A-AD06-40AC-B0B5-D72EFBBEDCDD}"/>
              </a:ext>
            </a:extLst>
          </p:cNvPr>
          <p:cNvSpPr txBox="1"/>
          <p:nvPr/>
        </p:nvSpPr>
        <p:spPr bwMode="gray">
          <a:xfrm>
            <a:off x="4188430" y="1931696"/>
            <a:ext cx="595022" cy="338554"/>
          </a:xfrm>
          <a:prstGeom prst="rect">
            <a:avLst/>
          </a:prstGeom>
          <a:noFill/>
        </p:spPr>
        <p:txBody>
          <a:bodyPr wrap="square" lIns="0" tIns="0" rIns="0" bIns="0" rtlCol="0">
            <a:spAutoFit/>
          </a:bodyPr>
          <a:lstStyle/>
          <a:p>
            <a:pPr algn="ctr">
              <a:spcBef>
                <a:spcPts val="500"/>
              </a:spcBef>
            </a:pPr>
            <a:r>
              <a:rPr lang="en-US" sz="1100" b="1" dirty="0">
                <a:solidFill>
                  <a:schemeClr val="accent6"/>
                </a:solidFill>
              </a:rPr>
              <a:t>6 Months</a:t>
            </a:r>
          </a:p>
        </p:txBody>
      </p:sp>
      <p:sp>
        <p:nvSpPr>
          <p:cNvPr id="16" name="TextBox 15">
            <a:extLst>
              <a:ext uri="{FF2B5EF4-FFF2-40B4-BE49-F238E27FC236}">
                <a16:creationId xmlns:a16="http://schemas.microsoft.com/office/drawing/2014/main" id="{18B0930F-1110-4133-BB8F-22FAA0424ABF}"/>
              </a:ext>
            </a:extLst>
          </p:cNvPr>
          <p:cNvSpPr txBox="1"/>
          <p:nvPr/>
        </p:nvSpPr>
        <p:spPr bwMode="gray">
          <a:xfrm>
            <a:off x="4895458" y="3307038"/>
            <a:ext cx="602946" cy="338554"/>
          </a:xfrm>
          <a:prstGeom prst="rect">
            <a:avLst/>
          </a:prstGeom>
          <a:noFill/>
        </p:spPr>
        <p:txBody>
          <a:bodyPr wrap="square" lIns="0" tIns="0" rIns="0" bIns="0" rtlCol="0">
            <a:spAutoFit/>
          </a:bodyPr>
          <a:lstStyle/>
          <a:p>
            <a:pPr algn="ctr">
              <a:spcBef>
                <a:spcPts val="500"/>
              </a:spcBef>
            </a:pPr>
            <a:r>
              <a:rPr lang="en-US" sz="1100" b="1" dirty="0">
                <a:solidFill>
                  <a:schemeClr val="accent6"/>
                </a:solidFill>
              </a:rPr>
              <a:t>2-3 Years</a:t>
            </a:r>
          </a:p>
        </p:txBody>
      </p:sp>
      <p:pic>
        <p:nvPicPr>
          <p:cNvPr id="17" name="Picture 2" descr="https://www4.uwm.edu/cbu/Coventry/uwm_Logo.gif">
            <a:extLst>
              <a:ext uri="{FF2B5EF4-FFF2-40B4-BE49-F238E27FC236}">
                <a16:creationId xmlns:a16="http://schemas.microsoft.com/office/drawing/2014/main" id="{71ED0FE9-AA4F-44EF-A208-704EDC90B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15" y="1556750"/>
            <a:ext cx="721705" cy="615855"/>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19">
            <a:extLst>
              <a:ext uri="{FF2B5EF4-FFF2-40B4-BE49-F238E27FC236}">
                <a16:creationId xmlns:a16="http://schemas.microsoft.com/office/drawing/2014/main" id="{4B0CDF4C-AB8B-40C2-BC75-29059A823ADB}"/>
              </a:ext>
            </a:extLst>
          </p:cNvPr>
          <p:cNvSpPr/>
          <p:nvPr/>
        </p:nvSpPr>
        <p:spPr bwMode="gray">
          <a:xfrm rot="16200000" flipH="1">
            <a:off x="3832783" y="1894794"/>
            <a:ext cx="260113" cy="47880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19" name="Freeform 23">
            <a:extLst>
              <a:ext uri="{FF2B5EF4-FFF2-40B4-BE49-F238E27FC236}">
                <a16:creationId xmlns:a16="http://schemas.microsoft.com/office/drawing/2014/main" id="{7E7B8876-868B-4ADD-92B2-70F6A50A0EA3}"/>
              </a:ext>
            </a:extLst>
          </p:cNvPr>
          <p:cNvSpPr/>
          <p:nvPr/>
        </p:nvSpPr>
        <p:spPr bwMode="gray">
          <a:xfrm rot="16200000" flipV="1">
            <a:off x="5574372" y="3018178"/>
            <a:ext cx="260113" cy="47880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Tree>
    <p:extLst>
      <p:ext uri="{BB962C8B-B14F-4D97-AF65-F5344CB8AC3E}">
        <p14:creationId xmlns:p14="http://schemas.microsoft.com/office/powerpoint/2010/main" val="197198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5709E-F512-4275-AFCA-C299A874FF6B}"/>
              </a:ext>
            </a:extLst>
          </p:cNvPr>
          <p:cNvSpPr>
            <a:spLocks noGrp="1"/>
          </p:cNvSpPr>
          <p:nvPr>
            <p:ph type="body" sz="quarter" idx="15"/>
          </p:nvPr>
        </p:nvSpPr>
        <p:spPr/>
        <p:txBody>
          <a:bodyPr/>
          <a:lstStyle/>
          <a:p>
            <a:r>
              <a:rPr lang="en-US" dirty="0"/>
              <a:t>Students Create a Custom Experience during and after Program</a:t>
            </a:r>
          </a:p>
        </p:txBody>
      </p:sp>
      <p:sp>
        <p:nvSpPr>
          <p:cNvPr id="3" name="Text Placeholder 2">
            <a:extLst>
              <a:ext uri="{FF2B5EF4-FFF2-40B4-BE49-F238E27FC236}">
                <a16:creationId xmlns:a16="http://schemas.microsoft.com/office/drawing/2014/main" id="{B510CA06-92CE-45B7-8DB2-6E07E6AE7469}"/>
              </a:ext>
            </a:extLst>
          </p:cNvPr>
          <p:cNvSpPr>
            <a:spLocks noGrp="1"/>
          </p:cNvSpPr>
          <p:nvPr>
            <p:ph type="body" sz="quarter" idx="16"/>
          </p:nvPr>
        </p:nvSpPr>
        <p:spPr/>
        <p:txBody>
          <a:bodyPr/>
          <a:lstStyle/>
          <a:p>
            <a:r>
              <a:rPr lang="en-US" dirty="0"/>
              <a:t>2) Time for Personal Exploration</a:t>
            </a:r>
          </a:p>
        </p:txBody>
      </p:sp>
      <p:sp>
        <p:nvSpPr>
          <p:cNvPr id="4" name="Text Placeholder 3">
            <a:extLst>
              <a:ext uri="{FF2B5EF4-FFF2-40B4-BE49-F238E27FC236}">
                <a16:creationId xmlns:a16="http://schemas.microsoft.com/office/drawing/2014/main" id="{875BFC2E-CE5E-4685-8A16-5B2A5A6346C2}"/>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D0E74ECA-A945-415B-9693-F2D0A134C92E}"/>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59181147-8CAB-4FD1-A36C-E47896E27178}"/>
              </a:ext>
            </a:extLst>
          </p:cNvPr>
          <p:cNvSpPr>
            <a:spLocks noGrp="1"/>
          </p:cNvSpPr>
          <p:nvPr>
            <p:ph type="title"/>
          </p:nvPr>
        </p:nvSpPr>
        <p:spPr/>
        <p:txBody>
          <a:bodyPr/>
          <a:lstStyle/>
          <a:p>
            <a:r>
              <a:rPr lang="en-US" dirty="0"/>
              <a:t>Designed with Students in Mind</a:t>
            </a:r>
          </a:p>
        </p:txBody>
      </p:sp>
      <p:grpSp>
        <p:nvGrpSpPr>
          <p:cNvPr id="7" name="Group 6">
            <a:extLst>
              <a:ext uri="{FF2B5EF4-FFF2-40B4-BE49-F238E27FC236}">
                <a16:creationId xmlns:a16="http://schemas.microsoft.com/office/drawing/2014/main" id="{2A507330-A8EE-4514-B4B5-D9861EA3EDEA}"/>
              </a:ext>
            </a:extLst>
          </p:cNvPr>
          <p:cNvGrpSpPr/>
          <p:nvPr/>
        </p:nvGrpSpPr>
        <p:grpSpPr>
          <a:xfrm rot="5400000">
            <a:off x="2231955" y="2898242"/>
            <a:ext cx="490518" cy="1524937"/>
            <a:chOff x="2089148" y="1266087"/>
            <a:chExt cx="2517588" cy="1464430"/>
          </a:xfrm>
        </p:grpSpPr>
        <p:sp>
          <p:nvSpPr>
            <p:cNvPr id="8" name="Freeform 57">
              <a:extLst>
                <a:ext uri="{FF2B5EF4-FFF2-40B4-BE49-F238E27FC236}">
                  <a16:creationId xmlns:a16="http://schemas.microsoft.com/office/drawing/2014/main" id="{9E9C1C31-5309-4449-8384-F0D6846B5D74}"/>
                </a:ext>
              </a:extLst>
            </p:cNvPr>
            <p:cNvSpPr/>
            <p:nvPr/>
          </p:nvSpPr>
          <p:spPr bwMode="gray">
            <a:xfrm>
              <a:off x="3821782" y="1266087"/>
              <a:ext cx="784954" cy="146443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cxnSp>
          <p:nvCxnSpPr>
            <p:cNvPr id="9" name="Straight Connector 8">
              <a:extLst>
                <a:ext uri="{FF2B5EF4-FFF2-40B4-BE49-F238E27FC236}">
                  <a16:creationId xmlns:a16="http://schemas.microsoft.com/office/drawing/2014/main" id="{10B60D58-CA08-4DAF-88C2-D28810D1EA10}"/>
                </a:ext>
              </a:extLst>
            </p:cNvPr>
            <p:cNvCxnSpPr/>
            <p:nvPr/>
          </p:nvCxnSpPr>
          <p:spPr>
            <a:xfrm>
              <a:off x="2089148" y="2723693"/>
              <a:ext cx="1737360" cy="4"/>
            </a:xfrm>
            <a:prstGeom prst="line">
              <a:avLst/>
            </a:prstGeom>
            <a:noFill/>
            <a:ln w="12700" cap="flat" cmpd="sng" algn="ctr">
              <a:solidFill>
                <a:schemeClr val="accent3"/>
              </a:solidFill>
              <a:prstDash val="solid"/>
              <a:miter lim="800000"/>
            </a:ln>
            <a:effectLst/>
          </p:spPr>
        </p:cxnSp>
      </p:grpSp>
      <p:sp>
        <p:nvSpPr>
          <p:cNvPr id="10" name="TextBox 9">
            <a:extLst>
              <a:ext uri="{FF2B5EF4-FFF2-40B4-BE49-F238E27FC236}">
                <a16:creationId xmlns:a16="http://schemas.microsoft.com/office/drawing/2014/main" id="{FFB25EFA-82B8-4ED0-83A8-B9AA7A091A53}"/>
              </a:ext>
            </a:extLst>
          </p:cNvPr>
          <p:cNvSpPr txBox="1"/>
          <p:nvPr/>
        </p:nvSpPr>
        <p:spPr bwMode="gray">
          <a:xfrm>
            <a:off x="251862" y="1047454"/>
            <a:ext cx="2001220" cy="307777"/>
          </a:xfrm>
          <a:prstGeom prst="rect">
            <a:avLst/>
          </a:prstGeom>
          <a:noFill/>
        </p:spPr>
        <p:txBody>
          <a:bodyPr wrap="square" lIns="0" tIns="0" rIns="0" bIns="0" rtlCol="0">
            <a:spAutoFit/>
          </a:bodyPr>
          <a:lstStyle/>
          <a:p>
            <a:r>
              <a:rPr lang="en-US" sz="1000" b="1" dirty="0"/>
              <a:t>Pre-Test Makes Program Personal, Portable </a:t>
            </a:r>
            <a:endParaRPr lang="pl-PL" sz="1000" b="1" dirty="0"/>
          </a:p>
        </p:txBody>
      </p:sp>
      <p:sp>
        <p:nvSpPr>
          <p:cNvPr id="11" name="TextBox 10">
            <a:extLst>
              <a:ext uri="{FF2B5EF4-FFF2-40B4-BE49-F238E27FC236}">
                <a16:creationId xmlns:a16="http://schemas.microsoft.com/office/drawing/2014/main" id="{CD274127-2917-4876-BF23-2BFC8724E1D5}"/>
              </a:ext>
            </a:extLst>
          </p:cNvPr>
          <p:cNvSpPr txBox="1"/>
          <p:nvPr/>
        </p:nvSpPr>
        <p:spPr bwMode="gray">
          <a:xfrm>
            <a:off x="3294671" y="1047454"/>
            <a:ext cx="2326199" cy="307777"/>
          </a:xfrm>
          <a:prstGeom prst="rect">
            <a:avLst/>
          </a:prstGeom>
          <a:noFill/>
        </p:spPr>
        <p:txBody>
          <a:bodyPr wrap="square" lIns="0" tIns="0" rIns="0" bIns="0" rtlCol="0">
            <a:spAutoFit/>
          </a:bodyPr>
          <a:lstStyle/>
          <a:p>
            <a:r>
              <a:rPr lang="en-US" sz="1000" b="1" dirty="0"/>
              <a:t>Baked-in Pipeline Encourages Re-Enrollment</a:t>
            </a:r>
            <a:endParaRPr lang="pl-PL" sz="1000" b="1" dirty="0"/>
          </a:p>
        </p:txBody>
      </p:sp>
      <p:sp>
        <p:nvSpPr>
          <p:cNvPr id="12" name="Right Arrow 9">
            <a:extLst>
              <a:ext uri="{FF2B5EF4-FFF2-40B4-BE49-F238E27FC236}">
                <a16:creationId xmlns:a16="http://schemas.microsoft.com/office/drawing/2014/main" id="{49A37082-5FF7-467D-A212-047955672869}"/>
              </a:ext>
            </a:extLst>
          </p:cNvPr>
          <p:cNvSpPr/>
          <p:nvPr/>
        </p:nvSpPr>
        <p:spPr bwMode="gray">
          <a:xfrm rot="5400000">
            <a:off x="1631675" y="2014488"/>
            <a:ext cx="147728"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3" name="Rectangle 12">
            <a:extLst>
              <a:ext uri="{FF2B5EF4-FFF2-40B4-BE49-F238E27FC236}">
                <a16:creationId xmlns:a16="http://schemas.microsoft.com/office/drawing/2014/main" id="{3AC34A5E-A13D-44D9-BAC0-1ED8D43EAD5D}"/>
              </a:ext>
            </a:extLst>
          </p:cNvPr>
          <p:cNvSpPr/>
          <p:nvPr/>
        </p:nvSpPr>
        <p:spPr>
          <a:xfrm>
            <a:off x="613578" y="1736428"/>
            <a:ext cx="2183922" cy="262393"/>
          </a:xfrm>
          <a:prstGeom prst="rect">
            <a:avLst/>
          </a:prstGeom>
          <a:no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800" i="1" dirty="0"/>
              <a:t>Results workshop guides course selection</a:t>
            </a:r>
          </a:p>
        </p:txBody>
      </p:sp>
      <p:sp>
        <p:nvSpPr>
          <p:cNvPr id="14" name="Rectangle 13">
            <a:extLst>
              <a:ext uri="{FF2B5EF4-FFF2-40B4-BE49-F238E27FC236}">
                <a16:creationId xmlns:a16="http://schemas.microsoft.com/office/drawing/2014/main" id="{FB3C043E-4B11-4949-A4A4-FCB9C91B6025}"/>
              </a:ext>
            </a:extLst>
          </p:cNvPr>
          <p:cNvSpPr/>
          <p:nvPr/>
        </p:nvSpPr>
        <p:spPr>
          <a:xfrm>
            <a:off x="264855" y="2173989"/>
            <a:ext cx="1409148" cy="33701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Business Coach Approach</a:t>
            </a:r>
          </a:p>
        </p:txBody>
      </p:sp>
      <p:sp>
        <p:nvSpPr>
          <p:cNvPr id="15" name="Rectangle 14">
            <a:extLst>
              <a:ext uri="{FF2B5EF4-FFF2-40B4-BE49-F238E27FC236}">
                <a16:creationId xmlns:a16="http://schemas.microsoft.com/office/drawing/2014/main" id="{9EDF07F3-4962-499D-A4CD-A32B3FF6F867}"/>
              </a:ext>
            </a:extLst>
          </p:cNvPr>
          <p:cNvSpPr/>
          <p:nvPr/>
        </p:nvSpPr>
        <p:spPr>
          <a:xfrm>
            <a:off x="1738211" y="2179792"/>
            <a:ext cx="1409148" cy="33701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Effective Interpersonal Communication</a:t>
            </a:r>
          </a:p>
        </p:txBody>
      </p:sp>
      <p:sp>
        <p:nvSpPr>
          <p:cNvPr id="16" name="Rectangle 15">
            <a:extLst>
              <a:ext uri="{FF2B5EF4-FFF2-40B4-BE49-F238E27FC236}">
                <a16:creationId xmlns:a16="http://schemas.microsoft.com/office/drawing/2014/main" id="{A7921144-DA4D-4523-B1BC-C0A81ED7375C}"/>
              </a:ext>
            </a:extLst>
          </p:cNvPr>
          <p:cNvSpPr/>
          <p:nvPr/>
        </p:nvSpPr>
        <p:spPr>
          <a:xfrm>
            <a:off x="1738211" y="2916955"/>
            <a:ext cx="1409148" cy="33701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Emotional Intelligence</a:t>
            </a:r>
          </a:p>
        </p:txBody>
      </p:sp>
      <p:sp>
        <p:nvSpPr>
          <p:cNvPr id="17" name="Rectangle 16">
            <a:extLst>
              <a:ext uri="{FF2B5EF4-FFF2-40B4-BE49-F238E27FC236}">
                <a16:creationId xmlns:a16="http://schemas.microsoft.com/office/drawing/2014/main" id="{05E0B6DA-5CF5-4AF4-9B44-F8E5BEAF1A23}"/>
              </a:ext>
            </a:extLst>
          </p:cNvPr>
          <p:cNvSpPr/>
          <p:nvPr/>
        </p:nvSpPr>
        <p:spPr>
          <a:xfrm>
            <a:off x="1738211" y="2549701"/>
            <a:ext cx="1409148" cy="33701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Essential Skills for Supervisors</a:t>
            </a:r>
          </a:p>
        </p:txBody>
      </p:sp>
      <p:sp>
        <p:nvSpPr>
          <p:cNvPr id="18" name="Rectangle 17">
            <a:extLst>
              <a:ext uri="{FF2B5EF4-FFF2-40B4-BE49-F238E27FC236}">
                <a16:creationId xmlns:a16="http://schemas.microsoft.com/office/drawing/2014/main" id="{CB437963-60AD-4A66-A915-254EB6424BC3}"/>
              </a:ext>
            </a:extLst>
          </p:cNvPr>
          <p:cNvSpPr/>
          <p:nvPr/>
        </p:nvSpPr>
        <p:spPr>
          <a:xfrm>
            <a:off x="264855" y="2539734"/>
            <a:ext cx="1409148" cy="33701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Finance for Nonfinancial Managers</a:t>
            </a:r>
          </a:p>
        </p:txBody>
      </p:sp>
      <p:sp>
        <p:nvSpPr>
          <p:cNvPr id="19" name="Rectangle 18">
            <a:extLst>
              <a:ext uri="{FF2B5EF4-FFF2-40B4-BE49-F238E27FC236}">
                <a16:creationId xmlns:a16="http://schemas.microsoft.com/office/drawing/2014/main" id="{74081D5D-9EAB-4F1B-AD2E-5A0B1A14926D}"/>
              </a:ext>
            </a:extLst>
          </p:cNvPr>
          <p:cNvSpPr/>
          <p:nvPr/>
        </p:nvSpPr>
        <p:spPr>
          <a:xfrm>
            <a:off x="272273" y="2909286"/>
            <a:ext cx="1409148" cy="33701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Managing Change</a:t>
            </a:r>
          </a:p>
        </p:txBody>
      </p:sp>
      <p:sp>
        <p:nvSpPr>
          <p:cNvPr id="20" name="TextBox 19">
            <a:extLst>
              <a:ext uri="{FF2B5EF4-FFF2-40B4-BE49-F238E27FC236}">
                <a16:creationId xmlns:a16="http://schemas.microsoft.com/office/drawing/2014/main" id="{F8A32684-255C-4EF5-B04A-5B306EE17548}"/>
              </a:ext>
            </a:extLst>
          </p:cNvPr>
          <p:cNvSpPr txBox="1"/>
          <p:nvPr/>
        </p:nvSpPr>
        <p:spPr bwMode="gray">
          <a:xfrm>
            <a:off x="3421676" y="1482411"/>
            <a:ext cx="2418966" cy="553998"/>
          </a:xfrm>
          <a:prstGeom prst="rect">
            <a:avLst/>
          </a:prstGeom>
          <a:noFill/>
        </p:spPr>
        <p:txBody>
          <a:bodyPr wrap="square" lIns="0" tIns="0" rIns="0" bIns="0" rtlCol="0">
            <a:spAutoFit/>
          </a:bodyPr>
          <a:lstStyle/>
          <a:p>
            <a:r>
              <a:rPr lang="en-US" sz="900" b="1" dirty="0"/>
              <a:t>Advanced Leadership Certificate</a:t>
            </a:r>
          </a:p>
          <a:p>
            <a:pPr marL="171450" indent="-171450">
              <a:buFont typeface="Wingdings" panose="05000000000000000000" pitchFamily="2" charset="2"/>
              <a:buChar char="§"/>
            </a:pPr>
            <a:r>
              <a:rPr lang="en-US" sz="900" dirty="0"/>
              <a:t>$3,700; 7 courses</a:t>
            </a:r>
          </a:p>
          <a:p>
            <a:pPr marL="171450" indent="-171450">
              <a:buFont typeface="Wingdings" panose="05000000000000000000" pitchFamily="2" charset="2"/>
              <a:buChar char="§"/>
            </a:pPr>
            <a:r>
              <a:rPr lang="en-US" sz="900" dirty="0"/>
              <a:t>Increased focus on team building and creative leadership</a:t>
            </a:r>
          </a:p>
        </p:txBody>
      </p:sp>
      <p:sp>
        <p:nvSpPr>
          <p:cNvPr id="21" name="TextBox 20">
            <a:extLst>
              <a:ext uri="{FF2B5EF4-FFF2-40B4-BE49-F238E27FC236}">
                <a16:creationId xmlns:a16="http://schemas.microsoft.com/office/drawing/2014/main" id="{E94FFD18-27F7-4C66-AB18-DCBEA67041DB}"/>
              </a:ext>
            </a:extLst>
          </p:cNvPr>
          <p:cNvSpPr txBox="1"/>
          <p:nvPr/>
        </p:nvSpPr>
        <p:spPr bwMode="gray">
          <a:xfrm>
            <a:off x="3421675" y="3223480"/>
            <a:ext cx="2701301" cy="692497"/>
          </a:xfrm>
          <a:prstGeom prst="rect">
            <a:avLst/>
          </a:prstGeom>
          <a:noFill/>
        </p:spPr>
        <p:txBody>
          <a:bodyPr wrap="square" lIns="0" tIns="0" rIns="0" bIns="0" rtlCol="0">
            <a:spAutoFit/>
          </a:bodyPr>
          <a:lstStyle/>
          <a:p>
            <a:r>
              <a:rPr lang="en-US" sz="900" b="1" dirty="0"/>
              <a:t>Other COE Certificates</a:t>
            </a:r>
          </a:p>
          <a:p>
            <a:pPr marL="171450" indent="-171450">
              <a:buFont typeface="Wingdings" panose="05000000000000000000" pitchFamily="2" charset="2"/>
              <a:buChar char="§"/>
            </a:pPr>
            <a:r>
              <a:rPr lang="en-US" sz="900" dirty="0"/>
              <a:t>Employee Engagement (3/7 courses apply)</a:t>
            </a:r>
          </a:p>
          <a:p>
            <a:pPr marL="171450" indent="-171450">
              <a:buFont typeface="Wingdings" panose="05000000000000000000" pitchFamily="2" charset="2"/>
              <a:buChar char="§"/>
            </a:pPr>
            <a:r>
              <a:rPr lang="en-US" sz="900" dirty="0"/>
              <a:t>Business Communication (4/7 courses apply)</a:t>
            </a:r>
          </a:p>
          <a:p>
            <a:pPr marL="171450" indent="-171450">
              <a:buFont typeface="Wingdings" panose="05000000000000000000" pitchFamily="2" charset="2"/>
              <a:buChar char="§"/>
            </a:pPr>
            <a:endParaRPr lang="en-US" sz="900" dirty="0"/>
          </a:p>
        </p:txBody>
      </p:sp>
      <p:cxnSp>
        <p:nvCxnSpPr>
          <p:cNvPr id="22" name="Straight Arrow Connector 21">
            <a:extLst>
              <a:ext uri="{FF2B5EF4-FFF2-40B4-BE49-F238E27FC236}">
                <a16:creationId xmlns:a16="http://schemas.microsoft.com/office/drawing/2014/main" id="{82D5E2F1-647D-4105-A508-0326DC442AFB}"/>
              </a:ext>
            </a:extLst>
          </p:cNvPr>
          <p:cNvCxnSpPr/>
          <p:nvPr/>
        </p:nvCxnSpPr>
        <p:spPr>
          <a:xfrm>
            <a:off x="2315396" y="4216745"/>
            <a:ext cx="184789" cy="0"/>
          </a:xfrm>
          <a:prstGeom prst="straightConnector1">
            <a:avLst/>
          </a:prstGeom>
          <a:noFill/>
          <a:ln w="12700" cap="flat" cmpd="sng" algn="ctr">
            <a:solidFill>
              <a:schemeClr val="accent3"/>
            </a:solidFill>
            <a:prstDash val="solid"/>
            <a:miter lim="800000"/>
            <a:headEnd type="none" w="med" len="med"/>
            <a:tailEnd type="triangle" w="med" len="med"/>
          </a:ln>
          <a:effectLst/>
        </p:spPr>
      </p:cxnSp>
      <p:cxnSp>
        <p:nvCxnSpPr>
          <p:cNvPr id="23" name="Straight Connector 22">
            <a:extLst>
              <a:ext uri="{FF2B5EF4-FFF2-40B4-BE49-F238E27FC236}">
                <a16:creationId xmlns:a16="http://schemas.microsoft.com/office/drawing/2014/main" id="{BF33323E-D37F-4E24-AB85-CC7E87AEF963}"/>
              </a:ext>
            </a:extLst>
          </p:cNvPr>
          <p:cNvCxnSpPr/>
          <p:nvPr/>
        </p:nvCxnSpPr>
        <p:spPr>
          <a:xfrm flipV="1">
            <a:off x="4318182" y="2141008"/>
            <a:ext cx="0" cy="404729"/>
          </a:xfrm>
          <a:prstGeom prst="line">
            <a:avLst/>
          </a:prstGeom>
          <a:noFill/>
          <a:ln w="12700" cap="flat" cmpd="sng" algn="ctr">
            <a:solidFill>
              <a:schemeClr val="accent3"/>
            </a:solidFill>
            <a:prstDash val="solid"/>
            <a:miter lim="800000"/>
            <a:tailEnd type="triangle"/>
          </a:ln>
          <a:effectLst/>
        </p:spPr>
      </p:cxnSp>
      <p:cxnSp>
        <p:nvCxnSpPr>
          <p:cNvPr id="24" name="Straight Connector 23">
            <a:extLst>
              <a:ext uri="{FF2B5EF4-FFF2-40B4-BE49-F238E27FC236}">
                <a16:creationId xmlns:a16="http://schemas.microsoft.com/office/drawing/2014/main" id="{9E832CAE-B54D-4D6D-BC07-6774B3829638}"/>
              </a:ext>
            </a:extLst>
          </p:cNvPr>
          <p:cNvCxnSpPr/>
          <p:nvPr/>
        </p:nvCxnSpPr>
        <p:spPr>
          <a:xfrm flipH="1">
            <a:off x="3232090" y="2545736"/>
            <a:ext cx="1086092" cy="1"/>
          </a:xfrm>
          <a:prstGeom prst="line">
            <a:avLst/>
          </a:prstGeom>
          <a:noFill/>
          <a:ln w="12700" cap="flat" cmpd="sng" algn="ctr">
            <a:solidFill>
              <a:schemeClr val="accent3"/>
            </a:solidFill>
            <a:prstDash val="solid"/>
            <a:miter lim="800000"/>
          </a:ln>
          <a:effectLst/>
        </p:spPr>
      </p:cxnSp>
      <p:cxnSp>
        <p:nvCxnSpPr>
          <p:cNvPr id="25" name="Straight Connector 24">
            <a:extLst>
              <a:ext uri="{FF2B5EF4-FFF2-40B4-BE49-F238E27FC236}">
                <a16:creationId xmlns:a16="http://schemas.microsoft.com/office/drawing/2014/main" id="{A01C5692-6108-44D6-933F-34DBB4D22D37}"/>
              </a:ext>
            </a:extLst>
          </p:cNvPr>
          <p:cNvCxnSpPr/>
          <p:nvPr/>
        </p:nvCxnSpPr>
        <p:spPr>
          <a:xfrm>
            <a:off x="4317814" y="2717874"/>
            <a:ext cx="0" cy="406383"/>
          </a:xfrm>
          <a:prstGeom prst="line">
            <a:avLst/>
          </a:prstGeom>
          <a:noFill/>
          <a:ln w="12700" cap="flat" cmpd="sng" algn="ctr">
            <a:solidFill>
              <a:schemeClr val="accent3"/>
            </a:solidFill>
            <a:prstDash val="solid"/>
            <a:miter lim="800000"/>
            <a:tailEnd type="triangle"/>
          </a:ln>
          <a:effectLst/>
        </p:spPr>
      </p:cxnSp>
      <p:cxnSp>
        <p:nvCxnSpPr>
          <p:cNvPr id="26" name="Straight Connector 25">
            <a:extLst>
              <a:ext uri="{FF2B5EF4-FFF2-40B4-BE49-F238E27FC236}">
                <a16:creationId xmlns:a16="http://schemas.microsoft.com/office/drawing/2014/main" id="{F568396B-5733-45F0-BC38-70C1C4675993}"/>
              </a:ext>
            </a:extLst>
          </p:cNvPr>
          <p:cNvCxnSpPr/>
          <p:nvPr/>
        </p:nvCxnSpPr>
        <p:spPr>
          <a:xfrm flipH="1" flipV="1">
            <a:off x="3232090" y="2717874"/>
            <a:ext cx="1085724" cy="2"/>
          </a:xfrm>
          <a:prstGeom prst="line">
            <a:avLst/>
          </a:prstGeom>
          <a:noFill/>
          <a:ln w="12700" cap="flat" cmpd="sng" algn="ctr">
            <a:solidFill>
              <a:schemeClr val="accent3"/>
            </a:solidFill>
            <a:prstDash val="solid"/>
            <a:miter lim="800000"/>
          </a:ln>
          <a:effectLst/>
        </p:spPr>
      </p:cxnSp>
      <p:grpSp>
        <p:nvGrpSpPr>
          <p:cNvPr id="27" name="Group 26">
            <a:extLst>
              <a:ext uri="{FF2B5EF4-FFF2-40B4-BE49-F238E27FC236}">
                <a16:creationId xmlns:a16="http://schemas.microsoft.com/office/drawing/2014/main" id="{E480BFEE-09E3-4F7E-9C10-5D8FBE816697}"/>
              </a:ext>
            </a:extLst>
          </p:cNvPr>
          <p:cNvGrpSpPr/>
          <p:nvPr/>
        </p:nvGrpSpPr>
        <p:grpSpPr>
          <a:xfrm>
            <a:off x="1113892" y="3914440"/>
            <a:ext cx="4187297" cy="638257"/>
            <a:chOff x="260726" y="3782770"/>
            <a:chExt cx="4187297" cy="638257"/>
          </a:xfrm>
        </p:grpSpPr>
        <p:sp>
          <p:nvSpPr>
            <p:cNvPr id="28" name="Rectangle 27">
              <a:extLst>
                <a:ext uri="{FF2B5EF4-FFF2-40B4-BE49-F238E27FC236}">
                  <a16:creationId xmlns:a16="http://schemas.microsoft.com/office/drawing/2014/main" id="{8FB99C6B-C86F-4E14-AB9D-F54D56A5ED57}"/>
                </a:ext>
              </a:extLst>
            </p:cNvPr>
            <p:cNvSpPr/>
            <p:nvPr/>
          </p:nvSpPr>
          <p:spPr>
            <a:xfrm>
              <a:off x="260726" y="3798159"/>
              <a:ext cx="1259546" cy="615553"/>
            </a:xfrm>
            <a:prstGeom prst="rect">
              <a:avLst/>
            </a:prstGeom>
          </p:spPr>
          <p:txBody>
            <a:bodyPr wrap="square">
              <a:spAutoFit/>
            </a:bodyPr>
            <a:lstStyle/>
            <a:p>
              <a:pPr algn="ctr"/>
              <a:r>
                <a:rPr lang="en-US" sz="1800" b="1" dirty="0">
                  <a:solidFill>
                    <a:schemeClr val="tx2"/>
                  </a:solidFill>
                </a:rPr>
                <a:t>$5,000 </a:t>
              </a:r>
            </a:p>
            <a:p>
              <a:pPr algn="ctr"/>
              <a:r>
                <a:rPr lang="en-US" sz="800" dirty="0"/>
                <a:t>Cost to offer                 a course</a:t>
              </a:r>
            </a:p>
          </p:txBody>
        </p:sp>
        <p:sp>
          <p:nvSpPr>
            <p:cNvPr id="29" name="Rectangle 28">
              <a:extLst>
                <a:ext uri="{FF2B5EF4-FFF2-40B4-BE49-F238E27FC236}">
                  <a16:creationId xmlns:a16="http://schemas.microsoft.com/office/drawing/2014/main" id="{969FF4F9-E23D-47D6-8B63-584B31CA1942}"/>
                </a:ext>
              </a:extLst>
            </p:cNvPr>
            <p:cNvSpPr/>
            <p:nvPr/>
          </p:nvSpPr>
          <p:spPr>
            <a:xfrm>
              <a:off x="1756744" y="3782770"/>
              <a:ext cx="1259546" cy="615553"/>
            </a:xfrm>
            <a:prstGeom prst="rect">
              <a:avLst/>
            </a:prstGeom>
          </p:spPr>
          <p:txBody>
            <a:bodyPr wrap="square">
              <a:spAutoFit/>
            </a:bodyPr>
            <a:lstStyle/>
            <a:p>
              <a:pPr algn="ctr"/>
              <a:r>
                <a:rPr lang="en-US" sz="1800" b="1" dirty="0">
                  <a:solidFill>
                    <a:schemeClr val="tx2"/>
                  </a:solidFill>
                </a:rPr>
                <a:t>$18K </a:t>
              </a:r>
            </a:p>
            <a:p>
              <a:pPr algn="ctr"/>
              <a:r>
                <a:rPr lang="en-US" sz="800" dirty="0"/>
                <a:t>Average class revenue</a:t>
              </a:r>
            </a:p>
          </p:txBody>
        </p:sp>
        <p:sp>
          <p:nvSpPr>
            <p:cNvPr id="30" name="Rectangle 29">
              <a:extLst>
                <a:ext uri="{FF2B5EF4-FFF2-40B4-BE49-F238E27FC236}">
                  <a16:creationId xmlns:a16="http://schemas.microsoft.com/office/drawing/2014/main" id="{73981932-CCC2-4399-9FB9-B31D3FFD3266}"/>
                </a:ext>
              </a:extLst>
            </p:cNvPr>
            <p:cNvSpPr/>
            <p:nvPr/>
          </p:nvSpPr>
          <p:spPr>
            <a:xfrm>
              <a:off x="3188477" y="3805474"/>
              <a:ext cx="1259546" cy="615553"/>
            </a:xfrm>
            <a:prstGeom prst="rect">
              <a:avLst/>
            </a:prstGeom>
          </p:spPr>
          <p:txBody>
            <a:bodyPr wrap="square">
              <a:spAutoFit/>
            </a:bodyPr>
            <a:lstStyle/>
            <a:p>
              <a:pPr algn="ctr"/>
              <a:r>
                <a:rPr lang="en-US" sz="1800" b="1" dirty="0">
                  <a:solidFill>
                    <a:schemeClr val="tx2"/>
                  </a:solidFill>
                </a:rPr>
                <a:t>72%</a:t>
              </a:r>
            </a:p>
            <a:p>
              <a:pPr algn="ctr"/>
              <a:r>
                <a:rPr lang="en-US" sz="800" dirty="0"/>
                <a:t>Typical course margin</a:t>
              </a:r>
            </a:p>
          </p:txBody>
        </p:sp>
      </p:grpSp>
      <p:sp>
        <p:nvSpPr>
          <p:cNvPr id="31" name="Rectangle 30">
            <a:extLst>
              <a:ext uri="{FF2B5EF4-FFF2-40B4-BE49-F238E27FC236}">
                <a16:creationId xmlns:a16="http://schemas.microsoft.com/office/drawing/2014/main" id="{378B49E4-5BCA-44E4-975D-533E07F639D5}"/>
              </a:ext>
            </a:extLst>
          </p:cNvPr>
          <p:cNvSpPr/>
          <p:nvPr/>
        </p:nvSpPr>
        <p:spPr>
          <a:xfrm>
            <a:off x="4331639" y="2167696"/>
            <a:ext cx="1546839" cy="228600"/>
          </a:xfrm>
          <a:prstGeom prst="rect">
            <a:avLst/>
          </a:prstGeom>
          <a:no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i="1" dirty="0"/>
              <a:t>Tiered certificate stacks</a:t>
            </a:r>
          </a:p>
        </p:txBody>
      </p:sp>
      <p:sp>
        <p:nvSpPr>
          <p:cNvPr id="32" name="Rectangle 31">
            <a:extLst>
              <a:ext uri="{FF2B5EF4-FFF2-40B4-BE49-F238E27FC236}">
                <a16:creationId xmlns:a16="http://schemas.microsoft.com/office/drawing/2014/main" id="{10C03DD2-AA0A-495D-B944-28E4F743ACBA}"/>
              </a:ext>
            </a:extLst>
          </p:cNvPr>
          <p:cNvSpPr/>
          <p:nvPr/>
        </p:nvSpPr>
        <p:spPr>
          <a:xfrm>
            <a:off x="4317814" y="2791539"/>
            <a:ext cx="1805821" cy="228600"/>
          </a:xfrm>
          <a:prstGeom prst="rect">
            <a:avLst/>
          </a:prstGeom>
          <a:no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i="1" dirty="0"/>
              <a:t>Cross-lists with overlapping programs</a:t>
            </a:r>
          </a:p>
        </p:txBody>
      </p:sp>
      <p:sp>
        <p:nvSpPr>
          <p:cNvPr id="33" name="TextBox 32">
            <a:extLst>
              <a:ext uri="{FF2B5EF4-FFF2-40B4-BE49-F238E27FC236}">
                <a16:creationId xmlns:a16="http://schemas.microsoft.com/office/drawing/2014/main" id="{87F3CA20-1A60-4B08-9A12-A2262DC36AD5}"/>
              </a:ext>
            </a:extLst>
          </p:cNvPr>
          <p:cNvSpPr txBox="1"/>
          <p:nvPr/>
        </p:nvSpPr>
        <p:spPr bwMode="gray">
          <a:xfrm>
            <a:off x="4047468" y="2141008"/>
            <a:ext cx="128240" cy="276999"/>
          </a:xfrm>
          <a:prstGeom prst="rect">
            <a:avLst/>
          </a:prstGeom>
          <a:solidFill>
            <a:schemeClr val="bg1"/>
          </a:solidFill>
        </p:spPr>
        <p:txBody>
          <a:bodyPr wrap="none" lIns="0" tIns="0" rIns="0" bIns="0" rtlCol="0">
            <a:spAutoFit/>
          </a:bodyPr>
          <a:lstStyle/>
          <a:p>
            <a:r>
              <a:rPr lang="en-US" sz="1800" b="1" dirty="0">
                <a:solidFill>
                  <a:schemeClr val="accent6"/>
                </a:solidFill>
              </a:rPr>
              <a:t>1</a:t>
            </a:r>
          </a:p>
        </p:txBody>
      </p:sp>
      <p:sp>
        <p:nvSpPr>
          <p:cNvPr id="34" name="TextBox 33">
            <a:extLst>
              <a:ext uri="{FF2B5EF4-FFF2-40B4-BE49-F238E27FC236}">
                <a16:creationId xmlns:a16="http://schemas.microsoft.com/office/drawing/2014/main" id="{EE4EFC1B-0066-4C2D-982E-C2AE69BBB834}"/>
              </a:ext>
            </a:extLst>
          </p:cNvPr>
          <p:cNvSpPr txBox="1"/>
          <p:nvPr/>
        </p:nvSpPr>
        <p:spPr bwMode="gray">
          <a:xfrm>
            <a:off x="4054546" y="2781120"/>
            <a:ext cx="128240" cy="276999"/>
          </a:xfrm>
          <a:prstGeom prst="rect">
            <a:avLst/>
          </a:prstGeom>
          <a:solidFill>
            <a:schemeClr val="bg1"/>
          </a:solidFill>
        </p:spPr>
        <p:txBody>
          <a:bodyPr wrap="none" lIns="0" tIns="0" rIns="0" bIns="0" rtlCol="0">
            <a:spAutoFit/>
          </a:bodyPr>
          <a:lstStyle/>
          <a:p>
            <a:r>
              <a:rPr lang="en-US" sz="1800" b="1" dirty="0">
                <a:solidFill>
                  <a:schemeClr val="accent6"/>
                </a:solidFill>
              </a:rPr>
              <a:t>2</a:t>
            </a:r>
          </a:p>
        </p:txBody>
      </p:sp>
      <p:sp>
        <p:nvSpPr>
          <p:cNvPr id="35" name="Rectangle 34">
            <a:extLst>
              <a:ext uri="{FF2B5EF4-FFF2-40B4-BE49-F238E27FC236}">
                <a16:creationId xmlns:a16="http://schemas.microsoft.com/office/drawing/2014/main" id="{32681E84-A645-4DAB-B63A-3D78BB3EEDF4}"/>
              </a:ext>
            </a:extLst>
          </p:cNvPr>
          <p:cNvSpPr/>
          <p:nvPr/>
        </p:nvSpPr>
        <p:spPr>
          <a:xfrm>
            <a:off x="886006" y="1496487"/>
            <a:ext cx="1657480" cy="253985"/>
          </a:xfrm>
          <a:prstGeom prst="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rPr>
              <a:t>Myers-Briggs Assessment</a:t>
            </a:r>
          </a:p>
        </p:txBody>
      </p:sp>
      <p:sp>
        <p:nvSpPr>
          <p:cNvPr id="36" name="Rectangle 35">
            <a:extLst>
              <a:ext uri="{FF2B5EF4-FFF2-40B4-BE49-F238E27FC236}">
                <a16:creationId xmlns:a16="http://schemas.microsoft.com/office/drawing/2014/main" id="{A859400F-71ED-4158-9930-F38F794DF6AA}"/>
              </a:ext>
            </a:extLst>
          </p:cNvPr>
          <p:cNvSpPr/>
          <p:nvPr/>
        </p:nvSpPr>
        <p:spPr>
          <a:xfrm>
            <a:off x="976847" y="3299062"/>
            <a:ext cx="1409148" cy="337017"/>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b="1" dirty="0"/>
              <a:t>Electives (2)</a:t>
            </a:r>
          </a:p>
        </p:txBody>
      </p:sp>
      <p:cxnSp>
        <p:nvCxnSpPr>
          <p:cNvPr id="37" name="Straight Arrow Connector 36">
            <a:extLst>
              <a:ext uri="{FF2B5EF4-FFF2-40B4-BE49-F238E27FC236}">
                <a16:creationId xmlns:a16="http://schemas.microsoft.com/office/drawing/2014/main" id="{4316EEAF-E9E7-4E51-BFA5-450DEC43FA48}"/>
              </a:ext>
            </a:extLst>
          </p:cNvPr>
          <p:cNvCxnSpPr/>
          <p:nvPr/>
        </p:nvCxnSpPr>
        <p:spPr>
          <a:xfrm>
            <a:off x="3818567" y="4216745"/>
            <a:ext cx="184789" cy="0"/>
          </a:xfrm>
          <a:prstGeom prst="straightConnector1">
            <a:avLst/>
          </a:prstGeom>
          <a:noFill/>
          <a:ln w="12700" cap="flat" cmpd="sng" algn="ctr">
            <a:solidFill>
              <a:schemeClr val="accent3"/>
            </a:solidFill>
            <a:prstDash val="solid"/>
            <a:miter lim="800000"/>
            <a:headEnd type="none" w="med" len="med"/>
            <a:tailEnd type="triangle" w="med" len="med"/>
          </a:ln>
          <a:effectLst/>
        </p:spPr>
      </p:cxnSp>
      <p:sp>
        <p:nvSpPr>
          <p:cNvPr id="38" name="Right Bracket 37">
            <a:extLst>
              <a:ext uri="{FF2B5EF4-FFF2-40B4-BE49-F238E27FC236}">
                <a16:creationId xmlns:a16="http://schemas.microsoft.com/office/drawing/2014/main" id="{F58833EA-D51A-4064-9ADB-0EF7DCA45C3B}"/>
              </a:ext>
            </a:extLst>
          </p:cNvPr>
          <p:cNvSpPr/>
          <p:nvPr/>
        </p:nvSpPr>
        <p:spPr>
          <a:xfrm rot="16200000">
            <a:off x="3043992" y="1962928"/>
            <a:ext cx="45823" cy="3931907"/>
          </a:xfrm>
          <a:prstGeom prst="rightBracket">
            <a:avLst/>
          </a:prstGeom>
          <a:noFill/>
          <a:ln w="12700" cap="flat" cmpd="sng" algn="ctr">
            <a:solidFill>
              <a:schemeClr val="accent3"/>
            </a:solidFill>
            <a:prstDash val="solid"/>
            <a:miter lim="800000"/>
          </a:ln>
          <a:effectLst/>
        </p:spPr>
        <p:txBody>
          <a:bodyPr rtlCol="0" anchor="ctr"/>
          <a:lstStyle/>
          <a:p>
            <a:pPr algn="ctr"/>
            <a:endParaRPr lang="en-US" b="1" dirty="0"/>
          </a:p>
        </p:txBody>
      </p:sp>
    </p:spTree>
    <p:extLst>
      <p:ext uri="{BB962C8B-B14F-4D97-AF65-F5344CB8AC3E}">
        <p14:creationId xmlns:p14="http://schemas.microsoft.com/office/powerpoint/2010/main" val="64837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4C1E7-F865-487E-9905-4C80EA8138B9}"/>
              </a:ext>
            </a:extLst>
          </p:cNvPr>
          <p:cNvSpPr>
            <a:spLocks noGrp="1"/>
          </p:cNvSpPr>
          <p:nvPr>
            <p:ph type="body" sz="quarter" idx="15"/>
          </p:nvPr>
        </p:nvSpPr>
        <p:spPr/>
        <p:txBody>
          <a:bodyPr/>
          <a:lstStyle/>
          <a:p>
            <a:r>
              <a:rPr lang="en-US" dirty="0"/>
              <a:t>MBA Perks for “Make a Difference” Programs</a:t>
            </a:r>
          </a:p>
        </p:txBody>
      </p:sp>
      <p:sp>
        <p:nvSpPr>
          <p:cNvPr id="3" name="Text Placeholder 2">
            <a:extLst>
              <a:ext uri="{FF2B5EF4-FFF2-40B4-BE49-F238E27FC236}">
                <a16:creationId xmlns:a16="http://schemas.microsoft.com/office/drawing/2014/main" id="{D56229FB-6841-47DB-A0C4-939C4D83DC02}"/>
              </a:ext>
            </a:extLst>
          </p:cNvPr>
          <p:cNvSpPr>
            <a:spLocks noGrp="1"/>
          </p:cNvSpPr>
          <p:nvPr>
            <p:ph type="body" sz="quarter" idx="16"/>
          </p:nvPr>
        </p:nvSpPr>
        <p:spPr>
          <a:xfrm>
            <a:off x="280193" y="38227"/>
            <a:ext cx="3541847" cy="246221"/>
          </a:xfrm>
        </p:spPr>
        <p:txBody>
          <a:bodyPr/>
          <a:lstStyle/>
          <a:p>
            <a:r>
              <a:rPr lang="en-US" dirty="0"/>
              <a:t>3) Access to Alumni Networks, 4) Selective and Elite Student Body</a:t>
            </a:r>
          </a:p>
        </p:txBody>
      </p:sp>
      <p:sp>
        <p:nvSpPr>
          <p:cNvPr id="4" name="Text Placeholder 3">
            <a:extLst>
              <a:ext uri="{FF2B5EF4-FFF2-40B4-BE49-F238E27FC236}">
                <a16:creationId xmlns:a16="http://schemas.microsoft.com/office/drawing/2014/main" id="{BE44A3B9-D8D3-43B4-90DF-F07B9983BCF0}"/>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45361585-E127-4B83-8A9A-C9D7E4CCBEDC}"/>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E3EBD970-6C68-4C9F-921F-F90823AF7717}"/>
              </a:ext>
            </a:extLst>
          </p:cNvPr>
          <p:cNvSpPr>
            <a:spLocks noGrp="1"/>
          </p:cNvSpPr>
          <p:nvPr>
            <p:ph type="title"/>
          </p:nvPr>
        </p:nvSpPr>
        <p:spPr/>
        <p:txBody>
          <a:bodyPr/>
          <a:lstStyle/>
          <a:p>
            <a:r>
              <a:rPr lang="en-US" dirty="0"/>
              <a:t>Mission-Driven Alternatives</a:t>
            </a:r>
          </a:p>
        </p:txBody>
      </p:sp>
      <p:sp>
        <p:nvSpPr>
          <p:cNvPr id="7" name="TextBox 6">
            <a:extLst>
              <a:ext uri="{FF2B5EF4-FFF2-40B4-BE49-F238E27FC236}">
                <a16:creationId xmlns:a16="http://schemas.microsoft.com/office/drawing/2014/main" id="{1285105A-290E-40EA-AA03-247CB12E411D}"/>
              </a:ext>
            </a:extLst>
          </p:cNvPr>
          <p:cNvSpPr txBox="1"/>
          <p:nvPr/>
        </p:nvSpPr>
        <p:spPr bwMode="gray">
          <a:xfrm>
            <a:off x="3291069" y="1012533"/>
            <a:ext cx="2449223" cy="338554"/>
          </a:xfrm>
          <a:prstGeom prst="rect">
            <a:avLst/>
          </a:prstGeom>
          <a:noFill/>
        </p:spPr>
        <p:txBody>
          <a:bodyPr wrap="square" lIns="0" tIns="0" rIns="0" bIns="0" rtlCol="0">
            <a:spAutoFit/>
          </a:bodyPr>
          <a:lstStyle/>
          <a:p>
            <a:r>
              <a:rPr lang="en-US" sz="1100" b="1" dirty="0"/>
              <a:t>Elite Pathways for Aspiring Nonprofit Executives</a:t>
            </a:r>
            <a:endParaRPr lang="pl-PL" sz="1100" b="1" dirty="0"/>
          </a:p>
        </p:txBody>
      </p:sp>
      <p:sp>
        <p:nvSpPr>
          <p:cNvPr id="8" name="TextBox 7">
            <a:extLst>
              <a:ext uri="{FF2B5EF4-FFF2-40B4-BE49-F238E27FC236}">
                <a16:creationId xmlns:a16="http://schemas.microsoft.com/office/drawing/2014/main" id="{6FA60B93-3D3A-4E2F-9A18-DDF49160B4F6}"/>
              </a:ext>
            </a:extLst>
          </p:cNvPr>
          <p:cNvSpPr txBox="1"/>
          <p:nvPr/>
        </p:nvSpPr>
        <p:spPr bwMode="gray">
          <a:xfrm>
            <a:off x="397310" y="3875579"/>
            <a:ext cx="2648043" cy="507831"/>
          </a:xfrm>
          <a:prstGeom prst="rect">
            <a:avLst/>
          </a:prstGeom>
          <a:noFill/>
        </p:spPr>
        <p:txBody>
          <a:bodyPr wrap="square" lIns="182880" tIns="91440" rIns="182880" bIns="0" rtlCol="0">
            <a:spAutoFit/>
          </a:bodyPr>
          <a:lstStyle/>
          <a:p>
            <a:pPr>
              <a:spcBef>
                <a:spcPts val="500"/>
              </a:spcBef>
            </a:pPr>
            <a:r>
              <a:rPr lang="en-US" sz="900" dirty="0"/>
              <a:t>Alumni join program LinkedIn group and attend post-program conference calls on diversity issues</a:t>
            </a:r>
          </a:p>
        </p:txBody>
      </p:sp>
      <p:sp>
        <p:nvSpPr>
          <p:cNvPr id="9" name="Text Placeholder 9">
            <a:extLst>
              <a:ext uri="{FF2B5EF4-FFF2-40B4-BE49-F238E27FC236}">
                <a16:creationId xmlns:a16="http://schemas.microsoft.com/office/drawing/2014/main" id="{39C84A57-4F3B-4600-B0B9-C184128A7578}"/>
              </a:ext>
            </a:extLst>
          </p:cNvPr>
          <p:cNvSpPr>
            <a:spLocks noGrp="1"/>
          </p:cNvSpPr>
          <p:nvPr/>
        </p:nvSpPr>
        <p:spPr bwMode="gray">
          <a:xfrm>
            <a:off x="394275" y="3529420"/>
            <a:ext cx="2651078" cy="917238"/>
          </a:xfrm>
          <a:prstGeom prst="rect">
            <a:avLst/>
          </a:prstGeom>
          <a:noFill/>
          <a:ln w="19050">
            <a:solidFill>
              <a:schemeClr val="accent3"/>
            </a:solidFill>
            <a:miter lim="800000"/>
          </a:ln>
        </p:spPr>
        <p:txBody>
          <a:bodyPr vert="horz" wrap="square" lIns="182880" tIns="18288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Post-Program Networking</a:t>
            </a:r>
          </a:p>
        </p:txBody>
      </p:sp>
      <p:grpSp>
        <p:nvGrpSpPr>
          <p:cNvPr id="10" name="Group 9">
            <a:extLst>
              <a:ext uri="{FF2B5EF4-FFF2-40B4-BE49-F238E27FC236}">
                <a16:creationId xmlns:a16="http://schemas.microsoft.com/office/drawing/2014/main" id="{32DB9E8E-2FCC-4195-85F5-B1CB839FFD82}"/>
              </a:ext>
            </a:extLst>
          </p:cNvPr>
          <p:cNvGrpSpPr/>
          <p:nvPr/>
        </p:nvGrpSpPr>
        <p:grpSpPr bwMode="gray">
          <a:xfrm>
            <a:off x="264745" y="3402444"/>
            <a:ext cx="252374" cy="260198"/>
            <a:chOff x="7978708" y="5978569"/>
            <a:chExt cx="252374" cy="260198"/>
          </a:xfrm>
        </p:grpSpPr>
        <p:sp>
          <p:nvSpPr>
            <p:cNvPr id="11" name="Rectangle 10">
              <a:extLst>
                <a:ext uri="{FF2B5EF4-FFF2-40B4-BE49-F238E27FC236}">
                  <a16:creationId xmlns:a16="http://schemas.microsoft.com/office/drawing/2014/main" id="{971ECFC9-3969-476C-BB41-08C0C1FA4CFF}"/>
                </a:ext>
              </a:extLst>
            </p:cNvPr>
            <p:cNvSpPr/>
            <p:nvPr/>
          </p:nvSpPr>
          <p:spPr bwMode="gray">
            <a:xfrm>
              <a:off x="7978708" y="5978569"/>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2" name="Group 11">
              <a:extLst>
                <a:ext uri="{FF2B5EF4-FFF2-40B4-BE49-F238E27FC236}">
                  <a16:creationId xmlns:a16="http://schemas.microsoft.com/office/drawing/2014/main" id="{0AE87D72-968D-48AB-A59F-A79B56820865}"/>
                </a:ext>
              </a:extLst>
            </p:cNvPr>
            <p:cNvGrpSpPr>
              <a:grpSpLocks noChangeAspect="1"/>
            </p:cNvGrpSpPr>
            <p:nvPr/>
          </p:nvGrpSpPr>
          <p:grpSpPr bwMode="gray">
            <a:xfrm>
              <a:off x="8040478" y="6001023"/>
              <a:ext cx="128834" cy="237744"/>
              <a:chOff x="5878518" y="3925465"/>
              <a:chExt cx="143699" cy="265176"/>
            </a:xfrm>
          </p:grpSpPr>
          <p:sp>
            <p:nvSpPr>
              <p:cNvPr id="13" name="AutoShape 18">
                <a:extLst>
                  <a:ext uri="{FF2B5EF4-FFF2-40B4-BE49-F238E27FC236}">
                    <a16:creationId xmlns:a16="http://schemas.microsoft.com/office/drawing/2014/main" id="{07475CFC-7B8B-4B18-81E3-2BDF78AE58D5}"/>
                  </a:ext>
                </a:extLst>
              </p:cNvPr>
              <p:cNvSpPr>
                <a:spLocks noChangeAspect="1" noChangeArrowheads="1" noTextEdit="1"/>
              </p:cNvSpPr>
              <p:nvPr/>
            </p:nvSpPr>
            <p:spPr bwMode="gray">
              <a:xfrm>
                <a:off x="5878518" y="3925465"/>
                <a:ext cx="143699" cy="2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a:extLst>
                  <a:ext uri="{FF2B5EF4-FFF2-40B4-BE49-F238E27FC236}">
                    <a16:creationId xmlns:a16="http://schemas.microsoft.com/office/drawing/2014/main" id="{764968B7-12AC-4E1E-9BC6-34083489BC99}"/>
                  </a:ext>
                </a:extLst>
              </p:cNvPr>
              <p:cNvSpPr>
                <a:spLocks/>
              </p:cNvSpPr>
              <p:nvPr/>
            </p:nvSpPr>
            <p:spPr bwMode="gray">
              <a:xfrm>
                <a:off x="5887417" y="3934352"/>
                <a:ext cx="125922" cy="164439"/>
              </a:xfrm>
              <a:custGeom>
                <a:avLst/>
                <a:gdLst>
                  <a:gd name="T0" fmla="*/ 59 w 85"/>
                  <a:gd name="T1" fmla="*/ 111 h 111"/>
                  <a:gd name="T2" fmla="*/ 59 w 85"/>
                  <a:gd name="T3" fmla="*/ 111 h 111"/>
                  <a:gd name="T4" fmla="*/ 60 w 85"/>
                  <a:gd name="T5" fmla="*/ 101 h 111"/>
                  <a:gd name="T6" fmla="*/ 63 w 85"/>
                  <a:gd name="T7" fmla="*/ 90 h 111"/>
                  <a:gd name="T8" fmla="*/ 67 w 85"/>
                  <a:gd name="T9" fmla="*/ 82 h 111"/>
                  <a:gd name="T10" fmla="*/ 72 w 85"/>
                  <a:gd name="T11" fmla="*/ 75 h 111"/>
                  <a:gd name="T12" fmla="*/ 72 w 85"/>
                  <a:gd name="T13" fmla="*/ 75 h 111"/>
                  <a:gd name="T14" fmla="*/ 78 w 85"/>
                  <a:gd name="T15" fmla="*/ 67 h 111"/>
                  <a:gd name="T16" fmla="*/ 82 w 85"/>
                  <a:gd name="T17" fmla="*/ 60 h 111"/>
                  <a:gd name="T18" fmla="*/ 85 w 85"/>
                  <a:gd name="T19" fmla="*/ 52 h 111"/>
                  <a:gd name="T20" fmla="*/ 85 w 85"/>
                  <a:gd name="T21" fmla="*/ 43 h 111"/>
                  <a:gd name="T22" fmla="*/ 85 w 85"/>
                  <a:gd name="T23" fmla="*/ 43 h 111"/>
                  <a:gd name="T24" fmla="*/ 85 w 85"/>
                  <a:gd name="T25" fmla="*/ 34 h 111"/>
                  <a:gd name="T26" fmla="*/ 83 w 85"/>
                  <a:gd name="T27" fmla="*/ 26 h 111"/>
                  <a:gd name="T28" fmla="*/ 78 w 85"/>
                  <a:gd name="T29" fmla="*/ 19 h 111"/>
                  <a:gd name="T30" fmla="*/ 73 w 85"/>
                  <a:gd name="T31" fmla="*/ 13 h 111"/>
                  <a:gd name="T32" fmla="*/ 66 w 85"/>
                  <a:gd name="T33" fmla="*/ 7 h 111"/>
                  <a:gd name="T34" fmla="*/ 59 w 85"/>
                  <a:gd name="T35" fmla="*/ 3 h 111"/>
                  <a:gd name="T36" fmla="*/ 51 w 85"/>
                  <a:gd name="T37" fmla="*/ 1 h 111"/>
                  <a:gd name="T38" fmla="*/ 43 w 85"/>
                  <a:gd name="T39" fmla="*/ 0 h 111"/>
                  <a:gd name="T40" fmla="*/ 43 w 85"/>
                  <a:gd name="T41" fmla="*/ 0 h 111"/>
                  <a:gd name="T42" fmla="*/ 34 w 85"/>
                  <a:gd name="T43" fmla="*/ 1 h 111"/>
                  <a:gd name="T44" fmla="*/ 26 w 85"/>
                  <a:gd name="T45" fmla="*/ 3 h 111"/>
                  <a:gd name="T46" fmla="*/ 19 w 85"/>
                  <a:gd name="T47" fmla="*/ 7 h 111"/>
                  <a:gd name="T48" fmla="*/ 13 w 85"/>
                  <a:gd name="T49" fmla="*/ 13 h 111"/>
                  <a:gd name="T50" fmla="*/ 7 w 85"/>
                  <a:gd name="T51" fmla="*/ 19 h 111"/>
                  <a:gd name="T52" fmla="*/ 3 w 85"/>
                  <a:gd name="T53" fmla="*/ 26 h 111"/>
                  <a:gd name="T54" fmla="*/ 1 w 85"/>
                  <a:gd name="T55" fmla="*/ 34 h 111"/>
                  <a:gd name="T56" fmla="*/ 0 w 85"/>
                  <a:gd name="T57" fmla="*/ 43 h 111"/>
                  <a:gd name="T58" fmla="*/ 0 w 85"/>
                  <a:gd name="T59" fmla="*/ 43 h 111"/>
                  <a:gd name="T60" fmla="*/ 1 w 85"/>
                  <a:gd name="T61" fmla="*/ 52 h 111"/>
                  <a:gd name="T62" fmla="*/ 3 w 85"/>
                  <a:gd name="T63" fmla="*/ 60 h 111"/>
                  <a:gd name="T64" fmla="*/ 8 w 85"/>
                  <a:gd name="T65" fmla="*/ 67 h 111"/>
                  <a:gd name="T66" fmla="*/ 14 w 85"/>
                  <a:gd name="T67" fmla="*/ 75 h 111"/>
                  <a:gd name="T68" fmla="*/ 14 w 85"/>
                  <a:gd name="T69" fmla="*/ 75 h 111"/>
                  <a:gd name="T70" fmla="*/ 19 w 85"/>
                  <a:gd name="T71" fmla="*/ 82 h 111"/>
                  <a:gd name="T72" fmla="*/ 22 w 85"/>
                  <a:gd name="T73" fmla="*/ 90 h 111"/>
                  <a:gd name="T74" fmla="*/ 25 w 85"/>
                  <a:gd name="T75" fmla="*/ 101 h 111"/>
                  <a:gd name="T76" fmla="*/ 26 w 85"/>
                  <a:gd name="T77" fmla="*/ 111 h 111"/>
                  <a:gd name="T78" fmla="*/ 59 w 85"/>
                  <a:gd name="T7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11">
                    <a:moveTo>
                      <a:pt x="59" y="111"/>
                    </a:moveTo>
                    <a:lnTo>
                      <a:pt x="59" y="111"/>
                    </a:lnTo>
                    <a:lnTo>
                      <a:pt x="60" y="101"/>
                    </a:lnTo>
                    <a:lnTo>
                      <a:pt x="63" y="90"/>
                    </a:lnTo>
                    <a:lnTo>
                      <a:pt x="67" y="82"/>
                    </a:lnTo>
                    <a:lnTo>
                      <a:pt x="72" y="75"/>
                    </a:lnTo>
                    <a:lnTo>
                      <a:pt x="72" y="75"/>
                    </a:lnTo>
                    <a:lnTo>
                      <a:pt x="78" y="67"/>
                    </a:lnTo>
                    <a:lnTo>
                      <a:pt x="82" y="60"/>
                    </a:lnTo>
                    <a:lnTo>
                      <a:pt x="85" y="52"/>
                    </a:lnTo>
                    <a:lnTo>
                      <a:pt x="85" y="43"/>
                    </a:lnTo>
                    <a:lnTo>
                      <a:pt x="85" y="43"/>
                    </a:lnTo>
                    <a:lnTo>
                      <a:pt x="85" y="34"/>
                    </a:lnTo>
                    <a:lnTo>
                      <a:pt x="83" y="26"/>
                    </a:lnTo>
                    <a:lnTo>
                      <a:pt x="78" y="19"/>
                    </a:lnTo>
                    <a:lnTo>
                      <a:pt x="73" y="13"/>
                    </a:lnTo>
                    <a:lnTo>
                      <a:pt x="66" y="7"/>
                    </a:lnTo>
                    <a:lnTo>
                      <a:pt x="59" y="3"/>
                    </a:lnTo>
                    <a:lnTo>
                      <a:pt x="51" y="1"/>
                    </a:lnTo>
                    <a:lnTo>
                      <a:pt x="43" y="0"/>
                    </a:lnTo>
                    <a:lnTo>
                      <a:pt x="43" y="0"/>
                    </a:lnTo>
                    <a:lnTo>
                      <a:pt x="34" y="1"/>
                    </a:lnTo>
                    <a:lnTo>
                      <a:pt x="26" y="3"/>
                    </a:lnTo>
                    <a:lnTo>
                      <a:pt x="19" y="7"/>
                    </a:lnTo>
                    <a:lnTo>
                      <a:pt x="13" y="13"/>
                    </a:lnTo>
                    <a:lnTo>
                      <a:pt x="7" y="19"/>
                    </a:lnTo>
                    <a:lnTo>
                      <a:pt x="3" y="26"/>
                    </a:lnTo>
                    <a:lnTo>
                      <a:pt x="1" y="34"/>
                    </a:lnTo>
                    <a:lnTo>
                      <a:pt x="0" y="43"/>
                    </a:lnTo>
                    <a:lnTo>
                      <a:pt x="0" y="43"/>
                    </a:lnTo>
                    <a:lnTo>
                      <a:pt x="1" y="52"/>
                    </a:lnTo>
                    <a:lnTo>
                      <a:pt x="3" y="60"/>
                    </a:lnTo>
                    <a:lnTo>
                      <a:pt x="8" y="67"/>
                    </a:lnTo>
                    <a:lnTo>
                      <a:pt x="14" y="75"/>
                    </a:lnTo>
                    <a:lnTo>
                      <a:pt x="14" y="75"/>
                    </a:lnTo>
                    <a:lnTo>
                      <a:pt x="19" y="82"/>
                    </a:lnTo>
                    <a:lnTo>
                      <a:pt x="22" y="90"/>
                    </a:lnTo>
                    <a:lnTo>
                      <a:pt x="25" y="101"/>
                    </a:lnTo>
                    <a:lnTo>
                      <a:pt x="26" y="111"/>
                    </a:lnTo>
                    <a:lnTo>
                      <a:pt x="59" y="111"/>
                    </a:lnTo>
                    <a:close/>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a:extLst>
                  <a:ext uri="{FF2B5EF4-FFF2-40B4-BE49-F238E27FC236}">
                    <a16:creationId xmlns:a16="http://schemas.microsoft.com/office/drawing/2014/main" id="{27E8F8DA-73C9-4EF0-A56F-8ED8645F71FE}"/>
                  </a:ext>
                </a:extLst>
              </p:cNvPr>
              <p:cNvSpPr>
                <a:spLocks/>
              </p:cNvSpPr>
              <p:nvPr/>
            </p:nvSpPr>
            <p:spPr bwMode="gray">
              <a:xfrm>
                <a:off x="5909661" y="4119223"/>
                <a:ext cx="81479" cy="16295"/>
              </a:xfrm>
              <a:custGeom>
                <a:avLst/>
                <a:gdLst>
                  <a:gd name="T0" fmla="*/ 55 w 55"/>
                  <a:gd name="T1" fmla="*/ 6 h 11"/>
                  <a:gd name="T2" fmla="*/ 55 w 55"/>
                  <a:gd name="T3" fmla="*/ 6 h 11"/>
                  <a:gd name="T4" fmla="*/ 55 w 55"/>
                  <a:gd name="T5" fmla="*/ 7 h 11"/>
                  <a:gd name="T6" fmla="*/ 54 w 55"/>
                  <a:gd name="T7" fmla="*/ 10 h 11"/>
                  <a:gd name="T8" fmla="*/ 52 w 55"/>
                  <a:gd name="T9" fmla="*/ 11 h 11"/>
                  <a:gd name="T10" fmla="*/ 50 w 55"/>
                  <a:gd name="T11" fmla="*/ 11 h 11"/>
                  <a:gd name="T12" fmla="*/ 5 w 55"/>
                  <a:gd name="T13" fmla="*/ 11 h 11"/>
                  <a:gd name="T14" fmla="*/ 5 w 55"/>
                  <a:gd name="T15" fmla="*/ 11 h 11"/>
                  <a:gd name="T16" fmla="*/ 4 w 55"/>
                  <a:gd name="T17" fmla="*/ 11 h 11"/>
                  <a:gd name="T18" fmla="*/ 3 w 55"/>
                  <a:gd name="T19" fmla="*/ 10 h 11"/>
                  <a:gd name="T20" fmla="*/ 1 w 55"/>
                  <a:gd name="T21" fmla="*/ 7 h 11"/>
                  <a:gd name="T22" fmla="*/ 0 w 55"/>
                  <a:gd name="T23" fmla="*/ 6 h 11"/>
                  <a:gd name="T24" fmla="*/ 0 w 55"/>
                  <a:gd name="T25" fmla="*/ 6 h 11"/>
                  <a:gd name="T26" fmla="*/ 0 w 55"/>
                  <a:gd name="T27" fmla="*/ 6 h 11"/>
                  <a:gd name="T28" fmla="*/ 1 w 55"/>
                  <a:gd name="T29" fmla="*/ 4 h 11"/>
                  <a:gd name="T30" fmla="*/ 3 w 55"/>
                  <a:gd name="T31" fmla="*/ 1 h 11"/>
                  <a:gd name="T32" fmla="*/ 4 w 55"/>
                  <a:gd name="T33" fmla="*/ 0 h 11"/>
                  <a:gd name="T34" fmla="*/ 5 w 55"/>
                  <a:gd name="T35" fmla="*/ 0 h 11"/>
                  <a:gd name="T36" fmla="*/ 50 w 55"/>
                  <a:gd name="T37" fmla="*/ 0 h 11"/>
                  <a:gd name="T38" fmla="*/ 50 w 55"/>
                  <a:gd name="T39" fmla="*/ 0 h 11"/>
                  <a:gd name="T40" fmla="*/ 52 w 55"/>
                  <a:gd name="T41" fmla="*/ 0 h 11"/>
                  <a:gd name="T42" fmla="*/ 54 w 55"/>
                  <a:gd name="T43" fmla="*/ 1 h 11"/>
                  <a:gd name="T44" fmla="*/ 55 w 55"/>
                  <a:gd name="T45" fmla="*/ 4 h 11"/>
                  <a:gd name="T46" fmla="*/ 55 w 55"/>
                  <a:gd name="T47" fmla="*/ 6 h 11"/>
                  <a:gd name="T48" fmla="*/ 55 w 55"/>
                  <a:gd name="T4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1">
                    <a:moveTo>
                      <a:pt x="55" y="6"/>
                    </a:moveTo>
                    <a:lnTo>
                      <a:pt x="55" y="6"/>
                    </a:lnTo>
                    <a:lnTo>
                      <a:pt x="55" y="7"/>
                    </a:lnTo>
                    <a:lnTo>
                      <a:pt x="54" y="10"/>
                    </a:lnTo>
                    <a:lnTo>
                      <a:pt x="52" y="11"/>
                    </a:lnTo>
                    <a:lnTo>
                      <a:pt x="50" y="11"/>
                    </a:lnTo>
                    <a:lnTo>
                      <a:pt x="5" y="11"/>
                    </a:lnTo>
                    <a:lnTo>
                      <a:pt x="5" y="11"/>
                    </a:lnTo>
                    <a:lnTo>
                      <a:pt x="4" y="11"/>
                    </a:lnTo>
                    <a:lnTo>
                      <a:pt x="3" y="10"/>
                    </a:lnTo>
                    <a:lnTo>
                      <a:pt x="1" y="7"/>
                    </a:lnTo>
                    <a:lnTo>
                      <a:pt x="0" y="6"/>
                    </a:lnTo>
                    <a:lnTo>
                      <a:pt x="0" y="6"/>
                    </a:lnTo>
                    <a:lnTo>
                      <a:pt x="0" y="6"/>
                    </a:lnTo>
                    <a:lnTo>
                      <a:pt x="1" y="4"/>
                    </a:lnTo>
                    <a:lnTo>
                      <a:pt x="3" y="1"/>
                    </a:lnTo>
                    <a:lnTo>
                      <a:pt x="4" y="0"/>
                    </a:lnTo>
                    <a:lnTo>
                      <a:pt x="5" y="0"/>
                    </a:lnTo>
                    <a:lnTo>
                      <a:pt x="50" y="0"/>
                    </a:lnTo>
                    <a:lnTo>
                      <a:pt x="50" y="0"/>
                    </a:lnTo>
                    <a:lnTo>
                      <a:pt x="52" y="0"/>
                    </a:lnTo>
                    <a:lnTo>
                      <a:pt x="54" y="1"/>
                    </a:lnTo>
                    <a:lnTo>
                      <a:pt x="55" y="4"/>
                    </a:lnTo>
                    <a:lnTo>
                      <a:pt x="55" y="6"/>
                    </a:lnTo>
                    <a:lnTo>
                      <a:pt x="55" y="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
                <a:extLst>
                  <a:ext uri="{FF2B5EF4-FFF2-40B4-BE49-F238E27FC236}">
                    <a16:creationId xmlns:a16="http://schemas.microsoft.com/office/drawing/2014/main" id="{8E2A152D-DACF-467C-95DB-A3B2CFF008CE}"/>
                  </a:ext>
                </a:extLst>
              </p:cNvPr>
              <p:cNvSpPr>
                <a:spLocks/>
              </p:cNvSpPr>
              <p:nvPr/>
            </p:nvSpPr>
            <p:spPr bwMode="gray">
              <a:xfrm>
                <a:off x="5909661" y="4145143"/>
                <a:ext cx="81479" cy="16295"/>
              </a:xfrm>
              <a:custGeom>
                <a:avLst/>
                <a:gdLst>
                  <a:gd name="T0" fmla="*/ 55 w 55"/>
                  <a:gd name="T1" fmla="*/ 6 h 11"/>
                  <a:gd name="T2" fmla="*/ 55 w 55"/>
                  <a:gd name="T3" fmla="*/ 6 h 11"/>
                  <a:gd name="T4" fmla="*/ 55 w 55"/>
                  <a:gd name="T5" fmla="*/ 7 h 11"/>
                  <a:gd name="T6" fmla="*/ 54 w 55"/>
                  <a:gd name="T7" fmla="*/ 10 h 11"/>
                  <a:gd name="T8" fmla="*/ 52 w 55"/>
                  <a:gd name="T9" fmla="*/ 11 h 11"/>
                  <a:gd name="T10" fmla="*/ 50 w 55"/>
                  <a:gd name="T11" fmla="*/ 11 h 11"/>
                  <a:gd name="T12" fmla="*/ 5 w 55"/>
                  <a:gd name="T13" fmla="*/ 11 h 11"/>
                  <a:gd name="T14" fmla="*/ 5 w 55"/>
                  <a:gd name="T15" fmla="*/ 11 h 11"/>
                  <a:gd name="T16" fmla="*/ 4 w 55"/>
                  <a:gd name="T17" fmla="*/ 11 h 11"/>
                  <a:gd name="T18" fmla="*/ 3 w 55"/>
                  <a:gd name="T19" fmla="*/ 10 h 11"/>
                  <a:gd name="T20" fmla="*/ 1 w 55"/>
                  <a:gd name="T21" fmla="*/ 7 h 11"/>
                  <a:gd name="T22" fmla="*/ 0 w 55"/>
                  <a:gd name="T23" fmla="*/ 6 h 11"/>
                  <a:gd name="T24" fmla="*/ 0 w 55"/>
                  <a:gd name="T25" fmla="*/ 6 h 11"/>
                  <a:gd name="T26" fmla="*/ 0 w 55"/>
                  <a:gd name="T27" fmla="*/ 6 h 11"/>
                  <a:gd name="T28" fmla="*/ 1 w 55"/>
                  <a:gd name="T29" fmla="*/ 4 h 11"/>
                  <a:gd name="T30" fmla="*/ 3 w 55"/>
                  <a:gd name="T31" fmla="*/ 1 h 11"/>
                  <a:gd name="T32" fmla="*/ 4 w 55"/>
                  <a:gd name="T33" fmla="*/ 0 h 11"/>
                  <a:gd name="T34" fmla="*/ 5 w 55"/>
                  <a:gd name="T35" fmla="*/ 0 h 11"/>
                  <a:gd name="T36" fmla="*/ 50 w 55"/>
                  <a:gd name="T37" fmla="*/ 0 h 11"/>
                  <a:gd name="T38" fmla="*/ 50 w 55"/>
                  <a:gd name="T39" fmla="*/ 0 h 11"/>
                  <a:gd name="T40" fmla="*/ 52 w 55"/>
                  <a:gd name="T41" fmla="*/ 0 h 11"/>
                  <a:gd name="T42" fmla="*/ 54 w 55"/>
                  <a:gd name="T43" fmla="*/ 1 h 11"/>
                  <a:gd name="T44" fmla="*/ 55 w 55"/>
                  <a:gd name="T45" fmla="*/ 4 h 11"/>
                  <a:gd name="T46" fmla="*/ 55 w 55"/>
                  <a:gd name="T47" fmla="*/ 6 h 11"/>
                  <a:gd name="T48" fmla="*/ 55 w 55"/>
                  <a:gd name="T4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1">
                    <a:moveTo>
                      <a:pt x="55" y="6"/>
                    </a:moveTo>
                    <a:lnTo>
                      <a:pt x="55" y="6"/>
                    </a:lnTo>
                    <a:lnTo>
                      <a:pt x="55" y="7"/>
                    </a:lnTo>
                    <a:lnTo>
                      <a:pt x="54" y="10"/>
                    </a:lnTo>
                    <a:lnTo>
                      <a:pt x="52" y="11"/>
                    </a:lnTo>
                    <a:lnTo>
                      <a:pt x="50" y="11"/>
                    </a:lnTo>
                    <a:lnTo>
                      <a:pt x="5" y="11"/>
                    </a:lnTo>
                    <a:lnTo>
                      <a:pt x="5" y="11"/>
                    </a:lnTo>
                    <a:lnTo>
                      <a:pt x="4" y="11"/>
                    </a:lnTo>
                    <a:lnTo>
                      <a:pt x="3" y="10"/>
                    </a:lnTo>
                    <a:lnTo>
                      <a:pt x="1" y="7"/>
                    </a:lnTo>
                    <a:lnTo>
                      <a:pt x="0" y="6"/>
                    </a:lnTo>
                    <a:lnTo>
                      <a:pt x="0" y="6"/>
                    </a:lnTo>
                    <a:lnTo>
                      <a:pt x="0" y="6"/>
                    </a:lnTo>
                    <a:lnTo>
                      <a:pt x="1" y="4"/>
                    </a:lnTo>
                    <a:lnTo>
                      <a:pt x="3" y="1"/>
                    </a:lnTo>
                    <a:lnTo>
                      <a:pt x="4" y="0"/>
                    </a:lnTo>
                    <a:lnTo>
                      <a:pt x="5" y="0"/>
                    </a:lnTo>
                    <a:lnTo>
                      <a:pt x="50" y="0"/>
                    </a:lnTo>
                    <a:lnTo>
                      <a:pt x="50" y="0"/>
                    </a:lnTo>
                    <a:lnTo>
                      <a:pt x="52" y="0"/>
                    </a:lnTo>
                    <a:lnTo>
                      <a:pt x="54" y="1"/>
                    </a:lnTo>
                    <a:lnTo>
                      <a:pt x="55" y="4"/>
                    </a:lnTo>
                    <a:lnTo>
                      <a:pt x="55" y="6"/>
                    </a:lnTo>
                    <a:lnTo>
                      <a:pt x="55" y="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17" name="Text Placeholder 1">
            <a:extLst>
              <a:ext uri="{FF2B5EF4-FFF2-40B4-BE49-F238E27FC236}">
                <a16:creationId xmlns:a16="http://schemas.microsoft.com/office/drawing/2014/main" id="{17BE4900-0733-4F52-AB00-1057FD0D1534}"/>
              </a:ext>
            </a:extLst>
          </p:cNvPr>
          <p:cNvSpPr txBox="1">
            <a:spLocks/>
          </p:cNvSpPr>
          <p:nvPr/>
        </p:nvSpPr>
        <p:spPr bwMode="gray">
          <a:xfrm>
            <a:off x="962098" y="1439633"/>
            <a:ext cx="2169875" cy="234749"/>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b="1" dirty="0"/>
              <a:t>Strategic Diversity and Inclusion Management Certificate</a:t>
            </a:r>
          </a:p>
        </p:txBody>
      </p:sp>
      <p:sp>
        <p:nvSpPr>
          <p:cNvPr id="18" name="Text Placeholder 1">
            <a:extLst>
              <a:ext uri="{FF2B5EF4-FFF2-40B4-BE49-F238E27FC236}">
                <a16:creationId xmlns:a16="http://schemas.microsoft.com/office/drawing/2014/main" id="{173ACB0D-ADA1-47A6-B2E9-EA3CA83F03CC}"/>
              </a:ext>
            </a:extLst>
          </p:cNvPr>
          <p:cNvSpPr txBox="1">
            <a:spLocks/>
          </p:cNvSpPr>
          <p:nvPr/>
        </p:nvSpPr>
        <p:spPr bwMode="gray">
          <a:xfrm>
            <a:off x="310237" y="1844329"/>
            <a:ext cx="2735116" cy="400237"/>
          </a:xfrm>
          <a:prstGeom prst="rect">
            <a:avLst/>
          </a:prstGeom>
          <a:noFill/>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171450" indent="-171450">
              <a:spcBef>
                <a:spcPts val="0"/>
              </a:spcBef>
              <a:spcAft>
                <a:spcPts val="300"/>
              </a:spcAft>
            </a:pPr>
            <a:r>
              <a:rPr lang="en-US" sz="900" dirty="0"/>
              <a:t>One long weekend/month for six months</a:t>
            </a:r>
          </a:p>
          <a:p>
            <a:pPr marL="171450" indent="-171450">
              <a:spcBef>
                <a:spcPts val="0"/>
              </a:spcBef>
              <a:spcAft>
                <a:spcPts val="300"/>
              </a:spcAft>
            </a:pPr>
            <a:r>
              <a:rPr lang="en-US" sz="900" dirty="0"/>
              <a:t>$5,970; 6 courses</a:t>
            </a:r>
          </a:p>
          <a:p>
            <a:pPr marL="171450" indent="-171450">
              <a:spcBef>
                <a:spcPts val="0"/>
              </a:spcBef>
              <a:spcAft>
                <a:spcPts val="300"/>
              </a:spcAft>
            </a:pPr>
            <a:r>
              <a:rPr lang="en-US" sz="900" dirty="0"/>
              <a:t>Strict admissions standards appeal to dedicated students, encourage persistence</a:t>
            </a:r>
            <a:r>
              <a:rPr lang="en-US" dirty="0"/>
              <a:t> </a:t>
            </a:r>
          </a:p>
        </p:txBody>
      </p:sp>
      <p:sp>
        <p:nvSpPr>
          <p:cNvPr id="19" name="Rectangle 18">
            <a:extLst>
              <a:ext uri="{FF2B5EF4-FFF2-40B4-BE49-F238E27FC236}">
                <a16:creationId xmlns:a16="http://schemas.microsoft.com/office/drawing/2014/main" id="{AC097C07-27D5-4FEC-BD6F-5AA267FA9E73}"/>
              </a:ext>
            </a:extLst>
          </p:cNvPr>
          <p:cNvSpPr/>
          <p:nvPr/>
        </p:nvSpPr>
        <p:spPr bwMode="gray">
          <a:xfrm>
            <a:off x="266916" y="2608954"/>
            <a:ext cx="1399032" cy="31545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500"/>
              </a:spcBef>
            </a:pPr>
            <a:r>
              <a:rPr lang="en-US" sz="800" dirty="0">
                <a:solidFill>
                  <a:schemeClr val="tx1"/>
                </a:solidFill>
              </a:rPr>
              <a:t>Cultural and Social Group Identities</a:t>
            </a:r>
          </a:p>
        </p:txBody>
      </p:sp>
      <p:sp>
        <p:nvSpPr>
          <p:cNvPr id="20" name="Rectangle 19">
            <a:extLst>
              <a:ext uri="{FF2B5EF4-FFF2-40B4-BE49-F238E27FC236}">
                <a16:creationId xmlns:a16="http://schemas.microsoft.com/office/drawing/2014/main" id="{96AA244C-23F2-4557-A12B-8CC81CC418DE}"/>
              </a:ext>
            </a:extLst>
          </p:cNvPr>
          <p:cNvSpPr/>
          <p:nvPr/>
        </p:nvSpPr>
        <p:spPr bwMode="gray">
          <a:xfrm>
            <a:off x="266916" y="2974391"/>
            <a:ext cx="1399032" cy="31545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500"/>
              </a:spcBef>
            </a:pPr>
            <a:r>
              <a:rPr lang="en-US" sz="800" dirty="0">
                <a:solidFill>
                  <a:schemeClr val="tx1"/>
                </a:solidFill>
              </a:rPr>
              <a:t>D&amp;I Measurement and Accountability </a:t>
            </a:r>
          </a:p>
        </p:txBody>
      </p:sp>
      <p:sp>
        <p:nvSpPr>
          <p:cNvPr id="21" name="Rectangle 20">
            <a:extLst>
              <a:ext uri="{FF2B5EF4-FFF2-40B4-BE49-F238E27FC236}">
                <a16:creationId xmlns:a16="http://schemas.microsoft.com/office/drawing/2014/main" id="{FDA92926-AD95-4450-8B89-1DE714FBEADD}"/>
              </a:ext>
            </a:extLst>
          </p:cNvPr>
          <p:cNvSpPr/>
          <p:nvPr/>
        </p:nvSpPr>
        <p:spPr bwMode="gray">
          <a:xfrm>
            <a:off x="1695296" y="2608954"/>
            <a:ext cx="1399032" cy="31545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500"/>
              </a:spcBef>
            </a:pPr>
            <a:r>
              <a:rPr lang="en-US" sz="800" dirty="0">
                <a:solidFill>
                  <a:schemeClr val="tx1"/>
                </a:solidFill>
              </a:rPr>
              <a:t>Theoretical Foundations of Diversity and Inclusion</a:t>
            </a:r>
          </a:p>
        </p:txBody>
      </p:sp>
      <p:sp>
        <p:nvSpPr>
          <p:cNvPr id="22" name="Rectangle 21">
            <a:extLst>
              <a:ext uri="{FF2B5EF4-FFF2-40B4-BE49-F238E27FC236}">
                <a16:creationId xmlns:a16="http://schemas.microsoft.com/office/drawing/2014/main" id="{D04DEB6A-1101-4D8F-971B-278819480FFA}"/>
              </a:ext>
            </a:extLst>
          </p:cNvPr>
          <p:cNvSpPr/>
          <p:nvPr/>
        </p:nvSpPr>
        <p:spPr bwMode="gray">
          <a:xfrm>
            <a:off x="1695296" y="2974391"/>
            <a:ext cx="1399032" cy="31545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500"/>
              </a:spcBef>
            </a:pPr>
            <a:r>
              <a:rPr lang="en-US" sz="800" dirty="0">
                <a:solidFill>
                  <a:schemeClr val="tx1"/>
                </a:solidFill>
              </a:rPr>
              <a:t>Resistance and Renewal: Managing Change</a:t>
            </a:r>
          </a:p>
        </p:txBody>
      </p:sp>
      <p:pic>
        <p:nvPicPr>
          <p:cNvPr id="23" name="Picture 5" descr="https://d1p42fqrbwqdsw.cloudfront.net/campaigns/background_images/000/006/518/web/Georgetown-Logo-Header.jpg?1384277775">
            <a:extLst>
              <a:ext uri="{FF2B5EF4-FFF2-40B4-BE49-F238E27FC236}">
                <a16:creationId xmlns:a16="http://schemas.microsoft.com/office/drawing/2014/main" id="{C86E4626-B512-4D11-BC6D-8B8C3D242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1445062"/>
            <a:ext cx="644363" cy="2829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1897F82-C6FE-4541-BE3C-03DE734B4FCF}"/>
              </a:ext>
            </a:extLst>
          </p:cNvPr>
          <p:cNvSpPr txBox="1"/>
          <p:nvPr/>
        </p:nvSpPr>
        <p:spPr bwMode="gray">
          <a:xfrm>
            <a:off x="250511" y="1012533"/>
            <a:ext cx="2449223" cy="307777"/>
          </a:xfrm>
          <a:prstGeom prst="rect">
            <a:avLst/>
          </a:prstGeom>
          <a:noFill/>
        </p:spPr>
        <p:txBody>
          <a:bodyPr wrap="square" lIns="0" tIns="0" rIns="0" bIns="0" rtlCol="0">
            <a:spAutoFit/>
          </a:bodyPr>
          <a:lstStyle/>
          <a:p>
            <a:r>
              <a:rPr lang="en-US" sz="1000" b="1" dirty="0"/>
              <a:t>Lifelong Support Network for Diversity Leaders</a:t>
            </a:r>
            <a:endParaRPr lang="pl-PL" sz="1000" b="1" dirty="0"/>
          </a:p>
        </p:txBody>
      </p:sp>
      <p:sp>
        <p:nvSpPr>
          <p:cNvPr id="25" name="TextBox 24">
            <a:extLst>
              <a:ext uri="{FF2B5EF4-FFF2-40B4-BE49-F238E27FC236}">
                <a16:creationId xmlns:a16="http://schemas.microsoft.com/office/drawing/2014/main" id="{D2AA1864-95EA-43D9-971D-C59432214DA8}"/>
              </a:ext>
            </a:extLst>
          </p:cNvPr>
          <p:cNvSpPr txBox="1"/>
          <p:nvPr/>
        </p:nvSpPr>
        <p:spPr bwMode="gray">
          <a:xfrm>
            <a:off x="3471141" y="3854947"/>
            <a:ext cx="2648043" cy="507831"/>
          </a:xfrm>
          <a:prstGeom prst="rect">
            <a:avLst/>
          </a:prstGeom>
          <a:noFill/>
        </p:spPr>
        <p:txBody>
          <a:bodyPr wrap="square" lIns="182880" tIns="91440" rIns="182880" bIns="0" rtlCol="0">
            <a:spAutoFit/>
          </a:bodyPr>
          <a:lstStyle/>
          <a:p>
            <a:pPr>
              <a:spcBef>
                <a:spcPts val="500"/>
              </a:spcBef>
            </a:pPr>
            <a:r>
              <a:rPr lang="en-US" sz="900" dirty="0"/>
              <a:t>In the last three years, 68% of post-master’s certificate students enrolled in second master’s</a:t>
            </a:r>
          </a:p>
        </p:txBody>
      </p:sp>
      <p:sp>
        <p:nvSpPr>
          <p:cNvPr id="26" name="Text Placeholder 9">
            <a:extLst>
              <a:ext uri="{FF2B5EF4-FFF2-40B4-BE49-F238E27FC236}">
                <a16:creationId xmlns:a16="http://schemas.microsoft.com/office/drawing/2014/main" id="{E4E297F8-EB29-45D0-B9F0-FC930BC7B73A}"/>
              </a:ext>
            </a:extLst>
          </p:cNvPr>
          <p:cNvSpPr>
            <a:spLocks noGrp="1"/>
          </p:cNvSpPr>
          <p:nvPr/>
        </p:nvSpPr>
        <p:spPr bwMode="gray">
          <a:xfrm>
            <a:off x="3468106" y="3529420"/>
            <a:ext cx="2651078" cy="917237"/>
          </a:xfrm>
          <a:prstGeom prst="rect">
            <a:avLst/>
          </a:prstGeom>
          <a:noFill/>
          <a:ln w="19050">
            <a:solidFill>
              <a:schemeClr val="accent3"/>
            </a:solidFill>
            <a:miter lim="800000"/>
          </a:ln>
        </p:spPr>
        <p:txBody>
          <a:bodyPr vert="horz" wrap="square" lIns="182880" tIns="18288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Pathway to Second Master’s</a:t>
            </a:r>
          </a:p>
        </p:txBody>
      </p:sp>
      <p:grpSp>
        <p:nvGrpSpPr>
          <p:cNvPr id="27" name="Group 26">
            <a:extLst>
              <a:ext uri="{FF2B5EF4-FFF2-40B4-BE49-F238E27FC236}">
                <a16:creationId xmlns:a16="http://schemas.microsoft.com/office/drawing/2014/main" id="{FB8E4AB2-F5CC-4FF6-AB0E-BC4665CB38F8}"/>
              </a:ext>
            </a:extLst>
          </p:cNvPr>
          <p:cNvGrpSpPr/>
          <p:nvPr/>
        </p:nvGrpSpPr>
        <p:grpSpPr bwMode="gray">
          <a:xfrm>
            <a:off x="3338576" y="3400730"/>
            <a:ext cx="252374" cy="260198"/>
            <a:chOff x="7978708" y="5978569"/>
            <a:chExt cx="252374" cy="260198"/>
          </a:xfrm>
        </p:grpSpPr>
        <p:sp>
          <p:nvSpPr>
            <p:cNvPr id="28" name="Rectangle 27">
              <a:extLst>
                <a:ext uri="{FF2B5EF4-FFF2-40B4-BE49-F238E27FC236}">
                  <a16:creationId xmlns:a16="http://schemas.microsoft.com/office/drawing/2014/main" id="{F1D3AD17-3896-44C0-919B-1FFCA2738840}"/>
                </a:ext>
              </a:extLst>
            </p:cNvPr>
            <p:cNvSpPr/>
            <p:nvPr/>
          </p:nvSpPr>
          <p:spPr bwMode="gray">
            <a:xfrm>
              <a:off x="7978708" y="5978569"/>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29" name="Group 28">
              <a:extLst>
                <a:ext uri="{FF2B5EF4-FFF2-40B4-BE49-F238E27FC236}">
                  <a16:creationId xmlns:a16="http://schemas.microsoft.com/office/drawing/2014/main" id="{B55C555E-8EF4-45F3-AF68-C0392B18791F}"/>
                </a:ext>
              </a:extLst>
            </p:cNvPr>
            <p:cNvGrpSpPr>
              <a:grpSpLocks noChangeAspect="1"/>
            </p:cNvGrpSpPr>
            <p:nvPr/>
          </p:nvGrpSpPr>
          <p:grpSpPr bwMode="gray">
            <a:xfrm>
              <a:off x="8040478" y="6001023"/>
              <a:ext cx="128834" cy="237744"/>
              <a:chOff x="5878518" y="3925465"/>
              <a:chExt cx="143699" cy="265176"/>
            </a:xfrm>
          </p:grpSpPr>
          <p:sp>
            <p:nvSpPr>
              <p:cNvPr id="30" name="AutoShape 18">
                <a:extLst>
                  <a:ext uri="{FF2B5EF4-FFF2-40B4-BE49-F238E27FC236}">
                    <a16:creationId xmlns:a16="http://schemas.microsoft.com/office/drawing/2014/main" id="{CD9629CE-BECF-41D7-B4D0-7A4AA934EF5B}"/>
                  </a:ext>
                </a:extLst>
              </p:cNvPr>
              <p:cNvSpPr>
                <a:spLocks noChangeAspect="1" noChangeArrowheads="1" noTextEdit="1"/>
              </p:cNvSpPr>
              <p:nvPr/>
            </p:nvSpPr>
            <p:spPr bwMode="gray">
              <a:xfrm>
                <a:off x="5878518" y="3925465"/>
                <a:ext cx="143699" cy="2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0">
                <a:extLst>
                  <a:ext uri="{FF2B5EF4-FFF2-40B4-BE49-F238E27FC236}">
                    <a16:creationId xmlns:a16="http://schemas.microsoft.com/office/drawing/2014/main" id="{7BCC9F2A-3DBA-4831-9714-EA9D56DDDCF6}"/>
                  </a:ext>
                </a:extLst>
              </p:cNvPr>
              <p:cNvSpPr>
                <a:spLocks/>
              </p:cNvSpPr>
              <p:nvPr/>
            </p:nvSpPr>
            <p:spPr bwMode="gray">
              <a:xfrm>
                <a:off x="5887417" y="3934352"/>
                <a:ext cx="125922" cy="164439"/>
              </a:xfrm>
              <a:custGeom>
                <a:avLst/>
                <a:gdLst>
                  <a:gd name="T0" fmla="*/ 59 w 85"/>
                  <a:gd name="T1" fmla="*/ 111 h 111"/>
                  <a:gd name="T2" fmla="*/ 59 w 85"/>
                  <a:gd name="T3" fmla="*/ 111 h 111"/>
                  <a:gd name="T4" fmla="*/ 60 w 85"/>
                  <a:gd name="T5" fmla="*/ 101 h 111"/>
                  <a:gd name="T6" fmla="*/ 63 w 85"/>
                  <a:gd name="T7" fmla="*/ 90 h 111"/>
                  <a:gd name="T8" fmla="*/ 67 w 85"/>
                  <a:gd name="T9" fmla="*/ 82 h 111"/>
                  <a:gd name="T10" fmla="*/ 72 w 85"/>
                  <a:gd name="T11" fmla="*/ 75 h 111"/>
                  <a:gd name="T12" fmla="*/ 72 w 85"/>
                  <a:gd name="T13" fmla="*/ 75 h 111"/>
                  <a:gd name="T14" fmla="*/ 78 w 85"/>
                  <a:gd name="T15" fmla="*/ 67 h 111"/>
                  <a:gd name="T16" fmla="*/ 82 w 85"/>
                  <a:gd name="T17" fmla="*/ 60 h 111"/>
                  <a:gd name="T18" fmla="*/ 85 w 85"/>
                  <a:gd name="T19" fmla="*/ 52 h 111"/>
                  <a:gd name="T20" fmla="*/ 85 w 85"/>
                  <a:gd name="T21" fmla="*/ 43 h 111"/>
                  <a:gd name="T22" fmla="*/ 85 w 85"/>
                  <a:gd name="T23" fmla="*/ 43 h 111"/>
                  <a:gd name="T24" fmla="*/ 85 w 85"/>
                  <a:gd name="T25" fmla="*/ 34 h 111"/>
                  <a:gd name="T26" fmla="*/ 83 w 85"/>
                  <a:gd name="T27" fmla="*/ 26 h 111"/>
                  <a:gd name="T28" fmla="*/ 78 w 85"/>
                  <a:gd name="T29" fmla="*/ 19 h 111"/>
                  <a:gd name="T30" fmla="*/ 73 w 85"/>
                  <a:gd name="T31" fmla="*/ 13 h 111"/>
                  <a:gd name="T32" fmla="*/ 66 w 85"/>
                  <a:gd name="T33" fmla="*/ 7 h 111"/>
                  <a:gd name="T34" fmla="*/ 59 w 85"/>
                  <a:gd name="T35" fmla="*/ 3 h 111"/>
                  <a:gd name="T36" fmla="*/ 51 w 85"/>
                  <a:gd name="T37" fmla="*/ 1 h 111"/>
                  <a:gd name="T38" fmla="*/ 43 w 85"/>
                  <a:gd name="T39" fmla="*/ 0 h 111"/>
                  <a:gd name="T40" fmla="*/ 43 w 85"/>
                  <a:gd name="T41" fmla="*/ 0 h 111"/>
                  <a:gd name="T42" fmla="*/ 34 w 85"/>
                  <a:gd name="T43" fmla="*/ 1 h 111"/>
                  <a:gd name="T44" fmla="*/ 26 w 85"/>
                  <a:gd name="T45" fmla="*/ 3 h 111"/>
                  <a:gd name="T46" fmla="*/ 19 w 85"/>
                  <a:gd name="T47" fmla="*/ 7 h 111"/>
                  <a:gd name="T48" fmla="*/ 13 w 85"/>
                  <a:gd name="T49" fmla="*/ 13 h 111"/>
                  <a:gd name="T50" fmla="*/ 7 w 85"/>
                  <a:gd name="T51" fmla="*/ 19 h 111"/>
                  <a:gd name="T52" fmla="*/ 3 w 85"/>
                  <a:gd name="T53" fmla="*/ 26 h 111"/>
                  <a:gd name="T54" fmla="*/ 1 w 85"/>
                  <a:gd name="T55" fmla="*/ 34 h 111"/>
                  <a:gd name="T56" fmla="*/ 0 w 85"/>
                  <a:gd name="T57" fmla="*/ 43 h 111"/>
                  <a:gd name="T58" fmla="*/ 0 w 85"/>
                  <a:gd name="T59" fmla="*/ 43 h 111"/>
                  <a:gd name="T60" fmla="*/ 1 w 85"/>
                  <a:gd name="T61" fmla="*/ 52 h 111"/>
                  <a:gd name="T62" fmla="*/ 3 w 85"/>
                  <a:gd name="T63" fmla="*/ 60 h 111"/>
                  <a:gd name="T64" fmla="*/ 8 w 85"/>
                  <a:gd name="T65" fmla="*/ 67 h 111"/>
                  <a:gd name="T66" fmla="*/ 14 w 85"/>
                  <a:gd name="T67" fmla="*/ 75 h 111"/>
                  <a:gd name="T68" fmla="*/ 14 w 85"/>
                  <a:gd name="T69" fmla="*/ 75 h 111"/>
                  <a:gd name="T70" fmla="*/ 19 w 85"/>
                  <a:gd name="T71" fmla="*/ 82 h 111"/>
                  <a:gd name="T72" fmla="*/ 22 w 85"/>
                  <a:gd name="T73" fmla="*/ 90 h 111"/>
                  <a:gd name="T74" fmla="*/ 25 w 85"/>
                  <a:gd name="T75" fmla="*/ 101 h 111"/>
                  <a:gd name="T76" fmla="*/ 26 w 85"/>
                  <a:gd name="T77" fmla="*/ 111 h 111"/>
                  <a:gd name="T78" fmla="*/ 59 w 85"/>
                  <a:gd name="T7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11">
                    <a:moveTo>
                      <a:pt x="59" y="111"/>
                    </a:moveTo>
                    <a:lnTo>
                      <a:pt x="59" y="111"/>
                    </a:lnTo>
                    <a:lnTo>
                      <a:pt x="60" y="101"/>
                    </a:lnTo>
                    <a:lnTo>
                      <a:pt x="63" y="90"/>
                    </a:lnTo>
                    <a:lnTo>
                      <a:pt x="67" y="82"/>
                    </a:lnTo>
                    <a:lnTo>
                      <a:pt x="72" y="75"/>
                    </a:lnTo>
                    <a:lnTo>
                      <a:pt x="72" y="75"/>
                    </a:lnTo>
                    <a:lnTo>
                      <a:pt x="78" y="67"/>
                    </a:lnTo>
                    <a:lnTo>
                      <a:pt x="82" y="60"/>
                    </a:lnTo>
                    <a:lnTo>
                      <a:pt x="85" y="52"/>
                    </a:lnTo>
                    <a:lnTo>
                      <a:pt x="85" y="43"/>
                    </a:lnTo>
                    <a:lnTo>
                      <a:pt x="85" y="43"/>
                    </a:lnTo>
                    <a:lnTo>
                      <a:pt x="85" y="34"/>
                    </a:lnTo>
                    <a:lnTo>
                      <a:pt x="83" y="26"/>
                    </a:lnTo>
                    <a:lnTo>
                      <a:pt x="78" y="19"/>
                    </a:lnTo>
                    <a:lnTo>
                      <a:pt x="73" y="13"/>
                    </a:lnTo>
                    <a:lnTo>
                      <a:pt x="66" y="7"/>
                    </a:lnTo>
                    <a:lnTo>
                      <a:pt x="59" y="3"/>
                    </a:lnTo>
                    <a:lnTo>
                      <a:pt x="51" y="1"/>
                    </a:lnTo>
                    <a:lnTo>
                      <a:pt x="43" y="0"/>
                    </a:lnTo>
                    <a:lnTo>
                      <a:pt x="43" y="0"/>
                    </a:lnTo>
                    <a:lnTo>
                      <a:pt x="34" y="1"/>
                    </a:lnTo>
                    <a:lnTo>
                      <a:pt x="26" y="3"/>
                    </a:lnTo>
                    <a:lnTo>
                      <a:pt x="19" y="7"/>
                    </a:lnTo>
                    <a:lnTo>
                      <a:pt x="13" y="13"/>
                    </a:lnTo>
                    <a:lnTo>
                      <a:pt x="7" y="19"/>
                    </a:lnTo>
                    <a:lnTo>
                      <a:pt x="3" y="26"/>
                    </a:lnTo>
                    <a:lnTo>
                      <a:pt x="1" y="34"/>
                    </a:lnTo>
                    <a:lnTo>
                      <a:pt x="0" y="43"/>
                    </a:lnTo>
                    <a:lnTo>
                      <a:pt x="0" y="43"/>
                    </a:lnTo>
                    <a:lnTo>
                      <a:pt x="1" y="52"/>
                    </a:lnTo>
                    <a:lnTo>
                      <a:pt x="3" y="60"/>
                    </a:lnTo>
                    <a:lnTo>
                      <a:pt x="8" y="67"/>
                    </a:lnTo>
                    <a:lnTo>
                      <a:pt x="14" y="75"/>
                    </a:lnTo>
                    <a:lnTo>
                      <a:pt x="14" y="75"/>
                    </a:lnTo>
                    <a:lnTo>
                      <a:pt x="19" y="82"/>
                    </a:lnTo>
                    <a:lnTo>
                      <a:pt x="22" y="90"/>
                    </a:lnTo>
                    <a:lnTo>
                      <a:pt x="25" y="101"/>
                    </a:lnTo>
                    <a:lnTo>
                      <a:pt x="26" y="111"/>
                    </a:lnTo>
                    <a:lnTo>
                      <a:pt x="59" y="111"/>
                    </a:lnTo>
                    <a:close/>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1">
                <a:extLst>
                  <a:ext uri="{FF2B5EF4-FFF2-40B4-BE49-F238E27FC236}">
                    <a16:creationId xmlns:a16="http://schemas.microsoft.com/office/drawing/2014/main" id="{FFA34175-D81F-473B-99BB-8F28078A577C}"/>
                  </a:ext>
                </a:extLst>
              </p:cNvPr>
              <p:cNvSpPr>
                <a:spLocks/>
              </p:cNvSpPr>
              <p:nvPr/>
            </p:nvSpPr>
            <p:spPr bwMode="gray">
              <a:xfrm>
                <a:off x="5909661" y="4119223"/>
                <a:ext cx="81479" cy="16295"/>
              </a:xfrm>
              <a:custGeom>
                <a:avLst/>
                <a:gdLst>
                  <a:gd name="T0" fmla="*/ 55 w 55"/>
                  <a:gd name="T1" fmla="*/ 6 h 11"/>
                  <a:gd name="T2" fmla="*/ 55 w 55"/>
                  <a:gd name="T3" fmla="*/ 6 h 11"/>
                  <a:gd name="T4" fmla="*/ 55 w 55"/>
                  <a:gd name="T5" fmla="*/ 7 h 11"/>
                  <a:gd name="T6" fmla="*/ 54 w 55"/>
                  <a:gd name="T7" fmla="*/ 10 h 11"/>
                  <a:gd name="T8" fmla="*/ 52 w 55"/>
                  <a:gd name="T9" fmla="*/ 11 h 11"/>
                  <a:gd name="T10" fmla="*/ 50 w 55"/>
                  <a:gd name="T11" fmla="*/ 11 h 11"/>
                  <a:gd name="T12" fmla="*/ 5 w 55"/>
                  <a:gd name="T13" fmla="*/ 11 h 11"/>
                  <a:gd name="T14" fmla="*/ 5 w 55"/>
                  <a:gd name="T15" fmla="*/ 11 h 11"/>
                  <a:gd name="T16" fmla="*/ 4 w 55"/>
                  <a:gd name="T17" fmla="*/ 11 h 11"/>
                  <a:gd name="T18" fmla="*/ 3 w 55"/>
                  <a:gd name="T19" fmla="*/ 10 h 11"/>
                  <a:gd name="T20" fmla="*/ 1 w 55"/>
                  <a:gd name="T21" fmla="*/ 7 h 11"/>
                  <a:gd name="T22" fmla="*/ 0 w 55"/>
                  <a:gd name="T23" fmla="*/ 6 h 11"/>
                  <a:gd name="T24" fmla="*/ 0 w 55"/>
                  <a:gd name="T25" fmla="*/ 6 h 11"/>
                  <a:gd name="T26" fmla="*/ 0 w 55"/>
                  <a:gd name="T27" fmla="*/ 6 h 11"/>
                  <a:gd name="T28" fmla="*/ 1 w 55"/>
                  <a:gd name="T29" fmla="*/ 4 h 11"/>
                  <a:gd name="T30" fmla="*/ 3 w 55"/>
                  <a:gd name="T31" fmla="*/ 1 h 11"/>
                  <a:gd name="T32" fmla="*/ 4 w 55"/>
                  <a:gd name="T33" fmla="*/ 0 h 11"/>
                  <a:gd name="T34" fmla="*/ 5 w 55"/>
                  <a:gd name="T35" fmla="*/ 0 h 11"/>
                  <a:gd name="T36" fmla="*/ 50 w 55"/>
                  <a:gd name="T37" fmla="*/ 0 h 11"/>
                  <a:gd name="T38" fmla="*/ 50 w 55"/>
                  <a:gd name="T39" fmla="*/ 0 h 11"/>
                  <a:gd name="T40" fmla="*/ 52 w 55"/>
                  <a:gd name="T41" fmla="*/ 0 h 11"/>
                  <a:gd name="T42" fmla="*/ 54 w 55"/>
                  <a:gd name="T43" fmla="*/ 1 h 11"/>
                  <a:gd name="T44" fmla="*/ 55 w 55"/>
                  <a:gd name="T45" fmla="*/ 4 h 11"/>
                  <a:gd name="T46" fmla="*/ 55 w 55"/>
                  <a:gd name="T47" fmla="*/ 6 h 11"/>
                  <a:gd name="T48" fmla="*/ 55 w 55"/>
                  <a:gd name="T4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1">
                    <a:moveTo>
                      <a:pt x="55" y="6"/>
                    </a:moveTo>
                    <a:lnTo>
                      <a:pt x="55" y="6"/>
                    </a:lnTo>
                    <a:lnTo>
                      <a:pt x="55" y="7"/>
                    </a:lnTo>
                    <a:lnTo>
                      <a:pt x="54" y="10"/>
                    </a:lnTo>
                    <a:lnTo>
                      <a:pt x="52" y="11"/>
                    </a:lnTo>
                    <a:lnTo>
                      <a:pt x="50" y="11"/>
                    </a:lnTo>
                    <a:lnTo>
                      <a:pt x="5" y="11"/>
                    </a:lnTo>
                    <a:lnTo>
                      <a:pt x="5" y="11"/>
                    </a:lnTo>
                    <a:lnTo>
                      <a:pt x="4" y="11"/>
                    </a:lnTo>
                    <a:lnTo>
                      <a:pt x="3" y="10"/>
                    </a:lnTo>
                    <a:lnTo>
                      <a:pt x="1" y="7"/>
                    </a:lnTo>
                    <a:lnTo>
                      <a:pt x="0" y="6"/>
                    </a:lnTo>
                    <a:lnTo>
                      <a:pt x="0" y="6"/>
                    </a:lnTo>
                    <a:lnTo>
                      <a:pt x="0" y="6"/>
                    </a:lnTo>
                    <a:lnTo>
                      <a:pt x="1" y="4"/>
                    </a:lnTo>
                    <a:lnTo>
                      <a:pt x="3" y="1"/>
                    </a:lnTo>
                    <a:lnTo>
                      <a:pt x="4" y="0"/>
                    </a:lnTo>
                    <a:lnTo>
                      <a:pt x="5" y="0"/>
                    </a:lnTo>
                    <a:lnTo>
                      <a:pt x="50" y="0"/>
                    </a:lnTo>
                    <a:lnTo>
                      <a:pt x="50" y="0"/>
                    </a:lnTo>
                    <a:lnTo>
                      <a:pt x="52" y="0"/>
                    </a:lnTo>
                    <a:lnTo>
                      <a:pt x="54" y="1"/>
                    </a:lnTo>
                    <a:lnTo>
                      <a:pt x="55" y="4"/>
                    </a:lnTo>
                    <a:lnTo>
                      <a:pt x="55" y="6"/>
                    </a:lnTo>
                    <a:lnTo>
                      <a:pt x="55" y="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1">
                <a:extLst>
                  <a:ext uri="{FF2B5EF4-FFF2-40B4-BE49-F238E27FC236}">
                    <a16:creationId xmlns:a16="http://schemas.microsoft.com/office/drawing/2014/main" id="{35C7C80C-6E8A-44FC-9FDD-7010EB22522C}"/>
                  </a:ext>
                </a:extLst>
              </p:cNvPr>
              <p:cNvSpPr>
                <a:spLocks/>
              </p:cNvSpPr>
              <p:nvPr/>
            </p:nvSpPr>
            <p:spPr bwMode="gray">
              <a:xfrm>
                <a:off x="5909661" y="4145143"/>
                <a:ext cx="81479" cy="16295"/>
              </a:xfrm>
              <a:custGeom>
                <a:avLst/>
                <a:gdLst>
                  <a:gd name="T0" fmla="*/ 55 w 55"/>
                  <a:gd name="T1" fmla="*/ 6 h 11"/>
                  <a:gd name="T2" fmla="*/ 55 w 55"/>
                  <a:gd name="T3" fmla="*/ 6 h 11"/>
                  <a:gd name="T4" fmla="*/ 55 w 55"/>
                  <a:gd name="T5" fmla="*/ 7 h 11"/>
                  <a:gd name="T6" fmla="*/ 54 w 55"/>
                  <a:gd name="T7" fmla="*/ 10 h 11"/>
                  <a:gd name="T8" fmla="*/ 52 w 55"/>
                  <a:gd name="T9" fmla="*/ 11 h 11"/>
                  <a:gd name="T10" fmla="*/ 50 w 55"/>
                  <a:gd name="T11" fmla="*/ 11 h 11"/>
                  <a:gd name="T12" fmla="*/ 5 w 55"/>
                  <a:gd name="T13" fmla="*/ 11 h 11"/>
                  <a:gd name="T14" fmla="*/ 5 w 55"/>
                  <a:gd name="T15" fmla="*/ 11 h 11"/>
                  <a:gd name="T16" fmla="*/ 4 w 55"/>
                  <a:gd name="T17" fmla="*/ 11 h 11"/>
                  <a:gd name="T18" fmla="*/ 3 w 55"/>
                  <a:gd name="T19" fmla="*/ 10 h 11"/>
                  <a:gd name="T20" fmla="*/ 1 w 55"/>
                  <a:gd name="T21" fmla="*/ 7 h 11"/>
                  <a:gd name="T22" fmla="*/ 0 w 55"/>
                  <a:gd name="T23" fmla="*/ 6 h 11"/>
                  <a:gd name="T24" fmla="*/ 0 w 55"/>
                  <a:gd name="T25" fmla="*/ 6 h 11"/>
                  <a:gd name="T26" fmla="*/ 0 w 55"/>
                  <a:gd name="T27" fmla="*/ 6 h 11"/>
                  <a:gd name="T28" fmla="*/ 1 w 55"/>
                  <a:gd name="T29" fmla="*/ 4 h 11"/>
                  <a:gd name="T30" fmla="*/ 3 w 55"/>
                  <a:gd name="T31" fmla="*/ 1 h 11"/>
                  <a:gd name="T32" fmla="*/ 4 w 55"/>
                  <a:gd name="T33" fmla="*/ 0 h 11"/>
                  <a:gd name="T34" fmla="*/ 5 w 55"/>
                  <a:gd name="T35" fmla="*/ 0 h 11"/>
                  <a:gd name="T36" fmla="*/ 50 w 55"/>
                  <a:gd name="T37" fmla="*/ 0 h 11"/>
                  <a:gd name="T38" fmla="*/ 50 w 55"/>
                  <a:gd name="T39" fmla="*/ 0 h 11"/>
                  <a:gd name="T40" fmla="*/ 52 w 55"/>
                  <a:gd name="T41" fmla="*/ 0 h 11"/>
                  <a:gd name="T42" fmla="*/ 54 w 55"/>
                  <a:gd name="T43" fmla="*/ 1 h 11"/>
                  <a:gd name="T44" fmla="*/ 55 w 55"/>
                  <a:gd name="T45" fmla="*/ 4 h 11"/>
                  <a:gd name="T46" fmla="*/ 55 w 55"/>
                  <a:gd name="T47" fmla="*/ 6 h 11"/>
                  <a:gd name="T48" fmla="*/ 55 w 55"/>
                  <a:gd name="T4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1">
                    <a:moveTo>
                      <a:pt x="55" y="6"/>
                    </a:moveTo>
                    <a:lnTo>
                      <a:pt x="55" y="6"/>
                    </a:lnTo>
                    <a:lnTo>
                      <a:pt x="55" y="7"/>
                    </a:lnTo>
                    <a:lnTo>
                      <a:pt x="54" y="10"/>
                    </a:lnTo>
                    <a:lnTo>
                      <a:pt x="52" y="11"/>
                    </a:lnTo>
                    <a:lnTo>
                      <a:pt x="50" y="11"/>
                    </a:lnTo>
                    <a:lnTo>
                      <a:pt x="5" y="11"/>
                    </a:lnTo>
                    <a:lnTo>
                      <a:pt x="5" y="11"/>
                    </a:lnTo>
                    <a:lnTo>
                      <a:pt x="4" y="11"/>
                    </a:lnTo>
                    <a:lnTo>
                      <a:pt x="3" y="10"/>
                    </a:lnTo>
                    <a:lnTo>
                      <a:pt x="1" y="7"/>
                    </a:lnTo>
                    <a:lnTo>
                      <a:pt x="0" y="6"/>
                    </a:lnTo>
                    <a:lnTo>
                      <a:pt x="0" y="6"/>
                    </a:lnTo>
                    <a:lnTo>
                      <a:pt x="0" y="6"/>
                    </a:lnTo>
                    <a:lnTo>
                      <a:pt x="1" y="4"/>
                    </a:lnTo>
                    <a:lnTo>
                      <a:pt x="3" y="1"/>
                    </a:lnTo>
                    <a:lnTo>
                      <a:pt x="4" y="0"/>
                    </a:lnTo>
                    <a:lnTo>
                      <a:pt x="5" y="0"/>
                    </a:lnTo>
                    <a:lnTo>
                      <a:pt x="50" y="0"/>
                    </a:lnTo>
                    <a:lnTo>
                      <a:pt x="50" y="0"/>
                    </a:lnTo>
                    <a:lnTo>
                      <a:pt x="52" y="0"/>
                    </a:lnTo>
                    <a:lnTo>
                      <a:pt x="54" y="1"/>
                    </a:lnTo>
                    <a:lnTo>
                      <a:pt x="55" y="4"/>
                    </a:lnTo>
                    <a:lnTo>
                      <a:pt x="55" y="6"/>
                    </a:lnTo>
                    <a:lnTo>
                      <a:pt x="55" y="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34" name="Text Placeholder 1">
            <a:extLst>
              <a:ext uri="{FF2B5EF4-FFF2-40B4-BE49-F238E27FC236}">
                <a16:creationId xmlns:a16="http://schemas.microsoft.com/office/drawing/2014/main" id="{0EA2D952-601B-4D7F-AF9B-5A9C6F118D33}"/>
              </a:ext>
            </a:extLst>
          </p:cNvPr>
          <p:cNvSpPr txBox="1">
            <a:spLocks/>
          </p:cNvSpPr>
          <p:nvPr/>
        </p:nvSpPr>
        <p:spPr bwMode="gray">
          <a:xfrm>
            <a:off x="3981113" y="1439633"/>
            <a:ext cx="2169875" cy="234749"/>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b="1" dirty="0"/>
              <a:t>Executive Nonprofit Leadership Post-Graduate Certificate</a:t>
            </a:r>
          </a:p>
        </p:txBody>
      </p:sp>
      <p:sp>
        <p:nvSpPr>
          <p:cNvPr id="35" name="Text Placeholder 1">
            <a:extLst>
              <a:ext uri="{FF2B5EF4-FFF2-40B4-BE49-F238E27FC236}">
                <a16:creationId xmlns:a16="http://schemas.microsoft.com/office/drawing/2014/main" id="{469636D4-2A50-4CAD-8D27-94ACDCF7DA9A}"/>
              </a:ext>
            </a:extLst>
          </p:cNvPr>
          <p:cNvSpPr txBox="1">
            <a:spLocks/>
          </p:cNvSpPr>
          <p:nvPr/>
        </p:nvSpPr>
        <p:spPr bwMode="gray">
          <a:xfrm>
            <a:off x="3415872" y="1842615"/>
            <a:ext cx="2735116" cy="400237"/>
          </a:xfrm>
          <a:prstGeom prst="rect">
            <a:avLst/>
          </a:prstGeom>
          <a:noFill/>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171450" indent="-171450">
              <a:spcBef>
                <a:spcPts val="0"/>
              </a:spcBef>
              <a:spcAft>
                <a:spcPts val="300"/>
              </a:spcAft>
            </a:pPr>
            <a:r>
              <a:rPr lang="en-US" sz="900" dirty="0"/>
              <a:t>Online or face-to-face option, non-cohort</a:t>
            </a:r>
          </a:p>
          <a:p>
            <a:pPr marL="171450" indent="-171450">
              <a:spcBef>
                <a:spcPts val="0"/>
              </a:spcBef>
              <a:spcAft>
                <a:spcPts val="300"/>
              </a:spcAft>
            </a:pPr>
            <a:r>
              <a:rPr lang="en-US" sz="900" dirty="0"/>
              <a:t>$6,015; 4 courses</a:t>
            </a:r>
          </a:p>
          <a:p>
            <a:pPr marL="171450" indent="-171450">
              <a:spcBef>
                <a:spcPts val="0"/>
              </a:spcBef>
              <a:spcAft>
                <a:spcPts val="300"/>
              </a:spcAft>
            </a:pPr>
            <a:r>
              <a:rPr lang="en-US" sz="900" dirty="0"/>
              <a:t>Required MBA/MPA or equivalent emphasizes executive quality</a:t>
            </a:r>
          </a:p>
          <a:p>
            <a:pPr marL="171450" indent="-171450">
              <a:spcBef>
                <a:spcPts val="0"/>
              </a:spcBef>
              <a:spcAft>
                <a:spcPts val="300"/>
              </a:spcAft>
            </a:pPr>
            <a:endParaRPr lang="en-US" dirty="0"/>
          </a:p>
        </p:txBody>
      </p:sp>
      <p:sp>
        <p:nvSpPr>
          <p:cNvPr id="36" name="Rectangle 35">
            <a:extLst>
              <a:ext uri="{FF2B5EF4-FFF2-40B4-BE49-F238E27FC236}">
                <a16:creationId xmlns:a16="http://schemas.microsoft.com/office/drawing/2014/main" id="{39E14D9D-B444-487F-9671-2D2ABFCBD825}"/>
              </a:ext>
            </a:extLst>
          </p:cNvPr>
          <p:cNvSpPr/>
          <p:nvPr/>
        </p:nvSpPr>
        <p:spPr bwMode="gray">
          <a:xfrm>
            <a:off x="3307572" y="2608954"/>
            <a:ext cx="1399032" cy="31545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500"/>
              </a:spcBef>
            </a:pPr>
            <a:r>
              <a:rPr lang="en-US" sz="800" dirty="0">
                <a:solidFill>
                  <a:schemeClr val="tx1"/>
                </a:solidFill>
              </a:rPr>
              <a:t>History, Theory, and Future of Nonprofit Sector</a:t>
            </a:r>
          </a:p>
        </p:txBody>
      </p:sp>
      <p:sp>
        <p:nvSpPr>
          <p:cNvPr id="37" name="Rectangle 36">
            <a:extLst>
              <a:ext uri="{FF2B5EF4-FFF2-40B4-BE49-F238E27FC236}">
                <a16:creationId xmlns:a16="http://schemas.microsoft.com/office/drawing/2014/main" id="{07B9111C-D613-4D9A-AD85-9C0DF12E11FD}"/>
              </a:ext>
            </a:extLst>
          </p:cNvPr>
          <p:cNvSpPr/>
          <p:nvPr/>
        </p:nvSpPr>
        <p:spPr bwMode="gray">
          <a:xfrm>
            <a:off x="3307572" y="2974391"/>
            <a:ext cx="1399032" cy="31545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500"/>
              </a:spcBef>
            </a:pPr>
            <a:r>
              <a:rPr lang="en-US" sz="800" dirty="0">
                <a:solidFill>
                  <a:schemeClr val="tx1"/>
                </a:solidFill>
              </a:rPr>
              <a:t>Financial Resource Development</a:t>
            </a:r>
          </a:p>
        </p:txBody>
      </p:sp>
      <p:sp>
        <p:nvSpPr>
          <p:cNvPr id="38" name="Rectangle 37">
            <a:extLst>
              <a:ext uri="{FF2B5EF4-FFF2-40B4-BE49-F238E27FC236}">
                <a16:creationId xmlns:a16="http://schemas.microsoft.com/office/drawing/2014/main" id="{1E60F9EB-B2C4-4DB9-9DB7-A41C89E85A4F}"/>
              </a:ext>
            </a:extLst>
          </p:cNvPr>
          <p:cNvSpPr/>
          <p:nvPr/>
        </p:nvSpPr>
        <p:spPr bwMode="gray">
          <a:xfrm>
            <a:off x="4748564" y="2608954"/>
            <a:ext cx="1399032" cy="31545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500"/>
              </a:spcBef>
            </a:pPr>
            <a:r>
              <a:rPr lang="en-US" sz="800" dirty="0">
                <a:solidFill>
                  <a:schemeClr val="tx1"/>
                </a:solidFill>
              </a:rPr>
              <a:t>Governance and Organizational Leadership</a:t>
            </a:r>
          </a:p>
        </p:txBody>
      </p:sp>
      <p:sp>
        <p:nvSpPr>
          <p:cNvPr id="39" name="Rectangle 38">
            <a:extLst>
              <a:ext uri="{FF2B5EF4-FFF2-40B4-BE49-F238E27FC236}">
                <a16:creationId xmlns:a16="http://schemas.microsoft.com/office/drawing/2014/main" id="{6AF41D85-ACFC-4364-AB74-6292E3006848}"/>
              </a:ext>
            </a:extLst>
          </p:cNvPr>
          <p:cNvSpPr/>
          <p:nvPr/>
        </p:nvSpPr>
        <p:spPr bwMode="gray">
          <a:xfrm>
            <a:off x="4748564" y="2974391"/>
            <a:ext cx="1399032" cy="31545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800" dirty="0">
                <a:solidFill>
                  <a:schemeClr val="tx1"/>
                </a:solidFill>
              </a:rPr>
              <a:t>Advocacy and the Third Sector</a:t>
            </a:r>
          </a:p>
        </p:txBody>
      </p:sp>
      <p:pic>
        <p:nvPicPr>
          <p:cNvPr id="40" name="Picture 11" descr="http://regisrangers.com/information/logos/secondary-mark-1a.jpg">
            <a:extLst>
              <a:ext uri="{FF2B5EF4-FFF2-40B4-BE49-F238E27FC236}">
                <a16:creationId xmlns:a16="http://schemas.microsoft.com/office/drawing/2014/main" id="{F69E02A1-144B-4D8B-BAA9-5A7FA8CB6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557" y="1435477"/>
            <a:ext cx="440484" cy="33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494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4F89C-0045-4552-98EF-6028A1B06A40}"/>
              </a:ext>
            </a:extLst>
          </p:cNvPr>
          <p:cNvSpPr>
            <a:spLocks noGrp="1"/>
          </p:cNvSpPr>
          <p:nvPr>
            <p:ph type="body" sz="quarter" idx="15"/>
          </p:nvPr>
        </p:nvSpPr>
        <p:spPr/>
        <p:txBody>
          <a:bodyPr/>
          <a:lstStyle/>
          <a:p>
            <a:r>
              <a:rPr lang="en-US" dirty="0"/>
              <a:t>Putting Accelerated Leadership Programs into Practices</a:t>
            </a:r>
          </a:p>
        </p:txBody>
      </p:sp>
      <p:sp>
        <p:nvSpPr>
          <p:cNvPr id="3" name="Text Placeholder 2">
            <a:extLst>
              <a:ext uri="{FF2B5EF4-FFF2-40B4-BE49-F238E27FC236}">
                <a16:creationId xmlns:a16="http://schemas.microsoft.com/office/drawing/2014/main" id="{B3D78D92-700C-4A89-863A-16597564199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734E2BB5-3786-4E7B-BAF0-9C91026158C4}"/>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5B58335B-9F43-4C9A-AADD-888B8D1FB1F1}"/>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B569EB64-5344-46E9-A209-1178E4A5C7A9}"/>
              </a:ext>
            </a:extLst>
          </p:cNvPr>
          <p:cNvSpPr>
            <a:spLocks noGrp="1"/>
          </p:cNvSpPr>
          <p:nvPr>
            <p:ph type="title"/>
          </p:nvPr>
        </p:nvSpPr>
        <p:spPr/>
        <p:txBody>
          <a:bodyPr/>
          <a:lstStyle/>
          <a:p>
            <a:r>
              <a:rPr lang="en-US" dirty="0"/>
              <a:t>Bringing the Lessons Home</a:t>
            </a:r>
          </a:p>
        </p:txBody>
      </p:sp>
      <p:cxnSp>
        <p:nvCxnSpPr>
          <p:cNvPr id="7" name="Straight Connector 6">
            <a:extLst>
              <a:ext uri="{FF2B5EF4-FFF2-40B4-BE49-F238E27FC236}">
                <a16:creationId xmlns:a16="http://schemas.microsoft.com/office/drawing/2014/main" id="{FE4BFD9B-A3DF-4B58-B5CE-501217AD02B6}"/>
              </a:ext>
            </a:extLst>
          </p:cNvPr>
          <p:cNvCxnSpPr/>
          <p:nvPr/>
        </p:nvCxnSpPr>
        <p:spPr>
          <a:xfrm>
            <a:off x="4333529" y="1290718"/>
            <a:ext cx="0" cy="2793634"/>
          </a:xfrm>
          <a:prstGeom prst="line">
            <a:avLst/>
          </a:prstGeom>
          <a:noFill/>
          <a:ln w="12700" cap="flat" cmpd="sng" algn="ctr">
            <a:solidFill>
              <a:schemeClr val="accent1"/>
            </a:solidFill>
            <a:prstDash val="solid"/>
            <a:miter lim="800000"/>
            <a:headEnd type="none" w="med" len="med"/>
            <a:tailEnd type="none" w="med" len="med"/>
          </a:ln>
          <a:effectLst/>
        </p:spPr>
      </p:cxnSp>
      <p:sp>
        <p:nvSpPr>
          <p:cNvPr id="8" name="Rectangle 7">
            <a:extLst>
              <a:ext uri="{FF2B5EF4-FFF2-40B4-BE49-F238E27FC236}">
                <a16:creationId xmlns:a16="http://schemas.microsoft.com/office/drawing/2014/main" id="{C7F8DD1D-576F-49C8-9654-813FDA9162DE}"/>
              </a:ext>
            </a:extLst>
          </p:cNvPr>
          <p:cNvSpPr/>
          <p:nvPr/>
        </p:nvSpPr>
        <p:spPr bwMode="gray">
          <a:xfrm>
            <a:off x="253183" y="1130433"/>
            <a:ext cx="2046723" cy="1298867"/>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900" b="1" dirty="0">
                <a:solidFill>
                  <a:schemeClr val="bg1"/>
                </a:solidFill>
              </a:rPr>
              <a:t>MBA Selling Points</a:t>
            </a:r>
          </a:p>
          <a:p>
            <a:pPr marL="171450" indent="-171450">
              <a:spcBef>
                <a:spcPts val="500"/>
              </a:spcBef>
              <a:buFont typeface="Wingdings" panose="05000000000000000000" pitchFamily="2" charset="2"/>
              <a:buChar char="§"/>
            </a:pPr>
            <a:r>
              <a:rPr lang="en-US" sz="900" dirty="0">
                <a:solidFill>
                  <a:schemeClr val="bg1"/>
                </a:solidFill>
              </a:rPr>
              <a:t>Cohort-based experience</a:t>
            </a:r>
          </a:p>
          <a:p>
            <a:pPr marL="171450" indent="-171450">
              <a:spcBef>
                <a:spcPts val="500"/>
              </a:spcBef>
              <a:buFont typeface="Wingdings" panose="05000000000000000000" pitchFamily="2" charset="2"/>
              <a:buChar char="§"/>
            </a:pPr>
            <a:r>
              <a:rPr lang="en-US" sz="900" dirty="0">
                <a:solidFill>
                  <a:schemeClr val="bg1"/>
                </a:solidFill>
              </a:rPr>
              <a:t>Time for personal exploration</a:t>
            </a:r>
          </a:p>
          <a:p>
            <a:pPr marL="171450" indent="-171450">
              <a:spcBef>
                <a:spcPts val="500"/>
              </a:spcBef>
              <a:buFont typeface="Wingdings" panose="05000000000000000000" pitchFamily="2" charset="2"/>
              <a:buChar char="§"/>
            </a:pPr>
            <a:r>
              <a:rPr lang="en-US" sz="900" dirty="0">
                <a:solidFill>
                  <a:schemeClr val="bg1"/>
                </a:solidFill>
              </a:rPr>
              <a:t>Strong alumni network</a:t>
            </a:r>
          </a:p>
          <a:p>
            <a:pPr marL="171450" indent="-171450">
              <a:spcBef>
                <a:spcPts val="500"/>
              </a:spcBef>
              <a:buFont typeface="Wingdings" panose="05000000000000000000" pitchFamily="2" charset="2"/>
              <a:buChar char="§"/>
            </a:pPr>
            <a:r>
              <a:rPr lang="en-US" sz="900" dirty="0">
                <a:solidFill>
                  <a:schemeClr val="bg1"/>
                </a:solidFill>
              </a:rPr>
              <a:t>Selective and elite student body</a:t>
            </a:r>
          </a:p>
        </p:txBody>
      </p:sp>
      <p:sp>
        <p:nvSpPr>
          <p:cNvPr id="9" name="Rectangle 8">
            <a:extLst>
              <a:ext uri="{FF2B5EF4-FFF2-40B4-BE49-F238E27FC236}">
                <a16:creationId xmlns:a16="http://schemas.microsoft.com/office/drawing/2014/main" id="{2FE7D682-C781-4321-9924-3FC87B922025}"/>
              </a:ext>
            </a:extLst>
          </p:cNvPr>
          <p:cNvSpPr/>
          <p:nvPr/>
        </p:nvSpPr>
        <p:spPr bwMode="gray">
          <a:xfrm>
            <a:off x="253183" y="2830959"/>
            <a:ext cx="2046723" cy="13512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900" b="1" dirty="0">
                <a:solidFill>
                  <a:schemeClr val="accent4"/>
                </a:solidFill>
              </a:rPr>
              <a:t>Existing COE Resources</a:t>
            </a:r>
          </a:p>
          <a:p>
            <a:pPr marL="171450" indent="-171450">
              <a:spcBef>
                <a:spcPts val="500"/>
              </a:spcBef>
              <a:buFont typeface="Wingdings" panose="05000000000000000000" pitchFamily="2" charset="2"/>
              <a:buChar char="§"/>
            </a:pPr>
            <a:r>
              <a:rPr lang="en-US" sz="900" dirty="0">
                <a:solidFill>
                  <a:schemeClr val="accent4"/>
                </a:solidFill>
              </a:rPr>
              <a:t>Well-enrolled degree programs</a:t>
            </a:r>
          </a:p>
          <a:p>
            <a:pPr marL="171450" indent="-171450">
              <a:spcBef>
                <a:spcPts val="500"/>
              </a:spcBef>
              <a:buFont typeface="Wingdings" panose="05000000000000000000" pitchFamily="2" charset="2"/>
              <a:buChar char="§"/>
            </a:pPr>
            <a:r>
              <a:rPr lang="en-US" sz="900" dirty="0">
                <a:solidFill>
                  <a:schemeClr val="accent4"/>
                </a:solidFill>
              </a:rPr>
              <a:t>Existing management and leadership curricula</a:t>
            </a:r>
          </a:p>
          <a:p>
            <a:pPr marL="171450" indent="-171450">
              <a:spcBef>
                <a:spcPts val="500"/>
              </a:spcBef>
              <a:buFont typeface="Wingdings" panose="05000000000000000000" pitchFamily="2" charset="2"/>
              <a:buChar char="§"/>
            </a:pPr>
            <a:r>
              <a:rPr lang="en-US" sz="900" dirty="0">
                <a:solidFill>
                  <a:schemeClr val="accent4"/>
                </a:solidFill>
              </a:rPr>
              <a:t>“Mission-driven”            leadership programs</a:t>
            </a:r>
          </a:p>
        </p:txBody>
      </p:sp>
      <p:sp>
        <p:nvSpPr>
          <p:cNvPr id="10" name="Rectangle 9">
            <a:extLst>
              <a:ext uri="{FF2B5EF4-FFF2-40B4-BE49-F238E27FC236}">
                <a16:creationId xmlns:a16="http://schemas.microsoft.com/office/drawing/2014/main" id="{29ED16B8-5278-4311-B293-E1CD31654BE1}"/>
              </a:ext>
            </a:extLst>
          </p:cNvPr>
          <p:cNvSpPr/>
          <p:nvPr/>
        </p:nvSpPr>
        <p:spPr>
          <a:xfrm>
            <a:off x="2504734" y="1130436"/>
            <a:ext cx="3653180" cy="361866"/>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i="1" dirty="0"/>
          </a:p>
        </p:txBody>
      </p:sp>
      <p:sp>
        <p:nvSpPr>
          <p:cNvPr id="11" name="TextBox 10">
            <a:extLst>
              <a:ext uri="{FF2B5EF4-FFF2-40B4-BE49-F238E27FC236}">
                <a16:creationId xmlns:a16="http://schemas.microsoft.com/office/drawing/2014/main" id="{B8026646-1203-4E26-BA8C-9CAD724570EB}"/>
              </a:ext>
            </a:extLst>
          </p:cNvPr>
          <p:cNvSpPr txBox="1"/>
          <p:nvPr/>
        </p:nvSpPr>
        <p:spPr bwMode="gray">
          <a:xfrm>
            <a:off x="3300963" y="1236301"/>
            <a:ext cx="2065137" cy="153888"/>
          </a:xfrm>
          <a:prstGeom prst="rect">
            <a:avLst/>
          </a:prstGeom>
          <a:noFill/>
        </p:spPr>
        <p:txBody>
          <a:bodyPr wrap="square" lIns="0" tIns="0" rIns="0" bIns="0" rtlCol="0">
            <a:spAutoFit/>
          </a:bodyPr>
          <a:lstStyle/>
          <a:p>
            <a:pPr algn="ctr">
              <a:spcBef>
                <a:spcPts val="500"/>
              </a:spcBef>
            </a:pPr>
            <a:r>
              <a:rPr lang="en-US" sz="1000" b="1" i="1" dirty="0"/>
              <a:t>Quick-Wins</a:t>
            </a:r>
          </a:p>
        </p:txBody>
      </p:sp>
      <p:sp>
        <p:nvSpPr>
          <p:cNvPr id="12" name="Rectangle 11">
            <a:extLst>
              <a:ext uri="{FF2B5EF4-FFF2-40B4-BE49-F238E27FC236}">
                <a16:creationId xmlns:a16="http://schemas.microsoft.com/office/drawing/2014/main" id="{373246F3-8F53-4392-AF66-228E5CABB6DD}"/>
              </a:ext>
            </a:extLst>
          </p:cNvPr>
          <p:cNvSpPr/>
          <p:nvPr/>
        </p:nvSpPr>
        <p:spPr>
          <a:xfrm>
            <a:off x="2504732" y="3828526"/>
            <a:ext cx="3653182" cy="361866"/>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3" name="TextBox 12">
            <a:extLst>
              <a:ext uri="{FF2B5EF4-FFF2-40B4-BE49-F238E27FC236}">
                <a16:creationId xmlns:a16="http://schemas.microsoft.com/office/drawing/2014/main" id="{B2A81EF0-00C3-4D74-988F-1CAEEE67775C}"/>
              </a:ext>
            </a:extLst>
          </p:cNvPr>
          <p:cNvSpPr txBox="1"/>
          <p:nvPr/>
        </p:nvSpPr>
        <p:spPr bwMode="gray">
          <a:xfrm>
            <a:off x="3300961" y="3934391"/>
            <a:ext cx="2065137" cy="153888"/>
          </a:xfrm>
          <a:prstGeom prst="rect">
            <a:avLst/>
          </a:prstGeom>
          <a:noFill/>
        </p:spPr>
        <p:txBody>
          <a:bodyPr wrap="square" lIns="0" tIns="0" rIns="0" bIns="0" rtlCol="0">
            <a:spAutoFit/>
          </a:bodyPr>
          <a:lstStyle/>
          <a:p>
            <a:pPr algn="ctr">
              <a:spcBef>
                <a:spcPts val="500"/>
              </a:spcBef>
            </a:pPr>
            <a:r>
              <a:rPr lang="en-US" sz="1000" b="1" i="1" dirty="0"/>
              <a:t>Long-Term Differentiators</a:t>
            </a:r>
          </a:p>
        </p:txBody>
      </p:sp>
      <p:sp>
        <p:nvSpPr>
          <p:cNvPr id="14" name="TextBox 13">
            <a:extLst>
              <a:ext uri="{FF2B5EF4-FFF2-40B4-BE49-F238E27FC236}">
                <a16:creationId xmlns:a16="http://schemas.microsoft.com/office/drawing/2014/main" id="{C6146CFF-728D-4077-8820-E61BACA2EE2E}"/>
              </a:ext>
            </a:extLst>
          </p:cNvPr>
          <p:cNvSpPr txBox="1"/>
          <p:nvPr/>
        </p:nvSpPr>
        <p:spPr bwMode="gray">
          <a:xfrm>
            <a:off x="1169201" y="2283893"/>
            <a:ext cx="214685" cy="615553"/>
          </a:xfrm>
          <a:prstGeom prst="rect">
            <a:avLst/>
          </a:prstGeom>
          <a:noFill/>
        </p:spPr>
        <p:txBody>
          <a:bodyPr wrap="square" lIns="0" tIns="0" rIns="0" bIns="0" rtlCol="0">
            <a:spAutoFit/>
          </a:bodyPr>
          <a:lstStyle/>
          <a:p>
            <a:pPr algn="ctr">
              <a:spcBef>
                <a:spcPts val="500"/>
              </a:spcBef>
            </a:pPr>
            <a:r>
              <a:rPr lang="en-US" sz="4000" b="1" dirty="0">
                <a:solidFill>
                  <a:schemeClr val="accent3"/>
                </a:solidFill>
              </a:rPr>
              <a:t>+</a:t>
            </a:r>
            <a:endParaRPr lang="en-US" sz="1400" b="1" dirty="0">
              <a:solidFill>
                <a:schemeClr val="accent3"/>
              </a:solidFill>
            </a:endParaRPr>
          </a:p>
        </p:txBody>
      </p:sp>
      <p:sp>
        <p:nvSpPr>
          <p:cNvPr id="15" name="Oval 14">
            <a:extLst>
              <a:ext uri="{FF2B5EF4-FFF2-40B4-BE49-F238E27FC236}">
                <a16:creationId xmlns:a16="http://schemas.microsoft.com/office/drawing/2014/main" id="{2C8A8745-5D20-4119-8476-A9F6FE94EB26}"/>
              </a:ext>
            </a:extLst>
          </p:cNvPr>
          <p:cNvSpPr/>
          <p:nvPr/>
        </p:nvSpPr>
        <p:spPr>
          <a:xfrm>
            <a:off x="4285068" y="1624418"/>
            <a:ext cx="91440" cy="9144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15">
            <a:extLst>
              <a:ext uri="{FF2B5EF4-FFF2-40B4-BE49-F238E27FC236}">
                <a16:creationId xmlns:a16="http://schemas.microsoft.com/office/drawing/2014/main" id="{8E318BE2-55BC-4D3D-A160-E1EA2FEFCE0C}"/>
              </a:ext>
            </a:extLst>
          </p:cNvPr>
          <p:cNvSpPr/>
          <p:nvPr/>
        </p:nvSpPr>
        <p:spPr>
          <a:xfrm>
            <a:off x="4285068" y="2034355"/>
            <a:ext cx="91440" cy="9144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16">
            <a:extLst>
              <a:ext uri="{FF2B5EF4-FFF2-40B4-BE49-F238E27FC236}">
                <a16:creationId xmlns:a16="http://schemas.microsoft.com/office/drawing/2014/main" id="{F2917724-B806-4E1C-9F03-9AC1F8411AC8}"/>
              </a:ext>
            </a:extLst>
          </p:cNvPr>
          <p:cNvSpPr/>
          <p:nvPr/>
        </p:nvSpPr>
        <p:spPr>
          <a:xfrm>
            <a:off x="4285065" y="2429300"/>
            <a:ext cx="91440" cy="9144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id="{D457B890-9439-4FA0-859A-997B67C357FA}"/>
              </a:ext>
            </a:extLst>
          </p:cNvPr>
          <p:cNvSpPr/>
          <p:nvPr/>
        </p:nvSpPr>
        <p:spPr>
          <a:xfrm>
            <a:off x="4291163" y="2796321"/>
            <a:ext cx="91440" cy="9144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52BB210-D38B-42A4-BC26-5B61C5608E0D}"/>
              </a:ext>
            </a:extLst>
          </p:cNvPr>
          <p:cNvSpPr/>
          <p:nvPr/>
        </p:nvSpPr>
        <p:spPr>
          <a:xfrm>
            <a:off x="4291163" y="3206258"/>
            <a:ext cx="91440" cy="9144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Oval 19">
            <a:extLst>
              <a:ext uri="{FF2B5EF4-FFF2-40B4-BE49-F238E27FC236}">
                <a16:creationId xmlns:a16="http://schemas.microsoft.com/office/drawing/2014/main" id="{247F89E3-AD6D-4961-86D7-6D432EA1CAE2}"/>
              </a:ext>
            </a:extLst>
          </p:cNvPr>
          <p:cNvSpPr/>
          <p:nvPr/>
        </p:nvSpPr>
        <p:spPr>
          <a:xfrm>
            <a:off x="4291160" y="3601203"/>
            <a:ext cx="91440" cy="9144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C549D351-5562-4ED8-A499-CFFE379566E5}"/>
              </a:ext>
            </a:extLst>
          </p:cNvPr>
          <p:cNvSpPr txBox="1"/>
          <p:nvPr/>
        </p:nvSpPr>
        <p:spPr bwMode="gray">
          <a:xfrm>
            <a:off x="2614458" y="1515059"/>
            <a:ext cx="1623976" cy="415498"/>
          </a:xfrm>
          <a:prstGeom prst="rect">
            <a:avLst/>
          </a:prstGeom>
          <a:noFill/>
        </p:spPr>
        <p:txBody>
          <a:bodyPr wrap="square" lIns="0" tIns="0" rIns="0" bIns="0" rtlCol="0">
            <a:spAutoFit/>
          </a:bodyPr>
          <a:lstStyle/>
          <a:p>
            <a:pPr algn="r"/>
            <a:r>
              <a:rPr lang="en-US" sz="900" dirty="0"/>
              <a:t>Incorporate </a:t>
            </a:r>
            <a:r>
              <a:rPr lang="en-US" sz="900" b="1" dirty="0"/>
              <a:t>personality     tests or reflection     exercises </a:t>
            </a:r>
            <a:r>
              <a:rPr lang="en-US" sz="900" dirty="0"/>
              <a:t>into programs</a:t>
            </a:r>
          </a:p>
        </p:txBody>
      </p:sp>
      <p:sp>
        <p:nvSpPr>
          <p:cNvPr id="22" name="TextBox 21">
            <a:extLst>
              <a:ext uri="{FF2B5EF4-FFF2-40B4-BE49-F238E27FC236}">
                <a16:creationId xmlns:a16="http://schemas.microsoft.com/office/drawing/2014/main" id="{F00552F4-1DC9-4F3B-9D42-8B0016F5FC96}"/>
              </a:ext>
            </a:extLst>
          </p:cNvPr>
          <p:cNvSpPr txBox="1"/>
          <p:nvPr/>
        </p:nvSpPr>
        <p:spPr bwMode="gray">
          <a:xfrm>
            <a:off x="2504734" y="2267271"/>
            <a:ext cx="1717854" cy="415498"/>
          </a:xfrm>
          <a:prstGeom prst="rect">
            <a:avLst/>
          </a:prstGeom>
          <a:noFill/>
        </p:spPr>
        <p:txBody>
          <a:bodyPr wrap="square" lIns="0" tIns="0" rIns="0" bIns="0" rtlCol="0">
            <a:spAutoFit/>
          </a:bodyPr>
          <a:lstStyle/>
          <a:p>
            <a:pPr algn="r"/>
            <a:r>
              <a:rPr lang="en-US" sz="900" dirty="0"/>
              <a:t>Maintain small </a:t>
            </a:r>
            <a:r>
              <a:rPr lang="en-US" sz="900" b="1" dirty="0"/>
              <a:t>online presence for program alumni </a:t>
            </a:r>
            <a:r>
              <a:rPr lang="en-US" sz="900" dirty="0"/>
              <a:t>(LinkedIn group, Facebook group)</a:t>
            </a:r>
          </a:p>
        </p:txBody>
      </p:sp>
      <p:sp>
        <p:nvSpPr>
          <p:cNvPr id="23" name="TextBox 22">
            <a:extLst>
              <a:ext uri="{FF2B5EF4-FFF2-40B4-BE49-F238E27FC236}">
                <a16:creationId xmlns:a16="http://schemas.microsoft.com/office/drawing/2014/main" id="{13CCE176-250F-4AE6-B3EE-B7CB457691EE}"/>
              </a:ext>
            </a:extLst>
          </p:cNvPr>
          <p:cNvSpPr txBox="1"/>
          <p:nvPr/>
        </p:nvSpPr>
        <p:spPr bwMode="gray">
          <a:xfrm>
            <a:off x="2598612" y="3044229"/>
            <a:ext cx="1623976" cy="415498"/>
          </a:xfrm>
          <a:prstGeom prst="rect">
            <a:avLst/>
          </a:prstGeom>
          <a:noFill/>
        </p:spPr>
        <p:txBody>
          <a:bodyPr wrap="square" lIns="0" tIns="0" rIns="0" bIns="0" rtlCol="0">
            <a:spAutoFit/>
          </a:bodyPr>
          <a:lstStyle/>
          <a:p>
            <a:pPr algn="r"/>
            <a:r>
              <a:rPr lang="en-US" sz="900" dirty="0"/>
              <a:t>Ask instructors to contribute </a:t>
            </a:r>
            <a:r>
              <a:rPr lang="en-US" sz="900" b="1" dirty="0"/>
              <a:t>short modules </a:t>
            </a:r>
            <a:r>
              <a:rPr lang="en-US" sz="900" dirty="0"/>
              <a:t>to condensed “mini degrees”</a:t>
            </a:r>
          </a:p>
        </p:txBody>
      </p:sp>
      <p:sp>
        <p:nvSpPr>
          <p:cNvPr id="24" name="TextBox 23">
            <a:extLst>
              <a:ext uri="{FF2B5EF4-FFF2-40B4-BE49-F238E27FC236}">
                <a16:creationId xmlns:a16="http://schemas.microsoft.com/office/drawing/2014/main" id="{2B834F1F-E3A7-4048-948B-BE99E52CC6AD}"/>
              </a:ext>
            </a:extLst>
          </p:cNvPr>
          <p:cNvSpPr txBox="1"/>
          <p:nvPr/>
        </p:nvSpPr>
        <p:spPr bwMode="gray">
          <a:xfrm flipH="1">
            <a:off x="4442042" y="1918046"/>
            <a:ext cx="1720288" cy="415498"/>
          </a:xfrm>
          <a:prstGeom prst="rect">
            <a:avLst/>
          </a:prstGeom>
          <a:noFill/>
        </p:spPr>
        <p:txBody>
          <a:bodyPr wrap="square" lIns="0" tIns="0" rIns="0" bIns="0" rtlCol="0">
            <a:spAutoFit/>
          </a:bodyPr>
          <a:lstStyle/>
          <a:p>
            <a:r>
              <a:rPr lang="en-US" sz="900" dirty="0"/>
              <a:t>Require a </a:t>
            </a:r>
            <a:r>
              <a:rPr lang="en-US" sz="900" b="1" dirty="0"/>
              <a:t>letter of recommendation </a:t>
            </a:r>
            <a:r>
              <a:rPr lang="en-US" sz="900" dirty="0"/>
              <a:t>or statement of intent to convey prestige</a:t>
            </a:r>
          </a:p>
        </p:txBody>
      </p:sp>
      <p:sp>
        <p:nvSpPr>
          <p:cNvPr id="25" name="TextBox 24">
            <a:extLst>
              <a:ext uri="{FF2B5EF4-FFF2-40B4-BE49-F238E27FC236}">
                <a16:creationId xmlns:a16="http://schemas.microsoft.com/office/drawing/2014/main" id="{95EA7DD3-1913-49C7-AA47-73FACF988F57}"/>
              </a:ext>
            </a:extLst>
          </p:cNvPr>
          <p:cNvSpPr txBox="1"/>
          <p:nvPr/>
        </p:nvSpPr>
        <p:spPr bwMode="gray">
          <a:xfrm flipH="1">
            <a:off x="4442042" y="2627347"/>
            <a:ext cx="1720288" cy="415498"/>
          </a:xfrm>
          <a:prstGeom prst="rect">
            <a:avLst/>
          </a:prstGeom>
          <a:noFill/>
        </p:spPr>
        <p:txBody>
          <a:bodyPr wrap="square" lIns="0" tIns="0" rIns="0" bIns="0" rtlCol="0">
            <a:spAutoFit/>
          </a:bodyPr>
          <a:lstStyle/>
          <a:p>
            <a:r>
              <a:rPr lang="en-US" sz="900" dirty="0"/>
              <a:t>Offer </a:t>
            </a:r>
            <a:r>
              <a:rPr lang="en-US" sz="900" b="1" dirty="0"/>
              <a:t>accelerated  completion options </a:t>
            </a:r>
            <a:r>
              <a:rPr lang="en-US" sz="900" dirty="0"/>
              <a:t>in programs that require more than six months to complete</a:t>
            </a:r>
          </a:p>
        </p:txBody>
      </p:sp>
      <p:sp>
        <p:nvSpPr>
          <p:cNvPr id="26" name="TextBox 25">
            <a:extLst>
              <a:ext uri="{FF2B5EF4-FFF2-40B4-BE49-F238E27FC236}">
                <a16:creationId xmlns:a16="http://schemas.microsoft.com/office/drawing/2014/main" id="{2790A5AD-6CA5-48DA-9C82-4246CD1C4D06}"/>
              </a:ext>
            </a:extLst>
          </p:cNvPr>
          <p:cNvSpPr txBox="1"/>
          <p:nvPr/>
        </p:nvSpPr>
        <p:spPr bwMode="gray">
          <a:xfrm flipH="1">
            <a:off x="4419178" y="3398398"/>
            <a:ext cx="1743151" cy="415498"/>
          </a:xfrm>
          <a:prstGeom prst="rect">
            <a:avLst/>
          </a:prstGeom>
          <a:noFill/>
        </p:spPr>
        <p:txBody>
          <a:bodyPr wrap="square" lIns="0" tIns="0" rIns="0" bIns="0" rtlCol="0">
            <a:spAutoFit/>
          </a:bodyPr>
          <a:lstStyle/>
          <a:p>
            <a:r>
              <a:rPr lang="en-US" sz="900" dirty="0"/>
              <a:t>Create </a:t>
            </a:r>
            <a:r>
              <a:rPr lang="en-US" sz="900" b="1" dirty="0"/>
              <a:t>advanced stacks </a:t>
            </a:r>
            <a:r>
              <a:rPr lang="en-US" sz="900" dirty="0"/>
              <a:t>of Millennial-focused programs to encourage re-enrollment</a:t>
            </a:r>
          </a:p>
        </p:txBody>
      </p:sp>
    </p:spTree>
    <p:extLst>
      <p:ext uri="{BB962C8B-B14F-4D97-AF65-F5344CB8AC3E}">
        <p14:creationId xmlns:p14="http://schemas.microsoft.com/office/powerpoint/2010/main" val="324459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418BE-2D0B-4A4C-AE5E-BA2CCEBD2130}"/>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93E49A9D-30E1-4CEC-9D69-117D3856C012}"/>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BD8576FF-7B9E-41DD-A9C2-229676E7BED6}"/>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88C9B1F8-EC9A-4DE9-A339-33B30AA70C3C}"/>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85827B26-724C-4C21-9913-CE884D7C1DA9}"/>
              </a:ext>
            </a:extLst>
          </p:cNvPr>
          <p:cNvSpPr>
            <a:spLocks noGrp="1"/>
          </p:cNvSpPr>
          <p:nvPr>
            <p:ph type="title"/>
          </p:nvPr>
        </p:nvSpPr>
        <p:spPr/>
        <p:txBody>
          <a:bodyPr/>
          <a:lstStyle/>
          <a:p>
            <a:r>
              <a:rPr lang="en-US" dirty="0"/>
              <a:t>2019 Upcoming </a:t>
            </a:r>
            <a:r>
              <a:rPr lang="en-US" dirty="0" err="1"/>
              <a:t>Webconference</a:t>
            </a:r>
            <a:r>
              <a:rPr lang="en-US" dirty="0"/>
              <a:t> Schedule</a:t>
            </a:r>
          </a:p>
        </p:txBody>
      </p:sp>
      <p:sp>
        <p:nvSpPr>
          <p:cNvPr id="7" name="Text Placeholder 9">
            <a:extLst>
              <a:ext uri="{FF2B5EF4-FFF2-40B4-BE49-F238E27FC236}">
                <a16:creationId xmlns:a16="http://schemas.microsoft.com/office/drawing/2014/main" id="{1A7A41FA-3AAF-4502-B7E9-FB769C4CCB0E}"/>
              </a:ext>
            </a:extLst>
          </p:cNvPr>
          <p:cNvSpPr>
            <a:spLocks noGrp="1"/>
          </p:cNvSpPr>
          <p:nvPr/>
        </p:nvSpPr>
        <p:spPr bwMode="gray">
          <a:xfrm>
            <a:off x="409576" y="3162044"/>
            <a:ext cx="3138296" cy="1175868"/>
          </a:xfrm>
          <a:prstGeom prst="rect">
            <a:avLst/>
          </a:prstGeom>
          <a:noFill/>
          <a:ln w="19050">
            <a:solidFill>
              <a:schemeClr val="accent3"/>
            </a:solidFill>
            <a:miter lim="800000"/>
          </a:ln>
        </p:spPr>
        <p:txBody>
          <a:bodyPr vert="horz" wrap="square" lIns="182880" tIns="18288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err="1">
                <a:solidFill>
                  <a:srgbClr val="525B63"/>
                </a:solidFill>
              </a:rPr>
              <a:t>Webconference</a:t>
            </a:r>
            <a:r>
              <a:rPr lang="en-US" dirty="0">
                <a:solidFill>
                  <a:srgbClr val="525B63"/>
                </a:solidFill>
              </a:rPr>
              <a:t> Registration</a:t>
            </a:r>
          </a:p>
        </p:txBody>
      </p:sp>
      <p:sp>
        <p:nvSpPr>
          <p:cNvPr id="8" name="Text Placeholder 1">
            <a:extLst>
              <a:ext uri="{FF2B5EF4-FFF2-40B4-BE49-F238E27FC236}">
                <a16:creationId xmlns:a16="http://schemas.microsoft.com/office/drawing/2014/main" id="{431735F9-BB3A-4C59-95BA-93376E34BFF8}"/>
              </a:ext>
            </a:extLst>
          </p:cNvPr>
          <p:cNvSpPr txBox="1">
            <a:spLocks/>
          </p:cNvSpPr>
          <p:nvPr/>
        </p:nvSpPr>
        <p:spPr bwMode="gray">
          <a:xfrm>
            <a:off x="409575" y="3540546"/>
            <a:ext cx="3138297" cy="571951"/>
          </a:xfrm>
          <a:prstGeom prst="rect">
            <a:avLst/>
          </a:prstGeom>
        </p:spPr>
        <p:txBody>
          <a:bodyPr vert="horz" wrap="square" lIns="182880" tIns="91440" rIns="18288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solidFill>
                  <a:srgbClr val="525B63"/>
                </a:solidFill>
                <a:hlinkClick r:id="rId2"/>
              </a:rPr>
              <a:t>www.eab.com</a:t>
            </a:r>
            <a:endParaRPr lang="en-US" sz="900" dirty="0">
              <a:solidFill>
                <a:srgbClr val="525B63"/>
              </a:solidFill>
            </a:endParaRPr>
          </a:p>
          <a:p>
            <a:r>
              <a:rPr lang="en-US" sz="900" dirty="0">
                <a:solidFill>
                  <a:srgbClr val="525B63"/>
                </a:solidFill>
              </a:rPr>
              <a:t>Open to all members of your institution with an @___.</a:t>
            </a:r>
            <a:r>
              <a:rPr lang="en-US" sz="900" dirty="0" err="1">
                <a:solidFill>
                  <a:srgbClr val="525B63"/>
                </a:solidFill>
              </a:rPr>
              <a:t>edu</a:t>
            </a:r>
            <a:r>
              <a:rPr lang="en-US" sz="900" dirty="0">
                <a:solidFill>
                  <a:srgbClr val="525B63"/>
                </a:solidFill>
              </a:rPr>
              <a:t> or @____.ca email address</a:t>
            </a:r>
          </a:p>
        </p:txBody>
      </p:sp>
      <p:grpSp>
        <p:nvGrpSpPr>
          <p:cNvPr id="9" name="Group 8">
            <a:extLst>
              <a:ext uri="{FF2B5EF4-FFF2-40B4-BE49-F238E27FC236}">
                <a16:creationId xmlns:a16="http://schemas.microsoft.com/office/drawing/2014/main" id="{6B8239A0-2CFE-499F-B1C2-FD1822ADAD94}"/>
              </a:ext>
            </a:extLst>
          </p:cNvPr>
          <p:cNvGrpSpPr/>
          <p:nvPr/>
        </p:nvGrpSpPr>
        <p:grpSpPr bwMode="gray">
          <a:xfrm>
            <a:off x="280358" y="3018653"/>
            <a:ext cx="252374" cy="251793"/>
            <a:chOff x="4340277" y="2449595"/>
            <a:chExt cx="252374" cy="252374"/>
          </a:xfrm>
        </p:grpSpPr>
        <p:sp>
          <p:nvSpPr>
            <p:cNvPr id="10" name="Rectangle 9">
              <a:extLst>
                <a:ext uri="{FF2B5EF4-FFF2-40B4-BE49-F238E27FC236}">
                  <a16:creationId xmlns:a16="http://schemas.microsoft.com/office/drawing/2014/main" id="{BCED316E-F49F-4A73-95AE-CD9F62BC7D87}"/>
                </a:ext>
              </a:extLst>
            </p:cNvPr>
            <p:cNvSpPr/>
            <p:nvPr/>
          </p:nvSpPr>
          <p:spPr bwMode="gray">
            <a:xfrm>
              <a:off x="4340277" y="2449595"/>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1" name="Group 10">
              <a:extLst>
                <a:ext uri="{FF2B5EF4-FFF2-40B4-BE49-F238E27FC236}">
                  <a16:creationId xmlns:a16="http://schemas.microsoft.com/office/drawing/2014/main" id="{AF03774E-29A3-4C53-9D2F-30A5C12512FE}"/>
                </a:ext>
              </a:extLst>
            </p:cNvPr>
            <p:cNvGrpSpPr/>
            <p:nvPr/>
          </p:nvGrpSpPr>
          <p:grpSpPr bwMode="gray">
            <a:xfrm>
              <a:off x="4395423" y="2496036"/>
              <a:ext cx="138513" cy="162560"/>
              <a:chOff x="4036761" y="2434955"/>
              <a:chExt cx="137040" cy="160831"/>
            </a:xfrm>
          </p:grpSpPr>
          <p:sp>
            <p:nvSpPr>
              <p:cNvPr id="12" name="Rounded Rectangle 40">
                <a:extLst>
                  <a:ext uri="{FF2B5EF4-FFF2-40B4-BE49-F238E27FC236}">
                    <a16:creationId xmlns:a16="http://schemas.microsoft.com/office/drawing/2014/main" id="{B0317239-C1BD-4AC4-91D3-F61108899F33}"/>
                  </a:ext>
                </a:extLst>
              </p:cNvPr>
              <p:cNvSpPr/>
              <p:nvPr/>
            </p:nvSpPr>
            <p:spPr bwMode="gray">
              <a:xfrm>
                <a:off x="4036761" y="2434955"/>
                <a:ext cx="130862" cy="10526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49344641-71B3-4F58-B2B2-3795DD83ABBB}"/>
                  </a:ext>
                </a:extLst>
              </p:cNvPr>
              <p:cNvSpPr/>
              <p:nvPr/>
            </p:nvSpPr>
            <p:spPr bwMode="gray">
              <a:xfrm>
                <a:off x="4089092" y="2545700"/>
                <a:ext cx="26200" cy="26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ounded Rectangle 42">
                <a:extLst>
                  <a:ext uri="{FF2B5EF4-FFF2-40B4-BE49-F238E27FC236}">
                    <a16:creationId xmlns:a16="http://schemas.microsoft.com/office/drawing/2014/main" id="{0D9B8A36-2CCF-46D9-B440-3DC4D6C4BB2D}"/>
                  </a:ext>
                </a:extLst>
              </p:cNvPr>
              <p:cNvSpPr/>
              <p:nvPr/>
            </p:nvSpPr>
            <p:spPr bwMode="gray">
              <a:xfrm>
                <a:off x="4049792" y="2569586"/>
                <a:ext cx="104800" cy="26200"/>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Isosceles Triangle 14">
                <a:extLst>
                  <a:ext uri="{FF2B5EF4-FFF2-40B4-BE49-F238E27FC236}">
                    <a16:creationId xmlns:a16="http://schemas.microsoft.com/office/drawing/2014/main" id="{5F40ABDA-453E-4688-8B1A-BC8435A72543}"/>
                  </a:ext>
                </a:extLst>
              </p:cNvPr>
              <p:cNvSpPr/>
              <p:nvPr/>
            </p:nvSpPr>
            <p:spPr bwMode="gray">
              <a:xfrm rot="19325373">
                <a:off x="4110629" y="2477577"/>
                <a:ext cx="59889" cy="77237"/>
              </a:xfrm>
              <a:prstGeom prst="triangle">
                <a:avLst/>
              </a:prstGeom>
              <a:solidFill>
                <a:schemeClr val="bg1"/>
              </a:solidFill>
              <a:ln w="63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6" name="Rectangle 15">
                <a:extLst>
                  <a:ext uri="{FF2B5EF4-FFF2-40B4-BE49-F238E27FC236}">
                    <a16:creationId xmlns:a16="http://schemas.microsoft.com/office/drawing/2014/main" id="{B6D90506-5EF6-4F84-B7AF-FC2F99893984}"/>
                  </a:ext>
                </a:extLst>
              </p:cNvPr>
              <p:cNvSpPr/>
              <p:nvPr/>
            </p:nvSpPr>
            <p:spPr bwMode="gray">
              <a:xfrm rot="3127436">
                <a:off x="4145486" y="2548184"/>
                <a:ext cx="47485" cy="91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grpSp>
        <p:nvGrpSpPr>
          <p:cNvPr id="17" name="Group 16">
            <a:extLst>
              <a:ext uri="{FF2B5EF4-FFF2-40B4-BE49-F238E27FC236}">
                <a16:creationId xmlns:a16="http://schemas.microsoft.com/office/drawing/2014/main" id="{2902681C-BF65-4F37-9235-9A7449DCE7BA}"/>
              </a:ext>
            </a:extLst>
          </p:cNvPr>
          <p:cNvGrpSpPr/>
          <p:nvPr/>
        </p:nvGrpSpPr>
        <p:grpSpPr>
          <a:xfrm>
            <a:off x="1365445" y="1135224"/>
            <a:ext cx="4013786" cy="1401366"/>
            <a:chOff x="1365445" y="1135224"/>
            <a:chExt cx="4013786" cy="1401366"/>
          </a:xfrm>
        </p:grpSpPr>
        <p:sp>
          <p:nvSpPr>
            <p:cNvPr id="18" name="Text Placeholder 9">
              <a:extLst>
                <a:ext uri="{FF2B5EF4-FFF2-40B4-BE49-F238E27FC236}">
                  <a16:creationId xmlns:a16="http://schemas.microsoft.com/office/drawing/2014/main" id="{D4D5CF2B-2481-4611-97CF-5333FE6D459E}"/>
                </a:ext>
              </a:extLst>
            </p:cNvPr>
            <p:cNvSpPr txBox="1">
              <a:spLocks/>
            </p:cNvSpPr>
            <p:nvPr/>
          </p:nvSpPr>
          <p:spPr bwMode="gray">
            <a:xfrm>
              <a:off x="3309921" y="1135224"/>
              <a:ext cx="1943397" cy="461665"/>
            </a:xfrm>
            <a:prstGeom prst="rect">
              <a:avLst/>
            </a:prstGeom>
          </p:spPr>
          <p:txBody>
            <a:bodyPr vert="horz" wrap="square" lIns="0" tIns="0" rIns="0" bIns="0" rtlCol="0">
              <a:spAutoFit/>
            </a:bodyPr>
            <a:lstStyle>
              <a:lvl1pPr marL="0" indent="0" algn="l" defTabSz="1018879" rtl="0" eaLnBrk="1" latinLnBrk="0" hangingPunct="1">
                <a:spcBef>
                  <a:spcPts val="500"/>
                </a:spcBef>
                <a:buFont typeface="Wingdings" pitchFamily="2" charset="2"/>
                <a:buNone/>
                <a:defRPr sz="1400" kern="1200">
                  <a:solidFill>
                    <a:schemeClr val="accent3"/>
                  </a:solidFill>
                  <a:latin typeface="+mn-lt"/>
                  <a:ea typeface="+mn-ea"/>
                  <a:cs typeface="+mn-cs"/>
                </a:defRPr>
              </a:lvl1pPr>
              <a:lvl2pPr marL="112713" indent="0" algn="l" defTabSz="1018879" rtl="0" eaLnBrk="1" latinLnBrk="0" hangingPunct="1">
                <a:spcBef>
                  <a:spcPts val="500"/>
                </a:spcBef>
                <a:buFont typeface="Arial" pitchFamily="34" charset="0"/>
                <a:buNone/>
                <a:defRPr sz="1400" kern="1200">
                  <a:solidFill>
                    <a:schemeClr val="tx1"/>
                  </a:solidFill>
                  <a:latin typeface="+mn-lt"/>
                  <a:ea typeface="+mn-ea"/>
                  <a:cs typeface="+mn-cs"/>
                </a:defRPr>
              </a:lvl2pPr>
              <a:lvl3pPr marL="230187" indent="0" algn="l" defTabSz="1018879" rtl="0" eaLnBrk="1" latinLnBrk="0" hangingPunct="1">
                <a:spcBef>
                  <a:spcPts val="500"/>
                </a:spcBef>
                <a:buFont typeface="Wingdings" pitchFamily="2" charset="2"/>
                <a:buNone/>
                <a:defRPr sz="1400" kern="1200">
                  <a:solidFill>
                    <a:schemeClr val="tx1"/>
                  </a:solidFill>
                  <a:latin typeface="+mn-lt"/>
                  <a:ea typeface="+mn-ea"/>
                  <a:cs typeface="+mn-cs"/>
                </a:defRPr>
              </a:lvl3pPr>
              <a:lvl4pPr marL="342900" indent="0" algn="l" defTabSz="1018879" rtl="0" eaLnBrk="1" latinLnBrk="0" hangingPunct="1">
                <a:spcBef>
                  <a:spcPts val="500"/>
                </a:spcBef>
                <a:buFont typeface="Arial" pitchFamily="34" charset="0"/>
                <a:buNone/>
                <a:defRPr sz="1400" kern="1200">
                  <a:solidFill>
                    <a:schemeClr val="tx1"/>
                  </a:solidFill>
                  <a:latin typeface="+mn-lt"/>
                  <a:ea typeface="+mn-ea"/>
                  <a:cs typeface="+mn-cs"/>
                </a:defRPr>
              </a:lvl4pPr>
              <a:lvl5pPr marL="458787" indent="0" algn="l" defTabSz="1018879" rtl="0" eaLnBrk="1" latinLnBrk="0" hangingPunct="1">
                <a:spcBef>
                  <a:spcPts val="500"/>
                </a:spcBef>
                <a:buFont typeface="Wingdings" pitchFamily="2" charset="2"/>
                <a:buNone/>
                <a:defRPr sz="14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1000" b="1" dirty="0">
                  <a:solidFill>
                    <a:schemeClr val="accent6"/>
                  </a:solidFill>
                </a:rPr>
                <a:t>Designing Programs for the Millennial Workforce, Part II</a:t>
              </a:r>
            </a:p>
          </p:txBody>
        </p:sp>
        <p:sp>
          <p:nvSpPr>
            <p:cNvPr id="19" name="Rectangle 18">
              <a:extLst>
                <a:ext uri="{FF2B5EF4-FFF2-40B4-BE49-F238E27FC236}">
                  <a16:creationId xmlns:a16="http://schemas.microsoft.com/office/drawing/2014/main" id="{2C74FF2D-DE0D-4107-81CE-2711FFCD7A5F}"/>
                </a:ext>
              </a:extLst>
            </p:cNvPr>
            <p:cNvSpPr/>
            <p:nvPr/>
          </p:nvSpPr>
          <p:spPr>
            <a:xfrm>
              <a:off x="3085709" y="2136480"/>
              <a:ext cx="2293522" cy="400110"/>
            </a:xfrm>
            <a:prstGeom prst="rect">
              <a:avLst/>
            </a:prstGeom>
          </p:spPr>
          <p:txBody>
            <a:bodyPr wrap="square" tIns="0" bIns="0">
              <a:spAutoFit/>
            </a:bodyPr>
            <a:lstStyle/>
            <a:p>
              <a:pPr algn="ctr"/>
              <a:r>
                <a:rPr lang="en-US" sz="900" dirty="0"/>
                <a:t>Part II: Non-Degree Programs for Nontraditional Careers</a:t>
              </a:r>
              <a:br>
                <a:rPr lang="en-US" sz="900" dirty="0"/>
              </a:br>
              <a:r>
                <a:rPr lang="en-US" sz="800" i="1" dirty="0">
                  <a:solidFill>
                    <a:schemeClr val="tx2"/>
                  </a:solidFill>
                </a:rPr>
                <a:t>Wednesday, May 8, 1pm ET</a:t>
              </a:r>
              <a:endParaRPr lang="en-US" sz="800" dirty="0">
                <a:solidFill>
                  <a:schemeClr val="tx2"/>
                </a:solidFill>
              </a:endParaRPr>
            </a:p>
          </p:txBody>
        </p:sp>
        <p:pic>
          <p:nvPicPr>
            <p:cNvPr id="20" name="Picture 2" descr="http://abco.advisory.com/DSS/eab-icons/multi_modal.png">
              <a:extLst>
                <a:ext uri="{FF2B5EF4-FFF2-40B4-BE49-F238E27FC236}">
                  <a16:creationId xmlns:a16="http://schemas.microsoft.com/office/drawing/2014/main" id="{45934DC3-9CA7-4353-AFC7-32AC614BF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445" y="1546544"/>
              <a:ext cx="457200" cy="4206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D6FA2AD8-EF8E-44BE-A267-AFBF48177EB4}"/>
              </a:ext>
            </a:extLst>
          </p:cNvPr>
          <p:cNvGrpSpPr/>
          <p:nvPr/>
        </p:nvGrpSpPr>
        <p:grpSpPr>
          <a:xfrm>
            <a:off x="447284" y="1131032"/>
            <a:ext cx="4062935" cy="1401366"/>
            <a:chOff x="447284" y="1131032"/>
            <a:chExt cx="4062935" cy="1401366"/>
          </a:xfrm>
        </p:grpSpPr>
        <p:sp>
          <p:nvSpPr>
            <p:cNvPr id="22" name="Text Placeholder 9">
              <a:extLst>
                <a:ext uri="{FF2B5EF4-FFF2-40B4-BE49-F238E27FC236}">
                  <a16:creationId xmlns:a16="http://schemas.microsoft.com/office/drawing/2014/main" id="{1097720B-EB91-4A99-A830-ADC0F9B4137D}"/>
                </a:ext>
              </a:extLst>
            </p:cNvPr>
            <p:cNvSpPr txBox="1">
              <a:spLocks/>
            </p:cNvSpPr>
            <p:nvPr/>
          </p:nvSpPr>
          <p:spPr bwMode="gray">
            <a:xfrm>
              <a:off x="671496" y="1131032"/>
              <a:ext cx="1845099" cy="307777"/>
            </a:xfrm>
            <a:prstGeom prst="rect">
              <a:avLst/>
            </a:prstGeom>
          </p:spPr>
          <p:txBody>
            <a:bodyPr vert="horz" wrap="square" lIns="0" tIns="0" rIns="0" bIns="0" rtlCol="0">
              <a:spAutoFit/>
            </a:bodyPr>
            <a:lstStyle>
              <a:lvl1pPr marL="0" indent="0" algn="l" defTabSz="1018879" rtl="0" eaLnBrk="1" latinLnBrk="0" hangingPunct="1">
                <a:spcBef>
                  <a:spcPts val="500"/>
                </a:spcBef>
                <a:buFont typeface="Wingdings" pitchFamily="2" charset="2"/>
                <a:buNone/>
                <a:defRPr sz="1400" kern="1200">
                  <a:solidFill>
                    <a:schemeClr val="accent3"/>
                  </a:solidFill>
                  <a:latin typeface="+mn-lt"/>
                  <a:ea typeface="+mn-ea"/>
                  <a:cs typeface="+mn-cs"/>
                </a:defRPr>
              </a:lvl1pPr>
              <a:lvl2pPr marL="112713" indent="0" algn="l" defTabSz="1018879" rtl="0" eaLnBrk="1" latinLnBrk="0" hangingPunct="1">
                <a:spcBef>
                  <a:spcPts val="500"/>
                </a:spcBef>
                <a:buFont typeface="Arial" pitchFamily="34" charset="0"/>
                <a:buNone/>
                <a:defRPr sz="1400" kern="1200">
                  <a:solidFill>
                    <a:schemeClr val="tx1"/>
                  </a:solidFill>
                  <a:latin typeface="+mn-lt"/>
                  <a:ea typeface="+mn-ea"/>
                  <a:cs typeface="+mn-cs"/>
                </a:defRPr>
              </a:lvl2pPr>
              <a:lvl3pPr marL="230187" indent="0" algn="l" defTabSz="1018879" rtl="0" eaLnBrk="1" latinLnBrk="0" hangingPunct="1">
                <a:spcBef>
                  <a:spcPts val="500"/>
                </a:spcBef>
                <a:buFont typeface="Wingdings" pitchFamily="2" charset="2"/>
                <a:buNone/>
                <a:defRPr sz="1400" kern="1200">
                  <a:solidFill>
                    <a:schemeClr val="tx1"/>
                  </a:solidFill>
                  <a:latin typeface="+mn-lt"/>
                  <a:ea typeface="+mn-ea"/>
                  <a:cs typeface="+mn-cs"/>
                </a:defRPr>
              </a:lvl3pPr>
              <a:lvl4pPr marL="342900" indent="0" algn="l" defTabSz="1018879" rtl="0" eaLnBrk="1" latinLnBrk="0" hangingPunct="1">
                <a:spcBef>
                  <a:spcPts val="500"/>
                </a:spcBef>
                <a:buFont typeface="Arial" pitchFamily="34" charset="0"/>
                <a:buNone/>
                <a:defRPr sz="1400" kern="1200">
                  <a:solidFill>
                    <a:schemeClr val="tx1"/>
                  </a:solidFill>
                  <a:latin typeface="+mn-lt"/>
                  <a:ea typeface="+mn-ea"/>
                  <a:cs typeface="+mn-cs"/>
                </a:defRPr>
              </a:lvl4pPr>
              <a:lvl5pPr marL="458787" indent="0" algn="l" defTabSz="1018879" rtl="0" eaLnBrk="1" latinLnBrk="0" hangingPunct="1">
                <a:spcBef>
                  <a:spcPts val="500"/>
                </a:spcBef>
                <a:buFont typeface="Wingdings" pitchFamily="2" charset="2"/>
                <a:buNone/>
                <a:defRPr sz="14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1000" b="1" dirty="0">
                  <a:solidFill>
                    <a:schemeClr val="accent6"/>
                  </a:solidFill>
                </a:rPr>
                <a:t>Recruiting the Silent Funnel, Part I</a:t>
              </a:r>
            </a:p>
          </p:txBody>
        </p:sp>
        <p:sp>
          <p:nvSpPr>
            <p:cNvPr id="23" name="Rectangle 22">
              <a:extLst>
                <a:ext uri="{FF2B5EF4-FFF2-40B4-BE49-F238E27FC236}">
                  <a16:creationId xmlns:a16="http://schemas.microsoft.com/office/drawing/2014/main" id="{F20E5940-70A4-4701-8DDD-A8115864A64B}"/>
                </a:ext>
              </a:extLst>
            </p:cNvPr>
            <p:cNvSpPr/>
            <p:nvPr/>
          </p:nvSpPr>
          <p:spPr>
            <a:xfrm>
              <a:off x="447284" y="2132288"/>
              <a:ext cx="2293522" cy="400110"/>
            </a:xfrm>
            <a:prstGeom prst="rect">
              <a:avLst/>
            </a:prstGeom>
          </p:spPr>
          <p:txBody>
            <a:bodyPr wrap="square" tIns="0" bIns="0">
              <a:spAutoFit/>
            </a:bodyPr>
            <a:lstStyle/>
            <a:p>
              <a:pPr algn="ctr"/>
              <a:r>
                <a:rPr lang="en-US" sz="900" dirty="0"/>
                <a:t>Part I: Identifying and Motivating Stealth Applicants</a:t>
              </a:r>
              <a:br>
                <a:rPr lang="en-US" sz="900" dirty="0"/>
              </a:br>
              <a:r>
                <a:rPr lang="en-US" sz="800" i="1" dirty="0">
                  <a:solidFill>
                    <a:schemeClr val="tx2"/>
                  </a:solidFill>
                </a:rPr>
                <a:t>Wednesday, April 24, 1pm ET</a:t>
              </a:r>
              <a:endParaRPr lang="en-US" sz="800" dirty="0">
                <a:solidFill>
                  <a:schemeClr val="tx2"/>
                </a:solidFill>
              </a:endParaRPr>
            </a:p>
          </p:txBody>
        </p:sp>
        <p:pic>
          <p:nvPicPr>
            <p:cNvPr id="24" name="Picture 4" descr="http://abco.advisory.com/DSS/eab-icons/road_sign.png">
              <a:extLst>
                <a:ext uri="{FF2B5EF4-FFF2-40B4-BE49-F238E27FC236}">
                  <a16:creationId xmlns:a16="http://schemas.microsoft.com/office/drawing/2014/main" id="{B5C9342F-3578-4474-95B0-F3AB1708C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019" y="1632368"/>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825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24659-1142-493E-861A-CE9452EB428B}"/>
              </a:ext>
            </a:extLst>
          </p:cNvPr>
          <p:cNvSpPr>
            <a:spLocks noGrp="1"/>
          </p:cNvSpPr>
          <p:nvPr>
            <p:ph type="body" sz="quarter" idx="15"/>
          </p:nvPr>
        </p:nvSpPr>
        <p:spPr/>
        <p:txBody>
          <a:bodyPr/>
          <a:lstStyle/>
          <a:p>
            <a:r>
              <a:rPr lang="en-US" dirty="0"/>
              <a:t>Enrollments Skewing Younger as Underemployment Persists</a:t>
            </a:r>
          </a:p>
        </p:txBody>
      </p:sp>
      <p:sp>
        <p:nvSpPr>
          <p:cNvPr id="3" name="Text Placeholder 2">
            <a:extLst>
              <a:ext uri="{FF2B5EF4-FFF2-40B4-BE49-F238E27FC236}">
                <a16:creationId xmlns:a16="http://schemas.microsoft.com/office/drawing/2014/main" id="{7A3459E7-3F06-4350-BCB1-BF38E669B4D4}"/>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80F2DA11-6F85-4CA2-AB2F-1F39D6550B66}"/>
              </a:ext>
            </a:extLst>
          </p:cNvPr>
          <p:cNvSpPr>
            <a:spLocks noGrp="1"/>
          </p:cNvSpPr>
          <p:nvPr>
            <p:ph type="body" sz="quarter" idx="18"/>
          </p:nvPr>
        </p:nvSpPr>
        <p:spPr>
          <a:xfrm>
            <a:off x="2671482" y="4415712"/>
            <a:ext cx="3729318" cy="384887"/>
          </a:xfrm>
        </p:spPr>
        <p:txBody>
          <a:bodyPr/>
          <a:lstStyle/>
          <a:p>
            <a:r>
              <a:rPr lang="en-US" dirty="0"/>
              <a:t>Source: Alyssa Davis, Will Kimball, and Heidi </a:t>
            </a:r>
            <a:r>
              <a:rPr lang="en-US" dirty="0" err="1"/>
              <a:t>Shierholz</a:t>
            </a:r>
            <a:r>
              <a:rPr lang="en-US" dirty="0"/>
              <a:t>,“The Weak Economy Is Idling Too Many Young Graduates,” Economic Policy Institute, May 2014; Gould, Elise, “Job Seekers Ratio Holds Steady at 2-1,” Economic Policy Institute, November 2014; Nicholas </a:t>
            </a:r>
            <a:r>
              <a:rPr lang="en-US" dirty="0" err="1"/>
              <a:t>Fino</a:t>
            </a:r>
            <a:r>
              <a:rPr lang="en-US" dirty="0"/>
              <a:t>,  Heidi </a:t>
            </a:r>
            <a:r>
              <a:rPr lang="en-US" dirty="0" err="1"/>
              <a:t>Shierholz</a:t>
            </a:r>
            <a:r>
              <a:rPr lang="en-US" dirty="0"/>
              <a:t>, and Natalie </a:t>
            </a:r>
            <a:r>
              <a:rPr lang="en-US" dirty="0" err="1"/>
              <a:t>Sabadish</a:t>
            </a:r>
            <a:r>
              <a:rPr lang="en-US" dirty="0"/>
              <a:t>, “The Class of 2013: Young Graduates Still Face Dim Job Prospects,” Economic Policy Institute, April 2013</a:t>
            </a:r>
          </a:p>
        </p:txBody>
      </p:sp>
      <p:sp>
        <p:nvSpPr>
          <p:cNvPr id="5" name="Text Placeholder 4">
            <a:extLst>
              <a:ext uri="{FF2B5EF4-FFF2-40B4-BE49-F238E27FC236}">
                <a16:creationId xmlns:a16="http://schemas.microsoft.com/office/drawing/2014/main" id="{F68C9FF5-CB52-44DC-8063-3A7D36511F07}"/>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5B7A920B-565E-4215-8EE9-6E14DCF00D67}"/>
              </a:ext>
            </a:extLst>
          </p:cNvPr>
          <p:cNvSpPr>
            <a:spLocks noGrp="1"/>
          </p:cNvSpPr>
          <p:nvPr>
            <p:ph type="title"/>
          </p:nvPr>
        </p:nvSpPr>
        <p:spPr/>
        <p:txBody>
          <a:bodyPr/>
          <a:lstStyle/>
          <a:p>
            <a:r>
              <a:rPr lang="en-US" dirty="0"/>
              <a:t>Turning Towards a New Market</a:t>
            </a:r>
          </a:p>
        </p:txBody>
      </p:sp>
      <p:sp>
        <p:nvSpPr>
          <p:cNvPr id="7" name="Rectangle 6">
            <a:extLst>
              <a:ext uri="{FF2B5EF4-FFF2-40B4-BE49-F238E27FC236}">
                <a16:creationId xmlns:a16="http://schemas.microsoft.com/office/drawing/2014/main" id="{BDE43A45-F46B-454E-9A5B-772278D80E59}"/>
              </a:ext>
            </a:extLst>
          </p:cNvPr>
          <p:cNvSpPr/>
          <p:nvPr/>
        </p:nvSpPr>
        <p:spPr bwMode="gray">
          <a:xfrm>
            <a:off x="2295370" y="1407978"/>
            <a:ext cx="1135205" cy="2495956"/>
          </a:xfrm>
          <a:prstGeom prst="rect">
            <a:avLst/>
          </a:prstGeom>
          <a:solidFill>
            <a:schemeClr val="bg1">
              <a:lumMod val="65000"/>
              <a:alpha val="25000"/>
            </a:schemeClr>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aphicFrame>
        <p:nvGraphicFramePr>
          <p:cNvPr id="8" name="Chart 7">
            <a:extLst>
              <a:ext uri="{FF2B5EF4-FFF2-40B4-BE49-F238E27FC236}">
                <a16:creationId xmlns:a16="http://schemas.microsoft.com/office/drawing/2014/main" id="{B48C0F02-3435-4EC7-9400-7CEE0378E45B}"/>
              </a:ext>
            </a:extLst>
          </p:cNvPr>
          <p:cNvGraphicFramePr/>
          <p:nvPr>
            <p:extLst>
              <p:ext uri="{D42A27DB-BD31-4B8C-83A1-F6EECF244321}">
                <p14:modId xmlns:p14="http://schemas.microsoft.com/office/powerpoint/2010/main" val="3916083781"/>
              </p:ext>
            </p:extLst>
          </p:nvPr>
        </p:nvGraphicFramePr>
        <p:xfrm>
          <a:off x="241845" y="1367758"/>
          <a:ext cx="4081878" cy="315932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8D34191-B736-4558-B5D8-B727642B85E9}"/>
              </a:ext>
            </a:extLst>
          </p:cNvPr>
          <p:cNvSpPr txBox="1"/>
          <p:nvPr/>
        </p:nvSpPr>
        <p:spPr bwMode="gray">
          <a:xfrm>
            <a:off x="4392347" y="1346830"/>
            <a:ext cx="1695661" cy="2739979"/>
          </a:xfrm>
          <a:prstGeom prst="rect">
            <a:avLst/>
          </a:prstGeom>
          <a:noFill/>
          <a:ln w="19050">
            <a:solidFill>
              <a:schemeClr val="accent3"/>
            </a:solidFill>
            <a:miter lim="800000"/>
          </a:ln>
        </p:spPr>
        <p:txBody>
          <a:bodyPr wrap="square" lIns="182880" tIns="274320" rIns="182880" bIns="0" rtlCol="0">
            <a:noAutofit/>
          </a:bodyPr>
          <a:lstStyle/>
          <a:p>
            <a:endParaRPr lang="en-US" sz="1000" b="1" dirty="0"/>
          </a:p>
        </p:txBody>
      </p:sp>
      <p:sp>
        <p:nvSpPr>
          <p:cNvPr id="10" name="TextBox 9">
            <a:extLst>
              <a:ext uri="{FF2B5EF4-FFF2-40B4-BE49-F238E27FC236}">
                <a16:creationId xmlns:a16="http://schemas.microsoft.com/office/drawing/2014/main" id="{B2289EB8-7A60-4552-9351-641E7C0976C9}"/>
              </a:ext>
            </a:extLst>
          </p:cNvPr>
          <p:cNvSpPr txBox="1"/>
          <p:nvPr/>
        </p:nvSpPr>
        <p:spPr bwMode="gray">
          <a:xfrm>
            <a:off x="232216" y="1038854"/>
            <a:ext cx="3132776" cy="333016"/>
          </a:xfrm>
          <a:prstGeom prst="rect">
            <a:avLst/>
          </a:prstGeom>
          <a:noFill/>
        </p:spPr>
        <p:txBody>
          <a:bodyPr wrap="square" lIns="0" tIns="0" rIns="0" bIns="0" rtlCol="0">
            <a:noAutofit/>
          </a:bodyPr>
          <a:lstStyle/>
          <a:p>
            <a:pPr>
              <a:spcBef>
                <a:spcPts val="500"/>
              </a:spcBef>
            </a:pPr>
            <a:endParaRPr lang="en-US" sz="1100" b="1" dirty="0"/>
          </a:p>
        </p:txBody>
      </p:sp>
      <p:sp>
        <p:nvSpPr>
          <p:cNvPr id="11" name="TextBox 10">
            <a:extLst>
              <a:ext uri="{FF2B5EF4-FFF2-40B4-BE49-F238E27FC236}">
                <a16:creationId xmlns:a16="http://schemas.microsoft.com/office/drawing/2014/main" id="{227F2B2A-6015-4F20-BEA2-EB10528A91CD}"/>
              </a:ext>
            </a:extLst>
          </p:cNvPr>
          <p:cNvSpPr txBox="1"/>
          <p:nvPr/>
        </p:nvSpPr>
        <p:spPr bwMode="gray">
          <a:xfrm>
            <a:off x="268791" y="1030191"/>
            <a:ext cx="3483906" cy="180754"/>
          </a:xfrm>
          <a:prstGeom prst="rect">
            <a:avLst/>
          </a:prstGeom>
          <a:noFill/>
        </p:spPr>
        <p:txBody>
          <a:bodyPr wrap="square" lIns="0" tIns="0" rIns="0" bIns="0" rtlCol="0">
            <a:noAutofit/>
          </a:bodyPr>
          <a:lstStyle/>
          <a:p>
            <a:pPr>
              <a:spcBef>
                <a:spcPts val="500"/>
              </a:spcBef>
            </a:pPr>
            <a:r>
              <a:rPr lang="en-US" sz="1000" b="1" dirty="0">
                <a:solidFill>
                  <a:srgbClr val="516473"/>
                </a:solidFill>
              </a:rPr>
              <a:t>Un- and Underemployment by Graduation Year</a:t>
            </a:r>
          </a:p>
        </p:txBody>
      </p:sp>
      <p:sp>
        <p:nvSpPr>
          <p:cNvPr id="12" name="TextBox 11">
            <a:extLst>
              <a:ext uri="{FF2B5EF4-FFF2-40B4-BE49-F238E27FC236}">
                <a16:creationId xmlns:a16="http://schemas.microsoft.com/office/drawing/2014/main" id="{6EC2455A-D610-4344-AB34-6C517C43169C}"/>
              </a:ext>
            </a:extLst>
          </p:cNvPr>
          <p:cNvSpPr txBox="1"/>
          <p:nvPr/>
        </p:nvSpPr>
        <p:spPr>
          <a:xfrm>
            <a:off x="2500270" y="2480746"/>
            <a:ext cx="864722" cy="369332"/>
          </a:xfrm>
          <a:prstGeom prst="rect">
            <a:avLst/>
          </a:prstGeom>
          <a:noFill/>
        </p:spPr>
        <p:txBody>
          <a:bodyPr wrap="square" rtlCol="0">
            <a:spAutoFit/>
          </a:bodyPr>
          <a:lstStyle/>
          <a:p>
            <a:pPr algn="ctr"/>
            <a:r>
              <a:rPr lang="en-US" sz="900" b="1" dirty="0"/>
              <a:t>college g</a:t>
            </a:r>
            <a:r>
              <a:rPr lang="en-US" sz="900" b="1" dirty="0">
                <a:latin typeface="+mn-lt"/>
              </a:rPr>
              <a:t>raduates</a:t>
            </a:r>
          </a:p>
        </p:txBody>
      </p:sp>
      <p:sp>
        <p:nvSpPr>
          <p:cNvPr id="13" name="Rectangle 12">
            <a:extLst>
              <a:ext uri="{FF2B5EF4-FFF2-40B4-BE49-F238E27FC236}">
                <a16:creationId xmlns:a16="http://schemas.microsoft.com/office/drawing/2014/main" id="{217F64B0-4509-4F68-BC03-5754D7212724}"/>
              </a:ext>
            </a:extLst>
          </p:cNvPr>
          <p:cNvSpPr/>
          <p:nvPr/>
        </p:nvSpPr>
        <p:spPr>
          <a:xfrm>
            <a:off x="4455110" y="2003692"/>
            <a:ext cx="1570134" cy="1061829"/>
          </a:xfrm>
          <a:prstGeom prst="rect">
            <a:avLst/>
          </a:prstGeom>
        </p:spPr>
        <p:txBody>
          <a:bodyPr wrap="square">
            <a:spAutoFit/>
          </a:bodyPr>
          <a:lstStyle/>
          <a:p>
            <a:pPr algn="ctr"/>
            <a:r>
              <a:rPr lang="en-US" sz="1800" b="1" dirty="0">
                <a:solidFill>
                  <a:schemeClr val="tx2"/>
                </a:solidFill>
              </a:rPr>
              <a:t>3-5</a:t>
            </a:r>
          </a:p>
          <a:p>
            <a:pPr algn="ctr"/>
            <a:r>
              <a:rPr lang="en-US" sz="900" dirty="0"/>
              <a:t>Years of underemployment Millennials typically  endure before seeking retraining opportunities</a:t>
            </a:r>
          </a:p>
        </p:txBody>
      </p:sp>
      <p:sp>
        <p:nvSpPr>
          <p:cNvPr id="14" name="Rectangle 13">
            <a:extLst>
              <a:ext uri="{FF2B5EF4-FFF2-40B4-BE49-F238E27FC236}">
                <a16:creationId xmlns:a16="http://schemas.microsoft.com/office/drawing/2014/main" id="{38521730-B141-414A-A101-9640559D1574}"/>
              </a:ext>
            </a:extLst>
          </p:cNvPr>
          <p:cNvSpPr/>
          <p:nvPr/>
        </p:nvSpPr>
        <p:spPr>
          <a:xfrm>
            <a:off x="4568565" y="3091060"/>
            <a:ext cx="1343223" cy="815608"/>
          </a:xfrm>
          <a:prstGeom prst="rect">
            <a:avLst/>
          </a:prstGeom>
        </p:spPr>
        <p:txBody>
          <a:bodyPr wrap="square">
            <a:spAutoFit/>
          </a:bodyPr>
          <a:lstStyle/>
          <a:p>
            <a:pPr algn="ctr"/>
            <a:r>
              <a:rPr lang="en-US" sz="1800" b="1" dirty="0">
                <a:solidFill>
                  <a:schemeClr val="tx2"/>
                </a:solidFill>
              </a:rPr>
              <a:t>26</a:t>
            </a:r>
          </a:p>
          <a:p>
            <a:pPr algn="ctr"/>
            <a:r>
              <a:rPr lang="en-US" sz="900" dirty="0"/>
              <a:t>Average age of COE students in large urban centers</a:t>
            </a:r>
          </a:p>
        </p:txBody>
      </p:sp>
      <p:grpSp>
        <p:nvGrpSpPr>
          <p:cNvPr id="15" name="Group 14">
            <a:extLst>
              <a:ext uri="{FF2B5EF4-FFF2-40B4-BE49-F238E27FC236}">
                <a16:creationId xmlns:a16="http://schemas.microsoft.com/office/drawing/2014/main" id="{E01EEEB8-42EE-40C9-B255-39E904DE0416}"/>
              </a:ext>
            </a:extLst>
          </p:cNvPr>
          <p:cNvGrpSpPr/>
          <p:nvPr/>
        </p:nvGrpSpPr>
        <p:grpSpPr bwMode="gray">
          <a:xfrm>
            <a:off x="4271660" y="1228035"/>
            <a:ext cx="249992" cy="250204"/>
            <a:chOff x="3104999" y="2448494"/>
            <a:chExt cx="252374" cy="252374"/>
          </a:xfrm>
        </p:grpSpPr>
        <p:sp>
          <p:nvSpPr>
            <p:cNvPr id="16" name="Rectangle 15">
              <a:extLst>
                <a:ext uri="{FF2B5EF4-FFF2-40B4-BE49-F238E27FC236}">
                  <a16:creationId xmlns:a16="http://schemas.microsoft.com/office/drawing/2014/main" id="{D4145567-3066-4E0E-90C0-6C90880EEA44}"/>
                </a:ext>
              </a:extLst>
            </p:cNvPr>
            <p:cNvSpPr/>
            <p:nvPr/>
          </p:nvSpPr>
          <p:spPr bwMode="gray">
            <a:xfrm>
              <a:off x="3104999" y="2448494"/>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0000"/>
                </a:solidFill>
              </a:endParaRPr>
            </a:p>
          </p:txBody>
        </p:sp>
        <p:sp>
          <p:nvSpPr>
            <p:cNvPr id="17" name="Freeform 23">
              <a:extLst>
                <a:ext uri="{FF2B5EF4-FFF2-40B4-BE49-F238E27FC236}">
                  <a16:creationId xmlns:a16="http://schemas.microsoft.com/office/drawing/2014/main" id="{C74FFF2D-52FF-49B2-AC64-C42A27F1B866}"/>
                </a:ext>
              </a:extLst>
            </p:cNvPr>
            <p:cNvSpPr/>
            <p:nvPr/>
          </p:nvSpPr>
          <p:spPr bwMode="gray">
            <a:xfrm rot="1510923" flipV="1">
              <a:off x="3179569" y="2466631"/>
              <a:ext cx="103234" cy="216100"/>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222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rgbClr val="FF0000"/>
                </a:solidFill>
                <a:latin typeface="+mj-lt"/>
              </a:endParaRPr>
            </a:p>
          </p:txBody>
        </p:sp>
      </p:grpSp>
      <p:sp>
        <p:nvSpPr>
          <p:cNvPr id="18" name="TextBox 17">
            <a:extLst>
              <a:ext uri="{FF2B5EF4-FFF2-40B4-BE49-F238E27FC236}">
                <a16:creationId xmlns:a16="http://schemas.microsoft.com/office/drawing/2014/main" id="{D561FDE9-3283-4CC1-BD74-4971BC0037E5}"/>
              </a:ext>
            </a:extLst>
          </p:cNvPr>
          <p:cNvSpPr txBox="1"/>
          <p:nvPr/>
        </p:nvSpPr>
        <p:spPr bwMode="gray">
          <a:xfrm>
            <a:off x="4540570" y="1554745"/>
            <a:ext cx="1547438" cy="333016"/>
          </a:xfrm>
          <a:prstGeom prst="rect">
            <a:avLst/>
          </a:prstGeom>
          <a:noFill/>
        </p:spPr>
        <p:txBody>
          <a:bodyPr wrap="square" lIns="0" tIns="0" rIns="0" bIns="0" rtlCol="0">
            <a:noAutofit/>
          </a:bodyPr>
          <a:lstStyle/>
          <a:p>
            <a:pPr>
              <a:spcBef>
                <a:spcPts val="500"/>
              </a:spcBef>
            </a:pPr>
            <a:r>
              <a:rPr lang="en-US" sz="1100" b="1" dirty="0"/>
              <a:t>In Search of Marketable Skills</a:t>
            </a:r>
          </a:p>
        </p:txBody>
      </p:sp>
      <p:sp>
        <p:nvSpPr>
          <p:cNvPr id="19" name="TextBox 18">
            <a:extLst>
              <a:ext uri="{FF2B5EF4-FFF2-40B4-BE49-F238E27FC236}">
                <a16:creationId xmlns:a16="http://schemas.microsoft.com/office/drawing/2014/main" id="{BBB0918A-99A6-44B3-8481-BD88C53E0D3C}"/>
              </a:ext>
            </a:extLst>
          </p:cNvPr>
          <p:cNvSpPr txBox="1"/>
          <p:nvPr/>
        </p:nvSpPr>
        <p:spPr bwMode="gray">
          <a:xfrm>
            <a:off x="2247273" y="1247189"/>
            <a:ext cx="1180212" cy="180754"/>
          </a:xfrm>
          <a:prstGeom prst="rect">
            <a:avLst/>
          </a:prstGeom>
          <a:noFill/>
        </p:spPr>
        <p:txBody>
          <a:bodyPr wrap="square" lIns="0" tIns="0" rIns="0" bIns="0" rtlCol="0">
            <a:noAutofit/>
          </a:bodyPr>
          <a:lstStyle/>
          <a:p>
            <a:pPr algn="ctr">
              <a:spcBef>
                <a:spcPts val="500"/>
              </a:spcBef>
            </a:pPr>
            <a:r>
              <a:rPr lang="en-US" sz="1000" i="1" dirty="0">
                <a:solidFill>
                  <a:srgbClr val="516473"/>
                </a:solidFill>
              </a:rPr>
              <a:t>The “Lost Class”</a:t>
            </a:r>
          </a:p>
        </p:txBody>
      </p:sp>
    </p:spTree>
    <p:extLst>
      <p:ext uri="{BB962C8B-B14F-4D97-AF65-F5344CB8AC3E}">
        <p14:creationId xmlns:p14="http://schemas.microsoft.com/office/powerpoint/2010/main" val="3642191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78307A0-2D85-47AF-839A-BF1B096AF970}"/>
              </a:ext>
            </a:extLst>
          </p:cNvPr>
          <p:cNvGrpSpPr/>
          <p:nvPr/>
        </p:nvGrpSpPr>
        <p:grpSpPr>
          <a:xfrm>
            <a:off x="1792734" y="2336943"/>
            <a:ext cx="2381069" cy="914400"/>
            <a:chOff x="725934" y="3441843"/>
            <a:chExt cx="2381069" cy="914400"/>
          </a:xfrm>
        </p:grpSpPr>
        <p:sp>
          <p:nvSpPr>
            <p:cNvPr id="3" name="Text Placeholder 5">
              <a:extLst>
                <a:ext uri="{FF2B5EF4-FFF2-40B4-BE49-F238E27FC236}">
                  <a16:creationId xmlns:a16="http://schemas.microsoft.com/office/drawing/2014/main" id="{0D43F682-96F0-4C96-94D7-BE57E1126585}"/>
                </a:ext>
              </a:extLst>
            </p:cNvPr>
            <p:cNvSpPr txBox="1">
              <a:spLocks/>
            </p:cNvSpPr>
            <p:nvPr/>
          </p:nvSpPr>
          <p:spPr bwMode="gray">
            <a:xfrm>
              <a:off x="1698946" y="3591267"/>
              <a:ext cx="1408057" cy="615553"/>
            </a:xfrm>
            <a:prstGeom prst="rect">
              <a:avLst/>
            </a:prstGeom>
          </p:spPr>
          <p:txBody>
            <a:bodyPr vert="horz" wrap="square" lIns="0" tIns="0" rIns="0" bIns="0" rtlCol="0" anchor="t" anchorCtr="0">
              <a:spAutoFit/>
            </a:bodyPr>
            <a:lstStyle>
              <a:lvl1pPr marL="0" indent="0" algn="l" defTabSz="640080" rtl="0" eaLnBrk="1" latinLnBrk="0" hangingPunct="1">
                <a:lnSpc>
                  <a:spcPct val="100000"/>
                </a:lnSpc>
                <a:spcBef>
                  <a:spcPts val="0"/>
                </a:spcBef>
                <a:buSzPct val="100000"/>
                <a:buFont typeface="Arial" panose="020B0604020202020204" pitchFamily="34" charset="0"/>
                <a:buNone/>
                <a:defRPr sz="1100" kern="1200">
                  <a:solidFill>
                    <a:schemeClr val="accent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bg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bg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bg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bg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spcAft>
                  <a:spcPts val="600"/>
                </a:spcAft>
              </a:pPr>
              <a:r>
                <a:rPr lang="en-US" sz="1000" dirty="0">
                  <a:solidFill>
                    <a:schemeClr val="tx1"/>
                  </a:solidFill>
                </a:rPr>
                <a:t>Peter Cellier</a:t>
              </a:r>
            </a:p>
            <a:p>
              <a:pPr>
                <a:spcAft>
                  <a:spcPts val="600"/>
                </a:spcAft>
              </a:pPr>
              <a:r>
                <a:rPr lang="en-US" sz="1000" b="1" dirty="0">
                  <a:solidFill>
                    <a:schemeClr val="tx1"/>
                  </a:solidFill>
                </a:rPr>
                <a:t>Research Analyst</a:t>
              </a:r>
            </a:p>
            <a:p>
              <a:pPr>
                <a:spcAft>
                  <a:spcPts val="600"/>
                </a:spcAft>
              </a:pPr>
              <a:r>
                <a:rPr lang="en-US" sz="1000" u="sng" dirty="0">
                  <a:solidFill>
                    <a:schemeClr val="tx1"/>
                  </a:solidFill>
                </a:rPr>
                <a:t>pcellier@eab.com</a:t>
              </a:r>
            </a:p>
          </p:txBody>
        </p:sp>
        <p:pic>
          <p:nvPicPr>
            <p:cNvPr id="4" name="Picture 2" descr="L:\public\share\ABC Templates and Resources\ABC Art Icons Logos\ABC Staff Portraits\C\Cellier_Peter_111314_ppt.jpg">
              <a:extLst>
                <a:ext uri="{FF2B5EF4-FFF2-40B4-BE49-F238E27FC236}">
                  <a16:creationId xmlns:a16="http://schemas.microsoft.com/office/drawing/2014/main" id="{95BC3220-6D4C-4722-AFB7-03BEA6C6D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34" y="3441843"/>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C24144FA-7D8D-411A-A602-B19D5EBA36C1}"/>
              </a:ext>
            </a:extLst>
          </p:cNvPr>
          <p:cNvSpPr txBox="1"/>
          <p:nvPr/>
        </p:nvSpPr>
        <p:spPr bwMode="gray">
          <a:xfrm>
            <a:off x="2011718" y="1285875"/>
            <a:ext cx="1943100" cy="615553"/>
          </a:xfrm>
          <a:prstGeom prst="rect">
            <a:avLst/>
          </a:prstGeom>
          <a:noFill/>
        </p:spPr>
        <p:txBody>
          <a:bodyPr wrap="square" lIns="0" tIns="0" rIns="0" bIns="0" rtlCol="0">
            <a:spAutoFit/>
          </a:bodyPr>
          <a:lstStyle/>
          <a:p>
            <a:pPr algn="ctr">
              <a:spcBef>
                <a:spcPts val="500"/>
              </a:spcBef>
            </a:pPr>
            <a:r>
              <a:rPr lang="en-US" sz="2000" b="1" dirty="0">
                <a:solidFill>
                  <a:schemeClr val="tx2"/>
                </a:solidFill>
              </a:rPr>
              <a:t>Thank You for Joining!</a:t>
            </a:r>
          </a:p>
        </p:txBody>
      </p:sp>
    </p:spTree>
    <p:custDataLst>
      <p:tags r:id="rId1"/>
    </p:custDataLst>
    <p:extLst>
      <p:ext uri="{BB962C8B-B14F-4D97-AF65-F5344CB8AC3E}">
        <p14:creationId xmlns:p14="http://schemas.microsoft.com/office/powerpoint/2010/main" val="402740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CF6046-131E-47F3-B8CA-849FBB59EF6E}"/>
              </a:ext>
            </a:extLst>
          </p:cNvPr>
          <p:cNvSpPr>
            <a:spLocks noGrp="1"/>
          </p:cNvSpPr>
          <p:nvPr>
            <p:ph type="body" sz="quarter" idx="15"/>
          </p:nvPr>
        </p:nvSpPr>
        <p:spPr/>
        <p:txBody>
          <a:bodyPr/>
          <a:lstStyle/>
          <a:p>
            <a:r>
              <a:rPr lang="en-US" dirty="0"/>
              <a:t>Our Largest Generation Prepares to Overtake the Workforce</a:t>
            </a:r>
          </a:p>
        </p:txBody>
      </p:sp>
      <p:sp>
        <p:nvSpPr>
          <p:cNvPr id="3" name="Text Placeholder 2">
            <a:extLst>
              <a:ext uri="{FF2B5EF4-FFF2-40B4-BE49-F238E27FC236}">
                <a16:creationId xmlns:a16="http://schemas.microsoft.com/office/drawing/2014/main" id="{C5D464E6-9B33-4591-9195-8B4A44B7E1A6}"/>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A10A96B-BDC1-4D2D-8AC8-110D05BA71FA}"/>
              </a:ext>
            </a:extLst>
          </p:cNvPr>
          <p:cNvSpPr>
            <a:spLocks noGrp="1"/>
          </p:cNvSpPr>
          <p:nvPr>
            <p:ph type="body" sz="quarter" idx="18"/>
          </p:nvPr>
        </p:nvSpPr>
        <p:spPr>
          <a:xfrm>
            <a:off x="3896107" y="3539945"/>
            <a:ext cx="2504693" cy="1379865"/>
          </a:xfrm>
        </p:spPr>
        <p:txBody>
          <a:bodyPr/>
          <a:lstStyle/>
          <a:p>
            <a:r>
              <a:rPr lang="en-US" dirty="0"/>
              <a:t>Source: “The Millennial Generation Research Review”, National Chamber Foundation, 2012; Jessica </a:t>
            </a:r>
            <a:r>
              <a:rPr lang="en-US" dirty="0" err="1"/>
              <a:t>Brack</a:t>
            </a:r>
            <a:r>
              <a:rPr lang="en-US" dirty="0"/>
              <a:t>, “Maximizing Millennials in the Workplace,” UNC Kenan-Flagler Business School, 2012; Ray Williams, “Like it or not, Millennials will change the workplace,” Financial Post, 2013; Jeanne Meister, “Job Hopping Is the 'New Normal' for Millennials: Three Ways to Prevent a Human Resource Nightmare,” Forbes, 2012; “Infographic: Millennial Entrepreneurship Ascending,” Rasmussen College, 2013. </a:t>
            </a:r>
          </a:p>
          <a:p>
            <a:endParaRPr lang="en-US" dirty="0"/>
          </a:p>
        </p:txBody>
      </p:sp>
      <p:sp>
        <p:nvSpPr>
          <p:cNvPr id="5" name="Text Placeholder 4">
            <a:extLst>
              <a:ext uri="{FF2B5EF4-FFF2-40B4-BE49-F238E27FC236}">
                <a16:creationId xmlns:a16="http://schemas.microsoft.com/office/drawing/2014/main" id="{8E4F2F8F-7A37-4680-B4BD-F95B003AC2F8}"/>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D2B02D4C-4615-4359-BD34-9146C7D8DEC2}"/>
              </a:ext>
            </a:extLst>
          </p:cNvPr>
          <p:cNvSpPr>
            <a:spLocks noGrp="1"/>
          </p:cNvSpPr>
          <p:nvPr>
            <p:ph type="title"/>
          </p:nvPr>
        </p:nvSpPr>
        <p:spPr/>
        <p:txBody>
          <a:bodyPr/>
          <a:lstStyle/>
          <a:p>
            <a:r>
              <a:rPr lang="en-US" dirty="0"/>
              <a:t>First Wave of Millennials Turns 35</a:t>
            </a:r>
          </a:p>
        </p:txBody>
      </p:sp>
      <p:sp>
        <p:nvSpPr>
          <p:cNvPr id="7" name="TextBox 6">
            <a:extLst>
              <a:ext uri="{FF2B5EF4-FFF2-40B4-BE49-F238E27FC236}">
                <a16:creationId xmlns:a16="http://schemas.microsoft.com/office/drawing/2014/main" id="{63304212-80BA-42BF-A2A9-AF1FF1A8868B}"/>
              </a:ext>
            </a:extLst>
          </p:cNvPr>
          <p:cNvSpPr txBox="1"/>
          <p:nvPr/>
        </p:nvSpPr>
        <p:spPr bwMode="gray">
          <a:xfrm>
            <a:off x="250926" y="1063914"/>
            <a:ext cx="2441448" cy="169277"/>
          </a:xfrm>
          <a:prstGeom prst="rect">
            <a:avLst/>
          </a:prstGeom>
          <a:noFill/>
        </p:spPr>
        <p:txBody>
          <a:bodyPr wrap="square" lIns="0" tIns="0" rIns="0" bIns="0" rtlCol="0">
            <a:spAutoFit/>
          </a:bodyPr>
          <a:lstStyle/>
          <a:p>
            <a:r>
              <a:rPr lang="en-US" sz="1100" b="1" dirty="0"/>
              <a:t>Coming to an Office Near You</a:t>
            </a:r>
          </a:p>
        </p:txBody>
      </p:sp>
      <p:graphicFrame>
        <p:nvGraphicFramePr>
          <p:cNvPr id="8" name="Chart 7">
            <a:extLst>
              <a:ext uri="{FF2B5EF4-FFF2-40B4-BE49-F238E27FC236}">
                <a16:creationId xmlns:a16="http://schemas.microsoft.com/office/drawing/2014/main" id="{DBAD9DF8-909D-4171-B487-8C11442137D0}"/>
              </a:ext>
            </a:extLst>
          </p:cNvPr>
          <p:cNvGraphicFramePr/>
          <p:nvPr>
            <p:extLst>
              <p:ext uri="{D42A27DB-BD31-4B8C-83A1-F6EECF244321}">
                <p14:modId xmlns:p14="http://schemas.microsoft.com/office/powerpoint/2010/main" val="3714404864"/>
              </p:ext>
            </p:extLst>
          </p:nvPr>
        </p:nvGraphicFramePr>
        <p:xfrm>
          <a:off x="123100" y="1863308"/>
          <a:ext cx="795130" cy="632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00C6213-E633-4724-953F-4775164F1C04}"/>
              </a:ext>
            </a:extLst>
          </p:cNvPr>
          <p:cNvGraphicFramePr/>
          <p:nvPr>
            <p:extLst>
              <p:ext uri="{D42A27DB-BD31-4B8C-83A1-F6EECF244321}">
                <p14:modId xmlns:p14="http://schemas.microsoft.com/office/powerpoint/2010/main" val="2449606293"/>
              </p:ext>
            </p:extLst>
          </p:nvPr>
        </p:nvGraphicFramePr>
        <p:xfrm>
          <a:off x="100178" y="2585423"/>
          <a:ext cx="827715" cy="6960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E00E4D5-1AA9-4075-BF49-FF615D3C9ADD}"/>
              </a:ext>
            </a:extLst>
          </p:cNvPr>
          <p:cNvGraphicFramePr/>
          <p:nvPr>
            <p:extLst>
              <p:ext uri="{D42A27DB-BD31-4B8C-83A1-F6EECF244321}">
                <p14:modId xmlns:p14="http://schemas.microsoft.com/office/powerpoint/2010/main" val="1512952174"/>
              </p:ext>
            </p:extLst>
          </p:nvPr>
        </p:nvGraphicFramePr>
        <p:xfrm>
          <a:off x="159049" y="3367594"/>
          <a:ext cx="790896" cy="76454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4C9190C2-BC23-43D0-9B3A-6B3079E99052}"/>
              </a:ext>
            </a:extLst>
          </p:cNvPr>
          <p:cNvSpPr txBox="1"/>
          <p:nvPr/>
        </p:nvSpPr>
        <p:spPr bwMode="gray">
          <a:xfrm>
            <a:off x="949945" y="2078723"/>
            <a:ext cx="1470991" cy="153888"/>
          </a:xfrm>
          <a:prstGeom prst="rect">
            <a:avLst/>
          </a:prstGeom>
          <a:noFill/>
        </p:spPr>
        <p:txBody>
          <a:bodyPr wrap="square" lIns="0" tIns="0" rIns="0" bIns="0" rtlCol="0">
            <a:spAutoFit/>
          </a:bodyPr>
          <a:lstStyle/>
          <a:p>
            <a:pPr>
              <a:spcBef>
                <a:spcPts val="500"/>
              </a:spcBef>
            </a:pPr>
            <a:r>
              <a:rPr lang="en-US" sz="1000" b="1" dirty="0"/>
              <a:t>34% </a:t>
            </a:r>
            <a:r>
              <a:rPr lang="en-US" sz="1000" dirty="0"/>
              <a:t>of Workforce</a:t>
            </a:r>
          </a:p>
        </p:txBody>
      </p:sp>
      <p:sp>
        <p:nvSpPr>
          <p:cNvPr id="12" name="TextBox 11">
            <a:extLst>
              <a:ext uri="{FF2B5EF4-FFF2-40B4-BE49-F238E27FC236}">
                <a16:creationId xmlns:a16="http://schemas.microsoft.com/office/drawing/2014/main" id="{FE984D94-FD7B-4401-B525-AE18FD2EC9E1}"/>
              </a:ext>
            </a:extLst>
          </p:cNvPr>
          <p:cNvSpPr txBox="1"/>
          <p:nvPr/>
        </p:nvSpPr>
        <p:spPr bwMode="gray">
          <a:xfrm>
            <a:off x="949944" y="3657543"/>
            <a:ext cx="1470991" cy="153888"/>
          </a:xfrm>
          <a:prstGeom prst="rect">
            <a:avLst/>
          </a:prstGeom>
          <a:noFill/>
        </p:spPr>
        <p:txBody>
          <a:bodyPr wrap="square" lIns="0" tIns="0" rIns="0" bIns="0" rtlCol="0">
            <a:spAutoFit/>
          </a:bodyPr>
          <a:lstStyle/>
          <a:p>
            <a:pPr>
              <a:spcBef>
                <a:spcPts val="500"/>
              </a:spcBef>
            </a:pPr>
            <a:r>
              <a:rPr lang="en-US" sz="1000" b="1" dirty="0"/>
              <a:t>75% </a:t>
            </a:r>
            <a:r>
              <a:rPr lang="en-US" sz="1000" dirty="0"/>
              <a:t>of Workforce</a:t>
            </a:r>
          </a:p>
        </p:txBody>
      </p:sp>
      <p:sp>
        <p:nvSpPr>
          <p:cNvPr id="13" name="TextBox 12">
            <a:extLst>
              <a:ext uri="{FF2B5EF4-FFF2-40B4-BE49-F238E27FC236}">
                <a16:creationId xmlns:a16="http://schemas.microsoft.com/office/drawing/2014/main" id="{7C852813-F844-4190-B333-7C10DC2B8455}"/>
              </a:ext>
            </a:extLst>
          </p:cNvPr>
          <p:cNvSpPr txBox="1"/>
          <p:nvPr/>
        </p:nvSpPr>
        <p:spPr bwMode="gray">
          <a:xfrm>
            <a:off x="949945" y="2864659"/>
            <a:ext cx="1470991" cy="153888"/>
          </a:xfrm>
          <a:prstGeom prst="rect">
            <a:avLst/>
          </a:prstGeom>
          <a:noFill/>
        </p:spPr>
        <p:txBody>
          <a:bodyPr wrap="square" lIns="0" tIns="0" rIns="0" bIns="0" rtlCol="0">
            <a:spAutoFit/>
          </a:bodyPr>
          <a:lstStyle/>
          <a:p>
            <a:pPr>
              <a:spcBef>
                <a:spcPts val="500"/>
              </a:spcBef>
            </a:pPr>
            <a:r>
              <a:rPr lang="en-US" sz="1000" b="1" dirty="0"/>
              <a:t>46% </a:t>
            </a:r>
            <a:r>
              <a:rPr lang="en-US" sz="1000" dirty="0"/>
              <a:t>of Workforce</a:t>
            </a:r>
          </a:p>
        </p:txBody>
      </p:sp>
      <p:sp>
        <p:nvSpPr>
          <p:cNvPr id="14" name="TextBox 13">
            <a:extLst>
              <a:ext uri="{FF2B5EF4-FFF2-40B4-BE49-F238E27FC236}">
                <a16:creationId xmlns:a16="http://schemas.microsoft.com/office/drawing/2014/main" id="{760C254A-6966-4C59-ACC5-8897D3B07043}"/>
              </a:ext>
            </a:extLst>
          </p:cNvPr>
          <p:cNvSpPr txBox="1"/>
          <p:nvPr/>
        </p:nvSpPr>
        <p:spPr bwMode="gray">
          <a:xfrm>
            <a:off x="301105" y="1763712"/>
            <a:ext cx="497769" cy="153888"/>
          </a:xfrm>
          <a:prstGeom prst="rect">
            <a:avLst/>
          </a:prstGeom>
          <a:noFill/>
        </p:spPr>
        <p:txBody>
          <a:bodyPr wrap="square" lIns="0" tIns="0" rIns="0" bIns="0" rtlCol="0">
            <a:spAutoFit/>
          </a:bodyPr>
          <a:lstStyle/>
          <a:p>
            <a:pPr algn="ctr">
              <a:spcBef>
                <a:spcPts val="500"/>
              </a:spcBef>
            </a:pPr>
            <a:r>
              <a:rPr lang="en-US" sz="1000" b="1" dirty="0"/>
              <a:t>2014</a:t>
            </a:r>
          </a:p>
        </p:txBody>
      </p:sp>
      <p:sp>
        <p:nvSpPr>
          <p:cNvPr id="15" name="TextBox 14">
            <a:extLst>
              <a:ext uri="{FF2B5EF4-FFF2-40B4-BE49-F238E27FC236}">
                <a16:creationId xmlns:a16="http://schemas.microsoft.com/office/drawing/2014/main" id="{E1FF18B1-FFDE-45AF-87A5-7E0FCA21A61B}"/>
              </a:ext>
            </a:extLst>
          </p:cNvPr>
          <p:cNvSpPr txBox="1"/>
          <p:nvPr/>
        </p:nvSpPr>
        <p:spPr bwMode="gray">
          <a:xfrm>
            <a:off x="301105" y="2508478"/>
            <a:ext cx="497769" cy="153888"/>
          </a:xfrm>
          <a:prstGeom prst="rect">
            <a:avLst/>
          </a:prstGeom>
          <a:noFill/>
        </p:spPr>
        <p:txBody>
          <a:bodyPr wrap="square" lIns="0" tIns="0" rIns="0" bIns="0" rtlCol="0">
            <a:spAutoFit/>
          </a:bodyPr>
          <a:lstStyle/>
          <a:p>
            <a:pPr algn="ctr">
              <a:spcBef>
                <a:spcPts val="500"/>
              </a:spcBef>
            </a:pPr>
            <a:r>
              <a:rPr lang="en-US" sz="1000" b="1" dirty="0"/>
              <a:t>2020</a:t>
            </a:r>
          </a:p>
        </p:txBody>
      </p:sp>
      <p:sp>
        <p:nvSpPr>
          <p:cNvPr id="16" name="TextBox 15">
            <a:extLst>
              <a:ext uri="{FF2B5EF4-FFF2-40B4-BE49-F238E27FC236}">
                <a16:creationId xmlns:a16="http://schemas.microsoft.com/office/drawing/2014/main" id="{82C8BB54-3FA2-458A-B460-25837D7D77EC}"/>
              </a:ext>
            </a:extLst>
          </p:cNvPr>
          <p:cNvSpPr txBox="1"/>
          <p:nvPr/>
        </p:nvSpPr>
        <p:spPr bwMode="gray">
          <a:xfrm>
            <a:off x="301105" y="3290650"/>
            <a:ext cx="497769" cy="153888"/>
          </a:xfrm>
          <a:prstGeom prst="rect">
            <a:avLst/>
          </a:prstGeom>
          <a:noFill/>
        </p:spPr>
        <p:txBody>
          <a:bodyPr wrap="square" lIns="0" tIns="0" rIns="0" bIns="0" rtlCol="0">
            <a:spAutoFit/>
          </a:bodyPr>
          <a:lstStyle/>
          <a:p>
            <a:pPr algn="ctr">
              <a:spcBef>
                <a:spcPts val="500"/>
              </a:spcBef>
            </a:pPr>
            <a:r>
              <a:rPr lang="en-US" sz="1000" b="1" dirty="0"/>
              <a:t>2025</a:t>
            </a:r>
          </a:p>
        </p:txBody>
      </p:sp>
      <p:sp>
        <p:nvSpPr>
          <p:cNvPr id="17" name="TextBox 16">
            <a:extLst>
              <a:ext uri="{FF2B5EF4-FFF2-40B4-BE49-F238E27FC236}">
                <a16:creationId xmlns:a16="http://schemas.microsoft.com/office/drawing/2014/main" id="{8E638EF2-E849-4609-87C5-83F7F026392E}"/>
              </a:ext>
            </a:extLst>
          </p:cNvPr>
          <p:cNvSpPr txBox="1"/>
          <p:nvPr/>
        </p:nvSpPr>
        <p:spPr bwMode="gray">
          <a:xfrm>
            <a:off x="3287207" y="1091379"/>
            <a:ext cx="3082063" cy="169277"/>
          </a:xfrm>
          <a:prstGeom prst="rect">
            <a:avLst/>
          </a:prstGeom>
          <a:noFill/>
        </p:spPr>
        <p:txBody>
          <a:bodyPr wrap="square" lIns="0" tIns="0" rIns="0" bIns="0" rtlCol="0">
            <a:spAutoFit/>
          </a:bodyPr>
          <a:lstStyle/>
          <a:p>
            <a:r>
              <a:rPr lang="en-US" sz="1100" b="1" dirty="0"/>
              <a:t>… And Looking for Their Next Role</a:t>
            </a:r>
          </a:p>
        </p:txBody>
      </p:sp>
      <p:sp>
        <p:nvSpPr>
          <p:cNvPr id="18" name="Rectangle 17">
            <a:extLst>
              <a:ext uri="{FF2B5EF4-FFF2-40B4-BE49-F238E27FC236}">
                <a16:creationId xmlns:a16="http://schemas.microsoft.com/office/drawing/2014/main" id="{ED551BC4-A89D-49CC-A3F3-0C985F547AF4}"/>
              </a:ext>
            </a:extLst>
          </p:cNvPr>
          <p:cNvSpPr/>
          <p:nvPr/>
        </p:nvSpPr>
        <p:spPr>
          <a:xfrm>
            <a:off x="271398" y="1328603"/>
            <a:ext cx="545021" cy="276999"/>
          </a:xfrm>
          <a:prstGeom prst="rect">
            <a:avLst/>
          </a:prstGeom>
        </p:spPr>
        <p:txBody>
          <a:bodyPr wrap="none" lIns="0" tIns="0" rIns="0" bIns="0">
            <a:spAutoFit/>
          </a:bodyPr>
          <a:lstStyle/>
          <a:p>
            <a:r>
              <a:rPr lang="en-US" sz="1800" b="1" dirty="0">
                <a:solidFill>
                  <a:schemeClr val="tx2"/>
                </a:solidFill>
              </a:rPr>
              <a:t>80M</a:t>
            </a:r>
          </a:p>
        </p:txBody>
      </p:sp>
      <p:sp>
        <p:nvSpPr>
          <p:cNvPr id="19" name="Rectangle 18">
            <a:extLst>
              <a:ext uri="{FF2B5EF4-FFF2-40B4-BE49-F238E27FC236}">
                <a16:creationId xmlns:a16="http://schemas.microsoft.com/office/drawing/2014/main" id="{9181B9AF-3982-477E-898D-04F0A5003C18}"/>
              </a:ext>
            </a:extLst>
          </p:cNvPr>
          <p:cNvSpPr/>
          <p:nvPr/>
        </p:nvSpPr>
        <p:spPr>
          <a:xfrm>
            <a:off x="949944" y="1359676"/>
            <a:ext cx="1367217" cy="307777"/>
          </a:xfrm>
          <a:prstGeom prst="rect">
            <a:avLst/>
          </a:prstGeom>
        </p:spPr>
        <p:txBody>
          <a:bodyPr wrap="square" lIns="0" tIns="0" rIns="0" bIns="0">
            <a:spAutoFit/>
          </a:bodyPr>
          <a:lstStyle/>
          <a:p>
            <a:pPr>
              <a:spcBef>
                <a:spcPts val="300"/>
              </a:spcBef>
            </a:pPr>
            <a:r>
              <a:rPr lang="en-US" sz="1000" dirty="0"/>
              <a:t>Millennials in the US,   born 1980-1999</a:t>
            </a:r>
          </a:p>
        </p:txBody>
      </p:sp>
      <p:sp>
        <p:nvSpPr>
          <p:cNvPr id="20" name="TextBox 19">
            <a:extLst>
              <a:ext uri="{FF2B5EF4-FFF2-40B4-BE49-F238E27FC236}">
                <a16:creationId xmlns:a16="http://schemas.microsoft.com/office/drawing/2014/main" id="{3C5C8B70-AA16-489A-AE81-48DD41342C70}"/>
              </a:ext>
            </a:extLst>
          </p:cNvPr>
          <p:cNvSpPr txBox="1"/>
          <p:nvPr/>
        </p:nvSpPr>
        <p:spPr bwMode="gray">
          <a:xfrm>
            <a:off x="3939052" y="1287857"/>
            <a:ext cx="1870098" cy="400110"/>
          </a:xfrm>
          <a:prstGeom prst="rect">
            <a:avLst/>
          </a:prstGeom>
          <a:noFill/>
        </p:spPr>
        <p:txBody>
          <a:bodyPr wrap="square" lIns="0" tIns="91440" rIns="0" bIns="0" rtlCol="0">
            <a:spAutoFit/>
          </a:bodyPr>
          <a:lstStyle/>
          <a:p>
            <a:pPr>
              <a:spcBef>
                <a:spcPts val="500"/>
              </a:spcBef>
            </a:pPr>
            <a:r>
              <a:rPr lang="en-US" sz="1000" dirty="0"/>
              <a:t>Years Millennials plan to stay    in one role</a:t>
            </a:r>
          </a:p>
        </p:txBody>
      </p:sp>
      <p:sp>
        <p:nvSpPr>
          <p:cNvPr id="21" name="TextBox 20">
            <a:extLst>
              <a:ext uri="{FF2B5EF4-FFF2-40B4-BE49-F238E27FC236}">
                <a16:creationId xmlns:a16="http://schemas.microsoft.com/office/drawing/2014/main" id="{B1B7B18F-103B-43B6-8C85-D1F63126EA42}"/>
              </a:ext>
            </a:extLst>
          </p:cNvPr>
          <p:cNvSpPr txBox="1"/>
          <p:nvPr/>
        </p:nvSpPr>
        <p:spPr bwMode="gray">
          <a:xfrm>
            <a:off x="3249146" y="1347768"/>
            <a:ext cx="602525" cy="276999"/>
          </a:xfrm>
          <a:prstGeom prst="rect">
            <a:avLst/>
          </a:prstGeom>
          <a:noFill/>
        </p:spPr>
        <p:txBody>
          <a:bodyPr wrap="square" lIns="0" tIns="0" rIns="0" bIns="0" rtlCol="0">
            <a:spAutoFit/>
          </a:bodyPr>
          <a:lstStyle/>
          <a:p>
            <a:pPr algn="r"/>
            <a:r>
              <a:rPr lang="en-US" sz="1800" b="1" dirty="0">
                <a:solidFill>
                  <a:schemeClr val="tx2"/>
                </a:solidFill>
              </a:rPr>
              <a:t>&lt;3</a:t>
            </a:r>
          </a:p>
        </p:txBody>
      </p:sp>
      <p:sp>
        <p:nvSpPr>
          <p:cNvPr id="22" name="TextBox 21">
            <a:extLst>
              <a:ext uri="{FF2B5EF4-FFF2-40B4-BE49-F238E27FC236}">
                <a16:creationId xmlns:a16="http://schemas.microsoft.com/office/drawing/2014/main" id="{79611F5F-7DAD-4FDC-98E2-265AC31006A6}"/>
              </a:ext>
            </a:extLst>
          </p:cNvPr>
          <p:cNvSpPr txBox="1"/>
          <p:nvPr/>
        </p:nvSpPr>
        <p:spPr bwMode="gray">
          <a:xfrm>
            <a:off x="3939052" y="1863308"/>
            <a:ext cx="1870098" cy="400110"/>
          </a:xfrm>
          <a:prstGeom prst="rect">
            <a:avLst/>
          </a:prstGeom>
          <a:noFill/>
        </p:spPr>
        <p:txBody>
          <a:bodyPr wrap="square" lIns="0" tIns="91440" rIns="0" bIns="0" rtlCol="0">
            <a:spAutoFit/>
          </a:bodyPr>
          <a:lstStyle/>
          <a:p>
            <a:pPr>
              <a:spcBef>
                <a:spcPts val="500"/>
              </a:spcBef>
            </a:pPr>
            <a:r>
              <a:rPr lang="en-US" sz="1000" dirty="0"/>
              <a:t>Millennials not engaged at their current job</a:t>
            </a:r>
          </a:p>
        </p:txBody>
      </p:sp>
      <p:sp>
        <p:nvSpPr>
          <p:cNvPr id="23" name="TextBox 22">
            <a:extLst>
              <a:ext uri="{FF2B5EF4-FFF2-40B4-BE49-F238E27FC236}">
                <a16:creationId xmlns:a16="http://schemas.microsoft.com/office/drawing/2014/main" id="{D7B1230D-F684-418E-B468-D9B1385A5D2C}"/>
              </a:ext>
            </a:extLst>
          </p:cNvPr>
          <p:cNvSpPr txBox="1"/>
          <p:nvPr/>
        </p:nvSpPr>
        <p:spPr bwMode="gray">
          <a:xfrm>
            <a:off x="3070670" y="1925587"/>
            <a:ext cx="799919" cy="276999"/>
          </a:xfrm>
          <a:prstGeom prst="rect">
            <a:avLst/>
          </a:prstGeom>
          <a:noFill/>
        </p:spPr>
        <p:txBody>
          <a:bodyPr wrap="square" lIns="0" tIns="0" rIns="0" bIns="0" rtlCol="0">
            <a:spAutoFit/>
          </a:bodyPr>
          <a:lstStyle/>
          <a:p>
            <a:pPr algn="r"/>
            <a:r>
              <a:rPr lang="en-US" sz="1800" b="1" dirty="0">
                <a:solidFill>
                  <a:schemeClr val="tx2"/>
                </a:solidFill>
              </a:rPr>
              <a:t>53%</a:t>
            </a:r>
          </a:p>
        </p:txBody>
      </p:sp>
      <p:sp>
        <p:nvSpPr>
          <p:cNvPr id="24" name="Right Arrow 39">
            <a:extLst>
              <a:ext uri="{FF2B5EF4-FFF2-40B4-BE49-F238E27FC236}">
                <a16:creationId xmlns:a16="http://schemas.microsoft.com/office/drawing/2014/main" id="{0335939E-6544-40E1-BD9F-802AD4353849}"/>
              </a:ext>
            </a:extLst>
          </p:cNvPr>
          <p:cNvSpPr/>
          <p:nvPr/>
        </p:nvSpPr>
        <p:spPr bwMode="gray">
          <a:xfrm rot="5400000">
            <a:off x="1167193" y="2417038"/>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5" name="Right Arrow 40">
            <a:extLst>
              <a:ext uri="{FF2B5EF4-FFF2-40B4-BE49-F238E27FC236}">
                <a16:creationId xmlns:a16="http://schemas.microsoft.com/office/drawing/2014/main" id="{9B417453-EDD5-4A44-9743-593168B0D082}"/>
              </a:ext>
            </a:extLst>
          </p:cNvPr>
          <p:cNvSpPr/>
          <p:nvPr/>
        </p:nvSpPr>
        <p:spPr bwMode="gray">
          <a:xfrm rot="5400000">
            <a:off x="1167193" y="3260567"/>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6" name="Rectangle 25">
            <a:extLst>
              <a:ext uri="{FF2B5EF4-FFF2-40B4-BE49-F238E27FC236}">
                <a16:creationId xmlns:a16="http://schemas.microsoft.com/office/drawing/2014/main" id="{E875AEFB-A5CA-4DE4-AF6E-CD52C0E59BE2}"/>
              </a:ext>
            </a:extLst>
          </p:cNvPr>
          <p:cNvSpPr/>
          <p:nvPr/>
        </p:nvSpPr>
        <p:spPr>
          <a:xfrm>
            <a:off x="1382719" y="2439227"/>
            <a:ext cx="1367217" cy="123111"/>
          </a:xfrm>
          <a:prstGeom prst="rect">
            <a:avLst/>
          </a:prstGeom>
        </p:spPr>
        <p:txBody>
          <a:bodyPr wrap="square" lIns="0" tIns="0" rIns="0" bIns="0">
            <a:spAutoFit/>
          </a:bodyPr>
          <a:lstStyle/>
          <a:p>
            <a:pPr>
              <a:spcBef>
                <a:spcPts val="300"/>
              </a:spcBef>
            </a:pPr>
            <a:r>
              <a:rPr lang="en-US" sz="800" i="1" dirty="0"/>
              <a:t>Boomers retire</a:t>
            </a:r>
          </a:p>
        </p:txBody>
      </p:sp>
      <p:sp>
        <p:nvSpPr>
          <p:cNvPr id="27" name="Rectangle 26">
            <a:extLst>
              <a:ext uri="{FF2B5EF4-FFF2-40B4-BE49-F238E27FC236}">
                <a16:creationId xmlns:a16="http://schemas.microsoft.com/office/drawing/2014/main" id="{355D9F42-339C-4810-9D0B-7B6574785A91}"/>
              </a:ext>
            </a:extLst>
          </p:cNvPr>
          <p:cNvSpPr/>
          <p:nvPr/>
        </p:nvSpPr>
        <p:spPr>
          <a:xfrm>
            <a:off x="1382717" y="3244483"/>
            <a:ext cx="1367217" cy="246221"/>
          </a:xfrm>
          <a:prstGeom prst="rect">
            <a:avLst/>
          </a:prstGeom>
        </p:spPr>
        <p:txBody>
          <a:bodyPr wrap="square" lIns="0" tIns="0" rIns="0" bIns="0">
            <a:spAutoFit/>
          </a:bodyPr>
          <a:lstStyle/>
          <a:p>
            <a:pPr>
              <a:spcBef>
                <a:spcPts val="300"/>
              </a:spcBef>
            </a:pPr>
            <a:r>
              <a:rPr lang="en-US" sz="800" i="1" dirty="0"/>
              <a:t>Last Millennials graduate  from college</a:t>
            </a:r>
          </a:p>
        </p:txBody>
      </p:sp>
      <p:sp>
        <p:nvSpPr>
          <p:cNvPr id="28" name="TextBox 27">
            <a:extLst>
              <a:ext uri="{FF2B5EF4-FFF2-40B4-BE49-F238E27FC236}">
                <a16:creationId xmlns:a16="http://schemas.microsoft.com/office/drawing/2014/main" id="{C9ACE98A-4550-4F03-8CE0-04EC3318F538}"/>
              </a:ext>
            </a:extLst>
          </p:cNvPr>
          <p:cNvSpPr txBox="1"/>
          <p:nvPr/>
        </p:nvSpPr>
        <p:spPr bwMode="gray">
          <a:xfrm>
            <a:off x="3432808" y="3021657"/>
            <a:ext cx="2504693" cy="707886"/>
          </a:xfrm>
          <a:prstGeom prst="rect">
            <a:avLst/>
          </a:prstGeom>
          <a:noFill/>
        </p:spPr>
        <p:txBody>
          <a:bodyPr wrap="square" lIns="182880" tIns="91440" rIns="182880" bIns="0" rtlCol="0">
            <a:spAutoFit/>
          </a:bodyPr>
          <a:lstStyle/>
          <a:p>
            <a:pPr>
              <a:spcBef>
                <a:spcPts val="500"/>
              </a:spcBef>
            </a:pPr>
            <a:r>
              <a:rPr lang="en-US" sz="1000" dirty="0"/>
              <a:t>“Those with a high school diploma or less are more likely to be engaged in their work than those with a college degree.”</a:t>
            </a:r>
          </a:p>
        </p:txBody>
      </p:sp>
      <p:sp>
        <p:nvSpPr>
          <p:cNvPr id="29" name="TextBox 28">
            <a:extLst>
              <a:ext uri="{FF2B5EF4-FFF2-40B4-BE49-F238E27FC236}">
                <a16:creationId xmlns:a16="http://schemas.microsoft.com/office/drawing/2014/main" id="{960C355A-A334-411C-AED2-2EC1B8EE7EED}"/>
              </a:ext>
            </a:extLst>
          </p:cNvPr>
          <p:cNvSpPr txBox="1"/>
          <p:nvPr/>
        </p:nvSpPr>
        <p:spPr bwMode="gray">
          <a:xfrm>
            <a:off x="3671897" y="3644802"/>
            <a:ext cx="2192710" cy="397032"/>
          </a:xfrm>
          <a:prstGeom prst="rect">
            <a:avLst/>
          </a:prstGeom>
          <a:noFill/>
        </p:spPr>
        <p:txBody>
          <a:bodyPr wrap="square" lIns="0" tIns="0" rIns="182880" bIns="118872" rtlCol="0" anchor="b">
            <a:spAutoFit/>
          </a:bodyPr>
          <a:lstStyle/>
          <a:p>
            <a:pPr algn="r"/>
            <a:br>
              <a:rPr lang="en-US" sz="900" i="1" dirty="0"/>
            </a:br>
            <a:r>
              <a:rPr lang="en-US" sz="900" i="1" dirty="0"/>
              <a:t>Gallup, 2013</a:t>
            </a:r>
          </a:p>
        </p:txBody>
      </p:sp>
      <p:sp>
        <p:nvSpPr>
          <p:cNvPr id="30" name="Text Placeholder 9">
            <a:extLst>
              <a:ext uri="{FF2B5EF4-FFF2-40B4-BE49-F238E27FC236}">
                <a16:creationId xmlns:a16="http://schemas.microsoft.com/office/drawing/2014/main" id="{6C7F6830-FF9B-4B26-B5CB-6EC1275A784C}"/>
              </a:ext>
            </a:extLst>
          </p:cNvPr>
          <p:cNvSpPr>
            <a:spLocks noGrp="1"/>
          </p:cNvSpPr>
          <p:nvPr/>
        </p:nvSpPr>
        <p:spPr bwMode="gray">
          <a:xfrm>
            <a:off x="3435508" y="2642936"/>
            <a:ext cx="2530117" cy="1362681"/>
          </a:xfrm>
          <a:prstGeom prst="rect">
            <a:avLst/>
          </a:prstGeom>
          <a:noFill/>
          <a:ln w="19050">
            <a:solidFill>
              <a:schemeClr val="accent3"/>
            </a:solidFill>
            <a:miter lim="800000"/>
          </a:ln>
        </p:spPr>
        <p:txBody>
          <a:bodyPr vert="horz" wrap="square" lIns="182880" tIns="18288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a:t>Educated but Not Engaged</a:t>
            </a:r>
          </a:p>
        </p:txBody>
      </p:sp>
      <p:grpSp>
        <p:nvGrpSpPr>
          <p:cNvPr id="31" name="Group 30">
            <a:extLst>
              <a:ext uri="{FF2B5EF4-FFF2-40B4-BE49-F238E27FC236}">
                <a16:creationId xmlns:a16="http://schemas.microsoft.com/office/drawing/2014/main" id="{5BF2BBB5-8A7F-4DC8-92BD-32AFD3E917F5}"/>
              </a:ext>
            </a:extLst>
          </p:cNvPr>
          <p:cNvGrpSpPr/>
          <p:nvPr/>
        </p:nvGrpSpPr>
        <p:grpSpPr bwMode="gray">
          <a:xfrm>
            <a:off x="3299819" y="2509944"/>
            <a:ext cx="252374" cy="252374"/>
            <a:chOff x="3104999" y="1860587"/>
            <a:chExt cx="252374" cy="252374"/>
          </a:xfrm>
        </p:grpSpPr>
        <p:sp>
          <p:nvSpPr>
            <p:cNvPr id="32" name="Rectangle 31">
              <a:extLst>
                <a:ext uri="{FF2B5EF4-FFF2-40B4-BE49-F238E27FC236}">
                  <a16:creationId xmlns:a16="http://schemas.microsoft.com/office/drawing/2014/main" id="{6AD66C1B-6447-46D1-A5C6-E8B67664B88A}"/>
                </a:ext>
              </a:extLst>
            </p:cNvPr>
            <p:cNvSpPr/>
            <p:nvPr/>
          </p:nvSpPr>
          <p:spPr bwMode="gray">
            <a:xfrm>
              <a:off x="3104999" y="1860587"/>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33" name="Group 32">
              <a:extLst>
                <a:ext uri="{FF2B5EF4-FFF2-40B4-BE49-F238E27FC236}">
                  <a16:creationId xmlns:a16="http://schemas.microsoft.com/office/drawing/2014/main" id="{55F27012-B5E6-451D-9854-FA120E9B8625}"/>
                </a:ext>
              </a:extLst>
            </p:cNvPr>
            <p:cNvGrpSpPr>
              <a:grpSpLocks noChangeAspect="1"/>
            </p:cNvGrpSpPr>
            <p:nvPr/>
          </p:nvGrpSpPr>
          <p:grpSpPr bwMode="gray">
            <a:xfrm>
              <a:off x="3159782" y="1913622"/>
              <a:ext cx="142808" cy="146304"/>
              <a:chOff x="3145010" y="1854051"/>
              <a:chExt cx="124957" cy="128016"/>
            </a:xfrm>
          </p:grpSpPr>
          <p:sp>
            <p:nvSpPr>
              <p:cNvPr id="34" name="Freeform 15">
                <a:extLst>
                  <a:ext uri="{FF2B5EF4-FFF2-40B4-BE49-F238E27FC236}">
                    <a16:creationId xmlns:a16="http://schemas.microsoft.com/office/drawing/2014/main" id="{ECFA230E-5874-45BE-844E-46CFC20B258C}"/>
                  </a:ext>
                </a:extLst>
              </p:cNvPr>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5">
                <a:extLst>
                  <a:ext uri="{FF2B5EF4-FFF2-40B4-BE49-F238E27FC236}">
                    <a16:creationId xmlns:a16="http://schemas.microsoft.com/office/drawing/2014/main" id="{FAA4DC41-6C43-4E93-A40D-FDE45EA0B506}"/>
                  </a:ext>
                </a:extLst>
              </p:cNvPr>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59534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5C26B-50B7-4194-BCFF-8BDB908E3D75}"/>
              </a:ext>
            </a:extLst>
          </p:cNvPr>
          <p:cNvSpPr>
            <a:spLocks noGrp="1"/>
          </p:cNvSpPr>
          <p:nvPr>
            <p:ph type="body" sz="quarter" idx="15"/>
          </p:nvPr>
        </p:nvSpPr>
        <p:spPr/>
        <p:txBody>
          <a:bodyPr/>
          <a:lstStyle/>
          <a:p>
            <a:r>
              <a:rPr lang="en-US" dirty="0"/>
              <a:t>Generational Stereotypes a Helpful Starting Point, But Lack Nuance</a:t>
            </a:r>
          </a:p>
        </p:txBody>
      </p:sp>
      <p:sp>
        <p:nvSpPr>
          <p:cNvPr id="3" name="Text Placeholder 2">
            <a:extLst>
              <a:ext uri="{FF2B5EF4-FFF2-40B4-BE49-F238E27FC236}">
                <a16:creationId xmlns:a16="http://schemas.microsoft.com/office/drawing/2014/main" id="{27C1CC74-F7A9-4AE1-BDC9-EB7386D63FD1}"/>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F8D5232E-CBF1-4B35-A6FB-C043368E73C5}"/>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1A0CC9B3-FE9A-4276-BAC1-EE44B94EB5D1}"/>
              </a:ext>
            </a:extLst>
          </p:cNvPr>
          <p:cNvSpPr>
            <a:spLocks noGrp="1"/>
          </p:cNvSpPr>
          <p:nvPr>
            <p:ph type="title"/>
          </p:nvPr>
        </p:nvSpPr>
        <p:spPr/>
        <p:txBody>
          <a:bodyPr/>
          <a:lstStyle/>
          <a:p>
            <a:r>
              <a:rPr lang="en-US" dirty="0"/>
              <a:t>An Imperfect Classification System</a:t>
            </a:r>
          </a:p>
        </p:txBody>
      </p:sp>
      <p:grpSp>
        <p:nvGrpSpPr>
          <p:cNvPr id="7" name="Group 6">
            <a:extLst>
              <a:ext uri="{FF2B5EF4-FFF2-40B4-BE49-F238E27FC236}">
                <a16:creationId xmlns:a16="http://schemas.microsoft.com/office/drawing/2014/main" id="{C114394A-D004-48E1-86D3-370E8E51A51E}"/>
              </a:ext>
            </a:extLst>
          </p:cNvPr>
          <p:cNvGrpSpPr/>
          <p:nvPr/>
        </p:nvGrpSpPr>
        <p:grpSpPr>
          <a:xfrm>
            <a:off x="257172" y="1122760"/>
            <a:ext cx="1441159" cy="1119992"/>
            <a:chOff x="257173" y="1122760"/>
            <a:chExt cx="1344168" cy="912027"/>
          </a:xfrm>
        </p:grpSpPr>
        <p:sp>
          <p:nvSpPr>
            <p:cNvPr id="8" name="Rectangle 7">
              <a:extLst>
                <a:ext uri="{FF2B5EF4-FFF2-40B4-BE49-F238E27FC236}">
                  <a16:creationId xmlns:a16="http://schemas.microsoft.com/office/drawing/2014/main" id="{3CB9F09D-D579-4C3F-9D28-066429A4D8F7}"/>
                </a:ext>
              </a:extLst>
            </p:cNvPr>
            <p:cNvSpPr/>
            <p:nvPr/>
          </p:nvSpPr>
          <p:spPr>
            <a:xfrm>
              <a:off x="257173" y="1122760"/>
              <a:ext cx="1344168" cy="833933"/>
            </a:xfrm>
            <a:prstGeom prst="rect">
              <a:avLst/>
            </a:prstGeom>
            <a:solidFill>
              <a:schemeClr val="accent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900" b="1" dirty="0">
                  <a:solidFill>
                    <a:schemeClr val="bg1"/>
                  </a:solidFill>
                </a:rPr>
                <a:t>Silent Generation</a:t>
              </a:r>
            </a:p>
            <a:p>
              <a:pPr algn="ctr"/>
              <a:r>
                <a:rPr lang="en-US" sz="900" dirty="0">
                  <a:solidFill>
                    <a:schemeClr val="bg1"/>
                  </a:solidFill>
                </a:rPr>
                <a:t>(1927- 1945)</a:t>
              </a:r>
            </a:p>
            <a:p>
              <a:pPr algn="ctr"/>
              <a:endParaRPr lang="en-US" sz="900" dirty="0">
                <a:solidFill>
                  <a:schemeClr val="bg1"/>
                </a:solidFill>
              </a:endParaRPr>
            </a:p>
          </p:txBody>
        </p:sp>
        <p:sp>
          <p:nvSpPr>
            <p:cNvPr id="9" name="TextBox 8">
              <a:extLst>
                <a:ext uri="{FF2B5EF4-FFF2-40B4-BE49-F238E27FC236}">
                  <a16:creationId xmlns:a16="http://schemas.microsoft.com/office/drawing/2014/main" id="{D0B3F4ED-CCEA-4D5D-A266-60A94211328B}"/>
                </a:ext>
              </a:extLst>
            </p:cNvPr>
            <p:cNvSpPr txBox="1"/>
            <p:nvPr/>
          </p:nvSpPr>
          <p:spPr bwMode="gray">
            <a:xfrm>
              <a:off x="263348" y="1488484"/>
              <a:ext cx="1331365" cy="546303"/>
            </a:xfrm>
            <a:prstGeom prst="rect">
              <a:avLst/>
            </a:prstGeom>
            <a:noFill/>
          </p:spPr>
          <p:txBody>
            <a:bodyPr wrap="square" lIns="0" tIns="0" rIns="0" bIns="0" rtlCol="0">
              <a:spAutoFit/>
            </a:bodyPr>
            <a:lstStyle/>
            <a:p>
              <a:pPr marL="117475" indent="-117475">
                <a:spcBef>
                  <a:spcPts val="300"/>
                </a:spcBef>
                <a:buFont typeface="Wingdings" panose="05000000000000000000" pitchFamily="2" charset="2"/>
                <a:buChar char="§"/>
              </a:pPr>
              <a:r>
                <a:rPr lang="en-US" sz="800" dirty="0">
                  <a:solidFill>
                    <a:schemeClr val="bg1"/>
                  </a:solidFill>
                </a:rPr>
                <a:t>Organizational loyalty</a:t>
              </a:r>
            </a:p>
            <a:p>
              <a:pPr marL="117475" indent="-117475">
                <a:spcBef>
                  <a:spcPts val="300"/>
                </a:spcBef>
                <a:buFont typeface="Wingdings" panose="05000000000000000000" pitchFamily="2" charset="2"/>
                <a:buChar char="§"/>
              </a:pPr>
              <a:r>
                <a:rPr lang="en-US" sz="800" dirty="0">
                  <a:solidFill>
                    <a:schemeClr val="bg1"/>
                  </a:solidFill>
                </a:rPr>
                <a:t>Disciplined, self-sacrificing, and</a:t>
              </a:r>
              <a:r>
                <a:rPr lang="en-US" sz="850" dirty="0">
                  <a:solidFill>
                    <a:schemeClr val="bg1"/>
                  </a:solidFill>
                </a:rPr>
                <a:t> cautious</a:t>
              </a:r>
            </a:p>
          </p:txBody>
        </p:sp>
      </p:grpSp>
      <p:grpSp>
        <p:nvGrpSpPr>
          <p:cNvPr id="10" name="Group 9">
            <a:extLst>
              <a:ext uri="{FF2B5EF4-FFF2-40B4-BE49-F238E27FC236}">
                <a16:creationId xmlns:a16="http://schemas.microsoft.com/office/drawing/2014/main" id="{E3C020D8-A292-4CAD-817F-1CD2653EEA3D}"/>
              </a:ext>
            </a:extLst>
          </p:cNvPr>
          <p:cNvGrpSpPr/>
          <p:nvPr/>
        </p:nvGrpSpPr>
        <p:grpSpPr>
          <a:xfrm>
            <a:off x="1768510" y="1122760"/>
            <a:ext cx="1441159" cy="1004037"/>
            <a:chOff x="1783373" y="1122760"/>
            <a:chExt cx="1344168" cy="833933"/>
          </a:xfrm>
        </p:grpSpPr>
        <p:sp>
          <p:nvSpPr>
            <p:cNvPr id="11" name="Rectangle 10">
              <a:extLst>
                <a:ext uri="{FF2B5EF4-FFF2-40B4-BE49-F238E27FC236}">
                  <a16:creationId xmlns:a16="http://schemas.microsoft.com/office/drawing/2014/main" id="{BB69764C-30B3-4F1D-A91A-98C19C290A2D}"/>
                </a:ext>
              </a:extLst>
            </p:cNvPr>
            <p:cNvSpPr/>
            <p:nvPr/>
          </p:nvSpPr>
          <p:spPr>
            <a:xfrm>
              <a:off x="1783373" y="1122760"/>
              <a:ext cx="1344168" cy="833933"/>
            </a:xfrm>
            <a:prstGeom prst="rect">
              <a:avLst/>
            </a:prstGeom>
            <a:solidFill>
              <a:schemeClr val="accent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900" b="1" dirty="0">
                  <a:solidFill>
                    <a:schemeClr val="bg1"/>
                  </a:solidFill>
                </a:rPr>
                <a:t>Baby Boomers</a:t>
              </a:r>
            </a:p>
            <a:p>
              <a:pPr algn="ctr"/>
              <a:r>
                <a:rPr lang="en-US" sz="900" dirty="0">
                  <a:solidFill>
                    <a:schemeClr val="bg1"/>
                  </a:solidFill>
                </a:rPr>
                <a:t>(1946-1964)</a:t>
              </a:r>
            </a:p>
          </p:txBody>
        </p:sp>
        <p:sp>
          <p:nvSpPr>
            <p:cNvPr id="12" name="TextBox 11">
              <a:extLst>
                <a:ext uri="{FF2B5EF4-FFF2-40B4-BE49-F238E27FC236}">
                  <a16:creationId xmlns:a16="http://schemas.microsoft.com/office/drawing/2014/main" id="{DF392159-4173-4C36-ADDB-88C7360515F5}"/>
                </a:ext>
              </a:extLst>
            </p:cNvPr>
            <p:cNvSpPr txBox="1"/>
            <p:nvPr/>
          </p:nvSpPr>
          <p:spPr bwMode="gray">
            <a:xfrm>
              <a:off x="1805319" y="1488484"/>
              <a:ext cx="1272845" cy="338714"/>
            </a:xfrm>
            <a:prstGeom prst="rect">
              <a:avLst/>
            </a:prstGeom>
            <a:noFill/>
          </p:spPr>
          <p:txBody>
            <a:bodyPr wrap="square" lIns="0" tIns="0" rIns="0" bIns="0" rtlCol="0">
              <a:spAutoFit/>
            </a:bodyPr>
            <a:lstStyle/>
            <a:p>
              <a:pPr marL="117475" indent="-117475">
                <a:spcBef>
                  <a:spcPts val="300"/>
                </a:spcBef>
                <a:buFont typeface="Wingdings" panose="05000000000000000000" pitchFamily="2" charset="2"/>
                <a:buChar char="§"/>
              </a:pPr>
              <a:r>
                <a:rPr lang="en-US" sz="800" dirty="0">
                  <a:solidFill>
                    <a:schemeClr val="bg1"/>
                  </a:solidFill>
                </a:rPr>
                <a:t>Civic engagement</a:t>
              </a:r>
            </a:p>
            <a:p>
              <a:pPr marL="117475" indent="-117475">
                <a:spcBef>
                  <a:spcPts val="300"/>
                </a:spcBef>
                <a:buFont typeface="Wingdings" panose="05000000000000000000" pitchFamily="2" charset="2"/>
                <a:buChar char="§"/>
              </a:pPr>
              <a:r>
                <a:rPr lang="en-US" sz="800" dirty="0">
                  <a:solidFill>
                    <a:schemeClr val="bg1"/>
                  </a:solidFill>
                </a:rPr>
                <a:t>Driven, team-oriented, and hardworking</a:t>
              </a:r>
            </a:p>
          </p:txBody>
        </p:sp>
      </p:grpSp>
      <p:grpSp>
        <p:nvGrpSpPr>
          <p:cNvPr id="13" name="Group 12">
            <a:extLst>
              <a:ext uri="{FF2B5EF4-FFF2-40B4-BE49-F238E27FC236}">
                <a16:creationId xmlns:a16="http://schemas.microsoft.com/office/drawing/2014/main" id="{8105B346-40E0-457E-8AFC-990629D8B623}"/>
              </a:ext>
            </a:extLst>
          </p:cNvPr>
          <p:cNvGrpSpPr/>
          <p:nvPr/>
        </p:nvGrpSpPr>
        <p:grpSpPr>
          <a:xfrm>
            <a:off x="3279849" y="1122760"/>
            <a:ext cx="1476590" cy="993037"/>
            <a:chOff x="3297913" y="1122760"/>
            <a:chExt cx="1344168" cy="833933"/>
          </a:xfrm>
        </p:grpSpPr>
        <p:sp>
          <p:nvSpPr>
            <p:cNvPr id="14" name="Rectangle 13">
              <a:extLst>
                <a:ext uri="{FF2B5EF4-FFF2-40B4-BE49-F238E27FC236}">
                  <a16:creationId xmlns:a16="http://schemas.microsoft.com/office/drawing/2014/main" id="{B2329A92-B2B4-45F6-B2B8-9A950AA106FA}"/>
                </a:ext>
              </a:extLst>
            </p:cNvPr>
            <p:cNvSpPr/>
            <p:nvPr/>
          </p:nvSpPr>
          <p:spPr>
            <a:xfrm>
              <a:off x="3297913" y="1122760"/>
              <a:ext cx="1344168" cy="833933"/>
            </a:xfrm>
            <a:prstGeom prst="rect">
              <a:avLst/>
            </a:prstGeom>
            <a:solidFill>
              <a:schemeClr val="accent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900" b="1" dirty="0">
                  <a:solidFill>
                    <a:schemeClr val="bg1"/>
                  </a:solidFill>
                </a:rPr>
                <a:t>Gen X</a:t>
              </a:r>
            </a:p>
            <a:p>
              <a:pPr algn="ctr"/>
              <a:r>
                <a:rPr lang="en-US" sz="900" dirty="0">
                  <a:solidFill>
                    <a:schemeClr val="bg1"/>
                  </a:solidFill>
                </a:rPr>
                <a:t>    (1965-1979)</a:t>
              </a:r>
              <a:r>
                <a:rPr lang="en-US" sz="1000" dirty="0">
                  <a:solidFill>
                    <a:schemeClr val="bg1"/>
                  </a:solidFill>
                </a:rPr>
                <a:t>	</a:t>
              </a:r>
            </a:p>
          </p:txBody>
        </p:sp>
        <p:sp>
          <p:nvSpPr>
            <p:cNvPr id="15" name="TextBox 14">
              <a:extLst>
                <a:ext uri="{FF2B5EF4-FFF2-40B4-BE49-F238E27FC236}">
                  <a16:creationId xmlns:a16="http://schemas.microsoft.com/office/drawing/2014/main" id="{CD3BA702-2A24-4C65-B63F-4B880351A4F7}"/>
                </a:ext>
              </a:extLst>
            </p:cNvPr>
            <p:cNvSpPr txBox="1"/>
            <p:nvPr/>
          </p:nvSpPr>
          <p:spPr bwMode="gray">
            <a:xfrm>
              <a:off x="3319860" y="1488484"/>
              <a:ext cx="1230096" cy="342466"/>
            </a:xfrm>
            <a:prstGeom prst="rect">
              <a:avLst/>
            </a:prstGeom>
            <a:noFill/>
          </p:spPr>
          <p:txBody>
            <a:bodyPr wrap="square" lIns="0" tIns="0" rIns="0" bIns="0" rtlCol="0">
              <a:spAutoFit/>
            </a:bodyPr>
            <a:lstStyle/>
            <a:p>
              <a:pPr marL="117475" indent="-117475">
                <a:spcBef>
                  <a:spcPts val="300"/>
                </a:spcBef>
                <a:buFont typeface="Wingdings" panose="05000000000000000000" pitchFamily="2" charset="2"/>
                <a:buChar char="§"/>
              </a:pPr>
              <a:r>
                <a:rPr lang="en-US" sz="800" dirty="0">
                  <a:solidFill>
                    <a:schemeClr val="bg1"/>
                  </a:solidFill>
                </a:rPr>
                <a:t>Adaptability</a:t>
              </a:r>
            </a:p>
            <a:p>
              <a:pPr marL="117475" indent="-117475">
                <a:spcBef>
                  <a:spcPts val="300"/>
                </a:spcBef>
                <a:buFont typeface="Wingdings" panose="05000000000000000000" pitchFamily="2" charset="2"/>
                <a:buChar char="§"/>
              </a:pPr>
              <a:r>
                <a:rPr lang="en-US" sz="800" dirty="0">
                  <a:solidFill>
                    <a:schemeClr val="bg1"/>
                  </a:solidFill>
                </a:rPr>
                <a:t>Self-reliant, skeptical, and independent</a:t>
              </a:r>
            </a:p>
          </p:txBody>
        </p:sp>
      </p:grpSp>
      <p:grpSp>
        <p:nvGrpSpPr>
          <p:cNvPr id="16" name="Group 15">
            <a:extLst>
              <a:ext uri="{FF2B5EF4-FFF2-40B4-BE49-F238E27FC236}">
                <a16:creationId xmlns:a16="http://schemas.microsoft.com/office/drawing/2014/main" id="{DD10C011-9B90-4B3E-A005-E6BD7F446DBC}"/>
              </a:ext>
            </a:extLst>
          </p:cNvPr>
          <p:cNvGrpSpPr/>
          <p:nvPr/>
        </p:nvGrpSpPr>
        <p:grpSpPr>
          <a:xfrm>
            <a:off x="4791186" y="1122760"/>
            <a:ext cx="1476590" cy="993037"/>
            <a:chOff x="4812452" y="1122760"/>
            <a:chExt cx="1344168" cy="833933"/>
          </a:xfrm>
        </p:grpSpPr>
        <p:sp>
          <p:nvSpPr>
            <p:cNvPr id="17" name="Rectangle 16">
              <a:extLst>
                <a:ext uri="{FF2B5EF4-FFF2-40B4-BE49-F238E27FC236}">
                  <a16:creationId xmlns:a16="http://schemas.microsoft.com/office/drawing/2014/main" id="{82D03DBE-31E0-49AB-AD0B-92FECEFCF4C6}"/>
                </a:ext>
              </a:extLst>
            </p:cNvPr>
            <p:cNvSpPr/>
            <p:nvPr/>
          </p:nvSpPr>
          <p:spPr>
            <a:xfrm>
              <a:off x="4812452" y="1122760"/>
              <a:ext cx="1344168" cy="833933"/>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900" b="1" dirty="0" err="1">
                  <a:solidFill>
                    <a:schemeClr val="bg1"/>
                  </a:solidFill>
                </a:rPr>
                <a:t>Millennials</a:t>
              </a:r>
              <a:endParaRPr lang="en-US" sz="900" b="1" dirty="0">
                <a:solidFill>
                  <a:schemeClr val="bg1"/>
                </a:solidFill>
              </a:endParaRPr>
            </a:p>
            <a:p>
              <a:pPr algn="ctr"/>
              <a:r>
                <a:rPr lang="en-US" sz="900" dirty="0">
                  <a:solidFill>
                    <a:schemeClr val="bg1"/>
                  </a:solidFill>
                </a:rPr>
                <a:t>(1980-1999)</a:t>
              </a:r>
            </a:p>
          </p:txBody>
        </p:sp>
        <p:sp>
          <p:nvSpPr>
            <p:cNvPr id="18" name="TextBox 17">
              <a:extLst>
                <a:ext uri="{FF2B5EF4-FFF2-40B4-BE49-F238E27FC236}">
                  <a16:creationId xmlns:a16="http://schemas.microsoft.com/office/drawing/2014/main" id="{45F69D04-604A-4F9D-9DF3-3B4AF0A73E8E}"/>
                </a:ext>
              </a:extLst>
            </p:cNvPr>
            <p:cNvSpPr txBox="1"/>
            <p:nvPr/>
          </p:nvSpPr>
          <p:spPr bwMode="gray">
            <a:xfrm>
              <a:off x="4827083" y="1488484"/>
              <a:ext cx="1280159" cy="342466"/>
            </a:xfrm>
            <a:prstGeom prst="rect">
              <a:avLst/>
            </a:prstGeom>
            <a:noFill/>
          </p:spPr>
          <p:txBody>
            <a:bodyPr wrap="square" lIns="0" tIns="0" rIns="0" bIns="0" rtlCol="0">
              <a:spAutoFit/>
            </a:bodyPr>
            <a:lstStyle/>
            <a:p>
              <a:pPr marL="117475" indent="-117475">
                <a:spcBef>
                  <a:spcPts val="300"/>
                </a:spcBef>
                <a:buFont typeface="Wingdings" panose="05000000000000000000" pitchFamily="2" charset="2"/>
                <a:buChar char="§"/>
              </a:pPr>
              <a:r>
                <a:rPr lang="en-US" sz="800" dirty="0">
                  <a:solidFill>
                    <a:schemeClr val="bg1"/>
                  </a:solidFill>
                </a:rPr>
                <a:t>Personal fulfillment</a:t>
              </a:r>
            </a:p>
            <a:p>
              <a:pPr marL="117475" indent="-117475">
                <a:spcBef>
                  <a:spcPts val="300"/>
                </a:spcBef>
                <a:buFont typeface="Wingdings" panose="05000000000000000000" pitchFamily="2" charset="2"/>
                <a:buChar char="§"/>
              </a:pPr>
              <a:r>
                <a:rPr lang="en-US" sz="800" dirty="0">
                  <a:solidFill>
                    <a:schemeClr val="bg1"/>
                  </a:solidFill>
                </a:rPr>
                <a:t>Optimistic, expressive, and socially responsible</a:t>
              </a:r>
            </a:p>
          </p:txBody>
        </p:sp>
      </p:grpSp>
      <p:sp>
        <p:nvSpPr>
          <p:cNvPr id="19" name="Left Brace 18">
            <a:extLst>
              <a:ext uri="{FF2B5EF4-FFF2-40B4-BE49-F238E27FC236}">
                <a16:creationId xmlns:a16="http://schemas.microsoft.com/office/drawing/2014/main" id="{481CD45E-27D2-4DFE-ABC2-BEF2B20EBD2A}"/>
              </a:ext>
            </a:extLst>
          </p:cNvPr>
          <p:cNvSpPr/>
          <p:nvPr/>
        </p:nvSpPr>
        <p:spPr>
          <a:xfrm rot="5400000">
            <a:off x="3095013" y="-704438"/>
            <a:ext cx="190197" cy="5881968"/>
          </a:xfrm>
          <a:prstGeom prst="leftBrace">
            <a:avLst>
              <a:gd name="adj1" fmla="val 8333"/>
              <a:gd name="adj2" fmla="val 11489"/>
            </a:avLst>
          </a:prstGeom>
          <a:noFill/>
          <a:ln w="12700" cap="flat" cmpd="sng" algn="ctr">
            <a:solidFill>
              <a:schemeClr val="accent3"/>
            </a:solidFill>
            <a:prstDash val="solid"/>
            <a:miter lim="800000"/>
          </a:ln>
          <a:effectLst/>
        </p:spPr>
        <p:txBody>
          <a:bodyPr rtlCol="0" anchor="ctr"/>
          <a:lstStyle/>
          <a:p>
            <a:pPr algn="ctr"/>
            <a:endParaRPr lang="en-US"/>
          </a:p>
        </p:txBody>
      </p:sp>
      <p:sp>
        <p:nvSpPr>
          <p:cNvPr id="20" name="TextBox 19">
            <a:extLst>
              <a:ext uri="{FF2B5EF4-FFF2-40B4-BE49-F238E27FC236}">
                <a16:creationId xmlns:a16="http://schemas.microsoft.com/office/drawing/2014/main" id="{8F34C4CB-8C46-4C6C-8D40-71C772D314FA}"/>
              </a:ext>
            </a:extLst>
          </p:cNvPr>
          <p:cNvSpPr txBox="1"/>
          <p:nvPr/>
        </p:nvSpPr>
        <p:spPr bwMode="gray">
          <a:xfrm>
            <a:off x="249127" y="2497055"/>
            <a:ext cx="5890013" cy="153888"/>
          </a:xfrm>
          <a:prstGeom prst="rect">
            <a:avLst/>
          </a:prstGeom>
          <a:noFill/>
        </p:spPr>
        <p:txBody>
          <a:bodyPr wrap="square" lIns="0" tIns="0" rIns="0" bIns="0" rtlCol="0">
            <a:spAutoFit/>
          </a:bodyPr>
          <a:lstStyle/>
          <a:p>
            <a:pPr algn="ctr"/>
            <a:r>
              <a:rPr lang="en-US" sz="1000" b="1" dirty="0"/>
              <a:t>Multiple Shades of Millennials</a:t>
            </a:r>
          </a:p>
        </p:txBody>
      </p:sp>
      <p:grpSp>
        <p:nvGrpSpPr>
          <p:cNvPr id="21" name="Group 20">
            <a:extLst>
              <a:ext uri="{FF2B5EF4-FFF2-40B4-BE49-F238E27FC236}">
                <a16:creationId xmlns:a16="http://schemas.microsoft.com/office/drawing/2014/main" id="{AE8DD8A2-1369-48C3-9387-9B0B44DE8D01}"/>
              </a:ext>
            </a:extLst>
          </p:cNvPr>
          <p:cNvGrpSpPr/>
          <p:nvPr/>
        </p:nvGrpSpPr>
        <p:grpSpPr>
          <a:xfrm>
            <a:off x="317935" y="2782135"/>
            <a:ext cx="1862500" cy="1283195"/>
            <a:chOff x="328568" y="2782135"/>
            <a:chExt cx="1862500" cy="1283195"/>
          </a:xfrm>
        </p:grpSpPr>
        <p:pic>
          <p:nvPicPr>
            <p:cNvPr id="22" name="Picture 2" descr="L:\Public\Share\ABC Templates and Resources\EAB Templates and Resources\EAB Art Icons Logos\EAB Icons\Person_Exec_m.png">
              <a:extLst>
                <a:ext uri="{FF2B5EF4-FFF2-40B4-BE49-F238E27FC236}">
                  <a16:creationId xmlns:a16="http://schemas.microsoft.com/office/drawing/2014/main" id="{FC939599-9FDD-4B7F-A86C-717EBA7A9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27" y="3368810"/>
              <a:ext cx="267693" cy="33592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7388EDF1-2687-4D88-A242-9BF168015B38}"/>
                </a:ext>
              </a:extLst>
            </p:cNvPr>
            <p:cNvGrpSpPr/>
            <p:nvPr/>
          </p:nvGrpSpPr>
          <p:grpSpPr>
            <a:xfrm>
              <a:off x="328568" y="2782135"/>
              <a:ext cx="1862500" cy="1283195"/>
              <a:chOff x="328568" y="2782135"/>
              <a:chExt cx="1862500" cy="1283195"/>
            </a:xfrm>
          </p:grpSpPr>
          <p:sp>
            <p:nvSpPr>
              <p:cNvPr id="24" name="TextBox 23">
                <a:extLst>
                  <a:ext uri="{FF2B5EF4-FFF2-40B4-BE49-F238E27FC236}">
                    <a16:creationId xmlns:a16="http://schemas.microsoft.com/office/drawing/2014/main" id="{84DB7604-9DAA-424B-B751-72DCDD625C5E}"/>
                  </a:ext>
                </a:extLst>
              </p:cNvPr>
              <p:cNvSpPr txBox="1"/>
              <p:nvPr/>
            </p:nvSpPr>
            <p:spPr bwMode="gray">
              <a:xfrm>
                <a:off x="566312" y="3040113"/>
                <a:ext cx="1449190" cy="138499"/>
              </a:xfrm>
              <a:prstGeom prst="rect">
                <a:avLst/>
              </a:prstGeom>
              <a:noFill/>
            </p:spPr>
            <p:txBody>
              <a:bodyPr wrap="square" lIns="0" tIns="0" rIns="0" bIns="0" rtlCol="0">
                <a:spAutoFit/>
              </a:bodyPr>
              <a:lstStyle/>
              <a:p>
                <a:pPr>
                  <a:spcBef>
                    <a:spcPts val="500"/>
                  </a:spcBef>
                </a:pPr>
                <a:r>
                  <a:rPr lang="en-US" sz="900" b="1" dirty="0"/>
                  <a:t>Career Advancers</a:t>
                </a:r>
              </a:p>
            </p:txBody>
          </p:sp>
          <p:sp>
            <p:nvSpPr>
              <p:cNvPr id="25" name="Rectangle 24">
                <a:extLst>
                  <a:ext uri="{FF2B5EF4-FFF2-40B4-BE49-F238E27FC236}">
                    <a16:creationId xmlns:a16="http://schemas.microsoft.com/office/drawing/2014/main" id="{66147FB1-077D-4AF8-877B-819C3857E30A}"/>
                  </a:ext>
                </a:extLst>
              </p:cNvPr>
              <p:cNvSpPr/>
              <p:nvPr/>
            </p:nvSpPr>
            <p:spPr>
              <a:xfrm>
                <a:off x="457364" y="2920635"/>
                <a:ext cx="1733704" cy="1144695"/>
              </a:xfrm>
              <a:prstGeom prst="rect">
                <a:avLst/>
              </a:prstGeom>
              <a:noFill/>
              <a:ln w="19050" cap="flat" cmpd="sng" algn="ctr">
                <a:solidFill>
                  <a:schemeClr val="tx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6" name="TextBox 25">
                <a:extLst>
                  <a:ext uri="{FF2B5EF4-FFF2-40B4-BE49-F238E27FC236}">
                    <a16:creationId xmlns:a16="http://schemas.microsoft.com/office/drawing/2014/main" id="{55862C7A-4B74-48A8-8040-5AE1C8D459B6}"/>
                  </a:ext>
                </a:extLst>
              </p:cNvPr>
              <p:cNvSpPr txBox="1"/>
              <p:nvPr/>
            </p:nvSpPr>
            <p:spPr bwMode="gray">
              <a:xfrm>
                <a:off x="1065223" y="3265675"/>
                <a:ext cx="991613" cy="54373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a:t>Motivated</a:t>
                </a:r>
              </a:p>
              <a:p>
                <a:pPr marL="171450" indent="-171450">
                  <a:spcBef>
                    <a:spcPts val="500"/>
                  </a:spcBef>
                  <a:buFont typeface="Wingdings" panose="05000000000000000000" pitchFamily="2" charset="2"/>
                  <a:buChar char="§"/>
                </a:pPr>
                <a:r>
                  <a:rPr lang="en-US" sz="900" dirty="0"/>
                  <a:t>Hardworking</a:t>
                </a:r>
              </a:p>
              <a:p>
                <a:pPr marL="171450" indent="-171450">
                  <a:spcBef>
                    <a:spcPts val="500"/>
                  </a:spcBef>
                  <a:buFont typeface="Wingdings" panose="05000000000000000000" pitchFamily="2" charset="2"/>
                  <a:buChar char="§"/>
                </a:pPr>
                <a:r>
                  <a:rPr lang="en-US" sz="900" dirty="0"/>
                  <a:t>Work to live</a:t>
                </a:r>
              </a:p>
            </p:txBody>
          </p:sp>
          <p:grpSp>
            <p:nvGrpSpPr>
              <p:cNvPr id="27" name="Group 26">
                <a:extLst>
                  <a:ext uri="{FF2B5EF4-FFF2-40B4-BE49-F238E27FC236}">
                    <a16:creationId xmlns:a16="http://schemas.microsoft.com/office/drawing/2014/main" id="{85DBF434-A86B-4697-9E2B-6D8B85A9ED2A}"/>
                  </a:ext>
                </a:extLst>
              </p:cNvPr>
              <p:cNvGrpSpPr/>
              <p:nvPr/>
            </p:nvGrpSpPr>
            <p:grpSpPr>
              <a:xfrm>
                <a:off x="328568" y="2782135"/>
                <a:ext cx="252374" cy="276999"/>
                <a:chOff x="279541" y="1081777"/>
                <a:chExt cx="252374" cy="276999"/>
              </a:xfrm>
            </p:grpSpPr>
            <p:sp>
              <p:nvSpPr>
                <p:cNvPr id="28" name="Rectangle 27">
                  <a:extLst>
                    <a:ext uri="{FF2B5EF4-FFF2-40B4-BE49-F238E27FC236}">
                      <a16:creationId xmlns:a16="http://schemas.microsoft.com/office/drawing/2014/main" id="{8677A706-43D3-4375-A6AD-4698ED469517}"/>
                    </a:ext>
                  </a:extLst>
                </p:cNvPr>
                <p:cNvSpPr/>
                <p:nvPr/>
              </p:nvSpPr>
              <p:spPr bwMode="gray">
                <a:xfrm>
                  <a:off x="279541" y="1094090"/>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tx2"/>
                    </a:solidFill>
                  </a:endParaRPr>
                </a:p>
              </p:txBody>
            </p:sp>
            <p:sp>
              <p:nvSpPr>
                <p:cNvPr id="29" name="TextBox 28">
                  <a:extLst>
                    <a:ext uri="{FF2B5EF4-FFF2-40B4-BE49-F238E27FC236}">
                      <a16:creationId xmlns:a16="http://schemas.microsoft.com/office/drawing/2014/main" id="{7B8A7F8D-EFE3-4041-B028-0682A2476916}"/>
                    </a:ext>
                  </a:extLst>
                </p:cNvPr>
                <p:cNvSpPr txBox="1"/>
                <p:nvPr/>
              </p:nvSpPr>
              <p:spPr bwMode="gray">
                <a:xfrm>
                  <a:off x="341608" y="1081777"/>
                  <a:ext cx="128240" cy="276999"/>
                </a:xfrm>
                <a:prstGeom prst="rect">
                  <a:avLst/>
                </a:prstGeom>
                <a:noFill/>
              </p:spPr>
              <p:txBody>
                <a:bodyPr wrap="none" lIns="0" tIns="0" rIns="0" bIns="0" rtlCol="0">
                  <a:spAutoFit/>
                </a:bodyPr>
                <a:lstStyle/>
                <a:p>
                  <a:r>
                    <a:rPr lang="en-US" sz="1800" b="1" dirty="0">
                      <a:solidFill>
                        <a:schemeClr val="bg1"/>
                      </a:solidFill>
                    </a:rPr>
                    <a:t>1</a:t>
                  </a:r>
                </a:p>
              </p:txBody>
            </p:sp>
          </p:grpSp>
        </p:grpSp>
      </p:grpSp>
      <p:grpSp>
        <p:nvGrpSpPr>
          <p:cNvPr id="30" name="Group 29">
            <a:extLst>
              <a:ext uri="{FF2B5EF4-FFF2-40B4-BE49-F238E27FC236}">
                <a16:creationId xmlns:a16="http://schemas.microsoft.com/office/drawing/2014/main" id="{14CC54E5-2D05-456D-9526-71E52D3F74D1}"/>
              </a:ext>
            </a:extLst>
          </p:cNvPr>
          <p:cNvGrpSpPr/>
          <p:nvPr/>
        </p:nvGrpSpPr>
        <p:grpSpPr>
          <a:xfrm>
            <a:off x="2276841" y="2786669"/>
            <a:ext cx="1958231" cy="1278661"/>
            <a:chOff x="2242819" y="2786669"/>
            <a:chExt cx="1958231" cy="1278661"/>
          </a:xfrm>
        </p:grpSpPr>
        <p:sp>
          <p:nvSpPr>
            <p:cNvPr id="31" name="Rectangle 30">
              <a:extLst>
                <a:ext uri="{FF2B5EF4-FFF2-40B4-BE49-F238E27FC236}">
                  <a16:creationId xmlns:a16="http://schemas.microsoft.com/office/drawing/2014/main" id="{9E251E01-1530-4BA6-BB58-318922809254}"/>
                </a:ext>
              </a:extLst>
            </p:cNvPr>
            <p:cNvSpPr/>
            <p:nvPr/>
          </p:nvSpPr>
          <p:spPr>
            <a:xfrm>
              <a:off x="2363817" y="2920635"/>
              <a:ext cx="1733704" cy="1144695"/>
            </a:xfrm>
            <a:prstGeom prst="rect">
              <a:avLst/>
            </a:prstGeom>
            <a:noFill/>
            <a:ln w="19050" cap="flat" cmpd="sng" algn="ctr">
              <a:solidFill>
                <a:schemeClr val="tx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2" name="TextBox 31">
              <a:extLst>
                <a:ext uri="{FF2B5EF4-FFF2-40B4-BE49-F238E27FC236}">
                  <a16:creationId xmlns:a16="http://schemas.microsoft.com/office/drawing/2014/main" id="{1D10704A-517D-4ACF-9340-23E54849C2FB}"/>
                </a:ext>
              </a:extLst>
            </p:cNvPr>
            <p:cNvSpPr txBox="1"/>
            <p:nvPr/>
          </p:nvSpPr>
          <p:spPr bwMode="gray">
            <a:xfrm>
              <a:off x="2422049" y="3036590"/>
              <a:ext cx="1779001" cy="138499"/>
            </a:xfrm>
            <a:prstGeom prst="rect">
              <a:avLst/>
            </a:prstGeom>
            <a:noFill/>
          </p:spPr>
          <p:txBody>
            <a:bodyPr wrap="square" lIns="0" tIns="0" rIns="0" bIns="0" rtlCol="0">
              <a:spAutoFit/>
            </a:bodyPr>
            <a:lstStyle/>
            <a:p>
              <a:pPr>
                <a:spcBef>
                  <a:spcPts val="500"/>
                </a:spcBef>
              </a:pPr>
              <a:r>
                <a:rPr lang="en-US" sz="900" b="1" dirty="0"/>
                <a:t>Early Encore Careerists</a:t>
              </a:r>
            </a:p>
          </p:txBody>
        </p:sp>
        <p:sp>
          <p:nvSpPr>
            <p:cNvPr id="33" name="TextBox 32">
              <a:extLst>
                <a:ext uri="{FF2B5EF4-FFF2-40B4-BE49-F238E27FC236}">
                  <a16:creationId xmlns:a16="http://schemas.microsoft.com/office/drawing/2014/main" id="{E6350733-6ABA-4307-A14F-288B9AA7B492}"/>
                </a:ext>
              </a:extLst>
            </p:cNvPr>
            <p:cNvSpPr txBox="1"/>
            <p:nvPr/>
          </p:nvSpPr>
          <p:spPr bwMode="gray">
            <a:xfrm>
              <a:off x="2989372" y="3271842"/>
              <a:ext cx="1113818" cy="682238"/>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a:t>Creative</a:t>
              </a:r>
            </a:p>
            <a:p>
              <a:pPr marL="171450" indent="-171450">
                <a:spcBef>
                  <a:spcPts val="500"/>
                </a:spcBef>
                <a:buFont typeface="Wingdings" panose="05000000000000000000" pitchFamily="2" charset="2"/>
                <a:buChar char="§"/>
              </a:pPr>
              <a:r>
                <a:rPr lang="en-US" sz="900" dirty="0"/>
                <a:t>Expressive</a:t>
              </a:r>
            </a:p>
            <a:p>
              <a:pPr marL="171450" indent="-171450">
                <a:spcBef>
                  <a:spcPts val="500"/>
                </a:spcBef>
                <a:buFont typeface="Wingdings" panose="05000000000000000000" pitchFamily="2" charset="2"/>
                <a:buChar char="§"/>
              </a:pPr>
              <a:r>
                <a:rPr lang="en-US" sz="900" dirty="0"/>
                <a:t>Work on their own terms</a:t>
              </a:r>
            </a:p>
          </p:txBody>
        </p:sp>
        <p:pic>
          <p:nvPicPr>
            <p:cNvPr id="34" name="Picture 3" descr="L:\Public\Share\ABC Templates and Resources\EAB Templates and Resources\EAB Art Icons Logos\EAB Icons\Crossroad_sign.png">
              <a:extLst>
                <a:ext uri="{FF2B5EF4-FFF2-40B4-BE49-F238E27FC236}">
                  <a16:creationId xmlns:a16="http://schemas.microsoft.com/office/drawing/2014/main" id="{B9085877-F135-4ECE-8EF4-1E3AD0439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235" y="3402489"/>
              <a:ext cx="283674" cy="283674"/>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50831D68-8293-4721-8FD1-B4F9805B33C4}"/>
                </a:ext>
              </a:extLst>
            </p:cNvPr>
            <p:cNvGrpSpPr/>
            <p:nvPr/>
          </p:nvGrpSpPr>
          <p:grpSpPr>
            <a:xfrm>
              <a:off x="2242819" y="2786669"/>
              <a:ext cx="252374" cy="276999"/>
              <a:chOff x="279541" y="1081777"/>
              <a:chExt cx="252374" cy="276999"/>
            </a:xfrm>
          </p:grpSpPr>
          <p:sp>
            <p:nvSpPr>
              <p:cNvPr id="36" name="Rectangle 35">
                <a:extLst>
                  <a:ext uri="{FF2B5EF4-FFF2-40B4-BE49-F238E27FC236}">
                    <a16:creationId xmlns:a16="http://schemas.microsoft.com/office/drawing/2014/main" id="{025A8A30-EF6E-4B5E-AA37-DE50B894E8DF}"/>
                  </a:ext>
                </a:extLst>
              </p:cNvPr>
              <p:cNvSpPr/>
              <p:nvPr/>
            </p:nvSpPr>
            <p:spPr bwMode="gray">
              <a:xfrm>
                <a:off x="279541" y="1094090"/>
                <a:ext cx="252374" cy="259198"/>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tx2"/>
                  </a:solidFill>
                </a:endParaRPr>
              </a:p>
            </p:txBody>
          </p:sp>
          <p:sp>
            <p:nvSpPr>
              <p:cNvPr id="37" name="TextBox 36">
                <a:extLst>
                  <a:ext uri="{FF2B5EF4-FFF2-40B4-BE49-F238E27FC236}">
                    <a16:creationId xmlns:a16="http://schemas.microsoft.com/office/drawing/2014/main" id="{57A2E922-F644-40F9-AE6D-C0077523EE59}"/>
                  </a:ext>
                </a:extLst>
              </p:cNvPr>
              <p:cNvSpPr txBox="1"/>
              <p:nvPr/>
            </p:nvSpPr>
            <p:spPr bwMode="gray">
              <a:xfrm>
                <a:off x="341608" y="1081777"/>
                <a:ext cx="128240" cy="276999"/>
              </a:xfrm>
              <a:prstGeom prst="rect">
                <a:avLst/>
              </a:prstGeom>
              <a:noFill/>
            </p:spPr>
            <p:txBody>
              <a:bodyPr wrap="none" lIns="0" tIns="0" rIns="0" bIns="0" rtlCol="0">
                <a:spAutoFit/>
              </a:bodyPr>
              <a:lstStyle/>
              <a:p>
                <a:r>
                  <a:rPr lang="en-US" sz="1800" b="1" dirty="0">
                    <a:solidFill>
                      <a:schemeClr val="bg1"/>
                    </a:solidFill>
                  </a:rPr>
                  <a:t>2</a:t>
                </a:r>
              </a:p>
            </p:txBody>
          </p:sp>
        </p:grpSp>
      </p:grpSp>
      <p:grpSp>
        <p:nvGrpSpPr>
          <p:cNvPr id="38" name="Group 37">
            <a:extLst>
              <a:ext uri="{FF2B5EF4-FFF2-40B4-BE49-F238E27FC236}">
                <a16:creationId xmlns:a16="http://schemas.microsoft.com/office/drawing/2014/main" id="{7B4913E7-E570-4D9E-83B0-E73AADECB2D1}"/>
              </a:ext>
            </a:extLst>
          </p:cNvPr>
          <p:cNvGrpSpPr/>
          <p:nvPr/>
        </p:nvGrpSpPr>
        <p:grpSpPr>
          <a:xfrm>
            <a:off x="4206004" y="2786669"/>
            <a:ext cx="1861768" cy="1278661"/>
            <a:chOff x="4142206" y="2786669"/>
            <a:chExt cx="1861768" cy="1278661"/>
          </a:xfrm>
        </p:grpSpPr>
        <p:sp>
          <p:nvSpPr>
            <p:cNvPr id="39" name="Rectangle 38">
              <a:extLst>
                <a:ext uri="{FF2B5EF4-FFF2-40B4-BE49-F238E27FC236}">
                  <a16:creationId xmlns:a16="http://schemas.microsoft.com/office/drawing/2014/main" id="{B25C1027-6C7D-4C2F-A2C4-FF53BAD77F66}"/>
                </a:ext>
              </a:extLst>
            </p:cNvPr>
            <p:cNvSpPr/>
            <p:nvPr/>
          </p:nvSpPr>
          <p:spPr>
            <a:xfrm>
              <a:off x="4270270" y="2920635"/>
              <a:ext cx="1733704" cy="1144695"/>
            </a:xfrm>
            <a:prstGeom prst="rect">
              <a:avLst/>
            </a:prstGeom>
            <a:noFill/>
            <a:ln w="19050" cap="flat" cmpd="sng" algn="ctr">
              <a:solidFill>
                <a:schemeClr val="tx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0" name="TextBox 39">
              <a:extLst>
                <a:ext uri="{FF2B5EF4-FFF2-40B4-BE49-F238E27FC236}">
                  <a16:creationId xmlns:a16="http://schemas.microsoft.com/office/drawing/2014/main" id="{AA167EB7-6BAB-4146-9DAE-C69E27F6032F}"/>
                </a:ext>
              </a:extLst>
            </p:cNvPr>
            <p:cNvSpPr txBox="1"/>
            <p:nvPr/>
          </p:nvSpPr>
          <p:spPr bwMode="gray">
            <a:xfrm>
              <a:off x="4412528" y="3065577"/>
              <a:ext cx="1449188" cy="138499"/>
            </a:xfrm>
            <a:prstGeom prst="rect">
              <a:avLst/>
            </a:prstGeom>
            <a:noFill/>
          </p:spPr>
          <p:txBody>
            <a:bodyPr wrap="square" lIns="0" tIns="0" rIns="0" bIns="0" rtlCol="0">
              <a:spAutoFit/>
            </a:bodyPr>
            <a:lstStyle/>
            <a:p>
              <a:pPr>
                <a:spcBef>
                  <a:spcPts val="500"/>
                </a:spcBef>
              </a:pPr>
              <a:r>
                <a:rPr lang="en-US" sz="900" b="1" dirty="0"/>
                <a:t>Business Owners</a:t>
              </a:r>
            </a:p>
          </p:txBody>
        </p:sp>
        <p:sp>
          <p:nvSpPr>
            <p:cNvPr id="41" name="TextBox 40">
              <a:extLst>
                <a:ext uri="{FF2B5EF4-FFF2-40B4-BE49-F238E27FC236}">
                  <a16:creationId xmlns:a16="http://schemas.microsoft.com/office/drawing/2014/main" id="{66AB6531-6240-494A-9A33-F61FE15ABE2B}"/>
                </a:ext>
              </a:extLst>
            </p:cNvPr>
            <p:cNvSpPr txBox="1"/>
            <p:nvPr/>
          </p:nvSpPr>
          <p:spPr bwMode="gray">
            <a:xfrm>
              <a:off x="4911439" y="3278148"/>
              <a:ext cx="1092535" cy="54373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a:t>Innovative</a:t>
              </a:r>
            </a:p>
            <a:p>
              <a:pPr marL="171450" indent="-171450">
                <a:spcBef>
                  <a:spcPts val="500"/>
                </a:spcBef>
                <a:buFont typeface="Wingdings" panose="05000000000000000000" pitchFamily="2" charset="2"/>
                <a:buChar char="§"/>
              </a:pPr>
              <a:r>
                <a:rPr lang="en-US" sz="900" dirty="0"/>
                <a:t>Independent</a:t>
              </a:r>
            </a:p>
            <a:p>
              <a:pPr marL="171450" indent="-171450">
                <a:spcBef>
                  <a:spcPts val="500"/>
                </a:spcBef>
                <a:buFont typeface="Wingdings" panose="05000000000000000000" pitchFamily="2" charset="2"/>
                <a:buChar char="§"/>
              </a:pPr>
              <a:r>
                <a:rPr lang="en-US" sz="900" dirty="0"/>
                <a:t>Live to work</a:t>
              </a:r>
            </a:p>
          </p:txBody>
        </p:sp>
        <p:pic>
          <p:nvPicPr>
            <p:cNvPr id="42" name="Picture 4" descr="L:\Public\Share\ABC Templates and Resources\EAB Templates and Resources\EAB Art Icons Logos\EAB Icons\Tools.png">
              <a:extLst>
                <a:ext uri="{FF2B5EF4-FFF2-40B4-BE49-F238E27FC236}">
                  <a16:creationId xmlns:a16="http://schemas.microsoft.com/office/drawing/2014/main" id="{46F330C8-D256-4BCC-9F59-E2DE42526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775" y="3410923"/>
              <a:ext cx="326625" cy="32435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A57857FD-B8F6-4FB0-AE9C-0680BE23B6D8}"/>
                </a:ext>
              </a:extLst>
            </p:cNvPr>
            <p:cNvGrpSpPr/>
            <p:nvPr/>
          </p:nvGrpSpPr>
          <p:grpSpPr>
            <a:xfrm>
              <a:off x="4142206" y="2786669"/>
              <a:ext cx="252374" cy="276999"/>
              <a:chOff x="257596" y="1081777"/>
              <a:chExt cx="252374" cy="276999"/>
            </a:xfrm>
          </p:grpSpPr>
          <p:sp>
            <p:nvSpPr>
              <p:cNvPr id="44" name="Rectangle 43">
                <a:extLst>
                  <a:ext uri="{FF2B5EF4-FFF2-40B4-BE49-F238E27FC236}">
                    <a16:creationId xmlns:a16="http://schemas.microsoft.com/office/drawing/2014/main" id="{BF064843-CC01-41B7-9CCB-E2C6CB7D855F}"/>
                  </a:ext>
                </a:extLst>
              </p:cNvPr>
              <p:cNvSpPr/>
              <p:nvPr/>
            </p:nvSpPr>
            <p:spPr bwMode="gray">
              <a:xfrm>
                <a:off x="257596" y="1094090"/>
                <a:ext cx="252374" cy="259198"/>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tx2"/>
                  </a:solidFill>
                </a:endParaRPr>
              </a:p>
            </p:txBody>
          </p:sp>
          <p:sp>
            <p:nvSpPr>
              <p:cNvPr id="45" name="TextBox 44">
                <a:extLst>
                  <a:ext uri="{FF2B5EF4-FFF2-40B4-BE49-F238E27FC236}">
                    <a16:creationId xmlns:a16="http://schemas.microsoft.com/office/drawing/2014/main" id="{C2A072F5-89B2-465A-8879-48FA6651351B}"/>
                  </a:ext>
                </a:extLst>
              </p:cNvPr>
              <p:cNvSpPr txBox="1"/>
              <p:nvPr/>
            </p:nvSpPr>
            <p:spPr bwMode="gray">
              <a:xfrm>
                <a:off x="319663" y="1081777"/>
                <a:ext cx="128240" cy="276999"/>
              </a:xfrm>
              <a:prstGeom prst="rect">
                <a:avLst/>
              </a:prstGeom>
              <a:noFill/>
            </p:spPr>
            <p:txBody>
              <a:bodyPr wrap="none" lIns="0" tIns="0" rIns="0" bIns="0" rtlCol="0">
                <a:spAutoFit/>
              </a:bodyPr>
              <a:lstStyle/>
              <a:p>
                <a:r>
                  <a:rPr lang="en-US" sz="1800" b="1" dirty="0">
                    <a:solidFill>
                      <a:schemeClr val="bg1"/>
                    </a:solidFill>
                  </a:rPr>
                  <a:t>3</a:t>
                </a:r>
              </a:p>
            </p:txBody>
          </p:sp>
        </p:grpSp>
      </p:grpSp>
      <p:sp>
        <p:nvSpPr>
          <p:cNvPr id="46" name="Text Placeholder 2">
            <a:extLst>
              <a:ext uri="{FF2B5EF4-FFF2-40B4-BE49-F238E27FC236}">
                <a16:creationId xmlns:a16="http://schemas.microsoft.com/office/drawing/2014/main" id="{08C4092A-6DB7-413C-ADEA-A167255A2B1C}"/>
              </a:ext>
            </a:extLst>
          </p:cNvPr>
          <p:cNvSpPr>
            <a:spLocks noGrp="1"/>
          </p:cNvSpPr>
          <p:nvPr>
            <p:ph type="body" sz="quarter" idx="18"/>
          </p:nvPr>
        </p:nvSpPr>
        <p:spPr>
          <a:xfrm>
            <a:off x="3863789" y="4446588"/>
            <a:ext cx="2537012" cy="354012"/>
          </a:xfrm>
        </p:spPr>
        <p:txBody>
          <a:bodyPr/>
          <a:lstStyle/>
          <a:p>
            <a:r>
              <a:rPr lang="en-US" dirty="0"/>
              <a:t>Sources: “Supervision of Intergenerational Dynamics,” University of Iowa School of Social Work, 2009; “Traditionalists, Baby Boomers, Generation X, Generation Y (and Generation Z) Working Together,” United Nations Joint Staff Pension Fund; Dr. Jill Novak, “The Six Living Generations In America,” MarketingTeacher.com, March 2014; EAB interviews and analysis. </a:t>
            </a:r>
          </a:p>
        </p:txBody>
      </p:sp>
    </p:spTree>
    <p:extLst>
      <p:ext uri="{BB962C8B-B14F-4D97-AF65-F5344CB8AC3E}">
        <p14:creationId xmlns:p14="http://schemas.microsoft.com/office/powerpoint/2010/main" val="91465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FC66A-E3B4-47EA-9B5B-14D61EAD8B5B}"/>
              </a:ext>
            </a:extLst>
          </p:cNvPr>
          <p:cNvSpPr>
            <a:spLocks noGrp="1"/>
          </p:cNvSpPr>
          <p:nvPr>
            <p:ph type="body" sz="quarter" idx="15"/>
          </p:nvPr>
        </p:nvSpPr>
        <p:spPr/>
        <p:txBody>
          <a:bodyPr/>
          <a:lstStyle/>
          <a:p>
            <a:r>
              <a:rPr lang="en-US" dirty="0"/>
              <a:t>Certificates Poised to Be Credential of Choice as Average Tenure Shrinks</a:t>
            </a:r>
          </a:p>
        </p:txBody>
      </p:sp>
      <p:sp>
        <p:nvSpPr>
          <p:cNvPr id="3" name="Text Placeholder 2">
            <a:extLst>
              <a:ext uri="{FF2B5EF4-FFF2-40B4-BE49-F238E27FC236}">
                <a16:creationId xmlns:a16="http://schemas.microsoft.com/office/drawing/2014/main" id="{92C1EE01-57EF-4508-8FAB-8B62DD17A29E}"/>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CE37400B-F612-4DFE-878A-8DB48A8799E2}"/>
              </a:ext>
            </a:extLst>
          </p:cNvPr>
          <p:cNvSpPr>
            <a:spLocks noGrp="1"/>
          </p:cNvSpPr>
          <p:nvPr>
            <p:ph type="body" sz="quarter" idx="18"/>
          </p:nvPr>
        </p:nvSpPr>
        <p:spPr>
          <a:xfrm>
            <a:off x="3639671" y="3628890"/>
            <a:ext cx="2761129" cy="1302921"/>
          </a:xfrm>
        </p:spPr>
        <p:txBody>
          <a:bodyPr/>
          <a:lstStyle/>
          <a:p>
            <a:r>
              <a:rPr lang="en-US" dirty="0"/>
              <a:t>Source: “Number of Jobs Held in a Lifetime,” Bureau of Labor Statistics, 2014; Jeanne Meister, ‘Job Hopping Is the 'New Normal' for Millennials: Three Ways to Prevent a Human Resource Nightmare,’ Forbes, 2012; 2013 Employee Benefits, Society for Human Resource Management, 2013; Degrees Conferred by Public and Private Institutions, Integrated Postsecondary Education Data System (IPEDS); Allie Bidwell, “Average Student Loan Debt Approaches $30,000,” US News and World Report, 2014.</a:t>
            </a:r>
          </a:p>
          <a:p>
            <a:endParaRPr lang="en-US" dirty="0"/>
          </a:p>
        </p:txBody>
      </p:sp>
      <p:sp>
        <p:nvSpPr>
          <p:cNvPr id="5" name="Text Placeholder 4">
            <a:extLst>
              <a:ext uri="{FF2B5EF4-FFF2-40B4-BE49-F238E27FC236}">
                <a16:creationId xmlns:a16="http://schemas.microsoft.com/office/drawing/2014/main" id="{91F3E0BF-A8F1-4DF8-B79E-71BFB3478399}"/>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07503CBF-418F-4EA2-9E6C-B864D824C815}"/>
              </a:ext>
            </a:extLst>
          </p:cNvPr>
          <p:cNvSpPr>
            <a:spLocks noGrp="1"/>
          </p:cNvSpPr>
          <p:nvPr>
            <p:ph type="title"/>
          </p:nvPr>
        </p:nvSpPr>
        <p:spPr/>
        <p:txBody>
          <a:bodyPr/>
          <a:lstStyle/>
          <a:p>
            <a:r>
              <a:rPr lang="en-US" dirty="0"/>
              <a:t>Preparing for a “Portfolio Career”</a:t>
            </a:r>
          </a:p>
        </p:txBody>
      </p:sp>
      <p:sp>
        <p:nvSpPr>
          <p:cNvPr id="7" name="TextBox 6">
            <a:extLst>
              <a:ext uri="{FF2B5EF4-FFF2-40B4-BE49-F238E27FC236}">
                <a16:creationId xmlns:a16="http://schemas.microsoft.com/office/drawing/2014/main" id="{B9A4654B-72B2-4AAB-9148-DE4E97C3D829}"/>
              </a:ext>
            </a:extLst>
          </p:cNvPr>
          <p:cNvSpPr txBox="1"/>
          <p:nvPr/>
        </p:nvSpPr>
        <p:spPr bwMode="gray">
          <a:xfrm>
            <a:off x="280194" y="992519"/>
            <a:ext cx="2441448" cy="169277"/>
          </a:xfrm>
          <a:prstGeom prst="rect">
            <a:avLst/>
          </a:prstGeom>
          <a:noFill/>
        </p:spPr>
        <p:txBody>
          <a:bodyPr wrap="square" lIns="0" tIns="0" rIns="0" bIns="0" rtlCol="0">
            <a:spAutoFit/>
          </a:bodyPr>
          <a:lstStyle/>
          <a:p>
            <a:r>
              <a:rPr lang="en-US" sz="1100" b="1" dirty="0"/>
              <a:t>Job Loyalty Is a Thing of the Past</a:t>
            </a:r>
          </a:p>
        </p:txBody>
      </p:sp>
      <p:sp>
        <p:nvSpPr>
          <p:cNvPr id="8" name="TextBox 7">
            <a:extLst>
              <a:ext uri="{FF2B5EF4-FFF2-40B4-BE49-F238E27FC236}">
                <a16:creationId xmlns:a16="http://schemas.microsoft.com/office/drawing/2014/main" id="{68A3488F-C867-42B6-BCAA-1C1F58608BB3}"/>
              </a:ext>
            </a:extLst>
          </p:cNvPr>
          <p:cNvSpPr txBox="1"/>
          <p:nvPr/>
        </p:nvSpPr>
        <p:spPr bwMode="gray">
          <a:xfrm>
            <a:off x="257750" y="1360467"/>
            <a:ext cx="2441448" cy="153888"/>
          </a:xfrm>
          <a:prstGeom prst="rect">
            <a:avLst/>
          </a:prstGeom>
          <a:noFill/>
        </p:spPr>
        <p:txBody>
          <a:bodyPr wrap="square" lIns="0" tIns="0" rIns="0" bIns="0" rtlCol="0">
            <a:spAutoFit/>
          </a:bodyPr>
          <a:lstStyle/>
          <a:p>
            <a:r>
              <a:rPr lang="en-US" sz="1000" i="1" dirty="0"/>
              <a:t>Number of Jobs Held Over Lifetime</a:t>
            </a:r>
          </a:p>
        </p:txBody>
      </p:sp>
      <p:graphicFrame>
        <p:nvGraphicFramePr>
          <p:cNvPr id="9" name="Chart 8">
            <a:extLst>
              <a:ext uri="{FF2B5EF4-FFF2-40B4-BE49-F238E27FC236}">
                <a16:creationId xmlns:a16="http://schemas.microsoft.com/office/drawing/2014/main" id="{E6DDB11E-72D4-432F-819D-1DC6DE7F0297}"/>
              </a:ext>
            </a:extLst>
          </p:cNvPr>
          <p:cNvGraphicFramePr/>
          <p:nvPr>
            <p:extLst>
              <p:ext uri="{D42A27DB-BD31-4B8C-83A1-F6EECF244321}">
                <p14:modId xmlns:p14="http://schemas.microsoft.com/office/powerpoint/2010/main" val="1289704890"/>
              </p:ext>
            </p:extLst>
          </p:nvPr>
        </p:nvGraphicFramePr>
        <p:xfrm>
          <a:off x="-10612" y="1694564"/>
          <a:ext cx="3289110" cy="11834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A3B4690-8121-4E36-85F2-E8349FC20204}"/>
              </a:ext>
            </a:extLst>
          </p:cNvPr>
          <p:cNvSpPr txBox="1"/>
          <p:nvPr/>
        </p:nvSpPr>
        <p:spPr bwMode="gray">
          <a:xfrm>
            <a:off x="420513" y="3017770"/>
            <a:ext cx="2315260" cy="1069844"/>
          </a:xfrm>
          <a:prstGeom prst="rect">
            <a:avLst/>
          </a:prstGeom>
          <a:noFill/>
          <a:ln w="19050">
            <a:solidFill>
              <a:schemeClr val="accent3"/>
            </a:solidFill>
            <a:miter lim="800000"/>
          </a:ln>
        </p:spPr>
        <p:txBody>
          <a:bodyPr wrap="square" lIns="182880" tIns="274320" rIns="182880" bIns="0" rtlCol="0">
            <a:noAutofit/>
          </a:bodyPr>
          <a:lstStyle/>
          <a:p>
            <a:pPr>
              <a:spcBef>
                <a:spcPts val="500"/>
              </a:spcBef>
            </a:pPr>
            <a:endParaRPr lang="en-US" sz="1000" dirty="0">
              <a:solidFill>
                <a:srgbClr val="FF0000"/>
              </a:solidFill>
            </a:endParaRPr>
          </a:p>
        </p:txBody>
      </p:sp>
      <p:sp>
        <p:nvSpPr>
          <p:cNvPr id="11" name="TextBox 10">
            <a:extLst>
              <a:ext uri="{FF2B5EF4-FFF2-40B4-BE49-F238E27FC236}">
                <a16:creationId xmlns:a16="http://schemas.microsoft.com/office/drawing/2014/main" id="{1CF46962-C5E9-4B2C-B898-C34B4B84A212}"/>
              </a:ext>
            </a:extLst>
          </p:cNvPr>
          <p:cNvSpPr txBox="1"/>
          <p:nvPr/>
        </p:nvSpPr>
        <p:spPr bwMode="gray">
          <a:xfrm>
            <a:off x="597503" y="3557863"/>
            <a:ext cx="1954881" cy="307777"/>
          </a:xfrm>
          <a:prstGeom prst="rect">
            <a:avLst/>
          </a:prstGeom>
          <a:noFill/>
        </p:spPr>
        <p:txBody>
          <a:bodyPr wrap="square" lIns="0" tIns="0" rIns="0" bIns="0" rtlCol="0">
            <a:spAutoFit/>
          </a:bodyPr>
          <a:lstStyle/>
          <a:p>
            <a:pPr algn="ctr"/>
            <a:r>
              <a:rPr lang="en-US" sz="1000" dirty="0"/>
              <a:t>Average student loan debt for 2013 college graduates</a:t>
            </a:r>
          </a:p>
        </p:txBody>
      </p:sp>
      <p:sp>
        <p:nvSpPr>
          <p:cNvPr id="12" name="TextBox 11">
            <a:extLst>
              <a:ext uri="{FF2B5EF4-FFF2-40B4-BE49-F238E27FC236}">
                <a16:creationId xmlns:a16="http://schemas.microsoft.com/office/drawing/2014/main" id="{DEA47DDB-0F1B-4FDC-8219-C4D066D96663}"/>
              </a:ext>
            </a:extLst>
          </p:cNvPr>
          <p:cNvSpPr txBox="1"/>
          <p:nvPr/>
        </p:nvSpPr>
        <p:spPr bwMode="gray">
          <a:xfrm>
            <a:off x="652523" y="3182887"/>
            <a:ext cx="1865741" cy="307777"/>
          </a:xfrm>
          <a:prstGeom prst="rect">
            <a:avLst/>
          </a:prstGeom>
          <a:noFill/>
        </p:spPr>
        <p:txBody>
          <a:bodyPr wrap="square" lIns="0" tIns="0" rIns="0" bIns="0" rtlCol="0">
            <a:spAutoFit/>
          </a:bodyPr>
          <a:lstStyle/>
          <a:p>
            <a:pPr algn="ctr"/>
            <a:r>
              <a:rPr lang="en-US" sz="2000" b="1" dirty="0">
                <a:solidFill>
                  <a:schemeClr val="tx2"/>
                </a:solidFill>
              </a:rPr>
              <a:t>$30K</a:t>
            </a:r>
          </a:p>
        </p:txBody>
      </p:sp>
      <p:grpSp>
        <p:nvGrpSpPr>
          <p:cNvPr id="13" name="Group 12">
            <a:extLst>
              <a:ext uri="{FF2B5EF4-FFF2-40B4-BE49-F238E27FC236}">
                <a16:creationId xmlns:a16="http://schemas.microsoft.com/office/drawing/2014/main" id="{B9672517-C3E0-413F-94FC-7F450591AABF}"/>
              </a:ext>
            </a:extLst>
          </p:cNvPr>
          <p:cNvGrpSpPr/>
          <p:nvPr/>
        </p:nvGrpSpPr>
        <p:grpSpPr bwMode="gray">
          <a:xfrm>
            <a:off x="294325" y="2891583"/>
            <a:ext cx="252374" cy="252374"/>
            <a:chOff x="3104999" y="2448494"/>
            <a:chExt cx="252374" cy="252374"/>
          </a:xfrm>
        </p:grpSpPr>
        <p:sp>
          <p:nvSpPr>
            <p:cNvPr id="14" name="Rectangle 13">
              <a:extLst>
                <a:ext uri="{FF2B5EF4-FFF2-40B4-BE49-F238E27FC236}">
                  <a16:creationId xmlns:a16="http://schemas.microsoft.com/office/drawing/2014/main" id="{F96FA7B6-2CEF-45A5-9659-CE8D1FB85ACC}"/>
                </a:ext>
              </a:extLst>
            </p:cNvPr>
            <p:cNvSpPr/>
            <p:nvPr/>
          </p:nvSpPr>
          <p:spPr bwMode="gray">
            <a:xfrm>
              <a:off x="3104999" y="2448494"/>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0000"/>
                </a:solidFill>
              </a:endParaRPr>
            </a:p>
          </p:txBody>
        </p:sp>
        <p:sp>
          <p:nvSpPr>
            <p:cNvPr id="15" name="Freeform 31">
              <a:extLst>
                <a:ext uri="{FF2B5EF4-FFF2-40B4-BE49-F238E27FC236}">
                  <a16:creationId xmlns:a16="http://schemas.microsoft.com/office/drawing/2014/main" id="{2046EF1C-B66F-4DAF-A9A1-6E1EAE2AA7B6}"/>
                </a:ext>
              </a:extLst>
            </p:cNvPr>
            <p:cNvSpPr/>
            <p:nvPr/>
          </p:nvSpPr>
          <p:spPr bwMode="gray">
            <a:xfrm rot="1510923" flipV="1">
              <a:off x="3179569" y="2466631"/>
              <a:ext cx="103234" cy="216100"/>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222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rgbClr val="FF0000"/>
                </a:solidFill>
                <a:latin typeface="+mj-lt"/>
              </a:endParaRPr>
            </a:p>
          </p:txBody>
        </p:sp>
      </p:grpSp>
      <p:sp>
        <p:nvSpPr>
          <p:cNvPr id="16" name="TextBox 15">
            <a:extLst>
              <a:ext uri="{FF2B5EF4-FFF2-40B4-BE49-F238E27FC236}">
                <a16:creationId xmlns:a16="http://schemas.microsoft.com/office/drawing/2014/main" id="{4014E887-0100-42C5-96BD-7DA7901A492A}"/>
              </a:ext>
            </a:extLst>
          </p:cNvPr>
          <p:cNvSpPr txBox="1"/>
          <p:nvPr/>
        </p:nvSpPr>
        <p:spPr bwMode="gray">
          <a:xfrm>
            <a:off x="3278497" y="981511"/>
            <a:ext cx="2965802" cy="169277"/>
          </a:xfrm>
          <a:prstGeom prst="rect">
            <a:avLst/>
          </a:prstGeom>
          <a:noFill/>
        </p:spPr>
        <p:txBody>
          <a:bodyPr wrap="square" lIns="0" tIns="0" rIns="0" bIns="0" rtlCol="0">
            <a:spAutoFit/>
          </a:bodyPr>
          <a:lstStyle/>
          <a:p>
            <a:r>
              <a:rPr lang="en-US" sz="1100" b="1" dirty="0"/>
              <a:t>Already Influencing Education Decisions</a:t>
            </a:r>
          </a:p>
        </p:txBody>
      </p:sp>
      <p:sp>
        <p:nvSpPr>
          <p:cNvPr id="17" name="TextBox 16">
            <a:extLst>
              <a:ext uri="{FF2B5EF4-FFF2-40B4-BE49-F238E27FC236}">
                <a16:creationId xmlns:a16="http://schemas.microsoft.com/office/drawing/2014/main" id="{382BDD21-8369-4468-B27A-A5214B3450AF}"/>
              </a:ext>
            </a:extLst>
          </p:cNvPr>
          <p:cNvSpPr txBox="1"/>
          <p:nvPr/>
        </p:nvSpPr>
        <p:spPr bwMode="gray">
          <a:xfrm>
            <a:off x="3278498" y="1360559"/>
            <a:ext cx="2965801" cy="153888"/>
          </a:xfrm>
          <a:prstGeom prst="rect">
            <a:avLst/>
          </a:prstGeom>
          <a:noFill/>
        </p:spPr>
        <p:txBody>
          <a:bodyPr wrap="square" lIns="0" tIns="0" rIns="0" bIns="0" rtlCol="0">
            <a:spAutoFit/>
          </a:bodyPr>
          <a:lstStyle/>
          <a:p>
            <a:r>
              <a:rPr lang="en-US" sz="1000" i="1" dirty="0"/>
              <a:t>Certificate vs. Degree Conferral, 2007-2012</a:t>
            </a:r>
          </a:p>
        </p:txBody>
      </p:sp>
      <p:graphicFrame>
        <p:nvGraphicFramePr>
          <p:cNvPr id="18" name="Chart 17">
            <a:extLst>
              <a:ext uri="{FF2B5EF4-FFF2-40B4-BE49-F238E27FC236}">
                <a16:creationId xmlns:a16="http://schemas.microsoft.com/office/drawing/2014/main" id="{A2984657-6F0F-4D45-8647-20E6F333F879}"/>
              </a:ext>
            </a:extLst>
          </p:cNvPr>
          <p:cNvGraphicFramePr/>
          <p:nvPr>
            <p:extLst>
              <p:ext uri="{D42A27DB-BD31-4B8C-83A1-F6EECF244321}">
                <p14:modId xmlns:p14="http://schemas.microsoft.com/office/powerpoint/2010/main" val="2885188900"/>
              </p:ext>
            </p:extLst>
          </p:nvPr>
        </p:nvGraphicFramePr>
        <p:xfrm>
          <a:off x="3278498" y="1627270"/>
          <a:ext cx="2910762" cy="254799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D46F4BF2-37D4-4F09-9555-6DF3EFD5BC41}"/>
              </a:ext>
            </a:extLst>
          </p:cNvPr>
          <p:cNvSpPr txBox="1"/>
          <p:nvPr/>
        </p:nvSpPr>
        <p:spPr bwMode="gray">
          <a:xfrm>
            <a:off x="3278499" y="3993023"/>
            <a:ext cx="572046" cy="138499"/>
          </a:xfrm>
          <a:prstGeom prst="rect">
            <a:avLst/>
          </a:prstGeom>
          <a:noFill/>
        </p:spPr>
        <p:txBody>
          <a:bodyPr wrap="square" lIns="0" tIns="0" rIns="0" bIns="0" rtlCol="0">
            <a:spAutoFit/>
          </a:bodyPr>
          <a:lstStyle/>
          <a:p>
            <a:pPr algn="ctr">
              <a:spcBef>
                <a:spcPts val="500"/>
              </a:spcBef>
            </a:pPr>
            <a:r>
              <a:rPr lang="en-US" sz="900" i="1" dirty="0"/>
              <a:t>2007</a:t>
            </a:r>
          </a:p>
        </p:txBody>
      </p:sp>
      <p:sp>
        <p:nvSpPr>
          <p:cNvPr id="20" name="TextBox 19">
            <a:extLst>
              <a:ext uri="{FF2B5EF4-FFF2-40B4-BE49-F238E27FC236}">
                <a16:creationId xmlns:a16="http://schemas.microsoft.com/office/drawing/2014/main" id="{251C275F-1957-4D33-8813-B38B0DE9B2D3}"/>
              </a:ext>
            </a:extLst>
          </p:cNvPr>
          <p:cNvSpPr txBox="1"/>
          <p:nvPr/>
        </p:nvSpPr>
        <p:spPr bwMode="gray">
          <a:xfrm>
            <a:off x="5385723" y="3994430"/>
            <a:ext cx="572046" cy="138499"/>
          </a:xfrm>
          <a:prstGeom prst="rect">
            <a:avLst/>
          </a:prstGeom>
          <a:noFill/>
        </p:spPr>
        <p:txBody>
          <a:bodyPr wrap="square" lIns="0" tIns="0" rIns="0" bIns="0" rtlCol="0">
            <a:spAutoFit/>
          </a:bodyPr>
          <a:lstStyle/>
          <a:p>
            <a:pPr algn="ctr">
              <a:spcBef>
                <a:spcPts val="500"/>
              </a:spcBef>
            </a:pPr>
            <a:r>
              <a:rPr lang="en-US" sz="900" i="1" dirty="0"/>
              <a:t>2012</a:t>
            </a:r>
          </a:p>
        </p:txBody>
      </p:sp>
      <p:sp>
        <p:nvSpPr>
          <p:cNvPr id="21" name="TextBox 20">
            <a:extLst>
              <a:ext uri="{FF2B5EF4-FFF2-40B4-BE49-F238E27FC236}">
                <a16:creationId xmlns:a16="http://schemas.microsoft.com/office/drawing/2014/main" id="{32C51D2A-B068-4C91-921F-7E34C8A380C7}"/>
              </a:ext>
            </a:extLst>
          </p:cNvPr>
          <p:cNvSpPr txBox="1"/>
          <p:nvPr/>
        </p:nvSpPr>
        <p:spPr bwMode="gray">
          <a:xfrm>
            <a:off x="5500290" y="3398058"/>
            <a:ext cx="572046" cy="230832"/>
          </a:xfrm>
          <a:prstGeom prst="rect">
            <a:avLst/>
          </a:prstGeom>
          <a:noFill/>
        </p:spPr>
        <p:txBody>
          <a:bodyPr wrap="square" lIns="0" tIns="91440" rIns="0" bIns="0" rtlCol="0">
            <a:spAutoFit/>
          </a:bodyPr>
          <a:lstStyle/>
          <a:p>
            <a:pPr>
              <a:spcBef>
                <a:spcPts val="500"/>
              </a:spcBef>
            </a:pPr>
            <a:r>
              <a:rPr lang="en-US" sz="900" b="1" dirty="0"/>
              <a:t>Master’s</a:t>
            </a:r>
          </a:p>
        </p:txBody>
      </p:sp>
      <p:sp>
        <p:nvSpPr>
          <p:cNvPr id="22" name="TextBox 21">
            <a:extLst>
              <a:ext uri="{FF2B5EF4-FFF2-40B4-BE49-F238E27FC236}">
                <a16:creationId xmlns:a16="http://schemas.microsoft.com/office/drawing/2014/main" id="{413B7D4A-4CE2-4AAF-9988-F62AC6C20FEF}"/>
              </a:ext>
            </a:extLst>
          </p:cNvPr>
          <p:cNvSpPr txBox="1"/>
          <p:nvPr/>
        </p:nvSpPr>
        <p:spPr bwMode="gray">
          <a:xfrm>
            <a:off x="5487731" y="2176261"/>
            <a:ext cx="701529" cy="369332"/>
          </a:xfrm>
          <a:prstGeom prst="rect">
            <a:avLst/>
          </a:prstGeom>
          <a:noFill/>
        </p:spPr>
        <p:txBody>
          <a:bodyPr wrap="square" lIns="0" tIns="91440" rIns="0" bIns="0" rtlCol="0">
            <a:spAutoFit/>
          </a:bodyPr>
          <a:lstStyle/>
          <a:p>
            <a:pPr>
              <a:spcBef>
                <a:spcPts val="500"/>
              </a:spcBef>
            </a:pPr>
            <a:r>
              <a:rPr lang="en-US" sz="900" b="1" dirty="0"/>
              <a:t>Graduate Certificate</a:t>
            </a:r>
          </a:p>
        </p:txBody>
      </p:sp>
      <p:sp>
        <p:nvSpPr>
          <p:cNvPr id="23" name="TextBox 22">
            <a:extLst>
              <a:ext uri="{FF2B5EF4-FFF2-40B4-BE49-F238E27FC236}">
                <a16:creationId xmlns:a16="http://schemas.microsoft.com/office/drawing/2014/main" id="{0CAC1761-9752-4214-8DE1-6E1E94D7B58E}"/>
              </a:ext>
            </a:extLst>
          </p:cNvPr>
          <p:cNvSpPr txBox="1"/>
          <p:nvPr/>
        </p:nvSpPr>
        <p:spPr bwMode="gray">
          <a:xfrm>
            <a:off x="5374352" y="1832606"/>
            <a:ext cx="848085" cy="230832"/>
          </a:xfrm>
          <a:prstGeom prst="rect">
            <a:avLst/>
          </a:prstGeom>
          <a:noFill/>
        </p:spPr>
        <p:txBody>
          <a:bodyPr wrap="square" lIns="0" tIns="91440" rIns="0" bIns="0" rtlCol="0">
            <a:spAutoFit/>
          </a:bodyPr>
          <a:lstStyle/>
          <a:p>
            <a:pPr>
              <a:spcBef>
                <a:spcPts val="500"/>
              </a:spcBef>
            </a:pPr>
            <a:r>
              <a:rPr lang="en-US" sz="900" b="1" dirty="0"/>
              <a:t>Non-Credit?</a:t>
            </a:r>
          </a:p>
        </p:txBody>
      </p:sp>
    </p:spTree>
    <p:extLst>
      <p:ext uri="{BB962C8B-B14F-4D97-AF65-F5344CB8AC3E}">
        <p14:creationId xmlns:p14="http://schemas.microsoft.com/office/powerpoint/2010/main" val="224707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DD9A82-534B-4129-B63D-09100BB2F9BF}"/>
              </a:ext>
            </a:extLst>
          </p:cNvPr>
          <p:cNvSpPr>
            <a:spLocks noGrp="1"/>
          </p:cNvSpPr>
          <p:nvPr>
            <p:ph type="body" sz="quarter" idx="15"/>
          </p:nvPr>
        </p:nvSpPr>
        <p:spPr/>
        <p:txBody>
          <a:bodyPr/>
          <a:lstStyle/>
          <a:p>
            <a:r>
              <a:rPr lang="en-US" dirty="0"/>
              <a:t>Quick-to-Market Programs Should Boost Bottom Line</a:t>
            </a:r>
          </a:p>
        </p:txBody>
      </p:sp>
      <p:sp>
        <p:nvSpPr>
          <p:cNvPr id="3" name="Text Placeholder 2">
            <a:extLst>
              <a:ext uri="{FF2B5EF4-FFF2-40B4-BE49-F238E27FC236}">
                <a16:creationId xmlns:a16="http://schemas.microsoft.com/office/drawing/2014/main" id="{478AA03F-376A-42ED-B9BE-DF4B220CD8F7}"/>
              </a:ext>
            </a:extLst>
          </p:cNvPr>
          <p:cNvSpPr>
            <a:spLocks noGrp="1"/>
          </p:cNvSpPr>
          <p:nvPr>
            <p:ph type="body" sz="quarter" idx="16"/>
          </p:nvPr>
        </p:nvSpPr>
        <p:spPr/>
        <p:txBody>
          <a:bodyPr/>
          <a:lstStyle/>
          <a:p>
            <a:r>
              <a:rPr lang="en-US" dirty="0"/>
              <a:t>Challenge #1: Repeat Enrollments</a:t>
            </a:r>
          </a:p>
        </p:txBody>
      </p:sp>
      <p:sp>
        <p:nvSpPr>
          <p:cNvPr id="4" name="Text Placeholder 3">
            <a:extLst>
              <a:ext uri="{FF2B5EF4-FFF2-40B4-BE49-F238E27FC236}">
                <a16:creationId xmlns:a16="http://schemas.microsoft.com/office/drawing/2014/main" id="{04E45B6F-E84E-4E61-8224-C78455B52A6B}"/>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8C5FE21D-32ED-4184-ABB8-7035F8B6938D}"/>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0613911B-5B3F-4B07-BC56-9C91DBFF84BC}"/>
              </a:ext>
            </a:extLst>
          </p:cNvPr>
          <p:cNvSpPr>
            <a:spLocks noGrp="1"/>
          </p:cNvSpPr>
          <p:nvPr>
            <p:ph type="title"/>
          </p:nvPr>
        </p:nvSpPr>
        <p:spPr/>
        <p:txBody>
          <a:bodyPr/>
          <a:lstStyle/>
          <a:p>
            <a:r>
              <a:rPr lang="en-US" dirty="0"/>
              <a:t>Meeting Skills Gaps in a Fraction of the Time</a:t>
            </a:r>
          </a:p>
        </p:txBody>
      </p:sp>
      <p:cxnSp>
        <p:nvCxnSpPr>
          <p:cNvPr id="7" name="Straight Connector 6">
            <a:extLst>
              <a:ext uri="{FF2B5EF4-FFF2-40B4-BE49-F238E27FC236}">
                <a16:creationId xmlns:a16="http://schemas.microsoft.com/office/drawing/2014/main" id="{57B4B5A2-4A52-405D-A067-BAD9E4A67D64}"/>
              </a:ext>
            </a:extLst>
          </p:cNvPr>
          <p:cNvCxnSpPr/>
          <p:nvPr/>
        </p:nvCxnSpPr>
        <p:spPr>
          <a:xfrm flipV="1">
            <a:off x="861562" y="3039723"/>
            <a:ext cx="0" cy="192402"/>
          </a:xfrm>
          <a:prstGeom prst="line">
            <a:avLst/>
          </a:prstGeom>
          <a:noFill/>
          <a:ln w="12700" cap="flat" cmpd="sng" algn="ctr">
            <a:solidFill>
              <a:schemeClr val="accent3"/>
            </a:solidFill>
            <a:prstDash val="solid"/>
            <a:miter lim="800000"/>
            <a:headEnd type="none"/>
          </a:ln>
          <a:effectLst/>
        </p:spPr>
      </p:cxnSp>
      <p:cxnSp>
        <p:nvCxnSpPr>
          <p:cNvPr id="8" name="Straight Connector 7">
            <a:extLst>
              <a:ext uri="{FF2B5EF4-FFF2-40B4-BE49-F238E27FC236}">
                <a16:creationId xmlns:a16="http://schemas.microsoft.com/office/drawing/2014/main" id="{DB40BE24-0E0C-4287-863F-B8DCF9ED9136}"/>
              </a:ext>
            </a:extLst>
          </p:cNvPr>
          <p:cNvCxnSpPr/>
          <p:nvPr/>
        </p:nvCxnSpPr>
        <p:spPr>
          <a:xfrm flipV="1">
            <a:off x="1240645" y="3039723"/>
            <a:ext cx="0" cy="192402"/>
          </a:xfrm>
          <a:prstGeom prst="line">
            <a:avLst/>
          </a:prstGeom>
          <a:noFill/>
          <a:ln w="12700" cap="flat" cmpd="sng" algn="ctr">
            <a:solidFill>
              <a:schemeClr val="accent3"/>
            </a:solidFill>
            <a:prstDash val="solid"/>
            <a:miter lim="800000"/>
            <a:headEnd type="none"/>
          </a:ln>
          <a:effectLst/>
        </p:spPr>
      </p:cxnSp>
      <p:cxnSp>
        <p:nvCxnSpPr>
          <p:cNvPr id="9" name="Straight Connector 8">
            <a:extLst>
              <a:ext uri="{FF2B5EF4-FFF2-40B4-BE49-F238E27FC236}">
                <a16:creationId xmlns:a16="http://schemas.microsoft.com/office/drawing/2014/main" id="{62FCCACB-61B4-43F0-A410-186FC3E42D56}"/>
              </a:ext>
            </a:extLst>
          </p:cNvPr>
          <p:cNvCxnSpPr/>
          <p:nvPr/>
        </p:nvCxnSpPr>
        <p:spPr>
          <a:xfrm flipV="1">
            <a:off x="1594634" y="3042862"/>
            <a:ext cx="0" cy="192402"/>
          </a:xfrm>
          <a:prstGeom prst="line">
            <a:avLst/>
          </a:prstGeom>
          <a:noFill/>
          <a:ln w="12700" cap="flat" cmpd="sng" algn="ctr">
            <a:solidFill>
              <a:schemeClr val="accent3"/>
            </a:solidFill>
            <a:prstDash val="solid"/>
            <a:miter lim="800000"/>
            <a:headEnd type="none"/>
          </a:ln>
          <a:effectLst/>
        </p:spPr>
      </p:cxnSp>
      <p:cxnSp>
        <p:nvCxnSpPr>
          <p:cNvPr id="10" name="Straight Connector 9">
            <a:extLst>
              <a:ext uri="{FF2B5EF4-FFF2-40B4-BE49-F238E27FC236}">
                <a16:creationId xmlns:a16="http://schemas.microsoft.com/office/drawing/2014/main" id="{F7B4FD6B-1A39-46EC-AB3E-61E53F497F48}"/>
              </a:ext>
            </a:extLst>
          </p:cNvPr>
          <p:cNvCxnSpPr/>
          <p:nvPr/>
        </p:nvCxnSpPr>
        <p:spPr>
          <a:xfrm flipV="1">
            <a:off x="1980625" y="3039723"/>
            <a:ext cx="0" cy="192402"/>
          </a:xfrm>
          <a:prstGeom prst="line">
            <a:avLst/>
          </a:prstGeom>
          <a:noFill/>
          <a:ln w="12700" cap="flat" cmpd="sng" algn="ctr">
            <a:solidFill>
              <a:schemeClr val="accent3"/>
            </a:solidFill>
            <a:prstDash val="solid"/>
            <a:miter lim="800000"/>
            <a:headEnd type="none"/>
          </a:ln>
          <a:effectLst/>
        </p:spPr>
      </p:cxnSp>
      <p:cxnSp>
        <p:nvCxnSpPr>
          <p:cNvPr id="11" name="Straight Connector 10">
            <a:extLst>
              <a:ext uri="{FF2B5EF4-FFF2-40B4-BE49-F238E27FC236}">
                <a16:creationId xmlns:a16="http://schemas.microsoft.com/office/drawing/2014/main" id="{D62930C3-55D9-4399-967D-081AF0F7ED8F}"/>
              </a:ext>
            </a:extLst>
          </p:cNvPr>
          <p:cNvCxnSpPr/>
          <p:nvPr/>
        </p:nvCxnSpPr>
        <p:spPr>
          <a:xfrm flipV="1">
            <a:off x="927397" y="1611995"/>
            <a:ext cx="0" cy="192402"/>
          </a:xfrm>
          <a:prstGeom prst="line">
            <a:avLst/>
          </a:prstGeom>
          <a:noFill/>
          <a:ln w="12700" cap="flat" cmpd="sng" algn="ctr">
            <a:solidFill>
              <a:schemeClr val="accent3"/>
            </a:solidFill>
            <a:prstDash val="solid"/>
            <a:miter lim="800000"/>
            <a:headEnd type="none"/>
          </a:ln>
          <a:effectLst/>
        </p:spPr>
      </p:cxnSp>
      <p:cxnSp>
        <p:nvCxnSpPr>
          <p:cNvPr id="12" name="Straight Connector 11">
            <a:extLst>
              <a:ext uri="{FF2B5EF4-FFF2-40B4-BE49-F238E27FC236}">
                <a16:creationId xmlns:a16="http://schemas.microsoft.com/office/drawing/2014/main" id="{0EB15772-CD71-49E2-BF33-2FE28C118834}"/>
              </a:ext>
            </a:extLst>
          </p:cNvPr>
          <p:cNvCxnSpPr/>
          <p:nvPr/>
        </p:nvCxnSpPr>
        <p:spPr>
          <a:xfrm flipV="1">
            <a:off x="1386945" y="1599027"/>
            <a:ext cx="0" cy="192402"/>
          </a:xfrm>
          <a:prstGeom prst="line">
            <a:avLst/>
          </a:prstGeom>
          <a:noFill/>
          <a:ln w="12700" cap="flat" cmpd="sng" algn="ctr">
            <a:solidFill>
              <a:schemeClr val="accent3"/>
            </a:solidFill>
            <a:prstDash val="solid"/>
            <a:miter lim="800000"/>
            <a:headEnd type="none"/>
          </a:ln>
          <a:effectLst/>
        </p:spPr>
      </p:cxnSp>
      <p:cxnSp>
        <p:nvCxnSpPr>
          <p:cNvPr id="13" name="Straight Connector 12">
            <a:extLst>
              <a:ext uri="{FF2B5EF4-FFF2-40B4-BE49-F238E27FC236}">
                <a16:creationId xmlns:a16="http://schemas.microsoft.com/office/drawing/2014/main" id="{CD679D06-DF69-41DE-927D-E163BC72CBA2}"/>
              </a:ext>
            </a:extLst>
          </p:cNvPr>
          <p:cNvCxnSpPr/>
          <p:nvPr/>
        </p:nvCxnSpPr>
        <p:spPr>
          <a:xfrm flipV="1">
            <a:off x="1903116" y="1613866"/>
            <a:ext cx="0" cy="192402"/>
          </a:xfrm>
          <a:prstGeom prst="line">
            <a:avLst/>
          </a:prstGeom>
          <a:noFill/>
          <a:ln w="12700" cap="flat" cmpd="sng" algn="ctr">
            <a:solidFill>
              <a:schemeClr val="accent3"/>
            </a:solidFill>
            <a:prstDash val="solid"/>
            <a:miter lim="800000"/>
            <a:headEnd type="none"/>
          </a:ln>
          <a:effectLst/>
        </p:spPr>
      </p:cxnSp>
      <p:cxnSp>
        <p:nvCxnSpPr>
          <p:cNvPr id="14" name="Straight Connector 13">
            <a:extLst>
              <a:ext uri="{FF2B5EF4-FFF2-40B4-BE49-F238E27FC236}">
                <a16:creationId xmlns:a16="http://schemas.microsoft.com/office/drawing/2014/main" id="{CF4087DE-33FB-4958-BCCE-4B7CDF4D4EE8}"/>
              </a:ext>
            </a:extLst>
          </p:cNvPr>
          <p:cNvCxnSpPr/>
          <p:nvPr/>
        </p:nvCxnSpPr>
        <p:spPr>
          <a:xfrm flipV="1">
            <a:off x="2349228" y="1611995"/>
            <a:ext cx="0" cy="192402"/>
          </a:xfrm>
          <a:prstGeom prst="line">
            <a:avLst/>
          </a:prstGeom>
          <a:noFill/>
          <a:ln w="12700" cap="flat" cmpd="sng" algn="ctr">
            <a:solidFill>
              <a:schemeClr val="accent3"/>
            </a:solidFill>
            <a:prstDash val="solid"/>
            <a:miter lim="800000"/>
            <a:headEnd type="none"/>
          </a:ln>
          <a:effectLst/>
        </p:spPr>
      </p:cxnSp>
      <p:cxnSp>
        <p:nvCxnSpPr>
          <p:cNvPr id="15" name="Straight Connector 14">
            <a:extLst>
              <a:ext uri="{FF2B5EF4-FFF2-40B4-BE49-F238E27FC236}">
                <a16:creationId xmlns:a16="http://schemas.microsoft.com/office/drawing/2014/main" id="{49B676A9-8E7B-4A26-97A6-47FD8A44AC3A}"/>
              </a:ext>
            </a:extLst>
          </p:cNvPr>
          <p:cNvCxnSpPr/>
          <p:nvPr/>
        </p:nvCxnSpPr>
        <p:spPr>
          <a:xfrm flipV="1">
            <a:off x="2738516" y="1611995"/>
            <a:ext cx="0" cy="192402"/>
          </a:xfrm>
          <a:prstGeom prst="line">
            <a:avLst/>
          </a:prstGeom>
          <a:noFill/>
          <a:ln w="12700" cap="flat" cmpd="sng" algn="ctr">
            <a:solidFill>
              <a:schemeClr val="accent3"/>
            </a:solidFill>
            <a:prstDash val="solid"/>
            <a:miter lim="800000"/>
            <a:headEnd type="none"/>
          </a:ln>
          <a:effectLst/>
        </p:spPr>
      </p:cxnSp>
      <p:cxnSp>
        <p:nvCxnSpPr>
          <p:cNvPr id="16" name="Straight Connector 15">
            <a:extLst>
              <a:ext uri="{FF2B5EF4-FFF2-40B4-BE49-F238E27FC236}">
                <a16:creationId xmlns:a16="http://schemas.microsoft.com/office/drawing/2014/main" id="{3622D210-6442-4CA7-A660-48EE4530253C}"/>
              </a:ext>
            </a:extLst>
          </p:cNvPr>
          <p:cNvCxnSpPr/>
          <p:nvPr/>
        </p:nvCxnSpPr>
        <p:spPr>
          <a:xfrm flipV="1">
            <a:off x="3145559" y="1613866"/>
            <a:ext cx="0" cy="192402"/>
          </a:xfrm>
          <a:prstGeom prst="line">
            <a:avLst/>
          </a:prstGeom>
          <a:noFill/>
          <a:ln w="12700" cap="flat" cmpd="sng" algn="ctr">
            <a:solidFill>
              <a:schemeClr val="accent3"/>
            </a:solidFill>
            <a:prstDash val="solid"/>
            <a:miter lim="800000"/>
            <a:headEnd type="none"/>
          </a:ln>
          <a:effectLst/>
        </p:spPr>
      </p:cxnSp>
      <p:cxnSp>
        <p:nvCxnSpPr>
          <p:cNvPr id="17" name="Straight Connector 16">
            <a:extLst>
              <a:ext uri="{FF2B5EF4-FFF2-40B4-BE49-F238E27FC236}">
                <a16:creationId xmlns:a16="http://schemas.microsoft.com/office/drawing/2014/main" id="{6AE7ADD9-BAE0-477F-9483-8B98A26BE329}"/>
              </a:ext>
            </a:extLst>
          </p:cNvPr>
          <p:cNvCxnSpPr/>
          <p:nvPr/>
        </p:nvCxnSpPr>
        <p:spPr>
          <a:xfrm flipV="1">
            <a:off x="3654008" y="1608943"/>
            <a:ext cx="0" cy="192402"/>
          </a:xfrm>
          <a:prstGeom prst="line">
            <a:avLst/>
          </a:prstGeom>
          <a:noFill/>
          <a:ln w="12700" cap="flat" cmpd="sng" algn="ctr">
            <a:solidFill>
              <a:schemeClr val="accent3"/>
            </a:solidFill>
            <a:prstDash val="solid"/>
            <a:miter lim="800000"/>
            <a:headEnd type="none"/>
          </a:ln>
          <a:effectLst/>
        </p:spPr>
      </p:cxnSp>
      <p:sp>
        <p:nvSpPr>
          <p:cNvPr id="18" name="Right Arrow 55">
            <a:extLst>
              <a:ext uri="{FF2B5EF4-FFF2-40B4-BE49-F238E27FC236}">
                <a16:creationId xmlns:a16="http://schemas.microsoft.com/office/drawing/2014/main" id="{96E50527-C24F-4E20-A0F3-D462B9231344}"/>
              </a:ext>
            </a:extLst>
          </p:cNvPr>
          <p:cNvSpPr/>
          <p:nvPr/>
        </p:nvSpPr>
        <p:spPr bwMode="gray">
          <a:xfrm>
            <a:off x="594508" y="1562829"/>
            <a:ext cx="3495257" cy="457200"/>
          </a:xfrm>
          <a:prstGeom prst="rightArrow">
            <a:avLst>
              <a:gd name="adj1" fmla="val 39566"/>
              <a:gd name="adj2" fmla="val 50000"/>
            </a:avLst>
          </a:prstGeom>
          <a:solidFill>
            <a:schemeClr val="accent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a:solidFill>
                <a:schemeClr val="bg2"/>
              </a:solidFill>
              <a:latin typeface="+mj-lt"/>
            </a:endParaRPr>
          </a:p>
        </p:txBody>
      </p:sp>
      <p:sp>
        <p:nvSpPr>
          <p:cNvPr id="19" name="Right Arrow 63">
            <a:extLst>
              <a:ext uri="{FF2B5EF4-FFF2-40B4-BE49-F238E27FC236}">
                <a16:creationId xmlns:a16="http://schemas.microsoft.com/office/drawing/2014/main" id="{B718B100-91DB-4654-8647-10F2031EE167}"/>
              </a:ext>
            </a:extLst>
          </p:cNvPr>
          <p:cNvSpPr/>
          <p:nvPr/>
        </p:nvSpPr>
        <p:spPr bwMode="gray">
          <a:xfrm>
            <a:off x="781719" y="2827910"/>
            <a:ext cx="1727396" cy="457200"/>
          </a:xfrm>
          <a:prstGeom prst="rightArrow">
            <a:avLst>
              <a:gd name="adj1" fmla="val 39566"/>
              <a:gd name="adj2" fmla="val 50000"/>
            </a:avLst>
          </a:prstGeom>
          <a:solidFill>
            <a:schemeClr val="accent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a:solidFill>
                <a:schemeClr val="bg2"/>
              </a:solidFill>
              <a:latin typeface="+mj-lt"/>
            </a:endParaRPr>
          </a:p>
        </p:txBody>
      </p:sp>
      <p:sp>
        <p:nvSpPr>
          <p:cNvPr id="20" name="TextBox 19">
            <a:extLst>
              <a:ext uri="{FF2B5EF4-FFF2-40B4-BE49-F238E27FC236}">
                <a16:creationId xmlns:a16="http://schemas.microsoft.com/office/drawing/2014/main" id="{89B4FE35-9685-47BF-8E4B-6E21BA08DF87}"/>
              </a:ext>
            </a:extLst>
          </p:cNvPr>
          <p:cNvSpPr txBox="1"/>
          <p:nvPr/>
        </p:nvSpPr>
        <p:spPr bwMode="gray">
          <a:xfrm>
            <a:off x="262444" y="1171785"/>
            <a:ext cx="2441448" cy="169277"/>
          </a:xfrm>
          <a:prstGeom prst="rect">
            <a:avLst/>
          </a:prstGeom>
          <a:noFill/>
        </p:spPr>
        <p:txBody>
          <a:bodyPr wrap="square" lIns="0" tIns="0" rIns="0" bIns="0" rtlCol="0">
            <a:spAutoFit/>
          </a:bodyPr>
          <a:lstStyle/>
          <a:p>
            <a:r>
              <a:rPr lang="en-US" sz="1100" b="1" dirty="0"/>
              <a:t>Degree Approval</a:t>
            </a:r>
          </a:p>
        </p:txBody>
      </p:sp>
      <p:sp>
        <p:nvSpPr>
          <p:cNvPr id="21" name="TextBox 20">
            <a:extLst>
              <a:ext uri="{FF2B5EF4-FFF2-40B4-BE49-F238E27FC236}">
                <a16:creationId xmlns:a16="http://schemas.microsoft.com/office/drawing/2014/main" id="{DADEB5D8-17D3-4ECF-A398-476488F53C6B}"/>
              </a:ext>
            </a:extLst>
          </p:cNvPr>
          <p:cNvSpPr txBox="1"/>
          <p:nvPr/>
        </p:nvSpPr>
        <p:spPr bwMode="gray">
          <a:xfrm>
            <a:off x="260560" y="2570237"/>
            <a:ext cx="2718801" cy="169277"/>
          </a:xfrm>
          <a:prstGeom prst="rect">
            <a:avLst/>
          </a:prstGeom>
          <a:noFill/>
        </p:spPr>
        <p:txBody>
          <a:bodyPr wrap="square" lIns="0" tIns="0" rIns="0" bIns="0" rtlCol="0">
            <a:spAutoFit/>
          </a:bodyPr>
          <a:lstStyle/>
          <a:p>
            <a:r>
              <a:rPr lang="en-US" sz="1100" b="1" dirty="0"/>
              <a:t>Certificate Approval</a:t>
            </a:r>
          </a:p>
        </p:txBody>
      </p:sp>
      <p:pic>
        <p:nvPicPr>
          <p:cNvPr id="22" name="Picture 2" descr="L:\Public\Share\ABC Templates and Resources\EAB Templates and Resources\EAB Art Icons Logos\EAB Icons\Graduation_cap.png">
            <a:extLst>
              <a:ext uri="{FF2B5EF4-FFF2-40B4-BE49-F238E27FC236}">
                <a16:creationId xmlns:a16="http://schemas.microsoft.com/office/drawing/2014/main" id="{DC6C2B90-ED74-409B-8386-A7AE6B5BB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45" y="1653996"/>
            <a:ext cx="476623" cy="29706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1AE902F-A6A0-4AE1-A3ED-9E5FE173698F}"/>
              </a:ext>
            </a:extLst>
          </p:cNvPr>
          <p:cNvCxnSpPr/>
          <p:nvPr/>
        </p:nvCxnSpPr>
        <p:spPr>
          <a:xfrm>
            <a:off x="-20145" y="3704210"/>
            <a:ext cx="4234176" cy="0"/>
          </a:xfrm>
          <a:prstGeom prst="line">
            <a:avLst/>
          </a:prstGeom>
          <a:noFill/>
          <a:ln w="12700" cap="flat" cmpd="sng" algn="ctr">
            <a:solidFill>
              <a:schemeClr val="accent6"/>
            </a:solidFill>
            <a:prstDash val="solid"/>
            <a:miter lim="800000"/>
            <a:headEnd type="none" w="med" len="med"/>
            <a:tailEnd type="none" w="med" len="med"/>
          </a:ln>
          <a:effectLst/>
        </p:spPr>
      </p:cxnSp>
      <p:grpSp>
        <p:nvGrpSpPr>
          <p:cNvPr id="24" name="Group 23">
            <a:extLst>
              <a:ext uri="{FF2B5EF4-FFF2-40B4-BE49-F238E27FC236}">
                <a16:creationId xmlns:a16="http://schemas.microsoft.com/office/drawing/2014/main" id="{6776D7BF-B774-4EFC-B649-EA83862B0E05}"/>
              </a:ext>
            </a:extLst>
          </p:cNvPr>
          <p:cNvGrpSpPr/>
          <p:nvPr/>
        </p:nvGrpSpPr>
        <p:grpSpPr>
          <a:xfrm>
            <a:off x="276092" y="2862619"/>
            <a:ext cx="519382" cy="361584"/>
            <a:chOff x="728169" y="2939423"/>
            <a:chExt cx="519382" cy="361584"/>
          </a:xfrm>
        </p:grpSpPr>
        <p:pic>
          <p:nvPicPr>
            <p:cNvPr id="25" name="Picture 3" descr="L:\Public\Share\ABC Templates and Resources\EAB Templates and Resources\EAB Art Icons Logos\EAB Icons\Diploma_2.png">
              <a:extLst>
                <a:ext uri="{FF2B5EF4-FFF2-40B4-BE49-F238E27FC236}">
                  <a16:creationId xmlns:a16="http://schemas.microsoft.com/office/drawing/2014/main" id="{9785A32A-94EA-466B-AB6F-DFE2B6135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69" y="2939423"/>
              <a:ext cx="519382" cy="36158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94BA01C-9652-4FA0-A5EA-3256E4F94D8F}"/>
                </a:ext>
              </a:extLst>
            </p:cNvPr>
            <p:cNvSpPr txBox="1"/>
            <p:nvPr/>
          </p:nvSpPr>
          <p:spPr bwMode="gray">
            <a:xfrm>
              <a:off x="767301" y="2978163"/>
              <a:ext cx="440496" cy="123111"/>
            </a:xfrm>
            <a:prstGeom prst="rect">
              <a:avLst/>
            </a:prstGeom>
            <a:solidFill>
              <a:schemeClr val="bg1"/>
            </a:solidFill>
          </p:spPr>
          <p:txBody>
            <a:bodyPr wrap="square" lIns="0" tIns="0" rIns="0" bIns="0" rtlCol="0">
              <a:spAutoFit/>
            </a:bodyPr>
            <a:lstStyle/>
            <a:p>
              <a:pPr algn="ctr">
                <a:spcBef>
                  <a:spcPts val="500"/>
                </a:spcBef>
              </a:pPr>
              <a:r>
                <a:rPr lang="en-US" sz="800" dirty="0">
                  <a:latin typeface="Old English Text MT" panose="03040902040508030806" pitchFamily="66" charset="0"/>
                </a:rPr>
                <a:t>Certificate</a:t>
              </a:r>
            </a:p>
          </p:txBody>
        </p:sp>
      </p:grpSp>
      <p:sp>
        <p:nvSpPr>
          <p:cNvPr id="27" name="TextBox 26">
            <a:extLst>
              <a:ext uri="{FF2B5EF4-FFF2-40B4-BE49-F238E27FC236}">
                <a16:creationId xmlns:a16="http://schemas.microsoft.com/office/drawing/2014/main" id="{6F2A0245-23BB-41BD-814B-04C896A57BE5}"/>
              </a:ext>
            </a:extLst>
          </p:cNvPr>
          <p:cNvSpPr txBox="1"/>
          <p:nvPr/>
        </p:nvSpPr>
        <p:spPr bwMode="gray">
          <a:xfrm>
            <a:off x="594508" y="1467671"/>
            <a:ext cx="665779" cy="107722"/>
          </a:xfrm>
          <a:prstGeom prst="rect">
            <a:avLst/>
          </a:prstGeom>
          <a:noFill/>
        </p:spPr>
        <p:txBody>
          <a:bodyPr wrap="square" lIns="0" tIns="0" rIns="0" bIns="0" rtlCol="0">
            <a:spAutoFit/>
          </a:bodyPr>
          <a:lstStyle/>
          <a:p>
            <a:pPr algn="ctr">
              <a:spcBef>
                <a:spcPts val="500"/>
              </a:spcBef>
            </a:pPr>
            <a:r>
              <a:rPr lang="en-US" sz="700" b="1" i="1" dirty="0"/>
              <a:t>Proposal</a:t>
            </a:r>
          </a:p>
        </p:txBody>
      </p:sp>
      <p:sp>
        <p:nvSpPr>
          <p:cNvPr id="28" name="TextBox 27">
            <a:extLst>
              <a:ext uri="{FF2B5EF4-FFF2-40B4-BE49-F238E27FC236}">
                <a16:creationId xmlns:a16="http://schemas.microsoft.com/office/drawing/2014/main" id="{B53A2C77-522E-4933-B40C-08B01200DC5E}"/>
              </a:ext>
            </a:extLst>
          </p:cNvPr>
          <p:cNvSpPr txBox="1"/>
          <p:nvPr/>
        </p:nvSpPr>
        <p:spPr bwMode="gray">
          <a:xfrm>
            <a:off x="2390997" y="1447360"/>
            <a:ext cx="665779" cy="107722"/>
          </a:xfrm>
          <a:prstGeom prst="rect">
            <a:avLst/>
          </a:prstGeom>
          <a:noFill/>
        </p:spPr>
        <p:txBody>
          <a:bodyPr wrap="square" lIns="0" tIns="0" rIns="0" bIns="0" rtlCol="0">
            <a:spAutoFit/>
          </a:bodyPr>
          <a:lstStyle/>
          <a:p>
            <a:pPr algn="ctr">
              <a:spcBef>
                <a:spcPts val="500"/>
              </a:spcBef>
            </a:pPr>
            <a:r>
              <a:rPr lang="en-US" sz="700" i="1" dirty="0"/>
              <a:t>Provost</a:t>
            </a:r>
          </a:p>
        </p:txBody>
      </p:sp>
      <p:sp>
        <p:nvSpPr>
          <p:cNvPr id="29" name="TextBox 28">
            <a:extLst>
              <a:ext uri="{FF2B5EF4-FFF2-40B4-BE49-F238E27FC236}">
                <a16:creationId xmlns:a16="http://schemas.microsoft.com/office/drawing/2014/main" id="{CB3F4E03-D154-4C33-97DB-4BA96ECA9F47}"/>
              </a:ext>
            </a:extLst>
          </p:cNvPr>
          <p:cNvSpPr txBox="1"/>
          <p:nvPr/>
        </p:nvSpPr>
        <p:spPr bwMode="gray">
          <a:xfrm>
            <a:off x="528672" y="3285110"/>
            <a:ext cx="665779" cy="107722"/>
          </a:xfrm>
          <a:prstGeom prst="rect">
            <a:avLst/>
          </a:prstGeom>
          <a:noFill/>
        </p:spPr>
        <p:txBody>
          <a:bodyPr wrap="square" lIns="0" tIns="0" rIns="0" bIns="0" rtlCol="0">
            <a:spAutoFit/>
          </a:bodyPr>
          <a:lstStyle/>
          <a:p>
            <a:pPr algn="ctr">
              <a:spcBef>
                <a:spcPts val="500"/>
              </a:spcBef>
            </a:pPr>
            <a:r>
              <a:rPr lang="en-US" sz="700" b="1" i="1" dirty="0"/>
              <a:t>Proposal</a:t>
            </a:r>
          </a:p>
        </p:txBody>
      </p:sp>
      <p:sp>
        <p:nvSpPr>
          <p:cNvPr id="30" name="TextBox 29">
            <a:extLst>
              <a:ext uri="{FF2B5EF4-FFF2-40B4-BE49-F238E27FC236}">
                <a16:creationId xmlns:a16="http://schemas.microsoft.com/office/drawing/2014/main" id="{91417697-047C-485A-9CBA-E0E9D17CCC03}"/>
              </a:ext>
            </a:extLst>
          </p:cNvPr>
          <p:cNvSpPr txBox="1"/>
          <p:nvPr/>
        </p:nvSpPr>
        <p:spPr bwMode="gray">
          <a:xfrm>
            <a:off x="1647736" y="3292382"/>
            <a:ext cx="665779" cy="107722"/>
          </a:xfrm>
          <a:prstGeom prst="rect">
            <a:avLst/>
          </a:prstGeom>
          <a:noFill/>
        </p:spPr>
        <p:txBody>
          <a:bodyPr wrap="square" lIns="0" tIns="0" rIns="0" bIns="0" rtlCol="0">
            <a:spAutoFit/>
          </a:bodyPr>
          <a:lstStyle/>
          <a:p>
            <a:pPr algn="ctr">
              <a:spcBef>
                <a:spcPts val="500"/>
              </a:spcBef>
            </a:pPr>
            <a:r>
              <a:rPr lang="en-US" sz="700" b="1" i="1" dirty="0"/>
              <a:t>Launch</a:t>
            </a:r>
          </a:p>
        </p:txBody>
      </p:sp>
      <p:sp>
        <p:nvSpPr>
          <p:cNvPr id="31" name="TextBox 30">
            <a:extLst>
              <a:ext uri="{FF2B5EF4-FFF2-40B4-BE49-F238E27FC236}">
                <a16:creationId xmlns:a16="http://schemas.microsoft.com/office/drawing/2014/main" id="{4BDB0707-1F2D-4B97-B3C0-85658FDBCA16}"/>
              </a:ext>
            </a:extLst>
          </p:cNvPr>
          <p:cNvSpPr txBox="1"/>
          <p:nvPr/>
        </p:nvSpPr>
        <p:spPr bwMode="gray">
          <a:xfrm>
            <a:off x="1570045" y="1393499"/>
            <a:ext cx="665779" cy="215444"/>
          </a:xfrm>
          <a:prstGeom prst="rect">
            <a:avLst/>
          </a:prstGeom>
          <a:noFill/>
        </p:spPr>
        <p:txBody>
          <a:bodyPr wrap="square" lIns="0" tIns="0" rIns="0" bIns="0" rtlCol="0">
            <a:spAutoFit/>
          </a:bodyPr>
          <a:lstStyle/>
          <a:p>
            <a:pPr algn="ctr">
              <a:spcBef>
                <a:spcPts val="500"/>
              </a:spcBef>
            </a:pPr>
            <a:r>
              <a:rPr lang="en-US" sz="700" i="1" dirty="0"/>
              <a:t>Curriculum Committee</a:t>
            </a:r>
          </a:p>
        </p:txBody>
      </p:sp>
      <p:sp>
        <p:nvSpPr>
          <p:cNvPr id="32" name="TextBox 31">
            <a:extLst>
              <a:ext uri="{FF2B5EF4-FFF2-40B4-BE49-F238E27FC236}">
                <a16:creationId xmlns:a16="http://schemas.microsoft.com/office/drawing/2014/main" id="{53B08D0B-D26A-4EEA-9955-9A0793AAE128}"/>
              </a:ext>
            </a:extLst>
          </p:cNvPr>
          <p:cNvSpPr txBox="1"/>
          <p:nvPr/>
        </p:nvSpPr>
        <p:spPr bwMode="gray">
          <a:xfrm>
            <a:off x="1070095" y="1452283"/>
            <a:ext cx="665779" cy="107722"/>
          </a:xfrm>
          <a:prstGeom prst="rect">
            <a:avLst/>
          </a:prstGeom>
          <a:noFill/>
        </p:spPr>
        <p:txBody>
          <a:bodyPr wrap="square" lIns="0" tIns="0" rIns="0" bIns="0" rtlCol="0">
            <a:spAutoFit/>
          </a:bodyPr>
          <a:lstStyle/>
          <a:p>
            <a:pPr algn="ctr">
              <a:spcBef>
                <a:spcPts val="500"/>
              </a:spcBef>
            </a:pPr>
            <a:r>
              <a:rPr lang="en-US" sz="700" i="1" dirty="0"/>
              <a:t>COE Dean</a:t>
            </a:r>
          </a:p>
        </p:txBody>
      </p:sp>
      <p:sp>
        <p:nvSpPr>
          <p:cNvPr id="33" name="TextBox 32">
            <a:extLst>
              <a:ext uri="{FF2B5EF4-FFF2-40B4-BE49-F238E27FC236}">
                <a16:creationId xmlns:a16="http://schemas.microsoft.com/office/drawing/2014/main" id="{D5B7CF3F-845F-48AB-AFCF-4656D3791944}"/>
              </a:ext>
            </a:extLst>
          </p:cNvPr>
          <p:cNvSpPr txBox="1"/>
          <p:nvPr/>
        </p:nvSpPr>
        <p:spPr bwMode="gray">
          <a:xfrm>
            <a:off x="2096953" y="1398422"/>
            <a:ext cx="504550" cy="215444"/>
          </a:xfrm>
          <a:prstGeom prst="rect">
            <a:avLst/>
          </a:prstGeom>
          <a:noFill/>
        </p:spPr>
        <p:txBody>
          <a:bodyPr wrap="square" lIns="0" tIns="0" rIns="0" bIns="0" rtlCol="0">
            <a:spAutoFit/>
          </a:bodyPr>
          <a:lstStyle/>
          <a:p>
            <a:pPr algn="ctr">
              <a:spcBef>
                <a:spcPts val="500"/>
              </a:spcBef>
            </a:pPr>
            <a:r>
              <a:rPr lang="en-US" sz="700" i="1" dirty="0"/>
              <a:t>Faculty Senate</a:t>
            </a:r>
          </a:p>
        </p:txBody>
      </p:sp>
      <p:sp>
        <p:nvSpPr>
          <p:cNvPr id="34" name="TextBox 33">
            <a:extLst>
              <a:ext uri="{FF2B5EF4-FFF2-40B4-BE49-F238E27FC236}">
                <a16:creationId xmlns:a16="http://schemas.microsoft.com/office/drawing/2014/main" id="{7E9711D4-5C61-4DFB-BAA1-1D5D9E06B363}"/>
              </a:ext>
            </a:extLst>
          </p:cNvPr>
          <p:cNvSpPr txBox="1"/>
          <p:nvPr/>
        </p:nvSpPr>
        <p:spPr bwMode="gray">
          <a:xfrm>
            <a:off x="2904725" y="1395028"/>
            <a:ext cx="494741" cy="215444"/>
          </a:xfrm>
          <a:prstGeom prst="rect">
            <a:avLst/>
          </a:prstGeom>
          <a:noFill/>
        </p:spPr>
        <p:txBody>
          <a:bodyPr wrap="square" lIns="0" tIns="0" rIns="0" bIns="0" rtlCol="0">
            <a:spAutoFit/>
          </a:bodyPr>
          <a:lstStyle/>
          <a:p>
            <a:pPr algn="ctr">
              <a:spcBef>
                <a:spcPts val="500"/>
              </a:spcBef>
            </a:pPr>
            <a:r>
              <a:rPr lang="en-US" sz="700" i="1" dirty="0"/>
              <a:t>Board of Trustees</a:t>
            </a:r>
          </a:p>
        </p:txBody>
      </p:sp>
      <p:sp>
        <p:nvSpPr>
          <p:cNvPr id="35" name="TextBox 34">
            <a:extLst>
              <a:ext uri="{FF2B5EF4-FFF2-40B4-BE49-F238E27FC236}">
                <a16:creationId xmlns:a16="http://schemas.microsoft.com/office/drawing/2014/main" id="{CB011E37-2E40-4342-A280-59F14557B333}"/>
              </a:ext>
            </a:extLst>
          </p:cNvPr>
          <p:cNvSpPr txBox="1"/>
          <p:nvPr/>
        </p:nvSpPr>
        <p:spPr bwMode="gray">
          <a:xfrm>
            <a:off x="1040080" y="3264542"/>
            <a:ext cx="401129" cy="215444"/>
          </a:xfrm>
          <a:prstGeom prst="rect">
            <a:avLst/>
          </a:prstGeom>
          <a:noFill/>
        </p:spPr>
        <p:txBody>
          <a:bodyPr wrap="square" lIns="0" tIns="0" rIns="0" bIns="0" rtlCol="0">
            <a:spAutoFit/>
          </a:bodyPr>
          <a:lstStyle/>
          <a:p>
            <a:pPr algn="ctr">
              <a:spcBef>
                <a:spcPts val="500"/>
              </a:spcBef>
            </a:pPr>
            <a:r>
              <a:rPr lang="en-US" sz="700" i="1" dirty="0"/>
              <a:t>COE Team</a:t>
            </a:r>
          </a:p>
        </p:txBody>
      </p:sp>
      <p:sp>
        <p:nvSpPr>
          <p:cNvPr id="36" name="TextBox 35">
            <a:extLst>
              <a:ext uri="{FF2B5EF4-FFF2-40B4-BE49-F238E27FC236}">
                <a16:creationId xmlns:a16="http://schemas.microsoft.com/office/drawing/2014/main" id="{C09AFF46-1829-4430-8D6C-5BC425694870}"/>
              </a:ext>
            </a:extLst>
          </p:cNvPr>
          <p:cNvSpPr txBox="1"/>
          <p:nvPr/>
        </p:nvSpPr>
        <p:spPr bwMode="gray">
          <a:xfrm>
            <a:off x="1267183" y="3285108"/>
            <a:ext cx="665779" cy="107722"/>
          </a:xfrm>
          <a:prstGeom prst="rect">
            <a:avLst/>
          </a:prstGeom>
          <a:noFill/>
        </p:spPr>
        <p:txBody>
          <a:bodyPr wrap="square" lIns="0" tIns="0" rIns="0" bIns="0" rtlCol="0">
            <a:spAutoFit/>
          </a:bodyPr>
          <a:lstStyle/>
          <a:p>
            <a:pPr algn="ctr">
              <a:spcBef>
                <a:spcPts val="500"/>
              </a:spcBef>
            </a:pPr>
            <a:r>
              <a:rPr lang="en-US" sz="700" i="1" dirty="0"/>
              <a:t>Provost</a:t>
            </a:r>
          </a:p>
        </p:txBody>
      </p:sp>
      <p:sp>
        <p:nvSpPr>
          <p:cNvPr id="37" name="Freeform 57">
            <a:extLst>
              <a:ext uri="{FF2B5EF4-FFF2-40B4-BE49-F238E27FC236}">
                <a16:creationId xmlns:a16="http://schemas.microsoft.com/office/drawing/2014/main" id="{5CFF1388-DFC6-4E69-BA05-7D221C54908D}"/>
              </a:ext>
            </a:extLst>
          </p:cNvPr>
          <p:cNvSpPr/>
          <p:nvPr/>
        </p:nvSpPr>
        <p:spPr bwMode="gray">
          <a:xfrm rot="16200000" flipV="1">
            <a:off x="1816584" y="1955081"/>
            <a:ext cx="754237" cy="744058"/>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cxnSp>
        <p:nvCxnSpPr>
          <p:cNvPr id="38" name="Straight Connector 37">
            <a:extLst>
              <a:ext uri="{FF2B5EF4-FFF2-40B4-BE49-F238E27FC236}">
                <a16:creationId xmlns:a16="http://schemas.microsoft.com/office/drawing/2014/main" id="{303963BC-ACCD-4954-BADF-5E14A2B471BB}"/>
              </a:ext>
            </a:extLst>
          </p:cNvPr>
          <p:cNvCxnSpPr/>
          <p:nvPr/>
        </p:nvCxnSpPr>
        <p:spPr>
          <a:xfrm>
            <a:off x="1821674" y="2698108"/>
            <a:ext cx="0" cy="198015"/>
          </a:xfrm>
          <a:prstGeom prst="line">
            <a:avLst/>
          </a:prstGeom>
          <a:noFill/>
          <a:ln w="12700" cap="flat" cmpd="sng" algn="ctr">
            <a:solidFill>
              <a:schemeClr val="accent3"/>
            </a:solidFill>
            <a:prstDash val="solid"/>
            <a:miter lim="800000"/>
          </a:ln>
          <a:effectLst/>
        </p:spPr>
      </p:cxnSp>
      <p:sp>
        <p:nvSpPr>
          <p:cNvPr id="39" name="TextBox 38">
            <a:extLst>
              <a:ext uri="{FF2B5EF4-FFF2-40B4-BE49-F238E27FC236}">
                <a16:creationId xmlns:a16="http://schemas.microsoft.com/office/drawing/2014/main" id="{E64619AA-896C-45E5-A401-580906E97123}"/>
              </a:ext>
            </a:extLst>
          </p:cNvPr>
          <p:cNvSpPr txBox="1"/>
          <p:nvPr/>
        </p:nvSpPr>
        <p:spPr bwMode="gray">
          <a:xfrm>
            <a:off x="2632131" y="2011732"/>
            <a:ext cx="1639349" cy="553998"/>
          </a:xfrm>
          <a:prstGeom prst="rect">
            <a:avLst/>
          </a:prstGeom>
          <a:noFill/>
        </p:spPr>
        <p:txBody>
          <a:bodyPr wrap="square" lIns="0" tIns="0" rIns="0" bIns="0" rtlCol="0">
            <a:spAutoFit/>
          </a:bodyPr>
          <a:lstStyle/>
          <a:p>
            <a:pPr>
              <a:spcBef>
                <a:spcPts val="500"/>
              </a:spcBef>
            </a:pPr>
            <a:r>
              <a:rPr lang="en-US" sz="900" b="1" dirty="0"/>
              <a:t>The Promise</a:t>
            </a:r>
            <a:r>
              <a:rPr lang="en-US" sz="900" b="1" dirty="0">
                <a:solidFill>
                  <a:schemeClr val="tx2"/>
                </a:solidFill>
              </a:rPr>
              <a:t> </a:t>
            </a:r>
            <a:br>
              <a:rPr lang="en-US" sz="900" b="1" dirty="0">
                <a:solidFill>
                  <a:schemeClr val="tx2"/>
                </a:solidFill>
              </a:rPr>
            </a:br>
            <a:r>
              <a:rPr lang="en-US" sz="900" b="1" dirty="0">
                <a:solidFill>
                  <a:schemeClr val="tx2"/>
                </a:solidFill>
              </a:rPr>
              <a:t>40-60% </a:t>
            </a:r>
            <a:r>
              <a:rPr lang="en-US" sz="900" dirty="0"/>
              <a:t>Maximum conversion rate between graduate certificates and related master’s</a:t>
            </a:r>
          </a:p>
        </p:txBody>
      </p:sp>
      <p:sp>
        <p:nvSpPr>
          <p:cNvPr id="40" name="TextBox 39">
            <a:extLst>
              <a:ext uri="{FF2B5EF4-FFF2-40B4-BE49-F238E27FC236}">
                <a16:creationId xmlns:a16="http://schemas.microsoft.com/office/drawing/2014/main" id="{5C9A23BF-173E-41FA-9387-FA2836C948E9}"/>
              </a:ext>
            </a:extLst>
          </p:cNvPr>
          <p:cNvSpPr txBox="1"/>
          <p:nvPr/>
        </p:nvSpPr>
        <p:spPr bwMode="gray">
          <a:xfrm>
            <a:off x="879661" y="3825804"/>
            <a:ext cx="1188720" cy="138499"/>
          </a:xfrm>
          <a:prstGeom prst="rect">
            <a:avLst/>
          </a:prstGeom>
          <a:noFill/>
        </p:spPr>
        <p:txBody>
          <a:bodyPr wrap="square" lIns="0" tIns="0" rIns="0" bIns="0" rtlCol="0">
            <a:spAutoFit/>
          </a:bodyPr>
          <a:lstStyle/>
          <a:p>
            <a:pPr algn="ctr"/>
            <a:r>
              <a:rPr lang="en-US" sz="900" b="1" dirty="0">
                <a:latin typeface="+mj-lt"/>
              </a:rPr>
              <a:t>6 Months</a:t>
            </a:r>
          </a:p>
        </p:txBody>
      </p:sp>
      <p:sp>
        <p:nvSpPr>
          <p:cNvPr id="41" name="TextBox 40">
            <a:extLst>
              <a:ext uri="{FF2B5EF4-FFF2-40B4-BE49-F238E27FC236}">
                <a16:creationId xmlns:a16="http://schemas.microsoft.com/office/drawing/2014/main" id="{D1903B70-8212-4258-AC83-4AC2B7D2192B}"/>
              </a:ext>
            </a:extLst>
          </p:cNvPr>
          <p:cNvSpPr txBox="1"/>
          <p:nvPr/>
        </p:nvSpPr>
        <p:spPr bwMode="gray">
          <a:xfrm>
            <a:off x="2120175" y="3817953"/>
            <a:ext cx="1188720" cy="138499"/>
          </a:xfrm>
          <a:prstGeom prst="rect">
            <a:avLst/>
          </a:prstGeom>
          <a:noFill/>
        </p:spPr>
        <p:txBody>
          <a:bodyPr wrap="square" lIns="0" tIns="0" rIns="0" bIns="0" rtlCol="0">
            <a:spAutoFit/>
          </a:bodyPr>
          <a:lstStyle/>
          <a:p>
            <a:pPr algn="ctr"/>
            <a:r>
              <a:rPr lang="en-US" sz="900" b="1" dirty="0">
                <a:latin typeface="+mj-lt"/>
              </a:rPr>
              <a:t>12 Months</a:t>
            </a:r>
          </a:p>
        </p:txBody>
      </p:sp>
      <p:sp>
        <p:nvSpPr>
          <p:cNvPr id="42" name="TextBox 41">
            <a:extLst>
              <a:ext uri="{FF2B5EF4-FFF2-40B4-BE49-F238E27FC236}">
                <a16:creationId xmlns:a16="http://schemas.microsoft.com/office/drawing/2014/main" id="{6DD59208-6F59-4AA6-B187-83AD985E864A}"/>
              </a:ext>
            </a:extLst>
          </p:cNvPr>
          <p:cNvSpPr txBox="1"/>
          <p:nvPr/>
        </p:nvSpPr>
        <p:spPr bwMode="gray">
          <a:xfrm>
            <a:off x="3316105" y="3825804"/>
            <a:ext cx="1188720" cy="138499"/>
          </a:xfrm>
          <a:prstGeom prst="rect">
            <a:avLst/>
          </a:prstGeom>
          <a:noFill/>
        </p:spPr>
        <p:txBody>
          <a:bodyPr wrap="square" lIns="0" tIns="0" rIns="0" bIns="0" rtlCol="0">
            <a:spAutoFit/>
          </a:bodyPr>
          <a:lstStyle/>
          <a:p>
            <a:pPr algn="ctr"/>
            <a:r>
              <a:rPr lang="en-US" sz="900" b="1" dirty="0">
                <a:latin typeface="+mj-lt"/>
              </a:rPr>
              <a:t>18 Months</a:t>
            </a:r>
          </a:p>
        </p:txBody>
      </p:sp>
      <p:sp>
        <p:nvSpPr>
          <p:cNvPr id="43" name="TextBox 42">
            <a:extLst>
              <a:ext uri="{FF2B5EF4-FFF2-40B4-BE49-F238E27FC236}">
                <a16:creationId xmlns:a16="http://schemas.microsoft.com/office/drawing/2014/main" id="{90D38ECD-0FCD-4304-BBF7-493734484AD8}"/>
              </a:ext>
            </a:extLst>
          </p:cNvPr>
          <p:cNvSpPr txBox="1"/>
          <p:nvPr/>
        </p:nvSpPr>
        <p:spPr bwMode="gray">
          <a:xfrm>
            <a:off x="3321119" y="1422963"/>
            <a:ext cx="665779" cy="107722"/>
          </a:xfrm>
          <a:prstGeom prst="rect">
            <a:avLst/>
          </a:prstGeom>
          <a:noFill/>
        </p:spPr>
        <p:txBody>
          <a:bodyPr wrap="square" lIns="0" tIns="0" rIns="0" bIns="0" rtlCol="0">
            <a:spAutoFit/>
          </a:bodyPr>
          <a:lstStyle/>
          <a:p>
            <a:pPr algn="ctr">
              <a:spcBef>
                <a:spcPts val="500"/>
              </a:spcBef>
            </a:pPr>
            <a:r>
              <a:rPr lang="en-US" sz="700" b="1" i="1" dirty="0"/>
              <a:t>Launch</a:t>
            </a:r>
          </a:p>
        </p:txBody>
      </p:sp>
      <p:sp>
        <p:nvSpPr>
          <p:cNvPr id="44" name="TextBox 43">
            <a:extLst>
              <a:ext uri="{FF2B5EF4-FFF2-40B4-BE49-F238E27FC236}">
                <a16:creationId xmlns:a16="http://schemas.microsoft.com/office/drawing/2014/main" id="{30F62A2A-FBDB-4ED0-9B90-A6B5F9D0B6DF}"/>
              </a:ext>
            </a:extLst>
          </p:cNvPr>
          <p:cNvSpPr txBox="1"/>
          <p:nvPr/>
        </p:nvSpPr>
        <p:spPr bwMode="gray">
          <a:xfrm>
            <a:off x="-149981" y="3825430"/>
            <a:ext cx="1188720" cy="138499"/>
          </a:xfrm>
          <a:prstGeom prst="rect">
            <a:avLst/>
          </a:prstGeom>
          <a:noFill/>
        </p:spPr>
        <p:txBody>
          <a:bodyPr wrap="square" lIns="0" tIns="0" rIns="0" bIns="0" rtlCol="0">
            <a:spAutoFit/>
          </a:bodyPr>
          <a:lstStyle/>
          <a:p>
            <a:pPr algn="ctr"/>
            <a:r>
              <a:rPr lang="en-US" sz="900" b="1" dirty="0">
                <a:latin typeface="+mj-lt"/>
              </a:rPr>
              <a:t>0 Months</a:t>
            </a:r>
          </a:p>
        </p:txBody>
      </p:sp>
      <p:sp>
        <p:nvSpPr>
          <p:cNvPr id="45" name="Oval 44">
            <a:extLst>
              <a:ext uri="{FF2B5EF4-FFF2-40B4-BE49-F238E27FC236}">
                <a16:creationId xmlns:a16="http://schemas.microsoft.com/office/drawing/2014/main" id="{E53EDFB9-E1E5-4EAB-A877-2208A6BDEBC7}"/>
              </a:ext>
            </a:extLst>
          </p:cNvPr>
          <p:cNvSpPr/>
          <p:nvPr/>
        </p:nvSpPr>
        <p:spPr>
          <a:xfrm>
            <a:off x="164136" y="3618555"/>
            <a:ext cx="155448" cy="155448"/>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id="{0E3E8040-7EE0-4878-9C15-40F3F2790033}"/>
              </a:ext>
            </a:extLst>
          </p:cNvPr>
          <p:cNvSpPr/>
          <p:nvPr/>
        </p:nvSpPr>
        <p:spPr>
          <a:xfrm>
            <a:off x="1212290" y="3618555"/>
            <a:ext cx="155448" cy="155448"/>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Oval 46">
            <a:extLst>
              <a:ext uri="{FF2B5EF4-FFF2-40B4-BE49-F238E27FC236}">
                <a16:creationId xmlns:a16="http://schemas.microsoft.com/office/drawing/2014/main" id="{DE7E80A6-04E9-4126-96BE-C97FFAE85307}"/>
              </a:ext>
            </a:extLst>
          </p:cNvPr>
          <p:cNvSpPr/>
          <p:nvPr/>
        </p:nvSpPr>
        <p:spPr>
          <a:xfrm>
            <a:off x="2420819" y="3618555"/>
            <a:ext cx="155448" cy="155448"/>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Oval 47">
            <a:extLst>
              <a:ext uri="{FF2B5EF4-FFF2-40B4-BE49-F238E27FC236}">
                <a16:creationId xmlns:a16="http://schemas.microsoft.com/office/drawing/2014/main" id="{52BF112F-E441-4B51-A8F0-155866396BCD}"/>
              </a:ext>
            </a:extLst>
          </p:cNvPr>
          <p:cNvSpPr/>
          <p:nvPr/>
        </p:nvSpPr>
        <p:spPr>
          <a:xfrm>
            <a:off x="3640972" y="3618555"/>
            <a:ext cx="155448" cy="155448"/>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Text Placeholder 9">
            <a:extLst>
              <a:ext uri="{FF2B5EF4-FFF2-40B4-BE49-F238E27FC236}">
                <a16:creationId xmlns:a16="http://schemas.microsoft.com/office/drawing/2014/main" id="{DC222958-4FF1-4422-8B78-3E5588A1E239}"/>
              </a:ext>
            </a:extLst>
          </p:cNvPr>
          <p:cNvSpPr>
            <a:spLocks noGrp="1"/>
          </p:cNvSpPr>
          <p:nvPr/>
        </p:nvSpPr>
        <p:spPr bwMode="gray">
          <a:xfrm>
            <a:off x="4381987" y="1296607"/>
            <a:ext cx="1748151" cy="2638973"/>
          </a:xfrm>
          <a:prstGeom prst="rect">
            <a:avLst/>
          </a:prstGeom>
          <a:noFill/>
          <a:ln w="19050">
            <a:solidFill>
              <a:schemeClr val="accent3"/>
            </a:solidFill>
            <a:miter lim="800000"/>
          </a:ln>
        </p:spPr>
        <p:txBody>
          <a:bodyPr vert="horz" wrap="square" lIns="182880" tIns="18288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The Reality: Few Repeat Customers</a:t>
            </a:r>
          </a:p>
        </p:txBody>
      </p:sp>
      <p:sp>
        <p:nvSpPr>
          <p:cNvPr id="50" name="Text Placeholder 1">
            <a:extLst>
              <a:ext uri="{FF2B5EF4-FFF2-40B4-BE49-F238E27FC236}">
                <a16:creationId xmlns:a16="http://schemas.microsoft.com/office/drawing/2014/main" id="{EEA1F8E0-9089-4F8B-BEEC-3DA906D53FE7}"/>
              </a:ext>
            </a:extLst>
          </p:cNvPr>
          <p:cNvSpPr txBox="1">
            <a:spLocks/>
          </p:cNvSpPr>
          <p:nvPr/>
        </p:nvSpPr>
        <p:spPr bwMode="gray">
          <a:xfrm>
            <a:off x="4384742" y="1828912"/>
            <a:ext cx="1730763" cy="1941557"/>
          </a:xfrm>
          <a:prstGeom prst="rect">
            <a:avLst/>
          </a:prstGeom>
        </p:spPr>
        <p:txBody>
          <a:bodyPr vert="horz" wrap="square" lIns="182880" tIns="91440" rIns="18288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a:t>“Our programs are well enrolled, but </a:t>
            </a:r>
            <a:r>
              <a:rPr lang="en-US" sz="900" b="1" dirty="0"/>
              <a:t>we rarely see a student more than once</a:t>
            </a:r>
            <a:r>
              <a:rPr lang="en-US" sz="900" i="1" dirty="0"/>
              <a:t>. </a:t>
            </a:r>
            <a:r>
              <a:rPr lang="en-US" sz="900" dirty="0"/>
              <a:t>On the rare occasion they do return for a degree, they need to repeat coursework that doesn’t articulate between programs.”</a:t>
            </a:r>
            <a:r>
              <a:rPr lang="en-US" dirty="0"/>
              <a:t>	</a:t>
            </a:r>
          </a:p>
          <a:p>
            <a:pPr marL="0" indent="0" algn="r">
              <a:buNone/>
            </a:pPr>
            <a:r>
              <a:rPr lang="en-US" sz="800" i="1" dirty="0"/>
              <a:t>COE Marketing Director,</a:t>
            </a:r>
            <a:br>
              <a:rPr lang="en-US" sz="800" i="1" dirty="0"/>
            </a:br>
            <a:r>
              <a:rPr lang="en-US" sz="800" i="1" dirty="0"/>
              <a:t>Public Master’s University</a:t>
            </a:r>
          </a:p>
        </p:txBody>
      </p:sp>
      <p:grpSp>
        <p:nvGrpSpPr>
          <p:cNvPr id="51" name="Group 50">
            <a:extLst>
              <a:ext uri="{FF2B5EF4-FFF2-40B4-BE49-F238E27FC236}">
                <a16:creationId xmlns:a16="http://schemas.microsoft.com/office/drawing/2014/main" id="{1BA50437-DBBF-49BC-8616-01A998470696}"/>
              </a:ext>
            </a:extLst>
          </p:cNvPr>
          <p:cNvGrpSpPr/>
          <p:nvPr/>
        </p:nvGrpSpPr>
        <p:grpSpPr bwMode="gray">
          <a:xfrm>
            <a:off x="4257546" y="1176730"/>
            <a:ext cx="252374" cy="252374"/>
            <a:chOff x="3104999" y="1860587"/>
            <a:chExt cx="252374" cy="252374"/>
          </a:xfrm>
        </p:grpSpPr>
        <p:sp>
          <p:nvSpPr>
            <p:cNvPr id="52" name="Rectangle 51">
              <a:extLst>
                <a:ext uri="{FF2B5EF4-FFF2-40B4-BE49-F238E27FC236}">
                  <a16:creationId xmlns:a16="http://schemas.microsoft.com/office/drawing/2014/main" id="{BF881647-86DB-4245-9745-569720A99558}"/>
                </a:ext>
              </a:extLst>
            </p:cNvPr>
            <p:cNvSpPr/>
            <p:nvPr/>
          </p:nvSpPr>
          <p:spPr bwMode="gray">
            <a:xfrm>
              <a:off x="3104999" y="1860587"/>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53" name="Group 52">
              <a:extLst>
                <a:ext uri="{FF2B5EF4-FFF2-40B4-BE49-F238E27FC236}">
                  <a16:creationId xmlns:a16="http://schemas.microsoft.com/office/drawing/2014/main" id="{DDC1E8A3-0889-46E6-974F-5503D5BBAA07}"/>
                </a:ext>
              </a:extLst>
            </p:cNvPr>
            <p:cNvGrpSpPr>
              <a:grpSpLocks noChangeAspect="1"/>
            </p:cNvGrpSpPr>
            <p:nvPr/>
          </p:nvGrpSpPr>
          <p:grpSpPr bwMode="gray">
            <a:xfrm>
              <a:off x="3159782" y="1913622"/>
              <a:ext cx="142808" cy="146304"/>
              <a:chOff x="3145010" y="1854051"/>
              <a:chExt cx="124957" cy="128016"/>
            </a:xfrm>
          </p:grpSpPr>
          <p:sp>
            <p:nvSpPr>
              <p:cNvPr id="54" name="Freeform 15">
                <a:extLst>
                  <a:ext uri="{FF2B5EF4-FFF2-40B4-BE49-F238E27FC236}">
                    <a16:creationId xmlns:a16="http://schemas.microsoft.com/office/drawing/2014/main" id="{33891936-0758-4D31-A103-591DC07EE1E5}"/>
                  </a:ext>
                </a:extLst>
              </p:cNvPr>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15">
                <a:extLst>
                  <a:ext uri="{FF2B5EF4-FFF2-40B4-BE49-F238E27FC236}">
                    <a16:creationId xmlns:a16="http://schemas.microsoft.com/office/drawing/2014/main" id="{5F7E9B3C-5A0E-4040-89B7-DD079F48598F}"/>
                  </a:ext>
                </a:extLst>
              </p:cNvPr>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52197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85FDA3-8322-47EF-9DB8-95E1E953E049}"/>
              </a:ext>
            </a:extLst>
          </p:cNvPr>
          <p:cNvSpPr>
            <a:spLocks noGrp="1"/>
          </p:cNvSpPr>
          <p:nvPr>
            <p:ph type="body" sz="quarter" idx="15"/>
          </p:nvPr>
        </p:nvSpPr>
        <p:spPr/>
        <p:txBody>
          <a:bodyPr/>
          <a:lstStyle/>
          <a:p>
            <a:r>
              <a:rPr lang="en-US" dirty="0"/>
              <a:t>COE </a:t>
            </a:r>
            <a:r>
              <a:rPr lang="en-US" dirty="0" err="1"/>
              <a:t>Wll</a:t>
            </a:r>
            <a:r>
              <a:rPr lang="en-US" dirty="0"/>
              <a:t>-Positioned to Serve as Students’ Lifelong Learning Partner</a:t>
            </a:r>
          </a:p>
        </p:txBody>
      </p:sp>
      <p:sp>
        <p:nvSpPr>
          <p:cNvPr id="3" name="Text Placeholder 2">
            <a:extLst>
              <a:ext uri="{FF2B5EF4-FFF2-40B4-BE49-F238E27FC236}">
                <a16:creationId xmlns:a16="http://schemas.microsoft.com/office/drawing/2014/main" id="{414226D5-C5AC-44C9-8BDA-D6A08307C593}"/>
              </a:ext>
            </a:extLst>
          </p:cNvPr>
          <p:cNvSpPr>
            <a:spLocks noGrp="1"/>
          </p:cNvSpPr>
          <p:nvPr>
            <p:ph type="body" sz="quarter" idx="16"/>
          </p:nvPr>
        </p:nvSpPr>
        <p:spPr/>
        <p:txBody>
          <a:bodyPr/>
          <a:lstStyle/>
          <a:p>
            <a:r>
              <a:rPr lang="en-US" dirty="0"/>
              <a:t>Challenge #2: Lifelong Learning Partnerships</a:t>
            </a:r>
          </a:p>
        </p:txBody>
      </p:sp>
      <p:sp>
        <p:nvSpPr>
          <p:cNvPr id="4" name="Text Placeholder 3">
            <a:extLst>
              <a:ext uri="{FF2B5EF4-FFF2-40B4-BE49-F238E27FC236}">
                <a16:creationId xmlns:a16="http://schemas.microsoft.com/office/drawing/2014/main" id="{C00B507C-9B0B-48A7-8FB0-32123E2A225D}"/>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6B21B61F-88E2-4330-A3E5-081B740EDE7E}"/>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077723C8-4BC3-4379-8CA9-AF7BF658A848}"/>
              </a:ext>
            </a:extLst>
          </p:cNvPr>
          <p:cNvSpPr>
            <a:spLocks noGrp="1"/>
          </p:cNvSpPr>
          <p:nvPr>
            <p:ph type="title"/>
          </p:nvPr>
        </p:nvSpPr>
        <p:spPr/>
        <p:txBody>
          <a:bodyPr/>
          <a:lstStyle/>
          <a:p>
            <a:r>
              <a:rPr lang="en-US" dirty="0"/>
              <a:t>Cradle-to-Grave Marketing Advantage</a:t>
            </a:r>
          </a:p>
        </p:txBody>
      </p:sp>
      <p:sp>
        <p:nvSpPr>
          <p:cNvPr id="7" name="Freeform 6">
            <a:extLst>
              <a:ext uri="{FF2B5EF4-FFF2-40B4-BE49-F238E27FC236}">
                <a16:creationId xmlns:a16="http://schemas.microsoft.com/office/drawing/2014/main" id="{52DE9B99-A9B4-4380-8DF0-321E2AC6B7D5}"/>
              </a:ext>
            </a:extLst>
          </p:cNvPr>
          <p:cNvSpPr/>
          <p:nvPr/>
        </p:nvSpPr>
        <p:spPr bwMode="gray">
          <a:xfrm flipV="1">
            <a:off x="1206575" y="1187450"/>
            <a:ext cx="744011" cy="912242"/>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Lst>
            <a:ahLst/>
            <a:cxnLst>
              <a:cxn ang="0">
                <a:pos x="connsiteX0" y="connsiteY0"/>
              </a:cxn>
              <a:cxn ang="0">
                <a:pos x="connsiteX1" y="connsiteY1"/>
              </a:cxn>
              <a:cxn ang="0">
                <a:pos x="connsiteX2" y="connsiteY2"/>
              </a:cxn>
            </a:cxnLst>
            <a:rect l="l" t="t" r="r" b="b"/>
            <a:pathLst>
              <a:path w="1990165" h="1010611">
                <a:moveTo>
                  <a:pt x="1990165" y="15528"/>
                </a:moveTo>
                <a:cubicBezTo>
                  <a:pt x="1229605" y="0"/>
                  <a:pt x="1511193" y="1010611"/>
                  <a:pt x="995082" y="1010611"/>
                </a:cubicBezTo>
                <a:cubicBezTo>
                  <a:pt x="463603" y="1010611"/>
                  <a:pt x="765202" y="20010"/>
                  <a:pt x="0" y="15527"/>
                </a:cubicBezTo>
              </a:path>
            </a:pathLst>
          </a:custGeom>
          <a:noFill/>
          <a:ln w="28575"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8" name="Freeform 7">
            <a:extLst>
              <a:ext uri="{FF2B5EF4-FFF2-40B4-BE49-F238E27FC236}">
                <a16:creationId xmlns:a16="http://schemas.microsoft.com/office/drawing/2014/main" id="{2DD51492-8E65-40F0-8460-EFFF476E90CA}"/>
              </a:ext>
            </a:extLst>
          </p:cNvPr>
          <p:cNvSpPr/>
          <p:nvPr/>
        </p:nvSpPr>
        <p:spPr bwMode="gray">
          <a:xfrm flipV="1">
            <a:off x="1939539" y="1186339"/>
            <a:ext cx="744011" cy="912833"/>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Lst>
            <a:ahLst/>
            <a:cxnLst>
              <a:cxn ang="0">
                <a:pos x="connsiteX0" y="connsiteY0"/>
              </a:cxn>
              <a:cxn ang="0">
                <a:pos x="connsiteX1" y="connsiteY1"/>
              </a:cxn>
              <a:cxn ang="0">
                <a:pos x="connsiteX2" y="connsiteY2"/>
              </a:cxn>
            </a:cxnLst>
            <a:rect l="l" t="t" r="r" b="b"/>
            <a:pathLst>
              <a:path w="1990165" h="1010611">
                <a:moveTo>
                  <a:pt x="1990165" y="15528"/>
                </a:moveTo>
                <a:cubicBezTo>
                  <a:pt x="1229605" y="0"/>
                  <a:pt x="1511193" y="1010611"/>
                  <a:pt x="995082" y="1010611"/>
                </a:cubicBezTo>
                <a:cubicBezTo>
                  <a:pt x="463603" y="1010611"/>
                  <a:pt x="765202" y="20010"/>
                  <a:pt x="0" y="15527"/>
                </a:cubicBezTo>
              </a:path>
            </a:pathLst>
          </a:custGeom>
          <a:noFill/>
          <a:ln w="28575"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cxnSp>
        <p:nvCxnSpPr>
          <p:cNvPr id="9" name="Straight Connector 8">
            <a:extLst>
              <a:ext uri="{FF2B5EF4-FFF2-40B4-BE49-F238E27FC236}">
                <a16:creationId xmlns:a16="http://schemas.microsoft.com/office/drawing/2014/main" id="{46BAF29B-9663-4A32-9E78-D1E4C8793EE1}"/>
              </a:ext>
            </a:extLst>
          </p:cNvPr>
          <p:cNvCxnSpPr/>
          <p:nvPr/>
        </p:nvCxnSpPr>
        <p:spPr>
          <a:xfrm>
            <a:off x="2670280" y="2086254"/>
            <a:ext cx="1878991" cy="0"/>
          </a:xfrm>
          <a:prstGeom prst="line">
            <a:avLst/>
          </a:prstGeom>
          <a:noFill/>
          <a:ln w="28575" cap="flat" cmpd="sng" algn="ctr">
            <a:solidFill>
              <a:schemeClr val="accent6"/>
            </a:solidFill>
            <a:prstDash val="solid"/>
            <a:miter lim="800000"/>
            <a:tailEnd type="oval"/>
          </a:ln>
          <a:effectLst/>
        </p:spPr>
      </p:cxnSp>
      <p:cxnSp>
        <p:nvCxnSpPr>
          <p:cNvPr id="10" name="Straight Connector 9">
            <a:extLst>
              <a:ext uri="{FF2B5EF4-FFF2-40B4-BE49-F238E27FC236}">
                <a16:creationId xmlns:a16="http://schemas.microsoft.com/office/drawing/2014/main" id="{E3E1D442-9B5F-4A76-A699-08031CCB91EF}"/>
              </a:ext>
            </a:extLst>
          </p:cNvPr>
          <p:cNvCxnSpPr/>
          <p:nvPr/>
        </p:nvCxnSpPr>
        <p:spPr>
          <a:xfrm>
            <a:off x="528378" y="2088107"/>
            <a:ext cx="684663" cy="2487"/>
          </a:xfrm>
          <a:prstGeom prst="line">
            <a:avLst/>
          </a:prstGeom>
          <a:noFill/>
          <a:ln w="28575" cap="flat" cmpd="sng" algn="ctr">
            <a:solidFill>
              <a:schemeClr val="accent6"/>
            </a:solidFill>
            <a:prstDash val="solid"/>
            <a:miter lim="800000"/>
            <a:headEnd type="oval"/>
          </a:ln>
          <a:effectLst/>
        </p:spPr>
      </p:cxnSp>
      <p:sp>
        <p:nvSpPr>
          <p:cNvPr id="11" name="TextBox 10">
            <a:extLst>
              <a:ext uri="{FF2B5EF4-FFF2-40B4-BE49-F238E27FC236}">
                <a16:creationId xmlns:a16="http://schemas.microsoft.com/office/drawing/2014/main" id="{15CA1EE7-3F50-4639-BB65-002631FF40FA}"/>
              </a:ext>
            </a:extLst>
          </p:cNvPr>
          <p:cNvSpPr txBox="1"/>
          <p:nvPr/>
        </p:nvSpPr>
        <p:spPr bwMode="gray">
          <a:xfrm>
            <a:off x="28674" y="2132376"/>
            <a:ext cx="981892" cy="123111"/>
          </a:xfrm>
          <a:prstGeom prst="rect">
            <a:avLst/>
          </a:prstGeom>
          <a:noFill/>
        </p:spPr>
        <p:txBody>
          <a:bodyPr wrap="square" lIns="0" tIns="0" rIns="0" bIns="0" rtlCol="0">
            <a:spAutoFit/>
          </a:bodyPr>
          <a:lstStyle/>
          <a:p>
            <a:pPr algn="ctr"/>
            <a:r>
              <a:rPr lang="en-US" sz="800" b="1" dirty="0"/>
              <a:t>Graduation</a:t>
            </a:r>
          </a:p>
        </p:txBody>
      </p:sp>
      <p:sp>
        <p:nvSpPr>
          <p:cNvPr id="12" name="TextBox 11">
            <a:extLst>
              <a:ext uri="{FF2B5EF4-FFF2-40B4-BE49-F238E27FC236}">
                <a16:creationId xmlns:a16="http://schemas.microsoft.com/office/drawing/2014/main" id="{55FB8481-D65B-4E62-8B1A-5A5362C7ED77}"/>
              </a:ext>
            </a:extLst>
          </p:cNvPr>
          <p:cNvSpPr txBox="1"/>
          <p:nvPr/>
        </p:nvSpPr>
        <p:spPr bwMode="gray">
          <a:xfrm>
            <a:off x="4083847" y="2149410"/>
            <a:ext cx="981892" cy="123111"/>
          </a:xfrm>
          <a:prstGeom prst="rect">
            <a:avLst/>
          </a:prstGeom>
          <a:noFill/>
        </p:spPr>
        <p:txBody>
          <a:bodyPr wrap="square" lIns="0" tIns="0" rIns="0" bIns="0" rtlCol="0">
            <a:spAutoFit/>
          </a:bodyPr>
          <a:lstStyle/>
          <a:p>
            <a:pPr algn="ctr"/>
            <a:r>
              <a:rPr lang="en-US" sz="800" b="1" dirty="0"/>
              <a:t>Retirement</a:t>
            </a:r>
          </a:p>
        </p:txBody>
      </p:sp>
      <p:cxnSp>
        <p:nvCxnSpPr>
          <p:cNvPr id="13" name="Straight Arrow Connector 12">
            <a:extLst>
              <a:ext uri="{FF2B5EF4-FFF2-40B4-BE49-F238E27FC236}">
                <a16:creationId xmlns:a16="http://schemas.microsoft.com/office/drawing/2014/main" id="{CB480780-7F13-4CAF-B01B-47708DE06DE5}"/>
              </a:ext>
            </a:extLst>
          </p:cNvPr>
          <p:cNvCxnSpPr/>
          <p:nvPr/>
        </p:nvCxnSpPr>
        <p:spPr bwMode="gray">
          <a:xfrm flipH="1">
            <a:off x="2326619" y="1201064"/>
            <a:ext cx="1" cy="899216"/>
          </a:xfrm>
          <a:prstGeom prst="straightConnector1">
            <a:avLst/>
          </a:prstGeom>
          <a:solidFill>
            <a:schemeClr val="accent1"/>
          </a:solidFill>
          <a:ln w="12700" cap="flat" cmpd="sng" algn="ctr">
            <a:solidFill>
              <a:schemeClr val="accent2"/>
            </a:solidFill>
            <a:prstDash val="solid"/>
            <a:miter lim="800000"/>
            <a:headEnd type="none" w="med" len="med"/>
            <a:tailEnd type="triangle"/>
          </a:ln>
          <a:effectLst/>
        </p:spPr>
      </p:cxnSp>
      <p:cxnSp>
        <p:nvCxnSpPr>
          <p:cNvPr id="14" name="Straight Arrow Connector 13">
            <a:extLst>
              <a:ext uri="{FF2B5EF4-FFF2-40B4-BE49-F238E27FC236}">
                <a16:creationId xmlns:a16="http://schemas.microsoft.com/office/drawing/2014/main" id="{E70F7265-8B7B-43F0-B9F3-0B0A53C3CB80}"/>
              </a:ext>
            </a:extLst>
          </p:cNvPr>
          <p:cNvCxnSpPr/>
          <p:nvPr/>
        </p:nvCxnSpPr>
        <p:spPr bwMode="gray">
          <a:xfrm>
            <a:off x="1578803" y="1201063"/>
            <a:ext cx="0" cy="916337"/>
          </a:xfrm>
          <a:prstGeom prst="straightConnector1">
            <a:avLst/>
          </a:prstGeom>
          <a:solidFill>
            <a:schemeClr val="accent1"/>
          </a:solidFill>
          <a:ln w="12700" cap="flat" cmpd="sng" algn="ctr">
            <a:solidFill>
              <a:schemeClr val="accent2"/>
            </a:solidFill>
            <a:prstDash val="solid"/>
            <a:miter lim="800000"/>
            <a:headEnd type="none" w="med" len="med"/>
            <a:tailEnd type="triangle"/>
          </a:ln>
          <a:effectLst/>
        </p:spPr>
      </p:cxnSp>
      <p:sp>
        <p:nvSpPr>
          <p:cNvPr id="15" name="TextBox 14">
            <a:extLst>
              <a:ext uri="{FF2B5EF4-FFF2-40B4-BE49-F238E27FC236}">
                <a16:creationId xmlns:a16="http://schemas.microsoft.com/office/drawing/2014/main" id="{3D772F3B-0EB7-4F85-910F-97B8B14CCD77}"/>
              </a:ext>
            </a:extLst>
          </p:cNvPr>
          <p:cNvSpPr txBox="1"/>
          <p:nvPr/>
        </p:nvSpPr>
        <p:spPr bwMode="gray">
          <a:xfrm>
            <a:off x="2631702" y="1599669"/>
            <a:ext cx="1710439" cy="369332"/>
          </a:xfrm>
          <a:prstGeom prst="rect">
            <a:avLst/>
          </a:prstGeom>
          <a:noFill/>
        </p:spPr>
        <p:txBody>
          <a:bodyPr wrap="square" lIns="0" tIns="0" rIns="0" bIns="0" rtlCol="0">
            <a:spAutoFit/>
          </a:bodyPr>
          <a:lstStyle/>
          <a:p>
            <a:r>
              <a:rPr lang="en-US" sz="800" i="1" dirty="0"/>
              <a:t>Demand for master’s degrees </a:t>
            </a:r>
            <a:br>
              <a:rPr lang="en-US" sz="800" i="1" dirty="0"/>
            </a:br>
            <a:r>
              <a:rPr lang="en-US" sz="800" i="1" dirty="0"/>
              <a:t>waning as “portfolio careers” </a:t>
            </a:r>
            <a:br>
              <a:rPr lang="en-US" sz="800" i="1" dirty="0"/>
            </a:br>
            <a:r>
              <a:rPr lang="en-US" sz="800" i="1" dirty="0"/>
              <a:t>become commonplace</a:t>
            </a:r>
          </a:p>
        </p:txBody>
      </p:sp>
      <p:pic>
        <p:nvPicPr>
          <p:cNvPr id="16" name="Picture 2" descr="L:\Public\Share\ABC Templates and Resources\EAB Templates and Resources\EAB Art Icons Logos\EAB Icons\Graduation_cap.png">
            <a:extLst>
              <a:ext uri="{FF2B5EF4-FFF2-40B4-BE49-F238E27FC236}">
                <a16:creationId xmlns:a16="http://schemas.microsoft.com/office/drawing/2014/main" id="{B0866579-29FC-421A-8162-15F1ECA78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79" y="1748949"/>
            <a:ext cx="439598" cy="2739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L:\Public\Share\ABC Templates and Resources\EAB Templates and Resources\EAB Art Icons Logos\EAB Icons\Community_park.png">
            <a:extLst>
              <a:ext uri="{FF2B5EF4-FFF2-40B4-BE49-F238E27FC236}">
                <a16:creationId xmlns:a16="http://schemas.microsoft.com/office/drawing/2014/main" id="{C35573AE-F81E-491F-883A-680E8EB20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059" y="1636809"/>
            <a:ext cx="368230" cy="36379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45EA9CED-9CF3-44EB-BAF7-F6B9DFB119EC}"/>
              </a:ext>
            </a:extLst>
          </p:cNvPr>
          <p:cNvCxnSpPr/>
          <p:nvPr/>
        </p:nvCxnSpPr>
        <p:spPr>
          <a:xfrm>
            <a:off x="831418" y="2127578"/>
            <a:ext cx="2637" cy="1045215"/>
          </a:xfrm>
          <a:prstGeom prst="line">
            <a:avLst/>
          </a:prstGeom>
          <a:noFill/>
          <a:ln w="12700" cap="flat" cmpd="sng" algn="ctr">
            <a:solidFill>
              <a:schemeClr val="accent2"/>
            </a:solidFill>
            <a:prstDash val="dash"/>
            <a:miter lim="800000"/>
            <a:tailEnd type="none"/>
          </a:ln>
          <a:effectLst/>
        </p:spPr>
      </p:cxnSp>
      <p:cxnSp>
        <p:nvCxnSpPr>
          <p:cNvPr id="19" name="Straight Connector 18">
            <a:extLst>
              <a:ext uri="{FF2B5EF4-FFF2-40B4-BE49-F238E27FC236}">
                <a16:creationId xmlns:a16="http://schemas.microsoft.com/office/drawing/2014/main" id="{95417D81-6993-4093-AC01-D7C296175F00}"/>
              </a:ext>
            </a:extLst>
          </p:cNvPr>
          <p:cNvCxnSpPr/>
          <p:nvPr/>
        </p:nvCxnSpPr>
        <p:spPr>
          <a:xfrm flipH="1">
            <a:off x="1946427" y="2127578"/>
            <a:ext cx="1586" cy="908230"/>
          </a:xfrm>
          <a:prstGeom prst="line">
            <a:avLst/>
          </a:prstGeom>
          <a:noFill/>
          <a:ln w="12700" cap="flat" cmpd="sng" algn="ctr">
            <a:solidFill>
              <a:schemeClr val="accent2"/>
            </a:solidFill>
            <a:prstDash val="dash"/>
            <a:miter lim="800000"/>
            <a:tailEnd type="none"/>
          </a:ln>
          <a:effectLst/>
        </p:spPr>
      </p:cxnSp>
      <p:cxnSp>
        <p:nvCxnSpPr>
          <p:cNvPr id="20" name="Straight Connector 19">
            <a:extLst>
              <a:ext uri="{FF2B5EF4-FFF2-40B4-BE49-F238E27FC236}">
                <a16:creationId xmlns:a16="http://schemas.microsoft.com/office/drawing/2014/main" id="{79A92010-BC89-4214-9751-6BACF6F0B536}"/>
              </a:ext>
            </a:extLst>
          </p:cNvPr>
          <p:cNvCxnSpPr/>
          <p:nvPr/>
        </p:nvCxnSpPr>
        <p:spPr>
          <a:xfrm>
            <a:off x="3120011" y="2117400"/>
            <a:ext cx="2637" cy="918408"/>
          </a:xfrm>
          <a:prstGeom prst="line">
            <a:avLst/>
          </a:prstGeom>
          <a:noFill/>
          <a:ln w="12700" cap="flat" cmpd="sng" algn="ctr">
            <a:solidFill>
              <a:schemeClr val="accent2"/>
            </a:solidFill>
            <a:prstDash val="dash"/>
            <a:miter lim="800000"/>
            <a:tailEnd type="none"/>
          </a:ln>
          <a:effectLst/>
        </p:spPr>
      </p:cxnSp>
      <p:cxnSp>
        <p:nvCxnSpPr>
          <p:cNvPr id="21" name="Straight Connector 20">
            <a:extLst>
              <a:ext uri="{FF2B5EF4-FFF2-40B4-BE49-F238E27FC236}">
                <a16:creationId xmlns:a16="http://schemas.microsoft.com/office/drawing/2014/main" id="{39775D71-4131-4D92-9A34-093BF0FFB8EC}"/>
              </a:ext>
            </a:extLst>
          </p:cNvPr>
          <p:cNvCxnSpPr/>
          <p:nvPr/>
        </p:nvCxnSpPr>
        <p:spPr>
          <a:xfrm flipH="1">
            <a:off x="4254054" y="2117400"/>
            <a:ext cx="12719" cy="1121903"/>
          </a:xfrm>
          <a:prstGeom prst="line">
            <a:avLst/>
          </a:prstGeom>
          <a:noFill/>
          <a:ln w="12700" cap="flat" cmpd="sng" algn="ctr">
            <a:solidFill>
              <a:schemeClr val="accent2"/>
            </a:solidFill>
            <a:prstDash val="dash"/>
            <a:miter lim="800000"/>
            <a:tailEnd type="none"/>
          </a:ln>
          <a:effectLst/>
        </p:spPr>
      </p:cxnSp>
      <p:sp>
        <p:nvSpPr>
          <p:cNvPr id="22" name="TextBox 21">
            <a:extLst>
              <a:ext uri="{FF2B5EF4-FFF2-40B4-BE49-F238E27FC236}">
                <a16:creationId xmlns:a16="http://schemas.microsoft.com/office/drawing/2014/main" id="{8C0D5C79-9F5C-4E4D-8727-FB2E4CBCE2B1}"/>
              </a:ext>
            </a:extLst>
          </p:cNvPr>
          <p:cNvSpPr txBox="1"/>
          <p:nvPr/>
        </p:nvSpPr>
        <p:spPr bwMode="gray">
          <a:xfrm>
            <a:off x="980689" y="1021736"/>
            <a:ext cx="2007652" cy="123111"/>
          </a:xfrm>
          <a:prstGeom prst="rect">
            <a:avLst/>
          </a:prstGeom>
          <a:noFill/>
        </p:spPr>
        <p:txBody>
          <a:bodyPr wrap="square" lIns="0" tIns="0" rIns="0" bIns="0" rtlCol="0">
            <a:spAutoFit/>
          </a:bodyPr>
          <a:lstStyle/>
          <a:p>
            <a:pPr>
              <a:spcBef>
                <a:spcPts val="500"/>
              </a:spcBef>
            </a:pPr>
            <a:r>
              <a:rPr lang="en-US" sz="800" i="1" dirty="0"/>
              <a:t>Two chances to recruit to degree programs</a:t>
            </a:r>
          </a:p>
        </p:txBody>
      </p:sp>
      <p:grpSp>
        <p:nvGrpSpPr>
          <p:cNvPr id="23" name="Group 22">
            <a:extLst>
              <a:ext uri="{FF2B5EF4-FFF2-40B4-BE49-F238E27FC236}">
                <a16:creationId xmlns:a16="http://schemas.microsoft.com/office/drawing/2014/main" id="{6FFD5A55-1321-4A1F-997E-F3D1A9D1B1AF}"/>
              </a:ext>
            </a:extLst>
          </p:cNvPr>
          <p:cNvGrpSpPr/>
          <p:nvPr/>
        </p:nvGrpSpPr>
        <p:grpSpPr>
          <a:xfrm>
            <a:off x="246664" y="3334377"/>
            <a:ext cx="1072372" cy="786432"/>
            <a:chOff x="227440" y="3041777"/>
            <a:chExt cx="1072372" cy="655291"/>
          </a:xfrm>
        </p:grpSpPr>
        <p:sp>
          <p:nvSpPr>
            <p:cNvPr id="24" name="Rectangle 23">
              <a:extLst>
                <a:ext uri="{FF2B5EF4-FFF2-40B4-BE49-F238E27FC236}">
                  <a16:creationId xmlns:a16="http://schemas.microsoft.com/office/drawing/2014/main" id="{C193AE02-BE8C-448D-8F61-9D4537218E9C}"/>
                </a:ext>
              </a:extLst>
            </p:cNvPr>
            <p:cNvSpPr/>
            <p:nvPr/>
          </p:nvSpPr>
          <p:spPr>
            <a:xfrm>
              <a:off x="232281" y="3041777"/>
              <a:ext cx="1062690" cy="655291"/>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5" name="TextBox 24">
              <a:extLst>
                <a:ext uri="{FF2B5EF4-FFF2-40B4-BE49-F238E27FC236}">
                  <a16:creationId xmlns:a16="http://schemas.microsoft.com/office/drawing/2014/main" id="{C8BBA729-FAA3-4922-913C-7C2B82353228}"/>
                </a:ext>
              </a:extLst>
            </p:cNvPr>
            <p:cNvSpPr txBox="1"/>
            <p:nvPr/>
          </p:nvSpPr>
          <p:spPr bwMode="gray">
            <a:xfrm>
              <a:off x="227440" y="3077374"/>
              <a:ext cx="1072372" cy="246221"/>
            </a:xfrm>
            <a:prstGeom prst="rect">
              <a:avLst/>
            </a:prstGeom>
            <a:noFill/>
          </p:spPr>
          <p:txBody>
            <a:bodyPr wrap="square" lIns="0" tIns="0" rIns="0" bIns="0" rtlCol="0">
              <a:spAutoFit/>
            </a:bodyPr>
            <a:lstStyle/>
            <a:p>
              <a:pPr algn="ctr"/>
              <a:r>
                <a:rPr lang="en-US" sz="800" b="1" dirty="0">
                  <a:solidFill>
                    <a:schemeClr val="bg1"/>
                  </a:solidFill>
                </a:rPr>
                <a:t>Postbaccalaureate Certificate</a:t>
              </a:r>
            </a:p>
          </p:txBody>
        </p:sp>
        <p:sp>
          <p:nvSpPr>
            <p:cNvPr id="26" name="TextBox 25">
              <a:extLst>
                <a:ext uri="{FF2B5EF4-FFF2-40B4-BE49-F238E27FC236}">
                  <a16:creationId xmlns:a16="http://schemas.microsoft.com/office/drawing/2014/main" id="{02F248CB-A2E5-47A4-8C55-7DA231AF1F60}"/>
                </a:ext>
              </a:extLst>
            </p:cNvPr>
            <p:cNvSpPr txBox="1"/>
            <p:nvPr/>
          </p:nvSpPr>
          <p:spPr bwMode="gray">
            <a:xfrm>
              <a:off x="254573" y="3407157"/>
              <a:ext cx="1018107" cy="246221"/>
            </a:xfrm>
            <a:prstGeom prst="rect">
              <a:avLst/>
            </a:prstGeom>
            <a:noFill/>
          </p:spPr>
          <p:txBody>
            <a:bodyPr wrap="square" lIns="0" tIns="0" rIns="0" bIns="0" rtlCol="0">
              <a:spAutoFit/>
            </a:bodyPr>
            <a:lstStyle/>
            <a:p>
              <a:pPr algn="ctr">
                <a:spcBef>
                  <a:spcPts val="500"/>
                </a:spcBef>
              </a:pPr>
              <a:r>
                <a:rPr lang="en-US" sz="800" i="1" dirty="0">
                  <a:solidFill>
                    <a:schemeClr val="bg1"/>
                  </a:solidFill>
                </a:rPr>
                <a:t>Social Media Marketing</a:t>
              </a:r>
            </a:p>
          </p:txBody>
        </p:sp>
      </p:grpSp>
      <p:grpSp>
        <p:nvGrpSpPr>
          <p:cNvPr id="27" name="Group 26">
            <a:extLst>
              <a:ext uri="{FF2B5EF4-FFF2-40B4-BE49-F238E27FC236}">
                <a16:creationId xmlns:a16="http://schemas.microsoft.com/office/drawing/2014/main" id="{F82ABF5E-C3AA-4CB9-A3F4-622B048FC9B2}"/>
              </a:ext>
            </a:extLst>
          </p:cNvPr>
          <p:cNvGrpSpPr/>
          <p:nvPr/>
        </p:nvGrpSpPr>
        <p:grpSpPr>
          <a:xfrm>
            <a:off x="1411405" y="3334376"/>
            <a:ext cx="1080705" cy="779407"/>
            <a:chOff x="1430350" y="3041776"/>
            <a:chExt cx="1080705" cy="655291"/>
          </a:xfrm>
        </p:grpSpPr>
        <p:sp>
          <p:nvSpPr>
            <p:cNvPr id="28" name="Rectangle 27">
              <a:extLst>
                <a:ext uri="{FF2B5EF4-FFF2-40B4-BE49-F238E27FC236}">
                  <a16:creationId xmlns:a16="http://schemas.microsoft.com/office/drawing/2014/main" id="{97B00CD5-64F6-471F-BC33-4059426801F2}"/>
                </a:ext>
              </a:extLst>
            </p:cNvPr>
            <p:cNvSpPr/>
            <p:nvPr/>
          </p:nvSpPr>
          <p:spPr>
            <a:xfrm>
              <a:off x="1432533" y="3041776"/>
              <a:ext cx="1076338" cy="655291"/>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9" name="TextBox 28">
              <a:extLst>
                <a:ext uri="{FF2B5EF4-FFF2-40B4-BE49-F238E27FC236}">
                  <a16:creationId xmlns:a16="http://schemas.microsoft.com/office/drawing/2014/main" id="{D5363C41-8B6B-466D-B7D6-7C603847DF7E}"/>
                </a:ext>
              </a:extLst>
            </p:cNvPr>
            <p:cNvSpPr txBox="1"/>
            <p:nvPr/>
          </p:nvSpPr>
          <p:spPr bwMode="gray">
            <a:xfrm>
              <a:off x="1430350" y="3077372"/>
              <a:ext cx="1080705" cy="492443"/>
            </a:xfrm>
            <a:prstGeom prst="rect">
              <a:avLst/>
            </a:prstGeom>
            <a:noFill/>
          </p:spPr>
          <p:txBody>
            <a:bodyPr wrap="square" lIns="0" tIns="0" rIns="0" bIns="0" rtlCol="0">
              <a:spAutoFit/>
            </a:bodyPr>
            <a:lstStyle/>
            <a:p>
              <a:pPr algn="ctr"/>
              <a:r>
                <a:rPr lang="en-US" sz="800" b="1" dirty="0">
                  <a:solidFill>
                    <a:schemeClr val="bg1"/>
                  </a:solidFill>
                </a:rPr>
                <a:t>Stackable Graduate Certificate and Master’s </a:t>
              </a:r>
            </a:p>
          </p:txBody>
        </p:sp>
        <p:sp>
          <p:nvSpPr>
            <p:cNvPr id="30" name="TextBox 29">
              <a:extLst>
                <a:ext uri="{FF2B5EF4-FFF2-40B4-BE49-F238E27FC236}">
                  <a16:creationId xmlns:a16="http://schemas.microsoft.com/office/drawing/2014/main" id="{3AED5CFA-C518-40D5-AFDF-8DE57A735E63}"/>
                </a:ext>
              </a:extLst>
            </p:cNvPr>
            <p:cNvSpPr txBox="1"/>
            <p:nvPr/>
          </p:nvSpPr>
          <p:spPr bwMode="gray">
            <a:xfrm>
              <a:off x="1468104" y="3523165"/>
              <a:ext cx="1005197" cy="123111"/>
            </a:xfrm>
            <a:prstGeom prst="rect">
              <a:avLst/>
            </a:prstGeom>
            <a:noFill/>
          </p:spPr>
          <p:txBody>
            <a:bodyPr wrap="square" lIns="0" tIns="0" rIns="0" bIns="0" rtlCol="0">
              <a:spAutoFit/>
            </a:bodyPr>
            <a:lstStyle/>
            <a:p>
              <a:pPr algn="ctr">
                <a:spcBef>
                  <a:spcPts val="500"/>
                </a:spcBef>
              </a:pPr>
              <a:r>
                <a:rPr lang="en-US" sz="800" i="1" dirty="0">
                  <a:solidFill>
                    <a:schemeClr val="bg1"/>
                  </a:solidFill>
                </a:rPr>
                <a:t>Digital Marketing</a:t>
              </a:r>
            </a:p>
          </p:txBody>
        </p:sp>
      </p:grpSp>
      <p:grpSp>
        <p:nvGrpSpPr>
          <p:cNvPr id="31" name="Group 30">
            <a:extLst>
              <a:ext uri="{FF2B5EF4-FFF2-40B4-BE49-F238E27FC236}">
                <a16:creationId xmlns:a16="http://schemas.microsoft.com/office/drawing/2014/main" id="{A1CB0102-7CD3-4C0C-95A4-EAB02775E957}"/>
              </a:ext>
            </a:extLst>
          </p:cNvPr>
          <p:cNvGrpSpPr/>
          <p:nvPr/>
        </p:nvGrpSpPr>
        <p:grpSpPr>
          <a:xfrm>
            <a:off x="2584479" y="3335846"/>
            <a:ext cx="1076338" cy="777937"/>
            <a:chOff x="2556165" y="3043246"/>
            <a:chExt cx="1076338" cy="655291"/>
          </a:xfrm>
        </p:grpSpPr>
        <p:sp>
          <p:nvSpPr>
            <p:cNvPr id="32" name="Rectangle 31">
              <a:extLst>
                <a:ext uri="{FF2B5EF4-FFF2-40B4-BE49-F238E27FC236}">
                  <a16:creationId xmlns:a16="http://schemas.microsoft.com/office/drawing/2014/main" id="{740DBB81-B9D9-4CA7-A1BC-CCDDF7BB8C62}"/>
                </a:ext>
              </a:extLst>
            </p:cNvPr>
            <p:cNvSpPr/>
            <p:nvPr/>
          </p:nvSpPr>
          <p:spPr>
            <a:xfrm>
              <a:off x="2556165" y="3043246"/>
              <a:ext cx="1076338" cy="655291"/>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chemeClr val="bg1"/>
                </a:solidFill>
              </a:endParaRPr>
            </a:p>
          </p:txBody>
        </p:sp>
        <p:sp>
          <p:nvSpPr>
            <p:cNvPr id="33" name="TextBox 32">
              <a:extLst>
                <a:ext uri="{FF2B5EF4-FFF2-40B4-BE49-F238E27FC236}">
                  <a16:creationId xmlns:a16="http://schemas.microsoft.com/office/drawing/2014/main" id="{3E4DC817-C34E-418F-82C2-0D62E6B6DED4}"/>
                </a:ext>
              </a:extLst>
            </p:cNvPr>
            <p:cNvSpPr txBox="1"/>
            <p:nvPr/>
          </p:nvSpPr>
          <p:spPr bwMode="gray">
            <a:xfrm>
              <a:off x="2603388" y="3077374"/>
              <a:ext cx="981892" cy="246221"/>
            </a:xfrm>
            <a:prstGeom prst="rect">
              <a:avLst/>
            </a:prstGeom>
            <a:noFill/>
          </p:spPr>
          <p:txBody>
            <a:bodyPr wrap="square" lIns="0" tIns="0" rIns="0" bIns="0" rtlCol="0">
              <a:spAutoFit/>
            </a:bodyPr>
            <a:lstStyle/>
            <a:p>
              <a:pPr algn="ctr"/>
              <a:r>
                <a:rPr lang="en-US" sz="800" b="1" dirty="0">
                  <a:solidFill>
                    <a:schemeClr val="bg1"/>
                  </a:solidFill>
                </a:rPr>
                <a:t>Post-Master’s Certificate</a:t>
              </a:r>
            </a:p>
          </p:txBody>
        </p:sp>
        <p:sp>
          <p:nvSpPr>
            <p:cNvPr id="34" name="TextBox 33">
              <a:extLst>
                <a:ext uri="{FF2B5EF4-FFF2-40B4-BE49-F238E27FC236}">
                  <a16:creationId xmlns:a16="http://schemas.microsoft.com/office/drawing/2014/main" id="{6664B8D8-CAE2-452E-9BEB-48F05663C48B}"/>
                </a:ext>
              </a:extLst>
            </p:cNvPr>
            <p:cNvSpPr txBox="1"/>
            <p:nvPr/>
          </p:nvSpPr>
          <p:spPr bwMode="gray">
            <a:xfrm>
              <a:off x="2591736" y="3407157"/>
              <a:ext cx="1005197" cy="246221"/>
            </a:xfrm>
            <a:prstGeom prst="rect">
              <a:avLst/>
            </a:prstGeom>
            <a:noFill/>
          </p:spPr>
          <p:txBody>
            <a:bodyPr wrap="square" lIns="0" tIns="0" rIns="0" bIns="0" rtlCol="0">
              <a:spAutoFit/>
            </a:bodyPr>
            <a:lstStyle/>
            <a:p>
              <a:pPr algn="ctr">
                <a:spcBef>
                  <a:spcPts val="500"/>
                </a:spcBef>
              </a:pPr>
              <a:r>
                <a:rPr lang="en-US" sz="800" i="1" dirty="0">
                  <a:solidFill>
                    <a:schemeClr val="bg1"/>
                  </a:solidFill>
                </a:rPr>
                <a:t>Advanced Marketing Strategy</a:t>
              </a:r>
            </a:p>
          </p:txBody>
        </p:sp>
      </p:grpSp>
      <p:grpSp>
        <p:nvGrpSpPr>
          <p:cNvPr id="35" name="Group 34">
            <a:extLst>
              <a:ext uri="{FF2B5EF4-FFF2-40B4-BE49-F238E27FC236}">
                <a16:creationId xmlns:a16="http://schemas.microsoft.com/office/drawing/2014/main" id="{EE29E307-644E-495B-8E1F-C12AF2C95CCF}"/>
              </a:ext>
            </a:extLst>
          </p:cNvPr>
          <p:cNvGrpSpPr/>
          <p:nvPr/>
        </p:nvGrpSpPr>
        <p:grpSpPr>
          <a:xfrm>
            <a:off x="3737830" y="3341402"/>
            <a:ext cx="1076338" cy="779407"/>
            <a:chOff x="4909493" y="3048802"/>
            <a:chExt cx="1076338" cy="655291"/>
          </a:xfrm>
        </p:grpSpPr>
        <p:sp>
          <p:nvSpPr>
            <p:cNvPr id="36" name="Rectangle 35">
              <a:extLst>
                <a:ext uri="{FF2B5EF4-FFF2-40B4-BE49-F238E27FC236}">
                  <a16:creationId xmlns:a16="http://schemas.microsoft.com/office/drawing/2014/main" id="{327D621E-D222-4DBD-A8D2-2795222B1928}"/>
                </a:ext>
              </a:extLst>
            </p:cNvPr>
            <p:cNvSpPr/>
            <p:nvPr/>
          </p:nvSpPr>
          <p:spPr>
            <a:xfrm>
              <a:off x="4909493" y="3048802"/>
              <a:ext cx="1076338" cy="655291"/>
            </a:xfrm>
            <a:prstGeom prst="rect">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chemeClr val="bg1"/>
                </a:solidFill>
              </a:endParaRPr>
            </a:p>
          </p:txBody>
        </p:sp>
        <p:sp>
          <p:nvSpPr>
            <p:cNvPr id="37" name="TextBox 36">
              <a:extLst>
                <a:ext uri="{FF2B5EF4-FFF2-40B4-BE49-F238E27FC236}">
                  <a16:creationId xmlns:a16="http://schemas.microsoft.com/office/drawing/2014/main" id="{E65AE15E-517F-4C5D-A468-AB1BB887A8BD}"/>
                </a:ext>
              </a:extLst>
            </p:cNvPr>
            <p:cNvSpPr txBox="1"/>
            <p:nvPr/>
          </p:nvSpPr>
          <p:spPr bwMode="gray">
            <a:xfrm>
              <a:off x="5091159" y="3077373"/>
              <a:ext cx="713007" cy="246221"/>
            </a:xfrm>
            <a:prstGeom prst="rect">
              <a:avLst/>
            </a:prstGeom>
            <a:noFill/>
          </p:spPr>
          <p:txBody>
            <a:bodyPr wrap="square" lIns="0" tIns="0" rIns="0" bIns="0" rtlCol="0">
              <a:spAutoFit/>
            </a:bodyPr>
            <a:lstStyle/>
            <a:p>
              <a:pPr algn="ctr"/>
              <a:r>
                <a:rPr lang="en-US" sz="800" b="1" dirty="0">
                  <a:solidFill>
                    <a:schemeClr val="bg1"/>
                  </a:solidFill>
                </a:rPr>
                <a:t>Encore Career</a:t>
              </a:r>
            </a:p>
          </p:txBody>
        </p:sp>
        <p:sp>
          <p:nvSpPr>
            <p:cNvPr id="38" name="TextBox 37">
              <a:extLst>
                <a:ext uri="{FF2B5EF4-FFF2-40B4-BE49-F238E27FC236}">
                  <a16:creationId xmlns:a16="http://schemas.microsoft.com/office/drawing/2014/main" id="{2017C4A4-41A1-4E41-8937-6F173A0D87FC}"/>
                </a:ext>
              </a:extLst>
            </p:cNvPr>
            <p:cNvSpPr txBox="1"/>
            <p:nvPr/>
          </p:nvSpPr>
          <p:spPr bwMode="gray">
            <a:xfrm>
              <a:off x="4945064" y="3407157"/>
              <a:ext cx="1005197" cy="246221"/>
            </a:xfrm>
            <a:prstGeom prst="rect">
              <a:avLst/>
            </a:prstGeom>
            <a:noFill/>
          </p:spPr>
          <p:txBody>
            <a:bodyPr wrap="square" lIns="0" tIns="0" rIns="0" bIns="0" rtlCol="0">
              <a:spAutoFit/>
            </a:bodyPr>
            <a:lstStyle/>
            <a:p>
              <a:pPr algn="ctr">
                <a:spcBef>
                  <a:spcPts val="500"/>
                </a:spcBef>
              </a:pPr>
              <a:r>
                <a:rPr lang="en-US" sz="800" i="1" dirty="0">
                  <a:solidFill>
                    <a:schemeClr val="bg1"/>
                  </a:solidFill>
                </a:rPr>
                <a:t>Nonprofit Management</a:t>
              </a:r>
            </a:p>
          </p:txBody>
        </p:sp>
      </p:grpSp>
      <p:sp>
        <p:nvSpPr>
          <p:cNvPr id="39" name="TextBox 38">
            <a:extLst>
              <a:ext uri="{FF2B5EF4-FFF2-40B4-BE49-F238E27FC236}">
                <a16:creationId xmlns:a16="http://schemas.microsoft.com/office/drawing/2014/main" id="{2644474A-B8E1-46C5-8B27-03B645408DF1}"/>
              </a:ext>
            </a:extLst>
          </p:cNvPr>
          <p:cNvSpPr txBox="1"/>
          <p:nvPr/>
        </p:nvSpPr>
        <p:spPr bwMode="gray">
          <a:xfrm>
            <a:off x="1213041" y="2650229"/>
            <a:ext cx="2706708" cy="553998"/>
          </a:xfrm>
          <a:prstGeom prst="rect">
            <a:avLst/>
          </a:prstGeom>
          <a:solidFill>
            <a:schemeClr val="bg1"/>
          </a:solidFill>
        </p:spPr>
        <p:txBody>
          <a:bodyPr wrap="square" lIns="0" tIns="0" rIns="0" bIns="0" rtlCol="0">
            <a:spAutoFit/>
          </a:bodyPr>
          <a:lstStyle/>
          <a:p>
            <a:pPr algn="ctr">
              <a:spcBef>
                <a:spcPts val="500"/>
              </a:spcBef>
            </a:pPr>
            <a:r>
              <a:rPr lang="en-US" sz="900" b="1" dirty="0"/>
              <a:t>The Promise</a:t>
            </a:r>
            <a:br>
              <a:rPr lang="en-US" sz="900" b="1" dirty="0"/>
            </a:br>
            <a:r>
              <a:rPr lang="en-US" sz="900" dirty="0"/>
              <a:t>Opportunity to become students’ </a:t>
            </a:r>
            <a:r>
              <a:rPr lang="en-US" sz="900" b="1" dirty="0">
                <a:solidFill>
                  <a:schemeClr val="tx2"/>
                </a:solidFill>
              </a:rPr>
              <a:t>“institution of choice” </a:t>
            </a:r>
            <a:r>
              <a:rPr lang="en-US" sz="900" dirty="0"/>
              <a:t>from graduation through retirement</a:t>
            </a:r>
          </a:p>
        </p:txBody>
      </p:sp>
      <p:sp>
        <p:nvSpPr>
          <p:cNvPr id="40" name="Right Bracket 39">
            <a:extLst>
              <a:ext uri="{FF2B5EF4-FFF2-40B4-BE49-F238E27FC236}">
                <a16:creationId xmlns:a16="http://schemas.microsoft.com/office/drawing/2014/main" id="{644F6378-BA74-489F-88F1-5747F9F0550B}"/>
              </a:ext>
            </a:extLst>
          </p:cNvPr>
          <p:cNvSpPr/>
          <p:nvPr/>
        </p:nvSpPr>
        <p:spPr>
          <a:xfrm rot="16200000">
            <a:off x="2509128" y="980813"/>
            <a:ext cx="46549" cy="4563530"/>
          </a:xfrm>
          <a:prstGeom prst="rightBracket">
            <a:avLst/>
          </a:prstGeom>
          <a:noFill/>
          <a:ln w="12700" cap="flat" cmpd="sng" algn="ctr">
            <a:solidFill>
              <a:schemeClr val="accent6"/>
            </a:solidFill>
            <a:prstDash val="solid"/>
            <a:miter lim="800000"/>
          </a:ln>
          <a:effectLst/>
        </p:spPr>
        <p:txBody>
          <a:bodyPr rtlCol="0" anchor="ctr"/>
          <a:lstStyle/>
          <a:p>
            <a:pPr algn="ctr"/>
            <a:endParaRPr lang="en-US" b="1" dirty="0"/>
          </a:p>
        </p:txBody>
      </p:sp>
      <p:sp>
        <p:nvSpPr>
          <p:cNvPr id="41" name="TextBox 40">
            <a:extLst>
              <a:ext uri="{FF2B5EF4-FFF2-40B4-BE49-F238E27FC236}">
                <a16:creationId xmlns:a16="http://schemas.microsoft.com/office/drawing/2014/main" id="{0953940A-8F43-45EB-BFC3-720B8EBD5278}"/>
              </a:ext>
            </a:extLst>
          </p:cNvPr>
          <p:cNvSpPr txBox="1"/>
          <p:nvPr/>
        </p:nvSpPr>
        <p:spPr bwMode="gray">
          <a:xfrm>
            <a:off x="4920663" y="1096645"/>
            <a:ext cx="1291371" cy="307777"/>
          </a:xfrm>
          <a:prstGeom prst="rect">
            <a:avLst/>
          </a:prstGeom>
          <a:noFill/>
        </p:spPr>
        <p:txBody>
          <a:bodyPr wrap="square" lIns="0" tIns="0" rIns="0" bIns="0" rtlCol="0">
            <a:spAutoFit/>
          </a:bodyPr>
          <a:lstStyle/>
          <a:p>
            <a:pPr algn="ctr">
              <a:spcBef>
                <a:spcPts val="500"/>
              </a:spcBef>
            </a:pPr>
            <a:r>
              <a:rPr lang="en-US" sz="1000" b="1" dirty="0"/>
              <a:t>The Reality</a:t>
            </a:r>
            <a:br>
              <a:rPr lang="en-US" sz="1000" b="1" dirty="0"/>
            </a:br>
            <a:endParaRPr lang="en-US" sz="1000" dirty="0"/>
          </a:p>
        </p:txBody>
      </p:sp>
      <p:sp>
        <p:nvSpPr>
          <p:cNvPr id="42" name="TextBox 41">
            <a:extLst>
              <a:ext uri="{FF2B5EF4-FFF2-40B4-BE49-F238E27FC236}">
                <a16:creationId xmlns:a16="http://schemas.microsoft.com/office/drawing/2014/main" id="{657D8BA2-B03A-486C-AED9-58AF37245537}"/>
              </a:ext>
            </a:extLst>
          </p:cNvPr>
          <p:cNvSpPr txBox="1"/>
          <p:nvPr/>
        </p:nvSpPr>
        <p:spPr bwMode="gray">
          <a:xfrm>
            <a:off x="5015291" y="1288979"/>
            <a:ext cx="1125159" cy="2769989"/>
          </a:xfrm>
          <a:prstGeom prst="rect">
            <a:avLst/>
          </a:prstGeom>
          <a:noFill/>
        </p:spPr>
        <p:txBody>
          <a:bodyPr wrap="square" lIns="0" tIns="0" rIns="0" bIns="0" rtlCol="0">
            <a:spAutoFit/>
          </a:bodyPr>
          <a:lstStyle/>
          <a:p>
            <a:pPr algn="ctr"/>
            <a:endParaRPr lang="en-US" sz="900" dirty="0"/>
          </a:p>
          <a:p>
            <a:pPr algn="ctr"/>
            <a:endParaRPr lang="en-US" sz="900" dirty="0"/>
          </a:p>
          <a:p>
            <a:pPr algn="ctr"/>
            <a:endParaRPr lang="en-US" sz="900" dirty="0"/>
          </a:p>
          <a:p>
            <a:pPr algn="ctr"/>
            <a:r>
              <a:rPr lang="en-US" sz="900" dirty="0"/>
              <a:t>Stalemate between marketing spend and certificate enrollment</a:t>
            </a:r>
          </a:p>
          <a:p>
            <a:pPr algn="ctr"/>
            <a:endParaRPr lang="en-US" sz="900" dirty="0"/>
          </a:p>
          <a:p>
            <a:pPr algn="ctr"/>
            <a:endParaRPr lang="en-US" sz="900" dirty="0"/>
          </a:p>
          <a:p>
            <a:pPr algn="ctr"/>
            <a:endParaRPr lang="en-US" sz="900" dirty="0"/>
          </a:p>
          <a:p>
            <a:pPr algn="ctr"/>
            <a:endParaRPr lang="en-US" sz="900" dirty="0"/>
          </a:p>
          <a:p>
            <a:pPr algn="ctr"/>
            <a:r>
              <a:rPr lang="en-US" sz="900" dirty="0"/>
              <a:t>Reactive, not </a:t>
            </a:r>
            <a:br>
              <a:rPr lang="en-US" sz="900" dirty="0"/>
            </a:br>
            <a:r>
              <a:rPr lang="en-US" sz="900" dirty="0"/>
              <a:t>proactive, response to employer needs</a:t>
            </a:r>
          </a:p>
          <a:p>
            <a:pPr algn="ctr"/>
            <a:endParaRPr lang="en-US" sz="900" dirty="0"/>
          </a:p>
          <a:p>
            <a:pPr algn="ctr"/>
            <a:endParaRPr lang="en-US" sz="900" dirty="0"/>
          </a:p>
          <a:p>
            <a:pPr algn="ctr"/>
            <a:endParaRPr lang="en-US" sz="900" dirty="0"/>
          </a:p>
          <a:p>
            <a:pPr algn="ctr"/>
            <a:endParaRPr lang="en-US" sz="900" dirty="0"/>
          </a:p>
          <a:p>
            <a:pPr algn="ctr"/>
            <a:r>
              <a:rPr lang="en-US" sz="900" dirty="0"/>
              <a:t>Designed for small </a:t>
            </a:r>
            <a:br>
              <a:rPr lang="en-US" sz="900" dirty="0"/>
            </a:br>
            <a:r>
              <a:rPr lang="en-US" sz="900" dirty="0"/>
              <a:t>sliver of mid-career professionals</a:t>
            </a:r>
          </a:p>
        </p:txBody>
      </p:sp>
      <p:pic>
        <p:nvPicPr>
          <p:cNvPr id="43" name="Picture 2" descr="L:\public\share\ABC Templates and Resources\EAB Templates and Resources\EAB Art Icons Logos\EAB Icons\Crystal_Ball.png">
            <a:extLst>
              <a:ext uri="{FF2B5EF4-FFF2-40B4-BE49-F238E27FC236}">
                <a16:creationId xmlns:a16="http://schemas.microsoft.com/office/drawing/2014/main" id="{82D2EEE4-612D-4345-9401-2EC722B7A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891" y="2287345"/>
            <a:ext cx="279417" cy="35686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L:\public\share\ABC Templates and Resources\EAB Templates and Resources\EAB Art Icons Logos\EAB Icons\Person_Exec_m.png">
            <a:extLst>
              <a:ext uri="{FF2B5EF4-FFF2-40B4-BE49-F238E27FC236}">
                <a16:creationId xmlns:a16="http://schemas.microsoft.com/office/drawing/2014/main" id="{420EF0F3-3476-4C4A-A510-E9DFDA926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329" y="3419965"/>
            <a:ext cx="300540" cy="3771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L:\public\share\ABC Templates and Resources\EAB Templates and Resources\EAB Art Icons Logos\EAB Icons\Decline.png">
            <a:extLst>
              <a:ext uri="{FF2B5EF4-FFF2-40B4-BE49-F238E27FC236}">
                <a16:creationId xmlns:a16="http://schemas.microsoft.com/office/drawing/2014/main" id="{013B6E90-240F-487B-A398-DF45FE437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6000" y="1339677"/>
            <a:ext cx="457200"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2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2638D7-7748-41E3-98E9-9C67022A85FB}"/>
              </a:ext>
            </a:extLst>
          </p:cNvPr>
          <p:cNvSpPr>
            <a:spLocks noGrp="1"/>
          </p:cNvSpPr>
          <p:nvPr>
            <p:ph type="body" sz="quarter" idx="15"/>
          </p:nvPr>
        </p:nvSpPr>
        <p:spPr/>
        <p:txBody>
          <a:bodyPr/>
          <a:lstStyle/>
          <a:p>
            <a:r>
              <a:rPr lang="en-US" dirty="0"/>
              <a:t>EAB Analysis Reveals No Consensus on Certificates</a:t>
            </a:r>
          </a:p>
        </p:txBody>
      </p:sp>
      <p:sp>
        <p:nvSpPr>
          <p:cNvPr id="3" name="Text Placeholder 2">
            <a:extLst>
              <a:ext uri="{FF2B5EF4-FFF2-40B4-BE49-F238E27FC236}">
                <a16:creationId xmlns:a16="http://schemas.microsoft.com/office/drawing/2014/main" id="{762DD946-F0AC-448D-BCB9-F534D1CDFB09}"/>
              </a:ext>
            </a:extLst>
          </p:cNvPr>
          <p:cNvSpPr>
            <a:spLocks noGrp="1"/>
          </p:cNvSpPr>
          <p:nvPr>
            <p:ph type="body" sz="quarter" idx="16"/>
          </p:nvPr>
        </p:nvSpPr>
        <p:spPr/>
        <p:txBody>
          <a:bodyPr/>
          <a:lstStyle/>
          <a:p>
            <a:r>
              <a:rPr lang="en-US" dirty="0"/>
              <a:t>Challenge #3: External Positioning</a:t>
            </a:r>
          </a:p>
        </p:txBody>
      </p:sp>
      <p:sp>
        <p:nvSpPr>
          <p:cNvPr id="4" name="Text Placeholder 3">
            <a:extLst>
              <a:ext uri="{FF2B5EF4-FFF2-40B4-BE49-F238E27FC236}">
                <a16:creationId xmlns:a16="http://schemas.microsoft.com/office/drawing/2014/main" id="{7EE8A6BE-789A-4E25-B2AA-461568787DC6}"/>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17F14303-15E9-410E-9AE4-F79A1A815F4D}"/>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4DDD0E84-D9B1-473B-B42F-D12D4E66E6AE}"/>
              </a:ext>
            </a:extLst>
          </p:cNvPr>
          <p:cNvSpPr>
            <a:spLocks noGrp="1"/>
          </p:cNvSpPr>
          <p:nvPr>
            <p:ph type="title"/>
          </p:nvPr>
        </p:nvSpPr>
        <p:spPr/>
        <p:txBody>
          <a:bodyPr/>
          <a:lstStyle/>
          <a:p>
            <a:r>
              <a:rPr lang="en-US" dirty="0"/>
              <a:t>What’s in a Name?</a:t>
            </a:r>
          </a:p>
        </p:txBody>
      </p:sp>
      <p:graphicFrame>
        <p:nvGraphicFramePr>
          <p:cNvPr id="7" name="Chart 6">
            <a:extLst>
              <a:ext uri="{FF2B5EF4-FFF2-40B4-BE49-F238E27FC236}">
                <a16:creationId xmlns:a16="http://schemas.microsoft.com/office/drawing/2014/main" id="{96BABDF0-9B92-4C06-88D8-C5E1CA32C1F4}"/>
              </a:ext>
            </a:extLst>
          </p:cNvPr>
          <p:cNvGraphicFramePr>
            <a:graphicFrameLocks/>
          </p:cNvGraphicFramePr>
          <p:nvPr>
            <p:extLst>
              <p:ext uri="{D42A27DB-BD31-4B8C-83A1-F6EECF244321}">
                <p14:modId xmlns:p14="http://schemas.microsoft.com/office/powerpoint/2010/main" val="1575781686"/>
              </p:ext>
            </p:extLst>
          </p:nvPr>
        </p:nvGraphicFramePr>
        <p:xfrm>
          <a:off x="258109" y="1163815"/>
          <a:ext cx="3661867" cy="235692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36BC8E1A-5A8D-4022-8C7D-C2AB7C898AD4}"/>
              </a:ext>
            </a:extLst>
          </p:cNvPr>
          <p:cNvCxnSpPr/>
          <p:nvPr/>
        </p:nvCxnSpPr>
        <p:spPr>
          <a:xfrm>
            <a:off x="449305" y="3111023"/>
            <a:ext cx="3383280" cy="0"/>
          </a:xfrm>
          <a:prstGeom prst="line">
            <a:avLst/>
          </a:prstGeom>
          <a:noFill/>
          <a:ln w="12700" cap="flat" cmpd="sng" algn="ctr">
            <a:solidFill>
              <a:schemeClr val="accent3"/>
            </a:solidFill>
            <a:prstDash val="solid"/>
            <a:miter lim="800000"/>
          </a:ln>
          <a:effectLst/>
        </p:spPr>
      </p:cxnSp>
      <p:sp>
        <p:nvSpPr>
          <p:cNvPr id="9" name="TextBox 8">
            <a:extLst>
              <a:ext uri="{FF2B5EF4-FFF2-40B4-BE49-F238E27FC236}">
                <a16:creationId xmlns:a16="http://schemas.microsoft.com/office/drawing/2014/main" id="{F625A8DC-5516-442A-A4A0-E7AFFD32393F}"/>
              </a:ext>
            </a:extLst>
          </p:cNvPr>
          <p:cNvSpPr txBox="1"/>
          <p:nvPr/>
        </p:nvSpPr>
        <p:spPr bwMode="gray">
          <a:xfrm>
            <a:off x="328737" y="3149602"/>
            <a:ext cx="282874" cy="497572"/>
          </a:xfrm>
          <a:prstGeom prst="rect">
            <a:avLst/>
          </a:prstGeom>
          <a:noFill/>
        </p:spPr>
        <p:txBody>
          <a:bodyPr wrap="square" lIns="0" tIns="0" rIns="0" bIns="0" rtlCol="0">
            <a:noAutofit/>
          </a:bodyPr>
          <a:lstStyle/>
          <a:p>
            <a:pPr algn="ctr">
              <a:spcBef>
                <a:spcPts val="500"/>
              </a:spcBef>
            </a:pPr>
            <a:r>
              <a:rPr lang="en-US" sz="900" b="1" dirty="0">
                <a:solidFill>
                  <a:schemeClr val="tx2"/>
                </a:solidFill>
              </a:rPr>
              <a:t>0</a:t>
            </a:r>
            <a:endParaRPr lang="en-US" sz="900" dirty="0">
              <a:solidFill>
                <a:schemeClr val="tx2"/>
              </a:solidFill>
            </a:endParaRPr>
          </a:p>
        </p:txBody>
      </p:sp>
      <p:sp>
        <p:nvSpPr>
          <p:cNvPr id="10" name="TextBox 9">
            <a:extLst>
              <a:ext uri="{FF2B5EF4-FFF2-40B4-BE49-F238E27FC236}">
                <a16:creationId xmlns:a16="http://schemas.microsoft.com/office/drawing/2014/main" id="{507F7CAC-E403-4DF2-9049-EADB1A4AF0D6}"/>
              </a:ext>
            </a:extLst>
          </p:cNvPr>
          <p:cNvSpPr txBox="1"/>
          <p:nvPr/>
        </p:nvSpPr>
        <p:spPr bwMode="gray">
          <a:xfrm>
            <a:off x="3523300" y="3152894"/>
            <a:ext cx="385256" cy="497572"/>
          </a:xfrm>
          <a:prstGeom prst="rect">
            <a:avLst/>
          </a:prstGeom>
          <a:noFill/>
        </p:spPr>
        <p:txBody>
          <a:bodyPr wrap="square" lIns="0" tIns="0" rIns="0" bIns="0" rtlCol="0">
            <a:noAutofit/>
          </a:bodyPr>
          <a:lstStyle/>
          <a:p>
            <a:pPr algn="ctr">
              <a:spcBef>
                <a:spcPts val="500"/>
              </a:spcBef>
            </a:pPr>
            <a:r>
              <a:rPr lang="en-US" sz="900" b="1" dirty="0">
                <a:solidFill>
                  <a:schemeClr val="tx2"/>
                </a:solidFill>
              </a:rPr>
              <a:t>12+</a:t>
            </a:r>
            <a:endParaRPr lang="en-US" sz="900" dirty="0">
              <a:solidFill>
                <a:schemeClr val="tx2"/>
              </a:solidFill>
            </a:endParaRPr>
          </a:p>
        </p:txBody>
      </p:sp>
      <p:sp>
        <p:nvSpPr>
          <p:cNvPr id="11" name="TextBox 10">
            <a:extLst>
              <a:ext uri="{FF2B5EF4-FFF2-40B4-BE49-F238E27FC236}">
                <a16:creationId xmlns:a16="http://schemas.microsoft.com/office/drawing/2014/main" id="{471747AE-AE8A-449A-B418-DF134CA5C88C}"/>
              </a:ext>
            </a:extLst>
          </p:cNvPr>
          <p:cNvSpPr txBox="1"/>
          <p:nvPr/>
        </p:nvSpPr>
        <p:spPr bwMode="gray">
          <a:xfrm>
            <a:off x="1204299" y="3159334"/>
            <a:ext cx="2022145" cy="138499"/>
          </a:xfrm>
          <a:prstGeom prst="rect">
            <a:avLst/>
          </a:prstGeom>
          <a:noFill/>
        </p:spPr>
        <p:txBody>
          <a:bodyPr wrap="square" lIns="0" tIns="0" rIns="0" bIns="0" rtlCol="0">
            <a:spAutoFit/>
          </a:bodyPr>
          <a:lstStyle/>
          <a:p>
            <a:pPr algn="ctr">
              <a:spcBef>
                <a:spcPts val="500"/>
              </a:spcBef>
            </a:pPr>
            <a:r>
              <a:rPr lang="en-US" sz="900" i="1" dirty="0"/>
              <a:t>Average Months to Completion</a:t>
            </a:r>
            <a:endParaRPr lang="en-US" sz="1050" i="1" dirty="0"/>
          </a:p>
        </p:txBody>
      </p:sp>
      <p:cxnSp>
        <p:nvCxnSpPr>
          <p:cNvPr id="12" name="Straight Connector 11">
            <a:extLst>
              <a:ext uri="{FF2B5EF4-FFF2-40B4-BE49-F238E27FC236}">
                <a16:creationId xmlns:a16="http://schemas.microsoft.com/office/drawing/2014/main" id="{05CAD07B-894D-4D3C-A17D-F782B0BAE433}"/>
              </a:ext>
            </a:extLst>
          </p:cNvPr>
          <p:cNvCxnSpPr/>
          <p:nvPr/>
        </p:nvCxnSpPr>
        <p:spPr>
          <a:xfrm flipV="1">
            <a:off x="449305" y="1391943"/>
            <a:ext cx="0" cy="1726395"/>
          </a:xfrm>
          <a:prstGeom prst="line">
            <a:avLst/>
          </a:prstGeom>
          <a:noFill/>
          <a:ln w="12700" cap="flat" cmpd="sng" algn="ctr">
            <a:solidFill>
              <a:schemeClr val="accent3"/>
            </a:solidFill>
            <a:prstDash val="solid"/>
            <a:miter lim="800000"/>
          </a:ln>
          <a:effectLst/>
        </p:spPr>
      </p:cxnSp>
      <p:sp>
        <p:nvSpPr>
          <p:cNvPr id="13" name="TextBox 12">
            <a:extLst>
              <a:ext uri="{FF2B5EF4-FFF2-40B4-BE49-F238E27FC236}">
                <a16:creationId xmlns:a16="http://schemas.microsoft.com/office/drawing/2014/main" id="{20D244C1-AC25-45DA-BE04-593A2F88870E}"/>
              </a:ext>
            </a:extLst>
          </p:cNvPr>
          <p:cNvSpPr txBox="1"/>
          <p:nvPr/>
        </p:nvSpPr>
        <p:spPr bwMode="gray">
          <a:xfrm>
            <a:off x="258109" y="1645683"/>
            <a:ext cx="138499" cy="1218914"/>
          </a:xfrm>
          <a:prstGeom prst="rect">
            <a:avLst/>
          </a:prstGeom>
          <a:noFill/>
        </p:spPr>
        <p:txBody>
          <a:bodyPr vert="vert270" wrap="square" lIns="0" tIns="0" rIns="0" bIns="0" rtlCol="0">
            <a:spAutoFit/>
          </a:bodyPr>
          <a:lstStyle/>
          <a:p>
            <a:pPr algn="ctr">
              <a:spcBef>
                <a:spcPts val="500"/>
              </a:spcBef>
            </a:pPr>
            <a:r>
              <a:rPr lang="en-US" sz="900" i="1" dirty="0"/>
              <a:t>Courses Required</a:t>
            </a:r>
          </a:p>
        </p:txBody>
      </p:sp>
      <p:sp>
        <p:nvSpPr>
          <p:cNvPr id="14" name="TextBox 13">
            <a:extLst>
              <a:ext uri="{FF2B5EF4-FFF2-40B4-BE49-F238E27FC236}">
                <a16:creationId xmlns:a16="http://schemas.microsoft.com/office/drawing/2014/main" id="{35C2695C-FDE4-425B-9988-2E6A495DC14E}"/>
              </a:ext>
            </a:extLst>
          </p:cNvPr>
          <p:cNvSpPr txBox="1"/>
          <p:nvPr/>
        </p:nvSpPr>
        <p:spPr bwMode="gray">
          <a:xfrm>
            <a:off x="185922" y="1372409"/>
            <a:ext cx="282874" cy="497572"/>
          </a:xfrm>
          <a:prstGeom prst="rect">
            <a:avLst/>
          </a:prstGeom>
          <a:noFill/>
        </p:spPr>
        <p:txBody>
          <a:bodyPr wrap="square" lIns="0" tIns="0" rIns="0" bIns="0" rtlCol="0">
            <a:noAutofit/>
          </a:bodyPr>
          <a:lstStyle/>
          <a:p>
            <a:pPr algn="ctr">
              <a:spcBef>
                <a:spcPts val="500"/>
              </a:spcBef>
            </a:pPr>
            <a:r>
              <a:rPr lang="en-US" sz="900" b="1" dirty="0">
                <a:solidFill>
                  <a:schemeClr val="tx2"/>
                </a:solidFill>
              </a:rPr>
              <a:t>20</a:t>
            </a:r>
            <a:endParaRPr lang="en-US" sz="900" dirty="0">
              <a:solidFill>
                <a:schemeClr val="tx2"/>
              </a:solidFill>
            </a:endParaRPr>
          </a:p>
        </p:txBody>
      </p:sp>
      <p:sp>
        <p:nvSpPr>
          <p:cNvPr id="15" name="Rectangle 14">
            <a:extLst>
              <a:ext uri="{FF2B5EF4-FFF2-40B4-BE49-F238E27FC236}">
                <a16:creationId xmlns:a16="http://schemas.microsoft.com/office/drawing/2014/main" id="{D9C55602-9C4B-43C4-B7D3-1E58E244FBA8}"/>
              </a:ext>
            </a:extLst>
          </p:cNvPr>
          <p:cNvSpPr/>
          <p:nvPr/>
        </p:nvSpPr>
        <p:spPr>
          <a:xfrm>
            <a:off x="472319" y="1420518"/>
            <a:ext cx="704359" cy="1675502"/>
          </a:xfrm>
          <a:prstGeom prst="rect">
            <a:avLst/>
          </a:prstGeom>
          <a:solidFill>
            <a:schemeClr val="accent3">
              <a:alpha val="15000"/>
            </a:schemeClr>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Rectangle 15">
            <a:extLst>
              <a:ext uri="{FF2B5EF4-FFF2-40B4-BE49-F238E27FC236}">
                <a16:creationId xmlns:a16="http://schemas.microsoft.com/office/drawing/2014/main" id="{33B77518-B1BA-4EE0-8DE3-D6E73B6C0F0C}"/>
              </a:ext>
            </a:extLst>
          </p:cNvPr>
          <p:cNvSpPr/>
          <p:nvPr/>
        </p:nvSpPr>
        <p:spPr>
          <a:xfrm>
            <a:off x="1211614" y="1420518"/>
            <a:ext cx="1373531" cy="1675502"/>
          </a:xfrm>
          <a:prstGeom prst="rect">
            <a:avLst/>
          </a:prstGeom>
          <a:solidFill>
            <a:schemeClr val="accent3">
              <a:alpha val="15000"/>
            </a:schemeClr>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Rectangle 16">
            <a:extLst>
              <a:ext uri="{FF2B5EF4-FFF2-40B4-BE49-F238E27FC236}">
                <a16:creationId xmlns:a16="http://schemas.microsoft.com/office/drawing/2014/main" id="{66A5CFF4-2771-4879-B18C-E5C1A0E7FA30}"/>
              </a:ext>
            </a:extLst>
          </p:cNvPr>
          <p:cNvSpPr/>
          <p:nvPr/>
        </p:nvSpPr>
        <p:spPr>
          <a:xfrm>
            <a:off x="2617483" y="1420518"/>
            <a:ext cx="1217923" cy="1675502"/>
          </a:xfrm>
          <a:prstGeom prst="rect">
            <a:avLst/>
          </a:prstGeom>
          <a:solidFill>
            <a:schemeClr val="accent3">
              <a:alpha val="15000"/>
            </a:schemeClr>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8" name="TextBox 17">
            <a:extLst>
              <a:ext uri="{FF2B5EF4-FFF2-40B4-BE49-F238E27FC236}">
                <a16:creationId xmlns:a16="http://schemas.microsoft.com/office/drawing/2014/main" id="{4F7406C3-D25C-498B-8C5D-F106D3D2CE18}"/>
              </a:ext>
            </a:extLst>
          </p:cNvPr>
          <p:cNvSpPr txBox="1"/>
          <p:nvPr/>
        </p:nvSpPr>
        <p:spPr bwMode="gray">
          <a:xfrm>
            <a:off x="806924" y="3347668"/>
            <a:ext cx="128240" cy="276999"/>
          </a:xfrm>
          <a:prstGeom prst="rect">
            <a:avLst/>
          </a:prstGeom>
          <a:noFill/>
        </p:spPr>
        <p:txBody>
          <a:bodyPr wrap="none" lIns="0" tIns="0" rIns="0" bIns="0" rtlCol="0">
            <a:spAutoFit/>
          </a:bodyPr>
          <a:lstStyle/>
          <a:p>
            <a:r>
              <a:rPr lang="en-US" sz="1800" b="1" dirty="0">
                <a:solidFill>
                  <a:schemeClr val="accent6"/>
                </a:solidFill>
              </a:rPr>
              <a:t>1</a:t>
            </a:r>
          </a:p>
        </p:txBody>
      </p:sp>
      <p:sp>
        <p:nvSpPr>
          <p:cNvPr id="19" name="TextBox 18">
            <a:extLst>
              <a:ext uri="{FF2B5EF4-FFF2-40B4-BE49-F238E27FC236}">
                <a16:creationId xmlns:a16="http://schemas.microsoft.com/office/drawing/2014/main" id="{9741822F-F85D-4744-9D0A-D8D8F105D320}"/>
              </a:ext>
            </a:extLst>
          </p:cNvPr>
          <p:cNvSpPr txBox="1"/>
          <p:nvPr/>
        </p:nvSpPr>
        <p:spPr bwMode="gray">
          <a:xfrm>
            <a:off x="1911905" y="3350960"/>
            <a:ext cx="128240" cy="276999"/>
          </a:xfrm>
          <a:prstGeom prst="rect">
            <a:avLst/>
          </a:prstGeom>
          <a:noFill/>
        </p:spPr>
        <p:txBody>
          <a:bodyPr wrap="none" lIns="0" tIns="0" rIns="0" bIns="0" rtlCol="0">
            <a:spAutoFit/>
          </a:bodyPr>
          <a:lstStyle/>
          <a:p>
            <a:r>
              <a:rPr lang="en-US" sz="1800" b="1" dirty="0">
                <a:solidFill>
                  <a:schemeClr val="accent6"/>
                </a:solidFill>
              </a:rPr>
              <a:t>2</a:t>
            </a:r>
          </a:p>
        </p:txBody>
      </p:sp>
      <p:sp>
        <p:nvSpPr>
          <p:cNvPr id="20" name="TextBox 19">
            <a:extLst>
              <a:ext uri="{FF2B5EF4-FFF2-40B4-BE49-F238E27FC236}">
                <a16:creationId xmlns:a16="http://schemas.microsoft.com/office/drawing/2014/main" id="{7A0F2787-5D9D-4192-80D2-C96A3945015A}"/>
              </a:ext>
            </a:extLst>
          </p:cNvPr>
          <p:cNvSpPr txBox="1"/>
          <p:nvPr/>
        </p:nvSpPr>
        <p:spPr bwMode="gray">
          <a:xfrm>
            <a:off x="3162324" y="3347668"/>
            <a:ext cx="128240" cy="276999"/>
          </a:xfrm>
          <a:prstGeom prst="rect">
            <a:avLst/>
          </a:prstGeom>
          <a:noFill/>
        </p:spPr>
        <p:txBody>
          <a:bodyPr wrap="none" lIns="0" tIns="0" rIns="0" bIns="0" rtlCol="0">
            <a:spAutoFit/>
          </a:bodyPr>
          <a:lstStyle/>
          <a:p>
            <a:r>
              <a:rPr lang="en-US" sz="1800" b="1" dirty="0">
                <a:solidFill>
                  <a:schemeClr val="accent6"/>
                </a:solidFill>
              </a:rPr>
              <a:t>3</a:t>
            </a:r>
          </a:p>
        </p:txBody>
      </p:sp>
      <p:sp>
        <p:nvSpPr>
          <p:cNvPr id="21" name="TextBox 20">
            <a:extLst>
              <a:ext uri="{FF2B5EF4-FFF2-40B4-BE49-F238E27FC236}">
                <a16:creationId xmlns:a16="http://schemas.microsoft.com/office/drawing/2014/main" id="{2DAF3A7F-3655-43E6-9763-30FFC6EF81BB}"/>
              </a:ext>
            </a:extLst>
          </p:cNvPr>
          <p:cNvSpPr txBox="1"/>
          <p:nvPr/>
        </p:nvSpPr>
        <p:spPr bwMode="gray">
          <a:xfrm>
            <a:off x="506004" y="3586570"/>
            <a:ext cx="938274" cy="553998"/>
          </a:xfrm>
          <a:prstGeom prst="rect">
            <a:avLst/>
          </a:prstGeom>
          <a:noFill/>
        </p:spPr>
        <p:txBody>
          <a:bodyPr wrap="square" lIns="0" tIns="0" rIns="0" bIns="0" rtlCol="0">
            <a:spAutoFit/>
          </a:bodyPr>
          <a:lstStyle/>
          <a:p>
            <a:pPr>
              <a:spcBef>
                <a:spcPts val="500"/>
              </a:spcBef>
            </a:pPr>
            <a:r>
              <a:rPr lang="en-US" sz="900" dirty="0"/>
              <a:t>Short seminars and CEU courses </a:t>
            </a:r>
            <a:r>
              <a:rPr lang="en-US" sz="900" b="1" dirty="0"/>
              <a:t>rarely turn a profit</a:t>
            </a:r>
          </a:p>
        </p:txBody>
      </p:sp>
      <p:sp>
        <p:nvSpPr>
          <p:cNvPr id="22" name="TextBox 21">
            <a:extLst>
              <a:ext uri="{FF2B5EF4-FFF2-40B4-BE49-F238E27FC236}">
                <a16:creationId xmlns:a16="http://schemas.microsoft.com/office/drawing/2014/main" id="{63A5EAB9-BCCB-4C94-BA4E-51BAA7B74F29}"/>
              </a:ext>
            </a:extLst>
          </p:cNvPr>
          <p:cNvSpPr txBox="1"/>
          <p:nvPr/>
        </p:nvSpPr>
        <p:spPr bwMode="gray">
          <a:xfrm>
            <a:off x="1581862" y="3586762"/>
            <a:ext cx="1147281" cy="553998"/>
          </a:xfrm>
          <a:prstGeom prst="rect">
            <a:avLst/>
          </a:prstGeom>
          <a:noFill/>
        </p:spPr>
        <p:txBody>
          <a:bodyPr wrap="square" lIns="0" tIns="0" rIns="0" bIns="0" rtlCol="0">
            <a:spAutoFit/>
          </a:bodyPr>
          <a:lstStyle/>
          <a:p>
            <a:pPr>
              <a:spcBef>
                <a:spcPts val="500"/>
              </a:spcBef>
            </a:pPr>
            <a:r>
              <a:rPr lang="en-US" sz="900" dirty="0"/>
              <a:t>Skill-enhancing certificates offer </a:t>
            </a:r>
            <a:br>
              <a:rPr lang="en-US" sz="900" dirty="0"/>
            </a:br>
            <a:r>
              <a:rPr lang="en-US" sz="900" b="1" dirty="0"/>
              <a:t>few pathways for re-enrollment</a:t>
            </a:r>
          </a:p>
        </p:txBody>
      </p:sp>
      <p:sp>
        <p:nvSpPr>
          <p:cNvPr id="23" name="TextBox 22">
            <a:extLst>
              <a:ext uri="{FF2B5EF4-FFF2-40B4-BE49-F238E27FC236}">
                <a16:creationId xmlns:a16="http://schemas.microsoft.com/office/drawing/2014/main" id="{2D205DEC-AC7B-4F98-9CD8-277D6D151E64}"/>
              </a:ext>
            </a:extLst>
          </p:cNvPr>
          <p:cNvSpPr txBox="1"/>
          <p:nvPr/>
        </p:nvSpPr>
        <p:spPr bwMode="gray">
          <a:xfrm>
            <a:off x="2772504" y="3586570"/>
            <a:ext cx="1060081" cy="553998"/>
          </a:xfrm>
          <a:prstGeom prst="rect">
            <a:avLst/>
          </a:prstGeom>
          <a:noFill/>
        </p:spPr>
        <p:txBody>
          <a:bodyPr wrap="square" lIns="0" tIns="0" rIns="0" bIns="0" rtlCol="0">
            <a:spAutoFit/>
          </a:bodyPr>
          <a:lstStyle/>
          <a:p>
            <a:pPr>
              <a:spcBef>
                <a:spcPts val="500"/>
              </a:spcBef>
            </a:pPr>
            <a:r>
              <a:rPr lang="en-US" sz="900" dirty="0"/>
              <a:t>Rigorous graduate certificates </a:t>
            </a:r>
            <a:r>
              <a:rPr lang="en-US" sz="900" b="1" dirty="0"/>
              <a:t>take  as long as a master’s </a:t>
            </a:r>
            <a:r>
              <a:rPr lang="en-US" sz="900" dirty="0"/>
              <a:t>degree</a:t>
            </a:r>
            <a:endParaRPr lang="en-US" sz="900" b="1" dirty="0"/>
          </a:p>
        </p:txBody>
      </p:sp>
      <p:sp>
        <p:nvSpPr>
          <p:cNvPr id="24" name="TextBox 23">
            <a:extLst>
              <a:ext uri="{FF2B5EF4-FFF2-40B4-BE49-F238E27FC236}">
                <a16:creationId xmlns:a16="http://schemas.microsoft.com/office/drawing/2014/main" id="{180EB3FF-4A25-44BD-9873-AD4E56D61D4F}"/>
              </a:ext>
            </a:extLst>
          </p:cNvPr>
          <p:cNvSpPr txBox="1"/>
          <p:nvPr/>
        </p:nvSpPr>
        <p:spPr bwMode="gray">
          <a:xfrm>
            <a:off x="248158" y="1083463"/>
            <a:ext cx="4066474" cy="169277"/>
          </a:xfrm>
          <a:prstGeom prst="rect">
            <a:avLst/>
          </a:prstGeom>
          <a:noFill/>
        </p:spPr>
        <p:txBody>
          <a:bodyPr wrap="square" lIns="0" tIns="0" rIns="0" bIns="0" rtlCol="0">
            <a:spAutoFit/>
          </a:bodyPr>
          <a:lstStyle/>
          <a:p>
            <a:r>
              <a:rPr lang="en-US" sz="1100" b="1" dirty="0"/>
              <a:t>Snapshot of Certificates at Member Institutions</a:t>
            </a:r>
          </a:p>
        </p:txBody>
      </p:sp>
      <p:sp>
        <p:nvSpPr>
          <p:cNvPr id="25" name="Rectangle 24">
            <a:extLst>
              <a:ext uri="{FF2B5EF4-FFF2-40B4-BE49-F238E27FC236}">
                <a16:creationId xmlns:a16="http://schemas.microsoft.com/office/drawing/2014/main" id="{C4DEF891-A75F-4DF4-9733-4C02D42F1127}"/>
              </a:ext>
            </a:extLst>
          </p:cNvPr>
          <p:cNvSpPr/>
          <p:nvPr/>
        </p:nvSpPr>
        <p:spPr>
          <a:xfrm>
            <a:off x="4386774" y="1501644"/>
            <a:ext cx="1451180" cy="392535"/>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t>Short-Format</a:t>
            </a:r>
          </a:p>
        </p:txBody>
      </p:sp>
      <p:sp>
        <p:nvSpPr>
          <p:cNvPr id="26" name="Rectangle 25">
            <a:extLst>
              <a:ext uri="{FF2B5EF4-FFF2-40B4-BE49-F238E27FC236}">
                <a16:creationId xmlns:a16="http://schemas.microsoft.com/office/drawing/2014/main" id="{FF8E5040-C802-4C9F-B943-42AE30F0A03A}"/>
              </a:ext>
            </a:extLst>
          </p:cNvPr>
          <p:cNvSpPr/>
          <p:nvPr/>
        </p:nvSpPr>
        <p:spPr>
          <a:xfrm>
            <a:off x="4386774" y="1946652"/>
            <a:ext cx="1451180" cy="392535"/>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t>Bootcamps</a:t>
            </a:r>
          </a:p>
        </p:txBody>
      </p:sp>
      <p:sp>
        <p:nvSpPr>
          <p:cNvPr id="27" name="Rectangle 26">
            <a:extLst>
              <a:ext uri="{FF2B5EF4-FFF2-40B4-BE49-F238E27FC236}">
                <a16:creationId xmlns:a16="http://schemas.microsoft.com/office/drawing/2014/main" id="{FD110646-FA4E-46A6-BEF5-AA468E6CF9AB}"/>
              </a:ext>
            </a:extLst>
          </p:cNvPr>
          <p:cNvSpPr/>
          <p:nvPr/>
        </p:nvSpPr>
        <p:spPr>
          <a:xfrm>
            <a:off x="4386774" y="2391660"/>
            <a:ext cx="1451180" cy="392535"/>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t>Nanodegrees</a:t>
            </a:r>
          </a:p>
        </p:txBody>
      </p:sp>
      <p:sp>
        <p:nvSpPr>
          <p:cNvPr id="28" name="Rectangle 27">
            <a:extLst>
              <a:ext uri="{FF2B5EF4-FFF2-40B4-BE49-F238E27FC236}">
                <a16:creationId xmlns:a16="http://schemas.microsoft.com/office/drawing/2014/main" id="{0D92EE2E-B18A-4038-ADBF-2A0F02246052}"/>
              </a:ext>
            </a:extLst>
          </p:cNvPr>
          <p:cNvSpPr/>
          <p:nvPr/>
        </p:nvSpPr>
        <p:spPr>
          <a:xfrm>
            <a:off x="4386774" y="2836668"/>
            <a:ext cx="1451180" cy="392535"/>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t>Intensives</a:t>
            </a:r>
          </a:p>
        </p:txBody>
      </p:sp>
      <p:sp>
        <p:nvSpPr>
          <p:cNvPr id="29" name="Rectangle 28">
            <a:extLst>
              <a:ext uri="{FF2B5EF4-FFF2-40B4-BE49-F238E27FC236}">
                <a16:creationId xmlns:a16="http://schemas.microsoft.com/office/drawing/2014/main" id="{C39A47DA-7212-4387-9C1F-5985E6493E77}"/>
              </a:ext>
            </a:extLst>
          </p:cNvPr>
          <p:cNvSpPr/>
          <p:nvPr/>
        </p:nvSpPr>
        <p:spPr>
          <a:xfrm>
            <a:off x="4386774" y="3281676"/>
            <a:ext cx="1451180" cy="392535"/>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t>Mini Degrees</a:t>
            </a:r>
          </a:p>
        </p:txBody>
      </p:sp>
      <p:sp>
        <p:nvSpPr>
          <p:cNvPr id="30" name="Rectangle 29">
            <a:extLst>
              <a:ext uri="{FF2B5EF4-FFF2-40B4-BE49-F238E27FC236}">
                <a16:creationId xmlns:a16="http://schemas.microsoft.com/office/drawing/2014/main" id="{3A522243-3AC7-469C-AC43-37D324965ED5}"/>
              </a:ext>
            </a:extLst>
          </p:cNvPr>
          <p:cNvSpPr/>
          <p:nvPr/>
        </p:nvSpPr>
        <p:spPr>
          <a:xfrm>
            <a:off x="4386774" y="3726684"/>
            <a:ext cx="1451180" cy="392535"/>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t>Specializations</a:t>
            </a:r>
          </a:p>
        </p:txBody>
      </p:sp>
      <p:grpSp>
        <p:nvGrpSpPr>
          <p:cNvPr id="31" name="Group 30">
            <a:extLst>
              <a:ext uri="{FF2B5EF4-FFF2-40B4-BE49-F238E27FC236}">
                <a16:creationId xmlns:a16="http://schemas.microsoft.com/office/drawing/2014/main" id="{FFEA57E5-9707-4ED6-B906-4AF4B2A48792}"/>
              </a:ext>
            </a:extLst>
          </p:cNvPr>
          <p:cNvGrpSpPr/>
          <p:nvPr/>
        </p:nvGrpSpPr>
        <p:grpSpPr>
          <a:xfrm>
            <a:off x="3873659" y="2106724"/>
            <a:ext cx="409032" cy="838338"/>
            <a:chOff x="1966168" y="1266087"/>
            <a:chExt cx="2640574" cy="1464430"/>
          </a:xfrm>
        </p:grpSpPr>
        <p:sp>
          <p:nvSpPr>
            <p:cNvPr id="32" name="Freeform 61">
              <a:extLst>
                <a:ext uri="{FF2B5EF4-FFF2-40B4-BE49-F238E27FC236}">
                  <a16:creationId xmlns:a16="http://schemas.microsoft.com/office/drawing/2014/main" id="{6E4D4C89-8933-4AD2-ACB7-F32CCD810E81}"/>
                </a:ext>
              </a:extLst>
            </p:cNvPr>
            <p:cNvSpPr/>
            <p:nvPr/>
          </p:nvSpPr>
          <p:spPr bwMode="gray">
            <a:xfrm>
              <a:off x="3367977" y="1266087"/>
              <a:ext cx="1238765" cy="146443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cxnSp>
          <p:nvCxnSpPr>
            <p:cNvPr id="33" name="Straight Connector 32">
              <a:extLst>
                <a:ext uri="{FF2B5EF4-FFF2-40B4-BE49-F238E27FC236}">
                  <a16:creationId xmlns:a16="http://schemas.microsoft.com/office/drawing/2014/main" id="{09912F51-131F-46A8-AAD8-8F27C6545359}"/>
                </a:ext>
              </a:extLst>
            </p:cNvPr>
            <p:cNvCxnSpPr/>
            <p:nvPr/>
          </p:nvCxnSpPr>
          <p:spPr>
            <a:xfrm>
              <a:off x="1966168" y="2723692"/>
              <a:ext cx="1278829" cy="0"/>
            </a:xfrm>
            <a:prstGeom prst="line">
              <a:avLst/>
            </a:prstGeom>
            <a:noFill/>
            <a:ln w="12700" cap="flat" cmpd="sng" algn="ctr">
              <a:solidFill>
                <a:schemeClr val="accent6"/>
              </a:solidFill>
              <a:prstDash val="solid"/>
              <a:miter lim="800000"/>
            </a:ln>
            <a:effectLst/>
          </p:spPr>
        </p:cxnSp>
      </p:grpSp>
      <p:sp>
        <p:nvSpPr>
          <p:cNvPr id="34" name="Right Bracket 33">
            <a:extLst>
              <a:ext uri="{FF2B5EF4-FFF2-40B4-BE49-F238E27FC236}">
                <a16:creationId xmlns:a16="http://schemas.microsoft.com/office/drawing/2014/main" id="{8E0D6EC4-DDF3-4C24-B99A-22F40DC4E159}"/>
              </a:ext>
            </a:extLst>
          </p:cNvPr>
          <p:cNvSpPr/>
          <p:nvPr/>
        </p:nvSpPr>
        <p:spPr>
          <a:xfrm rot="10800000">
            <a:off x="4295715" y="1484980"/>
            <a:ext cx="46549" cy="2648869"/>
          </a:xfrm>
          <a:prstGeom prst="rightBracket">
            <a:avLst/>
          </a:prstGeom>
          <a:noFill/>
          <a:ln w="12700" cap="flat" cmpd="sng" algn="ctr">
            <a:solidFill>
              <a:schemeClr val="accent6"/>
            </a:solidFill>
            <a:prstDash val="solid"/>
            <a:miter lim="800000"/>
          </a:ln>
          <a:effectLst/>
        </p:spPr>
        <p:txBody>
          <a:bodyPr rtlCol="0" anchor="ctr"/>
          <a:lstStyle/>
          <a:p>
            <a:pPr algn="ctr"/>
            <a:endParaRPr lang="en-US" b="1" dirty="0"/>
          </a:p>
        </p:txBody>
      </p:sp>
      <p:sp>
        <p:nvSpPr>
          <p:cNvPr id="35" name="TextBox 34">
            <a:extLst>
              <a:ext uri="{FF2B5EF4-FFF2-40B4-BE49-F238E27FC236}">
                <a16:creationId xmlns:a16="http://schemas.microsoft.com/office/drawing/2014/main" id="{99C05C9B-9B07-4D14-A138-253E214E055F}"/>
              </a:ext>
            </a:extLst>
          </p:cNvPr>
          <p:cNvSpPr txBox="1"/>
          <p:nvPr/>
        </p:nvSpPr>
        <p:spPr bwMode="gray">
          <a:xfrm>
            <a:off x="4253674" y="1081743"/>
            <a:ext cx="1717379" cy="153888"/>
          </a:xfrm>
          <a:prstGeom prst="rect">
            <a:avLst/>
          </a:prstGeom>
          <a:noFill/>
        </p:spPr>
        <p:txBody>
          <a:bodyPr wrap="square" lIns="0" tIns="0" rIns="0" bIns="0" rtlCol="0">
            <a:spAutoFit/>
          </a:bodyPr>
          <a:lstStyle/>
          <a:p>
            <a:pPr algn="ctr">
              <a:spcBef>
                <a:spcPts val="500"/>
              </a:spcBef>
            </a:pPr>
            <a:r>
              <a:rPr lang="en-US" sz="1000" b="1" dirty="0"/>
              <a:t>No Shortage of Synonyms</a:t>
            </a:r>
          </a:p>
        </p:txBody>
      </p:sp>
    </p:spTree>
    <p:extLst>
      <p:ext uri="{BB962C8B-B14F-4D97-AF65-F5344CB8AC3E}">
        <p14:creationId xmlns:p14="http://schemas.microsoft.com/office/powerpoint/2010/main" val="896832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20419" id="{3823C371-611D-4978-B269-6EA595BA46E3}" vid="{58F17C36-DA8D-4D3D-8582-0FB4032001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AB Color Palette">
    <a:dk1>
      <a:srgbClr val="516473"/>
    </a:dk1>
    <a:lt1>
      <a:srgbClr val="FFFFFF"/>
    </a:lt1>
    <a:dk2>
      <a:srgbClr val="007DC3"/>
    </a:dk2>
    <a:lt2>
      <a:srgbClr val="FFFFFF"/>
    </a:lt2>
    <a:accent1>
      <a:srgbClr val="DDE3E7"/>
    </a:accent1>
    <a:accent2>
      <a:srgbClr val="BBC7CF"/>
    </a:accent2>
    <a:accent3>
      <a:srgbClr val="8C9FAE"/>
    </a:accent3>
    <a:accent4>
      <a:srgbClr val="516473"/>
    </a:accent4>
    <a:accent5>
      <a:srgbClr val="3B4953"/>
    </a:accent5>
    <a:accent6>
      <a:srgbClr val="EC881D"/>
    </a:accent6>
    <a:hlink>
      <a:srgbClr val="007DC3"/>
    </a:hlink>
    <a:folHlink>
      <a:srgbClr val="EC88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AB Color Palette">
    <a:dk1>
      <a:srgbClr val="516473"/>
    </a:dk1>
    <a:lt1>
      <a:srgbClr val="FFFFFF"/>
    </a:lt1>
    <a:dk2>
      <a:srgbClr val="007DC3"/>
    </a:dk2>
    <a:lt2>
      <a:srgbClr val="FFFFFF"/>
    </a:lt2>
    <a:accent1>
      <a:srgbClr val="DDE3E7"/>
    </a:accent1>
    <a:accent2>
      <a:srgbClr val="BBC7CF"/>
    </a:accent2>
    <a:accent3>
      <a:srgbClr val="8C9FAE"/>
    </a:accent3>
    <a:accent4>
      <a:srgbClr val="516473"/>
    </a:accent4>
    <a:accent5>
      <a:srgbClr val="3B4953"/>
    </a:accent5>
    <a:accent6>
      <a:srgbClr val="EC881D"/>
    </a:accent6>
    <a:hlink>
      <a:srgbClr val="007DC3"/>
    </a:hlink>
    <a:folHlink>
      <a:srgbClr val="EC88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 020419 (1)</Template>
  <TotalTime>0</TotalTime>
  <Words>2918</Words>
  <Application>Microsoft Office PowerPoint</Application>
  <PresentationFormat>Custom</PresentationFormat>
  <Paragraphs>564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Old English Text MT</vt:lpstr>
      <vt:lpstr>Rockwell</vt:lpstr>
      <vt:lpstr>Verdana</vt:lpstr>
      <vt:lpstr>Wingdings</vt:lpstr>
      <vt:lpstr>EAB1 4x3 On-screen</vt:lpstr>
      <vt:lpstr>Short-Format Leadership Programs for Millennial Advancers</vt:lpstr>
      <vt:lpstr>Our Annual Undertaking</vt:lpstr>
      <vt:lpstr>Turning Towards a New Market</vt:lpstr>
      <vt:lpstr>First Wave of Millennials Turns 35</vt:lpstr>
      <vt:lpstr>An Imperfect Classification System</vt:lpstr>
      <vt:lpstr>Preparing for a “Portfolio Career”</vt:lpstr>
      <vt:lpstr>Meeting Skills Gaps in a Fraction of the Time</vt:lpstr>
      <vt:lpstr>Cradle-to-Grave Marketing Advantage</vt:lpstr>
      <vt:lpstr>What’s in a Name?</vt:lpstr>
      <vt:lpstr>Embracing the Millennial Consumer</vt:lpstr>
      <vt:lpstr>Not Actually Your Worst Nightmare</vt:lpstr>
      <vt:lpstr>Reimagining the Portfolio</vt:lpstr>
      <vt:lpstr>Reimagining the Portfolio</vt:lpstr>
      <vt:lpstr>It’s (Still) Hard Out There for a Millennial</vt:lpstr>
      <vt:lpstr>Survival of the Fittest</vt:lpstr>
      <vt:lpstr>Setting Their Sights on the C-Suite</vt:lpstr>
      <vt:lpstr>Training Funds Trickle In</vt:lpstr>
      <vt:lpstr>Young Leaders Sidestep the MBA</vt:lpstr>
      <vt:lpstr>COE Thrives Where Business School Lags Behind</vt:lpstr>
      <vt:lpstr>Accelerated Leadership Programs</vt:lpstr>
      <vt:lpstr>MBA Basics in Fraction of the Time</vt:lpstr>
      <vt:lpstr>Impact Across the Portfolio</vt:lpstr>
      <vt:lpstr>Building a Mini MBA Portfolio</vt:lpstr>
      <vt:lpstr>Beyond the Business School</vt:lpstr>
      <vt:lpstr>Preparing Early Career Managers to Lead</vt:lpstr>
      <vt:lpstr>Designed with Students in Mind</vt:lpstr>
      <vt:lpstr>Mission-Driven Alternatives</vt:lpstr>
      <vt:lpstr>Bringing the Lessons Home</vt:lpstr>
      <vt:lpstr>2019 Upcoming Webconference Schedule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2019-02-27T16:35:29Z</dcterms:created>
  <dcterms:modified xsi:type="dcterms:W3CDTF">2019-03-13T13:56:37Z</dcterms:modified>
  <cp:category/>
</cp:coreProperties>
</file>