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5" r:id="rId2"/>
    <p:sldMasterId id="2147483748" r:id="rId3"/>
    <p:sldMasterId id="2147483753" r:id="rId4"/>
  </p:sldMasterIdLst>
  <p:notesMasterIdLst>
    <p:notesMasterId r:id="rId9"/>
  </p:notesMasterIdLst>
  <p:handoutMasterIdLst>
    <p:handoutMasterId r:id="rId10"/>
  </p:handoutMasterIdLst>
  <p:sldIdLst>
    <p:sldId id="258" r:id="rId5"/>
    <p:sldId id="267" r:id="rId6"/>
    <p:sldId id="268" r:id="rId7"/>
    <p:sldId id="269" r:id="rId8"/>
  </p:sldIdLst>
  <p:sldSz cx="7772400" cy="10058400"/>
  <p:notesSz cx="6950075" cy="923607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21" userDrawn="1">
          <p15:clr>
            <a:srgbClr val="A4A3A4"/>
          </p15:clr>
        </p15:guide>
        <p15:guide id="2" pos="4572" userDrawn="1">
          <p15:clr>
            <a:srgbClr val="A4A3A4"/>
          </p15:clr>
        </p15:guide>
        <p15:guide id="3" orient="horz" pos="5940" userDrawn="1">
          <p15:clr>
            <a:srgbClr val="A4A3A4"/>
          </p15:clr>
        </p15:guide>
        <p15:guide id="4" orient="horz" pos="288" userDrawn="1">
          <p15:clr>
            <a:srgbClr val="A4A3A4"/>
          </p15:clr>
        </p15:guide>
        <p15:guide id="5" orient="horz" pos="848"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62" autoAdjust="0"/>
    <p:restoredTop sz="99647" autoAdjust="0"/>
  </p:normalViewPr>
  <p:slideViewPr>
    <p:cSldViewPr snapToGrid="0">
      <p:cViewPr>
        <p:scale>
          <a:sx n="80" d="100"/>
          <a:sy n="80" d="100"/>
        </p:scale>
        <p:origin x="-1392" y="19"/>
      </p:cViewPr>
      <p:guideLst>
        <p:guide orient="horz" pos="5940"/>
        <p:guide orient="horz" pos="289"/>
        <p:guide orient="horz" pos="848"/>
        <p:guide pos="321"/>
        <p:guide pos="457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59" d="100"/>
          <a:sy n="59" d="100"/>
        </p:scale>
        <p:origin x="-2774" y="-8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6" tIns="46243" rIns="92486" bIns="46243"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36769" y="0"/>
            <a:ext cx="3011699" cy="461804"/>
          </a:xfrm>
          <a:prstGeom prst="rect">
            <a:avLst/>
          </a:prstGeom>
        </p:spPr>
        <p:txBody>
          <a:bodyPr vert="horz" lIns="92486" tIns="46243" rIns="92486" bIns="46243" rtlCol="0"/>
          <a:lstStyle>
            <a:lvl1pPr algn="r">
              <a:defRPr sz="1200"/>
            </a:lvl1pPr>
          </a:lstStyle>
          <a:p>
            <a:fld id="{C8A44135-346D-4984-992A-2748774C843D}" type="datetimeFigureOut">
              <a:rPr lang="en-US" smtClean="0">
                <a:latin typeface="Arial" panose="020B0604020202020204" pitchFamily="34" charset="0"/>
              </a:rPr>
              <a:pPr/>
              <a:t>5/8/2017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772668"/>
            <a:ext cx="3011699" cy="461804"/>
          </a:xfrm>
          <a:prstGeom prst="rect">
            <a:avLst/>
          </a:prstGeom>
        </p:spPr>
        <p:txBody>
          <a:bodyPr vert="horz" lIns="92486" tIns="46243" rIns="92486" bIns="46243"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36769" y="8772668"/>
            <a:ext cx="3011699" cy="461804"/>
          </a:xfrm>
          <a:prstGeom prst="rect">
            <a:avLst/>
          </a:prstGeom>
        </p:spPr>
        <p:txBody>
          <a:bodyPr vert="horz" lIns="92486" tIns="46243" rIns="92486" bIns="46243"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6" tIns="46243" rIns="92486" bIns="46243"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36769" y="0"/>
            <a:ext cx="3011699" cy="461804"/>
          </a:xfrm>
          <a:prstGeom prst="rect">
            <a:avLst/>
          </a:prstGeom>
        </p:spPr>
        <p:txBody>
          <a:bodyPr vert="horz" lIns="92486" tIns="46243" rIns="92486" bIns="46243" rtlCol="0"/>
          <a:lstStyle>
            <a:lvl1pPr algn="r">
              <a:defRPr sz="1200">
                <a:latin typeface="Arial" panose="020B0604020202020204" pitchFamily="34" charset="0"/>
              </a:defRPr>
            </a:lvl1pPr>
          </a:lstStyle>
          <a:p>
            <a:fld id="{69A07C00-4D30-4D5D-9A03-C91B9C1FD54F}" type="datetimeFigureOut">
              <a:rPr lang="en-US" smtClean="0"/>
              <a:pPr/>
              <a:t>5/8/2017</a:t>
            </a:fld>
            <a:endParaRPr lang="en-US" dirty="0"/>
          </a:p>
        </p:txBody>
      </p:sp>
      <p:sp>
        <p:nvSpPr>
          <p:cNvPr id="4" name="Slide Image Placeholder 3"/>
          <p:cNvSpPr>
            <a:spLocks noGrp="1" noRot="1" noChangeAspect="1"/>
          </p:cNvSpPr>
          <p:nvPr>
            <p:ph type="sldImg" idx="2"/>
          </p:nvPr>
        </p:nvSpPr>
        <p:spPr>
          <a:xfrm>
            <a:off x="2136775" y="692150"/>
            <a:ext cx="2676525" cy="3463925"/>
          </a:xfrm>
          <a:prstGeom prst="rect">
            <a:avLst/>
          </a:prstGeom>
          <a:noFill/>
          <a:ln w="12700">
            <a:solidFill>
              <a:prstClr val="black"/>
            </a:solidFill>
          </a:ln>
        </p:spPr>
        <p:txBody>
          <a:bodyPr vert="horz" lIns="92486" tIns="46243" rIns="92486" bIns="46243"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6" tIns="46243" rIns="92486" bIns="4624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772668"/>
            <a:ext cx="3011699" cy="461804"/>
          </a:xfrm>
          <a:prstGeom prst="rect">
            <a:avLst/>
          </a:prstGeom>
        </p:spPr>
        <p:txBody>
          <a:bodyPr vert="horz" lIns="92486" tIns="46243" rIns="92486" bIns="46243"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936769" y="8772668"/>
            <a:ext cx="3011699" cy="461804"/>
          </a:xfrm>
          <a:prstGeom prst="rect">
            <a:avLst/>
          </a:prstGeom>
        </p:spPr>
        <p:txBody>
          <a:bodyPr vert="horz" lIns="92486" tIns="46243" rIns="92486" bIns="46243"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8132A0-C946-4BCE-B355-3FB5DF19E0D3}" type="slidenum">
              <a:rPr lang="en-US" smtClean="0"/>
              <a:pPr/>
              <a:t>3</a:t>
            </a:fld>
            <a:endParaRPr lang="en-US" dirty="0"/>
          </a:p>
        </p:txBody>
      </p:sp>
    </p:spTree>
    <p:extLst>
      <p:ext uri="{BB962C8B-B14F-4D97-AF65-F5344CB8AC3E}">
        <p14:creationId xmlns:p14="http://schemas.microsoft.com/office/powerpoint/2010/main" val="3374487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3" name="Rectangle 2"/>
          <p:cNvSpPr/>
          <p:nvPr userDrawn="1"/>
        </p:nvSpPr>
        <p:spPr bwMode="gray">
          <a:xfrm>
            <a:off x="0" y="9326881"/>
            <a:ext cx="7772400" cy="731519"/>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30" y="1073215"/>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Short documents, typically with no cover:</a:t>
            </a:r>
          </a:p>
        </p:txBody>
      </p:sp>
      <p:sp>
        <p:nvSpPr>
          <p:cNvPr id="7" name="Text Placeholder 7"/>
          <p:cNvSpPr txBox="1">
            <a:spLocks/>
          </p:cNvSpPr>
          <p:nvPr userDrawn="1"/>
        </p:nvSpPr>
        <p:spPr bwMode="gray">
          <a:xfrm>
            <a:off x="226229" y="9584919"/>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6"/>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2"/>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Branded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Case 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Schedules </a:t>
            </a:r>
          </a:p>
        </p:txBody>
      </p:sp>
      <p:sp>
        <p:nvSpPr>
          <p:cNvPr id="14" name="TextBox 13"/>
          <p:cNvSpPr txBox="1"/>
          <p:nvPr userDrawn="1"/>
        </p:nvSpPr>
        <p:spPr bwMode="gray">
          <a:xfrm>
            <a:off x="5839166" y="1408785"/>
            <a:ext cx="1455918"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Program overviews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Release notes</a:t>
            </a: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One-pagers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Fliers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899" y="3019716"/>
            <a:ext cx="4235701" cy="5486400"/>
          </a:xfrm>
          <a:prstGeom prst="rect">
            <a:avLst/>
          </a:prstGeom>
          <a:ln w="12700">
            <a:solidFill>
              <a:schemeClr val="accent3"/>
            </a:solidFill>
          </a:ln>
        </p:spPr>
      </p:pic>
      <p:pic>
        <p:nvPicPr>
          <p:cNvPr id="17" name="Screen Shot 2015-12-16 at 12.27.47 PM"/>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1843" y="2637425"/>
            <a:ext cx="4240647" cy="5486400"/>
          </a:xfrm>
          <a:prstGeom prst="rect">
            <a:avLst/>
          </a:prstGeom>
          <a:ln w="12700">
            <a:solidFill>
              <a:schemeClr val="accent3"/>
            </a:solidFill>
          </a:ln>
        </p:spPr>
      </p:pic>
      <p:sp>
        <p:nvSpPr>
          <p:cNvPr id="18" name="Line Callout 1 17"/>
          <p:cNvSpPr/>
          <p:nvPr userDrawn="1"/>
        </p:nvSpPr>
        <p:spPr bwMode="gray">
          <a:xfrm>
            <a:off x="4297525" y="2963660"/>
            <a:ext cx="1252728" cy="276999"/>
          </a:xfrm>
          <a:prstGeom prst="borderCallout1">
            <a:avLst>
              <a:gd name="adj1" fmla="val 51346"/>
              <a:gd name="adj2" fmla="val 2547"/>
              <a:gd name="adj3" fmla="val 50445"/>
              <a:gd name="adj4" fmla="val -24374"/>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header</a:t>
            </a:r>
          </a:p>
        </p:txBody>
      </p:sp>
      <p:sp>
        <p:nvSpPr>
          <p:cNvPr id="19" name="TextBox 18"/>
          <p:cNvSpPr txBox="1"/>
          <p:nvPr userDrawn="1"/>
        </p:nvSpPr>
        <p:spPr bwMode="gray">
          <a:xfrm>
            <a:off x="5187355" y="8566890"/>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3048899" y="8706289"/>
            <a:ext cx="1188950" cy="276999"/>
          </a:xfrm>
          <a:prstGeom prst="borderCallout1">
            <a:avLst>
              <a:gd name="adj1" fmla="val 8782"/>
              <a:gd name="adj2" fmla="val 29736"/>
              <a:gd name="adj3" fmla="val -47926"/>
              <a:gd name="adj4" fmla="val 2958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footer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7"/>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6" y="1312209"/>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4" y="700185"/>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Rectangle 11"/>
          <p:cNvSpPr/>
          <p:nvPr userDrawn="1"/>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6"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5"/>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2"/>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80"/>
            <a:ext cx="1920240" cy="8965270"/>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50"/>
            <a:ext cx="1920240" cy="8685201"/>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Rectangle 14"/>
          <p:cNvSpPr/>
          <p:nvPr userDrawn="1"/>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 name="Rectangle 2"/>
          <p:cNvSpPr/>
          <p:nvPr userDrawn="1"/>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1"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1" y="3367208"/>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Footer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288403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4" y="1110762"/>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4" y="700185"/>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2803227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7"/>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6" y="1312209"/>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4" y="700185"/>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657559973"/>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p15:clr>
            <a:srgbClr val="FBAE40"/>
          </p15:clr>
        </p15:guide>
        <p15:guide id="2" pos="1479">
          <p15:clr>
            <a:srgbClr val="FBAE40"/>
          </p15:clr>
        </p15:guide>
        <p15:guide id="3" orient="horz" pos="82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6"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5"/>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2"/>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80"/>
            <a:ext cx="1920240" cy="8965270"/>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50"/>
            <a:ext cx="1920240" cy="8685201"/>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7500236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1" y="3367208"/>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w/Logo</a:t>
            </a:r>
          </a:p>
        </p:txBody>
      </p:sp>
    </p:spTree>
    <p:extLst>
      <p:ext uri="{BB962C8B-B14F-4D97-AF65-F5344CB8AC3E}">
        <p14:creationId xmlns:p14="http://schemas.microsoft.com/office/powerpoint/2010/main" val="706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9"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3"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3" y="9459661"/>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1" y="670405"/>
            <a:ext cx="1685547" cy="734570"/>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3"/>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701"/>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1280004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2"/>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701"/>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1"/>
            <a:ext cx="1828800" cy="6760031"/>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4"/>
            <a:ext cx="0" cy="676007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9899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userDrawn="1">
          <p15:clr>
            <a:srgbClr val="FBAE40"/>
          </p15:clr>
        </p15:guide>
        <p15:guide id="2" pos="1479" userDrawn="1">
          <p15:clr>
            <a:srgbClr val="FBAE40"/>
          </p15:clr>
        </p15:guide>
        <p15:guide id="3" orient="horz" pos="143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3"/>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2"/>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4"/>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2"/>
            <a:ext cx="1920240" cy="77089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804954991"/>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4"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1" y="3367207"/>
            <a:ext cx="7099300" cy="4985980"/>
          </a:xfrm>
          <a:prstGeom prst="rect">
            <a:avLst/>
          </a:prstGeom>
          <a:noFill/>
        </p:spPr>
        <p:txBody>
          <a:bodyPr wrap="square" lIns="0" tIns="0" rIns="0" bIns="0" rtlCol="0">
            <a:spAutoFit/>
          </a:bodyPr>
          <a:lstStyle/>
          <a:p>
            <a:pPr>
              <a:lnSpc>
                <a:spcPct val="90000"/>
              </a:lnSpc>
              <a:spcBef>
                <a:spcPts val="500"/>
              </a:spcBef>
            </a:pPr>
            <a:r>
              <a:rPr lang="en-US" sz="12000" b="1" dirty="0" smtClean="0">
                <a:solidFill>
                  <a:schemeClr val="bg1"/>
                </a:solidFill>
              </a:rPr>
              <a:t>Header</a:t>
            </a:r>
            <a:r>
              <a:rPr lang="en-US" sz="12000" b="1" baseline="0" dirty="0" smtClean="0">
                <a:solidFill>
                  <a:schemeClr val="bg1"/>
                </a:solidFill>
              </a:rPr>
              <a:t/>
            </a:r>
            <a:br>
              <a:rPr lang="en-US" sz="12000" b="1" baseline="0" dirty="0" smtClean="0">
                <a:solidFill>
                  <a:schemeClr val="bg1"/>
                </a:solidFill>
              </a:rPr>
            </a:br>
            <a:r>
              <a:rPr lang="en-US" sz="12000" b="1" dirty="0" smtClean="0">
                <a:solidFill>
                  <a:schemeClr val="bg1"/>
                </a:solidFill>
              </a:rPr>
              <a:t>w/</a:t>
            </a:r>
            <a:br>
              <a:rPr lang="en-US" sz="12000" b="1" dirty="0" smtClean="0">
                <a:solidFill>
                  <a:schemeClr val="bg1"/>
                </a:solidFill>
              </a:rPr>
            </a:br>
            <a:r>
              <a:rPr lang="en-US" sz="12000" b="1" dirty="0" smtClean="0">
                <a:solidFill>
                  <a:schemeClr val="bg1"/>
                </a:solidFill>
              </a:rPr>
              <a:t>Lockup</a:t>
            </a:r>
          </a:p>
        </p:txBody>
      </p:sp>
    </p:spTree>
    <p:extLst>
      <p:ext uri="{BB962C8B-B14F-4D97-AF65-F5344CB8AC3E}">
        <p14:creationId xmlns:p14="http://schemas.microsoft.com/office/powerpoint/2010/main" val="3277551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3"/>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701"/>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82068912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4" name="Text Placeholder 3"/>
          <p:cNvSpPr>
            <a:spLocks noGrp="1"/>
          </p:cNvSpPr>
          <p:nvPr>
            <p:ph type="body" sz="quarter" idx="28" hasCustomPrompt="1"/>
          </p:nvPr>
        </p:nvSpPr>
        <p:spPr bwMode="gray">
          <a:xfrm>
            <a:off x="2582863" y="2287152"/>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701"/>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5465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3"/>
            <a:ext cx="0" cy="67547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304833"/>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p15:clr>
            <a:srgbClr val="FBAE40"/>
          </p15:clr>
        </p15:guide>
        <p15:guide id="2" pos="1479">
          <p15:clr>
            <a:srgbClr val="FBAE40"/>
          </p15:clr>
        </p15:guide>
        <p15:guide id="3" orient="horz" pos="14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28" hasCustomPrompt="1"/>
          </p:nvPr>
        </p:nvSpPr>
        <p:spPr bwMode="gray">
          <a:xfrm>
            <a:off x="2582580" y="2104673"/>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4"/>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2"/>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2106962" y="526977"/>
            <a:ext cx="2743200" cy="369332"/>
          </a:xfrm>
        </p:spPr>
        <p:txBody>
          <a:bodyPr anchor="ctr">
            <a:noAutofit/>
          </a:bodyPr>
          <a:lstStyle>
            <a:lvl1pPr marL="0" indent="0" algn="l">
              <a:spcBef>
                <a:spcPts val="0"/>
              </a:spcBef>
              <a:buNone/>
              <a:defRPr sz="1200">
                <a:solidFill>
                  <a:schemeClr val="tx1"/>
                </a:solidFill>
                <a:latin typeface="+mn-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4"/>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2"/>
            <a:ext cx="1920240" cy="77089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2049403639"/>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9"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8"/>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1" y="670405"/>
            <a:ext cx="1685547" cy="734570"/>
          </a:xfrm>
          <a:prstGeom prst="rect">
            <a:avLst/>
          </a:prstGeom>
          <a:noFill/>
          <a:ln>
            <a:noFill/>
          </a:ln>
        </p:spPr>
      </p:pic>
      <p:cxnSp>
        <p:nvCxnSpPr>
          <p:cNvPr id="27" name="Straight Connector 26"/>
          <p:cNvCxnSpPr/>
          <p:nvPr userDrawn="1"/>
        </p:nvCxnSpPr>
        <p:spPr bwMode="gray">
          <a:xfrm>
            <a:off x="2581251" y="671930"/>
            <a:ext cx="0" cy="731519"/>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userDrawn="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707966" y="7260279"/>
            <a:ext cx="1965960" cy="553998"/>
          </a:xfrm>
          <a:noFill/>
        </p:spPr>
        <p:txBody>
          <a:bodyPr/>
          <a:lstStyle>
            <a:lvl1pPr marL="0" indent="0" algn="r">
              <a:spcBef>
                <a:spcPts val="0"/>
              </a:spcBef>
              <a:buNone/>
              <a:defRPr sz="1800">
                <a:solidFill>
                  <a:schemeClr val="bg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1" y="670405"/>
            <a:ext cx="1685547" cy="734570"/>
          </a:xfrm>
          <a:prstGeom prst="rect">
            <a:avLst/>
          </a:prstGeom>
        </p:spPr>
      </p:pic>
      <p:sp>
        <p:nvSpPr>
          <p:cNvPr id="12" name="Text Placeholder 20"/>
          <p:cNvSpPr>
            <a:spLocks noGrp="1"/>
          </p:cNvSpPr>
          <p:nvPr>
            <p:ph type="body" sz="quarter" idx="20" hasCustomPrompt="1"/>
          </p:nvPr>
        </p:nvSpPr>
        <p:spPr bwMode="gray">
          <a:xfrm>
            <a:off x="504032" y="6075831"/>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3289591343"/>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ver: Branded w/Lockup">
    <p:spTree>
      <p:nvGrpSpPr>
        <p:cNvPr id="1" name=""/>
        <p:cNvGrpSpPr/>
        <p:nvPr/>
      </p:nvGrpSpPr>
      <p:grpSpPr>
        <a:xfrm>
          <a:off x="0" y="0"/>
          <a:ext cx="0" cy="0"/>
          <a:chOff x="0" y="0"/>
          <a:chExt cx="0" cy="0"/>
        </a:xfrm>
      </p:grpSpPr>
      <p:sp>
        <p:nvSpPr>
          <p:cNvPr id="10" name="Rectangle 9"/>
          <p:cNvSpPr/>
          <p:nvPr userDrawn="1"/>
        </p:nvSpPr>
        <p:spPr bwMode="gray">
          <a:xfrm>
            <a:off x="0" y="6966168"/>
            <a:ext cx="2988358" cy="3092232"/>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 Placeholder 6"/>
          <p:cNvSpPr>
            <a:spLocks noGrp="1"/>
          </p:cNvSpPr>
          <p:nvPr>
            <p:ph type="body" sz="quarter" idx="17" hasCustomPrompt="1"/>
          </p:nvPr>
        </p:nvSpPr>
        <p:spPr bwMode="gray">
          <a:xfrm>
            <a:off x="2743176" y="806858"/>
            <a:ext cx="3200400" cy="461665"/>
          </a:xfrm>
          <a:noFill/>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sp>
        <p:nvSpPr>
          <p:cNvPr id="15" name="Picture Placeholder 5"/>
          <p:cNvSpPr>
            <a:spLocks noGrp="1"/>
          </p:cNvSpPr>
          <p:nvPr>
            <p:ph type="pic" sz="quarter" idx="18" hasCustomPrompt="1"/>
          </p:nvPr>
        </p:nvSpPr>
        <p:spPr bwMode="gray">
          <a:xfrm>
            <a:off x="3097876" y="6966168"/>
            <a:ext cx="4674524" cy="3092232"/>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6"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7"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1" y="670405"/>
            <a:ext cx="1685547" cy="734570"/>
          </a:xfrm>
          <a:prstGeom prst="rect">
            <a:avLst/>
          </a:prstGeom>
        </p:spPr>
      </p:pic>
      <p:sp>
        <p:nvSpPr>
          <p:cNvPr id="12" name="Text Placeholder 20"/>
          <p:cNvSpPr>
            <a:spLocks noGrp="1"/>
          </p:cNvSpPr>
          <p:nvPr>
            <p:ph type="body" sz="quarter" idx="20" hasCustomPrompt="1"/>
          </p:nvPr>
        </p:nvSpPr>
        <p:spPr bwMode="gray">
          <a:xfrm>
            <a:off x="504032" y="6075831"/>
            <a:ext cx="6764338" cy="2922895"/>
          </a:xfrm>
          <a:solidFill>
            <a:srgbClr val="009900"/>
          </a:solidFill>
        </p:spPr>
        <p:txBody>
          <a:bodyPr lIns="228600" tIns="228600" rIns="228600">
            <a:noAutofit/>
          </a:bodyPr>
          <a:lstStyle>
            <a:lvl1pPr marL="0" indent="0" algn="l">
              <a:buNone/>
              <a:defRPr sz="1500">
                <a:solidFill>
                  <a:schemeClr val="bg1"/>
                </a:solidFill>
              </a:defRPr>
            </a:lvl1pPr>
            <a:lvl2pPr marL="112713" indent="0" algn="l">
              <a:buNone/>
              <a:defRPr sz="1600">
                <a:solidFill>
                  <a:schemeClr val="bg1"/>
                </a:solidFill>
              </a:defRPr>
            </a:lvl2pPr>
            <a:lvl3pPr marL="230187" indent="0" algn="l">
              <a:buNone/>
              <a:defRPr sz="1600">
                <a:solidFill>
                  <a:schemeClr val="bg1"/>
                </a:solidFill>
              </a:defRPr>
            </a:lvl3pPr>
            <a:lvl4pPr marL="342900" indent="0" algn="l">
              <a:buNone/>
              <a:defRPr sz="1600">
                <a:solidFill>
                  <a:schemeClr val="bg1"/>
                </a:solidFill>
              </a:defRPr>
            </a:lvl4pPr>
            <a:lvl5pPr marL="458787" indent="0" algn="l">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cxnSp>
        <p:nvCxnSpPr>
          <p:cNvPr id="11" name="Straight Connector 10"/>
          <p:cNvCxnSpPr/>
          <p:nvPr userDrawn="1"/>
        </p:nvCxnSpPr>
        <p:spPr bwMode="gray">
          <a:xfrm>
            <a:off x="2581251" y="671930"/>
            <a:ext cx="0" cy="731519"/>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034508"/>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8"/>
            <a:ext cx="6747466" cy="6771276"/>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5" y="1352568"/>
            <a:ext cx="4336615" cy="6771276"/>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5" y="1352568"/>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2"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9"/>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2" y="8954744"/>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7"/>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1" y="8954744"/>
            <a:ext cx="1298153" cy="2769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7"/>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4"/>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endParaRPr lang="en-US" sz="900" dirty="0">
              <a:solidFill>
                <a:schemeClr val="bg1"/>
              </a:solidFill>
            </a:endParaRPr>
          </a:p>
        </p:txBody>
      </p:sp>
      <p:sp>
        <p:nvSpPr>
          <p:cNvPr id="13" name="TextBox 12"/>
          <p:cNvSpPr txBox="1"/>
          <p:nvPr userDrawn="1"/>
        </p:nvSpPr>
        <p:spPr bwMode="gray">
          <a:xfrm>
            <a:off x="3869186" y="8460977"/>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8" y="8954744"/>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7"/>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6"/>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7"/>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6"/>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9"/>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7"/>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6" y="511917"/>
            <a:ext cx="1672937" cy="640080"/>
          </a:xfrm>
          <a:prstGeom prst="rect">
            <a:avLst/>
          </a:prstGeom>
        </p:spPr>
      </p:pic>
      <p:sp>
        <p:nvSpPr>
          <p:cNvPr id="3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32" name="Text Placeholder 1"/>
          <p:cNvSpPr txBox="1">
            <a:spLocks/>
          </p:cNvSpPr>
          <p:nvPr userDrawn="1"/>
        </p:nvSpPr>
        <p:spPr bwMode="gray">
          <a:xfrm>
            <a:off x="7922384" y="1355896"/>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3" name="TextBox 32"/>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4" name="TextBox 33"/>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9" y="1714379"/>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9" y="1947234"/>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9" y="2367206"/>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9" y="2600062"/>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9" y="3027606"/>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9" y="3260461"/>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9" y="368717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9" y="3920029"/>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3" y="694566"/>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9"/>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480" userDrawn="1">
          <p15:clr>
            <a:srgbClr val="FBAE40"/>
          </p15:clr>
        </p15:guide>
        <p15:guide id="2" pos="71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8"/>
          </a:xfrm>
          <a:prstGeom prst="rect">
            <a:avLst/>
          </a:prstGeom>
        </p:spPr>
      </p:pic>
      <p:sp>
        <p:nvSpPr>
          <p:cNvPr id="14" name="Title 1"/>
          <p:cNvSpPr>
            <a:spLocks noGrp="1"/>
          </p:cNvSpPr>
          <p:nvPr>
            <p:ph type="title" hasCustomPrompt="1"/>
          </p:nvPr>
        </p:nvSpPr>
        <p:spPr bwMode="gray">
          <a:xfrm>
            <a:off x="1451412" y="4824862"/>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3"/>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3" y="7051160"/>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3"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6" y="6636851"/>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7" y="6312607"/>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
        <p:nvSpPr>
          <p:cNvPr id="13" name="Text Placeholder 1"/>
          <p:cNvSpPr txBox="1">
            <a:spLocks/>
          </p:cNvSpPr>
          <p:nvPr userDrawn="1"/>
        </p:nvSpPr>
        <p:spPr bwMode="gray">
          <a:xfrm>
            <a:off x="7901812" y="6631720"/>
            <a:ext cx="1543781" cy="1759456"/>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4" y="1110762"/>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97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4" y="700185"/>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0" name="Rectangle 9"/>
          <p:cNvSpPr/>
          <p:nvPr userDrawn="1"/>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6.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5.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5.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4" y="700185"/>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5" name="Rectangle 14"/>
          <p:cNvSpPr/>
          <p:nvPr/>
        </p:nvSpPr>
        <p:spPr bwMode="gray">
          <a:xfrm>
            <a:off x="516897" y="9621252"/>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TextBox 15"/>
          <p:cNvSpPr txBox="1"/>
          <p:nvPr/>
        </p:nvSpPr>
        <p:spPr bwMode="gray">
          <a:xfrm>
            <a:off x="552611" y="9652085"/>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3" r:id="rId4"/>
    <p:sldLayoutId id="2147483734" r:id="rId5"/>
    <p:sldLayoutId id="2147483731" r:id="rId6"/>
    <p:sldLayoutId id="2147483684" r:id="rId7"/>
    <p:sldLayoutId id="2147483656" r:id="rId8"/>
    <p:sldLayoutId id="2147483698" r:id="rId9"/>
    <p:sldLayoutId id="2147483710" r:id="rId10"/>
    <p:sldLayoutId id="2147483713" r:id="rId11"/>
    <p:sldLayoutId id="2147483692" r:id="rId12"/>
    <p:sldLayoutId id="2147483728" r:id="rId13"/>
    <p:sldLayoutId id="2147483678" r:id="rId1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2" userDrawn="1">
          <p15:clr>
            <a:srgbClr val="C35EA4"/>
          </p15:clr>
        </p15:guide>
        <p15:guide id="2" pos="4572" userDrawn="1">
          <p15:clr>
            <a:srgbClr val="C35EA4"/>
          </p15:clr>
        </p15:guide>
        <p15:guide id="3" orient="horz" pos="5940"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4" y="700185"/>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2"/>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p:nvSpPr>
        <p:spPr bwMode="gray">
          <a:xfrm>
            <a:off x="1410490" y="9652085"/>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4"/>
            <a:ext cx="713232" cy="272888"/>
          </a:xfrm>
          <a:prstGeom prst="rect">
            <a:avLst/>
          </a:prstGeom>
        </p:spPr>
      </p:pic>
      <p:sp>
        <p:nvSpPr>
          <p:cNvPr id="17" name="Rectangle 16"/>
          <p:cNvSpPr/>
          <p:nvPr/>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spTree>
    <p:extLst>
      <p:ext uri="{BB962C8B-B14F-4D97-AF65-F5344CB8AC3E}">
        <p14:creationId xmlns:p14="http://schemas.microsoft.com/office/powerpoint/2010/main" val="887616355"/>
      </p:ext>
    </p:extLst>
  </p:cSld>
  <p:clrMap bg1="lt1" tx1="dk1" bg2="lt2" tx2="dk2" accent1="accent1" accent2="accent2" accent3="accent3" accent4="accent4" accent5="accent5" accent6="accent6" hlink="hlink" folHlink="folHlink"/>
  <p:sldLayoutIdLst>
    <p:sldLayoutId id="2147483747" r:id="rId1"/>
    <p:sldLayoutId id="2147483744" r:id="rId2"/>
    <p:sldLayoutId id="2147483745" r:id="rId3"/>
    <p:sldLayoutId id="2147483746"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7" y="1710701"/>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1"/>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2"/>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1" y="9652085"/>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2" y="457998"/>
            <a:ext cx="1325880" cy="507293"/>
          </a:xfrm>
          <a:prstGeom prst="rect">
            <a:avLst/>
          </a:prstGeom>
        </p:spPr>
      </p:pic>
    </p:spTree>
    <p:extLst>
      <p:ext uri="{BB962C8B-B14F-4D97-AF65-F5344CB8AC3E}">
        <p14:creationId xmlns:p14="http://schemas.microsoft.com/office/powerpoint/2010/main" val="360138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3" userDrawn="1">
          <p15:clr>
            <a:srgbClr val="C35EA4"/>
          </p15:clr>
        </p15:guide>
        <p15:guide id="2" pos="4572" userDrawn="1">
          <p15:clr>
            <a:srgbClr val="C35EA4"/>
          </p15:clr>
        </p15:guide>
        <p15:guide id="3" orient="horz" pos="287" userDrawn="1">
          <p15:clr>
            <a:srgbClr val="C35EA4"/>
          </p15:clr>
        </p15:guide>
        <p15:guide id="4" orient="horz" pos="5940" userDrawn="1">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7" y="1710701"/>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1"/>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2"/>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TextBox 13"/>
          <p:cNvSpPr txBox="1"/>
          <p:nvPr/>
        </p:nvSpPr>
        <p:spPr bwMode="gray">
          <a:xfrm>
            <a:off x="552611" y="9652085"/>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tx1"/>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All Rights Reserved</a:t>
            </a:r>
            <a:r>
              <a:rPr kumimoji="0" lang="en-US" sz="550" b="0" i="0" u="none" strike="noStrike" kern="1200" cap="none" spc="0" normalizeH="0" baseline="0" noProof="0" dirty="0" smtClean="0">
                <a:ln>
                  <a:noFill/>
                </a:ln>
                <a:solidFill>
                  <a:schemeClr val="tx1"/>
                </a:solidFill>
                <a:effectLst/>
                <a:uLnTx/>
                <a:uFillTx/>
                <a:latin typeface="+mn-lt"/>
                <a:ea typeface="+mn-ea"/>
                <a:cs typeface="+mn-cs"/>
              </a:rPr>
              <a:t> </a:t>
            </a:r>
            <a:r>
              <a:rPr kumimoji="0" lang="en-US" sz="550" b="0" i="0" u="none" strike="noStrike" kern="1200" cap="none" spc="0" normalizeH="0" baseline="0" noProof="0" dirty="0" smtClean="0">
                <a:ln>
                  <a:noFill/>
                </a:ln>
                <a:solidFill>
                  <a:schemeClr val="tx1"/>
                </a:solidFill>
                <a:effectLst/>
                <a:uLnTx/>
                <a:uFillTx/>
                <a:latin typeface="+mn-lt"/>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5" name="Rectangle 14"/>
          <p:cNvSpPr/>
          <p:nvPr/>
        </p:nvSpPr>
        <p:spPr bwMode="gray">
          <a:xfrm>
            <a:off x="4162425"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2" y="9639486"/>
            <a:ext cx="2909983" cy="117540"/>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2" y="457998"/>
            <a:ext cx="1325880" cy="507293"/>
          </a:xfrm>
          <a:prstGeom prst="rect">
            <a:avLst/>
          </a:prstGeom>
        </p:spPr>
      </p:pic>
      <p:cxnSp>
        <p:nvCxnSpPr>
          <p:cNvPr id="19" name="Straight Connector 18"/>
          <p:cNvCxnSpPr/>
          <p:nvPr/>
        </p:nvCxnSpPr>
        <p:spPr bwMode="gray">
          <a:xfrm>
            <a:off x="1981066" y="422335"/>
            <a:ext cx="0" cy="578619"/>
          </a:xfrm>
          <a:prstGeom prst="line">
            <a:avLst/>
          </a:prstGeom>
          <a:ln w="9525">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946151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3">
          <p15:clr>
            <a:srgbClr val="C35EA4"/>
          </p15:clr>
        </p15:guide>
        <p15:guide id="2" pos="4572">
          <p15:clr>
            <a:srgbClr val="C35EA4"/>
          </p15:clr>
        </p15:guide>
        <p15:guide id="3" orient="horz" pos="287">
          <p15:clr>
            <a:srgbClr val="C35EA4"/>
          </p15:clr>
        </p15:guide>
        <p15:guide id="4" orient="horz" pos="5940"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1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6.xml"/><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7"/>
          </p:nvPr>
        </p:nvSpPr>
        <p:spPr>
          <a:xfrm>
            <a:off x="2743176" y="806858"/>
            <a:ext cx="3200400" cy="461665"/>
          </a:xfrm>
        </p:spPr>
        <p:txBody>
          <a:bodyPr/>
          <a:lstStyle/>
          <a:p>
            <a:r>
              <a:rPr lang="en-US" dirty="0" smtClean="0"/>
              <a:t>Independent School</a:t>
            </a:r>
            <a:br>
              <a:rPr lang="en-US" dirty="0" smtClean="0"/>
            </a:br>
            <a:r>
              <a:rPr lang="en-US" dirty="0" smtClean="0"/>
              <a:t>Executive Forum</a:t>
            </a:r>
            <a:endParaRPr lang="en-US" dirty="0"/>
          </a:p>
        </p:txBody>
      </p:sp>
      <p:sp>
        <p:nvSpPr>
          <p:cNvPr id="16" name="Title 15"/>
          <p:cNvSpPr>
            <a:spLocks noGrp="1"/>
          </p:cNvSpPr>
          <p:nvPr>
            <p:ph type="title"/>
          </p:nvPr>
        </p:nvSpPr>
        <p:spPr>
          <a:xfrm>
            <a:off x="1035585" y="3584670"/>
            <a:ext cx="5257800" cy="923330"/>
          </a:xfrm>
        </p:spPr>
        <p:txBody>
          <a:bodyPr/>
          <a:lstStyle/>
          <a:p>
            <a:r>
              <a:rPr lang="en-US" dirty="0" smtClean="0"/>
              <a:t>Tackling the Student Stress Dilemma</a:t>
            </a:r>
            <a:endParaRPr lang="en-US" dirty="0"/>
          </a:p>
        </p:txBody>
      </p:sp>
      <p:sp>
        <p:nvSpPr>
          <p:cNvPr id="17" name="Text Placeholder 16"/>
          <p:cNvSpPr>
            <a:spLocks noGrp="1"/>
          </p:cNvSpPr>
          <p:nvPr>
            <p:ph type="body" sz="quarter" idx="16"/>
          </p:nvPr>
        </p:nvSpPr>
        <p:spPr>
          <a:xfrm>
            <a:off x="1035585" y="4738964"/>
            <a:ext cx="5257800" cy="430887"/>
          </a:xfrm>
        </p:spPr>
        <p:txBody>
          <a:bodyPr/>
          <a:lstStyle/>
          <a:p>
            <a:pPr marL="285750" indent="-285750">
              <a:buFont typeface="Arial" panose="020B0604020202020204" pitchFamily="34" charset="0"/>
              <a:buChar char="•"/>
            </a:pPr>
            <a:r>
              <a:rPr lang="en-US" dirty="0" smtClean="0"/>
              <a:t>Diagnosing your homework problem</a:t>
            </a:r>
          </a:p>
          <a:p>
            <a:pPr marL="285750" indent="-285750">
              <a:buFont typeface="Arial" panose="020B0604020202020204" pitchFamily="34" charset="0"/>
              <a:buChar char="•"/>
            </a:pPr>
            <a:r>
              <a:rPr lang="en-US" dirty="0" smtClean="0"/>
              <a:t>Identifying the best solution</a:t>
            </a:r>
            <a:endParaRPr lang="en-US" dirty="0"/>
          </a:p>
        </p:txBody>
      </p:sp>
    </p:spTree>
    <p:extLst>
      <p:ext uri="{BB962C8B-B14F-4D97-AF65-F5344CB8AC3E}">
        <p14:creationId xmlns:p14="http://schemas.microsoft.com/office/powerpoint/2010/main" val="1492919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endParaRPr lang="en-US"/>
          </a:p>
        </p:txBody>
      </p:sp>
      <p:sp>
        <p:nvSpPr>
          <p:cNvPr id="6" name="Title 5"/>
          <p:cNvSpPr>
            <a:spLocks noGrp="1"/>
          </p:cNvSpPr>
          <p:nvPr>
            <p:ph type="title"/>
          </p:nvPr>
        </p:nvSpPr>
        <p:spPr/>
        <p:txBody>
          <a:bodyPr/>
          <a:lstStyle/>
          <a:p>
            <a:r>
              <a:rPr lang="en-US" dirty="0" smtClean="0"/>
              <a:t>So You’ve Got a Homework Problem…</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2</a:t>
            </a:fld>
            <a:endParaRPr lang="en-US" dirty="0"/>
          </a:p>
        </p:txBody>
      </p:sp>
      <p:sp>
        <p:nvSpPr>
          <p:cNvPr id="8" name="TextBox 7"/>
          <p:cNvSpPr txBox="1"/>
          <p:nvPr/>
        </p:nvSpPr>
        <p:spPr bwMode="gray">
          <a:xfrm>
            <a:off x="509588" y="1897950"/>
            <a:ext cx="6643566" cy="3474720"/>
          </a:xfrm>
          <a:prstGeom prst="rect">
            <a:avLst/>
          </a:prstGeom>
          <a:noFill/>
        </p:spPr>
        <p:txBody>
          <a:bodyPr wrap="square" lIns="0" tIns="0" rIns="0" bIns="0" rtlCol="0">
            <a:spAutoFit/>
          </a:bodyPr>
          <a:lstStyle/>
          <a:p>
            <a:pPr>
              <a:spcBef>
                <a:spcPts val="500"/>
              </a:spcBef>
            </a:pPr>
            <a:endParaRPr lang="en-US" sz="900" dirty="0"/>
          </a:p>
          <a:p>
            <a:pPr lvl="1">
              <a:spcBef>
                <a:spcPts val="500"/>
              </a:spcBef>
            </a:pPr>
            <a:endParaRPr lang="en-US" sz="900" dirty="0" smtClean="0"/>
          </a:p>
          <a:p>
            <a:pPr lvl="1">
              <a:spcBef>
                <a:spcPts val="500"/>
              </a:spcBef>
            </a:pPr>
            <a:endParaRPr lang="en-US" sz="900" dirty="0"/>
          </a:p>
          <a:p>
            <a:pPr lvl="1">
              <a:spcBef>
                <a:spcPts val="500"/>
              </a:spcBef>
            </a:pPr>
            <a:endParaRPr lang="en-US" sz="900" dirty="0" smtClean="0"/>
          </a:p>
          <a:p>
            <a:pPr lvl="1">
              <a:spcBef>
                <a:spcPts val="500"/>
              </a:spcBef>
            </a:pPr>
            <a:endParaRPr lang="en-US" sz="900" dirty="0"/>
          </a:p>
          <a:p>
            <a:pPr lvl="1">
              <a:spcBef>
                <a:spcPts val="500"/>
              </a:spcBef>
            </a:pPr>
            <a:endParaRPr lang="en-US" sz="900" dirty="0" smtClean="0"/>
          </a:p>
          <a:p>
            <a:pPr lvl="1">
              <a:spcBef>
                <a:spcPts val="500"/>
              </a:spcBef>
            </a:pPr>
            <a:endParaRPr lang="en-US" sz="900" dirty="0"/>
          </a:p>
          <a:p>
            <a:pPr lvl="1">
              <a:spcBef>
                <a:spcPts val="500"/>
              </a:spcBef>
            </a:pPr>
            <a:endParaRPr lang="en-US" sz="900" dirty="0" smtClean="0"/>
          </a:p>
          <a:p>
            <a:pPr lvl="1">
              <a:spcBef>
                <a:spcPts val="500"/>
              </a:spcBef>
            </a:pPr>
            <a:r>
              <a:rPr lang="en-US" sz="900" dirty="0"/>
              <a:t> </a:t>
            </a:r>
            <a:r>
              <a:rPr lang="en-US" sz="900" dirty="0" smtClean="0"/>
              <a:t>  </a:t>
            </a:r>
            <a:endParaRPr lang="en-US" sz="900" dirty="0"/>
          </a:p>
          <a:p>
            <a:pPr lvl="1">
              <a:spcBef>
                <a:spcPts val="500"/>
              </a:spcBef>
            </a:pPr>
            <a:endParaRPr lang="en-US" sz="900" dirty="0" smtClean="0"/>
          </a:p>
          <a:p>
            <a:pPr lvl="1">
              <a:spcBef>
                <a:spcPts val="500"/>
              </a:spcBef>
            </a:pPr>
            <a:endParaRPr lang="en-US" sz="900" dirty="0" smtClean="0"/>
          </a:p>
          <a:p>
            <a:pPr lvl="1">
              <a:spcBef>
                <a:spcPts val="500"/>
              </a:spcBef>
            </a:pPr>
            <a:endParaRPr lang="en-US" sz="900" dirty="0"/>
          </a:p>
          <a:p>
            <a:pPr lvl="1">
              <a:spcBef>
                <a:spcPts val="500"/>
              </a:spcBef>
            </a:pPr>
            <a:endParaRPr lang="en-US" sz="900" dirty="0"/>
          </a:p>
          <a:p>
            <a:pPr lvl="1">
              <a:spcBef>
                <a:spcPts val="500"/>
              </a:spcBef>
            </a:pPr>
            <a:endParaRPr lang="en-US" sz="900" dirty="0" smtClean="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b="1" dirty="0" smtClean="0"/>
          </a:p>
          <a:p>
            <a:pPr>
              <a:spcBef>
                <a:spcPts val="500"/>
              </a:spcBef>
            </a:pPr>
            <a:endParaRPr lang="en-US" sz="900" b="1" dirty="0"/>
          </a:p>
          <a:p>
            <a:pPr>
              <a:spcBef>
                <a:spcPts val="500"/>
              </a:spcBef>
            </a:pPr>
            <a:endParaRPr lang="en-US" sz="900" b="1" dirty="0"/>
          </a:p>
        </p:txBody>
      </p:sp>
      <p:grpSp>
        <p:nvGrpSpPr>
          <p:cNvPr id="26" name="Group 25"/>
          <p:cNvGrpSpPr/>
          <p:nvPr/>
        </p:nvGrpSpPr>
        <p:grpSpPr>
          <a:xfrm>
            <a:off x="930194" y="1859240"/>
            <a:ext cx="2926080" cy="1392929"/>
            <a:chOff x="1111169" y="2614264"/>
            <a:chExt cx="2926080" cy="1392929"/>
          </a:xfrm>
        </p:grpSpPr>
        <p:sp>
          <p:nvSpPr>
            <p:cNvPr id="16" name="TextBox 15"/>
            <p:cNvSpPr txBox="1"/>
            <p:nvPr/>
          </p:nvSpPr>
          <p:spPr bwMode="gray">
            <a:xfrm>
              <a:off x="1111169" y="3032567"/>
              <a:ext cx="2926080" cy="974626"/>
            </a:xfrm>
            <a:prstGeom prst="rect">
              <a:avLst/>
            </a:prstGeom>
            <a:noFill/>
          </p:spPr>
          <p:txBody>
            <a:bodyPr wrap="square" lIns="0" tIns="0" rIns="0" bIns="0" rtlCol="0">
              <a:spAutoFit/>
            </a:bodyPr>
            <a:lstStyle/>
            <a:p>
              <a:pPr>
                <a:spcBef>
                  <a:spcPts val="500"/>
                </a:spcBef>
              </a:pPr>
              <a:r>
                <a:rPr lang="en-US" sz="1000" b="1" dirty="0" smtClean="0"/>
                <a:t>Curriculum</a:t>
              </a:r>
              <a:endParaRPr lang="en-US" sz="900" b="1" dirty="0" smtClean="0"/>
            </a:p>
            <a:p>
              <a:pPr marL="171450" indent="-171450">
                <a:spcBef>
                  <a:spcPts val="500"/>
                </a:spcBef>
                <a:buFont typeface="Arial" panose="020B0604020202020204" pitchFamily="34" charset="0"/>
                <a:buChar char="•"/>
              </a:pPr>
              <a:r>
                <a:rPr lang="en-US" sz="900" dirty="0"/>
                <a:t>Independent school students take over 50% more </a:t>
              </a:r>
              <a:r>
                <a:rPr lang="en-US" sz="900" dirty="0" smtClean="0"/>
                <a:t>AP exams per student </a:t>
              </a:r>
              <a:r>
                <a:rPr lang="en-US" sz="900" dirty="0"/>
                <a:t>than public </a:t>
              </a:r>
              <a:r>
                <a:rPr lang="en-US" sz="900" dirty="0" smtClean="0"/>
                <a:t/>
              </a:r>
              <a:br>
                <a:rPr lang="en-US" sz="900" dirty="0" smtClean="0"/>
              </a:br>
              <a:r>
                <a:rPr lang="en-US" sz="900" dirty="0" smtClean="0"/>
                <a:t>school peers</a:t>
              </a:r>
            </a:p>
            <a:p>
              <a:pPr marL="171450" indent="-171450">
                <a:spcBef>
                  <a:spcPts val="500"/>
                </a:spcBef>
                <a:buFont typeface="Arial" panose="020B0604020202020204" pitchFamily="34" charset="0"/>
                <a:buChar char="•"/>
              </a:pPr>
              <a:r>
                <a:rPr lang="en-US" sz="900" dirty="0" smtClean="0"/>
                <a:t>Students load up on advanced/honors/AP classes, contributing to a heavy workload</a:t>
              </a:r>
            </a:p>
          </p:txBody>
        </p:sp>
        <p:pic>
          <p:nvPicPr>
            <p:cNvPr id="17"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11170" y="2614264"/>
              <a:ext cx="407537" cy="31108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p:cNvGrpSpPr/>
          <p:nvPr/>
        </p:nvGrpSpPr>
        <p:grpSpPr>
          <a:xfrm>
            <a:off x="4214148" y="1859240"/>
            <a:ext cx="2959332" cy="1512007"/>
            <a:chOff x="1111168" y="3747115"/>
            <a:chExt cx="2959332" cy="1512007"/>
          </a:xfrm>
        </p:grpSpPr>
        <p:sp>
          <p:nvSpPr>
            <p:cNvPr id="18" name="TextBox 17"/>
            <p:cNvSpPr txBox="1"/>
            <p:nvPr/>
          </p:nvSpPr>
          <p:spPr bwMode="gray">
            <a:xfrm>
              <a:off x="1111168" y="4145997"/>
              <a:ext cx="2959332" cy="1113125"/>
            </a:xfrm>
            <a:prstGeom prst="rect">
              <a:avLst/>
            </a:prstGeom>
            <a:noFill/>
          </p:spPr>
          <p:txBody>
            <a:bodyPr wrap="square" lIns="0" tIns="0" rIns="0" bIns="0" rtlCol="0">
              <a:spAutoFit/>
            </a:bodyPr>
            <a:lstStyle/>
            <a:p>
              <a:pPr>
                <a:spcBef>
                  <a:spcPts val="500"/>
                </a:spcBef>
              </a:pPr>
              <a:r>
                <a:rPr lang="en-US" sz="1000" b="1" dirty="0" smtClean="0"/>
                <a:t>“More is More” Mentality</a:t>
              </a:r>
              <a:endParaRPr lang="en-US" sz="900" dirty="0"/>
            </a:p>
            <a:p>
              <a:pPr marL="171450" indent="-171450">
                <a:spcBef>
                  <a:spcPts val="500"/>
                </a:spcBef>
                <a:buFont typeface="Arial" panose="020B0604020202020204" pitchFamily="34" charset="0"/>
                <a:buChar char="•"/>
              </a:pPr>
              <a:r>
                <a:rPr lang="en-US" sz="900" dirty="0" smtClean="0"/>
                <a:t>Faculty, parents see homework as a measure of rigor; more homework indicates greater rigor</a:t>
              </a:r>
            </a:p>
            <a:p>
              <a:pPr marL="171450" indent="-171450">
                <a:spcBef>
                  <a:spcPts val="500"/>
                </a:spcBef>
                <a:buFont typeface="Arial" panose="020B0604020202020204" pitchFamily="34" charset="0"/>
                <a:buChar char="•"/>
              </a:pPr>
              <a:r>
                <a:rPr lang="en-US" sz="900" dirty="0" smtClean="0"/>
                <a:t>Belief in a homework-achievement link fuels this mentality, despite no clearly demonstrable relationship between more homework and better outcomes</a:t>
              </a:r>
            </a:p>
          </p:txBody>
        </p:sp>
        <p:pic>
          <p:nvPicPr>
            <p:cNvPr id="19" name="Picture 3" descr="L:\public\share\ABC Templates and Resources\Template Resources (EAB)\Art Icons Logos (EAB)\Icons (EAB)\Improvem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1170" y="3747115"/>
              <a:ext cx="415016" cy="30434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8" name="Group 27"/>
          <p:cNvGrpSpPr/>
          <p:nvPr/>
        </p:nvGrpSpPr>
        <p:grpSpPr>
          <a:xfrm>
            <a:off x="918492" y="3643597"/>
            <a:ext cx="2937783" cy="1406828"/>
            <a:chOff x="4307584" y="2614265"/>
            <a:chExt cx="2937783" cy="1406828"/>
          </a:xfrm>
        </p:grpSpPr>
        <p:sp>
          <p:nvSpPr>
            <p:cNvPr id="20" name="TextBox 19"/>
            <p:cNvSpPr txBox="1"/>
            <p:nvPr/>
          </p:nvSpPr>
          <p:spPr bwMode="gray">
            <a:xfrm>
              <a:off x="4319287" y="3046467"/>
              <a:ext cx="2926080" cy="974626"/>
            </a:xfrm>
            <a:prstGeom prst="rect">
              <a:avLst/>
            </a:prstGeom>
            <a:noFill/>
          </p:spPr>
          <p:txBody>
            <a:bodyPr wrap="square" lIns="0" tIns="0" rIns="0" bIns="0" rtlCol="0">
              <a:spAutoFit/>
            </a:bodyPr>
            <a:lstStyle/>
            <a:p>
              <a:pPr>
                <a:spcBef>
                  <a:spcPts val="500"/>
                </a:spcBef>
              </a:pPr>
              <a:r>
                <a:rPr lang="en-US" sz="1000" b="1" dirty="0" smtClean="0"/>
                <a:t>Student Distractions</a:t>
              </a:r>
            </a:p>
            <a:p>
              <a:pPr marL="171450" indent="-171450">
                <a:spcBef>
                  <a:spcPts val="500"/>
                </a:spcBef>
                <a:buFont typeface="Arial" panose="020B0604020202020204" pitchFamily="34" charset="0"/>
                <a:buChar char="•"/>
              </a:pPr>
              <a:r>
                <a:rPr lang="en-US" sz="900" dirty="0"/>
                <a:t>Unsupervised students frequently spend 35% of dedicated homework time on </a:t>
              </a:r>
              <a:br>
                <a:rPr lang="en-US" sz="900" dirty="0"/>
              </a:br>
              <a:r>
                <a:rPr lang="en-US" sz="900" dirty="0"/>
                <a:t>digital </a:t>
              </a:r>
              <a:r>
                <a:rPr lang="en-US" sz="900" dirty="0" smtClean="0"/>
                <a:t>distractions</a:t>
              </a:r>
            </a:p>
            <a:p>
              <a:pPr marL="171450" indent="-171450">
                <a:spcBef>
                  <a:spcPts val="500"/>
                </a:spcBef>
                <a:buFont typeface="Arial" panose="020B0604020202020204" pitchFamily="34" charset="0"/>
                <a:buChar char="•"/>
              </a:pPr>
              <a:r>
                <a:rPr lang="en-US" sz="900" dirty="0" smtClean="0"/>
                <a:t>Social media and multitasking habits extend the time needed to complete assignments</a:t>
              </a:r>
              <a:endParaRPr lang="en-US" sz="900" dirty="0"/>
            </a:p>
          </p:txBody>
        </p:sp>
        <p:grpSp>
          <p:nvGrpSpPr>
            <p:cNvPr id="21" name="Group 20"/>
            <p:cNvGrpSpPr/>
            <p:nvPr/>
          </p:nvGrpSpPr>
          <p:grpSpPr bwMode="gray">
            <a:xfrm>
              <a:off x="4307584" y="2614265"/>
              <a:ext cx="298740" cy="369591"/>
              <a:chOff x="2937197" y="2244366"/>
              <a:chExt cx="385011" cy="479150"/>
            </a:xfrm>
          </p:grpSpPr>
          <p:pic>
            <p:nvPicPr>
              <p:cNvPr id="22"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1" b="9812"/>
              <a:stretch/>
            </p:blipFill>
            <p:spPr bwMode="gray">
              <a:xfrm>
                <a:off x="3028698" y="2244366"/>
                <a:ext cx="156332" cy="1896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t="-1" b="28694"/>
              <a:stretch/>
            </p:blipFill>
            <p:spPr bwMode="gray">
              <a:xfrm>
                <a:off x="2937197" y="2462715"/>
                <a:ext cx="385011" cy="260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grpSp>
        <p:nvGrpSpPr>
          <p:cNvPr id="29" name="Group 28"/>
          <p:cNvGrpSpPr/>
          <p:nvPr/>
        </p:nvGrpSpPr>
        <p:grpSpPr>
          <a:xfrm>
            <a:off x="4224037" y="3643597"/>
            <a:ext cx="2985374" cy="1416379"/>
            <a:chOff x="4319287" y="3704245"/>
            <a:chExt cx="2985374" cy="1416379"/>
          </a:xfrm>
        </p:grpSpPr>
        <p:sp>
          <p:nvSpPr>
            <p:cNvPr id="24" name="TextBox 23"/>
            <p:cNvSpPr txBox="1"/>
            <p:nvPr/>
          </p:nvSpPr>
          <p:spPr bwMode="gray">
            <a:xfrm>
              <a:off x="4378581" y="4145998"/>
              <a:ext cx="2926080" cy="974626"/>
            </a:xfrm>
            <a:prstGeom prst="rect">
              <a:avLst/>
            </a:prstGeom>
            <a:noFill/>
          </p:spPr>
          <p:txBody>
            <a:bodyPr wrap="square" lIns="0" tIns="0" rIns="0" bIns="0" rtlCol="0">
              <a:spAutoFit/>
            </a:bodyPr>
            <a:lstStyle/>
            <a:p>
              <a:pPr>
                <a:spcBef>
                  <a:spcPts val="500"/>
                </a:spcBef>
              </a:pPr>
              <a:r>
                <a:rPr lang="en-US" sz="1000" b="1" dirty="0"/>
                <a:t>Misalignment in </a:t>
              </a:r>
              <a:r>
                <a:rPr lang="en-US" sz="1000" b="1" dirty="0" smtClean="0"/>
                <a:t>Expectations</a:t>
              </a:r>
              <a:endParaRPr lang="en-US" sz="900" dirty="0"/>
            </a:p>
            <a:p>
              <a:pPr marL="171450" indent="-171450">
                <a:spcBef>
                  <a:spcPts val="500"/>
                </a:spcBef>
                <a:buFont typeface="Arial" panose="020B0604020202020204" pitchFamily="34" charset="0"/>
                <a:buChar char="•"/>
              </a:pPr>
              <a:r>
                <a:rPr lang="en-US" sz="900" dirty="0"/>
                <a:t>Teachers underestimate homework completion time by as much as 50</a:t>
              </a:r>
              <a:r>
                <a:rPr lang="en-US" sz="900" dirty="0" smtClean="0"/>
                <a:t>%</a:t>
              </a:r>
            </a:p>
            <a:p>
              <a:pPr marL="171450" indent="-171450">
                <a:spcBef>
                  <a:spcPts val="500"/>
                </a:spcBef>
                <a:buFont typeface="Arial" panose="020B0604020202020204" pitchFamily="34" charset="0"/>
                <a:buChar char="•"/>
              </a:pPr>
              <a:r>
                <a:rPr lang="en-US" sz="900" dirty="0" smtClean="0"/>
                <a:t>Faculty assess difficulty, duration of assignment one way, but students experience it another</a:t>
              </a:r>
            </a:p>
          </p:txBody>
        </p:sp>
        <p:pic>
          <p:nvPicPr>
            <p:cNvPr id="25" name="Picture 4" descr="L:\public\share\ABC Templates and Resources\Template Resources (EAB)\Art Icons Logos (EAB)\Icons (EAB)\Balanc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9287" y="3704245"/>
              <a:ext cx="407537" cy="389877"/>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30" name="Straight Connector 29"/>
          <p:cNvCxnSpPr/>
          <p:nvPr/>
        </p:nvCxnSpPr>
        <p:spPr bwMode="gray">
          <a:xfrm>
            <a:off x="516045" y="1326909"/>
            <a:ext cx="0" cy="516412"/>
          </a:xfrm>
          <a:prstGeom prst="line">
            <a:avLst/>
          </a:prstGeom>
          <a:ln w="2857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bwMode="gray">
          <a:xfrm>
            <a:off x="620455" y="1326909"/>
            <a:ext cx="6637595" cy="618118"/>
          </a:xfrm>
          <a:prstGeom prst="rect">
            <a:avLst/>
          </a:prstGeom>
          <a:noFill/>
        </p:spPr>
        <p:txBody>
          <a:bodyPr wrap="square" lIns="0" tIns="0" rIns="0" bIns="0" rtlCol="0">
            <a:spAutoFit/>
          </a:bodyPr>
          <a:lstStyle/>
          <a:p>
            <a:pPr>
              <a:spcBef>
                <a:spcPts val="500"/>
              </a:spcBef>
            </a:pPr>
            <a:r>
              <a:rPr lang="en-US" sz="900" dirty="0"/>
              <a:t>I</a:t>
            </a:r>
            <a:r>
              <a:rPr lang="en-US" sz="900" dirty="0" smtClean="0"/>
              <a:t>ndependent </a:t>
            </a:r>
            <a:r>
              <a:rPr lang="en-US" sz="900" dirty="0"/>
              <a:t>school leaders are becoming increasingly aware of homework-related stress as a serious and growing problem </a:t>
            </a:r>
            <a:r>
              <a:rPr lang="en-US" sz="900" dirty="0" smtClean="0"/>
              <a:t>on campus</a:t>
            </a:r>
            <a:r>
              <a:rPr lang="en-US" sz="900" dirty="0"/>
              <a:t>. Through our research, we </a:t>
            </a:r>
            <a:r>
              <a:rPr lang="en-US" sz="900" dirty="0" smtClean="0"/>
              <a:t>identified </a:t>
            </a:r>
            <a:r>
              <a:rPr lang="en-US" sz="900" dirty="0" smtClean="0">
                <a:solidFill>
                  <a:schemeClr val="accent6"/>
                </a:solidFill>
              </a:rPr>
              <a:t>four </a:t>
            </a:r>
            <a:r>
              <a:rPr lang="en-US" sz="900" dirty="0">
                <a:solidFill>
                  <a:schemeClr val="accent6"/>
                </a:solidFill>
              </a:rPr>
              <a:t>primary factors </a:t>
            </a:r>
            <a:r>
              <a:rPr lang="en-US" sz="900" dirty="0"/>
              <a:t>contributing to </a:t>
            </a:r>
            <a:r>
              <a:rPr lang="en-US" sz="900" dirty="0" smtClean="0"/>
              <a:t/>
            </a:r>
            <a:br>
              <a:rPr lang="en-US" sz="900" dirty="0" smtClean="0"/>
            </a:br>
            <a:r>
              <a:rPr lang="en-US" sz="900" dirty="0" smtClean="0"/>
              <a:t>homework stress:</a:t>
            </a:r>
            <a:endParaRPr lang="en-US" sz="900" dirty="0"/>
          </a:p>
          <a:p>
            <a:pPr>
              <a:spcBef>
                <a:spcPts val="500"/>
              </a:spcBef>
            </a:pPr>
            <a:endParaRPr lang="en-US" sz="900" dirty="0" smtClean="0"/>
          </a:p>
        </p:txBody>
      </p:sp>
      <p:grpSp>
        <p:nvGrpSpPr>
          <p:cNvPr id="41" name="Group 40"/>
          <p:cNvGrpSpPr/>
          <p:nvPr/>
        </p:nvGrpSpPr>
        <p:grpSpPr>
          <a:xfrm>
            <a:off x="489030" y="5649138"/>
            <a:ext cx="6757959" cy="773778"/>
            <a:chOff x="500605" y="1309665"/>
            <a:chExt cx="6757959" cy="773778"/>
          </a:xfrm>
        </p:grpSpPr>
        <p:sp>
          <p:nvSpPr>
            <p:cNvPr id="44" name="TextBox 43"/>
            <p:cNvSpPr txBox="1"/>
            <p:nvPr/>
          </p:nvSpPr>
          <p:spPr bwMode="gray">
            <a:xfrm>
              <a:off x="507674" y="1331267"/>
              <a:ext cx="6739994" cy="752176"/>
            </a:xfrm>
            <a:prstGeom prst="rect">
              <a:avLst/>
            </a:prstGeom>
            <a:noFill/>
            <a:ln w="12700">
              <a:noFill/>
              <a:miter lim="800000"/>
            </a:ln>
          </p:spPr>
          <p:txBody>
            <a:bodyPr wrap="square" lIns="137160" tIns="91440" rIns="137160" bIns="0" rtlCol="0">
              <a:noAutofit/>
            </a:bodyPr>
            <a:lstStyle/>
            <a:p>
              <a:pPr>
                <a:spcBef>
                  <a:spcPts val="500"/>
                </a:spcBef>
              </a:pPr>
              <a:r>
                <a:rPr lang="en-US" sz="1000" b="1" dirty="0" smtClean="0"/>
                <a:t>Diagnosing the Problem</a:t>
              </a:r>
            </a:p>
            <a:p>
              <a:pPr>
                <a:spcBef>
                  <a:spcPts val="500"/>
                </a:spcBef>
              </a:pPr>
              <a:r>
                <a:rPr lang="en-US" sz="900" dirty="0" smtClean="0"/>
                <a:t>The faculty and student survey found on  the </a:t>
              </a:r>
              <a:r>
                <a:rPr lang="en-US" sz="900" i="1" dirty="0" smtClean="0"/>
                <a:t>Tackling Student </a:t>
              </a:r>
              <a:r>
                <a:rPr lang="en-US" sz="900" dirty="0" smtClean="0"/>
                <a:t>Stress toolkit homepage can be applied across all grade levels. The results will point to the potential source of your homework problem. </a:t>
              </a:r>
            </a:p>
            <a:p>
              <a:pPr>
                <a:spcBef>
                  <a:spcPts val="500"/>
                </a:spcBef>
              </a:pPr>
              <a:endParaRPr lang="en-US" sz="900" dirty="0" smtClean="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smtClean="0"/>
            </a:p>
            <a:p>
              <a:pPr>
                <a:spcBef>
                  <a:spcPts val="500"/>
                </a:spcBef>
              </a:pPr>
              <a:endParaRPr lang="en-US" sz="1000" b="1" dirty="0" smtClean="0"/>
            </a:p>
            <a:p>
              <a:pPr>
                <a:spcBef>
                  <a:spcPts val="500"/>
                </a:spcBef>
              </a:pPr>
              <a:endParaRPr lang="en-US" sz="1000" b="1" dirty="0"/>
            </a:p>
          </p:txBody>
        </p:sp>
        <p:sp>
          <p:nvSpPr>
            <p:cNvPr id="54" name="Rounded Rectangle 53"/>
            <p:cNvSpPr/>
            <p:nvPr/>
          </p:nvSpPr>
          <p:spPr bwMode="gray">
            <a:xfrm>
              <a:off x="500605" y="1309665"/>
              <a:ext cx="6757959" cy="704331"/>
            </a:xfrm>
            <a:prstGeom prst="roundRect">
              <a:avLst/>
            </a:prstGeom>
            <a:noFill/>
            <a:ln w="12700">
              <a:solidFill>
                <a:schemeClr val="accent5"/>
              </a:solidFill>
              <a:prstDash val="sys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373" tIns="45687" rIns="91373" bIns="45687" numCol="1" spcCol="0" rtlCol="0" fromWordArt="0" anchor="t" anchorCtr="0" forceAA="0" compatLnSpc="1">
              <a:prstTxWarp prst="textNoShape">
                <a:avLst/>
              </a:prstTxWarp>
              <a:noAutofit/>
            </a:bodyPr>
            <a:lstStyle/>
            <a:p>
              <a:pPr algn="ctr">
                <a:spcBef>
                  <a:spcPts val="500"/>
                </a:spcBef>
              </a:pPr>
              <a:endParaRPr lang="en-US" sz="1100" dirty="0" err="1">
                <a:solidFill>
                  <a:schemeClr val="bg1"/>
                </a:solidFill>
              </a:endParaRPr>
            </a:p>
          </p:txBody>
        </p:sp>
      </p:grpSp>
      <p:grpSp>
        <p:nvGrpSpPr>
          <p:cNvPr id="55" name="Group 54"/>
          <p:cNvGrpSpPr/>
          <p:nvPr/>
        </p:nvGrpSpPr>
        <p:grpSpPr>
          <a:xfrm>
            <a:off x="575204" y="6478853"/>
            <a:ext cx="6634207" cy="276999"/>
            <a:chOff x="613461" y="1822400"/>
            <a:chExt cx="6634207" cy="276999"/>
          </a:xfrm>
        </p:grpSpPr>
        <p:sp>
          <p:nvSpPr>
            <p:cNvPr id="56" name="TextBox 55"/>
            <p:cNvSpPr txBox="1"/>
            <p:nvPr/>
          </p:nvSpPr>
          <p:spPr bwMode="gray">
            <a:xfrm>
              <a:off x="613461" y="1822400"/>
              <a:ext cx="126638" cy="276999"/>
            </a:xfrm>
            <a:prstGeom prst="rect">
              <a:avLst/>
            </a:prstGeom>
            <a:noFill/>
          </p:spPr>
          <p:txBody>
            <a:bodyPr wrap="none" lIns="0" tIns="0" rIns="0" bIns="0" rtlCol="0">
              <a:spAutoFit/>
            </a:bodyPr>
            <a:lstStyle/>
            <a:p>
              <a:r>
                <a:rPr lang="en-US" sz="1800" dirty="0" smtClean="0">
                  <a:solidFill>
                    <a:schemeClr val="tx2"/>
                  </a:solidFill>
                  <a:latin typeface="+mj-lt"/>
                </a:rPr>
                <a:t>1</a:t>
              </a:r>
            </a:p>
          </p:txBody>
        </p:sp>
        <p:sp>
          <p:nvSpPr>
            <p:cNvPr id="57" name="TextBox 56"/>
            <p:cNvSpPr txBox="1"/>
            <p:nvPr/>
          </p:nvSpPr>
          <p:spPr bwMode="gray">
            <a:xfrm>
              <a:off x="891251" y="1822400"/>
              <a:ext cx="6356417" cy="276999"/>
            </a:xfrm>
            <a:prstGeom prst="rect">
              <a:avLst/>
            </a:prstGeom>
            <a:noFill/>
          </p:spPr>
          <p:txBody>
            <a:bodyPr wrap="square" lIns="0" tIns="0" rIns="0" bIns="0" rtlCol="0">
              <a:spAutoFit/>
            </a:bodyPr>
            <a:lstStyle/>
            <a:p>
              <a:pPr>
                <a:spcBef>
                  <a:spcPts val="500"/>
                </a:spcBef>
              </a:pPr>
              <a:r>
                <a:rPr lang="en-US" sz="900" dirty="0" smtClean="0"/>
                <a:t>Administer a student and teacher survey at all grade levels at two or three points in the semester that you feel will be representative of “normal” student workload intensity  </a:t>
              </a:r>
              <a:endParaRPr lang="en-US" sz="900" dirty="0"/>
            </a:p>
          </p:txBody>
        </p:sp>
      </p:grpSp>
      <p:grpSp>
        <p:nvGrpSpPr>
          <p:cNvPr id="58" name="Group 57"/>
          <p:cNvGrpSpPr/>
          <p:nvPr/>
        </p:nvGrpSpPr>
        <p:grpSpPr>
          <a:xfrm>
            <a:off x="576808" y="6922746"/>
            <a:ext cx="6632603" cy="276999"/>
            <a:chOff x="615065" y="2643136"/>
            <a:chExt cx="6632603" cy="276999"/>
          </a:xfrm>
        </p:grpSpPr>
        <p:sp>
          <p:nvSpPr>
            <p:cNvPr id="59" name="TextBox 58"/>
            <p:cNvSpPr txBox="1"/>
            <p:nvPr/>
          </p:nvSpPr>
          <p:spPr bwMode="gray">
            <a:xfrm>
              <a:off x="870981" y="2712386"/>
              <a:ext cx="6376687" cy="138499"/>
            </a:xfrm>
            <a:prstGeom prst="rect">
              <a:avLst/>
            </a:prstGeom>
            <a:noFill/>
          </p:spPr>
          <p:txBody>
            <a:bodyPr wrap="square" lIns="0" tIns="0" rIns="0" bIns="0" rtlCol="0">
              <a:spAutoFit/>
            </a:bodyPr>
            <a:lstStyle/>
            <a:p>
              <a:pPr>
                <a:spcBef>
                  <a:spcPts val="500"/>
                </a:spcBef>
              </a:pPr>
              <a:r>
                <a:rPr lang="en-US" sz="900" dirty="0"/>
                <a:t>Collect and compile the </a:t>
              </a:r>
              <a:r>
                <a:rPr lang="en-US" sz="900" dirty="0" smtClean="0"/>
                <a:t>data. Compare the teacher and student surveys by grade level and by subject</a:t>
              </a:r>
              <a:endParaRPr lang="en-US" sz="900" dirty="0"/>
            </a:p>
          </p:txBody>
        </p:sp>
        <p:sp>
          <p:nvSpPr>
            <p:cNvPr id="60" name="TextBox 59"/>
            <p:cNvSpPr txBox="1"/>
            <p:nvPr/>
          </p:nvSpPr>
          <p:spPr bwMode="gray">
            <a:xfrm>
              <a:off x="615065" y="2643136"/>
              <a:ext cx="125034" cy="276999"/>
            </a:xfrm>
            <a:prstGeom prst="rect">
              <a:avLst/>
            </a:prstGeom>
            <a:noFill/>
          </p:spPr>
          <p:txBody>
            <a:bodyPr wrap="none" lIns="0" tIns="0" rIns="0" bIns="0" rtlCol="0">
              <a:spAutoFit/>
            </a:bodyPr>
            <a:lstStyle/>
            <a:p>
              <a:r>
                <a:rPr lang="en-US" sz="1800" dirty="0">
                  <a:solidFill>
                    <a:schemeClr val="tx2"/>
                  </a:solidFill>
                  <a:latin typeface="+mj-lt"/>
                </a:rPr>
                <a:t>2</a:t>
              </a:r>
              <a:endParaRPr lang="en-US" sz="1800" dirty="0" smtClean="0">
                <a:solidFill>
                  <a:schemeClr val="tx2"/>
                </a:solidFill>
                <a:latin typeface="+mj-lt"/>
              </a:endParaRPr>
            </a:p>
          </p:txBody>
        </p:sp>
      </p:grpSp>
      <p:grpSp>
        <p:nvGrpSpPr>
          <p:cNvPr id="61" name="Group 60"/>
          <p:cNvGrpSpPr/>
          <p:nvPr/>
        </p:nvGrpSpPr>
        <p:grpSpPr>
          <a:xfrm>
            <a:off x="576808" y="7366640"/>
            <a:ext cx="6632603" cy="2121093"/>
            <a:chOff x="615065" y="3288937"/>
            <a:chExt cx="6632603" cy="2121093"/>
          </a:xfrm>
        </p:grpSpPr>
        <p:sp>
          <p:nvSpPr>
            <p:cNvPr id="62" name="TextBox 61"/>
            <p:cNvSpPr txBox="1"/>
            <p:nvPr/>
          </p:nvSpPr>
          <p:spPr bwMode="gray">
            <a:xfrm>
              <a:off x="891251" y="3288937"/>
              <a:ext cx="6356417" cy="2121093"/>
            </a:xfrm>
            <a:prstGeom prst="rect">
              <a:avLst/>
            </a:prstGeom>
            <a:noFill/>
          </p:spPr>
          <p:txBody>
            <a:bodyPr wrap="square" lIns="0" tIns="0" rIns="0" bIns="0" rtlCol="0">
              <a:spAutoFit/>
            </a:bodyPr>
            <a:lstStyle/>
            <a:p>
              <a:pPr>
                <a:spcBef>
                  <a:spcPts val="500"/>
                </a:spcBef>
              </a:pPr>
              <a:r>
                <a:rPr lang="en-US" sz="900" dirty="0" smtClean="0"/>
                <a:t>Your results will point to which of the four homework challenges described above is likely occurring at </a:t>
              </a:r>
              <a:br>
                <a:rPr lang="en-US" sz="900" dirty="0" smtClean="0"/>
              </a:br>
              <a:r>
                <a:rPr lang="en-US" sz="900" dirty="0" smtClean="0"/>
                <a:t>your school: </a:t>
              </a:r>
            </a:p>
            <a:p>
              <a:pPr marL="171450" indent="-171450">
                <a:spcBef>
                  <a:spcPts val="500"/>
                </a:spcBef>
                <a:buFont typeface="Arial" panose="020B0604020202020204" pitchFamily="34" charset="0"/>
                <a:buChar char="•"/>
              </a:pPr>
              <a:r>
                <a:rPr lang="en-US" sz="900" b="1" dirty="0" smtClean="0"/>
                <a:t>Curriculum</a:t>
              </a:r>
              <a:r>
                <a:rPr lang="en-US" sz="900" dirty="0" smtClean="0"/>
                <a:t>: Strategies for this will vary from school to school, but include limiting the number of AP/honors/advanced courses a student can take or limiting extra-curricular involvement</a:t>
              </a:r>
            </a:p>
            <a:p>
              <a:pPr marL="171450" indent="-171450">
                <a:spcBef>
                  <a:spcPts val="500"/>
                </a:spcBef>
                <a:buFont typeface="Arial" panose="020B0604020202020204" pitchFamily="34" charset="0"/>
                <a:buChar char="•"/>
              </a:pPr>
              <a:r>
                <a:rPr lang="en-US" sz="900" b="1" dirty="0" smtClean="0"/>
                <a:t>“More is More”</a:t>
              </a:r>
              <a:r>
                <a:rPr lang="en-US" sz="900" dirty="0" smtClean="0"/>
                <a:t>: Introduce periodic “no homework days” throughout the year to provide students with some decompression. </a:t>
              </a:r>
              <a:r>
                <a:rPr lang="en-US" sz="900" i="1" dirty="0" smtClean="0"/>
                <a:t>See Tactic #6: Homework-free School Days, in Tackling the Student Stress Dilemma </a:t>
              </a:r>
              <a:r>
                <a:rPr lang="en-US" sz="900" dirty="0" smtClean="0"/>
                <a:t> </a:t>
              </a:r>
            </a:p>
            <a:p>
              <a:pPr marL="171450" indent="-171450">
                <a:spcBef>
                  <a:spcPts val="500"/>
                </a:spcBef>
                <a:buFont typeface="Arial" panose="020B0604020202020204" pitchFamily="34" charset="0"/>
                <a:buChar char="•"/>
              </a:pPr>
              <a:r>
                <a:rPr lang="en-US" sz="900" b="1" dirty="0" smtClean="0"/>
                <a:t>Student Distractions</a:t>
              </a:r>
              <a:r>
                <a:rPr lang="en-US" sz="900" dirty="0" smtClean="0"/>
                <a:t>: Include dedicated class time on study skills in all grade-level curricula </a:t>
              </a:r>
            </a:p>
            <a:p>
              <a:pPr marL="171450" indent="-171450">
                <a:spcBef>
                  <a:spcPts val="500"/>
                </a:spcBef>
                <a:buFont typeface="Arial" panose="020B0604020202020204" pitchFamily="34" charset="0"/>
                <a:buChar char="•"/>
              </a:pPr>
              <a:r>
                <a:rPr lang="en-US" sz="900" b="1" dirty="0" smtClean="0"/>
                <a:t>Misalignment in Expectations: </a:t>
              </a:r>
              <a:r>
                <a:rPr lang="en-US" sz="900" dirty="0" smtClean="0"/>
                <a:t>Create a homework rubric to ensure faculty and students are aligned in their understanding and expectations of all assignments. Details on how to build a rubric are outlined on the following pages and in </a:t>
              </a:r>
              <a:r>
                <a:rPr lang="en-US" sz="900" i="1" dirty="0" smtClean="0"/>
                <a:t>Tactic #5: Student-Faculty Homework Load Calibration</a:t>
              </a:r>
              <a:r>
                <a:rPr lang="en-US" sz="900" dirty="0" smtClean="0"/>
                <a:t> in </a:t>
              </a:r>
              <a:r>
                <a:rPr lang="en-US" sz="900" i="1" dirty="0" smtClean="0"/>
                <a:t>Tackling the Student Stress Dilemma</a:t>
              </a:r>
              <a:r>
                <a:rPr lang="en-US" sz="900" dirty="0" smtClean="0"/>
                <a:t> </a:t>
              </a:r>
              <a:endParaRPr lang="en-US" sz="900" b="1" dirty="0">
                <a:solidFill>
                  <a:schemeClr val="accent6"/>
                </a:solidFill>
              </a:endParaRPr>
            </a:p>
            <a:p>
              <a:pPr>
                <a:spcBef>
                  <a:spcPts val="500"/>
                </a:spcBef>
              </a:pPr>
              <a:endParaRPr lang="en-US" sz="900" dirty="0" smtClean="0"/>
            </a:p>
          </p:txBody>
        </p:sp>
        <p:sp>
          <p:nvSpPr>
            <p:cNvPr id="63" name="TextBox 62"/>
            <p:cNvSpPr txBox="1"/>
            <p:nvPr/>
          </p:nvSpPr>
          <p:spPr bwMode="gray">
            <a:xfrm>
              <a:off x="615065" y="3288937"/>
              <a:ext cx="125034" cy="276999"/>
            </a:xfrm>
            <a:prstGeom prst="rect">
              <a:avLst/>
            </a:prstGeom>
            <a:noFill/>
          </p:spPr>
          <p:txBody>
            <a:bodyPr wrap="none" lIns="0" tIns="0" rIns="0" bIns="0" rtlCol="0">
              <a:spAutoFit/>
            </a:bodyPr>
            <a:lstStyle/>
            <a:p>
              <a:r>
                <a:rPr lang="en-US" sz="1800" dirty="0" smtClean="0">
                  <a:solidFill>
                    <a:schemeClr val="tx2"/>
                  </a:solidFill>
                  <a:latin typeface="+mj-lt"/>
                </a:rPr>
                <a:t>3</a:t>
              </a:r>
            </a:p>
          </p:txBody>
        </p:sp>
      </p:grpSp>
      <p:sp>
        <p:nvSpPr>
          <p:cNvPr id="64" name="Title 5"/>
          <p:cNvSpPr txBox="1">
            <a:spLocks/>
          </p:cNvSpPr>
          <p:nvPr/>
        </p:nvSpPr>
        <p:spPr bwMode="gray">
          <a:xfrm>
            <a:off x="566608" y="5243208"/>
            <a:ext cx="6745287" cy="307777"/>
          </a:xfrm>
          <a:prstGeom prst="rect">
            <a:avLst/>
          </a:prstGeom>
        </p:spPr>
        <p:txBody>
          <a:bodyPr vert="horz" wrap="square" lIns="0" tIns="0" rIns="0" bIns="0" rtlCol="0" anchor="b">
            <a:spAutoFit/>
          </a:bodyPr>
          <a:lst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a:lstStyle>
          <a:p>
            <a:r>
              <a:rPr lang="en-US" dirty="0" smtClean="0"/>
              <a:t>But Which One is It?</a:t>
            </a:r>
            <a:endParaRPr lang="en-US" dirty="0"/>
          </a:p>
        </p:txBody>
      </p:sp>
    </p:spTree>
    <p:extLst>
      <p:ext uri="{BB962C8B-B14F-4D97-AF65-F5344CB8AC3E}">
        <p14:creationId xmlns:p14="http://schemas.microsoft.com/office/powerpoint/2010/main" val="433748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bwMode="gray">
          <a:xfrm>
            <a:off x="509588" y="3418338"/>
            <a:ext cx="6739995" cy="7463582"/>
          </a:xfrm>
          <a:prstGeom prst="rect">
            <a:avLst/>
          </a:prstGeom>
          <a:noFill/>
        </p:spPr>
        <p:txBody>
          <a:bodyPr wrap="square" lIns="0" tIns="0" rIns="0" bIns="0" rtlCol="0">
            <a:spAutoFit/>
          </a:bodyPr>
          <a:lstStyle/>
          <a:p>
            <a:pPr>
              <a:spcBef>
                <a:spcPts val="500"/>
              </a:spcBef>
            </a:pPr>
            <a:endParaRPr lang="en-US" sz="900" dirty="0"/>
          </a:p>
          <a:p>
            <a:pPr>
              <a:spcBef>
                <a:spcPts val="500"/>
              </a:spcBef>
            </a:pPr>
            <a:endParaRPr lang="en-US" sz="900" dirty="0" smtClean="0"/>
          </a:p>
          <a:p>
            <a:pPr>
              <a:spcBef>
                <a:spcPts val="500"/>
              </a:spcBef>
            </a:pPr>
            <a:endParaRPr lang="en-US" sz="900" b="1" dirty="0" smtClean="0"/>
          </a:p>
          <a:p>
            <a:pPr>
              <a:spcBef>
                <a:spcPts val="500"/>
              </a:spcBef>
            </a:pPr>
            <a:endParaRPr lang="en-US" sz="900" dirty="0" smtClean="0"/>
          </a:p>
          <a:p>
            <a:pPr>
              <a:spcBef>
                <a:spcPts val="500"/>
              </a:spcBef>
            </a:pPr>
            <a:r>
              <a:rPr lang="en-US" sz="900" dirty="0"/>
              <a:t/>
            </a:r>
            <a:br>
              <a:rPr lang="en-US" sz="900" dirty="0"/>
            </a:b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dirty="0" smtClean="0"/>
          </a:p>
          <a:p>
            <a:pPr>
              <a:spcBef>
                <a:spcPts val="500"/>
              </a:spcBef>
            </a:pPr>
            <a:endParaRPr lang="en-US" sz="900" dirty="0"/>
          </a:p>
          <a:p>
            <a:pPr>
              <a:spcBef>
                <a:spcPts val="500"/>
              </a:spcBef>
            </a:pPr>
            <a:endParaRPr lang="en-US" sz="900" dirty="0"/>
          </a:p>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a:p>
            <a:pPr>
              <a:spcBef>
                <a:spcPts val="500"/>
              </a:spcBef>
            </a:pPr>
            <a:endParaRPr lang="en-US" sz="900" dirty="0"/>
          </a:p>
          <a:p>
            <a:pPr>
              <a:spcBef>
                <a:spcPts val="500"/>
              </a:spcBef>
            </a:pPr>
            <a:endParaRPr lang="en-US" sz="900" dirty="0" smtClean="0"/>
          </a:p>
          <a:p>
            <a:pPr>
              <a:spcBef>
                <a:spcPts val="500"/>
              </a:spcBef>
            </a:pPr>
            <a:r>
              <a:rPr lang="en-US" sz="900" dirty="0" smtClean="0"/>
              <a:t/>
            </a:r>
            <a:br>
              <a:rPr lang="en-US" sz="900" dirty="0" smtClean="0"/>
            </a:br>
            <a:endParaRPr lang="en-US" sz="900" dirty="0" smtClean="0"/>
          </a:p>
          <a:p>
            <a:pPr>
              <a:spcBef>
                <a:spcPts val="500"/>
              </a:spcBef>
            </a:pPr>
            <a:endParaRPr lang="en-US" sz="900" dirty="0"/>
          </a:p>
          <a:p>
            <a:pPr>
              <a:spcBef>
                <a:spcPts val="500"/>
              </a:spcBef>
            </a:pPr>
            <a:endParaRPr lang="en-US" sz="900" dirty="0" smtClean="0"/>
          </a:p>
          <a:p>
            <a:pPr>
              <a:spcBef>
                <a:spcPts val="500"/>
              </a:spcBef>
            </a:pPr>
            <a:r>
              <a:rPr lang="en-US" sz="900" dirty="0">
                <a:solidFill>
                  <a:schemeClr val="accent6"/>
                </a:solidFill>
              </a:rPr>
              <a:t/>
            </a:r>
            <a:br>
              <a:rPr lang="en-US" sz="900" dirty="0">
                <a:solidFill>
                  <a:schemeClr val="accent6"/>
                </a:solidFill>
              </a:rPr>
            </a:br>
            <a:endParaRPr lang="en-US" sz="900" dirty="0" smtClean="0">
              <a:solidFill>
                <a:schemeClr val="accent6"/>
              </a:solidFill>
            </a:endParaRPr>
          </a:p>
          <a:p>
            <a:pPr>
              <a:spcBef>
                <a:spcPts val="500"/>
              </a:spcBef>
            </a:pPr>
            <a:endParaRPr lang="en-US" sz="900" dirty="0">
              <a:solidFill>
                <a:schemeClr val="accent6"/>
              </a:solidFill>
            </a:endParaRPr>
          </a:p>
          <a:p>
            <a:pPr>
              <a:spcBef>
                <a:spcPts val="500"/>
              </a:spcBef>
            </a:pPr>
            <a:r>
              <a:rPr lang="en-US" sz="900" dirty="0" smtClean="0"/>
              <a:t/>
            </a:r>
            <a:br>
              <a:rPr lang="en-US" sz="900" dirty="0" smtClean="0"/>
            </a:br>
            <a:r>
              <a:rPr lang="en-US" sz="900" dirty="0" smtClean="0"/>
              <a:t/>
            </a:r>
            <a:br>
              <a:rPr lang="en-US" sz="900" dirty="0" smtClean="0"/>
            </a:br>
            <a:endParaRPr lang="en-US" sz="900" dirty="0"/>
          </a:p>
          <a:p>
            <a:pPr>
              <a:spcBef>
                <a:spcPts val="500"/>
              </a:spcBef>
            </a:pPr>
            <a:r>
              <a:rPr lang="en-US" sz="900" dirty="0" smtClean="0"/>
              <a:t/>
            </a:r>
            <a:br>
              <a:rPr lang="en-US" sz="900" dirty="0" smtClean="0"/>
            </a:br>
            <a:endParaRPr lang="en-US" sz="900" dirty="0"/>
          </a:p>
          <a:p>
            <a:pPr>
              <a:spcBef>
                <a:spcPts val="500"/>
              </a:spcBef>
            </a:pPr>
            <a:endParaRPr lang="en-US" sz="900" dirty="0"/>
          </a:p>
          <a:p>
            <a:pPr>
              <a:spcBef>
                <a:spcPts val="500"/>
              </a:spcBef>
            </a:pPr>
            <a:endParaRPr lang="en-US" sz="900" dirty="0" smtClean="0"/>
          </a:p>
          <a:p>
            <a:pPr>
              <a:spcBef>
                <a:spcPts val="500"/>
              </a:spcBef>
            </a:pPr>
            <a:endParaRPr lang="en-US" sz="900" dirty="0" smtClean="0"/>
          </a:p>
          <a:p>
            <a:pPr marL="228600" indent="-228600">
              <a:spcBef>
                <a:spcPts val="500"/>
              </a:spcBef>
              <a:buAutoNum type="arabicPeriod"/>
            </a:pPr>
            <a:endParaRPr lang="en-US" sz="900" dirty="0"/>
          </a:p>
          <a:p>
            <a:pPr>
              <a:spcBef>
                <a:spcPts val="500"/>
              </a:spcBef>
            </a:pPr>
            <a:endParaRPr lang="en-US" sz="900" dirty="0" smtClean="0"/>
          </a:p>
        </p:txBody>
      </p:sp>
      <p:sp>
        <p:nvSpPr>
          <p:cNvPr id="34" name="TextBox 33"/>
          <p:cNvSpPr txBox="1"/>
          <p:nvPr/>
        </p:nvSpPr>
        <p:spPr bwMode="gray">
          <a:xfrm>
            <a:off x="489709" y="4417189"/>
            <a:ext cx="6739994" cy="982541"/>
          </a:xfrm>
          <a:prstGeom prst="rect">
            <a:avLst/>
          </a:prstGeom>
          <a:noFill/>
          <a:ln w="12700">
            <a:noFill/>
            <a:miter lim="800000"/>
          </a:ln>
        </p:spPr>
        <p:txBody>
          <a:bodyPr wrap="square" lIns="137160" tIns="91440" rIns="137160" bIns="0" rtlCol="0">
            <a:noAutofit/>
          </a:bodyPr>
          <a:lstStyle/>
          <a:p>
            <a:pPr>
              <a:spcBef>
                <a:spcPts val="500"/>
              </a:spcBef>
            </a:pPr>
            <a:r>
              <a:rPr lang="en-US" sz="1000" b="1" dirty="0" smtClean="0"/>
              <a:t>Creating </a:t>
            </a:r>
            <a:r>
              <a:rPr lang="en-US" sz="1000" b="1" dirty="0"/>
              <a:t>a Homework </a:t>
            </a:r>
            <a:r>
              <a:rPr lang="en-US" sz="1000" b="1" dirty="0" smtClean="0"/>
              <a:t>Rubric</a:t>
            </a:r>
          </a:p>
          <a:p>
            <a:pPr>
              <a:spcBef>
                <a:spcPts val="500"/>
              </a:spcBef>
            </a:pPr>
            <a:r>
              <a:rPr lang="en-US" sz="900" dirty="0" smtClean="0"/>
              <a:t>A homework rubric is a useful tool to ensure alignment between faculty and students on homework, but creating one can be a challenge. Generate buy-in for the rubric by including key stakeholders at the school, including representatives from faculty and students, in the creation and design of the rubric.</a:t>
            </a:r>
          </a:p>
          <a:p>
            <a:pPr>
              <a:spcBef>
                <a:spcPts val="500"/>
              </a:spcBef>
            </a:pPr>
            <a:r>
              <a:rPr lang="en-US" sz="900" dirty="0" smtClean="0"/>
              <a:t>The following six items represent key elements of homework that should be considered when building a rubric.</a:t>
            </a:r>
          </a:p>
          <a:p>
            <a:pPr>
              <a:spcBef>
                <a:spcPts val="500"/>
              </a:spcBef>
            </a:pPr>
            <a:endParaRPr lang="en-US" sz="1000" b="1" dirty="0" smtClean="0"/>
          </a:p>
          <a:p>
            <a:pPr>
              <a:spcBef>
                <a:spcPts val="500"/>
              </a:spcBef>
            </a:pPr>
            <a:endParaRPr lang="en-US" sz="1000" b="1" dirty="0"/>
          </a:p>
        </p:txBody>
      </p:sp>
      <p:sp>
        <p:nvSpPr>
          <p:cNvPr id="3" name="Text Placeholder 2"/>
          <p:cNvSpPr>
            <a:spLocks noGrp="1"/>
          </p:cNvSpPr>
          <p:nvPr>
            <p:ph type="body" sz="quarter" idx="29"/>
          </p:nvPr>
        </p:nvSpPr>
        <p:spPr>
          <a:xfrm>
            <a:off x="512763" y="464483"/>
            <a:ext cx="2743200" cy="246221"/>
          </a:xfrm>
        </p:spPr>
        <p:txBody>
          <a:bodyPr/>
          <a:lstStyle/>
          <a:p>
            <a:r>
              <a:rPr lang="en-US" dirty="0" smtClean="0"/>
              <a:t>Tactic #5: Student-Faculty Homework Load Calibration</a:t>
            </a:r>
            <a:endParaRPr lang="en-US" dirty="0"/>
          </a:p>
        </p:txBody>
      </p:sp>
      <p:sp>
        <p:nvSpPr>
          <p:cNvPr id="6" name="Title 5"/>
          <p:cNvSpPr>
            <a:spLocks noGrp="1"/>
          </p:cNvSpPr>
          <p:nvPr>
            <p:ph type="title"/>
          </p:nvPr>
        </p:nvSpPr>
        <p:spPr/>
        <p:txBody>
          <a:bodyPr/>
          <a:lstStyle/>
          <a:p>
            <a:r>
              <a:rPr lang="en-US" dirty="0" smtClean="0"/>
              <a:t>Getting Faculty and Students on the Same Page</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3</a:t>
            </a:fld>
            <a:endParaRPr lang="en-US" dirty="0"/>
          </a:p>
        </p:txBody>
      </p:sp>
      <p:grpSp>
        <p:nvGrpSpPr>
          <p:cNvPr id="30" name="Group 29"/>
          <p:cNvGrpSpPr/>
          <p:nvPr/>
        </p:nvGrpSpPr>
        <p:grpSpPr>
          <a:xfrm>
            <a:off x="489029" y="5769088"/>
            <a:ext cx="6691098" cy="3478489"/>
            <a:chOff x="489029" y="4052013"/>
            <a:chExt cx="6691098" cy="3478489"/>
          </a:xfrm>
        </p:grpSpPr>
        <p:grpSp>
          <p:nvGrpSpPr>
            <p:cNvPr id="29" name="Group 28"/>
            <p:cNvGrpSpPr/>
            <p:nvPr/>
          </p:nvGrpSpPr>
          <p:grpSpPr>
            <a:xfrm>
              <a:off x="3937314" y="6308747"/>
              <a:ext cx="3242813" cy="1221755"/>
              <a:chOff x="3937314" y="6308747"/>
              <a:chExt cx="3242813" cy="1221755"/>
            </a:xfrm>
          </p:grpSpPr>
          <p:pic>
            <p:nvPicPr>
              <p:cNvPr id="27" name="Picture 26"/>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517497" y="6308747"/>
                <a:ext cx="457200" cy="640935"/>
              </a:xfrm>
              <a:prstGeom prst="rect">
                <a:avLst/>
              </a:prstGeom>
            </p:spPr>
          </p:pic>
          <p:sp>
            <p:nvSpPr>
              <p:cNvPr id="22" name="TextBox 21"/>
              <p:cNvSpPr txBox="1"/>
              <p:nvPr/>
            </p:nvSpPr>
            <p:spPr bwMode="gray">
              <a:xfrm>
                <a:off x="3937314" y="6391729"/>
                <a:ext cx="3242813" cy="1138773"/>
              </a:xfrm>
              <a:prstGeom prst="rect">
                <a:avLst/>
              </a:prstGeom>
              <a:noFill/>
            </p:spPr>
            <p:txBody>
              <a:bodyPr wrap="square" lIns="0" tIns="0" rIns="0" bIns="0" rtlCol="0">
                <a:spAutoFit/>
              </a:bodyPr>
              <a:lstStyle/>
              <a:p>
                <a:pPr>
                  <a:spcBef>
                    <a:spcPts val="500"/>
                  </a:spcBef>
                </a:pPr>
                <a:r>
                  <a:rPr lang="en-US" sz="1000" b="1" dirty="0" smtClean="0"/>
                  <a:t>Is exceptional </a:t>
                </a:r>
                <a:r>
                  <a:rPr lang="en-US" sz="1000" b="1" dirty="0"/>
                  <a:t>revision, rehearsal, or </a:t>
                </a:r>
                <a:r>
                  <a:rPr lang="en-US" sz="1000" b="1" dirty="0" smtClean="0"/>
                  <a:t>practice required for the </a:t>
                </a:r>
                <a:r>
                  <a:rPr lang="en-US" sz="1000" b="1" dirty="0"/>
                  <a:t>assignment</a:t>
                </a:r>
                <a:r>
                  <a:rPr lang="en-US" sz="1000" b="1" dirty="0" smtClean="0"/>
                  <a:t>?</a:t>
                </a:r>
                <a:r>
                  <a:rPr lang="en-US" sz="900" dirty="0" smtClean="0"/>
                  <a:t/>
                </a:r>
                <a:br>
                  <a:rPr lang="en-US" sz="900" dirty="0" smtClean="0"/>
                </a:br>
                <a:r>
                  <a:rPr lang="en-US" sz="900" dirty="0"/>
                  <a:t/>
                </a:r>
                <a:br>
                  <a:rPr lang="en-US" sz="900" dirty="0"/>
                </a:br>
                <a:r>
                  <a:rPr lang="en-US" sz="900" b="1" dirty="0" smtClean="0"/>
                  <a:t>Answer</a:t>
                </a:r>
                <a:r>
                  <a:rPr lang="en-US" sz="900" dirty="0" smtClean="0"/>
                  <a:t>: Yes or no </a:t>
                </a:r>
                <a:br>
                  <a:rPr lang="en-US" sz="900" dirty="0" smtClean="0"/>
                </a:br>
                <a:r>
                  <a:rPr lang="en-US" sz="900" dirty="0" smtClean="0"/>
                  <a:t/>
                </a:r>
                <a:br>
                  <a:rPr lang="en-US" sz="900" dirty="0" smtClean="0"/>
                </a:br>
                <a:r>
                  <a:rPr lang="en-US" sz="900" dirty="0" smtClean="0"/>
                  <a:t>If yes, estimate how much time the student should spend in daily, out-of-classroom preparation in addition to time spent completing the assignment itself</a:t>
                </a:r>
              </a:p>
            </p:txBody>
          </p:sp>
        </p:grpSp>
        <p:grpSp>
          <p:nvGrpSpPr>
            <p:cNvPr id="28" name="Group 27"/>
            <p:cNvGrpSpPr/>
            <p:nvPr/>
          </p:nvGrpSpPr>
          <p:grpSpPr>
            <a:xfrm>
              <a:off x="489029" y="4052013"/>
              <a:ext cx="6555560" cy="3186102"/>
              <a:chOff x="489029" y="4052013"/>
              <a:chExt cx="6555560" cy="3186102"/>
            </a:xfrm>
          </p:grpSpPr>
          <p:pic>
            <p:nvPicPr>
              <p:cNvPr id="25" name="Picture 24"/>
              <p:cNvPicPr>
                <a:picLocks noChangeAspect="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916941" y="6468433"/>
                <a:ext cx="457200" cy="321564"/>
              </a:xfrm>
              <a:prstGeom prst="rect">
                <a:avLst/>
              </a:prstGeom>
            </p:spPr>
          </p:pic>
          <p:pic>
            <p:nvPicPr>
              <p:cNvPr id="14" name="Picture 13"/>
              <p:cNvPicPr>
                <a:picLocks noChangeAspect="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517497" y="5408068"/>
                <a:ext cx="457200" cy="455677"/>
              </a:xfrm>
              <a:prstGeom prst="rect">
                <a:avLst/>
              </a:prstGeom>
            </p:spPr>
          </p:pic>
          <p:sp>
            <p:nvSpPr>
              <p:cNvPr id="18" name="TextBox 17"/>
              <p:cNvSpPr txBox="1"/>
              <p:nvPr/>
            </p:nvSpPr>
            <p:spPr bwMode="gray">
              <a:xfrm>
                <a:off x="489030" y="5408068"/>
                <a:ext cx="2847372" cy="846386"/>
              </a:xfrm>
              <a:prstGeom prst="rect">
                <a:avLst/>
              </a:prstGeom>
              <a:noFill/>
            </p:spPr>
            <p:txBody>
              <a:bodyPr wrap="square" lIns="0" tIns="0" rIns="0" bIns="0" rtlCol="0">
                <a:spAutoFit/>
              </a:bodyPr>
              <a:lstStyle/>
              <a:p>
                <a:pPr>
                  <a:spcBef>
                    <a:spcPts val="500"/>
                  </a:spcBef>
                </a:pPr>
                <a:r>
                  <a:rPr lang="en-US" sz="1000" b="1" dirty="0" smtClean="0"/>
                  <a:t>Does it require collaboration?</a:t>
                </a:r>
                <a:r>
                  <a:rPr lang="en-US" sz="900" dirty="0"/>
                  <a:t/>
                </a:r>
                <a:br>
                  <a:rPr lang="en-US" sz="900" dirty="0"/>
                </a:br>
                <a:r>
                  <a:rPr lang="en-US" sz="900" dirty="0"/>
                  <a:t/>
                </a:r>
                <a:br>
                  <a:rPr lang="en-US" sz="900" dirty="0"/>
                </a:br>
                <a:r>
                  <a:rPr lang="en-US" sz="900" b="1" dirty="0" smtClean="0"/>
                  <a:t>Answer</a:t>
                </a:r>
                <a:r>
                  <a:rPr lang="en-US" sz="900" dirty="0" smtClean="0"/>
                  <a:t>: Yes or no</a:t>
                </a:r>
                <a:br>
                  <a:rPr lang="en-US" sz="900" dirty="0" smtClean="0"/>
                </a:br>
                <a:r>
                  <a:rPr lang="en-US" sz="900" dirty="0" smtClean="0"/>
                  <a:t/>
                </a:r>
                <a:br>
                  <a:rPr lang="en-US" sz="900" dirty="0" smtClean="0"/>
                </a:br>
                <a:r>
                  <a:rPr lang="en-US" sz="900" dirty="0" smtClean="0"/>
                  <a:t>If yes, estimate the proportion of work meant to be completed during class time and at home</a:t>
                </a:r>
              </a:p>
            </p:txBody>
          </p:sp>
          <p:sp>
            <p:nvSpPr>
              <p:cNvPr id="21" name="TextBox 20"/>
              <p:cNvSpPr txBox="1"/>
              <p:nvPr/>
            </p:nvSpPr>
            <p:spPr bwMode="gray">
              <a:xfrm>
                <a:off x="3972046" y="4052013"/>
                <a:ext cx="2847372" cy="1326004"/>
              </a:xfrm>
              <a:prstGeom prst="rect">
                <a:avLst/>
              </a:prstGeom>
              <a:noFill/>
            </p:spPr>
            <p:txBody>
              <a:bodyPr wrap="square" lIns="0" tIns="0" rIns="0" bIns="0" rtlCol="0">
                <a:spAutoFit/>
              </a:bodyPr>
              <a:lstStyle/>
              <a:p>
                <a:pPr>
                  <a:spcBef>
                    <a:spcPts val="500"/>
                  </a:spcBef>
                </a:pPr>
                <a:r>
                  <a:rPr lang="en-US" sz="1000" b="1" dirty="0" smtClean="0"/>
                  <a:t>Will there be a public component?</a:t>
                </a:r>
                <a:r>
                  <a:rPr lang="en-US" sz="900" dirty="0"/>
                  <a:t/>
                </a:r>
                <a:br>
                  <a:rPr lang="en-US" sz="900" dirty="0"/>
                </a:br>
                <a:r>
                  <a:rPr lang="en-US" sz="900" dirty="0"/>
                  <a:t/>
                </a:r>
                <a:br>
                  <a:rPr lang="en-US" sz="900" dirty="0"/>
                </a:br>
                <a:r>
                  <a:rPr lang="en-US" sz="900" b="1" dirty="0" smtClean="0"/>
                  <a:t>Answer</a:t>
                </a:r>
                <a:r>
                  <a:rPr lang="en-US" sz="900" dirty="0" smtClean="0"/>
                  <a:t>: Yes or no</a:t>
                </a:r>
                <a:br>
                  <a:rPr lang="en-US" sz="900" dirty="0" smtClean="0"/>
                </a:br>
                <a:r>
                  <a:rPr lang="en-US" sz="900" dirty="0" smtClean="0"/>
                  <a:t/>
                </a:r>
                <a:br>
                  <a:rPr lang="en-US" sz="900" dirty="0" smtClean="0"/>
                </a:br>
                <a:r>
                  <a:rPr lang="en-US" sz="900" dirty="0" smtClean="0"/>
                  <a:t>If yes, include the length of the public presentation. Public speaking can be a uniquely stressful task for students, so it is important to consider these kinds of assignments differently</a:t>
                </a:r>
                <a:endParaRPr lang="en-US" sz="900" dirty="0"/>
              </a:p>
              <a:p>
                <a:pPr>
                  <a:spcBef>
                    <a:spcPts val="500"/>
                  </a:spcBef>
                </a:pPr>
                <a:endParaRPr lang="en-US" sz="900" dirty="0" smtClean="0"/>
              </a:p>
            </p:txBody>
          </p:sp>
          <p:sp>
            <p:nvSpPr>
              <p:cNvPr id="12" name="TextBox 11"/>
              <p:cNvSpPr txBox="1"/>
              <p:nvPr/>
            </p:nvSpPr>
            <p:spPr bwMode="gray">
              <a:xfrm>
                <a:off x="3937314" y="5408068"/>
                <a:ext cx="2847372" cy="846386"/>
              </a:xfrm>
              <a:prstGeom prst="rect">
                <a:avLst/>
              </a:prstGeom>
              <a:noFill/>
            </p:spPr>
            <p:txBody>
              <a:bodyPr wrap="square" lIns="0" tIns="0" rIns="0" bIns="0" rtlCol="0">
                <a:spAutoFit/>
              </a:bodyPr>
              <a:lstStyle/>
              <a:p>
                <a:pPr>
                  <a:spcBef>
                    <a:spcPts val="500"/>
                  </a:spcBef>
                </a:pPr>
                <a:r>
                  <a:rPr lang="en-US" sz="1000" b="1" dirty="0" smtClean="0"/>
                  <a:t>How frequently does the task occur?</a:t>
                </a:r>
                <a:r>
                  <a:rPr lang="en-US" sz="900" dirty="0" smtClean="0"/>
                  <a:t/>
                </a:r>
                <a:br>
                  <a:rPr lang="en-US" sz="900" dirty="0" smtClean="0"/>
                </a:br>
                <a:r>
                  <a:rPr lang="en-US" sz="900" dirty="0"/>
                  <a:t/>
                </a:r>
                <a:br>
                  <a:rPr lang="en-US" sz="900" dirty="0"/>
                </a:br>
                <a:r>
                  <a:rPr lang="en-US" sz="900" b="1" dirty="0" smtClean="0"/>
                  <a:t>Answer: </a:t>
                </a:r>
                <a:r>
                  <a:rPr lang="en-US" sz="900" dirty="0" smtClean="0"/>
                  <a:t>Daily</a:t>
                </a:r>
                <a:r>
                  <a:rPr lang="en-US" sz="900" dirty="0"/>
                  <a:t>, weekly, monthly, once per unit, once per </a:t>
                </a:r>
                <a:r>
                  <a:rPr lang="en-US" sz="900" dirty="0" smtClean="0"/>
                  <a:t>semester/term</a:t>
                </a:r>
                <a:br>
                  <a:rPr lang="en-US" sz="900" dirty="0" smtClean="0"/>
                </a:br>
                <a:r>
                  <a:rPr lang="en-US" sz="900" dirty="0" smtClean="0"/>
                  <a:t/>
                </a:r>
                <a:br>
                  <a:rPr lang="en-US" sz="900" dirty="0" smtClean="0"/>
                </a:br>
                <a:endParaRPr lang="en-US" sz="900" dirty="0" smtClean="0"/>
              </a:p>
            </p:txBody>
          </p:sp>
          <p:sp>
            <p:nvSpPr>
              <p:cNvPr id="15" name="TextBox 14"/>
              <p:cNvSpPr txBox="1"/>
              <p:nvPr/>
            </p:nvSpPr>
            <p:spPr bwMode="gray">
              <a:xfrm>
                <a:off x="489029" y="6391729"/>
                <a:ext cx="2885111" cy="846386"/>
              </a:xfrm>
              <a:prstGeom prst="rect">
                <a:avLst/>
              </a:prstGeom>
              <a:noFill/>
            </p:spPr>
            <p:txBody>
              <a:bodyPr wrap="square" lIns="0" tIns="0" rIns="0" bIns="0" rtlCol="0">
                <a:spAutoFit/>
              </a:bodyPr>
              <a:lstStyle/>
              <a:p>
                <a:pPr>
                  <a:spcBef>
                    <a:spcPts val="500"/>
                  </a:spcBef>
                </a:pPr>
                <a:r>
                  <a:rPr lang="en-US" sz="1000" b="1" dirty="0" smtClean="0"/>
                  <a:t>Will </a:t>
                </a:r>
                <a:r>
                  <a:rPr lang="en-US" sz="1000" b="1" dirty="0"/>
                  <a:t>it be assessed in a </a:t>
                </a:r>
                <a:r>
                  <a:rPr lang="en-US" sz="1000" b="1" dirty="0" smtClean="0"/>
                  <a:t>summative way</a:t>
                </a:r>
                <a:r>
                  <a:rPr lang="en-US" sz="1000" b="1" dirty="0"/>
                  <a:t>?</a:t>
                </a:r>
                <a:r>
                  <a:rPr lang="en-US" sz="900" dirty="0"/>
                  <a:t/>
                </a:r>
                <a:br>
                  <a:rPr lang="en-US" sz="900" dirty="0"/>
                </a:br>
                <a:r>
                  <a:rPr lang="en-US" sz="900" dirty="0"/>
                  <a:t/>
                </a:r>
                <a:br>
                  <a:rPr lang="en-US" sz="900" dirty="0"/>
                </a:br>
                <a:r>
                  <a:rPr lang="en-US" sz="900" b="1" dirty="0" smtClean="0"/>
                  <a:t>Answer: </a:t>
                </a:r>
                <a:r>
                  <a:rPr lang="en-US" sz="900" dirty="0" smtClean="0"/>
                  <a:t>Yes or no </a:t>
                </a:r>
                <a:br>
                  <a:rPr lang="en-US" sz="900" dirty="0" smtClean="0"/>
                </a:br>
                <a:r>
                  <a:rPr lang="en-US" sz="900" dirty="0" smtClean="0"/>
                  <a:t/>
                </a:r>
                <a:br>
                  <a:rPr lang="en-US" sz="900" dirty="0" smtClean="0"/>
                </a:br>
                <a:r>
                  <a:rPr lang="en-US" sz="900" dirty="0" smtClean="0"/>
                  <a:t>If yes, include the </a:t>
                </a:r>
                <a:r>
                  <a:rPr lang="en-US" sz="900" dirty="0"/>
                  <a:t>assignment’s weight in the student’s overall course </a:t>
                </a:r>
                <a:r>
                  <a:rPr lang="en-US" sz="900" dirty="0" smtClean="0"/>
                  <a:t>grade. </a:t>
                </a:r>
              </a:p>
            </p:txBody>
          </p:sp>
          <p:pic>
            <p:nvPicPr>
              <p:cNvPr id="26" name="Picture 25"/>
              <p:cNvPicPr>
                <a:picLocks noChangeAspect="1"/>
              </p:cNvPicPr>
              <p:nvPr/>
            </p:nvPicPr>
            <p:blipFill>
              <a:blip r:embed="rId6">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587389" y="4088057"/>
                <a:ext cx="457200" cy="458730"/>
              </a:xfrm>
              <a:prstGeom prst="rect">
                <a:avLst/>
              </a:prstGeom>
            </p:spPr>
          </p:pic>
          <p:pic>
            <p:nvPicPr>
              <p:cNvPr id="20" name="Picture 19"/>
              <p:cNvPicPr>
                <a:picLocks noChangeAspect="1"/>
              </p:cNvPicPr>
              <p:nvPr/>
            </p:nvPicPr>
            <p:blipFill>
              <a:blip r:embed="rId7">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911033" y="5378017"/>
                <a:ext cx="457200" cy="265176"/>
              </a:xfrm>
              <a:prstGeom prst="rect">
                <a:avLst/>
              </a:prstGeom>
            </p:spPr>
          </p:pic>
          <p:pic>
            <p:nvPicPr>
              <p:cNvPr id="10" name="Picture 9"/>
              <p:cNvPicPr>
                <a:picLocks noChangeAspect="1"/>
              </p:cNvPicPr>
              <p:nvPr/>
            </p:nvPicPr>
            <p:blipFill>
              <a:blip r:embed="rId8">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893209" y="4052013"/>
                <a:ext cx="457200" cy="457200"/>
              </a:xfrm>
              <a:prstGeom prst="rect">
                <a:avLst/>
              </a:prstGeom>
            </p:spPr>
          </p:pic>
          <p:sp>
            <p:nvSpPr>
              <p:cNvPr id="11" name="TextBox 10"/>
              <p:cNvSpPr txBox="1"/>
              <p:nvPr/>
            </p:nvSpPr>
            <p:spPr bwMode="gray">
              <a:xfrm>
                <a:off x="520861" y="4052013"/>
                <a:ext cx="2847372" cy="1123384"/>
              </a:xfrm>
              <a:prstGeom prst="rect">
                <a:avLst/>
              </a:prstGeom>
              <a:noFill/>
            </p:spPr>
            <p:txBody>
              <a:bodyPr wrap="square" lIns="0" tIns="0" rIns="0" bIns="0" rtlCol="0">
                <a:spAutoFit/>
              </a:bodyPr>
              <a:lstStyle/>
              <a:p>
                <a:pPr>
                  <a:spcBef>
                    <a:spcPts val="500"/>
                  </a:spcBef>
                </a:pPr>
                <a:r>
                  <a:rPr lang="en-US" sz="1000" b="1" dirty="0" smtClean="0"/>
                  <a:t>How </a:t>
                </a:r>
                <a:r>
                  <a:rPr lang="en-US" sz="1000" b="1" dirty="0"/>
                  <a:t>much time on task</a:t>
                </a:r>
                <a:r>
                  <a:rPr lang="en-US" sz="1000" b="1" dirty="0" smtClean="0"/>
                  <a:t>?</a:t>
                </a:r>
                <a:r>
                  <a:rPr lang="en-US" sz="900" dirty="0" smtClean="0"/>
                  <a:t/>
                </a:r>
                <a:br>
                  <a:rPr lang="en-US" sz="900" dirty="0" smtClean="0"/>
                </a:br>
                <a:r>
                  <a:rPr lang="en-US" sz="900" dirty="0"/>
                  <a:t/>
                </a:r>
                <a:br>
                  <a:rPr lang="en-US" sz="900" dirty="0"/>
                </a:br>
                <a:r>
                  <a:rPr lang="en-US" sz="900" b="1" dirty="0" smtClean="0"/>
                  <a:t>Answer</a:t>
                </a:r>
                <a:r>
                  <a:rPr lang="en-US" sz="900" dirty="0" smtClean="0"/>
                  <a:t>: Time per night and number of nights</a:t>
                </a:r>
                <a:br>
                  <a:rPr lang="en-US" sz="900" dirty="0" smtClean="0"/>
                </a:br>
                <a:r>
                  <a:rPr lang="en-US" sz="900" dirty="0" smtClean="0"/>
                  <a:t/>
                </a:r>
                <a:br>
                  <a:rPr lang="en-US" sz="900" dirty="0" smtClean="0"/>
                </a:br>
                <a:r>
                  <a:rPr lang="en-US" sz="900" dirty="0" smtClean="0"/>
                  <a:t>Rank one assignments should take around 30 minutes or less, and should be completed in one night. Higher levels should take more time per night and/or more nights to complete</a:t>
                </a:r>
              </a:p>
            </p:txBody>
          </p:sp>
        </p:grpSp>
      </p:grpSp>
      <p:sp>
        <p:nvSpPr>
          <p:cNvPr id="42" name="Rounded Rectangle 41"/>
          <p:cNvSpPr/>
          <p:nvPr/>
        </p:nvSpPr>
        <p:spPr bwMode="gray">
          <a:xfrm>
            <a:off x="509588" y="4388614"/>
            <a:ext cx="6738080" cy="1030168"/>
          </a:xfrm>
          <a:prstGeom prst="roundRect">
            <a:avLst/>
          </a:prstGeom>
          <a:noFill/>
          <a:ln w="12700">
            <a:solidFill>
              <a:schemeClr val="accent5"/>
            </a:solidFill>
            <a:prstDash val="sys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373" tIns="45687" rIns="91373" bIns="45687" numCol="1" spcCol="0" rtlCol="0" fromWordArt="0" anchor="t" anchorCtr="0" forceAA="0" compatLnSpc="1">
            <a:prstTxWarp prst="textNoShape">
              <a:avLst/>
            </a:prstTxWarp>
            <a:noAutofit/>
          </a:bodyPr>
          <a:lstStyle/>
          <a:p>
            <a:pPr algn="ctr">
              <a:spcBef>
                <a:spcPts val="500"/>
              </a:spcBef>
            </a:pPr>
            <a:endParaRPr lang="en-US" sz="1100" dirty="0" err="1">
              <a:solidFill>
                <a:schemeClr val="bg1"/>
              </a:solidFill>
            </a:endParaRPr>
          </a:p>
        </p:txBody>
      </p:sp>
      <p:grpSp>
        <p:nvGrpSpPr>
          <p:cNvPr id="43" name="Group 42"/>
          <p:cNvGrpSpPr/>
          <p:nvPr/>
        </p:nvGrpSpPr>
        <p:grpSpPr>
          <a:xfrm>
            <a:off x="498690" y="1119190"/>
            <a:ext cx="6739995" cy="2814636"/>
            <a:chOff x="593877" y="2975621"/>
            <a:chExt cx="5191550" cy="38459875"/>
          </a:xfrm>
        </p:grpSpPr>
        <p:sp>
          <p:nvSpPr>
            <p:cNvPr id="44" name="Text Placeholder 1"/>
            <p:cNvSpPr txBox="1">
              <a:spLocks/>
            </p:cNvSpPr>
            <p:nvPr/>
          </p:nvSpPr>
          <p:spPr bwMode="gray">
            <a:xfrm>
              <a:off x="593877" y="2975621"/>
              <a:ext cx="5191550" cy="38459875"/>
            </a:xfrm>
            <a:custGeom>
              <a:avLst/>
              <a:gdLst>
                <a:gd name="connsiteX0" fmla="*/ 0 w 2167214"/>
                <a:gd name="connsiteY0" fmla="*/ 0 h 2248225"/>
                <a:gd name="connsiteX1" fmla="*/ 2167214 w 2167214"/>
                <a:gd name="connsiteY1" fmla="*/ 0 h 2248225"/>
                <a:gd name="connsiteX2" fmla="*/ 2167214 w 2167214"/>
                <a:gd name="connsiteY2" fmla="*/ 2248225 h 2248225"/>
                <a:gd name="connsiteX3" fmla="*/ 0 w 2167214"/>
                <a:gd name="connsiteY3" fmla="*/ 2248225 h 2248225"/>
                <a:gd name="connsiteX4" fmla="*/ 0 w 2167214"/>
                <a:gd name="connsiteY4" fmla="*/ 0 h 2248225"/>
                <a:gd name="connsiteX0" fmla="*/ 2158285 w 2167214"/>
                <a:gd name="connsiteY0" fmla="*/ 2281454 h 2248225"/>
                <a:gd name="connsiteX1" fmla="*/ -3446 w 2167214"/>
                <a:gd name="connsiteY1" fmla="*/ 2274214 h 2248225"/>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65 w 2173637"/>
                <a:gd name="connsiteY0" fmla="*/ 0 h 2248225"/>
                <a:gd name="connsiteX1" fmla="*/ 2168279 w 2173637"/>
                <a:gd name="connsiteY1" fmla="*/ 0 h 2248225"/>
                <a:gd name="connsiteX2" fmla="*/ 2168279 w 2173637"/>
                <a:gd name="connsiteY2" fmla="*/ 2248225 h 2248225"/>
                <a:gd name="connsiteX3" fmla="*/ 1065 w 2173637"/>
                <a:gd name="connsiteY3" fmla="*/ 2248225 h 2248225"/>
                <a:gd name="connsiteX4" fmla="*/ 1065 w 2173637"/>
                <a:gd name="connsiteY4" fmla="*/ 0 h 2248225"/>
                <a:gd name="connsiteX0" fmla="*/ 2173637 w 2173637"/>
                <a:gd name="connsiteY0" fmla="*/ 2248116 h 2248225"/>
                <a:gd name="connsiteX1" fmla="*/ 0 w 2173637"/>
                <a:gd name="connsiteY1" fmla="*/ 2248021 h 2248225"/>
                <a:gd name="connsiteX0" fmla="*/ 1065 w 2168279"/>
                <a:gd name="connsiteY0" fmla="*/ 0 h 2248225"/>
                <a:gd name="connsiteX1" fmla="*/ 2168279 w 2168279"/>
                <a:gd name="connsiteY1" fmla="*/ 0 h 2248225"/>
                <a:gd name="connsiteX2" fmla="*/ 2168279 w 2168279"/>
                <a:gd name="connsiteY2" fmla="*/ 2248225 h 2248225"/>
                <a:gd name="connsiteX3" fmla="*/ 1065 w 2168279"/>
                <a:gd name="connsiteY3" fmla="*/ 2248225 h 2248225"/>
                <a:gd name="connsiteX4" fmla="*/ 1065 w 2168279"/>
                <a:gd name="connsiteY4" fmla="*/ 0 h 2248225"/>
                <a:gd name="connsiteX0" fmla="*/ 2166493 w 2168279"/>
                <a:gd name="connsiteY0" fmla="*/ 2248116 h 2248225"/>
                <a:gd name="connsiteX1" fmla="*/ 0 w 2168279"/>
                <a:gd name="connsiteY1" fmla="*/ 2248021 h 2248225"/>
                <a:gd name="connsiteX0" fmla="*/ 1065 w 2168874"/>
                <a:gd name="connsiteY0" fmla="*/ 0 h 2248225"/>
                <a:gd name="connsiteX1" fmla="*/ 2168279 w 2168874"/>
                <a:gd name="connsiteY1" fmla="*/ 0 h 2248225"/>
                <a:gd name="connsiteX2" fmla="*/ 2168279 w 2168874"/>
                <a:gd name="connsiteY2" fmla="*/ 2248225 h 2248225"/>
                <a:gd name="connsiteX3" fmla="*/ 1065 w 2168874"/>
                <a:gd name="connsiteY3" fmla="*/ 2248225 h 2248225"/>
                <a:gd name="connsiteX4" fmla="*/ 1065 w 2168874"/>
                <a:gd name="connsiteY4" fmla="*/ 0 h 2248225"/>
                <a:gd name="connsiteX0" fmla="*/ 2168874 w 2168874"/>
                <a:gd name="connsiteY0" fmla="*/ 2248116 h 2248225"/>
                <a:gd name="connsiteX1" fmla="*/ 0 w 2168874"/>
                <a:gd name="connsiteY1" fmla="*/ 2248021 h 2248225"/>
              </a:gdLst>
              <a:ahLst/>
              <a:cxnLst>
                <a:cxn ang="0">
                  <a:pos x="connsiteX0" y="connsiteY0"/>
                </a:cxn>
                <a:cxn ang="0">
                  <a:pos x="connsiteX1" y="connsiteY1"/>
                </a:cxn>
              </a:cxnLst>
              <a:rect l="l" t="t" r="r" b="b"/>
              <a:pathLst>
                <a:path w="2168874" h="2248225" stroke="0" extrusionOk="0">
                  <a:moveTo>
                    <a:pt x="1065" y="0"/>
                  </a:moveTo>
                  <a:lnTo>
                    <a:pt x="2168279" y="0"/>
                  </a:lnTo>
                  <a:lnTo>
                    <a:pt x="2168279" y="2248225"/>
                  </a:lnTo>
                  <a:lnTo>
                    <a:pt x="1065" y="2248225"/>
                  </a:lnTo>
                  <a:lnTo>
                    <a:pt x="1065" y="0"/>
                  </a:lnTo>
                  <a:close/>
                </a:path>
                <a:path w="2168874" h="2248225" fill="none" extrusionOk="0">
                  <a:moveTo>
                    <a:pt x="2168874" y="2248116"/>
                  </a:moveTo>
                  <a:lnTo>
                    <a:pt x="0" y="2248021"/>
                  </a:lnTo>
                </a:path>
              </a:pathLst>
            </a:custGeom>
            <a:solidFill>
              <a:schemeClr val="bg2"/>
            </a:solidFill>
            <a:ln w="28575">
              <a:solidFill>
                <a:schemeClr val="tx2"/>
              </a:solidFill>
              <a:miter lim="800000"/>
            </a:ln>
          </p:spPr>
          <p:txBody>
            <a:bodyPr vert="horz" wrap="square" lIns="182880" tIns="210312" rIns="182880" bIns="18288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buNone/>
              </a:pPr>
              <a:r>
                <a:rPr lang="en-US" sz="1000" b="1" dirty="0" smtClean="0"/>
                <a:t>Case in Brief: University Prep </a:t>
              </a:r>
              <a:endParaRPr lang="en-US" sz="1000" b="1" dirty="0"/>
            </a:p>
            <a:p>
              <a:pPr marL="0" indent="0">
                <a:buNone/>
              </a:pPr>
              <a:r>
                <a:rPr lang="en-US" dirty="0" smtClean="0"/>
                <a:t>University Prep (UP) is a college prep school in Seattle, WA, for students in grades 6-12. When 11</a:t>
              </a:r>
              <a:r>
                <a:rPr lang="en-US" baseline="30000" dirty="0" smtClean="0"/>
                <a:t>th</a:t>
              </a:r>
              <a:r>
                <a:rPr lang="en-US" dirty="0" smtClean="0"/>
                <a:t> grade students brought homework stress concerns to student government, they forwarded those concerns to UP’s Assistant Director of Upper School and the 11</a:t>
              </a:r>
              <a:r>
                <a:rPr lang="en-US" baseline="30000" dirty="0" smtClean="0"/>
                <a:t>th</a:t>
              </a:r>
              <a:r>
                <a:rPr lang="en-US" dirty="0" smtClean="0"/>
                <a:t> Grade Dean. The Dean responded that students would need data to back up their claims. To meet that need, a group of four juniors took the initiative to work with their statistics class to create a homework expectations survey for grade-level peers and teachers. </a:t>
              </a:r>
              <a:br>
                <a:rPr lang="en-US" dirty="0" smtClean="0"/>
              </a:br>
              <a:r>
                <a:rPr lang="en-US" dirty="0" smtClean="0"/>
                <a:t/>
              </a:r>
              <a:br>
                <a:rPr lang="en-US" dirty="0" smtClean="0"/>
              </a:br>
              <a:r>
                <a:rPr lang="en-US" dirty="0" smtClean="0"/>
                <a:t>The survey revealed a wide gap – as much as 100% in some subjects - between teacher expectations of homework completion time and the student experience.</a:t>
              </a:r>
              <a:br>
                <a:rPr lang="en-US" dirty="0" smtClean="0"/>
              </a:br>
              <a:r>
                <a:rPr lang="en-US" dirty="0"/>
                <a:t/>
              </a:r>
              <a:br>
                <a:rPr lang="en-US" dirty="0"/>
              </a:br>
              <a:r>
                <a:rPr lang="en-US" dirty="0" smtClean="0"/>
                <a:t>To help close the gap, the Assistant Director worked with the school’s Associated Student Body (student government), advisors, and teachers at each grade level to create PAWS: a homework difficulty rubric. They called it PAWS because their mascot is a puma. </a:t>
              </a:r>
              <a:br>
                <a:rPr lang="en-US" dirty="0" smtClean="0"/>
              </a:br>
              <a:r>
                <a:rPr lang="en-US" dirty="0" smtClean="0"/>
                <a:t/>
              </a:r>
              <a:br>
                <a:rPr lang="en-US" dirty="0" smtClean="0"/>
              </a:br>
              <a:r>
                <a:rPr lang="en-US" dirty="0" smtClean="0"/>
                <a:t>Teachers and students assess homework using the same rubric; teachers are asked to give a difficulty rating of one to five PAWS to each assignment as they create it, and students use the same measure to assess it. Every time an assignment is turned in, teachers and students use the ratings to discuss its difficulty. </a:t>
              </a:r>
              <a:endParaRPr lang="en-US" dirty="0"/>
            </a:p>
            <a:p>
              <a:pPr marL="0" indent="0">
                <a:buNone/>
              </a:pPr>
              <a:endParaRPr lang="en-US" dirty="0" smtClean="0"/>
            </a:p>
          </p:txBody>
        </p:sp>
        <p:sp>
          <p:nvSpPr>
            <p:cNvPr id="45" name="Rectangle 44"/>
            <p:cNvSpPr/>
            <p:nvPr/>
          </p:nvSpPr>
          <p:spPr bwMode="gray">
            <a:xfrm>
              <a:off x="5513755" y="2975621"/>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49" name="Group 48"/>
          <p:cNvGrpSpPr/>
          <p:nvPr/>
        </p:nvGrpSpPr>
        <p:grpSpPr bwMode="gray">
          <a:xfrm>
            <a:off x="6974697" y="1122001"/>
            <a:ext cx="271672" cy="181522"/>
            <a:chOff x="5542554" y="1247744"/>
            <a:chExt cx="271672" cy="181522"/>
          </a:xfrm>
        </p:grpSpPr>
        <p:sp>
          <p:nvSpPr>
            <p:cNvPr id="50" name="Rectangle 49"/>
            <p:cNvSpPr/>
            <p:nvPr/>
          </p:nvSpPr>
          <p:spPr bwMode="gray">
            <a:xfrm>
              <a:off x="5542554" y="1247744"/>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1" name="Round Same Side Corner Rectangle 50"/>
            <p:cNvSpPr/>
            <p:nvPr/>
          </p:nvSpPr>
          <p:spPr bwMode="gray">
            <a:xfrm rot="10800000">
              <a:off x="5542554" y="1247744"/>
              <a:ext cx="213772" cy="181521"/>
            </a:xfrm>
            <a:prstGeom prst="round2SameRect">
              <a:avLst/>
            </a:prstGeom>
            <a:solidFill>
              <a:schemeClr val="accent3"/>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2" name="Group 51"/>
            <p:cNvGrpSpPr>
              <a:grpSpLocks noChangeAspect="1"/>
            </p:cNvGrpSpPr>
            <p:nvPr/>
          </p:nvGrpSpPr>
          <p:grpSpPr bwMode="gray">
            <a:xfrm>
              <a:off x="5577839" y="1277707"/>
              <a:ext cx="143193" cy="118872"/>
              <a:chOff x="972074" y="2897515"/>
              <a:chExt cx="131877" cy="109478"/>
            </a:xfrm>
            <a:solidFill>
              <a:schemeClr val="bg1"/>
            </a:solidFill>
          </p:grpSpPr>
          <p:sp>
            <p:nvSpPr>
              <p:cNvPr id="53" name="Freeform 52"/>
              <p:cNvSpPr/>
              <p:nvPr/>
            </p:nvSpPr>
            <p:spPr bwMode="gray">
              <a:xfrm rot="5400000">
                <a:off x="1017613" y="2920656"/>
                <a:ext cx="108929" cy="63746"/>
              </a:xfrm>
              <a:custGeom>
                <a:avLst/>
                <a:gdLst>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0 w 6"/>
                  <a:gd name="connsiteY6" fmla="*/ 3 h 6"/>
                  <a:gd name="connsiteX7" fmla="*/ 1 w 6"/>
                  <a:gd name="connsiteY7" fmla="*/ 1 h 6"/>
                  <a:gd name="connsiteX8" fmla="*/ 1 w 6"/>
                  <a:gd name="connsiteY8"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0 w 6"/>
                  <a:gd name="connsiteY6" fmla="*/ 3 h 6"/>
                  <a:gd name="connsiteX7" fmla="*/ 1 w 6"/>
                  <a:gd name="connsiteY7"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 h="6">
                    <a:moveTo>
                      <a:pt x="1" y="0"/>
                    </a:moveTo>
                    <a:lnTo>
                      <a:pt x="6" y="0"/>
                    </a:lnTo>
                    <a:cubicBezTo>
                      <a:pt x="6" y="0"/>
                      <a:pt x="5" y="1"/>
                      <a:pt x="5" y="3"/>
                    </a:cubicBezTo>
                    <a:cubicBezTo>
                      <a:pt x="5" y="5"/>
                      <a:pt x="6" y="6"/>
                      <a:pt x="6" y="6"/>
                    </a:cubicBezTo>
                    <a:lnTo>
                      <a:pt x="1" y="6"/>
                    </a:lnTo>
                    <a:cubicBezTo>
                      <a:pt x="1" y="6"/>
                      <a:pt x="0" y="5"/>
                      <a:pt x="0" y="3"/>
                    </a:cubicBezTo>
                    <a:cubicBezTo>
                      <a:pt x="0" y="1"/>
                      <a:pt x="1" y="0"/>
                      <a:pt x="1" y="0"/>
                    </a:cubicBezTo>
                    <a:close/>
                  </a:path>
                </a:pathLst>
              </a:custGeom>
              <a:grp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1000" dirty="0" smtClean="0">
                  <a:solidFill>
                    <a:schemeClr val="bg2"/>
                  </a:solidFill>
                </a:endParaRPr>
              </a:p>
            </p:txBody>
          </p:sp>
          <p:sp>
            <p:nvSpPr>
              <p:cNvPr id="54" name="Freeform 53"/>
              <p:cNvSpPr/>
              <p:nvPr/>
            </p:nvSpPr>
            <p:spPr bwMode="gray">
              <a:xfrm rot="16200000" flipH="1">
                <a:off x="949482" y="2920107"/>
                <a:ext cx="108929" cy="63746"/>
              </a:xfrm>
              <a:custGeom>
                <a:avLst/>
                <a:gdLst>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0 w 6"/>
                  <a:gd name="connsiteY6" fmla="*/ 3 h 6"/>
                  <a:gd name="connsiteX7" fmla="*/ 1 w 6"/>
                  <a:gd name="connsiteY7" fmla="*/ 1 h 6"/>
                  <a:gd name="connsiteX8" fmla="*/ 1 w 6"/>
                  <a:gd name="connsiteY8"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0 w 6"/>
                  <a:gd name="connsiteY6" fmla="*/ 3 h 6"/>
                  <a:gd name="connsiteX7" fmla="*/ 1 w 6"/>
                  <a:gd name="connsiteY7"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4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 name="connsiteX0" fmla="*/ 1 w 6"/>
                  <a:gd name="connsiteY0" fmla="*/ 0 h 6"/>
                  <a:gd name="connsiteX1" fmla="*/ 6 w 6"/>
                  <a:gd name="connsiteY1" fmla="*/ 0 h 6"/>
                  <a:gd name="connsiteX2" fmla="*/ 5 w 6"/>
                  <a:gd name="connsiteY2" fmla="*/ 3 h 6"/>
                  <a:gd name="connsiteX3" fmla="*/ 6 w 6"/>
                  <a:gd name="connsiteY3" fmla="*/ 6 h 6"/>
                  <a:gd name="connsiteX4" fmla="*/ 1 w 6"/>
                  <a:gd name="connsiteY4" fmla="*/ 6 h 6"/>
                  <a:gd name="connsiteX5" fmla="*/ 0 w 6"/>
                  <a:gd name="connsiteY5" fmla="*/ 3 h 6"/>
                  <a:gd name="connsiteX6" fmla="*/ 1 w 6"/>
                  <a:gd name="connsiteY6" fmla="*/ 0 h 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 h="6">
                    <a:moveTo>
                      <a:pt x="1" y="0"/>
                    </a:moveTo>
                    <a:lnTo>
                      <a:pt x="6" y="0"/>
                    </a:lnTo>
                    <a:cubicBezTo>
                      <a:pt x="6" y="0"/>
                      <a:pt x="5" y="1"/>
                      <a:pt x="5" y="3"/>
                    </a:cubicBezTo>
                    <a:cubicBezTo>
                      <a:pt x="5" y="5"/>
                      <a:pt x="6" y="6"/>
                      <a:pt x="6" y="6"/>
                    </a:cubicBezTo>
                    <a:lnTo>
                      <a:pt x="1" y="6"/>
                    </a:lnTo>
                    <a:cubicBezTo>
                      <a:pt x="1" y="6"/>
                      <a:pt x="0" y="5"/>
                      <a:pt x="0" y="3"/>
                    </a:cubicBezTo>
                    <a:cubicBezTo>
                      <a:pt x="0" y="1"/>
                      <a:pt x="1" y="0"/>
                      <a:pt x="1" y="0"/>
                    </a:cubicBezTo>
                    <a:close/>
                  </a:path>
                </a:pathLst>
              </a:custGeom>
              <a:grp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1000" dirty="0" smtClean="0">
                  <a:solidFill>
                    <a:schemeClr val="bg2"/>
                  </a:solidFill>
                </a:endParaRPr>
              </a:p>
            </p:txBody>
          </p:sp>
        </p:grpSp>
      </p:grpSp>
    </p:spTree>
    <p:extLst>
      <p:ext uri="{BB962C8B-B14F-4D97-AF65-F5344CB8AC3E}">
        <p14:creationId xmlns:p14="http://schemas.microsoft.com/office/powerpoint/2010/main" val="2990943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bwMode="gray">
          <a:xfrm>
            <a:off x="509588" y="1342833"/>
            <a:ext cx="6739994" cy="740607"/>
          </a:xfrm>
          <a:prstGeom prst="rect">
            <a:avLst/>
          </a:prstGeom>
          <a:noFill/>
          <a:ln w="12700">
            <a:noFill/>
            <a:miter lim="800000"/>
          </a:ln>
        </p:spPr>
        <p:txBody>
          <a:bodyPr wrap="square" lIns="137160" tIns="91440" rIns="137160" bIns="0" rtlCol="0">
            <a:noAutofit/>
          </a:bodyPr>
          <a:lstStyle/>
          <a:p>
            <a:pPr>
              <a:spcBef>
                <a:spcPts val="500"/>
              </a:spcBef>
            </a:pPr>
            <a:r>
              <a:rPr lang="en-US" sz="1000" b="1" dirty="0" smtClean="0"/>
              <a:t>Implementation</a:t>
            </a:r>
          </a:p>
          <a:p>
            <a:pPr>
              <a:spcBef>
                <a:spcPts val="500"/>
              </a:spcBef>
            </a:pPr>
            <a:r>
              <a:rPr lang="en-US" sz="900" dirty="0" smtClean="0"/>
              <a:t>The following steps will help you implement this tool in the classroom, ensuring that it continues to keep faculty and students aligned on homework. </a:t>
            </a:r>
            <a:endParaRPr lang="en-US" sz="900" dirty="0"/>
          </a:p>
          <a:p>
            <a:pPr>
              <a:spcBef>
                <a:spcPts val="500"/>
              </a:spcBef>
            </a:pPr>
            <a:r>
              <a:rPr lang="en-US" sz="900" dirty="0"/>
              <a:t/>
            </a:r>
            <a:br>
              <a:rPr lang="en-US" sz="900" dirty="0"/>
            </a:br>
            <a:endParaRPr lang="en-US" sz="900" dirty="0"/>
          </a:p>
          <a:p>
            <a:pPr>
              <a:spcBef>
                <a:spcPts val="500"/>
              </a:spcBef>
            </a:pPr>
            <a:endParaRPr lang="en-US" sz="900" dirty="0" smtClean="0"/>
          </a:p>
          <a:p>
            <a:pPr>
              <a:spcBef>
                <a:spcPts val="500"/>
              </a:spcBef>
            </a:pPr>
            <a:endParaRPr lang="en-US" sz="900" dirty="0"/>
          </a:p>
        </p:txBody>
      </p:sp>
      <p:sp>
        <p:nvSpPr>
          <p:cNvPr id="3" name="Text Placeholder 2"/>
          <p:cNvSpPr>
            <a:spLocks noGrp="1"/>
          </p:cNvSpPr>
          <p:nvPr>
            <p:ph type="body" sz="quarter" idx="29"/>
          </p:nvPr>
        </p:nvSpPr>
        <p:spPr/>
        <p:txBody>
          <a:bodyPr/>
          <a:lstStyle/>
          <a:p>
            <a:endParaRPr lang="en-US"/>
          </a:p>
        </p:txBody>
      </p:sp>
      <p:sp>
        <p:nvSpPr>
          <p:cNvPr id="6" name="Title 5"/>
          <p:cNvSpPr>
            <a:spLocks noGrp="1"/>
          </p:cNvSpPr>
          <p:nvPr>
            <p:ph type="title"/>
          </p:nvPr>
        </p:nvSpPr>
        <p:spPr>
          <a:xfrm>
            <a:off x="512764" y="700185"/>
            <a:ext cx="6745287" cy="307777"/>
          </a:xfrm>
        </p:spPr>
        <p:txBody>
          <a:bodyPr/>
          <a:lstStyle/>
          <a:p>
            <a:r>
              <a:rPr lang="en-US" dirty="0" smtClean="0"/>
              <a:t>Bringing the Rubric to the Classroom</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pPr/>
              <a:t>4</a:t>
            </a:fld>
            <a:endParaRPr lang="en-US" dirty="0"/>
          </a:p>
        </p:txBody>
      </p:sp>
      <p:sp>
        <p:nvSpPr>
          <p:cNvPr id="22" name="Rounded Rectangle 21"/>
          <p:cNvSpPr/>
          <p:nvPr/>
        </p:nvSpPr>
        <p:spPr bwMode="gray">
          <a:xfrm>
            <a:off x="491622" y="1331560"/>
            <a:ext cx="6757959" cy="717156"/>
          </a:xfrm>
          <a:prstGeom prst="roundRect">
            <a:avLst/>
          </a:prstGeom>
          <a:noFill/>
          <a:ln w="12700">
            <a:solidFill>
              <a:schemeClr val="accent5"/>
            </a:solidFill>
            <a:prstDash val="sys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373" tIns="45687" rIns="91373" bIns="45687" numCol="1" spcCol="0" rtlCol="0" fromWordArt="0" anchor="t" anchorCtr="0" forceAA="0" compatLnSpc="1">
            <a:prstTxWarp prst="textNoShape">
              <a:avLst/>
            </a:prstTxWarp>
            <a:noAutofit/>
          </a:bodyPr>
          <a:lstStyle/>
          <a:p>
            <a:pPr algn="ctr">
              <a:spcBef>
                <a:spcPts val="500"/>
              </a:spcBef>
            </a:pPr>
            <a:endParaRPr lang="en-US" sz="1100" dirty="0" err="1">
              <a:solidFill>
                <a:schemeClr val="bg1"/>
              </a:solidFill>
            </a:endParaRPr>
          </a:p>
        </p:txBody>
      </p:sp>
      <p:cxnSp>
        <p:nvCxnSpPr>
          <p:cNvPr id="21" name="Straight Connector 20"/>
          <p:cNvCxnSpPr/>
          <p:nvPr/>
        </p:nvCxnSpPr>
        <p:spPr bwMode="gray">
          <a:xfrm>
            <a:off x="763655" y="2616606"/>
            <a:ext cx="647745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gray">
          <a:xfrm>
            <a:off x="780592" y="4119417"/>
            <a:ext cx="647745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gray">
          <a:xfrm>
            <a:off x="780592" y="7219597"/>
            <a:ext cx="647745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763655" y="2370118"/>
            <a:ext cx="6485926" cy="1334752"/>
            <a:chOff x="763655" y="2184918"/>
            <a:chExt cx="6485926" cy="1334752"/>
          </a:xfrm>
        </p:grpSpPr>
        <p:grpSp>
          <p:nvGrpSpPr>
            <p:cNvPr id="24" name="Group 23"/>
            <p:cNvGrpSpPr/>
            <p:nvPr/>
          </p:nvGrpSpPr>
          <p:grpSpPr>
            <a:xfrm>
              <a:off x="763655" y="2277518"/>
              <a:ext cx="6485926" cy="1242152"/>
              <a:chOff x="763655" y="2277518"/>
              <a:chExt cx="6485926" cy="1242152"/>
            </a:xfrm>
          </p:grpSpPr>
          <p:sp>
            <p:nvSpPr>
              <p:cNvPr id="33" name="TextBox 32"/>
              <p:cNvSpPr txBox="1"/>
              <p:nvPr/>
            </p:nvSpPr>
            <p:spPr bwMode="gray">
              <a:xfrm>
                <a:off x="832145" y="2599306"/>
                <a:ext cx="126638" cy="276999"/>
              </a:xfrm>
              <a:prstGeom prst="rect">
                <a:avLst/>
              </a:prstGeom>
              <a:noFill/>
            </p:spPr>
            <p:txBody>
              <a:bodyPr wrap="none" lIns="0" tIns="0" rIns="0" bIns="0" rtlCol="0">
                <a:spAutoFit/>
              </a:bodyPr>
              <a:lstStyle/>
              <a:p>
                <a:r>
                  <a:rPr lang="en-US" sz="1800" dirty="0" smtClean="0">
                    <a:solidFill>
                      <a:schemeClr val="accent5"/>
                    </a:solidFill>
                    <a:latin typeface="+mj-lt"/>
                  </a:rPr>
                  <a:t>1</a:t>
                </a:r>
              </a:p>
            </p:txBody>
          </p:sp>
          <p:sp>
            <p:nvSpPr>
              <p:cNvPr id="34" name="TextBox 33"/>
              <p:cNvSpPr txBox="1"/>
              <p:nvPr/>
            </p:nvSpPr>
            <p:spPr bwMode="gray">
              <a:xfrm>
                <a:off x="832145" y="3242671"/>
                <a:ext cx="125034" cy="276999"/>
              </a:xfrm>
              <a:prstGeom prst="rect">
                <a:avLst/>
              </a:prstGeom>
              <a:noFill/>
            </p:spPr>
            <p:txBody>
              <a:bodyPr wrap="none" lIns="0" tIns="0" rIns="0" bIns="0" rtlCol="0">
                <a:spAutoFit/>
              </a:bodyPr>
              <a:lstStyle/>
              <a:p>
                <a:r>
                  <a:rPr lang="en-US" sz="1800" dirty="0">
                    <a:solidFill>
                      <a:schemeClr val="accent5"/>
                    </a:solidFill>
                    <a:latin typeface="+mj-lt"/>
                  </a:rPr>
                  <a:t>2</a:t>
                </a:r>
                <a:endParaRPr lang="en-US" sz="1800" dirty="0" smtClean="0">
                  <a:solidFill>
                    <a:schemeClr val="accent5"/>
                  </a:solidFill>
                  <a:latin typeface="+mj-lt"/>
                </a:endParaRPr>
              </a:p>
            </p:txBody>
          </p:sp>
          <p:sp>
            <p:nvSpPr>
              <p:cNvPr id="17" name="TextBox 16"/>
              <p:cNvSpPr txBox="1"/>
              <p:nvPr/>
            </p:nvSpPr>
            <p:spPr bwMode="gray">
              <a:xfrm>
                <a:off x="1125850" y="3242671"/>
                <a:ext cx="6123731" cy="276999"/>
              </a:xfrm>
              <a:prstGeom prst="rect">
                <a:avLst/>
              </a:prstGeom>
              <a:noFill/>
            </p:spPr>
            <p:txBody>
              <a:bodyPr wrap="square" lIns="0" tIns="0" rIns="0" bIns="0" rtlCol="0">
                <a:spAutoFit/>
              </a:bodyPr>
              <a:lstStyle/>
              <a:p>
                <a:pPr>
                  <a:spcBef>
                    <a:spcPts val="500"/>
                  </a:spcBef>
                </a:pPr>
                <a:r>
                  <a:rPr lang="en-US" sz="900" dirty="0" smtClean="0"/>
                  <a:t>Share the rubric with students, parents, and faculty at all grade levels; make sure that each of these groups understands the rubric and how to use it</a:t>
                </a:r>
              </a:p>
            </p:txBody>
          </p:sp>
          <p:sp>
            <p:nvSpPr>
              <p:cNvPr id="50" name="TextBox 49"/>
              <p:cNvSpPr txBox="1"/>
              <p:nvPr/>
            </p:nvSpPr>
            <p:spPr bwMode="gray">
              <a:xfrm>
                <a:off x="1125850" y="2599306"/>
                <a:ext cx="6115263" cy="415498"/>
              </a:xfrm>
              <a:prstGeom prst="rect">
                <a:avLst/>
              </a:prstGeom>
              <a:noFill/>
            </p:spPr>
            <p:txBody>
              <a:bodyPr wrap="square" lIns="0" tIns="0" rIns="0" bIns="0" rtlCol="0">
                <a:spAutoFit/>
              </a:bodyPr>
              <a:lstStyle/>
              <a:p>
                <a:pPr>
                  <a:spcBef>
                    <a:spcPts val="500"/>
                  </a:spcBef>
                </a:pPr>
                <a:r>
                  <a:rPr lang="en-US" sz="900" dirty="0" smtClean="0"/>
                  <a:t>Communicate with the school community about why the rubric is necessary, the process that went into creating it, and how it is going to be implemented</a:t>
                </a:r>
                <a:r>
                  <a:rPr lang="en-US" sz="900" dirty="0"/>
                  <a:t/>
                </a:r>
                <a:br>
                  <a:rPr lang="en-US" sz="900" dirty="0"/>
                </a:br>
                <a:endParaRPr lang="en-US" sz="900" dirty="0"/>
              </a:p>
            </p:txBody>
          </p:sp>
          <p:sp>
            <p:nvSpPr>
              <p:cNvPr id="5" name="TextBox 4"/>
              <p:cNvSpPr txBox="1"/>
              <p:nvPr/>
            </p:nvSpPr>
            <p:spPr bwMode="gray">
              <a:xfrm>
                <a:off x="763655" y="2277518"/>
                <a:ext cx="2505049" cy="153888"/>
              </a:xfrm>
              <a:prstGeom prst="rect">
                <a:avLst/>
              </a:prstGeom>
              <a:noFill/>
            </p:spPr>
            <p:txBody>
              <a:bodyPr wrap="square" lIns="0" tIns="0" rIns="0" bIns="0" rtlCol="0">
                <a:spAutoFit/>
              </a:bodyPr>
              <a:lstStyle/>
              <a:p>
                <a:pPr>
                  <a:spcBef>
                    <a:spcPts val="500"/>
                  </a:spcBef>
                </a:pPr>
                <a:r>
                  <a:rPr lang="en-US" sz="1000" b="1" dirty="0" smtClean="0"/>
                  <a:t>Communicate</a:t>
                </a:r>
                <a:endParaRPr lang="en-US" sz="1000" b="1" dirty="0"/>
              </a:p>
            </p:txBody>
          </p:sp>
        </p:grpSp>
        <p:pic>
          <p:nvPicPr>
            <p:cNvPr id="52" name="Picture 5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8490" y="2184918"/>
              <a:ext cx="198426" cy="236221"/>
            </a:xfrm>
            <a:prstGeom prst="rect">
              <a:avLst/>
            </a:prstGeom>
          </p:spPr>
        </p:pic>
      </p:grpSp>
      <p:grpSp>
        <p:nvGrpSpPr>
          <p:cNvPr id="29" name="Group 28"/>
          <p:cNvGrpSpPr/>
          <p:nvPr/>
        </p:nvGrpSpPr>
        <p:grpSpPr>
          <a:xfrm>
            <a:off x="763655" y="6968096"/>
            <a:ext cx="6486467" cy="2084540"/>
            <a:chOff x="763655" y="6887071"/>
            <a:chExt cx="6486467" cy="2084540"/>
          </a:xfrm>
        </p:grpSpPr>
        <p:grpSp>
          <p:nvGrpSpPr>
            <p:cNvPr id="25" name="Group 24"/>
            <p:cNvGrpSpPr/>
            <p:nvPr/>
          </p:nvGrpSpPr>
          <p:grpSpPr>
            <a:xfrm>
              <a:off x="763655" y="6993607"/>
              <a:ext cx="6486467" cy="1978004"/>
              <a:chOff x="763655" y="6993607"/>
              <a:chExt cx="6486467" cy="1978004"/>
            </a:xfrm>
          </p:grpSpPr>
          <p:sp>
            <p:nvSpPr>
              <p:cNvPr id="16" name="TextBox 15"/>
              <p:cNvSpPr txBox="1"/>
              <p:nvPr/>
            </p:nvSpPr>
            <p:spPr bwMode="gray">
              <a:xfrm>
                <a:off x="1134858" y="7280471"/>
                <a:ext cx="6115264" cy="276999"/>
              </a:xfrm>
              <a:prstGeom prst="rect">
                <a:avLst/>
              </a:prstGeom>
              <a:noFill/>
            </p:spPr>
            <p:txBody>
              <a:bodyPr wrap="square" lIns="0" tIns="0" rIns="0" bIns="0" rtlCol="0">
                <a:spAutoFit/>
              </a:bodyPr>
              <a:lstStyle/>
              <a:p>
                <a:pPr>
                  <a:spcBef>
                    <a:spcPts val="500"/>
                  </a:spcBef>
                </a:pPr>
                <a:r>
                  <a:rPr lang="en-US" sz="900" dirty="0" smtClean="0"/>
                  <a:t>Teachers </a:t>
                </a:r>
                <a:r>
                  <a:rPr lang="en-US" sz="900" dirty="0"/>
                  <a:t>and students should spend a few minutes talking about </a:t>
                </a:r>
                <a:r>
                  <a:rPr lang="en-US" sz="900" dirty="0" smtClean="0"/>
                  <a:t>the difficulty of each assignment on the day it is submitted, </a:t>
                </a:r>
                <a:r>
                  <a:rPr lang="en-US" sz="900" dirty="0"/>
                  <a:t>using the rating system as a discussion </a:t>
                </a:r>
                <a:r>
                  <a:rPr lang="en-US" sz="900" dirty="0" smtClean="0"/>
                  <a:t>tool</a:t>
                </a:r>
              </a:p>
            </p:txBody>
          </p:sp>
          <p:sp>
            <p:nvSpPr>
              <p:cNvPr id="51" name="TextBox 50"/>
              <p:cNvSpPr txBox="1"/>
              <p:nvPr/>
            </p:nvSpPr>
            <p:spPr bwMode="gray">
              <a:xfrm>
                <a:off x="1134858" y="7745634"/>
                <a:ext cx="6115264" cy="1225977"/>
              </a:xfrm>
              <a:prstGeom prst="rect">
                <a:avLst/>
              </a:prstGeom>
              <a:noFill/>
            </p:spPr>
            <p:txBody>
              <a:bodyPr wrap="square" lIns="0" tIns="0" rIns="0" bIns="0" rtlCol="0">
                <a:spAutoFit/>
              </a:bodyPr>
              <a:lstStyle/>
              <a:p>
                <a:pPr>
                  <a:spcBef>
                    <a:spcPts val="500"/>
                  </a:spcBef>
                </a:pPr>
                <a:r>
                  <a:rPr lang="en-US" sz="900" dirty="0" smtClean="0"/>
                  <a:t>Make this practice part of professional development for faculty:</a:t>
                </a:r>
              </a:p>
              <a:p>
                <a:pPr marL="171450" indent="-171450">
                  <a:spcBef>
                    <a:spcPts val="500"/>
                  </a:spcBef>
                  <a:buFont typeface="Arial" panose="020B0604020202020204" pitchFamily="34" charset="0"/>
                  <a:buChar char="•"/>
                </a:pPr>
                <a:r>
                  <a:rPr lang="en-US" sz="900" dirty="0" smtClean="0"/>
                  <a:t>Create a midterm check-in survey for students, asking them how homework difficulty has compared to the ratings assigned by their teachers throughout the semester</a:t>
                </a:r>
              </a:p>
              <a:p>
                <a:pPr marL="171450" indent="-171450">
                  <a:spcBef>
                    <a:spcPts val="500"/>
                  </a:spcBef>
                  <a:buFont typeface="Arial" panose="020B0604020202020204" pitchFamily="34" charset="0"/>
                  <a:buChar char="•"/>
                </a:pPr>
                <a:r>
                  <a:rPr lang="en-US" sz="900" dirty="0" smtClean="0"/>
                  <a:t>Make student responses part of midterm pullups between teachers and their division heads</a:t>
                </a:r>
              </a:p>
              <a:p>
                <a:pPr marL="171450" indent="-171450">
                  <a:spcBef>
                    <a:spcPts val="500"/>
                  </a:spcBef>
                  <a:buFont typeface="Arial" panose="020B0604020202020204" pitchFamily="34" charset="0"/>
                  <a:buChar char="•"/>
                </a:pPr>
                <a:r>
                  <a:rPr lang="en-US" sz="900" dirty="0" smtClean="0"/>
                  <a:t>If teachers consistently underrate their assignments versus student expectations, division heads should speak with them about their understanding of the rubric and the overall goal of reducing stress</a:t>
                </a:r>
              </a:p>
              <a:p>
                <a:pPr marL="171450" indent="-171450">
                  <a:spcBef>
                    <a:spcPts val="500"/>
                  </a:spcBef>
                  <a:buFont typeface="Arial" panose="020B0604020202020204" pitchFamily="34" charset="0"/>
                  <a:buChar char="•"/>
                </a:pPr>
                <a:endParaRPr lang="en-US" sz="900" dirty="0" smtClean="0"/>
              </a:p>
            </p:txBody>
          </p:sp>
          <p:sp>
            <p:nvSpPr>
              <p:cNvPr id="38" name="TextBox 37"/>
              <p:cNvSpPr txBox="1"/>
              <p:nvPr/>
            </p:nvSpPr>
            <p:spPr bwMode="gray">
              <a:xfrm>
                <a:off x="763655" y="6993607"/>
                <a:ext cx="2505049" cy="153888"/>
              </a:xfrm>
              <a:prstGeom prst="rect">
                <a:avLst/>
              </a:prstGeom>
              <a:noFill/>
            </p:spPr>
            <p:txBody>
              <a:bodyPr wrap="square" lIns="0" tIns="0" rIns="0" bIns="0" rtlCol="0">
                <a:spAutoFit/>
              </a:bodyPr>
              <a:lstStyle/>
              <a:p>
                <a:pPr>
                  <a:spcBef>
                    <a:spcPts val="500"/>
                  </a:spcBef>
                </a:pPr>
                <a:r>
                  <a:rPr lang="en-US" sz="1000" b="1" dirty="0" smtClean="0"/>
                  <a:t>Hardwire</a:t>
                </a:r>
                <a:endParaRPr lang="en-US" sz="1000" b="1" dirty="0"/>
              </a:p>
            </p:txBody>
          </p:sp>
          <p:sp>
            <p:nvSpPr>
              <p:cNvPr id="40" name="TextBox 39"/>
              <p:cNvSpPr txBox="1"/>
              <p:nvPr/>
            </p:nvSpPr>
            <p:spPr bwMode="gray">
              <a:xfrm>
                <a:off x="800788" y="7280471"/>
                <a:ext cx="125034" cy="276999"/>
              </a:xfrm>
              <a:prstGeom prst="rect">
                <a:avLst/>
              </a:prstGeom>
              <a:noFill/>
            </p:spPr>
            <p:txBody>
              <a:bodyPr wrap="none" lIns="0" tIns="0" rIns="0" bIns="0" rtlCol="0">
                <a:spAutoFit/>
              </a:bodyPr>
              <a:lstStyle/>
              <a:p>
                <a:r>
                  <a:rPr lang="en-US" sz="1800" dirty="0">
                    <a:solidFill>
                      <a:schemeClr val="accent5"/>
                    </a:solidFill>
                    <a:latin typeface="+mj-lt"/>
                  </a:rPr>
                  <a:t>6</a:t>
                </a:r>
                <a:endParaRPr lang="en-US" sz="1800" dirty="0" smtClean="0">
                  <a:solidFill>
                    <a:schemeClr val="accent5"/>
                  </a:solidFill>
                  <a:latin typeface="+mj-lt"/>
                </a:endParaRPr>
              </a:p>
            </p:txBody>
          </p:sp>
          <p:sp>
            <p:nvSpPr>
              <p:cNvPr id="41" name="TextBox 40"/>
              <p:cNvSpPr txBox="1"/>
              <p:nvPr/>
            </p:nvSpPr>
            <p:spPr bwMode="gray">
              <a:xfrm>
                <a:off x="800788" y="7745634"/>
                <a:ext cx="125034" cy="276999"/>
              </a:xfrm>
              <a:prstGeom prst="rect">
                <a:avLst/>
              </a:prstGeom>
              <a:noFill/>
            </p:spPr>
            <p:txBody>
              <a:bodyPr wrap="none" lIns="0" tIns="0" rIns="0" bIns="0" rtlCol="0">
                <a:spAutoFit/>
              </a:bodyPr>
              <a:lstStyle/>
              <a:p>
                <a:r>
                  <a:rPr lang="en-US" sz="1800" dirty="0">
                    <a:solidFill>
                      <a:schemeClr val="accent5"/>
                    </a:solidFill>
                    <a:latin typeface="+mj-lt"/>
                  </a:rPr>
                  <a:t>7</a:t>
                </a:r>
                <a:endParaRPr lang="en-US" sz="1800" dirty="0" smtClean="0">
                  <a:solidFill>
                    <a:schemeClr val="accent5"/>
                  </a:solidFill>
                  <a:latin typeface="+mj-lt"/>
                </a:endParaRPr>
              </a:p>
            </p:txBody>
          </p:sp>
        </p:grpSp>
        <p:pic>
          <p:nvPicPr>
            <p:cNvPr id="27" name="Picture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8309" y="6887071"/>
              <a:ext cx="238607" cy="236221"/>
            </a:xfrm>
            <a:prstGeom prst="rect">
              <a:avLst/>
            </a:prstGeom>
          </p:spPr>
        </p:pic>
      </p:grpSp>
      <p:grpSp>
        <p:nvGrpSpPr>
          <p:cNvPr id="30" name="Group 29"/>
          <p:cNvGrpSpPr/>
          <p:nvPr/>
        </p:nvGrpSpPr>
        <p:grpSpPr>
          <a:xfrm>
            <a:off x="763655" y="3843135"/>
            <a:ext cx="6486467" cy="3102847"/>
            <a:chOff x="763655" y="3683047"/>
            <a:chExt cx="6486467" cy="3102847"/>
          </a:xfrm>
        </p:grpSpPr>
        <p:grpSp>
          <p:nvGrpSpPr>
            <p:cNvPr id="23" name="Group 22"/>
            <p:cNvGrpSpPr/>
            <p:nvPr/>
          </p:nvGrpSpPr>
          <p:grpSpPr>
            <a:xfrm>
              <a:off x="763655" y="3815054"/>
              <a:ext cx="6486467" cy="2970840"/>
              <a:chOff x="763655" y="3815054"/>
              <a:chExt cx="6486467" cy="2970840"/>
            </a:xfrm>
          </p:grpSpPr>
          <p:sp>
            <p:nvSpPr>
              <p:cNvPr id="20" name="TextBox 19"/>
              <p:cNvSpPr txBox="1"/>
              <p:nvPr/>
            </p:nvSpPr>
            <p:spPr bwMode="gray">
              <a:xfrm>
                <a:off x="1134857" y="4120740"/>
                <a:ext cx="6115263" cy="553998"/>
              </a:xfrm>
              <a:prstGeom prst="rect">
                <a:avLst/>
              </a:prstGeom>
              <a:noFill/>
            </p:spPr>
            <p:txBody>
              <a:bodyPr wrap="square" lIns="0" tIns="0" rIns="0" bIns="0" rtlCol="0">
                <a:spAutoFit/>
              </a:bodyPr>
              <a:lstStyle/>
              <a:p>
                <a:pPr>
                  <a:spcBef>
                    <a:spcPts val="500"/>
                  </a:spcBef>
                </a:pPr>
                <a:r>
                  <a:rPr lang="en-US" sz="900" dirty="0" smtClean="0"/>
                  <a:t>Ensure assignments are posted as </a:t>
                </a:r>
                <a:r>
                  <a:rPr lang="en-US" sz="900" dirty="0"/>
                  <a:t>far in advance as possible on your school’s learning management system (</a:t>
                </a:r>
                <a:r>
                  <a:rPr lang="en-US" sz="900" dirty="0" smtClean="0"/>
                  <a:t>LMS) calendar; provide guidance to faculty about how far in advance different types of assignments should be posted</a:t>
                </a:r>
                <a:r>
                  <a:rPr lang="en-US" sz="900" dirty="0"/>
                  <a:t/>
                </a:r>
                <a:br>
                  <a:rPr lang="en-US" sz="900" dirty="0"/>
                </a:br>
                <a:endParaRPr lang="en-US" sz="900" dirty="0"/>
              </a:p>
            </p:txBody>
          </p:sp>
          <p:sp>
            <p:nvSpPr>
              <p:cNvPr id="19" name="TextBox 18"/>
              <p:cNvSpPr txBox="1"/>
              <p:nvPr/>
            </p:nvSpPr>
            <p:spPr bwMode="gray">
              <a:xfrm>
                <a:off x="1134857" y="4818037"/>
                <a:ext cx="6115264" cy="1107996"/>
              </a:xfrm>
              <a:prstGeom prst="rect">
                <a:avLst/>
              </a:prstGeom>
              <a:noFill/>
            </p:spPr>
            <p:txBody>
              <a:bodyPr wrap="square" lIns="0" tIns="0" rIns="0" bIns="0" rtlCol="0">
                <a:spAutoFit/>
              </a:bodyPr>
              <a:lstStyle/>
              <a:p>
                <a:pPr>
                  <a:spcBef>
                    <a:spcPts val="500"/>
                  </a:spcBef>
                </a:pPr>
                <a:r>
                  <a:rPr lang="en-US" sz="900" dirty="0" smtClean="0"/>
                  <a:t>Each assignment should include the rating in the title. We </a:t>
                </a:r>
                <a:r>
                  <a:rPr lang="en-US" sz="900" dirty="0"/>
                  <a:t>recommend the following format: </a:t>
                </a:r>
                <a:br>
                  <a:rPr lang="en-US" sz="900" dirty="0"/>
                </a:br>
                <a:r>
                  <a:rPr lang="en-US" sz="900" dirty="0"/>
                  <a:t/>
                </a:r>
                <a:br>
                  <a:rPr lang="en-US" sz="900" dirty="0"/>
                </a:br>
                <a:r>
                  <a:rPr lang="en-US" sz="900" dirty="0" smtClean="0"/>
                  <a:t>ASSIGNMENT </a:t>
                </a:r>
                <a:r>
                  <a:rPr lang="en-US" sz="900" dirty="0"/>
                  <a:t>TYPE: Course title – assignment </a:t>
                </a:r>
                <a:r>
                  <a:rPr lang="en-US" sz="900" dirty="0" smtClean="0"/>
                  <a:t>name (Rating)</a:t>
                </a:r>
                <a:r>
                  <a:rPr lang="en-US" sz="900" dirty="0"/>
                  <a:t/>
                </a:r>
                <a:br>
                  <a:rPr lang="en-US" sz="900" dirty="0"/>
                </a:br>
                <a:r>
                  <a:rPr lang="en-US" sz="900" dirty="0"/>
                  <a:t/>
                </a:r>
                <a:br>
                  <a:rPr lang="en-US" sz="900" dirty="0"/>
                </a:br>
                <a:r>
                  <a:rPr lang="en-US" sz="900" b="1" i="1" dirty="0" smtClean="0"/>
                  <a:t>Example</a:t>
                </a:r>
                <a:r>
                  <a:rPr lang="en-US" sz="900" dirty="0" smtClean="0"/>
                  <a:t> </a:t>
                </a:r>
                <a:br>
                  <a:rPr lang="en-US" sz="900" dirty="0" smtClean="0"/>
                </a:br>
                <a:r>
                  <a:rPr lang="en-US" sz="900" dirty="0" smtClean="0"/>
                  <a:t>TEST</a:t>
                </a:r>
                <a:r>
                  <a:rPr lang="en-US" sz="900" dirty="0"/>
                  <a:t>: Calculus 1 – </a:t>
                </a:r>
                <a:r>
                  <a:rPr lang="en-US" sz="900" dirty="0" smtClean="0"/>
                  <a:t>Optimization (3/5)</a:t>
                </a:r>
                <a:r>
                  <a:rPr lang="en-US" sz="900" dirty="0"/>
                  <a:t/>
                </a:r>
                <a:br>
                  <a:rPr lang="en-US" sz="900" dirty="0"/>
                </a:br>
                <a:r>
                  <a:rPr lang="en-US" sz="900" dirty="0"/>
                  <a:t/>
                </a:r>
                <a:br>
                  <a:rPr lang="en-US" sz="900" dirty="0"/>
                </a:br>
                <a:r>
                  <a:rPr lang="en-US" sz="900" dirty="0"/>
                  <a:t>	</a:t>
                </a:r>
                <a:endParaRPr lang="en-US" sz="900" dirty="0" smtClean="0"/>
              </a:p>
            </p:txBody>
          </p:sp>
          <p:sp>
            <p:nvSpPr>
              <p:cNvPr id="18" name="TextBox 17"/>
              <p:cNvSpPr txBox="1"/>
              <p:nvPr/>
            </p:nvSpPr>
            <p:spPr bwMode="gray">
              <a:xfrm>
                <a:off x="1134857" y="5826657"/>
                <a:ext cx="6115265" cy="959237"/>
              </a:xfrm>
              <a:prstGeom prst="rect">
                <a:avLst/>
              </a:prstGeom>
              <a:noFill/>
            </p:spPr>
            <p:txBody>
              <a:bodyPr wrap="square" lIns="0" tIns="0" rIns="0" bIns="0" rtlCol="0">
                <a:spAutoFit/>
              </a:bodyPr>
              <a:lstStyle/>
              <a:p>
                <a:pPr>
                  <a:spcBef>
                    <a:spcPts val="500"/>
                  </a:spcBef>
                </a:pPr>
                <a:r>
                  <a:rPr lang="en-US" sz="900" dirty="0" smtClean="0"/>
                  <a:t>If </a:t>
                </a:r>
                <a:r>
                  <a:rPr lang="en-US" sz="900" dirty="0"/>
                  <a:t>the task </a:t>
                </a:r>
                <a:r>
                  <a:rPr lang="en-US" sz="900" dirty="0" smtClean="0"/>
                  <a:t>is </a:t>
                </a:r>
                <a:r>
                  <a:rPr lang="en-US" sz="900" dirty="0"/>
                  <a:t>level three or above, teachers should check your school’s LMS workload calendar for conflicts with </a:t>
                </a:r>
                <a:r>
                  <a:rPr lang="en-US" sz="900" dirty="0" smtClean="0"/>
                  <a:t>already scheduled assignments </a:t>
                </a:r>
                <a:r>
                  <a:rPr lang="en-US" sz="900" dirty="0"/>
                  <a:t>from other </a:t>
                </a:r>
                <a:r>
                  <a:rPr lang="en-US" sz="900" dirty="0" smtClean="0"/>
                  <a:t>courses:</a:t>
                </a:r>
                <a:endParaRPr lang="en-US" sz="900" dirty="0"/>
              </a:p>
              <a:p>
                <a:pPr lvl="1">
                  <a:spcBef>
                    <a:spcPts val="500"/>
                  </a:spcBef>
                </a:pPr>
                <a:r>
                  <a:rPr lang="en-US" sz="900" dirty="0" smtClean="0"/>
                  <a:t>-</a:t>
                </a:r>
                <a:r>
                  <a:rPr lang="en-US" sz="900" dirty="0"/>
                  <a:t>In case of conflict, </a:t>
                </a:r>
                <a:r>
                  <a:rPr lang="en-US" sz="900" dirty="0" smtClean="0"/>
                  <a:t>teachers should coordinate to shift deadlines  rather </a:t>
                </a:r>
                <a:r>
                  <a:rPr lang="en-US" sz="900" dirty="0"/>
                  <a:t>than either </a:t>
                </a:r>
                <a:r>
                  <a:rPr lang="en-US" sz="900" dirty="0" smtClean="0"/>
                  <a:t>overloading </a:t>
                </a:r>
                <a:r>
                  <a:rPr lang="en-US" sz="900" dirty="0"/>
                  <a:t>a date or adopting a strict </a:t>
                </a:r>
                <a:r>
                  <a:rPr lang="en-US" sz="900" dirty="0" smtClean="0"/>
                  <a:t>first-come-first-served </a:t>
                </a:r>
                <a:r>
                  <a:rPr lang="en-US" sz="900" dirty="0"/>
                  <a:t>policy </a:t>
                </a:r>
                <a:r>
                  <a:rPr lang="en-US" sz="900" dirty="0" smtClean="0"/>
                  <a:t>for </a:t>
                </a:r>
                <a:r>
                  <a:rPr lang="en-US" sz="900" dirty="0"/>
                  <a:t>each </a:t>
                </a:r>
                <a:r>
                  <a:rPr lang="en-US" sz="900" dirty="0" smtClean="0"/>
                  <a:t>date</a:t>
                </a:r>
                <a:endParaRPr lang="en-US" sz="900" dirty="0"/>
              </a:p>
              <a:p>
                <a:pPr lvl="1">
                  <a:spcBef>
                    <a:spcPts val="500"/>
                  </a:spcBef>
                </a:pPr>
                <a:r>
                  <a:rPr lang="en-US" sz="900" dirty="0" smtClean="0"/>
                  <a:t>-Create a quarterly meeting for grade-level </a:t>
                </a:r>
                <a:r>
                  <a:rPr lang="en-US" sz="900" dirty="0"/>
                  <a:t>teachers to discuss  </a:t>
                </a:r>
                <a:r>
                  <a:rPr lang="en-US" sz="900" dirty="0" smtClean="0"/>
                  <a:t>calendar </a:t>
                </a:r>
                <a:r>
                  <a:rPr lang="en-US" sz="900" dirty="0"/>
                  <a:t>issues </a:t>
                </a:r>
                <a:r>
                  <a:rPr lang="en-US" sz="900" dirty="0" smtClean="0"/>
                  <a:t>for </a:t>
                </a:r>
                <a:br>
                  <a:rPr lang="en-US" sz="900" dirty="0" smtClean="0"/>
                </a:br>
                <a:r>
                  <a:rPr lang="en-US" sz="900" dirty="0" smtClean="0"/>
                  <a:t>long-term </a:t>
                </a:r>
                <a:r>
                  <a:rPr lang="en-US" sz="900" dirty="0"/>
                  <a:t>assignments</a:t>
                </a:r>
                <a:endParaRPr lang="en-US" sz="900" dirty="0" smtClean="0"/>
              </a:p>
            </p:txBody>
          </p:sp>
          <p:sp>
            <p:nvSpPr>
              <p:cNvPr id="35" name="TextBox 34"/>
              <p:cNvSpPr txBox="1"/>
              <p:nvPr/>
            </p:nvSpPr>
            <p:spPr bwMode="gray">
              <a:xfrm>
                <a:off x="800788" y="4120740"/>
                <a:ext cx="125034" cy="276999"/>
              </a:xfrm>
              <a:prstGeom prst="rect">
                <a:avLst/>
              </a:prstGeom>
              <a:noFill/>
            </p:spPr>
            <p:txBody>
              <a:bodyPr wrap="none" lIns="0" tIns="0" rIns="0" bIns="0" rtlCol="0">
                <a:spAutoFit/>
              </a:bodyPr>
              <a:lstStyle/>
              <a:p>
                <a:r>
                  <a:rPr lang="en-US" sz="1800" dirty="0">
                    <a:solidFill>
                      <a:schemeClr val="accent5"/>
                    </a:solidFill>
                    <a:latin typeface="+mj-lt"/>
                  </a:rPr>
                  <a:t>3</a:t>
                </a:r>
                <a:endParaRPr lang="en-US" sz="1800" dirty="0" smtClean="0">
                  <a:solidFill>
                    <a:schemeClr val="accent5"/>
                  </a:solidFill>
                  <a:latin typeface="+mj-lt"/>
                </a:endParaRPr>
              </a:p>
            </p:txBody>
          </p:sp>
          <p:sp>
            <p:nvSpPr>
              <p:cNvPr id="36" name="TextBox 35"/>
              <p:cNvSpPr txBox="1"/>
              <p:nvPr/>
            </p:nvSpPr>
            <p:spPr bwMode="gray">
              <a:xfrm>
                <a:off x="800788" y="4818037"/>
                <a:ext cx="125034" cy="276999"/>
              </a:xfrm>
              <a:prstGeom prst="rect">
                <a:avLst/>
              </a:prstGeom>
              <a:noFill/>
            </p:spPr>
            <p:txBody>
              <a:bodyPr wrap="none" lIns="0" tIns="0" rIns="0" bIns="0" rtlCol="0">
                <a:spAutoFit/>
              </a:bodyPr>
              <a:lstStyle/>
              <a:p>
                <a:r>
                  <a:rPr lang="en-US" sz="1800" dirty="0">
                    <a:solidFill>
                      <a:schemeClr val="accent5"/>
                    </a:solidFill>
                    <a:latin typeface="+mj-lt"/>
                  </a:rPr>
                  <a:t>4</a:t>
                </a:r>
                <a:endParaRPr lang="en-US" sz="1800" dirty="0" smtClean="0">
                  <a:solidFill>
                    <a:schemeClr val="accent5"/>
                  </a:solidFill>
                  <a:latin typeface="+mj-lt"/>
                </a:endParaRPr>
              </a:p>
            </p:txBody>
          </p:sp>
          <p:sp>
            <p:nvSpPr>
              <p:cNvPr id="37" name="TextBox 36"/>
              <p:cNvSpPr txBox="1"/>
              <p:nvPr/>
            </p:nvSpPr>
            <p:spPr bwMode="gray">
              <a:xfrm>
                <a:off x="800788" y="5826657"/>
                <a:ext cx="125034" cy="276999"/>
              </a:xfrm>
              <a:prstGeom prst="rect">
                <a:avLst/>
              </a:prstGeom>
              <a:noFill/>
            </p:spPr>
            <p:txBody>
              <a:bodyPr wrap="none" lIns="0" tIns="0" rIns="0" bIns="0" rtlCol="0">
                <a:spAutoFit/>
              </a:bodyPr>
              <a:lstStyle/>
              <a:p>
                <a:r>
                  <a:rPr lang="en-US" sz="1800" dirty="0">
                    <a:solidFill>
                      <a:schemeClr val="accent5"/>
                    </a:solidFill>
                    <a:latin typeface="+mj-lt"/>
                  </a:rPr>
                  <a:t>5</a:t>
                </a:r>
                <a:endParaRPr lang="en-US" sz="1800" dirty="0" smtClean="0">
                  <a:solidFill>
                    <a:schemeClr val="accent5"/>
                  </a:solidFill>
                  <a:latin typeface="+mj-lt"/>
                </a:endParaRPr>
              </a:p>
            </p:txBody>
          </p:sp>
          <p:sp>
            <p:nvSpPr>
              <p:cNvPr id="39" name="TextBox 38"/>
              <p:cNvSpPr txBox="1"/>
              <p:nvPr/>
            </p:nvSpPr>
            <p:spPr bwMode="gray">
              <a:xfrm>
                <a:off x="763655" y="3815054"/>
                <a:ext cx="2505049" cy="153888"/>
              </a:xfrm>
              <a:prstGeom prst="rect">
                <a:avLst/>
              </a:prstGeom>
              <a:noFill/>
            </p:spPr>
            <p:txBody>
              <a:bodyPr wrap="square" lIns="0" tIns="0" rIns="0" bIns="0" rtlCol="0">
                <a:spAutoFit/>
              </a:bodyPr>
              <a:lstStyle/>
              <a:p>
                <a:pPr>
                  <a:spcBef>
                    <a:spcPts val="500"/>
                  </a:spcBef>
                </a:pPr>
                <a:r>
                  <a:rPr lang="en-US" sz="1000" b="1" dirty="0" smtClean="0"/>
                  <a:t>Classroom Rollout</a:t>
                </a:r>
                <a:endParaRPr lang="en-US" sz="1000" b="1" dirty="0"/>
              </a:p>
            </p:txBody>
          </p:sp>
        </p:grpSp>
        <p:pic>
          <p:nvPicPr>
            <p:cNvPr id="54"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64425" y="3683047"/>
              <a:ext cx="272491" cy="27432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70203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Brande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Branded 010117.potm" id="{720BFC07-7B79-4119-A4A4-0EE858ECD9A9}" vid="{5A713D6D-D8DA-4BCD-8DD4-056E57A5B233}"/>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Branded 010117.potm" id="{720BFC07-7B79-4119-A4A4-0EE858ECD9A9}" vid="{DD275ED0-BEDA-4DE0-8767-25699732C997}"/>
    </a:ext>
  </a:extLst>
</a:theme>
</file>

<file path=ppt/theme/theme3.xml><?xml version="1.0" encoding="utf-8"?>
<a:theme xmlns:a="http://schemas.openxmlformats.org/drawingml/2006/main" name="Head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Branded 010117.potm" id="{720BFC07-7B79-4119-A4A4-0EE858ECD9A9}" vid="{8AF501BC-A153-480D-83F3-DCAFC5DEA533}"/>
    </a:ext>
  </a:extLst>
</a:theme>
</file>

<file path=ppt/theme/theme4.xml><?xml version="1.0" encoding="utf-8"?>
<a:theme xmlns:a="http://schemas.openxmlformats.org/drawingml/2006/main" name="Header with Lockup">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ED251B"/>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Branded 010117.potm" id="{720BFC07-7B79-4119-A4A4-0EE858ECD9A9}" vid="{225390A2-AE1C-4BEA-8196-B0D4822432D7}"/>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 Portrait Branded 010117</Template>
  <TotalTime>0</TotalTime>
  <Words>837</Words>
  <Application>Microsoft Office PowerPoint</Application>
  <PresentationFormat>Custom</PresentationFormat>
  <Paragraphs>131</Paragraphs>
  <Slides>4</Slides>
  <Notes>1</Notes>
  <HiddenSlides>0</HiddenSlides>
  <MMClips>0</MMClips>
  <ScaleCrop>false</ScaleCrop>
  <HeadingPairs>
    <vt:vector size="4" baseType="variant">
      <vt:variant>
        <vt:lpstr>Theme</vt:lpstr>
      </vt:variant>
      <vt:variant>
        <vt:i4>4</vt:i4>
      </vt:variant>
      <vt:variant>
        <vt:lpstr>Slide Titles</vt:lpstr>
      </vt:variant>
      <vt:variant>
        <vt:i4>4</vt:i4>
      </vt:variant>
    </vt:vector>
  </HeadingPairs>
  <TitlesOfParts>
    <vt:vector size="8" baseType="lpstr">
      <vt:lpstr>EAB3 Portrait Branded 010117</vt:lpstr>
      <vt:lpstr>Footer with Logo</vt:lpstr>
      <vt:lpstr>Header with Logo</vt:lpstr>
      <vt:lpstr>Header with Lockup</vt:lpstr>
      <vt:lpstr>Tackling the Student Stress Dilemma</vt:lpstr>
      <vt:lpstr>So You’ve Got a Homework Problem…</vt:lpstr>
      <vt:lpstr>Getting Faculty and Students on the Same Page</vt:lpstr>
      <vt:lpstr>Bringing the Rubric to the Classroom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2017-02-14T20:42:46Z</dcterms:created>
  <dcterms:modified xsi:type="dcterms:W3CDTF">2017-05-08T15:37:46Z</dcterms:modified>
</cp:coreProperties>
</file>