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33" r:id="rId2"/>
    <p:sldMasterId id="2147483739" r:id="rId3"/>
  </p:sldMasterIdLst>
  <p:notesMasterIdLst>
    <p:notesMasterId r:id="rId5"/>
  </p:notesMasterIdLst>
  <p:handoutMasterIdLst>
    <p:handoutMasterId r:id="rId6"/>
  </p:handoutMasterIdLst>
  <p:sldIdLst>
    <p:sldId id="264" r:id="rId4"/>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20" userDrawn="1">
          <p15:clr>
            <a:srgbClr val="A4A3A4"/>
          </p15:clr>
        </p15:guide>
        <p15:guide id="2" pos="4577" userDrawn="1">
          <p15:clr>
            <a:srgbClr val="A4A3A4"/>
          </p15:clr>
        </p15:guide>
        <p15:guide id="3" orient="horz" pos="288" userDrawn="1">
          <p15:clr>
            <a:srgbClr val="A4A3A4"/>
          </p15:clr>
        </p15:guide>
        <p15:guide id="4" orient="horz" pos="6016" userDrawn="1">
          <p15:clr>
            <a:srgbClr val="A4A3A4"/>
          </p15:clr>
        </p15:guide>
        <p15:guide id="5" orient="horz" pos="824" userDrawn="1">
          <p15:clr>
            <a:srgbClr val="A4A3A4"/>
          </p15:clr>
        </p15:guide>
        <p15:guide id="6" orient="horz" pos="336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62" autoAdjust="0"/>
    <p:restoredTop sz="99647" autoAdjust="0"/>
  </p:normalViewPr>
  <p:slideViewPr>
    <p:cSldViewPr snapToGrid="0">
      <p:cViewPr>
        <p:scale>
          <a:sx n="66" d="100"/>
          <a:sy n="66" d="100"/>
        </p:scale>
        <p:origin x="-3060" y="-72"/>
      </p:cViewPr>
      <p:guideLst>
        <p:guide orient="horz" pos="288"/>
        <p:guide orient="horz" pos="6016"/>
        <p:guide orient="horz" pos="824"/>
        <p:guide orient="horz" pos="3362"/>
        <p:guide pos="950"/>
        <p:guide pos="457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7" d="100"/>
          <a:sy n="77" d="100"/>
        </p:scale>
        <p:origin x="-20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3171" tIns="46586" rIns="93171" bIns="46586" rtlCol="0"/>
          <a:lstStyle>
            <a:lvl1pPr algn="r">
              <a:defRPr sz="1200"/>
            </a:lvl1pPr>
          </a:lstStyle>
          <a:p>
            <a:fld id="{C8A44135-346D-4984-992A-2748774C843D}" type="datetimeFigureOut">
              <a:rPr lang="en-US" smtClean="0">
                <a:latin typeface="Arial" panose="020B0604020202020204" pitchFamily="34" charset="0"/>
              </a:rPr>
              <a:pPr/>
              <a:t>4/3/2017</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1" tIns="46586" rIns="93171" bIns="46586" rtlCol="0" anchor="b"/>
          <a:lstStyle>
            <a:lvl1pPr algn="l">
              <a:defRPr sz="1200"/>
            </a:lvl1pPr>
          </a:lstStyle>
          <a:p>
            <a:r>
              <a:rPr lang="en-US" dirty="0" smtClean="0">
                <a:latin typeface="Arial" panose="020B0604020202020204" pitchFamily="34" charset="0"/>
              </a:rPr>
              <a:t>The Advisory Board Company</a:t>
            </a:r>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1" tIns="46586" rIns="93171" bIns="46586"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1" tIns="46586" rIns="93171" bIns="46586" rtlCol="0"/>
          <a:lstStyle>
            <a:lvl1pPr algn="r">
              <a:defRPr sz="1200">
                <a:latin typeface="Arial" panose="020B0604020202020204" pitchFamily="34" charset="0"/>
              </a:defRPr>
            </a:lvl1pPr>
          </a:lstStyle>
          <a:p>
            <a:fld id="{69A07C00-4D30-4D5D-9A03-C91B9C1FD54F}" type="datetimeFigureOut">
              <a:rPr lang="en-US" smtClean="0"/>
              <a:pPr/>
              <a:t>4/3/2017</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1" tIns="46586" rIns="93171" bIns="46586"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atin typeface="Arial" panose="020B0604020202020204" pitchFamily="34" charset="0"/>
              </a:defRPr>
            </a:lvl1pPr>
          </a:lstStyle>
          <a:p>
            <a:r>
              <a:rPr lang="en-US" dirty="0" smtClean="0"/>
              <a:t>The Advisory Board Company</a:t>
            </a:r>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1" tIns="46586" rIns="93171" bIns="46586"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4" name="Rectangle 3"/>
          <p:cNvSpPr/>
          <p:nvPr userDrawn="1"/>
        </p:nvSpPr>
        <p:spPr bwMode="gray">
          <a:xfrm>
            <a:off x="0" y="9326880"/>
            <a:ext cx="7772400" cy="731520"/>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400" dirty="0" smtClean="0">
              <a:solidFill>
                <a:schemeClr val="bg1"/>
              </a:solidFill>
              <a:latin typeface="Arial" panose="020B0604020202020204" pitchFamily="34" charset="0"/>
              <a:cs typeface="Arial" panose="020B0604020202020204" pitchFamily="34" charset="0"/>
            </a:endParaRPr>
          </a:p>
        </p:txBody>
      </p:sp>
      <p:sp>
        <p:nvSpPr>
          <p:cNvPr id="5" name="Rectangle 4"/>
          <p:cNvSpPr/>
          <p:nvPr userDrawn="1"/>
        </p:nvSpPr>
        <p:spPr bwMode="gray">
          <a:xfrm>
            <a:off x="2937222" y="-1"/>
            <a:ext cx="4835178" cy="2005264"/>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6" name="TextBox 5"/>
          <p:cNvSpPr txBox="1"/>
          <p:nvPr userDrawn="1"/>
        </p:nvSpPr>
        <p:spPr bwMode="gray">
          <a:xfrm>
            <a:off x="3089229" y="1073214"/>
            <a:ext cx="3692571" cy="246221"/>
          </a:xfrm>
          <a:prstGeom prst="rect">
            <a:avLst/>
          </a:prstGeom>
          <a:noFill/>
        </p:spPr>
        <p:txBody>
          <a:bodyPr wrap="square" lIns="0" tIns="0" rIns="0" bIns="0" rtlCol="0">
            <a:spAutoFit/>
          </a:bodyPr>
          <a:lstStyle/>
          <a:p>
            <a:pPr>
              <a:spcBef>
                <a:spcPts val="500"/>
              </a:spcBef>
            </a:pPr>
            <a:r>
              <a:rPr lang="en-US" sz="1600" dirty="0" smtClean="0">
                <a:solidFill>
                  <a:schemeClr val="bg1"/>
                </a:solidFill>
                <a:latin typeface="Arial" panose="020B0604020202020204" pitchFamily="34" charset="0"/>
                <a:cs typeface="Arial" panose="020B0604020202020204" pitchFamily="34" charset="0"/>
              </a:rPr>
              <a:t>Long documents that have a cover:</a:t>
            </a:r>
          </a:p>
        </p:txBody>
      </p:sp>
      <p:sp>
        <p:nvSpPr>
          <p:cNvPr id="7" name="Text Placeholder 7"/>
          <p:cNvSpPr txBox="1">
            <a:spLocks/>
          </p:cNvSpPr>
          <p:nvPr userDrawn="1"/>
        </p:nvSpPr>
        <p:spPr bwMode="gray">
          <a:xfrm>
            <a:off x="226228" y="9584918"/>
            <a:ext cx="7302331" cy="2215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lgn="ctr">
              <a:spcBef>
                <a:spcPts val="2400"/>
              </a:spcBef>
              <a:buNone/>
            </a:pPr>
            <a:r>
              <a:rPr lang="en-US" sz="1440" b="1" dirty="0">
                <a:solidFill>
                  <a:schemeClr val="bg1"/>
                </a:solidFill>
                <a:latin typeface="Arial" panose="020B0604020202020204" pitchFamily="34" charset="0"/>
                <a:cs typeface="Arial" panose="020B0604020202020204" pitchFamily="34" charset="0"/>
              </a:rPr>
              <a:t>Need help? </a:t>
            </a:r>
            <a:r>
              <a:rPr lang="en-US" sz="1440" dirty="0">
                <a:solidFill>
                  <a:schemeClr val="bg1"/>
                </a:solidFill>
                <a:latin typeface="Arial" panose="020B0604020202020204" pitchFamily="34" charset="0"/>
                <a:cs typeface="Arial" panose="020B0604020202020204" pitchFamily="34" charset="0"/>
              </a:rPr>
              <a:t>Visit </a:t>
            </a:r>
            <a:r>
              <a:rPr lang="en-US" sz="1440" b="1" dirty="0">
                <a:solidFill>
                  <a:schemeClr val="bg1"/>
                </a:solidFill>
                <a:latin typeface="Arial" panose="020B0604020202020204" pitchFamily="34" charset="0"/>
                <a:cs typeface="Arial" panose="020B0604020202020204" pitchFamily="34" charset="0"/>
              </a:rPr>
              <a:t>portals.advisory.com/</a:t>
            </a:r>
            <a:r>
              <a:rPr lang="en-US" sz="1440" b="1" dirty="0" err="1">
                <a:solidFill>
                  <a:schemeClr val="bg1"/>
                </a:solidFill>
                <a:latin typeface="Arial" panose="020B0604020202020204" pitchFamily="34" charset="0"/>
                <a:cs typeface="Arial" panose="020B0604020202020204" pitchFamily="34" charset="0"/>
              </a:rPr>
              <a:t>dss</a:t>
            </a:r>
            <a:r>
              <a:rPr lang="en-US" sz="1440" dirty="0">
                <a:solidFill>
                  <a:schemeClr val="bg1"/>
                </a:solidFill>
                <a:latin typeface="Arial" panose="020B0604020202020204" pitchFamily="34" charset="0"/>
                <a:cs typeface="Arial" panose="020B0604020202020204" pitchFamily="34" charset="0"/>
              </a:rPr>
              <a:t> or email </a:t>
            </a:r>
            <a:r>
              <a:rPr lang="en-US" sz="1440" b="1" dirty="0">
                <a:solidFill>
                  <a:schemeClr val="bg1"/>
                </a:solidFill>
                <a:latin typeface="Arial" panose="020B0604020202020204" pitchFamily="34" charset="0"/>
                <a:cs typeface="Arial" panose="020B0604020202020204" pitchFamily="34" charset="0"/>
              </a:rPr>
              <a:t>dss_requests@advisory.com</a:t>
            </a:r>
          </a:p>
        </p:txBody>
      </p:sp>
      <p:sp>
        <p:nvSpPr>
          <p:cNvPr id="8" name="Rectangle 7"/>
          <p:cNvSpPr/>
          <p:nvPr userDrawn="1"/>
        </p:nvSpPr>
        <p:spPr bwMode="gray">
          <a:xfrm>
            <a:off x="5175841" y="-2"/>
            <a:ext cx="2119242" cy="36576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dirty="0" smtClean="0">
                <a:solidFill>
                  <a:schemeClr val="bg1"/>
                </a:solidFill>
                <a:latin typeface="Arial" panose="020B0604020202020204" pitchFamily="34" charset="0"/>
                <a:cs typeface="Arial" panose="020B0604020202020204" pitchFamily="34" charset="0"/>
              </a:rPr>
              <a:t>Delete Slide </a:t>
            </a:r>
            <a:r>
              <a:rPr lang="en-US" sz="1200" dirty="0">
                <a:solidFill>
                  <a:schemeClr val="bg1"/>
                </a:solidFill>
                <a:latin typeface="Arial" panose="020B0604020202020204" pitchFamily="34" charset="0"/>
                <a:cs typeface="Arial" panose="020B0604020202020204" pitchFamily="34" charset="0"/>
              </a:rPr>
              <a:t>A</a:t>
            </a:r>
            <a:r>
              <a:rPr lang="en-US" sz="1200" dirty="0" smtClean="0">
                <a:solidFill>
                  <a:schemeClr val="bg1"/>
                </a:solidFill>
                <a:latin typeface="Arial" panose="020B0604020202020204" pitchFamily="34" charset="0"/>
                <a:cs typeface="Arial" panose="020B0604020202020204" pitchFamily="34" charset="0"/>
              </a:rPr>
              <a:t>fter </a:t>
            </a:r>
            <a:r>
              <a:rPr lang="en-US" sz="1200" dirty="0">
                <a:solidFill>
                  <a:schemeClr val="bg1"/>
                </a:solidFill>
                <a:latin typeface="Arial" panose="020B0604020202020204" pitchFamily="34" charset="0"/>
                <a:cs typeface="Arial" panose="020B0604020202020204" pitchFamily="34" charset="0"/>
              </a:rPr>
              <a:t>R</a:t>
            </a:r>
            <a:r>
              <a:rPr lang="en-US" sz="1200" dirty="0" smtClean="0">
                <a:solidFill>
                  <a:schemeClr val="bg1"/>
                </a:solidFill>
                <a:latin typeface="Arial" panose="020B0604020202020204" pitchFamily="34" charset="0"/>
                <a:cs typeface="Arial" panose="020B0604020202020204" pitchFamily="34" charset="0"/>
              </a:rPr>
              <a:t>eading</a:t>
            </a:r>
          </a:p>
        </p:txBody>
      </p:sp>
      <p:sp>
        <p:nvSpPr>
          <p:cNvPr id="9" name="TextBox 8"/>
          <p:cNvSpPr txBox="1"/>
          <p:nvPr userDrawn="1"/>
        </p:nvSpPr>
        <p:spPr bwMode="gray">
          <a:xfrm>
            <a:off x="472458" y="2666594"/>
            <a:ext cx="2011680" cy="184666"/>
          </a:xfrm>
          <a:prstGeom prst="rect">
            <a:avLst/>
          </a:prstGeom>
          <a:noFill/>
        </p:spPr>
        <p:txBody>
          <a:bodyPr wrap="square" lIns="0" tIns="0" rIns="0" bIns="0" rtlCol="0">
            <a:spAutoFit/>
          </a:bodyPr>
          <a:lstStyle/>
          <a:p>
            <a:pPr>
              <a:spcBef>
                <a:spcPts val="500"/>
              </a:spcBef>
            </a:pPr>
            <a:r>
              <a:rPr lang="en-US" sz="1200" b="1" dirty="0" smtClean="0">
                <a:latin typeface="Arial" panose="020B0604020202020204" pitchFamily="34" charset="0"/>
                <a:cs typeface="Arial" panose="020B0604020202020204" pitchFamily="34" charset="0"/>
              </a:rPr>
              <a:t>Training</a:t>
            </a:r>
          </a:p>
        </p:txBody>
      </p:sp>
      <p:sp>
        <p:nvSpPr>
          <p:cNvPr id="10" name="TextBox 9"/>
          <p:cNvSpPr txBox="1"/>
          <p:nvPr userDrawn="1"/>
        </p:nvSpPr>
        <p:spPr bwMode="gray">
          <a:xfrm>
            <a:off x="472457" y="2940495"/>
            <a:ext cx="1737360" cy="2436564"/>
          </a:xfrm>
          <a:prstGeom prst="rect">
            <a:avLst/>
          </a:prstGeom>
          <a:noFill/>
        </p:spPr>
        <p:txBody>
          <a:bodyPr wrap="square" lIns="0" tIns="0" rIns="0" bIns="0" rtlCol="0">
            <a:spAutoFit/>
          </a:bodyPr>
          <a:lstStyle/>
          <a:p>
            <a:pPr>
              <a:spcBef>
                <a:spcPts val="500"/>
              </a:spcBef>
            </a:pPr>
            <a:r>
              <a:rPr lang="en-US" sz="1000" dirty="0" smtClean="0">
                <a:latin typeface="Arial" panose="020B0604020202020204" pitchFamily="34" charset="0"/>
                <a:cs typeface="Arial" panose="020B0604020202020204" pitchFamily="34" charset="0"/>
              </a:rPr>
              <a:t>Watch 5 videos in 7 minutes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learn everything you need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get started!</a:t>
            </a:r>
          </a:p>
          <a:p>
            <a:pPr>
              <a:spcBef>
                <a:spcPts val="600"/>
              </a:spcBef>
            </a:pPr>
            <a:r>
              <a:rPr lang="en-US" sz="1000" b="1" dirty="0" smtClean="0">
                <a:latin typeface="Arial" panose="020B0604020202020204" pitchFamily="34" charset="0"/>
                <a:cs typeface="Arial" panose="020B0604020202020204" pitchFamily="34" charset="0"/>
              </a:rPr>
              <a:t>portals.advisory.com/</a:t>
            </a:r>
            <a:r>
              <a:rPr lang="en-US" sz="1000" b="1" dirty="0" err="1" smtClean="0">
                <a:latin typeface="Arial" panose="020B0604020202020204" pitchFamily="34" charset="0"/>
                <a:cs typeface="Arial" panose="020B0604020202020204" pitchFamily="34" charset="0"/>
              </a:rPr>
              <a:t>dss</a:t>
            </a:r>
            <a:r>
              <a:rPr lang="en-US" sz="1000" b="1" dirty="0" smtClean="0">
                <a:latin typeface="Arial" panose="020B0604020202020204" pitchFamily="34" charset="0"/>
                <a:cs typeface="Arial" panose="020B0604020202020204" pitchFamily="34" charset="0"/>
              </a:rPr>
              <a:t>/</a:t>
            </a:r>
            <a:br>
              <a:rPr lang="en-US" sz="1000" b="1" dirty="0" smtClean="0">
                <a:latin typeface="Arial" panose="020B0604020202020204" pitchFamily="34" charset="0"/>
                <a:cs typeface="Arial" panose="020B0604020202020204" pitchFamily="34" charset="0"/>
              </a:rPr>
            </a:br>
            <a:r>
              <a:rPr lang="en-US" sz="1000" b="1" dirty="0" smtClean="0">
                <a:latin typeface="Arial" panose="020B0604020202020204" pitchFamily="34" charset="0"/>
                <a:cs typeface="Arial" panose="020B0604020202020204" pitchFamily="34" charset="0"/>
              </a:rPr>
              <a:t>templates/training</a:t>
            </a:r>
            <a:endParaRPr lang="en-US" sz="1000" b="1" dirty="0">
              <a:latin typeface="Arial" panose="020B0604020202020204" pitchFamily="34" charset="0"/>
              <a:cs typeface="Arial" panose="020B0604020202020204" pitchFamily="34" charset="0"/>
            </a:endParaRPr>
          </a:p>
          <a:p>
            <a:pPr marL="117475" indent="-117475">
              <a:spcBef>
                <a:spcPts val="800"/>
              </a:spcBef>
              <a:buFont typeface="+mj-lt"/>
              <a:buAutoNum type="arabicPeriod"/>
            </a:pPr>
            <a:r>
              <a:rPr lang="en-US" sz="1000" dirty="0" smtClean="0">
                <a:latin typeface="Arial" panose="020B0604020202020204" pitchFamily="34" charset="0"/>
                <a:cs typeface="Arial" panose="020B0604020202020204" pitchFamily="34" charset="0"/>
              </a:rPr>
              <a:t>Brand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Suite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Resources: </a:t>
            </a:r>
            <a:r>
              <a:rPr lang="en-US" sz="1000" dirty="0">
                <a:latin typeface="Arial" panose="020B0604020202020204" pitchFamily="34" charset="0"/>
                <a:cs typeface="Arial" panose="020B0604020202020204" pitchFamily="34" charset="0"/>
              </a:rPr>
              <a:t>GLGs, </a:t>
            </a:r>
            <a:r>
              <a:rPr lang="en-US" sz="1000" dirty="0" smtClean="0">
                <a:latin typeface="Arial" panose="020B0604020202020204" pitchFamily="34" charset="0"/>
                <a:cs typeface="Arial" panose="020B0604020202020204" pitchFamily="34" charset="0"/>
              </a:rPr>
              <a:t>Icons</a:t>
            </a:r>
            <a:r>
              <a:rPr lang="en-US" sz="1000" dirty="0">
                <a:latin typeface="Arial" panose="020B0604020202020204" pitchFamily="34" charset="0"/>
                <a:cs typeface="Arial" panose="020B0604020202020204" pitchFamily="34" charset="0"/>
              </a:rPr>
              <a:t>, Logos, </a:t>
            </a:r>
            <a:r>
              <a:rPr lang="en-US" sz="1000" dirty="0" smtClean="0">
                <a:latin typeface="Arial" panose="020B0604020202020204" pitchFamily="34" charset="0"/>
                <a:cs typeface="Arial" panose="020B0604020202020204" pitchFamily="34" charset="0"/>
              </a:rPr>
              <a:t>Photos, </a:t>
            </a:r>
            <a:r>
              <a:rPr lang="en-US" sz="1000" dirty="0">
                <a:latin typeface="Arial" panose="020B0604020202020204" pitchFamily="34" charset="0"/>
                <a:cs typeface="Arial" panose="020B0604020202020204" pitchFamily="34" charset="0"/>
              </a:rPr>
              <a:t>Charts</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Setting </a:t>
            </a:r>
            <a:r>
              <a:rPr lang="en-US" sz="1000" dirty="0">
                <a:latin typeface="Arial" panose="020B0604020202020204" pitchFamily="34" charset="0"/>
                <a:cs typeface="Arial" panose="020B0604020202020204" pitchFamily="34" charset="0"/>
              </a:rPr>
              <a:t>U</a:t>
            </a:r>
            <a:r>
              <a:rPr lang="en-US" sz="1000" dirty="0" smtClean="0">
                <a:latin typeface="Arial" panose="020B0604020202020204" pitchFamily="34" charset="0"/>
                <a:cs typeface="Arial" panose="020B0604020202020204" pitchFamily="34" charset="0"/>
              </a:rPr>
              <a:t>p Your System: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Work Faster and Correctly</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Design Concepts: </a:t>
            </a:r>
            <a:r>
              <a:rPr lang="en-US" sz="1000" dirty="0">
                <a:latin typeface="Arial" panose="020B0604020202020204" pitchFamily="34" charset="0"/>
                <a:cs typeface="Arial" panose="020B0604020202020204" pitchFamily="34" charset="0"/>
              </a:rPr>
              <a:t>Top </a:t>
            </a:r>
            <a:r>
              <a:rPr lang="en-US" sz="1000" dirty="0" smtClean="0">
                <a:latin typeface="Arial" panose="020B0604020202020204" pitchFamily="34" charset="0"/>
                <a:cs typeface="Arial" panose="020B0604020202020204" pitchFamily="34" charset="0"/>
              </a:rPr>
              <a:t>14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Best </a:t>
            </a:r>
            <a:r>
              <a:rPr lang="en-US" sz="1000" dirty="0">
                <a:latin typeface="Arial" panose="020B0604020202020204" pitchFamily="34" charset="0"/>
                <a:cs typeface="Arial" panose="020B0604020202020204" pitchFamily="34" charset="0"/>
              </a:rPr>
              <a:t>Practices and </a:t>
            </a:r>
            <a:r>
              <a:rPr lang="en-US" sz="1000" dirty="0" smtClean="0">
                <a:latin typeface="Arial" panose="020B0604020202020204" pitchFamily="34" charset="0"/>
                <a:cs typeface="Arial" panose="020B0604020202020204" pitchFamily="34" charset="0"/>
              </a:rPr>
              <a:t>Rules </a:t>
            </a:r>
            <a:endParaRPr lang="en-US" sz="1000" dirty="0">
              <a:latin typeface="Arial" panose="020B0604020202020204" pitchFamily="34" charset="0"/>
              <a:cs typeface="Arial" panose="020B0604020202020204" pitchFamily="34" charset="0"/>
            </a:endParaRPr>
          </a:p>
        </p:txBody>
      </p:sp>
      <p:sp>
        <p:nvSpPr>
          <p:cNvPr id="11" name="Rectangle 10"/>
          <p:cNvSpPr/>
          <p:nvPr userDrawn="1"/>
        </p:nvSpPr>
        <p:spPr bwMode="gray">
          <a:xfrm>
            <a:off x="0" y="-1"/>
            <a:ext cx="2886422" cy="2005264"/>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12" name="TextBox 11"/>
          <p:cNvSpPr txBox="1"/>
          <p:nvPr userDrawn="1"/>
        </p:nvSpPr>
        <p:spPr bwMode="gray">
          <a:xfrm>
            <a:off x="456961" y="356371"/>
            <a:ext cx="2238962" cy="1538883"/>
          </a:xfrm>
          <a:prstGeom prst="rect">
            <a:avLst/>
          </a:prstGeom>
          <a:noFill/>
        </p:spPr>
        <p:txBody>
          <a:bodyPr wrap="square" lIns="0" tIns="0" rIns="0" bIns="0" rtlCol="0">
            <a:spAutoFit/>
          </a:bodyPr>
          <a:lstStyle/>
          <a:p>
            <a:pPr>
              <a:lnSpc>
                <a:spcPts val="3000"/>
              </a:lnSpc>
              <a:spcBef>
                <a:spcPts val="500"/>
              </a:spcBef>
            </a:pPr>
            <a:r>
              <a:rPr lang="en-US" sz="1800" dirty="0" smtClean="0">
                <a:solidFill>
                  <a:schemeClr val="bg1"/>
                </a:solidFill>
                <a:latin typeface="Arial" panose="020B0604020202020204" pitchFamily="34" charset="0"/>
                <a:cs typeface="Arial" panose="020B0604020202020204" pitchFamily="34" charset="0"/>
              </a:rPr>
              <a:t>Use the </a:t>
            </a:r>
            <a:br>
              <a:rPr lang="en-US" sz="1800" dirty="0" smtClean="0">
                <a:solidFill>
                  <a:schemeClr val="bg1"/>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EAB Portrait Standard Template </a:t>
            </a:r>
            <a:r>
              <a:rPr lang="en-US" sz="1800" dirty="0" smtClean="0">
                <a:solidFill>
                  <a:schemeClr val="bg1"/>
                </a:solidFill>
                <a:latin typeface="Arial" panose="020B0604020202020204" pitchFamily="34" charset="0"/>
                <a:cs typeface="Arial" panose="020B0604020202020204" pitchFamily="34" charset="0"/>
              </a:rPr>
              <a:t>for…</a:t>
            </a:r>
          </a:p>
        </p:txBody>
      </p:sp>
      <p:sp>
        <p:nvSpPr>
          <p:cNvPr id="13" name="TextBox 12"/>
          <p:cNvSpPr txBox="1"/>
          <p:nvPr userDrawn="1"/>
        </p:nvSpPr>
        <p:spPr bwMode="gray">
          <a:xfrm>
            <a:off x="4594388" y="1408785"/>
            <a:ext cx="1244777"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Research</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Toolkits</a:t>
            </a:r>
          </a:p>
        </p:txBody>
      </p:sp>
      <p:sp>
        <p:nvSpPr>
          <p:cNvPr id="14" name="TextBox 13"/>
          <p:cNvSpPr txBox="1"/>
          <p:nvPr userDrawn="1"/>
        </p:nvSpPr>
        <p:spPr bwMode="gray">
          <a:xfrm>
            <a:off x="5839165" y="1408785"/>
            <a:ext cx="1097280"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Manuals</a:t>
            </a:r>
            <a:endParaRPr lang="en-US" sz="1200" dirty="0">
              <a:solidFill>
                <a:schemeClr val="bg1"/>
              </a:solidFill>
              <a:latin typeface="Arial" panose="020B0604020202020204" pitchFamily="34" charset="0"/>
              <a:cs typeface="Arial" panose="020B0604020202020204" pitchFamily="34" charset="0"/>
            </a:endParaRP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Assessments</a:t>
            </a:r>
            <a:endParaRPr lang="en-US" sz="1200" dirty="0">
              <a:solidFill>
                <a:schemeClr val="bg1"/>
              </a:solidFill>
              <a:latin typeface="Arial" panose="020B0604020202020204" pitchFamily="34" charset="0"/>
              <a:cs typeface="Arial" panose="020B0604020202020204" pitchFamily="34" charset="0"/>
            </a:endParaRPr>
          </a:p>
        </p:txBody>
      </p:sp>
      <p:sp>
        <p:nvSpPr>
          <p:cNvPr id="15" name="TextBox 14"/>
          <p:cNvSpPr txBox="1"/>
          <p:nvPr userDrawn="1"/>
        </p:nvSpPr>
        <p:spPr bwMode="gray">
          <a:xfrm>
            <a:off x="3089622" y="1408785"/>
            <a:ext cx="1730829"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Studies</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White papers</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1522" y="3019715"/>
            <a:ext cx="4233077" cy="5486400"/>
          </a:xfrm>
          <a:prstGeom prst="rect">
            <a:avLst/>
          </a:prstGeom>
          <a:ln w="12700">
            <a:solidFill>
              <a:schemeClr val="accent3"/>
            </a:solidFill>
          </a:ln>
        </p:spPr>
      </p:pic>
      <p:pic>
        <p:nvPicPr>
          <p:cNvPr id="17" name="Picture 16"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9122" y="2867315"/>
            <a:ext cx="4233077" cy="5486400"/>
          </a:xfrm>
          <a:prstGeom prst="rect">
            <a:avLst/>
          </a:prstGeom>
          <a:ln w="12700">
            <a:solidFill>
              <a:schemeClr val="accent3"/>
            </a:solidFill>
          </a:ln>
        </p:spPr>
      </p:pic>
      <p:pic>
        <p:nvPicPr>
          <p:cNvPr id="18" name="Picture 1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6722" y="2714915"/>
            <a:ext cx="4233077" cy="5486400"/>
          </a:xfrm>
          <a:prstGeom prst="rect">
            <a:avLst/>
          </a:prstGeom>
          <a:ln w="12700">
            <a:solidFill>
              <a:schemeClr val="accent3"/>
            </a:solidFill>
          </a:ln>
        </p:spPr>
      </p:pic>
      <p:sp>
        <p:nvSpPr>
          <p:cNvPr id="19" name="TextBox 18"/>
          <p:cNvSpPr txBox="1"/>
          <p:nvPr userDrawn="1"/>
        </p:nvSpPr>
        <p:spPr bwMode="gray">
          <a:xfrm>
            <a:off x="5187354" y="8566889"/>
            <a:ext cx="2113935" cy="138499"/>
          </a:xfrm>
          <a:prstGeom prst="rect">
            <a:avLst/>
          </a:prstGeom>
          <a:noFill/>
        </p:spPr>
        <p:txBody>
          <a:bodyPr wrap="square" lIns="0" tIns="0" rIns="0" bIns="0" rtlCol="0">
            <a:spAutoFit/>
          </a:bodyPr>
          <a:lstStyle/>
          <a:p>
            <a:pPr algn="r">
              <a:spcBef>
                <a:spcPts val="500"/>
              </a:spcBef>
            </a:pPr>
            <a:r>
              <a:rPr lang="en-US" sz="900" dirty="0">
                <a:latin typeface="Arial" panose="020B0604020202020204" pitchFamily="34" charset="0"/>
                <a:cs typeface="Arial" panose="020B0604020202020204" pitchFamily="34" charset="0"/>
              </a:rPr>
              <a:t>Slide Size: 8.5ꞌꞌ x 11ꞌꞌ </a:t>
            </a:r>
          </a:p>
        </p:txBody>
      </p:sp>
      <p:sp>
        <p:nvSpPr>
          <p:cNvPr id="20" name="Line Callout 1 19"/>
          <p:cNvSpPr/>
          <p:nvPr userDrawn="1"/>
        </p:nvSpPr>
        <p:spPr bwMode="gray">
          <a:xfrm>
            <a:off x="5025186" y="3109676"/>
            <a:ext cx="1176254" cy="276999"/>
          </a:xfrm>
          <a:prstGeom prst="borderCallout1">
            <a:avLst>
              <a:gd name="adj1" fmla="val 51346"/>
              <a:gd name="adj2" fmla="val 2547"/>
              <a:gd name="adj3" fmla="val 51345"/>
              <a:gd name="adj4" fmla="val -52616"/>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91440" tIns="45720" rIns="91440" bIns="45720" numCol="1" rtlCol="0" anchor="ctr" anchorCtr="0" compatLnSpc="1">
            <a:prstTxWarp prst="textNoShape">
              <a:avLst/>
            </a:prstTxWarp>
            <a:spAutoFit/>
          </a:bodyPr>
          <a:lstStyle/>
          <a:p>
            <a:pPr>
              <a:spcBef>
                <a:spcPts val="300"/>
              </a:spcBef>
            </a:pPr>
            <a:r>
              <a:rPr lang="en-US" sz="1200" dirty="0" smtClean="0">
                <a:solidFill>
                  <a:schemeClr val="bg1"/>
                </a:solidFill>
                <a:latin typeface="Arial" panose="020B0604020202020204" pitchFamily="34" charset="0"/>
                <a:cs typeface="Arial" panose="020B0604020202020204" pitchFamily="34" charset="0"/>
              </a:rPr>
              <a:t>Logo on cover</a:t>
            </a:r>
          </a:p>
        </p:txBody>
      </p:sp>
    </p:spTree>
    <p:extLst>
      <p:ext uri="{BB962C8B-B14F-4D97-AF65-F5344CB8AC3E}">
        <p14:creationId xmlns:p14="http://schemas.microsoft.com/office/powerpoint/2010/main" val="19795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7"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4"/>
          <p:cNvSpPr>
            <a:spLocks noGrp="1"/>
          </p:cNvSpPr>
          <p:nvPr>
            <p:ph type="body" sz="quarter" idx="37" hasCustomPrompt="1"/>
          </p:nvPr>
        </p:nvSpPr>
        <p:spPr bwMode="gray">
          <a:xfrm>
            <a:off x="516549" y="1743572"/>
            <a:ext cx="6741501"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6549"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5719"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65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73371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4"/>
          <p:cNvSpPr>
            <a:spLocks noGrp="1"/>
          </p:cNvSpPr>
          <p:nvPr>
            <p:ph type="body" sz="quarter" idx="37" hasCustomPrompt="1"/>
          </p:nvPr>
        </p:nvSpPr>
        <p:spPr bwMode="gray">
          <a:xfrm>
            <a:off x="514349"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4349"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7" name="Text Placeholder 6"/>
          <p:cNvSpPr>
            <a:spLocks noGrp="1"/>
          </p:cNvSpPr>
          <p:nvPr>
            <p:ph type="body" sz="quarter" idx="43" hasCustomPrompt="1"/>
          </p:nvPr>
        </p:nvSpPr>
        <p:spPr bwMode="gray">
          <a:xfrm>
            <a:off x="4925538"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8"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79414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4925537"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7"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83015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7" userDrawn="1">
          <p15:clr>
            <a:srgbClr val="FBAE40"/>
          </p15:clr>
        </p15:guide>
        <p15:guide id="2" pos="1479" userDrawn="1">
          <p15:clr>
            <a:srgbClr val="FBAE40"/>
          </p15:clr>
        </p15:guide>
        <p15:guide id="3" orient="horz" pos="823"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tandard 2 Slides">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3"/>
          <p:cNvSpPr>
            <a:spLocks noGrp="1"/>
          </p:cNvSpPr>
          <p:nvPr>
            <p:ph type="body" sz="quarter" idx="28" hasCustomPrompt="1"/>
          </p:nvPr>
        </p:nvSpPr>
        <p:spPr bwMode="gray">
          <a:xfrm>
            <a:off x="2588058" y="1312207"/>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2" name="Text Placeholder 7"/>
          <p:cNvSpPr>
            <a:spLocks noGrp="1"/>
          </p:cNvSpPr>
          <p:nvPr>
            <p:ph type="body" sz="quarter" idx="36"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8" hasCustomPrompt="1"/>
          </p:nvPr>
        </p:nvSpPr>
        <p:spPr bwMode="gray">
          <a:xfrm>
            <a:off x="2588058" y="1555757"/>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5" name="Text Placeholder 4"/>
          <p:cNvSpPr>
            <a:spLocks noGrp="1"/>
          </p:cNvSpPr>
          <p:nvPr>
            <p:ph type="body" sz="quarter" idx="39" hasCustomPrompt="1"/>
          </p:nvPr>
        </p:nvSpPr>
        <p:spPr bwMode="gray">
          <a:xfrm>
            <a:off x="515215" y="1312206"/>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7" name="Straight Connector 26"/>
          <p:cNvCxnSpPr/>
          <p:nvPr userDrawn="1"/>
        </p:nvCxnSpPr>
        <p:spPr bwMode="gray">
          <a:xfrm>
            <a:off x="2429530" y="5365202"/>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p:ph type="body" sz="quarter" idx="40" hasCustomPrompt="1"/>
          </p:nvPr>
        </p:nvSpPr>
        <p:spPr bwMode="gray">
          <a:xfrm>
            <a:off x="2588058" y="5343793"/>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9" name="Text Placeholder 2"/>
          <p:cNvSpPr>
            <a:spLocks noGrp="1"/>
          </p:cNvSpPr>
          <p:nvPr>
            <p:ph type="body" sz="quarter" idx="41" hasCustomPrompt="1"/>
          </p:nvPr>
        </p:nvSpPr>
        <p:spPr bwMode="gray">
          <a:xfrm>
            <a:off x="2588058" y="5587343"/>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30" name="Text Placeholder 4"/>
          <p:cNvSpPr>
            <a:spLocks noGrp="1"/>
          </p:cNvSpPr>
          <p:nvPr>
            <p:ph type="body" sz="quarter" idx="42" hasCustomPrompt="1"/>
          </p:nvPr>
        </p:nvSpPr>
        <p:spPr bwMode="gray">
          <a:xfrm>
            <a:off x="515215" y="5343792"/>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7" name="Text Placeholder 6"/>
          <p:cNvSpPr>
            <a:spLocks noGrp="1"/>
          </p:cNvSpPr>
          <p:nvPr>
            <p:ph type="body" sz="quarter" idx="43" hasCustomPrompt="1"/>
          </p:nvPr>
        </p:nvSpPr>
        <p:spPr bwMode="gray">
          <a:xfrm>
            <a:off x="4923054" y="9395430"/>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1" name="Text Placeholder 6"/>
          <p:cNvSpPr>
            <a:spLocks noGrp="1"/>
          </p:cNvSpPr>
          <p:nvPr>
            <p:ph type="body" sz="quarter" idx="44" hasCustomPrompt="1"/>
          </p:nvPr>
        </p:nvSpPr>
        <p:spPr bwMode="gray">
          <a:xfrm>
            <a:off x="512763" y="9318486"/>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6" name="Straight Connector 1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205978"/>
      </p:ext>
    </p:extLst>
  </p:cSld>
  <p:clrMapOvr>
    <a:masterClrMapping/>
  </p:clrMapOvr>
  <p:timing>
    <p:tnLst>
      <p:par>
        <p:cTn id="1" dur="indefinite" restart="never" nodeType="tmRoot"/>
      </p:par>
    </p:tnLst>
  </p:timing>
  <p:extLst>
    <p:ext uri="{DCECCB84-F9BA-43D5-87BE-67443E8EF086}">
      <p15:sldGuideLst xmlns="" xmlns:p15="http://schemas.microsoft.com/office/powerpoint/2012/main">
        <p15:guide id="1" pos="1626" userDrawn="1">
          <p15:clr>
            <a:srgbClr val="FBAE40"/>
          </p15:clr>
        </p15:guide>
        <p15:guide id="2" pos="1479" userDrawn="1">
          <p15:clr>
            <a:srgbClr val="FBAE40"/>
          </p15:clr>
        </p15:guide>
        <p15:guide id="3" orient="horz" pos="823" userDrawn="1">
          <p15:clr>
            <a:srgbClr val="FBAE40"/>
          </p15:clr>
        </p15:guide>
        <p15:guide id="4" orient="horz" pos="3134" userDrawn="1">
          <p15:clr>
            <a:srgbClr val="FBAE40"/>
          </p15:clr>
        </p15:guide>
        <p15:guide id="5" orient="horz" pos="3361" userDrawn="1">
          <p15:clr>
            <a:srgbClr val="FBAE40"/>
          </p15:clr>
        </p15:guide>
        <p15:guide id="6" orient="horz" pos="567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8977" y="9393338"/>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5508" y="9316394"/>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2993346309"/>
      </p:ext>
    </p:extLst>
  </p:cSld>
  <p:clrMapOvr>
    <a:masterClrMapping/>
  </p:clrMapOvr>
  <p:timing>
    <p:tnLst>
      <p:par>
        <p:cTn id="1" dur="indefinite" restart="never" nodeType="tmRoot"/>
      </p:par>
    </p:tnLst>
  </p:timing>
  <p:extLst>
    <p:ext uri="{DCECCB84-F9BA-43D5-87BE-67443E8EF086}">
      <p15:sldGuideLst xmlns="" xmlns:p15="http://schemas.microsoft.com/office/powerpoint/2012/main">
        <p15:guide id="1" pos="162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35627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grpSp>
        <p:nvGrpSpPr>
          <p:cNvPr id="18" name="Group 17"/>
          <p:cNvGrpSpPr/>
          <p:nvPr userDrawn="1"/>
        </p:nvGrpSpPr>
        <p:grpSpPr bwMode="gray">
          <a:xfrm>
            <a:off x="2957819" y="3631298"/>
            <a:ext cx="1856762" cy="1513975"/>
            <a:chOff x="3898372" y="2882900"/>
            <a:chExt cx="2476500" cy="2019300"/>
          </a:xfrm>
        </p:grpSpPr>
        <p:pic>
          <p:nvPicPr>
            <p:cNvPr id="19"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gray">
            <a:xfrm>
              <a:off x="4024376" y="3276600"/>
              <a:ext cx="2224492" cy="127073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p:cNvCxnSpPr/>
            <p:nvPr userDrawn="1"/>
          </p:nvCxnSpPr>
          <p:spPr bwMode="gray">
            <a:xfrm>
              <a:off x="3898372" y="28829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898372" y="49022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bwMode="gray">
          <a:xfrm>
            <a:off x="394240" y="9134518"/>
            <a:ext cx="4279313" cy="527990"/>
            <a:chOff x="398998" y="9127375"/>
            <a:chExt cx="4279313" cy="527990"/>
          </a:xfrm>
        </p:grpSpPr>
        <p:cxnSp>
          <p:nvCxnSpPr>
            <p:cNvPr id="23" name="Straight Connector 22"/>
            <p:cNvCxnSpPr/>
            <p:nvPr userDrawn="1"/>
          </p:nvCxnSpPr>
          <p:spPr bwMode="gray">
            <a:xfrm>
              <a:off x="1899262" y="9127375"/>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2027979" y="9237482"/>
              <a:ext cx="2650332" cy="307777"/>
            </a:xfrm>
            <a:prstGeom prst="rect">
              <a:avLst/>
            </a:prstGeom>
            <a:noFill/>
          </p:spPr>
          <p:txBody>
            <a:bodyPr wrap="square" lIns="0" tIns="0" rIns="0" bIns="0" rtlCol="0">
              <a:spAutoFit/>
            </a:bodyPr>
            <a:lstStyle/>
            <a:p>
              <a:pPr>
                <a:spcBef>
                  <a:spcPts val="0"/>
                </a:spcBef>
              </a:pPr>
              <a:r>
                <a:rPr lang="en-US" sz="1000" spc="0" baseline="0" dirty="0" smtClean="0">
                  <a:latin typeface="+mj-lt"/>
                </a:rPr>
                <a:t>2445 M Street NW, Washington DC 20037</a:t>
              </a:r>
            </a:p>
            <a:p>
              <a:pPr>
                <a:spcBef>
                  <a:spcPts val="0"/>
                </a:spcBef>
              </a:pPr>
              <a:r>
                <a:rPr lang="en-US" sz="1000" b="1" spc="0" baseline="0" dirty="0" smtClean="0">
                  <a:latin typeface="+mj-lt"/>
                </a:rPr>
                <a:t>P</a:t>
              </a:r>
              <a:r>
                <a:rPr lang="en-US" sz="1000" spc="0" baseline="0" dirty="0" smtClean="0">
                  <a:latin typeface="+mj-lt"/>
                </a:rPr>
                <a:t> 202.266.6400   </a:t>
              </a:r>
              <a:r>
                <a:rPr lang="en-US" sz="1000" b="1" spc="0" baseline="0" dirty="0" smtClean="0">
                  <a:latin typeface="+mj-lt"/>
                </a:rPr>
                <a:t>F</a:t>
              </a:r>
              <a:r>
                <a:rPr lang="en-US" sz="1000" spc="0" baseline="0" dirty="0" smtClean="0">
                  <a:latin typeface="+mj-lt"/>
                </a:rPr>
                <a:t> 202.266.5700   </a:t>
              </a:r>
              <a:r>
                <a:rPr lang="en-US" sz="1000" spc="0" baseline="0" dirty="0" smtClean="0">
                  <a:solidFill>
                    <a:schemeClr val="accent6"/>
                  </a:solidFill>
                  <a:latin typeface="+mj-lt"/>
                </a:rPr>
                <a:t>eab.com</a:t>
              </a:r>
            </a:p>
          </p:txBody>
        </p:sp>
        <p:cxnSp>
          <p:nvCxnSpPr>
            <p:cNvPr id="25" name="Straight Connector 24"/>
            <p:cNvCxnSpPr/>
            <p:nvPr userDrawn="1"/>
          </p:nvCxnSpPr>
          <p:spPr bwMode="gray">
            <a:xfrm>
              <a:off x="2946813"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915704"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98998" y="9127375"/>
              <a:ext cx="1379976" cy="527990"/>
            </a:xfrm>
            <a:prstGeom prst="rect">
              <a:avLst/>
            </a:prstGeom>
          </p:spPr>
        </p:pic>
      </p:gr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smtClean="0">
                <a:solidFill>
                  <a:srgbClr val="FFFFFF"/>
                </a:solidFill>
              </a:rPr>
              <a:t>Footer</a:t>
            </a:r>
            <a:br>
              <a:rPr lang="en-US" sz="12000" b="1" dirty="0" smtClean="0">
                <a:solidFill>
                  <a:srgbClr val="FFFFFF"/>
                </a:solidFill>
              </a:rPr>
            </a:br>
            <a:r>
              <a:rPr lang="en-US" sz="12000" b="1" dirty="0" smtClean="0">
                <a:solidFill>
                  <a:srgbClr val="FFFFFF"/>
                </a:solidFill>
              </a:rPr>
              <a:t>w/Logo</a:t>
            </a:r>
          </a:p>
        </p:txBody>
      </p:sp>
    </p:spTree>
    <p:extLst>
      <p:ext uri="{BB962C8B-B14F-4D97-AF65-F5344CB8AC3E}">
        <p14:creationId xmlns:p14="http://schemas.microsoft.com/office/powerpoint/2010/main" val="2801493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8253"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9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Tree>
    <p:extLst>
      <p:ext uri="{BB962C8B-B14F-4D97-AF65-F5344CB8AC3E}">
        <p14:creationId xmlns:p14="http://schemas.microsoft.com/office/powerpoint/2010/main" val="5518706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3456432" y="9220527"/>
            <a:ext cx="3657600" cy="215444"/>
          </a:xfrm>
        </p:spPr>
        <p:txBody>
          <a:bodyPr/>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Insert Program Name Here</a:t>
            </a:r>
          </a:p>
        </p:txBody>
      </p:sp>
      <p:sp>
        <p:nvSpPr>
          <p:cNvPr id="13" name="Text Placeholder 10"/>
          <p:cNvSpPr>
            <a:spLocks noGrp="1"/>
          </p:cNvSpPr>
          <p:nvPr>
            <p:ph type="body" sz="quarter" idx="18" hasCustomPrompt="1"/>
          </p:nvPr>
        </p:nvSpPr>
        <p:spPr bwMode="gray">
          <a:xfrm>
            <a:off x="3456432" y="9459660"/>
            <a:ext cx="3657600" cy="153888"/>
          </a:xfrm>
        </p:spPr>
        <p:txBody>
          <a:bodyPr/>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smtClean="0"/>
              <a:t>Insert Sub-program Name Here (if necessary)</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12"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3" name="Text Placeholder 6"/>
          <p:cNvSpPr>
            <a:spLocks noGrp="1"/>
          </p:cNvSpPr>
          <p:nvPr>
            <p:ph type="body" sz="quarter" idx="43" hasCustomPrompt="1"/>
          </p:nvPr>
        </p:nvSpPr>
        <p:spPr bwMode="gray">
          <a:xfrm>
            <a:off x="4925537"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14" name="Text Placeholder 6"/>
          <p:cNvSpPr>
            <a:spLocks noGrp="1"/>
          </p:cNvSpPr>
          <p:nvPr>
            <p:ph type="body" sz="quarter" idx="44" hasCustomPrompt="1"/>
          </p:nvPr>
        </p:nvSpPr>
        <p:spPr bwMode="gray">
          <a:xfrm>
            <a:off x="5143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315603510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7">
          <p15:clr>
            <a:srgbClr val="FBAE40"/>
          </p15:clr>
        </p15:guide>
        <p15:guide id="2" pos="1479">
          <p15:clr>
            <a:srgbClr val="FBAE40"/>
          </p15:clr>
        </p15:guide>
        <p15:guide id="3" orient="horz" pos="82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504825" y="464479"/>
            <a:ext cx="1920240" cy="8965271"/>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504825" y="744549"/>
            <a:ext cx="1920240" cy="8685202"/>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6018"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25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Tree>
    <p:extLst>
      <p:ext uri="{BB962C8B-B14F-4D97-AF65-F5344CB8AC3E}">
        <p14:creationId xmlns:p14="http://schemas.microsoft.com/office/powerpoint/2010/main" val="180670131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smtClean="0">
                <a:solidFill>
                  <a:srgbClr val="FFFFFF"/>
                </a:solidFill>
              </a:rPr>
              <a:t>Header</a:t>
            </a:r>
            <a:br>
              <a:rPr lang="en-US" sz="12000" b="1" dirty="0" smtClean="0">
                <a:solidFill>
                  <a:srgbClr val="FFFFFF"/>
                </a:solidFill>
              </a:rPr>
            </a:br>
            <a:r>
              <a:rPr lang="en-US" sz="12000" b="1" dirty="0" smtClean="0">
                <a:solidFill>
                  <a:srgbClr val="FFFFFF"/>
                </a:solidFill>
              </a:rPr>
              <a:t>w/Logo</a:t>
            </a:r>
          </a:p>
        </p:txBody>
      </p:sp>
    </p:spTree>
    <p:extLst>
      <p:ext uri="{BB962C8B-B14F-4D97-AF65-F5344CB8AC3E}">
        <p14:creationId xmlns:p14="http://schemas.microsoft.com/office/powerpoint/2010/main" val="1265835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Tree>
    <p:extLst>
      <p:ext uri="{BB962C8B-B14F-4D97-AF65-F5344CB8AC3E}">
        <p14:creationId xmlns:p14="http://schemas.microsoft.com/office/powerpoint/2010/main" val="382193963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39"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60031"/>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6007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05689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7" userDrawn="1">
          <p15:clr>
            <a:srgbClr val="FBAE40"/>
          </p15:clr>
        </p15:guide>
        <p15:guide id="2" pos="1479" userDrawn="1">
          <p15:clr>
            <a:srgbClr val="FBAE40"/>
          </p15:clr>
        </p15:guide>
        <p15:guide id="3" orient="horz" pos="143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smtClean="0"/>
              <a:t>Page Title – Rockwell 20pt Regular</a:t>
            </a:r>
            <a:endParaRPr lang="en-US" dirty="0"/>
          </a:p>
        </p:txBody>
      </p:sp>
      <p:sp>
        <p:nvSpPr>
          <p:cNvPr id="2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27" name="Text Placeholder 5"/>
          <p:cNvSpPr>
            <a:spLocks noGrp="1"/>
          </p:cNvSpPr>
          <p:nvPr>
            <p:ph type="body" sz="quarter" idx="33" hasCustomPrompt="1"/>
          </p:nvPr>
        </p:nvSpPr>
        <p:spPr bwMode="gray">
          <a:xfrm>
            <a:off x="522395" y="1720851"/>
            <a:ext cx="1920240" cy="7708899"/>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314747440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Lockup">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2743176" y="806857"/>
            <a:ext cx="3200400" cy="461665"/>
          </a:xfrm>
        </p:spPr>
        <p:txBody>
          <a:bodyPr anchor="ctr" anchorCtr="0"/>
          <a:lstStyle>
            <a:lvl1pPr marL="0" indent="0" algn="l">
              <a:spcBef>
                <a:spcPts val="0"/>
              </a:spcBef>
              <a:buNone/>
              <a:defRPr sz="1500">
                <a:solidFill>
                  <a:schemeClr val="tx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Program Name Appears Here Identically to Official Display</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cxnSp>
        <p:nvCxnSpPr>
          <p:cNvPr id="27" name="Straight Connector 26"/>
          <p:cNvCxnSpPr/>
          <p:nvPr userDrawn="1"/>
        </p:nvCxnSpPr>
        <p:spPr bwMode="gray">
          <a:xfrm>
            <a:off x="2581251" y="671929"/>
            <a:ext cx="0" cy="73152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85853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2" name="Rectangle 1"/>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 name="Rectangle 2"/>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6"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7"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8" name="TextBox 7"/>
          <p:cNvSpPr txBox="1"/>
          <p:nvPr userDrawn="1"/>
        </p:nvSpPr>
        <p:spPr bwMode="gray">
          <a:xfrm>
            <a:off x="737901" y="8954742"/>
            <a:ext cx="1268264" cy="276999"/>
          </a:xfrm>
          <a:prstGeom prst="rect">
            <a:avLst/>
          </a:prstGeom>
          <a:noFill/>
        </p:spPr>
        <p:txBody>
          <a:bodyPr wrap="square" lIns="0" tIns="0" rIns="0" bIns="0" rtlCol="0">
            <a:spAutoFit/>
          </a:bodyPr>
          <a:lstStyle/>
          <a:p>
            <a:pPr>
              <a:spcBef>
                <a:spcPts val="500"/>
              </a:spcBef>
            </a:pPr>
            <a:r>
              <a:rPr lang="en-US" sz="900" dirty="0">
                <a:solidFill>
                  <a:schemeClr val="bg1"/>
                </a:solidFill>
              </a:rPr>
              <a:t>College and university members</a:t>
            </a:r>
            <a:endParaRPr lang="en-US" sz="900" dirty="0" smtClean="0">
              <a:solidFill>
                <a:schemeClr val="bg1"/>
              </a:solidFill>
            </a:endParaRPr>
          </a:p>
        </p:txBody>
      </p:sp>
      <p:sp>
        <p:nvSpPr>
          <p:cNvPr id="9" name="TextBox 8"/>
          <p:cNvSpPr txBox="1"/>
          <p:nvPr userDrawn="1"/>
        </p:nvSpPr>
        <p:spPr bwMode="gray">
          <a:xfrm>
            <a:off x="707215" y="8460976"/>
            <a:ext cx="1732467"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1,100</a:t>
            </a:r>
            <a:r>
              <a:rPr lang="en-US" sz="3000" baseline="30000" dirty="0" smtClean="0">
                <a:solidFill>
                  <a:schemeClr val="bg1"/>
                </a:solidFill>
                <a:latin typeface="+mj-lt"/>
              </a:rPr>
              <a:t>+</a:t>
            </a:r>
          </a:p>
        </p:txBody>
      </p:sp>
      <p:sp>
        <p:nvSpPr>
          <p:cNvPr id="10" name="TextBox 9"/>
          <p:cNvSpPr txBox="1"/>
          <p:nvPr userDrawn="1"/>
        </p:nvSpPr>
        <p:spPr bwMode="gray">
          <a:xfrm>
            <a:off x="2250770" y="8954742"/>
            <a:ext cx="1298153" cy="138499"/>
          </a:xfrm>
          <a:prstGeom prst="rect">
            <a:avLst/>
          </a:prstGeom>
          <a:noFill/>
        </p:spPr>
        <p:txBody>
          <a:bodyPr wrap="square" lIns="0" tIns="0" rIns="0" bIns="0" rtlCol="0">
            <a:spAutoFit/>
          </a:bodyPr>
          <a:lstStyle/>
          <a:p>
            <a:pPr>
              <a:spcBef>
                <a:spcPts val="500"/>
              </a:spcBef>
            </a:pPr>
            <a:r>
              <a:rPr lang="en-US" sz="900" dirty="0">
                <a:solidFill>
                  <a:schemeClr val="bg1"/>
                </a:solidFill>
              </a:rPr>
              <a:t>Research interviews </a:t>
            </a:r>
            <a:r>
              <a:rPr lang="en-US" sz="900" dirty="0" smtClean="0">
                <a:solidFill>
                  <a:schemeClr val="bg1"/>
                </a:solidFill>
              </a:rPr>
              <a:t> per </a:t>
            </a:r>
            <a:r>
              <a:rPr lang="en-US" sz="900" dirty="0">
                <a:solidFill>
                  <a:schemeClr val="bg1"/>
                </a:solidFill>
              </a:rPr>
              <a:t>year</a:t>
            </a:r>
            <a:endParaRPr lang="en-US" sz="900" dirty="0" smtClean="0">
              <a:solidFill>
                <a:schemeClr val="bg1"/>
              </a:solidFill>
            </a:endParaRPr>
          </a:p>
        </p:txBody>
      </p:sp>
      <p:sp>
        <p:nvSpPr>
          <p:cNvPr id="11" name="TextBox 10"/>
          <p:cNvSpPr txBox="1"/>
          <p:nvPr userDrawn="1"/>
        </p:nvSpPr>
        <p:spPr bwMode="gray">
          <a:xfrm>
            <a:off x="2217969" y="8460976"/>
            <a:ext cx="1531942"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10,000</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2" name="TextBox 11"/>
          <p:cNvSpPr txBox="1"/>
          <p:nvPr userDrawn="1"/>
        </p:nvSpPr>
        <p:spPr bwMode="gray">
          <a:xfrm>
            <a:off x="3889627" y="8954742"/>
            <a:ext cx="1783348"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Course records in our student success analytic platform</a:t>
            </a:r>
          </a:p>
        </p:txBody>
      </p:sp>
      <p:sp>
        <p:nvSpPr>
          <p:cNvPr id="13" name="TextBox 12"/>
          <p:cNvSpPr txBox="1"/>
          <p:nvPr userDrawn="1"/>
        </p:nvSpPr>
        <p:spPr bwMode="gray">
          <a:xfrm>
            <a:off x="3869185" y="8460976"/>
            <a:ext cx="11715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475M</a:t>
            </a:r>
            <a:r>
              <a:rPr lang="en-US" sz="3000" baseline="30000" dirty="0" smtClean="0">
                <a:solidFill>
                  <a:schemeClr val="bg1"/>
                </a:solidFill>
                <a:latin typeface="+mj-lt"/>
              </a:rPr>
              <a:t>+</a:t>
            </a:r>
          </a:p>
        </p:txBody>
      </p:sp>
      <p:sp>
        <p:nvSpPr>
          <p:cNvPr id="14" name="TextBox 13"/>
          <p:cNvSpPr txBox="1"/>
          <p:nvPr userDrawn="1"/>
        </p:nvSpPr>
        <p:spPr bwMode="gray">
          <a:xfrm>
            <a:off x="5902257" y="8954742"/>
            <a:ext cx="1172813"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Student interactions annually</a:t>
            </a:r>
            <a:endParaRPr lang="en-US" sz="900" dirty="0">
              <a:solidFill>
                <a:schemeClr val="bg1"/>
              </a:solidFill>
            </a:endParaRPr>
          </a:p>
        </p:txBody>
      </p:sp>
      <p:sp>
        <p:nvSpPr>
          <p:cNvPr id="15" name="TextBox 14"/>
          <p:cNvSpPr txBox="1"/>
          <p:nvPr userDrawn="1"/>
        </p:nvSpPr>
        <p:spPr bwMode="gray">
          <a:xfrm>
            <a:off x="5871572" y="8460976"/>
            <a:ext cx="10193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1.2B</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6" name="TextBox 15"/>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a:t>
            </a:r>
            <a:r>
              <a:rPr lang="en-US" sz="1800" dirty="0" smtClean="0">
                <a:latin typeface="+mj-lt"/>
              </a:rPr>
              <a:t>best </a:t>
            </a:r>
            <a:br>
              <a:rPr lang="en-US" sz="1800" dirty="0" smtClean="0">
                <a:latin typeface="+mj-lt"/>
              </a:rPr>
            </a:br>
            <a:r>
              <a:rPr lang="en-US" sz="1800" dirty="0" smtClean="0">
                <a:latin typeface="+mj-lt"/>
              </a:rPr>
              <a:t>practices </a:t>
            </a:r>
            <a:r>
              <a:rPr lang="en-US" sz="1800" dirty="0">
                <a:latin typeface="+mj-lt"/>
              </a:rPr>
              <a:t>research</a:t>
            </a:r>
            <a:endParaRPr lang="en-US" sz="1800" dirty="0" smtClean="0">
              <a:latin typeface="+mj-lt"/>
            </a:endParaRPr>
          </a:p>
        </p:txBody>
      </p:sp>
      <p:cxnSp>
        <p:nvCxnSpPr>
          <p:cNvPr id="17" name="Straight Connector 16"/>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t>
            </a:r>
            <a:r>
              <a:rPr lang="en-US" sz="1100" dirty="0" smtClean="0"/>
              <a:t>and </a:t>
            </a:r>
            <a:r>
              <a:rPr lang="en-US" sz="1100" dirty="0"/>
              <a:t>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r>
              <a:rPr lang="en-US" sz="1100" dirty="0" smtClean="0"/>
              <a:t/>
            </a:r>
            <a:br>
              <a:rPr lang="en-US" sz="1100" dirty="0" smtClean="0"/>
            </a:br>
            <a:r>
              <a:rPr lang="en-US" sz="1100" dirty="0" smtClean="0"/>
              <a:t>pressing </a:t>
            </a:r>
            <a:r>
              <a:rPr lang="en-US" sz="1100" dirty="0"/>
              <a:t>issues</a:t>
            </a:r>
          </a:p>
        </p:txBody>
      </p:sp>
      <p:grpSp>
        <p:nvGrpSpPr>
          <p:cNvPr id="19" name="Group 18"/>
          <p:cNvGrpSpPr/>
          <p:nvPr userDrawn="1"/>
        </p:nvGrpSpPr>
        <p:grpSpPr bwMode="gray">
          <a:xfrm>
            <a:off x="3899893" y="1885224"/>
            <a:ext cx="3358157" cy="998587"/>
            <a:chOff x="3899893" y="1743330"/>
            <a:chExt cx="3358157" cy="998587"/>
          </a:xfrm>
        </p:grpSpPr>
        <p:sp>
          <p:nvSpPr>
            <p:cNvPr id="20" name="TextBox 19"/>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r>
                <a:rPr lang="en-US" sz="1800" dirty="0" smtClean="0">
                  <a:solidFill>
                    <a:schemeClr val="bg1"/>
                  </a:solidFill>
                  <a:latin typeface="+mj-lt"/>
                </a:rPr>
                <a:t/>
              </a:r>
              <a:br>
                <a:rPr lang="en-US" sz="1800" dirty="0" smtClean="0">
                  <a:solidFill>
                    <a:schemeClr val="bg1"/>
                  </a:solidFill>
                  <a:latin typeface="+mj-lt"/>
                </a:rPr>
              </a:br>
              <a:r>
                <a:rPr lang="en-US" sz="1800" dirty="0" smtClean="0">
                  <a:solidFill>
                    <a:schemeClr val="bg1"/>
                  </a:solidFill>
                  <a:latin typeface="+mj-lt"/>
                </a:rPr>
                <a:t>our </a:t>
              </a:r>
              <a:r>
                <a:rPr lang="en-US" sz="1800" dirty="0">
                  <a:solidFill>
                    <a:schemeClr val="bg1"/>
                  </a:solidFill>
                  <a:latin typeface="+mj-lt"/>
                </a:rPr>
                <a:t>technology &amp; services</a:t>
              </a:r>
              <a:endParaRPr lang="en-US" sz="1800" dirty="0" smtClean="0">
                <a:solidFill>
                  <a:schemeClr val="bg1"/>
                </a:solidFill>
                <a:latin typeface="+mj-lt"/>
              </a:endParaRPr>
            </a:p>
          </p:txBody>
        </p:sp>
        <p:cxnSp>
          <p:nvCxnSpPr>
            <p:cNvPr id="21" name="Straight Connector 20"/>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sp>
        <p:nvSpPr>
          <p:cNvPr id="23" name="Isosceles Triangle 22"/>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24" name="Group 23"/>
          <p:cNvGrpSpPr/>
          <p:nvPr userDrawn="1"/>
        </p:nvGrpSpPr>
        <p:grpSpPr bwMode="gray">
          <a:xfrm>
            <a:off x="4076885" y="3168528"/>
            <a:ext cx="3168174" cy="3928156"/>
            <a:chOff x="4076885" y="3026634"/>
            <a:chExt cx="3168174" cy="3928156"/>
          </a:xfrm>
        </p:grpSpPr>
        <p:sp>
          <p:nvSpPr>
            <p:cNvPr id="25" name="TextBox 24"/>
            <p:cNvSpPr txBox="1"/>
            <p:nvPr/>
          </p:nvSpPr>
          <p:spPr bwMode="gray">
            <a:xfrm>
              <a:off x="4076885" y="3026634"/>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Royall &amp; Company </a:t>
              </a:r>
              <a:r>
                <a:rPr lang="en-US" sz="1000" dirty="0">
                  <a:solidFill>
                    <a:schemeClr val="bg1"/>
                  </a:solidFill>
                </a:rPr>
                <a:t>division provides </a:t>
              </a:r>
              <a:r>
                <a:rPr lang="en-US" sz="1000" dirty="0" smtClean="0">
                  <a:solidFill>
                    <a:schemeClr val="bg1"/>
                  </a:solidFill>
                </a:rPr>
                <a:t/>
              </a:r>
              <a:br>
                <a:rPr lang="en-US" sz="1000" dirty="0" smtClean="0">
                  <a:solidFill>
                    <a:schemeClr val="bg1"/>
                  </a:solidFill>
                </a:rPr>
              </a:br>
              <a:r>
                <a:rPr lang="en-US" sz="1000" dirty="0" smtClean="0">
                  <a:solidFill>
                    <a:schemeClr val="bg1"/>
                  </a:solidFill>
                </a:rPr>
                <a:t>data-driven </a:t>
              </a:r>
              <a:r>
                <a:rPr lang="en-US" sz="1000" dirty="0">
                  <a:solidFill>
                    <a:schemeClr val="bg1"/>
                  </a:solidFill>
                </a:rPr>
                <a:t>undergraduate and graduate solutions that target qualified prospective students; build relationships throughout the search, application, and yield process; and optimize financial aid resources.</a:t>
              </a:r>
            </a:p>
          </p:txBody>
        </p:sp>
        <p:sp>
          <p:nvSpPr>
            <p:cNvPr id="26" name="TextBox 25"/>
            <p:cNvSpPr txBox="1"/>
            <p:nvPr/>
          </p:nvSpPr>
          <p:spPr bwMode="gray">
            <a:xfrm>
              <a:off x="4076885" y="4475956"/>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including four- and two-year institutions, </a:t>
              </a:r>
              <a:r>
                <a:rPr lang="en-US" sz="1000" dirty="0" smtClean="0">
                  <a:solidFill>
                    <a:schemeClr val="bg1"/>
                  </a:solidFill>
                </a:rPr>
                <a:t>use </a:t>
              </a:r>
              <a:r>
                <a:rPr lang="en-US" sz="1000" dirty="0">
                  <a:solidFill>
                    <a:schemeClr val="bg1"/>
                  </a:solidFill>
                </a:rPr>
                <a:t>the </a:t>
              </a:r>
              <a:r>
                <a:rPr lang="en-US" sz="1000" b="1" dirty="0">
                  <a:solidFill>
                    <a:schemeClr val="bg1"/>
                  </a:solidFill>
                </a:rPr>
                <a:t>Student Success </a:t>
              </a:r>
              <a:r>
                <a:rPr lang="en-US" sz="1000" b="1" dirty="0" smtClean="0">
                  <a:solidFill>
                    <a:schemeClr val="bg1"/>
                  </a:solidFill>
                </a:rPr>
                <a:t>Collaborative</a:t>
              </a:r>
              <a:r>
                <a:rPr lang="en-US" sz="1000" dirty="0" smtClean="0">
                  <a:solidFill>
                    <a:schemeClr val="bg1"/>
                  </a:solidFill>
                </a:rPr>
                <a:t> </a:t>
              </a:r>
              <a:r>
                <a:rPr lang="en-US" sz="1000" dirty="0">
                  <a:solidFill>
                    <a:schemeClr val="bg1"/>
                  </a:solidFill>
                </a:rPr>
                <a:t>combination </a:t>
              </a:r>
              <a:r>
                <a:rPr lang="en-US" sz="1000" dirty="0" smtClean="0">
                  <a:solidFill>
                    <a:schemeClr val="bg1"/>
                  </a:solidFill>
                </a:rPr>
                <a:t>of </a:t>
              </a:r>
              <a:r>
                <a:rPr lang="en-US" sz="1000" dirty="0">
                  <a:solidFill>
                    <a:schemeClr val="bg1"/>
                  </a:solidFill>
                </a:rPr>
                <a:t>analytics, interaction and workflow technology, and consulting to support, </a:t>
              </a:r>
              <a:r>
                <a:rPr lang="en-US" sz="1000" dirty="0" smtClean="0">
                  <a:solidFill>
                    <a:schemeClr val="bg1"/>
                  </a:solidFill>
                </a:rPr>
                <a:t>retain, </a:t>
              </a:r>
              <a:r>
                <a:rPr lang="en-US" sz="1000" dirty="0">
                  <a:solidFill>
                    <a:schemeClr val="bg1"/>
                  </a:solidFill>
                </a:rPr>
                <a:t>and graduate </a:t>
              </a:r>
              <a:r>
                <a:rPr lang="en-US" sz="1000" dirty="0" smtClean="0">
                  <a:solidFill>
                    <a:schemeClr val="bg1"/>
                  </a:solidFill>
                </a:rPr>
                <a:t/>
              </a:r>
              <a:br>
                <a:rPr lang="en-US" sz="1000" dirty="0" smtClean="0">
                  <a:solidFill>
                    <a:schemeClr val="bg1"/>
                  </a:solidFill>
                </a:rPr>
              </a:br>
              <a:r>
                <a:rPr lang="en-US" sz="1000" dirty="0" smtClean="0">
                  <a:solidFill>
                    <a:schemeClr val="bg1"/>
                  </a:solidFill>
                </a:rPr>
                <a:t>more </a:t>
              </a:r>
              <a:r>
                <a:rPr lang="en-US" sz="1000" dirty="0">
                  <a:solidFill>
                    <a:schemeClr val="bg1"/>
                  </a:solidFill>
                </a:rPr>
                <a:t>students.</a:t>
              </a:r>
            </a:p>
          </p:txBody>
        </p:sp>
        <p:sp>
          <p:nvSpPr>
            <p:cNvPr id="27" name="TextBox 26"/>
            <p:cNvSpPr txBox="1"/>
            <p:nvPr/>
          </p:nvSpPr>
          <p:spPr bwMode="gray">
            <a:xfrm>
              <a:off x="4076885" y="5925277"/>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t>
              </a:r>
              <a:r>
                <a:rPr lang="en-US" sz="1000" dirty="0" smtClean="0">
                  <a:solidFill>
                    <a:schemeClr val="bg1"/>
                  </a:solidFill>
                </a:rPr>
                <a:t>and </a:t>
              </a:r>
              <a:r>
                <a:rPr lang="en-US" sz="1000" dirty="0">
                  <a:solidFill>
                    <a:schemeClr val="bg1"/>
                  </a:solidFill>
                </a:rPr>
                <a:t>business leaders to help make smart resource trade-offs, improve academic efficiency, and grow academic program revenues.</a:t>
              </a:r>
            </a:p>
          </p:txBody>
        </p:sp>
      </p:gr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557456" y="629937"/>
            <a:ext cx="2687603" cy="404040"/>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sp>
        <p:nvSpPr>
          <p:cNvPr id="31" name="Text Placeholder 1"/>
          <p:cNvSpPr txBox="1">
            <a:spLocks/>
          </p:cNvSpPr>
          <p:nvPr userDrawn="1"/>
        </p:nvSpPr>
        <p:spPr bwMode="gray">
          <a:xfrm>
            <a:off x="7922383" y="1355895"/>
            <a:ext cx="1672929" cy="1254211"/>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32" name="TextBox 31"/>
          <p:cNvSpPr txBox="1"/>
          <p:nvPr userDrawn="1"/>
        </p:nvSpPr>
        <p:spPr bwMode="gray">
          <a:xfrm>
            <a:off x="8005970" y="1411909"/>
            <a:ext cx="1329852" cy="553998"/>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33" name="TextBox 32"/>
          <p:cNvSpPr txBox="1"/>
          <p:nvPr userDrawn="1"/>
        </p:nvSpPr>
        <p:spPr>
          <a:xfrm>
            <a:off x="8005971" y="2084241"/>
            <a:ext cx="1480558" cy="433452"/>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DSS_Template@advisory.com</a:t>
            </a:r>
            <a:endParaRPr lang="en-US" sz="8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79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smtClean="0"/>
              <a:t>Project Director (click to add desired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smtClean="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Contributing Consultants (click to add desired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Design Consultant (click to add desired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smtClean="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Executive Director (click to add desired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4" name="Title 3"/>
          <p:cNvSpPr>
            <a:spLocks noGrp="1"/>
          </p:cNvSpPr>
          <p:nvPr>
            <p:ph type="title" hasCustomPrompt="1"/>
          </p:nvPr>
        </p:nvSpPr>
        <p:spPr bwMode="gray">
          <a:xfrm>
            <a:off x="515182" y="694565"/>
            <a:ext cx="4473575" cy="307777"/>
          </a:xfrm>
        </p:spPr>
        <p:txBody>
          <a:bodyPr anchor="t" anchorCtr="0"/>
          <a:lstStyle>
            <a:lvl1pPr>
              <a:defRPr baseline="0"/>
            </a:lvl1pPr>
          </a:lstStyle>
          <a:p>
            <a:r>
              <a:rPr lang="en-US" dirty="0" smtClean="0"/>
              <a:t>Insert Program Name Here</a:t>
            </a:r>
            <a:endParaRPr lang="en-US" dirty="0"/>
          </a:p>
        </p:txBody>
      </p:sp>
      <p:cxnSp>
        <p:nvCxnSpPr>
          <p:cNvPr id="23" name="Straight Connector 22"/>
          <p:cNvCxnSpPr/>
          <p:nvPr userDrawn="1"/>
        </p:nvCxnSpPr>
        <p:spPr bwMode="gray">
          <a:xfrm>
            <a:off x="5571248" y="763588"/>
            <a:ext cx="0" cy="8300025"/>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5644268" y="754818"/>
            <a:ext cx="1618488" cy="8378488"/>
          </a:xfrm>
          <a:prstGeom prst="rect">
            <a:avLst/>
          </a:prstGeom>
          <a:noFill/>
        </p:spPr>
        <p:txBody>
          <a:bodyPr wrap="square" lIns="0" tIns="0" rIns="0" bIns="0" rtlCol="0">
            <a:noAutofit/>
          </a:bodyPr>
          <a:lstStyle/>
          <a:p>
            <a:pPr>
              <a:spcBef>
                <a:spcPts val="400"/>
              </a:spcBef>
            </a:pPr>
            <a:r>
              <a:rPr lang="en-US" sz="500" b="1" dirty="0" smtClean="0"/>
              <a:t>LEGAL</a:t>
            </a:r>
            <a:r>
              <a:rPr lang="en-US" sz="500" b="1" baseline="0" dirty="0" smtClean="0"/>
              <a:t> CAVEAT</a:t>
            </a:r>
            <a:endParaRPr lang="en-US" sz="500" b="1" dirty="0" smtClean="0"/>
          </a:p>
          <a:p>
            <a:pPr>
              <a:spcBef>
                <a:spcPts val="400"/>
              </a:spcBef>
            </a:pPr>
            <a:r>
              <a:rPr lang="en-US" sz="500" dirty="0" smtClean="0"/>
              <a:t>EAB is a division of The Advisory Board Company (“EAB”).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a:t>
            </a:r>
            <a:br>
              <a:rPr lang="en-US" sz="500" dirty="0" smtClean="0"/>
            </a:br>
            <a:r>
              <a:rPr lang="en-US" sz="500" dirty="0" smtClean="0"/>
              <a:t>of giving legal, medical, accounting, or other professional advice, and its reports should</a:t>
            </a:r>
            <a:br>
              <a:rPr lang="en-US" sz="500" dirty="0" smtClean="0"/>
            </a:br>
            <a:r>
              <a:rPr lang="en-US" sz="500" dirty="0" smtClean="0"/>
              <a:t>not be construed as professional advice. In particular, members should not rely on any legal commentary in this report as a basis for action,</a:t>
            </a:r>
            <a:br>
              <a:rPr lang="en-US" sz="500" dirty="0" smtClean="0"/>
            </a:br>
            <a:r>
              <a:rPr lang="en-US" sz="500" dirty="0" smtClean="0"/>
              <a:t>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500" dirty="0" smtClean="0"/>
            </a:br>
            <a:r>
              <a:rPr lang="en-US" sz="500" dirty="0" smtClean="0"/>
              <a:t>No EAB Organization or any of its respective officers, directors, employees, or agents shall be liable for any claims, liabilities, or expenses relating to (a) any errors or omissions in this report, whether caused by any EAB organization, or any of their respective employees or agents,</a:t>
            </a:r>
            <a:br>
              <a:rPr lang="en-US" sz="500" dirty="0" smtClean="0"/>
            </a:br>
            <a:r>
              <a:rPr lang="en-US" sz="500" dirty="0" smtClean="0"/>
              <a:t>or sources or other third parties, (b) any recommendation or graded ranking by any</a:t>
            </a:r>
            <a:br>
              <a:rPr lang="en-US" sz="500" dirty="0" smtClean="0"/>
            </a:br>
            <a:r>
              <a:rPr lang="en-US" sz="500" dirty="0" smtClean="0"/>
              <a:t>EAB Organization, or (c) failure of member and</a:t>
            </a:r>
            <a:br>
              <a:rPr lang="en-US" sz="500" dirty="0" smtClean="0"/>
            </a:br>
            <a:r>
              <a:rPr lang="en-US" sz="500" dirty="0" smtClean="0"/>
              <a:t>its employees and agents to abide by the terms set forth herein.</a:t>
            </a:r>
          </a:p>
          <a:p>
            <a:pPr>
              <a:spcBef>
                <a:spcPts val="400"/>
              </a:spcBef>
            </a:pPr>
            <a:r>
              <a:rPr lang="en-US" sz="500" dirty="0" smtClean="0"/>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a:t>
            </a:r>
            <a:br>
              <a:rPr lang="en-US" sz="500" dirty="0" smtClean="0"/>
            </a:br>
            <a:r>
              <a:rPr lang="en-US" sz="500" dirty="0" smtClean="0"/>
              <a:t>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smtClean="0"/>
              <a:t>IMPORTANT: Please read the following.</a:t>
            </a:r>
          </a:p>
          <a:p>
            <a:pPr>
              <a:spcBef>
                <a:spcPts val="400"/>
              </a:spcBef>
            </a:pPr>
            <a:r>
              <a:rPr lang="en-US" sz="500" dirty="0" smtClean="0"/>
              <a:t>EAB has prepared this report for the exclusive</a:t>
            </a:r>
            <a:br>
              <a:rPr lang="en-US" sz="500" dirty="0" smtClean="0"/>
            </a:br>
            <a:r>
              <a:rPr lang="en-US" sz="500" dirty="0" smtClean="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a:t>
            </a:r>
            <a:br>
              <a:rPr lang="en-US" sz="500" dirty="0" smtClean="0"/>
            </a:br>
            <a:r>
              <a:rPr lang="en-US" sz="500" dirty="0" smtClean="0"/>
              <a:t>the following:</a:t>
            </a:r>
          </a:p>
          <a:p>
            <a:pPr marL="112713" indent="-112713">
              <a:spcBef>
                <a:spcPts val="400"/>
              </a:spcBef>
            </a:pPr>
            <a:r>
              <a:rPr lang="en-US" sz="500" dirty="0" smtClean="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smtClean="0"/>
              <a:t>2.	Each member shall not sell, license, republish, or post online or otherwise this Report, in part or in whole. Each member shall not</a:t>
            </a:r>
            <a:r>
              <a:rPr lang="en-US" sz="500" baseline="0" dirty="0" smtClean="0"/>
              <a:t> </a:t>
            </a:r>
            <a:r>
              <a:rPr lang="en-US" sz="500" dirty="0" smtClean="0"/>
              <a:t>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smtClean="0"/>
              <a:t>4.	Each member shall not remove from this Report any confidential markings, copyright notices, and/or other similar indicia herein.</a:t>
            </a:r>
          </a:p>
          <a:p>
            <a:pPr marL="112713" indent="-112713">
              <a:spcBef>
                <a:spcPts val="400"/>
              </a:spcBef>
            </a:pPr>
            <a:r>
              <a:rPr lang="en-US" sz="500" dirty="0" smtClean="0"/>
              <a:t>5.	Each member is responsible for any breach of its obligations as stated herein by any of its employees or agents.</a:t>
            </a:r>
          </a:p>
          <a:p>
            <a:pPr marL="112713" indent="-112713">
              <a:spcBef>
                <a:spcPts val="400"/>
              </a:spcBef>
            </a:pPr>
            <a:r>
              <a:rPr lang="en-US" sz="500" dirty="0" smtClean="0"/>
              <a:t>6.	If a member is unwilling to abide by any of the foregoing obligations, then such member shall promptly return this Report and all copies thereof to EAB.</a:t>
            </a:r>
          </a:p>
        </p:txBody>
      </p:sp>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480" userDrawn="1">
          <p15:clr>
            <a:srgbClr val="FBAE40"/>
          </p15:clr>
        </p15:guide>
        <p15:guide id="2" pos="7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smtClean="0"/>
              <a:t>Divider Title – Rockwell 28pt Regular, Use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Divider Subtitle – Verdana 11pt Regular, Use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217845" y="6636850"/>
            <a:ext cx="1277002"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4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smtClean="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smtClean="0"/>
              <a:t>#</a:t>
            </a:r>
            <a:endParaRPr lang="en-US" dirty="0"/>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913" userDrawn="1">
          <p15:clr>
            <a:srgbClr val="FBAE40"/>
          </p15:clr>
        </p15:guide>
        <p15:guide id="2" orient="horz" pos="3532" userDrawn="1">
          <p15:clr>
            <a:srgbClr val="FBAE40"/>
          </p15:clr>
        </p15:guide>
        <p15:guide id="3" orient="horz" pos="364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US" dirty="0" smtClean="0"/>
              <a:t>Page Title – Rockwell 20pt Regular, Title Case</a:t>
            </a:r>
            <a:endParaRPr lang="en-US" dirty="0"/>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smtClean="0">
                <a:solidFill>
                  <a:schemeClr val="bg1"/>
                </a:solidFill>
                <a:latin typeface="Arial" panose="020B0604020202020204" pitchFamily="34" charset="0"/>
                <a:cs typeface="Arial" panose="020B0604020202020204" pitchFamily="34" charset="0"/>
              </a:rPr>
              <a:t>Formatting Your Table</a:t>
            </a:r>
            <a:br>
              <a:rPr lang="en-US" sz="1500" dirty="0" smtClean="0">
                <a:solidFill>
                  <a:schemeClr val="bg1"/>
                </a:solidFill>
                <a:latin typeface="Arial" panose="020B0604020202020204" pitchFamily="34" charset="0"/>
                <a:cs typeface="Arial" panose="020B0604020202020204" pitchFamily="34" charset="0"/>
              </a:rPr>
            </a:br>
            <a:r>
              <a:rPr lang="en-US" sz="1500" dirty="0" smtClean="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smtClean="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directly</a:t>
            </a:r>
            <a:r>
              <a:rPr lang="en-US" sz="1000" baseline="0" dirty="0" smtClean="0">
                <a:solidFill>
                  <a:schemeClr val="bg1"/>
                </a:solidFill>
                <a:latin typeface="Arial" panose="020B0604020202020204" pitchFamily="34" charset="0"/>
                <a:cs typeface="Arial" panose="020B0604020202020204" pitchFamily="34" charset="0"/>
              </a:rPr>
              <a:t> into the </a:t>
            </a:r>
            <a:r>
              <a:rPr lang="en-US" sz="1000" baseline="0" dirty="0" err="1" smtClean="0">
                <a:solidFill>
                  <a:schemeClr val="bg1"/>
                </a:solidFill>
                <a:latin typeface="Arial" panose="020B0604020202020204" pitchFamily="34" charset="0"/>
                <a:cs typeface="Arial" panose="020B0604020202020204" pitchFamily="34" charset="0"/>
              </a:rPr>
              <a:t>ToC</a:t>
            </a:r>
            <a:r>
              <a:rPr lang="en-US" sz="1000" baseline="0" dirty="0" smtClean="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smtClean="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Nudge your cursor to the left with</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smtClean="0">
                <a:solidFill>
                  <a:schemeClr val="bg1"/>
                </a:solidFill>
                <a:latin typeface="Arial" panose="020B0604020202020204" pitchFamily="34" charset="0"/>
                <a:cs typeface="Arial" panose="020B0604020202020204" pitchFamily="34" charset="0"/>
              </a:rPr>
              <a:t>ToC</a:t>
            </a:r>
            <a:r>
              <a:rPr lang="en-US" sz="1000" dirty="0" smtClean="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Repeat steps 1–5 for each level in</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smtClean="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extLst>
      <p:ext uri="{BB962C8B-B14F-4D97-AF65-F5344CB8AC3E}">
        <p14:creationId xmlns:p14="http://schemas.microsoft.com/office/powerpoint/2010/main" val="222912162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0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7358"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4"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6" hasCustomPrompt="1"/>
          </p:nvPr>
        </p:nvSpPr>
        <p:spPr bwMode="gray">
          <a:xfrm>
            <a:off x="724853"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24853"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24853"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8610"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5" name="Straight Connector 14"/>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77510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guide id="2" pos="44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4.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TextBox 9"/>
          <p:cNvSpPr txBox="1"/>
          <p:nvPr/>
        </p:nvSpPr>
        <p:spPr bwMode="gray">
          <a:xfrm>
            <a:off x="508793" y="9652160"/>
            <a:ext cx="1812926"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3"/>
                </a:solidFill>
                <a:effectLst/>
                <a:uLnTx/>
                <a:uFillTx/>
                <a:latin typeface="+mn-lt"/>
                <a:ea typeface="+mn-ea"/>
                <a:cs typeface="+mn-cs"/>
              </a:rPr>
              <a:t>©2017 EAB </a:t>
            </a:r>
            <a:r>
              <a:rPr kumimoji="0" lang="en-US" sz="550" b="0" i="0" u="none" strike="noStrike" kern="1200" cap="none" spc="0" normalizeH="0" baseline="0" noProof="0" dirty="0" smtClean="0">
                <a:ln>
                  <a:noFill/>
                </a:ln>
                <a:solidFill>
                  <a:schemeClr val="accent3"/>
                </a:solidFill>
                <a:effectLst/>
                <a:uLnTx/>
                <a:uFillTx/>
                <a:latin typeface="+mn-lt"/>
                <a:ea typeface="Verdana"/>
                <a:cs typeface="Arial" panose="020B0604020202020204" pitchFamily="34" charset="0"/>
              </a:rPr>
              <a:t>•</a:t>
            </a:r>
            <a:r>
              <a:rPr kumimoji="0" lang="en-US" sz="550" b="0" i="0" u="none" strike="noStrike" kern="1200" cap="none" spc="0" normalizeH="0" baseline="0" noProof="0" dirty="0" smtClean="0">
                <a:ln>
                  <a:noFill/>
                </a:ln>
                <a:solidFill>
                  <a:schemeClr val="accent3"/>
                </a:solidFill>
                <a:effectLst/>
                <a:uLnTx/>
                <a:uFillTx/>
                <a:latin typeface="+mn-lt"/>
                <a:ea typeface="Verdana"/>
                <a:cs typeface="Verdana"/>
              </a:rPr>
              <a:t> All Rights Reserved</a:t>
            </a:r>
            <a:endParaRPr kumimoji="0" lang="en-US" sz="550" b="1" i="0" u="none" strike="noStrike" kern="1200" cap="none" spc="0" normalizeH="0" baseline="0" noProof="0" dirty="0" smtClean="0">
              <a:ln>
                <a:noFill/>
              </a:ln>
              <a:solidFill>
                <a:schemeClr val="accent3"/>
              </a:solidFill>
              <a:effectLst/>
              <a:uLnTx/>
              <a:uFillTx/>
              <a:latin typeface="+mn-lt"/>
              <a:ea typeface="+mn-ea"/>
              <a:cs typeface="+mn-cs"/>
            </a:endParaRPr>
          </a:p>
        </p:txBody>
      </p:sp>
      <p:sp>
        <p:nvSpPr>
          <p:cNvPr id="11" name="TextBox 10"/>
          <p:cNvSpPr txBox="1"/>
          <p:nvPr/>
        </p:nvSpPr>
        <p:spPr bwMode="gray">
          <a:xfrm>
            <a:off x="6478738" y="9652160"/>
            <a:ext cx="785980"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smtClean="0">
                <a:ln>
                  <a:noFill/>
                </a:ln>
                <a:solidFill>
                  <a:schemeClr val="accent3"/>
                </a:solidFill>
                <a:effectLst/>
                <a:uLnTx/>
                <a:uFillTx/>
                <a:latin typeface="+mn-lt"/>
                <a:ea typeface="+mn-ea"/>
                <a:cs typeface="+mn-cs"/>
              </a:rPr>
              <a:t>eab.com</a:t>
            </a:r>
          </a:p>
        </p:txBody>
      </p:sp>
      <p:sp>
        <p:nvSpPr>
          <p:cNvPr id="12" name="Slide Number Placeholder 5"/>
          <p:cNvSpPr txBox="1">
            <a:spLocks/>
          </p:cNvSpPr>
          <p:nvPr/>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693" r:id="rId2"/>
    <p:sldLayoutId id="2147483732" r:id="rId3"/>
    <p:sldLayoutId id="2147483731" r:id="rId4"/>
    <p:sldLayoutId id="2147483684" r:id="rId5"/>
    <p:sldLayoutId id="2147483656" r:id="rId6"/>
    <p:sldLayoutId id="2147483729" r:id="rId7"/>
    <p:sldLayoutId id="2147483698" r:id="rId8"/>
    <p:sldLayoutId id="2147483716" r:id="rId9"/>
    <p:sldLayoutId id="2147483718" r:id="rId10"/>
    <p:sldLayoutId id="2147483717" r:id="rId11"/>
    <p:sldLayoutId id="2147483710" r:id="rId12"/>
    <p:sldLayoutId id="2147483715" r:id="rId13"/>
    <p:sldLayoutId id="2147483713" r:id="rId14"/>
    <p:sldLayoutId id="2147483692" r:id="rId15"/>
    <p:sldLayoutId id="2147483728" r:id="rId16"/>
    <p:sldLayoutId id="2147483678" r:id="rId17"/>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23" userDrawn="1">
          <p15:clr>
            <a:srgbClr val="C35EA4"/>
          </p15:clr>
        </p15:guide>
        <p15:guide id="2" pos="4572" userDrawn="1">
          <p15:clr>
            <a:srgbClr val="C35EA4"/>
          </p15:clr>
        </p15:guide>
        <p15:guide id="3" orient="horz" pos="6014" userDrawn="1">
          <p15:clr>
            <a:srgbClr val="C35EA4"/>
          </p15:clr>
        </p15:guide>
        <p15:guide id="4" orient="horz" pos="287"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
        <p:nvSpPr>
          <p:cNvPr id="11" name="Rectangle 10"/>
          <p:cNvSpPr/>
          <p:nvPr/>
        </p:nvSpPr>
        <p:spPr bwMode="gray">
          <a:xfrm>
            <a:off x="1374776" y="9621251"/>
            <a:ext cx="6397624"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2" name="TextBox 11"/>
          <p:cNvSpPr txBox="1"/>
          <p:nvPr/>
        </p:nvSpPr>
        <p:spPr bwMode="gray">
          <a:xfrm>
            <a:off x="1410489" y="9652084"/>
            <a:ext cx="2464599" cy="84639"/>
          </a:xfrm>
          <a:prstGeom prst="rect">
            <a:avLst/>
          </a:prstGeom>
          <a:noFill/>
        </p:spPr>
        <p:txBody>
          <a:bodyPr wrap="square" lIns="0" tIns="0" rIns="0" bIns="0" rtlCol="0">
            <a:spAutoFit/>
          </a:bodyPr>
          <a:lstStyle/>
          <a:p>
            <a:pPr>
              <a:defRPr/>
            </a:pPr>
            <a:r>
              <a:rPr lang="en-US" sz="550" dirty="0" smtClean="0">
                <a:solidFill>
                  <a:srgbClr val="333E48"/>
                </a:solidFill>
              </a:rPr>
              <a:t>©2017 EAB </a:t>
            </a:r>
            <a:r>
              <a:rPr lang="en-US" sz="550" dirty="0" smtClean="0">
                <a:solidFill>
                  <a:srgbClr val="333E48"/>
                </a:solidFill>
                <a:cs typeface="Arial"/>
              </a:rPr>
              <a:t>• All Rights Reserved</a:t>
            </a:r>
            <a:r>
              <a:rPr lang="en-US" sz="550" dirty="0" smtClean="0">
                <a:solidFill>
                  <a:srgbClr val="333E48"/>
                </a:solidFill>
              </a:rPr>
              <a:t> </a:t>
            </a:r>
            <a:r>
              <a:rPr lang="en-US" sz="550" dirty="0" smtClean="0">
                <a:solidFill>
                  <a:srgbClr val="333E48"/>
                </a:solidFill>
                <a:cs typeface="Arial"/>
              </a:rPr>
              <a:t>• </a:t>
            </a:r>
            <a:r>
              <a:rPr lang="en-US" sz="550" b="1" dirty="0" smtClean="0">
                <a:solidFill>
                  <a:srgbClr val="333E48"/>
                </a:solidFill>
              </a:rPr>
              <a:t>eab.com</a:t>
            </a:r>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514349" y="9556675"/>
            <a:ext cx="713232" cy="272888"/>
          </a:xfrm>
          <a:prstGeom prst="rect">
            <a:avLst/>
          </a:prstGeom>
        </p:spPr>
      </p:pic>
      <p:sp>
        <p:nvSpPr>
          <p:cNvPr id="17" name="Rectangle 16"/>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extLst>
      <p:ext uri="{BB962C8B-B14F-4D97-AF65-F5344CB8AC3E}">
        <p14:creationId xmlns:p14="http://schemas.microsoft.com/office/powerpoint/2010/main" val="245135772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22" userDrawn="1">
          <p15:clr>
            <a:srgbClr val="C35EA4"/>
          </p15:clr>
        </p15:guide>
        <p15:guide id="2" pos="4572">
          <p15:clr>
            <a:srgbClr val="C35EA4"/>
          </p15:clr>
        </p15:guide>
        <p15:guide id="3" orient="horz" pos="5940" userDrawn="1">
          <p15:clr>
            <a:srgbClr val="C35EA4"/>
          </p15:clr>
        </p15:guide>
        <p15:guide id="4" orient="horz" pos="288" userDrawn="1">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cxnSp>
        <p:nvCxnSpPr>
          <p:cNvPr id="9" name="Straight Connector 8"/>
          <p:cNvCxnSpPr/>
          <p:nvPr/>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4" name="TextBox 13"/>
          <p:cNvSpPr txBox="1"/>
          <p:nvPr/>
        </p:nvSpPr>
        <p:spPr bwMode="gray">
          <a:xfrm>
            <a:off x="552610" y="9652084"/>
            <a:ext cx="2464599" cy="84639"/>
          </a:xfrm>
          <a:prstGeom prst="rect">
            <a:avLst/>
          </a:prstGeom>
          <a:noFill/>
        </p:spPr>
        <p:txBody>
          <a:bodyPr wrap="square" lIns="0" tIns="0" rIns="0" bIns="0" rtlCol="0">
            <a:spAutoFit/>
          </a:bodyPr>
          <a:lstStyle/>
          <a:p>
            <a:pPr>
              <a:defRPr/>
            </a:pPr>
            <a:r>
              <a:rPr lang="en-US" sz="550" dirty="0" smtClean="0">
                <a:solidFill>
                  <a:srgbClr val="333E48"/>
                </a:solidFill>
              </a:rPr>
              <a:t>©2017 EAB </a:t>
            </a:r>
            <a:r>
              <a:rPr lang="en-US" sz="550" dirty="0" smtClean="0">
                <a:solidFill>
                  <a:srgbClr val="333E48"/>
                </a:solidFill>
                <a:cs typeface="Arial"/>
              </a:rPr>
              <a:t>• All Rights Reserved</a:t>
            </a:r>
            <a:r>
              <a:rPr lang="en-US" sz="550" dirty="0" smtClean="0">
                <a:solidFill>
                  <a:srgbClr val="333E48"/>
                </a:solidFill>
              </a:rPr>
              <a:t> </a:t>
            </a:r>
            <a:r>
              <a:rPr lang="en-US" sz="550" dirty="0" smtClean="0">
                <a:solidFill>
                  <a:srgbClr val="333E48"/>
                </a:solidFill>
                <a:cs typeface="Arial"/>
              </a:rPr>
              <a:t>• </a:t>
            </a:r>
            <a:r>
              <a:rPr lang="en-US" sz="550" b="1" dirty="0" smtClean="0">
                <a:solidFill>
                  <a:srgbClr val="333E48"/>
                </a:solidFill>
              </a:rPr>
              <a:t>eab.com</a:t>
            </a:r>
          </a:p>
        </p:txBody>
      </p:sp>
      <p:sp>
        <p:nvSpPr>
          <p:cNvPr id="15" name="Rectangle 14"/>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spTree>
    <p:extLst>
      <p:ext uri="{BB962C8B-B14F-4D97-AF65-F5344CB8AC3E}">
        <p14:creationId xmlns:p14="http://schemas.microsoft.com/office/powerpoint/2010/main" val="23728962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23" userDrawn="1">
          <p15:clr>
            <a:srgbClr val="C35EA4"/>
          </p15:clr>
        </p15:guide>
        <p15:guide id="2" pos="4572" userDrawn="1">
          <p15:clr>
            <a:srgbClr val="C35EA4"/>
          </p15:clr>
        </p15:guide>
        <p15:guide id="3" orient="horz" pos="287" userDrawn="1">
          <p15:clr>
            <a:srgbClr val="C35EA4"/>
          </p15:clr>
        </p15:guide>
        <p15:guide id="4" orient="horz" pos="5940"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43"/>
          </p:nvPr>
        </p:nvSpPr>
        <p:spPr/>
        <p:txBody>
          <a:bodyPr/>
          <a:lstStyle/>
          <a:p>
            <a:endParaRPr lang="en-US"/>
          </a:p>
        </p:txBody>
      </p:sp>
      <p:sp>
        <p:nvSpPr>
          <p:cNvPr id="13" name="Text Placeholder 12"/>
          <p:cNvSpPr>
            <a:spLocks noGrp="1"/>
          </p:cNvSpPr>
          <p:nvPr>
            <p:ph type="body" sz="quarter" idx="44"/>
          </p:nvPr>
        </p:nvSpPr>
        <p:spPr/>
        <p:txBody>
          <a:bodyPr/>
          <a:lstStyle/>
          <a:p>
            <a:endParaRPr lang="en-US"/>
          </a:p>
        </p:txBody>
      </p:sp>
      <p:sp>
        <p:nvSpPr>
          <p:cNvPr id="14" name="Title 5"/>
          <p:cNvSpPr txBox="1">
            <a:spLocks/>
          </p:cNvSpPr>
          <p:nvPr/>
        </p:nvSpPr>
        <p:spPr bwMode="gray">
          <a:xfrm>
            <a:off x="516045" y="1398174"/>
            <a:ext cx="6620057" cy="307777"/>
          </a:xfrm>
          <a:prstGeom prst="rect">
            <a:avLst/>
          </a:prstGeom>
          <a:solidFill>
            <a:srgbClr val="FFFFFF"/>
          </a:solidFill>
        </p:spPr>
        <p:txBody>
          <a:bodyPr vert="horz" wrap="square" lIns="0" tIns="0" rIns="0" bIns="0" rtlCol="0" anchor="b">
            <a:spAutoFit/>
          </a:bodyPr>
          <a:lst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a:lstStyle>
          <a:p>
            <a:r>
              <a:rPr lang="en-US" b="1" dirty="0" smtClean="0"/>
              <a:t>Student of Concern: Identification and Next Steps </a:t>
            </a:r>
            <a:endParaRPr lang="en-US" b="1" dirty="0"/>
          </a:p>
        </p:txBody>
      </p:sp>
      <p:sp>
        <p:nvSpPr>
          <p:cNvPr id="16" name="Text Placeholder 12"/>
          <p:cNvSpPr txBox="1">
            <a:spLocks/>
          </p:cNvSpPr>
          <p:nvPr/>
        </p:nvSpPr>
        <p:spPr bwMode="gray">
          <a:xfrm>
            <a:off x="459869" y="1909995"/>
            <a:ext cx="3630612" cy="200055"/>
          </a:xfrm>
          <a:prstGeom prst="rect">
            <a:avLst/>
          </a:prstGeom>
        </p:spPr>
        <p:txBody>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buNone/>
            </a:pPr>
            <a:r>
              <a:rPr lang="en-US" sz="1300" b="1" dirty="0" smtClean="0"/>
              <a:t>Student Name:</a:t>
            </a:r>
            <a:endParaRPr lang="en-US" sz="1300" b="1" dirty="0"/>
          </a:p>
        </p:txBody>
      </p:sp>
      <p:cxnSp>
        <p:nvCxnSpPr>
          <p:cNvPr id="17" name="Straight Connector 16"/>
          <p:cNvCxnSpPr/>
          <p:nvPr/>
        </p:nvCxnSpPr>
        <p:spPr bwMode="gray">
          <a:xfrm>
            <a:off x="1981200" y="2122125"/>
            <a:ext cx="3012281" cy="0"/>
          </a:xfrm>
          <a:prstGeom prst="line">
            <a:avLst/>
          </a:prstGeom>
          <a:solidFill>
            <a:schemeClr val="accent1"/>
          </a:solidFill>
          <a:ln w="12700" cap="flat" cmpd="sng" algn="ctr">
            <a:solidFill>
              <a:schemeClr val="accent4"/>
            </a:solidFill>
            <a:prstDash val="solid"/>
            <a:miter lim="800000"/>
            <a:headEnd type="none" w="med" len="med"/>
            <a:tailEnd type="none"/>
          </a:ln>
          <a:effectLst/>
        </p:spPr>
      </p:cxnSp>
      <p:grpSp>
        <p:nvGrpSpPr>
          <p:cNvPr id="18" name="Group 17"/>
          <p:cNvGrpSpPr/>
          <p:nvPr/>
        </p:nvGrpSpPr>
        <p:grpSpPr>
          <a:xfrm>
            <a:off x="5926133" y="1948095"/>
            <a:ext cx="1339856" cy="200055"/>
            <a:chOff x="5926133" y="2098695"/>
            <a:chExt cx="1339856" cy="200055"/>
          </a:xfrm>
        </p:grpSpPr>
        <p:sp>
          <p:nvSpPr>
            <p:cNvPr id="19" name="Text Placeholder 12"/>
            <p:cNvSpPr txBox="1">
              <a:spLocks/>
            </p:cNvSpPr>
            <p:nvPr/>
          </p:nvSpPr>
          <p:spPr bwMode="gray">
            <a:xfrm>
              <a:off x="5926133" y="2098695"/>
              <a:ext cx="1339856" cy="200055"/>
            </a:xfrm>
            <a:prstGeom prst="rect">
              <a:avLst/>
            </a:prstGeom>
          </p:spPr>
          <p:txBody>
            <a:bodyPr vert="horz" wrap="square" lIns="0" tIns="0" rIns="0" bIns="0" rtlCol="0">
              <a:spAutoFit/>
            </a:bodyPr>
            <a:lstStyle>
              <a:lvl1pPr marL="0" indent="0" algn="l" defTabSz="1018879" rtl="0" eaLnBrk="1" latinLnBrk="0" hangingPunct="1">
                <a:spcBef>
                  <a:spcPts val="0"/>
                </a:spcBef>
                <a:buClr>
                  <a:schemeClr val="tx1"/>
                </a:buClr>
                <a:buFont typeface="Arial" pitchFamily="34" charset="0"/>
                <a:buNone/>
                <a:defRPr sz="13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r>
                <a:rPr lang="en-US" b="1" dirty="0" smtClean="0"/>
                <a:t>Date:</a:t>
              </a:r>
              <a:endParaRPr lang="en-US" b="1" dirty="0"/>
            </a:p>
          </p:txBody>
        </p:sp>
        <p:cxnSp>
          <p:nvCxnSpPr>
            <p:cNvPr id="20" name="Straight Connector 19"/>
            <p:cNvCxnSpPr/>
            <p:nvPr/>
          </p:nvCxnSpPr>
          <p:spPr bwMode="gray">
            <a:xfrm>
              <a:off x="6526210" y="2257684"/>
              <a:ext cx="660393" cy="0"/>
            </a:xfrm>
            <a:prstGeom prst="line">
              <a:avLst/>
            </a:prstGeom>
            <a:solidFill>
              <a:schemeClr val="accent1"/>
            </a:solidFill>
            <a:ln w="12700" cap="flat" cmpd="sng" algn="ctr">
              <a:solidFill>
                <a:schemeClr val="accent4"/>
              </a:solidFill>
              <a:prstDash val="solid"/>
              <a:miter lim="800000"/>
              <a:headEnd type="none" w="med" len="med"/>
              <a:tailEnd type="none"/>
            </a:ln>
            <a:effectLst/>
          </p:spPr>
        </p:cxnSp>
      </p:grpSp>
      <p:sp>
        <p:nvSpPr>
          <p:cNvPr id="22" name="Text Placeholder 12"/>
          <p:cNvSpPr txBox="1">
            <a:spLocks/>
          </p:cNvSpPr>
          <p:nvPr/>
        </p:nvSpPr>
        <p:spPr bwMode="gray">
          <a:xfrm>
            <a:off x="459869" y="2319570"/>
            <a:ext cx="3630612" cy="200055"/>
          </a:xfrm>
          <a:prstGeom prst="rect">
            <a:avLst/>
          </a:prstGeom>
        </p:spPr>
        <p:txBody>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buNone/>
            </a:pPr>
            <a:r>
              <a:rPr lang="en-US" sz="1300" b="1" dirty="0" smtClean="0"/>
              <a:t>Faculty Name:</a:t>
            </a:r>
            <a:endParaRPr lang="en-US" sz="1300" b="1" dirty="0"/>
          </a:p>
        </p:txBody>
      </p:sp>
      <p:cxnSp>
        <p:nvCxnSpPr>
          <p:cNvPr id="23" name="Straight Connector 22"/>
          <p:cNvCxnSpPr/>
          <p:nvPr/>
        </p:nvCxnSpPr>
        <p:spPr bwMode="gray">
          <a:xfrm>
            <a:off x="1981200" y="2508050"/>
            <a:ext cx="3012281" cy="0"/>
          </a:xfrm>
          <a:prstGeom prst="line">
            <a:avLst/>
          </a:prstGeom>
          <a:solidFill>
            <a:schemeClr val="accent1"/>
          </a:solidFill>
          <a:ln w="12700" cap="flat" cmpd="sng" algn="ctr">
            <a:solidFill>
              <a:schemeClr val="accent4"/>
            </a:solidFill>
            <a:prstDash val="solid"/>
            <a:miter lim="800000"/>
            <a:headEnd type="none" w="med" len="med"/>
            <a:tailEnd type="none"/>
          </a:ln>
          <a:effectLst/>
        </p:spPr>
      </p:cxnSp>
      <p:grpSp>
        <p:nvGrpSpPr>
          <p:cNvPr id="24" name="Group 23"/>
          <p:cNvGrpSpPr/>
          <p:nvPr/>
        </p:nvGrpSpPr>
        <p:grpSpPr>
          <a:xfrm>
            <a:off x="568824" y="3626975"/>
            <a:ext cx="6696069" cy="1847850"/>
            <a:chOff x="568824" y="3615400"/>
            <a:chExt cx="6696069" cy="1847850"/>
          </a:xfrm>
        </p:grpSpPr>
        <p:grpSp>
          <p:nvGrpSpPr>
            <p:cNvPr id="25" name="Group 24"/>
            <p:cNvGrpSpPr/>
            <p:nvPr/>
          </p:nvGrpSpPr>
          <p:grpSpPr>
            <a:xfrm>
              <a:off x="568824" y="3615400"/>
              <a:ext cx="6696069" cy="1847850"/>
              <a:chOff x="568824" y="3324225"/>
              <a:chExt cx="6696069" cy="1847850"/>
            </a:xfrm>
          </p:grpSpPr>
          <p:sp>
            <p:nvSpPr>
              <p:cNvPr id="33" name="Rectangle 32"/>
              <p:cNvSpPr/>
              <p:nvPr/>
            </p:nvSpPr>
            <p:spPr bwMode="gray">
              <a:xfrm>
                <a:off x="568824" y="3530978"/>
                <a:ext cx="6696069" cy="1641097"/>
              </a:xfrm>
              <a:prstGeom prst="rect">
                <a:avLst/>
              </a:prstGeom>
              <a:noFill/>
              <a:ln w="2540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4" name="TextBox 33"/>
              <p:cNvSpPr txBox="1"/>
              <p:nvPr/>
            </p:nvSpPr>
            <p:spPr bwMode="gray">
              <a:xfrm>
                <a:off x="568825" y="3324225"/>
                <a:ext cx="3060199" cy="200055"/>
              </a:xfrm>
              <a:prstGeom prst="rect">
                <a:avLst/>
              </a:prstGeom>
              <a:noFill/>
            </p:spPr>
            <p:txBody>
              <a:bodyPr wrap="square" lIns="0" tIns="0" rIns="0" bIns="0" rtlCol="0">
                <a:spAutoFit/>
              </a:bodyPr>
              <a:lstStyle/>
              <a:p>
                <a:pPr>
                  <a:spcBef>
                    <a:spcPts val="500"/>
                  </a:spcBef>
                </a:pPr>
                <a:r>
                  <a:rPr lang="en-US" sz="1300" b="1" dirty="0" smtClean="0"/>
                  <a:t>Observed Change in Behavior</a:t>
                </a:r>
              </a:p>
            </p:txBody>
          </p:sp>
        </p:grpSp>
        <p:grpSp>
          <p:nvGrpSpPr>
            <p:cNvPr id="26" name="Group 25"/>
            <p:cNvGrpSpPr/>
            <p:nvPr/>
          </p:nvGrpSpPr>
          <p:grpSpPr>
            <a:xfrm>
              <a:off x="634992" y="4195668"/>
              <a:ext cx="6583680" cy="964860"/>
              <a:chOff x="568317" y="3757518"/>
              <a:chExt cx="6703114" cy="964860"/>
            </a:xfrm>
          </p:grpSpPr>
          <p:grpSp>
            <p:nvGrpSpPr>
              <p:cNvPr id="27" name="Group 26"/>
              <p:cNvGrpSpPr/>
              <p:nvPr/>
            </p:nvGrpSpPr>
            <p:grpSpPr>
              <a:xfrm>
                <a:off x="568826" y="3757518"/>
                <a:ext cx="6702605" cy="323851"/>
                <a:chOff x="503048" y="2785912"/>
                <a:chExt cx="6702605" cy="323851"/>
              </a:xfrm>
            </p:grpSpPr>
            <p:cxnSp>
              <p:nvCxnSpPr>
                <p:cNvPr id="31" name="Straight Arrow Connector 30"/>
                <p:cNvCxnSpPr/>
                <p:nvPr/>
              </p:nvCxnSpPr>
              <p:spPr bwMode="gray">
                <a:xfrm flipH="1" flipV="1">
                  <a:off x="503048" y="2785912"/>
                  <a:ext cx="6702605"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cxnSp>
              <p:nvCxnSpPr>
                <p:cNvPr id="32" name="Straight Arrow Connector 31"/>
                <p:cNvCxnSpPr/>
                <p:nvPr/>
              </p:nvCxnSpPr>
              <p:spPr bwMode="gray">
                <a:xfrm flipH="1" flipV="1">
                  <a:off x="503048" y="3100237"/>
                  <a:ext cx="6702605"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grpSp>
          <p:grpSp>
            <p:nvGrpSpPr>
              <p:cNvPr id="28" name="Group 27"/>
              <p:cNvGrpSpPr/>
              <p:nvPr/>
            </p:nvGrpSpPr>
            <p:grpSpPr>
              <a:xfrm>
                <a:off x="568317" y="4398527"/>
                <a:ext cx="6702605" cy="323851"/>
                <a:chOff x="503048" y="2785912"/>
                <a:chExt cx="6702605" cy="323851"/>
              </a:xfrm>
            </p:grpSpPr>
            <p:cxnSp>
              <p:nvCxnSpPr>
                <p:cNvPr id="29" name="Straight Arrow Connector 28"/>
                <p:cNvCxnSpPr/>
                <p:nvPr/>
              </p:nvCxnSpPr>
              <p:spPr bwMode="gray">
                <a:xfrm flipH="1" flipV="1">
                  <a:off x="503048" y="2785912"/>
                  <a:ext cx="6702605"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cxnSp>
              <p:nvCxnSpPr>
                <p:cNvPr id="30" name="Straight Arrow Connector 29"/>
                <p:cNvCxnSpPr/>
                <p:nvPr/>
              </p:nvCxnSpPr>
              <p:spPr bwMode="gray">
                <a:xfrm flipH="1" flipV="1">
                  <a:off x="503048" y="3100237"/>
                  <a:ext cx="6702605"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grpSp>
        </p:grpSp>
      </p:grpSp>
      <p:grpSp>
        <p:nvGrpSpPr>
          <p:cNvPr id="35" name="Group 34"/>
          <p:cNvGrpSpPr/>
          <p:nvPr/>
        </p:nvGrpSpPr>
        <p:grpSpPr>
          <a:xfrm>
            <a:off x="459869" y="2729145"/>
            <a:ext cx="6726734" cy="282555"/>
            <a:chOff x="555119" y="2555895"/>
            <a:chExt cx="5511001" cy="200055"/>
          </a:xfrm>
        </p:grpSpPr>
        <p:sp>
          <p:nvSpPr>
            <p:cNvPr id="36" name="Text Placeholder 12"/>
            <p:cNvSpPr txBox="1">
              <a:spLocks/>
            </p:cNvSpPr>
            <p:nvPr/>
          </p:nvSpPr>
          <p:spPr bwMode="gray">
            <a:xfrm>
              <a:off x="555119" y="2555895"/>
              <a:ext cx="3630612" cy="200055"/>
            </a:xfrm>
            <a:prstGeom prst="rect">
              <a:avLst/>
            </a:prstGeom>
          </p:spPr>
          <p:txBody>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buNone/>
              </a:pPr>
              <a:r>
                <a:rPr lang="en-US" sz="1300" b="1" dirty="0" smtClean="0"/>
                <a:t>Relationship to Student:</a:t>
              </a:r>
              <a:endParaRPr lang="en-US" sz="1300" b="1" dirty="0"/>
            </a:p>
          </p:txBody>
        </p:sp>
        <p:cxnSp>
          <p:nvCxnSpPr>
            <p:cNvPr id="37" name="Straight Connector 36"/>
            <p:cNvCxnSpPr/>
            <p:nvPr/>
          </p:nvCxnSpPr>
          <p:spPr bwMode="gray">
            <a:xfrm>
              <a:off x="2517833" y="2703130"/>
              <a:ext cx="3548287" cy="0"/>
            </a:xfrm>
            <a:prstGeom prst="line">
              <a:avLst/>
            </a:prstGeom>
            <a:solidFill>
              <a:schemeClr val="accent1"/>
            </a:solidFill>
            <a:ln w="12700" cap="flat" cmpd="sng" algn="ctr">
              <a:solidFill>
                <a:schemeClr val="accent4"/>
              </a:solidFill>
              <a:prstDash val="solid"/>
              <a:miter lim="800000"/>
              <a:headEnd type="none" w="med" len="med"/>
              <a:tailEnd type="none"/>
            </a:ln>
            <a:effectLst/>
          </p:spPr>
        </p:cxnSp>
      </p:grpSp>
      <p:grpSp>
        <p:nvGrpSpPr>
          <p:cNvPr id="38" name="Group 37"/>
          <p:cNvGrpSpPr/>
          <p:nvPr/>
        </p:nvGrpSpPr>
        <p:grpSpPr>
          <a:xfrm>
            <a:off x="5822156" y="2351598"/>
            <a:ext cx="1364447" cy="200055"/>
            <a:chOff x="5822156" y="2587923"/>
            <a:chExt cx="1364447" cy="200055"/>
          </a:xfrm>
        </p:grpSpPr>
        <p:sp>
          <p:nvSpPr>
            <p:cNvPr id="39" name="TextBox 38"/>
            <p:cNvSpPr txBox="1"/>
            <p:nvPr/>
          </p:nvSpPr>
          <p:spPr bwMode="gray">
            <a:xfrm>
              <a:off x="5822156" y="2587923"/>
              <a:ext cx="685791" cy="200055"/>
            </a:xfrm>
            <a:prstGeom prst="rect">
              <a:avLst/>
            </a:prstGeom>
            <a:noFill/>
          </p:spPr>
          <p:txBody>
            <a:bodyPr wrap="square" lIns="0" tIns="0" rIns="0" bIns="0" rtlCol="0">
              <a:spAutoFit/>
            </a:bodyPr>
            <a:lstStyle/>
            <a:p>
              <a:pPr>
                <a:spcBef>
                  <a:spcPts val="500"/>
                </a:spcBef>
              </a:pPr>
              <a:r>
                <a:rPr lang="en-US" sz="1300" b="1" dirty="0" smtClean="0"/>
                <a:t>Grade:</a:t>
              </a:r>
            </a:p>
          </p:txBody>
        </p:sp>
        <p:cxnSp>
          <p:nvCxnSpPr>
            <p:cNvPr id="40" name="Straight Connector 39"/>
            <p:cNvCxnSpPr/>
            <p:nvPr/>
          </p:nvCxnSpPr>
          <p:spPr bwMode="gray">
            <a:xfrm>
              <a:off x="6526210" y="2743459"/>
              <a:ext cx="660393" cy="0"/>
            </a:xfrm>
            <a:prstGeom prst="line">
              <a:avLst/>
            </a:prstGeom>
            <a:solidFill>
              <a:schemeClr val="accent1"/>
            </a:solidFill>
            <a:ln w="12700" cap="flat" cmpd="sng" algn="ctr">
              <a:solidFill>
                <a:schemeClr val="accent4"/>
              </a:solidFill>
              <a:prstDash val="solid"/>
              <a:miter lim="800000"/>
              <a:headEnd type="none" w="med" len="med"/>
              <a:tailEnd type="none"/>
            </a:ln>
            <a:effectLst/>
          </p:spPr>
        </p:cxnSp>
      </p:grpSp>
      <p:sp>
        <p:nvSpPr>
          <p:cNvPr id="46" name="TextBox 45"/>
          <p:cNvSpPr txBox="1"/>
          <p:nvPr/>
        </p:nvSpPr>
        <p:spPr bwMode="gray">
          <a:xfrm>
            <a:off x="566736" y="6149448"/>
            <a:ext cx="3624263" cy="321739"/>
          </a:xfrm>
          <a:prstGeom prst="rect">
            <a:avLst/>
          </a:prstGeom>
          <a:noFill/>
        </p:spPr>
        <p:txBody>
          <a:bodyPr wrap="square" lIns="0" tIns="0" rIns="0" bIns="0" rtlCol="0">
            <a:spAutoFit/>
          </a:bodyPr>
          <a:lstStyle/>
          <a:p>
            <a:pPr>
              <a:spcBef>
                <a:spcPts val="500"/>
              </a:spcBef>
            </a:pPr>
            <a:r>
              <a:rPr lang="en-US" sz="1300" b="1" dirty="0" smtClean="0"/>
              <a:t>Recommended Action (if applicable)</a:t>
            </a:r>
          </a:p>
        </p:txBody>
      </p:sp>
      <p:grpSp>
        <p:nvGrpSpPr>
          <p:cNvPr id="47" name="Group 46"/>
          <p:cNvGrpSpPr/>
          <p:nvPr/>
        </p:nvGrpSpPr>
        <p:grpSpPr>
          <a:xfrm>
            <a:off x="566735" y="8771962"/>
            <a:ext cx="6696069" cy="377790"/>
            <a:chOff x="568826" y="8505862"/>
            <a:chExt cx="6469251" cy="377790"/>
          </a:xfrm>
        </p:grpSpPr>
        <p:sp>
          <p:nvSpPr>
            <p:cNvPr id="48" name="Rectangle 47"/>
            <p:cNvSpPr/>
            <p:nvPr/>
          </p:nvSpPr>
          <p:spPr bwMode="gray">
            <a:xfrm>
              <a:off x="568826" y="8505862"/>
              <a:ext cx="6469251" cy="377790"/>
            </a:xfrm>
            <a:prstGeom prst="rect">
              <a:avLst/>
            </a:prstGeom>
            <a:solidFill>
              <a:schemeClr val="accent3"/>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9" name="TextBox 48"/>
            <p:cNvSpPr txBox="1"/>
            <p:nvPr/>
          </p:nvSpPr>
          <p:spPr bwMode="gray">
            <a:xfrm>
              <a:off x="688439" y="8594730"/>
              <a:ext cx="941389" cy="200055"/>
            </a:xfrm>
            <a:prstGeom prst="rect">
              <a:avLst/>
            </a:prstGeom>
            <a:noFill/>
          </p:spPr>
          <p:txBody>
            <a:bodyPr wrap="square" lIns="0" tIns="0" rIns="0" bIns="0" rtlCol="0">
              <a:spAutoFit/>
            </a:bodyPr>
            <a:lstStyle/>
            <a:p>
              <a:pPr>
                <a:spcBef>
                  <a:spcPts val="500"/>
                </a:spcBef>
              </a:pPr>
              <a:r>
                <a:rPr lang="en-US" sz="1300" b="1" dirty="0" smtClean="0">
                  <a:solidFill>
                    <a:schemeClr val="bg1"/>
                  </a:solidFill>
                </a:rPr>
                <a:t>Urgency</a:t>
              </a:r>
            </a:p>
          </p:txBody>
        </p:sp>
        <p:grpSp>
          <p:nvGrpSpPr>
            <p:cNvPr id="50" name="Group 49"/>
            <p:cNvGrpSpPr/>
            <p:nvPr/>
          </p:nvGrpSpPr>
          <p:grpSpPr>
            <a:xfrm>
              <a:off x="2253451" y="8569365"/>
              <a:ext cx="706733" cy="238139"/>
              <a:chOff x="1891501" y="8569365"/>
              <a:chExt cx="706733" cy="238139"/>
            </a:xfrm>
          </p:grpSpPr>
          <p:sp>
            <p:nvSpPr>
              <p:cNvPr id="57" name="Rectangle 56"/>
              <p:cNvSpPr/>
              <p:nvPr/>
            </p:nvSpPr>
            <p:spPr bwMode="gray">
              <a:xfrm>
                <a:off x="2329581" y="8569365"/>
                <a:ext cx="268653" cy="21907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8" name="TextBox 57"/>
              <p:cNvSpPr txBox="1"/>
              <p:nvPr/>
            </p:nvSpPr>
            <p:spPr bwMode="gray">
              <a:xfrm>
                <a:off x="1891501" y="8607449"/>
                <a:ext cx="555124" cy="200055"/>
              </a:xfrm>
              <a:prstGeom prst="rect">
                <a:avLst/>
              </a:prstGeom>
              <a:noFill/>
            </p:spPr>
            <p:txBody>
              <a:bodyPr wrap="square" lIns="0" tIns="0" rIns="0" bIns="0" rtlCol="0">
                <a:spAutoFit/>
              </a:bodyPr>
              <a:lstStyle/>
              <a:p>
                <a:pPr>
                  <a:spcBef>
                    <a:spcPts val="500"/>
                  </a:spcBef>
                </a:pPr>
                <a:r>
                  <a:rPr lang="en-US" sz="1300" b="1" dirty="0" smtClean="0">
                    <a:solidFill>
                      <a:schemeClr val="bg1"/>
                    </a:solidFill>
                  </a:rPr>
                  <a:t>Low</a:t>
                </a:r>
              </a:p>
            </p:txBody>
          </p:sp>
        </p:grpSp>
        <p:grpSp>
          <p:nvGrpSpPr>
            <p:cNvPr id="51" name="Group 50"/>
            <p:cNvGrpSpPr/>
            <p:nvPr/>
          </p:nvGrpSpPr>
          <p:grpSpPr>
            <a:xfrm>
              <a:off x="3629025" y="8575710"/>
              <a:ext cx="1033932" cy="231780"/>
              <a:chOff x="3190875" y="8575710"/>
              <a:chExt cx="1033932" cy="231780"/>
            </a:xfrm>
          </p:grpSpPr>
          <p:sp>
            <p:nvSpPr>
              <p:cNvPr id="55" name="Rectangle 54"/>
              <p:cNvSpPr/>
              <p:nvPr/>
            </p:nvSpPr>
            <p:spPr bwMode="gray">
              <a:xfrm>
                <a:off x="3956154" y="8575710"/>
                <a:ext cx="268653" cy="21907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6" name="TextBox 55"/>
              <p:cNvSpPr txBox="1"/>
              <p:nvPr/>
            </p:nvSpPr>
            <p:spPr bwMode="gray">
              <a:xfrm>
                <a:off x="3190875" y="8607435"/>
                <a:ext cx="792251" cy="200055"/>
              </a:xfrm>
              <a:prstGeom prst="rect">
                <a:avLst/>
              </a:prstGeom>
              <a:noFill/>
            </p:spPr>
            <p:txBody>
              <a:bodyPr wrap="square" lIns="0" tIns="0" rIns="0" bIns="0" rtlCol="0">
                <a:spAutoFit/>
              </a:bodyPr>
              <a:lstStyle/>
              <a:p>
                <a:pPr>
                  <a:spcBef>
                    <a:spcPts val="500"/>
                  </a:spcBef>
                </a:pPr>
                <a:r>
                  <a:rPr lang="en-US" sz="1300" b="1" dirty="0" smtClean="0">
                    <a:solidFill>
                      <a:schemeClr val="bg1"/>
                    </a:solidFill>
                  </a:rPr>
                  <a:t>Medium</a:t>
                </a:r>
              </a:p>
            </p:txBody>
          </p:sp>
        </p:grpSp>
        <p:grpSp>
          <p:nvGrpSpPr>
            <p:cNvPr id="52" name="Group 51"/>
            <p:cNvGrpSpPr/>
            <p:nvPr/>
          </p:nvGrpSpPr>
          <p:grpSpPr>
            <a:xfrm>
              <a:off x="5488411" y="8575710"/>
              <a:ext cx="823777" cy="219075"/>
              <a:chOff x="4774036" y="8575710"/>
              <a:chExt cx="823777" cy="219075"/>
            </a:xfrm>
          </p:grpSpPr>
          <p:sp>
            <p:nvSpPr>
              <p:cNvPr id="53" name="Rectangle 52"/>
              <p:cNvSpPr/>
              <p:nvPr/>
            </p:nvSpPr>
            <p:spPr bwMode="gray">
              <a:xfrm>
                <a:off x="5329160" y="8575710"/>
                <a:ext cx="268653" cy="21907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4" name="TextBox 53"/>
              <p:cNvSpPr txBox="1"/>
              <p:nvPr/>
            </p:nvSpPr>
            <p:spPr bwMode="gray">
              <a:xfrm>
                <a:off x="4774036" y="8594730"/>
                <a:ext cx="555124" cy="200055"/>
              </a:xfrm>
              <a:prstGeom prst="rect">
                <a:avLst/>
              </a:prstGeom>
              <a:noFill/>
            </p:spPr>
            <p:txBody>
              <a:bodyPr wrap="square" lIns="0" tIns="0" rIns="0" bIns="0" rtlCol="0">
                <a:spAutoFit/>
              </a:bodyPr>
              <a:lstStyle/>
              <a:p>
                <a:pPr>
                  <a:spcBef>
                    <a:spcPts val="500"/>
                  </a:spcBef>
                </a:pPr>
                <a:r>
                  <a:rPr lang="en-US" sz="1300" b="1" dirty="0" smtClean="0">
                    <a:solidFill>
                      <a:schemeClr val="bg1"/>
                    </a:solidFill>
                  </a:rPr>
                  <a:t>High</a:t>
                </a:r>
              </a:p>
            </p:txBody>
          </p:sp>
        </p:grpSp>
      </p:grpSp>
      <p:sp>
        <p:nvSpPr>
          <p:cNvPr id="59" name="TextBox 58"/>
          <p:cNvSpPr txBox="1"/>
          <p:nvPr/>
        </p:nvSpPr>
        <p:spPr bwMode="gray">
          <a:xfrm>
            <a:off x="2356948" y="3194943"/>
            <a:ext cx="3301857" cy="200055"/>
          </a:xfrm>
          <a:prstGeom prst="rect">
            <a:avLst/>
          </a:prstGeom>
          <a:noFill/>
        </p:spPr>
        <p:txBody>
          <a:bodyPr wrap="square" lIns="0" tIns="0" rIns="0" bIns="0" rtlCol="0">
            <a:spAutoFit/>
          </a:bodyPr>
          <a:lstStyle/>
          <a:p>
            <a:pPr>
              <a:spcBef>
                <a:spcPts val="500"/>
              </a:spcBef>
            </a:pPr>
            <a:r>
              <a:rPr lang="en-US" sz="1300" b="1" dirty="0" smtClean="0"/>
              <a:t>To Complete Prior to Team Meeting</a:t>
            </a:r>
          </a:p>
        </p:txBody>
      </p:sp>
      <p:sp>
        <p:nvSpPr>
          <p:cNvPr id="60" name="TextBox 59"/>
          <p:cNvSpPr txBox="1"/>
          <p:nvPr/>
        </p:nvSpPr>
        <p:spPr bwMode="gray">
          <a:xfrm>
            <a:off x="2129602" y="5714267"/>
            <a:ext cx="3942849" cy="200055"/>
          </a:xfrm>
          <a:prstGeom prst="rect">
            <a:avLst/>
          </a:prstGeom>
          <a:noFill/>
        </p:spPr>
        <p:txBody>
          <a:bodyPr wrap="square" lIns="0" tIns="0" rIns="0" bIns="0" rtlCol="0">
            <a:spAutoFit/>
          </a:bodyPr>
          <a:lstStyle/>
          <a:p>
            <a:pPr>
              <a:spcBef>
                <a:spcPts val="500"/>
              </a:spcBef>
            </a:pPr>
            <a:r>
              <a:rPr lang="en-US" sz="1300" b="1" dirty="0" smtClean="0"/>
              <a:t>To Complete During/After Team Meeting</a:t>
            </a:r>
          </a:p>
        </p:txBody>
      </p:sp>
      <p:sp>
        <p:nvSpPr>
          <p:cNvPr id="61" name="Rectangle 60"/>
          <p:cNvSpPr/>
          <p:nvPr/>
        </p:nvSpPr>
        <p:spPr bwMode="gray">
          <a:xfrm>
            <a:off x="617349" y="266218"/>
            <a:ext cx="3208724" cy="694481"/>
          </a:xfrm>
          <a:prstGeom prst="rect">
            <a:avLst/>
          </a:prstGeom>
          <a:pattFill prst="ltDnDiag">
            <a:fgClr>
              <a:schemeClr val="accent3"/>
            </a:fgClr>
            <a:bgClr>
              <a:schemeClr val="bg1"/>
            </a:bgClr>
          </a:patt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62" name="TextBox 61"/>
          <p:cNvSpPr txBox="1"/>
          <p:nvPr/>
        </p:nvSpPr>
        <p:spPr bwMode="gray">
          <a:xfrm>
            <a:off x="844952" y="399325"/>
            <a:ext cx="2642388" cy="492443"/>
          </a:xfrm>
          <a:prstGeom prst="rect">
            <a:avLst/>
          </a:prstGeom>
          <a:noFill/>
        </p:spPr>
        <p:txBody>
          <a:bodyPr wrap="square" lIns="0" tIns="0" rIns="0" bIns="0" rtlCol="0">
            <a:spAutoFit/>
          </a:bodyPr>
          <a:lstStyle/>
          <a:p>
            <a:pPr algn="ctr">
              <a:spcBef>
                <a:spcPts val="500"/>
              </a:spcBef>
            </a:pPr>
            <a:r>
              <a:rPr lang="en-US" sz="1600" dirty="0" smtClean="0"/>
              <a:t>Delete Box, Insert Your School’s Logo</a:t>
            </a:r>
          </a:p>
        </p:txBody>
      </p:sp>
      <p:grpSp>
        <p:nvGrpSpPr>
          <p:cNvPr id="79" name="Group 78"/>
          <p:cNvGrpSpPr/>
          <p:nvPr/>
        </p:nvGrpSpPr>
        <p:grpSpPr>
          <a:xfrm>
            <a:off x="568824" y="6367012"/>
            <a:ext cx="6696069" cy="2047783"/>
            <a:chOff x="523839" y="6471187"/>
            <a:chExt cx="6696069" cy="2047783"/>
          </a:xfrm>
        </p:grpSpPr>
        <p:sp>
          <p:nvSpPr>
            <p:cNvPr id="74" name="Rectangle 73"/>
            <p:cNvSpPr/>
            <p:nvPr/>
          </p:nvSpPr>
          <p:spPr bwMode="gray">
            <a:xfrm>
              <a:off x="523839" y="6471187"/>
              <a:ext cx="6696069" cy="2047783"/>
            </a:xfrm>
            <a:prstGeom prst="rect">
              <a:avLst/>
            </a:prstGeom>
            <a:noFill/>
            <a:ln w="2540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75" name="Straight Arrow Connector 74"/>
            <p:cNvCxnSpPr/>
            <p:nvPr/>
          </p:nvCxnSpPr>
          <p:spPr bwMode="gray">
            <a:xfrm flipH="1" flipV="1">
              <a:off x="590507" y="6844702"/>
              <a:ext cx="6583180"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cxnSp>
          <p:nvCxnSpPr>
            <p:cNvPr id="76" name="Straight Arrow Connector 75"/>
            <p:cNvCxnSpPr/>
            <p:nvPr/>
          </p:nvCxnSpPr>
          <p:spPr bwMode="gray">
            <a:xfrm flipH="1" flipV="1">
              <a:off x="590507" y="7159027"/>
              <a:ext cx="6583180"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cxnSp>
          <p:nvCxnSpPr>
            <p:cNvPr id="77" name="Straight Arrow Connector 76"/>
            <p:cNvCxnSpPr/>
            <p:nvPr/>
          </p:nvCxnSpPr>
          <p:spPr bwMode="gray">
            <a:xfrm flipH="1" flipV="1">
              <a:off x="590007" y="7485711"/>
              <a:ext cx="6583180"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cxnSp>
          <p:nvCxnSpPr>
            <p:cNvPr id="78" name="Straight Arrow Connector 77"/>
            <p:cNvCxnSpPr/>
            <p:nvPr/>
          </p:nvCxnSpPr>
          <p:spPr bwMode="gray">
            <a:xfrm flipH="1" flipV="1">
              <a:off x="590007" y="7800036"/>
              <a:ext cx="6583180"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grpSp>
      <p:cxnSp>
        <p:nvCxnSpPr>
          <p:cNvPr id="80" name="Straight Arrow Connector 79"/>
          <p:cNvCxnSpPr/>
          <p:nvPr/>
        </p:nvCxnSpPr>
        <p:spPr bwMode="gray">
          <a:xfrm flipH="1" flipV="1">
            <a:off x="639412" y="8021878"/>
            <a:ext cx="6583180" cy="9526"/>
          </a:xfrm>
          <a:prstGeom prst="straightConnector1">
            <a:avLst/>
          </a:prstGeom>
          <a:solidFill>
            <a:schemeClr val="accent1"/>
          </a:solidFill>
          <a:ln w="22225" cap="flat" cmpd="sng" algn="ctr">
            <a:solidFill>
              <a:schemeClr val="accent1"/>
            </a:solidFill>
            <a:prstDash val="sysDash"/>
            <a:miter lim="800000"/>
            <a:headEnd type="none" w="med" len="med"/>
            <a:tailEnd type="none"/>
          </a:ln>
          <a:effectLst/>
        </p:spPr>
      </p:cxnSp>
    </p:spTree>
    <p:extLst>
      <p:ext uri="{BB962C8B-B14F-4D97-AF65-F5344CB8AC3E}">
        <p14:creationId xmlns:p14="http://schemas.microsoft.com/office/powerpoint/2010/main" val="1531509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EAB3 Portrait Standard 010117">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 xmlns:thm15="http://schemas.microsoft.com/office/thememl/2012/main" name="EAB3 Portrait Standard 010117.potm" id="{26961E1D-BD13-46E0-83D4-7F18C164F522}" vid="{90156CAC-F045-461D-8F24-70BFC636F328}"/>
    </a:ext>
  </a:extLst>
</a:theme>
</file>

<file path=ppt/theme/theme2.xml><?xml version="1.0" encoding="utf-8"?>
<a:theme xmlns:a="http://schemas.openxmlformats.org/drawingml/2006/main" name="Foot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xmlns="" name="EAB3 Portrait Branded 010117.potm" id="{720BFC07-7B79-4119-A4A4-0EE858ECD9A9}" vid="{DD275ED0-BEDA-4DE0-8767-25699732C997}"/>
    </a:ext>
  </a:extLst>
</a:theme>
</file>

<file path=ppt/theme/theme3.xml><?xml version="1.0" encoding="utf-8"?>
<a:theme xmlns:a="http://schemas.openxmlformats.org/drawingml/2006/main" name="Head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 xmlns:thm15="http://schemas.microsoft.com/office/thememl/2012/main" name="EAB3 Portrait Branded 010117.potm" id="{720BFC07-7B79-4119-A4A4-0EE858ECD9A9}" vid="{8AF501BC-A153-480D-83F3-DCAFC5DEA53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EAB3 Portrait Standard 010117</Template>
  <TotalTime>0</TotalTime>
  <Words>54</Words>
  <Application>Microsoft Office PowerPoint</Application>
  <PresentationFormat>Custom</PresentationFormat>
  <Paragraphs>15</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EAB3 Portrait Standard 010117</vt:lpstr>
      <vt:lpstr>Footer with Logo</vt:lpstr>
      <vt:lpstr>Header with Logo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2017-01-10T18:26:51Z</dcterms:created>
  <dcterms:modified xsi:type="dcterms:W3CDTF">2017-04-03T18:05:59Z</dcterms:modified>
</cp:coreProperties>
</file>