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6"/>
  </p:notesMasterIdLst>
  <p:handoutMasterIdLst>
    <p:handoutMasterId r:id="rId7"/>
  </p:handoutMasterIdLst>
  <p:sldIdLst>
    <p:sldId id="256" r:id="rId2"/>
    <p:sldId id="296" r:id="rId3"/>
    <p:sldId id="336" r:id="rId4"/>
    <p:sldId id="337" r:id="rId5"/>
  </p:sldIdLst>
  <p:sldSz cx="7772400" cy="10058400"/>
  <p:notesSz cx="6858000" cy="9144000"/>
  <p:defaultTextStyle>
    <a:defPPr>
      <a:defRPr lang="en-US"/>
    </a:defPPr>
    <a:lvl1pPr marL="0" algn="l" defTabSz="1018879" rtl="0" eaLnBrk="1" latinLnBrk="0" hangingPunct="1">
      <a:defRPr sz="21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pos="320" userDrawn="1">
          <p15:clr>
            <a:srgbClr val="A4A3A4"/>
          </p15:clr>
        </p15:guide>
        <p15:guide id="2" pos="4577" userDrawn="1">
          <p15:clr>
            <a:srgbClr val="A4A3A4"/>
          </p15:clr>
        </p15:guide>
        <p15:guide id="3" orient="horz" pos="288" userDrawn="1">
          <p15:clr>
            <a:srgbClr val="A4A3A4"/>
          </p15:clr>
        </p15:guide>
        <p15:guide id="4" orient="horz" pos="6016" userDrawn="1">
          <p15:clr>
            <a:srgbClr val="A4A3A4"/>
          </p15:clr>
        </p15:guide>
        <p15:guide id="5" orient="horz" pos="824" userDrawn="1">
          <p15:clr>
            <a:srgbClr val="A4A3A4"/>
          </p15:clr>
        </p15:guide>
        <p15:guide id="6" orient="horz" pos="3362" userDrawn="1">
          <p15:clr>
            <a:srgbClr val="A4A3A4"/>
          </p15:clr>
        </p15:guide>
        <p15:guide id="7" pos="457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DF18680-E054-41AD-8BC1-D1AEF772440D}">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62" autoAdjust="0"/>
    <p:restoredTop sz="99701" autoAdjust="0"/>
  </p:normalViewPr>
  <p:slideViewPr>
    <p:cSldViewPr snapToGrid="0">
      <p:cViewPr varScale="1">
        <p:scale>
          <a:sx n="51" d="100"/>
          <a:sy n="51" d="100"/>
        </p:scale>
        <p:origin x="1834" y="58"/>
      </p:cViewPr>
      <p:guideLst>
        <p:guide pos="320"/>
        <p:guide pos="4577"/>
        <p:guide orient="horz" pos="288"/>
        <p:guide orient="horz" pos="6016"/>
        <p:guide orient="horz" pos="824"/>
        <p:guide orient="horz" pos="3362"/>
        <p:guide pos="45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7" d="100"/>
          <a:sy n="77" d="100"/>
        </p:scale>
        <p:origin x="-209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latin typeface="Arial" panose="020B0604020202020204"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A44135-346D-4984-992A-2748774C843D}" type="datetimeFigureOut">
              <a:rPr lang="en-US" smtClean="0">
                <a:latin typeface="Arial" panose="020B0604020202020204" pitchFamily="34" charset="0"/>
              </a:rPr>
              <a:pPr/>
              <a:t>5/18/2018</a:t>
            </a:fld>
            <a:endParaRPr lang="en-US" dirty="0">
              <a:latin typeface="Arial" panose="020B0604020202020204"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latin typeface="Arial" panose="020B0604020202020204" pitchFamily="34" charset="0"/>
              </a:rPr>
              <a:t>The Advisory Board Company</a:t>
            </a:r>
            <a:endParaRPr lang="en-US" dirty="0">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CAAC5F6-A6E1-42E4-A9E7-356BF7413E45}" type="slidenum">
              <a:rPr lang="en-US" smtClean="0">
                <a:latin typeface="Arial" panose="020B0604020202020204" pitchFamily="34" charset="0"/>
              </a:rPr>
              <a:pPr/>
              <a:t>‹#›</a:t>
            </a:fld>
            <a:endParaRPr lang="en-US" dirty="0">
              <a:latin typeface="Arial" panose="020B0604020202020204" pitchFamily="34" charset="0"/>
            </a:endParaRPr>
          </a:p>
        </p:txBody>
      </p:sp>
    </p:spTree>
    <p:extLst>
      <p:ext uri="{BB962C8B-B14F-4D97-AF65-F5344CB8AC3E}">
        <p14:creationId xmlns:p14="http://schemas.microsoft.com/office/powerpoint/2010/main" val="16039210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anose="020B0604020202020204" pitchFamily="34" charset="0"/>
              </a:defRPr>
            </a:lvl1pPr>
          </a:lstStyle>
          <a:p>
            <a:fld id="{69A07C00-4D30-4D5D-9A03-C91B9C1FD54F}" type="datetimeFigureOut">
              <a:rPr lang="en-US" smtClean="0"/>
              <a:pPr/>
              <a:t>5/18/2018</a:t>
            </a:fld>
            <a:endParaRPr lang="en-US" dirty="0"/>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anose="020B0604020202020204" pitchFamily="34" charset="0"/>
              </a:defRPr>
            </a:lvl1pPr>
          </a:lstStyle>
          <a:p>
            <a:r>
              <a:rPr lang="en-US" dirty="0" smtClean="0"/>
              <a:t>The Advisory Board Company</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anose="020B0604020202020204" pitchFamily="34" charset="0"/>
              </a:defRPr>
            </a:lvl1pPr>
          </a:lstStyle>
          <a:p>
            <a:fld id="{FB8132A0-C946-4BCE-B355-3FB5DF19E0D3}" type="slidenum">
              <a:rPr lang="en-US" smtClean="0"/>
              <a:pPr/>
              <a:t>‹#›</a:t>
            </a:fld>
            <a:endParaRPr lang="en-US" dirty="0"/>
          </a:p>
        </p:txBody>
      </p:sp>
    </p:spTree>
    <p:extLst>
      <p:ext uri="{BB962C8B-B14F-4D97-AF65-F5344CB8AC3E}">
        <p14:creationId xmlns:p14="http://schemas.microsoft.com/office/powerpoint/2010/main" val="1559348823"/>
      </p:ext>
    </p:extLst>
  </p:cSld>
  <p:clrMap bg1="lt1" tx1="dk1" bg2="lt2" tx2="dk2" accent1="accent1" accent2="accent2" accent3="accent3" accent4="accent4" accent5="accent5" accent6="accent6" hlink="hlink" folHlink="folHlink"/>
  <p:hf hdr="0" ftr="0" dt="0"/>
  <p:notesStyle>
    <a:lvl1pPr marL="0" algn="l" defTabSz="1455542" rtl="0" eaLnBrk="1" latinLnBrk="0" hangingPunct="1">
      <a:defRPr sz="1900" kern="1200">
        <a:solidFill>
          <a:schemeClr val="tx1"/>
        </a:solidFill>
        <a:latin typeface="Arial" panose="020B0604020202020204" pitchFamily="34" charset="0"/>
        <a:ea typeface="+mn-ea"/>
        <a:cs typeface="+mn-cs"/>
      </a:defRPr>
    </a:lvl1pPr>
    <a:lvl2pPr marL="727771" algn="l" defTabSz="1455542" rtl="0" eaLnBrk="1" latinLnBrk="0" hangingPunct="1">
      <a:defRPr sz="1900" kern="1200">
        <a:solidFill>
          <a:schemeClr val="tx1"/>
        </a:solidFill>
        <a:latin typeface="Arial" panose="020B0604020202020204" pitchFamily="34" charset="0"/>
        <a:ea typeface="+mn-ea"/>
        <a:cs typeface="+mn-cs"/>
      </a:defRPr>
    </a:lvl2pPr>
    <a:lvl3pPr marL="1455542" algn="l" defTabSz="1455542" rtl="0" eaLnBrk="1" latinLnBrk="0" hangingPunct="1">
      <a:defRPr sz="1900" kern="1200">
        <a:solidFill>
          <a:schemeClr val="tx1"/>
        </a:solidFill>
        <a:latin typeface="Arial" panose="020B0604020202020204" pitchFamily="34" charset="0"/>
        <a:ea typeface="+mn-ea"/>
        <a:cs typeface="+mn-cs"/>
      </a:defRPr>
    </a:lvl3pPr>
    <a:lvl4pPr marL="2183313" algn="l" defTabSz="1455542" rtl="0" eaLnBrk="1" latinLnBrk="0" hangingPunct="1">
      <a:defRPr sz="1900" kern="1200">
        <a:solidFill>
          <a:schemeClr val="tx1"/>
        </a:solidFill>
        <a:latin typeface="Arial" panose="020B0604020202020204" pitchFamily="34" charset="0"/>
        <a:ea typeface="+mn-ea"/>
        <a:cs typeface="+mn-cs"/>
      </a:defRPr>
    </a:lvl4pPr>
    <a:lvl5pPr marL="2911084" algn="l" defTabSz="1455542" rtl="0" eaLnBrk="1" latinLnBrk="0" hangingPunct="1">
      <a:defRPr sz="1900" kern="1200">
        <a:solidFill>
          <a:schemeClr val="tx1"/>
        </a:solidFill>
        <a:latin typeface="Arial" panose="020B0604020202020204" pitchFamily="34" charset="0"/>
        <a:ea typeface="+mn-ea"/>
        <a:cs typeface="+mn-cs"/>
      </a:defRPr>
    </a:lvl5pPr>
    <a:lvl6pPr marL="3638855" algn="l" defTabSz="1455542" rtl="0" eaLnBrk="1" latinLnBrk="0" hangingPunct="1">
      <a:defRPr sz="1900" kern="1200">
        <a:solidFill>
          <a:schemeClr val="tx1"/>
        </a:solidFill>
        <a:latin typeface="+mn-lt"/>
        <a:ea typeface="+mn-ea"/>
        <a:cs typeface="+mn-cs"/>
      </a:defRPr>
    </a:lvl6pPr>
    <a:lvl7pPr marL="4366626" algn="l" defTabSz="1455542" rtl="0" eaLnBrk="1" latinLnBrk="0" hangingPunct="1">
      <a:defRPr sz="1900" kern="1200">
        <a:solidFill>
          <a:schemeClr val="tx1"/>
        </a:solidFill>
        <a:latin typeface="+mn-lt"/>
        <a:ea typeface="+mn-ea"/>
        <a:cs typeface="+mn-cs"/>
      </a:defRPr>
    </a:lvl7pPr>
    <a:lvl8pPr marL="5094397" algn="l" defTabSz="1455542" rtl="0" eaLnBrk="1" latinLnBrk="0" hangingPunct="1">
      <a:defRPr sz="1900" kern="1200">
        <a:solidFill>
          <a:schemeClr val="tx1"/>
        </a:solidFill>
        <a:latin typeface="+mn-lt"/>
        <a:ea typeface="+mn-ea"/>
        <a:cs typeface="+mn-cs"/>
      </a:defRPr>
    </a:lvl8pPr>
    <a:lvl9pPr marL="5822168" algn="l" defTabSz="1455542" rtl="0" eaLnBrk="1" latinLnBrk="0" hangingPunct="1">
      <a:defRPr sz="1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Instructions">
    <p:spTree>
      <p:nvGrpSpPr>
        <p:cNvPr id="1" name=""/>
        <p:cNvGrpSpPr/>
        <p:nvPr/>
      </p:nvGrpSpPr>
      <p:grpSpPr>
        <a:xfrm>
          <a:off x="0" y="0"/>
          <a:ext cx="0" cy="0"/>
          <a:chOff x="0" y="0"/>
          <a:chExt cx="0" cy="0"/>
        </a:xfrm>
      </p:grpSpPr>
      <p:sp>
        <p:nvSpPr>
          <p:cNvPr id="4" name="Rectangle 3"/>
          <p:cNvSpPr/>
          <p:nvPr userDrawn="1"/>
        </p:nvSpPr>
        <p:spPr bwMode="gray">
          <a:xfrm>
            <a:off x="0" y="9326880"/>
            <a:ext cx="7772400" cy="731520"/>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400" dirty="0" smtClean="0">
              <a:solidFill>
                <a:schemeClr val="bg1"/>
              </a:solidFill>
              <a:latin typeface="Arial" panose="020B0604020202020204" pitchFamily="34" charset="0"/>
              <a:cs typeface="Arial" panose="020B0604020202020204" pitchFamily="34" charset="0"/>
            </a:endParaRPr>
          </a:p>
        </p:txBody>
      </p:sp>
      <p:sp>
        <p:nvSpPr>
          <p:cNvPr id="5" name="Rectangle 4"/>
          <p:cNvSpPr/>
          <p:nvPr userDrawn="1"/>
        </p:nvSpPr>
        <p:spPr bwMode="gray">
          <a:xfrm>
            <a:off x="2937222" y="-1"/>
            <a:ext cx="4835178" cy="2005264"/>
          </a:xfrm>
          <a:prstGeom prst="rect">
            <a:avLst/>
          </a:prstGeom>
          <a:solidFill>
            <a:srgbClr val="009900"/>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6" name="TextBox 5"/>
          <p:cNvSpPr txBox="1"/>
          <p:nvPr userDrawn="1"/>
        </p:nvSpPr>
        <p:spPr bwMode="gray">
          <a:xfrm>
            <a:off x="3089229" y="1073214"/>
            <a:ext cx="3692571" cy="246221"/>
          </a:xfrm>
          <a:prstGeom prst="rect">
            <a:avLst/>
          </a:prstGeom>
          <a:noFill/>
        </p:spPr>
        <p:txBody>
          <a:bodyPr wrap="square" lIns="0" tIns="0" rIns="0" bIns="0" rtlCol="0">
            <a:spAutoFit/>
          </a:bodyPr>
          <a:lstStyle/>
          <a:p>
            <a:pPr>
              <a:spcBef>
                <a:spcPts val="500"/>
              </a:spcBef>
            </a:pPr>
            <a:r>
              <a:rPr lang="en-US" sz="1600" dirty="0" smtClean="0">
                <a:solidFill>
                  <a:schemeClr val="bg1"/>
                </a:solidFill>
                <a:latin typeface="Arial" panose="020B0604020202020204" pitchFamily="34" charset="0"/>
                <a:cs typeface="Arial" panose="020B0604020202020204" pitchFamily="34" charset="0"/>
              </a:rPr>
              <a:t>Long documents that have a cover:</a:t>
            </a:r>
          </a:p>
        </p:txBody>
      </p:sp>
      <p:sp>
        <p:nvSpPr>
          <p:cNvPr id="7" name="Text Placeholder 7"/>
          <p:cNvSpPr txBox="1">
            <a:spLocks/>
          </p:cNvSpPr>
          <p:nvPr userDrawn="1"/>
        </p:nvSpPr>
        <p:spPr bwMode="gray">
          <a:xfrm>
            <a:off x="226228" y="9584918"/>
            <a:ext cx="7302331" cy="221599"/>
          </a:xfrm>
          <a:prstGeom prst="rect">
            <a:avLst/>
          </a:prstGeom>
        </p:spPr>
        <p:txBody>
          <a:bodyPr vert="horz" wrap="square" lIns="0" tIns="0" rIns="0" bIns="0" rtlCol="0">
            <a:spAutoFit/>
          </a:bodyPr>
          <a:lstStyle>
            <a:lvl1pPr marL="1143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1pPr>
            <a:lvl2pPr marL="2286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2pPr>
            <a:lvl3pPr marL="342900" indent="-114300"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3pPr>
            <a:lvl4pPr marL="457200" indent="-114300"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4pPr>
            <a:lvl5pPr marL="571500" indent="-114300" algn="l" defTabSz="640080" rtl="0" eaLnBrk="1" latinLnBrk="0" hangingPunct="1">
              <a:spcBef>
                <a:spcPts val="500"/>
              </a:spcBef>
              <a:buSzPct val="100000"/>
              <a:buFont typeface="Arial" panose="020B0604020202020204" pitchFamily="34" charset="0"/>
              <a:buChar char="•"/>
              <a:defRPr sz="900" kern="1200" baseline="0">
                <a:solidFill>
                  <a:schemeClr val="tx1"/>
                </a:solidFill>
                <a:latin typeface="+mn-lt"/>
                <a:ea typeface="+mn-ea"/>
                <a:cs typeface="+mn-cs"/>
              </a:defRPr>
            </a:lvl5pPr>
            <a:lvl6pPr marL="687388" indent="-117475"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6pPr>
            <a:lvl7pPr marL="801688" indent="-112713" algn="l" defTabSz="640080" rtl="0" eaLnBrk="1" latinLnBrk="0" hangingPunct="1">
              <a:spcBef>
                <a:spcPts val="500"/>
              </a:spcBef>
              <a:buSzPct val="100000"/>
              <a:buFont typeface="Arial" panose="020B0604020202020204" pitchFamily="34" charset="0"/>
              <a:buChar char="•"/>
              <a:defRPr sz="900" kern="1200">
                <a:solidFill>
                  <a:schemeClr val="tx1"/>
                </a:solidFill>
                <a:latin typeface="+mn-lt"/>
                <a:ea typeface="+mn-ea"/>
                <a:cs typeface="+mn-cs"/>
              </a:defRPr>
            </a:lvl7pPr>
            <a:lvl8pPr marL="914400" indent="-112713" algn="l" defTabSz="640080" rtl="0" eaLnBrk="1" latinLnBrk="0" hangingPunct="1">
              <a:spcBef>
                <a:spcPts val="500"/>
              </a:spcBef>
              <a:buFont typeface="Verdana" panose="020B0604030504040204" pitchFamily="34" charset="0"/>
              <a:buChar char="–"/>
              <a:defRPr sz="900" kern="1200">
                <a:solidFill>
                  <a:schemeClr val="tx1"/>
                </a:solidFill>
                <a:latin typeface="+mn-lt"/>
                <a:ea typeface="+mn-ea"/>
                <a:cs typeface="+mn-cs"/>
              </a:defRPr>
            </a:lvl8pPr>
            <a:lvl9pPr marL="1027113" indent="-112713" algn="l" defTabSz="640080" rtl="0" eaLnBrk="1" latinLnBrk="0" hangingPunct="1">
              <a:spcBef>
                <a:spcPts val="500"/>
              </a:spcBef>
              <a:buClr>
                <a:schemeClr val="tx1"/>
              </a:buClr>
              <a:buSzPct val="100000"/>
              <a:buFont typeface="Arial" panose="020B0604020202020204" pitchFamily="34" charset="0"/>
              <a:buChar char="•"/>
              <a:defRPr sz="900" kern="1200">
                <a:solidFill>
                  <a:schemeClr val="tx1"/>
                </a:solidFill>
                <a:latin typeface="+mn-lt"/>
                <a:ea typeface="+mn-ea"/>
                <a:cs typeface="+mn-cs"/>
              </a:defRPr>
            </a:lvl9pPr>
          </a:lstStyle>
          <a:p>
            <a:pPr algn="ctr">
              <a:spcBef>
                <a:spcPts val="2400"/>
              </a:spcBef>
              <a:buNone/>
            </a:pPr>
            <a:r>
              <a:rPr lang="en-US" sz="1440" b="1" dirty="0">
                <a:solidFill>
                  <a:schemeClr val="bg1"/>
                </a:solidFill>
                <a:latin typeface="Arial" panose="020B0604020202020204" pitchFamily="34" charset="0"/>
                <a:cs typeface="Arial" panose="020B0604020202020204" pitchFamily="34" charset="0"/>
              </a:rPr>
              <a:t>Need help? </a:t>
            </a:r>
            <a:r>
              <a:rPr lang="en-US" sz="1440" dirty="0">
                <a:solidFill>
                  <a:schemeClr val="bg1"/>
                </a:solidFill>
                <a:latin typeface="Arial" panose="020B0604020202020204" pitchFamily="34" charset="0"/>
                <a:cs typeface="Arial" panose="020B0604020202020204" pitchFamily="34" charset="0"/>
              </a:rPr>
              <a:t>Visit </a:t>
            </a:r>
            <a:r>
              <a:rPr lang="en-US" sz="1440" b="1" dirty="0">
                <a:solidFill>
                  <a:schemeClr val="bg1"/>
                </a:solidFill>
                <a:latin typeface="Arial" panose="020B0604020202020204" pitchFamily="34" charset="0"/>
                <a:cs typeface="Arial" panose="020B0604020202020204" pitchFamily="34" charset="0"/>
              </a:rPr>
              <a:t>portals.advisory.com/dss</a:t>
            </a:r>
            <a:r>
              <a:rPr lang="en-US" sz="1440" dirty="0">
                <a:solidFill>
                  <a:schemeClr val="bg1"/>
                </a:solidFill>
                <a:latin typeface="Arial" panose="020B0604020202020204" pitchFamily="34" charset="0"/>
                <a:cs typeface="Arial" panose="020B0604020202020204" pitchFamily="34" charset="0"/>
              </a:rPr>
              <a:t> or email </a:t>
            </a:r>
            <a:r>
              <a:rPr lang="en-US" sz="1440" b="1" dirty="0">
                <a:solidFill>
                  <a:schemeClr val="bg1"/>
                </a:solidFill>
                <a:latin typeface="Arial" panose="020B0604020202020204" pitchFamily="34" charset="0"/>
                <a:cs typeface="Arial" panose="020B0604020202020204" pitchFamily="34" charset="0"/>
              </a:rPr>
              <a:t>dss_requests@advisory.com</a:t>
            </a:r>
          </a:p>
        </p:txBody>
      </p:sp>
      <p:sp>
        <p:nvSpPr>
          <p:cNvPr id="8" name="Rectangle 7"/>
          <p:cNvSpPr/>
          <p:nvPr userDrawn="1"/>
        </p:nvSpPr>
        <p:spPr bwMode="gray">
          <a:xfrm>
            <a:off x="5175841" y="-2"/>
            <a:ext cx="2119242" cy="365760"/>
          </a:xfrm>
          <a:prstGeom prst="rect">
            <a:avLst/>
          </a:prstGeom>
          <a:solidFill>
            <a:schemeClr val="accent4"/>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Bef>
                <a:spcPts val="500"/>
              </a:spcBef>
            </a:pPr>
            <a:r>
              <a:rPr lang="en-US" sz="1200" dirty="0" smtClean="0">
                <a:solidFill>
                  <a:schemeClr val="bg1"/>
                </a:solidFill>
                <a:latin typeface="Arial" panose="020B0604020202020204" pitchFamily="34" charset="0"/>
                <a:cs typeface="Arial" panose="020B0604020202020204" pitchFamily="34" charset="0"/>
              </a:rPr>
              <a:t>Delete Slide </a:t>
            </a:r>
            <a:r>
              <a:rPr lang="en-US" sz="1200" dirty="0">
                <a:solidFill>
                  <a:schemeClr val="bg1"/>
                </a:solidFill>
                <a:latin typeface="Arial" panose="020B0604020202020204" pitchFamily="34" charset="0"/>
                <a:cs typeface="Arial" panose="020B0604020202020204" pitchFamily="34" charset="0"/>
              </a:rPr>
              <a:t>A</a:t>
            </a:r>
            <a:r>
              <a:rPr lang="en-US" sz="1200" dirty="0" smtClean="0">
                <a:solidFill>
                  <a:schemeClr val="bg1"/>
                </a:solidFill>
                <a:latin typeface="Arial" panose="020B0604020202020204" pitchFamily="34" charset="0"/>
                <a:cs typeface="Arial" panose="020B0604020202020204" pitchFamily="34" charset="0"/>
              </a:rPr>
              <a:t>fter </a:t>
            </a:r>
            <a:r>
              <a:rPr lang="en-US" sz="1200" dirty="0">
                <a:solidFill>
                  <a:schemeClr val="bg1"/>
                </a:solidFill>
                <a:latin typeface="Arial" panose="020B0604020202020204" pitchFamily="34" charset="0"/>
                <a:cs typeface="Arial" panose="020B0604020202020204" pitchFamily="34" charset="0"/>
              </a:rPr>
              <a:t>R</a:t>
            </a:r>
            <a:r>
              <a:rPr lang="en-US" sz="1200" dirty="0" smtClean="0">
                <a:solidFill>
                  <a:schemeClr val="bg1"/>
                </a:solidFill>
                <a:latin typeface="Arial" panose="020B0604020202020204" pitchFamily="34" charset="0"/>
                <a:cs typeface="Arial" panose="020B0604020202020204" pitchFamily="34" charset="0"/>
              </a:rPr>
              <a:t>eading</a:t>
            </a:r>
          </a:p>
        </p:txBody>
      </p:sp>
      <p:sp>
        <p:nvSpPr>
          <p:cNvPr id="9" name="TextBox 8"/>
          <p:cNvSpPr txBox="1"/>
          <p:nvPr userDrawn="1"/>
        </p:nvSpPr>
        <p:spPr bwMode="gray">
          <a:xfrm>
            <a:off x="472458" y="2666594"/>
            <a:ext cx="2011680" cy="184666"/>
          </a:xfrm>
          <a:prstGeom prst="rect">
            <a:avLst/>
          </a:prstGeom>
          <a:noFill/>
        </p:spPr>
        <p:txBody>
          <a:bodyPr wrap="square" lIns="0" tIns="0" rIns="0" bIns="0" rtlCol="0">
            <a:spAutoFit/>
          </a:bodyPr>
          <a:lstStyle/>
          <a:p>
            <a:pPr>
              <a:spcBef>
                <a:spcPts val="500"/>
              </a:spcBef>
            </a:pPr>
            <a:r>
              <a:rPr lang="en-US" sz="1200" b="1" dirty="0" smtClean="0">
                <a:latin typeface="Arial" panose="020B0604020202020204" pitchFamily="34" charset="0"/>
                <a:cs typeface="Arial" panose="020B0604020202020204" pitchFamily="34" charset="0"/>
              </a:rPr>
              <a:t>Training</a:t>
            </a:r>
          </a:p>
        </p:txBody>
      </p:sp>
      <p:sp>
        <p:nvSpPr>
          <p:cNvPr id="10" name="TextBox 9"/>
          <p:cNvSpPr txBox="1"/>
          <p:nvPr userDrawn="1"/>
        </p:nvSpPr>
        <p:spPr bwMode="gray">
          <a:xfrm>
            <a:off x="472457" y="2940495"/>
            <a:ext cx="1737360" cy="2436564"/>
          </a:xfrm>
          <a:prstGeom prst="rect">
            <a:avLst/>
          </a:prstGeom>
          <a:noFill/>
        </p:spPr>
        <p:txBody>
          <a:bodyPr wrap="square" lIns="0" tIns="0" rIns="0" bIns="0" rtlCol="0">
            <a:spAutoFit/>
          </a:bodyPr>
          <a:lstStyle/>
          <a:p>
            <a:pPr>
              <a:spcBef>
                <a:spcPts val="500"/>
              </a:spcBef>
            </a:pPr>
            <a:r>
              <a:rPr lang="en-US" sz="1000" dirty="0" smtClean="0">
                <a:latin typeface="Arial" panose="020B0604020202020204" pitchFamily="34" charset="0"/>
                <a:cs typeface="Arial" panose="020B0604020202020204" pitchFamily="34" charset="0"/>
              </a:rPr>
              <a:t>Watch 5 videos in 7 minutes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to learn everything you need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to get started!</a:t>
            </a:r>
          </a:p>
          <a:p>
            <a:pPr>
              <a:spcBef>
                <a:spcPts val="600"/>
              </a:spcBef>
            </a:pPr>
            <a:r>
              <a:rPr lang="en-US" sz="1000" b="1" dirty="0" smtClean="0">
                <a:latin typeface="Arial" panose="020B0604020202020204" pitchFamily="34" charset="0"/>
                <a:cs typeface="Arial" panose="020B0604020202020204" pitchFamily="34" charset="0"/>
              </a:rPr>
              <a:t>portals.advisory.com/dss/</a:t>
            </a:r>
            <a:br>
              <a:rPr lang="en-US" sz="1000" b="1" dirty="0" smtClean="0">
                <a:latin typeface="Arial" panose="020B0604020202020204" pitchFamily="34" charset="0"/>
                <a:cs typeface="Arial" panose="020B0604020202020204" pitchFamily="34" charset="0"/>
              </a:rPr>
            </a:br>
            <a:r>
              <a:rPr lang="en-US" sz="1000" b="1" dirty="0" smtClean="0">
                <a:latin typeface="Arial" panose="020B0604020202020204" pitchFamily="34" charset="0"/>
                <a:cs typeface="Arial" panose="020B0604020202020204" pitchFamily="34" charset="0"/>
              </a:rPr>
              <a:t>templates/training</a:t>
            </a:r>
            <a:endParaRPr lang="en-US" sz="1000" b="1" dirty="0">
              <a:latin typeface="Arial" panose="020B0604020202020204" pitchFamily="34" charset="0"/>
              <a:cs typeface="Arial" panose="020B0604020202020204" pitchFamily="34" charset="0"/>
            </a:endParaRPr>
          </a:p>
          <a:p>
            <a:pPr marL="117475" indent="-117475">
              <a:spcBef>
                <a:spcPts val="800"/>
              </a:spcBef>
              <a:buFont typeface="+mj-lt"/>
              <a:buAutoNum type="arabicPeriod"/>
            </a:pPr>
            <a:r>
              <a:rPr lang="en-US" sz="1000" dirty="0" smtClean="0">
                <a:latin typeface="Arial" panose="020B0604020202020204" pitchFamily="34" charset="0"/>
                <a:cs typeface="Arial" panose="020B0604020202020204" pitchFamily="34" charset="0"/>
              </a:rPr>
              <a:t>Brand Overview</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Template Suite Overview</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Template Resources: </a:t>
            </a:r>
            <a:r>
              <a:rPr lang="en-US" sz="1000" dirty="0">
                <a:latin typeface="Arial" panose="020B0604020202020204" pitchFamily="34" charset="0"/>
                <a:cs typeface="Arial" panose="020B0604020202020204" pitchFamily="34" charset="0"/>
              </a:rPr>
              <a:t>GLGs, </a:t>
            </a:r>
            <a:r>
              <a:rPr lang="en-US" sz="1000" dirty="0" smtClean="0">
                <a:latin typeface="Arial" panose="020B0604020202020204" pitchFamily="34" charset="0"/>
                <a:cs typeface="Arial" panose="020B0604020202020204" pitchFamily="34" charset="0"/>
              </a:rPr>
              <a:t>Icons</a:t>
            </a:r>
            <a:r>
              <a:rPr lang="en-US" sz="1000" dirty="0">
                <a:latin typeface="Arial" panose="020B0604020202020204" pitchFamily="34" charset="0"/>
                <a:cs typeface="Arial" panose="020B0604020202020204" pitchFamily="34" charset="0"/>
              </a:rPr>
              <a:t>, Logos, </a:t>
            </a:r>
            <a:r>
              <a:rPr lang="en-US" sz="1000" dirty="0" smtClean="0">
                <a:latin typeface="Arial" panose="020B0604020202020204" pitchFamily="34" charset="0"/>
                <a:cs typeface="Arial" panose="020B0604020202020204" pitchFamily="34" charset="0"/>
              </a:rPr>
              <a:t>Photos, </a:t>
            </a:r>
            <a:r>
              <a:rPr lang="en-US" sz="1000" dirty="0">
                <a:latin typeface="Arial" panose="020B0604020202020204" pitchFamily="34" charset="0"/>
                <a:cs typeface="Arial" panose="020B0604020202020204" pitchFamily="34" charset="0"/>
              </a:rPr>
              <a:t>Charts</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Setting </a:t>
            </a:r>
            <a:r>
              <a:rPr lang="en-US" sz="1000" dirty="0">
                <a:latin typeface="Arial" panose="020B0604020202020204" pitchFamily="34" charset="0"/>
                <a:cs typeface="Arial" panose="020B0604020202020204" pitchFamily="34" charset="0"/>
              </a:rPr>
              <a:t>U</a:t>
            </a:r>
            <a:r>
              <a:rPr lang="en-US" sz="1000" dirty="0" smtClean="0">
                <a:latin typeface="Arial" panose="020B0604020202020204" pitchFamily="34" charset="0"/>
                <a:cs typeface="Arial" panose="020B0604020202020204" pitchFamily="34" charset="0"/>
              </a:rPr>
              <a:t>p Your System: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Work Faster and Correctly</a:t>
            </a:r>
          </a:p>
          <a:p>
            <a:pPr marL="117475" indent="-117475">
              <a:spcBef>
                <a:spcPts val="500"/>
              </a:spcBef>
              <a:buFont typeface="+mj-lt"/>
              <a:buAutoNum type="arabicPeriod"/>
            </a:pPr>
            <a:r>
              <a:rPr lang="en-US" sz="1000" dirty="0" smtClean="0">
                <a:latin typeface="Arial" panose="020B0604020202020204" pitchFamily="34" charset="0"/>
                <a:cs typeface="Arial" panose="020B0604020202020204" pitchFamily="34" charset="0"/>
              </a:rPr>
              <a:t>Design Concepts: </a:t>
            </a:r>
            <a:r>
              <a:rPr lang="en-US" sz="1000" dirty="0">
                <a:latin typeface="Arial" panose="020B0604020202020204" pitchFamily="34" charset="0"/>
                <a:cs typeface="Arial" panose="020B0604020202020204" pitchFamily="34" charset="0"/>
              </a:rPr>
              <a:t>Top </a:t>
            </a:r>
            <a:r>
              <a:rPr lang="en-US" sz="1000" dirty="0" smtClean="0">
                <a:latin typeface="Arial" panose="020B0604020202020204" pitchFamily="34" charset="0"/>
                <a:cs typeface="Arial" panose="020B0604020202020204" pitchFamily="34" charset="0"/>
              </a:rPr>
              <a:t>14 </a:t>
            </a:r>
            <a:br>
              <a:rPr lang="en-US" sz="1000" dirty="0" smtClean="0">
                <a:latin typeface="Arial" panose="020B0604020202020204" pitchFamily="34" charset="0"/>
                <a:cs typeface="Arial" panose="020B0604020202020204" pitchFamily="34" charset="0"/>
              </a:rPr>
            </a:br>
            <a:r>
              <a:rPr lang="en-US" sz="1000" dirty="0" smtClean="0">
                <a:latin typeface="Arial" panose="020B0604020202020204" pitchFamily="34" charset="0"/>
                <a:cs typeface="Arial" panose="020B0604020202020204" pitchFamily="34" charset="0"/>
              </a:rPr>
              <a:t>Best </a:t>
            </a:r>
            <a:r>
              <a:rPr lang="en-US" sz="1000" dirty="0">
                <a:latin typeface="Arial" panose="020B0604020202020204" pitchFamily="34" charset="0"/>
                <a:cs typeface="Arial" panose="020B0604020202020204" pitchFamily="34" charset="0"/>
              </a:rPr>
              <a:t>Practices and </a:t>
            </a:r>
            <a:r>
              <a:rPr lang="en-US" sz="1000" dirty="0" smtClean="0">
                <a:latin typeface="Arial" panose="020B0604020202020204" pitchFamily="34" charset="0"/>
                <a:cs typeface="Arial" panose="020B0604020202020204" pitchFamily="34" charset="0"/>
              </a:rPr>
              <a:t>Rules </a:t>
            </a:r>
            <a:endParaRPr lang="en-US" sz="1000" dirty="0">
              <a:latin typeface="Arial" panose="020B0604020202020204" pitchFamily="34" charset="0"/>
              <a:cs typeface="Arial" panose="020B0604020202020204" pitchFamily="34" charset="0"/>
            </a:endParaRPr>
          </a:p>
        </p:txBody>
      </p:sp>
      <p:sp>
        <p:nvSpPr>
          <p:cNvPr id="11" name="Rectangle 10"/>
          <p:cNvSpPr/>
          <p:nvPr userDrawn="1"/>
        </p:nvSpPr>
        <p:spPr bwMode="gray">
          <a:xfrm>
            <a:off x="0" y="-1"/>
            <a:ext cx="2886422" cy="2005264"/>
          </a:xfrm>
          <a:prstGeom prst="rect">
            <a:avLst/>
          </a:prstGeom>
          <a:solidFill>
            <a:schemeClr val="accent6"/>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latin typeface="Arial" panose="020B0604020202020204" pitchFamily="34" charset="0"/>
              <a:cs typeface="Arial" panose="020B0604020202020204" pitchFamily="34" charset="0"/>
            </a:endParaRPr>
          </a:p>
        </p:txBody>
      </p:sp>
      <p:sp>
        <p:nvSpPr>
          <p:cNvPr id="12" name="TextBox 11"/>
          <p:cNvSpPr txBox="1"/>
          <p:nvPr userDrawn="1"/>
        </p:nvSpPr>
        <p:spPr bwMode="gray">
          <a:xfrm>
            <a:off x="456961" y="356371"/>
            <a:ext cx="2238962" cy="1538883"/>
          </a:xfrm>
          <a:prstGeom prst="rect">
            <a:avLst/>
          </a:prstGeom>
          <a:noFill/>
        </p:spPr>
        <p:txBody>
          <a:bodyPr wrap="square" lIns="0" tIns="0" rIns="0" bIns="0" rtlCol="0">
            <a:spAutoFit/>
          </a:bodyPr>
          <a:lstStyle/>
          <a:p>
            <a:pPr>
              <a:lnSpc>
                <a:spcPts val="3000"/>
              </a:lnSpc>
              <a:spcBef>
                <a:spcPts val="500"/>
              </a:spcBef>
            </a:pPr>
            <a:r>
              <a:rPr lang="en-US" sz="1800" dirty="0" smtClean="0">
                <a:solidFill>
                  <a:schemeClr val="bg1"/>
                </a:solidFill>
                <a:latin typeface="Arial" panose="020B0604020202020204" pitchFamily="34" charset="0"/>
                <a:cs typeface="Arial" panose="020B0604020202020204" pitchFamily="34" charset="0"/>
              </a:rPr>
              <a:t>Use the </a:t>
            </a:r>
            <a:br>
              <a:rPr lang="en-US" sz="1800" dirty="0" smtClean="0">
                <a:solidFill>
                  <a:schemeClr val="bg1"/>
                </a:solidFill>
                <a:latin typeface="Arial" panose="020B0604020202020204" pitchFamily="34" charset="0"/>
                <a:cs typeface="Arial" panose="020B0604020202020204" pitchFamily="34" charset="0"/>
              </a:rPr>
            </a:br>
            <a:r>
              <a:rPr lang="en-US" sz="2800" dirty="0" smtClean="0">
                <a:solidFill>
                  <a:schemeClr val="bg1"/>
                </a:solidFill>
                <a:latin typeface="Arial" panose="020B0604020202020204" pitchFamily="34" charset="0"/>
                <a:cs typeface="Arial" panose="020B0604020202020204" pitchFamily="34" charset="0"/>
              </a:rPr>
              <a:t>EAB Portrait Standard Template </a:t>
            </a:r>
            <a:r>
              <a:rPr lang="en-US" sz="1800" dirty="0" smtClean="0">
                <a:solidFill>
                  <a:schemeClr val="bg1"/>
                </a:solidFill>
                <a:latin typeface="Arial" panose="020B0604020202020204" pitchFamily="34" charset="0"/>
                <a:cs typeface="Arial" panose="020B0604020202020204" pitchFamily="34" charset="0"/>
              </a:rPr>
              <a:t>for…</a:t>
            </a:r>
          </a:p>
        </p:txBody>
      </p:sp>
      <p:sp>
        <p:nvSpPr>
          <p:cNvPr id="13" name="TextBox 12"/>
          <p:cNvSpPr txBox="1"/>
          <p:nvPr userDrawn="1"/>
        </p:nvSpPr>
        <p:spPr bwMode="gray">
          <a:xfrm>
            <a:off x="4594388" y="1408785"/>
            <a:ext cx="1244777"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Research</a:t>
            </a: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Toolkits</a:t>
            </a:r>
          </a:p>
        </p:txBody>
      </p:sp>
      <p:sp>
        <p:nvSpPr>
          <p:cNvPr id="14" name="TextBox 13"/>
          <p:cNvSpPr txBox="1"/>
          <p:nvPr userDrawn="1"/>
        </p:nvSpPr>
        <p:spPr bwMode="gray">
          <a:xfrm>
            <a:off x="5839165" y="1408785"/>
            <a:ext cx="1097280"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Manuals</a:t>
            </a:r>
            <a:endParaRPr lang="en-US" sz="1200" dirty="0">
              <a:solidFill>
                <a:schemeClr val="bg1"/>
              </a:solidFill>
              <a:latin typeface="Arial" panose="020B0604020202020204" pitchFamily="34" charset="0"/>
              <a:cs typeface="Arial" panose="020B0604020202020204" pitchFamily="34" charset="0"/>
            </a:endParaRP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Assessments</a:t>
            </a:r>
            <a:endParaRPr lang="en-US" sz="1200" dirty="0">
              <a:solidFill>
                <a:schemeClr val="bg1"/>
              </a:solidFill>
              <a:latin typeface="Arial" panose="020B0604020202020204" pitchFamily="34" charset="0"/>
              <a:cs typeface="Arial" panose="020B0604020202020204" pitchFamily="34" charset="0"/>
            </a:endParaRPr>
          </a:p>
        </p:txBody>
      </p:sp>
      <p:sp>
        <p:nvSpPr>
          <p:cNvPr id="15" name="TextBox 14"/>
          <p:cNvSpPr txBox="1"/>
          <p:nvPr userDrawn="1"/>
        </p:nvSpPr>
        <p:spPr bwMode="gray">
          <a:xfrm>
            <a:off x="3089622" y="1408785"/>
            <a:ext cx="1730829" cy="433452"/>
          </a:xfrm>
          <a:prstGeom prst="rect">
            <a:avLst/>
          </a:prstGeom>
          <a:noFill/>
        </p:spPr>
        <p:txBody>
          <a:bodyPr wrap="square" lIns="0" tIns="0" rIns="0" bIns="0" rtlCol="0">
            <a:spAutoFit/>
          </a:bodyPr>
          <a:lstStyle/>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Studies</a:t>
            </a:r>
          </a:p>
          <a:p>
            <a:pPr marL="112713" indent="-112713">
              <a:spcBef>
                <a:spcPts val="500"/>
              </a:spcBef>
              <a:buFont typeface="Arial" panose="020B0604020202020204" pitchFamily="34" charset="0"/>
              <a:buChar char="•"/>
            </a:pPr>
            <a:r>
              <a:rPr lang="en-US" sz="1200" dirty="0" smtClean="0">
                <a:solidFill>
                  <a:schemeClr val="bg1"/>
                </a:solidFill>
                <a:latin typeface="Arial" panose="020B0604020202020204" pitchFamily="34" charset="0"/>
                <a:cs typeface="Arial" panose="020B0604020202020204" pitchFamily="34" charset="0"/>
              </a:rPr>
              <a:t>White papers</a:t>
            </a:r>
          </a:p>
        </p:txBody>
      </p:sp>
      <p:pic>
        <p:nvPicPr>
          <p:cNvPr id="16" name="Picture 15"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1522" y="3019715"/>
            <a:ext cx="4233077" cy="5486400"/>
          </a:xfrm>
          <a:prstGeom prst="rect">
            <a:avLst/>
          </a:prstGeom>
          <a:ln w="12700">
            <a:solidFill>
              <a:schemeClr val="accent3"/>
            </a:solidFill>
          </a:ln>
        </p:spPr>
      </p:pic>
      <p:pic>
        <p:nvPicPr>
          <p:cNvPr id="17" name="Picture 16"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899122" y="2867315"/>
            <a:ext cx="4233077" cy="5486400"/>
          </a:xfrm>
          <a:prstGeom prst="rect">
            <a:avLst/>
          </a:prstGeom>
          <a:ln w="12700">
            <a:solidFill>
              <a:schemeClr val="accent3"/>
            </a:solidFill>
          </a:ln>
        </p:spPr>
      </p:pic>
      <p:pic>
        <p:nvPicPr>
          <p:cNvPr id="18" name="Picture 17" descr="Screen Clippi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46722" y="2714915"/>
            <a:ext cx="4233077" cy="5486400"/>
          </a:xfrm>
          <a:prstGeom prst="rect">
            <a:avLst/>
          </a:prstGeom>
          <a:ln w="12700">
            <a:solidFill>
              <a:schemeClr val="accent3"/>
            </a:solidFill>
          </a:ln>
        </p:spPr>
      </p:pic>
      <p:sp>
        <p:nvSpPr>
          <p:cNvPr id="19" name="TextBox 18"/>
          <p:cNvSpPr txBox="1"/>
          <p:nvPr userDrawn="1"/>
        </p:nvSpPr>
        <p:spPr bwMode="gray">
          <a:xfrm>
            <a:off x="5187354" y="8566889"/>
            <a:ext cx="2113935" cy="138499"/>
          </a:xfrm>
          <a:prstGeom prst="rect">
            <a:avLst/>
          </a:prstGeom>
          <a:noFill/>
        </p:spPr>
        <p:txBody>
          <a:bodyPr wrap="square" lIns="0" tIns="0" rIns="0" bIns="0" rtlCol="0">
            <a:spAutoFit/>
          </a:bodyPr>
          <a:lstStyle/>
          <a:p>
            <a:pPr algn="r">
              <a:spcBef>
                <a:spcPts val="500"/>
              </a:spcBef>
            </a:pPr>
            <a:r>
              <a:rPr lang="en-US" sz="900" dirty="0">
                <a:latin typeface="Arial" panose="020B0604020202020204" pitchFamily="34" charset="0"/>
                <a:cs typeface="Arial" panose="020B0604020202020204" pitchFamily="34" charset="0"/>
              </a:rPr>
              <a:t>Slide Size: 8.5ꞌꞌ x 11ꞌꞌ </a:t>
            </a:r>
          </a:p>
        </p:txBody>
      </p:sp>
      <p:sp>
        <p:nvSpPr>
          <p:cNvPr id="20" name="Line Callout 1 19"/>
          <p:cNvSpPr/>
          <p:nvPr userDrawn="1"/>
        </p:nvSpPr>
        <p:spPr bwMode="gray">
          <a:xfrm>
            <a:off x="5025186" y="3109676"/>
            <a:ext cx="1176254" cy="276999"/>
          </a:xfrm>
          <a:prstGeom prst="borderCallout1">
            <a:avLst>
              <a:gd name="adj1" fmla="val 51346"/>
              <a:gd name="adj2" fmla="val 2547"/>
              <a:gd name="adj3" fmla="val 51345"/>
              <a:gd name="adj4" fmla="val -52616"/>
            </a:avLst>
          </a:prstGeom>
          <a:solidFill>
            <a:srgbClr val="009900"/>
          </a:solidFill>
          <a:ln w="12700" cap="flat" cmpd="sng" algn="ctr">
            <a:solidFill>
              <a:srgbClr val="009900"/>
            </a:solidFill>
            <a:prstDash val="solid"/>
            <a:miter lim="800000"/>
            <a:headEnd type="none" w="med" len="med"/>
            <a:tailEnd type="oval" w="sm" len="sm"/>
          </a:ln>
          <a:effectLst/>
        </p:spPr>
        <p:txBody>
          <a:bodyPr vert="horz" wrap="square" lIns="91440" tIns="45720" rIns="91440" bIns="45720" numCol="1" rtlCol="0" anchor="ctr" anchorCtr="0" compatLnSpc="1">
            <a:prstTxWarp prst="textNoShape">
              <a:avLst/>
            </a:prstTxWarp>
            <a:spAutoFit/>
          </a:bodyPr>
          <a:lstStyle/>
          <a:p>
            <a:pPr>
              <a:spcBef>
                <a:spcPts val="300"/>
              </a:spcBef>
            </a:pPr>
            <a:r>
              <a:rPr lang="en-US" sz="1200" dirty="0" smtClean="0">
                <a:solidFill>
                  <a:schemeClr val="bg1"/>
                </a:solidFill>
                <a:latin typeface="Arial" panose="020B0604020202020204" pitchFamily="34" charset="0"/>
                <a:cs typeface="Arial" panose="020B0604020202020204" pitchFamily="34" charset="0"/>
              </a:rPr>
              <a:t>Logo on cover</a:t>
            </a:r>
          </a:p>
        </p:txBody>
      </p:sp>
    </p:spTree>
    <p:extLst>
      <p:ext uri="{BB962C8B-B14F-4D97-AF65-F5344CB8AC3E}">
        <p14:creationId xmlns:p14="http://schemas.microsoft.com/office/powerpoint/2010/main" val="197959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2 Column Top">
    <p:spTree>
      <p:nvGrpSpPr>
        <p:cNvPr id="1" name=""/>
        <p:cNvGrpSpPr/>
        <p:nvPr/>
      </p:nvGrpSpPr>
      <p:grpSpPr>
        <a:xfrm>
          <a:off x="0" y="0"/>
          <a:ext cx="0" cy="0"/>
          <a:chOff x="0" y="0"/>
          <a:chExt cx="0" cy="0"/>
        </a:xfrm>
      </p:grpSpPr>
      <p:sp>
        <p:nvSpPr>
          <p:cNvPr id="16"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7"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4"/>
          <p:cNvSpPr>
            <a:spLocks noGrp="1"/>
          </p:cNvSpPr>
          <p:nvPr>
            <p:ph type="body" sz="quarter" idx="37" hasCustomPrompt="1"/>
          </p:nvPr>
        </p:nvSpPr>
        <p:spPr bwMode="gray">
          <a:xfrm>
            <a:off x="516549" y="1743572"/>
            <a:ext cx="6741501" cy="2825389"/>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COLUMN WIDTH MAX NUMBER OF LINES IS 18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0" name="Picture Placeholder 6"/>
          <p:cNvSpPr>
            <a:spLocks noGrp="1"/>
          </p:cNvSpPr>
          <p:nvPr>
            <p:ph type="pic" sz="quarter" idx="38" hasCustomPrompt="1"/>
          </p:nvPr>
        </p:nvSpPr>
        <p:spPr bwMode="gray">
          <a:xfrm>
            <a:off x="516549" y="5102768"/>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4925719"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5165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73371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9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2 Column Bottom">
    <p:spTree>
      <p:nvGrpSpPr>
        <p:cNvPr id="1" name=""/>
        <p:cNvGrpSpPr/>
        <p:nvPr/>
      </p:nvGrpSpPr>
      <p:grpSpPr>
        <a:xfrm>
          <a:off x="0" y="0"/>
          <a:ext cx="0" cy="0"/>
          <a:chOff x="0" y="0"/>
          <a:chExt cx="0" cy="0"/>
        </a:xfrm>
      </p:grpSpPr>
      <p:sp>
        <p:nvSpPr>
          <p:cNvPr id="18"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0" name="Text Placeholder 4"/>
          <p:cNvSpPr>
            <a:spLocks noGrp="1"/>
          </p:cNvSpPr>
          <p:nvPr>
            <p:ph type="body" sz="quarter" idx="37" hasCustomPrompt="1"/>
          </p:nvPr>
        </p:nvSpPr>
        <p:spPr bwMode="gray">
          <a:xfrm>
            <a:off x="514349" y="5899759"/>
            <a:ext cx="6742909" cy="2986664"/>
          </a:xfrm>
        </p:spPr>
        <p:txBody>
          <a:bodyPr numCol="2" spcCol="320040">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COLUMN WIDTH MAX NUMBER OF LINES IS 20 IN EACH COLUMN              —                                                                          Section Text – Verdana 9pt Regular.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21" name="Picture Placeholder 6"/>
          <p:cNvSpPr>
            <a:spLocks noGrp="1"/>
          </p:cNvSpPr>
          <p:nvPr>
            <p:ph type="pic" sz="quarter" idx="38" hasCustomPrompt="1"/>
          </p:nvPr>
        </p:nvSpPr>
        <p:spPr bwMode="gray">
          <a:xfrm>
            <a:off x="514349" y="1743869"/>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7" name="Text Placeholder 6"/>
          <p:cNvSpPr>
            <a:spLocks noGrp="1"/>
          </p:cNvSpPr>
          <p:nvPr>
            <p:ph type="body" sz="quarter" idx="43" hasCustomPrompt="1"/>
          </p:nvPr>
        </p:nvSpPr>
        <p:spPr bwMode="gray">
          <a:xfrm>
            <a:off x="4925538"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8" name="Text Placeholder 6"/>
          <p:cNvSpPr>
            <a:spLocks noGrp="1"/>
          </p:cNvSpPr>
          <p:nvPr>
            <p:ph type="body" sz="quarter" idx="44" hasCustomPrompt="1"/>
          </p:nvPr>
        </p:nvSpPr>
        <p:spPr bwMode="gray">
          <a:xfrm>
            <a:off x="5143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1" name="Straight Connector 10"/>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379414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97"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Standard">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7690957"/>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 Placeholder 3"/>
          <p:cNvSpPr>
            <a:spLocks noGrp="1"/>
          </p:cNvSpPr>
          <p:nvPr>
            <p:ph type="body" sz="quarter" idx="28" hasCustomPrompt="1"/>
          </p:nvPr>
        </p:nvSpPr>
        <p:spPr bwMode="gray">
          <a:xfrm>
            <a:off x="2585575" y="1312207"/>
            <a:ext cx="4671681"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9" name="Text Placeholder 7"/>
          <p:cNvSpPr>
            <a:spLocks noGrp="1"/>
          </p:cNvSpPr>
          <p:nvPr>
            <p:ph type="body" sz="quarter" idx="32"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20" name="Text Placeholder 2"/>
          <p:cNvSpPr>
            <a:spLocks noGrp="1"/>
          </p:cNvSpPr>
          <p:nvPr>
            <p:ph type="body" sz="quarter" idx="33" hasCustomPrompt="1"/>
          </p:nvPr>
        </p:nvSpPr>
        <p:spPr bwMode="gray">
          <a:xfrm>
            <a:off x="514349" y="1312206"/>
            <a:ext cx="1828800" cy="7708392"/>
          </a:xfrm>
        </p:spPr>
        <p:txBody>
          <a:bodyPr>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25" name="Text Placeholder 6"/>
          <p:cNvSpPr>
            <a:spLocks noGrp="1"/>
          </p:cNvSpPr>
          <p:nvPr>
            <p:ph type="body" sz="quarter" idx="43" hasCustomPrompt="1"/>
          </p:nvPr>
        </p:nvSpPr>
        <p:spPr bwMode="gray">
          <a:xfrm>
            <a:off x="4925537"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7" name="Text Placeholder 6"/>
          <p:cNvSpPr>
            <a:spLocks noGrp="1"/>
          </p:cNvSpPr>
          <p:nvPr>
            <p:ph type="body" sz="quarter" idx="44" hasCustomPrompt="1"/>
          </p:nvPr>
        </p:nvSpPr>
        <p:spPr bwMode="gray">
          <a:xfrm>
            <a:off x="514349"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0" name="Straight Connector 9"/>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883015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27" userDrawn="1">
          <p15:clr>
            <a:srgbClr val="FBAE40"/>
          </p15:clr>
        </p15:guide>
        <p15:guide id="2" pos="1479" userDrawn="1">
          <p15:clr>
            <a:srgbClr val="FBAE40"/>
          </p15:clr>
        </p15:guide>
        <p15:guide id="3" orient="horz" pos="823"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Standard 2 Slides">
    <p:spTree>
      <p:nvGrpSpPr>
        <p:cNvPr id="1" name=""/>
        <p:cNvGrpSpPr/>
        <p:nvPr/>
      </p:nvGrpSpPr>
      <p:grpSpPr>
        <a:xfrm>
          <a:off x="0" y="0"/>
          <a:ext cx="0" cy="0"/>
          <a:chOff x="0" y="0"/>
          <a:chExt cx="0" cy="0"/>
        </a:xfrm>
      </p:grpSpPr>
      <p:cxnSp>
        <p:nvCxnSpPr>
          <p:cNvPr id="26" name="Straight Connector 25"/>
          <p:cNvCxnSpPr/>
          <p:nvPr userDrawn="1"/>
        </p:nvCxnSpPr>
        <p:spPr bwMode="gray">
          <a:xfrm>
            <a:off x="2429530" y="1333616"/>
            <a:ext cx="0" cy="36361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1" name="Text Placeholder 3"/>
          <p:cNvSpPr>
            <a:spLocks noGrp="1"/>
          </p:cNvSpPr>
          <p:nvPr>
            <p:ph type="body" sz="quarter" idx="28" hasCustomPrompt="1"/>
          </p:nvPr>
        </p:nvSpPr>
        <p:spPr bwMode="gray">
          <a:xfrm>
            <a:off x="2588058" y="1312207"/>
            <a:ext cx="466999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22" name="Text Placeholder 7"/>
          <p:cNvSpPr>
            <a:spLocks noGrp="1"/>
          </p:cNvSpPr>
          <p:nvPr>
            <p:ph type="body" sz="quarter" idx="36"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 name="Text Placeholder 2"/>
          <p:cNvSpPr>
            <a:spLocks noGrp="1"/>
          </p:cNvSpPr>
          <p:nvPr>
            <p:ph type="body" sz="quarter" idx="38" hasCustomPrompt="1"/>
          </p:nvPr>
        </p:nvSpPr>
        <p:spPr bwMode="gray">
          <a:xfrm>
            <a:off x="2588058" y="1555757"/>
            <a:ext cx="4669992" cy="161583"/>
          </a:xfrm>
        </p:spPr>
        <p:txBody>
          <a:bodyPr/>
          <a:lstStyle>
            <a:lvl1pPr marL="0" indent="0">
              <a:spcBef>
                <a:spcPts val="0"/>
              </a:spcBef>
              <a:buNone/>
              <a:defRPr sz="1050" i="1">
                <a:solidFill>
                  <a:schemeClr val="accent3"/>
                </a:solidFill>
              </a:defRPr>
            </a:lvl1pPr>
            <a:lvl2pPr marL="112713" indent="0">
              <a:spcBef>
                <a:spcPts val="0"/>
              </a:spcBef>
              <a:buNone/>
              <a:defRPr sz="1050" i="1">
                <a:solidFill>
                  <a:schemeClr val="accent3"/>
                </a:solidFill>
              </a:defRPr>
            </a:lvl2pPr>
            <a:lvl3pPr marL="230187" indent="0">
              <a:spcBef>
                <a:spcPts val="0"/>
              </a:spcBef>
              <a:buNone/>
              <a:defRPr sz="1050" i="1">
                <a:solidFill>
                  <a:schemeClr val="accent3"/>
                </a:solidFill>
              </a:defRPr>
            </a:lvl3pPr>
            <a:lvl4pPr marL="342900" indent="0">
              <a:spcBef>
                <a:spcPts val="0"/>
              </a:spcBef>
              <a:buNone/>
              <a:defRPr sz="1050" i="1">
                <a:solidFill>
                  <a:schemeClr val="accent3"/>
                </a:solidFill>
              </a:defRPr>
            </a:lvl4pPr>
            <a:lvl5pPr marL="458787" indent="0">
              <a:spcBef>
                <a:spcPts val="0"/>
              </a:spcBef>
              <a:buNone/>
              <a:defRPr sz="1050" i="1">
                <a:solidFill>
                  <a:schemeClr val="accent3"/>
                </a:solidFill>
              </a:defRPr>
            </a:lvl5pPr>
          </a:lstStyle>
          <a:p>
            <a:pPr lvl="0"/>
            <a:r>
              <a:rPr lang="en-US" dirty="0" smtClean="0"/>
              <a:t>Page Sub-subtitle – Verdana 10.5pt Italic, Accent 3, Title Case</a:t>
            </a:r>
          </a:p>
        </p:txBody>
      </p:sp>
      <p:sp>
        <p:nvSpPr>
          <p:cNvPr id="5" name="Text Placeholder 4"/>
          <p:cNvSpPr>
            <a:spLocks noGrp="1"/>
          </p:cNvSpPr>
          <p:nvPr>
            <p:ph type="body" sz="quarter" idx="39" hasCustomPrompt="1"/>
          </p:nvPr>
        </p:nvSpPr>
        <p:spPr bwMode="gray">
          <a:xfrm>
            <a:off x="515215" y="1312206"/>
            <a:ext cx="1828800" cy="3657600"/>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cxnSp>
        <p:nvCxnSpPr>
          <p:cNvPr id="27" name="Straight Connector 26"/>
          <p:cNvCxnSpPr/>
          <p:nvPr userDrawn="1"/>
        </p:nvCxnSpPr>
        <p:spPr bwMode="gray">
          <a:xfrm>
            <a:off x="2429530" y="5365202"/>
            <a:ext cx="0" cy="36361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8" name="Text Placeholder 3"/>
          <p:cNvSpPr>
            <a:spLocks noGrp="1"/>
          </p:cNvSpPr>
          <p:nvPr>
            <p:ph type="body" sz="quarter" idx="40" hasCustomPrompt="1"/>
          </p:nvPr>
        </p:nvSpPr>
        <p:spPr bwMode="gray">
          <a:xfrm>
            <a:off x="2588058" y="5343793"/>
            <a:ext cx="4669992"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29" name="Text Placeholder 2"/>
          <p:cNvSpPr>
            <a:spLocks noGrp="1"/>
          </p:cNvSpPr>
          <p:nvPr>
            <p:ph type="body" sz="quarter" idx="41" hasCustomPrompt="1"/>
          </p:nvPr>
        </p:nvSpPr>
        <p:spPr bwMode="gray">
          <a:xfrm>
            <a:off x="2588058" y="5587343"/>
            <a:ext cx="4669992" cy="161583"/>
          </a:xfrm>
        </p:spPr>
        <p:txBody>
          <a:bodyPr/>
          <a:lstStyle>
            <a:lvl1pPr marL="0" indent="0">
              <a:spcBef>
                <a:spcPts val="0"/>
              </a:spcBef>
              <a:buNone/>
              <a:defRPr sz="1050" i="1">
                <a:solidFill>
                  <a:schemeClr val="accent3"/>
                </a:solidFill>
              </a:defRPr>
            </a:lvl1pPr>
            <a:lvl2pPr marL="112713" indent="0">
              <a:spcBef>
                <a:spcPts val="0"/>
              </a:spcBef>
              <a:buNone/>
              <a:defRPr sz="1050" i="1">
                <a:solidFill>
                  <a:schemeClr val="accent3"/>
                </a:solidFill>
              </a:defRPr>
            </a:lvl2pPr>
            <a:lvl3pPr marL="230187" indent="0">
              <a:spcBef>
                <a:spcPts val="0"/>
              </a:spcBef>
              <a:buNone/>
              <a:defRPr sz="1050" i="1">
                <a:solidFill>
                  <a:schemeClr val="accent3"/>
                </a:solidFill>
              </a:defRPr>
            </a:lvl3pPr>
            <a:lvl4pPr marL="342900" indent="0">
              <a:spcBef>
                <a:spcPts val="0"/>
              </a:spcBef>
              <a:buNone/>
              <a:defRPr sz="1050" i="1">
                <a:solidFill>
                  <a:schemeClr val="accent3"/>
                </a:solidFill>
              </a:defRPr>
            </a:lvl4pPr>
            <a:lvl5pPr marL="458787" indent="0">
              <a:spcBef>
                <a:spcPts val="0"/>
              </a:spcBef>
              <a:buNone/>
              <a:defRPr sz="1050" i="1">
                <a:solidFill>
                  <a:schemeClr val="accent3"/>
                </a:solidFill>
              </a:defRPr>
            </a:lvl5pPr>
          </a:lstStyle>
          <a:p>
            <a:pPr lvl="0"/>
            <a:r>
              <a:rPr lang="en-US" dirty="0" smtClean="0"/>
              <a:t>Page Sub-subtitle – Verdana 10.5pt Italic, Accent 3, Title Case</a:t>
            </a:r>
          </a:p>
        </p:txBody>
      </p:sp>
      <p:sp>
        <p:nvSpPr>
          <p:cNvPr id="30" name="Text Placeholder 4"/>
          <p:cNvSpPr>
            <a:spLocks noGrp="1"/>
          </p:cNvSpPr>
          <p:nvPr>
            <p:ph type="body" sz="quarter" idx="42" hasCustomPrompt="1"/>
          </p:nvPr>
        </p:nvSpPr>
        <p:spPr bwMode="gray">
          <a:xfrm>
            <a:off x="515215" y="5343792"/>
            <a:ext cx="1828800" cy="3657600"/>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7" name="Text Placeholder 6"/>
          <p:cNvSpPr>
            <a:spLocks noGrp="1"/>
          </p:cNvSpPr>
          <p:nvPr>
            <p:ph type="body" sz="quarter" idx="43" hasCustomPrompt="1"/>
          </p:nvPr>
        </p:nvSpPr>
        <p:spPr bwMode="gray">
          <a:xfrm>
            <a:off x="4923054" y="9395430"/>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31" name="Text Placeholder 6"/>
          <p:cNvSpPr>
            <a:spLocks noGrp="1"/>
          </p:cNvSpPr>
          <p:nvPr>
            <p:ph type="body" sz="quarter" idx="44" hasCustomPrompt="1"/>
          </p:nvPr>
        </p:nvSpPr>
        <p:spPr bwMode="gray">
          <a:xfrm>
            <a:off x="512763" y="9318486"/>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6" name="Straight Connector 1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205978"/>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1626" userDrawn="1">
          <p15:clr>
            <a:srgbClr val="FBAE40"/>
          </p15:clr>
        </p15:guide>
        <p15:guide id="2" pos="1479" userDrawn="1">
          <p15:clr>
            <a:srgbClr val="FBAE40"/>
          </p15:clr>
        </p15:guide>
        <p15:guide id="3" orient="horz" pos="823" userDrawn="1">
          <p15:clr>
            <a:srgbClr val="FBAE40"/>
          </p15:clr>
        </p15:guide>
        <p15:guide id="4" orient="horz" pos="3134" userDrawn="1">
          <p15:clr>
            <a:srgbClr val="FBAE40"/>
          </p15:clr>
        </p15:guide>
        <p15:guide id="5" orient="horz" pos="3361" userDrawn="1">
          <p15:clr>
            <a:srgbClr val="FBAE40"/>
          </p15:clr>
        </p15:guide>
        <p15:guide id="6" orient="horz" pos="5674"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x Text: Standard">
    <p:spTree>
      <p:nvGrpSpPr>
        <p:cNvPr id="1" name=""/>
        <p:cNvGrpSpPr/>
        <p:nvPr/>
      </p:nvGrpSpPr>
      <p:grpSpPr>
        <a:xfrm>
          <a:off x="0" y="0"/>
          <a:ext cx="0" cy="0"/>
          <a:chOff x="0" y="0"/>
          <a:chExt cx="0" cy="0"/>
        </a:xfrm>
      </p:grpSpPr>
      <p:cxnSp>
        <p:nvCxnSpPr>
          <p:cNvPr id="18" name="Straight Connector 17"/>
          <p:cNvCxnSpPr/>
          <p:nvPr userDrawn="1"/>
        </p:nvCxnSpPr>
        <p:spPr bwMode="gray">
          <a:xfrm>
            <a:off x="2581275" y="1037059"/>
            <a:ext cx="4676775"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bwMode="gray">
          <a:xfrm>
            <a:off x="2588087" y="700183"/>
            <a:ext cx="4669963" cy="307777"/>
          </a:xfrm>
          <a:prstGeom prst="rect">
            <a:avLst/>
          </a:prstGeom>
        </p:spPr>
        <p:txBody>
          <a:bodyPr wrap="square" lIns="0" tIns="0" rIns="0" bIns="0" anchor="b" anchorCtr="0">
            <a:spAutoFit/>
          </a:bodyPr>
          <a:lstStyle>
            <a:lvl1pPr>
              <a:lnSpc>
                <a:spcPct val="100000"/>
              </a:lnSpc>
              <a:defRPr sz="2000" b="0" spc="40" baseline="0"/>
            </a:lvl1pPr>
          </a:lstStyle>
          <a:p>
            <a:r>
              <a:rPr lang="en-US" dirty="0" smtClean="0"/>
              <a:t>Page Title – Rockwell 20pt Regular</a:t>
            </a:r>
          </a:p>
        </p:txBody>
      </p:sp>
      <p:sp>
        <p:nvSpPr>
          <p:cNvPr id="12" name="Text Placeholder 3"/>
          <p:cNvSpPr>
            <a:spLocks noGrp="1"/>
          </p:cNvSpPr>
          <p:nvPr>
            <p:ph type="body" sz="quarter" idx="28" hasCustomPrompt="1"/>
          </p:nvPr>
        </p:nvSpPr>
        <p:spPr bwMode="gray">
          <a:xfrm>
            <a:off x="2588087" y="1110761"/>
            <a:ext cx="4669963"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3" name="Text Placeholder 7"/>
          <p:cNvSpPr>
            <a:spLocks noGrp="1"/>
          </p:cNvSpPr>
          <p:nvPr>
            <p:ph type="body" sz="quarter" idx="29" hasCustomPrompt="1"/>
          </p:nvPr>
        </p:nvSpPr>
        <p:spPr bwMode="gray">
          <a:xfrm>
            <a:off x="2588087"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4" name="Text Placeholder 2"/>
          <p:cNvSpPr>
            <a:spLocks noGrp="1"/>
          </p:cNvSpPr>
          <p:nvPr>
            <p:ph type="body" sz="quarter" idx="32" hasCustomPrompt="1"/>
          </p:nvPr>
        </p:nvSpPr>
        <p:spPr bwMode="gray">
          <a:xfrm>
            <a:off x="504825" y="464479"/>
            <a:ext cx="1920240" cy="9082745"/>
          </a:xfrm>
          <a:ln w="12700">
            <a:solidFill>
              <a:schemeClr val="accent3"/>
            </a:solidFill>
            <a:miter lim="800000"/>
          </a:ln>
        </p:spPr>
        <p:txBody>
          <a:bodyPr lIns="137160" tIns="137160" rIns="137160" bIns="137160">
            <a:noAutofit/>
          </a:bodyPr>
          <a:lstStyle>
            <a:lvl1pPr marL="0" indent="0">
              <a:spcBef>
                <a:spcPts val="0"/>
              </a:spcBef>
              <a:buNone/>
              <a:defRPr sz="1000" b="1">
                <a:solidFill>
                  <a:schemeClr val="tx1"/>
                </a:solidFill>
              </a:defRPr>
            </a:lvl1pPr>
            <a:lvl2pPr marL="112713" indent="0">
              <a:buNone/>
              <a:defRPr sz="1000"/>
            </a:lvl2pPr>
            <a:lvl3pPr marL="230187" indent="0">
              <a:buNone/>
              <a:defRPr sz="1000"/>
            </a:lvl3pPr>
            <a:lvl4pPr marL="342900" indent="0">
              <a:buNone/>
              <a:defRPr sz="1000"/>
            </a:lvl4pPr>
            <a:lvl5pPr marL="458787" indent="0">
              <a:buNone/>
              <a:defRPr sz="1000"/>
            </a:lvl5pPr>
          </a:lstStyle>
          <a:p>
            <a:pPr lvl="0"/>
            <a:r>
              <a:rPr lang="en-US" dirty="0" smtClean="0"/>
              <a:t>Box Title – Verdana</a:t>
            </a:r>
          </a:p>
        </p:txBody>
      </p:sp>
      <p:sp>
        <p:nvSpPr>
          <p:cNvPr id="17" name="Text Placeholder 5"/>
          <p:cNvSpPr>
            <a:spLocks noGrp="1"/>
          </p:cNvSpPr>
          <p:nvPr>
            <p:ph type="body" sz="quarter" idx="34" hasCustomPrompt="1"/>
          </p:nvPr>
        </p:nvSpPr>
        <p:spPr bwMode="gray">
          <a:xfrm>
            <a:off x="504825" y="744548"/>
            <a:ext cx="1920240" cy="8802675"/>
          </a:xfrm>
        </p:spPr>
        <p:txBody>
          <a:bodyPr lIns="137160" tIns="137160" rIns="137160">
            <a:noAutofit/>
          </a:bodyPr>
          <a:lstStyle>
            <a:lvl1pPr marL="0" indent="0">
              <a:lnSpc>
                <a:spcPct val="120000"/>
              </a:lnSpc>
              <a:spcBef>
                <a:spcPts val="800"/>
              </a:spcBef>
              <a:buNone/>
              <a:defRPr>
                <a:solidFill>
                  <a:schemeClr val="tx1"/>
                </a:solidFill>
              </a:defRPr>
            </a:lvl1pPr>
            <a:lvl2pPr marL="112713" indent="0">
              <a:lnSpc>
                <a:spcPct val="120000"/>
              </a:lnSpc>
              <a:spcBef>
                <a:spcPts val="800"/>
              </a:spcBef>
              <a:buNone/>
              <a:defRPr/>
            </a:lvl2pPr>
            <a:lvl3pPr marL="230187" indent="0">
              <a:lnSpc>
                <a:spcPct val="120000"/>
              </a:lnSpc>
              <a:spcBef>
                <a:spcPts val="800"/>
              </a:spcBef>
              <a:buNone/>
              <a:defRPr/>
            </a:lvl3pPr>
            <a:lvl4pPr marL="342900" indent="0">
              <a:lnSpc>
                <a:spcPct val="120000"/>
              </a:lnSpc>
              <a:spcBef>
                <a:spcPts val="800"/>
              </a:spcBef>
              <a:buNone/>
              <a:defRPr/>
            </a:lvl4pPr>
            <a:lvl5pPr marL="458787" indent="0">
              <a:lnSpc>
                <a:spcPct val="120000"/>
              </a:lnSpc>
              <a:spcBef>
                <a:spcPts val="800"/>
              </a:spcBef>
              <a:buNone/>
              <a:defRPr/>
            </a:lvl5pPr>
          </a:lstStyle>
          <a:p>
            <a:pPr lvl="0"/>
            <a:r>
              <a:rPr lang="en-US" dirty="0" smtClean="0"/>
              <a:t>Section Text – Verdana 9pt Regular. Click to add text. Click to add text. Click to add text. Click to add text. Click to add text. Click to add text. Click to add text. Click to add text.</a:t>
            </a:r>
            <a:br>
              <a:rPr lang="en-US" dirty="0" smtClean="0"/>
            </a:br>
            <a:r>
              <a:rPr lang="en-US" dirty="0" smtClean="0"/>
              <a:t>Click to add text. Click to add text. Click to add text. Click to add text. Click to add text. Click to add text. Click to add text. Click to add text. </a:t>
            </a:r>
          </a:p>
        </p:txBody>
      </p:sp>
      <p:sp>
        <p:nvSpPr>
          <p:cNvPr id="19" name="Text Placeholder 6"/>
          <p:cNvSpPr>
            <a:spLocks noGrp="1"/>
          </p:cNvSpPr>
          <p:nvPr>
            <p:ph type="body" sz="quarter" idx="43" hasCustomPrompt="1"/>
          </p:nvPr>
        </p:nvSpPr>
        <p:spPr bwMode="gray">
          <a:xfrm>
            <a:off x="4928977" y="9393338"/>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0" name="Text Placeholder 6"/>
          <p:cNvSpPr>
            <a:spLocks noGrp="1"/>
          </p:cNvSpPr>
          <p:nvPr>
            <p:ph type="body" sz="quarter" idx="44" hasCustomPrompt="1"/>
          </p:nvPr>
        </p:nvSpPr>
        <p:spPr bwMode="gray">
          <a:xfrm>
            <a:off x="2585508" y="9316394"/>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Tree>
    <p:extLst>
      <p:ext uri="{BB962C8B-B14F-4D97-AF65-F5344CB8AC3E}">
        <p14:creationId xmlns:p14="http://schemas.microsoft.com/office/powerpoint/2010/main" val="2993346309"/>
      </p:ext>
    </p:extLst>
  </p:cSld>
  <p:clrMapOvr>
    <a:masterClrMapping/>
  </p:clrMapOvr>
  <p:timing>
    <p:tnLst>
      <p:par>
        <p:cTn id="1" dur="indefinite" restart="never" nodeType="tmRoot"/>
      </p:par>
    </p:tnLst>
  </p:timing>
  <p:extLst>
    <p:ext uri="{DCECCB84-F9BA-43D5-87BE-67443E8EF086}">
      <p15:sldGuideLst xmlns:p15="http://schemas.microsoft.com/office/powerpoint/2012/main">
        <p15:guide id="1" pos="1626"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age: with Footer">
    <p:bg bwMode="gray">
      <p:bgRef idx="1001">
        <a:schemeClr val="bg1"/>
      </p:bgRef>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Page">
    <p:bg bwMode="gray">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035627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ack Cover ">
    <p:spTree>
      <p:nvGrpSpPr>
        <p:cNvPr id="1" name=""/>
        <p:cNvGrpSpPr/>
        <p:nvPr/>
      </p:nvGrpSpPr>
      <p:grpSpPr>
        <a:xfrm>
          <a:off x="0" y="0"/>
          <a:ext cx="0" cy="0"/>
          <a:chOff x="0" y="0"/>
          <a:chExt cx="0" cy="0"/>
        </a:xfrm>
      </p:grpSpPr>
      <p:grpSp>
        <p:nvGrpSpPr>
          <p:cNvPr id="18" name="Group 17"/>
          <p:cNvGrpSpPr/>
          <p:nvPr userDrawn="1"/>
        </p:nvGrpSpPr>
        <p:grpSpPr bwMode="gray">
          <a:xfrm>
            <a:off x="2957819" y="3631298"/>
            <a:ext cx="1856762" cy="1513975"/>
            <a:chOff x="3898372" y="2882900"/>
            <a:chExt cx="2476500" cy="2019300"/>
          </a:xfrm>
        </p:grpSpPr>
        <p:pic>
          <p:nvPicPr>
            <p:cNvPr id="19" name="Picture 3"/>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gray">
            <a:xfrm>
              <a:off x="4024376" y="3276600"/>
              <a:ext cx="2224492" cy="1270738"/>
            </a:xfrm>
            <a:prstGeom prst="rect">
              <a:avLst/>
            </a:prstGeom>
            <a:noFill/>
            <a:extLst>
              <a:ext uri="{909E8E84-426E-40DD-AFC4-6F175D3DCCD1}">
                <a14:hiddenFill xmlns:a14="http://schemas.microsoft.com/office/drawing/2010/main">
                  <a:solidFill>
                    <a:srgbClr val="FFFFFF"/>
                  </a:solidFill>
                </a14:hiddenFill>
              </a:ext>
            </a:extLst>
          </p:spPr>
        </p:pic>
        <p:cxnSp>
          <p:nvCxnSpPr>
            <p:cNvPr id="20" name="Straight Connector 19"/>
            <p:cNvCxnSpPr/>
            <p:nvPr userDrawn="1"/>
          </p:nvCxnSpPr>
          <p:spPr bwMode="gray">
            <a:xfrm>
              <a:off x="3898372" y="28829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bwMode="gray">
            <a:xfrm>
              <a:off x="3898372" y="4902200"/>
              <a:ext cx="2476500" cy="0"/>
            </a:xfrm>
            <a:prstGeom prst="line">
              <a:avLst/>
            </a:prstGeom>
            <a:ln w="1905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17" name="Group 16"/>
          <p:cNvGrpSpPr/>
          <p:nvPr userDrawn="1"/>
        </p:nvGrpSpPr>
        <p:grpSpPr bwMode="gray">
          <a:xfrm>
            <a:off x="394240" y="9134518"/>
            <a:ext cx="4279313" cy="527990"/>
            <a:chOff x="398998" y="9127375"/>
            <a:chExt cx="4279313" cy="527990"/>
          </a:xfrm>
        </p:grpSpPr>
        <p:cxnSp>
          <p:nvCxnSpPr>
            <p:cNvPr id="23" name="Straight Connector 22"/>
            <p:cNvCxnSpPr/>
            <p:nvPr userDrawn="1"/>
          </p:nvCxnSpPr>
          <p:spPr bwMode="gray">
            <a:xfrm>
              <a:off x="1899262" y="9127375"/>
              <a:ext cx="0" cy="52799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2027979" y="9237482"/>
              <a:ext cx="2650332" cy="307777"/>
            </a:xfrm>
            <a:prstGeom prst="rect">
              <a:avLst/>
            </a:prstGeom>
            <a:noFill/>
          </p:spPr>
          <p:txBody>
            <a:bodyPr wrap="square" lIns="0" tIns="0" rIns="0" bIns="0" rtlCol="0">
              <a:spAutoFit/>
            </a:bodyPr>
            <a:lstStyle/>
            <a:p>
              <a:pPr>
                <a:spcBef>
                  <a:spcPts val="0"/>
                </a:spcBef>
              </a:pPr>
              <a:r>
                <a:rPr lang="en-US" sz="1000" spc="0" baseline="0" dirty="0" smtClean="0">
                  <a:latin typeface="+mj-lt"/>
                </a:rPr>
                <a:t>2445 M Street NW, Washington DC 20037</a:t>
              </a:r>
            </a:p>
            <a:p>
              <a:pPr>
                <a:spcBef>
                  <a:spcPts val="0"/>
                </a:spcBef>
              </a:pPr>
              <a:r>
                <a:rPr lang="en-US" sz="1000" b="1" spc="0" baseline="0" dirty="0" smtClean="0">
                  <a:latin typeface="+mj-lt"/>
                </a:rPr>
                <a:t>P</a:t>
              </a:r>
              <a:r>
                <a:rPr lang="en-US" sz="1000" spc="0" baseline="0" dirty="0" smtClean="0">
                  <a:latin typeface="+mj-lt"/>
                </a:rPr>
                <a:t> 202.266.6400   </a:t>
              </a:r>
              <a:r>
                <a:rPr lang="en-US" sz="1000" b="1" spc="0" baseline="0" dirty="0" smtClean="0">
                  <a:latin typeface="+mj-lt"/>
                </a:rPr>
                <a:t>F</a:t>
              </a:r>
              <a:r>
                <a:rPr lang="en-US" sz="1000" spc="0" baseline="0" dirty="0" smtClean="0">
                  <a:latin typeface="+mj-lt"/>
                </a:rPr>
                <a:t> 202.266.5700   </a:t>
              </a:r>
              <a:r>
                <a:rPr lang="en-US" sz="1000" spc="0" baseline="0" dirty="0" smtClean="0">
                  <a:solidFill>
                    <a:schemeClr val="accent6"/>
                  </a:solidFill>
                  <a:latin typeface="+mj-lt"/>
                </a:rPr>
                <a:t>eab.com</a:t>
              </a:r>
            </a:p>
          </p:txBody>
        </p:sp>
        <p:cxnSp>
          <p:nvCxnSpPr>
            <p:cNvPr id="25" name="Straight Connector 24"/>
            <p:cNvCxnSpPr/>
            <p:nvPr userDrawn="1"/>
          </p:nvCxnSpPr>
          <p:spPr bwMode="gray">
            <a:xfrm>
              <a:off x="2946813"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bwMode="gray">
            <a:xfrm>
              <a:off x="3915704" y="9423746"/>
              <a:ext cx="0" cy="91440"/>
            </a:xfrm>
            <a:prstGeom prst="line">
              <a:avLst/>
            </a:prstGeom>
            <a:ln w="635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398998" y="9127375"/>
              <a:ext cx="1379976" cy="527990"/>
            </a:xfrm>
            <a:prstGeom prst="rect">
              <a:avLst/>
            </a:prstGeom>
          </p:spPr>
        </p:pic>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3456432" y="9220527"/>
            <a:ext cx="3657600" cy="215444"/>
          </a:xfrm>
        </p:spPr>
        <p:txBody>
          <a:bodyPr/>
          <a:lstStyle>
            <a:lvl1pPr marL="0" indent="0" algn="r">
              <a:spcBef>
                <a:spcPts val="0"/>
              </a:spcBef>
              <a:buNone/>
              <a:defRPr sz="1400">
                <a:solidFill>
                  <a:schemeClr val="accent3"/>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smtClean="0"/>
              <a:t>Insert Program Name Here</a:t>
            </a:r>
          </a:p>
        </p:txBody>
      </p:sp>
      <p:sp>
        <p:nvSpPr>
          <p:cNvPr id="13" name="Text Placeholder 10"/>
          <p:cNvSpPr>
            <a:spLocks noGrp="1"/>
          </p:cNvSpPr>
          <p:nvPr>
            <p:ph type="body" sz="quarter" idx="18" hasCustomPrompt="1"/>
          </p:nvPr>
        </p:nvSpPr>
        <p:spPr bwMode="gray">
          <a:xfrm>
            <a:off x="3456432" y="9459660"/>
            <a:ext cx="3657600" cy="153888"/>
          </a:xfrm>
        </p:spPr>
        <p:txBody>
          <a:bodyPr/>
          <a:lstStyle>
            <a:lvl1pPr marL="0" indent="0" algn="r">
              <a:spcBef>
                <a:spcPts val="0"/>
              </a:spcBef>
              <a:buNone/>
              <a:defRPr sz="1000">
                <a:solidFill>
                  <a:schemeClr val="accent3"/>
                </a:solidFill>
              </a:defRPr>
            </a:lvl1pPr>
            <a:lvl2pPr>
              <a:spcBef>
                <a:spcPts val="0"/>
              </a:spcBef>
              <a:defRPr sz="1000">
                <a:solidFill>
                  <a:schemeClr val="accent3"/>
                </a:solidFill>
              </a:defRPr>
            </a:lvl2pPr>
            <a:lvl3pPr>
              <a:spcBef>
                <a:spcPts val="0"/>
              </a:spcBef>
              <a:defRPr sz="1000">
                <a:solidFill>
                  <a:schemeClr val="accent3"/>
                </a:solidFill>
              </a:defRPr>
            </a:lvl3pPr>
            <a:lvl4pPr>
              <a:spcBef>
                <a:spcPts val="0"/>
              </a:spcBef>
              <a:defRPr sz="1000">
                <a:solidFill>
                  <a:schemeClr val="accent3"/>
                </a:solidFill>
              </a:defRPr>
            </a:lvl4pPr>
            <a:lvl5pPr>
              <a:spcBef>
                <a:spcPts val="0"/>
              </a:spcBef>
              <a:defRPr sz="1000">
                <a:solidFill>
                  <a:schemeClr val="accent3"/>
                </a:solidFill>
              </a:defRPr>
            </a:lvl5pPr>
          </a:lstStyle>
          <a:p>
            <a:pPr lvl="0"/>
            <a:r>
              <a:rPr lang="en-US" dirty="0" smtClean="0"/>
              <a:t>Insert Sub-program Name Here (if necessary)</a:t>
            </a:r>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1" userDrawn="1">
          <p15:clr>
            <a:srgbClr val="FBAE40"/>
          </p15:clr>
        </p15:guide>
        <p15:guide id="2" orient="horz" pos="2841" userDrawn="1">
          <p15:clr>
            <a:srgbClr val="FBAE40"/>
          </p15:clr>
        </p15:guide>
        <p15:guide id="3" orient="horz" pos="298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w/Lockup">
    <p:spTree>
      <p:nvGrpSpPr>
        <p:cNvPr id="1" name=""/>
        <p:cNvGrpSpPr/>
        <p:nvPr/>
      </p:nvGrpSpPr>
      <p:grpSpPr>
        <a:xfrm>
          <a:off x="0" y="0"/>
          <a:ext cx="0" cy="0"/>
          <a:chOff x="0" y="0"/>
          <a:chExt cx="0" cy="0"/>
        </a:xfrm>
      </p:grpSpPr>
      <p:cxnSp>
        <p:nvCxnSpPr>
          <p:cNvPr id="8" name="Straight Connector 7"/>
          <p:cNvCxnSpPr/>
          <p:nvPr userDrawn="1"/>
        </p:nvCxnSpPr>
        <p:spPr bwMode="gray">
          <a:xfrm>
            <a:off x="658368" y="9120561"/>
            <a:ext cx="6455664" cy="0"/>
          </a:xfrm>
          <a:prstGeom prst="line">
            <a:avLst/>
          </a:prstGeom>
          <a:ln w="28575">
            <a:solidFill>
              <a:schemeClr val="accent6"/>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bwMode="gray">
          <a:xfrm>
            <a:off x="1035585" y="3584669"/>
            <a:ext cx="5257800" cy="923330"/>
          </a:xfrm>
          <a:prstGeom prst="rect">
            <a:avLst/>
          </a:prstGeom>
        </p:spPr>
        <p:txBody>
          <a:bodyPr lIns="0" tIns="0" rIns="0" bIns="0" anchor="b" anchorCtr="0">
            <a:spAutoFit/>
          </a:bodyPr>
          <a:lstStyle>
            <a:lvl1pPr>
              <a:lnSpc>
                <a:spcPct val="100000"/>
              </a:lnSpc>
              <a:defRPr sz="3000" b="0" spc="0" baseline="0">
                <a:solidFill>
                  <a:schemeClr val="tx1"/>
                </a:solidFill>
              </a:defRPr>
            </a:lvl1pPr>
          </a:lstStyle>
          <a:p>
            <a:r>
              <a:rPr lang="en-US" dirty="0" smtClean="0"/>
              <a:t>Document Title – Rockwell 30pt Regular, Use Title Case</a:t>
            </a:r>
          </a:p>
        </p:txBody>
      </p:sp>
      <p:sp>
        <p:nvSpPr>
          <p:cNvPr id="11" name="Text Placeholder 4"/>
          <p:cNvSpPr>
            <a:spLocks noGrp="1"/>
          </p:cNvSpPr>
          <p:nvPr>
            <p:ph type="body" sz="quarter" idx="16" hasCustomPrompt="1"/>
          </p:nvPr>
        </p:nvSpPr>
        <p:spPr bwMode="gray">
          <a:xfrm>
            <a:off x="1035585" y="4738964"/>
            <a:ext cx="5257800" cy="215444"/>
          </a:xfrm>
        </p:spPr>
        <p:txBody>
          <a:bodyPr/>
          <a:lstStyle>
            <a:lvl1pPr marL="0" indent="0">
              <a:spcBef>
                <a:spcPts val="0"/>
              </a:spcBef>
              <a:buNone/>
              <a:defRPr sz="1400">
                <a:solidFill>
                  <a:schemeClr val="tx1"/>
                </a:solidFill>
              </a:defRPr>
            </a:lvl1pPr>
            <a:lvl2pPr>
              <a:defRPr sz="1400"/>
            </a:lvl2pPr>
            <a:lvl3pPr>
              <a:defRPr sz="1400"/>
            </a:lvl3pPr>
            <a:lvl4pPr>
              <a:defRPr sz="1400"/>
            </a:lvl4pPr>
            <a:lvl5pPr>
              <a:defRPr sz="1400"/>
            </a:lvl5pPr>
          </a:lstStyle>
          <a:p>
            <a:pPr lvl="0"/>
            <a:r>
              <a:rPr lang="en-US" dirty="0" smtClean="0"/>
              <a:t>Document Subtitle – Verdana 14pt Regular, Use Title Case</a:t>
            </a:r>
          </a:p>
        </p:txBody>
      </p:sp>
      <p:sp>
        <p:nvSpPr>
          <p:cNvPr id="12" name="Text Placeholder 6"/>
          <p:cNvSpPr>
            <a:spLocks noGrp="1"/>
          </p:cNvSpPr>
          <p:nvPr>
            <p:ph type="body" sz="quarter" idx="17" hasCustomPrompt="1"/>
          </p:nvPr>
        </p:nvSpPr>
        <p:spPr bwMode="gray">
          <a:xfrm>
            <a:off x="2743176" y="806857"/>
            <a:ext cx="3200400" cy="461665"/>
          </a:xfrm>
        </p:spPr>
        <p:txBody>
          <a:bodyPr anchor="ctr" anchorCtr="0"/>
          <a:lstStyle>
            <a:lvl1pPr marL="0" indent="0" algn="l">
              <a:spcBef>
                <a:spcPts val="0"/>
              </a:spcBef>
              <a:buNone/>
              <a:defRPr sz="1500">
                <a:solidFill>
                  <a:schemeClr val="tx1"/>
                </a:solidFill>
              </a:defRPr>
            </a:lvl1pPr>
            <a:lvl2pPr marL="112713" indent="0">
              <a:spcBef>
                <a:spcPts val="0"/>
              </a:spcBef>
              <a:buNone/>
              <a:defRPr sz="1400">
                <a:solidFill>
                  <a:schemeClr val="accent3"/>
                </a:solidFill>
              </a:defRPr>
            </a:lvl2pPr>
            <a:lvl3pPr marL="230187" indent="0">
              <a:spcBef>
                <a:spcPts val="0"/>
              </a:spcBef>
              <a:buNone/>
              <a:defRPr sz="1400">
                <a:solidFill>
                  <a:schemeClr val="accent3"/>
                </a:solidFill>
              </a:defRPr>
            </a:lvl3pPr>
            <a:lvl4pPr marL="342900" indent="0">
              <a:spcBef>
                <a:spcPts val="0"/>
              </a:spcBef>
              <a:buNone/>
              <a:defRPr sz="1400">
                <a:solidFill>
                  <a:schemeClr val="accent3"/>
                </a:solidFill>
              </a:defRPr>
            </a:lvl4pPr>
            <a:lvl5pPr marL="458787" indent="0">
              <a:spcBef>
                <a:spcPts val="0"/>
              </a:spcBef>
              <a:buNone/>
              <a:defRPr sz="1400">
                <a:solidFill>
                  <a:schemeClr val="accent3"/>
                </a:solidFill>
              </a:defRPr>
            </a:lvl5pPr>
          </a:lstStyle>
          <a:p>
            <a:pPr lvl="0"/>
            <a:r>
              <a:rPr lang="en-US" dirty="0" smtClean="0"/>
              <a:t>Program Name Appears Here Identically to Official Display</a:t>
            </a:r>
          </a:p>
        </p:txBody>
      </p:sp>
      <p:pic>
        <p:nvPicPr>
          <p:cNvPr id="23" name="Picture 2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713970" y="670405"/>
            <a:ext cx="1685547" cy="734569"/>
          </a:xfrm>
          <a:prstGeom prst="rect">
            <a:avLst/>
          </a:prstGeom>
          <a:noFill/>
          <a:ln>
            <a:noFill/>
          </a:ln>
        </p:spPr>
      </p:pic>
      <p:cxnSp>
        <p:nvCxnSpPr>
          <p:cNvPr id="27" name="Straight Connector 26"/>
          <p:cNvCxnSpPr/>
          <p:nvPr userDrawn="1"/>
        </p:nvCxnSpPr>
        <p:spPr bwMode="gray">
          <a:xfrm>
            <a:off x="2581251" y="671929"/>
            <a:ext cx="0" cy="731520"/>
          </a:xfrm>
          <a:prstGeom prst="line">
            <a:avLst/>
          </a:prstGeom>
          <a:ln w="12700">
            <a:solidFill>
              <a:schemeClr val="accent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4858538"/>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51">
          <p15:clr>
            <a:srgbClr val="FBAE40"/>
          </p15:clr>
        </p15:guide>
        <p15:guide id="2" orient="horz" pos="2841">
          <p15:clr>
            <a:srgbClr val="FBAE40"/>
          </p15:clr>
        </p15:guide>
        <p15:guide id="3" orient="horz" pos="2985">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AB In-Brief">
    <p:spTree>
      <p:nvGrpSpPr>
        <p:cNvPr id="1" name=""/>
        <p:cNvGrpSpPr/>
        <p:nvPr/>
      </p:nvGrpSpPr>
      <p:grpSpPr>
        <a:xfrm>
          <a:off x="0" y="0"/>
          <a:ext cx="0" cy="0"/>
          <a:chOff x="0" y="0"/>
          <a:chExt cx="0" cy="0"/>
        </a:xfrm>
      </p:grpSpPr>
      <p:sp>
        <p:nvSpPr>
          <p:cNvPr id="2" name="Rectangle 1"/>
          <p:cNvSpPr/>
          <p:nvPr userDrawn="1"/>
        </p:nvSpPr>
        <p:spPr bwMode="gray">
          <a:xfrm>
            <a:off x="-6289" y="8274582"/>
            <a:ext cx="7778690" cy="1234544"/>
          </a:xfrm>
          <a:prstGeom prst="rect">
            <a:avLst/>
          </a:prstGeom>
          <a:solidFill>
            <a:schemeClr val="tx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3" name="Rectangle 2"/>
          <p:cNvSpPr/>
          <p:nvPr userDrawn="1"/>
        </p:nvSpPr>
        <p:spPr bwMode="gray">
          <a:xfrm>
            <a:off x="1024935" y="1352567"/>
            <a:ext cx="6747466" cy="6771277"/>
          </a:xfrm>
          <a:prstGeom prst="rect">
            <a:avLst/>
          </a:prstGeom>
          <a:solidFill>
            <a:schemeClr val="accent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4" name="Rectangle 224"/>
          <p:cNvSpPr/>
          <p:nvPr userDrawn="1"/>
        </p:nvSpPr>
        <p:spPr bwMode="gray">
          <a:xfrm>
            <a:off x="1024934" y="1352567"/>
            <a:ext cx="4336615" cy="6771277"/>
          </a:xfrm>
          <a:custGeom>
            <a:avLst/>
            <a:gdLst/>
            <a:ahLst/>
            <a:cxnLst/>
            <a:rect l="l" t="t" r="r" b="b"/>
            <a:pathLst>
              <a:path w="3537825" h="5451475">
                <a:moveTo>
                  <a:pt x="0" y="0"/>
                </a:moveTo>
                <a:lnTo>
                  <a:pt x="2689716" y="0"/>
                </a:lnTo>
                <a:cubicBezTo>
                  <a:pt x="3218637" y="596391"/>
                  <a:pt x="3537825" y="1381628"/>
                  <a:pt x="3537825" y="2241415"/>
                </a:cubicBezTo>
                <a:cubicBezTo>
                  <a:pt x="3537825" y="3726746"/>
                  <a:pt x="2585223" y="4989584"/>
                  <a:pt x="1257339" y="5451475"/>
                </a:cubicBezTo>
                <a:lnTo>
                  <a:pt x="0" y="5451475"/>
                </a:lnTo>
                <a:close/>
              </a:path>
            </a:pathLst>
          </a:custGeom>
          <a:solidFill>
            <a:srgbClr val="005D95"/>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5" name="Oval 236"/>
          <p:cNvSpPr/>
          <p:nvPr userDrawn="1"/>
        </p:nvSpPr>
        <p:spPr bwMode="gray">
          <a:xfrm>
            <a:off x="1024934" y="1352567"/>
            <a:ext cx="3527977" cy="6301983"/>
          </a:xfrm>
          <a:custGeom>
            <a:avLst/>
            <a:gdLst/>
            <a:ahLst/>
            <a:cxnLst/>
            <a:rect l="l" t="t" r="r" b="b"/>
            <a:pathLst>
              <a:path w="2878136" h="5073652">
                <a:moveTo>
                  <a:pt x="0" y="0"/>
                </a:moveTo>
                <a:lnTo>
                  <a:pt x="1772762" y="0"/>
                </a:lnTo>
                <a:cubicBezTo>
                  <a:pt x="2445777" y="515594"/>
                  <a:pt x="2878136" y="1327992"/>
                  <a:pt x="2878136" y="2241374"/>
                </a:cubicBezTo>
                <a:cubicBezTo>
                  <a:pt x="2878136" y="3805598"/>
                  <a:pt x="1610082" y="5073652"/>
                  <a:pt x="45858" y="5073652"/>
                </a:cubicBezTo>
                <a:lnTo>
                  <a:pt x="0" y="5071337"/>
                </a:lnTo>
                <a:close/>
              </a:path>
            </a:pathLst>
          </a:custGeom>
          <a:solidFill>
            <a:srgbClr val="00659B"/>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6" name="Oval 33"/>
          <p:cNvSpPr/>
          <p:nvPr userDrawn="1"/>
        </p:nvSpPr>
        <p:spPr bwMode="gray">
          <a:xfrm>
            <a:off x="1" y="1323783"/>
            <a:ext cx="3918039" cy="5678882"/>
          </a:xfrm>
          <a:custGeom>
            <a:avLst/>
            <a:gdLst/>
            <a:ahLst/>
            <a:cxnLst/>
            <a:rect l="l" t="t" r="r" b="b"/>
            <a:pathLst>
              <a:path w="3918039" h="5678882">
                <a:moveTo>
                  <a:pt x="1115893" y="0"/>
                </a:moveTo>
                <a:cubicBezTo>
                  <a:pt x="2663476" y="0"/>
                  <a:pt x="3918039" y="1271261"/>
                  <a:pt x="3918039" y="2839441"/>
                </a:cubicBezTo>
                <a:cubicBezTo>
                  <a:pt x="3918039" y="4407621"/>
                  <a:pt x="2663476" y="5678882"/>
                  <a:pt x="1115893" y="5678882"/>
                </a:cubicBezTo>
                <a:cubicBezTo>
                  <a:pt x="719097" y="5678882"/>
                  <a:pt x="341564" y="5595310"/>
                  <a:pt x="0" y="5443458"/>
                </a:cubicBezTo>
                <a:lnTo>
                  <a:pt x="0" y="235424"/>
                </a:lnTo>
                <a:cubicBezTo>
                  <a:pt x="341564" y="83572"/>
                  <a:pt x="719097" y="0"/>
                  <a:pt x="1115893" y="0"/>
                </a:cubicBezTo>
                <a:close/>
              </a:path>
            </a:pathLst>
          </a:custGeom>
          <a:solidFill>
            <a:schemeClr val="bg1"/>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7" name="Oval 34"/>
          <p:cNvSpPr/>
          <p:nvPr userDrawn="1"/>
        </p:nvSpPr>
        <p:spPr bwMode="gray">
          <a:xfrm>
            <a:off x="1" y="1494150"/>
            <a:ext cx="3749910" cy="5338148"/>
          </a:xfrm>
          <a:custGeom>
            <a:avLst/>
            <a:gdLst/>
            <a:ahLst/>
            <a:cxnLst/>
            <a:rect l="l" t="t" r="r" b="b"/>
            <a:pathLst>
              <a:path w="3749910" h="5338148">
                <a:moveTo>
                  <a:pt x="1115893" y="0"/>
                </a:moveTo>
                <a:cubicBezTo>
                  <a:pt x="2570620" y="0"/>
                  <a:pt x="3749910" y="1194985"/>
                  <a:pt x="3749910" y="2669074"/>
                </a:cubicBezTo>
                <a:cubicBezTo>
                  <a:pt x="3749910" y="4143163"/>
                  <a:pt x="2570620" y="5338148"/>
                  <a:pt x="1115893" y="5338148"/>
                </a:cubicBezTo>
                <a:cubicBezTo>
                  <a:pt x="716502" y="5338148"/>
                  <a:pt x="337873" y="5248075"/>
                  <a:pt x="0" y="5084167"/>
                </a:cubicBezTo>
                <a:lnTo>
                  <a:pt x="0" y="253982"/>
                </a:lnTo>
                <a:cubicBezTo>
                  <a:pt x="337873" y="90073"/>
                  <a:pt x="716502" y="0"/>
                  <a:pt x="1115893" y="0"/>
                </a:cubicBezTo>
                <a:close/>
              </a:path>
            </a:pathLst>
          </a:custGeom>
          <a:solidFill>
            <a:schemeClr val="bg2"/>
          </a:solidFill>
          <a:ln w="1270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8" name="TextBox 7"/>
          <p:cNvSpPr txBox="1"/>
          <p:nvPr userDrawn="1"/>
        </p:nvSpPr>
        <p:spPr bwMode="gray">
          <a:xfrm>
            <a:off x="737901" y="8954742"/>
            <a:ext cx="1268264" cy="276999"/>
          </a:xfrm>
          <a:prstGeom prst="rect">
            <a:avLst/>
          </a:prstGeom>
          <a:noFill/>
        </p:spPr>
        <p:txBody>
          <a:bodyPr wrap="square" lIns="0" tIns="0" rIns="0" bIns="0" rtlCol="0">
            <a:spAutoFit/>
          </a:bodyPr>
          <a:lstStyle/>
          <a:p>
            <a:pPr>
              <a:spcBef>
                <a:spcPts val="500"/>
              </a:spcBef>
            </a:pPr>
            <a:r>
              <a:rPr lang="en-US" sz="900" dirty="0">
                <a:solidFill>
                  <a:schemeClr val="bg1"/>
                </a:solidFill>
              </a:rPr>
              <a:t>College and university members</a:t>
            </a:r>
            <a:endParaRPr lang="en-US" sz="900" dirty="0" smtClean="0">
              <a:solidFill>
                <a:schemeClr val="bg1"/>
              </a:solidFill>
            </a:endParaRPr>
          </a:p>
        </p:txBody>
      </p:sp>
      <p:sp>
        <p:nvSpPr>
          <p:cNvPr id="9" name="TextBox 8"/>
          <p:cNvSpPr txBox="1"/>
          <p:nvPr userDrawn="1"/>
        </p:nvSpPr>
        <p:spPr bwMode="gray">
          <a:xfrm>
            <a:off x="707215" y="8460976"/>
            <a:ext cx="1732467"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1,100</a:t>
            </a:r>
            <a:r>
              <a:rPr lang="en-US" sz="3000" baseline="30000" dirty="0" smtClean="0">
                <a:solidFill>
                  <a:schemeClr val="bg1"/>
                </a:solidFill>
                <a:latin typeface="+mj-lt"/>
              </a:rPr>
              <a:t>+</a:t>
            </a:r>
          </a:p>
        </p:txBody>
      </p:sp>
      <p:sp>
        <p:nvSpPr>
          <p:cNvPr id="10" name="TextBox 9"/>
          <p:cNvSpPr txBox="1"/>
          <p:nvPr userDrawn="1"/>
        </p:nvSpPr>
        <p:spPr bwMode="gray">
          <a:xfrm>
            <a:off x="2250770" y="8954742"/>
            <a:ext cx="1298153" cy="138499"/>
          </a:xfrm>
          <a:prstGeom prst="rect">
            <a:avLst/>
          </a:prstGeom>
          <a:noFill/>
        </p:spPr>
        <p:txBody>
          <a:bodyPr wrap="square" lIns="0" tIns="0" rIns="0" bIns="0" rtlCol="0">
            <a:spAutoFit/>
          </a:bodyPr>
          <a:lstStyle/>
          <a:p>
            <a:pPr>
              <a:spcBef>
                <a:spcPts val="500"/>
              </a:spcBef>
            </a:pPr>
            <a:r>
              <a:rPr lang="en-US" sz="900" dirty="0">
                <a:solidFill>
                  <a:schemeClr val="bg1"/>
                </a:solidFill>
              </a:rPr>
              <a:t>Research interviews </a:t>
            </a:r>
            <a:r>
              <a:rPr lang="en-US" sz="900" dirty="0" smtClean="0">
                <a:solidFill>
                  <a:schemeClr val="bg1"/>
                </a:solidFill>
              </a:rPr>
              <a:t> per </a:t>
            </a:r>
            <a:r>
              <a:rPr lang="en-US" sz="900" dirty="0">
                <a:solidFill>
                  <a:schemeClr val="bg1"/>
                </a:solidFill>
              </a:rPr>
              <a:t>year</a:t>
            </a:r>
            <a:endParaRPr lang="en-US" sz="900" dirty="0" smtClean="0">
              <a:solidFill>
                <a:schemeClr val="bg1"/>
              </a:solidFill>
            </a:endParaRPr>
          </a:p>
        </p:txBody>
      </p:sp>
      <p:sp>
        <p:nvSpPr>
          <p:cNvPr id="11" name="TextBox 10"/>
          <p:cNvSpPr txBox="1"/>
          <p:nvPr userDrawn="1"/>
        </p:nvSpPr>
        <p:spPr bwMode="gray">
          <a:xfrm>
            <a:off x="2217969" y="8460976"/>
            <a:ext cx="1531942"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10,000</a:t>
            </a:r>
            <a:r>
              <a:rPr lang="en-US" sz="3000" kern="1200" baseline="30000" dirty="0" smtClean="0">
                <a:solidFill>
                  <a:schemeClr val="bg1"/>
                </a:solidFill>
                <a:latin typeface="+mn-lt"/>
                <a:ea typeface="+mn-ea"/>
                <a:cs typeface="+mn-cs"/>
              </a:rPr>
              <a:t>+</a:t>
            </a:r>
            <a:endParaRPr lang="en-US" sz="3000" baseline="30000" dirty="0" smtClean="0">
              <a:solidFill>
                <a:schemeClr val="bg1"/>
              </a:solidFill>
              <a:latin typeface="+mj-lt"/>
            </a:endParaRPr>
          </a:p>
        </p:txBody>
      </p:sp>
      <p:sp>
        <p:nvSpPr>
          <p:cNvPr id="12" name="TextBox 11"/>
          <p:cNvSpPr txBox="1"/>
          <p:nvPr userDrawn="1"/>
        </p:nvSpPr>
        <p:spPr bwMode="gray">
          <a:xfrm>
            <a:off x="3889627" y="8954742"/>
            <a:ext cx="1783348" cy="276999"/>
          </a:xfrm>
          <a:prstGeom prst="rect">
            <a:avLst/>
          </a:prstGeom>
          <a:noFill/>
        </p:spPr>
        <p:txBody>
          <a:bodyPr wrap="square" lIns="0" tIns="0" rIns="0" bIns="0" rtlCol="0">
            <a:spAutoFit/>
          </a:bodyPr>
          <a:lstStyle/>
          <a:p>
            <a:pPr>
              <a:spcBef>
                <a:spcPts val="500"/>
              </a:spcBef>
            </a:pPr>
            <a:r>
              <a:rPr lang="en-US" sz="900" dirty="0" smtClean="0">
                <a:solidFill>
                  <a:schemeClr val="bg1"/>
                </a:solidFill>
              </a:rPr>
              <a:t>Course records in our student success analytic platform</a:t>
            </a:r>
          </a:p>
        </p:txBody>
      </p:sp>
      <p:sp>
        <p:nvSpPr>
          <p:cNvPr id="13" name="TextBox 12"/>
          <p:cNvSpPr txBox="1"/>
          <p:nvPr userDrawn="1"/>
        </p:nvSpPr>
        <p:spPr bwMode="gray">
          <a:xfrm>
            <a:off x="3869185" y="8460976"/>
            <a:ext cx="1171548"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475M</a:t>
            </a:r>
            <a:r>
              <a:rPr lang="en-US" sz="3000" baseline="30000" dirty="0" smtClean="0">
                <a:solidFill>
                  <a:schemeClr val="bg1"/>
                </a:solidFill>
                <a:latin typeface="+mj-lt"/>
              </a:rPr>
              <a:t>+</a:t>
            </a:r>
          </a:p>
        </p:txBody>
      </p:sp>
      <p:sp>
        <p:nvSpPr>
          <p:cNvPr id="14" name="TextBox 13"/>
          <p:cNvSpPr txBox="1"/>
          <p:nvPr userDrawn="1"/>
        </p:nvSpPr>
        <p:spPr bwMode="gray">
          <a:xfrm>
            <a:off x="5902257" y="8954742"/>
            <a:ext cx="1172813" cy="276999"/>
          </a:xfrm>
          <a:prstGeom prst="rect">
            <a:avLst/>
          </a:prstGeom>
          <a:noFill/>
        </p:spPr>
        <p:txBody>
          <a:bodyPr wrap="square" lIns="0" tIns="0" rIns="0" bIns="0" rtlCol="0">
            <a:spAutoFit/>
          </a:bodyPr>
          <a:lstStyle/>
          <a:p>
            <a:pPr>
              <a:spcBef>
                <a:spcPts val="500"/>
              </a:spcBef>
            </a:pPr>
            <a:r>
              <a:rPr lang="en-US" sz="900" dirty="0" smtClean="0">
                <a:solidFill>
                  <a:schemeClr val="bg1"/>
                </a:solidFill>
              </a:rPr>
              <a:t>Student interactions annually</a:t>
            </a:r>
            <a:endParaRPr lang="en-US" sz="900" dirty="0">
              <a:solidFill>
                <a:schemeClr val="bg1"/>
              </a:solidFill>
            </a:endParaRPr>
          </a:p>
        </p:txBody>
      </p:sp>
      <p:sp>
        <p:nvSpPr>
          <p:cNvPr id="15" name="TextBox 14"/>
          <p:cNvSpPr txBox="1"/>
          <p:nvPr userDrawn="1"/>
        </p:nvSpPr>
        <p:spPr bwMode="gray">
          <a:xfrm>
            <a:off x="5871572" y="8460976"/>
            <a:ext cx="1019348" cy="461665"/>
          </a:xfrm>
          <a:prstGeom prst="rect">
            <a:avLst/>
          </a:prstGeom>
          <a:noFill/>
        </p:spPr>
        <p:txBody>
          <a:bodyPr wrap="square" lIns="0" tIns="0" rIns="0" bIns="0" rtlCol="0">
            <a:spAutoFit/>
          </a:bodyPr>
          <a:lstStyle/>
          <a:p>
            <a:pPr>
              <a:spcBef>
                <a:spcPts val="500"/>
              </a:spcBef>
            </a:pPr>
            <a:r>
              <a:rPr lang="en-US" sz="3000" dirty="0" smtClean="0">
                <a:solidFill>
                  <a:schemeClr val="bg1"/>
                </a:solidFill>
                <a:latin typeface="+mj-lt"/>
              </a:rPr>
              <a:t>1.2B</a:t>
            </a:r>
            <a:r>
              <a:rPr lang="en-US" sz="3000" kern="1200" baseline="30000" dirty="0" smtClean="0">
                <a:solidFill>
                  <a:schemeClr val="bg1"/>
                </a:solidFill>
                <a:latin typeface="+mn-lt"/>
                <a:ea typeface="+mn-ea"/>
                <a:cs typeface="+mn-cs"/>
              </a:rPr>
              <a:t>+</a:t>
            </a:r>
            <a:endParaRPr lang="en-US" sz="3000" baseline="30000" dirty="0" smtClean="0">
              <a:solidFill>
                <a:schemeClr val="bg1"/>
              </a:solidFill>
              <a:latin typeface="+mj-lt"/>
            </a:endParaRPr>
          </a:p>
        </p:txBody>
      </p:sp>
      <p:sp>
        <p:nvSpPr>
          <p:cNvPr id="16" name="TextBox 15"/>
          <p:cNvSpPr txBox="1"/>
          <p:nvPr userDrawn="1"/>
        </p:nvSpPr>
        <p:spPr bwMode="gray">
          <a:xfrm>
            <a:off x="718667" y="2610106"/>
            <a:ext cx="3080034" cy="553998"/>
          </a:xfrm>
          <a:prstGeom prst="rect">
            <a:avLst/>
          </a:prstGeom>
          <a:noFill/>
        </p:spPr>
        <p:txBody>
          <a:bodyPr wrap="square" lIns="0" tIns="0" rIns="0" bIns="0" rtlCol="0">
            <a:spAutoFit/>
          </a:bodyPr>
          <a:lstStyle/>
          <a:p>
            <a:pPr>
              <a:spcBef>
                <a:spcPts val="500"/>
              </a:spcBef>
            </a:pPr>
            <a:r>
              <a:rPr lang="en-US" sz="1800" dirty="0">
                <a:latin typeface="+mj-lt"/>
              </a:rPr>
              <a:t>Start with </a:t>
            </a:r>
            <a:r>
              <a:rPr lang="en-US" sz="1800" dirty="0" smtClean="0">
                <a:latin typeface="+mj-lt"/>
              </a:rPr>
              <a:t>best </a:t>
            </a:r>
            <a:br>
              <a:rPr lang="en-US" sz="1800" dirty="0" smtClean="0">
                <a:latin typeface="+mj-lt"/>
              </a:rPr>
            </a:br>
            <a:r>
              <a:rPr lang="en-US" sz="1800" dirty="0" smtClean="0">
                <a:latin typeface="+mj-lt"/>
              </a:rPr>
              <a:t>practices </a:t>
            </a:r>
            <a:r>
              <a:rPr lang="en-US" sz="1800" dirty="0">
                <a:latin typeface="+mj-lt"/>
              </a:rPr>
              <a:t>research</a:t>
            </a:r>
            <a:endParaRPr lang="en-US" sz="1800" dirty="0" smtClean="0">
              <a:latin typeface="+mj-lt"/>
            </a:endParaRPr>
          </a:p>
        </p:txBody>
      </p:sp>
      <p:cxnSp>
        <p:nvCxnSpPr>
          <p:cNvPr id="17" name="Straight Connector 16"/>
          <p:cNvCxnSpPr/>
          <p:nvPr userDrawn="1"/>
        </p:nvCxnSpPr>
        <p:spPr bwMode="gray">
          <a:xfrm>
            <a:off x="718667" y="3331694"/>
            <a:ext cx="2578325"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userDrawn="1"/>
        </p:nvSpPr>
        <p:spPr bwMode="gray">
          <a:xfrm>
            <a:off x="718668" y="3501455"/>
            <a:ext cx="2628382" cy="1932837"/>
          </a:xfrm>
          <a:prstGeom prst="rect">
            <a:avLst/>
          </a:prstGeom>
          <a:noFill/>
        </p:spPr>
        <p:txBody>
          <a:bodyPr wrap="square" lIns="0" tIns="0" rIns="0" bIns="0" numCol="1" spcCol="457200" rtlCol="0">
            <a:spAutoFit/>
          </a:bodyPr>
          <a:lstStyle/>
          <a:p>
            <a:pPr marL="115888" indent="-115888">
              <a:lnSpc>
                <a:spcPct val="120000"/>
              </a:lnSpc>
              <a:spcBef>
                <a:spcPts val="800"/>
              </a:spcBef>
              <a:buFont typeface="Verdana" panose="020B0604030504040204" pitchFamily="34" charset="0"/>
              <a:buChar char="›"/>
            </a:pPr>
            <a:r>
              <a:rPr lang="en-US" sz="1100" dirty="0"/>
              <a:t>Research Forums for presidents, provosts, chief business officers, and key academic </a:t>
            </a:r>
            <a:r>
              <a:rPr lang="en-US" sz="1100" dirty="0" smtClean="0"/>
              <a:t>and </a:t>
            </a:r>
            <a:r>
              <a:rPr lang="en-US" sz="1100" dirty="0"/>
              <a:t>administrative leaders</a:t>
            </a:r>
          </a:p>
          <a:p>
            <a:pPr marL="115888" indent="-115888">
              <a:lnSpc>
                <a:spcPct val="120000"/>
              </a:lnSpc>
              <a:spcBef>
                <a:spcPts val="800"/>
              </a:spcBef>
              <a:buFont typeface="Verdana" panose="020B0604030504040204" pitchFamily="34" charset="0"/>
              <a:buChar char="›"/>
            </a:pPr>
            <a:r>
              <a:rPr lang="en-US" sz="1100" dirty="0"/>
              <a:t>At the core of all we do</a:t>
            </a:r>
          </a:p>
          <a:p>
            <a:pPr marL="115888" indent="-115888">
              <a:lnSpc>
                <a:spcPct val="120000"/>
              </a:lnSpc>
              <a:spcBef>
                <a:spcPts val="800"/>
              </a:spcBef>
              <a:buFont typeface="Verdana" panose="020B0604030504040204" pitchFamily="34" charset="0"/>
              <a:buChar char="›"/>
            </a:pPr>
            <a:r>
              <a:rPr lang="en-US" sz="1100" dirty="0"/>
              <a:t>Peer-tested best practices research</a:t>
            </a:r>
          </a:p>
          <a:p>
            <a:pPr marL="115888" indent="-115888">
              <a:lnSpc>
                <a:spcPct val="120000"/>
              </a:lnSpc>
              <a:spcBef>
                <a:spcPts val="800"/>
              </a:spcBef>
              <a:buFont typeface="Verdana" panose="020B0604030504040204" pitchFamily="34" charset="0"/>
              <a:buChar char="›"/>
            </a:pPr>
            <a:r>
              <a:rPr lang="en-US" sz="1100" dirty="0"/>
              <a:t>Answers to the most </a:t>
            </a:r>
            <a:r>
              <a:rPr lang="en-US" sz="1100" dirty="0" smtClean="0"/>
              <a:t/>
            </a:r>
            <a:br>
              <a:rPr lang="en-US" sz="1100" dirty="0" smtClean="0"/>
            </a:br>
            <a:r>
              <a:rPr lang="en-US" sz="1100" dirty="0" smtClean="0"/>
              <a:t>pressing </a:t>
            </a:r>
            <a:r>
              <a:rPr lang="en-US" sz="1100" dirty="0"/>
              <a:t>issues</a:t>
            </a:r>
          </a:p>
        </p:txBody>
      </p:sp>
      <p:grpSp>
        <p:nvGrpSpPr>
          <p:cNvPr id="19" name="Group 18"/>
          <p:cNvGrpSpPr/>
          <p:nvPr userDrawn="1"/>
        </p:nvGrpSpPr>
        <p:grpSpPr bwMode="gray">
          <a:xfrm>
            <a:off x="3899893" y="1885224"/>
            <a:ext cx="3358157" cy="998587"/>
            <a:chOff x="3899893" y="1743330"/>
            <a:chExt cx="3358157" cy="998587"/>
          </a:xfrm>
        </p:grpSpPr>
        <p:sp>
          <p:nvSpPr>
            <p:cNvPr id="20" name="TextBox 19"/>
            <p:cNvSpPr txBox="1"/>
            <p:nvPr/>
          </p:nvSpPr>
          <p:spPr bwMode="gray">
            <a:xfrm>
              <a:off x="4076885" y="1743330"/>
              <a:ext cx="3181165" cy="830997"/>
            </a:xfrm>
            <a:prstGeom prst="rect">
              <a:avLst/>
            </a:prstGeom>
            <a:noFill/>
          </p:spPr>
          <p:txBody>
            <a:bodyPr wrap="square" lIns="0" tIns="0" rIns="0" bIns="0" rtlCol="0">
              <a:spAutoFit/>
            </a:bodyPr>
            <a:lstStyle/>
            <a:p>
              <a:pPr>
                <a:spcBef>
                  <a:spcPts val="500"/>
                </a:spcBef>
              </a:pPr>
              <a:r>
                <a:rPr lang="en-US" sz="1800" dirty="0">
                  <a:solidFill>
                    <a:schemeClr val="bg1"/>
                  </a:solidFill>
                  <a:latin typeface="+mj-lt"/>
                </a:rPr>
                <a:t>Then hardwire those insights into your organization using </a:t>
              </a:r>
              <a:r>
                <a:rPr lang="en-US" sz="1800" dirty="0" smtClean="0">
                  <a:solidFill>
                    <a:schemeClr val="bg1"/>
                  </a:solidFill>
                  <a:latin typeface="+mj-lt"/>
                </a:rPr>
                <a:t/>
              </a:r>
              <a:br>
                <a:rPr lang="en-US" sz="1800" dirty="0" smtClean="0">
                  <a:solidFill>
                    <a:schemeClr val="bg1"/>
                  </a:solidFill>
                  <a:latin typeface="+mj-lt"/>
                </a:rPr>
              </a:br>
              <a:r>
                <a:rPr lang="en-US" sz="1800" dirty="0" smtClean="0">
                  <a:solidFill>
                    <a:schemeClr val="bg1"/>
                  </a:solidFill>
                  <a:latin typeface="+mj-lt"/>
                </a:rPr>
                <a:t>our </a:t>
              </a:r>
              <a:r>
                <a:rPr lang="en-US" sz="1800" dirty="0">
                  <a:solidFill>
                    <a:schemeClr val="bg1"/>
                  </a:solidFill>
                  <a:latin typeface="+mj-lt"/>
                </a:rPr>
                <a:t>technology &amp; services</a:t>
              </a:r>
              <a:endParaRPr lang="en-US" sz="1800" dirty="0" smtClean="0">
                <a:solidFill>
                  <a:schemeClr val="bg1"/>
                </a:solidFill>
                <a:latin typeface="+mj-lt"/>
              </a:endParaRPr>
            </a:p>
          </p:txBody>
        </p:sp>
        <p:cxnSp>
          <p:nvCxnSpPr>
            <p:cNvPr id="21" name="Straight Connector 20"/>
            <p:cNvCxnSpPr/>
            <p:nvPr/>
          </p:nvCxnSpPr>
          <p:spPr bwMode="gray">
            <a:xfrm>
              <a:off x="4076886" y="2741917"/>
              <a:ext cx="3181164" cy="0"/>
            </a:xfrm>
            <a:prstGeom prst="line">
              <a:avLst/>
            </a:prstGeom>
            <a:ln w="12700">
              <a:solidFill>
                <a:schemeClr val="tx2"/>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2" name="Isosceles Triangle 21"/>
            <p:cNvSpPr/>
            <p:nvPr/>
          </p:nvSpPr>
          <p:spPr bwMode="gray">
            <a:xfrm rot="5400000">
              <a:off x="3892719" y="1849770"/>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sp>
        <p:nvSpPr>
          <p:cNvPr id="23" name="Isosceles Triangle 22"/>
          <p:cNvSpPr/>
          <p:nvPr userDrawn="1"/>
        </p:nvSpPr>
        <p:spPr bwMode="gray">
          <a:xfrm rot="5400000">
            <a:off x="536948" y="2708385"/>
            <a:ext cx="104024" cy="89675"/>
          </a:xfrm>
          <a:prstGeom prst="triangle">
            <a:avLst/>
          </a:prstGeom>
          <a:solidFill>
            <a:schemeClr val="tx2"/>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grpSp>
        <p:nvGrpSpPr>
          <p:cNvPr id="24" name="Group 23"/>
          <p:cNvGrpSpPr/>
          <p:nvPr userDrawn="1"/>
        </p:nvGrpSpPr>
        <p:grpSpPr bwMode="gray">
          <a:xfrm>
            <a:off x="4076885" y="3168528"/>
            <a:ext cx="3168174" cy="3928156"/>
            <a:chOff x="4076885" y="3026634"/>
            <a:chExt cx="3168174" cy="3928156"/>
          </a:xfrm>
        </p:grpSpPr>
        <p:sp>
          <p:nvSpPr>
            <p:cNvPr id="25" name="TextBox 24"/>
            <p:cNvSpPr txBox="1"/>
            <p:nvPr/>
          </p:nvSpPr>
          <p:spPr bwMode="gray">
            <a:xfrm>
              <a:off x="4076885" y="3026634"/>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Enrollment Management </a:t>
              </a:r>
            </a:p>
            <a:p>
              <a:pPr>
                <a:spcBef>
                  <a:spcPts val="300"/>
                </a:spcBef>
              </a:pPr>
              <a:r>
                <a:rPr lang="en-US" sz="1000" dirty="0">
                  <a:solidFill>
                    <a:schemeClr val="bg1"/>
                  </a:solidFill>
                </a:rPr>
                <a:t>Our </a:t>
              </a:r>
              <a:r>
                <a:rPr lang="en-US" sz="1000" b="1" dirty="0">
                  <a:solidFill>
                    <a:schemeClr val="bg1"/>
                  </a:solidFill>
                </a:rPr>
                <a:t>Royall &amp; Company </a:t>
              </a:r>
              <a:r>
                <a:rPr lang="en-US" sz="1000" dirty="0">
                  <a:solidFill>
                    <a:schemeClr val="bg1"/>
                  </a:solidFill>
                </a:rPr>
                <a:t>division provides </a:t>
              </a:r>
              <a:r>
                <a:rPr lang="en-US" sz="1000" dirty="0" smtClean="0">
                  <a:solidFill>
                    <a:schemeClr val="bg1"/>
                  </a:solidFill>
                </a:rPr>
                <a:t/>
              </a:r>
              <a:br>
                <a:rPr lang="en-US" sz="1000" dirty="0" smtClean="0">
                  <a:solidFill>
                    <a:schemeClr val="bg1"/>
                  </a:solidFill>
                </a:rPr>
              </a:br>
              <a:r>
                <a:rPr lang="en-US" sz="1000" dirty="0" smtClean="0">
                  <a:solidFill>
                    <a:schemeClr val="bg1"/>
                  </a:solidFill>
                </a:rPr>
                <a:t>data-driven </a:t>
              </a:r>
              <a:r>
                <a:rPr lang="en-US" sz="1000" dirty="0">
                  <a:solidFill>
                    <a:schemeClr val="bg1"/>
                  </a:solidFill>
                </a:rPr>
                <a:t>undergraduate and graduate solutions that target qualified prospective students; build relationships throughout the search, application, and yield process; and optimize financial aid resources.</a:t>
              </a:r>
            </a:p>
          </p:txBody>
        </p:sp>
        <p:sp>
          <p:nvSpPr>
            <p:cNvPr id="26" name="TextBox 25"/>
            <p:cNvSpPr txBox="1"/>
            <p:nvPr/>
          </p:nvSpPr>
          <p:spPr bwMode="gray">
            <a:xfrm>
              <a:off x="4076885" y="4475956"/>
              <a:ext cx="3168174" cy="1183401"/>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Student Success </a:t>
              </a:r>
            </a:p>
            <a:p>
              <a:pPr>
                <a:spcBef>
                  <a:spcPts val="300"/>
                </a:spcBef>
              </a:pPr>
              <a:r>
                <a:rPr lang="en-US" sz="1000" dirty="0">
                  <a:solidFill>
                    <a:schemeClr val="bg1"/>
                  </a:solidFill>
                </a:rPr>
                <a:t>Members, including four- and two-year institutions, </a:t>
              </a:r>
              <a:r>
                <a:rPr lang="en-US" sz="1000" dirty="0" smtClean="0">
                  <a:solidFill>
                    <a:schemeClr val="bg1"/>
                  </a:solidFill>
                </a:rPr>
                <a:t>use </a:t>
              </a:r>
              <a:r>
                <a:rPr lang="en-US" sz="1000" dirty="0">
                  <a:solidFill>
                    <a:schemeClr val="bg1"/>
                  </a:solidFill>
                </a:rPr>
                <a:t>the </a:t>
              </a:r>
              <a:r>
                <a:rPr lang="en-US" sz="1000" b="1" dirty="0">
                  <a:solidFill>
                    <a:schemeClr val="bg1"/>
                  </a:solidFill>
                </a:rPr>
                <a:t>Student Success </a:t>
              </a:r>
              <a:r>
                <a:rPr lang="en-US" sz="1000" b="1" dirty="0" smtClean="0">
                  <a:solidFill>
                    <a:schemeClr val="bg1"/>
                  </a:solidFill>
                </a:rPr>
                <a:t>Collaborative</a:t>
              </a:r>
              <a:r>
                <a:rPr lang="en-US" sz="1000" dirty="0" smtClean="0">
                  <a:solidFill>
                    <a:schemeClr val="bg1"/>
                  </a:solidFill>
                </a:rPr>
                <a:t> </a:t>
              </a:r>
              <a:r>
                <a:rPr lang="en-US" sz="1000" dirty="0">
                  <a:solidFill>
                    <a:schemeClr val="bg1"/>
                  </a:solidFill>
                </a:rPr>
                <a:t>combination </a:t>
              </a:r>
              <a:r>
                <a:rPr lang="en-US" sz="1000" dirty="0" smtClean="0">
                  <a:solidFill>
                    <a:schemeClr val="bg1"/>
                  </a:solidFill>
                </a:rPr>
                <a:t>of </a:t>
              </a:r>
              <a:r>
                <a:rPr lang="en-US" sz="1000" dirty="0">
                  <a:solidFill>
                    <a:schemeClr val="bg1"/>
                  </a:solidFill>
                </a:rPr>
                <a:t>analytics, interaction and workflow technology, and consulting to support, </a:t>
              </a:r>
              <a:r>
                <a:rPr lang="en-US" sz="1000" dirty="0" smtClean="0">
                  <a:solidFill>
                    <a:schemeClr val="bg1"/>
                  </a:solidFill>
                </a:rPr>
                <a:t>retain, </a:t>
              </a:r>
              <a:r>
                <a:rPr lang="en-US" sz="1000" dirty="0">
                  <a:solidFill>
                    <a:schemeClr val="bg1"/>
                  </a:solidFill>
                </a:rPr>
                <a:t>and graduate </a:t>
              </a:r>
              <a:r>
                <a:rPr lang="en-US" sz="1000" dirty="0" smtClean="0">
                  <a:solidFill>
                    <a:schemeClr val="bg1"/>
                  </a:solidFill>
                </a:rPr>
                <a:t/>
              </a:r>
              <a:br>
                <a:rPr lang="en-US" sz="1000" dirty="0" smtClean="0">
                  <a:solidFill>
                    <a:schemeClr val="bg1"/>
                  </a:solidFill>
                </a:rPr>
              </a:br>
              <a:r>
                <a:rPr lang="en-US" sz="1000" dirty="0" smtClean="0">
                  <a:solidFill>
                    <a:schemeClr val="bg1"/>
                  </a:solidFill>
                </a:rPr>
                <a:t>more </a:t>
              </a:r>
              <a:r>
                <a:rPr lang="en-US" sz="1000" dirty="0">
                  <a:solidFill>
                    <a:schemeClr val="bg1"/>
                  </a:solidFill>
                </a:rPr>
                <a:t>students.</a:t>
              </a:r>
            </a:p>
          </p:txBody>
        </p:sp>
        <p:sp>
          <p:nvSpPr>
            <p:cNvPr id="27" name="TextBox 26"/>
            <p:cNvSpPr txBox="1"/>
            <p:nvPr/>
          </p:nvSpPr>
          <p:spPr bwMode="gray">
            <a:xfrm>
              <a:off x="4076885" y="5925277"/>
              <a:ext cx="3168174" cy="1029513"/>
            </a:xfrm>
            <a:prstGeom prst="rect">
              <a:avLst/>
            </a:prstGeom>
            <a:noFill/>
          </p:spPr>
          <p:txBody>
            <a:bodyPr wrap="square" lIns="0" tIns="0" rIns="0" bIns="0" numCol="1" spcCol="457200" rtlCol="0">
              <a:spAutoFit/>
            </a:bodyPr>
            <a:lstStyle/>
            <a:p>
              <a:pPr>
                <a:lnSpc>
                  <a:spcPct val="120000"/>
                </a:lnSpc>
                <a:spcBef>
                  <a:spcPts val="800"/>
                </a:spcBef>
              </a:pPr>
              <a:r>
                <a:rPr lang="en-US" sz="1200" b="1" dirty="0">
                  <a:solidFill>
                    <a:schemeClr val="bg1"/>
                  </a:solidFill>
                </a:rPr>
                <a:t>Growth and Academic Operations </a:t>
              </a:r>
            </a:p>
            <a:p>
              <a:pPr>
                <a:spcBef>
                  <a:spcPts val="300"/>
                </a:spcBef>
              </a:pPr>
              <a:r>
                <a:rPr lang="en-US" sz="1000" dirty="0">
                  <a:solidFill>
                    <a:schemeClr val="bg1"/>
                  </a:solidFill>
                </a:rPr>
                <a:t>Our </a:t>
              </a:r>
              <a:r>
                <a:rPr lang="en-US" sz="1000" b="1" dirty="0">
                  <a:solidFill>
                    <a:schemeClr val="bg1"/>
                  </a:solidFill>
                </a:rPr>
                <a:t>Academic Performance Solutions </a:t>
              </a:r>
              <a:r>
                <a:rPr lang="en-US" sz="1000" dirty="0">
                  <a:solidFill>
                    <a:schemeClr val="bg1"/>
                  </a:solidFill>
                </a:rPr>
                <a:t>group partners with university academic </a:t>
              </a:r>
              <a:r>
                <a:rPr lang="en-US" sz="1000" dirty="0" smtClean="0">
                  <a:solidFill>
                    <a:schemeClr val="bg1"/>
                  </a:solidFill>
                </a:rPr>
                <a:t>and </a:t>
              </a:r>
              <a:r>
                <a:rPr lang="en-US" sz="1000" dirty="0">
                  <a:solidFill>
                    <a:schemeClr val="bg1"/>
                  </a:solidFill>
                </a:rPr>
                <a:t>business leaders to help make smart resource trade-offs, improve academic efficiency, and grow academic program revenues.</a:t>
              </a:r>
            </a:p>
          </p:txBody>
        </p:sp>
      </p:grpSp>
      <p:pic>
        <p:nvPicPr>
          <p:cNvPr id="28" name="Picture 2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4557456" y="629937"/>
            <a:ext cx="2687603" cy="404040"/>
          </a:xfrm>
          <a:prstGeom prst="rect">
            <a:avLst/>
          </a:prstGeom>
        </p:spPr>
      </p:pic>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511175" y="511917"/>
            <a:ext cx="1672937" cy="640080"/>
          </a:xfrm>
          <a:prstGeom prst="rect">
            <a:avLst/>
          </a:prstGeom>
        </p:spPr>
      </p:pic>
      <p:sp>
        <p:nvSpPr>
          <p:cNvPr id="31" name="Text Placeholder 1"/>
          <p:cNvSpPr txBox="1">
            <a:spLocks/>
          </p:cNvSpPr>
          <p:nvPr userDrawn="1"/>
        </p:nvSpPr>
        <p:spPr bwMode="gray">
          <a:xfrm>
            <a:off x="7922383" y="1355895"/>
            <a:ext cx="1672929" cy="1254211"/>
          </a:xfrm>
          <a:prstGeom prst="rect">
            <a:avLst/>
          </a:prstGeom>
          <a:solidFill>
            <a:srgbClr val="009900"/>
          </a:solidFill>
        </p:spPr>
        <p:txBody>
          <a:bodyPr vert="horz" wrap="square" lIns="64008" tIns="45720" rIns="64008" bIns="45720" rtlCol="0">
            <a:noAutofit/>
          </a:bodyPr>
          <a:lstStyle>
            <a:lvl1pPr marL="112713"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1pPr>
            <a:lvl2pPr marL="230188" indent="-117475"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2713"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8788" indent="-115888" algn="l" defTabSz="1018879"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2713" algn="l" defTabSz="1018879"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280191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35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798"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237" indent="-254720" algn="l" defTabSz="1018879"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buFont typeface="Arial" pitchFamily="34" charset="0"/>
              <a:buNone/>
            </a:pPr>
            <a:endParaRPr lang="en-US" dirty="0">
              <a:solidFill>
                <a:schemeClr val="bg1"/>
              </a:solidFill>
              <a:latin typeface="Arial" panose="020B0604020202020204" pitchFamily="34" charset="0"/>
              <a:cs typeface="Arial" panose="020B0604020202020204" pitchFamily="34" charset="0"/>
            </a:endParaRPr>
          </a:p>
        </p:txBody>
      </p:sp>
      <p:sp>
        <p:nvSpPr>
          <p:cNvPr id="32" name="TextBox 31"/>
          <p:cNvSpPr txBox="1"/>
          <p:nvPr userDrawn="1"/>
        </p:nvSpPr>
        <p:spPr bwMode="gray">
          <a:xfrm>
            <a:off x="8005970" y="1411909"/>
            <a:ext cx="1329852" cy="553998"/>
          </a:xfrm>
          <a:prstGeom prst="rect">
            <a:avLst/>
          </a:prstGeom>
          <a:noFill/>
        </p:spPr>
        <p:txBody>
          <a:bodyPr wrap="square" lIns="0" tIns="0" rIns="0" bIns="0" rtlCol="0">
            <a:spAutoFit/>
          </a:bodyPr>
          <a:lstStyle/>
          <a:p>
            <a:pPr>
              <a:spcBef>
                <a:spcPts val="500"/>
              </a:spcBef>
            </a:pPr>
            <a:r>
              <a:rPr lang="en-US" sz="1200" b="1" dirty="0" smtClean="0">
                <a:solidFill>
                  <a:schemeClr val="bg1"/>
                </a:solidFill>
                <a:latin typeface="Arial" panose="020B0604020202020204" pitchFamily="34" charset="0"/>
                <a:cs typeface="Arial" panose="020B0604020202020204" pitchFamily="34" charset="0"/>
              </a:rPr>
              <a:t>DO NOT EDIT THIS SLIDE FOR ANY PURPOSE</a:t>
            </a:r>
          </a:p>
        </p:txBody>
      </p:sp>
      <p:sp>
        <p:nvSpPr>
          <p:cNvPr id="33" name="TextBox 32"/>
          <p:cNvSpPr txBox="1"/>
          <p:nvPr userDrawn="1"/>
        </p:nvSpPr>
        <p:spPr>
          <a:xfrm>
            <a:off x="8005971" y="2084241"/>
            <a:ext cx="1480558" cy="433452"/>
          </a:xfrm>
          <a:prstGeom prst="rect">
            <a:avLst/>
          </a:prstGeom>
          <a:noFill/>
        </p:spPr>
        <p:txBody>
          <a:bodyPr wrap="square" lIns="0" tIns="0" rIns="0" bIns="0" rtlCol="0">
            <a:spAutoFit/>
          </a:bodyPr>
          <a:lstStyle/>
          <a:p>
            <a:pPr>
              <a:spcBef>
                <a:spcPts val="500"/>
              </a:spcBef>
            </a:pPr>
            <a:r>
              <a:rPr lang="en-US" sz="800" dirty="0" smtClean="0">
                <a:solidFill>
                  <a:schemeClr val="bg1"/>
                </a:solidFill>
                <a:latin typeface="Arial" panose="020B0604020202020204" pitchFamily="34" charset="0"/>
                <a:cs typeface="Arial" panose="020B0604020202020204" pitchFamily="34" charset="0"/>
              </a:rPr>
              <a:t>If an edit is necessary,</a:t>
            </a:r>
            <a:br>
              <a:rPr lang="en-US" sz="800" dirty="0" smtClean="0">
                <a:solidFill>
                  <a:schemeClr val="bg1"/>
                </a:solidFill>
                <a:latin typeface="Arial" panose="020B0604020202020204" pitchFamily="34" charset="0"/>
                <a:cs typeface="Arial" panose="020B0604020202020204" pitchFamily="34" charset="0"/>
              </a:rPr>
            </a:br>
            <a:r>
              <a:rPr lang="en-US" sz="800" dirty="0" smtClean="0">
                <a:solidFill>
                  <a:schemeClr val="bg1"/>
                </a:solidFill>
                <a:latin typeface="Arial" panose="020B0604020202020204" pitchFamily="34" charset="0"/>
                <a:cs typeface="Arial" panose="020B0604020202020204" pitchFamily="34" charset="0"/>
              </a:rPr>
              <a:t>please contact:</a:t>
            </a:r>
          </a:p>
          <a:p>
            <a:pPr>
              <a:spcBef>
                <a:spcPts val="500"/>
              </a:spcBef>
            </a:pPr>
            <a:r>
              <a:rPr lang="en-US" sz="800" b="1" dirty="0" smtClean="0">
                <a:solidFill>
                  <a:schemeClr val="bg1"/>
                </a:solidFill>
                <a:latin typeface="Arial" panose="020B0604020202020204" pitchFamily="34" charset="0"/>
                <a:cs typeface="Arial" panose="020B0604020202020204" pitchFamily="34" charset="0"/>
              </a:rPr>
              <a:t>DSS_Template@advisory.com</a:t>
            </a:r>
            <a:endParaRPr lang="en-US" sz="800" b="1"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3797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redits + Legal Caveat">
    <p:spTree>
      <p:nvGrpSpPr>
        <p:cNvPr id="1" name=""/>
        <p:cNvGrpSpPr/>
        <p:nvPr/>
      </p:nvGrpSpPr>
      <p:grpSpPr>
        <a:xfrm>
          <a:off x="0" y="0"/>
          <a:ext cx="0" cy="0"/>
          <a:chOff x="0" y="0"/>
          <a:chExt cx="0" cy="0"/>
        </a:xfrm>
      </p:grpSpPr>
      <p:sp>
        <p:nvSpPr>
          <p:cNvPr id="14" name="Text Placeholder 5"/>
          <p:cNvSpPr>
            <a:spLocks noGrp="1"/>
          </p:cNvSpPr>
          <p:nvPr>
            <p:ph type="body" sz="quarter" idx="51" hasCustomPrompt="1"/>
          </p:nvPr>
        </p:nvSpPr>
        <p:spPr bwMode="gray">
          <a:xfrm>
            <a:off x="1128208" y="1714378"/>
            <a:ext cx="3840480" cy="169277"/>
          </a:xfrm>
        </p:spPr>
        <p:txBody>
          <a:bodyPr/>
          <a:lstStyle>
            <a:lvl1pPr marL="0" indent="0">
              <a:spcBef>
                <a:spcPts val="0"/>
              </a:spcBef>
              <a:buNone/>
              <a:defRPr sz="1100">
                <a:solidFill>
                  <a:schemeClr val="tx1"/>
                </a:solidFill>
              </a:defRPr>
            </a:lvl1pPr>
            <a:lvl2pPr marL="112713" indent="0">
              <a:spcBef>
                <a:spcPts val="200"/>
              </a:spcBef>
              <a:buNone/>
              <a:defRPr sz="1100"/>
            </a:lvl2pPr>
            <a:lvl3pPr marL="230187" indent="0">
              <a:spcBef>
                <a:spcPts val="200"/>
              </a:spcBef>
              <a:buNone/>
              <a:defRPr sz="1100"/>
            </a:lvl3pPr>
            <a:lvl4pPr marL="342900" indent="0">
              <a:spcBef>
                <a:spcPts val="200"/>
              </a:spcBef>
              <a:buNone/>
              <a:defRPr sz="1100"/>
            </a:lvl4pPr>
            <a:lvl5pPr marL="458787" indent="0">
              <a:spcBef>
                <a:spcPts val="200"/>
              </a:spcBef>
              <a:buNone/>
              <a:defRPr sz="1100"/>
            </a:lvl5pPr>
          </a:lstStyle>
          <a:p>
            <a:pPr lvl="0"/>
            <a:r>
              <a:rPr lang="en-US" dirty="0" smtClean="0"/>
              <a:t>Project Director (click to add desired text)</a:t>
            </a:r>
          </a:p>
        </p:txBody>
      </p:sp>
      <p:sp>
        <p:nvSpPr>
          <p:cNvPr id="16" name="Text Placeholder 7"/>
          <p:cNvSpPr>
            <a:spLocks noGrp="1"/>
          </p:cNvSpPr>
          <p:nvPr>
            <p:ph type="body" sz="quarter" idx="52" hasCustomPrompt="1"/>
          </p:nvPr>
        </p:nvSpPr>
        <p:spPr bwMode="gray">
          <a:xfrm>
            <a:off x="1128208" y="1947233"/>
            <a:ext cx="3840480" cy="138499"/>
          </a:xfrm>
        </p:spPr>
        <p:txBody>
          <a:bodyPr/>
          <a:lstStyle>
            <a:lvl1pPr marL="0" indent="0">
              <a:spcBef>
                <a:spcPts val="200"/>
              </a:spcBef>
              <a:buNone/>
              <a:defRPr>
                <a:solidFill>
                  <a:schemeClr val="accent3"/>
                </a:solidFill>
              </a:defRPr>
            </a:lvl1pPr>
            <a:lvl2pPr marL="112713" indent="0">
              <a:buNone/>
              <a:defRPr>
                <a:solidFill>
                  <a:schemeClr val="accent3"/>
                </a:solidFill>
              </a:defRPr>
            </a:lvl2pPr>
            <a:lvl3pPr marL="230187" indent="0">
              <a:buNone/>
              <a:defRPr>
                <a:solidFill>
                  <a:schemeClr val="accent3"/>
                </a:solidFill>
              </a:defRPr>
            </a:lvl3pPr>
            <a:lvl4pPr marL="342900" indent="0">
              <a:buNone/>
              <a:defRPr>
                <a:solidFill>
                  <a:schemeClr val="accent3"/>
                </a:solidFill>
              </a:defRPr>
            </a:lvl4pPr>
            <a:lvl5pPr marL="458787" indent="0">
              <a:buNone/>
              <a:defRPr>
                <a:solidFill>
                  <a:schemeClr val="accent3"/>
                </a:solidFill>
              </a:defRPr>
            </a:lvl5pPr>
          </a:lstStyle>
          <a:p>
            <a:pPr lvl="0"/>
            <a:r>
              <a:rPr lang="en-US" dirty="0" smtClean="0"/>
              <a:t>Add Name(s) Here</a:t>
            </a:r>
          </a:p>
        </p:txBody>
      </p:sp>
      <p:sp>
        <p:nvSpPr>
          <p:cNvPr id="17" name="Text Placeholder 9"/>
          <p:cNvSpPr>
            <a:spLocks noGrp="1"/>
          </p:cNvSpPr>
          <p:nvPr>
            <p:ph type="body" sz="quarter" idx="53" hasCustomPrompt="1"/>
          </p:nvPr>
        </p:nvSpPr>
        <p:spPr bwMode="gray">
          <a:xfrm>
            <a:off x="1128208" y="2367205"/>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smtClean="0"/>
              <a:t>Contributing Consultants (click to add desired text)</a:t>
            </a:r>
          </a:p>
        </p:txBody>
      </p:sp>
      <p:sp>
        <p:nvSpPr>
          <p:cNvPr id="18" name="Text Placeholder 13"/>
          <p:cNvSpPr>
            <a:spLocks noGrp="1"/>
          </p:cNvSpPr>
          <p:nvPr>
            <p:ph type="body" sz="quarter" idx="54" hasCustomPrompt="1"/>
          </p:nvPr>
        </p:nvSpPr>
        <p:spPr bwMode="gray">
          <a:xfrm>
            <a:off x="1128208" y="2600060"/>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smtClean="0"/>
              <a:t>Add Name(s) Here</a:t>
            </a:r>
          </a:p>
        </p:txBody>
      </p:sp>
      <p:sp>
        <p:nvSpPr>
          <p:cNvPr id="19" name="Text Placeholder 15"/>
          <p:cNvSpPr>
            <a:spLocks noGrp="1"/>
          </p:cNvSpPr>
          <p:nvPr>
            <p:ph type="body" sz="quarter" idx="55" hasCustomPrompt="1"/>
          </p:nvPr>
        </p:nvSpPr>
        <p:spPr bwMode="gray">
          <a:xfrm>
            <a:off x="1128208" y="3027605"/>
            <a:ext cx="384048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Design Consultant (click to add desired text)</a:t>
            </a:r>
          </a:p>
        </p:txBody>
      </p:sp>
      <p:sp>
        <p:nvSpPr>
          <p:cNvPr id="20" name="Text Placeholder 17"/>
          <p:cNvSpPr>
            <a:spLocks noGrp="1"/>
          </p:cNvSpPr>
          <p:nvPr>
            <p:ph type="body" sz="quarter" idx="56" hasCustomPrompt="1"/>
          </p:nvPr>
        </p:nvSpPr>
        <p:spPr bwMode="gray">
          <a:xfrm>
            <a:off x="1128208" y="3260460"/>
            <a:ext cx="3840480" cy="138499"/>
          </a:xfrm>
        </p:spPr>
        <p:txBody>
          <a:bodyPr/>
          <a:lstStyle>
            <a:lvl1pPr marL="0" indent="0">
              <a:spcBef>
                <a:spcPts val="200"/>
              </a:spcBef>
              <a:buNone/>
              <a:defRPr>
                <a:solidFill>
                  <a:schemeClr val="accent3"/>
                </a:solidFill>
              </a:defRPr>
            </a:lvl1pPr>
            <a:lvl2pPr marL="112713" indent="0">
              <a:spcBef>
                <a:spcPts val="200"/>
              </a:spcBef>
              <a:buNone/>
              <a:defRPr/>
            </a:lvl2pPr>
            <a:lvl3pPr marL="230187" indent="0">
              <a:spcBef>
                <a:spcPts val="200"/>
              </a:spcBef>
              <a:buNone/>
              <a:defRPr/>
            </a:lvl3pPr>
            <a:lvl4pPr marL="342900" indent="0">
              <a:spcBef>
                <a:spcPts val="200"/>
              </a:spcBef>
              <a:buNone/>
              <a:defRPr/>
            </a:lvl4pPr>
            <a:lvl5pPr marL="458787" indent="0">
              <a:spcBef>
                <a:spcPts val="200"/>
              </a:spcBef>
              <a:buNone/>
              <a:defRPr/>
            </a:lvl5pPr>
          </a:lstStyle>
          <a:p>
            <a:pPr lvl="0"/>
            <a:r>
              <a:rPr lang="en-US" dirty="0" smtClean="0"/>
              <a:t>Add Name(s) Here</a:t>
            </a:r>
          </a:p>
        </p:txBody>
      </p:sp>
      <p:sp>
        <p:nvSpPr>
          <p:cNvPr id="21" name="Text Placeholder 19"/>
          <p:cNvSpPr>
            <a:spLocks noGrp="1"/>
          </p:cNvSpPr>
          <p:nvPr>
            <p:ph type="body" sz="quarter" idx="57" hasCustomPrompt="1"/>
          </p:nvPr>
        </p:nvSpPr>
        <p:spPr bwMode="gray">
          <a:xfrm>
            <a:off x="1128208" y="3687173"/>
            <a:ext cx="3840480" cy="169277"/>
          </a:xfrm>
        </p:spPr>
        <p:txBody>
          <a:bodyPr/>
          <a:lstStyle>
            <a:lvl1pPr marL="0" indent="0">
              <a:spcBef>
                <a:spcPts val="0"/>
              </a:spcBef>
              <a:buNone/>
              <a:defRPr sz="1100">
                <a:solidFill>
                  <a:schemeClr val="tx1"/>
                </a:solidFill>
              </a:defRPr>
            </a:lvl1pPr>
            <a:lvl2pPr marL="112713" indent="0">
              <a:spcBef>
                <a:spcPts val="0"/>
              </a:spcBef>
              <a:buNone/>
              <a:defRPr sz="1100"/>
            </a:lvl2pPr>
            <a:lvl3pPr marL="230187" indent="0">
              <a:spcBef>
                <a:spcPts val="0"/>
              </a:spcBef>
              <a:buNone/>
              <a:defRPr sz="1100"/>
            </a:lvl3pPr>
            <a:lvl4pPr marL="342900" indent="0">
              <a:spcBef>
                <a:spcPts val="0"/>
              </a:spcBef>
              <a:buNone/>
              <a:defRPr sz="1100"/>
            </a:lvl4pPr>
            <a:lvl5pPr marL="458787" indent="0">
              <a:spcBef>
                <a:spcPts val="0"/>
              </a:spcBef>
              <a:buNone/>
              <a:defRPr sz="1100"/>
            </a:lvl5pPr>
          </a:lstStyle>
          <a:p>
            <a:pPr lvl="0"/>
            <a:r>
              <a:rPr lang="en-US" dirty="0" smtClean="0"/>
              <a:t>Executive Director (click to add desired text)</a:t>
            </a:r>
          </a:p>
        </p:txBody>
      </p:sp>
      <p:sp>
        <p:nvSpPr>
          <p:cNvPr id="22" name="Text Placeholder 21"/>
          <p:cNvSpPr>
            <a:spLocks noGrp="1"/>
          </p:cNvSpPr>
          <p:nvPr>
            <p:ph type="body" sz="quarter" idx="58" hasCustomPrompt="1"/>
          </p:nvPr>
        </p:nvSpPr>
        <p:spPr bwMode="gray">
          <a:xfrm>
            <a:off x="1128208" y="3920028"/>
            <a:ext cx="3840480" cy="138499"/>
          </a:xfrm>
        </p:spPr>
        <p:txBody>
          <a:bodyPr/>
          <a:lstStyle>
            <a:lvl1pPr marL="0" indent="0">
              <a:spcBef>
                <a:spcPts val="200"/>
              </a:spcBef>
              <a:buNone/>
              <a:defRPr>
                <a:solidFill>
                  <a:schemeClr val="accent3"/>
                </a:solidFill>
              </a:defRPr>
            </a:lvl1pPr>
            <a:lvl2pPr marL="112713" indent="0">
              <a:spcBef>
                <a:spcPts val="200"/>
              </a:spcBef>
              <a:buNone/>
              <a:defRPr>
                <a:solidFill>
                  <a:schemeClr val="accent3"/>
                </a:solidFill>
              </a:defRPr>
            </a:lvl2pPr>
            <a:lvl3pPr marL="230187" indent="0">
              <a:spcBef>
                <a:spcPts val="200"/>
              </a:spcBef>
              <a:buNone/>
              <a:defRPr>
                <a:solidFill>
                  <a:schemeClr val="accent3"/>
                </a:solidFill>
              </a:defRPr>
            </a:lvl3pPr>
            <a:lvl4pPr marL="342900" indent="0">
              <a:spcBef>
                <a:spcPts val="200"/>
              </a:spcBef>
              <a:buNone/>
              <a:defRPr>
                <a:solidFill>
                  <a:schemeClr val="accent3"/>
                </a:solidFill>
              </a:defRPr>
            </a:lvl4pPr>
            <a:lvl5pPr marL="458787" indent="0">
              <a:spcBef>
                <a:spcPts val="200"/>
              </a:spcBef>
              <a:buNone/>
              <a:defRPr>
                <a:solidFill>
                  <a:schemeClr val="accent3"/>
                </a:solidFill>
              </a:defRPr>
            </a:lvl5pPr>
          </a:lstStyle>
          <a:p>
            <a:pPr lvl="0"/>
            <a:r>
              <a:rPr lang="en-US" dirty="0" smtClean="0"/>
              <a:t>Add Name(s) Here</a:t>
            </a:r>
          </a:p>
        </p:txBody>
      </p:sp>
      <p:sp>
        <p:nvSpPr>
          <p:cNvPr id="4" name="Title 3"/>
          <p:cNvSpPr>
            <a:spLocks noGrp="1"/>
          </p:cNvSpPr>
          <p:nvPr>
            <p:ph type="title" hasCustomPrompt="1"/>
          </p:nvPr>
        </p:nvSpPr>
        <p:spPr bwMode="gray">
          <a:xfrm>
            <a:off x="515182" y="694565"/>
            <a:ext cx="4473575" cy="307777"/>
          </a:xfrm>
        </p:spPr>
        <p:txBody>
          <a:bodyPr anchor="t" anchorCtr="0"/>
          <a:lstStyle>
            <a:lvl1pPr>
              <a:defRPr baseline="0"/>
            </a:lvl1pPr>
          </a:lstStyle>
          <a:p>
            <a:r>
              <a:rPr lang="en-US" dirty="0" smtClean="0"/>
              <a:t>Insert Program Name Here</a:t>
            </a:r>
            <a:endParaRPr lang="en-US" dirty="0"/>
          </a:p>
        </p:txBody>
      </p:sp>
      <p:cxnSp>
        <p:nvCxnSpPr>
          <p:cNvPr id="23" name="Straight Connector 22"/>
          <p:cNvCxnSpPr/>
          <p:nvPr userDrawn="1"/>
        </p:nvCxnSpPr>
        <p:spPr bwMode="gray">
          <a:xfrm>
            <a:off x="5571248" y="763588"/>
            <a:ext cx="0" cy="8300025"/>
          </a:xfrm>
          <a:prstGeom prst="line">
            <a:avLst/>
          </a:prstGeom>
          <a:ln w="6350">
            <a:solidFill>
              <a:schemeClr val="accent3"/>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24" name="TextBox 23"/>
          <p:cNvSpPr txBox="1"/>
          <p:nvPr userDrawn="1"/>
        </p:nvSpPr>
        <p:spPr bwMode="gray">
          <a:xfrm>
            <a:off x="5644268" y="754818"/>
            <a:ext cx="1618488" cy="8378488"/>
          </a:xfrm>
          <a:prstGeom prst="rect">
            <a:avLst/>
          </a:prstGeom>
          <a:noFill/>
        </p:spPr>
        <p:txBody>
          <a:bodyPr wrap="square" lIns="0" tIns="0" rIns="0" bIns="0" rtlCol="0">
            <a:noAutofit/>
          </a:bodyPr>
          <a:lstStyle/>
          <a:p>
            <a:pPr>
              <a:spcBef>
                <a:spcPts val="400"/>
              </a:spcBef>
            </a:pPr>
            <a:r>
              <a:rPr lang="en-US" sz="500" b="1" dirty="0" smtClean="0"/>
              <a:t>LEGAL</a:t>
            </a:r>
            <a:r>
              <a:rPr lang="en-US" sz="500" b="1" baseline="0" dirty="0" smtClean="0"/>
              <a:t> CAVEAT</a:t>
            </a:r>
            <a:endParaRPr lang="en-US" sz="500" b="1" dirty="0" smtClean="0"/>
          </a:p>
          <a:p>
            <a:pPr>
              <a:spcBef>
                <a:spcPts val="400"/>
              </a:spcBef>
            </a:pPr>
            <a:r>
              <a:rPr lang="en-US" sz="500" dirty="0" smtClean="0"/>
              <a:t>EAB is a division of The Advisory Board Company (“EAB”). EAB has made efforts to verify the accuracy of the information it provides to members. This report relies on data obtained from many sources, however, and EAB cannot guarantee the accuracy of the information provided or any analysis based thereon. In addition, neither EAB nor any of its affiliates (each, an “EAB Organization”) is in the business</a:t>
            </a:r>
            <a:br>
              <a:rPr lang="en-US" sz="500" dirty="0" smtClean="0"/>
            </a:br>
            <a:r>
              <a:rPr lang="en-US" sz="500" dirty="0" smtClean="0"/>
              <a:t>of giving legal, medical, accounting, or other professional advice, and its reports should</a:t>
            </a:r>
            <a:br>
              <a:rPr lang="en-US" sz="500" dirty="0" smtClean="0"/>
            </a:br>
            <a:r>
              <a:rPr lang="en-US" sz="500" dirty="0" smtClean="0"/>
              <a:t>not be construed as professional advice. In particular, members should not rely on any legal commentary in this report as a basis for action,</a:t>
            </a:r>
            <a:br>
              <a:rPr lang="en-US" sz="500" dirty="0" smtClean="0"/>
            </a:br>
            <a:r>
              <a:rPr lang="en-US" sz="500" dirty="0" smtClean="0"/>
              <a:t>or assume that any tactics described herein would be permitted by applicable law or appropriate for a given member’s situation. Members are advised to consult with appropriate professionals concerning legal, medical, tax, or accounting issues, before implementing any of these tactics.</a:t>
            </a:r>
            <a:br>
              <a:rPr lang="en-US" sz="500" dirty="0" smtClean="0"/>
            </a:br>
            <a:r>
              <a:rPr lang="en-US" sz="500" dirty="0" smtClean="0"/>
              <a:t>No EAB Organization or any of its respective officers, directors, employees, or agents shall be liable for any claims, liabilities, or expenses relating to (a) any errors or omissions in this report, whether caused by any EAB organization, or any of their respective employees or agents,</a:t>
            </a:r>
            <a:br>
              <a:rPr lang="en-US" sz="500" dirty="0" smtClean="0"/>
            </a:br>
            <a:r>
              <a:rPr lang="en-US" sz="500" dirty="0" smtClean="0"/>
              <a:t>or sources or other third parties, (b) any recommendation or graded ranking by any</a:t>
            </a:r>
            <a:br>
              <a:rPr lang="en-US" sz="500" dirty="0" smtClean="0"/>
            </a:br>
            <a:r>
              <a:rPr lang="en-US" sz="500" dirty="0" smtClean="0"/>
              <a:t>EAB Organization, or (c) failure of member and</a:t>
            </a:r>
            <a:br>
              <a:rPr lang="en-US" sz="500" dirty="0" smtClean="0"/>
            </a:br>
            <a:r>
              <a:rPr lang="en-US" sz="500" dirty="0" smtClean="0"/>
              <a:t>its employees and agents to abide by the terms set forth herein.</a:t>
            </a:r>
          </a:p>
          <a:p>
            <a:pPr>
              <a:spcBef>
                <a:spcPts val="400"/>
              </a:spcBef>
            </a:pPr>
            <a:r>
              <a:rPr lang="en-US" sz="500" dirty="0" smtClean="0"/>
              <a:t>EAB, Education Advisory Board, The Advisory Board Company, Royall, and Royall &amp; Company are registered trademarks of The Advisory Board Company in the United States and other countries. Members are not permitted to use these trademarks, or any other trademark, product name, service name, trade name, and logo of any EAB Organization without prior written consent of EAB. Other trademarks, product names, service names, trade names, and logos used within these pages are the property of their respective holders. Use of other company trademarks, product names, service names,</a:t>
            </a:r>
            <a:br>
              <a:rPr lang="en-US" sz="500" dirty="0" smtClean="0"/>
            </a:br>
            <a:r>
              <a:rPr lang="en-US" sz="500" dirty="0" smtClean="0"/>
              <a:t>trade names, and logos or images of the same does not necessarily constitute (a) an endorsement by such company of an EAB Organization and its products and services, or (b) an endorsement of the company or its products or services by an EAB Organization. No EAB Organization is affiliated with any such company.</a:t>
            </a:r>
          </a:p>
          <a:p>
            <a:pPr>
              <a:spcBef>
                <a:spcPts val="1200"/>
              </a:spcBef>
            </a:pPr>
            <a:r>
              <a:rPr lang="en-US" sz="500" b="1" dirty="0" smtClean="0"/>
              <a:t>IMPORTANT: Please read the following.</a:t>
            </a:r>
          </a:p>
          <a:p>
            <a:pPr>
              <a:spcBef>
                <a:spcPts val="400"/>
              </a:spcBef>
            </a:pPr>
            <a:r>
              <a:rPr lang="en-US" sz="500" dirty="0" smtClean="0"/>
              <a:t>EAB has prepared this report for the exclusive</a:t>
            </a:r>
            <a:br>
              <a:rPr lang="en-US" sz="500" dirty="0" smtClean="0"/>
            </a:br>
            <a:r>
              <a:rPr lang="en-US" sz="500" dirty="0" smtClean="0"/>
              <a:t>use of its members. Each member acknowledges and agrees that this report and the information contained herein (collectively, the “Report”) are confidential and proprietary to EAB. By accepting delivery of this Report, each member agrees to abide by the terms as stated herein, including</a:t>
            </a:r>
            <a:br>
              <a:rPr lang="en-US" sz="500" dirty="0" smtClean="0"/>
            </a:br>
            <a:r>
              <a:rPr lang="en-US" sz="500" dirty="0" smtClean="0"/>
              <a:t>the following:</a:t>
            </a:r>
          </a:p>
          <a:p>
            <a:pPr marL="112713" indent="-112713">
              <a:spcBef>
                <a:spcPts val="400"/>
              </a:spcBef>
            </a:pPr>
            <a:r>
              <a:rPr lang="en-US" sz="500" dirty="0" smtClean="0"/>
              <a:t>1.	All right, title, and interest in and to this Report is owned by an EAB Organization. Except as stated herein, no right, license, permission, or interest of any kind in this Report is intended to be given, transferred to, or acquired by a member. Each member is authorized to use this Report only to the extent expressly authorized herein.</a:t>
            </a:r>
          </a:p>
          <a:p>
            <a:pPr marL="112713" indent="-112713">
              <a:spcBef>
                <a:spcPts val="400"/>
              </a:spcBef>
            </a:pPr>
            <a:r>
              <a:rPr lang="en-US" sz="500" dirty="0" smtClean="0"/>
              <a:t>2.	Each member shall not sell, license, republish, or post online or otherwise this Report, in part or in whole. Each member shall not</a:t>
            </a:r>
            <a:r>
              <a:rPr lang="en-US" sz="500" baseline="0" dirty="0" smtClean="0"/>
              <a:t> </a:t>
            </a:r>
            <a:r>
              <a:rPr lang="en-US" sz="500" dirty="0" smtClean="0"/>
              <a:t>disseminate or permit the use of, and shall take reasonable precautions to prevent such dissemination or use of, this Report by (a) any of its employees and agents (except as stated below), or (b) any third party.</a:t>
            </a:r>
          </a:p>
          <a:p>
            <a:pPr marL="112713" indent="-112713">
              <a:spcBef>
                <a:spcPts val="400"/>
              </a:spcBef>
            </a:pPr>
            <a:r>
              <a:rPr lang="en-US" sz="500" dirty="0" smtClean="0"/>
              <a:t>3.	Each member may make this Report available solely to those of its employees and agents who (a) are registered for the workshop or membership program of which this Report is a part, (b) require access to this Report in order to learn from the information described herein, and (c) agree not to disclose this Report to other employees or agents or any third party. Each member shall use, and shall ensure that its employees and agents use, this Report for its internal use only. Each member may make a limited number of copies, solely as adequate for use by its employees and agents in accordance with the terms herein.</a:t>
            </a:r>
          </a:p>
          <a:p>
            <a:pPr marL="112713" indent="-112713">
              <a:spcBef>
                <a:spcPts val="400"/>
              </a:spcBef>
            </a:pPr>
            <a:r>
              <a:rPr lang="en-US" sz="500" dirty="0" smtClean="0"/>
              <a:t>4.	Each member shall not remove from this Report any confidential markings, copyright notices, and/or other similar indicia herein.</a:t>
            </a:r>
          </a:p>
          <a:p>
            <a:pPr marL="112713" indent="-112713">
              <a:spcBef>
                <a:spcPts val="400"/>
              </a:spcBef>
            </a:pPr>
            <a:r>
              <a:rPr lang="en-US" sz="500" dirty="0" smtClean="0"/>
              <a:t>5.	Each member is responsible for any breach of its obligations as stated herein by any of its employees or agents.</a:t>
            </a:r>
          </a:p>
          <a:p>
            <a:pPr marL="112713" indent="-112713">
              <a:spcBef>
                <a:spcPts val="400"/>
              </a:spcBef>
            </a:pPr>
            <a:r>
              <a:rPr lang="en-US" sz="500" dirty="0" smtClean="0"/>
              <a:t>6.	If a member is unwilling to abide by any of the foregoing obligations, then such member shall promptly return this Report and all copies thereof to EAB.</a:t>
            </a:r>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80" userDrawn="1">
          <p15:clr>
            <a:srgbClr val="FBAE40"/>
          </p15:clr>
        </p15:guide>
        <p15:guide id="2" pos="71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1455320" y="3309301"/>
            <a:ext cx="1234440" cy="472307"/>
          </a:xfrm>
          <a:prstGeom prst="rect">
            <a:avLst/>
          </a:prstGeom>
        </p:spPr>
      </p:pic>
      <p:sp>
        <p:nvSpPr>
          <p:cNvPr id="14" name="Title 1"/>
          <p:cNvSpPr>
            <a:spLocks noGrp="1"/>
          </p:cNvSpPr>
          <p:nvPr>
            <p:ph type="title" hasCustomPrompt="1"/>
          </p:nvPr>
        </p:nvSpPr>
        <p:spPr bwMode="gray">
          <a:xfrm>
            <a:off x="1451412" y="4824861"/>
            <a:ext cx="5029200" cy="775597"/>
          </a:xfrm>
          <a:prstGeom prst="rect">
            <a:avLst/>
          </a:prstGeom>
        </p:spPr>
        <p:txBody>
          <a:bodyPr wrap="square" lIns="0" tIns="0" rIns="0" bIns="0" anchor="b" anchorCtr="0">
            <a:spAutoFit/>
          </a:bodyPr>
          <a:lstStyle>
            <a:lvl1pPr>
              <a:lnSpc>
                <a:spcPct val="90000"/>
              </a:lnSpc>
              <a:defRPr sz="2800" b="0" baseline="0">
                <a:solidFill>
                  <a:schemeClr val="tx1"/>
                </a:solidFill>
              </a:defRPr>
            </a:lvl1pPr>
          </a:lstStyle>
          <a:p>
            <a:r>
              <a:rPr lang="en-US" dirty="0" smtClean="0"/>
              <a:t>Divider Title – Rockwell 28pt Regular, Use Title Case</a:t>
            </a:r>
          </a:p>
        </p:txBody>
      </p:sp>
      <p:sp>
        <p:nvSpPr>
          <p:cNvPr id="15" name="Text Placeholder 16"/>
          <p:cNvSpPr>
            <a:spLocks noGrp="1"/>
          </p:cNvSpPr>
          <p:nvPr>
            <p:ph type="body" sz="quarter" idx="22" hasCustomPrompt="1"/>
          </p:nvPr>
        </p:nvSpPr>
        <p:spPr bwMode="gray">
          <a:xfrm>
            <a:off x="1451412" y="5786992"/>
            <a:ext cx="5029200" cy="169277"/>
          </a:xfrm>
        </p:spPr>
        <p:txBody>
          <a:bodyPr/>
          <a:lstStyle>
            <a:lvl1pPr marL="0" indent="0">
              <a:spcBef>
                <a:spcPts val="0"/>
              </a:spcBef>
              <a:buNone/>
              <a:defRPr sz="1100">
                <a:solidFill>
                  <a:schemeClr val="tx1"/>
                </a:solidFill>
              </a:defRPr>
            </a:lvl1pPr>
            <a:lvl2pPr>
              <a:spcBef>
                <a:spcPts val="0"/>
              </a:spcBef>
              <a:defRPr sz="1100"/>
            </a:lvl2pPr>
            <a:lvl3pPr>
              <a:spcBef>
                <a:spcPts val="0"/>
              </a:spcBef>
              <a:defRPr sz="1100"/>
            </a:lvl3pPr>
            <a:lvl4pPr>
              <a:spcBef>
                <a:spcPts val="0"/>
              </a:spcBef>
              <a:defRPr sz="1100"/>
            </a:lvl4pPr>
            <a:lvl5pPr>
              <a:spcBef>
                <a:spcPts val="0"/>
              </a:spcBef>
              <a:defRPr sz="1100"/>
            </a:lvl5pPr>
          </a:lstStyle>
          <a:p>
            <a:pPr lvl="0"/>
            <a:r>
              <a:rPr lang="en-US" dirty="0" smtClean="0"/>
              <a:t>Divider Subtitle – Verdana 11pt Regular, Use Title Case</a:t>
            </a:r>
          </a:p>
        </p:txBody>
      </p:sp>
      <p:sp>
        <p:nvSpPr>
          <p:cNvPr id="16" name="Text Placeholder 20"/>
          <p:cNvSpPr>
            <a:spLocks noGrp="1"/>
          </p:cNvSpPr>
          <p:nvPr>
            <p:ph type="body" sz="quarter" idx="23" hasCustomPrompt="1"/>
          </p:nvPr>
        </p:nvSpPr>
        <p:spPr bwMode="gray">
          <a:xfrm>
            <a:off x="1451412" y="7051159"/>
            <a:ext cx="2286000" cy="543739"/>
          </a:xfrm>
        </p:spPr>
        <p:txBody>
          <a:bodyPr/>
          <a:lstStyle>
            <a:lvl1pPr>
              <a:defRPr>
                <a:solidFill>
                  <a:schemeClr val="tx1"/>
                </a:solidFill>
              </a:defRPr>
            </a:lvl1pPr>
          </a:lstStyle>
          <a:p>
            <a:pPr lvl="0"/>
            <a:r>
              <a:rPr lang="en-US" dirty="0" smtClean="0"/>
              <a:t>Divider Bullet Placement (if needed)</a:t>
            </a:r>
          </a:p>
          <a:p>
            <a:pPr lvl="0"/>
            <a:r>
              <a:rPr lang="en-US" dirty="0" smtClean="0"/>
              <a:t>Divider Bullet Placement (if needed)</a:t>
            </a:r>
          </a:p>
          <a:p>
            <a:pPr lvl="0"/>
            <a:r>
              <a:rPr lang="en-US" dirty="0" smtClean="0"/>
              <a:t>Divider Bullet Placement (if needed)</a:t>
            </a:r>
          </a:p>
        </p:txBody>
      </p:sp>
      <p:cxnSp>
        <p:nvCxnSpPr>
          <p:cNvPr id="19" name="Straight Connector 18"/>
          <p:cNvCxnSpPr/>
          <p:nvPr userDrawn="1"/>
        </p:nvCxnSpPr>
        <p:spPr bwMode="gray">
          <a:xfrm>
            <a:off x="1451412" y="6631720"/>
            <a:ext cx="5043885" cy="0"/>
          </a:xfrm>
          <a:prstGeom prst="line">
            <a:avLst/>
          </a:prstGeom>
          <a:ln w="12700">
            <a:solidFill>
              <a:schemeClr val="accent3"/>
            </a:solidFill>
            <a:miter lim="800000"/>
            <a:headEnd type="none"/>
            <a:tailEnd type="none"/>
          </a:ln>
        </p:spPr>
        <p:style>
          <a:lnRef idx="1">
            <a:schemeClr val="accent1"/>
          </a:lnRef>
          <a:fillRef idx="0">
            <a:schemeClr val="accent1"/>
          </a:fillRef>
          <a:effectRef idx="0">
            <a:schemeClr val="accent1"/>
          </a:effectRef>
          <a:fontRef idx="minor">
            <a:schemeClr val="tx1"/>
          </a:fontRef>
        </p:style>
      </p:cxnSp>
      <p:sp>
        <p:nvSpPr>
          <p:cNvPr id="20" name="Text Placeholder 23"/>
          <p:cNvSpPr>
            <a:spLocks noGrp="1"/>
          </p:cNvSpPr>
          <p:nvPr>
            <p:ph type="body" sz="quarter" idx="24" hasCustomPrompt="1"/>
          </p:nvPr>
        </p:nvSpPr>
        <p:spPr bwMode="gray">
          <a:xfrm>
            <a:off x="5217845" y="6636850"/>
            <a:ext cx="1277002" cy="205151"/>
          </a:xfrm>
          <a:prstGeom prst="round2SameRect">
            <a:avLst>
              <a:gd name="adj1" fmla="val 0"/>
              <a:gd name="adj2" fmla="val 20202"/>
            </a:avLst>
          </a:prstGeom>
          <a:solidFill>
            <a:schemeClr val="tx2"/>
          </a:solidFill>
        </p:spPr>
        <p:txBody>
          <a:bodyPr wrap="none" lIns="45720" tIns="27432" rIns="45720" bIns="27432" anchor="ctr" anchorCtr="0"/>
          <a:lstStyle>
            <a:lvl1pPr marL="0" indent="0" algn="r">
              <a:spcBef>
                <a:spcPts val="0"/>
              </a:spcBef>
              <a:buNone/>
              <a:defRPr cap="all" spc="40" baseline="0">
                <a:solidFill>
                  <a:schemeClr val="bg1"/>
                </a:solidFill>
                <a:latin typeface="+mj-lt"/>
              </a:defRPr>
            </a:lvl1pPr>
            <a:lvl2pPr marL="112713" indent="0">
              <a:buNone/>
              <a:defRPr cap="all" spc="40">
                <a:solidFill>
                  <a:schemeClr val="bg1"/>
                </a:solidFill>
                <a:latin typeface="+mj-lt"/>
              </a:defRPr>
            </a:lvl2pPr>
            <a:lvl3pPr marL="230187" indent="0">
              <a:buNone/>
              <a:defRPr cap="all" spc="40">
                <a:solidFill>
                  <a:schemeClr val="bg1"/>
                </a:solidFill>
                <a:latin typeface="+mj-lt"/>
              </a:defRPr>
            </a:lvl3pPr>
            <a:lvl4pPr marL="342900" indent="0">
              <a:buNone/>
              <a:defRPr cap="all" spc="40">
                <a:solidFill>
                  <a:schemeClr val="bg1"/>
                </a:solidFill>
                <a:latin typeface="+mj-lt"/>
              </a:defRPr>
            </a:lvl4pPr>
            <a:lvl5pPr marL="458787" indent="0">
              <a:buNone/>
              <a:defRPr cap="all" spc="40">
                <a:solidFill>
                  <a:schemeClr val="bg1"/>
                </a:solidFill>
                <a:latin typeface="+mj-lt"/>
              </a:defRPr>
            </a:lvl5pPr>
          </a:lstStyle>
          <a:p>
            <a:pPr lvl="0"/>
            <a:r>
              <a:rPr lang="en-US" dirty="0" smtClean="0"/>
              <a:t>Insert break type</a:t>
            </a:r>
          </a:p>
        </p:txBody>
      </p:sp>
      <p:sp>
        <p:nvSpPr>
          <p:cNvPr id="22" name="Text Placeholder 27"/>
          <p:cNvSpPr>
            <a:spLocks noGrp="1"/>
          </p:cNvSpPr>
          <p:nvPr>
            <p:ph type="body" sz="quarter" idx="25" hasCustomPrompt="1"/>
          </p:nvPr>
        </p:nvSpPr>
        <p:spPr bwMode="gray">
          <a:xfrm>
            <a:off x="6495296" y="6312606"/>
            <a:ext cx="824429" cy="1384995"/>
          </a:xfrm>
        </p:spPr>
        <p:txBody>
          <a:bodyPr/>
          <a:lstStyle>
            <a:lvl1pPr marL="0" indent="0" algn="r">
              <a:spcBef>
                <a:spcPts val="0"/>
              </a:spcBef>
              <a:buNone/>
              <a:defRPr sz="9000">
                <a:solidFill>
                  <a:schemeClr val="accent1"/>
                </a:solidFill>
                <a:latin typeface="+mj-lt"/>
              </a:defRPr>
            </a:lvl1pPr>
            <a:lvl2pPr>
              <a:defRPr sz="9000"/>
            </a:lvl2pPr>
            <a:lvl3pPr>
              <a:defRPr sz="9000"/>
            </a:lvl3pPr>
            <a:lvl4pPr>
              <a:defRPr sz="9000"/>
            </a:lvl4pPr>
            <a:lvl5pPr>
              <a:defRPr sz="9000"/>
            </a:lvl5pPr>
          </a:lstStyle>
          <a:p>
            <a:pPr lvl="0"/>
            <a:r>
              <a:rPr lang="en-US" dirty="0" smtClean="0"/>
              <a:t>#</a:t>
            </a:r>
            <a:endParaRPr lang="en-US" dirty="0"/>
          </a:p>
        </p:txBody>
      </p:sp>
      <p:sp>
        <p:nvSpPr>
          <p:cNvPr id="9" name="Text Placeholder 1"/>
          <p:cNvSpPr txBox="1">
            <a:spLocks/>
          </p:cNvSpPr>
          <p:nvPr userDrawn="1"/>
        </p:nvSpPr>
        <p:spPr bwMode="gray">
          <a:xfrm>
            <a:off x="7901812" y="6631720"/>
            <a:ext cx="1543781" cy="1774845"/>
          </a:xfrm>
          <a:prstGeom prst="rect">
            <a:avLst/>
          </a:prstGeom>
          <a:solidFill>
            <a:srgbClr val="009900"/>
          </a:solidFill>
        </p:spPr>
        <p:txBody>
          <a:bodyPr vert="horz" wrap="square" lIns="64008" tIns="45720" rIns="64008" bIns="45720" rtlCol="0">
            <a:spAutoFit/>
          </a:bodyPr>
          <a:lstStyle>
            <a:lvl1pPr marL="0" indent="0" algn="l" defTabSz="640080" rtl="0" eaLnBrk="1" latinLnBrk="0" hangingPunct="1">
              <a:spcBef>
                <a:spcPts val="500"/>
              </a:spcBef>
              <a:buFontTx/>
              <a:buNone/>
              <a:defRPr sz="1000" kern="1200" baseline="0">
                <a:solidFill>
                  <a:schemeClr val="tx1"/>
                </a:solidFill>
                <a:latin typeface="+mn-lt"/>
                <a:ea typeface="+mn-ea"/>
                <a:cs typeface="+mn-cs"/>
              </a:defRPr>
            </a:lvl1pPr>
            <a:lvl2pPr marL="2286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2pPr>
            <a:lvl3pPr marL="3429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3pPr>
            <a:lvl4pPr marL="4572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4pPr>
            <a:lvl5pPr marL="5715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5pPr>
            <a:lvl6pPr marL="6858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6pPr>
            <a:lvl7pPr marL="8001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7pPr>
            <a:lvl8pPr marL="914400" indent="-114300" algn="l" defTabSz="640080" rtl="0" eaLnBrk="1" latinLnBrk="0" hangingPunct="1">
              <a:spcBef>
                <a:spcPts val="500"/>
              </a:spcBef>
              <a:buFont typeface="Arial" pitchFamily="34" charset="0"/>
              <a:buChar char="–"/>
              <a:defRPr sz="1000" kern="1200">
                <a:solidFill>
                  <a:schemeClr val="tx1"/>
                </a:solidFill>
                <a:latin typeface="+mn-lt"/>
                <a:ea typeface="+mn-ea"/>
                <a:cs typeface="+mn-cs"/>
              </a:defRPr>
            </a:lvl8pPr>
            <a:lvl9pPr marL="1028700" indent="-114300" algn="l" defTabSz="640080" rtl="0" eaLnBrk="1" latinLnBrk="0" hangingPunct="1">
              <a:spcBef>
                <a:spcPts val="500"/>
              </a:spcBef>
              <a:buFont typeface="Arial" pitchFamily="34" charset="0"/>
              <a:buChar char="•"/>
              <a:defRPr sz="1000" kern="1200" baseline="0">
                <a:solidFill>
                  <a:schemeClr val="tx1"/>
                </a:solidFill>
                <a:latin typeface="+mn-lt"/>
                <a:ea typeface="+mn-ea"/>
                <a:cs typeface="+mn-cs"/>
              </a:defRPr>
            </a:lvl9pPr>
          </a:lstStyle>
          <a:p>
            <a:r>
              <a:rPr lang="en-US" sz="1000" b="1" dirty="0" smtClean="0">
                <a:solidFill>
                  <a:schemeClr val="bg1"/>
                </a:solidFill>
                <a:latin typeface="Arial" panose="020B0604020202020204" pitchFamily="34" charset="0"/>
                <a:cs typeface="Arial" panose="020B0604020202020204" pitchFamily="34" charset="0"/>
              </a:rPr>
              <a:t>What’s a Break Type?</a:t>
            </a:r>
          </a:p>
          <a:p>
            <a:pPr marL="0" indent="0">
              <a:spcBef>
                <a:spcPts val="300"/>
              </a:spcBef>
              <a:buFont typeface="+mj-lt"/>
              <a:buNone/>
            </a:pPr>
            <a:r>
              <a:rPr lang="en-US" sz="800" b="0" dirty="0" smtClean="0">
                <a:solidFill>
                  <a:schemeClr val="bg1"/>
                </a:solidFill>
                <a:latin typeface="Arial" panose="020B0604020202020204" pitchFamily="34" charset="0"/>
                <a:cs typeface="Arial" panose="020B0604020202020204" pitchFamily="34" charset="0"/>
              </a:rPr>
              <a:t>Break types</a:t>
            </a:r>
            <a:r>
              <a:rPr lang="en-US" sz="800" b="0" baseline="0" dirty="0" smtClean="0">
                <a:solidFill>
                  <a:schemeClr val="bg1"/>
                </a:solidFill>
                <a:latin typeface="Arial" panose="020B0604020202020204" pitchFamily="34" charset="0"/>
                <a:cs typeface="Arial" panose="020B0604020202020204" pitchFamily="34" charset="0"/>
              </a:rPr>
              <a:t> can be anything that you want to consider the section following the divider as:</a:t>
            </a:r>
          </a:p>
          <a:p>
            <a:pPr marL="117475" indent="-117475">
              <a:spcBef>
                <a:spcPts val="5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Section</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Chapter</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Essay</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Appendix</a:t>
            </a:r>
          </a:p>
          <a:p>
            <a:pPr marL="117475" indent="-117475">
              <a:spcBef>
                <a:spcPts val="200"/>
              </a:spcBef>
              <a:buFont typeface="Arial" panose="020B0604020202020204" pitchFamily="34" charset="0"/>
              <a:buChar char="•"/>
            </a:pPr>
            <a:r>
              <a:rPr lang="en-US" sz="800" b="0" baseline="0" dirty="0" smtClean="0">
                <a:solidFill>
                  <a:schemeClr val="bg1"/>
                </a:solidFill>
                <a:latin typeface="Arial" panose="020B0604020202020204" pitchFamily="34" charset="0"/>
                <a:cs typeface="Arial" panose="020B0604020202020204" pitchFamily="34" charset="0"/>
              </a:rPr>
              <a:t>Etc.</a:t>
            </a:r>
          </a:p>
          <a:p>
            <a:pPr marL="0" indent="0">
              <a:spcBef>
                <a:spcPts val="600"/>
              </a:spcBef>
              <a:buFont typeface="Arial" panose="020B0604020202020204" pitchFamily="34" charset="0"/>
              <a:buNone/>
            </a:pPr>
            <a:r>
              <a:rPr lang="en-US" sz="800" b="0" i="1" baseline="0" dirty="0" smtClean="0">
                <a:solidFill>
                  <a:schemeClr val="bg1"/>
                </a:solidFill>
                <a:latin typeface="Arial" panose="020B0604020202020204" pitchFamily="34" charset="0"/>
                <a:cs typeface="Arial" panose="020B0604020202020204" pitchFamily="34" charset="0"/>
              </a:rPr>
              <a:t>If not needed, you may delete the break type box.</a:t>
            </a:r>
            <a:endParaRPr lang="en-US" sz="800" b="0" i="1" dirty="0">
              <a:solidFill>
                <a:schemeClr val="bg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extLst mod="1">
    <p:ext uri="{DCECCB84-F9BA-43D5-87BE-67443E8EF086}">
      <p15:sldGuideLst xmlns:p15="http://schemas.microsoft.com/office/powerpoint/2012/main">
        <p15:guide id="1" pos="913" userDrawn="1">
          <p15:clr>
            <a:srgbClr val="FBAE40"/>
          </p15:clr>
        </p15:guide>
        <p15:guide id="2" orient="horz" pos="3532" userDrawn="1">
          <p15:clr>
            <a:srgbClr val="FBAE40"/>
          </p15:clr>
        </p15:guide>
        <p15:guide id="3" orient="horz" pos="3643"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hasCustomPrompt="1"/>
          </p:nvPr>
        </p:nvSpPr>
        <p:spPr bwMode="gray"/>
        <p:txBody>
          <a:bodyPr/>
          <a:lstStyle/>
          <a:p>
            <a:r>
              <a:rPr lang="en-US" dirty="0" smtClean="0"/>
              <a:t>Page Title – Rockwell 20pt Regular, Title Case</a:t>
            </a:r>
            <a:endParaRPr lang="en-US" dirty="0"/>
          </a:p>
        </p:txBody>
      </p:sp>
      <p:sp>
        <p:nvSpPr>
          <p:cNvPr id="59" name="Text Placeholder 3"/>
          <p:cNvSpPr>
            <a:spLocks noGrp="1"/>
          </p:cNvSpPr>
          <p:nvPr>
            <p:ph type="body" sz="quarter" idx="10" hasCustomPrompt="1"/>
          </p:nvPr>
        </p:nvSpPr>
        <p:spPr bwMode="gray">
          <a:xfrm>
            <a:off x="962025" y="1480297"/>
            <a:ext cx="6400800" cy="4129189"/>
          </a:xfrm>
        </p:spPr>
        <p:txBody>
          <a:bodyPr>
            <a:noAutofit/>
          </a:bodyPr>
          <a:lstStyle>
            <a:lvl1pPr marL="0" marR="0" indent="0" algn="l" defTabSz="1018879" rtl="0" eaLnBrk="1" fontAlgn="auto" latinLnBrk="0" hangingPunct="1">
              <a:lnSpc>
                <a:spcPct val="100000"/>
              </a:lnSpc>
              <a:spcBef>
                <a:spcPts val="1000"/>
              </a:spcBef>
              <a:spcAft>
                <a:spcPts val="0"/>
              </a:spcAft>
              <a:buClr>
                <a:schemeClr val="tx1"/>
              </a:buClr>
              <a:buSzTx/>
              <a:buFont typeface="Arial" pitchFamily="34" charset="0"/>
              <a:buNone/>
              <a:tabLst>
                <a:tab pos="6309360" algn="r"/>
              </a:tabLst>
              <a:defRPr sz="1000"/>
            </a:lvl1pPr>
            <a:lvl2pPr marL="112713" indent="0">
              <a:spcBef>
                <a:spcPts val="1000"/>
              </a:spcBef>
              <a:buNone/>
              <a:defRPr sz="1000"/>
            </a:lvl2pPr>
            <a:lvl3pPr marL="230187" indent="0">
              <a:spcBef>
                <a:spcPts val="1000"/>
              </a:spcBef>
              <a:buNone/>
              <a:defRPr sz="1000"/>
            </a:lvl3pPr>
            <a:lvl4pPr marL="342900" indent="0">
              <a:spcBef>
                <a:spcPts val="1000"/>
              </a:spcBef>
              <a:buNone/>
              <a:defRPr sz="1000"/>
            </a:lvl4pPr>
            <a:lvl5pPr marL="458787" indent="0">
              <a:spcBef>
                <a:spcPts val="1000"/>
              </a:spcBef>
              <a:buNone/>
              <a:defRPr sz="1000"/>
            </a:lvl5pPr>
          </a:lstStyle>
          <a:p>
            <a:pPr lvl="0"/>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br>
              <a:rPr lang="en-US" dirty="0" smtClean="0"/>
            </a:br>
            <a:r>
              <a:rPr lang="en-US" dirty="0" smtClean="0"/>
              <a:t>Type Section Title, tab, then page number, then period space, period space, </a:t>
            </a:r>
            <a:r>
              <a:rPr lang="en-US" dirty="0" err="1" smtClean="0"/>
              <a:t>etc</a:t>
            </a:r>
            <a:r>
              <a:rPr lang="en-US" dirty="0" smtClean="0"/>
              <a:t>	. . . . . . . . . . . . X</a:t>
            </a:r>
          </a:p>
        </p:txBody>
      </p:sp>
      <p:cxnSp>
        <p:nvCxnSpPr>
          <p:cNvPr id="6" name="Straight Connector 5"/>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bwMode="gray">
          <a:xfrm>
            <a:off x="7923572" y="1480297"/>
            <a:ext cx="2489481" cy="4844381"/>
          </a:xfrm>
          <a:prstGeom prst="rect">
            <a:avLst/>
          </a:prstGeom>
          <a:solidFill>
            <a:srgbClr val="009900"/>
          </a:solidFill>
        </p:spPr>
        <p:txBody>
          <a:bodyPr wrap="square" lIns="91440" rIns="91440" rtlCol="0">
            <a:noAutofit/>
          </a:bodyPr>
          <a:lstStyle/>
          <a:p>
            <a:pPr>
              <a:spcBef>
                <a:spcPts val="500"/>
              </a:spcBef>
            </a:pPr>
            <a:r>
              <a:rPr lang="en-US" sz="1500" dirty="0" smtClean="0">
                <a:solidFill>
                  <a:schemeClr val="bg1"/>
                </a:solidFill>
                <a:latin typeface="Arial" panose="020B0604020202020204" pitchFamily="34" charset="0"/>
                <a:cs typeface="Arial" panose="020B0604020202020204" pitchFamily="34" charset="0"/>
              </a:rPr>
              <a:t>Formatting Your Table</a:t>
            </a:r>
            <a:br>
              <a:rPr lang="en-US" sz="1500" dirty="0" smtClean="0">
                <a:solidFill>
                  <a:schemeClr val="bg1"/>
                </a:solidFill>
                <a:latin typeface="Arial" panose="020B0604020202020204" pitchFamily="34" charset="0"/>
                <a:cs typeface="Arial" panose="020B0604020202020204" pitchFamily="34" charset="0"/>
              </a:rPr>
            </a:br>
            <a:r>
              <a:rPr lang="en-US" sz="1500" dirty="0" smtClean="0">
                <a:solidFill>
                  <a:schemeClr val="bg1"/>
                </a:solidFill>
                <a:latin typeface="Arial" panose="020B0604020202020204" pitchFamily="34" charset="0"/>
                <a:cs typeface="Arial" panose="020B0604020202020204" pitchFamily="34" charset="0"/>
              </a:rPr>
              <a:t>of Contents (ToC)</a:t>
            </a:r>
          </a:p>
          <a:p>
            <a:pPr>
              <a:spcBef>
                <a:spcPts val="300"/>
              </a:spcBef>
            </a:pPr>
            <a:r>
              <a:rPr lang="en-US" sz="1000" dirty="0" smtClean="0">
                <a:solidFill>
                  <a:schemeClr val="bg1"/>
                </a:solidFill>
                <a:latin typeface="Arial" panose="020B0604020202020204" pitchFamily="34" charset="0"/>
                <a:cs typeface="Arial" panose="020B0604020202020204" pitchFamily="34" charset="0"/>
              </a:rPr>
              <a:t>To format your ToC correctly and have the page numbers perfectly align to the right margin, you will need to perform the following steps:</a:t>
            </a:r>
          </a:p>
          <a:p>
            <a:pPr marL="171450" indent="-171450">
              <a:spcBef>
                <a:spcPts val="10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Type directly</a:t>
            </a:r>
            <a:r>
              <a:rPr lang="en-US" sz="1000" baseline="0" dirty="0" smtClean="0">
                <a:solidFill>
                  <a:schemeClr val="bg1"/>
                </a:solidFill>
                <a:latin typeface="Arial" panose="020B0604020202020204" pitchFamily="34" charset="0"/>
                <a:cs typeface="Arial" panose="020B0604020202020204" pitchFamily="34" charset="0"/>
              </a:rPr>
              <a:t> into the ToC placeholder with what the section should be called</a:t>
            </a:r>
            <a:endParaRPr lang="en-US" sz="1000" dirty="0" smtClean="0">
              <a:solidFill>
                <a:schemeClr val="bg1"/>
              </a:solidFill>
              <a:latin typeface="Arial" panose="020B0604020202020204" pitchFamily="34" charset="0"/>
              <a:cs typeface="Arial" panose="020B0604020202020204" pitchFamily="34" charset="0"/>
            </a:endParaRP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Hit the “Tab” key</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Type in the correct page number</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Nudge your cursor to the left with</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the arrow key until it is directly before the number</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Alternate between “period” and “space” until it builds back to the ToC content. This is called a “Leader” and should look something like this:</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 . . . . . . . . . . . . . . . . )</a:t>
            </a:r>
          </a:p>
          <a:p>
            <a:pPr marL="171450" indent="-171450">
              <a:spcBef>
                <a:spcPts val="600"/>
              </a:spcBef>
              <a:buFont typeface="+mj-lt"/>
              <a:buAutoNum type="arabicParenR"/>
            </a:pPr>
            <a:r>
              <a:rPr lang="en-US" sz="1000" dirty="0" smtClean="0">
                <a:solidFill>
                  <a:schemeClr val="bg1"/>
                </a:solidFill>
                <a:latin typeface="Arial" panose="020B0604020202020204" pitchFamily="34" charset="0"/>
                <a:cs typeface="Arial" panose="020B0604020202020204" pitchFamily="34" charset="0"/>
              </a:rPr>
              <a:t>Repeat steps 1–5 for each level in</a:t>
            </a:r>
            <a:br>
              <a:rPr lang="en-US" sz="1000" dirty="0" smtClean="0">
                <a:solidFill>
                  <a:schemeClr val="bg1"/>
                </a:solidFill>
                <a:latin typeface="Arial" panose="020B0604020202020204" pitchFamily="34" charset="0"/>
                <a:cs typeface="Arial" panose="020B0604020202020204" pitchFamily="34" charset="0"/>
              </a:rPr>
            </a:br>
            <a:r>
              <a:rPr lang="en-US" sz="1000" dirty="0" smtClean="0">
                <a:solidFill>
                  <a:schemeClr val="bg1"/>
                </a:solidFill>
                <a:latin typeface="Arial" panose="020B0604020202020204" pitchFamily="34" charset="0"/>
                <a:cs typeface="Arial" panose="020B0604020202020204" pitchFamily="34" charset="0"/>
              </a:rPr>
              <a:t>the ToC</a:t>
            </a:r>
          </a:p>
          <a:p>
            <a:pPr marL="171450" indent="-171450">
              <a:spcBef>
                <a:spcPts val="300"/>
              </a:spcBef>
              <a:buFont typeface="+mj-lt"/>
              <a:buAutoNum type="arabicParenR"/>
            </a:pPr>
            <a:endParaRPr lang="en-US" sz="1000" dirty="0">
              <a:solidFill>
                <a:schemeClr val="bg1"/>
              </a:solidFill>
              <a:latin typeface="Arial" panose="020B0604020202020204" pitchFamily="34" charset="0"/>
              <a:cs typeface="Arial" panose="020B0604020202020204" pitchFamily="34" charset="0"/>
            </a:endParaRPr>
          </a:p>
          <a:p>
            <a:pPr>
              <a:spcBef>
                <a:spcPts val="300"/>
              </a:spcBef>
            </a:pPr>
            <a:r>
              <a:rPr lang="en-US" sz="1000" dirty="0" smtClean="0">
                <a:solidFill>
                  <a:schemeClr val="bg1"/>
                </a:solidFill>
                <a:latin typeface="Arial" panose="020B0604020202020204" pitchFamily="34" charset="0"/>
                <a:cs typeface="Arial" panose="020B0604020202020204" pitchFamily="34" charset="0"/>
              </a:rPr>
              <a:t>NOTE: Since PPT does not have an automated feature for this and it’s quite labor intensive, it’s strongly advised that you complete the ToC last. </a:t>
            </a:r>
          </a:p>
        </p:txBody>
      </p:sp>
    </p:spTree>
    <p:extLst>
      <p:ext uri="{BB962C8B-B14F-4D97-AF65-F5344CB8AC3E}">
        <p14:creationId xmlns:p14="http://schemas.microsoft.com/office/powerpoint/2010/main" val="222912162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0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14"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5"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19" name="Text Placeholder 6"/>
          <p:cNvSpPr>
            <a:spLocks noGrp="1"/>
          </p:cNvSpPr>
          <p:nvPr>
            <p:ph type="body" sz="quarter" idx="43" hasCustomPrompt="1"/>
          </p:nvPr>
        </p:nvSpPr>
        <p:spPr bwMode="gray">
          <a:xfrm>
            <a:off x="4928253"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1" name="Text Placeholder 6"/>
          <p:cNvSpPr>
            <a:spLocks noGrp="1"/>
          </p:cNvSpPr>
          <p:nvPr>
            <p:ph type="body" sz="quarter" idx="44" hasCustomPrompt="1"/>
          </p:nvPr>
        </p:nvSpPr>
        <p:spPr bwMode="gray">
          <a:xfrm>
            <a:off x="517358"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3" name="Title 2"/>
          <p:cNvSpPr>
            <a:spLocks noGrp="1"/>
          </p:cNvSpPr>
          <p:nvPr>
            <p:ph type="title" hasCustomPrompt="1"/>
          </p:nvPr>
        </p:nvSpPr>
        <p:spPr bwMode="gray">
          <a:xfrm>
            <a:off x="512763" y="700183"/>
            <a:ext cx="6745287" cy="307777"/>
          </a:xfrm>
        </p:spPr>
        <p:txBody>
          <a:bodyPr/>
          <a:lstStyle>
            <a:lvl1pPr>
              <a:defRPr/>
            </a:lvl1pPr>
          </a:lstStyle>
          <a:p>
            <a:r>
              <a:rPr lang="en-US" dirty="0" smtClean="0"/>
              <a:t>Page Title – Rockwell 20pt Regular, Title Case</a:t>
            </a:r>
            <a:endParaRPr lang="en-US" dirty="0"/>
          </a:p>
        </p:txBody>
      </p:sp>
      <p:cxnSp>
        <p:nvCxnSpPr>
          <p:cNvPr id="9" name="Straight Connector 8"/>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Top and Bottom">
    <p:spTree>
      <p:nvGrpSpPr>
        <p:cNvPr id="1" name=""/>
        <p:cNvGrpSpPr/>
        <p:nvPr/>
      </p:nvGrpSpPr>
      <p:grpSpPr>
        <a:xfrm>
          <a:off x="0" y="0"/>
          <a:ext cx="0" cy="0"/>
          <a:chOff x="0" y="0"/>
          <a:chExt cx="0" cy="0"/>
        </a:xfrm>
      </p:grpSpPr>
      <p:sp>
        <p:nvSpPr>
          <p:cNvPr id="13" name="Text Placeholder 3"/>
          <p:cNvSpPr>
            <a:spLocks noGrp="1"/>
          </p:cNvSpPr>
          <p:nvPr>
            <p:ph type="body" sz="quarter" idx="28" hasCustomPrompt="1"/>
          </p:nvPr>
        </p:nvSpPr>
        <p:spPr bwMode="gray">
          <a:xfrm>
            <a:off x="512763" y="1110761"/>
            <a:ext cx="6745287" cy="200055"/>
          </a:xfrm>
        </p:spPr>
        <p:txBody>
          <a:bodyPr/>
          <a:lstStyle>
            <a:lvl1pPr marL="0" indent="0">
              <a:spcBef>
                <a:spcPts val="0"/>
              </a:spcBef>
              <a:buNone/>
              <a:defRPr sz="1300">
                <a:solidFill>
                  <a:schemeClr val="tx1"/>
                </a:solidFill>
              </a:defRPr>
            </a:lvl1pPr>
          </a:lstStyle>
          <a:p>
            <a:pPr lvl="0"/>
            <a:r>
              <a:rPr lang="en-US" dirty="0" smtClean="0"/>
              <a:t>Page Subtitle – Verdana 13pt Regular, Title Case</a:t>
            </a:r>
          </a:p>
        </p:txBody>
      </p:sp>
      <p:sp>
        <p:nvSpPr>
          <p:cNvPr id="14" name="Text Placeholder 7"/>
          <p:cNvSpPr>
            <a:spLocks noGrp="1"/>
          </p:cNvSpPr>
          <p:nvPr>
            <p:ph type="body" sz="quarter" idx="29" hasCustomPrompt="1"/>
          </p:nvPr>
        </p:nvSpPr>
        <p:spPr bwMode="gray">
          <a:xfrm>
            <a:off x="512763" y="464481"/>
            <a:ext cx="2743200" cy="123111"/>
          </a:xfrm>
        </p:spPr>
        <p:txBody>
          <a:bodyPr/>
          <a:lstStyle>
            <a:lvl1pPr marL="0" indent="0">
              <a:spcBef>
                <a:spcPts val="0"/>
              </a:spcBef>
              <a:buNone/>
              <a:defRPr sz="800">
                <a:solidFill>
                  <a:schemeClr val="tx1"/>
                </a:solidFill>
              </a:defRPr>
            </a:lvl1pPr>
            <a:lvl2pPr>
              <a:spcBef>
                <a:spcPts val="0"/>
              </a:spcBef>
              <a:defRPr sz="800"/>
            </a:lvl2pPr>
            <a:lvl3pPr>
              <a:spcBef>
                <a:spcPts val="0"/>
              </a:spcBef>
              <a:defRPr sz="800"/>
            </a:lvl3pPr>
            <a:lvl4pPr>
              <a:spcBef>
                <a:spcPts val="0"/>
              </a:spcBef>
              <a:defRPr sz="800"/>
            </a:lvl4pPr>
            <a:lvl5pPr>
              <a:spcBef>
                <a:spcPts val="0"/>
              </a:spcBef>
              <a:defRPr sz="800"/>
            </a:lvl5pPr>
          </a:lstStyle>
          <a:p>
            <a:pPr lvl="0"/>
            <a:r>
              <a:rPr lang="en-US" dirty="0" smtClean="0"/>
              <a:t>Top Kicker – Verdana 8pt Regular, Title Case</a:t>
            </a:r>
          </a:p>
        </p:txBody>
      </p:sp>
      <p:sp>
        <p:nvSpPr>
          <p:cNvPr id="3" name="Text Placeholder 2"/>
          <p:cNvSpPr>
            <a:spLocks noGrp="1"/>
          </p:cNvSpPr>
          <p:nvPr>
            <p:ph type="body" sz="quarter" idx="36" hasCustomPrompt="1"/>
          </p:nvPr>
        </p:nvSpPr>
        <p:spPr bwMode="gray">
          <a:xfrm>
            <a:off x="724853" y="1743572"/>
            <a:ext cx="5943600" cy="979564"/>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WIDTH              Section Text – Verdana 9pt Regular. Click to add MAX NUMBER OF LINES IS 6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a:t>
            </a:r>
          </a:p>
        </p:txBody>
      </p:sp>
      <p:sp>
        <p:nvSpPr>
          <p:cNvPr id="5" name="Text Placeholder 4"/>
          <p:cNvSpPr>
            <a:spLocks noGrp="1"/>
          </p:cNvSpPr>
          <p:nvPr>
            <p:ph type="body" sz="quarter" idx="37" hasCustomPrompt="1"/>
          </p:nvPr>
        </p:nvSpPr>
        <p:spPr bwMode="gray">
          <a:xfrm>
            <a:off x="724853" y="7253618"/>
            <a:ext cx="5943600" cy="1311962"/>
          </a:xfrm>
        </p:spPr>
        <p:txBody>
          <a:bodyPr>
            <a:noAutofit/>
          </a:bodyPr>
          <a:lstStyle>
            <a:lvl1pPr marL="0" indent="0">
              <a:lnSpc>
                <a:spcPct val="120000"/>
              </a:lnSpc>
              <a:spcBef>
                <a:spcPts val="800"/>
              </a:spcBef>
              <a:buNone/>
              <a:defRPr>
                <a:solidFill>
                  <a:schemeClr val="tx1"/>
                </a:solidFill>
              </a:defRPr>
            </a:lvl1pPr>
            <a:lvl2pPr>
              <a:lnSpc>
                <a:spcPct val="120000"/>
              </a:lnSpc>
              <a:spcBef>
                <a:spcPts val="800"/>
              </a:spcBef>
              <a:defRPr/>
            </a:lvl2pPr>
            <a:lvl3pPr>
              <a:lnSpc>
                <a:spcPct val="120000"/>
              </a:lnSpc>
              <a:spcBef>
                <a:spcPts val="800"/>
              </a:spcBef>
              <a:defRPr/>
            </a:lvl3pPr>
            <a:lvl4pPr>
              <a:lnSpc>
                <a:spcPct val="120000"/>
              </a:lnSpc>
              <a:spcBef>
                <a:spcPts val="800"/>
              </a:spcBef>
              <a:defRPr/>
            </a:lvl4pPr>
            <a:lvl5pPr>
              <a:lnSpc>
                <a:spcPct val="120000"/>
              </a:lnSpc>
              <a:spcBef>
                <a:spcPts val="800"/>
              </a:spcBef>
              <a:defRPr/>
            </a:lvl5pPr>
          </a:lstStyle>
          <a:p>
            <a:pPr lvl="0"/>
            <a:r>
              <a:rPr lang="en-US" dirty="0" smtClean="0"/>
              <a:t>DO NOT ALTER BOX PLACEMENT OR WIDTH              Section Text – Verdana 9pt Regular. Click to add MAX NUMBER OF LINES IS 12                                  text. Click to add text. Click to add text. Click to —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Click to add text. </a:t>
            </a:r>
          </a:p>
        </p:txBody>
      </p:sp>
      <p:sp>
        <p:nvSpPr>
          <p:cNvPr id="7" name="Picture Placeholder 6"/>
          <p:cNvSpPr>
            <a:spLocks noGrp="1"/>
          </p:cNvSpPr>
          <p:nvPr>
            <p:ph type="pic" sz="quarter" idx="38" hasCustomPrompt="1"/>
          </p:nvPr>
        </p:nvSpPr>
        <p:spPr bwMode="gray">
          <a:xfrm>
            <a:off x="724853" y="3115047"/>
            <a:ext cx="5852160" cy="3749040"/>
          </a:xfrm>
          <a:pattFill prst="ltUpDiag">
            <a:fgClr>
              <a:schemeClr val="accent1"/>
            </a:fgClr>
            <a:bgClr>
              <a:schemeClr val="bg1"/>
            </a:bgClr>
          </a:pattFill>
        </p:spPr>
        <p:txBody>
          <a:bodyPr anchor="ctr">
            <a:noAutofit/>
          </a:bodyPr>
          <a:lstStyle>
            <a:lvl1pPr marL="0" indent="0" algn="ctr">
              <a:buNone/>
              <a:defRPr sz="1500" b="1">
                <a:solidFill>
                  <a:schemeClr val="tx1"/>
                </a:solidFill>
              </a:defRPr>
            </a:lvl1pPr>
          </a:lstStyle>
          <a:p>
            <a:r>
              <a:rPr lang="en-US" dirty="0" smtClean="0"/>
              <a:t>SLIDE REGION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DELETE THIS BOX AFTER</a:t>
            </a:r>
            <a:br>
              <a:rPr lang="en-US" dirty="0" smtClean="0"/>
            </a:br>
            <a:r>
              <a:rPr lang="en-US" dirty="0" smtClean="0"/>
              <a:t>COPYING AND PASTING SLIDE CONTENT</a:t>
            </a:r>
            <a:endParaRPr lang="en-US" dirty="0"/>
          </a:p>
        </p:txBody>
      </p:sp>
      <p:sp>
        <p:nvSpPr>
          <p:cNvPr id="25" name="Text Placeholder 6"/>
          <p:cNvSpPr>
            <a:spLocks noGrp="1"/>
          </p:cNvSpPr>
          <p:nvPr>
            <p:ph type="body" sz="quarter" idx="43" hasCustomPrompt="1"/>
          </p:nvPr>
        </p:nvSpPr>
        <p:spPr bwMode="gray">
          <a:xfrm>
            <a:off x="4928253" y="9393337"/>
            <a:ext cx="2331720" cy="153888"/>
          </a:xfrm>
        </p:spPr>
        <p:txBody>
          <a:bodyPr anchor="b" anchorCtr="0"/>
          <a:lstStyle>
            <a:lvl1pPr marL="0" indent="0">
              <a:spcBef>
                <a:spcPts val="0"/>
              </a:spcBef>
              <a:buNone/>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Source: Click to add source. Use a single space after “Source:” and a period at the end of the source. Stretch the box to the left as needed.</a:t>
            </a:r>
          </a:p>
        </p:txBody>
      </p:sp>
      <p:sp>
        <p:nvSpPr>
          <p:cNvPr id="26" name="Text Placeholder 6"/>
          <p:cNvSpPr>
            <a:spLocks noGrp="1"/>
          </p:cNvSpPr>
          <p:nvPr>
            <p:ph type="body" sz="quarter" idx="44" hasCustomPrompt="1"/>
          </p:nvPr>
        </p:nvSpPr>
        <p:spPr bwMode="gray">
          <a:xfrm>
            <a:off x="518610" y="9316393"/>
            <a:ext cx="1965960" cy="230832"/>
          </a:xfrm>
        </p:spPr>
        <p:txBody>
          <a:bodyPr anchor="b" anchorCtr="0"/>
          <a:lstStyle>
            <a:lvl1pPr marL="118872" indent="-118872">
              <a:spcBef>
                <a:spcPts val="100"/>
              </a:spcBef>
              <a:buFont typeface="+mj-lt"/>
              <a:buAutoNum type="arabicParenR"/>
              <a:defRPr sz="500">
                <a:solidFill>
                  <a:schemeClr val="tx1"/>
                </a:solidFill>
              </a:defRPr>
            </a:lvl1pPr>
            <a:lvl2pPr marL="112713" indent="0">
              <a:spcBef>
                <a:spcPts val="0"/>
              </a:spcBef>
              <a:buNone/>
              <a:defRPr sz="500"/>
            </a:lvl2pPr>
            <a:lvl3pPr marL="230187" indent="0">
              <a:spcBef>
                <a:spcPts val="0"/>
              </a:spcBef>
              <a:buNone/>
              <a:defRPr sz="500"/>
            </a:lvl3pPr>
            <a:lvl4pPr marL="342900" indent="0">
              <a:spcBef>
                <a:spcPts val="0"/>
              </a:spcBef>
              <a:buNone/>
              <a:defRPr sz="500"/>
            </a:lvl4pPr>
            <a:lvl5pPr marL="458787" indent="0">
              <a:spcBef>
                <a:spcPts val="0"/>
              </a:spcBef>
              <a:buNone/>
              <a:defRPr sz="500"/>
            </a:lvl5pPr>
          </a:lstStyle>
          <a:p>
            <a:pPr lvl="0"/>
            <a:r>
              <a:rPr lang="en-US" dirty="0" smtClean="0"/>
              <a:t>Click to add footnote. Numbers appear automatically (no additional space or tab needed). Use a period at the end of each footnote. Stretch the box to the right as needed.</a:t>
            </a:r>
          </a:p>
        </p:txBody>
      </p:sp>
      <p:sp>
        <p:nvSpPr>
          <p:cNvPr id="2" name="Title 1"/>
          <p:cNvSpPr>
            <a:spLocks noGrp="1"/>
          </p:cNvSpPr>
          <p:nvPr>
            <p:ph type="title" hasCustomPrompt="1"/>
          </p:nvPr>
        </p:nvSpPr>
        <p:spPr bwMode="gray">
          <a:xfrm>
            <a:off x="512763" y="700183"/>
            <a:ext cx="6745287" cy="307777"/>
          </a:xfrm>
        </p:spPr>
        <p:txBody>
          <a:bodyPr/>
          <a:lstStyle/>
          <a:p>
            <a:r>
              <a:rPr lang="en-US" dirty="0" smtClean="0"/>
              <a:t>Page Title – Rockwell 20pt Regular, Title Case</a:t>
            </a:r>
            <a:endParaRPr lang="en-US" dirty="0"/>
          </a:p>
        </p:txBody>
      </p:sp>
      <p:cxnSp>
        <p:nvCxnSpPr>
          <p:cNvPr id="15" name="Straight Connector 14"/>
          <p:cNvCxnSpPr/>
          <p:nvPr userDrawn="1"/>
        </p:nvCxnSpPr>
        <p:spPr bwMode="gray">
          <a:xfrm>
            <a:off x="504032" y="1037059"/>
            <a:ext cx="6754018" cy="0"/>
          </a:xfrm>
          <a:prstGeom prst="line">
            <a:avLst/>
          </a:prstGeom>
          <a:ln w="6350">
            <a:solidFill>
              <a:schemeClr val="accent3"/>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775101"/>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097" userDrawn="1">
          <p15:clr>
            <a:srgbClr val="FBAE40"/>
          </p15:clr>
        </p15:guide>
        <p15:guide id="2" pos="44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bwMode="gray">
          <a:xfrm>
            <a:off x="3061404" y="4149472"/>
            <a:ext cx="1649592" cy="1759456"/>
          </a:xfrm>
          <a:prstGeom prst="rect">
            <a:avLst/>
          </a:prstGeom>
        </p:spPr>
        <p:txBody>
          <a:bodyPr vert="horz" wrap="square" lIns="0" tIns="0" rIns="0" bIns="0" rtlCol="0">
            <a:spAutoFit/>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lang="en-US" dirty="0"/>
          </a:p>
        </p:txBody>
      </p:sp>
      <p:sp>
        <p:nvSpPr>
          <p:cNvPr id="10" name="TextBox 9"/>
          <p:cNvSpPr txBox="1"/>
          <p:nvPr/>
        </p:nvSpPr>
        <p:spPr bwMode="gray">
          <a:xfrm>
            <a:off x="508793" y="9652160"/>
            <a:ext cx="1812926" cy="84639"/>
          </a:xfrm>
          <a:prstGeom prst="rect">
            <a:avLst/>
          </a:prstGeom>
          <a:noFill/>
        </p:spPr>
        <p:txBody>
          <a:bodyPr wrap="square" lIns="0" tIns="0" rIns="0" bIns="0" rtlCol="0">
            <a:spAutoFit/>
          </a:bodyPr>
          <a:lstStyle/>
          <a:p>
            <a:pPr marL="0" marR="0" lvl="0" indent="0" algn="l" defTabSz="1018879" rtl="0" eaLnBrk="1" fontAlgn="auto" latinLnBrk="0" hangingPunct="1">
              <a:lnSpc>
                <a:spcPct val="100000"/>
              </a:lnSpc>
              <a:spcBef>
                <a:spcPts val="0"/>
              </a:spcBef>
              <a:spcAft>
                <a:spcPts val="0"/>
              </a:spcAft>
              <a:buClrTx/>
              <a:buSzTx/>
              <a:buFontTx/>
              <a:buNone/>
              <a:tabLst/>
              <a:defRPr/>
            </a:pPr>
            <a:r>
              <a:rPr kumimoji="0" lang="en-US" sz="550" b="0" i="0" u="none" strike="noStrike" kern="1200" cap="none" spc="0" normalizeH="0" baseline="0" noProof="0" dirty="0" smtClean="0">
                <a:ln>
                  <a:noFill/>
                </a:ln>
                <a:solidFill>
                  <a:schemeClr val="accent3"/>
                </a:solidFill>
                <a:effectLst/>
                <a:uLnTx/>
                <a:uFillTx/>
                <a:latin typeface="+mn-lt"/>
                <a:ea typeface="+mn-ea"/>
                <a:cs typeface="+mn-cs"/>
              </a:rPr>
              <a:t>©2017 EAB </a:t>
            </a:r>
            <a:r>
              <a:rPr kumimoji="0" lang="en-US" sz="550" b="0" i="0" u="none" strike="noStrike" kern="1200" cap="none" spc="0" normalizeH="0" baseline="0" noProof="0" dirty="0" smtClean="0">
                <a:ln>
                  <a:noFill/>
                </a:ln>
                <a:solidFill>
                  <a:schemeClr val="accent3"/>
                </a:solidFill>
                <a:effectLst/>
                <a:uLnTx/>
                <a:uFillTx/>
                <a:latin typeface="+mn-lt"/>
                <a:ea typeface="Verdana"/>
                <a:cs typeface="Arial" panose="020B0604020202020204" pitchFamily="34" charset="0"/>
              </a:rPr>
              <a:t>•</a:t>
            </a:r>
            <a:r>
              <a:rPr kumimoji="0" lang="en-US" sz="550" b="0" i="0" u="none" strike="noStrike" kern="1200" cap="none" spc="0" normalizeH="0" baseline="0" noProof="0" dirty="0" smtClean="0">
                <a:ln>
                  <a:noFill/>
                </a:ln>
                <a:solidFill>
                  <a:schemeClr val="accent3"/>
                </a:solidFill>
                <a:effectLst/>
                <a:uLnTx/>
                <a:uFillTx/>
                <a:latin typeface="+mn-lt"/>
                <a:ea typeface="Verdana"/>
                <a:cs typeface="Verdana"/>
              </a:rPr>
              <a:t> All Rights Reserved</a:t>
            </a:r>
            <a:r>
              <a:rPr kumimoji="0" lang="en-US" sz="550" b="0" i="0" u="none" strike="noStrike" kern="1200" cap="none" spc="0" normalizeH="0" baseline="0" noProof="0" dirty="0" smtClean="0">
                <a:ln>
                  <a:noFill/>
                </a:ln>
                <a:solidFill>
                  <a:schemeClr val="accent3"/>
                </a:solidFill>
                <a:effectLst/>
                <a:uLnTx/>
                <a:uFillTx/>
                <a:latin typeface="+mn-lt"/>
                <a:ea typeface="+mn-ea"/>
                <a:cs typeface="+mn-cs"/>
              </a:rPr>
              <a:t> </a:t>
            </a:r>
            <a:r>
              <a:rPr kumimoji="0" lang="en-US" sz="550" b="0" i="0" u="none" strike="noStrike" kern="1200" cap="none" spc="0" normalizeH="0" baseline="0" noProof="0" dirty="0" smtClean="0">
                <a:ln>
                  <a:noFill/>
                </a:ln>
                <a:solidFill>
                  <a:schemeClr val="accent3"/>
                </a:solidFill>
                <a:effectLst/>
                <a:uLnTx/>
                <a:uFillTx/>
                <a:latin typeface="+mn-lt"/>
                <a:ea typeface="Verdana"/>
                <a:cs typeface="Arial" panose="020B0604020202020204" pitchFamily="34" charset="0"/>
              </a:rPr>
              <a:t>•</a:t>
            </a:r>
            <a:r>
              <a:rPr kumimoji="0" lang="en-US" sz="550" b="0" i="0" u="none" strike="noStrike" kern="1200" cap="none" spc="0" normalizeH="0" baseline="0" noProof="0" dirty="0" smtClean="0">
                <a:ln>
                  <a:noFill/>
                </a:ln>
                <a:solidFill>
                  <a:schemeClr val="accent3"/>
                </a:solidFill>
                <a:effectLst/>
                <a:uLnTx/>
                <a:uFillTx/>
                <a:latin typeface="+mn-lt"/>
                <a:ea typeface="Verdana"/>
                <a:cs typeface="Verdana"/>
              </a:rPr>
              <a:t> 34865</a:t>
            </a:r>
            <a:endParaRPr kumimoji="0" lang="en-US" sz="550" b="1" i="0" u="none" strike="noStrike" kern="1200" cap="none" spc="0" normalizeH="0" baseline="0" noProof="0" dirty="0" smtClean="0">
              <a:ln>
                <a:noFill/>
              </a:ln>
              <a:solidFill>
                <a:schemeClr val="accent3"/>
              </a:solidFill>
              <a:effectLst/>
              <a:uLnTx/>
              <a:uFillTx/>
              <a:latin typeface="+mn-lt"/>
              <a:ea typeface="+mn-ea"/>
              <a:cs typeface="+mn-cs"/>
            </a:endParaRPr>
          </a:p>
        </p:txBody>
      </p:sp>
      <p:sp>
        <p:nvSpPr>
          <p:cNvPr id="11" name="TextBox 10"/>
          <p:cNvSpPr txBox="1"/>
          <p:nvPr/>
        </p:nvSpPr>
        <p:spPr bwMode="gray">
          <a:xfrm>
            <a:off x="6478738" y="9652160"/>
            <a:ext cx="785980" cy="84639"/>
          </a:xfrm>
          <a:prstGeom prst="rect">
            <a:avLst/>
          </a:prstGeom>
          <a:noFill/>
        </p:spPr>
        <p:txBody>
          <a:bodyPr wrap="square" lIns="0" tIns="0" rIns="0" bIns="0" rtlCol="0">
            <a:spAutoFit/>
          </a:bodyPr>
          <a:lstStyle/>
          <a:p>
            <a:pPr marL="0" marR="0" lvl="0" indent="0" algn="r" defTabSz="1018879" rtl="0" eaLnBrk="1" fontAlgn="auto" latinLnBrk="0" hangingPunct="1">
              <a:lnSpc>
                <a:spcPct val="100000"/>
              </a:lnSpc>
              <a:spcBef>
                <a:spcPts val="0"/>
              </a:spcBef>
              <a:spcAft>
                <a:spcPts val="0"/>
              </a:spcAft>
              <a:buClrTx/>
              <a:buSzTx/>
              <a:buFontTx/>
              <a:buNone/>
              <a:tabLst/>
              <a:defRPr/>
            </a:pPr>
            <a:r>
              <a:rPr kumimoji="0" lang="en-US" sz="550" b="1" i="0" u="none" strike="noStrike" kern="1200" cap="none" spc="0" normalizeH="0" baseline="0" noProof="0" dirty="0" smtClean="0">
                <a:ln>
                  <a:noFill/>
                </a:ln>
                <a:solidFill>
                  <a:schemeClr val="accent3"/>
                </a:solidFill>
                <a:effectLst/>
                <a:uLnTx/>
                <a:uFillTx/>
                <a:latin typeface="+mn-lt"/>
                <a:ea typeface="+mn-ea"/>
                <a:cs typeface="+mn-cs"/>
              </a:rPr>
              <a:t>eab.com</a:t>
            </a:r>
          </a:p>
        </p:txBody>
      </p:sp>
      <p:sp>
        <p:nvSpPr>
          <p:cNvPr id="12" name="Slide Number Placeholder 5"/>
          <p:cNvSpPr txBox="1">
            <a:spLocks/>
          </p:cNvSpPr>
          <p:nvPr/>
        </p:nvSpPr>
        <p:spPr bwMode="gray">
          <a:xfrm>
            <a:off x="3678414" y="9636771"/>
            <a:ext cx="415573" cy="115416"/>
          </a:xfrm>
          <a:prstGeom prst="rect">
            <a:avLst/>
          </a:prstGeom>
        </p:spPr>
        <p:txBody>
          <a:bodyPr vert="horz" wrap="square" lIns="0" tIns="0" rIns="0" bIns="0" rtlCol="0" anchor="t">
            <a:spAutoFit/>
          </a:bodyPr>
          <a:lstStyle>
            <a:defPPr>
              <a:defRPr lang="en-US"/>
            </a:defPPr>
            <a:lvl1pPr marL="0" algn="ctr" defTabSz="1018879" rtl="0" eaLnBrk="1" latinLnBrk="0" hangingPunct="1">
              <a:defRPr sz="900" kern="1200">
                <a:solidFill>
                  <a:schemeClr val="tx1"/>
                </a:solidFill>
                <a:latin typeface="+mn-lt"/>
                <a:ea typeface="+mn-ea"/>
                <a:cs typeface="+mn-cs"/>
              </a:defRPr>
            </a:lvl1pPr>
            <a:lvl2pPr marL="509440" algn="l" defTabSz="1018879" rtl="0" eaLnBrk="1" latinLnBrk="0" hangingPunct="1">
              <a:defRPr sz="2100" kern="1200">
                <a:solidFill>
                  <a:schemeClr val="tx1"/>
                </a:solidFill>
                <a:latin typeface="+mn-lt"/>
                <a:ea typeface="+mn-ea"/>
                <a:cs typeface="+mn-cs"/>
              </a:defRPr>
            </a:lvl2pPr>
            <a:lvl3pPr marL="1018879" algn="l" defTabSz="1018879" rtl="0" eaLnBrk="1" latinLnBrk="0" hangingPunct="1">
              <a:defRPr sz="2100" kern="1200">
                <a:solidFill>
                  <a:schemeClr val="tx1"/>
                </a:solidFill>
                <a:latin typeface="+mn-lt"/>
                <a:ea typeface="+mn-ea"/>
                <a:cs typeface="+mn-cs"/>
              </a:defRPr>
            </a:lvl3pPr>
            <a:lvl4pPr marL="1528319" algn="l" defTabSz="1018879" rtl="0" eaLnBrk="1" latinLnBrk="0" hangingPunct="1">
              <a:defRPr sz="2100" kern="1200">
                <a:solidFill>
                  <a:schemeClr val="tx1"/>
                </a:solidFill>
                <a:latin typeface="+mn-lt"/>
                <a:ea typeface="+mn-ea"/>
                <a:cs typeface="+mn-cs"/>
              </a:defRPr>
            </a:lvl4pPr>
            <a:lvl5pPr marL="2037759" algn="l" defTabSz="1018879" rtl="0" eaLnBrk="1" latinLnBrk="0" hangingPunct="1">
              <a:defRPr sz="2100" kern="1200">
                <a:solidFill>
                  <a:schemeClr val="tx1"/>
                </a:solidFill>
                <a:latin typeface="+mn-lt"/>
                <a:ea typeface="+mn-ea"/>
                <a:cs typeface="+mn-cs"/>
              </a:defRPr>
            </a:lvl5pPr>
            <a:lvl6pPr marL="2547198" algn="l" defTabSz="1018879" rtl="0" eaLnBrk="1" latinLnBrk="0" hangingPunct="1">
              <a:defRPr sz="2100" kern="1200">
                <a:solidFill>
                  <a:schemeClr val="tx1"/>
                </a:solidFill>
                <a:latin typeface="+mn-lt"/>
                <a:ea typeface="+mn-ea"/>
                <a:cs typeface="+mn-cs"/>
              </a:defRPr>
            </a:lvl6pPr>
            <a:lvl7pPr marL="3056638" algn="l" defTabSz="1018879" rtl="0" eaLnBrk="1" latinLnBrk="0" hangingPunct="1">
              <a:defRPr sz="2100" kern="1200">
                <a:solidFill>
                  <a:schemeClr val="tx1"/>
                </a:solidFill>
                <a:latin typeface="+mn-lt"/>
                <a:ea typeface="+mn-ea"/>
                <a:cs typeface="+mn-cs"/>
              </a:defRPr>
            </a:lvl7pPr>
            <a:lvl8pPr marL="3566078" algn="l" defTabSz="1018879" rtl="0" eaLnBrk="1" latinLnBrk="0" hangingPunct="1">
              <a:defRPr sz="2100" kern="1200">
                <a:solidFill>
                  <a:schemeClr val="tx1"/>
                </a:solidFill>
                <a:latin typeface="+mn-lt"/>
                <a:ea typeface="+mn-ea"/>
                <a:cs typeface="+mn-cs"/>
              </a:defRPr>
            </a:lvl8pPr>
            <a:lvl9pPr marL="4075517" algn="l" defTabSz="1018879" rtl="0" eaLnBrk="1" latinLnBrk="0" hangingPunct="1">
              <a:defRPr sz="2100" kern="1200">
                <a:solidFill>
                  <a:schemeClr val="tx1"/>
                </a:solidFill>
                <a:latin typeface="+mn-lt"/>
                <a:ea typeface="+mn-ea"/>
                <a:cs typeface="+mn-cs"/>
              </a:defRPr>
            </a:lvl9pPr>
          </a:lstStyle>
          <a:p>
            <a:fld id="{D1524D41-16DC-4D92-9EF9-071B213BE0F5}" type="slidenum">
              <a:rPr lang="en-US" sz="750" smtClean="0">
                <a:solidFill>
                  <a:schemeClr val="tx1"/>
                </a:solidFill>
              </a:rPr>
              <a:pPr/>
              <a:t>‹#›</a:t>
            </a:fld>
            <a:endParaRPr lang="en-US" sz="750" dirty="0">
              <a:solidFill>
                <a:schemeClr val="tx1"/>
              </a:solidFill>
            </a:endParaRPr>
          </a:p>
        </p:txBody>
      </p:sp>
      <p:sp>
        <p:nvSpPr>
          <p:cNvPr id="2" name="Title Placeholder 1"/>
          <p:cNvSpPr>
            <a:spLocks noGrp="1"/>
          </p:cNvSpPr>
          <p:nvPr>
            <p:ph type="title"/>
          </p:nvPr>
        </p:nvSpPr>
        <p:spPr bwMode="gray">
          <a:xfrm>
            <a:off x="512763" y="700183"/>
            <a:ext cx="6745287" cy="307777"/>
          </a:xfrm>
          <a:prstGeom prst="rect">
            <a:avLst/>
          </a:prstGeom>
        </p:spPr>
        <p:txBody>
          <a:bodyPr vert="horz" wrap="square" lIns="0" tIns="0" rIns="0" bIns="0" rtlCol="0" anchor="b">
            <a:spAutoFit/>
          </a:bodyPr>
          <a:lstStyle/>
          <a:p>
            <a:r>
              <a:rPr lang="en-US" dirty="0" smtClean="0"/>
              <a:t>Page Title – Rockwell 20pt Regular, Title Case</a:t>
            </a:r>
            <a:endParaRPr lang="en-US" dirty="0"/>
          </a:p>
        </p:txBody>
      </p:sp>
    </p:spTree>
  </p:cSld>
  <p:clrMap bg1="lt1" tx1="dk1" bg2="lt2" tx2="dk2" accent1="accent1" accent2="accent2" accent3="accent3" accent4="accent4" accent5="accent5" accent6="accent6" hlink="hlink" folHlink="folHlink"/>
  <p:sldLayoutIdLst>
    <p:sldLayoutId id="2147483730" r:id="rId1"/>
    <p:sldLayoutId id="2147483693" r:id="rId2"/>
    <p:sldLayoutId id="2147483732" r:id="rId3"/>
    <p:sldLayoutId id="2147483731" r:id="rId4"/>
    <p:sldLayoutId id="2147483684" r:id="rId5"/>
    <p:sldLayoutId id="2147483656" r:id="rId6"/>
    <p:sldLayoutId id="2147483729" r:id="rId7"/>
    <p:sldLayoutId id="2147483698" r:id="rId8"/>
    <p:sldLayoutId id="2147483716" r:id="rId9"/>
    <p:sldLayoutId id="2147483718" r:id="rId10"/>
    <p:sldLayoutId id="2147483717" r:id="rId11"/>
    <p:sldLayoutId id="2147483710" r:id="rId12"/>
    <p:sldLayoutId id="2147483715" r:id="rId13"/>
    <p:sldLayoutId id="2147483713" r:id="rId14"/>
    <p:sldLayoutId id="2147483692" r:id="rId15"/>
    <p:sldLayoutId id="2147483728" r:id="rId16"/>
    <p:sldLayoutId id="2147483678" r:id="rId17"/>
  </p:sldLayoutIdLst>
  <p:timing>
    <p:tnLst>
      <p:par>
        <p:cTn id="1" dur="indefinite" restart="never" nodeType="tmRoot"/>
      </p:par>
    </p:tnLst>
  </p:timing>
  <p:hf hdr="0" ftr="0" dt="0"/>
  <p:txStyles>
    <p:titleStyle>
      <a:lvl1pPr algn="l" defTabSz="1018879" rtl="0" eaLnBrk="1" latinLnBrk="0" hangingPunct="1">
        <a:lnSpc>
          <a:spcPct val="100000"/>
        </a:lnSpc>
        <a:spcBef>
          <a:spcPct val="0"/>
        </a:spcBef>
        <a:buNone/>
        <a:defRPr sz="2000" b="0" kern="1200" spc="50" baseline="0">
          <a:solidFill>
            <a:schemeClr val="accent5"/>
          </a:solidFill>
          <a:latin typeface="+mj-lt"/>
          <a:ea typeface="+mj-ea"/>
          <a:cs typeface="+mj-cs"/>
        </a:defRPr>
      </a:lvl1pPr>
    </p:titleStyle>
    <p:bodyStyle>
      <a:lvl1pPr marL="112713"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1pPr>
      <a:lvl2pPr marL="230188" indent="-117475"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2pPr>
      <a:lvl3pPr marL="342900" indent="-112713"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3pPr>
      <a:lvl4pPr marL="458788"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4pPr>
      <a:lvl5pPr marL="571500" indent="-112713"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5pPr>
      <a:lvl6pPr marL="685800" indent="-111125" algn="l" defTabSz="1018879" rtl="0" eaLnBrk="1" latinLnBrk="0" hangingPunct="1">
        <a:spcBef>
          <a:spcPts val="500"/>
        </a:spcBef>
        <a:buClr>
          <a:schemeClr val="tx1"/>
        </a:buClr>
        <a:buFont typeface="Arial" panose="020B0604020202020204" pitchFamily="34" charset="0"/>
        <a:buChar char="–"/>
        <a:defRPr sz="900" kern="1200">
          <a:solidFill>
            <a:schemeClr val="tx1"/>
          </a:solidFill>
          <a:latin typeface="+mn-lt"/>
          <a:ea typeface="+mn-ea"/>
          <a:cs typeface="+mn-cs"/>
        </a:defRPr>
      </a:lvl6pPr>
      <a:lvl7pPr marL="796925" indent="-107950"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7pPr>
      <a:lvl8pPr marL="914400" indent="-115888" algn="l" defTabSz="1018879" rtl="0" eaLnBrk="1" latinLnBrk="0" hangingPunct="1">
        <a:spcBef>
          <a:spcPts val="500"/>
        </a:spcBef>
        <a:buClr>
          <a:schemeClr val="tx1"/>
        </a:buClr>
        <a:buFont typeface="Arial" pitchFamily="34" charset="0"/>
        <a:buChar char="–"/>
        <a:defRPr sz="900" kern="1200">
          <a:solidFill>
            <a:schemeClr val="tx1"/>
          </a:solidFill>
          <a:latin typeface="+mn-lt"/>
          <a:ea typeface="+mn-ea"/>
          <a:cs typeface="+mn-cs"/>
        </a:defRPr>
      </a:lvl8pPr>
      <a:lvl9pPr marL="1030288" indent="-115888" algn="l" defTabSz="1018879" rtl="0" eaLnBrk="1" latinLnBrk="0" hangingPunct="1">
        <a:spcBef>
          <a:spcPts val="500"/>
        </a:spcBef>
        <a:buClr>
          <a:schemeClr val="tx1"/>
        </a:buClr>
        <a:buFont typeface="Arial" pitchFamily="34" charset="0"/>
        <a:buChar char="•"/>
        <a:defRPr sz="900" kern="1200" baseline="0">
          <a:solidFill>
            <a:schemeClr val="tx1"/>
          </a:solidFill>
          <a:latin typeface="+mn-lt"/>
          <a:ea typeface="+mn-ea"/>
          <a:cs typeface="+mn-cs"/>
        </a:defRPr>
      </a:lvl9pPr>
    </p:bodyStyle>
    <p:otherStyle>
      <a:defPPr>
        <a:defRPr lang="en-US"/>
      </a:defPPr>
      <a:lvl1pPr marL="0" algn="l" defTabSz="640080" rtl="0" eaLnBrk="1" latinLnBrk="0" hangingPunct="1">
        <a:spcBef>
          <a:spcPts val="300"/>
        </a:spcBef>
        <a:defRPr sz="800" kern="1200">
          <a:solidFill>
            <a:schemeClr val="tx1"/>
          </a:solidFill>
          <a:latin typeface="+mn-lt"/>
          <a:ea typeface="+mn-ea"/>
          <a:cs typeface="+mn-cs"/>
        </a:defRPr>
      </a:lvl1pPr>
      <a:lvl2pPr marL="1143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2pPr>
      <a:lvl3pPr marL="2286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3pPr>
      <a:lvl4pPr marL="3429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4pPr>
      <a:lvl5pPr marL="4572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5pPr>
      <a:lvl6pPr marL="5715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6pPr>
      <a:lvl7pPr marL="6858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7pPr>
      <a:lvl8pPr marL="800100" indent="-114300" algn="l" defTabSz="640080" rtl="0" eaLnBrk="1" latinLnBrk="0" hangingPunct="1">
        <a:spcBef>
          <a:spcPts val="300"/>
        </a:spcBef>
        <a:buSzPct val="100000"/>
        <a:buFont typeface="Arial" panose="020B0604020202020204" pitchFamily="34" charset="0"/>
        <a:buChar char="•"/>
        <a:defRPr sz="800" kern="1200">
          <a:solidFill>
            <a:schemeClr val="tx1"/>
          </a:solidFill>
          <a:latin typeface="+mn-lt"/>
          <a:ea typeface="+mn-ea"/>
          <a:cs typeface="+mn-cs"/>
        </a:defRPr>
      </a:lvl8pPr>
      <a:lvl9pPr marL="914400" indent="-114300" algn="l" defTabSz="640080" rtl="0" eaLnBrk="1" latinLnBrk="0" hangingPunct="1">
        <a:spcBef>
          <a:spcPts val="300"/>
        </a:spcBef>
        <a:buSzPct val="100000"/>
        <a:buFont typeface="Verdana" panose="020B0604030504040204" pitchFamily="34" charset="0"/>
        <a:buChar char="–"/>
        <a:defRPr sz="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23" userDrawn="1">
          <p15:clr>
            <a:srgbClr val="C35EA4"/>
          </p15:clr>
        </p15:guide>
        <p15:guide id="2" pos="4572" userDrawn="1">
          <p15:clr>
            <a:srgbClr val="C35EA4"/>
          </p15:clr>
        </p15:guide>
        <p15:guide id="3" orient="horz" pos="6014" userDrawn="1">
          <p15:clr>
            <a:srgbClr val="C35EA4"/>
          </p15:clr>
        </p15:guide>
        <p15:guide id="4" orient="horz" pos="287" userDrawn="1">
          <p15:clr>
            <a:srgbClr val="C35E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gray">
          <a:xfrm>
            <a:off x="1035585" y="4046334"/>
            <a:ext cx="4461448" cy="461665"/>
          </a:xfrm>
        </p:spPr>
        <p:txBody>
          <a:bodyPr/>
          <a:lstStyle/>
          <a:p>
            <a:r>
              <a:rPr lang="en-US" dirty="0" smtClean="0"/>
              <a:t>Campus Activism </a:t>
            </a:r>
            <a:r>
              <a:rPr lang="en-US" dirty="0" smtClean="0">
                <a:solidFill>
                  <a:schemeClr val="accent6"/>
                </a:solidFill>
              </a:rPr>
              <a:t>FAQ</a:t>
            </a:r>
            <a:endParaRPr lang="en-US" dirty="0">
              <a:solidFill>
                <a:schemeClr val="accent6"/>
              </a:solidFill>
            </a:endParaRPr>
          </a:p>
        </p:txBody>
      </p:sp>
      <p:sp>
        <p:nvSpPr>
          <p:cNvPr id="3" name="Text Placeholder 2"/>
          <p:cNvSpPr>
            <a:spLocks noGrp="1"/>
          </p:cNvSpPr>
          <p:nvPr>
            <p:ph type="body" sz="quarter" idx="16"/>
          </p:nvPr>
        </p:nvSpPr>
        <p:spPr bwMode="gray">
          <a:xfrm>
            <a:off x="1035585" y="4738964"/>
            <a:ext cx="5257800" cy="430887"/>
          </a:xfrm>
        </p:spPr>
        <p:txBody>
          <a:bodyPr/>
          <a:lstStyle/>
          <a:p>
            <a:r>
              <a:rPr lang="en-US" dirty="0" smtClean="0"/>
              <a:t>Preparing Frontline Staff to Answer Questions from Key Stakeholders</a:t>
            </a:r>
            <a:endParaRPr lang="en-US" dirty="0"/>
          </a:p>
        </p:txBody>
      </p:sp>
      <p:sp>
        <p:nvSpPr>
          <p:cNvPr id="4" name="Text Placeholder 3"/>
          <p:cNvSpPr>
            <a:spLocks noGrp="1"/>
          </p:cNvSpPr>
          <p:nvPr>
            <p:ph type="body" sz="quarter" idx="17"/>
          </p:nvPr>
        </p:nvSpPr>
        <p:spPr bwMode="gray">
          <a:xfrm>
            <a:off x="3456432" y="9220527"/>
            <a:ext cx="3657600" cy="215444"/>
          </a:xfrm>
        </p:spPr>
        <p:txBody>
          <a:bodyPr/>
          <a:lstStyle/>
          <a:p>
            <a:r>
              <a:rPr lang="en-US" dirty="0"/>
              <a:t>Student Affairs </a:t>
            </a:r>
            <a:r>
              <a:rPr lang="en-US" dirty="0" smtClean="0"/>
              <a:t>Forum</a:t>
            </a:r>
            <a:endParaRPr lang="en-US" dirty="0"/>
          </a:p>
        </p:txBody>
      </p:sp>
      <p:sp>
        <p:nvSpPr>
          <p:cNvPr id="5" name="Text Placeholder 4"/>
          <p:cNvSpPr>
            <a:spLocks noGrp="1"/>
          </p:cNvSpPr>
          <p:nvPr>
            <p:ph type="body" sz="quarter" idx="18"/>
          </p:nvPr>
        </p:nvSpPr>
        <p:spPr bwMode="gray"/>
        <p:txBody>
          <a:bodyPr/>
          <a:lstStyle/>
          <a:p>
            <a:endParaRPr lang="en-US" dirty="0"/>
          </a:p>
        </p:txBody>
      </p:sp>
    </p:spTree>
    <p:extLst>
      <p:ext uri="{BB962C8B-B14F-4D97-AF65-F5344CB8AC3E}">
        <p14:creationId xmlns:p14="http://schemas.microsoft.com/office/powerpoint/2010/main" val="3483698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8"/>
          </p:nvPr>
        </p:nvSpPr>
        <p:spPr>
          <a:xfrm>
            <a:off x="2550764" y="1352551"/>
            <a:ext cx="5038755" cy="400110"/>
          </a:xfrm>
        </p:spPr>
        <p:txBody>
          <a:bodyPr/>
          <a:lstStyle/>
          <a:p>
            <a:r>
              <a:rPr lang="en-US" dirty="0"/>
              <a:t>A Cheat Sheet for Talking About </a:t>
            </a:r>
            <a:r>
              <a:rPr lang="en-US" dirty="0" smtClean="0"/>
              <a:t>Campus</a:t>
            </a:r>
            <a:br>
              <a:rPr lang="en-US" dirty="0" smtClean="0"/>
            </a:br>
            <a:r>
              <a:rPr lang="en-US" dirty="0" smtClean="0"/>
              <a:t>Activism </a:t>
            </a:r>
            <a:r>
              <a:rPr lang="en-US" dirty="0"/>
              <a:t>with Stakeholders</a:t>
            </a:r>
          </a:p>
        </p:txBody>
      </p:sp>
      <p:sp>
        <p:nvSpPr>
          <p:cNvPr id="3" name="Text Placeholder 2"/>
          <p:cNvSpPr>
            <a:spLocks noGrp="1"/>
          </p:cNvSpPr>
          <p:nvPr>
            <p:ph type="body" sz="quarter" idx="32"/>
          </p:nvPr>
        </p:nvSpPr>
        <p:spPr/>
        <p:txBody>
          <a:bodyPr/>
          <a:lstStyle/>
          <a:p>
            <a:r>
              <a:rPr lang="en-US" dirty="0" smtClean="0"/>
              <a:t>Practice 10: Activism FAQ </a:t>
            </a:r>
            <a:endParaRPr lang="en-US" dirty="0"/>
          </a:p>
        </p:txBody>
      </p:sp>
      <p:sp>
        <p:nvSpPr>
          <p:cNvPr id="4" name="Text Placeholder 3"/>
          <p:cNvSpPr>
            <a:spLocks noGrp="1"/>
          </p:cNvSpPr>
          <p:nvPr>
            <p:ph type="body" sz="quarter" idx="33"/>
          </p:nvPr>
        </p:nvSpPr>
        <p:spPr/>
        <p:txBody>
          <a:bodyPr/>
          <a:lstStyle/>
          <a:p>
            <a:r>
              <a:rPr lang="en-US" dirty="0" smtClean="0"/>
              <a:t>Answering questions about campus activism from external stakeholders can be difficult for university personnel who are not immersed in related causes on campus. To help frontline staff </a:t>
            </a:r>
            <a:r>
              <a:rPr lang="en-US" dirty="0"/>
              <a:t>answer these difficult questions from external stakeholders, </a:t>
            </a:r>
            <a:r>
              <a:rPr lang="en-US" dirty="0" smtClean="0"/>
              <a:t>the Forum recommends developing </a:t>
            </a:r>
            <a:r>
              <a:rPr lang="en-US" dirty="0"/>
              <a:t>a cheat sheet with key information and talking </a:t>
            </a:r>
            <a:r>
              <a:rPr lang="en-US" dirty="0" smtClean="0"/>
              <a:t>points.</a:t>
            </a:r>
          </a:p>
          <a:p>
            <a:r>
              <a:rPr lang="en-US" dirty="0" smtClean="0"/>
              <a:t>The cheat sheet approach is beneficial because it equips staff with easily accessible information, provides ready-to-use scripting, and helps direct stakeholders to institutional next steps. The format of such a cheat sheet is also easily tailored and updated for key campus groups, such as admissions recruiters or frontline administrative staff.</a:t>
            </a:r>
          </a:p>
          <a:p>
            <a:r>
              <a:rPr lang="en-US" dirty="0" smtClean="0"/>
              <a:t>Here</a:t>
            </a:r>
            <a:r>
              <a:rPr lang="en-US" dirty="0"/>
              <a:t>, </a:t>
            </a:r>
            <a:r>
              <a:rPr lang="en-US" dirty="0" smtClean="0"/>
              <a:t>you can see sample categories and questions that you might include on a cheat sheet, such as an overview of the issues and response strategy, top of mind </a:t>
            </a:r>
            <a:r>
              <a:rPr lang="en-US" dirty="0"/>
              <a:t>concerns like student safety, and information about longer-term initiatives. </a:t>
            </a:r>
          </a:p>
          <a:p>
            <a:r>
              <a:rPr lang="en-US" dirty="0"/>
              <a:t> </a:t>
            </a:r>
          </a:p>
        </p:txBody>
      </p:sp>
      <p:sp>
        <p:nvSpPr>
          <p:cNvPr id="5" name="Text Placeholder 4"/>
          <p:cNvSpPr>
            <a:spLocks noGrp="1"/>
          </p:cNvSpPr>
          <p:nvPr>
            <p:ph type="body" sz="quarter" idx="43"/>
          </p:nvPr>
        </p:nvSpPr>
        <p:spPr>
          <a:xfrm>
            <a:off x="4937443" y="9432181"/>
            <a:ext cx="2331720" cy="76944"/>
          </a:xfrm>
        </p:spPr>
        <p:txBody>
          <a:bodyPr/>
          <a:lstStyle/>
          <a:p>
            <a:pPr algn="r"/>
            <a:r>
              <a:rPr lang="en-US" dirty="0"/>
              <a:t>Source: EAB interviews and analysis</a:t>
            </a:r>
            <a:r>
              <a:rPr lang="en-US" dirty="0" smtClean="0"/>
              <a:t>.</a:t>
            </a:r>
            <a:endParaRPr lang="en-US" dirty="0"/>
          </a:p>
        </p:txBody>
      </p:sp>
      <p:sp>
        <p:nvSpPr>
          <p:cNvPr id="6" name="Text Placeholder 5"/>
          <p:cNvSpPr>
            <a:spLocks noGrp="1"/>
          </p:cNvSpPr>
          <p:nvPr>
            <p:ph type="body" sz="quarter" idx="44"/>
          </p:nvPr>
        </p:nvSpPr>
        <p:spPr/>
        <p:txBody>
          <a:bodyPr/>
          <a:lstStyle/>
          <a:p>
            <a:endParaRPr lang="en-US" dirty="0"/>
          </a:p>
        </p:txBody>
      </p:sp>
      <p:sp>
        <p:nvSpPr>
          <p:cNvPr id="7" name="Title 6"/>
          <p:cNvSpPr>
            <a:spLocks noGrp="1"/>
          </p:cNvSpPr>
          <p:nvPr>
            <p:ph type="title"/>
          </p:nvPr>
        </p:nvSpPr>
        <p:spPr/>
        <p:txBody>
          <a:bodyPr/>
          <a:lstStyle/>
          <a:p>
            <a:r>
              <a:rPr lang="en-US" dirty="0"/>
              <a:t>Helping Frontline Staff Handle Difficult Questions</a:t>
            </a:r>
          </a:p>
        </p:txBody>
      </p:sp>
      <p:sp>
        <p:nvSpPr>
          <p:cNvPr id="10" name="TextBox 9"/>
          <p:cNvSpPr txBox="1"/>
          <p:nvPr/>
        </p:nvSpPr>
        <p:spPr bwMode="gray">
          <a:xfrm>
            <a:off x="2654209" y="6497819"/>
            <a:ext cx="2259978" cy="153888"/>
          </a:xfrm>
          <a:prstGeom prst="rect">
            <a:avLst/>
          </a:prstGeom>
          <a:noFill/>
        </p:spPr>
        <p:txBody>
          <a:bodyPr wrap="square" lIns="0" tIns="0" rIns="0" bIns="0" rtlCol="0">
            <a:spAutoFit/>
          </a:bodyPr>
          <a:lstStyle/>
          <a:p>
            <a:r>
              <a:rPr lang="en-US" sz="1000" b="1" dirty="0" smtClean="0"/>
              <a:t>Benefits to the Cheat Sheet</a:t>
            </a:r>
          </a:p>
        </p:txBody>
      </p:sp>
      <p:grpSp>
        <p:nvGrpSpPr>
          <p:cNvPr id="11" name="Group 10"/>
          <p:cNvGrpSpPr/>
          <p:nvPr/>
        </p:nvGrpSpPr>
        <p:grpSpPr>
          <a:xfrm>
            <a:off x="2654209" y="6832825"/>
            <a:ext cx="3795229" cy="2348196"/>
            <a:chOff x="3700233" y="6242102"/>
            <a:chExt cx="3795229" cy="2348196"/>
          </a:xfrm>
        </p:grpSpPr>
        <p:sp>
          <p:nvSpPr>
            <p:cNvPr id="22" name="TextBox 21"/>
            <p:cNvSpPr txBox="1"/>
            <p:nvPr/>
          </p:nvSpPr>
          <p:spPr bwMode="gray">
            <a:xfrm>
              <a:off x="4066500" y="6242102"/>
              <a:ext cx="3428962" cy="138499"/>
            </a:xfrm>
            <a:prstGeom prst="rect">
              <a:avLst/>
            </a:prstGeom>
            <a:noFill/>
          </p:spPr>
          <p:txBody>
            <a:bodyPr wrap="square" lIns="0" tIns="0" rIns="0" bIns="0" rtlCol="0">
              <a:spAutoFit/>
            </a:bodyPr>
            <a:lstStyle/>
            <a:p>
              <a:r>
                <a:rPr lang="en-US" sz="900" dirty="0"/>
                <a:t>E</a:t>
              </a:r>
              <a:r>
                <a:rPr lang="en-US" sz="900" dirty="0" smtClean="0"/>
                <a:t>quips staff with just-in-time, easily accessible information</a:t>
              </a:r>
              <a:endParaRPr lang="en-US" sz="900" b="1" dirty="0"/>
            </a:p>
          </p:txBody>
        </p:sp>
        <p:sp>
          <p:nvSpPr>
            <p:cNvPr id="23" name="L-Shape 22"/>
            <p:cNvSpPr/>
            <p:nvPr/>
          </p:nvSpPr>
          <p:spPr bwMode="gray">
            <a:xfrm rot="18900000">
              <a:off x="3700234" y="6249020"/>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p>
          </p:txBody>
        </p:sp>
        <p:sp>
          <p:nvSpPr>
            <p:cNvPr id="20" name="TextBox 19"/>
            <p:cNvSpPr txBox="1"/>
            <p:nvPr/>
          </p:nvSpPr>
          <p:spPr bwMode="gray">
            <a:xfrm>
              <a:off x="4066500" y="6654175"/>
              <a:ext cx="3126923" cy="138499"/>
            </a:xfrm>
            <a:prstGeom prst="rect">
              <a:avLst/>
            </a:prstGeom>
            <a:noFill/>
          </p:spPr>
          <p:txBody>
            <a:bodyPr wrap="square" lIns="0" tIns="0" rIns="0" bIns="0" rtlCol="0">
              <a:spAutoFit/>
            </a:bodyPr>
            <a:lstStyle/>
            <a:p>
              <a:r>
                <a:rPr lang="en-US" sz="900" dirty="0" smtClean="0"/>
                <a:t>Provides ready-to-use scripting for tense interactions</a:t>
              </a:r>
              <a:endParaRPr lang="en-US" sz="900" b="1" dirty="0"/>
            </a:p>
          </p:txBody>
        </p:sp>
        <p:sp>
          <p:nvSpPr>
            <p:cNvPr id="21" name="L-Shape 20"/>
            <p:cNvSpPr/>
            <p:nvPr/>
          </p:nvSpPr>
          <p:spPr bwMode="gray">
            <a:xfrm rot="18900000">
              <a:off x="3700234" y="6661093"/>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p>
          </p:txBody>
        </p:sp>
        <p:sp>
          <p:nvSpPr>
            <p:cNvPr id="18" name="TextBox 17"/>
            <p:cNvSpPr txBox="1"/>
            <p:nvPr/>
          </p:nvSpPr>
          <p:spPr bwMode="gray">
            <a:xfrm>
              <a:off x="4066499" y="7502821"/>
              <a:ext cx="3126925" cy="1087477"/>
            </a:xfrm>
            <a:prstGeom prst="rect">
              <a:avLst/>
            </a:prstGeom>
            <a:noFill/>
          </p:spPr>
          <p:txBody>
            <a:bodyPr wrap="square" lIns="0" tIns="0" rIns="0" bIns="0" rtlCol="0">
              <a:spAutoFit/>
            </a:bodyPr>
            <a:lstStyle/>
            <a:p>
              <a:r>
                <a:rPr lang="en-US" sz="900" dirty="0" smtClean="0"/>
                <a:t>Format is easily tailored and updated for key campus groups, such as:</a:t>
              </a:r>
            </a:p>
            <a:p>
              <a:pPr marL="114300" indent="-114300">
                <a:spcBef>
                  <a:spcPts val="500"/>
                </a:spcBef>
                <a:buFont typeface="Arial" panose="020B0604020202020204" pitchFamily="34" charset="0"/>
                <a:buChar char="•"/>
              </a:pPr>
              <a:r>
                <a:rPr lang="en-US" sz="900" dirty="0"/>
                <a:t>Admissions recruiters </a:t>
              </a:r>
            </a:p>
            <a:p>
              <a:pPr marL="114300" indent="-114300">
                <a:spcBef>
                  <a:spcPts val="500"/>
                </a:spcBef>
                <a:buFont typeface="Arial" panose="020B0604020202020204" pitchFamily="34" charset="0"/>
                <a:buChar char="•"/>
              </a:pPr>
              <a:r>
                <a:rPr lang="en-US" sz="900" dirty="0"/>
                <a:t>Frontline administrative staff </a:t>
              </a:r>
            </a:p>
            <a:p>
              <a:pPr marL="114300" indent="-114300">
                <a:spcBef>
                  <a:spcPts val="500"/>
                </a:spcBef>
                <a:buFont typeface="Arial" panose="020B0604020202020204" pitchFamily="34" charset="0"/>
                <a:buChar char="•"/>
              </a:pPr>
              <a:r>
                <a:rPr lang="en-US" sz="900" dirty="0"/>
                <a:t>Alumni relations and development staff </a:t>
              </a:r>
            </a:p>
            <a:p>
              <a:pPr marL="114300" indent="-114300">
                <a:spcBef>
                  <a:spcPts val="500"/>
                </a:spcBef>
                <a:buFont typeface="Arial" panose="020B0604020202020204" pitchFamily="34" charset="0"/>
                <a:buChar char="•"/>
              </a:pPr>
              <a:r>
                <a:rPr lang="en-US" sz="900" dirty="0"/>
                <a:t>University </a:t>
              </a:r>
              <a:r>
                <a:rPr lang="en-US" sz="900" dirty="0" smtClean="0"/>
                <a:t>volunteers</a:t>
              </a:r>
              <a:endParaRPr lang="en-US" sz="900" b="1" dirty="0"/>
            </a:p>
          </p:txBody>
        </p:sp>
        <p:sp>
          <p:nvSpPr>
            <p:cNvPr id="19" name="L-Shape 18"/>
            <p:cNvSpPr/>
            <p:nvPr/>
          </p:nvSpPr>
          <p:spPr bwMode="gray">
            <a:xfrm rot="18900000">
              <a:off x="3700233" y="7495805"/>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p>
          </p:txBody>
        </p:sp>
        <p:sp>
          <p:nvSpPr>
            <p:cNvPr id="16" name="TextBox 15"/>
            <p:cNvSpPr txBox="1"/>
            <p:nvPr/>
          </p:nvSpPr>
          <p:spPr bwMode="gray">
            <a:xfrm>
              <a:off x="4066499" y="7061146"/>
              <a:ext cx="3126923" cy="138499"/>
            </a:xfrm>
            <a:prstGeom prst="rect">
              <a:avLst/>
            </a:prstGeom>
            <a:noFill/>
          </p:spPr>
          <p:txBody>
            <a:bodyPr wrap="square" lIns="0" tIns="0" rIns="0" bIns="0" rtlCol="0">
              <a:spAutoFit/>
            </a:bodyPr>
            <a:lstStyle/>
            <a:p>
              <a:r>
                <a:rPr lang="en-US" sz="900" dirty="0" smtClean="0"/>
                <a:t>Helps direct stakeholders to institutional next steps</a:t>
              </a:r>
              <a:endParaRPr lang="en-US" sz="900" b="1" dirty="0"/>
            </a:p>
          </p:txBody>
        </p:sp>
        <p:sp>
          <p:nvSpPr>
            <p:cNvPr id="17" name="L-Shape 16"/>
            <p:cNvSpPr/>
            <p:nvPr/>
          </p:nvSpPr>
          <p:spPr bwMode="gray">
            <a:xfrm rot="18900000">
              <a:off x="3700234" y="7068064"/>
              <a:ext cx="229408" cy="124665"/>
            </a:xfrm>
            <a:prstGeom prst="corner">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defTabSz="1463675"/>
              <a:endParaRPr lang="en-US" sz="900" dirty="0" smtClean="0"/>
            </a:p>
          </p:txBody>
        </p:sp>
      </p:grpSp>
      <p:grpSp>
        <p:nvGrpSpPr>
          <p:cNvPr id="9" name="Group 8"/>
          <p:cNvGrpSpPr/>
          <p:nvPr/>
        </p:nvGrpSpPr>
        <p:grpSpPr>
          <a:xfrm>
            <a:off x="2550765" y="1894946"/>
            <a:ext cx="4714378" cy="4277253"/>
            <a:chOff x="2602441" y="1894946"/>
            <a:chExt cx="4714378" cy="4277253"/>
          </a:xfrm>
        </p:grpSpPr>
        <p:sp>
          <p:nvSpPr>
            <p:cNvPr id="33" name="Freeform 32"/>
            <p:cNvSpPr/>
            <p:nvPr/>
          </p:nvSpPr>
          <p:spPr bwMode="gray">
            <a:xfrm>
              <a:off x="2602441" y="1894946"/>
              <a:ext cx="4642659" cy="4277253"/>
            </a:xfrm>
            <a:custGeom>
              <a:avLst/>
              <a:gdLst>
                <a:gd name="connsiteX0" fmla="*/ 0 w 1715445"/>
                <a:gd name="connsiteY0" fmla="*/ 0 h 2108410"/>
                <a:gd name="connsiteX1" fmla="*/ 1715445 w 1715445"/>
                <a:gd name="connsiteY1" fmla="*/ 0 h 2108410"/>
                <a:gd name="connsiteX2" fmla="*/ 1715445 w 1715445"/>
                <a:gd name="connsiteY2" fmla="*/ 2108410 h 2108410"/>
                <a:gd name="connsiteX3" fmla="*/ 0 w 1715445"/>
                <a:gd name="connsiteY3" fmla="*/ 2108410 h 2108410"/>
                <a:gd name="connsiteX4" fmla="*/ 0 w 1715445"/>
                <a:gd name="connsiteY4" fmla="*/ 0 h 2108410"/>
                <a:gd name="connsiteX0" fmla="*/ 0 w 1715445"/>
                <a:gd name="connsiteY0" fmla="*/ 0 h 2108410"/>
                <a:gd name="connsiteX1" fmla="*/ 1715445 w 1715445"/>
                <a:gd name="connsiteY1" fmla="*/ 0 h 2108410"/>
                <a:gd name="connsiteX2" fmla="*/ 1715445 w 1715445"/>
                <a:gd name="connsiteY2" fmla="*/ 2108410 h 2108410"/>
                <a:gd name="connsiteX3" fmla="*/ 75571 w 1715445"/>
                <a:gd name="connsiteY3" fmla="*/ 2108410 h 2108410"/>
                <a:gd name="connsiteX4" fmla="*/ 0 w 1715445"/>
                <a:gd name="connsiteY4" fmla="*/ 2108410 h 2108410"/>
                <a:gd name="connsiteX5" fmla="*/ 0 w 1715445"/>
                <a:gd name="connsiteY5"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75571 w 1715445"/>
                <a:gd name="connsiteY4" fmla="*/ 2108410 h 2108410"/>
                <a:gd name="connsiteX5" fmla="*/ 0 w 1715445"/>
                <a:gd name="connsiteY5" fmla="*/ 2108410 h 2108410"/>
                <a:gd name="connsiteX6" fmla="*/ 0 w 1715445"/>
                <a:gd name="connsiteY6"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226711 w 1715445"/>
                <a:gd name="connsiteY4" fmla="*/ 2108410 h 2108410"/>
                <a:gd name="connsiteX5" fmla="*/ 75571 w 1715445"/>
                <a:gd name="connsiteY5" fmla="*/ 2108410 h 2108410"/>
                <a:gd name="connsiteX6" fmla="*/ 0 w 1715445"/>
                <a:gd name="connsiteY6" fmla="*/ 2108410 h 2108410"/>
                <a:gd name="connsiteX7" fmla="*/ 0 w 1715445"/>
                <a:gd name="connsiteY7"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226711 w 1715445"/>
                <a:gd name="connsiteY5" fmla="*/ 2108410 h 2108410"/>
                <a:gd name="connsiteX6" fmla="*/ 75571 w 1715445"/>
                <a:gd name="connsiteY6" fmla="*/ 2108410 h 2108410"/>
                <a:gd name="connsiteX7" fmla="*/ 0 w 1715445"/>
                <a:gd name="connsiteY7" fmla="*/ 2108410 h 2108410"/>
                <a:gd name="connsiteX8" fmla="*/ 0 w 1715445"/>
                <a:gd name="connsiteY8"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370294 w 1715445"/>
                <a:gd name="connsiteY5" fmla="*/ 2108410 h 2108410"/>
                <a:gd name="connsiteX6" fmla="*/ 226711 w 1715445"/>
                <a:gd name="connsiteY6" fmla="*/ 2108410 h 2108410"/>
                <a:gd name="connsiteX7" fmla="*/ 75571 w 1715445"/>
                <a:gd name="connsiteY7" fmla="*/ 2108410 h 2108410"/>
                <a:gd name="connsiteX8" fmla="*/ 0 w 1715445"/>
                <a:gd name="connsiteY8" fmla="*/ 2108410 h 2108410"/>
                <a:gd name="connsiteX9" fmla="*/ 0 w 1715445"/>
                <a:gd name="connsiteY9"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370294 w 1715445"/>
                <a:gd name="connsiteY6" fmla="*/ 2108410 h 2108410"/>
                <a:gd name="connsiteX7" fmla="*/ 226711 w 1715445"/>
                <a:gd name="connsiteY7" fmla="*/ 2108410 h 2108410"/>
                <a:gd name="connsiteX8" fmla="*/ 75571 w 1715445"/>
                <a:gd name="connsiteY8" fmla="*/ 2108410 h 2108410"/>
                <a:gd name="connsiteX9" fmla="*/ 0 w 1715445"/>
                <a:gd name="connsiteY9" fmla="*/ 2108410 h 2108410"/>
                <a:gd name="connsiteX10" fmla="*/ 0 w 1715445"/>
                <a:gd name="connsiteY10"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521435 w 1715445"/>
                <a:gd name="connsiteY6" fmla="*/ 2108410 h 2108410"/>
                <a:gd name="connsiteX7" fmla="*/ 370294 w 1715445"/>
                <a:gd name="connsiteY7" fmla="*/ 2108410 h 2108410"/>
                <a:gd name="connsiteX8" fmla="*/ 226711 w 1715445"/>
                <a:gd name="connsiteY8" fmla="*/ 2108410 h 2108410"/>
                <a:gd name="connsiteX9" fmla="*/ 75571 w 1715445"/>
                <a:gd name="connsiteY9" fmla="*/ 2108410 h 2108410"/>
                <a:gd name="connsiteX10" fmla="*/ 0 w 1715445"/>
                <a:gd name="connsiteY10" fmla="*/ 2108410 h 2108410"/>
                <a:gd name="connsiteX11" fmla="*/ 0 w 1715445"/>
                <a:gd name="connsiteY11"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08410"/>
                <a:gd name="connsiteX1" fmla="*/ 1715445 w 1715445"/>
                <a:gd name="connsiteY1" fmla="*/ 0 h 2108410"/>
                <a:gd name="connsiteX2" fmla="*/ 1715445 w 1715445"/>
                <a:gd name="connsiteY2" fmla="*/ 2108410 h 2108410"/>
                <a:gd name="connsiteX3" fmla="*/ 1541633 w 1715445"/>
                <a:gd name="connsiteY3" fmla="*/ 2100853 h 2108410"/>
                <a:gd name="connsiteX4" fmla="*/ 1254466 w 1715445"/>
                <a:gd name="connsiteY4" fmla="*/ 2100853 h 2108410"/>
                <a:gd name="connsiteX5" fmla="*/ 1035313 w 1715445"/>
                <a:gd name="connsiteY5" fmla="*/ 2108410 h 2108410"/>
                <a:gd name="connsiteX6" fmla="*/ 808602 w 1715445"/>
                <a:gd name="connsiteY6" fmla="*/ 2108410 h 2108410"/>
                <a:gd name="connsiteX7" fmla="*/ 521435 w 1715445"/>
                <a:gd name="connsiteY7" fmla="*/ 2108410 h 2108410"/>
                <a:gd name="connsiteX8" fmla="*/ 370294 w 1715445"/>
                <a:gd name="connsiteY8" fmla="*/ 2108410 h 2108410"/>
                <a:gd name="connsiteX9" fmla="*/ 226711 w 1715445"/>
                <a:gd name="connsiteY9" fmla="*/ 2108410 h 2108410"/>
                <a:gd name="connsiteX10" fmla="*/ 75571 w 1715445"/>
                <a:gd name="connsiteY10" fmla="*/ 2108410 h 2108410"/>
                <a:gd name="connsiteX11" fmla="*/ 0 w 1715445"/>
                <a:gd name="connsiteY11" fmla="*/ 2108410 h 2108410"/>
                <a:gd name="connsiteX12" fmla="*/ 0 w 1715445"/>
                <a:gd name="connsiteY12" fmla="*/ 0 h 2108410"/>
                <a:gd name="connsiteX0" fmla="*/ 0 w 1715445"/>
                <a:gd name="connsiteY0" fmla="*/ 0 h 2172805"/>
                <a:gd name="connsiteX1" fmla="*/ 1715445 w 1715445"/>
                <a:gd name="connsiteY1" fmla="*/ 0 h 2172805"/>
                <a:gd name="connsiteX2" fmla="*/ 1715445 w 1715445"/>
                <a:gd name="connsiteY2" fmla="*/ 2108410 h 2172805"/>
                <a:gd name="connsiteX3" fmla="*/ 1541633 w 1715445"/>
                <a:gd name="connsiteY3" fmla="*/ 2100853 h 2172805"/>
                <a:gd name="connsiteX4" fmla="*/ 1254466 w 1715445"/>
                <a:gd name="connsiteY4" fmla="*/ 2100853 h 2172805"/>
                <a:gd name="connsiteX5" fmla="*/ 1035313 w 1715445"/>
                <a:gd name="connsiteY5" fmla="*/ 2108410 h 2172805"/>
                <a:gd name="connsiteX6" fmla="*/ 808602 w 1715445"/>
                <a:gd name="connsiteY6" fmla="*/ 2108410 h 2172805"/>
                <a:gd name="connsiteX7" fmla="*/ 521435 w 1715445"/>
                <a:gd name="connsiteY7" fmla="*/ 2108410 h 2172805"/>
                <a:gd name="connsiteX8" fmla="*/ 370294 w 1715445"/>
                <a:gd name="connsiteY8" fmla="*/ 2108410 h 2172805"/>
                <a:gd name="connsiteX9" fmla="*/ 226711 w 1715445"/>
                <a:gd name="connsiteY9" fmla="*/ 2108410 h 2172805"/>
                <a:gd name="connsiteX10" fmla="*/ 75571 w 1715445"/>
                <a:gd name="connsiteY10" fmla="*/ 2172805 h 2172805"/>
                <a:gd name="connsiteX11" fmla="*/ 0 w 1715445"/>
                <a:gd name="connsiteY11" fmla="*/ 2108410 h 2172805"/>
                <a:gd name="connsiteX12" fmla="*/ 0 w 1715445"/>
                <a:gd name="connsiteY12" fmla="*/ 0 h 2172805"/>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226711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808602 w 1715445"/>
                <a:gd name="connsiteY6" fmla="*/ 2108410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103531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803493 w 1715445"/>
                <a:gd name="connsiteY5" fmla="*/ 2108410 h 2189976"/>
                <a:gd name="connsiteX6" fmla="*/ 606833 w 1715445"/>
                <a:gd name="connsiteY6" fmla="*/ 2164219 h 2189976"/>
                <a:gd name="connsiteX7" fmla="*/ 521435 w 1715445"/>
                <a:gd name="connsiteY7" fmla="*/ 2108410 h 2189976"/>
                <a:gd name="connsiteX8" fmla="*/ 370294 w 1715445"/>
                <a:gd name="connsiteY8" fmla="*/ 2189976 h 2189976"/>
                <a:gd name="connsiteX9" fmla="*/ 158024 w 1715445"/>
                <a:gd name="connsiteY9" fmla="*/ 2108410 h 2189976"/>
                <a:gd name="connsiteX10" fmla="*/ 75571 w 1715445"/>
                <a:gd name="connsiteY10" fmla="*/ 2172805 h 2189976"/>
                <a:gd name="connsiteX11" fmla="*/ 0 w 1715445"/>
                <a:gd name="connsiteY11" fmla="*/ 2108410 h 2189976"/>
                <a:gd name="connsiteX12" fmla="*/ 0 w 1715445"/>
                <a:gd name="connsiteY12"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254466 w 1715445"/>
                <a:gd name="connsiteY4" fmla="*/ 2100853 h 2189976"/>
                <a:gd name="connsiteX5" fmla="*/ 992631 w 1715445"/>
                <a:gd name="connsiteY5" fmla="*/ 2103300 h 2189976"/>
                <a:gd name="connsiteX6" fmla="*/ 803493 w 1715445"/>
                <a:gd name="connsiteY6" fmla="*/ 2108410 h 2189976"/>
                <a:gd name="connsiteX7" fmla="*/ 606833 w 1715445"/>
                <a:gd name="connsiteY7" fmla="*/ 2164219 h 2189976"/>
                <a:gd name="connsiteX8" fmla="*/ 521435 w 1715445"/>
                <a:gd name="connsiteY8" fmla="*/ 2108410 h 2189976"/>
                <a:gd name="connsiteX9" fmla="*/ 370294 w 1715445"/>
                <a:gd name="connsiteY9" fmla="*/ 2189976 h 2189976"/>
                <a:gd name="connsiteX10" fmla="*/ 158024 w 1715445"/>
                <a:gd name="connsiteY10" fmla="*/ 2108410 h 2189976"/>
                <a:gd name="connsiteX11" fmla="*/ 75571 w 1715445"/>
                <a:gd name="connsiteY11" fmla="*/ 2172805 h 2189976"/>
                <a:gd name="connsiteX12" fmla="*/ 0 w 1715445"/>
                <a:gd name="connsiteY12" fmla="*/ 2108410 h 2189976"/>
                <a:gd name="connsiteX13" fmla="*/ 0 w 1715445"/>
                <a:gd name="connsiteY13"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00853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254466 w 1715445"/>
                <a:gd name="connsiteY5" fmla="*/ 2100853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03493 w 1715445"/>
                <a:gd name="connsiteY7" fmla="*/ 2108410 h 2189976"/>
                <a:gd name="connsiteX8" fmla="*/ 606833 w 1715445"/>
                <a:gd name="connsiteY8" fmla="*/ 2164219 h 2189976"/>
                <a:gd name="connsiteX9" fmla="*/ 521435 w 1715445"/>
                <a:gd name="connsiteY9" fmla="*/ 2108410 h 2189976"/>
                <a:gd name="connsiteX10" fmla="*/ 370294 w 1715445"/>
                <a:gd name="connsiteY10" fmla="*/ 2189976 h 2189976"/>
                <a:gd name="connsiteX11" fmla="*/ 158024 w 1715445"/>
                <a:gd name="connsiteY11" fmla="*/ 2108410 h 2189976"/>
                <a:gd name="connsiteX12" fmla="*/ 75571 w 1715445"/>
                <a:gd name="connsiteY12" fmla="*/ 2172805 h 2189976"/>
                <a:gd name="connsiteX13" fmla="*/ 0 w 1715445"/>
                <a:gd name="connsiteY13" fmla="*/ 2108410 h 2189976"/>
                <a:gd name="connsiteX14" fmla="*/ 0 w 1715445"/>
                <a:gd name="connsiteY14"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872429 w 1715445"/>
                <a:gd name="connsiteY7" fmla="*/ 2103300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 name="connsiteX0" fmla="*/ 0 w 1715445"/>
                <a:gd name="connsiteY0" fmla="*/ 0 h 2189976"/>
                <a:gd name="connsiteX1" fmla="*/ 1715445 w 1715445"/>
                <a:gd name="connsiteY1" fmla="*/ 0 h 2189976"/>
                <a:gd name="connsiteX2" fmla="*/ 1715445 w 1715445"/>
                <a:gd name="connsiteY2" fmla="*/ 2108410 h 2189976"/>
                <a:gd name="connsiteX3" fmla="*/ 1541633 w 1715445"/>
                <a:gd name="connsiteY3" fmla="*/ 2160955 h 2189976"/>
                <a:gd name="connsiteX4" fmla="*/ 1434806 w 1715445"/>
                <a:gd name="connsiteY4" fmla="*/ 2099007 h 2189976"/>
                <a:gd name="connsiteX5" fmla="*/ 1168607 w 1715445"/>
                <a:gd name="connsiteY5" fmla="*/ 2165248 h 2189976"/>
                <a:gd name="connsiteX6" fmla="*/ 992631 w 1715445"/>
                <a:gd name="connsiteY6" fmla="*/ 2103300 h 2189976"/>
                <a:gd name="connsiteX7" fmla="*/ 932530 w 1715445"/>
                <a:gd name="connsiteY7" fmla="*/ 2180574 h 2189976"/>
                <a:gd name="connsiteX8" fmla="*/ 803493 w 1715445"/>
                <a:gd name="connsiteY8" fmla="*/ 2108410 h 2189976"/>
                <a:gd name="connsiteX9" fmla="*/ 606833 w 1715445"/>
                <a:gd name="connsiteY9" fmla="*/ 2164219 h 2189976"/>
                <a:gd name="connsiteX10" fmla="*/ 521435 w 1715445"/>
                <a:gd name="connsiteY10" fmla="*/ 2108410 h 2189976"/>
                <a:gd name="connsiteX11" fmla="*/ 370294 w 1715445"/>
                <a:gd name="connsiteY11" fmla="*/ 2189976 h 2189976"/>
                <a:gd name="connsiteX12" fmla="*/ 158024 w 1715445"/>
                <a:gd name="connsiteY12" fmla="*/ 2108410 h 2189976"/>
                <a:gd name="connsiteX13" fmla="*/ 75571 w 1715445"/>
                <a:gd name="connsiteY13" fmla="*/ 2172805 h 2189976"/>
                <a:gd name="connsiteX14" fmla="*/ 0 w 1715445"/>
                <a:gd name="connsiteY14" fmla="*/ 2108410 h 2189976"/>
                <a:gd name="connsiteX15" fmla="*/ 0 w 1715445"/>
                <a:gd name="connsiteY15" fmla="*/ 0 h 2189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715445" h="2189976">
                  <a:moveTo>
                    <a:pt x="0" y="0"/>
                  </a:moveTo>
                  <a:lnTo>
                    <a:pt x="1715445" y="0"/>
                  </a:lnTo>
                  <a:lnTo>
                    <a:pt x="1715445" y="2108410"/>
                  </a:lnTo>
                  <a:lnTo>
                    <a:pt x="1541633" y="2160955"/>
                  </a:lnTo>
                  <a:lnTo>
                    <a:pt x="1434806" y="2099007"/>
                  </a:lnTo>
                  <a:lnTo>
                    <a:pt x="1168607" y="2165248"/>
                  </a:lnTo>
                  <a:lnTo>
                    <a:pt x="992631" y="2103300"/>
                  </a:lnTo>
                  <a:lnTo>
                    <a:pt x="932530" y="2180574"/>
                  </a:lnTo>
                  <a:lnTo>
                    <a:pt x="803493" y="2108410"/>
                  </a:lnTo>
                  <a:lnTo>
                    <a:pt x="606833" y="2164219"/>
                  </a:lnTo>
                  <a:lnTo>
                    <a:pt x="521435" y="2108410"/>
                  </a:lnTo>
                  <a:lnTo>
                    <a:pt x="370294" y="2189976"/>
                  </a:lnTo>
                  <a:lnTo>
                    <a:pt x="158024" y="2108410"/>
                  </a:lnTo>
                  <a:lnTo>
                    <a:pt x="75571" y="2172805"/>
                  </a:lnTo>
                  <a:lnTo>
                    <a:pt x="0" y="2108410"/>
                  </a:lnTo>
                  <a:lnTo>
                    <a:pt x="0" y="0"/>
                  </a:lnTo>
                  <a:close/>
                </a:path>
              </a:pathLst>
            </a:custGeom>
            <a:solidFill>
              <a:schemeClr val="bg1">
                <a:lumMod val="95000"/>
              </a:schemeClr>
            </a:solidFill>
            <a:ln w="6350" cap="flat" cmpd="sng" algn="ctr">
              <a:solidFill>
                <a:schemeClr val="bg1">
                  <a:lumMod val="50000"/>
                </a:schemeClr>
              </a:solidFill>
              <a:prstDash val="solid"/>
              <a:miter lim="800000"/>
              <a:headEnd type="none" w="med" len="med"/>
              <a:tailEnd type="none" w="med" len="med"/>
            </a:ln>
            <a:effectLst/>
          </p:spPr>
          <p:txBody>
            <a:bodyPr vert="horz" wrap="square" lIns="45720" tIns="45720" rIns="45720" bIns="45720" numCol="1" rtlCol="0" anchor="t" anchorCtr="0" compatLnSpc="1">
              <a:prstTxWarp prst="textNoShape">
                <a:avLst/>
              </a:prstTxWarp>
              <a:noAutofit/>
            </a:bodyPr>
            <a:lstStyle/>
            <a:p>
              <a:pPr algn="l" defTabSz="1463675"/>
              <a:endParaRPr lang="en-US" sz="1000" dirty="0" smtClean="0">
                <a:solidFill>
                  <a:schemeClr val="bg2"/>
                </a:solidFill>
              </a:endParaRPr>
            </a:p>
          </p:txBody>
        </p:sp>
        <p:sp>
          <p:nvSpPr>
            <p:cNvPr id="34" name="Rectangle 33"/>
            <p:cNvSpPr/>
            <p:nvPr/>
          </p:nvSpPr>
          <p:spPr>
            <a:xfrm>
              <a:off x="2777605" y="2037340"/>
              <a:ext cx="2347104" cy="161583"/>
            </a:xfrm>
            <a:prstGeom prst="rect">
              <a:avLst/>
            </a:prstGeom>
          </p:spPr>
          <p:txBody>
            <a:bodyPr wrap="square" lIns="0" tIns="0" rIns="0" bIns="0">
              <a:spAutoFit/>
            </a:bodyPr>
            <a:lstStyle/>
            <a:p>
              <a:r>
                <a:rPr lang="en-US" sz="1050" b="1" dirty="0" smtClean="0"/>
                <a:t>Campus Activism FAQ</a:t>
              </a:r>
              <a:endParaRPr lang="en-US" sz="1000" i="1" dirty="0"/>
            </a:p>
          </p:txBody>
        </p:sp>
        <p:sp>
          <p:nvSpPr>
            <p:cNvPr id="35" name="TextBox 34"/>
            <p:cNvSpPr txBox="1"/>
            <p:nvPr/>
          </p:nvSpPr>
          <p:spPr bwMode="gray">
            <a:xfrm>
              <a:off x="2777604" y="2535598"/>
              <a:ext cx="4539215" cy="3239348"/>
            </a:xfrm>
            <a:prstGeom prst="rect">
              <a:avLst/>
            </a:prstGeom>
            <a:noFill/>
          </p:spPr>
          <p:txBody>
            <a:bodyPr wrap="square" lIns="0" tIns="0" rIns="0" bIns="0" rtlCol="0">
              <a:spAutoFit/>
            </a:bodyPr>
            <a:lstStyle/>
            <a:p>
              <a:r>
                <a:rPr lang="en-US" sz="900" b="1" dirty="0"/>
                <a:t>Overview</a:t>
              </a:r>
              <a:endParaRPr lang="en-US" sz="900" dirty="0"/>
            </a:p>
            <a:p>
              <a:r>
                <a:rPr lang="en-US" sz="900" i="1" dirty="0"/>
                <a:t>Short summary of current events on campus </a:t>
              </a:r>
              <a:endParaRPr lang="en-US" sz="900" dirty="0"/>
            </a:p>
            <a:p>
              <a:r>
                <a:rPr lang="en-US" sz="900" i="1" dirty="0"/>
                <a:t> </a:t>
              </a:r>
              <a:endParaRPr lang="en-US" sz="900" dirty="0"/>
            </a:p>
            <a:p>
              <a:r>
                <a:rPr lang="en-US" sz="900" b="1" dirty="0"/>
                <a:t>Understanding the Issue</a:t>
              </a:r>
              <a:endParaRPr lang="en-US" sz="900" dirty="0"/>
            </a:p>
            <a:p>
              <a:r>
                <a:rPr lang="en-US" sz="900" i="1" dirty="0"/>
                <a:t>Brief explanation </a:t>
              </a:r>
              <a:r>
                <a:rPr lang="en-US" sz="900" i="1" dirty="0" smtClean="0"/>
                <a:t>about:</a:t>
              </a:r>
            </a:p>
            <a:p>
              <a:pPr marL="118872" indent="-118872">
                <a:spcBef>
                  <a:spcPts val="500"/>
                </a:spcBef>
                <a:buFont typeface="Arial" panose="020B0604020202020204" pitchFamily="34" charset="0"/>
                <a:buChar char="•"/>
              </a:pPr>
              <a:r>
                <a:rPr lang="en-US" sz="900" i="1" dirty="0" smtClean="0"/>
                <a:t>What students are asking </a:t>
              </a:r>
              <a:r>
                <a:rPr lang="en-US" sz="900" i="1" dirty="0"/>
                <a:t>for </a:t>
              </a:r>
              <a:r>
                <a:rPr lang="en-US" sz="900" i="1" dirty="0" smtClean="0"/>
                <a:t>or demonstrating about and why</a:t>
              </a:r>
              <a:endParaRPr lang="en-US" sz="900" dirty="0" smtClean="0"/>
            </a:p>
            <a:p>
              <a:pPr marL="118872" indent="-118872">
                <a:spcBef>
                  <a:spcPts val="500"/>
                </a:spcBef>
                <a:buFont typeface="Arial" panose="020B0604020202020204" pitchFamily="34" charset="0"/>
                <a:buChar char="•"/>
              </a:pPr>
              <a:r>
                <a:rPr lang="en-US" sz="900" i="1" dirty="0" smtClean="0"/>
                <a:t>Why </a:t>
              </a:r>
              <a:r>
                <a:rPr lang="en-US" sz="900" i="1" dirty="0"/>
                <a:t>this protest or issue is </a:t>
              </a:r>
              <a:r>
                <a:rPr lang="en-US" sz="900" i="1" dirty="0" smtClean="0"/>
                <a:t>top of mind </a:t>
              </a:r>
              <a:r>
                <a:rPr lang="en-US" sz="900" i="1" dirty="0"/>
                <a:t>for </a:t>
              </a:r>
              <a:r>
                <a:rPr lang="en-US" sz="900" i="1" dirty="0" smtClean="0"/>
                <a:t>students</a:t>
              </a:r>
              <a:endParaRPr lang="en-US" sz="900" dirty="0" smtClean="0"/>
            </a:p>
            <a:p>
              <a:pPr marL="118872" indent="-118872">
                <a:spcBef>
                  <a:spcPts val="500"/>
                </a:spcBef>
                <a:buFont typeface="Arial" panose="020B0604020202020204" pitchFamily="34" charset="0"/>
                <a:buChar char="•"/>
              </a:pPr>
              <a:r>
                <a:rPr lang="en-US" sz="900" i="1" dirty="0" smtClean="0"/>
                <a:t>What </a:t>
              </a:r>
              <a:r>
                <a:rPr lang="en-US" sz="900" i="1" dirty="0"/>
                <a:t>is already happening at the institution that might </a:t>
              </a:r>
              <a:r>
                <a:rPr lang="en-US" sz="900" i="1" dirty="0" smtClean="0"/>
                <a:t>address</a:t>
              </a:r>
              <a:br>
                <a:rPr lang="en-US" sz="900" i="1" dirty="0" smtClean="0"/>
              </a:br>
              <a:r>
                <a:rPr lang="en-US" sz="900" i="1" dirty="0" smtClean="0"/>
                <a:t>students</a:t>
              </a:r>
              <a:r>
                <a:rPr lang="en-US" sz="900" i="1" dirty="0"/>
                <a:t>’ concerns </a:t>
              </a:r>
              <a:endParaRPr lang="en-US" sz="900" dirty="0"/>
            </a:p>
            <a:p>
              <a:r>
                <a:rPr lang="en-US" sz="900" i="1" dirty="0"/>
                <a:t> </a:t>
              </a:r>
              <a:endParaRPr lang="en-US" sz="900" dirty="0"/>
            </a:p>
            <a:p>
              <a:r>
                <a:rPr lang="en-US" sz="900" b="1" dirty="0"/>
                <a:t>Articulating the University’s Response</a:t>
              </a:r>
              <a:endParaRPr lang="en-US" sz="900" dirty="0"/>
            </a:p>
            <a:p>
              <a:r>
                <a:rPr lang="en-US" sz="900" i="1" dirty="0"/>
                <a:t>Brief explanation of the institution’s response strategy so far </a:t>
              </a:r>
              <a:endParaRPr lang="en-US" sz="900" dirty="0"/>
            </a:p>
            <a:p>
              <a:r>
                <a:rPr lang="en-US" sz="900" i="1" dirty="0"/>
                <a:t> </a:t>
              </a:r>
              <a:endParaRPr lang="en-US" sz="900" dirty="0"/>
            </a:p>
            <a:p>
              <a:r>
                <a:rPr lang="en-US" sz="900" b="1" dirty="0"/>
                <a:t>Longer-Term Initiatives</a:t>
              </a:r>
              <a:endParaRPr lang="en-US" sz="900" dirty="0"/>
            </a:p>
            <a:p>
              <a:r>
                <a:rPr lang="en-US" sz="900" i="1" dirty="0"/>
                <a:t>Brief explanation of what the institution expects to do moving forward </a:t>
              </a:r>
              <a:endParaRPr lang="en-US" sz="900" dirty="0"/>
            </a:p>
            <a:p>
              <a:r>
                <a:rPr lang="en-US" sz="900" b="1" dirty="0"/>
                <a:t> </a:t>
              </a:r>
              <a:endParaRPr lang="en-US" sz="900" dirty="0"/>
            </a:p>
            <a:p>
              <a:r>
                <a:rPr lang="en-US" sz="900" b="1" dirty="0"/>
                <a:t>Addressing Top-of-Mind Concerns</a:t>
              </a:r>
              <a:endParaRPr lang="en-US" sz="900" dirty="0"/>
            </a:p>
            <a:p>
              <a:r>
                <a:rPr lang="en-US" sz="900" i="1" dirty="0"/>
                <a:t>Sample difficult questions and answers (focus on </a:t>
              </a:r>
              <a:r>
                <a:rPr lang="en-US" sz="900" i="1" dirty="0" smtClean="0"/>
                <a:t>specific </a:t>
              </a:r>
              <a:r>
                <a:rPr lang="en-US" sz="900" i="1" dirty="0"/>
                <a:t>questions) </a:t>
              </a:r>
              <a:endParaRPr lang="en-US" sz="900" dirty="0"/>
            </a:p>
            <a:p>
              <a:r>
                <a:rPr lang="en-US" sz="900" i="1" dirty="0"/>
                <a:t> </a:t>
              </a:r>
              <a:endParaRPr lang="en-US" sz="900" dirty="0"/>
            </a:p>
            <a:p>
              <a:r>
                <a:rPr lang="en-US" sz="900" b="1" dirty="0"/>
                <a:t>Contact Information</a:t>
              </a:r>
              <a:endParaRPr lang="en-US" sz="900" dirty="0"/>
            </a:p>
            <a:p>
              <a:r>
                <a:rPr lang="en-US" sz="900" i="1" dirty="0"/>
                <a:t>Who should university administrators/staff contact for more information? </a:t>
              </a:r>
              <a:endParaRPr lang="en-US" sz="900" dirty="0"/>
            </a:p>
            <a:p>
              <a:r>
                <a:rPr lang="en-US" sz="900" i="1" dirty="0"/>
                <a:t>Who should external constituencies contact </a:t>
              </a:r>
              <a:r>
                <a:rPr lang="en-US" sz="900" i="1" dirty="0" smtClean="0"/>
                <a:t>for </a:t>
              </a:r>
              <a:r>
                <a:rPr lang="en-US" sz="900" i="1" dirty="0"/>
                <a:t>more information?</a:t>
              </a:r>
              <a:endParaRPr lang="en-US" sz="900" dirty="0"/>
            </a:p>
          </p:txBody>
        </p:sp>
        <p:sp>
          <p:nvSpPr>
            <p:cNvPr id="36" name="Rectangle 35"/>
            <p:cNvSpPr/>
            <p:nvPr/>
          </p:nvSpPr>
          <p:spPr>
            <a:xfrm>
              <a:off x="2777605" y="2216024"/>
              <a:ext cx="2347104" cy="153888"/>
            </a:xfrm>
            <a:prstGeom prst="rect">
              <a:avLst/>
            </a:prstGeom>
          </p:spPr>
          <p:txBody>
            <a:bodyPr wrap="square" lIns="0" tIns="0" rIns="0" bIns="0">
              <a:spAutoFit/>
            </a:bodyPr>
            <a:lstStyle/>
            <a:p>
              <a:r>
                <a:rPr lang="en-US" sz="1000" i="1" dirty="0" smtClean="0">
                  <a:solidFill>
                    <a:schemeClr val="accent3"/>
                  </a:solidFill>
                </a:rPr>
                <a:t>Sample Categories and Questions </a:t>
              </a:r>
              <a:endParaRPr lang="en-US" sz="1000" i="1" dirty="0">
                <a:solidFill>
                  <a:schemeClr val="accent3"/>
                </a:solidFill>
              </a:endParaRPr>
            </a:p>
          </p:txBody>
        </p:sp>
      </p:grpSp>
    </p:spTree>
    <p:extLst>
      <p:ext uri="{BB962C8B-B14F-4D97-AF65-F5344CB8AC3E}">
        <p14:creationId xmlns:p14="http://schemas.microsoft.com/office/powerpoint/2010/main" val="1770160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3"/>
          </p:nvPr>
        </p:nvSpPr>
        <p:spPr>
          <a:xfrm>
            <a:off x="4937443" y="9432181"/>
            <a:ext cx="2331720" cy="76944"/>
          </a:xfrm>
        </p:spPr>
        <p:txBody>
          <a:bodyPr/>
          <a:lstStyle/>
          <a:p>
            <a:pPr algn="r"/>
            <a:r>
              <a:rPr lang="en-US" dirty="0"/>
              <a:t>Source: EAB interviews and analysis</a:t>
            </a:r>
            <a:r>
              <a:rPr lang="en-US" dirty="0" smtClean="0"/>
              <a:t>.</a:t>
            </a:r>
            <a:endParaRPr lang="en-US" dirty="0"/>
          </a:p>
        </p:txBody>
      </p:sp>
      <p:sp>
        <p:nvSpPr>
          <p:cNvPr id="5" name="Text Placeholder 4"/>
          <p:cNvSpPr>
            <a:spLocks noGrp="1"/>
          </p:cNvSpPr>
          <p:nvPr>
            <p:ph type="body" sz="quarter" idx="44"/>
          </p:nvPr>
        </p:nvSpPr>
        <p:spPr/>
        <p:txBody>
          <a:bodyPr/>
          <a:lstStyle/>
          <a:p>
            <a:endParaRPr lang="en-US" dirty="0"/>
          </a:p>
        </p:txBody>
      </p:sp>
      <p:sp>
        <p:nvSpPr>
          <p:cNvPr id="6" name="Title 5"/>
          <p:cNvSpPr>
            <a:spLocks noGrp="1"/>
          </p:cNvSpPr>
          <p:nvPr>
            <p:ph type="title"/>
          </p:nvPr>
        </p:nvSpPr>
        <p:spPr/>
        <p:txBody>
          <a:bodyPr/>
          <a:lstStyle/>
          <a:p>
            <a:r>
              <a:rPr lang="en-US" dirty="0" smtClean="0"/>
              <a:t>Frontline Staff FAQ Template </a:t>
            </a:r>
            <a:endParaRPr lang="en-US" dirty="0"/>
          </a:p>
        </p:txBody>
      </p:sp>
      <p:grpSp>
        <p:nvGrpSpPr>
          <p:cNvPr id="9" name="Group 8"/>
          <p:cNvGrpSpPr/>
          <p:nvPr/>
        </p:nvGrpSpPr>
        <p:grpSpPr>
          <a:xfrm>
            <a:off x="504826" y="1205166"/>
            <a:ext cx="6534896" cy="765846"/>
            <a:chOff x="504826" y="1199906"/>
            <a:chExt cx="6534896" cy="765846"/>
          </a:xfrm>
        </p:grpSpPr>
        <p:sp>
          <p:nvSpPr>
            <p:cNvPr id="10" name="TextBox 9"/>
            <p:cNvSpPr txBox="1"/>
            <p:nvPr/>
          </p:nvSpPr>
          <p:spPr bwMode="gray">
            <a:xfrm>
              <a:off x="506228" y="1199906"/>
              <a:ext cx="3024091" cy="153888"/>
            </a:xfrm>
            <a:prstGeom prst="rect">
              <a:avLst/>
            </a:prstGeom>
            <a:noFill/>
          </p:spPr>
          <p:txBody>
            <a:bodyPr wrap="square" lIns="0" tIns="0" rIns="0" bIns="0" rtlCol="0">
              <a:spAutoFit/>
            </a:bodyPr>
            <a:lstStyle/>
            <a:p>
              <a:pPr>
                <a:spcBef>
                  <a:spcPts val="500"/>
                </a:spcBef>
              </a:pPr>
              <a:r>
                <a:rPr lang="en-US" sz="1000" b="1" dirty="0" smtClean="0"/>
                <a:t>Purpose of the Tool</a:t>
              </a:r>
            </a:p>
          </p:txBody>
        </p:sp>
        <p:sp>
          <p:nvSpPr>
            <p:cNvPr id="11" name="TextBox 10"/>
            <p:cNvSpPr txBox="1"/>
            <p:nvPr/>
          </p:nvSpPr>
          <p:spPr bwMode="gray">
            <a:xfrm>
              <a:off x="504826" y="1411754"/>
              <a:ext cx="6534896" cy="553998"/>
            </a:xfrm>
            <a:prstGeom prst="rect">
              <a:avLst/>
            </a:prstGeom>
            <a:noFill/>
          </p:spPr>
          <p:txBody>
            <a:bodyPr wrap="square" lIns="0" tIns="0" rIns="0" bIns="0" rtlCol="0">
              <a:spAutoFit/>
            </a:bodyPr>
            <a:lstStyle/>
            <a:p>
              <a:pPr>
                <a:spcBef>
                  <a:spcPts val="500"/>
                </a:spcBef>
              </a:pPr>
              <a:r>
                <a:rPr lang="en-US" sz="900" dirty="0" smtClean="0"/>
                <a:t>Answering </a:t>
              </a:r>
              <a:r>
                <a:rPr lang="en-US" sz="900" dirty="0"/>
                <a:t>questions about campus activism from external stakeholders can be difficult for university personnel who are not immersed in </a:t>
              </a:r>
              <a:r>
                <a:rPr lang="en-US" sz="900" dirty="0" smtClean="0"/>
                <a:t>responding to campus activists</a:t>
              </a:r>
              <a:r>
                <a:rPr lang="en-US" sz="900" dirty="0"/>
                <a:t>. To help frontline staff answer </a:t>
              </a:r>
              <a:r>
                <a:rPr lang="en-US" sz="900" dirty="0" smtClean="0"/>
                <a:t>difficult questions, use this template to develop a FAQ (or cheat sheet) with key information and talking points. Use the activity on the next page to identify specific internal and external audiences that might benefit from an FAQ. </a:t>
              </a:r>
              <a:endParaRPr lang="en-US" sz="900" dirty="0"/>
            </a:p>
          </p:txBody>
        </p:sp>
      </p:grpSp>
      <p:sp>
        <p:nvSpPr>
          <p:cNvPr id="110" name="Rectangle 109"/>
          <p:cNvSpPr/>
          <p:nvPr/>
        </p:nvSpPr>
        <p:spPr>
          <a:xfrm>
            <a:off x="504825" y="2176950"/>
            <a:ext cx="4340092" cy="153888"/>
          </a:xfrm>
          <a:prstGeom prst="rect">
            <a:avLst/>
          </a:prstGeom>
        </p:spPr>
        <p:txBody>
          <a:bodyPr wrap="square" lIns="0" tIns="0" rIns="0" bIns="0">
            <a:spAutoFit/>
          </a:bodyPr>
          <a:lstStyle/>
          <a:p>
            <a:pPr>
              <a:spcBef>
                <a:spcPts val="500"/>
              </a:spcBef>
            </a:pPr>
            <a:r>
              <a:rPr lang="en-US" sz="1000" b="1" dirty="0"/>
              <a:t>Six Essential Components to Campus Activism FAQs</a:t>
            </a:r>
          </a:p>
        </p:txBody>
      </p:sp>
      <p:sp>
        <p:nvSpPr>
          <p:cNvPr id="58" name="TextBox 57"/>
          <p:cNvSpPr txBox="1"/>
          <p:nvPr/>
        </p:nvSpPr>
        <p:spPr bwMode="gray">
          <a:xfrm>
            <a:off x="867521" y="2457967"/>
            <a:ext cx="6278563" cy="153888"/>
          </a:xfrm>
          <a:prstGeom prst="rect">
            <a:avLst/>
          </a:prstGeom>
          <a:noFill/>
        </p:spPr>
        <p:txBody>
          <a:bodyPr wrap="square" lIns="0" tIns="0" rIns="0" bIns="0" rtlCol="0">
            <a:spAutoFit/>
          </a:bodyPr>
          <a:lstStyle/>
          <a:p>
            <a:pPr>
              <a:spcBef>
                <a:spcPts val="500"/>
              </a:spcBef>
            </a:pPr>
            <a:r>
              <a:rPr lang="en-US" sz="1000" b="1" dirty="0" smtClean="0"/>
              <a:t>Overview </a:t>
            </a:r>
          </a:p>
        </p:txBody>
      </p:sp>
      <p:sp>
        <p:nvSpPr>
          <p:cNvPr id="59" name="TextBox 58"/>
          <p:cNvSpPr txBox="1"/>
          <p:nvPr/>
        </p:nvSpPr>
        <p:spPr bwMode="gray">
          <a:xfrm>
            <a:off x="641304" y="2373328"/>
            <a:ext cx="147637" cy="307777"/>
          </a:xfrm>
          <a:prstGeom prst="rect">
            <a:avLst/>
          </a:prstGeom>
          <a:noFill/>
        </p:spPr>
        <p:txBody>
          <a:bodyPr wrap="square" lIns="0" tIns="0" rIns="0" bIns="0" rtlCol="0">
            <a:spAutoFit/>
          </a:bodyPr>
          <a:lstStyle/>
          <a:p>
            <a:pPr>
              <a:spcBef>
                <a:spcPts val="500"/>
              </a:spcBef>
            </a:pPr>
            <a:r>
              <a:rPr lang="en-US" sz="2000" dirty="0">
                <a:solidFill>
                  <a:schemeClr val="accent6"/>
                </a:solidFill>
                <a:latin typeface="+mj-lt"/>
              </a:rPr>
              <a:t>1</a:t>
            </a:r>
            <a:endParaRPr lang="en-US" sz="2000" dirty="0" smtClean="0">
              <a:solidFill>
                <a:schemeClr val="accent6"/>
              </a:solidFill>
              <a:latin typeface="+mj-lt"/>
            </a:endParaRPr>
          </a:p>
        </p:txBody>
      </p:sp>
      <p:sp>
        <p:nvSpPr>
          <p:cNvPr id="57" name="Rectangle 56"/>
          <p:cNvSpPr/>
          <p:nvPr/>
        </p:nvSpPr>
        <p:spPr bwMode="gray">
          <a:xfrm>
            <a:off x="867521" y="2650583"/>
            <a:ext cx="6172201" cy="69731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88" name="TextBox 87"/>
          <p:cNvSpPr txBox="1"/>
          <p:nvPr/>
        </p:nvSpPr>
        <p:spPr bwMode="gray">
          <a:xfrm>
            <a:off x="867521" y="3631809"/>
            <a:ext cx="6278563" cy="153888"/>
          </a:xfrm>
          <a:prstGeom prst="rect">
            <a:avLst/>
          </a:prstGeom>
          <a:noFill/>
        </p:spPr>
        <p:txBody>
          <a:bodyPr wrap="square" lIns="0" tIns="0" rIns="0" bIns="0" rtlCol="0">
            <a:spAutoFit/>
          </a:bodyPr>
          <a:lstStyle/>
          <a:p>
            <a:pPr>
              <a:spcBef>
                <a:spcPts val="500"/>
              </a:spcBef>
            </a:pPr>
            <a:r>
              <a:rPr lang="en-US" sz="1000" b="1" dirty="0" smtClean="0"/>
              <a:t>Issue Background</a:t>
            </a:r>
          </a:p>
        </p:txBody>
      </p:sp>
      <p:sp>
        <p:nvSpPr>
          <p:cNvPr id="89" name="TextBox 88"/>
          <p:cNvSpPr txBox="1"/>
          <p:nvPr/>
        </p:nvSpPr>
        <p:spPr bwMode="gray">
          <a:xfrm>
            <a:off x="641304" y="3547170"/>
            <a:ext cx="147637" cy="307777"/>
          </a:xfrm>
          <a:prstGeom prst="rect">
            <a:avLst/>
          </a:prstGeom>
          <a:noFill/>
        </p:spPr>
        <p:txBody>
          <a:bodyPr wrap="square" lIns="0" tIns="0" rIns="0" bIns="0" rtlCol="0">
            <a:spAutoFit/>
          </a:bodyPr>
          <a:lstStyle/>
          <a:p>
            <a:pPr>
              <a:spcBef>
                <a:spcPts val="500"/>
              </a:spcBef>
            </a:pPr>
            <a:r>
              <a:rPr lang="en-US" sz="2000" dirty="0" smtClean="0">
                <a:solidFill>
                  <a:schemeClr val="accent6"/>
                </a:solidFill>
                <a:latin typeface="+mj-lt"/>
              </a:rPr>
              <a:t>2</a:t>
            </a:r>
          </a:p>
        </p:txBody>
      </p:sp>
      <p:sp>
        <p:nvSpPr>
          <p:cNvPr id="87" name="Rectangle 86"/>
          <p:cNvSpPr/>
          <p:nvPr/>
        </p:nvSpPr>
        <p:spPr bwMode="gray">
          <a:xfrm>
            <a:off x="867521" y="3824425"/>
            <a:ext cx="6172201" cy="69731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93" name="TextBox 92"/>
          <p:cNvSpPr txBox="1"/>
          <p:nvPr/>
        </p:nvSpPr>
        <p:spPr bwMode="gray">
          <a:xfrm>
            <a:off x="867521" y="4805651"/>
            <a:ext cx="6278563" cy="153888"/>
          </a:xfrm>
          <a:prstGeom prst="rect">
            <a:avLst/>
          </a:prstGeom>
          <a:noFill/>
        </p:spPr>
        <p:txBody>
          <a:bodyPr wrap="square" lIns="0" tIns="0" rIns="0" bIns="0" rtlCol="0">
            <a:spAutoFit/>
          </a:bodyPr>
          <a:lstStyle/>
          <a:p>
            <a:pPr>
              <a:spcBef>
                <a:spcPts val="500"/>
              </a:spcBef>
            </a:pPr>
            <a:r>
              <a:rPr lang="en-US" sz="1000" b="1" dirty="0" smtClean="0"/>
              <a:t>Institution’s Response </a:t>
            </a:r>
          </a:p>
        </p:txBody>
      </p:sp>
      <p:sp>
        <p:nvSpPr>
          <p:cNvPr id="94" name="TextBox 93"/>
          <p:cNvSpPr txBox="1"/>
          <p:nvPr/>
        </p:nvSpPr>
        <p:spPr bwMode="gray">
          <a:xfrm>
            <a:off x="641304" y="4721012"/>
            <a:ext cx="147637" cy="307777"/>
          </a:xfrm>
          <a:prstGeom prst="rect">
            <a:avLst/>
          </a:prstGeom>
          <a:noFill/>
        </p:spPr>
        <p:txBody>
          <a:bodyPr wrap="square" lIns="0" tIns="0" rIns="0" bIns="0" rtlCol="0">
            <a:spAutoFit/>
          </a:bodyPr>
          <a:lstStyle/>
          <a:p>
            <a:pPr>
              <a:spcBef>
                <a:spcPts val="500"/>
              </a:spcBef>
            </a:pPr>
            <a:r>
              <a:rPr lang="en-US" sz="2000" dirty="0">
                <a:solidFill>
                  <a:schemeClr val="accent6"/>
                </a:solidFill>
                <a:latin typeface="+mj-lt"/>
              </a:rPr>
              <a:t>3</a:t>
            </a:r>
            <a:endParaRPr lang="en-US" sz="2000" dirty="0" smtClean="0">
              <a:solidFill>
                <a:schemeClr val="accent6"/>
              </a:solidFill>
              <a:latin typeface="+mj-lt"/>
            </a:endParaRPr>
          </a:p>
        </p:txBody>
      </p:sp>
      <p:sp>
        <p:nvSpPr>
          <p:cNvPr id="92" name="Rectangle 91"/>
          <p:cNvSpPr/>
          <p:nvPr/>
        </p:nvSpPr>
        <p:spPr bwMode="gray">
          <a:xfrm>
            <a:off x="867521" y="4998267"/>
            <a:ext cx="6172201" cy="69731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98" name="TextBox 97"/>
          <p:cNvSpPr txBox="1"/>
          <p:nvPr/>
        </p:nvSpPr>
        <p:spPr bwMode="gray">
          <a:xfrm>
            <a:off x="867521" y="5979493"/>
            <a:ext cx="6278563" cy="153888"/>
          </a:xfrm>
          <a:prstGeom prst="rect">
            <a:avLst/>
          </a:prstGeom>
          <a:noFill/>
        </p:spPr>
        <p:txBody>
          <a:bodyPr wrap="square" lIns="0" tIns="0" rIns="0" bIns="0" rtlCol="0">
            <a:spAutoFit/>
          </a:bodyPr>
          <a:lstStyle/>
          <a:p>
            <a:pPr>
              <a:spcBef>
                <a:spcPts val="500"/>
              </a:spcBef>
            </a:pPr>
            <a:r>
              <a:rPr lang="en-US" sz="1000" b="1" dirty="0" smtClean="0"/>
              <a:t>Longer-Term Initiatives </a:t>
            </a:r>
          </a:p>
        </p:txBody>
      </p:sp>
      <p:sp>
        <p:nvSpPr>
          <p:cNvPr id="99" name="TextBox 98"/>
          <p:cNvSpPr txBox="1"/>
          <p:nvPr/>
        </p:nvSpPr>
        <p:spPr bwMode="gray">
          <a:xfrm>
            <a:off x="641304" y="5894854"/>
            <a:ext cx="147637" cy="307777"/>
          </a:xfrm>
          <a:prstGeom prst="rect">
            <a:avLst/>
          </a:prstGeom>
          <a:noFill/>
        </p:spPr>
        <p:txBody>
          <a:bodyPr wrap="square" lIns="0" tIns="0" rIns="0" bIns="0" rtlCol="0">
            <a:spAutoFit/>
          </a:bodyPr>
          <a:lstStyle/>
          <a:p>
            <a:pPr>
              <a:spcBef>
                <a:spcPts val="500"/>
              </a:spcBef>
            </a:pPr>
            <a:r>
              <a:rPr lang="en-US" sz="2000" dirty="0" smtClean="0">
                <a:solidFill>
                  <a:schemeClr val="accent6"/>
                </a:solidFill>
                <a:latin typeface="+mj-lt"/>
              </a:rPr>
              <a:t>4</a:t>
            </a:r>
          </a:p>
        </p:txBody>
      </p:sp>
      <p:sp>
        <p:nvSpPr>
          <p:cNvPr id="97" name="Rectangle 96"/>
          <p:cNvSpPr/>
          <p:nvPr/>
        </p:nvSpPr>
        <p:spPr bwMode="gray">
          <a:xfrm>
            <a:off x="867521" y="6172109"/>
            <a:ext cx="6172201" cy="69731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03" name="TextBox 102"/>
          <p:cNvSpPr txBox="1"/>
          <p:nvPr/>
        </p:nvSpPr>
        <p:spPr bwMode="gray">
          <a:xfrm>
            <a:off x="867521" y="7153335"/>
            <a:ext cx="6278563" cy="153888"/>
          </a:xfrm>
          <a:prstGeom prst="rect">
            <a:avLst/>
          </a:prstGeom>
          <a:noFill/>
        </p:spPr>
        <p:txBody>
          <a:bodyPr wrap="square" lIns="0" tIns="0" rIns="0" bIns="0" rtlCol="0">
            <a:spAutoFit/>
          </a:bodyPr>
          <a:lstStyle/>
          <a:p>
            <a:pPr>
              <a:spcBef>
                <a:spcPts val="500"/>
              </a:spcBef>
            </a:pPr>
            <a:r>
              <a:rPr lang="en-US" sz="1000" b="1" dirty="0" smtClean="0"/>
              <a:t>Top-of-Mind Concerns</a:t>
            </a:r>
          </a:p>
        </p:txBody>
      </p:sp>
      <p:sp>
        <p:nvSpPr>
          <p:cNvPr id="104" name="TextBox 103"/>
          <p:cNvSpPr txBox="1"/>
          <p:nvPr/>
        </p:nvSpPr>
        <p:spPr bwMode="gray">
          <a:xfrm>
            <a:off x="641304" y="7068696"/>
            <a:ext cx="147637" cy="307777"/>
          </a:xfrm>
          <a:prstGeom prst="rect">
            <a:avLst/>
          </a:prstGeom>
          <a:noFill/>
        </p:spPr>
        <p:txBody>
          <a:bodyPr wrap="square" lIns="0" tIns="0" rIns="0" bIns="0" rtlCol="0">
            <a:spAutoFit/>
          </a:bodyPr>
          <a:lstStyle/>
          <a:p>
            <a:pPr>
              <a:spcBef>
                <a:spcPts val="500"/>
              </a:spcBef>
            </a:pPr>
            <a:r>
              <a:rPr lang="en-US" sz="2000" dirty="0">
                <a:solidFill>
                  <a:schemeClr val="accent6"/>
                </a:solidFill>
                <a:latin typeface="+mj-lt"/>
              </a:rPr>
              <a:t>5</a:t>
            </a:r>
            <a:endParaRPr lang="en-US" sz="2000" dirty="0" smtClean="0">
              <a:solidFill>
                <a:schemeClr val="accent6"/>
              </a:solidFill>
              <a:latin typeface="+mj-lt"/>
            </a:endParaRPr>
          </a:p>
        </p:txBody>
      </p:sp>
      <p:sp>
        <p:nvSpPr>
          <p:cNvPr id="102" name="Rectangle 101"/>
          <p:cNvSpPr/>
          <p:nvPr/>
        </p:nvSpPr>
        <p:spPr bwMode="gray">
          <a:xfrm>
            <a:off x="867521" y="7345951"/>
            <a:ext cx="6172201" cy="69731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08" name="TextBox 107"/>
          <p:cNvSpPr txBox="1"/>
          <p:nvPr/>
        </p:nvSpPr>
        <p:spPr bwMode="gray">
          <a:xfrm>
            <a:off x="867521" y="8327178"/>
            <a:ext cx="6278563" cy="153888"/>
          </a:xfrm>
          <a:prstGeom prst="rect">
            <a:avLst/>
          </a:prstGeom>
          <a:noFill/>
        </p:spPr>
        <p:txBody>
          <a:bodyPr wrap="square" lIns="0" tIns="0" rIns="0" bIns="0" rtlCol="0">
            <a:spAutoFit/>
          </a:bodyPr>
          <a:lstStyle/>
          <a:p>
            <a:pPr>
              <a:spcBef>
                <a:spcPts val="500"/>
              </a:spcBef>
            </a:pPr>
            <a:r>
              <a:rPr lang="en-US" sz="1000" b="1" dirty="0" smtClean="0"/>
              <a:t>Contact Information</a:t>
            </a:r>
          </a:p>
        </p:txBody>
      </p:sp>
      <p:sp>
        <p:nvSpPr>
          <p:cNvPr id="109" name="TextBox 108"/>
          <p:cNvSpPr txBox="1"/>
          <p:nvPr/>
        </p:nvSpPr>
        <p:spPr bwMode="gray">
          <a:xfrm>
            <a:off x="641304" y="8242539"/>
            <a:ext cx="147637" cy="307777"/>
          </a:xfrm>
          <a:prstGeom prst="rect">
            <a:avLst/>
          </a:prstGeom>
          <a:noFill/>
        </p:spPr>
        <p:txBody>
          <a:bodyPr wrap="square" lIns="0" tIns="0" rIns="0" bIns="0" rtlCol="0">
            <a:spAutoFit/>
          </a:bodyPr>
          <a:lstStyle/>
          <a:p>
            <a:pPr>
              <a:spcBef>
                <a:spcPts val="500"/>
              </a:spcBef>
            </a:pPr>
            <a:r>
              <a:rPr lang="en-US" sz="2000" dirty="0" smtClean="0">
                <a:solidFill>
                  <a:schemeClr val="accent6"/>
                </a:solidFill>
                <a:latin typeface="+mj-lt"/>
              </a:rPr>
              <a:t>6</a:t>
            </a:r>
          </a:p>
        </p:txBody>
      </p:sp>
      <p:sp>
        <p:nvSpPr>
          <p:cNvPr id="107" name="Rectangle 106"/>
          <p:cNvSpPr/>
          <p:nvPr/>
        </p:nvSpPr>
        <p:spPr bwMode="gray">
          <a:xfrm>
            <a:off x="867521" y="8519794"/>
            <a:ext cx="6172201" cy="697315"/>
          </a:xfrm>
          <a:prstGeom prst="rect">
            <a:avLst/>
          </a:prstGeom>
          <a:solidFill>
            <a:schemeClr val="bg1"/>
          </a:solidFill>
          <a:ln w="12700">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spcBef>
                <a:spcPts val="500"/>
              </a:spcBef>
            </a:pPr>
            <a:endParaRPr lang="en-US" sz="1000" dirty="0" smtClean="0">
              <a:solidFill>
                <a:schemeClr val="bg1"/>
              </a:solidFill>
            </a:endParaRPr>
          </a:p>
        </p:txBody>
      </p:sp>
      <p:sp>
        <p:nvSpPr>
          <p:cNvPr id="111" name="TextBox 110"/>
          <p:cNvSpPr txBox="1"/>
          <p:nvPr/>
        </p:nvSpPr>
        <p:spPr bwMode="gray">
          <a:xfrm>
            <a:off x="942779" y="2722201"/>
            <a:ext cx="6105373" cy="123111"/>
          </a:xfrm>
          <a:prstGeom prst="rect">
            <a:avLst/>
          </a:prstGeom>
          <a:noFill/>
        </p:spPr>
        <p:txBody>
          <a:bodyPr wrap="square" lIns="0" tIns="0" rIns="0" bIns="0" rtlCol="0">
            <a:spAutoFit/>
          </a:bodyPr>
          <a:lstStyle/>
          <a:p>
            <a:r>
              <a:rPr lang="en-US" sz="800" i="1" dirty="0"/>
              <a:t>Short summary of current events on campus </a:t>
            </a:r>
            <a:endParaRPr lang="en-US" sz="800" dirty="0"/>
          </a:p>
        </p:txBody>
      </p:sp>
      <p:sp>
        <p:nvSpPr>
          <p:cNvPr id="112" name="TextBox 111"/>
          <p:cNvSpPr txBox="1"/>
          <p:nvPr/>
        </p:nvSpPr>
        <p:spPr bwMode="gray">
          <a:xfrm>
            <a:off x="947466" y="3893431"/>
            <a:ext cx="6105373" cy="123111"/>
          </a:xfrm>
          <a:prstGeom prst="rect">
            <a:avLst/>
          </a:prstGeom>
          <a:noFill/>
        </p:spPr>
        <p:txBody>
          <a:bodyPr wrap="square" lIns="0" tIns="0" rIns="0" bIns="0" rtlCol="0">
            <a:spAutoFit/>
          </a:bodyPr>
          <a:lstStyle/>
          <a:p>
            <a:r>
              <a:rPr lang="en-US" sz="800" i="1" dirty="0" smtClean="0"/>
              <a:t>Why is this happening right now?</a:t>
            </a:r>
            <a:endParaRPr lang="en-US" sz="800" dirty="0"/>
          </a:p>
        </p:txBody>
      </p:sp>
      <p:sp>
        <p:nvSpPr>
          <p:cNvPr id="113" name="TextBox 112"/>
          <p:cNvSpPr txBox="1"/>
          <p:nvPr/>
        </p:nvSpPr>
        <p:spPr bwMode="gray">
          <a:xfrm>
            <a:off x="947466" y="5066975"/>
            <a:ext cx="6105373" cy="123111"/>
          </a:xfrm>
          <a:prstGeom prst="rect">
            <a:avLst/>
          </a:prstGeom>
          <a:noFill/>
        </p:spPr>
        <p:txBody>
          <a:bodyPr wrap="square" lIns="0" tIns="0" rIns="0" bIns="0" rtlCol="0">
            <a:spAutoFit/>
          </a:bodyPr>
          <a:lstStyle/>
          <a:p>
            <a:r>
              <a:rPr lang="en-US" sz="800" i="1" dirty="0" smtClean="0"/>
              <a:t>What has the institution’s response and actions been so far? Why? </a:t>
            </a:r>
            <a:endParaRPr lang="en-US" sz="800" dirty="0"/>
          </a:p>
        </p:txBody>
      </p:sp>
      <p:sp>
        <p:nvSpPr>
          <p:cNvPr id="114" name="TextBox 113"/>
          <p:cNvSpPr txBox="1"/>
          <p:nvPr/>
        </p:nvSpPr>
        <p:spPr bwMode="gray">
          <a:xfrm>
            <a:off x="947466" y="6241780"/>
            <a:ext cx="6105373" cy="123111"/>
          </a:xfrm>
          <a:prstGeom prst="rect">
            <a:avLst/>
          </a:prstGeom>
          <a:noFill/>
        </p:spPr>
        <p:txBody>
          <a:bodyPr wrap="square" lIns="0" tIns="0" rIns="0" bIns="0" rtlCol="0">
            <a:spAutoFit/>
          </a:bodyPr>
          <a:lstStyle/>
          <a:p>
            <a:r>
              <a:rPr lang="en-US" sz="800" i="1" dirty="0" smtClean="0"/>
              <a:t>What will the institution do moving forward? Why? </a:t>
            </a:r>
            <a:endParaRPr lang="en-US" sz="800" dirty="0"/>
          </a:p>
        </p:txBody>
      </p:sp>
      <p:sp>
        <p:nvSpPr>
          <p:cNvPr id="115" name="TextBox 114"/>
          <p:cNvSpPr txBox="1"/>
          <p:nvPr/>
        </p:nvSpPr>
        <p:spPr bwMode="gray">
          <a:xfrm>
            <a:off x="947466" y="7415622"/>
            <a:ext cx="6105373" cy="123111"/>
          </a:xfrm>
          <a:prstGeom prst="rect">
            <a:avLst/>
          </a:prstGeom>
          <a:noFill/>
        </p:spPr>
        <p:txBody>
          <a:bodyPr wrap="square" lIns="0" tIns="0" rIns="0" bIns="0" rtlCol="0">
            <a:spAutoFit/>
          </a:bodyPr>
          <a:lstStyle/>
          <a:p>
            <a:r>
              <a:rPr lang="en-US" sz="800" i="1" dirty="0" smtClean="0"/>
              <a:t>What are this constituency’s specific concerns or questions about the event? </a:t>
            </a:r>
            <a:endParaRPr lang="en-US" sz="800" dirty="0"/>
          </a:p>
        </p:txBody>
      </p:sp>
      <p:sp>
        <p:nvSpPr>
          <p:cNvPr id="116" name="TextBox 115"/>
          <p:cNvSpPr txBox="1"/>
          <p:nvPr/>
        </p:nvSpPr>
        <p:spPr bwMode="gray">
          <a:xfrm>
            <a:off x="947466" y="8591412"/>
            <a:ext cx="6105373" cy="123111"/>
          </a:xfrm>
          <a:prstGeom prst="rect">
            <a:avLst/>
          </a:prstGeom>
          <a:noFill/>
        </p:spPr>
        <p:txBody>
          <a:bodyPr wrap="square" lIns="0" tIns="0" rIns="0" bIns="0" rtlCol="0">
            <a:spAutoFit/>
          </a:bodyPr>
          <a:lstStyle/>
          <a:p>
            <a:r>
              <a:rPr lang="en-US" sz="800" i="1" dirty="0" smtClean="0"/>
              <a:t>Who should this constituency contact for more information? </a:t>
            </a:r>
            <a:endParaRPr lang="en-US" sz="800" dirty="0"/>
          </a:p>
        </p:txBody>
      </p:sp>
      <p:sp>
        <p:nvSpPr>
          <p:cNvPr id="2" name="Text Placeholder 1"/>
          <p:cNvSpPr>
            <a:spLocks noGrp="1"/>
          </p:cNvSpPr>
          <p:nvPr>
            <p:ph type="body" sz="quarter" idx="29"/>
          </p:nvPr>
        </p:nvSpPr>
        <p:spPr/>
        <p:txBody>
          <a:bodyPr/>
          <a:lstStyle/>
          <a:p>
            <a:endParaRPr lang="en-US"/>
          </a:p>
        </p:txBody>
      </p:sp>
    </p:spTree>
    <p:extLst>
      <p:ext uri="{BB962C8B-B14F-4D97-AF65-F5344CB8AC3E}">
        <p14:creationId xmlns:p14="http://schemas.microsoft.com/office/powerpoint/2010/main" val="3182612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3"/>
          </p:nvPr>
        </p:nvSpPr>
        <p:spPr>
          <a:xfrm>
            <a:off x="4937443" y="9432181"/>
            <a:ext cx="2331720" cy="76944"/>
          </a:xfrm>
        </p:spPr>
        <p:txBody>
          <a:bodyPr/>
          <a:lstStyle/>
          <a:p>
            <a:pPr algn="r"/>
            <a:r>
              <a:rPr lang="en-US" dirty="0"/>
              <a:t>Source: EAB interviews and analysis</a:t>
            </a:r>
            <a:r>
              <a:rPr lang="en-US" dirty="0" smtClean="0"/>
              <a:t>.</a:t>
            </a:r>
            <a:endParaRPr lang="en-US" dirty="0"/>
          </a:p>
        </p:txBody>
      </p:sp>
      <p:sp>
        <p:nvSpPr>
          <p:cNvPr id="5" name="Text Placeholder 4"/>
          <p:cNvSpPr>
            <a:spLocks noGrp="1"/>
          </p:cNvSpPr>
          <p:nvPr>
            <p:ph type="body" sz="quarter" idx="44"/>
          </p:nvPr>
        </p:nvSpPr>
        <p:spPr/>
        <p:txBody>
          <a:bodyPr/>
          <a:lstStyle/>
          <a:p>
            <a:endParaRPr lang="en-US" dirty="0"/>
          </a:p>
        </p:txBody>
      </p:sp>
      <p:sp>
        <p:nvSpPr>
          <p:cNvPr id="6" name="Title 5"/>
          <p:cNvSpPr>
            <a:spLocks noGrp="1"/>
          </p:cNvSpPr>
          <p:nvPr>
            <p:ph type="title"/>
          </p:nvPr>
        </p:nvSpPr>
        <p:spPr/>
        <p:txBody>
          <a:bodyPr/>
          <a:lstStyle/>
          <a:p>
            <a:r>
              <a:rPr lang="en-US" dirty="0" smtClean="0"/>
              <a:t>Frontline Staff FAQ Template (cont.) </a:t>
            </a:r>
            <a:endParaRPr lang="en-US" dirty="0"/>
          </a:p>
        </p:txBody>
      </p:sp>
      <p:grpSp>
        <p:nvGrpSpPr>
          <p:cNvPr id="9" name="Group 8"/>
          <p:cNvGrpSpPr/>
          <p:nvPr/>
        </p:nvGrpSpPr>
        <p:grpSpPr>
          <a:xfrm>
            <a:off x="504826" y="1205166"/>
            <a:ext cx="6469180" cy="765846"/>
            <a:chOff x="504826" y="1199906"/>
            <a:chExt cx="6469180" cy="765846"/>
          </a:xfrm>
        </p:grpSpPr>
        <p:sp>
          <p:nvSpPr>
            <p:cNvPr id="10" name="TextBox 9"/>
            <p:cNvSpPr txBox="1"/>
            <p:nvPr/>
          </p:nvSpPr>
          <p:spPr bwMode="gray">
            <a:xfrm>
              <a:off x="506228" y="1199906"/>
              <a:ext cx="3024091" cy="153888"/>
            </a:xfrm>
            <a:prstGeom prst="rect">
              <a:avLst/>
            </a:prstGeom>
            <a:noFill/>
          </p:spPr>
          <p:txBody>
            <a:bodyPr wrap="square" lIns="0" tIns="0" rIns="0" bIns="0" rtlCol="0">
              <a:spAutoFit/>
            </a:bodyPr>
            <a:lstStyle/>
            <a:p>
              <a:pPr>
                <a:spcBef>
                  <a:spcPts val="500"/>
                </a:spcBef>
              </a:pPr>
              <a:r>
                <a:rPr lang="en-US" sz="1000" b="1" dirty="0" smtClean="0"/>
                <a:t>Purpose of the Tool</a:t>
              </a:r>
            </a:p>
          </p:txBody>
        </p:sp>
        <p:sp>
          <p:nvSpPr>
            <p:cNvPr id="11" name="TextBox 10"/>
            <p:cNvSpPr txBox="1"/>
            <p:nvPr/>
          </p:nvSpPr>
          <p:spPr bwMode="gray">
            <a:xfrm>
              <a:off x="504826" y="1411754"/>
              <a:ext cx="6469180" cy="553998"/>
            </a:xfrm>
            <a:prstGeom prst="rect">
              <a:avLst/>
            </a:prstGeom>
            <a:noFill/>
          </p:spPr>
          <p:txBody>
            <a:bodyPr wrap="square" lIns="0" tIns="0" rIns="0" bIns="0" rtlCol="0">
              <a:spAutoFit/>
            </a:bodyPr>
            <a:lstStyle/>
            <a:p>
              <a:pPr>
                <a:spcBef>
                  <a:spcPts val="500"/>
                </a:spcBef>
              </a:pPr>
              <a:r>
                <a:rPr lang="en-US" sz="900" dirty="0" smtClean="0"/>
                <a:t>You can easily adapt this FAQ template to a wide array of audiences, both internal and external to the university community. Use the below table to brainstorm the internal and external audiences on your campus that have unique concerns or questions about campus activism. Then, you can use this information to quickly customize the FAQ template. </a:t>
              </a:r>
              <a:endParaRPr lang="en-US" sz="900" dirty="0"/>
            </a:p>
          </p:txBody>
        </p:sp>
      </p:grpSp>
      <p:graphicFrame>
        <p:nvGraphicFramePr>
          <p:cNvPr id="54" name="Table 53"/>
          <p:cNvGraphicFramePr>
            <a:graphicFrameLocks noGrp="1"/>
          </p:cNvGraphicFramePr>
          <p:nvPr>
            <p:extLst>
              <p:ext uri="{D42A27DB-BD31-4B8C-83A1-F6EECF244321}">
                <p14:modId xmlns:p14="http://schemas.microsoft.com/office/powerpoint/2010/main" val="2895728049"/>
              </p:ext>
            </p:extLst>
          </p:nvPr>
        </p:nvGraphicFramePr>
        <p:xfrm>
          <a:off x="526345" y="2169997"/>
          <a:ext cx="6719710" cy="6339840"/>
        </p:xfrm>
        <a:graphic>
          <a:graphicData uri="http://schemas.openxmlformats.org/drawingml/2006/table">
            <a:tbl>
              <a:tblPr firstRow="1" bandRow="1">
                <a:tableStyleId>{7DF18680-E054-41AD-8BC1-D1AEF772440D}</a:tableStyleId>
              </a:tblPr>
              <a:tblGrid>
                <a:gridCol w="548640"/>
                <a:gridCol w="1672403"/>
                <a:gridCol w="4498667"/>
              </a:tblGrid>
              <a:tr h="548640">
                <a:tc>
                  <a:txBody>
                    <a:bodyPr/>
                    <a:lstStyle/>
                    <a:p>
                      <a:pPr algn="l"/>
                      <a:endParaRPr lang="en-US" sz="800" dirty="0">
                        <a:solidFill>
                          <a:schemeClr val="bg1"/>
                        </a:solidFill>
                        <a:latin typeface="+mn-lt"/>
                      </a:endParaRPr>
                    </a:p>
                  </a:txBody>
                  <a:tcPr marL="64008" marR="64008" vert="vert270" anchor="ctr">
                    <a:solidFill>
                      <a:schemeClr val="accent5"/>
                    </a:solidFill>
                  </a:tcPr>
                </a:tc>
                <a:tc>
                  <a:txBody>
                    <a:bodyPr/>
                    <a:lstStyle/>
                    <a:p>
                      <a:pPr algn="l"/>
                      <a:r>
                        <a:rPr lang="en-US" sz="1000" dirty="0" smtClean="0"/>
                        <a:t>Audience</a:t>
                      </a:r>
                      <a:endParaRPr lang="en-US" sz="1000" dirty="0">
                        <a:solidFill>
                          <a:schemeClr val="bg1"/>
                        </a:solidFill>
                        <a:latin typeface="+mn-lt"/>
                      </a:endParaRPr>
                    </a:p>
                  </a:txBody>
                  <a:tcPr marL="64008" marR="64008" anchor="ctr"/>
                </a:tc>
                <a:tc>
                  <a:txBody>
                    <a:bodyPr/>
                    <a:lstStyle/>
                    <a:p>
                      <a:pPr algn="l"/>
                      <a:r>
                        <a:rPr lang="en-US" sz="1000" dirty="0" smtClean="0"/>
                        <a:t>What are their unique concerns</a:t>
                      </a:r>
                      <a:r>
                        <a:rPr lang="en-US" sz="1000" baseline="0" dirty="0" smtClean="0"/>
                        <a:t> or questions? </a:t>
                      </a:r>
                      <a:endParaRPr lang="en-US" sz="1000" b="1" dirty="0" smtClean="0">
                        <a:solidFill>
                          <a:schemeClr val="bg1"/>
                        </a:solidFill>
                        <a:latin typeface="+mn-lt"/>
                      </a:endParaRPr>
                    </a:p>
                  </a:txBody>
                  <a:tcPr marL="64008" marR="64008" anchor="ctr"/>
                </a:tc>
              </a:tr>
              <a:tr h="579120">
                <a:tc rowSpan="5">
                  <a:txBody>
                    <a:bodyPr/>
                    <a:lstStyle/>
                    <a:p>
                      <a:pPr marL="0" marR="0" indent="0" algn="ctr" defTabSz="1018879" rtl="0" eaLnBrk="1" fontAlgn="auto" latinLnBrk="0" hangingPunct="1">
                        <a:lnSpc>
                          <a:spcPct val="100000"/>
                        </a:lnSpc>
                        <a:spcBef>
                          <a:spcPts val="0"/>
                        </a:spcBef>
                        <a:spcAft>
                          <a:spcPts val="0"/>
                        </a:spcAft>
                        <a:buClrTx/>
                        <a:buSzTx/>
                        <a:buFontTx/>
                        <a:buNone/>
                        <a:tabLst/>
                        <a:defRPr/>
                      </a:pPr>
                      <a:r>
                        <a:rPr lang="en-US" sz="1000" b="1" dirty="0" smtClean="0">
                          <a:solidFill>
                            <a:schemeClr val="bg1"/>
                          </a:solidFill>
                          <a:latin typeface="+mn-lt"/>
                        </a:rPr>
                        <a:t>Internal</a:t>
                      </a:r>
                      <a:r>
                        <a:rPr lang="en-US" sz="1000" b="1" baseline="0" dirty="0" smtClean="0">
                          <a:solidFill>
                            <a:schemeClr val="bg1"/>
                          </a:solidFill>
                          <a:latin typeface="+mn-lt"/>
                        </a:rPr>
                        <a:t> Audiences</a:t>
                      </a:r>
                      <a:endParaRPr lang="en-US" sz="1000" b="1" dirty="0">
                        <a:solidFill>
                          <a:schemeClr val="bg1"/>
                        </a:solidFill>
                        <a:latin typeface="+mn-lt"/>
                      </a:endParaRPr>
                    </a:p>
                  </a:txBody>
                  <a:tcPr marL="64008" marR="64008" vert="vert270" anchor="ctr">
                    <a:solidFill>
                      <a:schemeClr val="accent5"/>
                    </a:solidFill>
                  </a:tcPr>
                </a:tc>
                <a:tc>
                  <a:txBody>
                    <a:bodyPr/>
                    <a:lstStyle/>
                    <a:p>
                      <a:pPr marL="0" marR="0" indent="0" algn="l" defTabSz="1018879" rtl="0" eaLnBrk="1" fontAlgn="auto" latinLnBrk="0" hangingPunct="1">
                        <a:lnSpc>
                          <a:spcPct val="100000"/>
                        </a:lnSpc>
                        <a:spcBef>
                          <a:spcPts val="0"/>
                        </a:spcBef>
                        <a:spcAft>
                          <a:spcPts val="0"/>
                        </a:spcAft>
                        <a:buClrTx/>
                        <a:buSzTx/>
                        <a:buFontTx/>
                        <a:buNone/>
                        <a:tabLst/>
                        <a:defRPr/>
                      </a:pPr>
                      <a:r>
                        <a:rPr lang="en-US" sz="900" dirty="0" smtClean="0">
                          <a:solidFill>
                            <a:schemeClr val="tx1"/>
                          </a:solidFill>
                          <a:latin typeface="+mn-lt"/>
                        </a:rPr>
                        <a:t>Admissions Counselors </a:t>
                      </a:r>
                    </a:p>
                    <a:p>
                      <a:pPr marL="0" marR="0" indent="0" algn="l" defTabSz="1018879" rtl="0" eaLnBrk="1" fontAlgn="auto" latinLnBrk="0" hangingPunct="1">
                        <a:lnSpc>
                          <a:spcPct val="100000"/>
                        </a:lnSpc>
                        <a:spcBef>
                          <a:spcPts val="0"/>
                        </a:spcBef>
                        <a:spcAft>
                          <a:spcPts val="0"/>
                        </a:spcAft>
                        <a:buClrTx/>
                        <a:buSzTx/>
                        <a:buFontTx/>
                        <a:buNone/>
                        <a:tabLst/>
                        <a:defRPr/>
                      </a:pPr>
                      <a:endParaRPr lang="en-US" sz="900" dirty="0" smtClean="0">
                        <a:solidFill>
                          <a:schemeClr val="tx1"/>
                        </a:solidFill>
                        <a:latin typeface="+mn-lt"/>
                      </a:endParaRPr>
                    </a:p>
                  </a:txBody>
                  <a:tcPr marL="64008" marR="64008"/>
                </a:tc>
                <a:tc>
                  <a:txBody>
                    <a:bodyPr/>
                    <a:lstStyle/>
                    <a:p>
                      <a:pPr marL="118872" marR="0" indent="-118872" algn="l" defTabSz="101887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i="0" dirty="0" smtClean="0">
                          <a:solidFill>
                            <a:schemeClr val="tx1"/>
                          </a:solidFill>
                        </a:rPr>
                        <a:t>How should I talk</a:t>
                      </a:r>
                      <a:r>
                        <a:rPr lang="en-US" sz="900" i="0" baseline="0" dirty="0" smtClean="0">
                          <a:solidFill>
                            <a:schemeClr val="tx1"/>
                          </a:solidFill>
                        </a:rPr>
                        <a:t> about campus protests and activism when I’m speaking with prospective students? </a:t>
                      </a:r>
                      <a:endParaRPr lang="en-US" sz="900" i="0" dirty="0" smtClean="0">
                        <a:solidFill>
                          <a:schemeClr val="tx1"/>
                        </a:solidFill>
                      </a:endParaRPr>
                    </a:p>
                  </a:txBody>
                  <a:tcPr marL="64008" marR="64008"/>
                </a:tc>
              </a:tr>
              <a:tr h="579120">
                <a:tc vMerge="1">
                  <a:txBody>
                    <a:bodyPr/>
                    <a:lstStyle/>
                    <a:p>
                      <a:pPr algn="l"/>
                      <a:endParaRPr lang="en-US" sz="900" dirty="0">
                        <a:solidFill>
                          <a:schemeClr val="tx1"/>
                        </a:solidFill>
                        <a:latin typeface="+mn-lt"/>
                      </a:endParaRPr>
                    </a:p>
                  </a:txBody>
                  <a:tcPr marL="64008" marR="64008"/>
                </a:tc>
                <a:tc>
                  <a:txBody>
                    <a:bodyPr/>
                    <a:lstStyle/>
                    <a:p>
                      <a:pPr algn="l"/>
                      <a:r>
                        <a:rPr lang="en-US" sz="900" dirty="0" smtClean="0">
                          <a:solidFill>
                            <a:schemeClr val="tx1"/>
                          </a:solidFill>
                          <a:latin typeface="+mn-lt"/>
                        </a:rPr>
                        <a:t>Alumni Relations and Development Staff </a:t>
                      </a:r>
                      <a:endParaRPr lang="en-US" sz="900" dirty="0">
                        <a:solidFill>
                          <a:schemeClr val="tx1"/>
                        </a:solidFill>
                        <a:latin typeface="+mn-lt"/>
                      </a:endParaRPr>
                    </a:p>
                  </a:txBody>
                  <a:tcPr marL="64008" marR="64008"/>
                </a:tc>
                <a:tc>
                  <a:txBody>
                    <a:bodyPr/>
                    <a:lstStyle/>
                    <a:p>
                      <a:pPr marL="118872" marR="0" indent="-118872" algn="l" defTabSz="101887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i="0" dirty="0" smtClean="0">
                          <a:solidFill>
                            <a:schemeClr val="tx1"/>
                          </a:solidFill>
                        </a:rPr>
                        <a:t>What do I say to a</a:t>
                      </a:r>
                      <a:r>
                        <a:rPr lang="en-US" sz="900" i="0" baseline="0" dirty="0" smtClean="0">
                          <a:solidFill>
                            <a:schemeClr val="tx1"/>
                          </a:solidFill>
                        </a:rPr>
                        <a:t> group of out-of-state donors when I’m asked a question about our response to a recent event?</a:t>
                      </a:r>
                      <a:endParaRPr lang="en-US" sz="900" i="0" dirty="0" smtClean="0">
                        <a:solidFill>
                          <a:schemeClr val="tx1"/>
                        </a:solidFill>
                      </a:endParaRPr>
                    </a:p>
                  </a:txBody>
                  <a:tcPr marL="64008" marR="64008"/>
                </a:tc>
              </a:tr>
              <a:tr h="579120">
                <a:tc vMerge="1">
                  <a:txBody>
                    <a:bodyPr/>
                    <a:lstStyle/>
                    <a:p>
                      <a:pPr algn="l"/>
                      <a:endParaRPr lang="en-US" sz="900" dirty="0">
                        <a:solidFill>
                          <a:schemeClr val="tx1"/>
                        </a:solidFill>
                        <a:latin typeface="+mn-lt"/>
                      </a:endParaRPr>
                    </a:p>
                  </a:txBody>
                  <a:tcPr marL="64008" marR="64008"/>
                </a:tc>
                <a:tc>
                  <a:txBody>
                    <a:bodyPr/>
                    <a:lstStyle/>
                    <a:p>
                      <a:pPr algn="l"/>
                      <a:endParaRPr lang="en-US" sz="900" dirty="0">
                        <a:solidFill>
                          <a:schemeClr val="tx1"/>
                        </a:solidFill>
                        <a:latin typeface="+mn-lt"/>
                      </a:endParaRPr>
                    </a:p>
                  </a:txBody>
                  <a:tcPr marL="64008" marR="64008"/>
                </a:tc>
                <a:tc>
                  <a:txBody>
                    <a:bodyPr/>
                    <a:lstStyle/>
                    <a:p>
                      <a:pPr marL="118872" indent="-118872" algn="l">
                        <a:buFont typeface="Arial" panose="020B0604020202020204" pitchFamily="34" charset="0"/>
                        <a:buChar char="•"/>
                      </a:pPr>
                      <a:endParaRPr lang="en-US" sz="900" i="0" dirty="0">
                        <a:solidFill>
                          <a:schemeClr val="tx1"/>
                        </a:solidFill>
                        <a:latin typeface="+mn-lt"/>
                      </a:endParaRPr>
                    </a:p>
                  </a:txBody>
                  <a:tcPr marL="64008" marR="64008"/>
                </a:tc>
              </a:tr>
              <a:tr h="579120">
                <a:tc vMerge="1">
                  <a:txBody>
                    <a:bodyPr/>
                    <a:lstStyle/>
                    <a:p>
                      <a:pPr marL="0" marR="0" indent="0" algn="ctr" defTabSz="1018879" rtl="0" eaLnBrk="1" fontAlgn="auto" latinLnBrk="0" hangingPunct="1">
                        <a:lnSpc>
                          <a:spcPct val="100000"/>
                        </a:lnSpc>
                        <a:spcBef>
                          <a:spcPts val="0"/>
                        </a:spcBef>
                        <a:spcAft>
                          <a:spcPts val="0"/>
                        </a:spcAft>
                        <a:buClrTx/>
                        <a:buSzTx/>
                        <a:buFontTx/>
                        <a:buNone/>
                        <a:tabLst/>
                        <a:defRPr/>
                      </a:pPr>
                      <a:endParaRPr lang="en-US" sz="900" b="1" dirty="0">
                        <a:solidFill>
                          <a:schemeClr val="bg1"/>
                        </a:solidFill>
                        <a:latin typeface="+mn-lt"/>
                      </a:endParaRPr>
                    </a:p>
                  </a:txBody>
                  <a:tcPr marL="64008" marR="64008" vert="vert270">
                    <a:solidFill>
                      <a:schemeClr val="accent5"/>
                    </a:solidFill>
                  </a:tcPr>
                </a:tc>
                <a:tc>
                  <a:txBody>
                    <a:bodyPr/>
                    <a:lstStyle/>
                    <a:p>
                      <a:pPr algn="l"/>
                      <a:endParaRPr lang="en-US" sz="900" dirty="0">
                        <a:solidFill>
                          <a:schemeClr val="tx1"/>
                        </a:solidFill>
                        <a:latin typeface="+mn-lt"/>
                      </a:endParaRPr>
                    </a:p>
                  </a:txBody>
                  <a:tcPr marL="64008" marR="64008"/>
                </a:tc>
                <a:tc>
                  <a:txBody>
                    <a:bodyPr/>
                    <a:lstStyle/>
                    <a:p>
                      <a:pPr marL="118872" indent="-118872" algn="l">
                        <a:buFont typeface="Arial" panose="020B0604020202020204" pitchFamily="34" charset="0"/>
                        <a:buChar char="•"/>
                      </a:pPr>
                      <a:endParaRPr lang="en-US" sz="900" i="0" dirty="0">
                        <a:solidFill>
                          <a:schemeClr val="tx1"/>
                        </a:solidFill>
                        <a:latin typeface="+mn-lt"/>
                      </a:endParaRPr>
                    </a:p>
                  </a:txBody>
                  <a:tcPr marL="64008" marR="64008"/>
                </a:tc>
              </a:tr>
              <a:tr h="579120">
                <a:tc vMerge="1">
                  <a:txBody>
                    <a:bodyPr/>
                    <a:lstStyle/>
                    <a:p>
                      <a:pPr marL="0" marR="0" indent="0" algn="ctr" defTabSz="1018879" rtl="0" eaLnBrk="1" fontAlgn="auto" latinLnBrk="0" hangingPunct="1">
                        <a:lnSpc>
                          <a:spcPct val="100000"/>
                        </a:lnSpc>
                        <a:spcBef>
                          <a:spcPts val="0"/>
                        </a:spcBef>
                        <a:spcAft>
                          <a:spcPts val="0"/>
                        </a:spcAft>
                        <a:buClrTx/>
                        <a:buSzTx/>
                        <a:buFontTx/>
                        <a:buNone/>
                        <a:tabLst/>
                        <a:defRPr/>
                      </a:pPr>
                      <a:endParaRPr lang="en-US" sz="900" b="1" dirty="0">
                        <a:solidFill>
                          <a:schemeClr val="bg1"/>
                        </a:solidFill>
                        <a:latin typeface="+mn-lt"/>
                      </a:endParaRPr>
                    </a:p>
                  </a:txBody>
                  <a:tcPr marL="64008" marR="64008" vert="vert270">
                    <a:solidFill>
                      <a:schemeClr val="accent5"/>
                    </a:solidFill>
                  </a:tcPr>
                </a:tc>
                <a:tc>
                  <a:txBody>
                    <a:bodyPr/>
                    <a:lstStyle/>
                    <a:p>
                      <a:pPr algn="l"/>
                      <a:endParaRPr lang="en-US" sz="900" dirty="0">
                        <a:solidFill>
                          <a:schemeClr val="tx1"/>
                        </a:solidFill>
                        <a:latin typeface="+mn-lt"/>
                      </a:endParaRPr>
                    </a:p>
                  </a:txBody>
                  <a:tcPr marL="64008" marR="64008"/>
                </a:tc>
                <a:tc>
                  <a:txBody>
                    <a:bodyPr/>
                    <a:lstStyle/>
                    <a:p>
                      <a:pPr marL="118872" indent="-118872" algn="l">
                        <a:buFont typeface="Arial" panose="020B0604020202020204" pitchFamily="34" charset="0"/>
                        <a:buChar char="•"/>
                      </a:pPr>
                      <a:endParaRPr lang="en-US" sz="900" b="0" i="0" dirty="0">
                        <a:solidFill>
                          <a:schemeClr val="tx1"/>
                        </a:solidFill>
                        <a:latin typeface="+mn-lt"/>
                      </a:endParaRPr>
                    </a:p>
                  </a:txBody>
                  <a:tcPr marL="64008" marR="64008"/>
                </a:tc>
              </a:tr>
              <a:tr h="579120">
                <a:tc rowSpan="5">
                  <a:txBody>
                    <a:bodyPr/>
                    <a:lstStyle/>
                    <a:p>
                      <a:pPr marL="0" marR="0" indent="0" algn="ctr" defTabSz="1018879" rtl="0" eaLnBrk="1" fontAlgn="auto" latinLnBrk="0" hangingPunct="1">
                        <a:lnSpc>
                          <a:spcPct val="100000"/>
                        </a:lnSpc>
                        <a:spcBef>
                          <a:spcPts val="0"/>
                        </a:spcBef>
                        <a:spcAft>
                          <a:spcPts val="0"/>
                        </a:spcAft>
                        <a:buClrTx/>
                        <a:buSzTx/>
                        <a:buFontTx/>
                        <a:buNone/>
                        <a:tabLst/>
                        <a:defRPr/>
                      </a:pPr>
                      <a:r>
                        <a:rPr lang="en-US" sz="1000" b="1" dirty="0" smtClean="0">
                          <a:solidFill>
                            <a:schemeClr val="bg1"/>
                          </a:solidFill>
                          <a:latin typeface="+mn-lt"/>
                        </a:rPr>
                        <a:t>External</a:t>
                      </a:r>
                      <a:r>
                        <a:rPr lang="en-US" sz="1000" b="1" baseline="0" dirty="0" smtClean="0">
                          <a:solidFill>
                            <a:schemeClr val="bg1"/>
                          </a:solidFill>
                          <a:latin typeface="+mn-lt"/>
                        </a:rPr>
                        <a:t> Audiences</a:t>
                      </a:r>
                      <a:endParaRPr lang="en-US" sz="1000" dirty="0">
                        <a:solidFill>
                          <a:schemeClr val="tx1"/>
                        </a:solidFill>
                        <a:latin typeface="+mn-lt"/>
                      </a:endParaRPr>
                    </a:p>
                  </a:txBody>
                  <a:tcPr marL="64008" marR="64008" vert="vert270" anchor="ctr">
                    <a:solidFill>
                      <a:schemeClr val="accent5"/>
                    </a:solidFill>
                  </a:tcPr>
                </a:tc>
                <a:tc>
                  <a:txBody>
                    <a:bodyPr/>
                    <a:lstStyle/>
                    <a:p>
                      <a:pPr algn="l"/>
                      <a:r>
                        <a:rPr lang="en-US" sz="900" dirty="0" smtClean="0">
                          <a:solidFill>
                            <a:schemeClr val="tx1"/>
                          </a:solidFill>
                        </a:rPr>
                        <a:t>Prospective Students and Families</a:t>
                      </a:r>
                      <a:endParaRPr lang="en-US" sz="900" dirty="0">
                        <a:solidFill>
                          <a:schemeClr val="tx1"/>
                        </a:solidFill>
                        <a:latin typeface="+mn-lt"/>
                      </a:endParaRPr>
                    </a:p>
                  </a:txBody>
                  <a:tcPr marL="64008" marR="64008"/>
                </a:tc>
                <a:tc>
                  <a:txBody>
                    <a:bodyPr/>
                    <a:lstStyle/>
                    <a:p>
                      <a:pPr marL="118872" indent="-118872" algn="l">
                        <a:spcBef>
                          <a:spcPts val="300"/>
                        </a:spcBef>
                        <a:buFont typeface="Arial" panose="020B0604020202020204" pitchFamily="34" charset="0"/>
                        <a:buChar char="•"/>
                      </a:pPr>
                      <a:r>
                        <a:rPr lang="en-US" sz="900" i="0" dirty="0" smtClean="0">
                          <a:solidFill>
                            <a:schemeClr val="tx1"/>
                          </a:solidFill>
                        </a:rPr>
                        <a:t>How will the</a:t>
                      </a:r>
                      <a:r>
                        <a:rPr lang="en-US" sz="900" i="0" baseline="0" dirty="0" smtClean="0">
                          <a:solidFill>
                            <a:schemeClr val="tx1"/>
                          </a:solidFill>
                        </a:rPr>
                        <a:t> university keep my student safe with so many protests and counter-protests on campus? </a:t>
                      </a:r>
                      <a:endParaRPr lang="en-US" sz="900" i="0" dirty="0">
                        <a:solidFill>
                          <a:schemeClr val="tx1"/>
                        </a:solidFill>
                      </a:endParaRPr>
                    </a:p>
                  </a:txBody>
                  <a:tcPr marL="64008" marR="64008"/>
                </a:tc>
              </a:tr>
              <a:tr h="579120">
                <a:tc vMerge="1">
                  <a:txBody>
                    <a:bodyPr/>
                    <a:lstStyle/>
                    <a:p>
                      <a:endParaRPr lang="en-US"/>
                    </a:p>
                  </a:txBody>
                  <a:tcPr/>
                </a:tc>
                <a:tc>
                  <a:txBody>
                    <a:bodyPr/>
                    <a:lstStyle/>
                    <a:p>
                      <a:pPr algn="l"/>
                      <a:r>
                        <a:rPr lang="en-US" sz="900" dirty="0" smtClean="0">
                          <a:solidFill>
                            <a:schemeClr val="tx1"/>
                          </a:solidFill>
                        </a:rPr>
                        <a:t>Alumni and Donors </a:t>
                      </a:r>
                      <a:endParaRPr lang="en-US" sz="900" dirty="0">
                        <a:solidFill>
                          <a:schemeClr val="tx1"/>
                        </a:solidFill>
                        <a:latin typeface="+mn-lt"/>
                      </a:endParaRPr>
                    </a:p>
                  </a:txBody>
                  <a:tcPr marL="64008" marR="64008"/>
                </a:tc>
                <a:tc>
                  <a:txBody>
                    <a:bodyPr/>
                    <a:lstStyle/>
                    <a:p>
                      <a:pPr marL="118872" marR="0" indent="-118872" algn="l" defTabSz="101887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i="0" dirty="0" smtClean="0">
                          <a:solidFill>
                            <a:schemeClr val="tx1"/>
                          </a:solidFill>
                        </a:rPr>
                        <a:t>When</a:t>
                      </a:r>
                      <a:r>
                        <a:rPr lang="en-US" sz="900" i="0" baseline="0" dirty="0" smtClean="0">
                          <a:solidFill>
                            <a:schemeClr val="tx1"/>
                          </a:solidFill>
                        </a:rPr>
                        <a:t> I was on campus in the 1960s, I was an activist. When will the university finally listen to students?</a:t>
                      </a:r>
                      <a:endParaRPr lang="en-US" sz="900" i="0" dirty="0" smtClean="0">
                        <a:solidFill>
                          <a:schemeClr val="tx1"/>
                        </a:solidFill>
                      </a:endParaRPr>
                    </a:p>
                  </a:txBody>
                  <a:tcPr marL="64008" marR="64008"/>
                </a:tc>
              </a:tr>
              <a:tr h="579120">
                <a:tc vMerge="1">
                  <a:txBody>
                    <a:bodyPr/>
                    <a:lstStyle/>
                    <a:p>
                      <a:endParaRPr lang="en-US"/>
                    </a:p>
                  </a:txBody>
                  <a:tcPr/>
                </a:tc>
                <a:tc>
                  <a:txBody>
                    <a:bodyPr/>
                    <a:lstStyle/>
                    <a:p>
                      <a:pPr algn="l"/>
                      <a:endParaRPr lang="en-US" sz="900" dirty="0">
                        <a:solidFill>
                          <a:schemeClr val="tx1"/>
                        </a:solidFill>
                        <a:latin typeface="+mn-lt"/>
                      </a:endParaRPr>
                    </a:p>
                  </a:txBody>
                  <a:tcPr marL="64008" marR="64008" anchor="ctr"/>
                </a:tc>
                <a:tc>
                  <a:txBody>
                    <a:bodyPr/>
                    <a:lstStyle/>
                    <a:p>
                      <a:pPr algn="l"/>
                      <a:endParaRPr lang="en-US" sz="900" b="0" i="1" dirty="0">
                        <a:solidFill>
                          <a:schemeClr val="tx1"/>
                        </a:solidFill>
                        <a:latin typeface="+mn-lt"/>
                      </a:endParaRPr>
                    </a:p>
                  </a:txBody>
                  <a:tcPr marL="64008" marR="64008" anchor="ctr"/>
                </a:tc>
              </a:tr>
              <a:tr h="579120">
                <a:tc vMerge="1">
                  <a:txBody>
                    <a:bodyPr/>
                    <a:lstStyle/>
                    <a:p>
                      <a:endParaRPr lang="en-US"/>
                    </a:p>
                  </a:txBody>
                  <a:tcPr/>
                </a:tc>
                <a:tc>
                  <a:txBody>
                    <a:bodyPr/>
                    <a:lstStyle/>
                    <a:p>
                      <a:pPr algn="l"/>
                      <a:endParaRPr lang="en-US" sz="900" dirty="0">
                        <a:solidFill>
                          <a:schemeClr val="tx1"/>
                        </a:solidFill>
                        <a:latin typeface="+mn-lt"/>
                      </a:endParaRPr>
                    </a:p>
                  </a:txBody>
                  <a:tcPr marL="64008" marR="64008" anchor="ctr"/>
                </a:tc>
                <a:tc>
                  <a:txBody>
                    <a:bodyPr/>
                    <a:lstStyle/>
                    <a:p>
                      <a:pPr algn="l"/>
                      <a:endParaRPr lang="en-US" sz="900" i="1" dirty="0">
                        <a:solidFill>
                          <a:schemeClr val="tx1"/>
                        </a:solidFill>
                        <a:latin typeface="+mn-lt"/>
                      </a:endParaRPr>
                    </a:p>
                  </a:txBody>
                  <a:tcPr marL="64008" marR="64008" anchor="ctr"/>
                </a:tc>
              </a:tr>
              <a:tr h="579120">
                <a:tc vMerge="1">
                  <a:txBody>
                    <a:bodyPr/>
                    <a:lstStyle/>
                    <a:p>
                      <a:endParaRPr lang="en-US"/>
                    </a:p>
                  </a:txBody>
                  <a:tcPr/>
                </a:tc>
                <a:tc>
                  <a:txBody>
                    <a:bodyPr/>
                    <a:lstStyle/>
                    <a:p>
                      <a:pPr algn="l"/>
                      <a:endParaRPr lang="en-US" sz="900" dirty="0">
                        <a:solidFill>
                          <a:schemeClr val="tx1"/>
                        </a:solidFill>
                        <a:latin typeface="+mn-lt"/>
                      </a:endParaRPr>
                    </a:p>
                  </a:txBody>
                  <a:tcPr marL="64008" marR="64008" anchor="ctr"/>
                </a:tc>
                <a:tc>
                  <a:txBody>
                    <a:bodyPr/>
                    <a:lstStyle/>
                    <a:p>
                      <a:pPr algn="l"/>
                      <a:endParaRPr lang="en-US" sz="900" i="1" dirty="0">
                        <a:solidFill>
                          <a:schemeClr val="tx1"/>
                        </a:solidFill>
                        <a:latin typeface="+mn-lt"/>
                      </a:endParaRPr>
                    </a:p>
                  </a:txBody>
                  <a:tcPr marL="64008" marR="64008" anchor="ctr"/>
                </a:tc>
              </a:tr>
            </a:tbl>
          </a:graphicData>
        </a:graphic>
      </p:graphicFrame>
      <p:sp>
        <p:nvSpPr>
          <p:cNvPr id="2" name="Text Placeholder 1"/>
          <p:cNvSpPr>
            <a:spLocks noGrp="1"/>
          </p:cNvSpPr>
          <p:nvPr>
            <p:ph type="body" sz="quarter" idx="29"/>
          </p:nvPr>
        </p:nvSpPr>
        <p:spPr/>
        <p:txBody>
          <a:bodyPr/>
          <a:lstStyle/>
          <a:p>
            <a:endParaRPr lang="en-US" dirty="0"/>
          </a:p>
        </p:txBody>
      </p:sp>
    </p:spTree>
    <p:extLst>
      <p:ext uri="{BB962C8B-B14F-4D97-AF65-F5344CB8AC3E}">
        <p14:creationId xmlns:p14="http://schemas.microsoft.com/office/powerpoint/2010/main" val="2105342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EAB3 Portrait Standard">
  <a:themeElements>
    <a:clrScheme name="EAB Color Palette (2017)">
      <a:dk1>
        <a:srgbClr val="333E48"/>
      </a:dk1>
      <a:lt1>
        <a:srgbClr val="FFFFFF"/>
      </a:lt1>
      <a:dk2>
        <a:srgbClr val="F28B00"/>
      </a:dk2>
      <a:lt2>
        <a:srgbClr val="D6D8DA"/>
      </a:lt2>
      <a:accent1>
        <a:srgbClr val="C4C7CA"/>
      </a:accent1>
      <a:accent2>
        <a:srgbClr val="A0A4A9"/>
      </a:accent2>
      <a:accent3>
        <a:srgbClr val="666E76"/>
      </a:accent3>
      <a:accent4>
        <a:srgbClr val="333E48"/>
      </a:accent4>
      <a:accent5>
        <a:srgbClr val="004A88"/>
      </a:accent5>
      <a:accent6>
        <a:srgbClr val="0070CD"/>
      </a:accent6>
      <a:hlink>
        <a:srgbClr val="0070CD"/>
      </a:hlink>
      <a:folHlink>
        <a:srgbClr val="A0A4A9"/>
      </a:folHlink>
    </a:clrScheme>
    <a:fontScheme name="EAB Font Theme">
      <a:majorFont>
        <a:latin typeface="Rockwel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2700">
          <a:solidFill>
            <a:schemeClr val="accent3"/>
          </a:solidFill>
          <a:miter lim="800000"/>
        </a:ln>
      </a:spPr>
      <a:bodyPr rot="0" spcFirstLastPara="0" vert="horz" wrap="square" lIns="91440" tIns="45720" rIns="91440" bIns="45720" numCol="1" spcCol="0" rtlCol="0" fromWordArt="0" anchor="t" anchorCtr="0" forceAA="0" compatLnSpc="1">
        <a:prstTxWarp prst="textNoShape">
          <a:avLst/>
        </a:prstTxWarp>
        <a:noAutofit/>
      </a:bodyPr>
      <a:lstStyle>
        <a:defPPr algn="ctr">
          <a:spcBef>
            <a:spcPts val="500"/>
          </a:spcBef>
          <a:defRPr sz="10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bwMode="gray">
        <a:ln w="12700">
          <a:solidFill>
            <a:schemeClr val="accent3"/>
          </a:solidFill>
          <a:miter lim="800000"/>
          <a:headEnd type="none"/>
          <a:tailEnd type="none"/>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square" lIns="0" tIns="0" rIns="0" bIns="0" rtlCol="0">
        <a:spAutoFit/>
      </a:bodyPr>
      <a:lstStyle>
        <a:defPPr>
          <a:spcBef>
            <a:spcPts val="500"/>
          </a:spcBef>
          <a:defRPr sz="900" dirty="0" smtClean="0"/>
        </a:defPPr>
      </a:lstStyle>
    </a:txDef>
  </a:objectDefaults>
  <a:extraClrSchemeLst/>
  <a:custClrLst>
    <a:custClr name="Dark Background">
      <a:srgbClr val="003D70"/>
    </a:custClr>
    <a:custClr name="Red">
      <a:srgbClr val="CF102D"/>
    </a:custClr>
    <a:custClr name="Yellow">
      <a:srgbClr val="F6D900"/>
    </a:custClr>
    <a:custClr name="Green">
      <a:srgbClr val="7FCB3B"/>
    </a:custClr>
    <a:custClr name="Purple">
      <a:srgbClr val="8B4BB3"/>
    </a:custClr>
    <a:custClr name="Light Blue">
      <a:srgbClr val="23B1F1"/>
    </a:custClr>
    <a:custClr name="Teal">
      <a:srgbClr val="35BDCB"/>
    </a:custClr>
    <a:custClr name="Not Used">
      <a:srgbClr val="FFFFFF"/>
    </a:custClr>
    <a:custClr name="Not Used">
      <a:srgbClr val="FFFFFF"/>
    </a:custClr>
    <a:custClr name="Not Used">
      <a:srgbClr val="FFFFFF"/>
    </a:custClr>
    <a:custClr name="Not Used">
      <a:srgbClr val="FFFFFF"/>
    </a:custClr>
    <a:custClr name="Red Tint">
      <a:srgbClr val="F47A74"/>
    </a:custClr>
    <a:custClr name="Yellow Tint">
      <a:srgbClr val="FFEE6D"/>
    </a:custClr>
    <a:custClr name="Green Tint">
      <a:srgbClr val="B0DF85"/>
    </a:custClr>
    <a:custClr name="Purple Tint">
      <a:srgbClr val="BD98D4"/>
    </a:custClr>
    <a:custClr name="Light Blue Tint">
      <a:srgbClr val="92D8F8"/>
    </a:custClr>
    <a:custClr name="Teal Tint">
      <a:srgbClr val="91DBE3"/>
    </a:custClr>
    <a:custClr name="Not Used">
      <a:srgbClr val="FFFFFF"/>
    </a:custClr>
    <a:custClr name="Not Used">
      <a:srgbClr val="FFFFFF"/>
    </a:custClr>
    <a:custClr name="Not Used">
      <a:srgbClr val="FFFFFF"/>
    </a:custClr>
  </a:custClrLst>
  <a:extLst>
    <a:ext uri="{05A4C25C-085E-4340-85A3-A5531E510DB2}">
      <thm15:themeFamily xmlns:thm15="http://schemas.microsoft.com/office/thememl/2012/main" name="EAB3 Portrait Standard 010117.potm" id="{26961E1D-BD13-46E0-83D4-7F18C164F522}" vid="{90156CAC-F045-461D-8F24-70BFC636F3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609</Words>
  <Application>Microsoft Office PowerPoint</Application>
  <PresentationFormat>Custom</PresentationFormat>
  <Paragraphs>82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Rockwell</vt:lpstr>
      <vt:lpstr>Verdana</vt:lpstr>
      <vt:lpstr>EAB3 Portrait Standard</vt:lpstr>
      <vt:lpstr>Campus Activism FAQ</vt:lpstr>
      <vt:lpstr>Helping Frontline Staff Handle Difficult Questions</vt:lpstr>
      <vt:lpstr>Frontline Staff FAQ Template </vt:lpstr>
      <vt:lpstr>Frontline Staff FAQ Template (cont.)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2015-10-08T19:30:17Z</dcterms:created>
  <dcterms:modified xsi:type="dcterms:W3CDTF">2018-05-18T14:00:47Z</dcterms:modified>
</cp:coreProperties>
</file>