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ags/tag2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3">
  <p:sldMasterIdLst>
    <p:sldMasterId id="2147483648" r:id="rId1"/>
  </p:sldMasterIdLst>
  <p:notesMasterIdLst>
    <p:notesMasterId r:id="rId31"/>
  </p:notesMasterIdLst>
  <p:sldIdLst>
    <p:sldId id="436" r:id="rId2"/>
    <p:sldId id="578" r:id="rId3"/>
    <p:sldId id="579" r:id="rId4"/>
    <p:sldId id="269" r:id="rId5"/>
    <p:sldId id="545" r:id="rId6"/>
    <p:sldId id="575" r:id="rId7"/>
    <p:sldId id="584" r:id="rId8"/>
    <p:sldId id="398" r:id="rId9"/>
    <p:sldId id="546" r:id="rId10"/>
    <p:sldId id="547" r:id="rId11"/>
    <p:sldId id="548" r:id="rId12"/>
    <p:sldId id="392" r:id="rId13"/>
    <p:sldId id="549" r:id="rId14"/>
    <p:sldId id="550" r:id="rId15"/>
    <p:sldId id="580" r:id="rId16"/>
    <p:sldId id="551" r:id="rId17"/>
    <p:sldId id="552" r:id="rId18"/>
    <p:sldId id="581" r:id="rId19"/>
    <p:sldId id="553" r:id="rId20"/>
    <p:sldId id="582" r:id="rId21"/>
    <p:sldId id="554" r:id="rId22"/>
    <p:sldId id="555" r:id="rId23"/>
    <p:sldId id="556" r:id="rId24"/>
    <p:sldId id="557" r:id="rId25"/>
    <p:sldId id="576" r:id="rId26"/>
    <p:sldId id="583" r:id="rId27"/>
    <p:sldId id="577" r:id="rId28"/>
    <p:sldId id="585" r:id="rId29"/>
    <p:sldId id="450" r:id="rId30"/>
  </p:sldIdLst>
  <p:sldSz cx="6400800" cy="4800600"/>
  <p:notesSz cx="6950075" cy="9236075"/>
  <p:custDataLst>
    <p:tags r:id="rId32"/>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7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969" autoAdjust="0"/>
  </p:normalViewPr>
  <p:slideViewPr>
    <p:cSldViewPr snapToGrid="0" showGuides="1">
      <p:cViewPr varScale="1">
        <p:scale>
          <a:sx n="141" d="100"/>
          <a:sy n="141" d="100"/>
        </p:scale>
        <p:origin x="1914" y="11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73809523809524E-2"/>
          <c:y val="4.9107142857142856E-2"/>
          <c:w val="0.93452380952380953"/>
          <c:h val="0.83540711197832485"/>
        </c:manualLayout>
      </c:layout>
      <c:barChart>
        <c:barDir val="col"/>
        <c:grouping val="clustered"/>
        <c:varyColors val="0"/>
        <c:ser>
          <c:idx val="0"/>
          <c:order val="0"/>
          <c:tx>
            <c:strRef>
              <c:f>Sheet1!$B$1</c:f>
              <c:strCache>
                <c:ptCount val="1"/>
                <c:pt idx="0">
                  <c:v>Series 1</c:v>
                </c:pt>
              </c:strCache>
            </c:strRef>
          </c:tx>
          <c:spPr>
            <a:solidFill>
              <a:schemeClr val="accent1"/>
            </a:solidFill>
            <a:ln w="12700">
              <a:solidFill>
                <a:schemeClr val="bg1"/>
              </a:solidFill>
              <a:miter lim="800000"/>
            </a:ln>
          </c:spPr>
          <c:invertIfNegative val="0"/>
          <c:dPt>
            <c:idx val="1"/>
            <c:invertIfNegative val="0"/>
            <c:bubble3D val="0"/>
            <c:spPr>
              <a:solidFill>
                <a:srgbClr val="004A88"/>
              </a:solidFill>
              <a:ln w="12700">
                <a:solidFill>
                  <a:schemeClr val="bg1"/>
                </a:solidFill>
                <a:miter lim="800000"/>
              </a:ln>
            </c:spPr>
            <c:extLst>
              <c:ext xmlns:c16="http://schemas.microsoft.com/office/drawing/2014/chart" uri="{C3380CC4-5D6E-409C-BE32-E72D297353CC}">
                <c16:uniqueId val="{00000001-E218-4B49-9683-69DCDEAA992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Category 1</c:v>
                </c:pt>
                <c:pt idx="1">
                  <c:v>Category 2</c:v>
                </c:pt>
              </c:strCache>
            </c:strRef>
          </c:cat>
          <c:val>
            <c:numRef>
              <c:f>Sheet1!$B$2:$B$3</c:f>
              <c:numCache>
                <c:formatCode>0</c:formatCode>
                <c:ptCount val="2"/>
                <c:pt idx="0">
                  <c:v>500</c:v>
                </c:pt>
                <c:pt idx="1">
                  <c:v>1200</c:v>
                </c:pt>
              </c:numCache>
            </c:numRef>
          </c:val>
          <c:extLst>
            <c:ext xmlns:c16="http://schemas.microsoft.com/office/drawing/2014/chart" uri="{C3380CC4-5D6E-409C-BE32-E72D297353CC}">
              <c16:uniqueId val="{00000002-E218-4B49-9683-69DCDEAA992A}"/>
            </c:ext>
          </c:extLst>
        </c:ser>
        <c:dLbls>
          <c:showLegendKey val="0"/>
          <c:showVal val="0"/>
          <c:showCatName val="0"/>
          <c:showSerName val="0"/>
          <c:showPercent val="0"/>
          <c:showBubbleSize val="0"/>
        </c:dLbls>
        <c:gapWidth val="50"/>
        <c:axId val="1712816480"/>
        <c:axId val="1712865480"/>
      </c:barChart>
      <c:catAx>
        <c:axId val="1712816480"/>
        <c:scaling>
          <c:orientation val="minMax"/>
        </c:scaling>
        <c:delete val="0"/>
        <c:axPos val="b"/>
        <c:numFmt formatCode="General" sourceLinked="0"/>
        <c:majorTickMark val="none"/>
        <c:minorTickMark val="none"/>
        <c:tickLblPos val="none"/>
        <c:spPr>
          <a:ln>
            <a:solidFill>
              <a:schemeClr val="accent4"/>
            </a:solidFill>
            <a:miter lim="800000"/>
          </a:ln>
        </c:spPr>
        <c:txPr>
          <a:bodyPr/>
          <a:lstStyle/>
          <a:p>
            <a:pPr>
              <a:defRPr sz="800" i="0">
                <a:solidFill>
                  <a:schemeClr val="tx1"/>
                </a:solidFill>
              </a:defRPr>
            </a:pPr>
            <a:endParaRPr lang="en-US"/>
          </a:p>
        </c:txPr>
        <c:crossAx val="1712865480"/>
        <c:crosses val="autoZero"/>
        <c:auto val="1"/>
        <c:lblAlgn val="ctr"/>
        <c:lblOffset val="100"/>
        <c:noMultiLvlLbl val="0"/>
      </c:catAx>
      <c:valAx>
        <c:axId val="1712865480"/>
        <c:scaling>
          <c:orientation val="minMax"/>
        </c:scaling>
        <c:delete val="1"/>
        <c:axPos val="l"/>
        <c:numFmt formatCode="0" sourceLinked="1"/>
        <c:majorTickMark val="none"/>
        <c:minorTickMark val="none"/>
        <c:tickLblPos val="nextTo"/>
        <c:crossAx val="1712816480"/>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atin typeface="Verdana" panose="020B0604030504040204" pitchFamily="34" charset="0"/>
              </a:defRPr>
            </a:lvl1pPr>
          </a:lstStyle>
          <a:p>
            <a:fld id="{635E5181-CEC9-49C9-AE2F-31A35049DD97}" type="datetimeFigureOut">
              <a:rPr lang="en-US" smtClean="0"/>
              <a:pPr/>
              <a:t>2/19/2019</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aseline="0" dirty="0"/>
          </a:p>
        </p:txBody>
      </p:sp>
      <p:sp>
        <p:nvSpPr>
          <p:cNvPr id="4" name="Slide Number Placeholder 3"/>
          <p:cNvSpPr>
            <a:spLocks noGrp="1"/>
          </p:cNvSpPr>
          <p:nvPr>
            <p:ph type="sldNum" sz="quarter" idx="10"/>
          </p:nvPr>
        </p:nvSpPr>
        <p:spPr/>
        <p:txBody>
          <a:bodyPr/>
          <a:lstStyle/>
          <a:p>
            <a:fld id="{0097270A-FAEE-42FC-9E3B-C699BA69BE30}" type="slidenum">
              <a:rPr lang="en-US" smtClean="0"/>
              <a:t>4</a:t>
            </a:fld>
            <a:endParaRPr lang="en-US"/>
          </a:p>
        </p:txBody>
      </p:sp>
    </p:spTree>
    <p:extLst>
      <p:ext uri="{BB962C8B-B14F-4D97-AF65-F5344CB8AC3E}">
        <p14:creationId xmlns:p14="http://schemas.microsoft.com/office/powerpoint/2010/main" val="853298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19</a:t>
            </a:fld>
            <a:endParaRPr lang="en-US" dirty="0"/>
          </a:p>
        </p:txBody>
      </p:sp>
    </p:spTree>
    <p:extLst>
      <p:ext uri="{BB962C8B-B14F-4D97-AF65-F5344CB8AC3E}">
        <p14:creationId xmlns:p14="http://schemas.microsoft.com/office/powerpoint/2010/main" val="783513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http://www.afterschoolalliance.org/press_archives/AA3PMNationalNR_052510.pdf</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21</a:t>
            </a:fld>
            <a:endParaRPr lang="en-US" dirty="0"/>
          </a:p>
        </p:txBody>
      </p:sp>
    </p:spTree>
    <p:extLst>
      <p:ext uri="{BB962C8B-B14F-4D97-AF65-F5344CB8AC3E}">
        <p14:creationId xmlns:p14="http://schemas.microsoft.com/office/powerpoint/2010/main" val="2083308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22</a:t>
            </a:fld>
            <a:endParaRPr lang="en-US" dirty="0"/>
          </a:p>
        </p:txBody>
      </p:sp>
    </p:spTree>
    <p:extLst>
      <p:ext uri="{BB962C8B-B14F-4D97-AF65-F5344CB8AC3E}">
        <p14:creationId xmlns:p14="http://schemas.microsoft.com/office/powerpoint/2010/main" val="800362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23</a:t>
            </a:fld>
            <a:endParaRPr lang="en-US" dirty="0"/>
          </a:p>
        </p:txBody>
      </p:sp>
    </p:spTree>
    <p:extLst>
      <p:ext uri="{BB962C8B-B14F-4D97-AF65-F5344CB8AC3E}">
        <p14:creationId xmlns:p14="http://schemas.microsoft.com/office/powerpoint/2010/main" val="3832633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24</a:t>
            </a:fld>
            <a:endParaRPr lang="en-US" dirty="0"/>
          </a:p>
        </p:txBody>
      </p:sp>
    </p:spTree>
    <p:extLst>
      <p:ext uri="{BB962C8B-B14F-4D97-AF65-F5344CB8AC3E}">
        <p14:creationId xmlns:p14="http://schemas.microsoft.com/office/powerpoint/2010/main" val="800988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7301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4832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8</a:t>
            </a:fld>
            <a:endParaRPr lang="en-US" dirty="0"/>
          </a:p>
        </p:txBody>
      </p:sp>
    </p:spTree>
    <p:extLst>
      <p:ext uri="{BB962C8B-B14F-4D97-AF65-F5344CB8AC3E}">
        <p14:creationId xmlns:p14="http://schemas.microsoft.com/office/powerpoint/2010/main" val="4147035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9</a:t>
            </a:fld>
            <a:endParaRPr lang="en-US" dirty="0"/>
          </a:p>
        </p:txBody>
      </p:sp>
    </p:spTree>
    <p:extLst>
      <p:ext uri="{BB962C8B-B14F-4D97-AF65-F5344CB8AC3E}">
        <p14:creationId xmlns:p14="http://schemas.microsoft.com/office/powerpoint/2010/main" val="205901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10</a:t>
            </a:fld>
            <a:endParaRPr lang="en-US" dirty="0"/>
          </a:p>
        </p:txBody>
      </p:sp>
    </p:spTree>
    <p:extLst>
      <p:ext uri="{BB962C8B-B14F-4D97-AF65-F5344CB8AC3E}">
        <p14:creationId xmlns:p14="http://schemas.microsoft.com/office/powerpoint/2010/main" val="179963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12</a:t>
            </a:fld>
            <a:endParaRPr lang="en-US" dirty="0"/>
          </a:p>
        </p:txBody>
      </p:sp>
    </p:spTree>
    <p:extLst>
      <p:ext uri="{BB962C8B-B14F-4D97-AF65-F5344CB8AC3E}">
        <p14:creationId xmlns:p14="http://schemas.microsoft.com/office/powerpoint/2010/main" val="5009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14</a:t>
            </a:fld>
            <a:endParaRPr lang="en-US" dirty="0"/>
          </a:p>
        </p:txBody>
      </p:sp>
    </p:spTree>
    <p:extLst>
      <p:ext uri="{BB962C8B-B14F-4D97-AF65-F5344CB8AC3E}">
        <p14:creationId xmlns:p14="http://schemas.microsoft.com/office/powerpoint/2010/main" val="2091609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16</a:t>
            </a:fld>
            <a:endParaRPr lang="en-US" dirty="0"/>
          </a:p>
        </p:txBody>
      </p:sp>
    </p:spTree>
    <p:extLst>
      <p:ext uri="{BB962C8B-B14F-4D97-AF65-F5344CB8AC3E}">
        <p14:creationId xmlns:p14="http://schemas.microsoft.com/office/powerpoint/2010/main" val="1797234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17</a:t>
            </a:fld>
            <a:endParaRPr lang="en-US" dirty="0"/>
          </a:p>
        </p:txBody>
      </p:sp>
    </p:spTree>
    <p:extLst>
      <p:ext uri="{BB962C8B-B14F-4D97-AF65-F5344CB8AC3E}">
        <p14:creationId xmlns:p14="http://schemas.microsoft.com/office/powerpoint/2010/main" val="1351567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www.eab.com/" TargetMode="External"/><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2" name="Rectangle 21"/>
          <p:cNvSpPr/>
          <p:nvPr userDrawn="1"/>
        </p:nvSpPr>
        <p:spPr bwMode="gray">
          <a:xfrm>
            <a:off x="0" y="444200"/>
            <a:ext cx="2502244" cy="4356399"/>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3" name="TextBox 22"/>
          <p:cNvSpPr txBox="1"/>
          <p:nvPr userDrawn="1"/>
        </p:nvSpPr>
        <p:spPr bwMode="gray">
          <a:xfrm>
            <a:off x="264105" y="1466267"/>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a:t>
            </a:r>
            <a:br>
              <a:rPr lang="en-US" sz="2500" b="1" dirty="0">
                <a:solidFill>
                  <a:schemeClr val="bg1"/>
                </a:solidFill>
              </a:rPr>
            </a:br>
            <a:r>
              <a:rPr lang="en-US" sz="2000" b="0" dirty="0">
                <a:solidFill>
                  <a:schemeClr val="bg1"/>
                </a:solidFill>
              </a:rPr>
              <a:t>On-screen</a:t>
            </a:r>
          </a:p>
        </p:txBody>
      </p:sp>
      <p:cxnSp>
        <p:nvCxnSpPr>
          <p:cNvPr id="25" name="Straight Connector 24"/>
          <p:cNvCxnSpPr/>
          <p:nvPr userDrawn="1"/>
        </p:nvCxnSpPr>
        <p:spPr bwMode="gray">
          <a:xfrm>
            <a:off x="271463" y="2292950"/>
            <a:ext cx="206097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271463" y="2371262"/>
            <a:ext cx="2173362" cy="138499"/>
          </a:xfrm>
          <a:prstGeom prst="rect">
            <a:avLst/>
          </a:prstGeom>
          <a:noFill/>
        </p:spPr>
        <p:txBody>
          <a:bodyPr wrap="square" lIns="0" tIns="0" rIns="0" bIns="0" rtlCol="0">
            <a:spAutoFit/>
          </a:bodyPr>
          <a:lstStyle/>
          <a:p>
            <a:pPr>
              <a:spcBef>
                <a:spcPts val="500"/>
              </a:spcBef>
            </a:pPr>
            <a:r>
              <a:rPr lang="pt-BR" sz="900" b="1" dirty="0">
                <a:solidFill>
                  <a:schemeClr val="bg1"/>
                </a:solidFill>
              </a:rPr>
              <a:t>All projected presentations:</a:t>
            </a:r>
          </a:p>
        </p:txBody>
      </p:sp>
      <p:pic>
        <p:nvPicPr>
          <p:cNvPr id="33" name="Picture 32"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666233" y="617182"/>
            <a:ext cx="3459061" cy="2596812"/>
          </a:xfrm>
          <a:prstGeom prst="rect">
            <a:avLst/>
          </a:prstGeom>
          <a:ln w="6350">
            <a:solidFill>
              <a:schemeClr val="accent4"/>
            </a:solidFill>
            <a:miter lim="800000"/>
          </a:ln>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71464" y="732330"/>
            <a:ext cx="1244214" cy="477850"/>
          </a:xfrm>
          <a:prstGeom prst="rect">
            <a:avLst/>
          </a:prstGeom>
        </p:spPr>
      </p:pic>
      <p:sp>
        <p:nvSpPr>
          <p:cNvPr id="32" name="TextBox 31"/>
          <p:cNvSpPr txBox="1"/>
          <p:nvPr userDrawn="1"/>
        </p:nvSpPr>
        <p:spPr bwMode="gray">
          <a:xfrm>
            <a:off x="455635" y="2603763"/>
            <a:ext cx="1344839" cy="897682"/>
          </a:xfrm>
          <a:prstGeom prst="rect">
            <a:avLst/>
          </a:prstGeom>
          <a:noFill/>
        </p:spPr>
        <p:txBody>
          <a:bodyPr wrap="square" lIns="0" tIns="0" rIns="0" bIns="0" rtlCol="0">
            <a:spAutoFit/>
          </a:bodyPr>
          <a:lstStyle/>
          <a:p>
            <a:pPr marL="112713" indent="-112713">
              <a:spcBef>
                <a:spcPts val="400"/>
              </a:spcBef>
              <a:buFont typeface="Arial" panose="020B0604020202020204" pitchFamily="34" charset="0"/>
              <a:buChar char="•"/>
            </a:pPr>
            <a:r>
              <a:rPr lang="en-US" sz="900" dirty="0">
                <a:solidFill>
                  <a:schemeClr val="bg1"/>
                </a:solidFill>
              </a:rPr>
              <a:t>National meetings</a:t>
            </a:r>
          </a:p>
          <a:p>
            <a:pPr marL="112713" indent="-112713">
              <a:spcBef>
                <a:spcPts val="400"/>
              </a:spcBef>
              <a:buFont typeface="Arial" panose="020B0604020202020204" pitchFamily="34" charset="0"/>
              <a:buChar char="•"/>
            </a:pPr>
            <a:r>
              <a:rPr lang="en-US" sz="900" dirty="0" err="1">
                <a:solidFill>
                  <a:schemeClr val="bg1"/>
                </a:solidFill>
              </a:rPr>
              <a:t>Webconferences</a:t>
            </a:r>
            <a:endParaRPr lang="en-US" sz="900" dirty="0">
              <a:solidFill>
                <a:schemeClr val="bg1"/>
              </a:solidFill>
            </a:endParaRPr>
          </a:p>
          <a:p>
            <a:pPr marL="112713" indent="-112713">
              <a:spcBef>
                <a:spcPts val="400"/>
              </a:spcBef>
              <a:buFont typeface="Arial" panose="020B0604020202020204" pitchFamily="34" charset="0"/>
              <a:buChar char="•"/>
            </a:pPr>
            <a:r>
              <a:rPr lang="en-US" sz="900" dirty="0">
                <a:solidFill>
                  <a:schemeClr val="bg1"/>
                </a:solidFill>
              </a:rPr>
              <a:t>Roundtables</a:t>
            </a:r>
          </a:p>
          <a:p>
            <a:pPr marL="112713"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112713" indent="-112713">
              <a:spcBef>
                <a:spcPts val="400"/>
              </a:spcBef>
              <a:buFont typeface="Arial" panose="020B0604020202020204" pitchFamily="34" charset="0"/>
              <a:buChar char="•"/>
            </a:pPr>
            <a:r>
              <a:rPr lang="en-US" sz="900" dirty="0">
                <a:solidFill>
                  <a:schemeClr val="bg1"/>
                </a:solidFill>
              </a:rPr>
              <a:t>Conferences</a:t>
            </a:r>
          </a:p>
        </p:txBody>
      </p:sp>
      <p:sp>
        <p:nvSpPr>
          <p:cNvPr id="34" name="Rectangle 33"/>
          <p:cNvSpPr/>
          <p:nvPr userDrawn="1"/>
        </p:nvSpPr>
        <p:spPr bwMode="gray">
          <a:xfrm>
            <a:off x="0" y="0"/>
            <a:ext cx="6400800"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200" b="1" dirty="0">
                <a:solidFill>
                  <a:schemeClr val="bg1"/>
                </a:solidFill>
              </a:rPr>
              <a:t>Delete Page After Reading   |   2018</a:t>
            </a:r>
            <a:r>
              <a:rPr lang="en-US" sz="1200" b="1" baseline="0" dirty="0">
                <a:solidFill>
                  <a:schemeClr val="bg1"/>
                </a:solidFill>
              </a:rPr>
              <a:t> Template Edition</a:t>
            </a:r>
            <a:endParaRPr lang="en-US" sz="1200" b="1" dirty="0">
              <a:solidFill>
                <a:schemeClr val="bg1"/>
              </a:solidFill>
            </a:endParaRPr>
          </a:p>
        </p:txBody>
      </p:sp>
      <p:sp>
        <p:nvSpPr>
          <p:cNvPr id="35" name="Text Placeholder 7"/>
          <p:cNvSpPr txBox="1">
            <a:spLocks/>
          </p:cNvSpPr>
          <p:nvPr userDrawn="1"/>
        </p:nvSpPr>
        <p:spPr bwMode="gray">
          <a:xfrm>
            <a:off x="277813" y="4134769"/>
            <a:ext cx="1879693" cy="41549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a:t>
            </a:r>
            <a:br>
              <a:rPr lang="en-US" sz="900" b="1" dirty="0">
                <a:solidFill>
                  <a:schemeClr val="bg1"/>
                </a:solidFill>
              </a:rPr>
            </a:br>
            <a:r>
              <a:rPr lang="en-US" sz="900" b="0" dirty="0">
                <a:solidFill>
                  <a:schemeClr val="bg1"/>
                </a:solidFill>
              </a:rPr>
              <a:t>Visit portals.eab.com/</a:t>
            </a:r>
            <a:r>
              <a:rPr lang="en-US" sz="900" b="0" dirty="0" err="1">
                <a:solidFill>
                  <a:schemeClr val="bg1"/>
                </a:solidFill>
              </a:rPr>
              <a:t>dss</a:t>
            </a:r>
            <a:r>
              <a:rPr lang="en-US" sz="900" b="0" dirty="0">
                <a:solidFill>
                  <a:schemeClr val="bg1"/>
                </a:solidFill>
              </a:rPr>
              <a:t> or email DSS-Requests@eab.com</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663289" y="3320517"/>
            <a:ext cx="3459699" cy="1308452"/>
          </a:xfrm>
          <a:prstGeom prst="rect">
            <a:avLst/>
          </a:prstGeom>
        </p:spPr>
      </p:pic>
      <p:sp>
        <p:nvSpPr>
          <p:cNvPr id="12" name="Text Placeholder 7"/>
          <p:cNvSpPr txBox="1">
            <a:spLocks/>
          </p:cNvSpPr>
          <p:nvPr userDrawn="1"/>
        </p:nvSpPr>
        <p:spPr bwMode="gray">
          <a:xfrm>
            <a:off x="277813" y="3697538"/>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16:9 format? </a:t>
            </a:r>
            <a:br>
              <a:rPr lang="en-US" sz="900" b="1" dirty="0">
                <a:solidFill>
                  <a:schemeClr val="bg1"/>
                </a:solidFill>
              </a:rPr>
            </a:br>
            <a:r>
              <a:rPr lang="en-US" sz="900" b="0" dirty="0">
                <a:solidFill>
                  <a:schemeClr val="bg1"/>
                </a:solidFill>
              </a:rPr>
              <a:t>Email DSS-Requests@eab.com</a:t>
            </a:r>
          </a:p>
        </p:txBody>
      </p:sp>
    </p:spTree>
    <p:custDataLst>
      <p:tags r:id="rId1"/>
    </p:custDataLst>
    <p:extLst>
      <p:ext uri="{BB962C8B-B14F-4D97-AF65-F5344CB8AC3E}">
        <p14:creationId xmlns:p14="http://schemas.microsoft.com/office/powerpoint/2010/main" val="413359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cxnSp>
        <p:nvCxnSpPr>
          <p:cNvPr id="34" name="Straight Connector 33"/>
          <p:cNvCxnSpPr/>
          <p:nvPr userDrawn="1"/>
        </p:nvCxnSpPr>
        <p:spPr bwMode="gray">
          <a:xfrm>
            <a:off x="283818" y="1110912"/>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tx1"/>
                </a:solidFill>
              </a:rPr>
              <a:t>Notes:</a:t>
            </a:r>
          </a:p>
        </p:txBody>
      </p:sp>
      <p:grpSp>
        <p:nvGrpSpPr>
          <p:cNvPr id="24" name="Group 23"/>
          <p:cNvGrpSpPr/>
          <p:nvPr userDrawn="1"/>
        </p:nvGrpSpPr>
        <p:grpSpPr bwMode="gray">
          <a:xfrm>
            <a:off x="5888334" y="0"/>
            <a:ext cx="458401" cy="507600"/>
            <a:chOff x="5888334" y="0"/>
            <a:chExt cx="458401" cy="507600"/>
          </a:xfrm>
        </p:grpSpPr>
        <p:sp>
          <p:nvSpPr>
            <p:cNvPr id="25" name="Freeform 24"/>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4" name="TextBox 43"/>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cxnSp>
        <p:nvCxnSpPr>
          <p:cNvPr id="45" name="Straight Connector 44"/>
          <p:cNvCxnSpPr/>
          <p:nvPr userDrawn="1"/>
        </p:nvCxnSpPr>
        <p:spPr bwMode="gray">
          <a:xfrm>
            <a:off x="283818" y="439742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gray">
          <a:xfrm>
            <a:off x="283818" y="1476081"/>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gray">
          <a:xfrm>
            <a:off x="283818" y="1841250"/>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gray">
          <a:xfrm>
            <a:off x="283818" y="220641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gray">
          <a:xfrm>
            <a:off x="283818" y="2571588"/>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gray">
          <a:xfrm>
            <a:off x="283818" y="2936757"/>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gray">
          <a:xfrm>
            <a:off x="283818" y="3301926"/>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gray">
          <a:xfrm>
            <a:off x="283818" y="3667095"/>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gray">
          <a:xfrm>
            <a:off x="283818" y="4032264"/>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9620897"/>
      </p:ext>
    </p:extLst>
  </p:cSld>
  <p:clrMapOvr>
    <a:masterClrMapping/>
  </p:clrMapOvr>
  <p:extLst mod="1">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sp>
        <p:nvSpPr>
          <p:cNvPr id="20" name="Title 19"/>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Text Placeholder 21"/>
          <p:cNvSpPr>
            <a:spLocks noGrp="1"/>
          </p:cNvSpPr>
          <p:nvPr>
            <p:ph type="body" sz="quarter" idx="16" hasCustomPrompt="1"/>
          </p:nvPr>
        </p:nvSpPr>
        <p:spPr bwMode="gray">
          <a:xfrm>
            <a:off x="371475" y="434285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Tree>
    <p:custDataLst>
      <p:tags r:id="rId1"/>
    </p:custDataLst>
    <p:extLst>
      <p:ext uri="{BB962C8B-B14F-4D97-AF65-F5344CB8AC3E}">
        <p14:creationId xmlns:p14="http://schemas.microsoft.com/office/powerpoint/2010/main" val="3485206770"/>
      </p:ext>
    </p:extLst>
  </p:cSld>
  <p:clrMapOvr>
    <a:masterClrMapping/>
  </p:clrMapOvr>
  <p:extLst mod="1">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Straight Connector 4"/>
          <p:cNvCxnSpPr/>
          <p:nvPr userDrawn="1"/>
        </p:nvCxnSpPr>
        <p:spPr bwMode="gray">
          <a:xfrm>
            <a:off x="22860" y="4097682"/>
            <a:ext cx="6355080"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accent3"/>
                </a:solidFill>
                <a:latin typeface="+mn-lt"/>
              </a:defRPr>
            </a:lvl1pPr>
          </a:lstStyle>
          <a:p>
            <a:r>
              <a:rPr lang="en-US" dirty="0"/>
              <a:t>Insert Program Name Here</a:t>
            </a:r>
          </a:p>
        </p:txBody>
      </p:sp>
      <p:sp>
        <p:nvSpPr>
          <p:cNvPr id="4" name="Text Placeholder 3"/>
          <p:cNvSpPr>
            <a:spLocks noGrp="1"/>
          </p:cNvSpPr>
          <p:nvPr>
            <p:ph type="body" sz="quarter" idx="16" hasCustomPrompt="1"/>
          </p:nvPr>
        </p:nvSpPr>
        <p:spPr bwMode="gray">
          <a:xfrm>
            <a:off x="3389943" y="4431033"/>
            <a:ext cx="2987997" cy="153888"/>
          </a:xfrm>
        </p:spPr>
        <p:txBody>
          <a:bodyPr wrap="none"/>
          <a:lstStyle>
            <a:lvl1pPr marL="0" indent="0" algn="r">
              <a:spcBef>
                <a:spcPts val="0"/>
              </a:spcBef>
              <a:buNone/>
              <a:defRPr sz="1000">
                <a:solidFill>
                  <a:schemeClr val="accent3"/>
                </a:solidFill>
              </a:defRPr>
            </a:lvl1pPr>
          </a:lstStyle>
          <a:p>
            <a:pPr lvl="0"/>
            <a:r>
              <a:rPr lang="en-US" dirty="0"/>
              <a:t>Insert Sub-program Name Here (if necessary)</a:t>
            </a:r>
          </a:p>
        </p:txBody>
      </p:sp>
    </p:spTree>
    <p:custDataLst>
      <p:tags r:id="rId1"/>
    </p:custDataLst>
    <p:extLst>
      <p:ext uri="{BB962C8B-B14F-4D97-AF65-F5344CB8AC3E}">
        <p14:creationId xmlns:p14="http://schemas.microsoft.com/office/powerpoint/2010/main" val="1714615953"/>
      </p:ext>
    </p:extLst>
  </p:cSld>
  <p:clrMapOvr>
    <a:masterClrMapping/>
  </p:clrMapOvr>
  <p:extLst mod="1">
    <p:ext uri="{DCECCB84-F9BA-43D5-87BE-67443E8EF086}">
      <p15:sldGuideLst xmlns:p15="http://schemas.microsoft.com/office/powerpoint/2012/main">
        <p15:guide id="1" orient="horz" pos="263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Text Placeholder 5"/>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Text Placeholder 7"/>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0" name="Text Placeholder 9"/>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Text Placeholder 11"/>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4" name="Text Placeholder 13"/>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17" name="Text Placeholder 16"/>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26"/>
          <p:cNvSpPr>
            <a:spLocks noGrp="1"/>
          </p:cNvSpPr>
          <p:nvPr>
            <p:ph type="body" sz="quarter" idx="43" hasCustomPrompt="1"/>
          </p:nvPr>
        </p:nvSpPr>
        <p:spPr bwMode="gray">
          <a:xfrm>
            <a:off x="688369" y="2888149"/>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29" name="Text Placeholder 28"/>
          <p:cNvSpPr>
            <a:spLocks noGrp="1"/>
          </p:cNvSpPr>
          <p:nvPr>
            <p:ph type="body" sz="quarter" idx="44" hasCustomPrompt="1"/>
          </p:nvPr>
        </p:nvSpPr>
        <p:spPr bwMode="gray">
          <a:xfrm>
            <a:off x="688369" y="3097903"/>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Straight Connector 15"/>
          <p:cNvCxnSpPr/>
          <p:nvPr userDrawn="1"/>
        </p:nvCxnSpPr>
        <p:spPr bwMode="gray">
          <a:xfrm>
            <a:off x="4773942" y="309824"/>
            <a:ext cx="0" cy="449077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400"/>
              </a:spcBef>
            </a:pPr>
            <a:r>
              <a:rPr lang="en-US" sz="500" b="1" baseline="0" dirty="0">
                <a:solidFill>
                  <a:schemeClr val="tx1"/>
                </a:solidFill>
                <a:latin typeface="+mn-lt"/>
                <a:cs typeface="Arial"/>
              </a:rPr>
              <a:t>LEGAL CAVEAT</a:t>
            </a:r>
          </a:p>
          <a:p>
            <a:pPr>
              <a:spcBef>
                <a:spcPts val="400"/>
              </a:spcBef>
            </a:pPr>
            <a:r>
              <a:rPr lang="en-US" sz="500" baseline="0" dirty="0">
                <a:solidFill>
                  <a:schemeClr val="tx1"/>
                </a:solidFill>
                <a:latin typeface="+mn-lt"/>
                <a:cs typeface="Arial"/>
              </a:rPr>
              <a:t>EAB Global, Inc. (“EAB”) has made efforts to verify the accuracy of the information it provides to members. This report relies</a:t>
            </a:r>
            <a:br>
              <a:rPr lang="en-US" sz="500" baseline="0" dirty="0">
                <a:solidFill>
                  <a:schemeClr val="tx1"/>
                </a:solidFill>
                <a:latin typeface="+mn-lt"/>
                <a:cs typeface="Arial"/>
              </a:rPr>
            </a:br>
            <a:r>
              <a:rPr lang="en-US" sz="500" baseline="0" dirty="0">
                <a:solidFill>
                  <a:schemeClr val="tx1"/>
                </a:solidFill>
                <a:latin typeface="+mn-lt"/>
                <a:cs typeface="Arial"/>
              </a:rPr>
              <a:t>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a:t>
            </a:r>
            <a:br>
              <a:rPr lang="en-US" sz="500" baseline="0" dirty="0">
                <a:solidFill>
                  <a:schemeClr val="tx1"/>
                </a:solidFill>
                <a:latin typeface="+mn-lt"/>
                <a:cs typeface="Arial"/>
              </a:rPr>
            </a:br>
            <a:r>
              <a:rPr lang="en-US" sz="500" baseline="0" dirty="0">
                <a:solidFill>
                  <a:schemeClr val="tx1"/>
                </a:solidFill>
                <a:latin typeface="+mn-lt"/>
                <a:cs typeface="Arial"/>
              </a:rPr>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600"/>
              </a:spcBef>
            </a:pPr>
            <a:r>
              <a:rPr lang="en-US" sz="500" baseline="0" dirty="0">
                <a:solidFill>
                  <a:schemeClr val="tx1"/>
                </a:solidFill>
                <a:latin typeface="+mn-lt"/>
                <a:cs typeface="Arial"/>
              </a:rPr>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p:txBody>
      </p:sp>
    </p:spTree>
    <p:custDataLst>
      <p:tags r:id="rId1"/>
    </p:custDataLst>
    <p:extLst>
      <p:ext uri="{BB962C8B-B14F-4D97-AF65-F5344CB8AC3E}">
        <p14:creationId xmlns:p14="http://schemas.microsoft.com/office/powerpoint/2010/main" val="2756965695"/>
      </p:ext>
    </p:extLst>
  </p:cSld>
  <p:clrMapOvr>
    <a:masterClrMapping/>
  </p:clrMapOvr>
  <p:extLst mod="1">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TextBox 7"/>
          <p:cNvSpPr txBox="1"/>
          <p:nvPr userDrawn="1"/>
        </p:nvSpPr>
        <p:spPr bwMode="gray">
          <a:xfrm>
            <a:off x="4860213" y="24057"/>
            <a:ext cx="1473868" cy="4514056"/>
          </a:xfrm>
          <a:prstGeom prst="rect">
            <a:avLst/>
          </a:prstGeom>
          <a:noFill/>
        </p:spPr>
        <p:txBody>
          <a:bodyPr wrap="square" lIns="0" tIns="0" rIns="0" bIns="0" rtlCol="0">
            <a:spAutoFit/>
          </a:bodyPr>
          <a:lstStyle/>
          <a:p>
            <a:pPr>
              <a:spcBef>
                <a:spcPts val="400"/>
              </a:spcBef>
            </a:pPr>
            <a:r>
              <a:rPr lang="en-US" sz="500" b="1" baseline="0" dirty="0">
                <a:solidFill>
                  <a:schemeClr val="tx1"/>
                </a:solidFill>
                <a:latin typeface="+mn-lt"/>
                <a:cs typeface="Arial"/>
              </a:rPr>
              <a:t>IMPORTANT: Please read the following.</a:t>
            </a:r>
          </a:p>
          <a:p>
            <a:pPr>
              <a:spcBef>
                <a:spcPts val="400"/>
              </a:spcBef>
            </a:pPr>
            <a:r>
              <a:rPr lang="en-US" sz="500" baseline="0" dirty="0">
                <a:solidFill>
                  <a:schemeClr val="tx1"/>
                </a:solidFill>
                <a:latin typeface="+mn-lt"/>
                <a:cs typeface="Arial"/>
              </a:rPr>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91440" indent="-114300">
              <a:spcBef>
                <a:spcPts val="400"/>
              </a:spcBef>
            </a:pPr>
            <a:r>
              <a:rPr lang="en-US" sz="500" baseline="0" dirty="0">
                <a:solidFill>
                  <a:schemeClr val="tx1"/>
                </a:solidFill>
                <a:latin typeface="+mn-lt"/>
                <a:cs typeface="Arial"/>
              </a:rPr>
              <a:t>1.	All right, title, and interest in and to this Report is owned by an EAB Organization. Except as stated herein, no right, license, permission, or interest of any kind in </a:t>
            </a:r>
            <a:br>
              <a:rPr lang="en-US" sz="500" baseline="0" dirty="0">
                <a:solidFill>
                  <a:schemeClr val="tx1"/>
                </a:solidFill>
                <a:latin typeface="+mn-lt"/>
                <a:cs typeface="Arial"/>
              </a:rPr>
            </a:br>
            <a:r>
              <a:rPr lang="en-US" sz="500" baseline="0" dirty="0">
                <a:solidFill>
                  <a:schemeClr val="tx1"/>
                </a:solidFill>
                <a:latin typeface="+mn-lt"/>
                <a:cs typeface="Arial"/>
              </a:rPr>
              <a:t>this Report is intended to be given, transferred to, or acquired by a member. Each member is authorized to use this Report only to the extent expressly authorized herein.</a:t>
            </a:r>
          </a:p>
          <a:p>
            <a:pPr marL="91440" indent="-114300">
              <a:spcBef>
                <a:spcPts val="400"/>
              </a:spcBef>
            </a:pPr>
            <a:r>
              <a:rPr lang="en-US" sz="500" baseline="0" dirty="0">
                <a:solidFill>
                  <a:schemeClr val="tx1"/>
                </a:solidFill>
                <a:latin typeface="+mn-lt"/>
                <a:cs typeface="Arial"/>
              </a:rPr>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91440" indent="-114300">
              <a:spcBef>
                <a:spcPts val="400"/>
              </a:spcBef>
            </a:pPr>
            <a:r>
              <a:rPr lang="en-US" sz="500" baseline="0" dirty="0">
                <a:solidFill>
                  <a:schemeClr val="tx1"/>
                </a:solidFill>
                <a:latin typeface="+mn-lt"/>
                <a:cs typeface="Arial"/>
              </a:rPr>
              <a:t>3.	Each member may make this Report available solely to those of its employees and agents who (a) are registered for the workshop or membership program of which this Report is a part, (b) require access to this Report in order to learn </a:t>
            </a:r>
            <a:br>
              <a:rPr lang="en-US" sz="500" baseline="0" dirty="0">
                <a:solidFill>
                  <a:schemeClr val="tx1"/>
                </a:solidFill>
                <a:latin typeface="+mn-lt"/>
                <a:cs typeface="Arial"/>
              </a:rPr>
            </a:br>
            <a:r>
              <a:rPr lang="en-US" sz="500" baseline="0" dirty="0">
                <a:solidFill>
                  <a:schemeClr val="tx1"/>
                </a:solidFill>
                <a:latin typeface="+mn-lt"/>
                <a:cs typeface="Arial"/>
              </a:rPr>
              <a:t>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91440" indent="-114300">
              <a:spcBef>
                <a:spcPts val="400"/>
              </a:spcBef>
            </a:pPr>
            <a:r>
              <a:rPr lang="en-US" sz="500" baseline="0" dirty="0">
                <a:solidFill>
                  <a:schemeClr val="tx1"/>
                </a:solidFill>
                <a:latin typeface="+mn-lt"/>
                <a:cs typeface="Arial"/>
              </a:rPr>
              <a:t>4.	Each member shall not remove from this Report any confidential markings, copyright notices, and/or other similar indicia herein.</a:t>
            </a:r>
          </a:p>
          <a:p>
            <a:pPr marL="91440" indent="-114300">
              <a:spcBef>
                <a:spcPts val="400"/>
              </a:spcBef>
            </a:pPr>
            <a:r>
              <a:rPr lang="en-US" sz="500" baseline="0" dirty="0">
                <a:solidFill>
                  <a:schemeClr val="tx1"/>
                </a:solidFill>
                <a:latin typeface="+mn-lt"/>
                <a:cs typeface="Arial"/>
              </a:rPr>
              <a:t>5.	Each member is responsible for any breach of its obligations as stated herein by any of its employees or agents.</a:t>
            </a:r>
          </a:p>
          <a:p>
            <a:pPr marL="91440" indent="-114300">
              <a:spcBef>
                <a:spcPts val="400"/>
              </a:spcBef>
            </a:pPr>
            <a:r>
              <a:rPr lang="en-US" sz="500" baseline="0" dirty="0">
                <a:solidFill>
                  <a:schemeClr val="tx1"/>
                </a:solidFill>
                <a:latin typeface="+mn-lt"/>
                <a:cs typeface="Arial"/>
              </a:rPr>
              <a:t>6.	If a member is unwilling to abide by any </a:t>
            </a:r>
            <a:br>
              <a:rPr lang="en-US" sz="500" baseline="0" dirty="0">
                <a:solidFill>
                  <a:schemeClr val="tx1"/>
                </a:solidFill>
                <a:latin typeface="+mn-lt"/>
                <a:cs typeface="Arial"/>
              </a:rPr>
            </a:br>
            <a:r>
              <a:rPr lang="en-US" sz="500" baseline="0" dirty="0">
                <a:solidFill>
                  <a:schemeClr val="tx1"/>
                </a:solidFill>
                <a:latin typeface="+mn-lt"/>
                <a:cs typeface="Arial"/>
              </a:rPr>
              <a:t>of the foregoing obligations, then such member shall promptly return this Report and all copies thereof to EAB.</a:t>
            </a:r>
          </a:p>
        </p:txBody>
      </p:sp>
      <p:cxnSp>
        <p:nvCxnSpPr>
          <p:cNvPr id="10" name="Straight Connector 9"/>
          <p:cNvCxnSpPr/>
          <p:nvPr userDrawn="1"/>
        </p:nvCxnSpPr>
        <p:spPr bwMode="gray">
          <a:xfrm>
            <a:off x="4773942" y="0"/>
            <a:ext cx="0" cy="4522788"/>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Title 1"/>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Text Placeholder 5"/>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Text Placeholder 7"/>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7" name="Text Placeholder 9"/>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Text Placeholder 11"/>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9" name="Text Placeholder 13"/>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40" name="Text Placeholder 16"/>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41" name="Text Placeholder 26"/>
          <p:cNvSpPr>
            <a:spLocks noGrp="1"/>
          </p:cNvSpPr>
          <p:nvPr>
            <p:ph type="body" sz="quarter" idx="43" hasCustomPrompt="1"/>
          </p:nvPr>
        </p:nvSpPr>
        <p:spPr bwMode="gray">
          <a:xfrm>
            <a:off x="591552" y="2888149"/>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2" name="Text Placeholder 28"/>
          <p:cNvSpPr>
            <a:spLocks noGrp="1"/>
          </p:cNvSpPr>
          <p:nvPr>
            <p:ph type="body" sz="quarter" idx="44" hasCustomPrompt="1"/>
          </p:nvPr>
        </p:nvSpPr>
        <p:spPr bwMode="gray">
          <a:xfrm>
            <a:off x="591552" y="3097903"/>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Straight Connector 12"/>
          <p:cNvCxnSpPr/>
          <p:nvPr userDrawn="1"/>
        </p:nvCxnSpPr>
        <p:spPr bwMode="gray">
          <a:xfrm>
            <a:off x="4086830"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4173101" y="198787"/>
            <a:ext cx="2060883" cy="4429575"/>
          </a:xfrm>
          <a:prstGeom prst="rect">
            <a:avLst/>
          </a:prstGeom>
          <a:noFill/>
        </p:spPr>
        <p:txBody>
          <a:bodyPr wrap="square" lIns="0" tIns="0" rIns="0" bIns="0" rtlCol="0">
            <a:noAutofit/>
          </a:bodyPr>
          <a:lstStyle/>
          <a:p>
            <a:pPr>
              <a:spcBef>
                <a:spcPts val="300"/>
              </a:spcBef>
            </a:pPr>
            <a:r>
              <a:rPr lang="en-US" sz="420" b="1" dirty="0"/>
              <a:t>LEGAL CAVEAT</a:t>
            </a:r>
          </a:p>
          <a:p>
            <a:pPr>
              <a:spcBef>
                <a:spcPts val="300"/>
              </a:spcBef>
            </a:pPr>
            <a:r>
              <a:rPr lang="en-US" sz="420" dirty="0"/>
              <a:t>EAB Global, Inc.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a:t>
            </a:r>
            <a:r>
              <a:rPr lang="en-US" sz="420" baseline="0" dirty="0"/>
              <a:t> </a:t>
            </a:r>
            <a:r>
              <a:rPr lang="en-US" sz="420" dirty="0"/>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300"/>
              </a:spcBef>
            </a:pPr>
            <a:r>
              <a:rPr lang="en-US" sz="420" dirty="0"/>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a:t>
            </a:r>
            <a:br>
              <a:rPr lang="en-US" sz="420" dirty="0"/>
            </a:br>
            <a:r>
              <a:rPr lang="en-US" sz="420" dirty="0"/>
              <a:t>(b) an endorsement of the company or its products or services by an EAB Organization. No EAB Organization is affiliated with any such company.</a:t>
            </a:r>
          </a:p>
          <a:p>
            <a:pPr>
              <a:spcBef>
                <a:spcPts val="800"/>
              </a:spcBef>
            </a:pPr>
            <a:r>
              <a:rPr lang="en-US" sz="420" b="1" dirty="0"/>
              <a:t>IMPORTANT: Please read the following.</a:t>
            </a:r>
          </a:p>
          <a:p>
            <a:pPr>
              <a:spcBef>
                <a:spcPts val="300"/>
              </a:spcBef>
            </a:pPr>
            <a:r>
              <a:rPr lang="en-US" sz="420" dirty="0"/>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114300" indent="-114300">
              <a:spcBef>
                <a:spcPts val="300"/>
              </a:spcBef>
            </a:pPr>
            <a:r>
              <a:rPr lang="en-US" sz="420" dirty="0"/>
              <a:t>1.	All right, title, and interest in and to this Report is owned 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114300" indent="-114300">
              <a:spcBef>
                <a:spcPts val="300"/>
              </a:spcBef>
            </a:pPr>
            <a:r>
              <a:rPr lang="en-US" sz="420" dirty="0"/>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4300" indent="-114300">
              <a:spcBef>
                <a:spcPts val="300"/>
              </a:spcBef>
            </a:pPr>
            <a:r>
              <a:rPr lang="en-US" sz="42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4300" indent="-114300">
              <a:spcBef>
                <a:spcPts val="300"/>
              </a:spcBef>
            </a:pPr>
            <a:r>
              <a:rPr lang="en-US" sz="420" dirty="0"/>
              <a:t>4.	Each member shall not remove from this Report any confidential markings, copyright notices, and/or other similar indicia herein.</a:t>
            </a:r>
          </a:p>
          <a:p>
            <a:pPr marL="114300" indent="-114300">
              <a:spcBef>
                <a:spcPts val="300"/>
              </a:spcBef>
            </a:pPr>
            <a:r>
              <a:rPr lang="en-US" sz="420" dirty="0"/>
              <a:t>5.	Each member is responsible for any breach of its obligations as stated herein by any of its employees or agents.</a:t>
            </a:r>
          </a:p>
          <a:p>
            <a:pPr marL="114300" indent="-114300">
              <a:spcBef>
                <a:spcPts val="300"/>
              </a:spcBef>
            </a:pPr>
            <a:r>
              <a:rPr lang="en-US" sz="420" dirty="0"/>
              <a:t>6.	If a member is unwilling to abide by any of the foregoing obligations, then such member shall promptly return this Report and all copies thereof to EAB.</a:t>
            </a:r>
          </a:p>
        </p:txBody>
      </p:sp>
    </p:spTree>
    <p:custDataLst>
      <p:tags r:id="rId1"/>
    </p:custDataLst>
    <p:extLst>
      <p:ext uri="{BB962C8B-B14F-4D97-AF65-F5344CB8AC3E}">
        <p14:creationId xmlns:p14="http://schemas.microsoft.com/office/powerpoint/2010/main" val="1794712829"/>
      </p:ext>
    </p:extLst>
  </p:cSld>
  <p:clrMapOvr>
    <a:masterClrMapping/>
  </p:clrMapOvr>
  <p:extLst mod="1">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sp>
        <p:nvSpPr>
          <p:cNvPr id="26" name="Rectangle 25">
            <a:hlinkClick r:id="rId3"/>
          </p:cNvPr>
          <p:cNvSpPr/>
          <p:nvPr userDrawn="1"/>
        </p:nvSpPr>
        <p:spPr bwMode="gray">
          <a:xfrm>
            <a:off x="996386" y="3293849"/>
            <a:ext cx="4408029" cy="1288356"/>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7" name="Group 26"/>
          <p:cNvGrpSpPr/>
          <p:nvPr userDrawn="1"/>
        </p:nvGrpSpPr>
        <p:grpSpPr>
          <a:xfrm>
            <a:off x="1564154" y="3459989"/>
            <a:ext cx="3272492" cy="957891"/>
            <a:chOff x="2249954" y="8720284"/>
            <a:chExt cx="3272492" cy="957891"/>
          </a:xfrm>
        </p:grpSpPr>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266202" y="8720284"/>
              <a:ext cx="1239997" cy="474433"/>
            </a:xfrm>
            <a:prstGeom prst="rect">
              <a:avLst/>
            </a:prstGeom>
          </p:spPr>
        </p:pic>
        <p:sp>
          <p:nvSpPr>
            <p:cNvPr id="29" name="TextBox 28"/>
            <p:cNvSpPr txBox="1"/>
            <p:nvPr userDrawn="1"/>
          </p:nvSpPr>
          <p:spPr bwMode="gray">
            <a:xfrm>
              <a:off x="2249954" y="9306278"/>
              <a:ext cx="3272492"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a:t>
              </a:r>
            </a:p>
            <a:p>
              <a:pPr algn="ctr">
                <a:spcBef>
                  <a:spcPts val="500"/>
                </a:spcBef>
              </a:pPr>
              <a:r>
                <a:rPr lang="en-US" sz="1000" b="1" spc="0" baseline="0" dirty="0">
                  <a:latin typeface="+mj-lt"/>
                </a:rPr>
                <a:t>P</a:t>
              </a:r>
              <a:r>
                <a:rPr lang="en-US" sz="1000" spc="0" baseline="0" dirty="0">
                  <a:latin typeface="+mj-lt"/>
                </a:rPr>
                <a:t> 202-747-1000   </a:t>
              </a:r>
              <a:r>
                <a:rPr lang="en-US" sz="1000" b="1" spc="0" baseline="0" dirty="0">
                  <a:latin typeface="+mj-lt"/>
                </a:rPr>
                <a:t>F</a:t>
              </a:r>
              <a:r>
                <a:rPr lang="en-US" sz="1000" spc="0" baseline="0" dirty="0">
                  <a:latin typeface="+mj-lt"/>
                </a:rPr>
                <a:t> 202-747-1010   </a:t>
              </a:r>
              <a:r>
                <a:rPr lang="en-US" sz="1000" spc="0" baseline="0" dirty="0">
                  <a:solidFill>
                    <a:schemeClr val="accent6"/>
                  </a:solidFill>
                  <a:latin typeface="+mj-lt"/>
                </a:rPr>
                <a:t>eab.com</a:t>
              </a:r>
            </a:p>
          </p:txBody>
        </p:sp>
        <p:cxnSp>
          <p:nvCxnSpPr>
            <p:cNvPr id="30" name="Straight Connector 29"/>
            <p:cNvCxnSpPr/>
            <p:nvPr userDrawn="1"/>
          </p:nvCxnSpPr>
          <p:spPr bwMode="gray">
            <a:xfrm>
              <a:off x="32409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3922418"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47323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gray">
            <a:xfrm>
              <a:off x="3579671"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4556251"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redits + Legal Cavea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745548" y="616207"/>
            <a:ext cx="3345873" cy="171088"/>
          </a:xfrm>
          <a:prstGeom prst="rect">
            <a:avLst/>
          </a:prstGeom>
        </p:spPr>
        <p:txBody>
          <a:bodyPr lIns="0" tIns="0" rIns="0" bIns="0" anchor="b" anchorCtr="0">
            <a:spAutoFit/>
          </a:bodyPr>
          <a:lstStyle>
            <a:lvl1pPr>
              <a:lnSpc>
                <a:spcPct val="90000"/>
              </a:lnSpc>
              <a:defRPr sz="1235" b="0" spc="31" baseline="0"/>
            </a:lvl1pPr>
          </a:lstStyle>
          <a:p>
            <a:r>
              <a:rPr lang="en-US" dirty="0"/>
              <a:t>Insert Program Name Here</a:t>
            </a:r>
          </a:p>
        </p:txBody>
      </p:sp>
      <p:sp>
        <p:nvSpPr>
          <p:cNvPr id="6" name="Text Placeholder 5"/>
          <p:cNvSpPr>
            <a:spLocks noGrp="1"/>
          </p:cNvSpPr>
          <p:nvPr>
            <p:ph type="body" sz="quarter" idx="43" hasCustomPrompt="1"/>
          </p:nvPr>
        </p:nvSpPr>
        <p:spPr bwMode="gray">
          <a:xfrm>
            <a:off x="949210" y="1181249"/>
            <a:ext cx="3142211" cy="104553"/>
          </a:xfrm>
        </p:spPr>
        <p:txBody>
          <a:bodyPr/>
          <a:lstStyle>
            <a:lvl1pPr marL="0" indent="0">
              <a:spcBef>
                <a:spcPts val="0"/>
              </a:spcBef>
              <a:buNone/>
              <a:defRPr sz="679">
                <a:solidFill>
                  <a:schemeClr val="tx1"/>
                </a:solidFill>
              </a:defRPr>
            </a:lvl1pPr>
            <a:lvl2pPr marL="69612" indent="0">
              <a:spcBef>
                <a:spcPts val="124"/>
              </a:spcBef>
              <a:buNone/>
              <a:defRPr sz="679"/>
            </a:lvl2pPr>
            <a:lvl3pPr marL="142163" indent="0">
              <a:spcBef>
                <a:spcPts val="124"/>
              </a:spcBef>
              <a:buNone/>
              <a:defRPr sz="679"/>
            </a:lvl3pPr>
            <a:lvl4pPr marL="211775" indent="0">
              <a:spcBef>
                <a:spcPts val="124"/>
              </a:spcBef>
              <a:buNone/>
              <a:defRPr sz="679"/>
            </a:lvl4pPr>
            <a:lvl5pPr marL="283347" indent="0">
              <a:spcBef>
                <a:spcPts val="124"/>
              </a:spcBef>
              <a:buNone/>
              <a:defRPr sz="679"/>
            </a:lvl5pPr>
          </a:lstStyle>
          <a:p>
            <a:pPr lvl="0"/>
            <a:r>
              <a:rPr lang="en-US" dirty="0"/>
              <a:t>Project Director (Insert text)</a:t>
            </a:r>
          </a:p>
        </p:txBody>
      </p:sp>
      <p:sp>
        <p:nvSpPr>
          <p:cNvPr id="8" name="Text Placeholder 7"/>
          <p:cNvSpPr>
            <a:spLocks noGrp="1"/>
          </p:cNvSpPr>
          <p:nvPr>
            <p:ph type="body" sz="quarter" idx="44" hasCustomPrompt="1"/>
          </p:nvPr>
        </p:nvSpPr>
        <p:spPr bwMode="gray">
          <a:xfrm>
            <a:off x="949210" y="1325071"/>
            <a:ext cx="3142211" cy="138499"/>
          </a:xfrm>
        </p:spPr>
        <p:txBody>
          <a:bodyPr/>
          <a:lstStyle>
            <a:lvl1pPr marL="0" indent="0">
              <a:spcBef>
                <a:spcPts val="124"/>
              </a:spcBef>
              <a:buNone/>
              <a:defRPr>
                <a:solidFill>
                  <a:schemeClr val="accent3"/>
                </a:solidFill>
              </a:defRPr>
            </a:lvl1pPr>
            <a:lvl2pPr marL="69612" indent="0">
              <a:buNone/>
              <a:defRPr>
                <a:solidFill>
                  <a:schemeClr val="accent3"/>
                </a:solidFill>
              </a:defRPr>
            </a:lvl2pPr>
            <a:lvl3pPr marL="142163" indent="0">
              <a:buNone/>
              <a:defRPr>
                <a:solidFill>
                  <a:schemeClr val="accent3"/>
                </a:solidFill>
              </a:defRPr>
            </a:lvl3pPr>
            <a:lvl4pPr marL="211775" indent="0">
              <a:buNone/>
              <a:defRPr>
                <a:solidFill>
                  <a:schemeClr val="accent3"/>
                </a:solidFill>
              </a:defRPr>
            </a:lvl4pPr>
            <a:lvl5pPr marL="283347" indent="0">
              <a:buNone/>
              <a:defRPr>
                <a:solidFill>
                  <a:schemeClr val="accent3"/>
                </a:solidFill>
              </a:defRPr>
            </a:lvl5pPr>
          </a:lstStyle>
          <a:p>
            <a:pPr lvl="0"/>
            <a:r>
              <a:rPr lang="en-US" dirty="0"/>
              <a:t>Add Name(s) Here</a:t>
            </a:r>
          </a:p>
        </p:txBody>
      </p:sp>
      <p:sp>
        <p:nvSpPr>
          <p:cNvPr id="10" name="Text Placeholder 9"/>
          <p:cNvSpPr>
            <a:spLocks noGrp="1"/>
          </p:cNvSpPr>
          <p:nvPr>
            <p:ph type="body" sz="quarter" idx="45" hasCustomPrompt="1"/>
          </p:nvPr>
        </p:nvSpPr>
        <p:spPr bwMode="gray">
          <a:xfrm>
            <a:off x="949210" y="1584466"/>
            <a:ext cx="3142211" cy="104553"/>
          </a:xfrm>
        </p:spPr>
        <p:txBody>
          <a:bodyPr/>
          <a:lstStyle>
            <a:lvl1pPr marL="0" indent="0">
              <a:spcBef>
                <a:spcPts val="0"/>
              </a:spcBef>
              <a:buNone/>
              <a:defRPr sz="679">
                <a:solidFill>
                  <a:schemeClr val="tx1"/>
                </a:solidFill>
              </a:defRPr>
            </a:lvl1pPr>
            <a:lvl2pPr marL="69612" indent="0">
              <a:spcBef>
                <a:spcPts val="0"/>
              </a:spcBef>
              <a:buNone/>
              <a:defRPr sz="679"/>
            </a:lvl2pPr>
            <a:lvl3pPr marL="142163" indent="0">
              <a:spcBef>
                <a:spcPts val="0"/>
              </a:spcBef>
              <a:buNone/>
              <a:defRPr sz="679"/>
            </a:lvl3pPr>
            <a:lvl4pPr marL="211775" indent="0">
              <a:spcBef>
                <a:spcPts val="0"/>
              </a:spcBef>
              <a:buNone/>
              <a:defRPr sz="679"/>
            </a:lvl4pPr>
            <a:lvl5pPr marL="283347" indent="0">
              <a:spcBef>
                <a:spcPts val="0"/>
              </a:spcBef>
              <a:buNone/>
              <a:defRPr sz="679"/>
            </a:lvl5pPr>
          </a:lstStyle>
          <a:p>
            <a:pPr lvl="0"/>
            <a:r>
              <a:rPr lang="en-US" dirty="0"/>
              <a:t>Contributing Consultants (Insert text)</a:t>
            </a:r>
          </a:p>
        </p:txBody>
      </p:sp>
      <p:sp>
        <p:nvSpPr>
          <p:cNvPr id="14" name="Text Placeholder 13"/>
          <p:cNvSpPr>
            <a:spLocks noGrp="1"/>
          </p:cNvSpPr>
          <p:nvPr>
            <p:ph type="body" sz="quarter" idx="46" hasCustomPrompt="1"/>
          </p:nvPr>
        </p:nvSpPr>
        <p:spPr bwMode="gray">
          <a:xfrm>
            <a:off x="949210" y="1728288"/>
            <a:ext cx="3142211" cy="138499"/>
          </a:xfrm>
        </p:spPr>
        <p:txBody>
          <a:bodyPr/>
          <a:lstStyle>
            <a:lvl1pPr marL="0" indent="0">
              <a:spcBef>
                <a:spcPts val="124"/>
              </a:spcBef>
              <a:buNone/>
              <a:defRPr>
                <a:solidFill>
                  <a:schemeClr val="accent3"/>
                </a:solidFill>
              </a:defRPr>
            </a:lvl1pPr>
            <a:lvl2pPr marL="69612" indent="0">
              <a:spcBef>
                <a:spcPts val="124"/>
              </a:spcBef>
              <a:buNone/>
              <a:defRPr>
                <a:solidFill>
                  <a:schemeClr val="accent3"/>
                </a:solidFill>
              </a:defRPr>
            </a:lvl2pPr>
            <a:lvl3pPr marL="142163" indent="0">
              <a:spcBef>
                <a:spcPts val="124"/>
              </a:spcBef>
              <a:buNone/>
              <a:defRPr>
                <a:solidFill>
                  <a:schemeClr val="accent3"/>
                </a:solidFill>
              </a:defRPr>
            </a:lvl3pPr>
            <a:lvl4pPr marL="211775" indent="0">
              <a:spcBef>
                <a:spcPts val="124"/>
              </a:spcBef>
              <a:buNone/>
              <a:defRPr>
                <a:solidFill>
                  <a:schemeClr val="accent3"/>
                </a:solidFill>
              </a:defRPr>
            </a:lvl4pPr>
            <a:lvl5pPr marL="283347" indent="0">
              <a:spcBef>
                <a:spcPts val="124"/>
              </a:spcBef>
              <a:buNone/>
              <a:defRPr>
                <a:solidFill>
                  <a:schemeClr val="accent3"/>
                </a:solidFill>
              </a:defRPr>
            </a:lvl5pPr>
          </a:lstStyle>
          <a:p>
            <a:pPr lvl="0"/>
            <a:r>
              <a:rPr lang="en-US" dirty="0"/>
              <a:t>Add Name(s) Here</a:t>
            </a:r>
          </a:p>
        </p:txBody>
      </p:sp>
      <p:sp>
        <p:nvSpPr>
          <p:cNvPr id="16" name="Text Placeholder 15"/>
          <p:cNvSpPr>
            <a:spLocks noGrp="1"/>
          </p:cNvSpPr>
          <p:nvPr>
            <p:ph type="body" sz="quarter" idx="47" hasCustomPrompt="1"/>
          </p:nvPr>
        </p:nvSpPr>
        <p:spPr bwMode="gray">
          <a:xfrm>
            <a:off x="949210" y="1992360"/>
            <a:ext cx="3142211" cy="104553"/>
          </a:xfrm>
        </p:spPr>
        <p:txBody>
          <a:bodyPr/>
          <a:lstStyle>
            <a:lvl1pPr marL="0" indent="0">
              <a:spcBef>
                <a:spcPts val="0"/>
              </a:spcBef>
              <a:buNone/>
              <a:defRPr sz="679">
                <a:solidFill>
                  <a:schemeClr val="tx1"/>
                </a:solidFill>
              </a:defRPr>
            </a:lvl1pPr>
            <a:lvl2pPr>
              <a:spcBef>
                <a:spcPts val="0"/>
              </a:spcBef>
              <a:defRPr sz="679"/>
            </a:lvl2pPr>
            <a:lvl3pPr>
              <a:spcBef>
                <a:spcPts val="0"/>
              </a:spcBef>
              <a:defRPr sz="679"/>
            </a:lvl3pPr>
            <a:lvl4pPr>
              <a:spcBef>
                <a:spcPts val="0"/>
              </a:spcBef>
              <a:defRPr sz="679"/>
            </a:lvl4pPr>
            <a:lvl5pPr>
              <a:spcBef>
                <a:spcPts val="0"/>
              </a:spcBef>
              <a:defRPr sz="679"/>
            </a:lvl5pPr>
          </a:lstStyle>
          <a:p>
            <a:pPr lvl="0"/>
            <a:r>
              <a:rPr lang="en-US" dirty="0"/>
              <a:t>Design Consultant (Insert text)</a:t>
            </a:r>
          </a:p>
        </p:txBody>
      </p:sp>
      <p:sp>
        <p:nvSpPr>
          <p:cNvPr id="18" name="Text Placeholder 17"/>
          <p:cNvSpPr>
            <a:spLocks noGrp="1"/>
          </p:cNvSpPr>
          <p:nvPr>
            <p:ph type="body" sz="quarter" idx="48" hasCustomPrompt="1"/>
          </p:nvPr>
        </p:nvSpPr>
        <p:spPr bwMode="gray">
          <a:xfrm>
            <a:off x="949210" y="2136182"/>
            <a:ext cx="3142211" cy="138499"/>
          </a:xfrm>
        </p:spPr>
        <p:txBody>
          <a:bodyPr/>
          <a:lstStyle>
            <a:lvl1pPr marL="0" indent="0">
              <a:spcBef>
                <a:spcPts val="124"/>
              </a:spcBef>
              <a:buNone/>
              <a:defRPr>
                <a:solidFill>
                  <a:schemeClr val="accent3"/>
                </a:solidFill>
              </a:defRPr>
            </a:lvl1pPr>
            <a:lvl2pPr marL="69612" indent="0">
              <a:spcBef>
                <a:spcPts val="124"/>
              </a:spcBef>
              <a:buNone/>
              <a:defRPr/>
            </a:lvl2pPr>
            <a:lvl3pPr marL="142163" indent="0">
              <a:spcBef>
                <a:spcPts val="124"/>
              </a:spcBef>
              <a:buNone/>
              <a:defRPr/>
            </a:lvl3pPr>
            <a:lvl4pPr marL="211775" indent="0">
              <a:spcBef>
                <a:spcPts val="124"/>
              </a:spcBef>
              <a:buNone/>
              <a:defRPr/>
            </a:lvl4pPr>
            <a:lvl5pPr marL="283347" indent="0">
              <a:spcBef>
                <a:spcPts val="124"/>
              </a:spcBef>
              <a:buNone/>
              <a:defRPr/>
            </a:lvl5pPr>
          </a:lstStyle>
          <a:p>
            <a:pPr lvl="0"/>
            <a:r>
              <a:rPr lang="en-US" dirty="0"/>
              <a:t>Add Name(s) Here</a:t>
            </a:r>
          </a:p>
        </p:txBody>
      </p:sp>
      <p:sp>
        <p:nvSpPr>
          <p:cNvPr id="20" name="Text Placeholder 19"/>
          <p:cNvSpPr>
            <a:spLocks noGrp="1"/>
          </p:cNvSpPr>
          <p:nvPr>
            <p:ph type="body" sz="quarter" idx="49" hasCustomPrompt="1"/>
          </p:nvPr>
        </p:nvSpPr>
        <p:spPr bwMode="gray">
          <a:xfrm>
            <a:off x="949210" y="2399740"/>
            <a:ext cx="3142211" cy="104553"/>
          </a:xfrm>
        </p:spPr>
        <p:txBody>
          <a:bodyPr/>
          <a:lstStyle>
            <a:lvl1pPr marL="0" indent="0">
              <a:spcBef>
                <a:spcPts val="0"/>
              </a:spcBef>
              <a:buNone/>
              <a:defRPr sz="679">
                <a:solidFill>
                  <a:schemeClr val="tx1"/>
                </a:solidFill>
              </a:defRPr>
            </a:lvl1pPr>
            <a:lvl2pPr marL="69612" indent="0">
              <a:spcBef>
                <a:spcPts val="0"/>
              </a:spcBef>
              <a:buNone/>
              <a:defRPr sz="679"/>
            </a:lvl2pPr>
            <a:lvl3pPr marL="142163" indent="0">
              <a:spcBef>
                <a:spcPts val="0"/>
              </a:spcBef>
              <a:buNone/>
              <a:defRPr sz="679"/>
            </a:lvl3pPr>
            <a:lvl4pPr marL="211775" indent="0">
              <a:spcBef>
                <a:spcPts val="0"/>
              </a:spcBef>
              <a:buNone/>
              <a:defRPr sz="679"/>
            </a:lvl4pPr>
            <a:lvl5pPr marL="283347" indent="0">
              <a:spcBef>
                <a:spcPts val="0"/>
              </a:spcBef>
              <a:buNone/>
              <a:defRPr sz="679"/>
            </a:lvl5pPr>
          </a:lstStyle>
          <a:p>
            <a:pPr lvl="0"/>
            <a:r>
              <a:rPr lang="en-US" dirty="0"/>
              <a:t>Executive Director (Insert text)</a:t>
            </a:r>
          </a:p>
        </p:txBody>
      </p:sp>
      <p:sp>
        <p:nvSpPr>
          <p:cNvPr id="22" name="Text Placeholder 21"/>
          <p:cNvSpPr>
            <a:spLocks noGrp="1"/>
          </p:cNvSpPr>
          <p:nvPr>
            <p:ph type="body" sz="quarter" idx="50" hasCustomPrompt="1"/>
          </p:nvPr>
        </p:nvSpPr>
        <p:spPr bwMode="gray">
          <a:xfrm>
            <a:off x="949210" y="2543562"/>
            <a:ext cx="3142211" cy="138499"/>
          </a:xfrm>
        </p:spPr>
        <p:txBody>
          <a:bodyPr/>
          <a:lstStyle>
            <a:lvl1pPr marL="0" indent="0">
              <a:spcBef>
                <a:spcPts val="124"/>
              </a:spcBef>
              <a:buNone/>
              <a:defRPr>
                <a:solidFill>
                  <a:schemeClr val="accent3"/>
                </a:solidFill>
              </a:defRPr>
            </a:lvl1pPr>
            <a:lvl2pPr marL="69612" indent="0">
              <a:spcBef>
                <a:spcPts val="124"/>
              </a:spcBef>
              <a:buNone/>
              <a:defRPr>
                <a:solidFill>
                  <a:schemeClr val="accent3"/>
                </a:solidFill>
              </a:defRPr>
            </a:lvl2pPr>
            <a:lvl3pPr marL="142163" indent="0">
              <a:spcBef>
                <a:spcPts val="124"/>
              </a:spcBef>
              <a:buNone/>
              <a:defRPr>
                <a:solidFill>
                  <a:schemeClr val="accent3"/>
                </a:solidFill>
              </a:defRPr>
            </a:lvl3pPr>
            <a:lvl4pPr marL="211775" indent="0">
              <a:spcBef>
                <a:spcPts val="124"/>
              </a:spcBef>
              <a:buNone/>
              <a:defRPr>
                <a:solidFill>
                  <a:schemeClr val="accent3"/>
                </a:solidFill>
              </a:defRPr>
            </a:lvl4pPr>
            <a:lvl5pPr marL="283347" indent="0">
              <a:spcBef>
                <a:spcPts val="124"/>
              </a:spcBef>
              <a:buNone/>
              <a:defRPr>
                <a:solidFill>
                  <a:schemeClr val="accent3"/>
                </a:solidFill>
              </a:defRPr>
            </a:lvl5pPr>
          </a:lstStyle>
          <a:p>
            <a:pPr lvl="0"/>
            <a:r>
              <a:rPr lang="en-US" dirty="0"/>
              <a:t>Add Name(s) Here</a:t>
            </a:r>
          </a:p>
        </p:txBody>
      </p:sp>
      <p:cxnSp>
        <p:nvCxnSpPr>
          <p:cNvPr id="13" name="Straight Connector 12"/>
          <p:cNvCxnSpPr/>
          <p:nvPr userDrawn="1"/>
        </p:nvCxnSpPr>
        <p:spPr bwMode="gray">
          <a:xfrm>
            <a:off x="4718577" y="284349"/>
            <a:ext cx="0" cy="399526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gray">
          <a:xfrm>
            <a:off x="4765603" y="277129"/>
            <a:ext cx="1313424" cy="4002481"/>
          </a:xfrm>
          <a:prstGeom prst="rect">
            <a:avLst/>
          </a:prstGeom>
          <a:noFill/>
        </p:spPr>
        <p:txBody>
          <a:bodyPr wrap="square" lIns="0" tIns="0" rIns="0" bIns="0" rtlCol="0">
            <a:noAutofit/>
          </a:bodyPr>
          <a:lstStyle/>
          <a:p>
            <a:pPr>
              <a:spcBef>
                <a:spcPts val="247"/>
              </a:spcBef>
            </a:pPr>
            <a:r>
              <a:rPr lang="en-US" sz="309" b="1" dirty="0"/>
              <a:t>LEGAL</a:t>
            </a:r>
            <a:r>
              <a:rPr lang="en-US" sz="309" b="1" baseline="0" dirty="0"/>
              <a:t> CAVEAT</a:t>
            </a:r>
            <a:endParaRPr lang="en-US" sz="309" b="1" dirty="0"/>
          </a:p>
          <a:p>
            <a:pPr>
              <a:spcBef>
                <a:spcPts val="247"/>
              </a:spcBef>
            </a:pPr>
            <a:r>
              <a:rPr lang="en-US" sz="309" dirty="0"/>
              <a:t>EAB Global, Inc.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a:t>
            </a:r>
            <a:br>
              <a:rPr lang="en-US" sz="309" dirty="0"/>
            </a:br>
            <a:r>
              <a:rPr lang="en-US" sz="309" dirty="0"/>
              <a:t>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a:t>
            </a:r>
            <a:r>
              <a:rPr lang="en-US" sz="309" baseline="0" dirty="0"/>
              <a:t> </a:t>
            </a:r>
            <a:r>
              <a:rPr lang="en-US" sz="309" dirty="0"/>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247"/>
              </a:spcBef>
            </a:pPr>
            <a:r>
              <a:rPr lang="en-US" sz="309" dirty="0"/>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a:p>
            <a:pPr>
              <a:spcBef>
                <a:spcPts val="741"/>
              </a:spcBef>
            </a:pPr>
            <a:r>
              <a:rPr lang="en-US" sz="309" b="1" dirty="0"/>
              <a:t>IMPORTANT: Please read the following.</a:t>
            </a:r>
          </a:p>
          <a:p>
            <a:pPr>
              <a:spcBef>
                <a:spcPts val="247"/>
              </a:spcBef>
            </a:pPr>
            <a:r>
              <a:rPr lang="en-US" sz="309" dirty="0"/>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69612" indent="-69612">
              <a:spcBef>
                <a:spcPts val="247"/>
              </a:spcBef>
            </a:pPr>
            <a:r>
              <a:rPr lang="en-US" sz="309" dirty="0"/>
              <a:t>1.	All right, title, and interest in and to this Report is owned </a:t>
            </a:r>
            <a:br>
              <a:rPr lang="en-US" sz="309" dirty="0"/>
            </a:br>
            <a:r>
              <a:rPr lang="en-US" sz="309" dirty="0"/>
              <a:t>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69612" indent="-69612">
              <a:spcBef>
                <a:spcPts val="247"/>
              </a:spcBef>
            </a:pPr>
            <a:r>
              <a:rPr lang="en-US" sz="309" dirty="0"/>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69612" indent="-69612">
              <a:spcBef>
                <a:spcPts val="247"/>
              </a:spcBef>
            </a:pPr>
            <a:r>
              <a:rPr lang="en-US" sz="309"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a:t>
            </a:r>
            <a:br>
              <a:rPr lang="en-US" sz="309" dirty="0"/>
            </a:br>
            <a:r>
              <a:rPr lang="en-US" sz="309" dirty="0"/>
              <a:t>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69612" indent="-69612">
              <a:spcBef>
                <a:spcPts val="247"/>
              </a:spcBef>
            </a:pPr>
            <a:r>
              <a:rPr lang="en-US" sz="309" dirty="0"/>
              <a:t>4.	Each member shall not remove from this Report any confidential markings, copyright notices, and/or other similar indicia herein.</a:t>
            </a:r>
          </a:p>
          <a:p>
            <a:pPr marL="69612" indent="-69612">
              <a:spcBef>
                <a:spcPts val="247"/>
              </a:spcBef>
            </a:pPr>
            <a:r>
              <a:rPr lang="en-US" sz="309" dirty="0"/>
              <a:t>5.	Each member is responsible for any breach of its obligations as stated herein by any of its employees or agents.</a:t>
            </a:r>
          </a:p>
          <a:p>
            <a:pPr marL="69612" indent="-69612">
              <a:spcBef>
                <a:spcPts val="247"/>
              </a:spcBef>
            </a:pPr>
            <a:r>
              <a:rPr lang="en-US" sz="309" dirty="0"/>
              <a:t>6.	If a member is unwilling to abide by any</a:t>
            </a:r>
            <a:r>
              <a:rPr lang="en-US" sz="309" baseline="0" dirty="0"/>
              <a:t> </a:t>
            </a:r>
            <a:r>
              <a:rPr lang="en-US" sz="309" dirty="0"/>
              <a:t>of the foregoing obligations, then such member shall promptly return this Report and all copies thereof to EAB.</a:t>
            </a:r>
          </a:p>
        </p:txBody>
      </p:sp>
    </p:spTree>
    <p:custDataLst>
      <p:tags r:id="rId1"/>
    </p:custDataLst>
    <p:extLst>
      <p:ext uri="{BB962C8B-B14F-4D97-AF65-F5344CB8AC3E}">
        <p14:creationId xmlns:p14="http://schemas.microsoft.com/office/powerpoint/2010/main" val="444908931"/>
      </p:ext>
    </p:extLst>
  </p:cSld>
  <p:clrMapOvr>
    <a:masterClrMapping/>
  </p:clrMapOvr>
  <p:extLst mod="1">
    <p:ext uri="{DCECCB84-F9BA-43D5-87BE-67443E8EF086}">
      <p15:sldGuideLst xmlns:p15="http://schemas.microsoft.com/office/powerpoint/2012/main">
        <p15:guide id="1" pos="939">
          <p15:clr>
            <a:srgbClr val="FBAE40"/>
          </p15:clr>
        </p15:guide>
        <p15:guide id="2" pos="738">
          <p15:clr>
            <a:srgbClr val="FBAE40"/>
          </p15:clr>
        </p15:guide>
        <p15:guide id="3" orient="horz" pos="8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Page: with Footer">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650093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12800" y="2115916"/>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Text Placeholder 4"/>
          <p:cNvSpPr>
            <a:spLocks noGrp="1"/>
          </p:cNvSpPr>
          <p:nvPr>
            <p:ph type="body" sz="quarter" idx="13" hasCustomPrompt="1"/>
          </p:nvPr>
        </p:nvSpPr>
        <p:spPr bwMode="gray">
          <a:xfrm>
            <a:off x="812800" y="2924994"/>
            <a:ext cx="4389120" cy="169277"/>
          </a:xfrm>
        </p:spPr>
        <p:txBody>
          <a:bodyPr/>
          <a:lstStyle>
            <a:lvl1pPr marL="0" indent="0">
              <a:spcBef>
                <a:spcPts val="0"/>
              </a:spcBef>
              <a:buNone/>
              <a:defRPr sz="1100" baseline="0">
                <a:solidFill>
                  <a:schemeClr val="accent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Text Placeholder 6"/>
          <p:cNvSpPr>
            <a:spLocks noGrp="1"/>
          </p:cNvSpPr>
          <p:nvPr>
            <p:ph type="body" sz="quarter" idx="14" hasCustomPrompt="1"/>
          </p:nvPr>
        </p:nvSpPr>
        <p:spPr bwMode="gray">
          <a:xfrm>
            <a:off x="4294188" y="4245789"/>
            <a:ext cx="1828800" cy="2769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Appears Here Identically to Official Display</a:t>
            </a:r>
          </a:p>
        </p:txBody>
      </p:sp>
      <p:sp>
        <p:nvSpPr>
          <p:cNvPr id="8" name="Rectangle 7"/>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9" name="Straight Connector 8"/>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Tree>
    <p:custDataLst>
      <p:tags r:id="rId1"/>
    </p:custDataLst>
    <p:extLst>
      <p:ext uri="{BB962C8B-B14F-4D97-AF65-F5344CB8AC3E}">
        <p14:creationId xmlns:p14="http://schemas.microsoft.com/office/powerpoint/2010/main" val="2909182305"/>
      </p:ext>
    </p:extLst>
  </p:cSld>
  <p:clrMapOvr>
    <a:masterClrMapping/>
  </p:clrMapOvr>
  <p:extLst mod="1">
    <p:ext uri="{DCECCB84-F9BA-43D5-87BE-67443E8EF086}">
      <p15:sldGuideLst xmlns:p15="http://schemas.microsoft.com/office/powerpoint/2012/main">
        <p15:guide id="1" pos="512" userDrawn="1">
          <p15:clr>
            <a:srgbClr val="FBAE40"/>
          </p15:clr>
        </p15:guide>
        <p15:guide id="0" orient="horz" pos="1770" userDrawn="1">
          <p15:clr>
            <a:srgbClr val="FBAE40"/>
          </p15:clr>
        </p15:guide>
        <p15:guide id="2" orient="horz" pos="18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bg bwMode="gray">
      <p:bgPr>
        <a:solidFill>
          <a:schemeClr val="tx1"/>
        </a:solidFill>
        <a:effectLst/>
      </p:bgPr>
    </p:bg>
    <p:spTree>
      <p:nvGrpSpPr>
        <p:cNvPr id="1" name=""/>
        <p:cNvGrpSpPr/>
        <p:nvPr/>
      </p:nvGrpSpPr>
      <p:grpSpPr>
        <a:xfrm>
          <a:off x="0" y="0"/>
          <a:ext cx="0" cy="0"/>
          <a:chOff x="0" y="0"/>
          <a:chExt cx="0" cy="0"/>
        </a:xfrm>
      </p:grpSpPr>
      <p:sp>
        <p:nvSpPr>
          <p:cNvPr id="6" name="Text Placeholder 1"/>
          <p:cNvSpPr txBox="1">
            <a:spLocks/>
          </p:cNvSpPr>
          <p:nvPr userDrawn="1"/>
        </p:nvSpPr>
        <p:spPr bwMode="gray">
          <a:xfrm>
            <a:off x="6469574" y="-5582"/>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bwMode="gray">
          <a:xfrm>
            <a:off x="6553161" y="50431"/>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8" name="TextBox 7"/>
          <p:cNvSpPr txBox="1"/>
          <p:nvPr userDrawn="1"/>
        </p:nvSpPr>
        <p:spPr bwMode="gray">
          <a:xfrm>
            <a:off x="6553161" y="722763"/>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317383" y="4108190"/>
            <a:ext cx="928093" cy="500820"/>
            <a:chOff x="317383" y="4108190"/>
            <a:chExt cx="928093" cy="500820"/>
          </a:xfrm>
        </p:grpSpPr>
        <p:sp>
          <p:nvSpPr>
            <p:cNvPr id="13" name="TextBox 12"/>
            <p:cNvSpPr txBox="1"/>
            <p:nvPr/>
          </p:nvSpPr>
          <p:spPr bwMode="gray">
            <a:xfrm>
              <a:off x="341491" y="4393566"/>
              <a:ext cx="903985" cy="215444"/>
            </a:xfrm>
            <a:prstGeom prst="rect">
              <a:avLst/>
            </a:prstGeom>
            <a:noFill/>
          </p:spPr>
          <p:txBody>
            <a:bodyPr wrap="square" lIns="0" tIns="0" rIns="0" bIns="0" rtlCol="0">
              <a:spAutoFit/>
            </a:bodyPr>
            <a:lstStyle/>
            <a:p>
              <a:pPr>
                <a:spcBef>
                  <a:spcPts val="500"/>
                </a:spcBef>
              </a:pPr>
              <a:r>
                <a:rPr lang="en-US" sz="700" dirty="0">
                  <a:solidFill>
                    <a:schemeClr val="bg1"/>
                  </a:solidFill>
                </a:rPr>
                <a:t>Student interactions annually</a:t>
              </a:r>
            </a:p>
          </p:txBody>
        </p:sp>
        <p:sp>
          <p:nvSpPr>
            <p:cNvPr id="14" name="TextBox 13"/>
            <p:cNvSpPr txBox="1"/>
            <p:nvPr/>
          </p:nvSpPr>
          <p:spPr bwMode="gray">
            <a:xfrm>
              <a:off x="317383" y="4108190"/>
              <a:ext cx="702071" cy="276999"/>
            </a:xfrm>
            <a:prstGeom prst="rect">
              <a:avLst/>
            </a:prstGeom>
            <a:noFill/>
          </p:spPr>
          <p:txBody>
            <a:bodyPr wrap="square" lIns="0" tIns="0" rIns="0" bIns="0" rtlCol="0">
              <a:spAutoFit/>
            </a:bodyPr>
            <a:lstStyle/>
            <a:p>
              <a:pPr>
                <a:spcBef>
                  <a:spcPts val="500"/>
                </a:spcBef>
              </a:pPr>
              <a:r>
                <a:rPr lang="en-US" sz="1800" dirty="0">
                  <a:solidFill>
                    <a:schemeClr val="bg1"/>
                  </a:solidFill>
                  <a:latin typeface="+mj-lt"/>
                </a:rPr>
                <a:t>1.2B+</a:t>
              </a:r>
            </a:p>
          </p:txBody>
        </p:sp>
      </p:grpSp>
      <p:grpSp>
        <p:nvGrpSpPr>
          <p:cNvPr id="15" name="Group 14"/>
          <p:cNvGrpSpPr/>
          <p:nvPr userDrawn="1"/>
        </p:nvGrpSpPr>
        <p:grpSpPr>
          <a:xfrm>
            <a:off x="1735136" y="4108190"/>
            <a:ext cx="1337350" cy="500820"/>
            <a:chOff x="1833779" y="4108190"/>
            <a:chExt cx="1337350" cy="500820"/>
          </a:xfrm>
        </p:grpSpPr>
        <p:sp>
          <p:nvSpPr>
            <p:cNvPr id="16" name="TextBox 15"/>
            <p:cNvSpPr txBox="1"/>
            <p:nvPr/>
          </p:nvSpPr>
          <p:spPr bwMode="gray">
            <a:xfrm>
              <a:off x="1839093" y="4393566"/>
              <a:ext cx="1332036" cy="215444"/>
            </a:xfrm>
            <a:prstGeom prst="rect">
              <a:avLst/>
            </a:prstGeom>
            <a:noFill/>
          </p:spPr>
          <p:txBody>
            <a:bodyPr wrap="square" lIns="0" tIns="0" rIns="0" bIns="0" rtlCol="0">
              <a:spAutoFit/>
            </a:bodyPr>
            <a:lstStyle/>
            <a:p>
              <a:pPr>
                <a:spcBef>
                  <a:spcPts val="500"/>
                </a:spcBef>
              </a:pPr>
              <a:r>
                <a:rPr lang="en-US" sz="700" dirty="0">
                  <a:solidFill>
                    <a:schemeClr val="bg1"/>
                  </a:solidFill>
                </a:rPr>
                <a:t>Individuals on our student success management system</a:t>
              </a:r>
            </a:p>
          </p:txBody>
        </p:sp>
        <p:sp>
          <p:nvSpPr>
            <p:cNvPr id="17" name="TextBox 16"/>
            <p:cNvSpPr txBox="1"/>
            <p:nvPr/>
          </p:nvSpPr>
          <p:spPr bwMode="gray">
            <a:xfrm>
              <a:off x="1833779" y="4108190"/>
              <a:ext cx="732284" cy="276999"/>
            </a:xfrm>
            <a:prstGeom prst="rect">
              <a:avLst/>
            </a:prstGeom>
            <a:noFill/>
          </p:spPr>
          <p:txBody>
            <a:bodyPr wrap="square" lIns="0" tIns="0" rIns="0" bIns="0" rtlCol="0">
              <a:spAutoFit/>
            </a:bodyPr>
            <a:lstStyle/>
            <a:p>
              <a:pPr>
                <a:spcBef>
                  <a:spcPts val="500"/>
                </a:spcBef>
              </a:pPr>
              <a:r>
                <a:rPr lang="en-US" sz="1800" dirty="0">
                  <a:solidFill>
                    <a:schemeClr val="bg1"/>
                  </a:solidFill>
                  <a:latin typeface="+mj-lt"/>
                </a:rPr>
                <a:t>1M</a:t>
              </a:r>
              <a:r>
                <a:rPr lang="en-US" sz="1800" baseline="30000" dirty="0">
                  <a:solidFill>
                    <a:schemeClr val="bg1"/>
                  </a:solidFill>
                  <a:latin typeface="+mj-lt"/>
                </a:rPr>
                <a:t>+</a:t>
              </a:r>
            </a:p>
          </p:txBody>
        </p:sp>
      </p:grpSp>
      <p:grpSp>
        <p:nvGrpSpPr>
          <p:cNvPr id="18" name="Group 17"/>
          <p:cNvGrpSpPr/>
          <p:nvPr userDrawn="1"/>
        </p:nvGrpSpPr>
        <p:grpSpPr>
          <a:xfrm>
            <a:off x="5217412" y="4108190"/>
            <a:ext cx="934401" cy="500820"/>
            <a:chOff x="5217412" y="4108190"/>
            <a:chExt cx="934401" cy="500820"/>
          </a:xfrm>
        </p:grpSpPr>
        <p:sp>
          <p:nvSpPr>
            <p:cNvPr id="19" name="TextBox 18"/>
            <p:cNvSpPr txBox="1"/>
            <p:nvPr/>
          </p:nvSpPr>
          <p:spPr bwMode="gray">
            <a:xfrm>
              <a:off x="5242124" y="4393566"/>
              <a:ext cx="909689" cy="215444"/>
            </a:xfrm>
            <a:prstGeom prst="rect">
              <a:avLst/>
            </a:prstGeom>
            <a:noFill/>
          </p:spPr>
          <p:txBody>
            <a:bodyPr wrap="square" lIns="0" tIns="0" rIns="0" bIns="0" rtlCol="0">
              <a:spAutoFit/>
            </a:bodyPr>
            <a:lstStyle/>
            <a:p>
              <a:pPr>
                <a:spcBef>
                  <a:spcPts val="500"/>
                </a:spcBef>
              </a:pPr>
              <a:r>
                <a:rPr lang="en-US" sz="700" dirty="0">
                  <a:solidFill>
                    <a:schemeClr val="bg1"/>
                  </a:solidFill>
                </a:rPr>
                <a:t>Goal: Make education smarter</a:t>
              </a:r>
            </a:p>
          </p:txBody>
        </p:sp>
        <p:sp>
          <p:nvSpPr>
            <p:cNvPr id="20" name="TextBox 19"/>
            <p:cNvSpPr txBox="1"/>
            <p:nvPr/>
          </p:nvSpPr>
          <p:spPr bwMode="gray">
            <a:xfrm>
              <a:off x="5217412" y="4108190"/>
              <a:ext cx="643856" cy="276999"/>
            </a:xfrm>
            <a:prstGeom prst="rect">
              <a:avLst/>
            </a:prstGeom>
            <a:noFill/>
          </p:spPr>
          <p:txBody>
            <a:bodyPr wrap="square" lIns="0" tIns="0" rIns="0" bIns="0" rtlCol="0">
              <a:spAutoFit/>
            </a:bodyPr>
            <a:lstStyle/>
            <a:p>
              <a:pPr marL="0" marR="0" indent="0" algn="l" defTabSz="640080" rtl="0" eaLnBrk="1" fontAlgn="auto" latinLnBrk="0" hangingPunct="1">
                <a:lnSpc>
                  <a:spcPct val="100000"/>
                </a:lnSpc>
                <a:spcBef>
                  <a:spcPts val="500"/>
                </a:spcBef>
                <a:spcAft>
                  <a:spcPts val="0"/>
                </a:spcAft>
                <a:buClrTx/>
                <a:buSzTx/>
                <a:buFontTx/>
                <a:buNone/>
                <a:tabLst/>
                <a:defRPr/>
              </a:pPr>
              <a:r>
                <a:rPr lang="en-US" sz="1800" dirty="0">
                  <a:solidFill>
                    <a:schemeClr val="bg1"/>
                  </a:solidFill>
                  <a:latin typeface="+mj-lt"/>
                </a:rPr>
                <a:t>1</a:t>
              </a:r>
              <a:endParaRPr lang="en-US" sz="1800" kern="1200" baseline="30000" dirty="0">
                <a:solidFill>
                  <a:schemeClr val="bg1"/>
                </a:solidFill>
                <a:latin typeface="+mn-lt"/>
                <a:ea typeface="+mn-ea"/>
                <a:cs typeface="+mn-cs"/>
              </a:endParaRPr>
            </a:p>
          </p:txBody>
        </p:sp>
      </p:grpSp>
      <p:grpSp>
        <p:nvGrpSpPr>
          <p:cNvPr id="21" name="Group 20"/>
          <p:cNvGrpSpPr/>
          <p:nvPr userDrawn="1"/>
        </p:nvGrpSpPr>
        <p:grpSpPr bwMode="gray">
          <a:xfrm>
            <a:off x="0" y="-22086"/>
            <a:ext cx="6400800" cy="4077023"/>
            <a:chOff x="0" y="-22086"/>
            <a:chExt cx="6400800" cy="4077023"/>
          </a:xfrm>
        </p:grpSpPr>
        <p:sp>
          <p:nvSpPr>
            <p:cNvPr id="22" name="Rectangle 21"/>
            <p:cNvSpPr/>
            <p:nvPr userDrawn="1"/>
          </p:nvSpPr>
          <p:spPr bwMode="gray">
            <a:xfrm>
              <a:off x="0" y="-22086"/>
              <a:ext cx="6400800" cy="4077023"/>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3" name="Freeform 22"/>
            <p:cNvSpPr/>
            <p:nvPr userDrawn="1"/>
          </p:nvSpPr>
          <p:spPr bwMode="gray">
            <a:xfrm>
              <a:off x="1490104" y="552034"/>
              <a:ext cx="4910696" cy="3474977"/>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4" name="Freeform 23"/>
            <p:cNvSpPr/>
            <p:nvPr userDrawn="1"/>
          </p:nvSpPr>
          <p:spPr bwMode="gray">
            <a:xfrm>
              <a:off x="1490104" y="552034"/>
              <a:ext cx="2305887" cy="3474977"/>
            </a:xfrm>
            <a:custGeom>
              <a:avLst/>
              <a:gdLst>
                <a:gd name="connsiteX0" fmla="*/ 0 w 2305887"/>
                <a:gd name="connsiteY0" fmla="*/ 0 h 3474977"/>
                <a:gd name="connsiteX1" fmla="*/ 1753106 w 2305887"/>
                <a:gd name="connsiteY1" fmla="*/ 0 h 3474977"/>
                <a:gd name="connsiteX2" fmla="*/ 2305887 w 2305887"/>
                <a:gd name="connsiteY2" fmla="*/ 1460912 h 3474977"/>
                <a:gd name="connsiteX3" fmla="*/ 1131868 w 2305887"/>
                <a:gd name="connsiteY3" fmla="*/ 3416539 h 3474977"/>
                <a:gd name="connsiteX4" fmla="*/ 1011269 w 2305887"/>
                <a:gd name="connsiteY4" fmla="*/ 3474977 h 3474977"/>
                <a:gd name="connsiteX5" fmla="*/ 0 w 2305887"/>
                <a:gd name="connsiteY5" fmla="*/ 3474977 h 347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887" h="3474977">
                  <a:moveTo>
                    <a:pt x="0" y="0"/>
                  </a:moveTo>
                  <a:lnTo>
                    <a:pt x="1753106" y="0"/>
                  </a:lnTo>
                  <a:cubicBezTo>
                    <a:pt x="2097846" y="388716"/>
                    <a:pt x="2305887" y="900519"/>
                    <a:pt x="2305887" y="1460912"/>
                  </a:cubicBezTo>
                  <a:cubicBezTo>
                    <a:pt x="2305887" y="2308009"/>
                    <a:pt x="1830520" y="3044077"/>
                    <a:pt x="1131868" y="3416539"/>
                  </a:cubicBezTo>
                  <a:lnTo>
                    <a:pt x="1011269" y="3474977"/>
                  </a:lnTo>
                  <a:lnTo>
                    <a:pt x="0" y="3474977"/>
                  </a:lnTo>
                  <a:close/>
                </a:path>
              </a:pathLst>
            </a:custGeom>
            <a:solidFill>
              <a:srgbClr val="005D9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5" name="Oval 236"/>
            <p:cNvSpPr/>
            <p:nvPr userDrawn="1"/>
          </p:nvSpPr>
          <p:spPr bwMode="gray">
            <a:xfrm>
              <a:off x="1490104" y="552033"/>
              <a:ext cx="1875914" cy="3306910"/>
            </a:xfrm>
            <a:custGeom>
              <a:avLst/>
              <a:gdLst/>
              <a:ahLst/>
              <a:cxnLst/>
              <a:rect l="l" t="t" r="r" b="b"/>
              <a:pathLst>
                <a:path w="2878136" h="5073652">
                  <a:moveTo>
                    <a:pt x="0" y="0"/>
                  </a:moveTo>
                  <a:lnTo>
                    <a:pt x="1772762" y="0"/>
                  </a:lnTo>
                  <a:cubicBezTo>
                    <a:pt x="2445777" y="515594"/>
                    <a:pt x="2878136" y="1327992"/>
                    <a:pt x="2878136" y="2241374"/>
                  </a:cubicBezTo>
                  <a:cubicBezTo>
                    <a:pt x="2878136" y="3805598"/>
                    <a:pt x="1610082" y="5073652"/>
                    <a:pt x="45858" y="5073652"/>
                  </a:cubicBezTo>
                  <a:lnTo>
                    <a:pt x="0" y="5071337"/>
                  </a:lnTo>
                  <a:close/>
                </a:path>
              </a:pathLst>
            </a:custGeom>
            <a:solidFill>
              <a:srgbClr val="00659B"/>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6" name="Oval 25"/>
            <p:cNvSpPr/>
            <p:nvPr userDrawn="1"/>
          </p:nvSpPr>
          <p:spPr bwMode="gray">
            <a:xfrm>
              <a:off x="48498" y="536929"/>
              <a:ext cx="2979943" cy="2979943"/>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7" name="Oval 26"/>
            <p:cNvSpPr/>
            <p:nvPr userDrawn="1"/>
          </p:nvSpPr>
          <p:spPr bwMode="gray">
            <a:xfrm>
              <a:off x="112018" y="609074"/>
              <a:ext cx="2834640" cy="2834640"/>
            </a:xfrm>
            <a:prstGeom prst="ellipse">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77243" y="141090"/>
              <a:ext cx="1090389" cy="417192"/>
            </a:xfrm>
            <a:prstGeom prst="rect">
              <a:avLst/>
            </a:prstGeom>
          </p:spPr>
        </p:pic>
        <p:sp>
          <p:nvSpPr>
            <p:cNvPr id="29" name="TextBox 28"/>
            <p:cNvSpPr txBox="1"/>
            <p:nvPr userDrawn="1"/>
          </p:nvSpPr>
          <p:spPr bwMode="gray">
            <a:xfrm>
              <a:off x="659806" y="1046498"/>
              <a:ext cx="2333005" cy="430887"/>
            </a:xfrm>
            <a:prstGeom prst="rect">
              <a:avLst/>
            </a:prstGeom>
            <a:noFill/>
          </p:spPr>
          <p:txBody>
            <a:bodyPr wrap="square" lIns="0" tIns="0" rIns="0" bIns="0" rtlCol="0">
              <a:spAutoFit/>
            </a:bodyPr>
            <a:lstStyle/>
            <a:p>
              <a:pPr>
                <a:spcBef>
                  <a:spcPts val="500"/>
                </a:spcBef>
              </a:pPr>
              <a:r>
                <a:rPr lang="en-US" sz="1400" dirty="0">
                  <a:latin typeface="+mj-lt"/>
                </a:rPr>
                <a:t>Start with best </a:t>
              </a:r>
              <a:br>
                <a:rPr lang="en-US" sz="1400" dirty="0">
                  <a:latin typeface="+mj-lt"/>
                </a:rPr>
              </a:br>
              <a:r>
                <a:rPr lang="en-US" sz="1400" dirty="0">
                  <a:latin typeface="+mj-lt"/>
                </a:rPr>
                <a:t>practices research</a:t>
              </a:r>
            </a:p>
          </p:txBody>
        </p:sp>
        <p:cxnSp>
          <p:nvCxnSpPr>
            <p:cNvPr id="30" name="Straight Connector 29"/>
            <p:cNvCxnSpPr/>
            <p:nvPr userDrawn="1"/>
          </p:nvCxnSpPr>
          <p:spPr bwMode="gray">
            <a:xfrm>
              <a:off x="659807" y="1527448"/>
              <a:ext cx="1904220"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bwMode="gray">
            <a:xfrm>
              <a:off x="659806" y="1627462"/>
              <a:ext cx="1983239" cy="1335750"/>
            </a:xfrm>
            <a:prstGeom prst="rect">
              <a:avLst/>
            </a:prstGeom>
            <a:noFill/>
          </p:spPr>
          <p:txBody>
            <a:bodyPr wrap="square" lIns="0" tIns="0" rIns="0" bIns="0" numCol="1" spcCol="457200" rtlCol="0">
              <a:spAutoFit/>
            </a:bodyPr>
            <a:lstStyle/>
            <a:p>
              <a:pPr marL="112713" indent="-112713">
                <a:lnSpc>
                  <a:spcPct val="120000"/>
                </a:lnSpc>
                <a:spcBef>
                  <a:spcPts val="400"/>
                </a:spcBef>
                <a:buFont typeface="Verdana" panose="020B0604030504040204" pitchFamily="34" charset="0"/>
                <a:buChar char="›"/>
              </a:pPr>
              <a:r>
                <a:rPr lang="en-US" sz="800" dirty="0"/>
                <a:t>Research Forums for presidents, provosts, chief business officers, and key academic and administrative leaders</a:t>
              </a:r>
            </a:p>
            <a:p>
              <a:pPr marL="112713" indent="-112713">
                <a:lnSpc>
                  <a:spcPct val="120000"/>
                </a:lnSpc>
                <a:spcBef>
                  <a:spcPts val="400"/>
                </a:spcBef>
                <a:buFont typeface="Verdana" panose="020B0604030504040204" pitchFamily="34" charset="0"/>
                <a:buChar char="›"/>
              </a:pPr>
              <a:r>
                <a:rPr lang="en-US" sz="800" dirty="0"/>
                <a:t>At the core of all we do</a:t>
              </a:r>
            </a:p>
            <a:p>
              <a:pPr marL="112713" indent="-112713">
                <a:lnSpc>
                  <a:spcPct val="120000"/>
                </a:lnSpc>
                <a:spcBef>
                  <a:spcPts val="400"/>
                </a:spcBef>
                <a:buFont typeface="Verdana" panose="020B0604030504040204" pitchFamily="34" charset="0"/>
                <a:buChar char="›"/>
              </a:pPr>
              <a:r>
                <a:rPr lang="en-US" sz="800" dirty="0"/>
                <a:t>Peer-tested best practices research</a:t>
              </a:r>
            </a:p>
            <a:p>
              <a:pPr marL="112713" indent="-112713">
                <a:lnSpc>
                  <a:spcPct val="120000"/>
                </a:lnSpc>
                <a:spcBef>
                  <a:spcPts val="400"/>
                </a:spcBef>
                <a:buFont typeface="Verdana" panose="020B0604030504040204" pitchFamily="34" charset="0"/>
                <a:buChar char="›"/>
              </a:pPr>
              <a:r>
                <a:rPr lang="en-US" sz="800" dirty="0"/>
                <a:t>Answers to the most </a:t>
              </a:r>
              <a:br>
                <a:rPr lang="en-US" sz="800" dirty="0"/>
              </a:br>
              <a:r>
                <a:rPr lang="en-US" sz="800" dirty="0"/>
                <a:t>pressing issues</a:t>
              </a:r>
            </a:p>
          </p:txBody>
        </p:sp>
        <p:sp>
          <p:nvSpPr>
            <p:cNvPr id="32" name="TextBox 31"/>
            <p:cNvSpPr txBox="1"/>
            <p:nvPr userDrawn="1"/>
          </p:nvSpPr>
          <p:spPr bwMode="gray">
            <a:xfrm>
              <a:off x="3221384" y="674561"/>
              <a:ext cx="2623273" cy="646331"/>
            </a:xfrm>
            <a:prstGeom prst="rect">
              <a:avLst/>
            </a:prstGeom>
            <a:noFill/>
          </p:spPr>
          <p:txBody>
            <a:bodyPr wrap="square" lIns="0" tIns="0" rIns="0" bIns="0" rtlCol="0">
              <a:spAutoFit/>
            </a:bodyPr>
            <a:lstStyle/>
            <a:p>
              <a:pPr>
                <a:spcBef>
                  <a:spcPts val="500"/>
                </a:spcBef>
              </a:pPr>
              <a:r>
                <a:rPr lang="en-US" sz="1400" dirty="0">
                  <a:solidFill>
                    <a:schemeClr val="bg1"/>
                  </a:solidFill>
                  <a:latin typeface="+mj-lt"/>
                </a:rPr>
                <a:t>Then hardwire those insights into your organization using our technology &amp; services</a:t>
              </a:r>
            </a:p>
          </p:txBody>
        </p:sp>
        <p:cxnSp>
          <p:nvCxnSpPr>
            <p:cNvPr id="33" name="Straight Connector 32"/>
            <p:cNvCxnSpPr/>
            <p:nvPr userDrawn="1"/>
          </p:nvCxnSpPr>
          <p:spPr bwMode="gray">
            <a:xfrm>
              <a:off x="3225088" y="1367953"/>
              <a:ext cx="2903733"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4" name="Isosceles Triangle 33"/>
            <p:cNvSpPr/>
            <p:nvPr userDrawn="1"/>
          </p:nvSpPr>
          <p:spPr bwMode="gray">
            <a:xfrm rot="5400000">
              <a:off x="3105052" y="761189"/>
              <a:ext cx="67801" cy="5844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5" name="Isosceles Triangle 34"/>
            <p:cNvSpPr/>
            <p:nvPr userDrawn="1"/>
          </p:nvSpPr>
          <p:spPr bwMode="gray">
            <a:xfrm rot="5400000">
              <a:off x="541366" y="1138439"/>
              <a:ext cx="67801" cy="5844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6" name="TextBox 35"/>
            <p:cNvSpPr txBox="1"/>
            <p:nvPr userDrawn="1"/>
          </p:nvSpPr>
          <p:spPr bwMode="gray">
            <a:xfrm>
              <a:off x="3221384" y="1510110"/>
              <a:ext cx="2676799" cy="743280"/>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Enrollment Management </a:t>
              </a:r>
            </a:p>
            <a:p>
              <a:pPr>
                <a:spcBef>
                  <a:spcPts val="300"/>
                </a:spcBef>
              </a:pPr>
              <a:r>
                <a:rPr lang="en-US" sz="700" dirty="0">
                  <a:solidFill>
                    <a:schemeClr val="bg1"/>
                  </a:solidFill>
                </a:rPr>
                <a:t>Our </a:t>
              </a:r>
              <a:r>
                <a:rPr lang="en-US" sz="700" b="1" dirty="0">
                  <a:solidFill>
                    <a:schemeClr val="bg1"/>
                  </a:solidFill>
                </a:rPr>
                <a:t>Enrollment Services </a:t>
              </a:r>
              <a:r>
                <a:rPr lang="en-US" sz="700" dirty="0">
                  <a:solidFill>
                    <a:schemeClr val="bg1"/>
                  </a:solidFill>
                </a:rPr>
                <a:t>division provides data-driven undergraduate and graduate solutions that target qualified prospective students; build relationships throughout the search, application, and yield process; and optimize financial aid resources.</a:t>
              </a:r>
            </a:p>
          </p:txBody>
        </p:sp>
        <p:sp>
          <p:nvSpPr>
            <p:cNvPr id="37" name="TextBox 36"/>
            <p:cNvSpPr txBox="1"/>
            <p:nvPr userDrawn="1"/>
          </p:nvSpPr>
          <p:spPr bwMode="gray">
            <a:xfrm>
              <a:off x="3221384" y="2377361"/>
              <a:ext cx="2676799" cy="635559"/>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Student Success </a:t>
              </a:r>
            </a:p>
            <a:p>
              <a:pPr>
                <a:spcBef>
                  <a:spcPts val="300"/>
                </a:spcBef>
              </a:pPr>
              <a:r>
                <a:rPr lang="en-US" sz="700" dirty="0">
                  <a:solidFill>
                    <a:schemeClr val="bg1"/>
                  </a:solidFill>
                </a:rPr>
                <a:t>Members of the </a:t>
              </a:r>
              <a:r>
                <a:rPr lang="en-US" sz="700" b="1" dirty="0">
                  <a:solidFill>
                    <a:schemeClr val="bg1"/>
                  </a:solidFill>
                </a:rPr>
                <a:t>Student Success Collaborative</a:t>
              </a:r>
              <a:r>
                <a:rPr lang="en-US" sz="700" dirty="0">
                  <a:solidFill>
                    <a:schemeClr val="bg1"/>
                  </a:solidFill>
                </a:rPr>
                <a:t> use research, consulting, and an enterprise-wide student success management system to help students persist, graduate, and succeed.</a:t>
              </a:r>
            </a:p>
          </p:txBody>
        </p:sp>
        <p:sp>
          <p:nvSpPr>
            <p:cNvPr id="38" name="TextBox 37"/>
            <p:cNvSpPr txBox="1"/>
            <p:nvPr userDrawn="1"/>
          </p:nvSpPr>
          <p:spPr bwMode="gray">
            <a:xfrm>
              <a:off x="3221384" y="3136892"/>
              <a:ext cx="2676799" cy="635559"/>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Growth and Academic Operations </a:t>
              </a:r>
            </a:p>
            <a:p>
              <a:pPr>
                <a:spcBef>
                  <a:spcPts val="300"/>
                </a:spcBef>
              </a:pPr>
              <a:r>
                <a:rPr lang="en-US" sz="700" dirty="0">
                  <a:solidFill>
                    <a:schemeClr val="bg1"/>
                  </a:solidFill>
                </a:rPr>
                <a:t>Our </a:t>
              </a:r>
              <a:r>
                <a:rPr lang="en-US" sz="700" b="1" dirty="0">
                  <a:solidFill>
                    <a:schemeClr val="bg1"/>
                  </a:solidFill>
                </a:rPr>
                <a:t>Academic Performance Solutions </a:t>
              </a:r>
              <a:r>
                <a:rPr lang="en-US" sz="700" dirty="0">
                  <a:solidFill>
                    <a:schemeClr val="bg1"/>
                  </a:solidFill>
                </a:rPr>
                <a:t>group partners with university academic and business leaders to help make smart resource trade-offs, improve academic efficiency, and grow academic program revenues.</a:t>
              </a:r>
            </a:p>
          </p:txBody>
        </p:sp>
      </p:grpSp>
      <p:sp>
        <p:nvSpPr>
          <p:cNvPr id="39" name="TextBox 3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grpSp>
        <p:nvGrpSpPr>
          <p:cNvPr id="40" name="Group 39"/>
          <p:cNvGrpSpPr/>
          <p:nvPr userDrawn="1"/>
        </p:nvGrpSpPr>
        <p:grpSpPr>
          <a:xfrm>
            <a:off x="3562146" y="4108190"/>
            <a:ext cx="1165605" cy="500820"/>
            <a:chOff x="3550776" y="4108190"/>
            <a:chExt cx="1165605" cy="500820"/>
          </a:xfrm>
        </p:grpSpPr>
        <p:sp>
          <p:nvSpPr>
            <p:cNvPr id="41" name="TextBox 40"/>
            <p:cNvSpPr txBox="1"/>
            <p:nvPr userDrawn="1"/>
          </p:nvSpPr>
          <p:spPr bwMode="gray">
            <a:xfrm>
              <a:off x="3556090" y="4393566"/>
              <a:ext cx="1160291" cy="215444"/>
            </a:xfrm>
            <a:prstGeom prst="rect">
              <a:avLst/>
            </a:prstGeom>
            <a:noFill/>
          </p:spPr>
          <p:txBody>
            <a:bodyPr wrap="square" lIns="0" tIns="0" rIns="0" bIns="0" rtlCol="0">
              <a:spAutoFit/>
            </a:bodyPr>
            <a:lstStyle/>
            <a:p>
              <a:pPr>
                <a:spcBef>
                  <a:spcPts val="500"/>
                </a:spcBef>
              </a:pPr>
              <a:r>
                <a:rPr lang="en-US" sz="700" dirty="0">
                  <a:solidFill>
                    <a:schemeClr val="bg1"/>
                  </a:solidFill>
                </a:rPr>
                <a:t>Institutions we are proud </a:t>
              </a:r>
              <a:br>
                <a:rPr lang="en-US" sz="700" dirty="0">
                  <a:solidFill>
                    <a:schemeClr val="bg1"/>
                  </a:solidFill>
                </a:rPr>
              </a:br>
              <a:r>
                <a:rPr lang="en-US" sz="700" dirty="0">
                  <a:solidFill>
                    <a:schemeClr val="bg1"/>
                  </a:solidFill>
                </a:rPr>
                <a:t>to serve</a:t>
              </a:r>
            </a:p>
          </p:txBody>
        </p:sp>
        <p:sp>
          <p:nvSpPr>
            <p:cNvPr id="42" name="TextBox 41"/>
            <p:cNvSpPr txBox="1"/>
            <p:nvPr userDrawn="1"/>
          </p:nvSpPr>
          <p:spPr bwMode="gray">
            <a:xfrm>
              <a:off x="3550776" y="4108190"/>
              <a:ext cx="732284" cy="276999"/>
            </a:xfrm>
            <a:prstGeom prst="rect">
              <a:avLst/>
            </a:prstGeom>
            <a:noFill/>
          </p:spPr>
          <p:txBody>
            <a:bodyPr wrap="square" lIns="0" tIns="0" rIns="0" bIns="0" rtlCol="0">
              <a:spAutoFit/>
            </a:bodyPr>
            <a:lstStyle/>
            <a:p>
              <a:pPr>
                <a:spcBef>
                  <a:spcPts val="500"/>
                </a:spcBef>
              </a:pPr>
              <a:r>
                <a:rPr lang="en-US" sz="1800" baseline="0" dirty="0">
                  <a:solidFill>
                    <a:schemeClr val="bg1"/>
                  </a:solidFill>
                  <a:latin typeface="+mj-lt"/>
                </a:rPr>
                <a:t>1,200</a:t>
              </a:r>
              <a:r>
                <a:rPr lang="en-US" sz="1800" baseline="30000" dirty="0">
                  <a:solidFill>
                    <a:schemeClr val="bg1"/>
                  </a:solidFill>
                  <a:latin typeface="+mj-lt"/>
                </a:rPr>
                <a:t>+</a:t>
              </a:r>
            </a:p>
          </p:txBody>
        </p:sp>
      </p:grpSp>
    </p:spTree>
    <p:custDataLst>
      <p:tags r:id="rId1"/>
    </p:custDataLst>
    <p:extLst>
      <p:ext uri="{BB962C8B-B14F-4D97-AF65-F5344CB8AC3E}">
        <p14:creationId xmlns:p14="http://schemas.microsoft.com/office/powerpoint/2010/main" val="160528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50" baseline="0" dirty="0">
                <a:solidFill>
                  <a:schemeClr val="bg1"/>
                </a:solidFill>
                <a:latin typeface="+mj-lt"/>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18" name="Title 17"/>
          <p:cNvSpPr>
            <a:spLocks noGrp="1"/>
          </p:cNvSpPr>
          <p:nvPr>
            <p:ph type="title" hasCustomPrompt="1"/>
          </p:nvPr>
        </p:nvSpPr>
        <p:spPr bwMode="gray">
          <a:xfrm>
            <a:off x="863781" y="1009402"/>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20" name="Text Placeholder 19"/>
          <p:cNvSpPr>
            <a:spLocks noGrp="1"/>
          </p:cNvSpPr>
          <p:nvPr>
            <p:ph type="body" sz="quarter" idx="17" hasCustomPrompt="1"/>
          </p:nvPr>
        </p:nvSpPr>
        <p:spPr bwMode="gray">
          <a:xfrm>
            <a:off x="863781" y="15887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363152" y="16580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Text Placeholder 19"/>
          <p:cNvSpPr>
            <a:spLocks noGrp="1"/>
          </p:cNvSpPr>
          <p:nvPr>
            <p:ph type="body" sz="quarter" idx="19" hasCustomPrompt="1"/>
          </p:nvPr>
        </p:nvSpPr>
        <p:spPr bwMode="gray">
          <a:xfrm>
            <a:off x="863781" y="217082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363152" y="224007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Text Placeholder 19"/>
          <p:cNvSpPr>
            <a:spLocks noGrp="1"/>
          </p:cNvSpPr>
          <p:nvPr>
            <p:ph type="body" sz="quarter" idx="21" hasCustomPrompt="1"/>
          </p:nvPr>
        </p:nvSpPr>
        <p:spPr bwMode="gray">
          <a:xfrm>
            <a:off x="863781" y="27528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363152" y="28221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Text Placeholder 19"/>
          <p:cNvSpPr>
            <a:spLocks noGrp="1"/>
          </p:cNvSpPr>
          <p:nvPr>
            <p:ph type="body" sz="quarter" idx="23" hasCustomPrompt="1"/>
          </p:nvPr>
        </p:nvSpPr>
        <p:spPr bwMode="gray">
          <a:xfrm>
            <a:off x="863781" y="3334922"/>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363152" y="3404172"/>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7" name="TextBox 4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9" name="Text Placeholder 1"/>
          <p:cNvSpPr txBox="1">
            <a:spLocks/>
          </p:cNvSpPr>
          <p:nvPr userDrawn="1"/>
        </p:nvSpPr>
        <p:spPr bwMode="gray">
          <a:xfrm>
            <a:off x="6469576" y="0"/>
            <a:ext cx="1685883" cy="3844642"/>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Insert a road map layout</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If only 3, delete rows 2 and 4. If 4, delete row 5.</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highlighted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Accent 1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the highlighted section title back to Rockwell 14pt</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Regular,</a:t>
            </a:r>
            <a:r>
              <a:rPr lang="en-US" sz="800" baseline="0"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white</a:t>
            </a:r>
          </a:p>
          <a:p>
            <a:pPr marL="0" indent="0">
              <a:spcBef>
                <a:spcPts val="1200"/>
              </a:spcBef>
              <a:buFont typeface="+mj-lt"/>
              <a:buNone/>
            </a:pPr>
            <a:r>
              <a:rPr lang="en-US" sz="900" b="1" dirty="0">
                <a:solidFill>
                  <a:schemeClr val="bg1"/>
                </a:solidFill>
                <a:latin typeface="Arial" panose="020B0604020202020204" pitchFamily="34" charset="0"/>
                <a:cs typeface="Arial" panose="020B0604020202020204" pitchFamily="34" charset="0"/>
              </a:rPr>
              <a:t>NEED MORE SECTIONS?</a:t>
            </a:r>
          </a:p>
          <a:p>
            <a:pPr marL="0" indent="0">
              <a:spcBef>
                <a:spcPts val="200"/>
              </a:spcBef>
              <a:buFont typeface="+mj-lt"/>
              <a:buNone/>
            </a:pPr>
            <a:r>
              <a:rPr lang="en-US" sz="750" dirty="0">
                <a:solidFill>
                  <a:schemeClr val="bg1"/>
                </a:solidFill>
                <a:latin typeface="Arial" panose="020B0604020202020204" pitchFamily="34" charset="0"/>
                <a:cs typeface="Arial" panose="020B0604020202020204" pitchFamily="34" charset="0"/>
              </a:rPr>
              <a:t>See</a:t>
            </a:r>
            <a:r>
              <a:rPr lang="en-US" sz="750" baseline="0" dirty="0">
                <a:solidFill>
                  <a:schemeClr val="bg1"/>
                </a:solidFill>
                <a:latin typeface="Arial" panose="020B0604020202020204" pitchFamily="34" charset="0"/>
                <a:cs typeface="Arial" panose="020B0604020202020204" pitchFamily="34" charset="0"/>
              </a:rPr>
              <a:t> the on-screen GLG for a customizable road map layout that includes 8 levels. It can be added as a layout into this deck. </a:t>
            </a:r>
            <a:endParaRPr lang="en-US" sz="75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82425629"/>
      </p:ext>
    </p:extLst>
  </p:cSld>
  <p:clrMapOvr>
    <a:masterClrMapping/>
  </p:clrMapOvr>
  <p:extLst mod="1">
    <p:ext uri="{DCECCB84-F9BA-43D5-87BE-67443E8EF086}">
      <p15:sldGuideLst xmlns:p15="http://schemas.microsoft.com/office/powerpoint/2012/main">
        <p15:guide id="1" pos="8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rgbClr val="003D70"/>
        </a:solidFill>
        <a:effectLst/>
      </p:bgPr>
    </p:bg>
    <p:spTree>
      <p:nvGrpSpPr>
        <p:cNvPr id="1" name=""/>
        <p:cNvGrpSpPr/>
        <p:nvPr/>
      </p:nvGrpSpPr>
      <p:grpSpPr>
        <a:xfrm>
          <a:off x="0" y="0"/>
          <a:ext cx="0" cy="0"/>
          <a:chOff x="0" y="0"/>
          <a:chExt cx="0" cy="0"/>
        </a:xfrm>
      </p:grpSpPr>
      <p:cxnSp>
        <p:nvCxnSpPr>
          <p:cNvPr id="11" name="Straight Connector 10"/>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Text Placeholder 3"/>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Text Placeholder 6"/>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17" name="TextBox 1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2" name="Text Placeholder 1"/>
          <p:cNvSpPr txBox="1">
            <a:spLocks/>
          </p:cNvSpPr>
          <p:nvPr userDrawn="1"/>
        </p:nvSpPr>
        <p:spPr bwMode="gray">
          <a:xfrm>
            <a:off x="6469576" y="3025755"/>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Tree>
    <p:custDataLst>
      <p:tags r:id="rId1"/>
    </p:custDataLst>
    <p:extLst>
      <p:ext uri="{BB962C8B-B14F-4D97-AF65-F5344CB8AC3E}">
        <p14:creationId xmlns:p14="http://schemas.microsoft.com/office/powerpoint/2010/main" val="2931385124"/>
      </p:ext>
    </p:extLst>
  </p:cSld>
  <p:clrMapOvr>
    <a:masterClrMapping/>
  </p:clrMapOvr>
  <p:extLst mod="1">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mod="1">
    <p:ext uri="{DCECCB84-F9BA-43D5-87BE-67443E8EF086}">
      <p15:sldGuideLst xmlns:p15="http://schemas.microsoft.com/office/powerpoint/2012/main">
        <p15:guide id="1" orient="horz" pos="6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758611219"/>
      </p:ext>
    </p:extLst>
  </p:cSld>
  <p:clrMapOvr>
    <a:masterClrMapping/>
  </p:clrMapOvr>
  <p:extLst mod="1">
    <p:ext uri="{DCECCB84-F9BA-43D5-87BE-67443E8EF086}">
      <p15:sldGuideLst xmlns:p15="http://schemas.microsoft.com/office/powerpoint/2012/main">
        <p15:guide id="1" orient="horz" pos="6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accent6"/>
                </a:solidFill>
              </a:defRPr>
            </a:lvl1pPr>
          </a:lstStyle>
          <a:p>
            <a:r>
              <a:rPr lang="en-US" dirty="0"/>
              <a:t>Impact Slide Title – Rockwell 18pt</a:t>
            </a:r>
          </a:p>
        </p:txBody>
      </p:sp>
      <p:sp>
        <p:nvSpPr>
          <p:cNvPr id="6" name="Text Placeholder 5"/>
          <p:cNvSpPr>
            <a:spLocks noGrp="1"/>
          </p:cNvSpPr>
          <p:nvPr>
            <p:ph type="body" sz="quarter" idx="16" hasCustomPrompt="1"/>
          </p:nvPr>
        </p:nvSpPr>
        <p:spPr bwMode="gray">
          <a:xfrm>
            <a:off x="456965"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and Highlight</a:t>
            </a:r>
          </a:p>
        </p:txBody>
      </p:sp>
      <p:sp>
        <p:nvSpPr>
          <p:cNvPr id="15" name="Text Placeholder 14"/>
          <p:cNvSpPr>
            <a:spLocks noGrp="1"/>
          </p:cNvSpPr>
          <p:nvPr>
            <p:ph type="body" sz="quarter" idx="17" hasCustomPrompt="1"/>
          </p:nvPr>
        </p:nvSpPr>
        <p:spPr bwMode="gray">
          <a:xfrm>
            <a:off x="1079874" y="1727589"/>
            <a:ext cx="4241053" cy="1809726"/>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Be sure to incorporate large quote graphic from the GLG. </a:t>
            </a:r>
          </a:p>
        </p:txBody>
      </p:sp>
      <p:sp>
        <p:nvSpPr>
          <p:cNvPr id="16" name="Text Placeholder 21"/>
          <p:cNvSpPr>
            <a:spLocks noGrp="1"/>
          </p:cNvSpPr>
          <p:nvPr>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accent2"/>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7"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2"/>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9" name="TextBox 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mod="1">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TextBox 19"/>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mod="1">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s://www.eab.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TextBox 7">
            <a:hlinkClick r:id="rId22"/>
          </p:cNvPr>
          <p:cNvSpPr txBox="1"/>
          <p:nvPr userDrawn="1"/>
        </p:nvSpPr>
        <p:spPr bwMode="gray">
          <a:xfrm>
            <a:off x="-1" y="4677489"/>
            <a:ext cx="2556770"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©2019 EAB Global, Inc. </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Arial" panose="020B0604020202020204" pitchFamily="34" charset="0"/>
              </a:rPr>
              <a:t>•</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Arial"/>
              </a:rPr>
              <a:t> All Rights Reserved</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 </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Arial" panose="020B0604020202020204" pitchFamily="34" charset="0"/>
              </a:rPr>
              <a:t>•</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eab.com. </a:t>
            </a:r>
            <a:endPar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endParaRPr>
          </a:p>
        </p:txBody>
      </p:sp>
      <p:sp>
        <p:nvSpPr>
          <p:cNvPr id="10" name="Title Placeholder 9"/>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Text Placeholder 11"/>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1"/>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7" r:id="rId4"/>
    <p:sldLayoutId id="2147483658" r:id="rId5"/>
    <p:sldLayoutId id="2147483659" r:id="rId6"/>
    <p:sldLayoutId id="2147483672" r:id="rId7"/>
    <p:sldLayoutId id="2147483661" r:id="rId8"/>
    <p:sldLayoutId id="2147483662" r:id="rId9"/>
    <p:sldLayoutId id="2147483663" r:id="rId10"/>
    <p:sldLayoutId id="2147483664" r:id="rId11"/>
    <p:sldLayoutId id="2147483666" r:id="rId12"/>
    <p:sldLayoutId id="2147483667" r:id="rId13"/>
    <p:sldLayoutId id="2147483668" r:id="rId14"/>
    <p:sldLayoutId id="2147483669" r:id="rId15"/>
    <p:sldLayoutId id="2147483670" r:id="rId16"/>
    <p:sldLayoutId id="2147483671" r:id="rId17"/>
    <p:sldLayoutId id="2147483674" r:id="rId18"/>
    <p:sldLayoutId id="2147483675" r:id="rId19"/>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ilg.org/sites/main/files/file-attachments/impact_on_teaching_and_learn.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kalb.com/content/news/Reading-by-campfire-Rapides-students-keep-skills-sharp-at-Literacy-Camp-484515621.html" TargetMode="External"/><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hyperlink" Target="https://www.wallacefoundation.org/knowledge-center/pages/learning-from-summer-effects-of-voluntary-summer-learning-programs-on-low-income-urban-youth.aspx"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hyperlink" Target="http://www.cr.k12.ia.us/schools/kids-on-course-university/" TargetMode="External"/><Relationship Id="rId3" Type="http://schemas.openxmlformats.org/officeDocument/2006/relationships/image" Target="../media/image43.png"/><Relationship Id="rId7" Type="http://schemas.openxmlformats.org/officeDocument/2006/relationships/hyperlink" Target="https://www.kcrg.com/content/news/Test-scores-show-summer-school-program-in-Cedar-Rapids-worked-410449665.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pghschools.org/cms/lib/PA01000449/Centricity/Domain/4/FINAL%202017%20SDA%20Summary%20Report.pdf" TargetMode="External"/><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1.png"/><Relationship Id="rId11" Type="http://schemas.openxmlformats.org/officeDocument/2006/relationships/image" Target="../media/image55.png"/><Relationship Id="rId5" Type="http://schemas.microsoft.com/office/2007/relationships/hdphoto" Target="../media/hdphoto1.wdp"/><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hyperlink" Target="http://www.afterschoolalliance.org/press_archives/AA3PMNationalNR_052510.pd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https://scholar.harvard.edu/files/mkraft/files/kraft_monti-nussbaum_2017_can_schools_enable_parents_to_prevent_summer_annals.pdf"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hyperlink" Target="https://scholar.harvard.edu/files/mkraft/files/kraft_monti-nussbaum_2017_can_schools_enable_parents_to_prevent_summer_annals.pdf" TargetMode="External"/><Relationship Id="rId7"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hyperlink" Target="https://scholar.harvard.edu/files/todd_rogers/files/bergman_and_rogers_the_impace_of_defaults.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cholar.harvard.edu/files/mkraft/files/kraft_monti-nussbaum_2017_can_schools_enable_parents_to_prevent_summer_annals.pdf" TargetMode="External"/><Relationship Id="rId7"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66.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hyperlink" Target="https://eab.com/research-and-insights/superintendent-leadership-forum/resources/2018/student-mental-health-and-wellness-resource-page" TargetMode="External"/><Relationship Id="rId3" Type="http://schemas.openxmlformats.org/officeDocument/2006/relationships/hyperlink" Target="https://eab.com/" TargetMode="External"/><Relationship Id="rId7" Type="http://schemas.openxmlformats.org/officeDocument/2006/relationships/image" Target="../media/image24.png"/><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hyperlink" Target="https://eab.com/research-and-insights/superintendent-leadership-forum/resources/2018/on-demand-research-library" TargetMode="External"/><Relationship Id="rId11" Type="http://schemas.openxmlformats.org/officeDocument/2006/relationships/image" Target="../media/image70.jpg"/><Relationship Id="rId5" Type="http://schemas.openxmlformats.org/officeDocument/2006/relationships/image" Target="../media/image69.png"/><Relationship Id="rId10" Type="http://schemas.openxmlformats.org/officeDocument/2006/relationships/hyperlink" Target="mailto:jtaylor@eab.com" TargetMode="External"/><Relationship Id="rId4" Type="http://schemas.openxmlformats.org/officeDocument/2006/relationships/hyperlink" Target="https://eab.com/research-and-insights/superintendent-leadership-forum/resources/student-success-resource-center-high-school-college-career" TargetMode="External"/><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hyperlink" Target="https://www.eab.com/research-and-insights/superintendent-leadership-forum/event/webconferences/2019/narrowing-the-third-grade-reading-gap" TargetMode="Externa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1.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hyperlink" Target="https://www.eab.com/research-and-insights/superintendent-leadership-forum/event/webconferences/2019/narrowing-the-third-grade-reading-gap"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www.readingrockets.org/article/summer-reading-loss" TargetMode="External"/><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rand.org/content/dam/rand/pubs/monographs/2011/RAND_MG1120.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usnews.com/news/education-news/articles/2018-06-07/summer-exacerbates-the-divide-between-rich-and-poor-students" TargetMode="External"/><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aecf.org/resources/early-warning-why-reading-by-the-end-of-third-grade-matters/" TargetMode="External"/><Relationship Id="rId5" Type="http://schemas.openxmlformats.org/officeDocument/2006/relationships/hyperlink" Target="https://gradelevelreading.net/wp-content/uploads/2012/08/FACE-Research.pdf" TargetMode="External"/><Relationship Id="rId4" Type="http://schemas.openxmlformats.org/officeDocument/2006/relationships/hyperlink" Target="https://nces.ed.gov/pubs2018/201816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12800" y="2115916"/>
            <a:ext cx="4389120" cy="692497"/>
          </a:xfrm>
        </p:spPr>
        <p:txBody>
          <a:bodyPr/>
          <a:lstStyle/>
          <a:p>
            <a:r>
              <a:rPr lang="en-US" dirty="0"/>
              <a:t>Narrowing the Third </a:t>
            </a:r>
            <a:br>
              <a:rPr lang="en-US" dirty="0"/>
            </a:br>
            <a:r>
              <a:rPr lang="en-US" dirty="0"/>
              <a:t>Grade Reading Gap</a:t>
            </a:r>
          </a:p>
        </p:txBody>
      </p:sp>
      <p:sp>
        <p:nvSpPr>
          <p:cNvPr id="10" name="Text Placeholder 9"/>
          <p:cNvSpPr>
            <a:spLocks noGrp="1"/>
          </p:cNvSpPr>
          <p:nvPr>
            <p:ph type="body" sz="quarter" idx="13"/>
          </p:nvPr>
        </p:nvSpPr>
        <p:spPr>
          <a:xfrm>
            <a:off x="812800" y="2924994"/>
            <a:ext cx="4769516" cy="169277"/>
          </a:xfrm>
        </p:spPr>
        <p:txBody>
          <a:bodyPr/>
          <a:lstStyle/>
          <a:p>
            <a:r>
              <a:rPr lang="en-US" dirty="0"/>
              <a:t>Embracing the Science of Reading to Improve Student Outcomes</a:t>
            </a:r>
          </a:p>
        </p:txBody>
      </p:sp>
      <p:sp>
        <p:nvSpPr>
          <p:cNvPr id="11" name="Text Placeholder 10"/>
          <p:cNvSpPr>
            <a:spLocks noGrp="1"/>
          </p:cNvSpPr>
          <p:nvPr>
            <p:ph type="body" sz="quarter" idx="14"/>
          </p:nvPr>
        </p:nvSpPr>
        <p:spPr>
          <a:xfrm>
            <a:off x="3840480" y="4384289"/>
            <a:ext cx="2282508" cy="138499"/>
          </a:xfrm>
        </p:spPr>
        <p:txBody>
          <a:bodyPr/>
          <a:lstStyle/>
          <a:p>
            <a:r>
              <a:rPr lang="en-US" dirty="0"/>
              <a:t>District Leadership Forum</a:t>
            </a:r>
          </a:p>
        </p:txBody>
      </p:sp>
      <p:sp>
        <p:nvSpPr>
          <p:cNvPr id="5" name="Text Placeholder 9">
            <a:extLst>
              <a:ext uri="{FF2B5EF4-FFF2-40B4-BE49-F238E27FC236}">
                <a16:creationId xmlns:a16="http://schemas.microsoft.com/office/drawing/2014/main" id="{3D33CE74-D2D1-4613-83FB-16760D5BBE86}"/>
              </a:ext>
            </a:extLst>
          </p:cNvPr>
          <p:cNvSpPr txBox="1">
            <a:spLocks/>
          </p:cNvSpPr>
          <p:nvPr/>
        </p:nvSpPr>
        <p:spPr bwMode="gray">
          <a:xfrm>
            <a:off x="812799" y="3501457"/>
            <a:ext cx="4927097" cy="169277"/>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100" kern="1200" baseline="0">
                <a:solidFill>
                  <a:schemeClr val="accent1"/>
                </a:solidFill>
                <a:latin typeface="+mn-lt"/>
                <a:ea typeface="+mn-ea"/>
                <a:cs typeface="+mn-cs"/>
              </a:defRPr>
            </a:lvl1pPr>
            <a:lvl2pPr marL="114300" indent="0" algn="l" defTabSz="480060" rtl="0" eaLnBrk="1" latinLnBrk="0" hangingPunct="1">
              <a:lnSpc>
                <a:spcPct val="100000"/>
              </a:lnSpc>
              <a:spcBef>
                <a:spcPts val="500"/>
              </a:spcBef>
              <a:buClrTx/>
              <a:buFont typeface="Verdana" panose="020B0604030504040204" pitchFamily="34" charset="0"/>
              <a:buNone/>
              <a:defRPr sz="1100" kern="1200">
                <a:solidFill>
                  <a:schemeClr val="accent1"/>
                </a:solidFill>
                <a:latin typeface="+mn-lt"/>
                <a:ea typeface="+mn-ea"/>
                <a:cs typeface="+mn-cs"/>
              </a:defRPr>
            </a:lvl2pPr>
            <a:lvl3pPr marL="228600" indent="0" algn="l" defTabSz="480060" rtl="0" eaLnBrk="1" latinLnBrk="0" hangingPunct="1">
              <a:lnSpc>
                <a:spcPct val="100000"/>
              </a:lnSpc>
              <a:spcBef>
                <a:spcPts val="500"/>
              </a:spcBef>
              <a:buClrTx/>
              <a:buFont typeface="Arial" panose="020B0604020202020204" pitchFamily="34" charset="0"/>
              <a:buNone/>
              <a:defRPr sz="1100" kern="1200">
                <a:solidFill>
                  <a:schemeClr val="accent1"/>
                </a:solidFill>
                <a:latin typeface="+mn-lt"/>
                <a:ea typeface="+mn-ea"/>
                <a:cs typeface="+mn-cs"/>
              </a:defRPr>
            </a:lvl3pPr>
            <a:lvl4pPr marL="342900" indent="0" algn="l" defTabSz="480060" rtl="0" eaLnBrk="1" latinLnBrk="0" hangingPunct="1">
              <a:lnSpc>
                <a:spcPct val="100000"/>
              </a:lnSpc>
              <a:spcBef>
                <a:spcPts val="500"/>
              </a:spcBef>
              <a:buFont typeface="Verdana" panose="020B0604030504040204" pitchFamily="34" charset="0"/>
              <a:buNone/>
              <a:defRPr sz="1100" kern="1200">
                <a:solidFill>
                  <a:schemeClr val="accent1"/>
                </a:solidFill>
                <a:latin typeface="+mn-lt"/>
                <a:ea typeface="+mn-ea"/>
                <a:cs typeface="+mn-cs"/>
              </a:defRPr>
            </a:lvl4pPr>
            <a:lvl5pPr marL="457200" indent="0" algn="l" defTabSz="480060" rtl="0" eaLnBrk="1" latinLnBrk="0" hangingPunct="1">
              <a:lnSpc>
                <a:spcPct val="100000"/>
              </a:lnSpc>
              <a:spcBef>
                <a:spcPts val="500"/>
              </a:spcBef>
              <a:buFont typeface="Arial" panose="020B0604020202020204" pitchFamily="34" charset="0"/>
              <a:buNone/>
              <a:defRPr sz="1100" kern="1200" baseline="0">
                <a:solidFill>
                  <a:schemeClr val="accent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b="1" dirty="0">
                <a:solidFill>
                  <a:schemeClr val="bg1"/>
                </a:solidFill>
              </a:rPr>
              <a:t>Mitigate Summer Slide with Engaging Summer Programming</a:t>
            </a:r>
          </a:p>
        </p:txBody>
      </p:sp>
    </p:spTree>
    <p:custDataLst>
      <p:tags r:id="rId1"/>
    </p:custDataLst>
    <p:extLst>
      <p:ext uri="{BB962C8B-B14F-4D97-AF65-F5344CB8AC3E}">
        <p14:creationId xmlns:p14="http://schemas.microsoft.com/office/powerpoint/2010/main" val="543746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34C866-4BF3-41B9-87E1-2C1B31122540}"/>
              </a:ext>
            </a:extLst>
          </p:cNvPr>
          <p:cNvSpPr>
            <a:spLocks noGrp="1"/>
          </p:cNvSpPr>
          <p:nvPr>
            <p:ph type="body" sz="quarter" idx="15"/>
          </p:nvPr>
        </p:nvSpPr>
        <p:spPr>
          <a:xfrm>
            <a:off x="280195" y="640267"/>
            <a:ext cx="5842794" cy="184666"/>
          </a:xfrm>
        </p:spPr>
        <p:txBody>
          <a:bodyPr/>
          <a:lstStyle/>
          <a:p>
            <a:r>
              <a:rPr lang="en-US" dirty="0"/>
              <a:t>All Students Lose Valuable Instructional Time as Teachers Reteach Material </a:t>
            </a:r>
          </a:p>
        </p:txBody>
      </p:sp>
      <p:sp>
        <p:nvSpPr>
          <p:cNvPr id="3" name="Text Placeholder 2">
            <a:extLst>
              <a:ext uri="{FF2B5EF4-FFF2-40B4-BE49-F238E27FC236}">
                <a16:creationId xmlns:a16="http://schemas.microsoft.com/office/drawing/2014/main" id="{443583B0-723E-47A5-8213-F2FB79F0E256}"/>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E2F87425-9932-438B-8BE6-55D5765FC196}"/>
              </a:ext>
            </a:extLst>
          </p:cNvPr>
          <p:cNvSpPr>
            <a:spLocks noGrp="1"/>
          </p:cNvSpPr>
          <p:nvPr>
            <p:ph type="body" sz="quarter" idx="18"/>
          </p:nvPr>
        </p:nvSpPr>
        <p:spPr>
          <a:xfrm>
            <a:off x="3960474" y="4523601"/>
            <a:ext cx="2440326" cy="276999"/>
          </a:xfrm>
        </p:spPr>
        <p:txBody>
          <a:bodyPr/>
          <a:lstStyle/>
          <a:p>
            <a:r>
              <a:rPr lang="en-US" dirty="0"/>
              <a:t>Source: National Summer Learning Association, </a:t>
            </a:r>
            <a:r>
              <a:rPr lang="en-US" dirty="0">
                <a:hlinkClick r:id="rId3"/>
              </a:rPr>
              <a:t>Summer’s Influence on Teaching and Learning All Year</a:t>
            </a:r>
            <a:r>
              <a:rPr lang="en-US" dirty="0"/>
              <a:t>; EAB interviews and analysis.</a:t>
            </a:r>
          </a:p>
        </p:txBody>
      </p:sp>
      <p:sp>
        <p:nvSpPr>
          <p:cNvPr id="5" name="Text Placeholder 4">
            <a:extLst>
              <a:ext uri="{FF2B5EF4-FFF2-40B4-BE49-F238E27FC236}">
                <a16:creationId xmlns:a16="http://schemas.microsoft.com/office/drawing/2014/main" id="{4EC7A42B-7468-4F61-A8E4-9C979DBB4CBA}"/>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29ADBCD4-0613-4B14-8766-25F48614AB64}"/>
              </a:ext>
            </a:extLst>
          </p:cNvPr>
          <p:cNvSpPr>
            <a:spLocks noGrp="1"/>
          </p:cNvSpPr>
          <p:nvPr>
            <p:ph type="title"/>
          </p:nvPr>
        </p:nvSpPr>
        <p:spPr>
          <a:xfrm>
            <a:off x="280194" y="317005"/>
            <a:ext cx="5486400" cy="249299"/>
          </a:xfrm>
        </p:spPr>
        <p:txBody>
          <a:bodyPr/>
          <a:lstStyle/>
          <a:p>
            <a:r>
              <a:rPr lang="en-US" dirty="0"/>
              <a:t>Teachers Spend Too Much Time Playing Catch Up  </a:t>
            </a:r>
          </a:p>
        </p:txBody>
      </p:sp>
      <p:sp>
        <p:nvSpPr>
          <p:cNvPr id="9" name="Rectangle 8">
            <a:extLst>
              <a:ext uri="{FF2B5EF4-FFF2-40B4-BE49-F238E27FC236}">
                <a16:creationId xmlns:a16="http://schemas.microsoft.com/office/drawing/2014/main" id="{618D0C50-9AC1-4105-8CD2-73D70F9C5292}"/>
              </a:ext>
            </a:extLst>
          </p:cNvPr>
          <p:cNvSpPr/>
          <p:nvPr/>
        </p:nvSpPr>
        <p:spPr bwMode="gray">
          <a:xfrm>
            <a:off x="0" y="1199268"/>
            <a:ext cx="6400800" cy="1388843"/>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 name="TextBox 9">
            <a:extLst>
              <a:ext uri="{FF2B5EF4-FFF2-40B4-BE49-F238E27FC236}">
                <a16:creationId xmlns:a16="http://schemas.microsoft.com/office/drawing/2014/main" id="{1B7E7390-D8A6-4CBE-B112-7D76D5ED60C1}"/>
              </a:ext>
            </a:extLst>
          </p:cNvPr>
          <p:cNvSpPr txBox="1"/>
          <p:nvPr/>
        </p:nvSpPr>
        <p:spPr bwMode="gray">
          <a:xfrm>
            <a:off x="269875" y="1367261"/>
            <a:ext cx="908903" cy="153888"/>
          </a:xfrm>
          <a:prstGeom prst="rect">
            <a:avLst/>
          </a:prstGeom>
          <a:noFill/>
        </p:spPr>
        <p:txBody>
          <a:bodyPr wrap="none" lIns="0" tIns="0" rIns="0" bIns="0" rtlCol="0" anchor="ctr">
            <a:spAutoFit/>
          </a:bodyPr>
          <a:lstStyle/>
          <a:p>
            <a:r>
              <a:rPr lang="en-US" sz="1000" b="1" dirty="0">
                <a:solidFill>
                  <a:schemeClr val="accent4"/>
                </a:solidFill>
              </a:rPr>
              <a:t>The Problem</a:t>
            </a:r>
          </a:p>
        </p:txBody>
      </p:sp>
      <p:sp>
        <p:nvSpPr>
          <p:cNvPr id="11" name="TextBox 10">
            <a:extLst>
              <a:ext uri="{FF2B5EF4-FFF2-40B4-BE49-F238E27FC236}">
                <a16:creationId xmlns:a16="http://schemas.microsoft.com/office/drawing/2014/main" id="{82B04BA8-6359-471F-922A-0F482691ACB5}"/>
              </a:ext>
            </a:extLst>
          </p:cNvPr>
          <p:cNvSpPr txBox="1"/>
          <p:nvPr/>
        </p:nvSpPr>
        <p:spPr bwMode="gray">
          <a:xfrm>
            <a:off x="4391320" y="1367261"/>
            <a:ext cx="930112" cy="153888"/>
          </a:xfrm>
          <a:prstGeom prst="rect">
            <a:avLst/>
          </a:prstGeom>
          <a:noFill/>
        </p:spPr>
        <p:txBody>
          <a:bodyPr wrap="square" lIns="0" tIns="0" rIns="0" bIns="0" rtlCol="0" anchor="ctr">
            <a:spAutoFit/>
          </a:bodyPr>
          <a:lstStyle/>
          <a:p>
            <a:r>
              <a:rPr lang="en-US" sz="1000" b="1" dirty="0">
                <a:solidFill>
                  <a:schemeClr val="accent4"/>
                </a:solidFill>
              </a:rPr>
              <a:t>The Losses</a:t>
            </a:r>
          </a:p>
        </p:txBody>
      </p:sp>
      <p:sp>
        <p:nvSpPr>
          <p:cNvPr id="12" name="Rectangle 11">
            <a:extLst>
              <a:ext uri="{FF2B5EF4-FFF2-40B4-BE49-F238E27FC236}">
                <a16:creationId xmlns:a16="http://schemas.microsoft.com/office/drawing/2014/main" id="{A08396BC-0F81-4F33-B50E-15AA9F901DD1}"/>
              </a:ext>
            </a:extLst>
          </p:cNvPr>
          <p:cNvSpPr/>
          <p:nvPr/>
        </p:nvSpPr>
        <p:spPr bwMode="gray">
          <a:xfrm>
            <a:off x="269875" y="1598497"/>
            <a:ext cx="717353" cy="384721"/>
          </a:xfrm>
          <a:prstGeom prst="rect">
            <a:avLst/>
          </a:prstGeom>
          <a:noFill/>
        </p:spPr>
        <p:txBody>
          <a:bodyPr wrap="square" lIns="0" tIns="0" rIns="0" bIns="0">
            <a:spAutoFit/>
          </a:bodyPr>
          <a:lstStyle/>
          <a:p>
            <a:pPr>
              <a:spcBef>
                <a:spcPts val="500"/>
              </a:spcBef>
            </a:pPr>
            <a:r>
              <a:rPr lang="en-US" sz="2500" dirty="0">
                <a:solidFill>
                  <a:schemeClr val="accent6"/>
                </a:solidFill>
                <a:latin typeface="+mj-lt"/>
              </a:rPr>
              <a:t>66%</a:t>
            </a:r>
          </a:p>
        </p:txBody>
      </p:sp>
      <p:sp>
        <p:nvSpPr>
          <p:cNvPr id="13" name="Rectangle 12">
            <a:extLst>
              <a:ext uri="{FF2B5EF4-FFF2-40B4-BE49-F238E27FC236}">
                <a16:creationId xmlns:a16="http://schemas.microsoft.com/office/drawing/2014/main" id="{87B02963-448A-4B25-A76A-70560A3517F2}"/>
              </a:ext>
            </a:extLst>
          </p:cNvPr>
          <p:cNvSpPr/>
          <p:nvPr/>
        </p:nvSpPr>
        <p:spPr bwMode="gray">
          <a:xfrm>
            <a:off x="4391321" y="1598497"/>
            <a:ext cx="907254" cy="384721"/>
          </a:xfrm>
          <a:prstGeom prst="rect">
            <a:avLst/>
          </a:prstGeom>
          <a:noFill/>
        </p:spPr>
        <p:txBody>
          <a:bodyPr wrap="square" lIns="0" tIns="0" rIns="0" bIns="0">
            <a:spAutoFit/>
          </a:bodyPr>
          <a:lstStyle/>
          <a:p>
            <a:pPr>
              <a:spcBef>
                <a:spcPts val="500"/>
              </a:spcBef>
            </a:pPr>
            <a:r>
              <a:rPr lang="en-US" sz="2500" dirty="0">
                <a:solidFill>
                  <a:schemeClr val="accent6"/>
                </a:solidFill>
                <a:latin typeface="+mj-lt"/>
              </a:rPr>
              <a:t>10%+</a:t>
            </a:r>
            <a:endParaRPr lang="en-US" sz="900" dirty="0">
              <a:solidFill>
                <a:schemeClr val="accent4"/>
              </a:solidFill>
            </a:endParaRPr>
          </a:p>
        </p:txBody>
      </p:sp>
      <p:sp>
        <p:nvSpPr>
          <p:cNvPr id="14" name="Rectangle 13">
            <a:extLst>
              <a:ext uri="{FF2B5EF4-FFF2-40B4-BE49-F238E27FC236}">
                <a16:creationId xmlns:a16="http://schemas.microsoft.com/office/drawing/2014/main" id="{0A4B7AA0-F5C8-40D6-9607-44AE833FFD28}"/>
              </a:ext>
            </a:extLst>
          </p:cNvPr>
          <p:cNvSpPr/>
          <p:nvPr/>
        </p:nvSpPr>
        <p:spPr bwMode="gray">
          <a:xfrm>
            <a:off x="2199326" y="1598497"/>
            <a:ext cx="1493991" cy="523220"/>
          </a:xfrm>
          <a:prstGeom prst="rect">
            <a:avLst/>
          </a:prstGeom>
          <a:noFill/>
        </p:spPr>
        <p:txBody>
          <a:bodyPr wrap="square" lIns="0" tIns="0" rIns="0" bIns="0">
            <a:spAutoFit/>
          </a:bodyPr>
          <a:lstStyle/>
          <a:p>
            <a:pPr>
              <a:spcBef>
                <a:spcPts val="500"/>
              </a:spcBef>
            </a:pPr>
            <a:r>
              <a:rPr lang="en-US" sz="2500" dirty="0">
                <a:solidFill>
                  <a:schemeClr val="accent6"/>
                </a:solidFill>
                <a:latin typeface="+mj-lt"/>
              </a:rPr>
              <a:t>3-4 weeks</a:t>
            </a:r>
            <a:br>
              <a:rPr lang="en-US" sz="900" dirty="0">
                <a:solidFill>
                  <a:schemeClr val="accent6"/>
                </a:solidFill>
              </a:rPr>
            </a:br>
            <a:endParaRPr lang="en-US" sz="900" dirty="0">
              <a:solidFill>
                <a:schemeClr val="accent4"/>
              </a:solidFill>
            </a:endParaRPr>
          </a:p>
        </p:txBody>
      </p:sp>
      <p:sp>
        <p:nvSpPr>
          <p:cNvPr id="15" name="TextBox 14">
            <a:extLst>
              <a:ext uri="{FF2B5EF4-FFF2-40B4-BE49-F238E27FC236}">
                <a16:creationId xmlns:a16="http://schemas.microsoft.com/office/drawing/2014/main" id="{BD127B19-1D4A-4AA1-AF0A-62984F6DF60B}"/>
              </a:ext>
            </a:extLst>
          </p:cNvPr>
          <p:cNvSpPr txBox="1"/>
          <p:nvPr/>
        </p:nvSpPr>
        <p:spPr bwMode="gray">
          <a:xfrm>
            <a:off x="2199329" y="1367261"/>
            <a:ext cx="1333698" cy="153888"/>
          </a:xfrm>
          <a:prstGeom prst="rect">
            <a:avLst/>
          </a:prstGeom>
          <a:noFill/>
        </p:spPr>
        <p:txBody>
          <a:bodyPr wrap="none" lIns="0" tIns="0" rIns="0" bIns="0" rtlCol="0" anchor="ctr">
            <a:spAutoFit/>
          </a:bodyPr>
          <a:lstStyle/>
          <a:p>
            <a:r>
              <a:rPr lang="en-US" sz="1000" b="1" dirty="0">
                <a:solidFill>
                  <a:schemeClr val="accent4"/>
                </a:solidFill>
              </a:rPr>
              <a:t>The Consequences</a:t>
            </a:r>
          </a:p>
        </p:txBody>
      </p:sp>
      <p:cxnSp>
        <p:nvCxnSpPr>
          <p:cNvPr id="16" name="Straight Arrow Connector 15">
            <a:extLst>
              <a:ext uri="{FF2B5EF4-FFF2-40B4-BE49-F238E27FC236}">
                <a16:creationId xmlns:a16="http://schemas.microsoft.com/office/drawing/2014/main" id="{FFF94E54-D035-40A3-935F-94B87B0AD146}"/>
              </a:ext>
            </a:extLst>
          </p:cNvPr>
          <p:cNvCxnSpPr/>
          <p:nvPr/>
        </p:nvCxnSpPr>
        <p:spPr bwMode="gray">
          <a:xfrm>
            <a:off x="1365351" y="1444205"/>
            <a:ext cx="712697" cy="0"/>
          </a:xfrm>
          <a:prstGeom prst="straightConnector1">
            <a:avLst/>
          </a:prstGeom>
          <a:ln w="12700">
            <a:solidFill>
              <a:schemeClr val="tx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68C6B93-7D2E-4181-A671-7608398CFB2A}"/>
              </a:ext>
            </a:extLst>
          </p:cNvPr>
          <p:cNvCxnSpPr/>
          <p:nvPr/>
        </p:nvCxnSpPr>
        <p:spPr bwMode="gray">
          <a:xfrm>
            <a:off x="3672613" y="1444205"/>
            <a:ext cx="631908" cy="0"/>
          </a:xfrm>
          <a:prstGeom prst="straightConnector1">
            <a:avLst/>
          </a:prstGeom>
          <a:ln w="12700">
            <a:solidFill>
              <a:schemeClr val="tx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 Placeholder 1">
            <a:extLst>
              <a:ext uri="{FF2B5EF4-FFF2-40B4-BE49-F238E27FC236}">
                <a16:creationId xmlns:a16="http://schemas.microsoft.com/office/drawing/2014/main" id="{BCAC7009-0847-40E2-B575-2E1CD3C34EF7}"/>
              </a:ext>
            </a:extLst>
          </p:cNvPr>
          <p:cNvSpPr txBox="1">
            <a:spLocks/>
          </p:cNvSpPr>
          <p:nvPr/>
        </p:nvSpPr>
        <p:spPr bwMode="gray">
          <a:xfrm>
            <a:off x="3587058" y="3117015"/>
            <a:ext cx="2530476"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solidFill>
                  <a:schemeClr val="accent4"/>
                </a:solidFill>
              </a:rPr>
              <a:t>All Students Negatively Impacted</a:t>
            </a:r>
          </a:p>
        </p:txBody>
      </p:sp>
      <p:sp>
        <p:nvSpPr>
          <p:cNvPr id="19" name="Text Placeholder 1">
            <a:extLst>
              <a:ext uri="{FF2B5EF4-FFF2-40B4-BE49-F238E27FC236}">
                <a16:creationId xmlns:a16="http://schemas.microsoft.com/office/drawing/2014/main" id="{2D6F15A7-7F93-4531-A2FC-1AB1AC9C0E8C}"/>
              </a:ext>
            </a:extLst>
          </p:cNvPr>
          <p:cNvSpPr txBox="1">
            <a:spLocks/>
          </p:cNvSpPr>
          <p:nvPr/>
        </p:nvSpPr>
        <p:spPr bwMode="gray">
          <a:xfrm>
            <a:off x="542750" y="3362765"/>
            <a:ext cx="2372330" cy="89511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dirty="0">
                <a:solidFill>
                  <a:schemeClr val="accent4"/>
                </a:solidFill>
              </a:rPr>
              <a:t>Teachers already struggle to cover grade-level content in one year without additional time lost to review</a:t>
            </a:r>
          </a:p>
          <a:p>
            <a:r>
              <a:rPr lang="en-US" dirty="0">
                <a:solidFill>
                  <a:schemeClr val="accent4"/>
                </a:solidFill>
              </a:rPr>
              <a:t>Student supports focus on old </a:t>
            </a:r>
            <a:br>
              <a:rPr lang="en-US" dirty="0">
                <a:solidFill>
                  <a:schemeClr val="accent4"/>
                </a:solidFill>
              </a:rPr>
            </a:br>
            <a:r>
              <a:rPr lang="en-US" dirty="0">
                <a:solidFill>
                  <a:schemeClr val="accent4"/>
                </a:solidFill>
              </a:rPr>
              <a:t>material rather than supporting new knowledge acquisition</a:t>
            </a:r>
          </a:p>
        </p:txBody>
      </p:sp>
      <p:sp>
        <p:nvSpPr>
          <p:cNvPr id="20" name="TextBox 19">
            <a:extLst>
              <a:ext uri="{FF2B5EF4-FFF2-40B4-BE49-F238E27FC236}">
                <a16:creationId xmlns:a16="http://schemas.microsoft.com/office/drawing/2014/main" id="{3DD331B2-2648-42E1-93ED-276DD5B95413}"/>
              </a:ext>
            </a:extLst>
          </p:cNvPr>
          <p:cNvSpPr txBox="1"/>
          <p:nvPr/>
        </p:nvSpPr>
        <p:spPr bwMode="gray">
          <a:xfrm>
            <a:off x="269875" y="2857023"/>
            <a:ext cx="3817494" cy="153888"/>
          </a:xfrm>
          <a:prstGeom prst="rect">
            <a:avLst/>
          </a:prstGeom>
          <a:noFill/>
        </p:spPr>
        <p:txBody>
          <a:bodyPr wrap="square" lIns="0" tIns="0" rIns="0" bIns="0" rtlCol="0">
            <a:spAutoFit/>
          </a:bodyPr>
          <a:lstStyle/>
          <a:p>
            <a:pPr>
              <a:spcBef>
                <a:spcPts val="500"/>
              </a:spcBef>
            </a:pPr>
            <a:r>
              <a:rPr lang="en-US" sz="1000" b="1" dirty="0">
                <a:solidFill>
                  <a:schemeClr val="accent4"/>
                </a:solidFill>
              </a:rPr>
              <a:t>Key Instructional Consequences of Summer Slide</a:t>
            </a:r>
          </a:p>
        </p:txBody>
      </p:sp>
      <p:sp>
        <p:nvSpPr>
          <p:cNvPr id="21" name="Multiply 66">
            <a:extLst>
              <a:ext uri="{FF2B5EF4-FFF2-40B4-BE49-F238E27FC236}">
                <a16:creationId xmlns:a16="http://schemas.microsoft.com/office/drawing/2014/main" id="{41C53A7C-EA23-4C3A-B5EA-A76B6E5FD4F2}"/>
              </a:ext>
            </a:extLst>
          </p:cNvPr>
          <p:cNvSpPr/>
          <p:nvPr/>
        </p:nvSpPr>
        <p:spPr bwMode="gray">
          <a:xfrm>
            <a:off x="3299946" y="3060733"/>
            <a:ext cx="274320" cy="27432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22" name="Multiply 67">
            <a:extLst>
              <a:ext uri="{FF2B5EF4-FFF2-40B4-BE49-F238E27FC236}">
                <a16:creationId xmlns:a16="http://schemas.microsoft.com/office/drawing/2014/main" id="{651769D1-E7CA-49A5-ADE1-F6D32771D793}"/>
              </a:ext>
            </a:extLst>
          </p:cNvPr>
          <p:cNvSpPr/>
          <p:nvPr/>
        </p:nvSpPr>
        <p:spPr bwMode="gray">
          <a:xfrm>
            <a:off x="261321" y="3060733"/>
            <a:ext cx="274320" cy="27432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23" name="Text Placeholder 1">
            <a:extLst>
              <a:ext uri="{FF2B5EF4-FFF2-40B4-BE49-F238E27FC236}">
                <a16:creationId xmlns:a16="http://schemas.microsoft.com/office/drawing/2014/main" id="{CFC4FBB8-9014-4D85-8E22-0B988A1AB7CE}"/>
              </a:ext>
            </a:extLst>
          </p:cNvPr>
          <p:cNvSpPr txBox="1">
            <a:spLocks/>
          </p:cNvSpPr>
          <p:nvPr/>
        </p:nvSpPr>
        <p:spPr bwMode="gray">
          <a:xfrm>
            <a:off x="3587058" y="3351666"/>
            <a:ext cx="2440326" cy="89511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dirty="0">
                <a:solidFill>
                  <a:schemeClr val="accent4"/>
                </a:solidFill>
              </a:rPr>
              <a:t>All students lose valuable new learning time when teachers have to reteach content from previous year</a:t>
            </a:r>
          </a:p>
          <a:p>
            <a:r>
              <a:rPr lang="en-US" dirty="0">
                <a:solidFill>
                  <a:schemeClr val="accent4"/>
                </a:solidFill>
              </a:rPr>
              <a:t>Students who are still behind even after reteaching will likely continue to fall further behind throughout the year</a:t>
            </a:r>
          </a:p>
        </p:txBody>
      </p:sp>
      <p:sp>
        <p:nvSpPr>
          <p:cNvPr id="24" name="Text Placeholder 1">
            <a:extLst>
              <a:ext uri="{FF2B5EF4-FFF2-40B4-BE49-F238E27FC236}">
                <a16:creationId xmlns:a16="http://schemas.microsoft.com/office/drawing/2014/main" id="{436BC373-25A2-4456-A180-52D7F26C7D52}"/>
              </a:ext>
            </a:extLst>
          </p:cNvPr>
          <p:cNvSpPr txBox="1">
            <a:spLocks/>
          </p:cNvSpPr>
          <p:nvPr/>
        </p:nvSpPr>
        <p:spPr bwMode="gray">
          <a:xfrm>
            <a:off x="570380" y="3117015"/>
            <a:ext cx="2530476"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solidFill>
                  <a:schemeClr val="accent4"/>
                </a:solidFill>
              </a:rPr>
              <a:t>Instructional Time Stretched Thinner</a:t>
            </a:r>
          </a:p>
        </p:txBody>
      </p:sp>
      <p:sp>
        <p:nvSpPr>
          <p:cNvPr id="8" name="TextBox 7">
            <a:extLst>
              <a:ext uri="{FF2B5EF4-FFF2-40B4-BE49-F238E27FC236}">
                <a16:creationId xmlns:a16="http://schemas.microsoft.com/office/drawing/2014/main" id="{C762ED3A-4E58-45F3-98AE-C04FE43DB495}"/>
              </a:ext>
            </a:extLst>
          </p:cNvPr>
          <p:cNvSpPr txBox="1"/>
          <p:nvPr/>
        </p:nvSpPr>
        <p:spPr>
          <a:xfrm>
            <a:off x="280194" y="1990348"/>
            <a:ext cx="1419133" cy="415498"/>
          </a:xfrm>
          <a:prstGeom prst="rect">
            <a:avLst/>
          </a:prstGeom>
          <a:noFill/>
        </p:spPr>
        <p:txBody>
          <a:bodyPr wrap="square" lIns="0" tIns="0" rIns="0" bIns="0" rtlCol="0">
            <a:spAutoFit/>
          </a:bodyPr>
          <a:lstStyle/>
          <a:p>
            <a:pPr>
              <a:spcBef>
                <a:spcPts val="500"/>
              </a:spcBef>
            </a:pPr>
            <a:r>
              <a:rPr lang="en-US" sz="900" dirty="0">
                <a:solidFill>
                  <a:schemeClr val="accent4"/>
                </a:solidFill>
              </a:rPr>
              <a:t>Of teachers report spending time re-teaching previous skills</a:t>
            </a:r>
          </a:p>
        </p:txBody>
      </p:sp>
      <p:sp>
        <p:nvSpPr>
          <p:cNvPr id="25" name="TextBox 24">
            <a:extLst>
              <a:ext uri="{FF2B5EF4-FFF2-40B4-BE49-F238E27FC236}">
                <a16:creationId xmlns:a16="http://schemas.microsoft.com/office/drawing/2014/main" id="{F29531A9-F066-4E89-8722-BE44414AF4C7}"/>
              </a:ext>
            </a:extLst>
          </p:cNvPr>
          <p:cNvSpPr txBox="1"/>
          <p:nvPr/>
        </p:nvSpPr>
        <p:spPr>
          <a:xfrm>
            <a:off x="2199326" y="1990348"/>
            <a:ext cx="1493991" cy="415498"/>
          </a:xfrm>
          <a:prstGeom prst="rect">
            <a:avLst/>
          </a:prstGeom>
          <a:noFill/>
        </p:spPr>
        <p:txBody>
          <a:bodyPr wrap="square" lIns="0" tIns="0" rIns="0" bIns="0" rtlCol="0">
            <a:spAutoFit/>
          </a:bodyPr>
          <a:lstStyle/>
          <a:p>
            <a:pPr>
              <a:spcBef>
                <a:spcPts val="500"/>
              </a:spcBef>
            </a:pPr>
            <a:r>
              <a:rPr lang="en-US" sz="900" dirty="0">
                <a:solidFill>
                  <a:schemeClr val="accent4"/>
                </a:solidFill>
              </a:rPr>
              <a:t>On average are spent reteaching old content at the beginning of the year</a:t>
            </a:r>
            <a:endParaRPr lang="en-US" sz="900" dirty="0"/>
          </a:p>
        </p:txBody>
      </p:sp>
      <p:sp>
        <p:nvSpPr>
          <p:cNvPr id="26" name="TextBox 25">
            <a:extLst>
              <a:ext uri="{FF2B5EF4-FFF2-40B4-BE49-F238E27FC236}">
                <a16:creationId xmlns:a16="http://schemas.microsoft.com/office/drawing/2014/main" id="{18835F39-054D-4015-B64B-A354BF4C3D6F}"/>
              </a:ext>
            </a:extLst>
          </p:cNvPr>
          <p:cNvSpPr txBox="1"/>
          <p:nvPr/>
        </p:nvSpPr>
        <p:spPr>
          <a:xfrm>
            <a:off x="4391320" y="1990348"/>
            <a:ext cx="1773254" cy="415498"/>
          </a:xfrm>
          <a:prstGeom prst="rect">
            <a:avLst/>
          </a:prstGeom>
          <a:noFill/>
        </p:spPr>
        <p:txBody>
          <a:bodyPr wrap="square" lIns="0" tIns="0" rIns="0" bIns="0" rtlCol="0">
            <a:spAutoFit/>
          </a:bodyPr>
          <a:lstStyle/>
          <a:p>
            <a:pPr>
              <a:spcBef>
                <a:spcPts val="500"/>
              </a:spcBef>
            </a:pPr>
            <a:r>
              <a:rPr lang="en-US" sz="900" dirty="0">
                <a:solidFill>
                  <a:schemeClr val="accent4"/>
                </a:solidFill>
              </a:rPr>
              <a:t>Of the school year lost to covering old material forgotten over the summer</a:t>
            </a:r>
            <a:endParaRPr lang="en-US" sz="900" dirty="0"/>
          </a:p>
        </p:txBody>
      </p:sp>
    </p:spTree>
    <p:extLst>
      <p:ext uri="{BB962C8B-B14F-4D97-AF65-F5344CB8AC3E}">
        <p14:creationId xmlns:p14="http://schemas.microsoft.com/office/powerpoint/2010/main" val="352610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96C00D-3E95-4C84-B54B-DF0004317A4A}"/>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0EA218EC-12A2-4DFF-AB26-185830F99121}"/>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AA86BE30-AB75-402C-BA5D-838AAC593CEA}"/>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1A6EE90B-1F01-47F7-A41D-6DA58B395EA3}"/>
              </a:ext>
            </a:extLst>
          </p:cNvPr>
          <p:cNvSpPr>
            <a:spLocks noGrp="1"/>
          </p:cNvSpPr>
          <p:nvPr>
            <p:ph type="title"/>
          </p:nvPr>
        </p:nvSpPr>
        <p:spPr>
          <a:xfrm>
            <a:off x="280193" y="67706"/>
            <a:ext cx="5819801" cy="498598"/>
          </a:xfrm>
        </p:spPr>
        <p:txBody>
          <a:bodyPr/>
          <a:lstStyle/>
          <a:p>
            <a:r>
              <a:rPr lang="en-US" dirty="0"/>
              <a:t>Typical Summer School Leaves Much to be Desired</a:t>
            </a:r>
          </a:p>
        </p:txBody>
      </p:sp>
      <p:sp>
        <p:nvSpPr>
          <p:cNvPr id="8" name="Rectangle 7">
            <a:extLst>
              <a:ext uri="{FF2B5EF4-FFF2-40B4-BE49-F238E27FC236}">
                <a16:creationId xmlns:a16="http://schemas.microsoft.com/office/drawing/2014/main" id="{B4E352A7-08DA-41B3-8E14-83DCDCB313D6}"/>
              </a:ext>
            </a:extLst>
          </p:cNvPr>
          <p:cNvSpPr/>
          <p:nvPr/>
        </p:nvSpPr>
        <p:spPr bwMode="gray">
          <a:xfrm>
            <a:off x="4362632" y="2002728"/>
            <a:ext cx="1771394" cy="1951805"/>
          </a:xfrm>
          <a:prstGeom prst="rect">
            <a:avLst/>
          </a:prstGeom>
          <a:solidFill>
            <a:srgbClr val="FFFFFF"/>
          </a:solidFill>
          <a:ln w="12700" cap="flat" cmpd="sng" algn="ctr">
            <a:solidFill>
              <a:srgbClr val="004A88"/>
            </a:solidFill>
            <a:prstDash val="dash"/>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eaLnBrk="1" fontAlgn="auto" latinLnBrk="0" hangingPunct="1">
              <a:lnSpc>
                <a:spcPct val="100000"/>
              </a:lnSpc>
              <a:spcBef>
                <a:spcPts val="500"/>
              </a:spcBef>
              <a:spcAft>
                <a:spcPts val="0"/>
              </a:spcAft>
              <a:buClrTx/>
              <a:buSzTx/>
              <a:buFontTx/>
              <a:buNone/>
              <a:tabLst/>
              <a:defRPr/>
            </a:pPr>
            <a:endParaRPr kumimoji="0" lang="en-US" sz="1000" b="0" i="0" u="none" strike="noStrike" kern="0" cap="none" spc="0" normalizeH="0" baseline="0" noProof="0" dirty="0" err="1">
              <a:ln>
                <a:noFill/>
              </a:ln>
              <a:solidFill>
                <a:srgbClr val="FFFFFF"/>
              </a:solidFill>
              <a:effectLst/>
              <a:uLnTx/>
              <a:uFillTx/>
              <a:latin typeface="Verdana"/>
              <a:ea typeface="+mn-ea"/>
              <a:cs typeface="+mn-cs"/>
            </a:endParaRPr>
          </a:p>
        </p:txBody>
      </p:sp>
      <p:sp>
        <p:nvSpPr>
          <p:cNvPr id="9" name="Rectangle 8">
            <a:extLst>
              <a:ext uri="{FF2B5EF4-FFF2-40B4-BE49-F238E27FC236}">
                <a16:creationId xmlns:a16="http://schemas.microsoft.com/office/drawing/2014/main" id="{D20D70F1-53CA-4A35-BCEF-8BB159776D79}"/>
              </a:ext>
            </a:extLst>
          </p:cNvPr>
          <p:cNvSpPr/>
          <p:nvPr/>
        </p:nvSpPr>
        <p:spPr>
          <a:xfrm>
            <a:off x="4554169" y="1408708"/>
            <a:ext cx="1334786" cy="400110"/>
          </a:xfrm>
          <a:prstGeom prst="rect">
            <a:avLst/>
          </a:prstGeom>
        </p:spPr>
        <p:txBody>
          <a:bodyPr wrap="square" lIns="0" tIns="45720" rIns="0">
            <a:spAutoFit/>
          </a:bodyPr>
          <a:lstStyle/>
          <a:p>
            <a:pPr marL="0" marR="0" lvl="0" indent="0" algn="ctr" defTabSz="640080" eaLnBrk="1" fontAlgn="auto" latinLnBrk="0" hangingPunct="1">
              <a:lnSpc>
                <a:spcPct val="100000"/>
              </a:lnSpc>
              <a:spcBef>
                <a:spcPts val="500"/>
              </a:spcBef>
              <a:spcAft>
                <a:spcPts val="0"/>
              </a:spcAft>
              <a:buClrTx/>
              <a:buSzTx/>
              <a:buFontTx/>
              <a:buNone/>
              <a:tabLst/>
              <a:defRPr/>
            </a:pPr>
            <a:r>
              <a:rPr kumimoji="0" lang="en-US" sz="1000" b="1" i="0" u="none" strike="noStrike" kern="0" cap="none" spc="0" normalizeH="0" baseline="0" noProof="0" dirty="0">
                <a:ln>
                  <a:noFill/>
                </a:ln>
                <a:solidFill>
                  <a:srgbClr val="333E48"/>
                </a:solidFill>
                <a:effectLst/>
                <a:uLnTx/>
                <a:uFillTx/>
              </a:rPr>
              <a:t>Inexperienced Instructors</a:t>
            </a:r>
          </a:p>
        </p:txBody>
      </p:sp>
      <p:sp>
        <p:nvSpPr>
          <p:cNvPr id="13" name="Rectangle 12">
            <a:extLst>
              <a:ext uri="{FF2B5EF4-FFF2-40B4-BE49-F238E27FC236}">
                <a16:creationId xmlns:a16="http://schemas.microsoft.com/office/drawing/2014/main" id="{BA67A95B-6FFE-42B1-B5BE-B444AE414AC0}"/>
              </a:ext>
            </a:extLst>
          </p:cNvPr>
          <p:cNvSpPr/>
          <p:nvPr/>
        </p:nvSpPr>
        <p:spPr bwMode="gray">
          <a:xfrm>
            <a:off x="2347171" y="1994051"/>
            <a:ext cx="1761304" cy="1921488"/>
          </a:xfrm>
          <a:prstGeom prst="rect">
            <a:avLst/>
          </a:prstGeom>
          <a:solidFill>
            <a:srgbClr val="FFFFFF"/>
          </a:solidFill>
          <a:ln w="12700" cap="flat" cmpd="sng" algn="ctr">
            <a:solidFill>
              <a:srgbClr val="004A88"/>
            </a:solidFill>
            <a:prstDash val="dash"/>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eaLnBrk="1" fontAlgn="auto" latinLnBrk="0" hangingPunct="1">
              <a:lnSpc>
                <a:spcPct val="100000"/>
              </a:lnSpc>
              <a:spcBef>
                <a:spcPts val="50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C031D4E4-9C9B-4A34-8810-283206E3D779}"/>
              </a:ext>
            </a:extLst>
          </p:cNvPr>
          <p:cNvSpPr/>
          <p:nvPr/>
        </p:nvSpPr>
        <p:spPr>
          <a:xfrm>
            <a:off x="2484740" y="1417146"/>
            <a:ext cx="1471090" cy="400110"/>
          </a:xfrm>
          <a:prstGeom prst="rect">
            <a:avLst/>
          </a:prstGeom>
        </p:spPr>
        <p:txBody>
          <a:bodyPr wrap="square" lIns="0" tIns="45720" rIns="0">
            <a:spAutoFit/>
          </a:bodyPr>
          <a:lstStyle/>
          <a:p>
            <a:pPr marL="0" marR="0" lvl="0" indent="0" algn="ctr" defTabSz="640080" eaLnBrk="1" fontAlgn="auto" latinLnBrk="0" hangingPunct="1">
              <a:lnSpc>
                <a:spcPct val="100000"/>
              </a:lnSpc>
              <a:spcBef>
                <a:spcPts val="500"/>
              </a:spcBef>
              <a:spcAft>
                <a:spcPts val="0"/>
              </a:spcAft>
              <a:buClrTx/>
              <a:buSzTx/>
              <a:buFontTx/>
              <a:buNone/>
              <a:tabLst/>
              <a:defRPr/>
            </a:pPr>
            <a:r>
              <a:rPr kumimoji="0" lang="en-US" sz="1000" b="1" i="0" u="none" strike="noStrike" kern="0" cap="none" spc="0" normalizeH="0" baseline="0" noProof="0" dirty="0">
                <a:ln>
                  <a:noFill/>
                </a:ln>
                <a:solidFill>
                  <a:srgbClr val="333E48"/>
                </a:solidFill>
                <a:effectLst/>
                <a:uLnTx/>
                <a:uFillTx/>
              </a:rPr>
              <a:t>Half Day Schedule Inconvenient</a:t>
            </a:r>
          </a:p>
        </p:txBody>
      </p:sp>
      <p:sp>
        <p:nvSpPr>
          <p:cNvPr id="15" name="Rectangle 14">
            <a:extLst>
              <a:ext uri="{FF2B5EF4-FFF2-40B4-BE49-F238E27FC236}">
                <a16:creationId xmlns:a16="http://schemas.microsoft.com/office/drawing/2014/main" id="{982C1F52-C1C1-474B-860A-6BCED5599F47}"/>
              </a:ext>
            </a:extLst>
          </p:cNvPr>
          <p:cNvSpPr/>
          <p:nvPr/>
        </p:nvSpPr>
        <p:spPr bwMode="gray">
          <a:xfrm>
            <a:off x="2340350" y="1969986"/>
            <a:ext cx="1783080" cy="45719"/>
          </a:xfrm>
          <a:prstGeom prst="rect">
            <a:avLst/>
          </a:prstGeom>
          <a:solidFill>
            <a:srgbClr val="004A88"/>
          </a:solidFill>
          <a:ln w="12700" cap="flat" cmpd="sng" algn="ctr">
            <a:solidFill>
              <a:srgbClr val="004A88"/>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40080" eaLnBrk="1" fontAlgn="auto" latinLnBrk="0" hangingPunct="1">
              <a:lnSpc>
                <a:spcPct val="100000"/>
              </a:lnSpc>
              <a:spcBef>
                <a:spcPts val="500"/>
              </a:spcBef>
              <a:spcAft>
                <a:spcPts val="0"/>
              </a:spcAft>
              <a:buClrTx/>
              <a:buSzTx/>
              <a:buFontTx/>
              <a:buNone/>
              <a:tabLst/>
              <a:defRPr/>
            </a:pPr>
            <a:endParaRPr kumimoji="0" lang="en-US" sz="1000" b="0" i="0" u="none" strike="noStrike" kern="0" cap="none" spc="0" normalizeH="0" baseline="0" noProof="0" dirty="0" err="1">
              <a:ln>
                <a:noFill/>
              </a:ln>
              <a:solidFill>
                <a:srgbClr val="FFFFFF"/>
              </a:solidFill>
              <a:effectLst/>
              <a:uLnTx/>
              <a:uFillTx/>
              <a:latin typeface="Verdana"/>
              <a:ea typeface="+mn-ea"/>
              <a:cs typeface="+mn-cs"/>
            </a:endParaRPr>
          </a:p>
        </p:txBody>
      </p:sp>
      <p:sp>
        <p:nvSpPr>
          <p:cNvPr id="17" name="Text Placeholder 3">
            <a:extLst>
              <a:ext uri="{FF2B5EF4-FFF2-40B4-BE49-F238E27FC236}">
                <a16:creationId xmlns:a16="http://schemas.microsoft.com/office/drawing/2014/main" id="{3054E5CA-C7E2-4F0B-B34D-B0130B922A39}"/>
              </a:ext>
            </a:extLst>
          </p:cNvPr>
          <p:cNvSpPr txBox="1">
            <a:spLocks/>
          </p:cNvSpPr>
          <p:nvPr/>
        </p:nvSpPr>
        <p:spPr bwMode="gray">
          <a:xfrm>
            <a:off x="4949289" y="4697915"/>
            <a:ext cx="1252728" cy="123111"/>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 EAB interviews and analysis.</a:t>
            </a:r>
          </a:p>
        </p:txBody>
      </p:sp>
      <p:sp>
        <p:nvSpPr>
          <p:cNvPr id="19" name="TextBox 18">
            <a:extLst>
              <a:ext uri="{FF2B5EF4-FFF2-40B4-BE49-F238E27FC236}">
                <a16:creationId xmlns:a16="http://schemas.microsoft.com/office/drawing/2014/main" id="{644A996D-3F6B-4442-8A62-EE02D0CED9AD}"/>
              </a:ext>
            </a:extLst>
          </p:cNvPr>
          <p:cNvSpPr txBox="1"/>
          <p:nvPr/>
        </p:nvSpPr>
        <p:spPr bwMode="gray">
          <a:xfrm>
            <a:off x="2418836" y="2618539"/>
            <a:ext cx="1638918" cy="692497"/>
          </a:xfrm>
          <a:prstGeom prst="rect">
            <a:avLst/>
          </a:prstGeom>
          <a:noFill/>
        </p:spPr>
        <p:txBody>
          <a:bodyPr wrap="square" lIns="0" tIns="0" rIns="0" bIns="0" rtlCol="0">
            <a:spAutoFit/>
          </a:bodyPr>
          <a:lstStyle/>
          <a:p>
            <a:pPr defTabSz="640080">
              <a:spcBef>
                <a:spcPts val="1200"/>
              </a:spcBef>
            </a:pPr>
            <a:r>
              <a:rPr lang="en-US" sz="900" dirty="0">
                <a:solidFill>
                  <a:srgbClr val="333E48"/>
                </a:solidFill>
              </a:rPr>
              <a:t>Half day programs reduce attendance rates as parents often do not have child care coverage for the second half of the day</a:t>
            </a:r>
          </a:p>
        </p:txBody>
      </p:sp>
      <p:sp>
        <p:nvSpPr>
          <p:cNvPr id="21" name="Rectangle 20">
            <a:extLst>
              <a:ext uri="{FF2B5EF4-FFF2-40B4-BE49-F238E27FC236}">
                <a16:creationId xmlns:a16="http://schemas.microsoft.com/office/drawing/2014/main" id="{4891889F-ED0A-4CFD-900E-C441E9C73A4D}"/>
              </a:ext>
            </a:extLst>
          </p:cNvPr>
          <p:cNvSpPr/>
          <p:nvPr/>
        </p:nvSpPr>
        <p:spPr bwMode="gray">
          <a:xfrm>
            <a:off x="278254" y="2002189"/>
            <a:ext cx="1761304" cy="1913350"/>
          </a:xfrm>
          <a:prstGeom prst="rect">
            <a:avLst/>
          </a:prstGeom>
          <a:solidFill>
            <a:srgbClr val="FFFFFF"/>
          </a:solidFill>
          <a:ln w="12700" cap="flat" cmpd="sng" algn="ctr">
            <a:solidFill>
              <a:srgbClr val="004A88"/>
            </a:solidFill>
            <a:prstDash val="dash"/>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eaLnBrk="1" fontAlgn="auto" latinLnBrk="0" hangingPunct="1">
              <a:lnSpc>
                <a:spcPct val="100000"/>
              </a:lnSpc>
              <a:spcBef>
                <a:spcPts val="500"/>
              </a:spcBef>
              <a:spcAft>
                <a:spcPts val="0"/>
              </a:spcAft>
              <a:buClrTx/>
              <a:buSzTx/>
              <a:buFontTx/>
              <a:buNone/>
              <a:tabLst/>
              <a:defRPr/>
            </a:pPr>
            <a:endParaRPr kumimoji="0" lang="en-US" sz="1000" b="0" i="0" u="none" strike="noStrike" kern="0" cap="none" spc="0" normalizeH="0" baseline="0" noProof="0" dirty="0" err="1">
              <a:ln>
                <a:noFill/>
              </a:ln>
              <a:solidFill>
                <a:srgbClr val="FFFFFF"/>
              </a:solidFill>
              <a:effectLst/>
              <a:uLnTx/>
              <a:uFillTx/>
              <a:latin typeface="Verdana"/>
              <a:ea typeface="+mn-ea"/>
              <a:cs typeface="+mn-cs"/>
            </a:endParaRPr>
          </a:p>
        </p:txBody>
      </p:sp>
      <p:sp>
        <p:nvSpPr>
          <p:cNvPr id="22" name="Rectangle 21">
            <a:extLst>
              <a:ext uri="{FF2B5EF4-FFF2-40B4-BE49-F238E27FC236}">
                <a16:creationId xmlns:a16="http://schemas.microsoft.com/office/drawing/2014/main" id="{F0A45133-97F4-4FB6-A944-DFE80284FEEA}"/>
              </a:ext>
            </a:extLst>
          </p:cNvPr>
          <p:cNvSpPr/>
          <p:nvPr/>
        </p:nvSpPr>
        <p:spPr>
          <a:xfrm>
            <a:off x="324150" y="1412439"/>
            <a:ext cx="1715407" cy="400110"/>
          </a:xfrm>
          <a:prstGeom prst="rect">
            <a:avLst/>
          </a:prstGeom>
        </p:spPr>
        <p:txBody>
          <a:bodyPr wrap="square" lIns="0" tIns="45720" rIns="0">
            <a:spAutoFit/>
          </a:bodyPr>
          <a:lstStyle/>
          <a:p>
            <a:pPr marL="0" marR="0" lvl="0" indent="0" algn="ctr" defTabSz="640080" eaLnBrk="1" fontAlgn="auto" latinLnBrk="0" hangingPunct="1">
              <a:lnSpc>
                <a:spcPct val="100000"/>
              </a:lnSpc>
              <a:spcBef>
                <a:spcPts val="500"/>
              </a:spcBef>
              <a:spcAft>
                <a:spcPts val="0"/>
              </a:spcAft>
              <a:buClrTx/>
              <a:buSzTx/>
              <a:buFontTx/>
              <a:buNone/>
              <a:tabLst/>
              <a:defRPr/>
            </a:pPr>
            <a:r>
              <a:rPr kumimoji="0" lang="en-US" sz="1000" b="1" i="0" u="none" strike="noStrike" kern="0" cap="none" spc="0" normalizeH="0" baseline="0" noProof="0" dirty="0">
                <a:ln>
                  <a:noFill/>
                </a:ln>
                <a:solidFill>
                  <a:srgbClr val="333E48"/>
                </a:solidFill>
                <a:effectLst/>
                <a:uLnTx/>
                <a:uFillTx/>
              </a:rPr>
              <a:t>Remedial Nature Associated with Stigma</a:t>
            </a:r>
          </a:p>
        </p:txBody>
      </p:sp>
      <p:sp>
        <p:nvSpPr>
          <p:cNvPr id="26" name="TextBox 25">
            <a:extLst>
              <a:ext uri="{FF2B5EF4-FFF2-40B4-BE49-F238E27FC236}">
                <a16:creationId xmlns:a16="http://schemas.microsoft.com/office/drawing/2014/main" id="{361CE014-E86A-454D-B84A-2205A1FD14DC}"/>
              </a:ext>
            </a:extLst>
          </p:cNvPr>
          <p:cNvSpPr txBox="1"/>
          <p:nvPr/>
        </p:nvSpPr>
        <p:spPr bwMode="gray">
          <a:xfrm>
            <a:off x="286812" y="1105458"/>
            <a:ext cx="4550659" cy="153888"/>
          </a:xfrm>
          <a:prstGeom prst="rect">
            <a:avLst/>
          </a:prstGeom>
          <a:noFill/>
        </p:spPr>
        <p:txBody>
          <a:bodyPr wrap="square" lIns="0" tIns="0" rIns="0" bIns="0" rtlCol="0">
            <a:spAutoFit/>
          </a:bodyPr>
          <a:lstStyle/>
          <a:p>
            <a:pPr>
              <a:spcBef>
                <a:spcPts val="500"/>
              </a:spcBef>
            </a:pPr>
            <a:r>
              <a:rPr lang="en-US" sz="1000" i="1" dirty="0"/>
              <a:t>Common Characteristics of Underleveraged Summer School</a:t>
            </a:r>
          </a:p>
        </p:txBody>
      </p:sp>
      <p:sp>
        <p:nvSpPr>
          <p:cNvPr id="28" name="TextBox 27">
            <a:extLst>
              <a:ext uri="{FF2B5EF4-FFF2-40B4-BE49-F238E27FC236}">
                <a16:creationId xmlns:a16="http://schemas.microsoft.com/office/drawing/2014/main" id="{53937B96-E5F3-43F4-8981-66DD6AD22522}"/>
              </a:ext>
            </a:extLst>
          </p:cNvPr>
          <p:cNvSpPr txBox="1"/>
          <p:nvPr/>
        </p:nvSpPr>
        <p:spPr bwMode="gray">
          <a:xfrm>
            <a:off x="352429" y="2622726"/>
            <a:ext cx="1606853" cy="830997"/>
          </a:xfrm>
          <a:prstGeom prst="rect">
            <a:avLst/>
          </a:prstGeom>
          <a:noFill/>
        </p:spPr>
        <p:txBody>
          <a:bodyPr wrap="square" lIns="0" tIns="0" rIns="0" bIns="0" rtlCol="0">
            <a:spAutoFit/>
          </a:bodyPr>
          <a:lstStyle/>
          <a:p>
            <a:pPr>
              <a:spcBef>
                <a:spcPts val="300"/>
              </a:spcBef>
            </a:pPr>
            <a:r>
              <a:rPr lang="en-US" sz="900" dirty="0"/>
              <a:t>Summer school is typically stigmatized and viewed by students and parents alike as a form of punishment for lagging performance throughout the school year</a:t>
            </a:r>
          </a:p>
        </p:txBody>
      </p:sp>
      <p:sp>
        <p:nvSpPr>
          <p:cNvPr id="29" name="TextBox 28">
            <a:extLst>
              <a:ext uri="{FF2B5EF4-FFF2-40B4-BE49-F238E27FC236}">
                <a16:creationId xmlns:a16="http://schemas.microsoft.com/office/drawing/2014/main" id="{EF59ED5B-89C5-4D45-B2C7-BA031D259871}"/>
              </a:ext>
            </a:extLst>
          </p:cNvPr>
          <p:cNvSpPr txBox="1"/>
          <p:nvPr/>
        </p:nvSpPr>
        <p:spPr bwMode="gray">
          <a:xfrm>
            <a:off x="4438059" y="2626062"/>
            <a:ext cx="1644924" cy="692497"/>
          </a:xfrm>
          <a:prstGeom prst="rect">
            <a:avLst/>
          </a:prstGeom>
          <a:noFill/>
        </p:spPr>
        <p:txBody>
          <a:bodyPr wrap="square" lIns="0" tIns="0" rIns="0" bIns="0" rtlCol="0">
            <a:spAutoFit/>
          </a:bodyPr>
          <a:lstStyle/>
          <a:p>
            <a:pPr defTabSz="640080">
              <a:spcBef>
                <a:spcPts val="1200"/>
              </a:spcBef>
            </a:pPr>
            <a:r>
              <a:rPr lang="en-US" sz="900" dirty="0">
                <a:solidFill>
                  <a:srgbClr val="333E48"/>
                </a:solidFill>
              </a:rPr>
              <a:t>Selection of instructors often limited by availability and union rules, not by qualifications for the job or success in teaching literacy</a:t>
            </a:r>
          </a:p>
        </p:txBody>
      </p:sp>
      <p:sp>
        <p:nvSpPr>
          <p:cNvPr id="30" name="TextBox 29">
            <a:extLst>
              <a:ext uri="{FF2B5EF4-FFF2-40B4-BE49-F238E27FC236}">
                <a16:creationId xmlns:a16="http://schemas.microsoft.com/office/drawing/2014/main" id="{A86DF966-9FB1-47CE-9EC8-5D7AD98E5511}"/>
              </a:ext>
            </a:extLst>
          </p:cNvPr>
          <p:cNvSpPr txBox="1"/>
          <p:nvPr/>
        </p:nvSpPr>
        <p:spPr bwMode="gray">
          <a:xfrm>
            <a:off x="286812" y="898199"/>
            <a:ext cx="5007858" cy="153888"/>
          </a:xfrm>
          <a:prstGeom prst="rect">
            <a:avLst/>
          </a:prstGeom>
          <a:noFill/>
        </p:spPr>
        <p:txBody>
          <a:bodyPr wrap="square" lIns="0" tIns="0" rIns="0" bIns="0" rtlCol="0">
            <a:spAutoFit/>
          </a:bodyPr>
          <a:lstStyle/>
          <a:p>
            <a:pPr>
              <a:spcBef>
                <a:spcPts val="500"/>
              </a:spcBef>
            </a:pPr>
            <a:r>
              <a:rPr lang="en-US" sz="1000" b="1" dirty="0"/>
              <a:t>A Missed Opportunity for Summer Learning and Enrichment</a:t>
            </a:r>
          </a:p>
        </p:txBody>
      </p:sp>
      <p:sp>
        <p:nvSpPr>
          <p:cNvPr id="32" name="Rectangle 31">
            <a:extLst>
              <a:ext uri="{FF2B5EF4-FFF2-40B4-BE49-F238E27FC236}">
                <a16:creationId xmlns:a16="http://schemas.microsoft.com/office/drawing/2014/main" id="{4B8823A0-0F42-4BE2-A5D2-2548BCEA5060}"/>
              </a:ext>
            </a:extLst>
          </p:cNvPr>
          <p:cNvSpPr/>
          <p:nvPr/>
        </p:nvSpPr>
        <p:spPr bwMode="gray">
          <a:xfrm>
            <a:off x="266774" y="1965520"/>
            <a:ext cx="1783080" cy="45719"/>
          </a:xfrm>
          <a:prstGeom prst="rect">
            <a:avLst/>
          </a:prstGeom>
          <a:solidFill>
            <a:srgbClr val="004A88"/>
          </a:solidFill>
          <a:ln w="12700" cap="flat" cmpd="sng" algn="ctr">
            <a:solidFill>
              <a:srgbClr val="004A88"/>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40080" eaLnBrk="1" fontAlgn="auto" latinLnBrk="0" hangingPunct="1">
              <a:lnSpc>
                <a:spcPct val="100000"/>
              </a:lnSpc>
              <a:spcBef>
                <a:spcPts val="500"/>
              </a:spcBef>
              <a:spcAft>
                <a:spcPts val="0"/>
              </a:spcAft>
              <a:buClrTx/>
              <a:buSzTx/>
              <a:buFontTx/>
              <a:buNone/>
              <a:tabLst/>
              <a:defRPr/>
            </a:pPr>
            <a:endParaRPr kumimoji="0" lang="en-US" sz="1000" b="0" i="0" u="none" strike="noStrike" kern="0" cap="none" spc="0" normalizeH="0" baseline="0" noProof="0" dirty="0" err="1">
              <a:ln>
                <a:noFill/>
              </a:ln>
              <a:solidFill>
                <a:srgbClr val="FFFFFF"/>
              </a:solidFill>
              <a:effectLst/>
              <a:uLnTx/>
              <a:uFillTx/>
              <a:latin typeface="Verdana"/>
              <a:ea typeface="+mn-ea"/>
              <a:cs typeface="+mn-cs"/>
            </a:endParaRPr>
          </a:p>
        </p:txBody>
      </p:sp>
      <p:sp>
        <p:nvSpPr>
          <p:cNvPr id="33" name="Rectangle 32">
            <a:extLst>
              <a:ext uri="{FF2B5EF4-FFF2-40B4-BE49-F238E27FC236}">
                <a16:creationId xmlns:a16="http://schemas.microsoft.com/office/drawing/2014/main" id="{BFF1750A-B42E-4D3B-A20B-43FE98804607}"/>
              </a:ext>
            </a:extLst>
          </p:cNvPr>
          <p:cNvSpPr/>
          <p:nvPr/>
        </p:nvSpPr>
        <p:spPr bwMode="gray">
          <a:xfrm>
            <a:off x="4351158" y="1965520"/>
            <a:ext cx="1783080" cy="45719"/>
          </a:xfrm>
          <a:prstGeom prst="rect">
            <a:avLst/>
          </a:prstGeom>
          <a:solidFill>
            <a:srgbClr val="004A88"/>
          </a:solidFill>
          <a:ln w="12700" cap="flat" cmpd="sng" algn="ctr">
            <a:solidFill>
              <a:srgbClr val="004A88"/>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40080" eaLnBrk="1" fontAlgn="auto" latinLnBrk="0" hangingPunct="1">
              <a:lnSpc>
                <a:spcPct val="100000"/>
              </a:lnSpc>
              <a:spcBef>
                <a:spcPts val="500"/>
              </a:spcBef>
              <a:spcAft>
                <a:spcPts val="0"/>
              </a:spcAft>
              <a:buClrTx/>
              <a:buSzTx/>
              <a:buFontTx/>
              <a:buNone/>
              <a:tabLst/>
              <a:defRPr/>
            </a:pPr>
            <a:endParaRPr kumimoji="0" lang="en-US" sz="1000" b="0" i="0" u="none" strike="noStrike" kern="0" cap="none" spc="0" normalizeH="0" baseline="0" noProof="0" dirty="0" err="1">
              <a:ln>
                <a:noFill/>
              </a:ln>
              <a:solidFill>
                <a:srgbClr val="FFFFFF"/>
              </a:solidFill>
              <a:effectLst/>
              <a:uLnTx/>
              <a:uFillTx/>
              <a:latin typeface="Verdana"/>
              <a:ea typeface="+mn-ea"/>
              <a:cs typeface="+mn-cs"/>
            </a:endParaRPr>
          </a:p>
        </p:txBody>
      </p:sp>
      <p:sp>
        <p:nvSpPr>
          <p:cNvPr id="11" name="Oval 10">
            <a:extLst>
              <a:ext uri="{FF2B5EF4-FFF2-40B4-BE49-F238E27FC236}">
                <a16:creationId xmlns:a16="http://schemas.microsoft.com/office/drawing/2014/main" id="{84B2D30A-3467-473A-AECE-830E1CE5F453}"/>
              </a:ext>
            </a:extLst>
          </p:cNvPr>
          <p:cNvSpPr/>
          <p:nvPr/>
        </p:nvSpPr>
        <p:spPr bwMode="gray">
          <a:xfrm>
            <a:off x="4947242" y="1787554"/>
            <a:ext cx="548640" cy="548640"/>
          </a:xfrm>
          <a:prstGeom prst="ellipse">
            <a:avLst/>
          </a:prstGeom>
          <a:solidFill>
            <a:srgbClr val="FFFFFF"/>
          </a:solidFill>
          <a:ln w="19050" cap="flat" cmpd="sng" algn="ctr">
            <a:solidFill>
              <a:srgbClr val="004A88"/>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eaLnBrk="1" fontAlgn="auto" latinLnBrk="0" hangingPunct="1">
              <a:lnSpc>
                <a:spcPct val="100000"/>
              </a:lnSpc>
              <a:spcBef>
                <a:spcPts val="500"/>
              </a:spcBef>
              <a:spcAft>
                <a:spcPts val="0"/>
              </a:spcAft>
              <a:buClrTx/>
              <a:buSzTx/>
              <a:buFontTx/>
              <a:buNone/>
              <a:tabLst/>
              <a:defRPr/>
            </a:pPr>
            <a:endParaRPr kumimoji="0" lang="en-US" sz="1000" b="0" i="0" u="none" strike="noStrike" kern="0" cap="none" spc="0" normalizeH="0" baseline="0" noProof="0" dirty="0" err="1">
              <a:ln>
                <a:noFill/>
              </a:ln>
              <a:solidFill>
                <a:srgbClr val="FFFFFF"/>
              </a:solidFill>
              <a:effectLst/>
              <a:uLnTx/>
              <a:uFillTx/>
              <a:latin typeface="Verdana"/>
              <a:ea typeface="+mn-ea"/>
              <a:cs typeface="+mn-cs"/>
            </a:endParaRPr>
          </a:p>
        </p:txBody>
      </p:sp>
      <p:sp>
        <p:nvSpPr>
          <p:cNvPr id="16" name="Oval 15">
            <a:extLst>
              <a:ext uri="{FF2B5EF4-FFF2-40B4-BE49-F238E27FC236}">
                <a16:creationId xmlns:a16="http://schemas.microsoft.com/office/drawing/2014/main" id="{60972434-12FA-458D-8B54-CA30DBDA1C1A}"/>
              </a:ext>
            </a:extLst>
          </p:cNvPr>
          <p:cNvSpPr/>
          <p:nvPr/>
        </p:nvSpPr>
        <p:spPr bwMode="gray">
          <a:xfrm>
            <a:off x="2963975" y="1787554"/>
            <a:ext cx="548640" cy="548640"/>
          </a:xfrm>
          <a:prstGeom prst="ellipse">
            <a:avLst/>
          </a:prstGeom>
          <a:solidFill>
            <a:srgbClr val="FFFFFF"/>
          </a:solidFill>
          <a:ln w="19050" cap="flat" cmpd="sng" algn="ctr">
            <a:solidFill>
              <a:srgbClr val="004A88"/>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eaLnBrk="1" fontAlgn="auto" latinLnBrk="0" hangingPunct="1">
              <a:lnSpc>
                <a:spcPct val="100000"/>
              </a:lnSpc>
              <a:spcBef>
                <a:spcPts val="500"/>
              </a:spcBef>
              <a:spcAft>
                <a:spcPts val="0"/>
              </a:spcAft>
              <a:buClrTx/>
              <a:buSzTx/>
              <a:buFontTx/>
              <a:buNone/>
              <a:tabLst/>
              <a:defRPr/>
            </a:pPr>
            <a:endParaRPr kumimoji="0" lang="en-US" sz="1000" b="0" i="0" u="none" strike="noStrike" kern="0" cap="none" spc="0" normalizeH="0" baseline="0" noProof="0" dirty="0" err="1">
              <a:ln>
                <a:noFill/>
              </a:ln>
              <a:solidFill>
                <a:srgbClr val="FFFFFF"/>
              </a:solidFill>
              <a:effectLst/>
              <a:uLnTx/>
              <a:uFillTx/>
              <a:latin typeface="Verdana"/>
              <a:ea typeface="+mn-ea"/>
              <a:cs typeface="+mn-cs"/>
            </a:endParaRPr>
          </a:p>
        </p:txBody>
      </p:sp>
      <p:sp>
        <p:nvSpPr>
          <p:cNvPr id="24" name="Oval 23">
            <a:extLst>
              <a:ext uri="{FF2B5EF4-FFF2-40B4-BE49-F238E27FC236}">
                <a16:creationId xmlns:a16="http://schemas.microsoft.com/office/drawing/2014/main" id="{58A273AC-CE61-4A6C-8F87-502B04EA5AA4}"/>
              </a:ext>
            </a:extLst>
          </p:cNvPr>
          <p:cNvSpPr/>
          <p:nvPr/>
        </p:nvSpPr>
        <p:spPr bwMode="gray">
          <a:xfrm>
            <a:off x="881535" y="1787554"/>
            <a:ext cx="548640" cy="548640"/>
          </a:xfrm>
          <a:prstGeom prst="ellipse">
            <a:avLst/>
          </a:prstGeom>
          <a:solidFill>
            <a:srgbClr val="FFFFFF"/>
          </a:solidFill>
          <a:ln w="19050" cap="flat" cmpd="sng" algn="ctr">
            <a:solidFill>
              <a:srgbClr val="004A88"/>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eaLnBrk="1" fontAlgn="auto" latinLnBrk="0" hangingPunct="1">
              <a:lnSpc>
                <a:spcPct val="100000"/>
              </a:lnSpc>
              <a:spcBef>
                <a:spcPts val="500"/>
              </a:spcBef>
              <a:spcAft>
                <a:spcPts val="0"/>
              </a:spcAft>
              <a:buClrTx/>
              <a:buSzTx/>
              <a:buFontTx/>
              <a:buNone/>
              <a:tabLst/>
              <a:defRPr/>
            </a:pPr>
            <a:endParaRPr kumimoji="0" lang="en-US" sz="1000" b="0" i="0" u="none" strike="noStrike" kern="0" cap="none" spc="0" normalizeH="0" baseline="0" noProof="0" dirty="0" err="1">
              <a:ln>
                <a:noFill/>
              </a:ln>
              <a:solidFill>
                <a:srgbClr val="FFFFFF"/>
              </a:solidFill>
              <a:effectLst/>
              <a:uLnTx/>
              <a:uFillTx/>
              <a:latin typeface="Verdana"/>
              <a:ea typeface="+mn-ea"/>
              <a:cs typeface="+mn-cs"/>
            </a:endParaRPr>
          </a:p>
        </p:txBody>
      </p:sp>
      <p:pic>
        <p:nvPicPr>
          <p:cNvPr id="25" name="Picture 8" descr="http://abco.advisory.com/DSS/eab-icons/brick_wall.png">
            <a:extLst>
              <a:ext uri="{FF2B5EF4-FFF2-40B4-BE49-F238E27FC236}">
                <a16:creationId xmlns:a16="http://schemas.microsoft.com/office/drawing/2014/main" id="{AB7250CC-B0B2-45A5-83D5-962A71722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487" y="1929582"/>
            <a:ext cx="358250" cy="27432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E8E8CAB3-B13B-4913-AF67-D53EF24FD109}"/>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053789" y="1846026"/>
            <a:ext cx="341376" cy="365760"/>
          </a:xfrm>
          <a:prstGeom prst="rect">
            <a:avLst/>
          </a:prstGeom>
        </p:spPr>
      </p:pic>
      <p:pic>
        <p:nvPicPr>
          <p:cNvPr id="18" name="Picture 17" descr="A close up of a logo&#10;&#10;Description generated with high confidence">
            <a:extLst>
              <a:ext uri="{FF2B5EF4-FFF2-40B4-BE49-F238E27FC236}">
                <a16:creationId xmlns:a16="http://schemas.microsoft.com/office/drawing/2014/main" id="{3A204098-911B-477F-919C-B1DA81EEF65E}"/>
              </a:ext>
            </a:extLst>
          </p:cNvPr>
          <p:cNvPicPr>
            <a:picLocks noChangeAspect="1"/>
          </p:cNvPicPr>
          <p:nvPr/>
        </p:nvPicPr>
        <p:blipFill>
          <a:blip r:embed="rId4">
            <a:duotone>
              <a:prstClr val="black"/>
              <a:schemeClr val="accent4">
                <a:tint val="45000"/>
                <a:satMod val="400000"/>
              </a:schemeClr>
            </a:duotone>
          </a:blip>
          <a:stretch>
            <a:fillRect/>
          </a:stretch>
        </p:blipFill>
        <p:spPr>
          <a:xfrm>
            <a:off x="3060467" y="1908817"/>
            <a:ext cx="365760" cy="313334"/>
          </a:xfrm>
          <a:prstGeom prst="rect">
            <a:avLst/>
          </a:prstGeom>
        </p:spPr>
      </p:pic>
    </p:spTree>
    <p:extLst>
      <p:ext uri="{BB962C8B-B14F-4D97-AF65-F5344CB8AC3E}">
        <p14:creationId xmlns:p14="http://schemas.microsoft.com/office/powerpoint/2010/main" val="1162133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085660-BA6C-48FE-A16C-99356FA9A32E}"/>
              </a:ext>
            </a:extLst>
          </p:cNvPr>
          <p:cNvSpPr>
            <a:spLocks noGrp="1"/>
          </p:cNvSpPr>
          <p:nvPr>
            <p:ph type="body" sz="quarter" idx="15"/>
          </p:nvPr>
        </p:nvSpPr>
        <p:spPr>
          <a:xfrm>
            <a:off x="280195" y="640267"/>
            <a:ext cx="5842794" cy="184666"/>
          </a:xfrm>
        </p:spPr>
        <p:txBody>
          <a:bodyPr/>
          <a:lstStyle/>
          <a:p>
            <a:r>
              <a:rPr lang="en-US" dirty="0"/>
              <a:t>Camp-Style Summer Program Creates Excitement for Learning</a:t>
            </a:r>
          </a:p>
        </p:txBody>
      </p:sp>
      <p:sp>
        <p:nvSpPr>
          <p:cNvPr id="3" name="Text Placeholder 2">
            <a:extLst>
              <a:ext uri="{FF2B5EF4-FFF2-40B4-BE49-F238E27FC236}">
                <a16:creationId xmlns:a16="http://schemas.microsoft.com/office/drawing/2014/main" id="{A1500A49-F2EA-498F-835B-ED26E44A45A3}"/>
              </a:ext>
            </a:extLst>
          </p:cNvPr>
          <p:cNvSpPr>
            <a:spLocks noGrp="1"/>
          </p:cNvSpPr>
          <p:nvPr>
            <p:ph type="body" sz="quarter" idx="16"/>
          </p:nvPr>
        </p:nvSpPr>
        <p:spPr/>
        <p:txBody>
          <a:bodyPr/>
          <a:lstStyle/>
          <a:p>
            <a:r>
              <a:rPr lang="en-US" dirty="0"/>
              <a:t>Practice #11: Camp-Style Summer Literacy</a:t>
            </a:r>
          </a:p>
        </p:txBody>
      </p:sp>
      <p:sp>
        <p:nvSpPr>
          <p:cNvPr id="4" name="Text Placeholder 3">
            <a:extLst>
              <a:ext uri="{FF2B5EF4-FFF2-40B4-BE49-F238E27FC236}">
                <a16:creationId xmlns:a16="http://schemas.microsoft.com/office/drawing/2014/main" id="{11397FCA-4AB5-41CE-9C3E-DE5D89D5C068}"/>
              </a:ext>
            </a:extLst>
          </p:cNvPr>
          <p:cNvSpPr>
            <a:spLocks noGrp="1"/>
          </p:cNvSpPr>
          <p:nvPr>
            <p:ph type="body" sz="quarter" idx="18"/>
          </p:nvPr>
        </p:nvSpPr>
        <p:spPr>
          <a:xfrm>
            <a:off x="4064822" y="4524279"/>
            <a:ext cx="2337420" cy="276999"/>
          </a:xfrm>
        </p:spPr>
        <p:txBody>
          <a:bodyPr/>
          <a:lstStyle/>
          <a:p>
            <a:r>
              <a:rPr lang="en-US" dirty="0"/>
              <a:t>Source: KALB News. 2018</a:t>
            </a:r>
            <a:r>
              <a:rPr lang="en-US" dirty="0">
                <a:hlinkClick r:id="rId3"/>
              </a:rPr>
              <a:t>. Reading by campfire: Rapides students keep skills sharp at literacy camp</a:t>
            </a:r>
            <a:r>
              <a:rPr lang="en-US" dirty="0"/>
              <a:t>; EAB interviews and analysis.</a:t>
            </a:r>
          </a:p>
        </p:txBody>
      </p:sp>
      <p:sp>
        <p:nvSpPr>
          <p:cNvPr id="5" name="Text Placeholder 4">
            <a:extLst>
              <a:ext uri="{FF2B5EF4-FFF2-40B4-BE49-F238E27FC236}">
                <a16:creationId xmlns:a16="http://schemas.microsoft.com/office/drawing/2014/main" id="{8877835B-0606-47E6-9F10-41B272F332D1}"/>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2E51D677-DD33-4F93-B272-BC13B4B44905}"/>
              </a:ext>
            </a:extLst>
          </p:cNvPr>
          <p:cNvSpPr>
            <a:spLocks noGrp="1"/>
          </p:cNvSpPr>
          <p:nvPr>
            <p:ph type="title"/>
          </p:nvPr>
        </p:nvSpPr>
        <p:spPr/>
        <p:txBody>
          <a:bodyPr/>
          <a:lstStyle/>
          <a:p>
            <a:r>
              <a:rPr lang="en-US" dirty="0"/>
              <a:t>Disguise Literacy Learning in Fun</a:t>
            </a:r>
          </a:p>
        </p:txBody>
      </p:sp>
      <p:sp>
        <p:nvSpPr>
          <p:cNvPr id="7" name="Rectangle 6">
            <a:extLst>
              <a:ext uri="{FF2B5EF4-FFF2-40B4-BE49-F238E27FC236}">
                <a16:creationId xmlns:a16="http://schemas.microsoft.com/office/drawing/2014/main" id="{5B9D3013-1EC1-44B5-AF8E-46550DEE3A04}"/>
              </a:ext>
            </a:extLst>
          </p:cNvPr>
          <p:cNvSpPr/>
          <p:nvPr/>
        </p:nvSpPr>
        <p:spPr bwMode="gray">
          <a:xfrm>
            <a:off x="266701" y="1237760"/>
            <a:ext cx="1831890" cy="328502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8" name="Rectangle 7">
            <a:extLst>
              <a:ext uri="{FF2B5EF4-FFF2-40B4-BE49-F238E27FC236}">
                <a16:creationId xmlns:a16="http://schemas.microsoft.com/office/drawing/2014/main" id="{8D66264C-2076-422D-865C-2B3838B13952}"/>
              </a:ext>
            </a:extLst>
          </p:cNvPr>
          <p:cNvSpPr/>
          <p:nvPr/>
        </p:nvSpPr>
        <p:spPr bwMode="gray">
          <a:xfrm>
            <a:off x="4139770" y="1215483"/>
            <a:ext cx="1953482" cy="45719"/>
          </a:xfrm>
          <a:prstGeom prst="rect">
            <a:avLst/>
          </a:prstGeom>
          <a:solidFill>
            <a:schemeClr val="tx2"/>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tx2"/>
              </a:solidFill>
            </a:endParaRPr>
          </a:p>
        </p:txBody>
      </p:sp>
      <p:sp>
        <p:nvSpPr>
          <p:cNvPr id="9" name="Rectangle 8">
            <a:extLst>
              <a:ext uri="{FF2B5EF4-FFF2-40B4-BE49-F238E27FC236}">
                <a16:creationId xmlns:a16="http://schemas.microsoft.com/office/drawing/2014/main" id="{574B0666-F96A-41A2-A0FA-2078DCC1646F}"/>
              </a:ext>
            </a:extLst>
          </p:cNvPr>
          <p:cNvSpPr/>
          <p:nvPr/>
        </p:nvSpPr>
        <p:spPr bwMode="gray">
          <a:xfrm>
            <a:off x="2254552" y="1215483"/>
            <a:ext cx="1709928" cy="45719"/>
          </a:xfrm>
          <a:prstGeom prst="rect">
            <a:avLst/>
          </a:pr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 name="TextBox 9">
            <a:extLst>
              <a:ext uri="{FF2B5EF4-FFF2-40B4-BE49-F238E27FC236}">
                <a16:creationId xmlns:a16="http://schemas.microsoft.com/office/drawing/2014/main" id="{CD2664AD-ADB8-488B-B805-35E7F57FA19C}"/>
              </a:ext>
            </a:extLst>
          </p:cNvPr>
          <p:cNvSpPr txBox="1"/>
          <p:nvPr/>
        </p:nvSpPr>
        <p:spPr bwMode="gray">
          <a:xfrm>
            <a:off x="2254552" y="1309935"/>
            <a:ext cx="1484523" cy="276999"/>
          </a:xfrm>
          <a:prstGeom prst="rect">
            <a:avLst/>
          </a:prstGeom>
          <a:noFill/>
        </p:spPr>
        <p:txBody>
          <a:bodyPr wrap="square" lIns="0" tIns="0" rIns="0" bIns="0" rtlCol="0">
            <a:spAutoFit/>
          </a:bodyPr>
          <a:lstStyle/>
          <a:p>
            <a:pPr>
              <a:spcBef>
                <a:spcPts val="500"/>
              </a:spcBef>
            </a:pPr>
            <a:r>
              <a:rPr lang="en-US" sz="900" b="1" dirty="0"/>
              <a:t>Integrate Learning Into Fun Activities</a:t>
            </a:r>
          </a:p>
        </p:txBody>
      </p:sp>
      <p:sp>
        <p:nvSpPr>
          <p:cNvPr id="11" name="TextBox 10">
            <a:extLst>
              <a:ext uri="{FF2B5EF4-FFF2-40B4-BE49-F238E27FC236}">
                <a16:creationId xmlns:a16="http://schemas.microsoft.com/office/drawing/2014/main" id="{7A32DF96-3CBB-48D7-A0CA-FD1CA53C05B5}"/>
              </a:ext>
            </a:extLst>
          </p:cNvPr>
          <p:cNvSpPr txBox="1"/>
          <p:nvPr/>
        </p:nvSpPr>
        <p:spPr bwMode="gray">
          <a:xfrm>
            <a:off x="4139770" y="1311400"/>
            <a:ext cx="1958573" cy="276999"/>
          </a:xfrm>
          <a:prstGeom prst="rect">
            <a:avLst/>
          </a:prstGeom>
          <a:noFill/>
        </p:spPr>
        <p:txBody>
          <a:bodyPr wrap="square" lIns="0" tIns="0" rIns="0" bIns="0" rtlCol="0">
            <a:spAutoFit/>
          </a:bodyPr>
          <a:lstStyle/>
          <a:p>
            <a:pPr>
              <a:spcBef>
                <a:spcPts val="500"/>
              </a:spcBef>
            </a:pPr>
            <a:r>
              <a:rPr lang="en-US" sz="900" b="1" dirty="0"/>
              <a:t>Embrace a Camp-Style </a:t>
            </a:r>
            <a:br>
              <a:rPr lang="en-US" sz="900" b="1" dirty="0"/>
            </a:br>
            <a:r>
              <a:rPr lang="en-US" sz="900" b="1" dirty="0"/>
              <a:t>Theme Throughout</a:t>
            </a:r>
          </a:p>
        </p:txBody>
      </p:sp>
      <p:sp>
        <p:nvSpPr>
          <p:cNvPr id="12" name="Text Placeholder 1">
            <a:extLst>
              <a:ext uri="{FF2B5EF4-FFF2-40B4-BE49-F238E27FC236}">
                <a16:creationId xmlns:a16="http://schemas.microsoft.com/office/drawing/2014/main" id="{12BF70CD-8AB2-4A72-82FF-103FB333F27E}"/>
              </a:ext>
            </a:extLst>
          </p:cNvPr>
          <p:cNvSpPr txBox="1">
            <a:spLocks/>
          </p:cNvSpPr>
          <p:nvPr/>
        </p:nvSpPr>
        <p:spPr bwMode="gray">
          <a:xfrm>
            <a:off x="2254552" y="1626248"/>
            <a:ext cx="1799107" cy="103361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dirty="0"/>
              <a:t>Focus on writing, reading, and vocabulary workshops in morning activities</a:t>
            </a:r>
          </a:p>
          <a:p>
            <a:r>
              <a:rPr lang="en-US" dirty="0"/>
              <a:t>Disguise literacy learning with themed games, such as “s’more word scramble” and “readings around the fire”</a:t>
            </a:r>
          </a:p>
        </p:txBody>
      </p:sp>
      <p:sp>
        <p:nvSpPr>
          <p:cNvPr id="13" name="Isosceles Triangle 12">
            <a:extLst>
              <a:ext uri="{FF2B5EF4-FFF2-40B4-BE49-F238E27FC236}">
                <a16:creationId xmlns:a16="http://schemas.microsoft.com/office/drawing/2014/main" id="{79986830-7F4F-414C-AA95-861993D8EC14}"/>
              </a:ext>
            </a:extLst>
          </p:cNvPr>
          <p:cNvSpPr/>
          <p:nvPr/>
        </p:nvSpPr>
        <p:spPr bwMode="gray">
          <a:xfrm flipV="1">
            <a:off x="2905715" y="2866671"/>
            <a:ext cx="253499" cy="91440"/>
          </a:xfrm>
          <a:prstGeom prst="triangle">
            <a:avLst/>
          </a:pr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4" name="Picture 13">
            <a:extLst>
              <a:ext uri="{FF2B5EF4-FFF2-40B4-BE49-F238E27FC236}">
                <a16:creationId xmlns:a16="http://schemas.microsoft.com/office/drawing/2014/main" id="{9E3D41A9-BA83-422C-B113-C35EB1AA42EC}"/>
              </a:ext>
            </a:extLst>
          </p:cNvPr>
          <p:cNvPicPr>
            <a:picLocks noChangeAspect="1"/>
          </p:cNvPicPr>
          <p:nvPr/>
        </p:nvPicPr>
        <p:blipFill>
          <a:blip r:embed="rId4"/>
          <a:stretch>
            <a:fillRect/>
          </a:stretch>
        </p:blipFill>
        <p:spPr>
          <a:xfrm>
            <a:off x="2293260" y="3005728"/>
            <a:ext cx="1663918" cy="1508990"/>
          </a:xfrm>
          <a:prstGeom prst="rect">
            <a:avLst/>
          </a:prstGeom>
        </p:spPr>
      </p:pic>
      <p:sp>
        <p:nvSpPr>
          <p:cNvPr id="17" name="Isosceles Triangle 16">
            <a:extLst>
              <a:ext uri="{FF2B5EF4-FFF2-40B4-BE49-F238E27FC236}">
                <a16:creationId xmlns:a16="http://schemas.microsoft.com/office/drawing/2014/main" id="{3995BC91-CA31-4203-90DF-3BD889A41C8A}"/>
              </a:ext>
            </a:extLst>
          </p:cNvPr>
          <p:cNvSpPr/>
          <p:nvPr/>
        </p:nvSpPr>
        <p:spPr bwMode="gray">
          <a:xfrm flipV="1">
            <a:off x="4981471" y="2866671"/>
            <a:ext cx="253499" cy="91440"/>
          </a:xfrm>
          <a:prstGeom prst="triangle">
            <a:avLst/>
          </a:prstGeom>
          <a:solidFill>
            <a:schemeClr val="tx2"/>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Picture 17">
            <a:extLst>
              <a:ext uri="{FF2B5EF4-FFF2-40B4-BE49-F238E27FC236}">
                <a16:creationId xmlns:a16="http://schemas.microsoft.com/office/drawing/2014/main" id="{E94C1F22-338B-4B50-802D-3CB2642CD9D6}"/>
              </a:ext>
            </a:extLst>
          </p:cNvPr>
          <p:cNvPicPr>
            <a:picLocks noChangeAspect="1"/>
          </p:cNvPicPr>
          <p:nvPr/>
        </p:nvPicPr>
        <p:blipFill>
          <a:blip r:embed="rId5"/>
          <a:stretch>
            <a:fillRect/>
          </a:stretch>
        </p:blipFill>
        <p:spPr>
          <a:xfrm>
            <a:off x="4139770" y="907992"/>
            <a:ext cx="457200" cy="256033"/>
          </a:xfrm>
          <a:prstGeom prst="rect">
            <a:avLst/>
          </a:prstGeom>
        </p:spPr>
      </p:pic>
      <p:pic>
        <p:nvPicPr>
          <p:cNvPr id="19" name="Picture 18">
            <a:extLst>
              <a:ext uri="{FF2B5EF4-FFF2-40B4-BE49-F238E27FC236}">
                <a16:creationId xmlns:a16="http://schemas.microsoft.com/office/drawing/2014/main" id="{16DCDA98-D294-49E0-A291-128B29CCDCBB}"/>
              </a:ext>
            </a:extLst>
          </p:cNvPr>
          <p:cNvPicPr>
            <a:picLocks noChangeAspect="1"/>
          </p:cNvPicPr>
          <p:nvPr/>
        </p:nvPicPr>
        <p:blipFill>
          <a:blip r:embed="rId6"/>
          <a:stretch>
            <a:fillRect/>
          </a:stretch>
        </p:blipFill>
        <p:spPr>
          <a:xfrm>
            <a:off x="2254552" y="913547"/>
            <a:ext cx="365760" cy="257250"/>
          </a:xfrm>
          <a:prstGeom prst="rect">
            <a:avLst/>
          </a:prstGeom>
        </p:spPr>
      </p:pic>
      <p:sp>
        <p:nvSpPr>
          <p:cNvPr id="20" name="Text Placeholder 1">
            <a:extLst>
              <a:ext uri="{FF2B5EF4-FFF2-40B4-BE49-F238E27FC236}">
                <a16:creationId xmlns:a16="http://schemas.microsoft.com/office/drawing/2014/main" id="{443EAEC1-5FD4-439E-8748-7D14F7CE03D1}"/>
              </a:ext>
            </a:extLst>
          </p:cNvPr>
          <p:cNvSpPr txBox="1">
            <a:spLocks/>
          </p:cNvSpPr>
          <p:nvPr/>
        </p:nvSpPr>
        <p:spPr bwMode="gray">
          <a:xfrm>
            <a:off x="4139770" y="1626248"/>
            <a:ext cx="1974975" cy="137473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dirty="0"/>
              <a:t>Reserve afternoons for fun activities, including “camp spotlights” with local professionals who discuss careers and value of reading</a:t>
            </a:r>
          </a:p>
          <a:p>
            <a:r>
              <a:rPr lang="en-US" dirty="0"/>
              <a:t>Remove stigma by referring to students as “campers” and school as “camp”</a:t>
            </a:r>
          </a:p>
          <a:p>
            <a:endParaRPr lang="en-US" dirty="0"/>
          </a:p>
        </p:txBody>
      </p:sp>
      <p:sp>
        <p:nvSpPr>
          <p:cNvPr id="21" name="Rectangle 20">
            <a:extLst>
              <a:ext uri="{FF2B5EF4-FFF2-40B4-BE49-F238E27FC236}">
                <a16:creationId xmlns:a16="http://schemas.microsoft.com/office/drawing/2014/main" id="{03139367-88F6-4882-93DB-5CB2BFC316F3}"/>
              </a:ext>
            </a:extLst>
          </p:cNvPr>
          <p:cNvSpPr/>
          <p:nvPr/>
        </p:nvSpPr>
        <p:spPr bwMode="gray">
          <a:xfrm>
            <a:off x="280194" y="1215483"/>
            <a:ext cx="1818397" cy="45719"/>
          </a:xfrm>
          <a:prstGeom prst="rect">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2" name="TextBox 21">
            <a:extLst>
              <a:ext uri="{FF2B5EF4-FFF2-40B4-BE49-F238E27FC236}">
                <a16:creationId xmlns:a16="http://schemas.microsoft.com/office/drawing/2014/main" id="{91817C8F-059B-4377-B161-3D5EF92C3FF9}"/>
              </a:ext>
            </a:extLst>
          </p:cNvPr>
          <p:cNvSpPr txBox="1"/>
          <p:nvPr/>
        </p:nvSpPr>
        <p:spPr bwMode="gray">
          <a:xfrm>
            <a:off x="403614" y="1309935"/>
            <a:ext cx="1614043" cy="276999"/>
          </a:xfrm>
          <a:prstGeom prst="rect">
            <a:avLst/>
          </a:prstGeom>
          <a:noFill/>
        </p:spPr>
        <p:txBody>
          <a:bodyPr wrap="square" lIns="0" tIns="0" rIns="0" bIns="0" rtlCol="0">
            <a:spAutoFit/>
          </a:bodyPr>
          <a:lstStyle/>
          <a:p>
            <a:pPr>
              <a:spcBef>
                <a:spcPts val="500"/>
              </a:spcBef>
            </a:pPr>
            <a:r>
              <a:rPr lang="en-US" sz="900" b="1" dirty="0"/>
              <a:t>Intensify Literacy Focus in Summer Learning</a:t>
            </a:r>
          </a:p>
        </p:txBody>
      </p:sp>
      <p:pic>
        <p:nvPicPr>
          <p:cNvPr id="23" name="Picture 22">
            <a:extLst>
              <a:ext uri="{FF2B5EF4-FFF2-40B4-BE49-F238E27FC236}">
                <a16:creationId xmlns:a16="http://schemas.microsoft.com/office/drawing/2014/main" id="{67F50814-C770-4D6C-869C-58DE234A21AF}"/>
              </a:ext>
            </a:extLst>
          </p:cNvPr>
          <p:cNvPicPr>
            <a:picLocks noChangeAspect="1"/>
          </p:cNvPicPr>
          <p:nvPr/>
        </p:nvPicPr>
        <p:blipFill>
          <a:blip r:embed="rId7"/>
          <a:stretch>
            <a:fillRect/>
          </a:stretch>
        </p:blipFill>
        <p:spPr>
          <a:xfrm>
            <a:off x="267176" y="922619"/>
            <a:ext cx="274320" cy="257861"/>
          </a:xfrm>
          <a:prstGeom prst="rect">
            <a:avLst/>
          </a:prstGeom>
        </p:spPr>
      </p:pic>
      <p:sp>
        <p:nvSpPr>
          <p:cNvPr id="24" name="TextBox 23">
            <a:extLst>
              <a:ext uri="{FF2B5EF4-FFF2-40B4-BE49-F238E27FC236}">
                <a16:creationId xmlns:a16="http://schemas.microsoft.com/office/drawing/2014/main" id="{DF8623C5-CC61-485D-93A8-2B42DB77746B}"/>
              </a:ext>
            </a:extLst>
          </p:cNvPr>
          <p:cNvSpPr txBox="1"/>
          <p:nvPr/>
        </p:nvSpPr>
        <p:spPr bwMode="gray">
          <a:xfrm>
            <a:off x="713989" y="1665746"/>
            <a:ext cx="1344543" cy="553998"/>
          </a:xfrm>
          <a:prstGeom prst="rect">
            <a:avLst/>
          </a:prstGeom>
          <a:noFill/>
        </p:spPr>
        <p:txBody>
          <a:bodyPr wrap="square" lIns="0" tIns="0" rIns="0" bIns="0" rtlCol="0">
            <a:spAutoFit/>
          </a:bodyPr>
          <a:lstStyle/>
          <a:p>
            <a:pPr>
              <a:spcBef>
                <a:spcPts val="500"/>
              </a:spcBef>
            </a:pPr>
            <a:r>
              <a:rPr lang="en-US" sz="900" dirty="0"/>
              <a:t>Repurpose summer programming to focus primarily on improving student literacy</a:t>
            </a:r>
          </a:p>
        </p:txBody>
      </p:sp>
      <p:sp>
        <p:nvSpPr>
          <p:cNvPr id="27" name="Right Arrow 12">
            <a:extLst>
              <a:ext uri="{FF2B5EF4-FFF2-40B4-BE49-F238E27FC236}">
                <a16:creationId xmlns:a16="http://schemas.microsoft.com/office/drawing/2014/main" id="{3FD380FA-464E-4181-BAA6-672E0635FB2A}"/>
              </a:ext>
            </a:extLst>
          </p:cNvPr>
          <p:cNvSpPr/>
          <p:nvPr/>
        </p:nvSpPr>
        <p:spPr bwMode="gray">
          <a:xfrm>
            <a:off x="2046092" y="1297007"/>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28" name="Oval 27">
            <a:extLst>
              <a:ext uri="{FF2B5EF4-FFF2-40B4-BE49-F238E27FC236}">
                <a16:creationId xmlns:a16="http://schemas.microsoft.com/office/drawing/2014/main" id="{F8376DF0-6860-4891-81ED-83A5CCD020D6}"/>
              </a:ext>
            </a:extLst>
          </p:cNvPr>
          <p:cNvSpPr/>
          <p:nvPr/>
        </p:nvSpPr>
        <p:spPr bwMode="gray">
          <a:xfrm>
            <a:off x="403614" y="1665746"/>
            <a:ext cx="216694" cy="21669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1</a:t>
            </a:r>
          </a:p>
        </p:txBody>
      </p:sp>
      <p:grpSp>
        <p:nvGrpSpPr>
          <p:cNvPr id="33" name="Group 32">
            <a:extLst>
              <a:ext uri="{FF2B5EF4-FFF2-40B4-BE49-F238E27FC236}">
                <a16:creationId xmlns:a16="http://schemas.microsoft.com/office/drawing/2014/main" id="{170D4480-0AE0-4C6F-936E-70E2D19FF076}"/>
              </a:ext>
            </a:extLst>
          </p:cNvPr>
          <p:cNvGrpSpPr/>
          <p:nvPr/>
        </p:nvGrpSpPr>
        <p:grpSpPr>
          <a:xfrm>
            <a:off x="403614" y="2349214"/>
            <a:ext cx="1642478" cy="692497"/>
            <a:chOff x="403614" y="2349214"/>
            <a:chExt cx="1642478" cy="692497"/>
          </a:xfrm>
        </p:grpSpPr>
        <p:sp>
          <p:nvSpPr>
            <p:cNvPr id="25" name="TextBox 24">
              <a:extLst>
                <a:ext uri="{FF2B5EF4-FFF2-40B4-BE49-F238E27FC236}">
                  <a16:creationId xmlns:a16="http://schemas.microsoft.com/office/drawing/2014/main" id="{7B64E9D5-C669-490E-AFD4-4EE3CF9189AD}"/>
                </a:ext>
              </a:extLst>
            </p:cNvPr>
            <p:cNvSpPr txBox="1"/>
            <p:nvPr/>
          </p:nvSpPr>
          <p:spPr bwMode="gray">
            <a:xfrm>
              <a:off x="713989" y="2349214"/>
              <a:ext cx="1332103" cy="692497"/>
            </a:xfrm>
            <a:prstGeom prst="rect">
              <a:avLst/>
            </a:prstGeom>
            <a:noFill/>
          </p:spPr>
          <p:txBody>
            <a:bodyPr wrap="square" lIns="0" tIns="0" rIns="0" bIns="0" rtlCol="0">
              <a:spAutoFit/>
            </a:bodyPr>
            <a:lstStyle/>
            <a:p>
              <a:pPr>
                <a:spcBef>
                  <a:spcPts val="500"/>
                </a:spcBef>
              </a:pPr>
              <a:r>
                <a:rPr lang="en-US" sz="900" dirty="0"/>
                <a:t>Align summer curriculum to the school year’s with emphasis on foundational skills</a:t>
              </a:r>
            </a:p>
          </p:txBody>
        </p:sp>
        <p:sp>
          <p:nvSpPr>
            <p:cNvPr id="29" name="Oval 28">
              <a:extLst>
                <a:ext uri="{FF2B5EF4-FFF2-40B4-BE49-F238E27FC236}">
                  <a16:creationId xmlns:a16="http://schemas.microsoft.com/office/drawing/2014/main" id="{E735E8F0-5882-4144-9CDA-388AB2F55FC8}"/>
                </a:ext>
              </a:extLst>
            </p:cNvPr>
            <p:cNvSpPr/>
            <p:nvPr/>
          </p:nvSpPr>
          <p:spPr bwMode="gray">
            <a:xfrm>
              <a:off x="403614" y="2349214"/>
              <a:ext cx="216694" cy="21669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2</a:t>
              </a:r>
            </a:p>
          </p:txBody>
        </p:sp>
      </p:grpSp>
      <p:grpSp>
        <p:nvGrpSpPr>
          <p:cNvPr id="16" name="Group 15">
            <a:extLst>
              <a:ext uri="{FF2B5EF4-FFF2-40B4-BE49-F238E27FC236}">
                <a16:creationId xmlns:a16="http://schemas.microsoft.com/office/drawing/2014/main" id="{CF7157A3-6635-46F7-ABD2-659B175F21E7}"/>
              </a:ext>
            </a:extLst>
          </p:cNvPr>
          <p:cNvGrpSpPr/>
          <p:nvPr/>
        </p:nvGrpSpPr>
        <p:grpSpPr>
          <a:xfrm>
            <a:off x="403614" y="3213667"/>
            <a:ext cx="1644798" cy="553998"/>
            <a:chOff x="403614" y="3213667"/>
            <a:chExt cx="1644798" cy="553998"/>
          </a:xfrm>
        </p:grpSpPr>
        <p:sp>
          <p:nvSpPr>
            <p:cNvPr id="26" name="TextBox 25">
              <a:extLst>
                <a:ext uri="{FF2B5EF4-FFF2-40B4-BE49-F238E27FC236}">
                  <a16:creationId xmlns:a16="http://schemas.microsoft.com/office/drawing/2014/main" id="{FEB94986-3CFC-4E71-AC5C-85D31C6904D4}"/>
                </a:ext>
              </a:extLst>
            </p:cNvPr>
            <p:cNvSpPr txBox="1"/>
            <p:nvPr/>
          </p:nvSpPr>
          <p:spPr bwMode="gray">
            <a:xfrm>
              <a:off x="703869" y="3213667"/>
              <a:ext cx="1344543" cy="553998"/>
            </a:xfrm>
            <a:prstGeom prst="rect">
              <a:avLst/>
            </a:prstGeom>
            <a:noFill/>
          </p:spPr>
          <p:txBody>
            <a:bodyPr wrap="square" lIns="0" tIns="0" rIns="0" bIns="0" rtlCol="0">
              <a:spAutoFit/>
            </a:bodyPr>
            <a:lstStyle/>
            <a:p>
              <a:pPr>
                <a:spcBef>
                  <a:spcPts val="500"/>
                </a:spcBef>
              </a:pPr>
              <a:r>
                <a:rPr lang="en-US" sz="900" dirty="0"/>
                <a:t>Recruit strong and experienced literacy teachers from district as summer teachers</a:t>
              </a:r>
            </a:p>
          </p:txBody>
        </p:sp>
        <p:sp>
          <p:nvSpPr>
            <p:cNvPr id="30" name="Oval 29">
              <a:extLst>
                <a:ext uri="{FF2B5EF4-FFF2-40B4-BE49-F238E27FC236}">
                  <a16:creationId xmlns:a16="http://schemas.microsoft.com/office/drawing/2014/main" id="{4102845C-1065-4515-A05F-70516DA4F79D}"/>
                </a:ext>
              </a:extLst>
            </p:cNvPr>
            <p:cNvSpPr/>
            <p:nvPr/>
          </p:nvSpPr>
          <p:spPr bwMode="gray">
            <a:xfrm>
              <a:off x="403614" y="3213667"/>
              <a:ext cx="216694" cy="21669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3</a:t>
              </a:r>
            </a:p>
          </p:txBody>
        </p:sp>
      </p:grpSp>
      <p:pic>
        <p:nvPicPr>
          <p:cNvPr id="37" name="Picture 36">
            <a:extLst>
              <a:ext uri="{FF2B5EF4-FFF2-40B4-BE49-F238E27FC236}">
                <a16:creationId xmlns:a16="http://schemas.microsoft.com/office/drawing/2014/main" id="{2319D5E9-5A22-4BE0-B9FA-3BA5D468FDEA}"/>
              </a:ext>
            </a:extLst>
          </p:cNvPr>
          <p:cNvPicPr>
            <a:picLocks noChangeAspect="1"/>
          </p:cNvPicPr>
          <p:nvPr/>
        </p:nvPicPr>
        <p:blipFill rotWithShape="1">
          <a:blip r:embed="rId8"/>
          <a:srcRect l="60437" t="22358" r="19571" b="47614"/>
          <a:stretch/>
        </p:blipFill>
        <p:spPr>
          <a:xfrm>
            <a:off x="4382246" y="3007180"/>
            <a:ext cx="1451948" cy="1103262"/>
          </a:xfrm>
          <a:prstGeom prst="rect">
            <a:avLst/>
          </a:prstGeom>
        </p:spPr>
      </p:pic>
      <p:grpSp>
        <p:nvGrpSpPr>
          <p:cNvPr id="15" name="Group 14">
            <a:extLst>
              <a:ext uri="{FF2B5EF4-FFF2-40B4-BE49-F238E27FC236}">
                <a16:creationId xmlns:a16="http://schemas.microsoft.com/office/drawing/2014/main" id="{C6C1BBE9-7BF6-484D-9283-E02B60B5DF6A}"/>
              </a:ext>
            </a:extLst>
          </p:cNvPr>
          <p:cNvGrpSpPr/>
          <p:nvPr/>
        </p:nvGrpSpPr>
        <p:grpSpPr>
          <a:xfrm>
            <a:off x="403614" y="3887067"/>
            <a:ext cx="1654917" cy="415498"/>
            <a:chOff x="403614" y="3887067"/>
            <a:chExt cx="1654917" cy="415498"/>
          </a:xfrm>
        </p:grpSpPr>
        <p:sp>
          <p:nvSpPr>
            <p:cNvPr id="34" name="Oval 33">
              <a:extLst>
                <a:ext uri="{FF2B5EF4-FFF2-40B4-BE49-F238E27FC236}">
                  <a16:creationId xmlns:a16="http://schemas.microsoft.com/office/drawing/2014/main" id="{44EF379F-4174-4AFE-AD7C-AF520F8CD688}"/>
                </a:ext>
              </a:extLst>
            </p:cNvPr>
            <p:cNvSpPr/>
            <p:nvPr/>
          </p:nvSpPr>
          <p:spPr bwMode="gray">
            <a:xfrm>
              <a:off x="403614" y="3887067"/>
              <a:ext cx="216694" cy="21669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4</a:t>
              </a:r>
            </a:p>
          </p:txBody>
        </p:sp>
        <p:sp>
          <p:nvSpPr>
            <p:cNvPr id="36" name="TextBox 35">
              <a:extLst>
                <a:ext uri="{FF2B5EF4-FFF2-40B4-BE49-F238E27FC236}">
                  <a16:creationId xmlns:a16="http://schemas.microsoft.com/office/drawing/2014/main" id="{87D8B1A5-3FB3-4A38-88E5-A871065ECEA0}"/>
                </a:ext>
              </a:extLst>
            </p:cNvPr>
            <p:cNvSpPr txBox="1"/>
            <p:nvPr/>
          </p:nvSpPr>
          <p:spPr bwMode="gray">
            <a:xfrm>
              <a:off x="713988" y="3887067"/>
              <a:ext cx="1344543" cy="415498"/>
            </a:xfrm>
            <a:prstGeom prst="rect">
              <a:avLst/>
            </a:prstGeom>
            <a:noFill/>
          </p:spPr>
          <p:txBody>
            <a:bodyPr wrap="square" lIns="0" tIns="0" rIns="0" bIns="0" rtlCol="0">
              <a:spAutoFit/>
            </a:bodyPr>
            <a:lstStyle/>
            <a:p>
              <a:pPr>
                <a:spcBef>
                  <a:spcPts val="500"/>
                </a:spcBef>
              </a:pPr>
              <a:r>
                <a:rPr lang="en-US" sz="900" dirty="0"/>
                <a:t>If possible, extend length to full day and provide transportation</a:t>
              </a:r>
            </a:p>
          </p:txBody>
        </p:sp>
      </p:grpSp>
      <p:sp>
        <p:nvSpPr>
          <p:cNvPr id="31" name="TextBox 30">
            <a:extLst>
              <a:ext uri="{FF2B5EF4-FFF2-40B4-BE49-F238E27FC236}">
                <a16:creationId xmlns:a16="http://schemas.microsoft.com/office/drawing/2014/main" id="{D05541BB-643D-4FC1-8AEB-57D6C13A3D97}"/>
              </a:ext>
            </a:extLst>
          </p:cNvPr>
          <p:cNvSpPr txBox="1"/>
          <p:nvPr/>
        </p:nvSpPr>
        <p:spPr bwMode="gray">
          <a:xfrm>
            <a:off x="2089423" y="4115187"/>
            <a:ext cx="4044676" cy="410700"/>
          </a:xfrm>
          <a:prstGeom prst="rect">
            <a:avLst/>
          </a:prstGeom>
          <a:solidFill>
            <a:schemeClr val="bg1"/>
          </a:solidFill>
          <a:ln w="12700">
            <a:solidFill>
              <a:schemeClr val="accent3"/>
            </a:solidFill>
            <a:miter lim="800000"/>
          </a:ln>
        </p:spPr>
        <p:txBody>
          <a:bodyPr wrap="square" lIns="91440" tIns="45720" rIns="137160" bIns="0" rtlCol="0">
            <a:noAutofit/>
          </a:bodyPr>
          <a:lstStyle/>
          <a:p>
            <a:pPr>
              <a:spcAft>
                <a:spcPts val="300"/>
              </a:spcAft>
            </a:pPr>
            <a:r>
              <a:rPr lang="en-US" sz="800" b="1" dirty="0">
                <a:solidFill>
                  <a:schemeClr val="accent4"/>
                </a:solidFill>
              </a:rPr>
              <a:t>Profiled Institutions:</a:t>
            </a:r>
          </a:p>
          <a:p>
            <a:pPr>
              <a:spcAft>
                <a:spcPts val="300"/>
              </a:spcAft>
            </a:pPr>
            <a:r>
              <a:rPr lang="en-US" sz="800" i="1" dirty="0">
                <a:solidFill>
                  <a:schemeClr val="accent4"/>
                </a:solidFill>
              </a:rPr>
              <a:t>Rapides Parish Schools, LA and Grant County Schools, WV</a:t>
            </a:r>
          </a:p>
        </p:txBody>
      </p:sp>
      <p:pic>
        <p:nvPicPr>
          <p:cNvPr id="32" name="Picture 2" descr="Image result for rapides parish district logo">
            <a:extLst>
              <a:ext uri="{FF2B5EF4-FFF2-40B4-BE49-F238E27FC236}">
                <a16:creationId xmlns:a16="http://schemas.microsoft.com/office/drawing/2014/main" id="{4CAE871F-7D26-4FAD-8CA0-C7FA1533D3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0454" y="4236466"/>
            <a:ext cx="342058" cy="2286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grant county schools wv logo">
            <a:extLst>
              <a:ext uri="{FF2B5EF4-FFF2-40B4-BE49-F238E27FC236}">
                <a16:creationId xmlns:a16="http://schemas.microsoft.com/office/drawing/2014/main" id="{69EE89C4-BF02-4AD0-A8AB-06EA73A5FF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6812" y="4143852"/>
            <a:ext cx="334971" cy="35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960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CC1DA9-03C6-4FBB-A274-06A00926D3D1}"/>
              </a:ext>
            </a:extLst>
          </p:cNvPr>
          <p:cNvSpPr>
            <a:spLocks noGrp="1"/>
          </p:cNvSpPr>
          <p:nvPr>
            <p:ph type="body" sz="quarter" idx="15"/>
          </p:nvPr>
        </p:nvSpPr>
        <p:spPr/>
        <p:txBody>
          <a:bodyPr/>
          <a:lstStyle/>
          <a:p>
            <a:r>
              <a:rPr lang="en-US" dirty="0"/>
              <a:t>Recruiting Strongest Reading Teachers Improves Student Learning</a:t>
            </a:r>
          </a:p>
        </p:txBody>
      </p:sp>
      <p:sp>
        <p:nvSpPr>
          <p:cNvPr id="3" name="Text Placeholder 2">
            <a:extLst>
              <a:ext uri="{FF2B5EF4-FFF2-40B4-BE49-F238E27FC236}">
                <a16:creationId xmlns:a16="http://schemas.microsoft.com/office/drawing/2014/main" id="{6410620B-1AB9-4836-B0B8-D8351E491D56}"/>
              </a:ext>
            </a:extLst>
          </p:cNvPr>
          <p:cNvSpPr>
            <a:spLocks noGrp="1"/>
          </p:cNvSpPr>
          <p:nvPr>
            <p:ph type="body" sz="quarter" idx="16"/>
          </p:nvPr>
        </p:nvSpPr>
        <p:spPr>
          <a:xfrm>
            <a:off x="280194" y="99782"/>
            <a:ext cx="2560320" cy="123111"/>
          </a:xfrm>
        </p:spPr>
        <p:txBody>
          <a:bodyPr/>
          <a:lstStyle/>
          <a:p>
            <a:r>
              <a:rPr lang="en-US" dirty="0"/>
              <a:t>Practice #11: Camp-Style Summer Literacy</a:t>
            </a:r>
          </a:p>
        </p:txBody>
      </p:sp>
      <p:sp>
        <p:nvSpPr>
          <p:cNvPr id="4" name="Text Placeholder 3">
            <a:extLst>
              <a:ext uri="{FF2B5EF4-FFF2-40B4-BE49-F238E27FC236}">
                <a16:creationId xmlns:a16="http://schemas.microsoft.com/office/drawing/2014/main" id="{7722BFE2-605C-478A-9B43-C2A0B7C31A9D}"/>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91679BB9-0CFA-44A7-880C-72E5BD13D197}"/>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0D357E5A-9EE1-4858-9599-5D4743494EE1}"/>
              </a:ext>
            </a:extLst>
          </p:cNvPr>
          <p:cNvSpPr>
            <a:spLocks noGrp="1"/>
          </p:cNvSpPr>
          <p:nvPr>
            <p:ph type="title"/>
          </p:nvPr>
        </p:nvSpPr>
        <p:spPr>
          <a:xfrm>
            <a:off x="280194" y="67706"/>
            <a:ext cx="5669306" cy="498598"/>
          </a:xfrm>
        </p:spPr>
        <p:txBody>
          <a:bodyPr/>
          <a:lstStyle/>
          <a:p>
            <a:r>
              <a:rPr lang="en-US" dirty="0"/>
              <a:t>Quality Instruction Key to Summer School Success</a:t>
            </a:r>
          </a:p>
        </p:txBody>
      </p:sp>
      <p:sp>
        <p:nvSpPr>
          <p:cNvPr id="11" name="Rectangle 10">
            <a:extLst>
              <a:ext uri="{FF2B5EF4-FFF2-40B4-BE49-F238E27FC236}">
                <a16:creationId xmlns:a16="http://schemas.microsoft.com/office/drawing/2014/main" id="{8934A4A2-440E-461B-8717-AB19179BA57B}"/>
              </a:ext>
            </a:extLst>
          </p:cNvPr>
          <p:cNvSpPr/>
          <p:nvPr/>
        </p:nvSpPr>
        <p:spPr bwMode="gray">
          <a:xfrm>
            <a:off x="272154" y="1388047"/>
            <a:ext cx="2803938" cy="2429772"/>
          </a:xfrm>
          <a:prstGeom prst="rect">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274320" rIns="365760" bIns="91440" numCol="1" spcCol="0" rtlCol="0" fromWordArt="0" anchor="t" anchorCtr="0" forceAA="0" compatLnSpc="1">
            <a:prstTxWarp prst="textNoShape">
              <a:avLst/>
            </a:prstTxWarp>
            <a:noAutofit/>
          </a:bodyPr>
          <a:lstStyle/>
          <a:p>
            <a:pPr lvl="0">
              <a:lnSpc>
                <a:spcPct val="110000"/>
              </a:lnSpc>
              <a:spcBef>
                <a:spcPts val="500"/>
              </a:spcBef>
            </a:pPr>
            <a:r>
              <a:rPr lang="en-US" sz="900" dirty="0">
                <a:solidFill>
                  <a:srgbClr val="4F5861"/>
                </a:solidFill>
              </a:rPr>
              <a:t>“We</a:t>
            </a:r>
            <a:r>
              <a:rPr lang="en-US" sz="900" b="1" dirty="0">
                <a:solidFill>
                  <a:srgbClr val="4F5861"/>
                </a:solidFill>
              </a:rPr>
              <a:t> paired teachers with groups of students based on student needs. </a:t>
            </a:r>
            <a:r>
              <a:rPr lang="en-US" sz="900" dirty="0">
                <a:solidFill>
                  <a:srgbClr val="4F5861"/>
                </a:solidFill>
              </a:rPr>
              <a:t>We spotlighted the students who were struggling with </a:t>
            </a:r>
            <a:r>
              <a:rPr lang="en-US" sz="900" b="1" dirty="0">
                <a:solidFill>
                  <a:srgbClr val="4F5861"/>
                </a:solidFill>
              </a:rPr>
              <a:t>foundational skills, </a:t>
            </a:r>
            <a:r>
              <a:rPr lang="en-US" sz="900" dirty="0">
                <a:solidFill>
                  <a:srgbClr val="4F5861"/>
                </a:solidFill>
              </a:rPr>
              <a:t>even if they were good readers but just needed extra support with a particular skill. It was wonderful practice for the kids, and they loved it.”</a:t>
            </a:r>
          </a:p>
          <a:p>
            <a:pPr algn="r">
              <a:lnSpc>
                <a:spcPct val="110000"/>
              </a:lnSpc>
              <a:spcBef>
                <a:spcPts val="500"/>
              </a:spcBef>
            </a:pPr>
            <a:r>
              <a:rPr lang="en-US" sz="800" dirty="0">
                <a:solidFill>
                  <a:schemeClr val="tx1"/>
                </a:solidFill>
                <a:latin typeface="+mj-lt"/>
              </a:rPr>
              <a:t>DeEdra Bolton, Former Superintendent</a:t>
            </a:r>
            <a:br>
              <a:rPr lang="en-US" sz="800" dirty="0">
                <a:solidFill>
                  <a:schemeClr val="tx1"/>
                </a:solidFill>
                <a:latin typeface="+mj-lt"/>
              </a:rPr>
            </a:br>
            <a:r>
              <a:rPr lang="en-US" sz="800" i="1" dirty="0">
                <a:solidFill>
                  <a:schemeClr val="tx1"/>
                </a:solidFill>
                <a:latin typeface="+mj-lt"/>
              </a:rPr>
              <a:t>Grant County Schools, WV</a:t>
            </a:r>
          </a:p>
        </p:txBody>
      </p:sp>
      <p:grpSp>
        <p:nvGrpSpPr>
          <p:cNvPr id="12" name="Group 11">
            <a:extLst>
              <a:ext uri="{FF2B5EF4-FFF2-40B4-BE49-F238E27FC236}">
                <a16:creationId xmlns:a16="http://schemas.microsoft.com/office/drawing/2014/main" id="{2E855E5B-610B-4D9F-9761-D019977D65F2}"/>
              </a:ext>
            </a:extLst>
          </p:cNvPr>
          <p:cNvGrpSpPr/>
          <p:nvPr/>
        </p:nvGrpSpPr>
        <p:grpSpPr bwMode="gray">
          <a:xfrm>
            <a:off x="497348" y="1228221"/>
            <a:ext cx="429683" cy="361740"/>
            <a:chOff x="1190695" y="1125416"/>
            <a:chExt cx="423178" cy="361740"/>
          </a:xfrm>
        </p:grpSpPr>
        <p:sp>
          <p:nvSpPr>
            <p:cNvPr id="13" name="Rectangle 12">
              <a:extLst>
                <a:ext uri="{FF2B5EF4-FFF2-40B4-BE49-F238E27FC236}">
                  <a16:creationId xmlns:a16="http://schemas.microsoft.com/office/drawing/2014/main" id="{057A1160-2BB4-4AC2-8671-335E58D9D071}"/>
                </a:ext>
              </a:extLst>
            </p:cNvPr>
            <p:cNvSpPr/>
            <p:nvPr/>
          </p:nvSpPr>
          <p:spPr bwMode="gray">
            <a:xfrm>
              <a:off x="1190695" y="1125416"/>
              <a:ext cx="423178" cy="36174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14" name="Group 13">
              <a:extLst>
                <a:ext uri="{FF2B5EF4-FFF2-40B4-BE49-F238E27FC236}">
                  <a16:creationId xmlns:a16="http://schemas.microsoft.com/office/drawing/2014/main" id="{C67950D9-CCF8-4038-9E07-A6A7294870E4}"/>
                </a:ext>
              </a:extLst>
            </p:cNvPr>
            <p:cNvGrpSpPr/>
            <p:nvPr/>
          </p:nvGrpSpPr>
          <p:grpSpPr bwMode="gray">
            <a:xfrm flipH="1" flipV="1">
              <a:off x="1245161" y="1176800"/>
              <a:ext cx="315403" cy="272386"/>
              <a:chOff x="3359444" y="2551001"/>
              <a:chExt cx="394764" cy="340924"/>
            </a:xfrm>
          </p:grpSpPr>
          <p:sp>
            <p:nvSpPr>
              <p:cNvPr id="15" name="Freeform 11">
                <a:extLst>
                  <a:ext uri="{FF2B5EF4-FFF2-40B4-BE49-F238E27FC236}">
                    <a16:creationId xmlns:a16="http://schemas.microsoft.com/office/drawing/2014/main" id="{38DE9C4F-4E7E-4404-911C-4B9C72CFA784}"/>
                  </a:ext>
                </a:extLst>
              </p:cNvPr>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16" name="Freeform 12">
                <a:extLst>
                  <a:ext uri="{FF2B5EF4-FFF2-40B4-BE49-F238E27FC236}">
                    <a16:creationId xmlns:a16="http://schemas.microsoft.com/office/drawing/2014/main" id="{6A930054-DC88-4989-B5D1-37564E9AEDAD}"/>
                  </a:ext>
                </a:extLst>
              </p:cNvPr>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grpSp>
        <p:nvGrpSpPr>
          <p:cNvPr id="17" name="Group 16">
            <a:extLst>
              <a:ext uri="{FF2B5EF4-FFF2-40B4-BE49-F238E27FC236}">
                <a16:creationId xmlns:a16="http://schemas.microsoft.com/office/drawing/2014/main" id="{3C5EE05A-8F37-46B0-AE32-EEBBAA364B3B}"/>
              </a:ext>
            </a:extLst>
          </p:cNvPr>
          <p:cNvGrpSpPr/>
          <p:nvPr/>
        </p:nvGrpSpPr>
        <p:grpSpPr bwMode="gray">
          <a:xfrm rot="10800000">
            <a:off x="2543693" y="3595965"/>
            <a:ext cx="429683" cy="361740"/>
            <a:chOff x="1184558" y="1125416"/>
            <a:chExt cx="423178" cy="361740"/>
          </a:xfrm>
        </p:grpSpPr>
        <p:sp>
          <p:nvSpPr>
            <p:cNvPr id="18" name="Rectangle 17">
              <a:extLst>
                <a:ext uri="{FF2B5EF4-FFF2-40B4-BE49-F238E27FC236}">
                  <a16:creationId xmlns:a16="http://schemas.microsoft.com/office/drawing/2014/main" id="{CB8CDBBB-5CAB-45FD-87D8-F0435443EB54}"/>
                </a:ext>
              </a:extLst>
            </p:cNvPr>
            <p:cNvSpPr/>
            <p:nvPr/>
          </p:nvSpPr>
          <p:spPr bwMode="gray">
            <a:xfrm>
              <a:off x="1184558" y="1125416"/>
              <a:ext cx="423178" cy="36174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19" name="Group 18">
              <a:extLst>
                <a:ext uri="{FF2B5EF4-FFF2-40B4-BE49-F238E27FC236}">
                  <a16:creationId xmlns:a16="http://schemas.microsoft.com/office/drawing/2014/main" id="{C800F725-6BAB-42C8-A26C-89DE9A41607B}"/>
                </a:ext>
              </a:extLst>
            </p:cNvPr>
            <p:cNvGrpSpPr/>
            <p:nvPr/>
          </p:nvGrpSpPr>
          <p:grpSpPr bwMode="gray">
            <a:xfrm flipH="1" flipV="1">
              <a:off x="1245161" y="1176800"/>
              <a:ext cx="315403" cy="272386"/>
              <a:chOff x="3359444" y="2551001"/>
              <a:chExt cx="394764" cy="340924"/>
            </a:xfrm>
          </p:grpSpPr>
          <p:sp>
            <p:nvSpPr>
              <p:cNvPr id="20" name="Freeform 16">
                <a:extLst>
                  <a:ext uri="{FF2B5EF4-FFF2-40B4-BE49-F238E27FC236}">
                    <a16:creationId xmlns:a16="http://schemas.microsoft.com/office/drawing/2014/main" id="{C41DC975-948F-4D3C-833A-BE10C10C016C}"/>
                  </a:ext>
                </a:extLst>
              </p:cNvPr>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21" name="Freeform 17">
                <a:extLst>
                  <a:ext uri="{FF2B5EF4-FFF2-40B4-BE49-F238E27FC236}">
                    <a16:creationId xmlns:a16="http://schemas.microsoft.com/office/drawing/2014/main" id="{28B17031-F2FA-4055-9F6C-ABFA0BD33A00}"/>
                  </a:ext>
                </a:extLst>
              </p:cNvPr>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sp>
        <p:nvSpPr>
          <p:cNvPr id="22" name="Rectangle 21">
            <a:extLst>
              <a:ext uri="{FF2B5EF4-FFF2-40B4-BE49-F238E27FC236}">
                <a16:creationId xmlns:a16="http://schemas.microsoft.com/office/drawing/2014/main" id="{D0E704E8-C7AE-48BB-B97A-F9AFEC6447BD}"/>
              </a:ext>
            </a:extLst>
          </p:cNvPr>
          <p:cNvSpPr/>
          <p:nvPr/>
        </p:nvSpPr>
        <p:spPr bwMode="gray">
          <a:xfrm>
            <a:off x="3320346" y="1383293"/>
            <a:ext cx="2802642" cy="2429772"/>
          </a:xfrm>
          <a:prstGeom prst="rect">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274320" rIns="365760" bIns="91440" numCol="1" spcCol="0" rtlCol="0" fromWordArt="0" anchor="t" anchorCtr="0" forceAA="0" compatLnSpc="1">
            <a:prstTxWarp prst="textNoShape">
              <a:avLst/>
            </a:prstTxWarp>
            <a:noAutofit/>
          </a:bodyPr>
          <a:lstStyle/>
          <a:p>
            <a:pPr lvl="0">
              <a:lnSpc>
                <a:spcPct val="110000"/>
              </a:lnSpc>
              <a:spcBef>
                <a:spcPts val="500"/>
              </a:spcBef>
            </a:pPr>
            <a:r>
              <a:rPr lang="en-US" sz="900" dirty="0">
                <a:solidFill>
                  <a:srgbClr val="4F5861"/>
                </a:solidFill>
              </a:rPr>
              <a:t>“We</a:t>
            </a:r>
            <a:r>
              <a:rPr lang="en-US" sz="900" b="1" dirty="0">
                <a:solidFill>
                  <a:srgbClr val="4F5861"/>
                </a:solidFill>
              </a:rPr>
              <a:t> hired the strongest literacy teachers to teach over the summer</a:t>
            </a:r>
            <a:r>
              <a:rPr lang="en-US" sz="900" dirty="0">
                <a:solidFill>
                  <a:srgbClr val="4F5861"/>
                </a:solidFill>
              </a:rPr>
              <a:t>. We gave teachers a curriculum and the foundational tools to be successful in supporting their students in reading. When we gave them those resources, they flew.” </a:t>
            </a:r>
          </a:p>
          <a:p>
            <a:pPr algn="r">
              <a:lnSpc>
                <a:spcPct val="110000"/>
              </a:lnSpc>
              <a:spcBef>
                <a:spcPts val="500"/>
              </a:spcBef>
            </a:pPr>
            <a:r>
              <a:rPr lang="en-US" sz="800" dirty="0">
                <a:solidFill>
                  <a:schemeClr val="tx1"/>
                </a:solidFill>
                <a:latin typeface="+mj-lt"/>
              </a:rPr>
              <a:t>Alana Cohen, Curriculum Director</a:t>
            </a:r>
            <a:br>
              <a:rPr lang="en-US" sz="800" dirty="0">
                <a:solidFill>
                  <a:schemeClr val="tx1"/>
                </a:solidFill>
                <a:latin typeface="+mj-lt"/>
              </a:rPr>
            </a:br>
            <a:r>
              <a:rPr lang="en-US" sz="800" i="1" dirty="0">
                <a:solidFill>
                  <a:schemeClr val="tx1"/>
                </a:solidFill>
                <a:latin typeface="+mj-lt"/>
              </a:rPr>
              <a:t>Rapides Parish Schools, LA</a:t>
            </a:r>
          </a:p>
        </p:txBody>
      </p:sp>
      <p:grpSp>
        <p:nvGrpSpPr>
          <p:cNvPr id="23" name="Group 22">
            <a:extLst>
              <a:ext uri="{FF2B5EF4-FFF2-40B4-BE49-F238E27FC236}">
                <a16:creationId xmlns:a16="http://schemas.microsoft.com/office/drawing/2014/main" id="{D5C8A477-D0BC-4D39-BF47-159716F1B802}"/>
              </a:ext>
            </a:extLst>
          </p:cNvPr>
          <p:cNvGrpSpPr/>
          <p:nvPr/>
        </p:nvGrpSpPr>
        <p:grpSpPr bwMode="gray">
          <a:xfrm>
            <a:off x="3500322" y="1208508"/>
            <a:ext cx="410208" cy="361740"/>
            <a:chOff x="1190695" y="1125416"/>
            <a:chExt cx="423178" cy="361740"/>
          </a:xfrm>
        </p:grpSpPr>
        <p:sp>
          <p:nvSpPr>
            <p:cNvPr id="24" name="Rectangle 23">
              <a:extLst>
                <a:ext uri="{FF2B5EF4-FFF2-40B4-BE49-F238E27FC236}">
                  <a16:creationId xmlns:a16="http://schemas.microsoft.com/office/drawing/2014/main" id="{9BE112D2-36FC-452A-A5D7-3F52A471FE48}"/>
                </a:ext>
              </a:extLst>
            </p:cNvPr>
            <p:cNvSpPr/>
            <p:nvPr/>
          </p:nvSpPr>
          <p:spPr bwMode="gray">
            <a:xfrm>
              <a:off x="1190695" y="1125416"/>
              <a:ext cx="423178" cy="36174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5" name="Group 24">
              <a:extLst>
                <a:ext uri="{FF2B5EF4-FFF2-40B4-BE49-F238E27FC236}">
                  <a16:creationId xmlns:a16="http://schemas.microsoft.com/office/drawing/2014/main" id="{F824E0F0-80CC-4C09-8C12-582BF1641BD4}"/>
                </a:ext>
              </a:extLst>
            </p:cNvPr>
            <p:cNvGrpSpPr/>
            <p:nvPr/>
          </p:nvGrpSpPr>
          <p:grpSpPr bwMode="gray">
            <a:xfrm flipH="1" flipV="1">
              <a:off x="1245161" y="1176800"/>
              <a:ext cx="315403" cy="272386"/>
              <a:chOff x="3359444" y="2551001"/>
              <a:chExt cx="394764" cy="340924"/>
            </a:xfrm>
          </p:grpSpPr>
          <p:sp>
            <p:nvSpPr>
              <p:cNvPr id="26" name="Freeform 11">
                <a:extLst>
                  <a:ext uri="{FF2B5EF4-FFF2-40B4-BE49-F238E27FC236}">
                    <a16:creationId xmlns:a16="http://schemas.microsoft.com/office/drawing/2014/main" id="{B6360FD2-748B-4538-8976-AAE6A65E83AB}"/>
                  </a:ext>
                </a:extLst>
              </p:cNvPr>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27" name="Freeform 12">
                <a:extLst>
                  <a:ext uri="{FF2B5EF4-FFF2-40B4-BE49-F238E27FC236}">
                    <a16:creationId xmlns:a16="http://schemas.microsoft.com/office/drawing/2014/main" id="{AD9A9818-9878-43AC-B4A6-7DE814412336}"/>
                  </a:ext>
                </a:extLst>
              </p:cNvPr>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grpSp>
        <p:nvGrpSpPr>
          <p:cNvPr id="28" name="Group 27">
            <a:extLst>
              <a:ext uri="{FF2B5EF4-FFF2-40B4-BE49-F238E27FC236}">
                <a16:creationId xmlns:a16="http://schemas.microsoft.com/office/drawing/2014/main" id="{A79F06BE-7A55-4DF0-A132-2D6E8037BF98}"/>
              </a:ext>
            </a:extLst>
          </p:cNvPr>
          <p:cNvGrpSpPr/>
          <p:nvPr/>
        </p:nvGrpSpPr>
        <p:grpSpPr bwMode="gray">
          <a:xfrm rot="10800000">
            <a:off x="5561414" y="3595966"/>
            <a:ext cx="410208" cy="361740"/>
            <a:chOff x="1184558" y="1125416"/>
            <a:chExt cx="423178" cy="361740"/>
          </a:xfrm>
        </p:grpSpPr>
        <p:sp>
          <p:nvSpPr>
            <p:cNvPr id="29" name="Rectangle 28">
              <a:extLst>
                <a:ext uri="{FF2B5EF4-FFF2-40B4-BE49-F238E27FC236}">
                  <a16:creationId xmlns:a16="http://schemas.microsoft.com/office/drawing/2014/main" id="{2E83F3D2-B209-43CC-8424-994765257E45}"/>
                </a:ext>
              </a:extLst>
            </p:cNvPr>
            <p:cNvSpPr/>
            <p:nvPr/>
          </p:nvSpPr>
          <p:spPr bwMode="gray">
            <a:xfrm>
              <a:off x="1184558" y="1125416"/>
              <a:ext cx="423178" cy="36174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30" name="Group 29">
              <a:extLst>
                <a:ext uri="{FF2B5EF4-FFF2-40B4-BE49-F238E27FC236}">
                  <a16:creationId xmlns:a16="http://schemas.microsoft.com/office/drawing/2014/main" id="{AF7C46D9-5237-4E9F-B240-70AC5D65F0CB}"/>
                </a:ext>
              </a:extLst>
            </p:cNvPr>
            <p:cNvGrpSpPr/>
            <p:nvPr/>
          </p:nvGrpSpPr>
          <p:grpSpPr bwMode="gray">
            <a:xfrm flipH="1" flipV="1">
              <a:off x="1245161" y="1176800"/>
              <a:ext cx="315403" cy="272386"/>
              <a:chOff x="3359444" y="2551001"/>
              <a:chExt cx="394764" cy="340924"/>
            </a:xfrm>
          </p:grpSpPr>
          <p:sp>
            <p:nvSpPr>
              <p:cNvPr id="31" name="Freeform 16">
                <a:extLst>
                  <a:ext uri="{FF2B5EF4-FFF2-40B4-BE49-F238E27FC236}">
                    <a16:creationId xmlns:a16="http://schemas.microsoft.com/office/drawing/2014/main" id="{F0DAB9DB-D88F-4FE9-A086-6679DAB2475B}"/>
                  </a:ext>
                </a:extLst>
              </p:cNvPr>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32" name="Freeform 17">
                <a:extLst>
                  <a:ext uri="{FF2B5EF4-FFF2-40B4-BE49-F238E27FC236}">
                    <a16:creationId xmlns:a16="http://schemas.microsoft.com/office/drawing/2014/main" id="{6A33CA63-903E-4A10-AF18-DCC7C1FB232E}"/>
                  </a:ext>
                </a:extLst>
              </p:cNvPr>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spTree>
    <p:extLst>
      <p:ext uri="{BB962C8B-B14F-4D97-AF65-F5344CB8AC3E}">
        <p14:creationId xmlns:p14="http://schemas.microsoft.com/office/powerpoint/2010/main" val="2269374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F6C11-E963-4CE0-A0F1-0757B1FCA5E9}"/>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A2380C2D-770A-4BF5-BB9C-41E145E80DF8}"/>
              </a:ext>
            </a:extLst>
          </p:cNvPr>
          <p:cNvSpPr>
            <a:spLocks noGrp="1"/>
          </p:cNvSpPr>
          <p:nvPr>
            <p:ph type="body" sz="quarter" idx="16"/>
          </p:nvPr>
        </p:nvSpPr>
        <p:spPr>
          <a:xfrm>
            <a:off x="280194" y="99782"/>
            <a:ext cx="2560320" cy="123111"/>
          </a:xfrm>
        </p:spPr>
        <p:txBody>
          <a:bodyPr/>
          <a:lstStyle/>
          <a:p>
            <a:r>
              <a:rPr lang="en-US" dirty="0"/>
              <a:t>Practice #11: Camp-Style Summer Literacy</a:t>
            </a:r>
          </a:p>
        </p:txBody>
      </p:sp>
      <p:sp>
        <p:nvSpPr>
          <p:cNvPr id="4" name="Text Placeholder 3">
            <a:extLst>
              <a:ext uri="{FF2B5EF4-FFF2-40B4-BE49-F238E27FC236}">
                <a16:creationId xmlns:a16="http://schemas.microsoft.com/office/drawing/2014/main" id="{3B595FAF-B97D-448F-951A-658A2584CF94}"/>
              </a:ext>
            </a:extLst>
          </p:cNvPr>
          <p:cNvSpPr>
            <a:spLocks noGrp="1"/>
          </p:cNvSpPr>
          <p:nvPr>
            <p:ph type="body" sz="quarter" idx="18"/>
          </p:nvPr>
        </p:nvSpPr>
        <p:spPr>
          <a:xfrm>
            <a:off x="4913906" y="4677489"/>
            <a:ext cx="1486894" cy="92367"/>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841E88D5-B281-489A-B804-5D935E1232B5}"/>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F2B8265D-6DED-4D85-970E-98FE779E2DFE}"/>
              </a:ext>
            </a:extLst>
          </p:cNvPr>
          <p:cNvSpPr>
            <a:spLocks noGrp="1"/>
          </p:cNvSpPr>
          <p:nvPr>
            <p:ph type="title"/>
          </p:nvPr>
        </p:nvSpPr>
        <p:spPr>
          <a:xfrm>
            <a:off x="280193" y="317005"/>
            <a:ext cx="6114102" cy="249299"/>
          </a:xfrm>
        </p:spPr>
        <p:txBody>
          <a:bodyPr/>
          <a:lstStyle/>
          <a:p>
            <a:r>
              <a:rPr lang="en-US" dirty="0"/>
              <a:t>Literacy Camp Model Increases Student Engagement</a:t>
            </a:r>
          </a:p>
        </p:txBody>
      </p:sp>
      <p:sp>
        <p:nvSpPr>
          <p:cNvPr id="7" name="Rectangle 6">
            <a:extLst>
              <a:ext uri="{FF2B5EF4-FFF2-40B4-BE49-F238E27FC236}">
                <a16:creationId xmlns:a16="http://schemas.microsoft.com/office/drawing/2014/main" id="{66B61907-F0D6-4D5E-B96F-C484BF5E799C}"/>
              </a:ext>
            </a:extLst>
          </p:cNvPr>
          <p:cNvSpPr/>
          <p:nvPr/>
        </p:nvSpPr>
        <p:spPr bwMode="gray">
          <a:xfrm>
            <a:off x="0" y="3140553"/>
            <a:ext cx="6400800" cy="1393347"/>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 name="TextBox 7">
            <a:extLst>
              <a:ext uri="{FF2B5EF4-FFF2-40B4-BE49-F238E27FC236}">
                <a16:creationId xmlns:a16="http://schemas.microsoft.com/office/drawing/2014/main" id="{976594B6-1323-4358-B4BF-5D630CF0DB1E}"/>
              </a:ext>
            </a:extLst>
          </p:cNvPr>
          <p:cNvSpPr txBox="1"/>
          <p:nvPr/>
        </p:nvSpPr>
        <p:spPr bwMode="gray">
          <a:xfrm>
            <a:off x="278211" y="1175340"/>
            <a:ext cx="2813157" cy="276999"/>
          </a:xfrm>
          <a:prstGeom prst="rect">
            <a:avLst/>
          </a:prstGeom>
          <a:noFill/>
        </p:spPr>
        <p:txBody>
          <a:bodyPr wrap="square" lIns="0" tIns="0" rIns="0" bIns="0" rtlCol="0">
            <a:spAutoFit/>
          </a:bodyPr>
          <a:lstStyle/>
          <a:p>
            <a:r>
              <a:rPr lang="en-US" sz="900" i="1" dirty="0">
                <a:solidFill>
                  <a:schemeClr val="accent3"/>
                </a:solidFill>
              </a:rPr>
              <a:t>Increase in Rapides Parish summer school attendance after transforming to literacy camp</a:t>
            </a:r>
          </a:p>
        </p:txBody>
      </p:sp>
      <p:sp>
        <p:nvSpPr>
          <p:cNvPr id="9" name="TextBox 8">
            <a:extLst>
              <a:ext uri="{FF2B5EF4-FFF2-40B4-BE49-F238E27FC236}">
                <a16:creationId xmlns:a16="http://schemas.microsoft.com/office/drawing/2014/main" id="{6246E870-7E51-4935-B655-50BC12770C7C}"/>
              </a:ext>
            </a:extLst>
          </p:cNvPr>
          <p:cNvSpPr txBox="1"/>
          <p:nvPr/>
        </p:nvSpPr>
        <p:spPr bwMode="gray">
          <a:xfrm>
            <a:off x="266700" y="852437"/>
            <a:ext cx="5787755" cy="153888"/>
          </a:xfrm>
          <a:prstGeom prst="rect">
            <a:avLst/>
          </a:prstGeom>
          <a:noFill/>
        </p:spPr>
        <p:txBody>
          <a:bodyPr wrap="square" lIns="0" tIns="0" rIns="0" bIns="0" rtlCol="0">
            <a:spAutoFit/>
          </a:bodyPr>
          <a:lstStyle/>
          <a:p>
            <a:r>
              <a:rPr lang="en-US" sz="1000" b="1" dirty="0"/>
              <a:t>Engaging Camps Improve Attendance and Mitigate Summer Learning Loss</a:t>
            </a:r>
          </a:p>
        </p:txBody>
      </p:sp>
      <p:grpSp>
        <p:nvGrpSpPr>
          <p:cNvPr id="10" name="Group 9">
            <a:extLst>
              <a:ext uri="{FF2B5EF4-FFF2-40B4-BE49-F238E27FC236}">
                <a16:creationId xmlns:a16="http://schemas.microsoft.com/office/drawing/2014/main" id="{D9E95930-63EA-47B8-82DE-F32F7F18D550}"/>
              </a:ext>
            </a:extLst>
          </p:cNvPr>
          <p:cNvGrpSpPr/>
          <p:nvPr/>
        </p:nvGrpSpPr>
        <p:grpSpPr>
          <a:xfrm>
            <a:off x="417851" y="1499775"/>
            <a:ext cx="2143592" cy="1404822"/>
            <a:chOff x="16226" y="1345178"/>
            <a:chExt cx="2384863" cy="2506382"/>
          </a:xfrm>
        </p:grpSpPr>
        <p:graphicFrame>
          <p:nvGraphicFramePr>
            <p:cNvPr id="11" name="Chart 10">
              <a:extLst>
                <a:ext uri="{FF2B5EF4-FFF2-40B4-BE49-F238E27FC236}">
                  <a16:creationId xmlns:a16="http://schemas.microsoft.com/office/drawing/2014/main" id="{2358CF09-869B-4F17-BB99-1651A42179C9}"/>
                </a:ext>
              </a:extLst>
            </p:cNvPr>
            <p:cNvGraphicFramePr/>
            <p:nvPr>
              <p:extLst/>
            </p:nvPr>
          </p:nvGraphicFramePr>
          <p:xfrm>
            <a:off x="131927" y="1345178"/>
            <a:ext cx="2246788" cy="246548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8">
              <a:extLst>
                <a:ext uri="{FF2B5EF4-FFF2-40B4-BE49-F238E27FC236}">
                  <a16:creationId xmlns:a16="http://schemas.microsoft.com/office/drawing/2014/main" id="{75F98EDB-658C-458E-B1E6-B57436FB2799}"/>
                </a:ext>
              </a:extLst>
            </p:cNvPr>
            <p:cNvSpPr txBox="1"/>
            <p:nvPr/>
          </p:nvSpPr>
          <p:spPr bwMode="gray">
            <a:xfrm>
              <a:off x="16226" y="3636749"/>
              <a:ext cx="1346748" cy="214811"/>
            </a:xfrm>
            <a:prstGeom prst="rect">
              <a:avLst/>
            </a:prstGeom>
            <a:solidFill>
              <a:schemeClr val="bg1"/>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500"/>
                </a:spcBef>
              </a:pPr>
              <a:r>
                <a:rPr lang="en-US" sz="800" dirty="0">
                  <a:solidFill>
                    <a:srgbClr val="4F5861"/>
                  </a:solidFill>
                </a:rPr>
                <a:t>Pre-Implementation</a:t>
              </a:r>
            </a:p>
          </p:txBody>
        </p:sp>
        <p:sp>
          <p:nvSpPr>
            <p:cNvPr id="13" name="TextBox 118">
              <a:extLst>
                <a:ext uri="{FF2B5EF4-FFF2-40B4-BE49-F238E27FC236}">
                  <a16:creationId xmlns:a16="http://schemas.microsoft.com/office/drawing/2014/main" id="{A4139391-ADEB-41D8-AB1B-9A3FF9228D6B}"/>
                </a:ext>
              </a:extLst>
            </p:cNvPr>
            <p:cNvSpPr txBox="1"/>
            <p:nvPr/>
          </p:nvSpPr>
          <p:spPr bwMode="gray">
            <a:xfrm>
              <a:off x="1297414" y="3626583"/>
              <a:ext cx="1103675" cy="214809"/>
            </a:xfrm>
            <a:prstGeom prst="rect">
              <a:avLst/>
            </a:prstGeom>
            <a:solidFill>
              <a:schemeClr val="bg1"/>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500"/>
                </a:spcBef>
              </a:pPr>
              <a:r>
                <a:rPr lang="en-US" sz="800" dirty="0">
                  <a:solidFill>
                    <a:srgbClr val="4F5861"/>
                  </a:solidFill>
                </a:rPr>
                <a:t>Summer 2018</a:t>
              </a:r>
            </a:p>
          </p:txBody>
        </p:sp>
      </p:grpSp>
      <p:cxnSp>
        <p:nvCxnSpPr>
          <p:cNvPr id="14" name="Straight Connector 13">
            <a:extLst>
              <a:ext uri="{FF2B5EF4-FFF2-40B4-BE49-F238E27FC236}">
                <a16:creationId xmlns:a16="http://schemas.microsoft.com/office/drawing/2014/main" id="{BC511D37-831C-4E5B-A071-8339F31F3EA1}"/>
              </a:ext>
            </a:extLst>
          </p:cNvPr>
          <p:cNvCxnSpPr>
            <a:cxnSpLocks/>
          </p:cNvCxnSpPr>
          <p:nvPr/>
        </p:nvCxnSpPr>
        <p:spPr bwMode="gray">
          <a:xfrm flipV="1">
            <a:off x="1382233" y="1826996"/>
            <a:ext cx="302556" cy="501534"/>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ABA4318-504E-4BD1-96DA-AED333B4D8FB}"/>
              </a:ext>
            </a:extLst>
          </p:cNvPr>
          <p:cNvSpPr txBox="1"/>
          <p:nvPr/>
        </p:nvSpPr>
        <p:spPr bwMode="gray">
          <a:xfrm>
            <a:off x="281579" y="3330102"/>
            <a:ext cx="5841410" cy="1114279"/>
          </a:xfrm>
          <a:prstGeom prst="rect">
            <a:avLst/>
          </a:prstGeom>
          <a:noFill/>
        </p:spPr>
        <p:txBody>
          <a:bodyPr wrap="square" lIns="0" tIns="0" rIns="0" bIns="0" rtlCol="0">
            <a:spAutoFit/>
          </a:bodyPr>
          <a:lstStyle/>
          <a:p>
            <a:pPr>
              <a:spcBef>
                <a:spcPts val="500"/>
              </a:spcBef>
            </a:pPr>
            <a:r>
              <a:rPr lang="en-US" sz="900" dirty="0"/>
              <a:t>“By making it fun and tying everything back to the love of reading, kids are excited to come, their parents are all on board, and </a:t>
            </a:r>
            <a:r>
              <a:rPr lang="en-US" sz="900" b="1" dirty="0"/>
              <a:t>we’ve had a great turnout</a:t>
            </a:r>
            <a:r>
              <a:rPr lang="en-US" sz="900" dirty="0"/>
              <a:t>…</a:t>
            </a:r>
            <a:r>
              <a:rPr lang="en-US" sz="900" b="1" dirty="0"/>
              <a:t>Our kids who come to literacy camp are coming back at the start of the school year more prepared than when we started this</a:t>
            </a:r>
            <a:r>
              <a:rPr lang="en-US" sz="900" dirty="0"/>
              <a:t>. Even the ones with low proficiency scores are </a:t>
            </a:r>
            <a:r>
              <a:rPr lang="en-US" sz="900" b="1" dirty="0"/>
              <a:t>not scoring nearly as low as they were</a:t>
            </a:r>
            <a:r>
              <a:rPr lang="en-US" sz="900" dirty="0"/>
              <a:t>.”</a:t>
            </a:r>
          </a:p>
          <a:p>
            <a:pPr>
              <a:spcBef>
                <a:spcPts val="500"/>
              </a:spcBef>
            </a:pPr>
            <a:endParaRPr lang="en-US" sz="900" dirty="0"/>
          </a:p>
          <a:p>
            <a:pPr lvl="0" algn="r">
              <a:lnSpc>
                <a:spcPct val="110000"/>
              </a:lnSpc>
              <a:spcBef>
                <a:spcPts val="500"/>
              </a:spcBef>
            </a:pPr>
            <a:r>
              <a:rPr lang="en-US" sz="900" i="1" dirty="0">
                <a:solidFill>
                  <a:srgbClr val="4F5861"/>
                </a:solidFill>
                <a:latin typeface="Rockwell"/>
              </a:rPr>
              <a:t>Alana Cohen, Curriculum Director</a:t>
            </a:r>
            <a:br>
              <a:rPr lang="en-US" sz="900" i="1" dirty="0">
                <a:solidFill>
                  <a:srgbClr val="4F5861"/>
                </a:solidFill>
                <a:latin typeface="Rockwell"/>
              </a:rPr>
            </a:br>
            <a:r>
              <a:rPr lang="en-US" sz="900" i="1" dirty="0">
                <a:solidFill>
                  <a:srgbClr val="4F5861"/>
                </a:solidFill>
                <a:latin typeface="Rockwell"/>
              </a:rPr>
              <a:t>Rapides Parish Schools, LA</a:t>
            </a:r>
          </a:p>
        </p:txBody>
      </p:sp>
      <p:sp>
        <p:nvSpPr>
          <p:cNvPr id="16" name="Rectangle 15">
            <a:extLst>
              <a:ext uri="{FF2B5EF4-FFF2-40B4-BE49-F238E27FC236}">
                <a16:creationId xmlns:a16="http://schemas.microsoft.com/office/drawing/2014/main" id="{8E9B9FE2-5960-4776-A00C-AE619AC62CEC}"/>
              </a:ext>
            </a:extLst>
          </p:cNvPr>
          <p:cNvSpPr/>
          <p:nvPr/>
        </p:nvSpPr>
        <p:spPr bwMode="gray">
          <a:xfrm>
            <a:off x="3564953" y="2706758"/>
            <a:ext cx="2620035" cy="276999"/>
          </a:xfrm>
          <a:prstGeom prst="rect">
            <a:avLst/>
          </a:prstGeom>
        </p:spPr>
        <p:txBody>
          <a:bodyPr wrap="square" lIns="0" tIns="0" rIns="0" bIns="0" anchor="t" anchorCtr="0">
            <a:spAutoFit/>
          </a:bodyPr>
          <a:lstStyle/>
          <a:p>
            <a:pPr>
              <a:spcBef>
                <a:spcPts val="500"/>
              </a:spcBef>
            </a:pPr>
            <a:r>
              <a:rPr lang="en-US" sz="900" dirty="0"/>
              <a:t>Of Grant County students successfully avoided summer slide</a:t>
            </a:r>
            <a:endParaRPr lang="en-US" sz="900" dirty="0">
              <a:solidFill>
                <a:schemeClr val="accent4"/>
              </a:solidFill>
            </a:endParaRPr>
          </a:p>
        </p:txBody>
      </p:sp>
      <p:sp>
        <p:nvSpPr>
          <p:cNvPr id="17" name="Rectangle 16">
            <a:extLst>
              <a:ext uri="{FF2B5EF4-FFF2-40B4-BE49-F238E27FC236}">
                <a16:creationId xmlns:a16="http://schemas.microsoft.com/office/drawing/2014/main" id="{08DDF5C6-2088-464F-94CC-1813C60C96C9}"/>
              </a:ext>
            </a:extLst>
          </p:cNvPr>
          <p:cNvSpPr/>
          <p:nvPr/>
        </p:nvSpPr>
        <p:spPr bwMode="gray">
          <a:xfrm>
            <a:off x="4148902" y="2276844"/>
            <a:ext cx="950040" cy="384721"/>
          </a:xfrm>
          <a:prstGeom prst="rect">
            <a:avLst/>
          </a:prstGeom>
        </p:spPr>
        <p:txBody>
          <a:bodyPr wrap="square" lIns="0" tIns="0" rIns="0" bIns="0">
            <a:spAutoFit/>
          </a:bodyPr>
          <a:lstStyle/>
          <a:p>
            <a:r>
              <a:rPr lang="en-US" sz="2500" dirty="0">
                <a:solidFill>
                  <a:schemeClr val="accent6"/>
                </a:solidFill>
                <a:latin typeface="+mj-lt"/>
              </a:rPr>
              <a:t>96%</a:t>
            </a:r>
          </a:p>
        </p:txBody>
      </p:sp>
      <p:sp>
        <p:nvSpPr>
          <p:cNvPr id="18" name="Rectangle 17">
            <a:extLst>
              <a:ext uri="{FF2B5EF4-FFF2-40B4-BE49-F238E27FC236}">
                <a16:creationId xmlns:a16="http://schemas.microsoft.com/office/drawing/2014/main" id="{040C8772-A9EA-4036-9F3F-DF0ECE825A60}"/>
              </a:ext>
            </a:extLst>
          </p:cNvPr>
          <p:cNvSpPr/>
          <p:nvPr/>
        </p:nvSpPr>
        <p:spPr bwMode="gray">
          <a:xfrm>
            <a:off x="3564954" y="1563072"/>
            <a:ext cx="2620034" cy="415498"/>
          </a:xfrm>
          <a:prstGeom prst="rect">
            <a:avLst/>
          </a:prstGeom>
        </p:spPr>
        <p:txBody>
          <a:bodyPr wrap="square" lIns="0" tIns="0" rIns="0" bIns="0" anchor="t" anchorCtr="0">
            <a:spAutoFit/>
          </a:bodyPr>
          <a:lstStyle/>
          <a:p>
            <a:pPr>
              <a:spcBef>
                <a:spcPts val="500"/>
              </a:spcBef>
            </a:pPr>
            <a:r>
              <a:rPr lang="en-US" sz="900" dirty="0"/>
              <a:t>Attendance rate for students recommended for summer school as reported by Rapides Parish Schools and Grant County Schools</a:t>
            </a:r>
            <a:endParaRPr lang="en-US" sz="900" dirty="0">
              <a:solidFill>
                <a:schemeClr val="accent4"/>
              </a:solidFill>
            </a:endParaRPr>
          </a:p>
        </p:txBody>
      </p:sp>
      <p:sp>
        <p:nvSpPr>
          <p:cNvPr id="19" name="Rectangle 18">
            <a:extLst>
              <a:ext uri="{FF2B5EF4-FFF2-40B4-BE49-F238E27FC236}">
                <a16:creationId xmlns:a16="http://schemas.microsoft.com/office/drawing/2014/main" id="{753E80A0-D6F8-4125-B36F-081A5E73F98B}"/>
              </a:ext>
            </a:extLst>
          </p:cNvPr>
          <p:cNvSpPr/>
          <p:nvPr/>
        </p:nvSpPr>
        <p:spPr bwMode="gray">
          <a:xfrm>
            <a:off x="4135853" y="1117263"/>
            <a:ext cx="896689" cy="384721"/>
          </a:xfrm>
          <a:prstGeom prst="rect">
            <a:avLst/>
          </a:prstGeom>
        </p:spPr>
        <p:txBody>
          <a:bodyPr wrap="square" lIns="0" tIns="0" rIns="0" bIns="0">
            <a:spAutoFit/>
          </a:bodyPr>
          <a:lstStyle/>
          <a:p>
            <a:r>
              <a:rPr lang="en-US" sz="2500" dirty="0">
                <a:solidFill>
                  <a:schemeClr val="accent6"/>
                </a:solidFill>
                <a:latin typeface="+mj-lt"/>
              </a:rPr>
              <a:t>90%</a:t>
            </a:r>
          </a:p>
        </p:txBody>
      </p:sp>
      <p:pic>
        <p:nvPicPr>
          <p:cNvPr id="20" name="Picture 19">
            <a:extLst>
              <a:ext uri="{FF2B5EF4-FFF2-40B4-BE49-F238E27FC236}">
                <a16:creationId xmlns:a16="http://schemas.microsoft.com/office/drawing/2014/main" id="{B30455A4-A4C9-4AE3-A43E-4BBCF7FB7531}"/>
              </a:ext>
            </a:extLst>
          </p:cNvPr>
          <p:cNvPicPr>
            <a:picLocks noChangeAspect="1"/>
          </p:cNvPicPr>
          <p:nvPr/>
        </p:nvPicPr>
        <p:blipFill>
          <a:blip r:embed="rId4"/>
          <a:stretch>
            <a:fillRect/>
          </a:stretch>
        </p:blipFill>
        <p:spPr>
          <a:xfrm>
            <a:off x="3573850" y="1199904"/>
            <a:ext cx="426404" cy="274320"/>
          </a:xfrm>
          <a:prstGeom prst="rect">
            <a:avLst/>
          </a:prstGeom>
        </p:spPr>
      </p:pic>
      <p:sp>
        <p:nvSpPr>
          <p:cNvPr id="21" name="Rectangle 20">
            <a:extLst>
              <a:ext uri="{FF2B5EF4-FFF2-40B4-BE49-F238E27FC236}">
                <a16:creationId xmlns:a16="http://schemas.microsoft.com/office/drawing/2014/main" id="{118A338B-51EB-4D28-8CB9-AD007B8D9A0A}"/>
              </a:ext>
            </a:extLst>
          </p:cNvPr>
          <p:cNvSpPr/>
          <p:nvPr/>
        </p:nvSpPr>
        <p:spPr bwMode="gray">
          <a:xfrm>
            <a:off x="-10061" y="3140553"/>
            <a:ext cx="6404356" cy="2743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2" name="Picture 21">
            <a:extLst>
              <a:ext uri="{FF2B5EF4-FFF2-40B4-BE49-F238E27FC236}">
                <a16:creationId xmlns:a16="http://schemas.microsoft.com/office/drawing/2014/main" id="{0AB83201-A562-4BD2-9B1F-F3B88CE400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1310" y="2283768"/>
            <a:ext cx="380040" cy="387796"/>
          </a:xfrm>
          <a:prstGeom prst="rect">
            <a:avLst/>
          </a:prstGeom>
        </p:spPr>
      </p:pic>
    </p:spTree>
    <p:extLst>
      <p:ext uri="{BB962C8B-B14F-4D97-AF65-F5344CB8AC3E}">
        <p14:creationId xmlns:p14="http://schemas.microsoft.com/office/powerpoint/2010/main" val="2151564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8E78C1-F007-4972-92A9-E10BB4422D15}"/>
              </a:ext>
            </a:extLst>
          </p:cNvPr>
          <p:cNvSpPr>
            <a:spLocks noGrp="1"/>
          </p:cNvSpPr>
          <p:nvPr>
            <p:ph type="body" sz="quarter" idx="15"/>
          </p:nvPr>
        </p:nvSpPr>
        <p:spPr>
          <a:xfrm>
            <a:off x="280195" y="640267"/>
            <a:ext cx="5842794" cy="184666"/>
          </a:xfrm>
        </p:spPr>
        <p:txBody>
          <a:bodyPr/>
          <a:lstStyle/>
          <a:p>
            <a:endParaRPr lang="en-US" dirty="0"/>
          </a:p>
        </p:txBody>
      </p:sp>
      <p:sp>
        <p:nvSpPr>
          <p:cNvPr id="3" name="Text Placeholder 2">
            <a:extLst>
              <a:ext uri="{FF2B5EF4-FFF2-40B4-BE49-F238E27FC236}">
                <a16:creationId xmlns:a16="http://schemas.microsoft.com/office/drawing/2014/main" id="{21EA0743-658E-4F52-886D-F3CD82C7365A}"/>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57EDEA37-69AC-45BC-9D02-1205E449DDC4}"/>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36833DC7-1552-418C-B606-28A215198347}"/>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98A8CF80-6254-4BA8-9470-767785F94173}"/>
              </a:ext>
            </a:extLst>
          </p:cNvPr>
          <p:cNvSpPr>
            <a:spLocks noGrp="1"/>
          </p:cNvSpPr>
          <p:nvPr>
            <p:ph type="title"/>
          </p:nvPr>
        </p:nvSpPr>
        <p:spPr>
          <a:xfrm>
            <a:off x="280193" y="317005"/>
            <a:ext cx="5640347" cy="249299"/>
          </a:xfrm>
        </p:spPr>
        <p:txBody>
          <a:bodyPr/>
          <a:lstStyle/>
          <a:p>
            <a:r>
              <a:rPr lang="en-US" dirty="0"/>
              <a:t>Toolkit Resources to Redesign Summer Learning</a:t>
            </a:r>
          </a:p>
        </p:txBody>
      </p:sp>
      <p:pic>
        <p:nvPicPr>
          <p:cNvPr id="41" name="Picture 40">
            <a:extLst>
              <a:ext uri="{FF2B5EF4-FFF2-40B4-BE49-F238E27FC236}">
                <a16:creationId xmlns:a16="http://schemas.microsoft.com/office/drawing/2014/main" id="{2CAF834B-9D55-4F8A-944C-16645BDA96FB}"/>
              </a:ext>
            </a:extLst>
          </p:cNvPr>
          <p:cNvPicPr>
            <a:picLocks noChangeAspect="1"/>
          </p:cNvPicPr>
          <p:nvPr/>
        </p:nvPicPr>
        <p:blipFill>
          <a:blip r:embed="rId2"/>
          <a:stretch>
            <a:fillRect/>
          </a:stretch>
        </p:blipFill>
        <p:spPr>
          <a:xfrm>
            <a:off x="3439136" y="1433359"/>
            <a:ext cx="1840091" cy="2404872"/>
          </a:xfrm>
          <a:prstGeom prst="rect">
            <a:avLst/>
          </a:prstGeom>
          <a:ln w="12700">
            <a:solidFill>
              <a:schemeClr val="accent2"/>
            </a:solidFill>
          </a:ln>
        </p:spPr>
      </p:pic>
      <p:pic>
        <p:nvPicPr>
          <p:cNvPr id="42" name="Picture 41">
            <a:extLst>
              <a:ext uri="{FF2B5EF4-FFF2-40B4-BE49-F238E27FC236}">
                <a16:creationId xmlns:a16="http://schemas.microsoft.com/office/drawing/2014/main" id="{C7926124-3252-4D0F-8E21-17112B1FD835}"/>
              </a:ext>
            </a:extLst>
          </p:cNvPr>
          <p:cNvPicPr>
            <a:picLocks noChangeAspect="1"/>
          </p:cNvPicPr>
          <p:nvPr/>
        </p:nvPicPr>
        <p:blipFill>
          <a:blip r:embed="rId3"/>
          <a:stretch>
            <a:fillRect/>
          </a:stretch>
        </p:blipFill>
        <p:spPr>
          <a:xfrm>
            <a:off x="300610" y="1433359"/>
            <a:ext cx="1843960" cy="2401758"/>
          </a:xfrm>
          <a:prstGeom prst="rect">
            <a:avLst/>
          </a:prstGeom>
          <a:ln w="12700">
            <a:solidFill>
              <a:schemeClr val="accent2"/>
            </a:solidFill>
          </a:ln>
        </p:spPr>
      </p:pic>
      <p:sp>
        <p:nvSpPr>
          <p:cNvPr id="44" name="TextBox 43">
            <a:extLst>
              <a:ext uri="{FF2B5EF4-FFF2-40B4-BE49-F238E27FC236}">
                <a16:creationId xmlns:a16="http://schemas.microsoft.com/office/drawing/2014/main" id="{3E0C55C3-2D0B-4273-9A25-23FA52493376}"/>
              </a:ext>
            </a:extLst>
          </p:cNvPr>
          <p:cNvSpPr txBox="1"/>
          <p:nvPr/>
        </p:nvSpPr>
        <p:spPr bwMode="gray">
          <a:xfrm>
            <a:off x="297454" y="3961600"/>
            <a:ext cx="1905748" cy="415498"/>
          </a:xfrm>
          <a:prstGeom prst="rect">
            <a:avLst/>
          </a:prstGeom>
          <a:noFill/>
        </p:spPr>
        <p:txBody>
          <a:bodyPr wrap="square" lIns="0" tIns="0" rIns="0" bIns="0" rtlCol="0">
            <a:spAutoFit/>
          </a:bodyPr>
          <a:lstStyle/>
          <a:p>
            <a:pPr>
              <a:spcBef>
                <a:spcPts val="300"/>
              </a:spcBef>
            </a:pPr>
            <a:r>
              <a:rPr lang="en-US" sz="900" dirty="0"/>
              <a:t>Sample daily programming schedule and ideas for afternoon enrichment activities</a:t>
            </a:r>
          </a:p>
        </p:txBody>
      </p:sp>
      <p:sp>
        <p:nvSpPr>
          <p:cNvPr id="45" name="Text Placeholder 31">
            <a:extLst>
              <a:ext uri="{FF2B5EF4-FFF2-40B4-BE49-F238E27FC236}">
                <a16:creationId xmlns:a16="http://schemas.microsoft.com/office/drawing/2014/main" id="{BEECAF4D-64C4-4EAD-BBC6-0A0364536288}"/>
              </a:ext>
            </a:extLst>
          </p:cNvPr>
          <p:cNvSpPr txBox="1">
            <a:spLocks/>
          </p:cNvSpPr>
          <p:nvPr/>
        </p:nvSpPr>
        <p:spPr bwMode="gray">
          <a:xfrm>
            <a:off x="3433375" y="3975667"/>
            <a:ext cx="2148148" cy="415498"/>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300"/>
              </a:spcBef>
              <a:buNone/>
            </a:pPr>
            <a:r>
              <a:rPr lang="en-US" sz="900" dirty="0"/>
              <a:t>Ideas for changing the atmosphere of the school to excite students about being at camp</a:t>
            </a:r>
          </a:p>
        </p:txBody>
      </p:sp>
      <p:grpSp>
        <p:nvGrpSpPr>
          <p:cNvPr id="62" name="Group 61">
            <a:extLst>
              <a:ext uri="{FF2B5EF4-FFF2-40B4-BE49-F238E27FC236}">
                <a16:creationId xmlns:a16="http://schemas.microsoft.com/office/drawing/2014/main" id="{8418B41E-B0F3-48FC-910F-849A3C76AD2E}"/>
              </a:ext>
            </a:extLst>
          </p:cNvPr>
          <p:cNvGrpSpPr/>
          <p:nvPr/>
        </p:nvGrpSpPr>
        <p:grpSpPr>
          <a:xfrm>
            <a:off x="297454" y="945875"/>
            <a:ext cx="2266607" cy="354269"/>
            <a:chOff x="573907" y="945875"/>
            <a:chExt cx="2266607" cy="354269"/>
          </a:xfrm>
        </p:grpSpPr>
        <p:sp>
          <p:nvSpPr>
            <p:cNvPr id="46" name="TextBox 45">
              <a:extLst>
                <a:ext uri="{FF2B5EF4-FFF2-40B4-BE49-F238E27FC236}">
                  <a16:creationId xmlns:a16="http://schemas.microsoft.com/office/drawing/2014/main" id="{75CC547E-AE32-46B5-B607-6179ED7CC31C}"/>
                </a:ext>
              </a:extLst>
            </p:cNvPr>
            <p:cNvSpPr txBox="1"/>
            <p:nvPr/>
          </p:nvSpPr>
          <p:spPr>
            <a:xfrm>
              <a:off x="1000423" y="1105321"/>
              <a:ext cx="1840091" cy="153888"/>
            </a:xfrm>
            <a:prstGeom prst="rect">
              <a:avLst/>
            </a:prstGeom>
            <a:noFill/>
          </p:spPr>
          <p:txBody>
            <a:bodyPr wrap="square" lIns="0" tIns="0" rIns="0" bIns="0" rtlCol="0">
              <a:spAutoFit/>
            </a:bodyPr>
            <a:lstStyle/>
            <a:p>
              <a:pPr>
                <a:spcBef>
                  <a:spcPts val="500"/>
                </a:spcBef>
              </a:pPr>
              <a:r>
                <a:rPr lang="en-US" sz="1000" b="1" dirty="0"/>
                <a:t>Sample Schedule</a:t>
              </a:r>
            </a:p>
          </p:txBody>
        </p:sp>
        <p:cxnSp>
          <p:nvCxnSpPr>
            <p:cNvPr id="49" name="Straight Connector 48">
              <a:extLst>
                <a:ext uri="{FF2B5EF4-FFF2-40B4-BE49-F238E27FC236}">
                  <a16:creationId xmlns:a16="http://schemas.microsoft.com/office/drawing/2014/main" id="{C155E87B-8494-43A2-A53C-63DF7A72529E}"/>
                </a:ext>
              </a:extLst>
            </p:cNvPr>
            <p:cNvCxnSpPr>
              <a:cxnSpLocks/>
            </p:cNvCxnSpPr>
            <p:nvPr/>
          </p:nvCxnSpPr>
          <p:spPr bwMode="gray">
            <a:xfrm>
              <a:off x="573907" y="1286077"/>
              <a:ext cx="1868382" cy="1406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1" name="Picture 50" descr="A close up of a logo&#10;&#10;Description automatically generated">
              <a:extLst>
                <a:ext uri="{FF2B5EF4-FFF2-40B4-BE49-F238E27FC236}">
                  <a16:creationId xmlns:a16="http://schemas.microsoft.com/office/drawing/2014/main" id="{D3AADD2E-8773-4AF0-98E7-288103780523}"/>
                </a:ext>
              </a:extLst>
            </p:cNvPr>
            <p:cNvPicPr>
              <a:picLocks noChangeAspect="1"/>
            </p:cNvPicPr>
            <p:nvPr/>
          </p:nvPicPr>
          <p:blipFill>
            <a:blip r:embed="rId4"/>
            <a:stretch>
              <a:fillRect/>
            </a:stretch>
          </p:blipFill>
          <p:spPr>
            <a:xfrm>
              <a:off x="573907" y="945875"/>
              <a:ext cx="365760" cy="313334"/>
            </a:xfrm>
            <a:prstGeom prst="rect">
              <a:avLst/>
            </a:prstGeom>
          </p:spPr>
        </p:pic>
      </p:grpSp>
      <p:grpSp>
        <p:nvGrpSpPr>
          <p:cNvPr id="63" name="Group 62">
            <a:extLst>
              <a:ext uri="{FF2B5EF4-FFF2-40B4-BE49-F238E27FC236}">
                <a16:creationId xmlns:a16="http://schemas.microsoft.com/office/drawing/2014/main" id="{C3424753-F4F6-47ED-BEB7-C0A9F80B9F15}"/>
              </a:ext>
            </a:extLst>
          </p:cNvPr>
          <p:cNvGrpSpPr/>
          <p:nvPr/>
        </p:nvGrpSpPr>
        <p:grpSpPr>
          <a:xfrm>
            <a:off x="3433375" y="893449"/>
            <a:ext cx="2557022" cy="406695"/>
            <a:chOff x="3433375" y="893449"/>
            <a:chExt cx="2557022" cy="406695"/>
          </a:xfrm>
        </p:grpSpPr>
        <p:sp>
          <p:nvSpPr>
            <p:cNvPr id="47" name="TextBox 46">
              <a:extLst>
                <a:ext uri="{FF2B5EF4-FFF2-40B4-BE49-F238E27FC236}">
                  <a16:creationId xmlns:a16="http://schemas.microsoft.com/office/drawing/2014/main" id="{60A0B30C-C139-402D-BAFE-20A2312AD01A}"/>
                </a:ext>
              </a:extLst>
            </p:cNvPr>
            <p:cNvSpPr txBox="1"/>
            <p:nvPr/>
          </p:nvSpPr>
          <p:spPr>
            <a:xfrm>
              <a:off x="3809785" y="1105321"/>
              <a:ext cx="2180612" cy="153888"/>
            </a:xfrm>
            <a:prstGeom prst="rect">
              <a:avLst/>
            </a:prstGeom>
            <a:noFill/>
          </p:spPr>
          <p:txBody>
            <a:bodyPr wrap="square" lIns="0" tIns="0" rIns="0" bIns="0" rtlCol="0">
              <a:spAutoFit/>
            </a:bodyPr>
            <a:lstStyle/>
            <a:p>
              <a:pPr>
                <a:spcBef>
                  <a:spcPts val="500"/>
                </a:spcBef>
              </a:pPr>
              <a:r>
                <a:rPr lang="en-US" sz="1000" b="1" dirty="0"/>
                <a:t>School Transformation Ideas</a:t>
              </a:r>
            </a:p>
          </p:txBody>
        </p:sp>
        <p:cxnSp>
          <p:nvCxnSpPr>
            <p:cNvPr id="52" name="Straight Connector 51">
              <a:extLst>
                <a:ext uri="{FF2B5EF4-FFF2-40B4-BE49-F238E27FC236}">
                  <a16:creationId xmlns:a16="http://schemas.microsoft.com/office/drawing/2014/main" id="{5E4BE1C2-3AE4-4133-A61C-6471BF6ACFB9}"/>
                </a:ext>
              </a:extLst>
            </p:cNvPr>
            <p:cNvCxnSpPr>
              <a:cxnSpLocks/>
            </p:cNvCxnSpPr>
            <p:nvPr/>
          </p:nvCxnSpPr>
          <p:spPr bwMode="gray">
            <a:xfrm>
              <a:off x="3433375" y="1300144"/>
              <a:ext cx="248716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6DBC4752-839F-41E5-823C-579E34772E25}"/>
                </a:ext>
              </a:extLst>
            </p:cNvPr>
            <p:cNvPicPr>
              <a:picLocks noChangeAspect="1"/>
            </p:cNvPicPr>
            <p:nvPr/>
          </p:nvPicPr>
          <p:blipFill>
            <a:blip r:embed="rId5"/>
            <a:stretch>
              <a:fillRect/>
            </a:stretch>
          </p:blipFill>
          <p:spPr>
            <a:xfrm>
              <a:off x="3433375" y="893449"/>
              <a:ext cx="288694" cy="365760"/>
            </a:xfrm>
            <a:prstGeom prst="rect">
              <a:avLst/>
            </a:prstGeom>
          </p:spPr>
        </p:pic>
      </p:grpSp>
    </p:spTree>
    <p:extLst>
      <p:ext uri="{BB962C8B-B14F-4D97-AF65-F5344CB8AC3E}">
        <p14:creationId xmlns:p14="http://schemas.microsoft.com/office/powerpoint/2010/main" val="226958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062AED-1E6B-4553-A5DE-BC8DAAA1C2CC}"/>
              </a:ext>
            </a:extLst>
          </p:cNvPr>
          <p:cNvSpPr>
            <a:spLocks noGrp="1"/>
          </p:cNvSpPr>
          <p:nvPr>
            <p:ph type="body" sz="quarter" idx="15"/>
          </p:nvPr>
        </p:nvSpPr>
        <p:spPr>
          <a:xfrm>
            <a:off x="280195" y="640267"/>
            <a:ext cx="5842794" cy="184666"/>
          </a:xfrm>
        </p:spPr>
        <p:txBody>
          <a:bodyPr/>
          <a:lstStyle/>
          <a:p>
            <a:r>
              <a:rPr lang="en-US" dirty="0"/>
              <a:t>Too Few Students Attend Enough to See Impact from Instruction</a:t>
            </a:r>
          </a:p>
        </p:txBody>
      </p:sp>
      <p:sp>
        <p:nvSpPr>
          <p:cNvPr id="3" name="Text Placeholder 2">
            <a:extLst>
              <a:ext uri="{FF2B5EF4-FFF2-40B4-BE49-F238E27FC236}">
                <a16:creationId xmlns:a16="http://schemas.microsoft.com/office/drawing/2014/main" id="{AA96CCBF-E8DA-4C35-930B-A865B89C5E25}"/>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556E37D5-DF4D-4752-A7FC-65AA90C24F7A}"/>
              </a:ext>
            </a:extLst>
          </p:cNvPr>
          <p:cNvSpPr>
            <a:spLocks noGrp="1"/>
          </p:cNvSpPr>
          <p:nvPr>
            <p:ph type="body" sz="quarter" idx="18"/>
          </p:nvPr>
        </p:nvSpPr>
        <p:spPr>
          <a:xfrm>
            <a:off x="3408230" y="4523601"/>
            <a:ext cx="2992571" cy="276999"/>
          </a:xfrm>
        </p:spPr>
        <p:txBody>
          <a:bodyPr/>
          <a:lstStyle/>
          <a:p>
            <a:r>
              <a:rPr lang="en-US" dirty="0"/>
              <a:t>Source: RAND Education/Wallace Foundation, 2018, Learning from Summer: </a:t>
            </a:r>
            <a:r>
              <a:rPr lang="en-US" dirty="0">
                <a:hlinkClick r:id="rId3"/>
              </a:rPr>
              <a:t>Effects of Voluntary Summer Learning Programs on Low-Income Urban Youth</a:t>
            </a:r>
            <a:r>
              <a:rPr lang="en-US" dirty="0"/>
              <a:t>; EAB interviews and analysis. </a:t>
            </a:r>
          </a:p>
        </p:txBody>
      </p:sp>
      <p:sp>
        <p:nvSpPr>
          <p:cNvPr id="6" name="Title 5">
            <a:extLst>
              <a:ext uri="{FF2B5EF4-FFF2-40B4-BE49-F238E27FC236}">
                <a16:creationId xmlns:a16="http://schemas.microsoft.com/office/drawing/2014/main" id="{AAC9B0BC-2AD4-4962-94E1-66D9556DB19B}"/>
              </a:ext>
            </a:extLst>
          </p:cNvPr>
          <p:cNvSpPr>
            <a:spLocks noGrp="1"/>
          </p:cNvSpPr>
          <p:nvPr>
            <p:ph type="title"/>
          </p:nvPr>
        </p:nvSpPr>
        <p:spPr>
          <a:xfrm>
            <a:off x="280193" y="67706"/>
            <a:ext cx="5771165" cy="498598"/>
          </a:xfrm>
        </p:spPr>
        <p:txBody>
          <a:bodyPr/>
          <a:lstStyle/>
          <a:p>
            <a:r>
              <a:rPr lang="en-US" dirty="0"/>
              <a:t>Summer School Benefits Limited By Low Attendance</a:t>
            </a:r>
          </a:p>
        </p:txBody>
      </p:sp>
      <p:sp>
        <p:nvSpPr>
          <p:cNvPr id="8" name="Text Placeholder 9">
            <a:extLst>
              <a:ext uri="{FF2B5EF4-FFF2-40B4-BE49-F238E27FC236}">
                <a16:creationId xmlns:a16="http://schemas.microsoft.com/office/drawing/2014/main" id="{7685B937-F5E6-4EEB-8427-78AC0D02EAA7}"/>
              </a:ext>
            </a:extLst>
          </p:cNvPr>
          <p:cNvSpPr txBox="1">
            <a:spLocks/>
          </p:cNvSpPr>
          <p:nvPr/>
        </p:nvSpPr>
        <p:spPr bwMode="gray">
          <a:xfrm>
            <a:off x="0" y="4591268"/>
            <a:ext cx="2905761" cy="76944"/>
          </a:xfrm>
          <a:prstGeom prst="rect">
            <a:avLst/>
          </a:prstGeom>
        </p:spPr>
        <p:txBody>
          <a:bodyPr vert="horz" wrap="square" lIns="64008" tIns="0" rIns="0" bIns="0" rtlCol="0" anchor="b" anchorCtr="0">
            <a:spAutoFit/>
          </a:bodyPr>
          <a:lstStyle>
            <a:lvl1pPr marL="114300" indent="-114300" algn="l" defTabSz="480060" rtl="0" eaLnBrk="1" latinLnBrk="0" hangingPunct="1">
              <a:lnSpc>
                <a:spcPct val="100000"/>
              </a:lnSpc>
              <a:spcBef>
                <a:spcPts val="100"/>
              </a:spcBef>
              <a:buClrTx/>
              <a:buFont typeface="+mj-lt"/>
              <a:buAutoNum type="arabicParenR"/>
              <a:defRPr sz="500" kern="1200">
                <a:solidFill>
                  <a:schemeClr val="tx1"/>
                </a:solidFill>
                <a:latin typeface="+mn-lt"/>
                <a:ea typeface="+mn-ea"/>
                <a:cs typeface="+mn-cs"/>
              </a:defRPr>
            </a:lvl1pPr>
            <a:lvl2pPr marL="228600" indent="-114300" algn="l" defTabSz="480060" rtl="0" eaLnBrk="1" latinLnBrk="0" hangingPunct="1">
              <a:lnSpc>
                <a:spcPct val="100000"/>
              </a:lnSpc>
              <a:spcBef>
                <a:spcPts val="200"/>
              </a:spcBef>
              <a:buClrTx/>
              <a:buFont typeface="Verdana" panose="020B0604030504040204" pitchFamily="34" charset="0"/>
              <a:buChar char="–"/>
              <a:defRPr sz="500" kern="1200">
                <a:solidFill>
                  <a:schemeClr val="tx1"/>
                </a:solidFill>
                <a:latin typeface="+mn-lt"/>
                <a:ea typeface="+mn-ea"/>
                <a:cs typeface="+mn-cs"/>
              </a:defRPr>
            </a:lvl2pPr>
            <a:lvl3pPr marL="342900" indent="-114300" algn="l" defTabSz="480060" rtl="0" eaLnBrk="1" latinLnBrk="0" hangingPunct="1">
              <a:lnSpc>
                <a:spcPct val="100000"/>
              </a:lnSpc>
              <a:spcBef>
                <a:spcPts val="200"/>
              </a:spcBef>
              <a:buClrTx/>
              <a:buFont typeface="Arial" panose="020B0604020202020204" pitchFamily="34" charset="0"/>
              <a:buChar char="•"/>
              <a:defRPr sz="500" kern="1200">
                <a:solidFill>
                  <a:schemeClr val="tx1"/>
                </a:solidFill>
                <a:latin typeface="+mn-lt"/>
                <a:ea typeface="+mn-ea"/>
                <a:cs typeface="+mn-cs"/>
              </a:defRPr>
            </a:lvl3pPr>
            <a:lvl4pPr marL="457200" indent="-114300" algn="l" defTabSz="480060" rtl="0" eaLnBrk="1" latinLnBrk="0" hangingPunct="1">
              <a:lnSpc>
                <a:spcPct val="100000"/>
              </a:lnSpc>
              <a:spcBef>
                <a:spcPts val="200"/>
              </a:spcBef>
              <a:buFont typeface="Verdana" panose="020B0604030504040204" pitchFamily="34" charset="0"/>
              <a:buChar char="–"/>
              <a:defRPr sz="500" kern="1200">
                <a:solidFill>
                  <a:schemeClr val="tx1"/>
                </a:solidFill>
                <a:latin typeface="+mn-lt"/>
                <a:ea typeface="+mn-ea"/>
                <a:cs typeface="+mn-cs"/>
              </a:defRPr>
            </a:lvl4pPr>
            <a:lvl5pPr marL="571500" indent="-114300" algn="l" defTabSz="480060" rtl="0" eaLnBrk="1" latinLnBrk="0" hangingPunct="1">
              <a:lnSpc>
                <a:spcPct val="100000"/>
              </a:lnSpc>
              <a:spcBef>
                <a:spcPts val="200"/>
              </a:spcBef>
              <a:buFont typeface="Arial" panose="020B0604020202020204" pitchFamily="34" charset="0"/>
              <a:buChar char="•"/>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As measured by 125+ EAB interviews with practitioners and experts across country.</a:t>
            </a:r>
          </a:p>
        </p:txBody>
      </p:sp>
      <p:sp>
        <p:nvSpPr>
          <p:cNvPr id="10" name="TextBox 9">
            <a:extLst>
              <a:ext uri="{FF2B5EF4-FFF2-40B4-BE49-F238E27FC236}">
                <a16:creationId xmlns:a16="http://schemas.microsoft.com/office/drawing/2014/main" id="{FED6AFC9-8DD2-4FB0-B069-3909199D4118}"/>
              </a:ext>
            </a:extLst>
          </p:cNvPr>
          <p:cNvSpPr txBox="1"/>
          <p:nvPr/>
        </p:nvSpPr>
        <p:spPr bwMode="gray">
          <a:xfrm>
            <a:off x="283485" y="990664"/>
            <a:ext cx="3047931" cy="307777"/>
          </a:xfrm>
          <a:prstGeom prst="rect">
            <a:avLst/>
          </a:prstGeom>
          <a:noFill/>
        </p:spPr>
        <p:txBody>
          <a:bodyPr wrap="square" lIns="0" tIns="0" rIns="0" bIns="0" rtlCol="0">
            <a:spAutoFit/>
          </a:bodyPr>
          <a:lstStyle/>
          <a:p>
            <a:pPr>
              <a:spcBef>
                <a:spcPts val="500"/>
              </a:spcBef>
            </a:pPr>
            <a:r>
              <a:rPr lang="en-US" sz="1000" b="1" dirty="0"/>
              <a:t>Minimum Days of Student Attendance to Positively Impact Learning</a:t>
            </a:r>
          </a:p>
        </p:txBody>
      </p:sp>
      <p:sp>
        <p:nvSpPr>
          <p:cNvPr id="12" name="Rectangle 11">
            <a:extLst>
              <a:ext uri="{FF2B5EF4-FFF2-40B4-BE49-F238E27FC236}">
                <a16:creationId xmlns:a16="http://schemas.microsoft.com/office/drawing/2014/main" id="{B6F3E6B1-CEB7-461E-BB3B-25E61EC2775C}"/>
              </a:ext>
            </a:extLst>
          </p:cNvPr>
          <p:cNvSpPr/>
          <p:nvPr/>
        </p:nvSpPr>
        <p:spPr bwMode="gray">
          <a:xfrm>
            <a:off x="3838903" y="2503784"/>
            <a:ext cx="722255" cy="393144"/>
          </a:xfrm>
          <a:prstGeom prst="rect">
            <a:avLst/>
          </a:prstGeom>
          <a:effectLst/>
        </p:spPr>
        <p:txBody>
          <a:bodyPr wrap="square" lIns="0" tIns="0" rIns="0" bIns="0">
            <a:spAutoFit/>
          </a:bodyPr>
          <a:lstStyle/>
          <a:p>
            <a:pPr>
              <a:spcBef>
                <a:spcPts val="300"/>
              </a:spcBef>
            </a:pPr>
            <a:r>
              <a:rPr lang="en-US" sz="2500" dirty="0">
                <a:solidFill>
                  <a:schemeClr val="tx2"/>
                </a:solidFill>
                <a:latin typeface="+mj-lt"/>
              </a:rPr>
              <a:t>30%</a:t>
            </a:r>
          </a:p>
        </p:txBody>
      </p:sp>
      <p:sp>
        <p:nvSpPr>
          <p:cNvPr id="13" name="Rectangle 12">
            <a:extLst>
              <a:ext uri="{FF2B5EF4-FFF2-40B4-BE49-F238E27FC236}">
                <a16:creationId xmlns:a16="http://schemas.microsoft.com/office/drawing/2014/main" id="{2A14F426-61F3-4AD3-84AB-7F297EB87BBA}"/>
              </a:ext>
            </a:extLst>
          </p:cNvPr>
          <p:cNvSpPr/>
          <p:nvPr/>
        </p:nvSpPr>
        <p:spPr bwMode="gray">
          <a:xfrm>
            <a:off x="3838903" y="1502194"/>
            <a:ext cx="792094" cy="393144"/>
          </a:xfrm>
          <a:prstGeom prst="rect">
            <a:avLst/>
          </a:prstGeom>
          <a:effectLst/>
        </p:spPr>
        <p:txBody>
          <a:bodyPr wrap="square" lIns="0" tIns="0" rIns="0" bIns="0">
            <a:spAutoFit/>
          </a:bodyPr>
          <a:lstStyle/>
          <a:p>
            <a:pPr>
              <a:spcBef>
                <a:spcPts val="300"/>
              </a:spcBef>
            </a:pPr>
            <a:r>
              <a:rPr lang="en-US" sz="2500" dirty="0">
                <a:solidFill>
                  <a:schemeClr val="tx2"/>
                </a:solidFill>
                <a:latin typeface="+mj-lt"/>
              </a:rPr>
              <a:t>10%</a:t>
            </a:r>
          </a:p>
        </p:txBody>
      </p:sp>
      <p:sp>
        <p:nvSpPr>
          <p:cNvPr id="14" name="Rectangle 13">
            <a:extLst>
              <a:ext uri="{FF2B5EF4-FFF2-40B4-BE49-F238E27FC236}">
                <a16:creationId xmlns:a16="http://schemas.microsoft.com/office/drawing/2014/main" id="{02A1F79E-0B4F-4F74-8402-90F14DD7E856}"/>
              </a:ext>
            </a:extLst>
          </p:cNvPr>
          <p:cNvSpPr/>
          <p:nvPr/>
        </p:nvSpPr>
        <p:spPr bwMode="gray">
          <a:xfrm>
            <a:off x="3663444" y="888867"/>
            <a:ext cx="2457162" cy="3619457"/>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5" name="Round Same Side Corner Rectangle 30">
            <a:extLst>
              <a:ext uri="{FF2B5EF4-FFF2-40B4-BE49-F238E27FC236}">
                <a16:creationId xmlns:a16="http://schemas.microsoft.com/office/drawing/2014/main" id="{F63A2B51-1515-4038-88EA-23DD622239DA}"/>
              </a:ext>
            </a:extLst>
          </p:cNvPr>
          <p:cNvSpPr/>
          <p:nvPr/>
        </p:nvSpPr>
        <p:spPr bwMode="gray">
          <a:xfrm rot="10800000">
            <a:off x="5789180" y="889634"/>
            <a:ext cx="237003" cy="185495"/>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Freeform 31">
            <a:extLst>
              <a:ext uri="{FF2B5EF4-FFF2-40B4-BE49-F238E27FC236}">
                <a16:creationId xmlns:a16="http://schemas.microsoft.com/office/drawing/2014/main" id="{B3DE5148-5F55-4C2B-9AB3-E67287B3E06C}"/>
              </a:ext>
            </a:extLst>
          </p:cNvPr>
          <p:cNvSpPr/>
          <p:nvPr/>
        </p:nvSpPr>
        <p:spPr bwMode="gray">
          <a:xfrm rot="1510923" flipV="1">
            <a:off x="5857893" y="895226"/>
            <a:ext cx="93726" cy="168195"/>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a:solidFill>
                <a:schemeClr val="bg2"/>
              </a:solidFill>
            </a:endParaRPr>
          </a:p>
        </p:txBody>
      </p:sp>
      <p:sp>
        <p:nvSpPr>
          <p:cNvPr id="17" name="TextBox 16">
            <a:extLst>
              <a:ext uri="{FF2B5EF4-FFF2-40B4-BE49-F238E27FC236}">
                <a16:creationId xmlns:a16="http://schemas.microsoft.com/office/drawing/2014/main" id="{790CDE46-C761-4CAE-A91D-76824CA551D1}"/>
              </a:ext>
            </a:extLst>
          </p:cNvPr>
          <p:cNvSpPr txBox="1"/>
          <p:nvPr/>
        </p:nvSpPr>
        <p:spPr bwMode="gray">
          <a:xfrm>
            <a:off x="3838903" y="990664"/>
            <a:ext cx="2212456" cy="471772"/>
          </a:xfrm>
          <a:prstGeom prst="rect">
            <a:avLst/>
          </a:prstGeom>
          <a:noFill/>
        </p:spPr>
        <p:txBody>
          <a:bodyPr wrap="square" lIns="0" tIns="0" rIns="0" bIns="0" rtlCol="0">
            <a:spAutoFit/>
          </a:bodyPr>
          <a:lstStyle/>
          <a:p>
            <a:r>
              <a:rPr lang="en-US" sz="1000" b="1" dirty="0"/>
              <a:t>Getting Students to and Through Summer Remains </a:t>
            </a:r>
            <a:br>
              <a:rPr lang="en-US" sz="1000" b="1" dirty="0"/>
            </a:br>
            <a:r>
              <a:rPr lang="en-US" sz="1000" b="1" dirty="0"/>
              <a:t>a Challenge</a:t>
            </a:r>
          </a:p>
        </p:txBody>
      </p:sp>
      <p:sp>
        <p:nvSpPr>
          <p:cNvPr id="18" name="Rectangle 17">
            <a:extLst>
              <a:ext uri="{FF2B5EF4-FFF2-40B4-BE49-F238E27FC236}">
                <a16:creationId xmlns:a16="http://schemas.microsoft.com/office/drawing/2014/main" id="{7A89875A-5676-4032-BAA4-BD78E10FA9B0}"/>
              </a:ext>
            </a:extLst>
          </p:cNvPr>
          <p:cNvSpPr/>
          <p:nvPr/>
        </p:nvSpPr>
        <p:spPr bwMode="gray">
          <a:xfrm>
            <a:off x="3838903" y="1905312"/>
            <a:ext cx="1833074" cy="424594"/>
          </a:xfrm>
          <a:prstGeom prst="rect">
            <a:avLst/>
          </a:prstGeom>
        </p:spPr>
        <p:txBody>
          <a:bodyPr wrap="square" lIns="0" tIns="0" rIns="0" bIns="0">
            <a:spAutoFit/>
          </a:bodyPr>
          <a:lstStyle/>
          <a:p>
            <a:pPr>
              <a:spcBef>
                <a:spcPts val="500"/>
              </a:spcBef>
            </a:pPr>
            <a:r>
              <a:rPr lang="en-US" sz="900" dirty="0"/>
              <a:t>Of students recommended for summer programming enroll on average</a:t>
            </a:r>
            <a:r>
              <a:rPr lang="en-US" sz="900" baseline="30000" dirty="0"/>
              <a:t>1</a:t>
            </a:r>
          </a:p>
        </p:txBody>
      </p:sp>
      <p:sp>
        <p:nvSpPr>
          <p:cNvPr id="19" name="Rectangle 18">
            <a:extLst>
              <a:ext uri="{FF2B5EF4-FFF2-40B4-BE49-F238E27FC236}">
                <a16:creationId xmlns:a16="http://schemas.microsoft.com/office/drawing/2014/main" id="{5743D0E8-FFBB-4F9E-8E2F-ED7218DBF03E}"/>
              </a:ext>
            </a:extLst>
          </p:cNvPr>
          <p:cNvSpPr/>
          <p:nvPr/>
        </p:nvSpPr>
        <p:spPr bwMode="gray">
          <a:xfrm>
            <a:off x="3838901" y="2907095"/>
            <a:ext cx="1886579" cy="424594"/>
          </a:xfrm>
          <a:prstGeom prst="rect">
            <a:avLst/>
          </a:prstGeom>
        </p:spPr>
        <p:txBody>
          <a:bodyPr wrap="square" lIns="0" tIns="0" rIns="0" bIns="0">
            <a:spAutoFit/>
          </a:bodyPr>
          <a:lstStyle/>
          <a:p>
            <a:pPr>
              <a:spcBef>
                <a:spcPts val="500"/>
              </a:spcBef>
            </a:pPr>
            <a:r>
              <a:rPr lang="en-US" sz="900" dirty="0"/>
              <a:t>Of students who enroll never attend a day of summer programming on average</a:t>
            </a:r>
          </a:p>
        </p:txBody>
      </p:sp>
      <p:sp>
        <p:nvSpPr>
          <p:cNvPr id="20" name="Rectangle 19">
            <a:extLst>
              <a:ext uri="{FF2B5EF4-FFF2-40B4-BE49-F238E27FC236}">
                <a16:creationId xmlns:a16="http://schemas.microsoft.com/office/drawing/2014/main" id="{9044A977-E6C4-46D2-91B9-15EFD8F43C05}"/>
              </a:ext>
            </a:extLst>
          </p:cNvPr>
          <p:cNvSpPr/>
          <p:nvPr/>
        </p:nvSpPr>
        <p:spPr bwMode="gray">
          <a:xfrm>
            <a:off x="3838903" y="3562922"/>
            <a:ext cx="722255" cy="393144"/>
          </a:xfrm>
          <a:prstGeom prst="rect">
            <a:avLst/>
          </a:prstGeom>
          <a:effectLst/>
        </p:spPr>
        <p:txBody>
          <a:bodyPr wrap="square" lIns="0" tIns="0" rIns="0" bIns="0">
            <a:spAutoFit/>
          </a:bodyPr>
          <a:lstStyle/>
          <a:p>
            <a:pPr>
              <a:spcBef>
                <a:spcPts val="300"/>
              </a:spcBef>
            </a:pPr>
            <a:r>
              <a:rPr lang="en-US" sz="2500" dirty="0">
                <a:solidFill>
                  <a:schemeClr val="tx2"/>
                </a:solidFill>
                <a:latin typeface="+mj-lt"/>
              </a:rPr>
              <a:t>75%</a:t>
            </a:r>
          </a:p>
        </p:txBody>
      </p:sp>
      <p:sp>
        <p:nvSpPr>
          <p:cNvPr id="21" name="Rectangle 20">
            <a:extLst>
              <a:ext uri="{FF2B5EF4-FFF2-40B4-BE49-F238E27FC236}">
                <a16:creationId xmlns:a16="http://schemas.microsoft.com/office/drawing/2014/main" id="{0E445FF6-0D95-45B7-8932-9B5914C51C62}"/>
              </a:ext>
            </a:extLst>
          </p:cNvPr>
          <p:cNvSpPr/>
          <p:nvPr/>
        </p:nvSpPr>
        <p:spPr bwMode="gray">
          <a:xfrm>
            <a:off x="3848709" y="3966424"/>
            <a:ext cx="1977854" cy="276999"/>
          </a:xfrm>
          <a:prstGeom prst="rect">
            <a:avLst/>
          </a:prstGeom>
        </p:spPr>
        <p:txBody>
          <a:bodyPr wrap="square" lIns="0" tIns="0" rIns="0" bIns="0">
            <a:spAutoFit/>
          </a:bodyPr>
          <a:lstStyle/>
          <a:p>
            <a:pPr>
              <a:spcBef>
                <a:spcPts val="500"/>
              </a:spcBef>
            </a:pPr>
            <a:r>
              <a:rPr lang="en-US" sz="900" dirty="0"/>
              <a:t>Attendance rate for students who attend summer programming</a:t>
            </a:r>
          </a:p>
        </p:txBody>
      </p:sp>
      <p:pic>
        <p:nvPicPr>
          <p:cNvPr id="22" name="Picture 21">
            <a:extLst>
              <a:ext uri="{FF2B5EF4-FFF2-40B4-BE49-F238E27FC236}">
                <a16:creationId xmlns:a16="http://schemas.microsoft.com/office/drawing/2014/main" id="{AA4F0A6E-62B4-47DA-988C-067347AD227D}"/>
              </a:ext>
            </a:extLst>
          </p:cNvPr>
          <p:cNvPicPr>
            <a:picLocks noChangeAspect="1"/>
          </p:cNvPicPr>
          <p:nvPr/>
        </p:nvPicPr>
        <p:blipFill>
          <a:blip r:embed="rId4"/>
          <a:stretch>
            <a:fillRect/>
          </a:stretch>
        </p:blipFill>
        <p:spPr>
          <a:xfrm>
            <a:off x="283485" y="1407670"/>
            <a:ext cx="457200" cy="455677"/>
          </a:xfrm>
          <a:prstGeom prst="rect">
            <a:avLst/>
          </a:prstGeom>
        </p:spPr>
      </p:pic>
      <p:sp>
        <p:nvSpPr>
          <p:cNvPr id="23" name="Rectangle 22">
            <a:extLst>
              <a:ext uri="{FF2B5EF4-FFF2-40B4-BE49-F238E27FC236}">
                <a16:creationId xmlns:a16="http://schemas.microsoft.com/office/drawing/2014/main" id="{5A3D35A8-91BE-4439-A4E0-7D15969C3602}"/>
              </a:ext>
            </a:extLst>
          </p:cNvPr>
          <p:cNvSpPr/>
          <p:nvPr/>
        </p:nvSpPr>
        <p:spPr bwMode="gray">
          <a:xfrm>
            <a:off x="1069135" y="1647816"/>
            <a:ext cx="1900374" cy="276999"/>
          </a:xfrm>
          <a:prstGeom prst="rect">
            <a:avLst/>
          </a:prstGeom>
          <a:effectLst/>
        </p:spPr>
        <p:txBody>
          <a:bodyPr wrap="square" lIns="0" tIns="0" rIns="0" bIns="0">
            <a:spAutoFit/>
          </a:bodyPr>
          <a:lstStyle/>
          <a:p>
            <a:pPr>
              <a:spcBef>
                <a:spcPts val="300"/>
              </a:spcBef>
            </a:pPr>
            <a:r>
              <a:rPr lang="en-US" sz="1800" dirty="0">
                <a:solidFill>
                  <a:schemeClr val="accent6"/>
                </a:solidFill>
                <a:latin typeface="+mj-lt"/>
              </a:rPr>
              <a:t>Instructional Days</a:t>
            </a:r>
          </a:p>
        </p:txBody>
      </p:sp>
      <p:sp>
        <p:nvSpPr>
          <p:cNvPr id="24" name="Rectangle 23">
            <a:extLst>
              <a:ext uri="{FF2B5EF4-FFF2-40B4-BE49-F238E27FC236}">
                <a16:creationId xmlns:a16="http://schemas.microsoft.com/office/drawing/2014/main" id="{D77441E7-04CD-4FEF-A9BB-5E6DAE7F9112}"/>
              </a:ext>
            </a:extLst>
          </p:cNvPr>
          <p:cNvSpPr/>
          <p:nvPr/>
        </p:nvSpPr>
        <p:spPr bwMode="gray">
          <a:xfrm>
            <a:off x="1706593" y="1320085"/>
            <a:ext cx="351627" cy="384721"/>
          </a:xfrm>
          <a:prstGeom prst="rect">
            <a:avLst/>
          </a:prstGeom>
          <a:effectLst/>
        </p:spPr>
        <p:txBody>
          <a:bodyPr wrap="square" lIns="0" tIns="0" rIns="0" bIns="0">
            <a:spAutoFit/>
          </a:bodyPr>
          <a:lstStyle/>
          <a:p>
            <a:pPr>
              <a:spcBef>
                <a:spcPts val="300"/>
              </a:spcBef>
            </a:pPr>
            <a:r>
              <a:rPr lang="en-US" sz="2500" dirty="0">
                <a:solidFill>
                  <a:schemeClr val="accent6"/>
                </a:solidFill>
                <a:latin typeface="+mj-lt"/>
              </a:rPr>
              <a:t>20</a:t>
            </a:r>
          </a:p>
        </p:txBody>
      </p:sp>
      <p:sp>
        <p:nvSpPr>
          <p:cNvPr id="25" name="Isosceles Triangle 24">
            <a:extLst>
              <a:ext uri="{FF2B5EF4-FFF2-40B4-BE49-F238E27FC236}">
                <a16:creationId xmlns:a16="http://schemas.microsoft.com/office/drawing/2014/main" id="{54E827E0-4C71-48C8-83FC-BE60C1BA3DFA}"/>
              </a:ext>
            </a:extLst>
          </p:cNvPr>
          <p:cNvSpPr/>
          <p:nvPr/>
        </p:nvSpPr>
        <p:spPr bwMode="gray">
          <a:xfrm rot="10800000" flipH="1">
            <a:off x="1645029" y="1946609"/>
            <a:ext cx="634721" cy="260083"/>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95541CD8-14D1-4362-BB54-DCD4472CCC6F}"/>
              </a:ext>
            </a:extLst>
          </p:cNvPr>
          <p:cNvSpPr txBox="1"/>
          <p:nvPr/>
        </p:nvSpPr>
        <p:spPr bwMode="gray">
          <a:xfrm>
            <a:off x="882044" y="2368909"/>
            <a:ext cx="2174927" cy="307777"/>
          </a:xfrm>
          <a:prstGeom prst="rect">
            <a:avLst/>
          </a:prstGeom>
          <a:noFill/>
        </p:spPr>
        <p:txBody>
          <a:bodyPr wrap="square" lIns="0" tIns="0" rIns="0" bIns="0" rtlCol="0">
            <a:spAutoFit/>
          </a:bodyPr>
          <a:lstStyle/>
          <a:p>
            <a:pPr>
              <a:spcBef>
                <a:spcPts val="500"/>
              </a:spcBef>
            </a:pPr>
            <a:r>
              <a:rPr lang="en-US" sz="1000" dirty="0"/>
              <a:t>Improvements between </a:t>
            </a:r>
            <a:r>
              <a:rPr lang="en-US" sz="1000" b="1" dirty="0"/>
              <a:t>14% and 23% </a:t>
            </a:r>
            <a:r>
              <a:rPr lang="en-US" sz="1000" dirty="0"/>
              <a:t>of typical annual gains</a:t>
            </a:r>
          </a:p>
        </p:txBody>
      </p:sp>
      <p:sp>
        <p:nvSpPr>
          <p:cNvPr id="27" name="TextBox 26">
            <a:extLst>
              <a:ext uri="{FF2B5EF4-FFF2-40B4-BE49-F238E27FC236}">
                <a16:creationId xmlns:a16="http://schemas.microsoft.com/office/drawing/2014/main" id="{7FCDCCF3-7C22-4E65-B806-236707271BA0}"/>
              </a:ext>
            </a:extLst>
          </p:cNvPr>
          <p:cNvSpPr txBox="1"/>
          <p:nvPr/>
        </p:nvSpPr>
        <p:spPr bwMode="gray">
          <a:xfrm>
            <a:off x="1547671" y="3866732"/>
            <a:ext cx="200168" cy="307777"/>
          </a:xfrm>
          <a:prstGeom prst="rect">
            <a:avLst/>
          </a:prstGeom>
          <a:noFill/>
        </p:spPr>
        <p:txBody>
          <a:bodyPr wrap="square" lIns="0" tIns="0" rIns="0" bIns="0" rtlCol="0">
            <a:spAutoFit/>
          </a:bodyPr>
          <a:lstStyle/>
          <a:p>
            <a:pPr>
              <a:spcBef>
                <a:spcPts val="500"/>
              </a:spcBef>
            </a:pPr>
            <a:r>
              <a:rPr lang="en-US" sz="2000" dirty="0">
                <a:solidFill>
                  <a:schemeClr val="accent4"/>
                </a:solidFill>
              </a:rPr>
              <a:t>x</a:t>
            </a:r>
          </a:p>
        </p:txBody>
      </p:sp>
      <p:sp>
        <p:nvSpPr>
          <p:cNvPr id="28" name="TextBox 27">
            <a:extLst>
              <a:ext uri="{FF2B5EF4-FFF2-40B4-BE49-F238E27FC236}">
                <a16:creationId xmlns:a16="http://schemas.microsoft.com/office/drawing/2014/main" id="{A8869608-51BF-493C-B3B6-781F6889DDF6}"/>
              </a:ext>
            </a:extLst>
          </p:cNvPr>
          <p:cNvSpPr txBox="1"/>
          <p:nvPr/>
        </p:nvSpPr>
        <p:spPr bwMode="gray">
          <a:xfrm>
            <a:off x="1581644" y="3910469"/>
            <a:ext cx="940240" cy="523220"/>
          </a:xfrm>
          <a:prstGeom prst="rect">
            <a:avLst/>
          </a:prstGeom>
          <a:noFill/>
        </p:spPr>
        <p:txBody>
          <a:bodyPr vert="horz" wrap="square" lIns="0" tIns="0" rIns="0" bIns="0" rtlCol="0">
            <a:spAutoFit/>
          </a:bodyPr>
          <a:lstStyle/>
          <a:p>
            <a:pPr algn="ctr"/>
            <a:r>
              <a:rPr lang="en-US" sz="1600" dirty="0">
                <a:solidFill>
                  <a:schemeClr val="tx2"/>
                </a:solidFill>
                <a:latin typeface="+mj-lt"/>
              </a:rPr>
              <a:t>75%</a:t>
            </a:r>
          </a:p>
          <a:p>
            <a:pPr algn="ctr"/>
            <a:r>
              <a:rPr lang="en-US" sz="900" dirty="0"/>
              <a:t>Average </a:t>
            </a:r>
          </a:p>
          <a:p>
            <a:pPr algn="ctr"/>
            <a:r>
              <a:rPr lang="en-US" sz="900" dirty="0"/>
              <a:t>attendance rate</a:t>
            </a:r>
          </a:p>
        </p:txBody>
      </p:sp>
      <p:sp>
        <p:nvSpPr>
          <p:cNvPr id="29" name="TextBox 28">
            <a:extLst>
              <a:ext uri="{FF2B5EF4-FFF2-40B4-BE49-F238E27FC236}">
                <a16:creationId xmlns:a16="http://schemas.microsoft.com/office/drawing/2014/main" id="{9674F0FF-2624-44B7-A2BE-1E69159F8D21}"/>
              </a:ext>
            </a:extLst>
          </p:cNvPr>
          <p:cNvSpPr txBox="1"/>
          <p:nvPr/>
        </p:nvSpPr>
        <p:spPr bwMode="gray">
          <a:xfrm>
            <a:off x="2368485" y="3827524"/>
            <a:ext cx="357464" cy="369332"/>
          </a:xfrm>
          <a:prstGeom prst="rect">
            <a:avLst/>
          </a:prstGeom>
          <a:noFill/>
        </p:spPr>
        <p:txBody>
          <a:bodyPr wrap="square" lIns="0" tIns="0" rIns="0" bIns="0" rtlCol="0">
            <a:spAutoFit/>
          </a:bodyPr>
          <a:lstStyle/>
          <a:p>
            <a:pPr>
              <a:spcBef>
                <a:spcPts val="500"/>
              </a:spcBef>
            </a:pPr>
            <a:r>
              <a:rPr lang="en-US" sz="2400" dirty="0">
                <a:solidFill>
                  <a:schemeClr val="accent4"/>
                </a:solidFill>
              </a:rPr>
              <a:t>=</a:t>
            </a:r>
          </a:p>
        </p:txBody>
      </p:sp>
      <p:sp>
        <p:nvSpPr>
          <p:cNvPr id="30" name="TextBox 29">
            <a:extLst>
              <a:ext uri="{FF2B5EF4-FFF2-40B4-BE49-F238E27FC236}">
                <a16:creationId xmlns:a16="http://schemas.microsoft.com/office/drawing/2014/main" id="{C325CB8E-3781-43E0-B9EE-FA9D3C9792D8}"/>
              </a:ext>
            </a:extLst>
          </p:cNvPr>
          <p:cNvSpPr txBox="1"/>
          <p:nvPr/>
        </p:nvSpPr>
        <p:spPr bwMode="gray">
          <a:xfrm>
            <a:off x="319934" y="3910469"/>
            <a:ext cx="1230775" cy="523220"/>
          </a:xfrm>
          <a:prstGeom prst="rect">
            <a:avLst/>
          </a:prstGeom>
          <a:noFill/>
        </p:spPr>
        <p:txBody>
          <a:bodyPr vert="horz" wrap="square" lIns="0" tIns="0" rIns="0" bIns="0" rtlCol="0">
            <a:spAutoFit/>
          </a:bodyPr>
          <a:lstStyle/>
          <a:p>
            <a:pPr algn="ctr"/>
            <a:r>
              <a:rPr lang="en-US" sz="1600" dirty="0">
                <a:solidFill>
                  <a:schemeClr val="tx2"/>
                </a:solidFill>
                <a:latin typeface="+mj-lt"/>
              </a:rPr>
              <a:t>27-30 days</a:t>
            </a:r>
          </a:p>
          <a:p>
            <a:pPr algn="ctr"/>
            <a:r>
              <a:rPr lang="en-US" sz="900" dirty="0"/>
              <a:t>Of summer programming</a:t>
            </a:r>
          </a:p>
        </p:txBody>
      </p:sp>
      <p:sp>
        <p:nvSpPr>
          <p:cNvPr id="31" name="TextBox 30">
            <a:extLst>
              <a:ext uri="{FF2B5EF4-FFF2-40B4-BE49-F238E27FC236}">
                <a16:creationId xmlns:a16="http://schemas.microsoft.com/office/drawing/2014/main" id="{B834A267-E9F8-4287-A5F8-8169CF6D7B37}"/>
              </a:ext>
            </a:extLst>
          </p:cNvPr>
          <p:cNvSpPr txBox="1"/>
          <p:nvPr/>
        </p:nvSpPr>
        <p:spPr bwMode="gray">
          <a:xfrm>
            <a:off x="2560386" y="3910469"/>
            <a:ext cx="1052391" cy="523220"/>
          </a:xfrm>
          <a:prstGeom prst="rect">
            <a:avLst/>
          </a:prstGeom>
          <a:noFill/>
        </p:spPr>
        <p:txBody>
          <a:bodyPr vert="horz" wrap="square" lIns="0" tIns="0" rIns="0" bIns="0" rtlCol="0">
            <a:spAutoFit/>
          </a:bodyPr>
          <a:lstStyle/>
          <a:p>
            <a:pPr algn="ctr"/>
            <a:r>
              <a:rPr lang="en-US" sz="1600" dirty="0">
                <a:solidFill>
                  <a:schemeClr val="accent6"/>
                </a:solidFill>
                <a:latin typeface="+mj-lt"/>
              </a:rPr>
              <a:t>20 days</a:t>
            </a:r>
          </a:p>
          <a:p>
            <a:pPr algn="ctr"/>
            <a:r>
              <a:rPr lang="en-US" sz="900" dirty="0"/>
              <a:t>Of student </a:t>
            </a:r>
          </a:p>
          <a:p>
            <a:pPr algn="ctr"/>
            <a:r>
              <a:rPr lang="en-US" sz="900" dirty="0"/>
              <a:t>attendance</a:t>
            </a:r>
          </a:p>
        </p:txBody>
      </p:sp>
      <p:sp>
        <p:nvSpPr>
          <p:cNvPr id="32" name="Rectangle 31">
            <a:extLst>
              <a:ext uri="{FF2B5EF4-FFF2-40B4-BE49-F238E27FC236}">
                <a16:creationId xmlns:a16="http://schemas.microsoft.com/office/drawing/2014/main" id="{A9E60EEC-EA03-47B2-848C-3DD10300B1E6}"/>
              </a:ext>
            </a:extLst>
          </p:cNvPr>
          <p:cNvSpPr/>
          <p:nvPr/>
        </p:nvSpPr>
        <p:spPr bwMode="gray">
          <a:xfrm>
            <a:off x="817682" y="2265040"/>
            <a:ext cx="2303650" cy="515514"/>
          </a:xfrm>
          <a:prstGeom prst="rect">
            <a:avLst/>
          </a:prstGeom>
          <a:noFill/>
          <a:ln w="19050" cap="flat" cmpd="sng" algn="ctr">
            <a:solidFill>
              <a:schemeClr val="accent5"/>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33" name="Rectangle 32">
            <a:extLst>
              <a:ext uri="{FF2B5EF4-FFF2-40B4-BE49-F238E27FC236}">
                <a16:creationId xmlns:a16="http://schemas.microsoft.com/office/drawing/2014/main" id="{0AF87C85-9912-49D0-8B5D-91EDC64D90AE}"/>
              </a:ext>
            </a:extLst>
          </p:cNvPr>
          <p:cNvSpPr/>
          <p:nvPr/>
        </p:nvSpPr>
        <p:spPr bwMode="gray">
          <a:xfrm flipV="1">
            <a:off x="283485" y="3365456"/>
            <a:ext cx="3197013" cy="1142867"/>
          </a:xfrm>
          <a:prstGeom prst="rect">
            <a:avLst/>
          </a:prstGeom>
          <a:noFill/>
          <a:ln w="19050" cap="flat" cmpd="sng" algn="ctr">
            <a:solidFill>
              <a:schemeClr val="accent5"/>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34" name="Rectangle 33">
            <a:extLst>
              <a:ext uri="{FF2B5EF4-FFF2-40B4-BE49-F238E27FC236}">
                <a16:creationId xmlns:a16="http://schemas.microsoft.com/office/drawing/2014/main" id="{DB270002-517B-402F-891C-55244EFD864C}"/>
              </a:ext>
            </a:extLst>
          </p:cNvPr>
          <p:cNvSpPr/>
          <p:nvPr/>
        </p:nvSpPr>
        <p:spPr bwMode="gray">
          <a:xfrm>
            <a:off x="941720" y="3501934"/>
            <a:ext cx="2466510" cy="307777"/>
          </a:xfrm>
          <a:prstGeom prst="rect">
            <a:avLst/>
          </a:prstGeom>
          <a:effectLst/>
        </p:spPr>
        <p:txBody>
          <a:bodyPr wrap="square" lIns="0" tIns="0" rIns="0" bIns="0">
            <a:spAutoFit/>
          </a:bodyPr>
          <a:lstStyle/>
          <a:p>
            <a:pPr>
              <a:spcBef>
                <a:spcPts val="500"/>
              </a:spcBef>
            </a:pPr>
            <a:r>
              <a:rPr lang="en-US" sz="1000" b="1" dirty="0"/>
              <a:t>RAND’s Formula for Summer Programming Success</a:t>
            </a:r>
          </a:p>
        </p:txBody>
      </p:sp>
      <p:pic>
        <p:nvPicPr>
          <p:cNvPr id="35" name="Picture 34">
            <a:extLst>
              <a:ext uri="{FF2B5EF4-FFF2-40B4-BE49-F238E27FC236}">
                <a16:creationId xmlns:a16="http://schemas.microsoft.com/office/drawing/2014/main" id="{0976A943-0B24-4A68-AB92-1033447FF251}"/>
              </a:ext>
            </a:extLst>
          </p:cNvPr>
          <p:cNvPicPr>
            <a:picLocks noChangeAspect="1"/>
          </p:cNvPicPr>
          <p:nvPr/>
        </p:nvPicPr>
        <p:blipFill>
          <a:blip r:embed="rId5"/>
          <a:stretch>
            <a:fillRect/>
          </a:stretch>
        </p:blipFill>
        <p:spPr>
          <a:xfrm flipV="1">
            <a:off x="497844" y="3480911"/>
            <a:ext cx="321870" cy="365760"/>
          </a:xfrm>
          <a:prstGeom prst="rect">
            <a:avLst/>
          </a:prstGeom>
        </p:spPr>
      </p:pic>
      <p:sp>
        <p:nvSpPr>
          <p:cNvPr id="39" name="TextBox 38">
            <a:extLst>
              <a:ext uri="{FF2B5EF4-FFF2-40B4-BE49-F238E27FC236}">
                <a16:creationId xmlns:a16="http://schemas.microsoft.com/office/drawing/2014/main" id="{61865054-A6B1-4FDC-A5BF-1B7A4EB6BC85}"/>
              </a:ext>
            </a:extLst>
          </p:cNvPr>
          <p:cNvSpPr txBox="1"/>
          <p:nvPr/>
        </p:nvSpPr>
        <p:spPr bwMode="gray">
          <a:xfrm>
            <a:off x="283485" y="2997104"/>
            <a:ext cx="3329292" cy="307777"/>
          </a:xfrm>
          <a:prstGeom prst="rect">
            <a:avLst/>
          </a:prstGeom>
          <a:noFill/>
        </p:spPr>
        <p:txBody>
          <a:bodyPr wrap="square" lIns="0" tIns="0" rIns="0" bIns="0" rtlCol="0">
            <a:spAutoFit/>
          </a:bodyPr>
          <a:lstStyle/>
          <a:p>
            <a:pPr>
              <a:spcBef>
                <a:spcPts val="500"/>
              </a:spcBef>
            </a:pPr>
            <a:r>
              <a:rPr lang="en-US" sz="1000" b="1" dirty="0"/>
              <a:t>Extending Summer Learning Schedule  Increases Likelihood of Sufficient Attendance</a:t>
            </a:r>
          </a:p>
        </p:txBody>
      </p:sp>
    </p:spTree>
    <p:extLst>
      <p:ext uri="{BB962C8B-B14F-4D97-AF65-F5344CB8AC3E}">
        <p14:creationId xmlns:p14="http://schemas.microsoft.com/office/powerpoint/2010/main" val="203651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A964ACF-9FA2-400C-BB18-292AA1BB5400}"/>
              </a:ext>
            </a:extLst>
          </p:cNvPr>
          <p:cNvSpPr/>
          <p:nvPr/>
        </p:nvSpPr>
        <p:spPr bwMode="gray">
          <a:xfrm>
            <a:off x="2821332" y="887598"/>
            <a:ext cx="3301148" cy="2620968"/>
          </a:xfrm>
          <a:prstGeom prst="rect">
            <a:avLst/>
          </a:prstGeom>
          <a:no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2" name="Text Placeholder 1">
            <a:extLst>
              <a:ext uri="{FF2B5EF4-FFF2-40B4-BE49-F238E27FC236}">
                <a16:creationId xmlns:a16="http://schemas.microsoft.com/office/drawing/2014/main" id="{64DC712B-A2B4-4EC5-967B-0B3EB3E258AE}"/>
              </a:ext>
            </a:extLst>
          </p:cNvPr>
          <p:cNvSpPr>
            <a:spLocks noGrp="1"/>
          </p:cNvSpPr>
          <p:nvPr>
            <p:ph type="body" sz="quarter" idx="15"/>
          </p:nvPr>
        </p:nvSpPr>
        <p:spPr>
          <a:xfrm>
            <a:off x="280195" y="640267"/>
            <a:ext cx="5842794" cy="184666"/>
          </a:xfrm>
        </p:spPr>
        <p:txBody>
          <a:bodyPr/>
          <a:lstStyle/>
          <a:p>
            <a:r>
              <a:rPr lang="en-US" dirty="0"/>
              <a:t>Show Parents the Benefits of Students Attending Summer Programming</a:t>
            </a:r>
          </a:p>
        </p:txBody>
      </p:sp>
      <p:sp>
        <p:nvSpPr>
          <p:cNvPr id="3" name="Text Placeholder 2">
            <a:extLst>
              <a:ext uri="{FF2B5EF4-FFF2-40B4-BE49-F238E27FC236}">
                <a16:creationId xmlns:a16="http://schemas.microsoft.com/office/drawing/2014/main" id="{182CA43D-6DF7-4A85-A2B3-C6F27035C154}"/>
              </a:ext>
            </a:extLst>
          </p:cNvPr>
          <p:cNvSpPr>
            <a:spLocks noGrp="1"/>
          </p:cNvSpPr>
          <p:nvPr>
            <p:ph type="body" sz="quarter" idx="16"/>
          </p:nvPr>
        </p:nvSpPr>
        <p:spPr>
          <a:xfrm>
            <a:off x="280194" y="38227"/>
            <a:ext cx="2702592" cy="246221"/>
          </a:xfrm>
        </p:spPr>
        <p:txBody>
          <a:bodyPr/>
          <a:lstStyle/>
          <a:p>
            <a:r>
              <a:rPr lang="en-US" dirty="0"/>
              <a:t>Practice #12: Online Video Enrollment Campaigns</a:t>
            </a:r>
          </a:p>
        </p:txBody>
      </p:sp>
      <p:sp>
        <p:nvSpPr>
          <p:cNvPr id="5" name="Text Placeholder 4">
            <a:extLst>
              <a:ext uri="{FF2B5EF4-FFF2-40B4-BE49-F238E27FC236}">
                <a16:creationId xmlns:a16="http://schemas.microsoft.com/office/drawing/2014/main" id="{805449C3-E4A7-4897-AE44-5E56E0928826}"/>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1B8B4392-B712-4093-873C-A32CE139FB86}"/>
              </a:ext>
            </a:extLst>
          </p:cNvPr>
          <p:cNvSpPr>
            <a:spLocks noGrp="1"/>
          </p:cNvSpPr>
          <p:nvPr>
            <p:ph type="title"/>
          </p:nvPr>
        </p:nvSpPr>
        <p:spPr>
          <a:xfrm>
            <a:off x="280194" y="317005"/>
            <a:ext cx="5837340" cy="249299"/>
          </a:xfrm>
        </p:spPr>
        <p:txBody>
          <a:bodyPr/>
          <a:lstStyle/>
          <a:p>
            <a:r>
              <a:rPr lang="en-US" dirty="0"/>
              <a:t>Video Marketing Campaign Increases Enrollment</a:t>
            </a:r>
          </a:p>
        </p:txBody>
      </p:sp>
      <p:sp>
        <p:nvSpPr>
          <p:cNvPr id="7" name="TextBox 6">
            <a:extLst>
              <a:ext uri="{FF2B5EF4-FFF2-40B4-BE49-F238E27FC236}">
                <a16:creationId xmlns:a16="http://schemas.microsoft.com/office/drawing/2014/main" id="{E6F51523-B516-4D06-9E5B-63D8618DE1C9}"/>
              </a:ext>
            </a:extLst>
          </p:cNvPr>
          <p:cNvSpPr txBox="1"/>
          <p:nvPr/>
        </p:nvSpPr>
        <p:spPr bwMode="gray">
          <a:xfrm>
            <a:off x="280382" y="2954568"/>
            <a:ext cx="2286000" cy="553998"/>
          </a:xfrm>
          <a:prstGeom prst="rect">
            <a:avLst/>
          </a:prstGeom>
          <a:noFill/>
          <a:ln w="12700">
            <a:solidFill>
              <a:schemeClr val="accent3"/>
            </a:solidFill>
            <a:miter lim="800000"/>
          </a:ln>
        </p:spPr>
        <p:txBody>
          <a:bodyPr wrap="square" lIns="91440" tIns="45720" rIns="137160" bIns="0" rtlCol="0">
            <a:noAutofit/>
          </a:bodyPr>
          <a:lstStyle/>
          <a:p>
            <a:pPr>
              <a:spcAft>
                <a:spcPts val="300"/>
              </a:spcAft>
            </a:pPr>
            <a:r>
              <a:rPr lang="en-US" sz="800" b="1" dirty="0">
                <a:solidFill>
                  <a:schemeClr val="accent4"/>
                </a:solidFill>
              </a:rPr>
              <a:t>Profiled Institution:</a:t>
            </a:r>
          </a:p>
          <a:p>
            <a:pPr>
              <a:spcAft>
                <a:spcPts val="300"/>
              </a:spcAft>
            </a:pPr>
            <a:r>
              <a:rPr lang="en-US" sz="800" i="1" dirty="0">
                <a:solidFill>
                  <a:schemeClr val="accent4"/>
                </a:solidFill>
              </a:rPr>
              <a:t>Cedar Rapids Community </a:t>
            </a:r>
            <a:br>
              <a:rPr lang="en-US" sz="800" i="1" dirty="0">
                <a:solidFill>
                  <a:schemeClr val="accent4"/>
                </a:solidFill>
              </a:rPr>
            </a:br>
            <a:r>
              <a:rPr lang="en-US" sz="800" i="1" dirty="0">
                <a:solidFill>
                  <a:schemeClr val="accent4"/>
                </a:solidFill>
              </a:rPr>
              <a:t>School District, IA</a:t>
            </a:r>
          </a:p>
          <a:p>
            <a:pPr>
              <a:spcAft>
                <a:spcPts val="300"/>
              </a:spcAft>
            </a:pPr>
            <a:r>
              <a:rPr lang="en-US" sz="800" i="1" dirty="0">
                <a:solidFill>
                  <a:schemeClr val="accent4"/>
                </a:solidFill>
              </a:rPr>
              <a:t> </a:t>
            </a:r>
          </a:p>
        </p:txBody>
      </p:sp>
      <p:sp>
        <p:nvSpPr>
          <p:cNvPr id="9" name="Rectangle 8">
            <a:extLst>
              <a:ext uri="{FF2B5EF4-FFF2-40B4-BE49-F238E27FC236}">
                <a16:creationId xmlns:a16="http://schemas.microsoft.com/office/drawing/2014/main" id="{8A94CB82-B13E-4829-B63B-9B21E7F6682E}"/>
              </a:ext>
            </a:extLst>
          </p:cNvPr>
          <p:cNvSpPr/>
          <p:nvPr/>
        </p:nvSpPr>
        <p:spPr bwMode="gray">
          <a:xfrm>
            <a:off x="0" y="3596052"/>
            <a:ext cx="6400800" cy="926736"/>
          </a:xfrm>
          <a:prstGeom prst="rect">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10" name="Straight Connector 9">
            <a:extLst>
              <a:ext uri="{FF2B5EF4-FFF2-40B4-BE49-F238E27FC236}">
                <a16:creationId xmlns:a16="http://schemas.microsoft.com/office/drawing/2014/main" id="{F56F7B72-44DC-473C-89F0-40BDEE61A2EF}"/>
              </a:ext>
            </a:extLst>
          </p:cNvPr>
          <p:cNvCxnSpPr/>
          <p:nvPr/>
        </p:nvCxnSpPr>
        <p:spPr bwMode="gray">
          <a:xfrm>
            <a:off x="8283" y="3581357"/>
            <a:ext cx="6400800" cy="0"/>
          </a:xfrm>
          <a:prstGeom prst="line">
            <a:avLst/>
          </a:prstGeom>
          <a:ln w="2857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34A8676-12ED-4091-8E1A-7A90BFE2D5CE}"/>
              </a:ext>
            </a:extLst>
          </p:cNvPr>
          <p:cNvGrpSpPr/>
          <p:nvPr/>
        </p:nvGrpSpPr>
        <p:grpSpPr>
          <a:xfrm>
            <a:off x="277156" y="3948955"/>
            <a:ext cx="5972728" cy="384721"/>
            <a:chOff x="1461439" y="4024310"/>
            <a:chExt cx="5972728" cy="384721"/>
          </a:xfrm>
        </p:grpSpPr>
        <p:grpSp>
          <p:nvGrpSpPr>
            <p:cNvPr id="12" name="Group 11">
              <a:extLst>
                <a:ext uri="{FF2B5EF4-FFF2-40B4-BE49-F238E27FC236}">
                  <a16:creationId xmlns:a16="http://schemas.microsoft.com/office/drawing/2014/main" id="{446C5E69-6A33-47F5-8804-9455619BAAAE}"/>
                </a:ext>
              </a:extLst>
            </p:cNvPr>
            <p:cNvGrpSpPr/>
            <p:nvPr/>
          </p:nvGrpSpPr>
          <p:grpSpPr>
            <a:xfrm>
              <a:off x="1461439" y="4024310"/>
              <a:ext cx="2611281" cy="384721"/>
              <a:chOff x="801783" y="3844558"/>
              <a:chExt cx="2611281" cy="384721"/>
            </a:xfrm>
          </p:grpSpPr>
          <p:sp>
            <p:nvSpPr>
              <p:cNvPr id="16" name="TextBox 15">
                <a:extLst>
                  <a:ext uri="{FF2B5EF4-FFF2-40B4-BE49-F238E27FC236}">
                    <a16:creationId xmlns:a16="http://schemas.microsoft.com/office/drawing/2014/main" id="{FDBD6A83-6484-45EE-B615-1DDE0D17720E}"/>
                  </a:ext>
                </a:extLst>
              </p:cNvPr>
              <p:cNvSpPr txBox="1"/>
              <p:nvPr/>
            </p:nvSpPr>
            <p:spPr bwMode="gray">
              <a:xfrm>
                <a:off x="1745164" y="3898419"/>
                <a:ext cx="1667900" cy="276999"/>
              </a:xfrm>
              <a:prstGeom prst="rect">
                <a:avLst/>
              </a:prstGeom>
              <a:noFill/>
            </p:spPr>
            <p:txBody>
              <a:bodyPr wrap="square" lIns="0" tIns="0" rIns="0" bIns="0" rtlCol="0">
                <a:spAutoFit/>
              </a:bodyPr>
              <a:lstStyle/>
              <a:p>
                <a:pPr>
                  <a:spcBef>
                    <a:spcPts val="500"/>
                  </a:spcBef>
                </a:pPr>
                <a:r>
                  <a:rPr lang="en-US" sz="900" dirty="0"/>
                  <a:t>Increase in enrollment after one year of video campaigns</a:t>
                </a:r>
              </a:p>
            </p:txBody>
          </p:sp>
          <p:sp>
            <p:nvSpPr>
              <p:cNvPr id="17" name="TextBox 16">
                <a:extLst>
                  <a:ext uri="{FF2B5EF4-FFF2-40B4-BE49-F238E27FC236}">
                    <a16:creationId xmlns:a16="http://schemas.microsoft.com/office/drawing/2014/main" id="{7BC0F149-22E9-4664-A5CD-D5D05DDACB2A}"/>
                  </a:ext>
                </a:extLst>
              </p:cNvPr>
              <p:cNvSpPr txBox="1"/>
              <p:nvPr/>
            </p:nvSpPr>
            <p:spPr bwMode="gray">
              <a:xfrm>
                <a:off x="801783" y="3844558"/>
                <a:ext cx="899739" cy="384721"/>
              </a:xfrm>
              <a:prstGeom prst="rect">
                <a:avLst/>
              </a:prstGeom>
              <a:noFill/>
            </p:spPr>
            <p:txBody>
              <a:bodyPr wrap="square" lIns="0" tIns="0" rIns="0" bIns="0" rtlCol="0">
                <a:spAutoFit/>
              </a:bodyPr>
              <a:lstStyle/>
              <a:p>
                <a:pPr algn="r"/>
                <a:r>
                  <a:rPr lang="en-US" sz="2500" dirty="0">
                    <a:solidFill>
                      <a:schemeClr val="accent6"/>
                    </a:solidFill>
                    <a:latin typeface="+mj-lt"/>
                  </a:rPr>
                  <a:t>300%</a:t>
                </a:r>
              </a:p>
            </p:txBody>
          </p:sp>
        </p:grpSp>
        <p:grpSp>
          <p:nvGrpSpPr>
            <p:cNvPr id="13" name="Group 12">
              <a:extLst>
                <a:ext uri="{FF2B5EF4-FFF2-40B4-BE49-F238E27FC236}">
                  <a16:creationId xmlns:a16="http://schemas.microsoft.com/office/drawing/2014/main" id="{232D7A02-8044-46DE-B12F-2479732DA466}"/>
                </a:ext>
              </a:extLst>
            </p:cNvPr>
            <p:cNvGrpSpPr/>
            <p:nvPr/>
          </p:nvGrpSpPr>
          <p:grpSpPr>
            <a:xfrm>
              <a:off x="4487026" y="4024310"/>
              <a:ext cx="2947141" cy="384721"/>
              <a:chOff x="829471" y="3844558"/>
              <a:chExt cx="2947141" cy="384721"/>
            </a:xfrm>
          </p:grpSpPr>
          <p:sp>
            <p:nvSpPr>
              <p:cNvPr id="14" name="TextBox 13">
                <a:extLst>
                  <a:ext uri="{FF2B5EF4-FFF2-40B4-BE49-F238E27FC236}">
                    <a16:creationId xmlns:a16="http://schemas.microsoft.com/office/drawing/2014/main" id="{EC91AEB7-EA42-431C-B05A-09E64359514E}"/>
                  </a:ext>
                </a:extLst>
              </p:cNvPr>
              <p:cNvSpPr txBox="1"/>
              <p:nvPr/>
            </p:nvSpPr>
            <p:spPr bwMode="gray">
              <a:xfrm>
                <a:off x="1663420" y="3898419"/>
                <a:ext cx="2113192" cy="276999"/>
              </a:xfrm>
              <a:prstGeom prst="rect">
                <a:avLst/>
              </a:prstGeom>
              <a:noFill/>
            </p:spPr>
            <p:txBody>
              <a:bodyPr wrap="square" lIns="0" tIns="0" rIns="0" bIns="0" rtlCol="0">
                <a:spAutoFit/>
              </a:bodyPr>
              <a:lstStyle/>
              <a:p>
                <a:pPr>
                  <a:spcBef>
                    <a:spcPts val="500"/>
                  </a:spcBef>
                </a:pPr>
                <a:r>
                  <a:rPr lang="en-US" sz="900" dirty="0"/>
                  <a:t>Of attendees reduced, eliminated, or reversed summer reading slide</a:t>
                </a:r>
              </a:p>
            </p:txBody>
          </p:sp>
          <p:sp>
            <p:nvSpPr>
              <p:cNvPr id="15" name="TextBox 14">
                <a:extLst>
                  <a:ext uri="{FF2B5EF4-FFF2-40B4-BE49-F238E27FC236}">
                    <a16:creationId xmlns:a16="http://schemas.microsoft.com/office/drawing/2014/main" id="{F608E80A-362B-444D-BF2E-4951035D27B0}"/>
                  </a:ext>
                </a:extLst>
              </p:cNvPr>
              <p:cNvSpPr txBox="1"/>
              <p:nvPr/>
            </p:nvSpPr>
            <p:spPr bwMode="gray">
              <a:xfrm>
                <a:off x="829471" y="3844558"/>
                <a:ext cx="770122" cy="384721"/>
              </a:xfrm>
              <a:prstGeom prst="rect">
                <a:avLst/>
              </a:prstGeom>
              <a:noFill/>
            </p:spPr>
            <p:txBody>
              <a:bodyPr wrap="square" lIns="0" tIns="0" rIns="0" bIns="0" rtlCol="0">
                <a:spAutoFit/>
              </a:bodyPr>
              <a:lstStyle/>
              <a:p>
                <a:pPr algn="r"/>
                <a:r>
                  <a:rPr lang="en-US" sz="2500" dirty="0">
                    <a:solidFill>
                      <a:schemeClr val="accent6"/>
                    </a:solidFill>
                    <a:latin typeface="+mj-lt"/>
                  </a:rPr>
                  <a:t>89%</a:t>
                </a:r>
              </a:p>
            </p:txBody>
          </p:sp>
        </p:grpSp>
      </p:grpSp>
      <p:sp>
        <p:nvSpPr>
          <p:cNvPr id="18" name="TextBox 17">
            <a:extLst>
              <a:ext uri="{FF2B5EF4-FFF2-40B4-BE49-F238E27FC236}">
                <a16:creationId xmlns:a16="http://schemas.microsoft.com/office/drawing/2014/main" id="{D989D3EF-E34D-4983-84AB-A06A949BFD22}"/>
              </a:ext>
            </a:extLst>
          </p:cNvPr>
          <p:cNvSpPr txBox="1"/>
          <p:nvPr/>
        </p:nvSpPr>
        <p:spPr bwMode="gray">
          <a:xfrm>
            <a:off x="277157" y="3715686"/>
            <a:ext cx="5860464" cy="153888"/>
          </a:xfrm>
          <a:prstGeom prst="rect">
            <a:avLst/>
          </a:prstGeom>
          <a:noFill/>
        </p:spPr>
        <p:txBody>
          <a:bodyPr wrap="square" lIns="0" tIns="0" rIns="0" bIns="0" rtlCol="0">
            <a:spAutoFit/>
          </a:bodyPr>
          <a:lstStyle/>
          <a:p>
            <a:pPr>
              <a:spcBef>
                <a:spcPts val="500"/>
              </a:spcBef>
            </a:pPr>
            <a:r>
              <a:rPr lang="en-US" sz="1000" b="1" dirty="0"/>
              <a:t>Video Marketing Drastically Increases Enrollment</a:t>
            </a:r>
          </a:p>
        </p:txBody>
      </p:sp>
      <p:pic>
        <p:nvPicPr>
          <p:cNvPr id="19" name="Picture 18">
            <a:extLst>
              <a:ext uri="{FF2B5EF4-FFF2-40B4-BE49-F238E27FC236}">
                <a16:creationId xmlns:a16="http://schemas.microsoft.com/office/drawing/2014/main" id="{8069DF5A-FE22-447D-B12F-53D834E7B220}"/>
              </a:ext>
            </a:extLst>
          </p:cNvPr>
          <p:cNvPicPr>
            <a:picLocks noChangeAspect="1"/>
          </p:cNvPicPr>
          <p:nvPr/>
        </p:nvPicPr>
        <p:blipFill>
          <a:blip r:embed="rId3"/>
          <a:stretch>
            <a:fillRect/>
          </a:stretch>
        </p:blipFill>
        <p:spPr>
          <a:xfrm>
            <a:off x="280383" y="1349848"/>
            <a:ext cx="2293163" cy="1536907"/>
          </a:xfrm>
          <a:prstGeom prst="rect">
            <a:avLst/>
          </a:prstGeom>
          <a:ln>
            <a:noFill/>
          </a:ln>
        </p:spPr>
      </p:pic>
      <p:sp>
        <p:nvSpPr>
          <p:cNvPr id="20" name="TextBox 19">
            <a:extLst>
              <a:ext uri="{FF2B5EF4-FFF2-40B4-BE49-F238E27FC236}">
                <a16:creationId xmlns:a16="http://schemas.microsoft.com/office/drawing/2014/main" id="{8E1B715B-CC3E-4CA2-9102-DE8E48BCF1BD}"/>
              </a:ext>
            </a:extLst>
          </p:cNvPr>
          <p:cNvSpPr txBox="1"/>
          <p:nvPr/>
        </p:nvSpPr>
        <p:spPr bwMode="gray">
          <a:xfrm>
            <a:off x="275921" y="997654"/>
            <a:ext cx="2437327" cy="307777"/>
          </a:xfrm>
          <a:prstGeom prst="rect">
            <a:avLst/>
          </a:prstGeom>
          <a:noFill/>
        </p:spPr>
        <p:txBody>
          <a:bodyPr wrap="square" lIns="0" tIns="0" rIns="0" bIns="0" rtlCol="0">
            <a:spAutoFit/>
          </a:bodyPr>
          <a:lstStyle/>
          <a:p>
            <a:pPr>
              <a:spcBef>
                <a:spcPts val="500"/>
              </a:spcBef>
            </a:pPr>
            <a:r>
              <a:rPr lang="en-US" sz="1000" b="1" dirty="0"/>
              <a:t>Videos Show Parents First-Hand the What and How of Summer</a:t>
            </a:r>
            <a:endParaRPr lang="en-US" sz="1000" dirty="0"/>
          </a:p>
        </p:txBody>
      </p:sp>
      <p:pic>
        <p:nvPicPr>
          <p:cNvPr id="21" name="Picture 20">
            <a:extLst>
              <a:ext uri="{FF2B5EF4-FFF2-40B4-BE49-F238E27FC236}">
                <a16:creationId xmlns:a16="http://schemas.microsoft.com/office/drawing/2014/main" id="{17D7EECB-0B8E-4C93-9EC5-8AD1F89F4081}"/>
              </a:ext>
            </a:extLst>
          </p:cNvPr>
          <p:cNvPicPr>
            <a:picLocks noChangeAspect="1"/>
          </p:cNvPicPr>
          <p:nvPr/>
        </p:nvPicPr>
        <p:blipFill>
          <a:blip r:embed="rId4"/>
          <a:stretch>
            <a:fillRect/>
          </a:stretch>
        </p:blipFill>
        <p:spPr>
          <a:xfrm>
            <a:off x="1730924" y="3119802"/>
            <a:ext cx="776454" cy="218582"/>
          </a:xfrm>
          <a:prstGeom prst="rect">
            <a:avLst/>
          </a:prstGeom>
        </p:spPr>
      </p:pic>
      <p:sp>
        <p:nvSpPr>
          <p:cNvPr id="22" name="TextBox 21">
            <a:extLst>
              <a:ext uri="{FF2B5EF4-FFF2-40B4-BE49-F238E27FC236}">
                <a16:creationId xmlns:a16="http://schemas.microsoft.com/office/drawing/2014/main" id="{75C3F04F-695A-446F-9325-C85014639088}"/>
              </a:ext>
            </a:extLst>
          </p:cNvPr>
          <p:cNvSpPr txBox="1"/>
          <p:nvPr/>
        </p:nvSpPr>
        <p:spPr bwMode="gray">
          <a:xfrm>
            <a:off x="3506787" y="997654"/>
            <a:ext cx="2350103" cy="307777"/>
          </a:xfrm>
          <a:prstGeom prst="rect">
            <a:avLst/>
          </a:prstGeom>
          <a:noFill/>
        </p:spPr>
        <p:txBody>
          <a:bodyPr wrap="square" lIns="0" tIns="0" rIns="0" bIns="0" rtlCol="0">
            <a:spAutoFit/>
          </a:bodyPr>
          <a:lstStyle/>
          <a:p>
            <a:pPr>
              <a:spcBef>
                <a:spcPts val="500"/>
              </a:spcBef>
            </a:pPr>
            <a:r>
              <a:rPr lang="en-US" sz="1000" b="1" dirty="0"/>
              <a:t>Use Videos to Inform and Engage Parents </a:t>
            </a:r>
          </a:p>
        </p:txBody>
      </p:sp>
      <p:sp>
        <p:nvSpPr>
          <p:cNvPr id="23" name="TextBox 22">
            <a:extLst>
              <a:ext uri="{FF2B5EF4-FFF2-40B4-BE49-F238E27FC236}">
                <a16:creationId xmlns:a16="http://schemas.microsoft.com/office/drawing/2014/main" id="{8F9C44F2-9D65-4536-9C7F-AB79CBCBC87F}"/>
              </a:ext>
            </a:extLst>
          </p:cNvPr>
          <p:cNvSpPr txBox="1"/>
          <p:nvPr/>
        </p:nvSpPr>
        <p:spPr bwMode="gray">
          <a:xfrm>
            <a:off x="3506785" y="1355010"/>
            <a:ext cx="2450727" cy="618118"/>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sz="900" dirty="0"/>
              <a:t>Show parents what a flyer cannot – what the student experience looks like</a:t>
            </a:r>
          </a:p>
          <a:p>
            <a:pPr marL="118872" indent="-118872">
              <a:spcBef>
                <a:spcPts val="500"/>
              </a:spcBef>
              <a:buFont typeface="Arial" panose="020B0604020202020204" pitchFamily="34" charset="0"/>
              <a:buChar char="•"/>
            </a:pPr>
            <a:r>
              <a:rPr lang="en-US" sz="900" dirty="0"/>
              <a:t>Provide student and parent testimonials about the benefits of the experience</a:t>
            </a:r>
          </a:p>
        </p:txBody>
      </p:sp>
      <p:sp>
        <p:nvSpPr>
          <p:cNvPr id="24" name="TextBox 23">
            <a:extLst>
              <a:ext uri="{FF2B5EF4-FFF2-40B4-BE49-F238E27FC236}">
                <a16:creationId xmlns:a16="http://schemas.microsoft.com/office/drawing/2014/main" id="{19F3BED0-FEB2-42F6-8571-F2A9B7D75964}"/>
              </a:ext>
            </a:extLst>
          </p:cNvPr>
          <p:cNvSpPr txBox="1"/>
          <p:nvPr/>
        </p:nvSpPr>
        <p:spPr bwMode="gray">
          <a:xfrm>
            <a:off x="3506787" y="2159090"/>
            <a:ext cx="2350104" cy="307777"/>
          </a:xfrm>
          <a:prstGeom prst="rect">
            <a:avLst/>
          </a:prstGeom>
          <a:noFill/>
        </p:spPr>
        <p:txBody>
          <a:bodyPr wrap="square" lIns="0" tIns="0" rIns="0" bIns="0" rtlCol="0">
            <a:spAutoFit/>
          </a:bodyPr>
          <a:lstStyle/>
          <a:p>
            <a:pPr>
              <a:spcBef>
                <a:spcPts val="500"/>
              </a:spcBef>
            </a:pPr>
            <a:r>
              <a:rPr lang="en-US" sz="1000" b="1" dirty="0"/>
              <a:t>Release Video in Winter to Promote Early Enrollment</a:t>
            </a:r>
          </a:p>
        </p:txBody>
      </p:sp>
      <p:sp>
        <p:nvSpPr>
          <p:cNvPr id="25" name="TextBox 24">
            <a:extLst>
              <a:ext uri="{FF2B5EF4-FFF2-40B4-BE49-F238E27FC236}">
                <a16:creationId xmlns:a16="http://schemas.microsoft.com/office/drawing/2014/main" id="{D8185FC3-1918-4912-81F1-133055A595CD}"/>
              </a:ext>
            </a:extLst>
          </p:cNvPr>
          <p:cNvSpPr txBox="1"/>
          <p:nvPr/>
        </p:nvSpPr>
        <p:spPr bwMode="gray">
          <a:xfrm>
            <a:off x="3506786" y="2501438"/>
            <a:ext cx="2568508" cy="959237"/>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sz="900" dirty="0"/>
              <a:t>Share video during winter parent conferences for recommended students</a:t>
            </a:r>
          </a:p>
          <a:p>
            <a:pPr marL="118872" indent="-118872">
              <a:spcBef>
                <a:spcPts val="500"/>
              </a:spcBef>
              <a:buFont typeface="Arial" panose="020B0604020202020204" pitchFamily="34" charset="0"/>
              <a:buChar char="•"/>
            </a:pPr>
            <a:r>
              <a:rPr lang="en-US" sz="900" dirty="0"/>
              <a:t>Market program to parents before they make other summer childcare plans</a:t>
            </a:r>
          </a:p>
          <a:p>
            <a:pPr marL="118872" indent="-118872">
              <a:spcBef>
                <a:spcPts val="500"/>
              </a:spcBef>
              <a:buFont typeface="Arial" panose="020B0604020202020204" pitchFamily="34" charset="0"/>
              <a:buChar char="•"/>
            </a:pPr>
            <a:r>
              <a:rPr lang="en-US" sz="900" dirty="0"/>
              <a:t>Post to frequently visited webpages for greater visibility</a:t>
            </a:r>
          </a:p>
        </p:txBody>
      </p:sp>
      <p:sp>
        <p:nvSpPr>
          <p:cNvPr id="26" name="Isosceles Triangle 25">
            <a:extLst>
              <a:ext uri="{FF2B5EF4-FFF2-40B4-BE49-F238E27FC236}">
                <a16:creationId xmlns:a16="http://schemas.microsoft.com/office/drawing/2014/main" id="{B26554D1-C5DE-41D7-9CF8-0DD2CE448019}"/>
              </a:ext>
            </a:extLst>
          </p:cNvPr>
          <p:cNvSpPr/>
          <p:nvPr/>
        </p:nvSpPr>
        <p:spPr bwMode="gray">
          <a:xfrm rot="5400000" flipH="1">
            <a:off x="2614560" y="1479388"/>
            <a:ext cx="584773" cy="319416"/>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7" name="Picture 26">
            <a:extLst>
              <a:ext uri="{FF2B5EF4-FFF2-40B4-BE49-F238E27FC236}">
                <a16:creationId xmlns:a16="http://schemas.microsoft.com/office/drawing/2014/main" id="{D24C7E5D-E8BC-484C-BB8E-2E1D5049B486}"/>
              </a:ext>
            </a:extLst>
          </p:cNvPr>
          <p:cNvPicPr>
            <a:picLocks noChangeAspect="1"/>
          </p:cNvPicPr>
          <p:nvPr/>
        </p:nvPicPr>
        <p:blipFill>
          <a:blip r:embed="rId5"/>
          <a:stretch>
            <a:fillRect/>
          </a:stretch>
        </p:blipFill>
        <p:spPr>
          <a:xfrm>
            <a:off x="3028506" y="2186789"/>
            <a:ext cx="274320" cy="261518"/>
          </a:xfrm>
          <a:prstGeom prst="rect">
            <a:avLst/>
          </a:prstGeom>
        </p:spPr>
      </p:pic>
      <p:pic>
        <p:nvPicPr>
          <p:cNvPr id="28" name="Picture 27">
            <a:extLst>
              <a:ext uri="{FF2B5EF4-FFF2-40B4-BE49-F238E27FC236}">
                <a16:creationId xmlns:a16="http://schemas.microsoft.com/office/drawing/2014/main" id="{C5E2E372-0BD9-4FC4-BDCC-C44AC578165E}"/>
              </a:ext>
            </a:extLst>
          </p:cNvPr>
          <p:cNvPicPr>
            <a:picLocks noChangeAspect="1"/>
          </p:cNvPicPr>
          <p:nvPr/>
        </p:nvPicPr>
        <p:blipFill>
          <a:blip r:embed="rId6"/>
          <a:stretch>
            <a:fillRect/>
          </a:stretch>
        </p:blipFill>
        <p:spPr>
          <a:xfrm>
            <a:off x="2982786" y="1000183"/>
            <a:ext cx="365760" cy="259690"/>
          </a:xfrm>
          <a:prstGeom prst="rect">
            <a:avLst/>
          </a:prstGeom>
        </p:spPr>
      </p:pic>
      <p:sp>
        <p:nvSpPr>
          <p:cNvPr id="30" name="Text Placeholder 3">
            <a:extLst>
              <a:ext uri="{FF2B5EF4-FFF2-40B4-BE49-F238E27FC236}">
                <a16:creationId xmlns:a16="http://schemas.microsoft.com/office/drawing/2014/main" id="{9DC6F0EB-B817-4718-9FA4-93777D6CF186}"/>
              </a:ext>
            </a:extLst>
          </p:cNvPr>
          <p:cNvSpPr>
            <a:spLocks noGrp="1"/>
          </p:cNvSpPr>
          <p:nvPr>
            <p:ph type="body" sz="quarter" idx="18"/>
          </p:nvPr>
        </p:nvSpPr>
        <p:spPr>
          <a:xfrm>
            <a:off x="4099423" y="4523601"/>
            <a:ext cx="2301377" cy="276999"/>
          </a:xfrm>
        </p:spPr>
        <p:txBody>
          <a:bodyPr/>
          <a:lstStyle/>
          <a:p>
            <a:r>
              <a:rPr lang="en-US" dirty="0"/>
              <a:t>Source: KCRG-TV9. 2017. </a:t>
            </a:r>
            <a:r>
              <a:rPr lang="en-US" dirty="0">
                <a:hlinkClick r:id="rId7"/>
              </a:rPr>
              <a:t>Test scores show summer school program in Cedar Rapids worked</a:t>
            </a:r>
            <a:r>
              <a:rPr lang="en-US" dirty="0"/>
              <a:t>; Cedar Rapids Community School District. </a:t>
            </a:r>
            <a:r>
              <a:rPr lang="en-US" dirty="0">
                <a:hlinkClick r:id="rId8"/>
              </a:rPr>
              <a:t>Kids On Course University</a:t>
            </a:r>
            <a:r>
              <a:rPr lang="en-US" dirty="0"/>
              <a:t>; EAB interviews and analysis.</a:t>
            </a:r>
          </a:p>
        </p:txBody>
      </p:sp>
    </p:spTree>
    <p:extLst>
      <p:ext uri="{BB962C8B-B14F-4D97-AF65-F5344CB8AC3E}">
        <p14:creationId xmlns:p14="http://schemas.microsoft.com/office/powerpoint/2010/main" val="1021710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EAC26A-B5A5-4CCE-9AE7-83958AAC6880}"/>
              </a:ext>
            </a:extLst>
          </p:cNvPr>
          <p:cNvSpPr>
            <a:spLocks noGrp="1"/>
          </p:cNvSpPr>
          <p:nvPr>
            <p:ph type="body" sz="quarter" idx="15"/>
          </p:nvPr>
        </p:nvSpPr>
        <p:spPr>
          <a:xfrm>
            <a:off x="280195" y="640267"/>
            <a:ext cx="5842794" cy="184666"/>
          </a:xfrm>
        </p:spPr>
        <p:txBody>
          <a:bodyPr/>
          <a:lstStyle/>
          <a:p>
            <a:endParaRPr lang="en-US"/>
          </a:p>
        </p:txBody>
      </p:sp>
      <p:sp>
        <p:nvSpPr>
          <p:cNvPr id="3" name="Text Placeholder 2">
            <a:extLst>
              <a:ext uri="{FF2B5EF4-FFF2-40B4-BE49-F238E27FC236}">
                <a16:creationId xmlns:a16="http://schemas.microsoft.com/office/drawing/2014/main" id="{669C6C84-B9A8-4C0D-B112-989A03A6E6D0}"/>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7D69E479-D39F-4A32-97E9-B0126BD0BEA8}"/>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C40EA894-4385-4979-8CE2-C9123341EBC3}"/>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AB02C6A2-C2B8-4897-9707-460E28A796D5}"/>
              </a:ext>
            </a:extLst>
          </p:cNvPr>
          <p:cNvSpPr>
            <a:spLocks noGrp="1"/>
          </p:cNvSpPr>
          <p:nvPr>
            <p:ph type="title"/>
          </p:nvPr>
        </p:nvSpPr>
        <p:spPr/>
        <p:txBody>
          <a:bodyPr/>
          <a:lstStyle/>
          <a:p>
            <a:r>
              <a:rPr lang="en-US" dirty="0"/>
              <a:t>Toolkit Guides Video Creation and Dissemination</a:t>
            </a:r>
          </a:p>
        </p:txBody>
      </p:sp>
      <p:pic>
        <p:nvPicPr>
          <p:cNvPr id="7" name="Picture 6">
            <a:extLst>
              <a:ext uri="{FF2B5EF4-FFF2-40B4-BE49-F238E27FC236}">
                <a16:creationId xmlns:a16="http://schemas.microsoft.com/office/drawing/2014/main" id="{39A57AC4-28C5-4452-AA5C-3CD45BAF2764}"/>
              </a:ext>
            </a:extLst>
          </p:cNvPr>
          <p:cNvPicPr>
            <a:picLocks noChangeAspect="1"/>
          </p:cNvPicPr>
          <p:nvPr/>
        </p:nvPicPr>
        <p:blipFill>
          <a:blip r:embed="rId2"/>
          <a:stretch>
            <a:fillRect/>
          </a:stretch>
        </p:blipFill>
        <p:spPr>
          <a:xfrm>
            <a:off x="280194" y="1433359"/>
            <a:ext cx="1847088" cy="2404872"/>
          </a:xfrm>
          <a:prstGeom prst="rect">
            <a:avLst/>
          </a:prstGeom>
          <a:ln w="12700">
            <a:solidFill>
              <a:schemeClr val="accent2"/>
            </a:solidFill>
          </a:ln>
        </p:spPr>
      </p:pic>
      <p:pic>
        <p:nvPicPr>
          <p:cNvPr id="8" name="Picture 7">
            <a:extLst>
              <a:ext uri="{FF2B5EF4-FFF2-40B4-BE49-F238E27FC236}">
                <a16:creationId xmlns:a16="http://schemas.microsoft.com/office/drawing/2014/main" id="{24A903B9-CFD0-49C5-8847-926A5C710EAE}"/>
              </a:ext>
            </a:extLst>
          </p:cNvPr>
          <p:cNvPicPr>
            <a:picLocks noChangeAspect="1"/>
          </p:cNvPicPr>
          <p:nvPr/>
        </p:nvPicPr>
        <p:blipFill>
          <a:blip r:embed="rId3"/>
          <a:stretch>
            <a:fillRect/>
          </a:stretch>
        </p:blipFill>
        <p:spPr>
          <a:xfrm>
            <a:off x="3433375" y="1433359"/>
            <a:ext cx="1848147" cy="2404872"/>
          </a:xfrm>
          <a:prstGeom prst="rect">
            <a:avLst/>
          </a:prstGeom>
          <a:ln w="12700">
            <a:solidFill>
              <a:schemeClr val="accent2"/>
            </a:solidFill>
          </a:ln>
        </p:spPr>
      </p:pic>
      <p:sp>
        <p:nvSpPr>
          <p:cNvPr id="9" name="TextBox 8">
            <a:extLst>
              <a:ext uri="{FF2B5EF4-FFF2-40B4-BE49-F238E27FC236}">
                <a16:creationId xmlns:a16="http://schemas.microsoft.com/office/drawing/2014/main" id="{8404B63F-4BC7-403E-BFAC-29ED0F04CCC0}"/>
              </a:ext>
            </a:extLst>
          </p:cNvPr>
          <p:cNvSpPr txBox="1"/>
          <p:nvPr/>
        </p:nvSpPr>
        <p:spPr bwMode="gray">
          <a:xfrm>
            <a:off x="280194" y="3955681"/>
            <a:ext cx="1905748" cy="415498"/>
          </a:xfrm>
          <a:prstGeom prst="rect">
            <a:avLst/>
          </a:prstGeom>
          <a:noFill/>
        </p:spPr>
        <p:txBody>
          <a:bodyPr wrap="square" lIns="0" tIns="0" rIns="0" bIns="0" rtlCol="0">
            <a:spAutoFit/>
          </a:bodyPr>
          <a:lstStyle/>
          <a:p>
            <a:pPr>
              <a:spcBef>
                <a:spcPts val="300"/>
              </a:spcBef>
            </a:pPr>
            <a:r>
              <a:rPr lang="en-US" sz="900" dirty="0"/>
              <a:t>Guidelines for creating video including length, content, and release timing</a:t>
            </a:r>
          </a:p>
        </p:txBody>
      </p:sp>
      <p:sp>
        <p:nvSpPr>
          <p:cNvPr id="10" name="Text Placeholder 31">
            <a:extLst>
              <a:ext uri="{FF2B5EF4-FFF2-40B4-BE49-F238E27FC236}">
                <a16:creationId xmlns:a16="http://schemas.microsoft.com/office/drawing/2014/main" id="{7C9A1143-81B5-4872-A976-2E7A26C6A9C8}"/>
              </a:ext>
            </a:extLst>
          </p:cNvPr>
          <p:cNvSpPr txBox="1">
            <a:spLocks/>
          </p:cNvSpPr>
          <p:nvPr/>
        </p:nvSpPr>
        <p:spPr bwMode="gray">
          <a:xfrm>
            <a:off x="3433375" y="3955681"/>
            <a:ext cx="1847086" cy="415498"/>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300"/>
              </a:spcBef>
              <a:buNone/>
            </a:pPr>
            <a:r>
              <a:rPr lang="en-US" sz="900" dirty="0"/>
              <a:t>Suggestions for how to share the recruitment video digitally and not digitally</a:t>
            </a:r>
          </a:p>
        </p:txBody>
      </p:sp>
      <p:grpSp>
        <p:nvGrpSpPr>
          <p:cNvPr id="23" name="Group 22">
            <a:extLst>
              <a:ext uri="{FF2B5EF4-FFF2-40B4-BE49-F238E27FC236}">
                <a16:creationId xmlns:a16="http://schemas.microsoft.com/office/drawing/2014/main" id="{C7BE3738-71D7-43E8-9F8D-9B980DA14EEB}"/>
              </a:ext>
            </a:extLst>
          </p:cNvPr>
          <p:cNvGrpSpPr/>
          <p:nvPr/>
        </p:nvGrpSpPr>
        <p:grpSpPr>
          <a:xfrm>
            <a:off x="280194" y="997691"/>
            <a:ext cx="2266607" cy="302453"/>
            <a:chOff x="280194" y="997691"/>
            <a:chExt cx="2266607" cy="302453"/>
          </a:xfrm>
        </p:grpSpPr>
        <p:sp>
          <p:nvSpPr>
            <p:cNvPr id="11" name="TextBox 10">
              <a:extLst>
                <a:ext uri="{FF2B5EF4-FFF2-40B4-BE49-F238E27FC236}">
                  <a16:creationId xmlns:a16="http://schemas.microsoft.com/office/drawing/2014/main" id="{23791D1B-6324-4356-BC4A-01AC099677EA}"/>
                </a:ext>
              </a:extLst>
            </p:cNvPr>
            <p:cNvSpPr txBox="1"/>
            <p:nvPr/>
          </p:nvSpPr>
          <p:spPr>
            <a:xfrm>
              <a:off x="685444" y="1105321"/>
              <a:ext cx="1840091" cy="153888"/>
            </a:xfrm>
            <a:prstGeom prst="rect">
              <a:avLst/>
            </a:prstGeom>
            <a:noFill/>
          </p:spPr>
          <p:txBody>
            <a:bodyPr wrap="square" lIns="0" tIns="0" rIns="0" bIns="0" rtlCol="0">
              <a:spAutoFit/>
            </a:bodyPr>
            <a:lstStyle/>
            <a:p>
              <a:pPr>
                <a:spcBef>
                  <a:spcPts val="500"/>
                </a:spcBef>
              </a:pPr>
              <a:r>
                <a:rPr lang="en-US" sz="1000" b="1" dirty="0"/>
                <a:t>Video Creation Directions</a:t>
              </a:r>
            </a:p>
          </p:txBody>
        </p:sp>
        <p:cxnSp>
          <p:nvCxnSpPr>
            <p:cNvPr id="13" name="Straight Connector 12">
              <a:extLst>
                <a:ext uri="{FF2B5EF4-FFF2-40B4-BE49-F238E27FC236}">
                  <a16:creationId xmlns:a16="http://schemas.microsoft.com/office/drawing/2014/main" id="{442FE9B0-973B-4CA6-90A8-3B7F55C7F4BA}"/>
                </a:ext>
              </a:extLst>
            </p:cNvPr>
            <p:cNvCxnSpPr>
              <a:cxnSpLocks/>
            </p:cNvCxnSpPr>
            <p:nvPr/>
          </p:nvCxnSpPr>
          <p:spPr bwMode="gray">
            <a:xfrm flipV="1">
              <a:off x="280194" y="1300144"/>
              <a:ext cx="226660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9" name="Picture 18" descr="A close up of a sign&#10;&#10;Description automatically generated">
              <a:extLst>
                <a:ext uri="{FF2B5EF4-FFF2-40B4-BE49-F238E27FC236}">
                  <a16:creationId xmlns:a16="http://schemas.microsoft.com/office/drawing/2014/main" id="{E34C53EF-A725-4D34-A16F-B7FC8F116C55}"/>
                </a:ext>
              </a:extLst>
            </p:cNvPr>
            <p:cNvPicPr>
              <a:picLocks noChangeAspect="1"/>
            </p:cNvPicPr>
            <p:nvPr/>
          </p:nvPicPr>
          <p:blipFill>
            <a:blip r:embed="rId4"/>
            <a:stretch>
              <a:fillRect/>
            </a:stretch>
          </p:blipFill>
          <p:spPr>
            <a:xfrm>
              <a:off x="280194" y="997691"/>
              <a:ext cx="274320" cy="261518"/>
            </a:xfrm>
            <a:prstGeom prst="rect">
              <a:avLst/>
            </a:prstGeom>
          </p:spPr>
        </p:pic>
      </p:grpSp>
      <p:grpSp>
        <p:nvGrpSpPr>
          <p:cNvPr id="22" name="Group 21">
            <a:extLst>
              <a:ext uri="{FF2B5EF4-FFF2-40B4-BE49-F238E27FC236}">
                <a16:creationId xmlns:a16="http://schemas.microsoft.com/office/drawing/2014/main" id="{E6A1F393-1F39-436E-B46D-7B849D533BBB}"/>
              </a:ext>
            </a:extLst>
          </p:cNvPr>
          <p:cNvGrpSpPr/>
          <p:nvPr/>
        </p:nvGrpSpPr>
        <p:grpSpPr>
          <a:xfrm>
            <a:off x="3433375" y="893449"/>
            <a:ext cx="2557022" cy="406695"/>
            <a:chOff x="3433375" y="893449"/>
            <a:chExt cx="2557022" cy="406695"/>
          </a:xfrm>
        </p:grpSpPr>
        <p:sp>
          <p:nvSpPr>
            <p:cNvPr id="12" name="TextBox 11">
              <a:extLst>
                <a:ext uri="{FF2B5EF4-FFF2-40B4-BE49-F238E27FC236}">
                  <a16:creationId xmlns:a16="http://schemas.microsoft.com/office/drawing/2014/main" id="{A99846FE-B583-4A4A-B385-16E012C8ED72}"/>
                </a:ext>
              </a:extLst>
            </p:cNvPr>
            <p:cNvSpPr txBox="1"/>
            <p:nvPr/>
          </p:nvSpPr>
          <p:spPr>
            <a:xfrm>
              <a:off x="3809785" y="1105321"/>
              <a:ext cx="2180612" cy="153888"/>
            </a:xfrm>
            <a:prstGeom prst="rect">
              <a:avLst/>
            </a:prstGeom>
            <a:noFill/>
          </p:spPr>
          <p:txBody>
            <a:bodyPr wrap="square" lIns="0" tIns="0" rIns="0" bIns="0" rtlCol="0">
              <a:spAutoFit/>
            </a:bodyPr>
            <a:lstStyle/>
            <a:p>
              <a:pPr>
                <a:spcBef>
                  <a:spcPts val="500"/>
                </a:spcBef>
              </a:pPr>
              <a:r>
                <a:rPr lang="en-US" sz="1000" b="1" dirty="0"/>
                <a:t>Video Distribution Guidance</a:t>
              </a:r>
            </a:p>
          </p:txBody>
        </p:sp>
        <p:cxnSp>
          <p:nvCxnSpPr>
            <p:cNvPr id="15" name="Straight Connector 14">
              <a:extLst>
                <a:ext uri="{FF2B5EF4-FFF2-40B4-BE49-F238E27FC236}">
                  <a16:creationId xmlns:a16="http://schemas.microsoft.com/office/drawing/2014/main" id="{A93CE7A0-9512-4FD8-99E4-30C4912A735C}"/>
                </a:ext>
              </a:extLst>
            </p:cNvPr>
            <p:cNvCxnSpPr>
              <a:cxnSpLocks/>
            </p:cNvCxnSpPr>
            <p:nvPr/>
          </p:nvCxnSpPr>
          <p:spPr bwMode="gray">
            <a:xfrm>
              <a:off x="3433375" y="1300144"/>
              <a:ext cx="248716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1" name="Picture 20" descr="A close up of a sign&#10;&#10;Description automatically generated">
              <a:extLst>
                <a:ext uri="{FF2B5EF4-FFF2-40B4-BE49-F238E27FC236}">
                  <a16:creationId xmlns:a16="http://schemas.microsoft.com/office/drawing/2014/main" id="{9278FC44-0637-4C5B-9EB6-D5BEAB003A11}"/>
                </a:ext>
              </a:extLst>
            </p:cNvPr>
            <p:cNvPicPr>
              <a:picLocks noChangeAspect="1"/>
            </p:cNvPicPr>
            <p:nvPr/>
          </p:nvPicPr>
          <p:blipFill>
            <a:blip r:embed="rId5"/>
            <a:stretch>
              <a:fillRect/>
            </a:stretch>
          </p:blipFill>
          <p:spPr>
            <a:xfrm>
              <a:off x="3433375" y="893449"/>
              <a:ext cx="258471" cy="365760"/>
            </a:xfrm>
            <a:prstGeom prst="rect">
              <a:avLst/>
            </a:prstGeom>
          </p:spPr>
        </p:pic>
      </p:grpSp>
    </p:spTree>
    <p:extLst>
      <p:ext uri="{BB962C8B-B14F-4D97-AF65-F5344CB8AC3E}">
        <p14:creationId xmlns:p14="http://schemas.microsoft.com/office/powerpoint/2010/main" val="2096882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AD7117-8642-4BC6-BDE0-554D54B01BEF}"/>
              </a:ext>
            </a:extLst>
          </p:cNvPr>
          <p:cNvSpPr>
            <a:spLocks noGrp="1"/>
          </p:cNvSpPr>
          <p:nvPr>
            <p:ph type="body" sz="quarter" idx="15"/>
          </p:nvPr>
        </p:nvSpPr>
        <p:spPr>
          <a:xfrm>
            <a:off x="280195" y="640267"/>
            <a:ext cx="5842794" cy="184666"/>
          </a:xfrm>
        </p:spPr>
        <p:txBody>
          <a:bodyPr/>
          <a:lstStyle/>
          <a:p>
            <a:r>
              <a:rPr lang="en-US" dirty="0"/>
              <a:t>Excite Students about Attendance Through Positive Rewards</a:t>
            </a:r>
          </a:p>
        </p:txBody>
      </p:sp>
      <p:sp>
        <p:nvSpPr>
          <p:cNvPr id="3" name="Text Placeholder 2">
            <a:extLst>
              <a:ext uri="{FF2B5EF4-FFF2-40B4-BE49-F238E27FC236}">
                <a16:creationId xmlns:a16="http://schemas.microsoft.com/office/drawing/2014/main" id="{42397A31-6DC7-4FF6-A77C-A350553B152E}"/>
              </a:ext>
            </a:extLst>
          </p:cNvPr>
          <p:cNvSpPr>
            <a:spLocks noGrp="1"/>
          </p:cNvSpPr>
          <p:nvPr>
            <p:ph type="body" sz="quarter" idx="16"/>
          </p:nvPr>
        </p:nvSpPr>
        <p:spPr>
          <a:xfrm>
            <a:off x="280194" y="38227"/>
            <a:ext cx="2766474" cy="246221"/>
          </a:xfrm>
        </p:spPr>
        <p:txBody>
          <a:bodyPr/>
          <a:lstStyle/>
          <a:p>
            <a:r>
              <a:rPr lang="en-US" dirty="0"/>
              <a:t>Practice #13: Summer School Attendance Incentives</a:t>
            </a:r>
          </a:p>
        </p:txBody>
      </p:sp>
      <p:sp>
        <p:nvSpPr>
          <p:cNvPr id="4" name="Text Placeholder 3">
            <a:extLst>
              <a:ext uri="{FF2B5EF4-FFF2-40B4-BE49-F238E27FC236}">
                <a16:creationId xmlns:a16="http://schemas.microsoft.com/office/drawing/2014/main" id="{FED79DEA-D037-4B28-A273-0FF10B8D6678}"/>
              </a:ext>
            </a:extLst>
          </p:cNvPr>
          <p:cNvSpPr>
            <a:spLocks noGrp="1"/>
          </p:cNvSpPr>
          <p:nvPr>
            <p:ph type="body" sz="quarter" idx="18"/>
          </p:nvPr>
        </p:nvSpPr>
        <p:spPr>
          <a:xfrm>
            <a:off x="3981914" y="4427853"/>
            <a:ext cx="2228260" cy="353943"/>
          </a:xfrm>
        </p:spPr>
        <p:txBody>
          <a:bodyPr/>
          <a:lstStyle/>
          <a:p>
            <a:r>
              <a:rPr lang="en-US" dirty="0"/>
              <a:t>Source: Pittsburgh Public Schools.2017. </a:t>
            </a:r>
            <a:r>
              <a:rPr lang="en-US" dirty="0">
                <a:hlinkClick r:id="rId3"/>
              </a:rPr>
              <a:t>Summer Dreamers Academy Summary Report for 2017</a:t>
            </a:r>
            <a:r>
              <a:rPr lang="en-US" dirty="0"/>
              <a:t>; EAB interviews and analysis.</a:t>
            </a:r>
          </a:p>
        </p:txBody>
      </p:sp>
      <p:sp>
        <p:nvSpPr>
          <p:cNvPr id="5" name="Text Placeholder 4">
            <a:extLst>
              <a:ext uri="{FF2B5EF4-FFF2-40B4-BE49-F238E27FC236}">
                <a16:creationId xmlns:a16="http://schemas.microsoft.com/office/drawing/2014/main" id="{D259C8CE-1E69-4405-95C5-BA3ACF4D873C}"/>
              </a:ext>
            </a:extLst>
          </p:cNvPr>
          <p:cNvSpPr>
            <a:spLocks noGrp="1"/>
          </p:cNvSpPr>
          <p:nvPr>
            <p:ph type="body" sz="quarter" idx="19"/>
          </p:nvPr>
        </p:nvSpPr>
        <p:spPr>
          <a:xfrm>
            <a:off x="0" y="4562384"/>
            <a:ext cx="2046204" cy="76944"/>
          </a:xfrm>
        </p:spPr>
        <p:txBody>
          <a:bodyPr/>
          <a:lstStyle/>
          <a:p>
            <a:r>
              <a:rPr lang="en-US" dirty="0"/>
              <a:t>Regular attendance is defined as 20-27 days.</a:t>
            </a:r>
          </a:p>
        </p:txBody>
      </p:sp>
      <p:sp>
        <p:nvSpPr>
          <p:cNvPr id="6" name="Title 5">
            <a:extLst>
              <a:ext uri="{FF2B5EF4-FFF2-40B4-BE49-F238E27FC236}">
                <a16:creationId xmlns:a16="http://schemas.microsoft.com/office/drawing/2014/main" id="{5ECB2435-F4D8-4DF6-A3E0-977344DA346B}"/>
              </a:ext>
            </a:extLst>
          </p:cNvPr>
          <p:cNvSpPr>
            <a:spLocks noGrp="1"/>
          </p:cNvSpPr>
          <p:nvPr>
            <p:ph type="title"/>
          </p:nvPr>
        </p:nvSpPr>
        <p:spPr>
          <a:xfrm>
            <a:off x="280193" y="67706"/>
            <a:ext cx="5915985" cy="498598"/>
          </a:xfrm>
        </p:spPr>
        <p:txBody>
          <a:bodyPr/>
          <a:lstStyle/>
          <a:p>
            <a:r>
              <a:rPr lang="en-US" dirty="0"/>
              <a:t>Once Enrolled, Incentivize Summer-Long Attendance </a:t>
            </a:r>
          </a:p>
        </p:txBody>
      </p:sp>
      <p:sp>
        <p:nvSpPr>
          <p:cNvPr id="7" name="TextBox 6">
            <a:extLst>
              <a:ext uri="{FF2B5EF4-FFF2-40B4-BE49-F238E27FC236}">
                <a16:creationId xmlns:a16="http://schemas.microsoft.com/office/drawing/2014/main" id="{8E371EF2-DF7B-44AE-92C0-05A0DDE19E38}"/>
              </a:ext>
            </a:extLst>
          </p:cNvPr>
          <p:cNvSpPr txBox="1"/>
          <p:nvPr/>
        </p:nvSpPr>
        <p:spPr bwMode="gray">
          <a:xfrm>
            <a:off x="266700" y="3222719"/>
            <a:ext cx="2689687" cy="425766"/>
          </a:xfrm>
          <a:prstGeom prst="rect">
            <a:avLst/>
          </a:prstGeom>
          <a:noFill/>
          <a:ln w="12700">
            <a:solidFill>
              <a:schemeClr val="accent3"/>
            </a:solidFill>
            <a:miter lim="800000"/>
          </a:ln>
        </p:spPr>
        <p:txBody>
          <a:bodyPr wrap="square" lIns="91440" tIns="45720" rIns="137160" bIns="0" rtlCol="0">
            <a:noAutofit/>
          </a:bodyPr>
          <a:lstStyle/>
          <a:p>
            <a:pPr>
              <a:spcAft>
                <a:spcPts val="300"/>
              </a:spcAft>
            </a:pPr>
            <a:r>
              <a:rPr lang="en-US" sz="800" b="1" dirty="0">
                <a:solidFill>
                  <a:schemeClr val="accent4"/>
                </a:solidFill>
              </a:rPr>
              <a:t>Profiled Institution:</a:t>
            </a:r>
          </a:p>
          <a:p>
            <a:pPr>
              <a:spcAft>
                <a:spcPts val="300"/>
              </a:spcAft>
            </a:pPr>
            <a:r>
              <a:rPr lang="en-US" sz="800" i="1" dirty="0">
                <a:solidFill>
                  <a:schemeClr val="accent4"/>
                </a:solidFill>
              </a:rPr>
              <a:t>Pittsburgh Public Schools, PA</a:t>
            </a:r>
          </a:p>
        </p:txBody>
      </p:sp>
      <p:sp>
        <p:nvSpPr>
          <p:cNvPr id="8" name="Rectangle 7">
            <a:extLst>
              <a:ext uri="{FF2B5EF4-FFF2-40B4-BE49-F238E27FC236}">
                <a16:creationId xmlns:a16="http://schemas.microsoft.com/office/drawing/2014/main" id="{959C9201-C027-4DC9-B60F-CE7451C33E51}"/>
              </a:ext>
            </a:extLst>
          </p:cNvPr>
          <p:cNvSpPr/>
          <p:nvPr/>
        </p:nvSpPr>
        <p:spPr bwMode="gray">
          <a:xfrm>
            <a:off x="3906106" y="1371600"/>
            <a:ext cx="2227993" cy="1124192"/>
          </a:xfrm>
          <a:prstGeom prst="rect">
            <a:avLst/>
          </a:prstGeom>
          <a:solidFill>
            <a:schemeClr val="accent1">
              <a:lumMod val="20000"/>
              <a:lumOff val="80000"/>
            </a:schemeClr>
          </a:solidFill>
          <a:ln w="127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9" name="Rectangle 8">
            <a:extLst>
              <a:ext uri="{FF2B5EF4-FFF2-40B4-BE49-F238E27FC236}">
                <a16:creationId xmlns:a16="http://schemas.microsoft.com/office/drawing/2014/main" id="{09436469-9CB7-4E7A-A122-95A006E9F8C8}"/>
              </a:ext>
            </a:extLst>
          </p:cNvPr>
          <p:cNvSpPr/>
          <p:nvPr/>
        </p:nvSpPr>
        <p:spPr bwMode="gray">
          <a:xfrm>
            <a:off x="266700" y="2195303"/>
            <a:ext cx="3152847" cy="965098"/>
          </a:xfrm>
          <a:prstGeom prst="rect">
            <a:avLst/>
          </a:prstGeom>
          <a:solidFill>
            <a:schemeClr val="accent1">
              <a:lumMod val="20000"/>
              <a:lumOff val="80000"/>
            </a:schemeClr>
          </a:solidFill>
          <a:ln w="127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13" name="TextBox 12">
            <a:extLst>
              <a:ext uri="{FF2B5EF4-FFF2-40B4-BE49-F238E27FC236}">
                <a16:creationId xmlns:a16="http://schemas.microsoft.com/office/drawing/2014/main" id="{E850D1DF-5A75-4D5A-8084-0616757A1595}"/>
              </a:ext>
            </a:extLst>
          </p:cNvPr>
          <p:cNvSpPr txBox="1"/>
          <p:nvPr/>
        </p:nvSpPr>
        <p:spPr bwMode="gray">
          <a:xfrm>
            <a:off x="3891384" y="993022"/>
            <a:ext cx="2106126" cy="307777"/>
          </a:xfrm>
          <a:prstGeom prst="rect">
            <a:avLst/>
          </a:prstGeom>
          <a:noFill/>
        </p:spPr>
        <p:txBody>
          <a:bodyPr wrap="square" lIns="0" tIns="0" rIns="0" bIns="0" rtlCol="0">
            <a:spAutoFit/>
          </a:bodyPr>
          <a:lstStyle/>
          <a:p>
            <a:pPr>
              <a:spcBef>
                <a:spcPts val="500"/>
              </a:spcBef>
            </a:pPr>
            <a:r>
              <a:rPr lang="en-US" sz="1000" b="1" dirty="0"/>
              <a:t>Students Choose and Save Up for Camp Store Items</a:t>
            </a:r>
          </a:p>
        </p:txBody>
      </p:sp>
      <p:sp>
        <p:nvSpPr>
          <p:cNvPr id="14" name="TextBox 13">
            <a:extLst>
              <a:ext uri="{FF2B5EF4-FFF2-40B4-BE49-F238E27FC236}">
                <a16:creationId xmlns:a16="http://schemas.microsoft.com/office/drawing/2014/main" id="{98BAE433-B119-45F3-8ABC-98A3CB96AE02}"/>
              </a:ext>
            </a:extLst>
          </p:cNvPr>
          <p:cNvSpPr txBox="1"/>
          <p:nvPr/>
        </p:nvSpPr>
        <p:spPr bwMode="gray">
          <a:xfrm>
            <a:off x="304984" y="993022"/>
            <a:ext cx="2651403" cy="307777"/>
          </a:xfrm>
          <a:prstGeom prst="rect">
            <a:avLst/>
          </a:prstGeom>
          <a:noFill/>
        </p:spPr>
        <p:txBody>
          <a:bodyPr wrap="square" lIns="0" tIns="0" rIns="0" bIns="0" rtlCol="0">
            <a:spAutoFit/>
          </a:bodyPr>
          <a:lstStyle/>
          <a:p>
            <a:pPr>
              <a:spcBef>
                <a:spcPts val="500"/>
              </a:spcBef>
            </a:pPr>
            <a:r>
              <a:rPr lang="en-US" sz="1000" b="1" dirty="0"/>
              <a:t>Promise of Prizes from Camp Store Spurs Continued Attendance </a:t>
            </a:r>
          </a:p>
        </p:txBody>
      </p:sp>
      <p:sp>
        <p:nvSpPr>
          <p:cNvPr id="15" name="TextBox 14">
            <a:extLst>
              <a:ext uri="{FF2B5EF4-FFF2-40B4-BE49-F238E27FC236}">
                <a16:creationId xmlns:a16="http://schemas.microsoft.com/office/drawing/2014/main" id="{130B4714-934F-45BE-936A-F00C91F476E4}"/>
              </a:ext>
            </a:extLst>
          </p:cNvPr>
          <p:cNvSpPr txBox="1"/>
          <p:nvPr/>
        </p:nvSpPr>
        <p:spPr bwMode="gray">
          <a:xfrm>
            <a:off x="3898612" y="2589494"/>
            <a:ext cx="2106126" cy="307777"/>
          </a:xfrm>
          <a:prstGeom prst="rect">
            <a:avLst/>
          </a:prstGeom>
          <a:noFill/>
        </p:spPr>
        <p:txBody>
          <a:bodyPr wrap="square" lIns="0" tIns="0" rIns="0" bIns="0" rtlCol="0">
            <a:spAutoFit/>
          </a:bodyPr>
          <a:lstStyle/>
          <a:p>
            <a:pPr>
              <a:spcBef>
                <a:spcPts val="500"/>
              </a:spcBef>
            </a:pPr>
            <a:r>
              <a:rPr lang="en-US" sz="1000" b="1" dirty="0"/>
              <a:t>Multiple Approaches to Stocking the Camp Store</a:t>
            </a:r>
          </a:p>
        </p:txBody>
      </p:sp>
      <p:sp>
        <p:nvSpPr>
          <p:cNvPr id="16" name="TextBox 15">
            <a:extLst>
              <a:ext uri="{FF2B5EF4-FFF2-40B4-BE49-F238E27FC236}">
                <a16:creationId xmlns:a16="http://schemas.microsoft.com/office/drawing/2014/main" id="{3A28AD22-B30C-474F-B9AB-7DC84D0DC6BC}"/>
              </a:ext>
            </a:extLst>
          </p:cNvPr>
          <p:cNvSpPr txBox="1"/>
          <p:nvPr/>
        </p:nvSpPr>
        <p:spPr bwMode="gray">
          <a:xfrm>
            <a:off x="1003620" y="1486627"/>
            <a:ext cx="2414947" cy="615553"/>
          </a:xfrm>
          <a:prstGeom prst="rect">
            <a:avLst/>
          </a:prstGeom>
          <a:noFill/>
        </p:spPr>
        <p:txBody>
          <a:bodyPr wrap="square" lIns="0" tIns="0" rIns="0" bIns="0" rtlCol="0">
            <a:spAutoFit/>
          </a:bodyPr>
          <a:lstStyle/>
          <a:p>
            <a:pPr>
              <a:spcBef>
                <a:spcPts val="500"/>
              </a:spcBef>
            </a:pPr>
            <a:r>
              <a:rPr lang="en-US" sz="1000" dirty="0"/>
              <a:t>Campers are rewarded with “bucks” for attendance as well as embodying the camp motto – </a:t>
            </a:r>
            <a:r>
              <a:rPr lang="en-US" sz="1000" i="1" dirty="0"/>
              <a:t>work hard, be nice, have fun</a:t>
            </a:r>
          </a:p>
        </p:txBody>
      </p:sp>
      <p:sp>
        <p:nvSpPr>
          <p:cNvPr id="17" name="TextBox 16">
            <a:extLst>
              <a:ext uri="{FF2B5EF4-FFF2-40B4-BE49-F238E27FC236}">
                <a16:creationId xmlns:a16="http://schemas.microsoft.com/office/drawing/2014/main" id="{0A8CED25-F5D7-4668-8A3A-E408521B75C9}"/>
              </a:ext>
            </a:extLst>
          </p:cNvPr>
          <p:cNvSpPr txBox="1"/>
          <p:nvPr/>
        </p:nvSpPr>
        <p:spPr bwMode="gray">
          <a:xfrm>
            <a:off x="1018106" y="2390862"/>
            <a:ext cx="2293783" cy="630092"/>
          </a:xfrm>
          <a:prstGeom prst="rect">
            <a:avLst/>
          </a:prstGeom>
          <a:noFill/>
        </p:spPr>
        <p:txBody>
          <a:bodyPr wrap="square" lIns="0" tIns="0" rIns="0" bIns="0" rtlCol="0">
            <a:spAutoFit/>
          </a:bodyPr>
          <a:lstStyle/>
          <a:p>
            <a:pPr>
              <a:spcBef>
                <a:spcPts val="500"/>
              </a:spcBef>
            </a:pPr>
            <a:r>
              <a:rPr lang="en-US" sz="1000" dirty="0"/>
              <a:t>Students visit the camp store once </a:t>
            </a:r>
            <a:br>
              <a:rPr lang="en-US" sz="1000" dirty="0"/>
            </a:br>
            <a:r>
              <a:rPr lang="en-US" sz="1000" dirty="0"/>
              <a:t>a week to redeem dollars for a prize </a:t>
            </a:r>
            <a:r>
              <a:rPr lang="en-US" sz="1000" i="1" dirty="0"/>
              <a:t>or </a:t>
            </a:r>
            <a:r>
              <a:rPr lang="en-US" sz="1000" dirty="0"/>
              <a:t>can save their dollars for a larger prize later</a:t>
            </a:r>
          </a:p>
        </p:txBody>
      </p:sp>
      <p:sp>
        <p:nvSpPr>
          <p:cNvPr id="22" name="TextBox 21">
            <a:extLst>
              <a:ext uri="{FF2B5EF4-FFF2-40B4-BE49-F238E27FC236}">
                <a16:creationId xmlns:a16="http://schemas.microsoft.com/office/drawing/2014/main" id="{D481DA38-2D90-40F0-B55A-3B5C63712B83}"/>
              </a:ext>
            </a:extLst>
          </p:cNvPr>
          <p:cNvSpPr txBox="1"/>
          <p:nvPr/>
        </p:nvSpPr>
        <p:spPr bwMode="gray">
          <a:xfrm>
            <a:off x="4341054" y="2933624"/>
            <a:ext cx="1726650" cy="307777"/>
          </a:xfrm>
          <a:prstGeom prst="rect">
            <a:avLst/>
          </a:prstGeom>
          <a:noFill/>
        </p:spPr>
        <p:txBody>
          <a:bodyPr wrap="square" lIns="0" tIns="0" rIns="0" bIns="0" rtlCol="0">
            <a:spAutoFit/>
          </a:bodyPr>
          <a:lstStyle/>
          <a:p>
            <a:pPr>
              <a:spcBef>
                <a:spcPts val="500"/>
              </a:spcBef>
            </a:pPr>
            <a:r>
              <a:rPr lang="en-US" sz="1000" i="1" dirty="0"/>
              <a:t>Allocate some funding</a:t>
            </a:r>
            <a:br>
              <a:rPr lang="en-US" sz="1000" i="1" dirty="0"/>
            </a:br>
            <a:r>
              <a:rPr lang="en-US" sz="1000" i="1" dirty="0"/>
              <a:t>in budget</a:t>
            </a:r>
          </a:p>
        </p:txBody>
      </p:sp>
      <p:sp>
        <p:nvSpPr>
          <p:cNvPr id="23" name="TextBox 22">
            <a:extLst>
              <a:ext uri="{FF2B5EF4-FFF2-40B4-BE49-F238E27FC236}">
                <a16:creationId xmlns:a16="http://schemas.microsoft.com/office/drawing/2014/main" id="{0BD03888-B007-48A5-A7B8-03BA5672193A}"/>
              </a:ext>
            </a:extLst>
          </p:cNvPr>
          <p:cNvSpPr txBox="1"/>
          <p:nvPr/>
        </p:nvSpPr>
        <p:spPr bwMode="gray">
          <a:xfrm>
            <a:off x="4334908" y="3283175"/>
            <a:ext cx="2074629" cy="307777"/>
          </a:xfrm>
          <a:prstGeom prst="rect">
            <a:avLst/>
          </a:prstGeom>
          <a:noFill/>
        </p:spPr>
        <p:txBody>
          <a:bodyPr wrap="square" lIns="0" tIns="0" rIns="0" bIns="0" rtlCol="0">
            <a:spAutoFit/>
          </a:bodyPr>
          <a:lstStyle/>
          <a:p>
            <a:pPr>
              <a:spcBef>
                <a:spcPts val="500"/>
              </a:spcBef>
            </a:pPr>
            <a:r>
              <a:rPr lang="en-US" sz="1000" i="1" dirty="0"/>
              <a:t>Partner with community organizations for donations</a:t>
            </a:r>
          </a:p>
        </p:txBody>
      </p:sp>
      <p:grpSp>
        <p:nvGrpSpPr>
          <p:cNvPr id="50" name="Group 49">
            <a:extLst>
              <a:ext uri="{FF2B5EF4-FFF2-40B4-BE49-F238E27FC236}">
                <a16:creationId xmlns:a16="http://schemas.microsoft.com/office/drawing/2014/main" id="{CEA8A079-07DF-43CF-B6BC-47D3DC36FFCD}"/>
              </a:ext>
            </a:extLst>
          </p:cNvPr>
          <p:cNvGrpSpPr/>
          <p:nvPr/>
        </p:nvGrpSpPr>
        <p:grpSpPr>
          <a:xfrm>
            <a:off x="326065" y="1480684"/>
            <a:ext cx="594360" cy="594360"/>
            <a:chOff x="287701" y="1480684"/>
            <a:chExt cx="594360" cy="594360"/>
          </a:xfrm>
        </p:grpSpPr>
        <p:sp>
          <p:nvSpPr>
            <p:cNvPr id="11" name="Oval 10">
              <a:extLst>
                <a:ext uri="{FF2B5EF4-FFF2-40B4-BE49-F238E27FC236}">
                  <a16:creationId xmlns:a16="http://schemas.microsoft.com/office/drawing/2014/main" id="{AC225905-CC20-47A6-B1C3-B7D9B66EFE79}"/>
                </a:ext>
              </a:extLst>
            </p:cNvPr>
            <p:cNvSpPr/>
            <p:nvPr/>
          </p:nvSpPr>
          <p:spPr bwMode="gray">
            <a:xfrm>
              <a:off x="287701" y="1480684"/>
              <a:ext cx="594360" cy="594360"/>
            </a:xfrm>
            <a:prstGeom prst="ellipse">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12" name="Oval 11">
              <a:extLst>
                <a:ext uri="{FF2B5EF4-FFF2-40B4-BE49-F238E27FC236}">
                  <a16:creationId xmlns:a16="http://schemas.microsoft.com/office/drawing/2014/main" id="{FBA50641-9BDE-4A31-8DAE-4C898D1D2B75}"/>
                </a:ext>
              </a:extLst>
            </p:cNvPr>
            <p:cNvSpPr/>
            <p:nvPr/>
          </p:nvSpPr>
          <p:spPr bwMode="gray">
            <a:xfrm>
              <a:off x="328849" y="1521445"/>
              <a:ext cx="512064" cy="51263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pic>
          <p:nvPicPr>
            <p:cNvPr id="24" name="Picture 23">
              <a:extLst>
                <a:ext uri="{FF2B5EF4-FFF2-40B4-BE49-F238E27FC236}">
                  <a16:creationId xmlns:a16="http://schemas.microsoft.com/office/drawing/2014/main" id="{4EA0BACA-643E-4301-92EB-6976BFD2E7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402001" y="1590597"/>
              <a:ext cx="365760" cy="341376"/>
            </a:xfrm>
            <a:prstGeom prst="rect">
              <a:avLst/>
            </a:prstGeom>
          </p:spPr>
        </p:pic>
      </p:grpSp>
      <p:grpSp>
        <p:nvGrpSpPr>
          <p:cNvPr id="49" name="Group 48">
            <a:extLst>
              <a:ext uri="{FF2B5EF4-FFF2-40B4-BE49-F238E27FC236}">
                <a16:creationId xmlns:a16="http://schemas.microsoft.com/office/drawing/2014/main" id="{B4A2C172-588B-49FC-B8CD-849DB600D1A5}"/>
              </a:ext>
            </a:extLst>
          </p:cNvPr>
          <p:cNvGrpSpPr/>
          <p:nvPr/>
        </p:nvGrpSpPr>
        <p:grpSpPr>
          <a:xfrm>
            <a:off x="326065" y="2366969"/>
            <a:ext cx="594360" cy="594360"/>
            <a:chOff x="328269" y="2366969"/>
            <a:chExt cx="594360" cy="594360"/>
          </a:xfrm>
        </p:grpSpPr>
        <p:sp>
          <p:nvSpPr>
            <p:cNvPr id="10" name="Oval 9">
              <a:extLst>
                <a:ext uri="{FF2B5EF4-FFF2-40B4-BE49-F238E27FC236}">
                  <a16:creationId xmlns:a16="http://schemas.microsoft.com/office/drawing/2014/main" id="{74D49330-3173-46D6-B856-0E4AA53BA1E8}"/>
                </a:ext>
              </a:extLst>
            </p:cNvPr>
            <p:cNvSpPr/>
            <p:nvPr/>
          </p:nvSpPr>
          <p:spPr bwMode="gray">
            <a:xfrm>
              <a:off x="328269" y="2366969"/>
              <a:ext cx="594360" cy="594360"/>
            </a:xfrm>
            <a:prstGeom prst="ellipse">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25" name="Oval 24">
              <a:extLst>
                <a:ext uri="{FF2B5EF4-FFF2-40B4-BE49-F238E27FC236}">
                  <a16:creationId xmlns:a16="http://schemas.microsoft.com/office/drawing/2014/main" id="{40040E0A-B60C-4491-9A31-0D4991C98B8D}"/>
                </a:ext>
              </a:extLst>
            </p:cNvPr>
            <p:cNvSpPr/>
            <p:nvPr/>
          </p:nvSpPr>
          <p:spPr bwMode="gray">
            <a:xfrm>
              <a:off x="369417" y="2407834"/>
              <a:ext cx="512064" cy="51263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pic>
          <p:nvPicPr>
            <p:cNvPr id="26" name="Picture 25">
              <a:extLst>
                <a:ext uri="{FF2B5EF4-FFF2-40B4-BE49-F238E27FC236}">
                  <a16:creationId xmlns:a16="http://schemas.microsoft.com/office/drawing/2014/main" id="{40575017-F18E-441D-AD7D-29FAD66AFFBC}"/>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464894" y="2481754"/>
              <a:ext cx="321109" cy="320040"/>
            </a:xfrm>
            <a:prstGeom prst="rect">
              <a:avLst/>
            </a:prstGeom>
          </p:spPr>
        </p:pic>
      </p:grpSp>
      <p:grpSp>
        <p:nvGrpSpPr>
          <p:cNvPr id="51" name="Group 50">
            <a:extLst>
              <a:ext uri="{FF2B5EF4-FFF2-40B4-BE49-F238E27FC236}">
                <a16:creationId xmlns:a16="http://schemas.microsoft.com/office/drawing/2014/main" id="{4117651C-A59E-4933-ABC4-179669BBB8EE}"/>
              </a:ext>
            </a:extLst>
          </p:cNvPr>
          <p:cNvGrpSpPr/>
          <p:nvPr/>
        </p:nvGrpSpPr>
        <p:grpSpPr>
          <a:xfrm>
            <a:off x="4041283" y="1437206"/>
            <a:ext cx="1236563" cy="153888"/>
            <a:chOff x="4041283" y="1437206"/>
            <a:chExt cx="1236563" cy="153888"/>
          </a:xfrm>
        </p:grpSpPr>
        <p:sp>
          <p:nvSpPr>
            <p:cNvPr id="18" name="TextBox 17">
              <a:extLst>
                <a:ext uri="{FF2B5EF4-FFF2-40B4-BE49-F238E27FC236}">
                  <a16:creationId xmlns:a16="http://schemas.microsoft.com/office/drawing/2014/main" id="{C421E79D-002F-438B-A094-278265DC2173}"/>
                </a:ext>
              </a:extLst>
            </p:cNvPr>
            <p:cNvSpPr txBox="1"/>
            <p:nvPr/>
          </p:nvSpPr>
          <p:spPr bwMode="gray">
            <a:xfrm>
              <a:off x="4294696" y="1437206"/>
              <a:ext cx="983150" cy="153888"/>
            </a:xfrm>
            <a:prstGeom prst="rect">
              <a:avLst/>
            </a:prstGeom>
            <a:noFill/>
          </p:spPr>
          <p:txBody>
            <a:bodyPr wrap="square" lIns="0" tIns="0" rIns="0" bIns="0" rtlCol="0">
              <a:spAutoFit/>
            </a:bodyPr>
            <a:lstStyle/>
            <a:p>
              <a:pPr>
                <a:spcBef>
                  <a:spcPts val="500"/>
                </a:spcBef>
              </a:pPr>
              <a:r>
                <a:rPr lang="en-US" sz="1000" dirty="0"/>
                <a:t>Small toys</a:t>
              </a:r>
            </a:p>
          </p:txBody>
        </p:sp>
        <p:pic>
          <p:nvPicPr>
            <p:cNvPr id="27" name="Picture 26">
              <a:extLst>
                <a:ext uri="{FF2B5EF4-FFF2-40B4-BE49-F238E27FC236}">
                  <a16:creationId xmlns:a16="http://schemas.microsoft.com/office/drawing/2014/main" id="{A967006B-752A-4E97-8159-E212808A3B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1283" y="1437206"/>
              <a:ext cx="165509" cy="137160"/>
            </a:xfrm>
            <a:prstGeom prst="rect">
              <a:avLst/>
            </a:prstGeom>
          </p:spPr>
        </p:pic>
      </p:grpSp>
      <p:grpSp>
        <p:nvGrpSpPr>
          <p:cNvPr id="52" name="Group 51">
            <a:extLst>
              <a:ext uri="{FF2B5EF4-FFF2-40B4-BE49-F238E27FC236}">
                <a16:creationId xmlns:a16="http://schemas.microsoft.com/office/drawing/2014/main" id="{29E890CD-182D-4C2C-870C-80A1CAA7B07C}"/>
              </a:ext>
            </a:extLst>
          </p:cNvPr>
          <p:cNvGrpSpPr/>
          <p:nvPr/>
        </p:nvGrpSpPr>
        <p:grpSpPr>
          <a:xfrm>
            <a:off x="4041283" y="1712048"/>
            <a:ext cx="1363422" cy="153888"/>
            <a:chOff x="4041283" y="1671297"/>
            <a:chExt cx="1363422" cy="153888"/>
          </a:xfrm>
        </p:grpSpPr>
        <p:sp>
          <p:nvSpPr>
            <p:cNvPr id="19" name="TextBox 18">
              <a:extLst>
                <a:ext uri="{FF2B5EF4-FFF2-40B4-BE49-F238E27FC236}">
                  <a16:creationId xmlns:a16="http://schemas.microsoft.com/office/drawing/2014/main" id="{FD96FDA3-10BA-4264-9033-690A9F7AA5F7}"/>
                </a:ext>
              </a:extLst>
            </p:cNvPr>
            <p:cNvSpPr txBox="1"/>
            <p:nvPr/>
          </p:nvSpPr>
          <p:spPr bwMode="gray">
            <a:xfrm>
              <a:off x="4294696" y="1671297"/>
              <a:ext cx="1110009" cy="153888"/>
            </a:xfrm>
            <a:prstGeom prst="rect">
              <a:avLst/>
            </a:prstGeom>
            <a:noFill/>
          </p:spPr>
          <p:txBody>
            <a:bodyPr wrap="square" lIns="0" tIns="0" rIns="0" bIns="0" rtlCol="0">
              <a:spAutoFit/>
            </a:bodyPr>
            <a:lstStyle/>
            <a:p>
              <a:pPr>
                <a:spcBef>
                  <a:spcPts val="500"/>
                </a:spcBef>
              </a:pPr>
              <a:r>
                <a:rPr lang="en-US" sz="1000" dirty="0"/>
                <a:t>School supplies</a:t>
              </a:r>
            </a:p>
          </p:txBody>
        </p:sp>
        <p:pic>
          <p:nvPicPr>
            <p:cNvPr id="28" name="Picture 27">
              <a:extLst>
                <a:ext uri="{FF2B5EF4-FFF2-40B4-BE49-F238E27FC236}">
                  <a16:creationId xmlns:a16="http://schemas.microsoft.com/office/drawing/2014/main" id="{45B712B9-CD8C-488C-8E88-2E1CBCCC0B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1283" y="1671297"/>
              <a:ext cx="165509" cy="137160"/>
            </a:xfrm>
            <a:prstGeom prst="rect">
              <a:avLst/>
            </a:prstGeom>
          </p:spPr>
        </p:pic>
      </p:grpSp>
      <p:grpSp>
        <p:nvGrpSpPr>
          <p:cNvPr id="53" name="Group 52">
            <a:extLst>
              <a:ext uri="{FF2B5EF4-FFF2-40B4-BE49-F238E27FC236}">
                <a16:creationId xmlns:a16="http://schemas.microsoft.com/office/drawing/2014/main" id="{4706CD9D-3747-4137-8708-456061FBB91D}"/>
              </a:ext>
            </a:extLst>
          </p:cNvPr>
          <p:cNvGrpSpPr/>
          <p:nvPr/>
        </p:nvGrpSpPr>
        <p:grpSpPr>
          <a:xfrm>
            <a:off x="4041283" y="1986890"/>
            <a:ext cx="1363422" cy="153888"/>
            <a:chOff x="4041283" y="1958913"/>
            <a:chExt cx="1363422" cy="153888"/>
          </a:xfrm>
        </p:grpSpPr>
        <p:sp>
          <p:nvSpPr>
            <p:cNvPr id="20" name="TextBox 19">
              <a:extLst>
                <a:ext uri="{FF2B5EF4-FFF2-40B4-BE49-F238E27FC236}">
                  <a16:creationId xmlns:a16="http://schemas.microsoft.com/office/drawing/2014/main" id="{73A042A0-79EA-47D0-9645-92F56F5F58F2}"/>
                </a:ext>
              </a:extLst>
            </p:cNvPr>
            <p:cNvSpPr txBox="1"/>
            <p:nvPr/>
          </p:nvSpPr>
          <p:spPr bwMode="gray">
            <a:xfrm>
              <a:off x="4294696" y="1958913"/>
              <a:ext cx="1110009" cy="153888"/>
            </a:xfrm>
            <a:prstGeom prst="rect">
              <a:avLst/>
            </a:prstGeom>
            <a:noFill/>
          </p:spPr>
          <p:txBody>
            <a:bodyPr wrap="square" lIns="0" tIns="0" rIns="0" bIns="0" rtlCol="0">
              <a:spAutoFit/>
            </a:bodyPr>
            <a:lstStyle/>
            <a:p>
              <a:pPr>
                <a:spcBef>
                  <a:spcPts val="500"/>
                </a:spcBef>
              </a:pPr>
              <a:r>
                <a:rPr lang="en-US" sz="1000" dirty="0"/>
                <a:t>Books</a:t>
              </a:r>
            </a:p>
          </p:txBody>
        </p:sp>
        <p:pic>
          <p:nvPicPr>
            <p:cNvPr id="29" name="Picture 28">
              <a:extLst>
                <a:ext uri="{FF2B5EF4-FFF2-40B4-BE49-F238E27FC236}">
                  <a16:creationId xmlns:a16="http://schemas.microsoft.com/office/drawing/2014/main" id="{71E6ABC5-B4D1-4158-BCF5-E64C8602C5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1283" y="1958913"/>
              <a:ext cx="165509" cy="137160"/>
            </a:xfrm>
            <a:prstGeom prst="rect">
              <a:avLst/>
            </a:prstGeom>
          </p:spPr>
        </p:pic>
      </p:grpSp>
      <p:grpSp>
        <p:nvGrpSpPr>
          <p:cNvPr id="54" name="Group 53">
            <a:extLst>
              <a:ext uri="{FF2B5EF4-FFF2-40B4-BE49-F238E27FC236}">
                <a16:creationId xmlns:a16="http://schemas.microsoft.com/office/drawing/2014/main" id="{4F9ACB5D-9E3B-4F9B-95F3-52FD702BBF3E}"/>
              </a:ext>
            </a:extLst>
          </p:cNvPr>
          <p:cNvGrpSpPr/>
          <p:nvPr/>
        </p:nvGrpSpPr>
        <p:grpSpPr>
          <a:xfrm>
            <a:off x="4041283" y="2261731"/>
            <a:ext cx="1363422" cy="153888"/>
            <a:chOff x="4041283" y="2237129"/>
            <a:chExt cx="1363422" cy="153888"/>
          </a:xfrm>
        </p:grpSpPr>
        <p:sp>
          <p:nvSpPr>
            <p:cNvPr id="21" name="TextBox 20">
              <a:extLst>
                <a:ext uri="{FF2B5EF4-FFF2-40B4-BE49-F238E27FC236}">
                  <a16:creationId xmlns:a16="http://schemas.microsoft.com/office/drawing/2014/main" id="{C7465B8A-98BF-4D55-9157-D0A9644BCBC4}"/>
                </a:ext>
              </a:extLst>
            </p:cNvPr>
            <p:cNvSpPr txBox="1"/>
            <p:nvPr/>
          </p:nvSpPr>
          <p:spPr bwMode="gray">
            <a:xfrm>
              <a:off x="4294696" y="2237129"/>
              <a:ext cx="1110009" cy="153888"/>
            </a:xfrm>
            <a:prstGeom prst="rect">
              <a:avLst/>
            </a:prstGeom>
            <a:noFill/>
          </p:spPr>
          <p:txBody>
            <a:bodyPr wrap="square" lIns="0" tIns="0" rIns="0" bIns="0" rtlCol="0">
              <a:spAutoFit/>
            </a:bodyPr>
            <a:lstStyle/>
            <a:p>
              <a:pPr>
                <a:spcBef>
                  <a:spcPts val="500"/>
                </a:spcBef>
              </a:pPr>
              <a:r>
                <a:rPr lang="en-US" sz="1000" dirty="0"/>
                <a:t>Tickets</a:t>
              </a:r>
            </a:p>
          </p:txBody>
        </p:sp>
        <p:pic>
          <p:nvPicPr>
            <p:cNvPr id="30" name="Picture 29">
              <a:extLst>
                <a:ext uri="{FF2B5EF4-FFF2-40B4-BE49-F238E27FC236}">
                  <a16:creationId xmlns:a16="http://schemas.microsoft.com/office/drawing/2014/main" id="{863BE27A-C08F-4B55-8D0C-2952F21905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1283" y="2237129"/>
              <a:ext cx="165509" cy="137160"/>
            </a:xfrm>
            <a:prstGeom prst="rect">
              <a:avLst/>
            </a:prstGeom>
          </p:spPr>
        </p:pic>
      </p:grpSp>
      <p:cxnSp>
        <p:nvCxnSpPr>
          <p:cNvPr id="31" name="Straight Connector 30">
            <a:extLst>
              <a:ext uri="{FF2B5EF4-FFF2-40B4-BE49-F238E27FC236}">
                <a16:creationId xmlns:a16="http://schemas.microsoft.com/office/drawing/2014/main" id="{64E28B7D-D8A0-4C26-8950-8B26D973D14F}"/>
              </a:ext>
            </a:extLst>
          </p:cNvPr>
          <p:cNvCxnSpPr>
            <a:cxnSpLocks/>
          </p:cNvCxnSpPr>
          <p:nvPr/>
        </p:nvCxnSpPr>
        <p:spPr bwMode="gray">
          <a:xfrm>
            <a:off x="3440548" y="2574504"/>
            <a:ext cx="209262" cy="0"/>
          </a:xfrm>
          <a:prstGeom prst="line">
            <a:avLst/>
          </a:prstGeom>
          <a:ln w="127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A296B68-2F3D-4AA2-BCEF-5F6DE0C4F8ED}"/>
              </a:ext>
            </a:extLst>
          </p:cNvPr>
          <p:cNvCxnSpPr>
            <a:cxnSpLocks/>
          </p:cNvCxnSpPr>
          <p:nvPr/>
        </p:nvCxnSpPr>
        <p:spPr bwMode="gray">
          <a:xfrm flipV="1">
            <a:off x="3642315" y="1736458"/>
            <a:ext cx="0" cy="834433"/>
          </a:xfrm>
          <a:prstGeom prst="line">
            <a:avLst/>
          </a:prstGeom>
          <a:ln w="127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0672AE3-6480-4BE8-87A9-E70CC77B44A1}"/>
              </a:ext>
            </a:extLst>
          </p:cNvPr>
          <p:cNvCxnSpPr>
            <a:cxnSpLocks/>
          </p:cNvCxnSpPr>
          <p:nvPr/>
        </p:nvCxnSpPr>
        <p:spPr bwMode="gray">
          <a:xfrm flipV="1">
            <a:off x="3642315" y="1747565"/>
            <a:ext cx="263791" cy="676"/>
          </a:xfrm>
          <a:prstGeom prst="straightConnector1">
            <a:avLst/>
          </a:prstGeom>
          <a:ln w="12700">
            <a:solidFill>
              <a:schemeClr val="accent6"/>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5B818095-9217-4CBF-A269-04AFBCD8BD68}"/>
              </a:ext>
            </a:extLst>
          </p:cNvPr>
          <p:cNvPicPr>
            <a:picLocks noChangeAspect="1"/>
          </p:cNvPicPr>
          <p:nvPr/>
        </p:nvPicPr>
        <p:blipFill>
          <a:blip r:embed="rId9"/>
          <a:stretch>
            <a:fillRect/>
          </a:stretch>
        </p:blipFill>
        <p:spPr>
          <a:xfrm>
            <a:off x="3952943" y="2960558"/>
            <a:ext cx="209398" cy="274320"/>
          </a:xfrm>
          <a:prstGeom prst="rect">
            <a:avLst/>
          </a:prstGeom>
        </p:spPr>
      </p:pic>
      <p:pic>
        <p:nvPicPr>
          <p:cNvPr id="35" name="Picture 34">
            <a:extLst>
              <a:ext uri="{FF2B5EF4-FFF2-40B4-BE49-F238E27FC236}">
                <a16:creationId xmlns:a16="http://schemas.microsoft.com/office/drawing/2014/main" id="{8E86E638-D88A-48CC-8534-FDE6C7E19CE6}"/>
              </a:ext>
            </a:extLst>
          </p:cNvPr>
          <p:cNvPicPr>
            <a:picLocks noChangeAspect="1"/>
          </p:cNvPicPr>
          <p:nvPr/>
        </p:nvPicPr>
        <p:blipFill>
          <a:blip r:embed="rId10"/>
          <a:stretch>
            <a:fillRect/>
          </a:stretch>
        </p:blipFill>
        <p:spPr>
          <a:xfrm>
            <a:off x="3874762" y="3347486"/>
            <a:ext cx="365760" cy="216520"/>
          </a:xfrm>
          <a:prstGeom prst="rect">
            <a:avLst/>
          </a:prstGeom>
        </p:spPr>
      </p:pic>
      <p:sp>
        <p:nvSpPr>
          <p:cNvPr id="36" name="Rectangle 35">
            <a:extLst>
              <a:ext uri="{FF2B5EF4-FFF2-40B4-BE49-F238E27FC236}">
                <a16:creationId xmlns:a16="http://schemas.microsoft.com/office/drawing/2014/main" id="{88D9E549-4D80-4A47-9EEC-B521F0092185}"/>
              </a:ext>
            </a:extLst>
          </p:cNvPr>
          <p:cNvSpPr/>
          <p:nvPr/>
        </p:nvSpPr>
        <p:spPr bwMode="gray">
          <a:xfrm>
            <a:off x="266700" y="3704373"/>
            <a:ext cx="5856289" cy="818501"/>
          </a:xfrm>
          <a:prstGeom prst="rect">
            <a:avLst/>
          </a:prstGeom>
          <a:solidFill>
            <a:schemeClr val="bg2"/>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7" name="TextBox 36">
            <a:extLst>
              <a:ext uri="{FF2B5EF4-FFF2-40B4-BE49-F238E27FC236}">
                <a16:creationId xmlns:a16="http://schemas.microsoft.com/office/drawing/2014/main" id="{7AE5D59D-E9EA-4521-9BCC-085C4445FDB4}"/>
              </a:ext>
            </a:extLst>
          </p:cNvPr>
          <p:cNvSpPr txBox="1"/>
          <p:nvPr/>
        </p:nvSpPr>
        <p:spPr bwMode="gray">
          <a:xfrm>
            <a:off x="311314" y="3828499"/>
            <a:ext cx="953446" cy="553998"/>
          </a:xfrm>
          <a:prstGeom prst="rect">
            <a:avLst/>
          </a:prstGeom>
          <a:noFill/>
          <a:ln>
            <a:noFill/>
          </a:ln>
        </p:spPr>
        <p:txBody>
          <a:bodyPr wrap="square" lIns="0" tIns="0" rIns="0" bIns="0" rtlCol="0">
            <a:spAutoFit/>
          </a:bodyPr>
          <a:lstStyle/>
          <a:p>
            <a:r>
              <a:rPr lang="en-US" sz="900" b="1" dirty="0"/>
              <a:t>Attendance Improves Within </a:t>
            </a:r>
            <a:br>
              <a:rPr lang="en-US" sz="900" b="1" dirty="0"/>
            </a:br>
            <a:r>
              <a:rPr lang="en-US" sz="900" b="1" dirty="0"/>
              <a:t>One Year</a:t>
            </a:r>
          </a:p>
        </p:txBody>
      </p:sp>
      <p:sp>
        <p:nvSpPr>
          <p:cNvPr id="38" name="TextBox 37">
            <a:extLst>
              <a:ext uri="{FF2B5EF4-FFF2-40B4-BE49-F238E27FC236}">
                <a16:creationId xmlns:a16="http://schemas.microsoft.com/office/drawing/2014/main" id="{7C29ADE1-014C-42DA-B61B-933CB0F55682}"/>
              </a:ext>
            </a:extLst>
          </p:cNvPr>
          <p:cNvSpPr txBox="1"/>
          <p:nvPr/>
        </p:nvSpPr>
        <p:spPr bwMode="gray">
          <a:xfrm>
            <a:off x="1981844" y="3850915"/>
            <a:ext cx="1038013" cy="489775"/>
          </a:xfrm>
          <a:prstGeom prst="rect">
            <a:avLst/>
          </a:prstGeom>
          <a:noFill/>
          <a:ln>
            <a:noFill/>
          </a:ln>
        </p:spPr>
        <p:txBody>
          <a:bodyPr wrap="square" lIns="0" tIns="0" rIns="0" bIns="0" rtlCol="0">
            <a:spAutoFit/>
          </a:bodyPr>
          <a:lstStyle/>
          <a:p>
            <a:r>
              <a:rPr lang="pt-BR" sz="800" dirty="0"/>
              <a:t>Increase in </a:t>
            </a:r>
            <a:r>
              <a:rPr lang="pt-BR" sz="800" b="1" dirty="0"/>
              <a:t>perfect attendance</a:t>
            </a:r>
            <a:r>
              <a:rPr lang="pt-BR" sz="800" dirty="0"/>
              <a:t> from summer 2016 to summer 2017</a:t>
            </a:r>
            <a:endParaRPr lang="pt-BR" sz="800" b="1" dirty="0"/>
          </a:p>
        </p:txBody>
      </p:sp>
      <p:sp>
        <p:nvSpPr>
          <p:cNvPr id="39" name="Text Placeholder 1">
            <a:extLst>
              <a:ext uri="{FF2B5EF4-FFF2-40B4-BE49-F238E27FC236}">
                <a16:creationId xmlns:a16="http://schemas.microsoft.com/office/drawing/2014/main" id="{9F2DD391-DFA0-42D4-A1C5-96447129F8BA}"/>
              </a:ext>
            </a:extLst>
          </p:cNvPr>
          <p:cNvSpPr txBox="1">
            <a:spLocks/>
          </p:cNvSpPr>
          <p:nvPr/>
        </p:nvSpPr>
        <p:spPr bwMode="gray">
          <a:xfrm>
            <a:off x="1106085" y="3963633"/>
            <a:ext cx="737128" cy="369332"/>
          </a:xfrm>
          <a:prstGeom prst="rect">
            <a:avLst/>
          </a:prstGeom>
          <a:ln>
            <a:noFill/>
          </a:ln>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r">
              <a:buNone/>
            </a:pPr>
            <a:r>
              <a:rPr lang="en-US" sz="2400" dirty="0">
                <a:solidFill>
                  <a:schemeClr val="accent6"/>
                </a:solidFill>
                <a:latin typeface="+mj-lt"/>
              </a:rPr>
              <a:t>25%</a:t>
            </a:r>
          </a:p>
        </p:txBody>
      </p:sp>
      <p:sp>
        <p:nvSpPr>
          <p:cNvPr id="40" name="TextBox 39">
            <a:extLst>
              <a:ext uri="{FF2B5EF4-FFF2-40B4-BE49-F238E27FC236}">
                <a16:creationId xmlns:a16="http://schemas.microsoft.com/office/drawing/2014/main" id="{23A35D94-BF83-4082-8352-4E680AC04BE4}"/>
              </a:ext>
            </a:extLst>
          </p:cNvPr>
          <p:cNvSpPr txBox="1"/>
          <p:nvPr/>
        </p:nvSpPr>
        <p:spPr bwMode="gray">
          <a:xfrm>
            <a:off x="3802948" y="3830188"/>
            <a:ext cx="1038013" cy="492443"/>
          </a:xfrm>
          <a:prstGeom prst="rect">
            <a:avLst/>
          </a:prstGeom>
          <a:noFill/>
        </p:spPr>
        <p:txBody>
          <a:bodyPr wrap="square" lIns="0" tIns="0" rIns="0" bIns="0" rtlCol="0">
            <a:spAutoFit/>
          </a:bodyPr>
          <a:lstStyle/>
          <a:p>
            <a:r>
              <a:rPr lang="pt-BR" sz="800" dirty="0"/>
              <a:t>Increase in </a:t>
            </a:r>
            <a:r>
              <a:rPr lang="pt-BR" sz="800" b="1" dirty="0"/>
              <a:t>regular attendance</a:t>
            </a:r>
            <a:r>
              <a:rPr lang="pt-BR" sz="800" b="1" baseline="30000" dirty="0"/>
              <a:t>1</a:t>
            </a:r>
            <a:r>
              <a:rPr lang="pt-BR" sz="800" dirty="0"/>
              <a:t> from summer 2016 to summer 2017</a:t>
            </a:r>
            <a:endParaRPr lang="pt-BR" sz="800" b="1" dirty="0"/>
          </a:p>
        </p:txBody>
      </p:sp>
      <p:sp>
        <p:nvSpPr>
          <p:cNvPr id="41" name="Text Placeholder 1">
            <a:extLst>
              <a:ext uri="{FF2B5EF4-FFF2-40B4-BE49-F238E27FC236}">
                <a16:creationId xmlns:a16="http://schemas.microsoft.com/office/drawing/2014/main" id="{41765B8E-D520-4DB6-8DEF-208A529EBF10}"/>
              </a:ext>
            </a:extLst>
          </p:cNvPr>
          <p:cNvSpPr txBox="1">
            <a:spLocks/>
          </p:cNvSpPr>
          <p:nvPr/>
        </p:nvSpPr>
        <p:spPr bwMode="gray">
          <a:xfrm>
            <a:off x="2967273" y="3956138"/>
            <a:ext cx="737128" cy="369332"/>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r">
              <a:buNone/>
            </a:pPr>
            <a:r>
              <a:rPr lang="en-US" sz="2400" dirty="0">
                <a:solidFill>
                  <a:schemeClr val="accent6"/>
                </a:solidFill>
                <a:latin typeface="+mj-lt"/>
              </a:rPr>
              <a:t>27%</a:t>
            </a:r>
          </a:p>
        </p:txBody>
      </p:sp>
      <p:sp>
        <p:nvSpPr>
          <p:cNvPr id="42" name="TextBox 41">
            <a:extLst>
              <a:ext uri="{FF2B5EF4-FFF2-40B4-BE49-F238E27FC236}">
                <a16:creationId xmlns:a16="http://schemas.microsoft.com/office/drawing/2014/main" id="{BE731818-1ACA-476B-AB13-DAA16BA464D7}"/>
              </a:ext>
            </a:extLst>
          </p:cNvPr>
          <p:cNvSpPr txBox="1"/>
          <p:nvPr/>
        </p:nvSpPr>
        <p:spPr bwMode="gray">
          <a:xfrm>
            <a:off x="5222728" y="3839957"/>
            <a:ext cx="866579" cy="492443"/>
          </a:xfrm>
          <a:prstGeom prst="rect">
            <a:avLst/>
          </a:prstGeom>
          <a:noFill/>
        </p:spPr>
        <p:txBody>
          <a:bodyPr wrap="square" lIns="0" tIns="0" rIns="0" bIns="0" rtlCol="0">
            <a:spAutoFit/>
          </a:bodyPr>
          <a:lstStyle/>
          <a:p>
            <a:r>
              <a:rPr lang="pt-BR" sz="800" b="1" dirty="0"/>
              <a:t>Day increase </a:t>
            </a:r>
            <a:r>
              <a:rPr lang="pt-BR" sz="800" dirty="0"/>
              <a:t>in average camp attendance in </a:t>
            </a:r>
            <a:br>
              <a:rPr lang="pt-BR" sz="800" dirty="0"/>
            </a:br>
            <a:r>
              <a:rPr lang="pt-BR" sz="800" dirty="0"/>
              <a:t>2 years</a:t>
            </a:r>
            <a:endParaRPr lang="pt-BR" sz="800" b="1" dirty="0"/>
          </a:p>
        </p:txBody>
      </p:sp>
      <p:sp>
        <p:nvSpPr>
          <p:cNvPr id="43" name="Text Placeholder 1">
            <a:extLst>
              <a:ext uri="{FF2B5EF4-FFF2-40B4-BE49-F238E27FC236}">
                <a16:creationId xmlns:a16="http://schemas.microsoft.com/office/drawing/2014/main" id="{A00C64F1-B1C9-4E79-8B66-23AB291C7CC8}"/>
              </a:ext>
            </a:extLst>
          </p:cNvPr>
          <p:cNvSpPr txBox="1">
            <a:spLocks/>
          </p:cNvSpPr>
          <p:nvPr/>
        </p:nvSpPr>
        <p:spPr bwMode="gray">
          <a:xfrm>
            <a:off x="4835949" y="3956138"/>
            <a:ext cx="260095" cy="369332"/>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r">
              <a:buNone/>
            </a:pPr>
            <a:r>
              <a:rPr lang="en-US" sz="2400" dirty="0">
                <a:solidFill>
                  <a:schemeClr val="accent6"/>
                </a:solidFill>
                <a:latin typeface="+mj-lt"/>
              </a:rPr>
              <a:t>5</a:t>
            </a:r>
          </a:p>
        </p:txBody>
      </p:sp>
      <p:pic>
        <p:nvPicPr>
          <p:cNvPr id="44" name="Picture 43">
            <a:extLst>
              <a:ext uri="{FF2B5EF4-FFF2-40B4-BE49-F238E27FC236}">
                <a16:creationId xmlns:a16="http://schemas.microsoft.com/office/drawing/2014/main" id="{FB7A0753-CFDA-4C5B-B62B-E3E81721A6E7}"/>
              </a:ext>
            </a:extLst>
          </p:cNvPr>
          <p:cNvPicPr>
            <a:picLocks noChangeAspect="1"/>
          </p:cNvPicPr>
          <p:nvPr/>
        </p:nvPicPr>
        <p:blipFill>
          <a:blip r:embed="rId11"/>
          <a:stretch>
            <a:fillRect/>
          </a:stretch>
        </p:blipFill>
        <p:spPr>
          <a:xfrm>
            <a:off x="2046204" y="3317330"/>
            <a:ext cx="762527" cy="230889"/>
          </a:xfrm>
          <a:prstGeom prst="rect">
            <a:avLst/>
          </a:prstGeom>
        </p:spPr>
      </p:pic>
      <p:sp>
        <p:nvSpPr>
          <p:cNvPr id="45" name="Rectangle 341">
            <a:extLst>
              <a:ext uri="{FF2B5EF4-FFF2-40B4-BE49-F238E27FC236}">
                <a16:creationId xmlns:a16="http://schemas.microsoft.com/office/drawing/2014/main" id="{B6295E50-F719-43A4-96CC-4F045E51B599}"/>
              </a:ext>
            </a:extLst>
          </p:cNvPr>
          <p:cNvSpPr/>
          <p:nvPr/>
        </p:nvSpPr>
        <p:spPr bwMode="gray">
          <a:xfrm>
            <a:off x="1177011" y="3828056"/>
            <a:ext cx="678149" cy="485192"/>
          </a:xfrm>
          <a:custGeom>
            <a:avLst/>
            <a:gdLst>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0 w 587014"/>
              <a:gd name="connsiteY4" fmla="*/ 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91440 w 587014"/>
              <a:gd name="connsiteY4" fmla="*/ 9144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0" fmla="*/ 587014 w 587014"/>
              <a:gd name="connsiteY0" fmla="*/ 0 h 455916"/>
              <a:gd name="connsiteX1" fmla="*/ 587014 w 587014"/>
              <a:gd name="connsiteY1" fmla="*/ 455916 h 455916"/>
              <a:gd name="connsiteX2" fmla="*/ 0 w 587014"/>
              <a:gd name="connsiteY2" fmla="*/ 455916 h 455916"/>
            </a:gdLst>
            <a:ahLst/>
            <a:cxnLst>
              <a:cxn ang="0">
                <a:pos x="connsiteX0" y="connsiteY0"/>
              </a:cxn>
              <a:cxn ang="0">
                <a:pos x="connsiteX1" y="connsiteY1"/>
              </a:cxn>
              <a:cxn ang="0">
                <a:pos x="connsiteX2" y="connsiteY2"/>
              </a:cxn>
            </a:cxnLst>
            <a:rect l="l" t="t" r="r" b="b"/>
            <a:pathLst>
              <a:path w="587014" h="455916">
                <a:moveTo>
                  <a:pt x="587014" y="0"/>
                </a:moveTo>
                <a:lnTo>
                  <a:pt x="587014" y="455916"/>
                </a:lnTo>
                <a:lnTo>
                  <a:pt x="0" y="455916"/>
                </a:lnTo>
              </a:path>
            </a:pathLst>
          </a:custGeom>
          <a:noFill/>
          <a:ln w="12700">
            <a:solidFill>
              <a:schemeClr val="accent6"/>
            </a:solidFill>
            <a:miter lim="8000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6" name="Rectangle 341">
            <a:extLst>
              <a:ext uri="{FF2B5EF4-FFF2-40B4-BE49-F238E27FC236}">
                <a16:creationId xmlns:a16="http://schemas.microsoft.com/office/drawing/2014/main" id="{EA424D53-78C2-4574-B3F8-FA4C9D5CCC83}"/>
              </a:ext>
            </a:extLst>
          </p:cNvPr>
          <p:cNvSpPr/>
          <p:nvPr/>
        </p:nvSpPr>
        <p:spPr bwMode="gray">
          <a:xfrm>
            <a:off x="3046668" y="3839957"/>
            <a:ext cx="678514" cy="465796"/>
          </a:xfrm>
          <a:custGeom>
            <a:avLst/>
            <a:gdLst>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0 w 587014"/>
              <a:gd name="connsiteY4" fmla="*/ 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91440 w 587014"/>
              <a:gd name="connsiteY4" fmla="*/ 9144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0" fmla="*/ 587014 w 587014"/>
              <a:gd name="connsiteY0" fmla="*/ 0 h 455916"/>
              <a:gd name="connsiteX1" fmla="*/ 587014 w 587014"/>
              <a:gd name="connsiteY1" fmla="*/ 455916 h 455916"/>
              <a:gd name="connsiteX2" fmla="*/ 0 w 587014"/>
              <a:gd name="connsiteY2" fmla="*/ 455916 h 455916"/>
            </a:gdLst>
            <a:ahLst/>
            <a:cxnLst>
              <a:cxn ang="0">
                <a:pos x="connsiteX0" y="connsiteY0"/>
              </a:cxn>
              <a:cxn ang="0">
                <a:pos x="connsiteX1" y="connsiteY1"/>
              </a:cxn>
              <a:cxn ang="0">
                <a:pos x="connsiteX2" y="connsiteY2"/>
              </a:cxn>
            </a:cxnLst>
            <a:rect l="l" t="t" r="r" b="b"/>
            <a:pathLst>
              <a:path w="587014" h="455916">
                <a:moveTo>
                  <a:pt x="587014" y="0"/>
                </a:moveTo>
                <a:lnTo>
                  <a:pt x="587014" y="455916"/>
                </a:lnTo>
                <a:lnTo>
                  <a:pt x="0" y="455916"/>
                </a:lnTo>
              </a:path>
            </a:pathLst>
          </a:custGeom>
          <a:noFill/>
          <a:ln w="12700">
            <a:solidFill>
              <a:schemeClr val="accent6"/>
            </a:solidFill>
            <a:miter lim="8000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7" name="Rectangle 341">
            <a:extLst>
              <a:ext uri="{FF2B5EF4-FFF2-40B4-BE49-F238E27FC236}">
                <a16:creationId xmlns:a16="http://schemas.microsoft.com/office/drawing/2014/main" id="{D22A6632-5D2D-41FE-B109-01CB785A8305}"/>
              </a:ext>
            </a:extLst>
          </p:cNvPr>
          <p:cNvSpPr/>
          <p:nvPr/>
        </p:nvSpPr>
        <p:spPr bwMode="gray">
          <a:xfrm>
            <a:off x="4856730" y="3850916"/>
            <a:ext cx="275085" cy="462332"/>
          </a:xfrm>
          <a:custGeom>
            <a:avLst/>
            <a:gdLst>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0 w 587014"/>
              <a:gd name="connsiteY4" fmla="*/ 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91440 w 587014"/>
              <a:gd name="connsiteY4" fmla="*/ 9144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0" fmla="*/ 587014 w 587014"/>
              <a:gd name="connsiteY0" fmla="*/ 0 h 455916"/>
              <a:gd name="connsiteX1" fmla="*/ 587014 w 587014"/>
              <a:gd name="connsiteY1" fmla="*/ 455916 h 455916"/>
              <a:gd name="connsiteX2" fmla="*/ 0 w 587014"/>
              <a:gd name="connsiteY2" fmla="*/ 455916 h 455916"/>
            </a:gdLst>
            <a:ahLst/>
            <a:cxnLst>
              <a:cxn ang="0">
                <a:pos x="connsiteX0" y="connsiteY0"/>
              </a:cxn>
              <a:cxn ang="0">
                <a:pos x="connsiteX1" y="connsiteY1"/>
              </a:cxn>
              <a:cxn ang="0">
                <a:pos x="connsiteX2" y="connsiteY2"/>
              </a:cxn>
            </a:cxnLst>
            <a:rect l="l" t="t" r="r" b="b"/>
            <a:pathLst>
              <a:path w="587014" h="455916">
                <a:moveTo>
                  <a:pt x="587014" y="0"/>
                </a:moveTo>
                <a:lnTo>
                  <a:pt x="587014" y="455916"/>
                </a:lnTo>
                <a:lnTo>
                  <a:pt x="0" y="455916"/>
                </a:lnTo>
              </a:path>
            </a:pathLst>
          </a:custGeom>
          <a:noFill/>
          <a:ln w="12700">
            <a:solidFill>
              <a:schemeClr val="accent6"/>
            </a:solidFill>
            <a:miter lim="8000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Tree>
    <p:extLst>
      <p:ext uri="{BB962C8B-B14F-4D97-AF65-F5344CB8AC3E}">
        <p14:creationId xmlns:p14="http://schemas.microsoft.com/office/powerpoint/2010/main" val="1764681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C8ABE6-8BE1-4EF7-855C-76A6FF2D0C06}"/>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D952510F-FF47-490B-AE58-9DB18AD07F09}"/>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02F8F023-E4CF-4B47-B7E0-F40E5A8328BF}"/>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4494DAB9-54B4-4CBB-876E-AE0C88546B4F}"/>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156D9BFC-5DB3-45E5-A6B0-D30009D525E5}"/>
              </a:ext>
            </a:extLst>
          </p:cNvPr>
          <p:cNvSpPr>
            <a:spLocks noGrp="1"/>
          </p:cNvSpPr>
          <p:nvPr>
            <p:ph type="title"/>
          </p:nvPr>
        </p:nvSpPr>
        <p:spPr/>
        <p:txBody>
          <a:bodyPr/>
          <a:lstStyle/>
          <a:p>
            <a:r>
              <a:rPr lang="en-US" dirty="0"/>
              <a:t>Audio Options</a:t>
            </a:r>
          </a:p>
        </p:txBody>
      </p:sp>
      <p:sp>
        <p:nvSpPr>
          <p:cNvPr id="7" name="TextBox 6">
            <a:extLst>
              <a:ext uri="{FF2B5EF4-FFF2-40B4-BE49-F238E27FC236}">
                <a16:creationId xmlns:a16="http://schemas.microsoft.com/office/drawing/2014/main" id="{6556BF85-32E1-4221-9A11-13EE9557211B}"/>
              </a:ext>
            </a:extLst>
          </p:cNvPr>
          <p:cNvSpPr txBox="1"/>
          <p:nvPr/>
        </p:nvSpPr>
        <p:spPr>
          <a:xfrm>
            <a:off x="280194" y="932849"/>
            <a:ext cx="2560320" cy="169277"/>
          </a:xfrm>
          <a:prstGeom prst="rect">
            <a:avLst/>
          </a:prstGeom>
          <a:noFill/>
        </p:spPr>
        <p:txBody>
          <a:bodyPr wrap="square" lIns="0" tIns="0" rIns="0" bIns="0" rtlCol="0">
            <a:spAutoFit/>
          </a:bodyPr>
          <a:lstStyle/>
          <a:p>
            <a:pPr>
              <a:spcBef>
                <a:spcPts val="500"/>
              </a:spcBef>
            </a:pPr>
            <a:r>
              <a:rPr lang="en-US" sz="1100" b="1" dirty="0"/>
              <a:t>Using Your Telephone</a:t>
            </a:r>
          </a:p>
        </p:txBody>
      </p:sp>
      <p:sp>
        <p:nvSpPr>
          <p:cNvPr id="11" name="TextBox 10">
            <a:extLst>
              <a:ext uri="{FF2B5EF4-FFF2-40B4-BE49-F238E27FC236}">
                <a16:creationId xmlns:a16="http://schemas.microsoft.com/office/drawing/2014/main" id="{F09DD9CA-DAA2-4803-8F5A-60AFF2ADA5F5}"/>
              </a:ext>
            </a:extLst>
          </p:cNvPr>
          <p:cNvSpPr txBox="1"/>
          <p:nvPr/>
        </p:nvSpPr>
        <p:spPr>
          <a:xfrm>
            <a:off x="280193" y="1166942"/>
            <a:ext cx="2680289" cy="461665"/>
          </a:xfrm>
          <a:prstGeom prst="rect">
            <a:avLst/>
          </a:prstGeom>
          <a:noFill/>
        </p:spPr>
        <p:txBody>
          <a:bodyPr wrap="square" lIns="0" tIns="0" rIns="0" bIns="0" rtlCol="0">
            <a:spAutoFit/>
          </a:bodyPr>
          <a:lstStyle/>
          <a:p>
            <a:pPr>
              <a:spcBef>
                <a:spcPts val="500"/>
              </a:spcBef>
            </a:pPr>
            <a:r>
              <a:rPr lang="en-US" sz="1000" dirty="0"/>
              <a:t>If you select the “Phone Call” option, please dial in with the phone number and access code provided. </a:t>
            </a:r>
          </a:p>
        </p:txBody>
      </p:sp>
      <p:pic>
        <p:nvPicPr>
          <p:cNvPr id="12" name="Picture 11">
            <a:extLst>
              <a:ext uri="{FF2B5EF4-FFF2-40B4-BE49-F238E27FC236}">
                <a16:creationId xmlns:a16="http://schemas.microsoft.com/office/drawing/2014/main" id="{80800AD7-C71D-4729-B0D4-781063CB215A}"/>
              </a:ext>
            </a:extLst>
          </p:cNvPr>
          <p:cNvPicPr>
            <a:picLocks noChangeAspect="1"/>
          </p:cNvPicPr>
          <p:nvPr/>
        </p:nvPicPr>
        <p:blipFill>
          <a:blip r:embed="rId2"/>
          <a:stretch>
            <a:fillRect/>
          </a:stretch>
        </p:blipFill>
        <p:spPr>
          <a:xfrm>
            <a:off x="277813" y="1924419"/>
            <a:ext cx="2560320" cy="1589434"/>
          </a:xfrm>
          <a:prstGeom prst="rect">
            <a:avLst/>
          </a:prstGeom>
        </p:spPr>
      </p:pic>
      <p:sp>
        <p:nvSpPr>
          <p:cNvPr id="13" name="TextBox 12">
            <a:extLst>
              <a:ext uri="{FF2B5EF4-FFF2-40B4-BE49-F238E27FC236}">
                <a16:creationId xmlns:a16="http://schemas.microsoft.com/office/drawing/2014/main" id="{4EC5362E-9348-4D6E-BAC0-C3EA9333D0B5}"/>
              </a:ext>
            </a:extLst>
          </p:cNvPr>
          <p:cNvSpPr txBox="1"/>
          <p:nvPr/>
        </p:nvSpPr>
        <p:spPr>
          <a:xfrm>
            <a:off x="3159087" y="935452"/>
            <a:ext cx="3241713" cy="169277"/>
          </a:xfrm>
          <a:prstGeom prst="rect">
            <a:avLst/>
          </a:prstGeom>
          <a:noFill/>
        </p:spPr>
        <p:txBody>
          <a:bodyPr wrap="square" lIns="0" tIns="0" rIns="0" bIns="0" rtlCol="0">
            <a:spAutoFit/>
          </a:bodyPr>
          <a:lstStyle/>
          <a:p>
            <a:pPr>
              <a:spcBef>
                <a:spcPts val="500"/>
              </a:spcBef>
            </a:pPr>
            <a:r>
              <a:rPr lang="en-US" sz="1100" b="1" dirty="0"/>
              <a:t>Using Your Microphone and Speakers</a:t>
            </a:r>
          </a:p>
        </p:txBody>
      </p:sp>
      <p:sp>
        <p:nvSpPr>
          <p:cNvPr id="14" name="TextBox 13">
            <a:extLst>
              <a:ext uri="{FF2B5EF4-FFF2-40B4-BE49-F238E27FC236}">
                <a16:creationId xmlns:a16="http://schemas.microsoft.com/office/drawing/2014/main" id="{417C113C-C389-46E9-BA68-C2CEFC2E6380}"/>
              </a:ext>
            </a:extLst>
          </p:cNvPr>
          <p:cNvSpPr txBox="1"/>
          <p:nvPr/>
        </p:nvSpPr>
        <p:spPr>
          <a:xfrm>
            <a:off x="3159087" y="1166942"/>
            <a:ext cx="2963901" cy="507831"/>
          </a:xfrm>
          <a:prstGeom prst="rect">
            <a:avLst/>
          </a:prstGeom>
          <a:noFill/>
        </p:spPr>
        <p:txBody>
          <a:bodyPr wrap="square" lIns="0" tIns="0" rIns="0" bIns="0" rtlCol="0">
            <a:spAutoFit/>
          </a:bodyPr>
          <a:lstStyle/>
          <a:p>
            <a:pPr>
              <a:spcBef>
                <a:spcPts val="500"/>
              </a:spcBef>
            </a:pPr>
            <a:r>
              <a:rPr lang="en-US" sz="1100" dirty="0"/>
              <a:t>If you select the “Computer Audio” option, please be sure that your speakers or headphones are connected.</a:t>
            </a:r>
          </a:p>
        </p:txBody>
      </p:sp>
      <p:pic>
        <p:nvPicPr>
          <p:cNvPr id="15" name="Picture 14">
            <a:extLst>
              <a:ext uri="{FF2B5EF4-FFF2-40B4-BE49-F238E27FC236}">
                <a16:creationId xmlns:a16="http://schemas.microsoft.com/office/drawing/2014/main" id="{FC43E8B2-7D1E-47CB-9CAB-E3084EFBBA6C}"/>
              </a:ext>
            </a:extLst>
          </p:cNvPr>
          <p:cNvPicPr>
            <a:picLocks/>
          </p:cNvPicPr>
          <p:nvPr/>
        </p:nvPicPr>
        <p:blipFill>
          <a:blip r:embed="rId3"/>
          <a:stretch>
            <a:fillRect/>
          </a:stretch>
        </p:blipFill>
        <p:spPr>
          <a:xfrm>
            <a:off x="3159087" y="1924418"/>
            <a:ext cx="2711222" cy="1589434"/>
          </a:xfrm>
          <a:prstGeom prst="rect">
            <a:avLst/>
          </a:prstGeom>
        </p:spPr>
      </p:pic>
    </p:spTree>
    <p:extLst>
      <p:ext uri="{BB962C8B-B14F-4D97-AF65-F5344CB8AC3E}">
        <p14:creationId xmlns:p14="http://schemas.microsoft.com/office/powerpoint/2010/main" val="2232230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8FE1CB-60E6-4934-AE42-5B6186805ECC}"/>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42397757-B3EF-4CBD-8C4F-9E14C437DDA8}"/>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0DA848A3-FD38-4F76-A897-14959DC8C6B2}"/>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E491634B-59E1-4EF5-80C5-B78EF3577E14}"/>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34BD39C0-4477-418D-B53B-4AF9A14EC8B2}"/>
              </a:ext>
            </a:extLst>
          </p:cNvPr>
          <p:cNvSpPr>
            <a:spLocks noGrp="1"/>
          </p:cNvSpPr>
          <p:nvPr>
            <p:ph type="title"/>
          </p:nvPr>
        </p:nvSpPr>
        <p:spPr/>
        <p:txBody>
          <a:bodyPr/>
          <a:lstStyle/>
          <a:p>
            <a:r>
              <a:rPr lang="en-US" dirty="0"/>
              <a:t>Toolkit Provides Incentive Store Playbook</a:t>
            </a:r>
          </a:p>
        </p:txBody>
      </p:sp>
      <p:pic>
        <p:nvPicPr>
          <p:cNvPr id="7" name="Picture 6">
            <a:extLst>
              <a:ext uri="{FF2B5EF4-FFF2-40B4-BE49-F238E27FC236}">
                <a16:creationId xmlns:a16="http://schemas.microsoft.com/office/drawing/2014/main" id="{6A52648D-319C-47EA-A58F-82862261DDAD}"/>
              </a:ext>
            </a:extLst>
          </p:cNvPr>
          <p:cNvPicPr>
            <a:picLocks noChangeAspect="1"/>
          </p:cNvPicPr>
          <p:nvPr/>
        </p:nvPicPr>
        <p:blipFill>
          <a:blip r:embed="rId2"/>
          <a:stretch>
            <a:fillRect/>
          </a:stretch>
        </p:blipFill>
        <p:spPr>
          <a:xfrm>
            <a:off x="280194" y="1443992"/>
            <a:ext cx="1848487" cy="2404872"/>
          </a:xfrm>
          <a:prstGeom prst="rect">
            <a:avLst/>
          </a:prstGeom>
          <a:ln w="12700">
            <a:solidFill>
              <a:schemeClr val="accent2"/>
            </a:solidFill>
          </a:ln>
        </p:spPr>
      </p:pic>
      <p:pic>
        <p:nvPicPr>
          <p:cNvPr id="8" name="Picture 7">
            <a:extLst>
              <a:ext uri="{FF2B5EF4-FFF2-40B4-BE49-F238E27FC236}">
                <a16:creationId xmlns:a16="http://schemas.microsoft.com/office/drawing/2014/main" id="{EE769A3C-0B29-457F-803F-EBFF9CB6714C}"/>
              </a:ext>
            </a:extLst>
          </p:cNvPr>
          <p:cNvPicPr>
            <a:picLocks noChangeAspect="1"/>
          </p:cNvPicPr>
          <p:nvPr/>
        </p:nvPicPr>
        <p:blipFill>
          <a:blip r:embed="rId3"/>
          <a:stretch>
            <a:fillRect/>
          </a:stretch>
        </p:blipFill>
        <p:spPr>
          <a:xfrm>
            <a:off x="3433375" y="1443992"/>
            <a:ext cx="1831618" cy="2404872"/>
          </a:xfrm>
          <a:prstGeom prst="rect">
            <a:avLst/>
          </a:prstGeom>
          <a:ln w="12700">
            <a:solidFill>
              <a:schemeClr val="accent2"/>
            </a:solidFill>
          </a:ln>
        </p:spPr>
      </p:pic>
      <p:sp>
        <p:nvSpPr>
          <p:cNvPr id="9" name="TextBox 8">
            <a:extLst>
              <a:ext uri="{FF2B5EF4-FFF2-40B4-BE49-F238E27FC236}">
                <a16:creationId xmlns:a16="http://schemas.microsoft.com/office/drawing/2014/main" id="{CAA64B57-BF06-4B13-B1F2-A10414CC2014}"/>
              </a:ext>
            </a:extLst>
          </p:cNvPr>
          <p:cNvSpPr txBox="1"/>
          <p:nvPr/>
        </p:nvSpPr>
        <p:spPr bwMode="gray">
          <a:xfrm>
            <a:off x="280194" y="3955681"/>
            <a:ext cx="1905748" cy="415498"/>
          </a:xfrm>
          <a:prstGeom prst="rect">
            <a:avLst/>
          </a:prstGeom>
          <a:noFill/>
        </p:spPr>
        <p:txBody>
          <a:bodyPr wrap="square" lIns="0" tIns="0" rIns="0" bIns="0" rtlCol="0">
            <a:spAutoFit/>
          </a:bodyPr>
          <a:lstStyle/>
          <a:p>
            <a:pPr>
              <a:spcBef>
                <a:spcPts val="300"/>
              </a:spcBef>
            </a:pPr>
            <a:r>
              <a:rPr lang="en-US" sz="900" dirty="0"/>
              <a:t>Guidance for establishing incentive store, including location, logistics, and pricing</a:t>
            </a:r>
          </a:p>
        </p:txBody>
      </p:sp>
      <p:sp>
        <p:nvSpPr>
          <p:cNvPr id="10" name="Text Placeholder 31">
            <a:extLst>
              <a:ext uri="{FF2B5EF4-FFF2-40B4-BE49-F238E27FC236}">
                <a16:creationId xmlns:a16="http://schemas.microsoft.com/office/drawing/2014/main" id="{905D8216-2191-4FA1-A647-947AE7E6A74C}"/>
              </a:ext>
            </a:extLst>
          </p:cNvPr>
          <p:cNvSpPr txBox="1">
            <a:spLocks/>
          </p:cNvSpPr>
          <p:nvPr/>
        </p:nvSpPr>
        <p:spPr bwMode="gray">
          <a:xfrm>
            <a:off x="3433375" y="3955681"/>
            <a:ext cx="1847086" cy="415498"/>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300"/>
              </a:spcBef>
              <a:buNone/>
            </a:pPr>
            <a:r>
              <a:rPr lang="en-US" sz="900" dirty="0"/>
              <a:t>Suggestions for different items to stock in store that will excite students and be practical too</a:t>
            </a:r>
          </a:p>
        </p:txBody>
      </p:sp>
      <p:grpSp>
        <p:nvGrpSpPr>
          <p:cNvPr id="11" name="Group 10">
            <a:extLst>
              <a:ext uri="{FF2B5EF4-FFF2-40B4-BE49-F238E27FC236}">
                <a16:creationId xmlns:a16="http://schemas.microsoft.com/office/drawing/2014/main" id="{95B1B239-730F-4041-94B9-B9987FEBEDD6}"/>
              </a:ext>
            </a:extLst>
          </p:cNvPr>
          <p:cNvGrpSpPr/>
          <p:nvPr/>
        </p:nvGrpSpPr>
        <p:grpSpPr>
          <a:xfrm>
            <a:off x="280194" y="1105321"/>
            <a:ext cx="2473639" cy="194823"/>
            <a:chOff x="280194" y="1105321"/>
            <a:chExt cx="2473639" cy="194823"/>
          </a:xfrm>
        </p:grpSpPr>
        <p:sp>
          <p:nvSpPr>
            <p:cNvPr id="12" name="TextBox 11">
              <a:extLst>
                <a:ext uri="{FF2B5EF4-FFF2-40B4-BE49-F238E27FC236}">
                  <a16:creationId xmlns:a16="http://schemas.microsoft.com/office/drawing/2014/main" id="{07D22263-9FB5-4398-A679-359A35B3DACB}"/>
                </a:ext>
              </a:extLst>
            </p:cNvPr>
            <p:cNvSpPr txBox="1"/>
            <p:nvPr/>
          </p:nvSpPr>
          <p:spPr>
            <a:xfrm>
              <a:off x="685444" y="1105321"/>
              <a:ext cx="2068389" cy="153888"/>
            </a:xfrm>
            <a:prstGeom prst="rect">
              <a:avLst/>
            </a:prstGeom>
            <a:noFill/>
          </p:spPr>
          <p:txBody>
            <a:bodyPr wrap="square" lIns="0" tIns="0" rIns="0" bIns="0" rtlCol="0">
              <a:spAutoFit/>
            </a:bodyPr>
            <a:lstStyle/>
            <a:p>
              <a:pPr>
                <a:spcBef>
                  <a:spcPts val="500"/>
                </a:spcBef>
              </a:pPr>
              <a:r>
                <a:rPr lang="en-US" sz="1000" b="1" dirty="0"/>
                <a:t>Steps for Establishing Store</a:t>
              </a:r>
            </a:p>
          </p:txBody>
        </p:sp>
        <p:cxnSp>
          <p:nvCxnSpPr>
            <p:cNvPr id="13" name="Straight Connector 12">
              <a:extLst>
                <a:ext uri="{FF2B5EF4-FFF2-40B4-BE49-F238E27FC236}">
                  <a16:creationId xmlns:a16="http://schemas.microsoft.com/office/drawing/2014/main" id="{F3031D2C-5E71-4F53-BED7-6C9DAA06DA9D}"/>
                </a:ext>
              </a:extLst>
            </p:cNvPr>
            <p:cNvCxnSpPr>
              <a:cxnSpLocks/>
            </p:cNvCxnSpPr>
            <p:nvPr/>
          </p:nvCxnSpPr>
          <p:spPr bwMode="gray">
            <a:xfrm>
              <a:off x="280194" y="1300144"/>
              <a:ext cx="247363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462F3961-EECF-486C-9C0A-912321F71230}"/>
              </a:ext>
            </a:extLst>
          </p:cNvPr>
          <p:cNvGrpSpPr/>
          <p:nvPr/>
        </p:nvGrpSpPr>
        <p:grpSpPr>
          <a:xfrm>
            <a:off x="3433375" y="1105321"/>
            <a:ext cx="2641856" cy="194823"/>
            <a:chOff x="3433375" y="1105321"/>
            <a:chExt cx="2641856" cy="194823"/>
          </a:xfrm>
        </p:grpSpPr>
        <p:sp>
          <p:nvSpPr>
            <p:cNvPr id="16" name="TextBox 15">
              <a:extLst>
                <a:ext uri="{FF2B5EF4-FFF2-40B4-BE49-F238E27FC236}">
                  <a16:creationId xmlns:a16="http://schemas.microsoft.com/office/drawing/2014/main" id="{CA069EC3-68CE-4A84-A67D-EA376312D245}"/>
                </a:ext>
              </a:extLst>
            </p:cNvPr>
            <p:cNvSpPr txBox="1"/>
            <p:nvPr/>
          </p:nvSpPr>
          <p:spPr>
            <a:xfrm>
              <a:off x="3894619" y="1105321"/>
              <a:ext cx="2180612" cy="153888"/>
            </a:xfrm>
            <a:prstGeom prst="rect">
              <a:avLst/>
            </a:prstGeom>
            <a:noFill/>
          </p:spPr>
          <p:txBody>
            <a:bodyPr wrap="square" lIns="0" tIns="0" rIns="0" bIns="0" rtlCol="0">
              <a:spAutoFit/>
            </a:bodyPr>
            <a:lstStyle/>
            <a:p>
              <a:pPr>
                <a:spcBef>
                  <a:spcPts val="500"/>
                </a:spcBef>
              </a:pPr>
              <a:r>
                <a:rPr lang="en-US" sz="1000" b="1" dirty="0"/>
                <a:t>Sample Store Stock List</a:t>
              </a:r>
            </a:p>
          </p:txBody>
        </p:sp>
        <p:cxnSp>
          <p:nvCxnSpPr>
            <p:cNvPr id="17" name="Straight Connector 16">
              <a:extLst>
                <a:ext uri="{FF2B5EF4-FFF2-40B4-BE49-F238E27FC236}">
                  <a16:creationId xmlns:a16="http://schemas.microsoft.com/office/drawing/2014/main" id="{3BE04CE7-E5C5-476C-B4D9-18E6E22ED194}"/>
                </a:ext>
              </a:extLst>
            </p:cNvPr>
            <p:cNvCxnSpPr>
              <a:cxnSpLocks/>
            </p:cNvCxnSpPr>
            <p:nvPr/>
          </p:nvCxnSpPr>
          <p:spPr bwMode="gray">
            <a:xfrm>
              <a:off x="3433375" y="1300144"/>
              <a:ext cx="248716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E45067F6-D072-428F-B561-066443C86779}"/>
              </a:ext>
            </a:extLst>
          </p:cNvPr>
          <p:cNvPicPr>
            <a:picLocks noChangeAspect="1"/>
          </p:cNvPicPr>
          <p:nvPr/>
        </p:nvPicPr>
        <p:blipFill>
          <a:blip r:embed="rId4"/>
          <a:stretch>
            <a:fillRect/>
          </a:stretch>
        </p:blipFill>
        <p:spPr>
          <a:xfrm>
            <a:off x="291240" y="898108"/>
            <a:ext cx="261366" cy="320040"/>
          </a:xfrm>
          <a:prstGeom prst="rect">
            <a:avLst/>
          </a:prstGeom>
        </p:spPr>
      </p:pic>
      <p:pic>
        <p:nvPicPr>
          <p:cNvPr id="23" name="Picture 22">
            <a:extLst>
              <a:ext uri="{FF2B5EF4-FFF2-40B4-BE49-F238E27FC236}">
                <a16:creationId xmlns:a16="http://schemas.microsoft.com/office/drawing/2014/main" id="{9958B6E4-B735-4C39-80B6-15DBED345396}"/>
              </a:ext>
            </a:extLst>
          </p:cNvPr>
          <p:cNvPicPr>
            <a:picLocks noChangeAspect="1"/>
          </p:cNvPicPr>
          <p:nvPr/>
        </p:nvPicPr>
        <p:blipFill>
          <a:blip r:embed="rId5"/>
          <a:stretch>
            <a:fillRect/>
          </a:stretch>
        </p:blipFill>
        <p:spPr>
          <a:xfrm>
            <a:off x="3433791" y="902087"/>
            <a:ext cx="366982" cy="365760"/>
          </a:xfrm>
          <a:prstGeom prst="rect">
            <a:avLst/>
          </a:prstGeom>
        </p:spPr>
      </p:pic>
    </p:spTree>
    <p:extLst>
      <p:ext uri="{BB962C8B-B14F-4D97-AF65-F5344CB8AC3E}">
        <p14:creationId xmlns:p14="http://schemas.microsoft.com/office/powerpoint/2010/main" val="2367413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22F154-B378-4D74-97D6-3E347FB39092}"/>
              </a:ext>
            </a:extLst>
          </p:cNvPr>
          <p:cNvSpPr>
            <a:spLocks noGrp="1"/>
          </p:cNvSpPr>
          <p:nvPr>
            <p:ph type="body" sz="quarter" idx="15"/>
          </p:nvPr>
        </p:nvSpPr>
        <p:spPr>
          <a:xfrm>
            <a:off x="280195" y="640267"/>
            <a:ext cx="5842794" cy="369332"/>
          </a:xfrm>
        </p:spPr>
        <p:txBody>
          <a:bodyPr/>
          <a:lstStyle/>
          <a:p>
            <a:r>
              <a:rPr lang="en-US" dirty="0"/>
              <a:t>Despite Best Efforts, Some Students Unable to Attend Summer School</a:t>
            </a:r>
          </a:p>
          <a:p>
            <a:endParaRPr lang="en-US" dirty="0"/>
          </a:p>
        </p:txBody>
      </p:sp>
      <p:sp>
        <p:nvSpPr>
          <p:cNvPr id="3" name="Text Placeholder 2">
            <a:extLst>
              <a:ext uri="{FF2B5EF4-FFF2-40B4-BE49-F238E27FC236}">
                <a16:creationId xmlns:a16="http://schemas.microsoft.com/office/drawing/2014/main" id="{642953E5-FA00-4C9C-884D-E49028B97DCC}"/>
              </a:ext>
            </a:extLst>
          </p:cNvPr>
          <p:cNvSpPr>
            <a:spLocks noGrp="1"/>
          </p:cNvSpPr>
          <p:nvPr>
            <p:ph type="body" sz="quarter" idx="16"/>
          </p:nvPr>
        </p:nvSpPr>
        <p:spPr/>
        <p:txBody>
          <a:bodyPr/>
          <a:lstStyle/>
          <a:p>
            <a:endParaRPr lang="en-US"/>
          </a:p>
        </p:txBody>
      </p:sp>
      <p:sp>
        <p:nvSpPr>
          <p:cNvPr id="6" name="Title 5">
            <a:extLst>
              <a:ext uri="{FF2B5EF4-FFF2-40B4-BE49-F238E27FC236}">
                <a16:creationId xmlns:a16="http://schemas.microsoft.com/office/drawing/2014/main" id="{7D5DEF36-335D-480F-935C-8C4328870E8F}"/>
              </a:ext>
            </a:extLst>
          </p:cNvPr>
          <p:cNvSpPr>
            <a:spLocks noGrp="1"/>
          </p:cNvSpPr>
          <p:nvPr>
            <p:ph type="title"/>
          </p:nvPr>
        </p:nvSpPr>
        <p:spPr>
          <a:xfrm>
            <a:off x="280193" y="317005"/>
            <a:ext cx="5849287" cy="249299"/>
          </a:xfrm>
        </p:spPr>
        <p:txBody>
          <a:bodyPr/>
          <a:lstStyle/>
          <a:p>
            <a:r>
              <a:rPr lang="en-US" dirty="0"/>
              <a:t>Sometimes Poor Participation Rates Are Unavoidable</a:t>
            </a:r>
          </a:p>
        </p:txBody>
      </p:sp>
      <p:sp>
        <p:nvSpPr>
          <p:cNvPr id="9" name="Text Placeholder 10">
            <a:extLst>
              <a:ext uri="{FF2B5EF4-FFF2-40B4-BE49-F238E27FC236}">
                <a16:creationId xmlns:a16="http://schemas.microsoft.com/office/drawing/2014/main" id="{1BF4EF7D-0D0B-4107-9E12-BA547DD14ED1}"/>
              </a:ext>
            </a:extLst>
          </p:cNvPr>
          <p:cNvSpPr txBox="1">
            <a:spLocks/>
          </p:cNvSpPr>
          <p:nvPr/>
        </p:nvSpPr>
        <p:spPr bwMode="gray">
          <a:xfrm>
            <a:off x="2827021" y="4600545"/>
            <a:ext cx="3573780" cy="200055"/>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 Afterschool Alliance. 2010. </a:t>
            </a:r>
            <a:r>
              <a:rPr lang="en-US" dirty="0">
                <a:hlinkClick r:id="rId3"/>
              </a:rPr>
              <a:t>Just 25 Percent of U.S. Children Attend Summer Learning Programs, According to “America After 3PM, Special Report on Summer</a:t>
            </a:r>
            <a:r>
              <a:rPr lang="en-US" dirty="0"/>
              <a:t>”:  EAB interview and analysis.</a:t>
            </a:r>
          </a:p>
        </p:txBody>
      </p:sp>
      <p:sp>
        <p:nvSpPr>
          <p:cNvPr id="11" name="Text Placeholder 1">
            <a:extLst>
              <a:ext uri="{FF2B5EF4-FFF2-40B4-BE49-F238E27FC236}">
                <a16:creationId xmlns:a16="http://schemas.microsoft.com/office/drawing/2014/main" id="{0CC28D24-42AA-42DD-8AA8-7C00EA38BBAF}"/>
              </a:ext>
            </a:extLst>
          </p:cNvPr>
          <p:cNvSpPr txBox="1">
            <a:spLocks/>
          </p:cNvSpPr>
          <p:nvPr/>
        </p:nvSpPr>
        <p:spPr bwMode="gray">
          <a:xfrm>
            <a:off x="266700" y="4539634"/>
            <a:ext cx="2046204" cy="76944"/>
          </a:xfrm>
          <a:prstGeom prst="rect">
            <a:avLst/>
          </a:prstGeom>
        </p:spPr>
        <p:txBody>
          <a:bodyPr vert="horz" wrap="square" lIns="64008" tIns="0" rIns="0" bIns="0" rtlCol="0" anchor="b" anchorCtr="0">
            <a:spAutoFit/>
          </a:bodyPr>
          <a:lstStyle>
            <a:lvl1pPr marL="114300" indent="-114300" algn="l" defTabSz="480060" rtl="0" eaLnBrk="1" latinLnBrk="0" hangingPunct="1">
              <a:lnSpc>
                <a:spcPct val="100000"/>
              </a:lnSpc>
              <a:spcBef>
                <a:spcPts val="100"/>
              </a:spcBef>
              <a:buClrTx/>
              <a:buFont typeface="+mj-lt"/>
              <a:buAutoNum type="arabicParenR"/>
              <a:defRPr sz="500" kern="1200">
                <a:solidFill>
                  <a:schemeClr val="tx1"/>
                </a:solidFill>
                <a:latin typeface="+mn-lt"/>
                <a:ea typeface="+mn-ea"/>
                <a:cs typeface="+mn-cs"/>
              </a:defRPr>
            </a:lvl1pPr>
            <a:lvl2pPr marL="228600" indent="-114300" algn="l" defTabSz="480060" rtl="0" eaLnBrk="1" latinLnBrk="0" hangingPunct="1">
              <a:lnSpc>
                <a:spcPct val="100000"/>
              </a:lnSpc>
              <a:spcBef>
                <a:spcPts val="200"/>
              </a:spcBef>
              <a:buClrTx/>
              <a:buFont typeface="Verdana" panose="020B0604030504040204" pitchFamily="34" charset="0"/>
              <a:buChar char="–"/>
              <a:defRPr sz="500" kern="1200">
                <a:solidFill>
                  <a:schemeClr val="tx1"/>
                </a:solidFill>
                <a:latin typeface="+mn-lt"/>
                <a:ea typeface="+mn-ea"/>
                <a:cs typeface="+mn-cs"/>
              </a:defRPr>
            </a:lvl2pPr>
            <a:lvl3pPr marL="342900" indent="-114300" algn="l" defTabSz="480060" rtl="0" eaLnBrk="1" latinLnBrk="0" hangingPunct="1">
              <a:lnSpc>
                <a:spcPct val="100000"/>
              </a:lnSpc>
              <a:spcBef>
                <a:spcPts val="200"/>
              </a:spcBef>
              <a:buClrTx/>
              <a:buFont typeface="Arial" panose="020B0604020202020204" pitchFamily="34" charset="0"/>
              <a:buChar char="•"/>
              <a:defRPr sz="500" kern="1200">
                <a:solidFill>
                  <a:schemeClr val="tx1"/>
                </a:solidFill>
                <a:latin typeface="+mn-lt"/>
                <a:ea typeface="+mn-ea"/>
                <a:cs typeface="+mn-cs"/>
              </a:defRPr>
            </a:lvl3pPr>
            <a:lvl4pPr marL="457200" indent="-114300" algn="l" defTabSz="480060" rtl="0" eaLnBrk="1" latinLnBrk="0" hangingPunct="1">
              <a:lnSpc>
                <a:spcPct val="100000"/>
              </a:lnSpc>
              <a:spcBef>
                <a:spcPts val="200"/>
              </a:spcBef>
              <a:buFont typeface="Verdana" panose="020B0604030504040204" pitchFamily="34" charset="0"/>
              <a:buChar char="–"/>
              <a:defRPr sz="500" kern="1200">
                <a:solidFill>
                  <a:schemeClr val="tx1"/>
                </a:solidFill>
                <a:latin typeface="+mn-lt"/>
                <a:ea typeface="+mn-ea"/>
                <a:cs typeface="+mn-cs"/>
              </a:defRPr>
            </a:lvl4pPr>
            <a:lvl5pPr marL="571500" indent="-114300" algn="l" defTabSz="480060" rtl="0" eaLnBrk="1" latinLnBrk="0" hangingPunct="1">
              <a:lnSpc>
                <a:spcPct val="100000"/>
              </a:lnSpc>
              <a:spcBef>
                <a:spcPts val="200"/>
              </a:spcBef>
              <a:buFont typeface="Arial" panose="020B0604020202020204" pitchFamily="34" charset="0"/>
              <a:buChar char="•"/>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N= 30,000 households.</a:t>
            </a:r>
          </a:p>
        </p:txBody>
      </p:sp>
      <p:sp>
        <p:nvSpPr>
          <p:cNvPr id="12" name="Rectangle 11">
            <a:extLst>
              <a:ext uri="{FF2B5EF4-FFF2-40B4-BE49-F238E27FC236}">
                <a16:creationId xmlns:a16="http://schemas.microsoft.com/office/drawing/2014/main" id="{300222E9-C21F-4E81-9655-91CB7C6E27AC}"/>
              </a:ext>
            </a:extLst>
          </p:cNvPr>
          <p:cNvSpPr/>
          <p:nvPr/>
        </p:nvSpPr>
        <p:spPr bwMode="gray">
          <a:xfrm>
            <a:off x="3643745" y="870852"/>
            <a:ext cx="2485736" cy="2307425"/>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a:extLst>
              <a:ext uri="{FF2B5EF4-FFF2-40B4-BE49-F238E27FC236}">
                <a16:creationId xmlns:a16="http://schemas.microsoft.com/office/drawing/2014/main" id="{CB81A6E2-96BE-4112-8598-D9AE3D380849}"/>
              </a:ext>
            </a:extLst>
          </p:cNvPr>
          <p:cNvSpPr txBox="1"/>
          <p:nvPr/>
        </p:nvSpPr>
        <p:spPr bwMode="gray">
          <a:xfrm>
            <a:off x="286536" y="870852"/>
            <a:ext cx="3188224" cy="307777"/>
          </a:xfrm>
          <a:prstGeom prst="rect">
            <a:avLst/>
          </a:prstGeom>
          <a:noFill/>
        </p:spPr>
        <p:txBody>
          <a:bodyPr wrap="square" lIns="0" tIns="0" rIns="0" bIns="0" rtlCol="0">
            <a:spAutoFit/>
          </a:bodyPr>
          <a:lstStyle/>
          <a:p>
            <a:r>
              <a:rPr lang="en-US" sz="1000" b="1" dirty="0"/>
              <a:t>Many Parents Have a Will, But Not Always a Way to Get Kids to Summer Programming</a:t>
            </a:r>
            <a:endParaRPr lang="en-US" sz="1000" b="1" baseline="30000" dirty="0"/>
          </a:p>
        </p:txBody>
      </p:sp>
      <p:sp>
        <p:nvSpPr>
          <p:cNvPr id="14" name="TextBox 13">
            <a:extLst>
              <a:ext uri="{FF2B5EF4-FFF2-40B4-BE49-F238E27FC236}">
                <a16:creationId xmlns:a16="http://schemas.microsoft.com/office/drawing/2014/main" id="{ABAF5480-C702-4C0C-B65F-D446748AE090}"/>
              </a:ext>
            </a:extLst>
          </p:cNvPr>
          <p:cNvSpPr txBox="1"/>
          <p:nvPr/>
        </p:nvSpPr>
        <p:spPr bwMode="gray">
          <a:xfrm>
            <a:off x="3714063" y="935940"/>
            <a:ext cx="2406927" cy="461665"/>
          </a:xfrm>
          <a:prstGeom prst="rect">
            <a:avLst/>
          </a:prstGeom>
          <a:noFill/>
        </p:spPr>
        <p:txBody>
          <a:bodyPr wrap="square" lIns="0" tIns="0" rIns="0" bIns="0" rtlCol="0">
            <a:spAutoFit/>
          </a:bodyPr>
          <a:lstStyle/>
          <a:p>
            <a:r>
              <a:rPr lang="en-US" sz="1000" b="1" dirty="0"/>
              <a:t>Low-Income Families More Likely to Face Barriers to Program Enrollment</a:t>
            </a:r>
          </a:p>
        </p:txBody>
      </p:sp>
      <p:sp>
        <p:nvSpPr>
          <p:cNvPr id="15" name="TextBox 14">
            <a:extLst>
              <a:ext uri="{FF2B5EF4-FFF2-40B4-BE49-F238E27FC236}">
                <a16:creationId xmlns:a16="http://schemas.microsoft.com/office/drawing/2014/main" id="{25F1F78D-24B8-412D-A557-9A37E9393829}"/>
              </a:ext>
            </a:extLst>
          </p:cNvPr>
          <p:cNvSpPr txBox="1"/>
          <p:nvPr/>
        </p:nvSpPr>
        <p:spPr>
          <a:xfrm>
            <a:off x="4344682" y="1628269"/>
            <a:ext cx="1644845" cy="138499"/>
          </a:xfrm>
          <a:prstGeom prst="rect">
            <a:avLst/>
          </a:prstGeom>
          <a:noFill/>
        </p:spPr>
        <p:txBody>
          <a:bodyPr wrap="square" lIns="0" tIns="0" rIns="0" bIns="0" rtlCol="0">
            <a:spAutoFit/>
          </a:bodyPr>
          <a:lstStyle/>
          <a:p>
            <a:pPr>
              <a:spcBef>
                <a:spcPts val="500"/>
              </a:spcBef>
            </a:pPr>
            <a:r>
              <a:rPr lang="en-US" sz="900" dirty="0"/>
              <a:t>High summer mobility </a:t>
            </a:r>
          </a:p>
        </p:txBody>
      </p:sp>
      <p:sp>
        <p:nvSpPr>
          <p:cNvPr id="16" name="TextBox 15">
            <a:extLst>
              <a:ext uri="{FF2B5EF4-FFF2-40B4-BE49-F238E27FC236}">
                <a16:creationId xmlns:a16="http://schemas.microsoft.com/office/drawing/2014/main" id="{0E892E70-310B-4489-B44E-CD34F8A16F02}"/>
              </a:ext>
            </a:extLst>
          </p:cNvPr>
          <p:cNvSpPr txBox="1"/>
          <p:nvPr/>
        </p:nvSpPr>
        <p:spPr>
          <a:xfrm>
            <a:off x="4344682" y="2846876"/>
            <a:ext cx="1777471" cy="138499"/>
          </a:xfrm>
          <a:prstGeom prst="rect">
            <a:avLst/>
          </a:prstGeom>
          <a:noFill/>
        </p:spPr>
        <p:txBody>
          <a:bodyPr wrap="square" lIns="0" tIns="0" rIns="0" bIns="0" rtlCol="0">
            <a:spAutoFit/>
          </a:bodyPr>
          <a:lstStyle/>
          <a:p>
            <a:pPr>
              <a:spcBef>
                <a:spcPts val="500"/>
              </a:spcBef>
            </a:pPr>
            <a:r>
              <a:rPr lang="en-US" sz="900" dirty="0"/>
              <a:t>Limited transportation</a:t>
            </a:r>
          </a:p>
        </p:txBody>
      </p:sp>
      <p:sp>
        <p:nvSpPr>
          <p:cNvPr id="17" name="TextBox 16">
            <a:extLst>
              <a:ext uri="{FF2B5EF4-FFF2-40B4-BE49-F238E27FC236}">
                <a16:creationId xmlns:a16="http://schemas.microsoft.com/office/drawing/2014/main" id="{6DD53295-ABEC-493C-A923-311F7256BB09}"/>
              </a:ext>
            </a:extLst>
          </p:cNvPr>
          <p:cNvSpPr txBox="1"/>
          <p:nvPr/>
        </p:nvSpPr>
        <p:spPr>
          <a:xfrm>
            <a:off x="4344682" y="2077015"/>
            <a:ext cx="1644845" cy="415498"/>
          </a:xfrm>
          <a:prstGeom prst="rect">
            <a:avLst/>
          </a:prstGeom>
          <a:noFill/>
        </p:spPr>
        <p:txBody>
          <a:bodyPr wrap="square" lIns="0" tIns="0" rIns="0" bIns="0" rtlCol="0">
            <a:spAutoFit/>
          </a:bodyPr>
          <a:lstStyle/>
          <a:p>
            <a:pPr>
              <a:spcBef>
                <a:spcPts val="500"/>
              </a:spcBef>
            </a:pPr>
            <a:r>
              <a:rPr lang="en-US" sz="900" dirty="0"/>
              <a:t>Lack of childcare availability for the remainder of day for half-day summer programs</a:t>
            </a:r>
          </a:p>
        </p:txBody>
      </p:sp>
      <p:sp>
        <p:nvSpPr>
          <p:cNvPr id="18" name="Rectangle 17">
            <a:extLst>
              <a:ext uri="{FF2B5EF4-FFF2-40B4-BE49-F238E27FC236}">
                <a16:creationId xmlns:a16="http://schemas.microsoft.com/office/drawing/2014/main" id="{E7250DD8-9D86-45C7-A0E7-64C5BDFFF0DB}"/>
              </a:ext>
            </a:extLst>
          </p:cNvPr>
          <p:cNvSpPr/>
          <p:nvPr/>
        </p:nvSpPr>
        <p:spPr bwMode="gray">
          <a:xfrm>
            <a:off x="342605" y="3515437"/>
            <a:ext cx="5699023" cy="950517"/>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182880" rIns="91440" bIns="91440" numCol="1" spcCol="0" rtlCol="0" fromWordArt="0" anchor="t" anchorCtr="0" forceAA="0" compatLnSpc="1">
            <a:prstTxWarp prst="textNoShape">
              <a:avLst/>
            </a:prstTxWarp>
            <a:spAutoFit/>
          </a:bodyPr>
          <a:lstStyle/>
          <a:p>
            <a:pPr>
              <a:lnSpc>
                <a:spcPct val="110000"/>
              </a:lnSpc>
              <a:spcBef>
                <a:spcPts val="500"/>
              </a:spcBef>
            </a:pPr>
            <a:r>
              <a:rPr lang="en-US" sz="900" dirty="0">
                <a:solidFill>
                  <a:schemeClr val="tx1"/>
                </a:solidFill>
              </a:rPr>
              <a:t>“I want the best for my child, as any parent does. My son’s teacher tells me that he is behind in reading and recommends that I read to him every day over the summer. She gave me a list of summer books and the school gave us a library card, but it’s so hard to find the time to go.”</a:t>
            </a:r>
          </a:p>
          <a:p>
            <a:pPr algn="r">
              <a:lnSpc>
                <a:spcPct val="110000"/>
              </a:lnSpc>
              <a:spcBef>
                <a:spcPts val="500"/>
              </a:spcBef>
            </a:pPr>
            <a:r>
              <a:rPr lang="en-US" sz="900" i="1" dirty="0">
                <a:solidFill>
                  <a:schemeClr val="tx1"/>
                </a:solidFill>
                <a:latin typeface="+mj-lt"/>
              </a:rPr>
              <a:t>2</a:t>
            </a:r>
            <a:r>
              <a:rPr lang="en-US" sz="900" i="1" baseline="30000" dirty="0">
                <a:solidFill>
                  <a:schemeClr val="tx1"/>
                </a:solidFill>
                <a:latin typeface="+mj-lt"/>
              </a:rPr>
              <a:t>nd</a:t>
            </a:r>
            <a:r>
              <a:rPr lang="en-US" sz="900" i="1" dirty="0">
                <a:solidFill>
                  <a:schemeClr val="tx1"/>
                </a:solidFill>
                <a:latin typeface="+mj-lt"/>
              </a:rPr>
              <a:t> Grade Parent, California School District</a:t>
            </a:r>
          </a:p>
        </p:txBody>
      </p:sp>
      <p:sp>
        <p:nvSpPr>
          <p:cNvPr id="19" name="Rectangle 18">
            <a:extLst>
              <a:ext uri="{FF2B5EF4-FFF2-40B4-BE49-F238E27FC236}">
                <a16:creationId xmlns:a16="http://schemas.microsoft.com/office/drawing/2014/main" id="{6B205EDE-712B-4A6A-9141-7CD9859F1C94}"/>
              </a:ext>
            </a:extLst>
          </p:cNvPr>
          <p:cNvSpPr/>
          <p:nvPr/>
        </p:nvSpPr>
        <p:spPr bwMode="gray">
          <a:xfrm>
            <a:off x="280024" y="1490451"/>
            <a:ext cx="3225562" cy="168782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a:extLst>
              <a:ext uri="{FF2B5EF4-FFF2-40B4-BE49-F238E27FC236}">
                <a16:creationId xmlns:a16="http://schemas.microsoft.com/office/drawing/2014/main" id="{40A4FA60-F34A-4BBC-B8E9-5B0248A328EA}"/>
              </a:ext>
            </a:extLst>
          </p:cNvPr>
          <p:cNvSpPr txBox="1"/>
          <p:nvPr/>
        </p:nvSpPr>
        <p:spPr>
          <a:xfrm>
            <a:off x="455257" y="2471829"/>
            <a:ext cx="732574" cy="384721"/>
          </a:xfrm>
          <a:prstGeom prst="rect">
            <a:avLst/>
          </a:prstGeom>
          <a:noFill/>
        </p:spPr>
        <p:txBody>
          <a:bodyPr wrap="square" lIns="0" tIns="0" rIns="0" bIns="0" rtlCol="0">
            <a:spAutoFit/>
          </a:bodyPr>
          <a:lstStyle/>
          <a:p>
            <a:pPr>
              <a:spcBef>
                <a:spcPts val="500"/>
              </a:spcBef>
            </a:pPr>
            <a:r>
              <a:rPr lang="en-US" sz="2500" dirty="0">
                <a:solidFill>
                  <a:schemeClr val="accent5"/>
                </a:solidFill>
                <a:latin typeface="+mj-lt"/>
              </a:rPr>
              <a:t>67%</a:t>
            </a:r>
          </a:p>
        </p:txBody>
      </p:sp>
      <p:sp>
        <p:nvSpPr>
          <p:cNvPr id="21" name="TextBox 20">
            <a:extLst>
              <a:ext uri="{FF2B5EF4-FFF2-40B4-BE49-F238E27FC236}">
                <a16:creationId xmlns:a16="http://schemas.microsoft.com/office/drawing/2014/main" id="{7F2B4ED4-7501-4904-907E-5B9A21A8C09C}"/>
              </a:ext>
            </a:extLst>
          </p:cNvPr>
          <p:cNvSpPr txBox="1"/>
          <p:nvPr/>
        </p:nvSpPr>
        <p:spPr>
          <a:xfrm>
            <a:off x="1258063" y="2387190"/>
            <a:ext cx="1967954" cy="553998"/>
          </a:xfrm>
          <a:prstGeom prst="rect">
            <a:avLst/>
          </a:prstGeom>
          <a:noFill/>
        </p:spPr>
        <p:txBody>
          <a:bodyPr wrap="square" lIns="0" tIns="0" rIns="0" bIns="0" rtlCol="0">
            <a:spAutoFit/>
          </a:bodyPr>
          <a:lstStyle/>
          <a:p>
            <a:pPr>
              <a:spcBef>
                <a:spcPts val="500"/>
              </a:spcBef>
            </a:pPr>
            <a:r>
              <a:rPr lang="en-US" sz="900" dirty="0"/>
              <a:t>Percent of low-income parents reported that they would enroll their child in summer learning programs if they could</a:t>
            </a:r>
            <a:endParaRPr lang="en-US" sz="900" b="1" dirty="0"/>
          </a:p>
        </p:txBody>
      </p:sp>
      <p:sp>
        <p:nvSpPr>
          <p:cNvPr id="22" name="Rectangle 21">
            <a:extLst>
              <a:ext uri="{FF2B5EF4-FFF2-40B4-BE49-F238E27FC236}">
                <a16:creationId xmlns:a16="http://schemas.microsoft.com/office/drawing/2014/main" id="{9056CAAF-57A8-4BE2-AA7D-3A43A44EBCD5}"/>
              </a:ext>
            </a:extLst>
          </p:cNvPr>
          <p:cNvSpPr/>
          <p:nvPr/>
        </p:nvSpPr>
        <p:spPr>
          <a:xfrm>
            <a:off x="286536" y="1166928"/>
            <a:ext cx="3304093" cy="230832"/>
          </a:xfrm>
          <a:prstGeom prst="rect">
            <a:avLst/>
          </a:prstGeom>
        </p:spPr>
        <p:txBody>
          <a:bodyPr wrap="square" lIns="0">
            <a:spAutoFit/>
          </a:bodyPr>
          <a:lstStyle/>
          <a:p>
            <a:r>
              <a:rPr lang="en-US" sz="900" i="1" dirty="0"/>
              <a:t>Parent Response to Afterschool Alliance Parent Survey</a:t>
            </a:r>
            <a:r>
              <a:rPr lang="en-US" sz="900" baseline="30000" dirty="0"/>
              <a:t>1</a:t>
            </a:r>
            <a:endParaRPr lang="en-US" sz="900" i="1" dirty="0"/>
          </a:p>
        </p:txBody>
      </p:sp>
      <p:sp>
        <p:nvSpPr>
          <p:cNvPr id="23" name="TextBox 22">
            <a:extLst>
              <a:ext uri="{FF2B5EF4-FFF2-40B4-BE49-F238E27FC236}">
                <a16:creationId xmlns:a16="http://schemas.microsoft.com/office/drawing/2014/main" id="{D2A05685-04B6-4EAA-8305-FA74E17A00C8}"/>
              </a:ext>
            </a:extLst>
          </p:cNvPr>
          <p:cNvSpPr txBox="1"/>
          <p:nvPr/>
        </p:nvSpPr>
        <p:spPr>
          <a:xfrm>
            <a:off x="467550" y="1729071"/>
            <a:ext cx="732574" cy="384721"/>
          </a:xfrm>
          <a:prstGeom prst="rect">
            <a:avLst/>
          </a:prstGeom>
          <a:noFill/>
        </p:spPr>
        <p:txBody>
          <a:bodyPr wrap="square" lIns="0" tIns="0" rIns="0" bIns="0" rtlCol="0">
            <a:spAutoFit/>
          </a:bodyPr>
          <a:lstStyle/>
          <a:p>
            <a:pPr>
              <a:spcBef>
                <a:spcPts val="500"/>
              </a:spcBef>
            </a:pPr>
            <a:r>
              <a:rPr lang="en-US" sz="2500" dirty="0">
                <a:solidFill>
                  <a:schemeClr val="accent5"/>
                </a:solidFill>
                <a:latin typeface="+mj-lt"/>
              </a:rPr>
              <a:t>90%</a:t>
            </a:r>
          </a:p>
        </p:txBody>
      </p:sp>
      <p:sp>
        <p:nvSpPr>
          <p:cNvPr id="24" name="TextBox 23">
            <a:extLst>
              <a:ext uri="{FF2B5EF4-FFF2-40B4-BE49-F238E27FC236}">
                <a16:creationId xmlns:a16="http://schemas.microsoft.com/office/drawing/2014/main" id="{12030839-A399-421B-A59D-634DF767D143}"/>
              </a:ext>
            </a:extLst>
          </p:cNvPr>
          <p:cNvSpPr txBox="1"/>
          <p:nvPr/>
        </p:nvSpPr>
        <p:spPr>
          <a:xfrm>
            <a:off x="1270356" y="1713682"/>
            <a:ext cx="2082696" cy="415498"/>
          </a:xfrm>
          <a:prstGeom prst="rect">
            <a:avLst/>
          </a:prstGeom>
          <a:noFill/>
        </p:spPr>
        <p:txBody>
          <a:bodyPr wrap="square" lIns="0" tIns="0" rIns="0" bIns="0" rtlCol="0">
            <a:spAutoFit/>
          </a:bodyPr>
          <a:lstStyle/>
          <a:p>
            <a:pPr>
              <a:spcBef>
                <a:spcPts val="500"/>
              </a:spcBef>
            </a:pPr>
            <a:r>
              <a:rPr lang="en-US" sz="900" dirty="0"/>
              <a:t>Percent of low-income parents support public funding for summer learning programs</a:t>
            </a:r>
            <a:endParaRPr lang="en-US" sz="900" b="1" dirty="0"/>
          </a:p>
        </p:txBody>
      </p:sp>
      <p:sp>
        <p:nvSpPr>
          <p:cNvPr id="25" name="Rectangle 24">
            <a:extLst>
              <a:ext uri="{FF2B5EF4-FFF2-40B4-BE49-F238E27FC236}">
                <a16:creationId xmlns:a16="http://schemas.microsoft.com/office/drawing/2014/main" id="{5993B6AF-1946-4F82-A056-33E3A52D4A4E}"/>
              </a:ext>
            </a:extLst>
          </p:cNvPr>
          <p:cNvSpPr/>
          <p:nvPr/>
        </p:nvSpPr>
        <p:spPr bwMode="gray">
          <a:xfrm>
            <a:off x="266699" y="3366774"/>
            <a:ext cx="5867401" cy="1167126"/>
          </a:xfrm>
          <a:prstGeom prst="rect">
            <a:avLst/>
          </a:prstGeom>
          <a:no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grpSp>
        <p:nvGrpSpPr>
          <p:cNvPr id="26" name="Group 25">
            <a:extLst>
              <a:ext uri="{FF2B5EF4-FFF2-40B4-BE49-F238E27FC236}">
                <a16:creationId xmlns:a16="http://schemas.microsoft.com/office/drawing/2014/main" id="{C00AE77B-9BA3-4117-B2C3-C1A458C256D4}"/>
              </a:ext>
            </a:extLst>
          </p:cNvPr>
          <p:cNvGrpSpPr/>
          <p:nvPr/>
        </p:nvGrpSpPr>
        <p:grpSpPr bwMode="gray">
          <a:xfrm rot="10800000">
            <a:off x="5454174" y="3232941"/>
            <a:ext cx="423178" cy="361740"/>
            <a:chOff x="1184558" y="1125416"/>
            <a:chExt cx="423178" cy="361740"/>
          </a:xfrm>
        </p:grpSpPr>
        <p:sp>
          <p:nvSpPr>
            <p:cNvPr id="27" name="Rectangle 26">
              <a:extLst>
                <a:ext uri="{FF2B5EF4-FFF2-40B4-BE49-F238E27FC236}">
                  <a16:creationId xmlns:a16="http://schemas.microsoft.com/office/drawing/2014/main" id="{7A0B2676-6A8B-437F-B755-5CFA3F599C6E}"/>
                </a:ext>
              </a:extLst>
            </p:cNvPr>
            <p:cNvSpPr/>
            <p:nvPr/>
          </p:nvSpPr>
          <p:spPr bwMode="gray">
            <a:xfrm>
              <a:off x="1184558" y="1125416"/>
              <a:ext cx="423178" cy="36174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900" dirty="0" err="1">
                <a:solidFill>
                  <a:schemeClr val="bg1"/>
                </a:solidFill>
              </a:endParaRPr>
            </a:p>
          </p:txBody>
        </p:sp>
        <p:grpSp>
          <p:nvGrpSpPr>
            <p:cNvPr id="28" name="Group 27">
              <a:extLst>
                <a:ext uri="{FF2B5EF4-FFF2-40B4-BE49-F238E27FC236}">
                  <a16:creationId xmlns:a16="http://schemas.microsoft.com/office/drawing/2014/main" id="{FC7939C7-28EC-4D6F-9171-6CB87AC7B557}"/>
                </a:ext>
              </a:extLst>
            </p:cNvPr>
            <p:cNvGrpSpPr/>
            <p:nvPr/>
          </p:nvGrpSpPr>
          <p:grpSpPr bwMode="gray">
            <a:xfrm flipH="1" flipV="1">
              <a:off x="1245161" y="1176800"/>
              <a:ext cx="315403" cy="272386"/>
              <a:chOff x="3359444" y="2551001"/>
              <a:chExt cx="394764" cy="340924"/>
            </a:xfrm>
          </p:grpSpPr>
          <p:sp>
            <p:nvSpPr>
              <p:cNvPr id="29" name="Freeform 59">
                <a:extLst>
                  <a:ext uri="{FF2B5EF4-FFF2-40B4-BE49-F238E27FC236}">
                    <a16:creationId xmlns:a16="http://schemas.microsoft.com/office/drawing/2014/main" id="{004E9C53-8BBF-417D-B784-82754AC64A15}"/>
                  </a:ext>
                </a:extLst>
              </p:cNvPr>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sz="1200">
                  <a:solidFill>
                    <a:schemeClr val="bg1"/>
                  </a:solidFill>
                </a:endParaRPr>
              </a:p>
            </p:txBody>
          </p:sp>
          <p:sp>
            <p:nvSpPr>
              <p:cNvPr id="30" name="Freeform 60">
                <a:extLst>
                  <a:ext uri="{FF2B5EF4-FFF2-40B4-BE49-F238E27FC236}">
                    <a16:creationId xmlns:a16="http://schemas.microsoft.com/office/drawing/2014/main" id="{8A9ADDE6-AF2B-4FB8-8F6D-CA9412412211}"/>
                  </a:ext>
                </a:extLst>
              </p:cNvPr>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sz="1200" dirty="0">
                  <a:solidFill>
                    <a:schemeClr val="bg1"/>
                  </a:solidFill>
                </a:endParaRPr>
              </a:p>
            </p:txBody>
          </p:sp>
        </p:grpSp>
      </p:grpSp>
      <p:sp>
        <p:nvSpPr>
          <p:cNvPr id="31" name="TextBox 30">
            <a:extLst>
              <a:ext uri="{FF2B5EF4-FFF2-40B4-BE49-F238E27FC236}">
                <a16:creationId xmlns:a16="http://schemas.microsoft.com/office/drawing/2014/main" id="{ACB27F80-9687-4B7E-A4B6-70909C4CF64B}"/>
              </a:ext>
            </a:extLst>
          </p:cNvPr>
          <p:cNvSpPr txBox="1"/>
          <p:nvPr/>
        </p:nvSpPr>
        <p:spPr bwMode="gray">
          <a:xfrm>
            <a:off x="455520" y="3508547"/>
            <a:ext cx="4131227" cy="153888"/>
          </a:xfrm>
          <a:prstGeom prst="rect">
            <a:avLst/>
          </a:prstGeom>
          <a:noFill/>
        </p:spPr>
        <p:txBody>
          <a:bodyPr wrap="square" lIns="0" tIns="0" rIns="0" bIns="0" rtlCol="0">
            <a:spAutoFit/>
          </a:bodyPr>
          <a:lstStyle/>
          <a:p>
            <a:r>
              <a:rPr lang="en-US" sz="1000" b="1" dirty="0"/>
              <a:t>Working Parents Struggle to Find Time to Read to Kids</a:t>
            </a:r>
          </a:p>
        </p:txBody>
      </p:sp>
      <p:pic>
        <p:nvPicPr>
          <p:cNvPr id="32" name="Picture 31">
            <a:extLst>
              <a:ext uri="{FF2B5EF4-FFF2-40B4-BE49-F238E27FC236}">
                <a16:creationId xmlns:a16="http://schemas.microsoft.com/office/drawing/2014/main" id="{681D0342-6018-4ABA-A15B-84D18A8B9C93}"/>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752014" y="1502004"/>
            <a:ext cx="469234" cy="391028"/>
          </a:xfrm>
          <a:prstGeom prst="rect">
            <a:avLst/>
          </a:prstGeom>
        </p:spPr>
      </p:pic>
      <p:pic>
        <p:nvPicPr>
          <p:cNvPr id="33" name="Picture 32">
            <a:extLst>
              <a:ext uri="{FF2B5EF4-FFF2-40B4-BE49-F238E27FC236}">
                <a16:creationId xmlns:a16="http://schemas.microsoft.com/office/drawing/2014/main" id="{33C8A433-B9F3-4AC4-8124-77ECE118BDDC}"/>
              </a:ext>
            </a:extLst>
          </p:cNvPr>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841502" y="2739854"/>
            <a:ext cx="290259" cy="352542"/>
          </a:xfrm>
          <a:prstGeom prst="rect">
            <a:avLst/>
          </a:prstGeom>
        </p:spPr>
      </p:pic>
      <p:pic>
        <p:nvPicPr>
          <p:cNvPr id="34" name="Picture 33">
            <a:extLst>
              <a:ext uri="{FF2B5EF4-FFF2-40B4-BE49-F238E27FC236}">
                <a16:creationId xmlns:a16="http://schemas.microsoft.com/office/drawing/2014/main" id="{2BA05C9D-66A4-4B7E-B2B9-0630D53EC151}"/>
              </a:ext>
            </a:extLst>
          </p:cNvPr>
          <p:cNvPicPr>
            <a:picLocks noChangeAspect="1"/>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803630" y="2050147"/>
            <a:ext cx="366002" cy="469234"/>
          </a:xfrm>
          <a:prstGeom prst="rect">
            <a:avLst/>
          </a:prstGeom>
        </p:spPr>
      </p:pic>
    </p:spTree>
    <p:extLst>
      <p:ext uri="{BB962C8B-B14F-4D97-AF65-F5344CB8AC3E}">
        <p14:creationId xmlns:p14="http://schemas.microsoft.com/office/powerpoint/2010/main" val="1049730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439CD5-E8B9-4F43-B632-44A60B32D733}"/>
              </a:ext>
            </a:extLst>
          </p:cNvPr>
          <p:cNvSpPr>
            <a:spLocks noGrp="1"/>
          </p:cNvSpPr>
          <p:nvPr>
            <p:ph type="body" sz="quarter" idx="16"/>
          </p:nvPr>
        </p:nvSpPr>
        <p:spPr/>
        <p:txBody>
          <a:bodyPr/>
          <a:lstStyle/>
          <a:p>
            <a:r>
              <a:rPr lang="en-US" dirty="0"/>
              <a:t>Practice #14: Parent-Facing Literacy Nudges</a:t>
            </a:r>
          </a:p>
        </p:txBody>
      </p:sp>
      <p:sp>
        <p:nvSpPr>
          <p:cNvPr id="4" name="Text Placeholder 3">
            <a:extLst>
              <a:ext uri="{FF2B5EF4-FFF2-40B4-BE49-F238E27FC236}">
                <a16:creationId xmlns:a16="http://schemas.microsoft.com/office/drawing/2014/main" id="{C5F82F11-C6D8-4F62-BECA-E47CC3D570F8}"/>
              </a:ext>
            </a:extLst>
          </p:cNvPr>
          <p:cNvSpPr>
            <a:spLocks noGrp="1"/>
          </p:cNvSpPr>
          <p:nvPr>
            <p:ph type="body" sz="quarter" idx="18"/>
          </p:nvPr>
        </p:nvSpPr>
        <p:spPr>
          <a:xfrm>
            <a:off x="3446571" y="4555405"/>
            <a:ext cx="2954229" cy="276999"/>
          </a:xfrm>
        </p:spPr>
        <p:txBody>
          <a:bodyPr/>
          <a:lstStyle/>
          <a:p>
            <a:r>
              <a:rPr lang="en-US" dirty="0"/>
              <a:t>Source: Kraft, M. &amp; </a:t>
            </a:r>
            <a:r>
              <a:rPr lang="en-US" dirty="0" err="1"/>
              <a:t>Minti</a:t>
            </a:r>
            <a:r>
              <a:rPr lang="en-US" dirty="0"/>
              <a:t>-Nussbaum, M. 2017</a:t>
            </a:r>
            <a:r>
              <a:rPr lang="en-US" dirty="0">
                <a:hlinkClick r:id="rId3"/>
              </a:rPr>
              <a:t>. Can Schools Enable Parents to Prevent Summer Learning Loss? A Text Messaging Field Experiment to Promote Literacy Skills</a:t>
            </a:r>
            <a:r>
              <a:rPr lang="en-US" dirty="0"/>
              <a:t>; EAB interviews and analysis.</a:t>
            </a:r>
          </a:p>
        </p:txBody>
      </p:sp>
      <p:sp>
        <p:nvSpPr>
          <p:cNvPr id="6" name="Title 5">
            <a:extLst>
              <a:ext uri="{FF2B5EF4-FFF2-40B4-BE49-F238E27FC236}">
                <a16:creationId xmlns:a16="http://schemas.microsoft.com/office/drawing/2014/main" id="{12C377AC-F404-4414-B236-C1F8894FF58C}"/>
              </a:ext>
            </a:extLst>
          </p:cNvPr>
          <p:cNvSpPr>
            <a:spLocks noGrp="1"/>
          </p:cNvSpPr>
          <p:nvPr>
            <p:ph type="title"/>
          </p:nvPr>
        </p:nvSpPr>
        <p:spPr>
          <a:xfrm>
            <a:off x="280194" y="317005"/>
            <a:ext cx="5840412" cy="249299"/>
          </a:xfrm>
        </p:spPr>
        <p:txBody>
          <a:bodyPr/>
          <a:lstStyle/>
          <a:p>
            <a:r>
              <a:rPr lang="en-US" dirty="0"/>
              <a:t>Enable Parents to Reinforce Literacy in Simple Ways</a:t>
            </a:r>
          </a:p>
        </p:txBody>
      </p:sp>
      <p:sp>
        <p:nvSpPr>
          <p:cNvPr id="7" name="Text Placeholder 6">
            <a:extLst>
              <a:ext uri="{FF2B5EF4-FFF2-40B4-BE49-F238E27FC236}">
                <a16:creationId xmlns:a16="http://schemas.microsoft.com/office/drawing/2014/main" id="{7E57CBB4-7CBD-4993-8172-CDE9FBD4DCA8}"/>
              </a:ext>
            </a:extLst>
          </p:cNvPr>
          <p:cNvSpPr txBox="1">
            <a:spLocks/>
          </p:cNvSpPr>
          <p:nvPr/>
        </p:nvSpPr>
        <p:spPr bwMode="gray">
          <a:xfrm>
            <a:off x="283266" y="632949"/>
            <a:ext cx="5850834" cy="184666"/>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Text Parents Light-Lift Tips to Support Literacy Development in Summer</a:t>
            </a:r>
          </a:p>
        </p:txBody>
      </p:sp>
      <p:sp>
        <p:nvSpPr>
          <p:cNvPr id="9" name="Text Placeholder 9">
            <a:extLst>
              <a:ext uri="{FF2B5EF4-FFF2-40B4-BE49-F238E27FC236}">
                <a16:creationId xmlns:a16="http://schemas.microsoft.com/office/drawing/2014/main" id="{1CF9A6C8-A3B6-431E-AAE1-9611BBC2C61A}"/>
              </a:ext>
            </a:extLst>
          </p:cNvPr>
          <p:cNvSpPr txBox="1">
            <a:spLocks/>
          </p:cNvSpPr>
          <p:nvPr/>
        </p:nvSpPr>
        <p:spPr bwMode="gray">
          <a:xfrm>
            <a:off x="0" y="4557713"/>
            <a:ext cx="2046204" cy="76944"/>
          </a:xfrm>
          <a:prstGeom prst="rect">
            <a:avLst/>
          </a:prstGeom>
        </p:spPr>
        <p:txBody>
          <a:bodyPr vert="horz" wrap="square" lIns="64008" tIns="0" rIns="0" bIns="0" rtlCol="0" anchor="b" anchorCtr="0">
            <a:spAutoFit/>
          </a:bodyPr>
          <a:lstStyle>
            <a:lvl1pPr marL="114300" indent="-114300" algn="l" defTabSz="480060" rtl="0" eaLnBrk="1" latinLnBrk="0" hangingPunct="1">
              <a:lnSpc>
                <a:spcPct val="100000"/>
              </a:lnSpc>
              <a:spcBef>
                <a:spcPts val="100"/>
              </a:spcBef>
              <a:buClrTx/>
              <a:buFont typeface="+mj-lt"/>
              <a:buAutoNum type="arabicParenR"/>
              <a:defRPr sz="500" kern="1200">
                <a:solidFill>
                  <a:schemeClr val="tx1"/>
                </a:solidFill>
                <a:latin typeface="+mn-lt"/>
                <a:ea typeface="+mn-ea"/>
                <a:cs typeface="+mn-cs"/>
              </a:defRPr>
            </a:lvl1pPr>
            <a:lvl2pPr marL="228600" indent="-114300" algn="l" defTabSz="480060" rtl="0" eaLnBrk="1" latinLnBrk="0" hangingPunct="1">
              <a:lnSpc>
                <a:spcPct val="100000"/>
              </a:lnSpc>
              <a:spcBef>
                <a:spcPts val="200"/>
              </a:spcBef>
              <a:buClrTx/>
              <a:buFont typeface="Verdana" panose="020B0604030504040204" pitchFamily="34" charset="0"/>
              <a:buChar char="–"/>
              <a:defRPr sz="500" kern="1200">
                <a:solidFill>
                  <a:schemeClr val="tx1"/>
                </a:solidFill>
                <a:latin typeface="+mn-lt"/>
                <a:ea typeface="+mn-ea"/>
                <a:cs typeface="+mn-cs"/>
              </a:defRPr>
            </a:lvl2pPr>
            <a:lvl3pPr marL="342900" indent="-114300" algn="l" defTabSz="480060" rtl="0" eaLnBrk="1" latinLnBrk="0" hangingPunct="1">
              <a:lnSpc>
                <a:spcPct val="100000"/>
              </a:lnSpc>
              <a:spcBef>
                <a:spcPts val="200"/>
              </a:spcBef>
              <a:buClrTx/>
              <a:buFont typeface="Arial" panose="020B0604020202020204" pitchFamily="34" charset="0"/>
              <a:buChar char="•"/>
              <a:defRPr sz="500" kern="1200">
                <a:solidFill>
                  <a:schemeClr val="tx1"/>
                </a:solidFill>
                <a:latin typeface="+mn-lt"/>
                <a:ea typeface="+mn-ea"/>
                <a:cs typeface="+mn-cs"/>
              </a:defRPr>
            </a:lvl3pPr>
            <a:lvl4pPr marL="457200" indent="-114300" algn="l" defTabSz="480060" rtl="0" eaLnBrk="1" latinLnBrk="0" hangingPunct="1">
              <a:lnSpc>
                <a:spcPct val="100000"/>
              </a:lnSpc>
              <a:spcBef>
                <a:spcPts val="200"/>
              </a:spcBef>
              <a:buFont typeface="Verdana" panose="020B0604030504040204" pitchFamily="34" charset="0"/>
              <a:buChar char="–"/>
              <a:defRPr sz="500" kern="1200">
                <a:solidFill>
                  <a:schemeClr val="tx1"/>
                </a:solidFill>
                <a:latin typeface="+mn-lt"/>
                <a:ea typeface="+mn-ea"/>
                <a:cs typeface="+mn-cs"/>
              </a:defRPr>
            </a:lvl4pPr>
            <a:lvl5pPr marL="571500" indent="-114300" algn="l" defTabSz="480060" rtl="0" eaLnBrk="1" latinLnBrk="0" hangingPunct="1">
              <a:lnSpc>
                <a:spcPct val="100000"/>
              </a:lnSpc>
              <a:spcBef>
                <a:spcPts val="200"/>
              </a:spcBef>
              <a:buFont typeface="Arial" panose="020B0604020202020204" pitchFamily="34" charset="0"/>
              <a:buChar char="•"/>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a:t>N=183 1</a:t>
            </a:r>
            <a:r>
              <a:rPr lang="en-US" baseline="30000"/>
              <a:t>st</a:t>
            </a:r>
            <a:r>
              <a:rPr lang="en-US"/>
              <a:t>-4</a:t>
            </a:r>
            <a:r>
              <a:rPr lang="en-US" baseline="30000"/>
              <a:t>th</a:t>
            </a:r>
            <a:r>
              <a:rPr lang="en-US"/>
              <a:t> grade students</a:t>
            </a:r>
            <a:endParaRPr lang="en-US" dirty="0"/>
          </a:p>
        </p:txBody>
      </p:sp>
      <p:sp>
        <p:nvSpPr>
          <p:cNvPr id="11" name="Line Callout 2 (No Border) 2">
            <a:extLst>
              <a:ext uri="{FF2B5EF4-FFF2-40B4-BE49-F238E27FC236}">
                <a16:creationId xmlns:a16="http://schemas.microsoft.com/office/drawing/2014/main" id="{4CA7BB7B-4875-4274-A39A-AD731B01609E}"/>
              </a:ext>
            </a:extLst>
          </p:cNvPr>
          <p:cNvSpPr/>
          <p:nvPr/>
        </p:nvSpPr>
        <p:spPr bwMode="gray">
          <a:xfrm>
            <a:off x="386685" y="1351336"/>
            <a:ext cx="2935334" cy="1523660"/>
          </a:xfrm>
          <a:custGeom>
            <a:avLst/>
            <a:gdLst>
              <a:gd name="connsiteX0" fmla="*/ 0 w 2758653"/>
              <a:gd name="connsiteY0" fmla="*/ 0 h 969168"/>
              <a:gd name="connsiteX1" fmla="*/ 2758653 w 2758653"/>
              <a:gd name="connsiteY1" fmla="*/ 0 h 969168"/>
              <a:gd name="connsiteX2" fmla="*/ 2758653 w 2758653"/>
              <a:gd name="connsiteY2" fmla="*/ 969168 h 969168"/>
              <a:gd name="connsiteX3" fmla="*/ 0 w 2758653"/>
              <a:gd name="connsiteY3" fmla="*/ 969168 h 969168"/>
              <a:gd name="connsiteX4" fmla="*/ 0 w 2758653"/>
              <a:gd name="connsiteY4" fmla="*/ 0 h 969168"/>
              <a:gd name="connsiteX0" fmla="*/ 124939 w 2758653"/>
              <a:gd name="connsiteY0" fmla="*/ -717 h 969168"/>
              <a:gd name="connsiteX1" fmla="*/ 125988 w 2758653"/>
              <a:gd name="connsiteY1" fmla="*/ 238096 h 969168"/>
              <a:gd name="connsiteX2" fmla="*/ 127091 w 2758653"/>
              <a:gd name="connsiteY2" fmla="*/ 969885 h 969168"/>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38813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18844 w 2758653"/>
              <a:gd name="connsiteY1" fmla="*/ 241194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50719 h 970602"/>
              <a:gd name="connsiteX2" fmla="*/ 127091 w 2758653"/>
              <a:gd name="connsiteY2" fmla="*/ 970602 h 970602"/>
              <a:gd name="connsiteX0" fmla="*/ 0 w 2758653"/>
              <a:gd name="connsiteY0" fmla="*/ 717 h 969885"/>
              <a:gd name="connsiteX1" fmla="*/ 2758653 w 2758653"/>
              <a:gd name="connsiteY1" fmla="*/ 717 h 969885"/>
              <a:gd name="connsiteX2" fmla="*/ 2758653 w 2758653"/>
              <a:gd name="connsiteY2" fmla="*/ 969885 h 969885"/>
              <a:gd name="connsiteX3" fmla="*/ 0 w 2758653"/>
              <a:gd name="connsiteY3" fmla="*/ 969885 h 969885"/>
              <a:gd name="connsiteX4" fmla="*/ 0 w 2758653"/>
              <a:gd name="connsiteY4" fmla="*/ 717 h 969885"/>
              <a:gd name="connsiteX0" fmla="*/ 124939 w 2758653"/>
              <a:gd name="connsiteY0" fmla="*/ 0 h 969885"/>
              <a:gd name="connsiteX1" fmla="*/ 125988 w 2758653"/>
              <a:gd name="connsiteY1" fmla="*/ 250719 h 969885"/>
              <a:gd name="connsiteX0" fmla="*/ 0 w 2758653"/>
              <a:gd name="connsiteY0" fmla="*/ 717 h 972237"/>
              <a:gd name="connsiteX1" fmla="*/ 2758653 w 2758653"/>
              <a:gd name="connsiteY1" fmla="*/ 717 h 972237"/>
              <a:gd name="connsiteX2" fmla="*/ 2758653 w 2758653"/>
              <a:gd name="connsiteY2" fmla="*/ 969885 h 972237"/>
              <a:gd name="connsiteX3" fmla="*/ 0 w 2758653"/>
              <a:gd name="connsiteY3" fmla="*/ 969885 h 972237"/>
              <a:gd name="connsiteX4" fmla="*/ 0 w 2758653"/>
              <a:gd name="connsiteY4" fmla="*/ 717 h 972237"/>
              <a:gd name="connsiteX0" fmla="*/ 124939 w 2758653"/>
              <a:gd name="connsiteY0" fmla="*/ 0 h 972237"/>
              <a:gd name="connsiteX1" fmla="*/ 95 w 2758653"/>
              <a:gd name="connsiteY1" fmla="*/ 972237 h 972237"/>
              <a:gd name="connsiteX0" fmla="*/ 955 w 2759608"/>
              <a:gd name="connsiteY0" fmla="*/ 0 h 971520"/>
              <a:gd name="connsiteX1" fmla="*/ 2759608 w 2759608"/>
              <a:gd name="connsiteY1" fmla="*/ 0 h 971520"/>
              <a:gd name="connsiteX2" fmla="*/ 2759608 w 2759608"/>
              <a:gd name="connsiteY2" fmla="*/ 969168 h 971520"/>
              <a:gd name="connsiteX3" fmla="*/ 955 w 2759608"/>
              <a:gd name="connsiteY3" fmla="*/ 969168 h 971520"/>
              <a:gd name="connsiteX4" fmla="*/ 955 w 2759608"/>
              <a:gd name="connsiteY4" fmla="*/ 0 h 971520"/>
              <a:gd name="connsiteX0" fmla="*/ 0 w 2759608"/>
              <a:gd name="connsiteY0" fmla="*/ 1664 h 971520"/>
              <a:gd name="connsiteX1" fmla="*/ 1050 w 2759608"/>
              <a:gd name="connsiteY1" fmla="*/ 971520 h 971520"/>
              <a:gd name="connsiteX0" fmla="*/ 0 w 2758653"/>
              <a:gd name="connsiteY0" fmla="*/ 0 h 971520"/>
              <a:gd name="connsiteX1" fmla="*/ 2758653 w 2758653"/>
              <a:gd name="connsiteY1" fmla="*/ 0 h 971520"/>
              <a:gd name="connsiteX2" fmla="*/ 2758653 w 2758653"/>
              <a:gd name="connsiteY2" fmla="*/ 969168 h 971520"/>
              <a:gd name="connsiteX3" fmla="*/ 0 w 2758653"/>
              <a:gd name="connsiteY3" fmla="*/ 969168 h 971520"/>
              <a:gd name="connsiteX4" fmla="*/ 0 w 2758653"/>
              <a:gd name="connsiteY4" fmla="*/ 0 h 971520"/>
              <a:gd name="connsiteX0" fmla="*/ 11150 w 2758653"/>
              <a:gd name="connsiteY0" fmla="*/ 37382 h 971520"/>
              <a:gd name="connsiteX1" fmla="*/ 95 w 2758653"/>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0 h 971520"/>
              <a:gd name="connsiteX1" fmla="*/ 2759609 w 2759609"/>
              <a:gd name="connsiteY1" fmla="*/ 0 h 971520"/>
              <a:gd name="connsiteX2" fmla="*/ 2759609 w 2759609"/>
              <a:gd name="connsiteY2" fmla="*/ 969168 h 971520"/>
              <a:gd name="connsiteX3" fmla="*/ 956 w 2759609"/>
              <a:gd name="connsiteY3" fmla="*/ 969168 h 971520"/>
              <a:gd name="connsiteX4" fmla="*/ 956 w 2759609"/>
              <a:gd name="connsiteY4" fmla="*/ 0 h 971520"/>
              <a:gd name="connsiteX0" fmla="*/ 0 w 2759609"/>
              <a:gd name="connsiteY0" fmla="*/ 13568 h 971520"/>
              <a:gd name="connsiteX1" fmla="*/ 1051 w 2759609"/>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719 h 972239"/>
              <a:gd name="connsiteX1" fmla="*/ 2759609 w 2759609"/>
              <a:gd name="connsiteY1" fmla="*/ 719 h 972239"/>
              <a:gd name="connsiteX2" fmla="*/ 2759609 w 2759609"/>
              <a:gd name="connsiteY2" fmla="*/ 969887 h 972239"/>
              <a:gd name="connsiteX3" fmla="*/ 956 w 2759609"/>
              <a:gd name="connsiteY3" fmla="*/ 969887 h 972239"/>
              <a:gd name="connsiteX4" fmla="*/ 956 w 2759609"/>
              <a:gd name="connsiteY4" fmla="*/ 719 h 972239"/>
              <a:gd name="connsiteX0" fmla="*/ 0 w 2759609"/>
              <a:gd name="connsiteY0" fmla="*/ 0 h 972239"/>
              <a:gd name="connsiteX1" fmla="*/ 1051 w 2759609"/>
              <a:gd name="connsiteY1" fmla="*/ 972239 h 972239"/>
            </a:gdLst>
            <a:ahLst/>
            <a:cxnLst>
              <a:cxn ang="0">
                <a:pos x="connsiteX0" y="connsiteY0"/>
              </a:cxn>
              <a:cxn ang="0">
                <a:pos x="connsiteX1" y="connsiteY1"/>
              </a:cxn>
            </a:cxnLst>
            <a:rect l="l" t="t" r="r" b="b"/>
            <a:pathLst>
              <a:path w="2759609" h="972239" stroke="0" extrusionOk="0">
                <a:moveTo>
                  <a:pt x="956" y="719"/>
                </a:moveTo>
                <a:lnTo>
                  <a:pt x="2759609" y="719"/>
                </a:lnTo>
                <a:lnTo>
                  <a:pt x="2759609" y="969887"/>
                </a:lnTo>
                <a:lnTo>
                  <a:pt x="956" y="969887"/>
                </a:lnTo>
                <a:lnTo>
                  <a:pt x="956" y="719"/>
                </a:lnTo>
                <a:close/>
              </a:path>
              <a:path w="2759609" h="972239" fill="none" extrusionOk="0">
                <a:moveTo>
                  <a:pt x="0" y="0"/>
                </a:moveTo>
                <a:cubicBezTo>
                  <a:pt x="350" y="79604"/>
                  <a:pt x="701" y="892635"/>
                  <a:pt x="1051" y="972239"/>
                </a:cubicBezTo>
              </a:path>
            </a:pathLst>
          </a:custGeom>
          <a:solidFill>
            <a:schemeClr val="bg2"/>
          </a:solidFill>
          <a:ln w="2540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137160" rIns="137160" bIns="137160" numCol="1" spcCol="0" rtlCol="0" fromWordArt="0" anchor="t" anchorCtr="0" forceAA="0" compatLnSpc="1">
            <a:prstTxWarp prst="textNoShape">
              <a:avLst/>
            </a:prstTxWarp>
            <a:noAutofit/>
          </a:bodyPr>
          <a:lstStyle/>
          <a:p>
            <a:pPr>
              <a:spcBef>
                <a:spcPts val="500"/>
              </a:spcBef>
            </a:pPr>
            <a:r>
              <a:rPr lang="en-US" sz="1000" b="1" i="1" dirty="0">
                <a:solidFill>
                  <a:schemeClr val="tx1"/>
                </a:solidFill>
              </a:rPr>
              <a:t>A Text Messaging Field Experiment to Promote Literacy (2017)</a:t>
            </a:r>
          </a:p>
          <a:p>
            <a:pPr>
              <a:spcBef>
                <a:spcPts val="500"/>
              </a:spcBef>
            </a:pPr>
            <a:r>
              <a:rPr lang="en-US" sz="900" dirty="0">
                <a:solidFill>
                  <a:schemeClr val="tx1"/>
                </a:solidFill>
              </a:rPr>
              <a:t>Harvard University randomized control trial in Blackstone Valley Prep Mayoral Academy finds that texting parents suggestions of ways to reinforce literacy in everyday activities over the summer helps to </a:t>
            </a:r>
            <a:r>
              <a:rPr lang="en-US" sz="900" b="1" dirty="0">
                <a:solidFill>
                  <a:schemeClr val="tx1"/>
                </a:solidFill>
              </a:rPr>
              <a:t>mitigate summer learning loss in early elementary grades</a:t>
            </a:r>
          </a:p>
          <a:p>
            <a:pPr>
              <a:spcBef>
                <a:spcPts val="500"/>
              </a:spcBef>
            </a:pPr>
            <a:r>
              <a:rPr lang="en-US" sz="900" b="1" dirty="0">
                <a:solidFill>
                  <a:schemeClr val="tx1"/>
                </a:solidFill>
              </a:rPr>
              <a:t> </a:t>
            </a:r>
          </a:p>
        </p:txBody>
      </p:sp>
      <p:sp>
        <p:nvSpPr>
          <p:cNvPr id="12" name="Isosceles Triangle 11">
            <a:extLst>
              <a:ext uri="{FF2B5EF4-FFF2-40B4-BE49-F238E27FC236}">
                <a16:creationId xmlns:a16="http://schemas.microsoft.com/office/drawing/2014/main" id="{E44F0F49-8DF5-4440-ACEA-6DB06040E3AF}"/>
              </a:ext>
            </a:extLst>
          </p:cNvPr>
          <p:cNvSpPr/>
          <p:nvPr/>
        </p:nvSpPr>
        <p:spPr bwMode="gray">
          <a:xfrm rot="5400000">
            <a:off x="479269" y="1501739"/>
            <a:ext cx="135068" cy="73857"/>
          </a:xfrm>
          <a:prstGeom prst="triangle">
            <a:avLst>
              <a:gd name="adj" fmla="val 49998"/>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3" name="Picture 12">
            <a:extLst>
              <a:ext uri="{FF2B5EF4-FFF2-40B4-BE49-F238E27FC236}">
                <a16:creationId xmlns:a16="http://schemas.microsoft.com/office/drawing/2014/main" id="{13B2447E-772C-4727-A8D6-3B8112CDABA6}"/>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295246" y="1466603"/>
            <a:ext cx="182880" cy="139599"/>
          </a:xfrm>
          <a:prstGeom prst="rect">
            <a:avLst/>
          </a:prstGeom>
        </p:spPr>
      </p:pic>
      <p:sp>
        <p:nvSpPr>
          <p:cNvPr id="14" name="TextBox 13">
            <a:extLst>
              <a:ext uri="{FF2B5EF4-FFF2-40B4-BE49-F238E27FC236}">
                <a16:creationId xmlns:a16="http://schemas.microsoft.com/office/drawing/2014/main" id="{660EC872-3E91-4971-984C-C54BCB765430}"/>
              </a:ext>
            </a:extLst>
          </p:cNvPr>
          <p:cNvSpPr txBox="1"/>
          <p:nvPr/>
        </p:nvSpPr>
        <p:spPr bwMode="gray">
          <a:xfrm>
            <a:off x="290294" y="2976719"/>
            <a:ext cx="3179872" cy="307777"/>
          </a:xfrm>
          <a:prstGeom prst="rect">
            <a:avLst/>
          </a:prstGeom>
          <a:noFill/>
        </p:spPr>
        <p:txBody>
          <a:bodyPr wrap="square" lIns="0" tIns="0" rIns="0" bIns="0" rtlCol="0">
            <a:spAutoFit/>
          </a:bodyPr>
          <a:lstStyle/>
          <a:p>
            <a:pPr>
              <a:spcBef>
                <a:spcPts val="500"/>
              </a:spcBef>
            </a:pPr>
            <a:r>
              <a:rPr lang="en-US" sz="1000" b="1" dirty="0"/>
              <a:t>Even Among Minority and Low-income Student Populations</a:t>
            </a:r>
          </a:p>
        </p:txBody>
      </p:sp>
      <p:sp>
        <p:nvSpPr>
          <p:cNvPr id="15" name="TextBox 14">
            <a:extLst>
              <a:ext uri="{FF2B5EF4-FFF2-40B4-BE49-F238E27FC236}">
                <a16:creationId xmlns:a16="http://schemas.microsoft.com/office/drawing/2014/main" id="{CDC2E564-130A-4B71-A1F7-6447F991EC06}"/>
              </a:ext>
            </a:extLst>
          </p:cNvPr>
          <p:cNvSpPr txBox="1"/>
          <p:nvPr/>
        </p:nvSpPr>
        <p:spPr bwMode="gray">
          <a:xfrm>
            <a:off x="290294" y="960429"/>
            <a:ext cx="2992695" cy="307777"/>
          </a:xfrm>
          <a:prstGeom prst="rect">
            <a:avLst/>
          </a:prstGeom>
          <a:noFill/>
        </p:spPr>
        <p:txBody>
          <a:bodyPr wrap="square" lIns="0" tIns="0" rIns="0" bIns="0" rtlCol="0">
            <a:spAutoFit/>
          </a:bodyPr>
          <a:lstStyle/>
          <a:p>
            <a:pPr>
              <a:spcBef>
                <a:spcPts val="500"/>
              </a:spcBef>
            </a:pPr>
            <a:r>
              <a:rPr lang="en-US" sz="1000" b="1" dirty="0"/>
              <a:t>Tips-by-Texts Parent-Facing Initiative Helps Prevent Summer Learning Loss</a:t>
            </a:r>
            <a:r>
              <a:rPr lang="en-US" sz="1000" b="1" baseline="30000" dirty="0"/>
              <a:t>1</a:t>
            </a:r>
            <a:endParaRPr lang="en-US" sz="1000" b="1" dirty="0"/>
          </a:p>
        </p:txBody>
      </p:sp>
      <p:sp>
        <p:nvSpPr>
          <p:cNvPr id="16" name="TextBox 15">
            <a:extLst>
              <a:ext uri="{FF2B5EF4-FFF2-40B4-BE49-F238E27FC236}">
                <a16:creationId xmlns:a16="http://schemas.microsoft.com/office/drawing/2014/main" id="{F827FF5C-1AB3-490F-BA9B-68D0054B8E2E}"/>
              </a:ext>
            </a:extLst>
          </p:cNvPr>
          <p:cNvSpPr txBox="1"/>
          <p:nvPr/>
        </p:nvSpPr>
        <p:spPr bwMode="gray">
          <a:xfrm>
            <a:off x="3614965" y="977530"/>
            <a:ext cx="2550883" cy="307777"/>
          </a:xfrm>
          <a:prstGeom prst="rect">
            <a:avLst/>
          </a:prstGeom>
          <a:noFill/>
        </p:spPr>
        <p:txBody>
          <a:bodyPr wrap="square" lIns="0" tIns="0" rIns="0" bIns="0" rtlCol="0">
            <a:spAutoFit/>
          </a:bodyPr>
          <a:lstStyle/>
          <a:p>
            <a:r>
              <a:rPr lang="en-US" sz="1000" b="1" dirty="0"/>
              <a:t>Three Step Process to Engage Parents in Reinforcing Literacy</a:t>
            </a:r>
          </a:p>
        </p:txBody>
      </p:sp>
      <p:sp>
        <p:nvSpPr>
          <p:cNvPr id="26" name="TextBox 25">
            <a:extLst>
              <a:ext uri="{FF2B5EF4-FFF2-40B4-BE49-F238E27FC236}">
                <a16:creationId xmlns:a16="http://schemas.microsoft.com/office/drawing/2014/main" id="{7E3211D3-9E5D-461E-BD26-51DE08A25040}"/>
              </a:ext>
            </a:extLst>
          </p:cNvPr>
          <p:cNvSpPr txBox="1"/>
          <p:nvPr/>
        </p:nvSpPr>
        <p:spPr bwMode="gray">
          <a:xfrm>
            <a:off x="290294" y="3282359"/>
            <a:ext cx="3066359" cy="276999"/>
          </a:xfrm>
          <a:prstGeom prst="rect">
            <a:avLst/>
          </a:prstGeom>
          <a:noFill/>
        </p:spPr>
        <p:txBody>
          <a:bodyPr wrap="square" lIns="0" tIns="0" rIns="0" bIns="0" rtlCol="0">
            <a:spAutoFit/>
          </a:bodyPr>
          <a:lstStyle/>
          <a:p>
            <a:pPr>
              <a:spcBef>
                <a:spcPts val="500"/>
              </a:spcBef>
            </a:pPr>
            <a:r>
              <a:rPr lang="en-US" sz="900" i="1" dirty="0"/>
              <a:t>Demographics of 1</a:t>
            </a:r>
            <a:r>
              <a:rPr lang="en-US" sz="900" i="1" baseline="30000" dirty="0"/>
              <a:t>st</a:t>
            </a:r>
            <a:r>
              <a:rPr lang="en-US" sz="900" i="1" dirty="0"/>
              <a:t>-4</a:t>
            </a:r>
            <a:r>
              <a:rPr lang="en-US" sz="900" i="1" baseline="30000" dirty="0"/>
              <a:t>th</a:t>
            </a:r>
            <a:r>
              <a:rPr lang="en-US" sz="900" i="1" dirty="0"/>
              <a:t> Grade Research Participants at Blackstone Valley Prep Mayoral Academy  </a:t>
            </a:r>
          </a:p>
        </p:txBody>
      </p:sp>
      <p:sp>
        <p:nvSpPr>
          <p:cNvPr id="27" name="TextBox 26">
            <a:extLst>
              <a:ext uri="{FF2B5EF4-FFF2-40B4-BE49-F238E27FC236}">
                <a16:creationId xmlns:a16="http://schemas.microsoft.com/office/drawing/2014/main" id="{F6139B58-CFF4-4A0E-ABCF-F27E4E52C5F3}"/>
              </a:ext>
            </a:extLst>
          </p:cNvPr>
          <p:cNvSpPr txBox="1"/>
          <p:nvPr/>
        </p:nvSpPr>
        <p:spPr bwMode="gray">
          <a:xfrm>
            <a:off x="509170" y="3606672"/>
            <a:ext cx="625359" cy="338554"/>
          </a:xfrm>
          <a:prstGeom prst="rect">
            <a:avLst/>
          </a:prstGeom>
          <a:noFill/>
        </p:spPr>
        <p:txBody>
          <a:bodyPr wrap="square" lIns="0" tIns="0" rIns="0" bIns="0" rtlCol="0">
            <a:spAutoFit/>
          </a:bodyPr>
          <a:lstStyle/>
          <a:p>
            <a:pPr>
              <a:spcBef>
                <a:spcPts val="500"/>
              </a:spcBef>
            </a:pPr>
            <a:r>
              <a:rPr lang="en-US" sz="2200" dirty="0">
                <a:solidFill>
                  <a:schemeClr val="accent6"/>
                </a:solidFill>
                <a:latin typeface="+mj-lt"/>
              </a:rPr>
              <a:t>44%</a:t>
            </a:r>
          </a:p>
        </p:txBody>
      </p:sp>
      <p:sp>
        <p:nvSpPr>
          <p:cNvPr id="28" name="TextBox 27">
            <a:extLst>
              <a:ext uri="{FF2B5EF4-FFF2-40B4-BE49-F238E27FC236}">
                <a16:creationId xmlns:a16="http://schemas.microsoft.com/office/drawing/2014/main" id="{4823A722-1C28-4EFD-ABBE-598BE440A17F}"/>
              </a:ext>
            </a:extLst>
          </p:cNvPr>
          <p:cNvSpPr txBox="1"/>
          <p:nvPr/>
        </p:nvSpPr>
        <p:spPr bwMode="gray">
          <a:xfrm>
            <a:off x="509170" y="3973551"/>
            <a:ext cx="1020587" cy="553998"/>
          </a:xfrm>
          <a:prstGeom prst="rect">
            <a:avLst/>
          </a:prstGeom>
          <a:noFill/>
        </p:spPr>
        <p:txBody>
          <a:bodyPr wrap="square" lIns="0" tIns="0" rIns="0" bIns="0" rtlCol="0">
            <a:spAutoFit/>
          </a:bodyPr>
          <a:lstStyle/>
          <a:p>
            <a:pPr>
              <a:spcBef>
                <a:spcPts val="500"/>
              </a:spcBef>
            </a:pPr>
            <a:r>
              <a:rPr lang="en-US" sz="900" dirty="0"/>
              <a:t>Of participating students were Hispanic or African American</a:t>
            </a:r>
          </a:p>
        </p:txBody>
      </p:sp>
      <p:sp>
        <p:nvSpPr>
          <p:cNvPr id="29" name="TextBox 28">
            <a:extLst>
              <a:ext uri="{FF2B5EF4-FFF2-40B4-BE49-F238E27FC236}">
                <a16:creationId xmlns:a16="http://schemas.microsoft.com/office/drawing/2014/main" id="{5032DB76-9A42-4E5B-A62A-B71E7148B5E0}"/>
              </a:ext>
            </a:extLst>
          </p:cNvPr>
          <p:cNvSpPr txBox="1"/>
          <p:nvPr/>
        </p:nvSpPr>
        <p:spPr bwMode="gray">
          <a:xfrm>
            <a:off x="2054618" y="3973551"/>
            <a:ext cx="1207439" cy="553998"/>
          </a:xfrm>
          <a:prstGeom prst="rect">
            <a:avLst/>
          </a:prstGeom>
          <a:noFill/>
        </p:spPr>
        <p:txBody>
          <a:bodyPr wrap="square" lIns="0" tIns="0" rIns="0" bIns="0" rtlCol="0">
            <a:spAutoFit/>
          </a:bodyPr>
          <a:lstStyle/>
          <a:p>
            <a:pPr>
              <a:spcBef>
                <a:spcPts val="500"/>
              </a:spcBef>
            </a:pPr>
            <a:r>
              <a:rPr lang="en-US" sz="900" dirty="0"/>
              <a:t>Of participating students qualified for free- and reduced-price lunch </a:t>
            </a:r>
          </a:p>
        </p:txBody>
      </p:sp>
      <p:sp>
        <p:nvSpPr>
          <p:cNvPr id="30" name="TextBox 29">
            <a:extLst>
              <a:ext uri="{FF2B5EF4-FFF2-40B4-BE49-F238E27FC236}">
                <a16:creationId xmlns:a16="http://schemas.microsoft.com/office/drawing/2014/main" id="{76D86CEE-AF18-49CD-A920-FDE52024A2D8}"/>
              </a:ext>
            </a:extLst>
          </p:cNvPr>
          <p:cNvSpPr txBox="1"/>
          <p:nvPr/>
        </p:nvSpPr>
        <p:spPr bwMode="gray">
          <a:xfrm>
            <a:off x="2054618" y="3606672"/>
            <a:ext cx="729421" cy="338554"/>
          </a:xfrm>
          <a:prstGeom prst="rect">
            <a:avLst/>
          </a:prstGeom>
          <a:noFill/>
        </p:spPr>
        <p:txBody>
          <a:bodyPr wrap="square" lIns="0" tIns="0" rIns="0" bIns="0" rtlCol="0">
            <a:spAutoFit/>
          </a:bodyPr>
          <a:lstStyle/>
          <a:p>
            <a:pPr>
              <a:spcBef>
                <a:spcPts val="500"/>
              </a:spcBef>
            </a:pPr>
            <a:r>
              <a:rPr lang="en-US" sz="2200" dirty="0">
                <a:solidFill>
                  <a:schemeClr val="accent6"/>
                </a:solidFill>
                <a:latin typeface="+mj-lt"/>
              </a:rPr>
              <a:t>50%</a:t>
            </a:r>
          </a:p>
        </p:txBody>
      </p:sp>
      <p:sp>
        <p:nvSpPr>
          <p:cNvPr id="31" name="Rectangle 30">
            <a:extLst>
              <a:ext uri="{FF2B5EF4-FFF2-40B4-BE49-F238E27FC236}">
                <a16:creationId xmlns:a16="http://schemas.microsoft.com/office/drawing/2014/main" id="{D0FAAB47-C407-4E48-B9C9-B98E88503A2F}"/>
              </a:ext>
            </a:extLst>
          </p:cNvPr>
          <p:cNvSpPr/>
          <p:nvPr/>
        </p:nvSpPr>
        <p:spPr bwMode="gray">
          <a:xfrm>
            <a:off x="3478319" y="884260"/>
            <a:ext cx="2655781" cy="3641898"/>
          </a:xfrm>
          <a:prstGeom prst="rect">
            <a:avLst/>
          </a:prstGeom>
          <a:noFill/>
          <a:ln w="254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400" dirty="0" err="1">
              <a:solidFill>
                <a:schemeClr val="bg1"/>
              </a:solidFill>
            </a:endParaRPr>
          </a:p>
        </p:txBody>
      </p:sp>
      <p:grpSp>
        <p:nvGrpSpPr>
          <p:cNvPr id="32" name="Group 31">
            <a:extLst>
              <a:ext uri="{FF2B5EF4-FFF2-40B4-BE49-F238E27FC236}">
                <a16:creationId xmlns:a16="http://schemas.microsoft.com/office/drawing/2014/main" id="{3E093AFF-0037-4989-9491-93C47BE27045}"/>
              </a:ext>
            </a:extLst>
          </p:cNvPr>
          <p:cNvGrpSpPr/>
          <p:nvPr/>
        </p:nvGrpSpPr>
        <p:grpSpPr>
          <a:xfrm>
            <a:off x="3879649" y="4178939"/>
            <a:ext cx="2240957" cy="338554"/>
            <a:chOff x="2829946" y="4222343"/>
            <a:chExt cx="2146500" cy="338554"/>
          </a:xfrm>
        </p:grpSpPr>
        <p:grpSp>
          <p:nvGrpSpPr>
            <p:cNvPr id="33" name="Group 32">
              <a:extLst>
                <a:ext uri="{FF2B5EF4-FFF2-40B4-BE49-F238E27FC236}">
                  <a16:creationId xmlns:a16="http://schemas.microsoft.com/office/drawing/2014/main" id="{E90C822D-8A64-4559-BB2F-3F069E353D19}"/>
                </a:ext>
              </a:extLst>
            </p:cNvPr>
            <p:cNvGrpSpPr/>
            <p:nvPr/>
          </p:nvGrpSpPr>
          <p:grpSpPr bwMode="gray">
            <a:xfrm>
              <a:off x="2894211" y="4222343"/>
              <a:ext cx="2082235" cy="338554"/>
              <a:chOff x="406300" y="1728712"/>
              <a:chExt cx="2096887" cy="338554"/>
            </a:xfrm>
          </p:grpSpPr>
          <p:sp>
            <p:nvSpPr>
              <p:cNvPr id="40" name="Line Callout 2 (No Border) 2">
                <a:extLst>
                  <a:ext uri="{FF2B5EF4-FFF2-40B4-BE49-F238E27FC236}">
                    <a16:creationId xmlns:a16="http://schemas.microsoft.com/office/drawing/2014/main" id="{4A532B59-F744-4E78-BCA2-FE3CCDE6861F}"/>
                  </a:ext>
                </a:extLst>
              </p:cNvPr>
              <p:cNvSpPr/>
              <p:nvPr/>
            </p:nvSpPr>
            <p:spPr bwMode="gray">
              <a:xfrm>
                <a:off x="406300" y="1728712"/>
                <a:ext cx="2096887" cy="338554"/>
              </a:xfrm>
              <a:custGeom>
                <a:avLst/>
                <a:gdLst>
                  <a:gd name="connsiteX0" fmla="*/ 0 w 2758653"/>
                  <a:gd name="connsiteY0" fmla="*/ 0 h 969168"/>
                  <a:gd name="connsiteX1" fmla="*/ 2758653 w 2758653"/>
                  <a:gd name="connsiteY1" fmla="*/ 0 h 969168"/>
                  <a:gd name="connsiteX2" fmla="*/ 2758653 w 2758653"/>
                  <a:gd name="connsiteY2" fmla="*/ 969168 h 969168"/>
                  <a:gd name="connsiteX3" fmla="*/ 0 w 2758653"/>
                  <a:gd name="connsiteY3" fmla="*/ 969168 h 969168"/>
                  <a:gd name="connsiteX4" fmla="*/ 0 w 2758653"/>
                  <a:gd name="connsiteY4" fmla="*/ 0 h 969168"/>
                  <a:gd name="connsiteX0" fmla="*/ 124939 w 2758653"/>
                  <a:gd name="connsiteY0" fmla="*/ -717 h 969168"/>
                  <a:gd name="connsiteX1" fmla="*/ 125988 w 2758653"/>
                  <a:gd name="connsiteY1" fmla="*/ 238096 h 969168"/>
                  <a:gd name="connsiteX2" fmla="*/ 127091 w 2758653"/>
                  <a:gd name="connsiteY2" fmla="*/ 969885 h 969168"/>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38813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18844 w 2758653"/>
                  <a:gd name="connsiteY1" fmla="*/ 241194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50719 h 970602"/>
                  <a:gd name="connsiteX2" fmla="*/ 127091 w 2758653"/>
                  <a:gd name="connsiteY2" fmla="*/ 970602 h 970602"/>
                  <a:gd name="connsiteX0" fmla="*/ 0 w 2758653"/>
                  <a:gd name="connsiteY0" fmla="*/ 717 h 969885"/>
                  <a:gd name="connsiteX1" fmla="*/ 2758653 w 2758653"/>
                  <a:gd name="connsiteY1" fmla="*/ 717 h 969885"/>
                  <a:gd name="connsiteX2" fmla="*/ 2758653 w 2758653"/>
                  <a:gd name="connsiteY2" fmla="*/ 969885 h 969885"/>
                  <a:gd name="connsiteX3" fmla="*/ 0 w 2758653"/>
                  <a:gd name="connsiteY3" fmla="*/ 969885 h 969885"/>
                  <a:gd name="connsiteX4" fmla="*/ 0 w 2758653"/>
                  <a:gd name="connsiteY4" fmla="*/ 717 h 969885"/>
                  <a:gd name="connsiteX0" fmla="*/ 124939 w 2758653"/>
                  <a:gd name="connsiteY0" fmla="*/ 0 h 969885"/>
                  <a:gd name="connsiteX1" fmla="*/ 125988 w 2758653"/>
                  <a:gd name="connsiteY1" fmla="*/ 250719 h 969885"/>
                  <a:gd name="connsiteX0" fmla="*/ 0 w 2758653"/>
                  <a:gd name="connsiteY0" fmla="*/ 717 h 972237"/>
                  <a:gd name="connsiteX1" fmla="*/ 2758653 w 2758653"/>
                  <a:gd name="connsiteY1" fmla="*/ 717 h 972237"/>
                  <a:gd name="connsiteX2" fmla="*/ 2758653 w 2758653"/>
                  <a:gd name="connsiteY2" fmla="*/ 969885 h 972237"/>
                  <a:gd name="connsiteX3" fmla="*/ 0 w 2758653"/>
                  <a:gd name="connsiteY3" fmla="*/ 969885 h 972237"/>
                  <a:gd name="connsiteX4" fmla="*/ 0 w 2758653"/>
                  <a:gd name="connsiteY4" fmla="*/ 717 h 972237"/>
                  <a:gd name="connsiteX0" fmla="*/ 124939 w 2758653"/>
                  <a:gd name="connsiteY0" fmla="*/ 0 h 972237"/>
                  <a:gd name="connsiteX1" fmla="*/ 95 w 2758653"/>
                  <a:gd name="connsiteY1" fmla="*/ 972237 h 972237"/>
                  <a:gd name="connsiteX0" fmla="*/ 955 w 2759608"/>
                  <a:gd name="connsiteY0" fmla="*/ 0 h 971520"/>
                  <a:gd name="connsiteX1" fmla="*/ 2759608 w 2759608"/>
                  <a:gd name="connsiteY1" fmla="*/ 0 h 971520"/>
                  <a:gd name="connsiteX2" fmla="*/ 2759608 w 2759608"/>
                  <a:gd name="connsiteY2" fmla="*/ 969168 h 971520"/>
                  <a:gd name="connsiteX3" fmla="*/ 955 w 2759608"/>
                  <a:gd name="connsiteY3" fmla="*/ 969168 h 971520"/>
                  <a:gd name="connsiteX4" fmla="*/ 955 w 2759608"/>
                  <a:gd name="connsiteY4" fmla="*/ 0 h 971520"/>
                  <a:gd name="connsiteX0" fmla="*/ 0 w 2759608"/>
                  <a:gd name="connsiteY0" fmla="*/ 1664 h 971520"/>
                  <a:gd name="connsiteX1" fmla="*/ 1050 w 2759608"/>
                  <a:gd name="connsiteY1" fmla="*/ 971520 h 971520"/>
                  <a:gd name="connsiteX0" fmla="*/ 0 w 2758653"/>
                  <a:gd name="connsiteY0" fmla="*/ 0 h 971520"/>
                  <a:gd name="connsiteX1" fmla="*/ 2758653 w 2758653"/>
                  <a:gd name="connsiteY1" fmla="*/ 0 h 971520"/>
                  <a:gd name="connsiteX2" fmla="*/ 2758653 w 2758653"/>
                  <a:gd name="connsiteY2" fmla="*/ 969168 h 971520"/>
                  <a:gd name="connsiteX3" fmla="*/ 0 w 2758653"/>
                  <a:gd name="connsiteY3" fmla="*/ 969168 h 971520"/>
                  <a:gd name="connsiteX4" fmla="*/ 0 w 2758653"/>
                  <a:gd name="connsiteY4" fmla="*/ 0 h 971520"/>
                  <a:gd name="connsiteX0" fmla="*/ 11150 w 2758653"/>
                  <a:gd name="connsiteY0" fmla="*/ 37382 h 971520"/>
                  <a:gd name="connsiteX1" fmla="*/ 95 w 2758653"/>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0 h 971520"/>
                  <a:gd name="connsiteX1" fmla="*/ 2759609 w 2759609"/>
                  <a:gd name="connsiteY1" fmla="*/ 0 h 971520"/>
                  <a:gd name="connsiteX2" fmla="*/ 2759609 w 2759609"/>
                  <a:gd name="connsiteY2" fmla="*/ 969168 h 971520"/>
                  <a:gd name="connsiteX3" fmla="*/ 956 w 2759609"/>
                  <a:gd name="connsiteY3" fmla="*/ 969168 h 971520"/>
                  <a:gd name="connsiteX4" fmla="*/ 956 w 2759609"/>
                  <a:gd name="connsiteY4" fmla="*/ 0 h 971520"/>
                  <a:gd name="connsiteX0" fmla="*/ 0 w 2759609"/>
                  <a:gd name="connsiteY0" fmla="*/ 13568 h 971520"/>
                  <a:gd name="connsiteX1" fmla="*/ 1051 w 2759609"/>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719 h 972239"/>
                  <a:gd name="connsiteX1" fmla="*/ 2759609 w 2759609"/>
                  <a:gd name="connsiteY1" fmla="*/ 719 h 972239"/>
                  <a:gd name="connsiteX2" fmla="*/ 2759609 w 2759609"/>
                  <a:gd name="connsiteY2" fmla="*/ 969887 h 972239"/>
                  <a:gd name="connsiteX3" fmla="*/ 956 w 2759609"/>
                  <a:gd name="connsiteY3" fmla="*/ 969887 h 972239"/>
                  <a:gd name="connsiteX4" fmla="*/ 956 w 2759609"/>
                  <a:gd name="connsiteY4" fmla="*/ 719 h 972239"/>
                  <a:gd name="connsiteX0" fmla="*/ 0 w 2759609"/>
                  <a:gd name="connsiteY0" fmla="*/ 0 h 972239"/>
                  <a:gd name="connsiteX1" fmla="*/ 1051 w 2759609"/>
                  <a:gd name="connsiteY1" fmla="*/ 972239 h 972239"/>
                </a:gdLst>
                <a:ahLst/>
                <a:cxnLst>
                  <a:cxn ang="0">
                    <a:pos x="connsiteX0" y="connsiteY0"/>
                  </a:cxn>
                  <a:cxn ang="0">
                    <a:pos x="connsiteX1" y="connsiteY1"/>
                  </a:cxn>
                </a:cxnLst>
                <a:rect l="l" t="t" r="r" b="b"/>
                <a:pathLst>
                  <a:path w="2759609" h="972239" stroke="0" extrusionOk="0">
                    <a:moveTo>
                      <a:pt x="956" y="719"/>
                    </a:moveTo>
                    <a:lnTo>
                      <a:pt x="2759609" y="719"/>
                    </a:lnTo>
                    <a:lnTo>
                      <a:pt x="2759609" y="969887"/>
                    </a:lnTo>
                    <a:lnTo>
                      <a:pt x="956" y="969887"/>
                    </a:lnTo>
                    <a:lnTo>
                      <a:pt x="956" y="719"/>
                    </a:lnTo>
                    <a:close/>
                  </a:path>
                  <a:path w="2759609" h="972239" fill="none" extrusionOk="0">
                    <a:moveTo>
                      <a:pt x="0" y="0"/>
                    </a:moveTo>
                    <a:cubicBezTo>
                      <a:pt x="350" y="79604"/>
                      <a:pt x="701" y="892635"/>
                      <a:pt x="1051" y="972239"/>
                    </a:cubicBezTo>
                  </a:path>
                </a:pathLst>
              </a:custGeom>
              <a:solidFill>
                <a:schemeClr val="bg2"/>
              </a:solidFill>
              <a:ln w="2540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t" anchorCtr="0" forceAA="0" compatLnSpc="1">
                <a:prstTxWarp prst="textNoShape">
                  <a:avLst/>
                </a:prstTxWarp>
                <a:spAutoFit/>
              </a:bodyPr>
              <a:lstStyle/>
              <a:p>
                <a:pPr>
                  <a:spcBef>
                    <a:spcPts val="500"/>
                  </a:spcBef>
                </a:pPr>
                <a:r>
                  <a:rPr lang="en-US" sz="800" dirty="0">
                    <a:solidFill>
                      <a:schemeClr val="tx1"/>
                    </a:solidFill>
                  </a:rPr>
                  <a:t>Sample text messaging </a:t>
                </a:r>
                <a:br>
                  <a:rPr lang="en-US" sz="800" dirty="0">
                    <a:solidFill>
                      <a:schemeClr val="tx1"/>
                    </a:solidFill>
                  </a:rPr>
                </a:br>
                <a:r>
                  <a:rPr lang="en-US" sz="800" dirty="0">
                    <a:solidFill>
                      <a:schemeClr val="tx1"/>
                    </a:solidFill>
                  </a:rPr>
                  <a:t>prompts available in the Appendix.</a:t>
                </a:r>
              </a:p>
            </p:txBody>
          </p:sp>
          <p:sp>
            <p:nvSpPr>
              <p:cNvPr id="41" name="Isosceles Triangle 40">
                <a:extLst>
                  <a:ext uri="{FF2B5EF4-FFF2-40B4-BE49-F238E27FC236}">
                    <a16:creationId xmlns:a16="http://schemas.microsoft.com/office/drawing/2014/main" id="{56461D7B-2A1A-4C6C-BA0F-1B3A10034585}"/>
                  </a:ext>
                </a:extLst>
              </p:cNvPr>
              <p:cNvSpPr/>
              <p:nvPr/>
            </p:nvSpPr>
            <p:spPr bwMode="gray">
              <a:xfrm rot="5400000">
                <a:off x="498880" y="1861675"/>
                <a:ext cx="135068" cy="73857"/>
              </a:xfrm>
              <a:prstGeom prst="triangle">
                <a:avLst>
                  <a:gd name="adj" fmla="val 49998"/>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grpSp>
          <p:nvGrpSpPr>
            <p:cNvPr id="34" name="Group 33">
              <a:extLst>
                <a:ext uri="{FF2B5EF4-FFF2-40B4-BE49-F238E27FC236}">
                  <a16:creationId xmlns:a16="http://schemas.microsoft.com/office/drawing/2014/main" id="{52FD47F5-5C81-4A2F-8945-89E0F39A84ED}"/>
                </a:ext>
              </a:extLst>
            </p:cNvPr>
            <p:cNvGrpSpPr/>
            <p:nvPr/>
          </p:nvGrpSpPr>
          <p:grpSpPr>
            <a:xfrm>
              <a:off x="2829946" y="4307991"/>
              <a:ext cx="143187" cy="136483"/>
              <a:chOff x="4696739" y="1691091"/>
              <a:chExt cx="143187" cy="136483"/>
            </a:xfrm>
          </p:grpSpPr>
          <p:grpSp>
            <p:nvGrpSpPr>
              <p:cNvPr id="35" name="Group 34">
                <a:extLst>
                  <a:ext uri="{FF2B5EF4-FFF2-40B4-BE49-F238E27FC236}">
                    <a16:creationId xmlns:a16="http://schemas.microsoft.com/office/drawing/2014/main" id="{C4EDE53B-A2F2-4E0D-81E7-BC727247A51C}"/>
                  </a:ext>
                </a:extLst>
              </p:cNvPr>
              <p:cNvGrpSpPr>
                <a:grpSpLocks noChangeAspect="1"/>
              </p:cNvGrpSpPr>
              <p:nvPr/>
            </p:nvGrpSpPr>
            <p:grpSpPr bwMode="gray">
              <a:xfrm>
                <a:off x="4696739" y="1691091"/>
                <a:ext cx="143187" cy="118872"/>
                <a:chOff x="996640" y="2897515"/>
                <a:chExt cx="131871" cy="109478"/>
              </a:xfrm>
              <a:solidFill>
                <a:schemeClr val="bg1"/>
              </a:solidFill>
            </p:grpSpPr>
            <p:sp>
              <p:nvSpPr>
                <p:cNvPr id="38" name="Freeform 41">
                  <a:extLst>
                    <a:ext uri="{FF2B5EF4-FFF2-40B4-BE49-F238E27FC236}">
                      <a16:creationId xmlns:a16="http://schemas.microsoft.com/office/drawing/2014/main" id="{1B4C739B-98F7-4E92-9AD2-790FE9C0FC42}"/>
                    </a:ext>
                  </a:extLst>
                </p:cNvPr>
                <p:cNvSpPr/>
                <p:nvPr/>
              </p:nvSpPr>
              <p:spPr bwMode="gray">
                <a:xfrm rot="5400000">
                  <a:off x="1042173" y="2920656"/>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39" name="Freeform 42">
                  <a:extLst>
                    <a:ext uri="{FF2B5EF4-FFF2-40B4-BE49-F238E27FC236}">
                      <a16:creationId xmlns:a16="http://schemas.microsoft.com/office/drawing/2014/main" id="{0C88798C-3CAD-4A60-B267-0744A5563B68}"/>
                    </a:ext>
                  </a:extLst>
                </p:cNvPr>
                <p:cNvSpPr/>
                <p:nvPr/>
              </p:nvSpPr>
              <p:spPr bwMode="gray">
                <a:xfrm rot="16200000" flipH="1">
                  <a:off x="974048" y="2920107"/>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grpSp>
          <p:sp>
            <p:nvSpPr>
              <p:cNvPr id="36" name="Rectangle 35">
                <a:extLst>
                  <a:ext uri="{FF2B5EF4-FFF2-40B4-BE49-F238E27FC236}">
                    <a16:creationId xmlns:a16="http://schemas.microsoft.com/office/drawing/2014/main" id="{2A877E60-5457-4384-A9F4-70A040665957}"/>
                  </a:ext>
                </a:extLst>
              </p:cNvPr>
              <p:cNvSpPr/>
              <p:nvPr/>
            </p:nvSpPr>
            <p:spPr bwMode="gray">
              <a:xfrm rot="3341859">
                <a:off x="4791304" y="1787638"/>
                <a:ext cx="64339" cy="15534"/>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75764B0-756F-43DA-9819-373B5A95001E}"/>
                  </a:ext>
                </a:extLst>
              </p:cNvPr>
              <p:cNvSpPr/>
              <p:nvPr/>
            </p:nvSpPr>
            <p:spPr bwMode="gray">
              <a:xfrm rot="1119142">
                <a:off x="4768064" y="1725226"/>
                <a:ext cx="58437" cy="59177"/>
              </a:xfrm>
              <a:prstGeom prst="ellipse">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a:extLst>
              <a:ext uri="{FF2B5EF4-FFF2-40B4-BE49-F238E27FC236}">
                <a16:creationId xmlns:a16="http://schemas.microsoft.com/office/drawing/2014/main" id="{A40C46A8-178C-4CD4-8314-F08E918FB66C}"/>
              </a:ext>
            </a:extLst>
          </p:cNvPr>
          <p:cNvGrpSpPr/>
          <p:nvPr/>
        </p:nvGrpSpPr>
        <p:grpSpPr>
          <a:xfrm>
            <a:off x="3614965" y="1406055"/>
            <a:ext cx="2343681" cy="739084"/>
            <a:chOff x="3614965" y="1406055"/>
            <a:chExt cx="2343681" cy="739084"/>
          </a:xfrm>
        </p:grpSpPr>
        <p:sp>
          <p:nvSpPr>
            <p:cNvPr id="18" name="TextBox 17">
              <a:extLst>
                <a:ext uri="{FF2B5EF4-FFF2-40B4-BE49-F238E27FC236}">
                  <a16:creationId xmlns:a16="http://schemas.microsoft.com/office/drawing/2014/main" id="{57D0D312-EF86-4597-969D-DD7FF01CE664}"/>
                </a:ext>
              </a:extLst>
            </p:cNvPr>
            <p:cNvSpPr txBox="1"/>
            <p:nvPr/>
          </p:nvSpPr>
          <p:spPr bwMode="gray">
            <a:xfrm>
              <a:off x="3931063" y="1406055"/>
              <a:ext cx="1959863" cy="138499"/>
            </a:xfrm>
            <a:prstGeom prst="rect">
              <a:avLst/>
            </a:prstGeom>
            <a:noFill/>
          </p:spPr>
          <p:txBody>
            <a:bodyPr wrap="square" lIns="0" tIns="0" rIns="0" bIns="0" rtlCol="0">
              <a:spAutoFit/>
            </a:bodyPr>
            <a:lstStyle/>
            <a:p>
              <a:pPr>
                <a:spcBef>
                  <a:spcPts val="500"/>
                </a:spcBef>
              </a:pPr>
              <a:r>
                <a:rPr lang="en-US" sz="900" b="1" dirty="0"/>
                <a:t>Update Parent Contacts</a:t>
              </a:r>
            </a:p>
          </p:txBody>
        </p:sp>
        <p:sp>
          <p:nvSpPr>
            <p:cNvPr id="19" name="Oval 18">
              <a:extLst>
                <a:ext uri="{FF2B5EF4-FFF2-40B4-BE49-F238E27FC236}">
                  <a16:creationId xmlns:a16="http://schemas.microsoft.com/office/drawing/2014/main" id="{938BA01E-08C0-4908-B3FA-9ABD996AF7CA}"/>
                </a:ext>
              </a:extLst>
            </p:cNvPr>
            <p:cNvSpPr/>
            <p:nvPr/>
          </p:nvSpPr>
          <p:spPr bwMode="gray">
            <a:xfrm>
              <a:off x="3614965" y="1434408"/>
              <a:ext cx="259919" cy="270025"/>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a:solidFill>
                    <a:schemeClr val="bg1"/>
                  </a:solidFill>
                  <a:latin typeface="+mj-lt"/>
                </a:rPr>
                <a:t>1</a:t>
              </a:r>
            </a:p>
          </p:txBody>
        </p:sp>
        <p:sp>
          <p:nvSpPr>
            <p:cNvPr id="2" name="TextBox 1">
              <a:extLst>
                <a:ext uri="{FF2B5EF4-FFF2-40B4-BE49-F238E27FC236}">
                  <a16:creationId xmlns:a16="http://schemas.microsoft.com/office/drawing/2014/main" id="{208DB6AB-B9A9-4D85-A9A9-5A7CC2344EE0}"/>
                </a:ext>
              </a:extLst>
            </p:cNvPr>
            <p:cNvSpPr txBox="1"/>
            <p:nvPr/>
          </p:nvSpPr>
          <p:spPr>
            <a:xfrm>
              <a:off x="3931063" y="1591141"/>
              <a:ext cx="2027583" cy="553998"/>
            </a:xfrm>
            <a:prstGeom prst="rect">
              <a:avLst/>
            </a:prstGeom>
            <a:noFill/>
          </p:spPr>
          <p:txBody>
            <a:bodyPr wrap="square" lIns="0" tIns="0" rIns="0" bIns="0" rtlCol="0">
              <a:spAutoFit/>
            </a:bodyPr>
            <a:lstStyle/>
            <a:p>
              <a:pPr marL="115888" indent="-115888">
                <a:buFont typeface="Arial" panose="020B0604020202020204" pitchFamily="34" charset="0"/>
                <a:buChar char="•"/>
              </a:pPr>
              <a:r>
                <a:rPr lang="en-US" sz="900" dirty="0"/>
                <a:t>Request and update parent </a:t>
              </a:r>
              <a:br>
                <a:rPr lang="en-US" sz="900" dirty="0"/>
              </a:br>
              <a:r>
                <a:rPr lang="en-US" sz="900" dirty="0"/>
                <a:t>cell numbers every 6 months</a:t>
              </a:r>
              <a:br>
                <a:rPr lang="en-US" sz="900" dirty="0"/>
              </a:br>
              <a:r>
                <a:rPr lang="en-US" sz="900" dirty="0"/>
                <a:t>to account for frequent change in numbers</a:t>
              </a:r>
            </a:p>
          </p:txBody>
        </p:sp>
      </p:grpSp>
      <p:grpSp>
        <p:nvGrpSpPr>
          <p:cNvPr id="43" name="Group 42">
            <a:extLst>
              <a:ext uri="{FF2B5EF4-FFF2-40B4-BE49-F238E27FC236}">
                <a16:creationId xmlns:a16="http://schemas.microsoft.com/office/drawing/2014/main" id="{A2718661-5F2F-4745-B3A6-7FD47848360B}"/>
              </a:ext>
            </a:extLst>
          </p:cNvPr>
          <p:cNvGrpSpPr/>
          <p:nvPr/>
        </p:nvGrpSpPr>
        <p:grpSpPr>
          <a:xfrm>
            <a:off x="3614965" y="2217199"/>
            <a:ext cx="2370262" cy="886779"/>
            <a:chOff x="3614965" y="2217199"/>
            <a:chExt cx="2370262" cy="886779"/>
          </a:xfrm>
        </p:grpSpPr>
        <p:sp>
          <p:nvSpPr>
            <p:cNvPr id="21" name="TextBox 20">
              <a:extLst>
                <a:ext uri="{FF2B5EF4-FFF2-40B4-BE49-F238E27FC236}">
                  <a16:creationId xmlns:a16="http://schemas.microsoft.com/office/drawing/2014/main" id="{549B3C54-CD40-4635-A375-C0CCA6EB93B8}"/>
                </a:ext>
              </a:extLst>
            </p:cNvPr>
            <p:cNvSpPr txBox="1"/>
            <p:nvPr/>
          </p:nvSpPr>
          <p:spPr bwMode="gray">
            <a:xfrm>
              <a:off x="3931063" y="2217199"/>
              <a:ext cx="2054164" cy="276999"/>
            </a:xfrm>
            <a:prstGeom prst="rect">
              <a:avLst/>
            </a:prstGeom>
            <a:noFill/>
          </p:spPr>
          <p:txBody>
            <a:bodyPr wrap="square" lIns="0" tIns="0" rIns="0" bIns="0" rtlCol="0">
              <a:spAutoFit/>
            </a:bodyPr>
            <a:lstStyle/>
            <a:p>
              <a:r>
                <a:rPr lang="en-US" sz="900" b="1" dirty="0"/>
                <a:t>Develop Grade-Level Literacy Text Message Prompts</a:t>
              </a:r>
            </a:p>
          </p:txBody>
        </p:sp>
        <p:sp>
          <p:nvSpPr>
            <p:cNvPr id="22" name="Oval 21">
              <a:extLst>
                <a:ext uri="{FF2B5EF4-FFF2-40B4-BE49-F238E27FC236}">
                  <a16:creationId xmlns:a16="http://schemas.microsoft.com/office/drawing/2014/main" id="{AA1D9DF0-4520-4B96-82B7-A61C0E7B38FF}"/>
                </a:ext>
              </a:extLst>
            </p:cNvPr>
            <p:cNvSpPr/>
            <p:nvPr/>
          </p:nvSpPr>
          <p:spPr bwMode="gray">
            <a:xfrm>
              <a:off x="3614965" y="2217199"/>
              <a:ext cx="281934" cy="270025"/>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a:solidFill>
                    <a:schemeClr val="bg1"/>
                  </a:solidFill>
                  <a:latin typeface="+mj-lt"/>
                </a:rPr>
                <a:t>2</a:t>
              </a:r>
            </a:p>
          </p:txBody>
        </p:sp>
        <p:sp>
          <p:nvSpPr>
            <p:cNvPr id="5" name="TextBox 4">
              <a:extLst>
                <a:ext uri="{FF2B5EF4-FFF2-40B4-BE49-F238E27FC236}">
                  <a16:creationId xmlns:a16="http://schemas.microsoft.com/office/drawing/2014/main" id="{4707DF52-A739-4F96-9727-A15454487969}"/>
                </a:ext>
              </a:extLst>
            </p:cNvPr>
            <p:cNvSpPr txBox="1"/>
            <p:nvPr/>
          </p:nvSpPr>
          <p:spPr>
            <a:xfrm>
              <a:off x="3931063" y="2549980"/>
              <a:ext cx="2011680" cy="553998"/>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sz="900" dirty="0"/>
                <a:t>Organize grade level teachers to create a list of suggested actions for parents to reinforce literacy in the day-to-day</a:t>
              </a:r>
            </a:p>
          </p:txBody>
        </p:sp>
      </p:grpSp>
      <p:grpSp>
        <p:nvGrpSpPr>
          <p:cNvPr id="44" name="Group 43">
            <a:extLst>
              <a:ext uri="{FF2B5EF4-FFF2-40B4-BE49-F238E27FC236}">
                <a16:creationId xmlns:a16="http://schemas.microsoft.com/office/drawing/2014/main" id="{A453CDF7-F940-47D8-9835-A936E4123985}"/>
              </a:ext>
            </a:extLst>
          </p:cNvPr>
          <p:cNvGrpSpPr/>
          <p:nvPr/>
        </p:nvGrpSpPr>
        <p:grpSpPr>
          <a:xfrm>
            <a:off x="3614965" y="3166842"/>
            <a:ext cx="2444404" cy="1208045"/>
            <a:chOff x="3614965" y="3166842"/>
            <a:chExt cx="2444404" cy="1208045"/>
          </a:xfrm>
        </p:grpSpPr>
        <p:sp>
          <p:nvSpPr>
            <p:cNvPr id="24" name="TextBox 23">
              <a:extLst>
                <a:ext uri="{FF2B5EF4-FFF2-40B4-BE49-F238E27FC236}">
                  <a16:creationId xmlns:a16="http://schemas.microsoft.com/office/drawing/2014/main" id="{39E5FE0F-9E7D-4D41-917C-D2CE469D5BF6}"/>
                </a:ext>
              </a:extLst>
            </p:cNvPr>
            <p:cNvSpPr txBox="1"/>
            <p:nvPr/>
          </p:nvSpPr>
          <p:spPr bwMode="gray">
            <a:xfrm>
              <a:off x="3931063" y="3166842"/>
              <a:ext cx="2054163" cy="138499"/>
            </a:xfrm>
            <a:prstGeom prst="rect">
              <a:avLst/>
            </a:prstGeom>
            <a:noFill/>
          </p:spPr>
          <p:txBody>
            <a:bodyPr wrap="square" lIns="0" tIns="0" rIns="0" bIns="0" rtlCol="0">
              <a:spAutoFit/>
            </a:bodyPr>
            <a:lstStyle/>
            <a:p>
              <a:r>
                <a:rPr lang="en-US" sz="900" b="1" dirty="0"/>
                <a:t>Establish Plan for Rollout</a:t>
              </a:r>
            </a:p>
          </p:txBody>
        </p:sp>
        <p:sp>
          <p:nvSpPr>
            <p:cNvPr id="25" name="Oval 24">
              <a:extLst>
                <a:ext uri="{FF2B5EF4-FFF2-40B4-BE49-F238E27FC236}">
                  <a16:creationId xmlns:a16="http://schemas.microsoft.com/office/drawing/2014/main" id="{F35721CE-FFD4-45DA-8B9E-D6222A5399D1}"/>
                </a:ext>
              </a:extLst>
            </p:cNvPr>
            <p:cNvSpPr/>
            <p:nvPr/>
          </p:nvSpPr>
          <p:spPr bwMode="gray">
            <a:xfrm>
              <a:off x="3614965" y="3166842"/>
              <a:ext cx="281934" cy="270025"/>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a:solidFill>
                    <a:schemeClr val="bg1"/>
                  </a:solidFill>
                  <a:latin typeface="+mj-lt"/>
                </a:rPr>
                <a:t>3</a:t>
              </a:r>
            </a:p>
          </p:txBody>
        </p:sp>
        <p:sp>
          <p:nvSpPr>
            <p:cNvPr id="8" name="TextBox 7">
              <a:extLst>
                <a:ext uri="{FF2B5EF4-FFF2-40B4-BE49-F238E27FC236}">
                  <a16:creationId xmlns:a16="http://schemas.microsoft.com/office/drawing/2014/main" id="{EEAA5754-DE35-450A-ADB0-E0E4113C7741}"/>
                </a:ext>
              </a:extLst>
            </p:cNvPr>
            <p:cNvSpPr txBox="1"/>
            <p:nvPr/>
          </p:nvSpPr>
          <p:spPr>
            <a:xfrm>
              <a:off x="3931063" y="3341271"/>
              <a:ext cx="2128306" cy="1033616"/>
            </a:xfrm>
            <a:prstGeom prst="rect">
              <a:avLst/>
            </a:prstGeom>
            <a:noFill/>
          </p:spPr>
          <p:txBody>
            <a:bodyPr wrap="square" lIns="0" tIns="0" rIns="0" bIns="0" rtlCol="0">
              <a:spAutoFit/>
            </a:bodyPr>
            <a:lstStyle/>
            <a:p>
              <a:pPr marL="118872" indent="-118872">
                <a:buFont typeface="Arial" panose="020B0604020202020204" pitchFamily="34" charset="0"/>
                <a:buChar char="•"/>
              </a:pPr>
              <a:r>
                <a:rPr lang="en-US" sz="900" dirty="0"/>
                <a:t>Send roughly 2 texts per week, </a:t>
              </a:r>
              <a:br>
                <a:rPr lang="en-US" sz="900" dirty="0"/>
              </a:br>
              <a:r>
                <a:rPr lang="en-US" sz="900" dirty="0"/>
                <a:t>a total of 18 texts</a:t>
              </a:r>
            </a:p>
            <a:p>
              <a:pPr marL="118872" indent="-118872">
                <a:buFont typeface="Arial" panose="020B0604020202020204" pitchFamily="34" charset="0"/>
                <a:buChar char="•"/>
              </a:pPr>
              <a:r>
                <a:rPr lang="en-US" sz="900" dirty="0"/>
                <a:t>Frame texts as helpful prompts </a:t>
              </a:r>
              <a:br>
                <a:rPr lang="en-US" sz="900" dirty="0"/>
              </a:br>
              <a:r>
                <a:rPr lang="en-US" sz="900" dirty="0"/>
                <a:t>for reinforcing literacy during </a:t>
              </a:r>
              <a:br>
                <a:rPr lang="en-US" sz="900" dirty="0"/>
              </a:br>
              <a:r>
                <a:rPr lang="en-US" sz="900" dirty="0"/>
                <a:t>daily tasks (i.e., grocery shopping)</a:t>
              </a:r>
            </a:p>
            <a:p>
              <a:pPr>
                <a:spcBef>
                  <a:spcPts val="500"/>
                </a:spcBef>
              </a:pPr>
              <a:endParaRPr lang="en-US" sz="900" dirty="0" err="1"/>
            </a:p>
          </p:txBody>
        </p:sp>
      </p:grpSp>
    </p:spTree>
    <p:extLst>
      <p:ext uri="{BB962C8B-B14F-4D97-AF65-F5344CB8AC3E}">
        <p14:creationId xmlns:p14="http://schemas.microsoft.com/office/powerpoint/2010/main" val="2584296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C0207E-AB55-4109-B5C9-76F8B3B0F4AD}"/>
              </a:ext>
            </a:extLst>
          </p:cNvPr>
          <p:cNvSpPr>
            <a:spLocks noGrp="1"/>
          </p:cNvSpPr>
          <p:nvPr>
            <p:ph type="body" sz="quarter" idx="15"/>
          </p:nvPr>
        </p:nvSpPr>
        <p:spPr>
          <a:xfrm>
            <a:off x="280195" y="640267"/>
            <a:ext cx="5842794" cy="184666"/>
          </a:xfrm>
        </p:spPr>
        <p:txBody>
          <a:bodyPr/>
          <a:lstStyle/>
          <a:p>
            <a:r>
              <a:rPr lang="en-US" dirty="0"/>
              <a:t>Key Components of a Successful Parent Text</a:t>
            </a:r>
          </a:p>
        </p:txBody>
      </p:sp>
      <p:sp>
        <p:nvSpPr>
          <p:cNvPr id="3" name="Text Placeholder 2">
            <a:extLst>
              <a:ext uri="{FF2B5EF4-FFF2-40B4-BE49-F238E27FC236}">
                <a16:creationId xmlns:a16="http://schemas.microsoft.com/office/drawing/2014/main" id="{64F27E9E-8692-424C-8BDC-61EE72FDFB3F}"/>
              </a:ext>
            </a:extLst>
          </p:cNvPr>
          <p:cNvSpPr>
            <a:spLocks noGrp="1"/>
          </p:cNvSpPr>
          <p:nvPr>
            <p:ph type="body" sz="quarter" idx="16"/>
          </p:nvPr>
        </p:nvSpPr>
        <p:spPr>
          <a:xfrm>
            <a:off x="280194" y="99782"/>
            <a:ext cx="2560320" cy="123111"/>
          </a:xfrm>
        </p:spPr>
        <p:txBody>
          <a:bodyPr/>
          <a:lstStyle/>
          <a:p>
            <a:r>
              <a:rPr lang="en-US" dirty="0"/>
              <a:t>Practice #14: Parent-Facing Literacy Nudges</a:t>
            </a:r>
          </a:p>
        </p:txBody>
      </p:sp>
      <p:sp>
        <p:nvSpPr>
          <p:cNvPr id="5" name="Text Placeholder 4">
            <a:extLst>
              <a:ext uri="{FF2B5EF4-FFF2-40B4-BE49-F238E27FC236}">
                <a16:creationId xmlns:a16="http://schemas.microsoft.com/office/drawing/2014/main" id="{FD85A81A-F551-4ADA-AEDF-E39964B90D8E}"/>
              </a:ext>
            </a:extLst>
          </p:cNvPr>
          <p:cNvSpPr>
            <a:spLocks noGrp="1"/>
          </p:cNvSpPr>
          <p:nvPr>
            <p:ph type="body" sz="quarter" idx="19"/>
          </p:nvPr>
        </p:nvSpPr>
        <p:spPr/>
        <p:txBody>
          <a:bodyPr/>
          <a:lstStyle/>
          <a:p>
            <a:endParaRPr lang="en-US" dirty="0"/>
          </a:p>
        </p:txBody>
      </p:sp>
      <p:sp>
        <p:nvSpPr>
          <p:cNvPr id="7" name="Rounded Rectangle 64">
            <a:extLst>
              <a:ext uri="{FF2B5EF4-FFF2-40B4-BE49-F238E27FC236}">
                <a16:creationId xmlns:a16="http://schemas.microsoft.com/office/drawing/2014/main" id="{7C0898B0-924C-4A08-849B-214E6DDFB5AD}"/>
              </a:ext>
            </a:extLst>
          </p:cNvPr>
          <p:cNvSpPr/>
          <p:nvPr/>
        </p:nvSpPr>
        <p:spPr bwMode="gray">
          <a:xfrm>
            <a:off x="4364791" y="858532"/>
            <a:ext cx="1762959" cy="3362654"/>
          </a:xfrm>
          <a:prstGeom prst="roundRect">
            <a:avLst>
              <a:gd name="adj" fmla="val 11982"/>
            </a:avLst>
          </a:prstGeom>
          <a:solidFill>
            <a:schemeClr val="accent4"/>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 name="Text Placeholder 3">
            <a:extLst>
              <a:ext uri="{FF2B5EF4-FFF2-40B4-BE49-F238E27FC236}">
                <a16:creationId xmlns:a16="http://schemas.microsoft.com/office/drawing/2014/main" id="{03742ECF-63F9-4398-907B-1F76623BB005}"/>
              </a:ext>
            </a:extLst>
          </p:cNvPr>
          <p:cNvSpPr txBox="1">
            <a:spLocks/>
          </p:cNvSpPr>
          <p:nvPr/>
        </p:nvSpPr>
        <p:spPr bwMode="gray">
          <a:xfrm>
            <a:off x="2493747" y="4523601"/>
            <a:ext cx="3907053" cy="276999"/>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 Kraft, M. &amp; </a:t>
            </a:r>
            <a:r>
              <a:rPr lang="en-US" dirty="0" err="1"/>
              <a:t>Minti</a:t>
            </a:r>
            <a:r>
              <a:rPr lang="en-US" dirty="0"/>
              <a:t>-Nussbaum, M. 2017</a:t>
            </a:r>
            <a:r>
              <a:rPr lang="en-US" dirty="0">
                <a:hlinkClick r:id="rId3"/>
              </a:rPr>
              <a:t>. Can Schools Enable Parents to Prevent Summer Learning Loss? A Text Messaging Field Experiment to Promote Literacy Skills</a:t>
            </a:r>
            <a:r>
              <a:rPr lang="en-US" dirty="0"/>
              <a:t>; Bergman, P. &amp; Rogers, T. 2017. </a:t>
            </a:r>
            <a:r>
              <a:rPr lang="en-US" dirty="0">
                <a:hlinkClick r:id="rId4"/>
              </a:rPr>
              <a:t>The Impact of Defaults on Technology Adoption, and Its Underappreciation by Policymakers</a:t>
            </a:r>
            <a:r>
              <a:rPr lang="en-US" dirty="0"/>
              <a:t>; EAB interviews and analysis.</a:t>
            </a:r>
          </a:p>
        </p:txBody>
      </p:sp>
      <p:sp>
        <p:nvSpPr>
          <p:cNvPr id="11" name="Title 5">
            <a:extLst>
              <a:ext uri="{FF2B5EF4-FFF2-40B4-BE49-F238E27FC236}">
                <a16:creationId xmlns:a16="http://schemas.microsoft.com/office/drawing/2014/main" id="{7024A111-FB30-4131-B2A9-11A3E18CCCAB}"/>
              </a:ext>
            </a:extLst>
          </p:cNvPr>
          <p:cNvSpPr txBox="1">
            <a:spLocks/>
          </p:cNvSpPr>
          <p:nvPr/>
        </p:nvSpPr>
        <p:spPr bwMode="gray">
          <a:xfrm>
            <a:off x="269874" y="309824"/>
            <a:ext cx="5857875" cy="256480"/>
          </a:xfrm>
          <a:prstGeom prst="rect">
            <a:avLst/>
          </a:prstGeom>
        </p:spPr>
        <p:txBody>
          <a:bodyPr vert="horz" lIns="0" tIns="0" rIns="0" bIns="0" rtlCol="0" anchor="b" anchorCtr="0">
            <a:spAutoFit/>
          </a:bodyPr>
          <a:lst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a:lstStyle>
          <a:p>
            <a:r>
              <a:rPr lang="en-US" dirty="0"/>
              <a:t>Use Texts to Share Literacy Knowledge with Parents</a:t>
            </a:r>
          </a:p>
        </p:txBody>
      </p:sp>
      <p:sp>
        <p:nvSpPr>
          <p:cNvPr id="12" name="Rectangle 11">
            <a:extLst>
              <a:ext uri="{FF2B5EF4-FFF2-40B4-BE49-F238E27FC236}">
                <a16:creationId xmlns:a16="http://schemas.microsoft.com/office/drawing/2014/main" id="{12C3CF1F-A270-4712-894D-AF7F422BF5E3}"/>
              </a:ext>
            </a:extLst>
          </p:cNvPr>
          <p:cNvSpPr/>
          <p:nvPr/>
        </p:nvSpPr>
        <p:spPr bwMode="gray">
          <a:xfrm>
            <a:off x="4469970" y="1266289"/>
            <a:ext cx="1545517" cy="2564111"/>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 name="Oval 12">
            <a:extLst>
              <a:ext uri="{FF2B5EF4-FFF2-40B4-BE49-F238E27FC236}">
                <a16:creationId xmlns:a16="http://schemas.microsoft.com/office/drawing/2014/main" id="{34739902-EF6D-453A-AEE5-6875439C9976}"/>
              </a:ext>
            </a:extLst>
          </p:cNvPr>
          <p:cNvSpPr/>
          <p:nvPr/>
        </p:nvSpPr>
        <p:spPr bwMode="gray">
          <a:xfrm>
            <a:off x="5140790" y="3891245"/>
            <a:ext cx="203875" cy="203875"/>
          </a:xfrm>
          <a:prstGeom prst="ellipse">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 name="Rounded Rectangle 67">
            <a:extLst>
              <a:ext uri="{FF2B5EF4-FFF2-40B4-BE49-F238E27FC236}">
                <a16:creationId xmlns:a16="http://schemas.microsoft.com/office/drawing/2014/main" id="{B2B4DD25-12C2-447A-BB8B-6DF611B29AC7}"/>
              </a:ext>
            </a:extLst>
          </p:cNvPr>
          <p:cNvSpPr/>
          <p:nvPr/>
        </p:nvSpPr>
        <p:spPr bwMode="gray">
          <a:xfrm>
            <a:off x="5076503" y="1118255"/>
            <a:ext cx="387596" cy="37087"/>
          </a:xfrm>
          <a:prstGeom prst="round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5" name="Oval 14">
            <a:extLst>
              <a:ext uri="{FF2B5EF4-FFF2-40B4-BE49-F238E27FC236}">
                <a16:creationId xmlns:a16="http://schemas.microsoft.com/office/drawing/2014/main" id="{55EA8731-CE2D-427F-A798-D65A3B49608D}"/>
              </a:ext>
            </a:extLst>
          </p:cNvPr>
          <p:cNvSpPr/>
          <p:nvPr/>
        </p:nvSpPr>
        <p:spPr bwMode="gray">
          <a:xfrm>
            <a:off x="5232211" y="994106"/>
            <a:ext cx="61579" cy="61579"/>
          </a:xfrm>
          <a:prstGeom prst="ellipse">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6" name="Rectangle 15">
            <a:extLst>
              <a:ext uri="{FF2B5EF4-FFF2-40B4-BE49-F238E27FC236}">
                <a16:creationId xmlns:a16="http://schemas.microsoft.com/office/drawing/2014/main" id="{4FFFBA31-00B2-400C-A86C-6A6D306AA137}"/>
              </a:ext>
            </a:extLst>
          </p:cNvPr>
          <p:cNvSpPr/>
          <p:nvPr/>
        </p:nvSpPr>
        <p:spPr>
          <a:xfrm>
            <a:off x="266699" y="947951"/>
            <a:ext cx="4032977" cy="153888"/>
          </a:xfrm>
          <a:prstGeom prst="rect">
            <a:avLst/>
          </a:prstGeom>
        </p:spPr>
        <p:txBody>
          <a:bodyPr wrap="square" lIns="0" tIns="0" rIns="0" bIns="0">
            <a:spAutoFit/>
          </a:bodyPr>
          <a:lstStyle/>
          <a:p>
            <a:r>
              <a:rPr lang="en-US" sz="1000" b="1" dirty="0"/>
              <a:t>Principles for Effective Summer Literacy Messages </a:t>
            </a:r>
          </a:p>
        </p:txBody>
      </p:sp>
      <p:sp>
        <p:nvSpPr>
          <p:cNvPr id="17" name="Rounded Rectangular Callout 27">
            <a:extLst>
              <a:ext uri="{FF2B5EF4-FFF2-40B4-BE49-F238E27FC236}">
                <a16:creationId xmlns:a16="http://schemas.microsoft.com/office/drawing/2014/main" id="{4D7F238B-1A81-4B3F-BBC9-70FC363AB77F}"/>
              </a:ext>
            </a:extLst>
          </p:cNvPr>
          <p:cNvSpPr/>
          <p:nvPr/>
        </p:nvSpPr>
        <p:spPr bwMode="gray">
          <a:xfrm flipH="1">
            <a:off x="4702574" y="1427666"/>
            <a:ext cx="1197033" cy="719430"/>
          </a:xfrm>
          <a:prstGeom prst="wedgeRoundRectCallout">
            <a:avLst>
              <a:gd name="adj1" fmla="val -46134"/>
              <a:gd name="adj2" fmla="val 65301"/>
              <a:gd name="adj3" fmla="val 16667"/>
            </a:avLst>
          </a:prstGeom>
          <a:solidFill>
            <a:schemeClr val="accent6"/>
          </a:solidFill>
          <a:ln w="28575">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500"/>
              </a:spcBef>
            </a:pPr>
            <a:r>
              <a:rPr lang="en-US" sz="550" b="1" dirty="0"/>
              <a:t>Hi [first_name]!</a:t>
            </a:r>
            <a:r>
              <a:rPr lang="en-US" sz="550" dirty="0"/>
              <a:t> Did you know that kids who read 4+ books over the summer fare MUCH better on tests in the fall than their peers who read 0-1 books?</a:t>
            </a:r>
            <a:endParaRPr lang="en-US" sz="550" b="1" dirty="0">
              <a:solidFill>
                <a:schemeClr val="bg1"/>
              </a:solidFill>
            </a:endParaRPr>
          </a:p>
        </p:txBody>
      </p:sp>
      <p:sp>
        <p:nvSpPr>
          <p:cNvPr id="18" name="Rounded Rectangular Callout 29">
            <a:extLst>
              <a:ext uri="{FF2B5EF4-FFF2-40B4-BE49-F238E27FC236}">
                <a16:creationId xmlns:a16="http://schemas.microsoft.com/office/drawing/2014/main" id="{C3424CC2-0373-409C-A781-4ECDBF07C5C7}"/>
              </a:ext>
            </a:extLst>
          </p:cNvPr>
          <p:cNvSpPr/>
          <p:nvPr/>
        </p:nvSpPr>
        <p:spPr bwMode="gray">
          <a:xfrm flipH="1">
            <a:off x="4740516" y="2321390"/>
            <a:ext cx="1166915" cy="602839"/>
          </a:xfrm>
          <a:prstGeom prst="wedgeRoundRectCallout">
            <a:avLst>
              <a:gd name="adj1" fmla="val -45535"/>
              <a:gd name="adj2" fmla="val 66358"/>
              <a:gd name="adj3" fmla="val 16667"/>
            </a:avLst>
          </a:prstGeom>
          <a:solidFill>
            <a:schemeClr val="accent6"/>
          </a:solidFill>
          <a:ln w="28575">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500"/>
              </a:spcBef>
            </a:pPr>
            <a:r>
              <a:rPr lang="en-US" sz="550" b="1" dirty="0">
                <a:solidFill>
                  <a:schemeClr val="bg1"/>
                </a:solidFill>
              </a:rPr>
              <a:t>Tip: </a:t>
            </a:r>
            <a:r>
              <a:rPr lang="en-US" sz="550" dirty="0">
                <a:solidFill>
                  <a:schemeClr val="bg1"/>
                </a:solidFill>
              </a:rPr>
              <a:t>Next time you are at the grocery store, point out the first letters on each box item you buy  and connect that letter with a sound </a:t>
            </a:r>
          </a:p>
        </p:txBody>
      </p:sp>
      <p:sp>
        <p:nvSpPr>
          <p:cNvPr id="19" name="Isosceles Triangle 18">
            <a:extLst>
              <a:ext uri="{FF2B5EF4-FFF2-40B4-BE49-F238E27FC236}">
                <a16:creationId xmlns:a16="http://schemas.microsoft.com/office/drawing/2014/main" id="{1FCA1C6B-58ED-4361-99C3-8DE2573C765A}"/>
              </a:ext>
            </a:extLst>
          </p:cNvPr>
          <p:cNvSpPr/>
          <p:nvPr/>
        </p:nvSpPr>
        <p:spPr bwMode="gray">
          <a:xfrm rot="5400000" flipH="1">
            <a:off x="4261480" y="2330880"/>
            <a:ext cx="320858" cy="244463"/>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0" name="Isosceles Triangle 19">
            <a:extLst>
              <a:ext uri="{FF2B5EF4-FFF2-40B4-BE49-F238E27FC236}">
                <a16:creationId xmlns:a16="http://schemas.microsoft.com/office/drawing/2014/main" id="{41A1EDAB-B1C2-4FCD-A23B-0D3F7C275BA7}"/>
              </a:ext>
            </a:extLst>
          </p:cNvPr>
          <p:cNvSpPr/>
          <p:nvPr/>
        </p:nvSpPr>
        <p:spPr bwMode="gray">
          <a:xfrm rot="5400000" flipH="1">
            <a:off x="4261480" y="3162070"/>
            <a:ext cx="320858" cy="244463"/>
          </a:xfrm>
          <a:prstGeom prst="triangle">
            <a:avLst/>
          </a:prstGeom>
          <a:solidFill>
            <a:schemeClr val="tx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1" name="Rounded Rectangular Callout 54">
            <a:extLst>
              <a:ext uri="{FF2B5EF4-FFF2-40B4-BE49-F238E27FC236}">
                <a16:creationId xmlns:a16="http://schemas.microsoft.com/office/drawing/2014/main" id="{90A4E26E-EB78-4671-8D36-51038FE6C445}"/>
              </a:ext>
            </a:extLst>
          </p:cNvPr>
          <p:cNvSpPr/>
          <p:nvPr/>
        </p:nvSpPr>
        <p:spPr bwMode="gray">
          <a:xfrm flipH="1">
            <a:off x="4732691" y="3140634"/>
            <a:ext cx="1166915" cy="388405"/>
          </a:xfrm>
          <a:prstGeom prst="wedgeRoundRectCallout">
            <a:avLst>
              <a:gd name="adj1" fmla="val -45535"/>
              <a:gd name="adj2" fmla="val 66358"/>
              <a:gd name="adj3" fmla="val 16667"/>
            </a:avLst>
          </a:prstGeom>
          <a:solidFill>
            <a:schemeClr val="accent6"/>
          </a:solidFill>
          <a:ln w="28575">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500"/>
              </a:spcBef>
            </a:pPr>
            <a:r>
              <a:rPr lang="en-US" sz="550" b="1" dirty="0">
                <a:solidFill>
                  <a:schemeClr val="bg1"/>
                </a:solidFill>
              </a:rPr>
              <a:t>Resource: </a:t>
            </a:r>
            <a:r>
              <a:rPr lang="en-US" sz="550" dirty="0">
                <a:solidFill>
                  <a:schemeClr val="bg1"/>
                </a:solidFill>
              </a:rPr>
              <a:t>Here is a free fun app for students to practice vocabulary [link]</a:t>
            </a:r>
          </a:p>
        </p:txBody>
      </p:sp>
      <p:sp>
        <p:nvSpPr>
          <p:cNvPr id="22" name="Isosceles Triangle 21">
            <a:extLst>
              <a:ext uri="{FF2B5EF4-FFF2-40B4-BE49-F238E27FC236}">
                <a16:creationId xmlns:a16="http://schemas.microsoft.com/office/drawing/2014/main" id="{531A9E7E-EC9C-477D-B967-CD1617D6E8C3}"/>
              </a:ext>
            </a:extLst>
          </p:cNvPr>
          <p:cNvSpPr/>
          <p:nvPr/>
        </p:nvSpPr>
        <p:spPr bwMode="gray">
          <a:xfrm rot="5400000" flipH="1">
            <a:off x="4261480" y="1560824"/>
            <a:ext cx="320858" cy="244463"/>
          </a:xfrm>
          <a:prstGeom prst="triangle">
            <a:avLst/>
          </a:prstGeom>
          <a:solidFill>
            <a:schemeClr val="accent5"/>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3" name="Group 22">
            <a:extLst>
              <a:ext uri="{FF2B5EF4-FFF2-40B4-BE49-F238E27FC236}">
                <a16:creationId xmlns:a16="http://schemas.microsoft.com/office/drawing/2014/main" id="{360C9BA9-7D55-4968-A58E-DA22B6B706C1}"/>
              </a:ext>
            </a:extLst>
          </p:cNvPr>
          <p:cNvGrpSpPr/>
          <p:nvPr/>
        </p:nvGrpSpPr>
        <p:grpSpPr>
          <a:xfrm>
            <a:off x="266700" y="1359051"/>
            <a:ext cx="3983000" cy="619208"/>
            <a:chOff x="266700" y="1373451"/>
            <a:chExt cx="3983000" cy="619208"/>
          </a:xfrm>
        </p:grpSpPr>
        <p:sp>
          <p:nvSpPr>
            <p:cNvPr id="24" name="Rectangle 23">
              <a:extLst>
                <a:ext uri="{FF2B5EF4-FFF2-40B4-BE49-F238E27FC236}">
                  <a16:creationId xmlns:a16="http://schemas.microsoft.com/office/drawing/2014/main" id="{51825559-CA1D-494A-AA26-C50C87EDA69C}"/>
                </a:ext>
              </a:extLst>
            </p:cNvPr>
            <p:cNvSpPr/>
            <p:nvPr/>
          </p:nvSpPr>
          <p:spPr>
            <a:xfrm>
              <a:off x="777810" y="1373451"/>
              <a:ext cx="3471890" cy="619208"/>
            </a:xfrm>
            <a:prstGeom prst="rect">
              <a:avLst/>
            </a:prstGeom>
            <a:ln>
              <a:solidFill>
                <a:schemeClr val="accent5"/>
              </a:solidFill>
            </a:ln>
          </p:spPr>
          <p:txBody>
            <a:bodyPr wrap="square">
              <a:spAutoFit/>
            </a:bodyPr>
            <a:lstStyle/>
            <a:p>
              <a:pPr>
                <a:lnSpc>
                  <a:spcPct val="107000"/>
                </a:lnSpc>
              </a:pPr>
              <a:r>
                <a:rPr lang="en-US" sz="900" b="1" dirty="0">
                  <a:ea typeface="Calibri" panose="020F0502020204030204" pitchFamily="34" charset="0"/>
                  <a:cs typeface="Times New Roman" panose="02020603050405020304" pitchFamily="18" charset="0"/>
                </a:rPr>
                <a:t>Begin with a Call for Urgency </a:t>
              </a:r>
            </a:p>
            <a:p>
              <a:pPr>
                <a:lnSpc>
                  <a:spcPct val="107000"/>
                </a:lnSpc>
              </a:pPr>
              <a:endParaRPr lang="en-US" sz="500" b="1" dirty="0">
                <a:ea typeface="Calibri" panose="020F0502020204030204" pitchFamily="34" charset="0"/>
                <a:cs typeface="Times New Roman" panose="02020603050405020304" pitchFamily="18" charset="0"/>
              </a:endParaRPr>
            </a:p>
            <a:p>
              <a:pPr>
                <a:lnSpc>
                  <a:spcPct val="107000"/>
                </a:lnSpc>
              </a:pPr>
              <a:r>
                <a:rPr lang="en-US" sz="900" dirty="0">
                  <a:cs typeface="Times New Roman" panose="02020603050405020304" pitchFamily="18" charset="0"/>
                </a:rPr>
                <a:t>Convey information about summer learning loss at the start of the summer to prompt parental summer support</a:t>
              </a:r>
              <a:endParaRPr lang="en-US" sz="900" dirty="0"/>
            </a:p>
          </p:txBody>
        </p:sp>
        <p:grpSp>
          <p:nvGrpSpPr>
            <p:cNvPr id="25" name="Group 24">
              <a:extLst>
                <a:ext uri="{FF2B5EF4-FFF2-40B4-BE49-F238E27FC236}">
                  <a16:creationId xmlns:a16="http://schemas.microsoft.com/office/drawing/2014/main" id="{6E941DAE-A0A8-43C7-80BD-DD18C9AD191A}"/>
                </a:ext>
              </a:extLst>
            </p:cNvPr>
            <p:cNvGrpSpPr/>
            <p:nvPr/>
          </p:nvGrpSpPr>
          <p:grpSpPr>
            <a:xfrm>
              <a:off x="266700" y="1373451"/>
              <a:ext cx="438197" cy="438197"/>
              <a:chOff x="302645" y="1411149"/>
              <a:chExt cx="438197" cy="438197"/>
            </a:xfrm>
          </p:grpSpPr>
          <p:sp>
            <p:nvSpPr>
              <p:cNvPr id="26" name="Oval 25">
                <a:extLst>
                  <a:ext uri="{FF2B5EF4-FFF2-40B4-BE49-F238E27FC236}">
                    <a16:creationId xmlns:a16="http://schemas.microsoft.com/office/drawing/2014/main" id="{B65B0375-EA77-4F3A-A7D3-EF4CD013C435}"/>
                  </a:ext>
                </a:extLst>
              </p:cNvPr>
              <p:cNvSpPr/>
              <p:nvPr/>
            </p:nvSpPr>
            <p:spPr bwMode="gray">
              <a:xfrm>
                <a:off x="302645" y="1411149"/>
                <a:ext cx="438197" cy="438197"/>
              </a:xfrm>
              <a:prstGeom prst="ellipse">
                <a:avLst/>
              </a:prstGeom>
              <a:solidFill>
                <a:schemeClr val="accent5"/>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27" name="Picture 26">
                <a:extLst>
                  <a:ext uri="{FF2B5EF4-FFF2-40B4-BE49-F238E27FC236}">
                    <a16:creationId xmlns:a16="http://schemas.microsoft.com/office/drawing/2014/main" id="{32DFBCDF-EF9C-453B-B0FE-0F084D614845}"/>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376065" y="1502050"/>
                <a:ext cx="291357" cy="256394"/>
              </a:xfrm>
              <a:prstGeom prst="rect">
                <a:avLst/>
              </a:prstGeom>
            </p:spPr>
          </p:pic>
        </p:grpSp>
      </p:grpSp>
      <p:grpSp>
        <p:nvGrpSpPr>
          <p:cNvPr id="28" name="Group 27">
            <a:extLst>
              <a:ext uri="{FF2B5EF4-FFF2-40B4-BE49-F238E27FC236}">
                <a16:creationId xmlns:a16="http://schemas.microsoft.com/office/drawing/2014/main" id="{9A0DBA5B-069B-41D9-B81A-631D911FD1BE}"/>
              </a:ext>
            </a:extLst>
          </p:cNvPr>
          <p:cNvGrpSpPr/>
          <p:nvPr/>
        </p:nvGrpSpPr>
        <p:grpSpPr>
          <a:xfrm>
            <a:off x="266700" y="2158857"/>
            <a:ext cx="3991954" cy="584775"/>
            <a:chOff x="266700" y="2110324"/>
            <a:chExt cx="3991954" cy="584775"/>
          </a:xfrm>
        </p:grpSpPr>
        <p:sp>
          <p:nvSpPr>
            <p:cNvPr id="29" name="Rectangle 28">
              <a:extLst>
                <a:ext uri="{FF2B5EF4-FFF2-40B4-BE49-F238E27FC236}">
                  <a16:creationId xmlns:a16="http://schemas.microsoft.com/office/drawing/2014/main" id="{D5BE4D69-B93F-4727-8F0C-6BD1E86C5800}"/>
                </a:ext>
              </a:extLst>
            </p:cNvPr>
            <p:cNvSpPr/>
            <p:nvPr/>
          </p:nvSpPr>
          <p:spPr>
            <a:xfrm>
              <a:off x="777810" y="2110324"/>
              <a:ext cx="3480844" cy="584775"/>
            </a:xfrm>
            <a:prstGeom prst="rect">
              <a:avLst/>
            </a:prstGeom>
            <a:ln>
              <a:solidFill>
                <a:schemeClr val="tx2"/>
              </a:solidFill>
            </a:ln>
          </p:spPr>
          <p:txBody>
            <a:bodyPr wrap="square">
              <a:spAutoFit/>
            </a:bodyPr>
            <a:lstStyle/>
            <a:p>
              <a:r>
                <a:rPr lang="en-US" sz="900" b="1" dirty="0"/>
                <a:t>Prompt Teachable Moments in the Day-to-Day </a:t>
              </a:r>
            </a:p>
            <a:p>
              <a:endParaRPr lang="en-US" sz="500" b="1" dirty="0"/>
            </a:p>
            <a:p>
              <a:r>
                <a:rPr lang="en-US" sz="900" dirty="0"/>
                <a:t>Send a series of opportunities for parents to reinforce grade-level literacy skills in everyday activities</a:t>
              </a:r>
            </a:p>
          </p:txBody>
        </p:sp>
        <p:grpSp>
          <p:nvGrpSpPr>
            <p:cNvPr id="30" name="Group 29">
              <a:extLst>
                <a:ext uri="{FF2B5EF4-FFF2-40B4-BE49-F238E27FC236}">
                  <a16:creationId xmlns:a16="http://schemas.microsoft.com/office/drawing/2014/main" id="{BA3F4E11-4746-42CE-9DEE-1E94C951AE66}"/>
                </a:ext>
              </a:extLst>
            </p:cNvPr>
            <p:cNvGrpSpPr/>
            <p:nvPr/>
          </p:nvGrpSpPr>
          <p:grpSpPr>
            <a:xfrm>
              <a:off x="266700" y="2110324"/>
              <a:ext cx="438197" cy="438197"/>
              <a:chOff x="302645" y="2084966"/>
              <a:chExt cx="438197" cy="438197"/>
            </a:xfrm>
          </p:grpSpPr>
          <p:sp>
            <p:nvSpPr>
              <p:cNvPr id="31" name="Oval 30">
                <a:extLst>
                  <a:ext uri="{FF2B5EF4-FFF2-40B4-BE49-F238E27FC236}">
                    <a16:creationId xmlns:a16="http://schemas.microsoft.com/office/drawing/2014/main" id="{89EB2A46-33E2-4300-A531-A56D590AB78C}"/>
                  </a:ext>
                </a:extLst>
              </p:cNvPr>
              <p:cNvSpPr/>
              <p:nvPr/>
            </p:nvSpPr>
            <p:spPr bwMode="gray">
              <a:xfrm>
                <a:off x="302645" y="2084966"/>
                <a:ext cx="438197" cy="438197"/>
              </a:xfrm>
              <a:prstGeom prst="ellipse">
                <a:avLst/>
              </a:prstGeom>
              <a:solidFill>
                <a:schemeClr val="tx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32" name="Picture 31">
                <a:extLst>
                  <a:ext uri="{FF2B5EF4-FFF2-40B4-BE49-F238E27FC236}">
                    <a16:creationId xmlns:a16="http://schemas.microsoft.com/office/drawing/2014/main" id="{15A3E97D-9772-4DE7-A15F-6449C5282830}"/>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423673" y="2175025"/>
                <a:ext cx="196140" cy="258078"/>
              </a:xfrm>
              <a:prstGeom prst="rect">
                <a:avLst/>
              </a:prstGeom>
            </p:spPr>
          </p:pic>
        </p:grpSp>
      </p:grpSp>
      <p:grpSp>
        <p:nvGrpSpPr>
          <p:cNvPr id="33" name="Group 32">
            <a:extLst>
              <a:ext uri="{FF2B5EF4-FFF2-40B4-BE49-F238E27FC236}">
                <a16:creationId xmlns:a16="http://schemas.microsoft.com/office/drawing/2014/main" id="{25E87687-2182-414B-B242-AD81F83D33FE}"/>
              </a:ext>
            </a:extLst>
          </p:cNvPr>
          <p:cNvGrpSpPr/>
          <p:nvPr/>
        </p:nvGrpSpPr>
        <p:grpSpPr>
          <a:xfrm>
            <a:off x="266700" y="2924230"/>
            <a:ext cx="3983000" cy="584775"/>
            <a:chOff x="266700" y="2938630"/>
            <a:chExt cx="3983000" cy="584775"/>
          </a:xfrm>
        </p:grpSpPr>
        <p:sp>
          <p:nvSpPr>
            <p:cNvPr id="34" name="Rectangle 33">
              <a:extLst>
                <a:ext uri="{FF2B5EF4-FFF2-40B4-BE49-F238E27FC236}">
                  <a16:creationId xmlns:a16="http://schemas.microsoft.com/office/drawing/2014/main" id="{605D28BE-7984-478D-837F-17D85D220770}"/>
                </a:ext>
              </a:extLst>
            </p:cNvPr>
            <p:cNvSpPr/>
            <p:nvPr/>
          </p:nvSpPr>
          <p:spPr>
            <a:xfrm>
              <a:off x="777810" y="2938630"/>
              <a:ext cx="3471890" cy="584775"/>
            </a:xfrm>
            <a:prstGeom prst="rect">
              <a:avLst/>
            </a:prstGeom>
            <a:ln>
              <a:solidFill>
                <a:schemeClr val="accent4"/>
              </a:solidFill>
            </a:ln>
          </p:spPr>
          <p:txBody>
            <a:bodyPr wrap="square">
              <a:spAutoFit/>
            </a:bodyPr>
            <a:lstStyle/>
            <a:p>
              <a:r>
                <a:rPr lang="en-US" sz="900" b="1" dirty="0"/>
                <a:t>Offer Literacy Resource Links</a:t>
              </a:r>
            </a:p>
            <a:p>
              <a:endParaRPr lang="en-US" sz="500" b="1" dirty="0"/>
            </a:p>
            <a:p>
              <a:r>
                <a:rPr lang="en-US" sz="900" dirty="0"/>
                <a:t>Share links to free, but relevant literacy websites and apps to facilitate out-of-school learning</a:t>
              </a:r>
            </a:p>
          </p:txBody>
        </p:sp>
        <p:grpSp>
          <p:nvGrpSpPr>
            <p:cNvPr id="35" name="Group 34">
              <a:extLst>
                <a:ext uri="{FF2B5EF4-FFF2-40B4-BE49-F238E27FC236}">
                  <a16:creationId xmlns:a16="http://schemas.microsoft.com/office/drawing/2014/main" id="{C52619AC-B148-4EB5-8D33-680B7A310673}"/>
                </a:ext>
              </a:extLst>
            </p:cNvPr>
            <p:cNvGrpSpPr/>
            <p:nvPr/>
          </p:nvGrpSpPr>
          <p:grpSpPr>
            <a:xfrm>
              <a:off x="266700" y="2938630"/>
              <a:ext cx="438197" cy="438197"/>
              <a:chOff x="302645" y="3010784"/>
              <a:chExt cx="438197" cy="438197"/>
            </a:xfrm>
          </p:grpSpPr>
          <p:sp>
            <p:nvSpPr>
              <p:cNvPr id="36" name="Oval 35">
                <a:extLst>
                  <a:ext uri="{FF2B5EF4-FFF2-40B4-BE49-F238E27FC236}">
                    <a16:creationId xmlns:a16="http://schemas.microsoft.com/office/drawing/2014/main" id="{E47634F4-B8C6-43F6-A21F-194B642F8C2C}"/>
                  </a:ext>
                </a:extLst>
              </p:cNvPr>
              <p:cNvSpPr/>
              <p:nvPr/>
            </p:nvSpPr>
            <p:spPr bwMode="gray">
              <a:xfrm>
                <a:off x="302645" y="3010784"/>
                <a:ext cx="438197" cy="438197"/>
              </a:xfrm>
              <a:prstGeom prst="ellipse">
                <a:avLst/>
              </a:prstGeom>
              <a:solidFill>
                <a:schemeClr val="tx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37" name="Picture 36">
                <a:extLst>
                  <a:ext uri="{FF2B5EF4-FFF2-40B4-BE49-F238E27FC236}">
                    <a16:creationId xmlns:a16="http://schemas.microsoft.com/office/drawing/2014/main" id="{37953595-5A3D-4873-8A91-75374301D0CB}"/>
                  </a:ext>
                </a:extLst>
              </p:cNvPr>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401348" y="3130355"/>
                <a:ext cx="240791" cy="199054"/>
              </a:xfrm>
              <a:prstGeom prst="rect">
                <a:avLst/>
              </a:prstGeom>
            </p:spPr>
          </p:pic>
        </p:grpSp>
      </p:grpSp>
      <p:sp>
        <p:nvSpPr>
          <p:cNvPr id="38" name="Rectangle 37">
            <a:extLst>
              <a:ext uri="{FF2B5EF4-FFF2-40B4-BE49-F238E27FC236}">
                <a16:creationId xmlns:a16="http://schemas.microsoft.com/office/drawing/2014/main" id="{4B99B47D-99F0-48BB-A6F4-F5D87085DF1C}"/>
              </a:ext>
            </a:extLst>
          </p:cNvPr>
          <p:cNvSpPr/>
          <p:nvPr/>
        </p:nvSpPr>
        <p:spPr bwMode="gray">
          <a:xfrm>
            <a:off x="280685" y="3737144"/>
            <a:ext cx="3991954" cy="65247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TextBox 38">
            <a:extLst>
              <a:ext uri="{FF2B5EF4-FFF2-40B4-BE49-F238E27FC236}">
                <a16:creationId xmlns:a16="http://schemas.microsoft.com/office/drawing/2014/main" id="{99C8175C-0647-40B4-A31F-8DAA88419C5A}"/>
              </a:ext>
            </a:extLst>
          </p:cNvPr>
          <p:cNvSpPr txBox="1"/>
          <p:nvPr/>
        </p:nvSpPr>
        <p:spPr>
          <a:xfrm>
            <a:off x="365425" y="3839294"/>
            <a:ext cx="3792506" cy="153888"/>
          </a:xfrm>
          <a:prstGeom prst="rect">
            <a:avLst/>
          </a:prstGeom>
          <a:noFill/>
        </p:spPr>
        <p:txBody>
          <a:bodyPr wrap="square" lIns="0" tIns="0" rIns="0" bIns="0" rtlCol="0">
            <a:spAutoFit/>
          </a:bodyPr>
          <a:lstStyle/>
          <a:p>
            <a:pPr>
              <a:spcBef>
                <a:spcPts val="500"/>
              </a:spcBef>
            </a:pPr>
            <a:r>
              <a:rPr lang="en-US" sz="1000" b="1" dirty="0"/>
              <a:t>Tips for Increasing Parent Engagement with Texts</a:t>
            </a:r>
          </a:p>
        </p:txBody>
      </p:sp>
      <p:grpSp>
        <p:nvGrpSpPr>
          <p:cNvPr id="40" name="Group 39">
            <a:extLst>
              <a:ext uri="{FF2B5EF4-FFF2-40B4-BE49-F238E27FC236}">
                <a16:creationId xmlns:a16="http://schemas.microsoft.com/office/drawing/2014/main" id="{C868FE2B-0164-42DD-BA7B-FBBB51FB49D9}"/>
              </a:ext>
            </a:extLst>
          </p:cNvPr>
          <p:cNvGrpSpPr/>
          <p:nvPr/>
        </p:nvGrpSpPr>
        <p:grpSpPr>
          <a:xfrm>
            <a:off x="449349" y="4145520"/>
            <a:ext cx="1557154" cy="138499"/>
            <a:chOff x="3406145" y="3558742"/>
            <a:chExt cx="1113199" cy="138499"/>
          </a:xfrm>
        </p:grpSpPr>
        <p:sp>
          <p:nvSpPr>
            <p:cNvPr id="41" name="L-Shape 40">
              <a:extLst>
                <a:ext uri="{FF2B5EF4-FFF2-40B4-BE49-F238E27FC236}">
                  <a16:creationId xmlns:a16="http://schemas.microsoft.com/office/drawing/2014/main" id="{1795F16C-5370-482C-83DE-AA2E989B1A7E}"/>
                </a:ext>
              </a:extLst>
            </p:cNvPr>
            <p:cNvSpPr/>
            <p:nvPr/>
          </p:nvSpPr>
          <p:spPr bwMode="gray">
            <a:xfrm rot="18900000">
              <a:off x="3406145" y="3567542"/>
              <a:ext cx="120403" cy="77407"/>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42" name="TextBox 41">
              <a:extLst>
                <a:ext uri="{FF2B5EF4-FFF2-40B4-BE49-F238E27FC236}">
                  <a16:creationId xmlns:a16="http://schemas.microsoft.com/office/drawing/2014/main" id="{E06FA7B4-6371-40ED-BA03-EE4455FD53F8}"/>
                </a:ext>
              </a:extLst>
            </p:cNvPr>
            <p:cNvSpPr txBox="1"/>
            <p:nvPr/>
          </p:nvSpPr>
          <p:spPr>
            <a:xfrm>
              <a:off x="3604357" y="3558742"/>
              <a:ext cx="914987" cy="138499"/>
            </a:xfrm>
            <a:prstGeom prst="rect">
              <a:avLst/>
            </a:prstGeom>
            <a:noFill/>
          </p:spPr>
          <p:txBody>
            <a:bodyPr wrap="square" lIns="0" tIns="0" rIns="0" bIns="0" rtlCol="0">
              <a:spAutoFit/>
            </a:bodyPr>
            <a:lstStyle/>
            <a:p>
              <a:pPr>
                <a:spcBef>
                  <a:spcPts val="500"/>
                </a:spcBef>
              </a:pPr>
              <a:r>
                <a:rPr lang="en-US" sz="900" dirty="0"/>
                <a:t>Keep messages short</a:t>
              </a:r>
            </a:p>
          </p:txBody>
        </p:sp>
      </p:grpSp>
      <p:sp>
        <p:nvSpPr>
          <p:cNvPr id="43" name="TextBox 42">
            <a:extLst>
              <a:ext uri="{FF2B5EF4-FFF2-40B4-BE49-F238E27FC236}">
                <a16:creationId xmlns:a16="http://schemas.microsoft.com/office/drawing/2014/main" id="{1F87E312-C5B5-4B9E-B27B-8088671657D5}"/>
              </a:ext>
            </a:extLst>
          </p:cNvPr>
          <p:cNvSpPr txBox="1"/>
          <p:nvPr/>
        </p:nvSpPr>
        <p:spPr>
          <a:xfrm>
            <a:off x="2550444" y="4141438"/>
            <a:ext cx="1553554" cy="276999"/>
          </a:xfrm>
          <a:prstGeom prst="rect">
            <a:avLst/>
          </a:prstGeom>
          <a:noFill/>
        </p:spPr>
        <p:txBody>
          <a:bodyPr wrap="square" lIns="0" tIns="0" rIns="0" bIns="0" rtlCol="0">
            <a:spAutoFit/>
          </a:bodyPr>
          <a:lstStyle/>
          <a:p>
            <a:pPr>
              <a:spcBef>
                <a:spcPts val="500"/>
              </a:spcBef>
            </a:pPr>
            <a:r>
              <a:rPr lang="en-US" sz="900" dirty="0"/>
              <a:t>Provide an opt-out option</a:t>
            </a:r>
          </a:p>
        </p:txBody>
      </p:sp>
      <p:sp>
        <p:nvSpPr>
          <p:cNvPr id="44" name="L-Shape 43">
            <a:extLst>
              <a:ext uri="{FF2B5EF4-FFF2-40B4-BE49-F238E27FC236}">
                <a16:creationId xmlns:a16="http://schemas.microsoft.com/office/drawing/2014/main" id="{3F18B1B6-8C36-4B0D-87CD-891841AAC107}"/>
              </a:ext>
            </a:extLst>
          </p:cNvPr>
          <p:cNvSpPr/>
          <p:nvPr/>
        </p:nvSpPr>
        <p:spPr bwMode="gray">
          <a:xfrm rot="18900000">
            <a:off x="2322623" y="4154319"/>
            <a:ext cx="168421" cy="77407"/>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nvGrpSpPr>
          <p:cNvPr id="4" name="Group 3">
            <a:extLst>
              <a:ext uri="{FF2B5EF4-FFF2-40B4-BE49-F238E27FC236}">
                <a16:creationId xmlns:a16="http://schemas.microsoft.com/office/drawing/2014/main" id="{61CA38A1-5E63-4656-AB74-D1A16A467323}"/>
              </a:ext>
            </a:extLst>
          </p:cNvPr>
          <p:cNvGrpSpPr/>
          <p:nvPr/>
        </p:nvGrpSpPr>
        <p:grpSpPr>
          <a:xfrm>
            <a:off x="4000967" y="3737144"/>
            <a:ext cx="271672" cy="181522"/>
            <a:chOff x="3993016" y="3737144"/>
            <a:chExt cx="271672" cy="181522"/>
          </a:xfrm>
        </p:grpSpPr>
        <p:grpSp>
          <p:nvGrpSpPr>
            <p:cNvPr id="45" name="Group 44">
              <a:extLst>
                <a:ext uri="{FF2B5EF4-FFF2-40B4-BE49-F238E27FC236}">
                  <a16:creationId xmlns:a16="http://schemas.microsoft.com/office/drawing/2014/main" id="{D063EBF4-DC0C-46A3-9233-A42C8733A566}"/>
                </a:ext>
              </a:extLst>
            </p:cNvPr>
            <p:cNvGrpSpPr/>
            <p:nvPr/>
          </p:nvGrpSpPr>
          <p:grpSpPr bwMode="gray">
            <a:xfrm>
              <a:off x="3993016" y="3737144"/>
              <a:ext cx="271672" cy="181522"/>
              <a:chOff x="3003586" y="3322911"/>
              <a:chExt cx="271672" cy="181522"/>
            </a:xfrm>
          </p:grpSpPr>
          <p:sp>
            <p:nvSpPr>
              <p:cNvPr id="46" name="Rectangle 45">
                <a:extLst>
                  <a:ext uri="{FF2B5EF4-FFF2-40B4-BE49-F238E27FC236}">
                    <a16:creationId xmlns:a16="http://schemas.microsoft.com/office/drawing/2014/main" id="{A6847A58-705D-4489-87DE-01A5B89010E9}"/>
                  </a:ext>
                </a:extLst>
              </p:cNvPr>
              <p:cNvSpPr/>
              <p:nvPr/>
            </p:nvSpPr>
            <p:spPr bwMode="gray">
              <a:xfrm>
                <a:off x="3003586" y="332291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7" name="Round Same Side Corner Rectangle 79">
                <a:extLst>
                  <a:ext uri="{FF2B5EF4-FFF2-40B4-BE49-F238E27FC236}">
                    <a16:creationId xmlns:a16="http://schemas.microsoft.com/office/drawing/2014/main" id="{1EEE09AC-E5BF-4D3D-B862-D1CB88393906}"/>
                  </a:ext>
                </a:extLst>
              </p:cNvPr>
              <p:cNvSpPr/>
              <p:nvPr/>
            </p:nvSpPr>
            <p:spPr bwMode="gray">
              <a:xfrm rot="10800000">
                <a:off x="3003586" y="3322911"/>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pic>
          <p:nvPicPr>
            <p:cNvPr id="48" name="Picture 47">
              <a:extLst>
                <a:ext uri="{FF2B5EF4-FFF2-40B4-BE49-F238E27FC236}">
                  <a16:creationId xmlns:a16="http://schemas.microsoft.com/office/drawing/2014/main" id="{E5EBE8F0-51BE-49D7-825F-0D0A3C553D12}"/>
                </a:ext>
              </a:extLst>
            </p:cNvPr>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4046983" y="3751349"/>
              <a:ext cx="100417" cy="102120"/>
            </a:xfrm>
            <a:prstGeom prst="rect">
              <a:avLst/>
            </a:prstGeom>
          </p:spPr>
        </p:pic>
      </p:grpSp>
    </p:spTree>
    <p:extLst>
      <p:ext uri="{BB962C8B-B14F-4D97-AF65-F5344CB8AC3E}">
        <p14:creationId xmlns:p14="http://schemas.microsoft.com/office/powerpoint/2010/main" val="417281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AEA93-8F59-4BB1-8AE8-66C0AFF6BF15}"/>
              </a:ext>
            </a:extLst>
          </p:cNvPr>
          <p:cNvSpPr>
            <a:spLocks noGrp="1"/>
          </p:cNvSpPr>
          <p:nvPr>
            <p:ph type="body" sz="quarter" idx="15"/>
          </p:nvPr>
        </p:nvSpPr>
        <p:spPr>
          <a:xfrm>
            <a:off x="280195" y="640267"/>
            <a:ext cx="5842794" cy="184666"/>
          </a:xfrm>
        </p:spPr>
        <p:txBody>
          <a:bodyPr/>
          <a:lstStyle/>
          <a:p>
            <a:r>
              <a:rPr lang="en-US" dirty="0"/>
              <a:t>Equipping Parents with Grade-Appropriate Content Critical for Success</a:t>
            </a:r>
          </a:p>
        </p:txBody>
      </p:sp>
      <p:sp>
        <p:nvSpPr>
          <p:cNvPr id="3" name="Text Placeholder 2">
            <a:extLst>
              <a:ext uri="{FF2B5EF4-FFF2-40B4-BE49-F238E27FC236}">
                <a16:creationId xmlns:a16="http://schemas.microsoft.com/office/drawing/2014/main" id="{37AA2721-EFD8-4930-8BA6-A74149570206}"/>
              </a:ext>
            </a:extLst>
          </p:cNvPr>
          <p:cNvSpPr>
            <a:spLocks noGrp="1"/>
          </p:cNvSpPr>
          <p:nvPr>
            <p:ph type="body" sz="quarter" idx="16"/>
          </p:nvPr>
        </p:nvSpPr>
        <p:spPr>
          <a:xfrm>
            <a:off x="280194" y="99782"/>
            <a:ext cx="2560320" cy="123111"/>
          </a:xfrm>
        </p:spPr>
        <p:txBody>
          <a:bodyPr/>
          <a:lstStyle/>
          <a:p>
            <a:r>
              <a:rPr lang="en-US" dirty="0"/>
              <a:t>Practice #14: Parent-Facing Literacy Nudges</a:t>
            </a:r>
          </a:p>
        </p:txBody>
      </p:sp>
      <p:sp>
        <p:nvSpPr>
          <p:cNvPr id="4" name="Text Placeholder 3">
            <a:extLst>
              <a:ext uri="{FF2B5EF4-FFF2-40B4-BE49-F238E27FC236}">
                <a16:creationId xmlns:a16="http://schemas.microsoft.com/office/drawing/2014/main" id="{CCE9939E-C381-4746-814A-99D15CEF5900}"/>
              </a:ext>
            </a:extLst>
          </p:cNvPr>
          <p:cNvSpPr>
            <a:spLocks noGrp="1"/>
          </p:cNvSpPr>
          <p:nvPr>
            <p:ph type="body" sz="quarter" idx="18"/>
          </p:nvPr>
        </p:nvSpPr>
        <p:spPr>
          <a:xfrm>
            <a:off x="2993813" y="4600545"/>
            <a:ext cx="3406988" cy="200055"/>
          </a:xfrm>
        </p:spPr>
        <p:txBody>
          <a:bodyPr/>
          <a:lstStyle/>
          <a:p>
            <a:r>
              <a:rPr lang="en-US" dirty="0"/>
              <a:t>Source: Kraft, M. &amp; </a:t>
            </a:r>
            <a:r>
              <a:rPr lang="en-US" dirty="0" err="1"/>
              <a:t>Minti</a:t>
            </a:r>
            <a:r>
              <a:rPr lang="en-US" dirty="0"/>
              <a:t>-Nussbaum, M. 2017</a:t>
            </a:r>
            <a:r>
              <a:rPr lang="en-US" dirty="0">
                <a:hlinkClick r:id="rId3"/>
              </a:rPr>
              <a:t>. Can Schools Enable Parents to Prevent Summer Learning Loss? A Text Messaging Field Experiment to Promote Literacy Skills</a:t>
            </a:r>
            <a:r>
              <a:rPr lang="en-US" dirty="0"/>
              <a:t>; EAB interviews and analysis. </a:t>
            </a:r>
          </a:p>
        </p:txBody>
      </p:sp>
      <p:sp>
        <p:nvSpPr>
          <p:cNvPr id="5" name="Text Placeholder 4">
            <a:extLst>
              <a:ext uri="{FF2B5EF4-FFF2-40B4-BE49-F238E27FC236}">
                <a16:creationId xmlns:a16="http://schemas.microsoft.com/office/drawing/2014/main" id="{9261E3E6-B211-4648-8A12-A8213B0CFD9B}"/>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3E09F131-7F89-407B-8A28-EC1682F7ED02}"/>
              </a:ext>
            </a:extLst>
          </p:cNvPr>
          <p:cNvSpPr>
            <a:spLocks noGrp="1"/>
          </p:cNvSpPr>
          <p:nvPr>
            <p:ph type="title"/>
          </p:nvPr>
        </p:nvSpPr>
        <p:spPr>
          <a:xfrm>
            <a:off x="280194" y="317005"/>
            <a:ext cx="5486400" cy="249299"/>
          </a:xfrm>
        </p:spPr>
        <p:txBody>
          <a:bodyPr/>
          <a:lstStyle/>
          <a:p>
            <a:r>
              <a:rPr lang="en-US" dirty="0"/>
              <a:t>Texting Provides Promise for Summer Support</a:t>
            </a:r>
          </a:p>
        </p:txBody>
      </p:sp>
      <p:sp>
        <p:nvSpPr>
          <p:cNvPr id="10" name="Text Placeholder 3">
            <a:extLst>
              <a:ext uri="{FF2B5EF4-FFF2-40B4-BE49-F238E27FC236}">
                <a16:creationId xmlns:a16="http://schemas.microsoft.com/office/drawing/2014/main" id="{DF4CA838-13FD-4AF9-9BEC-EF7451D41508}"/>
              </a:ext>
            </a:extLst>
          </p:cNvPr>
          <p:cNvSpPr txBox="1">
            <a:spLocks/>
          </p:cNvSpPr>
          <p:nvPr/>
        </p:nvSpPr>
        <p:spPr bwMode="gray">
          <a:xfrm>
            <a:off x="3438300" y="2630910"/>
            <a:ext cx="2229953" cy="3077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b="1" dirty="0">
                <a:solidFill>
                  <a:schemeClr val="tx1"/>
                </a:solidFill>
              </a:rPr>
              <a:t>Slight Increase in 1</a:t>
            </a:r>
            <a:r>
              <a:rPr lang="en-US" sz="1000" b="1" baseline="30000" dirty="0">
                <a:solidFill>
                  <a:schemeClr val="tx1"/>
                </a:solidFill>
              </a:rPr>
              <a:t>st</a:t>
            </a:r>
            <a:r>
              <a:rPr lang="en-US" sz="1000" b="1" dirty="0">
                <a:solidFill>
                  <a:schemeClr val="tx1"/>
                </a:solidFill>
              </a:rPr>
              <a:t> and </a:t>
            </a:r>
            <a:br>
              <a:rPr lang="en-US" sz="1000" b="1" dirty="0">
                <a:solidFill>
                  <a:schemeClr val="tx1"/>
                </a:solidFill>
              </a:rPr>
            </a:br>
            <a:r>
              <a:rPr lang="en-US" sz="1000" b="1" dirty="0">
                <a:solidFill>
                  <a:schemeClr val="tx1"/>
                </a:solidFill>
              </a:rPr>
              <a:t>2</a:t>
            </a:r>
            <a:r>
              <a:rPr lang="en-US" sz="1000" b="1" baseline="30000" dirty="0">
                <a:solidFill>
                  <a:schemeClr val="tx1"/>
                </a:solidFill>
              </a:rPr>
              <a:t>nd</a:t>
            </a:r>
            <a:r>
              <a:rPr lang="en-US" sz="1000" b="1" dirty="0">
                <a:solidFill>
                  <a:schemeClr val="tx1"/>
                </a:solidFill>
              </a:rPr>
              <a:t> Grade Reading Scores </a:t>
            </a:r>
          </a:p>
        </p:txBody>
      </p:sp>
      <p:sp>
        <p:nvSpPr>
          <p:cNvPr id="11" name="Text Placeholder 1">
            <a:extLst>
              <a:ext uri="{FF2B5EF4-FFF2-40B4-BE49-F238E27FC236}">
                <a16:creationId xmlns:a16="http://schemas.microsoft.com/office/drawing/2014/main" id="{564FD462-94F9-4B58-8946-532A3CAA417E}"/>
              </a:ext>
            </a:extLst>
          </p:cNvPr>
          <p:cNvSpPr txBox="1">
            <a:spLocks/>
          </p:cNvSpPr>
          <p:nvPr/>
        </p:nvSpPr>
        <p:spPr bwMode="gray">
          <a:xfrm>
            <a:off x="3438300" y="3017867"/>
            <a:ext cx="2464570" cy="41549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t>1</a:t>
            </a:r>
            <a:r>
              <a:rPr lang="en-US" baseline="30000" dirty="0"/>
              <a:t>st</a:t>
            </a:r>
            <a:r>
              <a:rPr lang="en-US" dirty="0"/>
              <a:t> and 2</a:t>
            </a:r>
            <a:r>
              <a:rPr lang="en-US" baseline="30000" dirty="0"/>
              <a:t>nd</a:t>
            </a:r>
            <a:r>
              <a:rPr lang="en-US" dirty="0"/>
              <a:t> graders in treatment group had a slight uptick in fall reading scores on STAR and STEP compared to control group</a:t>
            </a:r>
          </a:p>
        </p:txBody>
      </p:sp>
      <p:sp>
        <p:nvSpPr>
          <p:cNvPr id="12" name="Text Placeholder 3">
            <a:extLst>
              <a:ext uri="{FF2B5EF4-FFF2-40B4-BE49-F238E27FC236}">
                <a16:creationId xmlns:a16="http://schemas.microsoft.com/office/drawing/2014/main" id="{8A3FC0B5-C80F-41E7-A665-CC667CFCF294}"/>
              </a:ext>
            </a:extLst>
          </p:cNvPr>
          <p:cNvSpPr txBox="1">
            <a:spLocks/>
          </p:cNvSpPr>
          <p:nvPr/>
        </p:nvSpPr>
        <p:spPr bwMode="gray">
          <a:xfrm>
            <a:off x="298632" y="2630910"/>
            <a:ext cx="2493516" cy="3077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b="1" dirty="0">
                <a:solidFill>
                  <a:schemeClr val="tx1"/>
                </a:solidFill>
              </a:rPr>
              <a:t>Summer Communication </a:t>
            </a:r>
            <a:br>
              <a:rPr lang="en-US" sz="1000" b="1" dirty="0">
                <a:solidFill>
                  <a:schemeClr val="tx1"/>
                </a:solidFill>
              </a:rPr>
            </a:br>
            <a:r>
              <a:rPr lang="en-US" sz="1000" b="1" dirty="0">
                <a:solidFill>
                  <a:schemeClr val="tx1"/>
                </a:solidFill>
              </a:rPr>
              <a:t>Creates Spill-Over Effect</a:t>
            </a:r>
          </a:p>
        </p:txBody>
      </p:sp>
      <p:sp>
        <p:nvSpPr>
          <p:cNvPr id="13" name="Text Placeholder 3">
            <a:extLst>
              <a:ext uri="{FF2B5EF4-FFF2-40B4-BE49-F238E27FC236}">
                <a16:creationId xmlns:a16="http://schemas.microsoft.com/office/drawing/2014/main" id="{1FFC62EC-5748-4379-9CA2-81BAA2A3923D}"/>
              </a:ext>
            </a:extLst>
          </p:cNvPr>
          <p:cNvSpPr txBox="1">
            <a:spLocks/>
          </p:cNvSpPr>
          <p:nvPr/>
        </p:nvSpPr>
        <p:spPr bwMode="gray">
          <a:xfrm>
            <a:off x="298632" y="1153455"/>
            <a:ext cx="1929416" cy="3077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b="1" dirty="0">
                <a:solidFill>
                  <a:schemeClr val="tx1"/>
                </a:solidFill>
              </a:rPr>
              <a:t>Parents Satisfied with Text Messaging Prompts </a:t>
            </a:r>
          </a:p>
        </p:txBody>
      </p:sp>
      <p:sp>
        <p:nvSpPr>
          <p:cNvPr id="14" name="Text Placeholder 3">
            <a:extLst>
              <a:ext uri="{FF2B5EF4-FFF2-40B4-BE49-F238E27FC236}">
                <a16:creationId xmlns:a16="http://schemas.microsoft.com/office/drawing/2014/main" id="{DCD436CA-0D0F-42E0-BA56-1D09E9237E3D}"/>
              </a:ext>
            </a:extLst>
          </p:cNvPr>
          <p:cNvSpPr txBox="1">
            <a:spLocks/>
          </p:cNvSpPr>
          <p:nvPr/>
        </p:nvSpPr>
        <p:spPr bwMode="gray">
          <a:xfrm>
            <a:off x="3438300" y="1153455"/>
            <a:ext cx="1946666" cy="3077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b="1" dirty="0">
                <a:solidFill>
                  <a:schemeClr val="tx1"/>
                </a:solidFill>
              </a:rPr>
              <a:t>Significant Boost in 3</a:t>
            </a:r>
            <a:r>
              <a:rPr lang="en-US" sz="1000" b="1" baseline="30000" dirty="0">
                <a:solidFill>
                  <a:schemeClr val="tx1"/>
                </a:solidFill>
              </a:rPr>
              <a:t>rd</a:t>
            </a:r>
            <a:r>
              <a:rPr lang="en-US" sz="1000" b="1" dirty="0">
                <a:solidFill>
                  <a:schemeClr val="tx1"/>
                </a:solidFill>
              </a:rPr>
              <a:t> and 4</a:t>
            </a:r>
            <a:r>
              <a:rPr lang="en-US" sz="1000" b="1" baseline="30000" dirty="0">
                <a:solidFill>
                  <a:schemeClr val="tx1"/>
                </a:solidFill>
              </a:rPr>
              <a:t>th</a:t>
            </a:r>
            <a:r>
              <a:rPr lang="en-US" sz="1000" b="1" dirty="0">
                <a:solidFill>
                  <a:schemeClr val="tx1"/>
                </a:solidFill>
              </a:rPr>
              <a:t> Grade Reading Scores</a:t>
            </a:r>
          </a:p>
        </p:txBody>
      </p:sp>
      <p:sp>
        <p:nvSpPr>
          <p:cNvPr id="15" name="Text Placeholder 1">
            <a:extLst>
              <a:ext uri="{FF2B5EF4-FFF2-40B4-BE49-F238E27FC236}">
                <a16:creationId xmlns:a16="http://schemas.microsoft.com/office/drawing/2014/main" id="{4AD43140-F27B-48A4-9F05-3F602915719C}"/>
              </a:ext>
            </a:extLst>
          </p:cNvPr>
          <p:cNvSpPr txBox="1">
            <a:spLocks/>
          </p:cNvSpPr>
          <p:nvPr/>
        </p:nvSpPr>
        <p:spPr bwMode="gray">
          <a:xfrm>
            <a:off x="3438300" y="1571305"/>
            <a:ext cx="2355468" cy="55399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t>3</a:t>
            </a:r>
            <a:r>
              <a:rPr lang="en-US" baseline="30000" dirty="0"/>
              <a:t>rd</a:t>
            </a:r>
            <a:r>
              <a:rPr lang="en-US" dirty="0"/>
              <a:t> and 4</a:t>
            </a:r>
            <a:r>
              <a:rPr lang="en-US" baseline="30000" dirty="0"/>
              <a:t>th</a:t>
            </a:r>
            <a:r>
              <a:rPr lang="en-US" dirty="0"/>
              <a:t> grade students in treatment group had </a:t>
            </a:r>
            <a:r>
              <a:rPr lang="en-US" b="1" dirty="0"/>
              <a:t>statistically significantly</a:t>
            </a:r>
            <a:r>
              <a:rPr lang="en-US" dirty="0"/>
              <a:t> higher fall reading scores on STAR and STEP compared to control group</a:t>
            </a:r>
          </a:p>
        </p:txBody>
      </p:sp>
      <p:sp>
        <p:nvSpPr>
          <p:cNvPr id="16" name="Freeform 21">
            <a:extLst>
              <a:ext uri="{FF2B5EF4-FFF2-40B4-BE49-F238E27FC236}">
                <a16:creationId xmlns:a16="http://schemas.microsoft.com/office/drawing/2014/main" id="{7E27C80D-06E3-4C63-82CC-3C4AD584B2CE}"/>
              </a:ext>
            </a:extLst>
          </p:cNvPr>
          <p:cNvSpPr/>
          <p:nvPr/>
        </p:nvSpPr>
        <p:spPr bwMode="gray">
          <a:xfrm>
            <a:off x="3254399" y="2446152"/>
            <a:ext cx="2783369" cy="1110648"/>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5"/>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sp>
        <p:nvSpPr>
          <p:cNvPr id="17" name="Freeform 22">
            <a:extLst>
              <a:ext uri="{FF2B5EF4-FFF2-40B4-BE49-F238E27FC236}">
                <a16:creationId xmlns:a16="http://schemas.microsoft.com/office/drawing/2014/main" id="{B408D39B-AA5E-4FD6-8AD4-12D910A07D4E}"/>
              </a:ext>
            </a:extLst>
          </p:cNvPr>
          <p:cNvSpPr/>
          <p:nvPr/>
        </p:nvSpPr>
        <p:spPr bwMode="gray">
          <a:xfrm rot="10800000">
            <a:off x="368489" y="1382286"/>
            <a:ext cx="2713111" cy="87814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5"/>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sp>
        <p:nvSpPr>
          <p:cNvPr id="18" name="TextBox 17">
            <a:extLst>
              <a:ext uri="{FF2B5EF4-FFF2-40B4-BE49-F238E27FC236}">
                <a16:creationId xmlns:a16="http://schemas.microsoft.com/office/drawing/2014/main" id="{8A4BB0BF-B3D2-4C2F-AC5E-5980DC4D44BE}"/>
              </a:ext>
            </a:extLst>
          </p:cNvPr>
          <p:cNvSpPr txBox="1"/>
          <p:nvPr/>
        </p:nvSpPr>
        <p:spPr bwMode="gray">
          <a:xfrm>
            <a:off x="298632" y="1571305"/>
            <a:ext cx="655415" cy="384721"/>
          </a:xfrm>
          <a:prstGeom prst="rect">
            <a:avLst/>
          </a:prstGeom>
          <a:noFill/>
          <a:ln>
            <a:noFill/>
          </a:ln>
        </p:spPr>
        <p:txBody>
          <a:bodyPr wrap="square" lIns="0" tIns="0" rIns="0" bIns="0" rtlCol="0" anchor="ctr" anchorCtr="0">
            <a:spAutoFit/>
          </a:bodyPr>
          <a:lstStyle/>
          <a:p>
            <a:r>
              <a:rPr lang="en-US" sz="2500" dirty="0">
                <a:solidFill>
                  <a:schemeClr val="accent6"/>
                </a:solidFill>
                <a:latin typeface="+mj-lt"/>
              </a:rPr>
              <a:t>90%</a:t>
            </a:r>
          </a:p>
        </p:txBody>
      </p:sp>
      <p:sp>
        <p:nvSpPr>
          <p:cNvPr id="19" name="TextBox 18">
            <a:extLst>
              <a:ext uri="{FF2B5EF4-FFF2-40B4-BE49-F238E27FC236}">
                <a16:creationId xmlns:a16="http://schemas.microsoft.com/office/drawing/2014/main" id="{E04968A8-5F25-43E2-99F7-57EEF228CC9E}"/>
              </a:ext>
            </a:extLst>
          </p:cNvPr>
          <p:cNvSpPr txBox="1"/>
          <p:nvPr/>
        </p:nvSpPr>
        <p:spPr bwMode="gray">
          <a:xfrm>
            <a:off x="1084165" y="1625166"/>
            <a:ext cx="1754682" cy="276999"/>
          </a:xfrm>
          <a:prstGeom prst="rect">
            <a:avLst/>
          </a:prstGeom>
          <a:noFill/>
          <a:ln>
            <a:noFill/>
          </a:ln>
        </p:spPr>
        <p:txBody>
          <a:bodyPr wrap="square" lIns="0" tIns="0" rIns="0" bIns="0" rtlCol="0" anchor="ctr" anchorCtr="0">
            <a:spAutoFit/>
          </a:bodyPr>
          <a:lstStyle/>
          <a:p>
            <a:pPr>
              <a:spcBef>
                <a:spcPts val="500"/>
              </a:spcBef>
            </a:pPr>
            <a:r>
              <a:rPr lang="en-US" sz="900" dirty="0"/>
              <a:t>Of parents reported finding the text messages valuable</a:t>
            </a:r>
            <a:endParaRPr lang="en-US" sz="900" b="1" dirty="0"/>
          </a:p>
        </p:txBody>
      </p:sp>
      <p:sp>
        <p:nvSpPr>
          <p:cNvPr id="20" name="TextBox 19">
            <a:extLst>
              <a:ext uri="{FF2B5EF4-FFF2-40B4-BE49-F238E27FC236}">
                <a16:creationId xmlns:a16="http://schemas.microsoft.com/office/drawing/2014/main" id="{D6B78965-7AAA-44A3-9646-69BFE2AA53B7}"/>
              </a:ext>
            </a:extLst>
          </p:cNvPr>
          <p:cNvSpPr txBox="1"/>
          <p:nvPr/>
        </p:nvSpPr>
        <p:spPr bwMode="gray">
          <a:xfrm>
            <a:off x="298632" y="3033256"/>
            <a:ext cx="702707" cy="384721"/>
          </a:xfrm>
          <a:prstGeom prst="rect">
            <a:avLst/>
          </a:prstGeom>
          <a:noFill/>
          <a:ln>
            <a:noFill/>
          </a:ln>
        </p:spPr>
        <p:txBody>
          <a:bodyPr wrap="square" lIns="0" tIns="0" rIns="0" bIns="0" rtlCol="0" anchor="ctr" anchorCtr="0">
            <a:spAutoFit/>
          </a:bodyPr>
          <a:lstStyle/>
          <a:p>
            <a:r>
              <a:rPr lang="en-US" sz="2500" dirty="0">
                <a:solidFill>
                  <a:schemeClr val="accent6"/>
                </a:solidFill>
                <a:latin typeface="+mj-lt"/>
              </a:rPr>
              <a:t>31%</a:t>
            </a:r>
          </a:p>
        </p:txBody>
      </p:sp>
      <p:sp>
        <p:nvSpPr>
          <p:cNvPr id="21" name="TextBox 20">
            <a:extLst>
              <a:ext uri="{FF2B5EF4-FFF2-40B4-BE49-F238E27FC236}">
                <a16:creationId xmlns:a16="http://schemas.microsoft.com/office/drawing/2014/main" id="{3BB38CD6-C87D-4E90-A5AE-A51BD9D22219}"/>
              </a:ext>
            </a:extLst>
          </p:cNvPr>
          <p:cNvSpPr txBox="1"/>
          <p:nvPr/>
        </p:nvSpPr>
        <p:spPr bwMode="gray">
          <a:xfrm>
            <a:off x="1084165" y="3017867"/>
            <a:ext cx="1707983" cy="415498"/>
          </a:xfrm>
          <a:prstGeom prst="rect">
            <a:avLst/>
          </a:prstGeom>
          <a:noFill/>
          <a:ln>
            <a:noFill/>
          </a:ln>
        </p:spPr>
        <p:txBody>
          <a:bodyPr wrap="square" lIns="0" tIns="0" rIns="0" bIns="0" rtlCol="0" anchor="ctr" anchorCtr="0">
            <a:spAutoFit/>
          </a:bodyPr>
          <a:lstStyle/>
          <a:p>
            <a:pPr>
              <a:spcBef>
                <a:spcPts val="500"/>
              </a:spcBef>
            </a:pPr>
            <a:r>
              <a:rPr lang="en-US" sz="900" dirty="0"/>
              <a:t>Of parents shared text message recommendations with other parents </a:t>
            </a:r>
          </a:p>
        </p:txBody>
      </p:sp>
      <p:sp>
        <p:nvSpPr>
          <p:cNvPr id="22" name="Rectangle 21">
            <a:extLst>
              <a:ext uri="{FF2B5EF4-FFF2-40B4-BE49-F238E27FC236}">
                <a16:creationId xmlns:a16="http://schemas.microsoft.com/office/drawing/2014/main" id="{06876334-4923-4D25-9C4D-19F76346E434}"/>
              </a:ext>
            </a:extLst>
          </p:cNvPr>
          <p:cNvSpPr/>
          <p:nvPr/>
        </p:nvSpPr>
        <p:spPr bwMode="gray">
          <a:xfrm rot="10800000">
            <a:off x="446388" y="3696676"/>
            <a:ext cx="5515212" cy="813404"/>
          </a:xfrm>
          <a:prstGeom prst="rect">
            <a:avLst/>
          </a:prstGeom>
          <a:solidFill>
            <a:schemeClr val="bg2"/>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3" name="Rectangle 22">
            <a:extLst>
              <a:ext uri="{FF2B5EF4-FFF2-40B4-BE49-F238E27FC236}">
                <a16:creationId xmlns:a16="http://schemas.microsoft.com/office/drawing/2014/main" id="{967907BC-7794-462A-8478-83E3DDFE48E9}"/>
              </a:ext>
            </a:extLst>
          </p:cNvPr>
          <p:cNvSpPr/>
          <p:nvPr/>
        </p:nvSpPr>
        <p:spPr>
          <a:xfrm>
            <a:off x="768278" y="4005245"/>
            <a:ext cx="5042150" cy="461665"/>
          </a:xfrm>
          <a:prstGeom prst="rect">
            <a:avLst/>
          </a:prstGeom>
        </p:spPr>
        <p:txBody>
          <a:bodyPr wrap="square" lIns="0" tIns="0">
            <a:spAutoFit/>
          </a:bodyPr>
          <a:lstStyle/>
          <a:p>
            <a:r>
              <a:rPr lang="en-US" sz="900" dirty="0"/>
              <a:t>Authors concluded that a greater emphasis on foundational literacy skills (i.e., phonemic awareness and phonics) for younger students would have likely yielded comparably significant results </a:t>
            </a:r>
          </a:p>
        </p:txBody>
      </p:sp>
      <p:sp>
        <p:nvSpPr>
          <p:cNvPr id="24" name="Text Placeholder 3">
            <a:extLst>
              <a:ext uri="{FF2B5EF4-FFF2-40B4-BE49-F238E27FC236}">
                <a16:creationId xmlns:a16="http://schemas.microsoft.com/office/drawing/2014/main" id="{1A96A257-44B1-4FFD-BCDA-F52EA9083817}"/>
              </a:ext>
            </a:extLst>
          </p:cNvPr>
          <p:cNvSpPr txBox="1">
            <a:spLocks/>
          </p:cNvSpPr>
          <p:nvPr/>
        </p:nvSpPr>
        <p:spPr bwMode="gray">
          <a:xfrm>
            <a:off x="768278" y="3795587"/>
            <a:ext cx="3614136" cy="15388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b="1" dirty="0">
                <a:solidFill>
                  <a:schemeClr val="tx1"/>
                </a:solidFill>
              </a:rPr>
              <a:t>Lessons Learned</a:t>
            </a:r>
          </a:p>
        </p:txBody>
      </p:sp>
      <p:sp>
        <p:nvSpPr>
          <p:cNvPr id="25" name="Isosceles Triangle 24">
            <a:extLst>
              <a:ext uri="{FF2B5EF4-FFF2-40B4-BE49-F238E27FC236}">
                <a16:creationId xmlns:a16="http://schemas.microsoft.com/office/drawing/2014/main" id="{8CC21A57-1431-4526-A36E-708EFEF6B0BF}"/>
              </a:ext>
            </a:extLst>
          </p:cNvPr>
          <p:cNvSpPr/>
          <p:nvPr/>
        </p:nvSpPr>
        <p:spPr bwMode="gray">
          <a:xfrm rot="10800000" flipH="1">
            <a:off x="3821760" y="3633817"/>
            <a:ext cx="648086" cy="161794"/>
          </a:xfrm>
          <a:prstGeom prst="triangle">
            <a:avLst/>
          </a:prstGeom>
          <a:solidFill>
            <a:schemeClr val="accent5"/>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6" name="Picture 25">
            <a:extLst>
              <a:ext uri="{FF2B5EF4-FFF2-40B4-BE49-F238E27FC236}">
                <a16:creationId xmlns:a16="http://schemas.microsoft.com/office/drawing/2014/main" id="{23036752-3317-4F30-987A-84D13F104676}"/>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447831" y="1108690"/>
            <a:ext cx="346666" cy="352542"/>
          </a:xfrm>
          <a:prstGeom prst="rect">
            <a:avLst/>
          </a:prstGeom>
        </p:spPr>
      </p:pic>
      <p:pic>
        <p:nvPicPr>
          <p:cNvPr id="27" name="Picture 26">
            <a:extLst>
              <a:ext uri="{FF2B5EF4-FFF2-40B4-BE49-F238E27FC236}">
                <a16:creationId xmlns:a16="http://schemas.microsoft.com/office/drawing/2014/main" id="{B2F6A09D-B1AB-44DB-AFFB-A00D2790010C}"/>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383852" y="1055984"/>
            <a:ext cx="426576" cy="405248"/>
          </a:xfrm>
          <a:prstGeom prst="rect">
            <a:avLst/>
          </a:prstGeom>
        </p:spPr>
      </p:pic>
      <p:pic>
        <p:nvPicPr>
          <p:cNvPr id="28" name="Picture 27">
            <a:extLst>
              <a:ext uri="{FF2B5EF4-FFF2-40B4-BE49-F238E27FC236}">
                <a16:creationId xmlns:a16="http://schemas.microsoft.com/office/drawing/2014/main" id="{1C3ABD35-D641-4727-BDD6-BEEAA1939643}"/>
              </a:ext>
            </a:extLst>
          </p:cNvPr>
          <p:cNvPicPr>
            <a:picLocks noChangeAspect="1"/>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433636" y="2490682"/>
            <a:ext cx="469234" cy="441078"/>
          </a:xfrm>
          <a:prstGeom prst="rect">
            <a:avLst/>
          </a:prstGeom>
        </p:spPr>
      </p:pic>
      <p:pic>
        <p:nvPicPr>
          <p:cNvPr id="29" name="Picture 28">
            <a:extLst>
              <a:ext uri="{FF2B5EF4-FFF2-40B4-BE49-F238E27FC236}">
                <a16:creationId xmlns:a16="http://schemas.microsoft.com/office/drawing/2014/main" id="{6038EA84-9BBC-4845-BB46-E8F89B4776C3}"/>
              </a:ext>
            </a:extLst>
          </p:cNvPr>
          <p:cNvPicPr>
            <a:picLocks noChangeAspect="1"/>
          </p:cNvPicPr>
          <p:nvPr/>
        </p:nvPicPr>
        <p:blipFill>
          <a:blip r:embed="rId7">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325263" y="2625195"/>
            <a:ext cx="469234" cy="306565"/>
          </a:xfrm>
          <a:prstGeom prst="rect">
            <a:avLst/>
          </a:prstGeom>
        </p:spPr>
      </p:pic>
    </p:spTree>
    <p:extLst>
      <p:ext uri="{BB962C8B-B14F-4D97-AF65-F5344CB8AC3E}">
        <p14:creationId xmlns:p14="http://schemas.microsoft.com/office/powerpoint/2010/main" val="4064004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9875" y="640267"/>
            <a:ext cx="5859463" cy="184666"/>
          </a:xfrm>
        </p:spPr>
        <p:txBody>
          <a:bodyPr/>
          <a:lstStyle/>
          <a:p>
            <a:pPr>
              <a:spcBef>
                <a:spcPts val="300"/>
              </a:spcBef>
            </a:pPr>
            <a:r>
              <a:rPr lang="en-US" dirty="0"/>
              <a:t>Embracing the Science of Reading to Ensure All Students Can Read</a:t>
            </a:r>
            <a:endParaRPr lang="en-US" sz="1100" dirty="0"/>
          </a:p>
        </p:txBody>
      </p:sp>
      <p:sp>
        <p:nvSpPr>
          <p:cNvPr id="3" name="Text Placeholder 2"/>
          <p:cNvSpPr>
            <a:spLocks noGrp="1"/>
          </p:cNvSpPr>
          <p:nvPr>
            <p:ph type="body" sz="quarter" idx="16"/>
          </p:nvPr>
        </p:nvSpPr>
        <p:spPr/>
        <p:txBody>
          <a:bodyPr/>
          <a:lstStyle/>
          <a:p>
            <a:endParaRPr lang="en-US"/>
          </a:p>
        </p:txBody>
      </p:sp>
      <p:sp>
        <p:nvSpPr>
          <p:cNvPr id="6" name="Title 5"/>
          <p:cNvSpPr>
            <a:spLocks noGrp="1"/>
          </p:cNvSpPr>
          <p:nvPr>
            <p:ph type="title"/>
          </p:nvPr>
        </p:nvSpPr>
        <p:spPr/>
        <p:txBody>
          <a:bodyPr/>
          <a:lstStyle/>
          <a:p>
            <a:r>
              <a:rPr lang="en-US" dirty="0"/>
              <a:t>Narrowing the Third Grade Reading Gap</a:t>
            </a:r>
          </a:p>
        </p:txBody>
      </p:sp>
      <p:sp>
        <p:nvSpPr>
          <p:cNvPr id="4" name="Text Placeholder 3"/>
          <p:cNvSpPr>
            <a:spLocks noGrp="1"/>
          </p:cNvSpPr>
          <p:nvPr>
            <p:ph type="body" sz="quarter" idx="18"/>
          </p:nvPr>
        </p:nvSpPr>
        <p:spPr>
          <a:xfrm>
            <a:off x="4023360" y="4683465"/>
            <a:ext cx="2377440" cy="123111"/>
          </a:xfrm>
        </p:spPr>
        <p:txBody>
          <a:bodyPr/>
          <a:lstStyle/>
          <a:p>
            <a:pPr algn="r"/>
            <a:r>
              <a:rPr lang="en-US" dirty="0"/>
              <a:t>Source: EAB interviews and analysis.</a:t>
            </a:r>
          </a:p>
        </p:txBody>
      </p:sp>
      <p:sp>
        <p:nvSpPr>
          <p:cNvPr id="24" name="Rectangle 23">
            <a:extLst>
              <a:ext uri="{FF2B5EF4-FFF2-40B4-BE49-F238E27FC236}">
                <a16:creationId xmlns:a16="http://schemas.microsoft.com/office/drawing/2014/main" id="{6A921827-4F68-4365-8AFE-2C9FBA2D413A}"/>
              </a:ext>
            </a:extLst>
          </p:cNvPr>
          <p:cNvSpPr/>
          <p:nvPr/>
        </p:nvSpPr>
        <p:spPr bwMode="gray">
          <a:xfrm>
            <a:off x="4687309" y="1010856"/>
            <a:ext cx="1713491" cy="352374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25" name="Rectangle 24">
            <a:extLst>
              <a:ext uri="{FF2B5EF4-FFF2-40B4-BE49-F238E27FC236}">
                <a16:creationId xmlns:a16="http://schemas.microsoft.com/office/drawing/2014/main" id="{26F64094-CC2B-41F7-BD08-7F2885FB002C}"/>
              </a:ext>
            </a:extLst>
          </p:cNvPr>
          <p:cNvSpPr/>
          <p:nvPr/>
        </p:nvSpPr>
        <p:spPr bwMode="gray">
          <a:xfrm>
            <a:off x="-37589" y="1976389"/>
            <a:ext cx="6438389" cy="533694"/>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900" b="1" dirty="0">
              <a:solidFill>
                <a:schemeClr val="bg1"/>
              </a:solidFill>
            </a:endParaRPr>
          </a:p>
        </p:txBody>
      </p:sp>
      <p:sp>
        <p:nvSpPr>
          <p:cNvPr id="26" name="Rectangle 25">
            <a:extLst>
              <a:ext uri="{FF2B5EF4-FFF2-40B4-BE49-F238E27FC236}">
                <a16:creationId xmlns:a16="http://schemas.microsoft.com/office/drawing/2014/main" id="{82782E7A-CE06-4F02-9D76-7EA84F53270E}"/>
              </a:ext>
            </a:extLst>
          </p:cNvPr>
          <p:cNvSpPr/>
          <p:nvPr/>
        </p:nvSpPr>
        <p:spPr bwMode="gray">
          <a:xfrm>
            <a:off x="237247" y="974819"/>
            <a:ext cx="197920" cy="384721"/>
          </a:xfrm>
          <a:prstGeom prst="rect">
            <a:avLst/>
          </a:prstGeom>
        </p:spPr>
        <p:txBody>
          <a:bodyPr wrap="square" lIns="0" tIns="0" rIns="0" bIns="0">
            <a:spAutoFit/>
          </a:bodyPr>
          <a:lstStyle/>
          <a:p>
            <a:pPr algn="ctr">
              <a:spcBef>
                <a:spcPts val="400"/>
              </a:spcBef>
            </a:pPr>
            <a:r>
              <a:rPr lang="en-US" sz="2500" dirty="0">
                <a:solidFill>
                  <a:schemeClr val="tx2"/>
                </a:solidFill>
                <a:latin typeface="Rockwell"/>
              </a:rPr>
              <a:t>1</a:t>
            </a:r>
          </a:p>
        </p:txBody>
      </p:sp>
      <p:sp>
        <p:nvSpPr>
          <p:cNvPr id="31" name="TextBox 30">
            <a:extLst>
              <a:ext uri="{FF2B5EF4-FFF2-40B4-BE49-F238E27FC236}">
                <a16:creationId xmlns:a16="http://schemas.microsoft.com/office/drawing/2014/main" id="{5349FB7B-3151-409B-84B7-3B50A4F8E1AA}"/>
              </a:ext>
            </a:extLst>
          </p:cNvPr>
          <p:cNvSpPr txBox="1"/>
          <p:nvPr/>
        </p:nvSpPr>
        <p:spPr bwMode="gray">
          <a:xfrm>
            <a:off x="266700" y="1376670"/>
            <a:ext cx="1387655" cy="553998"/>
          </a:xfrm>
          <a:prstGeom prst="rect">
            <a:avLst/>
          </a:prstGeom>
          <a:noFill/>
        </p:spPr>
        <p:txBody>
          <a:bodyPr wrap="square" lIns="0" tIns="0" rIns="0" bIns="0" rtlCol="0">
            <a:spAutoFit/>
          </a:bodyPr>
          <a:lstStyle/>
          <a:p>
            <a:r>
              <a:rPr lang="en-US" sz="900" b="1" dirty="0"/>
              <a:t>Develop and Sustain Schoolwide Expertise in the Science of Teaching Reading</a:t>
            </a:r>
          </a:p>
        </p:txBody>
      </p:sp>
      <p:sp>
        <p:nvSpPr>
          <p:cNvPr id="32" name="Rectangle 31">
            <a:extLst>
              <a:ext uri="{FF2B5EF4-FFF2-40B4-BE49-F238E27FC236}">
                <a16:creationId xmlns:a16="http://schemas.microsoft.com/office/drawing/2014/main" id="{237CE782-1291-4C14-A206-CC9CC1C3F0CF}"/>
              </a:ext>
            </a:extLst>
          </p:cNvPr>
          <p:cNvSpPr/>
          <p:nvPr/>
        </p:nvSpPr>
        <p:spPr bwMode="gray">
          <a:xfrm>
            <a:off x="1781439" y="999042"/>
            <a:ext cx="197920" cy="384721"/>
          </a:xfrm>
          <a:prstGeom prst="rect">
            <a:avLst/>
          </a:prstGeom>
        </p:spPr>
        <p:txBody>
          <a:bodyPr wrap="square" lIns="0" tIns="0" rIns="0" bIns="0">
            <a:spAutoFit/>
          </a:bodyPr>
          <a:lstStyle/>
          <a:p>
            <a:pPr algn="ctr">
              <a:spcBef>
                <a:spcPts val="400"/>
              </a:spcBef>
            </a:pPr>
            <a:r>
              <a:rPr lang="en-US" sz="2500" dirty="0">
                <a:solidFill>
                  <a:schemeClr val="tx2"/>
                </a:solidFill>
                <a:latin typeface="Rockwell"/>
              </a:rPr>
              <a:t>2</a:t>
            </a:r>
          </a:p>
        </p:txBody>
      </p:sp>
      <p:sp>
        <p:nvSpPr>
          <p:cNvPr id="33" name="TextBox 32">
            <a:extLst>
              <a:ext uri="{FF2B5EF4-FFF2-40B4-BE49-F238E27FC236}">
                <a16:creationId xmlns:a16="http://schemas.microsoft.com/office/drawing/2014/main" id="{5B82ADEE-61AA-4660-830D-153B06993F10}"/>
              </a:ext>
            </a:extLst>
          </p:cNvPr>
          <p:cNvSpPr txBox="1"/>
          <p:nvPr/>
        </p:nvSpPr>
        <p:spPr bwMode="gray">
          <a:xfrm>
            <a:off x="1781439" y="1368534"/>
            <a:ext cx="1305620" cy="553998"/>
          </a:xfrm>
          <a:prstGeom prst="rect">
            <a:avLst/>
          </a:prstGeom>
          <a:noFill/>
        </p:spPr>
        <p:txBody>
          <a:bodyPr wrap="square" lIns="0" tIns="0" rIns="0" bIns="0" rtlCol="0">
            <a:spAutoFit/>
          </a:bodyPr>
          <a:lstStyle/>
          <a:p>
            <a:r>
              <a:rPr lang="en-US" sz="900" b="1" dirty="0"/>
              <a:t>Aid Teachers in Implementing  Science-Based Instruction </a:t>
            </a:r>
          </a:p>
        </p:txBody>
      </p:sp>
      <p:sp>
        <p:nvSpPr>
          <p:cNvPr id="34" name="Rectangle 33">
            <a:extLst>
              <a:ext uri="{FF2B5EF4-FFF2-40B4-BE49-F238E27FC236}">
                <a16:creationId xmlns:a16="http://schemas.microsoft.com/office/drawing/2014/main" id="{84BD124B-2792-43E4-A742-D8E06B03C748}"/>
              </a:ext>
            </a:extLst>
          </p:cNvPr>
          <p:cNvSpPr/>
          <p:nvPr/>
        </p:nvSpPr>
        <p:spPr bwMode="gray">
          <a:xfrm>
            <a:off x="3277405" y="999042"/>
            <a:ext cx="197920" cy="384721"/>
          </a:xfrm>
          <a:prstGeom prst="rect">
            <a:avLst/>
          </a:prstGeom>
        </p:spPr>
        <p:txBody>
          <a:bodyPr wrap="square" lIns="0" tIns="0" rIns="0" bIns="0">
            <a:spAutoFit/>
          </a:bodyPr>
          <a:lstStyle/>
          <a:p>
            <a:pPr algn="ctr">
              <a:spcBef>
                <a:spcPts val="400"/>
              </a:spcBef>
            </a:pPr>
            <a:r>
              <a:rPr lang="en-US" sz="2500" dirty="0">
                <a:solidFill>
                  <a:schemeClr val="tx2"/>
                </a:solidFill>
                <a:latin typeface="Rockwell"/>
              </a:rPr>
              <a:t>3</a:t>
            </a:r>
          </a:p>
        </p:txBody>
      </p:sp>
      <p:sp>
        <p:nvSpPr>
          <p:cNvPr id="37" name="TextBox 36">
            <a:extLst>
              <a:ext uri="{FF2B5EF4-FFF2-40B4-BE49-F238E27FC236}">
                <a16:creationId xmlns:a16="http://schemas.microsoft.com/office/drawing/2014/main" id="{41DDBA61-8598-4C8D-A1F5-22CD9DE1F0E6}"/>
              </a:ext>
            </a:extLst>
          </p:cNvPr>
          <p:cNvSpPr txBox="1"/>
          <p:nvPr/>
        </p:nvSpPr>
        <p:spPr bwMode="gray">
          <a:xfrm>
            <a:off x="3277405" y="1368534"/>
            <a:ext cx="1305621" cy="553998"/>
          </a:xfrm>
          <a:prstGeom prst="rect">
            <a:avLst/>
          </a:prstGeom>
          <a:noFill/>
        </p:spPr>
        <p:txBody>
          <a:bodyPr wrap="square" lIns="0" tIns="0" rIns="0" bIns="0" rtlCol="0">
            <a:spAutoFit/>
          </a:bodyPr>
          <a:lstStyle/>
          <a:p>
            <a:r>
              <a:rPr lang="en-US" sz="900" b="1" dirty="0"/>
              <a:t>Redesign Small Group Instruction to Target Student Skill Deficits</a:t>
            </a:r>
          </a:p>
        </p:txBody>
      </p:sp>
      <p:sp>
        <p:nvSpPr>
          <p:cNvPr id="38" name="TextBox 37">
            <a:extLst>
              <a:ext uri="{FF2B5EF4-FFF2-40B4-BE49-F238E27FC236}">
                <a16:creationId xmlns:a16="http://schemas.microsoft.com/office/drawing/2014/main" id="{37105E2C-0A5A-47A9-BC5A-F19E9C168B57}"/>
              </a:ext>
            </a:extLst>
          </p:cNvPr>
          <p:cNvSpPr txBox="1"/>
          <p:nvPr/>
        </p:nvSpPr>
        <p:spPr bwMode="gray">
          <a:xfrm>
            <a:off x="4811205" y="1368534"/>
            <a:ext cx="1203429" cy="553998"/>
          </a:xfrm>
          <a:prstGeom prst="rect">
            <a:avLst/>
          </a:prstGeom>
          <a:noFill/>
        </p:spPr>
        <p:txBody>
          <a:bodyPr wrap="square" lIns="0" tIns="0" rIns="0" bIns="0" rtlCol="0">
            <a:spAutoFit/>
          </a:bodyPr>
          <a:lstStyle/>
          <a:p>
            <a:r>
              <a:rPr lang="en-US" sz="900" b="1" dirty="0"/>
              <a:t>Mitigate Summer Slide with Engaging Summer Programming</a:t>
            </a:r>
          </a:p>
        </p:txBody>
      </p:sp>
      <p:sp>
        <p:nvSpPr>
          <p:cNvPr id="39" name="Rectangle 38">
            <a:extLst>
              <a:ext uri="{FF2B5EF4-FFF2-40B4-BE49-F238E27FC236}">
                <a16:creationId xmlns:a16="http://schemas.microsoft.com/office/drawing/2014/main" id="{90DEAED1-5C3C-4B02-BED4-02CF727E7C6F}"/>
              </a:ext>
            </a:extLst>
          </p:cNvPr>
          <p:cNvSpPr/>
          <p:nvPr/>
        </p:nvSpPr>
        <p:spPr bwMode="gray">
          <a:xfrm>
            <a:off x="4811205" y="999042"/>
            <a:ext cx="197920" cy="384721"/>
          </a:xfrm>
          <a:prstGeom prst="rect">
            <a:avLst/>
          </a:prstGeom>
        </p:spPr>
        <p:txBody>
          <a:bodyPr wrap="square" lIns="0" tIns="0" rIns="0" bIns="0">
            <a:spAutoFit/>
          </a:bodyPr>
          <a:lstStyle/>
          <a:p>
            <a:pPr algn="ctr">
              <a:spcBef>
                <a:spcPts val="400"/>
              </a:spcBef>
            </a:pPr>
            <a:r>
              <a:rPr lang="en-US" sz="2500" dirty="0">
                <a:solidFill>
                  <a:schemeClr val="tx2"/>
                </a:solidFill>
                <a:latin typeface="Rockwell"/>
              </a:rPr>
              <a:t>4</a:t>
            </a:r>
          </a:p>
        </p:txBody>
      </p:sp>
      <p:sp>
        <p:nvSpPr>
          <p:cNvPr id="40" name="Text Placeholder 9">
            <a:extLst>
              <a:ext uri="{FF2B5EF4-FFF2-40B4-BE49-F238E27FC236}">
                <a16:creationId xmlns:a16="http://schemas.microsoft.com/office/drawing/2014/main" id="{DCCEF779-4E10-419F-A7D9-0632C38F8F3F}"/>
              </a:ext>
            </a:extLst>
          </p:cNvPr>
          <p:cNvSpPr>
            <a:spLocks noGrp="1"/>
          </p:cNvSpPr>
          <p:nvPr/>
        </p:nvSpPr>
        <p:spPr bwMode="gray">
          <a:xfrm>
            <a:off x="266700" y="2558130"/>
            <a:ext cx="1404438" cy="1223412"/>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73736" indent="-173736">
              <a:buAutoNum type="arabicPeriod"/>
            </a:pPr>
            <a:r>
              <a:rPr lang="en-US" sz="800" dirty="0"/>
              <a:t>Science of Reading Professional Development</a:t>
            </a:r>
          </a:p>
          <a:p>
            <a:pPr marL="173736" indent="-173736">
              <a:buFont typeface="Arial" pitchFamily="34" charset="0"/>
              <a:buAutoNum type="arabicPeriod"/>
            </a:pPr>
            <a:r>
              <a:rPr lang="en-US" sz="800" dirty="0"/>
              <a:t>Train the Trainer Sustainability Plan</a:t>
            </a:r>
          </a:p>
          <a:p>
            <a:pPr marL="173736" indent="-173736">
              <a:buFont typeface="Arial" pitchFamily="34" charset="0"/>
              <a:buAutoNum type="arabicPeriod"/>
            </a:pPr>
            <a:r>
              <a:rPr lang="en-US" sz="800" dirty="0"/>
              <a:t>Grassroots Pilot Success Models</a:t>
            </a:r>
          </a:p>
          <a:p>
            <a:pPr marL="173736" indent="-173736">
              <a:buFont typeface="Arial" pitchFamily="34" charset="0"/>
              <a:buAutoNum type="arabicPeriod"/>
            </a:pPr>
            <a:r>
              <a:rPr lang="en-US" sz="800" dirty="0"/>
              <a:t>Principal Literacy Champions </a:t>
            </a:r>
          </a:p>
        </p:txBody>
      </p:sp>
      <p:pic>
        <p:nvPicPr>
          <p:cNvPr id="41" name="Picture 40">
            <a:extLst>
              <a:ext uri="{FF2B5EF4-FFF2-40B4-BE49-F238E27FC236}">
                <a16:creationId xmlns:a16="http://schemas.microsoft.com/office/drawing/2014/main" id="{74CCA37C-4876-4167-9186-06ADD779087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811205" y="2075531"/>
            <a:ext cx="365760" cy="340158"/>
          </a:xfrm>
          <a:prstGeom prst="rect">
            <a:avLst/>
          </a:prstGeom>
        </p:spPr>
      </p:pic>
      <p:pic>
        <p:nvPicPr>
          <p:cNvPr id="42" name="Picture 41">
            <a:extLst>
              <a:ext uri="{FF2B5EF4-FFF2-40B4-BE49-F238E27FC236}">
                <a16:creationId xmlns:a16="http://schemas.microsoft.com/office/drawing/2014/main" id="{1445B48F-AF35-4334-964C-025D16E24A57}"/>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277405" y="2062730"/>
            <a:ext cx="365760" cy="365760"/>
          </a:xfrm>
          <a:prstGeom prst="rect">
            <a:avLst/>
          </a:prstGeom>
        </p:spPr>
      </p:pic>
      <p:sp>
        <p:nvSpPr>
          <p:cNvPr id="43" name="Text Placeholder 9">
            <a:extLst>
              <a:ext uri="{FF2B5EF4-FFF2-40B4-BE49-F238E27FC236}">
                <a16:creationId xmlns:a16="http://schemas.microsoft.com/office/drawing/2014/main" id="{BAD19AB2-4F19-4431-A5A2-D5C6A5E37E3F}"/>
              </a:ext>
            </a:extLst>
          </p:cNvPr>
          <p:cNvSpPr>
            <a:spLocks noGrp="1"/>
          </p:cNvSpPr>
          <p:nvPr/>
        </p:nvSpPr>
        <p:spPr bwMode="gray">
          <a:xfrm>
            <a:off x="1781439" y="2537864"/>
            <a:ext cx="1404438" cy="1223412"/>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73736" indent="-173736">
              <a:buFont typeface="+mj-lt"/>
              <a:buAutoNum type="arabicPeriod" startAt="5"/>
            </a:pPr>
            <a:r>
              <a:rPr lang="en-US" sz="800" dirty="0"/>
              <a:t>Instructional Materials Selection Tools</a:t>
            </a:r>
          </a:p>
          <a:p>
            <a:pPr marL="173736" indent="-173736">
              <a:buFont typeface="+mj-lt"/>
              <a:buAutoNum type="arabicPeriod" startAt="5"/>
            </a:pPr>
            <a:r>
              <a:rPr lang="en-US" sz="800" dirty="0"/>
              <a:t>Science-Directed Literacy Look-For</a:t>
            </a:r>
          </a:p>
          <a:p>
            <a:pPr marL="173736" indent="-173736">
              <a:buFont typeface="+mj-lt"/>
              <a:buAutoNum type="arabicPeriod" startAt="5"/>
            </a:pPr>
            <a:r>
              <a:rPr lang="en-US" sz="800" dirty="0"/>
              <a:t>Video-Based Teacher Observations</a:t>
            </a:r>
          </a:p>
          <a:p>
            <a:pPr marL="173736" indent="-173736">
              <a:buFont typeface="+mj-lt"/>
              <a:buAutoNum type="arabicPeriod" startAt="5"/>
            </a:pPr>
            <a:r>
              <a:rPr lang="en-US" sz="800" dirty="0"/>
              <a:t>Literacy Implementation Evaluations</a:t>
            </a:r>
          </a:p>
        </p:txBody>
      </p:sp>
      <p:sp>
        <p:nvSpPr>
          <p:cNvPr id="45" name="Text Placeholder 9">
            <a:extLst>
              <a:ext uri="{FF2B5EF4-FFF2-40B4-BE49-F238E27FC236}">
                <a16:creationId xmlns:a16="http://schemas.microsoft.com/office/drawing/2014/main" id="{E544564F-5F0C-4007-9120-4895A6C46123}"/>
              </a:ext>
            </a:extLst>
          </p:cNvPr>
          <p:cNvSpPr>
            <a:spLocks noGrp="1"/>
          </p:cNvSpPr>
          <p:nvPr/>
        </p:nvSpPr>
        <p:spPr bwMode="gray">
          <a:xfrm>
            <a:off x="3277405" y="2527854"/>
            <a:ext cx="1305621" cy="654025"/>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228600" indent="-228600">
              <a:buFont typeface="+mj-lt"/>
              <a:buAutoNum type="arabicPeriod" startAt="9"/>
            </a:pPr>
            <a:r>
              <a:rPr lang="en-US" sz="800" dirty="0"/>
              <a:t>Skills-Based Grouping</a:t>
            </a:r>
          </a:p>
          <a:p>
            <a:pPr marL="228600" indent="-228600">
              <a:buFont typeface="+mj-lt"/>
              <a:buAutoNum type="arabicPeriod" startAt="9"/>
            </a:pPr>
            <a:r>
              <a:rPr lang="en-US" sz="800" dirty="0"/>
              <a:t>Cross-Classroom Intervention Specialists</a:t>
            </a:r>
          </a:p>
        </p:txBody>
      </p:sp>
      <p:sp>
        <p:nvSpPr>
          <p:cNvPr id="46" name="Text Placeholder 9">
            <a:extLst>
              <a:ext uri="{FF2B5EF4-FFF2-40B4-BE49-F238E27FC236}">
                <a16:creationId xmlns:a16="http://schemas.microsoft.com/office/drawing/2014/main" id="{47E670C4-9D09-43AD-8C6A-995D2DC06513}"/>
              </a:ext>
            </a:extLst>
          </p:cNvPr>
          <p:cNvSpPr>
            <a:spLocks noGrp="1"/>
          </p:cNvSpPr>
          <p:nvPr/>
        </p:nvSpPr>
        <p:spPr bwMode="gray">
          <a:xfrm>
            <a:off x="4811205" y="2537864"/>
            <a:ext cx="1404438" cy="1100301"/>
          </a:xfrm>
          <a:prstGeom prst="rect">
            <a:avLst/>
          </a:prstGeom>
        </p:spPr>
        <p:txBody>
          <a:bodyPr vert="horz" wrap="square" lIns="0" tIns="0" rIns="0" bIns="0" rtlCol="0" anchor="t">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228600" indent="-228600">
              <a:buFont typeface="+mj-lt"/>
              <a:buAutoNum type="arabicPeriod" startAt="11"/>
            </a:pPr>
            <a:r>
              <a:rPr lang="en-US" sz="800" dirty="0"/>
              <a:t>Camp-Style Summer Literacy</a:t>
            </a:r>
          </a:p>
          <a:p>
            <a:pPr marL="228600" indent="-228600">
              <a:buFont typeface="+mj-lt"/>
              <a:buAutoNum type="arabicPeriod" startAt="11"/>
            </a:pPr>
            <a:r>
              <a:rPr lang="en-US" sz="800" dirty="0"/>
              <a:t>Online Video Enrollment Campaigns</a:t>
            </a:r>
          </a:p>
          <a:p>
            <a:pPr marL="228600" indent="-228600">
              <a:buFont typeface="+mj-lt"/>
              <a:buAutoNum type="arabicPeriod" startAt="11"/>
            </a:pPr>
            <a:r>
              <a:rPr lang="en-US" sz="800" dirty="0"/>
              <a:t>Summer School Attendance Incentives</a:t>
            </a:r>
          </a:p>
          <a:p>
            <a:pPr marL="228600" indent="-228600">
              <a:buFont typeface="+mj-lt"/>
              <a:buAutoNum type="arabicPeriod" startAt="11"/>
            </a:pPr>
            <a:r>
              <a:rPr lang="en-US" sz="800" dirty="0"/>
              <a:t>Parent-Facing Literacy Nudges</a:t>
            </a:r>
            <a:endParaRPr lang="en-US" sz="800" dirty="0">
              <a:ea typeface="Verdana"/>
              <a:cs typeface="Verdana"/>
            </a:endParaRPr>
          </a:p>
        </p:txBody>
      </p:sp>
      <p:pic>
        <p:nvPicPr>
          <p:cNvPr id="47" name="Picture 46">
            <a:extLst>
              <a:ext uri="{FF2B5EF4-FFF2-40B4-BE49-F238E27FC236}">
                <a16:creationId xmlns:a16="http://schemas.microsoft.com/office/drawing/2014/main" id="{48B98C81-8DD4-42E5-AF80-1B91BE55388E}"/>
              </a:ext>
            </a:extLst>
          </p:cNvPr>
          <p:cNvPicPr>
            <a:picLocks noChangeAspect="1"/>
          </p:cNvPicPr>
          <p:nvPr/>
        </p:nvPicPr>
        <p:blipFill>
          <a:blip r:embed="rId5">
            <a:biLevel thresh="50000"/>
          </a:blip>
          <a:stretch>
            <a:fillRect/>
          </a:stretch>
        </p:blipFill>
        <p:spPr>
          <a:xfrm>
            <a:off x="300904" y="2051712"/>
            <a:ext cx="325749" cy="387796"/>
          </a:xfrm>
          <a:prstGeom prst="rect">
            <a:avLst/>
          </a:prstGeom>
        </p:spPr>
      </p:pic>
      <p:pic>
        <p:nvPicPr>
          <p:cNvPr id="48" name="Picture 47">
            <a:extLst>
              <a:ext uri="{FF2B5EF4-FFF2-40B4-BE49-F238E27FC236}">
                <a16:creationId xmlns:a16="http://schemas.microsoft.com/office/drawing/2014/main" id="{0586C52A-9822-41B6-99CA-A4898703A103}"/>
              </a:ext>
            </a:extLst>
          </p:cNvPr>
          <p:cNvPicPr>
            <a:picLocks noChangeAspect="1"/>
          </p:cNvPicPr>
          <p:nvPr/>
        </p:nvPicPr>
        <p:blipFill>
          <a:blip r:embed="rId6">
            <a:biLevel thresh="25000"/>
          </a:blip>
          <a:stretch>
            <a:fillRect/>
          </a:stretch>
        </p:blipFill>
        <p:spPr>
          <a:xfrm>
            <a:off x="1781439" y="2071102"/>
            <a:ext cx="352542" cy="349016"/>
          </a:xfrm>
          <a:prstGeom prst="rect">
            <a:avLst/>
          </a:prstGeom>
        </p:spPr>
      </p:pic>
    </p:spTree>
    <p:extLst>
      <p:ext uri="{BB962C8B-B14F-4D97-AF65-F5344CB8AC3E}">
        <p14:creationId xmlns:p14="http://schemas.microsoft.com/office/powerpoint/2010/main" val="3472402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4F8648C-7950-4277-B53C-96B8AB1E1BF1}"/>
              </a:ext>
            </a:extLst>
          </p:cNvPr>
          <p:cNvSpPr/>
          <p:nvPr/>
        </p:nvSpPr>
        <p:spPr bwMode="gray">
          <a:xfrm>
            <a:off x="3549633" y="2903432"/>
            <a:ext cx="2569331" cy="1619355"/>
          </a:xfrm>
          <a:prstGeom prst="rect">
            <a:avLst/>
          </a:prstGeom>
          <a:solidFill>
            <a:schemeClr val="bg1">
              <a:lumMod val="95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FF2B0DCC-EF04-49C2-BFFC-5E25F2FCE877}"/>
              </a:ext>
            </a:extLst>
          </p:cNvPr>
          <p:cNvSpPr>
            <a:spLocks noGrp="1"/>
          </p:cNvSpPr>
          <p:nvPr>
            <p:ph type="body" sz="quarter" idx="15"/>
          </p:nvPr>
        </p:nvSpPr>
        <p:spPr>
          <a:xfrm>
            <a:off x="280195" y="640267"/>
            <a:ext cx="5842794" cy="184666"/>
          </a:xfrm>
        </p:spPr>
        <p:txBody>
          <a:bodyPr/>
          <a:lstStyle/>
          <a:p>
            <a:endParaRPr lang="en-US" dirty="0"/>
          </a:p>
        </p:txBody>
      </p:sp>
      <p:sp>
        <p:nvSpPr>
          <p:cNvPr id="3" name="Text Placeholder 2">
            <a:extLst>
              <a:ext uri="{FF2B5EF4-FFF2-40B4-BE49-F238E27FC236}">
                <a16:creationId xmlns:a16="http://schemas.microsoft.com/office/drawing/2014/main" id="{90FE71DA-29C4-469B-B677-BD804F135ADC}"/>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0F757C00-875D-4657-A6FD-EB81D6F01A6C}"/>
              </a:ext>
            </a:extLst>
          </p:cNvPr>
          <p:cNvSpPr>
            <a:spLocks noGrp="1"/>
          </p:cNvSpPr>
          <p:nvPr>
            <p:ph type="body" sz="quarter" idx="18"/>
          </p:nvPr>
        </p:nvSpPr>
        <p:spPr>
          <a:xfrm>
            <a:off x="4876715" y="4660301"/>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7A55A237-68BB-4910-B5F7-1172AACF7A89}"/>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F2A43267-4C99-4299-955B-D2E6A750D921}"/>
              </a:ext>
            </a:extLst>
          </p:cNvPr>
          <p:cNvSpPr>
            <a:spLocks noGrp="1"/>
          </p:cNvSpPr>
          <p:nvPr>
            <p:ph type="title"/>
          </p:nvPr>
        </p:nvSpPr>
        <p:spPr/>
        <p:txBody>
          <a:bodyPr/>
          <a:lstStyle/>
          <a:p>
            <a:r>
              <a:rPr lang="en-US" dirty="0"/>
              <a:t>New Resource Being Added to Library</a:t>
            </a:r>
          </a:p>
        </p:txBody>
      </p:sp>
      <p:pic>
        <p:nvPicPr>
          <p:cNvPr id="7" name="Picture 6">
            <a:extLst>
              <a:ext uri="{FF2B5EF4-FFF2-40B4-BE49-F238E27FC236}">
                <a16:creationId xmlns:a16="http://schemas.microsoft.com/office/drawing/2014/main" id="{229FBADA-10D0-4C11-B3E1-35C15936C525}"/>
              </a:ext>
            </a:extLst>
          </p:cNvPr>
          <p:cNvPicPr>
            <a:picLocks noChangeAspect="1"/>
          </p:cNvPicPr>
          <p:nvPr/>
        </p:nvPicPr>
        <p:blipFill>
          <a:blip r:embed="rId2"/>
          <a:stretch>
            <a:fillRect/>
          </a:stretch>
        </p:blipFill>
        <p:spPr>
          <a:xfrm>
            <a:off x="281832" y="1194527"/>
            <a:ext cx="2181065" cy="2839704"/>
          </a:xfrm>
          <a:prstGeom prst="rect">
            <a:avLst/>
          </a:prstGeom>
          <a:ln w="12700">
            <a:solidFill>
              <a:schemeClr val="accent2"/>
            </a:solidFill>
          </a:ln>
        </p:spPr>
      </p:pic>
      <p:grpSp>
        <p:nvGrpSpPr>
          <p:cNvPr id="8" name="Group 7">
            <a:extLst>
              <a:ext uri="{FF2B5EF4-FFF2-40B4-BE49-F238E27FC236}">
                <a16:creationId xmlns:a16="http://schemas.microsoft.com/office/drawing/2014/main" id="{17821643-4FEC-4FF5-B61F-55414CA5D08D}"/>
              </a:ext>
            </a:extLst>
          </p:cNvPr>
          <p:cNvGrpSpPr/>
          <p:nvPr/>
        </p:nvGrpSpPr>
        <p:grpSpPr>
          <a:xfrm>
            <a:off x="341116" y="4181599"/>
            <a:ext cx="2181065" cy="338554"/>
            <a:chOff x="2829946" y="4222343"/>
            <a:chExt cx="2146500" cy="338554"/>
          </a:xfrm>
        </p:grpSpPr>
        <p:grpSp>
          <p:nvGrpSpPr>
            <p:cNvPr id="9" name="Group 8">
              <a:extLst>
                <a:ext uri="{FF2B5EF4-FFF2-40B4-BE49-F238E27FC236}">
                  <a16:creationId xmlns:a16="http://schemas.microsoft.com/office/drawing/2014/main" id="{E2F29832-7D32-4CAF-8C51-B34445ABE9FD}"/>
                </a:ext>
              </a:extLst>
            </p:cNvPr>
            <p:cNvGrpSpPr/>
            <p:nvPr/>
          </p:nvGrpSpPr>
          <p:grpSpPr bwMode="gray">
            <a:xfrm>
              <a:off x="2894211" y="4222343"/>
              <a:ext cx="2082235" cy="338554"/>
              <a:chOff x="406300" y="1728712"/>
              <a:chExt cx="2096887" cy="338554"/>
            </a:xfrm>
          </p:grpSpPr>
          <p:sp>
            <p:nvSpPr>
              <p:cNvPr id="16" name="Line Callout 2 (No Border) 2">
                <a:extLst>
                  <a:ext uri="{FF2B5EF4-FFF2-40B4-BE49-F238E27FC236}">
                    <a16:creationId xmlns:a16="http://schemas.microsoft.com/office/drawing/2014/main" id="{5C669204-7D37-4E8D-BCC2-53F644D9D433}"/>
                  </a:ext>
                </a:extLst>
              </p:cNvPr>
              <p:cNvSpPr/>
              <p:nvPr/>
            </p:nvSpPr>
            <p:spPr bwMode="gray">
              <a:xfrm>
                <a:off x="406300" y="1728712"/>
                <a:ext cx="2096887" cy="338554"/>
              </a:xfrm>
              <a:custGeom>
                <a:avLst/>
                <a:gdLst>
                  <a:gd name="connsiteX0" fmla="*/ 0 w 2758653"/>
                  <a:gd name="connsiteY0" fmla="*/ 0 h 969168"/>
                  <a:gd name="connsiteX1" fmla="*/ 2758653 w 2758653"/>
                  <a:gd name="connsiteY1" fmla="*/ 0 h 969168"/>
                  <a:gd name="connsiteX2" fmla="*/ 2758653 w 2758653"/>
                  <a:gd name="connsiteY2" fmla="*/ 969168 h 969168"/>
                  <a:gd name="connsiteX3" fmla="*/ 0 w 2758653"/>
                  <a:gd name="connsiteY3" fmla="*/ 969168 h 969168"/>
                  <a:gd name="connsiteX4" fmla="*/ 0 w 2758653"/>
                  <a:gd name="connsiteY4" fmla="*/ 0 h 969168"/>
                  <a:gd name="connsiteX0" fmla="*/ 124939 w 2758653"/>
                  <a:gd name="connsiteY0" fmla="*/ -717 h 969168"/>
                  <a:gd name="connsiteX1" fmla="*/ 125988 w 2758653"/>
                  <a:gd name="connsiteY1" fmla="*/ 238096 h 969168"/>
                  <a:gd name="connsiteX2" fmla="*/ 127091 w 2758653"/>
                  <a:gd name="connsiteY2" fmla="*/ 969885 h 969168"/>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38813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18844 w 2758653"/>
                  <a:gd name="connsiteY1" fmla="*/ 241194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50719 h 970602"/>
                  <a:gd name="connsiteX2" fmla="*/ 127091 w 2758653"/>
                  <a:gd name="connsiteY2" fmla="*/ 970602 h 970602"/>
                  <a:gd name="connsiteX0" fmla="*/ 0 w 2758653"/>
                  <a:gd name="connsiteY0" fmla="*/ 717 h 969885"/>
                  <a:gd name="connsiteX1" fmla="*/ 2758653 w 2758653"/>
                  <a:gd name="connsiteY1" fmla="*/ 717 h 969885"/>
                  <a:gd name="connsiteX2" fmla="*/ 2758653 w 2758653"/>
                  <a:gd name="connsiteY2" fmla="*/ 969885 h 969885"/>
                  <a:gd name="connsiteX3" fmla="*/ 0 w 2758653"/>
                  <a:gd name="connsiteY3" fmla="*/ 969885 h 969885"/>
                  <a:gd name="connsiteX4" fmla="*/ 0 w 2758653"/>
                  <a:gd name="connsiteY4" fmla="*/ 717 h 969885"/>
                  <a:gd name="connsiteX0" fmla="*/ 124939 w 2758653"/>
                  <a:gd name="connsiteY0" fmla="*/ 0 h 969885"/>
                  <a:gd name="connsiteX1" fmla="*/ 125988 w 2758653"/>
                  <a:gd name="connsiteY1" fmla="*/ 250719 h 969885"/>
                  <a:gd name="connsiteX0" fmla="*/ 0 w 2758653"/>
                  <a:gd name="connsiteY0" fmla="*/ 717 h 972237"/>
                  <a:gd name="connsiteX1" fmla="*/ 2758653 w 2758653"/>
                  <a:gd name="connsiteY1" fmla="*/ 717 h 972237"/>
                  <a:gd name="connsiteX2" fmla="*/ 2758653 w 2758653"/>
                  <a:gd name="connsiteY2" fmla="*/ 969885 h 972237"/>
                  <a:gd name="connsiteX3" fmla="*/ 0 w 2758653"/>
                  <a:gd name="connsiteY3" fmla="*/ 969885 h 972237"/>
                  <a:gd name="connsiteX4" fmla="*/ 0 w 2758653"/>
                  <a:gd name="connsiteY4" fmla="*/ 717 h 972237"/>
                  <a:gd name="connsiteX0" fmla="*/ 124939 w 2758653"/>
                  <a:gd name="connsiteY0" fmla="*/ 0 h 972237"/>
                  <a:gd name="connsiteX1" fmla="*/ 95 w 2758653"/>
                  <a:gd name="connsiteY1" fmla="*/ 972237 h 972237"/>
                  <a:gd name="connsiteX0" fmla="*/ 955 w 2759608"/>
                  <a:gd name="connsiteY0" fmla="*/ 0 h 971520"/>
                  <a:gd name="connsiteX1" fmla="*/ 2759608 w 2759608"/>
                  <a:gd name="connsiteY1" fmla="*/ 0 h 971520"/>
                  <a:gd name="connsiteX2" fmla="*/ 2759608 w 2759608"/>
                  <a:gd name="connsiteY2" fmla="*/ 969168 h 971520"/>
                  <a:gd name="connsiteX3" fmla="*/ 955 w 2759608"/>
                  <a:gd name="connsiteY3" fmla="*/ 969168 h 971520"/>
                  <a:gd name="connsiteX4" fmla="*/ 955 w 2759608"/>
                  <a:gd name="connsiteY4" fmla="*/ 0 h 971520"/>
                  <a:gd name="connsiteX0" fmla="*/ 0 w 2759608"/>
                  <a:gd name="connsiteY0" fmla="*/ 1664 h 971520"/>
                  <a:gd name="connsiteX1" fmla="*/ 1050 w 2759608"/>
                  <a:gd name="connsiteY1" fmla="*/ 971520 h 971520"/>
                  <a:gd name="connsiteX0" fmla="*/ 0 w 2758653"/>
                  <a:gd name="connsiteY0" fmla="*/ 0 h 971520"/>
                  <a:gd name="connsiteX1" fmla="*/ 2758653 w 2758653"/>
                  <a:gd name="connsiteY1" fmla="*/ 0 h 971520"/>
                  <a:gd name="connsiteX2" fmla="*/ 2758653 w 2758653"/>
                  <a:gd name="connsiteY2" fmla="*/ 969168 h 971520"/>
                  <a:gd name="connsiteX3" fmla="*/ 0 w 2758653"/>
                  <a:gd name="connsiteY3" fmla="*/ 969168 h 971520"/>
                  <a:gd name="connsiteX4" fmla="*/ 0 w 2758653"/>
                  <a:gd name="connsiteY4" fmla="*/ 0 h 971520"/>
                  <a:gd name="connsiteX0" fmla="*/ 11150 w 2758653"/>
                  <a:gd name="connsiteY0" fmla="*/ 37382 h 971520"/>
                  <a:gd name="connsiteX1" fmla="*/ 95 w 2758653"/>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0 h 971520"/>
                  <a:gd name="connsiteX1" fmla="*/ 2759609 w 2759609"/>
                  <a:gd name="connsiteY1" fmla="*/ 0 h 971520"/>
                  <a:gd name="connsiteX2" fmla="*/ 2759609 w 2759609"/>
                  <a:gd name="connsiteY2" fmla="*/ 969168 h 971520"/>
                  <a:gd name="connsiteX3" fmla="*/ 956 w 2759609"/>
                  <a:gd name="connsiteY3" fmla="*/ 969168 h 971520"/>
                  <a:gd name="connsiteX4" fmla="*/ 956 w 2759609"/>
                  <a:gd name="connsiteY4" fmla="*/ 0 h 971520"/>
                  <a:gd name="connsiteX0" fmla="*/ 0 w 2759609"/>
                  <a:gd name="connsiteY0" fmla="*/ 13568 h 971520"/>
                  <a:gd name="connsiteX1" fmla="*/ 1051 w 2759609"/>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719 h 972239"/>
                  <a:gd name="connsiteX1" fmla="*/ 2759609 w 2759609"/>
                  <a:gd name="connsiteY1" fmla="*/ 719 h 972239"/>
                  <a:gd name="connsiteX2" fmla="*/ 2759609 w 2759609"/>
                  <a:gd name="connsiteY2" fmla="*/ 969887 h 972239"/>
                  <a:gd name="connsiteX3" fmla="*/ 956 w 2759609"/>
                  <a:gd name="connsiteY3" fmla="*/ 969887 h 972239"/>
                  <a:gd name="connsiteX4" fmla="*/ 956 w 2759609"/>
                  <a:gd name="connsiteY4" fmla="*/ 719 h 972239"/>
                  <a:gd name="connsiteX0" fmla="*/ 0 w 2759609"/>
                  <a:gd name="connsiteY0" fmla="*/ 0 h 972239"/>
                  <a:gd name="connsiteX1" fmla="*/ 1051 w 2759609"/>
                  <a:gd name="connsiteY1" fmla="*/ 972239 h 972239"/>
                </a:gdLst>
                <a:ahLst/>
                <a:cxnLst>
                  <a:cxn ang="0">
                    <a:pos x="connsiteX0" y="connsiteY0"/>
                  </a:cxn>
                  <a:cxn ang="0">
                    <a:pos x="connsiteX1" y="connsiteY1"/>
                  </a:cxn>
                </a:cxnLst>
                <a:rect l="l" t="t" r="r" b="b"/>
                <a:pathLst>
                  <a:path w="2759609" h="972239" stroke="0" extrusionOk="0">
                    <a:moveTo>
                      <a:pt x="956" y="719"/>
                    </a:moveTo>
                    <a:lnTo>
                      <a:pt x="2759609" y="719"/>
                    </a:lnTo>
                    <a:lnTo>
                      <a:pt x="2759609" y="969887"/>
                    </a:lnTo>
                    <a:lnTo>
                      <a:pt x="956" y="969887"/>
                    </a:lnTo>
                    <a:lnTo>
                      <a:pt x="956" y="719"/>
                    </a:lnTo>
                    <a:close/>
                  </a:path>
                  <a:path w="2759609" h="972239" fill="none" extrusionOk="0">
                    <a:moveTo>
                      <a:pt x="0" y="0"/>
                    </a:moveTo>
                    <a:cubicBezTo>
                      <a:pt x="350" y="79604"/>
                      <a:pt x="701" y="892635"/>
                      <a:pt x="1051" y="972239"/>
                    </a:cubicBezTo>
                  </a:path>
                </a:pathLst>
              </a:custGeom>
              <a:solidFill>
                <a:schemeClr val="bg2"/>
              </a:solidFill>
              <a:ln w="2540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t" anchorCtr="0" forceAA="0" compatLnSpc="1">
                <a:prstTxWarp prst="textNoShape">
                  <a:avLst/>
                </a:prstTxWarp>
                <a:spAutoFit/>
              </a:bodyPr>
              <a:lstStyle/>
              <a:p>
                <a:pPr>
                  <a:spcBef>
                    <a:spcPts val="500"/>
                  </a:spcBef>
                </a:pPr>
                <a:r>
                  <a:rPr lang="en-US" sz="800" dirty="0">
                    <a:solidFill>
                      <a:schemeClr val="tx1"/>
                    </a:solidFill>
                  </a:rPr>
                  <a:t>Summer Learning Toolkit available at </a:t>
                </a:r>
                <a:r>
                  <a:rPr lang="en-US" sz="800" dirty="0">
                    <a:solidFill>
                      <a:schemeClr val="tx1"/>
                    </a:solidFill>
                    <a:hlinkClick r:id="rId3"/>
                  </a:rPr>
                  <a:t>eab.com</a:t>
                </a:r>
                <a:endParaRPr lang="en-US" sz="800" dirty="0">
                  <a:solidFill>
                    <a:schemeClr val="tx1"/>
                  </a:solidFill>
                </a:endParaRPr>
              </a:p>
            </p:txBody>
          </p:sp>
          <p:sp>
            <p:nvSpPr>
              <p:cNvPr id="17" name="Isosceles Triangle 16">
                <a:extLst>
                  <a:ext uri="{FF2B5EF4-FFF2-40B4-BE49-F238E27FC236}">
                    <a16:creationId xmlns:a16="http://schemas.microsoft.com/office/drawing/2014/main" id="{34E16AB4-DD6C-4B16-9EB1-87C1113C4C9E}"/>
                  </a:ext>
                </a:extLst>
              </p:cNvPr>
              <p:cNvSpPr/>
              <p:nvPr/>
            </p:nvSpPr>
            <p:spPr bwMode="gray">
              <a:xfrm rot="5400000">
                <a:off x="498880" y="1861675"/>
                <a:ext cx="135068" cy="73857"/>
              </a:xfrm>
              <a:prstGeom prst="triangle">
                <a:avLst>
                  <a:gd name="adj" fmla="val 49998"/>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grpSp>
          <p:nvGrpSpPr>
            <p:cNvPr id="10" name="Group 9">
              <a:extLst>
                <a:ext uri="{FF2B5EF4-FFF2-40B4-BE49-F238E27FC236}">
                  <a16:creationId xmlns:a16="http://schemas.microsoft.com/office/drawing/2014/main" id="{945A1421-0BE3-45D6-AAF3-27FFABE80A06}"/>
                </a:ext>
              </a:extLst>
            </p:cNvPr>
            <p:cNvGrpSpPr/>
            <p:nvPr/>
          </p:nvGrpSpPr>
          <p:grpSpPr>
            <a:xfrm>
              <a:off x="2829946" y="4307991"/>
              <a:ext cx="143187" cy="136483"/>
              <a:chOff x="4696739" y="1691091"/>
              <a:chExt cx="143187" cy="136483"/>
            </a:xfrm>
          </p:grpSpPr>
          <p:grpSp>
            <p:nvGrpSpPr>
              <p:cNvPr id="11" name="Group 10">
                <a:extLst>
                  <a:ext uri="{FF2B5EF4-FFF2-40B4-BE49-F238E27FC236}">
                    <a16:creationId xmlns:a16="http://schemas.microsoft.com/office/drawing/2014/main" id="{651E9F7A-643D-41D0-8901-1659C0643F03}"/>
                  </a:ext>
                </a:extLst>
              </p:cNvPr>
              <p:cNvGrpSpPr>
                <a:grpSpLocks noChangeAspect="1"/>
              </p:cNvGrpSpPr>
              <p:nvPr/>
            </p:nvGrpSpPr>
            <p:grpSpPr bwMode="gray">
              <a:xfrm>
                <a:off x="4696739" y="1691091"/>
                <a:ext cx="143187" cy="118872"/>
                <a:chOff x="996640" y="2897515"/>
                <a:chExt cx="131871" cy="109478"/>
              </a:xfrm>
              <a:solidFill>
                <a:schemeClr val="bg1"/>
              </a:solidFill>
            </p:grpSpPr>
            <p:sp>
              <p:nvSpPr>
                <p:cNvPr id="14" name="Freeform 41">
                  <a:extLst>
                    <a:ext uri="{FF2B5EF4-FFF2-40B4-BE49-F238E27FC236}">
                      <a16:creationId xmlns:a16="http://schemas.microsoft.com/office/drawing/2014/main" id="{3F4E5426-DD8B-49F4-A3E5-8567D9A0E471}"/>
                    </a:ext>
                  </a:extLst>
                </p:cNvPr>
                <p:cNvSpPr/>
                <p:nvPr/>
              </p:nvSpPr>
              <p:spPr bwMode="gray">
                <a:xfrm rot="5400000">
                  <a:off x="1042173" y="2920656"/>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15" name="Freeform 42">
                  <a:extLst>
                    <a:ext uri="{FF2B5EF4-FFF2-40B4-BE49-F238E27FC236}">
                      <a16:creationId xmlns:a16="http://schemas.microsoft.com/office/drawing/2014/main" id="{306178B5-A4E3-4085-880B-7C9E13DFC159}"/>
                    </a:ext>
                  </a:extLst>
                </p:cNvPr>
                <p:cNvSpPr/>
                <p:nvPr/>
              </p:nvSpPr>
              <p:spPr bwMode="gray">
                <a:xfrm rot="16200000" flipH="1">
                  <a:off x="974048" y="2920107"/>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grpSp>
          <p:sp>
            <p:nvSpPr>
              <p:cNvPr id="12" name="Rectangle 11">
                <a:extLst>
                  <a:ext uri="{FF2B5EF4-FFF2-40B4-BE49-F238E27FC236}">
                    <a16:creationId xmlns:a16="http://schemas.microsoft.com/office/drawing/2014/main" id="{93796CFE-47C6-4E31-8A85-72F0FEA59255}"/>
                  </a:ext>
                </a:extLst>
              </p:cNvPr>
              <p:cNvSpPr/>
              <p:nvPr/>
            </p:nvSpPr>
            <p:spPr bwMode="gray">
              <a:xfrm rot="3341859">
                <a:off x="4791304" y="1787638"/>
                <a:ext cx="64339" cy="15534"/>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99D737E-C91B-4301-A735-28821FEFF3DE}"/>
                  </a:ext>
                </a:extLst>
              </p:cNvPr>
              <p:cNvSpPr/>
              <p:nvPr/>
            </p:nvSpPr>
            <p:spPr bwMode="gray">
              <a:xfrm rot="1119142">
                <a:off x="4768064" y="1725226"/>
                <a:ext cx="58437" cy="59177"/>
              </a:xfrm>
              <a:prstGeom prst="ellipse">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extBox 17">
            <a:extLst>
              <a:ext uri="{FF2B5EF4-FFF2-40B4-BE49-F238E27FC236}">
                <a16:creationId xmlns:a16="http://schemas.microsoft.com/office/drawing/2014/main" id="{0836C759-72AE-48FD-8279-796BEB4464A8}"/>
              </a:ext>
            </a:extLst>
          </p:cNvPr>
          <p:cNvSpPr txBox="1"/>
          <p:nvPr/>
        </p:nvSpPr>
        <p:spPr>
          <a:xfrm>
            <a:off x="280194" y="949223"/>
            <a:ext cx="3157870" cy="138499"/>
          </a:xfrm>
          <a:prstGeom prst="rect">
            <a:avLst/>
          </a:prstGeom>
          <a:noFill/>
        </p:spPr>
        <p:txBody>
          <a:bodyPr wrap="square" lIns="0" tIns="0" rIns="0" bIns="0" rtlCol="0">
            <a:spAutoFit/>
          </a:bodyPr>
          <a:lstStyle/>
          <a:p>
            <a:pPr>
              <a:spcBef>
                <a:spcPts val="500"/>
              </a:spcBef>
            </a:pPr>
            <a:r>
              <a:rPr lang="en-US" sz="900" b="1" dirty="0"/>
              <a:t>Coming Soon: Summer Learning Toolkit</a:t>
            </a:r>
          </a:p>
        </p:txBody>
      </p:sp>
      <p:sp>
        <p:nvSpPr>
          <p:cNvPr id="19" name="TextBox 18">
            <a:extLst>
              <a:ext uri="{FF2B5EF4-FFF2-40B4-BE49-F238E27FC236}">
                <a16:creationId xmlns:a16="http://schemas.microsoft.com/office/drawing/2014/main" id="{CE0E01AF-5180-42FF-AA1E-5969D516F733}"/>
              </a:ext>
            </a:extLst>
          </p:cNvPr>
          <p:cNvSpPr txBox="1"/>
          <p:nvPr/>
        </p:nvSpPr>
        <p:spPr>
          <a:xfrm>
            <a:off x="3549633" y="946334"/>
            <a:ext cx="2569331" cy="138499"/>
          </a:xfrm>
          <a:prstGeom prst="rect">
            <a:avLst/>
          </a:prstGeom>
          <a:noFill/>
        </p:spPr>
        <p:txBody>
          <a:bodyPr wrap="square" lIns="0" tIns="0" rIns="0" bIns="0" rtlCol="0">
            <a:spAutoFit/>
          </a:bodyPr>
          <a:lstStyle/>
          <a:p>
            <a:pPr>
              <a:spcBef>
                <a:spcPts val="500"/>
              </a:spcBef>
            </a:pPr>
            <a:r>
              <a:rPr lang="en-US" sz="900" b="1" dirty="0"/>
              <a:t>Questions About Today’s Presentation?</a:t>
            </a:r>
          </a:p>
        </p:txBody>
      </p:sp>
      <p:grpSp>
        <p:nvGrpSpPr>
          <p:cNvPr id="31" name="Group 30">
            <a:extLst>
              <a:ext uri="{FF2B5EF4-FFF2-40B4-BE49-F238E27FC236}">
                <a16:creationId xmlns:a16="http://schemas.microsoft.com/office/drawing/2014/main" id="{4DFDE353-BFC3-4834-BA7A-98017E55E61B}"/>
              </a:ext>
            </a:extLst>
          </p:cNvPr>
          <p:cNvGrpSpPr/>
          <p:nvPr/>
        </p:nvGrpSpPr>
        <p:grpSpPr>
          <a:xfrm>
            <a:off x="3821182" y="3023877"/>
            <a:ext cx="2201643" cy="384101"/>
            <a:chOff x="3519322" y="1417476"/>
            <a:chExt cx="2201643" cy="384101"/>
          </a:xfrm>
        </p:grpSpPr>
        <p:sp>
          <p:nvSpPr>
            <p:cNvPr id="20" name="TextBox 19">
              <a:extLst>
                <a:ext uri="{FF2B5EF4-FFF2-40B4-BE49-F238E27FC236}">
                  <a16:creationId xmlns:a16="http://schemas.microsoft.com/office/drawing/2014/main" id="{FFBA45C4-E01D-4F14-8B6B-4B9EC3301B76}"/>
                </a:ext>
              </a:extLst>
            </p:cNvPr>
            <p:cNvSpPr txBox="1"/>
            <p:nvPr/>
          </p:nvSpPr>
          <p:spPr>
            <a:xfrm>
              <a:off x="4236154" y="1524578"/>
              <a:ext cx="1484811" cy="246221"/>
            </a:xfrm>
            <a:prstGeom prst="rect">
              <a:avLst/>
            </a:prstGeom>
            <a:noFill/>
          </p:spPr>
          <p:txBody>
            <a:bodyPr wrap="square" lIns="0" tIns="0" rIns="0" bIns="0" rtlCol="0">
              <a:spAutoFit/>
            </a:bodyPr>
            <a:lstStyle/>
            <a:p>
              <a:pPr>
                <a:spcBef>
                  <a:spcPts val="500"/>
                </a:spcBef>
              </a:pPr>
              <a:r>
                <a:rPr lang="en-US" sz="800" b="1" dirty="0">
                  <a:solidFill>
                    <a:schemeClr val="accent6"/>
                  </a:solidFill>
                  <a:hlinkClick r:id="rId4">
                    <a:extLst>
                      <a:ext uri="{A12FA001-AC4F-418D-AE19-62706E023703}">
                        <ahyp:hlinkClr xmlns:ahyp="http://schemas.microsoft.com/office/drawing/2018/hyperlinkcolor" val="tx"/>
                      </a:ext>
                    </a:extLst>
                  </a:hlinkClick>
                </a:rPr>
                <a:t>K-12 Student Success </a:t>
              </a:r>
              <a:br>
                <a:rPr lang="en-US" sz="800" b="1" dirty="0">
                  <a:solidFill>
                    <a:schemeClr val="accent6"/>
                  </a:solidFill>
                  <a:hlinkClick r:id="rId4">
                    <a:extLst>
                      <a:ext uri="{A12FA001-AC4F-418D-AE19-62706E023703}">
                        <ahyp:hlinkClr xmlns:ahyp="http://schemas.microsoft.com/office/drawing/2018/hyperlinkcolor" val="tx"/>
                      </a:ext>
                    </a:extLst>
                  </a:hlinkClick>
                </a:rPr>
              </a:br>
              <a:r>
                <a:rPr lang="en-US" sz="800" b="1" dirty="0">
                  <a:solidFill>
                    <a:schemeClr val="accent6"/>
                  </a:solidFill>
                  <a:hlinkClick r:id="rId4">
                    <a:extLst>
                      <a:ext uri="{A12FA001-AC4F-418D-AE19-62706E023703}">
                        <ahyp:hlinkClr xmlns:ahyp="http://schemas.microsoft.com/office/drawing/2018/hyperlinkcolor" val="tx"/>
                      </a:ext>
                    </a:extLst>
                  </a:hlinkClick>
                </a:rPr>
                <a:t>Resource Center</a:t>
              </a:r>
              <a:endParaRPr lang="en-US" sz="800" b="1" dirty="0">
                <a:solidFill>
                  <a:schemeClr val="accent6"/>
                </a:solidFill>
              </a:endParaRPr>
            </a:p>
          </p:txBody>
        </p:sp>
        <p:pic>
          <p:nvPicPr>
            <p:cNvPr id="25" name="Picture 24">
              <a:extLst>
                <a:ext uri="{FF2B5EF4-FFF2-40B4-BE49-F238E27FC236}">
                  <a16:creationId xmlns:a16="http://schemas.microsoft.com/office/drawing/2014/main" id="{B4134BB8-F31F-46CF-9E8F-A839C7DF5569}"/>
                </a:ext>
              </a:extLst>
            </p:cNvPr>
            <p:cNvPicPr>
              <a:picLocks noChangeAspect="1"/>
            </p:cNvPicPr>
            <p:nvPr/>
          </p:nvPicPr>
          <p:blipFill>
            <a:blip r:embed="rId5">
              <a:duotone>
                <a:prstClr val="black"/>
                <a:schemeClr val="accent3">
                  <a:tint val="45000"/>
                  <a:satMod val="400000"/>
                </a:schemeClr>
              </a:duotone>
            </a:blip>
            <a:stretch>
              <a:fillRect/>
            </a:stretch>
          </p:blipFill>
          <p:spPr>
            <a:xfrm>
              <a:off x="3519322" y="1417476"/>
              <a:ext cx="380260" cy="384101"/>
            </a:xfrm>
            <a:prstGeom prst="rect">
              <a:avLst/>
            </a:prstGeom>
          </p:spPr>
        </p:pic>
      </p:grpSp>
      <p:grpSp>
        <p:nvGrpSpPr>
          <p:cNvPr id="32" name="Group 31">
            <a:extLst>
              <a:ext uri="{FF2B5EF4-FFF2-40B4-BE49-F238E27FC236}">
                <a16:creationId xmlns:a16="http://schemas.microsoft.com/office/drawing/2014/main" id="{20694D37-B1CD-4B37-94D8-A39A116375DC}"/>
              </a:ext>
            </a:extLst>
          </p:cNvPr>
          <p:cNvGrpSpPr/>
          <p:nvPr/>
        </p:nvGrpSpPr>
        <p:grpSpPr>
          <a:xfrm>
            <a:off x="3821182" y="3555873"/>
            <a:ext cx="1872033" cy="279197"/>
            <a:chOff x="3519322" y="2018707"/>
            <a:chExt cx="1872033" cy="279197"/>
          </a:xfrm>
        </p:grpSpPr>
        <p:sp>
          <p:nvSpPr>
            <p:cNvPr id="21" name="TextBox 20">
              <a:extLst>
                <a:ext uri="{FF2B5EF4-FFF2-40B4-BE49-F238E27FC236}">
                  <a16:creationId xmlns:a16="http://schemas.microsoft.com/office/drawing/2014/main" id="{E1A856C6-A858-4164-9AC9-6E12B409785A}"/>
                </a:ext>
              </a:extLst>
            </p:cNvPr>
            <p:cNvSpPr txBox="1"/>
            <p:nvPr/>
          </p:nvSpPr>
          <p:spPr>
            <a:xfrm>
              <a:off x="4236154" y="2020905"/>
              <a:ext cx="1155201" cy="246221"/>
            </a:xfrm>
            <a:prstGeom prst="rect">
              <a:avLst/>
            </a:prstGeom>
            <a:noFill/>
          </p:spPr>
          <p:txBody>
            <a:bodyPr wrap="square" lIns="0" tIns="0" rIns="0" bIns="0" rtlCol="0">
              <a:spAutoFit/>
            </a:bodyPr>
            <a:lstStyle/>
            <a:p>
              <a:pPr>
                <a:spcBef>
                  <a:spcPts val="500"/>
                </a:spcBef>
              </a:pPr>
              <a:r>
                <a:rPr lang="en-US" sz="800" b="1" dirty="0">
                  <a:solidFill>
                    <a:schemeClr val="accent6"/>
                  </a:solidFill>
                  <a:hlinkClick r:id="rId6">
                    <a:extLst>
                      <a:ext uri="{A12FA001-AC4F-418D-AE19-62706E023703}">
                        <ahyp:hlinkClr xmlns:ahyp="http://schemas.microsoft.com/office/drawing/2018/hyperlinkcolor" val="tx"/>
                      </a:ext>
                    </a:extLst>
                  </a:hlinkClick>
                </a:rPr>
                <a:t>On-Demand </a:t>
              </a:r>
              <a:br>
                <a:rPr lang="en-US" sz="800" b="1" dirty="0">
                  <a:solidFill>
                    <a:schemeClr val="accent6"/>
                  </a:solidFill>
                  <a:hlinkClick r:id="rId6">
                    <a:extLst>
                      <a:ext uri="{A12FA001-AC4F-418D-AE19-62706E023703}">
                        <ahyp:hlinkClr xmlns:ahyp="http://schemas.microsoft.com/office/drawing/2018/hyperlinkcolor" val="tx"/>
                      </a:ext>
                    </a:extLst>
                  </a:hlinkClick>
                </a:rPr>
              </a:br>
              <a:r>
                <a:rPr lang="en-US" sz="800" b="1" dirty="0">
                  <a:solidFill>
                    <a:schemeClr val="accent6"/>
                  </a:solidFill>
                  <a:hlinkClick r:id="rId6">
                    <a:extLst>
                      <a:ext uri="{A12FA001-AC4F-418D-AE19-62706E023703}">
                        <ahyp:hlinkClr xmlns:ahyp="http://schemas.microsoft.com/office/drawing/2018/hyperlinkcolor" val="tx"/>
                      </a:ext>
                    </a:extLst>
                  </a:hlinkClick>
                </a:rPr>
                <a:t>Research Library</a:t>
              </a:r>
              <a:endParaRPr lang="en-US" sz="800" b="1" dirty="0">
                <a:solidFill>
                  <a:schemeClr val="accent6"/>
                </a:solidFill>
              </a:endParaRPr>
            </a:p>
          </p:txBody>
        </p:sp>
        <p:pic>
          <p:nvPicPr>
            <p:cNvPr id="27" name="Picture 26">
              <a:extLst>
                <a:ext uri="{FF2B5EF4-FFF2-40B4-BE49-F238E27FC236}">
                  <a16:creationId xmlns:a16="http://schemas.microsoft.com/office/drawing/2014/main" id="{FF9115EC-435F-477E-B082-891269484482}"/>
                </a:ext>
              </a:extLst>
            </p:cNvPr>
            <p:cNvPicPr>
              <a:picLocks noChangeAspect="1"/>
            </p:cNvPicPr>
            <p:nvPr/>
          </p:nvPicPr>
          <p:blipFill>
            <a:blip r:embed="rId7">
              <a:duotone>
                <a:prstClr val="black"/>
                <a:schemeClr val="accent3">
                  <a:tint val="45000"/>
                  <a:satMod val="400000"/>
                </a:schemeClr>
              </a:duotone>
            </a:blip>
            <a:stretch>
              <a:fillRect/>
            </a:stretch>
          </p:blipFill>
          <p:spPr>
            <a:xfrm>
              <a:off x="3519322" y="2018707"/>
              <a:ext cx="365760" cy="279197"/>
            </a:xfrm>
            <a:prstGeom prst="rect">
              <a:avLst/>
            </a:prstGeom>
          </p:spPr>
        </p:pic>
      </p:grpSp>
      <p:grpSp>
        <p:nvGrpSpPr>
          <p:cNvPr id="33" name="Group 32">
            <a:extLst>
              <a:ext uri="{FF2B5EF4-FFF2-40B4-BE49-F238E27FC236}">
                <a16:creationId xmlns:a16="http://schemas.microsoft.com/office/drawing/2014/main" id="{11B90BA2-138E-4711-B714-70AE6CD0B6D7}"/>
              </a:ext>
            </a:extLst>
          </p:cNvPr>
          <p:cNvGrpSpPr/>
          <p:nvPr/>
        </p:nvGrpSpPr>
        <p:grpSpPr>
          <a:xfrm>
            <a:off x="3821182" y="3961660"/>
            <a:ext cx="2086942" cy="457200"/>
            <a:chOff x="3519322" y="2572677"/>
            <a:chExt cx="2086942" cy="457200"/>
          </a:xfrm>
        </p:grpSpPr>
        <p:sp>
          <p:nvSpPr>
            <p:cNvPr id="22" name="TextBox 21">
              <a:extLst>
                <a:ext uri="{FF2B5EF4-FFF2-40B4-BE49-F238E27FC236}">
                  <a16:creationId xmlns:a16="http://schemas.microsoft.com/office/drawing/2014/main" id="{482827B0-B805-4D08-AE8C-48A9DE89CCB3}"/>
                </a:ext>
              </a:extLst>
            </p:cNvPr>
            <p:cNvSpPr txBox="1"/>
            <p:nvPr/>
          </p:nvSpPr>
          <p:spPr>
            <a:xfrm>
              <a:off x="4236154" y="2614379"/>
              <a:ext cx="1370110" cy="369332"/>
            </a:xfrm>
            <a:prstGeom prst="rect">
              <a:avLst/>
            </a:prstGeom>
            <a:noFill/>
          </p:spPr>
          <p:txBody>
            <a:bodyPr wrap="square" lIns="0" tIns="0" rIns="0" bIns="0" rtlCol="0">
              <a:spAutoFit/>
            </a:bodyPr>
            <a:lstStyle/>
            <a:p>
              <a:pPr>
                <a:spcBef>
                  <a:spcPts val="500"/>
                </a:spcBef>
              </a:pPr>
              <a:r>
                <a:rPr lang="en-US" sz="800" b="1" dirty="0">
                  <a:solidFill>
                    <a:schemeClr val="accent6"/>
                  </a:solidFill>
                  <a:hlinkClick r:id="rId8">
                    <a:extLst>
                      <a:ext uri="{A12FA001-AC4F-418D-AE19-62706E023703}">
                        <ahyp:hlinkClr xmlns:ahyp="http://schemas.microsoft.com/office/drawing/2018/hyperlinkcolor" val="tx"/>
                      </a:ext>
                    </a:extLst>
                  </a:hlinkClick>
                </a:rPr>
                <a:t>K-12 Student Mental Health and Wellness Resource Center</a:t>
              </a:r>
              <a:endParaRPr lang="en-US" sz="800" b="1" dirty="0">
                <a:solidFill>
                  <a:schemeClr val="accent6"/>
                </a:solidFill>
              </a:endParaRPr>
            </a:p>
          </p:txBody>
        </p:sp>
        <p:pic>
          <p:nvPicPr>
            <p:cNvPr id="29" name="Picture 28" descr="A close up of a logo&#10;&#10;Description automatically generated">
              <a:extLst>
                <a:ext uri="{FF2B5EF4-FFF2-40B4-BE49-F238E27FC236}">
                  <a16:creationId xmlns:a16="http://schemas.microsoft.com/office/drawing/2014/main" id="{5406CF23-0793-4FD9-B571-DDB34BC6B3E4}"/>
                </a:ext>
              </a:extLst>
            </p:cNvPr>
            <p:cNvPicPr>
              <a:picLocks noChangeAspect="1"/>
            </p:cNvPicPr>
            <p:nvPr/>
          </p:nvPicPr>
          <p:blipFill>
            <a:blip r:embed="rId9">
              <a:duotone>
                <a:prstClr val="black"/>
                <a:schemeClr val="accent3">
                  <a:tint val="45000"/>
                  <a:satMod val="400000"/>
                </a:schemeClr>
              </a:duotone>
            </a:blip>
            <a:stretch>
              <a:fillRect/>
            </a:stretch>
          </p:blipFill>
          <p:spPr>
            <a:xfrm>
              <a:off x="3519322" y="2572677"/>
              <a:ext cx="426720" cy="457200"/>
            </a:xfrm>
            <a:prstGeom prst="rect">
              <a:avLst/>
            </a:prstGeom>
          </p:spPr>
        </p:pic>
      </p:grpSp>
      <p:sp>
        <p:nvSpPr>
          <p:cNvPr id="34" name="TextBox 33">
            <a:extLst>
              <a:ext uri="{FF2B5EF4-FFF2-40B4-BE49-F238E27FC236}">
                <a16:creationId xmlns:a16="http://schemas.microsoft.com/office/drawing/2014/main" id="{045E9EBF-BD84-4764-9C22-402264986581}"/>
              </a:ext>
            </a:extLst>
          </p:cNvPr>
          <p:cNvSpPr txBox="1"/>
          <p:nvPr/>
        </p:nvSpPr>
        <p:spPr>
          <a:xfrm>
            <a:off x="3549633" y="2744392"/>
            <a:ext cx="2569331" cy="138499"/>
          </a:xfrm>
          <a:prstGeom prst="rect">
            <a:avLst/>
          </a:prstGeom>
          <a:noFill/>
        </p:spPr>
        <p:txBody>
          <a:bodyPr wrap="square" lIns="0" tIns="0" rIns="0" bIns="0" rtlCol="0">
            <a:spAutoFit/>
          </a:bodyPr>
          <a:lstStyle/>
          <a:p>
            <a:pPr>
              <a:spcBef>
                <a:spcPts val="500"/>
              </a:spcBef>
            </a:pPr>
            <a:r>
              <a:rPr lang="en-US" sz="900" b="1" dirty="0"/>
              <a:t>Additional Resources Available Online</a:t>
            </a:r>
          </a:p>
        </p:txBody>
      </p:sp>
      <p:graphicFrame>
        <p:nvGraphicFramePr>
          <p:cNvPr id="35" name="Table 34">
            <a:extLst>
              <a:ext uri="{FF2B5EF4-FFF2-40B4-BE49-F238E27FC236}">
                <a16:creationId xmlns:a16="http://schemas.microsoft.com/office/drawing/2014/main" id="{D68DF2C6-182C-491B-B9A2-1A592982EFA3}"/>
              </a:ext>
            </a:extLst>
          </p:cNvPr>
          <p:cNvGraphicFramePr>
            <a:graphicFrameLocks noGrp="1"/>
          </p:cNvGraphicFramePr>
          <p:nvPr>
            <p:extLst>
              <p:ext uri="{D42A27DB-BD31-4B8C-83A1-F6EECF244321}">
                <p14:modId xmlns:p14="http://schemas.microsoft.com/office/powerpoint/2010/main" val="635825017"/>
              </p:ext>
            </p:extLst>
          </p:nvPr>
        </p:nvGraphicFramePr>
        <p:xfrm>
          <a:off x="3549633" y="1147713"/>
          <a:ext cx="2569331" cy="1498910"/>
        </p:xfrm>
        <a:graphic>
          <a:graphicData uri="http://schemas.openxmlformats.org/drawingml/2006/table">
            <a:tbl>
              <a:tblPr firstRow="1" bandRow="1">
                <a:tableStyleId>{2D5ABB26-0587-4C30-8999-92F81FD0307C}</a:tableStyleId>
              </a:tblPr>
              <a:tblGrid>
                <a:gridCol w="2569331">
                  <a:extLst>
                    <a:ext uri="{9D8B030D-6E8A-4147-A177-3AD203B41FA5}">
                      <a16:colId xmlns:a16="http://schemas.microsoft.com/office/drawing/2014/main" val="20000"/>
                    </a:ext>
                  </a:extLst>
                </a:gridCol>
              </a:tblGrid>
              <a:tr h="1498910">
                <a:tc>
                  <a:txBody>
                    <a:bodyPr/>
                    <a:lstStyle/>
                    <a:p>
                      <a:pPr marL="117475" lvl="0" indent="-117475" defTabSz="640080">
                        <a:lnSpc>
                          <a:spcPct val="100000"/>
                        </a:lnSpc>
                        <a:spcBef>
                          <a:spcPts val="500"/>
                        </a:spcBef>
                        <a:buFont typeface="Arial" panose="020B0604020202020204" pitchFamily="34" charset="0"/>
                        <a:buChar char="•"/>
                      </a:pPr>
                      <a:endParaRPr lang="en-US" sz="900" b="0" dirty="0">
                        <a:solidFill>
                          <a:schemeClr val="tx1"/>
                        </a:solidFill>
                        <a:latin typeface="+mn-lt"/>
                      </a:endParaRPr>
                    </a:p>
                    <a:p>
                      <a:pPr marL="0" lvl="0" indent="0" defTabSz="640080">
                        <a:lnSpc>
                          <a:spcPct val="100000"/>
                        </a:lnSpc>
                        <a:spcBef>
                          <a:spcPts val="500"/>
                        </a:spcBef>
                        <a:buFont typeface="Arial" panose="020B0604020202020204" pitchFamily="34" charset="0"/>
                        <a:buNone/>
                      </a:pPr>
                      <a:endParaRPr lang="en-US" sz="900" b="0" dirty="0">
                        <a:solidFill>
                          <a:schemeClr val="tx1"/>
                        </a:solidFill>
                        <a:latin typeface="+mn-lt"/>
                      </a:endParaRPr>
                    </a:p>
                  </a:txBody>
                  <a:tcPr marL="182880" marR="182880" marT="210312"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bl>
          </a:graphicData>
        </a:graphic>
      </p:graphicFrame>
      <p:grpSp>
        <p:nvGrpSpPr>
          <p:cNvPr id="36" name="Group 35">
            <a:extLst>
              <a:ext uri="{FF2B5EF4-FFF2-40B4-BE49-F238E27FC236}">
                <a16:creationId xmlns:a16="http://schemas.microsoft.com/office/drawing/2014/main" id="{05C1A174-8279-4989-894B-A5233C1A97D7}"/>
              </a:ext>
            </a:extLst>
          </p:cNvPr>
          <p:cNvGrpSpPr/>
          <p:nvPr/>
        </p:nvGrpSpPr>
        <p:grpSpPr>
          <a:xfrm>
            <a:off x="4834301" y="1540388"/>
            <a:ext cx="1188524" cy="682417"/>
            <a:chOff x="3434216" y="2273170"/>
            <a:chExt cx="1828800" cy="682417"/>
          </a:xfrm>
        </p:grpSpPr>
        <p:sp>
          <p:nvSpPr>
            <p:cNvPr id="37" name="Text Placeholder 9">
              <a:extLst>
                <a:ext uri="{FF2B5EF4-FFF2-40B4-BE49-F238E27FC236}">
                  <a16:creationId xmlns:a16="http://schemas.microsoft.com/office/drawing/2014/main" id="{300EA998-98F9-4995-A80A-FD0174E644DD}"/>
                </a:ext>
              </a:extLst>
            </p:cNvPr>
            <p:cNvSpPr txBox="1">
              <a:spLocks/>
            </p:cNvSpPr>
            <p:nvPr/>
          </p:nvSpPr>
          <p:spPr bwMode="gray">
            <a:xfrm>
              <a:off x="3434216" y="2273170"/>
              <a:ext cx="1828800" cy="292388"/>
            </a:xfrm>
            <a:prstGeom prst="rect">
              <a:avLst/>
            </a:prstGeom>
            <a:noFill/>
            <a:ln w="19050">
              <a:noFill/>
            </a:ln>
          </p:spPr>
          <p:txBody>
            <a:bodyPr lIns="0" tIns="0" rIns="0" bIns="0">
              <a:sp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2pPr>
              <a:lvl3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3pPr>
              <a:lvl4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4pPr>
              <a:lvl5pPr marL="0" indent="0" algn="l" defTabSz="640080" rtl="0" eaLnBrk="1" latinLnBrk="0" hangingPunct="1">
                <a:spcBef>
                  <a:spcPts val="500"/>
                </a:spcBef>
                <a:buFont typeface="Arial" pitchFamily="34" charset="0"/>
                <a:buNone/>
                <a:defRPr sz="18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b="0" dirty="0"/>
                <a:t>Jenny Taylor</a:t>
              </a:r>
              <a:br>
                <a:rPr lang="en-US" b="0" dirty="0"/>
              </a:br>
              <a:r>
                <a:rPr lang="en-US" sz="900" b="0" i="1" dirty="0"/>
                <a:t>Consultant</a:t>
              </a:r>
              <a:endParaRPr lang="en-US" b="0" i="1" dirty="0"/>
            </a:p>
          </p:txBody>
        </p:sp>
        <p:sp>
          <p:nvSpPr>
            <p:cNvPr id="38" name="Text Placeholder 9">
              <a:extLst>
                <a:ext uri="{FF2B5EF4-FFF2-40B4-BE49-F238E27FC236}">
                  <a16:creationId xmlns:a16="http://schemas.microsoft.com/office/drawing/2014/main" id="{B7A94392-EDCB-495E-A122-F835B051C355}"/>
                </a:ext>
              </a:extLst>
            </p:cNvPr>
            <p:cNvSpPr txBox="1">
              <a:spLocks/>
            </p:cNvSpPr>
            <p:nvPr/>
          </p:nvSpPr>
          <p:spPr bwMode="gray">
            <a:xfrm>
              <a:off x="3434216" y="2678588"/>
              <a:ext cx="1828800" cy="276999"/>
            </a:xfrm>
            <a:prstGeom prst="rect">
              <a:avLst/>
            </a:prstGeom>
            <a:noFill/>
            <a:ln w="19050">
              <a:noFill/>
            </a:ln>
          </p:spPr>
          <p:txBody>
            <a:bodyPr lIns="0" tIns="0" rIns="0" bIns="0">
              <a:spAutoFit/>
            </a:bodyPr>
            <a:lstStyle>
              <a:lvl1pPr marL="0" indent="0" algn="l" defTabSz="640080" rtl="0" eaLnBrk="1" latinLnBrk="0" hangingPunct="1">
                <a:spcBef>
                  <a:spcPts val="0"/>
                </a:spcBef>
                <a:buFont typeface="Arial" pitchFamily="34" charset="0"/>
                <a:buNone/>
                <a:defRPr sz="1000" kern="1200" baseline="0">
                  <a:solidFill>
                    <a:schemeClr val="tx1"/>
                  </a:solidFill>
                  <a:latin typeface="+mn-lt"/>
                  <a:ea typeface="+mn-ea"/>
                  <a:cs typeface="+mn-cs"/>
                </a:defRPr>
              </a:lvl1pPr>
              <a:lvl2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2pPr>
              <a:lvl3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3pPr>
              <a:lvl4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4pPr>
              <a:lvl5pPr marL="0" indent="0" algn="l" defTabSz="640080" rtl="0" eaLnBrk="1" latinLnBrk="0" hangingPunct="1">
                <a:spcBef>
                  <a:spcPts val="500"/>
                </a:spcBef>
                <a:buFont typeface="Arial" pitchFamily="34" charset="0"/>
                <a:buNone/>
                <a:defRPr sz="18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900" b="1" u="sng" dirty="0">
                  <a:hlinkClick r:id="rId10"/>
                </a:rPr>
                <a:t>jtaylor@eab.com</a:t>
              </a:r>
              <a:r>
                <a:rPr lang="en-US" sz="900" b="1" u="sng" dirty="0"/>
                <a:t> </a:t>
              </a:r>
              <a:br>
                <a:rPr lang="en-US" sz="900" dirty="0"/>
              </a:br>
              <a:r>
                <a:rPr lang="en-US" sz="900" dirty="0"/>
                <a:t>202-266-5448 </a:t>
              </a:r>
            </a:p>
          </p:txBody>
        </p:sp>
      </p:grpSp>
      <p:pic>
        <p:nvPicPr>
          <p:cNvPr id="24" name="Picture 23" descr="A person smiling for the camera&#10;&#10;Description automatically generated">
            <a:extLst>
              <a:ext uri="{FF2B5EF4-FFF2-40B4-BE49-F238E27FC236}">
                <a16:creationId xmlns:a16="http://schemas.microsoft.com/office/drawing/2014/main" id="{5A88BE5E-482E-4FF5-9400-B1EC8DCD8563}"/>
              </a:ext>
            </a:extLst>
          </p:cNvPr>
          <p:cNvPicPr>
            <a:picLocks noChangeAspect="1"/>
          </p:cNvPicPr>
          <p:nvPr/>
        </p:nvPicPr>
        <p:blipFill>
          <a:blip r:embed="rId11"/>
          <a:stretch>
            <a:fillRect/>
          </a:stretch>
        </p:blipFill>
        <p:spPr>
          <a:xfrm>
            <a:off x="3741855" y="1356653"/>
            <a:ext cx="996307" cy="996307"/>
          </a:xfrm>
          <a:prstGeom prst="rect">
            <a:avLst/>
          </a:prstGeom>
        </p:spPr>
      </p:pic>
    </p:spTree>
    <p:extLst>
      <p:ext uri="{BB962C8B-B14F-4D97-AF65-F5344CB8AC3E}">
        <p14:creationId xmlns:p14="http://schemas.microsoft.com/office/powerpoint/2010/main" val="47707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40C8F-A8A9-422A-829B-0A5858375E5D}"/>
              </a:ext>
            </a:extLst>
          </p:cNvPr>
          <p:cNvSpPr>
            <a:spLocks noGrp="1"/>
          </p:cNvSpPr>
          <p:nvPr>
            <p:ph type="body" sz="quarter" idx="15"/>
          </p:nvPr>
        </p:nvSpPr>
        <p:spPr/>
        <p:txBody>
          <a:bodyPr/>
          <a:lstStyle/>
          <a:p>
            <a:r>
              <a:rPr lang="en-US" dirty="0"/>
              <a:t>Narrowing the Third Grade Reading Gap Series</a:t>
            </a:r>
          </a:p>
        </p:txBody>
      </p:sp>
      <p:sp>
        <p:nvSpPr>
          <p:cNvPr id="3" name="Text Placeholder 2">
            <a:extLst>
              <a:ext uri="{FF2B5EF4-FFF2-40B4-BE49-F238E27FC236}">
                <a16:creationId xmlns:a16="http://schemas.microsoft.com/office/drawing/2014/main" id="{1D2B5AA1-69D7-4E7D-8FF0-7FDAF3D72691}"/>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58D7E5AB-9BEA-4F05-8456-847FD3FE471D}"/>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03DFE1BC-5436-45C9-B66A-416A72E237B4}"/>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846E4430-76FF-4EC2-9144-810FC2A25152}"/>
              </a:ext>
            </a:extLst>
          </p:cNvPr>
          <p:cNvSpPr>
            <a:spLocks noGrp="1"/>
          </p:cNvSpPr>
          <p:nvPr>
            <p:ph type="title"/>
          </p:nvPr>
        </p:nvSpPr>
        <p:spPr/>
        <p:txBody>
          <a:bodyPr/>
          <a:lstStyle/>
          <a:p>
            <a:r>
              <a:rPr lang="en-US" dirty="0"/>
              <a:t>Upcoming </a:t>
            </a:r>
            <a:r>
              <a:rPr lang="en-US" dirty="0" err="1"/>
              <a:t>Webconferences</a:t>
            </a:r>
            <a:endParaRPr lang="en-US" dirty="0"/>
          </a:p>
        </p:txBody>
      </p:sp>
      <p:graphicFrame>
        <p:nvGraphicFramePr>
          <p:cNvPr id="20" name="Table 19">
            <a:extLst>
              <a:ext uri="{FF2B5EF4-FFF2-40B4-BE49-F238E27FC236}">
                <a16:creationId xmlns:a16="http://schemas.microsoft.com/office/drawing/2014/main" id="{F193D585-863B-4038-97B9-F18F03DFB8A2}"/>
              </a:ext>
            </a:extLst>
          </p:cNvPr>
          <p:cNvGraphicFramePr>
            <a:graphicFrameLocks noGrp="1"/>
          </p:cNvGraphicFramePr>
          <p:nvPr>
            <p:extLst>
              <p:ext uri="{D42A27DB-BD31-4B8C-83A1-F6EECF244321}">
                <p14:modId xmlns:p14="http://schemas.microsoft.com/office/powerpoint/2010/main" val="625898777"/>
              </p:ext>
            </p:extLst>
          </p:nvPr>
        </p:nvGraphicFramePr>
        <p:xfrm>
          <a:off x="280194" y="977899"/>
          <a:ext cx="5842794" cy="2934150"/>
        </p:xfrm>
        <a:graphic>
          <a:graphicData uri="http://schemas.openxmlformats.org/drawingml/2006/table">
            <a:tbl>
              <a:tblPr firstRow="1" bandRow="1">
                <a:tableStyleId>{7DF18680-E054-41AD-8BC1-D1AEF772440D}</a:tableStyleId>
              </a:tblPr>
              <a:tblGrid>
                <a:gridCol w="4436661">
                  <a:extLst>
                    <a:ext uri="{9D8B030D-6E8A-4147-A177-3AD203B41FA5}">
                      <a16:colId xmlns:a16="http://schemas.microsoft.com/office/drawing/2014/main" val="4086579030"/>
                    </a:ext>
                  </a:extLst>
                </a:gridCol>
                <a:gridCol w="1406133">
                  <a:extLst>
                    <a:ext uri="{9D8B030D-6E8A-4147-A177-3AD203B41FA5}">
                      <a16:colId xmlns:a16="http://schemas.microsoft.com/office/drawing/2014/main" val="1079394460"/>
                    </a:ext>
                  </a:extLst>
                </a:gridCol>
              </a:tblGrid>
              <a:tr h="94129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bg1"/>
                          </a:solidFill>
                        </a:rPr>
                        <a:t>Tuesday, March 26</a:t>
                      </a:r>
                    </a:p>
                    <a:p>
                      <a:r>
                        <a:rPr lang="en-US" b="0" i="1" dirty="0">
                          <a:solidFill>
                            <a:schemeClr val="bg1"/>
                          </a:solidFill>
                        </a:rPr>
                        <a:t>3:00 – 4:00 p.m. ET</a:t>
                      </a:r>
                    </a:p>
                    <a:p>
                      <a:endParaRPr lang="en-US" b="0" i="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976715432"/>
                  </a:ext>
                </a:extLst>
              </a:tr>
              <a:tr h="941295">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kern="1200" dirty="0">
                          <a:solidFill>
                            <a:schemeClr val="accent5"/>
                          </a:solidFill>
                          <a:latin typeface="+mn-lt"/>
                          <a:ea typeface="+mn-ea"/>
                          <a:cs typeface="+mn-cs"/>
                        </a:rPr>
                        <a:t>Develop and Implement Schoolwide Expertise in Science-Based Reading Instruction </a:t>
                      </a:r>
                    </a:p>
                    <a:p>
                      <a:r>
                        <a:rPr lang="en-US" sz="800" dirty="0"/>
                        <a:t>Join us to learn strategies to </a:t>
                      </a:r>
                      <a:r>
                        <a:rPr lang="en-US" sz="800" b="1" dirty="0"/>
                        <a:t>develop districtwide support for and ongoing implementation of science-based reading initiatives</a:t>
                      </a:r>
                      <a:r>
                        <a:rPr lang="en-US" sz="800" dirty="0"/>
                        <a:t>. This </a:t>
                      </a:r>
                      <a:r>
                        <a:rPr lang="en-US" sz="800" dirty="0" err="1"/>
                        <a:t>webconference</a:t>
                      </a:r>
                      <a:r>
                        <a:rPr lang="en-US" sz="800" dirty="0"/>
                        <a:t> will focus on building principal knowledge and teacher expertise and highlight ways to transfer practitioner knowledge into classroom action. </a:t>
                      </a:r>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bg1"/>
                          </a:solidFill>
                        </a:rPr>
                        <a:t>Wednesday, April 10</a:t>
                      </a:r>
                    </a:p>
                    <a:p>
                      <a:r>
                        <a:rPr lang="en-US" i="1" dirty="0">
                          <a:solidFill>
                            <a:schemeClr val="bg1"/>
                          </a:solidFill>
                        </a:rPr>
                        <a:t>3:00 – 4:00 p.m. 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823626243"/>
                  </a:ext>
                </a:extLst>
              </a:tr>
              <a:tr h="941295">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dirty="0">
                          <a:solidFill>
                            <a:srgbClr val="004A88"/>
                          </a:solidFill>
                          <a:latin typeface="+mn-lt"/>
                        </a:rPr>
                        <a:t>Redesign Small Group Instruction to Target Student Skill Deficits</a:t>
                      </a:r>
                    </a:p>
                    <a:p>
                      <a:r>
                        <a:rPr lang="en-US" sz="800" dirty="0"/>
                        <a:t>This presentation will introduce proven ways to </a:t>
                      </a:r>
                      <a:r>
                        <a:rPr lang="en-US" sz="800" b="1" dirty="0"/>
                        <a:t>enhance the effectiveness of small group instruction and intervention</a:t>
                      </a:r>
                      <a:r>
                        <a:rPr lang="en-US" sz="800" dirty="0"/>
                        <a:t>. We will discuss how to reorganize student reading groups around skill deficit rather than broad reading levels. We will also discuss how teachers can support students across grade levels to maximize teacher expertise. </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bg1"/>
                          </a:solidFill>
                        </a:rPr>
                        <a:t>Thursday, April 18</a:t>
                      </a:r>
                    </a:p>
                    <a:p>
                      <a:r>
                        <a:rPr lang="en-US" b="0" i="1" dirty="0">
                          <a:solidFill>
                            <a:schemeClr val="bg1"/>
                          </a:solidFill>
                        </a:rPr>
                        <a:t>3:00 – 4:00 p.m. 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4982134"/>
                  </a:ext>
                </a:extLst>
              </a:tr>
            </a:tbl>
          </a:graphicData>
        </a:graphic>
      </p:graphicFrame>
      <p:sp>
        <p:nvSpPr>
          <p:cNvPr id="21" name="Text Placeholder 16">
            <a:extLst>
              <a:ext uri="{FF2B5EF4-FFF2-40B4-BE49-F238E27FC236}">
                <a16:creationId xmlns:a16="http://schemas.microsoft.com/office/drawing/2014/main" id="{46EDDCCD-DDA2-47DE-846D-7C85E470A5EA}"/>
              </a:ext>
            </a:extLst>
          </p:cNvPr>
          <p:cNvSpPr txBox="1">
            <a:spLocks/>
          </p:cNvSpPr>
          <p:nvPr/>
        </p:nvSpPr>
        <p:spPr bwMode="gray">
          <a:xfrm>
            <a:off x="335058" y="1088474"/>
            <a:ext cx="5010912" cy="138499"/>
          </a:xfrm>
          <a:prstGeom prst="rect">
            <a:avLst/>
          </a:prstGeom>
        </p:spPr>
        <p:txBody>
          <a:bodyPr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spcAft>
                <a:spcPts val="200"/>
              </a:spcAft>
            </a:pPr>
            <a:r>
              <a:rPr lang="en-US" sz="900" dirty="0">
                <a:solidFill>
                  <a:schemeClr val="accent5"/>
                </a:solidFill>
              </a:rPr>
              <a:t>Embracing the Science of Reading</a:t>
            </a:r>
          </a:p>
        </p:txBody>
      </p:sp>
      <p:sp>
        <p:nvSpPr>
          <p:cNvPr id="22" name="TextBox 21">
            <a:extLst>
              <a:ext uri="{FF2B5EF4-FFF2-40B4-BE49-F238E27FC236}">
                <a16:creationId xmlns:a16="http://schemas.microsoft.com/office/drawing/2014/main" id="{3D33220C-59B4-4816-8DC2-86102ABCF70C}"/>
              </a:ext>
            </a:extLst>
          </p:cNvPr>
          <p:cNvSpPr txBox="1"/>
          <p:nvPr/>
        </p:nvSpPr>
        <p:spPr>
          <a:xfrm>
            <a:off x="335057" y="1256272"/>
            <a:ext cx="4318423" cy="492443"/>
          </a:xfrm>
          <a:prstGeom prst="rect">
            <a:avLst/>
          </a:prstGeom>
          <a:noFill/>
        </p:spPr>
        <p:txBody>
          <a:bodyPr wrap="square" lIns="0" tIns="0" rIns="0" bIns="0" rtlCol="0">
            <a:spAutoFit/>
          </a:bodyPr>
          <a:lstStyle/>
          <a:p>
            <a:pPr>
              <a:spcBef>
                <a:spcPts val="500"/>
              </a:spcBef>
            </a:pPr>
            <a:r>
              <a:rPr lang="en-US" sz="800" dirty="0"/>
              <a:t>This presentation is designed to </a:t>
            </a:r>
            <a:r>
              <a:rPr lang="en-US" sz="800" b="1" dirty="0"/>
              <a:t>build school and district consensus around the importance of a science-based approach to reading instruction</a:t>
            </a:r>
            <a:r>
              <a:rPr lang="en-US" sz="800" dirty="0"/>
              <a:t>. We will explore the most up-to-date research on reading instruction and will discuss how brain imaging has provided a clearer understanding of how students learn to read.</a:t>
            </a:r>
          </a:p>
        </p:txBody>
      </p:sp>
      <p:pic>
        <p:nvPicPr>
          <p:cNvPr id="23" name="Picture 22">
            <a:extLst>
              <a:ext uri="{FF2B5EF4-FFF2-40B4-BE49-F238E27FC236}">
                <a16:creationId xmlns:a16="http://schemas.microsoft.com/office/drawing/2014/main" id="{C4BBDDE7-3207-4D2F-9974-3FA681D1064B}"/>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4825049" y="1417087"/>
            <a:ext cx="457200" cy="365455"/>
          </a:xfrm>
          <a:prstGeom prst="rect">
            <a:avLst/>
          </a:prstGeom>
        </p:spPr>
      </p:pic>
      <p:pic>
        <p:nvPicPr>
          <p:cNvPr id="24" name="Picture 23">
            <a:extLst>
              <a:ext uri="{FF2B5EF4-FFF2-40B4-BE49-F238E27FC236}">
                <a16:creationId xmlns:a16="http://schemas.microsoft.com/office/drawing/2014/main" id="{6030057F-90B8-4B57-815C-DD835F673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049" y="2376485"/>
            <a:ext cx="365760" cy="463401"/>
          </a:xfrm>
          <a:prstGeom prst="rect">
            <a:avLst/>
          </a:prstGeom>
        </p:spPr>
      </p:pic>
      <p:pic>
        <p:nvPicPr>
          <p:cNvPr id="25" name="Picture 24">
            <a:extLst>
              <a:ext uri="{FF2B5EF4-FFF2-40B4-BE49-F238E27FC236}">
                <a16:creationId xmlns:a16="http://schemas.microsoft.com/office/drawing/2014/main" id="{1AD28690-C863-4E25-88C1-1C0396F5D7E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4825049" y="3360396"/>
            <a:ext cx="457200" cy="425196"/>
          </a:xfrm>
          <a:prstGeom prst="rect">
            <a:avLst/>
          </a:prstGeom>
        </p:spPr>
      </p:pic>
      <p:grpSp>
        <p:nvGrpSpPr>
          <p:cNvPr id="36" name="Group 35">
            <a:extLst>
              <a:ext uri="{FF2B5EF4-FFF2-40B4-BE49-F238E27FC236}">
                <a16:creationId xmlns:a16="http://schemas.microsoft.com/office/drawing/2014/main" id="{3A7ED86B-5BB9-4A3B-8DC7-68182709F066}"/>
              </a:ext>
            </a:extLst>
          </p:cNvPr>
          <p:cNvGrpSpPr/>
          <p:nvPr/>
        </p:nvGrpSpPr>
        <p:grpSpPr>
          <a:xfrm>
            <a:off x="333717" y="4182646"/>
            <a:ext cx="5789271" cy="338554"/>
            <a:chOff x="333717" y="4182646"/>
            <a:chExt cx="5789271" cy="338554"/>
          </a:xfrm>
        </p:grpSpPr>
        <p:sp>
          <p:nvSpPr>
            <p:cNvPr id="34" name="Line Callout 2 (No Border) 2">
              <a:extLst>
                <a:ext uri="{FF2B5EF4-FFF2-40B4-BE49-F238E27FC236}">
                  <a16:creationId xmlns:a16="http://schemas.microsoft.com/office/drawing/2014/main" id="{FC633612-85DC-4359-99C8-58663AC5A297}"/>
                </a:ext>
              </a:extLst>
            </p:cNvPr>
            <p:cNvSpPr/>
            <p:nvPr/>
          </p:nvSpPr>
          <p:spPr bwMode="gray">
            <a:xfrm>
              <a:off x="419585" y="4182646"/>
              <a:ext cx="5703403" cy="338554"/>
            </a:xfrm>
            <a:custGeom>
              <a:avLst/>
              <a:gdLst>
                <a:gd name="connsiteX0" fmla="*/ 0 w 2758653"/>
                <a:gd name="connsiteY0" fmla="*/ 0 h 969168"/>
                <a:gd name="connsiteX1" fmla="*/ 2758653 w 2758653"/>
                <a:gd name="connsiteY1" fmla="*/ 0 h 969168"/>
                <a:gd name="connsiteX2" fmla="*/ 2758653 w 2758653"/>
                <a:gd name="connsiteY2" fmla="*/ 969168 h 969168"/>
                <a:gd name="connsiteX3" fmla="*/ 0 w 2758653"/>
                <a:gd name="connsiteY3" fmla="*/ 969168 h 969168"/>
                <a:gd name="connsiteX4" fmla="*/ 0 w 2758653"/>
                <a:gd name="connsiteY4" fmla="*/ 0 h 969168"/>
                <a:gd name="connsiteX0" fmla="*/ 124939 w 2758653"/>
                <a:gd name="connsiteY0" fmla="*/ -717 h 969168"/>
                <a:gd name="connsiteX1" fmla="*/ 125988 w 2758653"/>
                <a:gd name="connsiteY1" fmla="*/ 238096 h 969168"/>
                <a:gd name="connsiteX2" fmla="*/ 127091 w 2758653"/>
                <a:gd name="connsiteY2" fmla="*/ 969885 h 969168"/>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38813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18844 w 2758653"/>
                <a:gd name="connsiteY1" fmla="*/ 241194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50719 h 970602"/>
                <a:gd name="connsiteX2" fmla="*/ 127091 w 2758653"/>
                <a:gd name="connsiteY2" fmla="*/ 970602 h 970602"/>
                <a:gd name="connsiteX0" fmla="*/ 0 w 2758653"/>
                <a:gd name="connsiteY0" fmla="*/ 717 h 969885"/>
                <a:gd name="connsiteX1" fmla="*/ 2758653 w 2758653"/>
                <a:gd name="connsiteY1" fmla="*/ 717 h 969885"/>
                <a:gd name="connsiteX2" fmla="*/ 2758653 w 2758653"/>
                <a:gd name="connsiteY2" fmla="*/ 969885 h 969885"/>
                <a:gd name="connsiteX3" fmla="*/ 0 w 2758653"/>
                <a:gd name="connsiteY3" fmla="*/ 969885 h 969885"/>
                <a:gd name="connsiteX4" fmla="*/ 0 w 2758653"/>
                <a:gd name="connsiteY4" fmla="*/ 717 h 969885"/>
                <a:gd name="connsiteX0" fmla="*/ 124939 w 2758653"/>
                <a:gd name="connsiteY0" fmla="*/ 0 h 969885"/>
                <a:gd name="connsiteX1" fmla="*/ 125988 w 2758653"/>
                <a:gd name="connsiteY1" fmla="*/ 250719 h 969885"/>
                <a:gd name="connsiteX0" fmla="*/ 0 w 2758653"/>
                <a:gd name="connsiteY0" fmla="*/ 717 h 972237"/>
                <a:gd name="connsiteX1" fmla="*/ 2758653 w 2758653"/>
                <a:gd name="connsiteY1" fmla="*/ 717 h 972237"/>
                <a:gd name="connsiteX2" fmla="*/ 2758653 w 2758653"/>
                <a:gd name="connsiteY2" fmla="*/ 969885 h 972237"/>
                <a:gd name="connsiteX3" fmla="*/ 0 w 2758653"/>
                <a:gd name="connsiteY3" fmla="*/ 969885 h 972237"/>
                <a:gd name="connsiteX4" fmla="*/ 0 w 2758653"/>
                <a:gd name="connsiteY4" fmla="*/ 717 h 972237"/>
                <a:gd name="connsiteX0" fmla="*/ 124939 w 2758653"/>
                <a:gd name="connsiteY0" fmla="*/ 0 h 972237"/>
                <a:gd name="connsiteX1" fmla="*/ 95 w 2758653"/>
                <a:gd name="connsiteY1" fmla="*/ 972237 h 972237"/>
                <a:gd name="connsiteX0" fmla="*/ 955 w 2759608"/>
                <a:gd name="connsiteY0" fmla="*/ 0 h 971520"/>
                <a:gd name="connsiteX1" fmla="*/ 2759608 w 2759608"/>
                <a:gd name="connsiteY1" fmla="*/ 0 h 971520"/>
                <a:gd name="connsiteX2" fmla="*/ 2759608 w 2759608"/>
                <a:gd name="connsiteY2" fmla="*/ 969168 h 971520"/>
                <a:gd name="connsiteX3" fmla="*/ 955 w 2759608"/>
                <a:gd name="connsiteY3" fmla="*/ 969168 h 971520"/>
                <a:gd name="connsiteX4" fmla="*/ 955 w 2759608"/>
                <a:gd name="connsiteY4" fmla="*/ 0 h 971520"/>
                <a:gd name="connsiteX0" fmla="*/ 0 w 2759608"/>
                <a:gd name="connsiteY0" fmla="*/ 1664 h 971520"/>
                <a:gd name="connsiteX1" fmla="*/ 1050 w 2759608"/>
                <a:gd name="connsiteY1" fmla="*/ 971520 h 971520"/>
                <a:gd name="connsiteX0" fmla="*/ 0 w 2758653"/>
                <a:gd name="connsiteY0" fmla="*/ 0 h 971520"/>
                <a:gd name="connsiteX1" fmla="*/ 2758653 w 2758653"/>
                <a:gd name="connsiteY1" fmla="*/ 0 h 971520"/>
                <a:gd name="connsiteX2" fmla="*/ 2758653 w 2758653"/>
                <a:gd name="connsiteY2" fmla="*/ 969168 h 971520"/>
                <a:gd name="connsiteX3" fmla="*/ 0 w 2758653"/>
                <a:gd name="connsiteY3" fmla="*/ 969168 h 971520"/>
                <a:gd name="connsiteX4" fmla="*/ 0 w 2758653"/>
                <a:gd name="connsiteY4" fmla="*/ 0 h 971520"/>
                <a:gd name="connsiteX0" fmla="*/ 11150 w 2758653"/>
                <a:gd name="connsiteY0" fmla="*/ 37382 h 971520"/>
                <a:gd name="connsiteX1" fmla="*/ 95 w 2758653"/>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0 h 971520"/>
                <a:gd name="connsiteX1" fmla="*/ 2759609 w 2759609"/>
                <a:gd name="connsiteY1" fmla="*/ 0 h 971520"/>
                <a:gd name="connsiteX2" fmla="*/ 2759609 w 2759609"/>
                <a:gd name="connsiteY2" fmla="*/ 969168 h 971520"/>
                <a:gd name="connsiteX3" fmla="*/ 956 w 2759609"/>
                <a:gd name="connsiteY3" fmla="*/ 969168 h 971520"/>
                <a:gd name="connsiteX4" fmla="*/ 956 w 2759609"/>
                <a:gd name="connsiteY4" fmla="*/ 0 h 971520"/>
                <a:gd name="connsiteX0" fmla="*/ 0 w 2759609"/>
                <a:gd name="connsiteY0" fmla="*/ 13568 h 971520"/>
                <a:gd name="connsiteX1" fmla="*/ 1051 w 2759609"/>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719 h 972239"/>
                <a:gd name="connsiteX1" fmla="*/ 2759609 w 2759609"/>
                <a:gd name="connsiteY1" fmla="*/ 719 h 972239"/>
                <a:gd name="connsiteX2" fmla="*/ 2759609 w 2759609"/>
                <a:gd name="connsiteY2" fmla="*/ 969887 h 972239"/>
                <a:gd name="connsiteX3" fmla="*/ 956 w 2759609"/>
                <a:gd name="connsiteY3" fmla="*/ 969887 h 972239"/>
                <a:gd name="connsiteX4" fmla="*/ 956 w 2759609"/>
                <a:gd name="connsiteY4" fmla="*/ 719 h 972239"/>
                <a:gd name="connsiteX0" fmla="*/ 0 w 2759609"/>
                <a:gd name="connsiteY0" fmla="*/ 0 h 972239"/>
                <a:gd name="connsiteX1" fmla="*/ 1051 w 2759609"/>
                <a:gd name="connsiteY1" fmla="*/ 972239 h 972239"/>
              </a:gdLst>
              <a:ahLst/>
              <a:cxnLst>
                <a:cxn ang="0">
                  <a:pos x="connsiteX0" y="connsiteY0"/>
                </a:cxn>
                <a:cxn ang="0">
                  <a:pos x="connsiteX1" y="connsiteY1"/>
                </a:cxn>
              </a:cxnLst>
              <a:rect l="l" t="t" r="r" b="b"/>
              <a:pathLst>
                <a:path w="2759609" h="972239" stroke="0" extrusionOk="0">
                  <a:moveTo>
                    <a:pt x="956" y="719"/>
                  </a:moveTo>
                  <a:lnTo>
                    <a:pt x="2759609" y="719"/>
                  </a:lnTo>
                  <a:lnTo>
                    <a:pt x="2759609" y="969887"/>
                  </a:lnTo>
                  <a:lnTo>
                    <a:pt x="956" y="969887"/>
                  </a:lnTo>
                  <a:lnTo>
                    <a:pt x="956" y="719"/>
                  </a:lnTo>
                  <a:close/>
                </a:path>
                <a:path w="2759609" h="972239" fill="none" extrusionOk="0">
                  <a:moveTo>
                    <a:pt x="0" y="0"/>
                  </a:moveTo>
                  <a:cubicBezTo>
                    <a:pt x="350" y="79604"/>
                    <a:pt x="701" y="892635"/>
                    <a:pt x="1051" y="972239"/>
                  </a:cubicBezTo>
                </a:path>
              </a:pathLst>
            </a:custGeom>
            <a:solidFill>
              <a:schemeClr val="bg2"/>
            </a:solidFill>
            <a:ln w="2540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t" anchorCtr="0" forceAA="0" compatLnSpc="1">
              <a:prstTxWarp prst="textNoShape">
                <a:avLst/>
              </a:prstTxWarp>
              <a:spAutoFit/>
            </a:bodyPr>
            <a:lstStyle/>
            <a:p>
              <a:pPr>
                <a:spcBef>
                  <a:spcPts val="500"/>
                </a:spcBef>
              </a:pPr>
              <a:r>
                <a:rPr lang="en-US" sz="800" dirty="0">
                  <a:solidFill>
                    <a:schemeClr val="tx1"/>
                  </a:solidFill>
                </a:rPr>
                <a:t>Register for these upcoming </a:t>
              </a:r>
              <a:r>
                <a:rPr lang="en-US" sz="800" dirty="0" err="1">
                  <a:solidFill>
                    <a:schemeClr val="tx1"/>
                  </a:solidFill>
                </a:rPr>
                <a:t>webconferences</a:t>
              </a:r>
              <a:r>
                <a:rPr lang="en-US" sz="800" dirty="0">
                  <a:solidFill>
                    <a:schemeClr val="tx1"/>
                  </a:solidFill>
                </a:rPr>
                <a:t> here: </a:t>
              </a:r>
              <a:r>
                <a:rPr lang="en-US" sz="800" dirty="0">
                  <a:hlinkClick r:id="rId5"/>
                </a:rPr>
                <a:t>Narrowing the Third Grade Reading Gap </a:t>
              </a:r>
              <a:r>
                <a:rPr lang="en-US" sz="800" dirty="0" err="1">
                  <a:hlinkClick r:id="rId5"/>
                </a:rPr>
                <a:t>Webconference</a:t>
              </a:r>
              <a:r>
                <a:rPr lang="en-US" sz="800" dirty="0">
                  <a:hlinkClick r:id="rId5"/>
                </a:rPr>
                <a:t> Series</a:t>
              </a:r>
              <a:endParaRPr lang="en-US" sz="800" dirty="0">
                <a:solidFill>
                  <a:schemeClr val="tx1"/>
                </a:solidFill>
              </a:endParaRPr>
            </a:p>
          </p:txBody>
        </p:sp>
        <p:sp>
          <p:nvSpPr>
            <p:cNvPr id="35" name="Isosceles Triangle 34">
              <a:extLst>
                <a:ext uri="{FF2B5EF4-FFF2-40B4-BE49-F238E27FC236}">
                  <a16:creationId xmlns:a16="http://schemas.microsoft.com/office/drawing/2014/main" id="{E8F56FE6-4251-4AAC-AE1B-605EC65013B2}"/>
                </a:ext>
              </a:extLst>
            </p:cNvPr>
            <p:cNvSpPr/>
            <p:nvPr/>
          </p:nvSpPr>
          <p:spPr bwMode="gray">
            <a:xfrm rot="5400000">
              <a:off x="517574" y="4313453"/>
              <a:ext cx="135068" cy="76568"/>
            </a:xfrm>
            <a:prstGeom prst="triangle">
              <a:avLst>
                <a:gd name="adj" fmla="val 49998"/>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8" name="Group 27">
              <a:extLst>
                <a:ext uri="{FF2B5EF4-FFF2-40B4-BE49-F238E27FC236}">
                  <a16:creationId xmlns:a16="http://schemas.microsoft.com/office/drawing/2014/main" id="{202C6AF9-9B7B-420D-BFFD-616E5FE31F6D}"/>
                </a:ext>
              </a:extLst>
            </p:cNvPr>
            <p:cNvGrpSpPr/>
            <p:nvPr/>
          </p:nvGrpSpPr>
          <p:grpSpPr>
            <a:xfrm>
              <a:off x="333717" y="4284203"/>
              <a:ext cx="149488" cy="136483"/>
              <a:chOff x="4696739" y="1691091"/>
              <a:chExt cx="143187" cy="136483"/>
            </a:xfrm>
          </p:grpSpPr>
          <p:grpSp>
            <p:nvGrpSpPr>
              <p:cNvPr id="29" name="Group 28">
                <a:extLst>
                  <a:ext uri="{FF2B5EF4-FFF2-40B4-BE49-F238E27FC236}">
                    <a16:creationId xmlns:a16="http://schemas.microsoft.com/office/drawing/2014/main" id="{E4CEF7F6-5046-4750-B6C2-605682E2F360}"/>
                  </a:ext>
                </a:extLst>
              </p:cNvPr>
              <p:cNvGrpSpPr>
                <a:grpSpLocks noChangeAspect="1"/>
              </p:cNvGrpSpPr>
              <p:nvPr/>
            </p:nvGrpSpPr>
            <p:grpSpPr bwMode="gray">
              <a:xfrm>
                <a:off x="4696739" y="1691091"/>
                <a:ext cx="143187" cy="118872"/>
                <a:chOff x="996640" y="2897515"/>
                <a:chExt cx="131871" cy="109478"/>
              </a:xfrm>
              <a:solidFill>
                <a:schemeClr val="bg1"/>
              </a:solidFill>
            </p:grpSpPr>
            <p:sp>
              <p:nvSpPr>
                <p:cNvPr id="32" name="Freeform 41">
                  <a:extLst>
                    <a:ext uri="{FF2B5EF4-FFF2-40B4-BE49-F238E27FC236}">
                      <a16:creationId xmlns:a16="http://schemas.microsoft.com/office/drawing/2014/main" id="{085243D8-EEA8-4CBA-AB0D-7523BB05C7C1}"/>
                    </a:ext>
                  </a:extLst>
                </p:cNvPr>
                <p:cNvSpPr/>
                <p:nvPr/>
              </p:nvSpPr>
              <p:spPr bwMode="gray">
                <a:xfrm rot="5400000">
                  <a:off x="1042173" y="2920656"/>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33" name="Freeform 42">
                  <a:extLst>
                    <a:ext uri="{FF2B5EF4-FFF2-40B4-BE49-F238E27FC236}">
                      <a16:creationId xmlns:a16="http://schemas.microsoft.com/office/drawing/2014/main" id="{B9EA0745-110C-44F2-A73B-777CD8042939}"/>
                    </a:ext>
                  </a:extLst>
                </p:cNvPr>
                <p:cNvSpPr/>
                <p:nvPr/>
              </p:nvSpPr>
              <p:spPr bwMode="gray">
                <a:xfrm rot="16200000" flipH="1">
                  <a:off x="974048" y="2920107"/>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grpSp>
          <p:sp>
            <p:nvSpPr>
              <p:cNvPr id="30" name="Rectangle 29">
                <a:extLst>
                  <a:ext uri="{FF2B5EF4-FFF2-40B4-BE49-F238E27FC236}">
                    <a16:creationId xmlns:a16="http://schemas.microsoft.com/office/drawing/2014/main" id="{6046C653-9209-4369-A9FD-DAAF5E01A531}"/>
                  </a:ext>
                </a:extLst>
              </p:cNvPr>
              <p:cNvSpPr/>
              <p:nvPr/>
            </p:nvSpPr>
            <p:spPr bwMode="gray">
              <a:xfrm rot="3341859">
                <a:off x="4791304" y="1787638"/>
                <a:ext cx="64339" cy="15534"/>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5E0BC66-E2DC-43AC-80BF-7C46D1704628}"/>
                  </a:ext>
                </a:extLst>
              </p:cNvPr>
              <p:cNvSpPr/>
              <p:nvPr/>
            </p:nvSpPr>
            <p:spPr bwMode="gray">
              <a:xfrm rot="1119142">
                <a:off x="4768064" y="1725226"/>
                <a:ext cx="58437" cy="59177"/>
              </a:xfrm>
              <a:prstGeom prst="ellipse">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93817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40C8F-A8A9-422A-829B-0A5858375E5D}"/>
              </a:ext>
            </a:extLst>
          </p:cNvPr>
          <p:cNvSpPr>
            <a:spLocks noGrp="1"/>
          </p:cNvSpPr>
          <p:nvPr>
            <p:ph type="body" sz="quarter" idx="15"/>
          </p:nvPr>
        </p:nvSpPr>
        <p:spPr/>
        <p:txBody>
          <a:bodyPr/>
          <a:lstStyle/>
          <a:p>
            <a:r>
              <a:rPr lang="en-US" dirty="0"/>
              <a:t>Managing Behavioral Disruptions in Early Grades Series</a:t>
            </a:r>
          </a:p>
        </p:txBody>
      </p:sp>
      <p:sp>
        <p:nvSpPr>
          <p:cNvPr id="3" name="Text Placeholder 2">
            <a:extLst>
              <a:ext uri="{FF2B5EF4-FFF2-40B4-BE49-F238E27FC236}">
                <a16:creationId xmlns:a16="http://schemas.microsoft.com/office/drawing/2014/main" id="{1D2B5AA1-69D7-4E7D-8FF0-7FDAF3D72691}"/>
              </a:ext>
            </a:extLst>
          </p:cNvPr>
          <p:cNvSpPr>
            <a:spLocks noGrp="1"/>
          </p:cNvSpPr>
          <p:nvPr>
            <p:ph type="body" sz="quarter" idx="16"/>
          </p:nvPr>
        </p:nvSpPr>
        <p:spPr/>
        <p:txBody>
          <a:bodyPr/>
          <a:lstStyle/>
          <a:p>
            <a:endParaRPr lang="en-US"/>
          </a:p>
        </p:txBody>
      </p:sp>
      <p:sp>
        <p:nvSpPr>
          <p:cNvPr id="6" name="Title 5">
            <a:extLst>
              <a:ext uri="{FF2B5EF4-FFF2-40B4-BE49-F238E27FC236}">
                <a16:creationId xmlns:a16="http://schemas.microsoft.com/office/drawing/2014/main" id="{846E4430-76FF-4EC2-9144-810FC2A25152}"/>
              </a:ext>
            </a:extLst>
          </p:cNvPr>
          <p:cNvSpPr>
            <a:spLocks noGrp="1"/>
          </p:cNvSpPr>
          <p:nvPr>
            <p:ph type="title"/>
          </p:nvPr>
        </p:nvSpPr>
        <p:spPr/>
        <p:txBody>
          <a:bodyPr/>
          <a:lstStyle/>
          <a:p>
            <a:r>
              <a:rPr lang="en-US" dirty="0"/>
              <a:t>Upcoming </a:t>
            </a:r>
            <a:r>
              <a:rPr lang="en-US" dirty="0" err="1"/>
              <a:t>Webconferences</a:t>
            </a:r>
            <a:endParaRPr lang="en-US" dirty="0"/>
          </a:p>
        </p:txBody>
      </p:sp>
      <p:graphicFrame>
        <p:nvGraphicFramePr>
          <p:cNvPr id="20" name="Table 19">
            <a:extLst>
              <a:ext uri="{FF2B5EF4-FFF2-40B4-BE49-F238E27FC236}">
                <a16:creationId xmlns:a16="http://schemas.microsoft.com/office/drawing/2014/main" id="{F193D585-863B-4038-97B9-F18F03DFB8A2}"/>
              </a:ext>
            </a:extLst>
          </p:cNvPr>
          <p:cNvGraphicFramePr>
            <a:graphicFrameLocks noGrp="1"/>
          </p:cNvGraphicFramePr>
          <p:nvPr>
            <p:extLst>
              <p:ext uri="{D42A27DB-BD31-4B8C-83A1-F6EECF244321}">
                <p14:modId xmlns:p14="http://schemas.microsoft.com/office/powerpoint/2010/main" val="2282115467"/>
              </p:ext>
            </p:extLst>
          </p:nvPr>
        </p:nvGraphicFramePr>
        <p:xfrm>
          <a:off x="208923" y="806096"/>
          <a:ext cx="5982953" cy="3716692"/>
        </p:xfrm>
        <a:graphic>
          <a:graphicData uri="http://schemas.openxmlformats.org/drawingml/2006/table">
            <a:tbl>
              <a:tblPr firstRow="1" bandRow="1">
                <a:tableStyleId>{7DF18680-E054-41AD-8BC1-D1AEF772440D}</a:tableStyleId>
              </a:tblPr>
              <a:tblGrid>
                <a:gridCol w="4611353">
                  <a:extLst>
                    <a:ext uri="{9D8B030D-6E8A-4147-A177-3AD203B41FA5}">
                      <a16:colId xmlns:a16="http://schemas.microsoft.com/office/drawing/2014/main" val="4086579030"/>
                    </a:ext>
                  </a:extLst>
                </a:gridCol>
                <a:gridCol w="1371600">
                  <a:extLst>
                    <a:ext uri="{9D8B030D-6E8A-4147-A177-3AD203B41FA5}">
                      <a16:colId xmlns:a16="http://schemas.microsoft.com/office/drawing/2014/main" val="1079394460"/>
                    </a:ext>
                  </a:extLst>
                </a:gridCol>
              </a:tblGrid>
              <a:tr h="92917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bg1"/>
                          </a:solidFill>
                        </a:rPr>
                        <a:t>Wednesday, April 24</a:t>
                      </a:r>
                    </a:p>
                    <a:p>
                      <a:r>
                        <a:rPr lang="en-US" b="0" i="1" dirty="0">
                          <a:solidFill>
                            <a:schemeClr val="bg1"/>
                          </a:solidFill>
                        </a:rPr>
                        <a:t>3:00 – 4:00 p.m. ET</a:t>
                      </a:r>
                    </a:p>
                    <a:p>
                      <a:endParaRPr lang="en-US" b="0" i="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976715432"/>
                  </a:ext>
                </a:extLst>
              </a:tr>
              <a:tr h="929173">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kern="1200" dirty="0">
                          <a:solidFill>
                            <a:schemeClr val="accent5"/>
                          </a:solidFill>
                          <a:latin typeface="+mn-lt"/>
                          <a:ea typeface="+mn-ea"/>
                          <a:cs typeface="+mn-cs"/>
                        </a:rPr>
                        <a:t>Create Conditions for Positive Classroom Behavior</a:t>
                      </a:r>
                    </a:p>
                    <a:p>
                      <a:r>
                        <a:rPr lang="en-US" sz="800" dirty="0"/>
                        <a:t>This </a:t>
                      </a:r>
                      <a:r>
                        <a:rPr lang="en-US" sz="800" dirty="0" err="1"/>
                        <a:t>webconference</a:t>
                      </a:r>
                      <a:r>
                        <a:rPr lang="en-US" sz="800" dirty="0"/>
                        <a:t> will provide strategies to help districts and schools </a:t>
                      </a:r>
                      <a:r>
                        <a:rPr lang="en-US" sz="800" b="1" dirty="0"/>
                        <a:t>change the classroom environment and schedule in order to provide students with a better learning environment and more opportunities for unstructured play</a:t>
                      </a:r>
                      <a:r>
                        <a:rPr lang="en-US" sz="800" dirty="0"/>
                        <a:t>. We will then discuss how to overcome common pitfalls of PBIS implementation and standardize behavioral expectations across a school and district. </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bg1"/>
                          </a:solidFill>
                        </a:rPr>
                        <a:t>Thursday, May 9</a:t>
                      </a:r>
                    </a:p>
                    <a:p>
                      <a:r>
                        <a:rPr lang="en-US" i="1" dirty="0">
                          <a:solidFill>
                            <a:schemeClr val="bg1"/>
                          </a:solidFill>
                        </a:rPr>
                        <a:t>3:00 – 4:00 p.m. 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823626243"/>
                  </a:ext>
                </a:extLst>
              </a:tr>
              <a:tr h="929173">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dirty="0">
                          <a:solidFill>
                            <a:srgbClr val="004A88"/>
                          </a:solidFill>
                          <a:latin typeface="+mn-lt"/>
                        </a:rPr>
                        <a:t>Promote the Social Emotional Well-Being of Students and Teachers</a:t>
                      </a:r>
                    </a:p>
                    <a:p>
                      <a:r>
                        <a:rPr lang="en-US" sz="800" dirty="0"/>
                        <a:t>This presentation will provide strategies districts and schools can implement to </a:t>
                      </a:r>
                      <a:r>
                        <a:rPr lang="en-US" sz="800" b="1" dirty="0"/>
                        <a:t>support the social-emotional needs of both students and teachers</a:t>
                      </a:r>
                      <a:r>
                        <a:rPr lang="en-US" sz="800" dirty="0"/>
                        <a:t>. By selecting the right SEL curriculum to meet district and school needs for students, as well as implementing SEL practices for adults, districts and schools can </a:t>
                      </a:r>
                      <a:r>
                        <a:rPr lang="en-US" sz="800" b="1" dirty="0"/>
                        <a:t>create more supportive environments for both students and teachers</a:t>
                      </a:r>
                      <a:r>
                        <a:rPr lang="en-US" sz="800" dirty="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bg1"/>
                          </a:solidFill>
                        </a:rPr>
                        <a:t>Wednesday, May 15</a:t>
                      </a:r>
                    </a:p>
                    <a:p>
                      <a:r>
                        <a:rPr lang="en-US" b="0" i="1" dirty="0">
                          <a:solidFill>
                            <a:schemeClr val="bg1"/>
                          </a:solidFill>
                        </a:rPr>
                        <a:t>3:00 – 4:00 p.m. 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4982134"/>
                  </a:ext>
                </a:extLst>
              </a:tr>
              <a:tr h="929173">
                <a:tc>
                  <a:txBody>
                    <a:bodyPr/>
                    <a:lstStyle/>
                    <a:p>
                      <a:r>
                        <a:rPr lang="en-US" sz="900" b="1" kern="1200" dirty="0">
                          <a:solidFill>
                            <a:srgbClr val="004A88"/>
                          </a:solidFill>
                          <a:latin typeface="+mn-lt"/>
                          <a:ea typeface="+mn-ea"/>
                          <a:cs typeface="+mn-cs"/>
                        </a:rPr>
                        <a:t>Enhance Support for Higher-Needs Students</a:t>
                      </a:r>
                    </a:p>
                    <a:p>
                      <a:r>
                        <a:rPr lang="en-US" sz="800" dirty="0"/>
                        <a:t>This </a:t>
                      </a:r>
                      <a:r>
                        <a:rPr lang="en-US" sz="800" dirty="0" err="1"/>
                        <a:t>webconference</a:t>
                      </a:r>
                      <a:r>
                        <a:rPr lang="en-US" sz="800" dirty="0"/>
                        <a:t> will teach strategies that districts can employ to </a:t>
                      </a:r>
                      <a:r>
                        <a:rPr lang="en-US" sz="800" b="1" dirty="0"/>
                        <a:t>support students who have greater behavioral needs, including students with a history of trauma</a:t>
                      </a:r>
                      <a:r>
                        <a:rPr lang="en-US" sz="800" dirty="0"/>
                        <a:t>. We will look at multiple aspects of supporting these students, including trauma-informed care, support teams, and strategies for reintegration into the classroom. </a:t>
                      </a:r>
                      <a:endParaRPr lang="en-US" sz="800" b="1" kern="1200" dirty="0">
                        <a:solidFill>
                          <a:srgbClr val="004A88"/>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i="1" dirty="0">
                          <a:solidFill>
                            <a:schemeClr val="bg1"/>
                          </a:solidFill>
                        </a:rPr>
                        <a:t>Thursday, May 23</a:t>
                      </a:r>
                    </a:p>
                    <a:p>
                      <a:r>
                        <a:rPr lang="en-US" b="0" i="1" dirty="0">
                          <a:solidFill>
                            <a:schemeClr val="bg1"/>
                          </a:solidFill>
                        </a:rPr>
                        <a:t>3:00 – 4:00 p.m. 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3415717"/>
                  </a:ext>
                </a:extLst>
              </a:tr>
            </a:tbl>
          </a:graphicData>
        </a:graphic>
      </p:graphicFrame>
      <p:sp>
        <p:nvSpPr>
          <p:cNvPr id="21" name="Text Placeholder 16">
            <a:extLst>
              <a:ext uri="{FF2B5EF4-FFF2-40B4-BE49-F238E27FC236}">
                <a16:creationId xmlns:a16="http://schemas.microsoft.com/office/drawing/2014/main" id="{46EDDCCD-DDA2-47DE-846D-7C85E470A5EA}"/>
              </a:ext>
            </a:extLst>
          </p:cNvPr>
          <p:cNvSpPr txBox="1">
            <a:spLocks/>
          </p:cNvSpPr>
          <p:nvPr/>
        </p:nvSpPr>
        <p:spPr bwMode="gray">
          <a:xfrm>
            <a:off x="286968" y="935008"/>
            <a:ext cx="5010912" cy="138499"/>
          </a:xfrm>
          <a:prstGeom prst="rect">
            <a:avLst/>
          </a:prstGeom>
        </p:spPr>
        <p:txBody>
          <a:bodyPr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spcAft>
                <a:spcPts val="200"/>
              </a:spcAft>
            </a:pPr>
            <a:r>
              <a:rPr lang="en-US" sz="900" dirty="0">
                <a:solidFill>
                  <a:schemeClr val="accent5"/>
                </a:solidFill>
              </a:rPr>
              <a:t>Prevent Misbehavior Through Early Intervention</a:t>
            </a:r>
          </a:p>
        </p:txBody>
      </p:sp>
      <p:sp>
        <p:nvSpPr>
          <p:cNvPr id="22" name="TextBox 21">
            <a:extLst>
              <a:ext uri="{FF2B5EF4-FFF2-40B4-BE49-F238E27FC236}">
                <a16:creationId xmlns:a16="http://schemas.microsoft.com/office/drawing/2014/main" id="{3D33220C-59B4-4816-8DC2-86102ABCF70C}"/>
              </a:ext>
            </a:extLst>
          </p:cNvPr>
          <p:cNvSpPr txBox="1"/>
          <p:nvPr/>
        </p:nvSpPr>
        <p:spPr>
          <a:xfrm>
            <a:off x="286967" y="1108368"/>
            <a:ext cx="4318423" cy="492443"/>
          </a:xfrm>
          <a:prstGeom prst="rect">
            <a:avLst/>
          </a:prstGeom>
          <a:noFill/>
        </p:spPr>
        <p:txBody>
          <a:bodyPr wrap="square" lIns="0" tIns="0" rIns="0" bIns="0" rtlCol="0">
            <a:spAutoFit/>
          </a:bodyPr>
          <a:lstStyle/>
          <a:p>
            <a:pPr>
              <a:spcBef>
                <a:spcPts val="500"/>
              </a:spcBef>
            </a:pPr>
            <a:r>
              <a:rPr lang="en-US" sz="800" dirty="0"/>
              <a:t>Districts across the U.S. are experiencing a noticeable increase in disruptive behavior among elementary students. Join this presentation to </a:t>
            </a:r>
            <a:r>
              <a:rPr lang="en-US" sz="800" b="1" dirty="0"/>
              <a:t>explore the frequency of disruptive behaviors, current approaches to address them</a:t>
            </a:r>
            <a:r>
              <a:rPr lang="en-US" sz="800" dirty="0"/>
              <a:t>, </a:t>
            </a:r>
            <a:r>
              <a:rPr lang="en-US" sz="800" b="1" dirty="0"/>
              <a:t>and strategies to prevent these behaviors from arising in the classroom</a:t>
            </a:r>
            <a:r>
              <a:rPr lang="en-US" sz="800" dirty="0"/>
              <a:t>.</a:t>
            </a:r>
          </a:p>
        </p:txBody>
      </p:sp>
      <p:pic>
        <p:nvPicPr>
          <p:cNvPr id="26" name="Picture 25">
            <a:extLst>
              <a:ext uri="{FF2B5EF4-FFF2-40B4-BE49-F238E27FC236}">
                <a16:creationId xmlns:a16="http://schemas.microsoft.com/office/drawing/2014/main" id="{F04C6F11-63D4-4CF1-8A87-51BD23B60FC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bwMode="gray">
          <a:xfrm>
            <a:off x="4870769" y="1260270"/>
            <a:ext cx="365760" cy="365760"/>
          </a:xfrm>
          <a:prstGeom prst="rect">
            <a:avLst/>
          </a:prstGeom>
        </p:spPr>
      </p:pic>
      <p:pic>
        <p:nvPicPr>
          <p:cNvPr id="27" name="Picture 26">
            <a:extLst>
              <a:ext uri="{FF2B5EF4-FFF2-40B4-BE49-F238E27FC236}">
                <a16:creationId xmlns:a16="http://schemas.microsoft.com/office/drawing/2014/main" id="{C6A7C829-9D72-4AE7-B63D-3F084DB47EC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bwMode="gray">
          <a:xfrm>
            <a:off x="4870769" y="2236281"/>
            <a:ext cx="365760" cy="362102"/>
          </a:xfrm>
          <a:prstGeom prst="rect">
            <a:avLst/>
          </a:prstGeom>
        </p:spPr>
      </p:pic>
      <p:pic>
        <p:nvPicPr>
          <p:cNvPr id="37" name="Picture 36">
            <a:extLst>
              <a:ext uri="{FF2B5EF4-FFF2-40B4-BE49-F238E27FC236}">
                <a16:creationId xmlns:a16="http://schemas.microsoft.com/office/drawing/2014/main" id="{7B515BC9-BCE9-4BEE-9E65-65A2EE997151}"/>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4870769" y="3103456"/>
            <a:ext cx="365760" cy="435428"/>
          </a:xfrm>
          <a:prstGeom prst="rect">
            <a:avLst/>
          </a:prstGeom>
        </p:spPr>
      </p:pic>
      <p:pic>
        <p:nvPicPr>
          <p:cNvPr id="38" name="Picture 37">
            <a:extLst>
              <a:ext uri="{FF2B5EF4-FFF2-40B4-BE49-F238E27FC236}">
                <a16:creationId xmlns:a16="http://schemas.microsoft.com/office/drawing/2014/main" id="{67DD41B9-0565-4256-92D3-4188E2605452}"/>
              </a:ext>
            </a:extLst>
          </p:cNvPr>
          <p:cNvPicPr>
            <a:picLocks noChangeAspect="1"/>
          </p:cNvPicPr>
          <p:nvPr/>
        </p:nvPicPr>
        <p:blipFill>
          <a:blip r:embed="rId5">
            <a:lum bright="70000" contrast="-70000"/>
          </a:blip>
          <a:stretch>
            <a:fillRect/>
          </a:stretch>
        </p:blipFill>
        <p:spPr>
          <a:xfrm>
            <a:off x="4870769" y="4043958"/>
            <a:ext cx="365760" cy="310898"/>
          </a:xfrm>
          <a:prstGeom prst="rect">
            <a:avLst/>
          </a:prstGeom>
        </p:spPr>
      </p:pic>
    </p:spTree>
    <p:extLst>
      <p:ext uri="{BB962C8B-B14F-4D97-AF65-F5344CB8AC3E}">
        <p14:creationId xmlns:p14="http://schemas.microsoft.com/office/powerpoint/2010/main" val="1924936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1983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42028-BAFC-41BC-A8E8-5C3DB4E4BAD3}"/>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491E19CB-08D9-40C8-B200-6B8758DA9480}"/>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98912204-D801-451E-B60F-D56B314ED7A0}"/>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EDA9EB7A-9B25-4B96-9EE7-A5B9219A0AB3}"/>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B3E98807-16FC-482C-A752-4AC8B0A44E3E}"/>
              </a:ext>
            </a:extLst>
          </p:cNvPr>
          <p:cNvSpPr>
            <a:spLocks noGrp="1"/>
          </p:cNvSpPr>
          <p:nvPr>
            <p:ph type="title"/>
          </p:nvPr>
        </p:nvSpPr>
        <p:spPr/>
        <p:txBody>
          <a:bodyPr/>
          <a:lstStyle/>
          <a:p>
            <a:r>
              <a:rPr lang="en-US" dirty="0"/>
              <a:t>Using Zoom</a:t>
            </a:r>
          </a:p>
        </p:txBody>
      </p:sp>
      <p:sp>
        <p:nvSpPr>
          <p:cNvPr id="7" name="TextBox 6">
            <a:extLst>
              <a:ext uri="{FF2B5EF4-FFF2-40B4-BE49-F238E27FC236}">
                <a16:creationId xmlns:a16="http://schemas.microsoft.com/office/drawing/2014/main" id="{70B8A1DF-28C0-47B4-B8D3-2A6655103B1D}"/>
              </a:ext>
            </a:extLst>
          </p:cNvPr>
          <p:cNvSpPr txBox="1"/>
          <p:nvPr/>
        </p:nvSpPr>
        <p:spPr>
          <a:xfrm>
            <a:off x="280194" y="932849"/>
            <a:ext cx="2560320" cy="169277"/>
          </a:xfrm>
          <a:prstGeom prst="rect">
            <a:avLst/>
          </a:prstGeom>
          <a:noFill/>
        </p:spPr>
        <p:txBody>
          <a:bodyPr wrap="square" lIns="0" tIns="0" rIns="0" bIns="0" rtlCol="0">
            <a:spAutoFit/>
          </a:bodyPr>
          <a:lstStyle/>
          <a:p>
            <a:pPr>
              <a:spcBef>
                <a:spcPts val="500"/>
              </a:spcBef>
            </a:pPr>
            <a:r>
              <a:rPr lang="en-US" sz="1100" b="1" dirty="0"/>
              <a:t>Mic and Video Controls</a:t>
            </a:r>
          </a:p>
        </p:txBody>
      </p:sp>
      <p:sp>
        <p:nvSpPr>
          <p:cNvPr id="8" name="TextBox 7">
            <a:extLst>
              <a:ext uri="{FF2B5EF4-FFF2-40B4-BE49-F238E27FC236}">
                <a16:creationId xmlns:a16="http://schemas.microsoft.com/office/drawing/2014/main" id="{D5060309-3E00-4EF8-B293-423C1610B599}"/>
              </a:ext>
            </a:extLst>
          </p:cNvPr>
          <p:cNvSpPr txBox="1"/>
          <p:nvPr/>
        </p:nvSpPr>
        <p:spPr>
          <a:xfrm>
            <a:off x="280193" y="1166942"/>
            <a:ext cx="2680289" cy="461665"/>
          </a:xfrm>
          <a:prstGeom prst="rect">
            <a:avLst/>
          </a:prstGeom>
          <a:noFill/>
        </p:spPr>
        <p:txBody>
          <a:bodyPr wrap="square" lIns="0" tIns="0" rIns="0" bIns="0" rtlCol="0">
            <a:spAutoFit/>
          </a:bodyPr>
          <a:lstStyle/>
          <a:p>
            <a:pPr>
              <a:spcBef>
                <a:spcPts val="500"/>
              </a:spcBef>
            </a:pPr>
            <a:r>
              <a:rPr lang="en-US" sz="1000" dirty="0"/>
              <a:t>Click the mic and camera pictures until they have a red line indicating they are both off. </a:t>
            </a:r>
          </a:p>
        </p:txBody>
      </p:sp>
      <p:sp>
        <p:nvSpPr>
          <p:cNvPr id="9" name="TextBox 8">
            <a:extLst>
              <a:ext uri="{FF2B5EF4-FFF2-40B4-BE49-F238E27FC236}">
                <a16:creationId xmlns:a16="http://schemas.microsoft.com/office/drawing/2014/main" id="{714F689A-1176-48DE-821C-26124F1CDC92}"/>
              </a:ext>
            </a:extLst>
          </p:cNvPr>
          <p:cNvSpPr txBox="1"/>
          <p:nvPr/>
        </p:nvSpPr>
        <p:spPr>
          <a:xfrm>
            <a:off x="3442700" y="932849"/>
            <a:ext cx="2560320" cy="169277"/>
          </a:xfrm>
          <a:prstGeom prst="rect">
            <a:avLst/>
          </a:prstGeom>
          <a:noFill/>
        </p:spPr>
        <p:txBody>
          <a:bodyPr wrap="square" lIns="0" tIns="0" rIns="0" bIns="0" rtlCol="0">
            <a:spAutoFit/>
          </a:bodyPr>
          <a:lstStyle/>
          <a:p>
            <a:pPr>
              <a:spcBef>
                <a:spcPts val="500"/>
              </a:spcBef>
            </a:pPr>
            <a:r>
              <a:rPr lang="en-US" sz="1100" b="1" dirty="0"/>
              <a:t>Asking a Question</a:t>
            </a:r>
          </a:p>
        </p:txBody>
      </p:sp>
      <p:sp>
        <p:nvSpPr>
          <p:cNvPr id="10" name="TextBox 9">
            <a:extLst>
              <a:ext uri="{FF2B5EF4-FFF2-40B4-BE49-F238E27FC236}">
                <a16:creationId xmlns:a16="http://schemas.microsoft.com/office/drawing/2014/main" id="{FD7DE475-7A99-417C-89A8-5CBF9AA513BD}"/>
              </a:ext>
            </a:extLst>
          </p:cNvPr>
          <p:cNvSpPr txBox="1"/>
          <p:nvPr/>
        </p:nvSpPr>
        <p:spPr>
          <a:xfrm>
            <a:off x="3442699" y="1166942"/>
            <a:ext cx="2680289" cy="307777"/>
          </a:xfrm>
          <a:prstGeom prst="rect">
            <a:avLst/>
          </a:prstGeom>
          <a:noFill/>
        </p:spPr>
        <p:txBody>
          <a:bodyPr wrap="square" lIns="0" tIns="0" rIns="0" bIns="0" rtlCol="0">
            <a:spAutoFit/>
          </a:bodyPr>
          <a:lstStyle/>
          <a:p>
            <a:pPr>
              <a:spcBef>
                <a:spcPts val="500"/>
              </a:spcBef>
            </a:pPr>
            <a:r>
              <a:rPr lang="en-US" sz="1000" dirty="0"/>
              <a:t>To ask the presenter a question, type it into the Chat panel and press send.</a:t>
            </a:r>
          </a:p>
        </p:txBody>
      </p:sp>
      <p:pic>
        <p:nvPicPr>
          <p:cNvPr id="11" name="Picture 10">
            <a:extLst>
              <a:ext uri="{FF2B5EF4-FFF2-40B4-BE49-F238E27FC236}">
                <a16:creationId xmlns:a16="http://schemas.microsoft.com/office/drawing/2014/main" id="{8396A26B-AF95-408E-943D-66FEF81A493B}"/>
              </a:ext>
            </a:extLst>
          </p:cNvPr>
          <p:cNvPicPr>
            <a:picLocks noChangeAspect="1"/>
          </p:cNvPicPr>
          <p:nvPr/>
        </p:nvPicPr>
        <p:blipFill>
          <a:blip r:embed="rId2"/>
          <a:stretch>
            <a:fillRect/>
          </a:stretch>
        </p:blipFill>
        <p:spPr>
          <a:xfrm>
            <a:off x="280193" y="1805053"/>
            <a:ext cx="1766011" cy="512220"/>
          </a:xfrm>
          <a:prstGeom prst="rect">
            <a:avLst/>
          </a:prstGeom>
        </p:spPr>
      </p:pic>
      <p:pic>
        <p:nvPicPr>
          <p:cNvPr id="12" name="Picture 11">
            <a:extLst>
              <a:ext uri="{FF2B5EF4-FFF2-40B4-BE49-F238E27FC236}">
                <a16:creationId xmlns:a16="http://schemas.microsoft.com/office/drawing/2014/main" id="{3D6320CF-5A3C-4AE1-9A68-C998609B81EB}"/>
              </a:ext>
            </a:extLst>
          </p:cNvPr>
          <p:cNvPicPr>
            <a:picLocks noChangeAspect="1"/>
          </p:cNvPicPr>
          <p:nvPr/>
        </p:nvPicPr>
        <p:blipFill>
          <a:blip r:embed="rId3"/>
          <a:stretch>
            <a:fillRect/>
          </a:stretch>
        </p:blipFill>
        <p:spPr>
          <a:xfrm>
            <a:off x="3442700" y="1783640"/>
            <a:ext cx="609959" cy="512064"/>
          </a:xfrm>
          <a:prstGeom prst="rect">
            <a:avLst/>
          </a:prstGeom>
        </p:spPr>
      </p:pic>
    </p:spTree>
    <p:extLst>
      <p:ext uri="{BB962C8B-B14F-4D97-AF65-F5344CB8AC3E}">
        <p14:creationId xmlns:p14="http://schemas.microsoft.com/office/powerpoint/2010/main" val="1277372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04" y="370151"/>
            <a:ext cx="5579129" cy="249299"/>
          </a:xfrm>
        </p:spPr>
        <p:txBody>
          <a:bodyPr/>
          <a:lstStyle/>
          <a:p>
            <a:r>
              <a:rPr lang="en-US" dirty="0"/>
              <a:t>EAB: Making Education Smarter </a:t>
            </a:r>
          </a:p>
        </p:txBody>
      </p:sp>
      <p:sp>
        <p:nvSpPr>
          <p:cNvPr id="8" name="Rectangle 7"/>
          <p:cNvSpPr/>
          <p:nvPr/>
        </p:nvSpPr>
        <p:spPr bwMode="gray">
          <a:xfrm>
            <a:off x="94130" y="2150653"/>
            <a:ext cx="6212541" cy="903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53"/>
          </a:p>
        </p:txBody>
      </p:sp>
      <p:sp>
        <p:nvSpPr>
          <p:cNvPr id="10" name="TextBox 9"/>
          <p:cNvSpPr txBox="1"/>
          <p:nvPr/>
        </p:nvSpPr>
        <p:spPr>
          <a:xfrm>
            <a:off x="294274" y="2535940"/>
            <a:ext cx="1873994" cy="133113"/>
          </a:xfrm>
          <a:prstGeom prst="rect">
            <a:avLst/>
          </a:prstGeom>
          <a:noFill/>
        </p:spPr>
        <p:txBody>
          <a:bodyPr wrap="square" lIns="0" tIns="0" rIns="0" bIns="0" rtlCol="0">
            <a:spAutoFit/>
          </a:bodyPr>
          <a:lstStyle/>
          <a:p>
            <a:r>
              <a:rPr lang="en-US" sz="865" b="1" dirty="0"/>
              <a:t>How We Serve</a:t>
            </a:r>
          </a:p>
        </p:txBody>
      </p:sp>
      <p:sp>
        <p:nvSpPr>
          <p:cNvPr id="29" name="Rectangle 28"/>
          <p:cNvSpPr/>
          <p:nvPr/>
        </p:nvSpPr>
        <p:spPr>
          <a:xfrm>
            <a:off x="3114490" y="2393367"/>
            <a:ext cx="1016798" cy="418063"/>
          </a:xfrm>
          <a:prstGeom prst="rect">
            <a:avLst/>
          </a:prstGeom>
        </p:spPr>
        <p:txBody>
          <a:bodyPr wrap="square" lIns="0" tIns="0" rIns="0" bIns="0">
            <a:spAutoFit/>
          </a:bodyPr>
          <a:lstStyle/>
          <a:p>
            <a:r>
              <a:rPr lang="en-US" sz="679" dirty="0"/>
              <a:t>Provide customized, </a:t>
            </a:r>
            <a:r>
              <a:rPr lang="en-US" sz="679" b="1" dirty="0"/>
              <a:t>on-demand research </a:t>
            </a:r>
            <a:r>
              <a:rPr lang="en-US" sz="679" dirty="0"/>
              <a:t>to help members meet their immediate needs</a:t>
            </a:r>
          </a:p>
        </p:txBody>
      </p:sp>
      <p:sp>
        <p:nvSpPr>
          <p:cNvPr id="30" name="Rectangle 29"/>
          <p:cNvSpPr/>
          <p:nvPr/>
        </p:nvSpPr>
        <p:spPr>
          <a:xfrm>
            <a:off x="1631880" y="2393367"/>
            <a:ext cx="1102352" cy="418063"/>
          </a:xfrm>
          <a:prstGeom prst="rect">
            <a:avLst/>
          </a:prstGeom>
        </p:spPr>
        <p:txBody>
          <a:bodyPr wrap="square" lIns="0" tIns="0" rIns="0" bIns="0">
            <a:spAutoFit/>
          </a:bodyPr>
          <a:lstStyle/>
          <a:p>
            <a:r>
              <a:rPr lang="en-US" sz="679" dirty="0"/>
              <a:t>Identify </a:t>
            </a:r>
            <a:r>
              <a:rPr lang="en-US" sz="679" b="1" dirty="0"/>
              <a:t>proven best practices </a:t>
            </a:r>
            <a:r>
              <a:rPr lang="en-US" sz="679" dirty="0"/>
              <a:t>for the </a:t>
            </a:r>
            <a:r>
              <a:rPr lang="en-US" sz="679" b="1" dirty="0"/>
              <a:t>most critical challenges </a:t>
            </a:r>
            <a:r>
              <a:rPr lang="en-US" sz="679" dirty="0"/>
              <a:t>facing education leaders</a:t>
            </a:r>
          </a:p>
        </p:txBody>
      </p:sp>
      <p:sp>
        <p:nvSpPr>
          <p:cNvPr id="31" name="Rectangle 30"/>
          <p:cNvSpPr/>
          <p:nvPr/>
        </p:nvSpPr>
        <p:spPr>
          <a:xfrm>
            <a:off x="4847445" y="2393367"/>
            <a:ext cx="1228477" cy="418063"/>
          </a:xfrm>
          <a:prstGeom prst="rect">
            <a:avLst/>
          </a:prstGeom>
        </p:spPr>
        <p:txBody>
          <a:bodyPr wrap="square" lIns="0" tIns="0" rIns="0" bIns="0">
            <a:spAutoFit/>
          </a:bodyPr>
          <a:lstStyle/>
          <a:p>
            <a:pPr>
              <a:spcBef>
                <a:spcPts val="309"/>
              </a:spcBef>
            </a:pPr>
            <a:r>
              <a:rPr lang="en-US" sz="679" dirty="0"/>
              <a:t>Help leaders </a:t>
            </a:r>
            <a:r>
              <a:rPr lang="en-US" sz="679" b="1" dirty="0"/>
              <a:t>engage key stakeholders and accelerate progress </a:t>
            </a:r>
            <a:r>
              <a:rPr lang="en-US" sz="679" dirty="0"/>
              <a:t>on key initiatives  </a:t>
            </a:r>
          </a:p>
        </p:txBody>
      </p:sp>
      <p:sp>
        <p:nvSpPr>
          <p:cNvPr id="7" name="Rectangle 6"/>
          <p:cNvSpPr/>
          <p:nvPr/>
        </p:nvSpPr>
        <p:spPr bwMode="gray">
          <a:xfrm>
            <a:off x="94130" y="834718"/>
            <a:ext cx="6212541" cy="9036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53"/>
          </a:p>
        </p:txBody>
      </p:sp>
      <p:sp>
        <p:nvSpPr>
          <p:cNvPr id="9" name="TextBox 8"/>
          <p:cNvSpPr txBox="1"/>
          <p:nvPr/>
        </p:nvSpPr>
        <p:spPr>
          <a:xfrm>
            <a:off x="307539" y="1220005"/>
            <a:ext cx="1143740" cy="133113"/>
          </a:xfrm>
          <a:prstGeom prst="rect">
            <a:avLst/>
          </a:prstGeom>
          <a:noFill/>
        </p:spPr>
        <p:txBody>
          <a:bodyPr wrap="square" lIns="0" tIns="0" rIns="0" bIns="0" rtlCol="0">
            <a:spAutoFit/>
          </a:bodyPr>
          <a:lstStyle/>
          <a:p>
            <a:r>
              <a:rPr lang="en-US" sz="865" b="1" dirty="0">
                <a:solidFill>
                  <a:schemeClr val="bg1"/>
                </a:solidFill>
              </a:rPr>
              <a:t>Who We Are</a:t>
            </a:r>
          </a:p>
        </p:txBody>
      </p:sp>
      <p:sp>
        <p:nvSpPr>
          <p:cNvPr id="20" name="TextBox 19"/>
          <p:cNvSpPr txBox="1"/>
          <p:nvPr/>
        </p:nvSpPr>
        <p:spPr bwMode="gray">
          <a:xfrm>
            <a:off x="3114489" y="1334472"/>
            <a:ext cx="923497" cy="209032"/>
          </a:xfrm>
          <a:prstGeom prst="rect">
            <a:avLst/>
          </a:prstGeom>
          <a:noFill/>
        </p:spPr>
        <p:txBody>
          <a:bodyPr wrap="square" lIns="0" tIns="0" rIns="0" bIns="0" rtlCol="0">
            <a:spAutoFit/>
          </a:bodyPr>
          <a:lstStyle/>
          <a:p>
            <a:pPr>
              <a:spcBef>
                <a:spcPts val="309"/>
              </a:spcBef>
            </a:pPr>
            <a:r>
              <a:rPr lang="en-US" sz="679" dirty="0">
                <a:solidFill>
                  <a:schemeClr val="bg1"/>
                </a:solidFill>
              </a:rPr>
              <a:t>College and university members</a:t>
            </a:r>
          </a:p>
        </p:txBody>
      </p:sp>
      <p:sp>
        <p:nvSpPr>
          <p:cNvPr id="21" name="TextBox 20"/>
          <p:cNvSpPr txBox="1"/>
          <p:nvPr/>
        </p:nvSpPr>
        <p:spPr bwMode="gray">
          <a:xfrm>
            <a:off x="3114490" y="1029499"/>
            <a:ext cx="781031" cy="285143"/>
          </a:xfrm>
          <a:prstGeom prst="rect">
            <a:avLst/>
          </a:prstGeom>
          <a:noFill/>
        </p:spPr>
        <p:txBody>
          <a:bodyPr wrap="square" lIns="0" tIns="0" rIns="0" bIns="0" rtlCol="0">
            <a:spAutoFit/>
          </a:bodyPr>
          <a:lstStyle/>
          <a:p>
            <a:pPr>
              <a:spcBef>
                <a:spcPts val="309"/>
              </a:spcBef>
            </a:pPr>
            <a:r>
              <a:rPr lang="en-US" sz="1853" dirty="0">
                <a:solidFill>
                  <a:schemeClr val="bg1"/>
                </a:solidFill>
                <a:latin typeface="Rockwell"/>
              </a:rPr>
              <a:t>1,300</a:t>
            </a:r>
            <a:r>
              <a:rPr lang="en-US" sz="1853" baseline="30000" dirty="0">
                <a:solidFill>
                  <a:schemeClr val="bg1"/>
                </a:solidFill>
                <a:latin typeface="Rockwell"/>
              </a:rPr>
              <a:t>+</a:t>
            </a:r>
          </a:p>
        </p:txBody>
      </p:sp>
      <p:sp>
        <p:nvSpPr>
          <p:cNvPr id="35" name="TextBox 34"/>
          <p:cNvSpPr txBox="1"/>
          <p:nvPr/>
        </p:nvSpPr>
        <p:spPr bwMode="gray">
          <a:xfrm>
            <a:off x="1631880" y="1334472"/>
            <a:ext cx="571621" cy="104516"/>
          </a:xfrm>
          <a:prstGeom prst="rect">
            <a:avLst/>
          </a:prstGeom>
          <a:noFill/>
        </p:spPr>
        <p:txBody>
          <a:bodyPr wrap="square" lIns="0" tIns="0" rIns="0" bIns="0" rtlCol="0">
            <a:spAutoFit/>
          </a:bodyPr>
          <a:lstStyle/>
          <a:p>
            <a:pPr>
              <a:spcBef>
                <a:spcPts val="309"/>
              </a:spcBef>
            </a:pPr>
            <a:r>
              <a:rPr lang="en-US" sz="679" dirty="0">
                <a:solidFill>
                  <a:schemeClr val="bg1"/>
                </a:solidFill>
              </a:rPr>
              <a:t>Year founded</a:t>
            </a:r>
          </a:p>
        </p:txBody>
      </p:sp>
      <p:sp>
        <p:nvSpPr>
          <p:cNvPr id="36" name="TextBox 35"/>
          <p:cNvSpPr txBox="1"/>
          <p:nvPr/>
        </p:nvSpPr>
        <p:spPr bwMode="gray">
          <a:xfrm>
            <a:off x="1631880" y="1029499"/>
            <a:ext cx="571621" cy="285143"/>
          </a:xfrm>
          <a:prstGeom prst="rect">
            <a:avLst/>
          </a:prstGeom>
          <a:noFill/>
        </p:spPr>
        <p:txBody>
          <a:bodyPr wrap="square" lIns="0" tIns="0" rIns="0" bIns="0" rtlCol="0">
            <a:spAutoFit/>
          </a:bodyPr>
          <a:lstStyle/>
          <a:p>
            <a:pPr>
              <a:spcBef>
                <a:spcPts val="309"/>
              </a:spcBef>
            </a:pPr>
            <a:r>
              <a:rPr lang="en-US" sz="1853" dirty="0">
                <a:solidFill>
                  <a:schemeClr val="bg1"/>
                </a:solidFill>
                <a:latin typeface="Rockwell"/>
              </a:rPr>
              <a:t>2007</a:t>
            </a:r>
            <a:endParaRPr lang="en-US" sz="1853" baseline="30000" dirty="0">
              <a:solidFill>
                <a:schemeClr val="bg1"/>
              </a:solidFill>
              <a:latin typeface="Rockwell"/>
            </a:endParaRPr>
          </a:p>
        </p:txBody>
      </p:sp>
      <p:sp>
        <p:nvSpPr>
          <p:cNvPr id="38" name="TextBox 37"/>
          <p:cNvSpPr txBox="1"/>
          <p:nvPr/>
        </p:nvSpPr>
        <p:spPr bwMode="gray">
          <a:xfrm>
            <a:off x="4847445" y="1334472"/>
            <a:ext cx="801423" cy="209032"/>
          </a:xfrm>
          <a:prstGeom prst="rect">
            <a:avLst/>
          </a:prstGeom>
          <a:noFill/>
        </p:spPr>
        <p:txBody>
          <a:bodyPr wrap="square" lIns="0" tIns="0" rIns="0" bIns="0" rtlCol="0">
            <a:spAutoFit/>
          </a:bodyPr>
          <a:lstStyle/>
          <a:p>
            <a:pPr>
              <a:spcBef>
                <a:spcPts val="309"/>
              </a:spcBef>
            </a:pPr>
            <a:r>
              <a:rPr lang="en-US" sz="679" dirty="0">
                <a:solidFill>
                  <a:schemeClr val="bg1"/>
                </a:solidFill>
              </a:rPr>
              <a:t>Dedicated </a:t>
            </a:r>
            <a:br>
              <a:rPr lang="en-US" sz="679" dirty="0">
                <a:solidFill>
                  <a:schemeClr val="bg1"/>
                </a:solidFill>
              </a:rPr>
            </a:br>
            <a:r>
              <a:rPr lang="en-US" sz="679" dirty="0">
                <a:solidFill>
                  <a:schemeClr val="bg1"/>
                </a:solidFill>
              </a:rPr>
              <a:t>EAB Staff</a:t>
            </a:r>
          </a:p>
        </p:txBody>
      </p:sp>
      <p:sp>
        <p:nvSpPr>
          <p:cNvPr id="39" name="TextBox 38"/>
          <p:cNvSpPr txBox="1"/>
          <p:nvPr/>
        </p:nvSpPr>
        <p:spPr bwMode="gray">
          <a:xfrm>
            <a:off x="4847445" y="1029499"/>
            <a:ext cx="698779" cy="285143"/>
          </a:xfrm>
          <a:prstGeom prst="rect">
            <a:avLst/>
          </a:prstGeom>
          <a:noFill/>
        </p:spPr>
        <p:txBody>
          <a:bodyPr wrap="square" lIns="0" tIns="0" rIns="0" bIns="0" rtlCol="0">
            <a:spAutoFit/>
          </a:bodyPr>
          <a:lstStyle/>
          <a:p>
            <a:pPr>
              <a:spcBef>
                <a:spcPts val="309"/>
              </a:spcBef>
            </a:pPr>
            <a:r>
              <a:rPr lang="en-US" sz="1853" dirty="0">
                <a:solidFill>
                  <a:schemeClr val="bg1"/>
                </a:solidFill>
                <a:latin typeface="Rockwell"/>
              </a:rPr>
              <a:t>1,200</a:t>
            </a:r>
            <a:r>
              <a:rPr lang="en-US" sz="1853" baseline="30000" dirty="0">
                <a:solidFill>
                  <a:schemeClr val="bg1"/>
                </a:solidFill>
                <a:latin typeface="Rockwell"/>
              </a:rPr>
              <a:t>+</a:t>
            </a:r>
            <a:endParaRPr lang="en-US" sz="1853" baseline="30000" dirty="0">
              <a:solidFill>
                <a:schemeClr val="bg1"/>
              </a:solidFill>
            </a:endParaRPr>
          </a:p>
        </p:txBody>
      </p:sp>
      <p:sp>
        <p:nvSpPr>
          <p:cNvPr id="33" name="Isosceles Triangle 32"/>
          <p:cNvSpPr/>
          <p:nvPr/>
        </p:nvSpPr>
        <p:spPr bwMode="gray">
          <a:xfrm rot="5400000">
            <a:off x="1509005" y="1144379"/>
            <a:ext cx="64250" cy="5538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t" anchorCtr="0" forceAA="0" compatLnSpc="1">
            <a:prstTxWarp prst="textNoShape">
              <a:avLst/>
            </a:prstTxWarp>
            <a:noAutofit/>
          </a:bodyPr>
          <a:lstStyle/>
          <a:p>
            <a:pPr algn="ctr">
              <a:spcBef>
                <a:spcPts val="309"/>
              </a:spcBef>
            </a:pPr>
            <a:endParaRPr lang="en-US" sz="618" dirty="0" err="1">
              <a:solidFill>
                <a:schemeClr val="bg1"/>
              </a:solidFill>
            </a:endParaRPr>
          </a:p>
        </p:txBody>
      </p:sp>
      <p:sp>
        <p:nvSpPr>
          <p:cNvPr id="34" name="Isosceles Triangle 33"/>
          <p:cNvSpPr/>
          <p:nvPr/>
        </p:nvSpPr>
        <p:spPr bwMode="gray">
          <a:xfrm rot="5400000">
            <a:off x="3001957" y="1144378"/>
            <a:ext cx="64250" cy="5538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t" anchorCtr="0" forceAA="0" compatLnSpc="1">
            <a:prstTxWarp prst="textNoShape">
              <a:avLst/>
            </a:prstTxWarp>
            <a:noAutofit/>
          </a:bodyPr>
          <a:lstStyle/>
          <a:p>
            <a:pPr algn="ctr">
              <a:spcBef>
                <a:spcPts val="309"/>
              </a:spcBef>
            </a:pPr>
            <a:endParaRPr lang="en-US" sz="618" dirty="0" err="1">
              <a:solidFill>
                <a:schemeClr val="bg1"/>
              </a:solidFill>
            </a:endParaRPr>
          </a:p>
        </p:txBody>
      </p:sp>
      <p:sp>
        <p:nvSpPr>
          <p:cNvPr id="41" name="Isosceles Triangle 40"/>
          <p:cNvSpPr/>
          <p:nvPr/>
        </p:nvSpPr>
        <p:spPr bwMode="gray">
          <a:xfrm rot="5400000">
            <a:off x="4753908" y="1144378"/>
            <a:ext cx="64250" cy="5538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t" anchorCtr="0" forceAA="0" compatLnSpc="1">
            <a:prstTxWarp prst="textNoShape">
              <a:avLst/>
            </a:prstTxWarp>
            <a:noAutofit/>
          </a:bodyPr>
          <a:lstStyle/>
          <a:p>
            <a:pPr algn="ctr">
              <a:spcBef>
                <a:spcPts val="309"/>
              </a:spcBef>
            </a:pPr>
            <a:endParaRPr lang="en-US" sz="618" dirty="0" err="1">
              <a:solidFill>
                <a:schemeClr val="bg1"/>
              </a:solidFill>
            </a:endParaRPr>
          </a:p>
        </p:txBody>
      </p:sp>
      <p:sp>
        <p:nvSpPr>
          <p:cNvPr id="22" name="Rectangle 21"/>
          <p:cNvSpPr/>
          <p:nvPr/>
        </p:nvSpPr>
        <p:spPr bwMode="gray">
          <a:xfrm>
            <a:off x="94130" y="3466587"/>
            <a:ext cx="6212541" cy="903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53">
              <a:solidFill>
                <a:schemeClr val="bg1"/>
              </a:solidFill>
            </a:endParaRPr>
          </a:p>
        </p:txBody>
      </p:sp>
      <p:sp>
        <p:nvSpPr>
          <p:cNvPr id="23" name="TextBox 22"/>
          <p:cNvSpPr txBox="1"/>
          <p:nvPr/>
        </p:nvSpPr>
        <p:spPr>
          <a:xfrm>
            <a:off x="307539" y="3652272"/>
            <a:ext cx="983308" cy="532453"/>
          </a:xfrm>
          <a:prstGeom prst="rect">
            <a:avLst/>
          </a:prstGeom>
          <a:noFill/>
        </p:spPr>
        <p:txBody>
          <a:bodyPr wrap="square" lIns="0" tIns="0" rIns="0" bIns="0" rtlCol="0">
            <a:spAutoFit/>
          </a:bodyPr>
          <a:lstStyle/>
          <a:p>
            <a:r>
              <a:rPr lang="en-US" sz="865" b="1" dirty="0">
                <a:solidFill>
                  <a:schemeClr val="bg1"/>
                </a:solidFill>
              </a:rPr>
              <a:t>Introducing the District Leadership Forum</a:t>
            </a:r>
          </a:p>
        </p:txBody>
      </p:sp>
      <p:sp>
        <p:nvSpPr>
          <p:cNvPr id="37" name="TextBox 36"/>
          <p:cNvSpPr txBox="1"/>
          <p:nvPr/>
        </p:nvSpPr>
        <p:spPr bwMode="gray">
          <a:xfrm>
            <a:off x="3114489" y="4018618"/>
            <a:ext cx="1362976" cy="104516"/>
          </a:xfrm>
          <a:prstGeom prst="rect">
            <a:avLst/>
          </a:prstGeom>
          <a:noFill/>
        </p:spPr>
        <p:txBody>
          <a:bodyPr wrap="square" lIns="0" tIns="0" rIns="0" bIns="0" rtlCol="0">
            <a:spAutoFit/>
          </a:bodyPr>
          <a:lstStyle/>
          <a:p>
            <a:pPr>
              <a:spcBef>
                <a:spcPts val="309"/>
              </a:spcBef>
            </a:pPr>
            <a:r>
              <a:rPr lang="en-US" sz="679" dirty="0">
                <a:solidFill>
                  <a:schemeClr val="bg1"/>
                </a:solidFill>
              </a:rPr>
              <a:t>Member districts</a:t>
            </a:r>
          </a:p>
        </p:txBody>
      </p:sp>
      <p:sp>
        <p:nvSpPr>
          <p:cNvPr id="40" name="TextBox 39"/>
          <p:cNvSpPr txBox="1"/>
          <p:nvPr/>
        </p:nvSpPr>
        <p:spPr bwMode="gray">
          <a:xfrm>
            <a:off x="3114489" y="3713645"/>
            <a:ext cx="432237" cy="285143"/>
          </a:xfrm>
          <a:prstGeom prst="rect">
            <a:avLst/>
          </a:prstGeom>
          <a:noFill/>
        </p:spPr>
        <p:txBody>
          <a:bodyPr wrap="square" lIns="0" tIns="0" rIns="0" bIns="0" rtlCol="0">
            <a:spAutoFit/>
          </a:bodyPr>
          <a:lstStyle/>
          <a:p>
            <a:pPr>
              <a:spcBef>
                <a:spcPts val="309"/>
              </a:spcBef>
            </a:pPr>
            <a:r>
              <a:rPr lang="en-US" sz="1853" dirty="0">
                <a:solidFill>
                  <a:schemeClr val="bg1"/>
                </a:solidFill>
                <a:latin typeface="Rockwell"/>
              </a:rPr>
              <a:t>100</a:t>
            </a:r>
            <a:endParaRPr lang="en-US" sz="1853" baseline="30000" dirty="0">
              <a:solidFill>
                <a:schemeClr val="bg1"/>
              </a:solidFill>
            </a:endParaRPr>
          </a:p>
        </p:txBody>
      </p:sp>
      <p:sp>
        <p:nvSpPr>
          <p:cNvPr id="42" name="TextBox 41"/>
          <p:cNvSpPr txBox="1"/>
          <p:nvPr/>
        </p:nvSpPr>
        <p:spPr bwMode="gray">
          <a:xfrm>
            <a:off x="4847445" y="4018618"/>
            <a:ext cx="1118193" cy="104516"/>
          </a:xfrm>
          <a:prstGeom prst="rect">
            <a:avLst/>
          </a:prstGeom>
          <a:noFill/>
        </p:spPr>
        <p:txBody>
          <a:bodyPr wrap="square" lIns="0" tIns="0" rIns="0" bIns="0" rtlCol="0">
            <a:spAutoFit/>
          </a:bodyPr>
          <a:lstStyle/>
          <a:p>
            <a:pPr>
              <a:spcBef>
                <a:spcPts val="309"/>
              </a:spcBef>
            </a:pPr>
            <a:r>
              <a:rPr lang="en-US" sz="679" dirty="0">
                <a:solidFill>
                  <a:schemeClr val="bg1"/>
                </a:solidFill>
              </a:rPr>
              <a:t>States represented</a:t>
            </a:r>
          </a:p>
        </p:txBody>
      </p:sp>
      <p:sp>
        <p:nvSpPr>
          <p:cNvPr id="43" name="TextBox 42"/>
          <p:cNvSpPr txBox="1"/>
          <p:nvPr/>
        </p:nvSpPr>
        <p:spPr bwMode="gray">
          <a:xfrm>
            <a:off x="4847444" y="3713645"/>
            <a:ext cx="432237" cy="285143"/>
          </a:xfrm>
          <a:prstGeom prst="rect">
            <a:avLst/>
          </a:prstGeom>
          <a:noFill/>
        </p:spPr>
        <p:txBody>
          <a:bodyPr wrap="square" lIns="0" tIns="0" rIns="0" bIns="0" rtlCol="0">
            <a:spAutoFit/>
          </a:bodyPr>
          <a:lstStyle/>
          <a:p>
            <a:pPr>
              <a:spcBef>
                <a:spcPts val="309"/>
              </a:spcBef>
            </a:pPr>
            <a:r>
              <a:rPr lang="en-US" sz="1853" dirty="0">
                <a:solidFill>
                  <a:schemeClr val="bg1"/>
                </a:solidFill>
                <a:latin typeface="Rockwell"/>
              </a:rPr>
              <a:t>28+</a:t>
            </a:r>
            <a:endParaRPr lang="en-US" sz="1853" baseline="30000" dirty="0">
              <a:solidFill>
                <a:schemeClr val="bg1"/>
              </a:solidFill>
            </a:endParaRPr>
          </a:p>
        </p:txBody>
      </p:sp>
      <p:sp>
        <p:nvSpPr>
          <p:cNvPr id="45" name="TextBox 44"/>
          <p:cNvSpPr txBox="1"/>
          <p:nvPr/>
        </p:nvSpPr>
        <p:spPr bwMode="gray">
          <a:xfrm>
            <a:off x="1631880" y="4018618"/>
            <a:ext cx="626668" cy="104516"/>
          </a:xfrm>
          <a:prstGeom prst="rect">
            <a:avLst/>
          </a:prstGeom>
          <a:noFill/>
        </p:spPr>
        <p:txBody>
          <a:bodyPr wrap="square" lIns="0" tIns="0" rIns="0" bIns="0" rtlCol="0">
            <a:spAutoFit/>
          </a:bodyPr>
          <a:lstStyle/>
          <a:p>
            <a:pPr>
              <a:spcBef>
                <a:spcPts val="309"/>
              </a:spcBef>
            </a:pPr>
            <a:r>
              <a:rPr lang="en-US" sz="679" dirty="0">
                <a:solidFill>
                  <a:schemeClr val="bg1"/>
                </a:solidFill>
              </a:rPr>
              <a:t>Year founded</a:t>
            </a:r>
          </a:p>
        </p:txBody>
      </p:sp>
      <p:sp>
        <p:nvSpPr>
          <p:cNvPr id="46" name="TextBox 45"/>
          <p:cNvSpPr txBox="1"/>
          <p:nvPr/>
        </p:nvSpPr>
        <p:spPr bwMode="gray">
          <a:xfrm>
            <a:off x="1631880" y="3713645"/>
            <a:ext cx="516025" cy="285143"/>
          </a:xfrm>
          <a:prstGeom prst="rect">
            <a:avLst/>
          </a:prstGeom>
          <a:noFill/>
        </p:spPr>
        <p:txBody>
          <a:bodyPr wrap="square" lIns="0" tIns="0" rIns="0" bIns="0" rtlCol="0">
            <a:spAutoFit/>
          </a:bodyPr>
          <a:lstStyle/>
          <a:p>
            <a:pPr>
              <a:spcBef>
                <a:spcPts val="309"/>
              </a:spcBef>
            </a:pPr>
            <a:r>
              <a:rPr lang="en-US" sz="1853" dirty="0">
                <a:solidFill>
                  <a:schemeClr val="bg1"/>
                </a:solidFill>
                <a:latin typeface="Rockwell"/>
              </a:rPr>
              <a:t>2017</a:t>
            </a:r>
            <a:endParaRPr lang="en-US" sz="1853" baseline="30000" dirty="0">
              <a:solidFill>
                <a:schemeClr val="bg1"/>
              </a:solidFill>
            </a:endParaRPr>
          </a:p>
        </p:txBody>
      </p:sp>
      <p:sp>
        <p:nvSpPr>
          <p:cNvPr id="44" name="Isosceles Triangle 43"/>
          <p:cNvSpPr/>
          <p:nvPr/>
        </p:nvSpPr>
        <p:spPr bwMode="gray">
          <a:xfrm rot="5400000">
            <a:off x="1509005" y="3845559"/>
            <a:ext cx="64250" cy="5538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t" anchorCtr="0" forceAA="0" compatLnSpc="1">
            <a:prstTxWarp prst="textNoShape">
              <a:avLst/>
            </a:prstTxWarp>
            <a:noAutofit/>
          </a:bodyPr>
          <a:lstStyle/>
          <a:p>
            <a:pPr algn="ctr">
              <a:spcBef>
                <a:spcPts val="309"/>
              </a:spcBef>
            </a:pPr>
            <a:endParaRPr lang="en-US" sz="618" dirty="0" err="1">
              <a:solidFill>
                <a:schemeClr val="bg1"/>
              </a:solidFill>
            </a:endParaRPr>
          </a:p>
        </p:txBody>
      </p:sp>
      <p:sp>
        <p:nvSpPr>
          <p:cNvPr id="47" name="Isosceles Triangle 46"/>
          <p:cNvSpPr/>
          <p:nvPr/>
        </p:nvSpPr>
        <p:spPr bwMode="gray">
          <a:xfrm rot="5400000">
            <a:off x="3001957" y="3845559"/>
            <a:ext cx="64250" cy="5538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t" anchorCtr="0" forceAA="0" compatLnSpc="1">
            <a:prstTxWarp prst="textNoShape">
              <a:avLst/>
            </a:prstTxWarp>
            <a:noAutofit/>
          </a:bodyPr>
          <a:lstStyle/>
          <a:p>
            <a:pPr algn="ctr">
              <a:spcBef>
                <a:spcPts val="309"/>
              </a:spcBef>
            </a:pPr>
            <a:endParaRPr lang="en-US" sz="618" dirty="0" err="1">
              <a:solidFill>
                <a:schemeClr val="bg1"/>
              </a:solidFill>
            </a:endParaRPr>
          </a:p>
        </p:txBody>
      </p:sp>
      <p:sp>
        <p:nvSpPr>
          <p:cNvPr id="48" name="Isosceles Triangle 47"/>
          <p:cNvSpPr/>
          <p:nvPr/>
        </p:nvSpPr>
        <p:spPr bwMode="gray">
          <a:xfrm rot="5400000">
            <a:off x="4763741" y="3845559"/>
            <a:ext cx="64250" cy="5538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t" anchorCtr="0" forceAA="0" compatLnSpc="1">
            <a:prstTxWarp prst="textNoShape">
              <a:avLst/>
            </a:prstTxWarp>
            <a:noAutofit/>
          </a:bodyPr>
          <a:lstStyle/>
          <a:p>
            <a:pPr algn="ctr">
              <a:spcBef>
                <a:spcPts val="309"/>
              </a:spcBef>
            </a:pPr>
            <a:endParaRPr lang="en-US" sz="618" dirty="0" err="1">
              <a:solidFill>
                <a:schemeClr val="bg1"/>
              </a:solidFill>
            </a:endParaRPr>
          </a:p>
        </p:txBody>
      </p:sp>
      <p:cxnSp>
        <p:nvCxnSpPr>
          <p:cNvPr id="14" name="Straight Connector 13"/>
          <p:cNvCxnSpPr/>
          <p:nvPr/>
        </p:nvCxnSpPr>
        <p:spPr bwMode="gray">
          <a:xfrm>
            <a:off x="94130" y="648310"/>
            <a:ext cx="492106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gray">
          <a:xfrm>
            <a:off x="1385607" y="4487729"/>
            <a:ext cx="492106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938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9875" y="640267"/>
            <a:ext cx="5859463" cy="184666"/>
          </a:xfrm>
        </p:spPr>
        <p:txBody>
          <a:bodyPr/>
          <a:lstStyle/>
          <a:p>
            <a:pPr>
              <a:spcBef>
                <a:spcPts val="300"/>
              </a:spcBef>
            </a:pPr>
            <a:r>
              <a:rPr lang="en-US" dirty="0"/>
              <a:t>Embracing the Science of Reading to Ensure All Students Can Read</a:t>
            </a:r>
            <a:endParaRPr lang="en-US" sz="1100" dirty="0"/>
          </a:p>
        </p:txBody>
      </p:sp>
      <p:sp>
        <p:nvSpPr>
          <p:cNvPr id="3" name="Text Placeholder 2"/>
          <p:cNvSpPr>
            <a:spLocks noGrp="1"/>
          </p:cNvSpPr>
          <p:nvPr>
            <p:ph type="body" sz="quarter" idx="16"/>
          </p:nvPr>
        </p:nvSpPr>
        <p:spPr/>
        <p:txBody>
          <a:bodyPr/>
          <a:lstStyle/>
          <a:p>
            <a:endParaRPr lang="en-US"/>
          </a:p>
        </p:txBody>
      </p:sp>
      <p:sp>
        <p:nvSpPr>
          <p:cNvPr id="6" name="Title 5"/>
          <p:cNvSpPr>
            <a:spLocks noGrp="1"/>
          </p:cNvSpPr>
          <p:nvPr>
            <p:ph type="title"/>
          </p:nvPr>
        </p:nvSpPr>
        <p:spPr/>
        <p:txBody>
          <a:bodyPr/>
          <a:lstStyle/>
          <a:p>
            <a:r>
              <a:rPr lang="en-US" dirty="0"/>
              <a:t>Narrowing the Third Grade Reading Gap</a:t>
            </a:r>
          </a:p>
        </p:txBody>
      </p:sp>
      <p:sp>
        <p:nvSpPr>
          <p:cNvPr id="4" name="Text Placeholder 3"/>
          <p:cNvSpPr>
            <a:spLocks noGrp="1"/>
          </p:cNvSpPr>
          <p:nvPr>
            <p:ph type="body" sz="quarter" idx="18"/>
          </p:nvPr>
        </p:nvSpPr>
        <p:spPr>
          <a:xfrm>
            <a:off x="4023360" y="4683465"/>
            <a:ext cx="2377440" cy="123111"/>
          </a:xfrm>
        </p:spPr>
        <p:txBody>
          <a:bodyPr/>
          <a:lstStyle/>
          <a:p>
            <a:pPr algn="r"/>
            <a:r>
              <a:rPr lang="en-US" dirty="0"/>
              <a:t>Source: EAB interviews and analysis.</a:t>
            </a:r>
          </a:p>
        </p:txBody>
      </p:sp>
      <p:sp>
        <p:nvSpPr>
          <p:cNvPr id="24" name="Rectangle 23">
            <a:extLst>
              <a:ext uri="{FF2B5EF4-FFF2-40B4-BE49-F238E27FC236}">
                <a16:creationId xmlns:a16="http://schemas.microsoft.com/office/drawing/2014/main" id="{6A921827-4F68-4365-8AFE-2C9FBA2D413A}"/>
              </a:ext>
            </a:extLst>
          </p:cNvPr>
          <p:cNvSpPr/>
          <p:nvPr/>
        </p:nvSpPr>
        <p:spPr bwMode="gray">
          <a:xfrm>
            <a:off x="4687309" y="1010856"/>
            <a:ext cx="1713491" cy="352374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25" name="Rectangle 24">
            <a:extLst>
              <a:ext uri="{FF2B5EF4-FFF2-40B4-BE49-F238E27FC236}">
                <a16:creationId xmlns:a16="http://schemas.microsoft.com/office/drawing/2014/main" id="{26F64094-CC2B-41F7-BD08-7F2885FB002C}"/>
              </a:ext>
            </a:extLst>
          </p:cNvPr>
          <p:cNvSpPr/>
          <p:nvPr/>
        </p:nvSpPr>
        <p:spPr bwMode="gray">
          <a:xfrm>
            <a:off x="-37589" y="1976389"/>
            <a:ext cx="6438389" cy="533694"/>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900" b="1" dirty="0">
              <a:solidFill>
                <a:schemeClr val="bg1"/>
              </a:solidFill>
            </a:endParaRPr>
          </a:p>
        </p:txBody>
      </p:sp>
      <p:sp>
        <p:nvSpPr>
          <p:cNvPr id="26" name="Rectangle 25">
            <a:extLst>
              <a:ext uri="{FF2B5EF4-FFF2-40B4-BE49-F238E27FC236}">
                <a16:creationId xmlns:a16="http://schemas.microsoft.com/office/drawing/2014/main" id="{82782E7A-CE06-4F02-9D76-7EA84F53270E}"/>
              </a:ext>
            </a:extLst>
          </p:cNvPr>
          <p:cNvSpPr/>
          <p:nvPr/>
        </p:nvSpPr>
        <p:spPr bwMode="gray">
          <a:xfrm>
            <a:off x="237247" y="974819"/>
            <a:ext cx="197920" cy="384721"/>
          </a:xfrm>
          <a:prstGeom prst="rect">
            <a:avLst/>
          </a:prstGeom>
        </p:spPr>
        <p:txBody>
          <a:bodyPr wrap="square" lIns="0" tIns="0" rIns="0" bIns="0">
            <a:spAutoFit/>
          </a:bodyPr>
          <a:lstStyle/>
          <a:p>
            <a:pPr algn="ctr">
              <a:spcBef>
                <a:spcPts val="400"/>
              </a:spcBef>
            </a:pPr>
            <a:r>
              <a:rPr lang="en-US" sz="2500" dirty="0">
                <a:solidFill>
                  <a:schemeClr val="tx2"/>
                </a:solidFill>
                <a:latin typeface="Rockwell"/>
              </a:rPr>
              <a:t>1</a:t>
            </a:r>
          </a:p>
        </p:txBody>
      </p:sp>
      <p:sp>
        <p:nvSpPr>
          <p:cNvPr id="31" name="TextBox 30">
            <a:extLst>
              <a:ext uri="{FF2B5EF4-FFF2-40B4-BE49-F238E27FC236}">
                <a16:creationId xmlns:a16="http://schemas.microsoft.com/office/drawing/2014/main" id="{5349FB7B-3151-409B-84B7-3B50A4F8E1AA}"/>
              </a:ext>
            </a:extLst>
          </p:cNvPr>
          <p:cNvSpPr txBox="1"/>
          <p:nvPr/>
        </p:nvSpPr>
        <p:spPr bwMode="gray">
          <a:xfrm>
            <a:off x="266700" y="1376670"/>
            <a:ext cx="1387655" cy="553998"/>
          </a:xfrm>
          <a:prstGeom prst="rect">
            <a:avLst/>
          </a:prstGeom>
          <a:noFill/>
        </p:spPr>
        <p:txBody>
          <a:bodyPr wrap="square" lIns="0" tIns="0" rIns="0" bIns="0" rtlCol="0">
            <a:spAutoFit/>
          </a:bodyPr>
          <a:lstStyle/>
          <a:p>
            <a:r>
              <a:rPr lang="en-US" sz="900" b="1" dirty="0"/>
              <a:t>Develop and Sustain Schoolwide Expertise in the Science of Teaching Reading</a:t>
            </a:r>
          </a:p>
        </p:txBody>
      </p:sp>
      <p:sp>
        <p:nvSpPr>
          <p:cNvPr id="32" name="Rectangle 31">
            <a:extLst>
              <a:ext uri="{FF2B5EF4-FFF2-40B4-BE49-F238E27FC236}">
                <a16:creationId xmlns:a16="http://schemas.microsoft.com/office/drawing/2014/main" id="{237CE782-1291-4C14-A206-CC9CC1C3F0CF}"/>
              </a:ext>
            </a:extLst>
          </p:cNvPr>
          <p:cNvSpPr/>
          <p:nvPr/>
        </p:nvSpPr>
        <p:spPr bwMode="gray">
          <a:xfrm>
            <a:off x="1781439" y="999042"/>
            <a:ext cx="197920" cy="384721"/>
          </a:xfrm>
          <a:prstGeom prst="rect">
            <a:avLst/>
          </a:prstGeom>
        </p:spPr>
        <p:txBody>
          <a:bodyPr wrap="square" lIns="0" tIns="0" rIns="0" bIns="0">
            <a:spAutoFit/>
          </a:bodyPr>
          <a:lstStyle/>
          <a:p>
            <a:pPr algn="ctr">
              <a:spcBef>
                <a:spcPts val="400"/>
              </a:spcBef>
            </a:pPr>
            <a:r>
              <a:rPr lang="en-US" sz="2500" dirty="0">
                <a:solidFill>
                  <a:schemeClr val="tx2"/>
                </a:solidFill>
                <a:latin typeface="Rockwell"/>
              </a:rPr>
              <a:t>2</a:t>
            </a:r>
          </a:p>
        </p:txBody>
      </p:sp>
      <p:sp>
        <p:nvSpPr>
          <p:cNvPr id="33" name="TextBox 32">
            <a:extLst>
              <a:ext uri="{FF2B5EF4-FFF2-40B4-BE49-F238E27FC236}">
                <a16:creationId xmlns:a16="http://schemas.microsoft.com/office/drawing/2014/main" id="{5B82ADEE-61AA-4660-830D-153B06993F10}"/>
              </a:ext>
            </a:extLst>
          </p:cNvPr>
          <p:cNvSpPr txBox="1"/>
          <p:nvPr/>
        </p:nvSpPr>
        <p:spPr bwMode="gray">
          <a:xfrm>
            <a:off x="1781439" y="1368534"/>
            <a:ext cx="1305620" cy="553998"/>
          </a:xfrm>
          <a:prstGeom prst="rect">
            <a:avLst/>
          </a:prstGeom>
          <a:noFill/>
        </p:spPr>
        <p:txBody>
          <a:bodyPr wrap="square" lIns="0" tIns="0" rIns="0" bIns="0" rtlCol="0">
            <a:spAutoFit/>
          </a:bodyPr>
          <a:lstStyle/>
          <a:p>
            <a:r>
              <a:rPr lang="en-US" sz="900" b="1" dirty="0"/>
              <a:t>Aid Teachers in Implementing  Science-Based Instruction </a:t>
            </a:r>
          </a:p>
        </p:txBody>
      </p:sp>
      <p:sp>
        <p:nvSpPr>
          <p:cNvPr id="34" name="Rectangle 33">
            <a:extLst>
              <a:ext uri="{FF2B5EF4-FFF2-40B4-BE49-F238E27FC236}">
                <a16:creationId xmlns:a16="http://schemas.microsoft.com/office/drawing/2014/main" id="{84BD124B-2792-43E4-A742-D8E06B03C748}"/>
              </a:ext>
            </a:extLst>
          </p:cNvPr>
          <p:cNvSpPr/>
          <p:nvPr/>
        </p:nvSpPr>
        <p:spPr bwMode="gray">
          <a:xfrm>
            <a:off x="3277405" y="999042"/>
            <a:ext cx="197920" cy="384721"/>
          </a:xfrm>
          <a:prstGeom prst="rect">
            <a:avLst/>
          </a:prstGeom>
        </p:spPr>
        <p:txBody>
          <a:bodyPr wrap="square" lIns="0" tIns="0" rIns="0" bIns="0">
            <a:spAutoFit/>
          </a:bodyPr>
          <a:lstStyle/>
          <a:p>
            <a:pPr algn="ctr">
              <a:spcBef>
                <a:spcPts val="400"/>
              </a:spcBef>
            </a:pPr>
            <a:r>
              <a:rPr lang="en-US" sz="2500" dirty="0">
                <a:solidFill>
                  <a:schemeClr val="tx2"/>
                </a:solidFill>
                <a:latin typeface="Rockwell"/>
              </a:rPr>
              <a:t>3</a:t>
            </a:r>
          </a:p>
        </p:txBody>
      </p:sp>
      <p:sp>
        <p:nvSpPr>
          <p:cNvPr id="37" name="TextBox 36">
            <a:extLst>
              <a:ext uri="{FF2B5EF4-FFF2-40B4-BE49-F238E27FC236}">
                <a16:creationId xmlns:a16="http://schemas.microsoft.com/office/drawing/2014/main" id="{41DDBA61-8598-4C8D-A1F5-22CD9DE1F0E6}"/>
              </a:ext>
            </a:extLst>
          </p:cNvPr>
          <p:cNvSpPr txBox="1"/>
          <p:nvPr/>
        </p:nvSpPr>
        <p:spPr bwMode="gray">
          <a:xfrm>
            <a:off x="3277405" y="1368534"/>
            <a:ext cx="1305621" cy="553998"/>
          </a:xfrm>
          <a:prstGeom prst="rect">
            <a:avLst/>
          </a:prstGeom>
          <a:noFill/>
        </p:spPr>
        <p:txBody>
          <a:bodyPr wrap="square" lIns="0" tIns="0" rIns="0" bIns="0" rtlCol="0">
            <a:spAutoFit/>
          </a:bodyPr>
          <a:lstStyle/>
          <a:p>
            <a:r>
              <a:rPr lang="en-US" sz="900" b="1" dirty="0"/>
              <a:t>Redesign Small Group Instruction to Target Student Skill Deficits</a:t>
            </a:r>
          </a:p>
        </p:txBody>
      </p:sp>
      <p:sp>
        <p:nvSpPr>
          <p:cNvPr id="38" name="TextBox 37">
            <a:extLst>
              <a:ext uri="{FF2B5EF4-FFF2-40B4-BE49-F238E27FC236}">
                <a16:creationId xmlns:a16="http://schemas.microsoft.com/office/drawing/2014/main" id="{37105E2C-0A5A-47A9-BC5A-F19E9C168B57}"/>
              </a:ext>
            </a:extLst>
          </p:cNvPr>
          <p:cNvSpPr txBox="1"/>
          <p:nvPr/>
        </p:nvSpPr>
        <p:spPr bwMode="gray">
          <a:xfrm>
            <a:off x="4811205" y="1368534"/>
            <a:ext cx="1203429" cy="553998"/>
          </a:xfrm>
          <a:prstGeom prst="rect">
            <a:avLst/>
          </a:prstGeom>
          <a:noFill/>
        </p:spPr>
        <p:txBody>
          <a:bodyPr wrap="square" lIns="0" tIns="0" rIns="0" bIns="0" rtlCol="0">
            <a:spAutoFit/>
          </a:bodyPr>
          <a:lstStyle/>
          <a:p>
            <a:r>
              <a:rPr lang="en-US" sz="900" b="1" dirty="0"/>
              <a:t>Mitigate Summer Slide with Engaging Summer Programming</a:t>
            </a:r>
          </a:p>
        </p:txBody>
      </p:sp>
      <p:sp>
        <p:nvSpPr>
          <p:cNvPr id="39" name="Rectangle 38">
            <a:extLst>
              <a:ext uri="{FF2B5EF4-FFF2-40B4-BE49-F238E27FC236}">
                <a16:creationId xmlns:a16="http://schemas.microsoft.com/office/drawing/2014/main" id="{90DEAED1-5C3C-4B02-BED4-02CF727E7C6F}"/>
              </a:ext>
            </a:extLst>
          </p:cNvPr>
          <p:cNvSpPr/>
          <p:nvPr/>
        </p:nvSpPr>
        <p:spPr bwMode="gray">
          <a:xfrm>
            <a:off x="4811205" y="999042"/>
            <a:ext cx="197920" cy="384721"/>
          </a:xfrm>
          <a:prstGeom prst="rect">
            <a:avLst/>
          </a:prstGeom>
        </p:spPr>
        <p:txBody>
          <a:bodyPr wrap="square" lIns="0" tIns="0" rIns="0" bIns="0">
            <a:spAutoFit/>
          </a:bodyPr>
          <a:lstStyle/>
          <a:p>
            <a:pPr algn="ctr">
              <a:spcBef>
                <a:spcPts val="400"/>
              </a:spcBef>
            </a:pPr>
            <a:r>
              <a:rPr lang="en-US" sz="2500" dirty="0">
                <a:solidFill>
                  <a:schemeClr val="tx2"/>
                </a:solidFill>
                <a:latin typeface="Rockwell"/>
              </a:rPr>
              <a:t>4</a:t>
            </a:r>
          </a:p>
        </p:txBody>
      </p:sp>
      <p:sp>
        <p:nvSpPr>
          <p:cNvPr id="40" name="Text Placeholder 9">
            <a:extLst>
              <a:ext uri="{FF2B5EF4-FFF2-40B4-BE49-F238E27FC236}">
                <a16:creationId xmlns:a16="http://schemas.microsoft.com/office/drawing/2014/main" id="{DCCEF779-4E10-419F-A7D9-0632C38F8F3F}"/>
              </a:ext>
            </a:extLst>
          </p:cNvPr>
          <p:cNvSpPr>
            <a:spLocks noGrp="1"/>
          </p:cNvSpPr>
          <p:nvPr/>
        </p:nvSpPr>
        <p:spPr bwMode="gray">
          <a:xfrm>
            <a:off x="266700" y="2558130"/>
            <a:ext cx="1404438" cy="1223412"/>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73736" indent="-173736">
              <a:buAutoNum type="arabicPeriod"/>
            </a:pPr>
            <a:r>
              <a:rPr lang="en-US" sz="800" dirty="0"/>
              <a:t>Science of Reading Professional Development</a:t>
            </a:r>
          </a:p>
          <a:p>
            <a:pPr marL="173736" indent="-173736">
              <a:buFont typeface="Arial" pitchFamily="34" charset="0"/>
              <a:buAutoNum type="arabicPeriod"/>
            </a:pPr>
            <a:r>
              <a:rPr lang="en-US" sz="800" dirty="0"/>
              <a:t>Train the Trainer Sustainability Plan</a:t>
            </a:r>
          </a:p>
          <a:p>
            <a:pPr marL="173736" indent="-173736">
              <a:buFont typeface="Arial" pitchFamily="34" charset="0"/>
              <a:buAutoNum type="arabicPeriod"/>
            </a:pPr>
            <a:r>
              <a:rPr lang="en-US" sz="800" dirty="0"/>
              <a:t>Grassroots Pilot Success Models</a:t>
            </a:r>
          </a:p>
          <a:p>
            <a:pPr marL="173736" indent="-173736">
              <a:buFont typeface="Arial" pitchFamily="34" charset="0"/>
              <a:buAutoNum type="arabicPeriod"/>
            </a:pPr>
            <a:r>
              <a:rPr lang="en-US" sz="800" dirty="0"/>
              <a:t>Principal Literacy Champions </a:t>
            </a:r>
          </a:p>
        </p:txBody>
      </p:sp>
      <p:pic>
        <p:nvPicPr>
          <p:cNvPr id="41" name="Picture 40">
            <a:extLst>
              <a:ext uri="{FF2B5EF4-FFF2-40B4-BE49-F238E27FC236}">
                <a16:creationId xmlns:a16="http://schemas.microsoft.com/office/drawing/2014/main" id="{74CCA37C-4876-4167-9186-06ADD779087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811205" y="2075531"/>
            <a:ext cx="365760" cy="340158"/>
          </a:xfrm>
          <a:prstGeom prst="rect">
            <a:avLst/>
          </a:prstGeom>
        </p:spPr>
      </p:pic>
      <p:pic>
        <p:nvPicPr>
          <p:cNvPr id="42" name="Picture 41">
            <a:extLst>
              <a:ext uri="{FF2B5EF4-FFF2-40B4-BE49-F238E27FC236}">
                <a16:creationId xmlns:a16="http://schemas.microsoft.com/office/drawing/2014/main" id="{1445B48F-AF35-4334-964C-025D16E24A57}"/>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277405" y="2062730"/>
            <a:ext cx="365760" cy="365760"/>
          </a:xfrm>
          <a:prstGeom prst="rect">
            <a:avLst/>
          </a:prstGeom>
        </p:spPr>
      </p:pic>
      <p:sp>
        <p:nvSpPr>
          <p:cNvPr id="43" name="Text Placeholder 9">
            <a:extLst>
              <a:ext uri="{FF2B5EF4-FFF2-40B4-BE49-F238E27FC236}">
                <a16:creationId xmlns:a16="http://schemas.microsoft.com/office/drawing/2014/main" id="{BAD19AB2-4F19-4431-A5A2-D5C6A5E37E3F}"/>
              </a:ext>
            </a:extLst>
          </p:cNvPr>
          <p:cNvSpPr>
            <a:spLocks noGrp="1"/>
          </p:cNvSpPr>
          <p:nvPr/>
        </p:nvSpPr>
        <p:spPr bwMode="gray">
          <a:xfrm>
            <a:off x="1781439" y="2537864"/>
            <a:ext cx="1404438" cy="1223412"/>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73736" indent="-173736">
              <a:buFont typeface="+mj-lt"/>
              <a:buAutoNum type="arabicPeriod" startAt="5"/>
            </a:pPr>
            <a:r>
              <a:rPr lang="en-US" sz="800" dirty="0"/>
              <a:t>Instructional Materials Selection Tools</a:t>
            </a:r>
          </a:p>
          <a:p>
            <a:pPr marL="173736" indent="-173736">
              <a:buFont typeface="+mj-lt"/>
              <a:buAutoNum type="arabicPeriod" startAt="5"/>
            </a:pPr>
            <a:r>
              <a:rPr lang="en-US" sz="800" dirty="0"/>
              <a:t>Science-Directed Literacy Look-For</a:t>
            </a:r>
          </a:p>
          <a:p>
            <a:pPr marL="173736" indent="-173736">
              <a:buFont typeface="+mj-lt"/>
              <a:buAutoNum type="arabicPeriod" startAt="5"/>
            </a:pPr>
            <a:r>
              <a:rPr lang="en-US" sz="800" dirty="0"/>
              <a:t>Video-Based Teacher Observations</a:t>
            </a:r>
          </a:p>
          <a:p>
            <a:pPr marL="173736" indent="-173736">
              <a:buFont typeface="+mj-lt"/>
              <a:buAutoNum type="arabicPeriod" startAt="5"/>
            </a:pPr>
            <a:r>
              <a:rPr lang="en-US" sz="800" dirty="0"/>
              <a:t>Literacy Implementation Evaluations</a:t>
            </a:r>
          </a:p>
        </p:txBody>
      </p:sp>
      <p:sp>
        <p:nvSpPr>
          <p:cNvPr id="45" name="Text Placeholder 9">
            <a:extLst>
              <a:ext uri="{FF2B5EF4-FFF2-40B4-BE49-F238E27FC236}">
                <a16:creationId xmlns:a16="http://schemas.microsoft.com/office/drawing/2014/main" id="{E544564F-5F0C-4007-9120-4895A6C46123}"/>
              </a:ext>
            </a:extLst>
          </p:cNvPr>
          <p:cNvSpPr>
            <a:spLocks noGrp="1"/>
          </p:cNvSpPr>
          <p:nvPr/>
        </p:nvSpPr>
        <p:spPr bwMode="gray">
          <a:xfrm>
            <a:off x="3277405" y="2527854"/>
            <a:ext cx="1305621" cy="654025"/>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228600" indent="-228600">
              <a:buFont typeface="+mj-lt"/>
              <a:buAutoNum type="arabicPeriod" startAt="9"/>
            </a:pPr>
            <a:r>
              <a:rPr lang="en-US" sz="800" dirty="0"/>
              <a:t>Skills-Based Grouping</a:t>
            </a:r>
          </a:p>
          <a:p>
            <a:pPr marL="228600" indent="-228600">
              <a:buFont typeface="+mj-lt"/>
              <a:buAutoNum type="arabicPeriod" startAt="9"/>
            </a:pPr>
            <a:r>
              <a:rPr lang="en-US" sz="800" dirty="0"/>
              <a:t>Cross-Classroom Intervention Specialists</a:t>
            </a:r>
          </a:p>
        </p:txBody>
      </p:sp>
      <p:sp>
        <p:nvSpPr>
          <p:cNvPr id="46" name="Text Placeholder 9">
            <a:extLst>
              <a:ext uri="{FF2B5EF4-FFF2-40B4-BE49-F238E27FC236}">
                <a16:creationId xmlns:a16="http://schemas.microsoft.com/office/drawing/2014/main" id="{47E670C4-9D09-43AD-8C6A-995D2DC06513}"/>
              </a:ext>
            </a:extLst>
          </p:cNvPr>
          <p:cNvSpPr>
            <a:spLocks noGrp="1"/>
          </p:cNvSpPr>
          <p:nvPr/>
        </p:nvSpPr>
        <p:spPr bwMode="gray">
          <a:xfrm>
            <a:off x="4811205" y="2537864"/>
            <a:ext cx="1404438" cy="1100301"/>
          </a:xfrm>
          <a:prstGeom prst="rect">
            <a:avLst/>
          </a:prstGeom>
        </p:spPr>
        <p:txBody>
          <a:bodyPr vert="horz" wrap="square" lIns="0" tIns="0" rIns="0" bIns="0" rtlCol="0" anchor="t">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228600" indent="-228600">
              <a:buFont typeface="+mj-lt"/>
              <a:buAutoNum type="arabicPeriod" startAt="11"/>
            </a:pPr>
            <a:r>
              <a:rPr lang="en-US" sz="800" dirty="0"/>
              <a:t>Camp-Style Summer Literacy</a:t>
            </a:r>
          </a:p>
          <a:p>
            <a:pPr marL="228600" indent="-228600">
              <a:buFont typeface="+mj-lt"/>
              <a:buAutoNum type="arabicPeriod" startAt="11"/>
            </a:pPr>
            <a:r>
              <a:rPr lang="en-US" sz="800" dirty="0"/>
              <a:t>Online Video Enrollment Campaigns</a:t>
            </a:r>
          </a:p>
          <a:p>
            <a:pPr marL="228600" indent="-228600">
              <a:buFont typeface="+mj-lt"/>
              <a:buAutoNum type="arabicPeriod" startAt="11"/>
            </a:pPr>
            <a:r>
              <a:rPr lang="en-US" sz="800" dirty="0"/>
              <a:t>Summer School Attendance Incentives</a:t>
            </a:r>
          </a:p>
          <a:p>
            <a:pPr marL="228600" indent="-228600">
              <a:buFont typeface="+mj-lt"/>
              <a:buAutoNum type="arabicPeriod" startAt="11"/>
            </a:pPr>
            <a:r>
              <a:rPr lang="en-US" sz="800" dirty="0"/>
              <a:t>Parent-Facing Literacy Nudges</a:t>
            </a:r>
            <a:endParaRPr lang="en-US" sz="800" dirty="0">
              <a:ea typeface="Verdana"/>
              <a:cs typeface="Verdana"/>
            </a:endParaRPr>
          </a:p>
        </p:txBody>
      </p:sp>
      <p:pic>
        <p:nvPicPr>
          <p:cNvPr id="47" name="Picture 46">
            <a:extLst>
              <a:ext uri="{FF2B5EF4-FFF2-40B4-BE49-F238E27FC236}">
                <a16:creationId xmlns:a16="http://schemas.microsoft.com/office/drawing/2014/main" id="{48B98C81-8DD4-42E5-AF80-1B91BE55388E}"/>
              </a:ext>
            </a:extLst>
          </p:cNvPr>
          <p:cNvPicPr>
            <a:picLocks noChangeAspect="1"/>
          </p:cNvPicPr>
          <p:nvPr/>
        </p:nvPicPr>
        <p:blipFill>
          <a:blip r:embed="rId5">
            <a:biLevel thresh="50000"/>
          </a:blip>
          <a:stretch>
            <a:fillRect/>
          </a:stretch>
        </p:blipFill>
        <p:spPr>
          <a:xfrm>
            <a:off x="300904" y="2051712"/>
            <a:ext cx="325749" cy="387796"/>
          </a:xfrm>
          <a:prstGeom prst="rect">
            <a:avLst/>
          </a:prstGeom>
        </p:spPr>
      </p:pic>
      <p:pic>
        <p:nvPicPr>
          <p:cNvPr id="48" name="Picture 47">
            <a:extLst>
              <a:ext uri="{FF2B5EF4-FFF2-40B4-BE49-F238E27FC236}">
                <a16:creationId xmlns:a16="http://schemas.microsoft.com/office/drawing/2014/main" id="{0586C52A-9822-41B6-99CA-A4898703A103}"/>
              </a:ext>
            </a:extLst>
          </p:cNvPr>
          <p:cNvPicPr>
            <a:picLocks noChangeAspect="1"/>
          </p:cNvPicPr>
          <p:nvPr/>
        </p:nvPicPr>
        <p:blipFill>
          <a:blip r:embed="rId6">
            <a:biLevel thresh="25000"/>
          </a:blip>
          <a:stretch>
            <a:fillRect/>
          </a:stretch>
        </p:blipFill>
        <p:spPr>
          <a:xfrm>
            <a:off x="1781439" y="2071102"/>
            <a:ext cx="352542" cy="349016"/>
          </a:xfrm>
          <a:prstGeom prst="rect">
            <a:avLst/>
          </a:prstGeom>
        </p:spPr>
      </p:pic>
    </p:spTree>
    <p:extLst>
      <p:ext uri="{BB962C8B-B14F-4D97-AF65-F5344CB8AC3E}">
        <p14:creationId xmlns:p14="http://schemas.microsoft.com/office/powerpoint/2010/main" val="2293908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Oval 81">
            <a:extLst>
              <a:ext uri="{FF2B5EF4-FFF2-40B4-BE49-F238E27FC236}">
                <a16:creationId xmlns:a16="http://schemas.microsoft.com/office/drawing/2014/main" id="{4E89AE70-BA48-4CB1-B1C4-84A775DA127C}"/>
              </a:ext>
            </a:extLst>
          </p:cNvPr>
          <p:cNvSpPr/>
          <p:nvPr/>
        </p:nvSpPr>
        <p:spPr bwMode="gray">
          <a:xfrm>
            <a:off x="1570629" y="3323965"/>
            <a:ext cx="486827" cy="486827"/>
          </a:xfrm>
          <a:prstGeom prst="ellipse">
            <a:avLst/>
          </a:prstGeom>
          <a:solidFill>
            <a:schemeClr val="bg2"/>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1" name="Oval 80">
            <a:extLst>
              <a:ext uri="{FF2B5EF4-FFF2-40B4-BE49-F238E27FC236}">
                <a16:creationId xmlns:a16="http://schemas.microsoft.com/office/drawing/2014/main" id="{902EFDD9-C544-4BDF-ADC2-550BD87FE897}"/>
              </a:ext>
            </a:extLst>
          </p:cNvPr>
          <p:cNvSpPr/>
          <p:nvPr/>
        </p:nvSpPr>
        <p:spPr bwMode="gray">
          <a:xfrm>
            <a:off x="2991346" y="4030920"/>
            <a:ext cx="486827" cy="486827"/>
          </a:xfrm>
          <a:prstGeom prst="ellipse">
            <a:avLst/>
          </a:prstGeom>
          <a:solidFill>
            <a:schemeClr val="bg2"/>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0" name="Oval 79">
            <a:extLst>
              <a:ext uri="{FF2B5EF4-FFF2-40B4-BE49-F238E27FC236}">
                <a16:creationId xmlns:a16="http://schemas.microsoft.com/office/drawing/2014/main" id="{EA07B831-BE86-4DF5-A406-36060E8C4B83}"/>
              </a:ext>
            </a:extLst>
          </p:cNvPr>
          <p:cNvSpPr/>
          <p:nvPr/>
        </p:nvSpPr>
        <p:spPr bwMode="gray">
          <a:xfrm>
            <a:off x="4216042" y="3326449"/>
            <a:ext cx="486827" cy="486827"/>
          </a:xfrm>
          <a:prstGeom prst="ellipse">
            <a:avLst/>
          </a:prstGeom>
          <a:solidFill>
            <a:schemeClr val="bg2"/>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3" name="Oval 82">
            <a:extLst>
              <a:ext uri="{FF2B5EF4-FFF2-40B4-BE49-F238E27FC236}">
                <a16:creationId xmlns:a16="http://schemas.microsoft.com/office/drawing/2014/main" id="{D4A07BBA-093B-4669-AA6D-B1750CF6CBF9}"/>
              </a:ext>
            </a:extLst>
          </p:cNvPr>
          <p:cNvSpPr/>
          <p:nvPr/>
        </p:nvSpPr>
        <p:spPr bwMode="gray">
          <a:xfrm>
            <a:off x="1521231" y="1840269"/>
            <a:ext cx="486827" cy="486827"/>
          </a:xfrm>
          <a:prstGeom prst="ellipse">
            <a:avLst/>
          </a:prstGeom>
          <a:solidFill>
            <a:schemeClr val="accent5"/>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3" name="Oval 52"/>
          <p:cNvSpPr/>
          <p:nvPr/>
        </p:nvSpPr>
        <p:spPr bwMode="gray">
          <a:xfrm>
            <a:off x="4249860" y="1847938"/>
            <a:ext cx="486827" cy="486827"/>
          </a:xfrm>
          <a:prstGeom prst="ellipse">
            <a:avLst/>
          </a:prstGeom>
          <a:solidFill>
            <a:schemeClr val="bg2"/>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4" name="Oval 53"/>
          <p:cNvSpPr/>
          <p:nvPr/>
        </p:nvSpPr>
        <p:spPr bwMode="gray">
          <a:xfrm>
            <a:off x="2995659" y="1047615"/>
            <a:ext cx="486827" cy="486827"/>
          </a:xfrm>
          <a:prstGeom prst="ellipse">
            <a:avLst/>
          </a:prstGeom>
          <a:solidFill>
            <a:schemeClr val="bg2"/>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7" name="Oval 16"/>
          <p:cNvSpPr/>
          <p:nvPr/>
        </p:nvSpPr>
        <p:spPr bwMode="gray">
          <a:xfrm>
            <a:off x="2118779" y="1724206"/>
            <a:ext cx="2114708" cy="2114708"/>
          </a:xfrm>
          <a:prstGeom prst="ellipse">
            <a:avLst/>
          </a:prstGeom>
          <a:solidFill>
            <a:schemeClr val="bg2"/>
          </a:solidFill>
          <a:ln w="28575">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32" name="Rectangle 31"/>
          <p:cNvSpPr/>
          <p:nvPr/>
        </p:nvSpPr>
        <p:spPr bwMode="gray">
          <a:xfrm>
            <a:off x="3078826" y="4152899"/>
            <a:ext cx="322504" cy="274320"/>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3" name="Title 2"/>
          <p:cNvSpPr>
            <a:spLocks noGrp="1"/>
          </p:cNvSpPr>
          <p:nvPr>
            <p:ph type="title"/>
          </p:nvPr>
        </p:nvSpPr>
        <p:spPr>
          <a:xfrm>
            <a:off x="266699" y="317005"/>
            <a:ext cx="6134101" cy="249299"/>
          </a:xfrm>
        </p:spPr>
        <p:txBody>
          <a:bodyPr/>
          <a:lstStyle/>
          <a:p>
            <a:r>
              <a:rPr lang="en-US" dirty="0"/>
              <a:t>Reading Systems Remain Disconnected From Science</a:t>
            </a:r>
          </a:p>
        </p:txBody>
      </p:sp>
      <p:sp>
        <p:nvSpPr>
          <p:cNvPr id="26" name="TextBox 25"/>
          <p:cNvSpPr txBox="1"/>
          <p:nvPr/>
        </p:nvSpPr>
        <p:spPr bwMode="gray">
          <a:xfrm>
            <a:off x="3523678" y="1047615"/>
            <a:ext cx="672580" cy="127608"/>
          </a:xfrm>
          <a:prstGeom prst="rect">
            <a:avLst/>
          </a:prstGeom>
          <a:solidFill>
            <a:schemeClr val="bg1"/>
          </a:solidFill>
        </p:spPr>
        <p:txBody>
          <a:bodyPr wrap="square" lIns="0" tIns="0" rIns="0" bIns="0" rtlCol="0">
            <a:spAutoFit/>
          </a:bodyPr>
          <a:lstStyle/>
          <a:p>
            <a:pPr algn="ctr">
              <a:spcBef>
                <a:spcPts val="300"/>
              </a:spcBef>
            </a:pPr>
            <a:r>
              <a:rPr lang="en-US" sz="800" b="1" dirty="0"/>
              <a:t>Leadership</a:t>
            </a:r>
          </a:p>
        </p:txBody>
      </p:sp>
      <p:sp>
        <p:nvSpPr>
          <p:cNvPr id="7" name="Oval 6"/>
          <p:cNvSpPr/>
          <p:nvPr/>
        </p:nvSpPr>
        <p:spPr bwMode="gray">
          <a:xfrm>
            <a:off x="2475875" y="2069426"/>
            <a:ext cx="1407489" cy="1407489"/>
          </a:xfrm>
          <a:prstGeom prst="ellipse">
            <a:avLst/>
          </a:prstGeom>
          <a:solidFill>
            <a:schemeClr val="accent5"/>
          </a:solidFill>
          <a:ln w="254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33" name="Straight Arrow Connector 32"/>
          <p:cNvCxnSpPr>
            <a:cxnSpLocks/>
          </p:cNvCxnSpPr>
          <p:nvPr/>
        </p:nvCxnSpPr>
        <p:spPr bwMode="gray">
          <a:xfrm flipH="1">
            <a:off x="3653994" y="2189021"/>
            <a:ext cx="610752" cy="403861"/>
          </a:xfrm>
          <a:prstGeom prst="straightConnector1">
            <a:avLst/>
          </a:prstGeom>
          <a:ln w="9525">
            <a:solidFill>
              <a:schemeClr val="accent3"/>
            </a:solidFill>
            <a:prstDash val="lgDash"/>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p:cNvCxnSpPr>
          <p:nvPr/>
        </p:nvCxnSpPr>
        <p:spPr bwMode="gray">
          <a:xfrm>
            <a:off x="2025107" y="2170199"/>
            <a:ext cx="671922" cy="368595"/>
          </a:xfrm>
          <a:prstGeom prst="straightConnector1">
            <a:avLst/>
          </a:prstGeom>
          <a:ln w="9525">
            <a:solidFill>
              <a:schemeClr val="accent3"/>
            </a:solidFill>
            <a:prstDash val="lgDash"/>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cxnSpLocks/>
          </p:cNvCxnSpPr>
          <p:nvPr/>
        </p:nvCxnSpPr>
        <p:spPr bwMode="gray">
          <a:xfrm flipH="1" flipV="1">
            <a:off x="3617414" y="3012931"/>
            <a:ext cx="623046" cy="403861"/>
          </a:xfrm>
          <a:prstGeom prst="straightConnector1">
            <a:avLst/>
          </a:prstGeom>
          <a:ln w="9525">
            <a:solidFill>
              <a:schemeClr val="accent3"/>
            </a:solidFill>
            <a:prstDash val="lgDash"/>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cxnSpLocks/>
          </p:cNvCxnSpPr>
          <p:nvPr/>
        </p:nvCxnSpPr>
        <p:spPr bwMode="gray">
          <a:xfrm flipV="1">
            <a:off x="2048815" y="3064730"/>
            <a:ext cx="626514" cy="366439"/>
          </a:xfrm>
          <a:prstGeom prst="straightConnector1">
            <a:avLst/>
          </a:prstGeom>
          <a:ln w="9525">
            <a:solidFill>
              <a:schemeClr val="accent3"/>
            </a:solidFill>
            <a:prstDash val="lgDash"/>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cxnSpLocks/>
          </p:cNvCxnSpPr>
          <p:nvPr/>
        </p:nvCxnSpPr>
        <p:spPr bwMode="gray">
          <a:xfrm>
            <a:off x="3226534" y="3323965"/>
            <a:ext cx="0" cy="676535"/>
          </a:xfrm>
          <a:prstGeom prst="straightConnector1">
            <a:avLst/>
          </a:prstGeom>
          <a:ln w="9525">
            <a:solidFill>
              <a:schemeClr val="accent3"/>
            </a:solidFill>
            <a:prstDash val="lgDash"/>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Oval 49"/>
          <p:cNvSpPr/>
          <p:nvPr/>
        </p:nvSpPr>
        <p:spPr bwMode="gray">
          <a:xfrm>
            <a:off x="2307941" y="2304289"/>
            <a:ext cx="165485" cy="165485"/>
          </a:xfrm>
          <a:prstGeom prst="ellipse">
            <a:avLst/>
          </a:prstGeom>
          <a:solidFill>
            <a:schemeClr val="tx2"/>
          </a:solidFill>
          <a:ln w="952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62" name="Oval 61"/>
          <p:cNvSpPr/>
          <p:nvPr/>
        </p:nvSpPr>
        <p:spPr bwMode="gray">
          <a:xfrm>
            <a:off x="3885666" y="2306072"/>
            <a:ext cx="165485" cy="165485"/>
          </a:xfrm>
          <a:prstGeom prst="ellipse">
            <a:avLst/>
          </a:prstGeom>
          <a:solidFill>
            <a:schemeClr val="tx2"/>
          </a:solidFill>
          <a:ln w="952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900" b="1" dirty="0">
              <a:solidFill>
                <a:schemeClr val="bg1"/>
              </a:solidFill>
            </a:endParaRPr>
          </a:p>
        </p:txBody>
      </p:sp>
      <p:sp>
        <p:nvSpPr>
          <p:cNvPr id="63" name="Oval 62"/>
          <p:cNvSpPr/>
          <p:nvPr/>
        </p:nvSpPr>
        <p:spPr bwMode="gray">
          <a:xfrm>
            <a:off x="3849746" y="3131970"/>
            <a:ext cx="165485" cy="165485"/>
          </a:xfrm>
          <a:prstGeom prst="ellipse">
            <a:avLst/>
          </a:prstGeom>
          <a:solidFill>
            <a:schemeClr val="tx2"/>
          </a:solidFill>
          <a:ln w="952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64" name="Oval 63"/>
          <p:cNvSpPr/>
          <p:nvPr/>
        </p:nvSpPr>
        <p:spPr bwMode="gray">
          <a:xfrm>
            <a:off x="2320323" y="3130991"/>
            <a:ext cx="165485" cy="165485"/>
          </a:xfrm>
          <a:prstGeom prst="ellipse">
            <a:avLst/>
          </a:prstGeom>
          <a:solidFill>
            <a:schemeClr val="tx2"/>
          </a:solidFill>
          <a:ln w="952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65" name="Oval 64"/>
          <p:cNvSpPr/>
          <p:nvPr/>
        </p:nvSpPr>
        <p:spPr bwMode="gray">
          <a:xfrm>
            <a:off x="3140441" y="3551611"/>
            <a:ext cx="165485" cy="165485"/>
          </a:xfrm>
          <a:prstGeom prst="ellipse">
            <a:avLst/>
          </a:prstGeom>
          <a:solidFill>
            <a:schemeClr val="tx2"/>
          </a:solidFill>
          <a:ln w="952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51" name="TextBox 50"/>
          <p:cNvSpPr txBox="1"/>
          <p:nvPr/>
        </p:nvSpPr>
        <p:spPr bwMode="gray">
          <a:xfrm>
            <a:off x="2359442" y="2327226"/>
            <a:ext cx="62518" cy="123111"/>
          </a:xfrm>
          <a:prstGeom prst="rect">
            <a:avLst/>
          </a:prstGeom>
          <a:noFill/>
        </p:spPr>
        <p:txBody>
          <a:bodyPr wrap="none" lIns="0" tIns="0" rIns="0" bIns="0" rtlCol="0">
            <a:spAutoFit/>
          </a:bodyPr>
          <a:lstStyle/>
          <a:p>
            <a:pPr>
              <a:spcBef>
                <a:spcPts val="500"/>
              </a:spcBef>
            </a:pPr>
            <a:r>
              <a:rPr lang="en-US" sz="800" b="1" dirty="0">
                <a:solidFill>
                  <a:schemeClr val="bg1"/>
                </a:solidFill>
              </a:rPr>
              <a:t>?</a:t>
            </a:r>
          </a:p>
        </p:txBody>
      </p:sp>
      <p:sp>
        <p:nvSpPr>
          <p:cNvPr id="67" name="TextBox 66"/>
          <p:cNvSpPr txBox="1"/>
          <p:nvPr/>
        </p:nvSpPr>
        <p:spPr bwMode="gray">
          <a:xfrm>
            <a:off x="3939554" y="2324235"/>
            <a:ext cx="62518" cy="123111"/>
          </a:xfrm>
          <a:prstGeom prst="rect">
            <a:avLst/>
          </a:prstGeom>
          <a:noFill/>
        </p:spPr>
        <p:txBody>
          <a:bodyPr wrap="none" lIns="0" tIns="0" rIns="0" bIns="0" rtlCol="0">
            <a:spAutoFit/>
          </a:bodyPr>
          <a:lstStyle/>
          <a:p>
            <a:pPr>
              <a:spcBef>
                <a:spcPts val="500"/>
              </a:spcBef>
            </a:pPr>
            <a:r>
              <a:rPr lang="en-US" sz="800" b="1" dirty="0">
                <a:solidFill>
                  <a:schemeClr val="bg1"/>
                </a:solidFill>
              </a:rPr>
              <a:t>?</a:t>
            </a:r>
          </a:p>
        </p:txBody>
      </p:sp>
      <p:sp>
        <p:nvSpPr>
          <p:cNvPr id="68" name="TextBox 67"/>
          <p:cNvSpPr txBox="1"/>
          <p:nvPr/>
        </p:nvSpPr>
        <p:spPr bwMode="gray">
          <a:xfrm>
            <a:off x="3904533" y="3152836"/>
            <a:ext cx="62518" cy="123111"/>
          </a:xfrm>
          <a:prstGeom prst="rect">
            <a:avLst/>
          </a:prstGeom>
          <a:noFill/>
        </p:spPr>
        <p:txBody>
          <a:bodyPr wrap="none" lIns="0" tIns="0" rIns="0" bIns="0" rtlCol="0">
            <a:spAutoFit/>
          </a:bodyPr>
          <a:lstStyle/>
          <a:p>
            <a:pPr>
              <a:spcBef>
                <a:spcPts val="500"/>
              </a:spcBef>
            </a:pPr>
            <a:r>
              <a:rPr lang="en-US" sz="800" b="1" dirty="0">
                <a:solidFill>
                  <a:schemeClr val="bg1"/>
                </a:solidFill>
              </a:rPr>
              <a:t>?</a:t>
            </a:r>
          </a:p>
        </p:txBody>
      </p:sp>
      <p:sp>
        <p:nvSpPr>
          <p:cNvPr id="69" name="TextBox 68"/>
          <p:cNvSpPr txBox="1"/>
          <p:nvPr/>
        </p:nvSpPr>
        <p:spPr bwMode="gray">
          <a:xfrm>
            <a:off x="3191924" y="3572798"/>
            <a:ext cx="62518" cy="123111"/>
          </a:xfrm>
          <a:prstGeom prst="rect">
            <a:avLst/>
          </a:prstGeom>
          <a:noFill/>
        </p:spPr>
        <p:txBody>
          <a:bodyPr wrap="none" lIns="0" tIns="0" rIns="0" bIns="0" rtlCol="0">
            <a:spAutoFit/>
          </a:bodyPr>
          <a:lstStyle/>
          <a:p>
            <a:pPr algn="ctr">
              <a:spcBef>
                <a:spcPts val="500"/>
              </a:spcBef>
            </a:pPr>
            <a:r>
              <a:rPr lang="en-US" sz="800" b="1" dirty="0">
                <a:solidFill>
                  <a:schemeClr val="bg1"/>
                </a:solidFill>
              </a:rPr>
              <a:t>?</a:t>
            </a:r>
          </a:p>
        </p:txBody>
      </p:sp>
      <p:sp>
        <p:nvSpPr>
          <p:cNvPr id="70" name="TextBox 69"/>
          <p:cNvSpPr txBox="1"/>
          <p:nvPr/>
        </p:nvSpPr>
        <p:spPr bwMode="gray">
          <a:xfrm>
            <a:off x="2371806" y="3152178"/>
            <a:ext cx="62518" cy="123111"/>
          </a:xfrm>
          <a:prstGeom prst="rect">
            <a:avLst/>
          </a:prstGeom>
          <a:solidFill>
            <a:schemeClr val="tx2"/>
          </a:solidFill>
        </p:spPr>
        <p:txBody>
          <a:bodyPr wrap="none" lIns="0" tIns="0" rIns="0" bIns="0" rtlCol="0">
            <a:spAutoFit/>
          </a:bodyPr>
          <a:lstStyle/>
          <a:p>
            <a:pPr algn="ctr">
              <a:spcBef>
                <a:spcPts val="500"/>
              </a:spcBef>
            </a:pPr>
            <a:r>
              <a:rPr lang="en-US" sz="800" b="1" dirty="0">
                <a:solidFill>
                  <a:schemeClr val="bg1"/>
                </a:solidFill>
              </a:rPr>
              <a:t>?</a:t>
            </a:r>
          </a:p>
        </p:txBody>
      </p:sp>
      <p:pic>
        <p:nvPicPr>
          <p:cNvPr id="90" name="Picture 89"/>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bwMode="gray">
          <a:xfrm>
            <a:off x="4322883" y="3456507"/>
            <a:ext cx="273145" cy="226711"/>
          </a:xfrm>
          <a:prstGeom prst="rect">
            <a:avLst/>
          </a:prstGeom>
        </p:spPr>
      </p:pic>
      <p:pic>
        <p:nvPicPr>
          <p:cNvPr id="2" name="Picture 1"/>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2922402" y="2370015"/>
            <a:ext cx="514435" cy="411205"/>
          </a:xfrm>
          <a:prstGeom prst="rect">
            <a:avLst/>
          </a:prstGeom>
        </p:spPr>
      </p:pic>
      <p:sp>
        <p:nvSpPr>
          <p:cNvPr id="5" name="TextBox 4"/>
          <p:cNvSpPr txBox="1"/>
          <p:nvPr/>
        </p:nvSpPr>
        <p:spPr bwMode="gray">
          <a:xfrm>
            <a:off x="2669020" y="2830744"/>
            <a:ext cx="1122512" cy="138499"/>
          </a:xfrm>
          <a:prstGeom prst="rect">
            <a:avLst/>
          </a:prstGeom>
          <a:noFill/>
        </p:spPr>
        <p:txBody>
          <a:bodyPr wrap="square" lIns="0" tIns="0" rIns="0" bIns="0" rtlCol="0">
            <a:spAutoFit/>
          </a:bodyPr>
          <a:lstStyle/>
          <a:p>
            <a:pPr>
              <a:spcBef>
                <a:spcPts val="500"/>
              </a:spcBef>
            </a:pPr>
            <a:r>
              <a:rPr lang="en-US" sz="900" dirty="0">
                <a:solidFill>
                  <a:schemeClr val="bg1"/>
                </a:solidFill>
              </a:rPr>
              <a:t>Science of Reading</a:t>
            </a:r>
          </a:p>
        </p:txBody>
      </p:sp>
      <p:cxnSp>
        <p:nvCxnSpPr>
          <p:cNvPr id="52" name="Straight Arrow Connector 51"/>
          <p:cNvCxnSpPr>
            <a:cxnSpLocks/>
          </p:cNvCxnSpPr>
          <p:nvPr/>
        </p:nvCxnSpPr>
        <p:spPr bwMode="gray">
          <a:xfrm>
            <a:off x="3230276" y="1566582"/>
            <a:ext cx="0" cy="622439"/>
          </a:xfrm>
          <a:prstGeom prst="straightConnector1">
            <a:avLst/>
          </a:prstGeom>
          <a:ln w="9525">
            <a:solidFill>
              <a:schemeClr val="accent3"/>
            </a:solidFill>
            <a:prstDash val="lgDash"/>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Oval 54"/>
          <p:cNvSpPr/>
          <p:nvPr/>
        </p:nvSpPr>
        <p:spPr bwMode="gray">
          <a:xfrm>
            <a:off x="3147534" y="1834538"/>
            <a:ext cx="165485" cy="165485"/>
          </a:xfrm>
          <a:prstGeom prst="ellipse">
            <a:avLst/>
          </a:prstGeom>
          <a:solidFill>
            <a:schemeClr val="tx2"/>
          </a:solidFill>
          <a:ln w="952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900" b="1" dirty="0">
              <a:solidFill>
                <a:schemeClr val="bg1"/>
              </a:solidFill>
            </a:endParaRPr>
          </a:p>
        </p:txBody>
      </p:sp>
      <p:sp>
        <p:nvSpPr>
          <p:cNvPr id="56" name="TextBox 55"/>
          <p:cNvSpPr txBox="1"/>
          <p:nvPr/>
        </p:nvSpPr>
        <p:spPr bwMode="gray">
          <a:xfrm>
            <a:off x="3199017" y="1855725"/>
            <a:ext cx="62518" cy="123111"/>
          </a:xfrm>
          <a:prstGeom prst="rect">
            <a:avLst/>
          </a:prstGeom>
          <a:noFill/>
        </p:spPr>
        <p:txBody>
          <a:bodyPr wrap="none" lIns="0" tIns="0" rIns="0" bIns="0" rtlCol="0">
            <a:spAutoFit/>
          </a:bodyPr>
          <a:lstStyle/>
          <a:p>
            <a:pPr>
              <a:spcBef>
                <a:spcPts val="500"/>
              </a:spcBef>
            </a:pPr>
            <a:r>
              <a:rPr lang="en-US" sz="800" b="1" dirty="0">
                <a:solidFill>
                  <a:schemeClr val="bg1"/>
                </a:solidFill>
              </a:rPr>
              <a:t>?</a:t>
            </a:r>
          </a:p>
        </p:txBody>
      </p:sp>
      <p:sp>
        <p:nvSpPr>
          <p:cNvPr id="61" name="TextBox 60"/>
          <p:cNvSpPr txBox="1"/>
          <p:nvPr/>
        </p:nvSpPr>
        <p:spPr bwMode="gray">
          <a:xfrm>
            <a:off x="3565228" y="1182657"/>
            <a:ext cx="1185824" cy="369332"/>
          </a:xfrm>
          <a:prstGeom prst="rect">
            <a:avLst/>
          </a:prstGeom>
          <a:solidFill>
            <a:schemeClr val="bg1"/>
          </a:solidFill>
        </p:spPr>
        <p:txBody>
          <a:bodyPr wrap="square" lIns="0" tIns="0" rIns="0" bIns="0" rtlCol="0">
            <a:spAutoFit/>
          </a:bodyPr>
          <a:lstStyle/>
          <a:p>
            <a:pPr marL="118872" indent="-118872">
              <a:buFont typeface="Arial" panose="020B0604020202020204" pitchFamily="34" charset="0"/>
              <a:buChar char="•"/>
            </a:pPr>
            <a:r>
              <a:rPr lang="en-US" sz="800" dirty="0"/>
              <a:t>District</a:t>
            </a:r>
          </a:p>
          <a:p>
            <a:pPr marL="118872" indent="-118872">
              <a:buFont typeface="Arial" panose="020B0604020202020204" pitchFamily="34" charset="0"/>
              <a:buChar char="•"/>
            </a:pPr>
            <a:r>
              <a:rPr lang="en-US" sz="800" dirty="0"/>
              <a:t>School</a:t>
            </a:r>
          </a:p>
          <a:p>
            <a:pPr marL="118872" indent="-118872">
              <a:buFont typeface="Arial" panose="020B0604020202020204" pitchFamily="34" charset="0"/>
              <a:buChar char="•"/>
            </a:pPr>
            <a:r>
              <a:rPr lang="en-US" sz="800" dirty="0"/>
              <a:t>School Board</a:t>
            </a:r>
          </a:p>
        </p:txBody>
      </p:sp>
      <p:sp>
        <p:nvSpPr>
          <p:cNvPr id="66" name="TextBox 65"/>
          <p:cNvSpPr txBox="1"/>
          <p:nvPr/>
        </p:nvSpPr>
        <p:spPr bwMode="gray">
          <a:xfrm>
            <a:off x="4787357" y="3326449"/>
            <a:ext cx="834790" cy="246221"/>
          </a:xfrm>
          <a:prstGeom prst="rect">
            <a:avLst/>
          </a:prstGeom>
          <a:solidFill>
            <a:schemeClr val="bg1"/>
          </a:solidFill>
        </p:spPr>
        <p:txBody>
          <a:bodyPr wrap="square" lIns="0" tIns="0" rIns="0" bIns="0" rtlCol="0">
            <a:spAutoFit/>
          </a:bodyPr>
          <a:lstStyle/>
          <a:p>
            <a:pPr>
              <a:spcBef>
                <a:spcPts val="300"/>
              </a:spcBef>
            </a:pPr>
            <a:r>
              <a:rPr lang="en-US" sz="800" b="1" dirty="0"/>
              <a:t>Instructional Materials </a:t>
            </a:r>
          </a:p>
        </p:txBody>
      </p:sp>
      <p:sp>
        <p:nvSpPr>
          <p:cNvPr id="71" name="TextBox 70"/>
          <p:cNvSpPr txBox="1"/>
          <p:nvPr/>
        </p:nvSpPr>
        <p:spPr bwMode="gray">
          <a:xfrm>
            <a:off x="4787357" y="3585712"/>
            <a:ext cx="1185824" cy="492443"/>
          </a:xfrm>
          <a:prstGeom prst="rect">
            <a:avLst/>
          </a:prstGeom>
          <a:solidFill>
            <a:schemeClr val="bg1"/>
          </a:solidFill>
        </p:spPr>
        <p:txBody>
          <a:bodyPr wrap="square" lIns="0" tIns="0" rIns="0" bIns="0" rtlCol="0">
            <a:spAutoFit/>
          </a:bodyPr>
          <a:lstStyle/>
          <a:p>
            <a:pPr marL="118872" indent="-118872">
              <a:buFont typeface="Arial" panose="020B0604020202020204" pitchFamily="34" charset="0"/>
              <a:buChar char="•"/>
            </a:pPr>
            <a:r>
              <a:rPr lang="en-US" sz="800" dirty="0"/>
              <a:t>Curricula</a:t>
            </a:r>
          </a:p>
          <a:p>
            <a:pPr marL="118872" indent="-118872">
              <a:buFont typeface="Arial" panose="020B0604020202020204" pitchFamily="34" charset="0"/>
              <a:buChar char="•"/>
            </a:pPr>
            <a:r>
              <a:rPr lang="en-US" sz="800" dirty="0"/>
              <a:t>Core program</a:t>
            </a:r>
          </a:p>
          <a:p>
            <a:pPr marL="118872" indent="-118872">
              <a:buFont typeface="Arial" panose="020B0604020202020204" pitchFamily="34" charset="0"/>
              <a:buChar char="•"/>
            </a:pPr>
            <a:r>
              <a:rPr lang="en-US" sz="800" dirty="0"/>
              <a:t>Culturally relevant materials</a:t>
            </a:r>
          </a:p>
        </p:txBody>
      </p:sp>
      <p:sp>
        <p:nvSpPr>
          <p:cNvPr id="72" name="TextBox 71"/>
          <p:cNvSpPr txBox="1"/>
          <p:nvPr/>
        </p:nvSpPr>
        <p:spPr bwMode="gray">
          <a:xfrm>
            <a:off x="4825717" y="1847938"/>
            <a:ext cx="672580" cy="127608"/>
          </a:xfrm>
          <a:prstGeom prst="rect">
            <a:avLst/>
          </a:prstGeom>
          <a:solidFill>
            <a:schemeClr val="bg1"/>
          </a:solidFill>
        </p:spPr>
        <p:txBody>
          <a:bodyPr wrap="square" lIns="0" tIns="0" rIns="0" bIns="0" rtlCol="0">
            <a:spAutoFit/>
          </a:bodyPr>
          <a:lstStyle/>
          <a:p>
            <a:pPr algn="ctr">
              <a:spcBef>
                <a:spcPts val="300"/>
              </a:spcBef>
            </a:pPr>
            <a:r>
              <a:rPr lang="en-US" sz="800" b="1" dirty="0"/>
              <a:t>Instructors</a:t>
            </a:r>
          </a:p>
        </p:txBody>
      </p:sp>
      <p:sp>
        <p:nvSpPr>
          <p:cNvPr id="73" name="TextBox 72"/>
          <p:cNvSpPr txBox="1"/>
          <p:nvPr/>
        </p:nvSpPr>
        <p:spPr bwMode="gray">
          <a:xfrm>
            <a:off x="4825717" y="1973330"/>
            <a:ext cx="1185824" cy="369332"/>
          </a:xfrm>
          <a:prstGeom prst="rect">
            <a:avLst/>
          </a:prstGeom>
          <a:solidFill>
            <a:schemeClr val="bg1"/>
          </a:solidFill>
        </p:spPr>
        <p:txBody>
          <a:bodyPr wrap="square" lIns="0" tIns="0" rIns="0" bIns="0" rtlCol="0">
            <a:spAutoFit/>
          </a:bodyPr>
          <a:lstStyle/>
          <a:p>
            <a:pPr marL="118872" indent="-118872">
              <a:buFont typeface="Arial" panose="020B0604020202020204" pitchFamily="34" charset="0"/>
              <a:buChar char="•"/>
            </a:pPr>
            <a:r>
              <a:rPr lang="en-US" sz="800" dirty="0"/>
              <a:t>Teachers</a:t>
            </a:r>
          </a:p>
          <a:p>
            <a:pPr marL="118872" indent="-118872">
              <a:buFont typeface="Arial" panose="020B0604020202020204" pitchFamily="34" charset="0"/>
              <a:buChar char="•"/>
            </a:pPr>
            <a:r>
              <a:rPr lang="en-US" sz="800" dirty="0"/>
              <a:t>Literacy coaches</a:t>
            </a:r>
          </a:p>
          <a:p>
            <a:pPr marL="118872" indent="-118872">
              <a:buFont typeface="Arial" panose="020B0604020202020204" pitchFamily="34" charset="0"/>
              <a:buChar char="•"/>
            </a:pPr>
            <a:r>
              <a:rPr lang="en-US" sz="800" dirty="0"/>
              <a:t>Reading specialists</a:t>
            </a:r>
          </a:p>
        </p:txBody>
      </p:sp>
      <p:sp>
        <p:nvSpPr>
          <p:cNvPr id="74" name="TextBox 73"/>
          <p:cNvSpPr txBox="1"/>
          <p:nvPr/>
        </p:nvSpPr>
        <p:spPr bwMode="gray">
          <a:xfrm>
            <a:off x="2189803" y="4007467"/>
            <a:ext cx="798464" cy="123111"/>
          </a:xfrm>
          <a:prstGeom prst="rect">
            <a:avLst/>
          </a:prstGeom>
          <a:solidFill>
            <a:schemeClr val="bg1"/>
          </a:solidFill>
        </p:spPr>
        <p:txBody>
          <a:bodyPr wrap="square" lIns="0" tIns="0" rIns="0" bIns="0" rtlCol="0">
            <a:spAutoFit/>
          </a:bodyPr>
          <a:lstStyle/>
          <a:p>
            <a:pPr>
              <a:spcBef>
                <a:spcPts val="300"/>
              </a:spcBef>
            </a:pPr>
            <a:r>
              <a:rPr lang="en-US" sz="800" b="1" dirty="0"/>
              <a:t>Assessments</a:t>
            </a:r>
          </a:p>
        </p:txBody>
      </p:sp>
      <p:sp>
        <p:nvSpPr>
          <p:cNvPr id="75" name="TextBox 74"/>
          <p:cNvSpPr txBox="1"/>
          <p:nvPr/>
        </p:nvSpPr>
        <p:spPr bwMode="gray">
          <a:xfrm>
            <a:off x="2189803" y="4155898"/>
            <a:ext cx="764817" cy="369332"/>
          </a:xfrm>
          <a:prstGeom prst="rect">
            <a:avLst/>
          </a:prstGeom>
          <a:solidFill>
            <a:schemeClr val="bg1"/>
          </a:solidFill>
        </p:spPr>
        <p:txBody>
          <a:bodyPr wrap="square" lIns="0" tIns="0" rIns="0" bIns="0" rtlCol="0">
            <a:spAutoFit/>
          </a:bodyPr>
          <a:lstStyle/>
          <a:p>
            <a:pPr marL="118872" indent="-118872">
              <a:buFont typeface="Arial" panose="020B0604020202020204" pitchFamily="34" charset="0"/>
              <a:buChar char="•"/>
            </a:pPr>
            <a:r>
              <a:rPr lang="en-US" sz="800" dirty="0"/>
              <a:t>Screeners</a:t>
            </a:r>
          </a:p>
          <a:p>
            <a:pPr marL="118872" indent="-118872">
              <a:buFont typeface="Arial" panose="020B0604020202020204" pitchFamily="34" charset="0"/>
              <a:buChar char="•"/>
            </a:pPr>
            <a:r>
              <a:rPr lang="en-US" sz="800" dirty="0"/>
              <a:t>Diagnostics </a:t>
            </a:r>
          </a:p>
          <a:p>
            <a:pPr marL="118872" indent="-118872">
              <a:buFont typeface="Arial" panose="020B0604020202020204" pitchFamily="34" charset="0"/>
              <a:buChar char="•"/>
            </a:pPr>
            <a:r>
              <a:rPr lang="en-US" sz="800" dirty="0"/>
              <a:t>Summative</a:t>
            </a:r>
          </a:p>
        </p:txBody>
      </p:sp>
      <p:sp>
        <p:nvSpPr>
          <p:cNvPr id="76" name="TextBox 75"/>
          <p:cNvSpPr txBox="1"/>
          <p:nvPr/>
        </p:nvSpPr>
        <p:spPr bwMode="gray">
          <a:xfrm>
            <a:off x="635198" y="3323965"/>
            <a:ext cx="939445" cy="123111"/>
          </a:xfrm>
          <a:prstGeom prst="rect">
            <a:avLst/>
          </a:prstGeom>
          <a:solidFill>
            <a:schemeClr val="bg1"/>
          </a:solidFill>
        </p:spPr>
        <p:txBody>
          <a:bodyPr wrap="square" lIns="0" tIns="0" rIns="0" bIns="0" rtlCol="0">
            <a:spAutoFit/>
          </a:bodyPr>
          <a:lstStyle/>
          <a:p>
            <a:pPr>
              <a:spcBef>
                <a:spcPts val="300"/>
              </a:spcBef>
            </a:pPr>
            <a:r>
              <a:rPr lang="en-US" sz="800" b="1" dirty="0"/>
              <a:t>Interventions</a:t>
            </a:r>
          </a:p>
        </p:txBody>
      </p:sp>
      <p:sp>
        <p:nvSpPr>
          <p:cNvPr id="77" name="TextBox 76"/>
          <p:cNvSpPr txBox="1"/>
          <p:nvPr/>
        </p:nvSpPr>
        <p:spPr bwMode="gray">
          <a:xfrm>
            <a:off x="635199" y="3474242"/>
            <a:ext cx="913431" cy="615553"/>
          </a:xfrm>
          <a:prstGeom prst="rect">
            <a:avLst/>
          </a:prstGeom>
          <a:solidFill>
            <a:schemeClr val="bg1"/>
          </a:solidFill>
        </p:spPr>
        <p:txBody>
          <a:bodyPr wrap="square" lIns="0" tIns="0" rIns="0" bIns="0" rtlCol="0">
            <a:spAutoFit/>
          </a:bodyPr>
          <a:lstStyle/>
          <a:p>
            <a:pPr marL="118872" indent="-118872">
              <a:buFont typeface="Arial" panose="020B0604020202020204" pitchFamily="34" charset="0"/>
              <a:buChar char="•"/>
            </a:pPr>
            <a:r>
              <a:rPr lang="en-US" sz="800" dirty="0"/>
              <a:t>Differentiated instruction</a:t>
            </a:r>
          </a:p>
          <a:p>
            <a:pPr marL="118872" indent="-118872">
              <a:buFont typeface="Arial" panose="020B0604020202020204" pitchFamily="34" charset="0"/>
              <a:buChar char="•"/>
            </a:pPr>
            <a:r>
              <a:rPr lang="en-US" sz="800" dirty="0"/>
              <a:t>MTSS/RTI</a:t>
            </a:r>
          </a:p>
          <a:p>
            <a:pPr marL="118872" indent="-118872">
              <a:buFont typeface="Arial" panose="020B0604020202020204" pitchFamily="34" charset="0"/>
              <a:buChar char="•"/>
            </a:pPr>
            <a:r>
              <a:rPr lang="en-US" sz="800" dirty="0"/>
              <a:t>Intervention  programs</a:t>
            </a:r>
          </a:p>
        </p:txBody>
      </p:sp>
      <p:sp>
        <p:nvSpPr>
          <p:cNvPr id="78" name="TextBox 77"/>
          <p:cNvSpPr txBox="1"/>
          <p:nvPr/>
        </p:nvSpPr>
        <p:spPr bwMode="gray">
          <a:xfrm>
            <a:off x="375090" y="1840269"/>
            <a:ext cx="1042842" cy="246221"/>
          </a:xfrm>
          <a:prstGeom prst="rect">
            <a:avLst/>
          </a:prstGeom>
          <a:solidFill>
            <a:schemeClr val="bg1"/>
          </a:solidFill>
        </p:spPr>
        <p:txBody>
          <a:bodyPr wrap="square" lIns="0" tIns="0" rIns="0" bIns="0" rtlCol="0">
            <a:spAutoFit/>
          </a:bodyPr>
          <a:lstStyle/>
          <a:p>
            <a:pPr>
              <a:spcBef>
                <a:spcPts val="300"/>
              </a:spcBef>
            </a:pPr>
            <a:r>
              <a:rPr lang="en-US" sz="800" b="1" dirty="0"/>
              <a:t>Out-of-School  Literacy Support</a:t>
            </a:r>
          </a:p>
        </p:txBody>
      </p:sp>
      <p:sp>
        <p:nvSpPr>
          <p:cNvPr id="79" name="TextBox 78"/>
          <p:cNvSpPr txBox="1"/>
          <p:nvPr/>
        </p:nvSpPr>
        <p:spPr bwMode="gray">
          <a:xfrm>
            <a:off x="375090" y="2083684"/>
            <a:ext cx="1112009" cy="738664"/>
          </a:xfrm>
          <a:prstGeom prst="rect">
            <a:avLst/>
          </a:prstGeom>
          <a:solidFill>
            <a:schemeClr val="bg1"/>
          </a:solidFill>
        </p:spPr>
        <p:txBody>
          <a:bodyPr wrap="square" lIns="0" tIns="0" rIns="0" bIns="0" rtlCol="0">
            <a:spAutoFit/>
          </a:bodyPr>
          <a:lstStyle/>
          <a:p>
            <a:pPr marL="118872" indent="-118872">
              <a:buFont typeface="Arial" panose="020B0604020202020204" pitchFamily="34" charset="0"/>
              <a:buChar char="•"/>
            </a:pPr>
            <a:r>
              <a:rPr lang="en-US" sz="800" dirty="0"/>
              <a:t>Summer learning</a:t>
            </a:r>
          </a:p>
          <a:p>
            <a:pPr marL="118872" indent="-118872">
              <a:buFont typeface="Arial" panose="020B0604020202020204" pitchFamily="34" charset="0"/>
              <a:buChar char="•"/>
            </a:pPr>
            <a:r>
              <a:rPr lang="en-US" sz="800" dirty="0"/>
              <a:t>Afterschool programs</a:t>
            </a:r>
          </a:p>
          <a:p>
            <a:pPr marL="118872" indent="-118872">
              <a:buFont typeface="Arial" panose="020B0604020202020204" pitchFamily="34" charset="0"/>
              <a:buChar char="•"/>
            </a:pPr>
            <a:r>
              <a:rPr lang="en-US" sz="800" dirty="0"/>
              <a:t>Family literacy engagement</a:t>
            </a:r>
          </a:p>
          <a:p>
            <a:pPr marL="118872" indent="-118872">
              <a:buFont typeface="Arial" panose="020B0604020202020204" pitchFamily="34" charset="0"/>
              <a:buChar char="•"/>
            </a:pPr>
            <a:r>
              <a:rPr lang="en-US" sz="800" dirty="0"/>
              <a:t>Pre-kindergarten</a:t>
            </a:r>
          </a:p>
        </p:txBody>
      </p:sp>
      <p:pic>
        <p:nvPicPr>
          <p:cNvPr id="19" name="Picture 18"/>
          <p:cNvPicPr>
            <a:picLocks noChangeAspect="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372878" y="1972160"/>
            <a:ext cx="240791" cy="238383"/>
          </a:xfrm>
          <a:prstGeom prst="rect">
            <a:avLst/>
          </a:prstGeom>
        </p:spPr>
      </p:pic>
      <p:pic>
        <p:nvPicPr>
          <p:cNvPr id="21" name="Picture 20"/>
          <p:cNvPicPr>
            <a:picLocks noChangeAspect="1"/>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078826" y="1189005"/>
            <a:ext cx="320493" cy="204046"/>
          </a:xfrm>
          <a:prstGeom prst="rect">
            <a:avLst/>
          </a:prstGeom>
        </p:spPr>
      </p:pic>
      <p:pic>
        <p:nvPicPr>
          <p:cNvPr id="22" name="Picture 21"/>
          <p:cNvPicPr>
            <a:picLocks noChangeAspect="1"/>
          </p:cNvPicPr>
          <p:nvPr/>
        </p:nvPicPr>
        <p:blipFill>
          <a:blip r:embed="rId7">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681607" y="3454809"/>
            <a:ext cx="264870" cy="225139"/>
          </a:xfrm>
          <a:prstGeom prst="rect">
            <a:avLst/>
          </a:prstGeom>
        </p:spPr>
      </p:pic>
      <p:pic>
        <p:nvPicPr>
          <p:cNvPr id="23" name="Picture 22"/>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114364" y="4157149"/>
            <a:ext cx="240791" cy="234369"/>
          </a:xfrm>
          <a:prstGeom prst="rect">
            <a:avLst/>
          </a:prstGeom>
        </p:spPr>
      </p:pic>
      <p:sp>
        <p:nvSpPr>
          <p:cNvPr id="84" name="Text Placeholder 1">
            <a:extLst>
              <a:ext uri="{FF2B5EF4-FFF2-40B4-BE49-F238E27FC236}">
                <a16:creationId xmlns:a16="http://schemas.microsoft.com/office/drawing/2014/main" id="{B232C53A-4213-4DD9-8135-B2896186AC44}"/>
              </a:ext>
            </a:extLst>
          </p:cNvPr>
          <p:cNvSpPr>
            <a:spLocks noGrp="1"/>
          </p:cNvSpPr>
          <p:nvPr>
            <p:ph type="body" sz="quarter" idx="15"/>
          </p:nvPr>
        </p:nvSpPr>
        <p:spPr>
          <a:xfrm>
            <a:off x="280195" y="640267"/>
            <a:ext cx="5842794" cy="184666"/>
          </a:xfrm>
        </p:spPr>
        <p:txBody>
          <a:bodyPr/>
          <a:lstStyle/>
          <a:p>
            <a:r>
              <a:rPr lang="en-US" dirty="0"/>
              <a:t>Science Has Had Little Impact on What Happens in Schools</a:t>
            </a:r>
          </a:p>
        </p:txBody>
      </p:sp>
      <p:pic>
        <p:nvPicPr>
          <p:cNvPr id="16" name="Picture 15">
            <a:extLst>
              <a:ext uri="{FF2B5EF4-FFF2-40B4-BE49-F238E27FC236}">
                <a16:creationId xmlns:a16="http://schemas.microsoft.com/office/drawing/2014/main" id="{4274398D-6EC8-4222-B96F-3DFD9C46AE2A}"/>
              </a:ext>
            </a:extLst>
          </p:cNvPr>
          <p:cNvPicPr>
            <a:picLocks noChangeAspect="1"/>
          </p:cNvPicPr>
          <p:nvPr/>
        </p:nvPicPr>
        <p:blipFill>
          <a:blip r:embed="rId9">
            <a:lum bright="70000" contrast="-70000"/>
          </a:blip>
          <a:stretch>
            <a:fillRect/>
          </a:stretch>
        </p:blipFill>
        <p:spPr>
          <a:xfrm>
            <a:off x="1618966" y="1962284"/>
            <a:ext cx="291357" cy="242797"/>
          </a:xfrm>
          <a:prstGeom prst="rect">
            <a:avLst/>
          </a:prstGeom>
        </p:spPr>
      </p:pic>
      <p:sp>
        <p:nvSpPr>
          <p:cNvPr id="85" name="Text Placeholder 3">
            <a:extLst>
              <a:ext uri="{FF2B5EF4-FFF2-40B4-BE49-F238E27FC236}">
                <a16:creationId xmlns:a16="http://schemas.microsoft.com/office/drawing/2014/main" id="{2D948B94-664F-4140-A9E3-CCA1A60B33B2}"/>
              </a:ext>
            </a:extLst>
          </p:cNvPr>
          <p:cNvSpPr txBox="1">
            <a:spLocks/>
          </p:cNvSpPr>
          <p:nvPr/>
        </p:nvSpPr>
        <p:spPr bwMode="gray">
          <a:xfrm>
            <a:off x="4023360" y="4683465"/>
            <a:ext cx="2377440" cy="123111"/>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lgn="r"/>
            <a:r>
              <a:rPr lang="en-US" dirty="0"/>
              <a:t>Source: EAB interviews and analysis.</a:t>
            </a:r>
          </a:p>
        </p:txBody>
      </p:sp>
    </p:spTree>
    <p:custDataLst>
      <p:tags r:id="rId1"/>
    </p:custDataLst>
    <p:extLst>
      <p:ext uri="{BB962C8B-B14F-4D97-AF65-F5344CB8AC3E}">
        <p14:creationId xmlns:p14="http://schemas.microsoft.com/office/powerpoint/2010/main" val="295944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40C8F-A8A9-422A-829B-0A5858375E5D}"/>
              </a:ext>
            </a:extLst>
          </p:cNvPr>
          <p:cNvSpPr>
            <a:spLocks noGrp="1"/>
          </p:cNvSpPr>
          <p:nvPr>
            <p:ph type="body" sz="quarter" idx="15"/>
          </p:nvPr>
        </p:nvSpPr>
        <p:spPr/>
        <p:txBody>
          <a:bodyPr/>
          <a:lstStyle/>
          <a:p>
            <a:r>
              <a:rPr lang="en-US" dirty="0"/>
              <a:t>Narrowing the Third Grade Reading Gap Series</a:t>
            </a:r>
          </a:p>
        </p:txBody>
      </p:sp>
      <p:sp>
        <p:nvSpPr>
          <p:cNvPr id="3" name="Text Placeholder 2">
            <a:extLst>
              <a:ext uri="{FF2B5EF4-FFF2-40B4-BE49-F238E27FC236}">
                <a16:creationId xmlns:a16="http://schemas.microsoft.com/office/drawing/2014/main" id="{1D2B5AA1-69D7-4E7D-8FF0-7FDAF3D72691}"/>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58D7E5AB-9BEA-4F05-8456-847FD3FE471D}"/>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03DFE1BC-5436-45C9-B66A-416A72E237B4}"/>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846E4430-76FF-4EC2-9144-810FC2A25152}"/>
              </a:ext>
            </a:extLst>
          </p:cNvPr>
          <p:cNvSpPr>
            <a:spLocks noGrp="1"/>
          </p:cNvSpPr>
          <p:nvPr>
            <p:ph type="title"/>
          </p:nvPr>
        </p:nvSpPr>
        <p:spPr/>
        <p:txBody>
          <a:bodyPr/>
          <a:lstStyle/>
          <a:p>
            <a:r>
              <a:rPr lang="en-US" dirty="0"/>
              <a:t>Upcoming </a:t>
            </a:r>
            <a:r>
              <a:rPr lang="en-US" dirty="0" err="1"/>
              <a:t>Webconferences</a:t>
            </a:r>
            <a:endParaRPr lang="en-US" dirty="0"/>
          </a:p>
        </p:txBody>
      </p:sp>
      <p:graphicFrame>
        <p:nvGraphicFramePr>
          <p:cNvPr id="20" name="Table 19">
            <a:extLst>
              <a:ext uri="{FF2B5EF4-FFF2-40B4-BE49-F238E27FC236}">
                <a16:creationId xmlns:a16="http://schemas.microsoft.com/office/drawing/2014/main" id="{F193D585-863B-4038-97B9-F18F03DFB8A2}"/>
              </a:ext>
            </a:extLst>
          </p:cNvPr>
          <p:cNvGraphicFramePr>
            <a:graphicFrameLocks noGrp="1"/>
          </p:cNvGraphicFramePr>
          <p:nvPr>
            <p:extLst/>
          </p:nvPr>
        </p:nvGraphicFramePr>
        <p:xfrm>
          <a:off x="280194" y="977899"/>
          <a:ext cx="5842794" cy="2934150"/>
        </p:xfrm>
        <a:graphic>
          <a:graphicData uri="http://schemas.openxmlformats.org/drawingml/2006/table">
            <a:tbl>
              <a:tblPr firstRow="1" bandRow="1">
                <a:tableStyleId>{7DF18680-E054-41AD-8BC1-D1AEF772440D}</a:tableStyleId>
              </a:tblPr>
              <a:tblGrid>
                <a:gridCol w="4436661">
                  <a:extLst>
                    <a:ext uri="{9D8B030D-6E8A-4147-A177-3AD203B41FA5}">
                      <a16:colId xmlns:a16="http://schemas.microsoft.com/office/drawing/2014/main" val="4086579030"/>
                    </a:ext>
                  </a:extLst>
                </a:gridCol>
                <a:gridCol w="1406133">
                  <a:extLst>
                    <a:ext uri="{9D8B030D-6E8A-4147-A177-3AD203B41FA5}">
                      <a16:colId xmlns:a16="http://schemas.microsoft.com/office/drawing/2014/main" val="1079394460"/>
                    </a:ext>
                  </a:extLst>
                </a:gridCol>
              </a:tblGrid>
              <a:tr h="94129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bg1"/>
                          </a:solidFill>
                        </a:rPr>
                        <a:t>Tuesday, March 26</a:t>
                      </a:r>
                    </a:p>
                    <a:p>
                      <a:r>
                        <a:rPr lang="en-US" b="0" i="1" dirty="0">
                          <a:solidFill>
                            <a:schemeClr val="bg1"/>
                          </a:solidFill>
                        </a:rPr>
                        <a:t>3:00 – 4:00 p.m. ET</a:t>
                      </a:r>
                    </a:p>
                    <a:p>
                      <a:endParaRPr lang="en-US" b="0" i="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976715432"/>
                  </a:ext>
                </a:extLst>
              </a:tr>
              <a:tr h="941295">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kern="1200" dirty="0">
                          <a:solidFill>
                            <a:schemeClr val="accent5"/>
                          </a:solidFill>
                          <a:latin typeface="+mn-lt"/>
                          <a:ea typeface="+mn-ea"/>
                          <a:cs typeface="+mn-cs"/>
                        </a:rPr>
                        <a:t>Develop and Implement Schoolwide Expertise in Science-Based Reading Instruction </a:t>
                      </a:r>
                    </a:p>
                    <a:p>
                      <a:r>
                        <a:rPr lang="en-US" sz="800" dirty="0"/>
                        <a:t>Join us to learn strategies to </a:t>
                      </a:r>
                      <a:r>
                        <a:rPr lang="en-US" sz="800" b="1" dirty="0"/>
                        <a:t>develop districtwide support for and ongoing implementation of science-based reading initiatives</a:t>
                      </a:r>
                      <a:r>
                        <a:rPr lang="en-US" sz="800" dirty="0"/>
                        <a:t>. This </a:t>
                      </a:r>
                      <a:r>
                        <a:rPr lang="en-US" sz="800" dirty="0" err="1"/>
                        <a:t>webconference</a:t>
                      </a:r>
                      <a:r>
                        <a:rPr lang="en-US" sz="800" dirty="0"/>
                        <a:t> will focus on building principal knowledge and teacher expertise and highlight ways to transfer practitioner knowledge into classroom action. </a:t>
                      </a:r>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bg1"/>
                          </a:solidFill>
                        </a:rPr>
                        <a:t>Wednesday, April 10</a:t>
                      </a:r>
                    </a:p>
                    <a:p>
                      <a:r>
                        <a:rPr lang="en-US" i="1" dirty="0">
                          <a:solidFill>
                            <a:schemeClr val="bg1"/>
                          </a:solidFill>
                        </a:rPr>
                        <a:t>3:00 – 4:00 p.m. 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823626243"/>
                  </a:ext>
                </a:extLst>
              </a:tr>
              <a:tr h="941295">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dirty="0">
                          <a:solidFill>
                            <a:srgbClr val="004A88"/>
                          </a:solidFill>
                          <a:latin typeface="+mn-lt"/>
                        </a:rPr>
                        <a:t>Redesign Small Group Instruction to Target Student Skill Deficits</a:t>
                      </a:r>
                    </a:p>
                    <a:p>
                      <a:r>
                        <a:rPr lang="en-US" sz="800" dirty="0"/>
                        <a:t>This presentation will introduce proven ways to </a:t>
                      </a:r>
                      <a:r>
                        <a:rPr lang="en-US" sz="800" b="1" dirty="0"/>
                        <a:t>enhance the effectiveness of small group instruction and intervention</a:t>
                      </a:r>
                      <a:r>
                        <a:rPr lang="en-US" sz="800" dirty="0"/>
                        <a:t>. We will discuss how to reorganize student reading groups around skill deficit rather than broad reading levels. We will also discuss how teachers can support students across grade levels to maximize teacher expertise. </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bg1"/>
                          </a:solidFill>
                        </a:rPr>
                        <a:t>Thursday, April 18</a:t>
                      </a:r>
                    </a:p>
                    <a:p>
                      <a:r>
                        <a:rPr lang="en-US" b="0" i="1" dirty="0">
                          <a:solidFill>
                            <a:schemeClr val="bg1"/>
                          </a:solidFill>
                        </a:rPr>
                        <a:t>3:00 – 4:00 p.m. 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4982134"/>
                  </a:ext>
                </a:extLst>
              </a:tr>
            </a:tbl>
          </a:graphicData>
        </a:graphic>
      </p:graphicFrame>
      <p:sp>
        <p:nvSpPr>
          <p:cNvPr id="21" name="Text Placeholder 16">
            <a:extLst>
              <a:ext uri="{FF2B5EF4-FFF2-40B4-BE49-F238E27FC236}">
                <a16:creationId xmlns:a16="http://schemas.microsoft.com/office/drawing/2014/main" id="{46EDDCCD-DDA2-47DE-846D-7C85E470A5EA}"/>
              </a:ext>
            </a:extLst>
          </p:cNvPr>
          <p:cNvSpPr txBox="1">
            <a:spLocks/>
          </p:cNvSpPr>
          <p:nvPr/>
        </p:nvSpPr>
        <p:spPr bwMode="gray">
          <a:xfrm>
            <a:off x="335058" y="1088474"/>
            <a:ext cx="5010912" cy="138499"/>
          </a:xfrm>
          <a:prstGeom prst="rect">
            <a:avLst/>
          </a:prstGeom>
        </p:spPr>
        <p:txBody>
          <a:bodyPr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spcAft>
                <a:spcPts val="200"/>
              </a:spcAft>
            </a:pPr>
            <a:r>
              <a:rPr lang="en-US" sz="900" dirty="0">
                <a:solidFill>
                  <a:schemeClr val="accent5"/>
                </a:solidFill>
              </a:rPr>
              <a:t>Embracing the Science of Reading</a:t>
            </a:r>
          </a:p>
        </p:txBody>
      </p:sp>
      <p:sp>
        <p:nvSpPr>
          <p:cNvPr id="22" name="TextBox 21">
            <a:extLst>
              <a:ext uri="{FF2B5EF4-FFF2-40B4-BE49-F238E27FC236}">
                <a16:creationId xmlns:a16="http://schemas.microsoft.com/office/drawing/2014/main" id="{3D33220C-59B4-4816-8DC2-86102ABCF70C}"/>
              </a:ext>
            </a:extLst>
          </p:cNvPr>
          <p:cNvSpPr txBox="1"/>
          <p:nvPr/>
        </p:nvSpPr>
        <p:spPr>
          <a:xfrm>
            <a:off x="335057" y="1256272"/>
            <a:ext cx="4318423" cy="492443"/>
          </a:xfrm>
          <a:prstGeom prst="rect">
            <a:avLst/>
          </a:prstGeom>
          <a:noFill/>
        </p:spPr>
        <p:txBody>
          <a:bodyPr wrap="square" lIns="0" tIns="0" rIns="0" bIns="0" rtlCol="0">
            <a:spAutoFit/>
          </a:bodyPr>
          <a:lstStyle/>
          <a:p>
            <a:pPr>
              <a:spcBef>
                <a:spcPts val="500"/>
              </a:spcBef>
            </a:pPr>
            <a:r>
              <a:rPr lang="en-US" sz="800" dirty="0"/>
              <a:t>This presentation is designed to </a:t>
            </a:r>
            <a:r>
              <a:rPr lang="en-US" sz="800" b="1" dirty="0"/>
              <a:t>build school and district consensus around the importance of a science-based approach to reading instruction</a:t>
            </a:r>
            <a:r>
              <a:rPr lang="en-US" sz="800" dirty="0"/>
              <a:t>. We will explore the most up-to-date research on reading instruction and will discuss how brain imaging has provided a clearer understanding of how students learn to read.</a:t>
            </a:r>
          </a:p>
        </p:txBody>
      </p:sp>
      <p:pic>
        <p:nvPicPr>
          <p:cNvPr id="23" name="Picture 22">
            <a:extLst>
              <a:ext uri="{FF2B5EF4-FFF2-40B4-BE49-F238E27FC236}">
                <a16:creationId xmlns:a16="http://schemas.microsoft.com/office/drawing/2014/main" id="{C4BBDDE7-3207-4D2F-9974-3FA681D1064B}"/>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4825049" y="1417087"/>
            <a:ext cx="457200" cy="365455"/>
          </a:xfrm>
          <a:prstGeom prst="rect">
            <a:avLst/>
          </a:prstGeom>
        </p:spPr>
      </p:pic>
      <p:pic>
        <p:nvPicPr>
          <p:cNvPr id="24" name="Picture 23">
            <a:extLst>
              <a:ext uri="{FF2B5EF4-FFF2-40B4-BE49-F238E27FC236}">
                <a16:creationId xmlns:a16="http://schemas.microsoft.com/office/drawing/2014/main" id="{6030057F-90B8-4B57-815C-DD835F673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049" y="2376485"/>
            <a:ext cx="365760" cy="463401"/>
          </a:xfrm>
          <a:prstGeom prst="rect">
            <a:avLst/>
          </a:prstGeom>
        </p:spPr>
      </p:pic>
      <p:pic>
        <p:nvPicPr>
          <p:cNvPr id="25" name="Picture 24">
            <a:extLst>
              <a:ext uri="{FF2B5EF4-FFF2-40B4-BE49-F238E27FC236}">
                <a16:creationId xmlns:a16="http://schemas.microsoft.com/office/drawing/2014/main" id="{1AD28690-C863-4E25-88C1-1C0396F5D7E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4825049" y="3360396"/>
            <a:ext cx="457200" cy="425196"/>
          </a:xfrm>
          <a:prstGeom prst="rect">
            <a:avLst/>
          </a:prstGeom>
        </p:spPr>
      </p:pic>
      <p:grpSp>
        <p:nvGrpSpPr>
          <p:cNvPr id="36" name="Group 35">
            <a:extLst>
              <a:ext uri="{FF2B5EF4-FFF2-40B4-BE49-F238E27FC236}">
                <a16:creationId xmlns:a16="http://schemas.microsoft.com/office/drawing/2014/main" id="{3A7ED86B-5BB9-4A3B-8DC7-68182709F066}"/>
              </a:ext>
            </a:extLst>
          </p:cNvPr>
          <p:cNvGrpSpPr/>
          <p:nvPr/>
        </p:nvGrpSpPr>
        <p:grpSpPr>
          <a:xfrm>
            <a:off x="333717" y="4182646"/>
            <a:ext cx="5789271" cy="338554"/>
            <a:chOff x="333717" y="4182646"/>
            <a:chExt cx="5789271" cy="338554"/>
          </a:xfrm>
        </p:grpSpPr>
        <p:sp>
          <p:nvSpPr>
            <p:cNvPr id="34" name="Line Callout 2 (No Border) 2">
              <a:extLst>
                <a:ext uri="{FF2B5EF4-FFF2-40B4-BE49-F238E27FC236}">
                  <a16:creationId xmlns:a16="http://schemas.microsoft.com/office/drawing/2014/main" id="{FC633612-85DC-4359-99C8-58663AC5A297}"/>
                </a:ext>
              </a:extLst>
            </p:cNvPr>
            <p:cNvSpPr/>
            <p:nvPr/>
          </p:nvSpPr>
          <p:spPr bwMode="gray">
            <a:xfrm>
              <a:off x="419585" y="4182646"/>
              <a:ext cx="5703403" cy="338554"/>
            </a:xfrm>
            <a:custGeom>
              <a:avLst/>
              <a:gdLst>
                <a:gd name="connsiteX0" fmla="*/ 0 w 2758653"/>
                <a:gd name="connsiteY0" fmla="*/ 0 h 969168"/>
                <a:gd name="connsiteX1" fmla="*/ 2758653 w 2758653"/>
                <a:gd name="connsiteY1" fmla="*/ 0 h 969168"/>
                <a:gd name="connsiteX2" fmla="*/ 2758653 w 2758653"/>
                <a:gd name="connsiteY2" fmla="*/ 969168 h 969168"/>
                <a:gd name="connsiteX3" fmla="*/ 0 w 2758653"/>
                <a:gd name="connsiteY3" fmla="*/ 969168 h 969168"/>
                <a:gd name="connsiteX4" fmla="*/ 0 w 2758653"/>
                <a:gd name="connsiteY4" fmla="*/ 0 h 969168"/>
                <a:gd name="connsiteX0" fmla="*/ 124939 w 2758653"/>
                <a:gd name="connsiteY0" fmla="*/ -717 h 969168"/>
                <a:gd name="connsiteX1" fmla="*/ 125988 w 2758653"/>
                <a:gd name="connsiteY1" fmla="*/ 238096 h 969168"/>
                <a:gd name="connsiteX2" fmla="*/ 127091 w 2758653"/>
                <a:gd name="connsiteY2" fmla="*/ 969885 h 969168"/>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38813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18844 w 2758653"/>
                <a:gd name="connsiteY1" fmla="*/ 241194 h 970602"/>
                <a:gd name="connsiteX2" fmla="*/ 127091 w 2758653"/>
                <a:gd name="connsiteY2" fmla="*/ 970602 h 970602"/>
                <a:gd name="connsiteX0" fmla="*/ 0 w 2758653"/>
                <a:gd name="connsiteY0" fmla="*/ 717 h 970602"/>
                <a:gd name="connsiteX1" fmla="*/ 2758653 w 2758653"/>
                <a:gd name="connsiteY1" fmla="*/ 717 h 970602"/>
                <a:gd name="connsiteX2" fmla="*/ 2758653 w 2758653"/>
                <a:gd name="connsiteY2" fmla="*/ 969885 h 970602"/>
                <a:gd name="connsiteX3" fmla="*/ 0 w 2758653"/>
                <a:gd name="connsiteY3" fmla="*/ 969885 h 970602"/>
                <a:gd name="connsiteX4" fmla="*/ 0 w 2758653"/>
                <a:gd name="connsiteY4" fmla="*/ 717 h 970602"/>
                <a:gd name="connsiteX0" fmla="*/ 124939 w 2758653"/>
                <a:gd name="connsiteY0" fmla="*/ 0 h 970602"/>
                <a:gd name="connsiteX1" fmla="*/ 125988 w 2758653"/>
                <a:gd name="connsiteY1" fmla="*/ 250719 h 970602"/>
                <a:gd name="connsiteX2" fmla="*/ 127091 w 2758653"/>
                <a:gd name="connsiteY2" fmla="*/ 970602 h 970602"/>
                <a:gd name="connsiteX0" fmla="*/ 0 w 2758653"/>
                <a:gd name="connsiteY0" fmla="*/ 717 h 969885"/>
                <a:gd name="connsiteX1" fmla="*/ 2758653 w 2758653"/>
                <a:gd name="connsiteY1" fmla="*/ 717 h 969885"/>
                <a:gd name="connsiteX2" fmla="*/ 2758653 w 2758653"/>
                <a:gd name="connsiteY2" fmla="*/ 969885 h 969885"/>
                <a:gd name="connsiteX3" fmla="*/ 0 w 2758653"/>
                <a:gd name="connsiteY3" fmla="*/ 969885 h 969885"/>
                <a:gd name="connsiteX4" fmla="*/ 0 w 2758653"/>
                <a:gd name="connsiteY4" fmla="*/ 717 h 969885"/>
                <a:gd name="connsiteX0" fmla="*/ 124939 w 2758653"/>
                <a:gd name="connsiteY0" fmla="*/ 0 h 969885"/>
                <a:gd name="connsiteX1" fmla="*/ 125988 w 2758653"/>
                <a:gd name="connsiteY1" fmla="*/ 250719 h 969885"/>
                <a:gd name="connsiteX0" fmla="*/ 0 w 2758653"/>
                <a:gd name="connsiteY0" fmla="*/ 717 h 972237"/>
                <a:gd name="connsiteX1" fmla="*/ 2758653 w 2758653"/>
                <a:gd name="connsiteY1" fmla="*/ 717 h 972237"/>
                <a:gd name="connsiteX2" fmla="*/ 2758653 w 2758653"/>
                <a:gd name="connsiteY2" fmla="*/ 969885 h 972237"/>
                <a:gd name="connsiteX3" fmla="*/ 0 w 2758653"/>
                <a:gd name="connsiteY3" fmla="*/ 969885 h 972237"/>
                <a:gd name="connsiteX4" fmla="*/ 0 w 2758653"/>
                <a:gd name="connsiteY4" fmla="*/ 717 h 972237"/>
                <a:gd name="connsiteX0" fmla="*/ 124939 w 2758653"/>
                <a:gd name="connsiteY0" fmla="*/ 0 h 972237"/>
                <a:gd name="connsiteX1" fmla="*/ 95 w 2758653"/>
                <a:gd name="connsiteY1" fmla="*/ 972237 h 972237"/>
                <a:gd name="connsiteX0" fmla="*/ 955 w 2759608"/>
                <a:gd name="connsiteY0" fmla="*/ 0 h 971520"/>
                <a:gd name="connsiteX1" fmla="*/ 2759608 w 2759608"/>
                <a:gd name="connsiteY1" fmla="*/ 0 h 971520"/>
                <a:gd name="connsiteX2" fmla="*/ 2759608 w 2759608"/>
                <a:gd name="connsiteY2" fmla="*/ 969168 h 971520"/>
                <a:gd name="connsiteX3" fmla="*/ 955 w 2759608"/>
                <a:gd name="connsiteY3" fmla="*/ 969168 h 971520"/>
                <a:gd name="connsiteX4" fmla="*/ 955 w 2759608"/>
                <a:gd name="connsiteY4" fmla="*/ 0 h 971520"/>
                <a:gd name="connsiteX0" fmla="*/ 0 w 2759608"/>
                <a:gd name="connsiteY0" fmla="*/ 1664 h 971520"/>
                <a:gd name="connsiteX1" fmla="*/ 1050 w 2759608"/>
                <a:gd name="connsiteY1" fmla="*/ 971520 h 971520"/>
                <a:gd name="connsiteX0" fmla="*/ 0 w 2758653"/>
                <a:gd name="connsiteY0" fmla="*/ 0 h 971520"/>
                <a:gd name="connsiteX1" fmla="*/ 2758653 w 2758653"/>
                <a:gd name="connsiteY1" fmla="*/ 0 h 971520"/>
                <a:gd name="connsiteX2" fmla="*/ 2758653 w 2758653"/>
                <a:gd name="connsiteY2" fmla="*/ 969168 h 971520"/>
                <a:gd name="connsiteX3" fmla="*/ 0 w 2758653"/>
                <a:gd name="connsiteY3" fmla="*/ 969168 h 971520"/>
                <a:gd name="connsiteX4" fmla="*/ 0 w 2758653"/>
                <a:gd name="connsiteY4" fmla="*/ 0 h 971520"/>
                <a:gd name="connsiteX0" fmla="*/ 11150 w 2758653"/>
                <a:gd name="connsiteY0" fmla="*/ 37382 h 971520"/>
                <a:gd name="connsiteX1" fmla="*/ 95 w 2758653"/>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0 h 971520"/>
                <a:gd name="connsiteX1" fmla="*/ 2759609 w 2759609"/>
                <a:gd name="connsiteY1" fmla="*/ 0 h 971520"/>
                <a:gd name="connsiteX2" fmla="*/ 2759609 w 2759609"/>
                <a:gd name="connsiteY2" fmla="*/ 969168 h 971520"/>
                <a:gd name="connsiteX3" fmla="*/ 956 w 2759609"/>
                <a:gd name="connsiteY3" fmla="*/ 969168 h 971520"/>
                <a:gd name="connsiteX4" fmla="*/ 956 w 2759609"/>
                <a:gd name="connsiteY4" fmla="*/ 0 h 971520"/>
                <a:gd name="connsiteX0" fmla="*/ 0 w 2759609"/>
                <a:gd name="connsiteY0" fmla="*/ 13568 h 971520"/>
                <a:gd name="connsiteX1" fmla="*/ 1051 w 2759609"/>
                <a:gd name="connsiteY1" fmla="*/ 971520 h 971520"/>
                <a:gd name="connsiteX0" fmla="*/ 956 w 2759609"/>
                <a:gd name="connsiteY0" fmla="*/ 3100 h 974620"/>
                <a:gd name="connsiteX1" fmla="*/ 2759609 w 2759609"/>
                <a:gd name="connsiteY1" fmla="*/ 3100 h 974620"/>
                <a:gd name="connsiteX2" fmla="*/ 2759609 w 2759609"/>
                <a:gd name="connsiteY2" fmla="*/ 972268 h 974620"/>
                <a:gd name="connsiteX3" fmla="*/ 956 w 2759609"/>
                <a:gd name="connsiteY3" fmla="*/ 972268 h 974620"/>
                <a:gd name="connsiteX4" fmla="*/ 956 w 2759609"/>
                <a:gd name="connsiteY4" fmla="*/ 3100 h 974620"/>
                <a:gd name="connsiteX0" fmla="*/ 0 w 2759609"/>
                <a:gd name="connsiteY0" fmla="*/ 0 h 974620"/>
                <a:gd name="connsiteX1" fmla="*/ 1051 w 2759609"/>
                <a:gd name="connsiteY1" fmla="*/ 974620 h 974620"/>
                <a:gd name="connsiteX0" fmla="*/ 956 w 2759609"/>
                <a:gd name="connsiteY0" fmla="*/ 719 h 972239"/>
                <a:gd name="connsiteX1" fmla="*/ 2759609 w 2759609"/>
                <a:gd name="connsiteY1" fmla="*/ 719 h 972239"/>
                <a:gd name="connsiteX2" fmla="*/ 2759609 w 2759609"/>
                <a:gd name="connsiteY2" fmla="*/ 969887 h 972239"/>
                <a:gd name="connsiteX3" fmla="*/ 956 w 2759609"/>
                <a:gd name="connsiteY3" fmla="*/ 969887 h 972239"/>
                <a:gd name="connsiteX4" fmla="*/ 956 w 2759609"/>
                <a:gd name="connsiteY4" fmla="*/ 719 h 972239"/>
                <a:gd name="connsiteX0" fmla="*/ 0 w 2759609"/>
                <a:gd name="connsiteY0" fmla="*/ 0 h 972239"/>
                <a:gd name="connsiteX1" fmla="*/ 1051 w 2759609"/>
                <a:gd name="connsiteY1" fmla="*/ 972239 h 972239"/>
              </a:gdLst>
              <a:ahLst/>
              <a:cxnLst>
                <a:cxn ang="0">
                  <a:pos x="connsiteX0" y="connsiteY0"/>
                </a:cxn>
                <a:cxn ang="0">
                  <a:pos x="connsiteX1" y="connsiteY1"/>
                </a:cxn>
              </a:cxnLst>
              <a:rect l="l" t="t" r="r" b="b"/>
              <a:pathLst>
                <a:path w="2759609" h="972239" stroke="0" extrusionOk="0">
                  <a:moveTo>
                    <a:pt x="956" y="719"/>
                  </a:moveTo>
                  <a:lnTo>
                    <a:pt x="2759609" y="719"/>
                  </a:lnTo>
                  <a:lnTo>
                    <a:pt x="2759609" y="969887"/>
                  </a:lnTo>
                  <a:lnTo>
                    <a:pt x="956" y="969887"/>
                  </a:lnTo>
                  <a:lnTo>
                    <a:pt x="956" y="719"/>
                  </a:lnTo>
                  <a:close/>
                </a:path>
                <a:path w="2759609" h="972239" fill="none" extrusionOk="0">
                  <a:moveTo>
                    <a:pt x="0" y="0"/>
                  </a:moveTo>
                  <a:cubicBezTo>
                    <a:pt x="350" y="79604"/>
                    <a:pt x="701" y="892635"/>
                    <a:pt x="1051" y="972239"/>
                  </a:cubicBezTo>
                </a:path>
              </a:pathLst>
            </a:custGeom>
            <a:solidFill>
              <a:schemeClr val="bg2"/>
            </a:solidFill>
            <a:ln w="2540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t" anchorCtr="0" forceAA="0" compatLnSpc="1">
              <a:prstTxWarp prst="textNoShape">
                <a:avLst/>
              </a:prstTxWarp>
              <a:spAutoFit/>
            </a:bodyPr>
            <a:lstStyle/>
            <a:p>
              <a:pPr>
                <a:spcBef>
                  <a:spcPts val="500"/>
                </a:spcBef>
              </a:pPr>
              <a:r>
                <a:rPr lang="en-US" sz="800" dirty="0">
                  <a:solidFill>
                    <a:schemeClr val="tx1"/>
                  </a:solidFill>
                </a:rPr>
                <a:t>Register for these upcoming </a:t>
              </a:r>
              <a:r>
                <a:rPr lang="en-US" sz="800" dirty="0" err="1">
                  <a:solidFill>
                    <a:schemeClr val="tx1"/>
                  </a:solidFill>
                </a:rPr>
                <a:t>webconferences</a:t>
              </a:r>
              <a:r>
                <a:rPr lang="en-US" sz="800" dirty="0">
                  <a:solidFill>
                    <a:schemeClr val="tx1"/>
                  </a:solidFill>
                </a:rPr>
                <a:t> here: </a:t>
              </a:r>
              <a:r>
                <a:rPr lang="en-US" sz="800" dirty="0">
                  <a:hlinkClick r:id="rId5"/>
                </a:rPr>
                <a:t>Narrowing the Third Grade Reading Gap </a:t>
              </a:r>
              <a:r>
                <a:rPr lang="en-US" sz="800" dirty="0" err="1">
                  <a:hlinkClick r:id="rId5"/>
                </a:rPr>
                <a:t>Webconference</a:t>
              </a:r>
              <a:r>
                <a:rPr lang="en-US" sz="800" dirty="0">
                  <a:hlinkClick r:id="rId5"/>
                </a:rPr>
                <a:t> Series</a:t>
              </a:r>
              <a:endParaRPr lang="en-US" sz="800" dirty="0">
                <a:solidFill>
                  <a:schemeClr val="tx1"/>
                </a:solidFill>
              </a:endParaRPr>
            </a:p>
          </p:txBody>
        </p:sp>
        <p:sp>
          <p:nvSpPr>
            <p:cNvPr id="35" name="Isosceles Triangle 34">
              <a:extLst>
                <a:ext uri="{FF2B5EF4-FFF2-40B4-BE49-F238E27FC236}">
                  <a16:creationId xmlns:a16="http://schemas.microsoft.com/office/drawing/2014/main" id="{E8F56FE6-4251-4AAC-AE1B-605EC65013B2}"/>
                </a:ext>
              </a:extLst>
            </p:cNvPr>
            <p:cNvSpPr/>
            <p:nvPr/>
          </p:nvSpPr>
          <p:spPr bwMode="gray">
            <a:xfrm rot="5400000">
              <a:off x="517574" y="4313453"/>
              <a:ext cx="135068" cy="76568"/>
            </a:xfrm>
            <a:prstGeom prst="triangle">
              <a:avLst>
                <a:gd name="adj" fmla="val 49998"/>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8" name="Group 27">
              <a:extLst>
                <a:ext uri="{FF2B5EF4-FFF2-40B4-BE49-F238E27FC236}">
                  <a16:creationId xmlns:a16="http://schemas.microsoft.com/office/drawing/2014/main" id="{202C6AF9-9B7B-420D-BFFD-616E5FE31F6D}"/>
                </a:ext>
              </a:extLst>
            </p:cNvPr>
            <p:cNvGrpSpPr/>
            <p:nvPr/>
          </p:nvGrpSpPr>
          <p:grpSpPr>
            <a:xfrm>
              <a:off x="333717" y="4284203"/>
              <a:ext cx="149488" cy="136483"/>
              <a:chOff x="4696739" y="1691091"/>
              <a:chExt cx="143187" cy="136483"/>
            </a:xfrm>
          </p:grpSpPr>
          <p:grpSp>
            <p:nvGrpSpPr>
              <p:cNvPr id="29" name="Group 28">
                <a:extLst>
                  <a:ext uri="{FF2B5EF4-FFF2-40B4-BE49-F238E27FC236}">
                    <a16:creationId xmlns:a16="http://schemas.microsoft.com/office/drawing/2014/main" id="{E4CEF7F6-5046-4750-B6C2-605682E2F360}"/>
                  </a:ext>
                </a:extLst>
              </p:cNvPr>
              <p:cNvGrpSpPr>
                <a:grpSpLocks noChangeAspect="1"/>
              </p:cNvGrpSpPr>
              <p:nvPr/>
            </p:nvGrpSpPr>
            <p:grpSpPr bwMode="gray">
              <a:xfrm>
                <a:off x="4696739" y="1691091"/>
                <a:ext cx="143187" cy="118872"/>
                <a:chOff x="996640" y="2897515"/>
                <a:chExt cx="131871" cy="109478"/>
              </a:xfrm>
              <a:solidFill>
                <a:schemeClr val="bg1"/>
              </a:solidFill>
            </p:grpSpPr>
            <p:sp>
              <p:nvSpPr>
                <p:cNvPr id="32" name="Freeform 41">
                  <a:extLst>
                    <a:ext uri="{FF2B5EF4-FFF2-40B4-BE49-F238E27FC236}">
                      <a16:creationId xmlns:a16="http://schemas.microsoft.com/office/drawing/2014/main" id="{085243D8-EEA8-4CBA-AB0D-7523BB05C7C1}"/>
                    </a:ext>
                  </a:extLst>
                </p:cNvPr>
                <p:cNvSpPr/>
                <p:nvPr/>
              </p:nvSpPr>
              <p:spPr bwMode="gray">
                <a:xfrm rot="5400000">
                  <a:off x="1042173" y="2920656"/>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33" name="Freeform 42">
                  <a:extLst>
                    <a:ext uri="{FF2B5EF4-FFF2-40B4-BE49-F238E27FC236}">
                      <a16:creationId xmlns:a16="http://schemas.microsoft.com/office/drawing/2014/main" id="{B9EA0745-110C-44F2-A73B-777CD8042939}"/>
                    </a:ext>
                  </a:extLst>
                </p:cNvPr>
                <p:cNvSpPr/>
                <p:nvPr/>
              </p:nvSpPr>
              <p:spPr bwMode="gray">
                <a:xfrm rot="16200000" flipH="1">
                  <a:off x="974048" y="2920107"/>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grpSp>
          <p:sp>
            <p:nvSpPr>
              <p:cNvPr id="30" name="Rectangle 29">
                <a:extLst>
                  <a:ext uri="{FF2B5EF4-FFF2-40B4-BE49-F238E27FC236}">
                    <a16:creationId xmlns:a16="http://schemas.microsoft.com/office/drawing/2014/main" id="{6046C653-9209-4369-A9FD-DAAF5E01A531}"/>
                  </a:ext>
                </a:extLst>
              </p:cNvPr>
              <p:cNvSpPr/>
              <p:nvPr/>
            </p:nvSpPr>
            <p:spPr bwMode="gray">
              <a:xfrm rot="3341859">
                <a:off x="4791304" y="1787638"/>
                <a:ext cx="64339" cy="15534"/>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5E0BC66-E2DC-43AC-80BF-7C46D1704628}"/>
                  </a:ext>
                </a:extLst>
              </p:cNvPr>
              <p:cNvSpPr/>
              <p:nvPr/>
            </p:nvSpPr>
            <p:spPr bwMode="gray">
              <a:xfrm rot="1119142">
                <a:off x="4768064" y="1725226"/>
                <a:ext cx="58437" cy="59177"/>
              </a:xfrm>
              <a:prstGeom prst="ellipse">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1712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41E3C-A767-46C8-8B6F-4E2F4B1B46F4}"/>
              </a:ext>
            </a:extLst>
          </p:cNvPr>
          <p:cNvSpPr>
            <a:spLocks noGrp="1"/>
          </p:cNvSpPr>
          <p:nvPr>
            <p:ph type="body" sz="quarter" idx="15"/>
          </p:nvPr>
        </p:nvSpPr>
        <p:spPr>
          <a:xfrm>
            <a:off x="280195" y="640267"/>
            <a:ext cx="5842794" cy="184666"/>
          </a:xfrm>
        </p:spPr>
        <p:txBody>
          <a:bodyPr/>
          <a:lstStyle/>
          <a:p>
            <a:r>
              <a:rPr lang="en-US" dirty="0"/>
              <a:t>Summer Break Leads to Learning Loss for Most Students</a:t>
            </a:r>
          </a:p>
        </p:txBody>
      </p:sp>
      <p:sp>
        <p:nvSpPr>
          <p:cNvPr id="3" name="Text Placeholder 2">
            <a:extLst>
              <a:ext uri="{FF2B5EF4-FFF2-40B4-BE49-F238E27FC236}">
                <a16:creationId xmlns:a16="http://schemas.microsoft.com/office/drawing/2014/main" id="{DBADE3E4-5F8E-43B9-A7B8-7BCA68EDC48A}"/>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0E8D982D-E036-48E1-93B4-73F82B35DF4D}"/>
              </a:ext>
            </a:extLst>
          </p:cNvPr>
          <p:cNvSpPr>
            <a:spLocks noGrp="1"/>
          </p:cNvSpPr>
          <p:nvPr>
            <p:ph type="body" sz="quarter" idx="18"/>
          </p:nvPr>
        </p:nvSpPr>
        <p:spPr>
          <a:xfrm>
            <a:off x="3924300" y="4385956"/>
            <a:ext cx="2766932" cy="430887"/>
          </a:xfrm>
        </p:spPr>
        <p:txBody>
          <a:bodyPr/>
          <a:lstStyle/>
          <a:p>
            <a:r>
              <a:rPr lang="en-US" dirty="0"/>
              <a:t>Source: Mraz, M. and </a:t>
            </a:r>
            <a:r>
              <a:rPr lang="en-US" dirty="0" err="1"/>
              <a:t>Rasinski</a:t>
            </a:r>
            <a:r>
              <a:rPr lang="en-US" dirty="0"/>
              <a:t>, T.V., 2007, </a:t>
            </a:r>
            <a:r>
              <a:rPr lang="en-US" dirty="0">
                <a:hlinkClick r:id="rId3"/>
              </a:rPr>
              <a:t>Summer Reading Loss</a:t>
            </a:r>
            <a:r>
              <a:rPr lang="en-US" dirty="0"/>
              <a:t>; RAND Education/Wallace Foundation, 2011, </a:t>
            </a:r>
            <a:r>
              <a:rPr lang="en-US" dirty="0">
                <a:hlinkClick r:id="rId4"/>
              </a:rPr>
              <a:t>Making Summer Count: How Summer Programs Can Boost Children’s Learning</a:t>
            </a:r>
            <a:r>
              <a:rPr lang="en-US" dirty="0"/>
              <a:t>; EAB interviews and analysis.</a:t>
            </a:r>
          </a:p>
        </p:txBody>
      </p:sp>
      <p:sp>
        <p:nvSpPr>
          <p:cNvPr id="5" name="Text Placeholder 4">
            <a:extLst>
              <a:ext uri="{FF2B5EF4-FFF2-40B4-BE49-F238E27FC236}">
                <a16:creationId xmlns:a16="http://schemas.microsoft.com/office/drawing/2014/main" id="{F6D3EEBA-69EF-4B36-BAEF-1BDA0E5B7186}"/>
              </a:ext>
            </a:extLst>
          </p:cNvPr>
          <p:cNvSpPr>
            <a:spLocks noGrp="1"/>
          </p:cNvSpPr>
          <p:nvPr>
            <p:ph type="body" sz="quarter" idx="19"/>
          </p:nvPr>
        </p:nvSpPr>
        <p:spPr/>
        <p:txBody>
          <a:bodyPr/>
          <a:lstStyle/>
          <a:p>
            <a:endParaRPr lang="en-US" dirty="0"/>
          </a:p>
        </p:txBody>
      </p:sp>
      <p:sp>
        <p:nvSpPr>
          <p:cNvPr id="6" name="Title 5">
            <a:extLst>
              <a:ext uri="{FF2B5EF4-FFF2-40B4-BE49-F238E27FC236}">
                <a16:creationId xmlns:a16="http://schemas.microsoft.com/office/drawing/2014/main" id="{6AA70CD5-80C0-40C5-BA35-D9CFD3EBFDE6}"/>
              </a:ext>
            </a:extLst>
          </p:cNvPr>
          <p:cNvSpPr>
            <a:spLocks noGrp="1"/>
          </p:cNvSpPr>
          <p:nvPr>
            <p:ph type="title"/>
          </p:nvPr>
        </p:nvSpPr>
        <p:spPr>
          <a:xfrm>
            <a:off x="280194" y="317005"/>
            <a:ext cx="5486400" cy="249299"/>
          </a:xfrm>
        </p:spPr>
        <p:txBody>
          <a:bodyPr/>
          <a:lstStyle/>
          <a:p>
            <a:r>
              <a:rPr lang="en-US" dirty="0"/>
              <a:t>Summer Slide a Common Occurrence  </a:t>
            </a:r>
          </a:p>
        </p:txBody>
      </p:sp>
      <p:sp>
        <p:nvSpPr>
          <p:cNvPr id="75" name="Rectangle 74">
            <a:extLst>
              <a:ext uri="{FF2B5EF4-FFF2-40B4-BE49-F238E27FC236}">
                <a16:creationId xmlns:a16="http://schemas.microsoft.com/office/drawing/2014/main" id="{48BCAB56-0FF5-4E3C-A634-20705841B66E}"/>
              </a:ext>
            </a:extLst>
          </p:cNvPr>
          <p:cNvSpPr/>
          <p:nvPr/>
        </p:nvSpPr>
        <p:spPr bwMode="gray">
          <a:xfrm>
            <a:off x="-2135" y="1600716"/>
            <a:ext cx="2123357" cy="2652598"/>
          </a:xfrm>
          <a:prstGeom prst="rect">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76" name="Straight Connector 75">
            <a:extLst>
              <a:ext uri="{FF2B5EF4-FFF2-40B4-BE49-F238E27FC236}">
                <a16:creationId xmlns:a16="http://schemas.microsoft.com/office/drawing/2014/main" id="{8E51FBBF-D794-419B-B3C4-B0AA7599C52F}"/>
              </a:ext>
            </a:extLst>
          </p:cNvPr>
          <p:cNvCxnSpPr>
            <a:cxnSpLocks/>
          </p:cNvCxnSpPr>
          <p:nvPr/>
        </p:nvCxnSpPr>
        <p:spPr bwMode="gray">
          <a:xfrm>
            <a:off x="0" y="4235115"/>
            <a:ext cx="6400800" cy="0"/>
          </a:xfrm>
          <a:prstGeom prst="line">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7" name="Right Triangle 76">
            <a:extLst>
              <a:ext uri="{FF2B5EF4-FFF2-40B4-BE49-F238E27FC236}">
                <a16:creationId xmlns:a16="http://schemas.microsoft.com/office/drawing/2014/main" id="{A0B954AE-BDEB-4830-84A4-A8206F22C28B}"/>
              </a:ext>
            </a:extLst>
          </p:cNvPr>
          <p:cNvSpPr/>
          <p:nvPr/>
        </p:nvSpPr>
        <p:spPr bwMode="gray">
          <a:xfrm>
            <a:off x="1997242" y="3975916"/>
            <a:ext cx="941471" cy="260989"/>
          </a:xfrm>
          <a:prstGeom prst="rtTriangle">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78" name="Right Triangle 77">
            <a:extLst>
              <a:ext uri="{FF2B5EF4-FFF2-40B4-BE49-F238E27FC236}">
                <a16:creationId xmlns:a16="http://schemas.microsoft.com/office/drawing/2014/main" id="{852BB094-6611-4B48-AAC4-D0CA282F2D12}"/>
              </a:ext>
            </a:extLst>
          </p:cNvPr>
          <p:cNvSpPr/>
          <p:nvPr/>
        </p:nvSpPr>
        <p:spPr bwMode="gray">
          <a:xfrm rot="15769960">
            <a:off x="2636470" y="2170263"/>
            <a:ext cx="525977" cy="1655534"/>
          </a:xfrm>
          <a:prstGeom prst="rtTriangle">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0" name="Right Triangle 79">
            <a:extLst>
              <a:ext uri="{FF2B5EF4-FFF2-40B4-BE49-F238E27FC236}">
                <a16:creationId xmlns:a16="http://schemas.microsoft.com/office/drawing/2014/main" id="{763C9487-C6F9-413A-BF11-F3493AE00A11}"/>
              </a:ext>
            </a:extLst>
          </p:cNvPr>
          <p:cNvSpPr/>
          <p:nvPr/>
        </p:nvSpPr>
        <p:spPr bwMode="gray">
          <a:xfrm flipV="1">
            <a:off x="2032476" y="1600715"/>
            <a:ext cx="57510" cy="629747"/>
          </a:xfrm>
          <a:prstGeom prst="rtTriangle">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1" name="Right Triangle 80">
            <a:extLst>
              <a:ext uri="{FF2B5EF4-FFF2-40B4-BE49-F238E27FC236}">
                <a16:creationId xmlns:a16="http://schemas.microsoft.com/office/drawing/2014/main" id="{5FCCA099-6D7E-471B-BBC5-44FE5D7B2E61}"/>
              </a:ext>
            </a:extLst>
          </p:cNvPr>
          <p:cNvSpPr/>
          <p:nvPr/>
        </p:nvSpPr>
        <p:spPr bwMode="gray">
          <a:xfrm>
            <a:off x="2127324" y="1600715"/>
            <a:ext cx="842150" cy="2214156"/>
          </a:xfrm>
          <a:prstGeom prst="rtTriangle">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2" name="Rectangle 81">
            <a:extLst>
              <a:ext uri="{FF2B5EF4-FFF2-40B4-BE49-F238E27FC236}">
                <a16:creationId xmlns:a16="http://schemas.microsoft.com/office/drawing/2014/main" id="{DA5E174A-B574-4C03-A85E-60802274BC6D}"/>
              </a:ext>
            </a:extLst>
          </p:cNvPr>
          <p:cNvSpPr/>
          <p:nvPr/>
        </p:nvSpPr>
        <p:spPr bwMode="gray">
          <a:xfrm>
            <a:off x="3850534" y="2658230"/>
            <a:ext cx="2548132" cy="1759835"/>
          </a:xfrm>
          <a:prstGeom prst="rect">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4" name="Right Triangle 83">
            <a:extLst>
              <a:ext uri="{FF2B5EF4-FFF2-40B4-BE49-F238E27FC236}">
                <a16:creationId xmlns:a16="http://schemas.microsoft.com/office/drawing/2014/main" id="{56156117-B28C-4306-BCDC-B2BDC959525A}"/>
              </a:ext>
            </a:extLst>
          </p:cNvPr>
          <p:cNvSpPr/>
          <p:nvPr/>
        </p:nvSpPr>
        <p:spPr bwMode="gray">
          <a:xfrm rot="20839353">
            <a:off x="1731489" y="1559657"/>
            <a:ext cx="1735990" cy="1275290"/>
          </a:xfrm>
          <a:prstGeom prst="rtTriangle">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5" name="Right Triangle 84">
            <a:extLst>
              <a:ext uri="{FF2B5EF4-FFF2-40B4-BE49-F238E27FC236}">
                <a16:creationId xmlns:a16="http://schemas.microsoft.com/office/drawing/2014/main" id="{8284435D-92E1-49F4-9501-F3F0FC738BB6}"/>
              </a:ext>
            </a:extLst>
          </p:cNvPr>
          <p:cNvSpPr/>
          <p:nvPr/>
        </p:nvSpPr>
        <p:spPr bwMode="gray">
          <a:xfrm>
            <a:off x="2032476" y="2951428"/>
            <a:ext cx="454649" cy="1292554"/>
          </a:xfrm>
          <a:prstGeom prst="rtTriangle">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86" name="Picture 85">
            <a:extLst>
              <a:ext uri="{FF2B5EF4-FFF2-40B4-BE49-F238E27FC236}">
                <a16:creationId xmlns:a16="http://schemas.microsoft.com/office/drawing/2014/main" id="{44B69757-6286-47B0-998B-C52AB1CA40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8325" y="1310611"/>
            <a:ext cx="194679" cy="274799"/>
          </a:xfrm>
          <a:prstGeom prst="rect">
            <a:avLst/>
          </a:prstGeom>
        </p:spPr>
      </p:pic>
      <p:sp>
        <p:nvSpPr>
          <p:cNvPr id="87" name="Right Triangle 86">
            <a:extLst>
              <a:ext uri="{FF2B5EF4-FFF2-40B4-BE49-F238E27FC236}">
                <a16:creationId xmlns:a16="http://schemas.microsoft.com/office/drawing/2014/main" id="{8C771C79-B5F4-4B14-8867-5B3EE30CFA4C}"/>
              </a:ext>
            </a:extLst>
          </p:cNvPr>
          <p:cNvSpPr/>
          <p:nvPr/>
        </p:nvSpPr>
        <p:spPr bwMode="gray">
          <a:xfrm rot="20581801">
            <a:off x="1994467" y="1573427"/>
            <a:ext cx="533688" cy="752209"/>
          </a:xfrm>
          <a:prstGeom prst="rtTriangle">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88" name="Picture 87">
            <a:extLst>
              <a:ext uri="{FF2B5EF4-FFF2-40B4-BE49-F238E27FC236}">
                <a16:creationId xmlns:a16="http://schemas.microsoft.com/office/drawing/2014/main" id="{B98F2E91-D58B-43ED-AF5B-50D5E0A74C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0246" y="1310611"/>
            <a:ext cx="194679" cy="274799"/>
          </a:xfrm>
          <a:prstGeom prst="rect">
            <a:avLst/>
          </a:prstGeom>
        </p:spPr>
      </p:pic>
      <p:pic>
        <p:nvPicPr>
          <p:cNvPr id="89" name="Picture 88">
            <a:extLst>
              <a:ext uri="{FF2B5EF4-FFF2-40B4-BE49-F238E27FC236}">
                <a16:creationId xmlns:a16="http://schemas.microsoft.com/office/drawing/2014/main" id="{F9778BB1-EF87-4F80-A19C-884B4837D6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2793" y="1310611"/>
            <a:ext cx="194679" cy="274799"/>
          </a:xfrm>
          <a:prstGeom prst="rect">
            <a:avLst/>
          </a:prstGeom>
        </p:spPr>
      </p:pic>
      <p:sp>
        <p:nvSpPr>
          <p:cNvPr id="90" name="Right Triangle 89">
            <a:extLst>
              <a:ext uri="{FF2B5EF4-FFF2-40B4-BE49-F238E27FC236}">
                <a16:creationId xmlns:a16="http://schemas.microsoft.com/office/drawing/2014/main" id="{BDBD2ACE-1E75-4ADE-A163-851D6F7C6CE5}"/>
              </a:ext>
            </a:extLst>
          </p:cNvPr>
          <p:cNvSpPr/>
          <p:nvPr/>
        </p:nvSpPr>
        <p:spPr bwMode="gray">
          <a:xfrm rot="14082377">
            <a:off x="3571033" y="2588557"/>
            <a:ext cx="330223" cy="965522"/>
          </a:xfrm>
          <a:prstGeom prst="rtTriangle">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91" name="Rectangle 90">
            <a:extLst>
              <a:ext uri="{FF2B5EF4-FFF2-40B4-BE49-F238E27FC236}">
                <a16:creationId xmlns:a16="http://schemas.microsoft.com/office/drawing/2014/main" id="{AEA4BEFD-573F-4596-A24B-45198AF2F7D1}"/>
              </a:ext>
            </a:extLst>
          </p:cNvPr>
          <p:cNvSpPr/>
          <p:nvPr/>
        </p:nvSpPr>
        <p:spPr bwMode="gray">
          <a:xfrm>
            <a:off x="2104369" y="2678279"/>
            <a:ext cx="2662078" cy="106303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pic>
        <p:nvPicPr>
          <p:cNvPr id="92" name="Picture 91">
            <a:extLst>
              <a:ext uri="{FF2B5EF4-FFF2-40B4-BE49-F238E27FC236}">
                <a16:creationId xmlns:a16="http://schemas.microsoft.com/office/drawing/2014/main" id="{02573FD2-CE34-4CE5-A59D-BDFE452CF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917" y="1310611"/>
            <a:ext cx="194679" cy="274799"/>
          </a:xfrm>
          <a:prstGeom prst="rect">
            <a:avLst/>
          </a:prstGeom>
        </p:spPr>
      </p:pic>
      <p:sp>
        <p:nvSpPr>
          <p:cNvPr id="96" name="TextBox 95">
            <a:extLst>
              <a:ext uri="{FF2B5EF4-FFF2-40B4-BE49-F238E27FC236}">
                <a16:creationId xmlns:a16="http://schemas.microsoft.com/office/drawing/2014/main" id="{10BA367E-22F6-4AB5-8CB6-FEA21305E8CB}"/>
              </a:ext>
            </a:extLst>
          </p:cNvPr>
          <p:cNvSpPr txBox="1"/>
          <p:nvPr/>
        </p:nvSpPr>
        <p:spPr bwMode="gray">
          <a:xfrm>
            <a:off x="925371" y="1767575"/>
            <a:ext cx="811566" cy="107722"/>
          </a:xfrm>
          <a:prstGeom prst="rect">
            <a:avLst/>
          </a:prstGeom>
          <a:noFill/>
        </p:spPr>
        <p:txBody>
          <a:bodyPr wrap="square" lIns="0" tIns="0" rIns="0" bIns="0" rtlCol="0">
            <a:spAutoFit/>
          </a:bodyPr>
          <a:lstStyle/>
          <a:p>
            <a:pPr algn="r">
              <a:spcBef>
                <a:spcPts val="500"/>
              </a:spcBef>
            </a:pPr>
            <a:r>
              <a:rPr lang="en-US" sz="700" dirty="0"/>
              <a:t>School Year Ends</a:t>
            </a:r>
          </a:p>
        </p:txBody>
      </p:sp>
      <p:sp>
        <p:nvSpPr>
          <p:cNvPr id="97" name="TextBox 96">
            <a:extLst>
              <a:ext uri="{FF2B5EF4-FFF2-40B4-BE49-F238E27FC236}">
                <a16:creationId xmlns:a16="http://schemas.microsoft.com/office/drawing/2014/main" id="{981F9EE3-D59E-46DE-91B8-B554FFB10DBF}"/>
              </a:ext>
            </a:extLst>
          </p:cNvPr>
          <p:cNvSpPr txBox="1"/>
          <p:nvPr/>
        </p:nvSpPr>
        <p:spPr bwMode="gray">
          <a:xfrm>
            <a:off x="4878622" y="1798333"/>
            <a:ext cx="805364" cy="107722"/>
          </a:xfrm>
          <a:prstGeom prst="rect">
            <a:avLst/>
          </a:prstGeom>
          <a:noFill/>
        </p:spPr>
        <p:txBody>
          <a:bodyPr wrap="square" lIns="0" tIns="0" rIns="0" bIns="0" rtlCol="0">
            <a:spAutoFit/>
          </a:bodyPr>
          <a:lstStyle/>
          <a:p>
            <a:pPr>
              <a:spcBef>
                <a:spcPts val="500"/>
              </a:spcBef>
            </a:pPr>
            <a:r>
              <a:rPr lang="en-US" sz="700" dirty="0"/>
              <a:t>School Begins</a:t>
            </a:r>
          </a:p>
        </p:txBody>
      </p:sp>
      <p:grpSp>
        <p:nvGrpSpPr>
          <p:cNvPr id="98" name="Group 97">
            <a:extLst>
              <a:ext uri="{FF2B5EF4-FFF2-40B4-BE49-F238E27FC236}">
                <a16:creationId xmlns:a16="http://schemas.microsoft.com/office/drawing/2014/main" id="{5CAE3DBA-40AC-4312-AC59-006411A152F1}"/>
              </a:ext>
            </a:extLst>
          </p:cNvPr>
          <p:cNvGrpSpPr/>
          <p:nvPr/>
        </p:nvGrpSpPr>
        <p:grpSpPr>
          <a:xfrm>
            <a:off x="906985" y="1621095"/>
            <a:ext cx="823059" cy="141188"/>
            <a:chOff x="474880" y="2868043"/>
            <a:chExt cx="823059" cy="140219"/>
          </a:xfrm>
        </p:grpSpPr>
        <p:sp>
          <p:nvSpPr>
            <p:cNvPr id="99" name="TextBox 98">
              <a:extLst>
                <a:ext uri="{FF2B5EF4-FFF2-40B4-BE49-F238E27FC236}">
                  <a16:creationId xmlns:a16="http://schemas.microsoft.com/office/drawing/2014/main" id="{A03A5F08-E87D-4B42-8D78-68B2A257AB45}"/>
                </a:ext>
              </a:extLst>
            </p:cNvPr>
            <p:cNvSpPr txBox="1"/>
            <p:nvPr/>
          </p:nvSpPr>
          <p:spPr bwMode="gray">
            <a:xfrm>
              <a:off x="654801" y="2868043"/>
              <a:ext cx="463216" cy="123111"/>
            </a:xfrm>
            <a:prstGeom prst="rect">
              <a:avLst/>
            </a:prstGeom>
            <a:noFill/>
          </p:spPr>
          <p:txBody>
            <a:bodyPr wrap="square" lIns="0" tIns="0" rIns="0" bIns="0" rtlCol="0">
              <a:spAutoFit/>
            </a:bodyPr>
            <a:lstStyle/>
            <a:p>
              <a:pPr algn="ctr">
                <a:spcBef>
                  <a:spcPts val="500"/>
                </a:spcBef>
              </a:pPr>
              <a:r>
                <a:rPr lang="en-US" sz="800" b="1" dirty="0"/>
                <a:t>JUNE</a:t>
              </a:r>
            </a:p>
          </p:txBody>
        </p:sp>
        <p:cxnSp>
          <p:nvCxnSpPr>
            <p:cNvPr id="100" name="Straight Connector 99">
              <a:extLst>
                <a:ext uri="{FF2B5EF4-FFF2-40B4-BE49-F238E27FC236}">
                  <a16:creationId xmlns:a16="http://schemas.microsoft.com/office/drawing/2014/main" id="{45B6695A-6D1C-4D56-8361-6A7A082DD595}"/>
                </a:ext>
              </a:extLst>
            </p:cNvPr>
            <p:cNvCxnSpPr/>
            <p:nvPr/>
          </p:nvCxnSpPr>
          <p:spPr bwMode="gray">
            <a:xfrm>
              <a:off x="474880" y="3008262"/>
              <a:ext cx="823059" cy="0"/>
            </a:xfrm>
            <a:prstGeom prst="line">
              <a:avLst/>
            </a:prstGeom>
            <a:ln w="635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F9760AD1-CF07-4765-B418-8DF23C8D33BE}"/>
              </a:ext>
            </a:extLst>
          </p:cNvPr>
          <p:cNvGrpSpPr/>
          <p:nvPr/>
        </p:nvGrpSpPr>
        <p:grpSpPr>
          <a:xfrm>
            <a:off x="3678815" y="1621093"/>
            <a:ext cx="823059" cy="141189"/>
            <a:chOff x="3534385" y="2868042"/>
            <a:chExt cx="823059" cy="140220"/>
          </a:xfrm>
        </p:grpSpPr>
        <p:sp>
          <p:nvSpPr>
            <p:cNvPr id="102" name="TextBox 101">
              <a:extLst>
                <a:ext uri="{FF2B5EF4-FFF2-40B4-BE49-F238E27FC236}">
                  <a16:creationId xmlns:a16="http://schemas.microsoft.com/office/drawing/2014/main" id="{FC75EB9A-77FB-412C-8D95-C20BA6F60F11}"/>
                </a:ext>
              </a:extLst>
            </p:cNvPr>
            <p:cNvSpPr txBox="1"/>
            <p:nvPr/>
          </p:nvSpPr>
          <p:spPr bwMode="gray">
            <a:xfrm>
              <a:off x="3714305" y="2868042"/>
              <a:ext cx="501977" cy="123111"/>
            </a:xfrm>
            <a:prstGeom prst="rect">
              <a:avLst/>
            </a:prstGeom>
            <a:noFill/>
          </p:spPr>
          <p:txBody>
            <a:bodyPr wrap="square" lIns="0" tIns="0" rIns="0" bIns="0" rtlCol="0">
              <a:spAutoFit/>
            </a:bodyPr>
            <a:lstStyle/>
            <a:p>
              <a:pPr algn="ctr">
                <a:spcBef>
                  <a:spcPts val="500"/>
                </a:spcBef>
              </a:pPr>
              <a:r>
                <a:rPr lang="en-US" sz="800" b="1" dirty="0"/>
                <a:t>AUGUST</a:t>
              </a:r>
            </a:p>
          </p:txBody>
        </p:sp>
        <p:cxnSp>
          <p:nvCxnSpPr>
            <p:cNvPr id="103" name="Straight Connector 102">
              <a:extLst>
                <a:ext uri="{FF2B5EF4-FFF2-40B4-BE49-F238E27FC236}">
                  <a16:creationId xmlns:a16="http://schemas.microsoft.com/office/drawing/2014/main" id="{09CE1700-DB7A-4C45-BF13-D575A8C668FB}"/>
                </a:ext>
              </a:extLst>
            </p:cNvPr>
            <p:cNvCxnSpPr/>
            <p:nvPr/>
          </p:nvCxnSpPr>
          <p:spPr bwMode="gray">
            <a:xfrm>
              <a:off x="3534385" y="3008262"/>
              <a:ext cx="823059" cy="0"/>
            </a:xfrm>
            <a:prstGeom prst="line">
              <a:avLst/>
            </a:prstGeom>
            <a:ln w="635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750EA501-1B83-4378-A255-C7DA7EAFE1DF}"/>
              </a:ext>
            </a:extLst>
          </p:cNvPr>
          <p:cNvGrpSpPr/>
          <p:nvPr/>
        </p:nvGrpSpPr>
        <p:grpSpPr>
          <a:xfrm>
            <a:off x="4783242" y="1643878"/>
            <a:ext cx="823059" cy="140744"/>
            <a:chOff x="5014533" y="2868484"/>
            <a:chExt cx="823059" cy="139778"/>
          </a:xfrm>
        </p:grpSpPr>
        <p:sp>
          <p:nvSpPr>
            <p:cNvPr id="105" name="TextBox 104">
              <a:extLst>
                <a:ext uri="{FF2B5EF4-FFF2-40B4-BE49-F238E27FC236}">
                  <a16:creationId xmlns:a16="http://schemas.microsoft.com/office/drawing/2014/main" id="{D3025BAB-8F3D-4F90-A895-E353DC53C8F9}"/>
                </a:ext>
              </a:extLst>
            </p:cNvPr>
            <p:cNvSpPr txBox="1"/>
            <p:nvPr/>
          </p:nvSpPr>
          <p:spPr bwMode="gray">
            <a:xfrm>
              <a:off x="5049571" y="2868484"/>
              <a:ext cx="752982" cy="123111"/>
            </a:xfrm>
            <a:prstGeom prst="rect">
              <a:avLst/>
            </a:prstGeom>
            <a:noFill/>
          </p:spPr>
          <p:txBody>
            <a:bodyPr wrap="square" lIns="0" tIns="0" rIns="0" bIns="0" rtlCol="0">
              <a:spAutoFit/>
            </a:bodyPr>
            <a:lstStyle/>
            <a:p>
              <a:pPr algn="ctr">
                <a:spcBef>
                  <a:spcPts val="500"/>
                </a:spcBef>
              </a:pPr>
              <a:r>
                <a:rPr lang="en-US" sz="800" b="1" dirty="0"/>
                <a:t>SEPTEMBER</a:t>
              </a:r>
            </a:p>
          </p:txBody>
        </p:sp>
        <p:cxnSp>
          <p:nvCxnSpPr>
            <p:cNvPr id="106" name="Straight Connector 105">
              <a:extLst>
                <a:ext uri="{FF2B5EF4-FFF2-40B4-BE49-F238E27FC236}">
                  <a16:creationId xmlns:a16="http://schemas.microsoft.com/office/drawing/2014/main" id="{BC7A2CF3-3A13-44C4-894B-322B74861FB5}"/>
                </a:ext>
              </a:extLst>
            </p:cNvPr>
            <p:cNvCxnSpPr/>
            <p:nvPr/>
          </p:nvCxnSpPr>
          <p:spPr bwMode="gray">
            <a:xfrm>
              <a:off x="5014533" y="3008262"/>
              <a:ext cx="823059" cy="0"/>
            </a:xfrm>
            <a:prstGeom prst="line">
              <a:avLst/>
            </a:prstGeom>
            <a:ln w="635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3C6A433F-FFBF-4D49-B835-B56EED6DCC57}"/>
              </a:ext>
            </a:extLst>
          </p:cNvPr>
          <p:cNvGrpSpPr/>
          <p:nvPr/>
        </p:nvGrpSpPr>
        <p:grpSpPr>
          <a:xfrm>
            <a:off x="2433314" y="1621093"/>
            <a:ext cx="823059" cy="141189"/>
            <a:chOff x="2007136" y="2868042"/>
            <a:chExt cx="823059" cy="140220"/>
          </a:xfrm>
        </p:grpSpPr>
        <p:sp>
          <p:nvSpPr>
            <p:cNvPr id="108" name="TextBox 107">
              <a:extLst>
                <a:ext uri="{FF2B5EF4-FFF2-40B4-BE49-F238E27FC236}">
                  <a16:creationId xmlns:a16="http://schemas.microsoft.com/office/drawing/2014/main" id="{991B3C95-4D66-4B8A-B7A3-225D349FDF1D}"/>
                </a:ext>
              </a:extLst>
            </p:cNvPr>
            <p:cNvSpPr txBox="1"/>
            <p:nvPr/>
          </p:nvSpPr>
          <p:spPr bwMode="gray">
            <a:xfrm>
              <a:off x="2187057" y="2868042"/>
              <a:ext cx="463216" cy="123111"/>
            </a:xfrm>
            <a:prstGeom prst="rect">
              <a:avLst/>
            </a:prstGeom>
            <a:noFill/>
          </p:spPr>
          <p:txBody>
            <a:bodyPr wrap="square" lIns="0" tIns="0" rIns="0" bIns="0" rtlCol="0">
              <a:spAutoFit/>
            </a:bodyPr>
            <a:lstStyle/>
            <a:p>
              <a:pPr algn="ctr">
                <a:spcBef>
                  <a:spcPts val="500"/>
                </a:spcBef>
              </a:pPr>
              <a:r>
                <a:rPr lang="en-US" sz="800" b="1" dirty="0"/>
                <a:t>JULY</a:t>
              </a:r>
            </a:p>
          </p:txBody>
        </p:sp>
        <p:cxnSp>
          <p:nvCxnSpPr>
            <p:cNvPr id="109" name="Straight Connector 108">
              <a:extLst>
                <a:ext uri="{FF2B5EF4-FFF2-40B4-BE49-F238E27FC236}">
                  <a16:creationId xmlns:a16="http://schemas.microsoft.com/office/drawing/2014/main" id="{7FE87C40-B6CC-4D94-8435-5EDF32B81FA3}"/>
                </a:ext>
              </a:extLst>
            </p:cNvPr>
            <p:cNvCxnSpPr/>
            <p:nvPr/>
          </p:nvCxnSpPr>
          <p:spPr bwMode="gray">
            <a:xfrm>
              <a:off x="2007136" y="3008262"/>
              <a:ext cx="823059" cy="0"/>
            </a:xfrm>
            <a:prstGeom prst="line">
              <a:avLst/>
            </a:prstGeom>
            <a:ln w="635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11" name="Right Triangle 110">
            <a:extLst>
              <a:ext uri="{FF2B5EF4-FFF2-40B4-BE49-F238E27FC236}">
                <a16:creationId xmlns:a16="http://schemas.microsoft.com/office/drawing/2014/main" id="{03F6BDA5-4483-454C-B542-EA9813CA6D75}"/>
              </a:ext>
            </a:extLst>
          </p:cNvPr>
          <p:cNvSpPr/>
          <p:nvPr/>
        </p:nvSpPr>
        <p:spPr bwMode="gray">
          <a:xfrm rot="19603073">
            <a:off x="3129836" y="2256899"/>
            <a:ext cx="937015" cy="723342"/>
          </a:xfrm>
          <a:prstGeom prst="rtTriangle">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2" name="Rectangle 111">
            <a:extLst>
              <a:ext uri="{FF2B5EF4-FFF2-40B4-BE49-F238E27FC236}">
                <a16:creationId xmlns:a16="http://schemas.microsoft.com/office/drawing/2014/main" id="{F1DBD4F6-6223-46A8-983E-C104BE4CD55A}"/>
              </a:ext>
            </a:extLst>
          </p:cNvPr>
          <p:cNvSpPr/>
          <p:nvPr/>
        </p:nvSpPr>
        <p:spPr bwMode="gray">
          <a:xfrm rot="18787050">
            <a:off x="2041874" y="1383232"/>
            <a:ext cx="249756" cy="607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113" name="Rectangle 112">
            <a:extLst>
              <a:ext uri="{FF2B5EF4-FFF2-40B4-BE49-F238E27FC236}">
                <a16:creationId xmlns:a16="http://schemas.microsoft.com/office/drawing/2014/main" id="{0ECEE193-D6D6-49C4-8D56-B5082E3E0814}"/>
              </a:ext>
            </a:extLst>
          </p:cNvPr>
          <p:cNvSpPr/>
          <p:nvPr/>
        </p:nvSpPr>
        <p:spPr bwMode="gray">
          <a:xfrm rot="20669925">
            <a:off x="5256369" y="2615643"/>
            <a:ext cx="1125411" cy="344288"/>
          </a:xfrm>
          <a:prstGeom prst="rect">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5" name="Right Triangle 114">
            <a:extLst>
              <a:ext uri="{FF2B5EF4-FFF2-40B4-BE49-F238E27FC236}">
                <a16:creationId xmlns:a16="http://schemas.microsoft.com/office/drawing/2014/main" id="{5D7E9DA0-6CDB-40C4-9A96-807750A171D1}"/>
              </a:ext>
            </a:extLst>
          </p:cNvPr>
          <p:cNvSpPr/>
          <p:nvPr/>
        </p:nvSpPr>
        <p:spPr bwMode="gray">
          <a:xfrm rot="16200000">
            <a:off x="5794712" y="2350130"/>
            <a:ext cx="701321" cy="539110"/>
          </a:xfrm>
          <a:prstGeom prst="rtTriangle">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9" name="Rectangle 118">
            <a:extLst>
              <a:ext uri="{FF2B5EF4-FFF2-40B4-BE49-F238E27FC236}">
                <a16:creationId xmlns:a16="http://schemas.microsoft.com/office/drawing/2014/main" id="{223562BA-F4F1-4B30-9C94-1758CFBFC640}"/>
              </a:ext>
            </a:extLst>
          </p:cNvPr>
          <p:cNvSpPr/>
          <p:nvPr/>
        </p:nvSpPr>
        <p:spPr bwMode="gray">
          <a:xfrm>
            <a:off x="0" y="3665679"/>
            <a:ext cx="6398666" cy="8583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123" name="Text Placeholder 5">
            <a:extLst>
              <a:ext uri="{FF2B5EF4-FFF2-40B4-BE49-F238E27FC236}">
                <a16:creationId xmlns:a16="http://schemas.microsoft.com/office/drawing/2014/main" id="{62C636B1-3088-4072-A420-7FD8D25131AD}"/>
              </a:ext>
            </a:extLst>
          </p:cNvPr>
          <p:cNvSpPr txBox="1">
            <a:spLocks/>
          </p:cNvSpPr>
          <p:nvPr/>
        </p:nvSpPr>
        <p:spPr bwMode="gray">
          <a:xfrm>
            <a:off x="271848" y="1005848"/>
            <a:ext cx="4516363" cy="153888"/>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1000" b="1" dirty="0">
                <a:latin typeface="+mn-lt"/>
              </a:rPr>
              <a:t>Reading Momentum Decreases in Summer Months</a:t>
            </a:r>
          </a:p>
        </p:txBody>
      </p:sp>
      <p:sp>
        <p:nvSpPr>
          <p:cNvPr id="124" name="Text Placeholder 5">
            <a:extLst>
              <a:ext uri="{FF2B5EF4-FFF2-40B4-BE49-F238E27FC236}">
                <a16:creationId xmlns:a16="http://schemas.microsoft.com/office/drawing/2014/main" id="{E193D270-3CB8-4AD9-82A7-E72FEE5D3016}"/>
              </a:ext>
            </a:extLst>
          </p:cNvPr>
          <p:cNvSpPr txBox="1">
            <a:spLocks/>
          </p:cNvSpPr>
          <p:nvPr/>
        </p:nvSpPr>
        <p:spPr bwMode="gray">
          <a:xfrm>
            <a:off x="340851" y="3725792"/>
            <a:ext cx="5823520" cy="138499"/>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b="1" dirty="0">
                <a:latin typeface="+mn-lt"/>
              </a:rPr>
              <a:t>Crucial Foundational Skills Often Forgotten During Summer Months</a:t>
            </a:r>
          </a:p>
        </p:txBody>
      </p:sp>
      <p:sp>
        <p:nvSpPr>
          <p:cNvPr id="127" name="TextBox 126">
            <a:extLst>
              <a:ext uri="{FF2B5EF4-FFF2-40B4-BE49-F238E27FC236}">
                <a16:creationId xmlns:a16="http://schemas.microsoft.com/office/drawing/2014/main" id="{03D16A73-12AF-43AB-A176-92160B949EB8}"/>
              </a:ext>
            </a:extLst>
          </p:cNvPr>
          <p:cNvSpPr txBox="1"/>
          <p:nvPr/>
        </p:nvSpPr>
        <p:spPr bwMode="gray">
          <a:xfrm>
            <a:off x="1093034" y="4217467"/>
            <a:ext cx="1720095" cy="415498"/>
          </a:xfrm>
          <a:prstGeom prst="rect">
            <a:avLst/>
          </a:prstGeom>
          <a:noFill/>
        </p:spPr>
        <p:txBody>
          <a:bodyPr wrap="square" lIns="0" tIns="0" rIns="0" bIns="0" rtlCol="0">
            <a:spAutoFit/>
          </a:bodyPr>
          <a:lstStyle/>
          <a:p>
            <a:pPr>
              <a:spcBef>
                <a:spcPts val="500"/>
              </a:spcBef>
            </a:pPr>
            <a:r>
              <a:rPr lang="en-US" sz="900" dirty="0"/>
              <a:t>Of 1</a:t>
            </a:r>
            <a:r>
              <a:rPr lang="en-US" sz="900" baseline="30000" dirty="0"/>
              <a:t>st </a:t>
            </a:r>
            <a:r>
              <a:rPr lang="en-US" sz="900" dirty="0"/>
              <a:t>-3</a:t>
            </a:r>
            <a:r>
              <a:rPr lang="en-US" sz="900" baseline="30000" dirty="0"/>
              <a:t>rd</a:t>
            </a:r>
            <a:r>
              <a:rPr lang="en-US" sz="900" dirty="0"/>
              <a:t> grade students see decline in decoding skills</a:t>
            </a:r>
            <a:endParaRPr lang="en-US" sz="900" b="1" dirty="0"/>
          </a:p>
        </p:txBody>
      </p:sp>
      <p:sp>
        <p:nvSpPr>
          <p:cNvPr id="128" name="TextBox 127">
            <a:extLst>
              <a:ext uri="{FF2B5EF4-FFF2-40B4-BE49-F238E27FC236}">
                <a16:creationId xmlns:a16="http://schemas.microsoft.com/office/drawing/2014/main" id="{A608D736-C5D2-4E8E-A845-65F31BF43ABD}"/>
              </a:ext>
            </a:extLst>
          </p:cNvPr>
          <p:cNvSpPr txBox="1"/>
          <p:nvPr/>
        </p:nvSpPr>
        <p:spPr bwMode="gray">
          <a:xfrm>
            <a:off x="1033551" y="3887145"/>
            <a:ext cx="617507" cy="338554"/>
          </a:xfrm>
          <a:prstGeom prst="rect">
            <a:avLst/>
          </a:prstGeom>
          <a:noFill/>
        </p:spPr>
        <p:txBody>
          <a:bodyPr wrap="square" lIns="0" tIns="0" rIns="0" bIns="0" rtlCol="0">
            <a:spAutoFit/>
          </a:bodyPr>
          <a:lstStyle/>
          <a:p>
            <a:pPr algn="r">
              <a:spcBef>
                <a:spcPts val="500"/>
              </a:spcBef>
            </a:pPr>
            <a:r>
              <a:rPr lang="en-US" sz="2200" dirty="0">
                <a:solidFill>
                  <a:schemeClr val="tx2"/>
                </a:solidFill>
                <a:latin typeface="+mj-lt"/>
              </a:rPr>
              <a:t>45%</a:t>
            </a:r>
          </a:p>
        </p:txBody>
      </p:sp>
      <p:sp>
        <p:nvSpPr>
          <p:cNvPr id="137" name="TextBox 136">
            <a:extLst>
              <a:ext uri="{FF2B5EF4-FFF2-40B4-BE49-F238E27FC236}">
                <a16:creationId xmlns:a16="http://schemas.microsoft.com/office/drawing/2014/main" id="{A0C6C162-5D8D-43BE-AC77-84ADC04E5BD8}"/>
              </a:ext>
            </a:extLst>
          </p:cNvPr>
          <p:cNvSpPr txBox="1"/>
          <p:nvPr/>
        </p:nvSpPr>
        <p:spPr bwMode="gray">
          <a:xfrm>
            <a:off x="2620056" y="2710058"/>
            <a:ext cx="1279616" cy="384721"/>
          </a:xfrm>
          <a:prstGeom prst="rect">
            <a:avLst/>
          </a:prstGeom>
          <a:noFill/>
        </p:spPr>
        <p:txBody>
          <a:bodyPr wrap="square" lIns="0" tIns="0" rIns="0" bIns="0" rtlCol="0">
            <a:spAutoFit/>
          </a:bodyPr>
          <a:lstStyle/>
          <a:p>
            <a:r>
              <a:rPr lang="en-US" sz="2500" dirty="0">
                <a:solidFill>
                  <a:schemeClr val="accent5"/>
                </a:solidFill>
                <a:latin typeface="+mj-lt"/>
              </a:rPr>
              <a:t>1 Month</a:t>
            </a:r>
          </a:p>
        </p:txBody>
      </p:sp>
      <p:sp>
        <p:nvSpPr>
          <p:cNvPr id="138" name="TextBox 137">
            <a:extLst>
              <a:ext uri="{FF2B5EF4-FFF2-40B4-BE49-F238E27FC236}">
                <a16:creationId xmlns:a16="http://schemas.microsoft.com/office/drawing/2014/main" id="{90A0FB69-7CFC-4D8F-A859-E982C06670EA}"/>
              </a:ext>
            </a:extLst>
          </p:cNvPr>
          <p:cNvSpPr txBox="1"/>
          <p:nvPr/>
        </p:nvSpPr>
        <p:spPr bwMode="gray">
          <a:xfrm>
            <a:off x="2620056" y="3086315"/>
            <a:ext cx="1645494" cy="461665"/>
          </a:xfrm>
          <a:prstGeom prst="rect">
            <a:avLst/>
          </a:prstGeom>
          <a:noFill/>
        </p:spPr>
        <p:txBody>
          <a:bodyPr wrap="square" lIns="0" tIns="0" rIns="0" bIns="0" rtlCol="0">
            <a:spAutoFit/>
          </a:bodyPr>
          <a:lstStyle/>
          <a:p>
            <a:pPr>
              <a:spcBef>
                <a:spcPts val="500"/>
              </a:spcBef>
            </a:pPr>
            <a:r>
              <a:rPr lang="en-US" sz="1000" dirty="0"/>
              <a:t>average decline in student performance between spring and fall</a:t>
            </a:r>
            <a:endParaRPr lang="en-US" sz="1000" b="1" dirty="0"/>
          </a:p>
        </p:txBody>
      </p:sp>
      <p:sp>
        <p:nvSpPr>
          <p:cNvPr id="140" name="TextBox 139">
            <a:extLst>
              <a:ext uri="{FF2B5EF4-FFF2-40B4-BE49-F238E27FC236}">
                <a16:creationId xmlns:a16="http://schemas.microsoft.com/office/drawing/2014/main" id="{2FE31250-E9D0-4D41-A98D-F18627391D22}"/>
              </a:ext>
            </a:extLst>
          </p:cNvPr>
          <p:cNvSpPr txBox="1"/>
          <p:nvPr/>
        </p:nvSpPr>
        <p:spPr bwMode="gray">
          <a:xfrm>
            <a:off x="4341834" y="4217467"/>
            <a:ext cx="1631345" cy="276999"/>
          </a:xfrm>
          <a:prstGeom prst="rect">
            <a:avLst/>
          </a:prstGeom>
          <a:noFill/>
        </p:spPr>
        <p:txBody>
          <a:bodyPr wrap="square" lIns="0" tIns="0" rIns="0" bIns="0" rtlCol="0">
            <a:spAutoFit/>
          </a:bodyPr>
          <a:lstStyle/>
          <a:p>
            <a:pPr>
              <a:spcBef>
                <a:spcPts val="500"/>
              </a:spcBef>
            </a:pPr>
            <a:r>
              <a:rPr lang="en-US" sz="900" dirty="0"/>
              <a:t>Of 1</a:t>
            </a:r>
            <a:r>
              <a:rPr lang="en-US" sz="900" baseline="30000" dirty="0"/>
              <a:t>st </a:t>
            </a:r>
            <a:r>
              <a:rPr lang="en-US" sz="900" dirty="0"/>
              <a:t>-3</a:t>
            </a:r>
            <a:r>
              <a:rPr lang="en-US" sz="900" baseline="30000" dirty="0"/>
              <a:t>rd</a:t>
            </a:r>
            <a:r>
              <a:rPr lang="en-US" sz="900" dirty="0"/>
              <a:t> grade students see decline in fluency skills</a:t>
            </a:r>
            <a:endParaRPr lang="en-US" sz="900" b="1" dirty="0"/>
          </a:p>
        </p:txBody>
      </p:sp>
      <p:sp>
        <p:nvSpPr>
          <p:cNvPr id="141" name="TextBox 140">
            <a:extLst>
              <a:ext uri="{FF2B5EF4-FFF2-40B4-BE49-F238E27FC236}">
                <a16:creationId xmlns:a16="http://schemas.microsoft.com/office/drawing/2014/main" id="{6D379F8E-4B05-4008-BCF8-10C62916F736}"/>
              </a:ext>
            </a:extLst>
          </p:cNvPr>
          <p:cNvSpPr txBox="1"/>
          <p:nvPr/>
        </p:nvSpPr>
        <p:spPr bwMode="gray">
          <a:xfrm>
            <a:off x="4297411" y="3887145"/>
            <a:ext cx="635732" cy="338554"/>
          </a:xfrm>
          <a:prstGeom prst="rect">
            <a:avLst/>
          </a:prstGeom>
          <a:noFill/>
        </p:spPr>
        <p:txBody>
          <a:bodyPr wrap="square" lIns="0" tIns="0" rIns="0" bIns="0" rtlCol="0">
            <a:spAutoFit/>
          </a:bodyPr>
          <a:lstStyle/>
          <a:p>
            <a:pPr algn="r">
              <a:spcBef>
                <a:spcPts val="500"/>
              </a:spcBef>
            </a:pPr>
            <a:r>
              <a:rPr lang="en-US" sz="2200" dirty="0">
                <a:solidFill>
                  <a:schemeClr val="tx2"/>
                </a:solidFill>
                <a:latin typeface="+mj-lt"/>
              </a:rPr>
              <a:t>25%</a:t>
            </a:r>
          </a:p>
        </p:txBody>
      </p:sp>
      <p:sp>
        <p:nvSpPr>
          <p:cNvPr id="63" name="Right Brace 62">
            <a:extLst>
              <a:ext uri="{FF2B5EF4-FFF2-40B4-BE49-F238E27FC236}">
                <a16:creationId xmlns:a16="http://schemas.microsoft.com/office/drawing/2014/main" id="{1CF004E0-FF44-4489-891A-4A5ECD9726C5}"/>
              </a:ext>
            </a:extLst>
          </p:cNvPr>
          <p:cNvSpPr>
            <a:spLocks noChangeAspect="1"/>
          </p:cNvSpPr>
          <p:nvPr/>
        </p:nvSpPr>
        <p:spPr bwMode="gray">
          <a:xfrm rot="5400000">
            <a:off x="3075169" y="429267"/>
            <a:ext cx="480355" cy="3815751"/>
          </a:xfrm>
          <a:prstGeom prst="rightBrace">
            <a:avLst>
              <a:gd name="adj1" fmla="val 0"/>
              <a:gd name="adj2" fmla="val 50000"/>
            </a:avLst>
          </a:prstGeom>
          <a:ln w="28575">
            <a:solidFill>
              <a:schemeClr val="accent5"/>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pic>
        <p:nvPicPr>
          <p:cNvPr id="11" name="Picture 10" descr="A picture containing object&#10;&#10;Description generated with high confidence">
            <a:extLst>
              <a:ext uri="{FF2B5EF4-FFF2-40B4-BE49-F238E27FC236}">
                <a16:creationId xmlns:a16="http://schemas.microsoft.com/office/drawing/2014/main" id="{906DE24C-F541-45FA-849E-A168CFE90F7B}"/>
              </a:ext>
            </a:extLst>
          </p:cNvPr>
          <p:cNvPicPr>
            <a:picLocks noChangeAspect="1"/>
          </p:cNvPicPr>
          <p:nvPr/>
        </p:nvPicPr>
        <p:blipFill>
          <a:blip r:embed="rId6">
            <a:duotone>
              <a:prstClr val="black"/>
              <a:schemeClr val="accent4">
                <a:tint val="45000"/>
                <a:satMod val="400000"/>
              </a:schemeClr>
            </a:duotone>
          </a:blip>
          <a:stretch>
            <a:fillRect/>
          </a:stretch>
        </p:blipFill>
        <p:spPr>
          <a:xfrm rot="16200000">
            <a:off x="409942" y="3932572"/>
            <a:ext cx="457200" cy="457200"/>
          </a:xfrm>
          <a:prstGeom prst="rect">
            <a:avLst/>
          </a:prstGeom>
        </p:spPr>
      </p:pic>
      <p:pic>
        <p:nvPicPr>
          <p:cNvPr id="13" name="Picture 12">
            <a:extLst>
              <a:ext uri="{FF2B5EF4-FFF2-40B4-BE49-F238E27FC236}">
                <a16:creationId xmlns:a16="http://schemas.microsoft.com/office/drawing/2014/main" id="{3965A236-7EA8-4F55-8574-DCF1B18A80AE}"/>
              </a:ext>
            </a:extLst>
          </p:cNvPr>
          <p:cNvPicPr>
            <a:picLocks noChangeAspect="1"/>
          </p:cNvPicPr>
          <p:nvPr/>
        </p:nvPicPr>
        <p:blipFill>
          <a:blip r:embed="rId7">
            <a:duotone>
              <a:prstClr val="black"/>
              <a:schemeClr val="accent4">
                <a:tint val="45000"/>
                <a:satMod val="400000"/>
              </a:schemeClr>
            </a:duotone>
          </a:blip>
          <a:stretch>
            <a:fillRect/>
          </a:stretch>
        </p:blipFill>
        <p:spPr>
          <a:xfrm>
            <a:off x="3633868" y="4018958"/>
            <a:ext cx="548640" cy="418795"/>
          </a:xfrm>
          <a:prstGeom prst="rect">
            <a:avLst/>
          </a:prstGeom>
        </p:spPr>
      </p:pic>
    </p:spTree>
    <p:extLst>
      <p:ext uri="{BB962C8B-B14F-4D97-AF65-F5344CB8AC3E}">
        <p14:creationId xmlns:p14="http://schemas.microsoft.com/office/powerpoint/2010/main" val="405184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5BE629-014C-49A0-9F65-BCD65871C2BF}"/>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CE88C4A2-592A-46A5-A29F-D74184EDBDC6}"/>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9BA38905-836B-4A24-8169-B280922C3A71}"/>
              </a:ext>
            </a:extLst>
          </p:cNvPr>
          <p:cNvSpPr>
            <a:spLocks noGrp="1"/>
          </p:cNvSpPr>
          <p:nvPr>
            <p:ph type="body" sz="quarter" idx="18"/>
          </p:nvPr>
        </p:nvSpPr>
        <p:spPr>
          <a:xfrm>
            <a:off x="2087745" y="4441797"/>
            <a:ext cx="4313055" cy="353943"/>
          </a:xfrm>
        </p:spPr>
        <p:txBody>
          <a:bodyPr/>
          <a:lstStyle/>
          <a:p>
            <a:r>
              <a:rPr lang="en-US" dirty="0"/>
              <a:t>Source: U.S. News &amp; World Reports. 2018. </a:t>
            </a:r>
            <a:r>
              <a:rPr lang="en-US" dirty="0">
                <a:hlinkClick r:id="rId3"/>
              </a:rPr>
              <a:t>Is Summer Breaking America’s Schools? </a:t>
            </a:r>
            <a:r>
              <a:rPr lang="en-US" dirty="0"/>
              <a:t>; National Center for Education Statistics. 2018. </a:t>
            </a:r>
            <a:r>
              <a:rPr lang="en-US" dirty="0">
                <a:hlinkClick r:id="rId4"/>
              </a:rPr>
              <a:t>The Summer After Kindergarten: Children’s Experiences by Socioeconomic Characteristics</a:t>
            </a:r>
            <a:r>
              <a:rPr lang="en-US" dirty="0"/>
              <a:t>; The Campaign for Grade-Level Reading. 2011. </a:t>
            </a:r>
            <a:r>
              <a:rPr lang="en-US" dirty="0">
                <a:hlinkClick r:id="rId5"/>
              </a:rPr>
              <a:t>Research: Early Literacy</a:t>
            </a:r>
            <a:r>
              <a:rPr lang="en-US" dirty="0"/>
              <a:t>; The Annie E. Casey Foundation. 2010. </a:t>
            </a:r>
            <a:r>
              <a:rPr lang="en-US" dirty="0">
                <a:hlinkClick r:id="rId6"/>
              </a:rPr>
              <a:t>Early Warning! Why Reading by the End of Third Grade Matters</a:t>
            </a:r>
            <a:r>
              <a:rPr lang="en-US" dirty="0"/>
              <a:t>; EAB interviews and analysis.</a:t>
            </a:r>
          </a:p>
        </p:txBody>
      </p:sp>
      <p:sp>
        <p:nvSpPr>
          <p:cNvPr id="6" name="Title 5">
            <a:extLst>
              <a:ext uri="{FF2B5EF4-FFF2-40B4-BE49-F238E27FC236}">
                <a16:creationId xmlns:a16="http://schemas.microsoft.com/office/drawing/2014/main" id="{67C295FB-ACEF-474F-A13D-A3B8628A3713}"/>
              </a:ext>
            </a:extLst>
          </p:cNvPr>
          <p:cNvSpPr>
            <a:spLocks noGrp="1"/>
          </p:cNvSpPr>
          <p:nvPr>
            <p:ph type="title"/>
          </p:nvPr>
        </p:nvSpPr>
        <p:spPr>
          <a:xfrm>
            <a:off x="280193" y="317005"/>
            <a:ext cx="5923538" cy="249299"/>
          </a:xfrm>
        </p:spPr>
        <p:txBody>
          <a:bodyPr/>
          <a:lstStyle/>
          <a:p>
            <a:r>
              <a:rPr lang="en-US" dirty="0"/>
              <a:t>Slide and Cumulative Loss Greatest for Low-Income</a:t>
            </a:r>
          </a:p>
        </p:txBody>
      </p:sp>
      <p:sp>
        <p:nvSpPr>
          <p:cNvPr id="8" name="TextBox 7">
            <a:extLst>
              <a:ext uri="{FF2B5EF4-FFF2-40B4-BE49-F238E27FC236}">
                <a16:creationId xmlns:a16="http://schemas.microsoft.com/office/drawing/2014/main" id="{5E27120A-ED7E-4AD9-B264-765B264862B3}"/>
              </a:ext>
            </a:extLst>
          </p:cNvPr>
          <p:cNvSpPr txBox="1"/>
          <p:nvPr/>
        </p:nvSpPr>
        <p:spPr bwMode="gray">
          <a:xfrm>
            <a:off x="276303" y="883980"/>
            <a:ext cx="5857797" cy="153888"/>
          </a:xfrm>
          <a:prstGeom prst="rect">
            <a:avLst/>
          </a:prstGeom>
          <a:noFill/>
        </p:spPr>
        <p:txBody>
          <a:bodyPr wrap="square" lIns="0" tIns="0" rIns="0" bIns="0" rtlCol="0">
            <a:spAutoFit/>
          </a:bodyPr>
          <a:lstStyle/>
          <a:p>
            <a:pPr>
              <a:spcBef>
                <a:spcPts val="500"/>
              </a:spcBef>
            </a:pPr>
            <a:r>
              <a:rPr lang="en-US" sz="1000" b="1" dirty="0"/>
              <a:t>Summer Slide Contributes to Growing Achievement Gap </a:t>
            </a:r>
          </a:p>
        </p:txBody>
      </p:sp>
      <p:sp>
        <p:nvSpPr>
          <p:cNvPr id="9" name="Rectangle 8">
            <a:extLst>
              <a:ext uri="{FF2B5EF4-FFF2-40B4-BE49-F238E27FC236}">
                <a16:creationId xmlns:a16="http://schemas.microsoft.com/office/drawing/2014/main" id="{961FEA00-C112-4DB1-8D25-47901DE60610}"/>
              </a:ext>
            </a:extLst>
          </p:cNvPr>
          <p:cNvSpPr/>
          <p:nvPr/>
        </p:nvSpPr>
        <p:spPr>
          <a:xfrm>
            <a:off x="276303" y="1054631"/>
            <a:ext cx="5857797" cy="138499"/>
          </a:xfrm>
          <a:prstGeom prst="rect">
            <a:avLst/>
          </a:prstGeom>
        </p:spPr>
        <p:txBody>
          <a:bodyPr wrap="square" lIns="0" tIns="0" rIns="0" bIns="0">
            <a:spAutoFit/>
          </a:bodyPr>
          <a:lstStyle/>
          <a:p>
            <a:r>
              <a:rPr lang="en-US" sz="900" i="1" dirty="0">
                <a:solidFill>
                  <a:schemeClr val="accent3"/>
                </a:solidFill>
              </a:rPr>
              <a:t>Low-Income Students Fall 2.5 to 3 Years Behind Their Middle-Class Peers by Fifth Grade</a:t>
            </a:r>
            <a:endParaRPr lang="en-US" sz="900" i="1" baseline="30000" dirty="0">
              <a:solidFill>
                <a:schemeClr val="accent3"/>
              </a:solidFill>
            </a:endParaRPr>
          </a:p>
        </p:txBody>
      </p:sp>
      <p:sp>
        <p:nvSpPr>
          <p:cNvPr id="12" name="TextBox 11">
            <a:extLst>
              <a:ext uri="{FF2B5EF4-FFF2-40B4-BE49-F238E27FC236}">
                <a16:creationId xmlns:a16="http://schemas.microsoft.com/office/drawing/2014/main" id="{8AE5712D-468D-4B52-8860-9B8135317674}"/>
              </a:ext>
            </a:extLst>
          </p:cNvPr>
          <p:cNvSpPr txBox="1"/>
          <p:nvPr/>
        </p:nvSpPr>
        <p:spPr bwMode="gray">
          <a:xfrm>
            <a:off x="3696351" y="3818564"/>
            <a:ext cx="2455789" cy="415498"/>
          </a:xfrm>
          <a:prstGeom prst="rect">
            <a:avLst/>
          </a:prstGeom>
          <a:noFill/>
        </p:spPr>
        <p:txBody>
          <a:bodyPr wrap="square" lIns="0" tIns="0" rIns="0" bIns="0" rtlCol="0">
            <a:spAutoFit/>
          </a:bodyPr>
          <a:lstStyle/>
          <a:p>
            <a:pPr>
              <a:spcBef>
                <a:spcPts val="500"/>
              </a:spcBef>
            </a:pPr>
            <a:r>
              <a:rPr lang="en-US" sz="900" dirty="0"/>
              <a:t>Of low-income students attend </a:t>
            </a:r>
            <a:r>
              <a:rPr lang="en-US" sz="900" b="1" dirty="0"/>
              <a:t>summer learning and remediation programs </a:t>
            </a:r>
            <a:br>
              <a:rPr lang="en-US" sz="900" b="1" dirty="0"/>
            </a:br>
            <a:r>
              <a:rPr lang="en-US" sz="900" dirty="0"/>
              <a:t>to gain guided practice on skills</a:t>
            </a:r>
            <a:r>
              <a:rPr lang="en-US" sz="900" baseline="30000" dirty="0"/>
              <a:t>1</a:t>
            </a:r>
            <a:endParaRPr lang="en-US" sz="900" dirty="0"/>
          </a:p>
        </p:txBody>
      </p:sp>
      <p:sp>
        <p:nvSpPr>
          <p:cNvPr id="13" name="TextBox 12">
            <a:extLst>
              <a:ext uri="{FF2B5EF4-FFF2-40B4-BE49-F238E27FC236}">
                <a16:creationId xmlns:a16="http://schemas.microsoft.com/office/drawing/2014/main" id="{87546A79-E144-4C10-A40C-2BF74929CEA4}"/>
              </a:ext>
            </a:extLst>
          </p:cNvPr>
          <p:cNvSpPr txBox="1"/>
          <p:nvPr/>
        </p:nvSpPr>
        <p:spPr bwMode="gray">
          <a:xfrm>
            <a:off x="2864164" y="3833953"/>
            <a:ext cx="993807" cy="384721"/>
          </a:xfrm>
          <a:prstGeom prst="rect">
            <a:avLst/>
          </a:prstGeom>
          <a:noFill/>
        </p:spPr>
        <p:txBody>
          <a:bodyPr wrap="square" lIns="0" tIns="0" rIns="0" bIns="0" rtlCol="0">
            <a:spAutoFit/>
          </a:bodyPr>
          <a:lstStyle/>
          <a:p>
            <a:r>
              <a:rPr lang="en-US" sz="2500" dirty="0">
                <a:solidFill>
                  <a:schemeClr val="tx2"/>
                </a:solidFill>
                <a:latin typeface="+mj-lt"/>
              </a:rPr>
              <a:t>18%</a:t>
            </a:r>
          </a:p>
        </p:txBody>
      </p:sp>
      <p:sp>
        <p:nvSpPr>
          <p:cNvPr id="15" name="TextBox 14">
            <a:extLst>
              <a:ext uri="{FF2B5EF4-FFF2-40B4-BE49-F238E27FC236}">
                <a16:creationId xmlns:a16="http://schemas.microsoft.com/office/drawing/2014/main" id="{9C9D11A7-1EEE-4BB9-BE1C-4738712F1D0B}"/>
              </a:ext>
            </a:extLst>
          </p:cNvPr>
          <p:cNvSpPr txBox="1"/>
          <p:nvPr/>
        </p:nvSpPr>
        <p:spPr bwMode="gray">
          <a:xfrm>
            <a:off x="1208073" y="3818564"/>
            <a:ext cx="1496378" cy="415498"/>
          </a:xfrm>
          <a:prstGeom prst="rect">
            <a:avLst/>
          </a:prstGeom>
          <a:noFill/>
        </p:spPr>
        <p:txBody>
          <a:bodyPr wrap="square" lIns="0" tIns="0" rIns="0" bIns="0" rtlCol="0">
            <a:spAutoFit/>
          </a:bodyPr>
          <a:lstStyle/>
          <a:p>
            <a:pPr>
              <a:spcBef>
                <a:spcPts val="500"/>
              </a:spcBef>
            </a:pPr>
            <a:r>
              <a:rPr lang="en-US" sz="900" dirty="0"/>
              <a:t>Of low-income families have </a:t>
            </a:r>
            <a:r>
              <a:rPr lang="en-US" sz="900" b="1" dirty="0"/>
              <a:t>no children’s books at home</a:t>
            </a:r>
          </a:p>
        </p:txBody>
      </p:sp>
      <p:sp>
        <p:nvSpPr>
          <p:cNvPr id="16" name="TextBox 15">
            <a:extLst>
              <a:ext uri="{FF2B5EF4-FFF2-40B4-BE49-F238E27FC236}">
                <a16:creationId xmlns:a16="http://schemas.microsoft.com/office/drawing/2014/main" id="{B187D195-915E-439E-9693-AB7EA60FD826}"/>
              </a:ext>
            </a:extLst>
          </p:cNvPr>
          <p:cNvSpPr txBox="1"/>
          <p:nvPr/>
        </p:nvSpPr>
        <p:spPr bwMode="gray">
          <a:xfrm>
            <a:off x="431281" y="3833953"/>
            <a:ext cx="765385" cy="384721"/>
          </a:xfrm>
          <a:prstGeom prst="rect">
            <a:avLst/>
          </a:prstGeom>
          <a:noFill/>
        </p:spPr>
        <p:txBody>
          <a:bodyPr wrap="square" lIns="0" tIns="0" rIns="0" bIns="0" rtlCol="0">
            <a:spAutoFit/>
          </a:bodyPr>
          <a:lstStyle/>
          <a:p>
            <a:r>
              <a:rPr lang="en-US" sz="2500" dirty="0">
                <a:solidFill>
                  <a:schemeClr val="tx2"/>
                </a:solidFill>
                <a:latin typeface="+mj-lt"/>
              </a:rPr>
              <a:t>61%</a:t>
            </a:r>
          </a:p>
        </p:txBody>
      </p:sp>
      <p:grpSp>
        <p:nvGrpSpPr>
          <p:cNvPr id="18" name="Group 17">
            <a:extLst>
              <a:ext uri="{FF2B5EF4-FFF2-40B4-BE49-F238E27FC236}">
                <a16:creationId xmlns:a16="http://schemas.microsoft.com/office/drawing/2014/main" id="{A9524105-AA90-4ECF-8BD6-10C10AF2F804}"/>
              </a:ext>
            </a:extLst>
          </p:cNvPr>
          <p:cNvGrpSpPr/>
          <p:nvPr/>
        </p:nvGrpSpPr>
        <p:grpSpPr>
          <a:xfrm>
            <a:off x="1437050" y="1363001"/>
            <a:ext cx="4685939" cy="2406165"/>
            <a:chOff x="364342" y="1387403"/>
            <a:chExt cx="4685939" cy="2406165"/>
          </a:xfrm>
        </p:grpSpPr>
        <p:pic>
          <p:nvPicPr>
            <p:cNvPr id="19" name="Picture 18">
              <a:extLst>
                <a:ext uri="{FF2B5EF4-FFF2-40B4-BE49-F238E27FC236}">
                  <a16:creationId xmlns:a16="http://schemas.microsoft.com/office/drawing/2014/main" id="{687FF094-8D91-4534-AAF5-E057991A86A1}"/>
                </a:ext>
              </a:extLst>
            </p:cNvPr>
            <p:cNvPicPr>
              <a:picLocks noChangeAspect="1"/>
            </p:cNvPicPr>
            <p:nvPr/>
          </p:nvPicPr>
          <p:blipFill>
            <a:blip r:embed="rId7"/>
            <a:stretch>
              <a:fillRect/>
            </a:stretch>
          </p:blipFill>
          <p:spPr>
            <a:xfrm>
              <a:off x="364342" y="1418904"/>
              <a:ext cx="4685939" cy="2374664"/>
            </a:xfrm>
            <a:prstGeom prst="rect">
              <a:avLst/>
            </a:prstGeom>
          </p:spPr>
        </p:pic>
        <p:sp>
          <p:nvSpPr>
            <p:cNvPr id="20" name="Rectangle 19">
              <a:extLst>
                <a:ext uri="{FF2B5EF4-FFF2-40B4-BE49-F238E27FC236}">
                  <a16:creationId xmlns:a16="http://schemas.microsoft.com/office/drawing/2014/main" id="{046DD820-D630-44A7-98E0-6DF5D1BA678E}"/>
                </a:ext>
              </a:extLst>
            </p:cNvPr>
            <p:cNvSpPr/>
            <p:nvPr/>
          </p:nvSpPr>
          <p:spPr bwMode="gray">
            <a:xfrm>
              <a:off x="817418" y="1387403"/>
              <a:ext cx="2895600" cy="18536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1" name="Straight Arrow Connector 20">
              <a:extLst>
                <a:ext uri="{FF2B5EF4-FFF2-40B4-BE49-F238E27FC236}">
                  <a16:creationId xmlns:a16="http://schemas.microsoft.com/office/drawing/2014/main" id="{071E31C7-9066-4FFA-9EFD-E1E3863232D1}"/>
                </a:ext>
              </a:extLst>
            </p:cNvPr>
            <p:cNvCxnSpPr>
              <a:cxnSpLocks/>
            </p:cNvCxnSpPr>
            <p:nvPr/>
          </p:nvCxnSpPr>
          <p:spPr bwMode="gray">
            <a:xfrm flipV="1">
              <a:off x="3375248" y="1576224"/>
              <a:ext cx="231096" cy="167534"/>
            </a:xfrm>
            <a:prstGeom prst="straightConnector1">
              <a:avLst/>
            </a:prstGeom>
            <a:ln w="1905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3A6127-94A2-42E0-853F-022C4844F228}"/>
                </a:ext>
              </a:extLst>
            </p:cNvPr>
            <p:cNvCxnSpPr>
              <a:cxnSpLocks/>
            </p:cNvCxnSpPr>
            <p:nvPr/>
          </p:nvCxnSpPr>
          <p:spPr bwMode="gray">
            <a:xfrm flipV="1">
              <a:off x="706035" y="2854036"/>
              <a:ext cx="424050" cy="185229"/>
            </a:xfrm>
            <a:prstGeom prst="line">
              <a:avLst/>
            </a:pr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0F54BF1-553D-4BD4-8498-73D29A657F45}"/>
                </a:ext>
              </a:extLst>
            </p:cNvPr>
            <p:cNvCxnSpPr>
              <a:cxnSpLocks/>
            </p:cNvCxnSpPr>
            <p:nvPr/>
          </p:nvCxnSpPr>
          <p:spPr bwMode="gray">
            <a:xfrm flipV="1">
              <a:off x="1303390" y="2619410"/>
              <a:ext cx="276784" cy="119500"/>
            </a:xfrm>
            <a:prstGeom prst="line">
              <a:avLst/>
            </a:pr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B880F21-5643-49BF-A213-9CD9F62EAC44}"/>
                </a:ext>
              </a:extLst>
            </p:cNvPr>
            <p:cNvCxnSpPr>
              <a:cxnSpLocks/>
            </p:cNvCxnSpPr>
            <p:nvPr/>
          </p:nvCxnSpPr>
          <p:spPr bwMode="gray">
            <a:xfrm flipV="1">
              <a:off x="1752037" y="2325692"/>
              <a:ext cx="424050" cy="185229"/>
            </a:xfrm>
            <a:prstGeom prst="line">
              <a:avLst/>
            </a:pr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1BAD0E-081D-44EB-AE8D-57BCD3E823D9}"/>
                </a:ext>
              </a:extLst>
            </p:cNvPr>
            <p:cNvCxnSpPr>
              <a:cxnSpLocks/>
            </p:cNvCxnSpPr>
            <p:nvPr/>
          </p:nvCxnSpPr>
          <p:spPr bwMode="gray">
            <a:xfrm flipV="1">
              <a:off x="2291688" y="2060222"/>
              <a:ext cx="424050" cy="185229"/>
            </a:xfrm>
            <a:prstGeom prst="line">
              <a:avLst/>
            </a:pr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7234684-1E1D-494E-9336-696DC3257F7E}"/>
                </a:ext>
              </a:extLst>
            </p:cNvPr>
            <p:cNvSpPr/>
            <p:nvPr/>
          </p:nvSpPr>
          <p:spPr bwMode="gray">
            <a:xfrm>
              <a:off x="1088523" y="1411523"/>
              <a:ext cx="214068" cy="194043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27" name="Rectangle 26">
              <a:extLst>
                <a:ext uri="{FF2B5EF4-FFF2-40B4-BE49-F238E27FC236}">
                  <a16:creationId xmlns:a16="http://schemas.microsoft.com/office/drawing/2014/main" id="{627106C5-24CB-45C2-A2DE-8E62D2FC1C16}"/>
                </a:ext>
              </a:extLst>
            </p:cNvPr>
            <p:cNvSpPr/>
            <p:nvPr/>
          </p:nvSpPr>
          <p:spPr bwMode="gray">
            <a:xfrm>
              <a:off x="1605113" y="1403816"/>
              <a:ext cx="214068" cy="1949593"/>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cxnSp>
          <p:nvCxnSpPr>
            <p:cNvPr id="28" name="Straight Arrow Connector 27">
              <a:extLst>
                <a:ext uri="{FF2B5EF4-FFF2-40B4-BE49-F238E27FC236}">
                  <a16:creationId xmlns:a16="http://schemas.microsoft.com/office/drawing/2014/main" id="{706C9546-337B-4AB7-B3E1-B949B3E20FB9}"/>
                </a:ext>
              </a:extLst>
            </p:cNvPr>
            <p:cNvCxnSpPr>
              <a:cxnSpLocks/>
            </p:cNvCxnSpPr>
            <p:nvPr/>
          </p:nvCxnSpPr>
          <p:spPr bwMode="gray">
            <a:xfrm flipV="1">
              <a:off x="3372490" y="2626610"/>
              <a:ext cx="249803" cy="158397"/>
            </a:xfrm>
            <a:prstGeom prst="straightConnector1">
              <a:avLst/>
            </a:prstGeom>
            <a:ln w="19050">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25C132-7544-4A47-925D-A9A259B8E2C8}"/>
                </a:ext>
              </a:extLst>
            </p:cNvPr>
            <p:cNvCxnSpPr>
              <a:cxnSpLocks/>
            </p:cNvCxnSpPr>
            <p:nvPr/>
          </p:nvCxnSpPr>
          <p:spPr bwMode="gray">
            <a:xfrm flipV="1">
              <a:off x="706035" y="3055866"/>
              <a:ext cx="424050" cy="185229"/>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54BC956-0D34-4869-ACF2-951A04652524}"/>
                </a:ext>
              </a:extLst>
            </p:cNvPr>
            <p:cNvCxnSpPr>
              <a:cxnSpLocks/>
            </p:cNvCxnSpPr>
            <p:nvPr/>
          </p:nvCxnSpPr>
          <p:spPr bwMode="gray">
            <a:xfrm flipV="1">
              <a:off x="1347287" y="2967344"/>
              <a:ext cx="265744" cy="181138"/>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BF2930-4918-44D9-A149-07B13CF2FB39}"/>
                </a:ext>
              </a:extLst>
            </p:cNvPr>
            <p:cNvCxnSpPr>
              <a:cxnSpLocks/>
            </p:cNvCxnSpPr>
            <p:nvPr/>
          </p:nvCxnSpPr>
          <p:spPr bwMode="gray">
            <a:xfrm flipV="1">
              <a:off x="1846983" y="2826944"/>
              <a:ext cx="407521" cy="212085"/>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EC7F1D0-54DB-442C-A686-70FA67A4388B}"/>
                </a:ext>
              </a:extLst>
            </p:cNvPr>
            <p:cNvCxnSpPr>
              <a:cxnSpLocks/>
            </p:cNvCxnSpPr>
            <p:nvPr/>
          </p:nvCxnSpPr>
          <p:spPr bwMode="gray">
            <a:xfrm flipV="1">
              <a:off x="2361213" y="2767072"/>
              <a:ext cx="424050" cy="185229"/>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09D294-CEF6-4EE0-B8B7-AFAD2244EA23}"/>
                </a:ext>
              </a:extLst>
            </p:cNvPr>
            <p:cNvCxnSpPr>
              <a:cxnSpLocks/>
            </p:cNvCxnSpPr>
            <p:nvPr/>
          </p:nvCxnSpPr>
          <p:spPr bwMode="gray">
            <a:xfrm>
              <a:off x="1107683" y="3064776"/>
              <a:ext cx="220434" cy="826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A19935-37BA-4318-9410-AB2C02B18A93}"/>
                </a:ext>
              </a:extLst>
            </p:cNvPr>
            <p:cNvCxnSpPr>
              <a:cxnSpLocks/>
            </p:cNvCxnSpPr>
            <p:nvPr/>
          </p:nvCxnSpPr>
          <p:spPr bwMode="gray">
            <a:xfrm>
              <a:off x="1606468" y="2967343"/>
              <a:ext cx="232014" cy="8852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DACE1E1-2232-4BA5-8173-C7EEACE81BFC}"/>
                </a:ext>
              </a:extLst>
            </p:cNvPr>
            <p:cNvSpPr/>
            <p:nvPr/>
          </p:nvSpPr>
          <p:spPr bwMode="gray">
            <a:xfrm>
              <a:off x="2139621" y="1417976"/>
              <a:ext cx="214068" cy="193398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36" name="Rectangle 35">
              <a:extLst>
                <a:ext uri="{FF2B5EF4-FFF2-40B4-BE49-F238E27FC236}">
                  <a16:creationId xmlns:a16="http://schemas.microsoft.com/office/drawing/2014/main" id="{781D2E49-BC2D-4468-B2FF-35DC2937B685}"/>
                </a:ext>
              </a:extLst>
            </p:cNvPr>
            <p:cNvSpPr/>
            <p:nvPr/>
          </p:nvSpPr>
          <p:spPr bwMode="gray">
            <a:xfrm>
              <a:off x="2665170" y="1411523"/>
              <a:ext cx="214068" cy="194044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37" name="Rectangle 36">
              <a:extLst>
                <a:ext uri="{FF2B5EF4-FFF2-40B4-BE49-F238E27FC236}">
                  <a16:creationId xmlns:a16="http://schemas.microsoft.com/office/drawing/2014/main" id="{EB7139D5-F9B2-4BC3-B877-570D603EA700}"/>
                </a:ext>
              </a:extLst>
            </p:cNvPr>
            <p:cNvSpPr/>
            <p:nvPr/>
          </p:nvSpPr>
          <p:spPr bwMode="gray">
            <a:xfrm>
              <a:off x="3190719" y="1418779"/>
              <a:ext cx="214068" cy="194043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38" name="TextBox 37">
              <a:extLst>
                <a:ext uri="{FF2B5EF4-FFF2-40B4-BE49-F238E27FC236}">
                  <a16:creationId xmlns:a16="http://schemas.microsoft.com/office/drawing/2014/main" id="{A8E6D914-18A5-47B3-8351-3D71C4F0FC09}"/>
                </a:ext>
              </a:extLst>
            </p:cNvPr>
            <p:cNvSpPr txBox="1"/>
            <p:nvPr/>
          </p:nvSpPr>
          <p:spPr>
            <a:xfrm>
              <a:off x="1075423" y="1389315"/>
              <a:ext cx="504751" cy="76944"/>
            </a:xfrm>
            <a:prstGeom prst="rect">
              <a:avLst/>
            </a:prstGeom>
            <a:noFill/>
          </p:spPr>
          <p:txBody>
            <a:bodyPr wrap="square" lIns="0" tIns="0" rIns="0" bIns="0" rtlCol="0">
              <a:spAutoFit/>
            </a:bodyPr>
            <a:lstStyle/>
            <a:p>
              <a:pPr>
                <a:spcBef>
                  <a:spcPts val="500"/>
                </a:spcBef>
              </a:pPr>
              <a:r>
                <a:rPr lang="en-US" sz="500" dirty="0"/>
                <a:t>summer</a:t>
              </a:r>
            </a:p>
          </p:txBody>
        </p:sp>
        <p:sp>
          <p:nvSpPr>
            <p:cNvPr id="39" name="TextBox 38">
              <a:extLst>
                <a:ext uri="{FF2B5EF4-FFF2-40B4-BE49-F238E27FC236}">
                  <a16:creationId xmlns:a16="http://schemas.microsoft.com/office/drawing/2014/main" id="{AE5AE974-EB15-4378-B108-C831A582E366}"/>
                </a:ext>
              </a:extLst>
            </p:cNvPr>
            <p:cNvSpPr txBox="1"/>
            <p:nvPr/>
          </p:nvSpPr>
          <p:spPr>
            <a:xfrm>
              <a:off x="1597715" y="1389315"/>
              <a:ext cx="504751" cy="76944"/>
            </a:xfrm>
            <a:prstGeom prst="rect">
              <a:avLst/>
            </a:prstGeom>
            <a:noFill/>
          </p:spPr>
          <p:txBody>
            <a:bodyPr wrap="square" lIns="0" tIns="0" rIns="0" bIns="0" rtlCol="0">
              <a:spAutoFit/>
            </a:bodyPr>
            <a:lstStyle/>
            <a:p>
              <a:pPr>
                <a:spcBef>
                  <a:spcPts val="500"/>
                </a:spcBef>
              </a:pPr>
              <a:r>
                <a:rPr lang="en-US" sz="500" dirty="0"/>
                <a:t>summer</a:t>
              </a:r>
            </a:p>
          </p:txBody>
        </p:sp>
        <p:sp>
          <p:nvSpPr>
            <p:cNvPr id="40" name="TextBox 39">
              <a:extLst>
                <a:ext uri="{FF2B5EF4-FFF2-40B4-BE49-F238E27FC236}">
                  <a16:creationId xmlns:a16="http://schemas.microsoft.com/office/drawing/2014/main" id="{4F40D726-B5C0-43D0-A1A6-2BE7BEB47A90}"/>
                </a:ext>
              </a:extLst>
            </p:cNvPr>
            <p:cNvSpPr txBox="1"/>
            <p:nvPr/>
          </p:nvSpPr>
          <p:spPr>
            <a:xfrm>
              <a:off x="2120007" y="1389315"/>
              <a:ext cx="504751" cy="76944"/>
            </a:xfrm>
            <a:prstGeom prst="rect">
              <a:avLst/>
            </a:prstGeom>
            <a:noFill/>
          </p:spPr>
          <p:txBody>
            <a:bodyPr wrap="square" lIns="0" tIns="0" rIns="0" bIns="0" rtlCol="0">
              <a:spAutoFit/>
            </a:bodyPr>
            <a:lstStyle/>
            <a:p>
              <a:pPr>
                <a:spcBef>
                  <a:spcPts val="500"/>
                </a:spcBef>
              </a:pPr>
              <a:r>
                <a:rPr lang="en-US" sz="500" dirty="0"/>
                <a:t>summer</a:t>
              </a:r>
            </a:p>
          </p:txBody>
        </p:sp>
        <p:sp>
          <p:nvSpPr>
            <p:cNvPr id="41" name="TextBox 40">
              <a:extLst>
                <a:ext uri="{FF2B5EF4-FFF2-40B4-BE49-F238E27FC236}">
                  <a16:creationId xmlns:a16="http://schemas.microsoft.com/office/drawing/2014/main" id="{7D54D8DC-9435-40C5-88F1-5831C8FFF7AB}"/>
                </a:ext>
              </a:extLst>
            </p:cNvPr>
            <p:cNvSpPr txBox="1"/>
            <p:nvPr/>
          </p:nvSpPr>
          <p:spPr>
            <a:xfrm>
              <a:off x="2642299" y="1389315"/>
              <a:ext cx="504751" cy="76944"/>
            </a:xfrm>
            <a:prstGeom prst="rect">
              <a:avLst/>
            </a:prstGeom>
            <a:noFill/>
          </p:spPr>
          <p:txBody>
            <a:bodyPr wrap="square" lIns="0" tIns="0" rIns="0" bIns="0" rtlCol="0">
              <a:spAutoFit/>
            </a:bodyPr>
            <a:lstStyle/>
            <a:p>
              <a:pPr>
                <a:spcBef>
                  <a:spcPts val="500"/>
                </a:spcBef>
              </a:pPr>
              <a:r>
                <a:rPr lang="en-US" sz="500" dirty="0"/>
                <a:t>summer</a:t>
              </a:r>
            </a:p>
          </p:txBody>
        </p:sp>
        <p:sp>
          <p:nvSpPr>
            <p:cNvPr id="42" name="TextBox 41">
              <a:extLst>
                <a:ext uri="{FF2B5EF4-FFF2-40B4-BE49-F238E27FC236}">
                  <a16:creationId xmlns:a16="http://schemas.microsoft.com/office/drawing/2014/main" id="{B71960F3-A3BA-4FC0-84CE-BC7985C47B22}"/>
                </a:ext>
              </a:extLst>
            </p:cNvPr>
            <p:cNvSpPr txBox="1"/>
            <p:nvPr/>
          </p:nvSpPr>
          <p:spPr>
            <a:xfrm>
              <a:off x="3164590" y="1389315"/>
              <a:ext cx="504751" cy="76944"/>
            </a:xfrm>
            <a:prstGeom prst="rect">
              <a:avLst/>
            </a:prstGeom>
            <a:noFill/>
          </p:spPr>
          <p:txBody>
            <a:bodyPr wrap="square" lIns="0" tIns="0" rIns="0" bIns="0" rtlCol="0">
              <a:spAutoFit/>
            </a:bodyPr>
            <a:lstStyle/>
            <a:p>
              <a:pPr>
                <a:spcBef>
                  <a:spcPts val="500"/>
                </a:spcBef>
              </a:pPr>
              <a:r>
                <a:rPr lang="en-US" sz="500" dirty="0"/>
                <a:t>summer</a:t>
              </a:r>
            </a:p>
          </p:txBody>
        </p:sp>
        <p:cxnSp>
          <p:nvCxnSpPr>
            <p:cNvPr id="43" name="Straight Connector 42">
              <a:extLst>
                <a:ext uri="{FF2B5EF4-FFF2-40B4-BE49-F238E27FC236}">
                  <a16:creationId xmlns:a16="http://schemas.microsoft.com/office/drawing/2014/main" id="{6E65CE04-3F27-4D1E-850A-314F361A965B}"/>
                </a:ext>
              </a:extLst>
            </p:cNvPr>
            <p:cNvCxnSpPr>
              <a:cxnSpLocks/>
            </p:cNvCxnSpPr>
            <p:nvPr/>
          </p:nvCxnSpPr>
          <p:spPr bwMode="gray">
            <a:xfrm flipV="1">
              <a:off x="1093293" y="2738910"/>
              <a:ext cx="200339" cy="12829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D037B8-0F79-4A1A-933E-AE99D1BB9F6C}"/>
                </a:ext>
              </a:extLst>
            </p:cNvPr>
            <p:cNvCxnSpPr>
              <a:cxnSpLocks/>
            </p:cNvCxnSpPr>
            <p:nvPr/>
          </p:nvCxnSpPr>
          <p:spPr bwMode="gray">
            <a:xfrm flipV="1">
              <a:off x="1593218" y="2480612"/>
              <a:ext cx="223144" cy="13603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D6E21D3-23EE-412B-B17D-5D344ED54FE0}"/>
                </a:ext>
              </a:extLst>
            </p:cNvPr>
            <p:cNvCxnSpPr>
              <a:cxnSpLocks/>
            </p:cNvCxnSpPr>
            <p:nvPr/>
          </p:nvCxnSpPr>
          <p:spPr bwMode="gray">
            <a:xfrm flipV="1">
              <a:off x="2120007" y="2205223"/>
              <a:ext cx="246503" cy="14722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69B4B7F-E085-42FA-8718-FE79E06128B0}"/>
                </a:ext>
              </a:extLst>
            </p:cNvPr>
            <p:cNvCxnSpPr>
              <a:cxnSpLocks/>
            </p:cNvCxnSpPr>
            <p:nvPr/>
          </p:nvCxnSpPr>
          <p:spPr bwMode="gray">
            <a:xfrm flipV="1">
              <a:off x="2639644" y="1949354"/>
              <a:ext cx="252375" cy="1516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C74028E-78A7-4214-8CC8-903BF1156FBD}"/>
                </a:ext>
              </a:extLst>
            </p:cNvPr>
            <p:cNvCxnSpPr>
              <a:cxnSpLocks/>
            </p:cNvCxnSpPr>
            <p:nvPr/>
          </p:nvCxnSpPr>
          <p:spPr bwMode="gray">
            <a:xfrm flipV="1">
              <a:off x="3200400" y="1728474"/>
              <a:ext cx="204387" cy="8883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2F1FF96-019B-4131-A09A-B718DDBE9A44}"/>
                </a:ext>
              </a:extLst>
            </p:cNvPr>
            <p:cNvCxnSpPr>
              <a:cxnSpLocks/>
            </p:cNvCxnSpPr>
            <p:nvPr/>
          </p:nvCxnSpPr>
          <p:spPr bwMode="gray">
            <a:xfrm flipV="1">
              <a:off x="2831491" y="1793364"/>
              <a:ext cx="424050" cy="185229"/>
            </a:xfrm>
            <a:prstGeom prst="line">
              <a:avLst/>
            </a:pr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A7970D1-FB71-46ED-943F-984029AA77E1}"/>
                </a:ext>
              </a:extLst>
            </p:cNvPr>
            <p:cNvCxnSpPr>
              <a:cxnSpLocks/>
            </p:cNvCxnSpPr>
            <p:nvPr/>
          </p:nvCxnSpPr>
          <p:spPr bwMode="gray">
            <a:xfrm>
              <a:off x="2135705" y="2891916"/>
              <a:ext cx="217984" cy="5449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F053814-66E2-4069-8B9F-FF94317A51E7}"/>
                </a:ext>
              </a:extLst>
            </p:cNvPr>
            <p:cNvCxnSpPr>
              <a:cxnSpLocks/>
            </p:cNvCxnSpPr>
            <p:nvPr/>
          </p:nvCxnSpPr>
          <p:spPr bwMode="gray">
            <a:xfrm>
              <a:off x="2649222" y="2821321"/>
              <a:ext cx="242797" cy="78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7611543-D01D-4BF4-9415-311EB629896C}"/>
                </a:ext>
              </a:extLst>
            </p:cNvPr>
            <p:cNvCxnSpPr>
              <a:cxnSpLocks/>
            </p:cNvCxnSpPr>
            <p:nvPr/>
          </p:nvCxnSpPr>
          <p:spPr bwMode="gray">
            <a:xfrm flipV="1">
              <a:off x="2865260" y="2719042"/>
              <a:ext cx="325459" cy="170445"/>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90CB78E-FC69-4BE4-ADF4-E51B13EEC1EF}"/>
                </a:ext>
              </a:extLst>
            </p:cNvPr>
            <p:cNvCxnSpPr>
              <a:cxnSpLocks/>
            </p:cNvCxnSpPr>
            <p:nvPr/>
          </p:nvCxnSpPr>
          <p:spPr bwMode="gray">
            <a:xfrm>
              <a:off x="3187949" y="2711407"/>
              <a:ext cx="216838" cy="5566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A8112B2A-0100-4C32-B4B3-ED77C91D3590}"/>
              </a:ext>
            </a:extLst>
          </p:cNvPr>
          <p:cNvSpPr txBox="1"/>
          <p:nvPr/>
        </p:nvSpPr>
        <p:spPr bwMode="gray">
          <a:xfrm>
            <a:off x="268151" y="3557401"/>
            <a:ext cx="5652589" cy="153888"/>
          </a:xfrm>
          <a:prstGeom prst="rect">
            <a:avLst/>
          </a:prstGeom>
          <a:noFill/>
        </p:spPr>
        <p:txBody>
          <a:bodyPr wrap="square" lIns="0" tIns="0" rIns="0" bIns="0" rtlCol="0">
            <a:spAutoFit/>
          </a:bodyPr>
          <a:lstStyle/>
          <a:p>
            <a:pPr>
              <a:spcBef>
                <a:spcPts val="500"/>
              </a:spcBef>
            </a:pPr>
            <a:r>
              <a:rPr lang="en-US" sz="1000" b="1" dirty="0"/>
              <a:t>Largely Due to Inequitable Access to Literacy Skills Practice Over Summer</a:t>
            </a:r>
          </a:p>
        </p:txBody>
      </p:sp>
      <p:sp>
        <p:nvSpPr>
          <p:cNvPr id="5" name="Rectangle 4">
            <a:extLst>
              <a:ext uri="{FF2B5EF4-FFF2-40B4-BE49-F238E27FC236}">
                <a16:creationId xmlns:a16="http://schemas.microsoft.com/office/drawing/2014/main" id="{C8ECAFFA-FCB8-4B5F-B259-5808DD9D5C9A}"/>
              </a:ext>
            </a:extLst>
          </p:cNvPr>
          <p:cNvSpPr/>
          <p:nvPr/>
        </p:nvSpPr>
        <p:spPr>
          <a:xfrm>
            <a:off x="274060" y="1822153"/>
            <a:ext cx="1079829" cy="1200329"/>
          </a:xfrm>
          <a:prstGeom prst="rect">
            <a:avLst/>
          </a:prstGeom>
        </p:spPr>
        <p:txBody>
          <a:bodyPr wrap="square">
            <a:spAutoFit/>
          </a:bodyPr>
          <a:lstStyle/>
          <a:p>
            <a:pPr>
              <a:spcBef>
                <a:spcPts val="300"/>
              </a:spcBef>
            </a:pPr>
            <a:r>
              <a:rPr lang="en-US" sz="800" dirty="0"/>
              <a:t>After 6 years, disadvantaged students behind their more affluent peers in reading by the equivalent of </a:t>
            </a:r>
            <a:r>
              <a:rPr lang="en-US" sz="800" b="1" dirty="0"/>
              <a:t>nearly three grades</a:t>
            </a:r>
            <a:endParaRPr lang="en-US" sz="800" dirty="0"/>
          </a:p>
        </p:txBody>
      </p:sp>
      <p:sp>
        <p:nvSpPr>
          <p:cNvPr id="56" name="Right Brace 55">
            <a:extLst>
              <a:ext uri="{FF2B5EF4-FFF2-40B4-BE49-F238E27FC236}">
                <a16:creationId xmlns:a16="http://schemas.microsoft.com/office/drawing/2014/main" id="{C295331E-5B72-44F6-BECB-D14237A4828C}"/>
              </a:ext>
            </a:extLst>
          </p:cNvPr>
          <p:cNvSpPr/>
          <p:nvPr/>
        </p:nvSpPr>
        <p:spPr bwMode="gray">
          <a:xfrm flipH="1">
            <a:off x="1345826" y="1418799"/>
            <a:ext cx="160129" cy="2035376"/>
          </a:xfrm>
          <a:prstGeom prst="rightBrace">
            <a:avLst>
              <a:gd name="adj1" fmla="val 0"/>
              <a:gd name="adj2" fmla="val 50816"/>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54" name="Rectangle 53">
            <a:extLst>
              <a:ext uri="{FF2B5EF4-FFF2-40B4-BE49-F238E27FC236}">
                <a16:creationId xmlns:a16="http://schemas.microsoft.com/office/drawing/2014/main" id="{F60C8EE1-F784-4E36-AE64-B325C0397E11}"/>
              </a:ext>
            </a:extLst>
          </p:cNvPr>
          <p:cNvSpPr/>
          <p:nvPr/>
        </p:nvSpPr>
        <p:spPr bwMode="gray">
          <a:xfrm>
            <a:off x="276303" y="1822153"/>
            <a:ext cx="1018085" cy="121822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Text Placeholder 4">
            <a:extLst>
              <a:ext uri="{FF2B5EF4-FFF2-40B4-BE49-F238E27FC236}">
                <a16:creationId xmlns:a16="http://schemas.microsoft.com/office/drawing/2014/main" id="{E6D2D884-F6A4-48E2-80F8-F548A42DE314}"/>
              </a:ext>
            </a:extLst>
          </p:cNvPr>
          <p:cNvSpPr>
            <a:spLocks noGrp="1"/>
          </p:cNvSpPr>
          <p:nvPr>
            <p:ph type="body" sz="quarter" idx="19"/>
          </p:nvPr>
        </p:nvSpPr>
        <p:spPr>
          <a:xfrm>
            <a:off x="0" y="4483595"/>
            <a:ext cx="2046204" cy="153888"/>
          </a:xfrm>
        </p:spPr>
        <p:txBody>
          <a:bodyPr/>
          <a:lstStyle/>
          <a:p>
            <a:r>
              <a:rPr lang="en-US" dirty="0"/>
              <a:t>As compared to 29% of middle income students who attend summer learning and remediation programs. </a:t>
            </a:r>
          </a:p>
        </p:txBody>
      </p:sp>
    </p:spTree>
    <p:extLst>
      <p:ext uri="{BB962C8B-B14F-4D97-AF65-F5344CB8AC3E}">
        <p14:creationId xmlns:p14="http://schemas.microsoft.com/office/powerpoint/2010/main" val="7190769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solidFill>
            <a:schemeClr val="accent3"/>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4x3 On-screen 010118.potm" id="{020878D3-7A2E-44FE-80D1-5D7EF687D6E8}" vid="{C03778C9-B23D-4134-80CE-5188F11F8D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EAB1 4x3 On-screen 010118</Template>
  <TotalTime>0</TotalTime>
  <Words>3861</Words>
  <Application>Microsoft Office PowerPoint</Application>
  <PresentationFormat>Custom</PresentationFormat>
  <Paragraphs>466</Paragraphs>
  <Slides>29</Slides>
  <Notes>15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Rockwell</vt:lpstr>
      <vt:lpstr>Verdana</vt:lpstr>
      <vt:lpstr>Wingdings</vt:lpstr>
      <vt:lpstr>EAB1 4x3 On-screen</vt:lpstr>
      <vt:lpstr>Narrowing the Third  Grade Reading Gap</vt:lpstr>
      <vt:lpstr>Audio Options</vt:lpstr>
      <vt:lpstr>Using Zoom</vt:lpstr>
      <vt:lpstr>EAB: Making Education Smarter </vt:lpstr>
      <vt:lpstr>Narrowing the Third Grade Reading Gap</vt:lpstr>
      <vt:lpstr>Reading Systems Remain Disconnected From Science</vt:lpstr>
      <vt:lpstr>Upcoming Webconferences</vt:lpstr>
      <vt:lpstr>Summer Slide a Common Occurrence  </vt:lpstr>
      <vt:lpstr>Slide and Cumulative Loss Greatest for Low-Income</vt:lpstr>
      <vt:lpstr>Teachers Spend Too Much Time Playing Catch Up  </vt:lpstr>
      <vt:lpstr>Typical Summer School Leaves Much to be Desired</vt:lpstr>
      <vt:lpstr>Disguise Literacy Learning in Fun</vt:lpstr>
      <vt:lpstr>Quality Instruction Key to Summer School Success</vt:lpstr>
      <vt:lpstr>Literacy Camp Model Increases Student Engagement</vt:lpstr>
      <vt:lpstr>Toolkit Resources to Redesign Summer Learning</vt:lpstr>
      <vt:lpstr>Summer School Benefits Limited By Low Attendance</vt:lpstr>
      <vt:lpstr>Video Marketing Campaign Increases Enrollment</vt:lpstr>
      <vt:lpstr>Toolkit Guides Video Creation and Dissemination</vt:lpstr>
      <vt:lpstr>Once Enrolled, Incentivize Summer-Long Attendance </vt:lpstr>
      <vt:lpstr>Toolkit Provides Incentive Store Playbook</vt:lpstr>
      <vt:lpstr>Sometimes Poor Participation Rates Are Unavoidable</vt:lpstr>
      <vt:lpstr>Enable Parents to Reinforce Literacy in Simple Ways</vt:lpstr>
      <vt:lpstr>PowerPoint Presentation</vt:lpstr>
      <vt:lpstr>Texting Provides Promise for Summer Support</vt:lpstr>
      <vt:lpstr>Narrowing the Third Grade Reading Gap</vt:lpstr>
      <vt:lpstr>New Resource Being Added to Library</vt:lpstr>
      <vt:lpstr>Upcoming Webconferences</vt:lpstr>
      <vt:lpstr>Upcoming Webconferences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Third Grade Reading Gap</dc:title>
  <dc:subject/>
  <dc:creator/>
  <cp:lastModifiedBy/>
  <cp:revision>27</cp:revision>
  <dcterms:created xsi:type="dcterms:W3CDTF">2018-04-30T14:35:58Z</dcterms:created>
  <dcterms:modified xsi:type="dcterms:W3CDTF">2019-02-19T16:09:01Z</dcterms:modified>
  <cp:category/>
</cp:coreProperties>
</file>