
<file path=[Content_Types].xml><?xml version="1.0" encoding="utf-8"?>
<Types xmlns="http://schemas.openxmlformats.org/package/2006/content-types">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6"/>
  </p:notesMasterIdLst>
  <p:sldIdLst>
    <p:sldId id="257" r:id="rId2"/>
    <p:sldId id="736" r:id="rId3"/>
    <p:sldId id="268" r:id="rId4"/>
    <p:sldId id="275" r:id="rId5"/>
    <p:sldId id="274" r:id="rId6"/>
    <p:sldId id="273" r:id="rId7"/>
    <p:sldId id="269" r:id="rId8"/>
    <p:sldId id="738" r:id="rId9"/>
    <p:sldId id="271" r:id="rId10"/>
    <p:sldId id="293" r:id="rId11"/>
    <p:sldId id="292" r:id="rId12"/>
    <p:sldId id="734" r:id="rId13"/>
    <p:sldId id="748" r:id="rId14"/>
    <p:sldId id="264" r:id="rId15"/>
  </p:sldIdLst>
  <p:sldSz cx="6400800" cy="4800600"/>
  <p:notesSz cx="6950075" cy="9236075"/>
  <p:custDataLst>
    <p:tags r:id="rId17"/>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9B21C3-16BA-47E9-9210-70D9A0F40963}">
          <p14:sldIdLst>
            <p14:sldId id="257"/>
            <p14:sldId id="736"/>
            <p14:sldId id="268"/>
            <p14:sldId id="275"/>
            <p14:sldId id="274"/>
            <p14:sldId id="273"/>
            <p14:sldId id="269"/>
            <p14:sldId id="738"/>
            <p14:sldId id="271"/>
            <p14:sldId id="293"/>
            <p14:sldId id="292"/>
            <p14:sldId id="734"/>
            <p14:sldId id="74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52" autoAdjust="0"/>
    <p:restoredTop sz="92025" autoAdjust="0"/>
  </p:normalViewPr>
  <p:slideViewPr>
    <p:cSldViewPr snapToGrid="0" showGuides="1">
      <p:cViewPr varScale="1">
        <p:scale>
          <a:sx n="75" d="100"/>
          <a:sy n="75" d="100"/>
        </p:scale>
        <p:origin x="725" y="5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3408"/>
          </a:xfrm>
          <a:prstGeom prst="rect">
            <a:avLst/>
          </a:prstGeom>
        </p:spPr>
        <p:txBody>
          <a:bodyPr vert="horz" lIns="92486" tIns="46243" rIns="92486" bIns="46243"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936769" y="1"/>
            <a:ext cx="3011699" cy="463408"/>
          </a:xfrm>
          <a:prstGeom prst="rect">
            <a:avLst/>
          </a:prstGeom>
        </p:spPr>
        <p:txBody>
          <a:bodyPr vert="horz" lIns="92486" tIns="46243" rIns="92486" bIns="46243" rtlCol="0"/>
          <a:lstStyle>
            <a:lvl1pPr algn="r">
              <a:defRPr sz="1200">
                <a:latin typeface="Verdana" panose="020B0604030504040204" pitchFamily="34" charset="0"/>
              </a:defRPr>
            </a:lvl1pPr>
          </a:lstStyle>
          <a:p>
            <a:fld id="{635E5181-CEC9-49C9-AE2F-31A35049DD97}" type="datetimeFigureOut">
              <a:rPr lang="en-US" smtClean="0"/>
              <a:pPr/>
              <a:t>5/6/2019</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86" tIns="46243" rIns="92486" bIns="46243" rtlCol="0" anchor="ctr"/>
          <a:lstStyle/>
          <a:p>
            <a:endParaRPr lang="en-US" dirty="0"/>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86" tIns="46243" rIns="92486" bIns="462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86" tIns="46243" rIns="92486" bIns="46243"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86" tIns="46243" rIns="92486" bIns="46243"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Verdana" panose="020B0604030504040204" pitchFamily="34" charset="0"/>
                <a:ea typeface="+mn-ea"/>
                <a:cs typeface="+mn-cs"/>
              </a:rPr>
              <a:t>Notes: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Given all of the risks that independent schools face today, we need a more comprehensive, inclusive approach to risk that moves beyond crises.</a:t>
            </a:r>
            <a:endParaRPr lang="en-US" sz="1050" kern="1200" dirty="0">
              <a:solidFill>
                <a:schemeClr val="tx1"/>
              </a:solidFill>
              <a:effectLst/>
              <a:latin typeface="Verdana" panose="020B060403050404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This involves a few key elements, including: </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Understanding the </a:t>
            </a:r>
            <a:r>
              <a:rPr lang="en-US" sz="1200" u="sng" kern="1200" dirty="0">
                <a:solidFill>
                  <a:schemeClr val="tx1"/>
                </a:solidFill>
                <a:effectLst/>
                <a:latin typeface="Verdana" panose="020B0604030504040204" pitchFamily="34" charset="0"/>
                <a:ea typeface="+mn-ea"/>
                <a:cs typeface="+mn-cs"/>
              </a:rPr>
              <a:t>full</a:t>
            </a:r>
            <a:r>
              <a:rPr lang="en-US" sz="1200" kern="1200" dirty="0">
                <a:solidFill>
                  <a:schemeClr val="tx1"/>
                </a:solidFill>
                <a:effectLst/>
                <a:latin typeface="Verdana" panose="020B0604030504040204" pitchFamily="34" charset="0"/>
                <a:ea typeface="+mn-ea"/>
                <a:cs typeface="+mn-cs"/>
              </a:rPr>
              <a:t> breadth of our school’s exposure to risk</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Having objective criteria for assessing these risks</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Designing treatments to both prevent and respond to each risk by </a:t>
            </a:r>
            <a:r>
              <a:rPr lang="en-US" sz="1200" b="0" kern="1200" dirty="0">
                <a:solidFill>
                  <a:schemeClr val="tx1"/>
                </a:solidFill>
                <a:effectLst/>
                <a:latin typeface="Verdana" panose="020B0604030504040204" pitchFamily="34" charset="0"/>
                <a:ea typeface="+mn-ea"/>
                <a:cs typeface="+mn-cs"/>
              </a:rPr>
              <a:t>people who have the expertise to do so</a:t>
            </a:r>
            <a:endParaRPr lang="en-US" sz="1050" b="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Monitoring these treatments on an ongoing basis to make sure they’re effective</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And continually communicating this work with your school community</a:t>
            </a:r>
            <a:endParaRPr lang="en-US" sz="1050" kern="1200" dirty="0">
              <a:solidFill>
                <a:schemeClr val="tx1"/>
              </a:solidFill>
              <a:effectLst/>
              <a:latin typeface="Verdana" panose="020B060403050404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We’ve laid out these key elements as components of a comprehensive risk management process on the bottom half of the slide. </a:t>
            </a:r>
            <a:endParaRPr lang="en-US" sz="1050" kern="1200" dirty="0">
              <a:solidFill>
                <a:schemeClr val="tx1"/>
              </a:solidFill>
              <a:effectLst/>
              <a:latin typeface="Verdana" panose="020B060403050404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As you can see, the first step is to create the infrastructure needed in order to set up this process, which is then laid out as:</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Verdana" panose="020B0604030504040204" pitchFamily="34" charset="0"/>
                <a:ea typeface="+mn-ea"/>
                <a:cs typeface="+mn-cs"/>
              </a:rPr>
              <a:t>Assessing and prioritizing risks, </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Verdana" panose="020B0604030504040204" pitchFamily="34" charset="0"/>
                <a:ea typeface="+mn-ea"/>
                <a:cs typeface="+mn-cs"/>
              </a:rPr>
              <a:t>Developing risk treatments, and </a:t>
            </a:r>
            <a:endParaRPr lang="en-US" sz="1050" kern="1200" dirty="0">
              <a:solidFill>
                <a:schemeClr val="tx1"/>
              </a:solidFill>
              <a:effectLst/>
              <a:latin typeface="Verdana" panose="020B0604030504040204" pitchFamily="34" charset="0"/>
              <a:ea typeface="+mn-ea"/>
              <a:cs typeface="+mn-cs"/>
            </a:endParaRPr>
          </a:p>
          <a:p>
            <a:pPr marL="628650" lvl="1" indent="-171450">
              <a:buFont typeface="Arial" panose="020B0604020202020204" pitchFamily="34" charset="0"/>
              <a:buChar char="•"/>
            </a:pPr>
            <a:r>
              <a:rPr lang="en-US" sz="1200" b="1" kern="1200" dirty="0">
                <a:solidFill>
                  <a:schemeClr val="tx1"/>
                </a:solidFill>
                <a:effectLst/>
                <a:latin typeface="Verdana" panose="020B0604030504040204" pitchFamily="34" charset="0"/>
                <a:ea typeface="+mn-ea"/>
                <a:cs typeface="+mn-cs"/>
              </a:rPr>
              <a:t>Implementing and monitoring these treatments. </a:t>
            </a:r>
            <a:endParaRPr lang="en-US" sz="1050" kern="1200" dirty="0">
              <a:solidFill>
                <a:schemeClr val="tx1"/>
              </a:solidFill>
              <a:effectLst/>
              <a:latin typeface="Verdana" panose="020B0604030504040204" pitchFamily="34" charset="0"/>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These last three steps will be continually revisited as schools engages in the risk managing process on an ongoing basis.</a:t>
            </a:r>
            <a:endParaRPr lang="en-US" sz="1050" kern="1200" dirty="0">
              <a:solidFill>
                <a:schemeClr val="tx1"/>
              </a:solidFill>
              <a:effectLst/>
              <a:latin typeface="Verdana" panose="020B0604030504040204"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a:t>
            </a:fld>
            <a:endParaRPr lang="en-US" dirty="0"/>
          </a:p>
        </p:txBody>
      </p:sp>
    </p:spTree>
    <p:extLst>
      <p:ext uri="{BB962C8B-B14F-4D97-AF65-F5344CB8AC3E}">
        <p14:creationId xmlns:p14="http://schemas.microsoft.com/office/powerpoint/2010/main" val="4239217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r>
              <a:rPr lang="en-US" dirty="0"/>
              <a:t>Oftentimes, independent schools are focused on crisis preparedness. We’ve broken down the key elements of risk management in the table below to show you the limitations of crisis preparedness in comparison.</a:t>
            </a:r>
          </a:p>
          <a:p>
            <a:pPr marL="173412" indent="-173412">
              <a:buFont typeface="Arial" panose="020B0604020202020204" pitchFamily="34" charset="0"/>
              <a:buChar char="•"/>
            </a:pPr>
            <a:r>
              <a:rPr lang="en-US" dirty="0"/>
              <a:t>While both crisis preparedness and risk management help you to design effective policies and response protocols, encourage continued drills, practice, and monitoring, and keeping stakeholders informed, crisis preparedness falls short in several key ways.</a:t>
            </a:r>
          </a:p>
          <a:p>
            <a:pPr marL="173412" indent="-173412">
              <a:buFont typeface="Arial" panose="020B0604020202020204" pitchFamily="34" charset="0"/>
              <a:buChar char="•"/>
            </a:pPr>
            <a:r>
              <a:rPr lang="en-US" dirty="0"/>
              <a:t>First, it doesn’t allow you to have a complete understanding of your institution’s risks, because it simply doesn’t focus on every type of risk that could impact you. </a:t>
            </a:r>
          </a:p>
          <a:p>
            <a:pPr marL="173412" indent="-173412">
              <a:buFont typeface="Arial" panose="020B0604020202020204" pitchFamily="34" charset="0"/>
              <a:buChar char="•"/>
            </a:pPr>
            <a:r>
              <a:rPr lang="en-US" dirty="0"/>
              <a:t>It also doesn’t involve prioritization of risks, which is essential when it comes to figuring out how you’ll allocate your school’s resources.</a:t>
            </a:r>
          </a:p>
          <a:p>
            <a:pPr marL="173412" indent="-173412">
              <a:buFont typeface="Arial" panose="020B0604020202020204" pitchFamily="34" charset="0"/>
              <a:buChar char="•"/>
            </a:pPr>
            <a:r>
              <a:rPr lang="en-US" dirty="0"/>
              <a:t>And while schools are often consulting with outside safety experts or legal counsel, they are often overlooking the expertise within the institution to help identify and mitigate the broader array of risks that threaten the school.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a:t>
            </a:fld>
            <a:endParaRPr lang="en-US" dirty="0"/>
          </a:p>
        </p:txBody>
      </p:sp>
    </p:spTree>
    <p:extLst>
      <p:ext uri="{BB962C8B-B14F-4D97-AF65-F5344CB8AC3E}">
        <p14:creationId xmlns:p14="http://schemas.microsoft.com/office/powerpoint/2010/main" val="3821131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865">
              <a:defRPr/>
            </a:pPr>
            <a:r>
              <a:rPr lang="en-US" dirty="0"/>
              <a:t>Notes: </a:t>
            </a:r>
          </a:p>
          <a:p>
            <a:pPr defTabSz="924865">
              <a:defRPr/>
            </a:pPr>
            <a:endParaRPr lang="en-US" dirty="0"/>
          </a:p>
          <a:p>
            <a:pPr defTabSz="924865">
              <a:defRPr/>
            </a:pPr>
            <a:r>
              <a:rPr lang="en-US" dirty="0"/>
              <a:t>We’ve typically focused on just a few risks, when in fact the risk landscape is so much larger. This process will allow us to better track and manage all those risks. </a:t>
            </a:r>
          </a:p>
          <a:p>
            <a:pPr defTabSz="924865">
              <a:defRPr/>
            </a:pPr>
            <a:endParaRPr lang="en-US" dirty="0"/>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We’ve grouped just a few of the types of risks that you deal with regularly at school, starting with student health and safety. You have to think about everything from students’ food allergies to the latest concussion protocols for student athletes.</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You also have sprawling campuses to maintain to protect your community from everything slip and falls to incidents during student pick-up and drop-off.</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There are a whole host of new threats that arise as your schools and the world around you becomes more high-tech:  everything from securing sensitive data from breaches to your students’ use of social media.</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Then there are the threats you deal with from community conflict and greater litigiousness, whether it’s an unhappy employee who is being exited who is threatening to sue you or an issue that arises with a disgruntled parent.</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And to be clear, this is far from a comprehensive list….</a:t>
            </a:r>
          </a:p>
          <a:p>
            <a:pPr defTabSz="924865">
              <a:defRPr/>
            </a:pPr>
            <a:endParaRPr lang="en-US" dirty="0"/>
          </a:p>
          <a:p>
            <a:pPr defTabSz="924865">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6</a:t>
            </a:fld>
            <a:endParaRPr lang="en-US" dirty="0"/>
          </a:p>
        </p:txBody>
      </p:sp>
    </p:spTree>
    <p:extLst>
      <p:ext uri="{BB962C8B-B14F-4D97-AF65-F5344CB8AC3E}">
        <p14:creationId xmlns:p14="http://schemas.microsoft.com/office/powerpoint/2010/main" val="167453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a:t>NOTE: It will be helpful for you to add some color about your school in particular and illustrate that this is a process adapted to the needs of the school.</a:t>
            </a:r>
          </a:p>
          <a:p>
            <a:pPr marL="1098277" lvl="2" indent="-173412">
              <a:buFont typeface="Arial" panose="020B0604020202020204" pitchFamily="34" charset="0"/>
              <a:buChar char="•"/>
            </a:pPr>
            <a:r>
              <a:rPr lang="en-US" dirty="0"/>
              <a:t>IRM will help keep students, faculty, staff, and school functioning at the highest possible level</a:t>
            </a:r>
          </a:p>
          <a:p>
            <a:pPr marL="1098277" lvl="2" indent="-173412">
              <a:buFont typeface="Arial" panose="020B0604020202020204" pitchFamily="34" charset="0"/>
              <a:buChar char="•"/>
            </a:pPr>
            <a:r>
              <a:rPr lang="en-US" dirty="0"/>
              <a:t>The IRM process </a:t>
            </a:r>
          </a:p>
          <a:p>
            <a:pPr marL="1098277" lvl="2" indent="-17341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7</a:t>
            </a:fld>
            <a:endParaRPr lang="en-US" dirty="0"/>
          </a:p>
        </p:txBody>
      </p:sp>
    </p:spTree>
    <p:extLst>
      <p:ext uri="{BB962C8B-B14F-4D97-AF65-F5344CB8AC3E}">
        <p14:creationId xmlns:p14="http://schemas.microsoft.com/office/powerpoint/2010/main" val="413496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Most schools fall somewhere on a continuum between having no formal approach to managing risk and comprehensively managing risk, often focusing mainly on crisis preparedness.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We used the Institutional Risk Management Maturity Assessment to assess our schools current approach to risk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119211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a:t>
            </a:r>
          </a:p>
          <a:p>
            <a:endParaRPr lang="en-US" dirty="0"/>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On the upper left-hand side of this table, you can see several key functions of the board and how they translate into principles of good board risk management practice. </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For example, the board recognizes its primary role as “long-range and strategic,” which means that it does not engage in daily operations when it comes to risk management, though it does maintain oversight.</a:t>
            </a:r>
          </a:p>
          <a:p>
            <a:pPr marL="171450" lvl="0" indent="-171450">
              <a:buFont typeface="Arial" panose="020B0604020202020204" pitchFamily="34" charset="0"/>
              <a:buChar char="•"/>
            </a:pPr>
            <a:r>
              <a:rPr lang="en-US" sz="1200" kern="1200" dirty="0">
                <a:solidFill>
                  <a:schemeClr val="tx1"/>
                </a:solidFill>
                <a:effectLst/>
                <a:latin typeface="Verdana" panose="020B0604030504040204" pitchFamily="34" charset="0"/>
                <a:ea typeface="+mn-ea"/>
                <a:cs typeface="+mn-cs"/>
              </a:rPr>
              <a:t>Depending on your board’s current level of involvement at the school this can also provide a reminder of where their energy is best spent in service to the school. </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4200338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www.eab.com/" TargetMode="External"/><Relationship Id="rId2" Type="http://schemas.openxmlformats.org/officeDocument/2006/relationships/slideMaster" Target="../slideMasters/slideMaster1.xml"/><Relationship Id="rId1" Type="http://schemas.openxmlformats.org/officeDocument/2006/relationships/tags" Target="../tags/tag20.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hyperlink" Target="https://eab.box.com/v/eab-one-pager-script" TargetMode="Externa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2" name="Rectangle 21"/>
          <p:cNvSpPr/>
          <p:nvPr userDrawn="1"/>
        </p:nvSpPr>
        <p:spPr bwMode="gray">
          <a:xfrm>
            <a:off x="0" y="552450"/>
            <a:ext cx="2502244" cy="4298949"/>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3" name="TextBox 22"/>
          <p:cNvSpPr txBox="1"/>
          <p:nvPr userDrawn="1"/>
        </p:nvSpPr>
        <p:spPr bwMode="gray">
          <a:xfrm>
            <a:off x="264105" y="1739317"/>
            <a:ext cx="2068331" cy="692497"/>
          </a:xfrm>
          <a:prstGeom prst="rect">
            <a:avLst/>
          </a:prstGeom>
          <a:noFill/>
        </p:spPr>
        <p:txBody>
          <a:bodyPr wrap="square" lIns="0" tIns="0" rIns="0" bIns="0" rtlCol="0">
            <a:spAutoFit/>
          </a:bodyPr>
          <a:lstStyle/>
          <a:p>
            <a:pPr algn="l">
              <a:spcBef>
                <a:spcPts val="500"/>
              </a:spcBef>
            </a:pPr>
            <a:r>
              <a:rPr lang="en-US" sz="2500" b="1" dirty="0">
                <a:solidFill>
                  <a:schemeClr val="bg1"/>
                </a:solidFill>
              </a:rPr>
              <a:t>4:3</a:t>
            </a:r>
            <a:br>
              <a:rPr lang="en-US" sz="2500" b="1" dirty="0">
                <a:solidFill>
                  <a:schemeClr val="bg1"/>
                </a:solidFill>
              </a:rPr>
            </a:br>
            <a:r>
              <a:rPr lang="en-US" sz="2000" b="0" dirty="0">
                <a:solidFill>
                  <a:schemeClr val="bg1"/>
                </a:solidFill>
              </a:rPr>
              <a:t>On-screen</a:t>
            </a:r>
          </a:p>
        </p:txBody>
      </p:sp>
      <p:cxnSp>
        <p:nvCxnSpPr>
          <p:cNvPr id="25" name="Straight Connector 24"/>
          <p:cNvCxnSpPr/>
          <p:nvPr userDrawn="1"/>
        </p:nvCxnSpPr>
        <p:spPr bwMode="gray">
          <a:xfrm>
            <a:off x="271463" y="2566000"/>
            <a:ext cx="2060973"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userDrawn="1"/>
        </p:nvSpPr>
        <p:spPr bwMode="gray">
          <a:xfrm>
            <a:off x="271463" y="2644312"/>
            <a:ext cx="2173362" cy="138499"/>
          </a:xfrm>
          <a:prstGeom prst="rect">
            <a:avLst/>
          </a:prstGeom>
          <a:noFill/>
        </p:spPr>
        <p:txBody>
          <a:bodyPr wrap="square" lIns="0" tIns="0" rIns="0" bIns="0" rtlCol="0">
            <a:spAutoFit/>
          </a:bodyPr>
          <a:lstStyle/>
          <a:p>
            <a:pPr>
              <a:spcBef>
                <a:spcPts val="500"/>
              </a:spcBef>
            </a:pPr>
            <a:r>
              <a:rPr lang="pt-BR" sz="900" b="1" dirty="0">
                <a:solidFill>
                  <a:schemeClr val="bg1"/>
                </a:solidFill>
              </a:rPr>
              <a:t>All projected presentations:</a:t>
            </a:r>
          </a:p>
        </p:txBody>
      </p:sp>
      <p:pic>
        <p:nvPicPr>
          <p:cNvPr id="33" name="Picture 32" descr="Screen Clippi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666233" y="552450"/>
            <a:ext cx="3459061" cy="2596812"/>
          </a:xfrm>
          <a:prstGeom prst="rect">
            <a:avLst/>
          </a:prstGeom>
          <a:ln w="6350">
            <a:solidFill>
              <a:schemeClr val="accent4"/>
            </a:solidFill>
            <a:miter lim="800000"/>
          </a:ln>
        </p:spPr>
      </p:pic>
      <p:pic>
        <p:nvPicPr>
          <p:cNvPr id="27" name="Picture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71464" y="897430"/>
            <a:ext cx="1244214" cy="477850"/>
          </a:xfrm>
          <a:prstGeom prst="rect">
            <a:avLst/>
          </a:prstGeom>
        </p:spPr>
      </p:pic>
      <p:sp>
        <p:nvSpPr>
          <p:cNvPr id="32" name="TextBox 31"/>
          <p:cNvSpPr txBox="1"/>
          <p:nvPr userDrawn="1"/>
        </p:nvSpPr>
        <p:spPr bwMode="gray">
          <a:xfrm>
            <a:off x="455635" y="2876813"/>
            <a:ext cx="1344839" cy="897682"/>
          </a:xfrm>
          <a:prstGeom prst="rect">
            <a:avLst/>
          </a:prstGeom>
          <a:noFill/>
        </p:spPr>
        <p:txBody>
          <a:bodyPr wrap="square" lIns="0" tIns="0" rIns="0" bIns="0" rtlCol="0">
            <a:spAutoFit/>
          </a:bodyPr>
          <a:lstStyle/>
          <a:p>
            <a:pPr marL="112713" indent="-112713">
              <a:spcBef>
                <a:spcPts val="400"/>
              </a:spcBef>
              <a:buFont typeface="Arial" panose="020B0604020202020204" pitchFamily="34" charset="0"/>
              <a:buChar char="•"/>
            </a:pPr>
            <a:r>
              <a:rPr lang="en-US" sz="900" dirty="0">
                <a:solidFill>
                  <a:schemeClr val="bg1"/>
                </a:solidFill>
              </a:rPr>
              <a:t>National meetings</a:t>
            </a:r>
          </a:p>
          <a:p>
            <a:pPr marL="112713" indent="-112713">
              <a:spcBef>
                <a:spcPts val="400"/>
              </a:spcBef>
              <a:buFont typeface="Arial" panose="020B0604020202020204" pitchFamily="34" charset="0"/>
              <a:buChar char="•"/>
            </a:pPr>
            <a:r>
              <a:rPr lang="en-US" sz="900" dirty="0" err="1">
                <a:solidFill>
                  <a:schemeClr val="bg1"/>
                </a:solidFill>
              </a:rPr>
              <a:t>Webconferences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Roundtables</a:t>
            </a:r>
          </a:p>
          <a:p>
            <a:pPr marL="112713"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112713" indent="-112713">
              <a:spcBef>
                <a:spcPts val="400"/>
              </a:spcBef>
              <a:buFont typeface="Arial" panose="020B0604020202020204" pitchFamily="34" charset="0"/>
              <a:buChar char="•"/>
            </a:pPr>
            <a:r>
              <a:rPr lang="en-US" sz="900" dirty="0">
                <a:solidFill>
                  <a:schemeClr val="bg1"/>
                </a:solidFill>
              </a:rPr>
              <a:t>Conferences</a:t>
            </a:r>
          </a:p>
        </p:txBody>
      </p:sp>
      <p:sp>
        <p:nvSpPr>
          <p:cNvPr id="34" name="Rectangle 33"/>
          <p:cNvSpPr/>
          <p:nvPr userDrawn="1"/>
        </p:nvSpPr>
        <p:spPr bwMode="gray">
          <a:xfrm>
            <a:off x="0" y="0"/>
            <a:ext cx="2502244" cy="401986"/>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2019</a:t>
            </a:r>
            <a:r>
              <a:rPr lang="en-US" sz="1200" b="1" baseline="0" dirty="0">
                <a:solidFill>
                  <a:schemeClr val="bg1"/>
                </a:solidFill>
              </a:rPr>
              <a:t> Template Edition</a:t>
            </a:r>
            <a:endParaRPr lang="en-US" sz="1200" b="1" dirty="0">
              <a:solidFill>
                <a:schemeClr val="bg1"/>
              </a:solidFill>
            </a:endParaRPr>
          </a:p>
        </p:txBody>
      </p:sp>
      <p:sp>
        <p:nvSpPr>
          <p:cNvPr id="12" name="Text Placeholder 7"/>
          <p:cNvSpPr txBox="1">
            <a:spLocks/>
          </p:cNvSpPr>
          <p:nvPr userDrawn="1"/>
        </p:nvSpPr>
        <p:spPr bwMode="gray">
          <a:xfrm>
            <a:off x="277813" y="3970588"/>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16:9 format? </a:t>
            </a:r>
            <a:br>
              <a:rPr lang="en-US" sz="900" b="1" dirty="0">
                <a:solidFill>
                  <a:schemeClr val="bg1"/>
                </a:solidFill>
              </a:rPr>
            </a:br>
            <a:r>
              <a:rPr lang="en-US" sz="900" b="0" dirty="0">
                <a:solidFill>
                  <a:schemeClr val="bg1"/>
                </a:solidFill>
              </a:rPr>
              <a:t>Email DSS-Requests@eab.com</a:t>
            </a:r>
          </a:p>
        </p:txBody>
      </p:sp>
      <p:pic>
        <p:nvPicPr>
          <p:cNvPr id="14" name="Picture 13">
            <a:extLst>
              <a:ext uri="{FF2B5EF4-FFF2-40B4-BE49-F238E27FC236}">
                <a16:creationId xmlns:a16="http://schemas.microsoft.com/office/drawing/2014/main" id="{9166CDF0-C991-469B-B75A-409F40F1564C}"/>
              </a:ext>
            </a:extLst>
          </p:cNvPr>
          <p:cNvPicPr>
            <a:picLocks noChangeAspect="1"/>
          </p:cNvPicPr>
          <p:nvPr userDrawn="1"/>
        </p:nvPicPr>
        <p:blipFill>
          <a:blip r:embed="rId5"/>
          <a:stretch>
            <a:fillRect/>
          </a:stretch>
        </p:blipFill>
        <p:spPr>
          <a:xfrm>
            <a:off x="2678907" y="3320075"/>
            <a:ext cx="3444080" cy="1302544"/>
          </a:xfrm>
          <a:prstGeom prst="rect">
            <a:avLst/>
          </a:prstGeom>
        </p:spPr>
      </p:pic>
      <p:sp>
        <p:nvSpPr>
          <p:cNvPr id="13" name="Rectangle 12">
            <a:extLst>
              <a:ext uri="{FF2B5EF4-FFF2-40B4-BE49-F238E27FC236}">
                <a16:creationId xmlns:a16="http://schemas.microsoft.com/office/drawing/2014/main" id="{E5E0AEC6-4F97-4E0A-AA62-71EC242B1B8D}"/>
              </a:ext>
            </a:extLst>
          </p:cNvPr>
          <p:cNvSpPr/>
          <p:nvPr userDrawn="1"/>
        </p:nvSpPr>
        <p:spPr bwMode="gray">
          <a:xfrm>
            <a:off x="2666233" y="0"/>
            <a:ext cx="3456754" cy="401986"/>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200" b="1" dirty="0">
                <a:solidFill>
                  <a:schemeClr val="bg1"/>
                </a:solidFill>
              </a:rPr>
              <a:t>Delete Page After Reading</a:t>
            </a:r>
          </a:p>
        </p:txBody>
      </p:sp>
    </p:spTree>
    <p:custDataLst>
      <p:tags r:id="rId1"/>
    </p:custDataLst>
    <p:extLst>
      <p:ext uri="{BB962C8B-B14F-4D97-AF65-F5344CB8AC3E}">
        <p14:creationId xmlns:p14="http://schemas.microsoft.com/office/powerpoint/2010/main" val="413359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TextBox 19"/>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cxnSp>
        <p:nvCxnSpPr>
          <p:cNvPr id="34" name="Straight Connector 33"/>
          <p:cNvCxnSpPr/>
          <p:nvPr userDrawn="1"/>
        </p:nvCxnSpPr>
        <p:spPr bwMode="gray">
          <a:xfrm>
            <a:off x="283818" y="1110912"/>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43" name="Title 1"/>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tx1"/>
                </a:solidFill>
              </a:rPr>
              <a:t>Notes:</a:t>
            </a:r>
          </a:p>
        </p:txBody>
      </p:sp>
      <p:grpSp>
        <p:nvGrpSpPr>
          <p:cNvPr id="24" name="Group 23"/>
          <p:cNvGrpSpPr/>
          <p:nvPr userDrawn="1"/>
        </p:nvGrpSpPr>
        <p:grpSpPr bwMode="gray">
          <a:xfrm>
            <a:off x="5888334" y="0"/>
            <a:ext cx="458401" cy="507600"/>
            <a:chOff x="5888334" y="0"/>
            <a:chExt cx="458401" cy="507600"/>
          </a:xfrm>
        </p:grpSpPr>
        <p:sp>
          <p:nvSpPr>
            <p:cNvPr id="25" name="Freeform 24"/>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4" name="TextBox 43"/>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cxnSp>
        <p:nvCxnSpPr>
          <p:cNvPr id="45" name="Straight Connector 44"/>
          <p:cNvCxnSpPr/>
          <p:nvPr userDrawn="1"/>
        </p:nvCxnSpPr>
        <p:spPr bwMode="gray">
          <a:xfrm>
            <a:off x="283818" y="439742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gray">
          <a:xfrm>
            <a:off x="283818" y="1476081"/>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gray">
          <a:xfrm>
            <a:off x="283818" y="1841250"/>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gray">
          <a:xfrm>
            <a:off x="283818" y="2206419"/>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gray">
          <a:xfrm>
            <a:off x="283818" y="2571588"/>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gray">
          <a:xfrm>
            <a:off x="283818" y="2936757"/>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gray">
          <a:xfrm>
            <a:off x="283818" y="3301926"/>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gray">
          <a:xfrm>
            <a:off x="283818" y="3667095"/>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gray">
          <a:xfrm>
            <a:off x="283818" y="4032264"/>
            <a:ext cx="584552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429620897"/>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sp>
        <p:nvSpPr>
          <p:cNvPr id="20" name="Title 19"/>
          <p:cNvSpPr>
            <a:spLocks noGrp="1"/>
          </p:cNvSpPr>
          <p:nvPr>
            <p:ph type="title" hasCustomPrompt="1"/>
          </p:nvPr>
        </p:nvSpPr>
        <p:spPr bwMode="gray">
          <a:xfrm>
            <a:off x="371475" y="3279699"/>
            <a:ext cx="5029200" cy="830997"/>
          </a:xfrm>
          <a:prstGeom prst="rect">
            <a:avLst/>
          </a:prstGeom>
        </p:spPr>
        <p:txBody>
          <a:bodyPr lIns="0" tIns="0" rIns="0" bIns="0" anchor="b" anchorCtr="0">
            <a:spAutoFit/>
          </a:bodyPr>
          <a:lstStyle>
            <a:lvl1pPr>
              <a:lnSpc>
                <a:spcPct val="90000"/>
              </a:lnSpc>
              <a:defRPr sz="3000" b="0" spc="50" baseline="0">
                <a:solidFill>
                  <a:schemeClr val="tx1"/>
                </a:solidFill>
              </a:defRPr>
            </a:lvl1pPr>
          </a:lstStyle>
          <a:p>
            <a:r>
              <a:rPr lang="en-US" dirty="0"/>
              <a:t>Cover Title – Rockwell 30pt Regular, Title Case</a:t>
            </a:r>
          </a:p>
        </p:txBody>
      </p:sp>
      <p:sp>
        <p:nvSpPr>
          <p:cNvPr id="22" name="Text Placeholder 21"/>
          <p:cNvSpPr>
            <a:spLocks noGrp="1"/>
          </p:cNvSpPr>
          <p:nvPr>
            <p:ph type="body" sz="quarter" idx="16" hasCustomPrompt="1"/>
          </p:nvPr>
        </p:nvSpPr>
        <p:spPr bwMode="gray">
          <a:xfrm>
            <a:off x="371475" y="4342854"/>
            <a:ext cx="5029200" cy="215444"/>
          </a:xfrm>
        </p:spPr>
        <p:txBody>
          <a:bodyPr/>
          <a:lstStyle>
            <a:lvl1pPr marL="0" indent="0">
              <a:spcBef>
                <a:spcPts val="0"/>
              </a:spcBef>
              <a:buNone/>
              <a:defRPr sz="1400" baseline="0">
                <a:solidFill>
                  <a:schemeClr val="tx1"/>
                </a:solidFill>
              </a:defRPr>
            </a:lvl1pPr>
            <a:lvl2pPr marL="114300" indent="0">
              <a:spcBef>
                <a:spcPts val="0"/>
              </a:spcBef>
              <a:buNone/>
              <a:defRPr sz="1400"/>
            </a:lvl2pPr>
            <a:lvl3pPr marL="228600" indent="0">
              <a:spcBef>
                <a:spcPts val="0"/>
              </a:spcBef>
              <a:buNone/>
              <a:defRPr sz="1400"/>
            </a:lvl3pPr>
            <a:lvl4pPr marL="342900" indent="0">
              <a:spcBef>
                <a:spcPts val="0"/>
              </a:spcBef>
              <a:buNone/>
              <a:defRPr sz="1400"/>
            </a:lvl4pPr>
            <a:lvl5pPr marL="457200" indent="0">
              <a:spcBef>
                <a:spcPts val="0"/>
              </a:spcBef>
              <a:buNone/>
              <a:defRPr sz="1400"/>
            </a:lvl5pPr>
          </a:lstStyle>
          <a:p>
            <a:pPr lvl="0"/>
            <a:r>
              <a:rPr lang="en-US" dirty="0"/>
              <a:t>Cover Subtitle – Verdana 14pt Regular, Title Case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51303" y="379532"/>
            <a:ext cx="1685547" cy="734569"/>
          </a:xfrm>
          <a:prstGeom prst="rect">
            <a:avLst/>
          </a:prstGeom>
          <a:noFill/>
          <a:ln>
            <a:noFill/>
          </a:ln>
        </p:spPr>
      </p:pic>
    </p:spTree>
    <p:custDataLst>
      <p:tags r:id="rId1"/>
    </p:custDataLst>
    <p:extLst>
      <p:ext uri="{BB962C8B-B14F-4D97-AF65-F5344CB8AC3E}">
        <p14:creationId xmlns:p14="http://schemas.microsoft.com/office/powerpoint/2010/main" val="3485206770"/>
      </p:ext>
    </p:extLst>
  </p:cSld>
  <p:clrMapOvr>
    <a:masterClrMapping/>
  </p:clrMapOvr>
  <p:extLst mod="1">
    <p:ext uri="{DCECCB84-F9BA-43D5-87BE-67443E8EF086}">
      <p15:sldGuideLst xmlns:p15="http://schemas.microsoft.com/office/powerpoint/2012/main">
        <p15:guide id="1" pos="234" userDrawn="1">
          <p15:clr>
            <a:srgbClr val="FBAE40"/>
          </p15:clr>
        </p15:guide>
        <p15:guide id="2" orient="horz" pos="2591" userDrawn="1">
          <p15:clr>
            <a:srgbClr val="FBAE40"/>
          </p15:clr>
        </p15:guide>
        <p15:guide id="3" orient="horz" pos="273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22860" y="4097682"/>
            <a:ext cx="6355080"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3939708" y="4191900"/>
            <a:ext cx="2438232" cy="215444"/>
          </a:xfrm>
          <a:prstGeom prst="rect">
            <a:avLst/>
          </a:prstGeom>
        </p:spPr>
        <p:txBody>
          <a:bodyPr wrap="none" lIns="0" tIns="0" rIns="0" bIns="0" anchor="t" anchorCtr="0">
            <a:spAutoFit/>
          </a:bodyPr>
          <a:lstStyle>
            <a:lvl1pPr algn="r">
              <a:lnSpc>
                <a:spcPct val="100000"/>
              </a:lnSpc>
              <a:defRPr sz="1400" b="0" spc="0" baseline="0">
                <a:solidFill>
                  <a:schemeClr val="accent3"/>
                </a:solidFill>
                <a:latin typeface="+mn-lt"/>
              </a:defRPr>
            </a:lvl1pPr>
          </a:lstStyle>
          <a:p>
            <a:r>
              <a:rPr lang="en-US" dirty="0"/>
              <a:t>Insert Program Name Here</a:t>
            </a:r>
          </a:p>
        </p:txBody>
      </p:sp>
      <p:sp>
        <p:nvSpPr>
          <p:cNvPr id="4" name="Text Placeholder 3"/>
          <p:cNvSpPr>
            <a:spLocks noGrp="1"/>
          </p:cNvSpPr>
          <p:nvPr>
            <p:ph type="body" sz="quarter" idx="16" hasCustomPrompt="1"/>
          </p:nvPr>
        </p:nvSpPr>
        <p:spPr bwMode="gray">
          <a:xfrm>
            <a:off x="3389943" y="4431033"/>
            <a:ext cx="2987997" cy="153888"/>
          </a:xfrm>
        </p:spPr>
        <p:txBody>
          <a:bodyPr wrap="none"/>
          <a:lstStyle>
            <a:lvl1pPr marL="0" indent="0" algn="r">
              <a:spcBef>
                <a:spcPts val="0"/>
              </a:spcBef>
              <a:buNone/>
              <a:defRPr sz="1000">
                <a:solidFill>
                  <a:schemeClr val="accent3"/>
                </a:solidFill>
              </a:defRPr>
            </a:lvl1pPr>
          </a:lstStyle>
          <a:p>
            <a:pPr lvl="0"/>
            <a:r>
              <a:rPr lang="en-US" dirty="0"/>
              <a:t>Insert Sub-program Name Here (if necessary)</a:t>
            </a:r>
          </a:p>
        </p:txBody>
      </p:sp>
    </p:spTree>
    <p:custDataLst>
      <p:tags r:id="rId1"/>
    </p:custDataLst>
    <p:extLst>
      <p:ext uri="{BB962C8B-B14F-4D97-AF65-F5344CB8AC3E}">
        <p14:creationId xmlns:p14="http://schemas.microsoft.com/office/powerpoint/2010/main" val="1714615953"/>
      </p:ext>
    </p:extLst>
  </p:cSld>
  <p:clrMapOvr>
    <a:masterClrMapping/>
  </p:clrMapOvr>
  <p:extLst mod="1">
    <p:ext uri="{DCECCB84-F9BA-43D5-87BE-67443E8EF086}">
      <p15:sldGuideLst xmlns:p15="http://schemas.microsoft.com/office/powerpoint/2012/main">
        <p15:guide id="1" orient="horz" pos="263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81610" y="309824"/>
            <a:ext cx="4111003"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6" name="Text Placeholder 5"/>
          <p:cNvSpPr>
            <a:spLocks noGrp="1"/>
          </p:cNvSpPr>
          <p:nvPr>
            <p:ph type="body" sz="quarter" idx="37" hasCustomPrompt="1"/>
          </p:nvPr>
        </p:nvSpPr>
        <p:spPr bwMode="gray">
          <a:xfrm>
            <a:off x="688369" y="968034"/>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8" name="Text Placeholder 7"/>
          <p:cNvSpPr>
            <a:spLocks noGrp="1"/>
          </p:cNvSpPr>
          <p:nvPr>
            <p:ph type="body" sz="quarter" idx="38" hasCustomPrompt="1"/>
          </p:nvPr>
        </p:nvSpPr>
        <p:spPr bwMode="gray">
          <a:xfrm>
            <a:off x="688369" y="117582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0" name="Text Placeholder 9"/>
          <p:cNvSpPr>
            <a:spLocks noGrp="1"/>
          </p:cNvSpPr>
          <p:nvPr>
            <p:ph type="body" sz="quarter" idx="39" hasCustomPrompt="1"/>
          </p:nvPr>
        </p:nvSpPr>
        <p:spPr bwMode="gray">
          <a:xfrm>
            <a:off x="688369" y="1609882"/>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12" name="Text Placeholder 11"/>
          <p:cNvSpPr>
            <a:spLocks noGrp="1"/>
          </p:cNvSpPr>
          <p:nvPr>
            <p:ph type="body" sz="quarter" idx="40" hasCustomPrompt="1"/>
          </p:nvPr>
        </p:nvSpPr>
        <p:spPr bwMode="gray">
          <a:xfrm>
            <a:off x="688369" y="1819016"/>
            <a:ext cx="3200400"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14" name="Text Placeholder 13"/>
          <p:cNvSpPr>
            <a:spLocks noGrp="1"/>
          </p:cNvSpPr>
          <p:nvPr>
            <p:ph type="body" sz="quarter" idx="41" hasCustomPrompt="1"/>
          </p:nvPr>
        </p:nvSpPr>
        <p:spPr bwMode="gray">
          <a:xfrm>
            <a:off x="688369" y="2250476"/>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17" name="Text Placeholder 16"/>
          <p:cNvSpPr>
            <a:spLocks noGrp="1"/>
          </p:cNvSpPr>
          <p:nvPr>
            <p:ph type="body" sz="quarter" idx="42" hasCustomPrompt="1"/>
          </p:nvPr>
        </p:nvSpPr>
        <p:spPr bwMode="gray">
          <a:xfrm>
            <a:off x="688369" y="2459785"/>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27" name="Text Placeholder 26"/>
          <p:cNvSpPr>
            <a:spLocks noGrp="1"/>
          </p:cNvSpPr>
          <p:nvPr>
            <p:ph type="body" sz="quarter" idx="43" hasCustomPrompt="1"/>
          </p:nvPr>
        </p:nvSpPr>
        <p:spPr bwMode="gray">
          <a:xfrm>
            <a:off x="688369" y="2888149"/>
            <a:ext cx="320040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29" name="Text Placeholder 28"/>
          <p:cNvSpPr>
            <a:spLocks noGrp="1"/>
          </p:cNvSpPr>
          <p:nvPr>
            <p:ph type="body" sz="quarter" idx="44" hasCustomPrompt="1"/>
          </p:nvPr>
        </p:nvSpPr>
        <p:spPr bwMode="gray">
          <a:xfrm>
            <a:off x="688369" y="3097903"/>
            <a:ext cx="3200400"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6" name="Straight Connector 15"/>
          <p:cNvCxnSpPr/>
          <p:nvPr userDrawn="1"/>
        </p:nvCxnSpPr>
        <p:spPr bwMode="gray">
          <a:xfrm>
            <a:off x="4773942" y="309824"/>
            <a:ext cx="0" cy="4490776"/>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userDrawn="1"/>
        </p:nvSpPr>
        <p:spPr bwMode="gray">
          <a:xfrm>
            <a:off x="4860213" y="300832"/>
            <a:ext cx="1404663" cy="4334013"/>
          </a:xfrm>
          <a:prstGeom prst="rect">
            <a:avLst/>
          </a:prstGeom>
          <a:noFill/>
        </p:spPr>
        <p:txBody>
          <a:bodyPr wrap="square" lIns="0" tIns="0" rIns="0" bIns="0" rtlCol="0">
            <a:noAutofit/>
          </a:bodyPr>
          <a:lstStyle/>
          <a:p>
            <a:pPr>
              <a:spcBef>
                <a:spcPts val="400"/>
              </a:spcBef>
            </a:pPr>
            <a:r>
              <a:rPr lang="en-US" sz="500" b="1" baseline="0" dirty="0">
                <a:solidFill>
                  <a:schemeClr val="tx1"/>
                </a:solidFill>
                <a:latin typeface="+mn-lt"/>
                <a:cs typeface="Arial"/>
              </a:rPr>
              <a:t>LEGAL CAVEAT</a:t>
            </a:r>
          </a:p>
          <a:p>
            <a:pPr>
              <a:spcBef>
                <a:spcPts val="400"/>
              </a:spcBef>
            </a:pPr>
            <a:r>
              <a:rPr lang="en-US" sz="500" baseline="0" dirty="0">
                <a:solidFill>
                  <a:schemeClr val="tx1"/>
                </a:solidFill>
                <a:latin typeface="+mn-lt"/>
                <a:cs typeface="Arial"/>
              </a:rPr>
              <a:t>EAB Global, Inc. (“EAB”) has made efforts to verify the accuracy of the information it provides to members. This report relies</a:t>
            </a:r>
            <a:br>
              <a:rPr lang="en-US" sz="500" baseline="0" dirty="0">
                <a:solidFill>
                  <a:schemeClr val="tx1"/>
                </a:solidFill>
                <a:latin typeface="+mn-lt"/>
                <a:cs typeface="Arial"/>
              </a:rPr>
            </a:br>
            <a:r>
              <a:rPr lang="en-US" sz="500" baseline="0" dirty="0">
                <a:solidFill>
                  <a:schemeClr val="tx1"/>
                </a:solidFill>
                <a:latin typeface="+mn-lt"/>
                <a:cs typeface="Arial"/>
              </a:rPr>
              <a:t>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a:t>
            </a:r>
            <a:br>
              <a:rPr lang="en-US" sz="500" baseline="0" dirty="0">
                <a:solidFill>
                  <a:schemeClr val="tx1"/>
                </a:solidFill>
                <a:latin typeface="+mn-lt"/>
                <a:cs typeface="Arial"/>
              </a:rPr>
            </a:br>
            <a:r>
              <a:rPr lang="en-US" sz="500" baseline="0" dirty="0">
                <a:solidFill>
                  <a:schemeClr val="tx1"/>
                </a:solidFill>
                <a:latin typeface="+mn-lt"/>
                <a:cs typeface="Arial"/>
              </a:rPr>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600"/>
              </a:spcBef>
            </a:pPr>
            <a:r>
              <a:rPr lang="en-US" sz="500" baseline="0" dirty="0">
                <a:solidFill>
                  <a:schemeClr val="tx1"/>
                </a:solidFill>
                <a:latin typeface="+mn-lt"/>
                <a:cs typeface="Arial"/>
              </a:rPr>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p>
        </p:txBody>
      </p:sp>
    </p:spTree>
    <p:custDataLst>
      <p:tags r:id="rId1"/>
    </p:custDataLst>
    <p:extLst>
      <p:ext uri="{BB962C8B-B14F-4D97-AF65-F5344CB8AC3E}">
        <p14:creationId xmlns:p14="http://schemas.microsoft.com/office/powerpoint/2010/main" val="2756965695"/>
      </p:ext>
    </p:extLst>
  </p:cSld>
  <p:clrMapOvr>
    <a:masterClrMapping/>
  </p:clrMapOvr>
  <p:extLst mod="1">
    <p:ext uri="{DCECCB84-F9BA-43D5-87BE-67443E8EF086}">
      <p15:sldGuideLst xmlns:p15="http://schemas.microsoft.com/office/powerpoint/2012/main">
        <p15:guide id="1" pos="432" userDrawn="1">
          <p15:clr>
            <a:srgbClr val="FBAE40"/>
          </p15:clr>
        </p15:guide>
        <p15:guide id="2" orient="horz" pos="195" userDrawn="1">
          <p15:clr>
            <a:srgbClr val="FBAE40"/>
          </p15:clr>
        </p15:guide>
        <p15:guide id="3" pos="276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side Cover: Bottom Slide">
    <p:spTree>
      <p:nvGrpSpPr>
        <p:cNvPr id="1" name=""/>
        <p:cNvGrpSpPr/>
        <p:nvPr/>
      </p:nvGrpSpPr>
      <p:grpSpPr>
        <a:xfrm>
          <a:off x="0" y="0"/>
          <a:ext cx="0" cy="0"/>
          <a:chOff x="0" y="0"/>
          <a:chExt cx="0" cy="0"/>
        </a:xfrm>
      </p:grpSpPr>
      <p:sp>
        <p:nvSpPr>
          <p:cNvPr id="8" name="TextBox 7"/>
          <p:cNvSpPr txBox="1"/>
          <p:nvPr userDrawn="1"/>
        </p:nvSpPr>
        <p:spPr bwMode="gray">
          <a:xfrm>
            <a:off x="4860213" y="24057"/>
            <a:ext cx="1473868" cy="4514056"/>
          </a:xfrm>
          <a:prstGeom prst="rect">
            <a:avLst/>
          </a:prstGeom>
          <a:noFill/>
        </p:spPr>
        <p:txBody>
          <a:bodyPr wrap="square" lIns="0" tIns="0" rIns="0" bIns="0" rtlCol="0">
            <a:spAutoFit/>
          </a:bodyPr>
          <a:lstStyle/>
          <a:p>
            <a:pPr>
              <a:spcBef>
                <a:spcPts val="400"/>
              </a:spcBef>
            </a:pPr>
            <a:r>
              <a:rPr lang="en-US" sz="500" b="1" baseline="0" dirty="0">
                <a:solidFill>
                  <a:schemeClr val="tx1"/>
                </a:solidFill>
                <a:latin typeface="+mn-lt"/>
                <a:cs typeface="Arial"/>
              </a:rPr>
              <a:t>IMPORTANT: Please read the following.</a:t>
            </a:r>
          </a:p>
          <a:p>
            <a:pPr>
              <a:spcBef>
                <a:spcPts val="400"/>
              </a:spcBef>
            </a:pPr>
            <a:r>
              <a:rPr lang="en-US" sz="500" baseline="0" dirty="0">
                <a:solidFill>
                  <a:schemeClr val="tx1"/>
                </a:solidFill>
                <a:latin typeface="+mn-lt"/>
                <a:cs typeface="Arial"/>
              </a:rPr>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91440" indent="-114300">
              <a:spcBef>
                <a:spcPts val="400"/>
              </a:spcBef>
            </a:pPr>
            <a:r>
              <a:rPr lang="en-US" sz="500" baseline="0" dirty="0">
                <a:solidFill>
                  <a:schemeClr val="tx1"/>
                </a:solidFill>
                <a:latin typeface="+mn-lt"/>
                <a:cs typeface="Arial"/>
              </a:rPr>
              <a:t>1.	All right, title, and interest in and to this Report is owned by an EAB Organization. Except as stated herein, no right, license, permission, or interest of any kind in </a:t>
            </a:r>
            <a:br>
              <a:rPr lang="en-US" sz="500" baseline="0" dirty="0">
                <a:solidFill>
                  <a:schemeClr val="tx1"/>
                </a:solidFill>
                <a:latin typeface="+mn-lt"/>
                <a:cs typeface="Arial"/>
              </a:rPr>
            </a:br>
            <a:r>
              <a:rPr lang="en-US" sz="500" baseline="0" dirty="0">
                <a:solidFill>
                  <a:schemeClr val="tx1"/>
                </a:solidFill>
                <a:latin typeface="+mn-lt"/>
                <a:cs typeface="Arial"/>
              </a:rPr>
              <a:t>this Report is intended to be given, transferred to, or acquired by a member. Each member is authorized to use this Report only to the extent expressly authorized herein.</a:t>
            </a:r>
          </a:p>
          <a:p>
            <a:pPr marL="91440" indent="-114300">
              <a:spcBef>
                <a:spcPts val="400"/>
              </a:spcBef>
            </a:pPr>
            <a:r>
              <a:rPr lang="en-US" sz="500" baseline="0" dirty="0">
                <a:solidFill>
                  <a:schemeClr val="tx1"/>
                </a:solidFill>
                <a:latin typeface="+mn-lt"/>
                <a:cs typeface="Arial"/>
              </a:rPr>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91440" indent="-114300">
              <a:spcBef>
                <a:spcPts val="400"/>
              </a:spcBef>
            </a:pPr>
            <a:r>
              <a:rPr lang="en-US" sz="500" baseline="0" dirty="0">
                <a:solidFill>
                  <a:schemeClr val="tx1"/>
                </a:solidFill>
                <a:latin typeface="+mn-lt"/>
                <a:cs typeface="Arial"/>
              </a:rPr>
              <a:t>3.	Each member may make this Report available solely to those of its employees and agents who (a) are registered for the workshop or membership program of which this Report is a part, (b) require access to this Report in order to learn </a:t>
            </a:r>
            <a:br>
              <a:rPr lang="en-US" sz="500" baseline="0" dirty="0">
                <a:solidFill>
                  <a:schemeClr val="tx1"/>
                </a:solidFill>
                <a:latin typeface="+mn-lt"/>
                <a:cs typeface="Arial"/>
              </a:rPr>
            </a:br>
            <a:r>
              <a:rPr lang="en-US" sz="500" baseline="0" dirty="0">
                <a:solidFill>
                  <a:schemeClr val="tx1"/>
                </a:solidFill>
                <a:latin typeface="+mn-lt"/>
                <a:cs typeface="Arial"/>
              </a:rPr>
              <a:t>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91440" indent="-114300">
              <a:spcBef>
                <a:spcPts val="400"/>
              </a:spcBef>
            </a:pPr>
            <a:r>
              <a:rPr lang="en-US" sz="500" baseline="0" dirty="0">
                <a:solidFill>
                  <a:schemeClr val="tx1"/>
                </a:solidFill>
                <a:latin typeface="+mn-lt"/>
                <a:cs typeface="Arial"/>
              </a:rPr>
              <a:t>4.	Each member shall not remove from this Report any confidential markings, copyright notices, and/or other similar indicia herein.</a:t>
            </a:r>
          </a:p>
          <a:p>
            <a:pPr marL="91440" indent="-114300">
              <a:spcBef>
                <a:spcPts val="400"/>
              </a:spcBef>
            </a:pPr>
            <a:r>
              <a:rPr lang="en-US" sz="500" baseline="0" dirty="0">
                <a:solidFill>
                  <a:schemeClr val="tx1"/>
                </a:solidFill>
                <a:latin typeface="+mn-lt"/>
                <a:cs typeface="Arial"/>
              </a:rPr>
              <a:t>5.	Each member is responsible for any breach of its obligations as stated herein by any of its employees or agents.</a:t>
            </a:r>
          </a:p>
          <a:p>
            <a:pPr marL="91440" indent="-114300">
              <a:spcBef>
                <a:spcPts val="400"/>
              </a:spcBef>
            </a:pPr>
            <a:r>
              <a:rPr lang="en-US" sz="500" baseline="0" dirty="0">
                <a:solidFill>
                  <a:schemeClr val="tx1"/>
                </a:solidFill>
                <a:latin typeface="+mn-lt"/>
                <a:cs typeface="Arial"/>
              </a:rPr>
              <a:t>6.	If a member is unwilling to abide by any </a:t>
            </a:r>
            <a:br>
              <a:rPr lang="en-US" sz="500" baseline="0" dirty="0">
                <a:solidFill>
                  <a:schemeClr val="tx1"/>
                </a:solidFill>
                <a:latin typeface="+mn-lt"/>
                <a:cs typeface="Arial"/>
              </a:rPr>
            </a:br>
            <a:r>
              <a:rPr lang="en-US" sz="500" baseline="0" dirty="0">
                <a:solidFill>
                  <a:schemeClr val="tx1"/>
                </a:solidFill>
                <a:latin typeface="+mn-lt"/>
                <a:cs typeface="Arial"/>
              </a:rPr>
              <a:t>of the foregoing obligations, then such member shall promptly return this Report and all copies thereof to EAB.</a:t>
            </a:r>
          </a:p>
        </p:txBody>
      </p:sp>
      <p:cxnSp>
        <p:nvCxnSpPr>
          <p:cNvPr id="10" name="Straight Connector 9"/>
          <p:cNvCxnSpPr/>
          <p:nvPr userDrawn="1"/>
        </p:nvCxnSpPr>
        <p:spPr bwMode="gray">
          <a:xfrm>
            <a:off x="4773942" y="0"/>
            <a:ext cx="0" cy="452278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4126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Title 1"/>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Text Placeholder 5"/>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Text Placeholder 7"/>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7" name="Text Placeholder 9"/>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Text Placeholder 11"/>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accent3"/>
                </a:solidFill>
              </a:defRPr>
            </a:lvl1pPr>
          </a:lstStyle>
          <a:p>
            <a:pPr lvl="0"/>
            <a:r>
              <a:rPr lang="en-US" dirty="0"/>
              <a:t>Insert Name(s) Here</a:t>
            </a:r>
          </a:p>
        </p:txBody>
      </p:sp>
      <p:sp>
        <p:nvSpPr>
          <p:cNvPr id="39" name="Text Placeholder 13"/>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Design Consultant (insert text)</a:t>
            </a:r>
          </a:p>
        </p:txBody>
      </p:sp>
      <p:sp>
        <p:nvSpPr>
          <p:cNvPr id="40" name="Text Placeholder 16"/>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sp>
        <p:nvSpPr>
          <p:cNvPr id="41" name="Text Placeholder 26"/>
          <p:cNvSpPr>
            <a:spLocks noGrp="1"/>
          </p:cNvSpPr>
          <p:nvPr>
            <p:ph type="body" sz="quarter" idx="43" hasCustomPrompt="1"/>
          </p:nvPr>
        </p:nvSpPr>
        <p:spPr bwMode="gray">
          <a:xfrm>
            <a:off x="591552" y="2888149"/>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2" name="Text Placeholder 28"/>
          <p:cNvSpPr>
            <a:spLocks noGrp="1"/>
          </p:cNvSpPr>
          <p:nvPr>
            <p:ph type="body" sz="quarter" idx="44" hasCustomPrompt="1"/>
          </p:nvPr>
        </p:nvSpPr>
        <p:spPr bwMode="gray">
          <a:xfrm>
            <a:off x="591552" y="3097903"/>
            <a:ext cx="3019522" cy="138499"/>
          </a:xfrm>
        </p:spPr>
        <p:txBody>
          <a:bodyPr/>
          <a:lstStyle>
            <a:lvl1pPr marL="0" indent="0">
              <a:spcBef>
                <a:spcPts val="200"/>
              </a:spcBef>
              <a:buNone/>
              <a:defRPr>
                <a:solidFill>
                  <a:schemeClr val="accent3"/>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Straight Connector 12"/>
          <p:cNvCxnSpPr/>
          <p:nvPr userDrawn="1"/>
        </p:nvCxnSpPr>
        <p:spPr bwMode="gray">
          <a:xfrm>
            <a:off x="4086830" y="0"/>
            <a:ext cx="0" cy="4800600"/>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gray">
          <a:xfrm>
            <a:off x="4173101" y="198787"/>
            <a:ext cx="2060883" cy="4429575"/>
          </a:xfrm>
          <a:prstGeom prst="rect">
            <a:avLst/>
          </a:prstGeom>
          <a:noFill/>
        </p:spPr>
        <p:txBody>
          <a:bodyPr wrap="square" lIns="0" tIns="0" rIns="0" bIns="0" rtlCol="0">
            <a:noAutofit/>
          </a:bodyPr>
          <a:lstStyle/>
          <a:p>
            <a:pPr>
              <a:spcBef>
                <a:spcPts val="300"/>
              </a:spcBef>
            </a:pPr>
            <a:r>
              <a:rPr lang="en-US" sz="420" b="1" dirty="0"/>
              <a:t>LEGAL CAVEAT</a:t>
            </a:r>
          </a:p>
          <a:p>
            <a:pPr>
              <a:spcBef>
                <a:spcPts val="300"/>
              </a:spcBef>
            </a:pPr>
            <a:r>
              <a:rPr lang="en-US" sz="420" dirty="0"/>
              <a:t>EAB Global, Inc. (“EAB”) has made efforts to verify the accuracy of the information it provides to members.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a:t>
            </a:r>
            <a:r>
              <a:rPr lang="en-US" sz="420" baseline="0" dirty="0"/>
              <a:t> </a:t>
            </a:r>
            <a:r>
              <a:rPr lang="en-US" sz="420" dirty="0"/>
              <a:t>whether caused by any EAB organization, or any of their respective employees or agents, or sources or other third parties, (b) any recommendation by any EAB Organization, or (c) failure of member and its employees and agents to abide by the terms set forth herein.</a:t>
            </a:r>
          </a:p>
          <a:p>
            <a:pPr>
              <a:spcBef>
                <a:spcPts val="300"/>
              </a:spcBef>
            </a:pPr>
            <a:r>
              <a:rPr lang="en-US" sz="420" dirty="0"/>
              <a:t>EAB is a registered trademark of EAB Global, Inc. in the United States and other countries. Members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a:t>
            </a:r>
            <a:br>
              <a:rPr lang="en-US" sz="420" dirty="0"/>
            </a:br>
            <a:r>
              <a:rPr lang="en-US" sz="420" dirty="0"/>
              <a:t>(b) an endorsement of the company or its products or services by an EAB Organization. No EAB Organization is affiliated with any such company.</a:t>
            </a:r>
          </a:p>
          <a:p>
            <a:pPr>
              <a:spcBef>
                <a:spcPts val="800"/>
              </a:spcBef>
            </a:pPr>
            <a:r>
              <a:rPr lang="en-US" sz="420" b="1" dirty="0"/>
              <a:t>IMPORTANT: Please read the following.</a:t>
            </a:r>
          </a:p>
          <a:p>
            <a:pPr>
              <a:spcBef>
                <a:spcPts val="300"/>
              </a:spcBef>
            </a:pPr>
            <a:r>
              <a:rPr lang="en-US" sz="420" dirty="0"/>
              <a:t>EAB has prepared this report for the exclusive use of its members. Each member acknowledges and agrees that this report and the information contained herein (collectively, the “Report”) are confidential and proprietary to EAB. By accepting delivery of this Report, each member agrees to abide by the terms as stated herein, including the following:</a:t>
            </a:r>
          </a:p>
          <a:p>
            <a:pPr marL="114300" indent="-114300">
              <a:spcBef>
                <a:spcPts val="300"/>
              </a:spcBef>
            </a:pPr>
            <a:r>
              <a:rPr lang="en-US" sz="420" dirty="0"/>
              <a:t>1.	All right, title, and interest in and to this Report is owned by an EAB Organization. Except as stated herein, no right, license, permission, or interest of any kind in this Report is intended to be given, transferred to, or acquired by a member. Each member is authorized to use this Report only to the extent expressly authorized herein.</a:t>
            </a:r>
          </a:p>
          <a:p>
            <a:pPr marL="114300" indent="-114300">
              <a:spcBef>
                <a:spcPts val="300"/>
              </a:spcBef>
            </a:pPr>
            <a:r>
              <a:rPr lang="en-US" sz="420" dirty="0"/>
              <a:t>2.	Each member shall not sell, license, republish, distribute, or post online or otherwise this Report, in part or in whole. Each member shall not disseminate or permit the use of, and shall take reasonable precautions to prevent such dissemination or use of, this Report by (a) any of its employees and agents (except as stated below), or (b) any third party.</a:t>
            </a:r>
          </a:p>
          <a:p>
            <a:pPr marL="114300" indent="-114300">
              <a:spcBef>
                <a:spcPts val="300"/>
              </a:spcBef>
            </a:pPr>
            <a:r>
              <a:rPr lang="en-US" sz="420" dirty="0"/>
              <a:t>3.	Each member may make this Report available solely to those of its employees and agents who (a) are registered for the workshop or membership program of which this Report is a part, (b) require access to this Report in order to learn from the information described herein, and (c) agree not to disclose this Report to other employees or agents or any third party. Each member shall use, and shall ensure that its employees and agents use, this Report for its internal use only. Each member may make a limited number of copies, solely as adequate for use by its employees and agents in accordance with the terms herein.</a:t>
            </a:r>
          </a:p>
          <a:p>
            <a:pPr marL="114300" indent="-114300">
              <a:spcBef>
                <a:spcPts val="300"/>
              </a:spcBef>
            </a:pPr>
            <a:r>
              <a:rPr lang="en-US" sz="420" dirty="0"/>
              <a:t>4.	Each member shall not remove from this Report any confidential markings, copyright notices, and/or other similar indicia herein.</a:t>
            </a:r>
          </a:p>
          <a:p>
            <a:pPr marL="114300" indent="-114300">
              <a:spcBef>
                <a:spcPts val="300"/>
              </a:spcBef>
            </a:pPr>
            <a:r>
              <a:rPr lang="en-US" sz="420" dirty="0"/>
              <a:t>5.	Each member is responsible for any breach of its obligations as stated herein by any of its employees or agents.</a:t>
            </a:r>
          </a:p>
          <a:p>
            <a:pPr marL="114300" indent="-114300">
              <a:spcBef>
                <a:spcPts val="300"/>
              </a:spcBef>
            </a:pPr>
            <a:r>
              <a:rPr lang="en-US" sz="420" dirty="0"/>
              <a:t>6.	If a member is unwilling to abide by any of the foregoing obligations, then such member shall promptly return this Report and all copies thereof to EAB.</a:t>
            </a:r>
          </a:p>
        </p:txBody>
      </p:sp>
    </p:spTree>
    <p:custDataLst>
      <p:tags r:id="rId1"/>
    </p:custDataLst>
    <p:extLst>
      <p:ext uri="{BB962C8B-B14F-4D97-AF65-F5344CB8AC3E}">
        <p14:creationId xmlns:p14="http://schemas.microsoft.com/office/powerpoint/2010/main" val="1794712829"/>
      </p:ext>
    </p:extLst>
  </p:cSld>
  <p:clrMapOvr>
    <a:masterClrMapping/>
  </p:clrMapOvr>
  <p:extLst mod="1">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Ref idx="1001">
        <a:schemeClr val="bg1"/>
      </p:bgRef>
    </p:bg>
    <p:spTree>
      <p:nvGrpSpPr>
        <p:cNvPr id="1" name=""/>
        <p:cNvGrpSpPr/>
        <p:nvPr/>
      </p:nvGrpSpPr>
      <p:grpSpPr>
        <a:xfrm>
          <a:off x="0" y="0"/>
          <a:ext cx="0" cy="0"/>
          <a:chOff x="0" y="0"/>
          <a:chExt cx="0" cy="0"/>
        </a:xfrm>
      </p:grpSpPr>
      <p:sp>
        <p:nvSpPr>
          <p:cNvPr id="26" name="Rectangle 25">
            <a:hlinkClick r:id="rId3"/>
          </p:cNvPr>
          <p:cNvSpPr/>
          <p:nvPr userDrawn="1"/>
        </p:nvSpPr>
        <p:spPr bwMode="gray">
          <a:xfrm>
            <a:off x="996386" y="3293849"/>
            <a:ext cx="4408029" cy="1288356"/>
          </a:xfrm>
          <a:prstGeom prst="rect">
            <a:avLst/>
          </a:prstGeom>
          <a:no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7" name="Group 26"/>
          <p:cNvGrpSpPr/>
          <p:nvPr userDrawn="1"/>
        </p:nvGrpSpPr>
        <p:grpSpPr>
          <a:xfrm>
            <a:off x="1564154" y="3459989"/>
            <a:ext cx="3272492" cy="957891"/>
            <a:chOff x="2249954" y="8720284"/>
            <a:chExt cx="3272492" cy="957891"/>
          </a:xfrm>
        </p:grpSpPr>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3266202" y="8720284"/>
              <a:ext cx="1239997" cy="474433"/>
            </a:xfrm>
            <a:prstGeom prst="rect">
              <a:avLst/>
            </a:prstGeom>
          </p:spPr>
        </p:pic>
        <p:sp>
          <p:nvSpPr>
            <p:cNvPr id="29" name="TextBox 28"/>
            <p:cNvSpPr txBox="1"/>
            <p:nvPr userDrawn="1"/>
          </p:nvSpPr>
          <p:spPr bwMode="gray">
            <a:xfrm>
              <a:off x="2249954" y="9306278"/>
              <a:ext cx="3272492" cy="371897"/>
            </a:xfrm>
            <a:prstGeom prst="rect">
              <a:avLst/>
            </a:prstGeom>
            <a:noFill/>
          </p:spPr>
          <p:txBody>
            <a:bodyPr wrap="square" lIns="0" tIns="0" rIns="0" bIns="0" rtlCol="0">
              <a:spAutoFit/>
            </a:bodyPr>
            <a:lstStyle/>
            <a:p>
              <a:pPr algn="ctr">
                <a:spcBef>
                  <a:spcPts val="500"/>
                </a:spcBef>
              </a:pPr>
              <a:r>
                <a:rPr lang="en-US" sz="1000" spc="0" baseline="0" dirty="0">
                  <a:latin typeface="+mj-lt"/>
                </a:rPr>
                <a:t>Washington DC   Richmond   Birmingham   Minneapolis</a:t>
              </a:r>
            </a:p>
            <a:p>
              <a:pPr algn="ctr">
                <a:spcBef>
                  <a:spcPts val="500"/>
                </a:spcBef>
              </a:pPr>
              <a:r>
                <a:rPr lang="en-US" sz="1000" spc="0" baseline="0" dirty="0">
                  <a:latin typeface="+mj-lt"/>
                </a:rPr>
                <a:t>202-747-1000   </a:t>
              </a:r>
              <a:r>
                <a:rPr lang="en-US" sz="1000" spc="0" baseline="0" dirty="0">
                  <a:solidFill>
                    <a:schemeClr val="accent6"/>
                  </a:solidFill>
                  <a:latin typeface="+mj-lt"/>
                </a:rPr>
                <a:t>eab.com</a:t>
              </a:r>
            </a:p>
          </p:txBody>
        </p:sp>
        <p:cxnSp>
          <p:nvCxnSpPr>
            <p:cNvPr id="30" name="Straight Connector 29"/>
            <p:cNvCxnSpPr/>
            <p:nvPr userDrawn="1"/>
          </p:nvCxnSpPr>
          <p:spPr bwMode="gray">
            <a:xfrm>
              <a:off x="32409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3922418"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4732343" y="9321215"/>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4023136" y="9535527"/>
              <a:ext cx="0" cy="125644"/>
            </a:xfrm>
            <a:prstGeom prst="line">
              <a:avLst/>
            </a:prstGeom>
            <a:ln w="6350">
              <a:solidFill>
                <a:schemeClr val="accent4"/>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812800" y="2115916"/>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Text Placeholder 4"/>
          <p:cNvSpPr>
            <a:spLocks noGrp="1"/>
          </p:cNvSpPr>
          <p:nvPr>
            <p:ph type="body" sz="quarter" idx="13" hasCustomPrompt="1"/>
          </p:nvPr>
        </p:nvSpPr>
        <p:spPr bwMode="gray">
          <a:xfrm>
            <a:off x="812800" y="2924994"/>
            <a:ext cx="4389120" cy="169277"/>
          </a:xfrm>
        </p:spPr>
        <p:txBody>
          <a:bodyPr/>
          <a:lstStyle>
            <a:lvl1pPr marL="0" indent="0">
              <a:spcBef>
                <a:spcPts val="0"/>
              </a:spcBef>
              <a:buNone/>
              <a:defRPr sz="1100" baseline="0">
                <a:solidFill>
                  <a:schemeClr val="accent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Text Placeholder 6"/>
          <p:cNvSpPr>
            <a:spLocks noGrp="1"/>
          </p:cNvSpPr>
          <p:nvPr>
            <p:ph type="body" sz="quarter" idx="14" hasCustomPrompt="1"/>
          </p:nvPr>
        </p:nvSpPr>
        <p:spPr bwMode="gray">
          <a:xfrm>
            <a:off x="4294188" y="4245789"/>
            <a:ext cx="1828800" cy="2769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Program Name Appears Here Identically to Official Display</a:t>
            </a:r>
          </a:p>
        </p:txBody>
      </p:sp>
      <p:sp>
        <p:nvSpPr>
          <p:cNvPr id="8" name="Rectangle 7"/>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Straight Connector 8"/>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Tree>
    <p:custDataLst>
      <p:tags r:id="rId1"/>
    </p:custDataLst>
    <p:extLst>
      <p:ext uri="{BB962C8B-B14F-4D97-AF65-F5344CB8AC3E}">
        <p14:creationId xmlns:p14="http://schemas.microsoft.com/office/powerpoint/2010/main" val="2909182305"/>
      </p:ext>
    </p:extLst>
  </p:cSld>
  <p:clrMapOvr>
    <a:masterClrMapping/>
  </p:clrMapOvr>
  <p:extLst mod="1">
    <p:ext uri="{DCECCB84-F9BA-43D5-87BE-67443E8EF086}">
      <p15:sldGuideLst xmlns:p15="http://schemas.microsoft.com/office/powerpoint/2012/main">
        <p15:guide id="1" pos="512" userDrawn="1">
          <p15:clr>
            <a:srgbClr val="FBAE40"/>
          </p15:clr>
        </p15:guide>
        <p15:guide id="0" orient="horz" pos="1770" userDrawn="1">
          <p15:clr>
            <a:srgbClr val="FBAE40"/>
          </p15:clr>
        </p15:guide>
        <p15:guide id="2" orient="horz" pos="18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sp>
        <p:nvSpPr>
          <p:cNvPr id="44" name="Freeform 22">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55" name="Straight Connector 54">
            <a:extLst>
              <a:ext uri="{FF2B5EF4-FFF2-40B4-BE49-F238E27FC236}">
                <a16:creationId xmlns:a16="http://schemas.microsoft.com/office/drawing/2014/main" id="{CCA2EDD7-0388-4400-A0FE-0B76DBE42557}"/>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3" name="Freeform 22">
            <a:extLst>
              <a:ext uri="{FF2B5EF4-FFF2-40B4-BE49-F238E27FC236}">
                <a16:creationId xmlns:a16="http://schemas.microsoft.com/office/drawing/2014/main" id="{B35C43AF-919F-4BAA-8EC4-638FB2640018}"/>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icture 78">
            <a:extLst>
              <a:ext uri="{FF2B5EF4-FFF2-40B4-BE49-F238E27FC236}">
                <a16:creationId xmlns:a16="http://schemas.microsoft.com/office/drawing/2014/main" id="{14AA5082-E522-41B3-8A7A-5302BE19139B}"/>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0" name="Oval 79">
            <a:extLst>
              <a:ext uri="{FF2B5EF4-FFF2-40B4-BE49-F238E27FC236}">
                <a16:creationId xmlns:a16="http://schemas.microsoft.com/office/drawing/2014/main" id="{388963E6-34AD-4B7F-B968-9AD41BBDB734}"/>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7" name="TextBox 6"/>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 name="TextBox 7"/>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45" name="Picture 44">
            <a:extLst>
              <a:ext uri="{FF2B5EF4-FFF2-40B4-BE49-F238E27FC236}">
                <a16:creationId xmlns:a16="http://schemas.microsoft.com/office/drawing/2014/main" id="{8253B356-73C4-4A33-9FDB-18EBFACD2DC1}"/>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49" name="Group 48">
            <a:extLst>
              <a:ext uri="{FF2B5EF4-FFF2-40B4-BE49-F238E27FC236}">
                <a16:creationId xmlns:a16="http://schemas.microsoft.com/office/drawing/2014/main" id="{1C6B6EF3-92B1-4B46-B9B1-B3564405201B}"/>
              </a:ext>
            </a:extLst>
          </p:cNvPr>
          <p:cNvGrpSpPr/>
          <p:nvPr userDrawn="1"/>
        </p:nvGrpSpPr>
        <p:grpSpPr bwMode="gray">
          <a:xfrm>
            <a:off x="272283" y="905558"/>
            <a:ext cx="1746182" cy="677108"/>
            <a:chOff x="226994" y="941528"/>
            <a:chExt cx="1746182" cy="677108"/>
          </a:xfrm>
        </p:grpSpPr>
        <p:sp>
          <p:nvSpPr>
            <p:cNvPr id="50" name="TextBox 49">
              <a:extLst>
                <a:ext uri="{FF2B5EF4-FFF2-40B4-BE49-F238E27FC236}">
                  <a16:creationId xmlns:a16="http://schemas.microsoft.com/office/drawing/2014/main" id="{4D990C86-80E9-4035-B1A7-351539DA9C1D}"/>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51" name="Straight Connector 50">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52" name="TextBox 51">
            <a:extLst>
              <a:ext uri="{FF2B5EF4-FFF2-40B4-BE49-F238E27FC236}">
                <a16:creationId xmlns:a16="http://schemas.microsoft.com/office/drawing/2014/main" id="{9FAD879C-AE39-4D8C-9572-A04525ABE03D}"/>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53" name="TextBox 52">
            <a:extLst>
              <a:ext uri="{FF2B5EF4-FFF2-40B4-BE49-F238E27FC236}">
                <a16:creationId xmlns:a16="http://schemas.microsoft.com/office/drawing/2014/main" id="{18AB59BA-9156-48E0-AAFC-71176CA87C54}"/>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54" name="TextBox 53">
            <a:extLst>
              <a:ext uri="{FF2B5EF4-FFF2-40B4-BE49-F238E27FC236}">
                <a16:creationId xmlns:a16="http://schemas.microsoft.com/office/drawing/2014/main" id="{ADB7DC10-7703-4D6F-8172-B279CBFB82A0}"/>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6" name="TextBox 55">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57" name="TextBox 56">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58" name="TextBox 57">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59" name="TextBox 58">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60" name="TextBox 59">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61" name="Group 60">
            <a:extLst>
              <a:ext uri="{FF2B5EF4-FFF2-40B4-BE49-F238E27FC236}">
                <a16:creationId xmlns:a16="http://schemas.microsoft.com/office/drawing/2014/main" id="{47AC8ACA-20C6-4E46-9DF1-37FD1693BDE9}"/>
              </a:ext>
            </a:extLst>
          </p:cNvPr>
          <p:cNvGrpSpPr/>
          <p:nvPr userDrawn="1"/>
        </p:nvGrpSpPr>
        <p:grpSpPr bwMode="gray">
          <a:xfrm>
            <a:off x="264738" y="2196283"/>
            <a:ext cx="108698" cy="108698"/>
            <a:chOff x="4812593" y="3156606"/>
            <a:chExt cx="316374" cy="316374"/>
          </a:xfrm>
        </p:grpSpPr>
        <p:sp>
          <p:nvSpPr>
            <p:cNvPr id="62" name="Oval 61">
              <a:extLst>
                <a:ext uri="{FF2B5EF4-FFF2-40B4-BE49-F238E27FC236}">
                  <a16:creationId xmlns:a16="http://schemas.microsoft.com/office/drawing/2014/main" id="{E457DA8F-7C30-4052-A7F0-73DDEEC5FB01}"/>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63" name="Freeform 12">
              <a:extLst>
                <a:ext uri="{FF2B5EF4-FFF2-40B4-BE49-F238E27FC236}">
                  <a16:creationId xmlns:a16="http://schemas.microsoft.com/office/drawing/2014/main" id="{34FB12DA-07B5-4E92-A04B-B8FA405F320B}"/>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64" name="TextBox 63">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65" name="TextBox 64">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66" name="TextBox 65">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67" name="TextBox 66">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68" name="TextBox 67">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69" name="Group 68">
            <a:extLst>
              <a:ext uri="{FF2B5EF4-FFF2-40B4-BE49-F238E27FC236}">
                <a16:creationId xmlns:a16="http://schemas.microsoft.com/office/drawing/2014/main" id="{BAAE7EC0-4317-4845-B3A1-250D73387686}"/>
              </a:ext>
            </a:extLst>
          </p:cNvPr>
          <p:cNvGrpSpPr/>
          <p:nvPr userDrawn="1"/>
        </p:nvGrpSpPr>
        <p:grpSpPr bwMode="gray">
          <a:xfrm>
            <a:off x="264738" y="3100302"/>
            <a:ext cx="108698" cy="108698"/>
            <a:chOff x="4812593" y="3156606"/>
            <a:chExt cx="316374" cy="316374"/>
          </a:xfrm>
        </p:grpSpPr>
        <p:sp>
          <p:nvSpPr>
            <p:cNvPr id="70" name="Oval 69">
              <a:extLst>
                <a:ext uri="{FF2B5EF4-FFF2-40B4-BE49-F238E27FC236}">
                  <a16:creationId xmlns:a16="http://schemas.microsoft.com/office/drawing/2014/main" id="{2F3EBA82-A9C7-446D-868D-2F6B3AFFDF3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1" name="Freeform 12">
              <a:extLst>
                <a:ext uri="{FF2B5EF4-FFF2-40B4-BE49-F238E27FC236}">
                  <a16:creationId xmlns:a16="http://schemas.microsoft.com/office/drawing/2014/main" id="{95F34C82-18A7-4539-99F0-761D7F4BB257}"/>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72" name="TextBox 71">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73" name="TextBox 72">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74" name="TextBox 73">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75" name="Group 74">
            <a:extLst>
              <a:ext uri="{FF2B5EF4-FFF2-40B4-BE49-F238E27FC236}">
                <a16:creationId xmlns:a16="http://schemas.microsoft.com/office/drawing/2014/main" id="{8FC5566F-A87F-4946-9E76-0DC59CA4CEA8}"/>
              </a:ext>
            </a:extLst>
          </p:cNvPr>
          <p:cNvGrpSpPr/>
          <p:nvPr userDrawn="1"/>
        </p:nvGrpSpPr>
        <p:grpSpPr bwMode="gray">
          <a:xfrm>
            <a:off x="264738" y="3992047"/>
            <a:ext cx="108698" cy="108698"/>
            <a:chOff x="4812593" y="3156606"/>
            <a:chExt cx="316374" cy="316374"/>
          </a:xfrm>
        </p:grpSpPr>
        <p:sp>
          <p:nvSpPr>
            <p:cNvPr id="76" name="Oval 75">
              <a:extLst>
                <a:ext uri="{FF2B5EF4-FFF2-40B4-BE49-F238E27FC236}">
                  <a16:creationId xmlns:a16="http://schemas.microsoft.com/office/drawing/2014/main" id="{2E1EAC39-2257-4FF3-BD47-F813F4EF02CF}"/>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7" name="Freeform 12">
              <a:extLst>
                <a:ext uri="{FF2B5EF4-FFF2-40B4-BE49-F238E27FC236}">
                  <a16:creationId xmlns:a16="http://schemas.microsoft.com/office/drawing/2014/main" id="{3EE3D030-D2CB-45D1-A0D4-B08B90961275}"/>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42" name="Picture 41">
            <a:extLst>
              <a:ext uri="{FF2B5EF4-FFF2-40B4-BE49-F238E27FC236}">
                <a16:creationId xmlns:a16="http://schemas.microsoft.com/office/drawing/2014/main" id="{DA1936B1-DEDD-4B3C-BA0F-E1EB6DE95BB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46" name="Rectangle 45">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41" name="Text Placeholder 1">
            <a:extLst>
              <a:ext uri="{FF2B5EF4-FFF2-40B4-BE49-F238E27FC236}">
                <a16:creationId xmlns:a16="http://schemas.microsoft.com/office/drawing/2014/main" id="{C8AFD6D0-2923-4F8E-8E95-DF7F2B0E0217}"/>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1605282615"/>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customizable">
    <p:spTree>
      <p:nvGrpSpPr>
        <p:cNvPr id="1" name=""/>
        <p:cNvGrpSpPr/>
        <p:nvPr/>
      </p:nvGrpSpPr>
      <p:grpSpPr>
        <a:xfrm>
          <a:off x="0" y="0"/>
          <a:ext cx="0" cy="0"/>
          <a:chOff x="0" y="0"/>
          <a:chExt cx="0" cy="0"/>
        </a:xfrm>
      </p:grpSpPr>
      <p:sp>
        <p:nvSpPr>
          <p:cNvPr id="46" name="Freeform 22">
            <a:extLst>
              <a:ext uri="{FF2B5EF4-FFF2-40B4-BE49-F238E27FC236}">
                <a16:creationId xmlns:a16="http://schemas.microsoft.com/office/drawing/2014/main" id="{94C4E7A8-84FB-431A-B684-715C04B480CB}"/>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tx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7" name="Straight Connector 46">
            <a:extLst>
              <a:ext uri="{FF2B5EF4-FFF2-40B4-BE49-F238E27FC236}">
                <a16:creationId xmlns:a16="http://schemas.microsoft.com/office/drawing/2014/main" id="{62177D0E-48DA-4B51-94CD-4032393DCB0D}"/>
              </a:ext>
            </a:extLst>
          </p:cNvPr>
          <p:cNvCxnSpPr>
            <a:cxnSpLocks/>
          </p:cNvCxnSpPr>
          <p:nvPr userDrawn="1"/>
        </p:nvCxnSpPr>
        <p:spPr bwMode="gray">
          <a:xfrm>
            <a:off x="0" y="1935341"/>
            <a:ext cx="2017307" cy="0"/>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8" name="Freeform 22">
            <a:extLst>
              <a:ext uri="{FF2B5EF4-FFF2-40B4-BE49-F238E27FC236}">
                <a16:creationId xmlns:a16="http://schemas.microsoft.com/office/drawing/2014/main" id="{2060B1A0-89BE-478B-8922-B8DE6049283C}"/>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1" name="Picture 80">
            <a:extLst>
              <a:ext uri="{FF2B5EF4-FFF2-40B4-BE49-F238E27FC236}">
                <a16:creationId xmlns:a16="http://schemas.microsoft.com/office/drawing/2014/main" id="{9EF0933A-E37F-4B90-B8A0-EC14057E67EF}"/>
              </a:ext>
            </a:extLst>
          </p:cNvPr>
          <p:cNvPicPr>
            <a:picLocks noChangeAspect="1"/>
          </p:cNvPicPr>
          <p:nvPr userDrawn="1"/>
        </p:nvPicPr>
        <p:blipFill>
          <a:blip r:embed="rId3"/>
          <a:stretch>
            <a:fillRect/>
          </a:stretch>
        </p:blipFill>
        <p:spPr bwMode="gray">
          <a:xfrm>
            <a:off x="2011680" y="603504"/>
            <a:ext cx="4379985" cy="4200153"/>
          </a:xfrm>
          <a:prstGeom prst="rect">
            <a:avLst/>
          </a:prstGeom>
        </p:spPr>
      </p:pic>
      <p:sp>
        <p:nvSpPr>
          <p:cNvPr id="82" name="Oval 81">
            <a:extLst>
              <a:ext uri="{FF2B5EF4-FFF2-40B4-BE49-F238E27FC236}">
                <a16:creationId xmlns:a16="http://schemas.microsoft.com/office/drawing/2014/main" id="{E4C87DB8-4393-439D-B0C7-38EB4A54BABD}"/>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Text Placeholder 1">
            <a:extLst>
              <a:ext uri="{FF2B5EF4-FFF2-40B4-BE49-F238E27FC236}">
                <a16:creationId xmlns:a16="http://schemas.microsoft.com/office/drawing/2014/main" id="{2E1061F1-4E58-4F06-AD44-CDCE8F352E8E}"/>
              </a:ext>
            </a:extLst>
          </p:cNvPr>
          <p:cNvSpPr txBox="1">
            <a:spLocks/>
          </p:cNvSpPr>
          <p:nvPr userDrawn="1"/>
        </p:nvSpPr>
        <p:spPr bwMode="gray">
          <a:xfrm>
            <a:off x="6469574" y="-5582"/>
            <a:ext cx="1382195" cy="1231188"/>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84" name="TextBox 83">
            <a:extLst>
              <a:ext uri="{FF2B5EF4-FFF2-40B4-BE49-F238E27FC236}">
                <a16:creationId xmlns:a16="http://schemas.microsoft.com/office/drawing/2014/main" id="{95FDE04C-822F-4A69-94A4-E16670D73239}"/>
              </a:ext>
            </a:extLst>
          </p:cNvPr>
          <p:cNvSpPr txBox="1"/>
          <p:nvPr userDrawn="1"/>
        </p:nvSpPr>
        <p:spPr bwMode="gray">
          <a:xfrm>
            <a:off x="6553161" y="50431"/>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DO NOT EDIT THIS SLIDE FOR ANY PURPOSE</a:t>
            </a:r>
          </a:p>
        </p:txBody>
      </p:sp>
      <p:sp>
        <p:nvSpPr>
          <p:cNvPr id="85" name="TextBox 84">
            <a:extLst>
              <a:ext uri="{FF2B5EF4-FFF2-40B4-BE49-F238E27FC236}">
                <a16:creationId xmlns:a16="http://schemas.microsoft.com/office/drawing/2014/main" id="{4329FEEB-9128-435C-B874-ABC589493BDC}"/>
              </a:ext>
            </a:extLst>
          </p:cNvPr>
          <p:cNvSpPr txBox="1"/>
          <p:nvPr userDrawn="1"/>
        </p:nvSpPr>
        <p:spPr bwMode="gray">
          <a:xfrm>
            <a:off x="6553161" y="722763"/>
            <a:ext cx="1267383" cy="433452"/>
          </a:xfrm>
          <a:prstGeom prst="rect">
            <a:avLst/>
          </a:prstGeom>
          <a:noFill/>
        </p:spPr>
        <p:txBody>
          <a:bodyPr wrap="square" lIns="0" tIns="0" rIns="0" bIns="0" rtlCol="0">
            <a:spAutoFit/>
          </a:bodyPr>
          <a:lstStyle/>
          <a:p>
            <a:pPr>
              <a:spcBef>
                <a:spcPts val="500"/>
              </a:spcBef>
            </a:pPr>
            <a:r>
              <a:rPr lang="en-US" sz="800" dirty="0">
                <a:solidFill>
                  <a:schemeClr val="bg1"/>
                </a:solidFill>
                <a:latin typeface="Arial" panose="020B0604020202020204" pitchFamily="34" charset="0"/>
                <a:cs typeface="Arial" panose="020B0604020202020204" pitchFamily="34" charset="0"/>
              </a:rPr>
              <a:t>If an edit is necessary,</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please contact:</a:t>
            </a:r>
          </a:p>
          <a:p>
            <a:pPr>
              <a:spcBef>
                <a:spcPts val="500"/>
              </a:spcBef>
            </a:pP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pic>
        <p:nvPicPr>
          <p:cNvPr id="86" name="Picture 85">
            <a:extLst>
              <a:ext uri="{FF2B5EF4-FFF2-40B4-BE49-F238E27FC236}">
                <a16:creationId xmlns:a16="http://schemas.microsoft.com/office/drawing/2014/main" id="{C502B129-FE71-43BE-80FA-9B921E6DD52B}"/>
              </a:ext>
            </a:extLst>
          </p:cNvPr>
          <p:cNvPicPr>
            <a:picLocks noChangeAspect="1"/>
          </p:cNvPicPr>
          <p:nvPr userDrawn="1"/>
        </p:nvPicPr>
        <p:blipFill>
          <a:blip r:embed="rId4"/>
          <a:stretch>
            <a:fillRect/>
          </a:stretch>
        </p:blipFill>
        <p:spPr bwMode="gray">
          <a:xfrm>
            <a:off x="2643774" y="986010"/>
            <a:ext cx="3136584" cy="3139630"/>
          </a:xfrm>
          <a:prstGeom prst="rect">
            <a:avLst/>
          </a:prstGeom>
        </p:spPr>
      </p:pic>
      <p:grpSp>
        <p:nvGrpSpPr>
          <p:cNvPr id="87" name="Group 86">
            <a:extLst>
              <a:ext uri="{FF2B5EF4-FFF2-40B4-BE49-F238E27FC236}">
                <a16:creationId xmlns:a16="http://schemas.microsoft.com/office/drawing/2014/main" id="{0746E12A-E3AC-4059-88FC-15CCC94A5F72}"/>
              </a:ext>
            </a:extLst>
          </p:cNvPr>
          <p:cNvGrpSpPr/>
          <p:nvPr userDrawn="1"/>
        </p:nvGrpSpPr>
        <p:grpSpPr bwMode="gray">
          <a:xfrm>
            <a:off x="272283" y="905558"/>
            <a:ext cx="1746182" cy="677108"/>
            <a:chOff x="226994" y="941528"/>
            <a:chExt cx="1746182" cy="677108"/>
          </a:xfrm>
        </p:grpSpPr>
        <p:sp>
          <p:nvSpPr>
            <p:cNvPr id="88" name="TextBox 87">
              <a:extLst>
                <a:ext uri="{FF2B5EF4-FFF2-40B4-BE49-F238E27FC236}">
                  <a16:creationId xmlns:a16="http://schemas.microsoft.com/office/drawing/2014/main" id="{FAB2497F-A9B2-464E-B062-CBD0BC070ED4}"/>
                </a:ext>
              </a:extLst>
            </p:cNvPr>
            <p:cNvSpPr txBox="1"/>
            <p:nvPr userDrawn="1"/>
          </p:nvSpPr>
          <p:spPr bwMode="gray">
            <a:xfrm>
              <a:off x="289781" y="941528"/>
              <a:ext cx="1683395" cy="677108"/>
            </a:xfrm>
            <a:prstGeom prst="rect">
              <a:avLst/>
            </a:prstGeom>
            <a:noFill/>
          </p:spPr>
          <p:txBody>
            <a:bodyPr wrap="square" lIns="0" tIns="0" rIns="0" bIns="0" rtlCol="0">
              <a:spAutoFit/>
            </a:bodyPr>
            <a:lstStyle/>
            <a:p>
              <a:pPr>
                <a:spcBef>
                  <a:spcPts val="500"/>
                </a:spcBef>
              </a:pPr>
              <a:r>
                <a:rPr lang="en-US" sz="1100" b="1" dirty="0">
                  <a:latin typeface="+mj-lt"/>
                </a:rPr>
                <a:t>We help schools </a:t>
              </a:r>
              <a:br>
                <a:rPr lang="en-US" sz="1100" b="1" dirty="0">
                  <a:latin typeface="+mj-lt"/>
                </a:rPr>
              </a:br>
              <a:r>
                <a:rPr lang="en-US" sz="1100" b="1" dirty="0">
                  <a:latin typeface="+mj-lt"/>
                </a:rPr>
                <a:t>support students </a:t>
              </a:r>
              <a:br>
                <a:rPr lang="en-US" sz="1100" b="1" dirty="0">
                  <a:latin typeface="+mj-lt"/>
                </a:rPr>
              </a:br>
              <a:r>
                <a:rPr lang="en-US" sz="1100" dirty="0">
                  <a:solidFill>
                    <a:schemeClr val="accent2"/>
                  </a:solidFill>
                  <a:latin typeface="+mj-lt"/>
                </a:rPr>
                <a:t>from enrollment to </a:t>
              </a:r>
              <a:br>
                <a:rPr lang="en-US" sz="1100" dirty="0">
                  <a:solidFill>
                    <a:schemeClr val="accent2"/>
                  </a:solidFill>
                  <a:latin typeface="+mj-lt"/>
                </a:rPr>
              </a:br>
              <a:r>
                <a:rPr lang="en-US" sz="1100" dirty="0">
                  <a:solidFill>
                    <a:schemeClr val="accent2"/>
                  </a:solidFill>
                  <a:latin typeface="+mj-lt"/>
                </a:rPr>
                <a:t>graduation and beyond</a:t>
              </a:r>
            </a:p>
          </p:txBody>
        </p:sp>
        <p:cxnSp>
          <p:nvCxnSpPr>
            <p:cNvPr id="89" name="Straight Connector 88">
              <a:extLst>
                <a:ext uri="{FF2B5EF4-FFF2-40B4-BE49-F238E27FC236}">
                  <a16:creationId xmlns:a16="http://schemas.microsoft.com/office/drawing/2014/main" id="{7D3211F4-48D4-40CA-94E6-E300863157B0}"/>
                </a:ext>
              </a:extLst>
            </p:cNvPr>
            <p:cNvCxnSpPr>
              <a:cxnSpLocks/>
            </p:cNvCxnSpPr>
            <p:nvPr userDrawn="1"/>
          </p:nvCxnSpPr>
          <p:spPr bwMode="gray">
            <a:xfrm flipH="1" flipV="1">
              <a:off x="226994" y="969237"/>
              <a:ext cx="5530" cy="649399"/>
            </a:xfrm>
            <a:prstGeom prst="line">
              <a:avLst/>
            </a:prstGeom>
            <a:ln w="22225">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90" name="TextBox 89">
            <a:extLst>
              <a:ext uri="{FF2B5EF4-FFF2-40B4-BE49-F238E27FC236}">
                <a16:creationId xmlns:a16="http://schemas.microsoft.com/office/drawing/2014/main" id="{145104A4-4D88-4F8D-8D0D-DA4D829CDB69}"/>
              </a:ext>
            </a:extLst>
          </p:cNvPr>
          <p:cNvSpPr txBox="1"/>
          <p:nvPr userDrawn="1"/>
        </p:nvSpPr>
        <p:spPr bwMode="gray">
          <a:xfrm>
            <a:off x="2191780" y="721806"/>
            <a:ext cx="1129389"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Find and enroll your right-fit students</a:t>
            </a:r>
          </a:p>
        </p:txBody>
      </p:sp>
      <p:sp>
        <p:nvSpPr>
          <p:cNvPr id="91" name="TextBox 90">
            <a:extLst>
              <a:ext uri="{FF2B5EF4-FFF2-40B4-BE49-F238E27FC236}">
                <a16:creationId xmlns:a16="http://schemas.microsoft.com/office/drawing/2014/main" id="{FC54F57C-2699-402B-AB62-CFE2C2E6029F}"/>
              </a:ext>
            </a:extLst>
          </p:cNvPr>
          <p:cNvSpPr txBox="1"/>
          <p:nvPr userDrawn="1"/>
        </p:nvSpPr>
        <p:spPr bwMode="gray">
          <a:xfrm>
            <a:off x="5029132" y="721806"/>
            <a:ext cx="1147566" cy="256737"/>
          </a:xfrm>
          <a:prstGeom prst="rect">
            <a:avLst/>
          </a:prstGeom>
          <a:noFill/>
        </p:spPr>
        <p:txBody>
          <a:bodyPr wrap="square" lIns="0" tIns="0" rIns="0" bIns="0" numCol="1" spcCol="457200" rtlCol="0">
            <a:spAutoFit/>
          </a:bodyPr>
          <a:lstStyle/>
          <a:p>
            <a:pPr marL="112713" indent="-112713">
              <a:lnSpc>
                <a:spcPct val="108000"/>
              </a:lnSpc>
              <a:spcBef>
                <a:spcPts val="400"/>
              </a:spcBef>
              <a:buClr>
                <a:schemeClr val="tx2"/>
              </a:buClr>
              <a:buSzPct val="120000"/>
              <a:buFont typeface="Verdana" panose="020B0604030504040204" pitchFamily="34" charset="0"/>
              <a:buChar char="›"/>
            </a:pPr>
            <a:r>
              <a:rPr lang="en-US" sz="800" dirty="0">
                <a:solidFill>
                  <a:schemeClr val="bg1"/>
                </a:solidFill>
                <a:latin typeface="+mj-lt"/>
              </a:rPr>
              <a:t>Support and graduate more students</a:t>
            </a:r>
          </a:p>
        </p:txBody>
      </p:sp>
      <p:sp>
        <p:nvSpPr>
          <p:cNvPr id="92" name="TextBox 91">
            <a:extLst>
              <a:ext uri="{FF2B5EF4-FFF2-40B4-BE49-F238E27FC236}">
                <a16:creationId xmlns:a16="http://schemas.microsoft.com/office/drawing/2014/main" id="{37615EB3-099B-4A5D-8585-1D483FEBC75C}"/>
              </a:ext>
            </a:extLst>
          </p:cNvPr>
          <p:cNvSpPr txBox="1"/>
          <p:nvPr userDrawn="1"/>
        </p:nvSpPr>
        <p:spPr bwMode="gray">
          <a:xfrm>
            <a:off x="3570592" y="4240173"/>
            <a:ext cx="1258401" cy="256737"/>
          </a:xfrm>
          <a:prstGeom prst="rect">
            <a:avLst/>
          </a:prstGeom>
          <a:noFill/>
        </p:spPr>
        <p:txBody>
          <a:bodyPr wrap="square" lIns="0" tIns="0" rIns="0" bIns="0" numCol="1" spcCol="457200" rtlCol="0">
            <a:spAutoFit/>
          </a:bodyPr>
          <a:lstStyle/>
          <a:p>
            <a:pPr marL="112713" indent="-112713">
              <a:lnSpc>
                <a:spcPct val="108000"/>
              </a:lnSpc>
              <a:spcBef>
                <a:spcPts val="600"/>
              </a:spcBef>
              <a:buClr>
                <a:schemeClr val="tx2"/>
              </a:buClr>
              <a:buSzPct val="120000"/>
              <a:buFont typeface="Verdana" panose="020B0604030504040204" pitchFamily="34" charset="0"/>
              <a:buChar char="›"/>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93" name="TextBox 92">
            <a:extLst>
              <a:ext uri="{FF2B5EF4-FFF2-40B4-BE49-F238E27FC236}">
                <a16:creationId xmlns:a16="http://schemas.microsoft.com/office/drawing/2014/main" id="{D0CB9116-D65B-4B18-8C9C-0AAB3D431349}"/>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ROOTED IN RESEARCH</a:t>
            </a:r>
          </a:p>
        </p:txBody>
      </p:sp>
      <p:sp>
        <p:nvSpPr>
          <p:cNvPr id="94" name="TextBox 93">
            <a:extLst>
              <a:ext uri="{FF2B5EF4-FFF2-40B4-BE49-F238E27FC236}">
                <a16:creationId xmlns:a16="http://schemas.microsoft.com/office/drawing/2014/main" id="{BAD7781D-4B69-4E9A-A4F5-1284EEAD071A}"/>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Peer-tested </a:t>
            </a:r>
            <a:br>
              <a:rPr lang="en-US" sz="650" dirty="0">
                <a:solidFill>
                  <a:schemeClr val="bg1"/>
                </a:solidFill>
              </a:rPr>
            </a:br>
            <a:r>
              <a:rPr lang="en-US" sz="650" dirty="0">
                <a:solidFill>
                  <a:schemeClr val="bg1"/>
                </a:solidFill>
              </a:rPr>
              <a:t>best practices</a:t>
            </a:r>
          </a:p>
        </p:txBody>
      </p:sp>
      <p:sp>
        <p:nvSpPr>
          <p:cNvPr id="95" name="TextBox 94">
            <a:extLst>
              <a:ext uri="{FF2B5EF4-FFF2-40B4-BE49-F238E27FC236}">
                <a16:creationId xmlns:a16="http://schemas.microsoft.com/office/drawing/2014/main" id="{E8D19EB8-2FB8-470E-9EC0-1C7886B34B78}"/>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7,500</a:t>
            </a:r>
            <a:r>
              <a:rPr lang="en-US" sz="1100" baseline="30000" dirty="0">
                <a:solidFill>
                  <a:schemeClr val="tx2"/>
                </a:solidFill>
                <a:latin typeface="+mj-lt"/>
              </a:rPr>
              <a:t>+</a:t>
            </a:r>
          </a:p>
        </p:txBody>
      </p:sp>
      <p:sp>
        <p:nvSpPr>
          <p:cNvPr id="96" name="TextBox 95">
            <a:extLst>
              <a:ext uri="{FF2B5EF4-FFF2-40B4-BE49-F238E27FC236}">
                <a16:creationId xmlns:a16="http://schemas.microsoft.com/office/drawing/2014/main" id="{15AFB7A1-F5AF-4325-AE1A-53E6F581A9D4}"/>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bg1"/>
                </a:solidFill>
              </a:rPr>
              <a:t>Enrollment innovations </a:t>
            </a:r>
            <a:r>
              <a:rPr lang="en-US" sz="650" dirty="0">
                <a:solidFill>
                  <a:schemeClr val="bg1"/>
                </a:solidFill>
              </a:rPr>
              <a:t>tested annually</a:t>
            </a:r>
          </a:p>
        </p:txBody>
      </p:sp>
      <p:sp>
        <p:nvSpPr>
          <p:cNvPr id="97" name="TextBox 96">
            <a:extLst>
              <a:ext uri="{FF2B5EF4-FFF2-40B4-BE49-F238E27FC236}">
                <a16:creationId xmlns:a16="http://schemas.microsoft.com/office/drawing/2014/main" id="{012182C6-A3AB-4FA5-8EB3-81D644D5C93C}"/>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500</a:t>
            </a:r>
            <a:r>
              <a:rPr lang="en-US" sz="1100" baseline="30000" dirty="0">
                <a:solidFill>
                  <a:schemeClr val="tx2"/>
                </a:solidFill>
                <a:latin typeface="+mj-lt"/>
              </a:rPr>
              <a:t>+</a:t>
            </a:r>
          </a:p>
        </p:txBody>
      </p:sp>
      <p:grpSp>
        <p:nvGrpSpPr>
          <p:cNvPr id="98" name="Group 97">
            <a:extLst>
              <a:ext uri="{FF2B5EF4-FFF2-40B4-BE49-F238E27FC236}">
                <a16:creationId xmlns:a16="http://schemas.microsoft.com/office/drawing/2014/main" id="{C47A5C34-341E-446B-BD4D-8C3496750DD7}"/>
              </a:ext>
            </a:extLst>
          </p:cNvPr>
          <p:cNvGrpSpPr/>
          <p:nvPr userDrawn="1"/>
        </p:nvGrpSpPr>
        <p:grpSpPr bwMode="gray">
          <a:xfrm>
            <a:off x="264738" y="2196283"/>
            <a:ext cx="108698" cy="108698"/>
            <a:chOff x="4812593" y="3156606"/>
            <a:chExt cx="316374" cy="316374"/>
          </a:xfrm>
        </p:grpSpPr>
        <p:sp>
          <p:nvSpPr>
            <p:cNvPr id="99" name="Oval 98">
              <a:extLst>
                <a:ext uri="{FF2B5EF4-FFF2-40B4-BE49-F238E27FC236}">
                  <a16:creationId xmlns:a16="http://schemas.microsoft.com/office/drawing/2014/main" id="{7CDD4C0E-2417-4E79-9BD0-12091074B23C}"/>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0" name="Freeform 12">
              <a:extLst>
                <a:ext uri="{FF2B5EF4-FFF2-40B4-BE49-F238E27FC236}">
                  <a16:creationId xmlns:a16="http://schemas.microsoft.com/office/drawing/2014/main" id="{747F517C-FB19-4082-80E3-0F799BF7C0E3}"/>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1" name="TextBox 100">
            <a:extLst>
              <a:ext uri="{FF2B5EF4-FFF2-40B4-BE49-F238E27FC236}">
                <a16:creationId xmlns:a16="http://schemas.microsoft.com/office/drawing/2014/main" id="{84D9BE93-9D00-4B8A-BC5B-B5FA6F43D820}"/>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ADVANTAGE OF SCALE</a:t>
            </a:r>
          </a:p>
        </p:txBody>
      </p:sp>
      <p:sp>
        <p:nvSpPr>
          <p:cNvPr id="102" name="TextBox 101">
            <a:extLst>
              <a:ext uri="{FF2B5EF4-FFF2-40B4-BE49-F238E27FC236}">
                <a16:creationId xmlns:a16="http://schemas.microsoft.com/office/drawing/2014/main" id="{4C6F490A-1ECC-42C0-A22F-5DC1CA41C0A9}"/>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bg1"/>
                </a:solidFill>
              </a:rPr>
              <a:t>Institutions </a:t>
            </a:r>
            <a:br>
              <a:rPr lang="en-US" sz="650" dirty="0">
                <a:solidFill>
                  <a:schemeClr val="bg1"/>
                </a:solidFill>
              </a:rPr>
            </a:br>
            <a:r>
              <a:rPr lang="en-US" sz="650" dirty="0">
                <a:solidFill>
                  <a:schemeClr val="bg1"/>
                </a:solidFill>
              </a:rPr>
              <a:t>served</a:t>
            </a:r>
          </a:p>
        </p:txBody>
      </p:sp>
      <p:sp>
        <p:nvSpPr>
          <p:cNvPr id="103" name="TextBox 102">
            <a:extLst>
              <a:ext uri="{FF2B5EF4-FFF2-40B4-BE49-F238E27FC236}">
                <a16:creationId xmlns:a16="http://schemas.microsoft.com/office/drawing/2014/main" id="{9FACC39F-C964-4BF3-A5D0-072FE6136D7A}"/>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tx2"/>
                </a:solidFill>
                <a:latin typeface="+mj-lt"/>
              </a:rPr>
              <a:t>1,500</a:t>
            </a:r>
            <a:r>
              <a:rPr lang="en-US" sz="1100" baseline="30000" dirty="0">
                <a:solidFill>
                  <a:schemeClr val="tx2"/>
                </a:solidFill>
                <a:latin typeface="+mj-lt"/>
              </a:rPr>
              <a:t>+</a:t>
            </a:r>
          </a:p>
        </p:txBody>
      </p:sp>
      <p:sp>
        <p:nvSpPr>
          <p:cNvPr id="104" name="TextBox 103">
            <a:extLst>
              <a:ext uri="{FF2B5EF4-FFF2-40B4-BE49-F238E27FC236}">
                <a16:creationId xmlns:a16="http://schemas.microsoft.com/office/drawing/2014/main" id="{91781A47-A99C-457B-9ABA-3F07F4FDAE78}"/>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bg1"/>
                </a:solidFill>
              </a:rPr>
              <a:t>Students supported by our SSMS</a:t>
            </a:r>
          </a:p>
        </p:txBody>
      </p:sp>
      <p:sp>
        <p:nvSpPr>
          <p:cNvPr id="105" name="TextBox 104">
            <a:extLst>
              <a:ext uri="{FF2B5EF4-FFF2-40B4-BE49-F238E27FC236}">
                <a16:creationId xmlns:a16="http://schemas.microsoft.com/office/drawing/2014/main" id="{0C0121D9-77D9-40DD-BE40-3610CA71E036}"/>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3.7 M</a:t>
            </a:r>
            <a:r>
              <a:rPr lang="en-US" sz="1100" baseline="30000" dirty="0">
                <a:solidFill>
                  <a:schemeClr val="tx2"/>
                </a:solidFill>
                <a:latin typeface="+mj-lt"/>
              </a:rPr>
              <a:t>+</a:t>
            </a:r>
          </a:p>
        </p:txBody>
      </p:sp>
      <p:grpSp>
        <p:nvGrpSpPr>
          <p:cNvPr id="106" name="Group 105">
            <a:extLst>
              <a:ext uri="{FF2B5EF4-FFF2-40B4-BE49-F238E27FC236}">
                <a16:creationId xmlns:a16="http://schemas.microsoft.com/office/drawing/2014/main" id="{A8EB32E6-AD63-403B-9D52-8B58266C12B2}"/>
              </a:ext>
            </a:extLst>
          </p:cNvPr>
          <p:cNvGrpSpPr/>
          <p:nvPr userDrawn="1"/>
        </p:nvGrpSpPr>
        <p:grpSpPr bwMode="gray">
          <a:xfrm>
            <a:off x="264738" y="3100302"/>
            <a:ext cx="108698" cy="108698"/>
            <a:chOff x="4812593" y="3156606"/>
            <a:chExt cx="316374" cy="316374"/>
          </a:xfrm>
        </p:grpSpPr>
        <p:sp>
          <p:nvSpPr>
            <p:cNvPr id="107" name="Oval 106">
              <a:extLst>
                <a:ext uri="{FF2B5EF4-FFF2-40B4-BE49-F238E27FC236}">
                  <a16:creationId xmlns:a16="http://schemas.microsoft.com/office/drawing/2014/main" id="{9E1D65CC-2A13-4F84-A053-A1385B0B9A84}"/>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08" name="Freeform 12">
              <a:extLst>
                <a:ext uri="{FF2B5EF4-FFF2-40B4-BE49-F238E27FC236}">
                  <a16:creationId xmlns:a16="http://schemas.microsoft.com/office/drawing/2014/main" id="{ACB8E87C-2730-4E4B-9722-31618FDE492D}"/>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109" name="TextBox 108">
            <a:extLst>
              <a:ext uri="{FF2B5EF4-FFF2-40B4-BE49-F238E27FC236}">
                <a16:creationId xmlns:a16="http://schemas.microsoft.com/office/drawing/2014/main" id="{B097CE8B-F5F7-4A9E-AF24-14655FAB51A2}"/>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bg1"/>
                </a:solidFill>
              </a:rPr>
              <a:t>WE DELIVER RESULTS</a:t>
            </a:r>
          </a:p>
        </p:txBody>
      </p:sp>
      <p:sp>
        <p:nvSpPr>
          <p:cNvPr id="110" name="TextBox 109">
            <a:extLst>
              <a:ext uri="{FF2B5EF4-FFF2-40B4-BE49-F238E27FC236}">
                <a16:creationId xmlns:a16="http://schemas.microsoft.com/office/drawing/2014/main" id="{A05ECBA9-E8C6-4CBD-85E3-C4A7291E6D73}"/>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bg1"/>
                </a:solidFill>
              </a:rPr>
              <a:t>Of our partners continue </a:t>
            </a:r>
            <a:r>
              <a:rPr lang="en-US" sz="650" spc="-10" baseline="0" dirty="0">
                <a:solidFill>
                  <a:schemeClr val="bg1"/>
                </a:solidFill>
              </a:rPr>
              <a:t>with us year after year, </a:t>
            </a:r>
            <a:r>
              <a:rPr lang="en-US" sz="650" dirty="0">
                <a:solidFill>
                  <a:schemeClr val="bg1"/>
                </a:solidFill>
              </a:rPr>
              <a:t>reflecting the goals we </a:t>
            </a:r>
            <a:br>
              <a:rPr lang="en-US" sz="650" dirty="0">
                <a:solidFill>
                  <a:schemeClr val="bg1"/>
                </a:solidFill>
              </a:rPr>
            </a:br>
            <a:r>
              <a:rPr lang="en-US" sz="650" b="1" dirty="0">
                <a:solidFill>
                  <a:schemeClr val="tx2"/>
                </a:solidFill>
              </a:rPr>
              <a:t>achieve together</a:t>
            </a:r>
          </a:p>
        </p:txBody>
      </p:sp>
      <p:sp>
        <p:nvSpPr>
          <p:cNvPr id="111" name="TextBox 110">
            <a:extLst>
              <a:ext uri="{FF2B5EF4-FFF2-40B4-BE49-F238E27FC236}">
                <a16:creationId xmlns:a16="http://schemas.microsoft.com/office/drawing/2014/main" id="{FA5457EF-B606-4101-B039-12255317A82E}"/>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tx2"/>
                </a:solidFill>
                <a:latin typeface="+mj-lt"/>
              </a:rPr>
              <a:t>95%</a:t>
            </a:r>
            <a:endParaRPr lang="en-US" sz="1100" baseline="30000" dirty="0">
              <a:solidFill>
                <a:schemeClr val="tx2"/>
              </a:solidFill>
              <a:latin typeface="+mj-lt"/>
            </a:endParaRPr>
          </a:p>
        </p:txBody>
      </p:sp>
      <p:grpSp>
        <p:nvGrpSpPr>
          <p:cNvPr id="112" name="Group 111">
            <a:extLst>
              <a:ext uri="{FF2B5EF4-FFF2-40B4-BE49-F238E27FC236}">
                <a16:creationId xmlns:a16="http://schemas.microsoft.com/office/drawing/2014/main" id="{67DDFA0C-C743-40E5-B51B-84314DF6EDFF}"/>
              </a:ext>
            </a:extLst>
          </p:cNvPr>
          <p:cNvGrpSpPr/>
          <p:nvPr userDrawn="1"/>
        </p:nvGrpSpPr>
        <p:grpSpPr bwMode="gray">
          <a:xfrm>
            <a:off x="264738" y="3992047"/>
            <a:ext cx="108698" cy="108698"/>
            <a:chOff x="4812593" y="3156606"/>
            <a:chExt cx="316374" cy="316374"/>
          </a:xfrm>
        </p:grpSpPr>
        <p:sp>
          <p:nvSpPr>
            <p:cNvPr id="113" name="Oval 112">
              <a:extLst>
                <a:ext uri="{FF2B5EF4-FFF2-40B4-BE49-F238E27FC236}">
                  <a16:creationId xmlns:a16="http://schemas.microsoft.com/office/drawing/2014/main" id="{A42BE485-D66C-4899-97F0-D0E866A2CB72}"/>
                </a:ext>
              </a:extLst>
            </p:cNvPr>
            <p:cNvSpPr/>
            <p:nvPr/>
          </p:nvSpPr>
          <p:spPr bwMode="gray">
            <a:xfrm>
              <a:off x="4812593" y="3156606"/>
              <a:ext cx="316374" cy="316374"/>
            </a:xfrm>
            <a:prstGeom prst="ellipse">
              <a:avLst/>
            </a:prstGeom>
            <a:solidFill>
              <a:schemeClr val="tx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114" name="Freeform 12">
              <a:extLst>
                <a:ext uri="{FF2B5EF4-FFF2-40B4-BE49-F238E27FC236}">
                  <a16:creationId xmlns:a16="http://schemas.microsoft.com/office/drawing/2014/main" id="{A7E78A29-C978-42CC-A512-5E661B096E89}"/>
                </a:ext>
              </a:extLst>
            </p:cNvPr>
            <p:cNvSpPr/>
            <p:nvPr/>
          </p:nvSpPr>
          <p:spPr bwMode="gray">
            <a:xfrm rot="8100000">
              <a:off x="4899384" y="3263023"/>
              <a:ext cx="100493" cy="103540"/>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rnd" cmpd="sng" algn="ctr">
              <a:solidFill>
                <a:schemeClr val="bg1"/>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pic>
        <p:nvPicPr>
          <p:cNvPr id="115" name="Picture 114">
            <a:extLst>
              <a:ext uri="{FF2B5EF4-FFF2-40B4-BE49-F238E27FC236}">
                <a16:creationId xmlns:a16="http://schemas.microsoft.com/office/drawing/2014/main" id="{177A9767-839C-4786-954B-2C6161E9CB3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sp>
        <p:nvSpPr>
          <p:cNvPr id="116" name="Rectangle 115">
            <a:extLst>
              <a:ext uri="{FF2B5EF4-FFF2-40B4-BE49-F238E27FC236}">
                <a16:creationId xmlns:a16="http://schemas.microsoft.com/office/drawing/2014/main" id="{1F549B42-A2C8-458D-B1A4-0F53EB86C183}"/>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accent3"/>
                </a:solidFill>
              </a:rPr>
              <a:t>K-12   |   Community Colleges   |   Four-Year Colleges and Universities   |   Graduate and Adult Learning</a:t>
            </a:r>
          </a:p>
        </p:txBody>
      </p:sp>
      <p:sp>
        <p:nvSpPr>
          <p:cNvPr id="3" name="Oval 2">
            <a:extLst>
              <a:ext uri="{FF2B5EF4-FFF2-40B4-BE49-F238E27FC236}">
                <a16:creationId xmlns:a16="http://schemas.microsoft.com/office/drawing/2014/main" id="{F1A292E5-28B4-424F-B64E-471CCA2C8EF1}"/>
              </a:ext>
            </a:extLst>
          </p:cNvPr>
          <p:cNvSpPr>
            <a:spLocks noChangeAspect="1"/>
          </p:cNvSpPr>
          <p:nvPr userDrawn="1"/>
        </p:nvSpPr>
        <p:spPr bwMode="gray">
          <a:xfrm>
            <a:off x="3532130" y="1874597"/>
            <a:ext cx="1362456" cy="13624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1">
            <a:extLst>
              <a:ext uri="{FF2B5EF4-FFF2-40B4-BE49-F238E27FC236}">
                <a16:creationId xmlns:a16="http://schemas.microsoft.com/office/drawing/2014/main" id="{58D487A4-9706-44F3-8227-9C3CE72FB4FE}"/>
              </a:ext>
            </a:extLst>
          </p:cNvPr>
          <p:cNvSpPr txBox="1">
            <a:spLocks/>
          </p:cNvSpPr>
          <p:nvPr userDrawn="1"/>
        </p:nvSpPr>
        <p:spPr bwMode="gray">
          <a:xfrm>
            <a:off x="6469249" y="1374747"/>
            <a:ext cx="1382195" cy="802784"/>
          </a:xfrm>
          <a:prstGeom prst="rect">
            <a:avLst/>
          </a:prstGeom>
          <a:solidFill>
            <a:srgbClr val="009900"/>
          </a:solidFill>
        </p:spPr>
        <p:txBody>
          <a:bodyPr vert="horz" wrap="square" lIns="64008" tIns="45720" rIns="64008" bIns="45720" rtlCol="0">
            <a:sp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r>
              <a:rPr lang="en-US" sz="1100" b="1" dirty="0">
                <a:solidFill>
                  <a:schemeClr val="bg1"/>
                </a:solidFill>
                <a:latin typeface="Arial" panose="020B0604020202020204" pitchFamily="34" charset="0"/>
                <a:cs typeface="Arial" panose="020B0604020202020204" pitchFamily="34" charset="0"/>
              </a:rPr>
              <a:t>Script can be found here:</a:t>
            </a:r>
          </a:p>
          <a:p>
            <a:pPr marL="0" marR="0" lvl="0" indent="0" algn="l" defTabSz="1018879" rtl="0" eaLnBrk="1" fontAlgn="auto" latinLnBrk="0" hangingPunct="1">
              <a:lnSpc>
                <a:spcPct val="100000"/>
              </a:lnSpc>
              <a:spcBef>
                <a:spcPts val="500"/>
              </a:spcBef>
              <a:spcAft>
                <a:spcPts val="0"/>
              </a:spcAft>
              <a:buClrTx/>
              <a:buSzTx/>
              <a:buFont typeface="Arial" pitchFamily="34" charset="0"/>
              <a:buNone/>
              <a:tabLst/>
              <a:defRPr/>
            </a:pPr>
            <a:r>
              <a:rPr lang="en-US" dirty="0">
                <a:solidFill>
                  <a:schemeClr val="bg1"/>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https://eab.box.com/v/eab-one-pager-script</a:t>
            </a:r>
            <a:r>
              <a:rPr lang="en-US" dirty="0">
                <a:solidFill>
                  <a:schemeClr val="bg1"/>
                </a:solidFill>
                <a:latin typeface="Arial" panose="020B0604020202020204" pitchFamily="34" charset="0"/>
                <a:cs typeface="Arial" panose="020B0604020202020204" pitchFamily="34" charset="0"/>
              </a:rPr>
              <a:t> </a:t>
            </a:r>
          </a:p>
        </p:txBody>
      </p:sp>
    </p:spTree>
    <p:custDataLst>
      <p:tags r:id="rId1"/>
    </p:custDataLst>
    <p:extLst>
      <p:ext uri="{BB962C8B-B14F-4D97-AF65-F5344CB8AC3E}">
        <p14:creationId xmlns:p14="http://schemas.microsoft.com/office/powerpoint/2010/main" val="426005635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rgbClr val="003D70"/>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sp>
        <p:nvSpPr>
          <p:cNvPr id="27" name="TextBox 26"/>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spc="50" baseline="0" dirty="0">
                <a:solidFill>
                  <a:schemeClr val="bg1"/>
                </a:solidFill>
                <a:latin typeface="+mj-lt"/>
              </a:rPr>
              <a:t>ROAD MAP</a:t>
            </a:r>
          </a:p>
        </p:txBody>
      </p:sp>
      <p:sp>
        <p:nvSpPr>
          <p:cNvPr id="32" name="Text Placeholder 3"/>
          <p:cNvSpPr>
            <a:spLocks noGrp="1"/>
          </p:cNvSpPr>
          <p:nvPr>
            <p:ph type="body" sz="quarter" idx="13" hasCustomPrompt="1"/>
          </p:nvPr>
        </p:nvSpPr>
        <p:spPr bwMode="gray">
          <a:xfrm>
            <a:off x="1363152" y="1038840"/>
            <a:ext cx="3749040" cy="215444"/>
          </a:xfrm>
        </p:spPr>
        <p:txBody>
          <a:bodyPr anchor="ctr" anchorCtr="0"/>
          <a:lstStyle>
            <a:lvl1pPr marL="0" indent="0">
              <a:spcBef>
                <a:spcPts val="0"/>
              </a:spcBef>
              <a:buNone/>
              <a:defRPr sz="140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18" name="Title 17"/>
          <p:cNvSpPr>
            <a:spLocks noGrp="1"/>
          </p:cNvSpPr>
          <p:nvPr>
            <p:ph type="title" hasCustomPrompt="1"/>
          </p:nvPr>
        </p:nvSpPr>
        <p:spPr bwMode="gray">
          <a:xfrm>
            <a:off x="863781" y="1009402"/>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20" name="Text Placeholder 19"/>
          <p:cNvSpPr>
            <a:spLocks noGrp="1"/>
          </p:cNvSpPr>
          <p:nvPr>
            <p:ph type="body" sz="quarter" idx="17" hasCustomPrompt="1"/>
          </p:nvPr>
        </p:nvSpPr>
        <p:spPr bwMode="gray">
          <a:xfrm>
            <a:off x="863781" y="15887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Text Placeholder 3"/>
          <p:cNvSpPr>
            <a:spLocks noGrp="1"/>
          </p:cNvSpPr>
          <p:nvPr>
            <p:ph type="body" sz="quarter" idx="18" hasCustomPrompt="1"/>
          </p:nvPr>
        </p:nvSpPr>
        <p:spPr bwMode="gray">
          <a:xfrm>
            <a:off x="1363152" y="16580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Text Placeholder 19"/>
          <p:cNvSpPr>
            <a:spLocks noGrp="1"/>
          </p:cNvSpPr>
          <p:nvPr>
            <p:ph type="body" sz="quarter" idx="19" hasCustomPrompt="1"/>
          </p:nvPr>
        </p:nvSpPr>
        <p:spPr bwMode="gray">
          <a:xfrm>
            <a:off x="863781" y="217082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Text Placeholder 3"/>
          <p:cNvSpPr>
            <a:spLocks noGrp="1"/>
          </p:cNvSpPr>
          <p:nvPr>
            <p:ph type="body" sz="quarter" idx="20" hasCustomPrompt="1"/>
          </p:nvPr>
        </p:nvSpPr>
        <p:spPr bwMode="gray">
          <a:xfrm>
            <a:off x="1363152" y="224007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Text Placeholder 19"/>
          <p:cNvSpPr>
            <a:spLocks noGrp="1"/>
          </p:cNvSpPr>
          <p:nvPr>
            <p:ph type="body" sz="quarter" idx="21" hasCustomPrompt="1"/>
          </p:nvPr>
        </p:nvSpPr>
        <p:spPr bwMode="gray">
          <a:xfrm>
            <a:off x="863781" y="2752873"/>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Text Placeholder 3"/>
          <p:cNvSpPr>
            <a:spLocks noGrp="1"/>
          </p:cNvSpPr>
          <p:nvPr>
            <p:ph type="body" sz="quarter" idx="22" hasCustomPrompt="1"/>
          </p:nvPr>
        </p:nvSpPr>
        <p:spPr bwMode="gray">
          <a:xfrm>
            <a:off x="1363152" y="2822123"/>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Text Placeholder 19"/>
          <p:cNvSpPr>
            <a:spLocks noGrp="1"/>
          </p:cNvSpPr>
          <p:nvPr>
            <p:ph type="body" sz="quarter" idx="23" hasCustomPrompt="1"/>
          </p:nvPr>
        </p:nvSpPr>
        <p:spPr bwMode="gray">
          <a:xfrm>
            <a:off x="863781" y="3334922"/>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Text Placeholder 3"/>
          <p:cNvSpPr>
            <a:spLocks noGrp="1"/>
          </p:cNvSpPr>
          <p:nvPr>
            <p:ph type="body" sz="quarter" idx="24" hasCustomPrompt="1"/>
          </p:nvPr>
        </p:nvSpPr>
        <p:spPr bwMode="gray">
          <a:xfrm>
            <a:off x="1363152" y="3404172"/>
            <a:ext cx="3749040" cy="138499"/>
          </a:xfrm>
        </p:spPr>
        <p:txBody>
          <a:bodyPr anchor="ctr" anchorCtr="0"/>
          <a:lstStyle>
            <a:lvl1pPr marL="0" indent="0">
              <a:spcBef>
                <a:spcPts val="0"/>
              </a:spcBef>
              <a:buNone/>
              <a:defRPr sz="900">
                <a:solidFill>
                  <a:schemeClr val="accent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7" name="TextBox 4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9" name="Text Placeholder 1"/>
          <p:cNvSpPr txBox="1">
            <a:spLocks/>
          </p:cNvSpPr>
          <p:nvPr userDrawn="1"/>
        </p:nvSpPr>
        <p:spPr bwMode="gray">
          <a:xfrm>
            <a:off x="6469576" y="0"/>
            <a:ext cx="1685883" cy="3844642"/>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Insert a road map layout</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If only 3, delete rows 2 and 4. If 4, delete row 5.</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highlighted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Accent 1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the highlighted section title back to Rockwell 14pt</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Regular,</a:t>
            </a:r>
            <a:r>
              <a:rPr lang="en-US" sz="800" baseline="0" dirty="0">
                <a:solidFill>
                  <a:schemeClr val="bg1"/>
                </a:solidFill>
                <a:latin typeface="Arial" panose="020B0604020202020204" pitchFamily="34" charset="0"/>
                <a:cs typeface="Arial" panose="020B0604020202020204" pitchFamily="34" charset="0"/>
              </a:rPr>
              <a:t> </a:t>
            </a:r>
            <a:r>
              <a:rPr lang="en-US" sz="800" dirty="0">
                <a:solidFill>
                  <a:schemeClr val="bg1"/>
                </a:solidFill>
                <a:latin typeface="Arial" panose="020B0604020202020204" pitchFamily="34" charset="0"/>
                <a:cs typeface="Arial" panose="020B0604020202020204" pitchFamily="34" charset="0"/>
              </a:rPr>
              <a:t>white</a:t>
            </a:r>
          </a:p>
          <a:p>
            <a:pPr marL="0" indent="0">
              <a:spcBef>
                <a:spcPts val="1200"/>
              </a:spcBef>
              <a:buFont typeface="+mj-lt"/>
              <a:buNone/>
            </a:pPr>
            <a:r>
              <a:rPr lang="en-US" sz="900" b="1" dirty="0">
                <a:solidFill>
                  <a:schemeClr val="bg1"/>
                </a:solidFill>
                <a:latin typeface="Arial" panose="020B0604020202020204" pitchFamily="34" charset="0"/>
                <a:cs typeface="Arial" panose="020B0604020202020204" pitchFamily="34" charset="0"/>
              </a:rPr>
              <a:t>NEED MORE SECTIONS?</a:t>
            </a:r>
          </a:p>
          <a:p>
            <a:pPr marL="0" indent="0">
              <a:spcBef>
                <a:spcPts val="200"/>
              </a:spcBef>
              <a:buFont typeface="+mj-lt"/>
              <a:buNone/>
            </a:pPr>
            <a:r>
              <a:rPr lang="en-US" sz="750" dirty="0">
                <a:solidFill>
                  <a:schemeClr val="bg1"/>
                </a:solidFill>
                <a:latin typeface="Arial" panose="020B0604020202020204" pitchFamily="34" charset="0"/>
                <a:cs typeface="Arial" panose="020B0604020202020204" pitchFamily="34" charset="0"/>
              </a:rPr>
              <a:t>See</a:t>
            </a:r>
            <a:r>
              <a:rPr lang="en-US" sz="750" baseline="0" dirty="0">
                <a:solidFill>
                  <a:schemeClr val="bg1"/>
                </a:solidFill>
                <a:latin typeface="Arial" panose="020B0604020202020204" pitchFamily="34" charset="0"/>
                <a:cs typeface="Arial" panose="020B0604020202020204" pitchFamily="34" charset="0"/>
              </a:rPr>
              <a:t> the on-screen GLG for a customizable road map layout that includes 8 levels. It can be added as a layout into this deck. </a:t>
            </a:r>
            <a:endParaRPr lang="en-US" sz="75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582425629"/>
      </p:ext>
    </p:extLst>
  </p:cSld>
  <p:clrMapOvr>
    <a:masterClrMapping/>
  </p:clrMapOvr>
  <p:extLst mod="1">
    <p:ext uri="{DCECCB84-F9BA-43D5-87BE-67443E8EF086}">
      <p15:sldGuideLst xmlns:p15="http://schemas.microsoft.com/office/powerpoint/2012/main">
        <p15:guide id="1" pos="8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rgbClr val="003D70"/>
        </a:solidFill>
        <a:effectLst/>
      </p:bgPr>
    </p:bg>
    <p:spTree>
      <p:nvGrpSpPr>
        <p:cNvPr id="1" name=""/>
        <p:cNvGrpSpPr/>
        <p:nvPr/>
      </p:nvGrpSpPr>
      <p:grpSpPr>
        <a:xfrm>
          <a:off x="0" y="0"/>
          <a:ext cx="0" cy="0"/>
          <a:chOff x="0" y="0"/>
          <a:chExt cx="0" cy="0"/>
        </a:xfrm>
      </p:grpSpPr>
      <p:cxnSp>
        <p:nvCxnSpPr>
          <p:cNvPr id="11" name="Straight Connector 10"/>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2" name="Text Placeholder 1"/>
          <p:cNvSpPr txBox="1">
            <a:spLocks/>
          </p:cNvSpPr>
          <p:nvPr userDrawn="1"/>
        </p:nvSpPr>
        <p:spPr bwMode="gray">
          <a:xfrm>
            <a:off x="6469576" y="3025755"/>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Tree>
    <p:custDataLst>
      <p:tags r:id="rId1"/>
    </p:custDataLst>
    <p:extLst>
      <p:ext uri="{BB962C8B-B14F-4D97-AF65-F5344CB8AC3E}">
        <p14:creationId xmlns:p14="http://schemas.microsoft.com/office/powerpoint/2010/main" val="2931385124"/>
      </p:ext>
    </p:extLst>
  </p:cSld>
  <p:clrMapOvr>
    <a:masterClrMapping/>
  </p:clrMapOvr>
  <p:extLst mod="1">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2758611219"/>
      </p:ext>
    </p:extLst>
  </p:cSld>
  <p:clrMapOvr>
    <a:masterClrMapping/>
  </p:clrMapOvr>
  <p:extLst mod="1">
    <p:ext uri="{DCECCB84-F9BA-43D5-87BE-67443E8EF086}">
      <p15:sldGuideLst xmlns:p15="http://schemas.microsoft.com/office/powerpoint/2012/main">
        <p15:guide id="1" orient="horz" pos="6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rgbClr val="003D7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accent6"/>
                </a:solidFill>
              </a:defRPr>
            </a:lvl1pPr>
          </a:lstStyle>
          <a:p>
            <a:r>
              <a:rPr lang="en-US" dirty="0"/>
              <a:t>Impact Slide Title – Rockwell 18pt</a:t>
            </a:r>
          </a:p>
        </p:txBody>
      </p:sp>
      <p:sp>
        <p:nvSpPr>
          <p:cNvPr id="6" name="Text Placeholder 5"/>
          <p:cNvSpPr>
            <a:spLocks noGrp="1"/>
          </p:cNvSpPr>
          <p:nvPr>
            <p:ph type="body" sz="quarter" idx="16" hasCustomPrompt="1"/>
          </p:nvPr>
        </p:nvSpPr>
        <p:spPr bwMode="gray">
          <a:xfrm>
            <a:off x="456965"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and Highlight</a:t>
            </a:r>
          </a:p>
        </p:txBody>
      </p:sp>
      <p:sp>
        <p:nvSpPr>
          <p:cNvPr id="15" name="Text Placeholder 14"/>
          <p:cNvSpPr>
            <a:spLocks noGrp="1"/>
          </p:cNvSpPr>
          <p:nvPr>
            <p:ph type="body" sz="quarter" idx="17" hasCustomPrompt="1"/>
          </p:nvPr>
        </p:nvSpPr>
        <p:spPr bwMode="gray">
          <a:xfrm>
            <a:off x="1079874" y="1727589"/>
            <a:ext cx="4241053" cy="1809726"/>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Be sure to incorporate large quote graphic from the GLG. </a:t>
            </a:r>
          </a:p>
        </p:txBody>
      </p:sp>
      <p:sp>
        <p:nvSpPr>
          <p:cNvPr id="16" name="Text Placeholder 21"/>
          <p:cNvSpPr>
            <a:spLocks noGrp="1"/>
          </p:cNvSpPr>
          <p:nvPr>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accent2"/>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7"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2"/>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9" name="TextBox 8"/>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mod="1">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www.eab.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TextBox 7">
            <a:hlinkClick r:id="rId21"/>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©2019 by EAB. </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mn-lt"/>
              <a:ea typeface="Verdana" panose="020B0604030504040204" pitchFamily="34" charset="0"/>
              <a:cs typeface="Verdana" panose="020B0604030504040204" pitchFamily="34" charset="0"/>
            </a:endParaRPr>
          </a:p>
        </p:txBody>
      </p:sp>
      <p:sp>
        <p:nvSpPr>
          <p:cNvPr id="10" name="Title Placeholder 9"/>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Text Placeholder 11"/>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20"/>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2" r:id="rId3"/>
    <p:sldLayoutId id="2147483673" r:id="rId4"/>
    <p:sldLayoutId id="2147483657" r:id="rId5"/>
    <p:sldLayoutId id="2147483658" r:id="rId6"/>
    <p:sldLayoutId id="2147483659" r:id="rId7"/>
    <p:sldLayoutId id="2147483672" r:id="rId8"/>
    <p:sldLayoutId id="2147483661" r:id="rId9"/>
    <p:sldLayoutId id="2147483662" r:id="rId10"/>
    <p:sldLayoutId id="2147483663" r:id="rId11"/>
    <p:sldLayoutId id="2147483664" r:id="rId12"/>
    <p:sldLayoutId id="2147483666" r:id="rId13"/>
    <p:sldLayoutId id="2147483667" r:id="rId14"/>
    <p:sldLayoutId id="2147483668" r:id="rId15"/>
    <p:sldLayoutId id="2147483669" r:id="rId16"/>
    <p:sldLayoutId id="2147483670" r:id="rId17"/>
    <p:sldLayoutId id="2147483671" r:id="rId18"/>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ais.org/learn/principles-of-good-practice/board-of-trustees/"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nais.org/articles/pages/major-responsibilities-of-boards.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812800" y="1769667"/>
            <a:ext cx="4389120" cy="1038746"/>
          </a:xfrm>
        </p:spPr>
        <p:txBody>
          <a:bodyPr/>
          <a:lstStyle/>
          <a:p>
            <a:r>
              <a:rPr lang="en-US" dirty="0"/>
              <a:t>Institutional Risk Management at [YOUR SCHOOL NAME]</a:t>
            </a:r>
          </a:p>
        </p:txBody>
      </p:sp>
      <p:sp>
        <p:nvSpPr>
          <p:cNvPr id="10" name="Text Placeholder 9"/>
          <p:cNvSpPr>
            <a:spLocks noGrp="1"/>
          </p:cNvSpPr>
          <p:nvPr>
            <p:ph type="body" sz="quarter" idx="13"/>
          </p:nvPr>
        </p:nvSpPr>
        <p:spPr/>
        <p:txBody>
          <a:bodyPr/>
          <a:lstStyle/>
          <a:p>
            <a:endParaRPr lang="en-US"/>
          </a:p>
        </p:txBody>
      </p:sp>
      <p:sp>
        <p:nvSpPr>
          <p:cNvPr id="11" name="Text Placeholder 10"/>
          <p:cNvSpPr>
            <a:spLocks noGrp="1"/>
          </p:cNvSpPr>
          <p:nvPr>
            <p:ph type="body" sz="quarter" idx="14"/>
          </p:nvPr>
        </p:nvSpPr>
        <p:spPr>
          <a:xfrm>
            <a:off x="4294188" y="4245789"/>
            <a:ext cx="1828800" cy="276999"/>
          </a:xfrm>
        </p:spPr>
        <p:txBody>
          <a:bodyPr/>
          <a:lstStyle/>
          <a:p>
            <a:r>
              <a:rPr lang="en-US" dirty="0"/>
              <a:t>Independent School </a:t>
            </a:r>
            <a:br>
              <a:rPr lang="en-US" dirty="0"/>
            </a:br>
            <a:r>
              <a:rPr lang="en-US" dirty="0"/>
              <a:t>Executive Forum</a:t>
            </a:r>
          </a:p>
        </p:txBody>
      </p:sp>
    </p:spTree>
    <p:custDataLst>
      <p:tags r:id="rId1"/>
    </p:custDataLst>
    <p:extLst>
      <p:ext uri="{BB962C8B-B14F-4D97-AF65-F5344CB8AC3E}">
        <p14:creationId xmlns:p14="http://schemas.microsoft.com/office/powerpoint/2010/main" val="2103755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2E0CDE4A-C7B2-45B3-8F4E-AD9E08EBD191}"/>
              </a:ext>
            </a:extLst>
          </p:cNvPr>
          <p:cNvGraphicFramePr>
            <a:graphicFrameLocks noGrp="1"/>
          </p:cNvGraphicFramePr>
          <p:nvPr>
            <p:extLst>
              <p:ext uri="{D42A27DB-BD31-4B8C-83A1-F6EECF244321}">
                <p14:modId xmlns:p14="http://schemas.microsoft.com/office/powerpoint/2010/main" val="1742825002"/>
              </p:ext>
            </p:extLst>
          </p:nvPr>
        </p:nvGraphicFramePr>
        <p:xfrm>
          <a:off x="269873" y="1179599"/>
          <a:ext cx="5853116" cy="2151076"/>
        </p:xfrm>
        <a:graphic>
          <a:graphicData uri="http://schemas.openxmlformats.org/drawingml/2006/table">
            <a:tbl>
              <a:tblPr firstRow="1" bandRow="1">
                <a:tableStyleId>{7DF18680-E054-41AD-8BC1-D1AEF772440D}</a:tableStyleId>
              </a:tblPr>
              <a:tblGrid>
                <a:gridCol w="5853116">
                  <a:extLst>
                    <a:ext uri="{9D8B030D-6E8A-4147-A177-3AD203B41FA5}">
                      <a16:colId xmlns:a16="http://schemas.microsoft.com/office/drawing/2014/main" val="748863149"/>
                    </a:ext>
                  </a:extLst>
                </a:gridCol>
              </a:tblGrid>
              <a:tr h="537769">
                <a:tc>
                  <a:txBody>
                    <a:bodyPr/>
                    <a:lstStyle/>
                    <a:p>
                      <a:endParaRPr lang="en-US" dirty="0"/>
                    </a:p>
                  </a:txBody>
                  <a:tcPr/>
                </a:tc>
                <a:extLst>
                  <a:ext uri="{0D108BD9-81ED-4DB2-BD59-A6C34878D82A}">
                    <a16:rowId xmlns:a16="http://schemas.microsoft.com/office/drawing/2014/main" val="3437906287"/>
                  </a:ext>
                </a:extLst>
              </a:tr>
              <a:tr h="537769">
                <a:tc>
                  <a:txBody>
                    <a:bodyPr/>
                    <a:lstStyle/>
                    <a:p>
                      <a:endParaRPr lang="en-US" dirty="0"/>
                    </a:p>
                  </a:txBody>
                  <a:tcPr/>
                </a:tc>
                <a:extLst>
                  <a:ext uri="{0D108BD9-81ED-4DB2-BD59-A6C34878D82A}">
                    <a16:rowId xmlns:a16="http://schemas.microsoft.com/office/drawing/2014/main" val="1696336963"/>
                  </a:ext>
                </a:extLst>
              </a:tr>
              <a:tr h="537769">
                <a:tc>
                  <a:txBody>
                    <a:bodyPr/>
                    <a:lstStyle/>
                    <a:p>
                      <a:endParaRPr lang="en-US" dirty="0"/>
                    </a:p>
                  </a:txBody>
                  <a:tcPr/>
                </a:tc>
                <a:extLst>
                  <a:ext uri="{0D108BD9-81ED-4DB2-BD59-A6C34878D82A}">
                    <a16:rowId xmlns:a16="http://schemas.microsoft.com/office/drawing/2014/main" val="3557203414"/>
                  </a:ext>
                </a:extLst>
              </a:tr>
              <a:tr h="537769">
                <a:tc>
                  <a:txBody>
                    <a:bodyPr/>
                    <a:lstStyle/>
                    <a:p>
                      <a:endParaRPr lang="en-US" dirty="0"/>
                    </a:p>
                  </a:txBody>
                  <a:tcPr/>
                </a:tc>
                <a:extLst>
                  <a:ext uri="{0D108BD9-81ED-4DB2-BD59-A6C34878D82A}">
                    <a16:rowId xmlns:a16="http://schemas.microsoft.com/office/drawing/2014/main" val="252491867"/>
                  </a:ext>
                </a:extLst>
              </a:tr>
            </a:tbl>
          </a:graphicData>
        </a:graphic>
      </p:graphicFrame>
      <p:sp>
        <p:nvSpPr>
          <p:cNvPr id="8" name="Text Placeholder 1">
            <a:extLst>
              <a:ext uri="{FF2B5EF4-FFF2-40B4-BE49-F238E27FC236}">
                <a16:creationId xmlns:a16="http://schemas.microsoft.com/office/drawing/2014/main" id="{F453F9D3-B9AE-4241-9247-1DEA1F79B48B}"/>
              </a:ext>
            </a:extLst>
          </p:cNvPr>
          <p:cNvSpPr>
            <a:spLocks noGrp="1"/>
          </p:cNvSpPr>
          <p:nvPr>
            <p:ph type="body" sz="quarter" idx="15"/>
          </p:nvPr>
        </p:nvSpPr>
        <p:spPr>
          <a:xfrm>
            <a:off x="280195" y="640267"/>
            <a:ext cx="5842794" cy="184666"/>
          </a:xfrm>
        </p:spPr>
        <p:txBody>
          <a:bodyPr/>
          <a:lstStyle/>
          <a:p>
            <a:r>
              <a:rPr lang="en-US" dirty="0"/>
              <a:t>Core Practices for Board Governance Apply to Role in Risk Management</a:t>
            </a:r>
          </a:p>
        </p:txBody>
      </p:sp>
      <p:sp>
        <p:nvSpPr>
          <p:cNvPr id="9" name="Text Placeholder 2">
            <a:extLst>
              <a:ext uri="{FF2B5EF4-FFF2-40B4-BE49-F238E27FC236}">
                <a16:creationId xmlns:a16="http://schemas.microsoft.com/office/drawing/2014/main" id="{580A0F63-959B-4EE9-9A38-1F71FA40E787}"/>
              </a:ext>
            </a:extLst>
          </p:cNvPr>
          <p:cNvSpPr>
            <a:spLocks noGrp="1"/>
          </p:cNvSpPr>
          <p:nvPr>
            <p:ph type="body" sz="quarter" idx="16"/>
          </p:nvPr>
        </p:nvSpPr>
        <p:spPr>
          <a:xfrm>
            <a:off x="280194" y="99782"/>
            <a:ext cx="2812328" cy="123111"/>
          </a:xfrm>
        </p:spPr>
        <p:txBody>
          <a:bodyPr/>
          <a:lstStyle/>
          <a:p>
            <a:r>
              <a:rPr lang="en-US" dirty="0"/>
              <a:t>Role of the Board </a:t>
            </a:r>
          </a:p>
        </p:txBody>
      </p:sp>
      <p:sp>
        <p:nvSpPr>
          <p:cNvPr id="10" name="Text Placeholder 3">
            <a:extLst>
              <a:ext uri="{FF2B5EF4-FFF2-40B4-BE49-F238E27FC236}">
                <a16:creationId xmlns:a16="http://schemas.microsoft.com/office/drawing/2014/main" id="{36AAFC43-0ACB-4026-A923-8B64ED2D0C8A}"/>
              </a:ext>
            </a:extLst>
          </p:cNvPr>
          <p:cNvSpPr>
            <a:spLocks noGrp="1"/>
          </p:cNvSpPr>
          <p:nvPr>
            <p:ph type="body" sz="quarter" idx="18"/>
          </p:nvPr>
        </p:nvSpPr>
        <p:spPr>
          <a:xfrm>
            <a:off x="4219389" y="4523601"/>
            <a:ext cx="2181412" cy="276999"/>
          </a:xfrm>
        </p:spPr>
        <p:txBody>
          <a:bodyPr/>
          <a:lstStyle/>
          <a:p>
            <a:r>
              <a:rPr lang="en-US" dirty="0"/>
              <a:t>Source: NAIS, "</a:t>
            </a:r>
            <a:r>
              <a:rPr lang="en-US" dirty="0">
                <a:hlinkClick r:id="rId3"/>
              </a:rPr>
              <a:t>Principles of Good Practice-Board of Trustees</a:t>
            </a:r>
            <a:r>
              <a:rPr lang="en-US" dirty="0"/>
              <a:t>,” 2017; NAIS, </a:t>
            </a:r>
            <a:r>
              <a:rPr lang="en-US" dirty="0">
                <a:hlinkClick r:id="rId4"/>
              </a:rPr>
              <a:t>“Major Responsibilities of Independent School Boards</a:t>
            </a:r>
            <a:r>
              <a:rPr lang="en-US" dirty="0"/>
              <a:t>,” No Date; EAB interviews and analysis.</a:t>
            </a:r>
          </a:p>
        </p:txBody>
      </p:sp>
      <p:sp>
        <p:nvSpPr>
          <p:cNvPr id="11" name="Text Placeholder 4">
            <a:extLst>
              <a:ext uri="{FF2B5EF4-FFF2-40B4-BE49-F238E27FC236}">
                <a16:creationId xmlns:a16="http://schemas.microsoft.com/office/drawing/2014/main" id="{FE727DA2-9AC1-4DB2-8A47-FCB9CDEBFC43}"/>
              </a:ext>
            </a:extLst>
          </p:cNvPr>
          <p:cNvSpPr>
            <a:spLocks noGrp="1"/>
          </p:cNvSpPr>
          <p:nvPr>
            <p:ph type="body" sz="quarter" idx="19"/>
          </p:nvPr>
        </p:nvSpPr>
        <p:spPr>
          <a:xfrm>
            <a:off x="0" y="4611364"/>
            <a:ext cx="2046204" cy="76944"/>
          </a:xfrm>
        </p:spPr>
        <p:txBody>
          <a:bodyPr/>
          <a:lstStyle/>
          <a:p>
            <a:pPr marL="0" indent="0">
              <a:buNone/>
            </a:pPr>
            <a:endParaRPr lang="en-US" dirty="0"/>
          </a:p>
        </p:txBody>
      </p:sp>
      <p:sp>
        <p:nvSpPr>
          <p:cNvPr id="12" name="Title 5">
            <a:extLst>
              <a:ext uri="{FF2B5EF4-FFF2-40B4-BE49-F238E27FC236}">
                <a16:creationId xmlns:a16="http://schemas.microsoft.com/office/drawing/2014/main" id="{F8752A86-46F9-4257-AAC8-76B13D61AF91}"/>
              </a:ext>
            </a:extLst>
          </p:cNvPr>
          <p:cNvSpPr>
            <a:spLocks noGrp="1"/>
          </p:cNvSpPr>
          <p:nvPr>
            <p:ph type="title"/>
          </p:nvPr>
        </p:nvSpPr>
        <p:spPr>
          <a:xfrm>
            <a:off x="280194" y="309824"/>
            <a:ext cx="5486400" cy="256480"/>
          </a:xfrm>
        </p:spPr>
        <p:txBody>
          <a:bodyPr/>
          <a:lstStyle/>
          <a:p>
            <a:r>
              <a:rPr lang="en-US" dirty="0"/>
              <a:t>Extend Board Role to Include IRM</a:t>
            </a:r>
            <a:endParaRPr lang="en-US" baseline="30000" dirty="0"/>
          </a:p>
        </p:txBody>
      </p:sp>
      <p:sp>
        <p:nvSpPr>
          <p:cNvPr id="14" name="TextBox 13">
            <a:extLst>
              <a:ext uri="{FF2B5EF4-FFF2-40B4-BE49-F238E27FC236}">
                <a16:creationId xmlns:a16="http://schemas.microsoft.com/office/drawing/2014/main" id="{8BA4EA38-A619-44BD-AB48-9F307C1D6E3B}"/>
              </a:ext>
            </a:extLst>
          </p:cNvPr>
          <p:cNvSpPr txBox="1"/>
          <p:nvPr/>
        </p:nvSpPr>
        <p:spPr bwMode="gray">
          <a:xfrm>
            <a:off x="294273" y="1227648"/>
            <a:ext cx="2421890" cy="307777"/>
          </a:xfrm>
          <a:prstGeom prst="rect">
            <a:avLst/>
          </a:prstGeom>
          <a:noFill/>
        </p:spPr>
        <p:txBody>
          <a:bodyPr wrap="square" lIns="0" tIns="0" rIns="0" bIns="0" rtlCol="0">
            <a:spAutoFit/>
          </a:bodyPr>
          <a:lstStyle/>
          <a:p>
            <a:r>
              <a:rPr lang="en-US" sz="1000" b="1" dirty="0">
                <a:solidFill>
                  <a:schemeClr val="bg1"/>
                </a:solidFill>
              </a:rPr>
              <a:t>Key Principles of Good </a:t>
            </a:r>
            <a:br>
              <a:rPr lang="en-US" sz="1000" b="1" dirty="0">
                <a:solidFill>
                  <a:schemeClr val="bg1"/>
                </a:solidFill>
              </a:rPr>
            </a:br>
            <a:r>
              <a:rPr lang="en-US" sz="1000" b="1" dirty="0">
                <a:solidFill>
                  <a:schemeClr val="bg1"/>
                </a:solidFill>
              </a:rPr>
              <a:t>Board Practice…</a:t>
            </a:r>
          </a:p>
        </p:txBody>
      </p:sp>
      <p:sp>
        <p:nvSpPr>
          <p:cNvPr id="15" name="TextBox 14">
            <a:extLst>
              <a:ext uri="{FF2B5EF4-FFF2-40B4-BE49-F238E27FC236}">
                <a16:creationId xmlns:a16="http://schemas.microsoft.com/office/drawing/2014/main" id="{504F0CA4-4AC2-48A9-AD52-BAC0997F7F4A}"/>
              </a:ext>
            </a:extLst>
          </p:cNvPr>
          <p:cNvSpPr txBox="1"/>
          <p:nvPr/>
        </p:nvSpPr>
        <p:spPr bwMode="gray">
          <a:xfrm>
            <a:off x="3411484" y="1234104"/>
            <a:ext cx="2666179" cy="307777"/>
          </a:xfrm>
          <a:prstGeom prst="rect">
            <a:avLst/>
          </a:prstGeom>
          <a:noFill/>
        </p:spPr>
        <p:txBody>
          <a:bodyPr wrap="square" lIns="0" tIns="0" rIns="0" bIns="0" rtlCol="0">
            <a:spAutoFit/>
          </a:bodyPr>
          <a:lstStyle/>
          <a:p>
            <a:r>
              <a:rPr lang="en-US" sz="1000" b="1" dirty="0">
                <a:solidFill>
                  <a:schemeClr val="bg1"/>
                </a:solidFill>
              </a:rPr>
              <a:t>…Translate into Principles of Good </a:t>
            </a:r>
            <a:br>
              <a:rPr lang="en-US" sz="1000" b="1" dirty="0">
                <a:solidFill>
                  <a:schemeClr val="bg1"/>
                </a:solidFill>
              </a:rPr>
            </a:br>
            <a:r>
              <a:rPr lang="en-US" sz="1000" b="1" dirty="0">
                <a:solidFill>
                  <a:schemeClr val="bg1"/>
                </a:solidFill>
              </a:rPr>
              <a:t>Board Practice for Risk Management</a:t>
            </a:r>
          </a:p>
        </p:txBody>
      </p:sp>
      <p:sp>
        <p:nvSpPr>
          <p:cNvPr id="20" name="Rectangle 19">
            <a:extLst>
              <a:ext uri="{FF2B5EF4-FFF2-40B4-BE49-F238E27FC236}">
                <a16:creationId xmlns:a16="http://schemas.microsoft.com/office/drawing/2014/main" id="{EF45F20D-7201-4405-8BF5-1798E8B9DB95}"/>
              </a:ext>
            </a:extLst>
          </p:cNvPr>
          <p:cNvSpPr/>
          <p:nvPr/>
        </p:nvSpPr>
        <p:spPr>
          <a:xfrm>
            <a:off x="199468" y="2249459"/>
            <a:ext cx="2570639" cy="507831"/>
          </a:xfrm>
          <a:prstGeom prst="rect">
            <a:avLst/>
          </a:prstGeom>
        </p:spPr>
        <p:txBody>
          <a:bodyPr wrap="square">
            <a:spAutoFit/>
          </a:bodyPr>
          <a:lstStyle/>
          <a:p>
            <a:r>
              <a:rPr lang="en-US" sz="900" dirty="0">
                <a:solidFill>
                  <a:srgbClr val="000000"/>
                </a:solidFill>
              </a:rPr>
              <a:t>Board ensures operation in compliance with laws, regulations to minimize exposure to legal action</a:t>
            </a:r>
          </a:p>
        </p:txBody>
      </p:sp>
      <p:sp>
        <p:nvSpPr>
          <p:cNvPr id="21" name="Rectangle 20">
            <a:extLst>
              <a:ext uri="{FF2B5EF4-FFF2-40B4-BE49-F238E27FC236}">
                <a16:creationId xmlns:a16="http://schemas.microsoft.com/office/drawing/2014/main" id="{6251E9C9-9B5F-4E7D-A949-E2A538DAD1BD}"/>
              </a:ext>
            </a:extLst>
          </p:cNvPr>
          <p:cNvSpPr/>
          <p:nvPr/>
        </p:nvSpPr>
        <p:spPr>
          <a:xfrm>
            <a:off x="197175" y="2877518"/>
            <a:ext cx="2334908" cy="369332"/>
          </a:xfrm>
          <a:prstGeom prst="rect">
            <a:avLst/>
          </a:prstGeom>
        </p:spPr>
        <p:txBody>
          <a:bodyPr wrap="square">
            <a:spAutoFit/>
          </a:bodyPr>
          <a:lstStyle/>
          <a:p>
            <a:r>
              <a:rPr lang="en-US" sz="900" dirty="0">
                <a:solidFill>
                  <a:srgbClr val="000000"/>
                </a:solidFill>
              </a:rPr>
              <a:t>Board recognizes its primary focus as long-range, strategic</a:t>
            </a:r>
          </a:p>
        </p:txBody>
      </p:sp>
      <p:sp>
        <p:nvSpPr>
          <p:cNvPr id="22" name="Rectangle 21">
            <a:extLst>
              <a:ext uri="{FF2B5EF4-FFF2-40B4-BE49-F238E27FC236}">
                <a16:creationId xmlns:a16="http://schemas.microsoft.com/office/drawing/2014/main" id="{B4E5B877-154A-42FB-8807-37F89309A6FD}"/>
              </a:ext>
            </a:extLst>
          </p:cNvPr>
          <p:cNvSpPr/>
          <p:nvPr/>
        </p:nvSpPr>
        <p:spPr>
          <a:xfrm>
            <a:off x="197175" y="1795542"/>
            <a:ext cx="2562701" cy="369332"/>
          </a:xfrm>
          <a:prstGeom prst="rect">
            <a:avLst/>
          </a:prstGeom>
        </p:spPr>
        <p:txBody>
          <a:bodyPr wrap="square">
            <a:spAutoFit/>
          </a:bodyPr>
          <a:lstStyle/>
          <a:p>
            <a:r>
              <a:rPr lang="en-US" sz="900" dirty="0">
                <a:solidFill>
                  <a:srgbClr val="000000"/>
                </a:solidFill>
              </a:rPr>
              <a:t>Board acts as guardian of school’s mission, vision, strategic goals</a:t>
            </a:r>
          </a:p>
        </p:txBody>
      </p:sp>
      <p:sp>
        <p:nvSpPr>
          <p:cNvPr id="23" name="Rectangle 22">
            <a:extLst>
              <a:ext uri="{FF2B5EF4-FFF2-40B4-BE49-F238E27FC236}">
                <a16:creationId xmlns:a16="http://schemas.microsoft.com/office/drawing/2014/main" id="{02F42A56-8091-4CF7-B3E2-BB84A431B8B6}"/>
              </a:ext>
            </a:extLst>
          </p:cNvPr>
          <p:cNvSpPr/>
          <p:nvPr/>
        </p:nvSpPr>
        <p:spPr>
          <a:xfrm>
            <a:off x="3323668" y="1788362"/>
            <a:ext cx="2787927" cy="369332"/>
          </a:xfrm>
          <a:prstGeom prst="rect">
            <a:avLst/>
          </a:prstGeom>
        </p:spPr>
        <p:txBody>
          <a:bodyPr wrap="square">
            <a:spAutoFit/>
          </a:bodyPr>
          <a:lstStyle/>
          <a:p>
            <a:r>
              <a:rPr lang="en-US" sz="900" dirty="0">
                <a:solidFill>
                  <a:srgbClr val="000000"/>
                </a:solidFill>
              </a:rPr>
              <a:t>Board supports risk management prioritization for school’s sustainability</a:t>
            </a:r>
          </a:p>
        </p:txBody>
      </p:sp>
      <p:sp>
        <p:nvSpPr>
          <p:cNvPr id="24" name="Rectangle 23">
            <a:extLst>
              <a:ext uri="{FF2B5EF4-FFF2-40B4-BE49-F238E27FC236}">
                <a16:creationId xmlns:a16="http://schemas.microsoft.com/office/drawing/2014/main" id="{A11613E1-93A2-4131-ACBB-C68A7C838D62}"/>
              </a:ext>
            </a:extLst>
          </p:cNvPr>
          <p:cNvSpPr/>
          <p:nvPr/>
        </p:nvSpPr>
        <p:spPr>
          <a:xfrm>
            <a:off x="3343000" y="2877518"/>
            <a:ext cx="2787927" cy="369332"/>
          </a:xfrm>
          <a:prstGeom prst="rect">
            <a:avLst/>
          </a:prstGeom>
        </p:spPr>
        <p:txBody>
          <a:bodyPr wrap="square">
            <a:spAutoFit/>
          </a:bodyPr>
          <a:lstStyle/>
          <a:p>
            <a:r>
              <a:rPr lang="en-US" sz="900" dirty="0">
                <a:solidFill>
                  <a:srgbClr val="000000"/>
                </a:solidFill>
              </a:rPr>
              <a:t>Board maintains oversight, not direct involvement, in risk management operations</a:t>
            </a:r>
          </a:p>
        </p:txBody>
      </p:sp>
      <p:sp>
        <p:nvSpPr>
          <p:cNvPr id="25" name="Rectangle 24">
            <a:extLst>
              <a:ext uri="{FF2B5EF4-FFF2-40B4-BE49-F238E27FC236}">
                <a16:creationId xmlns:a16="http://schemas.microsoft.com/office/drawing/2014/main" id="{5E99EADC-FB3F-4832-B67C-3A4388AA2200}"/>
              </a:ext>
            </a:extLst>
          </p:cNvPr>
          <p:cNvSpPr/>
          <p:nvPr/>
        </p:nvSpPr>
        <p:spPr>
          <a:xfrm>
            <a:off x="3316064" y="2309146"/>
            <a:ext cx="2787927" cy="369332"/>
          </a:xfrm>
          <a:prstGeom prst="rect">
            <a:avLst/>
          </a:prstGeom>
        </p:spPr>
        <p:txBody>
          <a:bodyPr wrap="square">
            <a:spAutoFit/>
          </a:bodyPr>
          <a:lstStyle/>
          <a:p>
            <a:r>
              <a:rPr lang="en-US" sz="900" dirty="0">
                <a:solidFill>
                  <a:srgbClr val="000000"/>
                </a:solidFill>
              </a:rPr>
              <a:t>Board supports school in enacting policies, protocols to minimize lawsuit risks</a:t>
            </a:r>
          </a:p>
        </p:txBody>
      </p:sp>
      <p:sp>
        <p:nvSpPr>
          <p:cNvPr id="26" name="Arrow: Right 25">
            <a:extLst>
              <a:ext uri="{FF2B5EF4-FFF2-40B4-BE49-F238E27FC236}">
                <a16:creationId xmlns:a16="http://schemas.microsoft.com/office/drawing/2014/main" id="{93FB44EB-D8E7-4079-996D-DEC4651E28A3}"/>
              </a:ext>
            </a:extLst>
          </p:cNvPr>
          <p:cNvSpPr/>
          <p:nvPr/>
        </p:nvSpPr>
        <p:spPr bwMode="gray">
          <a:xfrm>
            <a:off x="2749978" y="1885554"/>
            <a:ext cx="338474" cy="19691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Arrow: Right 26">
            <a:extLst>
              <a:ext uri="{FF2B5EF4-FFF2-40B4-BE49-F238E27FC236}">
                <a16:creationId xmlns:a16="http://schemas.microsoft.com/office/drawing/2014/main" id="{9DC7AB20-DA2C-4BA7-B7E4-27100E744CEC}"/>
              </a:ext>
            </a:extLst>
          </p:cNvPr>
          <p:cNvSpPr/>
          <p:nvPr/>
        </p:nvSpPr>
        <p:spPr bwMode="gray">
          <a:xfrm>
            <a:off x="2754048" y="2409491"/>
            <a:ext cx="338474" cy="19691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Arrow: Right 27">
            <a:extLst>
              <a:ext uri="{FF2B5EF4-FFF2-40B4-BE49-F238E27FC236}">
                <a16:creationId xmlns:a16="http://schemas.microsoft.com/office/drawing/2014/main" id="{3F57DE2E-2DFB-4A28-A85A-1887830EDE97}"/>
              </a:ext>
            </a:extLst>
          </p:cNvPr>
          <p:cNvSpPr/>
          <p:nvPr/>
        </p:nvSpPr>
        <p:spPr bwMode="gray">
          <a:xfrm>
            <a:off x="2749978" y="2966770"/>
            <a:ext cx="338474" cy="196911"/>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516758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A7AF0AD7-79B9-4BBD-ACAE-79FC73FB6CC5}"/>
              </a:ext>
            </a:extLst>
          </p:cNvPr>
          <p:cNvSpPr>
            <a:spLocks noGrp="1"/>
          </p:cNvSpPr>
          <p:nvPr>
            <p:ph type="body" sz="quarter" idx="15"/>
          </p:nvPr>
        </p:nvSpPr>
        <p:spPr>
          <a:xfrm>
            <a:off x="280195" y="640267"/>
            <a:ext cx="5842794" cy="184666"/>
          </a:xfrm>
        </p:spPr>
        <p:txBody>
          <a:bodyPr/>
          <a:lstStyle/>
          <a:p>
            <a:r>
              <a:rPr lang="en-US" dirty="0"/>
              <a:t>Board Support, Oversight Necessary for Successful Risk Management </a:t>
            </a:r>
          </a:p>
        </p:txBody>
      </p:sp>
      <p:sp>
        <p:nvSpPr>
          <p:cNvPr id="8" name="Text Placeholder 2">
            <a:extLst>
              <a:ext uri="{FF2B5EF4-FFF2-40B4-BE49-F238E27FC236}">
                <a16:creationId xmlns:a16="http://schemas.microsoft.com/office/drawing/2014/main" id="{AF064995-E689-421E-A36D-81EF5E4DDE88}"/>
              </a:ext>
            </a:extLst>
          </p:cNvPr>
          <p:cNvSpPr>
            <a:spLocks noGrp="1"/>
          </p:cNvSpPr>
          <p:nvPr>
            <p:ph type="body" sz="quarter" idx="16"/>
          </p:nvPr>
        </p:nvSpPr>
        <p:spPr>
          <a:xfrm>
            <a:off x="280193" y="99782"/>
            <a:ext cx="2791869" cy="123111"/>
          </a:xfrm>
        </p:spPr>
        <p:txBody>
          <a:bodyPr/>
          <a:lstStyle/>
          <a:p>
            <a:r>
              <a:rPr lang="en-US" dirty="0"/>
              <a:t>Role of the Board </a:t>
            </a:r>
          </a:p>
        </p:txBody>
      </p:sp>
      <p:sp>
        <p:nvSpPr>
          <p:cNvPr id="9" name="Text Placeholder 3">
            <a:extLst>
              <a:ext uri="{FF2B5EF4-FFF2-40B4-BE49-F238E27FC236}">
                <a16:creationId xmlns:a16="http://schemas.microsoft.com/office/drawing/2014/main" id="{F68366BE-7C30-4CF0-A933-ED56AEDE6E65}"/>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10" name="Text Placeholder 4">
            <a:extLst>
              <a:ext uri="{FF2B5EF4-FFF2-40B4-BE49-F238E27FC236}">
                <a16:creationId xmlns:a16="http://schemas.microsoft.com/office/drawing/2014/main" id="{3C615BB9-B78D-41A7-84F5-E6D029EFE870}"/>
              </a:ext>
            </a:extLst>
          </p:cNvPr>
          <p:cNvSpPr>
            <a:spLocks noGrp="1"/>
          </p:cNvSpPr>
          <p:nvPr>
            <p:ph type="body" sz="quarter" idx="19"/>
          </p:nvPr>
        </p:nvSpPr>
        <p:spPr>
          <a:xfrm>
            <a:off x="0" y="4403825"/>
            <a:ext cx="2046204" cy="230832"/>
          </a:xfrm>
        </p:spPr>
        <p:txBody>
          <a:bodyPr/>
          <a:lstStyle/>
          <a:p>
            <a:endParaRPr lang="en-US"/>
          </a:p>
        </p:txBody>
      </p:sp>
      <p:sp>
        <p:nvSpPr>
          <p:cNvPr id="11" name="Title 5">
            <a:extLst>
              <a:ext uri="{FF2B5EF4-FFF2-40B4-BE49-F238E27FC236}">
                <a16:creationId xmlns:a16="http://schemas.microsoft.com/office/drawing/2014/main" id="{AB872B5E-5487-4E75-B3D5-3F0A555425E1}"/>
              </a:ext>
            </a:extLst>
          </p:cNvPr>
          <p:cNvSpPr>
            <a:spLocks noGrp="1"/>
          </p:cNvSpPr>
          <p:nvPr>
            <p:ph type="title"/>
          </p:nvPr>
        </p:nvSpPr>
        <p:spPr>
          <a:xfrm>
            <a:off x="280194" y="317005"/>
            <a:ext cx="5486400" cy="249299"/>
          </a:xfrm>
        </p:spPr>
        <p:txBody>
          <a:bodyPr/>
          <a:lstStyle/>
          <a:p>
            <a:r>
              <a:rPr lang="en-US" dirty="0"/>
              <a:t>Principles for Board Involvement in IRM</a:t>
            </a:r>
          </a:p>
        </p:txBody>
      </p:sp>
      <p:sp>
        <p:nvSpPr>
          <p:cNvPr id="12" name="TextBox 11">
            <a:extLst>
              <a:ext uri="{FF2B5EF4-FFF2-40B4-BE49-F238E27FC236}">
                <a16:creationId xmlns:a16="http://schemas.microsoft.com/office/drawing/2014/main" id="{31475FA3-4AB6-4E5F-8E8A-937E2AC4C9B0}"/>
              </a:ext>
            </a:extLst>
          </p:cNvPr>
          <p:cNvSpPr txBox="1"/>
          <p:nvPr/>
        </p:nvSpPr>
        <p:spPr bwMode="gray">
          <a:xfrm>
            <a:off x="270484" y="992058"/>
            <a:ext cx="5317516" cy="153888"/>
          </a:xfrm>
          <a:prstGeom prst="rect">
            <a:avLst/>
          </a:prstGeom>
          <a:noFill/>
        </p:spPr>
        <p:txBody>
          <a:bodyPr wrap="square" lIns="0" tIns="0" rIns="0" bIns="0" rtlCol="0">
            <a:spAutoFit/>
          </a:bodyPr>
          <a:lstStyle/>
          <a:p>
            <a:r>
              <a:rPr lang="en-US" sz="1000" b="1" dirty="0"/>
              <a:t>The Board of Trustee Involvement</a:t>
            </a:r>
          </a:p>
        </p:txBody>
      </p:sp>
      <p:grpSp>
        <p:nvGrpSpPr>
          <p:cNvPr id="42" name="Group 41">
            <a:extLst>
              <a:ext uri="{FF2B5EF4-FFF2-40B4-BE49-F238E27FC236}">
                <a16:creationId xmlns:a16="http://schemas.microsoft.com/office/drawing/2014/main" id="{5D8B0806-1751-4923-ACA6-34BDA7E01D17}"/>
              </a:ext>
            </a:extLst>
          </p:cNvPr>
          <p:cNvGrpSpPr/>
          <p:nvPr/>
        </p:nvGrpSpPr>
        <p:grpSpPr bwMode="gray">
          <a:xfrm>
            <a:off x="4442041" y="1701713"/>
            <a:ext cx="1412590" cy="2004123"/>
            <a:chOff x="554002" y="1536246"/>
            <a:chExt cx="1412590" cy="2004123"/>
          </a:xfrm>
        </p:grpSpPr>
        <p:sp>
          <p:nvSpPr>
            <p:cNvPr id="43" name="Right Bracket 42">
              <a:extLst>
                <a:ext uri="{FF2B5EF4-FFF2-40B4-BE49-F238E27FC236}">
                  <a16:creationId xmlns:a16="http://schemas.microsoft.com/office/drawing/2014/main" id="{F95A8FFB-8C12-4A30-9D86-A8005691A9A4}"/>
                </a:ext>
              </a:extLst>
            </p:cNvPr>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4" name="Right Bracket 43">
              <a:extLst>
                <a:ext uri="{FF2B5EF4-FFF2-40B4-BE49-F238E27FC236}">
                  <a16:creationId xmlns:a16="http://schemas.microsoft.com/office/drawing/2014/main" id="{F9503B92-385D-498B-86F8-B77CE65E826C}"/>
                </a:ext>
              </a:extLst>
            </p:cNvPr>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45" name="Group 44">
            <a:extLst>
              <a:ext uri="{FF2B5EF4-FFF2-40B4-BE49-F238E27FC236}">
                <a16:creationId xmlns:a16="http://schemas.microsoft.com/office/drawing/2014/main" id="{B5CF1533-90DD-4B20-AA66-DB483E07CAA8}"/>
              </a:ext>
            </a:extLst>
          </p:cNvPr>
          <p:cNvGrpSpPr/>
          <p:nvPr/>
        </p:nvGrpSpPr>
        <p:grpSpPr bwMode="gray">
          <a:xfrm>
            <a:off x="2508442" y="1701713"/>
            <a:ext cx="1412590" cy="2004123"/>
            <a:chOff x="554002" y="1536246"/>
            <a:chExt cx="1412590" cy="2004123"/>
          </a:xfrm>
        </p:grpSpPr>
        <p:sp>
          <p:nvSpPr>
            <p:cNvPr id="46" name="Right Bracket 45">
              <a:extLst>
                <a:ext uri="{FF2B5EF4-FFF2-40B4-BE49-F238E27FC236}">
                  <a16:creationId xmlns:a16="http://schemas.microsoft.com/office/drawing/2014/main" id="{FC996F34-F2E5-44FE-BF1F-FA2B3AA7B00C}"/>
                </a:ext>
              </a:extLst>
            </p:cNvPr>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47" name="Right Bracket 46">
              <a:extLst>
                <a:ext uri="{FF2B5EF4-FFF2-40B4-BE49-F238E27FC236}">
                  <a16:creationId xmlns:a16="http://schemas.microsoft.com/office/drawing/2014/main" id="{CB6EE12C-7448-45D9-B172-282D0830B64D}"/>
                </a:ext>
              </a:extLst>
            </p:cNvPr>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grpSp>
        <p:nvGrpSpPr>
          <p:cNvPr id="48" name="Group 47">
            <a:extLst>
              <a:ext uri="{FF2B5EF4-FFF2-40B4-BE49-F238E27FC236}">
                <a16:creationId xmlns:a16="http://schemas.microsoft.com/office/drawing/2014/main" id="{A20034BD-0B58-4EB5-ADC2-DC94013B1E5A}"/>
              </a:ext>
            </a:extLst>
          </p:cNvPr>
          <p:cNvGrpSpPr/>
          <p:nvPr/>
        </p:nvGrpSpPr>
        <p:grpSpPr bwMode="gray">
          <a:xfrm>
            <a:off x="574842" y="1701713"/>
            <a:ext cx="1412590" cy="2004123"/>
            <a:chOff x="554002" y="1536246"/>
            <a:chExt cx="1412590" cy="2004123"/>
          </a:xfrm>
        </p:grpSpPr>
        <p:sp>
          <p:nvSpPr>
            <p:cNvPr id="49" name="Right Bracket 48">
              <a:extLst>
                <a:ext uri="{FF2B5EF4-FFF2-40B4-BE49-F238E27FC236}">
                  <a16:creationId xmlns:a16="http://schemas.microsoft.com/office/drawing/2014/main" id="{B6493FEC-9684-463E-9947-2AF04E4C9713}"/>
                </a:ext>
              </a:extLst>
            </p:cNvPr>
            <p:cNvSpPr/>
            <p:nvPr/>
          </p:nvSpPr>
          <p:spPr bwMode="gray">
            <a:xfrm>
              <a:off x="1837243"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sp>
          <p:nvSpPr>
            <p:cNvPr id="50" name="Right Bracket 49">
              <a:extLst>
                <a:ext uri="{FF2B5EF4-FFF2-40B4-BE49-F238E27FC236}">
                  <a16:creationId xmlns:a16="http://schemas.microsoft.com/office/drawing/2014/main" id="{2E893C4A-1DCE-473D-A6DA-8C30EECAED37}"/>
                </a:ext>
              </a:extLst>
            </p:cNvPr>
            <p:cNvSpPr/>
            <p:nvPr/>
          </p:nvSpPr>
          <p:spPr bwMode="gray">
            <a:xfrm flipH="1">
              <a:off x="554002" y="1536246"/>
              <a:ext cx="129349" cy="2004123"/>
            </a:xfrm>
            <a:prstGeom prst="rightBracket">
              <a:avLst>
                <a:gd name="adj" fmla="val 0"/>
              </a:avLst>
            </a:prstGeom>
            <a:ln w="12700">
              <a:solidFill>
                <a:schemeClr val="accent1"/>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grpSp>
      <p:sp>
        <p:nvSpPr>
          <p:cNvPr id="51" name="Oval 50">
            <a:extLst>
              <a:ext uri="{FF2B5EF4-FFF2-40B4-BE49-F238E27FC236}">
                <a16:creationId xmlns:a16="http://schemas.microsoft.com/office/drawing/2014/main" id="{0E797B6B-2F74-4B76-B754-FD381DCC2281}"/>
              </a:ext>
            </a:extLst>
          </p:cNvPr>
          <p:cNvSpPr/>
          <p:nvPr/>
        </p:nvSpPr>
        <p:spPr bwMode="gray">
          <a:xfrm>
            <a:off x="4811513" y="133500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52" name="Picture 51">
            <a:extLst>
              <a:ext uri="{FF2B5EF4-FFF2-40B4-BE49-F238E27FC236}">
                <a16:creationId xmlns:a16="http://schemas.microsoft.com/office/drawing/2014/main" id="{86BBA485-F453-4138-A946-B9C3606AE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4966675" y="1488949"/>
            <a:ext cx="363322" cy="365760"/>
          </a:xfrm>
          <a:prstGeom prst="rect">
            <a:avLst/>
          </a:prstGeom>
        </p:spPr>
      </p:pic>
      <p:sp>
        <p:nvSpPr>
          <p:cNvPr id="53" name="TextBox 52">
            <a:extLst>
              <a:ext uri="{FF2B5EF4-FFF2-40B4-BE49-F238E27FC236}">
                <a16:creationId xmlns:a16="http://schemas.microsoft.com/office/drawing/2014/main" id="{A1E81BD6-2795-4F64-AC0D-467C0D5D8063}"/>
              </a:ext>
            </a:extLst>
          </p:cNvPr>
          <p:cNvSpPr txBox="1"/>
          <p:nvPr/>
        </p:nvSpPr>
        <p:spPr bwMode="gray">
          <a:xfrm>
            <a:off x="4376622" y="2069717"/>
            <a:ext cx="1611721" cy="246221"/>
          </a:xfrm>
          <a:prstGeom prst="rect">
            <a:avLst/>
          </a:prstGeom>
          <a:solidFill>
            <a:schemeClr val="bg1"/>
          </a:solidFill>
        </p:spPr>
        <p:txBody>
          <a:bodyPr wrap="square" lIns="0" tIns="45720" rIns="0" bIns="45720" rtlCol="0">
            <a:spAutoFit/>
          </a:bodyPr>
          <a:lstStyle/>
          <a:p>
            <a:pPr algn="ctr"/>
            <a:r>
              <a:rPr lang="en-US" sz="1000" b="1" dirty="0"/>
              <a:t>Provide Oversight </a:t>
            </a:r>
          </a:p>
        </p:txBody>
      </p:sp>
      <p:sp>
        <p:nvSpPr>
          <p:cNvPr id="54" name="Oval 53">
            <a:extLst>
              <a:ext uri="{FF2B5EF4-FFF2-40B4-BE49-F238E27FC236}">
                <a16:creationId xmlns:a16="http://schemas.microsoft.com/office/drawing/2014/main" id="{C74D4E06-80C0-4C8B-AA72-4529F752EFD5}"/>
              </a:ext>
            </a:extLst>
          </p:cNvPr>
          <p:cNvSpPr/>
          <p:nvPr/>
        </p:nvSpPr>
        <p:spPr bwMode="gray">
          <a:xfrm>
            <a:off x="2877913" y="133500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55" name="Picture 54">
            <a:extLst>
              <a:ext uri="{FF2B5EF4-FFF2-40B4-BE49-F238E27FC236}">
                <a16:creationId xmlns:a16="http://schemas.microsoft.com/office/drawing/2014/main" id="{20AF1930-B9F7-47F8-B11B-9E8F8058AB5B}"/>
              </a:ext>
            </a:extLst>
          </p:cNvPr>
          <p:cNvPicPr>
            <a:picLocks noChangeAspect="1"/>
          </p:cNvPicPr>
          <p:nvPr/>
        </p:nvPicPr>
        <p:blipFill>
          <a:blip r:embed="rId3"/>
          <a:stretch>
            <a:fillRect/>
          </a:stretch>
        </p:blipFill>
        <p:spPr bwMode="gray">
          <a:xfrm>
            <a:off x="3017856" y="1553701"/>
            <a:ext cx="393761" cy="236256"/>
          </a:xfrm>
          <a:prstGeom prst="rect">
            <a:avLst/>
          </a:prstGeom>
        </p:spPr>
      </p:pic>
      <p:sp>
        <p:nvSpPr>
          <p:cNvPr id="56" name="TextBox 55">
            <a:extLst>
              <a:ext uri="{FF2B5EF4-FFF2-40B4-BE49-F238E27FC236}">
                <a16:creationId xmlns:a16="http://schemas.microsoft.com/office/drawing/2014/main" id="{A1111036-9B92-4E87-A964-E4A4C606038E}"/>
              </a:ext>
            </a:extLst>
          </p:cNvPr>
          <p:cNvSpPr txBox="1"/>
          <p:nvPr/>
        </p:nvSpPr>
        <p:spPr bwMode="gray">
          <a:xfrm>
            <a:off x="2407275" y="2069717"/>
            <a:ext cx="1614923" cy="246221"/>
          </a:xfrm>
          <a:prstGeom prst="rect">
            <a:avLst/>
          </a:prstGeom>
          <a:solidFill>
            <a:schemeClr val="bg1"/>
          </a:solidFill>
        </p:spPr>
        <p:txBody>
          <a:bodyPr wrap="square" lIns="0" tIns="45720" rIns="0" bIns="45720" rtlCol="0">
            <a:spAutoFit/>
          </a:bodyPr>
          <a:lstStyle/>
          <a:p>
            <a:pPr algn="ctr"/>
            <a:r>
              <a:rPr lang="en-US" sz="1000" b="1" dirty="0"/>
              <a:t>Receive Updates</a:t>
            </a:r>
          </a:p>
        </p:txBody>
      </p:sp>
      <p:sp>
        <p:nvSpPr>
          <p:cNvPr id="57" name="Oval 56">
            <a:extLst>
              <a:ext uri="{FF2B5EF4-FFF2-40B4-BE49-F238E27FC236}">
                <a16:creationId xmlns:a16="http://schemas.microsoft.com/office/drawing/2014/main" id="{71F960FA-2872-4436-B4AB-EC1356CCA4EB}"/>
              </a:ext>
            </a:extLst>
          </p:cNvPr>
          <p:cNvSpPr/>
          <p:nvPr/>
        </p:nvSpPr>
        <p:spPr bwMode="gray">
          <a:xfrm>
            <a:off x="944314" y="1335005"/>
            <a:ext cx="673647" cy="673647"/>
          </a:xfrm>
          <a:prstGeom prst="ellipse">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79" rtl="0" eaLnBrk="1" latinLnBrk="0" hangingPunct="1">
              <a:defRPr sz="2100" kern="1200">
                <a:solidFill>
                  <a:schemeClr val="lt1"/>
                </a:solidFill>
                <a:latin typeface="+mn-lt"/>
                <a:ea typeface="+mn-ea"/>
                <a:cs typeface="+mn-cs"/>
              </a:defRPr>
            </a:lvl1pPr>
            <a:lvl2pPr marL="509440" algn="l" defTabSz="1018879" rtl="0" eaLnBrk="1" latinLnBrk="0" hangingPunct="1">
              <a:defRPr sz="2100" kern="1200">
                <a:solidFill>
                  <a:schemeClr val="lt1"/>
                </a:solidFill>
                <a:latin typeface="+mn-lt"/>
                <a:ea typeface="+mn-ea"/>
                <a:cs typeface="+mn-cs"/>
              </a:defRPr>
            </a:lvl2pPr>
            <a:lvl3pPr marL="1018879" algn="l" defTabSz="1018879" rtl="0" eaLnBrk="1" latinLnBrk="0" hangingPunct="1">
              <a:defRPr sz="2100" kern="1200">
                <a:solidFill>
                  <a:schemeClr val="lt1"/>
                </a:solidFill>
                <a:latin typeface="+mn-lt"/>
                <a:ea typeface="+mn-ea"/>
                <a:cs typeface="+mn-cs"/>
              </a:defRPr>
            </a:lvl3pPr>
            <a:lvl4pPr marL="1528319" algn="l" defTabSz="1018879" rtl="0" eaLnBrk="1" latinLnBrk="0" hangingPunct="1">
              <a:defRPr sz="2100" kern="1200">
                <a:solidFill>
                  <a:schemeClr val="lt1"/>
                </a:solidFill>
                <a:latin typeface="+mn-lt"/>
                <a:ea typeface="+mn-ea"/>
                <a:cs typeface="+mn-cs"/>
              </a:defRPr>
            </a:lvl4pPr>
            <a:lvl5pPr marL="2037759" algn="l" defTabSz="1018879" rtl="0" eaLnBrk="1" latinLnBrk="0" hangingPunct="1">
              <a:defRPr sz="2100" kern="1200">
                <a:solidFill>
                  <a:schemeClr val="lt1"/>
                </a:solidFill>
                <a:latin typeface="+mn-lt"/>
                <a:ea typeface="+mn-ea"/>
                <a:cs typeface="+mn-cs"/>
              </a:defRPr>
            </a:lvl5pPr>
            <a:lvl6pPr marL="2547198" algn="l" defTabSz="1018879" rtl="0" eaLnBrk="1" latinLnBrk="0" hangingPunct="1">
              <a:defRPr sz="2100" kern="1200">
                <a:solidFill>
                  <a:schemeClr val="lt1"/>
                </a:solidFill>
                <a:latin typeface="+mn-lt"/>
                <a:ea typeface="+mn-ea"/>
                <a:cs typeface="+mn-cs"/>
              </a:defRPr>
            </a:lvl6pPr>
            <a:lvl7pPr marL="3056638" algn="l" defTabSz="1018879" rtl="0" eaLnBrk="1" latinLnBrk="0" hangingPunct="1">
              <a:defRPr sz="2100" kern="1200">
                <a:solidFill>
                  <a:schemeClr val="lt1"/>
                </a:solidFill>
                <a:latin typeface="+mn-lt"/>
                <a:ea typeface="+mn-ea"/>
                <a:cs typeface="+mn-cs"/>
              </a:defRPr>
            </a:lvl7pPr>
            <a:lvl8pPr marL="3566078" algn="l" defTabSz="1018879" rtl="0" eaLnBrk="1" latinLnBrk="0" hangingPunct="1">
              <a:defRPr sz="2100" kern="1200">
                <a:solidFill>
                  <a:schemeClr val="lt1"/>
                </a:solidFill>
                <a:latin typeface="+mn-lt"/>
                <a:ea typeface="+mn-ea"/>
                <a:cs typeface="+mn-cs"/>
              </a:defRPr>
            </a:lvl8pPr>
            <a:lvl9pPr marL="4075517" algn="l" defTabSz="1018879" rtl="0" eaLnBrk="1" latinLnBrk="0" hangingPunct="1">
              <a:defRPr sz="2100" kern="1200">
                <a:solidFill>
                  <a:schemeClr val="lt1"/>
                </a:solidFill>
                <a:latin typeface="+mn-lt"/>
                <a:ea typeface="+mn-ea"/>
                <a:cs typeface="+mn-cs"/>
              </a:defRPr>
            </a:lvl9pPr>
          </a:lstStyle>
          <a:p>
            <a:pPr algn="ctr"/>
            <a:endParaRPr lang="en-US" dirty="0"/>
          </a:p>
        </p:txBody>
      </p:sp>
      <p:pic>
        <p:nvPicPr>
          <p:cNvPr id="58" name="Picture 57">
            <a:extLst>
              <a:ext uri="{FF2B5EF4-FFF2-40B4-BE49-F238E27FC236}">
                <a16:creationId xmlns:a16="http://schemas.microsoft.com/office/drawing/2014/main" id="{3E192E4B-10F0-4E2F-86DE-8814ACDE84BB}"/>
              </a:ext>
            </a:extLst>
          </p:cNvPr>
          <p:cNvPicPr>
            <a:picLocks noChangeAspect="1"/>
          </p:cNvPicPr>
          <p:nvPr/>
        </p:nvPicPr>
        <p:blipFill>
          <a:blip r:embed="rId4"/>
          <a:stretch>
            <a:fillRect/>
          </a:stretch>
        </p:blipFill>
        <p:spPr bwMode="gray">
          <a:xfrm>
            <a:off x="1082354" y="1489120"/>
            <a:ext cx="397566" cy="344556"/>
          </a:xfrm>
          <a:prstGeom prst="rect">
            <a:avLst/>
          </a:prstGeom>
        </p:spPr>
      </p:pic>
      <p:sp>
        <p:nvSpPr>
          <p:cNvPr id="59" name="Text Placeholder 12">
            <a:extLst>
              <a:ext uri="{FF2B5EF4-FFF2-40B4-BE49-F238E27FC236}">
                <a16:creationId xmlns:a16="http://schemas.microsoft.com/office/drawing/2014/main" id="{C19FAC1D-99AA-4891-8214-2ED4BA2776B0}"/>
              </a:ext>
            </a:extLst>
          </p:cNvPr>
          <p:cNvSpPr txBox="1">
            <a:spLocks/>
          </p:cNvSpPr>
          <p:nvPr/>
        </p:nvSpPr>
        <p:spPr bwMode="gray">
          <a:xfrm>
            <a:off x="641057" y="2547346"/>
            <a:ext cx="1280160" cy="900246"/>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a:spcBef>
                <a:spcPts val="300"/>
              </a:spcBef>
            </a:pPr>
            <a:r>
              <a:rPr lang="en-US" sz="800" dirty="0"/>
              <a:t>You will be asked to participate in a risk identification workshop</a:t>
            </a:r>
          </a:p>
          <a:p>
            <a:pPr>
              <a:spcBef>
                <a:spcPts val="300"/>
              </a:spcBef>
            </a:pPr>
            <a:r>
              <a:rPr lang="en-US" sz="800" dirty="0"/>
              <a:t>During this workshop we’ll ask for your thoughts on potential risks to the institution </a:t>
            </a:r>
          </a:p>
        </p:txBody>
      </p:sp>
      <p:sp>
        <p:nvSpPr>
          <p:cNvPr id="60" name="Text Placeholder 12">
            <a:extLst>
              <a:ext uri="{FF2B5EF4-FFF2-40B4-BE49-F238E27FC236}">
                <a16:creationId xmlns:a16="http://schemas.microsoft.com/office/drawing/2014/main" id="{702BF5BF-8189-473C-B8EA-047FF1DF3478}"/>
              </a:ext>
            </a:extLst>
          </p:cNvPr>
          <p:cNvSpPr txBox="1">
            <a:spLocks/>
          </p:cNvSpPr>
          <p:nvPr/>
        </p:nvSpPr>
        <p:spPr bwMode="gray">
          <a:xfrm>
            <a:off x="2574657" y="2547346"/>
            <a:ext cx="1280160" cy="102335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CFO provides [GROUP NAME] with regular risk management updates</a:t>
            </a:r>
          </a:p>
          <a:p>
            <a:pPr marL="118872" indent="-118872">
              <a:spcBef>
                <a:spcPts val="300"/>
              </a:spcBef>
            </a:pPr>
            <a:r>
              <a:rPr lang="en-US" sz="800" dirty="0"/>
              <a:t>We will share information [ADD HOW OFTEN]</a:t>
            </a:r>
          </a:p>
        </p:txBody>
      </p:sp>
      <p:sp>
        <p:nvSpPr>
          <p:cNvPr id="61" name="Text Placeholder 12">
            <a:extLst>
              <a:ext uri="{FF2B5EF4-FFF2-40B4-BE49-F238E27FC236}">
                <a16:creationId xmlns:a16="http://schemas.microsoft.com/office/drawing/2014/main" id="{9562DE73-0FF7-4898-9E37-2A45312668FE}"/>
              </a:ext>
            </a:extLst>
          </p:cNvPr>
          <p:cNvSpPr txBox="1">
            <a:spLocks/>
          </p:cNvSpPr>
          <p:nvPr/>
        </p:nvSpPr>
        <p:spPr bwMode="gray">
          <a:xfrm>
            <a:off x="4508256" y="2547346"/>
            <a:ext cx="1280160" cy="1023357"/>
          </a:xfrm>
          <a:prstGeom prst="rect">
            <a:avLst/>
          </a:prstGeom>
        </p:spPr>
        <p:txBody>
          <a:bodyPr vert="horz" wrap="square" lIns="0" tIns="0" rIns="0" bIns="0" rtlCol="0">
            <a:spAutoFit/>
          </a:bodyPr>
          <a:lstStyle>
            <a:lvl1pPr marL="112713"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9pPr>
          </a:lstStyle>
          <a:p>
            <a:pPr marL="118872" indent="-118872">
              <a:spcBef>
                <a:spcPts val="300"/>
              </a:spcBef>
            </a:pPr>
            <a:r>
              <a:rPr lang="en-US" sz="800" dirty="0"/>
              <a:t>Use influence to support IRM process, encourage school-wide participation</a:t>
            </a:r>
          </a:p>
          <a:p>
            <a:pPr marL="118872" indent="-118872">
              <a:spcBef>
                <a:spcPts val="300"/>
              </a:spcBef>
            </a:pPr>
            <a:r>
              <a:rPr lang="en-US" sz="800" dirty="0"/>
              <a:t>Ask critical questions to further Risk Management Leadership thinking </a:t>
            </a:r>
          </a:p>
        </p:txBody>
      </p:sp>
      <p:sp>
        <p:nvSpPr>
          <p:cNvPr id="62" name="TextBox 61">
            <a:extLst>
              <a:ext uri="{FF2B5EF4-FFF2-40B4-BE49-F238E27FC236}">
                <a16:creationId xmlns:a16="http://schemas.microsoft.com/office/drawing/2014/main" id="{46FCD7B0-D379-4A8E-A801-8CB010E38488}"/>
              </a:ext>
            </a:extLst>
          </p:cNvPr>
          <p:cNvSpPr txBox="1"/>
          <p:nvPr/>
        </p:nvSpPr>
        <p:spPr bwMode="gray">
          <a:xfrm>
            <a:off x="403472" y="2066380"/>
            <a:ext cx="1737360" cy="400110"/>
          </a:xfrm>
          <a:prstGeom prst="rect">
            <a:avLst/>
          </a:prstGeom>
          <a:solidFill>
            <a:schemeClr val="bg1"/>
          </a:solidFill>
        </p:spPr>
        <p:txBody>
          <a:bodyPr wrap="square" lIns="0" tIns="45720" rIns="0" bIns="45720" rtlCol="0">
            <a:spAutoFit/>
          </a:bodyPr>
          <a:lstStyle/>
          <a:p>
            <a:pPr algn="ctr"/>
            <a:r>
              <a:rPr lang="en-US" sz="1000" b="1" dirty="0"/>
              <a:t>Contribute to </a:t>
            </a:r>
            <a:br>
              <a:rPr lang="en-US" sz="1000" b="1" dirty="0"/>
            </a:br>
            <a:r>
              <a:rPr lang="en-US" sz="1000" b="1" dirty="0"/>
              <a:t>Risk Register</a:t>
            </a:r>
          </a:p>
        </p:txBody>
      </p:sp>
      <p:grpSp>
        <p:nvGrpSpPr>
          <p:cNvPr id="3" name="Group 2">
            <a:extLst>
              <a:ext uri="{FF2B5EF4-FFF2-40B4-BE49-F238E27FC236}">
                <a16:creationId xmlns:a16="http://schemas.microsoft.com/office/drawing/2014/main" id="{101C99B5-B3CF-49B4-8FC8-A0999DE887A3}"/>
              </a:ext>
            </a:extLst>
          </p:cNvPr>
          <p:cNvGrpSpPr/>
          <p:nvPr/>
        </p:nvGrpSpPr>
        <p:grpSpPr>
          <a:xfrm>
            <a:off x="2177625" y="3618161"/>
            <a:ext cx="2285064" cy="1084343"/>
            <a:chOff x="2286326" y="3616474"/>
            <a:chExt cx="2285064" cy="1084343"/>
          </a:xfrm>
        </p:grpSpPr>
        <p:sp>
          <p:nvSpPr>
            <p:cNvPr id="29" name="Rectangle 28">
              <a:extLst>
                <a:ext uri="{FF2B5EF4-FFF2-40B4-BE49-F238E27FC236}">
                  <a16:creationId xmlns:a16="http://schemas.microsoft.com/office/drawing/2014/main" id="{1501FE75-5D62-461C-91FA-A9FAF54B7367}"/>
                </a:ext>
              </a:extLst>
            </p:cNvPr>
            <p:cNvSpPr/>
            <p:nvPr/>
          </p:nvSpPr>
          <p:spPr bwMode="gray">
            <a:xfrm>
              <a:off x="2286326" y="3616474"/>
              <a:ext cx="2285064" cy="1084343"/>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TextBox 29">
              <a:extLst>
                <a:ext uri="{FF2B5EF4-FFF2-40B4-BE49-F238E27FC236}">
                  <a16:creationId xmlns:a16="http://schemas.microsoft.com/office/drawing/2014/main" id="{DB65C71F-349D-45BF-8DE3-19F4BB425FF1}"/>
                </a:ext>
              </a:extLst>
            </p:cNvPr>
            <p:cNvSpPr txBox="1"/>
            <p:nvPr/>
          </p:nvSpPr>
          <p:spPr>
            <a:xfrm>
              <a:off x="2389415" y="3711087"/>
              <a:ext cx="2078887" cy="89511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Include who will receive updates (we recommend giving updates to the audit committee)</a:t>
              </a:r>
            </a:p>
            <a:p>
              <a:pPr marL="171450" indent="-171450">
                <a:spcBef>
                  <a:spcPts val="500"/>
                </a:spcBef>
                <a:buFont typeface="Arial" panose="020B0604020202020204" pitchFamily="34" charset="0"/>
                <a:buChar char="•"/>
              </a:pPr>
              <a:r>
                <a:rPr lang="en-US" sz="900" dirty="0"/>
                <a:t>Include how often the board can expect updates (annual updates are recommended)</a:t>
              </a:r>
            </a:p>
          </p:txBody>
        </p:sp>
      </p:grpSp>
      <p:grpSp>
        <p:nvGrpSpPr>
          <p:cNvPr id="33" name="Group 32">
            <a:extLst>
              <a:ext uri="{FF2B5EF4-FFF2-40B4-BE49-F238E27FC236}">
                <a16:creationId xmlns:a16="http://schemas.microsoft.com/office/drawing/2014/main" id="{54A1048E-F853-4FA7-966D-F024E8B9AEC2}"/>
              </a:ext>
            </a:extLst>
          </p:cNvPr>
          <p:cNvGrpSpPr/>
          <p:nvPr/>
        </p:nvGrpSpPr>
        <p:grpSpPr>
          <a:xfrm>
            <a:off x="3428492" y="2219343"/>
            <a:ext cx="1039811" cy="416110"/>
            <a:chOff x="3471229" y="2883242"/>
            <a:chExt cx="1039811" cy="416110"/>
          </a:xfrm>
        </p:grpSpPr>
        <p:sp>
          <p:nvSpPr>
            <p:cNvPr id="34" name="Rectangle 33">
              <a:extLst>
                <a:ext uri="{FF2B5EF4-FFF2-40B4-BE49-F238E27FC236}">
                  <a16:creationId xmlns:a16="http://schemas.microsoft.com/office/drawing/2014/main" id="{D6C136E3-2FE5-4731-93B6-32A6D0621D01}"/>
                </a:ext>
              </a:extLst>
            </p:cNvPr>
            <p:cNvSpPr/>
            <p:nvPr/>
          </p:nvSpPr>
          <p:spPr bwMode="gray">
            <a:xfrm>
              <a:off x="3471229" y="2883242"/>
              <a:ext cx="1039811" cy="4161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TextBox 34">
              <a:extLst>
                <a:ext uri="{FF2B5EF4-FFF2-40B4-BE49-F238E27FC236}">
                  <a16:creationId xmlns:a16="http://schemas.microsoft.com/office/drawing/2014/main" id="{DDAD62C8-F125-403F-9C5F-F981A845B32D}"/>
                </a:ext>
              </a:extLst>
            </p:cNvPr>
            <p:cNvSpPr txBox="1"/>
            <p:nvPr/>
          </p:nvSpPr>
          <p:spPr>
            <a:xfrm>
              <a:off x="3542940" y="2952798"/>
              <a:ext cx="896389" cy="276999"/>
            </a:xfrm>
            <a:prstGeom prst="rect">
              <a:avLst/>
            </a:prstGeom>
            <a:noFill/>
          </p:spPr>
          <p:txBody>
            <a:bodyPr wrap="square" lIns="0" tIns="0" rIns="0" bIns="0" rtlCol="0">
              <a:spAutoFit/>
            </a:bodyPr>
            <a:lstStyle/>
            <a:p>
              <a:pPr>
                <a:spcBef>
                  <a:spcPts val="500"/>
                </a:spcBef>
              </a:pPr>
              <a:r>
                <a:rPr lang="en-US" sz="900" dirty="0"/>
                <a:t>Add group name here</a:t>
              </a:r>
            </a:p>
          </p:txBody>
        </p:sp>
      </p:grpSp>
      <p:grpSp>
        <p:nvGrpSpPr>
          <p:cNvPr id="36" name="Group 35">
            <a:extLst>
              <a:ext uri="{FF2B5EF4-FFF2-40B4-BE49-F238E27FC236}">
                <a16:creationId xmlns:a16="http://schemas.microsoft.com/office/drawing/2014/main" id="{A078CD41-184B-4CF5-AF89-3576AFEF6A1B}"/>
              </a:ext>
            </a:extLst>
          </p:cNvPr>
          <p:cNvGrpSpPr/>
          <p:nvPr/>
        </p:nvGrpSpPr>
        <p:grpSpPr>
          <a:xfrm>
            <a:off x="3428492" y="3104557"/>
            <a:ext cx="1039811" cy="416110"/>
            <a:chOff x="3471229" y="2883242"/>
            <a:chExt cx="1039811" cy="416110"/>
          </a:xfrm>
        </p:grpSpPr>
        <p:sp>
          <p:nvSpPr>
            <p:cNvPr id="37" name="Rectangle 36">
              <a:extLst>
                <a:ext uri="{FF2B5EF4-FFF2-40B4-BE49-F238E27FC236}">
                  <a16:creationId xmlns:a16="http://schemas.microsoft.com/office/drawing/2014/main" id="{B2572F99-7B1C-4A48-9BA1-40FD8E8A95EA}"/>
                </a:ext>
              </a:extLst>
            </p:cNvPr>
            <p:cNvSpPr/>
            <p:nvPr/>
          </p:nvSpPr>
          <p:spPr bwMode="gray">
            <a:xfrm>
              <a:off x="3471229" y="2883242"/>
              <a:ext cx="1039811" cy="4161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TextBox 37">
              <a:extLst>
                <a:ext uri="{FF2B5EF4-FFF2-40B4-BE49-F238E27FC236}">
                  <a16:creationId xmlns:a16="http://schemas.microsoft.com/office/drawing/2014/main" id="{1C57A985-A934-4010-9CE3-A5FB26B5A740}"/>
                </a:ext>
              </a:extLst>
            </p:cNvPr>
            <p:cNvSpPr txBox="1"/>
            <p:nvPr/>
          </p:nvSpPr>
          <p:spPr>
            <a:xfrm>
              <a:off x="3542940" y="2952798"/>
              <a:ext cx="896389" cy="276999"/>
            </a:xfrm>
            <a:prstGeom prst="rect">
              <a:avLst/>
            </a:prstGeom>
            <a:noFill/>
          </p:spPr>
          <p:txBody>
            <a:bodyPr wrap="square" lIns="0" tIns="0" rIns="0" bIns="0" rtlCol="0">
              <a:spAutoFit/>
            </a:bodyPr>
            <a:lstStyle/>
            <a:p>
              <a:pPr>
                <a:spcBef>
                  <a:spcPts val="500"/>
                </a:spcBef>
              </a:pPr>
              <a:r>
                <a:rPr lang="en-US" sz="900" dirty="0"/>
                <a:t>Add timing of updates here</a:t>
              </a:r>
            </a:p>
          </p:txBody>
        </p:sp>
      </p:grpSp>
    </p:spTree>
    <p:extLst>
      <p:ext uri="{BB962C8B-B14F-4D97-AF65-F5344CB8AC3E}">
        <p14:creationId xmlns:p14="http://schemas.microsoft.com/office/powerpoint/2010/main" val="1788837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1448A8-2929-4F53-957F-D5B4D00945C0}"/>
              </a:ext>
            </a:extLst>
          </p:cNvPr>
          <p:cNvSpPr>
            <a:spLocks noGrp="1"/>
          </p:cNvSpPr>
          <p:nvPr>
            <p:ph type="body" sz="quarter" idx="15"/>
          </p:nvPr>
        </p:nvSpPr>
        <p:spPr/>
        <p:txBody>
          <a:bodyPr/>
          <a:lstStyle/>
          <a:p>
            <a:r>
              <a:rPr lang="en-US" dirty="0"/>
              <a:t>Looking for Some Risk Management Reading? </a:t>
            </a:r>
          </a:p>
        </p:txBody>
      </p:sp>
      <p:sp>
        <p:nvSpPr>
          <p:cNvPr id="3" name="Text Placeholder 2">
            <a:extLst>
              <a:ext uri="{FF2B5EF4-FFF2-40B4-BE49-F238E27FC236}">
                <a16:creationId xmlns:a16="http://schemas.microsoft.com/office/drawing/2014/main" id="{A9DA7125-B845-4BAB-8CFE-7F0EA94CD303}"/>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EA42D2EC-94F3-4CF9-9DBB-39C23F5A1471}"/>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3D2171C0-1003-49D3-8087-29837DC288F7}"/>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D1CD58BD-932E-4F50-97C0-876743B71D5E}"/>
              </a:ext>
            </a:extLst>
          </p:cNvPr>
          <p:cNvSpPr>
            <a:spLocks noGrp="1"/>
          </p:cNvSpPr>
          <p:nvPr>
            <p:ph type="title"/>
          </p:nvPr>
        </p:nvSpPr>
        <p:spPr/>
        <p:txBody>
          <a:bodyPr/>
          <a:lstStyle/>
          <a:p>
            <a:r>
              <a:rPr lang="en-US" dirty="0"/>
              <a:t>Additional Resources </a:t>
            </a:r>
          </a:p>
        </p:txBody>
      </p:sp>
      <p:sp>
        <p:nvSpPr>
          <p:cNvPr id="7" name="Text Placeholder 1">
            <a:extLst>
              <a:ext uri="{FF2B5EF4-FFF2-40B4-BE49-F238E27FC236}">
                <a16:creationId xmlns:a16="http://schemas.microsoft.com/office/drawing/2014/main" id="{18214ABA-5D99-4013-B0D3-187240D7052B}"/>
              </a:ext>
            </a:extLst>
          </p:cNvPr>
          <p:cNvSpPr txBox="1">
            <a:spLocks/>
          </p:cNvSpPr>
          <p:nvPr/>
        </p:nvSpPr>
        <p:spPr bwMode="gray">
          <a:xfrm>
            <a:off x="492284" y="2931284"/>
            <a:ext cx="3776935" cy="88485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Institute of Risk Management </a:t>
            </a:r>
          </a:p>
          <a:p>
            <a:pPr marL="118872" indent="-118872"/>
            <a:r>
              <a:rPr lang="en-US" dirty="0"/>
              <a:t>Industry standards for risk management </a:t>
            </a:r>
          </a:p>
          <a:p>
            <a:pPr marL="118872" indent="-118872"/>
            <a:r>
              <a:rPr lang="en-US" dirty="0"/>
              <a:t>Includes information on risk management principles, framework, and process</a:t>
            </a:r>
          </a:p>
          <a:p>
            <a:pPr marL="118872" indent="-118872"/>
            <a:r>
              <a:rPr lang="en-US" dirty="0"/>
              <a:t>Provides a background in the risk management process </a:t>
            </a:r>
          </a:p>
        </p:txBody>
      </p:sp>
      <p:sp>
        <p:nvSpPr>
          <p:cNvPr id="8" name="Text Placeholder 1">
            <a:extLst>
              <a:ext uri="{FF2B5EF4-FFF2-40B4-BE49-F238E27FC236}">
                <a16:creationId xmlns:a16="http://schemas.microsoft.com/office/drawing/2014/main" id="{8A4DFABA-F7E5-4521-BAE5-4273200B4F98}"/>
              </a:ext>
            </a:extLst>
          </p:cNvPr>
          <p:cNvSpPr txBox="1">
            <a:spLocks/>
          </p:cNvSpPr>
          <p:nvPr/>
        </p:nvSpPr>
        <p:spPr bwMode="gray">
          <a:xfrm>
            <a:off x="492284" y="1467398"/>
            <a:ext cx="3776935" cy="102335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Janice Abraham, United Educators </a:t>
            </a:r>
          </a:p>
          <a:p>
            <a:r>
              <a:rPr lang="en-US" dirty="0"/>
              <a:t>Outlines the best role of college and university boards in </a:t>
            </a:r>
            <a:br>
              <a:rPr lang="en-US" dirty="0"/>
            </a:br>
            <a:r>
              <a:rPr lang="en-US" dirty="0"/>
              <a:t>risk management </a:t>
            </a:r>
          </a:p>
          <a:p>
            <a:r>
              <a:rPr lang="en-US" dirty="0"/>
              <a:t>Includes additional guidance on how to build a comprehensive risk management process </a:t>
            </a:r>
          </a:p>
          <a:p>
            <a:r>
              <a:rPr lang="en-US" dirty="0"/>
              <a:t>Useful to better understand risk management for education</a:t>
            </a:r>
          </a:p>
        </p:txBody>
      </p:sp>
      <p:sp>
        <p:nvSpPr>
          <p:cNvPr id="9" name="TextBox 8">
            <a:extLst>
              <a:ext uri="{FF2B5EF4-FFF2-40B4-BE49-F238E27FC236}">
                <a16:creationId xmlns:a16="http://schemas.microsoft.com/office/drawing/2014/main" id="{1380728C-74B9-424C-81DA-F31E803086D1}"/>
              </a:ext>
            </a:extLst>
          </p:cNvPr>
          <p:cNvSpPr txBox="1"/>
          <p:nvPr/>
        </p:nvSpPr>
        <p:spPr bwMode="gray">
          <a:xfrm>
            <a:off x="492284" y="1149900"/>
            <a:ext cx="3183838" cy="307777"/>
          </a:xfrm>
          <a:prstGeom prst="rect">
            <a:avLst/>
          </a:prstGeom>
          <a:noFill/>
          <a:ln>
            <a:noFill/>
          </a:ln>
          <a:effectLst/>
        </p:spPr>
        <p:txBody>
          <a:bodyPr wrap="square" lIns="0" tIns="0" rIns="0" bIns="0" rtlCol="0" anchor="t" anchorCtr="0">
            <a:spAutoFit/>
          </a:bodyPr>
          <a:lstStyle/>
          <a:p>
            <a:pPr marL="1588"/>
            <a:r>
              <a:rPr lang="en-US" sz="1000" b="1" i="1" dirty="0"/>
              <a:t>Risk Management: An Accountability Guide for University and College Boards</a:t>
            </a:r>
          </a:p>
        </p:txBody>
      </p:sp>
      <p:pic>
        <p:nvPicPr>
          <p:cNvPr id="10" name="Picture 1">
            <a:extLst>
              <a:ext uri="{FF2B5EF4-FFF2-40B4-BE49-F238E27FC236}">
                <a16:creationId xmlns:a16="http://schemas.microsoft.com/office/drawing/2014/main" id="{715D8B70-6BB8-4FC4-9B8B-620CECB01D2C}"/>
              </a:ext>
            </a:extLst>
          </p:cNvPr>
          <p:cNvPicPr>
            <a:picLocks noChangeAspect="1" noChangeArrowheads="1"/>
          </p:cNvPicPr>
          <p:nvPr/>
        </p:nvPicPr>
        <p:blipFill>
          <a:blip r:embed="rId2"/>
          <a:stretch>
            <a:fillRect/>
          </a:stretch>
        </p:blipFill>
        <p:spPr bwMode="gray">
          <a:xfrm>
            <a:off x="4710693" y="1149900"/>
            <a:ext cx="927571" cy="13222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7B15A5F9-A591-458B-BB6C-9ABD574F6280}"/>
              </a:ext>
            </a:extLst>
          </p:cNvPr>
          <p:cNvPicPr>
            <a:picLocks noChangeAspect="1" noChangeArrowheads="1"/>
          </p:cNvPicPr>
          <p:nvPr/>
        </p:nvPicPr>
        <p:blipFill>
          <a:blip r:embed="rId3"/>
          <a:stretch>
            <a:fillRect/>
          </a:stretch>
        </p:blipFill>
        <p:spPr bwMode="gray">
          <a:xfrm>
            <a:off x="4714720" y="2767205"/>
            <a:ext cx="923544" cy="13042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B9F4033E-EFE6-4459-BB0E-CFBCB59574B9}"/>
              </a:ext>
            </a:extLst>
          </p:cNvPr>
          <p:cNvSpPr txBox="1"/>
          <p:nvPr/>
        </p:nvSpPr>
        <p:spPr bwMode="gray">
          <a:xfrm>
            <a:off x="492284" y="2767205"/>
            <a:ext cx="3776932" cy="153888"/>
          </a:xfrm>
          <a:prstGeom prst="rect">
            <a:avLst/>
          </a:prstGeom>
          <a:noFill/>
          <a:ln>
            <a:noFill/>
          </a:ln>
          <a:effectLst/>
        </p:spPr>
        <p:txBody>
          <a:bodyPr wrap="square" lIns="0" tIns="0" rIns="0" bIns="0" rtlCol="0" anchor="t" anchorCtr="0">
            <a:spAutoFit/>
          </a:bodyPr>
          <a:lstStyle/>
          <a:p>
            <a:pPr marL="1588"/>
            <a:r>
              <a:rPr lang="en-US" sz="1000" b="1" i="1" dirty="0"/>
              <a:t>A Risk Practitioners Guide to ISO 31000: 2018</a:t>
            </a:r>
          </a:p>
        </p:txBody>
      </p:sp>
    </p:spTree>
    <p:extLst>
      <p:ext uri="{BB962C8B-B14F-4D97-AF65-F5344CB8AC3E}">
        <p14:creationId xmlns:p14="http://schemas.microsoft.com/office/powerpoint/2010/main" val="1989183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E6C4C-9815-4FB1-BB20-6F0765A3D40F}"/>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6F18BDF3-465D-4929-9CC4-B30F43FA327B}"/>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DE838848-3786-40FF-A198-63864724520F}"/>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A858B684-E0C4-41C2-8EE1-BC8E527B1AB9}"/>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AD31FE79-CE56-4732-B40A-D90A2A329D5B}"/>
              </a:ext>
            </a:extLst>
          </p:cNvPr>
          <p:cNvSpPr>
            <a:spLocks noGrp="1"/>
          </p:cNvSpPr>
          <p:nvPr>
            <p:ph type="title"/>
          </p:nvPr>
        </p:nvSpPr>
        <p:spPr/>
        <p:txBody>
          <a:bodyPr/>
          <a:lstStyle/>
          <a:p>
            <a:r>
              <a:rPr lang="en-US" dirty="0"/>
              <a:t>Contact Us With Any Additional Questions </a:t>
            </a:r>
          </a:p>
        </p:txBody>
      </p:sp>
      <p:sp>
        <p:nvSpPr>
          <p:cNvPr id="12" name="Text Placeholder 9">
            <a:extLst>
              <a:ext uri="{FF2B5EF4-FFF2-40B4-BE49-F238E27FC236}">
                <a16:creationId xmlns:a16="http://schemas.microsoft.com/office/drawing/2014/main" id="{1C58680F-19B4-4EE9-B563-B04018B1B710}"/>
              </a:ext>
            </a:extLst>
          </p:cNvPr>
          <p:cNvSpPr txBox="1">
            <a:spLocks/>
          </p:cNvSpPr>
          <p:nvPr/>
        </p:nvSpPr>
        <p:spPr bwMode="gray">
          <a:xfrm>
            <a:off x="779554" y="2313265"/>
            <a:ext cx="1828800" cy="677108"/>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200" b="0" dirty="0">
                <a:solidFill>
                  <a:schemeClr val="accent5"/>
                </a:solidFill>
                <a:latin typeface="+mj-lt"/>
              </a:rPr>
              <a:t>Contact Name</a:t>
            </a:r>
            <a:br>
              <a:rPr lang="en-US" dirty="0">
                <a:latin typeface="+mj-lt"/>
              </a:rPr>
            </a:br>
            <a:r>
              <a:rPr lang="en-US" sz="900" b="0" i="1" dirty="0"/>
              <a:t>Title</a:t>
            </a:r>
          </a:p>
          <a:p>
            <a:pPr>
              <a:spcBef>
                <a:spcPts val="600"/>
              </a:spcBef>
            </a:pPr>
            <a:r>
              <a:rPr lang="en-US" sz="900" b="0" dirty="0">
                <a:solidFill>
                  <a:schemeClr val="accent3"/>
                </a:solidFill>
              </a:rPr>
              <a:t>contact@email.org</a:t>
            </a:r>
            <a:br>
              <a:rPr lang="en-US" sz="900" b="0" dirty="0">
                <a:solidFill>
                  <a:schemeClr val="accent3"/>
                </a:solidFill>
              </a:rPr>
            </a:br>
            <a:r>
              <a:rPr lang="en-US" sz="900" b="0" dirty="0">
                <a:solidFill>
                  <a:schemeClr val="accent3"/>
                </a:solidFill>
              </a:rPr>
              <a:t>xxx-xxx-</a:t>
            </a:r>
            <a:r>
              <a:rPr lang="en-US" sz="900" b="0" dirty="0" err="1">
                <a:solidFill>
                  <a:schemeClr val="accent3"/>
                </a:solidFill>
              </a:rPr>
              <a:t>xxxx</a:t>
            </a:r>
            <a:r>
              <a:rPr lang="en-US" sz="900" b="0" dirty="0">
                <a:solidFill>
                  <a:schemeClr val="accent3"/>
                </a:solidFill>
              </a:rPr>
              <a:t> </a:t>
            </a:r>
          </a:p>
        </p:txBody>
      </p:sp>
      <p:sp>
        <p:nvSpPr>
          <p:cNvPr id="13" name="Text Placeholder 9">
            <a:extLst>
              <a:ext uri="{FF2B5EF4-FFF2-40B4-BE49-F238E27FC236}">
                <a16:creationId xmlns:a16="http://schemas.microsoft.com/office/drawing/2014/main" id="{11B8A2FE-0A38-4200-9893-8E02F7BC91C2}"/>
              </a:ext>
            </a:extLst>
          </p:cNvPr>
          <p:cNvSpPr txBox="1">
            <a:spLocks/>
          </p:cNvSpPr>
          <p:nvPr/>
        </p:nvSpPr>
        <p:spPr bwMode="gray">
          <a:xfrm>
            <a:off x="3544797" y="2313265"/>
            <a:ext cx="1828800" cy="677108"/>
          </a:xfrm>
          <a:prstGeom prst="rect">
            <a:avLst/>
          </a:prstGeom>
          <a:noFill/>
          <a:ln w="19050">
            <a:noFill/>
          </a:ln>
        </p:spPr>
        <p:txBody>
          <a:bodyPr lIns="0" tIns="0" rIns="0" bIns="0">
            <a:spAutoFit/>
          </a:bodyPr>
          <a:lstStyle>
            <a:lvl1pPr marL="0" indent="0" algn="l" defTabSz="640080" rtl="0" eaLnBrk="1" latinLnBrk="0" hangingPunct="1">
              <a:spcBef>
                <a:spcPts val="0"/>
              </a:spcBef>
              <a:buFont typeface="Arial" pitchFamily="34" charset="0"/>
              <a:buNone/>
              <a:defRPr sz="1000" b="1" kern="1200" baseline="0">
                <a:solidFill>
                  <a:schemeClr val="tx1"/>
                </a:solidFill>
                <a:latin typeface="+mn-lt"/>
                <a:ea typeface="+mn-ea"/>
                <a:cs typeface="+mn-cs"/>
              </a:defRPr>
            </a:lvl1pPr>
            <a:lvl2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2pPr>
            <a:lvl3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3pPr>
            <a:lvl4pPr marL="0" indent="0" algn="l" defTabSz="640080" rtl="0" eaLnBrk="1" latinLnBrk="0" hangingPunct="1">
              <a:spcBef>
                <a:spcPts val="500"/>
              </a:spcBef>
              <a:buFont typeface="Arial" pitchFamily="34" charset="0"/>
              <a:buNone/>
              <a:defRPr sz="1800" kern="1200">
                <a:solidFill>
                  <a:schemeClr val="tx1"/>
                </a:solidFill>
                <a:latin typeface="+mn-lt"/>
                <a:ea typeface="+mn-ea"/>
                <a:cs typeface="+mn-cs"/>
              </a:defRPr>
            </a:lvl4pPr>
            <a:lvl5pPr marL="0" indent="0" algn="l" defTabSz="640080" rtl="0" eaLnBrk="1" latinLnBrk="0" hangingPunct="1">
              <a:spcBef>
                <a:spcPts val="500"/>
              </a:spcBef>
              <a:buFont typeface="Arial" pitchFamily="34" charset="0"/>
              <a:buNone/>
              <a:defRPr sz="18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1200" b="0" dirty="0">
                <a:solidFill>
                  <a:schemeClr val="accent5"/>
                </a:solidFill>
                <a:latin typeface="+mj-lt"/>
              </a:rPr>
              <a:t>Contact Name</a:t>
            </a:r>
            <a:br>
              <a:rPr lang="en-US" dirty="0">
                <a:latin typeface="+mj-lt"/>
              </a:rPr>
            </a:br>
            <a:r>
              <a:rPr lang="en-US" sz="900" b="0" i="1" dirty="0"/>
              <a:t>Title</a:t>
            </a:r>
          </a:p>
          <a:p>
            <a:pPr>
              <a:spcBef>
                <a:spcPts val="600"/>
              </a:spcBef>
            </a:pPr>
            <a:r>
              <a:rPr lang="en-US" sz="900" b="0" dirty="0">
                <a:solidFill>
                  <a:schemeClr val="accent3"/>
                </a:solidFill>
              </a:rPr>
              <a:t>contact@email.org</a:t>
            </a:r>
            <a:br>
              <a:rPr lang="en-US" sz="900" b="0" dirty="0">
                <a:solidFill>
                  <a:schemeClr val="accent3"/>
                </a:solidFill>
              </a:rPr>
            </a:br>
            <a:r>
              <a:rPr lang="en-US" sz="900" b="0" dirty="0">
                <a:solidFill>
                  <a:schemeClr val="accent3"/>
                </a:solidFill>
              </a:rPr>
              <a:t>xxx-xxx-</a:t>
            </a:r>
            <a:r>
              <a:rPr lang="en-US" sz="900" b="0" dirty="0" err="1">
                <a:solidFill>
                  <a:schemeClr val="accent3"/>
                </a:solidFill>
              </a:rPr>
              <a:t>xxxx</a:t>
            </a:r>
            <a:r>
              <a:rPr lang="en-US" sz="900" b="0" dirty="0">
                <a:solidFill>
                  <a:schemeClr val="accent3"/>
                </a:solidFill>
              </a:rPr>
              <a:t> </a:t>
            </a:r>
          </a:p>
        </p:txBody>
      </p:sp>
      <p:grpSp>
        <p:nvGrpSpPr>
          <p:cNvPr id="20" name="Group 19">
            <a:extLst>
              <a:ext uri="{FF2B5EF4-FFF2-40B4-BE49-F238E27FC236}">
                <a16:creationId xmlns:a16="http://schemas.microsoft.com/office/drawing/2014/main" id="{0A84FFBF-459A-4A69-A096-66603AD4A71A}"/>
              </a:ext>
            </a:extLst>
          </p:cNvPr>
          <p:cNvGrpSpPr/>
          <p:nvPr/>
        </p:nvGrpSpPr>
        <p:grpSpPr>
          <a:xfrm>
            <a:off x="779554" y="1328630"/>
            <a:ext cx="914400" cy="909755"/>
            <a:chOff x="779554" y="1328630"/>
            <a:chExt cx="914400" cy="909755"/>
          </a:xfrm>
        </p:grpSpPr>
        <p:sp>
          <p:nvSpPr>
            <p:cNvPr id="16" name="Rectangle 15">
              <a:extLst>
                <a:ext uri="{FF2B5EF4-FFF2-40B4-BE49-F238E27FC236}">
                  <a16:creationId xmlns:a16="http://schemas.microsoft.com/office/drawing/2014/main" id="{06ADD2BD-6D5F-46E3-B0DD-0B2B953DF6CC}"/>
                </a:ext>
              </a:extLst>
            </p:cNvPr>
            <p:cNvSpPr/>
            <p:nvPr/>
          </p:nvSpPr>
          <p:spPr bwMode="gray">
            <a:xfrm>
              <a:off x="779554" y="1328630"/>
              <a:ext cx="914400" cy="909755"/>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a:extLst>
                <a:ext uri="{FF2B5EF4-FFF2-40B4-BE49-F238E27FC236}">
                  <a16:creationId xmlns:a16="http://schemas.microsoft.com/office/drawing/2014/main" id="{277E3D05-D3B1-4831-A39E-D35051ABCCE4}"/>
                </a:ext>
              </a:extLst>
            </p:cNvPr>
            <p:cNvSpPr txBox="1"/>
            <p:nvPr/>
          </p:nvSpPr>
          <p:spPr>
            <a:xfrm>
              <a:off x="901328" y="1506508"/>
              <a:ext cx="670852" cy="553998"/>
            </a:xfrm>
            <a:prstGeom prst="rect">
              <a:avLst/>
            </a:prstGeom>
            <a:noFill/>
          </p:spPr>
          <p:txBody>
            <a:bodyPr wrap="square" lIns="0" tIns="0" rIns="0" bIns="0" rtlCol="0">
              <a:spAutoFit/>
            </a:bodyPr>
            <a:lstStyle/>
            <a:p>
              <a:pPr>
                <a:spcBef>
                  <a:spcPts val="500"/>
                </a:spcBef>
              </a:pPr>
              <a:r>
                <a:rPr lang="en-US" sz="900" dirty="0"/>
                <a:t>Add headshot here, if available</a:t>
              </a:r>
            </a:p>
          </p:txBody>
        </p:sp>
      </p:grpSp>
      <p:grpSp>
        <p:nvGrpSpPr>
          <p:cNvPr id="21" name="Group 20">
            <a:extLst>
              <a:ext uri="{FF2B5EF4-FFF2-40B4-BE49-F238E27FC236}">
                <a16:creationId xmlns:a16="http://schemas.microsoft.com/office/drawing/2014/main" id="{BEA59307-D5AF-45CE-9195-F0C6E5D7C5DC}"/>
              </a:ext>
            </a:extLst>
          </p:cNvPr>
          <p:cNvGrpSpPr/>
          <p:nvPr/>
        </p:nvGrpSpPr>
        <p:grpSpPr>
          <a:xfrm>
            <a:off x="3544797" y="1328629"/>
            <a:ext cx="914400" cy="909755"/>
            <a:chOff x="3544797" y="1328629"/>
            <a:chExt cx="914400" cy="909755"/>
          </a:xfrm>
        </p:grpSpPr>
        <p:sp>
          <p:nvSpPr>
            <p:cNvPr id="17" name="Rectangle 16">
              <a:extLst>
                <a:ext uri="{FF2B5EF4-FFF2-40B4-BE49-F238E27FC236}">
                  <a16:creationId xmlns:a16="http://schemas.microsoft.com/office/drawing/2014/main" id="{31A70EF4-EC73-4218-A674-1520F1BC2EEE}"/>
                </a:ext>
              </a:extLst>
            </p:cNvPr>
            <p:cNvSpPr/>
            <p:nvPr/>
          </p:nvSpPr>
          <p:spPr bwMode="gray">
            <a:xfrm>
              <a:off x="3544797" y="1328629"/>
              <a:ext cx="914400" cy="909755"/>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extBox 18">
              <a:extLst>
                <a:ext uri="{FF2B5EF4-FFF2-40B4-BE49-F238E27FC236}">
                  <a16:creationId xmlns:a16="http://schemas.microsoft.com/office/drawing/2014/main" id="{5804FE30-A7FB-45A8-85AA-290ACB3E1E02}"/>
                </a:ext>
              </a:extLst>
            </p:cNvPr>
            <p:cNvSpPr txBox="1"/>
            <p:nvPr/>
          </p:nvSpPr>
          <p:spPr>
            <a:xfrm>
              <a:off x="3666571" y="1506507"/>
              <a:ext cx="670852" cy="553998"/>
            </a:xfrm>
            <a:prstGeom prst="rect">
              <a:avLst/>
            </a:prstGeom>
            <a:noFill/>
          </p:spPr>
          <p:txBody>
            <a:bodyPr wrap="square" lIns="0" tIns="0" rIns="0" bIns="0" rtlCol="0">
              <a:spAutoFit/>
            </a:bodyPr>
            <a:lstStyle/>
            <a:p>
              <a:pPr>
                <a:spcBef>
                  <a:spcPts val="500"/>
                </a:spcBef>
              </a:pPr>
              <a:r>
                <a:rPr lang="en-US" sz="900" dirty="0"/>
                <a:t>Add headshot here, if available  </a:t>
              </a:r>
            </a:p>
          </p:txBody>
        </p:sp>
      </p:grpSp>
    </p:spTree>
    <p:extLst>
      <p:ext uri="{BB962C8B-B14F-4D97-AF65-F5344CB8AC3E}">
        <p14:creationId xmlns:p14="http://schemas.microsoft.com/office/powerpoint/2010/main" val="2270756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02740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C106D53-B7F0-4CCD-9531-2EF5A905838B}"/>
              </a:ext>
            </a:extLst>
          </p:cNvPr>
          <p:cNvSpPr/>
          <p:nvPr/>
        </p:nvSpPr>
        <p:spPr bwMode="gray">
          <a:xfrm>
            <a:off x="277813" y="1454980"/>
            <a:ext cx="2651760" cy="1611778"/>
          </a:xfrm>
          <a:prstGeom prst="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E01C6F8B-0519-43BA-A6BF-962339D26947}"/>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0F8313B1-6DDB-4354-A108-D60EF88A38A3}"/>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9342F00D-A013-4EAF-B5D6-02DB0BE93B60}"/>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14118053-8747-415F-AC5A-1536D1D035F2}"/>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05B88035-3716-48D9-9766-B650F77D8566}"/>
              </a:ext>
            </a:extLst>
          </p:cNvPr>
          <p:cNvSpPr>
            <a:spLocks noGrp="1"/>
          </p:cNvSpPr>
          <p:nvPr>
            <p:ph type="title"/>
          </p:nvPr>
        </p:nvSpPr>
        <p:spPr/>
        <p:txBody>
          <a:bodyPr/>
          <a:lstStyle/>
          <a:p>
            <a:r>
              <a:rPr lang="en-US" dirty="0"/>
              <a:t>Instructions – DELETE AFTER READING </a:t>
            </a:r>
          </a:p>
        </p:txBody>
      </p:sp>
      <p:sp>
        <p:nvSpPr>
          <p:cNvPr id="7" name="TextBox 6">
            <a:extLst>
              <a:ext uri="{FF2B5EF4-FFF2-40B4-BE49-F238E27FC236}">
                <a16:creationId xmlns:a16="http://schemas.microsoft.com/office/drawing/2014/main" id="{32EFA8D4-FD66-4F67-87F4-D259B204CEE3}"/>
              </a:ext>
            </a:extLst>
          </p:cNvPr>
          <p:cNvSpPr txBox="1"/>
          <p:nvPr/>
        </p:nvSpPr>
        <p:spPr bwMode="gray">
          <a:xfrm>
            <a:off x="383938" y="1554205"/>
            <a:ext cx="2286000" cy="1315745"/>
          </a:xfrm>
          <a:prstGeom prst="rect">
            <a:avLst/>
          </a:prstGeom>
          <a:noFill/>
        </p:spPr>
        <p:txBody>
          <a:bodyPr wrap="square" lIns="0" tIns="0" rIns="0" bIns="0" rtlCol="0">
            <a:spAutoFit/>
          </a:bodyPr>
          <a:lstStyle/>
          <a:p>
            <a:pPr>
              <a:spcBef>
                <a:spcPts val="500"/>
              </a:spcBef>
            </a:pPr>
            <a:r>
              <a:rPr lang="en-US" sz="1000" b="1" dirty="0"/>
              <a:t>How to use this slide deck:</a:t>
            </a:r>
          </a:p>
          <a:p>
            <a:pPr marL="228600" indent="-228600">
              <a:spcBef>
                <a:spcPts val="500"/>
              </a:spcBef>
              <a:buFont typeface="+mj-lt"/>
              <a:buAutoNum type="arabicPeriod"/>
            </a:pPr>
            <a:r>
              <a:rPr lang="en-US" sz="900" dirty="0">
                <a:latin typeface="Verdana" panose="020B0604030504040204" pitchFamily="34" charset="0"/>
              </a:rPr>
              <a:t>Begin by reading through the slides </a:t>
            </a:r>
          </a:p>
          <a:p>
            <a:pPr marL="228600" indent="-228600">
              <a:spcBef>
                <a:spcPts val="500"/>
              </a:spcBef>
              <a:buFont typeface="+mj-lt"/>
              <a:buAutoNum type="arabicPeriod"/>
            </a:pPr>
            <a:r>
              <a:rPr lang="en-US" sz="900" dirty="0">
                <a:latin typeface="Verdana" panose="020B0604030504040204" pitchFamily="34" charset="0"/>
              </a:rPr>
              <a:t>Add school-specific information</a:t>
            </a:r>
          </a:p>
          <a:p>
            <a:pPr marL="228600" indent="-228600">
              <a:spcBef>
                <a:spcPts val="500"/>
              </a:spcBef>
              <a:buFont typeface="+mj-lt"/>
              <a:buAutoNum type="arabicPeriod"/>
            </a:pPr>
            <a:r>
              <a:rPr lang="en-US" sz="900" dirty="0">
                <a:latin typeface="Verdana" panose="020B0604030504040204" pitchFamily="34" charset="0"/>
              </a:rPr>
              <a:t>Review notes included in “notes section” of PowerPoint. These provide speaking points and additional detail that will assist you in presenting this slide deck.</a:t>
            </a:r>
          </a:p>
        </p:txBody>
      </p:sp>
      <p:sp>
        <p:nvSpPr>
          <p:cNvPr id="8" name="Rectangle 7">
            <a:extLst>
              <a:ext uri="{FF2B5EF4-FFF2-40B4-BE49-F238E27FC236}">
                <a16:creationId xmlns:a16="http://schemas.microsoft.com/office/drawing/2014/main" id="{DD0CEFF8-0844-4947-98A1-C70CD7ACC57E}"/>
              </a:ext>
            </a:extLst>
          </p:cNvPr>
          <p:cNvSpPr/>
          <p:nvPr/>
        </p:nvSpPr>
        <p:spPr bwMode="gray">
          <a:xfrm>
            <a:off x="3471229" y="1454980"/>
            <a:ext cx="2651760" cy="1611778"/>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TextBox 8">
            <a:extLst>
              <a:ext uri="{FF2B5EF4-FFF2-40B4-BE49-F238E27FC236}">
                <a16:creationId xmlns:a16="http://schemas.microsoft.com/office/drawing/2014/main" id="{F6E53EEF-37F5-4A2A-A08C-5DAFA89936AF}"/>
              </a:ext>
            </a:extLst>
          </p:cNvPr>
          <p:cNvSpPr txBox="1"/>
          <p:nvPr/>
        </p:nvSpPr>
        <p:spPr>
          <a:xfrm>
            <a:off x="3576912" y="1554205"/>
            <a:ext cx="2439949" cy="1300356"/>
          </a:xfrm>
          <a:prstGeom prst="rect">
            <a:avLst/>
          </a:prstGeom>
          <a:noFill/>
        </p:spPr>
        <p:txBody>
          <a:bodyPr wrap="square" lIns="0" tIns="0" rIns="0" bIns="0" rtlCol="0">
            <a:spAutoFit/>
          </a:bodyPr>
          <a:lstStyle/>
          <a:p>
            <a:pPr>
              <a:spcBef>
                <a:spcPts val="500"/>
              </a:spcBef>
            </a:pPr>
            <a:r>
              <a:rPr lang="en-US" sz="900" b="1" dirty="0"/>
              <a:t>Orange boxes: </a:t>
            </a:r>
          </a:p>
          <a:p>
            <a:pPr marL="171450" indent="-171450">
              <a:spcBef>
                <a:spcPts val="500"/>
              </a:spcBef>
              <a:buFont typeface="Arial" panose="020B0604020202020204" pitchFamily="34" charset="0"/>
              <a:buChar char="•"/>
            </a:pPr>
            <a:r>
              <a:rPr lang="en-US" sz="900" dirty="0"/>
              <a:t>Orange boxes mean that you will need to add school-specific information</a:t>
            </a:r>
          </a:p>
          <a:p>
            <a:pPr marL="171450" indent="-171450">
              <a:spcBef>
                <a:spcPts val="500"/>
              </a:spcBef>
              <a:buFont typeface="Arial" panose="020B0604020202020204" pitchFamily="34" charset="0"/>
              <a:buChar char="•"/>
            </a:pPr>
            <a:r>
              <a:rPr lang="en-US" sz="900" dirty="0"/>
              <a:t>Follow the instructions in the box to ensure that this presentation is specific to your school</a:t>
            </a:r>
          </a:p>
          <a:p>
            <a:pPr marL="171450" indent="-171450">
              <a:spcBef>
                <a:spcPts val="500"/>
              </a:spcBef>
              <a:buFont typeface="Arial" panose="020B0604020202020204" pitchFamily="34" charset="0"/>
              <a:buChar char="•"/>
            </a:pPr>
            <a:r>
              <a:rPr lang="en-US" sz="900" dirty="0"/>
              <a:t>Delete the orange box once the information has been added</a:t>
            </a:r>
          </a:p>
        </p:txBody>
      </p:sp>
      <p:cxnSp>
        <p:nvCxnSpPr>
          <p:cNvPr id="12" name="Straight Arrow Connector 11">
            <a:extLst>
              <a:ext uri="{FF2B5EF4-FFF2-40B4-BE49-F238E27FC236}">
                <a16:creationId xmlns:a16="http://schemas.microsoft.com/office/drawing/2014/main" id="{3297C9B0-E9E6-4090-BA5D-5A8B748FA5F0}"/>
              </a:ext>
            </a:extLst>
          </p:cNvPr>
          <p:cNvCxnSpPr/>
          <p:nvPr/>
        </p:nvCxnSpPr>
        <p:spPr bwMode="gray">
          <a:xfrm>
            <a:off x="2426110" y="2042992"/>
            <a:ext cx="988142"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891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7E2BED-48E2-49C3-BA98-8D9A1B657F12}"/>
              </a:ext>
            </a:extLst>
          </p:cNvPr>
          <p:cNvSpPr>
            <a:spLocks noGrp="1"/>
          </p:cNvSpPr>
          <p:nvPr>
            <p:ph type="body" sz="quarter" idx="15"/>
          </p:nvPr>
        </p:nvSpPr>
        <p:spPr/>
        <p:txBody>
          <a:bodyPr/>
          <a:lstStyle/>
          <a:p>
            <a:r>
              <a:rPr lang="en-US" dirty="0"/>
              <a:t>Objectives and Agenda for Risk Management Session </a:t>
            </a:r>
          </a:p>
        </p:txBody>
      </p:sp>
      <p:sp>
        <p:nvSpPr>
          <p:cNvPr id="3" name="Text Placeholder 2">
            <a:extLst>
              <a:ext uri="{FF2B5EF4-FFF2-40B4-BE49-F238E27FC236}">
                <a16:creationId xmlns:a16="http://schemas.microsoft.com/office/drawing/2014/main" id="{992990FC-41B5-405B-B9E8-0C882D4BD2B0}"/>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1CCD4F13-DB26-48D6-B2DF-B1A71562ECBB}"/>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2D70D8FA-F32D-4D1E-BF3C-E256B2D0BBF6}"/>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84D81F7-C5B0-4CD7-AA8A-10BADE329BC1}"/>
              </a:ext>
            </a:extLst>
          </p:cNvPr>
          <p:cNvSpPr>
            <a:spLocks noGrp="1"/>
          </p:cNvSpPr>
          <p:nvPr>
            <p:ph type="title"/>
          </p:nvPr>
        </p:nvSpPr>
        <p:spPr/>
        <p:txBody>
          <a:bodyPr/>
          <a:lstStyle/>
          <a:p>
            <a:r>
              <a:rPr lang="en-US" dirty="0"/>
              <a:t>Today’s Plan</a:t>
            </a:r>
          </a:p>
        </p:txBody>
      </p:sp>
      <p:sp>
        <p:nvSpPr>
          <p:cNvPr id="42" name="Rectangle 41">
            <a:extLst>
              <a:ext uri="{FF2B5EF4-FFF2-40B4-BE49-F238E27FC236}">
                <a16:creationId xmlns:a16="http://schemas.microsoft.com/office/drawing/2014/main" id="{DED8A97D-4865-4323-A7EC-623BF8A3FBC7}"/>
              </a:ext>
            </a:extLst>
          </p:cNvPr>
          <p:cNvSpPr/>
          <p:nvPr/>
        </p:nvSpPr>
        <p:spPr bwMode="gray">
          <a:xfrm>
            <a:off x="3500298" y="1337019"/>
            <a:ext cx="2622690" cy="215756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sp>
        <p:nvSpPr>
          <p:cNvPr id="54" name="Rounded Rectangle 76">
            <a:extLst>
              <a:ext uri="{FF2B5EF4-FFF2-40B4-BE49-F238E27FC236}">
                <a16:creationId xmlns:a16="http://schemas.microsoft.com/office/drawing/2014/main" id="{F5D2639B-09AF-4241-9A57-DFD431AF11A8}"/>
              </a:ext>
            </a:extLst>
          </p:cNvPr>
          <p:cNvSpPr/>
          <p:nvPr/>
        </p:nvSpPr>
        <p:spPr bwMode="gray">
          <a:xfrm>
            <a:off x="636319" y="1368372"/>
            <a:ext cx="276310" cy="407754"/>
          </a:xfrm>
          <a:custGeom>
            <a:avLst/>
            <a:gdLst>
              <a:gd name="connsiteX0" fmla="*/ 0 w 813163"/>
              <a:gd name="connsiteY0" fmla="*/ 0 h 1164016"/>
              <a:gd name="connsiteX1" fmla="*/ 0 w 813163"/>
              <a:gd name="connsiteY1" fmla="*/ 0 h 1164016"/>
              <a:gd name="connsiteX2" fmla="*/ 813163 w 813163"/>
              <a:gd name="connsiteY2" fmla="*/ 0 h 1164016"/>
              <a:gd name="connsiteX3" fmla="*/ 813163 w 813163"/>
              <a:gd name="connsiteY3" fmla="*/ 0 h 1164016"/>
              <a:gd name="connsiteX4" fmla="*/ 813163 w 813163"/>
              <a:gd name="connsiteY4" fmla="*/ 1164016 h 1164016"/>
              <a:gd name="connsiteX5" fmla="*/ 813163 w 813163"/>
              <a:gd name="connsiteY5" fmla="*/ 1164016 h 1164016"/>
              <a:gd name="connsiteX6" fmla="*/ 0 w 813163"/>
              <a:gd name="connsiteY6" fmla="*/ 1164016 h 1164016"/>
              <a:gd name="connsiteX7" fmla="*/ 0 w 813163"/>
              <a:gd name="connsiteY7" fmla="*/ 1164016 h 1164016"/>
              <a:gd name="connsiteX8" fmla="*/ 0 w 813163"/>
              <a:gd name="connsiteY8" fmla="*/ 0 h 1164016"/>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0 w 813163"/>
              <a:gd name="connsiteY8" fmla="*/ 1164016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0 w 813163"/>
              <a:gd name="connsiteY7" fmla="*/ 1164016 h 1164703"/>
              <a:gd name="connsiteX8" fmla="*/ 246743 w 813163"/>
              <a:gd name="connsiteY8" fmla="*/ 87856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0 w 813163"/>
              <a:gd name="connsiteY8"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99545 w 813163"/>
              <a:gd name="connsiteY8" fmla="*/ 363999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 name="connsiteX0" fmla="*/ 0 w 813163"/>
              <a:gd name="connsiteY0" fmla="*/ 0 h 1164703"/>
              <a:gd name="connsiteX1" fmla="*/ 0 w 813163"/>
              <a:gd name="connsiteY1" fmla="*/ 0 h 1164703"/>
              <a:gd name="connsiteX2" fmla="*/ 813163 w 813163"/>
              <a:gd name="connsiteY2" fmla="*/ 0 h 1164703"/>
              <a:gd name="connsiteX3" fmla="*/ 813163 w 813163"/>
              <a:gd name="connsiteY3" fmla="*/ 0 h 1164703"/>
              <a:gd name="connsiteX4" fmla="*/ 813163 w 813163"/>
              <a:gd name="connsiteY4" fmla="*/ 1164016 h 1164703"/>
              <a:gd name="connsiteX5" fmla="*/ 813163 w 813163"/>
              <a:gd name="connsiteY5" fmla="*/ 1164016 h 1164703"/>
              <a:gd name="connsiteX6" fmla="*/ 501107 w 813163"/>
              <a:gd name="connsiteY6" fmla="*/ 1164703 h 1164703"/>
              <a:gd name="connsiteX7" fmla="*/ 246743 w 813163"/>
              <a:gd name="connsiteY7" fmla="*/ 878569 h 1164703"/>
              <a:gd name="connsiteX8" fmla="*/ 430955 w 813163"/>
              <a:gd name="connsiteY8" fmla="*/ 376094 h 1164703"/>
              <a:gd name="connsiteX9" fmla="*/ 0 w 813163"/>
              <a:gd name="connsiteY9" fmla="*/ 0 h 116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163" h="1164703">
                <a:moveTo>
                  <a:pt x="0" y="0"/>
                </a:moveTo>
                <a:lnTo>
                  <a:pt x="0" y="0"/>
                </a:lnTo>
                <a:lnTo>
                  <a:pt x="813163" y="0"/>
                </a:lnTo>
                <a:lnTo>
                  <a:pt x="813163" y="0"/>
                </a:lnTo>
                <a:lnTo>
                  <a:pt x="813163" y="1164016"/>
                </a:lnTo>
                <a:lnTo>
                  <a:pt x="813163" y="1164016"/>
                </a:lnTo>
                <a:lnTo>
                  <a:pt x="501107" y="1164703"/>
                </a:lnTo>
                <a:lnTo>
                  <a:pt x="246743" y="878569"/>
                </a:lnTo>
                <a:cubicBezTo>
                  <a:pt x="308147" y="711077"/>
                  <a:pt x="471151" y="809681"/>
                  <a:pt x="430955" y="376094"/>
                </a:cubicBezTo>
                <a:cubicBezTo>
                  <a:pt x="321170" y="74138"/>
                  <a:pt x="143652" y="125365"/>
                  <a:pt x="0" y="0"/>
                </a:cubicBezTo>
                <a:close/>
              </a:path>
            </a:pathLst>
          </a:custGeom>
          <a:no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sp>
        <p:nvSpPr>
          <p:cNvPr id="55" name="Rectangle 54">
            <a:extLst>
              <a:ext uri="{FF2B5EF4-FFF2-40B4-BE49-F238E27FC236}">
                <a16:creationId xmlns:a16="http://schemas.microsoft.com/office/drawing/2014/main" id="{2D77924F-030F-4942-A103-BBFF4C2154E5}"/>
              </a:ext>
            </a:extLst>
          </p:cNvPr>
          <p:cNvSpPr/>
          <p:nvPr/>
        </p:nvSpPr>
        <p:spPr bwMode="gray">
          <a:xfrm>
            <a:off x="5584506" y="1593013"/>
            <a:ext cx="97942" cy="8058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sp>
        <p:nvSpPr>
          <p:cNvPr id="56" name="Rectangle 55">
            <a:extLst>
              <a:ext uri="{FF2B5EF4-FFF2-40B4-BE49-F238E27FC236}">
                <a16:creationId xmlns:a16="http://schemas.microsoft.com/office/drawing/2014/main" id="{104950ED-6B48-49C9-92A2-0A1BDEA7DFEB}"/>
              </a:ext>
            </a:extLst>
          </p:cNvPr>
          <p:cNvSpPr/>
          <p:nvPr/>
        </p:nvSpPr>
        <p:spPr bwMode="gray">
          <a:xfrm>
            <a:off x="5573165" y="1633304"/>
            <a:ext cx="160892" cy="8058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sp>
        <p:nvSpPr>
          <p:cNvPr id="71" name="TextBox 70">
            <a:extLst>
              <a:ext uri="{FF2B5EF4-FFF2-40B4-BE49-F238E27FC236}">
                <a16:creationId xmlns:a16="http://schemas.microsoft.com/office/drawing/2014/main" id="{556C5A45-39E3-4EE5-9A09-1DAA4F104875}"/>
              </a:ext>
            </a:extLst>
          </p:cNvPr>
          <p:cNvSpPr txBox="1"/>
          <p:nvPr/>
        </p:nvSpPr>
        <p:spPr bwMode="gray">
          <a:xfrm>
            <a:off x="3608720" y="1117516"/>
            <a:ext cx="1442271" cy="153888"/>
          </a:xfrm>
          <a:prstGeom prst="rect">
            <a:avLst/>
          </a:prstGeom>
          <a:noFill/>
        </p:spPr>
        <p:txBody>
          <a:bodyPr wrap="square" lIns="0" tIns="0" rIns="0" bIns="0" rtlCol="0">
            <a:spAutoFit/>
          </a:bodyPr>
          <a:lstStyle/>
          <a:p>
            <a:r>
              <a:rPr lang="en-US" sz="1000" b="1" dirty="0"/>
              <a:t>Objectives  </a:t>
            </a:r>
          </a:p>
        </p:txBody>
      </p:sp>
      <p:sp>
        <p:nvSpPr>
          <p:cNvPr id="72" name="TextBox 71">
            <a:extLst>
              <a:ext uri="{FF2B5EF4-FFF2-40B4-BE49-F238E27FC236}">
                <a16:creationId xmlns:a16="http://schemas.microsoft.com/office/drawing/2014/main" id="{B8ED62D4-E5B4-4F08-B889-C91BA31654C7}"/>
              </a:ext>
            </a:extLst>
          </p:cNvPr>
          <p:cNvSpPr txBox="1"/>
          <p:nvPr/>
        </p:nvSpPr>
        <p:spPr bwMode="gray">
          <a:xfrm>
            <a:off x="277813" y="1073926"/>
            <a:ext cx="1442271" cy="153888"/>
          </a:xfrm>
          <a:prstGeom prst="rect">
            <a:avLst/>
          </a:prstGeom>
          <a:noFill/>
        </p:spPr>
        <p:txBody>
          <a:bodyPr wrap="square" lIns="0" tIns="0" rIns="0" bIns="0" rtlCol="0">
            <a:spAutoFit/>
          </a:bodyPr>
          <a:lstStyle/>
          <a:p>
            <a:r>
              <a:rPr lang="en-US" sz="1000" b="1" dirty="0"/>
              <a:t>Agenda </a:t>
            </a:r>
          </a:p>
        </p:txBody>
      </p:sp>
      <p:sp>
        <p:nvSpPr>
          <p:cNvPr id="47" name="Text Placeholder 3">
            <a:extLst>
              <a:ext uri="{FF2B5EF4-FFF2-40B4-BE49-F238E27FC236}">
                <a16:creationId xmlns:a16="http://schemas.microsoft.com/office/drawing/2014/main" id="{194EF414-9050-4952-B3B0-2A14B7D1423C}"/>
              </a:ext>
            </a:extLst>
          </p:cNvPr>
          <p:cNvSpPr txBox="1">
            <a:spLocks/>
          </p:cNvSpPr>
          <p:nvPr/>
        </p:nvSpPr>
        <p:spPr bwMode="gray">
          <a:xfrm>
            <a:off x="277813" y="1347163"/>
            <a:ext cx="2617900" cy="123560"/>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803" b="1" dirty="0">
                <a:solidFill>
                  <a:schemeClr val="tx1"/>
                </a:solidFill>
              </a:rPr>
              <a:t>Introduction </a:t>
            </a:r>
          </a:p>
        </p:txBody>
      </p:sp>
      <p:sp>
        <p:nvSpPr>
          <p:cNvPr id="50" name="DRG-Focused">
            <a:extLst>
              <a:ext uri="{FF2B5EF4-FFF2-40B4-BE49-F238E27FC236}">
                <a16:creationId xmlns:a16="http://schemas.microsoft.com/office/drawing/2014/main" id="{C69036DF-9F62-499B-BDF7-C44AFDC3BFA6}"/>
              </a:ext>
            </a:extLst>
          </p:cNvPr>
          <p:cNvSpPr txBox="1"/>
          <p:nvPr/>
        </p:nvSpPr>
        <p:spPr bwMode="gray">
          <a:xfrm>
            <a:off x="770865" y="1579178"/>
            <a:ext cx="2208556" cy="1100301"/>
          </a:xfrm>
          <a:prstGeom prst="rect">
            <a:avLst/>
          </a:prstGeom>
          <a:noFill/>
        </p:spPr>
        <p:txBody>
          <a:bodyPr vert="horz" wrap="square" lIns="0" tIns="0" rIns="0" bIns="0" rtlCol="0">
            <a:spAutoFit/>
          </a:bodyPr>
          <a:lstStyle/>
          <a:p>
            <a:pPr marL="171450" indent="-171450">
              <a:spcBef>
                <a:spcPts val="300"/>
              </a:spcBef>
              <a:buFont typeface="Arial" panose="020B0604020202020204" pitchFamily="34" charset="0"/>
              <a:buChar char="•"/>
            </a:pPr>
            <a:r>
              <a:rPr lang="en-US" sz="800" dirty="0"/>
              <a:t>Background information on the importance of risk management</a:t>
            </a:r>
          </a:p>
          <a:p>
            <a:pPr marL="171450" indent="-171450">
              <a:spcBef>
                <a:spcPts val="295"/>
              </a:spcBef>
              <a:buFont typeface="Arial" panose="020B0604020202020204" pitchFamily="34" charset="0"/>
              <a:buChar char="•"/>
            </a:pPr>
            <a:r>
              <a:rPr lang="en-US" sz="800" dirty="0"/>
              <a:t>Risk management compared to </a:t>
            </a:r>
            <a:br>
              <a:rPr lang="en-US" sz="800" dirty="0"/>
            </a:br>
            <a:r>
              <a:rPr lang="en-US" sz="800" dirty="0"/>
              <a:t>crisis management </a:t>
            </a:r>
          </a:p>
          <a:p>
            <a:pPr marL="171450" indent="-171450">
              <a:spcBef>
                <a:spcPts val="295"/>
              </a:spcBef>
              <a:buFont typeface="Arial" panose="020B0604020202020204" pitchFamily="34" charset="0"/>
              <a:buChar char="•"/>
            </a:pPr>
            <a:r>
              <a:rPr lang="en-US" sz="800" dirty="0"/>
              <a:t>Benefits of institutional risk management (IRM)</a:t>
            </a:r>
          </a:p>
          <a:p>
            <a:pPr marL="171450" indent="-171450">
              <a:spcBef>
                <a:spcPts val="295"/>
              </a:spcBef>
              <a:buFont typeface="Arial" panose="020B0604020202020204" pitchFamily="34" charset="0"/>
              <a:buChar char="•"/>
            </a:pPr>
            <a:r>
              <a:rPr lang="en-US" sz="800" dirty="0"/>
              <a:t>How we adapted IRM for [YOUR SCHOOL]</a:t>
            </a:r>
          </a:p>
        </p:txBody>
      </p:sp>
      <p:cxnSp>
        <p:nvCxnSpPr>
          <p:cNvPr id="59" name="Straight Connector 58">
            <a:extLst>
              <a:ext uri="{FF2B5EF4-FFF2-40B4-BE49-F238E27FC236}">
                <a16:creationId xmlns:a16="http://schemas.microsoft.com/office/drawing/2014/main" id="{60859038-D81D-492F-9AF2-66F930C03346}"/>
              </a:ext>
            </a:extLst>
          </p:cNvPr>
          <p:cNvCxnSpPr/>
          <p:nvPr/>
        </p:nvCxnSpPr>
        <p:spPr bwMode="gray">
          <a:xfrm>
            <a:off x="282604" y="1472628"/>
            <a:ext cx="256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75" name="Picture 74">
            <a:extLst>
              <a:ext uri="{FF2B5EF4-FFF2-40B4-BE49-F238E27FC236}">
                <a16:creationId xmlns:a16="http://schemas.microsoft.com/office/drawing/2014/main" id="{B601B5EE-FF5A-49BA-8CE8-D15D624B9076}"/>
              </a:ext>
            </a:extLst>
          </p:cNvPr>
          <p:cNvPicPr>
            <a:picLocks noChangeAspect="1"/>
          </p:cNvPicPr>
          <p:nvPr/>
        </p:nvPicPr>
        <p:blipFill>
          <a:blip r:embed="rId2"/>
          <a:stretch>
            <a:fillRect/>
          </a:stretch>
        </p:blipFill>
        <p:spPr>
          <a:xfrm>
            <a:off x="321965" y="1572369"/>
            <a:ext cx="298704" cy="365760"/>
          </a:xfrm>
          <a:prstGeom prst="rect">
            <a:avLst/>
          </a:prstGeom>
        </p:spPr>
      </p:pic>
      <p:sp>
        <p:nvSpPr>
          <p:cNvPr id="48" name="DRG-Focused">
            <a:extLst>
              <a:ext uri="{FF2B5EF4-FFF2-40B4-BE49-F238E27FC236}">
                <a16:creationId xmlns:a16="http://schemas.microsoft.com/office/drawing/2014/main" id="{54319F07-15B9-403A-BB1D-54C4E40FB8E8}"/>
              </a:ext>
            </a:extLst>
          </p:cNvPr>
          <p:cNvSpPr txBox="1"/>
          <p:nvPr/>
        </p:nvSpPr>
        <p:spPr bwMode="gray">
          <a:xfrm>
            <a:off x="770865" y="2963674"/>
            <a:ext cx="2208556" cy="530915"/>
          </a:xfrm>
          <a:prstGeom prst="rect">
            <a:avLst/>
          </a:prstGeom>
          <a:noFill/>
        </p:spPr>
        <p:txBody>
          <a:bodyPr vert="horz" wrap="square" lIns="0" tIns="0" rIns="0" bIns="0" rtlCol="0">
            <a:spAutoFit/>
          </a:bodyPr>
          <a:lstStyle/>
          <a:p>
            <a:pPr marL="171450" indent="-171450">
              <a:spcBef>
                <a:spcPts val="300"/>
              </a:spcBef>
              <a:buFont typeface="Arial" panose="020B0604020202020204" pitchFamily="34" charset="0"/>
              <a:buChar char="•"/>
            </a:pPr>
            <a:r>
              <a:rPr lang="en-US" sz="800" dirty="0"/>
              <a:t>How the board can support the </a:t>
            </a:r>
            <a:br>
              <a:rPr lang="en-US" sz="800" dirty="0"/>
            </a:br>
            <a:r>
              <a:rPr lang="en-US" sz="800" dirty="0"/>
              <a:t>IRM process </a:t>
            </a:r>
          </a:p>
          <a:p>
            <a:pPr marL="171450" indent="-171450">
              <a:spcBef>
                <a:spcPts val="300"/>
              </a:spcBef>
              <a:buFont typeface="Arial" panose="020B0604020202020204" pitchFamily="34" charset="0"/>
              <a:buChar char="•"/>
            </a:pPr>
            <a:r>
              <a:rPr lang="en-US" sz="800" dirty="0"/>
              <a:t>How the Risk Management Committee will include the board in the process</a:t>
            </a:r>
          </a:p>
        </p:txBody>
      </p:sp>
      <p:sp>
        <p:nvSpPr>
          <p:cNvPr id="49" name="Text Placeholder 3">
            <a:extLst>
              <a:ext uri="{FF2B5EF4-FFF2-40B4-BE49-F238E27FC236}">
                <a16:creationId xmlns:a16="http://schemas.microsoft.com/office/drawing/2014/main" id="{ADDFDE33-3C5A-4D1F-B367-8166E35345D5}"/>
              </a:ext>
            </a:extLst>
          </p:cNvPr>
          <p:cNvSpPr txBox="1">
            <a:spLocks/>
          </p:cNvSpPr>
          <p:nvPr/>
        </p:nvSpPr>
        <p:spPr bwMode="gray">
          <a:xfrm>
            <a:off x="282604" y="2749239"/>
            <a:ext cx="2617900" cy="123560"/>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803" b="1" dirty="0">
                <a:solidFill>
                  <a:schemeClr val="tx1"/>
                </a:solidFill>
              </a:rPr>
              <a:t>Role of the Board </a:t>
            </a:r>
          </a:p>
        </p:txBody>
      </p:sp>
      <p:cxnSp>
        <p:nvCxnSpPr>
          <p:cNvPr id="60" name="Straight Connector 59">
            <a:extLst>
              <a:ext uri="{FF2B5EF4-FFF2-40B4-BE49-F238E27FC236}">
                <a16:creationId xmlns:a16="http://schemas.microsoft.com/office/drawing/2014/main" id="{5BDDF858-4B36-4520-A812-747B81AE6737}"/>
              </a:ext>
            </a:extLst>
          </p:cNvPr>
          <p:cNvCxnSpPr/>
          <p:nvPr/>
        </p:nvCxnSpPr>
        <p:spPr bwMode="gray">
          <a:xfrm>
            <a:off x="282603" y="2876267"/>
            <a:ext cx="256032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5EC001FA-1E07-4F0B-8E71-B032C1339EED}"/>
              </a:ext>
            </a:extLst>
          </p:cNvPr>
          <p:cNvPicPr>
            <a:picLocks noChangeAspect="1"/>
          </p:cNvPicPr>
          <p:nvPr/>
        </p:nvPicPr>
        <p:blipFill>
          <a:blip r:embed="rId3"/>
          <a:stretch>
            <a:fillRect/>
          </a:stretch>
        </p:blipFill>
        <p:spPr>
          <a:xfrm>
            <a:off x="288436" y="2963674"/>
            <a:ext cx="365760" cy="235306"/>
          </a:xfrm>
          <a:prstGeom prst="rect">
            <a:avLst/>
          </a:prstGeom>
        </p:spPr>
      </p:pic>
      <p:grpSp>
        <p:nvGrpSpPr>
          <p:cNvPr id="10" name="Group 9">
            <a:extLst>
              <a:ext uri="{FF2B5EF4-FFF2-40B4-BE49-F238E27FC236}">
                <a16:creationId xmlns:a16="http://schemas.microsoft.com/office/drawing/2014/main" id="{2D1B323D-4CB4-44FE-BE9A-59247B784183}"/>
              </a:ext>
            </a:extLst>
          </p:cNvPr>
          <p:cNvGrpSpPr/>
          <p:nvPr/>
        </p:nvGrpSpPr>
        <p:grpSpPr>
          <a:xfrm>
            <a:off x="2074156" y="2318060"/>
            <a:ext cx="1039811" cy="416110"/>
            <a:chOff x="3471229" y="2883242"/>
            <a:chExt cx="1039811" cy="416110"/>
          </a:xfrm>
        </p:grpSpPr>
        <p:sp>
          <p:nvSpPr>
            <p:cNvPr id="35" name="Rectangle 34">
              <a:extLst>
                <a:ext uri="{FF2B5EF4-FFF2-40B4-BE49-F238E27FC236}">
                  <a16:creationId xmlns:a16="http://schemas.microsoft.com/office/drawing/2014/main" id="{83144355-EFB7-465B-B486-BC122C831990}"/>
                </a:ext>
              </a:extLst>
            </p:cNvPr>
            <p:cNvSpPr/>
            <p:nvPr/>
          </p:nvSpPr>
          <p:spPr bwMode="gray">
            <a:xfrm>
              <a:off x="3471229" y="2883242"/>
              <a:ext cx="1039811" cy="4161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TextBox 35">
              <a:extLst>
                <a:ext uri="{FF2B5EF4-FFF2-40B4-BE49-F238E27FC236}">
                  <a16:creationId xmlns:a16="http://schemas.microsoft.com/office/drawing/2014/main" id="{F7165704-8B22-4ADB-AB3B-BAB39B2E9CB1}"/>
                </a:ext>
              </a:extLst>
            </p:cNvPr>
            <p:cNvSpPr txBox="1"/>
            <p:nvPr/>
          </p:nvSpPr>
          <p:spPr>
            <a:xfrm>
              <a:off x="3542940" y="2952798"/>
              <a:ext cx="896389" cy="276999"/>
            </a:xfrm>
            <a:prstGeom prst="rect">
              <a:avLst/>
            </a:prstGeom>
            <a:noFill/>
          </p:spPr>
          <p:txBody>
            <a:bodyPr wrap="square" lIns="0" tIns="0" rIns="0" bIns="0" rtlCol="0">
              <a:spAutoFit/>
            </a:bodyPr>
            <a:lstStyle/>
            <a:p>
              <a:pPr>
                <a:spcBef>
                  <a:spcPts val="500"/>
                </a:spcBef>
              </a:pPr>
              <a:r>
                <a:rPr lang="en-US" sz="900" dirty="0"/>
                <a:t>Add school name here</a:t>
              </a:r>
            </a:p>
          </p:txBody>
        </p:sp>
      </p:grpSp>
      <p:grpSp>
        <p:nvGrpSpPr>
          <p:cNvPr id="33" name="Group 32">
            <a:extLst>
              <a:ext uri="{FF2B5EF4-FFF2-40B4-BE49-F238E27FC236}">
                <a16:creationId xmlns:a16="http://schemas.microsoft.com/office/drawing/2014/main" id="{47F04733-D2CD-4865-A4D9-44F81B246593}"/>
              </a:ext>
            </a:extLst>
          </p:cNvPr>
          <p:cNvGrpSpPr/>
          <p:nvPr/>
        </p:nvGrpSpPr>
        <p:grpSpPr>
          <a:xfrm>
            <a:off x="3608721" y="1462049"/>
            <a:ext cx="2456798" cy="447623"/>
            <a:chOff x="3517281" y="1360880"/>
            <a:chExt cx="2456798" cy="447623"/>
          </a:xfrm>
        </p:grpSpPr>
        <p:sp>
          <p:nvSpPr>
            <p:cNvPr id="34" name="Text Placeholder 3">
              <a:extLst>
                <a:ext uri="{FF2B5EF4-FFF2-40B4-BE49-F238E27FC236}">
                  <a16:creationId xmlns:a16="http://schemas.microsoft.com/office/drawing/2014/main" id="{0107E740-BE28-4B7B-A557-8E7529A0F894}"/>
                </a:ext>
              </a:extLst>
            </p:cNvPr>
            <p:cNvSpPr txBox="1">
              <a:spLocks/>
            </p:cNvSpPr>
            <p:nvPr/>
          </p:nvSpPr>
          <p:spPr bwMode="gray">
            <a:xfrm>
              <a:off x="3708764" y="1360880"/>
              <a:ext cx="2265315" cy="447623"/>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90"/>
                </a:spcBef>
                <a:buNone/>
              </a:pPr>
              <a:r>
                <a:rPr lang="en-US" sz="803" b="1" dirty="0">
                  <a:solidFill>
                    <a:schemeClr val="tx1"/>
                  </a:solidFill>
                </a:rPr>
                <a:t>Objective 1: </a:t>
              </a:r>
              <a:endParaRPr lang="en-US" sz="803" dirty="0">
                <a:solidFill>
                  <a:schemeClr val="tx1"/>
                </a:solidFill>
              </a:endParaRPr>
            </a:p>
            <a:p>
              <a:pPr marL="0" indent="0">
                <a:spcBef>
                  <a:spcPts val="590"/>
                </a:spcBef>
                <a:buNone/>
              </a:pPr>
              <a:r>
                <a:rPr lang="en-US" sz="803" dirty="0">
                  <a:solidFill>
                    <a:schemeClr val="tx1"/>
                  </a:solidFill>
                </a:rPr>
                <a:t>To establish a shared language around </a:t>
              </a:r>
              <a:br>
                <a:rPr lang="en-US" sz="803" dirty="0">
                  <a:solidFill>
                    <a:schemeClr val="tx1"/>
                  </a:solidFill>
                </a:rPr>
              </a:br>
              <a:r>
                <a:rPr lang="en-US" sz="803" dirty="0">
                  <a:solidFill>
                    <a:schemeClr val="tx1"/>
                  </a:solidFill>
                </a:rPr>
                <a:t>risk management </a:t>
              </a:r>
            </a:p>
          </p:txBody>
        </p:sp>
        <p:sp>
          <p:nvSpPr>
            <p:cNvPr id="37" name="Isosceles Triangle 36">
              <a:extLst>
                <a:ext uri="{FF2B5EF4-FFF2-40B4-BE49-F238E27FC236}">
                  <a16:creationId xmlns:a16="http://schemas.microsoft.com/office/drawing/2014/main" id="{4D6D0C39-9FDA-474E-AC95-5136C686014A}"/>
                </a:ext>
              </a:extLst>
            </p:cNvPr>
            <p:cNvSpPr>
              <a:spLocks noChangeAspect="1"/>
            </p:cNvSpPr>
            <p:nvPr/>
          </p:nvSpPr>
          <p:spPr bwMode="gray">
            <a:xfrm rot="5400000">
              <a:off x="3505336" y="1374362"/>
              <a:ext cx="146304" cy="122414"/>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grpSp>
      <p:grpSp>
        <p:nvGrpSpPr>
          <p:cNvPr id="38" name="Group 37">
            <a:extLst>
              <a:ext uri="{FF2B5EF4-FFF2-40B4-BE49-F238E27FC236}">
                <a16:creationId xmlns:a16="http://schemas.microsoft.com/office/drawing/2014/main" id="{3C7F6937-40E9-4A65-B410-550CA9837062}"/>
              </a:ext>
            </a:extLst>
          </p:cNvPr>
          <p:cNvGrpSpPr/>
          <p:nvPr/>
        </p:nvGrpSpPr>
        <p:grpSpPr>
          <a:xfrm>
            <a:off x="3608721" y="2137077"/>
            <a:ext cx="2456798" cy="556563"/>
            <a:chOff x="3517281" y="1884722"/>
            <a:chExt cx="2456798" cy="556563"/>
          </a:xfrm>
        </p:grpSpPr>
        <p:sp>
          <p:nvSpPr>
            <p:cNvPr id="39" name="TextBox 38">
              <a:extLst>
                <a:ext uri="{FF2B5EF4-FFF2-40B4-BE49-F238E27FC236}">
                  <a16:creationId xmlns:a16="http://schemas.microsoft.com/office/drawing/2014/main" id="{5470C4FF-2775-4E24-9BB9-03A1023C833B}"/>
                </a:ext>
              </a:extLst>
            </p:cNvPr>
            <p:cNvSpPr txBox="1"/>
            <p:nvPr/>
          </p:nvSpPr>
          <p:spPr bwMode="gray">
            <a:xfrm>
              <a:off x="3708764" y="1884722"/>
              <a:ext cx="2265315" cy="556563"/>
            </a:xfrm>
            <a:prstGeom prst="rect">
              <a:avLst/>
            </a:prstGeom>
            <a:noFill/>
          </p:spPr>
          <p:txBody>
            <a:bodyPr vert="horz" wrap="square" lIns="0" tIns="0" rIns="0" bIns="0" rtlCol="0">
              <a:spAutoFit/>
            </a:bodyPr>
            <a:lstStyle/>
            <a:p>
              <a:pPr>
                <a:spcBef>
                  <a:spcPts val="500"/>
                </a:spcBef>
              </a:pPr>
              <a:r>
                <a:rPr lang="en-US" sz="800" b="1" dirty="0"/>
                <a:t>Objective 2:</a:t>
              </a:r>
            </a:p>
            <a:p>
              <a:pPr>
                <a:spcBef>
                  <a:spcPts val="500"/>
                </a:spcBef>
              </a:pPr>
              <a:r>
                <a:rPr lang="en-US" sz="800" dirty="0"/>
                <a:t>To develop a shared understanding of </a:t>
              </a:r>
              <a:br>
                <a:rPr lang="en-US" sz="800" dirty="0"/>
              </a:br>
              <a:r>
                <a:rPr lang="en-US" sz="800" dirty="0"/>
                <a:t>what constitutes a comprehensive risk management process</a:t>
              </a:r>
            </a:p>
          </p:txBody>
        </p:sp>
        <p:sp>
          <p:nvSpPr>
            <p:cNvPr id="40" name="Isosceles Triangle 39">
              <a:extLst>
                <a:ext uri="{FF2B5EF4-FFF2-40B4-BE49-F238E27FC236}">
                  <a16:creationId xmlns:a16="http://schemas.microsoft.com/office/drawing/2014/main" id="{0E098C9B-B6D4-49FE-908C-92A6279909B3}"/>
                </a:ext>
              </a:extLst>
            </p:cNvPr>
            <p:cNvSpPr>
              <a:spLocks noChangeAspect="1"/>
            </p:cNvSpPr>
            <p:nvPr/>
          </p:nvSpPr>
          <p:spPr bwMode="gray">
            <a:xfrm rot="5400000">
              <a:off x="3505336" y="1896667"/>
              <a:ext cx="146304" cy="122414"/>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grpSp>
      <p:grpSp>
        <p:nvGrpSpPr>
          <p:cNvPr id="41" name="Group 40">
            <a:extLst>
              <a:ext uri="{FF2B5EF4-FFF2-40B4-BE49-F238E27FC236}">
                <a16:creationId xmlns:a16="http://schemas.microsoft.com/office/drawing/2014/main" id="{9AC91B89-3B1F-4197-97F6-688B4CD5E6BD}"/>
              </a:ext>
            </a:extLst>
          </p:cNvPr>
          <p:cNvGrpSpPr/>
          <p:nvPr/>
        </p:nvGrpSpPr>
        <p:grpSpPr>
          <a:xfrm>
            <a:off x="3608720" y="2921045"/>
            <a:ext cx="2456796" cy="447623"/>
            <a:chOff x="3517280" y="2558745"/>
            <a:chExt cx="2456796" cy="447623"/>
          </a:xfrm>
        </p:grpSpPr>
        <p:sp>
          <p:nvSpPr>
            <p:cNvPr id="43" name="Isosceles Triangle 42">
              <a:extLst>
                <a:ext uri="{FF2B5EF4-FFF2-40B4-BE49-F238E27FC236}">
                  <a16:creationId xmlns:a16="http://schemas.microsoft.com/office/drawing/2014/main" id="{179511B1-6097-4191-8419-AB6184551AD1}"/>
                </a:ext>
              </a:extLst>
            </p:cNvPr>
            <p:cNvSpPr>
              <a:spLocks noChangeAspect="1"/>
            </p:cNvSpPr>
            <p:nvPr/>
          </p:nvSpPr>
          <p:spPr bwMode="gray">
            <a:xfrm rot="5400000">
              <a:off x="3505335" y="2571089"/>
              <a:ext cx="146304" cy="122414"/>
            </a:xfrm>
            <a:prstGeom prst="triangle">
              <a:avLst/>
            </a:prstGeom>
            <a:solidFill>
              <a:schemeClr val="tx2"/>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9901" tIns="44951" rIns="89901" bIns="44951" numCol="1" spcCol="0" rtlCol="0" fromWordArt="0" anchor="t" anchorCtr="0" forceAA="0" compatLnSpc="1">
              <a:prstTxWarp prst="textNoShape">
                <a:avLst/>
              </a:prstTxWarp>
              <a:noAutofit/>
            </a:bodyPr>
            <a:lstStyle/>
            <a:p>
              <a:pPr algn="ctr">
                <a:spcBef>
                  <a:spcPts val="492"/>
                </a:spcBef>
              </a:pPr>
              <a:endParaRPr lang="en-US" sz="988" dirty="0" err="1">
                <a:solidFill>
                  <a:schemeClr val="bg1"/>
                </a:solidFill>
              </a:endParaRPr>
            </a:p>
          </p:txBody>
        </p:sp>
        <p:sp>
          <p:nvSpPr>
            <p:cNvPr id="44" name="Text Placeholder 3">
              <a:extLst>
                <a:ext uri="{FF2B5EF4-FFF2-40B4-BE49-F238E27FC236}">
                  <a16:creationId xmlns:a16="http://schemas.microsoft.com/office/drawing/2014/main" id="{4E55982F-D394-4FB9-AF79-E4AC8BE16DDC}"/>
                </a:ext>
              </a:extLst>
            </p:cNvPr>
            <p:cNvSpPr txBox="1">
              <a:spLocks/>
            </p:cNvSpPr>
            <p:nvPr/>
          </p:nvSpPr>
          <p:spPr bwMode="gray">
            <a:xfrm>
              <a:off x="3708761" y="2558745"/>
              <a:ext cx="2265315" cy="447623"/>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90"/>
                </a:spcBef>
                <a:buNone/>
              </a:pPr>
              <a:r>
                <a:rPr lang="en-US" sz="803" b="1" dirty="0">
                  <a:solidFill>
                    <a:schemeClr val="tx1"/>
                  </a:solidFill>
                </a:rPr>
                <a:t>Objective 3: </a:t>
              </a:r>
            </a:p>
            <a:p>
              <a:pPr marL="0" indent="0">
                <a:spcBef>
                  <a:spcPts val="590"/>
                </a:spcBef>
                <a:buNone/>
              </a:pPr>
              <a:r>
                <a:rPr lang="en-US" sz="803" dirty="0">
                  <a:solidFill>
                    <a:schemeClr val="tx1"/>
                  </a:solidFill>
                </a:rPr>
                <a:t>To clarify the board’s role in the risk management process </a:t>
              </a:r>
              <a:endParaRPr lang="en-US" sz="679" dirty="0">
                <a:solidFill>
                  <a:schemeClr val="tx1"/>
                </a:solidFill>
              </a:endParaRPr>
            </a:p>
          </p:txBody>
        </p:sp>
      </p:grpSp>
    </p:spTree>
    <p:extLst>
      <p:ext uri="{BB962C8B-B14F-4D97-AF65-F5344CB8AC3E}">
        <p14:creationId xmlns:p14="http://schemas.microsoft.com/office/powerpoint/2010/main" val="2058462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5EE2487-86B9-49F2-AC1F-AF659BB49987}"/>
              </a:ext>
            </a:extLst>
          </p:cNvPr>
          <p:cNvSpPr>
            <a:spLocks noGrp="1"/>
          </p:cNvSpPr>
          <p:nvPr>
            <p:ph type="body" sz="quarter" idx="15"/>
          </p:nvPr>
        </p:nvSpPr>
        <p:spPr>
          <a:xfrm>
            <a:off x="280195" y="640267"/>
            <a:ext cx="5842794" cy="184666"/>
          </a:xfrm>
        </p:spPr>
        <p:txBody>
          <a:bodyPr/>
          <a:lstStyle/>
          <a:p>
            <a:r>
              <a:rPr lang="en-US" dirty="0"/>
              <a:t>Breadth of Risks Necessitates Approach that Moves Beyond Crises</a:t>
            </a:r>
          </a:p>
        </p:txBody>
      </p:sp>
      <p:sp>
        <p:nvSpPr>
          <p:cNvPr id="8" name="Text Placeholder 2">
            <a:extLst>
              <a:ext uri="{FF2B5EF4-FFF2-40B4-BE49-F238E27FC236}">
                <a16:creationId xmlns:a16="http://schemas.microsoft.com/office/drawing/2014/main" id="{BD3EFE01-F32C-4A07-A83B-2545D62CDB4B}"/>
              </a:ext>
            </a:extLst>
          </p:cNvPr>
          <p:cNvSpPr>
            <a:spLocks noGrp="1"/>
          </p:cNvSpPr>
          <p:nvPr>
            <p:ph type="body" sz="quarter" idx="16"/>
          </p:nvPr>
        </p:nvSpPr>
        <p:spPr>
          <a:xfrm>
            <a:off x="280194" y="99782"/>
            <a:ext cx="2560320" cy="123111"/>
          </a:xfrm>
        </p:spPr>
        <p:txBody>
          <a:bodyPr/>
          <a:lstStyle/>
          <a:p>
            <a:r>
              <a:rPr lang="en-US" dirty="0"/>
              <a:t>Introduction to IRM</a:t>
            </a:r>
          </a:p>
        </p:txBody>
      </p:sp>
      <p:sp>
        <p:nvSpPr>
          <p:cNvPr id="9" name="Text Placeholder 3">
            <a:extLst>
              <a:ext uri="{FF2B5EF4-FFF2-40B4-BE49-F238E27FC236}">
                <a16:creationId xmlns:a16="http://schemas.microsoft.com/office/drawing/2014/main" id="{A7F076A8-2A27-49D3-B280-A0A84B1CB464}"/>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10" name="Text Placeholder 4">
            <a:extLst>
              <a:ext uri="{FF2B5EF4-FFF2-40B4-BE49-F238E27FC236}">
                <a16:creationId xmlns:a16="http://schemas.microsoft.com/office/drawing/2014/main" id="{146AB193-C8B2-4701-8050-A90F6E39E83B}"/>
              </a:ext>
            </a:extLst>
          </p:cNvPr>
          <p:cNvSpPr>
            <a:spLocks noGrp="1"/>
          </p:cNvSpPr>
          <p:nvPr>
            <p:ph type="body" sz="quarter" idx="19"/>
          </p:nvPr>
        </p:nvSpPr>
        <p:spPr>
          <a:xfrm>
            <a:off x="0" y="4403825"/>
            <a:ext cx="2046204" cy="230832"/>
          </a:xfrm>
        </p:spPr>
        <p:txBody>
          <a:bodyPr/>
          <a:lstStyle/>
          <a:p>
            <a:endParaRPr lang="en-US"/>
          </a:p>
        </p:txBody>
      </p:sp>
      <p:sp>
        <p:nvSpPr>
          <p:cNvPr id="11" name="Title 5">
            <a:extLst>
              <a:ext uri="{FF2B5EF4-FFF2-40B4-BE49-F238E27FC236}">
                <a16:creationId xmlns:a16="http://schemas.microsoft.com/office/drawing/2014/main" id="{BC1041EF-51F4-4D94-8D3C-886CD5A37220}"/>
              </a:ext>
            </a:extLst>
          </p:cNvPr>
          <p:cNvSpPr>
            <a:spLocks noGrp="1"/>
          </p:cNvSpPr>
          <p:nvPr>
            <p:ph type="title"/>
          </p:nvPr>
        </p:nvSpPr>
        <p:spPr>
          <a:xfrm>
            <a:off x="280194" y="309824"/>
            <a:ext cx="5486400" cy="256480"/>
          </a:xfrm>
        </p:spPr>
        <p:txBody>
          <a:bodyPr/>
          <a:lstStyle/>
          <a:p>
            <a:r>
              <a:rPr lang="en-US" dirty="0"/>
              <a:t>What’s Institutional Risk Management?</a:t>
            </a:r>
          </a:p>
        </p:txBody>
      </p:sp>
      <p:sp>
        <p:nvSpPr>
          <p:cNvPr id="12" name="TextBox 11">
            <a:extLst>
              <a:ext uri="{FF2B5EF4-FFF2-40B4-BE49-F238E27FC236}">
                <a16:creationId xmlns:a16="http://schemas.microsoft.com/office/drawing/2014/main" id="{5156B139-A44B-40F8-B4F8-2F0E9E726F81}"/>
              </a:ext>
            </a:extLst>
          </p:cNvPr>
          <p:cNvSpPr txBox="1"/>
          <p:nvPr/>
        </p:nvSpPr>
        <p:spPr bwMode="gray">
          <a:xfrm>
            <a:off x="272960" y="3462723"/>
            <a:ext cx="1338581" cy="553998"/>
          </a:xfrm>
          <a:prstGeom prst="rect">
            <a:avLst/>
          </a:prstGeom>
          <a:noFill/>
        </p:spPr>
        <p:txBody>
          <a:bodyPr wrap="square" lIns="0" tIns="0" rIns="0" bIns="0" rtlCol="0">
            <a:spAutoFit/>
          </a:bodyPr>
          <a:lstStyle/>
          <a:p>
            <a:pPr>
              <a:spcBef>
                <a:spcPts val="500"/>
              </a:spcBef>
            </a:pPr>
            <a:r>
              <a:rPr lang="en-US" sz="900" dirty="0"/>
              <a:t>Engage representative school stakeholders; develop structured risk </a:t>
            </a:r>
            <a:br>
              <a:rPr lang="en-US" sz="900" dirty="0"/>
            </a:br>
            <a:r>
              <a:rPr lang="en-US" sz="900" dirty="0"/>
              <a:t>management process</a:t>
            </a:r>
          </a:p>
        </p:txBody>
      </p:sp>
      <p:sp>
        <p:nvSpPr>
          <p:cNvPr id="13" name="TextBox 12">
            <a:extLst>
              <a:ext uri="{FF2B5EF4-FFF2-40B4-BE49-F238E27FC236}">
                <a16:creationId xmlns:a16="http://schemas.microsoft.com/office/drawing/2014/main" id="{47644C86-F9EE-49DF-9CA1-BFFF6A286C57}"/>
              </a:ext>
            </a:extLst>
          </p:cNvPr>
          <p:cNvSpPr txBox="1"/>
          <p:nvPr/>
        </p:nvSpPr>
        <p:spPr bwMode="gray">
          <a:xfrm>
            <a:off x="272960" y="3082981"/>
            <a:ext cx="1330509" cy="276999"/>
          </a:xfrm>
          <a:prstGeom prst="rect">
            <a:avLst/>
          </a:prstGeom>
          <a:noFill/>
        </p:spPr>
        <p:txBody>
          <a:bodyPr wrap="square" lIns="0" tIns="0" rIns="0" bIns="0" rtlCol="0">
            <a:spAutoFit/>
          </a:bodyPr>
          <a:lstStyle/>
          <a:p>
            <a:pPr>
              <a:spcBef>
                <a:spcPts val="500"/>
              </a:spcBef>
            </a:pPr>
            <a:r>
              <a:rPr lang="en-US" sz="900" b="1" dirty="0"/>
              <a:t>Build Infrastructure to Manage Risk</a:t>
            </a:r>
          </a:p>
        </p:txBody>
      </p:sp>
      <p:sp>
        <p:nvSpPr>
          <p:cNvPr id="14" name="TextBox 13">
            <a:extLst>
              <a:ext uri="{FF2B5EF4-FFF2-40B4-BE49-F238E27FC236}">
                <a16:creationId xmlns:a16="http://schemas.microsoft.com/office/drawing/2014/main" id="{849FDCF9-2B15-4DAA-A379-821C69B3654A}"/>
              </a:ext>
            </a:extLst>
          </p:cNvPr>
          <p:cNvSpPr txBox="1"/>
          <p:nvPr/>
        </p:nvSpPr>
        <p:spPr bwMode="gray">
          <a:xfrm>
            <a:off x="1817875" y="3462723"/>
            <a:ext cx="1338581" cy="553998"/>
          </a:xfrm>
          <a:prstGeom prst="rect">
            <a:avLst/>
          </a:prstGeom>
          <a:noFill/>
        </p:spPr>
        <p:txBody>
          <a:bodyPr wrap="square" lIns="0" tIns="0" rIns="0" bIns="0" rtlCol="0">
            <a:spAutoFit/>
          </a:bodyPr>
          <a:lstStyle/>
          <a:p>
            <a:pPr>
              <a:spcBef>
                <a:spcPts val="500"/>
              </a:spcBef>
            </a:pPr>
            <a:r>
              <a:rPr lang="en-US" sz="900" dirty="0"/>
              <a:t>Identify all risks; </a:t>
            </a:r>
            <a:br>
              <a:rPr lang="en-US" sz="900" dirty="0"/>
            </a:br>
            <a:r>
              <a:rPr lang="en-US" sz="900" dirty="0"/>
              <a:t>use objective, predetermined criteria to prioritize risks</a:t>
            </a:r>
          </a:p>
        </p:txBody>
      </p:sp>
      <p:sp>
        <p:nvSpPr>
          <p:cNvPr id="15" name="TextBox 14">
            <a:extLst>
              <a:ext uri="{FF2B5EF4-FFF2-40B4-BE49-F238E27FC236}">
                <a16:creationId xmlns:a16="http://schemas.microsoft.com/office/drawing/2014/main" id="{B8C6ED2F-43C2-44C5-BFA5-E886670BB858}"/>
              </a:ext>
            </a:extLst>
          </p:cNvPr>
          <p:cNvSpPr txBox="1"/>
          <p:nvPr/>
        </p:nvSpPr>
        <p:spPr bwMode="gray">
          <a:xfrm>
            <a:off x="1819898" y="3082981"/>
            <a:ext cx="1017877" cy="276999"/>
          </a:xfrm>
          <a:prstGeom prst="rect">
            <a:avLst/>
          </a:prstGeom>
          <a:noFill/>
        </p:spPr>
        <p:txBody>
          <a:bodyPr wrap="square" lIns="0" tIns="0" rIns="0" bIns="0" rtlCol="0">
            <a:spAutoFit/>
          </a:bodyPr>
          <a:lstStyle/>
          <a:p>
            <a:pPr>
              <a:spcBef>
                <a:spcPts val="500"/>
              </a:spcBef>
            </a:pPr>
            <a:r>
              <a:rPr lang="en-US" sz="900" b="1" dirty="0"/>
              <a:t>Assess, Prioritize Risks</a:t>
            </a:r>
          </a:p>
        </p:txBody>
      </p:sp>
      <p:sp>
        <p:nvSpPr>
          <p:cNvPr id="16" name="TextBox 15">
            <a:extLst>
              <a:ext uri="{FF2B5EF4-FFF2-40B4-BE49-F238E27FC236}">
                <a16:creationId xmlns:a16="http://schemas.microsoft.com/office/drawing/2014/main" id="{DEB3EFA8-E0F1-4DF8-B790-0D6C087696A0}"/>
              </a:ext>
            </a:extLst>
          </p:cNvPr>
          <p:cNvSpPr txBox="1"/>
          <p:nvPr/>
        </p:nvSpPr>
        <p:spPr bwMode="gray">
          <a:xfrm>
            <a:off x="3289264" y="3082981"/>
            <a:ext cx="1141279" cy="276999"/>
          </a:xfrm>
          <a:prstGeom prst="rect">
            <a:avLst/>
          </a:prstGeom>
          <a:noFill/>
        </p:spPr>
        <p:txBody>
          <a:bodyPr wrap="square" lIns="0" tIns="0" rIns="0" bIns="0" rtlCol="0">
            <a:spAutoFit/>
          </a:bodyPr>
          <a:lstStyle/>
          <a:p>
            <a:pPr>
              <a:spcBef>
                <a:spcPts val="500"/>
              </a:spcBef>
            </a:pPr>
            <a:r>
              <a:rPr lang="en-US" sz="900" b="1" dirty="0"/>
              <a:t>Develop Risk Treatments</a:t>
            </a:r>
          </a:p>
        </p:txBody>
      </p:sp>
      <p:sp>
        <p:nvSpPr>
          <p:cNvPr id="17" name="TextBox 16">
            <a:extLst>
              <a:ext uri="{FF2B5EF4-FFF2-40B4-BE49-F238E27FC236}">
                <a16:creationId xmlns:a16="http://schemas.microsoft.com/office/drawing/2014/main" id="{B8888640-C5C4-49E2-B403-B52D5D770287}"/>
              </a:ext>
            </a:extLst>
          </p:cNvPr>
          <p:cNvSpPr txBox="1"/>
          <p:nvPr/>
        </p:nvSpPr>
        <p:spPr bwMode="gray">
          <a:xfrm>
            <a:off x="4760644" y="3462723"/>
            <a:ext cx="1223190" cy="415498"/>
          </a:xfrm>
          <a:prstGeom prst="rect">
            <a:avLst/>
          </a:prstGeom>
          <a:noFill/>
        </p:spPr>
        <p:txBody>
          <a:bodyPr wrap="square" lIns="0" tIns="0" rIns="0" bIns="0" rtlCol="0">
            <a:spAutoFit/>
          </a:bodyPr>
          <a:lstStyle/>
          <a:p>
            <a:pPr>
              <a:spcBef>
                <a:spcPts val="500"/>
              </a:spcBef>
            </a:pPr>
            <a:r>
              <a:rPr lang="en-US" sz="900" dirty="0"/>
              <a:t>Implement treatments, measure impact, effectiveness</a:t>
            </a:r>
          </a:p>
        </p:txBody>
      </p:sp>
      <p:sp>
        <p:nvSpPr>
          <p:cNvPr id="18" name="TextBox 17">
            <a:extLst>
              <a:ext uri="{FF2B5EF4-FFF2-40B4-BE49-F238E27FC236}">
                <a16:creationId xmlns:a16="http://schemas.microsoft.com/office/drawing/2014/main" id="{E89BFFFE-0B0B-40B7-8684-80D567026FF0}"/>
              </a:ext>
            </a:extLst>
          </p:cNvPr>
          <p:cNvSpPr txBox="1"/>
          <p:nvPr/>
        </p:nvSpPr>
        <p:spPr bwMode="gray">
          <a:xfrm>
            <a:off x="4744453" y="3082981"/>
            <a:ext cx="1283841" cy="276999"/>
          </a:xfrm>
          <a:prstGeom prst="rect">
            <a:avLst/>
          </a:prstGeom>
          <a:noFill/>
        </p:spPr>
        <p:txBody>
          <a:bodyPr wrap="square" lIns="0" tIns="0" rIns="0" bIns="0" rtlCol="0">
            <a:spAutoFit/>
          </a:bodyPr>
          <a:lstStyle/>
          <a:p>
            <a:pPr>
              <a:spcBef>
                <a:spcPts val="500"/>
              </a:spcBef>
            </a:pPr>
            <a:r>
              <a:rPr lang="en-US" sz="900" b="1" dirty="0"/>
              <a:t>Implement, Monitor Treatments</a:t>
            </a:r>
          </a:p>
        </p:txBody>
      </p:sp>
      <p:grpSp>
        <p:nvGrpSpPr>
          <p:cNvPr id="20" name="Group 19">
            <a:extLst>
              <a:ext uri="{FF2B5EF4-FFF2-40B4-BE49-F238E27FC236}">
                <a16:creationId xmlns:a16="http://schemas.microsoft.com/office/drawing/2014/main" id="{C0186FC7-1F59-453A-81C3-C487D83138A3}"/>
              </a:ext>
            </a:extLst>
          </p:cNvPr>
          <p:cNvGrpSpPr/>
          <p:nvPr/>
        </p:nvGrpSpPr>
        <p:grpSpPr bwMode="gray">
          <a:xfrm flipV="1">
            <a:off x="2296105" y="3462723"/>
            <a:ext cx="3814671" cy="880535"/>
            <a:chOff x="987247" y="1309464"/>
            <a:chExt cx="5127187" cy="1277068"/>
          </a:xfrm>
        </p:grpSpPr>
        <p:cxnSp>
          <p:nvCxnSpPr>
            <p:cNvPr id="22" name="Straight Arrow Connector 21">
              <a:extLst>
                <a:ext uri="{FF2B5EF4-FFF2-40B4-BE49-F238E27FC236}">
                  <a16:creationId xmlns:a16="http://schemas.microsoft.com/office/drawing/2014/main" id="{00097575-21C9-46C3-B615-56F4985B4ED5}"/>
                </a:ext>
              </a:extLst>
            </p:cNvPr>
            <p:cNvCxnSpPr>
              <a:cxnSpLocks/>
            </p:cNvCxnSpPr>
            <p:nvPr/>
          </p:nvCxnSpPr>
          <p:spPr bwMode="gray">
            <a:xfrm flipH="1" flipV="1">
              <a:off x="987247" y="1315325"/>
              <a:ext cx="5127187" cy="0"/>
            </a:xfrm>
            <a:prstGeom prst="straightConnector1">
              <a:avLst/>
            </a:prstGeom>
            <a:ln w="127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4B4F0C2-4D74-4F4A-A26B-BF1845C1F23F}"/>
                </a:ext>
              </a:extLst>
            </p:cNvPr>
            <p:cNvCxnSpPr>
              <a:cxnSpLocks/>
            </p:cNvCxnSpPr>
            <p:nvPr/>
          </p:nvCxnSpPr>
          <p:spPr bwMode="gray">
            <a:xfrm>
              <a:off x="6114434" y="1309464"/>
              <a:ext cx="0" cy="127706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6A02EA1-2712-4C17-A929-632BA34C0AB5}"/>
                </a:ext>
              </a:extLst>
            </p:cNvPr>
            <p:cNvCxnSpPr>
              <a:cxnSpLocks/>
            </p:cNvCxnSpPr>
            <p:nvPr/>
          </p:nvCxnSpPr>
          <p:spPr bwMode="gray">
            <a:xfrm flipH="1">
              <a:off x="987247" y="1309464"/>
              <a:ext cx="7879" cy="473587"/>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id="{2767ED37-1C7C-47C4-A45F-CF994CD7FFFA}"/>
              </a:ext>
            </a:extLst>
          </p:cNvPr>
          <p:cNvSpPr/>
          <p:nvPr/>
        </p:nvSpPr>
        <p:spPr bwMode="gray">
          <a:xfrm>
            <a:off x="3118641" y="4236055"/>
            <a:ext cx="2468880" cy="153888"/>
          </a:xfrm>
          <a:prstGeom prst="rect">
            <a:avLst/>
          </a:prstGeom>
          <a:solidFill>
            <a:schemeClr val="bg1"/>
          </a:solidFill>
        </p:spPr>
        <p:txBody>
          <a:bodyPr wrap="square" lIns="0" tIns="0" rIns="0" bIns="0">
            <a:spAutoFit/>
          </a:bodyPr>
          <a:lstStyle/>
          <a:p>
            <a:pPr lvl="0" algn="ctr">
              <a:spcBef>
                <a:spcPts val="500"/>
              </a:spcBef>
            </a:pPr>
            <a:r>
              <a:rPr lang="en-US" sz="1000" b="1" dirty="0"/>
              <a:t>Ongoing, Iterative Process</a:t>
            </a:r>
          </a:p>
        </p:txBody>
      </p:sp>
      <p:sp>
        <p:nvSpPr>
          <p:cNvPr id="25" name="Rectangle 34">
            <a:extLst>
              <a:ext uri="{FF2B5EF4-FFF2-40B4-BE49-F238E27FC236}">
                <a16:creationId xmlns:a16="http://schemas.microsoft.com/office/drawing/2014/main" id="{9C46F996-515C-4DB4-AC0A-A94F815E186C}"/>
              </a:ext>
            </a:extLst>
          </p:cNvPr>
          <p:cNvSpPr/>
          <p:nvPr/>
        </p:nvSpPr>
        <p:spPr bwMode="gray">
          <a:xfrm>
            <a:off x="272960" y="3027461"/>
            <a:ext cx="1468060" cy="355166"/>
          </a:xfrm>
          <a:custGeom>
            <a:avLst/>
            <a:gdLst>
              <a:gd name="connsiteX0" fmla="*/ 0 w 1279270"/>
              <a:gd name="connsiteY0" fmla="*/ 0 h 355166"/>
              <a:gd name="connsiteX1" fmla="*/ 1279270 w 1279270"/>
              <a:gd name="connsiteY1" fmla="*/ 0 h 355166"/>
              <a:gd name="connsiteX2" fmla="*/ 1279270 w 1279270"/>
              <a:gd name="connsiteY2" fmla="*/ 355166 h 355166"/>
              <a:gd name="connsiteX3" fmla="*/ 0 w 1279270"/>
              <a:gd name="connsiteY3" fmla="*/ 355166 h 355166"/>
              <a:gd name="connsiteX4" fmla="*/ 0 w 1279270"/>
              <a:gd name="connsiteY4" fmla="*/ 0 h 355166"/>
              <a:gd name="connsiteX0" fmla="*/ 0 w 1279942"/>
              <a:gd name="connsiteY0" fmla="*/ 0 h 355166"/>
              <a:gd name="connsiteX1" fmla="*/ 1279270 w 1279942"/>
              <a:gd name="connsiteY1" fmla="*/ 0 h 355166"/>
              <a:gd name="connsiteX2" fmla="*/ 1279942 w 1279942"/>
              <a:gd name="connsiteY2" fmla="*/ 173836 h 355166"/>
              <a:gd name="connsiteX3" fmla="*/ 1279270 w 1279942"/>
              <a:gd name="connsiteY3" fmla="*/ 355166 h 355166"/>
              <a:gd name="connsiteX4" fmla="*/ 0 w 1279942"/>
              <a:gd name="connsiteY4" fmla="*/ 355166 h 355166"/>
              <a:gd name="connsiteX5" fmla="*/ 0 w 1279942"/>
              <a:gd name="connsiteY5" fmla="*/ 0 h 355166"/>
              <a:gd name="connsiteX0" fmla="*/ 0 w 1456154"/>
              <a:gd name="connsiteY0" fmla="*/ 0 h 355166"/>
              <a:gd name="connsiteX1" fmla="*/ 1279270 w 1456154"/>
              <a:gd name="connsiteY1" fmla="*/ 0 h 355166"/>
              <a:gd name="connsiteX2" fmla="*/ 1456154 w 1456154"/>
              <a:gd name="connsiteY2" fmla="*/ 178598 h 355166"/>
              <a:gd name="connsiteX3" fmla="*/ 1279270 w 1456154"/>
              <a:gd name="connsiteY3" fmla="*/ 355166 h 355166"/>
              <a:gd name="connsiteX4" fmla="*/ 0 w 1456154"/>
              <a:gd name="connsiteY4" fmla="*/ 355166 h 355166"/>
              <a:gd name="connsiteX5" fmla="*/ 0 w 1456154"/>
              <a:gd name="connsiteY5" fmla="*/ 0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 name="connsiteX4" fmla="*/ 0 w 1468060"/>
              <a:gd name="connsiteY4" fmla="*/ 355166 h 355166"/>
              <a:gd name="connsiteX5" fmla="*/ 0 w 1468060"/>
              <a:gd name="connsiteY5" fmla="*/ 0 h 355166"/>
              <a:gd name="connsiteX0" fmla="*/ 0 w 1468060"/>
              <a:gd name="connsiteY0" fmla="*/ 355166 h 446606"/>
              <a:gd name="connsiteX1" fmla="*/ 0 w 1468060"/>
              <a:gd name="connsiteY1" fmla="*/ 0 h 446606"/>
              <a:gd name="connsiteX2" fmla="*/ 1279270 w 1468060"/>
              <a:gd name="connsiteY2" fmla="*/ 0 h 446606"/>
              <a:gd name="connsiteX3" fmla="*/ 1468060 w 1468060"/>
              <a:gd name="connsiteY3" fmla="*/ 180979 h 446606"/>
              <a:gd name="connsiteX4" fmla="*/ 1279270 w 1468060"/>
              <a:gd name="connsiteY4" fmla="*/ 355166 h 446606"/>
              <a:gd name="connsiteX5" fmla="*/ 91440 w 1468060"/>
              <a:gd name="connsiteY5" fmla="*/ 446606 h 446606"/>
              <a:gd name="connsiteX0" fmla="*/ 0 w 1468060"/>
              <a:gd name="connsiteY0" fmla="*/ 355166 h 355166"/>
              <a:gd name="connsiteX1" fmla="*/ 0 w 1468060"/>
              <a:gd name="connsiteY1" fmla="*/ 0 h 355166"/>
              <a:gd name="connsiteX2" fmla="*/ 1279270 w 1468060"/>
              <a:gd name="connsiteY2" fmla="*/ 0 h 355166"/>
              <a:gd name="connsiteX3" fmla="*/ 1468060 w 1468060"/>
              <a:gd name="connsiteY3" fmla="*/ 180979 h 355166"/>
              <a:gd name="connsiteX4" fmla="*/ 1279270 w 1468060"/>
              <a:gd name="connsiteY4" fmla="*/ 355166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Lst>
            <a:ahLst/>
            <a:cxnLst>
              <a:cxn ang="0">
                <a:pos x="connsiteX0" y="connsiteY0"/>
              </a:cxn>
              <a:cxn ang="0">
                <a:pos x="connsiteX1" y="connsiteY1"/>
              </a:cxn>
              <a:cxn ang="0">
                <a:pos x="connsiteX2" y="connsiteY2"/>
              </a:cxn>
              <a:cxn ang="0">
                <a:pos x="connsiteX3" y="connsiteY3"/>
              </a:cxn>
            </a:cxnLst>
            <a:rect l="l" t="t" r="r" b="b"/>
            <a:pathLst>
              <a:path w="1468060" h="355166">
                <a:moveTo>
                  <a:pt x="0" y="0"/>
                </a:moveTo>
                <a:lnTo>
                  <a:pt x="1279270" y="0"/>
                </a:lnTo>
                <a:lnTo>
                  <a:pt x="1468060" y="180979"/>
                </a:lnTo>
                <a:lnTo>
                  <a:pt x="1279270" y="355166"/>
                </a:lnTo>
              </a:path>
            </a:pathLst>
          </a:cu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sp>
        <p:nvSpPr>
          <p:cNvPr id="26" name="Rectangle 34">
            <a:extLst>
              <a:ext uri="{FF2B5EF4-FFF2-40B4-BE49-F238E27FC236}">
                <a16:creationId xmlns:a16="http://schemas.microsoft.com/office/drawing/2014/main" id="{1FBA5057-55D7-4215-94DD-15B37EC40C8B}"/>
              </a:ext>
            </a:extLst>
          </p:cNvPr>
          <p:cNvSpPr/>
          <p:nvPr/>
        </p:nvSpPr>
        <p:spPr bwMode="gray">
          <a:xfrm>
            <a:off x="1737320" y="3027461"/>
            <a:ext cx="1468060" cy="355166"/>
          </a:xfrm>
          <a:custGeom>
            <a:avLst/>
            <a:gdLst>
              <a:gd name="connsiteX0" fmla="*/ 0 w 1279270"/>
              <a:gd name="connsiteY0" fmla="*/ 0 h 355166"/>
              <a:gd name="connsiteX1" fmla="*/ 1279270 w 1279270"/>
              <a:gd name="connsiteY1" fmla="*/ 0 h 355166"/>
              <a:gd name="connsiteX2" fmla="*/ 1279270 w 1279270"/>
              <a:gd name="connsiteY2" fmla="*/ 355166 h 355166"/>
              <a:gd name="connsiteX3" fmla="*/ 0 w 1279270"/>
              <a:gd name="connsiteY3" fmla="*/ 355166 h 355166"/>
              <a:gd name="connsiteX4" fmla="*/ 0 w 1279270"/>
              <a:gd name="connsiteY4" fmla="*/ 0 h 355166"/>
              <a:gd name="connsiteX0" fmla="*/ 0 w 1279942"/>
              <a:gd name="connsiteY0" fmla="*/ 0 h 355166"/>
              <a:gd name="connsiteX1" fmla="*/ 1279270 w 1279942"/>
              <a:gd name="connsiteY1" fmla="*/ 0 h 355166"/>
              <a:gd name="connsiteX2" fmla="*/ 1279942 w 1279942"/>
              <a:gd name="connsiteY2" fmla="*/ 173836 h 355166"/>
              <a:gd name="connsiteX3" fmla="*/ 1279270 w 1279942"/>
              <a:gd name="connsiteY3" fmla="*/ 355166 h 355166"/>
              <a:gd name="connsiteX4" fmla="*/ 0 w 1279942"/>
              <a:gd name="connsiteY4" fmla="*/ 355166 h 355166"/>
              <a:gd name="connsiteX5" fmla="*/ 0 w 1279942"/>
              <a:gd name="connsiteY5" fmla="*/ 0 h 355166"/>
              <a:gd name="connsiteX0" fmla="*/ 0 w 1456154"/>
              <a:gd name="connsiteY0" fmla="*/ 0 h 355166"/>
              <a:gd name="connsiteX1" fmla="*/ 1279270 w 1456154"/>
              <a:gd name="connsiteY1" fmla="*/ 0 h 355166"/>
              <a:gd name="connsiteX2" fmla="*/ 1456154 w 1456154"/>
              <a:gd name="connsiteY2" fmla="*/ 178598 h 355166"/>
              <a:gd name="connsiteX3" fmla="*/ 1279270 w 1456154"/>
              <a:gd name="connsiteY3" fmla="*/ 355166 h 355166"/>
              <a:gd name="connsiteX4" fmla="*/ 0 w 1456154"/>
              <a:gd name="connsiteY4" fmla="*/ 355166 h 355166"/>
              <a:gd name="connsiteX5" fmla="*/ 0 w 1456154"/>
              <a:gd name="connsiteY5" fmla="*/ 0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 name="connsiteX4" fmla="*/ 0 w 1468060"/>
              <a:gd name="connsiteY4" fmla="*/ 355166 h 355166"/>
              <a:gd name="connsiteX5" fmla="*/ 0 w 1468060"/>
              <a:gd name="connsiteY5" fmla="*/ 0 h 355166"/>
              <a:gd name="connsiteX0" fmla="*/ 0 w 1468060"/>
              <a:gd name="connsiteY0" fmla="*/ 355166 h 446606"/>
              <a:gd name="connsiteX1" fmla="*/ 0 w 1468060"/>
              <a:gd name="connsiteY1" fmla="*/ 0 h 446606"/>
              <a:gd name="connsiteX2" fmla="*/ 1279270 w 1468060"/>
              <a:gd name="connsiteY2" fmla="*/ 0 h 446606"/>
              <a:gd name="connsiteX3" fmla="*/ 1468060 w 1468060"/>
              <a:gd name="connsiteY3" fmla="*/ 180979 h 446606"/>
              <a:gd name="connsiteX4" fmla="*/ 1279270 w 1468060"/>
              <a:gd name="connsiteY4" fmla="*/ 355166 h 446606"/>
              <a:gd name="connsiteX5" fmla="*/ 91440 w 1468060"/>
              <a:gd name="connsiteY5" fmla="*/ 446606 h 446606"/>
              <a:gd name="connsiteX0" fmla="*/ 0 w 1468060"/>
              <a:gd name="connsiteY0" fmla="*/ 355166 h 355166"/>
              <a:gd name="connsiteX1" fmla="*/ 0 w 1468060"/>
              <a:gd name="connsiteY1" fmla="*/ 0 h 355166"/>
              <a:gd name="connsiteX2" fmla="*/ 1279270 w 1468060"/>
              <a:gd name="connsiteY2" fmla="*/ 0 h 355166"/>
              <a:gd name="connsiteX3" fmla="*/ 1468060 w 1468060"/>
              <a:gd name="connsiteY3" fmla="*/ 180979 h 355166"/>
              <a:gd name="connsiteX4" fmla="*/ 1279270 w 1468060"/>
              <a:gd name="connsiteY4" fmla="*/ 355166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Lst>
            <a:ahLst/>
            <a:cxnLst>
              <a:cxn ang="0">
                <a:pos x="connsiteX0" y="connsiteY0"/>
              </a:cxn>
              <a:cxn ang="0">
                <a:pos x="connsiteX1" y="connsiteY1"/>
              </a:cxn>
              <a:cxn ang="0">
                <a:pos x="connsiteX2" y="connsiteY2"/>
              </a:cxn>
              <a:cxn ang="0">
                <a:pos x="connsiteX3" y="connsiteY3"/>
              </a:cxn>
            </a:cxnLst>
            <a:rect l="l" t="t" r="r" b="b"/>
            <a:pathLst>
              <a:path w="1468060" h="355166">
                <a:moveTo>
                  <a:pt x="0" y="0"/>
                </a:moveTo>
                <a:lnTo>
                  <a:pt x="1279270" y="0"/>
                </a:lnTo>
                <a:lnTo>
                  <a:pt x="1468060" y="180979"/>
                </a:lnTo>
                <a:lnTo>
                  <a:pt x="1279270" y="355166"/>
                </a:lnTo>
              </a:path>
            </a:pathLst>
          </a:cu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7" name="Rectangle 34">
            <a:extLst>
              <a:ext uri="{FF2B5EF4-FFF2-40B4-BE49-F238E27FC236}">
                <a16:creationId xmlns:a16="http://schemas.microsoft.com/office/drawing/2014/main" id="{36BA59EC-59F2-42A9-B310-1D047B4DFEC9}"/>
              </a:ext>
            </a:extLst>
          </p:cNvPr>
          <p:cNvSpPr/>
          <p:nvPr/>
        </p:nvSpPr>
        <p:spPr bwMode="gray">
          <a:xfrm>
            <a:off x="3201680" y="3027461"/>
            <a:ext cx="1468060" cy="355166"/>
          </a:xfrm>
          <a:custGeom>
            <a:avLst/>
            <a:gdLst>
              <a:gd name="connsiteX0" fmla="*/ 0 w 1279270"/>
              <a:gd name="connsiteY0" fmla="*/ 0 h 355166"/>
              <a:gd name="connsiteX1" fmla="*/ 1279270 w 1279270"/>
              <a:gd name="connsiteY1" fmla="*/ 0 h 355166"/>
              <a:gd name="connsiteX2" fmla="*/ 1279270 w 1279270"/>
              <a:gd name="connsiteY2" fmla="*/ 355166 h 355166"/>
              <a:gd name="connsiteX3" fmla="*/ 0 w 1279270"/>
              <a:gd name="connsiteY3" fmla="*/ 355166 h 355166"/>
              <a:gd name="connsiteX4" fmla="*/ 0 w 1279270"/>
              <a:gd name="connsiteY4" fmla="*/ 0 h 355166"/>
              <a:gd name="connsiteX0" fmla="*/ 0 w 1279942"/>
              <a:gd name="connsiteY0" fmla="*/ 0 h 355166"/>
              <a:gd name="connsiteX1" fmla="*/ 1279270 w 1279942"/>
              <a:gd name="connsiteY1" fmla="*/ 0 h 355166"/>
              <a:gd name="connsiteX2" fmla="*/ 1279942 w 1279942"/>
              <a:gd name="connsiteY2" fmla="*/ 173836 h 355166"/>
              <a:gd name="connsiteX3" fmla="*/ 1279270 w 1279942"/>
              <a:gd name="connsiteY3" fmla="*/ 355166 h 355166"/>
              <a:gd name="connsiteX4" fmla="*/ 0 w 1279942"/>
              <a:gd name="connsiteY4" fmla="*/ 355166 h 355166"/>
              <a:gd name="connsiteX5" fmla="*/ 0 w 1279942"/>
              <a:gd name="connsiteY5" fmla="*/ 0 h 355166"/>
              <a:gd name="connsiteX0" fmla="*/ 0 w 1456154"/>
              <a:gd name="connsiteY0" fmla="*/ 0 h 355166"/>
              <a:gd name="connsiteX1" fmla="*/ 1279270 w 1456154"/>
              <a:gd name="connsiteY1" fmla="*/ 0 h 355166"/>
              <a:gd name="connsiteX2" fmla="*/ 1456154 w 1456154"/>
              <a:gd name="connsiteY2" fmla="*/ 178598 h 355166"/>
              <a:gd name="connsiteX3" fmla="*/ 1279270 w 1456154"/>
              <a:gd name="connsiteY3" fmla="*/ 355166 h 355166"/>
              <a:gd name="connsiteX4" fmla="*/ 0 w 1456154"/>
              <a:gd name="connsiteY4" fmla="*/ 355166 h 355166"/>
              <a:gd name="connsiteX5" fmla="*/ 0 w 1456154"/>
              <a:gd name="connsiteY5" fmla="*/ 0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 name="connsiteX4" fmla="*/ 0 w 1468060"/>
              <a:gd name="connsiteY4" fmla="*/ 355166 h 355166"/>
              <a:gd name="connsiteX5" fmla="*/ 0 w 1468060"/>
              <a:gd name="connsiteY5" fmla="*/ 0 h 355166"/>
              <a:gd name="connsiteX0" fmla="*/ 0 w 1468060"/>
              <a:gd name="connsiteY0" fmla="*/ 355166 h 446606"/>
              <a:gd name="connsiteX1" fmla="*/ 0 w 1468060"/>
              <a:gd name="connsiteY1" fmla="*/ 0 h 446606"/>
              <a:gd name="connsiteX2" fmla="*/ 1279270 w 1468060"/>
              <a:gd name="connsiteY2" fmla="*/ 0 h 446606"/>
              <a:gd name="connsiteX3" fmla="*/ 1468060 w 1468060"/>
              <a:gd name="connsiteY3" fmla="*/ 180979 h 446606"/>
              <a:gd name="connsiteX4" fmla="*/ 1279270 w 1468060"/>
              <a:gd name="connsiteY4" fmla="*/ 355166 h 446606"/>
              <a:gd name="connsiteX5" fmla="*/ 91440 w 1468060"/>
              <a:gd name="connsiteY5" fmla="*/ 446606 h 446606"/>
              <a:gd name="connsiteX0" fmla="*/ 0 w 1468060"/>
              <a:gd name="connsiteY0" fmla="*/ 355166 h 355166"/>
              <a:gd name="connsiteX1" fmla="*/ 0 w 1468060"/>
              <a:gd name="connsiteY1" fmla="*/ 0 h 355166"/>
              <a:gd name="connsiteX2" fmla="*/ 1279270 w 1468060"/>
              <a:gd name="connsiteY2" fmla="*/ 0 h 355166"/>
              <a:gd name="connsiteX3" fmla="*/ 1468060 w 1468060"/>
              <a:gd name="connsiteY3" fmla="*/ 180979 h 355166"/>
              <a:gd name="connsiteX4" fmla="*/ 1279270 w 1468060"/>
              <a:gd name="connsiteY4" fmla="*/ 355166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Lst>
            <a:ahLst/>
            <a:cxnLst>
              <a:cxn ang="0">
                <a:pos x="connsiteX0" y="connsiteY0"/>
              </a:cxn>
              <a:cxn ang="0">
                <a:pos x="connsiteX1" y="connsiteY1"/>
              </a:cxn>
              <a:cxn ang="0">
                <a:pos x="connsiteX2" y="connsiteY2"/>
              </a:cxn>
              <a:cxn ang="0">
                <a:pos x="connsiteX3" y="connsiteY3"/>
              </a:cxn>
            </a:cxnLst>
            <a:rect l="l" t="t" r="r" b="b"/>
            <a:pathLst>
              <a:path w="1468060" h="355166">
                <a:moveTo>
                  <a:pt x="0" y="0"/>
                </a:moveTo>
                <a:lnTo>
                  <a:pt x="1279270" y="0"/>
                </a:lnTo>
                <a:lnTo>
                  <a:pt x="1468060" y="180979"/>
                </a:lnTo>
                <a:lnTo>
                  <a:pt x="1279270" y="355166"/>
                </a:lnTo>
              </a:path>
            </a:pathLst>
          </a:cu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8" name="Rectangle 34">
            <a:extLst>
              <a:ext uri="{FF2B5EF4-FFF2-40B4-BE49-F238E27FC236}">
                <a16:creationId xmlns:a16="http://schemas.microsoft.com/office/drawing/2014/main" id="{A1143951-1D91-4D4E-B55D-9B249CB51249}"/>
              </a:ext>
            </a:extLst>
          </p:cNvPr>
          <p:cNvSpPr/>
          <p:nvPr/>
        </p:nvSpPr>
        <p:spPr bwMode="gray">
          <a:xfrm>
            <a:off x="4666040" y="3027461"/>
            <a:ext cx="1472184" cy="355166"/>
          </a:xfrm>
          <a:custGeom>
            <a:avLst/>
            <a:gdLst>
              <a:gd name="connsiteX0" fmla="*/ 0 w 1279270"/>
              <a:gd name="connsiteY0" fmla="*/ 0 h 355166"/>
              <a:gd name="connsiteX1" fmla="*/ 1279270 w 1279270"/>
              <a:gd name="connsiteY1" fmla="*/ 0 h 355166"/>
              <a:gd name="connsiteX2" fmla="*/ 1279270 w 1279270"/>
              <a:gd name="connsiteY2" fmla="*/ 355166 h 355166"/>
              <a:gd name="connsiteX3" fmla="*/ 0 w 1279270"/>
              <a:gd name="connsiteY3" fmla="*/ 355166 h 355166"/>
              <a:gd name="connsiteX4" fmla="*/ 0 w 1279270"/>
              <a:gd name="connsiteY4" fmla="*/ 0 h 355166"/>
              <a:gd name="connsiteX0" fmla="*/ 0 w 1279942"/>
              <a:gd name="connsiteY0" fmla="*/ 0 h 355166"/>
              <a:gd name="connsiteX1" fmla="*/ 1279270 w 1279942"/>
              <a:gd name="connsiteY1" fmla="*/ 0 h 355166"/>
              <a:gd name="connsiteX2" fmla="*/ 1279942 w 1279942"/>
              <a:gd name="connsiteY2" fmla="*/ 173836 h 355166"/>
              <a:gd name="connsiteX3" fmla="*/ 1279270 w 1279942"/>
              <a:gd name="connsiteY3" fmla="*/ 355166 h 355166"/>
              <a:gd name="connsiteX4" fmla="*/ 0 w 1279942"/>
              <a:gd name="connsiteY4" fmla="*/ 355166 h 355166"/>
              <a:gd name="connsiteX5" fmla="*/ 0 w 1279942"/>
              <a:gd name="connsiteY5" fmla="*/ 0 h 355166"/>
              <a:gd name="connsiteX0" fmla="*/ 0 w 1456154"/>
              <a:gd name="connsiteY0" fmla="*/ 0 h 355166"/>
              <a:gd name="connsiteX1" fmla="*/ 1279270 w 1456154"/>
              <a:gd name="connsiteY1" fmla="*/ 0 h 355166"/>
              <a:gd name="connsiteX2" fmla="*/ 1456154 w 1456154"/>
              <a:gd name="connsiteY2" fmla="*/ 178598 h 355166"/>
              <a:gd name="connsiteX3" fmla="*/ 1279270 w 1456154"/>
              <a:gd name="connsiteY3" fmla="*/ 355166 h 355166"/>
              <a:gd name="connsiteX4" fmla="*/ 0 w 1456154"/>
              <a:gd name="connsiteY4" fmla="*/ 355166 h 355166"/>
              <a:gd name="connsiteX5" fmla="*/ 0 w 1456154"/>
              <a:gd name="connsiteY5" fmla="*/ 0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 name="connsiteX4" fmla="*/ 0 w 1468060"/>
              <a:gd name="connsiteY4" fmla="*/ 355166 h 355166"/>
              <a:gd name="connsiteX5" fmla="*/ 0 w 1468060"/>
              <a:gd name="connsiteY5" fmla="*/ 0 h 355166"/>
              <a:gd name="connsiteX0" fmla="*/ 0 w 1468060"/>
              <a:gd name="connsiteY0" fmla="*/ 355166 h 446606"/>
              <a:gd name="connsiteX1" fmla="*/ 0 w 1468060"/>
              <a:gd name="connsiteY1" fmla="*/ 0 h 446606"/>
              <a:gd name="connsiteX2" fmla="*/ 1279270 w 1468060"/>
              <a:gd name="connsiteY2" fmla="*/ 0 h 446606"/>
              <a:gd name="connsiteX3" fmla="*/ 1468060 w 1468060"/>
              <a:gd name="connsiteY3" fmla="*/ 180979 h 446606"/>
              <a:gd name="connsiteX4" fmla="*/ 1279270 w 1468060"/>
              <a:gd name="connsiteY4" fmla="*/ 355166 h 446606"/>
              <a:gd name="connsiteX5" fmla="*/ 91440 w 1468060"/>
              <a:gd name="connsiteY5" fmla="*/ 446606 h 446606"/>
              <a:gd name="connsiteX0" fmla="*/ 0 w 1468060"/>
              <a:gd name="connsiteY0" fmla="*/ 355166 h 355166"/>
              <a:gd name="connsiteX1" fmla="*/ 0 w 1468060"/>
              <a:gd name="connsiteY1" fmla="*/ 0 h 355166"/>
              <a:gd name="connsiteX2" fmla="*/ 1279270 w 1468060"/>
              <a:gd name="connsiteY2" fmla="*/ 0 h 355166"/>
              <a:gd name="connsiteX3" fmla="*/ 1468060 w 1468060"/>
              <a:gd name="connsiteY3" fmla="*/ 180979 h 355166"/>
              <a:gd name="connsiteX4" fmla="*/ 1279270 w 1468060"/>
              <a:gd name="connsiteY4" fmla="*/ 355166 h 355166"/>
              <a:gd name="connsiteX0" fmla="*/ 0 w 1468060"/>
              <a:gd name="connsiteY0" fmla="*/ 0 h 355166"/>
              <a:gd name="connsiteX1" fmla="*/ 1279270 w 1468060"/>
              <a:gd name="connsiteY1" fmla="*/ 0 h 355166"/>
              <a:gd name="connsiteX2" fmla="*/ 1468060 w 1468060"/>
              <a:gd name="connsiteY2" fmla="*/ 180979 h 355166"/>
              <a:gd name="connsiteX3" fmla="*/ 1279270 w 1468060"/>
              <a:gd name="connsiteY3" fmla="*/ 355166 h 355166"/>
            </a:gdLst>
            <a:ahLst/>
            <a:cxnLst>
              <a:cxn ang="0">
                <a:pos x="connsiteX0" y="connsiteY0"/>
              </a:cxn>
              <a:cxn ang="0">
                <a:pos x="connsiteX1" y="connsiteY1"/>
              </a:cxn>
              <a:cxn ang="0">
                <a:pos x="connsiteX2" y="connsiteY2"/>
              </a:cxn>
              <a:cxn ang="0">
                <a:pos x="connsiteX3" y="connsiteY3"/>
              </a:cxn>
            </a:cxnLst>
            <a:rect l="l" t="t" r="r" b="b"/>
            <a:pathLst>
              <a:path w="1468060" h="355166">
                <a:moveTo>
                  <a:pt x="0" y="0"/>
                </a:moveTo>
                <a:lnTo>
                  <a:pt x="1279270" y="0"/>
                </a:lnTo>
                <a:lnTo>
                  <a:pt x="1468060" y="180979"/>
                </a:lnTo>
                <a:lnTo>
                  <a:pt x="1279270" y="355166"/>
                </a:lnTo>
              </a:path>
            </a:pathLst>
          </a:custGeom>
          <a:noFill/>
          <a:ln w="12700">
            <a:solidFill>
              <a:schemeClr val="accent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TextBox 28">
            <a:extLst>
              <a:ext uri="{FF2B5EF4-FFF2-40B4-BE49-F238E27FC236}">
                <a16:creationId xmlns:a16="http://schemas.microsoft.com/office/drawing/2014/main" id="{644D9A7E-1BAE-40FB-B2D9-A30428CD1EF5}"/>
              </a:ext>
            </a:extLst>
          </p:cNvPr>
          <p:cNvSpPr txBox="1"/>
          <p:nvPr/>
        </p:nvSpPr>
        <p:spPr bwMode="gray">
          <a:xfrm>
            <a:off x="3289263" y="3462723"/>
            <a:ext cx="1256976" cy="553998"/>
          </a:xfrm>
          <a:prstGeom prst="rect">
            <a:avLst/>
          </a:prstGeom>
          <a:noFill/>
        </p:spPr>
        <p:txBody>
          <a:bodyPr wrap="square" lIns="0" tIns="0" rIns="0" bIns="0" rtlCol="0">
            <a:spAutoFit/>
          </a:bodyPr>
          <a:lstStyle/>
          <a:p>
            <a:pPr>
              <a:spcBef>
                <a:spcPts val="500"/>
              </a:spcBef>
            </a:pPr>
            <a:r>
              <a:rPr lang="en-US" sz="900" dirty="0"/>
              <a:t>Design procedures, protocols for addressing risks, implementation steps</a:t>
            </a:r>
          </a:p>
        </p:txBody>
      </p:sp>
      <p:sp>
        <p:nvSpPr>
          <p:cNvPr id="30" name="Text Placeholder 2">
            <a:extLst>
              <a:ext uri="{FF2B5EF4-FFF2-40B4-BE49-F238E27FC236}">
                <a16:creationId xmlns:a16="http://schemas.microsoft.com/office/drawing/2014/main" id="{6CA67BDB-FC3E-40B4-BB20-1E42B3A760CB}"/>
              </a:ext>
            </a:extLst>
          </p:cNvPr>
          <p:cNvSpPr txBox="1">
            <a:spLocks/>
          </p:cNvSpPr>
          <p:nvPr/>
        </p:nvSpPr>
        <p:spPr bwMode="gray">
          <a:xfrm>
            <a:off x="277812" y="2363472"/>
            <a:ext cx="3023309" cy="153888"/>
          </a:xfrm>
          <a:prstGeom prst="rect">
            <a:avLst/>
          </a:prstGeom>
        </p:spPr>
        <p:txBody>
          <a:bodyPr vert="horz"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sz="1000" b="1" dirty="0">
                <a:solidFill>
                  <a:schemeClr val="tx1"/>
                </a:solidFill>
              </a:rPr>
              <a:t>Comprehensive Risk Management Process </a:t>
            </a:r>
          </a:p>
        </p:txBody>
      </p:sp>
      <p:sp>
        <p:nvSpPr>
          <p:cNvPr id="32" name="Folded Corner 22">
            <a:extLst>
              <a:ext uri="{FF2B5EF4-FFF2-40B4-BE49-F238E27FC236}">
                <a16:creationId xmlns:a16="http://schemas.microsoft.com/office/drawing/2014/main" id="{A76F864B-7DAA-4E0C-8C29-E03D22E2AE6F}"/>
              </a:ext>
            </a:extLst>
          </p:cNvPr>
          <p:cNvSpPr/>
          <p:nvPr/>
        </p:nvSpPr>
        <p:spPr bwMode="gray">
          <a:xfrm>
            <a:off x="284162" y="979206"/>
            <a:ext cx="5854062" cy="1159837"/>
          </a:xfrm>
          <a:prstGeom prst="foldedCorner">
            <a:avLst>
              <a:gd name="adj" fmla="val 0"/>
            </a:avLst>
          </a:prstGeom>
          <a:solidFill>
            <a:schemeClr val="accent2">
              <a:lumMod val="20000"/>
              <a:lumOff val="80000"/>
            </a:schemeClr>
          </a:solidFill>
          <a:ln w="12700" cap="flat" cmpd="sng" algn="ctr">
            <a:solidFill>
              <a:schemeClr val="accent6"/>
            </a:solid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1000" dirty="0">
              <a:solidFill>
                <a:schemeClr val="bg2"/>
              </a:solidFill>
            </a:endParaRPr>
          </a:p>
        </p:txBody>
      </p:sp>
      <p:sp>
        <p:nvSpPr>
          <p:cNvPr id="33" name="TextBox 32">
            <a:extLst>
              <a:ext uri="{FF2B5EF4-FFF2-40B4-BE49-F238E27FC236}">
                <a16:creationId xmlns:a16="http://schemas.microsoft.com/office/drawing/2014/main" id="{D9EF482C-3DB0-4954-BF96-4B34881E3F86}"/>
              </a:ext>
            </a:extLst>
          </p:cNvPr>
          <p:cNvSpPr txBox="1"/>
          <p:nvPr/>
        </p:nvSpPr>
        <p:spPr bwMode="gray">
          <a:xfrm>
            <a:off x="305206" y="1255895"/>
            <a:ext cx="5811432" cy="792419"/>
          </a:xfrm>
          <a:prstGeom prst="rect">
            <a:avLst/>
          </a:prstGeom>
          <a:noFill/>
        </p:spPr>
        <p:txBody>
          <a:bodyPr wrap="square" lIns="45720" rIns="45720" numCol="2" rtlCol="0">
            <a:noAutofit/>
          </a:bodyPr>
          <a:lstStyle/>
          <a:p>
            <a:pPr marL="173038" indent="-173038">
              <a:spcBef>
                <a:spcPts val="600"/>
              </a:spcBef>
              <a:buFont typeface="Wingdings" panose="05000000000000000000" pitchFamily="2" charset="2"/>
              <a:buChar char="ü"/>
            </a:pPr>
            <a:r>
              <a:rPr lang="en-US" sz="900" dirty="0"/>
              <a:t>Full view of organization’s risk exposure</a:t>
            </a:r>
          </a:p>
          <a:p>
            <a:pPr marL="173038" indent="-173038">
              <a:spcBef>
                <a:spcPts val="600"/>
              </a:spcBef>
              <a:buFont typeface="Wingdings" panose="05000000000000000000" pitchFamily="2" charset="2"/>
              <a:buChar char="ü"/>
            </a:pPr>
            <a:r>
              <a:rPr lang="en-US" sz="900" dirty="0"/>
              <a:t>Clear, predetermined criteria for </a:t>
            </a:r>
            <a:br>
              <a:rPr lang="en-US" sz="900" dirty="0"/>
            </a:br>
            <a:r>
              <a:rPr lang="en-US" sz="900" dirty="0"/>
              <a:t>assessing risks </a:t>
            </a:r>
          </a:p>
          <a:p>
            <a:pPr marL="173038" indent="-173038">
              <a:spcBef>
                <a:spcPts val="600"/>
              </a:spcBef>
              <a:buFont typeface="Wingdings" panose="05000000000000000000" pitchFamily="2" charset="2"/>
              <a:buChar char="ü"/>
            </a:pPr>
            <a:r>
              <a:rPr lang="en-US" sz="900" dirty="0"/>
              <a:t>Risk treatments designed by area experts</a:t>
            </a:r>
          </a:p>
          <a:p>
            <a:pPr marL="173038" indent="-173038">
              <a:spcBef>
                <a:spcPts val="600"/>
              </a:spcBef>
              <a:buFont typeface="Wingdings" panose="05000000000000000000" pitchFamily="2" charset="2"/>
              <a:buChar char="ü"/>
            </a:pPr>
            <a:r>
              <a:rPr lang="en-US" sz="900" dirty="0"/>
              <a:t>Continual monitoring, assessment built</a:t>
            </a:r>
            <a:br>
              <a:rPr lang="en-US" sz="900" dirty="0"/>
            </a:br>
            <a:r>
              <a:rPr lang="en-US" sz="900" dirty="0"/>
              <a:t>into process</a:t>
            </a:r>
          </a:p>
          <a:p>
            <a:pPr marL="173038" indent="-173038">
              <a:spcBef>
                <a:spcPts val="600"/>
              </a:spcBef>
              <a:buFont typeface="Wingdings" panose="05000000000000000000" pitchFamily="2" charset="2"/>
              <a:buChar char="ü"/>
            </a:pPr>
            <a:r>
              <a:rPr lang="en-US" sz="900" dirty="0"/>
              <a:t>Ongoing communication with stakeholders</a:t>
            </a:r>
          </a:p>
        </p:txBody>
      </p:sp>
      <p:sp>
        <p:nvSpPr>
          <p:cNvPr id="34" name="TextBox 33">
            <a:extLst>
              <a:ext uri="{FF2B5EF4-FFF2-40B4-BE49-F238E27FC236}">
                <a16:creationId xmlns:a16="http://schemas.microsoft.com/office/drawing/2014/main" id="{F4DD6F2A-6E11-4567-AD5C-D5B736ACBDE6}"/>
              </a:ext>
            </a:extLst>
          </p:cNvPr>
          <p:cNvSpPr txBox="1"/>
          <p:nvPr/>
        </p:nvSpPr>
        <p:spPr bwMode="gray">
          <a:xfrm>
            <a:off x="281241" y="1000976"/>
            <a:ext cx="2871599" cy="227405"/>
          </a:xfrm>
          <a:prstGeom prst="rect">
            <a:avLst/>
          </a:prstGeom>
          <a:noFill/>
        </p:spPr>
        <p:txBody>
          <a:bodyPr wrap="square" lIns="45720" rIns="45720" rtlCol="0">
            <a:noAutofit/>
          </a:bodyPr>
          <a:lstStyle/>
          <a:p>
            <a:pPr>
              <a:spcBef>
                <a:spcPts val="500"/>
              </a:spcBef>
            </a:pPr>
            <a:r>
              <a:rPr lang="en-US" sz="1000" b="1" dirty="0"/>
              <a:t>Key Elements of Risk Management</a:t>
            </a:r>
          </a:p>
        </p:txBody>
      </p:sp>
      <p:pic>
        <p:nvPicPr>
          <p:cNvPr id="35" name="Picture 34">
            <a:extLst>
              <a:ext uri="{FF2B5EF4-FFF2-40B4-BE49-F238E27FC236}">
                <a16:creationId xmlns:a16="http://schemas.microsoft.com/office/drawing/2014/main" id="{8E12265E-1010-42DF-9C46-C33516949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739248" y="2660720"/>
            <a:ext cx="313639" cy="320040"/>
          </a:xfrm>
          <a:prstGeom prst="rect">
            <a:avLst/>
          </a:prstGeom>
          <a:noFill/>
          <a:ln>
            <a:noFill/>
          </a:ln>
        </p:spPr>
      </p:pic>
      <p:pic>
        <p:nvPicPr>
          <p:cNvPr id="36" name="Picture 35">
            <a:extLst>
              <a:ext uri="{FF2B5EF4-FFF2-40B4-BE49-F238E27FC236}">
                <a16:creationId xmlns:a16="http://schemas.microsoft.com/office/drawing/2014/main" id="{2EC4BE1F-58B5-4F7D-956D-1EDF7574BDEE}"/>
              </a:ext>
            </a:extLst>
          </p:cNvPr>
          <p:cNvPicPr>
            <a:picLocks noChangeAspect="1"/>
          </p:cNvPicPr>
          <p:nvPr/>
        </p:nvPicPr>
        <p:blipFill>
          <a:blip r:embed="rId4"/>
          <a:stretch>
            <a:fillRect/>
          </a:stretch>
        </p:blipFill>
        <p:spPr bwMode="gray">
          <a:xfrm>
            <a:off x="3301122" y="2660720"/>
            <a:ext cx="211933" cy="320040"/>
          </a:xfrm>
          <a:prstGeom prst="rect">
            <a:avLst/>
          </a:prstGeom>
          <a:noFill/>
          <a:ln>
            <a:noFill/>
          </a:ln>
        </p:spPr>
      </p:pic>
      <p:pic>
        <p:nvPicPr>
          <p:cNvPr id="37" name="Picture 36">
            <a:extLst>
              <a:ext uri="{FF2B5EF4-FFF2-40B4-BE49-F238E27FC236}">
                <a16:creationId xmlns:a16="http://schemas.microsoft.com/office/drawing/2014/main" id="{64F963C8-537E-4F2A-BA0B-1378DE65B334}"/>
              </a:ext>
            </a:extLst>
          </p:cNvPr>
          <p:cNvPicPr>
            <a:picLocks noChangeAspect="1"/>
          </p:cNvPicPr>
          <p:nvPr/>
        </p:nvPicPr>
        <p:blipFill>
          <a:blip r:embed="rId5"/>
          <a:stretch>
            <a:fillRect/>
          </a:stretch>
        </p:blipFill>
        <p:spPr bwMode="gray">
          <a:xfrm>
            <a:off x="1841965" y="2660720"/>
            <a:ext cx="226161" cy="320040"/>
          </a:xfrm>
          <a:prstGeom prst="rect">
            <a:avLst/>
          </a:prstGeom>
          <a:noFill/>
          <a:ln>
            <a:noFill/>
          </a:ln>
        </p:spPr>
      </p:pic>
      <p:pic>
        <p:nvPicPr>
          <p:cNvPr id="38" name="Picture 4">
            <a:extLst>
              <a:ext uri="{FF2B5EF4-FFF2-40B4-BE49-F238E27FC236}">
                <a16:creationId xmlns:a16="http://schemas.microsoft.com/office/drawing/2014/main" id="{855439B1-5932-4528-91F6-79006AF247A3}"/>
              </a:ext>
            </a:extLst>
          </p:cNvPr>
          <p:cNvPicPr>
            <a:picLocks noChangeAspect="1" noChangeArrowheads="1"/>
          </p:cNvPicPr>
          <p:nvPr/>
        </p:nvPicPr>
        <p:blipFill>
          <a:blip r:embed="rId6"/>
          <a:stretch>
            <a:fillRect/>
          </a:stretch>
        </p:blipFill>
        <p:spPr bwMode="gray">
          <a:xfrm>
            <a:off x="272960" y="2660720"/>
            <a:ext cx="261366" cy="32004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447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BC3479E2-1898-4EBB-A34A-B6C8851E5B01}"/>
              </a:ext>
            </a:extLst>
          </p:cNvPr>
          <p:cNvSpPr>
            <a:spLocks noGrp="1"/>
          </p:cNvSpPr>
          <p:nvPr>
            <p:ph type="body" sz="quarter" idx="15"/>
          </p:nvPr>
        </p:nvSpPr>
        <p:spPr>
          <a:xfrm>
            <a:off x="280195" y="640267"/>
            <a:ext cx="5842794" cy="184666"/>
          </a:xfrm>
        </p:spPr>
        <p:txBody>
          <a:bodyPr/>
          <a:lstStyle/>
          <a:p>
            <a:r>
              <a:rPr lang="en-US" dirty="0"/>
              <a:t>Easily Conflated, Two Approaches Marked by Important Differences</a:t>
            </a:r>
          </a:p>
        </p:txBody>
      </p:sp>
      <p:sp>
        <p:nvSpPr>
          <p:cNvPr id="8" name="Text Placeholder 2">
            <a:extLst>
              <a:ext uri="{FF2B5EF4-FFF2-40B4-BE49-F238E27FC236}">
                <a16:creationId xmlns:a16="http://schemas.microsoft.com/office/drawing/2014/main" id="{7414D78D-0B3D-4EA3-8627-03F6F6BE0967}"/>
              </a:ext>
            </a:extLst>
          </p:cNvPr>
          <p:cNvSpPr>
            <a:spLocks noGrp="1"/>
          </p:cNvSpPr>
          <p:nvPr>
            <p:ph type="body" sz="quarter" idx="16"/>
          </p:nvPr>
        </p:nvSpPr>
        <p:spPr>
          <a:xfrm>
            <a:off x="280194" y="99782"/>
            <a:ext cx="2560320" cy="123111"/>
          </a:xfrm>
        </p:spPr>
        <p:txBody>
          <a:bodyPr/>
          <a:lstStyle/>
          <a:p>
            <a:r>
              <a:rPr lang="en-US" dirty="0"/>
              <a:t>Introduction to IRM </a:t>
            </a:r>
          </a:p>
        </p:txBody>
      </p:sp>
      <p:sp>
        <p:nvSpPr>
          <p:cNvPr id="9" name="Text Placeholder 3">
            <a:extLst>
              <a:ext uri="{FF2B5EF4-FFF2-40B4-BE49-F238E27FC236}">
                <a16:creationId xmlns:a16="http://schemas.microsoft.com/office/drawing/2014/main" id="{8DC48DBD-A076-4A04-AE1F-437A68BF9F76}"/>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10" name="Text Placeholder 4">
            <a:extLst>
              <a:ext uri="{FF2B5EF4-FFF2-40B4-BE49-F238E27FC236}">
                <a16:creationId xmlns:a16="http://schemas.microsoft.com/office/drawing/2014/main" id="{BB3B0173-0249-4389-92D3-440FC9BD7FD8}"/>
              </a:ext>
            </a:extLst>
          </p:cNvPr>
          <p:cNvSpPr>
            <a:spLocks noGrp="1"/>
          </p:cNvSpPr>
          <p:nvPr>
            <p:ph type="body" sz="quarter" idx="19"/>
          </p:nvPr>
        </p:nvSpPr>
        <p:spPr>
          <a:xfrm>
            <a:off x="0" y="4403825"/>
            <a:ext cx="2046204" cy="230832"/>
          </a:xfrm>
        </p:spPr>
        <p:txBody>
          <a:bodyPr/>
          <a:lstStyle/>
          <a:p>
            <a:endParaRPr lang="en-US"/>
          </a:p>
        </p:txBody>
      </p:sp>
      <p:sp>
        <p:nvSpPr>
          <p:cNvPr id="11" name="Title 5">
            <a:extLst>
              <a:ext uri="{FF2B5EF4-FFF2-40B4-BE49-F238E27FC236}">
                <a16:creationId xmlns:a16="http://schemas.microsoft.com/office/drawing/2014/main" id="{688D231A-66D2-4E68-96C5-A317343BCF41}"/>
              </a:ext>
            </a:extLst>
          </p:cNvPr>
          <p:cNvSpPr>
            <a:spLocks noGrp="1"/>
          </p:cNvSpPr>
          <p:nvPr>
            <p:ph type="title"/>
          </p:nvPr>
        </p:nvSpPr>
        <p:spPr>
          <a:xfrm>
            <a:off x="280194" y="309824"/>
            <a:ext cx="5486400" cy="256480"/>
          </a:xfrm>
        </p:spPr>
        <p:txBody>
          <a:bodyPr/>
          <a:lstStyle/>
          <a:p>
            <a:r>
              <a:rPr lang="en-US" dirty="0"/>
              <a:t>Crisis Preparedness Is Not Risk Management</a:t>
            </a:r>
          </a:p>
        </p:txBody>
      </p:sp>
      <p:graphicFrame>
        <p:nvGraphicFramePr>
          <p:cNvPr id="12" name="Table 11">
            <a:extLst>
              <a:ext uri="{FF2B5EF4-FFF2-40B4-BE49-F238E27FC236}">
                <a16:creationId xmlns:a16="http://schemas.microsoft.com/office/drawing/2014/main" id="{08395736-2AFC-44D0-B168-75F549D44809}"/>
              </a:ext>
            </a:extLst>
          </p:cNvPr>
          <p:cNvGraphicFramePr>
            <a:graphicFrameLocks noGrp="1"/>
          </p:cNvGraphicFramePr>
          <p:nvPr>
            <p:extLst/>
          </p:nvPr>
        </p:nvGraphicFramePr>
        <p:xfrm>
          <a:off x="280194" y="1317066"/>
          <a:ext cx="5842794" cy="2103120"/>
        </p:xfrm>
        <a:graphic>
          <a:graphicData uri="http://schemas.openxmlformats.org/drawingml/2006/table">
            <a:tbl>
              <a:tblPr firstRow="1" bandRow="1">
                <a:tableStyleId>{F5AB1C69-6EDB-4FF4-983F-18BD219EF322}</a:tableStyleId>
              </a:tblPr>
              <a:tblGrid>
                <a:gridCol w="987349">
                  <a:extLst>
                    <a:ext uri="{9D8B030D-6E8A-4147-A177-3AD203B41FA5}">
                      <a16:colId xmlns:a16="http://schemas.microsoft.com/office/drawing/2014/main" val="3800462688"/>
                    </a:ext>
                  </a:extLst>
                </a:gridCol>
                <a:gridCol w="971089">
                  <a:extLst>
                    <a:ext uri="{9D8B030D-6E8A-4147-A177-3AD203B41FA5}">
                      <a16:colId xmlns:a16="http://schemas.microsoft.com/office/drawing/2014/main" val="132718824"/>
                    </a:ext>
                  </a:extLst>
                </a:gridCol>
                <a:gridCol w="971089">
                  <a:extLst>
                    <a:ext uri="{9D8B030D-6E8A-4147-A177-3AD203B41FA5}">
                      <a16:colId xmlns:a16="http://schemas.microsoft.com/office/drawing/2014/main" val="3945439369"/>
                    </a:ext>
                  </a:extLst>
                </a:gridCol>
                <a:gridCol w="971089">
                  <a:extLst>
                    <a:ext uri="{9D8B030D-6E8A-4147-A177-3AD203B41FA5}">
                      <a16:colId xmlns:a16="http://schemas.microsoft.com/office/drawing/2014/main" val="3069563851"/>
                    </a:ext>
                  </a:extLst>
                </a:gridCol>
                <a:gridCol w="971089">
                  <a:extLst>
                    <a:ext uri="{9D8B030D-6E8A-4147-A177-3AD203B41FA5}">
                      <a16:colId xmlns:a16="http://schemas.microsoft.com/office/drawing/2014/main" val="4046288296"/>
                    </a:ext>
                  </a:extLst>
                </a:gridCol>
                <a:gridCol w="971089">
                  <a:extLst>
                    <a:ext uri="{9D8B030D-6E8A-4147-A177-3AD203B41FA5}">
                      <a16:colId xmlns:a16="http://schemas.microsoft.com/office/drawing/2014/main" val="3843557177"/>
                    </a:ext>
                  </a:extLst>
                </a:gridCol>
              </a:tblGrid>
              <a:tr h="189271">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endParaRPr lang="en-US" sz="8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b="0" dirty="0"/>
                        <a:t>Complete understanding of institution’s </a:t>
                      </a:r>
                      <a:br>
                        <a:rPr lang="en-US" b="0" dirty="0"/>
                      </a:br>
                      <a:r>
                        <a:rPr lang="en-US" b="0" dirty="0"/>
                        <a:t>risk exposure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None/>
                      </a:pPr>
                      <a:r>
                        <a:rPr lang="en-US" b="0" dirty="0"/>
                        <a:t>Risks prioritized </a:t>
                      </a:r>
                      <a:br>
                        <a:rPr lang="en-US" b="0" dirty="0"/>
                      </a:br>
                      <a:r>
                        <a:rPr lang="en-US" b="0" dirty="0"/>
                        <a:t>in relation to </a:t>
                      </a:r>
                      <a:br>
                        <a:rPr lang="en-US" b="0" dirty="0"/>
                      </a:br>
                      <a:r>
                        <a:rPr lang="en-US" b="0" dirty="0"/>
                        <a:t>school’s context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b="0" dirty="0"/>
                        <a:t>Mitigation, response protocols designed by experts with greatest knowledge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b="0" dirty="0"/>
                        <a:t>Ongoing monitoring, drills keep protocols, appropriate responses </a:t>
                      </a:r>
                      <a:br>
                        <a:rPr lang="en-US" b="0" dirty="0"/>
                      </a:br>
                      <a:r>
                        <a:rPr lang="en-US" b="0" dirty="0"/>
                        <a:t>top-of-mind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b="0" dirty="0"/>
                        <a:t>Key stakeholders kept in the loop as appropriate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579160"/>
                  </a:ext>
                </a:extLst>
              </a:tr>
              <a:tr h="579120">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b="1" dirty="0"/>
                        <a:t>Crisis Preparedness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75272749"/>
                  </a:ext>
                </a:extLst>
              </a:tr>
              <a:tr h="579120">
                <a:tc>
                  <a:txBody>
                    <a:bodyPr/>
                    <a:lstStyle/>
                    <a:p>
                      <a:pPr marL="0" indent="0">
                        <a:buNone/>
                      </a:pPr>
                      <a:r>
                        <a:rPr lang="en-US" b="1" dirty="0"/>
                        <a:t>Risk Management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889371"/>
                  </a:ext>
                </a:extLst>
              </a:tr>
            </a:tbl>
          </a:graphicData>
        </a:graphic>
      </p:graphicFrame>
      <p:sp>
        <p:nvSpPr>
          <p:cNvPr id="13" name="L-Shape 12">
            <a:extLst>
              <a:ext uri="{FF2B5EF4-FFF2-40B4-BE49-F238E27FC236}">
                <a16:creationId xmlns:a16="http://schemas.microsoft.com/office/drawing/2014/main" id="{8669AB5B-8C7A-4E84-B676-1704B393C158}"/>
              </a:ext>
            </a:extLst>
          </p:cNvPr>
          <p:cNvSpPr>
            <a:spLocks noChangeAspect="1"/>
          </p:cNvSpPr>
          <p:nvPr/>
        </p:nvSpPr>
        <p:spPr bwMode="gray">
          <a:xfrm rot="18900000">
            <a:off x="4506411" y="2508287"/>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4" name="L-Shape 13">
            <a:extLst>
              <a:ext uri="{FF2B5EF4-FFF2-40B4-BE49-F238E27FC236}">
                <a16:creationId xmlns:a16="http://schemas.microsoft.com/office/drawing/2014/main" id="{7A2B7C5F-4D3A-497B-BC0B-409FF9AA2E83}"/>
              </a:ext>
            </a:extLst>
          </p:cNvPr>
          <p:cNvSpPr>
            <a:spLocks noChangeAspect="1"/>
          </p:cNvSpPr>
          <p:nvPr/>
        </p:nvSpPr>
        <p:spPr bwMode="gray">
          <a:xfrm rot="18900000">
            <a:off x="3585292" y="3050658"/>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5" name="L-Shape 14">
            <a:extLst>
              <a:ext uri="{FF2B5EF4-FFF2-40B4-BE49-F238E27FC236}">
                <a16:creationId xmlns:a16="http://schemas.microsoft.com/office/drawing/2014/main" id="{D336A639-AE7E-4F0A-933A-972B1BFB0112}"/>
              </a:ext>
            </a:extLst>
          </p:cNvPr>
          <p:cNvSpPr>
            <a:spLocks noChangeAspect="1"/>
          </p:cNvSpPr>
          <p:nvPr/>
        </p:nvSpPr>
        <p:spPr bwMode="gray">
          <a:xfrm rot="18900000">
            <a:off x="5483920" y="2508288"/>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6" name="L-Shape 15">
            <a:extLst>
              <a:ext uri="{FF2B5EF4-FFF2-40B4-BE49-F238E27FC236}">
                <a16:creationId xmlns:a16="http://schemas.microsoft.com/office/drawing/2014/main" id="{11116781-D30F-4152-B596-94E983A4EEF6}"/>
              </a:ext>
            </a:extLst>
          </p:cNvPr>
          <p:cNvSpPr>
            <a:spLocks noChangeAspect="1"/>
          </p:cNvSpPr>
          <p:nvPr/>
        </p:nvSpPr>
        <p:spPr bwMode="gray">
          <a:xfrm rot="18900000">
            <a:off x="1623942" y="3045391"/>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7" name="L-Shape 16">
            <a:extLst>
              <a:ext uri="{FF2B5EF4-FFF2-40B4-BE49-F238E27FC236}">
                <a16:creationId xmlns:a16="http://schemas.microsoft.com/office/drawing/2014/main" id="{B3584CE5-774B-4293-A8AE-C2EC04B929C7}"/>
              </a:ext>
            </a:extLst>
          </p:cNvPr>
          <p:cNvSpPr>
            <a:spLocks noChangeAspect="1"/>
          </p:cNvSpPr>
          <p:nvPr/>
        </p:nvSpPr>
        <p:spPr bwMode="gray">
          <a:xfrm rot="18900000">
            <a:off x="5483920" y="3058280"/>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8" name="L-Shape 17">
            <a:extLst>
              <a:ext uri="{FF2B5EF4-FFF2-40B4-BE49-F238E27FC236}">
                <a16:creationId xmlns:a16="http://schemas.microsoft.com/office/drawing/2014/main" id="{05152086-1942-4D87-B8B2-A9AEB63C92CD}"/>
              </a:ext>
            </a:extLst>
          </p:cNvPr>
          <p:cNvSpPr>
            <a:spLocks noChangeAspect="1"/>
          </p:cNvSpPr>
          <p:nvPr/>
        </p:nvSpPr>
        <p:spPr bwMode="gray">
          <a:xfrm rot="18900000">
            <a:off x="2594145" y="3050658"/>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19" name="L-Shape 18">
            <a:extLst>
              <a:ext uri="{FF2B5EF4-FFF2-40B4-BE49-F238E27FC236}">
                <a16:creationId xmlns:a16="http://schemas.microsoft.com/office/drawing/2014/main" id="{126EF570-DAC1-4271-AC49-6DACD58DCFCC}"/>
              </a:ext>
            </a:extLst>
          </p:cNvPr>
          <p:cNvSpPr>
            <a:spLocks noChangeAspect="1"/>
          </p:cNvSpPr>
          <p:nvPr/>
        </p:nvSpPr>
        <p:spPr bwMode="gray">
          <a:xfrm rot="18900000">
            <a:off x="4507999" y="3058281"/>
            <a:ext cx="182880" cy="99380"/>
          </a:xfrm>
          <a:prstGeom prst="corner">
            <a:avLst/>
          </a:prstGeom>
          <a:solidFill>
            <a:schemeClr val="tx2"/>
          </a:solidFill>
          <a:ln w="1905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0" name="Multiply 150">
            <a:extLst>
              <a:ext uri="{FF2B5EF4-FFF2-40B4-BE49-F238E27FC236}">
                <a16:creationId xmlns:a16="http://schemas.microsoft.com/office/drawing/2014/main" id="{ED26057E-D58E-4F43-A9EA-FFDE611379F3}"/>
              </a:ext>
            </a:extLst>
          </p:cNvPr>
          <p:cNvSpPr/>
          <p:nvPr/>
        </p:nvSpPr>
        <p:spPr bwMode="gray">
          <a:xfrm>
            <a:off x="1578222" y="2420817"/>
            <a:ext cx="274320" cy="274320"/>
          </a:xfrm>
          <a:prstGeom prst="mathMultiply">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1" name="Multiply 150">
            <a:extLst>
              <a:ext uri="{FF2B5EF4-FFF2-40B4-BE49-F238E27FC236}">
                <a16:creationId xmlns:a16="http://schemas.microsoft.com/office/drawing/2014/main" id="{A96B546D-4391-486B-B13B-6EA80F0E25A5}"/>
              </a:ext>
            </a:extLst>
          </p:cNvPr>
          <p:cNvSpPr/>
          <p:nvPr/>
        </p:nvSpPr>
        <p:spPr bwMode="gray">
          <a:xfrm>
            <a:off x="2551069" y="2420817"/>
            <a:ext cx="274320" cy="274320"/>
          </a:xfrm>
          <a:prstGeom prst="mathMultiply">
            <a:avLst/>
          </a:prstGeom>
          <a:solidFill>
            <a:schemeClr val="accent6"/>
          </a:solidFill>
          <a:ln w="952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pic>
        <p:nvPicPr>
          <p:cNvPr id="3" name="Picture 2">
            <a:extLst>
              <a:ext uri="{FF2B5EF4-FFF2-40B4-BE49-F238E27FC236}">
                <a16:creationId xmlns:a16="http://schemas.microsoft.com/office/drawing/2014/main" id="{8F95626A-84A4-45D3-8BDD-1A35E4CB84C2}"/>
              </a:ext>
            </a:extLst>
          </p:cNvPr>
          <p:cNvPicPr>
            <a:picLocks noChangeAspect="1"/>
          </p:cNvPicPr>
          <p:nvPr/>
        </p:nvPicPr>
        <p:blipFill>
          <a:blip r:embed="rId3">
            <a:duotone>
              <a:prstClr val="black"/>
              <a:schemeClr val="accent4">
                <a:tint val="45000"/>
                <a:satMod val="400000"/>
              </a:schemeClr>
            </a:duotone>
          </a:blip>
          <a:stretch>
            <a:fillRect/>
          </a:stretch>
        </p:blipFill>
        <p:spPr>
          <a:xfrm>
            <a:off x="3584623" y="2424855"/>
            <a:ext cx="162307" cy="228600"/>
          </a:xfrm>
          <a:prstGeom prst="rect">
            <a:avLst/>
          </a:prstGeom>
        </p:spPr>
      </p:pic>
      <p:sp>
        <p:nvSpPr>
          <p:cNvPr id="29" name="TextBox 28">
            <a:extLst>
              <a:ext uri="{FF2B5EF4-FFF2-40B4-BE49-F238E27FC236}">
                <a16:creationId xmlns:a16="http://schemas.microsoft.com/office/drawing/2014/main" id="{2DB5A268-05D5-456E-A6E2-DACFEEA003D4}"/>
              </a:ext>
            </a:extLst>
          </p:cNvPr>
          <p:cNvSpPr txBox="1"/>
          <p:nvPr/>
        </p:nvSpPr>
        <p:spPr bwMode="gray">
          <a:xfrm>
            <a:off x="280193" y="1016916"/>
            <a:ext cx="5842795" cy="153888"/>
          </a:xfrm>
          <a:prstGeom prst="rect">
            <a:avLst/>
          </a:prstGeom>
          <a:noFill/>
        </p:spPr>
        <p:txBody>
          <a:bodyPr wrap="square" lIns="0" tIns="0" rIns="0" bIns="0" rtlCol="0">
            <a:spAutoFit/>
          </a:bodyPr>
          <a:lstStyle/>
          <a:p>
            <a:r>
              <a:rPr lang="en-US" sz="1000" b="1" dirty="0"/>
              <a:t>Risk Management Is Different from Crisis Management</a:t>
            </a:r>
          </a:p>
        </p:txBody>
      </p:sp>
      <p:sp>
        <p:nvSpPr>
          <p:cNvPr id="22" name="Rectangle 21">
            <a:extLst>
              <a:ext uri="{FF2B5EF4-FFF2-40B4-BE49-F238E27FC236}">
                <a16:creationId xmlns:a16="http://schemas.microsoft.com/office/drawing/2014/main" id="{C92C8277-034A-464D-B429-870DA87DD861}"/>
              </a:ext>
            </a:extLst>
          </p:cNvPr>
          <p:cNvSpPr/>
          <p:nvPr/>
        </p:nvSpPr>
        <p:spPr bwMode="gray">
          <a:xfrm>
            <a:off x="280194" y="3600292"/>
            <a:ext cx="5842794" cy="920932"/>
          </a:xfrm>
          <a:prstGeom prst="rect">
            <a:avLst/>
          </a:prstGeom>
          <a:solidFill>
            <a:schemeClr val="bg2"/>
          </a:solidFill>
          <a:ln w="19050">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3" name="TextBox 22">
            <a:extLst>
              <a:ext uri="{FF2B5EF4-FFF2-40B4-BE49-F238E27FC236}">
                <a16:creationId xmlns:a16="http://schemas.microsoft.com/office/drawing/2014/main" id="{7178960D-20E9-4DA6-BC01-AB03892E986D}"/>
              </a:ext>
            </a:extLst>
          </p:cNvPr>
          <p:cNvSpPr txBox="1"/>
          <p:nvPr/>
        </p:nvSpPr>
        <p:spPr bwMode="gray">
          <a:xfrm>
            <a:off x="367276" y="3761069"/>
            <a:ext cx="2006166" cy="580844"/>
          </a:xfrm>
          <a:prstGeom prst="rect">
            <a:avLst/>
          </a:prstGeom>
          <a:noFill/>
        </p:spPr>
        <p:txBody>
          <a:bodyPr wrap="square" lIns="0" tIns="0" rIns="0" bIns="0" rtlCol="0">
            <a:spAutoFit/>
          </a:bodyPr>
          <a:lstStyle/>
          <a:p>
            <a:pPr>
              <a:spcBef>
                <a:spcPts val="500"/>
              </a:spcBef>
            </a:pPr>
            <a:r>
              <a:rPr lang="en-US" sz="900" b="1" dirty="0"/>
              <a:t>risk management</a:t>
            </a:r>
          </a:p>
          <a:p>
            <a:pPr>
              <a:spcBef>
                <a:spcPts val="500"/>
              </a:spcBef>
            </a:pPr>
            <a:endParaRPr lang="en-US" sz="900" dirty="0"/>
          </a:p>
        </p:txBody>
      </p:sp>
      <p:sp>
        <p:nvSpPr>
          <p:cNvPr id="24" name="Rectangle 23">
            <a:extLst>
              <a:ext uri="{FF2B5EF4-FFF2-40B4-BE49-F238E27FC236}">
                <a16:creationId xmlns:a16="http://schemas.microsoft.com/office/drawing/2014/main" id="{6EA16D1A-9210-4DBB-951E-CC5ED587EC08}"/>
              </a:ext>
            </a:extLst>
          </p:cNvPr>
          <p:cNvSpPr/>
          <p:nvPr/>
        </p:nvSpPr>
        <p:spPr>
          <a:xfrm>
            <a:off x="337717" y="4001113"/>
            <a:ext cx="635897" cy="200055"/>
          </a:xfrm>
          <a:prstGeom prst="rect">
            <a:avLst/>
          </a:prstGeom>
        </p:spPr>
        <p:txBody>
          <a:bodyPr wrap="square">
            <a:spAutoFit/>
          </a:bodyPr>
          <a:lstStyle/>
          <a:p>
            <a:r>
              <a:rPr lang="en-US" sz="700" i="1" dirty="0">
                <a:solidFill>
                  <a:schemeClr val="accent3"/>
                </a:solidFill>
              </a:rPr>
              <a:t>|  noun</a:t>
            </a:r>
            <a:r>
              <a:rPr lang="en-US" sz="700" dirty="0">
                <a:solidFill>
                  <a:schemeClr val="accent3"/>
                </a:solidFill>
              </a:rPr>
              <a:t>  </a:t>
            </a:r>
            <a:r>
              <a:rPr lang="en-US" sz="700" i="1" dirty="0">
                <a:solidFill>
                  <a:schemeClr val="accent3"/>
                </a:solidFill>
              </a:rPr>
              <a:t>|</a:t>
            </a:r>
            <a:endParaRPr lang="en-US" sz="700" dirty="0">
              <a:solidFill>
                <a:schemeClr val="accent3"/>
              </a:solidFill>
            </a:endParaRPr>
          </a:p>
        </p:txBody>
      </p:sp>
      <p:sp>
        <p:nvSpPr>
          <p:cNvPr id="25" name="Rectangle 24">
            <a:extLst>
              <a:ext uri="{FF2B5EF4-FFF2-40B4-BE49-F238E27FC236}">
                <a16:creationId xmlns:a16="http://schemas.microsoft.com/office/drawing/2014/main" id="{31F6D098-0E0B-4893-BCFF-F876F30A6F7F}"/>
              </a:ext>
            </a:extLst>
          </p:cNvPr>
          <p:cNvSpPr/>
          <p:nvPr/>
        </p:nvSpPr>
        <p:spPr>
          <a:xfrm>
            <a:off x="802873" y="4005200"/>
            <a:ext cx="989926" cy="340646"/>
          </a:xfrm>
          <a:prstGeom prst="rect">
            <a:avLst/>
          </a:prstGeom>
        </p:spPr>
        <p:txBody>
          <a:bodyPr wrap="none">
            <a:spAutoFit/>
          </a:bodyPr>
          <a:lstStyle/>
          <a:p>
            <a:r>
              <a:rPr lang="en-US" sz="700" dirty="0">
                <a:solidFill>
                  <a:schemeClr val="accent3"/>
                </a:solidFill>
              </a:rPr>
              <a:t>/ risk ˈ </a:t>
            </a:r>
            <a:r>
              <a:rPr lang="en-US" sz="700" b="1" dirty="0">
                <a:solidFill>
                  <a:schemeClr val="accent3"/>
                </a:solidFill>
              </a:rPr>
              <a:t>man</a:t>
            </a:r>
            <a:r>
              <a:rPr lang="en-US" sz="700" dirty="0">
                <a:solidFill>
                  <a:schemeClr val="accent3"/>
                </a:solidFill>
              </a:rPr>
              <a:t>-</a:t>
            </a:r>
            <a:r>
              <a:rPr lang="en-US" sz="700" dirty="0" err="1">
                <a:solidFill>
                  <a:schemeClr val="accent3"/>
                </a:solidFill>
              </a:rPr>
              <a:t>ij</a:t>
            </a:r>
            <a:r>
              <a:rPr lang="en-US" sz="700" dirty="0">
                <a:solidFill>
                  <a:schemeClr val="accent3"/>
                </a:solidFill>
              </a:rPr>
              <a:t>-</a:t>
            </a:r>
            <a:r>
              <a:rPr lang="en-US" sz="700" dirty="0" err="1">
                <a:solidFill>
                  <a:schemeClr val="accent3"/>
                </a:solidFill>
              </a:rPr>
              <a:t>muhnt</a:t>
            </a:r>
            <a:r>
              <a:rPr lang="en-US" sz="700" dirty="0">
                <a:solidFill>
                  <a:schemeClr val="accent3"/>
                </a:solidFill>
              </a:rPr>
              <a:t>/</a:t>
            </a:r>
          </a:p>
        </p:txBody>
      </p:sp>
      <p:sp>
        <p:nvSpPr>
          <p:cNvPr id="26" name="Rectangle 25">
            <a:extLst>
              <a:ext uri="{FF2B5EF4-FFF2-40B4-BE49-F238E27FC236}">
                <a16:creationId xmlns:a16="http://schemas.microsoft.com/office/drawing/2014/main" id="{E6898D1B-FC8D-4AF0-BA9F-C1FCB3EBD951}"/>
              </a:ext>
            </a:extLst>
          </p:cNvPr>
          <p:cNvSpPr/>
          <p:nvPr/>
        </p:nvSpPr>
        <p:spPr>
          <a:xfrm>
            <a:off x="337715" y="4194670"/>
            <a:ext cx="5695809" cy="215444"/>
          </a:xfrm>
          <a:prstGeom prst="rect">
            <a:avLst/>
          </a:prstGeom>
        </p:spPr>
        <p:txBody>
          <a:bodyPr wrap="square" anchor="ctr">
            <a:spAutoFit/>
          </a:bodyPr>
          <a:lstStyle/>
          <a:p>
            <a:r>
              <a:rPr lang="en-US" sz="800" dirty="0"/>
              <a:t>Coordinated activities to direct and control an organization with regard to risk.</a:t>
            </a:r>
            <a:endParaRPr lang="en-US" sz="800" baseline="30000" dirty="0"/>
          </a:p>
        </p:txBody>
      </p:sp>
      <p:grpSp>
        <p:nvGrpSpPr>
          <p:cNvPr id="27" name="Group 26">
            <a:extLst>
              <a:ext uri="{FF2B5EF4-FFF2-40B4-BE49-F238E27FC236}">
                <a16:creationId xmlns:a16="http://schemas.microsoft.com/office/drawing/2014/main" id="{A52B6195-32CA-4CCD-AC89-515002703772}"/>
              </a:ext>
            </a:extLst>
          </p:cNvPr>
          <p:cNvGrpSpPr/>
          <p:nvPr/>
        </p:nvGrpSpPr>
        <p:grpSpPr bwMode="gray">
          <a:xfrm>
            <a:off x="5851316" y="3600292"/>
            <a:ext cx="271672" cy="181522"/>
            <a:chOff x="5569224" y="1247744"/>
            <a:chExt cx="271672" cy="181522"/>
          </a:xfrm>
        </p:grpSpPr>
        <p:sp>
          <p:nvSpPr>
            <p:cNvPr id="28" name="Rectangle 27">
              <a:extLst>
                <a:ext uri="{FF2B5EF4-FFF2-40B4-BE49-F238E27FC236}">
                  <a16:creationId xmlns:a16="http://schemas.microsoft.com/office/drawing/2014/main" id="{C4D2D874-F586-4541-92AF-0097526C3DC8}"/>
                </a:ext>
              </a:extLst>
            </p:cNvPr>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0" name="Round Same Side Corner Rectangle 129">
              <a:extLst>
                <a:ext uri="{FF2B5EF4-FFF2-40B4-BE49-F238E27FC236}">
                  <a16:creationId xmlns:a16="http://schemas.microsoft.com/office/drawing/2014/main" id="{DE71AC4B-4FAC-4FDD-BBA1-42CA78291352}"/>
                </a:ext>
              </a:extLst>
            </p:cNvPr>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1" name="Group 30">
              <a:extLst>
                <a:ext uri="{FF2B5EF4-FFF2-40B4-BE49-F238E27FC236}">
                  <a16:creationId xmlns:a16="http://schemas.microsoft.com/office/drawing/2014/main" id="{7E642EB5-AC42-44F3-A4F1-DDA9A783B40D}"/>
                </a:ext>
              </a:extLst>
            </p:cNvPr>
            <p:cNvGrpSpPr>
              <a:grpSpLocks noChangeAspect="1"/>
            </p:cNvGrpSpPr>
            <p:nvPr/>
          </p:nvGrpSpPr>
          <p:grpSpPr bwMode="gray">
            <a:xfrm>
              <a:off x="5604517" y="1277707"/>
              <a:ext cx="143187" cy="118872"/>
              <a:chOff x="996640" y="2897515"/>
              <a:chExt cx="131871" cy="109478"/>
            </a:xfrm>
            <a:solidFill>
              <a:schemeClr val="bg1"/>
            </a:solidFill>
          </p:grpSpPr>
          <p:sp>
            <p:nvSpPr>
              <p:cNvPr id="32" name="Freeform 131">
                <a:extLst>
                  <a:ext uri="{FF2B5EF4-FFF2-40B4-BE49-F238E27FC236}">
                    <a16:creationId xmlns:a16="http://schemas.microsoft.com/office/drawing/2014/main" id="{E63CD22D-E2D8-4EBE-BFE3-D8360D74EE69}"/>
                  </a:ext>
                </a:extLst>
              </p:cNvPr>
              <p:cNvSpPr/>
              <p:nvPr/>
            </p:nvSpPr>
            <p:spPr bwMode="gray">
              <a:xfrm rot="5400000">
                <a:off x="1042173" y="2920656"/>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3" name="Freeform 132">
                <a:extLst>
                  <a:ext uri="{FF2B5EF4-FFF2-40B4-BE49-F238E27FC236}">
                    <a16:creationId xmlns:a16="http://schemas.microsoft.com/office/drawing/2014/main" id="{0403A4E5-F42B-4F7F-A981-3639B9D5A6CF}"/>
                  </a:ext>
                </a:extLst>
              </p:cNvPr>
              <p:cNvSpPr/>
              <p:nvPr/>
            </p:nvSpPr>
            <p:spPr bwMode="gray">
              <a:xfrm rot="16200000" flipH="1">
                <a:off x="974048" y="2920107"/>
                <a:ext cx="108929" cy="63746"/>
              </a:xfrm>
              <a:custGeom>
                <a:avLst/>
                <a:gdLst>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1 h 6"/>
                  <a:gd name="connsiteX8" fmla="*/ 1 w 6"/>
                  <a:gd name="connsiteY8"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0 w 6"/>
                  <a:gd name="connsiteY6" fmla="*/ 3 h 6"/>
                  <a:gd name="connsiteX7" fmla="*/ 1 w 6"/>
                  <a:gd name="connsiteY7"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4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 name="connsiteX0" fmla="*/ 1 w 6"/>
                  <a:gd name="connsiteY0" fmla="*/ 0 h 6"/>
                  <a:gd name="connsiteX1" fmla="*/ 6 w 6"/>
                  <a:gd name="connsiteY1" fmla="*/ 0 h 6"/>
                  <a:gd name="connsiteX2" fmla="*/ 5 w 6"/>
                  <a:gd name="connsiteY2" fmla="*/ 3 h 6"/>
                  <a:gd name="connsiteX3" fmla="*/ 6 w 6"/>
                  <a:gd name="connsiteY3" fmla="*/ 6 h 6"/>
                  <a:gd name="connsiteX4" fmla="*/ 1 w 6"/>
                  <a:gd name="connsiteY4" fmla="*/ 6 h 6"/>
                  <a:gd name="connsiteX5" fmla="*/ 0 w 6"/>
                  <a:gd name="connsiteY5" fmla="*/ 3 h 6"/>
                  <a:gd name="connsiteX6" fmla="*/ 1 w 6"/>
                  <a:gd name="connsiteY6" fmla="*/ 0 h 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 h="6">
                    <a:moveTo>
                      <a:pt x="1" y="0"/>
                    </a:moveTo>
                    <a:lnTo>
                      <a:pt x="6" y="0"/>
                    </a:lnTo>
                    <a:cubicBezTo>
                      <a:pt x="6" y="0"/>
                      <a:pt x="5" y="1"/>
                      <a:pt x="5" y="3"/>
                    </a:cubicBezTo>
                    <a:cubicBezTo>
                      <a:pt x="5" y="5"/>
                      <a:pt x="6" y="6"/>
                      <a:pt x="6" y="6"/>
                    </a:cubicBezTo>
                    <a:lnTo>
                      <a:pt x="1" y="6"/>
                    </a:lnTo>
                    <a:cubicBezTo>
                      <a:pt x="1" y="6"/>
                      <a:pt x="0" y="5"/>
                      <a:pt x="0" y="3"/>
                    </a:cubicBezTo>
                    <a:cubicBezTo>
                      <a:pt x="0" y="1"/>
                      <a:pt x="1" y="0"/>
                      <a:pt x="1" y="0"/>
                    </a:cubicBezTo>
                    <a:close/>
                  </a:path>
                </a:pathLst>
              </a:custGeom>
              <a:grp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grpSp>
      </p:grpSp>
    </p:spTree>
    <p:extLst>
      <p:ext uri="{BB962C8B-B14F-4D97-AF65-F5344CB8AC3E}">
        <p14:creationId xmlns:p14="http://schemas.microsoft.com/office/powerpoint/2010/main" val="828314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D0B9B89E-3A1A-4D6E-BE95-DD268CE71FF8}"/>
              </a:ext>
            </a:extLst>
          </p:cNvPr>
          <p:cNvSpPr>
            <a:spLocks noGrp="1"/>
          </p:cNvSpPr>
          <p:nvPr>
            <p:ph type="body" sz="quarter" idx="15"/>
          </p:nvPr>
        </p:nvSpPr>
        <p:spPr>
          <a:xfrm>
            <a:off x="280195" y="640267"/>
            <a:ext cx="5842794" cy="184666"/>
          </a:xfrm>
        </p:spPr>
        <p:txBody>
          <a:bodyPr/>
          <a:lstStyle/>
          <a:p>
            <a:r>
              <a:rPr lang="en-US" dirty="0"/>
              <a:t>We Must Handle Mundane, Everyday Challenges that Pose Risks</a:t>
            </a:r>
          </a:p>
        </p:txBody>
      </p:sp>
      <p:sp>
        <p:nvSpPr>
          <p:cNvPr id="8" name="Text Placeholder 2">
            <a:extLst>
              <a:ext uri="{FF2B5EF4-FFF2-40B4-BE49-F238E27FC236}">
                <a16:creationId xmlns:a16="http://schemas.microsoft.com/office/drawing/2014/main" id="{F664EBFA-46DC-492B-8816-CAF6F7AFC8F9}"/>
              </a:ext>
            </a:extLst>
          </p:cNvPr>
          <p:cNvSpPr>
            <a:spLocks noGrp="1"/>
          </p:cNvSpPr>
          <p:nvPr>
            <p:ph type="body" sz="quarter" idx="16"/>
          </p:nvPr>
        </p:nvSpPr>
        <p:spPr>
          <a:xfrm>
            <a:off x="280194" y="99782"/>
            <a:ext cx="2560320" cy="123111"/>
          </a:xfrm>
        </p:spPr>
        <p:txBody>
          <a:bodyPr/>
          <a:lstStyle/>
          <a:p>
            <a:r>
              <a:rPr lang="en-US" dirty="0"/>
              <a:t>Introduction to IRM </a:t>
            </a:r>
          </a:p>
        </p:txBody>
      </p:sp>
      <p:sp>
        <p:nvSpPr>
          <p:cNvPr id="9" name="Text Placeholder 3">
            <a:extLst>
              <a:ext uri="{FF2B5EF4-FFF2-40B4-BE49-F238E27FC236}">
                <a16:creationId xmlns:a16="http://schemas.microsoft.com/office/drawing/2014/main" id="{64603FB6-DFBC-497F-AB71-F36E844C441C}"/>
              </a:ext>
            </a:extLst>
          </p:cNvPr>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10" name="Text Placeholder 4">
            <a:extLst>
              <a:ext uri="{FF2B5EF4-FFF2-40B4-BE49-F238E27FC236}">
                <a16:creationId xmlns:a16="http://schemas.microsoft.com/office/drawing/2014/main" id="{746366EB-EF4D-4F08-8E9C-05D3A250F339}"/>
              </a:ext>
            </a:extLst>
          </p:cNvPr>
          <p:cNvSpPr>
            <a:spLocks noGrp="1"/>
          </p:cNvSpPr>
          <p:nvPr>
            <p:ph type="body" sz="quarter" idx="19"/>
          </p:nvPr>
        </p:nvSpPr>
        <p:spPr>
          <a:xfrm>
            <a:off x="0" y="4403825"/>
            <a:ext cx="2046204" cy="230832"/>
          </a:xfrm>
        </p:spPr>
        <p:txBody>
          <a:bodyPr/>
          <a:lstStyle/>
          <a:p>
            <a:endParaRPr lang="en-US"/>
          </a:p>
        </p:txBody>
      </p:sp>
      <p:sp>
        <p:nvSpPr>
          <p:cNvPr id="11" name="Title 5">
            <a:extLst>
              <a:ext uri="{FF2B5EF4-FFF2-40B4-BE49-F238E27FC236}">
                <a16:creationId xmlns:a16="http://schemas.microsoft.com/office/drawing/2014/main" id="{D332D11E-857C-43A8-985B-93E5921E510E}"/>
              </a:ext>
            </a:extLst>
          </p:cNvPr>
          <p:cNvSpPr>
            <a:spLocks noGrp="1"/>
          </p:cNvSpPr>
          <p:nvPr>
            <p:ph type="title"/>
          </p:nvPr>
        </p:nvSpPr>
        <p:spPr>
          <a:xfrm>
            <a:off x="280194" y="309824"/>
            <a:ext cx="5486400" cy="256480"/>
          </a:xfrm>
        </p:spPr>
        <p:txBody>
          <a:bodyPr/>
          <a:lstStyle/>
          <a:p>
            <a:r>
              <a:rPr lang="en-US" dirty="0"/>
              <a:t>Schools Confront More Than Just Crises</a:t>
            </a:r>
          </a:p>
        </p:txBody>
      </p:sp>
      <p:sp>
        <p:nvSpPr>
          <p:cNvPr id="12" name="TextBox 11">
            <a:extLst>
              <a:ext uri="{FF2B5EF4-FFF2-40B4-BE49-F238E27FC236}">
                <a16:creationId xmlns:a16="http://schemas.microsoft.com/office/drawing/2014/main" id="{9387BBD8-16CC-4348-B564-DB9C1CF249BE}"/>
              </a:ext>
            </a:extLst>
          </p:cNvPr>
          <p:cNvSpPr txBox="1"/>
          <p:nvPr/>
        </p:nvSpPr>
        <p:spPr bwMode="gray">
          <a:xfrm>
            <a:off x="4408473" y="3022198"/>
            <a:ext cx="530328" cy="246221"/>
          </a:xfrm>
          <a:prstGeom prst="rect">
            <a:avLst/>
          </a:prstGeom>
          <a:noFill/>
        </p:spPr>
        <p:txBody>
          <a:bodyPr wrap="square" lIns="0" tIns="0" rIns="0" bIns="0" rtlCol="0">
            <a:spAutoFit/>
          </a:bodyPr>
          <a:lstStyle/>
          <a:p>
            <a:pPr>
              <a:spcBef>
                <a:spcPts val="300"/>
              </a:spcBef>
            </a:pPr>
            <a:r>
              <a:rPr lang="en-US" sz="800" dirty="0"/>
              <a:t>Data Security</a:t>
            </a:r>
          </a:p>
        </p:txBody>
      </p:sp>
      <p:sp>
        <p:nvSpPr>
          <p:cNvPr id="13" name="TextBox 12">
            <a:extLst>
              <a:ext uri="{FF2B5EF4-FFF2-40B4-BE49-F238E27FC236}">
                <a16:creationId xmlns:a16="http://schemas.microsoft.com/office/drawing/2014/main" id="{A77578F9-10DE-44FA-93B3-67375B2136E4}"/>
              </a:ext>
            </a:extLst>
          </p:cNvPr>
          <p:cNvSpPr txBox="1"/>
          <p:nvPr/>
        </p:nvSpPr>
        <p:spPr bwMode="gray">
          <a:xfrm>
            <a:off x="3417560" y="4076345"/>
            <a:ext cx="717820" cy="123111"/>
          </a:xfrm>
          <a:prstGeom prst="rect">
            <a:avLst/>
          </a:prstGeom>
          <a:noFill/>
        </p:spPr>
        <p:txBody>
          <a:bodyPr wrap="square" lIns="0" tIns="0" rIns="0" bIns="0" rtlCol="0">
            <a:spAutoFit/>
          </a:bodyPr>
          <a:lstStyle/>
          <a:p>
            <a:pPr>
              <a:spcBef>
                <a:spcPts val="300"/>
              </a:spcBef>
            </a:pPr>
            <a:r>
              <a:rPr lang="en-US" sz="800" dirty="0"/>
              <a:t>Social Media</a:t>
            </a:r>
          </a:p>
        </p:txBody>
      </p:sp>
      <p:sp>
        <p:nvSpPr>
          <p:cNvPr id="14" name="TextBox 13">
            <a:extLst>
              <a:ext uri="{FF2B5EF4-FFF2-40B4-BE49-F238E27FC236}">
                <a16:creationId xmlns:a16="http://schemas.microsoft.com/office/drawing/2014/main" id="{DE7D81B0-FDF7-475C-99D2-E40BD5C6A80D}"/>
              </a:ext>
            </a:extLst>
          </p:cNvPr>
          <p:cNvSpPr txBox="1"/>
          <p:nvPr/>
        </p:nvSpPr>
        <p:spPr bwMode="gray">
          <a:xfrm>
            <a:off x="4402585" y="2016213"/>
            <a:ext cx="764810" cy="246221"/>
          </a:xfrm>
          <a:prstGeom prst="rect">
            <a:avLst/>
          </a:prstGeom>
          <a:noFill/>
        </p:spPr>
        <p:txBody>
          <a:bodyPr wrap="square" lIns="0" tIns="0" rIns="0" bIns="0" rtlCol="0">
            <a:spAutoFit/>
          </a:bodyPr>
          <a:lstStyle/>
          <a:p>
            <a:pPr>
              <a:spcBef>
                <a:spcPts val="300"/>
              </a:spcBef>
            </a:pPr>
            <a:r>
              <a:rPr lang="en-US" sz="800" dirty="0"/>
              <a:t>Drop Off/Pick Up Procedures </a:t>
            </a:r>
          </a:p>
        </p:txBody>
      </p:sp>
      <p:sp>
        <p:nvSpPr>
          <p:cNvPr id="15" name="TextBox 14">
            <a:extLst>
              <a:ext uri="{FF2B5EF4-FFF2-40B4-BE49-F238E27FC236}">
                <a16:creationId xmlns:a16="http://schemas.microsoft.com/office/drawing/2014/main" id="{9FE23875-EA1D-4C87-A458-CEEA99E5C57A}"/>
              </a:ext>
            </a:extLst>
          </p:cNvPr>
          <p:cNvSpPr txBox="1"/>
          <p:nvPr/>
        </p:nvSpPr>
        <p:spPr bwMode="gray">
          <a:xfrm>
            <a:off x="2200466" y="4072479"/>
            <a:ext cx="643269" cy="246221"/>
          </a:xfrm>
          <a:prstGeom prst="rect">
            <a:avLst/>
          </a:prstGeom>
          <a:noFill/>
        </p:spPr>
        <p:txBody>
          <a:bodyPr wrap="square" lIns="0" tIns="0" rIns="0" bIns="0" rtlCol="0">
            <a:spAutoFit/>
          </a:bodyPr>
          <a:lstStyle/>
          <a:p>
            <a:pPr>
              <a:spcBef>
                <a:spcPts val="300"/>
              </a:spcBef>
            </a:pPr>
            <a:r>
              <a:rPr lang="en-US" sz="800" dirty="0"/>
              <a:t>Parental Grievances  </a:t>
            </a:r>
          </a:p>
        </p:txBody>
      </p:sp>
      <p:sp>
        <p:nvSpPr>
          <p:cNvPr id="16" name="TextBox 15">
            <a:extLst>
              <a:ext uri="{FF2B5EF4-FFF2-40B4-BE49-F238E27FC236}">
                <a16:creationId xmlns:a16="http://schemas.microsoft.com/office/drawing/2014/main" id="{682D439E-8E71-48CF-95FD-C7B7D336D3AB}"/>
              </a:ext>
            </a:extLst>
          </p:cNvPr>
          <p:cNvSpPr txBox="1"/>
          <p:nvPr/>
        </p:nvSpPr>
        <p:spPr bwMode="gray">
          <a:xfrm>
            <a:off x="769361" y="2016039"/>
            <a:ext cx="958168" cy="123111"/>
          </a:xfrm>
          <a:prstGeom prst="rect">
            <a:avLst/>
          </a:prstGeom>
          <a:noFill/>
        </p:spPr>
        <p:txBody>
          <a:bodyPr wrap="square" lIns="0" tIns="0" rIns="0" bIns="0" rtlCol="0">
            <a:spAutoFit/>
          </a:bodyPr>
          <a:lstStyle/>
          <a:p>
            <a:pPr algn="r">
              <a:spcBef>
                <a:spcPts val="300"/>
              </a:spcBef>
            </a:pPr>
            <a:r>
              <a:rPr lang="en-US" sz="800" dirty="0"/>
              <a:t>Athletics</a:t>
            </a:r>
          </a:p>
        </p:txBody>
      </p:sp>
      <p:sp>
        <p:nvSpPr>
          <p:cNvPr id="17" name="TextBox 16">
            <a:extLst>
              <a:ext uri="{FF2B5EF4-FFF2-40B4-BE49-F238E27FC236}">
                <a16:creationId xmlns:a16="http://schemas.microsoft.com/office/drawing/2014/main" id="{DBD9F901-119D-4874-B324-D4015B1AA0B4}"/>
              </a:ext>
            </a:extLst>
          </p:cNvPr>
          <p:cNvSpPr txBox="1"/>
          <p:nvPr/>
        </p:nvSpPr>
        <p:spPr bwMode="gray">
          <a:xfrm>
            <a:off x="1201196" y="3036541"/>
            <a:ext cx="525378" cy="246221"/>
          </a:xfrm>
          <a:prstGeom prst="rect">
            <a:avLst/>
          </a:prstGeom>
          <a:noFill/>
        </p:spPr>
        <p:txBody>
          <a:bodyPr wrap="square" lIns="0" tIns="0" rIns="0" bIns="0" rtlCol="0">
            <a:spAutoFit/>
          </a:bodyPr>
          <a:lstStyle/>
          <a:p>
            <a:pPr>
              <a:spcBef>
                <a:spcPts val="300"/>
              </a:spcBef>
            </a:pPr>
            <a:r>
              <a:rPr lang="en-US" sz="800" dirty="0"/>
              <a:t>Employee Disputes</a:t>
            </a:r>
          </a:p>
        </p:txBody>
      </p:sp>
      <p:sp>
        <p:nvSpPr>
          <p:cNvPr id="18" name="Oval 17">
            <a:extLst>
              <a:ext uri="{FF2B5EF4-FFF2-40B4-BE49-F238E27FC236}">
                <a16:creationId xmlns:a16="http://schemas.microsoft.com/office/drawing/2014/main" id="{D17C62C7-5EC5-4C1D-8FE5-D3A4707037DE}"/>
              </a:ext>
            </a:extLst>
          </p:cNvPr>
          <p:cNvSpPr/>
          <p:nvPr/>
        </p:nvSpPr>
        <p:spPr bwMode="gray">
          <a:xfrm>
            <a:off x="1811125" y="1425672"/>
            <a:ext cx="2507864" cy="2569417"/>
          </a:xfrm>
          <a:prstGeom prst="ellipse">
            <a:avLst/>
          </a:prstGeom>
          <a:solidFill>
            <a:schemeClr val="bg2"/>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19" name="Straight Connector 18">
            <a:extLst>
              <a:ext uri="{FF2B5EF4-FFF2-40B4-BE49-F238E27FC236}">
                <a16:creationId xmlns:a16="http://schemas.microsoft.com/office/drawing/2014/main" id="{2596E9D1-C258-461C-9245-563FA5D6536B}"/>
              </a:ext>
            </a:extLst>
          </p:cNvPr>
          <p:cNvCxnSpPr/>
          <p:nvPr/>
        </p:nvCxnSpPr>
        <p:spPr bwMode="gray">
          <a:xfrm>
            <a:off x="1910418" y="1511320"/>
            <a:ext cx="2340674" cy="239812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0" name="Straight Connector 19">
            <a:extLst>
              <a:ext uri="{FF2B5EF4-FFF2-40B4-BE49-F238E27FC236}">
                <a16:creationId xmlns:a16="http://schemas.microsoft.com/office/drawing/2014/main" id="{3A19AE4F-8551-4B14-95EA-E2471DF5A1A5}"/>
              </a:ext>
            </a:extLst>
          </p:cNvPr>
          <p:cNvCxnSpPr/>
          <p:nvPr/>
        </p:nvCxnSpPr>
        <p:spPr bwMode="gray">
          <a:xfrm flipH="1">
            <a:off x="1894721" y="1511320"/>
            <a:ext cx="2340674" cy="2398122"/>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21" name="Straight Connector 20">
            <a:extLst>
              <a:ext uri="{FF2B5EF4-FFF2-40B4-BE49-F238E27FC236}">
                <a16:creationId xmlns:a16="http://schemas.microsoft.com/office/drawing/2014/main" id="{A54E763D-B0CC-4B52-AD43-930966EC30BF}"/>
              </a:ext>
            </a:extLst>
          </p:cNvPr>
          <p:cNvCxnSpPr/>
          <p:nvPr/>
        </p:nvCxnSpPr>
        <p:spPr bwMode="gray">
          <a:xfrm flipH="1">
            <a:off x="1468741" y="2710380"/>
            <a:ext cx="3236976"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22" name="TextBox 21">
            <a:extLst>
              <a:ext uri="{FF2B5EF4-FFF2-40B4-BE49-F238E27FC236}">
                <a16:creationId xmlns:a16="http://schemas.microsoft.com/office/drawing/2014/main" id="{C5C4E995-2318-4D9D-8B54-321502AB1934}"/>
              </a:ext>
            </a:extLst>
          </p:cNvPr>
          <p:cNvSpPr txBox="1"/>
          <p:nvPr/>
        </p:nvSpPr>
        <p:spPr bwMode="gray">
          <a:xfrm>
            <a:off x="2200114" y="1211835"/>
            <a:ext cx="685485" cy="246221"/>
          </a:xfrm>
          <a:prstGeom prst="rect">
            <a:avLst/>
          </a:prstGeom>
          <a:noFill/>
        </p:spPr>
        <p:txBody>
          <a:bodyPr wrap="square" lIns="0" tIns="0" rIns="0" bIns="0" rtlCol="0">
            <a:spAutoFit/>
          </a:bodyPr>
          <a:lstStyle/>
          <a:p>
            <a:pPr>
              <a:spcBef>
                <a:spcPts val="300"/>
              </a:spcBef>
            </a:pPr>
            <a:r>
              <a:rPr lang="en-US" sz="800" dirty="0"/>
              <a:t>Food Allergies </a:t>
            </a:r>
          </a:p>
        </p:txBody>
      </p:sp>
      <p:sp>
        <p:nvSpPr>
          <p:cNvPr id="23" name="TextBox 22">
            <a:extLst>
              <a:ext uri="{FF2B5EF4-FFF2-40B4-BE49-F238E27FC236}">
                <a16:creationId xmlns:a16="http://schemas.microsoft.com/office/drawing/2014/main" id="{BDC67E33-C0DF-4A98-AA36-352700C2081B}"/>
              </a:ext>
            </a:extLst>
          </p:cNvPr>
          <p:cNvSpPr txBox="1"/>
          <p:nvPr/>
        </p:nvSpPr>
        <p:spPr bwMode="gray">
          <a:xfrm>
            <a:off x="3417560" y="1217808"/>
            <a:ext cx="764810" cy="123111"/>
          </a:xfrm>
          <a:prstGeom prst="rect">
            <a:avLst/>
          </a:prstGeom>
          <a:noFill/>
        </p:spPr>
        <p:txBody>
          <a:bodyPr wrap="square" lIns="0" tIns="0" rIns="0" bIns="0" rtlCol="0">
            <a:spAutoFit/>
          </a:bodyPr>
          <a:lstStyle/>
          <a:p>
            <a:pPr>
              <a:spcBef>
                <a:spcPts val="300"/>
              </a:spcBef>
            </a:pPr>
            <a:r>
              <a:rPr lang="en-US" sz="800" dirty="0"/>
              <a:t>Slip and Falls</a:t>
            </a:r>
          </a:p>
        </p:txBody>
      </p:sp>
      <p:sp>
        <p:nvSpPr>
          <p:cNvPr id="24" name="TextBox 23">
            <a:extLst>
              <a:ext uri="{FF2B5EF4-FFF2-40B4-BE49-F238E27FC236}">
                <a16:creationId xmlns:a16="http://schemas.microsoft.com/office/drawing/2014/main" id="{5CA66A52-D915-42B1-A605-6E9A74A7ED8F}"/>
              </a:ext>
            </a:extLst>
          </p:cNvPr>
          <p:cNvSpPr txBox="1"/>
          <p:nvPr/>
        </p:nvSpPr>
        <p:spPr>
          <a:xfrm>
            <a:off x="291750" y="1017854"/>
            <a:ext cx="1534265" cy="756617"/>
          </a:xfrm>
          <a:prstGeom prst="rect">
            <a:avLst/>
          </a:prstGeom>
          <a:noFill/>
        </p:spPr>
        <p:txBody>
          <a:bodyPr wrap="square" lIns="0" tIns="0" rIns="0" bIns="0" rtlCol="0">
            <a:spAutoFit/>
          </a:bodyPr>
          <a:lstStyle/>
          <a:p>
            <a:pPr>
              <a:spcBef>
                <a:spcPts val="500"/>
              </a:spcBef>
            </a:pPr>
            <a:r>
              <a:rPr lang="en-US" sz="900" b="1" dirty="0"/>
              <a:t>Student Health, Safety</a:t>
            </a:r>
          </a:p>
          <a:p>
            <a:pPr>
              <a:spcBef>
                <a:spcPts val="500"/>
              </a:spcBef>
            </a:pPr>
            <a:r>
              <a:rPr lang="en-US" sz="900" dirty="0"/>
              <a:t>Severe food allergies, athletic injuries endanger student well-being while on campus</a:t>
            </a:r>
          </a:p>
        </p:txBody>
      </p:sp>
      <p:sp>
        <p:nvSpPr>
          <p:cNvPr id="25" name="TextBox 24">
            <a:extLst>
              <a:ext uri="{FF2B5EF4-FFF2-40B4-BE49-F238E27FC236}">
                <a16:creationId xmlns:a16="http://schemas.microsoft.com/office/drawing/2014/main" id="{89D073AA-848C-490C-A4BA-262E542F71A4}"/>
              </a:ext>
            </a:extLst>
          </p:cNvPr>
          <p:cNvSpPr txBox="1"/>
          <p:nvPr/>
        </p:nvSpPr>
        <p:spPr>
          <a:xfrm>
            <a:off x="291749" y="3608922"/>
            <a:ext cx="1534265" cy="756617"/>
          </a:xfrm>
          <a:prstGeom prst="rect">
            <a:avLst/>
          </a:prstGeom>
          <a:noFill/>
        </p:spPr>
        <p:txBody>
          <a:bodyPr wrap="square" lIns="0" tIns="0" rIns="0" bIns="0" rtlCol="0">
            <a:spAutoFit/>
          </a:bodyPr>
          <a:lstStyle/>
          <a:p>
            <a:pPr>
              <a:spcBef>
                <a:spcPts val="500"/>
              </a:spcBef>
            </a:pPr>
            <a:r>
              <a:rPr lang="en-US" sz="900" b="1" dirty="0"/>
              <a:t>Community Conflict</a:t>
            </a:r>
          </a:p>
          <a:p>
            <a:pPr>
              <a:spcBef>
                <a:spcPts val="500"/>
              </a:spcBef>
            </a:pPr>
            <a:r>
              <a:rPr lang="en-US" sz="900" dirty="0"/>
              <a:t>Increasingly litigious employees, parents threaten schools </a:t>
            </a:r>
            <a:br>
              <a:rPr lang="en-US" sz="900" dirty="0"/>
            </a:br>
            <a:r>
              <a:rPr lang="en-US" sz="900" dirty="0"/>
              <a:t>with lawsuits</a:t>
            </a:r>
          </a:p>
        </p:txBody>
      </p:sp>
      <p:sp>
        <p:nvSpPr>
          <p:cNvPr id="26" name="TextBox 25">
            <a:extLst>
              <a:ext uri="{FF2B5EF4-FFF2-40B4-BE49-F238E27FC236}">
                <a16:creationId xmlns:a16="http://schemas.microsoft.com/office/drawing/2014/main" id="{C5BFE467-3AA0-4205-BB7F-D81DBC81891F}"/>
              </a:ext>
            </a:extLst>
          </p:cNvPr>
          <p:cNvSpPr txBox="1"/>
          <p:nvPr/>
        </p:nvSpPr>
        <p:spPr>
          <a:xfrm>
            <a:off x="4588724" y="1018162"/>
            <a:ext cx="1534265" cy="692497"/>
          </a:xfrm>
          <a:prstGeom prst="rect">
            <a:avLst/>
          </a:prstGeom>
          <a:noFill/>
        </p:spPr>
        <p:txBody>
          <a:bodyPr wrap="square" lIns="0" tIns="0" rIns="0" bIns="0" rtlCol="0">
            <a:spAutoFit/>
          </a:bodyPr>
          <a:lstStyle/>
          <a:p>
            <a:pPr>
              <a:spcBef>
                <a:spcPts val="500"/>
              </a:spcBef>
            </a:pPr>
            <a:r>
              <a:rPr lang="en-US" sz="900" b="1" dirty="0"/>
              <a:t>Campus Physical Safety</a:t>
            </a:r>
            <a:br>
              <a:rPr lang="en-US" sz="900" b="1" dirty="0"/>
            </a:br>
            <a:r>
              <a:rPr lang="en-US" sz="900" dirty="0"/>
              <a:t>Routine activities become dangerous without appropriate planning, maintenance, vigilance</a:t>
            </a:r>
            <a:endParaRPr lang="en-US" sz="900" b="1" dirty="0"/>
          </a:p>
        </p:txBody>
      </p:sp>
      <p:sp>
        <p:nvSpPr>
          <p:cNvPr id="27" name="TextBox 26">
            <a:extLst>
              <a:ext uri="{FF2B5EF4-FFF2-40B4-BE49-F238E27FC236}">
                <a16:creationId xmlns:a16="http://schemas.microsoft.com/office/drawing/2014/main" id="{311033E0-AEAA-4AB4-989E-B4E7F0A0F856}"/>
              </a:ext>
            </a:extLst>
          </p:cNvPr>
          <p:cNvSpPr txBox="1"/>
          <p:nvPr/>
        </p:nvSpPr>
        <p:spPr>
          <a:xfrm>
            <a:off x="4588724" y="3608922"/>
            <a:ext cx="1534265" cy="756617"/>
          </a:xfrm>
          <a:prstGeom prst="rect">
            <a:avLst/>
          </a:prstGeom>
          <a:noFill/>
        </p:spPr>
        <p:txBody>
          <a:bodyPr wrap="square" lIns="0" tIns="0" rIns="0" bIns="0" rtlCol="0">
            <a:spAutoFit/>
          </a:bodyPr>
          <a:lstStyle/>
          <a:p>
            <a:pPr>
              <a:spcBef>
                <a:spcPts val="500"/>
              </a:spcBef>
            </a:pPr>
            <a:r>
              <a:rPr lang="en-US" sz="900" b="1" dirty="0"/>
              <a:t>Technology Threats</a:t>
            </a:r>
          </a:p>
          <a:p>
            <a:pPr>
              <a:spcBef>
                <a:spcPts val="500"/>
              </a:spcBef>
            </a:pPr>
            <a:r>
              <a:rPr lang="en-US" sz="900" dirty="0"/>
              <a:t>Evolving student, school IT usage bring new vulnerabilities to sensitive information, reputations</a:t>
            </a:r>
          </a:p>
        </p:txBody>
      </p:sp>
      <p:grpSp>
        <p:nvGrpSpPr>
          <p:cNvPr id="28" name="Group 27">
            <a:extLst>
              <a:ext uri="{FF2B5EF4-FFF2-40B4-BE49-F238E27FC236}">
                <a16:creationId xmlns:a16="http://schemas.microsoft.com/office/drawing/2014/main" id="{0DF2D886-4D82-46BC-B465-D02987F8283D}"/>
              </a:ext>
            </a:extLst>
          </p:cNvPr>
          <p:cNvGrpSpPr/>
          <p:nvPr/>
        </p:nvGrpSpPr>
        <p:grpSpPr>
          <a:xfrm>
            <a:off x="2097516" y="2143275"/>
            <a:ext cx="365760" cy="365760"/>
            <a:chOff x="484094" y="2077594"/>
            <a:chExt cx="365760" cy="365760"/>
          </a:xfrm>
        </p:grpSpPr>
        <p:sp>
          <p:nvSpPr>
            <p:cNvPr id="29" name="Oval 28">
              <a:extLst>
                <a:ext uri="{FF2B5EF4-FFF2-40B4-BE49-F238E27FC236}">
                  <a16:creationId xmlns:a16="http://schemas.microsoft.com/office/drawing/2014/main" id="{0FAD8A95-DCD9-4C5B-8D3B-5826D3E4DEEC}"/>
                </a:ext>
              </a:extLst>
            </p:cNvPr>
            <p:cNvSpPr/>
            <p:nvPr/>
          </p:nvSpPr>
          <p:spPr bwMode="gray">
            <a:xfrm>
              <a:off x="484094" y="2077594"/>
              <a:ext cx="365760" cy="365760"/>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0" name="Picture 29">
              <a:extLst>
                <a:ext uri="{FF2B5EF4-FFF2-40B4-BE49-F238E27FC236}">
                  <a16:creationId xmlns:a16="http://schemas.microsoft.com/office/drawing/2014/main" id="{28725B3B-5A2B-49A5-86F7-459579C6F15A}"/>
                </a:ext>
              </a:extLst>
            </p:cNvPr>
            <p:cNvPicPr>
              <a:picLocks noChangeAspect="1"/>
            </p:cNvPicPr>
            <p:nvPr/>
          </p:nvPicPr>
          <p:blipFill>
            <a:blip r:embed="rId3">
              <a:biLevel thresh="25000"/>
            </a:blip>
            <a:stretch>
              <a:fillRect/>
            </a:stretch>
          </p:blipFill>
          <p:spPr bwMode="gray">
            <a:xfrm>
              <a:off x="581778" y="2113584"/>
              <a:ext cx="170392" cy="293781"/>
            </a:xfrm>
            <a:prstGeom prst="rect">
              <a:avLst/>
            </a:prstGeom>
          </p:spPr>
        </p:pic>
      </p:grpSp>
      <p:grpSp>
        <p:nvGrpSpPr>
          <p:cNvPr id="31" name="Group 30">
            <a:extLst>
              <a:ext uri="{FF2B5EF4-FFF2-40B4-BE49-F238E27FC236}">
                <a16:creationId xmlns:a16="http://schemas.microsoft.com/office/drawing/2014/main" id="{E2F5B3B3-DFD0-47A5-A4DF-25AF6983F059}"/>
              </a:ext>
            </a:extLst>
          </p:cNvPr>
          <p:cNvGrpSpPr/>
          <p:nvPr/>
        </p:nvGrpSpPr>
        <p:grpSpPr>
          <a:xfrm>
            <a:off x="2553086" y="1715018"/>
            <a:ext cx="365760" cy="365760"/>
            <a:chOff x="409219" y="2825717"/>
            <a:chExt cx="365760" cy="365760"/>
          </a:xfrm>
        </p:grpSpPr>
        <p:sp>
          <p:nvSpPr>
            <p:cNvPr id="32" name="Oval 31">
              <a:extLst>
                <a:ext uri="{FF2B5EF4-FFF2-40B4-BE49-F238E27FC236}">
                  <a16:creationId xmlns:a16="http://schemas.microsoft.com/office/drawing/2014/main" id="{C874D878-0212-48CC-BD0F-347F054826D6}"/>
                </a:ext>
              </a:extLst>
            </p:cNvPr>
            <p:cNvSpPr/>
            <p:nvPr/>
          </p:nvSpPr>
          <p:spPr bwMode="gray">
            <a:xfrm>
              <a:off x="409219" y="2825717"/>
              <a:ext cx="365760" cy="365760"/>
            </a:xfrm>
            <a:prstGeom prst="ellipse">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3" name="Picture 11">
              <a:extLst>
                <a:ext uri="{FF2B5EF4-FFF2-40B4-BE49-F238E27FC236}">
                  <a16:creationId xmlns:a16="http://schemas.microsoft.com/office/drawing/2014/main" id="{406CD4E0-247A-4F2C-94B9-A7ECC1FFE934}"/>
                </a:ext>
              </a:extLst>
            </p:cNvPr>
            <p:cNvPicPr>
              <a:picLocks noChangeAspect="1" noChangeArrowheads="1"/>
            </p:cNvPicPr>
            <p:nvPr/>
          </p:nvPicPr>
          <p:blipFill>
            <a:blip r:embed="rId4">
              <a:biLevel thresh="25000"/>
            </a:blip>
            <a:stretch>
              <a:fillRect/>
            </a:stretch>
          </p:blipFill>
          <p:spPr bwMode="gray">
            <a:xfrm>
              <a:off x="481115" y="2878028"/>
              <a:ext cx="221968" cy="2611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5546C7A2-94E5-4B3C-ABFD-433032D72FF9}"/>
              </a:ext>
            </a:extLst>
          </p:cNvPr>
          <p:cNvGrpSpPr/>
          <p:nvPr/>
        </p:nvGrpSpPr>
        <p:grpSpPr>
          <a:xfrm>
            <a:off x="2091248" y="2839318"/>
            <a:ext cx="365760" cy="365760"/>
            <a:chOff x="460627" y="2395115"/>
            <a:chExt cx="365760" cy="365760"/>
          </a:xfrm>
        </p:grpSpPr>
        <p:sp>
          <p:nvSpPr>
            <p:cNvPr id="35" name="Oval 34">
              <a:extLst>
                <a:ext uri="{FF2B5EF4-FFF2-40B4-BE49-F238E27FC236}">
                  <a16:creationId xmlns:a16="http://schemas.microsoft.com/office/drawing/2014/main" id="{CCAB1FBE-E83B-4C9F-A005-FB03FEA0000A}"/>
                </a:ext>
              </a:extLst>
            </p:cNvPr>
            <p:cNvSpPr/>
            <p:nvPr/>
          </p:nvSpPr>
          <p:spPr bwMode="gray">
            <a:xfrm>
              <a:off x="460627" y="2395115"/>
              <a:ext cx="365760" cy="365760"/>
            </a:xfrm>
            <a:prstGeom prst="ellipse">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6" name="Picture 35" descr="A close up of an animal&#10;&#10;Description automatically generated">
              <a:extLst>
                <a:ext uri="{FF2B5EF4-FFF2-40B4-BE49-F238E27FC236}">
                  <a16:creationId xmlns:a16="http://schemas.microsoft.com/office/drawing/2014/main" id="{088FF771-C92D-40E6-B9FE-D9BB77CEB67E}"/>
                </a:ext>
              </a:extLst>
            </p:cNvPr>
            <p:cNvPicPr>
              <a:picLocks noChangeAspect="1"/>
            </p:cNvPicPr>
            <p:nvPr/>
          </p:nvPicPr>
          <p:blipFill>
            <a:blip r:embed="rId5">
              <a:biLevel thresh="25000"/>
            </a:blip>
            <a:stretch>
              <a:fillRect/>
            </a:stretch>
          </p:blipFill>
          <p:spPr>
            <a:xfrm>
              <a:off x="483487" y="2464381"/>
              <a:ext cx="320040" cy="227229"/>
            </a:xfrm>
            <a:prstGeom prst="rect">
              <a:avLst/>
            </a:prstGeom>
          </p:spPr>
        </p:pic>
      </p:grpSp>
      <p:grpSp>
        <p:nvGrpSpPr>
          <p:cNvPr id="37" name="Group 36">
            <a:extLst>
              <a:ext uri="{FF2B5EF4-FFF2-40B4-BE49-F238E27FC236}">
                <a16:creationId xmlns:a16="http://schemas.microsoft.com/office/drawing/2014/main" id="{75FB7D21-1EF2-4CC8-BCED-8166E04E450B}"/>
              </a:ext>
            </a:extLst>
          </p:cNvPr>
          <p:cNvGrpSpPr/>
          <p:nvPr/>
        </p:nvGrpSpPr>
        <p:grpSpPr>
          <a:xfrm>
            <a:off x="2553086" y="3321090"/>
            <a:ext cx="365760" cy="365760"/>
            <a:chOff x="1086233" y="2411303"/>
            <a:chExt cx="365760" cy="365760"/>
          </a:xfrm>
        </p:grpSpPr>
        <p:sp>
          <p:nvSpPr>
            <p:cNvPr id="38" name="Oval 37">
              <a:extLst>
                <a:ext uri="{FF2B5EF4-FFF2-40B4-BE49-F238E27FC236}">
                  <a16:creationId xmlns:a16="http://schemas.microsoft.com/office/drawing/2014/main" id="{77F44239-9E80-4DC5-8043-CCCC154E0B25}"/>
                </a:ext>
              </a:extLst>
            </p:cNvPr>
            <p:cNvSpPr/>
            <p:nvPr/>
          </p:nvSpPr>
          <p:spPr bwMode="gray">
            <a:xfrm>
              <a:off x="1086233" y="2411303"/>
              <a:ext cx="365760" cy="365760"/>
            </a:xfrm>
            <a:prstGeom prst="ellipse">
              <a:avLst/>
            </a:prstGeom>
            <a:solidFill>
              <a:schemeClr val="accent3"/>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9" name="Picture 8">
              <a:extLst>
                <a:ext uri="{FF2B5EF4-FFF2-40B4-BE49-F238E27FC236}">
                  <a16:creationId xmlns:a16="http://schemas.microsoft.com/office/drawing/2014/main" id="{C571D4D2-3080-4AC2-BBDA-AE2E4F40A728}"/>
                </a:ext>
              </a:extLst>
            </p:cNvPr>
            <p:cNvPicPr>
              <a:picLocks noChangeAspect="1" noChangeArrowheads="1"/>
            </p:cNvPicPr>
            <p:nvPr/>
          </p:nvPicPr>
          <p:blipFill>
            <a:blip r:embed="rId6">
              <a:biLevel thresh="25000"/>
            </a:blip>
            <a:stretch>
              <a:fillRect/>
            </a:stretch>
          </p:blipFill>
          <p:spPr bwMode="gray">
            <a:xfrm>
              <a:off x="1120739" y="2503869"/>
              <a:ext cx="296748" cy="18062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0" name="Straight Connector 39">
            <a:extLst>
              <a:ext uri="{FF2B5EF4-FFF2-40B4-BE49-F238E27FC236}">
                <a16:creationId xmlns:a16="http://schemas.microsoft.com/office/drawing/2014/main" id="{FDC22566-8FEE-42B8-BB25-E150E006FDD0}"/>
              </a:ext>
            </a:extLst>
          </p:cNvPr>
          <p:cNvCxnSpPr/>
          <p:nvPr/>
        </p:nvCxnSpPr>
        <p:spPr bwMode="gray">
          <a:xfrm flipH="1">
            <a:off x="3067776" y="1142158"/>
            <a:ext cx="0" cy="3191256"/>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42" name="Oval 41">
            <a:extLst>
              <a:ext uri="{FF2B5EF4-FFF2-40B4-BE49-F238E27FC236}">
                <a16:creationId xmlns:a16="http://schemas.microsoft.com/office/drawing/2014/main" id="{06C33630-95B3-4D5E-BACB-030DD44F7F5B}"/>
              </a:ext>
            </a:extLst>
          </p:cNvPr>
          <p:cNvSpPr/>
          <p:nvPr/>
        </p:nvSpPr>
        <p:spPr bwMode="gray">
          <a:xfrm>
            <a:off x="2843736" y="2481780"/>
            <a:ext cx="457200" cy="457200"/>
          </a:xfrm>
          <a:prstGeom prst="ellipse">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3" name="Picture 42">
            <a:extLst>
              <a:ext uri="{FF2B5EF4-FFF2-40B4-BE49-F238E27FC236}">
                <a16:creationId xmlns:a16="http://schemas.microsoft.com/office/drawing/2014/main" id="{3B300555-8206-44B2-8693-586BFF6BE9B2}"/>
              </a:ext>
            </a:extLst>
          </p:cNvPr>
          <p:cNvPicPr>
            <a:picLocks noChangeAspect="1"/>
          </p:cNvPicPr>
          <p:nvPr/>
        </p:nvPicPr>
        <p:blipFill>
          <a:blip r:embed="rId7">
            <a:biLevel thresh="25000"/>
          </a:blip>
          <a:stretch>
            <a:fillRect/>
          </a:stretch>
        </p:blipFill>
        <p:spPr>
          <a:xfrm>
            <a:off x="2946033" y="2550360"/>
            <a:ext cx="252607" cy="320040"/>
          </a:xfrm>
          <a:prstGeom prst="rect">
            <a:avLst/>
          </a:prstGeom>
        </p:spPr>
      </p:pic>
      <p:grpSp>
        <p:nvGrpSpPr>
          <p:cNvPr id="44" name="Group 43">
            <a:extLst>
              <a:ext uri="{FF2B5EF4-FFF2-40B4-BE49-F238E27FC236}">
                <a16:creationId xmlns:a16="http://schemas.microsoft.com/office/drawing/2014/main" id="{EA71F6A7-FBF0-4D42-8ADD-E7BBD487BD22}"/>
              </a:ext>
            </a:extLst>
          </p:cNvPr>
          <p:cNvGrpSpPr/>
          <p:nvPr/>
        </p:nvGrpSpPr>
        <p:grpSpPr>
          <a:xfrm>
            <a:off x="3207564" y="3321090"/>
            <a:ext cx="365760" cy="365760"/>
            <a:chOff x="559920" y="2263525"/>
            <a:chExt cx="365760" cy="365760"/>
          </a:xfrm>
        </p:grpSpPr>
        <p:sp>
          <p:nvSpPr>
            <p:cNvPr id="45" name="Oval 44">
              <a:extLst>
                <a:ext uri="{FF2B5EF4-FFF2-40B4-BE49-F238E27FC236}">
                  <a16:creationId xmlns:a16="http://schemas.microsoft.com/office/drawing/2014/main" id="{49F83C89-0BB4-43EE-9550-2F76274DED00}"/>
                </a:ext>
              </a:extLst>
            </p:cNvPr>
            <p:cNvSpPr/>
            <p:nvPr/>
          </p:nvSpPr>
          <p:spPr bwMode="gray">
            <a:xfrm>
              <a:off x="559920" y="2263525"/>
              <a:ext cx="365760" cy="365760"/>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6" name="Picture 4">
              <a:extLst>
                <a:ext uri="{FF2B5EF4-FFF2-40B4-BE49-F238E27FC236}">
                  <a16:creationId xmlns:a16="http://schemas.microsoft.com/office/drawing/2014/main" id="{83189A42-DB6E-44CB-986D-CDB1D0414D2C}"/>
                </a:ext>
              </a:extLst>
            </p:cNvPr>
            <p:cNvPicPr>
              <a:picLocks noChangeAspect="1" noChangeArrowheads="1"/>
            </p:cNvPicPr>
            <p:nvPr/>
          </p:nvPicPr>
          <p:blipFill>
            <a:blip r:embed="rId8">
              <a:biLevel thresh="25000"/>
            </a:blip>
            <a:stretch>
              <a:fillRect/>
            </a:stretch>
          </p:blipFill>
          <p:spPr bwMode="gray">
            <a:xfrm>
              <a:off x="625595" y="2334279"/>
              <a:ext cx="234410" cy="224253"/>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Oval 46">
            <a:extLst>
              <a:ext uri="{FF2B5EF4-FFF2-40B4-BE49-F238E27FC236}">
                <a16:creationId xmlns:a16="http://schemas.microsoft.com/office/drawing/2014/main" id="{D7BC73D2-8A8F-4ABC-A2AE-4147D97FC6F3}"/>
              </a:ext>
            </a:extLst>
          </p:cNvPr>
          <p:cNvSpPr/>
          <p:nvPr/>
        </p:nvSpPr>
        <p:spPr bwMode="gray">
          <a:xfrm>
            <a:off x="3660477" y="2839318"/>
            <a:ext cx="365760" cy="365760"/>
          </a:xfrm>
          <a:prstGeom prst="ellipse">
            <a:avLst/>
          </a:prstGeom>
          <a:solidFill>
            <a:schemeClr val="accent5"/>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Group 47">
            <a:extLst>
              <a:ext uri="{FF2B5EF4-FFF2-40B4-BE49-F238E27FC236}">
                <a16:creationId xmlns:a16="http://schemas.microsoft.com/office/drawing/2014/main" id="{1D50D98E-674C-41B7-B818-24AFE8BCC95D}"/>
              </a:ext>
            </a:extLst>
          </p:cNvPr>
          <p:cNvGrpSpPr/>
          <p:nvPr/>
        </p:nvGrpSpPr>
        <p:grpSpPr>
          <a:xfrm>
            <a:off x="3660477" y="2215683"/>
            <a:ext cx="365760" cy="365760"/>
            <a:chOff x="511337" y="2244522"/>
            <a:chExt cx="365760" cy="365760"/>
          </a:xfrm>
        </p:grpSpPr>
        <p:sp>
          <p:nvSpPr>
            <p:cNvPr id="49" name="Oval 48">
              <a:extLst>
                <a:ext uri="{FF2B5EF4-FFF2-40B4-BE49-F238E27FC236}">
                  <a16:creationId xmlns:a16="http://schemas.microsoft.com/office/drawing/2014/main" id="{1BCC3D08-400E-4FDE-B6F5-A88F232C500C}"/>
                </a:ext>
              </a:extLst>
            </p:cNvPr>
            <p:cNvSpPr/>
            <p:nvPr/>
          </p:nvSpPr>
          <p:spPr bwMode="gray">
            <a:xfrm>
              <a:off x="511337" y="2244522"/>
              <a:ext cx="365760" cy="365760"/>
            </a:xfrm>
            <a:prstGeom prst="ellipse">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0" name="Picture 10">
              <a:extLst>
                <a:ext uri="{FF2B5EF4-FFF2-40B4-BE49-F238E27FC236}">
                  <a16:creationId xmlns:a16="http://schemas.microsoft.com/office/drawing/2014/main" id="{C5EDC627-4E69-4AC8-AE34-238968E6BBAC}"/>
                </a:ext>
              </a:extLst>
            </p:cNvPr>
            <p:cNvPicPr>
              <a:picLocks noChangeAspect="1" noChangeArrowheads="1"/>
            </p:cNvPicPr>
            <p:nvPr/>
          </p:nvPicPr>
          <p:blipFill>
            <a:blip r:embed="rId9">
              <a:biLevel thresh="25000"/>
            </a:blip>
            <a:stretch>
              <a:fillRect/>
            </a:stretch>
          </p:blipFill>
          <p:spPr bwMode="gray">
            <a:xfrm>
              <a:off x="577349" y="2312482"/>
              <a:ext cx="233736" cy="229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841C4F6E-3D31-4A3A-A303-A9095B60E36A}"/>
              </a:ext>
            </a:extLst>
          </p:cNvPr>
          <p:cNvGrpSpPr/>
          <p:nvPr/>
        </p:nvGrpSpPr>
        <p:grpSpPr>
          <a:xfrm>
            <a:off x="3234680" y="1709690"/>
            <a:ext cx="365760" cy="365760"/>
            <a:chOff x="361236" y="2952933"/>
            <a:chExt cx="365760" cy="365760"/>
          </a:xfrm>
        </p:grpSpPr>
        <p:sp>
          <p:nvSpPr>
            <p:cNvPr id="52" name="Oval 51">
              <a:extLst>
                <a:ext uri="{FF2B5EF4-FFF2-40B4-BE49-F238E27FC236}">
                  <a16:creationId xmlns:a16="http://schemas.microsoft.com/office/drawing/2014/main" id="{41C5DCAA-D7B0-4B11-9CFC-5908BEC0748F}"/>
                </a:ext>
              </a:extLst>
            </p:cNvPr>
            <p:cNvSpPr/>
            <p:nvPr/>
          </p:nvSpPr>
          <p:spPr bwMode="gray">
            <a:xfrm>
              <a:off x="361236" y="2952933"/>
              <a:ext cx="365760" cy="365760"/>
            </a:xfrm>
            <a:prstGeom prst="ellipse">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53" name="Picture 52" descr="A close up of a logo&#10;&#10;Description automatically generated">
              <a:extLst>
                <a:ext uri="{FF2B5EF4-FFF2-40B4-BE49-F238E27FC236}">
                  <a16:creationId xmlns:a16="http://schemas.microsoft.com/office/drawing/2014/main" id="{EEC67642-84ED-492C-A8B1-53DDDA2A3663}"/>
                </a:ext>
              </a:extLst>
            </p:cNvPr>
            <p:cNvPicPr>
              <a:picLocks noChangeAspect="1"/>
            </p:cNvPicPr>
            <p:nvPr/>
          </p:nvPicPr>
          <p:blipFill>
            <a:blip r:embed="rId10">
              <a:biLevel thresh="25000"/>
            </a:blip>
            <a:stretch>
              <a:fillRect/>
            </a:stretch>
          </p:blipFill>
          <p:spPr>
            <a:xfrm>
              <a:off x="408323" y="2998653"/>
              <a:ext cx="271586" cy="274320"/>
            </a:xfrm>
            <a:prstGeom prst="rect">
              <a:avLst/>
            </a:prstGeom>
          </p:spPr>
        </p:pic>
      </p:grpSp>
      <p:pic>
        <p:nvPicPr>
          <p:cNvPr id="54" name="Picture 53">
            <a:extLst>
              <a:ext uri="{FF2B5EF4-FFF2-40B4-BE49-F238E27FC236}">
                <a16:creationId xmlns:a16="http://schemas.microsoft.com/office/drawing/2014/main" id="{96CA272E-B7FF-412C-99BE-504ECB93B26E}"/>
              </a:ext>
            </a:extLst>
          </p:cNvPr>
          <p:cNvPicPr>
            <a:picLocks noChangeAspect="1"/>
          </p:cNvPicPr>
          <p:nvPr/>
        </p:nvPicPr>
        <p:blipFill>
          <a:blip r:embed="rId11">
            <a:biLevel thresh="25000"/>
          </a:blip>
          <a:stretch>
            <a:fillRect/>
          </a:stretch>
        </p:blipFill>
        <p:spPr>
          <a:xfrm>
            <a:off x="3773863" y="2930758"/>
            <a:ext cx="138989" cy="182880"/>
          </a:xfrm>
          <a:prstGeom prst="rect">
            <a:avLst/>
          </a:prstGeom>
        </p:spPr>
      </p:pic>
    </p:spTree>
    <p:extLst>
      <p:ext uri="{BB962C8B-B14F-4D97-AF65-F5344CB8AC3E}">
        <p14:creationId xmlns:p14="http://schemas.microsoft.com/office/powerpoint/2010/main" val="1897390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A4AE22-FAFD-44DC-8A58-237127B0E57C}"/>
              </a:ext>
            </a:extLst>
          </p:cNvPr>
          <p:cNvSpPr>
            <a:spLocks noGrp="1"/>
          </p:cNvSpPr>
          <p:nvPr>
            <p:ph type="body" sz="quarter" idx="15"/>
          </p:nvPr>
        </p:nvSpPr>
        <p:spPr/>
        <p:txBody>
          <a:bodyPr/>
          <a:lstStyle/>
          <a:p>
            <a:r>
              <a:rPr lang="en-US" dirty="0"/>
              <a:t>Why We Are Beginning the IRM Process at [YOUR SCHOOL] </a:t>
            </a:r>
          </a:p>
        </p:txBody>
      </p:sp>
      <p:sp>
        <p:nvSpPr>
          <p:cNvPr id="3" name="Text Placeholder 2">
            <a:extLst>
              <a:ext uri="{FF2B5EF4-FFF2-40B4-BE49-F238E27FC236}">
                <a16:creationId xmlns:a16="http://schemas.microsoft.com/office/drawing/2014/main" id="{0718E9B0-1737-4C5C-A254-E7761DE67E58}"/>
              </a:ext>
            </a:extLst>
          </p:cNvPr>
          <p:cNvSpPr>
            <a:spLocks noGrp="1"/>
          </p:cNvSpPr>
          <p:nvPr>
            <p:ph type="body" sz="quarter" idx="16"/>
          </p:nvPr>
        </p:nvSpPr>
        <p:spPr/>
        <p:txBody>
          <a:bodyPr/>
          <a:lstStyle/>
          <a:p>
            <a:r>
              <a:rPr lang="en-US" dirty="0"/>
              <a:t>Introduction to IRM  </a:t>
            </a:r>
          </a:p>
        </p:txBody>
      </p:sp>
      <p:sp>
        <p:nvSpPr>
          <p:cNvPr id="4" name="Text Placeholder 3">
            <a:extLst>
              <a:ext uri="{FF2B5EF4-FFF2-40B4-BE49-F238E27FC236}">
                <a16:creationId xmlns:a16="http://schemas.microsoft.com/office/drawing/2014/main" id="{59521C5E-1AF2-471E-9874-49C07BADDF7A}"/>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4722D83C-B68F-42F2-8882-CF3A5EBEEF70}"/>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E8CFC028-9257-44C3-B82D-EF9E77F08ADE}"/>
              </a:ext>
            </a:extLst>
          </p:cNvPr>
          <p:cNvSpPr>
            <a:spLocks noGrp="1"/>
          </p:cNvSpPr>
          <p:nvPr>
            <p:ph type="title"/>
          </p:nvPr>
        </p:nvSpPr>
        <p:spPr>
          <a:xfrm>
            <a:off x="280194" y="317005"/>
            <a:ext cx="5486400" cy="249299"/>
          </a:xfrm>
        </p:spPr>
        <p:txBody>
          <a:bodyPr/>
          <a:lstStyle/>
          <a:p>
            <a:r>
              <a:rPr lang="en-US" dirty="0"/>
              <a:t>Why Engage in Institutional Risk Management?</a:t>
            </a:r>
          </a:p>
        </p:txBody>
      </p:sp>
      <p:grpSp>
        <p:nvGrpSpPr>
          <p:cNvPr id="13" name="Group 12">
            <a:extLst>
              <a:ext uri="{FF2B5EF4-FFF2-40B4-BE49-F238E27FC236}">
                <a16:creationId xmlns:a16="http://schemas.microsoft.com/office/drawing/2014/main" id="{0D4BD263-B648-4199-BFBD-0670706BBC45}"/>
              </a:ext>
            </a:extLst>
          </p:cNvPr>
          <p:cNvGrpSpPr/>
          <p:nvPr/>
        </p:nvGrpSpPr>
        <p:grpSpPr>
          <a:xfrm>
            <a:off x="5420031" y="640267"/>
            <a:ext cx="700573" cy="515102"/>
            <a:chOff x="5420031" y="640267"/>
            <a:chExt cx="700573" cy="515102"/>
          </a:xfrm>
        </p:grpSpPr>
        <p:sp>
          <p:nvSpPr>
            <p:cNvPr id="7" name="Rectangle 6">
              <a:extLst>
                <a:ext uri="{FF2B5EF4-FFF2-40B4-BE49-F238E27FC236}">
                  <a16:creationId xmlns:a16="http://schemas.microsoft.com/office/drawing/2014/main" id="{7932230C-09B9-4C8F-907F-696F4A79D674}"/>
                </a:ext>
              </a:extLst>
            </p:cNvPr>
            <p:cNvSpPr/>
            <p:nvPr/>
          </p:nvSpPr>
          <p:spPr bwMode="gray">
            <a:xfrm>
              <a:off x="5420031" y="640267"/>
              <a:ext cx="700573" cy="515102"/>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6AB99A1-BA95-4ECC-8CA4-5C91D5535546}"/>
                </a:ext>
              </a:extLst>
            </p:cNvPr>
            <p:cNvSpPr txBox="1"/>
            <p:nvPr/>
          </p:nvSpPr>
          <p:spPr>
            <a:xfrm>
              <a:off x="5508042" y="713152"/>
              <a:ext cx="524550" cy="369332"/>
            </a:xfrm>
            <a:prstGeom prst="rect">
              <a:avLst/>
            </a:prstGeom>
            <a:noFill/>
          </p:spPr>
          <p:txBody>
            <a:bodyPr wrap="square" lIns="0" tIns="0" rIns="0" bIns="0" rtlCol="0">
              <a:spAutoFit/>
            </a:bodyPr>
            <a:lstStyle/>
            <a:p>
              <a:pPr>
                <a:spcBef>
                  <a:spcPts val="500"/>
                </a:spcBef>
              </a:pPr>
              <a:r>
                <a:rPr lang="en-US" sz="800" dirty="0"/>
                <a:t>Add school logo here </a:t>
              </a:r>
            </a:p>
          </p:txBody>
        </p:sp>
      </p:grpSp>
      <p:grpSp>
        <p:nvGrpSpPr>
          <p:cNvPr id="17" name="Group 16">
            <a:extLst>
              <a:ext uri="{FF2B5EF4-FFF2-40B4-BE49-F238E27FC236}">
                <a16:creationId xmlns:a16="http://schemas.microsoft.com/office/drawing/2014/main" id="{B40DC95D-70FD-457A-9692-66B3E69C9011}"/>
              </a:ext>
            </a:extLst>
          </p:cNvPr>
          <p:cNvGrpSpPr/>
          <p:nvPr/>
        </p:nvGrpSpPr>
        <p:grpSpPr>
          <a:xfrm>
            <a:off x="2537128" y="3051596"/>
            <a:ext cx="972532" cy="657310"/>
            <a:chOff x="2227868" y="3069554"/>
            <a:chExt cx="972532" cy="657310"/>
          </a:xfrm>
        </p:grpSpPr>
        <p:sp>
          <p:nvSpPr>
            <p:cNvPr id="9" name="Rectangle 8">
              <a:extLst>
                <a:ext uri="{FF2B5EF4-FFF2-40B4-BE49-F238E27FC236}">
                  <a16:creationId xmlns:a16="http://schemas.microsoft.com/office/drawing/2014/main" id="{591222E0-DC15-4B51-9992-870B3EFF452D}"/>
                </a:ext>
              </a:extLst>
            </p:cNvPr>
            <p:cNvSpPr/>
            <p:nvPr/>
          </p:nvSpPr>
          <p:spPr bwMode="gray">
            <a:xfrm>
              <a:off x="2227868" y="3069554"/>
              <a:ext cx="972532" cy="6573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a:extLst>
                <a:ext uri="{FF2B5EF4-FFF2-40B4-BE49-F238E27FC236}">
                  <a16:creationId xmlns:a16="http://schemas.microsoft.com/office/drawing/2014/main" id="{27D2A3E4-35B0-4E6E-B3B0-248B263EAA60}"/>
                </a:ext>
              </a:extLst>
            </p:cNvPr>
            <p:cNvSpPr txBox="1"/>
            <p:nvPr/>
          </p:nvSpPr>
          <p:spPr>
            <a:xfrm>
              <a:off x="2350045" y="3164451"/>
              <a:ext cx="728178" cy="415498"/>
            </a:xfrm>
            <a:prstGeom prst="rect">
              <a:avLst/>
            </a:prstGeom>
            <a:noFill/>
          </p:spPr>
          <p:txBody>
            <a:bodyPr wrap="square" lIns="0" tIns="0" rIns="0" bIns="0" rtlCol="0">
              <a:spAutoFit/>
            </a:bodyPr>
            <a:lstStyle/>
            <a:p>
              <a:pPr>
                <a:spcBef>
                  <a:spcPts val="500"/>
                </a:spcBef>
              </a:pPr>
              <a:r>
                <a:rPr lang="en-US" sz="900" i="1" dirty="0"/>
                <a:t>Add school mission here</a:t>
              </a:r>
            </a:p>
          </p:txBody>
        </p:sp>
      </p:grpSp>
      <p:sp>
        <p:nvSpPr>
          <p:cNvPr id="11" name="Rectangle 10">
            <a:extLst>
              <a:ext uri="{FF2B5EF4-FFF2-40B4-BE49-F238E27FC236}">
                <a16:creationId xmlns:a16="http://schemas.microsoft.com/office/drawing/2014/main" id="{77BFDCA1-67D8-47CF-A023-42A443791845}"/>
              </a:ext>
            </a:extLst>
          </p:cNvPr>
          <p:cNvSpPr/>
          <p:nvPr/>
        </p:nvSpPr>
        <p:spPr bwMode="gray">
          <a:xfrm>
            <a:off x="280196" y="1317735"/>
            <a:ext cx="5842792" cy="1404648"/>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2" name="TextBox 11">
            <a:extLst>
              <a:ext uri="{FF2B5EF4-FFF2-40B4-BE49-F238E27FC236}">
                <a16:creationId xmlns:a16="http://schemas.microsoft.com/office/drawing/2014/main" id="{C8AF33C5-C275-4A9C-86B9-ADAC10D9ABF2}"/>
              </a:ext>
            </a:extLst>
          </p:cNvPr>
          <p:cNvSpPr txBox="1"/>
          <p:nvPr/>
        </p:nvSpPr>
        <p:spPr bwMode="gray">
          <a:xfrm>
            <a:off x="382744" y="1407271"/>
            <a:ext cx="5632926" cy="1038746"/>
          </a:xfrm>
          <a:prstGeom prst="rect">
            <a:avLst/>
          </a:prstGeom>
          <a:noFill/>
        </p:spPr>
        <p:txBody>
          <a:bodyPr wrap="square" lIns="0" tIns="0" rIns="0" bIns="0" rtlCol="0">
            <a:spAutoFit/>
          </a:bodyPr>
          <a:lstStyle/>
          <a:p>
            <a:pPr>
              <a:spcBef>
                <a:spcPts val="500"/>
              </a:spcBef>
            </a:pPr>
            <a:r>
              <a:rPr lang="en-US" sz="1000" b="1" dirty="0"/>
              <a:t>Institutional Risk Management Will Benefit Our School </a:t>
            </a:r>
          </a:p>
          <a:p>
            <a:pPr marL="171450" indent="-171450">
              <a:spcBef>
                <a:spcPts val="500"/>
              </a:spcBef>
              <a:buFont typeface="Arial" panose="020B0604020202020204" pitchFamily="34" charset="0"/>
              <a:buChar char="•"/>
            </a:pPr>
            <a:r>
              <a:rPr lang="en-US" sz="900" dirty="0">
                <a:latin typeface="Verdana" panose="020B0604030504040204" pitchFamily="34" charset="0"/>
              </a:rPr>
              <a:t>IRM supports our school’s mission by tying all risk responses to institutional goals, values </a:t>
            </a:r>
          </a:p>
          <a:p>
            <a:pPr marL="171450" indent="-171450">
              <a:spcBef>
                <a:spcPts val="500"/>
              </a:spcBef>
              <a:buFont typeface="Arial" panose="020B0604020202020204" pitchFamily="34" charset="0"/>
              <a:buChar char="•"/>
            </a:pPr>
            <a:r>
              <a:rPr lang="en-US" sz="900" dirty="0">
                <a:latin typeface="Verdana" panose="020B0604030504040204" pitchFamily="34" charset="0"/>
              </a:rPr>
              <a:t>IRM will help keep the school functioning at the highest possible level by anticipating risks across all functions of the institution </a:t>
            </a:r>
          </a:p>
          <a:p>
            <a:pPr marL="171450" indent="-171450">
              <a:spcBef>
                <a:spcPts val="500"/>
              </a:spcBef>
              <a:buFont typeface="Arial" panose="020B0604020202020204" pitchFamily="34" charset="0"/>
              <a:buChar char="•"/>
            </a:pPr>
            <a:r>
              <a:rPr lang="en-US" sz="900" dirty="0">
                <a:latin typeface="Verdana" panose="020B0604030504040204" pitchFamily="34" charset="0"/>
              </a:rPr>
              <a:t>By proactively identifying possible risks to our school we will be able to respond to risks quickly and efficiently </a:t>
            </a:r>
          </a:p>
        </p:txBody>
      </p:sp>
      <p:sp>
        <p:nvSpPr>
          <p:cNvPr id="14" name="Rectangle 13">
            <a:extLst>
              <a:ext uri="{FF2B5EF4-FFF2-40B4-BE49-F238E27FC236}">
                <a16:creationId xmlns:a16="http://schemas.microsoft.com/office/drawing/2014/main" id="{41C4E991-F795-44C3-B4D5-967A565A0917}"/>
              </a:ext>
            </a:extLst>
          </p:cNvPr>
          <p:cNvSpPr/>
          <p:nvPr/>
        </p:nvSpPr>
        <p:spPr bwMode="gray">
          <a:xfrm>
            <a:off x="287816" y="2856440"/>
            <a:ext cx="5842792" cy="941005"/>
          </a:xfrm>
          <a:prstGeom prst="rect">
            <a:avLst/>
          </a:prstGeom>
          <a:noFill/>
          <a:ln w="1270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239574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a:extLst>
              <a:ext uri="{FF2B5EF4-FFF2-40B4-BE49-F238E27FC236}">
                <a16:creationId xmlns:a16="http://schemas.microsoft.com/office/drawing/2014/main" id="{45825B9E-FEBD-4EDA-A093-986284B8337A}"/>
              </a:ext>
            </a:extLst>
          </p:cNvPr>
          <p:cNvPicPr>
            <a:picLocks noChangeAspect="1" noChangeArrowheads="1"/>
          </p:cNvPicPr>
          <p:nvPr/>
        </p:nvPicPr>
        <p:blipFill>
          <a:blip r:embed="rId3"/>
          <a:stretch>
            <a:fillRect/>
          </a:stretch>
        </p:blipFill>
        <p:spPr bwMode="gray">
          <a:xfrm>
            <a:off x="277813" y="2888758"/>
            <a:ext cx="297484" cy="365760"/>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53031870-0D35-41AE-A41E-714A16E06E07}"/>
              </a:ext>
            </a:extLst>
          </p:cNvPr>
          <p:cNvSpPr>
            <a:spLocks noGrp="1"/>
          </p:cNvSpPr>
          <p:nvPr>
            <p:ph type="body" sz="quarter" idx="15"/>
          </p:nvPr>
        </p:nvSpPr>
        <p:spPr/>
        <p:txBody>
          <a:bodyPr/>
          <a:lstStyle/>
          <a:p>
            <a:r>
              <a:rPr lang="en-US" dirty="0"/>
              <a:t>Our Institution’s Current Risk Management Process </a:t>
            </a:r>
          </a:p>
        </p:txBody>
      </p:sp>
      <p:sp>
        <p:nvSpPr>
          <p:cNvPr id="3" name="Text Placeholder 2">
            <a:extLst>
              <a:ext uri="{FF2B5EF4-FFF2-40B4-BE49-F238E27FC236}">
                <a16:creationId xmlns:a16="http://schemas.microsoft.com/office/drawing/2014/main" id="{CDFAA7A3-21AE-40EF-B4C0-D5CF7734539D}"/>
              </a:ext>
            </a:extLst>
          </p:cNvPr>
          <p:cNvSpPr>
            <a:spLocks noGrp="1"/>
          </p:cNvSpPr>
          <p:nvPr>
            <p:ph type="body" sz="quarter" idx="16"/>
          </p:nvPr>
        </p:nvSpPr>
        <p:spPr/>
        <p:txBody>
          <a:bodyPr/>
          <a:lstStyle/>
          <a:p>
            <a:r>
              <a:rPr lang="en-US" dirty="0"/>
              <a:t>Introduction to IRM </a:t>
            </a:r>
          </a:p>
        </p:txBody>
      </p:sp>
      <p:sp>
        <p:nvSpPr>
          <p:cNvPr id="4" name="Text Placeholder 3">
            <a:extLst>
              <a:ext uri="{FF2B5EF4-FFF2-40B4-BE49-F238E27FC236}">
                <a16:creationId xmlns:a16="http://schemas.microsoft.com/office/drawing/2014/main" id="{C7D10CAE-8E84-4103-8AF7-ED2EAFB151A8}"/>
              </a:ext>
            </a:extLst>
          </p:cNvPr>
          <p:cNvSpPr>
            <a:spLocks noGrp="1"/>
          </p:cNvSpPr>
          <p:nvPr>
            <p:ph type="body" sz="quarter" idx="18"/>
          </p:nvPr>
        </p:nvSpPr>
        <p:spPr>
          <a:xfrm>
            <a:off x="5148072" y="4523601"/>
            <a:ext cx="1252728" cy="276999"/>
          </a:xfrm>
        </p:spPr>
        <p:txBody>
          <a:bodyPr/>
          <a:lstStyle/>
          <a:p>
            <a:r>
              <a:rPr lang="en-US" dirty="0"/>
              <a:t>Source: ISEF, Institutional Risk Management Maturity Assessment; EAB interviews and analysis. </a:t>
            </a:r>
          </a:p>
        </p:txBody>
      </p:sp>
      <p:sp>
        <p:nvSpPr>
          <p:cNvPr id="5" name="Text Placeholder 4">
            <a:extLst>
              <a:ext uri="{FF2B5EF4-FFF2-40B4-BE49-F238E27FC236}">
                <a16:creationId xmlns:a16="http://schemas.microsoft.com/office/drawing/2014/main" id="{D6E9D63C-0371-4C9F-B533-5A714F6A6914}"/>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197A4516-3BEE-489B-A9C4-B1435D8B4964}"/>
              </a:ext>
            </a:extLst>
          </p:cNvPr>
          <p:cNvSpPr>
            <a:spLocks noGrp="1"/>
          </p:cNvSpPr>
          <p:nvPr>
            <p:ph type="title"/>
          </p:nvPr>
        </p:nvSpPr>
        <p:spPr/>
        <p:txBody>
          <a:bodyPr/>
          <a:lstStyle/>
          <a:p>
            <a:r>
              <a:rPr lang="en-US" dirty="0"/>
              <a:t>Moving Towards Risk Management </a:t>
            </a:r>
          </a:p>
        </p:txBody>
      </p:sp>
      <p:grpSp>
        <p:nvGrpSpPr>
          <p:cNvPr id="14" name="Group 13">
            <a:extLst>
              <a:ext uri="{FF2B5EF4-FFF2-40B4-BE49-F238E27FC236}">
                <a16:creationId xmlns:a16="http://schemas.microsoft.com/office/drawing/2014/main" id="{DBE2105D-E947-4A4D-BB5E-96BC77DA1C76}"/>
              </a:ext>
            </a:extLst>
          </p:cNvPr>
          <p:cNvGrpSpPr/>
          <p:nvPr/>
        </p:nvGrpSpPr>
        <p:grpSpPr>
          <a:xfrm>
            <a:off x="4888821" y="619266"/>
            <a:ext cx="1470660" cy="1275549"/>
            <a:chOff x="4594416" y="2199708"/>
            <a:chExt cx="1470660" cy="1671194"/>
          </a:xfrm>
        </p:grpSpPr>
        <p:sp>
          <p:nvSpPr>
            <p:cNvPr id="33" name="Rectangle 32">
              <a:extLst>
                <a:ext uri="{FF2B5EF4-FFF2-40B4-BE49-F238E27FC236}">
                  <a16:creationId xmlns:a16="http://schemas.microsoft.com/office/drawing/2014/main" id="{8575FA91-8276-479A-95FA-B890F1599707}"/>
                </a:ext>
              </a:extLst>
            </p:cNvPr>
            <p:cNvSpPr/>
            <p:nvPr/>
          </p:nvSpPr>
          <p:spPr bwMode="gray">
            <a:xfrm>
              <a:off x="4594416" y="2199708"/>
              <a:ext cx="1470660" cy="1671194"/>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TextBox 33">
              <a:extLst>
                <a:ext uri="{FF2B5EF4-FFF2-40B4-BE49-F238E27FC236}">
                  <a16:creationId xmlns:a16="http://schemas.microsoft.com/office/drawing/2014/main" id="{AF995EDB-DC9A-4F5B-BBBA-C488F16FA3D3}"/>
                </a:ext>
              </a:extLst>
            </p:cNvPr>
            <p:cNvSpPr txBox="1"/>
            <p:nvPr/>
          </p:nvSpPr>
          <p:spPr>
            <a:xfrm>
              <a:off x="4684389" y="2272741"/>
              <a:ext cx="1290715" cy="1451670"/>
            </a:xfrm>
            <a:prstGeom prst="rect">
              <a:avLst/>
            </a:prstGeom>
            <a:noFill/>
          </p:spPr>
          <p:txBody>
            <a:bodyPr wrap="square" lIns="0" tIns="0" rIns="0" bIns="0" rtlCol="0">
              <a:spAutoFit/>
            </a:bodyPr>
            <a:lstStyle/>
            <a:p>
              <a:pPr>
                <a:spcBef>
                  <a:spcPts val="500"/>
                </a:spcBef>
              </a:pPr>
              <a:r>
                <a:rPr lang="en-US" sz="900" dirty="0"/>
                <a:t>Place the blue box over your school’s current location on the IRM process continuum, based on your Institutional Risk Management Maturity Assessment results </a:t>
              </a:r>
            </a:p>
          </p:txBody>
        </p:sp>
      </p:grpSp>
      <p:sp>
        <p:nvSpPr>
          <p:cNvPr id="35" name="TextBox 34">
            <a:extLst>
              <a:ext uri="{FF2B5EF4-FFF2-40B4-BE49-F238E27FC236}">
                <a16:creationId xmlns:a16="http://schemas.microsoft.com/office/drawing/2014/main" id="{23FBFD65-008C-480B-AAC6-F0870CD5E166}"/>
              </a:ext>
            </a:extLst>
          </p:cNvPr>
          <p:cNvSpPr txBox="1"/>
          <p:nvPr/>
        </p:nvSpPr>
        <p:spPr bwMode="gray">
          <a:xfrm>
            <a:off x="277813" y="926903"/>
            <a:ext cx="5317516" cy="153888"/>
          </a:xfrm>
          <a:prstGeom prst="rect">
            <a:avLst/>
          </a:prstGeom>
          <a:noFill/>
        </p:spPr>
        <p:txBody>
          <a:bodyPr wrap="square" lIns="0" tIns="0" rIns="0" bIns="0" rtlCol="0">
            <a:spAutoFit/>
          </a:bodyPr>
          <a:lstStyle/>
          <a:p>
            <a:r>
              <a:rPr lang="en-US" sz="1000" b="1" dirty="0"/>
              <a:t>Risk Management at [YOUR SCHOOL] </a:t>
            </a:r>
          </a:p>
        </p:txBody>
      </p:sp>
      <p:sp>
        <p:nvSpPr>
          <p:cNvPr id="36" name="TextBox 35">
            <a:extLst>
              <a:ext uri="{FF2B5EF4-FFF2-40B4-BE49-F238E27FC236}">
                <a16:creationId xmlns:a16="http://schemas.microsoft.com/office/drawing/2014/main" id="{F694A9EB-B329-4A11-9411-6AE3AEC4481F}"/>
              </a:ext>
            </a:extLst>
          </p:cNvPr>
          <p:cNvSpPr txBox="1"/>
          <p:nvPr/>
        </p:nvSpPr>
        <p:spPr bwMode="gray">
          <a:xfrm>
            <a:off x="622204" y="3058095"/>
            <a:ext cx="2560320" cy="156879"/>
          </a:xfrm>
          <a:prstGeom prst="rect">
            <a:avLst/>
          </a:prstGeom>
          <a:noFill/>
        </p:spPr>
        <p:txBody>
          <a:bodyPr wrap="square" lIns="0" tIns="0" rIns="0" bIns="0" rtlCol="0">
            <a:spAutoFit/>
          </a:bodyPr>
          <a:lstStyle/>
          <a:p>
            <a:r>
              <a:rPr lang="en-US" sz="1000" b="1" dirty="0"/>
              <a:t>Risk Management Next Steps</a:t>
            </a:r>
          </a:p>
        </p:txBody>
      </p:sp>
      <p:sp>
        <p:nvSpPr>
          <p:cNvPr id="37" name="Oval 36">
            <a:extLst>
              <a:ext uri="{FF2B5EF4-FFF2-40B4-BE49-F238E27FC236}">
                <a16:creationId xmlns:a16="http://schemas.microsoft.com/office/drawing/2014/main" id="{57632A10-BBAB-4FD3-AB55-C2C9554E1799}"/>
              </a:ext>
            </a:extLst>
          </p:cNvPr>
          <p:cNvSpPr/>
          <p:nvPr/>
        </p:nvSpPr>
        <p:spPr bwMode="gray">
          <a:xfrm>
            <a:off x="277812" y="3349563"/>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1</a:t>
            </a:r>
          </a:p>
        </p:txBody>
      </p:sp>
      <p:sp>
        <p:nvSpPr>
          <p:cNvPr id="38" name="Oval 37">
            <a:extLst>
              <a:ext uri="{FF2B5EF4-FFF2-40B4-BE49-F238E27FC236}">
                <a16:creationId xmlns:a16="http://schemas.microsoft.com/office/drawing/2014/main" id="{37C5D18D-6DA0-40E0-B9CF-5D932A34D2CB}"/>
              </a:ext>
            </a:extLst>
          </p:cNvPr>
          <p:cNvSpPr/>
          <p:nvPr/>
        </p:nvSpPr>
        <p:spPr bwMode="gray">
          <a:xfrm>
            <a:off x="277812" y="374742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2</a:t>
            </a:r>
          </a:p>
        </p:txBody>
      </p:sp>
      <p:sp>
        <p:nvSpPr>
          <p:cNvPr id="39" name="Oval 38">
            <a:extLst>
              <a:ext uri="{FF2B5EF4-FFF2-40B4-BE49-F238E27FC236}">
                <a16:creationId xmlns:a16="http://schemas.microsoft.com/office/drawing/2014/main" id="{3844D83D-2875-47D5-A0CC-374F53FA1B52}"/>
              </a:ext>
            </a:extLst>
          </p:cNvPr>
          <p:cNvSpPr/>
          <p:nvPr/>
        </p:nvSpPr>
        <p:spPr bwMode="gray">
          <a:xfrm>
            <a:off x="277812" y="414528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bg1"/>
                </a:solidFill>
                <a:latin typeface="+mj-lt"/>
              </a:rPr>
              <a:t>3</a:t>
            </a:r>
          </a:p>
        </p:txBody>
      </p:sp>
      <p:sp>
        <p:nvSpPr>
          <p:cNvPr id="41" name="TextBox 40">
            <a:extLst>
              <a:ext uri="{FF2B5EF4-FFF2-40B4-BE49-F238E27FC236}">
                <a16:creationId xmlns:a16="http://schemas.microsoft.com/office/drawing/2014/main" id="{FA50194D-113E-4E11-A8FF-A613A6A797E7}"/>
              </a:ext>
            </a:extLst>
          </p:cNvPr>
          <p:cNvSpPr txBox="1"/>
          <p:nvPr/>
        </p:nvSpPr>
        <p:spPr bwMode="gray">
          <a:xfrm>
            <a:off x="622204" y="3386864"/>
            <a:ext cx="5507768" cy="138499"/>
          </a:xfrm>
          <a:prstGeom prst="rect">
            <a:avLst/>
          </a:prstGeom>
          <a:noFill/>
        </p:spPr>
        <p:txBody>
          <a:bodyPr wrap="square" lIns="0" tIns="0" rIns="0" bIns="0" rtlCol="0">
            <a:spAutoFit/>
          </a:bodyPr>
          <a:lstStyle/>
          <a:p>
            <a:pPr>
              <a:spcBef>
                <a:spcPts val="500"/>
              </a:spcBef>
            </a:pPr>
            <a:r>
              <a:rPr lang="en-US" sz="900" dirty="0"/>
              <a:t>Step one</a:t>
            </a:r>
          </a:p>
        </p:txBody>
      </p:sp>
      <p:sp>
        <p:nvSpPr>
          <p:cNvPr id="42" name="TextBox 41">
            <a:extLst>
              <a:ext uri="{FF2B5EF4-FFF2-40B4-BE49-F238E27FC236}">
                <a16:creationId xmlns:a16="http://schemas.microsoft.com/office/drawing/2014/main" id="{06D365F2-65F4-45C7-9943-5B6264301536}"/>
              </a:ext>
            </a:extLst>
          </p:cNvPr>
          <p:cNvSpPr txBox="1"/>
          <p:nvPr/>
        </p:nvSpPr>
        <p:spPr bwMode="gray">
          <a:xfrm>
            <a:off x="622204" y="3782507"/>
            <a:ext cx="5507768" cy="138499"/>
          </a:xfrm>
          <a:prstGeom prst="rect">
            <a:avLst/>
          </a:prstGeom>
          <a:noFill/>
        </p:spPr>
        <p:txBody>
          <a:bodyPr wrap="square" lIns="0" tIns="0" rIns="0" bIns="0" rtlCol="0">
            <a:spAutoFit/>
          </a:bodyPr>
          <a:lstStyle/>
          <a:p>
            <a:pPr>
              <a:spcBef>
                <a:spcPts val="500"/>
              </a:spcBef>
            </a:pPr>
            <a:r>
              <a:rPr lang="en-US" sz="900" dirty="0"/>
              <a:t>Step two</a:t>
            </a:r>
          </a:p>
        </p:txBody>
      </p:sp>
      <p:sp>
        <p:nvSpPr>
          <p:cNvPr id="43" name="TextBox 42">
            <a:extLst>
              <a:ext uri="{FF2B5EF4-FFF2-40B4-BE49-F238E27FC236}">
                <a16:creationId xmlns:a16="http://schemas.microsoft.com/office/drawing/2014/main" id="{439D6127-CA8B-4300-A747-64D1F3D2B0B9}"/>
              </a:ext>
            </a:extLst>
          </p:cNvPr>
          <p:cNvSpPr txBox="1"/>
          <p:nvPr/>
        </p:nvSpPr>
        <p:spPr bwMode="gray">
          <a:xfrm>
            <a:off x="622204" y="4184381"/>
            <a:ext cx="5507768" cy="138499"/>
          </a:xfrm>
          <a:prstGeom prst="rect">
            <a:avLst/>
          </a:prstGeom>
          <a:noFill/>
        </p:spPr>
        <p:txBody>
          <a:bodyPr wrap="square" lIns="0" tIns="0" rIns="0" bIns="0" rtlCol="0">
            <a:spAutoFit/>
          </a:bodyPr>
          <a:lstStyle/>
          <a:p>
            <a:pPr>
              <a:spcBef>
                <a:spcPts val="500"/>
              </a:spcBef>
            </a:pPr>
            <a:r>
              <a:rPr lang="en-US" sz="900" dirty="0"/>
              <a:t>Step three</a:t>
            </a:r>
          </a:p>
        </p:txBody>
      </p:sp>
      <p:grpSp>
        <p:nvGrpSpPr>
          <p:cNvPr id="7" name="Group 6">
            <a:extLst>
              <a:ext uri="{FF2B5EF4-FFF2-40B4-BE49-F238E27FC236}">
                <a16:creationId xmlns:a16="http://schemas.microsoft.com/office/drawing/2014/main" id="{76719904-C4D9-487F-B961-FBAD83132BC9}"/>
              </a:ext>
            </a:extLst>
          </p:cNvPr>
          <p:cNvGrpSpPr/>
          <p:nvPr/>
        </p:nvGrpSpPr>
        <p:grpSpPr>
          <a:xfrm>
            <a:off x="1678463" y="3457488"/>
            <a:ext cx="4442143" cy="866912"/>
            <a:chOff x="1678463" y="3457488"/>
            <a:chExt cx="4442143" cy="866912"/>
          </a:xfrm>
        </p:grpSpPr>
        <p:sp>
          <p:nvSpPr>
            <p:cNvPr id="44" name="Rectangle 43">
              <a:extLst>
                <a:ext uri="{FF2B5EF4-FFF2-40B4-BE49-F238E27FC236}">
                  <a16:creationId xmlns:a16="http://schemas.microsoft.com/office/drawing/2014/main" id="{8EF252C7-6545-4F1B-9F98-6221E147D182}"/>
                </a:ext>
              </a:extLst>
            </p:cNvPr>
            <p:cNvSpPr/>
            <p:nvPr/>
          </p:nvSpPr>
          <p:spPr bwMode="gray">
            <a:xfrm>
              <a:off x="1678463" y="3457488"/>
              <a:ext cx="4442143" cy="866912"/>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TextBox 44">
              <a:extLst>
                <a:ext uri="{FF2B5EF4-FFF2-40B4-BE49-F238E27FC236}">
                  <a16:creationId xmlns:a16="http://schemas.microsoft.com/office/drawing/2014/main" id="{5EE6F98A-90B3-45A7-8B0E-6156E0712F0E}"/>
                </a:ext>
              </a:extLst>
            </p:cNvPr>
            <p:cNvSpPr txBox="1"/>
            <p:nvPr/>
          </p:nvSpPr>
          <p:spPr>
            <a:xfrm>
              <a:off x="1725534" y="3510376"/>
              <a:ext cx="4330800" cy="756617"/>
            </a:xfrm>
            <a:prstGeom prst="rect">
              <a:avLst/>
            </a:prstGeom>
            <a:noFill/>
          </p:spPr>
          <p:txBody>
            <a:bodyPr wrap="square" lIns="0" tIns="0" rIns="0" bIns="0" rtlCol="0">
              <a:spAutoFit/>
            </a:bodyPr>
            <a:lstStyle/>
            <a:p>
              <a:pPr>
                <a:spcBef>
                  <a:spcPts val="500"/>
                </a:spcBef>
              </a:pPr>
              <a:r>
                <a:rPr lang="en-US" sz="900" dirty="0"/>
                <a:t>Add detail here about the next steps you have planned for the risk management process at your school. </a:t>
              </a:r>
            </a:p>
            <a:p>
              <a:pPr>
                <a:spcBef>
                  <a:spcPts val="500"/>
                </a:spcBef>
              </a:pPr>
              <a:r>
                <a:rPr lang="en-US" sz="900" dirty="0"/>
                <a:t>Draw upon any preliminary planning you have done, recommendations from the Maturity Assessment, and Risk Committee meetings to outline your next steps.</a:t>
              </a:r>
            </a:p>
          </p:txBody>
        </p:sp>
      </p:grpSp>
      <p:cxnSp>
        <p:nvCxnSpPr>
          <p:cNvPr id="47" name="Straight Connector 46">
            <a:extLst>
              <a:ext uri="{FF2B5EF4-FFF2-40B4-BE49-F238E27FC236}">
                <a16:creationId xmlns:a16="http://schemas.microsoft.com/office/drawing/2014/main" id="{6BABF93E-A2B0-4F98-B0E8-3603AA004B72}"/>
              </a:ext>
            </a:extLst>
          </p:cNvPr>
          <p:cNvCxnSpPr/>
          <p:nvPr/>
        </p:nvCxnSpPr>
        <p:spPr bwMode="gray">
          <a:xfrm>
            <a:off x="277812" y="3254518"/>
            <a:ext cx="585216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4DB005E5-F73C-4340-87DC-B6B544315A5B}"/>
              </a:ext>
            </a:extLst>
          </p:cNvPr>
          <p:cNvGrpSpPr/>
          <p:nvPr/>
        </p:nvGrpSpPr>
        <p:grpSpPr>
          <a:xfrm>
            <a:off x="2962753" y="806641"/>
            <a:ext cx="1039811" cy="366577"/>
            <a:chOff x="3471229" y="2883242"/>
            <a:chExt cx="1039811" cy="416110"/>
          </a:xfrm>
        </p:grpSpPr>
        <p:sp>
          <p:nvSpPr>
            <p:cNvPr id="63" name="Rectangle 62">
              <a:extLst>
                <a:ext uri="{FF2B5EF4-FFF2-40B4-BE49-F238E27FC236}">
                  <a16:creationId xmlns:a16="http://schemas.microsoft.com/office/drawing/2014/main" id="{2B050C4B-C38E-45CD-8FC1-8DF9A9FD55C4}"/>
                </a:ext>
              </a:extLst>
            </p:cNvPr>
            <p:cNvSpPr/>
            <p:nvPr/>
          </p:nvSpPr>
          <p:spPr bwMode="gray">
            <a:xfrm>
              <a:off x="3471229" y="2883242"/>
              <a:ext cx="1039811" cy="4161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TextBox 63">
              <a:extLst>
                <a:ext uri="{FF2B5EF4-FFF2-40B4-BE49-F238E27FC236}">
                  <a16:creationId xmlns:a16="http://schemas.microsoft.com/office/drawing/2014/main" id="{4D25B853-EC56-4624-91F6-4C014A940DB9}"/>
                </a:ext>
              </a:extLst>
            </p:cNvPr>
            <p:cNvSpPr txBox="1"/>
            <p:nvPr/>
          </p:nvSpPr>
          <p:spPr>
            <a:xfrm>
              <a:off x="3542940" y="2952798"/>
              <a:ext cx="896389" cy="276999"/>
            </a:xfrm>
            <a:prstGeom prst="rect">
              <a:avLst/>
            </a:prstGeom>
            <a:noFill/>
          </p:spPr>
          <p:txBody>
            <a:bodyPr wrap="square" lIns="0" tIns="0" rIns="0" bIns="0" rtlCol="0">
              <a:spAutoFit/>
            </a:bodyPr>
            <a:lstStyle/>
            <a:p>
              <a:pPr>
                <a:spcBef>
                  <a:spcPts val="500"/>
                </a:spcBef>
              </a:pPr>
              <a:r>
                <a:rPr lang="en-US" sz="900" dirty="0"/>
                <a:t>Add school name here</a:t>
              </a:r>
            </a:p>
          </p:txBody>
        </p:sp>
      </p:grpSp>
      <p:cxnSp>
        <p:nvCxnSpPr>
          <p:cNvPr id="46" name="Straight Connector 45">
            <a:extLst>
              <a:ext uri="{FF2B5EF4-FFF2-40B4-BE49-F238E27FC236}">
                <a16:creationId xmlns:a16="http://schemas.microsoft.com/office/drawing/2014/main" id="{20839B3E-609A-4ADB-B906-0703C0678908}"/>
              </a:ext>
            </a:extLst>
          </p:cNvPr>
          <p:cNvCxnSpPr>
            <a:cxnSpLocks/>
          </p:cNvCxnSpPr>
          <p:nvPr/>
        </p:nvCxnSpPr>
        <p:spPr bwMode="gray">
          <a:xfrm>
            <a:off x="5038183" y="2101985"/>
            <a:ext cx="0" cy="15994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48" name="Straight Connector 47">
            <a:extLst>
              <a:ext uri="{FF2B5EF4-FFF2-40B4-BE49-F238E27FC236}">
                <a16:creationId xmlns:a16="http://schemas.microsoft.com/office/drawing/2014/main" id="{E7117D43-D3A3-4330-B526-D39734E65180}"/>
              </a:ext>
            </a:extLst>
          </p:cNvPr>
          <p:cNvCxnSpPr>
            <a:cxnSpLocks/>
          </p:cNvCxnSpPr>
          <p:nvPr/>
        </p:nvCxnSpPr>
        <p:spPr bwMode="gray">
          <a:xfrm>
            <a:off x="3187596" y="1816235"/>
            <a:ext cx="0" cy="15994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cxnSp>
        <p:nvCxnSpPr>
          <p:cNvPr id="49" name="Straight Connector 48">
            <a:extLst>
              <a:ext uri="{FF2B5EF4-FFF2-40B4-BE49-F238E27FC236}">
                <a16:creationId xmlns:a16="http://schemas.microsoft.com/office/drawing/2014/main" id="{BC53FDAD-E043-4341-9D05-40CD09463BF8}"/>
              </a:ext>
            </a:extLst>
          </p:cNvPr>
          <p:cNvCxnSpPr>
            <a:cxnSpLocks/>
          </p:cNvCxnSpPr>
          <p:nvPr/>
        </p:nvCxnSpPr>
        <p:spPr bwMode="gray">
          <a:xfrm>
            <a:off x="1002133" y="2101985"/>
            <a:ext cx="0" cy="159948"/>
          </a:xfrm>
          <a:prstGeom prst="line">
            <a:avLst/>
          </a:prstGeom>
          <a:solidFill>
            <a:schemeClr val="accent1"/>
          </a:solidFill>
          <a:ln w="12700" cap="flat" cmpd="sng" algn="ctr">
            <a:solidFill>
              <a:schemeClr val="accent3"/>
            </a:solidFill>
            <a:prstDash val="solid"/>
            <a:miter lim="800000"/>
            <a:headEnd type="none" w="med" len="med"/>
            <a:tailEnd type="none"/>
          </a:ln>
          <a:effectLst/>
        </p:spPr>
      </p:cxnSp>
      <p:pic>
        <p:nvPicPr>
          <p:cNvPr id="50" name="Picture 49">
            <a:extLst>
              <a:ext uri="{FF2B5EF4-FFF2-40B4-BE49-F238E27FC236}">
                <a16:creationId xmlns:a16="http://schemas.microsoft.com/office/drawing/2014/main" id="{DFB3C1EA-D334-4C30-98B8-97776F6903E1}"/>
              </a:ext>
            </a:extLst>
          </p:cNvPr>
          <p:cNvPicPr>
            <a:picLocks noChangeAspect="1"/>
          </p:cNvPicPr>
          <p:nvPr/>
        </p:nvPicPr>
        <p:blipFill>
          <a:blip r:embed="rId4"/>
          <a:stretch>
            <a:fillRect/>
          </a:stretch>
        </p:blipFill>
        <p:spPr>
          <a:xfrm>
            <a:off x="277813" y="1909033"/>
            <a:ext cx="5842794" cy="258542"/>
          </a:xfrm>
          <a:prstGeom prst="rect">
            <a:avLst/>
          </a:prstGeom>
        </p:spPr>
      </p:pic>
      <p:sp>
        <p:nvSpPr>
          <p:cNvPr id="51" name="TextBox 50">
            <a:extLst>
              <a:ext uri="{FF2B5EF4-FFF2-40B4-BE49-F238E27FC236}">
                <a16:creationId xmlns:a16="http://schemas.microsoft.com/office/drawing/2014/main" id="{06D98E50-3C14-4040-AD0B-C588767265B1}"/>
              </a:ext>
            </a:extLst>
          </p:cNvPr>
          <p:cNvSpPr txBox="1"/>
          <p:nvPr/>
        </p:nvSpPr>
        <p:spPr bwMode="gray">
          <a:xfrm>
            <a:off x="521044" y="2268481"/>
            <a:ext cx="1593569" cy="415498"/>
          </a:xfrm>
          <a:prstGeom prst="rect">
            <a:avLst/>
          </a:prstGeom>
          <a:noFill/>
        </p:spPr>
        <p:txBody>
          <a:bodyPr wrap="square" lIns="0" tIns="0" rIns="0" bIns="0" rtlCol="0">
            <a:spAutoFit/>
          </a:bodyPr>
          <a:lstStyle/>
          <a:p>
            <a:pPr>
              <a:spcBef>
                <a:spcPts val="500"/>
              </a:spcBef>
            </a:pPr>
            <a:r>
              <a:rPr lang="en-US" sz="900" b="1" dirty="0"/>
              <a:t>Informal Approach</a:t>
            </a:r>
            <a:br>
              <a:rPr lang="en-US" sz="900" b="1" dirty="0"/>
            </a:br>
            <a:r>
              <a:rPr lang="en-US" sz="900" dirty="0"/>
              <a:t>No formal process, with risk addressed by few</a:t>
            </a:r>
          </a:p>
        </p:txBody>
      </p:sp>
      <p:sp>
        <p:nvSpPr>
          <p:cNvPr id="11" name="Rectangle 10">
            <a:extLst>
              <a:ext uri="{FF2B5EF4-FFF2-40B4-BE49-F238E27FC236}">
                <a16:creationId xmlns:a16="http://schemas.microsoft.com/office/drawing/2014/main" id="{7E1C0D30-72DA-4E2B-9AC0-27FF8B375161}"/>
              </a:ext>
            </a:extLst>
          </p:cNvPr>
          <p:cNvSpPr/>
          <p:nvPr/>
        </p:nvSpPr>
        <p:spPr bwMode="gray">
          <a:xfrm>
            <a:off x="2121185" y="1311059"/>
            <a:ext cx="2134639" cy="483324"/>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TextBox 52">
            <a:extLst>
              <a:ext uri="{FF2B5EF4-FFF2-40B4-BE49-F238E27FC236}">
                <a16:creationId xmlns:a16="http://schemas.microsoft.com/office/drawing/2014/main" id="{F641F68A-6666-4B93-87A6-45D91792B4A9}"/>
              </a:ext>
            </a:extLst>
          </p:cNvPr>
          <p:cNvSpPr txBox="1"/>
          <p:nvPr/>
        </p:nvSpPr>
        <p:spPr bwMode="gray">
          <a:xfrm>
            <a:off x="2300162" y="1344972"/>
            <a:ext cx="1776684" cy="415498"/>
          </a:xfrm>
          <a:prstGeom prst="rect">
            <a:avLst/>
          </a:prstGeom>
          <a:noFill/>
        </p:spPr>
        <p:txBody>
          <a:bodyPr wrap="square" lIns="0" tIns="0" rIns="0" bIns="0" rtlCol="0">
            <a:spAutoFit/>
          </a:bodyPr>
          <a:lstStyle/>
          <a:p>
            <a:pPr>
              <a:spcBef>
                <a:spcPts val="500"/>
              </a:spcBef>
            </a:pPr>
            <a:r>
              <a:rPr lang="en-US" sz="900" b="1" dirty="0"/>
              <a:t>Crisis Preparedness</a:t>
            </a:r>
            <a:r>
              <a:rPr lang="en-US" sz="900" dirty="0"/>
              <a:t> </a:t>
            </a:r>
            <a:br>
              <a:rPr lang="en-US" sz="900" dirty="0"/>
            </a:br>
            <a:r>
              <a:rPr lang="en-US" sz="900" dirty="0"/>
              <a:t>Formal process limited to identifying, addressing crises</a:t>
            </a:r>
            <a:endParaRPr lang="en-US" sz="900" b="1" dirty="0"/>
          </a:p>
        </p:txBody>
      </p:sp>
      <p:sp>
        <p:nvSpPr>
          <p:cNvPr id="54" name="TextBox 53">
            <a:extLst>
              <a:ext uri="{FF2B5EF4-FFF2-40B4-BE49-F238E27FC236}">
                <a16:creationId xmlns:a16="http://schemas.microsoft.com/office/drawing/2014/main" id="{A36D5FC4-81F4-46A8-A9EA-7B85D5725BA4}"/>
              </a:ext>
            </a:extLst>
          </p:cNvPr>
          <p:cNvSpPr txBox="1"/>
          <p:nvPr/>
        </p:nvSpPr>
        <p:spPr bwMode="gray">
          <a:xfrm>
            <a:off x="4196610" y="2279967"/>
            <a:ext cx="1683146" cy="553998"/>
          </a:xfrm>
          <a:prstGeom prst="rect">
            <a:avLst/>
          </a:prstGeom>
          <a:noFill/>
        </p:spPr>
        <p:txBody>
          <a:bodyPr wrap="square" lIns="0" tIns="0" rIns="0" bIns="0" rtlCol="0">
            <a:spAutoFit/>
          </a:bodyPr>
          <a:lstStyle/>
          <a:p>
            <a:pPr>
              <a:spcBef>
                <a:spcPts val="500"/>
              </a:spcBef>
            </a:pPr>
            <a:r>
              <a:rPr lang="en-US" sz="900" b="1" dirty="0"/>
              <a:t>Risk Management </a:t>
            </a:r>
            <a:r>
              <a:rPr lang="en-US" sz="900" dirty="0"/>
              <a:t>Comprehensive process in place to address broad array of institutional risks</a:t>
            </a:r>
            <a:endParaRPr lang="en-US" sz="900" b="1" dirty="0"/>
          </a:p>
        </p:txBody>
      </p:sp>
    </p:spTree>
    <p:extLst>
      <p:ext uri="{BB962C8B-B14F-4D97-AF65-F5344CB8AC3E}">
        <p14:creationId xmlns:p14="http://schemas.microsoft.com/office/powerpoint/2010/main" val="3170032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3F31D1-F47B-47D6-AB67-AB0B99FEC6F9}"/>
              </a:ext>
            </a:extLst>
          </p:cNvPr>
          <p:cNvSpPr>
            <a:spLocks noGrp="1"/>
          </p:cNvSpPr>
          <p:nvPr>
            <p:ph type="body" sz="quarter" idx="15"/>
          </p:nvPr>
        </p:nvSpPr>
        <p:spPr/>
        <p:txBody>
          <a:bodyPr/>
          <a:lstStyle/>
          <a:p>
            <a:r>
              <a:rPr lang="en-US" dirty="0"/>
              <a:t>Proper Risk Management Requires School-Wide Involvement </a:t>
            </a:r>
          </a:p>
        </p:txBody>
      </p:sp>
      <p:sp>
        <p:nvSpPr>
          <p:cNvPr id="3" name="Text Placeholder 2">
            <a:extLst>
              <a:ext uri="{FF2B5EF4-FFF2-40B4-BE49-F238E27FC236}">
                <a16:creationId xmlns:a16="http://schemas.microsoft.com/office/drawing/2014/main" id="{97DF5863-AC75-42A6-8184-89C186839238}"/>
              </a:ext>
            </a:extLst>
          </p:cNvPr>
          <p:cNvSpPr>
            <a:spLocks noGrp="1"/>
          </p:cNvSpPr>
          <p:nvPr>
            <p:ph type="body" sz="quarter" idx="16"/>
          </p:nvPr>
        </p:nvSpPr>
        <p:spPr/>
        <p:txBody>
          <a:bodyPr/>
          <a:lstStyle/>
          <a:p>
            <a:r>
              <a:rPr lang="en-US" dirty="0"/>
              <a:t>Role of the Board </a:t>
            </a:r>
          </a:p>
        </p:txBody>
      </p:sp>
      <p:sp>
        <p:nvSpPr>
          <p:cNvPr id="4" name="Text Placeholder 3">
            <a:extLst>
              <a:ext uri="{FF2B5EF4-FFF2-40B4-BE49-F238E27FC236}">
                <a16:creationId xmlns:a16="http://schemas.microsoft.com/office/drawing/2014/main" id="{B3AF9FB2-6C4A-4902-AE4D-8ECCC6800E57}"/>
              </a:ext>
            </a:extLst>
          </p:cNvPr>
          <p:cNvSpPr>
            <a:spLocks noGrp="1"/>
          </p:cNvSpPr>
          <p:nvPr>
            <p:ph type="body" sz="quarter" idx="18"/>
          </p:nvPr>
        </p:nvSpPr>
        <p:spPr/>
        <p:txBody>
          <a:bodyPr/>
          <a:lstStyle/>
          <a:p>
            <a:endParaRPr lang="en-US"/>
          </a:p>
        </p:txBody>
      </p:sp>
      <p:sp>
        <p:nvSpPr>
          <p:cNvPr id="5" name="Text Placeholder 4">
            <a:extLst>
              <a:ext uri="{FF2B5EF4-FFF2-40B4-BE49-F238E27FC236}">
                <a16:creationId xmlns:a16="http://schemas.microsoft.com/office/drawing/2014/main" id="{50EE9844-A072-4795-99D4-49AB21FE37C6}"/>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EC7AAC4F-90DB-423B-B6A9-D28FDB596307}"/>
              </a:ext>
            </a:extLst>
          </p:cNvPr>
          <p:cNvSpPr>
            <a:spLocks noGrp="1"/>
          </p:cNvSpPr>
          <p:nvPr>
            <p:ph type="title"/>
          </p:nvPr>
        </p:nvSpPr>
        <p:spPr>
          <a:xfrm>
            <a:off x="280194" y="317005"/>
            <a:ext cx="5486400" cy="249299"/>
          </a:xfrm>
        </p:spPr>
        <p:txBody>
          <a:bodyPr/>
          <a:lstStyle/>
          <a:p>
            <a:r>
              <a:rPr lang="en-US" dirty="0"/>
              <a:t>[School Name’s] Risk Management Team</a:t>
            </a:r>
          </a:p>
        </p:txBody>
      </p:sp>
      <p:sp>
        <p:nvSpPr>
          <p:cNvPr id="28" name="Rectangle 27">
            <a:extLst>
              <a:ext uri="{FF2B5EF4-FFF2-40B4-BE49-F238E27FC236}">
                <a16:creationId xmlns:a16="http://schemas.microsoft.com/office/drawing/2014/main" id="{177529BE-0E20-4245-A62D-E9FDBB3A6577}"/>
              </a:ext>
            </a:extLst>
          </p:cNvPr>
          <p:cNvSpPr/>
          <p:nvPr/>
        </p:nvSpPr>
        <p:spPr bwMode="gray">
          <a:xfrm>
            <a:off x="274639" y="1258128"/>
            <a:ext cx="585216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Text Placeholder 5">
            <a:extLst>
              <a:ext uri="{FF2B5EF4-FFF2-40B4-BE49-F238E27FC236}">
                <a16:creationId xmlns:a16="http://schemas.microsoft.com/office/drawing/2014/main" id="{BAD09484-A177-4CF8-AFAB-CDF2E2600991}"/>
              </a:ext>
            </a:extLst>
          </p:cNvPr>
          <p:cNvSpPr txBox="1">
            <a:spLocks/>
          </p:cNvSpPr>
          <p:nvPr/>
        </p:nvSpPr>
        <p:spPr bwMode="gray">
          <a:xfrm>
            <a:off x="289241" y="1095101"/>
            <a:ext cx="2560320"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Risk Management Committee</a:t>
            </a:r>
          </a:p>
        </p:txBody>
      </p:sp>
      <p:sp>
        <p:nvSpPr>
          <p:cNvPr id="30" name="Text Placeholder 31">
            <a:extLst>
              <a:ext uri="{FF2B5EF4-FFF2-40B4-BE49-F238E27FC236}">
                <a16:creationId xmlns:a16="http://schemas.microsoft.com/office/drawing/2014/main" id="{A9CB804D-BDF5-4DCB-A721-64ECB8FB793E}"/>
              </a:ext>
            </a:extLst>
          </p:cNvPr>
          <p:cNvSpPr txBox="1">
            <a:spLocks/>
          </p:cNvSpPr>
          <p:nvPr/>
        </p:nvSpPr>
        <p:spPr bwMode="gray">
          <a:xfrm>
            <a:off x="704476" y="1339534"/>
            <a:ext cx="1833180" cy="66941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a:t>
            </a:r>
          </a:p>
        </p:txBody>
      </p:sp>
      <p:pic>
        <p:nvPicPr>
          <p:cNvPr id="32" name="Picture 2">
            <a:extLst>
              <a:ext uri="{FF2B5EF4-FFF2-40B4-BE49-F238E27FC236}">
                <a16:creationId xmlns:a16="http://schemas.microsoft.com/office/drawing/2014/main" id="{5F8EBF5D-1A3A-461D-848D-D93C6B966F3D}"/>
              </a:ext>
            </a:extLst>
          </p:cNvPr>
          <p:cNvPicPr>
            <a:picLocks noChangeAspect="1" noChangeArrowheads="1"/>
          </p:cNvPicPr>
          <p:nvPr/>
        </p:nvPicPr>
        <p:blipFill>
          <a:blip r:embed="rId2"/>
          <a:stretch>
            <a:fillRect/>
          </a:stretch>
        </p:blipFill>
        <p:spPr bwMode="gray">
          <a:xfrm>
            <a:off x="274639" y="1362910"/>
            <a:ext cx="365760" cy="231647"/>
          </a:xfrm>
          <a:prstGeom prst="rect">
            <a:avLst/>
          </a:prstGeom>
          <a:noFill/>
          <a:extLst>
            <a:ext uri="{909E8E84-426E-40DD-AFC4-6F175D3DCCD1}">
              <a14:hiddenFill xmlns:a14="http://schemas.microsoft.com/office/drawing/2010/main">
                <a:solidFill>
                  <a:srgbClr val="FFFFFF"/>
                </a:solidFill>
              </a14:hiddenFill>
            </a:ext>
          </a:extLst>
        </p:spPr>
      </p:pic>
      <p:sp>
        <p:nvSpPr>
          <p:cNvPr id="33" name="Text Placeholder 31">
            <a:extLst>
              <a:ext uri="{FF2B5EF4-FFF2-40B4-BE49-F238E27FC236}">
                <a16:creationId xmlns:a16="http://schemas.microsoft.com/office/drawing/2014/main" id="{C4C120AB-1C8A-4C6B-B0FC-854E54240873}"/>
              </a:ext>
            </a:extLst>
          </p:cNvPr>
          <p:cNvSpPr txBox="1">
            <a:spLocks/>
          </p:cNvSpPr>
          <p:nvPr/>
        </p:nvSpPr>
        <p:spPr bwMode="gray">
          <a:xfrm>
            <a:off x="2498015" y="1339537"/>
            <a:ext cx="1833180" cy="66941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a:t>
            </a:r>
          </a:p>
        </p:txBody>
      </p:sp>
      <p:sp>
        <p:nvSpPr>
          <p:cNvPr id="34" name="Text Placeholder 31">
            <a:extLst>
              <a:ext uri="{FF2B5EF4-FFF2-40B4-BE49-F238E27FC236}">
                <a16:creationId xmlns:a16="http://schemas.microsoft.com/office/drawing/2014/main" id="{90381ECF-43C8-4463-A697-EBD36492BAE0}"/>
              </a:ext>
            </a:extLst>
          </p:cNvPr>
          <p:cNvSpPr txBox="1">
            <a:spLocks/>
          </p:cNvSpPr>
          <p:nvPr/>
        </p:nvSpPr>
        <p:spPr bwMode="gray">
          <a:xfrm>
            <a:off x="4291554" y="1339534"/>
            <a:ext cx="1833180" cy="669414"/>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 </a:t>
            </a:r>
          </a:p>
          <a:p>
            <a:pPr>
              <a:spcBef>
                <a:spcPts val="300"/>
              </a:spcBef>
            </a:pPr>
            <a:r>
              <a:rPr lang="en-US" sz="900" dirty="0"/>
              <a:t>NAME, POSITION</a:t>
            </a:r>
          </a:p>
        </p:txBody>
      </p:sp>
      <p:sp>
        <p:nvSpPr>
          <p:cNvPr id="35" name="Rectangle 34">
            <a:extLst>
              <a:ext uri="{FF2B5EF4-FFF2-40B4-BE49-F238E27FC236}">
                <a16:creationId xmlns:a16="http://schemas.microsoft.com/office/drawing/2014/main" id="{C05AE10F-A74B-4342-A922-8C56028F59CE}"/>
              </a:ext>
            </a:extLst>
          </p:cNvPr>
          <p:cNvSpPr/>
          <p:nvPr/>
        </p:nvSpPr>
        <p:spPr bwMode="gray">
          <a:xfrm>
            <a:off x="277813" y="2592713"/>
            <a:ext cx="5852160" cy="27432"/>
          </a:xfrm>
          <a:prstGeom prst="rect">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9" name="Text Placeholder 5">
            <a:extLst>
              <a:ext uri="{FF2B5EF4-FFF2-40B4-BE49-F238E27FC236}">
                <a16:creationId xmlns:a16="http://schemas.microsoft.com/office/drawing/2014/main" id="{8757980D-C677-4DEA-A13F-7093EC98F6E1}"/>
              </a:ext>
            </a:extLst>
          </p:cNvPr>
          <p:cNvSpPr txBox="1">
            <a:spLocks/>
          </p:cNvSpPr>
          <p:nvPr/>
        </p:nvSpPr>
        <p:spPr bwMode="gray">
          <a:xfrm>
            <a:off x="298024" y="2425235"/>
            <a:ext cx="4077102" cy="15388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None/>
            </a:pPr>
            <a:r>
              <a:rPr lang="en-US" sz="1000" b="1" dirty="0">
                <a:latin typeface="+mn-lt"/>
              </a:rPr>
              <a:t>Risk Management Committee Details </a:t>
            </a:r>
          </a:p>
        </p:txBody>
      </p:sp>
      <p:sp>
        <p:nvSpPr>
          <p:cNvPr id="40" name="Text Placeholder 31">
            <a:extLst>
              <a:ext uri="{FF2B5EF4-FFF2-40B4-BE49-F238E27FC236}">
                <a16:creationId xmlns:a16="http://schemas.microsoft.com/office/drawing/2014/main" id="{913C8AC5-A1F5-4D3A-98A1-7D8F403BB913}"/>
              </a:ext>
            </a:extLst>
          </p:cNvPr>
          <p:cNvSpPr txBox="1">
            <a:spLocks/>
          </p:cNvSpPr>
          <p:nvPr/>
        </p:nvSpPr>
        <p:spPr bwMode="gray">
          <a:xfrm>
            <a:off x="641383" y="2700891"/>
            <a:ext cx="382338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How often does the Risk Management Committee meet?  </a:t>
            </a:r>
          </a:p>
        </p:txBody>
      </p:sp>
      <p:pic>
        <p:nvPicPr>
          <p:cNvPr id="12" name="Picture 11">
            <a:extLst>
              <a:ext uri="{FF2B5EF4-FFF2-40B4-BE49-F238E27FC236}">
                <a16:creationId xmlns:a16="http://schemas.microsoft.com/office/drawing/2014/main" id="{91A552D4-25CA-403C-A02E-8BBFAE504E56}"/>
              </a:ext>
            </a:extLst>
          </p:cNvPr>
          <p:cNvPicPr>
            <a:picLocks noChangeAspect="1"/>
          </p:cNvPicPr>
          <p:nvPr/>
        </p:nvPicPr>
        <p:blipFill>
          <a:blip r:embed="rId3"/>
          <a:stretch>
            <a:fillRect/>
          </a:stretch>
        </p:blipFill>
        <p:spPr>
          <a:xfrm>
            <a:off x="277813" y="2695117"/>
            <a:ext cx="275237" cy="274320"/>
          </a:xfrm>
          <a:prstGeom prst="rect">
            <a:avLst/>
          </a:prstGeom>
        </p:spPr>
      </p:pic>
      <p:pic>
        <p:nvPicPr>
          <p:cNvPr id="14" name="Picture 13">
            <a:extLst>
              <a:ext uri="{FF2B5EF4-FFF2-40B4-BE49-F238E27FC236}">
                <a16:creationId xmlns:a16="http://schemas.microsoft.com/office/drawing/2014/main" id="{F6CF8D29-3576-43C8-A53C-14739AF47F4C}"/>
              </a:ext>
            </a:extLst>
          </p:cNvPr>
          <p:cNvPicPr>
            <a:picLocks noChangeAspect="1"/>
          </p:cNvPicPr>
          <p:nvPr/>
        </p:nvPicPr>
        <p:blipFill>
          <a:blip r:embed="rId4"/>
          <a:stretch>
            <a:fillRect/>
          </a:stretch>
        </p:blipFill>
        <p:spPr>
          <a:xfrm>
            <a:off x="277813" y="3035598"/>
            <a:ext cx="258470" cy="365760"/>
          </a:xfrm>
          <a:prstGeom prst="rect">
            <a:avLst/>
          </a:prstGeom>
        </p:spPr>
      </p:pic>
      <p:sp>
        <p:nvSpPr>
          <p:cNvPr id="51" name="Text Placeholder 31">
            <a:extLst>
              <a:ext uri="{FF2B5EF4-FFF2-40B4-BE49-F238E27FC236}">
                <a16:creationId xmlns:a16="http://schemas.microsoft.com/office/drawing/2014/main" id="{07B19482-A34E-4BA0-898B-D160D0B89903}"/>
              </a:ext>
            </a:extLst>
          </p:cNvPr>
          <p:cNvSpPr txBox="1">
            <a:spLocks/>
          </p:cNvSpPr>
          <p:nvPr/>
        </p:nvSpPr>
        <p:spPr bwMode="gray">
          <a:xfrm>
            <a:off x="641383" y="3030783"/>
            <a:ext cx="3823386"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ts val="300"/>
              </a:spcBef>
              <a:buNone/>
            </a:pPr>
            <a:r>
              <a:rPr lang="en-US" sz="900" dirty="0"/>
              <a:t>Who does the Risk Management Committee report to?</a:t>
            </a:r>
          </a:p>
        </p:txBody>
      </p:sp>
      <p:grpSp>
        <p:nvGrpSpPr>
          <p:cNvPr id="15" name="Group 14">
            <a:extLst>
              <a:ext uri="{FF2B5EF4-FFF2-40B4-BE49-F238E27FC236}">
                <a16:creationId xmlns:a16="http://schemas.microsoft.com/office/drawing/2014/main" id="{85365D55-BE04-44E7-8D44-9B3A612C9CB8}"/>
              </a:ext>
            </a:extLst>
          </p:cNvPr>
          <p:cNvGrpSpPr/>
          <p:nvPr/>
        </p:nvGrpSpPr>
        <p:grpSpPr>
          <a:xfrm>
            <a:off x="944880" y="3500504"/>
            <a:ext cx="5178107" cy="1022284"/>
            <a:chOff x="944880" y="3500504"/>
            <a:chExt cx="5178107" cy="1022284"/>
          </a:xfrm>
        </p:grpSpPr>
        <p:sp>
          <p:nvSpPr>
            <p:cNvPr id="52" name="Rectangle 51">
              <a:extLst>
                <a:ext uri="{FF2B5EF4-FFF2-40B4-BE49-F238E27FC236}">
                  <a16:creationId xmlns:a16="http://schemas.microsoft.com/office/drawing/2014/main" id="{1829E9BD-6D04-4033-8DD0-58C9B3C0A5B5}"/>
                </a:ext>
              </a:extLst>
            </p:cNvPr>
            <p:cNvSpPr/>
            <p:nvPr/>
          </p:nvSpPr>
          <p:spPr bwMode="gray">
            <a:xfrm>
              <a:off x="944880" y="3500504"/>
              <a:ext cx="5178107" cy="1022284"/>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TextBox 52">
              <a:extLst>
                <a:ext uri="{FF2B5EF4-FFF2-40B4-BE49-F238E27FC236}">
                  <a16:creationId xmlns:a16="http://schemas.microsoft.com/office/drawing/2014/main" id="{77F01547-7DFD-4403-87B3-374E2A62DAEC}"/>
                </a:ext>
              </a:extLst>
            </p:cNvPr>
            <p:cNvSpPr txBox="1"/>
            <p:nvPr/>
          </p:nvSpPr>
          <p:spPr>
            <a:xfrm>
              <a:off x="1023102" y="3585464"/>
              <a:ext cx="5019558" cy="884858"/>
            </a:xfrm>
            <a:prstGeom prst="rect">
              <a:avLst/>
            </a:prstGeom>
            <a:noFill/>
          </p:spPr>
          <p:txBody>
            <a:bodyPr wrap="square" lIns="0" tIns="0" rIns="0" bIns="0" rtlCol="0">
              <a:spAutoFit/>
            </a:bodyPr>
            <a:lstStyle/>
            <a:p>
              <a:pPr>
                <a:spcBef>
                  <a:spcPts val="500"/>
                </a:spcBef>
              </a:pPr>
              <a:r>
                <a:rPr lang="en-US" sz="900" dirty="0"/>
                <a:t>Fill in your school’s specific information here. </a:t>
              </a:r>
            </a:p>
            <a:p>
              <a:pPr marL="171450" indent="-171450">
                <a:spcBef>
                  <a:spcPts val="500"/>
                </a:spcBef>
                <a:buFont typeface="Arial" panose="020B0604020202020204" pitchFamily="34" charset="0"/>
                <a:buChar char="•"/>
              </a:pPr>
              <a:r>
                <a:rPr lang="en-US" sz="900" dirty="0"/>
                <a:t>Who makes up the Risk Management Committee? </a:t>
              </a:r>
            </a:p>
            <a:p>
              <a:pPr marL="171450" indent="-171450">
                <a:spcBef>
                  <a:spcPts val="500"/>
                </a:spcBef>
                <a:buFont typeface="Arial" panose="020B0604020202020204" pitchFamily="34" charset="0"/>
                <a:buChar char="•"/>
              </a:pPr>
              <a:r>
                <a:rPr lang="en-US" sz="900" dirty="0"/>
                <a:t>How often does the Risk Management Committee meet? Who do they report to?</a:t>
              </a:r>
            </a:p>
            <a:p>
              <a:pPr>
                <a:spcBef>
                  <a:spcPts val="500"/>
                </a:spcBef>
              </a:pPr>
              <a:r>
                <a:rPr lang="en-US" sz="900" dirty="0"/>
                <a:t>NOTE: If your school has not yet created a risk management committee, then delete this slide </a:t>
              </a:r>
            </a:p>
          </p:txBody>
        </p:sp>
      </p:grpSp>
      <p:grpSp>
        <p:nvGrpSpPr>
          <p:cNvPr id="22" name="Group 21">
            <a:extLst>
              <a:ext uri="{FF2B5EF4-FFF2-40B4-BE49-F238E27FC236}">
                <a16:creationId xmlns:a16="http://schemas.microsoft.com/office/drawing/2014/main" id="{A1181CEA-4994-4847-BA0D-380E9E00D046}"/>
              </a:ext>
            </a:extLst>
          </p:cNvPr>
          <p:cNvGrpSpPr/>
          <p:nvPr/>
        </p:nvGrpSpPr>
        <p:grpSpPr>
          <a:xfrm>
            <a:off x="1717762" y="9956"/>
            <a:ext cx="1039811" cy="366577"/>
            <a:chOff x="3471229" y="2883242"/>
            <a:chExt cx="1039811" cy="416110"/>
          </a:xfrm>
        </p:grpSpPr>
        <p:sp>
          <p:nvSpPr>
            <p:cNvPr id="23" name="Rectangle 22">
              <a:extLst>
                <a:ext uri="{FF2B5EF4-FFF2-40B4-BE49-F238E27FC236}">
                  <a16:creationId xmlns:a16="http://schemas.microsoft.com/office/drawing/2014/main" id="{D0E2EFF7-2F36-4D90-8E7E-8C588D06EF23}"/>
                </a:ext>
              </a:extLst>
            </p:cNvPr>
            <p:cNvSpPr/>
            <p:nvPr/>
          </p:nvSpPr>
          <p:spPr bwMode="gray">
            <a:xfrm>
              <a:off x="3471229" y="2883242"/>
              <a:ext cx="1039811" cy="416110"/>
            </a:xfrm>
            <a:prstGeom prst="rect">
              <a:avLst/>
            </a:prstGeom>
            <a:solidFill>
              <a:schemeClr val="tx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extBox 23">
              <a:extLst>
                <a:ext uri="{FF2B5EF4-FFF2-40B4-BE49-F238E27FC236}">
                  <a16:creationId xmlns:a16="http://schemas.microsoft.com/office/drawing/2014/main" id="{3473F116-4C4B-4834-BCC2-66CA6E57A9F9}"/>
                </a:ext>
              </a:extLst>
            </p:cNvPr>
            <p:cNvSpPr txBox="1"/>
            <p:nvPr/>
          </p:nvSpPr>
          <p:spPr>
            <a:xfrm>
              <a:off x="3542940" y="2952798"/>
              <a:ext cx="896389" cy="276999"/>
            </a:xfrm>
            <a:prstGeom prst="rect">
              <a:avLst/>
            </a:prstGeom>
            <a:noFill/>
          </p:spPr>
          <p:txBody>
            <a:bodyPr wrap="square" lIns="0" tIns="0" rIns="0" bIns="0" rtlCol="0">
              <a:spAutoFit/>
            </a:bodyPr>
            <a:lstStyle/>
            <a:p>
              <a:pPr>
                <a:spcBef>
                  <a:spcPts val="500"/>
                </a:spcBef>
              </a:pPr>
              <a:r>
                <a:rPr lang="en-US" sz="900" dirty="0"/>
                <a:t>Add school name here</a:t>
              </a:r>
            </a:p>
          </p:txBody>
        </p:sp>
      </p:grpSp>
    </p:spTree>
    <p:extLst>
      <p:ext uri="{BB962C8B-B14F-4D97-AF65-F5344CB8AC3E}">
        <p14:creationId xmlns:p14="http://schemas.microsoft.com/office/powerpoint/2010/main" val="36553422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3"/>
        </a:solidFill>
        <a:ln>
          <a:solidFill>
            <a:schemeClr val="accent3"/>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EAB1 4x3 On-screen 020419" id="{3823C371-611D-4978-B269-6EA595BA46E3}" vid="{58F17C36-DA8D-4D3D-8582-0FB4032001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EAB1 4x3 On-screen 020419</Template>
  <TotalTime>0</TotalTime>
  <Words>1920</Words>
  <Application>Microsoft Office PowerPoint</Application>
  <PresentationFormat>Custom</PresentationFormat>
  <Paragraphs>233</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Rockwell</vt:lpstr>
      <vt:lpstr>Verdana</vt:lpstr>
      <vt:lpstr>Wingdings</vt:lpstr>
      <vt:lpstr>EAB1 4x3 On-screen</vt:lpstr>
      <vt:lpstr>Institutional Risk Management at [YOUR SCHOOL NAME]</vt:lpstr>
      <vt:lpstr>Instructions – DELETE AFTER READING </vt:lpstr>
      <vt:lpstr>Today’s Plan</vt:lpstr>
      <vt:lpstr>What’s Institutional Risk Management?</vt:lpstr>
      <vt:lpstr>Crisis Preparedness Is Not Risk Management</vt:lpstr>
      <vt:lpstr>Schools Confront More Than Just Crises</vt:lpstr>
      <vt:lpstr>Why Engage in Institutional Risk Management?</vt:lpstr>
      <vt:lpstr>Moving Towards Risk Management </vt:lpstr>
      <vt:lpstr>[School Name’s] Risk Management Team</vt:lpstr>
      <vt:lpstr>Extend Board Role to Include IRM</vt:lpstr>
      <vt:lpstr>Principles for Board Involvement in IRM</vt:lpstr>
      <vt:lpstr>Additional Resources </vt:lpstr>
      <vt:lpstr>Contact Us With Any Additional Questions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2019-03-15T16:09:24Z</dcterms:created>
  <dcterms:modified xsi:type="dcterms:W3CDTF">2019-05-06T18:11:52Z</dcterms:modified>
  <cp:category/>
</cp:coreProperties>
</file>