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74" r:id="rId2"/>
  </p:sldMasterIdLst>
  <p:notesMasterIdLst>
    <p:notesMasterId r:id="rId20"/>
  </p:notesMasterIdLst>
  <p:handoutMasterIdLst>
    <p:handoutMasterId r:id="rId21"/>
  </p:handoutMasterIdLst>
  <p:sldIdLst>
    <p:sldId id="494" r:id="rId3"/>
    <p:sldId id="367" r:id="rId4"/>
    <p:sldId id="376" r:id="rId5"/>
    <p:sldId id="385" r:id="rId6"/>
    <p:sldId id="553" r:id="rId7"/>
    <p:sldId id="554" r:id="rId8"/>
    <p:sldId id="555" r:id="rId9"/>
    <p:sldId id="556" r:id="rId10"/>
    <p:sldId id="557" r:id="rId11"/>
    <p:sldId id="541" r:id="rId12"/>
    <p:sldId id="471" r:id="rId13"/>
    <p:sldId id="495" r:id="rId14"/>
    <p:sldId id="558" r:id="rId15"/>
    <p:sldId id="559" r:id="rId16"/>
    <p:sldId id="478" r:id="rId17"/>
    <p:sldId id="563" r:id="rId18"/>
    <p:sldId id="562" r:id="rId19"/>
  </p:sldIdLst>
  <p:sldSz cx="6400800" cy="4800600"/>
  <p:notesSz cx="7315200" cy="9601200"/>
  <p:defaultTex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60">
          <p15:clr>
            <a:srgbClr val="A4A3A4"/>
          </p15:clr>
        </p15:guide>
        <p15:guide id="2" pos="3857">
          <p15:clr>
            <a:srgbClr val="A4A3A4"/>
          </p15:clr>
        </p15:guide>
        <p15:guide id="3" pos="17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D9"/>
    <a:srgbClr val="003D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F18680-E054-41AD-8BC1-D1AEF772440D}">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7" autoAdjust="0"/>
    <p:restoredTop sz="69353" autoAdjust="0"/>
  </p:normalViewPr>
  <p:slideViewPr>
    <p:cSldViewPr snapToGrid="0">
      <p:cViewPr varScale="1">
        <p:scale>
          <a:sx n="105" d="100"/>
          <a:sy n="105" d="100"/>
        </p:scale>
        <p:origin x="3030" y="102"/>
      </p:cViewPr>
      <p:guideLst>
        <p:guide orient="horz" pos="2860"/>
        <p:guide pos="3857"/>
        <p:guide pos="170"/>
      </p:guideLst>
    </p:cSldViewPr>
  </p:slideViewPr>
  <p:outlineViewPr>
    <p:cViewPr>
      <p:scale>
        <a:sx n="33" d="100"/>
        <a:sy n="33" d="100"/>
      </p:scale>
      <p:origin x="0" y="11357"/>
    </p:cViewPr>
  </p:outlineViewPr>
  <p:notesTextViewPr>
    <p:cViewPr>
      <p:scale>
        <a:sx n="100" d="100"/>
        <a:sy n="100" d="100"/>
      </p:scale>
      <p:origin x="0" y="0"/>
    </p:cViewPr>
  </p:notesTextViewPr>
  <p:notesViewPr>
    <p:cSldViewPr snapToGrid="0" showGuides="1">
      <p:cViewPr varScale="1">
        <p:scale>
          <a:sx n="80" d="100"/>
          <a:sy n="80" d="100"/>
        </p:scale>
        <p:origin x="-202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058492119618752E-2"/>
          <c:y val="3.7209973919085995E-2"/>
          <c:w val="0.61941373129694877"/>
          <c:h val="0.8421469976867102"/>
        </c:manualLayout>
      </c:layout>
      <c:lineChart>
        <c:grouping val="standard"/>
        <c:varyColors val="0"/>
        <c:ser>
          <c:idx val="0"/>
          <c:order val="0"/>
          <c:tx>
            <c:strRef>
              <c:f>Sheet1!$B$1</c:f>
              <c:strCache>
                <c:ptCount val="1"/>
                <c:pt idx="0">
                  <c:v>Social Service</c:v>
                </c:pt>
              </c:strCache>
            </c:strRef>
          </c:tx>
          <c:spPr>
            <a:ln cap="flat">
              <a:solidFill>
                <a:srgbClr val="A0A4A9"/>
              </a:solidFill>
              <a:miter lim="800000"/>
            </a:ln>
          </c:spPr>
          <c:marker>
            <c:symbol val="circle"/>
            <c:size val="5"/>
          </c:marker>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14.5</c:v>
                </c:pt>
                <c:pt idx="1">
                  <c:v>15.2</c:v>
                </c:pt>
                <c:pt idx="2">
                  <c:v>15.9</c:v>
                </c:pt>
                <c:pt idx="3">
                  <c:v>16.3</c:v>
                </c:pt>
                <c:pt idx="4">
                  <c:v>17.8</c:v>
                </c:pt>
                <c:pt idx="5">
                  <c:v>17.100000000000001</c:v>
                </c:pt>
              </c:numCache>
            </c:numRef>
          </c:val>
          <c:smooth val="0"/>
          <c:extLst xmlns:c16r2="http://schemas.microsoft.com/office/drawing/2015/06/chart">
            <c:ext xmlns:c16="http://schemas.microsoft.com/office/drawing/2014/chart" uri="{C3380CC4-5D6E-409C-BE32-E72D297353CC}">
              <c16:uniqueId val="{00000000-65B4-45F9-B2C0-9FCF104E60B0}"/>
            </c:ext>
          </c:extLst>
        </c:ser>
        <c:ser>
          <c:idx val="1"/>
          <c:order val="1"/>
          <c:tx>
            <c:strRef>
              <c:f>Sheet1!$C$1</c:f>
              <c:strCache>
                <c:ptCount val="1"/>
                <c:pt idx="0">
                  <c:v>Higher Education (Public)</c:v>
                </c:pt>
              </c:strCache>
            </c:strRef>
          </c:tx>
          <c:spPr>
            <a:ln cap="flat">
              <a:solidFill>
                <a:srgbClr val="004A88"/>
              </a:solidFill>
              <a:miter lim="800000"/>
            </a:ln>
          </c:spPr>
          <c:marker>
            <c:symbol val="circle"/>
            <c:size val="5"/>
            <c:spPr>
              <a:solidFill>
                <a:srgbClr val="004A88"/>
              </a:solidFill>
              <a:ln>
                <a:solidFill>
                  <a:srgbClr val="004A88"/>
                </a:solidFill>
              </a:ln>
            </c:spPr>
          </c:marker>
          <c:cat>
            <c:numRef>
              <c:f>Sheet1!$A$2:$A$7</c:f>
              <c:numCache>
                <c:formatCode>General</c:formatCode>
                <c:ptCount val="6"/>
                <c:pt idx="0">
                  <c:v>2010</c:v>
                </c:pt>
                <c:pt idx="1">
                  <c:v>2011</c:v>
                </c:pt>
                <c:pt idx="2">
                  <c:v>2012</c:v>
                </c:pt>
                <c:pt idx="3">
                  <c:v>2013</c:v>
                </c:pt>
                <c:pt idx="4">
                  <c:v>2014</c:v>
                </c:pt>
                <c:pt idx="5">
                  <c:v>2015</c:v>
                </c:pt>
              </c:numCache>
            </c:numRef>
          </c:cat>
          <c:val>
            <c:numRef>
              <c:f>Sheet1!$C$2:$C$7</c:f>
              <c:numCache>
                <c:formatCode>General</c:formatCode>
                <c:ptCount val="6"/>
                <c:pt idx="0">
                  <c:v>9.6999999999999993</c:v>
                </c:pt>
                <c:pt idx="1">
                  <c:v>9.5</c:v>
                </c:pt>
                <c:pt idx="2">
                  <c:v>10</c:v>
                </c:pt>
                <c:pt idx="3">
                  <c:v>9.6</c:v>
                </c:pt>
                <c:pt idx="4">
                  <c:v>10.4</c:v>
                </c:pt>
                <c:pt idx="5">
                  <c:v>11.5</c:v>
                </c:pt>
              </c:numCache>
            </c:numRef>
          </c:val>
          <c:smooth val="0"/>
          <c:extLst xmlns:c16r2="http://schemas.microsoft.com/office/drawing/2015/06/chart">
            <c:ext xmlns:c16="http://schemas.microsoft.com/office/drawing/2014/chart" uri="{C3380CC4-5D6E-409C-BE32-E72D297353CC}">
              <c16:uniqueId val="{00000001-65B4-45F9-B2C0-9FCF104E60B0}"/>
            </c:ext>
          </c:extLst>
        </c:ser>
        <c:ser>
          <c:idx val="2"/>
          <c:order val="2"/>
          <c:tx>
            <c:strRef>
              <c:f>Sheet1!$D$1</c:f>
              <c:strCache>
                <c:ptCount val="1"/>
                <c:pt idx="0">
                  <c:v>Higher Education (Private)</c:v>
                </c:pt>
              </c:strCache>
            </c:strRef>
          </c:tx>
          <c:spPr>
            <a:ln cap="flat">
              <a:solidFill>
                <a:srgbClr val="0070CD"/>
              </a:solidFill>
              <a:miter lim="800000"/>
            </a:ln>
          </c:spPr>
          <c:marker>
            <c:symbol val="circle"/>
            <c:size val="5"/>
            <c:spPr>
              <a:solidFill>
                <a:srgbClr val="0070CD"/>
              </a:solidFill>
              <a:ln>
                <a:solidFill>
                  <a:srgbClr val="0070CD"/>
                </a:solidFill>
              </a:ln>
            </c:spPr>
          </c:marker>
          <c:cat>
            <c:numRef>
              <c:f>Sheet1!$A$2:$A$7</c:f>
              <c:numCache>
                <c:formatCode>General</c:formatCode>
                <c:ptCount val="6"/>
                <c:pt idx="0">
                  <c:v>2010</c:v>
                </c:pt>
                <c:pt idx="1">
                  <c:v>2011</c:v>
                </c:pt>
                <c:pt idx="2">
                  <c:v>2012</c:v>
                </c:pt>
                <c:pt idx="3">
                  <c:v>2013</c:v>
                </c:pt>
                <c:pt idx="4">
                  <c:v>2014</c:v>
                </c:pt>
                <c:pt idx="5">
                  <c:v>2015</c:v>
                </c:pt>
              </c:numCache>
            </c:numRef>
          </c:cat>
          <c:val>
            <c:numRef>
              <c:f>Sheet1!$D$2:$D$7</c:f>
              <c:numCache>
                <c:formatCode>General</c:formatCode>
                <c:ptCount val="6"/>
                <c:pt idx="0">
                  <c:v>9.5</c:v>
                </c:pt>
                <c:pt idx="1">
                  <c:v>9</c:v>
                </c:pt>
                <c:pt idx="2">
                  <c:v>10</c:v>
                </c:pt>
                <c:pt idx="3">
                  <c:v>9.8000000000000007</c:v>
                </c:pt>
                <c:pt idx="4">
                  <c:v>10.6</c:v>
                </c:pt>
                <c:pt idx="5">
                  <c:v>12</c:v>
                </c:pt>
              </c:numCache>
            </c:numRef>
          </c:val>
          <c:smooth val="0"/>
          <c:extLst xmlns:c16r2="http://schemas.microsoft.com/office/drawing/2015/06/chart">
            <c:ext xmlns:c16="http://schemas.microsoft.com/office/drawing/2014/chart" uri="{C3380CC4-5D6E-409C-BE32-E72D297353CC}">
              <c16:uniqueId val="{00000002-65B4-45F9-B2C0-9FCF104E60B0}"/>
            </c:ext>
          </c:extLst>
        </c:ser>
        <c:ser>
          <c:idx val="3"/>
          <c:order val="3"/>
          <c:tx>
            <c:strRef>
              <c:f>Sheet1!$E$1</c:f>
              <c:strCache>
                <c:ptCount val="1"/>
                <c:pt idx="0">
                  <c:v>Community Foundations</c:v>
                </c:pt>
              </c:strCache>
            </c:strRef>
          </c:tx>
          <c:spPr>
            <a:ln cap="flat">
              <a:solidFill>
                <a:srgbClr val="797F86"/>
              </a:solidFill>
              <a:miter lim="800000"/>
            </a:ln>
          </c:spPr>
          <c:marker>
            <c:symbol val="circle"/>
            <c:size val="5"/>
            <c:spPr>
              <a:solidFill>
                <a:srgbClr val="797F86"/>
              </a:solidFill>
              <a:ln>
                <a:solidFill>
                  <a:srgbClr val="797F86"/>
                </a:solidFill>
              </a:ln>
            </c:spPr>
          </c:marker>
          <c:cat>
            <c:numRef>
              <c:f>Sheet1!$A$2:$A$7</c:f>
              <c:numCache>
                <c:formatCode>General</c:formatCode>
                <c:ptCount val="6"/>
                <c:pt idx="0">
                  <c:v>2010</c:v>
                </c:pt>
                <c:pt idx="1">
                  <c:v>2011</c:v>
                </c:pt>
                <c:pt idx="2">
                  <c:v>2012</c:v>
                </c:pt>
                <c:pt idx="3">
                  <c:v>2013</c:v>
                </c:pt>
                <c:pt idx="4">
                  <c:v>2014</c:v>
                </c:pt>
                <c:pt idx="5">
                  <c:v>2015</c:v>
                </c:pt>
              </c:numCache>
            </c:numRef>
          </c:cat>
          <c:val>
            <c:numRef>
              <c:f>Sheet1!$E$2:$E$7</c:f>
              <c:numCache>
                <c:formatCode>General</c:formatCode>
                <c:ptCount val="6"/>
                <c:pt idx="0">
                  <c:v>2.2999999999999998</c:v>
                </c:pt>
                <c:pt idx="1">
                  <c:v>2.4</c:v>
                </c:pt>
                <c:pt idx="2">
                  <c:v>2.6</c:v>
                </c:pt>
                <c:pt idx="3">
                  <c:v>4</c:v>
                </c:pt>
                <c:pt idx="4">
                  <c:v>4.7</c:v>
                </c:pt>
                <c:pt idx="5">
                  <c:v>5.8</c:v>
                </c:pt>
              </c:numCache>
            </c:numRef>
          </c:val>
          <c:smooth val="0"/>
          <c:extLst xmlns:c16r2="http://schemas.microsoft.com/office/drawing/2015/06/chart">
            <c:ext xmlns:c16="http://schemas.microsoft.com/office/drawing/2014/chart" uri="{C3380CC4-5D6E-409C-BE32-E72D297353CC}">
              <c16:uniqueId val="{00000003-65B4-45F9-B2C0-9FCF104E60B0}"/>
            </c:ext>
          </c:extLst>
        </c:ser>
        <c:ser>
          <c:idx val="4"/>
          <c:order val="4"/>
          <c:tx>
            <c:strRef>
              <c:f>Sheet1!$F$1</c:f>
              <c:strCache>
                <c:ptCount val="1"/>
                <c:pt idx="0">
                  <c:v>International</c:v>
                </c:pt>
              </c:strCache>
            </c:strRef>
          </c:tx>
          <c:spPr>
            <a:ln cap="flat">
              <a:solidFill>
                <a:srgbClr val="797F86"/>
              </a:solidFill>
              <a:miter lim="800000"/>
            </a:ln>
          </c:spPr>
          <c:marker>
            <c:symbol val="circle"/>
            <c:size val="5"/>
            <c:spPr>
              <a:solidFill>
                <a:srgbClr val="797F86"/>
              </a:solidFill>
              <a:ln>
                <a:solidFill>
                  <a:srgbClr val="797F86"/>
                </a:solidFill>
              </a:ln>
            </c:spPr>
          </c:marker>
          <c:cat>
            <c:numRef>
              <c:f>Sheet1!$A$2:$A$7</c:f>
              <c:numCache>
                <c:formatCode>General</c:formatCode>
                <c:ptCount val="6"/>
                <c:pt idx="0">
                  <c:v>2010</c:v>
                </c:pt>
                <c:pt idx="1">
                  <c:v>2011</c:v>
                </c:pt>
                <c:pt idx="2">
                  <c:v>2012</c:v>
                </c:pt>
                <c:pt idx="3">
                  <c:v>2013</c:v>
                </c:pt>
                <c:pt idx="4">
                  <c:v>2014</c:v>
                </c:pt>
                <c:pt idx="5">
                  <c:v>2015</c:v>
                </c:pt>
              </c:numCache>
            </c:numRef>
          </c:cat>
          <c:val>
            <c:numRef>
              <c:f>Sheet1!$F$2:$F$7</c:f>
              <c:numCache>
                <c:formatCode>General</c:formatCode>
                <c:ptCount val="6"/>
                <c:pt idx="0">
                  <c:v>15.5</c:v>
                </c:pt>
                <c:pt idx="1">
                  <c:v>15</c:v>
                </c:pt>
                <c:pt idx="2">
                  <c:v>14.2</c:v>
                </c:pt>
                <c:pt idx="3">
                  <c:v>14.8</c:v>
                </c:pt>
                <c:pt idx="4">
                  <c:v>15</c:v>
                </c:pt>
                <c:pt idx="5">
                  <c:v>15.4</c:v>
                </c:pt>
              </c:numCache>
            </c:numRef>
          </c:val>
          <c:smooth val="0"/>
          <c:extLst xmlns:c16r2="http://schemas.microsoft.com/office/drawing/2015/06/chart">
            <c:ext xmlns:c16="http://schemas.microsoft.com/office/drawing/2014/chart" uri="{C3380CC4-5D6E-409C-BE32-E72D297353CC}">
              <c16:uniqueId val="{00000004-65B4-45F9-B2C0-9FCF104E60B0}"/>
            </c:ext>
          </c:extLst>
        </c:ser>
        <c:ser>
          <c:idx val="5"/>
          <c:order val="5"/>
          <c:tx>
            <c:strRef>
              <c:f>Sheet1!$G$1</c:f>
              <c:strCache>
                <c:ptCount val="1"/>
                <c:pt idx="0">
                  <c:v>Higher Education (All)</c:v>
                </c:pt>
              </c:strCache>
            </c:strRef>
          </c:tx>
          <c:spPr>
            <a:ln>
              <a:solidFill>
                <a:srgbClr val="F28B00"/>
              </a:solidFill>
            </a:ln>
          </c:spPr>
          <c:marker>
            <c:symbol val="circle"/>
            <c:size val="5"/>
            <c:spPr>
              <a:solidFill>
                <a:srgbClr val="F28B00"/>
              </a:solidFill>
              <a:ln>
                <a:solidFill>
                  <a:srgbClr val="F28B00"/>
                </a:solidFill>
              </a:ln>
            </c:spPr>
          </c:marker>
          <c:cat>
            <c:numRef>
              <c:f>Sheet1!$A$2:$A$7</c:f>
              <c:numCache>
                <c:formatCode>General</c:formatCode>
                <c:ptCount val="6"/>
                <c:pt idx="0">
                  <c:v>2010</c:v>
                </c:pt>
                <c:pt idx="1">
                  <c:v>2011</c:v>
                </c:pt>
                <c:pt idx="2">
                  <c:v>2012</c:v>
                </c:pt>
                <c:pt idx="3">
                  <c:v>2013</c:v>
                </c:pt>
                <c:pt idx="4">
                  <c:v>2014</c:v>
                </c:pt>
                <c:pt idx="5">
                  <c:v>2015</c:v>
                </c:pt>
              </c:numCache>
            </c:numRef>
          </c:cat>
          <c:val>
            <c:numRef>
              <c:f>Sheet1!$G$2:$G$7</c:f>
              <c:numCache>
                <c:formatCode>General</c:formatCode>
                <c:ptCount val="6"/>
                <c:pt idx="0">
                  <c:v>19.2</c:v>
                </c:pt>
                <c:pt idx="1">
                  <c:v>18.5</c:v>
                </c:pt>
                <c:pt idx="2">
                  <c:v>20</c:v>
                </c:pt>
                <c:pt idx="3">
                  <c:v>19.399999999999999</c:v>
                </c:pt>
                <c:pt idx="4">
                  <c:v>21</c:v>
                </c:pt>
                <c:pt idx="5">
                  <c:v>23.5</c:v>
                </c:pt>
              </c:numCache>
            </c:numRef>
          </c:val>
          <c:smooth val="0"/>
          <c:extLst xmlns:c16r2="http://schemas.microsoft.com/office/drawing/2015/06/chart">
            <c:ext xmlns:c16="http://schemas.microsoft.com/office/drawing/2014/chart" uri="{C3380CC4-5D6E-409C-BE32-E72D297353CC}">
              <c16:uniqueId val="{00000005-65B4-45F9-B2C0-9FCF104E60B0}"/>
            </c:ext>
          </c:extLst>
        </c:ser>
        <c:dLbls>
          <c:showLegendKey val="0"/>
          <c:showVal val="0"/>
          <c:showCatName val="0"/>
          <c:showSerName val="0"/>
          <c:showPercent val="0"/>
          <c:showBubbleSize val="0"/>
        </c:dLbls>
        <c:marker val="1"/>
        <c:smooth val="0"/>
        <c:axId val="10099552"/>
        <c:axId val="10095632"/>
      </c:lineChart>
      <c:catAx>
        <c:axId val="10099552"/>
        <c:scaling>
          <c:orientation val="minMax"/>
        </c:scaling>
        <c:delete val="0"/>
        <c:axPos val="b"/>
        <c:numFmt formatCode="General" sourceLinked="1"/>
        <c:majorTickMark val="none"/>
        <c:minorTickMark val="none"/>
        <c:tickLblPos val="nextTo"/>
        <c:spPr>
          <a:ln>
            <a:solidFill>
              <a:schemeClr val="accent4"/>
            </a:solidFill>
            <a:miter lim="800000"/>
          </a:ln>
        </c:spPr>
        <c:crossAx val="10095632"/>
        <c:crosses val="autoZero"/>
        <c:auto val="0"/>
        <c:lblAlgn val="ctr"/>
        <c:lblOffset val="0"/>
        <c:tickLblSkip val="5"/>
        <c:tickMarkSkip val="1"/>
        <c:noMultiLvlLbl val="0"/>
      </c:catAx>
      <c:valAx>
        <c:axId val="10095632"/>
        <c:scaling>
          <c:orientation val="minMax"/>
          <c:max val="25"/>
        </c:scaling>
        <c:delete val="0"/>
        <c:axPos val="l"/>
        <c:numFmt formatCode="General" sourceLinked="1"/>
        <c:majorTickMark val="none"/>
        <c:minorTickMark val="none"/>
        <c:tickLblPos val="nextTo"/>
        <c:spPr>
          <a:ln>
            <a:miter lim="800000"/>
          </a:ln>
        </c:spPr>
        <c:crossAx val="10099552"/>
        <c:crosses val="autoZero"/>
        <c:crossBetween val="between"/>
      </c:valAx>
      <c:spPr>
        <a:noFill/>
        <a:ln w="25400">
          <a:noFill/>
        </a:ln>
      </c:spPr>
    </c:plotArea>
    <c:plotVisOnly val="1"/>
    <c:dispBlanksAs val="gap"/>
    <c:showDLblsOverMax val="0"/>
  </c:chart>
  <c:spPr>
    <a:noFill/>
    <a:ln>
      <a:noFill/>
    </a:ln>
  </c:spPr>
  <c:txPr>
    <a:bodyPr/>
    <a:lstStyle/>
    <a:p>
      <a:pPr>
        <a:defRPr sz="800" baseline="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553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731520" y="5610738"/>
            <a:ext cx="5852160" cy="3264408"/>
          </a:xfrm>
          <a:prstGeom prst="rect">
            <a:avLst/>
          </a:prstGeom>
        </p:spPr>
        <p:txBody>
          <a:bodyPr vert="horz" lIns="96639" tIns="48320" rIns="96639" bIns="48320" rtlCol="0">
            <a:normAutofit/>
          </a:bodyPr>
          <a:lstStyle/>
          <a:p>
            <a:pPr lvl="0"/>
            <a:r>
              <a:rPr lang="en-US" dirty="0"/>
              <a:t>Click to add speech text.</a:t>
            </a:r>
          </a:p>
        </p:txBody>
      </p:sp>
      <p:sp>
        <p:nvSpPr>
          <p:cNvPr id="8" name="Slide Image Placeholder 7"/>
          <p:cNvSpPr>
            <a:spLocks noGrp="1" noRot="1" noChangeAspect="1"/>
          </p:cNvSpPr>
          <p:nvPr>
            <p:ph type="sldImg" idx="2"/>
          </p:nvPr>
        </p:nvSpPr>
        <p:spPr>
          <a:xfrm>
            <a:off x="292100" y="252413"/>
            <a:ext cx="6721475" cy="5040312"/>
          </a:xfrm>
          <a:prstGeom prst="rect">
            <a:avLst/>
          </a:prstGeom>
          <a:noFill/>
          <a:ln w="12700">
            <a:solidFill>
              <a:prstClr val="black"/>
            </a:solidFill>
          </a:ln>
        </p:spPr>
        <p:txBody>
          <a:bodyPr vert="horz" lIns="96639" tIns="48320" rIns="96639" bIns="48320" rtlCol="0" anchor="ctr"/>
          <a:lstStyle/>
          <a:p>
            <a:endParaRPr lang="en-US" dirty="0"/>
          </a:p>
        </p:txBody>
      </p:sp>
    </p:spTree>
    <p:extLst>
      <p:ext uri="{BB962C8B-B14F-4D97-AF65-F5344CB8AC3E}">
        <p14:creationId xmlns:p14="http://schemas.microsoft.com/office/powerpoint/2010/main" val="3144894227"/>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Verdana" panose="020B0604030504040204" pitchFamily="34" charset="0"/>
        <a:ea typeface="+mn-ea"/>
        <a:cs typeface="+mn-cs"/>
      </a:defRPr>
    </a:lvl1pPr>
    <a:lvl2pPr marL="457200" algn="l" defTabSz="914400" rtl="0" eaLnBrk="1" latinLnBrk="0" hangingPunct="1">
      <a:defRPr sz="900" kern="1200">
        <a:solidFill>
          <a:schemeClr val="tx1"/>
        </a:solidFill>
        <a:latin typeface="+mn-lt"/>
        <a:ea typeface="+mn-ea"/>
        <a:cs typeface="+mn-cs"/>
      </a:defRPr>
    </a:lvl2pPr>
    <a:lvl3pPr marL="914400" algn="l" defTabSz="914400" rtl="0" eaLnBrk="1" latinLnBrk="0" hangingPunct="1">
      <a:defRPr sz="900" kern="1200">
        <a:solidFill>
          <a:schemeClr val="tx1"/>
        </a:solidFill>
        <a:latin typeface="+mn-lt"/>
        <a:ea typeface="+mn-ea"/>
        <a:cs typeface="+mn-cs"/>
      </a:defRPr>
    </a:lvl3pPr>
    <a:lvl4pPr marL="1371600" algn="l" defTabSz="914400" rtl="0" eaLnBrk="1" latinLnBrk="0" hangingPunct="1">
      <a:defRPr sz="900" kern="1200">
        <a:solidFill>
          <a:schemeClr val="tx1"/>
        </a:solidFill>
        <a:latin typeface="+mn-lt"/>
        <a:ea typeface="+mn-ea"/>
        <a:cs typeface="+mn-cs"/>
      </a:defRPr>
    </a:lvl4pPr>
    <a:lvl5pPr marL="1828800" algn="l" defTabSz="914400" rtl="0" eaLnBrk="1" latinLnBrk="0" hangingPunct="1">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Use</a:t>
            </a:r>
            <a:r>
              <a:rPr lang="en-US" baseline="0" dirty="0" smtClean="0"/>
              <a:t> this presentation at your own institution to educate members of the big ideas leadership team about the importance of a big ideas process, and the key role they play in its success. Feel free to customize the presentation to reflect your vision and plans for a big ideas process.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Talking points are included for each slide, which may also be customized for your institution.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Orange boxes throughout the presentation provide guidance and should be deleted prior to presenting. </a:t>
            </a:r>
            <a:endParaRPr lang="en-US" dirty="0" smtClean="0"/>
          </a:p>
          <a:p>
            <a:endParaRPr lang="en-US" dirty="0"/>
          </a:p>
        </p:txBody>
      </p:sp>
    </p:spTree>
    <p:extLst>
      <p:ext uri="{BB962C8B-B14F-4D97-AF65-F5344CB8AC3E}">
        <p14:creationId xmlns:p14="http://schemas.microsoft.com/office/powerpoint/2010/main" val="3995093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buFont typeface="Arial" panose="020B0604020202020204" pitchFamily="34" charset="0"/>
              <a:buChar char="•"/>
            </a:pPr>
            <a:endParaRPr lang="en-US" baseline="0" dirty="0" smtClean="0"/>
          </a:p>
          <a:p>
            <a:r>
              <a:rPr lang="en-US" sz="1000" kern="1200" dirty="0" smtClean="0">
                <a:solidFill>
                  <a:schemeClr val="tx1"/>
                </a:solidFill>
                <a:effectLst/>
                <a:latin typeface="Verdana" panose="020B0604030504040204" pitchFamily="34" charset="0"/>
                <a:ea typeface="+mn-ea"/>
                <a:cs typeface="+mn-cs"/>
              </a:rPr>
              <a:t>Across our exemplars we saw a variety of methods put in place for choosing ideas. </a:t>
            </a:r>
          </a:p>
          <a:p>
            <a:r>
              <a:rPr lang="en-US" sz="1000" kern="1200" dirty="0" smtClean="0">
                <a:solidFill>
                  <a:schemeClr val="tx1"/>
                </a:solidFill>
                <a:effectLst/>
                <a:latin typeface="Verdana" panose="020B0604030504040204" pitchFamily="34" charset="0"/>
                <a:ea typeface="+mn-ea"/>
                <a:cs typeface="+mn-cs"/>
              </a:rPr>
              <a:t>UC Davis had the Campaign Steering Committee Score the ideas, Valparaiso goes first to the President’s Council then to the Campaign Committee, and unafraid of </a:t>
            </a:r>
            <a:r>
              <a:rPr lang="en-US" sz="1000" kern="1200" dirty="0" err="1" smtClean="0">
                <a:solidFill>
                  <a:schemeClr val="tx1"/>
                </a:solidFill>
                <a:effectLst/>
                <a:latin typeface="Verdana" panose="020B0604030504040204" pitchFamily="34" charset="0"/>
                <a:ea typeface="+mn-ea"/>
                <a:cs typeface="+mn-cs"/>
              </a:rPr>
              <a:t>boaty</a:t>
            </a:r>
            <a:r>
              <a:rPr lang="en-US" sz="1000" kern="1200" dirty="0" smtClean="0">
                <a:solidFill>
                  <a:schemeClr val="tx1"/>
                </a:solidFill>
                <a:effectLst/>
                <a:latin typeface="Verdana" panose="020B0604030504040204" pitchFamily="34" charset="0"/>
                <a:ea typeface="+mn-ea"/>
                <a:cs typeface="+mn-cs"/>
              </a:rPr>
              <a:t> </a:t>
            </a:r>
            <a:r>
              <a:rPr lang="en-US" sz="1000" kern="1200" dirty="0" err="1" smtClean="0">
                <a:solidFill>
                  <a:schemeClr val="tx1"/>
                </a:solidFill>
                <a:effectLst/>
                <a:latin typeface="Verdana" panose="020B0604030504040204" pitchFamily="34" charset="0"/>
                <a:ea typeface="+mn-ea"/>
                <a:cs typeface="+mn-cs"/>
              </a:rPr>
              <a:t>mcboatface</a:t>
            </a:r>
            <a:r>
              <a:rPr lang="en-US" sz="1000" kern="1200" dirty="0" smtClean="0">
                <a:solidFill>
                  <a:schemeClr val="tx1"/>
                </a:solidFill>
                <a:effectLst/>
                <a:latin typeface="Verdana" panose="020B0604030504040204" pitchFamily="34" charset="0"/>
                <a:ea typeface="+mn-ea"/>
                <a:cs typeface="+mn-cs"/>
              </a:rPr>
              <a:t>, the University of Oregon had the faculty vote online. Of course our friends in the UK could have taken a lesson here…at Oregon they actually took a step to vet preliminary proposals before they went forward to online voting to ensure they met some baseline standards. </a:t>
            </a:r>
          </a:p>
          <a:p>
            <a:endParaRPr lang="en-US" sz="1000" kern="1200" dirty="0" smtClean="0">
              <a:solidFill>
                <a:schemeClr val="tx1"/>
              </a:solidFill>
              <a:effectLst/>
              <a:latin typeface="Verdana" panose="020B0604030504040204" pitchFamily="34" charset="0"/>
              <a:ea typeface="+mn-ea"/>
              <a:cs typeface="+mn-cs"/>
            </a:endParaRPr>
          </a:p>
          <a:p>
            <a:r>
              <a:rPr lang="en-US" sz="1000" kern="1200" dirty="0" smtClean="0">
                <a:solidFill>
                  <a:schemeClr val="tx1"/>
                </a:solidFill>
                <a:effectLst/>
                <a:latin typeface="Verdana" panose="020B0604030504040204" pitchFamily="34" charset="0"/>
                <a:ea typeface="+mn-ea"/>
                <a:cs typeface="+mn-cs"/>
              </a:rPr>
              <a:t>To determine campaign priorities at the College of Charleston, advancement staff solicited funding priorities from deans and then scored them against a set of pre-established criteria. Deans and faculty leaders were asked complete a “Strategic Priority Identification Matrix” where they submit a thumbnail description of their idea in the form of a case for strategic significance. </a:t>
            </a:r>
          </a:p>
          <a:p>
            <a:endParaRPr lang="en-US" sz="1000" kern="1200" dirty="0" smtClean="0">
              <a:solidFill>
                <a:schemeClr val="tx1"/>
              </a:solidFill>
              <a:effectLst/>
              <a:latin typeface="Verdana" panose="020B0604030504040204" pitchFamily="34" charset="0"/>
              <a:ea typeface="+mn-ea"/>
              <a:cs typeface="+mn-cs"/>
            </a:endParaRPr>
          </a:p>
          <a:p>
            <a:r>
              <a:rPr lang="en-US" sz="1000" kern="1200" dirty="0" smtClean="0">
                <a:solidFill>
                  <a:schemeClr val="tx1"/>
                </a:solidFill>
                <a:effectLst/>
                <a:latin typeface="Verdana" panose="020B0604030504040204" pitchFamily="34" charset="0"/>
                <a:ea typeface="+mn-ea"/>
                <a:cs typeface="+mn-cs"/>
              </a:rPr>
              <a:t>They were also asked to evaluate the idea against the strategic plan priorities, provide cost, the fulfillment date, a funding probability score, where the funds would come from – either internal allocations or external sources. The proposals received were then evaluated by advancement against the criteria you see here on the left hand side of the slide. From that process 80 proposals met the ideas criteria. </a:t>
            </a:r>
          </a:p>
          <a:p>
            <a:endParaRPr lang="en-US" sz="1000" kern="1200" dirty="0" smtClean="0">
              <a:solidFill>
                <a:schemeClr val="tx1"/>
              </a:solidFill>
              <a:effectLst/>
              <a:latin typeface="Verdana" panose="020B0604030504040204" pitchFamily="34" charset="0"/>
              <a:ea typeface="+mn-ea"/>
              <a:cs typeface="+mn-cs"/>
            </a:endParaRPr>
          </a:p>
          <a:p>
            <a:r>
              <a:rPr lang="en-US" sz="1000" kern="1200" dirty="0" smtClean="0">
                <a:solidFill>
                  <a:schemeClr val="tx1"/>
                </a:solidFill>
                <a:effectLst/>
                <a:latin typeface="Verdana" panose="020B0604030504040204" pitchFamily="34" charset="0"/>
                <a:ea typeface="+mn-ea"/>
                <a:cs typeface="+mn-cs"/>
              </a:rPr>
              <a:t>More importantly was how they approached “racking and stacking” the submissions that met the ideas criteria. </a:t>
            </a:r>
          </a:p>
          <a:p>
            <a:r>
              <a:rPr lang="en-US" sz="1000" kern="1200" dirty="0" smtClean="0">
                <a:solidFill>
                  <a:schemeClr val="tx1"/>
                </a:solidFill>
                <a:effectLst/>
                <a:latin typeface="Verdana" panose="020B0604030504040204" pitchFamily="34" charset="0"/>
                <a:ea typeface="+mn-ea"/>
                <a:cs typeface="+mn-cs"/>
              </a:rPr>
              <a:t>What we really liked about College of Charleston’s process was the scoring system that they put in place. As you can see on the right hand side of the slide, there was a maximum score of 28 points available for each project. </a:t>
            </a:r>
          </a:p>
          <a:p>
            <a:r>
              <a:rPr lang="en-US" sz="1000" kern="1200" dirty="0" smtClean="0">
                <a:solidFill>
                  <a:schemeClr val="tx1"/>
                </a:solidFill>
                <a:effectLst/>
                <a:latin typeface="Verdana" panose="020B0604030504040204" pitchFamily="34" charset="0"/>
                <a:ea typeface="+mn-ea"/>
                <a:cs typeface="+mn-cs"/>
              </a:rPr>
              <a:t>Up to 10 points were available if the project had transformative impact on campus</a:t>
            </a:r>
          </a:p>
          <a:p>
            <a:r>
              <a:rPr lang="en-US" sz="1000" kern="1200" dirty="0" smtClean="0">
                <a:solidFill>
                  <a:schemeClr val="tx1"/>
                </a:solidFill>
                <a:effectLst/>
                <a:latin typeface="Verdana" panose="020B0604030504040204" pitchFamily="34" charset="0"/>
                <a:ea typeface="+mn-ea"/>
                <a:cs typeface="+mn-cs"/>
              </a:rPr>
              <a:t>Up to 8 if it met an immediate need</a:t>
            </a:r>
          </a:p>
          <a:p>
            <a:r>
              <a:rPr lang="en-US" sz="1000" kern="1200" dirty="0" smtClean="0">
                <a:solidFill>
                  <a:schemeClr val="tx1"/>
                </a:solidFill>
                <a:effectLst/>
                <a:latin typeface="Verdana" panose="020B0604030504040204" pitchFamily="34" charset="0"/>
                <a:ea typeface="+mn-ea"/>
                <a:cs typeface="+mn-cs"/>
              </a:rPr>
              <a:t>Up to 6 if it increased national acclaim</a:t>
            </a:r>
          </a:p>
          <a:p>
            <a:r>
              <a:rPr lang="en-US" sz="1000" kern="1200" dirty="0" smtClean="0">
                <a:solidFill>
                  <a:schemeClr val="tx1"/>
                </a:solidFill>
                <a:effectLst/>
                <a:latin typeface="Verdana" panose="020B0604030504040204" pitchFamily="34" charset="0"/>
                <a:ea typeface="+mn-ea"/>
                <a:cs typeface="+mn-cs"/>
              </a:rPr>
              <a:t>And up to 4 if it created pan-campus collaboration</a:t>
            </a:r>
          </a:p>
          <a:p>
            <a:endParaRPr lang="en-US" sz="1000" kern="1200" dirty="0" smtClean="0">
              <a:solidFill>
                <a:schemeClr val="tx1"/>
              </a:solidFill>
              <a:effectLst/>
              <a:latin typeface="Verdana" panose="020B0604030504040204" pitchFamily="34" charset="0"/>
              <a:ea typeface="+mn-ea"/>
              <a:cs typeface="+mn-cs"/>
            </a:endParaRPr>
          </a:p>
          <a:p>
            <a:r>
              <a:rPr lang="en-US" sz="1000" kern="1200" dirty="0" smtClean="0">
                <a:solidFill>
                  <a:schemeClr val="tx1"/>
                </a:solidFill>
                <a:effectLst/>
                <a:latin typeface="Verdana" panose="020B0604030504040204" pitchFamily="34" charset="0"/>
                <a:ea typeface="+mn-ea"/>
                <a:cs typeface="+mn-cs"/>
              </a:rPr>
              <a:t>Transition: As important as the how in this process</a:t>
            </a:r>
            <a:r>
              <a:rPr lang="en-US" sz="1000" kern="1200" baseline="0" dirty="0" smtClean="0">
                <a:solidFill>
                  <a:schemeClr val="tx1"/>
                </a:solidFill>
                <a:effectLst/>
                <a:latin typeface="Verdana" panose="020B0604030504040204" pitchFamily="34" charset="0"/>
                <a:ea typeface="+mn-ea"/>
                <a:cs typeface="+mn-cs"/>
              </a:rPr>
              <a:t> at </a:t>
            </a:r>
            <a:r>
              <a:rPr lang="en-US" sz="1000" kern="1200" baseline="0" dirty="0" err="1" smtClean="0">
                <a:solidFill>
                  <a:schemeClr val="tx1"/>
                </a:solidFill>
                <a:effectLst/>
                <a:latin typeface="Verdana" panose="020B0604030504040204" pitchFamily="34" charset="0"/>
                <a:ea typeface="+mn-ea"/>
                <a:cs typeface="+mn-cs"/>
              </a:rPr>
              <a:t>CofC</a:t>
            </a:r>
            <a:r>
              <a:rPr lang="en-US" sz="1000" kern="1200" baseline="0" dirty="0" smtClean="0">
                <a:solidFill>
                  <a:schemeClr val="tx1"/>
                </a:solidFill>
                <a:effectLst/>
                <a:latin typeface="Verdana" panose="020B0604030504040204" pitchFamily="34" charset="0"/>
                <a:ea typeface="+mn-ea"/>
                <a:cs typeface="+mn-cs"/>
              </a:rPr>
              <a:t> was who was involved in the process.</a:t>
            </a:r>
            <a:endParaRPr lang="en-US" sz="1000" kern="1200" dirty="0" smtClean="0">
              <a:solidFill>
                <a:schemeClr val="tx1"/>
              </a:solidFill>
              <a:effectLst/>
              <a:latin typeface="Verdana" panose="020B0604030504040204" pitchFamily="34" charset="0"/>
              <a:ea typeface="+mn-ea"/>
              <a:cs typeface="+mn-cs"/>
            </a:endParaRPr>
          </a:p>
          <a:p>
            <a:endParaRPr lang="en-US" dirty="0"/>
          </a:p>
        </p:txBody>
      </p:sp>
    </p:spTree>
    <p:extLst>
      <p:ext uri="{BB962C8B-B14F-4D97-AF65-F5344CB8AC3E}">
        <p14:creationId xmlns:p14="http://schemas.microsoft.com/office/powerpoint/2010/main" val="2980294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Now</a:t>
            </a:r>
            <a:r>
              <a:rPr lang="en-US" baseline="0" dirty="0" smtClean="0"/>
              <a:t> that </a:t>
            </a:r>
            <a:r>
              <a:rPr lang="en-US" dirty="0" smtClean="0"/>
              <a:t>we’ve discussed setting criteria,</a:t>
            </a:r>
            <a:r>
              <a:rPr lang="en-US" baseline="0" dirty="0" smtClean="0"/>
              <a:t> one of three key decision points for the initiation of any big ideas process, here is a preview of the next steps in the process.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need a transparent method to choose the big ideas, which will help us build trust with faculty partners across the board, not just those whose ideas are chosen.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Plus, we’ll need to communicate this process widely so that as many people on campus as possible participate.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Next, I’m going to give you a quick preview of the next steps to keep this process moving forward.</a:t>
            </a:r>
          </a:p>
          <a:p>
            <a:endParaRPr lang="en-US" baseline="0" dirty="0" smtClean="0"/>
          </a:p>
        </p:txBody>
      </p:sp>
    </p:spTree>
    <p:extLst>
      <p:ext uri="{BB962C8B-B14F-4D97-AF65-F5344CB8AC3E}">
        <p14:creationId xmlns:p14="http://schemas.microsoft.com/office/powerpoint/2010/main" val="1715467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Thank you all for your work on starting to list criteria.</a:t>
            </a:r>
            <a:br>
              <a:rPr lang="en-US" dirty="0" smtClean="0"/>
            </a:br>
            <a:endParaRPr lang="en-US" dirty="0" smtClean="0"/>
          </a:p>
          <a:p>
            <a:pPr marL="171450" indent="-171450">
              <a:buFont typeface="Arial" panose="020B0604020202020204" pitchFamily="34" charset="0"/>
              <a:buChar char="•"/>
            </a:pPr>
            <a:r>
              <a:rPr lang="en-US" dirty="0" smtClean="0"/>
              <a:t>Advancement leadership will work with the provost to cull those criteria to</a:t>
            </a:r>
            <a:r>
              <a:rPr lang="en-US" baseline="0" dirty="0" smtClean="0"/>
              <a:t> five to eight defining features that all big ideas should have. This will help us communicate with faculty, so there is a clear understanding of what counts as a big idea, and what may need to go back to the drawing </a:t>
            </a:r>
            <a:r>
              <a:rPr lang="en-US" baseline="0" smtClean="0"/>
              <a:t>board.</a:t>
            </a: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remaining information will be considered as questions that may become part of our future request for proposals.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Once we have clear criteria, we will create a scoring system so that we, as a group, can objectively determine which proposals are the best. Those are steps 2-4 here, and you will receive more information about scoring when we arrive there in the process.</a:t>
            </a:r>
          </a:p>
          <a:p>
            <a:pPr marL="171450" indent="-171450">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With that in mind, let’s take a look at how that scoring might look.</a:t>
            </a:r>
            <a:endParaRPr lang="en-US" dirty="0" smtClean="0"/>
          </a:p>
        </p:txBody>
      </p:sp>
    </p:spTree>
    <p:extLst>
      <p:ext uri="{BB962C8B-B14F-4D97-AF65-F5344CB8AC3E}">
        <p14:creationId xmlns:p14="http://schemas.microsoft.com/office/powerpoint/2010/main" val="2000463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buFont typeface="Arial" panose="020B0604020202020204" pitchFamily="34" charset="0"/>
              <a:buChar char="•"/>
            </a:pPr>
            <a:r>
              <a:rPr lang="en-US" baseline="0" dirty="0" smtClean="0"/>
              <a:t>Scoring at the College of Charleston was based on the truth that, if faculty are asked to submit proposals, they need to understand how ideas will be chosen.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As you can see here, ideas at Charleston had to meet the all of the baseline criteria on the left before they made it to scoring, and we’ll do that here as well. 80 of their submitted proposals met those criteria.</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Then, we will assess the proposals that make the cut based on a clear scoring system, like the one on the right. We may have different criteria and point values, but you can see that a maximum number of points is available for each project.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Once all of the proposals have been scored, we’ll see which ones rise to the top, and they will become fundraising priorities.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But, for this to be a success, we have to communicate it across campus.</a:t>
            </a:r>
          </a:p>
        </p:txBody>
      </p:sp>
    </p:spTree>
    <p:extLst>
      <p:ext uri="{BB962C8B-B14F-4D97-AF65-F5344CB8AC3E}">
        <p14:creationId xmlns:p14="http://schemas.microsoft.com/office/powerpoint/2010/main" val="2980294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100" y="252413"/>
            <a:ext cx="6721475" cy="504031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Here</a:t>
            </a:r>
            <a:r>
              <a:rPr lang="en-US" baseline="0" dirty="0" smtClean="0"/>
              <a:t> are some of the ways that UC Davis communicated about the big ideas process, from a dedicated website, to feedback sessions for faculty participants. They ensured that everyone on campus understood the process, so that there were never any surprises. </a:t>
            </a:r>
            <a:r>
              <a:rPr lang="en-US" sz="1000" kern="1200" dirty="0" smtClean="0">
                <a:solidFill>
                  <a:schemeClr val="tx1"/>
                </a:solidFill>
                <a:effectLst/>
                <a:latin typeface="Verdana" panose="020B0604030504040204" pitchFamily="34" charset="0"/>
                <a:ea typeface="+mn-ea"/>
                <a:cs typeface="+mn-cs"/>
              </a:rPr>
              <a:t>This helped to generate excitement and jump-start ‘big idea thinking’ among campus constituencies who</a:t>
            </a:r>
            <a:r>
              <a:rPr lang="en-US" sz="1000" kern="1200" baseline="0" dirty="0" smtClean="0">
                <a:solidFill>
                  <a:schemeClr val="tx1"/>
                </a:solidFill>
                <a:effectLst/>
                <a:latin typeface="Verdana" panose="020B0604030504040204" pitchFamily="34" charset="0"/>
                <a:ea typeface="+mn-ea"/>
                <a:cs typeface="+mn-cs"/>
              </a:rPr>
              <a:t> had never been invited to think big before</a:t>
            </a:r>
            <a:r>
              <a:rPr lang="en-US" sz="1000" kern="1200" dirty="0" smtClean="0">
                <a:solidFill>
                  <a:schemeClr val="tx1"/>
                </a:solidFill>
                <a:effectLst/>
                <a:latin typeface="Verdana" panose="020B0604030504040204" pitchFamily="34" charset="0"/>
                <a:ea typeface="+mn-ea"/>
                <a:cs typeface="+mn-cs"/>
              </a:rPr>
              <a:t>.</a:t>
            </a:r>
          </a:p>
          <a:p>
            <a:pPr marL="171450" indent="-171450">
              <a:buFont typeface="Arial" panose="020B0604020202020204" pitchFamily="34" charset="0"/>
              <a:buChar char="•"/>
            </a:pPr>
            <a:endParaRPr lang="en-US" sz="1000" kern="1200" baseline="0" dirty="0" smtClean="0">
              <a:solidFill>
                <a:schemeClr val="tx1"/>
              </a:solidFill>
              <a:effectLst/>
              <a:latin typeface="Verdana" panose="020B0604030504040204" pitchFamily="34"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Verdana" panose="020B0604030504040204" pitchFamily="34" charset="0"/>
                <a:ea typeface="+mn-ea"/>
                <a:cs typeface="+mn-cs"/>
              </a:rPr>
              <a:t>The chief advancement officer was even invited to 15-20 meetings of faculty teams so he could answer their questions before they submitted a proposal. He looked at early proposal drafts and provided feedback on ideas, specifically noting if it was</a:t>
            </a:r>
            <a:r>
              <a:rPr lang="en-US" sz="1000" kern="1200" baseline="0" dirty="0" smtClean="0">
                <a:solidFill>
                  <a:schemeClr val="tx1"/>
                </a:solidFill>
                <a:effectLst/>
                <a:latin typeface="Verdana" panose="020B0604030504040204" pitchFamily="34" charset="0"/>
                <a:ea typeface="+mn-ea"/>
                <a:cs typeface="+mn-cs"/>
              </a:rPr>
              <a:t> (</a:t>
            </a:r>
            <a:r>
              <a:rPr lang="en-US" sz="1000" kern="1200" dirty="0" smtClean="0">
                <a:solidFill>
                  <a:schemeClr val="tx1"/>
                </a:solidFill>
                <a:effectLst/>
                <a:latin typeface="Verdana" panose="020B0604030504040204" pitchFamily="34" charset="0"/>
                <a:ea typeface="+mn-ea"/>
                <a:cs typeface="+mn-cs"/>
              </a:rPr>
              <a:t>or was not) a big idea. Being accessible and transparent was a huge part of made this successful. </a:t>
            </a: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i="1" baseline="0" dirty="0" smtClean="0"/>
              <a:t>Add potential plans for your own communication here, or ask participants if they have any ideas for other communications mechanisms, or suggest how advancement staff plan on promoting the process on campus.</a:t>
            </a:r>
          </a:p>
          <a:p>
            <a:pPr marL="171450" indent="-171450">
              <a:buFont typeface="Arial" panose="020B0604020202020204" pitchFamily="34" charset="0"/>
              <a:buChar char="•"/>
            </a:pPr>
            <a:endParaRPr lang="en-US" baseline="0" dirty="0" smtClean="0"/>
          </a:p>
        </p:txBody>
      </p:sp>
    </p:spTree>
    <p:extLst>
      <p:ext uri="{BB962C8B-B14F-4D97-AF65-F5344CB8AC3E}">
        <p14:creationId xmlns:p14="http://schemas.microsoft.com/office/powerpoint/2010/main" val="1635814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100" y="252413"/>
            <a:ext cx="6721475" cy="504031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kern="1200" dirty="0" smtClean="0">
                <a:solidFill>
                  <a:schemeClr val="tx1"/>
                </a:solidFill>
                <a:effectLst/>
                <a:latin typeface="Verdana" panose="020B0604030504040204" pitchFamily="34" charset="0"/>
                <a:ea typeface="+mn-ea"/>
                <a:cs typeface="+mn-cs"/>
              </a:rPr>
              <a:t>While</a:t>
            </a:r>
            <a:r>
              <a:rPr lang="en-US" sz="1000" kern="1200" baseline="0" dirty="0" smtClean="0">
                <a:solidFill>
                  <a:schemeClr val="tx1"/>
                </a:solidFill>
                <a:effectLst/>
                <a:latin typeface="Verdana" panose="020B0604030504040204" pitchFamily="34" charset="0"/>
                <a:ea typeface="+mn-ea"/>
                <a:cs typeface="+mn-cs"/>
              </a:rPr>
              <a:t> the big ideas process may sound complicated, it works, as you can see from the results that UC Davis has seen.</a:t>
            </a:r>
          </a:p>
          <a:p>
            <a:pPr marL="171450" indent="-171450">
              <a:buFont typeface="Arial" panose="020B0604020202020204" pitchFamily="34" charset="0"/>
              <a:buChar char="•"/>
            </a:pPr>
            <a:endParaRPr lang="en-US" sz="1000" kern="1200" baseline="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Verdana" panose="020B0604030504040204" pitchFamily="34" charset="0"/>
                <a:ea typeface="+mn-ea"/>
                <a:cs typeface="+mn-cs"/>
              </a:rPr>
              <a:t>UC Davis conducted this process for the first time last year. The</a:t>
            </a:r>
            <a:r>
              <a:rPr lang="en-US" sz="1000" kern="1200" baseline="0" dirty="0" smtClean="0">
                <a:solidFill>
                  <a:schemeClr val="tx1"/>
                </a:solidFill>
                <a:effectLst/>
                <a:latin typeface="Verdana" panose="020B0604030504040204" pitchFamily="34" charset="0"/>
                <a:ea typeface="+mn-ea"/>
                <a:cs typeface="+mn-cs"/>
              </a:rPr>
              <a:t> process encouraged partners across campus to think bigger than they ever had before.</a:t>
            </a:r>
            <a:endParaRPr lang="en-US" sz="1000" kern="120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endParaRPr lang="en-US" sz="1000" kern="120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Verdana" panose="020B0604030504040204" pitchFamily="34" charset="0"/>
                <a:ea typeface="+mn-ea"/>
                <a:cs typeface="+mn-cs"/>
              </a:rPr>
              <a:t>They expected to receive about 40 proposals, but those expectations were blown out of the water</a:t>
            </a:r>
            <a:r>
              <a:rPr lang="en-US" sz="1000" kern="1200" baseline="0" dirty="0" smtClean="0">
                <a:solidFill>
                  <a:schemeClr val="tx1"/>
                </a:solidFill>
                <a:effectLst/>
                <a:latin typeface="Verdana" panose="020B0604030504040204" pitchFamily="34" charset="0"/>
                <a:ea typeface="+mn-ea"/>
                <a:cs typeface="+mn-cs"/>
              </a:rPr>
              <a:t> when </a:t>
            </a:r>
            <a:r>
              <a:rPr lang="en-US" sz="1000" kern="1200" dirty="0" smtClean="0">
                <a:solidFill>
                  <a:schemeClr val="tx1"/>
                </a:solidFill>
                <a:effectLst/>
                <a:latin typeface="Verdana" panose="020B0604030504040204" pitchFamily="34" charset="0"/>
                <a:ea typeface="+mn-ea"/>
                <a:cs typeface="+mn-cs"/>
              </a:rPr>
              <a:t>they received 196.</a:t>
            </a:r>
            <a:r>
              <a:rPr lang="en-US" sz="1000" kern="1200" baseline="0" dirty="0" smtClean="0">
                <a:solidFill>
                  <a:schemeClr val="tx1"/>
                </a:solidFill>
                <a:effectLst/>
                <a:latin typeface="Verdana" panose="020B0604030504040204" pitchFamily="34" charset="0"/>
                <a:ea typeface="+mn-ea"/>
                <a:cs typeface="+mn-cs"/>
              </a:rPr>
              <a:t> So many proposals were submitted in the 48 hours before the deadline that advancement staff were afraid that the website would crash (luckily, it didn’t).</a:t>
            </a:r>
          </a:p>
          <a:p>
            <a:pPr marL="171450" indent="-171450">
              <a:buFont typeface="Arial" panose="020B0604020202020204" pitchFamily="34" charset="0"/>
              <a:buChar char="•"/>
            </a:pPr>
            <a:r>
              <a:rPr lang="en-US" sz="1000" kern="1200" dirty="0" smtClean="0">
                <a:solidFill>
                  <a:schemeClr val="tx1"/>
                </a:solidFill>
                <a:effectLst/>
                <a:latin typeface="Verdana" panose="020B0604030504040204" pitchFamily="34" charset="0"/>
                <a:ea typeface="+mn-ea"/>
                <a:cs typeface="+mn-cs"/>
              </a:rPr>
              <a:t>In</a:t>
            </a:r>
            <a:r>
              <a:rPr lang="en-US" sz="1000" kern="1200" baseline="0" dirty="0" smtClean="0">
                <a:solidFill>
                  <a:schemeClr val="tx1"/>
                </a:solidFill>
                <a:effectLst/>
                <a:latin typeface="Verdana" panose="020B0604030504040204" pitchFamily="34" charset="0"/>
                <a:ea typeface="+mn-ea"/>
                <a:cs typeface="+mn-cs"/>
              </a:rPr>
              <a:t> the end,</a:t>
            </a:r>
            <a:r>
              <a:rPr lang="en-US" sz="1000" kern="1200" dirty="0" smtClean="0">
                <a:solidFill>
                  <a:schemeClr val="tx1"/>
                </a:solidFill>
                <a:effectLst/>
                <a:latin typeface="Verdana" panose="020B0604030504040204" pitchFamily="34" charset="0"/>
                <a:ea typeface="+mn-ea"/>
                <a:cs typeface="+mn-cs"/>
              </a:rPr>
              <a:t> ten proposals were chosen as campaign priorities. </a:t>
            </a:r>
          </a:p>
          <a:p>
            <a:pPr marL="171450" indent="-171450">
              <a:buFont typeface="Arial" panose="020B0604020202020204" pitchFamily="34" charset="0"/>
              <a:buChar char="•"/>
            </a:pPr>
            <a:endParaRPr lang="en-US" sz="1000" kern="120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Verdana" panose="020B0604030504040204" pitchFamily="34" charset="0"/>
                <a:ea typeface="+mn-ea"/>
                <a:cs typeface="+mn-cs"/>
              </a:rPr>
              <a:t>The ideas that didn’t move forward were viewed as unfeasible, too expensive, or less compelling than others. While they didn’t become campus-wide campaign priorities, many</a:t>
            </a:r>
            <a:r>
              <a:rPr lang="en-US" sz="1000" kern="1200" baseline="0" dirty="0" smtClean="0">
                <a:solidFill>
                  <a:schemeClr val="tx1"/>
                </a:solidFill>
                <a:effectLst/>
                <a:latin typeface="Verdana" panose="020B0604030504040204" pitchFamily="34" charset="0"/>
                <a:ea typeface="+mn-ea"/>
                <a:cs typeface="+mn-cs"/>
              </a:rPr>
              <a:t> became unit priorities since they were so well developed. </a:t>
            </a:r>
            <a:r>
              <a:rPr lang="en-US" sz="1000" kern="1200" dirty="0" smtClean="0">
                <a:solidFill>
                  <a:schemeClr val="tx1"/>
                </a:solidFill>
                <a:effectLst/>
                <a:latin typeface="Verdana" panose="020B0604030504040204" pitchFamily="34" charset="0"/>
                <a:ea typeface="+mn-ea"/>
                <a:cs typeface="+mn-cs"/>
              </a:rPr>
              <a:t>Advancement will also maintain a list of ideas that didn’t make the cut, so they can fund them if the right donor comes along. </a:t>
            </a:r>
          </a:p>
          <a:p>
            <a:pPr marL="171450" indent="-171450">
              <a:buFont typeface="Arial" panose="020B0604020202020204" pitchFamily="34" charset="0"/>
              <a:buChar char="•"/>
            </a:pPr>
            <a:endParaRPr lang="en-US" sz="1000" kern="120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Verdana" panose="020B0604030504040204" pitchFamily="34" charset="0"/>
                <a:ea typeface="+mn-ea"/>
                <a:cs typeface="+mn-cs"/>
              </a:rPr>
              <a:t>One step we cannot forget is communicating with the idea originators after ideas have been selected. From sending thank-you</a:t>
            </a:r>
            <a:r>
              <a:rPr lang="en-US" sz="1000" kern="1200" baseline="0" dirty="0" smtClean="0">
                <a:solidFill>
                  <a:schemeClr val="tx1"/>
                </a:solidFill>
                <a:effectLst/>
                <a:latin typeface="Verdana" panose="020B0604030504040204" pitchFamily="34" charset="0"/>
                <a:ea typeface="+mn-ea"/>
                <a:cs typeface="+mn-cs"/>
              </a:rPr>
              <a:t> notes to holding </a:t>
            </a:r>
            <a:r>
              <a:rPr lang="en-US" sz="1000" kern="1200" baseline="0" dirty="0" err="1" smtClean="0">
                <a:solidFill>
                  <a:schemeClr val="tx1"/>
                </a:solidFill>
                <a:effectLst/>
                <a:latin typeface="Verdana" panose="020B0604030504040204" pitchFamily="34" charset="0"/>
                <a:ea typeface="+mn-ea"/>
                <a:cs typeface="+mn-cs"/>
              </a:rPr>
              <a:t>invidual</a:t>
            </a:r>
            <a:r>
              <a:rPr lang="en-US" sz="1000" kern="1200" baseline="0" dirty="0" smtClean="0">
                <a:solidFill>
                  <a:schemeClr val="tx1"/>
                </a:solidFill>
                <a:effectLst/>
                <a:latin typeface="Verdana" panose="020B0604030504040204" pitchFamily="34" charset="0"/>
                <a:ea typeface="+mn-ea"/>
                <a:cs typeface="+mn-cs"/>
              </a:rPr>
              <a:t> feedback meetings, we need to consider how we will follow-up with all participants in order to continue building strong relationships across campus.</a:t>
            </a:r>
            <a:endParaRPr lang="en-US" sz="1000" kern="1200" baseline="0" dirty="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endParaRPr lang="en-US" sz="1000" kern="1200" baseline="0" dirty="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kern="1200" baseline="0" dirty="0" smtClean="0">
                <a:solidFill>
                  <a:schemeClr val="tx1"/>
                </a:solidFill>
                <a:effectLst/>
                <a:latin typeface="Verdana" panose="020B0604030504040204" pitchFamily="34" charset="0"/>
                <a:ea typeface="+mn-ea"/>
                <a:cs typeface="+mn-cs"/>
              </a:rPr>
              <a:t>Now that we’ve outlined the process, let’s look at our next steps.</a:t>
            </a:r>
            <a:endParaRPr lang="en-US" sz="1000" kern="1200" dirty="0" smtClean="0">
              <a:solidFill>
                <a:schemeClr val="tx1"/>
              </a:solidFill>
              <a:effectLst/>
              <a:latin typeface="Verdana" panose="020B0604030504040204" pitchFamily="34" charset="0"/>
              <a:ea typeface="+mn-ea"/>
              <a:cs typeface="+mn-cs"/>
            </a:endParaRPr>
          </a:p>
        </p:txBody>
      </p:sp>
    </p:spTree>
    <p:extLst>
      <p:ext uri="{BB962C8B-B14F-4D97-AF65-F5344CB8AC3E}">
        <p14:creationId xmlns:p14="http://schemas.microsoft.com/office/powerpoint/2010/main" val="1635814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kern="1200" dirty="0" smtClean="0">
                <a:solidFill>
                  <a:schemeClr val="tx1"/>
                </a:solidFill>
                <a:effectLst/>
                <a:latin typeface="Verdana" panose="020B0604030504040204" pitchFamily="34" charset="0"/>
                <a:ea typeface="+mn-ea"/>
                <a:cs typeface="+mn-cs"/>
              </a:rPr>
              <a:t>Now that we’ve outlined what this process </a:t>
            </a:r>
            <a:r>
              <a:rPr lang="en-US" sz="1000" i="0" kern="1200" dirty="0" smtClean="0">
                <a:solidFill>
                  <a:schemeClr val="tx1"/>
                </a:solidFill>
                <a:effectLst/>
                <a:latin typeface="Verdana" panose="020B0604030504040204" pitchFamily="34" charset="0"/>
                <a:ea typeface="+mn-ea"/>
                <a:cs typeface="+mn-cs"/>
              </a:rPr>
              <a:t>could look like, here’s what we’re considering as</a:t>
            </a:r>
            <a:r>
              <a:rPr lang="en-US" sz="1000" i="0" kern="1200" baseline="0" dirty="0" smtClean="0">
                <a:solidFill>
                  <a:schemeClr val="tx1"/>
                </a:solidFill>
                <a:effectLst/>
                <a:latin typeface="Verdana" panose="020B0604030504040204" pitchFamily="34" charset="0"/>
                <a:ea typeface="+mn-ea"/>
                <a:cs typeface="+mn-cs"/>
              </a:rPr>
              <a:t> a timeline for this process on our campus.</a:t>
            </a:r>
          </a:p>
          <a:p>
            <a:pPr marL="171450" indent="-171450">
              <a:buFont typeface="Arial" panose="020B0604020202020204" pitchFamily="34" charset="0"/>
              <a:buChar char="•"/>
            </a:pPr>
            <a:endParaRPr lang="en-US" sz="1000" i="0" kern="1200" baseline="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i="0" kern="1200" baseline="0" dirty="0" smtClean="0">
                <a:solidFill>
                  <a:schemeClr val="tx1"/>
                </a:solidFill>
                <a:effectLst/>
                <a:latin typeface="Verdana" panose="020B0604030504040204" pitchFamily="34" charset="0"/>
                <a:ea typeface="+mn-ea"/>
                <a:cs typeface="+mn-cs"/>
              </a:rPr>
              <a:t>We’d like to get started as soon as possible in order to build positive momentum and see what our faculty members can think of when help them to think big.</a:t>
            </a:r>
          </a:p>
          <a:p>
            <a:pPr marL="171450" indent="-171450">
              <a:buFont typeface="Arial" panose="020B0604020202020204" pitchFamily="34" charset="0"/>
              <a:buChar char="•"/>
            </a:pPr>
            <a:endParaRPr lang="en-US" sz="1000" i="0" kern="1200" baseline="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i="1" kern="1200" baseline="0" dirty="0" smtClean="0">
                <a:solidFill>
                  <a:schemeClr val="tx1"/>
                </a:solidFill>
                <a:effectLst/>
                <a:latin typeface="Verdana" panose="020B0604030504040204" pitchFamily="34" charset="0"/>
                <a:ea typeface="+mn-ea"/>
                <a:cs typeface="+mn-cs"/>
              </a:rPr>
              <a:t>Be sure to indicate to team members when they will be asked to be involved (ex: proposal scoring), versus when advancement will take responsibility for driving the process (ex: marketing and communication)</a:t>
            </a:r>
          </a:p>
          <a:p>
            <a:pPr marL="171450" indent="-171450">
              <a:buFont typeface="Arial" panose="020B0604020202020204" pitchFamily="34" charset="0"/>
              <a:buChar char="•"/>
            </a:pPr>
            <a:endParaRPr lang="en-US" sz="1000" i="1" kern="1200" baseline="0" dirty="0" smtClean="0">
              <a:solidFill>
                <a:schemeClr val="tx1"/>
              </a:solidFill>
              <a:effectLst/>
              <a:latin typeface="Verdana" panose="020B0604030504040204" pitchFamily="34"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Thank you for participating in this session today.</a:t>
            </a:r>
            <a:r>
              <a:rPr lang="en-US" baseline="0" dirty="0" smtClean="0"/>
              <a:t> I look forward to working with you to find the big ideas that change the world and advance our campus for years to come. If you have any questions throughout this process, please be </a:t>
            </a:r>
            <a:r>
              <a:rPr lang="en-US" baseline="0" smtClean="0"/>
              <a:t>in touch.</a:t>
            </a:r>
            <a:endParaRPr lang="en-US" sz="1000" i="1" kern="1200" dirty="0" smtClean="0">
              <a:solidFill>
                <a:schemeClr val="tx1"/>
              </a:solidFill>
              <a:effectLst/>
              <a:latin typeface="Verdana" panose="020B0604030504040204" pitchFamily="34" charset="0"/>
              <a:ea typeface="+mn-ea"/>
              <a:cs typeface="+mn-cs"/>
            </a:endParaRPr>
          </a:p>
          <a:p>
            <a:endParaRPr lang="en-US" dirty="0"/>
          </a:p>
        </p:txBody>
      </p:sp>
    </p:spTree>
    <p:extLst>
      <p:ext uri="{BB962C8B-B14F-4D97-AF65-F5344CB8AC3E}">
        <p14:creationId xmlns:p14="http://schemas.microsoft.com/office/powerpoint/2010/main" val="2053222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Thank you for participating in this session today.</a:t>
            </a:r>
            <a:r>
              <a:rPr lang="en-US" baseline="0" dirty="0" smtClean="0"/>
              <a:t> I look forward to working with you to find the big ideas that change the world, advance our campus, and appeal to donors for years to come.</a:t>
            </a:r>
            <a:endParaRPr lang="en-US" dirty="0" smtClean="0"/>
          </a:p>
          <a:p>
            <a:endParaRPr lang="en-US" dirty="0"/>
          </a:p>
        </p:txBody>
      </p:sp>
    </p:spTree>
    <p:extLst>
      <p:ext uri="{BB962C8B-B14F-4D97-AF65-F5344CB8AC3E}">
        <p14:creationId xmlns:p14="http://schemas.microsoft.com/office/powerpoint/2010/main" val="3995093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100" y="252413"/>
            <a:ext cx="6721475" cy="504031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The </a:t>
            </a:r>
            <a:r>
              <a:rPr lang="en-US" baseline="0" dirty="0"/>
              <a:t>last </a:t>
            </a:r>
            <a:r>
              <a:rPr lang="en-US" baseline="0" dirty="0" smtClean="0"/>
              <a:t>decade </a:t>
            </a:r>
            <a:r>
              <a:rPr lang="en-US" baseline="0" dirty="0"/>
              <a:t>of campaigns have propelled higher education in front of </a:t>
            </a:r>
            <a:r>
              <a:rPr lang="en-US" baseline="0" dirty="0" smtClean="0"/>
              <a:t>many other causes, as shown in the data on the left from the </a:t>
            </a:r>
            <a:r>
              <a:rPr lang="en-US" i="1" baseline="0" dirty="0" smtClean="0"/>
              <a:t>Chronicle of Philanthropy</a:t>
            </a:r>
            <a:r>
              <a:rPr lang="en-US" baseline="0" dirty="0" smtClean="0"/>
              <a:t>. They looked at how 18 causes have fared over the years, and here you can see some of the top causes form that data. EAB took the liberty to combine public and private higher education, and higher </a:t>
            </a:r>
            <a:r>
              <a:rPr lang="en-US" baseline="0" dirty="0" err="1" smtClean="0"/>
              <a:t>ed</a:t>
            </a:r>
            <a:r>
              <a:rPr lang="en-US" baseline="0" dirty="0" smtClean="0"/>
              <a:t> is the clear winner.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Much of this momentum has come from campaigns with goals of at least $1 billion. Here you can see a sample of some of those campaigns from the past few years. However, even institutions that aren’t embarking on billion-dollar campaigns are planning for the largest campaigns in their history.</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This isn’t just related to other colleges and universities. </a:t>
            </a:r>
            <a:r>
              <a:rPr lang="en-US" i="1" baseline="0" dirty="0" smtClean="0"/>
              <a:t>Provide a brief snapshot of your institution’s campaign status or plans.</a:t>
            </a:r>
            <a:endParaRPr lang="en-US" baseline="0" dirty="0"/>
          </a:p>
        </p:txBody>
      </p:sp>
    </p:spTree>
    <p:extLst>
      <p:ext uri="{BB962C8B-B14F-4D97-AF65-F5344CB8AC3E}">
        <p14:creationId xmlns:p14="http://schemas.microsoft.com/office/powerpoint/2010/main" val="4252254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While</a:t>
            </a:r>
            <a:r>
              <a:rPr lang="en-US" baseline="0" dirty="0" smtClean="0"/>
              <a:t> we have been successful at raising record amounts in the past, these goals are threatened by a new breed of donor: the donor investor.</a:t>
            </a:r>
            <a:endParaRPr lang="en-US" dirty="0" smtClean="0"/>
          </a:p>
          <a:p>
            <a:endParaRPr lang="en-US" dirty="0" smtClean="0"/>
          </a:p>
          <a:p>
            <a:pPr marL="171450" indent="-171450">
              <a:buFont typeface="Arial" panose="020B0604020202020204" pitchFamily="34" charset="0"/>
              <a:buChar char="•"/>
            </a:pPr>
            <a:r>
              <a:rPr lang="en-US" baseline="0" dirty="0" smtClean="0"/>
              <a:t>Donors today think differently about their philanthropy. The media has focused on this, as you can see in the sampling on headlines in the upper left. It’s also evidenced by the quote from Heidi McCrory at Kenyon College in the bottom right.</a:t>
            </a:r>
          </a:p>
          <a:p>
            <a:endParaRPr lang="en-US" baseline="0" dirty="0" smtClean="0"/>
          </a:p>
          <a:p>
            <a:pPr marL="171450" indent="-171450">
              <a:buFont typeface="Arial" panose="020B0604020202020204" pitchFamily="34" charset="0"/>
              <a:buChar char="•"/>
            </a:pPr>
            <a:r>
              <a:rPr lang="en-US" baseline="0" dirty="0" smtClean="0"/>
              <a:t>These donor investors view their philanthropy as an investment in the institution and with that investment, they seek three key things:</a:t>
            </a:r>
          </a:p>
          <a:p>
            <a:pPr marL="685800" lvl="1" indent="-228600">
              <a:buAutoNum type="arabicPeriod"/>
            </a:pPr>
            <a:r>
              <a:rPr lang="en-US" baseline="0" dirty="0" smtClean="0"/>
              <a:t>Transformative impact,</a:t>
            </a:r>
          </a:p>
          <a:p>
            <a:pPr marL="685800" lvl="1" indent="-228600">
              <a:buAutoNum type="arabicPeriod"/>
            </a:pPr>
            <a:r>
              <a:rPr lang="en-US" baseline="0" dirty="0" smtClean="0"/>
              <a:t>Compelling ideas, and</a:t>
            </a:r>
          </a:p>
          <a:p>
            <a:pPr marL="685800" lvl="1" indent="-228600">
              <a:buAutoNum type="arabicPeriod"/>
            </a:pPr>
            <a:r>
              <a:rPr lang="en-US" baseline="0" dirty="0" smtClean="0"/>
              <a:t>Connections with people doing the work. </a:t>
            </a:r>
          </a:p>
        </p:txBody>
      </p:sp>
    </p:spTree>
    <p:extLst>
      <p:ext uri="{BB962C8B-B14F-4D97-AF65-F5344CB8AC3E}">
        <p14:creationId xmlns:p14="http://schemas.microsoft.com/office/powerpoint/2010/main" val="2032170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 you</a:t>
            </a:r>
            <a:r>
              <a:rPr lang="en-US" baseline="0" dirty="0" smtClean="0"/>
              <a:t> can see on the left, many of the biggest gifts in recent history to higher education cross academic silos and fund the multidisciplinary “big ideas” that most appeal to donor investors.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However, advancement alone cannot be responsible for finding these ideas. We often rely on the campus-wide strategic plan, or unit vision statements to guide our own priorities. But these broad-reaching documents tend to list categorical buckets that don’t appeal to top donors. Things like “scholarships” and “funding for facilities improvements” don’t give us the big ideas that we want to be able to share with individuals who have the capacity to transform global problems.</a:t>
            </a:r>
          </a:p>
          <a:p>
            <a:pPr marL="171450" indent="-171450">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quote on the right from a VP of advancement captures this issue: what many of us in advancement aren’t finding are ideas that will inspire a $1</a:t>
            </a:r>
            <a:r>
              <a:rPr lang="en-US" baseline="0" dirty="0" smtClean="0"/>
              <a:t> million</a:t>
            </a:r>
            <a:r>
              <a:rPr lang="en-US" dirty="0" smtClean="0"/>
              <a:t> donor to make that next big gift</a:t>
            </a:r>
            <a:r>
              <a:rPr lang="en-US" baseline="0" dirty="0" smtClean="0"/>
              <a:t> of $5 million or more. </a:t>
            </a:r>
            <a:br>
              <a:rPr lang="en-US" baseline="0" dirty="0" smtClean="0"/>
            </a:b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Plus, it’s hard for everyone in this room to take the time to think big. Each one of you has a lot of responsibilities, and not enough time in each day for the things already on your plate. If someone walked into your office and said “I want to give you $50 million, now get me excited about how you’d use it,” would you be able to give a compelling answer beyond renovating classroom space or new faculty lines?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lgn="l">
              <a:buFont typeface="Arial" panose="020B0604020202020204" pitchFamily="34" charset="0"/>
              <a:buChar char="•"/>
            </a:pPr>
            <a:endParaRPr lang="en-US" dirty="0" smtClean="0"/>
          </a:p>
          <a:p>
            <a:pPr algn="l"/>
            <a:endParaRPr lang="en-US" dirty="0" smtClean="0"/>
          </a:p>
        </p:txBody>
      </p:sp>
    </p:spTree>
    <p:extLst>
      <p:ext uri="{BB962C8B-B14F-4D97-AF65-F5344CB8AC3E}">
        <p14:creationId xmlns:p14="http://schemas.microsoft.com/office/powerpoint/2010/main" val="1652254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That</a:t>
            </a:r>
            <a:r>
              <a:rPr lang="en-US" baseline="0" dirty="0" smtClean="0"/>
              <a:t> is why we’re here today. The provost and I are leading a process to give people the space to think about ideas that could transform our institution, this region, the nation, or the world, and your support will be crucial to its success.</a:t>
            </a:r>
          </a:p>
          <a:p>
            <a:endParaRPr lang="en-US" dirty="0"/>
          </a:p>
        </p:txBody>
      </p:sp>
    </p:spTree>
    <p:extLst>
      <p:ext uri="{BB962C8B-B14F-4D97-AF65-F5344CB8AC3E}">
        <p14:creationId xmlns:p14="http://schemas.microsoft.com/office/powerpoint/2010/main" val="1036880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kern="1200" dirty="0" smtClean="0">
                <a:solidFill>
                  <a:schemeClr val="tx1"/>
                </a:solidFill>
                <a:effectLst/>
                <a:latin typeface="Verdana" panose="020B0604030504040204" pitchFamily="34" charset="0"/>
                <a:ea typeface="+mn-ea"/>
                <a:cs typeface="+mn-cs"/>
              </a:rPr>
              <a:t>EAB’s Advancement Forum has identified</a:t>
            </a:r>
            <a:r>
              <a:rPr lang="en-US" sz="1000" kern="1200" baseline="0" dirty="0" smtClean="0">
                <a:solidFill>
                  <a:schemeClr val="tx1"/>
                </a:solidFill>
                <a:effectLst/>
                <a:latin typeface="Verdana" panose="020B0604030504040204" pitchFamily="34" charset="0"/>
                <a:ea typeface="+mn-ea"/>
                <a:cs typeface="+mn-cs"/>
              </a:rPr>
              <a:t> a set of steps to identify and capture big ideas, based on the experiences of four exemplar institutions.</a:t>
            </a:r>
          </a:p>
          <a:p>
            <a:pPr marL="171450" indent="-171450">
              <a:buFont typeface="Arial" panose="020B0604020202020204" pitchFamily="34" charset="0"/>
              <a:buChar char="•"/>
            </a:pPr>
            <a:endParaRPr lang="en-US" sz="1000" kern="1200" baseline="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kern="1200" baseline="0" dirty="0" smtClean="0">
                <a:solidFill>
                  <a:schemeClr val="tx1"/>
                </a:solidFill>
                <a:effectLst/>
                <a:latin typeface="Verdana" panose="020B0604030504040204" pitchFamily="34" charset="0"/>
                <a:ea typeface="+mn-ea"/>
                <a:cs typeface="+mn-cs"/>
              </a:rPr>
              <a:t>We’ve brought you all together here today, because this process should span campus. It is not limited to one division or unit, and it can be a great way to unify our faculty partners.</a:t>
            </a:r>
          </a:p>
          <a:p>
            <a:pPr marL="171450" indent="-171450">
              <a:buFont typeface="Arial" panose="020B0604020202020204" pitchFamily="34" charset="0"/>
              <a:buChar char="•"/>
            </a:pPr>
            <a:endParaRPr lang="en-US" sz="1000" kern="1200" baseline="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kern="1200" baseline="0" dirty="0" smtClean="0">
                <a:solidFill>
                  <a:schemeClr val="tx1"/>
                </a:solidFill>
                <a:effectLst/>
                <a:latin typeface="Verdana" panose="020B0604030504040204" pitchFamily="34" charset="0"/>
                <a:ea typeface="+mn-ea"/>
                <a:cs typeface="+mn-cs"/>
              </a:rPr>
              <a:t>Since the important leaders we need to engage are all in the room today, we’re going to focus on step 2: defining what is and is not a big idea. </a:t>
            </a:r>
          </a:p>
        </p:txBody>
      </p:sp>
    </p:spTree>
    <p:extLst>
      <p:ext uri="{BB962C8B-B14F-4D97-AF65-F5344CB8AC3E}">
        <p14:creationId xmlns:p14="http://schemas.microsoft.com/office/powerpoint/2010/main" val="231617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At</a:t>
            </a:r>
            <a:r>
              <a:rPr lang="en-US" baseline="0" dirty="0" smtClean="0"/>
              <a:t> the University of California, Davis, a big idea was defined based on what it should and should not be.</a:t>
            </a:r>
          </a:p>
          <a:p>
            <a:endParaRPr lang="en-US" baseline="0" dirty="0" smtClean="0"/>
          </a:p>
          <a:p>
            <a:pPr marL="171450" indent="-171450">
              <a:buFont typeface="Arial" panose="020B0604020202020204" pitchFamily="34" charset="0"/>
              <a:buChar char="•"/>
            </a:pPr>
            <a:r>
              <a:rPr lang="en-US" baseline="0" dirty="0" smtClean="0"/>
              <a:t>As you can see here, these ideas should </a:t>
            </a:r>
            <a:r>
              <a:rPr lang="en-US" sz="1000" kern="1200" dirty="0" smtClean="0">
                <a:solidFill>
                  <a:schemeClr val="tx1"/>
                </a:solidFill>
                <a:effectLst/>
                <a:latin typeface="Verdana" panose="020B0604030504040204" pitchFamily="34" charset="0"/>
                <a:ea typeface="+mn-ea"/>
                <a:cs typeface="+mn-cs"/>
              </a:rPr>
              <a:t>point to elevated and strategically-aligned priorities. They need to transform the world, make the university unique in the marketplace, focus on where the university is good but could become better, and include areas where UC Davis is emerging as a leader. This mirrors</a:t>
            </a:r>
            <a:r>
              <a:rPr lang="en-US" sz="1000" kern="1200" baseline="0" dirty="0" smtClean="0">
                <a:solidFill>
                  <a:schemeClr val="tx1"/>
                </a:solidFill>
                <a:effectLst/>
                <a:latin typeface="Verdana" panose="020B0604030504040204" pitchFamily="34" charset="0"/>
                <a:ea typeface="+mn-ea"/>
                <a:cs typeface="+mn-cs"/>
              </a:rPr>
              <a:t> what we have found donors at principal (and transformational) levels want to fund.</a:t>
            </a:r>
            <a:endParaRPr lang="en-US" sz="1000" kern="1200" dirty="0" smtClean="0">
              <a:solidFill>
                <a:schemeClr val="tx1"/>
              </a:solidFill>
              <a:effectLst/>
              <a:latin typeface="Verdana" panose="020B0604030504040204" pitchFamily="34" charset="0"/>
              <a:ea typeface="+mn-ea"/>
              <a:cs typeface="+mn-cs"/>
            </a:endParaRPr>
          </a:p>
          <a:p>
            <a:endParaRPr lang="en-US" sz="1000" kern="120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Verdana" panose="020B0604030504040204" pitchFamily="34" charset="0"/>
                <a:ea typeface="+mn-ea"/>
                <a:cs typeface="+mn-cs"/>
              </a:rPr>
              <a:t>Furthermore,</a:t>
            </a:r>
            <a:r>
              <a:rPr lang="en-US" sz="1000" kern="1200" baseline="0" dirty="0" smtClean="0">
                <a:solidFill>
                  <a:schemeClr val="tx1"/>
                </a:solidFill>
                <a:effectLst/>
                <a:latin typeface="Verdana" panose="020B0604030504040204" pitchFamily="34" charset="0"/>
                <a:ea typeface="+mn-ea"/>
                <a:cs typeface="+mn-cs"/>
              </a:rPr>
              <a:t> UC Davis clearly outlined what didn’t count as a big idea. </a:t>
            </a:r>
            <a:r>
              <a:rPr lang="en-US" sz="1000" i="0" kern="1200" baseline="0" dirty="0" smtClean="0">
                <a:solidFill>
                  <a:schemeClr val="tx1"/>
                </a:solidFill>
                <a:effectLst/>
                <a:latin typeface="Verdana" panose="020B0604030504040204" pitchFamily="34" charset="0"/>
                <a:ea typeface="+mn-ea"/>
                <a:cs typeface="+mn-cs"/>
              </a:rPr>
              <a:t>They cannot </a:t>
            </a:r>
            <a:r>
              <a:rPr lang="en-US" sz="1000" i="0" kern="1200" dirty="0" smtClean="0">
                <a:solidFill>
                  <a:schemeClr val="tx1"/>
                </a:solidFill>
                <a:effectLst/>
                <a:latin typeface="Verdana" panose="020B0604030504040204" pitchFamily="34" charset="0"/>
                <a:ea typeface="+mn-ea"/>
                <a:cs typeface="+mn-cs"/>
              </a:rPr>
              <a:t>be</a:t>
            </a:r>
            <a:r>
              <a:rPr lang="en-US" sz="1000" kern="1200" dirty="0" smtClean="0">
                <a:solidFill>
                  <a:schemeClr val="tx1"/>
                </a:solidFill>
                <a:effectLst/>
                <a:latin typeface="Verdana" panose="020B0604030504040204" pitchFamily="34" charset="0"/>
                <a:ea typeface="+mn-ea"/>
                <a:cs typeface="+mn-cs"/>
              </a:rPr>
              <a:t> defined solely by a capital project (although a capital project could potentially</a:t>
            </a:r>
            <a:r>
              <a:rPr lang="en-US" sz="1000" kern="1200" baseline="0" dirty="0" smtClean="0">
                <a:solidFill>
                  <a:schemeClr val="tx1"/>
                </a:solidFill>
                <a:effectLst/>
                <a:latin typeface="Verdana" panose="020B0604030504040204" pitchFamily="34" charset="0"/>
                <a:ea typeface="+mn-ea"/>
                <a:cs typeface="+mn-cs"/>
              </a:rPr>
              <a:t> be included)</a:t>
            </a:r>
            <a:r>
              <a:rPr lang="en-US" sz="1000" kern="1200" dirty="0" smtClean="0">
                <a:solidFill>
                  <a:schemeClr val="tx1"/>
                </a:solidFill>
                <a:effectLst/>
                <a:latin typeface="Verdana" panose="020B0604030504040204" pitchFamily="34" charset="0"/>
                <a:ea typeface="+mn-ea"/>
                <a:cs typeface="+mn-cs"/>
              </a:rPr>
              <a:t>, bundle a lot of smaller ideas together, solely feature a naming opportunity, or lead to slow or incremental improvement. These are clearly objective criteria</a:t>
            </a:r>
            <a:r>
              <a:rPr lang="en-US" sz="1000" kern="1200" baseline="0" dirty="0" smtClean="0">
                <a:solidFill>
                  <a:schemeClr val="tx1"/>
                </a:solidFill>
                <a:effectLst/>
                <a:latin typeface="Verdana" panose="020B0604030504040204" pitchFamily="34" charset="0"/>
                <a:ea typeface="+mn-ea"/>
                <a:cs typeface="+mn-cs"/>
              </a:rPr>
              <a:t> to get faculty to think big, but understand where the boundaries are, in terms of what advancement can help to fund</a:t>
            </a:r>
          </a:p>
          <a:p>
            <a:pPr marL="171450" indent="-171450">
              <a:buFont typeface="Arial" panose="020B0604020202020204" pitchFamily="34" charset="0"/>
              <a:buChar char="•"/>
            </a:pPr>
            <a:endParaRPr lang="en-US" sz="1000" kern="1200" baseline="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kern="1200" baseline="0" dirty="0" smtClean="0">
                <a:solidFill>
                  <a:schemeClr val="tx1"/>
                </a:solidFill>
                <a:effectLst/>
                <a:latin typeface="Verdana" panose="020B0604030504040204" pitchFamily="34" charset="0"/>
                <a:ea typeface="+mn-ea"/>
                <a:cs typeface="+mn-cs"/>
              </a:rPr>
              <a:t>Before we talk about ideas on our campus, let’s take a look at some other important information to help us identify the best big ideas.</a:t>
            </a:r>
            <a:endParaRPr lang="en-US" sz="1000" kern="1200" dirty="0" smtClean="0">
              <a:solidFill>
                <a:schemeClr val="tx1"/>
              </a:solidFill>
              <a:effectLst/>
              <a:latin typeface="Verdana" panose="020B0604030504040204" pitchFamily="34" charset="0"/>
              <a:ea typeface="+mn-ea"/>
              <a:cs typeface="+mn-cs"/>
            </a:endParaRPr>
          </a:p>
          <a:p>
            <a:endParaRPr lang="en-US" sz="1000" kern="1200" dirty="0" smtClean="0">
              <a:solidFill>
                <a:schemeClr val="tx1"/>
              </a:solidFill>
              <a:effectLst/>
              <a:latin typeface="Verdana" panose="020B0604030504040204" pitchFamily="34" charset="0"/>
              <a:ea typeface="+mn-ea"/>
              <a:cs typeface="+mn-cs"/>
            </a:endParaRPr>
          </a:p>
          <a:p>
            <a:endParaRPr lang="en-US" dirty="0"/>
          </a:p>
        </p:txBody>
      </p:sp>
    </p:spTree>
    <p:extLst>
      <p:ext uri="{BB962C8B-B14F-4D97-AF65-F5344CB8AC3E}">
        <p14:creationId xmlns:p14="http://schemas.microsoft.com/office/powerpoint/2010/main" val="2353757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en-US" baseline="0" dirty="0" smtClean="0"/>
              <a:t>In addition to the basic definition of what is and is not a big idea, the university of Oregon asked faculty to provide lots of detail in the idea proposal so they could identify how each big idea would be implemented and sustained over time. This list also provides ideas for how to define what is and is not a big idea on our campus, including fit with the strategic plan, links to societal challenges, and sustainability beyond three to five years.</a:t>
            </a:r>
          </a:p>
          <a:p>
            <a:endParaRPr lang="en-US" baseline="0" dirty="0" smtClean="0"/>
          </a:p>
          <a:p>
            <a:pPr marL="171450" indent="-171450">
              <a:buFont typeface="Arial" panose="020B0604020202020204" pitchFamily="34" charset="0"/>
              <a:buChar char="•"/>
            </a:pPr>
            <a:r>
              <a:rPr lang="en-US" sz="1000" kern="1200" dirty="0" smtClean="0">
                <a:solidFill>
                  <a:schemeClr val="tx1"/>
                </a:solidFill>
                <a:effectLst/>
                <a:latin typeface="Verdana" panose="020B0604030504040204" pitchFamily="34" charset="0"/>
                <a:ea typeface="+mn-ea"/>
                <a:cs typeface="+mn-cs"/>
              </a:rPr>
              <a:t>The EAB Research Team has</a:t>
            </a:r>
            <a:r>
              <a:rPr lang="en-US" sz="1000" kern="1200" baseline="0" dirty="0" smtClean="0">
                <a:solidFill>
                  <a:schemeClr val="tx1"/>
                </a:solidFill>
                <a:effectLst/>
                <a:latin typeface="Verdana" panose="020B0604030504040204" pitchFamily="34" charset="0"/>
                <a:ea typeface="+mn-ea"/>
                <a:cs typeface="+mn-cs"/>
              </a:rPr>
              <a:t> also </a:t>
            </a:r>
            <a:r>
              <a:rPr lang="en-US" sz="1000" kern="1200" dirty="0" smtClean="0">
                <a:solidFill>
                  <a:schemeClr val="tx1"/>
                </a:solidFill>
                <a:effectLst/>
                <a:latin typeface="Verdana" panose="020B0604030504040204" pitchFamily="34" charset="0"/>
                <a:ea typeface="+mn-ea"/>
                <a:cs typeface="+mn-cs"/>
              </a:rPr>
              <a:t>included additional questions to consider as we’re defining a big idea (and when we’re thinking about what the request for proposals will eventually look like</a:t>
            </a:r>
            <a:r>
              <a:rPr lang="en-US" sz="1000" kern="1200" baseline="0" dirty="0" smtClean="0">
                <a:solidFill>
                  <a:schemeClr val="tx1"/>
                </a:solidFill>
                <a:effectLst/>
                <a:latin typeface="Verdana" panose="020B0604030504040204" pitchFamily="34" charset="0"/>
                <a:ea typeface="+mn-ea"/>
                <a:cs typeface="+mn-cs"/>
              </a:rPr>
              <a:t>).</a:t>
            </a:r>
            <a:r>
              <a:rPr lang="en-US" sz="1000" kern="1200" dirty="0" smtClean="0">
                <a:solidFill>
                  <a:schemeClr val="tx1"/>
                </a:solidFill>
                <a:effectLst/>
                <a:latin typeface="Verdana" panose="020B0604030504040204" pitchFamily="34" charset="0"/>
                <a:ea typeface="+mn-ea"/>
                <a:cs typeface="+mn-cs"/>
              </a:rPr>
              <a:t> </a:t>
            </a:r>
            <a:br>
              <a:rPr lang="en-US" sz="1000" kern="1200" dirty="0" smtClean="0">
                <a:solidFill>
                  <a:schemeClr val="tx1"/>
                </a:solidFill>
                <a:effectLst/>
                <a:latin typeface="Verdana" panose="020B0604030504040204" pitchFamily="34" charset="0"/>
                <a:ea typeface="+mn-ea"/>
                <a:cs typeface="+mn-cs"/>
              </a:rPr>
            </a:br>
            <a:endParaRPr lang="en-US" sz="1000" kern="120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Verdana" panose="020B0604030504040204" pitchFamily="34" charset="0"/>
                <a:ea typeface="+mn-ea"/>
                <a:cs typeface="+mn-cs"/>
              </a:rPr>
              <a:t>For our purposes today, we want to make sure that we’re</a:t>
            </a:r>
            <a:r>
              <a:rPr lang="en-US" sz="1000" kern="1200" baseline="0" dirty="0" smtClean="0">
                <a:solidFill>
                  <a:schemeClr val="tx1"/>
                </a:solidFill>
                <a:effectLst/>
                <a:latin typeface="Verdana" panose="020B0604030504040204" pitchFamily="34" charset="0"/>
                <a:ea typeface="+mn-ea"/>
                <a:cs typeface="+mn-cs"/>
              </a:rPr>
              <a:t> thinking about what aspects of a project make it important here and now, because that is exactly the information that advancement will need when positioning the idea to donors, and that is how these ideas will drive us forward into the future.</a:t>
            </a:r>
          </a:p>
          <a:p>
            <a:pPr marL="171450" indent="-171450">
              <a:buFont typeface="Arial" panose="020B0604020202020204" pitchFamily="34" charset="0"/>
              <a:buChar char="•"/>
            </a:pPr>
            <a:endParaRPr lang="en-US" sz="1000" kern="1200" baseline="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kern="1200" baseline="0" dirty="0" smtClean="0">
                <a:solidFill>
                  <a:schemeClr val="tx1"/>
                </a:solidFill>
                <a:effectLst/>
                <a:latin typeface="Verdana" panose="020B0604030504040204" pitchFamily="34" charset="0"/>
                <a:ea typeface="+mn-ea"/>
                <a:cs typeface="+mn-cs"/>
              </a:rPr>
              <a:t>On that note, it’s time for us to start thinking about what will constitute a big idea on our campus.</a:t>
            </a:r>
          </a:p>
        </p:txBody>
      </p:sp>
    </p:spTree>
    <p:extLst>
      <p:ext uri="{BB962C8B-B14F-4D97-AF65-F5344CB8AC3E}">
        <p14:creationId xmlns:p14="http://schemas.microsoft.com/office/powerpoint/2010/main" val="3198145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en-US" baseline="0" dirty="0" smtClean="0"/>
              <a:t>Before we jump in, remember that this exercise is not about coming up with big idea projects. Instead, we’re creating parameters for what will be and what will not be considered a big idea on campus.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This exercise is designed for each of you to take to discuss with one another, using the UC Davis and University of Oregon examples, as well as the additional questions here to outline criteria that you will ask the ideas submitted by faculty.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These will be evaluative criteria that you can point to define a big idea on campus.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Take 10-15 minutes to follow steps one and two on the slide here. Then, we’ll all share our ideas.</a:t>
            </a:r>
          </a:p>
          <a:p>
            <a:pPr marL="0" indent="0">
              <a:buFont typeface="Arial" panose="020B0604020202020204" pitchFamily="34" charset="0"/>
              <a:buNone/>
            </a:pPr>
            <a:endParaRPr lang="en-US" i="0" baseline="0" dirty="0" smtClean="0"/>
          </a:p>
          <a:p>
            <a:pPr marL="0" indent="0">
              <a:buFont typeface="Arial" panose="020B0604020202020204" pitchFamily="34" charset="0"/>
              <a:buNone/>
            </a:pPr>
            <a:r>
              <a:rPr lang="en-US" i="1" baseline="0" dirty="0" smtClean="0"/>
              <a:t>During step 3, be sure to have someone write potential criteria on the whiteboard or flipchart to keep a record of what is suggested.</a:t>
            </a:r>
          </a:p>
        </p:txBody>
      </p:sp>
    </p:spTree>
    <p:extLst>
      <p:ext uri="{BB962C8B-B14F-4D97-AF65-F5344CB8AC3E}">
        <p14:creationId xmlns:p14="http://schemas.microsoft.com/office/powerpoint/2010/main" val="3548424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
            <a:ext cx="6400800" cy="4800599"/>
          </a:xfrm>
          <a:prstGeom prst="rect">
            <a:avLst/>
          </a:prstGeom>
        </p:spPr>
      </p:pic>
    </p:spTree>
    <p:extLst>
      <p:ext uri="{BB962C8B-B14F-4D97-AF65-F5344CB8AC3E}">
        <p14:creationId xmlns:p14="http://schemas.microsoft.com/office/powerpoint/2010/main" val="425033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No Subtitle">
    <p:bg bwMode="gray">
      <p:bgPr>
        <a:solidFill>
          <a:srgbClr val="003D70"/>
        </a:solidFill>
        <a:effectLst/>
      </p:bgPr>
    </p:bg>
    <p:spTree>
      <p:nvGrpSpPr>
        <p:cNvPr id="1" name=""/>
        <p:cNvGrpSpPr/>
        <p:nvPr/>
      </p:nvGrpSpPr>
      <p:grpSpPr>
        <a:xfrm>
          <a:off x="0" y="0"/>
          <a:ext cx="0" cy="0"/>
          <a:chOff x="0" y="0"/>
          <a:chExt cx="0" cy="0"/>
        </a:xfrm>
      </p:grpSpPr>
      <p:sp>
        <p:nvSpPr>
          <p:cNvPr id="23" name="TextBox 22"/>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65363" y="683511"/>
            <a:ext cx="1128820" cy="433532"/>
          </a:xfrm>
          <a:prstGeom prst="rect">
            <a:avLst/>
          </a:prstGeom>
        </p:spPr>
      </p:pic>
      <p:cxnSp>
        <p:nvCxnSpPr>
          <p:cNvPr id="25" name="Straight Connector 24"/>
          <p:cNvCxnSpPr/>
          <p:nvPr userDrawn="1"/>
        </p:nvCxnSpPr>
        <p:spPr bwMode="gray">
          <a:xfrm>
            <a:off x="465363" y="3486806"/>
            <a:ext cx="4969726"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6" name="Title 1"/>
          <p:cNvSpPr>
            <a:spLocks noGrp="1"/>
          </p:cNvSpPr>
          <p:nvPr>
            <p:ph type="title" hasCustomPrompt="1"/>
          </p:nvPr>
        </p:nvSpPr>
        <p:spPr bwMode="gray">
          <a:xfrm>
            <a:off x="465363" y="2024926"/>
            <a:ext cx="4114800" cy="692497"/>
          </a:xfrm>
          <a:prstGeom prst="rect">
            <a:avLst/>
          </a:prstGeom>
        </p:spPr>
        <p:txBody>
          <a:bodyPr lIns="0" tIns="0" rIns="0" bIns="0" anchor="b" anchorCtr="0">
            <a:spAutoFit/>
          </a:bodyPr>
          <a:lstStyle>
            <a:lvl1pPr>
              <a:lnSpc>
                <a:spcPct val="90000"/>
              </a:lnSpc>
              <a:defRPr sz="2500" b="0">
                <a:solidFill>
                  <a:schemeClr val="bg1"/>
                </a:solidFill>
              </a:defRPr>
            </a:lvl1pPr>
          </a:lstStyle>
          <a:p>
            <a:r>
              <a:rPr lang="en-US" dirty="0"/>
              <a:t>Divider Title – Rockwell 25pt Regular, Title Case</a:t>
            </a:r>
          </a:p>
        </p:txBody>
      </p:sp>
      <p:sp>
        <p:nvSpPr>
          <p:cNvPr id="28" name="Text Placeholder 6"/>
          <p:cNvSpPr>
            <a:spLocks noGrp="1"/>
          </p:cNvSpPr>
          <p:nvPr>
            <p:ph type="body" sz="quarter" idx="20" hasCustomPrompt="1"/>
          </p:nvPr>
        </p:nvSpPr>
        <p:spPr bwMode="gray">
          <a:xfrm>
            <a:off x="465363"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29" name="Text Placeholder 15"/>
          <p:cNvSpPr>
            <a:spLocks noGrp="1"/>
          </p:cNvSpPr>
          <p:nvPr>
            <p:ph type="body" sz="quarter" idx="21" hasCustomPrompt="1"/>
          </p:nvPr>
        </p:nvSpPr>
        <p:spPr bwMode="gray">
          <a:xfrm>
            <a:off x="4158087" y="3494256"/>
            <a:ext cx="1277002" cy="205151"/>
          </a:xfrm>
          <a:prstGeom prst="round2SameRect">
            <a:avLst>
              <a:gd name="adj1" fmla="val 0"/>
              <a:gd name="adj2" fmla="val 19914"/>
            </a:avLst>
          </a:prstGeom>
          <a:solidFill>
            <a:schemeClr val="tx2"/>
          </a:solidFill>
        </p:spPr>
        <p:txBody>
          <a:bodyPr wrap="none" lIns="45720" tIns="27432" rIns="45720" bIns="27432"/>
          <a:lstStyle>
            <a:lvl1pPr marL="0" indent="0" algn="r">
              <a:spcBef>
                <a:spcPts val="0"/>
              </a:spcBef>
              <a:buNone/>
              <a:defRPr sz="900" cap="all" spc="40" baseline="0">
                <a:solidFill>
                  <a:schemeClr val="bg1"/>
                </a:solidFill>
                <a:latin typeface="+mj-lt"/>
              </a:defRPr>
            </a:lvl1pPr>
          </a:lstStyle>
          <a:p>
            <a:pPr lvl="0"/>
            <a:r>
              <a:rPr lang="en-US" dirty="0"/>
              <a:t>Insert break type</a:t>
            </a:r>
          </a:p>
        </p:txBody>
      </p:sp>
      <p:sp>
        <p:nvSpPr>
          <p:cNvPr id="30" name="Text Placeholder 17"/>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Tree>
    <p:extLst>
      <p:ext uri="{BB962C8B-B14F-4D97-AF65-F5344CB8AC3E}">
        <p14:creationId xmlns:p14="http://schemas.microsoft.com/office/powerpoint/2010/main" val="203832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38" name="TextBox 3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
        <p:nvSpPr>
          <p:cNvPr id="13" name="Text Placeholder 12"/>
          <p:cNvSpPr>
            <a:spLocks noGrp="1"/>
          </p:cNvSpPr>
          <p:nvPr>
            <p:ph type="body" sz="quarter" idx="15" hasCustomPrompt="1"/>
          </p:nvPr>
        </p:nvSpPr>
        <p:spPr bwMode="gray">
          <a:xfrm>
            <a:off x="266700" y="640267"/>
            <a:ext cx="585083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p:ph type="body" sz="quarter" idx="16" hasCustomPrompt="1"/>
          </p:nvPr>
        </p:nvSpPr>
        <p:spPr bwMode="gray">
          <a:xfrm>
            <a:off x="266700" y="97401"/>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p:ph type="body" sz="quarter" idx="18" hasCustomPrompt="1"/>
          </p:nvPr>
        </p:nvSpPr>
        <p:spPr bwMode="gray">
          <a:xfrm>
            <a:off x="4023360" y="4600545"/>
            <a:ext cx="2377440" cy="20005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the box to the left as needed.</a:t>
            </a:r>
          </a:p>
        </p:txBody>
      </p:sp>
      <p:sp>
        <p:nvSpPr>
          <p:cNvPr id="15"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p:txBody>
          <a:bodyPr/>
          <a:lstStyle>
            <a:lvl1pPr>
              <a:defRPr baseline="0">
                <a:solidFill>
                  <a:schemeClr val="tx1"/>
                </a:solidFill>
              </a:defRPr>
            </a:lvl1pPr>
          </a:lstStyle>
          <a:p>
            <a:r>
              <a:rPr lang="en-US" dirty="0"/>
              <a:t>Slide Title – Rockwell 18pt Regular, Title Case</a:t>
            </a:r>
          </a:p>
        </p:txBody>
      </p:sp>
    </p:spTree>
    <p:extLst>
      <p:ext uri="{BB962C8B-B14F-4D97-AF65-F5344CB8AC3E}">
        <p14:creationId xmlns:p14="http://schemas.microsoft.com/office/powerpoint/2010/main" val="123824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38" name="TextBox 3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
        <p:nvSpPr>
          <p:cNvPr id="13" name="Text Placeholder 12"/>
          <p:cNvSpPr>
            <a:spLocks noGrp="1"/>
          </p:cNvSpPr>
          <p:nvPr>
            <p:ph type="body" sz="quarter" idx="15" hasCustomPrompt="1"/>
          </p:nvPr>
        </p:nvSpPr>
        <p:spPr bwMode="gray">
          <a:xfrm>
            <a:off x="266700" y="640267"/>
            <a:ext cx="585083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p:ph type="body" sz="quarter" idx="16" hasCustomPrompt="1"/>
          </p:nvPr>
        </p:nvSpPr>
        <p:spPr bwMode="gray">
          <a:xfrm>
            <a:off x="266700" y="97401"/>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p:ph type="body" sz="quarter" idx="18" hasCustomPrompt="1"/>
          </p:nvPr>
        </p:nvSpPr>
        <p:spPr bwMode="gray">
          <a:xfrm>
            <a:off x="4023360" y="4600545"/>
            <a:ext cx="2377440" cy="20005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the box to the left as needed.</a:t>
            </a:r>
          </a:p>
        </p:txBody>
      </p:sp>
      <p:sp>
        <p:nvSpPr>
          <p:cNvPr id="15"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p:txBody>
          <a:bodyPr/>
          <a:lstStyle>
            <a:lvl1pPr>
              <a:defRPr>
                <a:solidFill>
                  <a:schemeClr val="tx1"/>
                </a:solidFill>
              </a:defRPr>
            </a:lvl1pPr>
          </a:lstStyle>
          <a:p>
            <a:r>
              <a:rPr lang="en-US" dirty="0"/>
              <a:t>Slide Title – Rockwell 18pt Regular, Title Case</a:t>
            </a:r>
          </a:p>
        </p:txBody>
      </p:sp>
    </p:spTree>
    <p:extLst>
      <p:ext uri="{BB962C8B-B14F-4D97-AF65-F5344CB8AC3E}">
        <p14:creationId xmlns:p14="http://schemas.microsoft.com/office/powerpoint/2010/main" val="730635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pact Slide">
    <p:bg bwMode="blackGray">
      <p:bgPr>
        <a:solidFill>
          <a:srgbClr val="003D70"/>
        </a:solidFill>
        <a:effectLst/>
      </p:bgPr>
    </p:bg>
    <p:spTree>
      <p:nvGrpSpPr>
        <p:cNvPr id="1" name=""/>
        <p:cNvGrpSpPr/>
        <p:nvPr/>
      </p:nvGrpSpPr>
      <p:grpSpPr>
        <a:xfrm>
          <a:off x="0" y="0"/>
          <a:ext cx="0" cy="0"/>
          <a:chOff x="0" y="0"/>
          <a:chExt cx="0" cy="0"/>
        </a:xfrm>
      </p:grpSpPr>
      <p:sp>
        <p:nvSpPr>
          <p:cNvPr id="11" name="TextBox 10"/>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 name="Title 1"/>
          <p:cNvSpPr>
            <a:spLocks noGrp="1"/>
          </p:cNvSpPr>
          <p:nvPr>
            <p:ph type="title" hasCustomPrompt="1"/>
          </p:nvPr>
        </p:nvSpPr>
        <p:spPr bwMode="gray">
          <a:xfrm>
            <a:off x="266700" y="309824"/>
            <a:ext cx="3902242" cy="256480"/>
          </a:xfrm>
          <a:prstGeom prst="rect">
            <a:avLst/>
          </a:prstGeom>
        </p:spPr>
        <p:txBody>
          <a:bodyPr wrap="square" lIns="0" tIns="0" rIns="0" bIns="0" anchor="b" anchorCtr="0">
            <a:spAutoFit/>
          </a:bodyPr>
          <a:lstStyle>
            <a:lvl1pPr>
              <a:lnSpc>
                <a:spcPts val="2000"/>
              </a:lnSpc>
              <a:defRPr b="0" baseline="0">
                <a:solidFill>
                  <a:schemeClr val="accent6"/>
                </a:solidFill>
              </a:defRPr>
            </a:lvl1pPr>
          </a:lstStyle>
          <a:p>
            <a:r>
              <a:rPr lang="en-US" dirty="0"/>
              <a:t>Impact Slide Title – Rockwell 18pt</a:t>
            </a:r>
          </a:p>
        </p:txBody>
      </p:sp>
      <p:sp>
        <p:nvSpPr>
          <p:cNvPr id="6" name="Text Placeholder 5"/>
          <p:cNvSpPr>
            <a:spLocks noGrp="1"/>
          </p:cNvSpPr>
          <p:nvPr>
            <p:ph type="body" sz="quarter" idx="16" hasCustomPrompt="1"/>
          </p:nvPr>
        </p:nvSpPr>
        <p:spPr bwMode="gray">
          <a:xfrm>
            <a:off x="444609" y="604599"/>
            <a:ext cx="4025123" cy="256480"/>
          </a:xfrm>
        </p:spPr>
        <p:txBody>
          <a:bodyPr/>
          <a:lstStyle>
            <a:lvl1pPr marL="0" indent="0">
              <a:lnSpc>
                <a:spcPts val="2000"/>
              </a:lnSpc>
              <a:spcBef>
                <a:spcPts val="0"/>
              </a:spcBef>
              <a:buNone/>
              <a:defRPr sz="1800" spc="50" baseline="0">
                <a:solidFill>
                  <a:schemeClr val="bg1"/>
                </a:solidFill>
                <a:latin typeface="+mj-lt"/>
              </a:defRPr>
            </a:lvl1pPr>
          </a:lstStyle>
          <a:p>
            <a:pPr lvl="0"/>
            <a:r>
              <a:rPr lang="en-US" dirty="0"/>
              <a:t>Title Continued and Highlight</a:t>
            </a:r>
          </a:p>
        </p:txBody>
      </p:sp>
      <p:sp>
        <p:nvSpPr>
          <p:cNvPr id="15" name="Text Placeholder 14"/>
          <p:cNvSpPr>
            <a:spLocks noGrp="1"/>
          </p:cNvSpPr>
          <p:nvPr>
            <p:ph type="body" sz="quarter" idx="17" hasCustomPrompt="1"/>
          </p:nvPr>
        </p:nvSpPr>
        <p:spPr bwMode="gray">
          <a:xfrm>
            <a:off x="1010569" y="1545808"/>
            <a:ext cx="4379662" cy="1809726"/>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PPT On-screen Graphic and Layout Guide. Impact quote text – Verdana 14pt Regular. Keep quote short and minimize slide titling. Be sure to incorporate the large quote graphic from the GLG. </a:t>
            </a:r>
          </a:p>
        </p:txBody>
      </p:sp>
      <p:sp>
        <p:nvSpPr>
          <p:cNvPr id="16" name="Text Placeholder 21"/>
          <p:cNvSpPr>
            <a:spLocks noGrp="1"/>
          </p:cNvSpPr>
          <p:nvPr>
            <p:ph type="body" sz="quarter" idx="18" hasCustomPrompt="1"/>
          </p:nvPr>
        </p:nvSpPr>
        <p:spPr bwMode="gray">
          <a:xfrm>
            <a:off x="4023360" y="4600545"/>
            <a:ext cx="2377440" cy="200055"/>
          </a:xfrm>
        </p:spPr>
        <p:txBody>
          <a:bodyPr rIns="64008" bIns="45720" anchor="b" anchorCtr="0"/>
          <a:lstStyle>
            <a:lvl1pPr marL="0" indent="0">
              <a:spcBef>
                <a:spcPts val="200"/>
              </a:spcBef>
              <a:buNone/>
              <a:defRPr sz="500">
                <a:solidFill>
                  <a:schemeClr val="accent2"/>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the box to the left as needed.</a:t>
            </a:r>
          </a:p>
        </p:txBody>
      </p:sp>
      <p:sp>
        <p:nvSpPr>
          <p:cNvPr id="17"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2"/>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9065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cxnSp>
        <p:nvCxnSpPr>
          <p:cNvPr id="33" name="Straight Connector 32"/>
          <p:cNvCxnSpPr/>
          <p:nvPr userDrawn="1"/>
        </p:nvCxnSpPr>
        <p:spPr bwMode="gray">
          <a:xfrm>
            <a:off x="266700" y="4398625"/>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cxnSp>
        <p:nvCxnSpPr>
          <p:cNvPr id="34" name="Straight Connector 33"/>
          <p:cNvCxnSpPr/>
          <p:nvPr userDrawn="1"/>
        </p:nvCxnSpPr>
        <p:spPr bwMode="gray">
          <a:xfrm>
            <a:off x="266700" y="1110912"/>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gray">
          <a:xfrm>
            <a:off x="266700" y="1476213"/>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gray">
          <a:xfrm>
            <a:off x="266700" y="1841514"/>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gray">
          <a:xfrm>
            <a:off x="266700" y="2206815"/>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gray">
          <a:xfrm>
            <a:off x="266700" y="2572116"/>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gray">
          <a:xfrm>
            <a:off x="266700" y="2937417"/>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gray">
          <a:xfrm>
            <a:off x="266700" y="3302718"/>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gray">
          <a:xfrm>
            <a:off x="266700" y="3668019"/>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gray">
          <a:xfrm>
            <a:off x="266700" y="4033320"/>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43" name="Title 1"/>
          <p:cNvSpPr txBox="1">
            <a:spLocks/>
          </p:cNvSpPr>
          <p:nvPr userDrawn="1"/>
        </p:nvSpPr>
        <p:spPr bwMode="gray">
          <a:xfrm>
            <a:off x="266700" y="309824"/>
            <a:ext cx="5490411"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ts val="2000"/>
              </a:lnSpc>
            </a:pPr>
            <a:r>
              <a:rPr lang="en-US" spc="50" baseline="0" dirty="0">
                <a:solidFill>
                  <a:schemeClr val="tx1"/>
                </a:solidFill>
              </a:rPr>
              <a:t>Notes:</a:t>
            </a:r>
          </a:p>
        </p:txBody>
      </p:sp>
    </p:spTree>
    <p:extLst>
      <p:ext uri="{BB962C8B-B14F-4D97-AF65-F5344CB8AC3E}">
        <p14:creationId xmlns:p14="http://schemas.microsoft.com/office/powerpoint/2010/main" val="1456503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sp>
        <p:nvSpPr>
          <p:cNvPr id="28" name="Rectangle 27"/>
          <p:cNvSpPr/>
          <p:nvPr userDrawn="1"/>
        </p:nvSpPr>
        <p:spPr bwMode="gray">
          <a:xfrm>
            <a:off x="1" y="0"/>
            <a:ext cx="6400799" cy="45719"/>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0" name="TextBox 29"/>
          <p:cNvSpPr txBox="1"/>
          <p:nvPr userDrawn="1"/>
        </p:nvSpPr>
        <p:spPr bwMode="gray">
          <a:xfrm>
            <a:off x="5845969" y="42112"/>
            <a:ext cx="554831" cy="136961"/>
          </a:xfrm>
          <a:prstGeom prst="rect">
            <a:avLst/>
          </a:prstGeom>
          <a:noFill/>
        </p:spPr>
        <p:txBody>
          <a:bodyPr wrap="square" lIns="0" tIns="36576" rIns="54864" bIns="0" rtlCol="0">
            <a:spAutoFit/>
          </a:bodyPr>
          <a:lstStyle/>
          <a:p>
            <a:pPr algn="r">
              <a:spcBef>
                <a:spcPts val="0"/>
              </a:spcBef>
            </a:pPr>
            <a:fld id="{F7BF02D1-B8CA-42B3-83CC-2909EEFF4204}" type="slidenum">
              <a:rPr lang="en-US" sz="650" smtClean="0">
                <a:solidFill>
                  <a:schemeClr val="tx1"/>
                </a:solidFill>
                <a:latin typeface="+mj-lt"/>
              </a:rPr>
              <a:pPr algn="r">
                <a:spcBef>
                  <a:spcPts val="0"/>
                </a:spcBef>
              </a:pPr>
              <a:t>‹#›</a:t>
            </a:fld>
            <a:endParaRPr lang="en-US" sz="650" dirty="0">
              <a:solidFill>
                <a:schemeClr val="tx1"/>
              </a:solidFill>
              <a:latin typeface="+mj-lt"/>
            </a:endParaRPr>
          </a:p>
        </p:txBody>
      </p:sp>
      <p:cxnSp>
        <p:nvCxnSpPr>
          <p:cNvPr id="15" name="Straight Connector 14"/>
          <p:cNvCxnSpPr/>
          <p:nvPr userDrawn="1"/>
        </p:nvCxnSpPr>
        <p:spPr bwMode="gray">
          <a:xfrm>
            <a:off x="266700" y="4398625"/>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gray">
          <a:xfrm>
            <a:off x="266700" y="1110912"/>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266700" y="1476213"/>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266700" y="1841514"/>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gray">
          <a:xfrm>
            <a:off x="266700" y="2206815"/>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266700" y="2572116"/>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266700" y="2937417"/>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gray">
          <a:xfrm>
            <a:off x="266700" y="3302718"/>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gray">
          <a:xfrm>
            <a:off x="266700" y="3668019"/>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gray">
          <a:xfrm>
            <a:off x="266700" y="4033320"/>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userDrawn="1"/>
        </p:nvSpPr>
        <p:spPr bwMode="gray">
          <a:xfrm>
            <a:off x="266700" y="309824"/>
            <a:ext cx="5490411"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ts val="2000"/>
              </a:lnSpc>
            </a:pPr>
            <a:r>
              <a:rPr lang="en-US" spc="50" baseline="0" dirty="0">
                <a:solidFill>
                  <a:schemeClr val="tx1"/>
                </a:solidFill>
              </a:rPr>
              <a:t>Notes:</a:t>
            </a:r>
          </a:p>
        </p:txBody>
      </p:sp>
    </p:spTree>
    <p:extLst>
      <p:ext uri="{BB962C8B-B14F-4D97-AF65-F5344CB8AC3E}">
        <p14:creationId xmlns:p14="http://schemas.microsoft.com/office/powerpoint/2010/main" val="1295086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eech Bottom Text">
    <p:spTree>
      <p:nvGrpSpPr>
        <p:cNvPr id="1" name=""/>
        <p:cNvGrpSpPr/>
        <p:nvPr/>
      </p:nvGrpSpPr>
      <p:grpSpPr>
        <a:xfrm>
          <a:off x="0" y="0"/>
          <a:ext cx="0" cy="0"/>
          <a:chOff x="0" y="0"/>
          <a:chExt cx="0" cy="0"/>
        </a:xfrm>
      </p:grpSpPr>
      <p:sp>
        <p:nvSpPr>
          <p:cNvPr id="28" name="Rectangle 27"/>
          <p:cNvSpPr/>
          <p:nvPr userDrawn="1"/>
        </p:nvSpPr>
        <p:spPr bwMode="gray">
          <a:xfrm>
            <a:off x="1" y="0"/>
            <a:ext cx="6400799" cy="45719"/>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5" name="TextBox 4"/>
          <p:cNvSpPr txBox="1"/>
          <p:nvPr userDrawn="1"/>
        </p:nvSpPr>
        <p:spPr bwMode="gray">
          <a:xfrm>
            <a:off x="5845969" y="42112"/>
            <a:ext cx="554831" cy="136961"/>
          </a:xfrm>
          <a:prstGeom prst="rect">
            <a:avLst/>
          </a:prstGeom>
          <a:noFill/>
        </p:spPr>
        <p:txBody>
          <a:bodyPr wrap="square" lIns="0" tIns="36576" rIns="54864" bIns="0" rtlCol="0">
            <a:spAutoFit/>
          </a:bodyPr>
          <a:lstStyle/>
          <a:p>
            <a:pPr algn="r">
              <a:spcBef>
                <a:spcPts val="0"/>
              </a:spcBef>
            </a:pPr>
            <a:fld id="{F7BF02D1-B8CA-42B3-83CC-2909EEFF4204}" type="slidenum">
              <a:rPr lang="en-US" sz="650" smtClean="0">
                <a:solidFill>
                  <a:schemeClr val="tx1"/>
                </a:solidFill>
                <a:latin typeface="+mj-lt"/>
              </a:rPr>
              <a:pPr algn="r">
                <a:spcBef>
                  <a:spcPts val="0"/>
                </a:spcBef>
              </a:pPr>
              <a:t>‹#›</a:t>
            </a:fld>
            <a:endParaRPr lang="en-US" sz="650" dirty="0">
              <a:solidFill>
                <a:schemeClr val="tx1"/>
              </a:solidFill>
              <a:latin typeface="+mj-lt"/>
            </a:endParaRPr>
          </a:p>
        </p:txBody>
      </p:sp>
      <p:sp>
        <p:nvSpPr>
          <p:cNvPr id="4" name="Title 3"/>
          <p:cNvSpPr>
            <a:spLocks noGrp="1"/>
          </p:cNvSpPr>
          <p:nvPr>
            <p:ph type="title" hasCustomPrompt="1"/>
          </p:nvPr>
        </p:nvSpPr>
        <p:spPr bwMode="gray">
          <a:xfrm>
            <a:off x="269874" y="2575938"/>
            <a:ext cx="5853113" cy="1994392"/>
          </a:xfrm>
          <a:prstGeom prst="rect">
            <a:avLst/>
          </a:prstGeom>
        </p:spPr>
        <p:txBody>
          <a:bodyPr wrap="square" lIns="0" tIns="0" rIns="0" bIns="0" anchor="t" anchorCtr="0">
            <a:spAutoFit/>
          </a:bodyPr>
          <a:lstStyle>
            <a:lvl1pPr>
              <a:lnSpc>
                <a:spcPct val="120000"/>
              </a:lnSpc>
              <a:spcBef>
                <a:spcPts val="800"/>
              </a:spcBef>
              <a:defRPr sz="900" b="0" spc="0" baseline="0">
                <a:solidFill>
                  <a:schemeClr val="tx1"/>
                </a:solidFill>
                <a:latin typeface="+mn-lt"/>
              </a:defRPr>
            </a:lvl1pPr>
          </a:lstStyle>
          <a:p>
            <a:r>
              <a:rPr lang="en-US" dirty="0"/>
              <a:t>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a:t>
            </a:r>
          </a:p>
        </p:txBody>
      </p:sp>
    </p:spTree>
    <p:extLst>
      <p:ext uri="{BB962C8B-B14F-4D97-AF65-F5344CB8AC3E}">
        <p14:creationId xmlns:p14="http://schemas.microsoft.com/office/powerpoint/2010/main" val="317264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1303" y="424949"/>
            <a:ext cx="1676145" cy="643737"/>
          </a:xfrm>
          <a:prstGeom prst="rect">
            <a:avLst/>
          </a:prstGeom>
        </p:spPr>
      </p:pic>
      <p:sp>
        <p:nvSpPr>
          <p:cNvPr id="20" name="Title 19"/>
          <p:cNvSpPr>
            <a:spLocks noGrp="1"/>
          </p:cNvSpPr>
          <p:nvPr>
            <p:ph type="title" hasCustomPrompt="1"/>
          </p:nvPr>
        </p:nvSpPr>
        <p:spPr bwMode="gray">
          <a:xfrm>
            <a:off x="372978" y="3187366"/>
            <a:ext cx="5029200" cy="923330"/>
          </a:xfrm>
          <a:prstGeom prst="rect">
            <a:avLst/>
          </a:prstGeom>
        </p:spPr>
        <p:txBody>
          <a:bodyPr lIns="0" tIns="0" rIns="0" bIns="0" anchor="b" anchorCtr="0">
            <a:spAutoFit/>
          </a:bodyPr>
          <a:lstStyle>
            <a:lvl1pPr>
              <a:lnSpc>
                <a:spcPct val="100000"/>
              </a:lnSpc>
              <a:defRPr sz="3000" b="0" spc="0" baseline="0">
                <a:solidFill>
                  <a:schemeClr val="tx1"/>
                </a:solidFill>
              </a:defRPr>
            </a:lvl1pPr>
          </a:lstStyle>
          <a:p>
            <a:r>
              <a:rPr lang="en-US" dirty="0"/>
              <a:t>Cover Title –</a:t>
            </a:r>
            <a:br>
              <a:rPr lang="en-US" dirty="0"/>
            </a:br>
            <a:r>
              <a:rPr lang="en-US" dirty="0"/>
              <a:t>Rockwell 30pt Regular</a:t>
            </a:r>
          </a:p>
        </p:txBody>
      </p:sp>
      <p:sp>
        <p:nvSpPr>
          <p:cNvPr id="22" name="Text Placeholder 21"/>
          <p:cNvSpPr>
            <a:spLocks noGrp="1"/>
          </p:cNvSpPr>
          <p:nvPr>
            <p:ph type="body" sz="quarter" idx="16" hasCustomPrompt="1"/>
          </p:nvPr>
        </p:nvSpPr>
        <p:spPr bwMode="gray">
          <a:xfrm>
            <a:off x="372978" y="4342854"/>
            <a:ext cx="5029200" cy="215444"/>
          </a:xfrm>
        </p:spPr>
        <p:txBody>
          <a:bodyPr/>
          <a:lstStyle>
            <a:lvl1pPr marL="0" indent="0">
              <a:spcBef>
                <a:spcPts val="0"/>
              </a:spcBef>
              <a:buNone/>
              <a:defRPr sz="140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a:t>
            </a:r>
          </a:p>
        </p:txBody>
      </p:sp>
    </p:spTree>
    <p:extLst>
      <p:ext uri="{BB962C8B-B14F-4D97-AF65-F5344CB8AC3E}">
        <p14:creationId xmlns:p14="http://schemas.microsoft.com/office/powerpoint/2010/main" val="212393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Straight Connector 4"/>
          <p:cNvCxnSpPr/>
          <p:nvPr userDrawn="1"/>
        </p:nvCxnSpPr>
        <p:spPr bwMode="gray">
          <a:xfrm>
            <a:off x="45119" y="4097682"/>
            <a:ext cx="6310563"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2926682" y="4191900"/>
            <a:ext cx="3429000" cy="215444"/>
          </a:xfrm>
          <a:prstGeom prst="rect">
            <a:avLst/>
          </a:prstGeom>
        </p:spPr>
        <p:txBody>
          <a:bodyPr wrap="square" lIns="0" tIns="0" rIns="0" bIns="0">
            <a:spAutoFit/>
          </a:bodyPr>
          <a:lstStyle>
            <a:lvl1pPr algn="r">
              <a:lnSpc>
                <a:spcPct val="100000"/>
              </a:lnSpc>
              <a:defRPr sz="1400" b="0" spc="0" baseline="0">
                <a:solidFill>
                  <a:schemeClr val="accent3"/>
                </a:solidFill>
                <a:latin typeface="+mn-lt"/>
              </a:defRPr>
            </a:lvl1pPr>
          </a:lstStyle>
          <a:p>
            <a:r>
              <a:rPr lang="en-US" dirty="0"/>
              <a:t>Insert Program Name Here</a:t>
            </a:r>
          </a:p>
        </p:txBody>
      </p:sp>
      <p:sp>
        <p:nvSpPr>
          <p:cNvPr id="4" name="Text Placeholder 3"/>
          <p:cNvSpPr>
            <a:spLocks noGrp="1"/>
          </p:cNvSpPr>
          <p:nvPr>
            <p:ph type="body" sz="quarter" idx="16" hasCustomPrompt="1"/>
          </p:nvPr>
        </p:nvSpPr>
        <p:spPr bwMode="gray">
          <a:xfrm>
            <a:off x="2926682" y="4431033"/>
            <a:ext cx="3429000" cy="153888"/>
          </a:xfrm>
        </p:spPr>
        <p:txBody>
          <a:bodyPr/>
          <a:lstStyle>
            <a:lvl1pPr marL="0" indent="0" algn="r">
              <a:spcBef>
                <a:spcPts val="0"/>
              </a:spcBef>
              <a:buNone/>
              <a:defRPr sz="1000">
                <a:solidFill>
                  <a:schemeClr val="accent3"/>
                </a:solidFill>
              </a:defRPr>
            </a:lvl1pPr>
          </a:lstStyle>
          <a:p>
            <a:pPr lvl="0"/>
            <a:r>
              <a:rPr lang="en-US" dirty="0"/>
              <a:t>Insert Sub-program Name Here (if necessary)</a:t>
            </a:r>
          </a:p>
        </p:txBody>
      </p:sp>
    </p:spTree>
    <p:extLst>
      <p:ext uri="{BB962C8B-B14F-4D97-AF65-F5344CB8AC3E}">
        <p14:creationId xmlns:p14="http://schemas.microsoft.com/office/powerpoint/2010/main" val="2260056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69875" y="320493"/>
            <a:ext cx="4169778" cy="256480"/>
          </a:xfrm>
          <a:prstGeom prst="rect">
            <a:avLst/>
          </a:prstGeom>
        </p:spPr>
        <p:txBody>
          <a:bodyPr wrap="square" lIns="0" tIns="0" rIns="0" bIns="0" anchor="t" anchorCtr="0">
            <a:spAutoFit/>
          </a:bodyPr>
          <a:lstStyle>
            <a:lvl1pPr>
              <a:lnSpc>
                <a:spcPts val="2000"/>
              </a:lnSpc>
              <a:defRPr b="0">
                <a:solidFill>
                  <a:schemeClr val="tx1"/>
                </a:solidFill>
              </a:defRPr>
            </a:lvl1pPr>
          </a:lstStyle>
          <a:p>
            <a:r>
              <a:rPr lang="en-US" dirty="0"/>
              <a:t>Insert Program Name Here</a:t>
            </a:r>
          </a:p>
        </p:txBody>
      </p:sp>
      <p:sp>
        <p:nvSpPr>
          <p:cNvPr id="6" name="Text Placeholder 5"/>
          <p:cNvSpPr>
            <a:spLocks noGrp="1"/>
          </p:cNvSpPr>
          <p:nvPr>
            <p:ph type="body" sz="quarter" idx="37" hasCustomPrompt="1"/>
          </p:nvPr>
        </p:nvSpPr>
        <p:spPr bwMode="gray">
          <a:xfrm>
            <a:off x="778041" y="1001215"/>
            <a:ext cx="36576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(click to add desired text)</a:t>
            </a:r>
          </a:p>
        </p:txBody>
      </p:sp>
      <p:sp>
        <p:nvSpPr>
          <p:cNvPr id="8" name="Text Placeholder 7"/>
          <p:cNvSpPr>
            <a:spLocks noGrp="1"/>
          </p:cNvSpPr>
          <p:nvPr>
            <p:ph type="body" sz="quarter" idx="38" hasCustomPrompt="1"/>
          </p:nvPr>
        </p:nvSpPr>
        <p:spPr bwMode="gray">
          <a:xfrm>
            <a:off x="778041" y="1209007"/>
            <a:ext cx="27432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0" name="Text Placeholder 9"/>
          <p:cNvSpPr>
            <a:spLocks noGrp="1"/>
          </p:cNvSpPr>
          <p:nvPr>
            <p:ph type="body" sz="quarter" idx="39" hasCustomPrompt="1"/>
          </p:nvPr>
        </p:nvSpPr>
        <p:spPr bwMode="gray">
          <a:xfrm>
            <a:off x="778041" y="1643063"/>
            <a:ext cx="36576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(click to add desired text)</a:t>
            </a:r>
          </a:p>
        </p:txBody>
      </p:sp>
      <p:sp>
        <p:nvSpPr>
          <p:cNvPr id="12" name="Text Placeholder 11"/>
          <p:cNvSpPr>
            <a:spLocks noGrp="1"/>
          </p:cNvSpPr>
          <p:nvPr>
            <p:ph type="body" sz="quarter" idx="40" hasCustomPrompt="1"/>
          </p:nvPr>
        </p:nvSpPr>
        <p:spPr bwMode="gray">
          <a:xfrm>
            <a:off x="778041" y="1850855"/>
            <a:ext cx="27432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4" name="Text Placeholder 13"/>
          <p:cNvSpPr>
            <a:spLocks noGrp="1"/>
          </p:cNvSpPr>
          <p:nvPr>
            <p:ph type="body" sz="quarter" idx="41" hasCustomPrompt="1"/>
          </p:nvPr>
        </p:nvSpPr>
        <p:spPr bwMode="gray">
          <a:xfrm>
            <a:off x="778041" y="2283657"/>
            <a:ext cx="36576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(click to add desired text)</a:t>
            </a:r>
          </a:p>
        </p:txBody>
      </p:sp>
      <p:sp>
        <p:nvSpPr>
          <p:cNvPr id="17" name="Text Placeholder 16"/>
          <p:cNvSpPr>
            <a:spLocks noGrp="1"/>
          </p:cNvSpPr>
          <p:nvPr>
            <p:ph type="body" sz="quarter" idx="42" hasCustomPrompt="1"/>
          </p:nvPr>
        </p:nvSpPr>
        <p:spPr bwMode="gray">
          <a:xfrm>
            <a:off x="778041" y="2491449"/>
            <a:ext cx="27432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26"/>
          <p:cNvSpPr>
            <a:spLocks noGrp="1"/>
          </p:cNvSpPr>
          <p:nvPr>
            <p:ph type="body" sz="quarter" idx="43" hasCustomPrompt="1"/>
          </p:nvPr>
        </p:nvSpPr>
        <p:spPr bwMode="gray">
          <a:xfrm>
            <a:off x="778041" y="2921330"/>
            <a:ext cx="36576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(click to add desired text)</a:t>
            </a:r>
          </a:p>
        </p:txBody>
      </p:sp>
      <p:sp>
        <p:nvSpPr>
          <p:cNvPr id="29" name="Text Placeholder 28"/>
          <p:cNvSpPr>
            <a:spLocks noGrp="1"/>
          </p:cNvSpPr>
          <p:nvPr>
            <p:ph type="body" sz="quarter" idx="44" hasCustomPrompt="1"/>
          </p:nvPr>
        </p:nvSpPr>
        <p:spPr bwMode="gray">
          <a:xfrm>
            <a:off x="778041" y="3129122"/>
            <a:ext cx="27432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Straight Connector 12"/>
          <p:cNvCxnSpPr/>
          <p:nvPr userDrawn="1"/>
        </p:nvCxnSpPr>
        <p:spPr bwMode="gray">
          <a:xfrm>
            <a:off x="4780643" y="200820"/>
            <a:ext cx="0" cy="459978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gray">
          <a:xfrm>
            <a:off x="4854743" y="201511"/>
            <a:ext cx="1473868" cy="4569969"/>
          </a:xfrm>
          <a:prstGeom prst="rect">
            <a:avLst/>
          </a:prstGeom>
          <a:noFill/>
        </p:spPr>
        <p:txBody>
          <a:bodyPr wrap="square" lIns="0" tIns="0" rIns="0" bIns="0" rtlCol="0">
            <a:spAutoFit/>
          </a:bodyPr>
          <a:lstStyle/>
          <a:p>
            <a:pPr>
              <a:spcBef>
                <a:spcPts val="400"/>
              </a:spcBef>
            </a:pPr>
            <a:r>
              <a:rPr lang="en-US" sz="500" b="1" baseline="0" dirty="0">
                <a:solidFill>
                  <a:schemeClr val="tx1"/>
                </a:solidFill>
                <a:latin typeface="+mn-lt"/>
                <a:cs typeface="Arial"/>
              </a:rPr>
              <a:t>LEGAL CAVEAT</a:t>
            </a:r>
          </a:p>
          <a:p>
            <a:pPr>
              <a:spcBef>
                <a:spcPts val="400"/>
              </a:spcBef>
            </a:pPr>
            <a:r>
              <a:rPr lang="en-US" sz="500" baseline="0" dirty="0">
                <a:solidFill>
                  <a:schemeClr val="tx1"/>
                </a:solidFill>
                <a:latin typeface="+mn-lt"/>
                <a:cs typeface="Arial"/>
              </a:rPr>
              <a:t>EAB is a division of The Advisory Board Company. 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400"/>
              </a:spcBef>
            </a:pPr>
            <a:r>
              <a:rPr lang="en-US" sz="500" baseline="0" dirty="0">
                <a:solidFill>
                  <a:schemeClr val="tx1"/>
                </a:solidFill>
                <a:latin typeface="+mn-lt"/>
                <a:cs typeface="Arial"/>
              </a:rPr>
              <a:t>The Advisory Board Company, EAB, and Education Advisory Board are registered trademarks of The Advisory Board Company in the United States and other countries. Members are not permitted to use this trademark, or any other trademark, product name, service name, trade name, and logo of The Advisory Board Company without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p:txBody>
      </p:sp>
    </p:spTree>
    <p:extLst>
      <p:ext uri="{BB962C8B-B14F-4D97-AF65-F5344CB8AC3E}">
        <p14:creationId xmlns:p14="http://schemas.microsoft.com/office/powerpoint/2010/main" val="1127761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bg bwMode="gray">
      <p:bgPr>
        <a:solidFill>
          <a:srgbClr val="003D70"/>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1" y="0"/>
            <a:ext cx="6400800" cy="106579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4" name="Straight Connector 3"/>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74414" y="297634"/>
            <a:ext cx="1166014" cy="447817"/>
          </a:xfrm>
          <a:prstGeom prst="rect">
            <a:avLst/>
          </a:prstGeom>
        </p:spPr>
      </p:pic>
      <p:sp>
        <p:nvSpPr>
          <p:cNvPr id="2" name="Title 1"/>
          <p:cNvSpPr>
            <a:spLocks noGrp="1"/>
          </p:cNvSpPr>
          <p:nvPr>
            <p:ph type="title" hasCustomPrompt="1"/>
          </p:nvPr>
        </p:nvSpPr>
        <p:spPr bwMode="gray">
          <a:xfrm>
            <a:off x="794542" y="2115916"/>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Text Placeholder 4"/>
          <p:cNvSpPr>
            <a:spLocks noGrp="1"/>
          </p:cNvSpPr>
          <p:nvPr>
            <p:ph type="body" sz="quarter" idx="13" hasCustomPrompt="1"/>
          </p:nvPr>
        </p:nvSpPr>
        <p:spPr bwMode="gray">
          <a:xfrm>
            <a:off x="794542" y="2924994"/>
            <a:ext cx="4389120" cy="169277"/>
          </a:xfrm>
        </p:spPr>
        <p:txBody>
          <a:bodyPr/>
          <a:lstStyle>
            <a:lvl1pPr marL="0" indent="0">
              <a:spcBef>
                <a:spcPts val="0"/>
              </a:spcBef>
              <a:buNone/>
              <a:defRPr sz="1100" baseline="0">
                <a:solidFill>
                  <a:schemeClr val="accent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Text Placeholder 6"/>
          <p:cNvSpPr>
            <a:spLocks noGrp="1"/>
          </p:cNvSpPr>
          <p:nvPr>
            <p:ph type="body" sz="quarter" idx="14" hasCustomPrompt="1"/>
          </p:nvPr>
        </p:nvSpPr>
        <p:spPr bwMode="gray">
          <a:xfrm>
            <a:off x="4263773" y="4281299"/>
            <a:ext cx="1846263" cy="276999"/>
          </a:xfrm>
        </p:spPr>
        <p:txBody>
          <a:bodyPr anchor="b" anchorCtr="0"/>
          <a:lstStyle>
            <a:lvl1pPr marL="0" indent="0" algn="r">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Appears Here Identically to Official Display</a:t>
            </a:r>
          </a:p>
        </p:txBody>
      </p:sp>
    </p:spTree>
    <p:extLst>
      <p:ext uri="{BB962C8B-B14F-4D97-AF65-F5344CB8AC3E}">
        <p14:creationId xmlns:p14="http://schemas.microsoft.com/office/powerpoint/2010/main" val="442445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cxnSp>
        <p:nvCxnSpPr>
          <p:cNvPr id="6" name="Straight Connector 5"/>
          <p:cNvCxnSpPr/>
          <p:nvPr userDrawn="1"/>
        </p:nvCxnSpPr>
        <p:spPr bwMode="gray">
          <a:xfrm>
            <a:off x="4780643" y="-2108"/>
            <a:ext cx="0" cy="470912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bwMode="gray">
          <a:xfrm>
            <a:off x="4854743" y="24057"/>
            <a:ext cx="1473868" cy="4744889"/>
          </a:xfrm>
          <a:prstGeom prst="rect">
            <a:avLst/>
          </a:prstGeom>
          <a:noFill/>
        </p:spPr>
        <p:txBody>
          <a:bodyPr wrap="square" lIns="0" tIns="0" rIns="0" bIns="0" rtlCol="0">
            <a:spAutoFit/>
          </a:bodyPr>
          <a:lstStyle/>
          <a:p>
            <a:pPr>
              <a:spcBef>
                <a:spcPts val="400"/>
              </a:spcBef>
            </a:pPr>
            <a:r>
              <a:rPr lang="en-US" sz="500" b="1" baseline="0" dirty="0">
                <a:solidFill>
                  <a:schemeClr val="tx1"/>
                </a:solidFill>
                <a:latin typeface="+mn-lt"/>
                <a:cs typeface="Arial"/>
              </a:rPr>
              <a:t>IMPORTANT: Please read the following.</a:t>
            </a:r>
          </a:p>
          <a:p>
            <a:pPr>
              <a:spcBef>
                <a:spcPts val="400"/>
              </a:spcBef>
            </a:pPr>
            <a:r>
              <a:rPr lang="en-US" sz="500" baseline="0" dirty="0">
                <a:solidFill>
                  <a:schemeClr val="tx1"/>
                </a:solidFill>
                <a:latin typeface="+mn-lt"/>
                <a:cs typeface="Aria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4300" indent="-114300">
              <a:spcBef>
                <a:spcPts val="400"/>
              </a:spcBef>
            </a:pPr>
            <a:r>
              <a:rPr lang="en-US" sz="500" baseline="0" dirty="0">
                <a:solidFill>
                  <a:schemeClr val="tx1"/>
                </a:solidFill>
                <a:latin typeface="+mn-lt"/>
                <a:cs typeface="Arial"/>
              </a:rPr>
              <a:t>1.	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4300" indent="-114300">
              <a:spcBef>
                <a:spcPts val="400"/>
              </a:spcBef>
            </a:pPr>
            <a:r>
              <a:rPr lang="en-US" sz="500" baseline="0" dirty="0">
                <a:solidFill>
                  <a:schemeClr val="tx1"/>
                </a:solidFill>
                <a:latin typeface="+mn-lt"/>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4300" indent="-114300">
              <a:spcBef>
                <a:spcPts val="400"/>
              </a:spcBef>
            </a:pPr>
            <a:r>
              <a:rPr lang="en-US" sz="500" baseline="0" dirty="0">
                <a:solidFill>
                  <a:schemeClr val="tx1"/>
                </a:solidFill>
                <a:latin typeface="+mn-lt"/>
                <a:cs typeface="Aria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4300" indent="-114300">
              <a:spcBef>
                <a:spcPts val="400"/>
              </a:spcBef>
            </a:pPr>
            <a:r>
              <a:rPr lang="en-US" sz="500" baseline="0" dirty="0">
                <a:solidFill>
                  <a:schemeClr val="tx1"/>
                </a:solidFill>
                <a:latin typeface="+mn-lt"/>
                <a:cs typeface="Arial"/>
              </a:rPr>
              <a:t>4.	Each member shall not remove from this Report any confidential markings, copyright notices, and/or other similar indicia herein.</a:t>
            </a:r>
          </a:p>
          <a:p>
            <a:pPr marL="114300" indent="-114300">
              <a:spcBef>
                <a:spcPts val="400"/>
              </a:spcBef>
            </a:pPr>
            <a:r>
              <a:rPr lang="en-US" sz="500" baseline="0" dirty="0">
                <a:solidFill>
                  <a:schemeClr val="tx1"/>
                </a:solidFill>
                <a:latin typeface="+mn-lt"/>
                <a:cs typeface="Arial"/>
              </a:rPr>
              <a:t>5.	Each member is responsible for any breach of its obligations as stated herein by any of its employees or agents.</a:t>
            </a:r>
          </a:p>
          <a:p>
            <a:pPr marL="114300" indent="-114300">
              <a:spcBef>
                <a:spcPts val="400"/>
              </a:spcBef>
            </a:pPr>
            <a:r>
              <a:rPr lang="en-US" sz="500" baseline="0" dirty="0">
                <a:solidFill>
                  <a:schemeClr val="tx1"/>
                </a:solidFill>
                <a:latin typeface="+mn-lt"/>
                <a:cs typeface="Arial"/>
              </a:rPr>
              <a:t>6.	If a member is unwilling to abide by any of the foregoing obligations, then such member shall promptly return this Report and all copies thereof to The Advisory Board Company.</a:t>
            </a:r>
          </a:p>
        </p:txBody>
      </p:sp>
    </p:spTree>
    <p:extLst>
      <p:ext uri="{BB962C8B-B14F-4D97-AF65-F5344CB8AC3E}">
        <p14:creationId xmlns:p14="http://schemas.microsoft.com/office/powerpoint/2010/main" val="2980894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bwMode="gray">
          <a:xfrm>
            <a:off x="4173101" y="70269"/>
            <a:ext cx="2160193" cy="4714624"/>
          </a:xfrm>
          <a:prstGeom prst="rect">
            <a:avLst/>
          </a:prstGeom>
          <a:noFill/>
        </p:spPr>
        <p:txBody>
          <a:bodyPr wrap="square" lIns="0" tIns="0" rIns="0" bIns="0" rtlCol="0">
            <a:spAutoFit/>
          </a:bodyPr>
          <a:lstStyle/>
          <a:p>
            <a:pPr>
              <a:spcBef>
                <a:spcPts val="300"/>
              </a:spcBef>
            </a:pPr>
            <a:r>
              <a:rPr lang="en-US" sz="420" b="1" dirty="0"/>
              <a:t>LEGAL CAVEAT</a:t>
            </a:r>
          </a:p>
          <a:p>
            <a:pPr>
              <a:spcBef>
                <a:spcPts val="300"/>
              </a:spcBef>
            </a:pPr>
            <a:r>
              <a:rPr lang="en-US" sz="420" dirty="0"/>
              <a:t>EAB is a division of The Advisory Board Company. 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300"/>
              </a:spcBef>
            </a:pPr>
            <a:r>
              <a:rPr lang="en-US" sz="420" dirty="0"/>
              <a:t>The Advisory Board Company, EAB, and Education Advisory Board are registered trademarks of The Advisory Board Company in the United States and other countries. Members are not permitted to use this trademark, or any other trademark, product name, service name, trade name, and logo of The Advisory Board Company without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a:p>
            <a:pPr>
              <a:spcBef>
                <a:spcPts val="800"/>
              </a:spcBef>
            </a:pPr>
            <a:r>
              <a:rPr lang="en-US" sz="420" b="1" dirty="0"/>
              <a:t>IMPORTANT: Please read the following.</a:t>
            </a:r>
          </a:p>
          <a:p>
            <a:pPr>
              <a:spcBef>
                <a:spcPts val="300"/>
              </a:spcBef>
            </a:pPr>
            <a:r>
              <a:rPr lang="en-US" sz="420" dirty="0"/>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4300" indent="-114300">
              <a:spcBef>
                <a:spcPts val="300"/>
              </a:spcBef>
            </a:pPr>
            <a:r>
              <a:rPr lang="en-US" sz="420" dirty="0"/>
              <a:t>1.	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4300" indent="-114300">
              <a:spcBef>
                <a:spcPts val="300"/>
              </a:spcBef>
            </a:pPr>
            <a:r>
              <a:rPr lang="en-US" sz="420" dirty="0"/>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4300" indent="-114300">
              <a:spcBef>
                <a:spcPts val="300"/>
              </a:spcBef>
            </a:pPr>
            <a:r>
              <a:rPr lang="en-US" sz="420" dirty="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4300" indent="-114300">
              <a:spcBef>
                <a:spcPts val="300"/>
              </a:spcBef>
            </a:pPr>
            <a:r>
              <a:rPr lang="en-US" sz="420" dirty="0"/>
              <a:t>4.	Each member shall not remove from this Report any confidential markings, copyright notices, and/or other similar indicia herein.</a:t>
            </a:r>
          </a:p>
          <a:p>
            <a:pPr marL="114300" indent="-114300">
              <a:spcBef>
                <a:spcPts val="300"/>
              </a:spcBef>
            </a:pPr>
            <a:r>
              <a:rPr lang="en-US" sz="420" dirty="0"/>
              <a:t>5.	Each member is responsible for any breach of its obligations as stated herein by any of its employees or agents.</a:t>
            </a:r>
          </a:p>
          <a:p>
            <a:pPr marL="114300" indent="-114300">
              <a:spcBef>
                <a:spcPts val="300"/>
              </a:spcBef>
            </a:pPr>
            <a:r>
              <a:rPr lang="en-US" sz="420" dirty="0"/>
              <a:t>6.	If a member is unwilling to abide by any of the foregoing obligations, then such member shall promptly return this Report and all copies thereof to The Advisory Board Company.</a:t>
            </a:r>
          </a:p>
        </p:txBody>
      </p:sp>
      <p:sp>
        <p:nvSpPr>
          <p:cNvPr id="34" name="Title 1"/>
          <p:cNvSpPr>
            <a:spLocks noGrp="1"/>
          </p:cNvSpPr>
          <p:nvPr>
            <p:ph type="title" hasCustomPrompt="1"/>
          </p:nvPr>
        </p:nvSpPr>
        <p:spPr bwMode="gray">
          <a:xfrm>
            <a:off x="269875" y="320493"/>
            <a:ext cx="3351630" cy="256480"/>
          </a:xfrm>
          <a:prstGeom prst="rect">
            <a:avLst/>
          </a:prstGeom>
        </p:spPr>
        <p:txBody>
          <a:bodyPr wrap="square" lIns="0" tIns="0" rIns="0" bIns="0" anchor="t" anchorCtr="0">
            <a:spAutoFit/>
          </a:bodyPr>
          <a:lstStyle>
            <a:lvl1pPr>
              <a:lnSpc>
                <a:spcPts val="2000"/>
              </a:lnSpc>
              <a:defRPr b="0">
                <a:solidFill>
                  <a:schemeClr val="tx1"/>
                </a:solidFill>
              </a:defRPr>
            </a:lvl1pPr>
          </a:lstStyle>
          <a:p>
            <a:r>
              <a:rPr lang="en-US" dirty="0"/>
              <a:t>Insert Program Name Here</a:t>
            </a:r>
          </a:p>
        </p:txBody>
      </p:sp>
      <p:sp>
        <p:nvSpPr>
          <p:cNvPr id="35" name="Text Placeholder 5"/>
          <p:cNvSpPr>
            <a:spLocks noGrp="1"/>
          </p:cNvSpPr>
          <p:nvPr>
            <p:ph type="body" sz="quarter" idx="37" hasCustomPrompt="1"/>
          </p:nvPr>
        </p:nvSpPr>
        <p:spPr bwMode="gray">
          <a:xfrm>
            <a:off x="591552" y="1001215"/>
            <a:ext cx="3023937"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Text Placeholder 7"/>
          <p:cNvSpPr>
            <a:spLocks noGrp="1"/>
          </p:cNvSpPr>
          <p:nvPr>
            <p:ph type="body" sz="quarter" idx="38" hasCustomPrompt="1"/>
          </p:nvPr>
        </p:nvSpPr>
        <p:spPr bwMode="gray">
          <a:xfrm>
            <a:off x="591552" y="1209007"/>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7" name="Text Placeholder 9"/>
          <p:cNvSpPr>
            <a:spLocks noGrp="1"/>
          </p:cNvSpPr>
          <p:nvPr>
            <p:ph type="body" sz="quarter" idx="39" hasCustomPrompt="1"/>
          </p:nvPr>
        </p:nvSpPr>
        <p:spPr bwMode="gray">
          <a:xfrm>
            <a:off x="591552" y="1643063"/>
            <a:ext cx="3023937"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Text Placeholder 11"/>
          <p:cNvSpPr>
            <a:spLocks noGrp="1"/>
          </p:cNvSpPr>
          <p:nvPr>
            <p:ph type="body" sz="quarter" idx="40" hasCustomPrompt="1"/>
          </p:nvPr>
        </p:nvSpPr>
        <p:spPr bwMode="gray">
          <a:xfrm>
            <a:off x="591552" y="1850855"/>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9" name="Text Placeholder 13"/>
          <p:cNvSpPr>
            <a:spLocks noGrp="1"/>
          </p:cNvSpPr>
          <p:nvPr>
            <p:ph type="body" sz="quarter" idx="41" hasCustomPrompt="1"/>
          </p:nvPr>
        </p:nvSpPr>
        <p:spPr bwMode="gray">
          <a:xfrm>
            <a:off x="591552" y="2283657"/>
            <a:ext cx="3023937"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40" name="Text Placeholder 16"/>
          <p:cNvSpPr>
            <a:spLocks noGrp="1"/>
          </p:cNvSpPr>
          <p:nvPr>
            <p:ph type="body" sz="quarter" idx="42" hasCustomPrompt="1"/>
          </p:nvPr>
        </p:nvSpPr>
        <p:spPr bwMode="gray">
          <a:xfrm>
            <a:off x="591552" y="2491449"/>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41" name="Text Placeholder 26"/>
          <p:cNvSpPr>
            <a:spLocks noGrp="1"/>
          </p:cNvSpPr>
          <p:nvPr>
            <p:ph type="body" sz="quarter" idx="43" hasCustomPrompt="1"/>
          </p:nvPr>
        </p:nvSpPr>
        <p:spPr bwMode="gray">
          <a:xfrm>
            <a:off x="591552" y="2921330"/>
            <a:ext cx="3023937"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2" name="Text Placeholder 28"/>
          <p:cNvSpPr>
            <a:spLocks noGrp="1"/>
          </p:cNvSpPr>
          <p:nvPr>
            <p:ph type="body" sz="quarter" idx="44" hasCustomPrompt="1"/>
          </p:nvPr>
        </p:nvSpPr>
        <p:spPr bwMode="gray">
          <a:xfrm>
            <a:off x="591552" y="3129122"/>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1909400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988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269875" y="4012873"/>
            <a:ext cx="4279313" cy="527990"/>
            <a:chOff x="398998" y="9127375"/>
            <a:chExt cx="4279313" cy="527990"/>
          </a:xfrm>
        </p:grpSpPr>
        <p:cxnSp>
          <p:nvCxnSpPr>
            <p:cNvPr id="9" name="Straight Connector 8"/>
            <p:cNvCxnSpPr/>
            <p:nvPr userDrawn="1"/>
          </p:nvCxnSpPr>
          <p:spPr bwMode="gray">
            <a:xfrm>
              <a:off x="1899262" y="9127375"/>
              <a:ext cx="0" cy="52799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bwMode="gray">
            <a:xfrm>
              <a:off x="2027979" y="9237482"/>
              <a:ext cx="2650332" cy="307777"/>
            </a:xfrm>
            <a:prstGeom prst="rect">
              <a:avLst/>
            </a:prstGeom>
            <a:noFill/>
          </p:spPr>
          <p:txBody>
            <a:bodyPr wrap="square" lIns="0" tIns="0" rIns="0" bIns="0" rtlCol="0">
              <a:spAutoFit/>
            </a:bodyPr>
            <a:lstStyle/>
            <a:p>
              <a:pPr>
                <a:spcBef>
                  <a:spcPts val="0"/>
                </a:spcBef>
              </a:pPr>
              <a:r>
                <a:rPr lang="en-US" sz="1000" spc="0" baseline="0" dirty="0">
                  <a:latin typeface="+mj-lt"/>
                </a:rPr>
                <a:t>2445 M Street NW, Washington DC 20037</a:t>
              </a:r>
            </a:p>
            <a:p>
              <a:pPr>
                <a:spcBef>
                  <a:spcPts val="0"/>
                </a:spcBef>
              </a:pPr>
              <a:r>
                <a:rPr lang="en-US" sz="1000" b="1" spc="0" baseline="0" dirty="0">
                  <a:latin typeface="+mj-lt"/>
                </a:rPr>
                <a:t>P</a:t>
              </a:r>
              <a:r>
                <a:rPr lang="en-US" sz="1000" spc="0" baseline="0" dirty="0">
                  <a:latin typeface="+mj-lt"/>
                </a:rPr>
                <a:t> 202.266.6400   </a:t>
              </a:r>
              <a:r>
                <a:rPr lang="en-US" sz="1000" b="1" spc="0" baseline="0" dirty="0">
                  <a:latin typeface="+mj-lt"/>
                </a:rPr>
                <a:t>F</a:t>
              </a:r>
              <a:r>
                <a:rPr lang="en-US" sz="1000" spc="0" baseline="0" dirty="0">
                  <a:latin typeface="+mj-lt"/>
                </a:rPr>
                <a:t> 202.266.5700   </a:t>
              </a:r>
              <a:r>
                <a:rPr lang="en-US" sz="1000" spc="0" baseline="0" dirty="0">
                  <a:solidFill>
                    <a:schemeClr val="accent6"/>
                  </a:solidFill>
                  <a:latin typeface="+mj-lt"/>
                </a:rPr>
                <a:t>eab.com</a:t>
              </a:r>
            </a:p>
          </p:txBody>
        </p:sp>
        <p:cxnSp>
          <p:nvCxnSpPr>
            <p:cNvPr id="12" name="Straight Connector 11"/>
            <p:cNvCxnSpPr/>
            <p:nvPr userDrawn="1"/>
          </p:nvCxnSpPr>
          <p:spPr bwMode="gray">
            <a:xfrm>
              <a:off x="2946813" y="9423746"/>
              <a:ext cx="0" cy="9144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gray">
            <a:xfrm>
              <a:off x="3915704" y="9423746"/>
              <a:ext cx="0" cy="9144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98998" y="9127375"/>
              <a:ext cx="1379976" cy="527990"/>
            </a:xfrm>
            <a:prstGeom prst="rect">
              <a:avLst/>
            </a:prstGeom>
          </p:spPr>
        </p:pic>
      </p:grpSp>
    </p:spTree>
    <p:extLst>
      <p:ext uri="{BB962C8B-B14F-4D97-AF65-F5344CB8AC3E}">
        <p14:creationId xmlns:p14="http://schemas.microsoft.com/office/powerpoint/2010/main" val="3704844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 y="200"/>
            <a:ext cx="6400271" cy="4800203"/>
          </a:xfrm>
          <a:prstGeom prst="rect">
            <a:avLst/>
          </a:prstGeom>
        </p:spPr>
      </p:pic>
    </p:spTree>
    <p:extLst>
      <p:ext uri="{BB962C8B-B14F-4D97-AF65-F5344CB8AC3E}">
        <p14:creationId xmlns:p14="http://schemas.microsoft.com/office/powerpoint/2010/main" val="2119553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cxnSp>
        <p:nvCxnSpPr>
          <p:cNvPr id="16" name="Straight Connector 15"/>
          <p:cNvCxnSpPr/>
          <p:nvPr userDrawn="1"/>
        </p:nvCxnSpPr>
        <p:spPr bwMode="gray">
          <a:xfrm>
            <a:off x="424782" y="4221347"/>
            <a:ext cx="5551239"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hasCustomPrompt="1"/>
          </p:nvPr>
        </p:nvSpPr>
        <p:spPr bwMode="gray">
          <a:xfrm>
            <a:off x="960800" y="1723019"/>
            <a:ext cx="3782291" cy="584775"/>
          </a:xfrm>
          <a:prstGeom prst="rect">
            <a:avLst/>
          </a:prstGeom>
        </p:spPr>
        <p:txBody>
          <a:bodyPr lIns="0" tIns="0" rIns="0" bIns="0" anchor="b" anchorCtr="0">
            <a:spAutoFit/>
          </a:bodyPr>
          <a:lstStyle>
            <a:lvl1pPr>
              <a:lnSpc>
                <a:spcPct val="100000"/>
              </a:lnSpc>
              <a:defRPr sz="1900" b="0" spc="0" baseline="0">
                <a:solidFill>
                  <a:schemeClr val="tx1"/>
                </a:solidFill>
              </a:defRPr>
            </a:lvl1pPr>
          </a:lstStyle>
          <a:p>
            <a:r>
              <a:rPr lang="en-US" dirty="0" smtClean="0"/>
              <a:t>Document Title –</a:t>
            </a:r>
            <a:br>
              <a:rPr lang="en-US" dirty="0" smtClean="0"/>
            </a:br>
            <a:r>
              <a:rPr lang="en-US" dirty="0" smtClean="0"/>
              <a:t>Rockwell 30pt Regular</a:t>
            </a:r>
          </a:p>
        </p:txBody>
      </p:sp>
      <p:sp>
        <p:nvSpPr>
          <p:cNvPr id="18" name="Text Placeholder 4"/>
          <p:cNvSpPr>
            <a:spLocks noGrp="1"/>
          </p:cNvSpPr>
          <p:nvPr>
            <p:ph type="body" sz="quarter" idx="16" hasCustomPrompt="1"/>
          </p:nvPr>
        </p:nvSpPr>
        <p:spPr bwMode="gray">
          <a:xfrm>
            <a:off x="960800" y="2451186"/>
            <a:ext cx="3782291" cy="138499"/>
          </a:xfrm>
        </p:spPr>
        <p:txBody>
          <a:bodyPr/>
          <a:lstStyle>
            <a:lvl1pPr marL="0" indent="0">
              <a:spcBef>
                <a:spcPts val="0"/>
              </a:spcBef>
              <a:buNone/>
              <a:defRPr sz="900">
                <a:solidFill>
                  <a:schemeClr val="tx1"/>
                </a:solidFill>
              </a:defRPr>
            </a:lvl1pPr>
            <a:lvl2pPr>
              <a:defRPr sz="900"/>
            </a:lvl2pPr>
            <a:lvl3pPr>
              <a:defRPr sz="900"/>
            </a:lvl3pPr>
            <a:lvl4pPr>
              <a:defRPr sz="900"/>
            </a:lvl4pPr>
            <a:lvl5pPr>
              <a:defRPr sz="900"/>
            </a:lvl5pPr>
          </a:lstStyle>
          <a:p>
            <a:pPr lvl="0"/>
            <a:r>
              <a:rPr lang="en-US" dirty="0" smtClean="0"/>
              <a:t>Document Subtitle – Verdana 14pt Regular</a:t>
            </a:r>
          </a:p>
        </p:txBody>
      </p:sp>
      <p:sp>
        <p:nvSpPr>
          <p:cNvPr id="19" name="Text Placeholder 6"/>
          <p:cNvSpPr>
            <a:spLocks noGrp="1"/>
          </p:cNvSpPr>
          <p:nvPr>
            <p:ph type="body" sz="quarter" idx="17" hasCustomPrompt="1"/>
          </p:nvPr>
        </p:nvSpPr>
        <p:spPr bwMode="gray">
          <a:xfrm>
            <a:off x="3648456" y="4283091"/>
            <a:ext cx="2327564" cy="138499"/>
          </a:xfrm>
        </p:spPr>
        <p:txBody>
          <a:bodyPr/>
          <a:lstStyle>
            <a:lvl1pPr marL="0" indent="0" algn="r">
              <a:spcBef>
                <a:spcPts val="0"/>
              </a:spcBef>
              <a:buNone/>
              <a:defRPr sz="900">
                <a:solidFill>
                  <a:schemeClr val="accent3"/>
                </a:solidFill>
              </a:defRPr>
            </a:lvl1pPr>
            <a:lvl2pPr marL="70804" indent="0">
              <a:spcBef>
                <a:spcPts val="0"/>
              </a:spcBef>
              <a:buNone/>
              <a:defRPr sz="900">
                <a:solidFill>
                  <a:schemeClr val="accent3"/>
                </a:solidFill>
              </a:defRPr>
            </a:lvl2pPr>
            <a:lvl3pPr marL="144598" indent="0">
              <a:spcBef>
                <a:spcPts val="0"/>
              </a:spcBef>
              <a:buNone/>
              <a:defRPr sz="900">
                <a:solidFill>
                  <a:schemeClr val="accent3"/>
                </a:solidFill>
              </a:defRPr>
            </a:lvl3pPr>
            <a:lvl4pPr marL="215403" indent="0">
              <a:spcBef>
                <a:spcPts val="0"/>
              </a:spcBef>
              <a:buNone/>
              <a:defRPr sz="900">
                <a:solidFill>
                  <a:schemeClr val="accent3"/>
                </a:solidFill>
              </a:defRPr>
            </a:lvl4pPr>
            <a:lvl5pPr marL="288201" indent="0">
              <a:spcBef>
                <a:spcPts val="0"/>
              </a:spcBef>
              <a:buNone/>
              <a:defRPr sz="900">
                <a:solidFill>
                  <a:schemeClr val="accent3"/>
                </a:solidFill>
              </a:defRPr>
            </a:lvl5pPr>
          </a:lstStyle>
          <a:p>
            <a:pPr lvl="0"/>
            <a:r>
              <a:rPr lang="en-US" dirty="0" smtClean="0"/>
              <a:t>Insert Program Name Here</a:t>
            </a:r>
          </a:p>
        </p:txBody>
      </p:sp>
      <p:sp>
        <p:nvSpPr>
          <p:cNvPr id="20" name="Text Placeholder 10"/>
          <p:cNvSpPr>
            <a:spLocks noGrp="1"/>
          </p:cNvSpPr>
          <p:nvPr>
            <p:ph type="body" sz="quarter" idx="18" hasCustomPrompt="1"/>
          </p:nvPr>
        </p:nvSpPr>
        <p:spPr bwMode="gray">
          <a:xfrm>
            <a:off x="3648456" y="4430790"/>
            <a:ext cx="2327564" cy="95048"/>
          </a:xfrm>
        </p:spPr>
        <p:txBody>
          <a:bodyPr/>
          <a:lstStyle>
            <a:lvl1pPr marL="0" indent="0" algn="r">
              <a:spcBef>
                <a:spcPts val="0"/>
              </a:spcBef>
              <a:buNone/>
              <a:defRPr sz="600">
                <a:solidFill>
                  <a:schemeClr val="accent3"/>
                </a:solidFill>
              </a:defRPr>
            </a:lvl1pPr>
            <a:lvl2pPr>
              <a:spcBef>
                <a:spcPts val="0"/>
              </a:spcBef>
              <a:defRPr sz="600">
                <a:solidFill>
                  <a:schemeClr val="accent3"/>
                </a:solidFill>
              </a:defRPr>
            </a:lvl2pPr>
            <a:lvl3pPr>
              <a:spcBef>
                <a:spcPts val="0"/>
              </a:spcBef>
              <a:defRPr sz="600">
                <a:solidFill>
                  <a:schemeClr val="accent3"/>
                </a:solidFill>
              </a:defRPr>
            </a:lvl3pPr>
            <a:lvl4pPr>
              <a:spcBef>
                <a:spcPts val="0"/>
              </a:spcBef>
              <a:defRPr sz="600">
                <a:solidFill>
                  <a:schemeClr val="accent3"/>
                </a:solidFill>
              </a:defRPr>
            </a:lvl4pPr>
            <a:lvl5pPr>
              <a:spcBef>
                <a:spcPts val="0"/>
              </a:spcBef>
              <a:defRPr sz="600">
                <a:solidFill>
                  <a:schemeClr val="accent3"/>
                </a:solidFill>
              </a:defRPr>
            </a:lvl5pPr>
          </a:lstStyle>
          <a:p>
            <a:pPr lvl="0"/>
            <a:r>
              <a:rPr lang="en-US" dirty="0" smtClean="0"/>
              <a:t>Insert Sub-program Name Here (if necessary)</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3758" y="453751"/>
            <a:ext cx="1070679" cy="397602"/>
          </a:xfrm>
          <a:prstGeom prst="rect">
            <a:avLst/>
          </a:prstGeom>
        </p:spPr>
      </p:pic>
    </p:spTree>
    <p:extLst>
      <p:ext uri="{BB962C8B-B14F-4D97-AF65-F5344CB8AC3E}">
        <p14:creationId xmlns:p14="http://schemas.microsoft.com/office/powerpoint/2010/main" val="388991896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745548" y="587241"/>
            <a:ext cx="3345873" cy="200055"/>
          </a:xfrm>
          <a:prstGeom prst="rect">
            <a:avLst/>
          </a:prstGeom>
        </p:spPr>
        <p:txBody>
          <a:bodyPr lIns="0" tIns="0" rIns="0" bIns="0" anchor="b" anchorCtr="0">
            <a:spAutoFit/>
          </a:bodyPr>
          <a:lstStyle>
            <a:lvl1pPr>
              <a:lnSpc>
                <a:spcPct val="100000"/>
              </a:lnSpc>
              <a:defRPr sz="1300" b="0" spc="31" baseline="0"/>
            </a:lvl1pPr>
          </a:lstStyle>
          <a:p>
            <a:r>
              <a:rPr lang="en-US" dirty="0" smtClean="0"/>
              <a:t>Insert Program Name Here</a:t>
            </a:r>
          </a:p>
        </p:txBody>
      </p:sp>
      <p:sp>
        <p:nvSpPr>
          <p:cNvPr id="6" name="Text Placeholder 5"/>
          <p:cNvSpPr>
            <a:spLocks noGrp="1"/>
          </p:cNvSpPr>
          <p:nvPr>
            <p:ph type="body" sz="quarter" idx="43" hasCustomPrompt="1"/>
          </p:nvPr>
        </p:nvSpPr>
        <p:spPr bwMode="gray">
          <a:xfrm>
            <a:off x="949209" y="1181249"/>
            <a:ext cx="3142211" cy="107722"/>
          </a:xfrm>
        </p:spPr>
        <p:txBody>
          <a:bodyPr/>
          <a:lstStyle>
            <a:lvl1pPr marL="0" indent="0">
              <a:spcBef>
                <a:spcPts val="0"/>
              </a:spcBef>
              <a:buNone/>
              <a:defRPr sz="700">
                <a:solidFill>
                  <a:schemeClr val="tx1"/>
                </a:solidFill>
              </a:defRPr>
            </a:lvl1pPr>
            <a:lvl2pPr marL="70804" indent="0">
              <a:spcBef>
                <a:spcPts val="126"/>
              </a:spcBef>
              <a:buNone/>
              <a:defRPr sz="700"/>
            </a:lvl2pPr>
            <a:lvl3pPr marL="144598" indent="0">
              <a:spcBef>
                <a:spcPts val="126"/>
              </a:spcBef>
              <a:buNone/>
              <a:defRPr sz="700"/>
            </a:lvl3pPr>
            <a:lvl4pPr marL="215403" indent="0">
              <a:spcBef>
                <a:spcPts val="126"/>
              </a:spcBef>
              <a:buNone/>
              <a:defRPr sz="700"/>
            </a:lvl4pPr>
            <a:lvl5pPr marL="288201" indent="0">
              <a:spcBef>
                <a:spcPts val="126"/>
              </a:spcBef>
              <a:buNone/>
              <a:defRPr sz="700"/>
            </a:lvl5pPr>
          </a:lstStyle>
          <a:p>
            <a:pPr lvl="0"/>
            <a:r>
              <a:rPr lang="en-US" dirty="0" smtClean="0"/>
              <a:t>Project Director (click to add desired text)</a:t>
            </a:r>
          </a:p>
        </p:txBody>
      </p:sp>
      <p:sp>
        <p:nvSpPr>
          <p:cNvPr id="8" name="Text Placeholder 7"/>
          <p:cNvSpPr>
            <a:spLocks noGrp="1"/>
          </p:cNvSpPr>
          <p:nvPr>
            <p:ph type="body" sz="quarter" idx="44" hasCustomPrompt="1"/>
          </p:nvPr>
        </p:nvSpPr>
        <p:spPr bwMode="gray">
          <a:xfrm>
            <a:off x="949209" y="1325072"/>
            <a:ext cx="3142211" cy="95048"/>
          </a:xfrm>
        </p:spPr>
        <p:txBody>
          <a:bodyPr/>
          <a:lstStyle>
            <a:lvl1pPr marL="0" indent="0">
              <a:spcBef>
                <a:spcPts val="126"/>
              </a:spcBef>
              <a:buNone/>
              <a:defRPr>
                <a:solidFill>
                  <a:schemeClr val="accent3"/>
                </a:solidFill>
              </a:defRPr>
            </a:lvl1pPr>
            <a:lvl2pPr marL="70804" indent="0">
              <a:buNone/>
              <a:defRPr>
                <a:solidFill>
                  <a:schemeClr val="accent3"/>
                </a:solidFill>
              </a:defRPr>
            </a:lvl2pPr>
            <a:lvl3pPr marL="144598" indent="0">
              <a:buNone/>
              <a:defRPr>
                <a:solidFill>
                  <a:schemeClr val="accent3"/>
                </a:solidFill>
              </a:defRPr>
            </a:lvl3pPr>
            <a:lvl4pPr marL="215403" indent="0">
              <a:buNone/>
              <a:defRPr>
                <a:solidFill>
                  <a:schemeClr val="accent3"/>
                </a:solidFill>
              </a:defRPr>
            </a:lvl4pPr>
            <a:lvl5pPr marL="288201" indent="0">
              <a:buNone/>
              <a:defRPr>
                <a:solidFill>
                  <a:schemeClr val="accent3"/>
                </a:solidFill>
              </a:defRPr>
            </a:lvl5pPr>
          </a:lstStyle>
          <a:p>
            <a:pPr lvl="0"/>
            <a:r>
              <a:rPr lang="en-US" dirty="0" smtClean="0"/>
              <a:t>Add Name(s) Here</a:t>
            </a:r>
          </a:p>
        </p:txBody>
      </p:sp>
      <p:sp>
        <p:nvSpPr>
          <p:cNvPr id="10" name="Text Placeholder 9"/>
          <p:cNvSpPr>
            <a:spLocks noGrp="1"/>
          </p:cNvSpPr>
          <p:nvPr>
            <p:ph type="body" sz="quarter" idx="45" hasCustomPrompt="1"/>
          </p:nvPr>
        </p:nvSpPr>
        <p:spPr bwMode="gray">
          <a:xfrm>
            <a:off x="949209" y="1584466"/>
            <a:ext cx="3142211" cy="107722"/>
          </a:xfrm>
        </p:spPr>
        <p:txBody>
          <a:bodyPr/>
          <a:lstStyle>
            <a:lvl1pPr marL="0" indent="0">
              <a:spcBef>
                <a:spcPts val="0"/>
              </a:spcBef>
              <a:buNone/>
              <a:defRPr sz="700">
                <a:solidFill>
                  <a:schemeClr val="tx1"/>
                </a:solidFill>
              </a:defRPr>
            </a:lvl1pPr>
            <a:lvl2pPr marL="70804" indent="0">
              <a:spcBef>
                <a:spcPts val="0"/>
              </a:spcBef>
              <a:buNone/>
              <a:defRPr sz="700"/>
            </a:lvl2pPr>
            <a:lvl3pPr marL="144598" indent="0">
              <a:spcBef>
                <a:spcPts val="0"/>
              </a:spcBef>
              <a:buNone/>
              <a:defRPr sz="700"/>
            </a:lvl3pPr>
            <a:lvl4pPr marL="215403" indent="0">
              <a:spcBef>
                <a:spcPts val="0"/>
              </a:spcBef>
              <a:buNone/>
              <a:defRPr sz="700"/>
            </a:lvl4pPr>
            <a:lvl5pPr marL="288201" indent="0">
              <a:spcBef>
                <a:spcPts val="0"/>
              </a:spcBef>
              <a:buNone/>
              <a:defRPr sz="700"/>
            </a:lvl5pPr>
          </a:lstStyle>
          <a:p>
            <a:pPr lvl="0"/>
            <a:r>
              <a:rPr lang="en-US" dirty="0" smtClean="0"/>
              <a:t>Contributing Consultants (click to add desired text)</a:t>
            </a:r>
          </a:p>
        </p:txBody>
      </p:sp>
      <p:sp>
        <p:nvSpPr>
          <p:cNvPr id="14" name="Text Placeholder 13"/>
          <p:cNvSpPr>
            <a:spLocks noGrp="1"/>
          </p:cNvSpPr>
          <p:nvPr>
            <p:ph type="body" sz="quarter" idx="46" hasCustomPrompt="1"/>
          </p:nvPr>
        </p:nvSpPr>
        <p:spPr bwMode="gray">
          <a:xfrm>
            <a:off x="949209" y="1728289"/>
            <a:ext cx="3142211" cy="95048"/>
          </a:xfrm>
        </p:spPr>
        <p:txBody>
          <a:bodyPr/>
          <a:lstStyle>
            <a:lvl1pPr marL="0" indent="0">
              <a:spcBef>
                <a:spcPts val="126"/>
              </a:spcBef>
              <a:buNone/>
              <a:defRPr>
                <a:solidFill>
                  <a:schemeClr val="accent3"/>
                </a:solidFill>
              </a:defRPr>
            </a:lvl1pPr>
            <a:lvl2pPr marL="70804" indent="0">
              <a:spcBef>
                <a:spcPts val="126"/>
              </a:spcBef>
              <a:buNone/>
              <a:defRPr>
                <a:solidFill>
                  <a:schemeClr val="accent3"/>
                </a:solidFill>
              </a:defRPr>
            </a:lvl2pPr>
            <a:lvl3pPr marL="144598" indent="0">
              <a:spcBef>
                <a:spcPts val="126"/>
              </a:spcBef>
              <a:buNone/>
              <a:defRPr>
                <a:solidFill>
                  <a:schemeClr val="accent3"/>
                </a:solidFill>
              </a:defRPr>
            </a:lvl3pPr>
            <a:lvl4pPr marL="215403" indent="0">
              <a:spcBef>
                <a:spcPts val="126"/>
              </a:spcBef>
              <a:buNone/>
              <a:defRPr>
                <a:solidFill>
                  <a:schemeClr val="accent3"/>
                </a:solidFill>
              </a:defRPr>
            </a:lvl4pPr>
            <a:lvl5pPr marL="288201" indent="0">
              <a:spcBef>
                <a:spcPts val="126"/>
              </a:spcBef>
              <a:buNone/>
              <a:defRPr>
                <a:solidFill>
                  <a:schemeClr val="accent3"/>
                </a:solidFill>
              </a:defRPr>
            </a:lvl5pPr>
          </a:lstStyle>
          <a:p>
            <a:pPr lvl="0"/>
            <a:r>
              <a:rPr lang="en-US" dirty="0" smtClean="0"/>
              <a:t>Add Name(s) Here</a:t>
            </a:r>
          </a:p>
        </p:txBody>
      </p:sp>
      <p:sp>
        <p:nvSpPr>
          <p:cNvPr id="16" name="Text Placeholder 15"/>
          <p:cNvSpPr>
            <a:spLocks noGrp="1"/>
          </p:cNvSpPr>
          <p:nvPr>
            <p:ph type="body" sz="quarter" idx="47" hasCustomPrompt="1"/>
          </p:nvPr>
        </p:nvSpPr>
        <p:spPr bwMode="gray">
          <a:xfrm>
            <a:off x="949209" y="1992360"/>
            <a:ext cx="3142211" cy="107722"/>
          </a:xfrm>
        </p:spPr>
        <p:txBody>
          <a:bodyPr/>
          <a:lstStyle>
            <a:lvl1pPr marL="0" indent="0">
              <a:spcBef>
                <a:spcPts val="0"/>
              </a:spcBef>
              <a:buNone/>
              <a:defRPr sz="700">
                <a:solidFill>
                  <a:schemeClr val="tx1"/>
                </a:solidFill>
              </a:defRPr>
            </a:lvl1pPr>
            <a:lvl2pPr>
              <a:spcBef>
                <a:spcPts val="0"/>
              </a:spcBef>
              <a:defRPr sz="700"/>
            </a:lvl2pPr>
            <a:lvl3pPr>
              <a:spcBef>
                <a:spcPts val="0"/>
              </a:spcBef>
              <a:defRPr sz="700"/>
            </a:lvl3pPr>
            <a:lvl4pPr>
              <a:spcBef>
                <a:spcPts val="0"/>
              </a:spcBef>
              <a:defRPr sz="700"/>
            </a:lvl4pPr>
            <a:lvl5pPr>
              <a:spcBef>
                <a:spcPts val="0"/>
              </a:spcBef>
              <a:defRPr sz="700"/>
            </a:lvl5pPr>
          </a:lstStyle>
          <a:p>
            <a:pPr lvl="0"/>
            <a:r>
              <a:rPr lang="en-US" dirty="0" smtClean="0"/>
              <a:t>Design Consultant (click to add desired text)</a:t>
            </a:r>
          </a:p>
        </p:txBody>
      </p:sp>
      <p:sp>
        <p:nvSpPr>
          <p:cNvPr id="18" name="Text Placeholder 17"/>
          <p:cNvSpPr>
            <a:spLocks noGrp="1"/>
          </p:cNvSpPr>
          <p:nvPr>
            <p:ph type="body" sz="quarter" idx="48" hasCustomPrompt="1"/>
          </p:nvPr>
        </p:nvSpPr>
        <p:spPr bwMode="gray">
          <a:xfrm>
            <a:off x="949209" y="2136183"/>
            <a:ext cx="3142211" cy="95048"/>
          </a:xfrm>
        </p:spPr>
        <p:txBody>
          <a:bodyPr/>
          <a:lstStyle>
            <a:lvl1pPr marL="0" indent="0">
              <a:spcBef>
                <a:spcPts val="126"/>
              </a:spcBef>
              <a:buNone/>
              <a:defRPr>
                <a:solidFill>
                  <a:schemeClr val="accent3"/>
                </a:solidFill>
              </a:defRPr>
            </a:lvl1pPr>
            <a:lvl2pPr marL="70804" indent="0">
              <a:spcBef>
                <a:spcPts val="126"/>
              </a:spcBef>
              <a:buNone/>
              <a:defRPr/>
            </a:lvl2pPr>
            <a:lvl3pPr marL="144598" indent="0">
              <a:spcBef>
                <a:spcPts val="126"/>
              </a:spcBef>
              <a:buNone/>
              <a:defRPr/>
            </a:lvl3pPr>
            <a:lvl4pPr marL="215403" indent="0">
              <a:spcBef>
                <a:spcPts val="126"/>
              </a:spcBef>
              <a:buNone/>
              <a:defRPr/>
            </a:lvl4pPr>
            <a:lvl5pPr marL="288201" indent="0">
              <a:spcBef>
                <a:spcPts val="126"/>
              </a:spcBef>
              <a:buNone/>
              <a:defRPr/>
            </a:lvl5pPr>
          </a:lstStyle>
          <a:p>
            <a:pPr lvl="0"/>
            <a:r>
              <a:rPr lang="en-US" dirty="0" smtClean="0"/>
              <a:t>Add Name(s) Here</a:t>
            </a:r>
          </a:p>
        </p:txBody>
      </p:sp>
      <p:sp>
        <p:nvSpPr>
          <p:cNvPr id="20" name="Text Placeholder 19"/>
          <p:cNvSpPr>
            <a:spLocks noGrp="1"/>
          </p:cNvSpPr>
          <p:nvPr>
            <p:ph type="body" sz="quarter" idx="49" hasCustomPrompt="1"/>
          </p:nvPr>
        </p:nvSpPr>
        <p:spPr bwMode="gray">
          <a:xfrm>
            <a:off x="949209" y="2399740"/>
            <a:ext cx="3142211" cy="107722"/>
          </a:xfrm>
        </p:spPr>
        <p:txBody>
          <a:bodyPr/>
          <a:lstStyle>
            <a:lvl1pPr marL="0" indent="0">
              <a:spcBef>
                <a:spcPts val="0"/>
              </a:spcBef>
              <a:buNone/>
              <a:defRPr sz="700">
                <a:solidFill>
                  <a:schemeClr val="tx1"/>
                </a:solidFill>
              </a:defRPr>
            </a:lvl1pPr>
            <a:lvl2pPr marL="70804" indent="0">
              <a:spcBef>
                <a:spcPts val="0"/>
              </a:spcBef>
              <a:buNone/>
              <a:defRPr sz="700"/>
            </a:lvl2pPr>
            <a:lvl3pPr marL="144598" indent="0">
              <a:spcBef>
                <a:spcPts val="0"/>
              </a:spcBef>
              <a:buNone/>
              <a:defRPr sz="700"/>
            </a:lvl3pPr>
            <a:lvl4pPr marL="215403" indent="0">
              <a:spcBef>
                <a:spcPts val="0"/>
              </a:spcBef>
              <a:buNone/>
              <a:defRPr sz="700"/>
            </a:lvl4pPr>
            <a:lvl5pPr marL="288201" indent="0">
              <a:spcBef>
                <a:spcPts val="0"/>
              </a:spcBef>
              <a:buNone/>
              <a:defRPr sz="700"/>
            </a:lvl5pPr>
          </a:lstStyle>
          <a:p>
            <a:pPr lvl="0"/>
            <a:r>
              <a:rPr lang="en-US" dirty="0" smtClean="0"/>
              <a:t>Executive Director (click to add desired text)</a:t>
            </a:r>
          </a:p>
        </p:txBody>
      </p:sp>
      <p:sp>
        <p:nvSpPr>
          <p:cNvPr id="22" name="Text Placeholder 21"/>
          <p:cNvSpPr>
            <a:spLocks noGrp="1"/>
          </p:cNvSpPr>
          <p:nvPr>
            <p:ph type="body" sz="quarter" idx="50" hasCustomPrompt="1"/>
          </p:nvPr>
        </p:nvSpPr>
        <p:spPr bwMode="gray">
          <a:xfrm>
            <a:off x="949209" y="2543563"/>
            <a:ext cx="3142211" cy="95048"/>
          </a:xfrm>
        </p:spPr>
        <p:txBody>
          <a:bodyPr/>
          <a:lstStyle>
            <a:lvl1pPr marL="0" indent="0">
              <a:spcBef>
                <a:spcPts val="126"/>
              </a:spcBef>
              <a:buNone/>
              <a:defRPr>
                <a:solidFill>
                  <a:schemeClr val="accent3"/>
                </a:solidFill>
              </a:defRPr>
            </a:lvl1pPr>
            <a:lvl2pPr marL="70804" indent="0">
              <a:spcBef>
                <a:spcPts val="126"/>
              </a:spcBef>
              <a:buNone/>
              <a:defRPr>
                <a:solidFill>
                  <a:schemeClr val="accent3"/>
                </a:solidFill>
              </a:defRPr>
            </a:lvl2pPr>
            <a:lvl3pPr marL="144598" indent="0">
              <a:spcBef>
                <a:spcPts val="126"/>
              </a:spcBef>
              <a:buNone/>
              <a:defRPr>
                <a:solidFill>
                  <a:schemeClr val="accent3"/>
                </a:solidFill>
              </a:defRPr>
            </a:lvl3pPr>
            <a:lvl4pPr marL="215403" indent="0">
              <a:spcBef>
                <a:spcPts val="126"/>
              </a:spcBef>
              <a:buNone/>
              <a:defRPr>
                <a:solidFill>
                  <a:schemeClr val="accent3"/>
                </a:solidFill>
              </a:defRPr>
            </a:lvl4pPr>
            <a:lvl5pPr marL="288201" indent="0">
              <a:spcBef>
                <a:spcPts val="126"/>
              </a:spcBef>
              <a:buNone/>
              <a:defRPr>
                <a:solidFill>
                  <a:schemeClr val="accent3"/>
                </a:solidFill>
              </a:defRPr>
            </a:lvl5pPr>
          </a:lstStyle>
          <a:p>
            <a:pPr lvl="0"/>
            <a:r>
              <a:rPr lang="en-US" dirty="0" smtClean="0"/>
              <a:t>Add Name(s) Here</a:t>
            </a:r>
          </a:p>
        </p:txBody>
      </p:sp>
      <p:cxnSp>
        <p:nvCxnSpPr>
          <p:cNvPr id="13" name="Straight Connector 12"/>
          <p:cNvCxnSpPr/>
          <p:nvPr userDrawn="1"/>
        </p:nvCxnSpPr>
        <p:spPr bwMode="gray">
          <a:xfrm>
            <a:off x="4687294" y="350689"/>
            <a:ext cx="0" cy="4060512"/>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gray">
          <a:xfrm>
            <a:off x="4734319" y="349811"/>
            <a:ext cx="1351559" cy="4061391"/>
          </a:xfrm>
          <a:prstGeom prst="rect">
            <a:avLst/>
          </a:prstGeom>
          <a:noFill/>
        </p:spPr>
        <p:txBody>
          <a:bodyPr wrap="square" lIns="0" tIns="0" rIns="0" bIns="0" rtlCol="0">
            <a:noAutofit/>
          </a:bodyPr>
          <a:lstStyle/>
          <a:p>
            <a:pPr defTabSz="640040">
              <a:spcBef>
                <a:spcPts val="251"/>
              </a:spcBef>
            </a:pPr>
            <a:r>
              <a:rPr lang="en-US" sz="300" b="1" dirty="0" smtClean="0">
                <a:solidFill>
                  <a:srgbClr val="4F5861"/>
                </a:solidFill>
              </a:rPr>
              <a:t>LEGAL CAVEAT</a:t>
            </a:r>
          </a:p>
          <a:p>
            <a:pPr defTabSz="640040">
              <a:spcBef>
                <a:spcPts val="251"/>
              </a:spcBef>
            </a:pPr>
            <a:r>
              <a:rPr lang="en-US" sz="300" dirty="0" smtClean="0">
                <a:solidFill>
                  <a:srgbClr val="4F5861"/>
                </a:solidFill>
              </a:rPr>
              <a:t>EAB is a division of The Advisory Board Company. 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defTabSz="640040">
              <a:spcBef>
                <a:spcPts val="251"/>
              </a:spcBef>
            </a:pPr>
            <a:r>
              <a:rPr lang="en-US" sz="300" dirty="0" smtClean="0">
                <a:solidFill>
                  <a:srgbClr val="4F5861"/>
                </a:solidFill>
              </a:rPr>
              <a:t>The Advisory Board Company, EAB, and Education Advisory Board are registered trademarks of The Advisory Board Company in the United States and other countries. Members are not permitted to use this trademark, or any other trademark, product name, service name, trade name, and logo of The Advisory Board Company without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a:p>
            <a:pPr defTabSz="640040">
              <a:spcBef>
                <a:spcPts val="754"/>
              </a:spcBef>
            </a:pPr>
            <a:r>
              <a:rPr lang="en-US" sz="300" b="1" dirty="0" smtClean="0">
                <a:solidFill>
                  <a:srgbClr val="4F5861"/>
                </a:solidFill>
              </a:rPr>
              <a:t>IMPORTANT: Please read the following.</a:t>
            </a:r>
          </a:p>
          <a:p>
            <a:pPr defTabSz="640040">
              <a:spcBef>
                <a:spcPts val="251"/>
              </a:spcBef>
            </a:pPr>
            <a:r>
              <a:rPr lang="en-US" sz="300" dirty="0" smtClean="0">
                <a:solidFill>
                  <a:srgbClr val="4F5861"/>
                </a:solidFill>
              </a:rPr>
              <a:t>The Advisory Board Company has prepared this report for the exclusive use of its members. Each member acknowledges and agrees that this report and the information contained herein (collectively, the “Report”) are confidential and proprietary to</a:t>
            </a:r>
            <a:br>
              <a:rPr lang="en-US" sz="300" dirty="0" smtClean="0">
                <a:solidFill>
                  <a:srgbClr val="4F5861"/>
                </a:solidFill>
              </a:rPr>
            </a:br>
            <a:r>
              <a:rPr lang="en-US" sz="300" dirty="0" smtClean="0">
                <a:solidFill>
                  <a:srgbClr val="4F5861"/>
                </a:solidFill>
              </a:rPr>
              <a:t>The Advisory Board Company. By accepting delivery of this Report, each member agrees to abide by the terms as stated herein, including the following:</a:t>
            </a:r>
          </a:p>
          <a:p>
            <a:pPr marL="70804" indent="-70804" defTabSz="640040">
              <a:spcBef>
                <a:spcPts val="251"/>
              </a:spcBef>
            </a:pPr>
            <a:r>
              <a:rPr lang="en-US" sz="300" dirty="0" smtClean="0">
                <a:solidFill>
                  <a:srgbClr val="4F5861"/>
                </a:solidFill>
              </a:rPr>
              <a:t>1.	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70804" indent="-70804" defTabSz="640040">
              <a:spcBef>
                <a:spcPts val="251"/>
              </a:spcBef>
            </a:pPr>
            <a:r>
              <a:rPr lang="en-US" sz="300" dirty="0" smtClean="0">
                <a:solidFill>
                  <a:srgbClr val="4F5861"/>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70804" indent="-70804" defTabSz="640040">
              <a:spcBef>
                <a:spcPts val="251"/>
              </a:spcBef>
            </a:pPr>
            <a:r>
              <a:rPr lang="en-US" sz="300" dirty="0" smtClean="0">
                <a:solidFill>
                  <a:srgbClr val="4F5861"/>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70804" indent="-70804" defTabSz="640040">
              <a:spcBef>
                <a:spcPts val="251"/>
              </a:spcBef>
            </a:pPr>
            <a:r>
              <a:rPr lang="en-US" sz="300" dirty="0" smtClean="0">
                <a:solidFill>
                  <a:srgbClr val="4F5861"/>
                </a:solidFill>
              </a:rPr>
              <a:t>4.	Each member shall not remove from this Report any confidential markings, copyright notices, and/or other similar indicia herein.</a:t>
            </a:r>
          </a:p>
          <a:p>
            <a:pPr marL="70804" indent="-70804" defTabSz="640040">
              <a:spcBef>
                <a:spcPts val="251"/>
              </a:spcBef>
            </a:pPr>
            <a:r>
              <a:rPr lang="en-US" sz="300" dirty="0" smtClean="0">
                <a:solidFill>
                  <a:srgbClr val="4F5861"/>
                </a:solidFill>
              </a:rPr>
              <a:t>5.	Each member is responsible for any breach of its obligations as stated herein by any of its employees or agents.</a:t>
            </a:r>
          </a:p>
          <a:p>
            <a:pPr marL="70804" indent="-70804" defTabSz="640040">
              <a:spcBef>
                <a:spcPts val="251"/>
              </a:spcBef>
            </a:pPr>
            <a:r>
              <a:rPr lang="en-US" sz="300" dirty="0" smtClean="0">
                <a:solidFill>
                  <a:srgbClr val="4F5861"/>
                </a:solidFill>
              </a:rPr>
              <a:t>6.	If a member is unwilling to abide by any of the foregoing obligations, then such member shall promptly return this Report and all copies thereof to The Advisory Board Company.</a:t>
            </a:r>
          </a:p>
        </p:txBody>
      </p:sp>
    </p:spTree>
    <p:extLst>
      <p:ext uri="{BB962C8B-B14F-4D97-AF65-F5344CB8AC3E}">
        <p14:creationId xmlns:p14="http://schemas.microsoft.com/office/powerpoint/2010/main" val="53820620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 with Subtitle">
    <p:spTree>
      <p:nvGrpSpPr>
        <p:cNvPr id="1" name=""/>
        <p:cNvGrpSpPr/>
        <p:nvPr/>
      </p:nvGrpSpPr>
      <p:grpSpPr>
        <a:xfrm>
          <a:off x="0" y="0"/>
          <a:ext cx="0" cy="0"/>
          <a:chOff x="0" y="0"/>
          <a:chExt cx="0" cy="0"/>
        </a:xfrm>
      </p:grpSpPr>
      <p:cxnSp>
        <p:nvCxnSpPr>
          <p:cNvPr id="20" name="Straight Connector 19"/>
          <p:cNvCxnSpPr/>
          <p:nvPr userDrawn="1"/>
        </p:nvCxnSpPr>
        <p:spPr bwMode="gray">
          <a:xfrm>
            <a:off x="1353168" y="3391357"/>
            <a:ext cx="4197636"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53167" y="1331009"/>
            <a:ext cx="785553" cy="291719"/>
          </a:xfrm>
          <a:prstGeom prst="rect">
            <a:avLst/>
          </a:prstGeom>
        </p:spPr>
      </p:pic>
      <p:sp>
        <p:nvSpPr>
          <p:cNvPr id="2" name="Title 1"/>
          <p:cNvSpPr>
            <a:spLocks noGrp="1"/>
          </p:cNvSpPr>
          <p:nvPr>
            <p:ph type="title" hasCustomPrompt="1"/>
          </p:nvPr>
        </p:nvSpPr>
        <p:spPr bwMode="gray">
          <a:xfrm>
            <a:off x="1353167" y="2080998"/>
            <a:ext cx="3607724" cy="498598"/>
          </a:xfrm>
          <a:prstGeom prst="rect">
            <a:avLst/>
          </a:prstGeom>
        </p:spPr>
        <p:txBody>
          <a:bodyPr wrap="square" lIns="0" tIns="0" rIns="0" bIns="0" anchor="b" anchorCtr="0">
            <a:spAutoFit/>
          </a:bodyPr>
          <a:lstStyle>
            <a:lvl1pPr>
              <a:lnSpc>
                <a:spcPct val="90000"/>
              </a:lnSpc>
              <a:defRPr sz="1800" b="0" baseline="0">
                <a:solidFill>
                  <a:schemeClr val="tx1"/>
                </a:solidFill>
              </a:defRPr>
            </a:lvl1pPr>
          </a:lstStyle>
          <a:p>
            <a:r>
              <a:rPr lang="en-US" dirty="0" smtClean="0"/>
              <a:t>Divider Title –</a:t>
            </a:r>
            <a:br>
              <a:rPr lang="en-US" dirty="0" smtClean="0"/>
            </a:br>
            <a:r>
              <a:rPr lang="en-US" dirty="0" smtClean="0"/>
              <a:t>Rockwell 28pt Regular</a:t>
            </a:r>
          </a:p>
        </p:txBody>
      </p:sp>
      <p:sp>
        <p:nvSpPr>
          <p:cNvPr id="17" name="Text Placeholder 16"/>
          <p:cNvSpPr>
            <a:spLocks noGrp="1"/>
          </p:cNvSpPr>
          <p:nvPr>
            <p:ph type="body" sz="quarter" idx="22" hasCustomPrompt="1"/>
          </p:nvPr>
        </p:nvSpPr>
        <p:spPr bwMode="gray">
          <a:xfrm>
            <a:off x="1353167" y="2694809"/>
            <a:ext cx="3607724" cy="107722"/>
          </a:xfrm>
        </p:spPr>
        <p:txBody>
          <a:bodyPr/>
          <a:lstStyle>
            <a:lvl1pPr marL="0" indent="0">
              <a:spcBef>
                <a:spcPts val="0"/>
              </a:spcBef>
              <a:buNone/>
              <a:defRPr sz="700">
                <a:solidFill>
                  <a:schemeClr val="tx1"/>
                </a:solidFill>
              </a:defRPr>
            </a:lvl1pPr>
            <a:lvl2pPr>
              <a:spcBef>
                <a:spcPts val="0"/>
              </a:spcBef>
              <a:defRPr sz="700"/>
            </a:lvl2pPr>
            <a:lvl3pPr>
              <a:spcBef>
                <a:spcPts val="0"/>
              </a:spcBef>
              <a:defRPr sz="700"/>
            </a:lvl3pPr>
            <a:lvl4pPr>
              <a:spcBef>
                <a:spcPts val="0"/>
              </a:spcBef>
              <a:defRPr sz="700"/>
            </a:lvl4pPr>
            <a:lvl5pPr>
              <a:spcBef>
                <a:spcPts val="0"/>
              </a:spcBef>
              <a:defRPr sz="700"/>
            </a:lvl5pPr>
          </a:lstStyle>
          <a:p>
            <a:pPr lvl="0"/>
            <a:r>
              <a:rPr lang="en-US" dirty="0" smtClean="0"/>
              <a:t>Divider Subtitle – Verdana 11pt Regular</a:t>
            </a:r>
          </a:p>
        </p:txBody>
      </p:sp>
      <p:sp>
        <p:nvSpPr>
          <p:cNvPr id="21" name="Text Placeholder 20"/>
          <p:cNvSpPr>
            <a:spLocks noGrp="1"/>
          </p:cNvSpPr>
          <p:nvPr>
            <p:ph type="body" sz="quarter" idx="23" hasCustomPrompt="1"/>
          </p:nvPr>
        </p:nvSpPr>
        <p:spPr bwMode="gray">
          <a:xfrm>
            <a:off x="1353168" y="3648524"/>
            <a:ext cx="1454727" cy="649499"/>
          </a:xfrm>
        </p:spPr>
        <p:txBody>
          <a:bodyPr/>
          <a:lstStyle>
            <a:lvl1pPr>
              <a:defRPr>
                <a:solidFill>
                  <a:schemeClr val="tx1"/>
                </a:solidFill>
              </a:defRPr>
            </a:lvl1pPr>
          </a:lstStyle>
          <a:p>
            <a:pPr lvl="0"/>
            <a:r>
              <a:rPr lang="en-US" dirty="0" smtClean="0"/>
              <a:t>Divider Bullet Placement (if needed)</a:t>
            </a:r>
          </a:p>
          <a:p>
            <a:pPr lvl="0"/>
            <a:r>
              <a:rPr lang="en-US" dirty="0" smtClean="0"/>
              <a:t>Divider Bullet Placement (if needed)</a:t>
            </a:r>
          </a:p>
          <a:p>
            <a:pPr lvl="0"/>
            <a:r>
              <a:rPr lang="en-US" dirty="0" smtClean="0"/>
              <a:t>Divider Bullet Placement (if needed)</a:t>
            </a:r>
          </a:p>
        </p:txBody>
      </p:sp>
      <p:sp>
        <p:nvSpPr>
          <p:cNvPr id="24" name="Text Placeholder 23"/>
          <p:cNvSpPr>
            <a:spLocks noGrp="1"/>
          </p:cNvSpPr>
          <p:nvPr>
            <p:ph type="body" sz="quarter" idx="24" hasCustomPrompt="1"/>
          </p:nvPr>
        </p:nvSpPr>
        <p:spPr bwMode="gray">
          <a:xfrm>
            <a:off x="4702125" y="3390627"/>
            <a:ext cx="848393" cy="134511"/>
          </a:xfrm>
          <a:prstGeom prst="round2SameRect">
            <a:avLst>
              <a:gd name="adj1" fmla="val 0"/>
              <a:gd name="adj2" fmla="val 20202"/>
            </a:avLst>
          </a:prstGeom>
          <a:solidFill>
            <a:schemeClr val="tx2"/>
          </a:solidFill>
        </p:spPr>
        <p:txBody>
          <a:bodyPr wrap="none" lIns="28720" tIns="17232" rIns="28720" bIns="17232" anchor="ctr" anchorCtr="0"/>
          <a:lstStyle>
            <a:lvl1pPr marL="0" indent="0" algn="r">
              <a:spcBef>
                <a:spcPts val="0"/>
              </a:spcBef>
              <a:buNone/>
              <a:defRPr cap="all" spc="25">
                <a:solidFill>
                  <a:schemeClr val="bg1"/>
                </a:solidFill>
                <a:latin typeface="+mj-lt"/>
              </a:defRPr>
            </a:lvl1pPr>
            <a:lvl2pPr marL="70804" indent="0">
              <a:buNone/>
              <a:defRPr cap="all" spc="25">
                <a:solidFill>
                  <a:schemeClr val="bg1"/>
                </a:solidFill>
                <a:latin typeface="+mj-lt"/>
              </a:defRPr>
            </a:lvl2pPr>
            <a:lvl3pPr marL="144598" indent="0">
              <a:buNone/>
              <a:defRPr cap="all" spc="25">
                <a:solidFill>
                  <a:schemeClr val="bg1"/>
                </a:solidFill>
                <a:latin typeface="+mj-lt"/>
              </a:defRPr>
            </a:lvl3pPr>
            <a:lvl4pPr marL="215403" indent="0">
              <a:buNone/>
              <a:defRPr cap="all" spc="25">
                <a:solidFill>
                  <a:schemeClr val="bg1"/>
                </a:solidFill>
                <a:latin typeface="+mj-lt"/>
              </a:defRPr>
            </a:lvl4pPr>
            <a:lvl5pPr marL="288201" indent="0">
              <a:buNone/>
              <a:defRPr cap="all" spc="25">
                <a:solidFill>
                  <a:schemeClr val="bg1"/>
                </a:solidFill>
                <a:latin typeface="+mj-lt"/>
              </a:defRPr>
            </a:lvl5pPr>
          </a:lstStyle>
          <a:p>
            <a:pPr lvl="0"/>
            <a:r>
              <a:rPr lang="en-US" dirty="0" smtClean="0"/>
              <a:t>Insert break type</a:t>
            </a:r>
          </a:p>
        </p:txBody>
      </p:sp>
      <p:sp>
        <p:nvSpPr>
          <p:cNvPr id="29" name="Text Placeholder 27"/>
          <p:cNvSpPr>
            <a:spLocks noGrp="1"/>
          </p:cNvSpPr>
          <p:nvPr>
            <p:ph type="body" sz="quarter" idx="25" hasCustomPrompt="1"/>
          </p:nvPr>
        </p:nvSpPr>
        <p:spPr bwMode="gray">
          <a:xfrm>
            <a:off x="5550804" y="3194259"/>
            <a:ext cx="524637" cy="877163"/>
          </a:xfrm>
        </p:spPr>
        <p:txBody>
          <a:bodyPr/>
          <a:lstStyle>
            <a:lvl1pPr marL="0" indent="0" algn="r">
              <a:spcBef>
                <a:spcPts val="0"/>
              </a:spcBef>
              <a:buNone/>
              <a:defRPr sz="5700">
                <a:solidFill>
                  <a:schemeClr val="accent1"/>
                </a:solidFill>
                <a:latin typeface="+mj-lt"/>
              </a:defRPr>
            </a:lvl1pPr>
            <a:lvl2pPr>
              <a:defRPr sz="5700"/>
            </a:lvl2pPr>
            <a:lvl3pPr>
              <a:defRPr sz="5700"/>
            </a:lvl3pPr>
            <a:lvl4pPr>
              <a:defRPr sz="5700"/>
            </a:lvl4pPr>
            <a:lvl5pPr>
              <a:defRPr sz="5700"/>
            </a:lvl5pPr>
          </a:lstStyle>
          <a:p>
            <a:pPr lvl="0"/>
            <a:r>
              <a:rPr lang="en-US" dirty="0" smtClean="0"/>
              <a:t>#</a:t>
            </a:r>
            <a:endParaRPr lang="en-US" dirty="0"/>
          </a:p>
        </p:txBody>
      </p:sp>
    </p:spTree>
    <p:extLst>
      <p:ext uri="{BB962C8B-B14F-4D97-AF65-F5344CB8AC3E}">
        <p14:creationId xmlns:p14="http://schemas.microsoft.com/office/powerpoint/2010/main" val="2096212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 No Subtitle">
    <p:spTree>
      <p:nvGrpSpPr>
        <p:cNvPr id="1" name=""/>
        <p:cNvGrpSpPr/>
        <p:nvPr/>
      </p:nvGrpSpPr>
      <p:grpSpPr>
        <a:xfrm>
          <a:off x="0" y="0"/>
          <a:ext cx="0" cy="0"/>
          <a:chOff x="0" y="0"/>
          <a:chExt cx="0" cy="0"/>
        </a:xfrm>
      </p:grpSpPr>
      <p:cxnSp>
        <p:nvCxnSpPr>
          <p:cNvPr id="13" name="Straight Connector 12"/>
          <p:cNvCxnSpPr/>
          <p:nvPr userDrawn="1"/>
        </p:nvCxnSpPr>
        <p:spPr bwMode="gray">
          <a:xfrm>
            <a:off x="1353168" y="3391357"/>
            <a:ext cx="4197636"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53167" y="1331009"/>
            <a:ext cx="785553" cy="291719"/>
          </a:xfrm>
          <a:prstGeom prst="rect">
            <a:avLst/>
          </a:prstGeom>
        </p:spPr>
      </p:pic>
      <p:sp>
        <p:nvSpPr>
          <p:cNvPr id="15" name="Title 1"/>
          <p:cNvSpPr>
            <a:spLocks noGrp="1"/>
          </p:cNvSpPr>
          <p:nvPr>
            <p:ph type="title" hasCustomPrompt="1"/>
          </p:nvPr>
        </p:nvSpPr>
        <p:spPr bwMode="gray">
          <a:xfrm>
            <a:off x="1353167" y="2295618"/>
            <a:ext cx="3607724" cy="498598"/>
          </a:xfrm>
          <a:prstGeom prst="rect">
            <a:avLst/>
          </a:prstGeom>
        </p:spPr>
        <p:txBody>
          <a:bodyPr wrap="square" lIns="0" tIns="0" rIns="0" bIns="0" anchor="ctr" anchorCtr="0">
            <a:spAutoFit/>
          </a:bodyPr>
          <a:lstStyle>
            <a:lvl1pPr>
              <a:lnSpc>
                <a:spcPct val="90000"/>
              </a:lnSpc>
              <a:defRPr sz="1800" b="0" baseline="0">
                <a:solidFill>
                  <a:schemeClr val="tx1"/>
                </a:solidFill>
              </a:defRPr>
            </a:lvl1pPr>
          </a:lstStyle>
          <a:p>
            <a:r>
              <a:rPr lang="en-US" dirty="0" smtClean="0"/>
              <a:t>Divider Title –</a:t>
            </a:r>
            <a:br>
              <a:rPr lang="en-US" dirty="0" smtClean="0"/>
            </a:br>
            <a:r>
              <a:rPr lang="en-US" dirty="0" smtClean="0"/>
              <a:t>Rockwell 28pt Regular</a:t>
            </a:r>
          </a:p>
        </p:txBody>
      </p:sp>
      <p:sp>
        <p:nvSpPr>
          <p:cNvPr id="17" name="Text Placeholder 20"/>
          <p:cNvSpPr>
            <a:spLocks noGrp="1"/>
          </p:cNvSpPr>
          <p:nvPr>
            <p:ph type="body" sz="quarter" idx="23" hasCustomPrompt="1"/>
          </p:nvPr>
        </p:nvSpPr>
        <p:spPr bwMode="gray">
          <a:xfrm>
            <a:off x="1353168" y="3648524"/>
            <a:ext cx="1454727" cy="649499"/>
          </a:xfrm>
        </p:spPr>
        <p:txBody>
          <a:bodyPr/>
          <a:lstStyle>
            <a:lvl1pPr>
              <a:defRPr>
                <a:solidFill>
                  <a:schemeClr val="tx1"/>
                </a:solidFill>
              </a:defRPr>
            </a:lvl1pPr>
          </a:lstStyle>
          <a:p>
            <a:pPr lvl="0"/>
            <a:r>
              <a:rPr lang="en-US" dirty="0" smtClean="0"/>
              <a:t>Divider Bullet Placement (if needed)</a:t>
            </a:r>
          </a:p>
          <a:p>
            <a:pPr lvl="0"/>
            <a:r>
              <a:rPr lang="en-US" dirty="0" smtClean="0"/>
              <a:t>Divider Bullet Placement (if needed)</a:t>
            </a:r>
          </a:p>
          <a:p>
            <a:pPr lvl="0"/>
            <a:r>
              <a:rPr lang="en-US" dirty="0" smtClean="0"/>
              <a:t>Divider Bullet Placement (if needed)</a:t>
            </a:r>
          </a:p>
        </p:txBody>
      </p:sp>
      <p:sp>
        <p:nvSpPr>
          <p:cNvPr id="18" name="Text Placeholder 23"/>
          <p:cNvSpPr>
            <a:spLocks noGrp="1"/>
          </p:cNvSpPr>
          <p:nvPr>
            <p:ph type="body" sz="quarter" idx="24" hasCustomPrompt="1"/>
          </p:nvPr>
        </p:nvSpPr>
        <p:spPr bwMode="gray">
          <a:xfrm>
            <a:off x="4702125" y="3390627"/>
            <a:ext cx="848393" cy="134511"/>
          </a:xfrm>
          <a:prstGeom prst="round2SameRect">
            <a:avLst>
              <a:gd name="adj1" fmla="val 0"/>
              <a:gd name="adj2" fmla="val 20202"/>
            </a:avLst>
          </a:prstGeom>
          <a:solidFill>
            <a:schemeClr val="tx2"/>
          </a:solidFill>
        </p:spPr>
        <p:txBody>
          <a:bodyPr wrap="none" lIns="28720" tIns="17232" rIns="28720" bIns="17232" anchor="ctr" anchorCtr="0"/>
          <a:lstStyle>
            <a:lvl1pPr marL="0" indent="0" algn="r">
              <a:spcBef>
                <a:spcPts val="0"/>
              </a:spcBef>
              <a:buNone/>
              <a:defRPr cap="all" spc="25">
                <a:solidFill>
                  <a:schemeClr val="bg1"/>
                </a:solidFill>
                <a:latin typeface="+mj-lt"/>
              </a:defRPr>
            </a:lvl1pPr>
            <a:lvl2pPr marL="70804" indent="0">
              <a:buNone/>
              <a:defRPr cap="all" spc="25">
                <a:solidFill>
                  <a:schemeClr val="bg1"/>
                </a:solidFill>
                <a:latin typeface="+mj-lt"/>
              </a:defRPr>
            </a:lvl2pPr>
            <a:lvl3pPr marL="144598" indent="0">
              <a:buNone/>
              <a:defRPr cap="all" spc="25">
                <a:solidFill>
                  <a:schemeClr val="bg1"/>
                </a:solidFill>
                <a:latin typeface="+mj-lt"/>
              </a:defRPr>
            </a:lvl3pPr>
            <a:lvl4pPr marL="215403" indent="0">
              <a:buNone/>
              <a:defRPr cap="all" spc="25">
                <a:solidFill>
                  <a:schemeClr val="bg1"/>
                </a:solidFill>
                <a:latin typeface="+mj-lt"/>
              </a:defRPr>
            </a:lvl4pPr>
            <a:lvl5pPr marL="288201" indent="0">
              <a:buNone/>
              <a:defRPr cap="all" spc="25">
                <a:solidFill>
                  <a:schemeClr val="bg1"/>
                </a:solidFill>
                <a:latin typeface="+mj-lt"/>
              </a:defRPr>
            </a:lvl5pPr>
          </a:lstStyle>
          <a:p>
            <a:pPr lvl="0"/>
            <a:r>
              <a:rPr lang="en-US" dirty="0" smtClean="0"/>
              <a:t>Insert break type</a:t>
            </a:r>
          </a:p>
        </p:txBody>
      </p:sp>
      <p:sp>
        <p:nvSpPr>
          <p:cNvPr id="19" name="Text Placeholder 27"/>
          <p:cNvSpPr>
            <a:spLocks noGrp="1"/>
          </p:cNvSpPr>
          <p:nvPr>
            <p:ph type="body" sz="quarter" idx="25" hasCustomPrompt="1"/>
          </p:nvPr>
        </p:nvSpPr>
        <p:spPr bwMode="gray">
          <a:xfrm>
            <a:off x="5550804" y="3194259"/>
            <a:ext cx="524637" cy="877163"/>
          </a:xfrm>
        </p:spPr>
        <p:txBody>
          <a:bodyPr/>
          <a:lstStyle>
            <a:lvl1pPr marL="0" indent="0" algn="r">
              <a:spcBef>
                <a:spcPts val="0"/>
              </a:spcBef>
              <a:buNone/>
              <a:defRPr sz="5700">
                <a:solidFill>
                  <a:schemeClr val="accent1"/>
                </a:solidFill>
                <a:latin typeface="+mj-lt"/>
              </a:defRPr>
            </a:lvl1pPr>
            <a:lvl2pPr>
              <a:defRPr sz="5700"/>
            </a:lvl2pPr>
            <a:lvl3pPr>
              <a:defRPr sz="5700"/>
            </a:lvl3pPr>
            <a:lvl4pPr>
              <a:defRPr sz="5700"/>
            </a:lvl4pPr>
            <a:lvl5pPr>
              <a:defRPr sz="5700"/>
            </a:lvl5pPr>
          </a:lstStyle>
          <a:p>
            <a:pPr lvl="0"/>
            <a:r>
              <a:rPr lang="en-US" dirty="0" smtClean="0"/>
              <a:t>#</a:t>
            </a:r>
            <a:endParaRPr lang="en-US" dirty="0"/>
          </a:p>
        </p:txBody>
      </p:sp>
    </p:spTree>
    <p:extLst>
      <p:ext uri="{BB962C8B-B14F-4D97-AF65-F5344CB8AC3E}">
        <p14:creationId xmlns:p14="http://schemas.microsoft.com/office/powerpoint/2010/main" val="57493798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oad Map 3">
    <p:spTree>
      <p:nvGrpSpPr>
        <p:cNvPr id="1" name=""/>
        <p:cNvGrpSpPr/>
        <p:nvPr/>
      </p:nvGrpSpPr>
      <p:grpSpPr>
        <a:xfrm>
          <a:off x="0" y="0"/>
          <a:ext cx="0" cy="0"/>
          <a:chOff x="0" y="0"/>
          <a:chExt cx="0" cy="0"/>
        </a:xfrm>
      </p:grpSpPr>
      <p:cxnSp>
        <p:nvCxnSpPr>
          <p:cNvPr id="12" name="Straight Connector 11"/>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bwMode="gray">
          <a:xfrm>
            <a:off x="1575200" y="1912104"/>
            <a:ext cx="168302" cy="171088"/>
            <a:chOff x="865779" y="1438837"/>
            <a:chExt cx="264475" cy="276999"/>
          </a:xfrm>
        </p:grpSpPr>
        <p:sp>
          <p:nvSpPr>
            <p:cNvPr id="18" name="Oval 17"/>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19"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1</a:t>
              </a:r>
              <a:endParaRPr lang="en-US" sz="1100" dirty="0">
                <a:solidFill>
                  <a:srgbClr val="FFFFFF"/>
                </a:solidFill>
                <a:latin typeface="Rockwell"/>
              </a:endParaRPr>
            </a:p>
          </p:txBody>
        </p:sp>
      </p:grpSp>
      <p:grpSp>
        <p:nvGrpSpPr>
          <p:cNvPr id="20" name="Group 19"/>
          <p:cNvGrpSpPr/>
          <p:nvPr userDrawn="1"/>
        </p:nvGrpSpPr>
        <p:grpSpPr bwMode="gray">
          <a:xfrm>
            <a:off x="1575200" y="2302282"/>
            <a:ext cx="168302" cy="171088"/>
            <a:chOff x="865779" y="1949020"/>
            <a:chExt cx="264475" cy="276999"/>
          </a:xfrm>
        </p:grpSpPr>
        <p:sp>
          <p:nvSpPr>
            <p:cNvPr id="21" name="Oval 20"/>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22"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2</a:t>
              </a:r>
              <a:endParaRPr lang="en-US" sz="1100" dirty="0">
                <a:solidFill>
                  <a:srgbClr val="FFFFFF"/>
                </a:solidFill>
                <a:latin typeface="Rockwell"/>
              </a:endParaRPr>
            </a:p>
          </p:txBody>
        </p:sp>
      </p:grpSp>
      <p:grpSp>
        <p:nvGrpSpPr>
          <p:cNvPr id="23" name="Group 22"/>
          <p:cNvGrpSpPr/>
          <p:nvPr userDrawn="1"/>
        </p:nvGrpSpPr>
        <p:grpSpPr bwMode="gray">
          <a:xfrm>
            <a:off x="1575200" y="2692460"/>
            <a:ext cx="168302" cy="171088"/>
            <a:chOff x="865779" y="2421079"/>
            <a:chExt cx="264475" cy="276999"/>
          </a:xfrm>
        </p:grpSpPr>
        <p:sp>
          <p:nvSpPr>
            <p:cNvPr id="24" name="Oval 23"/>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25"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3</a:t>
              </a:r>
              <a:endParaRPr lang="en-US" sz="1100" dirty="0">
                <a:solidFill>
                  <a:srgbClr val="FFFFFF"/>
                </a:solidFill>
                <a:latin typeface="Rockwell"/>
              </a:endParaRPr>
            </a:p>
          </p:txBody>
        </p:sp>
      </p:grpSp>
      <p:cxnSp>
        <p:nvCxnSpPr>
          <p:cNvPr id="33" name="Straight Connector 32"/>
          <p:cNvCxnSpPr/>
          <p:nvPr userDrawn="1"/>
        </p:nvCxnSpPr>
        <p:spPr bwMode="gray">
          <a:xfrm>
            <a:off x="1575200" y="3191773"/>
            <a:ext cx="4500308"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userDrawn="1"/>
        </p:nvSpPr>
        <p:spPr bwMode="gray">
          <a:xfrm>
            <a:off x="325293" y="312252"/>
            <a:ext cx="5747802" cy="307777"/>
          </a:xfrm>
          <a:prstGeom prst="rect">
            <a:avLst/>
          </a:prstGeom>
        </p:spPr>
        <p:txBody>
          <a:bodyPr wrap="square" lIns="0" tIns="0" rIns="0" bIns="0" anchor="b" anchorCtr="0">
            <a:spAutoFit/>
          </a:bodyPr>
          <a:lstStyle>
            <a:lvl1pPr algn="l" defTabSz="1018879" rtl="0" eaLnBrk="1" latinLnBrk="0" hangingPunct="1">
              <a:lnSpc>
                <a:spcPct val="90000"/>
              </a:lnSpc>
              <a:spcBef>
                <a:spcPct val="0"/>
              </a:spcBef>
              <a:buNone/>
              <a:defRPr sz="2000" b="0" kern="1200">
                <a:solidFill>
                  <a:schemeClr val="accent5"/>
                </a:solidFill>
                <a:latin typeface="+mj-lt"/>
                <a:ea typeface="+mj-ea"/>
                <a:cs typeface="+mj-cs"/>
              </a:defRPr>
            </a:lvl1pPr>
          </a:lstStyle>
          <a:p>
            <a:pPr>
              <a:lnSpc>
                <a:spcPct val="100000"/>
              </a:lnSpc>
            </a:pPr>
            <a:r>
              <a:rPr lang="en-US" spc="31" dirty="0" smtClean="0">
                <a:solidFill>
                  <a:srgbClr val="004A88"/>
                </a:solidFill>
              </a:rPr>
              <a:t>Road Map for Discussion</a:t>
            </a:r>
          </a:p>
        </p:txBody>
      </p:sp>
      <p:sp>
        <p:nvSpPr>
          <p:cNvPr id="3" name="Title 2"/>
          <p:cNvSpPr>
            <a:spLocks noGrp="1"/>
          </p:cNvSpPr>
          <p:nvPr>
            <p:ph type="title" hasCustomPrompt="1"/>
          </p:nvPr>
        </p:nvSpPr>
        <p:spPr bwMode="gray">
          <a:xfrm>
            <a:off x="1887947" y="1928400"/>
            <a:ext cx="2909455" cy="138499"/>
          </a:xfrm>
          <a:prstGeom prst="rect">
            <a:avLst/>
          </a:prstGeom>
        </p:spPr>
        <p:txBody>
          <a:bodyPr lIns="0" tIns="0" rIns="0" bIns="0" anchor="ctr" anchorCtr="0">
            <a:spAutoFit/>
          </a:bodyPr>
          <a:lstStyle>
            <a:lvl1pPr>
              <a:lnSpc>
                <a:spcPct val="100000"/>
              </a:lnSpc>
              <a:defRPr sz="900" b="0" spc="0" baseline="0">
                <a:solidFill>
                  <a:schemeClr val="tx1"/>
                </a:solidFill>
              </a:defRPr>
            </a:lvl1pPr>
          </a:lstStyle>
          <a:p>
            <a:r>
              <a:rPr lang="en-US" dirty="0" smtClean="0"/>
              <a:t>Section Title – Rockwell 14pt, Title Case</a:t>
            </a:r>
          </a:p>
        </p:txBody>
      </p:sp>
      <p:sp>
        <p:nvSpPr>
          <p:cNvPr id="6" name="Text Placeholder 5"/>
          <p:cNvSpPr>
            <a:spLocks noGrp="1"/>
          </p:cNvSpPr>
          <p:nvPr>
            <p:ph type="body" sz="quarter" idx="15" hasCustomPrompt="1"/>
          </p:nvPr>
        </p:nvSpPr>
        <p:spPr bwMode="gray">
          <a:xfrm>
            <a:off x="1887947" y="2340303"/>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8" name="Text Placeholder 7"/>
          <p:cNvSpPr>
            <a:spLocks noGrp="1"/>
          </p:cNvSpPr>
          <p:nvPr>
            <p:ph type="body" sz="quarter" idx="16" hasCustomPrompt="1"/>
          </p:nvPr>
        </p:nvSpPr>
        <p:spPr bwMode="gray">
          <a:xfrm>
            <a:off x="1887947" y="2730481"/>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3581" y="-12144"/>
            <a:ext cx="1089193" cy="1537418"/>
          </a:xfrm>
          <a:prstGeom prst="rect">
            <a:avLst/>
          </a:prstGeom>
        </p:spPr>
      </p:pic>
    </p:spTree>
    <p:extLst>
      <p:ext uri="{BB962C8B-B14F-4D97-AF65-F5344CB8AC3E}">
        <p14:creationId xmlns:p14="http://schemas.microsoft.com/office/powerpoint/2010/main" val="18573068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oad Map 3">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2" name="TextBox 11"/>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a:solidFill>
                  <a:schemeClr val="bg1"/>
                </a:solidFill>
                <a:latin typeface="+mj-lt"/>
              </a:rPr>
              <a:t>ROAD MAP</a:t>
            </a:r>
          </a:p>
        </p:txBody>
      </p:sp>
      <p:cxnSp>
        <p:nvCxnSpPr>
          <p:cNvPr id="13" name="Straight Connector 12"/>
          <p:cNvCxnSpPr/>
          <p:nvPr userDrawn="1"/>
        </p:nvCxnSpPr>
        <p:spPr bwMode="gray">
          <a:xfrm>
            <a:off x="863781" y="3486809"/>
            <a:ext cx="4673238" cy="0"/>
          </a:xfrm>
          <a:prstGeom prst="line">
            <a:avLst/>
          </a:prstGeom>
          <a:noFill/>
          <a:ln w="6350" cap="flat" cmpd="sng" algn="ctr">
            <a:solidFill>
              <a:schemeClr val="bg1"/>
            </a:solidFill>
            <a:prstDash val="solid"/>
            <a:miter lim="800000"/>
          </a:ln>
          <a:effectLst/>
        </p:spPr>
      </p:cxnSp>
      <p:grpSp>
        <p:nvGrpSpPr>
          <p:cNvPr id="28" name="Group 27"/>
          <p:cNvGrpSpPr/>
          <p:nvPr userDrawn="1"/>
        </p:nvGrpSpPr>
        <p:grpSpPr bwMode="gray">
          <a:xfrm>
            <a:off x="865779" y="1438837"/>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27" name="Group 26"/>
          <p:cNvGrpSpPr/>
          <p:nvPr userDrawn="1"/>
        </p:nvGrpSpPr>
        <p:grpSpPr bwMode="gray">
          <a:xfrm>
            <a:off x="865779" y="2164620"/>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26" name="Group 25"/>
          <p:cNvGrpSpPr/>
          <p:nvPr userDrawn="1"/>
        </p:nvGrpSpPr>
        <p:grpSpPr bwMode="gray">
          <a:xfrm>
            <a:off x="865779" y="2890402"/>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sp>
        <p:nvSpPr>
          <p:cNvPr id="31" name="TextBox 30"/>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 name="Title 1"/>
          <p:cNvSpPr>
            <a:spLocks noGrp="1"/>
          </p:cNvSpPr>
          <p:nvPr>
            <p:ph type="title" hasCustomPrompt="1"/>
          </p:nvPr>
        </p:nvSpPr>
        <p:spPr bwMode="gray">
          <a:xfrm>
            <a:off x="1363152" y="1469614"/>
            <a:ext cx="3749040" cy="215444"/>
          </a:xfrm>
          <a:prstGeom prst="rect">
            <a:avLst/>
          </a:prstGeom>
        </p:spPr>
        <p:txBody>
          <a:bodyPr lIns="0" tIns="0" rIns="0" bIns="0" anchor="ctr" anchorCtr="0">
            <a:spAutoFit/>
          </a:bodyPr>
          <a:lstStyle>
            <a:lvl1pPr>
              <a:lnSpc>
                <a:spcPct val="100000"/>
              </a:lnSpc>
              <a:defRPr sz="1400" b="0" spc="0" baseline="0">
                <a:solidFill>
                  <a:schemeClr val="bg1"/>
                </a:solidFill>
              </a:defRPr>
            </a:lvl1pPr>
          </a:lstStyle>
          <a:p>
            <a:pPr lvl="0"/>
            <a:r>
              <a:rPr lang="en-US" sz="1400" dirty="0">
                <a:latin typeface="+mj-lt"/>
              </a:rPr>
              <a:t>Section Title – Rockwell 14pt, Title Case</a:t>
            </a:r>
          </a:p>
        </p:txBody>
      </p:sp>
      <p:sp>
        <p:nvSpPr>
          <p:cNvPr id="4" name="Text Placeholder 3"/>
          <p:cNvSpPr>
            <a:spLocks noGrp="1"/>
          </p:cNvSpPr>
          <p:nvPr>
            <p:ph type="body" sz="quarter" idx="13" hasCustomPrompt="1"/>
          </p:nvPr>
        </p:nvSpPr>
        <p:spPr bwMode="gray">
          <a:xfrm>
            <a:off x="1363152" y="2233870"/>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6" name="Text Placeholder 5"/>
          <p:cNvSpPr>
            <a:spLocks noGrp="1"/>
          </p:cNvSpPr>
          <p:nvPr>
            <p:ph type="body" sz="quarter" idx="14" hasCustomPrompt="1"/>
          </p:nvPr>
        </p:nvSpPr>
        <p:spPr bwMode="gray">
          <a:xfrm>
            <a:off x="1363152" y="2959652"/>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4242" y="2625"/>
            <a:ext cx="1711589" cy="2489153"/>
          </a:xfrm>
          <a:prstGeom prst="rect">
            <a:avLst/>
          </a:prstGeom>
        </p:spPr>
      </p:pic>
    </p:spTree>
    <p:extLst>
      <p:ext uri="{BB962C8B-B14F-4D97-AF65-F5344CB8AC3E}">
        <p14:creationId xmlns:p14="http://schemas.microsoft.com/office/powerpoint/2010/main" val="2709561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oad Map 4">
    <p:spTree>
      <p:nvGrpSpPr>
        <p:cNvPr id="1" name=""/>
        <p:cNvGrpSpPr/>
        <p:nvPr/>
      </p:nvGrpSpPr>
      <p:grpSpPr>
        <a:xfrm>
          <a:off x="0" y="0"/>
          <a:ext cx="0" cy="0"/>
          <a:chOff x="0" y="0"/>
          <a:chExt cx="0" cy="0"/>
        </a:xfrm>
      </p:grpSpPr>
      <p:cxnSp>
        <p:nvCxnSpPr>
          <p:cNvPr id="12" name="Straight Connector 11"/>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gray">
          <a:xfrm>
            <a:off x="1575200" y="2880817"/>
            <a:ext cx="168302" cy="171088"/>
            <a:chOff x="865779" y="2896663"/>
            <a:chExt cx="264475" cy="276999"/>
          </a:xfrm>
        </p:grpSpPr>
        <p:sp>
          <p:nvSpPr>
            <p:cNvPr id="27" name="Oval 2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2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4</a:t>
              </a:r>
              <a:endParaRPr lang="en-US" sz="1100" dirty="0">
                <a:solidFill>
                  <a:srgbClr val="FFFFFF"/>
                </a:solidFill>
                <a:latin typeface="Rockwell"/>
              </a:endParaRPr>
            </a:p>
          </p:txBody>
        </p:sp>
      </p:grpSp>
      <p:cxnSp>
        <p:nvCxnSpPr>
          <p:cNvPr id="33" name="Straight Connector 32"/>
          <p:cNvCxnSpPr/>
          <p:nvPr userDrawn="1"/>
        </p:nvCxnSpPr>
        <p:spPr bwMode="gray">
          <a:xfrm>
            <a:off x="1575200" y="3382388"/>
            <a:ext cx="4500308"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47" name="Group 46"/>
          <p:cNvGrpSpPr/>
          <p:nvPr userDrawn="1"/>
        </p:nvGrpSpPr>
        <p:grpSpPr bwMode="gray">
          <a:xfrm>
            <a:off x="1575200" y="1706416"/>
            <a:ext cx="168302" cy="171088"/>
            <a:chOff x="865779" y="1438837"/>
            <a:chExt cx="264475" cy="276999"/>
          </a:xfrm>
        </p:grpSpPr>
        <p:sp>
          <p:nvSpPr>
            <p:cNvPr id="48" name="Oval 47"/>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49"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1</a:t>
              </a:r>
              <a:endParaRPr lang="en-US" sz="1100" dirty="0">
                <a:solidFill>
                  <a:srgbClr val="FFFFFF"/>
                </a:solidFill>
                <a:latin typeface="Rockwell"/>
              </a:endParaRPr>
            </a:p>
          </p:txBody>
        </p:sp>
      </p:grpSp>
      <p:grpSp>
        <p:nvGrpSpPr>
          <p:cNvPr id="50" name="Group 49"/>
          <p:cNvGrpSpPr/>
          <p:nvPr userDrawn="1"/>
        </p:nvGrpSpPr>
        <p:grpSpPr bwMode="gray">
          <a:xfrm>
            <a:off x="1575200" y="2097883"/>
            <a:ext cx="168302" cy="171088"/>
            <a:chOff x="865779" y="1949020"/>
            <a:chExt cx="264475" cy="276999"/>
          </a:xfrm>
        </p:grpSpPr>
        <p:sp>
          <p:nvSpPr>
            <p:cNvPr id="51" name="Oval 50"/>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52"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2</a:t>
              </a:r>
              <a:endParaRPr lang="en-US" sz="1100" dirty="0">
                <a:solidFill>
                  <a:srgbClr val="FFFFFF"/>
                </a:solidFill>
                <a:latin typeface="Rockwell"/>
              </a:endParaRPr>
            </a:p>
          </p:txBody>
        </p:sp>
      </p:grpSp>
      <p:grpSp>
        <p:nvGrpSpPr>
          <p:cNvPr id="53" name="Group 52"/>
          <p:cNvGrpSpPr/>
          <p:nvPr userDrawn="1"/>
        </p:nvGrpSpPr>
        <p:grpSpPr bwMode="gray">
          <a:xfrm>
            <a:off x="1575200" y="2489350"/>
            <a:ext cx="168302" cy="171088"/>
            <a:chOff x="865779" y="2421079"/>
            <a:chExt cx="264475" cy="276999"/>
          </a:xfrm>
        </p:grpSpPr>
        <p:sp>
          <p:nvSpPr>
            <p:cNvPr id="54" name="Oval 53"/>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55"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3</a:t>
              </a:r>
              <a:endParaRPr lang="en-US" sz="1100" dirty="0">
                <a:solidFill>
                  <a:srgbClr val="FFFFFF"/>
                </a:solidFill>
                <a:latin typeface="Rockwell"/>
              </a:endParaRPr>
            </a:p>
          </p:txBody>
        </p:sp>
      </p:grpSp>
      <p:sp>
        <p:nvSpPr>
          <p:cNvPr id="22" name="Title 2"/>
          <p:cNvSpPr>
            <a:spLocks noGrp="1"/>
          </p:cNvSpPr>
          <p:nvPr>
            <p:ph type="title" hasCustomPrompt="1"/>
          </p:nvPr>
        </p:nvSpPr>
        <p:spPr bwMode="gray">
          <a:xfrm>
            <a:off x="1887947" y="1722711"/>
            <a:ext cx="2909455" cy="138499"/>
          </a:xfrm>
          <a:prstGeom prst="rect">
            <a:avLst/>
          </a:prstGeom>
        </p:spPr>
        <p:txBody>
          <a:bodyPr lIns="0" tIns="0" rIns="0" bIns="0" anchor="ctr" anchorCtr="0">
            <a:spAutoFit/>
          </a:bodyPr>
          <a:lstStyle>
            <a:lvl1pPr>
              <a:lnSpc>
                <a:spcPct val="100000"/>
              </a:lnSpc>
              <a:defRPr sz="900" b="0" spc="0" baseline="0">
                <a:solidFill>
                  <a:schemeClr val="tx1"/>
                </a:solidFill>
              </a:defRPr>
            </a:lvl1pPr>
          </a:lstStyle>
          <a:p>
            <a:r>
              <a:rPr lang="en-US" dirty="0" smtClean="0"/>
              <a:t>Section Title – Rockwell 14pt, Title Case</a:t>
            </a:r>
          </a:p>
        </p:txBody>
      </p:sp>
      <p:sp>
        <p:nvSpPr>
          <p:cNvPr id="23" name="Text Placeholder 5"/>
          <p:cNvSpPr>
            <a:spLocks noGrp="1"/>
          </p:cNvSpPr>
          <p:nvPr>
            <p:ph type="body" sz="quarter" idx="15" hasCustomPrompt="1"/>
          </p:nvPr>
        </p:nvSpPr>
        <p:spPr bwMode="gray">
          <a:xfrm>
            <a:off x="1887947" y="2135904"/>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24" name="Text Placeholder 7"/>
          <p:cNvSpPr>
            <a:spLocks noGrp="1"/>
          </p:cNvSpPr>
          <p:nvPr>
            <p:ph type="body" sz="quarter" idx="16" hasCustomPrompt="1"/>
          </p:nvPr>
        </p:nvSpPr>
        <p:spPr bwMode="gray">
          <a:xfrm>
            <a:off x="1887947" y="2527371"/>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6" name="Text Placeholder 5"/>
          <p:cNvSpPr>
            <a:spLocks noGrp="1"/>
          </p:cNvSpPr>
          <p:nvPr>
            <p:ph type="body" sz="quarter" idx="17" hasCustomPrompt="1"/>
          </p:nvPr>
        </p:nvSpPr>
        <p:spPr bwMode="gray">
          <a:xfrm>
            <a:off x="1887947" y="2918838"/>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3581" y="-12144"/>
            <a:ext cx="1089193" cy="1537418"/>
          </a:xfrm>
          <a:prstGeom prst="rect">
            <a:avLst/>
          </a:prstGeom>
        </p:spPr>
      </p:pic>
      <p:sp>
        <p:nvSpPr>
          <p:cNvPr id="30" name="Title 1"/>
          <p:cNvSpPr txBox="1">
            <a:spLocks/>
          </p:cNvSpPr>
          <p:nvPr userDrawn="1"/>
        </p:nvSpPr>
        <p:spPr bwMode="gray">
          <a:xfrm>
            <a:off x="325293" y="312252"/>
            <a:ext cx="5747802" cy="307777"/>
          </a:xfrm>
          <a:prstGeom prst="rect">
            <a:avLst/>
          </a:prstGeom>
        </p:spPr>
        <p:txBody>
          <a:bodyPr wrap="square" lIns="0" tIns="0" rIns="0" bIns="0" anchor="b" anchorCtr="0">
            <a:spAutoFit/>
          </a:bodyPr>
          <a:lstStyle>
            <a:lvl1pPr algn="l" defTabSz="1018879" rtl="0" eaLnBrk="1" latinLnBrk="0" hangingPunct="1">
              <a:lnSpc>
                <a:spcPct val="90000"/>
              </a:lnSpc>
              <a:spcBef>
                <a:spcPct val="0"/>
              </a:spcBef>
              <a:buNone/>
              <a:defRPr sz="2000" b="0" kern="1200">
                <a:solidFill>
                  <a:schemeClr val="accent5"/>
                </a:solidFill>
                <a:latin typeface="+mj-lt"/>
                <a:ea typeface="+mj-ea"/>
                <a:cs typeface="+mj-cs"/>
              </a:defRPr>
            </a:lvl1pPr>
          </a:lstStyle>
          <a:p>
            <a:pPr>
              <a:lnSpc>
                <a:spcPct val="100000"/>
              </a:lnSpc>
            </a:pPr>
            <a:r>
              <a:rPr lang="en-US" spc="31" dirty="0" smtClean="0">
                <a:solidFill>
                  <a:srgbClr val="004A88"/>
                </a:solidFill>
              </a:rPr>
              <a:t>Road Map for Discussion</a:t>
            </a:r>
          </a:p>
        </p:txBody>
      </p:sp>
    </p:spTree>
    <p:extLst>
      <p:ext uri="{BB962C8B-B14F-4D97-AF65-F5344CB8AC3E}">
        <p14:creationId xmlns:p14="http://schemas.microsoft.com/office/powerpoint/2010/main" val="352542431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oad Map 5">
    <p:spTree>
      <p:nvGrpSpPr>
        <p:cNvPr id="1" name=""/>
        <p:cNvGrpSpPr/>
        <p:nvPr/>
      </p:nvGrpSpPr>
      <p:grpSpPr>
        <a:xfrm>
          <a:off x="0" y="0"/>
          <a:ext cx="0" cy="0"/>
          <a:chOff x="0" y="0"/>
          <a:chExt cx="0" cy="0"/>
        </a:xfrm>
      </p:grpSpPr>
      <p:cxnSp>
        <p:nvCxnSpPr>
          <p:cNvPr id="12" name="Straight Connector 11"/>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gray">
          <a:xfrm>
            <a:off x="1575200" y="2683589"/>
            <a:ext cx="168302" cy="171088"/>
            <a:chOff x="865779" y="2896663"/>
            <a:chExt cx="264475" cy="276999"/>
          </a:xfrm>
        </p:grpSpPr>
        <p:sp>
          <p:nvSpPr>
            <p:cNvPr id="27" name="Oval 2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2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4</a:t>
              </a:r>
              <a:endParaRPr lang="en-US" sz="1100" dirty="0">
                <a:solidFill>
                  <a:srgbClr val="FFFFFF"/>
                </a:solidFill>
                <a:latin typeface="Rockwell"/>
              </a:endParaRPr>
            </a:p>
          </p:txBody>
        </p:sp>
      </p:grpSp>
      <p:cxnSp>
        <p:nvCxnSpPr>
          <p:cNvPr id="33" name="Straight Connector 32"/>
          <p:cNvCxnSpPr/>
          <p:nvPr userDrawn="1"/>
        </p:nvCxnSpPr>
        <p:spPr bwMode="gray">
          <a:xfrm>
            <a:off x="1575200" y="3579528"/>
            <a:ext cx="4500308"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47" name="Group 46"/>
          <p:cNvGrpSpPr/>
          <p:nvPr userDrawn="1"/>
        </p:nvGrpSpPr>
        <p:grpSpPr bwMode="gray">
          <a:xfrm>
            <a:off x="1575200" y="1512089"/>
            <a:ext cx="168302" cy="171088"/>
            <a:chOff x="865779" y="1438837"/>
            <a:chExt cx="264475" cy="276999"/>
          </a:xfrm>
        </p:grpSpPr>
        <p:sp>
          <p:nvSpPr>
            <p:cNvPr id="48" name="Oval 47"/>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49"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1</a:t>
              </a:r>
              <a:endParaRPr lang="en-US" sz="1100" dirty="0">
                <a:solidFill>
                  <a:srgbClr val="FFFFFF"/>
                </a:solidFill>
                <a:latin typeface="Rockwell"/>
              </a:endParaRPr>
            </a:p>
          </p:txBody>
        </p:sp>
      </p:grpSp>
      <p:grpSp>
        <p:nvGrpSpPr>
          <p:cNvPr id="50" name="Group 49"/>
          <p:cNvGrpSpPr/>
          <p:nvPr userDrawn="1"/>
        </p:nvGrpSpPr>
        <p:grpSpPr bwMode="gray">
          <a:xfrm>
            <a:off x="1575200" y="1902589"/>
            <a:ext cx="168302" cy="171088"/>
            <a:chOff x="865779" y="1949020"/>
            <a:chExt cx="264475" cy="276999"/>
          </a:xfrm>
        </p:grpSpPr>
        <p:sp>
          <p:nvSpPr>
            <p:cNvPr id="51" name="Oval 50"/>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52"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2</a:t>
              </a:r>
              <a:endParaRPr lang="en-US" sz="1100" dirty="0">
                <a:solidFill>
                  <a:srgbClr val="FFFFFF"/>
                </a:solidFill>
                <a:latin typeface="Rockwell"/>
              </a:endParaRPr>
            </a:p>
          </p:txBody>
        </p:sp>
      </p:grpSp>
      <p:grpSp>
        <p:nvGrpSpPr>
          <p:cNvPr id="53" name="Group 52"/>
          <p:cNvGrpSpPr/>
          <p:nvPr userDrawn="1"/>
        </p:nvGrpSpPr>
        <p:grpSpPr bwMode="gray">
          <a:xfrm>
            <a:off x="1575200" y="2293089"/>
            <a:ext cx="168302" cy="171088"/>
            <a:chOff x="865779" y="2421079"/>
            <a:chExt cx="264475" cy="276999"/>
          </a:xfrm>
        </p:grpSpPr>
        <p:sp>
          <p:nvSpPr>
            <p:cNvPr id="54" name="Oval 53"/>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55"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3</a:t>
              </a:r>
              <a:endParaRPr lang="en-US" sz="1100" dirty="0">
                <a:solidFill>
                  <a:srgbClr val="FFFFFF"/>
                </a:solidFill>
                <a:latin typeface="Rockwell"/>
              </a:endParaRPr>
            </a:p>
          </p:txBody>
        </p:sp>
      </p:grpSp>
      <p:grpSp>
        <p:nvGrpSpPr>
          <p:cNvPr id="25" name="Group 24"/>
          <p:cNvGrpSpPr/>
          <p:nvPr userDrawn="1"/>
        </p:nvGrpSpPr>
        <p:grpSpPr bwMode="gray">
          <a:xfrm>
            <a:off x="1575200" y="3074089"/>
            <a:ext cx="168302" cy="171088"/>
            <a:chOff x="865779" y="2896663"/>
            <a:chExt cx="264475" cy="276999"/>
          </a:xfrm>
        </p:grpSpPr>
        <p:sp>
          <p:nvSpPr>
            <p:cNvPr id="29" name="Oval 28"/>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30"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5</a:t>
              </a:r>
              <a:endParaRPr lang="en-US" sz="1100" dirty="0">
                <a:solidFill>
                  <a:srgbClr val="FFFFFF"/>
                </a:solidFill>
                <a:latin typeface="Rockwell"/>
              </a:endParaRPr>
            </a:p>
          </p:txBody>
        </p:sp>
      </p:grpSp>
      <p:sp>
        <p:nvSpPr>
          <p:cNvPr id="34" name="Title 2"/>
          <p:cNvSpPr>
            <a:spLocks noGrp="1"/>
          </p:cNvSpPr>
          <p:nvPr>
            <p:ph type="title" hasCustomPrompt="1"/>
          </p:nvPr>
        </p:nvSpPr>
        <p:spPr bwMode="gray">
          <a:xfrm>
            <a:off x="1887947" y="1528384"/>
            <a:ext cx="2909455" cy="138499"/>
          </a:xfrm>
          <a:prstGeom prst="rect">
            <a:avLst/>
          </a:prstGeom>
        </p:spPr>
        <p:txBody>
          <a:bodyPr lIns="0" tIns="0" rIns="0" bIns="0" anchor="ctr" anchorCtr="0">
            <a:spAutoFit/>
          </a:bodyPr>
          <a:lstStyle>
            <a:lvl1pPr>
              <a:lnSpc>
                <a:spcPct val="100000"/>
              </a:lnSpc>
              <a:defRPr sz="900" b="0" spc="0" baseline="0">
                <a:solidFill>
                  <a:schemeClr val="tx1"/>
                </a:solidFill>
              </a:defRPr>
            </a:lvl1pPr>
          </a:lstStyle>
          <a:p>
            <a:r>
              <a:rPr lang="en-US" dirty="0" smtClean="0"/>
              <a:t>Section Title – Rockwell 14pt, Title Case</a:t>
            </a:r>
          </a:p>
        </p:txBody>
      </p:sp>
      <p:sp>
        <p:nvSpPr>
          <p:cNvPr id="35" name="Text Placeholder 5"/>
          <p:cNvSpPr>
            <a:spLocks noGrp="1"/>
          </p:cNvSpPr>
          <p:nvPr>
            <p:ph type="body" sz="quarter" idx="15" hasCustomPrompt="1"/>
          </p:nvPr>
        </p:nvSpPr>
        <p:spPr bwMode="gray">
          <a:xfrm>
            <a:off x="1887947" y="1940610"/>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36" name="Text Placeholder 7"/>
          <p:cNvSpPr>
            <a:spLocks noGrp="1"/>
          </p:cNvSpPr>
          <p:nvPr>
            <p:ph type="body" sz="quarter" idx="16" hasCustomPrompt="1"/>
          </p:nvPr>
        </p:nvSpPr>
        <p:spPr bwMode="gray">
          <a:xfrm>
            <a:off x="1887947" y="2331110"/>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37" name="Text Placeholder 5"/>
          <p:cNvSpPr>
            <a:spLocks noGrp="1"/>
          </p:cNvSpPr>
          <p:nvPr>
            <p:ph type="body" sz="quarter" idx="17" hasCustomPrompt="1"/>
          </p:nvPr>
        </p:nvSpPr>
        <p:spPr bwMode="gray">
          <a:xfrm>
            <a:off x="1887947" y="2721610"/>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4" name="Text Placeholder 3"/>
          <p:cNvSpPr>
            <a:spLocks noGrp="1"/>
          </p:cNvSpPr>
          <p:nvPr>
            <p:ph type="body" sz="quarter" idx="18" hasCustomPrompt="1"/>
          </p:nvPr>
        </p:nvSpPr>
        <p:spPr bwMode="gray">
          <a:xfrm>
            <a:off x="1887947" y="3112110"/>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3581" y="-12144"/>
            <a:ext cx="1089193" cy="1537418"/>
          </a:xfrm>
          <a:prstGeom prst="rect">
            <a:avLst/>
          </a:prstGeom>
        </p:spPr>
      </p:pic>
      <p:sp>
        <p:nvSpPr>
          <p:cNvPr id="32" name="Title 1"/>
          <p:cNvSpPr txBox="1">
            <a:spLocks/>
          </p:cNvSpPr>
          <p:nvPr userDrawn="1"/>
        </p:nvSpPr>
        <p:spPr bwMode="gray">
          <a:xfrm>
            <a:off x="325293" y="312252"/>
            <a:ext cx="5747802" cy="307777"/>
          </a:xfrm>
          <a:prstGeom prst="rect">
            <a:avLst/>
          </a:prstGeom>
        </p:spPr>
        <p:txBody>
          <a:bodyPr wrap="square" lIns="0" tIns="0" rIns="0" bIns="0" anchor="b" anchorCtr="0">
            <a:spAutoFit/>
          </a:bodyPr>
          <a:lstStyle>
            <a:lvl1pPr algn="l" defTabSz="1018879" rtl="0" eaLnBrk="1" latinLnBrk="0" hangingPunct="1">
              <a:lnSpc>
                <a:spcPct val="90000"/>
              </a:lnSpc>
              <a:spcBef>
                <a:spcPct val="0"/>
              </a:spcBef>
              <a:buNone/>
              <a:defRPr sz="2000" b="0" kern="1200">
                <a:solidFill>
                  <a:schemeClr val="accent5"/>
                </a:solidFill>
                <a:latin typeface="+mj-lt"/>
                <a:ea typeface="+mj-ea"/>
                <a:cs typeface="+mj-cs"/>
              </a:defRPr>
            </a:lvl1pPr>
          </a:lstStyle>
          <a:p>
            <a:pPr>
              <a:lnSpc>
                <a:spcPct val="100000"/>
              </a:lnSpc>
            </a:pPr>
            <a:r>
              <a:rPr lang="en-US" spc="31" dirty="0" smtClean="0">
                <a:solidFill>
                  <a:srgbClr val="004A88"/>
                </a:solidFill>
              </a:rPr>
              <a:t>Road Map for Discussion</a:t>
            </a:r>
          </a:p>
        </p:txBody>
      </p:sp>
    </p:spTree>
    <p:extLst>
      <p:ext uri="{BB962C8B-B14F-4D97-AF65-F5344CB8AC3E}">
        <p14:creationId xmlns:p14="http://schemas.microsoft.com/office/powerpoint/2010/main" val="211693944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oad Map 6">
    <p:spTree>
      <p:nvGrpSpPr>
        <p:cNvPr id="1" name=""/>
        <p:cNvGrpSpPr/>
        <p:nvPr/>
      </p:nvGrpSpPr>
      <p:grpSpPr>
        <a:xfrm>
          <a:off x="0" y="0"/>
          <a:ext cx="0" cy="0"/>
          <a:chOff x="0" y="0"/>
          <a:chExt cx="0" cy="0"/>
        </a:xfrm>
      </p:grpSpPr>
      <p:cxnSp>
        <p:nvCxnSpPr>
          <p:cNvPr id="12" name="Straight Connector 11"/>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gray">
          <a:xfrm>
            <a:off x="1575200" y="2490182"/>
            <a:ext cx="168302" cy="171088"/>
            <a:chOff x="865779" y="2896663"/>
            <a:chExt cx="264475" cy="276999"/>
          </a:xfrm>
        </p:grpSpPr>
        <p:sp>
          <p:nvSpPr>
            <p:cNvPr id="27" name="Oval 2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2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4</a:t>
              </a:r>
              <a:endParaRPr lang="en-US" sz="1100" dirty="0">
                <a:solidFill>
                  <a:srgbClr val="FFFFFF"/>
                </a:solidFill>
                <a:latin typeface="Rockwell"/>
              </a:endParaRPr>
            </a:p>
          </p:txBody>
        </p:sp>
      </p:grpSp>
      <p:cxnSp>
        <p:nvCxnSpPr>
          <p:cNvPr id="33" name="Straight Connector 32"/>
          <p:cNvCxnSpPr/>
          <p:nvPr userDrawn="1"/>
        </p:nvCxnSpPr>
        <p:spPr bwMode="gray">
          <a:xfrm>
            <a:off x="1575200" y="3777053"/>
            <a:ext cx="4500308"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47" name="Group 46"/>
          <p:cNvGrpSpPr/>
          <p:nvPr userDrawn="1"/>
        </p:nvGrpSpPr>
        <p:grpSpPr bwMode="gray">
          <a:xfrm>
            <a:off x="1575200" y="1323835"/>
            <a:ext cx="168302" cy="171088"/>
            <a:chOff x="865779" y="1438837"/>
            <a:chExt cx="264475" cy="276999"/>
          </a:xfrm>
        </p:grpSpPr>
        <p:sp>
          <p:nvSpPr>
            <p:cNvPr id="48" name="Oval 47"/>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49"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1</a:t>
              </a:r>
              <a:endParaRPr lang="en-US" sz="1100" dirty="0">
                <a:solidFill>
                  <a:srgbClr val="FFFFFF"/>
                </a:solidFill>
                <a:latin typeface="Rockwell"/>
              </a:endParaRPr>
            </a:p>
          </p:txBody>
        </p:sp>
      </p:grpSp>
      <p:grpSp>
        <p:nvGrpSpPr>
          <p:cNvPr id="50" name="Group 49"/>
          <p:cNvGrpSpPr/>
          <p:nvPr userDrawn="1"/>
        </p:nvGrpSpPr>
        <p:grpSpPr bwMode="gray">
          <a:xfrm>
            <a:off x="1575200" y="1712617"/>
            <a:ext cx="168302" cy="171088"/>
            <a:chOff x="865779" y="1949020"/>
            <a:chExt cx="264475" cy="276999"/>
          </a:xfrm>
        </p:grpSpPr>
        <p:sp>
          <p:nvSpPr>
            <p:cNvPr id="51" name="Oval 50"/>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52"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2</a:t>
              </a:r>
              <a:endParaRPr lang="en-US" sz="1100" dirty="0">
                <a:solidFill>
                  <a:srgbClr val="FFFFFF"/>
                </a:solidFill>
                <a:latin typeface="Rockwell"/>
              </a:endParaRPr>
            </a:p>
          </p:txBody>
        </p:sp>
      </p:grpSp>
      <p:grpSp>
        <p:nvGrpSpPr>
          <p:cNvPr id="53" name="Group 52"/>
          <p:cNvGrpSpPr/>
          <p:nvPr userDrawn="1"/>
        </p:nvGrpSpPr>
        <p:grpSpPr bwMode="gray">
          <a:xfrm>
            <a:off x="1575200" y="2101400"/>
            <a:ext cx="168302" cy="171088"/>
            <a:chOff x="865779" y="2421079"/>
            <a:chExt cx="264475" cy="276999"/>
          </a:xfrm>
        </p:grpSpPr>
        <p:sp>
          <p:nvSpPr>
            <p:cNvPr id="54" name="Oval 53"/>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55"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3</a:t>
              </a:r>
              <a:endParaRPr lang="en-US" sz="1100" dirty="0">
                <a:solidFill>
                  <a:srgbClr val="FFFFFF"/>
                </a:solidFill>
                <a:latin typeface="Rockwell"/>
              </a:endParaRPr>
            </a:p>
          </p:txBody>
        </p:sp>
      </p:grpSp>
      <p:grpSp>
        <p:nvGrpSpPr>
          <p:cNvPr id="25" name="Group 24"/>
          <p:cNvGrpSpPr/>
          <p:nvPr userDrawn="1"/>
        </p:nvGrpSpPr>
        <p:grpSpPr bwMode="gray">
          <a:xfrm>
            <a:off x="1575200" y="2878964"/>
            <a:ext cx="168302" cy="171088"/>
            <a:chOff x="865779" y="2896663"/>
            <a:chExt cx="264475" cy="276999"/>
          </a:xfrm>
        </p:grpSpPr>
        <p:sp>
          <p:nvSpPr>
            <p:cNvPr id="29" name="Oval 28"/>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30"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5</a:t>
              </a:r>
              <a:endParaRPr lang="en-US" sz="1100" dirty="0">
                <a:solidFill>
                  <a:srgbClr val="FFFFFF"/>
                </a:solidFill>
                <a:latin typeface="Rockwell"/>
              </a:endParaRPr>
            </a:p>
          </p:txBody>
        </p:sp>
      </p:grpSp>
      <p:grpSp>
        <p:nvGrpSpPr>
          <p:cNvPr id="37" name="Group 36"/>
          <p:cNvGrpSpPr/>
          <p:nvPr userDrawn="1"/>
        </p:nvGrpSpPr>
        <p:grpSpPr bwMode="gray">
          <a:xfrm>
            <a:off x="1575200" y="3267747"/>
            <a:ext cx="168302" cy="171088"/>
            <a:chOff x="865779" y="2896663"/>
            <a:chExt cx="264475" cy="276999"/>
          </a:xfrm>
        </p:grpSpPr>
        <p:sp>
          <p:nvSpPr>
            <p:cNvPr id="38" name="Oval 37"/>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39"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6</a:t>
              </a:r>
              <a:endParaRPr lang="en-US" sz="1100" dirty="0">
                <a:solidFill>
                  <a:srgbClr val="FFFFFF"/>
                </a:solidFill>
                <a:latin typeface="Rockwell"/>
              </a:endParaRPr>
            </a:p>
          </p:txBody>
        </p:sp>
      </p:grpSp>
      <p:sp>
        <p:nvSpPr>
          <p:cNvPr id="32" name="Title 2"/>
          <p:cNvSpPr>
            <a:spLocks noGrp="1"/>
          </p:cNvSpPr>
          <p:nvPr>
            <p:ph type="title" hasCustomPrompt="1"/>
          </p:nvPr>
        </p:nvSpPr>
        <p:spPr bwMode="gray">
          <a:xfrm>
            <a:off x="1887947" y="1340131"/>
            <a:ext cx="2909455" cy="138499"/>
          </a:xfrm>
          <a:prstGeom prst="rect">
            <a:avLst/>
          </a:prstGeom>
        </p:spPr>
        <p:txBody>
          <a:bodyPr lIns="0" tIns="0" rIns="0" bIns="0" anchor="ctr" anchorCtr="0">
            <a:spAutoFit/>
          </a:bodyPr>
          <a:lstStyle>
            <a:lvl1pPr>
              <a:lnSpc>
                <a:spcPct val="100000"/>
              </a:lnSpc>
              <a:defRPr sz="900" b="0" spc="0" baseline="0">
                <a:solidFill>
                  <a:schemeClr val="tx1"/>
                </a:solidFill>
              </a:defRPr>
            </a:lvl1pPr>
          </a:lstStyle>
          <a:p>
            <a:r>
              <a:rPr lang="en-US" dirty="0" smtClean="0"/>
              <a:t>Section Title – Rockwell 14pt, Title Case</a:t>
            </a:r>
          </a:p>
        </p:txBody>
      </p:sp>
      <p:sp>
        <p:nvSpPr>
          <p:cNvPr id="34" name="Text Placeholder 5"/>
          <p:cNvSpPr>
            <a:spLocks noGrp="1"/>
          </p:cNvSpPr>
          <p:nvPr>
            <p:ph type="body" sz="quarter" idx="15" hasCustomPrompt="1"/>
          </p:nvPr>
        </p:nvSpPr>
        <p:spPr bwMode="gray">
          <a:xfrm>
            <a:off x="1887947" y="1750638"/>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35" name="Text Placeholder 7"/>
          <p:cNvSpPr>
            <a:spLocks noGrp="1"/>
          </p:cNvSpPr>
          <p:nvPr>
            <p:ph type="body" sz="quarter" idx="16" hasCustomPrompt="1"/>
          </p:nvPr>
        </p:nvSpPr>
        <p:spPr bwMode="gray">
          <a:xfrm>
            <a:off x="1887947" y="2139421"/>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36" name="Text Placeholder 5"/>
          <p:cNvSpPr>
            <a:spLocks noGrp="1"/>
          </p:cNvSpPr>
          <p:nvPr>
            <p:ph type="body" sz="quarter" idx="17" hasCustomPrompt="1"/>
          </p:nvPr>
        </p:nvSpPr>
        <p:spPr bwMode="gray">
          <a:xfrm>
            <a:off x="1887947" y="2528203"/>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40" name="Text Placeholder 3"/>
          <p:cNvSpPr>
            <a:spLocks noGrp="1"/>
          </p:cNvSpPr>
          <p:nvPr>
            <p:ph type="body" sz="quarter" idx="18" hasCustomPrompt="1"/>
          </p:nvPr>
        </p:nvSpPr>
        <p:spPr bwMode="gray">
          <a:xfrm>
            <a:off x="1887947" y="2916985"/>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4" name="Text Placeholder 3"/>
          <p:cNvSpPr>
            <a:spLocks noGrp="1"/>
          </p:cNvSpPr>
          <p:nvPr>
            <p:ph type="body" sz="quarter" idx="19" hasCustomPrompt="1"/>
          </p:nvPr>
        </p:nvSpPr>
        <p:spPr bwMode="gray">
          <a:xfrm>
            <a:off x="1887947" y="3305768"/>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pic>
        <p:nvPicPr>
          <p:cNvPr id="41" name="Picture 4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3581" y="-12144"/>
            <a:ext cx="1089193" cy="1537418"/>
          </a:xfrm>
          <a:prstGeom prst="rect">
            <a:avLst/>
          </a:prstGeom>
        </p:spPr>
      </p:pic>
      <p:sp>
        <p:nvSpPr>
          <p:cNvPr id="42" name="Title 1"/>
          <p:cNvSpPr txBox="1">
            <a:spLocks/>
          </p:cNvSpPr>
          <p:nvPr userDrawn="1"/>
        </p:nvSpPr>
        <p:spPr bwMode="gray">
          <a:xfrm>
            <a:off x="325293" y="312252"/>
            <a:ext cx="5747802" cy="307777"/>
          </a:xfrm>
          <a:prstGeom prst="rect">
            <a:avLst/>
          </a:prstGeom>
        </p:spPr>
        <p:txBody>
          <a:bodyPr wrap="square" lIns="0" tIns="0" rIns="0" bIns="0" anchor="b" anchorCtr="0">
            <a:spAutoFit/>
          </a:bodyPr>
          <a:lstStyle>
            <a:lvl1pPr algn="l" defTabSz="1018879" rtl="0" eaLnBrk="1" latinLnBrk="0" hangingPunct="1">
              <a:lnSpc>
                <a:spcPct val="90000"/>
              </a:lnSpc>
              <a:spcBef>
                <a:spcPct val="0"/>
              </a:spcBef>
              <a:buNone/>
              <a:defRPr sz="2000" b="0" kern="1200">
                <a:solidFill>
                  <a:schemeClr val="accent5"/>
                </a:solidFill>
                <a:latin typeface="+mj-lt"/>
                <a:ea typeface="+mj-ea"/>
                <a:cs typeface="+mj-cs"/>
              </a:defRPr>
            </a:lvl1pPr>
          </a:lstStyle>
          <a:p>
            <a:pPr>
              <a:lnSpc>
                <a:spcPct val="100000"/>
              </a:lnSpc>
            </a:pPr>
            <a:r>
              <a:rPr lang="en-US" spc="31" dirty="0" smtClean="0">
                <a:solidFill>
                  <a:srgbClr val="004A88"/>
                </a:solidFill>
              </a:rPr>
              <a:t>Road Map for Discussion</a:t>
            </a:r>
          </a:p>
        </p:txBody>
      </p:sp>
    </p:spTree>
    <p:extLst>
      <p:ext uri="{BB962C8B-B14F-4D97-AF65-F5344CB8AC3E}">
        <p14:creationId xmlns:p14="http://schemas.microsoft.com/office/powerpoint/2010/main" val="352608938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oad Map 7">
    <p:spTree>
      <p:nvGrpSpPr>
        <p:cNvPr id="1" name=""/>
        <p:cNvGrpSpPr/>
        <p:nvPr/>
      </p:nvGrpSpPr>
      <p:grpSpPr>
        <a:xfrm>
          <a:off x="0" y="0"/>
          <a:ext cx="0" cy="0"/>
          <a:chOff x="0" y="0"/>
          <a:chExt cx="0" cy="0"/>
        </a:xfrm>
      </p:grpSpPr>
      <p:cxnSp>
        <p:nvCxnSpPr>
          <p:cNvPr id="12" name="Straight Connector 11"/>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gray">
          <a:xfrm>
            <a:off x="1575200" y="2295792"/>
            <a:ext cx="168302" cy="171088"/>
            <a:chOff x="865779" y="2896663"/>
            <a:chExt cx="264475" cy="276999"/>
          </a:xfrm>
        </p:grpSpPr>
        <p:sp>
          <p:nvSpPr>
            <p:cNvPr id="27" name="Oval 2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2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4</a:t>
              </a:r>
              <a:endParaRPr lang="en-US" sz="1100" dirty="0">
                <a:solidFill>
                  <a:srgbClr val="FFFFFF"/>
                </a:solidFill>
                <a:latin typeface="Rockwell"/>
              </a:endParaRPr>
            </a:p>
          </p:txBody>
        </p:sp>
      </p:grpSp>
      <p:cxnSp>
        <p:nvCxnSpPr>
          <p:cNvPr id="33" name="Straight Connector 32"/>
          <p:cNvCxnSpPr/>
          <p:nvPr userDrawn="1"/>
        </p:nvCxnSpPr>
        <p:spPr bwMode="gray">
          <a:xfrm>
            <a:off x="1575200" y="3777053"/>
            <a:ext cx="4500308"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47" name="Group 46"/>
          <p:cNvGrpSpPr/>
          <p:nvPr userDrawn="1"/>
        </p:nvGrpSpPr>
        <p:grpSpPr bwMode="gray">
          <a:xfrm>
            <a:off x="1575200" y="1323835"/>
            <a:ext cx="168302" cy="171088"/>
            <a:chOff x="865779" y="1438837"/>
            <a:chExt cx="264475" cy="276999"/>
          </a:xfrm>
        </p:grpSpPr>
        <p:sp>
          <p:nvSpPr>
            <p:cNvPr id="48" name="Oval 47"/>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49"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1</a:t>
              </a:r>
              <a:endParaRPr lang="en-US" sz="1100" dirty="0">
                <a:solidFill>
                  <a:srgbClr val="FFFFFF"/>
                </a:solidFill>
                <a:latin typeface="Rockwell"/>
              </a:endParaRPr>
            </a:p>
          </p:txBody>
        </p:sp>
      </p:grpSp>
      <p:grpSp>
        <p:nvGrpSpPr>
          <p:cNvPr id="50" name="Group 49"/>
          <p:cNvGrpSpPr/>
          <p:nvPr userDrawn="1"/>
        </p:nvGrpSpPr>
        <p:grpSpPr bwMode="gray">
          <a:xfrm>
            <a:off x="1575200" y="1647821"/>
            <a:ext cx="168302" cy="171088"/>
            <a:chOff x="865779" y="1949020"/>
            <a:chExt cx="264475" cy="276999"/>
          </a:xfrm>
        </p:grpSpPr>
        <p:sp>
          <p:nvSpPr>
            <p:cNvPr id="51" name="Oval 50"/>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52"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2</a:t>
              </a:r>
              <a:endParaRPr lang="en-US" sz="1100" dirty="0">
                <a:solidFill>
                  <a:srgbClr val="FFFFFF"/>
                </a:solidFill>
                <a:latin typeface="Rockwell"/>
              </a:endParaRPr>
            </a:p>
          </p:txBody>
        </p:sp>
      </p:grpSp>
      <p:grpSp>
        <p:nvGrpSpPr>
          <p:cNvPr id="53" name="Group 52"/>
          <p:cNvGrpSpPr/>
          <p:nvPr userDrawn="1"/>
        </p:nvGrpSpPr>
        <p:grpSpPr bwMode="gray">
          <a:xfrm>
            <a:off x="1575200" y="1971806"/>
            <a:ext cx="168302" cy="171088"/>
            <a:chOff x="865779" y="2421079"/>
            <a:chExt cx="264475" cy="276999"/>
          </a:xfrm>
        </p:grpSpPr>
        <p:sp>
          <p:nvSpPr>
            <p:cNvPr id="54" name="Oval 53"/>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55"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3</a:t>
              </a:r>
              <a:endParaRPr lang="en-US" sz="1100" dirty="0">
                <a:solidFill>
                  <a:srgbClr val="FFFFFF"/>
                </a:solidFill>
                <a:latin typeface="Rockwell"/>
              </a:endParaRPr>
            </a:p>
          </p:txBody>
        </p:sp>
      </p:grpSp>
      <p:grpSp>
        <p:nvGrpSpPr>
          <p:cNvPr id="25" name="Group 24"/>
          <p:cNvGrpSpPr/>
          <p:nvPr userDrawn="1"/>
        </p:nvGrpSpPr>
        <p:grpSpPr bwMode="gray">
          <a:xfrm>
            <a:off x="1575200" y="2619777"/>
            <a:ext cx="168302" cy="171088"/>
            <a:chOff x="865779" y="2896663"/>
            <a:chExt cx="264475" cy="276999"/>
          </a:xfrm>
        </p:grpSpPr>
        <p:sp>
          <p:nvSpPr>
            <p:cNvPr id="29" name="Oval 28"/>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30"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5</a:t>
              </a:r>
              <a:endParaRPr lang="en-US" sz="1100" dirty="0">
                <a:solidFill>
                  <a:srgbClr val="FFFFFF"/>
                </a:solidFill>
                <a:latin typeface="Rockwell"/>
              </a:endParaRPr>
            </a:p>
          </p:txBody>
        </p:sp>
      </p:grpSp>
      <p:grpSp>
        <p:nvGrpSpPr>
          <p:cNvPr id="37" name="Group 36"/>
          <p:cNvGrpSpPr/>
          <p:nvPr userDrawn="1"/>
        </p:nvGrpSpPr>
        <p:grpSpPr bwMode="gray">
          <a:xfrm>
            <a:off x="1575200" y="3267747"/>
            <a:ext cx="168302" cy="171088"/>
            <a:chOff x="865779" y="2896663"/>
            <a:chExt cx="264475" cy="276999"/>
          </a:xfrm>
        </p:grpSpPr>
        <p:sp>
          <p:nvSpPr>
            <p:cNvPr id="38" name="Oval 37"/>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39"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7</a:t>
              </a:r>
              <a:endParaRPr lang="en-US" sz="1100" dirty="0">
                <a:solidFill>
                  <a:srgbClr val="FFFFFF"/>
                </a:solidFill>
                <a:latin typeface="Rockwell"/>
              </a:endParaRPr>
            </a:p>
          </p:txBody>
        </p:sp>
      </p:grpSp>
      <p:grpSp>
        <p:nvGrpSpPr>
          <p:cNvPr id="31" name="Group 30"/>
          <p:cNvGrpSpPr/>
          <p:nvPr userDrawn="1"/>
        </p:nvGrpSpPr>
        <p:grpSpPr bwMode="gray">
          <a:xfrm>
            <a:off x="1575200" y="2943763"/>
            <a:ext cx="168302" cy="171088"/>
            <a:chOff x="865779" y="2896663"/>
            <a:chExt cx="264475" cy="276999"/>
          </a:xfrm>
        </p:grpSpPr>
        <p:sp>
          <p:nvSpPr>
            <p:cNvPr id="32" name="Oval 31"/>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34"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6</a:t>
              </a:r>
              <a:endParaRPr lang="en-US" sz="1100" dirty="0">
                <a:solidFill>
                  <a:srgbClr val="FFFFFF"/>
                </a:solidFill>
                <a:latin typeface="Rockwell"/>
              </a:endParaRPr>
            </a:p>
          </p:txBody>
        </p:sp>
      </p:grpSp>
      <p:sp>
        <p:nvSpPr>
          <p:cNvPr id="36" name="Title 2"/>
          <p:cNvSpPr>
            <a:spLocks noGrp="1"/>
          </p:cNvSpPr>
          <p:nvPr>
            <p:ph type="title" hasCustomPrompt="1"/>
          </p:nvPr>
        </p:nvSpPr>
        <p:spPr bwMode="gray">
          <a:xfrm>
            <a:off x="1887947" y="1340131"/>
            <a:ext cx="2909455" cy="138499"/>
          </a:xfrm>
          <a:prstGeom prst="rect">
            <a:avLst/>
          </a:prstGeom>
        </p:spPr>
        <p:txBody>
          <a:bodyPr lIns="0" tIns="0" rIns="0" bIns="0" anchor="ctr" anchorCtr="0">
            <a:spAutoFit/>
          </a:bodyPr>
          <a:lstStyle>
            <a:lvl1pPr>
              <a:lnSpc>
                <a:spcPct val="100000"/>
              </a:lnSpc>
              <a:defRPr sz="900" b="0" spc="0" baseline="0">
                <a:solidFill>
                  <a:schemeClr val="tx1"/>
                </a:solidFill>
              </a:defRPr>
            </a:lvl1pPr>
          </a:lstStyle>
          <a:p>
            <a:r>
              <a:rPr lang="en-US" dirty="0" smtClean="0"/>
              <a:t>Section Title – Rockwell 14pt, Title Case</a:t>
            </a:r>
          </a:p>
        </p:txBody>
      </p:sp>
      <p:sp>
        <p:nvSpPr>
          <p:cNvPr id="40" name="Text Placeholder 5"/>
          <p:cNvSpPr>
            <a:spLocks noGrp="1"/>
          </p:cNvSpPr>
          <p:nvPr>
            <p:ph type="body" sz="quarter" idx="15" hasCustomPrompt="1"/>
          </p:nvPr>
        </p:nvSpPr>
        <p:spPr bwMode="gray">
          <a:xfrm>
            <a:off x="1887947" y="1685842"/>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41" name="Text Placeholder 7"/>
          <p:cNvSpPr>
            <a:spLocks noGrp="1"/>
          </p:cNvSpPr>
          <p:nvPr>
            <p:ph type="body" sz="quarter" idx="16" hasCustomPrompt="1"/>
          </p:nvPr>
        </p:nvSpPr>
        <p:spPr bwMode="gray">
          <a:xfrm>
            <a:off x="1887947" y="2009827"/>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42" name="Text Placeholder 5"/>
          <p:cNvSpPr>
            <a:spLocks noGrp="1"/>
          </p:cNvSpPr>
          <p:nvPr>
            <p:ph type="body" sz="quarter" idx="17" hasCustomPrompt="1"/>
          </p:nvPr>
        </p:nvSpPr>
        <p:spPr bwMode="gray">
          <a:xfrm>
            <a:off x="1887947" y="2333813"/>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43" name="Text Placeholder 3"/>
          <p:cNvSpPr>
            <a:spLocks noGrp="1"/>
          </p:cNvSpPr>
          <p:nvPr>
            <p:ph type="body" sz="quarter" idx="18" hasCustomPrompt="1"/>
          </p:nvPr>
        </p:nvSpPr>
        <p:spPr bwMode="gray">
          <a:xfrm>
            <a:off x="1887947" y="2657798"/>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44" name="Text Placeholder 3"/>
          <p:cNvSpPr>
            <a:spLocks noGrp="1"/>
          </p:cNvSpPr>
          <p:nvPr>
            <p:ph type="body" sz="quarter" idx="19" hasCustomPrompt="1"/>
          </p:nvPr>
        </p:nvSpPr>
        <p:spPr bwMode="gray">
          <a:xfrm>
            <a:off x="1887947" y="2981784"/>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8" name="Text Placeholder 7"/>
          <p:cNvSpPr>
            <a:spLocks noGrp="1"/>
          </p:cNvSpPr>
          <p:nvPr>
            <p:ph type="body" sz="quarter" idx="20" hasCustomPrompt="1"/>
          </p:nvPr>
        </p:nvSpPr>
        <p:spPr bwMode="gray">
          <a:xfrm>
            <a:off x="1887947" y="3305768"/>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pic>
        <p:nvPicPr>
          <p:cNvPr id="45" name="Picture 4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3581" y="-12144"/>
            <a:ext cx="1089193" cy="1537418"/>
          </a:xfrm>
          <a:prstGeom prst="rect">
            <a:avLst/>
          </a:prstGeom>
        </p:spPr>
      </p:pic>
      <p:sp>
        <p:nvSpPr>
          <p:cNvPr id="46" name="Title 1"/>
          <p:cNvSpPr txBox="1">
            <a:spLocks/>
          </p:cNvSpPr>
          <p:nvPr userDrawn="1"/>
        </p:nvSpPr>
        <p:spPr bwMode="gray">
          <a:xfrm>
            <a:off x="325293" y="312252"/>
            <a:ext cx="5747802" cy="307777"/>
          </a:xfrm>
          <a:prstGeom prst="rect">
            <a:avLst/>
          </a:prstGeom>
        </p:spPr>
        <p:txBody>
          <a:bodyPr wrap="square" lIns="0" tIns="0" rIns="0" bIns="0" anchor="b" anchorCtr="0">
            <a:spAutoFit/>
          </a:bodyPr>
          <a:lstStyle>
            <a:lvl1pPr algn="l" defTabSz="1018879" rtl="0" eaLnBrk="1" latinLnBrk="0" hangingPunct="1">
              <a:lnSpc>
                <a:spcPct val="90000"/>
              </a:lnSpc>
              <a:spcBef>
                <a:spcPct val="0"/>
              </a:spcBef>
              <a:buNone/>
              <a:defRPr sz="2000" b="0" kern="1200">
                <a:solidFill>
                  <a:schemeClr val="accent5"/>
                </a:solidFill>
                <a:latin typeface="+mj-lt"/>
                <a:ea typeface="+mj-ea"/>
                <a:cs typeface="+mj-cs"/>
              </a:defRPr>
            </a:lvl1pPr>
          </a:lstStyle>
          <a:p>
            <a:pPr>
              <a:lnSpc>
                <a:spcPct val="100000"/>
              </a:lnSpc>
            </a:pPr>
            <a:r>
              <a:rPr lang="en-US" spc="31" dirty="0" smtClean="0">
                <a:solidFill>
                  <a:srgbClr val="004A88"/>
                </a:solidFill>
              </a:rPr>
              <a:t>Road Map for Discussion</a:t>
            </a:r>
          </a:p>
        </p:txBody>
      </p:sp>
    </p:spTree>
    <p:extLst>
      <p:ext uri="{BB962C8B-B14F-4D97-AF65-F5344CB8AC3E}">
        <p14:creationId xmlns:p14="http://schemas.microsoft.com/office/powerpoint/2010/main" val="27762787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oad Map 8">
    <p:spTree>
      <p:nvGrpSpPr>
        <p:cNvPr id="1" name=""/>
        <p:cNvGrpSpPr/>
        <p:nvPr/>
      </p:nvGrpSpPr>
      <p:grpSpPr>
        <a:xfrm>
          <a:off x="0" y="0"/>
          <a:ext cx="0" cy="0"/>
          <a:chOff x="0" y="0"/>
          <a:chExt cx="0" cy="0"/>
        </a:xfrm>
      </p:grpSpPr>
      <p:cxnSp>
        <p:nvCxnSpPr>
          <p:cNvPr id="12" name="Straight Connector 11"/>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gray">
          <a:xfrm>
            <a:off x="1575200" y="2156940"/>
            <a:ext cx="168302" cy="171088"/>
            <a:chOff x="865779" y="2896663"/>
            <a:chExt cx="264475" cy="276999"/>
          </a:xfrm>
        </p:grpSpPr>
        <p:sp>
          <p:nvSpPr>
            <p:cNvPr id="27" name="Oval 2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2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4</a:t>
              </a:r>
              <a:endParaRPr lang="en-US" sz="1100" dirty="0">
                <a:solidFill>
                  <a:srgbClr val="FFFFFF"/>
                </a:solidFill>
                <a:latin typeface="Rockwell"/>
              </a:endParaRPr>
            </a:p>
          </p:txBody>
        </p:sp>
      </p:grpSp>
      <p:cxnSp>
        <p:nvCxnSpPr>
          <p:cNvPr id="33" name="Straight Connector 32"/>
          <p:cNvCxnSpPr/>
          <p:nvPr userDrawn="1"/>
        </p:nvCxnSpPr>
        <p:spPr bwMode="gray">
          <a:xfrm>
            <a:off x="1575200" y="3777053"/>
            <a:ext cx="4500308"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47" name="Group 46"/>
          <p:cNvGrpSpPr/>
          <p:nvPr userDrawn="1"/>
        </p:nvGrpSpPr>
        <p:grpSpPr bwMode="gray">
          <a:xfrm>
            <a:off x="1575200" y="1323835"/>
            <a:ext cx="168302" cy="171088"/>
            <a:chOff x="865779" y="1438837"/>
            <a:chExt cx="264475" cy="276999"/>
          </a:xfrm>
        </p:grpSpPr>
        <p:sp>
          <p:nvSpPr>
            <p:cNvPr id="48" name="Oval 47"/>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49"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1</a:t>
              </a:r>
              <a:endParaRPr lang="en-US" sz="1100" dirty="0">
                <a:solidFill>
                  <a:srgbClr val="FFFFFF"/>
                </a:solidFill>
                <a:latin typeface="Rockwell"/>
              </a:endParaRPr>
            </a:p>
          </p:txBody>
        </p:sp>
      </p:grpSp>
      <p:grpSp>
        <p:nvGrpSpPr>
          <p:cNvPr id="50" name="Group 49"/>
          <p:cNvGrpSpPr/>
          <p:nvPr userDrawn="1"/>
        </p:nvGrpSpPr>
        <p:grpSpPr bwMode="gray">
          <a:xfrm>
            <a:off x="1575200" y="1601537"/>
            <a:ext cx="168302" cy="171088"/>
            <a:chOff x="865779" y="1949020"/>
            <a:chExt cx="264475" cy="276999"/>
          </a:xfrm>
        </p:grpSpPr>
        <p:sp>
          <p:nvSpPr>
            <p:cNvPr id="51" name="Oval 50"/>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52"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2</a:t>
              </a:r>
              <a:endParaRPr lang="en-US" sz="1100" dirty="0">
                <a:solidFill>
                  <a:srgbClr val="FFFFFF"/>
                </a:solidFill>
                <a:latin typeface="Rockwell"/>
              </a:endParaRPr>
            </a:p>
          </p:txBody>
        </p:sp>
      </p:grpSp>
      <p:grpSp>
        <p:nvGrpSpPr>
          <p:cNvPr id="53" name="Group 52"/>
          <p:cNvGrpSpPr/>
          <p:nvPr userDrawn="1"/>
        </p:nvGrpSpPr>
        <p:grpSpPr bwMode="gray">
          <a:xfrm>
            <a:off x="1575200" y="1879238"/>
            <a:ext cx="168302" cy="171088"/>
            <a:chOff x="865779" y="2421079"/>
            <a:chExt cx="264475" cy="276999"/>
          </a:xfrm>
        </p:grpSpPr>
        <p:sp>
          <p:nvSpPr>
            <p:cNvPr id="54" name="Oval 53"/>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55"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3</a:t>
              </a:r>
              <a:endParaRPr lang="en-US" sz="1100" dirty="0">
                <a:solidFill>
                  <a:srgbClr val="FFFFFF"/>
                </a:solidFill>
                <a:latin typeface="Rockwell"/>
              </a:endParaRPr>
            </a:p>
          </p:txBody>
        </p:sp>
      </p:grpSp>
      <p:grpSp>
        <p:nvGrpSpPr>
          <p:cNvPr id="25" name="Group 24"/>
          <p:cNvGrpSpPr/>
          <p:nvPr userDrawn="1"/>
        </p:nvGrpSpPr>
        <p:grpSpPr bwMode="gray">
          <a:xfrm>
            <a:off x="1575200" y="2434641"/>
            <a:ext cx="168302" cy="171088"/>
            <a:chOff x="865779" y="2896663"/>
            <a:chExt cx="264475" cy="276999"/>
          </a:xfrm>
        </p:grpSpPr>
        <p:sp>
          <p:nvSpPr>
            <p:cNvPr id="29" name="Oval 28"/>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30"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5</a:t>
              </a:r>
              <a:endParaRPr lang="en-US" sz="1100" dirty="0">
                <a:solidFill>
                  <a:srgbClr val="FFFFFF"/>
                </a:solidFill>
                <a:latin typeface="Rockwell"/>
              </a:endParaRPr>
            </a:p>
          </p:txBody>
        </p:sp>
      </p:grpSp>
      <p:grpSp>
        <p:nvGrpSpPr>
          <p:cNvPr id="37" name="Group 36"/>
          <p:cNvGrpSpPr/>
          <p:nvPr userDrawn="1"/>
        </p:nvGrpSpPr>
        <p:grpSpPr bwMode="gray">
          <a:xfrm>
            <a:off x="1575200" y="3267747"/>
            <a:ext cx="168302" cy="171088"/>
            <a:chOff x="865779" y="2896663"/>
            <a:chExt cx="264475" cy="276999"/>
          </a:xfrm>
        </p:grpSpPr>
        <p:sp>
          <p:nvSpPr>
            <p:cNvPr id="38" name="Oval 37"/>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39"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8</a:t>
              </a:r>
              <a:endParaRPr lang="en-US" sz="1100" dirty="0">
                <a:solidFill>
                  <a:srgbClr val="FFFFFF"/>
                </a:solidFill>
                <a:latin typeface="Rockwell"/>
              </a:endParaRPr>
            </a:p>
          </p:txBody>
        </p:sp>
      </p:grpSp>
      <p:grpSp>
        <p:nvGrpSpPr>
          <p:cNvPr id="31" name="Group 30"/>
          <p:cNvGrpSpPr/>
          <p:nvPr userDrawn="1"/>
        </p:nvGrpSpPr>
        <p:grpSpPr bwMode="gray">
          <a:xfrm>
            <a:off x="1575200" y="2712343"/>
            <a:ext cx="168302" cy="171088"/>
            <a:chOff x="865779" y="2896663"/>
            <a:chExt cx="264475" cy="276999"/>
          </a:xfrm>
        </p:grpSpPr>
        <p:sp>
          <p:nvSpPr>
            <p:cNvPr id="32" name="Oval 31"/>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34"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6</a:t>
              </a:r>
              <a:endParaRPr lang="en-US" sz="1100" dirty="0">
                <a:solidFill>
                  <a:srgbClr val="FFFFFF"/>
                </a:solidFill>
                <a:latin typeface="Rockwell"/>
              </a:endParaRPr>
            </a:p>
          </p:txBody>
        </p:sp>
      </p:grpSp>
      <p:grpSp>
        <p:nvGrpSpPr>
          <p:cNvPr id="35" name="Group 34"/>
          <p:cNvGrpSpPr/>
          <p:nvPr userDrawn="1"/>
        </p:nvGrpSpPr>
        <p:grpSpPr bwMode="gray">
          <a:xfrm>
            <a:off x="1575200" y="2990044"/>
            <a:ext cx="168302" cy="171088"/>
            <a:chOff x="865779" y="2896663"/>
            <a:chExt cx="264475" cy="276999"/>
          </a:xfrm>
        </p:grpSpPr>
        <p:sp>
          <p:nvSpPr>
            <p:cNvPr id="36" name="Oval 35"/>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40"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7</a:t>
              </a:r>
              <a:endParaRPr lang="en-US" sz="1100" dirty="0">
                <a:solidFill>
                  <a:srgbClr val="FFFFFF"/>
                </a:solidFill>
                <a:latin typeface="Rockwell"/>
              </a:endParaRPr>
            </a:p>
          </p:txBody>
        </p:sp>
      </p:grpSp>
      <p:sp>
        <p:nvSpPr>
          <p:cNvPr id="42" name="Title 2"/>
          <p:cNvSpPr>
            <a:spLocks noGrp="1"/>
          </p:cNvSpPr>
          <p:nvPr>
            <p:ph type="title" hasCustomPrompt="1"/>
          </p:nvPr>
        </p:nvSpPr>
        <p:spPr bwMode="gray">
          <a:xfrm>
            <a:off x="1887947" y="1340131"/>
            <a:ext cx="2909455" cy="138499"/>
          </a:xfrm>
          <a:prstGeom prst="rect">
            <a:avLst/>
          </a:prstGeom>
        </p:spPr>
        <p:txBody>
          <a:bodyPr lIns="0" tIns="0" rIns="0" bIns="0" anchor="ctr" anchorCtr="0">
            <a:spAutoFit/>
          </a:bodyPr>
          <a:lstStyle>
            <a:lvl1pPr>
              <a:lnSpc>
                <a:spcPct val="100000"/>
              </a:lnSpc>
              <a:defRPr sz="900" b="0" spc="0" baseline="0">
                <a:solidFill>
                  <a:schemeClr val="tx1"/>
                </a:solidFill>
              </a:defRPr>
            </a:lvl1pPr>
          </a:lstStyle>
          <a:p>
            <a:r>
              <a:rPr lang="en-US" dirty="0" smtClean="0"/>
              <a:t>Section Title – Rockwell 14pt, Title Case</a:t>
            </a:r>
          </a:p>
        </p:txBody>
      </p:sp>
      <p:sp>
        <p:nvSpPr>
          <p:cNvPr id="43" name="Text Placeholder 5"/>
          <p:cNvSpPr>
            <a:spLocks noGrp="1"/>
          </p:cNvSpPr>
          <p:nvPr>
            <p:ph type="body" sz="quarter" idx="15" hasCustomPrompt="1"/>
          </p:nvPr>
        </p:nvSpPr>
        <p:spPr bwMode="gray">
          <a:xfrm>
            <a:off x="1887947" y="1639558"/>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44" name="Text Placeholder 7"/>
          <p:cNvSpPr>
            <a:spLocks noGrp="1"/>
          </p:cNvSpPr>
          <p:nvPr>
            <p:ph type="body" sz="quarter" idx="16" hasCustomPrompt="1"/>
          </p:nvPr>
        </p:nvSpPr>
        <p:spPr bwMode="gray">
          <a:xfrm>
            <a:off x="1887947" y="1917259"/>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45" name="Text Placeholder 5"/>
          <p:cNvSpPr>
            <a:spLocks noGrp="1"/>
          </p:cNvSpPr>
          <p:nvPr>
            <p:ph type="body" sz="quarter" idx="17" hasCustomPrompt="1"/>
          </p:nvPr>
        </p:nvSpPr>
        <p:spPr bwMode="gray">
          <a:xfrm>
            <a:off x="1887947" y="2194961"/>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46" name="Text Placeholder 3"/>
          <p:cNvSpPr>
            <a:spLocks noGrp="1"/>
          </p:cNvSpPr>
          <p:nvPr>
            <p:ph type="body" sz="quarter" idx="18" hasCustomPrompt="1"/>
          </p:nvPr>
        </p:nvSpPr>
        <p:spPr bwMode="gray">
          <a:xfrm>
            <a:off x="1887947" y="2472662"/>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59" name="Text Placeholder 3"/>
          <p:cNvSpPr>
            <a:spLocks noGrp="1"/>
          </p:cNvSpPr>
          <p:nvPr>
            <p:ph type="body" sz="quarter" idx="19" hasCustomPrompt="1"/>
          </p:nvPr>
        </p:nvSpPr>
        <p:spPr bwMode="gray">
          <a:xfrm>
            <a:off x="1887947" y="2750364"/>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60" name="Text Placeholder 7"/>
          <p:cNvSpPr>
            <a:spLocks noGrp="1"/>
          </p:cNvSpPr>
          <p:nvPr>
            <p:ph type="body" sz="quarter" idx="20" hasCustomPrompt="1"/>
          </p:nvPr>
        </p:nvSpPr>
        <p:spPr bwMode="gray">
          <a:xfrm>
            <a:off x="1887947" y="3028065"/>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9" name="Text Placeholder 8"/>
          <p:cNvSpPr>
            <a:spLocks noGrp="1"/>
          </p:cNvSpPr>
          <p:nvPr>
            <p:ph type="body" sz="quarter" idx="21" hasCustomPrompt="1"/>
          </p:nvPr>
        </p:nvSpPr>
        <p:spPr bwMode="gray">
          <a:xfrm>
            <a:off x="1887947" y="3305768"/>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pic>
        <p:nvPicPr>
          <p:cNvPr id="56" name="Picture 5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3581" y="-12144"/>
            <a:ext cx="1089193" cy="1537418"/>
          </a:xfrm>
          <a:prstGeom prst="rect">
            <a:avLst/>
          </a:prstGeom>
        </p:spPr>
      </p:pic>
      <p:sp>
        <p:nvSpPr>
          <p:cNvPr id="57" name="Title 1"/>
          <p:cNvSpPr txBox="1">
            <a:spLocks/>
          </p:cNvSpPr>
          <p:nvPr userDrawn="1"/>
        </p:nvSpPr>
        <p:spPr bwMode="gray">
          <a:xfrm>
            <a:off x="325293" y="312252"/>
            <a:ext cx="5747802" cy="307777"/>
          </a:xfrm>
          <a:prstGeom prst="rect">
            <a:avLst/>
          </a:prstGeom>
        </p:spPr>
        <p:txBody>
          <a:bodyPr wrap="square" lIns="0" tIns="0" rIns="0" bIns="0" anchor="b" anchorCtr="0">
            <a:spAutoFit/>
          </a:bodyPr>
          <a:lstStyle>
            <a:lvl1pPr algn="l" defTabSz="1018879" rtl="0" eaLnBrk="1" latinLnBrk="0" hangingPunct="1">
              <a:lnSpc>
                <a:spcPct val="90000"/>
              </a:lnSpc>
              <a:spcBef>
                <a:spcPct val="0"/>
              </a:spcBef>
              <a:buNone/>
              <a:defRPr sz="2000" b="0" kern="1200">
                <a:solidFill>
                  <a:schemeClr val="accent5"/>
                </a:solidFill>
                <a:latin typeface="+mj-lt"/>
                <a:ea typeface="+mj-ea"/>
                <a:cs typeface="+mj-cs"/>
              </a:defRPr>
            </a:lvl1pPr>
          </a:lstStyle>
          <a:p>
            <a:pPr>
              <a:lnSpc>
                <a:spcPct val="100000"/>
              </a:lnSpc>
            </a:pPr>
            <a:r>
              <a:rPr lang="en-US" spc="31" dirty="0" smtClean="0">
                <a:solidFill>
                  <a:srgbClr val="004A88"/>
                </a:solidFill>
              </a:rPr>
              <a:t>Road Map for Discussion</a:t>
            </a:r>
          </a:p>
        </p:txBody>
      </p:sp>
    </p:spTree>
    <p:extLst>
      <p:ext uri="{BB962C8B-B14F-4D97-AF65-F5344CB8AC3E}">
        <p14:creationId xmlns:p14="http://schemas.microsoft.com/office/powerpoint/2010/main" val="253307129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cxnSp>
        <p:nvCxnSpPr>
          <p:cNvPr id="12" name="Straight Connector 11"/>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p:txBody>
          <a:bodyPr/>
          <a:lstStyle/>
          <a:p>
            <a:r>
              <a:rPr lang="en-US" dirty="0" smtClean="0"/>
              <a:t>Page Title – Rockwell 20pt Regular, Title Case</a:t>
            </a:r>
            <a:endParaRPr lang="en-US" dirty="0"/>
          </a:p>
        </p:txBody>
      </p:sp>
      <p:sp>
        <p:nvSpPr>
          <p:cNvPr id="4" name="Text Placeholder 3"/>
          <p:cNvSpPr>
            <a:spLocks noGrp="1"/>
          </p:cNvSpPr>
          <p:nvPr>
            <p:ph type="body" sz="quarter" idx="10" hasCustomPrompt="1"/>
          </p:nvPr>
        </p:nvSpPr>
        <p:spPr bwMode="gray">
          <a:xfrm>
            <a:off x="1693251" y="944642"/>
            <a:ext cx="4073236" cy="2550381"/>
          </a:xfrm>
        </p:spPr>
        <p:txBody>
          <a:bodyPr>
            <a:noAutofit/>
          </a:bodyPr>
          <a:lstStyle>
            <a:lvl1pPr marL="0" marR="0" indent="0" algn="l" defTabSz="640040" rtl="0" eaLnBrk="1" fontAlgn="auto" latinLnBrk="0" hangingPunct="1">
              <a:lnSpc>
                <a:spcPct val="100000"/>
              </a:lnSpc>
              <a:spcBef>
                <a:spcPts val="628"/>
              </a:spcBef>
              <a:spcAft>
                <a:spcPts val="0"/>
              </a:spcAft>
              <a:buClr>
                <a:schemeClr val="tx1"/>
              </a:buClr>
              <a:buSzTx/>
              <a:buFont typeface="Arial" pitchFamily="34" charset="0"/>
              <a:buNone/>
              <a:tabLst>
                <a:tab pos="3963416" algn="r"/>
              </a:tabLst>
              <a:defRPr sz="600"/>
            </a:lvl1pPr>
            <a:lvl2pPr marL="70804" indent="0">
              <a:spcBef>
                <a:spcPts val="628"/>
              </a:spcBef>
              <a:buNone/>
              <a:defRPr sz="600"/>
            </a:lvl2pPr>
            <a:lvl3pPr marL="144598" indent="0">
              <a:spcBef>
                <a:spcPts val="628"/>
              </a:spcBef>
              <a:buNone/>
              <a:defRPr sz="600"/>
            </a:lvl3pPr>
            <a:lvl4pPr marL="215403" indent="0">
              <a:spcBef>
                <a:spcPts val="628"/>
              </a:spcBef>
              <a:buNone/>
              <a:defRPr sz="600"/>
            </a:lvl4pPr>
            <a:lvl5pPr marL="288201" indent="0">
              <a:spcBef>
                <a:spcPts val="628"/>
              </a:spcBef>
              <a:buNone/>
              <a:defRPr sz="600"/>
            </a:lvl5pPr>
          </a:lstStyle>
          <a:p>
            <a:pPr lvl="0"/>
            <a:r>
              <a:rPr lang="en-US" dirty="0" smtClean="0"/>
              <a:t>Type Section Title, tab, then page number, then period space, period space, </a:t>
            </a:r>
            <a:r>
              <a:rPr lang="en-US" dirty="0" err="1" smtClean="0"/>
              <a:t>etc</a:t>
            </a:r>
            <a:r>
              <a:rPr lang="en-US" dirty="0" smtClean="0"/>
              <a:t>	. . . . . . . . . . . . X</a:t>
            </a:r>
            <a:br>
              <a:rPr lang="en-US" dirty="0" smtClean="0"/>
            </a:br>
            <a:r>
              <a:rPr lang="en-US" dirty="0" smtClean="0"/>
              <a:t>Type Section Title, tab, then page number, then period space, period space, </a:t>
            </a:r>
            <a:r>
              <a:rPr lang="en-US" dirty="0" err="1" smtClean="0"/>
              <a:t>etc</a:t>
            </a:r>
            <a:r>
              <a:rPr lang="en-US" dirty="0" smtClean="0"/>
              <a:t>	. . . . . . . . . . . . X</a:t>
            </a:r>
            <a:br>
              <a:rPr lang="en-US" dirty="0" smtClean="0"/>
            </a:br>
            <a:r>
              <a:rPr lang="en-US" dirty="0" smtClean="0"/>
              <a:t>Type Section Title, tab, then page number, then period space, period space, </a:t>
            </a:r>
            <a:r>
              <a:rPr lang="en-US" dirty="0" err="1" smtClean="0"/>
              <a:t>etc</a:t>
            </a:r>
            <a:r>
              <a:rPr lang="en-US" dirty="0" smtClean="0"/>
              <a:t>	. . . . . . . . . . . . X</a:t>
            </a:r>
            <a:br>
              <a:rPr lang="en-US" dirty="0" smtClean="0"/>
            </a:br>
            <a:r>
              <a:rPr lang="en-US" dirty="0" smtClean="0"/>
              <a:t>Type Section Title, tab, then page number, then period space, period space, </a:t>
            </a:r>
            <a:r>
              <a:rPr lang="en-US" dirty="0" err="1" smtClean="0"/>
              <a:t>etc</a:t>
            </a:r>
            <a:r>
              <a:rPr lang="en-US" dirty="0" smtClean="0"/>
              <a:t>	. . . . . . . . . . . . X</a:t>
            </a:r>
            <a:br>
              <a:rPr lang="en-US" dirty="0" smtClean="0"/>
            </a:br>
            <a:r>
              <a:rPr lang="en-US" dirty="0" smtClean="0"/>
              <a:t>Type Section Title, tab, then page number, then period space, period space, </a:t>
            </a:r>
            <a:r>
              <a:rPr lang="en-US" dirty="0" err="1" smtClean="0"/>
              <a:t>etc</a:t>
            </a:r>
            <a:r>
              <a:rPr lang="en-US" dirty="0" smtClean="0"/>
              <a:t>	. . . . . . . . . . . . X</a:t>
            </a:r>
            <a:br>
              <a:rPr lang="en-US" dirty="0" smtClean="0"/>
            </a:br>
            <a:r>
              <a:rPr lang="en-US" dirty="0" smtClean="0"/>
              <a:t>Type Section Title, tab, then page number, then period space, period space, </a:t>
            </a:r>
            <a:r>
              <a:rPr lang="en-US" dirty="0" err="1" smtClean="0"/>
              <a:t>etc</a:t>
            </a:r>
            <a:r>
              <a:rPr lang="en-US" dirty="0" smtClean="0"/>
              <a:t>	. . . . . . . . . . . . X</a:t>
            </a:r>
            <a:br>
              <a:rPr lang="en-US" dirty="0" smtClean="0"/>
            </a:br>
            <a:r>
              <a:rPr lang="en-US" dirty="0" smtClean="0"/>
              <a:t>Type Section Title, tab, then page number, then period space, period space, </a:t>
            </a:r>
            <a:r>
              <a:rPr lang="en-US" dirty="0" err="1" smtClean="0"/>
              <a:t>etc</a:t>
            </a:r>
            <a:r>
              <a:rPr lang="en-US" dirty="0" smtClean="0"/>
              <a:t>	. . . . . . . . . . . . X</a:t>
            </a:r>
          </a:p>
        </p:txBody>
      </p:sp>
    </p:spTree>
    <p:extLst>
      <p:ext uri="{BB962C8B-B14F-4D97-AF65-F5344CB8AC3E}">
        <p14:creationId xmlns:p14="http://schemas.microsoft.com/office/powerpoint/2010/main" val="285831004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5293" y="683523"/>
            <a:ext cx="5749082" cy="123563"/>
          </a:xfrm>
        </p:spPr>
        <p:txBody>
          <a:bodyPr/>
          <a:lstStyle>
            <a:lvl1pPr marL="0" indent="0">
              <a:spcBef>
                <a:spcPts val="0"/>
              </a:spcBef>
              <a:buNone/>
              <a:defRPr sz="800">
                <a:solidFill>
                  <a:schemeClr val="tx1"/>
                </a:solidFill>
              </a:defRPr>
            </a:lvl1pPr>
          </a:lstStyle>
          <a:p>
            <a:pPr lvl="0"/>
            <a:r>
              <a:rPr lang="en-US" dirty="0" smtClean="0"/>
              <a:t>Page Subtitle – Verdana 13pt Regular, Title Case</a:t>
            </a:r>
          </a:p>
        </p:txBody>
      </p:sp>
      <p:sp>
        <p:nvSpPr>
          <p:cNvPr id="8" name="Text Placeholder 7"/>
          <p:cNvSpPr>
            <a:spLocks noGrp="1"/>
          </p:cNvSpPr>
          <p:nvPr>
            <p:ph type="body" sz="quarter" idx="29" hasCustomPrompt="1"/>
          </p:nvPr>
        </p:nvSpPr>
        <p:spPr bwMode="gray">
          <a:xfrm>
            <a:off x="325294" y="284350"/>
            <a:ext cx="1745673" cy="76944"/>
          </a:xfrm>
        </p:spPr>
        <p:txBody>
          <a:bodyPr/>
          <a:lstStyle>
            <a:lvl1pPr marL="0" indent="0">
              <a:spcBef>
                <a:spcPts val="0"/>
              </a:spcBef>
              <a:buNone/>
              <a:defRPr sz="500">
                <a:solidFill>
                  <a:schemeClr val="tx1"/>
                </a:solidFill>
              </a:defRPr>
            </a:lvl1pPr>
            <a:lvl2pPr>
              <a:spcBef>
                <a:spcPts val="0"/>
              </a:spcBef>
              <a:defRPr sz="500"/>
            </a:lvl2pPr>
            <a:lvl3pPr>
              <a:spcBef>
                <a:spcPts val="0"/>
              </a:spcBef>
              <a:defRPr sz="500"/>
            </a:lvl3pPr>
            <a:lvl4pPr>
              <a:spcBef>
                <a:spcPts val="0"/>
              </a:spcBef>
              <a:defRPr sz="500"/>
            </a:lvl4pPr>
            <a:lvl5pPr>
              <a:spcBef>
                <a:spcPts val="0"/>
              </a:spcBef>
              <a:defRPr sz="500"/>
            </a:lvl5pPr>
          </a:lstStyle>
          <a:p>
            <a:pPr lvl="0"/>
            <a:r>
              <a:rPr lang="en-US" dirty="0" smtClean="0"/>
              <a:t>Top Kicker – Verdana 8pt Regular, Title Case</a:t>
            </a:r>
          </a:p>
        </p:txBody>
      </p:sp>
      <p:sp>
        <p:nvSpPr>
          <p:cNvPr id="10" name="Text Placeholder 9"/>
          <p:cNvSpPr>
            <a:spLocks noGrp="1"/>
          </p:cNvSpPr>
          <p:nvPr>
            <p:ph type="body" sz="quarter" idx="30" hasCustomPrompt="1"/>
          </p:nvPr>
        </p:nvSpPr>
        <p:spPr bwMode="gray">
          <a:xfrm>
            <a:off x="4591685" y="4367275"/>
            <a:ext cx="1483822" cy="95048"/>
          </a:xfrm>
        </p:spPr>
        <p:txBody>
          <a:bodyPr anchor="b" anchorCtr="0"/>
          <a:lstStyle>
            <a:lvl1pPr marL="0" indent="0">
              <a:spcBef>
                <a:spcPts val="0"/>
              </a:spcBef>
              <a:buNone/>
              <a:defRPr sz="300">
                <a:solidFill>
                  <a:schemeClr val="tx1"/>
                </a:solidFill>
              </a:defRPr>
            </a:lvl1pPr>
            <a:lvl2pPr marL="70804" indent="0">
              <a:spcBef>
                <a:spcPts val="0"/>
              </a:spcBef>
              <a:buNone/>
              <a:defRPr sz="300"/>
            </a:lvl2pPr>
            <a:lvl3pPr marL="144598" indent="0">
              <a:spcBef>
                <a:spcPts val="0"/>
              </a:spcBef>
              <a:buNone/>
              <a:defRPr sz="300"/>
            </a:lvl3pPr>
            <a:lvl4pPr marL="215403" indent="0">
              <a:spcBef>
                <a:spcPts val="0"/>
              </a:spcBef>
              <a:buNone/>
              <a:defRPr sz="300"/>
            </a:lvl4pPr>
            <a:lvl5pPr marL="288201" indent="0">
              <a:spcBef>
                <a:spcPts val="0"/>
              </a:spcBef>
              <a:buNone/>
              <a:defRPr sz="300"/>
            </a:lvl5pPr>
          </a:lstStyle>
          <a:p>
            <a:pPr lvl="0"/>
            <a:r>
              <a:rPr lang="en-US" dirty="0" smtClean="0"/>
              <a:t>Source: Click to add source. Use a single space after “Source:” and a period at the end of the source. Stretch the box to the left as needed.</a:t>
            </a:r>
          </a:p>
        </p:txBody>
      </p:sp>
      <p:sp>
        <p:nvSpPr>
          <p:cNvPr id="12" name="Text Placeholder 11"/>
          <p:cNvSpPr>
            <a:spLocks noGrp="1"/>
          </p:cNvSpPr>
          <p:nvPr>
            <p:ph type="body" sz="quarter" idx="31" hasCustomPrompt="1"/>
          </p:nvPr>
        </p:nvSpPr>
        <p:spPr bwMode="gray">
          <a:xfrm>
            <a:off x="325294" y="4367275"/>
            <a:ext cx="1917779" cy="95048"/>
          </a:xfrm>
        </p:spPr>
        <p:txBody>
          <a:bodyPr anchor="b" anchorCtr="0"/>
          <a:lstStyle>
            <a:lvl1pPr marL="73796" indent="-73796">
              <a:spcBef>
                <a:spcPts val="63"/>
              </a:spcBef>
              <a:buFont typeface="+mj-lt"/>
              <a:buAutoNum type="arabicParenR"/>
              <a:defRPr sz="300">
                <a:solidFill>
                  <a:schemeClr val="tx1"/>
                </a:solidFill>
              </a:defRPr>
            </a:lvl1pPr>
            <a:lvl2pPr marL="214407" indent="-143603">
              <a:spcBef>
                <a:spcPts val="126"/>
              </a:spcBef>
              <a:buFont typeface="+mj-lt"/>
              <a:buAutoNum type="arabicParenR"/>
              <a:defRPr sz="300"/>
            </a:lvl2pPr>
            <a:lvl3pPr marL="288201" indent="-143603">
              <a:spcBef>
                <a:spcPts val="126"/>
              </a:spcBef>
              <a:buFont typeface="+mj-lt"/>
              <a:buAutoNum type="arabicParenR"/>
              <a:defRPr sz="300"/>
            </a:lvl3pPr>
            <a:lvl4pPr marL="359005" indent="-143603">
              <a:spcBef>
                <a:spcPts val="126"/>
              </a:spcBef>
              <a:buFont typeface="+mj-lt"/>
              <a:buAutoNum type="arabicParenR"/>
              <a:defRPr sz="300"/>
            </a:lvl4pPr>
            <a:lvl5pPr marL="431803" indent="-143603">
              <a:spcBef>
                <a:spcPts val="126"/>
              </a:spcBef>
              <a:buFont typeface="+mj-lt"/>
              <a:buAutoNum type="arabicParenR"/>
              <a:defRPr sz="300"/>
            </a:lvl5pPr>
          </a:lstStyle>
          <a:p>
            <a:pPr lvl="0"/>
            <a:r>
              <a:rPr lang="en-US" dirty="0" smtClean="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p:txBody>
          <a:bodyPr/>
          <a:lstStyle/>
          <a:p>
            <a:r>
              <a:rPr lang="en-US" dirty="0" smtClean="0"/>
              <a:t>Page Title – Rockwell 20pt Regular, Title Case</a:t>
            </a:r>
            <a:endParaRPr lang="en-US" dirty="0"/>
          </a:p>
        </p:txBody>
      </p:sp>
    </p:spTree>
    <p:extLst>
      <p:ext uri="{BB962C8B-B14F-4D97-AF65-F5344CB8AC3E}">
        <p14:creationId xmlns:p14="http://schemas.microsoft.com/office/powerpoint/2010/main" val="66287580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gray">
          <a:xfrm>
            <a:off x="1735889" y="826255"/>
            <a:ext cx="0" cy="3636069"/>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28" hasCustomPrompt="1"/>
          </p:nvPr>
        </p:nvSpPr>
        <p:spPr bwMode="gray">
          <a:xfrm>
            <a:off x="1819100" y="808575"/>
            <a:ext cx="4256407" cy="123563"/>
          </a:xfrm>
        </p:spPr>
        <p:txBody>
          <a:bodyPr/>
          <a:lstStyle>
            <a:lvl1pPr marL="0" indent="0">
              <a:spcBef>
                <a:spcPts val="0"/>
              </a:spcBef>
              <a:buNone/>
              <a:defRPr sz="800">
                <a:solidFill>
                  <a:schemeClr val="tx1"/>
                </a:solidFill>
              </a:defRPr>
            </a:lvl1pPr>
          </a:lstStyle>
          <a:p>
            <a:pPr lvl="0"/>
            <a:r>
              <a:rPr lang="en-US" dirty="0" smtClean="0"/>
              <a:t>Page Subtitle – Verdana 13pt Regular, Title Case</a:t>
            </a:r>
          </a:p>
        </p:txBody>
      </p:sp>
      <p:sp>
        <p:nvSpPr>
          <p:cNvPr id="12" name="Text Placeholder 7"/>
          <p:cNvSpPr>
            <a:spLocks noGrp="1"/>
          </p:cNvSpPr>
          <p:nvPr>
            <p:ph type="body" sz="quarter" idx="30" hasCustomPrompt="1"/>
          </p:nvPr>
        </p:nvSpPr>
        <p:spPr bwMode="gray">
          <a:xfrm>
            <a:off x="325294" y="284350"/>
            <a:ext cx="1745673" cy="76944"/>
          </a:xfrm>
        </p:spPr>
        <p:txBody>
          <a:bodyPr/>
          <a:lstStyle>
            <a:lvl1pPr marL="0" indent="0">
              <a:spcBef>
                <a:spcPts val="0"/>
              </a:spcBef>
              <a:buNone/>
              <a:defRPr sz="500">
                <a:solidFill>
                  <a:schemeClr val="tx1"/>
                </a:solidFill>
              </a:defRPr>
            </a:lvl1pPr>
            <a:lvl2pPr>
              <a:spcBef>
                <a:spcPts val="0"/>
              </a:spcBef>
              <a:defRPr sz="500"/>
            </a:lvl2pPr>
            <a:lvl3pPr>
              <a:spcBef>
                <a:spcPts val="0"/>
              </a:spcBef>
              <a:defRPr sz="500"/>
            </a:lvl3pPr>
            <a:lvl4pPr>
              <a:spcBef>
                <a:spcPts val="0"/>
              </a:spcBef>
              <a:defRPr sz="500"/>
            </a:lvl4pPr>
            <a:lvl5pPr>
              <a:spcBef>
                <a:spcPts val="0"/>
              </a:spcBef>
              <a:defRPr sz="500"/>
            </a:lvl5pPr>
          </a:lstStyle>
          <a:p>
            <a:pPr lvl="0"/>
            <a:r>
              <a:rPr lang="en-US" dirty="0" smtClean="0"/>
              <a:t>Top Kicker – Verdana 8pt Regular, Title Case</a:t>
            </a:r>
          </a:p>
        </p:txBody>
      </p:sp>
      <p:sp>
        <p:nvSpPr>
          <p:cNvPr id="3" name="Text Placeholder 2"/>
          <p:cNvSpPr>
            <a:spLocks noGrp="1"/>
          </p:cNvSpPr>
          <p:nvPr>
            <p:ph type="body" sz="quarter" idx="31" hasCustomPrompt="1"/>
          </p:nvPr>
        </p:nvSpPr>
        <p:spPr bwMode="gray">
          <a:xfrm>
            <a:off x="325293" y="810235"/>
            <a:ext cx="1355806" cy="3652088"/>
          </a:xfrm>
        </p:spPr>
        <p:txBody>
          <a:bodyPr>
            <a:noAutofit/>
          </a:bodyPr>
          <a:lstStyle>
            <a:lvl1pPr marL="0" indent="0">
              <a:lnSpc>
                <a:spcPct val="120000"/>
              </a:lnSpc>
              <a:spcBef>
                <a:spcPts val="503"/>
              </a:spcBef>
              <a:buNone/>
              <a:defRPr>
                <a:solidFill>
                  <a:schemeClr val="tx1"/>
                </a:solidFill>
              </a:defRPr>
            </a:lvl1pPr>
            <a:lvl2pPr marL="70804" indent="0">
              <a:lnSpc>
                <a:spcPct val="120000"/>
              </a:lnSpc>
              <a:spcBef>
                <a:spcPts val="503"/>
              </a:spcBef>
              <a:buNone/>
              <a:defRPr/>
            </a:lvl2pPr>
            <a:lvl3pPr marL="144598" indent="0">
              <a:lnSpc>
                <a:spcPct val="120000"/>
              </a:lnSpc>
              <a:spcBef>
                <a:spcPts val="503"/>
              </a:spcBef>
              <a:buNone/>
              <a:defRPr/>
            </a:lvl3pPr>
            <a:lvl4pPr marL="215403" indent="0">
              <a:lnSpc>
                <a:spcPct val="120000"/>
              </a:lnSpc>
              <a:spcBef>
                <a:spcPts val="503"/>
              </a:spcBef>
              <a:buNone/>
              <a:defRPr/>
            </a:lvl4pPr>
            <a:lvl5pPr marL="288201" indent="0">
              <a:lnSpc>
                <a:spcPct val="120000"/>
              </a:lnSpc>
              <a:spcBef>
                <a:spcPts val="503"/>
              </a:spcBef>
              <a:buNone/>
              <a:defRPr/>
            </a:lvl5pPr>
          </a:lstStyle>
          <a:p>
            <a:pPr lvl="0"/>
            <a:r>
              <a:rPr lang="en-US" dirty="0" smtClean="0"/>
              <a:t>Section Text – Verdana 9pt Regular. Click to add text. Click to add text. Click to add text. Click to add text. Click to add text. Click to add text. Click to add text. Click to add text.</a:t>
            </a:r>
            <a:br>
              <a:rPr lang="en-US" dirty="0" smtClean="0"/>
            </a:br>
            <a:r>
              <a:rPr lang="en-US" dirty="0" smtClean="0"/>
              <a:t>Click to add text. Click to add text. Click to add text. Click to add text. Click to add text. Click to add text. Click to add text. Click to add text. </a:t>
            </a:r>
          </a:p>
        </p:txBody>
      </p:sp>
      <p:sp>
        <p:nvSpPr>
          <p:cNvPr id="9" name="Text Placeholder 8"/>
          <p:cNvSpPr>
            <a:spLocks noGrp="1"/>
          </p:cNvSpPr>
          <p:nvPr>
            <p:ph type="body" sz="quarter" idx="33" hasCustomPrompt="1"/>
          </p:nvPr>
        </p:nvSpPr>
        <p:spPr bwMode="gray">
          <a:xfrm>
            <a:off x="4591685" y="4367275"/>
            <a:ext cx="1483822" cy="95048"/>
          </a:xfrm>
          <a:noFill/>
        </p:spPr>
        <p:txBody>
          <a:bodyPr anchor="b" anchorCtr="0"/>
          <a:lstStyle>
            <a:lvl1pPr marL="0" indent="0">
              <a:spcBef>
                <a:spcPts val="0"/>
              </a:spcBef>
              <a:buFont typeface="Arial" panose="020B0604020202020204" pitchFamily="34" charset="0"/>
              <a:buNone/>
              <a:defRPr sz="300">
                <a:solidFill>
                  <a:schemeClr val="tx1"/>
                </a:solidFill>
              </a:defRPr>
            </a:lvl1pPr>
            <a:lvl2pPr marL="70804" indent="0">
              <a:spcBef>
                <a:spcPts val="0"/>
              </a:spcBef>
              <a:buFont typeface="Arial" panose="020B0604020202020204" pitchFamily="34" charset="0"/>
              <a:buNone/>
              <a:defRPr sz="300"/>
            </a:lvl2pPr>
            <a:lvl3pPr marL="144598" indent="0">
              <a:spcBef>
                <a:spcPts val="0"/>
              </a:spcBef>
              <a:buFont typeface="Arial" panose="020B0604020202020204" pitchFamily="34" charset="0"/>
              <a:buNone/>
              <a:defRPr sz="300"/>
            </a:lvl3pPr>
            <a:lvl4pPr marL="215403" indent="0">
              <a:spcBef>
                <a:spcPts val="0"/>
              </a:spcBef>
              <a:buFont typeface="Arial" panose="020B0604020202020204" pitchFamily="34" charset="0"/>
              <a:buNone/>
              <a:defRPr sz="300"/>
            </a:lvl4pPr>
            <a:lvl5pPr marL="288201" indent="0">
              <a:spcBef>
                <a:spcPts val="0"/>
              </a:spcBef>
              <a:buFont typeface="Arial" panose="020B0604020202020204" pitchFamily="34" charset="0"/>
              <a:buNone/>
              <a:defRPr sz="300"/>
            </a:lvl5pPr>
          </a:lstStyle>
          <a:p>
            <a:pPr lvl="0"/>
            <a:r>
              <a:rPr lang="en-US" dirty="0" smtClean="0"/>
              <a:t>Source: Click to add source. Use a single space after “Source:” and a period at the end of the source. Stretch the box to the left as needed.</a:t>
            </a:r>
          </a:p>
        </p:txBody>
      </p:sp>
      <p:sp>
        <p:nvSpPr>
          <p:cNvPr id="14" name="Text Placeholder 13"/>
          <p:cNvSpPr>
            <a:spLocks noGrp="1"/>
          </p:cNvSpPr>
          <p:nvPr>
            <p:ph type="body" sz="quarter" idx="34" hasCustomPrompt="1"/>
          </p:nvPr>
        </p:nvSpPr>
        <p:spPr bwMode="gray">
          <a:xfrm>
            <a:off x="1819101" y="4367275"/>
            <a:ext cx="1931003" cy="95048"/>
          </a:xfrm>
        </p:spPr>
        <p:txBody>
          <a:bodyPr anchor="b" anchorCtr="0"/>
          <a:lstStyle>
            <a:lvl1pPr marL="73796" indent="-73796">
              <a:spcBef>
                <a:spcPts val="63"/>
              </a:spcBef>
              <a:buFont typeface="+mj-lt"/>
              <a:buAutoNum type="arabicParenR"/>
              <a:defRPr sz="300">
                <a:solidFill>
                  <a:schemeClr val="tx1"/>
                </a:solidFill>
              </a:defRPr>
            </a:lvl1pPr>
            <a:lvl2pPr marL="214407" indent="-143603">
              <a:spcBef>
                <a:spcPts val="126"/>
              </a:spcBef>
              <a:buFont typeface="+mj-lt"/>
              <a:buAutoNum type="arabicParenR"/>
              <a:defRPr sz="300"/>
            </a:lvl2pPr>
            <a:lvl3pPr marL="288201" indent="-143603">
              <a:spcBef>
                <a:spcPts val="126"/>
              </a:spcBef>
              <a:buFont typeface="+mj-lt"/>
              <a:buAutoNum type="arabicParenR"/>
              <a:defRPr sz="300"/>
            </a:lvl3pPr>
            <a:lvl4pPr marL="359005" indent="-143603">
              <a:spcBef>
                <a:spcPts val="126"/>
              </a:spcBef>
              <a:buFont typeface="+mj-lt"/>
              <a:buAutoNum type="arabicParenR"/>
              <a:defRPr sz="300"/>
            </a:lvl4pPr>
            <a:lvl5pPr marL="431803" indent="-143603">
              <a:spcBef>
                <a:spcPts val="126"/>
              </a:spcBef>
              <a:buFont typeface="+mj-lt"/>
              <a:buAutoNum type="arabicParenR"/>
              <a:defRPr sz="300"/>
            </a:lvl5pPr>
          </a:lstStyle>
          <a:p>
            <a:pPr lvl="0"/>
            <a:r>
              <a:rPr lang="en-US" dirty="0" smtClean="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p:txBody>
          <a:bodyPr/>
          <a:lstStyle/>
          <a:p>
            <a:r>
              <a:rPr lang="en-US" dirty="0" smtClean="0"/>
              <a:t>Page Title – Rockwell 20pt Regular, Title Case</a:t>
            </a:r>
            <a:endParaRPr lang="en-US" dirty="0"/>
          </a:p>
        </p:txBody>
      </p:sp>
    </p:spTree>
    <p:extLst>
      <p:ext uri="{BB962C8B-B14F-4D97-AF65-F5344CB8AC3E}">
        <p14:creationId xmlns:p14="http://schemas.microsoft.com/office/powerpoint/2010/main" val="49260474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x Text: Standard">
    <p:spTree>
      <p:nvGrpSpPr>
        <p:cNvPr id="1" name=""/>
        <p:cNvGrpSpPr/>
        <p:nvPr/>
      </p:nvGrpSpPr>
      <p:grpSpPr>
        <a:xfrm>
          <a:off x="0" y="0"/>
          <a:ext cx="0" cy="0"/>
          <a:chOff x="0" y="0"/>
          <a:chExt cx="0" cy="0"/>
        </a:xfrm>
      </p:grpSpPr>
      <p:sp>
        <p:nvSpPr>
          <p:cNvPr id="3" name="Text Placeholder 2"/>
          <p:cNvSpPr>
            <a:spLocks noGrp="1"/>
          </p:cNvSpPr>
          <p:nvPr>
            <p:ph type="body" sz="quarter" idx="32" hasCustomPrompt="1"/>
          </p:nvPr>
        </p:nvSpPr>
        <p:spPr bwMode="gray">
          <a:xfrm>
            <a:off x="325293" y="284349"/>
            <a:ext cx="1408176" cy="4177973"/>
          </a:xfrm>
          <a:ln w="12700">
            <a:solidFill>
              <a:schemeClr val="accent3"/>
            </a:solidFill>
            <a:miter lim="800000"/>
          </a:ln>
        </p:spPr>
        <p:txBody>
          <a:bodyPr lIns="86161" tIns="86161" rIns="86161" bIns="86161">
            <a:noAutofit/>
          </a:bodyPr>
          <a:lstStyle>
            <a:lvl1pPr marL="0" indent="0">
              <a:spcBef>
                <a:spcPts val="0"/>
              </a:spcBef>
              <a:buNone/>
              <a:defRPr sz="600" b="1">
                <a:solidFill>
                  <a:schemeClr val="tx1"/>
                </a:solidFill>
              </a:defRPr>
            </a:lvl1pPr>
            <a:lvl2pPr marL="70804" indent="0">
              <a:buNone/>
              <a:defRPr sz="600"/>
            </a:lvl2pPr>
            <a:lvl3pPr marL="144598" indent="0">
              <a:buNone/>
              <a:defRPr sz="600"/>
            </a:lvl3pPr>
            <a:lvl4pPr marL="215403" indent="0">
              <a:buNone/>
              <a:defRPr sz="600"/>
            </a:lvl4pPr>
            <a:lvl5pPr marL="288201" indent="0">
              <a:buNone/>
              <a:defRPr sz="600"/>
            </a:lvl5pPr>
          </a:lstStyle>
          <a:p>
            <a:pPr lvl="0"/>
            <a:r>
              <a:rPr lang="en-US" dirty="0" smtClean="0"/>
              <a:t>Box Title – Verdana 10pt</a:t>
            </a:r>
          </a:p>
        </p:txBody>
      </p:sp>
      <p:cxnSp>
        <p:nvCxnSpPr>
          <p:cNvPr id="10" name="Straight Connector 9"/>
          <p:cNvCxnSpPr/>
          <p:nvPr userDrawn="1"/>
        </p:nvCxnSpPr>
        <p:spPr bwMode="gray">
          <a:xfrm>
            <a:off x="1819100" y="638000"/>
            <a:ext cx="4256407"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28" hasCustomPrompt="1"/>
          </p:nvPr>
        </p:nvSpPr>
        <p:spPr bwMode="gray">
          <a:xfrm>
            <a:off x="1819100" y="683523"/>
            <a:ext cx="4256407" cy="123563"/>
          </a:xfrm>
        </p:spPr>
        <p:txBody>
          <a:bodyPr/>
          <a:lstStyle>
            <a:lvl1pPr marL="0" indent="0">
              <a:spcBef>
                <a:spcPts val="0"/>
              </a:spcBef>
              <a:buNone/>
              <a:defRPr sz="800">
                <a:solidFill>
                  <a:schemeClr val="tx1"/>
                </a:solidFill>
              </a:defRPr>
            </a:lvl1pPr>
          </a:lstStyle>
          <a:p>
            <a:pPr lvl="0"/>
            <a:r>
              <a:rPr lang="en-US" dirty="0" smtClean="0"/>
              <a:t>Page Subtitle – Verdana 13pt Regular, Title Case</a:t>
            </a:r>
          </a:p>
        </p:txBody>
      </p:sp>
      <p:sp>
        <p:nvSpPr>
          <p:cNvPr id="16" name="Text Placeholder 7"/>
          <p:cNvSpPr>
            <a:spLocks noGrp="1"/>
          </p:cNvSpPr>
          <p:nvPr>
            <p:ph type="body" sz="quarter" idx="30" hasCustomPrompt="1"/>
          </p:nvPr>
        </p:nvSpPr>
        <p:spPr bwMode="gray">
          <a:xfrm>
            <a:off x="1819099" y="284350"/>
            <a:ext cx="1745673" cy="76944"/>
          </a:xfrm>
        </p:spPr>
        <p:txBody>
          <a:bodyPr/>
          <a:lstStyle>
            <a:lvl1pPr marL="0" indent="0">
              <a:spcBef>
                <a:spcPts val="0"/>
              </a:spcBef>
              <a:buNone/>
              <a:defRPr sz="500">
                <a:solidFill>
                  <a:schemeClr val="tx1"/>
                </a:solidFill>
              </a:defRPr>
            </a:lvl1pPr>
            <a:lvl2pPr>
              <a:spcBef>
                <a:spcPts val="0"/>
              </a:spcBef>
              <a:defRPr sz="500"/>
            </a:lvl2pPr>
            <a:lvl3pPr>
              <a:spcBef>
                <a:spcPts val="0"/>
              </a:spcBef>
              <a:defRPr sz="500"/>
            </a:lvl3pPr>
            <a:lvl4pPr>
              <a:spcBef>
                <a:spcPts val="0"/>
              </a:spcBef>
              <a:defRPr sz="500"/>
            </a:lvl4pPr>
            <a:lvl5pPr>
              <a:spcBef>
                <a:spcPts val="0"/>
              </a:spcBef>
              <a:defRPr sz="500"/>
            </a:lvl5pPr>
          </a:lstStyle>
          <a:p>
            <a:pPr lvl="0"/>
            <a:r>
              <a:rPr lang="en-US" dirty="0" smtClean="0"/>
              <a:t>Top Kicker – Verdana 8pt Regular, Title Case</a:t>
            </a:r>
          </a:p>
        </p:txBody>
      </p:sp>
      <p:sp>
        <p:nvSpPr>
          <p:cNvPr id="6" name="Text Placeholder 5"/>
          <p:cNvSpPr>
            <a:spLocks noGrp="1"/>
          </p:cNvSpPr>
          <p:nvPr>
            <p:ph type="body" sz="quarter" idx="33" hasCustomPrompt="1"/>
          </p:nvPr>
        </p:nvSpPr>
        <p:spPr bwMode="gray">
          <a:xfrm>
            <a:off x="325293" y="461127"/>
            <a:ext cx="1408176" cy="4001195"/>
          </a:xfrm>
        </p:spPr>
        <p:txBody>
          <a:bodyPr lIns="86161" tIns="86161" rIns="86161">
            <a:noAutofit/>
          </a:bodyPr>
          <a:lstStyle>
            <a:lvl1pPr marL="0" indent="0">
              <a:lnSpc>
                <a:spcPct val="120000"/>
              </a:lnSpc>
              <a:spcBef>
                <a:spcPts val="503"/>
              </a:spcBef>
              <a:buNone/>
              <a:defRPr>
                <a:solidFill>
                  <a:schemeClr val="tx1"/>
                </a:solidFill>
              </a:defRPr>
            </a:lvl1pPr>
            <a:lvl2pPr marL="70804" indent="0">
              <a:lnSpc>
                <a:spcPct val="120000"/>
              </a:lnSpc>
              <a:spcBef>
                <a:spcPts val="503"/>
              </a:spcBef>
              <a:buNone/>
              <a:defRPr/>
            </a:lvl2pPr>
            <a:lvl3pPr marL="144598" indent="0">
              <a:lnSpc>
                <a:spcPct val="120000"/>
              </a:lnSpc>
              <a:spcBef>
                <a:spcPts val="503"/>
              </a:spcBef>
              <a:buNone/>
              <a:defRPr/>
            </a:lvl3pPr>
            <a:lvl4pPr marL="215403" indent="0">
              <a:lnSpc>
                <a:spcPct val="120000"/>
              </a:lnSpc>
              <a:spcBef>
                <a:spcPts val="503"/>
              </a:spcBef>
              <a:buNone/>
              <a:defRPr/>
            </a:lvl4pPr>
            <a:lvl5pPr marL="288201" indent="0">
              <a:lnSpc>
                <a:spcPct val="120000"/>
              </a:lnSpc>
              <a:spcBef>
                <a:spcPts val="503"/>
              </a:spcBef>
              <a:buNone/>
              <a:defRPr/>
            </a:lvl5pPr>
          </a:lstStyle>
          <a:p>
            <a:pPr lvl="0"/>
            <a:r>
              <a:rPr lang="en-US" dirty="0" smtClean="0"/>
              <a:t>Section Text – Verdana 9pt Regular. Click to add text. Click to add text. Click to add text. Click to add text. Click to add text. Click to add text. Click to add text. Click to add text.</a:t>
            </a:r>
            <a:br>
              <a:rPr lang="en-US" dirty="0" smtClean="0"/>
            </a:br>
            <a:r>
              <a:rPr lang="en-US" dirty="0" smtClean="0"/>
              <a:t>Click to add text. Click to add text. Click to add text. Click to add text. Click to add text. Click to add text. Click to add text. Click to add text. </a:t>
            </a:r>
          </a:p>
        </p:txBody>
      </p:sp>
      <p:sp>
        <p:nvSpPr>
          <p:cNvPr id="8" name="Text Placeholder 7"/>
          <p:cNvSpPr>
            <a:spLocks noGrp="1"/>
          </p:cNvSpPr>
          <p:nvPr>
            <p:ph type="body" sz="quarter" idx="36" hasCustomPrompt="1"/>
          </p:nvPr>
        </p:nvSpPr>
        <p:spPr bwMode="gray">
          <a:xfrm>
            <a:off x="4591685" y="4367275"/>
            <a:ext cx="1483822" cy="95048"/>
          </a:xfrm>
        </p:spPr>
        <p:txBody>
          <a:bodyPr anchor="b" anchorCtr="0"/>
          <a:lstStyle>
            <a:lvl1pPr marL="0" indent="0">
              <a:spcBef>
                <a:spcPts val="0"/>
              </a:spcBef>
              <a:buNone/>
              <a:defRPr sz="300">
                <a:solidFill>
                  <a:schemeClr val="tx1"/>
                </a:solidFill>
              </a:defRPr>
            </a:lvl1pPr>
            <a:lvl2pPr marL="70804" indent="0">
              <a:spcBef>
                <a:spcPts val="0"/>
              </a:spcBef>
              <a:buNone/>
              <a:defRPr sz="300"/>
            </a:lvl2pPr>
            <a:lvl3pPr marL="144598" indent="0">
              <a:spcBef>
                <a:spcPts val="0"/>
              </a:spcBef>
              <a:buNone/>
              <a:defRPr sz="300"/>
            </a:lvl3pPr>
            <a:lvl4pPr marL="215403" indent="0">
              <a:spcBef>
                <a:spcPts val="0"/>
              </a:spcBef>
              <a:buNone/>
              <a:defRPr sz="300"/>
            </a:lvl4pPr>
            <a:lvl5pPr marL="288201" indent="0">
              <a:spcBef>
                <a:spcPts val="0"/>
              </a:spcBef>
              <a:buNone/>
              <a:defRPr sz="300"/>
            </a:lvl5pPr>
          </a:lstStyle>
          <a:p>
            <a:pPr lvl="0"/>
            <a:r>
              <a:rPr lang="en-US" dirty="0" smtClean="0"/>
              <a:t>Source: Click to add source. Use a single space after “Source:” and a period at the end of the source. Stretch the box to the left as needed.</a:t>
            </a:r>
          </a:p>
        </p:txBody>
      </p:sp>
      <p:sp>
        <p:nvSpPr>
          <p:cNvPr id="21" name="Text Placeholder 20"/>
          <p:cNvSpPr>
            <a:spLocks noGrp="1"/>
          </p:cNvSpPr>
          <p:nvPr>
            <p:ph type="body" sz="quarter" idx="37" hasCustomPrompt="1"/>
          </p:nvPr>
        </p:nvSpPr>
        <p:spPr bwMode="gray">
          <a:xfrm>
            <a:off x="1819099" y="4367275"/>
            <a:ext cx="1931878" cy="95048"/>
          </a:xfrm>
        </p:spPr>
        <p:txBody>
          <a:bodyPr anchor="b" anchorCtr="0"/>
          <a:lstStyle>
            <a:lvl1pPr marL="71801" indent="-71801">
              <a:spcBef>
                <a:spcPts val="63"/>
              </a:spcBef>
              <a:buFont typeface="+mj-lt"/>
              <a:buAutoNum type="arabicParenR"/>
              <a:defRPr sz="300">
                <a:solidFill>
                  <a:schemeClr val="tx1"/>
                </a:solidFill>
              </a:defRPr>
            </a:lvl1pPr>
            <a:lvl2pPr marL="214407" indent="-143603">
              <a:spcBef>
                <a:spcPts val="126"/>
              </a:spcBef>
              <a:buFont typeface="+mj-lt"/>
              <a:buAutoNum type="arabicParenR"/>
              <a:defRPr sz="300"/>
            </a:lvl2pPr>
            <a:lvl3pPr marL="288201" indent="-143603">
              <a:spcBef>
                <a:spcPts val="126"/>
              </a:spcBef>
              <a:buFont typeface="+mj-lt"/>
              <a:buAutoNum type="arabicParenR"/>
              <a:defRPr sz="300"/>
            </a:lvl3pPr>
            <a:lvl4pPr marL="359005" indent="-143603">
              <a:spcBef>
                <a:spcPts val="126"/>
              </a:spcBef>
              <a:buFont typeface="+mj-lt"/>
              <a:buAutoNum type="arabicParenR"/>
              <a:defRPr sz="300"/>
            </a:lvl4pPr>
            <a:lvl5pPr marL="431803" indent="-143603">
              <a:spcBef>
                <a:spcPts val="126"/>
              </a:spcBef>
              <a:buFont typeface="+mj-lt"/>
              <a:buAutoNum type="arabicParenR"/>
              <a:defRPr sz="300"/>
            </a:lvl5pPr>
          </a:lstStyle>
          <a:p>
            <a:pPr lvl="0"/>
            <a:r>
              <a:rPr lang="en-US" dirty="0" smtClean="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a:xfrm>
            <a:off x="1819101" y="419974"/>
            <a:ext cx="4259441" cy="200055"/>
          </a:xfrm>
        </p:spPr>
        <p:txBody>
          <a:bodyPr/>
          <a:lstStyle>
            <a:lvl1pPr>
              <a:defRPr baseline="0"/>
            </a:lvl1pPr>
          </a:lstStyle>
          <a:p>
            <a:r>
              <a:rPr lang="en-US" dirty="0" smtClean="0"/>
              <a:t>Page Title – Rockwell 20pt Regular, Title Case</a:t>
            </a:r>
            <a:endParaRPr lang="en-US" dirty="0"/>
          </a:p>
        </p:txBody>
      </p:sp>
    </p:spTree>
    <p:extLst>
      <p:ext uri="{BB962C8B-B14F-4D97-AF65-F5344CB8AC3E}">
        <p14:creationId xmlns:p14="http://schemas.microsoft.com/office/powerpoint/2010/main" val="99893888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haded Text: Standard">
    <p:spTree>
      <p:nvGrpSpPr>
        <p:cNvPr id="1" name=""/>
        <p:cNvGrpSpPr/>
        <p:nvPr/>
      </p:nvGrpSpPr>
      <p:grpSpPr>
        <a:xfrm>
          <a:off x="0" y="0"/>
          <a:ext cx="0" cy="0"/>
          <a:chOff x="0" y="0"/>
          <a:chExt cx="0" cy="0"/>
        </a:xfrm>
      </p:grpSpPr>
      <p:sp>
        <p:nvSpPr>
          <p:cNvPr id="14" name="Text Placeholder 2"/>
          <p:cNvSpPr>
            <a:spLocks noGrp="1"/>
          </p:cNvSpPr>
          <p:nvPr>
            <p:ph type="body" sz="quarter" idx="32" hasCustomPrompt="1"/>
          </p:nvPr>
        </p:nvSpPr>
        <p:spPr bwMode="gray">
          <a:xfrm>
            <a:off x="325293" y="284349"/>
            <a:ext cx="1408176" cy="4177973"/>
          </a:xfrm>
          <a:solidFill>
            <a:schemeClr val="bg2"/>
          </a:solidFill>
          <a:ln w="12700">
            <a:noFill/>
            <a:miter lim="800000"/>
          </a:ln>
        </p:spPr>
        <p:txBody>
          <a:bodyPr lIns="86161" tIns="86161" rIns="86161" bIns="86161">
            <a:noAutofit/>
          </a:bodyPr>
          <a:lstStyle>
            <a:lvl1pPr marL="0" indent="0">
              <a:spcBef>
                <a:spcPts val="0"/>
              </a:spcBef>
              <a:buNone/>
              <a:defRPr sz="600" b="1">
                <a:solidFill>
                  <a:schemeClr val="tx1"/>
                </a:solidFill>
              </a:defRPr>
            </a:lvl1pPr>
            <a:lvl2pPr marL="70804" indent="0">
              <a:buNone/>
              <a:defRPr sz="600"/>
            </a:lvl2pPr>
            <a:lvl3pPr marL="144598" indent="0">
              <a:buNone/>
              <a:defRPr sz="600"/>
            </a:lvl3pPr>
            <a:lvl4pPr marL="215403" indent="0">
              <a:buNone/>
              <a:defRPr sz="600"/>
            </a:lvl4pPr>
            <a:lvl5pPr marL="288201" indent="0">
              <a:buNone/>
              <a:defRPr sz="600"/>
            </a:lvl5pPr>
          </a:lstStyle>
          <a:p>
            <a:pPr lvl="0"/>
            <a:r>
              <a:rPr lang="en-US" dirty="0" smtClean="0"/>
              <a:t>Box Title – Verdana 10pt</a:t>
            </a:r>
          </a:p>
        </p:txBody>
      </p:sp>
      <p:cxnSp>
        <p:nvCxnSpPr>
          <p:cNvPr id="15" name="Straight Connector 14"/>
          <p:cNvCxnSpPr/>
          <p:nvPr userDrawn="1"/>
        </p:nvCxnSpPr>
        <p:spPr bwMode="gray">
          <a:xfrm>
            <a:off x="1819100" y="638000"/>
            <a:ext cx="4256407"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28" hasCustomPrompt="1"/>
          </p:nvPr>
        </p:nvSpPr>
        <p:spPr bwMode="gray">
          <a:xfrm>
            <a:off x="1819100" y="683523"/>
            <a:ext cx="4256407" cy="123563"/>
          </a:xfrm>
        </p:spPr>
        <p:txBody>
          <a:bodyPr/>
          <a:lstStyle>
            <a:lvl1pPr marL="0" indent="0">
              <a:spcBef>
                <a:spcPts val="0"/>
              </a:spcBef>
              <a:buNone/>
              <a:defRPr sz="800">
                <a:solidFill>
                  <a:schemeClr val="tx1"/>
                </a:solidFill>
              </a:defRPr>
            </a:lvl1pPr>
          </a:lstStyle>
          <a:p>
            <a:pPr lvl="0"/>
            <a:r>
              <a:rPr lang="en-US" dirty="0" smtClean="0"/>
              <a:t>Page Subtitle – Verdana 13pt Regular, Title Case</a:t>
            </a:r>
          </a:p>
        </p:txBody>
      </p:sp>
      <p:sp>
        <p:nvSpPr>
          <p:cNvPr id="18" name="Text Placeholder 7"/>
          <p:cNvSpPr>
            <a:spLocks noGrp="1"/>
          </p:cNvSpPr>
          <p:nvPr>
            <p:ph type="body" sz="quarter" idx="30" hasCustomPrompt="1"/>
          </p:nvPr>
        </p:nvSpPr>
        <p:spPr bwMode="gray">
          <a:xfrm>
            <a:off x="1819099" y="284350"/>
            <a:ext cx="1745673" cy="76944"/>
          </a:xfrm>
        </p:spPr>
        <p:txBody>
          <a:bodyPr/>
          <a:lstStyle>
            <a:lvl1pPr marL="0" indent="0">
              <a:spcBef>
                <a:spcPts val="0"/>
              </a:spcBef>
              <a:buNone/>
              <a:defRPr sz="500">
                <a:solidFill>
                  <a:schemeClr val="tx1"/>
                </a:solidFill>
              </a:defRPr>
            </a:lvl1pPr>
            <a:lvl2pPr>
              <a:spcBef>
                <a:spcPts val="0"/>
              </a:spcBef>
              <a:defRPr sz="500"/>
            </a:lvl2pPr>
            <a:lvl3pPr>
              <a:spcBef>
                <a:spcPts val="0"/>
              </a:spcBef>
              <a:defRPr sz="500"/>
            </a:lvl3pPr>
            <a:lvl4pPr>
              <a:spcBef>
                <a:spcPts val="0"/>
              </a:spcBef>
              <a:defRPr sz="500"/>
            </a:lvl4pPr>
            <a:lvl5pPr>
              <a:spcBef>
                <a:spcPts val="0"/>
              </a:spcBef>
              <a:defRPr sz="500"/>
            </a:lvl5pPr>
          </a:lstStyle>
          <a:p>
            <a:pPr lvl="0"/>
            <a:r>
              <a:rPr lang="en-US" dirty="0" smtClean="0"/>
              <a:t>Top Kicker – Verdana 8pt Regular, Title Case</a:t>
            </a:r>
          </a:p>
        </p:txBody>
      </p:sp>
      <p:sp>
        <p:nvSpPr>
          <p:cNvPr id="19" name="Text Placeholder 5"/>
          <p:cNvSpPr>
            <a:spLocks noGrp="1"/>
          </p:cNvSpPr>
          <p:nvPr>
            <p:ph type="body" sz="quarter" idx="33" hasCustomPrompt="1"/>
          </p:nvPr>
        </p:nvSpPr>
        <p:spPr bwMode="gray">
          <a:xfrm>
            <a:off x="325293" y="461127"/>
            <a:ext cx="1408176" cy="4001195"/>
          </a:xfrm>
        </p:spPr>
        <p:txBody>
          <a:bodyPr lIns="86161" tIns="86161" rIns="86161">
            <a:noAutofit/>
          </a:bodyPr>
          <a:lstStyle>
            <a:lvl1pPr marL="0" indent="0">
              <a:lnSpc>
                <a:spcPct val="120000"/>
              </a:lnSpc>
              <a:spcBef>
                <a:spcPts val="503"/>
              </a:spcBef>
              <a:buNone/>
              <a:defRPr>
                <a:solidFill>
                  <a:schemeClr val="tx1"/>
                </a:solidFill>
              </a:defRPr>
            </a:lvl1pPr>
            <a:lvl2pPr marL="70804" indent="0">
              <a:lnSpc>
                <a:spcPct val="120000"/>
              </a:lnSpc>
              <a:spcBef>
                <a:spcPts val="503"/>
              </a:spcBef>
              <a:buNone/>
              <a:defRPr/>
            </a:lvl2pPr>
            <a:lvl3pPr marL="144598" indent="0">
              <a:lnSpc>
                <a:spcPct val="120000"/>
              </a:lnSpc>
              <a:spcBef>
                <a:spcPts val="503"/>
              </a:spcBef>
              <a:buNone/>
              <a:defRPr/>
            </a:lvl3pPr>
            <a:lvl4pPr marL="215403" indent="0">
              <a:lnSpc>
                <a:spcPct val="120000"/>
              </a:lnSpc>
              <a:spcBef>
                <a:spcPts val="503"/>
              </a:spcBef>
              <a:buNone/>
              <a:defRPr/>
            </a:lvl4pPr>
            <a:lvl5pPr marL="288201" indent="0">
              <a:lnSpc>
                <a:spcPct val="120000"/>
              </a:lnSpc>
              <a:spcBef>
                <a:spcPts val="503"/>
              </a:spcBef>
              <a:buNone/>
              <a:defRPr/>
            </a:lvl5pPr>
          </a:lstStyle>
          <a:p>
            <a:pPr lvl="0"/>
            <a:r>
              <a:rPr lang="en-US" dirty="0" smtClean="0"/>
              <a:t>Section Text – Verdana 9pt Regular. Click to add text. Click to add text. Click to add text. Click to add text. Click to add text. Click to add text. Click to add text. Click to add text.</a:t>
            </a:r>
            <a:br>
              <a:rPr lang="en-US" dirty="0" smtClean="0"/>
            </a:br>
            <a:r>
              <a:rPr lang="en-US" dirty="0" smtClean="0"/>
              <a:t>Click to add text. Click to add text. Click to add text. Click to add text. Click to add text. Click to add text. Click to add text. Click to add text. </a:t>
            </a:r>
          </a:p>
        </p:txBody>
      </p:sp>
      <p:sp>
        <p:nvSpPr>
          <p:cNvPr id="21" name="Text Placeholder 7"/>
          <p:cNvSpPr>
            <a:spLocks noGrp="1"/>
          </p:cNvSpPr>
          <p:nvPr>
            <p:ph type="body" sz="quarter" idx="36" hasCustomPrompt="1"/>
          </p:nvPr>
        </p:nvSpPr>
        <p:spPr bwMode="gray">
          <a:xfrm>
            <a:off x="4591685" y="4367275"/>
            <a:ext cx="1483822" cy="95048"/>
          </a:xfrm>
        </p:spPr>
        <p:txBody>
          <a:bodyPr anchor="b" anchorCtr="0"/>
          <a:lstStyle>
            <a:lvl1pPr marL="0" indent="0">
              <a:spcBef>
                <a:spcPts val="0"/>
              </a:spcBef>
              <a:buNone/>
              <a:defRPr sz="300">
                <a:solidFill>
                  <a:schemeClr val="tx1"/>
                </a:solidFill>
              </a:defRPr>
            </a:lvl1pPr>
            <a:lvl2pPr marL="70804" indent="0">
              <a:spcBef>
                <a:spcPts val="0"/>
              </a:spcBef>
              <a:buNone/>
              <a:defRPr sz="300"/>
            </a:lvl2pPr>
            <a:lvl3pPr marL="144598" indent="0">
              <a:spcBef>
                <a:spcPts val="0"/>
              </a:spcBef>
              <a:buNone/>
              <a:defRPr sz="300"/>
            </a:lvl3pPr>
            <a:lvl4pPr marL="215403" indent="0">
              <a:spcBef>
                <a:spcPts val="0"/>
              </a:spcBef>
              <a:buNone/>
              <a:defRPr sz="300"/>
            </a:lvl4pPr>
            <a:lvl5pPr marL="288201" indent="0">
              <a:spcBef>
                <a:spcPts val="0"/>
              </a:spcBef>
              <a:buNone/>
              <a:defRPr sz="300"/>
            </a:lvl5pPr>
          </a:lstStyle>
          <a:p>
            <a:pPr lvl="0"/>
            <a:r>
              <a:rPr lang="en-US" dirty="0" smtClean="0"/>
              <a:t>Source: Click to add source. Use a single space after “Source:” and a period at the end of the source. Stretch the box to the left as needed.</a:t>
            </a:r>
          </a:p>
        </p:txBody>
      </p:sp>
      <p:sp>
        <p:nvSpPr>
          <p:cNvPr id="23" name="Text Placeholder 20"/>
          <p:cNvSpPr>
            <a:spLocks noGrp="1"/>
          </p:cNvSpPr>
          <p:nvPr>
            <p:ph type="body" sz="quarter" idx="37" hasCustomPrompt="1"/>
          </p:nvPr>
        </p:nvSpPr>
        <p:spPr bwMode="gray">
          <a:xfrm>
            <a:off x="1819099" y="4367275"/>
            <a:ext cx="1931878" cy="95048"/>
          </a:xfrm>
        </p:spPr>
        <p:txBody>
          <a:bodyPr anchor="b" anchorCtr="0"/>
          <a:lstStyle>
            <a:lvl1pPr marL="71801" indent="-71801">
              <a:spcBef>
                <a:spcPts val="63"/>
              </a:spcBef>
              <a:buFont typeface="+mj-lt"/>
              <a:buAutoNum type="arabicParenR"/>
              <a:defRPr sz="300">
                <a:solidFill>
                  <a:schemeClr val="tx1"/>
                </a:solidFill>
              </a:defRPr>
            </a:lvl1pPr>
            <a:lvl2pPr marL="214407" indent="-143603">
              <a:spcBef>
                <a:spcPts val="126"/>
              </a:spcBef>
              <a:buFont typeface="+mj-lt"/>
              <a:buAutoNum type="arabicParenR"/>
              <a:defRPr sz="300"/>
            </a:lvl2pPr>
            <a:lvl3pPr marL="288201" indent="-143603">
              <a:spcBef>
                <a:spcPts val="126"/>
              </a:spcBef>
              <a:buFont typeface="+mj-lt"/>
              <a:buAutoNum type="arabicParenR"/>
              <a:defRPr sz="300"/>
            </a:lvl3pPr>
            <a:lvl4pPr marL="359005" indent="-143603">
              <a:spcBef>
                <a:spcPts val="126"/>
              </a:spcBef>
              <a:buFont typeface="+mj-lt"/>
              <a:buAutoNum type="arabicParenR"/>
              <a:defRPr sz="300"/>
            </a:lvl4pPr>
            <a:lvl5pPr marL="431803" indent="-143603">
              <a:spcBef>
                <a:spcPts val="126"/>
              </a:spcBef>
              <a:buFont typeface="+mj-lt"/>
              <a:buAutoNum type="arabicParenR"/>
              <a:defRPr sz="300"/>
            </a:lvl5pPr>
          </a:lstStyle>
          <a:p>
            <a:pPr lvl="0"/>
            <a:r>
              <a:rPr lang="en-US" dirty="0" smtClean="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a:xfrm>
            <a:off x="1819101" y="419974"/>
            <a:ext cx="4259441" cy="200055"/>
          </a:xfrm>
        </p:spPr>
        <p:txBody>
          <a:bodyPr/>
          <a:lstStyle>
            <a:lvl1pPr>
              <a:defRPr/>
            </a:lvl1pPr>
          </a:lstStyle>
          <a:p>
            <a:r>
              <a:rPr lang="en-US" dirty="0" smtClean="0"/>
              <a:t>Page Title – Rockwell 20pt Regular, Title Case</a:t>
            </a:r>
            <a:endParaRPr lang="en-US" dirty="0"/>
          </a:p>
        </p:txBody>
      </p:sp>
    </p:spTree>
    <p:extLst>
      <p:ext uri="{BB962C8B-B14F-4D97-AF65-F5344CB8AC3E}">
        <p14:creationId xmlns:p14="http://schemas.microsoft.com/office/powerpoint/2010/main" val="34252702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oad Map 4">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2" name="TextBox 21"/>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4" name="TextBox 23"/>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a:solidFill>
                  <a:schemeClr val="bg1"/>
                </a:solidFill>
                <a:latin typeface="+mj-lt"/>
              </a:rPr>
              <a:t>ROAD MAP</a:t>
            </a:r>
          </a:p>
        </p:txBody>
      </p:sp>
      <p:cxnSp>
        <p:nvCxnSpPr>
          <p:cNvPr id="26" name="Straight Connector 25"/>
          <p:cNvCxnSpPr/>
          <p:nvPr userDrawn="1"/>
        </p:nvCxnSpPr>
        <p:spPr bwMode="gray">
          <a:xfrm>
            <a:off x="863781" y="3486809"/>
            <a:ext cx="4673238" cy="0"/>
          </a:xfrm>
          <a:prstGeom prst="line">
            <a:avLst/>
          </a:prstGeom>
          <a:noFill/>
          <a:ln w="6350" cap="flat" cmpd="sng" algn="ctr">
            <a:solidFill>
              <a:schemeClr val="bg1"/>
            </a:solidFill>
            <a:prstDash val="solid"/>
            <a:miter lim="800000"/>
          </a:ln>
          <a:effectLst/>
        </p:spPr>
      </p:cxnSp>
      <p:grpSp>
        <p:nvGrpSpPr>
          <p:cNvPr id="27" name="Group 26"/>
          <p:cNvGrpSpPr/>
          <p:nvPr userDrawn="1"/>
        </p:nvGrpSpPr>
        <p:grpSpPr bwMode="gray">
          <a:xfrm>
            <a:off x="865779" y="1438837"/>
            <a:ext cx="264475" cy="276999"/>
            <a:chOff x="865779" y="1438837"/>
            <a:chExt cx="264475" cy="276999"/>
          </a:xfrm>
        </p:grpSpPr>
        <p:sp>
          <p:nvSpPr>
            <p:cNvPr id="28" name="Oval 27"/>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9"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30" name="Group 29"/>
          <p:cNvGrpSpPr/>
          <p:nvPr userDrawn="1"/>
        </p:nvGrpSpPr>
        <p:grpSpPr bwMode="gray">
          <a:xfrm>
            <a:off x="865779" y="1922692"/>
            <a:ext cx="264475" cy="276999"/>
            <a:chOff x="865779" y="1949020"/>
            <a:chExt cx="264475" cy="276999"/>
          </a:xfrm>
        </p:grpSpPr>
        <p:sp>
          <p:nvSpPr>
            <p:cNvPr id="31" name="Oval 30"/>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2"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33" name="Group 32"/>
          <p:cNvGrpSpPr/>
          <p:nvPr userDrawn="1"/>
        </p:nvGrpSpPr>
        <p:grpSpPr bwMode="gray">
          <a:xfrm>
            <a:off x="865779" y="2890402"/>
            <a:ext cx="264475" cy="276999"/>
            <a:chOff x="865779" y="2421079"/>
            <a:chExt cx="264475" cy="276999"/>
          </a:xfrm>
        </p:grpSpPr>
        <p:sp>
          <p:nvSpPr>
            <p:cNvPr id="34" name="Oval 33"/>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5"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4</a:t>
              </a:r>
            </a:p>
          </p:txBody>
        </p:sp>
      </p:grpSp>
      <p:sp>
        <p:nvSpPr>
          <p:cNvPr id="36" name="Title 1"/>
          <p:cNvSpPr>
            <a:spLocks noGrp="1"/>
          </p:cNvSpPr>
          <p:nvPr>
            <p:ph type="title" hasCustomPrompt="1"/>
          </p:nvPr>
        </p:nvSpPr>
        <p:spPr bwMode="gray">
          <a:xfrm>
            <a:off x="1363152" y="1469614"/>
            <a:ext cx="3749040" cy="215444"/>
          </a:xfrm>
          <a:prstGeom prst="rect">
            <a:avLst/>
          </a:prstGeom>
        </p:spPr>
        <p:txBody>
          <a:bodyPr lIns="0" tIns="0" rIns="0" bIns="0" anchor="ctr" anchorCtr="0">
            <a:spAutoFit/>
          </a:bodyPr>
          <a:lstStyle>
            <a:lvl1pPr>
              <a:lnSpc>
                <a:spcPct val="100000"/>
              </a:lnSpc>
              <a:defRPr sz="1400" b="0" spc="0" baseline="0">
                <a:solidFill>
                  <a:schemeClr val="bg1"/>
                </a:solidFill>
              </a:defRPr>
            </a:lvl1pPr>
          </a:lstStyle>
          <a:p>
            <a:pPr lvl="0"/>
            <a:r>
              <a:rPr lang="en-US" sz="1400" dirty="0">
                <a:latin typeface="+mj-lt"/>
              </a:rPr>
              <a:t>Section Title – Rockwell 14pt, Title Case</a:t>
            </a:r>
          </a:p>
        </p:txBody>
      </p:sp>
      <p:sp>
        <p:nvSpPr>
          <p:cNvPr id="37" name="Text Placeholder 3"/>
          <p:cNvSpPr>
            <a:spLocks noGrp="1"/>
          </p:cNvSpPr>
          <p:nvPr>
            <p:ph type="body" sz="quarter" idx="13" hasCustomPrompt="1"/>
          </p:nvPr>
        </p:nvSpPr>
        <p:spPr bwMode="gray">
          <a:xfrm>
            <a:off x="1363152" y="1991942"/>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38" name="Text Placeholder 5"/>
          <p:cNvSpPr>
            <a:spLocks noGrp="1"/>
          </p:cNvSpPr>
          <p:nvPr>
            <p:ph type="body" sz="quarter" idx="14" hasCustomPrompt="1"/>
          </p:nvPr>
        </p:nvSpPr>
        <p:spPr bwMode="gray">
          <a:xfrm>
            <a:off x="1363152" y="2475797"/>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grpSp>
        <p:nvGrpSpPr>
          <p:cNvPr id="39" name="Group 38"/>
          <p:cNvGrpSpPr/>
          <p:nvPr userDrawn="1"/>
        </p:nvGrpSpPr>
        <p:grpSpPr bwMode="gray">
          <a:xfrm>
            <a:off x="865779" y="2406547"/>
            <a:ext cx="264475" cy="276999"/>
            <a:chOff x="865779" y="2421079"/>
            <a:chExt cx="264475" cy="276999"/>
          </a:xfrm>
        </p:grpSpPr>
        <p:sp>
          <p:nvSpPr>
            <p:cNvPr id="40" name="Oval 39"/>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1"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sp>
        <p:nvSpPr>
          <p:cNvPr id="12" name="Text Placeholder 11"/>
          <p:cNvSpPr>
            <a:spLocks noGrp="1"/>
          </p:cNvSpPr>
          <p:nvPr>
            <p:ph type="body" sz="quarter" idx="15" hasCustomPrompt="1"/>
          </p:nvPr>
        </p:nvSpPr>
        <p:spPr bwMode="gray">
          <a:xfrm>
            <a:off x="1363152" y="2959652"/>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4242" y="2625"/>
            <a:ext cx="1711589" cy="2489153"/>
          </a:xfrm>
          <a:prstGeom prst="rect">
            <a:avLst/>
          </a:prstGeom>
        </p:spPr>
      </p:pic>
    </p:spTree>
    <p:extLst>
      <p:ext uri="{BB962C8B-B14F-4D97-AF65-F5344CB8AC3E}">
        <p14:creationId xmlns:p14="http://schemas.microsoft.com/office/powerpoint/2010/main" val="41426700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74478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87637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grpSp>
        <p:nvGrpSpPr>
          <p:cNvPr id="9" name="Group 8"/>
          <p:cNvGrpSpPr/>
          <p:nvPr userDrawn="1"/>
        </p:nvGrpSpPr>
        <p:grpSpPr>
          <a:xfrm>
            <a:off x="253909" y="4225556"/>
            <a:ext cx="2723199" cy="326111"/>
            <a:chOff x="398998" y="9127375"/>
            <a:chExt cx="4279313" cy="527990"/>
          </a:xfrm>
        </p:grpSpPr>
        <p:cxnSp>
          <p:nvCxnSpPr>
            <p:cNvPr id="11" name="Straight Connector 10"/>
            <p:cNvCxnSpPr/>
            <p:nvPr userDrawn="1"/>
          </p:nvCxnSpPr>
          <p:spPr bwMode="gray">
            <a:xfrm>
              <a:off x="1899262" y="9127375"/>
              <a:ext cx="0" cy="52799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27979" y="9237482"/>
              <a:ext cx="2650332" cy="307777"/>
            </a:xfrm>
            <a:prstGeom prst="rect">
              <a:avLst/>
            </a:prstGeom>
            <a:noFill/>
          </p:spPr>
          <p:txBody>
            <a:bodyPr wrap="square" lIns="0" tIns="0" rIns="0" bIns="0" rtlCol="0">
              <a:spAutoFit/>
            </a:bodyPr>
            <a:lstStyle/>
            <a:p>
              <a:pPr defTabSz="640040"/>
              <a:r>
                <a:rPr lang="en-US" sz="600" dirty="0" smtClean="0">
                  <a:solidFill>
                    <a:srgbClr val="4F5861"/>
                  </a:solidFill>
                  <a:latin typeface="Rockwell"/>
                </a:rPr>
                <a:t>2445 M Street NW, Washington DC 20037</a:t>
              </a:r>
            </a:p>
            <a:p>
              <a:pPr defTabSz="640040"/>
              <a:r>
                <a:rPr lang="en-US" sz="600" b="1" dirty="0" smtClean="0">
                  <a:solidFill>
                    <a:srgbClr val="4F5861"/>
                  </a:solidFill>
                  <a:latin typeface="Rockwell"/>
                </a:rPr>
                <a:t>P</a:t>
              </a:r>
              <a:r>
                <a:rPr lang="en-US" sz="600" dirty="0" smtClean="0">
                  <a:solidFill>
                    <a:srgbClr val="4F5861"/>
                  </a:solidFill>
                  <a:latin typeface="Rockwell"/>
                </a:rPr>
                <a:t> 202.266.6400   </a:t>
              </a:r>
              <a:r>
                <a:rPr lang="en-US" sz="600" b="1" dirty="0" smtClean="0">
                  <a:solidFill>
                    <a:srgbClr val="4F5861"/>
                  </a:solidFill>
                  <a:latin typeface="Rockwell"/>
                </a:rPr>
                <a:t>F</a:t>
              </a:r>
              <a:r>
                <a:rPr lang="en-US" sz="600" dirty="0" smtClean="0">
                  <a:solidFill>
                    <a:srgbClr val="4F5861"/>
                  </a:solidFill>
                  <a:latin typeface="Rockwell"/>
                </a:rPr>
                <a:t> 202.266.5700   </a:t>
              </a:r>
              <a:r>
                <a:rPr lang="en-US" sz="600" dirty="0" smtClean="0">
                  <a:solidFill>
                    <a:srgbClr val="0070CD"/>
                  </a:solidFill>
                  <a:latin typeface="Rockwell"/>
                </a:rPr>
                <a:t>eab.com</a:t>
              </a:r>
            </a:p>
          </p:txBody>
        </p:sp>
        <p:cxnSp>
          <p:nvCxnSpPr>
            <p:cNvPr id="14" name="Straight Connector 13"/>
            <p:cNvCxnSpPr/>
            <p:nvPr userDrawn="1"/>
          </p:nvCxnSpPr>
          <p:spPr bwMode="gray">
            <a:xfrm>
              <a:off x="2946813" y="9423746"/>
              <a:ext cx="0" cy="9144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915704" y="9423746"/>
              <a:ext cx="0" cy="9144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98998" y="9127375"/>
              <a:ext cx="1379976" cy="527990"/>
            </a:xfrm>
            <a:prstGeom prst="rect">
              <a:avLst/>
            </a:prstGeom>
          </p:spPr>
        </p:pic>
      </p:grpSp>
    </p:spTree>
    <p:extLst>
      <p:ext uri="{BB962C8B-B14F-4D97-AF65-F5344CB8AC3E}">
        <p14:creationId xmlns:p14="http://schemas.microsoft.com/office/powerpoint/2010/main" val="166956687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Cover: Standar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23704" y="411242"/>
            <a:ext cx="1070679" cy="397602"/>
          </a:xfrm>
          <a:prstGeom prst="rect">
            <a:avLst/>
          </a:prstGeom>
        </p:spPr>
      </p:pic>
      <p:cxnSp>
        <p:nvCxnSpPr>
          <p:cNvPr id="13" name="Straight Connector 12"/>
          <p:cNvCxnSpPr/>
          <p:nvPr userDrawn="1"/>
        </p:nvCxnSpPr>
        <p:spPr bwMode="gray">
          <a:xfrm>
            <a:off x="424782" y="4221347"/>
            <a:ext cx="5551239"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14"/>
          <p:cNvSpPr>
            <a:spLocks noGrp="1"/>
          </p:cNvSpPr>
          <p:nvPr>
            <p:ph type="body" sz="quarter" idx="13" hasCustomPrompt="1"/>
          </p:nvPr>
        </p:nvSpPr>
        <p:spPr bwMode="gray">
          <a:xfrm>
            <a:off x="3997592" y="4283091"/>
            <a:ext cx="1978025" cy="138499"/>
          </a:xfrm>
        </p:spPr>
        <p:txBody>
          <a:bodyPr/>
          <a:lstStyle>
            <a:lvl1pPr marL="0" indent="0" algn="r">
              <a:spcBef>
                <a:spcPts val="0"/>
              </a:spcBef>
              <a:buNone/>
              <a:defRPr sz="900">
                <a:solidFill>
                  <a:schemeClr val="accent3"/>
                </a:solidFill>
              </a:defRPr>
            </a:lvl1pPr>
          </a:lstStyle>
          <a:p>
            <a:pPr lvl="0"/>
            <a:r>
              <a:rPr lang="en-US" dirty="0" smtClean="0"/>
              <a:t>Insert Program Name Here</a:t>
            </a:r>
          </a:p>
        </p:txBody>
      </p:sp>
      <p:sp>
        <p:nvSpPr>
          <p:cNvPr id="15" name="Text Placeholder 14"/>
          <p:cNvSpPr>
            <a:spLocks noGrp="1"/>
          </p:cNvSpPr>
          <p:nvPr>
            <p:ph type="body" sz="quarter" idx="14" hasCustomPrompt="1"/>
          </p:nvPr>
        </p:nvSpPr>
        <p:spPr bwMode="gray">
          <a:xfrm>
            <a:off x="3997591" y="4430790"/>
            <a:ext cx="1978429" cy="95048"/>
          </a:xfrm>
        </p:spPr>
        <p:txBody>
          <a:bodyPr/>
          <a:lstStyle>
            <a:lvl1pPr marL="0" indent="0" algn="r">
              <a:spcBef>
                <a:spcPts val="0"/>
              </a:spcBef>
              <a:buNone/>
              <a:defRPr sz="600">
                <a:solidFill>
                  <a:schemeClr val="accent3"/>
                </a:solidFill>
              </a:defRPr>
            </a:lvl1pPr>
          </a:lstStyle>
          <a:p>
            <a:pPr lvl="0"/>
            <a:r>
              <a:rPr lang="en-US" dirty="0" smtClean="0"/>
              <a:t>Insert Sub-program Name Here (if necessary)</a:t>
            </a:r>
          </a:p>
        </p:txBody>
      </p:sp>
      <p:sp>
        <p:nvSpPr>
          <p:cNvPr id="9" name="Text Placeholder 3"/>
          <p:cNvSpPr>
            <a:spLocks noGrp="1"/>
          </p:cNvSpPr>
          <p:nvPr>
            <p:ph type="body" sz="quarter" idx="15" hasCustomPrompt="1"/>
          </p:nvPr>
        </p:nvSpPr>
        <p:spPr bwMode="gray">
          <a:xfrm>
            <a:off x="910746" y="2451186"/>
            <a:ext cx="3782291" cy="138499"/>
          </a:xfrm>
        </p:spPr>
        <p:txBody>
          <a:bodyPr/>
          <a:lstStyle>
            <a:lvl1pPr marL="0" indent="0">
              <a:spcBef>
                <a:spcPts val="0"/>
              </a:spcBef>
              <a:buNone/>
              <a:defRPr sz="900">
                <a:solidFill>
                  <a:schemeClr val="tx1"/>
                </a:solidFill>
                <a:latin typeface="+mn-lt"/>
                <a:cs typeface="Arial"/>
              </a:defRPr>
            </a:lvl1pPr>
          </a:lstStyle>
          <a:p>
            <a:pPr lvl="0"/>
            <a:r>
              <a:rPr lang="en-US" dirty="0" smtClean="0"/>
              <a:t>Cover Subtitle – Verdana 14pt Regular</a:t>
            </a:r>
            <a:endParaRPr lang="en-US" dirty="0"/>
          </a:p>
        </p:txBody>
      </p:sp>
      <p:sp>
        <p:nvSpPr>
          <p:cNvPr id="10" name="Text Placeholder 7"/>
          <p:cNvSpPr>
            <a:spLocks noGrp="1"/>
          </p:cNvSpPr>
          <p:nvPr>
            <p:ph type="body" sz="quarter" idx="16" hasCustomPrompt="1"/>
          </p:nvPr>
        </p:nvSpPr>
        <p:spPr bwMode="gray">
          <a:xfrm>
            <a:off x="910746" y="1721661"/>
            <a:ext cx="3782291" cy="586133"/>
          </a:xfrm>
        </p:spPr>
        <p:txBody>
          <a:bodyPr anchor="b" anchorCtr="0"/>
          <a:lstStyle>
            <a:lvl1pPr marL="0" indent="0">
              <a:lnSpc>
                <a:spcPts val="2262"/>
              </a:lnSpc>
              <a:spcBef>
                <a:spcPts val="0"/>
              </a:spcBef>
              <a:buNone/>
              <a:defRPr sz="1900" baseline="0">
                <a:solidFill>
                  <a:schemeClr val="tx1"/>
                </a:solidFill>
                <a:latin typeface="+mj-lt"/>
              </a:defRPr>
            </a:lvl1pPr>
          </a:lstStyle>
          <a:p>
            <a:pPr lvl="0"/>
            <a:r>
              <a:rPr lang="en-US" dirty="0" smtClean="0"/>
              <a:t>Cover Title –</a:t>
            </a:r>
            <a:br>
              <a:rPr lang="en-US" dirty="0" smtClean="0"/>
            </a:br>
            <a:r>
              <a:rPr lang="en-US" dirty="0" smtClean="0"/>
              <a:t>Rockwell 30pt Regular</a:t>
            </a:r>
            <a:endParaRPr lang="en-US" dirty="0"/>
          </a:p>
        </p:txBody>
      </p:sp>
    </p:spTree>
    <p:extLst>
      <p:ext uri="{BB962C8B-B14F-4D97-AF65-F5344CB8AC3E}">
        <p14:creationId xmlns:p14="http://schemas.microsoft.com/office/powerpoint/2010/main" val="396063193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5293" y="683523"/>
            <a:ext cx="5749082" cy="123563"/>
          </a:xfrm>
        </p:spPr>
        <p:txBody>
          <a:bodyPr/>
          <a:lstStyle>
            <a:lvl1pPr marL="0" indent="0">
              <a:spcBef>
                <a:spcPts val="0"/>
              </a:spcBef>
              <a:buNone/>
              <a:defRPr sz="800">
                <a:solidFill>
                  <a:schemeClr val="tx1"/>
                </a:solidFill>
              </a:defRPr>
            </a:lvl1pPr>
          </a:lstStyle>
          <a:p>
            <a:pPr lvl="0"/>
            <a:r>
              <a:rPr lang="en-US" dirty="0" smtClean="0"/>
              <a:t>Page Subtitle – Verdana 13pt Regular, Title Case</a:t>
            </a:r>
          </a:p>
        </p:txBody>
      </p:sp>
      <p:sp>
        <p:nvSpPr>
          <p:cNvPr id="8" name="Text Placeholder 7"/>
          <p:cNvSpPr>
            <a:spLocks noGrp="1"/>
          </p:cNvSpPr>
          <p:nvPr>
            <p:ph type="body" sz="quarter" idx="29" hasCustomPrompt="1"/>
          </p:nvPr>
        </p:nvSpPr>
        <p:spPr bwMode="gray">
          <a:xfrm>
            <a:off x="325294" y="284350"/>
            <a:ext cx="1745673" cy="76944"/>
          </a:xfrm>
        </p:spPr>
        <p:txBody>
          <a:bodyPr/>
          <a:lstStyle>
            <a:lvl1pPr marL="0" indent="0">
              <a:spcBef>
                <a:spcPts val="0"/>
              </a:spcBef>
              <a:buNone/>
              <a:defRPr sz="500">
                <a:solidFill>
                  <a:schemeClr val="tx1"/>
                </a:solidFill>
              </a:defRPr>
            </a:lvl1pPr>
            <a:lvl2pPr>
              <a:spcBef>
                <a:spcPts val="0"/>
              </a:spcBef>
              <a:defRPr sz="500"/>
            </a:lvl2pPr>
            <a:lvl3pPr>
              <a:spcBef>
                <a:spcPts val="0"/>
              </a:spcBef>
              <a:defRPr sz="500"/>
            </a:lvl3pPr>
            <a:lvl4pPr>
              <a:spcBef>
                <a:spcPts val="0"/>
              </a:spcBef>
              <a:defRPr sz="500"/>
            </a:lvl4pPr>
            <a:lvl5pPr>
              <a:spcBef>
                <a:spcPts val="0"/>
              </a:spcBef>
              <a:defRPr sz="500"/>
            </a:lvl5pPr>
          </a:lstStyle>
          <a:p>
            <a:pPr lvl="0"/>
            <a:r>
              <a:rPr lang="en-US" dirty="0" smtClean="0"/>
              <a:t>Top Kicker – Verdana 8pt Regular, Title Case</a:t>
            </a:r>
          </a:p>
        </p:txBody>
      </p:sp>
      <p:sp>
        <p:nvSpPr>
          <p:cNvPr id="10" name="Text Placeholder 9"/>
          <p:cNvSpPr>
            <a:spLocks noGrp="1"/>
          </p:cNvSpPr>
          <p:nvPr>
            <p:ph type="body" sz="quarter" idx="30" hasCustomPrompt="1"/>
          </p:nvPr>
        </p:nvSpPr>
        <p:spPr bwMode="gray">
          <a:xfrm>
            <a:off x="4591685" y="4317850"/>
            <a:ext cx="1483822" cy="95048"/>
          </a:xfrm>
        </p:spPr>
        <p:txBody>
          <a:bodyPr anchor="b" anchorCtr="0"/>
          <a:lstStyle>
            <a:lvl1pPr marL="0" indent="0">
              <a:spcBef>
                <a:spcPts val="0"/>
              </a:spcBef>
              <a:buNone/>
              <a:defRPr sz="300">
                <a:solidFill>
                  <a:schemeClr val="tx1"/>
                </a:solidFill>
              </a:defRPr>
            </a:lvl1pPr>
            <a:lvl2pPr marL="70802" indent="0">
              <a:spcBef>
                <a:spcPts val="0"/>
              </a:spcBef>
              <a:buNone/>
              <a:defRPr sz="300"/>
            </a:lvl2pPr>
            <a:lvl3pPr marL="144593" indent="0">
              <a:spcBef>
                <a:spcPts val="0"/>
              </a:spcBef>
              <a:buNone/>
              <a:defRPr sz="300"/>
            </a:lvl3pPr>
            <a:lvl4pPr marL="215396" indent="0">
              <a:spcBef>
                <a:spcPts val="0"/>
              </a:spcBef>
              <a:buNone/>
              <a:defRPr sz="300"/>
            </a:lvl4pPr>
            <a:lvl5pPr marL="288192" indent="0">
              <a:spcBef>
                <a:spcPts val="0"/>
              </a:spcBef>
              <a:buNone/>
              <a:defRPr sz="300"/>
            </a:lvl5pPr>
          </a:lstStyle>
          <a:p>
            <a:pPr lvl="0"/>
            <a:r>
              <a:rPr lang="en-US" dirty="0" smtClean="0"/>
              <a:t>Source: Click to add source. Use a single space after “Source:” and a period at the end of the source. Stretch the box to the left as needed.</a:t>
            </a:r>
          </a:p>
        </p:txBody>
      </p:sp>
      <p:sp>
        <p:nvSpPr>
          <p:cNvPr id="12" name="Text Placeholder 11"/>
          <p:cNvSpPr>
            <a:spLocks noGrp="1"/>
          </p:cNvSpPr>
          <p:nvPr>
            <p:ph type="body" sz="quarter" idx="31" hasCustomPrompt="1"/>
          </p:nvPr>
        </p:nvSpPr>
        <p:spPr bwMode="gray">
          <a:xfrm>
            <a:off x="325295" y="4317850"/>
            <a:ext cx="1917779" cy="95048"/>
          </a:xfrm>
        </p:spPr>
        <p:txBody>
          <a:bodyPr anchor="b" anchorCtr="0"/>
          <a:lstStyle>
            <a:lvl1pPr marL="73793" indent="-73793">
              <a:spcBef>
                <a:spcPts val="63"/>
              </a:spcBef>
              <a:buFont typeface="+mj-lt"/>
              <a:buAutoNum type="arabicParenR"/>
              <a:defRPr sz="300">
                <a:solidFill>
                  <a:schemeClr val="tx1"/>
                </a:solidFill>
              </a:defRPr>
            </a:lvl1pPr>
            <a:lvl2pPr marL="214400" indent="-143598">
              <a:spcBef>
                <a:spcPts val="126"/>
              </a:spcBef>
              <a:buFont typeface="+mj-lt"/>
              <a:buAutoNum type="arabicParenR"/>
              <a:defRPr sz="300"/>
            </a:lvl2pPr>
            <a:lvl3pPr marL="288192" indent="-143598">
              <a:spcBef>
                <a:spcPts val="126"/>
              </a:spcBef>
              <a:buFont typeface="+mj-lt"/>
              <a:buAutoNum type="arabicParenR"/>
              <a:defRPr sz="300"/>
            </a:lvl3pPr>
            <a:lvl4pPr marL="358994" indent="-143598">
              <a:spcBef>
                <a:spcPts val="126"/>
              </a:spcBef>
              <a:buFont typeface="+mj-lt"/>
              <a:buAutoNum type="arabicParenR"/>
              <a:defRPr sz="300"/>
            </a:lvl4pPr>
            <a:lvl5pPr marL="431790" indent="-143598">
              <a:spcBef>
                <a:spcPts val="126"/>
              </a:spcBef>
              <a:buFont typeface="+mj-lt"/>
              <a:buAutoNum type="arabicParenR"/>
              <a:defRPr sz="300"/>
            </a:lvl5pPr>
          </a:lstStyle>
          <a:p>
            <a:pPr lvl="0"/>
            <a:r>
              <a:rPr lang="en-US" dirty="0" smtClean="0"/>
              <a:t>Click to add footnote. Numbers appear automatically (no additional space or tab needed). Use a period at the end of each footnote. Stretch the box to the right as needed.</a:t>
            </a:r>
          </a:p>
        </p:txBody>
      </p:sp>
      <p:sp>
        <p:nvSpPr>
          <p:cNvPr id="11" name="Slide Number Placeholder 1"/>
          <p:cNvSpPr>
            <a:spLocks noGrp="1"/>
          </p:cNvSpPr>
          <p:nvPr>
            <p:ph type="sldNum" sz="quarter" idx="4"/>
          </p:nvPr>
        </p:nvSpPr>
        <p:spPr bwMode="gray">
          <a:xfrm>
            <a:off x="6092980" y="4513925"/>
            <a:ext cx="128016" cy="124251"/>
          </a:xfrm>
          <a:prstGeom prst="ellipse">
            <a:avLst/>
          </a:prstGeom>
          <a:solidFill>
            <a:schemeClr val="bg1"/>
          </a:solidFill>
          <a:ln w="19050">
            <a:solidFill>
              <a:schemeClr val="accent1"/>
            </a:solidFill>
          </a:ln>
        </p:spPr>
        <p:txBody>
          <a:bodyPr vert="horz" lIns="0" tIns="0" rIns="0" bIns="0" rtlCol="0" anchor="ctr"/>
          <a:lstStyle>
            <a:lvl1pPr algn="ctr">
              <a:defRPr sz="500">
                <a:solidFill>
                  <a:schemeClr val="accent6"/>
                </a:solidFill>
                <a:latin typeface="+mj-lt"/>
              </a:defRPr>
            </a:lvl1pPr>
          </a:lstStyle>
          <a:p>
            <a:pPr defTabSz="640040"/>
            <a:fld id="{3410C721-F8A9-4A85-92FB-8E0F6F5D496A}" type="slidenum">
              <a:rPr lang="en-US" smtClean="0">
                <a:solidFill>
                  <a:srgbClr val="0070CD"/>
                </a:solidFill>
              </a:rPr>
              <a:pPr defTabSz="640040"/>
              <a:t>‹#›</a:t>
            </a:fld>
            <a:endParaRPr lang="en-US" dirty="0">
              <a:solidFill>
                <a:srgbClr val="0070CD"/>
              </a:solidFill>
            </a:endParaRPr>
          </a:p>
        </p:txBody>
      </p:sp>
      <p:sp>
        <p:nvSpPr>
          <p:cNvPr id="3" name="Title 2"/>
          <p:cNvSpPr>
            <a:spLocks noGrp="1"/>
          </p:cNvSpPr>
          <p:nvPr>
            <p:ph type="title" hasCustomPrompt="1"/>
          </p:nvPr>
        </p:nvSpPr>
        <p:spPr bwMode="gray">
          <a:xfrm>
            <a:off x="325293" y="361974"/>
            <a:ext cx="5749082" cy="258056"/>
          </a:xfrm>
          <a:prstGeom prst="rect">
            <a:avLst/>
          </a:prstGeom>
        </p:spPr>
        <p:txBody>
          <a:bodyPr lIns="57439" tIns="28719" rIns="57439" bIns="28719"/>
          <a:lstStyle/>
          <a:p>
            <a:r>
              <a:rPr lang="en-US" dirty="0" smtClean="0"/>
              <a:t>Page Title – Rockwell 20pt Regular, Title Case</a:t>
            </a:r>
            <a:endParaRPr lang="en-US" dirty="0"/>
          </a:p>
        </p:txBody>
      </p:sp>
    </p:spTree>
    <p:extLst>
      <p:ext uri="{BB962C8B-B14F-4D97-AF65-F5344CB8AC3E}">
        <p14:creationId xmlns:p14="http://schemas.microsoft.com/office/powerpoint/2010/main" val="34942190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ad Map 5">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865779" y="1011716"/>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2" name="Group 1"/>
          <p:cNvGrpSpPr/>
          <p:nvPr userDrawn="1"/>
        </p:nvGrpSpPr>
        <p:grpSpPr bwMode="gray">
          <a:xfrm>
            <a:off x="865779" y="1596869"/>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3" name="Group 2"/>
          <p:cNvGrpSpPr/>
          <p:nvPr userDrawn="1"/>
        </p:nvGrpSpPr>
        <p:grpSpPr bwMode="gray">
          <a:xfrm>
            <a:off x="865779" y="2182022"/>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grpSp>
        <p:nvGrpSpPr>
          <p:cNvPr id="4" name="Group 3"/>
          <p:cNvGrpSpPr/>
          <p:nvPr userDrawn="1"/>
        </p:nvGrpSpPr>
        <p:grpSpPr bwMode="gray">
          <a:xfrm>
            <a:off x="865779" y="2767175"/>
            <a:ext cx="264475" cy="276999"/>
            <a:chOff x="865779" y="2896663"/>
            <a:chExt cx="264475" cy="276999"/>
          </a:xfrm>
        </p:grpSpPr>
        <p:sp>
          <p:nvSpPr>
            <p:cNvPr id="10" name="Oval 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7"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4</a:t>
              </a:r>
            </a:p>
          </p:txBody>
        </p:sp>
      </p:gr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grpSp>
        <p:nvGrpSpPr>
          <p:cNvPr id="29" name="Group 28"/>
          <p:cNvGrpSpPr/>
          <p:nvPr userDrawn="1"/>
        </p:nvGrpSpPr>
        <p:grpSpPr bwMode="gray">
          <a:xfrm>
            <a:off x="865779" y="3352328"/>
            <a:ext cx="264475" cy="276999"/>
            <a:chOff x="865779" y="2896663"/>
            <a:chExt cx="264475" cy="276999"/>
          </a:xfrm>
        </p:grpSpPr>
        <p:sp>
          <p:nvSpPr>
            <p:cNvPr id="30" name="Oval 2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1"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5</a:t>
              </a:r>
            </a:p>
          </p:txBody>
        </p:sp>
      </p:grpSp>
      <p:sp>
        <p:nvSpPr>
          <p:cNvPr id="26" name="TextBox 25"/>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7" name="TextBox 26"/>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a:solidFill>
                  <a:schemeClr val="bg1"/>
                </a:solidFill>
                <a:latin typeface="+mj-lt"/>
              </a:rPr>
              <a:t>ROAD MAP</a:t>
            </a:r>
          </a:p>
        </p:txBody>
      </p:sp>
      <p:sp>
        <p:nvSpPr>
          <p:cNvPr id="28" name="Title 1"/>
          <p:cNvSpPr>
            <a:spLocks noGrp="1"/>
          </p:cNvSpPr>
          <p:nvPr>
            <p:ph type="title" hasCustomPrompt="1"/>
          </p:nvPr>
        </p:nvSpPr>
        <p:spPr bwMode="gray">
          <a:xfrm>
            <a:off x="1363152" y="1042493"/>
            <a:ext cx="3749040" cy="215444"/>
          </a:xfrm>
          <a:prstGeom prst="rect">
            <a:avLst/>
          </a:prstGeom>
        </p:spPr>
        <p:txBody>
          <a:bodyPr lIns="0" tIns="0" rIns="0" bIns="0" anchor="ctr" anchorCtr="0">
            <a:spAutoFit/>
          </a:bodyPr>
          <a:lstStyle>
            <a:lvl1pPr>
              <a:lnSpc>
                <a:spcPct val="100000"/>
              </a:lnSpc>
              <a:defRPr sz="1400" b="0" spc="0" baseline="0">
                <a:solidFill>
                  <a:schemeClr val="bg1"/>
                </a:solidFill>
              </a:defRPr>
            </a:lvl1pPr>
          </a:lstStyle>
          <a:p>
            <a:pPr lvl="0"/>
            <a:r>
              <a:rPr lang="en-US" sz="1400" dirty="0">
                <a:latin typeface="+mj-lt"/>
              </a:rPr>
              <a:t>Section Title – Rockwell 14pt, Title Case</a:t>
            </a:r>
          </a:p>
        </p:txBody>
      </p:sp>
      <p:sp>
        <p:nvSpPr>
          <p:cNvPr id="32" name="Text Placeholder 3"/>
          <p:cNvSpPr>
            <a:spLocks noGrp="1"/>
          </p:cNvSpPr>
          <p:nvPr>
            <p:ph type="body" sz="quarter" idx="13" hasCustomPrompt="1"/>
          </p:nvPr>
        </p:nvSpPr>
        <p:spPr bwMode="gray">
          <a:xfrm>
            <a:off x="1363152" y="1666119"/>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34" name="Text Placeholder 5"/>
          <p:cNvSpPr>
            <a:spLocks noGrp="1"/>
          </p:cNvSpPr>
          <p:nvPr>
            <p:ph type="body" sz="quarter" idx="14" hasCustomPrompt="1"/>
          </p:nvPr>
        </p:nvSpPr>
        <p:spPr bwMode="gray">
          <a:xfrm>
            <a:off x="1363152" y="2251272"/>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sp>
        <p:nvSpPr>
          <p:cNvPr id="35" name="Text Placeholder 11"/>
          <p:cNvSpPr>
            <a:spLocks noGrp="1"/>
          </p:cNvSpPr>
          <p:nvPr>
            <p:ph type="body" sz="quarter" idx="15" hasCustomPrompt="1"/>
          </p:nvPr>
        </p:nvSpPr>
        <p:spPr bwMode="gray">
          <a:xfrm>
            <a:off x="1363152" y="2836425"/>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2" name="Text Placeholder 11"/>
          <p:cNvSpPr>
            <a:spLocks noGrp="1"/>
          </p:cNvSpPr>
          <p:nvPr>
            <p:ph type="body" sz="quarter" idx="16" hasCustomPrompt="1"/>
          </p:nvPr>
        </p:nvSpPr>
        <p:spPr bwMode="gray">
          <a:xfrm>
            <a:off x="1363152" y="3421578"/>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4242" y="2625"/>
            <a:ext cx="1711589" cy="2489153"/>
          </a:xfrm>
          <a:prstGeom prst="rect">
            <a:avLst/>
          </a:prstGeom>
        </p:spPr>
      </p:pic>
    </p:spTree>
    <p:extLst>
      <p:ext uri="{BB962C8B-B14F-4D97-AF65-F5344CB8AC3E}">
        <p14:creationId xmlns:p14="http://schemas.microsoft.com/office/powerpoint/2010/main" val="3494243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oad Map 6">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2" name="TextBox 31"/>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34" name="TextBox 33"/>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a:solidFill>
                  <a:schemeClr val="bg1"/>
                </a:solidFill>
                <a:latin typeface="+mj-lt"/>
              </a:rPr>
              <a:t>ROAD MAP</a:t>
            </a:r>
          </a:p>
        </p:txBody>
      </p:sp>
      <p:grpSp>
        <p:nvGrpSpPr>
          <p:cNvPr id="35" name="Group 34"/>
          <p:cNvGrpSpPr/>
          <p:nvPr userDrawn="1"/>
        </p:nvGrpSpPr>
        <p:grpSpPr bwMode="gray">
          <a:xfrm>
            <a:off x="865779" y="1011716"/>
            <a:ext cx="264475" cy="276999"/>
            <a:chOff x="865779" y="1438837"/>
            <a:chExt cx="264475" cy="276999"/>
          </a:xfrm>
        </p:grpSpPr>
        <p:sp>
          <p:nvSpPr>
            <p:cNvPr id="36" name="Oval 35"/>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7"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38" name="Group 37"/>
          <p:cNvGrpSpPr/>
          <p:nvPr userDrawn="1"/>
        </p:nvGrpSpPr>
        <p:grpSpPr bwMode="gray">
          <a:xfrm>
            <a:off x="865779" y="1479838"/>
            <a:ext cx="264475" cy="276999"/>
            <a:chOff x="865779" y="1949020"/>
            <a:chExt cx="264475" cy="276999"/>
          </a:xfrm>
        </p:grpSpPr>
        <p:sp>
          <p:nvSpPr>
            <p:cNvPr id="39" name="Oval 38"/>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0"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41" name="Group 40"/>
          <p:cNvGrpSpPr/>
          <p:nvPr userDrawn="1"/>
        </p:nvGrpSpPr>
        <p:grpSpPr bwMode="gray">
          <a:xfrm>
            <a:off x="865779" y="1947960"/>
            <a:ext cx="264475" cy="276999"/>
            <a:chOff x="865779" y="2421079"/>
            <a:chExt cx="264475" cy="276999"/>
          </a:xfrm>
        </p:grpSpPr>
        <p:sp>
          <p:nvSpPr>
            <p:cNvPr id="42" name="Oval 41"/>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3"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grpSp>
        <p:nvGrpSpPr>
          <p:cNvPr id="44" name="Group 43"/>
          <p:cNvGrpSpPr/>
          <p:nvPr userDrawn="1"/>
        </p:nvGrpSpPr>
        <p:grpSpPr bwMode="gray">
          <a:xfrm>
            <a:off x="865779" y="2416082"/>
            <a:ext cx="264475" cy="276999"/>
            <a:chOff x="865779" y="2896663"/>
            <a:chExt cx="264475" cy="276999"/>
          </a:xfrm>
        </p:grpSpPr>
        <p:sp>
          <p:nvSpPr>
            <p:cNvPr id="45" name="Oval 44"/>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6"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4</a:t>
              </a:r>
            </a:p>
          </p:txBody>
        </p:sp>
      </p:grpSp>
      <p:cxnSp>
        <p:nvCxnSpPr>
          <p:cNvPr id="47" name="Straight Connector 46"/>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grpSp>
        <p:nvGrpSpPr>
          <p:cNvPr id="48" name="Group 47"/>
          <p:cNvGrpSpPr/>
          <p:nvPr userDrawn="1"/>
        </p:nvGrpSpPr>
        <p:grpSpPr bwMode="gray">
          <a:xfrm>
            <a:off x="865779" y="3352328"/>
            <a:ext cx="264475" cy="276999"/>
            <a:chOff x="865779" y="2896663"/>
            <a:chExt cx="264475" cy="276999"/>
          </a:xfrm>
        </p:grpSpPr>
        <p:sp>
          <p:nvSpPr>
            <p:cNvPr id="49" name="Oval 48"/>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50"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6</a:t>
              </a:r>
            </a:p>
          </p:txBody>
        </p:sp>
      </p:grpSp>
      <p:sp>
        <p:nvSpPr>
          <p:cNvPr id="51" name="Title 1"/>
          <p:cNvSpPr>
            <a:spLocks noGrp="1"/>
          </p:cNvSpPr>
          <p:nvPr>
            <p:ph type="title" hasCustomPrompt="1"/>
          </p:nvPr>
        </p:nvSpPr>
        <p:spPr bwMode="gray">
          <a:xfrm>
            <a:off x="1363152" y="1042493"/>
            <a:ext cx="3749040" cy="215444"/>
          </a:xfrm>
          <a:prstGeom prst="rect">
            <a:avLst/>
          </a:prstGeom>
        </p:spPr>
        <p:txBody>
          <a:bodyPr lIns="0" tIns="0" rIns="0" bIns="0" anchor="ctr" anchorCtr="0">
            <a:spAutoFit/>
          </a:bodyPr>
          <a:lstStyle>
            <a:lvl1pPr>
              <a:lnSpc>
                <a:spcPct val="100000"/>
              </a:lnSpc>
              <a:defRPr sz="1400" b="0" spc="0" baseline="0">
                <a:solidFill>
                  <a:schemeClr val="bg1"/>
                </a:solidFill>
              </a:defRPr>
            </a:lvl1pPr>
          </a:lstStyle>
          <a:p>
            <a:pPr lvl="0"/>
            <a:r>
              <a:rPr lang="en-US" sz="1400" dirty="0">
                <a:latin typeface="+mj-lt"/>
              </a:rPr>
              <a:t>Section Title – Rockwell 14pt, Title Case</a:t>
            </a:r>
          </a:p>
        </p:txBody>
      </p:sp>
      <p:sp>
        <p:nvSpPr>
          <p:cNvPr id="52" name="Text Placeholder 3"/>
          <p:cNvSpPr>
            <a:spLocks noGrp="1"/>
          </p:cNvSpPr>
          <p:nvPr>
            <p:ph type="body" sz="quarter" idx="13" hasCustomPrompt="1"/>
          </p:nvPr>
        </p:nvSpPr>
        <p:spPr bwMode="gray">
          <a:xfrm>
            <a:off x="1363152" y="1549088"/>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53" name="Text Placeholder 5"/>
          <p:cNvSpPr>
            <a:spLocks noGrp="1"/>
          </p:cNvSpPr>
          <p:nvPr>
            <p:ph type="body" sz="quarter" idx="14" hasCustomPrompt="1"/>
          </p:nvPr>
        </p:nvSpPr>
        <p:spPr bwMode="gray">
          <a:xfrm>
            <a:off x="1363152" y="2017210"/>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sp>
        <p:nvSpPr>
          <p:cNvPr id="54" name="Text Placeholder 11"/>
          <p:cNvSpPr>
            <a:spLocks noGrp="1"/>
          </p:cNvSpPr>
          <p:nvPr>
            <p:ph type="body" sz="quarter" idx="15" hasCustomPrompt="1"/>
          </p:nvPr>
        </p:nvSpPr>
        <p:spPr bwMode="gray">
          <a:xfrm>
            <a:off x="1363152" y="2485332"/>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55" name="Text Placeholder 11"/>
          <p:cNvSpPr>
            <a:spLocks noGrp="1"/>
          </p:cNvSpPr>
          <p:nvPr>
            <p:ph type="body" sz="quarter" idx="16" hasCustomPrompt="1"/>
          </p:nvPr>
        </p:nvSpPr>
        <p:spPr bwMode="gray">
          <a:xfrm>
            <a:off x="1363152" y="2953454"/>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grpSp>
        <p:nvGrpSpPr>
          <p:cNvPr id="56" name="Group 55"/>
          <p:cNvGrpSpPr/>
          <p:nvPr userDrawn="1"/>
        </p:nvGrpSpPr>
        <p:grpSpPr bwMode="gray">
          <a:xfrm>
            <a:off x="865779" y="2884204"/>
            <a:ext cx="264475" cy="276999"/>
            <a:chOff x="865779" y="2896663"/>
            <a:chExt cx="264475" cy="276999"/>
          </a:xfrm>
        </p:grpSpPr>
        <p:sp>
          <p:nvSpPr>
            <p:cNvPr id="57" name="Oval 5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5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5</a:t>
              </a:r>
            </a:p>
          </p:txBody>
        </p:sp>
      </p:grpSp>
      <p:sp>
        <p:nvSpPr>
          <p:cNvPr id="12" name="Text Placeholder 11"/>
          <p:cNvSpPr>
            <a:spLocks noGrp="1"/>
          </p:cNvSpPr>
          <p:nvPr>
            <p:ph type="body" sz="quarter" idx="17" hasCustomPrompt="1"/>
          </p:nvPr>
        </p:nvSpPr>
        <p:spPr bwMode="gray">
          <a:xfrm>
            <a:off x="1363152" y="3421578"/>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4242" y="2625"/>
            <a:ext cx="1711589" cy="2489153"/>
          </a:xfrm>
          <a:prstGeom prst="rect">
            <a:avLst/>
          </a:prstGeom>
        </p:spPr>
      </p:pic>
    </p:spTree>
    <p:extLst>
      <p:ext uri="{BB962C8B-B14F-4D97-AF65-F5344CB8AC3E}">
        <p14:creationId xmlns:p14="http://schemas.microsoft.com/office/powerpoint/2010/main" val="3220258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oad Map 7">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865779" y="603063"/>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2" name="Group 1"/>
          <p:cNvGrpSpPr/>
          <p:nvPr userDrawn="1"/>
        </p:nvGrpSpPr>
        <p:grpSpPr bwMode="gray">
          <a:xfrm>
            <a:off x="865779" y="1116347"/>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3" name="Group 2"/>
          <p:cNvGrpSpPr/>
          <p:nvPr userDrawn="1"/>
        </p:nvGrpSpPr>
        <p:grpSpPr bwMode="gray">
          <a:xfrm>
            <a:off x="865779" y="1629631"/>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grpSp>
        <p:nvGrpSpPr>
          <p:cNvPr id="4" name="Group 3"/>
          <p:cNvGrpSpPr/>
          <p:nvPr userDrawn="1"/>
        </p:nvGrpSpPr>
        <p:grpSpPr bwMode="gray">
          <a:xfrm>
            <a:off x="865779" y="2142915"/>
            <a:ext cx="264475" cy="276999"/>
            <a:chOff x="865779" y="2896663"/>
            <a:chExt cx="264475" cy="276999"/>
          </a:xfrm>
        </p:grpSpPr>
        <p:sp>
          <p:nvSpPr>
            <p:cNvPr id="10" name="Oval 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7"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4</a:t>
              </a:r>
            </a:p>
          </p:txBody>
        </p:sp>
      </p:grpSp>
      <p:grpSp>
        <p:nvGrpSpPr>
          <p:cNvPr id="29" name="Group 28"/>
          <p:cNvGrpSpPr/>
          <p:nvPr userDrawn="1"/>
        </p:nvGrpSpPr>
        <p:grpSpPr bwMode="gray">
          <a:xfrm>
            <a:off x="865779" y="3169483"/>
            <a:ext cx="264475" cy="276999"/>
            <a:chOff x="865779" y="2896663"/>
            <a:chExt cx="264475" cy="276999"/>
          </a:xfrm>
        </p:grpSpPr>
        <p:sp>
          <p:nvSpPr>
            <p:cNvPr id="30" name="Oval 2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1"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6</a:t>
              </a:r>
            </a:p>
          </p:txBody>
        </p:sp>
      </p:grpSp>
      <p:grpSp>
        <p:nvGrpSpPr>
          <p:cNvPr id="26" name="Group 25"/>
          <p:cNvGrpSpPr/>
          <p:nvPr userDrawn="1"/>
        </p:nvGrpSpPr>
        <p:grpSpPr bwMode="gray">
          <a:xfrm>
            <a:off x="865779" y="2656199"/>
            <a:ext cx="264475" cy="276999"/>
            <a:chOff x="865779" y="2896663"/>
            <a:chExt cx="264475" cy="276999"/>
          </a:xfrm>
        </p:grpSpPr>
        <p:sp>
          <p:nvSpPr>
            <p:cNvPr id="27" name="Oval 2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5</a:t>
              </a:r>
            </a:p>
          </p:txBody>
        </p:sp>
      </p:grpSp>
      <p:cxnSp>
        <p:nvCxnSpPr>
          <p:cNvPr id="32" name="Straight Connector 31"/>
          <p:cNvCxnSpPr/>
          <p:nvPr userDrawn="1"/>
        </p:nvCxnSpPr>
        <p:spPr bwMode="gray">
          <a:xfrm>
            <a:off x="869797" y="4272912"/>
            <a:ext cx="4673238" cy="0"/>
          </a:xfrm>
          <a:prstGeom prst="line">
            <a:avLst/>
          </a:prstGeom>
          <a:noFill/>
          <a:ln w="6350" cap="flat" cmpd="sng" algn="ctr">
            <a:solidFill>
              <a:schemeClr val="bg1"/>
            </a:solidFill>
            <a:prstDash val="solid"/>
            <a:miter lim="800000"/>
          </a:ln>
          <a:effectLst/>
        </p:spPr>
      </p:cxnSp>
      <p:grpSp>
        <p:nvGrpSpPr>
          <p:cNvPr id="34" name="Group 33"/>
          <p:cNvGrpSpPr/>
          <p:nvPr userDrawn="1"/>
        </p:nvGrpSpPr>
        <p:grpSpPr bwMode="gray">
          <a:xfrm>
            <a:off x="865779" y="3682766"/>
            <a:ext cx="264475" cy="276999"/>
            <a:chOff x="865779" y="2896663"/>
            <a:chExt cx="264475" cy="276999"/>
          </a:xfrm>
        </p:grpSpPr>
        <p:sp>
          <p:nvSpPr>
            <p:cNvPr id="35" name="Oval 34"/>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6"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7</a:t>
              </a:r>
            </a:p>
          </p:txBody>
        </p:sp>
      </p:grpSp>
      <p:sp>
        <p:nvSpPr>
          <p:cNvPr id="37" name="TextBox 36"/>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38" name="TextBox 37"/>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a:solidFill>
                  <a:schemeClr val="bg1"/>
                </a:solidFill>
                <a:latin typeface="+mj-lt"/>
              </a:rPr>
              <a:t>ROAD MAP</a:t>
            </a:r>
          </a:p>
        </p:txBody>
      </p:sp>
      <p:sp>
        <p:nvSpPr>
          <p:cNvPr id="39" name="Title 1"/>
          <p:cNvSpPr>
            <a:spLocks noGrp="1"/>
          </p:cNvSpPr>
          <p:nvPr>
            <p:ph type="title" hasCustomPrompt="1"/>
          </p:nvPr>
        </p:nvSpPr>
        <p:spPr bwMode="gray">
          <a:xfrm>
            <a:off x="1363152" y="633840"/>
            <a:ext cx="3749040" cy="215444"/>
          </a:xfrm>
          <a:prstGeom prst="rect">
            <a:avLst/>
          </a:prstGeom>
        </p:spPr>
        <p:txBody>
          <a:bodyPr lIns="0" tIns="0" rIns="0" bIns="0" anchor="ctr" anchorCtr="0">
            <a:spAutoFit/>
          </a:bodyPr>
          <a:lstStyle>
            <a:lvl1pPr>
              <a:lnSpc>
                <a:spcPct val="100000"/>
              </a:lnSpc>
              <a:defRPr sz="1400" b="0" spc="0" baseline="0">
                <a:solidFill>
                  <a:schemeClr val="bg1"/>
                </a:solidFill>
              </a:defRPr>
            </a:lvl1pPr>
          </a:lstStyle>
          <a:p>
            <a:pPr lvl="0"/>
            <a:r>
              <a:rPr lang="en-US" sz="1400" dirty="0">
                <a:latin typeface="+mj-lt"/>
              </a:rPr>
              <a:t>Section Title – Rockwell 14pt, Title Case</a:t>
            </a:r>
          </a:p>
        </p:txBody>
      </p:sp>
      <p:sp>
        <p:nvSpPr>
          <p:cNvPr id="40" name="Text Placeholder 3"/>
          <p:cNvSpPr>
            <a:spLocks noGrp="1"/>
          </p:cNvSpPr>
          <p:nvPr>
            <p:ph type="body" sz="quarter" idx="13" hasCustomPrompt="1"/>
          </p:nvPr>
        </p:nvSpPr>
        <p:spPr bwMode="gray">
          <a:xfrm>
            <a:off x="1363152" y="1185597"/>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1" name="Text Placeholder 5"/>
          <p:cNvSpPr>
            <a:spLocks noGrp="1"/>
          </p:cNvSpPr>
          <p:nvPr>
            <p:ph type="body" sz="quarter" idx="14" hasCustomPrompt="1"/>
          </p:nvPr>
        </p:nvSpPr>
        <p:spPr bwMode="gray">
          <a:xfrm>
            <a:off x="1363152" y="1698881"/>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sp>
        <p:nvSpPr>
          <p:cNvPr id="42" name="Text Placeholder 11"/>
          <p:cNvSpPr>
            <a:spLocks noGrp="1"/>
          </p:cNvSpPr>
          <p:nvPr>
            <p:ph type="body" sz="quarter" idx="15" hasCustomPrompt="1"/>
          </p:nvPr>
        </p:nvSpPr>
        <p:spPr bwMode="gray">
          <a:xfrm>
            <a:off x="1363152" y="2212165"/>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3" name="Text Placeholder 11"/>
          <p:cNvSpPr>
            <a:spLocks noGrp="1"/>
          </p:cNvSpPr>
          <p:nvPr>
            <p:ph type="body" sz="quarter" idx="16" hasCustomPrompt="1"/>
          </p:nvPr>
        </p:nvSpPr>
        <p:spPr bwMode="gray">
          <a:xfrm>
            <a:off x="1363152" y="2725449"/>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sp>
        <p:nvSpPr>
          <p:cNvPr id="44" name="Text Placeholder 11"/>
          <p:cNvSpPr>
            <a:spLocks noGrp="1"/>
          </p:cNvSpPr>
          <p:nvPr>
            <p:ph type="body" sz="quarter" idx="17" hasCustomPrompt="1"/>
          </p:nvPr>
        </p:nvSpPr>
        <p:spPr bwMode="gray">
          <a:xfrm>
            <a:off x="1363152" y="3238733"/>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sp>
        <p:nvSpPr>
          <p:cNvPr id="12" name="Text Placeholder 11"/>
          <p:cNvSpPr>
            <a:spLocks noGrp="1"/>
          </p:cNvSpPr>
          <p:nvPr>
            <p:ph type="body" sz="quarter" idx="18" hasCustomPrompt="1"/>
          </p:nvPr>
        </p:nvSpPr>
        <p:spPr bwMode="gray">
          <a:xfrm>
            <a:off x="1363152" y="3752016"/>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pic>
        <p:nvPicPr>
          <p:cNvPr id="46" name="Pictur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4242" y="2625"/>
            <a:ext cx="1711589" cy="2489153"/>
          </a:xfrm>
          <a:prstGeom prst="rect">
            <a:avLst/>
          </a:prstGeom>
        </p:spPr>
      </p:pic>
    </p:spTree>
    <p:extLst>
      <p:ext uri="{BB962C8B-B14F-4D97-AF65-F5344CB8AC3E}">
        <p14:creationId xmlns:p14="http://schemas.microsoft.com/office/powerpoint/2010/main" val="312247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oad Map 8">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0" name="TextBox 39"/>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41" name="TextBox 40"/>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a:solidFill>
                  <a:schemeClr val="bg1"/>
                </a:solidFill>
                <a:latin typeface="+mj-lt"/>
              </a:rPr>
              <a:t>ROAD MAP</a:t>
            </a:r>
          </a:p>
        </p:txBody>
      </p:sp>
      <p:grpSp>
        <p:nvGrpSpPr>
          <p:cNvPr id="42" name="Group 41"/>
          <p:cNvGrpSpPr/>
          <p:nvPr userDrawn="1"/>
        </p:nvGrpSpPr>
        <p:grpSpPr bwMode="gray">
          <a:xfrm>
            <a:off x="865779" y="603063"/>
            <a:ext cx="264475" cy="276999"/>
            <a:chOff x="865779" y="1438837"/>
            <a:chExt cx="264475" cy="276999"/>
          </a:xfrm>
        </p:grpSpPr>
        <p:sp>
          <p:nvSpPr>
            <p:cNvPr id="43" name="Oval 42"/>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45" name="Group 44"/>
          <p:cNvGrpSpPr/>
          <p:nvPr userDrawn="1"/>
        </p:nvGrpSpPr>
        <p:grpSpPr bwMode="gray">
          <a:xfrm>
            <a:off x="865779" y="1043021"/>
            <a:ext cx="264475" cy="276999"/>
            <a:chOff x="865779" y="1949020"/>
            <a:chExt cx="264475" cy="276999"/>
          </a:xfrm>
        </p:grpSpPr>
        <p:sp>
          <p:nvSpPr>
            <p:cNvPr id="46" name="Oval 45"/>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7"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48" name="Group 47"/>
          <p:cNvGrpSpPr/>
          <p:nvPr userDrawn="1"/>
        </p:nvGrpSpPr>
        <p:grpSpPr bwMode="gray">
          <a:xfrm>
            <a:off x="865779" y="1482979"/>
            <a:ext cx="264475" cy="276999"/>
            <a:chOff x="865779" y="2421079"/>
            <a:chExt cx="264475" cy="276999"/>
          </a:xfrm>
        </p:grpSpPr>
        <p:sp>
          <p:nvSpPr>
            <p:cNvPr id="49" name="Oval 4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50"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grpSp>
        <p:nvGrpSpPr>
          <p:cNvPr id="51" name="Group 50"/>
          <p:cNvGrpSpPr/>
          <p:nvPr userDrawn="1"/>
        </p:nvGrpSpPr>
        <p:grpSpPr bwMode="gray">
          <a:xfrm>
            <a:off x="865779" y="1922937"/>
            <a:ext cx="264475" cy="276999"/>
            <a:chOff x="865779" y="2896663"/>
            <a:chExt cx="264475" cy="276999"/>
          </a:xfrm>
        </p:grpSpPr>
        <p:sp>
          <p:nvSpPr>
            <p:cNvPr id="52" name="Oval 51"/>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53"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4</a:t>
              </a:r>
            </a:p>
          </p:txBody>
        </p:sp>
      </p:grpSp>
      <p:grpSp>
        <p:nvGrpSpPr>
          <p:cNvPr id="54" name="Group 53"/>
          <p:cNvGrpSpPr/>
          <p:nvPr userDrawn="1"/>
        </p:nvGrpSpPr>
        <p:grpSpPr bwMode="gray">
          <a:xfrm>
            <a:off x="865779" y="2802853"/>
            <a:ext cx="264475" cy="276999"/>
            <a:chOff x="865779" y="2896663"/>
            <a:chExt cx="264475" cy="276999"/>
          </a:xfrm>
        </p:grpSpPr>
        <p:sp>
          <p:nvSpPr>
            <p:cNvPr id="55" name="Oval 54"/>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56"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6</a:t>
              </a:r>
            </a:p>
          </p:txBody>
        </p:sp>
      </p:grpSp>
      <p:grpSp>
        <p:nvGrpSpPr>
          <p:cNvPr id="57" name="Group 56"/>
          <p:cNvGrpSpPr/>
          <p:nvPr userDrawn="1"/>
        </p:nvGrpSpPr>
        <p:grpSpPr bwMode="gray">
          <a:xfrm>
            <a:off x="865779" y="2362895"/>
            <a:ext cx="264475" cy="276999"/>
            <a:chOff x="865779" y="2896663"/>
            <a:chExt cx="264475" cy="276999"/>
          </a:xfrm>
        </p:grpSpPr>
        <p:sp>
          <p:nvSpPr>
            <p:cNvPr id="58" name="Oval 57"/>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59"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5</a:t>
              </a:r>
            </a:p>
          </p:txBody>
        </p:sp>
      </p:grpSp>
      <p:cxnSp>
        <p:nvCxnSpPr>
          <p:cNvPr id="60" name="Straight Connector 59"/>
          <p:cNvCxnSpPr/>
          <p:nvPr userDrawn="1"/>
        </p:nvCxnSpPr>
        <p:spPr bwMode="gray">
          <a:xfrm>
            <a:off x="869797" y="4272912"/>
            <a:ext cx="4673238" cy="0"/>
          </a:xfrm>
          <a:prstGeom prst="line">
            <a:avLst/>
          </a:prstGeom>
          <a:noFill/>
          <a:ln w="6350" cap="flat" cmpd="sng" algn="ctr">
            <a:solidFill>
              <a:schemeClr val="bg1"/>
            </a:solidFill>
            <a:prstDash val="solid"/>
            <a:miter lim="800000"/>
          </a:ln>
          <a:effectLst/>
        </p:spPr>
      </p:cxnSp>
      <p:grpSp>
        <p:nvGrpSpPr>
          <p:cNvPr id="61" name="Group 60"/>
          <p:cNvGrpSpPr/>
          <p:nvPr userDrawn="1"/>
        </p:nvGrpSpPr>
        <p:grpSpPr bwMode="gray">
          <a:xfrm>
            <a:off x="865779" y="3682766"/>
            <a:ext cx="264475" cy="276999"/>
            <a:chOff x="865779" y="2896663"/>
            <a:chExt cx="264475" cy="276999"/>
          </a:xfrm>
        </p:grpSpPr>
        <p:sp>
          <p:nvSpPr>
            <p:cNvPr id="62" name="Oval 61"/>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63"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8</a:t>
              </a:r>
            </a:p>
          </p:txBody>
        </p:sp>
      </p:grpSp>
      <p:sp>
        <p:nvSpPr>
          <p:cNvPr id="64" name="Title 1"/>
          <p:cNvSpPr>
            <a:spLocks noGrp="1"/>
          </p:cNvSpPr>
          <p:nvPr>
            <p:ph type="title" hasCustomPrompt="1"/>
          </p:nvPr>
        </p:nvSpPr>
        <p:spPr bwMode="gray">
          <a:xfrm>
            <a:off x="1363152" y="633840"/>
            <a:ext cx="3749040" cy="215444"/>
          </a:xfrm>
          <a:prstGeom prst="rect">
            <a:avLst/>
          </a:prstGeom>
        </p:spPr>
        <p:txBody>
          <a:bodyPr lIns="0" tIns="0" rIns="0" bIns="0" anchor="ctr" anchorCtr="0">
            <a:spAutoFit/>
          </a:bodyPr>
          <a:lstStyle>
            <a:lvl1pPr>
              <a:lnSpc>
                <a:spcPct val="100000"/>
              </a:lnSpc>
              <a:defRPr sz="1400" b="0" spc="0" baseline="0">
                <a:solidFill>
                  <a:schemeClr val="bg1"/>
                </a:solidFill>
              </a:defRPr>
            </a:lvl1pPr>
          </a:lstStyle>
          <a:p>
            <a:pPr lvl="0"/>
            <a:r>
              <a:rPr lang="en-US" sz="1400" dirty="0">
                <a:latin typeface="+mj-lt"/>
              </a:rPr>
              <a:t>Section Title – Rockwell 14pt, Title Case</a:t>
            </a:r>
          </a:p>
        </p:txBody>
      </p:sp>
      <p:sp>
        <p:nvSpPr>
          <p:cNvPr id="65" name="Text Placeholder 3"/>
          <p:cNvSpPr>
            <a:spLocks noGrp="1"/>
          </p:cNvSpPr>
          <p:nvPr>
            <p:ph type="body" sz="quarter" idx="13" hasCustomPrompt="1"/>
          </p:nvPr>
        </p:nvSpPr>
        <p:spPr bwMode="gray">
          <a:xfrm>
            <a:off x="1363152" y="1112271"/>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66" name="Text Placeholder 5"/>
          <p:cNvSpPr>
            <a:spLocks noGrp="1"/>
          </p:cNvSpPr>
          <p:nvPr>
            <p:ph type="body" sz="quarter" idx="14" hasCustomPrompt="1"/>
          </p:nvPr>
        </p:nvSpPr>
        <p:spPr bwMode="gray">
          <a:xfrm>
            <a:off x="1363152" y="1552229"/>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sp>
        <p:nvSpPr>
          <p:cNvPr id="67" name="Text Placeholder 11"/>
          <p:cNvSpPr>
            <a:spLocks noGrp="1"/>
          </p:cNvSpPr>
          <p:nvPr>
            <p:ph type="body" sz="quarter" idx="15" hasCustomPrompt="1"/>
          </p:nvPr>
        </p:nvSpPr>
        <p:spPr bwMode="gray">
          <a:xfrm>
            <a:off x="1363152" y="1992187"/>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68" name="Text Placeholder 11"/>
          <p:cNvSpPr>
            <a:spLocks noGrp="1"/>
          </p:cNvSpPr>
          <p:nvPr>
            <p:ph type="body" sz="quarter" idx="16" hasCustomPrompt="1"/>
          </p:nvPr>
        </p:nvSpPr>
        <p:spPr bwMode="gray">
          <a:xfrm>
            <a:off x="1363152" y="2432145"/>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sp>
        <p:nvSpPr>
          <p:cNvPr id="69" name="Text Placeholder 11"/>
          <p:cNvSpPr>
            <a:spLocks noGrp="1"/>
          </p:cNvSpPr>
          <p:nvPr>
            <p:ph type="body" sz="quarter" idx="17" hasCustomPrompt="1"/>
          </p:nvPr>
        </p:nvSpPr>
        <p:spPr bwMode="gray">
          <a:xfrm>
            <a:off x="1363152" y="2872103"/>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sp>
        <p:nvSpPr>
          <p:cNvPr id="70" name="Text Placeholder 11"/>
          <p:cNvSpPr>
            <a:spLocks noGrp="1"/>
          </p:cNvSpPr>
          <p:nvPr>
            <p:ph type="body" sz="quarter" idx="18" hasCustomPrompt="1"/>
          </p:nvPr>
        </p:nvSpPr>
        <p:spPr bwMode="gray">
          <a:xfrm>
            <a:off x="1363152" y="3312061"/>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grpSp>
        <p:nvGrpSpPr>
          <p:cNvPr id="71" name="Group 70"/>
          <p:cNvGrpSpPr/>
          <p:nvPr userDrawn="1"/>
        </p:nvGrpSpPr>
        <p:grpSpPr bwMode="gray">
          <a:xfrm>
            <a:off x="865779" y="3242811"/>
            <a:ext cx="264475" cy="276999"/>
            <a:chOff x="865779" y="2896663"/>
            <a:chExt cx="264475" cy="276999"/>
          </a:xfrm>
        </p:grpSpPr>
        <p:sp>
          <p:nvSpPr>
            <p:cNvPr id="72" name="Oval 71"/>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73"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7</a:t>
              </a:r>
            </a:p>
          </p:txBody>
        </p:sp>
      </p:grpSp>
      <p:sp>
        <p:nvSpPr>
          <p:cNvPr id="12" name="Text Placeholder 11"/>
          <p:cNvSpPr>
            <a:spLocks noGrp="1"/>
          </p:cNvSpPr>
          <p:nvPr>
            <p:ph type="body" sz="quarter" idx="19" hasCustomPrompt="1"/>
          </p:nvPr>
        </p:nvSpPr>
        <p:spPr bwMode="gray">
          <a:xfrm>
            <a:off x="1363152" y="3752016"/>
            <a:ext cx="3749040" cy="138499"/>
          </a:xfrm>
        </p:spPr>
        <p:txBody>
          <a:bodyPr anchor="ctr" anchorCtr="0"/>
          <a:lstStyle>
            <a:lvl1pPr marL="0" indent="0">
              <a:spcBef>
                <a:spcPts val="0"/>
              </a:spcBef>
              <a:buNone/>
              <a:defRPr>
                <a:solidFill>
                  <a:schemeClr val="accent1"/>
                </a:solidFill>
              </a:defRPr>
            </a:lvl1pPr>
            <a:lvl2pPr>
              <a:spcBef>
                <a:spcPts val="0"/>
              </a:spcBef>
              <a:defRPr>
                <a:solidFill>
                  <a:schemeClr val="accent1"/>
                </a:solidFill>
              </a:defRPr>
            </a:lvl2pPr>
            <a:lvl3pPr>
              <a:spcBef>
                <a:spcPts val="0"/>
              </a:spcBef>
              <a:defRPr>
                <a:solidFill>
                  <a:schemeClr val="accent1"/>
                </a:solidFill>
              </a:defRPr>
            </a:lvl3pPr>
            <a:lvl4pPr>
              <a:spcBef>
                <a:spcPts val="0"/>
              </a:spcBef>
              <a:defRPr>
                <a:solidFill>
                  <a:schemeClr val="accent1"/>
                </a:solidFill>
              </a:defRPr>
            </a:lvl4pPr>
            <a:lvl5pPr>
              <a:spcBef>
                <a:spcPts val="0"/>
              </a:spcBef>
              <a:defRPr>
                <a:solidFill>
                  <a:schemeClr val="accent1"/>
                </a:solidFill>
              </a:defRPr>
            </a:lvl5pPr>
          </a:lstStyle>
          <a:p>
            <a:pPr lvl="0"/>
            <a:r>
              <a:rPr lang="en-US" dirty="0"/>
              <a:t>Section Title – Verdana 9pt Regular, Accent 1, Title Case</a:t>
            </a:r>
          </a:p>
        </p:txBody>
      </p:sp>
      <p:pic>
        <p:nvPicPr>
          <p:cNvPr id="39" name="Picture 3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4242" y="2625"/>
            <a:ext cx="1711589" cy="2489153"/>
          </a:xfrm>
          <a:prstGeom prst="rect">
            <a:avLst/>
          </a:prstGeom>
        </p:spPr>
      </p:pic>
    </p:spTree>
    <p:extLst>
      <p:ext uri="{BB962C8B-B14F-4D97-AF65-F5344CB8AC3E}">
        <p14:creationId xmlns:p14="http://schemas.microsoft.com/office/powerpoint/2010/main" val="150487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 with Subtitle">
    <p:bg bwMode="gray">
      <p:bgPr>
        <a:solidFill>
          <a:srgbClr val="003D70"/>
        </a:solidFill>
        <a:effectLst/>
      </p:bgPr>
    </p:bg>
    <p:spTree>
      <p:nvGrpSpPr>
        <p:cNvPr id="1" name=""/>
        <p:cNvGrpSpPr/>
        <p:nvPr/>
      </p:nvGrpSpPr>
      <p:grpSpPr>
        <a:xfrm>
          <a:off x="0" y="0"/>
          <a:ext cx="0" cy="0"/>
          <a:chOff x="0" y="0"/>
          <a:chExt cx="0" cy="0"/>
        </a:xfrm>
      </p:grpSpPr>
      <p:sp>
        <p:nvSpPr>
          <p:cNvPr id="9" name="TextBox 8"/>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65363" y="683511"/>
            <a:ext cx="1128820" cy="433532"/>
          </a:xfrm>
          <a:prstGeom prst="rect">
            <a:avLst/>
          </a:prstGeom>
        </p:spPr>
      </p:pic>
      <p:cxnSp>
        <p:nvCxnSpPr>
          <p:cNvPr id="11" name="Straight Connector 10"/>
          <p:cNvCxnSpPr/>
          <p:nvPr userDrawn="1"/>
        </p:nvCxnSpPr>
        <p:spPr bwMode="gray">
          <a:xfrm>
            <a:off x="465363" y="3486806"/>
            <a:ext cx="4969726"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465363" y="1731464"/>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Text Placeholder 3"/>
          <p:cNvSpPr>
            <a:spLocks noGrp="1"/>
          </p:cNvSpPr>
          <p:nvPr>
            <p:ph type="body" sz="quarter" idx="19" hasCustomPrompt="1"/>
          </p:nvPr>
        </p:nvSpPr>
        <p:spPr bwMode="gray">
          <a:xfrm>
            <a:off x="465363" y="2525151"/>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a:t>
            </a:r>
          </a:p>
        </p:txBody>
      </p:sp>
      <p:sp>
        <p:nvSpPr>
          <p:cNvPr id="7" name="Text Placeholder 6"/>
          <p:cNvSpPr>
            <a:spLocks noGrp="1"/>
          </p:cNvSpPr>
          <p:nvPr>
            <p:ph type="body" sz="quarter" idx="20" hasCustomPrompt="1"/>
          </p:nvPr>
        </p:nvSpPr>
        <p:spPr bwMode="gray">
          <a:xfrm>
            <a:off x="465363"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4158087" y="3494256"/>
            <a:ext cx="1277002"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40"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Tree>
    <p:extLst>
      <p:ext uri="{BB962C8B-B14F-4D97-AF65-F5344CB8AC3E}">
        <p14:creationId xmlns:p14="http://schemas.microsoft.com/office/powerpoint/2010/main" val="165226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6" name="Text Placeholder 1"/>
          <p:cNvSpPr>
            <a:spLocks noGrp="1"/>
          </p:cNvSpPr>
          <p:nvPr>
            <p:ph type="body" idx="1"/>
          </p:nvPr>
        </p:nvSpPr>
        <p:spPr bwMode="gray">
          <a:xfrm>
            <a:off x="2373899" y="1520572"/>
            <a:ext cx="1653003"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Placeholder 1"/>
          <p:cNvSpPr>
            <a:spLocks noGrp="1"/>
          </p:cNvSpPr>
          <p:nvPr>
            <p:ph type="title"/>
          </p:nvPr>
        </p:nvSpPr>
        <p:spPr bwMode="gray">
          <a:xfrm>
            <a:off x="266700" y="309824"/>
            <a:ext cx="5486400" cy="256480"/>
          </a:xfrm>
          <a:prstGeom prst="rect">
            <a:avLst/>
          </a:prstGeom>
        </p:spPr>
        <p:txBody>
          <a:bodyPr vert="horz" lIns="0" tIns="0" rIns="0" bIns="0" rtlCol="0" anchor="b">
            <a:spAutoFit/>
          </a:bodyPr>
          <a:lstStyle/>
          <a:p>
            <a:r>
              <a:rPr lang="en-US" dirty="0"/>
              <a:t>Slide Title – Rockwell 18pt Regular, Title Case</a:t>
            </a:r>
          </a:p>
        </p:txBody>
      </p:sp>
      <p:sp>
        <p:nvSpPr>
          <p:cNvPr id="8" name="TextBox 7"/>
          <p:cNvSpPr txBox="1"/>
          <p:nvPr/>
        </p:nvSpPr>
        <p:spPr bwMode="gray">
          <a:xfrm>
            <a:off x="0" y="4677489"/>
            <a:ext cx="2108200" cy="123111"/>
          </a:xfrm>
          <a:prstGeom prst="rect">
            <a:avLst/>
          </a:prstGeom>
          <a:noFill/>
        </p:spPr>
        <p:txBody>
          <a:bodyPr wrap="square" lIns="64008" tIns="0" rIns="0"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©2016 The Advisory Board Company • </a:t>
            </a:r>
            <a:r>
              <a:rPr kumimoji="0" lang="en-US" sz="500" b="1" i="0" u="none" strike="noStrike" kern="120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70" r:id="rId10"/>
    <p:sldLayoutId id="2147483649" r:id="rId11"/>
    <p:sldLayoutId id="2147483671"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72" r:id="rId21"/>
    <p:sldLayoutId id="2147483668" r:id="rId22"/>
    <p:sldLayoutId id="2147483669" r:id="rId23"/>
  </p:sldLayoutIdLst>
  <p:hf hdr="0" ftr="0" dt="0"/>
  <p:txStyles>
    <p:titleStyle>
      <a:lvl1pPr algn="l" defTabSz="640080" rtl="0" eaLnBrk="1" latinLnBrk="0" hangingPunct="1">
        <a:lnSpc>
          <a:spcPts val="2000"/>
        </a:lnSpc>
        <a:spcBef>
          <a:spcPct val="0"/>
        </a:spcBef>
        <a:buNone/>
        <a:defRPr sz="1800" b="0" kern="1200" spc="50" baseline="0">
          <a:solidFill>
            <a:schemeClr val="tx1"/>
          </a:solidFill>
          <a:latin typeface="+mj-lt"/>
          <a:ea typeface="+mj-ea"/>
          <a:cs typeface="+mj-cs"/>
        </a:defRPr>
      </a:lvl1pPr>
    </p:titleStyle>
    <p:body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TextBox 3"/>
          <p:cNvSpPr txBox="1"/>
          <p:nvPr/>
        </p:nvSpPr>
        <p:spPr bwMode="gray">
          <a:xfrm>
            <a:off x="325293" y="4549659"/>
            <a:ext cx="1153680" cy="47524"/>
          </a:xfrm>
          <a:prstGeom prst="rect">
            <a:avLst/>
          </a:prstGeom>
          <a:noFill/>
        </p:spPr>
        <p:txBody>
          <a:bodyPr wrap="square" lIns="0" tIns="0" rIns="0" bIns="0" rtlCol="0">
            <a:spAutoFit/>
          </a:bodyPr>
          <a:lstStyle/>
          <a:p>
            <a:pPr defTabSz="640040">
              <a:defRPr/>
            </a:pPr>
            <a:r>
              <a:rPr lang="en-US" sz="300" dirty="0" smtClean="0">
                <a:solidFill>
                  <a:srgbClr val="797F86"/>
                </a:solidFill>
              </a:rPr>
              <a:t>©2016 The Advisory Board Company</a:t>
            </a:r>
            <a:endParaRPr lang="en-US" sz="300" b="1" dirty="0" smtClean="0">
              <a:solidFill>
                <a:srgbClr val="797F86"/>
              </a:solidFill>
            </a:endParaRPr>
          </a:p>
        </p:txBody>
      </p:sp>
      <p:sp>
        <p:nvSpPr>
          <p:cNvPr id="7" name="TextBox 6"/>
          <p:cNvSpPr txBox="1"/>
          <p:nvPr/>
        </p:nvSpPr>
        <p:spPr bwMode="gray">
          <a:xfrm>
            <a:off x="5573823" y="4549659"/>
            <a:ext cx="500169" cy="47524"/>
          </a:xfrm>
          <a:prstGeom prst="rect">
            <a:avLst/>
          </a:prstGeom>
          <a:noFill/>
        </p:spPr>
        <p:txBody>
          <a:bodyPr wrap="square" lIns="0" tIns="0" rIns="0" bIns="0" rtlCol="0">
            <a:spAutoFit/>
          </a:bodyPr>
          <a:lstStyle/>
          <a:p>
            <a:pPr algn="r" defTabSz="640040">
              <a:defRPr/>
            </a:pPr>
            <a:r>
              <a:rPr lang="en-US" sz="300" b="1" dirty="0" smtClean="0">
                <a:solidFill>
                  <a:srgbClr val="797F86"/>
                </a:solidFill>
              </a:rPr>
              <a:t>eab.com</a:t>
            </a:r>
          </a:p>
        </p:txBody>
      </p:sp>
      <p:sp>
        <p:nvSpPr>
          <p:cNvPr id="5" name="Slide Number Placeholder 5"/>
          <p:cNvSpPr txBox="1">
            <a:spLocks/>
          </p:cNvSpPr>
          <p:nvPr/>
        </p:nvSpPr>
        <p:spPr bwMode="gray">
          <a:xfrm>
            <a:off x="3068173" y="4535402"/>
            <a:ext cx="264456" cy="76944"/>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500" smtClean="0">
                <a:solidFill>
                  <a:srgbClr val="4F5861"/>
                </a:solidFill>
                <a:latin typeface="Rockwell"/>
              </a:rPr>
              <a:pPr/>
              <a:t>‹#›</a:t>
            </a:fld>
            <a:endParaRPr lang="en-US" sz="500" dirty="0">
              <a:solidFill>
                <a:srgbClr val="4F5861"/>
              </a:solidFill>
              <a:latin typeface="Rockwell"/>
            </a:endParaRPr>
          </a:p>
        </p:txBody>
      </p:sp>
      <p:sp>
        <p:nvSpPr>
          <p:cNvPr id="13" name="Text Placeholder 12"/>
          <p:cNvSpPr>
            <a:spLocks noGrp="1"/>
          </p:cNvSpPr>
          <p:nvPr>
            <p:ph type="body" idx="1"/>
          </p:nvPr>
        </p:nvSpPr>
        <p:spPr bwMode="gray">
          <a:xfrm>
            <a:off x="2673295" y="1856939"/>
            <a:ext cx="1054213" cy="1231106"/>
          </a:xfrm>
          <a:prstGeom prst="rect">
            <a:avLst/>
          </a:prstGeom>
        </p:spPr>
        <p:txBody>
          <a:bodyPr vert="horz" wrap="square" lIns="0" tIns="0" rIns="0" bIns="0" rtlCol="0">
            <a:sp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2" name="Title Placeholder 1"/>
          <p:cNvSpPr>
            <a:spLocks noGrp="1"/>
          </p:cNvSpPr>
          <p:nvPr>
            <p:ph type="title"/>
          </p:nvPr>
        </p:nvSpPr>
        <p:spPr bwMode="gray">
          <a:xfrm>
            <a:off x="325293" y="419974"/>
            <a:ext cx="5749082" cy="200055"/>
          </a:xfrm>
          <a:prstGeom prst="rect">
            <a:avLst/>
          </a:prstGeom>
        </p:spPr>
        <p:txBody>
          <a:bodyPr vert="horz" lIns="0" tIns="0" rIns="0" bIns="0" rtlCol="0" anchor="b">
            <a:spAutoFit/>
          </a:bodyPr>
          <a:lstStyle/>
          <a:p>
            <a:r>
              <a:rPr lang="en-US" dirty="0" smtClean="0"/>
              <a:t>Page Title – Rockwell 20pt Regular, Title Case</a:t>
            </a:r>
            <a:endParaRPr lang="en-US" dirty="0"/>
          </a:p>
        </p:txBody>
      </p:sp>
    </p:spTree>
    <p:extLst>
      <p:ext uri="{BB962C8B-B14F-4D97-AF65-F5344CB8AC3E}">
        <p14:creationId xmlns:p14="http://schemas.microsoft.com/office/powerpoint/2010/main" val="50193806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Lst>
  <p:timing>
    <p:tnLst>
      <p:par>
        <p:cTn id="1" dur="indefinite" restart="never" nodeType="tmRoot"/>
      </p:par>
    </p:tnLst>
  </p:timing>
  <p:hf hdr="0" ftr="0" dt="0"/>
  <p:txStyles>
    <p:titleStyle>
      <a:lvl1pPr algn="l" defTabSz="640040" rtl="0" eaLnBrk="1" latinLnBrk="0" hangingPunct="1">
        <a:lnSpc>
          <a:spcPct val="100000"/>
        </a:lnSpc>
        <a:spcBef>
          <a:spcPct val="0"/>
        </a:spcBef>
        <a:buNone/>
        <a:defRPr sz="1300" b="0" kern="1200" spc="31" baseline="0">
          <a:solidFill>
            <a:schemeClr val="accent5"/>
          </a:solidFill>
          <a:latin typeface="+mj-lt"/>
          <a:ea typeface="+mj-ea"/>
          <a:cs typeface="+mj-cs"/>
        </a:defRPr>
      </a:lvl1pPr>
    </p:titleStyle>
    <p:bodyStyle>
      <a:lvl1pPr marL="70804" indent="-70804" algn="l" defTabSz="640040" rtl="0" eaLnBrk="1" latinLnBrk="0" hangingPunct="1">
        <a:spcBef>
          <a:spcPts val="314"/>
        </a:spcBef>
        <a:buClr>
          <a:schemeClr val="tx1"/>
        </a:buClr>
        <a:buFont typeface="Arial" pitchFamily="34" charset="0"/>
        <a:buChar char="•"/>
        <a:defRPr sz="600" kern="1200">
          <a:solidFill>
            <a:schemeClr val="tx1"/>
          </a:solidFill>
          <a:latin typeface="+mn-lt"/>
          <a:ea typeface="+mn-ea"/>
          <a:cs typeface="+mn-cs"/>
        </a:defRPr>
      </a:lvl1pPr>
      <a:lvl2pPr marL="144600" indent="-73796" algn="l" defTabSz="640040" rtl="0" eaLnBrk="1" latinLnBrk="0" hangingPunct="1">
        <a:spcBef>
          <a:spcPts val="314"/>
        </a:spcBef>
        <a:buClr>
          <a:schemeClr val="tx1"/>
        </a:buClr>
        <a:buFont typeface="Arial" pitchFamily="34" charset="0"/>
        <a:buChar char="–"/>
        <a:defRPr sz="600" kern="1200">
          <a:solidFill>
            <a:schemeClr val="tx1"/>
          </a:solidFill>
          <a:latin typeface="+mn-lt"/>
          <a:ea typeface="+mn-ea"/>
          <a:cs typeface="+mn-cs"/>
        </a:defRPr>
      </a:lvl2pPr>
      <a:lvl3pPr marL="215403" indent="-70804" algn="l" defTabSz="640040" rtl="0" eaLnBrk="1" latinLnBrk="0" hangingPunct="1">
        <a:spcBef>
          <a:spcPts val="314"/>
        </a:spcBef>
        <a:buClr>
          <a:schemeClr val="tx1"/>
        </a:buClr>
        <a:buFont typeface="Arial" pitchFamily="34" charset="0"/>
        <a:buChar char="•"/>
        <a:defRPr sz="600" kern="1200">
          <a:solidFill>
            <a:schemeClr val="tx1"/>
          </a:solidFill>
          <a:latin typeface="+mn-lt"/>
          <a:ea typeface="+mn-ea"/>
          <a:cs typeface="+mn-cs"/>
        </a:defRPr>
      </a:lvl3pPr>
      <a:lvl4pPr marL="288202" indent="-72799" algn="l" defTabSz="640040" rtl="0" eaLnBrk="1" latinLnBrk="0" hangingPunct="1">
        <a:spcBef>
          <a:spcPts val="314"/>
        </a:spcBef>
        <a:buClr>
          <a:schemeClr val="tx1"/>
        </a:buClr>
        <a:buFont typeface="Arial" pitchFamily="34" charset="0"/>
        <a:buChar char="–"/>
        <a:defRPr sz="600" kern="1200">
          <a:solidFill>
            <a:schemeClr val="tx1"/>
          </a:solidFill>
          <a:latin typeface="+mn-lt"/>
          <a:ea typeface="+mn-ea"/>
          <a:cs typeface="+mn-cs"/>
        </a:defRPr>
      </a:lvl4pPr>
      <a:lvl5pPr marL="359005" indent="-70804" algn="l" defTabSz="640040" rtl="0" eaLnBrk="1" latinLnBrk="0" hangingPunct="1">
        <a:spcBef>
          <a:spcPts val="314"/>
        </a:spcBef>
        <a:buClr>
          <a:schemeClr val="tx1"/>
        </a:buClr>
        <a:buFont typeface="Arial" pitchFamily="34" charset="0"/>
        <a:buChar char="•"/>
        <a:defRPr sz="600" kern="1200" baseline="0">
          <a:solidFill>
            <a:schemeClr val="tx1"/>
          </a:solidFill>
          <a:latin typeface="+mn-lt"/>
          <a:ea typeface="+mn-ea"/>
          <a:cs typeface="+mn-cs"/>
        </a:defRPr>
      </a:lvl5pPr>
      <a:lvl6pPr marL="430806" indent="-69807" algn="l" defTabSz="640040" rtl="0" eaLnBrk="1" latinLnBrk="0" hangingPunct="1">
        <a:spcBef>
          <a:spcPts val="314"/>
        </a:spcBef>
        <a:buClr>
          <a:schemeClr val="tx1"/>
        </a:buClr>
        <a:buFont typeface="Arial" panose="020B0604020202020204" pitchFamily="34" charset="0"/>
        <a:buChar char="–"/>
        <a:defRPr sz="600" kern="1200">
          <a:solidFill>
            <a:schemeClr val="tx1"/>
          </a:solidFill>
          <a:latin typeface="+mn-lt"/>
          <a:ea typeface="+mn-ea"/>
          <a:cs typeface="+mn-cs"/>
        </a:defRPr>
      </a:lvl6pPr>
      <a:lvl7pPr marL="500613" indent="-67812" algn="l" defTabSz="640040" rtl="0" eaLnBrk="1" latinLnBrk="0" hangingPunct="1">
        <a:spcBef>
          <a:spcPts val="314"/>
        </a:spcBef>
        <a:buClr>
          <a:schemeClr val="tx1"/>
        </a:buClr>
        <a:buFont typeface="Arial" pitchFamily="34" charset="0"/>
        <a:buChar char="•"/>
        <a:defRPr sz="600" kern="1200">
          <a:solidFill>
            <a:schemeClr val="tx1"/>
          </a:solidFill>
          <a:latin typeface="+mn-lt"/>
          <a:ea typeface="+mn-ea"/>
          <a:cs typeface="+mn-cs"/>
        </a:defRPr>
      </a:lvl7pPr>
      <a:lvl8pPr marL="574408" indent="-72799" algn="l" defTabSz="640040" rtl="0" eaLnBrk="1" latinLnBrk="0" hangingPunct="1">
        <a:spcBef>
          <a:spcPts val="314"/>
        </a:spcBef>
        <a:buClr>
          <a:schemeClr val="tx1"/>
        </a:buClr>
        <a:buFont typeface="Arial" pitchFamily="34" charset="0"/>
        <a:buChar char="–"/>
        <a:defRPr sz="600" kern="1200">
          <a:solidFill>
            <a:schemeClr val="tx1"/>
          </a:solidFill>
          <a:latin typeface="+mn-lt"/>
          <a:ea typeface="+mn-ea"/>
          <a:cs typeface="+mn-cs"/>
        </a:defRPr>
      </a:lvl8pPr>
      <a:lvl9pPr marL="647207" indent="-72799" algn="l" defTabSz="640040" rtl="0" eaLnBrk="1" latinLnBrk="0" hangingPunct="1">
        <a:spcBef>
          <a:spcPts val="314"/>
        </a:spcBef>
        <a:buClr>
          <a:schemeClr val="tx1"/>
        </a:buClr>
        <a:buFont typeface="Arial" pitchFamily="34" charset="0"/>
        <a:buChar char="•"/>
        <a:defRPr sz="600" kern="1200">
          <a:solidFill>
            <a:schemeClr val="tx1"/>
          </a:solidFill>
          <a:latin typeface="+mn-lt"/>
          <a:ea typeface="+mn-ea"/>
          <a:cs typeface="+mn-cs"/>
        </a:defRPr>
      </a:lvl9pPr>
    </p:bodyStyle>
    <p:otherStyle>
      <a:defPPr>
        <a:defRPr lang="en-US"/>
      </a:defPPr>
      <a:lvl1pPr marL="0" algn="l" defTabSz="640040" rtl="0" eaLnBrk="1" latinLnBrk="0" hangingPunct="1">
        <a:defRPr sz="1300" kern="1200">
          <a:solidFill>
            <a:schemeClr val="tx1"/>
          </a:solidFill>
          <a:latin typeface="+mn-lt"/>
          <a:ea typeface="+mn-ea"/>
          <a:cs typeface="+mn-cs"/>
        </a:defRPr>
      </a:lvl1pPr>
      <a:lvl2pPr marL="320020" algn="l" defTabSz="640040" rtl="0" eaLnBrk="1" latinLnBrk="0" hangingPunct="1">
        <a:defRPr sz="1300" kern="1200">
          <a:solidFill>
            <a:schemeClr val="tx1"/>
          </a:solidFill>
          <a:latin typeface="+mn-lt"/>
          <a:ea typeface="+mn-ea"/>
          <a:cs typeface="+mn-cs"/>
        </a:defRPr>
      </a:lvl2pPr>
      <a:lvl3pPr marL="640040" algn="l" defTabSz="640040" rtl="0" eaLnBrk="1" latinLnBrk="0" hangingPunct="1">
        <a:defRPr sz="1300" kern="1200">
          <a:solidFill>
            <a:schemeClr val="tx1"/>
          </a:solidFill>
          <a:latin typeface="+mn-lt"/>
          <a:ea typeface="+mn-ea"/>
          <a:cs typeface="+mn-cs"/>
        </a:defRPr>
      </a:lvl3pPr>
      <a:lvl4pPr marL="960060" algn="l" defTabSz="640040" rtl="0" eaLnBrk="1" latinLnBrk="0" hangingPunct="1">
        <a:defRPr sz="1300" kern="1200">
          <a:solidFill>
            <a:schemeClr val="tx1"/>
          </a:solidFill>
          <a:latin typeface="+mn-lt"/>
          <a:ea typeface="+mn-ea"/>
          <a:cs typeface="+mn-cs"/>
        </a:defRPr>
      </a:lvl4pPr>
      <a:lvl5pPr marL="1280080" algn="l" defTabSz="640040" rtl="0" eaLnBrk="1" latinLnBrk="0" hangingPunct="1">
        <a:defRPr sz="1300" kern="1200">
          <a:solidFill>
            <a:schemeClr val="tx1"/>
          </a:solidFill>
          <a:latin typeface="+mn-lt"/>
          <a:ea typeface="+mn-ea"/>
          <a:cs typeface="+mn-cs"/>
        </a:defRPr>
      </a:lvl5pPr>
      <a:lvl6pPr marL="1600100" algn="l" defTabSz="640040" rtl="0" eaLnBrk="1" latinLnBrk="0" hangingPunct="1">
        <a:defRPr sz="1300" kern="1200">
          <a:solidFill>
            <a:schemeClr val="tx1"/>
          </a:solidFill>
          <a:latin typeface="+mn-lt"/>
          <a:ea typeface="+mn-ea"/>
          <a:cs typeface="+mn-cs"/>
        </a:defRPr>
      </a:lvl6pPr>
      <a:lvl7pPr marL="1920120" algn="l" defTabSz="640040" rtl="0" eaLnBrk="1" latinLnBrk="0" hangingPunct="1">
        <a:defRPr sz="1300" kern="1200">
          <a:solidFill>
            <a:schemeClr val="tx1"/>
          </a:solidFill>
          <a:latin typeface="+mn-lt"/>
          <a:ea typeface="+mn-ea"/>
          <a:cs typeface="+mn-cs"/>
        </a:defRPr>
      </a:lvl7pPr>
      <a:lvl8pPr marL="2240140" algn="l" defTabSz="640040" rtl="0" eaLnBrk="1" latinLnBrk="0" hangingPunct="1">
        <a:defRPr sz="1300" kern="1200">
          <a:solidFill>
            <a:schemeClr val="tx1"/>
          </a:solidFill>
          <a:latin typeface="+mn-lt"/>
          <a:ea typeface="+mn-ea"/>
          <a:cs typeface="+mn-cs"/>
        </a:defRPr>
      </a:lvl8pPr>
      <a:lvl9pPr marL="2560160" algn="l" defTabSz="6400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philanthropy.com/interactives/phil400-chart-2015" TargetMode="External"/><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hyperlink" Target="http://www.grenzebachglier.com/assets/files/GG+A%20-%20Billion%20Dollar%20Campaign%20List%20-%203-15-2015.pdf" TargetMode="Externa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541" y="2115916"/>
            <a:ext cx="4699809" cy="692497"/>
          </a:xfrm>
        </p:spPr>
        <p:txBody>
          <a:bodyPr/>
          <a:lstStyle/>
          <a:p>
            <a:r>
              <a:rPr lang="en-US" dirty="0" smtClean="0"/>
              <a:t>Sustainably Sourcing Big </a:t>
            </a:r>
            <a:br>
              <a:rPr lang="en-US" dirty="0" smtClean="0"/>
            </a:br>
            <a:r>
              <a:rPr lang="en-US" dirty="0" smtClean="0"/>
              <a:t>Ideas on Campus</a:t>
            </a:r>
            <a:endParaRPr lang="en-US" dirty="0"/>
          </a:p>
        </p:txBody>
      </p:sp>
      <p:sp>
        <p:nvSpPr>
          <p:cNvPr id="3" name="Text Placeholder 2"/>
          <p:cNvSpPr>
            <a:spLocks noGrp="1"/>
          </p:cNvSpPr>
          <p:nvPr>
            <p:ph type="body" sz="quarter" idx="13"/>
          </p:nvPr>
        </p:nvSpPr>
        <p:spPr>
          <a:xfrm>
            <a:off x="794542" y="2924994"/>
            <a:ext cx="5328446" cy="169277"/>
          </a:xfrm>
        </p:spPr>
        <p:txBody>
          <a:bodyPr/>
          <a:lstStyle/>
          <a:p>
            <a:r>
              <a:rPr lang="en-US" dirty="0" smtClean="0"/>
              <a:t>Big Ideas Kickoff Session and Criteria Design Exercises</a:t>
            </a:r>
            <a:endParaRPr lang="en-US" dirty="0"/>
          </a:p>
        </p:txBody>
      </p:sp>
      <p:sp>
        <p:nvSpPr>
          <p:cNvPr id="4" name="Text Placeholder 3"/>
          <p:cNvSpPr>
            <a:spLocks noGrp="1"/>
          </p:cNvSpPr>
          <p:nvPr>
            <p:ph type="body" sz="quarter" idx="14"/>
          </p:nvPr>
        </p:nvSpPr>
        <p:spPr>
          <a:xfrm>
            <a:off x="4263773" y="4419799"/>
            <a:ext cx="1846263" cy="138499"/>
          </a:xfrm>
        </p:spPr>
        <p:txBody>
          <a:bodyPr/>
          <a:lstStyle/>
          <a:p>
            <a:r>
              <a:rPr lang="en-US" dirty="0"/>
              <a:t>Advancement Forum</a:t>
            </a:r>
          </a:p>
        </p:txBody>
      </p:sp>
      <p:sp>
        <p:nvSpPr>
          <p:cNvPr id="5" name="Line Callout 1 4"/>
          <p:cNvSpPr/>
          <p:nvPr/>
        </p:nvSpPr>
        <p:spPr bwMode="gray">
          <a:xfrm>
            <a:off x="4121791" y="3254297"/>
            <a:ext cx="2012099" cy="692859"/>
          </a:xfrm>
          <a:prstGeom prst="borderCallout1">
            <a:avLst>
              <a:gd name="adj1" fmla="val 91125"/>
              <a:gd name="adj2" fmla="val 97222"/>
              <a:gd name="adj3" fmla="val 92489"/>
              <a:gd name="adj4" fmla="val 96566"/>
            </a:avLst>
          </a:prstGeom>
          <a:solidFill>
            <a:schemeClr val="tx2"/>
          </a:solidFill>
          <a:ln w="12700" cap="flat" cmpd="sng" algn="ctr">
            <a:solidFill>
              <a:srgbClr val="00B0F0"/>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r>
              <a:rPr lang="en-US" sz="900" b="1" dirty="0" smtClean="0">
                <a:solidFill>
                  <a:schemeClr val="bg1"/>
                </a:solidFill>
              </a:rPr>
              <a:t>Add in institution-specific information; delete all orange boxes throughout presentation.</a:t>
            </a:r>
          </a:p>
        </p:txBody>
      </p:sp>
      <p:sp>
        <p:nvSpPr>
          <p:cNvPr id="6" name="Line Callout 1 5"/>
          <p:cNvSpPr/>
          <p:nvPr/>
        </p:nvSpPr>
        <p:spPr bwMode="gray">
          <a:xfrm>
            <a:off x="1815464" y="220980"/>
            <a:ext cx="2133599" cy="655319"/>
          </a:xfrm>
          <a:prstGeom prst="borderCallout1">
            <a:avLst>
              <a:gd name="adj1" fmla="val 89962"/>
              <a:gd name="adj2" fmla="val 95219"/>
              <a:gd name="adj3" fmla="val 90976"/>
              <a:gd name="adj4" fmla="val 95274"/>
            </a:avLst>
          </a:prstGeom>
          <a:solidFill>
            <a:schemeClr val="tx2"/>
          </a:solidFill>
          <a:ln w="12700" cap="flat" cmpd="sng" algn="ctr">
            <a:solidFill>
              <a:srgbClr val="00B0F0"/>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r>
              <a:rPr lang="en-US" sz="900" b="1" dirty="0">
                <a:solidFill>
                  <a:schemeClr val="bg1"/>
                </a:solidFill>
              </a:rPr>
              <a:t>Refer to the </a:t>
            </a:r>
            <a:r>
              <a:rPr lang="en-US" sz="900" b="1" dirty="0" smtClean="0">
                <a:solidFill>
                  <a:schemeClr val="bg1"/>
                </a:solidFill>
              </a:rPr>
              <a:t>talking points in the “notes” section of the PowerPoint to guide your presentation.</a:t>
            </a:r>
            <a:endParaRPr lang="en-US" sz="900" b="1" dirty="0">
              <a:solidFill>
                <a:schemeClr val="bg1"/>
              </a:solidFill>
            </a:endParaRPr>
          </a:p>
        </p:txBody>
      </p:sp>
    </p:spTree>
    <p:extLst>
      <p:ext uri="{BB962C8B-B14F-4D97-AF65-F5344CB8AC3E}">
        <p14:creationId xmlns:p14="http://schemas.microsoft.com/office/powerpoint/2010/main" val="578079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Creating a Principled Scoring Process</a:t>
            </a:r>
          </a:p>
        </p:txBody>
      </p:sp>
      <p:sp>
        <p:nvSpPr>
          <p:cNvPr id="3" name="Text Placeholder 2"/>
          <p:cNvSpPr>
            <a:spLocks noGrp="1"/>
          </p:cNvSpPr>
          <p:nvPr>
            <p:ph type="body" sz="quarter" idx="16"/>
          </p:nvPr>
        </p:nvSpPr>
        <p:spPr/>
        <p:txBody>
          <a:bodyPr/>
          <a:lstStyle/>
          <a:p>
            <a:r>
              <a:rPr lang="en-US" dirty="0"/>
              <a:t>Choosing the Best Ideas</a:t>
            </a:r>
          </a:p>
        </p:txBody>
      </p:sp>
      <p:sp>
        <p:nvSpPr>
          <p:cNvPr id="4" name="Text Placeholder 3"/>
          <p:cNvSpPr>
            <a:spLocks noGrp="1"/>
          </p:cNvSpPr>
          <p:nvPr>
            <p:ph type="body" sz="quarter" idx="18"/>
          </p:nvPr>
        </p:nvSpPr>
        <p:spPr>
          <a:xfrm>
            <a:off x="3061662" y="4689764"/>
            <a:ext cx="3061326" cy="109284"/>
          </a:xfrm>
        </p:spPr>
        <p:txBody>
          <a:bodyPr/>
          <a:lstStyle/>
          <a:p>
            <a:pPr algn="r"/>
            <a:r>
              <a:rPr lang="en-US" dirty="0"/>
              <a:t>Source: College of Charleston, Charleston, SC; Advancement Forum interviews and analysis.</a:t>
            </a:r>
          </a:p>
        </p:txBody>
      </p:sp>
      <p:sp>
        <p:nvSpPr>
          <p:cNvPr id="5" name="Text Placeholder 4"/>
          <p:cNvSpPr>
            <a:spLocks noGrp="1"/>
          </p:cNvSpPr>
          <p:nvPr>
            <p:ph type="body" sz="quarter" idx="19"/>
          </p:nvPr>
        </p:nvSpPr>
        <p:spPr>
          <a:xfrm>
            <a:off x="0" y="4334555"/>
            <a:ext cx="2046204" cy="230832"/>
          </a:xfrm>
        </p:spPr>
        <p:txBody>
          <a:bodyPr/>
          <a:lstStyle/>
          <a:p>
            <a:endParaRPr lang="en-US" dirty="0"/>
          </a:p>
        </p:txBody>
      </p:sp>
      <p:sp>
        <p:nvSpPr>
          <p:cNvPr id="6" name="Title 5"/>
          <p:cNvSpPr>
            <a:spLocks noGrp="1"/>
          </p:cNvSpPr>
          <p:nvPr>
            <p:ph type="title"/>
          </p:nvPr>
        </p:nvSpPr>
        <p:spPr>
          <a:xfrm>
            <a:off x="266700" y="309824"/>
            <a:ext cx="5589814" cy="256480"/>
          </a:xfrm>
        </p:spPr>
        <p:txBody>
          <a:bodyPr/>
          <a:lstStyle/>
          <a:p>
            <a:r>
              <a:rPr lang="en-US" dirty="0"/>
              <a:t>Embedding Transparency in the Decision Process</a:t>
            </a:r>
          </a:p>
        </p:txBody>
      </p:sp>
      <p:sp>
        <p:nvSpPr>
          <p:cNvPr id="23" name="TextBox 22"/>
          <p:cNvSpPr txBox="1"/>
          <p:nvPr/>
        </p:nvSpPr>
        <p:spPr bwMode="gray">
          <a:xfrm>
            <a:off x="267212" y="1391672"/>
            <a:ext cx="1333149" cy="190821"/>
          </a:xfrm>
          <a:prstGeom prst="rect">
            <a:avLst/>
          </a:prstGeom>
          <a:solidFill>
            <a:schemeClr val="bg1"/>
          </a:solidFill>
        </p:spPr>
        <p:txBody>
          <a:bodyPr wrap="square" lIns="18288" tIns="18288" rIns="18288" bIns="18288" rtlCol="0">
            <a:spAutoFit/>
          </a:bodyPr>
          <a:lstStyle/>
          <a:p>
            <a:pPr>
              <a:spcBef>
                <a:spcPts val="500"/>
              </a:spcBef>
            </a:pPr>
            <a:r>
              <a:rPr lang="en-US" sz="1000" b="1" dirty="0"/>
              <a:t>Big Ideas Criteria</a:t>
            </a:r>
            <a:endParaRPr lang="en-US" sz="1000" dirty="0"/>
          </a:p>
        </p:txBody>
      </p:sp>
      <p:pic>
        <p:nvPicPr>
          <p:cNvPr id="39" name="Picture 2" descr="http://today.cofc.edu/wp-content/uploads/2015/07/WMcofcMaster_1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12" y="999734"/>
            <a:ext cx="1092022" cy="30094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67212" y="2103566"/>
            <a:ext cx="2286772" cy="433965"/>
            <a:chOff x="267212" y="2558412"/>
            <a:chExt cx="2286772" cy="433965"/>
          </a:xfrm>
        </p:grpSpPr>
        <p:sp>
          <p:nvSpPr>
            <p:cNvPr id="19" name="TextBox 18"/>
            <p:cNvSpPr txBox="1"/>
            <p:nvPr/>
          </p:nvSpPr>
          <p:spPr bwMode="gray">
            <a:xfrm>
              <a:off x="607454" y="2558412"/>
              <a:ext cx="1946530" cy="433965"/>
            </a:xfrm>
            <a:prstGeom prst="rect">
              <a:avLst/>
            </a:prstGeom>
            <a:solidFill>
              <a:schemeClr val="bg1"/>
            </a:solidFill>
          </p:spPr>
          <p:txBody>
            <a:bodyPr wrap="square" lIns="18288" tIns="0" rIns="18288" bIns="18288" rtlCol="0">
              <a:spAutoFit/>
            </a:bodyPr>
            <a:lstStyle/>
            <a:p>
              <a:pPr>
                <a:spcBef>
                  <a:spcPts val="500"/>
                </a:spcBef>
              </a:pPr>
              <a:r>
                <a:rPr lang="en-US" sz="900" dirty="0"/>
                <a:t>High degree of distinction related to preeminence in </a:t>
              </a:r>
              <a:br>
                <a:rPr lang="en-US" sz="900" dirty="0"/>
              </a:br>
              <a:r>
                <a:rPr lang="en-US" sz="900" dirty="0"/>
                <a:t>select disciplines</a:t>
              </a:r>
            </a:p>
          </p:txBody>
        </p:sp>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212" y="2558412"/>
              <a:ext cx="208608" cy="182880"/>
            </a:xfrm>
            <a:prstGeom prst="rect">
              <a:avLst/>
            </a:prstGeom>
          </p:spPr>
        </p:pic>
      </p:grpSp>
      <p:grpSp>
        <p:nvGrpSpPr>
          <p:cNvPr id="33" name="Group 32"/>
          <p:cNvGrpSpPr/>
          <p:nvPr/>
        </p:nvGrpSpPr>
        <p:grpSpPr>
          <a:xfrm>
            <a:off x="267212" y="1671428"/>
            <a:ext cx="2286772" cy="182880"/>
            <a:chOff x="484156" y="2323612"/>
            <a:chExt cx="2286772" cy="182880"/>
          </a:xfrm>
        </p:grpSpPr>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156" y="2323612"/>
              <a:ext cx="208608" cy="182880"/>
            </a:xfrm>
            <a:prstGeom prst="rect">
              <a:avLst/>
            </a:prstGeom>
          </p:spPr>
        </p:pic>
        <p:sp>
          <p:nvSpPr>
            <p:cNvPr id="40" name="TextBox 39"/>
            <p:cNvSpPr txBox="1"/>
            <p:nvPr/>
          </p:nvSpPr>
          <p:spPr bwMode="gray">
            <a:xfrm>
              <a:off x="824397" y="2327336"/>
              <a:ext cx="1946531" cy="175433"/>
            </a:xfrm>
            <a:prstGeom prst="rect">
              <a:avLst/>
            </a:prstGeom>
            <a:solidFill>
              <a:schemeClr val="bg1"/>
            </a:solidFill>
          </p:spPr>
          <p:txBody>
            <a:bodyPr wrap="square" lIns="18288" tIns="18288" rIns="18288" bIns="18288" rtlCol="0">
              <a:spAutoFit/>
            </a:bodyPr>
            <a:lstStyle/>
            <a:p>
              <a:pPr>
                <a:spcBef>
                  <a:spcPts val="500"/>
                </a:spcBef>
              </a:pPr>
              <a:r>
                <a:rPr lang="en-US" sz="900" dirty="0"/>
                <a:t>Aligned with the strategic plan</a:t>
              </a:r>
            </a:p>
          </p:txBody>
        </p:sp>
      </p:grpSp>
      <p:grpSp>
        <p:nvGrpSpPr>
          <p:cNvPr id="10" name="Group 9"/>
          <p:cNvGrpSpPr/>
          <p:nvPr/>
        </p:nvGrpSpPr>
        <p:grpSpPr>
          <a:xfrm>
            <a:off x="267212" y="2786789"/>
            <a:ext cx="2286040" cy="295466"/>
            <a:chOff x="267212" y="3161824"/>
            <a:chExt cx="2286040" cy="295466"/>
          </a:xfrm>
        </p:grpSpPr>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212" y="3161824"/>
              <a:ext cx="208608" cy="182880"/>
            </a:xfrm>
            <a:prstGeom prst="rect">
              <a:avLst/>
            </a:prstGeom>
          </p:spPr>
        </p:pic>
        <p:sp>
          <p:nvSpPr>
            <p:cNvPr id="41" name="TextBox 40"/>
            <p:cNvSpPr txBox="1"/>
            <p:nvPr/>
          </p:nvSpPr>
          <p:spPr bwMode="gray">
            <a:xfrm>
              <a:off x="606721" y="3161824"/>
              <a:ext cx="1946531" cy="295466"/>
            </a:xfrm>
            <a:prstGeom prst="rect">
              <a:avLst/>
            </a:prstGeom>
            <a:solidFill>
              <a:schemeClr val="bg1"/>
            </a:solidFill>
          </p:spPr>
          <p:txBody>
            <a:bodyPr wrap="square" lIns="18288" tIns="0" rIns="18288" bIns="18288" rtlCol="0">
              <a:spAutoFit/>
            </a:bodyPr>
            <a:lstStyle/>
            <a:p>
              <a:pPr>
                <a:spcBef>
                  <a:spcPts val="500"/>
                </a:spcBef>
              </a:pPr>
              <a:r>
                <a:rPr lang="en-US" sz="900" dirty="0"/>
                <a:t>Required philanthropy to </a:t>
              </a:r>
              <a:br>
                <a:rPr lang="en-US" sz="900" dirty="0"/>
              </a:br>
              <a:r>
                <a:rPr lang="en-US" sz="900" dirty="0"/>
                <a:t>achieve excellence</a:t>
              </a:r>
            </a:p>
          </p:txBody>
        </p:sp>
      </p:grpSp>
      <p:sp>
        <p:nvSpPr>
          <p:cNvPr id="84" name="Folded Corner 83"/>
          <p:cNvSpPr/>
          <p:nvPr/>
        </p:nvSpPr>
        <p:spPr bwMode="gray">
          <a:xfrm>
            <a:off x="3047998" y="1279664"/>
            <a:ext cx="2872741" cy="2779725"/>
          </a:xfrm>
          <a:prstGeom prst="foldedCorner">
            <a:avLst>
              <a:gd name="adj" fmla="val 12548"/>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defTabSz="1463675"/>
            <a:endParaRPr lang="en-US" sz="1000" dirty="0">
              <a:solidFill>
                <a:srgbClr val="DEE0E0"/>
              </a:solidFill>
            </a:endParaRPr>
          </a:p>
        </p:txBody>
      </p:sp>
      <p:sp>
        <p:nvSpPr>
          <p:cNvPr id="85" name="TextBox 84"/>
          <p:cNvSpPr txBox="1"/>
          <p:nvPr/>
        </p:nvSpPr>
        <p:spPr bwMode="gray">
          <a:xfrm>
            <a:off x="3237875" y="1391672"/>
            <a:ext cx="1879429" cy="190821"/>
          </a:xfrm>
          <a:prstGeom prst="rect">
            <a:avLst/>
          </a:prstGeom>
          <a:noFill/>
        </p:spPr>
        <p:txBody>
          <a:bodyPr wrap="square" lIns="18288" tIns="18288" rIns="18288" bIns="18288" rtlCol="0">
            <a:spAutoFit/>
          </a:bodyPr>
          <a:lstStyle/>
          <a:p>
            <a:pPr>
              <a:spcBef>
                <a:spcPts val="500"/>
              </a:spcBef>
            </a:pPr>
            <a:r>
              <a:rPr lang="en-US" sz="1000" b="1" dirty="0"/>
              <a:t>Big Ideas Scoring System</a:t>
            </a:r>
            <a:endParaRPr lang="en-US" sz="1000" dirty="0"/>
          </a:p>
        </p:txBody>
      </p:sp>
      <p:grpSp>
        <p:nvGrpSpPr>
          <p:cNvPr id="16" name="Group 15"/>
          <p:cNvGrpSpPr/>
          <p:nvPr/>
        </p:nvGrpSpPr>
        <p:grpSpPr>
          <a:xfrm>
            <a:off x="3237875" y="1671428"/>
            <a:ext cx="2465470" cy="276999"/>
            <a:chOff x="3183637" y="2082203"/>
            <a:chExt cx="2465470" cy="276999"/>
          </a:xfrm>
        </p:grpSpPr>
        <p:sp>
          <p:nvSpPr>
            <p:cNvPr id="13" name="TextBox 12"/>
            <p:cNvSpPr txBox="1"/>
            <p:nvPr/>
          </p:nvSpPr>
          <p:spPr bwMode="gray">
            <a:xfrm>
              <a:off x="3183637" y="2151453"/>
              <a:ext cx="2133429" cy="138499"/>
            </a:xfrm>
            <a:prstGeom prst="rect">
              <a:avLst/>
            </a:prstGeom>
            <a:noFill/>
          </p:spPr>
          <p:txBody>
            <a:bodyPr wrap="square" lIns="0" tIns="0" rIns="0" bIns="0" rtlCol="0">
              <a:spAutoFit/>
            </a:bodyPr>
            <a:lstStyle/>
            <a:p>
              <a:pPr>
                <a:spcBef>
                  <a:spcPts val="500"/>
                </a:spcBef>
              </a:pPr>
              <a:r>
                <a:rPr lang="en-US" sz="900" dirty="0"/>
                <a:t>Transformative impact on campus</a:t>
              </a:r>
            </a:p>
          </p:txBody>
        </p:sp>
        <p:sp>
          <p:nvSpPr>
            <p:cNvPr id="14" name="TextBox 13"/>
            <p:cNvSpPr txBox="1"/>
            <p:nvPr/>
          </p:nvSpPr>
          <p:spPr bwMode="gray">
            <a:xfrm>
              <a:off x="5336943" y="2082203"/>
              <a:ext cx="312164" cy="276999"/>
            </a:xfrm>
            <a:prstGeom prst="rect">
              <a:avLst/>
            </a:prstGeom>
            <a:noFill/>
          </p:spPr>
          <p:txBody>
            <a:bodyPr wrap="square" lIns="0" tIns="0" rIns="0" bIns="0" rtlCol="0">
              <a:spAutoFit/>
            </a:bodyPr>
            <a:lstStyle/>
            <a:p>
              <a:pPr algn="ctr">
                <a:spcBef>
                  <a:spcPts val="500"/>
                </a:spcBef>
              </a:pPr>
              <a:r>
                <a:rPr lang="en-US" sz="1800" dirty="0">
                  <a:solidFill>
                    <a:schemeClr val="accent6"/>
                  </a:solidFill>
                  <a:latin typeface="+mj-lt"/>
                </a:rPr>
                <a:t>10</a:t>
              </a:r>
            </a:p>
          </p:txBody>
        </p:sp>
      </p:grpSp>
      <p:grpSp>
        <p:nvGrpSpPr>
          <p:cNvPr id="17" name="Group 16"/>
          <p:cNvGrpSpPr/>
          <p:nvPr/>
        </p:nvGrpSpPr>
        <p:grpSpPr>
          <a:xfrm>
            <a:off x="3237875" y="2061028"/>
            <a:ext cx="2465470" cy="276999"/>
            <a:chOff x="3183637" y="2538216"/>
            <a:chExt cx="2465470" cy="276999"/>
          </a:xfrm>
        </p:grpSpPr>
        <p:sp>
          <p:nvSpPr>
            <p:cNvPr id="86" name="TextBox 85"/>
            <p:cNvSpPr txBox="1"/>
            <p:nvPr/>
          </p:nvSpPr>
          <p:spPr bwMode="gray">
            <a:xfrm>
              <a:off x="3183637" y="2607466"/>
              <a:ext cx="2133429" cy="138499"/>
            </a:xfrm>
            <a:prstGeom prst="rect">
              <a:avLst/>
            </a:prstGeom>
            <a:noFill/>
          </p:spPr>
          <p:txBody>
            <a:bodyPr wrap="square" lIns="0" tIns="0" rIns="0" bIns="0" rtlCol="0">
              <a:spAutoFit/>
            </a:bodyPr>
            <a:lstStyle/>
            <a:p>
              <a:pPr>
                <a:spcBef>
                  <a:spcPts val="500"/>
                </a:spcBef>
              </a:pPr>
              <a:r>
                <a:rPr lang="en-US" sz="900" dirty="0"/>
                <a:t>Meets an immediate need</a:t>
              </a:r>
            </a:p>
          </p:txBody>
        </p:sp>
        <p:sp>
          <p:nvSpPr>
            <p:cNvPr id="89" name="TextBox 88"/>
            <p:cNvSpPr txBox="1"/>
            <p:nvPr/>
          </p:nvSpPr>
          <p:spPr bwMode="gray">
            <a:xfrm>
              <a:off x="5336943" y="2538216"/>
              <a:ext cx="312164" cy="276999"/>
            </a:xfrm>
            <a:prstGeom prst="rect">
              <a:avLst/>
            </a:prstGeom>
            <a:noFill/>
          </p:spPr>
          <p:txBody>
            <a:bodyPr wrap="square" lIns="0" tIns="0" rIns="0" bIns="0" rtlCol="0">
              <a:spAutoFit/>
            </a:bodyPr>
            <a:lstStyle/>
            <a:p>
              <a:pPr algn="ctr">
                <a:spcBef>
                  <a:spcPts val="500"/>
                </a:spcBef>
              </a:pPr>
              <a:r>
                <a:rPr lang="en-US" sz="1800" dirty="0">
                  <a:solidFill>
                    <a:schemeClr val="accent6"/>
                  </a:solidFill>
                  <a:latin typeface="+mj-lt"/>
                </a:rPr>
                <a:t>8</a:t>
              </a:r>
            </a:p>
          </p:txBody>
        </p:sp>
      </p:grpSp>
      <p:grpSp>
        <p:nvGrpSpPr>
          <p:cNvPr id="18" name="Group 17"/>
          <p:cNvGrpSpPr/>
          <p:nvPr/>
        </p:nvGrpSpPr>
        <p:grpSpPr>
          <a:xfrm>
            <a:off x="3237875" y="2450628"/>
            <a:ext cx="2465470" cy="276999"/>
            <a:chOff x="3183637" y="3086558"/>
            <a:chExt cx="2465470" cy="276999"/>
          </a:xfrm>
        </p:grpSpPr>
        <p:sp>
          <p:nvSpPr>
            <p:cNvPr id="87" name="TextBox 86"/>
            <p:cNvSpPr txBox="1"/>
            <p:nvPr/>
          </p:nvSpPr>
          <p:spPr bwMode="gray">
            <a:xfrm>
              <a:off x="3183637" y="3155808"/>
              <a:ext cx="2133429" cy="138499"/>
            </a:xfrm>
            <a:prstGeom prst="rect">
              <a:avLst/>
            </a:prstGeom>
            <a:noFill/>
          </p:spPr>
          <p:txBody>
            <a:bodyPr wrap="square" lIns="0" tIns="0" rIns="0" bIns="0" rtlCol="0">
              <a:spAutoFit/>
            </a:bodyPr>
            <a:lstStyle/>
            <a:p>
              <a:pPr>
                <a:spcBef>
                  <a:spcPts val="500"/>
                </a:spcBef>
              </a:pPr>
              <a:r>
                <a:rPr lang="en-US" sz="900" dirty="0"/>
                <a:t>Increases national acclaim</a:t>
              </a:r>
            </a:p>
          </p:txBody>
        </p:sp>
        <p:sp>
          <p:nvSpPr>
            <p:cNvPr id="90" name="TextBox 89"/>
            <p:cNvSpPr txBox="1"/>
            <p:nvPr/>
          </p:nvSpPr>
          <p:spPr bwMode="gray">
            <a:xfrm>
              <a:off x="5336943" y="3086558"/>
              <a:ext cx="312164" cy="276999"/>
            </a:xfrm>
            <a:prstGeom prst="rect">
              <a:avLst/>
            </a:prstGeom>
            <a:noFill/>
          </p:spPr>
          <p:txBody>
            <a:bodyPr wrap="square" lIns="0" tIns="0" rIns="0" bIns="0" rtlCol="0">
              <a:spAutoFit/>
            </a:bodyPr>
            <a:lstStyle/>
            <a:p>
              <a:pPr algn="ctr">
                <a:spcBef>
                  <a:spcPts val="500"/>
                </a:spcBef>
              </a:pPr>
              <a:r>
                <a:rPr lang="en-US" sz="1800" dirty="0">
                  <a:solidFill>
                    <a:schemeClr val="accent6"/>
                  </a:solidFill>
                  <a:latin typeface="+mj-lt"/>
                </a:rPr>
                <a:t>6</a:t>
              </a:r>
            </a:p>
          </p:txBody>
        </p:sp>
      </p:grpSp>
      <p:grpSp>
        <p:nvGrpSpPr>
          <p:cNvPr id="21" name="Group 20"/>
          <p:cNvGrpSpPr/>
          <p:nvPr/>
        </p:nvGrpSpPr>
        <p:grpSpPr>
          <a:xfrm>
            <a:off x="3237875" y="2840228"/>
            <a:ext cx="2465470" cy="276999"/>
            <a:chOff x="3183637" y="3483635"/>
            <a:chExt cx="2465470" cy="276999"/>
          </a:xfrm>
        </p:grpSpPr>
        <p:sp>
          <p:nvSpPr>
            <p:cNvPr id="88" name="TextBox 87"/>
            <p:cNvSpPr txBox="1"/>
            <p:nvPr/>
          </p:nvSpPr>
          <p:spPr bwMode="gray">
            <a:xfrm>
              <a:off x="3183637" y="3552885"/>
              <a:ext cx="2133429" cy="138499"/>
            </a:xfrm>
            <a:prstGeom prst="rect">
              <a:avLst/>
            </a:prstGeom>
            <a:noFill/>
          </p:spPr>
          <p:txBody>
            <a:bodyPr wrap="square" lIns="0" tIns="0" rIns="0" bIns="0" rtlCol="0">
              <a:spAutoFit/>
            </a:bodyPr>
            <a:lstStyle/>
            <a:p>
              <a:pPr>
                <a:spcBef>
                  <a:spcPts val="500"/>
                </a:spcBef>
              </a:pPr>
              <a:r>
                <a:rPr lang="en-US" sz="900" dirty="0"/>
                <a:t>Creates pan-campus collaboration</a:t>
              </a:r>
            </a:p>
          </p:txBody>
        </p:sp>
        <p:sp>
          <p:nvSpPr>
            <p:cNvPr id="91" name="TextBox 90"/>
            <p:cNvSpPr txBox="1"/>
            <p:nvPr/>
          </p:nvSpPr>
          <p:spPr bwMode="gray">
            <a:xfrm>
              <a:off x="5336943" y="3483635"/>
              <a:ext cx="312164" cy="276999"/>
            </a:xfrm>
            <a:prstGeom prst="rect">
              <a:avLst/>
            </a:prstGeom>
            <a:noFill/>
          </p:spPr>
          <p:txBody>
            <a:bodyPr wrap="square" lIns="0" tIns="0" rIns="0" bIns="0" rtlCol="0">
              <a:spAutoFit/>
            </a:bodyPr>
            <a:lstStyle/>
            <a:p>
              <a:pPr algn="ctr">
                <a:spcBef>
                  <a:spcPts val="500"/>
                </a:spcBef>
              </a:pPr>
              <a:r>
                <a:rPr lang="en-US" sz="1800" dirty="0">
                  <a:solidFill>
                    <a:schemeClr val="accent6"/>
                  </a:solidFill>
                  <a:latin typeface="+mj-lt"/>
                </a:rPr>
                <a:t>4</a:t>
              </a:r>
            </a:p>
          </p:txBody>
        </p:sp>
      </p:grpSp>
      <p:cxnSp>
        <p:nvCxnSpPr>
          <p:cNvPr id="92" name="Straight Connector 91"/>
          <p:cNvCxnSpPr/>
          <p:nvPr/>
        </p:nvCxnSpPr>
        <p:spPr bwMode="gray">
          <a:xfrm>
            <a:off x="3237875" y="3262163"/>
            <a:ext cx="2492987" cy="0"/>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3237875" y="3380576"/>
            <a:ext cx="2492987" cy="282439"/>
            <a:chOff x="3158236" y="3549525"/>
            <a:chExt cx="2492987" cy="282439"/>
          </a:xfrm>
        </p:grpSpPr>
        <p:grpSp>
          <p:nvGrpSpPr>
            <p:cNvPr id="93" name="Group 92"/>
            <p:cNvGrpSpPr/>
            <p:nvPr/>
          </p:nvGrpSpPr>
          <p:grpSpPr>
            <a:xfrm>
              <a:off x="3183637" y="3554403"/>
              <a:ext cx="2465470" cy="276999"/>
              <a:chOff x="3183637" y="3483635"/>
              <a:chExt cx="2465470" cy="276999"/>
            </a:xfrm>
          </p:grpSpPr>
          <p:sp>
            <p:nvSpPr>
              <p:cNvPr id="94" name="TextBox 93"/>
              <p:cNvSpPr txBox="1"/>
              <p:nvPr/>
            </p:nvSpPr>
            <p:spPr bwMode="gray">
              <a:xfrm>
                <a:off x="3183637" y="3552885"/>
                <a:ext cx="2133429" cy="138499"/>
              </a:xfrm>
              <a:prstGeom prst="rect">
                <a:avLst/>
              </a:prstGeom>
              <a:noFill/>
            </p:spPr>
            <p:txBody>
              <a:bodyPr wrap="square" lIns="0" tIns="0" rIns="0" bIns="0" rtlCol="0">
                <a:spAutoFit/>
              </a:bodyPr>
              <a:lstStyle/>
              <a:p>
                <a:pPr>
                  <a:spcBef>
                    <a:spcPts val="500"/>
                  </a:spcBef>
                </a:pPr>
                <a:r>
                  <a:rPr lang="en-US" sz="900" dirty="0"/>
                  <a:t>Maximum score possible</a:t>
                </a:r>
              </a:p>
            </p:txBody>
          </p:sp>
          <p:sp>
            <p:nvSpPr>
              <p:cNvPr id="95" name="TextBox 94"/>
              <p:cNvSpPr txBox="1"/>
              <p:nvPr/>
            </p:nvSpPr>
            <p:spPr bwMode="gray">
              <a:xfrm>
                <a:off x="5336943" y="3483635"/>
                <a:ext cx="312164" cy="276999"/>
              </a:xfrm>
              <a:prstGeom prst="rect">
                <a:avLst/>
              </a:prstGeom>
              <a:noFill/>
            </p:spPr>
            <p:txBody>
              <a:bodyPr wrap="square" lIns="0" tIns="0" rIns="0" bIns="0" rtlCol="0">
                <a:spAutoFit/>
              </a:bodyPr>
              <a:lstStyle/>
              <a:p>
                <a:pPr algn="ctr">
                  <a:spcBef>
                    <a:spcPts val="500"/>
                  </a:spcBef>
                </a:pPr>
                <a:r>
                  <a:rPr lang="en-US" sz="1800" dirty="0">
                    <a:solidFill>
                      <a:schemeClr val="accent6"/>
                    </a:solidFill>
                    <a:latin typeface="+mj-lt"/>
                  </a:rPr>
                  <a:t>28</a:t>
                </a:r>
              </a:p>
            </p:txBody>
          </p:sp>
        </p:grpSp>
        <p:sp>
          <p:nvSpPr>
            <p:cNvPr id="24" name="Rectangle 23"/>
            <p:cNvSpPr/>
            <p:nvPr/>
          </p:nvSpPr>
          <p:spPr bwMode="gray">
            <a:xfrm>
              <a:off x="3158236" y="3549525"/>
              <a:ext cx="2492987" cy="282439"/>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cxnSp>
        <p:nvCxnSpPr>
          <p:cNvPr id="54" name="Straight Arrow Connector 53"/>
          <p:cNvCxnSpPr/>
          <p:nvPr/>
        </p:nvCxnSpPr>
        <p:spPr bwMode="gray">
          <a:xfrm>
            <a:off x="2400300" y="3521796"/>
            <a:ext cx="563880" cy="0"/>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grpSp>
        <p:nvGrpSpPr>
          <p:cNvPr id="48" name="Group 47"/>
          <p:cNvGrpSpPr/>
          <p:nvPr/>
        </p:nvGrpSpPr>
        <p:grpSpPr>
          <a:xfrm>
            <a:off x="267212" y="3331512"/>
            <a:ext cx="2379280" cy="384721"/>
            <a:chOff x="267212" y="3596820"/>
            <a:chExt cx="2379280" cy="384721"/>
          </a:xfrm>
        </p:grpSpPr>
        <p:sp>
          <p:nvSpPr>
            <p:cNvPr id="42" name="Rectangle 41"/>
            <p:cNvSpPr/>
            <p:nvPr/>
          </p:nvSpPr>
          <p:spPr bwMode="gray">
            <a:xfrm>
              <a:off x="267212" y="3596820"/>
              <a:ext cx="393626" cy="384721"/>
            </a:xfrm>
            <a:prstGeom prst="rect">
              <a:avLst/>
            </a:prstGeom>
          </p:spPr>
          <p:txBody>
            <a:bodyPr wrap="square" lIns="0" tIns="0" rIns="0" bIns="0">
              <a:spAutoFit/>
            </a:bodyPr>
            <a:lstStyle/>
            <a:p>
              <a:pPr>
                <a:spcBef>
                  <a:spcPts val="500"/>
                </a:spcBef>
              </a:pPr>
              <a:r>
                <a:rPr lang="en-US" sz="2500" dirty="0">
                  <a:solidFill>
                    <a:schemeClr val="accent6"/>
                  </a:solidFill>
                  <a:latin typeface="+mj-lt"/>
                </a:rPr>
                <a:t>80</a:t>
              </a:r>
              <a:endParaRPr lang="en-US" sz="900" dirty="0">
                <a:solidFill>
                  <a:schemeClr val="accent6"/>
                </a:solidFill>
              </a:endParaRPr>
            </a:p>
          </p:txBody>
        </p:sp>
        <p:sp>
          <p:nvSpPr>
            <p:cNvPr id="22" name="TextBox 21"/>
            <p:cNvSpPr txBox="1"/>
            <p:nvPr/>
          </p:nvSpPr>
          <p:spPr bwMode="gray">
            <a:xfrm>
              <a:off x="699961" y="3650681"/>
              <a:ext cx="1946531" cy="276999"/>
            </a:xfrm>
            <a:prstGeom prst="rect">
              <a:avLst/>
            </a:prstGeom>
            <a:noFill/>
          </p:spPr>
          <p:txBody>
            <a:bodyPr wrap="square" lIns="0" tIns="0" rIns="0" bIns="0" rtlCol="0">
              <a:spAutoFit/>
            </a:bodyPr>
            <a:lstStyle/>
            <a:p>
              <a:pPr>
                <a:spcBef>
                  <a:spcPts val="500"/>
                </a:spcBef>
              </a:pPr>
              <a:r>
                <a:rPr lang="en-US" sz="900" dirty="0"/>
                <a:t>Proposals met criteria and continued to scoring process</a:t>
              </a:r>
              <a:endParaRPr lang="en-US" sz="900" dirty="0">
                <a:solidFill>
                  <a:schemeClr val="accent4"/>
                </a:solidFill>
              </a:endParaRPr>
            </a:p>
          </p:txBody>
        </p:sp>
      </p:grpSp>
    </p:spTree>
    <p:extLst>
      <p:ext uri="{BB962C8B-B14F-4D97-AF65-F5344CB8AC3E}">
        <p14:creationId xmlns:p14="http://schemas.microsoft.com/office/powerpoint/2010/main" val="3745295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olded Corner 80"/>
          <p:cNvSpPr/>
          <p:nvPr/>
        </p:nvSpPr>
        <p:spPr bwMode="gray">
          <a:xfrm>
            <a:off x="269875" y="1015219"/>
            <a:ext cx="2582736" cy="3360280"/>
          </a:xfrm>
          <a:prstGeom prst="foldedCorner">
            <a:avLst>
              <a:gd name="adj" fmla="val 0"/>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ctr" defTabSz="1463675"/>
            <a:endParaRPr lang="en-US" sz="1000" dirty="0">
              <a:solidFill>
                <a:srgbClr val="DEE0E0"/>
              </a:solidFill>
            </a:endParaRPr>
          </a:p>
        </p:txBody>
      </p:sp>
      <p:sp>
        <p:nvSpPr>
          <p:cNvPr id="2" name="Text Placeholder 1"/>
          <p:cNvSpPr>
            <a:spLocks noGrp="1"/>
          </p:cNvSpPr>
          <p:nvPr>
            <p:ph type="body" sz="quarter" idx="15"/>
          </p:nvPr>
        </p:nvSpPr>
        <p:spPr/>
        <p:txBody>
          <a:bodyPr/>
          <a:lstStyle/>
          <a:p>
            <a:r>
              <a:rPr lang="en-US" dirty="0"/>
              <a:t>Clear Agenda and Goals Lead to Smooth Start</a:t>
            </a:r>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8"/>
          </p:nvPr>
        </p:nvSpPr>
        <p:spPr>
          <a:xfrm>
            <a:off x="3738116" y="4677206"/>
            <a:ext cx="2377440" cy="123111"/>
          </a:xfrm>
        </p:spPr>
        <p:txBody>
          <a:bodyPr/>
          <a:lstStyle/>
          <a:p>
            <a:pPr algn="r"/>
            <a:r>
              <a:rPr lang="en-US" dirty="0"/>
              <a:t>Source: Advancement Forum interviews and analysis.</a:t>
            </a:r>
          </a:p>
        </p:txBody>
      </p:sp>
      <p:sp>
        <p:nvSpPr>
          <p:cNvPr id="5" name="Text Placeholder 4"/>
          <p:cNvSpPr>
            <a:spLocks noGrp="1"/>
          </p:cNvSpPr>
          <p:nvPr>
            <p:ph type="body" sz="quarter" idx="19"/>
          </p:nvPr>
        </p:nvSpPr>
        <p:spPr/>
        <p:txBody>
          <a:bodyPr/>
          <a:lstStyle/>
          <a:p>
            <a:endParaRPr lang="en-US" dirty="0"/>
          </a:p>
        </p:txBody>
      </p:sp>
      <p:sp>
        <p:nvSpPr>
          <p:cNvPr id="6" name="Title 5"/>
          <p:cNvSpPr>
            <a:spLocks noGrp="1"/>
          </p:cNvSpPr>
          <p:nvPr>
            <p:ph type="title"/>
          </p:nvPr>
        </p:nvSpPr>
        <p:spPr/>
        <p:txBody>
          <a:bodyPr/>
          <a:lstStyle/>
          <a:p>
            <a:r>
              <a:rPr lang="en-US" dirty="0" smtClean="0"/>
              <a:t>Big Ideas Next Steps</a:t>
            </a:r>
            <a:endParaRPr lang="en-US" dirty="0"/>
          </a:p>
        </p:txBody>
      </p:sp>
      <p:sp>
        <p:nvSpPr>
          <p:cNvPr id="32" name="TextBox 31"/>
          <p:cNvSpPr txBox="1"/>
          <p:nvPr/>
        </p:nvSpPr>
        <p:spPr bwMode="gray">
          <a:xfrm>
            <a:off x="274861" y="1127049"/>
            <a:ext cx="2582736" cy="153888"/>
          </a:xfrm>
          <a:prstGeom prst="rect">
            <a:avLst/>
          </a:prstGeom>
          <a:noFill/>
        </p:spPr>
        <p:txBody>
          <a:bodyPr wrap="square" lIns="0" tIns="0" rIns="0" bIns="0" rtlCol="0">
            <a:spAutoFit/>
          </a:bodyPr>
          <a:lstStyle/>
          <a:p>
            <a:pPr algn="ctr"/>
            <a:r>
              <a:rPr lang="en-US" sz="1000" b="1" dirty="0"/>
              <a:t>Three Decision </a:t>
            </a:r>
            <a:r>
              <a:rPr lang="en-US" sz="1000" b="1" dirty="0" smtClean="0"/>
              <a:t>Points</a:t>
            </a:r>
            <a:endParaRPr lang="en-US" sz="1000" b="1" dirty="0"/>
          </a:p>
        </p:txBody>
      </p:sp>
      <p:grpSp>
        <p:nvGrpSpPr>
          <p:cNvPr id="7" name="Group 6"/>
          <p:cNvGrpSpPr/>
          <p:nvPr/>
        </p:nvGrpSpPr>
        <p:grpSpPr>
          <a:xfrm>
            <a:off x="417432" y="1487876"/>
            <a:ext cx="5208817" cy="543739"/>
            <a:chOff x="417432" y="1487876"/>
            <a:chExt cx="5208817" cy="543739"/>
          </a:xfrm>
        </p:grpSpPr>
        <p:sp>
          <p:nvSpPr>
            <p:cNvPr id="19" name="TextBox 18"/>
            <p:cNvSpPr txBox="1"/>
            <p:nvPr/>
          </p:nvSpPr>
          <p:spPr bwMode="gray">
            <a:xfrm>
              <a:off x="417432" y="1487876"/>
              <a:ext cx="2392844" cy="543739"/>
            </a:xfrm>
            <a:prstGeom prst="rect">
              <a:avLst/>
            </a:prstGeom>
            <a:noFill/>
          </p:spPr>
          <p:txBody>
            <a:bodyPr wrap="square" lIns="0" tIns="0" rIns="0" bIns="0" rtlCol="0">
              <a:spAutoFit/>
            </a:bodyPr>
            <a:lstStyle/>
            <a:p>
              <a:pPr>
                <a:spcBef>
                  <a:spcPts val="500"/>
                </a:spcBef>
              </a:pPr>
              <a:r>
                <a:rPr lang="en-US" sz="900" b="1" dirty="0" smtClean="0"/>
                <a:t>    Setting </a:t>
              </a:r>
              <a:r>
                <a:rPr lang="en-US" sz="900" b="1" dirty="0"/>
                <a:t>Criteria</a:t>
              </a:r>
            </a:p>
            <a:p>
              <a:pPr marL="119063" indent="-119063">
                <a:spcBef>
                  <a:spcPts val="500"/>
                </a:spcBef>
                <a:buFont typeface="Arial" panose="020B0604020202020204" pitchFamily="34" charset="0"/>
                <a:buChar char="•"/>
              </a:pPr>
              <a:r>
                <a:rPr lang="en-US" sz="900" dirty="0"/>
                <a:t>What constitutes a big idea?</a:t>
              </a:r>
            </a:p>
            <a:p>
              <a:pPr marL="119063" indent="-119063">
                <a:spcBef>
                  <a:spcPts val="500"/>
                </a:spcBef>
                <a:buFont typeface="Arial" panose="020B0604020202020204" pitchFamily="34" charset="0"/>
                <a:buChar char="•"/>
              </a:pPr>
              <a:r>
                <a:rPr lang="en-US" sz="900" dirty="0"/>
                <a:t>Sample </a:t>
              </a:r>
              <a:r>
                <a:rPr lang="en-US" sz="900" dirty="0" smtClean="0"/>
                <a:t>criteria</a:t>
              </a:r>
              <a:endParaRPr lang="en-US" sz="900" dirty="0"/>
            </a:p>
          </p:txBody>
        </p:sp>
        <p:cxnSp>
          <p:nvCxnSpPr>
            <p:cNvPr id="62" name="Straight Connector 61"/>
            <p:cNvCxnSpPr/>
            <p:nvPr/>
          </p:nvCxnSpPr>
          <p:spPr bwMode="gray">
            <a:xfrm flipH="1">
              <a:off x="1932313" y="1560896"/>
              <a:ext cx="1412020" cy="0"/>
            </a:xfrm>
            <a:prstGeom prst="line">
              <a:avLst/>
            </a:prstGeom>
            <a:solidFill>
              <a:schemeClr val="accent1"/>
            </a:solidFill>
            <a:ln w="12700" cap="flat" cmpd="sng" algn="ctr">
              <a:solidFill>
                <a:schemeClr val="accent5"/>
              </a:solidFill>
              <a:prstDash val="solid"/>
              <a:miter lim="800000"/>
              <a:headEnd type="none" w="med" len="med"/>
              <a:tailEnd type="oval" w="sm" len="sm"/>
            </a:ln>
            <a:effectLst/>
          </p:spPr>
        </p:cxnSp>
        <p:sp>
          <p:nvSpPr>
            <p:cNvPr id="63" name="TextBox 62"/>
            <p:cNvSpPr txBox="1"/>
            <p:nvPr/>
          </p:nvSpPr>
          <p:spPr bwMode="gray">
            <a:xfrm>
              <a:off x="3442818" y="1487876"/>
              <a:ext cx="2183431" cy="415498"/>
            </a:xfrm>
            <a:prstGeom prst="rect">
              <a:avLst/>
            </a:prstGeom>
            <a:noFill/>
          </p:spPr>
          <p:txBody>
            <a:bodyPr wrap="square" lIns="0" tIns="0" rIns="0" bIns="0" rtlCol="0">
              <a:spAutoFit/>
            </a:bodyPr>
            <a:lstStyle/>
            <a:p>
              <a:pPr>
                <a:spcBef>
                  <a:spcPts val="500"/>
                </a:spcBef>
              </a:pPr>
              <a:r>
                <a:rPr lang="en-US" sz="900" dirty="0"/>
                <a:t>Think about criteria </a:t>
              </a:r>
              <a:r>
                <a:rPr lang="en-US" sz="900" i="1" dirty="0"/>
                <a:t>without</a:t>
              </a:r>
              <a:r>
                <a:rPr lang="en-US" sz="900" dirty="0"/>
                <a:t> focusing on philanthropy in order to surface the best ideas on campus</a:t>
              </a:r>
            </a:p>
          </p:txBody>
        </p:sp>
      </p:grpSp>
      <p:grpSp>
        <p:nvGrpSpPr>
          <p:cNvPr id="8" name="Group 7"/>
          <p:cNvGrpSpPr/>
          <p:nvPr/>
        </p:nvGrpSpPr>
        <p:grpSpPr>
          <a:xfrm>
            <a:off x="417432" y="2423814"/>
            <a:ext cx="5208817" cy="553998"/>
            <a:chOff x="417432" y="2498194"/>
            <a:chExt cx="5208817" cy="553998"/>
          </a:xfrm>
        </p:grpSpPr>
        <p:sp>
          <p:nvSpPr>
            <p:cNvPr id="22" name="TextBox 21"/>
            <p:cNvSpPr txBox="1"/>
            <p:nvPr/>
          </p:nvSpPr>
          <p:spPr bwMode="gray">
            <a:xfrm>
              <a:off x="417432" y="2498194"/>
              <a:ext cx="2392844" cy="543739"/>
            </a:xfrm>
            <a:prstGeom prst="rect">
              <a:avLst/>
            </a:prstGeom>
            <a:noFill/>
          </p:spPr>
          <p:txBody>
            <a:bodyPr wrap="square" lIns="0" tIns="0" rIns="0" bIns="0" rtlCol="0">
              <a:spAutoFit/>
            </a:bodyPr>
            <a:lstStyle/>
            <a:p>
              <a:pPr>
                <a:spcBef>
                  <a:spcPts val="500"/>
                </a:spcBef>
              </a:pPr>
              <a:r>
                <a:rPr lang="en-US" sz="900" b="1" dirty="0"/>
                <a:t>II. Choosing the Best Ideas</a:t>
              </a:r>
            </a:p>
            <a:p>
              <a:pPr marL="119063" indent="-119063">
                <a:spcBef>
                  <a:spcPts val="500"/>
                </a:spcBef>
                <a:buFont typeface="Arial" panose="020B0604020202020204" pitchFamily="34" charset="0"/>
                <a:buChar char="•"/>
              </a:pPr>
              <a:r>
                <a:rPr lang="en-US" sz="900" dirty="0"/>
                <a:t>Potential decision methods</a:t>
              </a:r>
            </a:p>
            <a:p>
              <a:pPr marL="119063" indent="-119063">
                <a:spcBef>
                  <a:spcPts val="500"/>
                </a:spcBef>
                <a:buFont typeface="Arial" panose="020B0604020202020204" pitchFamily="34" charset="0"/>
                <a:buChar char="•"/>
              </a:pPr>
              <a:r>
                <a:rPr lang="en-US" sz="900" dirty="0"/>
                <a:t>Objective, points-based </a:t>
              </a:r>
              <a:r>
                <a:rPr lang="en-US" sz="900" dirty="0" smtClean="0"/>
                <a:t>decisions</a:t>
              </a:r>
              <a:endParaRPr lang="en-US" sz="900" dirty="0"/>
            </a:p>
          </p:txBody>
        </p:sp>
        <p:cxnSp>
          <p:nvCxnSpPr>
            <p:cNvPr id="65" name="Straight Connector 64"/>
            <p:cNvCxnSpPr/>
            <p:nvPr/>
          </p:nvCxnSpPr>
          <p:spPr bwMode="gray">
            <a:xfrm flipH="1">
              <a:off x="2387577" y="2563952"/>
              <a:ext cx="956756" cy="0"/>
            </a:xfrm>
            <a:prstGeom prst="line">
              <a:avLst/>
            </a:prstGeom>
            <a:solidFill>
              <a:schemeClr val="accent1"/>
            </a:solidFill>
            <a:ln w="12700" cap="flat" cmpd="sng" algn="ctr">
              <a:solidFill>
                <a:schemeClr val="accent5"/>
              </a:solidFill>
              <a:prstDash val="solid"/>
              <a:miter lim="800000"/>
              <a:headEnd type="none" w="med" len="med"/>
              <a:tailEnd type="oval" w="sm" len="sm"/>
            </a:ln>
            <a:effectLst/>
          </p:spPr>
        </p:cxnSp>
        <p:sp>
          <p:nvSpPr>
            <p:cNvPr id="68" name="TextBox 67"/>
            <p:cNvSpPr txBox="1"/>
            <p:nvPr/>
          </p:nvSpPr>
          <p:spPr bwMode="gray">
            <a:xfrm>
              <a:off x="3442818" y="2498194"/>
              <a:ext cx="2183431" cy="553998"/>
            </a:xfrm>
            <a:prstGeom prst="rect">
              <a:avLst/>
            </a:prstGeom>
            <a:noFill/>
          </p:spPr>
          <p:txBody>
            <a:bodyPr wrap="square" lIns="0" tIns="0" rIns="0" bIns="0" rtlCol="0">
              <a:spAutoFit/>
            </a:bodyPr>
            <a:lstStyle/>
            <a:p>
              <a:pPr>
                <a:spcBef>
                  <a:spcPts val="500"/>
                </a:spcBef>
              </a:pPr>
              <a:r>
                <a:rPr lang="en-US" sz="900" dirty="0"/>
                <a:t>A transparent scoring process builds positive working relationships and trust between advancement, </a:t>
              </a:r>
              <a:r>
                <a:rPr lang="en-US" sz="900" dirty="0" smtClean="0"/>
                <a:t>campus leadership</a:t>
              </a:r>
              <a:r>
                <a:rPr lang="en-US" sz="900" dirty="0"/>
                <a:t>, and </a:t>
              </a:r>
              <a:r>
                <a:rPr lang="en-US" sz="900" dirty="0" smtClean="0"/>
                <a:t>faculty members</a:t>
              </a:r>
              <a:endParaRPr lang="en-US" sz="900" dirty="0"/>
            </a:p>
          </p:txBody>
        </p:sp>
      </p:grpSp>
      <p:sp>
        <p:nvSpPr>
          <p:cNvPr id="25" name="TextBox 24"/>
          <p:cNvSpPr txBox="1"/>
          <p:nvPr/>
        </p:nvSpPr>
        <p:spPr bwMode="gray">
          <a:xfrm>
            <a:off x="3442818" y="1110840"/>
            <a:ext cx="2767896" cy="153888"/>
          </a:xfrm>
          <a:prstGeom prst="rect">
            <a:avLst/>
          </a:prstGeom>
          <a:noFill/>
        </p:spPr>
        <p:txBody>
          <a:bodyPr wrap="square" lIns="0" tIns="0" rIns="0" bIns="0" rtlCol="0">
            <a:spAutoFit/>
          </a:bodyPr>
          <a:lstStyle/>
          <a:p>
            <a:r>
              <a:rPr lang="en-US" sz="1000" b="1" dirty="0"/>
              <a:t>Key Takeaways</a:t>
            </a:r>
          </a:p>
        </p:txBody>
      </p:sp>
      <p:grpSp>
        <p:nvGrpSpPr>
          <p:cNvPr id="9" name="Group 8"/>
          <p:cNvGrpSpPr/>
          <p:nvPr/>
        </p:nvGrpSpPr>
        <p:grpSpPr>
          <a:xfrm>
            <a:off x="417432" y="3370012"/>
            <a:ext cx="5208817" cy="820738"/>
            <a:chOff x="417432" y="3370012"/>
            <a:chExt cx="5208817" cy="820738"/>
          </a:xfrm>
        </p:grpSpPr>
        <p:sp>
          <p:nvSpPr>
            <p:cNvPr id="16" name="TextBox 15"/>
            <p:cNvSpPr txBox="1"/>
            <p:nvPr/>
          </p:nvSpPr>
          <p:spPr bwMode="gray">
            <a:xfrm>
              <a:off x="417432" y="3370012"/>
              <a:ext cx="2392845" cy="820738"/>
            </a:xfrm>
            <a:prstGeom prst="rect">
              <a:avLst/>
            </a:prstGeom>
            <a:noFill/>
          </p:spPr>
          <p:txBody>
            <a:bodyPr wrap="square" lIns="0" tIns="0" rIns="0" bIns="0" rtlCol="0">
              <a:spAutoFit/>
            </a:bodyPr>
            <a:lstStyle/>
            <a:p>
              <a:pPr>
                <a:spcBef>
                  <a:spcPts val="500"/>
                </a:spcBef>
              </a:pPr>
              <a:r>
                <a:rPr lang="en-US" sz="900" b="1" dirty="0"/>
                <a:t>III. Communicating Across Campus</a:t>
              </a:r>
            </a:p>
            <a:p>
              <a:pPr marL="119063" indent="-119063">
                <a:spcBef>
                  <a:spcPts val="500"/>
                </a:spcBef>
                <a:buFont typeface="Arial" panose="020B0604020202020204" pitchFamily="34" charset="0"/>
                <a:buChar char="•"/>
              </a:pPr>
              <a:r>
                <a:rPr lang="en-US" sz="900" dirty="0" smtClean="0"/>
                <a:t>Implementing a big </a:t>
              </a:r>
              <a:r>
                <a:rPr lang="en-US" sz="900" dirty="0"/>
                <a:t>i</a:t>
              </a:r>
              <a:r>
                <a:rPr lang="en-US" sz="900" dirty="0" smtClean="0"/>
                <a:t>deas </a:t>
              </a:r>
              <a:br>
                <a:rPr lang="en-US" sz="900" dirty="0" smtClean="0"/>
              </a:br>
              <a:r>
                <a:rPr lang="en-US" sz="900" dirty="0" smtClean="0"/>
                <a:t>information hub</a:t>
              </a:r>
            </a:p>
            <a:p>
              <a:pPr marL="119063" indent="-119063">
                <a:spcBef>
                  <a:spcPts val="500"/>
                </a:spcBef>
                <a:buFont typeface="Arial" panose="020B0604020202020204" pitchFamily="34" charset="0"/>
                <a:buChar char="•"/>
              </a:pPr>
              <a:r>
                <a:rPr lang="en-US" sz="900" dirty="0" smtClean="0"/>
                <a:t>Extensive communications lead to campus-wide success</a:t>
              </a:r>
              <a:endParaRPr lang="en-US" sz="900" dirty="0"/>
            </a:p>
          </p:txBody>
        </p:sp>
        <p:cxnSp>
          <p:nvCxnSpPr>
            <p:cNvPr id="31" name="Straight Connector 30"/>
            <p:cNvCxnSpPr/>
            <p:nvPr/>
          </p:nvCxnSpPr>
          <p:spPr bwMode="gray">
            <a:xfrm flipH="1">
              <a:off x="2766060" y="3447600"/>
              <a:ext cx="578273" cy="0"/>
            </a:xfrm>
            <a:prstGeom prst="line">
              <a:avLst/>
            </a:prstGeom>
            <a:solidFill>
              <a:schemeClr val="accent1"/>
            </a:solidFill>
            <a:ln w="12700" cap="flat" cmpd="sng" algn="ctr">
              <a:solidFill>
                <a:schemeClr val="accent5"/>
              </a:solidFill>
              <a:prstDash val="solid"/>
              <a:miter lim="800000"/>
              <a:headEnd type="none" w="med" len="med"/>
              <a:tailEnd type="oval" w="sm" len="sm"/>
            </a:ln>
            <a:effectLst/>
          </p:spPr>
        </p:cxnSp>
        <p:sp>
          <p:nvSpPr>
            <p:cNvPr id="33" name="TextBox 32"/>
            <p:cNvSpPr txBox="1"/>
            <p:nvPr/>
          </p:nvSpPr>
          <p:spPr bwMode="gray">
            <a:xfrm>
              <a:off x="3442818" y="3370012"/>
              <a:ext cx="2183431" cy="553998"/>
            </a:xfrm>
            <a:prstGeom prst="rect">
              <a:avLst/>
            </a:prstGeom>
            <a:noFill/>
          </p:spPr>
          <p:txBody>
            <a:bodyPr wrap="square" lIns="0" tIns="0" rIns="0" bIns="0" rtlCol="0">
              <a:spAutoFit/>
            </a:bodyPr>
            <a:lstStyle/>
            <a:p>
              <a:pPr>
                <a:spcBef>
                  <a:spcPts val="500"/>
                </a:spcBef>
              </a:pPr>
              <a:r>
                <a:rPr lang="en-US" sz="900" dirty="0"/>
                <a:t>Clarifying communications goals and responsibilities ensures engagement across campus and increases participation in the big ideas process</a:t>
              </a:r>
            </a:p>
          </p:txBody>
        </p:sp>
      </p:gr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102" y="1459931"/>
            <a:ext cx="208608" cy="182880"/>
          </a:xfrm>
          <a:prstGeom prst="rect">
            <a:avLst/>
          </a:prstGeom>
        </p:spPr>
      </p:pic>
    </p:spTree>
    <p:extLst>
      <p:ext uri="{BB962C8B-B14F-4D97-AF65-F5344CB8AC3E}">
        <p14:creationId xmlns:p14="http://schemas.microsoft.com/office/powerpoint/2010/main" val="2953644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8"/>
          </p:nvPr>
        </p:nvSpPr>
        <p:spPr>
          <a:xfrm>
            <a:off x="4023360" y="4673601"/>
            <a:ext cx="2099628" cy="127000"/>
          </a:xfrm>
        </p:spPr>
        <p:txBody>
          <a:bodyPr/>
          <a:lstStyle/>
          <a:p>
            <a:pPr algn="r"/>
            <a:r>
              <a:rPr lang="en-US" dirty="0"/>
              <a:t>Source: Advancement Forum interviews and analysis.</a:t>
            </a:r>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a:t>Weighting t</a:t>
            </a:r>
            <a:r>
              <a:rPr lang="en-US" dirty="0" smtClean="0"/>
              <a:t>he Criteria</a:t>
            </a:r>
            <a:endParaRPr lang="en-US" dirty="0"/>
          </a:p>
        </p:txBody>
      </p:sp>
      <p:sp>
        <p:nvSpPr>
          <p:cNvPr id="7" name="TextBox 6"/>
          <p:cNvSpPr txBox="1"/>
          <p:nvPr/>
        </p:nvSpPr>
        <p:spPr bwMode="gray">
          <a:xfrm>
            <a:off x="269875" y="860554"/>
            <a:ext cx="5853113" cy="495007"/>
          </a:xfrm>
          <a:prstGeom prst="rect">
            <a:avLst/>
          </a:prstGeom>
          <a:noFill/>
        </p:spPr>
        <p:txBody>
          <a:bodyPr wrap="square" lIns="0" tIns="0" rIns="0" bIns="0" rtlCol="0">
            <a:spAutoFit/>
          </a:bodyPr>
          <a:lstStyle/>
          <a:p>
            <a:pPr>
              <a:spcBef>
                <a:spcPts val="500"/>
              </a:spcBef>
            </a:pPr>
            <a:r>
              <a:rPr lang="en-US" sz="1000" b="1" dirty="0"/>
              <a:t>Instructions: </a:t>
            </a:r>
          </a:p>
          <a:p>
            <a:pPr>
              <a:spcBef>
                <a:spcPts val="500"/>
              </a:spcBef>
            </a:pPr>
            <a:r>
              <a:rPr lang="en-US" sz="900" dirty="0" smtClean="0"/>
              <a:t>Follow </a:t>
            </a:r>
            <a:r>
              <a:rPr lang="en-US" sz="900" dirty="0"/>
              <a:t>the steps below to weight your chosen </a:t>
            </a:r>
            <a:r>
              <a:rPr lang="en-US" sz="900" dirty="0" smtClean="0"/>
              <a:t>criteria. This can be done by the entire leadership committee, or by advancement leadership working with the provost.</a:t>
            </a:r>
            <a:endParaRPr lang="en-US" sz="900" dirty="0"/>
          </a:p>
        </p:txBody>
      </p:sp>
      <p:grpSp>
        <p:nvGrpSpPr>
          <p:cNvPr id="20" name="Group 19"/>
          <p:cNvGrpSpPr/>
          <p:nvPr/>
        </p:nvGrpSpPr>
        <p:grpSpPr>
          <a:xfrm>
            <a:off x="269875" y="1436245"/>
            <a:ext cx="5853112" cy="479618"/>
            <a:chOff x="269875" y="1360045"/>
            <a:chExt cx="5853112" cy="479618"/>
          </a:xfrm>
        </p:grpSpPr>
        <p:sp>
          <p:nvSpPr>
            <p:cNvPr id="13" name="TextBox 12"/>
            <p:cNvSpPr txBox="1"/>
            <p:nvPr/>
          </p:nvSpPr>
          <p:spPr bwMode="gray">
            <a:xfrm>
              <a:off x="575732" y="1360045"/>
              <a:ext cx="5547255" cy="479618"/>
            </a:xfrm>
            <a:prstGeom prst="rect">
              <a:avLst/>
            </a:prstGeom>
            <a:noFill/>
          </p:spPr>
          <p:txBody>
            <a:bodyPr wrap="square" lIns="0" tIns="0" rIns="0" bIns="0" rtlCol="0">
              <a:spAutoFit/>
            </a:bodyPr>
            <a:lstStyle/>
            <a:p>
              <a:pPr>
                <a:spcBef>
                  <a:spcPts val="500"/>
                </a:spcBef>
              </a:pPr>
              <a:r>
                <a:rPr lang="en-US" sz="900" b="1" dirty="0"/>
                <a:t>Cull the List</a:t>
              </a:r>
            </a:p>
            <a:p>
              <a:pPr>
                <a:spcBef>
                  <a:spcPts val="500"/>
                </a:spcBef>
              </a:pPr>
              <a:r>
                <a:rPr lang="en-US" sz="900" dirty="0"/>
                <a:t>Looking at your criteria from </a:t>
              </a:r>
              <a:r>
                <a:rPr lang="en-US" sz="900" dirty="0" smtClean="0"/>
                <a:t>the group exercise, </a:t>
              </a:r>
              <a:r>
                <a:rPr lang="en-US" sz="900" dirty="0"/>
                <a:t>choose five to eight defining features that all big ideas should have.</a:t>
              </a:r>
            </a:p>
          </p:txBody>
        </p:sp>
        <p:sp>
          <p:nvSpPr>
            <p:cNvPr id="22" name="Oval 21"/>
            <p:cNvSpPr/>
            <p:nvPr/>
          </p:nvSpPr>
          <p:spPr bwMode="gray">
            <a:xfrm>
              <a:off x="269875" y="1360045"/>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1</a:t>
              </a:r>
            </a:p>
          </p:txBody>
        </p:sp>
      </p:grpSp>
      <p:grpSp>
        <p:nvGrpSpPr>
          <p:cNvPr id="19" name="Group 18"/>
          <p:cNvGrpSpPr/>
          <p:nvPr/>
        </p:nvGrpSpPr>
        <p:grpSpPr>
          <a:xfrm>
            <a:off x="269875" y="2109663"/>
            <a:ext cx="5853112" cy="479618"/>
            <a:chOff x="269875" y="2073792"/>
            <a:chExt cx="5853112" cy="479618"/>
          </a:xfrm>
        </p:grpSpPr>
        <p:sp>
          <p:nvSpPr>
            <p:cNvPr id="15" name="TextBox 14"/>
            <p:cNvSpPr txBox="1"/>
            <p:nvPr/>
          </p:nvSpPr>
          <p:spPr bwMode="gray">
            <a:xfrm>
              <a:off x="575732" y="2073792"/>
              <a:ext cx="5547255" cy="479618"/>
            </a:xfrm>
            <a:prstGeom prst="rect">
              <a:avLst/>
            </a:prstGeom>
            <a:noFill/>
          </p:spPr>
          <p:txBody>
            <a:bodyPr wrap="square" lIns="0" tIns="0" rIns="0" bIns="0" rtlCol="0">
              <a:spAutoFit/>
            </a:bodyPr>
            <a:lstStyle/>
            <a:p>
              <a:pPr>
                <a:spcBef>
                  <a:spcPts val="500"/>
                </a:spcBef>
              </a:pPr>
              <a:r>
                <a:rPr lang="en-US" sz="900" b="1" dirty="0"/>
                <a:t>Highlight Imperatives</a:t>
              </a:r>
            </a:p>
            <a:p>
              <a:pPr>
                <a:spcBef>
                  <a:spcPts val="500"/>
                </a:spcBef>
              </a:pPr>
              <a:r>
                <a:rPr lang="en-US" sz="900" dirty="0"/>
                <a:t>From your list of five to eight defining features, choose two to three criteria that big ideas must meet in order to be accepted</a:t>
              </a:r>
            </a:p>
          </p:txBody>
        </p:sp>
        <p:sp>
          <p:nvSpPr>
            <p:cNvPr id="25" name="Oval 24"/>
            <p:cNvSpPr/>
            <p:nvPr/>
          </p:nvSpPr>
          <p:spPr bwMode="gray">
            <a:xfrm>
              <a:off x="269875" y="2073792"/>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2</a:t>
              </a:r>
            </a:p>
          </p:txBody>
        </p:sp>
      </p:grpSp>
      <p:grpSp>
        <p:nvGrpSpPr>
          <p:cNvPr id="18" name="Group 17"/>
          <p:cNvGrpSpPr/>
          <p:nvPr/>
        </p:nvGrpSpPr>
        <p:grpSpPr>
          <a:xfrm>
            <a:off x="269875" y="2783081"/>
            <a:ext cx="5853112" cy="341119"/>
            <a:chOff x="269875" y="2787539"/>
            <a:chExt cx="5853112" cy="341119"/>
          </a:xfrm>
        </p:grpSpPr>
        <p:sp>
          <p:nvSpPr>
            <p:cNvPr id="14" name="TextBox 13"/>
            <p:cNvSpPr txBox="1"/>
            <p:nvPr/>
          </p:nvSpPr>
          <p:spPr bwMode="gray">
            <a:xfrm>
              <a:off x="575732" y="2787539"/>
              <a:ext cx="5547255" cy="341119"/>
            </a:xfrm>
            <a:prstGeom prst="rect">
              <a:avLst/>
            </a:prstGeom>
            <a:noFill/>
          </p:spPr>
          <p:txBody>
            <a:bodyPr wrap="square" lIns="0" tIns="0" rIns="0" bIns="0" rtlCol="0">
              <a:spAutoFit/>
            </a:bodyPr>
            <a:lstStyle/>
            <a:p>
              <a:pPr>
                <a:spcBef>
                  <a:spcPts val="500"/>
                </a:spcBef>
              </a:pPr>
              <a:r>
                <a:rPr lang="en-US" sz="900" b="1" dirty="0"/>
                <a:t>Rank Criteria</a:t>
              </a:r>
            </a:p>
            <a:p>
              <a:pPr>
                <a:spcBef>
                  <a:spcPts val="500"/>
                </a:spcBef>
              </a:pPr>
              <a:r>
                <a:rPr lang="en-US" sz="900" dirty="0"/>
                <a:t>Rank the remaining criteria in order from most important to least important</a:t>
              </a:r>
            </a:p>
          </p:txBody>
        </p:sp>
        <p:sp>
          <p:nvSpPr>
            <p:cNvPr id="29" name="Oval 28"/>
            <p:cNvSpPr/>
            <p:nvPr/>
          </p:nvSpPr>
          <p:spPr bwMode="gray">
            <a:xfrm>
              <a:off x="269875" y="2787539"/>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3</a:t>
              </a:r>
            </a:p>
          </p:txBody>
        </p:sp>
      </p:grpSp>
      <p:grpSp>
        <p:nvGrpSpPr>
          <p:cNvPr id="12" name="Group 11"/>
          <p:cNvGrpSpPr/>
          <p:nvPr/>
        </p:nvGrpSpPr>
        <p:grpSpPr>
          <a:xfrm>
            <a:off x="269875" y="3318000"/>
            <a:ext cx="5853112" cy="479618"/>
            <a:chOff x="269875" y="3362787"/>
            <a:chExt cx="5853112" cy="479618"/>
          </a:xfrm>
        </p:grpSpPr>
        <p:sp>
          <p:nvSpPr>
            <p:cNvPr id="16" name="TextBox 15"/>
            <p:cNvSpPr txBox="1"/>
            <p:nvPr/>
          </p:nvSpPr>
          <p:spPr bwMode="gray">
            <a:xfrm>
              <a:off x="575732" y="3362787"/>
              <a:ext cx="5547255" cy="479618"/>
            </a:xfrm>
            <a:prstGeom prst="rect">
              <a:avLst/>
            </a:prstGeom>
            <a:noFill/>
          </p:spPr>
          <p:txBody>
            <a:bodyPr wrap="square" lIns="0" tIns="0" rIns="0" bIns="0" rtlCol="0">
              <a:spAutoFit/>
            </a:bodyPr>
            <a:lstStyle/>
            <a:p>
              <a:pPr>
                <a:spcBef>
                  <a:spcPts val="500"/>
                </a:spcBef>
              </a:pPr>
              <a:r>
                <a:rPr lang="en-US" sz="900" b="1" dirty="0"/>
                <a:t>Determine a Scoring System</a:t>
              </a:r>
            </a:p>
            <a:p>
              <a:pPr>
                <a:spcBef>
                  <a:spcPts val="500"/>
                </a:spcBef>
              </a:pPr>
              <a:r>
                <a:rPr lang="en-US" sz="900" dirty="0"/>
                <a:t>Assign a point value to each criterion on the list, with the highest point value assigned to the most important item and the lowest point value assigned to the least important item.</a:t>
              </a:r>
            </a:p>
          </p:txBody>
        </p:sp>
        <p:sp>
          <p:nvSpPr>
            <p:cNvPr id="30" name="Oval 29"/>
            <p:cNvSpPr/>
            <p:nvPr/>
          </p:nvSpPr>
          <p:spPr bwMode="gray">
            <a:xfrm>
              <a:off x="269875" y="3362787"/>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4</a:t>
              </a:r>
            </a:p>
          </p:txBody>
        </p:sp>
      </p:grpSp>
      <p:grpSp>
        <p:nvGrpSpPr>
          <p:cNvPr id="9" name="Group 8"/>
          <p:cNvGrpSpPr/>
          <p:nvPr/>
        </p:nvGrpSpPr>
        <p:grpSpPr>
          <a:xfrm>
            <a:off x="806318" y="3937002"/>
            <a:ext cx="4788164" cy="604246"/>
            <a:chOff x="806318" y="3911601"/>
            <a:chExt cx="4788164" cy="604246"/>
          </a:xfrm>
        </p:grpSpPr>
        <p:sp>
          <p:nvSpPr>
            <p:cNvPr id="8" name="Rectangle 7"/>
            <p:cNvSpPr/>
            <p:nvPr/>
          </p:nvSpPr>
          <p:spPr bwMode="gray">
            <a:xfrm>
              <a:off x="806318" y="3911601"/>
              <a:ext cx="4788164" cy="604246"/>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7" name="TextBox 16"/>
            <p:cNvSpPr txBox="1"/>
            <p:nvPr/>
          </p:nvSpPr>
          <p:spPr bwMode="gray">
            <a:xfrm>
              <a:off x="1143000" y="3973915"/>
              <a:ext cx="4451482" cy="479618"/>
            </a:xfrm>
            <a:prstGeom prst="rect">
              <a:avLst/>
            </a:prstGeom>
            <a:noFill/>
          </p:spPr>
          <p:txBody>
            <a:bodyPr wrap="square" lIns="0" tIns="0" rIns="0" bIns="0" rtlCol="0">
              <a:spAutoFit/>
            </a:bodyPr>
            <a:lstStyle/>
            <a:p>
              <a:pPr>
                <a:spcBef>
                  <a:spcPts val="500"/>
                </a:spcBef>
              </a:pPr>
              <a:r>
                <a:rPr lang="en-US" sz="900" b="1" dirty="0"/>
                <a:t>Implementing Your Criteria</a:t>
              </a:r>
            </a:p>
            <a:p>
              <a:pPr>
                <a:spcBef>
                  <a:spcPts val="500"/>
                </a:spcBef>
              </a:pPr>
              <a:r>
                <a:rPr lang="en-US" sz="900" dirty="0"/>
                <a:t>To choose which big ideas to prioritize, identify proposals that that meet the imperatives (step 2) and are the highest-scoring (step 4).</a:t>
              </a:r>
            </a:p>
          </p:txBody>
        </p:sp>
        <p:pic>
          <p:nvPicPr>
            <p:cNvPr id="1026" name="Picture 2" descr="L:\public\share\ABC Templates and Resources\Template Resources (EAB)\Art Icons Logos (EAB)\Icons (EAB)\Light_bul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006" y="4023754"/>
              <a:ext cx="210419" cy="3799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16225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Creating a Principled Scoring Process</a:t>
            </a:r>
          </a:p>
        </p:txBody>
      </p:sp>
      <p:sp>
        <p:nvSpPr>
          <p:cNvPr id="3" name="Text Placeholder 2"/>
          <p:cNvSpPr>
            <a:spLocks noGrp="1"/>
          </p:cNvSpPr>
          <p:nvPr>
            <p:ph type="body" sz="quarter" idx="16"/>
          </p:nvPr>
        </p:nvSpPr>
        <p:spPr/>
        <p:txBody>
          <a:bodyPr/>
          <a:lstStyle/>
          <a:p>
            <a:r>
              <a:rPr lang="en-US" dirty="0"/>
              <a:t>Choosing the Best Ideas</a:t>
            </a:r>
          </a:p>
        </p:txBody>
      </p:sp>
      <p:sp>
        <p:nvSpPr>
          <p:cNvPr id="4" name="Text Placeholder 3"/>
          <p:cNvSpPr>
            <a:spLocks noGrp="1"/>
          </p:cNvSpPr>
          <p:nvPr>
            <p:ph type="body" sz="quarter" idx="18"/>
          </p:nvPr>
        </p:nvSpPr>
        <p:spPr>
          <a:xfrm>
            <a:off x="3061662" y="4689764"/>
            <a:ext cx="3061326" cy="109284"/>
          </a:xfrm>
        </p:spPr>
        <p:txBody>
          <a:bodyPr/>
          <a:lstStyle/>
          <a:p>
            <a:pPr algn="r"/>
            <a:r>
              <a:rPr lang="en-US" dirty="0"/>
              <a:t>Source: College of Charleston, Charleston, SC; Advancement Forum interviews and analysis.</a:t>
            </a:r>
          </a:p>
        </p:txBody>
      </p:sp>
      <p:sp>
        <p:nvSpPr>
          <p:cNvPr id="5" name="Text Placeholder 4"/>
          <p:cNvSpPr>
            <a:spLocks noGrp="1"/>
          </p:cNvSpPr>
          <p:nvPr>
            <p:ph type="body" sz="quarter" idx="19"/>
          </p:nvPr>
        </p:nvSpPr>
        <p:spPr>
          <a:xfrm>
            <a:off x="0" y="4334555"/>
            <a:ext cx="2046204" cy="230832"/>
          </a:xfrm>
        </p:spPr>
        <p:txBody>
          <a:bodyPr/>
          <a:lstStyle/>
          <a:p>
            <a:endParaRPr lang="en-US" dirty="0"/>
          </a:p>
        </p:txBody>
      </p:sp>
      <p:sp>
        <p:nvSpPr>
          <p:cNvPr id="6" name="Title 5"/>
          <p:cNvSpPr>
            <a:spLocks noGrp="1"/>
          </p:cNvSpPr>
          <p:nvPr>
            <p:ph type="title"/>
          </p:nvPr>
        </p:nvSpPr>
        <p:spPr>
          <a:xfrm>
            <a:off x="266700" y="309824"/>
            <a:ext cx="5589814" cy="256480"/>
          </a:xfrm>
        </p:spPr>
        <p:txBody>
          <a:bodyPr/>
          <a:lstStyle/>
          <a:p>
            <a:r>
              <a:rPr lang="en-US" dirty="0"/>
              <a:t>Embedding Transparency in the Decision Process</a:t>
            </a:r>
          </a:p>
        </p:txBody>
      </p:sp>
      <p:sp>
        <p:nvSpPr>
          <p:cNvPr id="23" name="TextBox 22"/>
          <p:cNvSpPr txBox="1"/>
          <p:nvPr/>
        </p:nvSpPr>
        <p:spPr bwMode="gray">
          <a:xfrm>
            <a:off x="267212" y="1391672"/>
            <a:ext cx="1333149" cy="190821"/>
          </a:xfrm>
          <a:prstGeom prst="rect">
            <a:avLst/>
          </a:prstGeom>
          <a:solidFill>
            <a:schemeClr val="bg1"/>
          </a:solidFill>
        </p:spPr>
        <p:txBody>
          <a:bodyPr wrap="square" lIns="18288" tIns="18288" rIns="18288" bIns="18288" rtlCol="0">
            <a:spAutoFit/>
          </a:bodyPr>
          <a:lstStyle/>
          <a:p>
            <a:pPr>
              <a:spcBef>
                <a:spcPts val="500"/>
              </a:spcBef>
            </a:pPr>
            <a:r>
              <a:rPr lang="en-US" sz="1000" b="1" dirty="0"/>
              <a:t>Big Ideas Criteria</a:t>
            </a:r>
            <a:endParaRPr lang="en-US" sz="1000" dirty="0"/>
          </a:p>
        </p:txBody>
      </p:sp>
      <p:pic>
        <p:nvPicPr>
          <p:cNvPr id="39" name="Picture 2" descr="http://today.cofc.edu/wp-content/uploads/2015/07/WMcofcMaster_1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12" y="999734"/>
            <a:ext cx="1092022" cy="30094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67212" y="2103566"/>
            <a:ext cx="2286772" cy="433965"/>
            <a:chOff x="267212" y="2558412"/>
            <a:chExt cx="2286772" cy="433965"/>
          </a:xfrm>
        </p:grpSpPr>
        <p:sp>
          <p:nvSpPr>
            <p:cNvPr id="19" name="TextBox 18"/>
            <p:cNvSpPr txBox="1"/>
            <p:nvPr/>
          </p:nvSpPr>
          <p:spPr bwMode="gray">
            <a:xfrm>
              <a:off x="607454" y="2558412"/>
              <a:ext cx="1946530" cy="433965"/>
            </a:xfrm>
            <a:prstGeom prst="rect">
              <a:avLst/>
            </a:prstGeom>
            <a:solidFill>
              <a:schemeClr val="bg1"/>
            </a:solidFill>
          </p:spPr>
          <p:txBody>
            <a:bodyPr wrap="square" lIns="18288" tIns="0" rIns="18288" bIns="18288" rtlCol="0">
              <a:spAutoFit/>
            </a:bodyPr>
            <a:lstStyle/>
            <a:p>
              <a:pPr>
                <a:spcBef>
                  <a:spcPts val="500"/>
                </a:spcBef>
              </a:pPr>
              <a:r>
                <a:rPr lang="en-US" sz="900" dirty="0"/>
                <a:t>High degree of distinction related to preeminence in </a:t>
              </a:r>
              <a:br>
                <a:rPr lang="en-US" sz="900" dirty="0"/>
              </a:br>
              <a:r>
                <a:rPr lang="en-US" sz="900" dirty="0"/>
                <a:t>select disciplines</a:t>
              </a:r>
            </a:p>
          </p:txBody>
        </p:sp>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212" y="2558412"/>
              <a:ext cx="208608" cy="182880"/>
            </a:xfrm>
            <a:prstGeom prst="rect">
              <a:avLst/>
            </a:prstGeom>
          </p:spPr>
        </p:pic>
      </p:grpSp>
      <p:grpSp>
        <p:nvGrpSpPr>
          <p:cNvPr id="33" name="Group 32"/>
          <p:cNvGrpSpPr/>
          <p:nvPr/>
        </p:nvGrpSpPr>
        <p:grpSpPr>
          <a:xfrm>
            <a:off x="267212" y="1671428"/>
            <a:ext cx="2286772" cy="182880"/>
            <a:chOff x="484156" y="2323612"/>
            <a:chExt cx="2286772" cy="182880"/>
          </a:xfrm>
        </p:grpSpPr>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156" y="2323612"/>
              <a:ext cx="208608" cy="182880"/>
            </a:xfrm>
            <a:prstGeom prst="rect">
              <a:avLst/>
            </a:prstGeom>
          </p:spPr>
        </p:pic>
        <p:sp>
          <p:nvSpPr>
            <p:cNvPr id="40" name="TextBox 39"/>
            <p:cNvSpPr txBox="1"/>
            <p:nvPr/>
          </p:nvSpPr>
          <p:spPr bwMode="gray">
            <a:xfrm>
              <a:off x="824397" y="2327336"/>
              <a:ext cx="1946531" cy="175433"/>
            </a:xfrm>
            <a:prstGeom prst="rect">
              <a:avLst/>
            </a:prstGeom>
            <a:solidFill>
              <a:schemeClr val="bg1"/>
            </a:solidFill>
          </p:spPr>
          <p:txBody>
            <a:bodyPr wrap="square" lIns="18288" tIns="18288" rIns="18288" bIns="18288" rtlCol="0">
              <a:spAutoFit/>
            </a:bodyPr>
            <a:lstStyle/>
            <a:p>
              <a:pPr>
                <a:spcBef>
                  <a:spcPts val="500"/>
                </a:spcBef>
              </a:pPr>
              <a:r>
                <a:rPr lang="en-US" sz="900" dirty="0"/>
                <a:t>Aligned with the strategic plan</a:t>
              </a:r>
            </a:p>
          </p:txBody>
        </p:sp>
      </p:grpSp>
      <p:grpSp>
        <p:nvGrpSpPr>
          <p:cNvPr id="10" name="Group 9"/>
          <p:cNvGrpSpPr/>
          <p:nvPr/>
        </p:nvGrpSpPr>
        <p:grpSpPr>
          <a:xfrm>
            <a:off x="267212" y="2786789"/>
            <a:ext cx="2286040" cy="295466"/>
            <a:chOff x="267212" y="3161824"/>
            <a:chExt cx="2286040" cy="295466"/>
          </a:xfrm>
        </p:grpSpPr>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212" y="3161824"/>
              <a:ext cx="208608" cy="182880"/>
            </a:xfrm>
            <a:prstGeom prst="rect">
              <a:avLst/>
            </a:prstGeom>
          </p:spPr>
        </p:pic>
        <p:sp>
          <p:nvSpPr>
            <p:cNvPr id="41" name="TextBox 40"/>
            <p:cNvSpPr txBox="1"/>
            <p:nvPr/>
          </p:nvSpPr>
          <p:spPr bwMode="gray">
            <a:xfrm>
              <a:off x="606721" y="3161824"/>
              <a:ext cx="1946531" cy="295466"/>
            </a:xfrm>
            <a:prstGeom prst="rect">
              <a:avLst/>
            </a:prstGeom>
            <a:solidFill>
              <a:schemeClr val="bg1"/>
            </a:solidFill>
          </p:spPr>
          <p:txBody>
            <a:bodyPr wrap="square" lIns="18288" tIns="0" rIns="18288" bIns="18288" rtlCol="0">
              <a:spAutoFit/>
            </a:bodyPr>
            <a:lstStyle/>
            <a:p>
              <a:pPr>
                <a:spcBef>
                  <a:spcPts val="500"/>
                </a:spcBef>
              </a:pPr>
              <a:r>
                <a:rPr lang="en-US" sz="900" dirty="0"/>
                <a:t>Required philanthropy to </a:t>
              </a:r>
              <a:br>
                <a:rPr lang="en-US" sz="900" dirty="0"/>
              </a:br>
              <a:r>
                <a:rPr lang="en-US" sz="900" dirty="0"/>
                <a:t>achieve excellence</a:t>
              </a:r>
            </a:p>
          </p:txBody>
        </p:sp>
      </p:grpSp>
      <p:sp>
        <p:nvSpPr>
          <p:cNvPr id="84" name="Folded Corner 83"/>
          <p:cNvSpPr/>
          <p:nvPr/>
        </p:nvSpPr>
        <p:spPr bwMode="gray">
          <a:xfrm>
            <a:off x="3047998" y="1279664"/>
            <a:ext cx="2872741" cy="2779725"/>
          </a:xfrm>
          <a:prstGeom prst="foldedCorner">
            <a:avLst>
              <a:gd name="adj" fmla="val 12548"/>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defTabSz="1463675"/>
            <a:endParaRPr lang="en-US" sz="1000" dirty="0">
              <a:solidFill>
                <a:srgbClr val="DEE0E0"/>
              </a:solidFill>
            </a:endParaRPr>
          </a:p>
        </p:txBody>
      </p:sp>
      <p:sp>
        <p:nvSpPr>
          <p:cNvPr id="85" name="TextBox 84"/>
          <p:cNvSpPr txBox="1"/>
          <p:nvPr/>
        </p:nvSpPr>
        <p:spPr bwMode="gray">
          <a:xfrm>
            <a:off x="3237875" y="1391672"/>
            <a:ext cx="1879429" cy="190821"/>
          </a:xfrm>
          <a:prstGeom prst="rect">
            <a:avLst/>
          </a:prstGeom>
          <a:noFill/>
        </p:spPr>
        <p:txBody>
          <a:bodyPr wrap="square" lIns="18288" tIns="18288" rIns="18288" bIns="18288" rtlCol="0">
            <a:spAutoFit/>
          </a:bodyPr>
          <a:lstStyle/>
          <a:p>
            <a:pPr>
              <a:spcBef>
                <a:spcPts val="500"/>
              </a:spcBef>
            </a:pPr>
            <a:r>
              <a:rPr lang="en-US" sz="1000" b="1" dirty="0"/>
              <a:t>Big Ideas Scoring System</a:t>
            </a:r>
            <a:endParaRPr lang="en-US" sz="1000" dirty="0"/>
          </a:p>
        </p:txBody>
      </p:sp>
      <p:grpSp>
        <p:nvGrpSpPr>
          <p:cNvPr id="16" name="Group 15"/>
          <p:cNvGrpSpPr/>
          <p:nvPr/>
        </p:nvGrpSpPr>
        <p:grpSpPr>
          <a:xfrm>
            <a:off x="3237875" y="1671428"/>
            <a:ext cx="2465470" cy="276999"/>
            <a:chOff x="3183637" y="2082203"/>
            <a:chExt cx="2465470" cy="276999"/>
          </a:xfrm>
        </p:grpSpPr>
        <p:sp>
          <p:nvSpPr>
            <p:cNvPr id="13" name="TextBox 12"/>
            <p:cNvSpPr txBox="1"/>
            <p:nvPr/>
          </p:nvSpPr>
          <p:spPr bwMode="gray">
            <a:xfrm>
              <a:off x="3183637" y="2151453"/>
              <a:ext cx="2133429" cy="138499"/>
            </a:xfrm>
            <a:prstGeom prst="rect">
              <a:avLst/>
            </a:prstGeom>
            <a:noFill/>
          </p:spPr>
          <p:txBody>
            <a:bodyPr wrap="square" lIns="0" tIns="0" rIns="0" bIns="0" rtlCol="0">
              <a:spAutoFit/>
            </a:bodyPr>
            <a:lstStyle/>
            <a:p>
              <a:pPr>
                <a:spcBef>
                  <a:spcPts val="500"/>
                </a:spcBef>
              </a:pPr>
              <a:r>
                <a:rPr lang="en-US" sz="900" dirty="0"/>
                <a:t>Transformative impact on campus</a:t>
              </a:r>
            </a:p>
          </p:txBody>
        </p:sp>
        <p:sp>
          <p:nvSpPr>
            <p:cNvPr id="14" name="TextBox 13"/>
            <p:cNvSpPr txBox="1"/>
            <p:nvPr/>
          </p:nvSpPr>
          <p:spPr bwMode="gray">
            <a:xfrm>
              <a:off x="5336943" y="2082203"/>
              <a:ext cx="312164" cy="276999"/>
            </a:xfrm>
            <a:prstGeom prst="rect">
              <a:avLst/>
            </a:prstGeom>
            <a:noFill/>
          </p:spPr>
          <p:txBody>
            <a:bodyPr wrap="square" lIns="0" tIns="0" rIns="0" bIns="0" rtlCol="0">
              <a:spAutoFit/>
            </a:bodyPr>
            <a:lstStyle/>
            <a:p>
              <a:pPr algn="ctr">
                <a:spcBef>
                  <a:spcPts val="500"/>
                </a:spcBef>
              </a:pPr>
              <a:r>
                <a:rPr lang="en-US" sz="1800" dirty="0">
                  <a:solidFill>
                    <a:schemeClr val="accent6"/>
                  </a:solidFill>
                  <a:latin typeface="+mj-lt"/>
                </a:rPr>
                <a:t>10</a:t>
              </a:r>
            </a:p>
          </p:txBody>
        </p:sp>
      </p:grpSp>
      <p:grpSp>
        <p:nvGrpSpPr>
          <p:cNvPr id="17" name="Group 16"/>
          <p:cNvGrpSpPr/>
          <p:nvPr/>
        </p:nvGrpSpPr>
        <p:grpSpPr>
          <a:xfrm>
            <a:off x="3237875" y="2061028"/>
            <a:ext cx="2465470" cy="276999"/>
            <a:chOff x="3183637" y="2538216"/>
            <a:chExt cx="2465470" cy="276999"/>
          </a:xfrm>
        </p:grpSpPr>
        <p:sp>
          <p:nvSpPr>
            <p:cNvPr id="86" name="TextBox 85"/>
            <p:cNvSpPr txBox="1"/>
            <p:nvPr/>
          </p:nvSpPr>
          <p:spPr bwMode="gray">
            <a:xfrm>
              <a:off x="3183637" y="2607466"/>
              <a:ext cx="2133429" cy="138499"/>
            </a:xfrm>
            <a:prstGeom prst="rect">
              <a:avLst/>
            </a:prstGeom>
            <a:noFill/>
          </p:spPr>
          <p:txBody>
            <a:bodyPr wrap="square" lIns="0" tIns="0" rIns="0" bIns="0" rtlCol="0">
              <a:spAutoFit/>
            </a:bodyPr>
            <a:lstStyle/>
            <a:p>
              <a:pPr>
                <a:spcBef>
                  <a:spcPts val="500"/>
                </a:spcBef>
              </a:pPr>
              <a:r>
                <a:rPr lang="en-US" sz="900" dirty="0"/>
                <a:t>Meets an immediate need</a:t>
              </a:r>
            </a:p>
          </p:txBody>
        </p:sp>
        <p:sp>
          <p:nvSpPr>
            <p:cNvPr id="89" name="TextBox 88"/>
            <p:cNvSpPr txBox="1"/>
            <p:nvPr/>
          </p:nvSpPr>
          <p:spPr bwMode="gray">
            <a:xfrm>
              <a:off x="5336943" y="2538216"/>
              <a:ext cx="312164" cy="276999"/>
            </a:xfrm>
            <a:prstGeom prst="rect">
              <a:avLst/>
            </a:prstGeom>
            <a:noFill/>
          </p:spPr>
          <p:txBody>
            <a:bodyPr wrap="square" lIns="0" tIns="0" rIns="0" bIns="0" rtlCol="0">
              <a:spAutoFit/>
            </a:bodyPr>
            <a:lstStyle/>
            <a:p>
              <a:pPr algn="ctr">
                <a:spcBef>
                  <a:spcPts val="500"/>
                </a:spcBef>
              </a:pPr>
              <a:r>
                <a:rPr lang="en-US" sz="1800" dirty="0">
                  <a:solidFill>
                    <a:schemeClr val="accent6"/>
                  </a:solidFill>
                  <a:latin typeface="+mj-lt"/>
                </a:rPr>
                <a:t>8</a:t>
              </a:r>
            </a:p>
          </p:txBody>
        </p:sp>
      </p:grpSp>
      <p:grpSp>
        <p:nvGrpSpPr>
          <p:cNvPr id="18" name="Group 17"/>
          <p:cNvGrpSpPr/>
          <p:nvPr/>
        </p:nvGrpSpPr>
        <p:grpSpPr>
          <a:xfrm>
            <a:off x="3237875" y="2450628"/>
            <a:ext cx="2465470" cy="276999"/>
            <a:chOff x="3183637" y="3086558"/>
            <a:chExt cx="2465470" cy="276999"/>
          </a:xfrm>
        </p:grpSpPr>
        <p:sp>
          <p:nvSpPr>
            <p:cNvPr id="87" name="TextBox 86"/>
            <p:cNvSpPr txBox="1"/>
            <p:nvPr/>
          </p:nvSpPr>
          <p:spPr bwMode="gray">
            <a:xfrm>
              <a:off x="3183637" y="3155808"/>
              <a:ext cx="2133429" cy="138499"/>
            </a:xfrm>
            <a:prstGeom prst="rect">
              <a:avLst/>
            </a:prstGeom>
            <a:noFill/>
          </p:spPr>
          <p:txBody>
            <a:bodyPr wrap="square" lIns="0" tIns="0" rIns="0" bIns="0" rtlCol="0">
              <a:spAutoFit/>
            </a:bodyPr>
            <a:lstStyle/>
            <a:p>
              <a:pPr>
                <a:spcBef>
                  <a:spcPts val="500"/>
                </a:spcBef>
              </a:pPr>
              <a:r>
                <a:rPr lang="en-US" sz="900" dirty="0"/>
                <a:t>Increases national acclaim</a:t>
              </a:r>
            </a:p>
          </p:txBody>
        </p:sp>
        <p:sp>
          <p:nvSpPr>
            <p:cNvPr id="90" name="TextBox 89"/>
            <p:cNvSpPr txBox="1"/>
            <p:nvPr/>
          </p:nvSpPr>
          <p:spPr bwMode="gray">
            <a:xfrm>
              <a:off x="5336943" y="3086558"/>
              <a:ext cx="312164" cy="276999"/>
            </a:xfrm>
            <a:prstGeom prst="rect">
              <a:avLst/>
            </a:prstGeom>
            <a:noFill/>
          </p:spPr>
          <p:txBody>
            <a:bodyPr wrap="square" lIns="0" tIns="0" rIns="0" bIns="0" rtlCol="0">
              <a:spAutoFit/>
            </a:bodyPr>
            <a:lstStyle/>
            <a:p>
              <a:pPr algn="ctr">
                <a:spcBef>
                  <a:spcPts val="500"/>
                </a:spcBef>
              </a:pPr>
              <a:r>
                <a:rPr lang="en-US" sz="1800" dirty="0">
                  <a:solidFill>
                    <a:schemeClr val="accent6"/>
                  </a:solidFill>
                  <a:latin typeface="+mj-lt"/>
                </a:rPr>
                <a:t>6</a:t>
              </a:r>
            </a:p>
          </p:txBody>
        </p:sp>
      </p:grpSp>
      <p:grpSp>
        <p:nvGrpSpPr>
          <p:cNvPr id="21" name="Group 20"/>
          <p:cNvGrpSpPr/>
          <p:nvPr/>
        </p:nvGrpSpPr>
        <p:grpSpPr>
          <a:xfrm>
            <a:off x="3237875" y="2840228"/>
            <a:ext cx="2465470" cy="276999"/>
            <a:chOff x="3183637" y="3483635"/>
            <a:chExt cx="2465470" cy="276999"/>
          </a:xfrm>
        </p:grpSpPr>
        <p:sp>
          <p:nvSpPr>
            <p:cNvPr id="88" name="TextBox 87"/>
            <p:cNvSpPr txBox="1"/>
            <p:nvPr/>
          </p:nvSpPr>
          <p:spPr bwMode="gray">
            <a:xfrm>
              <a:off x="3183637" y="3552885"/>
              <a:ext cx="2133429" cy="138499"/>
            </a:xfrm>
            <a:prstGeom prst="rect">
              <a:avLst/>
            </a:prstGeom>
            <a:noFill/>
          </p:spPr>
          <p:txBody>
            <a:bodyPr wrap="square" lIns="0" tIns="0" rIns="0" bIns="0" rtlCol="0">
              <a:spAutoFit/>
            </a:bodyPr>
            <a:lstStyle/>
            <a:p>
              <a:pPr>
                <a:spcBef>
                  <a:spcPts val="500"/>
                </a:spcBef>
              </a:pPr>
              <a:r>
                <a:rPr lang="en-US" sz="900" dirty="0"/>
                <a:t>Creates pan-campus collaboration</a:t>
              </a:r>
            </a:p>
          </p:txBody>
        </p:sp>
        <p:sp>
          <p:nvSpPr>
            <p:cNvPr id="91" name="TextBox 90"/>
            <p:cNvSpPr txBox="1"/>
            <p:nvPr/>
          </p:nvSpPr>
          <p:spPr bwMode="gray">
            <a:xfrm>
              <a:off x="5336943" y="3483635"/>
              <a:ext cx="312164" cy="276999"/>
            </a:xfrm>
            <a:prstGeom prst="rect">
              <a:avLst/>
            </a:prstGeom>
            <a:noFill/>
          </p:spPr>
          <p:txBody>
            <a:bodyPr wrap="square" lIns="0" tIns="0" rIns="0" bIns="0" rtlCol="0">
              <a:spAutoFit/>
            </a:bodyPr>
            <a:lstStyle/>
            <a:p>
              <a:pPr algn="ctr">
                <a:spcBef>
                  <a:spcPts val="500"/>
                </a:spcBef>
              </a:pPr>
              <a:r>
                <a:rPr lang="en-US" sz="1800" dirty="0">
                  <a:solidFill>
                    <a:schemeClr val="accent6"/>
                  </a:solidFill>
                  <a:latin typeface="+mj-lt"/>
                </a:rPr>
                <a:t>4</a:t>
              </a:r>
            </a:p>
          </p:txBody>
        </p:sp>
      </p:grpSp>
      <p:cxnSp>
        <p:nvCxnSpPr>
          <p:cNvPr id="92" name="Straight Connector 91"/>
          <p:cNvCxnSpPr/>
          <p:nvPr/>
        </p:nvCxnSpPr>
        <p:spPr bwMode="gray">
          <a:xfrm>
            <a:off x="3237875" y="3262163"/>
            <a:ext cx="2492987" cy="0"/>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3237875" y="3380576"/>
            <a:ext cx="2492987" cy="282439"/>
            <a:chOff x="3158236" y="3549525"/>
            <a:chExt cx="2492987" cy="282439"/>
          </a:xfrm>
        </p:grpSpPr>
        <p:grpSp>
          <p:nvGrpSpPr>
            <p:cNvPr id="93" name="Group 92"/>
            <p:cNvGrpSpPr/>
            <p:nvPr/>
          </p:nvGrpSpPr>
          <p:grpSpPr>
            <a:xfrm>
              <a:off x="3183637" y="3554403"/>
              <a:ext cx="2465470" cy="276999"/>
              <a:chOff x="3183637" y="3483635"/>
              <a:chExt cx="2465470" cy="276999"/>
            </a:xfrm>
          </p:grpSpPr>
          <p:sp>
            <p:nvSpPr>
              <p:cNvPr id="94" name="TextBox 93"/>
              <p:cNvSpPr txBox="1"/>
              <p:nvPr/>
            </p:nvSpPr>
            <p:spPr bwMode="gray">
              <a:xfrm>
                <a:off x="3183637" y="3552885"/>
                <a:ext cx="2133429" cy="138499"/>
              </a:xfrm>
              <a:prstGeom prst="rect">
                <a:avLst/>
              </a:prstGeom>
              <a:noFill/>
            </p:spPr>
            <p:txBody>
              <a:bodyPr wrap="square" lIns="0" tIns="0" rIns="0" bIns="0" rtlCol="0">
                <a:spAutoFit/>
              </a:bodyPr>
              <a:lstStyle/>
              <a:p>
                <a:pPr>
                  <a:spcBef>
                    <a:spcPts val="500"/>
                  </a:spcBef>
                </a:pPr>
                <a:r>
                  <a:rPr lang="en-US" sz="900" dirty="0"/>
                  <a:t>Maximum score possible</a:t>
                </a:r>
              </a:p>
            </p:txBody>
          </p:sp>
          <p:sp>
            <p:nvSpPr>
              <p:cNvPr id="95" name="TextBox 94"/>
              <p:cNvSpPr txBox="1"/>
              <p:nvPr/>
            </p:nvSpPr>
            <p:spPr bwMode="gray">
              <a:xfrm>
                <a:off x="5336943" y="3483635"/>
                <a:ext cx="312164" cy="276999"/>
              </a:xfrm>
              <a:prstGeom prst="rect">
                <a:avLst/>
              </a:prstGeom>
              <a:noFill/>
            </p:spPr>
            <p:txBody>
              <a:bodyPr wrap="square" lIns="0" tIns="0" rIns="0" bIns="0" rtlCol="0">
                <a:spAutoFit/>
              </a:bodyPr>
              <a:lstStyle/>
              <a:p>
                <a:pPr algn="ctr">
                  <a:spcBef>
                    <a:spcPts val="500"/>
                  </a:spcBef>
                </a:pPr>
                <a:r>
                  <a:rPr lang="en-US" sz="1800" dirty="0">
                    <a:solidFill>
                      <a:schemeClr val="accent6"/>
                    </a:solidFill>
                    <a:latin typeface="+mj-lt"/>
                  </a:rPr>
                  <a:t>28</a:t>
                </a:r>
              </a:p>
            </p:txBody>
          </p:sp>
        </p:grpSp>
        <p:sp>
          <p:nvSpPr>
            <p:cNvPr id="24" name="Rectangle 23"/>
            <p:cNvSpPr/>
            <p:nvPr/>
          </p:nvSpPr>
          <p:spPr bwMode="gray">
            <a:xfrm>
              <a:off x="3158236" y="3549525"/>
              <a:ext cx="2492987" cy="282439"/>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cxnSp>
        <p:nvCxnSpPr>
          <p:cNvPr id="54" name="Straight Arrow Connector 53"/>
          <p:cNvCxnSpPr/>
          <p:nvPr/>
        </p:nvCxnSpPr>
        <p:spPr bwMode="gray">
          <a:xfrm>
            <a:off x="2400300" y="3521796"/>
            <a:ext cx="563880" cy="0"/>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grpSp>
        <p:nvGrpSpPr>
          <p:cNvPr id="48" name="Group 47"/>
          <p:cNvGrpSpPr/>
          <p:nvPr/>
        </p:nvGrpSpPr>
        <p:grpSpPr>
          <a:xfrm>
            <a:off x="267212" y="3331512"/>
            <a:ext cx="2379280" cy="384721"/>
            <a:chOff x="267212" y="3596820"/>
            <a:chExt cx="2379280" cy="384721"/>
          </a:xfrm>
        </p:grpSpPr>
        <p:sp>
          <p:nvSpPr>
            <p:cNvPr id="42" name="Rectangle 41"/>
            <p:cNvSpPr/>
            <p:nvPr/>
          </p:nvSpPr>
          <p:spPr bwMode="gray">
            <a:xfrm>
              <a:off x="267212" y="3596820"/>
              <a:ext cx="393626" cy="384721"/>
            </a:xfrm>
            <a:prstGeom prst="rect">
              <a:avLst/>
            </a:prstGeom>
          </p:spPr>
          <p:txBody>
            <a:bodyPr wrap="square" lIns="0" tIns="0" rIns="0" bIns="0">
              <a:spAutoFit/>
            </a:bodyPr>
            <a:lstStyle/>
            <a:p>
              <a:pPr>
                <a:spcBef>
                  <a:spcPts val="500"/>
                </a:spcBef>
              </a:pPr>
              <a:r>
                <a:rPr lang="en-US" sz="2500" dirty="0">
                  <a:solidFill>
                    <a:schemeClr val="accent6"/>
                  </a:solidFill>
                  <a:latin typeface="+mj-lt"/>
                </a:rPr>
                <a:t>80</a:t>
              </a:r>
              <a:endParaRPr lang="en-US" sz="900" dirty="0">
                <a:solidFill>
                  <a:schemeClr val="accent6"/>
                </a:solidFill>
              </a:endParaRPr>
            </a:p>
          </p:txBody>
        </p:sp>
        <p:sp>
          <p:nvSpPr>
            <p:cNvPr id="22" name="TextBox 21"/>
            <p:cNvSpPr txBox="1"/>
            <p:nvPr/>
          </p:nvSpPr>
          <p:spPr bwMode="gray">
            <a:xfrm>
              <a:off x="699961" y="3650681"/>
              <a:ext cx="1946531" cy="276999"/>
            </a:xfrm>
            <a:prstGeom prst="rect">
              <a:avLst/>
            </a:prstGeom>
            <a:noFill/>
          </p:spPr>
          <p:txBody>
            <a:bodyPr wrap="square" lIns="0" tIns="0" rIns="0" bIns="0" rtlCol="0">
              <a:spAutoFit/>
            </a:bodyPr>
            <a:lstStyle/>
            <a:p>
              <a:pPr>
                <a:spcBef>
                  <a:spcPts val="500"/>
                </a:spcBef>
              </a:pPr>
              <a:r>
                <a:rPr lang="en-US" sz="900" dirty="0"/>
                <a:t>Proposals met criteria and continued to scoring process</a:t>
              </a:r>
              <a:endParaRPr lang="en-US" sz="900" dirty="0">
                <a:solidFill>
                  <a:schemeClr val="accent4"/>
                </a:solidFill>
              </a:endParaRPr>
            </a:p>
          </p:txBody>
        </p:sp>
      </p:grpSp>
    </p:spTree>
    <p:extLst>
      <p:ext uri="{BB962C8B-B14F-4D97-AF65-F5344CB8AC3E}">
        <p14:creationId xmlns:p14="http://schemas.microsoft.com/office/powerpoint/2010/main" val="2456495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Placeholder 3"/>
          <p:cNvSpPr txBox="1">
            <a:spLocks/>
          </p:cNvSpPr>
          <p:nvPr/>
        </p:nvSpPr>
        <p:spPr bwMode="gray">
          <a:xfrm>
            <a:off x="5243512" y="1700432"/>
            <a:ext cx="871537" cy="138499"/>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solidFill>
                  <a:schemeClr val="tx1"/>
                </a:solidFill>
              </a:rPr>
              <a:t>E-News Blast</a:t>
            </a:r>
          </a:p>
        </p:txBody>
      </p:sp>
      <p:pic>
        <p:nvPicPr>
          <p:cNvPr id="1028" name="Picture 4" descr="L:\Public\Share\ABC Templates and Resources\EAB Templates and Resources\EAB Art Icons Logos\EAB Icons\Ema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512" y="1424754"/>
            <a:ext cx="338961" cy="246311"/>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5"/>
          </p:nvPr>
        </p:nvSpPr>
        <p:spPr/>
        <p:txBody>
          <a:bodyPr/>
          <a:lstStyle/>
          <a:p>
            <a:endParaRPr lang="en-US" dirty="0"/>
          </a:p>
        </p:txBody>
      </p:sp>
      <p:sp>
        <p:nvSpPr>
          <p:cNvPr id="3" name="Text Placeholder 2"/>
          <p:cNvSpPr>
            <a:spLocks noGrp="1"/>
          </p:cNvSpPr>
          <p:nvPr>
            <p:ph type="body" sz="quarter" idx="16"/>
          </p:nvPr>
        </p:nvSpPr>
        <p:spPr/>
        <p:txBody>
          <a:bodyPr/>
          <a:lstStyle/>
          <a:p>
            <a:r>
              <a:rPr lang="en-US" dirty="0" smtClean="0"/>
              <a:t>Communicating Across Campus</a:t>
            </a:r>
            <a:endParaRPr lang="en-US" dirty="0"/>
          </a:p>
        </p:txBody>
      </p:sp>
      <p:sp>
        <p:nvSpPr>
          <p:cNvPr id="4" name="Text Placeholder 3"/>
          <p:cNvSpPr>
            <a:spLocks noGrp="1"/>
          </p:cNvSpPr>
          <p:nvPr>
            <p:ph type="body" sz="quarter" idx="18"/>
          </p:nvPr>
        </p:nvSpPr>
        <p:spPr>
          <a:xfrm>
            <a:off x="2984829" y="4675937"/>
            <a:ext cx="3138160" cy="123111"/>
          </a:xfrm>
        </p:spPr>
        <p:txBody>
          <a:bodyPr/>
          <a:lstStyle/>
          <a:p>
            <a:pPr algn="r"/>
            <a:r>
              <a:rPr lang="en-US" dirty="0"/>
              <a:t>Source: University of California, Davis, CA; Advancement Forum interviews and analysis.</a:t>
            </a:r>
          </a:p>
        </p:txBody>
      </p:sp>
      <p:sp>
        <p:nvSpPr>
          <p:cNvPr id="5" name="Text Placeholder 4"/>
          <p:cNvSpPr>
            <a:spLocks noGrp="1"/>
          </p:cNvSpPr>
          <p:nvPr>
            <p:ph type="body" sz="quarter" idx="19"/>
          </p:nvPr>
        </p:nvSpPr>
        <p:spPr/>
        <p:txBody>
          <a:bodyPr/>
          <a:lstStyle/>
          <a:p>
            <a:endParaRPr lang="en-US" dirty="0"/>
          </a:p>
        </p:txBody>
      </p:sp>
      <p:sp>
        <p:nvSpPr>
          <p:cNvPr id="6" name="Title 5"/>
          <p:cNvSpPr>
            <a:spLocks noGrp="1"/>
          </p:cNvSpPr>
          <p:nvPr>
            <p:ph type="title"/>
          </p:nvPr>
        </p:nvSpPr>
        <p:spPr>
          <a:xfrm>
            <a:off x="266700" y="309824"/>
            <a:ext cx="5486400" cy="256480"/>
          </a:xfrm>
        </p:spPr>
        <p:txBody>
          <a:bodyPr/>
          <a:lstStyle/>
          <a:p>
            <a:r>
              <a:rPr lang="en-US" dirty="0"/>
              <a:t>Extensive Communication Plan Leads to Success</a:t>
            </a:r>
          </a:p>
        </p:txBody>
      </p:sp>
      <p:sp>
        <p:nvSpPr>
          <p:cNvPr id="23" name="Text Placeholder 3"/>
          <p:cNvSpPr txBox="1">
            <a:spLocks/>
          </p:cNvSpPr>
          <p:nvPr/>
        </p:nvSpPr>
        <p:spPr bwMode="gray">
          <a:xfrm>
            <a:off x="268288" y="959014"/>
            <a:ext cx="5845175" cy="153888"/>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a:solidFill>
                  <a:schemeClr val="tx1"/>
                </a:solidFill>
              </a:rPr>
              <a:t>No Form of Communication Left </a:t>
            </a:r>
            <a:r>
              <a:rPr lang="en-US" sz="1000" b="1" dirty="0" smtClean="0">
                <a:solidFill>
                  <a:schemeClr val="tx1"/>
                </a:solidFill>
              </a:rPr>
              <a:t>Untouched at UC Davis</a:t>
            </a:r>
            <a:endParaRPr lang="en-US" sz="1000" b="1" dirty="0">
              <a:solidFill>
                <a:schemeClr val="tx1"/>
              </a:solidFill>
            </a:endParaRPr>
          </a:p>
        </p:txBody>
      </p:sp>
      <p:pic>
        <p:nvPicPr>
          <p:cNvPr id="1026" name="Picture 2" descr="L:\Public\Share\ABC Templates and Resources\EAB Templates and Resources\EAB Art Icons Logos\EAB Icons\webp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235" y="1371190"/>
            <a:ext cx="338960" cy="267778"/>
          </a:xfrm>
          <a:prstGeom prst="rect">
            <a:avLst/>
          </a:prstGeom>
          <a:noFill/>
          <a:extLst>
            <a:ext uri="{909E8E84-426E-40DD-AFC4-6F175D3DCCD1}">
              <a14:hiddenFill xmlns:a14="http://schemas.microsoft.com/office/drawing/2010/main">
                <a:solidFill>
                  <a:srgbClr val="FFFFFF"/>
                </a:solidFill>
              </a14:hiddenFill>
            </a:ext>
          </a:extLst>
        </p:spPr>
      </p:pic>
      <p:sp>
        <p:nvSpPr>
          <p:cNvPr id="70" name="Text Placeholder 3"/>
          <p:cNvSpPr txBox="1">
            <a:spLocks/>
          </p:cNvSpPr>
          <p:nvPr/>
        </p:nvSpPr>
        <p:spPr bwMode="gray">
          <a:xfrm>
            <a:off x="258235" y="1700432"/>
            <a:ext cx="785813" cy="276999"/>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solidFill>
                  <a:schemeClr val="tx1"/>
                </a:solidFill>
              </a:rPr>
              <a:t>Dedicated </a:t>
            </a:r>
            <a:br>
              <a:rPr lang="en-US" sz="900" dirty="0">
                <a:solidFill>
                  <a:schemeClr val="tx1"/>
                </a:solidFill>
              </a:rPr>
            </a:br>
            <a:r>
              <a:rPr lang="en-US" sz="900" dirty="0">
                <a:solidFill>
                  <a:schemeClr val="tx1"/>
                </a:solidFill>
              </a:rPr>
              <a:t>Website</a:t>
            </a:r>
          </a:p>
        </p:txBody>
      </p:sp>
      <p:sp>
        <p:nvSpPr>
          <p:cNvPr id="71" name="Text Placeholder 3"/>
          <p:cNvSpPr txBox="1">
            <a:spLocks/>
          </p:cNvSpPr>
          <p:nvPr/>
        </p:nvSpPr>
        <p:spPr bwMode="gray">
          <a:xfrm>
            <a:off x="1346678" y="1700432"/>
            <a:ext cx="885825" cy="276999"/>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solidFill>
                  <a:schemeClr val="tx1"/>
                </a:solidFill>
              </a:rPr>
              <a:t>Memos From </a:t>
            </a:r>
            <a:br>
              <a:rPr lang="en-US" sz="900" dirty="0">
                <a:solidFill>
                  <a:schemeClr val="tx1"/>
                </a:solidFill>
              </a:rPr>
            </a:br>
            <a:r>
              <a:rPr lang="en-US" sz="900" dirty="0">
                <a:solidFill>
                  <a:schemeClr val="tx1"/>
                </a:solidFill>
              </a:rPr>
              <a:t>Each Dean</a:t>
            </a:r>
          </a:p>
        </p:txBody>
      </p:sp>
      <p:pic>
        <p:nvPicPr>
          <p:cNvPr id="1027" name="Picture 3" descr="L:\Public\Share\ABC Templates and Resources\EAB Templates and Resources\EAB Art Icons Logos\EAB Icons\Document_writ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678" y="1309744"/>
            <a:ext cx="254968" cy="337831"/>
          </a:xfrm>
          <a:prstGeom prst="rect">
            <a:avLst/>
          </a:prstGeom>
          <a:noFill/>
          <a:extLst>
            <a:ext uri="{909E8E84-426E-40DD-AFC4-6F175D3DCCD1}">
              <a14:hiddenFill xmlns:a14="http://schemas.microsoft.com/office/drawing/2010/main">
                <a:solidFill>
                  <a:srgbClr val="FFFFFF"/>
                </a:solidFill>
              </a14:hiddenFill>
            </a:ext>
          </a:extLst>
        </p:spPr>
      </p:pic>
      <p:sp>
        <p:nvSpPr>
          <p:cNvPr id="74" name="Text Placeholder 3"/>
          <p:cNvSpPr txBox="1">
            <a:spLocks/>
          </p:cNvSpPr>
          <p:nvPr/>
        </p:nvSpPr>
        <p:spPr bwMode="gray">
          <a:xfrm>
            <a:off x="3790264" y="1700432"/>
            <a:ext cx="1150620" cy="276999"/>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solidFill>
                  <a:schemeClr val="tx1"/>
                </a:solidFill>
              </a:rPr>
              <a:t>Q&amp;A and </a:t>
            </a:r>
            <a:br>
              <a:rPr lang="en-US" sz="900" dirty="0">
                <a:solidFill>
                  <a:schemeClr val="tx1"/>
                </a:solidFill>
              </a:rPr>
            </a:br>
            <a:r>
              <a:rPr lang="en-US" sz="900" dirty="0">
                <a:solidFill>
                  <a:schemeClr val="tx1"/>
                </a:solidFill>
              </a:rPr>
              <a:t>Feedback Sessions</a:t>
            </a:r>
          </a:p>
        </p:txBody>
      </p:sp>
      <p:pic>
        <p:nvPicPr>
          <p:cNvPr id="1030" name="Picture 6" descr="L:\Public\Share\ABC Templates and Resources\EAB Templates and Resources\EAB Art Icons Logos\EAB Icons\Questi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0264" y="1309179"/>
            <a:ext cx="240685" cy="338960"/>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p:cNvSpPr txBox="1">
            <a:spLocks/>
          </p:cNvSpPr>
          <p:nvPr/>
        </p:nvSpPr>
        <p:spPr bwMode="gray">
          <a:xfrm>
            <a:off x="2535133" y="1700432"/>
            <a:ext cx="952501" cy="276999"/>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solidFill>
                  <a:schemeClr val="tx1"/>
                </a:solidFill>
              </a:rPr>
              <a:t>On-Demand </a:t>
            </a:r>
            <a:br>
              <a:rPr lang="en-US" sz="900" dirty="0">
                <a:solidFill>
                  <a:schemeClr val="tx1"/>
                </a:solidFill>
              </a:rPr>
            </a:br>
            <a:r>
              <a:rPr lang="en-US" sz="900" dirty="0">
                <a:solidFill>
                  <a:schemeClr val="tx1"/>
                </a:solidFill>
              </a:rPr>
              <a:t>Presentations</a:t>
            </a:r>
          </a:p>
        </p:txBody>
      </p:sp>
      <p:pic>
        <p:nvPicPr>
          <p:cNvPr id="1032" name="Picture 8" descr="L:\Public\Share\ABC Templates and Resources\EAB Templates and Resources\EAB Art Icons Logos\EAB Icons\Lecture_Large_Classroo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5133" y="1336500"/>
            <a:ext cx="316350" cy="335429"/>
          </a:xfrm>
          <a:prstGeom prst="rect">
            <a:avLst/>
          </a:prstGeom>
          <a:noFill/>
          <a:extLst>
            <a:ext uri="{909E8E84-426E-40DD-AFC4-6F175D3DCCD1}">
              <a14:hiddenFill xmlns:a14="http://schemas.microsoft.com/office/drawing/2010/main">
                <a:solidFill>
                  <a:srgbClr val="FFFFFF"/>
                </a:solidFill>
              </a14:hiddenFill>
            </a:ext>
          </a:extLst>
        </p:spPr>
      </p:pic>
      <p:sp>
        <p:nvSpPr>
          <p:cNvPr id="38" name="Line Callout 1 37"/>
          <p:cNvSpPr/>
          <p:nvPr/>
        </p:nvSpPr>
        <p:spPr bwMode="gray">
          <a:xfrm>
            <a:off x="269875" y="3003558"/>
            <a:ext cx="1331771" cy="843700"/>
          </a:xfrm>
          <a:prstGeom prst="borderCallout1">
            <a:avLst>
              <a:gd name="adj1" fmla="val 91125"/>
              <a:gd name="adj2" fmla="val 97222"/>
              <a:gd name="adj3" fmla="val 92489"/>
              <a:gd name="adj4" fmla="val 96566"/>
            </a:avLst>
          </a:prstGeom>
          <a:solidFill>
            <a:schemeClr val="tx2"/>
          </a:solidFill>
          <a:ln w="12700" cap="flat" cmpd="sng" algn="ctr">
            <a:solidFill>
              <a:srgbClr val="00B0F0"/>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r>
              <a:rPr lang="en-US" sz="900" b="1" dirty="0" smtClean="0">
                <a:solidFill>
                  <a:schemeClr val="bg1"/>
                </a:solidFill>
              </a:rPr>
              <a:t>Insert idea for promoting the process here.</a:t>
            </a:r>
          </a:p>
        </p:txBody>
      </p:sp>
      <p:sp>
        <p:nvSpPr>
          <p:cNvPr id="39" name="Text Placeholder 3"/>
          <p:cNvSpPr txBox="1">
            <a:spLocks/>
          </p:cNvSpPr>
          <p:nvPr/>
        </p:nvSpPr>
        <p:spPr bwMode="gray">
          <a:xfrm>
            <a:off x="268288" y="2656248"/>
            <a:ext cx="5845175" cy="153888"/>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smtClean="0">
                <a:solidFill>
                  <a:schemeClr val="tx1"/>
                </a:solidFill>
              </a:rPr>
              <a:t>Promoting the Big Ideas Process on Our Campus</a:t>
            </a:r>
            <a:endParaRPr lang="en-US" sz="1000" b="1" dirty="0">
              <a:solidFill>
                <a:schemeClr val="tx1"/>
              </a:solidFill>
            </a:endParaRPr>
          </a:p>
        </p:txBody>
      </p:sp>
      <p:sp>
        <p:nvSpPr>
          <p:cNvPr id="40" name="Line Callout 1 39"/>
          <p:cNvSpPr/>
          <p:nvPr/>
        </p:nvSpPr>
        <p:spPr bwMode="gray">
          <a:xfrm>
            <a:off x="2526577" y="3003558"/>
            <a:ext cx="1331771" cy="843700"/>
          </a:xfrm>
          <a:prstGeom prst="borderCallout1">
            <a:avLst>
              <a:gd name="adj1" fmla="val 91125"/>
              <a:gd name="adj2" fmla="val 97222"/>
              <a:gd name="adj3" fmla="val 92489"/>
              <a:gd name="adj4" fmla="val 96566"/>
            </a:avLst>
          </a:prstGeom>
          <a:solidFill>
            <a:schemeClr val="tx2"/>
          </a:solidFill>
          <a:ln w="12700" cap="flat" cmpd="sng" algn="ctr">
            <a:solidFill>
              <a:srgbClr val="00B0F0"/>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r>
              <a:rPr lang="en-US" sz="900" b="1" dirty="0" smtClean="0">
                <a:solidFill>
                  <a:schemeClr val="bg1"/>
                </a:solidFill>
              </a:rPr>
              <a:t>Insert idea for promoting the process here.</a:t>
            </a:r>
          </a:p>
        </p:txBody>
      </p:sp>
      <p:sp>
        <p:nvSpPr>
          <p:cNvPr id="41" name="Line Callout 1 40"/>
          <p:cNvSpPr/>
          <p:nvPr/>
        </p:nvSpPr>
        <p:spPr bwMode="gray">
          <a:xfrm>
            <a:off x="4783278" y="3003558"/>
            <a:ext cx="1331771" cy="843700"/>
          </a:xfrm>
          <a:prstGeom prst="borderCallout1">
            <a:avLst>
              <a:gd name="adj1" fmla="val 91125"/>
              <a:gd name="adj2" fmla="val 97222"/>
              <a:gd name="adj3" fmla="val 92489"/>
              <a:gd name="adj4" fmla="val 96566"/>
            </a:avLst>
          </a:prstGeom>
          <a:solidFill>
            <a:schemeClr val="tx2"/>
          </a:solidFill>
          <a:ln w="12700" cap="flat" cmpd="sng" algn="ctr">
            <a:solidFill>
              <a:srgbClr val="00B0F0"/>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r>
              <a:rPr lang="en-US" sz="900" b="1" dirty="0" smtClean="0">
                <a:solidFill>
                  <a:schemeClr val="bg1"/>
                </a:solidFill>
              </a:rPr>
              <a:t>Insert idea for promoting the process here.</a:t>
            </a:r>
          </a:p>
        </p:txBody>
      </p:sp>
    </p:spTree>
    <p:extLst>
      <p:ext uri="{BB962C8B-B14F-4D97-AF65-F5344CB8AC3E}">
        <p14:creationId xmlns:p14="http://schemas.microsoft.com/office/powerpoint/2010/main" val="1276849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dirty="0"/>
          </a:p>
        </p:txBody>
      </p:sp>
      <p:sp>
        <p:nvSpPr>
          <p:cNvPr id="3" name="Text Placeholder 2"/>
          <p:cNvSpPr>
            <a:spLocks noGrp="1"/>
          </p:cNvSpPr>
          <p:nvPr>
            <p:ph type="body" sz="quarter" idx="16"/>
          </p:nvPr>
        </p:nvSpPr>
        <p:spPr/>
        <p:txBody>
          <a:bodyPr/>
          <a:lstStyle/>
          <a:p>
            <a:r>
              <a:rPr lang="en-US" dirty="0"/>
              <a:t>Communicating Across Campus</a:t>
            </a:r>
          </a:p>
        </p:txBody>
      </p:sp>
      <p:sp>
        <p:nvSpPr>
          <p:cNvPr id="4" name="Text Placeholder 3"/>
          <p:cNvSpPr>
            <a:spLocks noGrp="1"/>
          </p:cNvSpPr>
          <p:nvPr>
            <p:ph type="body" sz="quarter" idx="18"/>
          </p:nvPr>
        </p:nvSpPr>
        <p:spPr>
          <a:xfrm>
            <a:off x="2984829" y="4675937"/>
            <a:ext cx="3138160" cy="123111"/>
          </a:xfrm>
        </p:spPr>
        <p:txBody>
          <a:bodyPr/>
          <a:lstStyle/>
          <a:p>
            <a:pPr algn="r"/>
            <a:r>
              <a:rPr lang="en-US" dirty="0"/>
              <a:t>Source: University of California, Davis, CA; Advancement Forum interviews and analysis.</a:t>
            </a:r>
          </a:p>
        </p:txBody>
      </p:sp>
      <p:sp>
        <p:nvSpPr>
          <p:cNvPr id="5" name="Text Placeholder 4"/>
          <p:cNvSpPr>
            <a:spLocks noGrp="1"/>
          </p:cNvSpPr>
          <p:nvPr>
            <p:ph type="body" sz="quarter" idx="19"/>
          </p:nvPr>
        </p:nvSpPr>
        <p:spPr/>
        <p:txBody>
          <a:bodyPr/>
          <a:lstStyle/>
          <a:p>
            <a:endParaRPr lang="en-US" dirty="0"/>
          </a:p>
        </p:txBody>
      </p:sp>
      <p:sp>
        <p:nvSpPr>
          <p:cNvPr id="6" name="Title 5"/>
          <p:cNvSpPr>
            <a:spLocks noGrp="1"/>
          </p:cNvSpPr>
          <p:nvPr>
            <p:ph type="title"/>
          </p:nvPr>
        </p:nvSpPr>
        <p:spPr>
          <a:xfrm>
            <a:off x="266700" y="309824"/>
            <a:ext cx="5486400" cy="256480"/>
          </a:xfrm>
        </p:spPr>
        <p:txBody>
          <a:bodyPr/>
          <a:lstStyle/>
          <a:p>
            <a:r>
              <a:rPr lang="en-US" dirty="0"/>
              <a:t>Extensive Communication Plan Leads to Success</a:t>
            </a:r>
          </a:p>
        </p:txBody>
      </p:sp>
      <p:sp>
        <p:nvSpPr>
          <p:cNvPr id="23" name="Text Placeholder 3"/>
          <p:cNvSpPr txBox="1">
            <a:spLocks/>
          </p:cNvSpPr>
          <p:nvPr/>
        </p:nvSpPr>
        <p:spPr bwMode="gray">
          <a:xfrm>
            <a:off x="268288" y="959014"/>
            <a:ext cx="5845175" cy="153888"/>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smtClean="0">
                <a:solidFill>
                  <a:schemeClr val="tx1"/>
                </a:solidFill>
              </a:rPr>
              <a:t>Benefits for Leaders Across Campus</a:t>
            </a:r>
            <a:endParaRPr lang="en-US" sz="1000" b="1" dirty="0">
              <a:solidFill>
                <a:schemeClr val="tx1"/>
              </a:solidFill>
            </a:endParaRPr>
          </a:p>
        </p:txBody>
      </p:sp>
      <p:sp>
        <p:nvSpPr>
          <p:cNvPr id="29" name="Text Placeholder 1"/>
          <p:cNvSpPr txBox="1">
            <a:spLocks/>
          </p:cNvSpPr>
          <p:nvPr/>
        </p:nvSpPr>
        <p:spPr bwMode="gray">
          <a:xfrm>
            <a:off x="2650067" y="2432254"/>
            <a:ext cx="2893375" cy="369332"/>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lvl="0" indent="0" algn="r">
              <a:buNone/>
            </a:pPr>
            <a:r>
              <a:rPr lang="en-US" sz="800" i="1" dirty="0"/>
              <a:t>Shaun Keister</a:t>
            </a:r>
            <a:br>
              <a:rPr lang="en-US" sz="800" i="1" dirty="0"/>
            </a:br>
            <a:r>
              <a:rPr lang="en-US" sz="800" i="1" dirty="0"/>
              <a:t>Vice Chancellor, Development and Alumni Relations</a:t>
            </a:r>
            <a:br>
              <a:rPr lang="en-US" sz="800" i="1" dirty="0"/>
            </a:br>
            <a:r>
              <a:rPr lang="en-US" sz="800" i="1" dirty="0"/>
              <a:t>University of California, Davis</a:t>
            </a:r>
          </a:p>
        </p:txBody>
      </p:sp>
      <p:cxnSp>
        <p:nvCxnSpPr>
          <p:cNvPr id="30" name="Straight Connector 29"/>
          <p:cNvCxnSpPr/>
          <p:nvPr/>
        </p:nvCxnSpPr>
        <p:spPr bwMode="gray">
          <a:xfrm>
            <a:off x="1045056" y="2384443"/>
            <a:ext cx="449838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57359" y="1333047"/>
            <a:ext cx="4686082" cy="954645"/>
            <a:chOff x="882597" y="2715147"/>
            <a:chExt cx="4686082" cy="954645"/>
          </a:xfrm>
        </p:grpSpPr>
        <p:grpSp>
          <p:nvGrpSpPr>
            <p:cNvPr id="31" name="Group 30"/>
            <p:cNvGrpSpPr/>
            <p:nvPr/>
          </p:nvGrpSpPr>
          <p:grpSpPr bwMode="gray">
            <a:xfrm>
              <a:off x="882597" y="2715147"/>
              <a:ext cx="318954" cy="259614"/>
              <a:chOff x="875323" y="2298542"/>
              <a:chExt cx="307976" cy="263525"/>
            </a:xfrm>
            <a:solidFill>
              <a:schemeClr val="accent1"/>
            </a:solidFill>
          </p:grpSpPr>
          <p:sp>
            <p:nvSpPr>
              <p:cNvPr id="32" name="Freeform 31"/>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4" name="Text Placeholder 1"/>
            <p:cNvSpPr txBox="1">
              <a:spLocks/>
            </p:cNvSpPr>
            <p:nvPr/>
          </p:nvSpPr>
          <p:spPr bwMode="gray">
            <a:xfrm>
              <a:off x="1070294" y="2838795"/>
              <a:ext cx="4498385" cy="83099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dirty="0"/>
                <a:t>The process we executed has </a:t>
              </a:r>
              <a:r>
                <a:rPr lang="en-US" b="1" dirty="0"/>
                <a:t>been fantastic for development and has had far-reaching benefits for the entire campus</a:t>
              </a:r>
              <a:r>
                <a:rPr lang="en-US" dirty="0"/>
                <a:t>. Leadership is thrilled with what came of the process, because </a:t>
              </a:r>
              <a:r>
                <a:rPr lang="en-US" b="1" dirty="0"/>
                <a:t>it galvanized hundreds of faculty and staff around the idea of stopping, taking a deep breath, and really thinking about what we’re good at, where we can go big, and what will define us for the next 20 to 30 years</a:t>
              </a:r>
              <a:r>
                <a:rPr lang="en-US" dirty="0"/>
                <a:t>.”</a:t>
              </a:r>
            </a:p>
          </p:txBody>
        </p:sp>
      </p:grpSp>
      <p:graphicFrame>
        <p:nvGraphicFramePr>
          <p:cNvPr id="25" name="Table 24"/>
          <p:cNvGraphicFramePr>
            <a:graphicFrameLocks noGrp="1"/>
          </p:cNvGraphicFramePr>
          <p:nvPr>
            <p:extLst>
              <p:ext uri="{D42A27DB-BD31-4B8C-83A1-F6EECF244321}">
                <p14:modId xmlns:p14="http://schemas.microsoft.com/office/powerpoint/2010/main" val="638737153"/>
              </p:ext>
            </p:extLst>
          </p:nvPr>
        </p:nvGraphicFramePr>
        <p:xfrm>
          <a:off x="275386" y="3082800"/>
          <a:ext cx="5804739" cy="1212110"/>
        </p:xfrm>
        <a:graphic>
          <a:graphicData uri="http://schemas.openxmlformats.org/drawingml/2006/table">
            <a:tbl>
              <a:tblPr firstRow="1" bandRow="1">
                <a:tableStyleId>{2D5ABB26-0587-4C30-8999-92F81FD0307C}</a:tableStyleId>
              </a:tblPr>
              <a:tblGrid>
                <a:gridCol w="5804739"/>
              </a:tblGrid>
              <a:tr h="1212110">
                <a:tc>
                  <a:txBody>
                    <a:bodyPr/>
                    <a:lstStyle/>
                    <a:p>
                      <a:pPr>
                        <a:spcBef>
                          <a:spcPts val="0"/>
                        </a:spcBef>
                      </a:pPr>
                      <a:r>
                        <a:rPr lang="en-US" sz="1000" b="1" dirty="0" smtClean="0"/>
                        <a:t>Process Far Exceeds Expectations</a:t>
                      </a:r>
                    </a:p>
                  </a:txBody>
                  <a:tcPr marL="182880" marR="182880" marT="210312"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26" name="TextBox 25"/>
          <p:cNvSpPr txBox="1"/>
          <p:nvPr/>
        </p:nvSpPr>
        <p:spPr bwMode="gray">
          <a:xfrm>
            <a:off x="1392791" y="3893907"/>
            <a:ext cx="707088" cy="276999"/>
          </a:xfrm>
          <a:prstGeom prst="rect">
            <a:avLst/>
          </a:prstGeom>
          <a:noFill/>
        </p:spPr>
        <p:txBody>
          <a:bodyPr wrap="square" lIns="0" tIns="0" rIns="0" bIns="0" rtlCol="0">
            <a:spAutoFit/>
          </a:bodyPr>
          <a:lstStyle/>
          <a:p>
            <a:pPr>
              <a:spcBef>
                <a:spcPts val="500"/>
              </a:spcBef>
            </a:pPr>
            <a:r>
              <a:rPr lang="en-US" sz="900" dirty="0" smtClean="0"/>
              <a:t>Proposals </a:t>
            </a:r>
            <a:br>
              <a:rPr lang="en-US" sz="900" dirty="0" smtClean="0"/>
            </a:br>
            <a:r>
              <a:rPr lang="en-US" sz="900" dirty="0" smtClean="0"/>
              <a:t>submitted</a:t>
            </a:r>
            <a:endParaRPr lang="en-US" sz="900" dirty="0"/>
          </a:p>
        </p:txBody>
      </p:sp>
      <p:sp>
        <p:nvSpPr>
          <p:cNvPr id="27" name="TextBox 26"/>
          <p:cNvSpPr txBox="1"/>
          <p:nvPr/>
        </p:nvSpPr>
        <p:spPr bwMode="gray">
          <a:xfrm>
            <a:off x="1392791" y="3515097"/>
            <a:ext cx="671252" cy="384721"/>
          </a:xfrm>
          <a:prstGeom prst="rect">
            <a:avLst/>
          </a:prstGeom>
          <a:noFill/>
        </p:spPr>
        <p:txBody>
          <a:bodyPr wrap="square" lIns="0" tIns="0" rIns="0" bIns="0" rtlCol="0">
            <a:spAutoFit/>
          </a:bodyPr>
          <a:lstStyle/>
          <a:p>
            <a:r>
              <a:rPr lang="en-US" sz="2500" dirty="0" smtClean="0">
                <a:solidFill>
                  <a:schemeClr val="accent6"/>
                </a:solidFill>
                <a:latin typeface="+mj-lt"/>
              </a:rPr>
              <a:t>196</a:t>
            </a:r>
          </a:p>
        </p:txBody>
      </p:sp>
      <p:sp>
        <p:nvSpPr>
          <p:cNvPr id="28" name="TextBox 27"/>
          <p:cNvSpPr txBox="1"/>
          <p:nvPr/>
        </p:nvSpPr>
        <p:spPr bwMode="gray">
          <a:xfrm>
            <a:off x="2437554" y="3893907"/>
            <a:ext cx="881550" cy="276999"/>
          </a:xfrm>
          <a:prstGeom prst="rect">
            <a:avLst/>
          </a:prstGeom>
          <a:noFill/>
        </p:spPr>
        <p:txBody>
          <a:bodyPr wrap="square" lIns="0" tIns="0" rIns="0" bIns="0" rtlCol="0">
            <a:spAutoFit/>
          </a:bodyPr>
          <a:lstStyle/>
          <a:p>
            <a:pPr>
              <a:spcBef>
                <a:spcPts val="500"/>
              </a:spcBef>
            </a:pPr>
            <a:r>
              <a:rPr lang="en-US" sz="900" dirty="0" smtClean="0"/>
              <a:t>Proposals fully </a:t>
            </a:r>
            <a:br>
              <a:rPr lang="en-US" sz="900" dirty="0" smtClean="0"/>
            </a:br>
            <a:r>
              <a:rPr lang="en-US" sz="900" dirty="0" smtClean="0"/>
              <a:t>met criteria</a:t>
            </a:r>
            <a:endParaRPr lang="en-US" sz="900" dirty="0"/>
          </a:p>
        </p:txBody>
      </p:sp>
      <p:sp>
        <p:nvSpPr>
          <p:cNvPr id="35" name="TextBox 34"/>
          <p:cNvSpPr txBox="1"/>
          <p:nvPr/>
        </p:nvSpPr>
        <p:spPr bwMode="gray">
          <a:xfrm>
            <a:off x="2437554" y="3515097"/>
            <a:ext cx="963671" cy="384721"/>
          </a:xfrm>
          <a:prstGeom prst="rect">
            <a:avLst/>
          </a:prstGeom>
          <a:noFill/>
        </p:spPr>
        <p:txBody>
          <a:bodyPr wrap="square" lIns="0" tIns="0" rIns="0" bIns="0" rtlCol="0">
            <a:spAutoFit/>
          </a:bodyPr>
          <a:lstStyle/>
          <a:p>
            <a:r>
              <a:rPr lang="en-US" sz="2500" dirty="0" smtClean="0">
                <a:solidFill>
                  <a:schemeClr val="accent6"/>
                </a:solidFill>
                <a:latin typeface="+mj-lt"/>
              </a:rPr>
              <a:t>46</a:t>
            </a:r>
          </a:p>
        </p:txBody>
      </p:sp>
      <p:sp>
        <p:nvSpPr>
          <p:cNvPr id="36" name="TextBox 35"/>
          <p:cNvSpPr txBox="1"/>
          <p:nvPr/>
        </p:nvSpPr>
        <p:spPr bwMode="gray">
          <a:xfrm>
            <a:off x="3680842" y="3893907"/>
            <a:ext cx="1143863" cy="276999"/>
          </a:xfrm>
          <a:prstGeom prst="rect">
            <a:avLst/>
          </a:prstGeom>
          <a:noFill/>
        </p:spPr>
        <p:txBody>
          <a:bodyPr wrap="square" lIns="0" tIns="0" rIns="0" bIns="0" rtlCol="0">
            <a:spAutoFit/>
          </a:bodyPr>
          <a:lstStyle/>
          <a:p>
            <a:pPr>
              <a:spcBef>
                <a:spcPts val="500"/>
              </a:spcBef>
            </a:pPr>
            <a:r>
              <a:rPr lang="en-US" sz="900" dirty="0" smtClean="0"/>
              <a:t>Featured as campaign priorities</a:t>
            </a:r>
            <a:endParaRPr lang="en-US" sz="900" dirty="0"/>
          </a:p>
        </p:txBody>
      </p:sp>
      <p:sp>
        <p:nvSpPr>
          <p:cNvPr id="37" name="TextBox 36"/>
          <p:cNvSpPr txBox="1"/>
          <p:nvPr/>
        </p:nvSpPr>
        <p:spPr bwMode="gray">
          <a:xfrm>
            <a:off x="3680842" y="3515097"/>
            <a:ext cx="849354" cy="384721"/>
          </a:xfrm>
          <a:prstGeom prst="rect">
            <a:avLst/>
          </a:prstGeom>
          <a:noFill/>
        </p:spPr>
        <p:txBody>
          <a:bodyPr wrap="square" lIns="0" tIns="0" rIns="0" bIns="0" rtlCol="0">
            <a:spAutoFit/>
          </a:bodyPr>
          <a:lstStyle/>
          <a:p>
            <a:r>
              <a:rPr lang="en-US" sz="2500" dirty="0" smtClean="0">
                <a:solidFill>
                  <a:schemeClr val="accent6"/>
                </a:solidFill>
                <a:latin typeface="+mj-lt"/>
              </a:rPr>
              <a:t>10</a:t>
            </a:r>
          </a:p>
        </p:txBody>
      </p:sp>
      <p:grpSp>
        <p:nvGrpSpPr>
          <p:cNvPr id="38" name="Group 37"/>
          <p:cNvGrpSpPr/>
          <p:nvPr/>
        </p:nvGrpSpPr>
        <p:grpSpPr bwMode="gray">
          <a:xfrm>
            <a:off x="5808453" y="3084154"/>
            <a:ext cx="271672" cy="181522"/>
            <a:chOff x="4411101" y="2003891"/>
            <a:chExt cx="271672" cy="181522"/>
          </a:xfrm>
        </p:grpSpPr>
        <p:sp>
          <p:nvSpPr>
            <p:cNvPr id="39" name="Rectangle 38"/>
            <p:cNvSpPr/>
            <p:nvPr/>
          </p:nvSpPr>
          <p:spPr bwMode="gray">
            <a:xfrm>
              <a:off x="4411101" y="2003891"/>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40" name="Round Same Side Corner Rectangle 39"/>
            <p:cNvSpPr/>
            <p:nvPr/>
          </p:nvSpPr>
          <p:spPr bwMode="gray">
            <a:xfrm rot="10800000">
              <a:off x="4411101" y="2003891"/>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1" name="Freeform 40"/>
            <p:cNvSpPr/>
            <p:nvPr/>
          </p:nvSpPr>
          <p:spPr bwMode="gray">
            <a:xfrm rot="1510923" flipV="1">
              <a:off x="4475718" y="2014056"/>
              <a:ext cx="84539" cy="164592"/>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endParaRPr>
            </a:p>
          </p:txBody>
        </p:sp>
      </p:grpSp>
      <p:sp>
        <p:nvSpPr>
          <p:cNvPr id="42" name="TextBox 41"/>
          <p:cNvSpPr txBox="1"/>
          <p:nvPr/>
        </p:nvSpPr>
        <p:spPr bwMode="gray">
          <a:xfrm>
            <a:off x="5186441" y="3893907"/>
            <a:ext cx="849354" cy="276999"/>
          </a:xfrm>
          <a:prstGeom prst="rect">
            <a:avLst/>
          </a:prstGeom>
          <a:noFill/>
        </p:spPr>
        <p:txBody>
          <a:bodyPr wrap="square" lIns="0" tIns="0" rIns="0" bIns="0" rtlCol="0">
            <a:spAutoFit/>
          </a:bodyPr>
          <a:lstStyle/>
          <a:p>
            <a:pPr>
              <a:spcBef>
                <a:spcPts val="500"/>
              </a:spcBef>
            </a:pPr>
            <a:r>
              <a:rPr lang="en-US" sz="900" dirty="0" smtClean="0"/>
              <a:t>First gift from big ideas</a:t>
            </a:r>
            <a:endParaRPr lang="en-US" sz="900" dirty="0"/>
          </a:p>
        </p:txBody>
      </p:sp>
      <p:sp>
        <p:nvSpPr>
          <p:cNvPr id="43" name="TextBox 42"/>
          <p:cNvSpPr txBox="1"/>
          <p:nvPr/>
        </p:nvSpPr>
        <p:spPr bwMode="gray">
          <a:xfrm>
            <a:off x="5186441" y="3515097"/>
            <a:ext cx="849354" cy="384721"/>
          </a:xfrm>
          <a:prstGeom prst="rect">
            <a:avLst/>
          </a:prstGeom>
          <a:noFill/>
        </p:spPr>
        <p:txBody>
          <a:bodyPr wrap="square" lIns="0" tIns="0" rIns="0" bIns="0" rtlCol="0">
            <a:spAutoFit/>
          </a:bodyPr>
          <a:lstStyle/>
          <a:p>
            <a:r>
              <a:rPr lang="en-US" sz="2500" dirty="0" smtClean="0">
                <a:solidFill>
                  <a:schemeClr val="accent6"/>
                </a:solidFill>
                <a:latin typeface="+mj-lt"/>
              </a:rPr>
              <a:t>$40M</a:t>
            </a:r>
          </a:p>
        </p:txBody>
      </p:sp>
      <p:sp>
        <p:nvSpPr>
          <p:cNvPr id="44" name="TextBox 43"/>
          <p:cNvSpPr txBox="1"/>
          <p:nvPr/>
        </p:nvSpPr>
        <p:spPr bwMode="gray">
          <a:xfrm>
            <a:off x="465206" y="3893907"/>
            <a:ext cx="630015" cy="276999"/>
          </a:xfrm>
          <a:prstGeom prst="rect">
            <a:avLst/>
          </a:prstGeom>
          <a:noFill/>
        </p:spPr>
        <p:txBody>
          <a:bodyPr wrap="square" lIns="0" tIns="0" rIns="0" bIns="0" rtlCol="0">
            <a:spAutoFit/>
          </a:bodyPr>
          <a:lstStyle/>
          <a:p>
            <a:pPr>
              <a:spcBef>
                <a:spcPts val="500"/>
              </a:spcBef>
            </a:pPr>
            <a:r>
              <a:rPr lang="en-US" sz="900" dirty="0" smtClean="0"/>
              <a:t>Proposals </a:t>
            </a:r>
            <a:br>
              <a:rPr lang="en-US" sz="900" dirty="0" smtClean="0"/>
            </a:br>
            <a:r>
              <a:rPr lang="en-US" sz="900" dirty="0" smtClean="0"/>
              <a:t>expected</a:t>
            </a:r>
            <a:endParaRPr lang="en-US" sz="900" dirty="0"/>
          </a:p>
        </p:txBody>
      </p:sp>
      <p:sp>
        <p:nvSpPr>
          <p:cNvPr id="45" name="TextBox 44"/>
          <p:cNvSpPr txBox="1"/>
          <p:nvPr/>
        </p:nvSpPr>
        <p:spPr bwMode="gray">
          <a:xfrm>
            <a:off x="465206" y="3515097"/>
            <a:ext cx="671252" cy="384721"/>
          </a:xfrm>
          <a:prstGeom prst="rect">
            <a:avLst/>
          </a:prstGeom>
          <a:noFill/>
        </p:spPr>
        <p:txBody>
          <a:bodyPr wrap="square" lIns="0" tIns="0" rIns="0" bIns="0" rtlCol="0">
            <a:spAutoFit/>
          </a:bodyPr>
          <a:lstStyle/>
          <a:p>
            <a:r>
              <a:rPr lang="en-US" sz="2500" dirty="0">
                <a:solidFill>
                  <a:schemeClr val="accent6"/>
                </a:solidFill>
                <a:latin typeface="+mj-lt"/>
              </a:rPr>
              <a:t>4</a:t>
            </a:r>
            <a:r>
              <a:rPr lang="en-US" sz="2500" dirty="0" smtClean="0">
                <a:solidFill>
                  <a:schemeClr val="accent6"/>
                </a:solidFill>
                <a:latin typeface="+mj-lt"/>
              </a:rPr>
              <a:t>0</a:t>
            </a:r>
          </a:p>
        </p:txBody>
      </p:sp>
    </p:spTree>
    <p:extLst>
      <p:ext uri="{BB962C8B-B14F-4D97-AF65-F5344CB8AC3E}">
        <p14:creationId xmlns:p14="http://schemas.microsoft.com/office/powerpoint/2010/main" val="1853324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smtClean="0"/>
              <a:t>Building Momentum for Big Ideas</a:t>
            </a:r>
            <a:endParaRPr lang="en-US" dirty="0"/>
          </a:p>
        </p:txBody>
      </p:sp>
      <p:cxnSp>
        <p:nvCxnSpPr>
          <p:cNvPr id="7" name="Straight Connector 6"/>
          <p:cNvCxnSpPr/>
          <p:nvPr/>
        </p:nvCxnSpPr>
        <p:spPr bwMode="gray">
          <a:xfrm>
            <a:off x="1600196" y="2806091"/>
            <a:ext cx="0" cy="677697"/>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9" name="TextBox 8"/>
          <p:cNvSpPr txBox="1"/>
          <p:nvPr/>
        </p:nvSpPr>
        <p:spPr bwMode="gray">
          <a:xfrm>
            <a:off x="490465" y="2030832"/>
            <a:ext cx="1211167" cy="530915"/>
          </a:xfrm>
          <a:prstGeom prst="rect">
            <a:avLst/>
          </a:prstGeom>
          <a:noFill/>
        </p:spPr>
        <p:txBody>
          <a:bodyPr wrap="square" lIns="0" tIns="0" rIns="0" bIns="0" rtlCol="0">
            <a:spAutoFit/>
          </a:bodyPr>
          <a:lstStyle/>
          <a:p>
            <a:pPr algn="l">
              <a:spcBef>
                <a:spcPts val="300"/>
              </a:spcBef>
            </a:pPr>
            <a:r>
              <a:rPr lang="en-US" sz="800" b="1" dirty="0" smtClean="0"/>
              <a:t>Month 20XX</a:t>
            </a:r>
          </a:p>
          <a:p>
            <a:pPr>
              <a:spcBef>
                <a:spcPts val="300"/>
              </a:spcBef>
            </a:pPr>
            <a:r>
              <a:rPr lang="en-US" sz="800" dirty="0" smtClean="0"/>
              <a:t>Verdana 8pt Regular. Verdana 8pt Regular. Verdana 8pt Regular.</a:t>
            </a:r>
            <a:endParaRPr lang="en-US" sz="800" dirty="0"/>
          </a:p>
        </p:txBody>
      </p:sp>
      <p:cxnSp>
        <p:nvCxnSpPr>
          <p:cNvPr id="10" name="Straight Connector 9"/>
          <p:cNvCxnSpPr/>
          <p:nvPr/>
        </p:nvCxnSpPr>
        <p:spPr bwMode="gray">
          <a:xfrm>
            <a:off x="429417" y="2055544"/>
            <a:ext cx="0" cy="725919"/>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11" name="Straight Connector 10"/>
          <p:cNvCxnSpPr/>
          <p:nvPr/>
        </p:nvCxnSpPr>
        <p:spPr bwMode="gray">
          <a:xfrm>
            <a:off x="3690006" y="2806091"/>
            <a:ext cx="0" cy="677697"/>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12" name="Straight Connector 11"/>
          <p:cNvCxnSpPr/>
          <p:nvPr/>
        </p:nvCxnSpPr>
        <p:spPr bwMode="gray">
          <a:xfrm>
            <a:off x="2662417" y="2055544"/>
            <a:ext cx="0" cy="725919"/>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13" name="Straight Connector 12"/>
          <p:cNvCxnSpPr/>
          <p:nvPr/>
        </p:nvCxnSpPr>
        <p:spPr bwMode="gray">
          <a:xfrm>
            <a:off x="4754593" y="2055544"/>
            <a:ext cx="0" cy="725919"/>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14" name="Straight Arrow Connector 13"/>
          <p:cNvCxnSpPr/>
          <p:nvPr/>
        </p:nvCxnSpPr>
        <p:spPr bwMode="gray">
          <a:xfrm>
            <a:off x="329345" y="2781463"/>
            <a:ext cx="5750780" cy="0"/>
          </a:xfrm>
          <a:prstGeom prst="straightConnector1">
            <a:avLst/>
          </a:prstGeom>
          <a:solidFill>
            <a:schemeClr val="accent1"/>
          </a:solidFill>
          <a:ln w="57150" cap="flat" cmpd="sng" algn="ctr">
            <a:solidFill>
              <a:schemeClr val="accent6"/>
            </a:solidFill>
            <a:prstDash val="solid"/>
            <a:miter lim="800000"/>
            <a:headEnd type="none" w="med" len="med"/>
            <a:tailEnd type="triangle"/>
          </a:ln>
          <a:effectLst/>
        </p:spPr>
      </p:cxnSp>
      <p:sp>
        <p:nvSpPr>
          <p:cNvPr id="15" name="TextBox 14"/>
          <p:cNvSpPr txBox="1"/>
          <p:nvPr/>
        </p:nvSpPr>
        <p:spPr bwMode="gray">
          <a:xfrm>
            <a:off x="2723465" y="2030832"/>
            <a:ext cx="1211167" cy="530915"/>
          </a:xfrm>
          <a:prstGeom prst="rect">
            <a:avLst/>
          </a:prstGeom>
          <a:noFill/>
        </p:spPr>
        <p:txBody>
          <a:bodyPr wrap="square" lIns="0" tIns="0" rIns="0" bIns="0" rtlCol="0">
            <a:spAutoFit/>
          </a:bodyPr>
          <a:lstStyle/>
          <a:p>
            <a:pPr algn="l">
              <a:spcBef>
                <a:spcPts val="300"/>
              </a:spcBef>
            </a:pPr>
            <a:r>
              <a:rPr lang="en-US" sz="800" b="1" dirty="0" smtClean="0"/>
              <a:t>Month 20XX</a:t>
            </a:r>
          </a:p>
          <a:p>
            <a:pPr>
              <a:spcBef>
                <a:spcPts val="300"/>
              </a:spcBef>
            </a:pPr>
            <a:r>
              <a:rPr lang="en-US" sz="800" dirty="0" smtClean="0"/>
              <a:t>Verdana 8pt Regular</a:t>
            </a:r>
            <a:r>
              <a:rPr lang="en-US" sz="800" dirty="0"/>
              <a:t>. Verdana 8pt </a:t>
            </a:r>
            <a:r>
              <a:rPr lang="en-US" sz="800" dirty="0" smtClean="0"/>
              <a:t>Regular. Verdana </a:t>
            </a:r>
            <a:r>
              <a:rPr lang="en-US" sz="800" dirty="0"/>
              <a:t>8pt Regular</a:t>
            </a:r>
            <a:r>
              <a:rPr lang="en-US" sz="800" dirty="0" smtClean="0"/>
              <a:t>.</a:t>
            </a:r>
            <a:endParaRPr lang="en-US" sz="800" dirty="0"/>
          </a:p>
        </p:txBody>
      </p:sp>
      <p:sp>
        <p:nvSpPr>
          <p:cNvPr id="16" name="TextBox 15"/>
          <p:cNvSpPr txBox="1"/>
          <p:nvPr/>
        </p:nvSpPr>
        <p:spPr bwMode="gray">
          <a:xfrm>
            <a:off x="4818713" y="2030832"/>
            <a:ext cx="1211167" cy="530915"/>
          </a:xfrm>
          <a:prstGeom prst="rect">
            <a:avLst/>
          </a:prstGeom>
          <a:noFill/>
        </p:spPr>
        <p:txBody>
          <a:bodyPr wrap="square" lIns="0" tIns="0" rIns="0" bIns="0" rtlCol="0">
            <a:spAutoFit/>
          </a:bodyPr>
          <a:lstStyle/>
          <a:p>
            <a:pPr algn="l">
              <a:spcBef>
                <a:spcPts val="300"/>
              </a:spcBef>
            </a:pPr>
            <a:r>
              <a:rPr lang="en-US" sz="800" b="1" dirty="0" smtClean="0"/>
              <a:t>Month 20XX</a:t>
            </a:r>
          </a:p>
          <a:p>
            <a:pPr>
              <a:spcBef>
                <a:spcPts val="300"/>
              </a:spcBef>
            </a:pPr>
            <a:r>
              <a:rPr lang="en-US" sz="800" dirty="0" smtClean="0"/>
              <a:t>Verdana 8pt Regular</a:t>
            </a:r>
            <a:r>
              <a:rPr lang="en-US" sz="800" dirty="0"/>
              <a:t>. Verdana 8pt </a:t>
            </a:r>
            <a:r>
              <a:rPr lang="en-US" sz="800" dirty="0" smtClean="0"/>
              <a:t>Regular. Verdana </a:t>
            </a:r>
            <a:r>
              <a:rPr lang="en-US" sz="800" dirty="0"/>
              <a:t>8pt Regular</a:t>
            </a:r>
            <a:r>
              <a:rPr lang="en-US" sz="800" dirty="0" smtClean="0"/>
              <a:t>.</a:t>
            </a:r>
            <a:endParaRPr lang="en-US" sz="800" dirty="0"/>
          </a:p>
        </p:txBody>
      </p:sp>
      <p:sp>
        <p:nvSpPr>
          <p:cNvPr id="17" name="TextBox 16"/>
          <p:cNvSpPr txBox="1"/>
          <p:nvPr/>
        </p:nvSpPr>
        <p:spPr bwMode="gray">
          <a:xfrm>
            <a:off x="1677408" y="2952873"/>
            <a:ext cx="1211167" cy="530915"/>
          </a:xfrm>
          <a:prstGeom prst="rect">
            <a:avLst/>
          </a:prstGeom>
          <a:noFill/>
        </p:spPr>
        <p:txBody>
          <a:bodyPr wrap="square" lIns="0" tIns="0" rIns="0" bIns="0" rtlCol="0">
            <a:spAutoFit/>
          </a:bodyPr>
          <a:lstStyle/>
          <a:p>
            <a:pPr algn="l">
              <a:spcBef>
                <a:spcPts val="300"/>
              </a:spcBef>
            </a:pPr>
            <a:r>
              <a:rPr lang="en-US" sz="800" b="1" dirty="0" smtClean="0"/>
              <a:t>Month 20XX</a:t>
            </a:r>
          </a:p>
          <a:p>
            <a:pPr>
              <a:spcBef>
                <a:spcPts val="300"/>
              </a:spcBef>
            </a:pPr>
            <a:r>
              <a:rPr lang="en-US" sz="800" dirty="0" smtClean="0"/>
              <a:t>Verdana 8pt Regular</a:t>
            </a:r>
            <a:r>
              <a:rPr lang="en-US" sz="800" dirty="0"/>
              <a:t>. Verdana 8pt </a:t>
            </a:r>
            <a:r>
              <a:rPr lang="en-US" sz="800" dirty="0" smtClean="0"/>
              <a:t>Regular. Verdana </a:t>
            </a:r>
            <a:r>
              <a:rPr lang="en-US" sz="800" dirty="0"/>
              <a:t>8pt Regular</a:t>
            </a:r>
            <a:r>
              <a:rPr lang="en-US" sz="800" dirty="0" smtClean="0"/>
              <a:t>.</a:t>
            </a:r>
            <a:endParaRPr lang="en-US" sz="800" dirty="0"/>
          </a:p>
        </p:txBody>
      </p:sp>
      <p:sp>
        <p:nvSpPr>
          <p:cNvPr id="18" name="TextBox 17"/>
          <p:cNvSpPr txBox="1"/>
          <p:nvPr/>
        </p:nvSpPr>
        <p:spPr bwMode="gray">
          <a:xfrm>
            <a:off x="3754489" y="2952873"/>
            <a:ext cx="1211167" cy="530915"/>
          </a:xfrm>
          <a:prstGeom prst="rect">
            <a:avLst/>
          </a:prstGeom>
          <a:noFill/>
        </p:spPr>
        <p:txBody>
          <a:bodyPr wrap="square" lIns="0" tIns="0" rIns="0" bIns="0" rtlCol="0">
            <a:spAutoFit/>
          </a:bodyPr>
          <a:lstStyle/>
          <a:p>
            <a:pPr algn="l">
              <a:spcBef>
                <a:spcPts val="300"/>
              </a:spcBef>
            </a:pPr>
            <a:r>
              <a:rPr lang="en-US" sz="800" b="1" dirty="0" smtClean="0"/>
              <a:t>Month 20XX</a:t>
            </a:r>
          </a:p>
          <a:p>
            <a:pPr>
              <a:spcBef>
                <a:spcPts val="300"/>
              </a:spcBef>
            </a:pPr>
            <a:r>
              <a:rPr lang="en-US" sz="800" dirty="0" smtClean="0"/>
              <a:t>Verdana 8pt Regular</a:t>
            </a:r>
            <a:r>
              <a:rPr lang="en-US" sz="800" dirty="0"/>
              <a:t>. Verdana 8pt </a:t>
            </a:r>
            <a:r>
              <a:rPr lang="en-US" sz="800" dirty="0" smtClean="0"/>
              <a:t>Regular. Verdana </a:t>
            </a:r>
            <a:r>
              <a:rPr lang="en-US" sz="800" dirty="0"/>
              <a:t>8pt Regular</a:t>
            </a:r>
            <a:r>
              <a:rPr lang="en-US" sz="800" dirty="0" smtClean="0"/>
              <a:t>.</a:t>
            </a:r>
            <a:endParaRPr lang="en-US" sz="800" dirty="0"/>
          </a:p>
        </p:txBody>
      </p:sp>
      <p:sp>
        <p:nvSpPr>
          <p:cNvPr id="19" name="Line Callout 1 18"/>
          <p:cNvSpPr/>
          <p:nvPr/>
        </p:nvSpPr>
        <p:spPr bwMode="gray">
          <a:xfrm>
            <a:off x="278178" y="829683"/>
            <a:ext cx="5853113" cy="421850"/>
          </a:xfrm>
          <a:prstGeom prst="borderCallout1">
            <a:avLst>
              <a:gd name="adj1" fmla="val 91125"/>
              <a:gd name="adj2" fmla="val 97222"/>
              <a:gd name="adj3" fmla="val 92489"/>
              <a:gd name="adj4" fmla="val 96566"/>
            </a:avLst>
          </a:prstGeom>
          <a:solidFill>
            <a:schemeClr val="tx2"/>
          </a:solidFill>
          <a:ln w="12700" cap="flat" cmpd="sng" algn="ctr">
            <a:solidFill>
              <a:srgbClr val="00B0F0"/>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r>
              <a:rPr lang="en-US" sz="900" b="1" dirty="0" smtClean="0">
                <a:solidFill>
                  <a:schemeClr val="bg1"/>
                </a:solidFill>
              </a:rPr>
              <a:t>Use this slide to insert your own timeline details. If a timeline hasn’t been established, or you’d prefer not to share it yet, feel free to delete this slide before presenting.</a:t>
            </a:r>
          </a:p>
        </p:txBody>
      </p:sp>
      <p:sp>
        <p:nvSpPr>
          <p:cNvPr id="20" name="TextBox 19"/>
          <p:cNvSpPr txBox="1"/>
          <p:nvPr/>
        </p:nvSpPr>
        <p:spPr bwMode="gray">
          <a:xfrm>
            <a:off x="329345" y="1381391"/>
            <a:ext cx="4585853" cy="169277"/>
          </a:xfrm>
          <a:prstGeom prst="rect">
            <a:avLst/>
          </a:prstGeom>
          <a:noFill/>
        </p:spPr>
        <p:txBody>
          <a:bodyPr wrap="square" lIns="0" tIns="0" rIns="0" bIns="0" rtlCol="0">
            <a:spAutoFit/>
          </a:bodyPr>
          <a:lstStyle/>
          <a:p>
            <a:r>
              <a:rPr lang="en-US" sz="1100" b="1" dirty="0" smtClean="0"/>
              <a:t>Current Timeline </a:t>
            </a:r>
            <a:r>
              <a:rPr lang="en-US" sz="1100" b="1" dirty="0"/>
              <a:t>for Our Big Ideas Process</a:t>
            </a:r>
          </a:p>
        </p:txBody>
      </p:sp>
    </p:spTree>
    <p:extLst>
      <p:ext uri="{BB962C8B-B14F-4D97-AF65-F5344CB8AC3E}">
        <p14:creationId xmlns:p14="http://schemas.microsoft.com/office/powerpoint/2010/main" val="2274892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541" y="2115916"/>
            <a:ext cx="4699809" cy="692497"/>
          </a:xfrm>
        </p:spPr>
        <p:txBody>
          <a:bodyPr/>
          <a:lstStyle/>
          <a:p>
            <a:r>
              <a:rPr lang="en-US" dirty="0" smtClean="0"/>
              <a:t>Sustainably Sourcing Big </a:t>
            </a:r>
            <a:br>
              <a:rPr lang="en-US" dirty="0" smtClean="0"/>
            </a:br>
            <a:r>
              <a:rPr lang="en-US" dirty="0" smtClean="0"/>
              <a:t>Ideas on Campus</a:t>
            </a:r>
            <a:endParaRPr lang="en-US" dirty="0"/>
          </a:p>
        </p:txBody>
      </p:sp>
      <p:sp>
        <p:nvSpPr>
          <p:cNvPr id="3" name="Text Placeholder 2"/>
          <p:cNvSpPr>
            <a:spLocks noGrp="1"/>
          </p:cNvSpPr>
          <p:nvPr>
            <p:ph type="body" sz="quarter" idx="13"/>
          </p:nvPr>
        </p:nvSpPr>
        <p:spPr>
          <a:xfrm>
            <a:off x="794542" y="2924994"/>
            <a:ext cx="5328446" cy="169277"/>
          </a:xfrm>
        </p:spPr>
        <p:txBody>
          <a:bodyPr/>
          <a:lstStyle/>
          <a:p>
            <a:r>
              <a:rPr lang="en-US" dirty="0" smtClean="0"/>
              <a:t>Big Ideas Kickoff Session and Criteria Design Exercises</a:t>
            </a:r>
            <a:endParaRPr lang="en-US" dirty="0"/>
          </a:p>
        </p:txBody>
      </p:sp>
      <p:sp>
        <p:nvSpPr>
          <p:cNvPr id="4" name="Text Placeholder 3"/>
          <p:cNvSpPr>
            <a:spLocks noGrp="1"/>
          </p:cNvSpPr>
          <p:nvPr>
            <p:ph type="body" sz="quarter" idx="14"/>
          </p:nvPr>
        </p:nvSpPr>
        <p:spPr>
          <a:xfrm>
            <a:off x="4263773" y="4419799"/>
            <a:ext cx="1846263" cy="138499"/>
          </a:xfrm>
        </p:spPr>
        <p:txBody>
          <a:bodyPr/>
          <a:lstStyle/>
          <a:p>
            <a:r>
              <a:rPr lang="en-US" dirty="0"/>
              <a:t>Advancement Forum</a:t>
            </a:r>
          </a:p>
        </p:txBody>
      </p:sp>
      <p:sp>
        <p:nvSpPr>
          <p:cNvPr id="5" name="Line Callout 1 4"/>
          <p:cNvSpPr/>
          <p:nvPr/>
        </p:nvSpPr>
        <p:spPr bwMode="gray">
          <a:xfrm>
            <a:off x="4121791" y="3254297"/>
            <a:ext cx="2012099" cy="692859"/>
          </a:xfrm>
          <a:prstGeom prst="borderCallout1">
            <a:avLst>
              <a:gd name="adj1" fmla="val 91125"/>
              <a:gd name="adj2" fmla="val 97222"/>
              <a:gd name="adj3" fmla="val 92489"/>
              <a:gd name="adj4" fmla="val 96566"/>
            </a:avLst>
          </a:prstGeom>
          <a:solidFill>
            <a:schemeClr val="tx2"/>
          </a:solidFill>
          <a:ln w="12700" cap="flat" cmpd="sng" algn="ctr">
            <a:solidFill>
              <a:srgbClr val="00B0F0"/>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r>
              <a:rPr lang="en-US" sz="900" b="1" dirty="0" smtClean="0">
                <a:solidFill>
                  <a:schemeClr val="bg1"/>
                </a:solidFill>
              </a:rPr>
              <a:t>Add in institution-specific information; delete all orange boxes throughout presentation.</a:t>
            </a:r>
          </a:p>
        </p:txBody>
      </p:sp>
      <p:sp>
        <p:nvSpPr>
          <p:cNvPr id="6" name="Line Callout 1 5"/>
          <p:cNvSpPr/>
          <p:nvPr/>
        </p:nvSpPr>
        <p:spPr bwMode="gray">
          <a:xfrm>
            <a:off x="1815464" y="220980"/>
            <a:ext cx="2133599" cy="655319"/>
          </a:xfrm>
          <a:prstGeom prst="borderCallout1">
            <a:avLst>
              <a:gd name="adj1" fmla="val 89962"/>
              <a:gd name="adj2" fmla="val 95219"/>
              <a:gd name="adj3" fmla="val 90976"/>
              <a:gd name="adj4" fmla="val 95274"/>
            </a:avLst>
          </a:prstGeom>
          <a:solidFill>
            <a:schemeClr val="tx2"/>
          </a:solidFill>
          <a:ln w="12700" cap="flat" cmpd="sng" algn="ctr">
            <a:solidFill>
              <a:srgbClr val="00B0F0"/>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r>
              <a:rPr lang="en-US" sz="900" b="1" dirty="0">
                <a:solidFill>
                  <a:schemeClr val="bg1"/>
                </a:solidFill>
              </a:rPr>
              <a:t>Refer to the </a:t>
            </a:r>
            <a:r>
              <a:rPr lang="en-US" sz="900" b="1" dirty="0" smtClean="0">
                <a:solidFill>
                  <a:schemeClr val="bg1"/>
                </a:solidFill>
              </a:rPr>
              <a:t>talking points in the “notes” section of the PowerPoint to guide your presentation.</a:t>
            </a:r>
            <a:endParaRPr lang="en-US" sz="900" b="1" dirty="0">
              <a:solidFill>
                <a:schemeClr val="bg1"/>
              </a:solidFill>
            </a:endParaRPr>
          </a:p>
        </p:txBody>
      </p:sp>
    </p:spTree>
    <p:extLst>
      <p:ext uri="{BB962C8B-B14F-4D97-AF65-F5344CB8AC3E}">
        <p14:creationId xmlns:p14="http://schemas.microsoft.com/office/powerpoint/2010/main" val="1087311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bwMode="gray"/>
        <p:txBody>
          <a:bodyPr/>
          <a:lstStyle/>
          <a:p>
            <a:r>
              <a:rPr lang="en-US" dirty="0"/>
              <a:t>Driven by the Mega-Campaigns of the Last Decade</a:t>
            </a:r>
          </a:p>
        </p:txBody>
      </p:sp>
      <p:sp>
        <p:nvSpPr>
          <p:cNvPr id="9" name="Text Placeholder 8"/>
          <p:cNvSpPr>
            <a:spLocks noGrp="1"/>
          </p:cNvSpPr>
          <p:nvPr>
            <p:ph type="body" sz="quarter" idx="16"/>
          </p:nvPr>
        </p:nvSpPr>
        <p:spPr bwMode="gray"/>
        <p:txBody>
          <a:bodyPr/>
          <a:lstStyle/>
          <a:p>
            <a:endParaRPr lang="en-US" dirty="0"/>
          </a:p>
        </p:txBody>
      </p:sp>
      <p:sp>
        <p:nvSpPr>
          <p:cNvPr id="10" name="Text Placeholder 9"/>
          <p:cNvSpPr>
            <a:spLocks noGrp="1"/>
          </p:cNvSpPr>
          <p:nvPr>
            <p:ph type="body" sz="quarter" idx="18"/>
          </p:nvPr>
        </p:nvSpPr>
        <p:spPr bwMode="gray">
          <a:xfrm>
            <a:off x="2362200" y="4446657"/>
            <a:ext cx="3760788" cy="353943"/>
          </a:xfrm>
        </p:spPr>
        <p:txBody>
          <a:bodyPr/>
          <a:lstStyle/>
          <a:p>
            <a:r>
              <a:rPr lang="en-US" dirty="0"/>
              <a:t>Source: Olsen-Phillips P, O’Leary B, “How 18 Causes Have Fared Through the Years,” </a:t>
            </a:r>
            <a:r>
              <a:rPr lang="en-US" i="1" dirty="0"/>
              <a:t>Chronicle of Philanthropy,  </a:t>
            </a:r>
            <a:r>
              <a:rPr lang="en-US" dirty="0"/>
              <a:t>Oct. 29, 2015,</a:t>
            </a:r>
            <a:r>
              <a:rPr lang="en-US" i="1" dirty="0"/>
              <a:t> </a:t>
            </a:r>
            <a:r>
              <a:rPr lang="en-US" dirty="0">
                <a:hlinkClick r:id="rId3"/>
              </a:rPr>
              <a:t>https://philanthropy.com/interactives/phil400-chart-2015</a:t>
            </a:r>
            <a:r>
              <a:rPr lang="en-US" dirty="0"/>
              <a:t>; Grenzebach Glier and Associates, “Billion Dollar Capital Campaigns,” Mar. 15, 2015, </a:t>
            </a:r>
            <a:r>
              <a:rPr lang="en-US" dirty="0">
                <a:hlinkClick r:id="rId4"/>
              </a:rPr>
              <a:t>http://www.grenzebachglier.com/assets/files/GG+A%20-%20Billion%20Dollar%20Campaign%20List%20-%203-15-2015.pdf</a:t>
            </a:r>
            <a:r>
              <a:rPr lang="en-US" dirty="0"/>
              <a:t>; Advancement Forum interviews and analysis.</a:t>
            </a:r>
          </a:p>
        </p:txBody>
      </p:sp>
      <p:sp>
        <p:nvSpPr>
          <p:cNvPr id="7" name="Title 6"/>
          <p:cNvSpPr>
            <a:spLocks noGrp="1"/>
          </p:cNvSpPr>
          <p:nvPr>
            <p:ph type="title"/>
          </p:nvPr>
        </p:nvSpPr>
        <p:spPr bwMode="gray"/>
        <p:txBody>
          <a:bodyPr/>
          <a:lstStyle/>
          <a:p>
            <a:r>
              <a:rPr lang="en-US" dirty="0"/>
              <a:t>Giving to Higher Education at an All-Time High</a:t>
            </a:r>
          </a:p>
        </p:txBody>
      </p:sp>
      <p:sp>
        <p:nvSpPr>
          <p:cNvPr id="13" name="TextBox 12"/>
          <p:cNvSpPr txBox="1"/>
          <p:nvPr/>
        </p:nvSpPr>
        <p:spPr bwMode="gray">
          <a:xfrm>
            <a:off x="269874" y="937423"/>
            <a:ext cx="2833544" cy="153888"/>
          </a:xfrm>
          <a:prstGeom prst="rect">
            <a:avLst/>
          </a:prstGeom>
          <a:noFill/>
        </p:spPr>
        <p:txBody>
          <a:bodyPr wrap="square" lIns="0" tIns="0" rIns="0" bIns="0" rtlCol="0">
            <a:spAutoFit/>
          </a:bodyPr>
          <a:lstStyle/>
          <a:p>
            <a:r>
              <a:rPr lang="en-US" sz="1000" b="1" dirty="0"/>
              <a:t>How Causes Have Fared over the Years</a:t>
            </a:r>
          </a:p>
        </p:txBody>
      </p:sp>
      <p:sp>
        <p:nvSpPr>
          <p:cNvPr id="14" name="TextBox 13"/>
          <p:cNvSpPr txBox="1"/>
          <p:nvPr/>
        </p:nvSpPr>
        <p:spPr bwMode="gray">
          <a:xfrm>
            <a:off x="269875" y="1135447"/>
            <a:ext cx="2441448" cy="138499"/>
          </a:xfrm>
          <a:prstGeom prst="rect">
            <a:avLst/>
          </a:prstGeom>
          <a:noFill/>
        </p:spPr>
        <p:txBody>
          <a:bodyPr wrap="square" lIns="0" tIns="0" rIns="0" bIns="0" rtlCol="0">
            <a:spAutoFit/>
          </a:bodyPr>
          <a:lstStyle/>
          <a:p>
            <a:r>
              <a:rPr lang="en-US" sz="900" i="1" dirty="0">
                <a:solidFill>
                  <a:schemeClr val="accent3"/>
                </a:solidFill>
              </a:rPr>
              <a:t>In Billions of Dollars</a:t>
            </a:r>
          </a:p>
        </p:txBody>
      </p:sp>
      <p:sp>
        <p:nvSpPr>
          <p:cNvPr id="37" name="TextBox 36"/>
          <p:cNvSpPr txBox="1"/>
          <p:nvPr/>
        </p:nvSpPr>
        <p:spPr bwMode="gray">
          <a:xfrm>
            <a:off x="3677284" y="942861"/>
            <a:ext cx="2352980" cy="153888"/>
          </a:xfrm>
          <a:prstGeom prst="rect">
            <a:avLst/>
          </a:prstGeom>
          <a:noFill/>
        </p:spPr>
        <p:txBody>
          <a:bodyPr wrap="square" lIns="0" tIns="0" rIns="0" bIns="0" rtlCol="0">
            <a:spAutoFit/>
          </a:bodyPr>
          <a:lstStyle/>
          <a:p>
            <a:r>
              <a:rPr lang="en-US" sz="1000" b="1" dirty="0"/>
              <a:t>Recent Billion-Dollar Campaigns</a:t>
            </a:r>
          </a:p>
        </p:txBody>
      </p:sp>
      <p:grpSp>
        <p:nvGrpSpPr>
          <p:cNvPr id="12" name="Group 11"/>
          <p:cNvGrpSpPr/>
          <p:nvPr/>
        </p:nvGrpSpPr>
        <p:grpSpPr>
          <a:xfrm>
            <a:off x="3677284" y="1250638"/>
            <a:ext cx="1303569" cy="707175"/>
            <a:chOff x="3598177" y="1250638"/>
            <a:chExt cx="1303569" cy="707175"/>
          </a:xfrm>
        </p:grpSpPr>
        <p:pic>
          <p:nvPicPr>
            <p:cNvPr id="39" name="Picture 4" descr="http://www.atvn.org/sites/default/files/uploads/NEW%20USC%20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8177" y="1250638"/>
              <a:ext cx="1303569" cy="521427"/>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bwMode="gray">
            <a:xfrm>
              <a:off x="3826232" y="1677739"/>
              <a:ext cx="847459" cy="280074"/>
            </a:xfrm>
            <a:prstGeom prst="rect">
              <a:avLst/>
            </a:prstGeom>
            <a:noFill/>
          </p:spPr>
          <p:txBody>
            <a:bodyPr wrap="square" lIns="64005" tIns="32003" rIns="64005" bIns="32003" rtlCol="0">
              <a:spAutoFit/>
            </a:bodyPr>
            <a:lstStyle/>
            <a:p>
              <a:pPr algn="ctr"/>
              <a:r>
                <a:rPr lang="en-US" sz="1400" dirty="0">
                  <a:solidFill>
                    <a:schemeClr val="tx2"/>
                  </a:solidFill>
                  <a:latin typeface="+mj-lt"/>
                </a:rPr>
                <a:t>$6B</a:t>
              </a:r>
            </a:p>
          </p:txBody>
        </p:sp>
      </p:grpSp>
      <p:grpSp>
        <p:nvGrpSpPr>
          <p:cNvPr id="47" name="Group 46"/>
          <p:cNvGrpSpPr/>
          <p:nvPr/>
        </p:nvGrpSpPr>
        <p:grpSpPr>
          <a:xfrm>
            <a:off x="4509940" y="1957813"/>
            <a:ext cx="1039738" cy="659938"/>
            <a:chOff x="2525966" y="2733737"/>
            <a:chExt cx="1039738" cy="659938"/>
          </a:xfrm>
        </p:grpSpPr>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5966" y="2733737"/>
              <a:ext cx="1039738" cy="368919"/>
            </a:xfrm>
            <a:prstGeom prst="rect">
              <a:avLst/>
            </a:prstGeom>
          </p:spPr>
        </p:pic>
        <p:sp>
          <p:nvSpPr>
            <p:cNvPr id="49" name="TextBox 48"/>
            <p:cNvSpPr txBox="1"/>
            <p:nvPr/>
          </p:nvSpPr>
          <p:spPr bwMode="gray">
            <a:xfrm>
              <a:off x="2622106" y="3113601"/>
              <a:ext cx="847459" cy="280074"/>
            </a:xfrm>
            <a:prstGeom prst="rect">
              <a:avLst/>
            </a:prstGeom>
            <a:noFill/>
          </p:spPr>
          <p:txBody>
            <a:bodyPr wrap="square" lIns="64005" tIns="32003" rIns="64005" bIns="32003" rtlCol="0">
              <a:spAutoFit/>
            </a:bodyPr>
            <a:lstStyle/>
            <a:p>
              <a:pPr algn="ctr"/>
              <a:r>
                <a:rPr lang="en-US" sz="1400" dirty="0">
                  <a:solidFill>
                    <a:schemeClr val="tx2"/>
                  </a:solidFill>
                  <a:latin typeface="+mj-lt"/>
                </a:rPr>
                <a:t>$2B</a:t>
              </a:r>
            </a:p>
          </p:txBody>
        </p:sp>
      </p:grpSp>
      <p:graphicFrame>
        <p:nvGraphicFramePr>
          <p:cNvPr id="54" name="Chart 53"/>
          <p:cNvGraphicFramePr/>
          <p:nvPr>
            <p:extLst>
              <p:ext uri="{D42A27DB-BD31-4B8C-83A1-F6EECF244321}">
                <p14:modId xmlns:p14="http://schemas.microsoft.com/office/powerpoint/2010/main" val="3531963095"/>
              </p:ext>
            </p:extLst>
          </p:nvPr>
        </p:nvGraphicFramePr>
        <p:xfrm>
          <a:off x="392988" y="1230133"/>
          <a:ext cx="3169195" cy="3324270"/>
        </p:xfrm>
        <a:graphic>
          <a:graphicData uri="http://schemas.openxmlformats.org/drawingml/2006/chart">
            <c:chart xmlns:c="http://schemas.openxmlformats.org/drawingml/2006/chart" xmlns:r="http://schemas.openxmlformats.org/officeDocument/2006/relationships" r:id="rId7"/>
          </a:graphicData>
        </a:graphic>
      </p:graphicFrame>
      <p:sp>
        <p:nvSpPr>
          <p:cNvPr id="55" name="TextBox 54"/>
          <p:cNvSpPr txBox="1"/>
          <p:nvPr/>
        </p:nvSpPr>
        <p:spPr bwMode="gray">
          <a:xfrm>
            <a:off x="2563986" y="1409348"/>
            <a:ext cx="899730" cy="246221"/>
          </a:xfrm>
          <a:prstGeom prst="rect">
            <a:avLst/>
          </a:prstGeom>
          <a:noFill/>
        </p:spPr>
        <p:txBody>
          <a:bodyPr wrap="square" lIns="0" tIns="0" rIns="0" bIns="0" rtlCol="0">
            <a:spAutoFit/>
          </a:bodyPr>
          <a:lstStyle/>
          <a:p>
            <a:pPr>
              <a:spcBef>
                <a:spcPts val="500"/>
              </a:spcBef>
            </a:pPr>
            <a:r>
              <a:rPr lang="en-US" sz="800" dirty="0"/>
              <a:t>Higher </a:t>
            </a:r>
            <a:br>
              <a:rPr lang="en-US" sz="800" dirty="0"/>
            </a:br>
            <a:r>
              <a:rPr lang="en-US" sz="800" dirty="0"/>
              <a:t>Education (All)</a:t>
            </a:r>
          </a:p>
        </p:txBody>
      </p:sp>
      <p:sp>
        <p:nvSpPr>
          <p:cNvPr id="56" name="TextBox 55"/>
          <p:cNvSpPr txBox="1"/>
          <p:nvPr/>
        </p:nvSpPr>
        <p:spPr bwMode="gray">
          <a:xfrm>
            <a:off x="2563985" y="2177223"/>
            <a:ext cx="779585" cy="123111"/>
          </a:xfrm>
          <a:prstGeom prst="rect">
            <a:avLst/>
          </a:prstGeom>
          <a:noFill/>
        </p:spPr>
        <p:txBody>
          <a:bodyPr wrap="square" lIns="0" tIns="0" rIns="0" bIns="0" rtlCol="0">
            <a:spAutoFit/>
          </a:bodyPr>
          <a:lstStyle/>
          <a:p>
            <a:pPr>
              <a:spcBef>
                <a:spcPts val="500"/>
              </a:spcBef>
            </a:pPr>
            <a:r>
              <a:rPr lang="en-US" sz="800" dirty="0"/>
              <a:t>Social Services</a:t>
            </a:r>
          </a:p>
        </p:txBody>
      </p:sp>
      <p:sp>
        <p:nvSpPr>
          <p:cNvPr id="57" name="TextBox 56"/>
          <p:cNvSpPr txBox="1"/>
          <p:nvPr/>
        </p:nvSpPr>
        <p:spPr bwMode="gray">
          <a:xfrm>
            <a:off x="2563986" y="2366419"/>
            <a:ext cx="700446" cy="123111"/>
          </a:xfrm>
          <a:prstGeom prst="rect">
            <a:avLst/>
          </a:prstGeom>
          <a:noFill/>
        </p:spPr>
        <p:txBody>
          <a:bodyPr wrap="square" lIns="0" tIns="0" rIns="0" bIns="0" rtlCol="0">
            <a:spAutoFit/>
          </a:bodyPr>
          <a:lstStyle/>
          <a:p>
            <a:pPr>
              <a:spcBef>
                <a:spcPts val="500"/>
              </a:spcBef>
            </a:pPr>
            <a:r>
              <a:rPr lang="en-US" sz="800" dirty="0"/>
              <a:t>International</a:t>
            </a:r>
          </a:p>
        </p:txBody>
      </p:sp>
      <p:sp>
        <p:nvSpPr>
          <p:cNvPr id="58" name="TextBox 57"/>
          <p:cNvSpPr txBox="1"/>
          <p:nvPr/>
        </p:nvSpPr>
        <p:spPr bwMode="gray">
          <a:xfrm>
            <a:off x="2563985" y="2582697"/>
            <a:ext cx="1070169" cy="246221"/>
          </a:xfrm>
          <a:prstGeom prst="rect">
            <a:avLst/>
          </a:prstGeom>
          <a:noFill/>
        </p:spPr>
        <p:txBody>
          <a:bodyPr wrap="square" lIns="0" tIns="0" rIns="0" bIns="0" rtlCol="0">
            <a:spAutoFit/>
          </a:bodyPr>
          <a:lstStyle/>
          <a:p>
            <a:pPr>
              <a:spcBef>
                <a:spcPts val="500"/>
              </a:spcBef>
            </a:pPr>
            <a:r>
              <a:rPr lang="en-US" sz="800" dirty="0"/>
              <a:t>Higher Education (Private)</a:t>
            </a:r>
          </a:p>
        </p:txBody>
      </p:sp>
      <p:sp>
        <p:nvSpPr>
          <p:cNvPr id="59" name="TextBox 58"/>
          <p:cNvSpPr txBox="1"/>
          <p:nvPr/>
        </p:nvSpPr>
        <p:spPr bwMode="gray">
          <a:xfrm>
            <a:off x="2563986" y="2840170"/>
            <a:ext cx="899730" cy="246221"/>
          </a:xfrm>
          <a:prstGeom prst="rect">
            <a:avLst/>
          </a:prstGeom>
          <a:noFill/>
        </p:spPr>
        <p:txBody>
          <a:bodyPr wrap="square" lIns="0" tIns="0" rIns="0" bIns="0" rtlCol="0">
            <a:spAutoFit/>
          </a:bodyPr>
          <a:lstStyle/>
          <a:p>
            <a:pPr>
              <a:spcBef>
                <a:spcPts val="500"/>
              </a:spcBef>
            </a:pPr>
            <a:r>
              <a:rPr lang="en-US" sz="800" dirty="0"/>
              <a:t>Higher Education (Public)</a:t>
            </a:r>
          </a:p>
        </p:txBody>
      </p:sp>
      <p:sp>
        <p:nvSpPr>
          <p:cNvPr id="60" name="TextBox 59"/>
          <p:cNvSpPr txBox="1"/>
          <p:nvPr/>
        </p:nvSpPr>
        <p:spPr bwMode="gray">
          <a:xfrm>
            <a:off x="2563986" y="3319738"/>
            <a:ext cx="779585" cy="246221"/>
          </a:xfrm>
          <a:prstGeom prst="rect">
            <a:avLst/>
          </a:prstGeom>
          <a:noFill/>
        </p:spPr>
        <p:txBody>
          <a:bodyPr wrap="square" lIns="0" tIns="0" rIns="0" bIns="0" rtlCol="0">
            <a:spAutoFit/>
          </a:bodyPr>
          <a:lstStyle/>
          <a:p>
            <a:pPr>
              <a:spcBef>
                <a:spcPts val="500"/>
              </a:spcBef>
            </a:pPr>
            <a:r>
              <a:rPr lang="en-US" sz="800" dirty="0"/>
              <a:t>Community </a:t>
            </a:r>
            <a:br>
              <a:rPr lang="en-US" sz="800" dirty="0"/>
            </a:br>
            <a:r>
              <a:rPr lang="en-US" sz="800" dirty="0"/>
              <a:t>Foundations</a:t>
            </a:r>
          </a:p>
        </p:txBody>
      </p:sp>
      <p:pic>
        <p:nvPicPr>
          <p:cNvPr id="34" name="Pictur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3483" y="2768636"/>
            <a:ext cx="729208" cy="314111"/>
          </a:xfrm>
          <a:prstGeom prst="rect">
            <a:avLst/>
          </a:prstGeom>
        </p:spPr>
      </p:pic>
      <p:sp>
        <p:nvSpPr>
          <p:cNvPr id="35" name="TextBox 34"/>
          <p:cNvSpPr txBox="1"/>
          <p:nvPr/>
        </p:nvSpPr>
        <p:spPr bwMode="gray">
          <a:xfrm>
            <a:off x="3824358" y="3098493"/>
            <a:ext cx="847459" cy="280074"/>
          </a:xfrm>
          <a:prstGeom prst="rect">
            <a:avLst/>
          </a:prstGeom>
          <a:noFill/>
        </p:spPr>
        <p:txBody>
          <a:bodyPr wrap="square" lIns="64005" tIns="32003" rIns="64005" bIns="32003" rtlCol="0">
            <a:spAutoFit/>
          </a:bodyPr>
          <a:lstStyle/>
          <a:p>
            <a:pPr algn="ctr"/>
            <a:r>
              <a:rPr lang="en-US" sz="1400" dirty="0">
                <a:solidFill>
                  <a:schemeClr val="tx2"/>
                </a:solidFill>
                <a:latin typeface="+mj-lt"/>
              </a:rPr>
              <a:t>$1.2B</a:t>
            </a:r>
          </a:p>
        </p:txBody>
      </p:sp>
      <p:grpSp>
        <p:nvGrpSpPr>
          <p:cNvPr id="15" name="Group 14"/>
          <p:cNvGrpSpPr/>
          <p:nvPr/>
        </p:nvGrpSpPr>
        <p:grpSpPr>
          <a:xfrm>
            <a:off x="5315230" y="1360674"/>
            <a:ext cx="847459" cy="597139"/>
            <a:chOff x="5217144" y="1360674"/>
            <a:chExt cx="847459" cy="597139"/>
          </a:xfrm>
        </p:grpSpPr>
        <p:pic>
          <p:nvPicPr>
            <p:cNvPr id="1026" name="Picture 2" descr="https://upload.wikimedia.org/wikipedia/commons/thumb/0/0c/MIT_logo.svg/1280px-MIT_logo.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49568" y="1360674"/>
              <a:ext cx="582611" cy="301319"/>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bwMode="gray">
            <a:xfrm>
              <a:off x="5217144" y="1677739"/>
              <a:ext cx="847459" cy="280074"/>
            </a:xfrm>
            <a:prstGeom prst="rect">
              <a:avLst/>
            </a:prstGeom>
            <a:noFill/>
          </p:spPr>
          <p:txBody>
            <a:bodyPr wrap="square" lIns="64005" tIns="32003" rIns="64005" bIns="32003" rtlCol="0">
              <a:spAutoFit/>
            </a:bodyPr>
            <a:lstStyle/>
            <a:p>
              <a:pPr algn="ctr"/>
              <a:r>
                <a:rPr lang="en-US" sz="1400" dirty="0">
                  <a:solidFill>
                    <a:schemeClr val="tx2"/>
                  </a:solidFill>
                  <a:latin typeface="+mj-lt"/>
                </a:rPr>
                <a:t>$5B</a:t>
              </a:r>
            </a:p>
          </p:txBody>
        </p:sp>
      </p:grpSp>
      <p:sp>
        <p:nvSpPr>
          <p:cNvPr id="36" name="TextBox 35"/>
          <p:cNvSpPr txBox="1"/>
          <p:nvPr/>
        </p:nvSpPr>
        <p:spPr bwMode="gray">
          <a:xfrm rot="16200000">
            <a:off x="-722923" y="2647833"/>
            <a:ext cx="2108712" cy="123111"/>
          </a:xfrm>
          <a:prstGeom prst="rect">
            <a:avLst/>
          </a:prstGeom>
          <a:noFill/>
        </p:spPr>
        <p:txBody>
          <a:bodyPr wrap="square" lIns="0" tIns="0" rIns="0" bIns="0" rtlCol="0">
            <a:spAutoFit/>
          </a:bodyPr>
          <a:lstStyle/>
          <a:p>
            <a:pPr algn="ctr"/>
            <a:r>
              <a:rPr lang="en-US" sz="800" i="1" dirty="0"/>
              <a:t>Fundraising Revenue (Billions of Dollars)</a:t>
            </a:r>
          </a:p>
        </p:txBody>
      </p:sp>
      <p:sp>
        <p:nvSpPr>
          <p:cNvPr id="42" name="Rectangle 41"/>
          <p:cNvSpPr/>
          <p:nvPr/>
        </p:nvSpPr>
        <p:spPr bwMode="gray">
          <a:xfrm>
            <a:off x="3677284" y="3456262"/>
            <a:ext cx="2445703" cy="843700"/>
          </a:xfrm>
          <a:prstGeom prst="rect">
            <a:avLst/>
          </a:prstGeom>
          <a:noFill/>
          <a:ln w="12700">
            <a:solidFill>
              <a:schemeClr val="accent3"/>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1000" dirty="0">
                <a:solidFill>
                  <a:schemeClr val="bg1"/>
                </a:solidFill>
              </a:rPr>
              <a:t>z</a:t>
            </a:r>
          </a:p>
        </p:txBody>
      </p:sp>
      <p:sp>
        <p:nvSpPr>
          <p:cNvPr id="43" name="TextBox 42"/>
          <p:cNvSpPr txBox="1"/>
          <p:nvPr/>
        </p:nvSpPr>
        <p:spPr bwMode="gray">
          <a:xfrm>
            <a:off x="5060741" y="3098493"/>
            <a:ext cx="847459" cy="280074"/>
          </a:xfrm>
          <a:prstGeom prst="rect">
            <a:avLst/>
          </a:prstGeom>
          <a:noFill/>
        </p:spPr>
        <p:txBody>
          <a:bodyPr wrap="square" lIns="64005" tIns="32003" rIns="64005" bIns="32003" rtlCol="0">
            <a:spAutoFit/>
          </a:bodyPr>
          <a:lstStyle/>
          <a:p>
            <a:pPr algn="ctr"/>
            <a:r>
              <a:rPr lang="en-US" sz="1400" dirty="0">
                <a:solidFill>
                  <a:schemeClr val="tx2"/>
                </a:solidFill>
                <a:latin typeface="+mj-lt"/>
              </a:rPr>
              <a:t>$1.5B</a:t>
            </a:r>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1797" y="2648555"/>
            <a:ext cx="645346" cy="434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Line Callout 1 32"/>
          <p:cNvSpPr/>
          <p:nvPr/>
        </p:nvSpPr>
        <p:spPr bwMode="gray">
          <a:xfrm>
            <a:off x="3678192" y="3456262"/>
            <a:ext cx="2444795" cy="843700"/>
          </a:xfrm>
          <a:prstGeom prst="borderCallout1">
            <a:avLst>
              <a:gd name="adj1" fmla="val 91125"/>
              <a:gd name="adj2" fmla="val 97222"/>
              <a:gd name="adj3" fmla="val 92489"/>
              <a:gd name="adj4" fmla="val 96566"/>
            </a:avLst>
          </a:prstGeom>
          <a:solidFill>
            <a:schemeClr val="tx2"/>
          </a:solidFill>
          <a:ln w="12700" cap="flat" cmpd="sng" algn="ctr">
            <a:solidFill>
              <a:srgbClr val="00B0F0"/>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r>
              <a:rPr lang="en-US" sz="900" b="1" dirty="0" smtClean="0">
                <a:solidFill>
                  <a:schemeClr val="bg1"/>
                </a:solidFill>
              </a:rPr>
              <a:t>Enter information about your institution’s current and/or future campaign plans.</a:t>
            </a:r>
          </a:p>
        </p:txBody>
      </p:sp>
    </p:spTree>
    <p:extLst>
      <p:ext uri="{BB962C8B-B14F-4D97-AF65-F5344CB8AC3E}">
        <p14:creationId xmlns:p14="http://schemas.microsoft.com/office/powerpoint/2010/main" val="710954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bwMode="gray"/>
        <p:txBody>
          <a:bodyPr/>
          <a:lstStyle/>
          <a:p>
            <a:r>
              <a:rPr lang="en-US" dirty="0"/>
              <a:t>With Heightened Expectations for the Organizations They Support</a:t>
            </a:r>
          </a:p>
        </p:txBody>
      </p:sp>
      <p:sp>
        <p:nvSpPr>
          <p:cNvPr id="9" name="Text Placeholder 8"/>
          <p:cNvSpPr>
            <a:spLocks noGrp="1"/>
          </p:cNvSpPr>
          <p:nvPr>
            <p:ph type="body" sz="quarter" idx="16"/>
          </p:nvPr>
        </p:nvSpPr>
        <p:spPr bwMode="gray"/>
        <p:txBody>
          <a:bodyPr/>
          <a:lstStyle/>
          <a:p>
            <a:r>
              <a:rPr lang="en-US" dirty="0" smtClean="0"/>
              <a:t>Threats to Our Success</a:t>
            </a:r>
            <a:endParaRPr lang="en-US" dirty="0"/>
          </a:p>
        </p:txBody>
      </p:sp>
      <p:sp>
        <p:nvSpPr>
          <p:cNvPr id="10" name="Text Placeholder 9"/>
          <p:cNvSpPr>
            <a:spLocks noGrp="1"/>
          </p:cNvSpPr>
          <p:nvPr>
            <p:ph type="body" sz="quarter" idx="18"/>
          </p:nvPr>
        </p:nvSpPr>
        <p:spPr bwMode="gray">
          <a:xfrm>
            <a:off x="2219961" y="4678680"/>
            <a:ext cx="3903028" cy="121920"/>
          </a:xfrm>
        </p:spPr>
        <p:txBody>
          <a:bodyPr/>
          <a:lstStyle/>
          <a:p>
            <a:pPr algn="r"/>
            <a:r>
              <a:rPr lang="en-US" dirty="0"/>
              <a:t>Source: Advancement Forum interviews and analysis. </a:t>
            </a:r>
          </a:p>
        </p:txBody>
      </p:sp>
      <p:sp>
        <p:nvSpPr>
          <p:cNvPr id="11" name="Text Placeholder 10"/>
          <p:cNvSpPr>
            <a:spLocks noGrp="1"/>
          </p:cNvSpPr>
          <p:nvPr>
            <p:ph type="body" sz="quarter" idx="19"/>
          </p:nvPr>
        </p:nvSpPr>
        <p:spPr bwMode="gray"/>
        <p:txBody>
          <a:bodyPr/>
          <a:lstStyle/>
          <a:p>
            <a:endParaRPr lang="en-US" dirty="0"/>
          </a:p>
        </p:txBody>
      </p:sp>
      <p:sp>
        <p:nvSpPr>
          <p:cNvPr id="7" name="Title 6"/>
          <p:cNvSpPr>
            <a:spLocks noGrp="1"/>
          </p:cNvSpPr>
          <p:nvPr>
            <p:ph type="title"/>
          </p:nvPr>
        </p:nvSpPr>
        <p:spPr bwMode="gray"/>
        <p:txBody>
          <a:bodyPr/>
          <a:lstStyle/>
          <a:p>
            <a:r>
              <a:rPr lang="en-US" dirty="0"/>
              <a:t>A New Breed of Donor</a:t>
            </a:r>
          </a:p>
        </p:txBody>
      </p:sp>
      <p:sp>
        <p:nvSpPr>
          <p:cNvPr id="6" name="TextBox 5"/>
          <p:cNvSpPr txBox="1"/>
          <p:nvPr/>
        </p:nvSpPr>
        <p:spPr bwMode="gray">
          <a:xfrm>
            <a:off x="277549" y="958849"/>
            <a:ext cx="2903134" cy="307777"/>
          </a:xfrm>
          <a:prstGeom prst="rect">
            <a:avLst/>
          </a:prstGeom>
          <a:noFill/>
        </p:spPr>
        <p:txBody>
          <a:bodyPr wrap="square" lIns="0" tIns="0" rIns="0" bIns="0" rtlCol="0">
            <a:spAutoFit/>
          </a:bodyPr>
          <a:lstStyle/>
          <a:p>
            <a:pPr>
              <a:spcBef>
                <a:spcPts val="500"/>
              </a:spcBef>
            </a:pPr>
            <a:r>
              <a:rPr lang="en-US" sz="1000" b="1" dirty="0"/>
              <a:t>An Emerging Donor on </a:t>
            </a:r>
            <a:br>
              <a:rPr lang="en-US" sz="1000" b="1" dirty="0"/>
            </a:br>
            <a:r>
              <a:rPr lang="en-US" sz="1000" b="1" dirty="0"/>
              <a:t>Advancement’s Mind</a:t>
            </a:r>
          </a:p>
        </p:txBody>
      </p:sp>
      <p:sp>
        <p:nvSpPr>
          <p:cNvPr id="28" name="TextBox 27"/>
          <p:cNvSpPr txBox="1"/>
          <p:nvPr/>
        </p:nvSpPr>
        <p:spPr bwMode="gray">
          <a:xfrm>
            <a:off x="3103283" y="958850"/>
            <a:ext cx="2529839" cy="153888"/>
          </a:xfrm>
          <a:prstGeom prst="rect">
            <a:avLst/>
          </a:prstGeom>
          <a:noFill/>
        </p:spPr>
        <p:txBody>
          <a:bodyPr wrap="square" lIns="0" tIns="0" rIns="0" bIns="0" rtlCol="0">
            <a:spAutoFit/>
          </a:bodyPr>
          <a:lstStyle/>
          <a:p>
            <a:pPr>
              <a:spcBef>
                <a:spcPts val="500"/>
              </a:spcBef>
            </a:pPr>
            <a:r>
              <a:rPr lang="en-US" sz="1000" b="1" dirty="0"/>
              <a:t>The Donor-Investor Seeks</a:t>
            </a:r>
          </a:p>
        </p:txBody>
      </p:sp>
      <p:sp>
        <p:nvSpPr>
          <p:cNvPr id="47" name="TextBox 46"/>
          <p:cNvSpPr txBox="1"/>
          <p:nvPr/>
        </p:nvSpPr>
        <p:spPr bwMode="gray">
          <a:xfrm>
            <a:off x="5066221" y="1594019"/>
            <a:ext cx="1044886" cy="869469"/>
          </a:xfrm>
          <a:prstGeom prst="rect">
            <a:avLst/>
          </a:prstGeom>
          <a:noFill/>
        </p:spPr>
        <p:txBody>
          <a:bodyPr wrap="square" lIns="0" tIns="0" rIns="0" bIns="0" rtlCol="0">
            <a:spAutoFit/>
          </a:bodyPr>
          <a:lstStyle/>
          <a:p>
            <a:pPr>
              <a:spcBef>
                <a:spcPts val="300"/>
              </a:spcBef>
            </a:pPr>
            <a:r>
              <a:rPr lang="en-US" sz="900" b="1" dirty="0"/>
              <a:t>Compelling  Ideas</a:t>
            </a:r>
          </a:p>
          <a:p>
            <a:pPr>
              <a:spcBef>
                <a:spcPts val="300"/>
              </a:spcBef>
            </a:pPr>
            <a:r>
              <a:rPr lang="en-US" sz="900" dirty="0"/>
              <a:t>Innovative, large-scale solutions to local, national, or global problems</a:t>
            </a:r>
          </a:p>
        </p:txBody>
      </p:sp>
      <p:sp>
        <p:nvSpPr>
          <p:cNvPr id="51" name="TextBox 50"/>
          <p:cNvSpPr txBox="1"/>
          <p:nvPr/>
        </p:nvSpPr>
        <p:spPr bwMode="gray">
          <a:xfrm>
            <a:off x="4163167" y="3468798"/>
            <a:ext cx="1187859" cy="730969"/>
          </a:xfrm>
          <a:prstGeom prst="rect">
            <a:avLst/>
          </a:prstGeom>
          <a:noFill/>
        </p:spPr>
        <p:txBody>
          <a:bodyPr wrap="square" lIns="0" tIns="0" rIns="0" bIns="0" rtlCol="0">
            <a:spAutoFit/>
          </a:bodyPr>
          <a:lstStyle/>
          <a:p>
            <a:pPr algn="ctr">
              <a:spcBef>
                <a:spcPts val="300"/>
              </a:spcBef>
            </a:pPr>
            <a:r>
              <a:rPr lang="en-US" sz="900" b="1" dirty="0"/>
              <a:t>Credible Connections</a:t>
            </a:r>
            <a:endParaRPr lang="en-US" sz="900" dirty="0"/>
          </a:p>
          <a:p>
            <a:pPr algn="ctr">
              <a:spcBef>
                <a:spcPts val="300"/>
              </a:spcBef>
            </a:pPr>
            <a:r>
              <a:rPr lang="en-US" sz="900" dirty="0"/>
              <a:t>Investment in people who can link big ideas to impact</a:t>
            </a:r>
          </a:p>
        </p:txBody>
      </p:sp>
      <p:pic>
        <p:nvPicPr>
          <p:cNvPr id="4100" name="Picture 4" descr="L:\Public\Share\ABC Templates and Resources\EAB Templates and Resources\EAB Art Icons Logos\EAB Icons\Presen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578" y="3082762"/>
            <a:ext cx="253036" cy="342133"/>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bwMode="gray">
          <a:xfrm>
            <a:off x="3103283" y="1594019"/>
            <a:ext cx="1308648" cy="869469"/>
          </a:xfrm>
          <a:prstGeom prst="rect">
            <a:avLst/>
          </a:prstGeom>
          <a:noFill/>
        </p:spPr>
        <p:txBody>
          <a:bodyPr wrap="square" lIns="0" tIns="0" rIns="0" bIns="0" rtlCol="0">
            <a:spAutoFit/>
          </a:bodyPr>
          <a:lstStyle/>
          <a:p>
            <a:pPr algn="r">
              <a:spcBef>
                <a:spcPts val="300"/>
              </a:spcBef>
            </a:pPr>
            <a:r>
              <a:rPr lang="en-US" sz="900" b="1" dirty="0"/>
              <a:t>Transformative Impact</a:t>
            </a:r>
          </a:p>
          <a:p>
            <a:pPr algn="r">
              <a:spcBef>
                <a:spcPts val="300"/>
              </a:spcBef>
            </a:pPr>
            <a:r>
              <a:rPr lang="en-US" sz="900" dirty="0"/>
              <a:t>Evidence that their gift has led to change that would not otherwise be possible</a:t>
            </a:r>
          </a:p>
        </p:txBody>
      </p:sp>
      <p:pic>
        <p:nvPicPr>
          <p:cNvPr id="4101" name="Picture 5" descr="L:\Public\Share\ABC Templates and Resources\EAB Templates and Resources\EAB Art Icons Logos\EAB Icons\Forecast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9797" y="1227730"/>
            <a:ext cx="342133" cy="32847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456750" y="2362152"/>
            <a:ext cx="600693" cy="651866"/>
            <a:chOff x="4029858" y="3535618"/>
            <a:chExt cx="600693" cy="651866"/>
          </a:xfrm>
        </p:grpSpPr>
        <p:grpSp>
          <p:nvGrpSpPr>
            <p:cNvPr id="12" name="Group 11"/>
            <p:cNvGrpSpPr/>
            <p:nvPr/>
          </p:nvGrpSpPr>
          <p:grpSpPr>
            <a:xfrm>
              <a:off x="4029858" y="3535618"/>
              <a:ext cx="600693" cy="651866"/>
              <a:chOff x="4029858" y="3535618"/>
              <a:chExt cx="600693" cy="651866"/>
            </a:xfrm>
          </p:grpSpPr>
          <p:sp>
            <p:nvSpPr>
              <p:cNvPr id="43" name="Oval 42"/>
              <p:cNvSpPr/>
              <p:nvPr/>
            </p:nvSpPr>
            <p:spPr bwMode="gray">
              <a:xfrm>
                <a:off x="4029858" y="3535618"/>
                <a:ext cx="600693" cy="574684"/>
              </a:xfrm>
              <a:prstGeom prst="ellipse">
                <a:avLst/>
              </a:prstGeom>
              <a:noFill/>
              <a:ln w="12700" cap="rnd">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p:cNvCxnSpPr>
                <a:stCxn id="43" idx="4"/>
              </p:cNvCxnSpPr>
              <p:nvPr/>
            </p:nvCxnSpPr>
            <p:spPr bwMode="gray">
              <a:xfrm>
                <a:off x="4330205" y="4110302"/>
                <a:ext cx="0" cy="77182"/>
              </a:xfrm>
              <a:prstGeom prst="line">
                <a:avLst/>
              </a:prstGeom>
              <a:noFill/>
              <a:ln w="12700" cap="rnd">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bwMode="gray">
              <a:xfrm rot="2700000" flipV="1">
                <a:off x="4574188" y="3540124"/>
                <a:ext cx="0" cy="84172"/>
              </a:xfrm>
              <a:prstGeom prst="line">
                <a:avLst/>
              </a:prstGeom>
              <a:noFill/>
              <a:ln w="12700" cap="rnd">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bwMode="gray">
              <a:xfrm rot="2700000">
                <a:off x="4041993" y="3580470"/>
                <a:ext cx="89095" cy="0"/>
              </a:xfrm>
              <a:prstGeom prst="line">
                <a:avLst/>
              </a:prstGeom>
              <a:noFill/>
              <a:ln w="12700" cap="rnd">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cxnSp>
        </p:grpSp>
        <p:pic>
          <p:nvPicPr>
            <p:cNvPr id="16" name="Picture 6" descr="L:\Public\Share\ABC Templates and Resources\EAB Templates and Resources\EAB Art Icons Logos\EAB Icons\Powerpoint_slide_Presentation.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4112384" y="3894477"/>
              <a:ext cx="178140" cy="143193"/>
            </a:xfrm>
            <a:prstGeom prst="rect">
              <a:avLst/>
            </a:prstGeom>
            <a:noFill/>
            <a:extLst>
              <a:ext uri="{909E8E84-426E-40DD-AFC4-6F175D3DCCD1}">
                <a14:hiddenFill xmlns:a14="http://schemas.microsoft.com/office/drawing/2010/main">
                  <a:solidFill>
                    <a:srgbClr val="FFFFFF"/>
                  </a:solidFill>
                </a14:hiddenFill>
              </a:ext>
            </a:extLst>
          </p:spPr>
        </p:pic>
      </p:grpSp>
      <p:pic>
        <p:nvPicPr>
          <p:cNvPr id="1031" name="Picture 7" descr="L:\Public\Share\ABC Templates and Resources\EAB Templates and Resources\EAB Art Icons Logos\EAB Icons\Light_bul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6221" y="1214069"/>
            <a:ext cx="189479" cy="34213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271687" y="1418966"/>
            <a:ext cx="2628027" cy="447934"/>
            <a:chOff x="271687" y="1418966"/>
            <a:chExt cx="2628027" cy="447934"/>
          </a:xfrm>
        </p:grpSpPr>
        <p:sp>
          <p:nvSpPr>
            <p:cNvPr id="35" name="Freeform 34"/>
            <p:cNvSpPr/>
            <p:nvPr/>
          </p:nvSpPr>
          <p:spPr bwMode="gray">
            <a:xfrm>
              <a:off x="271687" y="1418966"/>
              <a:ext cx="2628027" cy="447934"/>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bg1"/>
            </a:solidFill>
            <a:ln w="6350" cap="flat" cmpd="sng" algn="ctr">
              <a:solidFill>
                <a:schemeClr val="accent4"/>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34" name="TextBox 33"/>
            <p:cNvSpPr txBox="1"/>
            <p:nvPr/>
          </p:nvSpPr>
          <p:spPr bwMode="gray">
            <a:xfrm>
              <a:off x="884584" y="1454934"/>
              <a:ext cx="2002226" cy="369332"/>
            </a:xfrm>
            <a:prstGeom prst="rect">
              <a:avLst/>
            </a:prstGeom>
            <a:noFill/>
            <a:ln>
              <a:noFill/>
            </a:ln>
          </p:spPr>
          <p:txBody>
            <a:bodyPr wrap="square" lIns="0" tIns="0" rIns="0" bIns="0" rtlCol="0">
              <a:spAutoFit/>
            </a:bodyPr>
            <a:lstStyle/>
            <a:p>
              <a:r>
                <a:rPr lang="en-US" sz="800" b="1" dirty="0">
                  <a:cs typeface="Times New Roman" pitchFamily="18" charset="0"/>
                </a:rPr>
                <a:t>Strategic Philanthropy: The Shift in Donor Behavior That’s Shaking Up the Nonprofit Sector</a:t>
              </a:r>
            </a:p>
          </p:txBody>
        </p:sp>
        <p:pic>
          <p:nvPicPr>
            <p:cNvPr id="3" name="Picture 4" descr="https://pbs.twimg.com/profile_images/562321217340719104/GVl5oHdU.jpeg"/>
            <p:cNvPicPr>
              <a:picLocks noChangeAspect="1" noChangeArrowheads="1"/>
            </p:cNvPicPr>
            <p:nvPr/>
          </p:nvPicPr>
          <p:blipFill rotWithShape="1">
            <a:blip r:embed="rId7">
              <a:extLst>
                <a:ext uri="{28A0092B-C50C-407E-A947-70E740481C1C}">
                  <a14:useLocalDpi xmlns:a14="http://schemas.microsoft.com/office/drawing/2010/main" val="0"/>
                </a:ext>
              </a:extLst>
            </a:blip>
            <a:srcRect l="4923" t="25628" b="24023"/>
            <a:stretch/>
          </p:blipFill>
          <p:spPr bwMode="auto">
            <a:xfrm>
              <a:off x="319789" y="1492364"/>
              <a:ext cx="556085" cy="294473"/>
            </a:xfrm>
            <a:prstGeom prst="rect">
              <a:avLst/>
            </a:prstGeom>
            <a:noFill/>
            <a:extLst>
              <a:ext uri="{909E8E84-426E-40DD-AFC4-6F175D3DCCD1}">
                <a14:hiddenFill xmlns:a14="http://schemas.microsoft.com/office/drawing/2010/main">
                  <a:solidFill>
                    <a:srgbClr val="FFFFFF"/>
                  </a:solidFill>
                </a14:hiddenFill>
              </a:ext>
            </a:extLst>
          </p:spPr>
        </p:pic>
      </p:grpSp>
      <p:pic>
        <p:nvPicPr>
          <p:cNvPr id="4103" name="Picture 7" descr="L:\public\share\Edsyn\Advancement Forum\2016\Study - Academic Partnerships\Slides\Images\Person_Donor_Investo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2569" y="2554713"/>
            <a:ext cx="569055" cy="266745"/>
          </a:xfrm>
          <a:prstGeom prst="rect">
            <a:avLst/>
          </a:prstGeom>
          <a:noFill/>
          <a:extLst>
            <a:ext uri="{909E8E84-426E-40DD-AFC4-6F175D3DCCD1}">
              <a14:hiddenFill xmlns:a14="http://schemas.microsoft.com/office/drawing/2010/main">
                <a:solidFill>
                  <a:srgbClr val="FFFFFF"/>
                </a:solidFill>
              </a14:hiddenFill>
            </a:ext>
          </a:extLst>
        </p:spPr>
      </p:pic>
      <p:sp>
        <p:nvSpPr>
          <p:cNvPr id="68" name="Freeform 67"/>
          <p:cNvSpPr/>
          <p:nvPr/>
        </p:nvSpPr>
        <p:spPr bwMode="gray">
          <a:xfrm>
            <a:off x="271687" y="1994572"/>
            <a:ext cx="2615123" cy="393999"/>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bg1"/>
          </a:solidFill>
          <a:ln w="6350" cap="flat" cmpd="sng" algn="ctr">
            <a:solidFill>
              <a:schemeClr val="accent4"/>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pic>
        <p:nvPicPr>
          <p:cNvPr id="4098" name="Picture 2" descr="https://upload.wikimedia.org/wikipedia/commons/thumb/6/6a/Financial_Times_corporate_logo.svg/2000px-Financial_Times_corporate_logo.svg.png"/>
          <p:cNvPicPr>
            <a:picLocks noChangeAspect="1" noChangeArrowheads="1"/>
          </p:cNvPicPr>
          <p:nvPr/>
        </p:nvPicPr>
        <p:blipFill rotWithShape="1">
          <a:blip r:embed="rId9">
            <a:extLst>
              <a:ext uri="{28A0092B-C50C-407E-A947-70E740481C1C}">
                <a14:useLocalDpi xmlns:a14="http://schemas.microsoft.com/office/drawing/2010/main" val="0"/>
              </a:ext>
            </a:extLst>
          </a:blip>
          <a:srcRect l="6183" t="8526" b="5986"/>
          <a:stretch/>
        </p:blipFill>
        <p:spPr bwMode="auto">
          <a:xfrm>
            <a:off x="290958" y="2023159"/>
            <a:ext cx="292438" cy="336825"/>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bwMode="gray">
          <a:xfrm>
            <a:off x="632926" y="2130016"/>
            <a:ext cx="2253883" cy="123111"/>
          </a:xfrm>
          <a:prstGeom prst="rect">
            <a:avLst/>
          </a:prstGeom>
          <a:noFill/>
          <a:ln>
            <a:noFill/>
          </a:ln>
        </p:spPr>
        <p:txBody>
          <a:bodyPr wrap="square" lIns="0" tIns="0" rIns="0" bIns="0" rtlCol="0">
            <a:spAutoFit/>
          </a:bodyPr>
          <a:lstStyle/>
          <a:p>
            <a:r>
              <a:rPr lang="en-US" sz="800" b="1" dirty="0">
                <a:cs typeface="Times New Roman" pitchFamily="18" charset="0"/>
              </a:rPr>
              <a:t>Philanthropy: How to Give Away $1B</a:t>
            </a:r>
          </a:p>
        </p:txBody>
      </p:sp>
      <p:sp>
        <p:nvSpPr>
          <p:cNvPr id="71" name="Freeform 70"/>
          <p:cNvSpPr/>
          <p:nvPr/>
        </p:nvSpPr>
        <p:spPr bwMode="gray">
          <a:xfrm>
            <a:off x="271687" y="2503892"/>
            <a:ext cx="2615123" cy="510126"/>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bg1"/>
          </a:solidFill>
          <a:ln w="6350" cap="flat" cmpd="sng" algn="ctr">
            <a:solidFill>
              <a:schemeClr val="accent4"/>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pic>
        <p:nvPicPr>
          <p:cNvPr id="4102" name="Picture 6" descr="https://chronicle-assets.s3.amazonaws.com/7/public/theme/cop2015/img/app-icons/ognameplate.jpg"/>
          <p:cNvPicPr>
            <a:picLocks noChangeAspect="1" noChangeArrowheads="1"/>
          </p:cNvPicPr>
          <p:nvPr/>
        </p:nvPicPr>
        <p:blipFill rotWithShape="1">
          <a:blip r:embed="rId10">
            <a:extLst>
              <a:ext uri="{28A0092B-C50C-407E-A947-70E740481C1C}">
                <a14:useLocalDpi xmlns:a14="http://schemas.microsoft.com/office/drawing/2010/main" val="0"/>
              </a:ext>
            </a:extLst>
          </a:blip>
          <a:srcRect l="2824" t="32136" r="-1" b="36878"/>
          <a:stretch/>
        </p:blipFill>
        <p:spPr bwMode="auto">
          <a:xfrm>
            <a:off x="319789" y="2694519"/>
            <a:ext cx="769871" cy="128873"/>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bwMode="gray">
          <a:xfrm>
            <a:off x="1150619" y="2635845"/>
            <a:ext cx="1736189" cy="246221"/>
          </a:xfrm>
          <a:prstGeom prst="rect">
            <a:avLst/>
          </a:prstGeom>
          <a:noFill/>
          <a:ln>
            <a:noFill/>
          </a:ln>
        </p:spPr>
        <p:txBody>
          <a:bodyPr wrap="square" lIns="0" tIns="0" rIns="0" bIns="0" rtlCol="0">
            <a:spAutoFit/>
          </a:bodyPr>
          <a:lstStyle/>
          <a:p>
            <a:r>
              <a:rPr lang="en-US" sz="800" b="1" dirty="0">
                <a:cs typeface="Times New Roman" pitchFamily="18" charset="0"/>
              </a:rPr>
              <a:t>Treat Donors Like Investors, a Top Philanthropist Urges</a:t>
            </a:r>
          </a:p>
        </p:txBody>
      </p:sp>
      <p:grpSp>
        <p:nvGrpSpPr>
          <p:cNvPr id="73" name="Group 72"/>
          <p:cNvGrpSpPr/>
          <p:nvPr/>
        </p:nvGrpSpPr>
        <p:grpSpPr bwMode="gray">
          <a:xfrm>
            <a:off x="271687" y="3170382"/>
            <a:ext cx="318956" cy="259614"/>
            <a:chOff x="875323" y="2298542"/>
            <a:chExt cx="307979" cy="263525"/>
          </a:xfrm>
          <a:solidFill>
            <a:schemeClr val="accent1"/>
          </a:solidFill>
        </p:grpSpPr>
        <p:sp>
          <p:nvSpPr>
            <p:cNvPr id="74" name="Freeform 73"/>
            <p:cNvSpPr>
              <a:spLocks/>
            </p:cNvSpPr>
            <p:nvPr/>
          </p:nvSpPr>
          <p:spPr bwMode="gray">
            <a:xfrm>
              <a:off x="1042014"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74"/>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6" name="Text Placeholder 1"/>
          <p:cNvSpPr txBox="1">
            <a:spLocks/>
          </p:cNvSpPr>
          <p:nvPr/>
        </p:nvSpPr>
        <p:spPr bwMode="gray">
          <a:xfrm>
            <a:off x="512585" y="3306586"/>
            <a:ext cx="2240174" cy="69249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dirty="0"/>
              <a:t>Donors everywhere are much more strategic and thoughtful about their giving. They want to see data and outcomes. They constantly ask ‘Can you show me the numbers?’”</a:t>
            </a:r>
          </a:p>
        </p:txBody>
      </p:sp>
      <p:sp>
        <p:nvSpPr>
          <p:cNvPr id="77" name="Text Placeholder 1"/>
          <p:cNvSpPr txBox="1">
            <a:spLocks/>
          </p:cNvSpPr>
          <p:nvPr/>
        </p:nvSpPr>
        <p:spPr bwMode="gray">
          <a:xfrm>
            <a:off x="430648" y="4095342"/>
            <a:ext cx="2322111" cy="369332"/>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lvl="0" indent="0" algn="r">
              <a:buNone/>
            </a:pPr>
            <a:r>
              <a:rPr lang="en-US" sz="800" i="1" dirty="0"/>
              <a:t>Heidi McCrory</a:t>
            </a:r>
            <a:br>
              <a:rPr lang="en-US" sz="800" i="1" dirty="0"/>
            </a:br>
            <a:r>
              <a:rPr lang="en-US" sz="800" i="1" dirty="0"/>
              <a:t>Vice President, College Relations</a:t>
            </a:r>
            <a:br>
              <a:rPr lang="en-US" sz="800" i="1" dirty="0"/>
            </a:br>
            <a:r>
              <a:rPr lang="en-US" sz="800" i="1" dirty="0"/>
              <a:t>Kenyon College</a:t>
            </a:r>
          </a:p>
        </p:txBody>
      </p:sp>
      <p:cxnSp>
        <p:nvCxnSpPr>
          <p:cNvPr id="78" name="Straight Connector 77"/>
          <p:cNvCxnSpPr/>
          <p:nvPr/>
        </p:nvCxnSpPr>
        <p:spPr bwMode="gray">
          <a:xfrm>
            <a:off x="479775" y="4076590"/>
            <a:ext cx="227298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826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66700" y="640267"/>
            <a:ext cx="5850834" cy="184666"/>
          </a:xfrm>
        </p:spPr>
        <p:txBody>
          <a:bodyPr/>
          <a:lstStyle/>
          <a:p>
            <a:endParaRPr lang="en-US" dirty="0"/>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8"/>
          </p:nvPr>
        </p:nvSpPr>
        <p:spPr>
          <a:xfrm>
            <a:off x="3165764" y="4677489"/>
            <a:ext cx="2957224" cy="123111"/>
          </a:xfrm>
        </p:spPr>
        <p:txBody>
          <a:bodyPr/>
          <a:lstStyle/>
          <a:p>
            <a:pPr algn="r"/>
            <a:r>
              <a:rPr lang="en-US" dirty="0"/>
              <a:t>Source: </a:t>
            </a:r>
            <a:r>
              <a:rPr lang="en-US" dirty="0" smtClean="0"/>
              <a:t>Advancement </a:t>
            </a:r>
            <a:r>
              <a:rPr lang="en-US" dirty="0"/>
              <a:t>Forum interviews and analysis.</a:t>
            </a:r>
          </a:p>
        </p:txBody>
      </p:sp>
      <p:sp>
        <p:nvSpPr>
          <p:cNvPr id="5" name="Text Placeholder 4"/>
          <p:cNvSpPr>
            <a:spLocks noGrp="1"/>
          </p:cNvSpPr>
          <p:nvPr>
            <p:ph type="body" sz="quarter" idx="19"/>
          </p:nvPr>
        </p:nvSpPr>
        <p:spPr>
          <a:xfrm>
            <a:off x="0" y="4557713"/>
            <a:ext cx="2046204" cy="76944"/>
          </a:xfrm>
        </p:spPr>
        <p:txBody>
          <a:bodyPr/>
          <a:lstStyle/>
          <a:p>
            <a:endParaRPr lang="en-US" dirty="0"/>
          </a:p>
        </p:txBody>
      </p:sp>
      <p:sp>
        <p:nvSpPr>
          <p:cNvPr id="6" name="Title 5"/>
          <p:cNvSpPr>
            <a:spLocks noGrp="1"/>
          </p:cNvSpPr>
          <p:nvPr>
            <p:ph type="title"/>
          </p:nvPr>
        </p:nvSpPr>
        <p:spPr>
          <a:xfrm>
            <a:off x="266700" y="309824"/>
            <a:ext cx="5486400" cy="256480"/>
          </a:xfrm>
        </p:spPr>
        <p:txBody>
          <a:bodyPr/>
          <a:lstStyle/>
          <a:p>
            <a:r>
              <a:rPr lang="en-US" dirty="0"/>
              <a:t>A Lack of Ideas on a Grand Scale</a:t>
            </a:r>
          </a:p>
        </p:txBody>
      </p:sp>
      <p:pic>
        <p:nvPicPr>
          <p:cNvPr id="27" name="Picture 2" descr="L:\public\share\ABC Templates and Resources\Template Resources (EAB)\Art Icons Logos (EAB)\Icons (EAB)\Lin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903746"/>
            <a:ext cx="251184" cy="25472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bwMode="gray">
          <a:xfrm>
            <a:off x="1693861" y="1801945"/>
            <a:ext cx="1075469" cy="833562"/>
          </a:xfrm>
          <a:prstGeom prst="rect">
            <a:avLst/>
          </a:prstGeom>
          <a:noFill/>
        </p:spPr>
        <p:txBody>
          <a:bodyPr wrap="square" lIns="0" tIns="0" rIns="0" bIns="0" rtlCol="0">
            <a:spAutoFit/>
          </a:bodyPr>
          <a:lstStyle/>
          <a:p>
            <a:pPr>
              <a:spcBef>
                <a:spcPts val="500"/>
              </a:spcBef>
            </a:pPr>
            <a:r>
              <a:rPr lang="en-US" sz="900" b="1" dirty="0"/>
              <a:t>Santa Clara University</a:t>
            </a:r>
          </a:p>
          <a:p>
            <a:pPr>
              <a:spcBef>
                <a:spcPts val="500"/>
              </a:spcBef>
            </a:pPr>
            <a:r>
              <a:rPr lang="en-US" sz="800" dirty="0"/>
              <a:t>Jeff and Karen Miller pledge </a:t>
            </a:r>
            <a:r>
              <a:rPr lang="en-US" sz="800" b="1" dirty="0"/>
              <a:t>$25M </a:t>
            </a:r>
            <a:r>
              <a:rPr lang="en-US" sz="800" dirty="0"/>
              <a:t>for center for social entrepreneurship</a:t>
            </a:r>
          </a:p>
        </p:txBody>
      </p:sp>
      <p:sp>
        <p:nvSpPr>
          <p:cNvPr id="29" name="TextBox 28"/>
          <p:cNvSpPr txBox="1"/>
          <p:nvPr/>
        </p:nvSpPr>
        <p:spPr bwMode="gray">
          <a:xfrm>
            <a:off x="1693861" y="3214510"/>
            <a:ext cx="1075468" cy="956672"/>
          </a:xfrm>
          <a:prstGeom prst="rect">
            <a:avLst/>
          </a:prstGeom>
          <a:noFill/>
        </p:spPr>
        <p:txBody>
          <a:bodyPr wrap="square" lIns="0" tIns="0" rIns="0" bIns="0" rtlCol="0">
            <a:spAutoFit/>
          </a:bodyPr>
          <a:lstStyle/>
          <a:p>
            <a:pPr>
              <a:spcBef>
                <a:spcPts val="500"/>
              </a:spcBef>
            </a:pPr>
            <a:r>
              <a:rPr lang="en-US" sz="900" b="1" dirty="0"/>
              <a:t>University of Oregon</a:t>
            </a:r>
          </a:p>
          <a:p>
            <a:pPr>
              <a:spcBef>
                <a:spcPts val="500"/>
              </a:spcBef>
            </a:pPr>
            <a:r>
              <a:rPr lang="en-US" sz="800" dirty="0"/>
              <a:t>Connie and Steve Ballmer give </a:t>
            </a:r>
            <a:r>
              <a:rPr lang="en-US" sz="800" b="1" dirty="0"/>
              <a:t>$20M </a:t>
            </a:r>
            <a:r>
              <a:rPr lang="en-US" sz="800" dirty="0"/>
              <a:t>for human development </a:t>
            </a:r>
            <a:br>
              <a:rPr lang="en-US" sz="800" dirty="0"/>
            </a:br>
            <a:r>
              <a:rPr lang="en-US" sz="800" dirty="0"/>
              <a:t>faculty cluster</a:t>
            </a:r>
          </a:p>
        </p:txBody>
      </p:sp>
      <p:sp>
        <p:nvSpPr>
          <p:cNvPr id="30" name="TextBox 29"/>
          <p:cNvSpPr txBox="1"/>
          <p:nvPr/>
        </p:nvSpPr>
        <p:spPr bwMode="gray">
          <a:xfrm>
            <a:off x="266700" y="1801945"/>
            <a:ext cx="1170142" cy="833562"/>
          </a:xfrm>
          <a:prstGeom prst="rect">
            <a:avLst/>
          </a:prstGeom>
          <a:noFill/>
        </p:spPr>
        <p:txBody>
          <a:bodyPr wrap="square" lIns="0" tIns="0" rIns="0" bIns="0" rtlCol="0">
            <a:spAutoFit/>
          </a:bodyPr>
          <a:lstStyle/>
          <a:p>
            <a:pPr>
              <a:spcBef>
                <a:spcPts val="500"/>
              </a:spcBef>
            </a:pPr>
            <a:r>
              <a:rPr lang="en-US" sz="900" b="1" dirty="0"/>
              <a:t>Johns Hopkins University</a:t>
            </a:r>
          </a:p>
          <a:p>
            <a:pPr>
              <a:spcBef>
                <a:spcPts val="500"/>
              </a:spcBef>
            </a:pPr>
            <a:r>
              <a:rPr lang="en-US" sz="800" dirty="0"/>
              <a:t>Michael Bloomberg pledges </a:t>
            </a:r>
            <a:r>
              <a:rPr lang="en-US" sz="800" b="1" dirty="0"/>
              <a:t>$250M </a:t>
            </a:r>
            <a:r>
              <a:rPr lang="en-US" sz="800" dirty="0"/>
              <a:t>for interdisciplinary research</a:t>
            </a:r>
          </a:p>
        </p:txBody>
      </p:sp>
      <p:sp>
        <p:nvSpPr>
          <p:cNvPr id="31" name="TextBox 30"/>
          <p:cNvSpPr txBox="1"/>
          <p:nvPr/>
        </p:nvSpPr>
        <p:spPr bwMode="gray">
          <a:xfrm>
            <a:off x="266700" y="3214510"/>
            <a:ext cx="1078129" cy="956672"/>
          </a:xfrm>
          <a:prstGeom prst="rect">
            <a:avLst/>
          </a:prstGeom>
          <a:noFill/>
        </p:spPr>
        <p:txBody>
          <a:bodyPr wrap="square" lIns="0" tIns="0" rIns="0" bIns="0" rtlCol="0">
            <a:spAutoFit/>
          </a:bodyPr>
          <a:lstStyle/>
          <a:p>
            <a:pPr>
              <a:spcBef>
                <a:spcPts val="500"/>
              </a:spcBef>
            </a:pPr>
            <a:r>
              <a:rPr lang="en-US" sz="900" b="1" dirty="0"/>
              <a:t>Swarthmore College</a:t>
            </a:r>
          </a:p>
          <a:p>
            <a:pPr>
              <a:spcBef>
                <a:spcPts val="500"/>
              </a:spcBef>
            </a:pPr>
            <a:r>
              <a:rPr lang="en-US" sz="800" dirty="0"/>
              <a:t>Eugene Lang pledges </a:t>
            </a:r>
            <a:r>
              <a:rPr lang="en-US" sz="800" b="1" dirty="0"/>
              <a:t>$50M </a:t>
            </a:r>
            <a:r>
              <a:rPr lang="en-US" sz="800" dirty="0"/>
              <a:t>to foster links between engineering and the liberal arts</a:t>
            </a:r>
          </a:p>
        </p:txBody>
      </p:sp>
      <p:pic>
        <p:nvPicPr>
          <p:cNvPr id="32" name="Picture 2" descr="L:\public\share\ABC Templates and Resources\Template Resources (EAB)\Art Icons Logos (EAB)\Icons (EAB)\Group_Facult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861" y="2903746"/>
            <a:ext cx="399781" cy="25472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L:\public\share\ABC Templates and Resources\Template Resources (EAB)\Art Icons Logos (EAB)\Icons (EAB)\La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1500549"/>
            <a:ext cx="267965" cy="28012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L:\public\share\ABC Templates and Resources\Template Resources (EAB)\Art Icons Logos (EAB)\Icons (EAB)\Process_circula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3861" y="1500549"/>
            <a:ext cx="274287" cy="280123"/>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bwMode="gray">
          <a:xfrm>
            <a:off x="266700" y="983672"/>
            <a:ext cx="2474921" cy="307777"/>
          </a:xfrm>
          <a:prstGeom prst="rect">
            <a:avLst/>
          </a:prstGeom>
          <a:noFill/>
        </p:spPr>
        <p:txBody>
          <a:bodyPr wrap="square" lIns="0" tIns="0" rIns="0" bIns="0" rtlCol="0">
            <a:spAutoFit/>
          </a:bodyPr>
          <a:lstStyle/>
          <a:p>
            <a:r>
              <a:rPr lang="en-US" sz="1000" b="1" dirty="0"/>
              <a:t>Higher Education’s </a:t>
            </a:r>
            <a:br>
              <a:rPr lang="en-US" sz="1000" b="1" dirty="0"/>
            </a:br>
            <a:r>
              <a:rPr lang="en-US" sz="1000" b="1" dirty="0"/>
              <a:t>Pinnacle Gifts Cross Silos</a:t>
            </a:r>
            <a:endParaRPr lang="pl-PL" sz="1000" b="1" dirty="0"/>
          </a:p>
        </p:txBody>
      </p:sp>
      <p:graphicFrame>
        <p:nvGraphicFramePr>
          <p:cNvPr id="25" name="Table 24"/>
          <p:cNvGraphicFramePr>
            <a:graphicFrameLocks noGrp="1"/>
          </p:cNvGraphicFramePr>
          <p:nvPr>
            <p:extLst>
              <p:ext uri="{D42A27DB-BD31-4B8C-83A1-F6EECF244321}">
                <p14:modId xmlns:p14="http://schemas.microsoft.com/office/powerpoint/2010/main" val="1885825436"/>
              </p:ext>
            </p:extLst>
          </p:nvPr>
        </p:nvGraphicFramePr>
        <p:xfrm>
          <a:off x="3514725" y="983673"/>
          <a:ext cx="2608264" cy="3036231"/>
        </p:xfrm>
        <a:graphic>
          <a:graphicData uri="http://schemas.openxmlformats.org/drawingml/2006/table">
            <a:tbl>
              <a:tblPr firstRow="1" bandRow="1">
                <a:tableStyleId>{2D5ABB26-0587-4C30-8999-92F81FD0307C}</a:tableStyleId>
              </a:tblPr>
              <a:tblGrid>
                <a:gridCol w="2608264">
                  <a:extLst>
                    <a:ext uri="{9D8B030D-6E8A-4147-A177-3AD203B41FA5}">
                      <a16:colId xmlns="" xmlns:a16="http://schemas.microsoft.com/office/drawing/2014/main" val="20000"/>
                    </a:ext>
                  </a:extLst>
                </a:gridCol>
              </a:tblGrid>
              <a:tr h="1856259">
                <a:tc>
                  <a:txBody>
                    <a:bodyPr/>
                    <a:lstStyle/>
                    <a:p>
                      <a:r>
                        <a:rPr lang="en-US" sz="1000" b="1" dirty="0" smtClean="0"/>
                        <a:t>Advancement</a:t>
                      </a:r>
                      <a:r>
                        <a:rPr lang="en-US" sz="1000" b="1" baseline="0" dirty="0" smtClean="0"/>
                        <a:t> Can’t Think of Everything</a:t>
                      </a:r>
                      <a:endParaRPr lang="en-US" sz="1000" b="1" dirty="0"/>
                    </a:p>
                    <a:p>
                      <a:endParaRPr lang="en-US" sz="1000" b="1" dirty="0"/>
                    </a:p>
                    <a:p>
                      <a:pPr marL="0" indent="0">
                        <a:lnSpc>
                          <a:spcPct val="110000"/>
                        </a:lnSpc>
                        <a:buNone/>
                      </a:pPr>
                      <a:r>
                        <a:rPr lang="en-US" sz="900" dirty="0" smtClean="0">
                          <a:latin typeface="+mn-lt"/>
                        </a:rPr>
                        <a:t>“What I’m not finding at our institution are enough big ideas that will take the $1M gift and make that next gift $5M. The ideas are very operational. Faculty are not thinking longer-term or coming to me and saying ‘if I had a $20M gift, I could do X, Y, and Z.’ We’re just not seeing those conversations emerge.”</a:t>
                      </a:r>
                    </a:p>
                    <a:p>
                      <a:pPr marL="0" indent="0">
                        <a:lnSpc>
                          <a:spcPct val="110000"/>
                        </a:lnSpc>
                        <a:buNone/>
                      </a:pPr>
                      <a:endParaRPr lang="en-US" sz="900" dirty="0" smtClean="0">
                        <a:latin typeface="+mn-lt"/>
                      </a:endParaRPr>
                    </a:p>
                    <a:p>
                      <a:pPr marL="0" indent="0">
                        <a:lnSpc>
                          <a:spcPct val="110000"/>
                        </a:lnSpc>
                        <a:buNone/>
                      </a:pPr>
                      <a:endParaRPr lang="en-US" sz="900" dirty="0">
                        <a:latin typeface="+mn-lt"/>
                      </a:endParaRPr>
                    </a:p>
                  </a:txBody>
                  <a:tcPr marL="182880" marR="182880" marT="210312" marB="9144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617643">
                <a:tc>
                  <a:txBody>
                    <a:bodyPr/>
                    <a:lstStyle/>
                    <a:p>
                      <a:pPr marL="0" lvl="0" indent="0" algn="r" defTabSz="640080">
                        <a:lnSpc>
                          <a:spcPct val="100000"/>
                        </a:lnSpc>
                        <a:spcBef>
                          <a:spcPts val="0"/>
                        </a:spcBef>
                        <a:buFont typeface="Arial" panose="020B0604020202020204" pitchFamily="34" charset="0"/>
                        <a:buNone/>
                      </a:pPr>
                      <a:r>
                        <a:rPr lang="en-US" sz="800" b="0" i="1" dirty="0" smtClean="0">
                          <a:solidFill>
                            <a:schemeClr val="tx1"/>
                          </a:solidFill>
                          <a:latin typeface="+mn-lt"/>
                        </a:rPr>
                        <a:t>Vice President, Development</a:t>
                      </a:r>
                      <a:br>
                        <a:rPr lang="en-US" sz="800" b="0" i="1" dirty="0" smtClean="0">
                          <a:solidFill>
                            <a:schemeClr val="tx1"/>
                          </a:solidFill>
                          <a:latin typeface="+mn-lt"/>
                        </a:rPr>
                      </a:br>
                      <a:r>
                        <a:rPr lang="en-US" sz="800" b="0" i="1" dirty="0" smtClean="0">
                          <a:solidFill>
                            <a:schemeClr val="tx1"/>
                          </a:solidFill>
                          <a:latin typeface="+mn-lt"/>
                        </a:rPr>
                        <a:t>Public Research Institution</a:t>
                      </a:r>
                    </a:p>
                  </a:txBody>
                  <a:tcPr marL="182880" marR="182880" marT="0"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1"/>
                  </a:ext>
                </a:extLst>
              </a:tr>
            </a:tbl>
          </a:graphicData>
        </a:graphic>
      </p:graphicFrame>
      <p:grpSp>
        <p:nvGrpSpPr>
          <p:cNvPr id="26" name="Group 25"/>
          <p:cNvGrpSpPr/>
          <p:nvPr/>
        </p:nvGrpSpPr>
        <p:grpSpPr bwMode="gray">
          <a:xfrm>
            <a:off x="5851317" y="983673"/>
            <a:ext cx="271672" cy="181522"/>
            <a:chOff x="4411101" y="2672199"/>
            <a:chExt cx="271672" cy="181522"/>
          </a:xfrm>
        </p:grpSpPr>
        <p:sp>
          <p:nvSpPr>
            <p:cNvPr id="33" name="Rectangle 32"/>
            <p:cNvSpPr/>
            <p:nvPr/>
          </p:nvSpPr>
          <p:spPr bwMode="gray">
            <a:xfrm>
              <a:off x="4411101" y="2672199"/>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34" name="Round Same Side Corner Rectangle 33"/>
            <p:cNvSpPr/>
            <p:nvPr/>
          </p:nvSpPr>
          <p:spPr bwMode="gray">
            <a:xfrm rot="10800000">
              <a:off x="4411101" y="2672199"/>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5" name="Freeform 34"/>
            <p:cNvSpPr>
              <a:spLocks/>
            </p:cNvSpPr>
            <p:nvPr/>
          </p:nvSpPr>
          <p:spPr bwMode="gray">
            <a:xfrm rot="10800000">
              <a:off x="4455144" y="2707350"/>
              <a:ext cx="58797" cy="10966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sp>
          <p:nvSpPr>
            <p:cNvPr id="36" name="Freeform 35"/>
            <p:cNvSpPr>
              <a:spLocks/>
            </p:cNvSpPr>
            <p:nvPr/>
          </p:nvSpPr>
          <p:spPr bwMode="gray">
            <a:xfrm rot="10800000">
              <a:off x="4524511" y="2707350"/>
              <a:ext cx="58797" cy="10966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spTree>
    <p:extLst>
      <p:ext uri="{BB962C8B-B14F-4D97-AF65-F5344CB8AC3E}">
        <p14:creationId xmlns:p14="http://schemas.microsoft.com/office/powerpoint/2010/main" val="4226528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Only You Can Do</a:t>
            </a:r>
            <a:endParaRPr lang="en-US" dirty="0"/>
          </a:p>
        </p:txBody>
      </p:sp>
      <p:sp>
        <p:nvSpPr>
          <p:cNvPr id="2" name="Text Placeholder 1"/>
          <p:cNvSpPr>
            <a:spLocks noGrp="1"/>
          </p:cNvSpPr>
          <p:nvPr>
            <p:ph type="body" sz="quarter" idx="19"/>
          </p:nvPr>
        </p:nvSpPr>
        <p:spPr>
          <a:xfrm>
            <a:off x="465362" y="2525151"/>
            <a:ext cx="5478237" cy="338554"/>
          </a:xfrm>
        </p:spPr>
        <p:txBody>
          <a:bodyPr/>
          <a:lstStyle/>
          <a:p>
            <a:r>
              <a:rPr lang="en-US" dirty="0"/>
              <a:t>Donor Expectations Require Partnership with Campus </a:t>
            </a:r>
            <a:r>
              <a:rPr lang="en-US" dirty="0" smtClean="0"/>
              <a:t>Leaders</a:t>
            </a:r>
            <a:endParaRPr lang="en-US" dirty="0"/>
          </a:p>
        </p:txBody>
      </p:sp>
      <p:sp>
        <p:nvSpPr>
          <p:cNvPr id="3" name="Text Placeholder 2"/>
          <p:cNvSpPr>
            <a:spLocks noGrp="1"/>
          </p:cNvSpPr>
          <p:nvPr>
            <p:ph type="body" sz="quarter" idx="20"/>
          </p:nvPr>
        </p:nvSpPr>
        <p:spPr>
          <a:xfrm>
            <a:off x="465363" y="3711659"/>
            <a:ext cx="3125562" cy="969496"/>
          </a:xfrm>
        </p:spPr>
        <p:txBody>
          <a:bodyPr/>
          <a:lstStyle/>
          <a:p>
            <a:pPr>
              <a:spcBef>
                <a:spcPts val="500"/>
              </a:spcBef>
            </a:pPr>
            <a:r>
              <a:rPr lang="en-US" dirty="0"/>
              <a:t>What is a big idea?</a:t>
            </a:r>
          </a:p>
          <a:p>
            <a:pPr>
              <a:spcBef>
                <a:spcPts val="500"/>
              </a:spcBef>
            </a:pPr>
            <a:r>
              <a:rPr lang="en-US" dirty="0"/>
              <a:t>Key details to substantiate a big idea</a:t>
            </a:r>
          </a:p>
          <a:p>
            <a:pPr>
              <a:spcBef>
                <a:spcPts val="500"/>
              </a:spcBef>
            </a:pPr>
            <a:r>
              <a:rPr lang="en-US" dirty="0"/>
              <a:t>Transparent, objective idea selection processes</a:t>
            </a:r>
          </a:p>
          <a:p>
            <a:pPr>
              <a:spcBef>
                <a:spcPts val="500"/>
              </a:spcBef>
            </a:pPr>
            <a:r>
              <a:rPr lang="en-US" dirty="0"/>
              <a:t>Planning comprehensive communication</a:t>
            </a:r>
          </a:p>
          <a:p>
            <a:endParaRPr lang="en-US" dirty="0"/>
          </a:p>
        </p:txBody>
      </p:sp>
    </p:spTree>
    <p:extLst>
      <p:ext uri="{BB962C8B-B14F-4D97-AF65-F5344CB8AC3E}">
        <p14:creationId xmlns:p14="http://schemas.microsoft.com/office/powerpoint/2010/main" val="1432247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bwMode="gray">
          <a:xfrm>
            <a:off x="649" y="988246"/>
            <a:ext cx="6400800" cy="2340148"/>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000" dirty="0" smtClean="0">
                <a:solidFill>
                  <a:srgbClr val="4F5861"/>
                </a:solidFill>
              </a:rPr>
              <a:t> </a:t>
            </a:r>
            <a:endParaRPr lang="en-US" sz="1000" dirty="0">
              <a:solidFill>
                <a:srgbClr val="4F5861"/>
              </a:solidFill>
            </a:endParaRPr>
          </a:p>
        </p:txBody>
      </p:sp>
      <p:sp>
        <p:nvSpPr>
          <p:cNvPr id="8" name="Text Placeholder 7"/>
          <p:cNvSpPr>
            <a:spLocks noGrp="1"/>
          </p:cNvSpPr>
          <p:nvPr>
            <p:ph type="body" sz="quarter" idx="15"/>
          </p:nvPr>
        </p:nvSpPr>
        <p:spPr bwMode="gray"/>
        <p:txBody>
          <a:bodyPr/>
          <a:lstStyle/>
          <a:p>
            <a:r>
              <a:rPr lang="en-US" dirty="0" smtClean="0"/>
              <a:t>Developing a Process to Capture Big Ideas</a:t>
            </a:r>
            <a:endParaRPr lang="en-US" dirty="0"/>
          </a:p>
        </p:txBody>
      </p:sp>
      <p:sp>
        <p:nvSpPr>
          <p:cNvPr id="18" name="Text Placeholder 17"/>
          <p:cNvSpPr>
            <a:spLocks noGrp="1"/>
          </p:cNvSpPr>
          <p:nvPr>
            <p:ph type="body" sz="quarter" idx="16"/>
          </p:nvPr>
        </p:nvSpPr>
        <p:spPr bwMode="gray"/>
        <p:txBody>
          <a:bodyPr/>
          <a:lstStyle/>
          <a:p>
            <a:endParaRPr lang="en-US" dirty="0"/>
          </a:p>
        </p:txBody>
      </p:sp>
      <p:sp>
        <p:nvSpPr>
          <p:cNvPr id="23" name="Text Placeholder 22"/>
          <p:cNvSpPr>
            <a:spLocks noGrp="1"/>
          </p:cNvSpPr>
          <p:nvPr>
            <p:ph type="body" sz="quarter" idx="18"/>
          </p:nvPr>
        </p:nvSpPr>
        <p:spPr bwMode="gray">
          <a:xfrm>
            <a:off x="3730393" y="4677206"/>
            <a:ext cx="2377440" cy="123111"/>
          </a:xfrm>
        </p:spPr>
        <p:txBody>
          <a:bodyPr/>
          <a:lstStyle/>
          <a:p>
            <a:pPr algn="r"/>
            <a:r>
              <a:rPr lang="en-US" dirty="0" smtClean="0"/>
              <a:t>Source: Advancement Forum interviews and analysis.</a:t>
            </a:r>
            <a:endParaRPr lang="en-US" dirty="0"/>
          </a:p>
        </p:txBody>
      </p:sp>
      <p:sp>
        <p:nvSpPr>
          <p:cNvPr id="26" name="Text Placeholder 25"/>
          <p:cNvSpPr>
            <a:spLocks noGrp="1"/>
          </p:cNvSpPr>
          <p:nvPr>
            <p:ph type="body" sz="quarter" idx="19"/>
          </p:nvPr>
        </p:nvSpPr>
        <p:spPr bwMode="gray"/>
        <p:txBody>
          <a:bodyPr/>
          <a:lstStyle/>
          <a:p>
            <a:endParaRPr lang="en-US" dirty="0"/>
          </a:p>
        </p:txBody>
      </p:sp>
      <p:sp>
        <p:nvSpPr>
          <p:cNvPr id="7" name="Title 6"/>
          <p:cNvSpPr>
            <a:spLocks noGrp="1"/>
          </p:cNvSpPr>
          <p:nvPr>
            <p:ph type="title"/>
          </p:nvPr>
        </p:nvSpPr>
        <p:spPr bwMode="gray"/>
        <p:txBody>
          <a:bodyPr/>
          <a:lstStyle/>
          <a:p>
            <a:r>
              <a:rPr lang="en-US" dirty="0" smtClean="0"/>
              <a:t>Bringing Order to Chaos</a:t>
            </a:r>
            <a:endParaRPr lang="en-US" dirty="0"/>
          </a:p>
        </p:txBody>
      </p:sp>
      <p:pic>
        <p:nvPicPr>
          <p:cNvPr id="3074" name="Picture 2" descr="http://today.cofc.edu/wp-content/uploads/2015/07/WMcofcMaster_1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4757" y="3853019"/>
            <a:ext cx="1092022" cy="30094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bwMode="gray">
          <a:xfrm>
            <a:off x="263620" y="1055967"/>
            <a:ext cx="3334304" cy="153888"/>
          </a:xfrm>
          <a:prstGeom prst="rect">
            <a:avLst/>
          </a:prstGeom>
          <a:noFill/>
        </p:spPr>
        <p:txBody>
          <a:bodyPr wrap="square" lIns="0" tIns="0" rIns="0" bIns="0" rtlCol="0">
            <a:spAutoFit/>
          </a:bodyPr>
          <a:lstStyle/>
          <a:p>
            <a:r>
              <a:rPr lang="en-US" sz="1000" b="1" dirty="0" smtClean="0"/>
              <a:t>Six Steps to Sustainably Source Big Ideas   </a:t>
            </a:r>
          </a:p>
        </p:txBody>
      </p:sp>
      <p:pic>
        <p:nvPicPr>
          <p:cNvPr id="52" name="Picture 3" descr="L:\public\share\ABC Templates and Resources\ABC Art Icons Logos\Logos External\Logos_S-Z\Univ_Calif_Davis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20" y="3890755"/>
            <a:ext cx="867304" cy="225469"/>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52"/>
          <p:cNvCxnSpPr/>
          <p:nvPr/>
        </p:nvCxnSpPr>
        <p:spPr bwMode="gray">
          <a:xfrm>
            <a:off x="0" y="2226614"/>
            <a:ext cx="6233160" cy="0"/>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nvGrpSpPr>
          <p:cNvPr id="2" name="Group 1"/>
          <p:cNvGrpSpPr/>
          <p:nvPr/>
        </p:nvGrpSpPr>
        <p:grpSpPr>
          <a:xfrm>
            <a:off x="278883" y="1475164"/>
            <a:ext cx="1361789" cy="843553"/>
            <a:chOff x="339843" y="1475164"/>
            <a:chExt cx="1361789" cy="843553"/>
          </a:xfrm>
        </p:grpSpPr>
        <p:sp>
          <p:nvSpPr>
            <p:cNvPr id="41" name="TextBox 40"/>
            <p:cNvSpPr txBox="1"/>
            <p:nvPr/>
          </p:nvSpPr>
          <p:spPr bwMode="gray">
            <a:xfrm>
              <a:off x="490465" y="1475164"/>
              <a:ext cx="1211167" cy="415498"/>
            </a:xfrm>
            <a:prstGeom prst="rect">
              <a:avLst/>
            </a:prstGeom>
            <a:noFill/>
          </p:spPr>
          <p:txBody>
            <a:bodyPr wrap="square" lIns="0" tIns="0" rIns="0" bIns="0" rtlCol="0">
              <a:spAutoFit/>
            </a:bodyPr>
            <a:lstStyle/>
            <a:p>
              <a:pPr>
                <a:spcBef>
                  <a:spcPts val="300"/>
                </a:spcBef>
              </a:pPr>
              <a:r>
                <a:rPr lang="en-US" sz="900" dirty="0" smtClean="0"/>
                <a:t>Get the </a:t>
              </a:r>
              <a:r>
                <a:rPr lang="en-US" sz="900" b="1" dirty="0" smtClean="0"/>
                <a:t>right people </a:t>
              </a:r>
              <a:r>
                <a:rPr lang="en-US" sz="900" dirty="0" smtClean="0"/>
                <a:t>to buy into the process</a:t>
              </a:r>
              <a:endParaRPr lang="en-US" sz="900" dirty="0"/>
            </a:p>
          </p:txBody>
        </p:sp>
        <p:cxnSp>
          <p:nvCxnSpPr>
            <p:cNvPr id="45" name="Straight Connector 44"/>
            <p:cNvCxnSpPr/>
            <p:nvPr/>
          </p:nvCxnSpPr>
          <p:spPr bwMode="gray">
            <a:xfrm>
              <a:off x="429951" y="1499876"/>
              <a:ext cx="0" cy="725919"/>
            </a:xfrm>
            <a:prstGeom prst="line">
              <a:avLst/>
            </a:prstGeom>
            <a:solidFill>
              <a:schemeClr val="accent1"/>
            </a:solidFill>
            <a:ln w="12700" cap="flat" cmpd="sng" algn="ctr">
              <a:solidFill>
                <a:schemeClr val="accent3"/>
              </a:solidFill>
              <a:prstDash val="solid"/>
              <a:miter lim="800000"/>
              <a:headEnd type="none" w="med" len="med"/>
              <a:tailEnd type="none"/>
            </a:ln>
            <a:effectLst/>
          </p:spPr>
        </p:cxnSp>
        <p:grpSp>
          <p:nvGrpSpPr>
            <p:cNvPr id="95" name="Group 94"/>
            <p:cNvGrpSpPr/>
            <p:nvPr/>
          </p:nvGrpSpPr>
          <p:grpSpPr>
            <a:xfrm>
              <a:off x="339843" y="2134512"/>
              <a:ext cx="180217" cy="184205"/>
              <a:chOff x="961211" y="2497202"/>
              <a:chExt cx="180217" cy="184205"/>
            </a:xfrm>
          </p:grpSpPr>
          <p:sp>
            <p:nvSpPr>
              <p:cNvPr id="96" name="Oval 95"/>
              <p:cNvSpPr/>
              <p:nvPr/>
            </p:nvSpPr>
            <p:spPr bwMode="gray">
              <a:xfrm>
                <a:off x="961211" y="2497202"/>
                <a:ext cx="180217" cy="180217"/>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7" name="TextBox 96"/>
              <p:cNvSpPr txBox="1"/>
              <p:nvPr/>
            </p:nvSpPr>
            <p:spPr bwMode="gray">
              <a:xfrm>
                <a:off x="964330" y="2503666"/>
                <a:ext cx="175474" cy="177741"/>
              </a:xfrm>
              <a:prstGeom prst="rect">
                <a:avLst/>
              </a:prstGeom>
              <a:noFill/>
            </p:spPr>
            <p:txBody>
              <a:bodyPr wrap="square" lIns="0" tIns="0" rIns="0" bIns="0" rtlCol="0">
                <a:spAutoFit/>
              </a:bodyPr>
              <a:lstStyle/>
              <a:p>
                <a:pPr algn="ctr"/>
                <a:r>
                  <a:rPr lang="en-US" sz="1050" dirty="0" smtClean="0">
                    <a:solidFill>
                      <a:schemeClr val="bg1"/>
                    </a:solidFill>
                    <a:latin typeface="+mj-lt"/>
                  </a:rPr>
                  <a:t>1</a:t>
                </a:r>
              </a:p>
            </p:txBody>
          </p:sp>
        </p:grpSp>
      </p:grpSp>
      <p:grpSp>
        <p:nvGrpSpPr>
          <p:cNvPr id="3" name="Group 2"/>
          <p:cNvGrpSpPr/>
          <p:nvPr/>
        </p:nvGrpSpPr>
        <p:grpSpPr>
          <a:xfrm>
            <a:off x="2121817" y="1475164"/>
            <a:ext cx="1363123" cy="844378"/>
            <a:chOff x="2571509" y="1475164"/>
            <a:chExt cx="1363123" cy="844378"/>
          </a:xfrm>
        </p:grpSpPr>
        <p:cxnSp>
          <p:nvCxnSpPr>
            <p:cNvPr id="47" name="Straight Connector 46"/>
            <p:cNvCxnSpPr/>
            <p:nvPr/>
          </p:nvCxnSpPr>
          <p:spPr bwMode="gray">
            <a:xfrm>
              <a:off x="2662417" y="1499876"/>
              <a:ext cx="0" cy="725919"/>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56" name="TextBox 55"/>
            <p:cNvSpPr txBox="1"/>
            <p:nvPr/>
          </p:nvSpPr>
          <p:spPr bwMode="gray">
            <a:xfrm>
              <a:off x="2723465" y="1475164"/>
              <a:ext cx="1211167" cy="415498"/>
            </a:xfrm>
            <a:prstGeom prst="rect">
              <a:avLst/>
            </a:prstGeom>
            <a:noFill/>
          </p:spPr>
          <p:txBody>
            <a:bodyPr wrap="square" lIns="0" tIns="0" rIns="0" bIns="0" rtlCol="0">
              <a:spAutoFit/>
            </a:bodyPr>
            <a:lstStyle/>
            <a:p>
              <a:pPr algn="l">
                <a:spcBef>
                  <a:spcPts val="300"/>
                </a:spcBef>
              </a:pPr>
              <a:r>
                <a:rPr lang="en-US" sz="900" b="1" dirty="0" smtClean="0"/>
                <a:t>Create your RFP </a:t>
              </a:r>
              <a:br>
                <a:rPr lang="en-US" sz="900" b="1" dirty="0" smtClean="0"/>
              </a:br>
              <a:r>
                <a:rPr lang="en-US" sz="900" dirty="0" smtClean="0"/>
                <a:t>to solicit ideas </a:t>
              </a:r>
              <a:br>
                <a:rPr lang="en-US" sz="900" dirty="0" smtClean="0"/>
              </a:br>
              <a:r>
                <a:rPr lang="en-US" sz="900" dirty="0" smtClean="0"/>
                <a:t>from faculty</a:t>
              </a:r>
              <a:endParaRPr lang="en-US" sz="900" dirty="0"/>
            </a:p>
          </p:txBody>
        </p:sp>
        <p:grpSp>
          <p:nvGrpSpPr>
            <p:cNvPr id="101" name="Group 100"/>
            <p:cNvGrpSpPr/>
            <p:nvPr/>
          </p:nvGrpSpPr>
          <p:grpSpPr>
            <a:xfrm>
              <a:off x="2571509" y="2133686"/>
              <a:ext cx="181816" cy="185856"/>
              <a:chOff x="3140083" y="2495551"/>
              <a:chExt cx="181816" cy="185856"/>
            </a:xfrm>
          </p:grpSpPr>
          <p:sp>
            <p:nvSpPr>
              <p:cNvPr id="102" name="Oval 101"/>
              <p:cNvSpPr/>
              <p:nvPr/>
            </p:nvSpPr>
            <p:spPr bwMode="gray">
              <a:xfrm>
                <a:off x="3141682" y="2495551"/>
                <a:ext cx="180217" cy="180217"/>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TextBox 102"/>
              <p:cNvSpPr txBox="1"/>
              <p:nvPr/>
            </p:nvSpPr>
            <p:spPr bwMode="gray">
              <a:xfrm>
                <a:off x="3140083" y="2503666"/>
                <a:ext cx="175474" cy="177741"/>
              </a:xfrm>
              <a:prstGeom prst="rect">
                <a:avLst/>
              </a:prstGeom>
              <a:noFill/>
            </p:spPr>
            <p:txBody>
              <a:bodyPr wrap="square" lIns="0" tIns="0" rIns="0" bIns="0" rtlCol="0">
                <a:spAutoFit/>
              </a:bodyPr>
              <a:lstStyle/>
              <a:p>
                <a:pPr algn="ctr"/>
                <a:r>
                  <a:rPr lang="en-US" sz="1050" dirty="0" smtClean="0">
                    <a:solidFill>
                      <a:schemeClr val="bg1"/>
                    </a:solidFill>
                    <a:latin typeface="+mj-lt"/>
                  </a:rPr>
                  <a:t>3</a:t>
                </a:r>
              </a:p>
            </p:txBody>
          </p:sp>
        </p:grpSp>
      </p:grpSp>
      <p:grpSp>
        <p:nvGrpSpPr>
          <p:cNvPr id="6" name="Group 5"/>
          <p:cNvGrpSpPr/>
          <p:nvPr/>
        </p:nvGrpSpPr>
        <p:grpSpPr>
          <a:xfrm>
            <a:off x="3947836" y="1475164"/>
            <a:ext cx="1365396" cy="838738"/>
            <a:chOff x="4664484" y="1475164"/>
            <a:chExt cx="1365396" cy="838738"/>
          </a:xfrm>
        </p:grpSpPr>
        <p:cxnSp>
          <p:nvCxnSpPr>
            <p:cNvPr id="48" name="Straight Connector 47"/>
            <p:cNvCxnSpPr/>
            <p:nvPr/>
          </p:nvCxnSpPr>
          <p:spPr bwMode="gray">
            <a:xfrm>
              <a:off x="4754592" y="1499876"/>
              <a:ext cx="0" cy="725919"/>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57" name="TextBox 56"/>
            <p:cNvSpPr txBox="1"/>
            <p:nvPr/>
          </p:nvSpPr>
          <p:spPr bwMode="gray">
            <a:xfrm>
              <a:off x="4818713" y="1475164"/>
              <a:ext cx="1211167" cy="415498"/>
            </a:xfrm>
            <a:prstGeom prst="rect">
              <a:avLst/>
            </a:prstGeom>
            <a:noFill/>
          </p:spPr>
          <p:txBody>
            <a:bodyPr wrap="square" lIns="0" tIns="0" rIns="0" bIns="0" rtlCol="0">
              <a:spAutoFit/>
            </a:bodyPr>
            <a:lstStyle/>
            <a:p>
              <a:pPr>
                <a:spcBef>
                  <a:spcPts val="300"/>
                </a:spcBef>
              </a:pPr>
              <a:r>
                <a:rPr lang="en-US" sz="900" b="1" dirty="0"/>
                <a:t>Choose </a:t>
              </a:r>
              <a:r>
                <a:rPr lang="en-US" sz="900" dirty="0"/>
                <a:t>the best ideas through a transparent </a:t>
              </a:r>
              <a:r>
                <a:rPr lang="en-US" sz="900" dirty="0" smtClean="0"/>
                <a:t>process</a:t>
              </a:r>
              <a:endParaRPr lang="en-US" sz="800" dirty="0"/>
            </a:p>
          </p:txBody>
        </p:sp>
        <p:grpSp>
          <p:nvGrpSpPr>
            <p:cNvPr id="104" name="Group 103"/>
            <p:cNvGrpSpPr/>
            <p:nvPr/>
          </p:nvGrpSpPr>
          <p:grpSpPr>
            <a:xfrm>
              <a:off x="4664484" y="2133685"/>
              <a:ext cx="180217" cy="180217"/>
              <a:chOff x="5521376" y="2495550"/>
              <a:chExt cx="180217" cy="180217"/>
            </a:xfrm>
          </p:grpSpPr>
          <p:sp>
            <p:nvSpPr>
              <p:cNvPr id="105" name="Oval 104"/>
              <p:cNvSpPr/>
              <p:nvPr/>
            </p:nvSpPr>
            <p:spPr bwMode="gray">
              <a:xfrm>
                <a:off x="5521376" y="2495550"/>
                <a:ext cx="180217" cy="180217"/>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6" name="TextBox 105"/>
              <p:cNvSpPr txBox="1"/>
              <p:nvPr/>
            </p:nvSpPr>
            <p:spPr bwMode="gray">
              <a:xfrm>
                <a:off x="5526119" y="2503666"/>
                <a:ext cx="175474" cy="161583"/>
              </a:xfrm>
              <a:prstGeom prst="rect">
                <a:avLst/>
              </a:prstGeom>
              <a:noFill/>
            </p:spPr>
            <p:txBody>
              <a:bodyPr wrap="square" lIns="0" tIns="0" rIns="0" bIns="0" rtlCol="0">
                <a:spAutoFit/>
              </a:bodyPr>
              <a:lstStyle/>
              <a:p>
                <a:pPr algn="ctr"/>
                <a:r>
                  <a:rPr lang="en-US" sz="1050" dirty="0" smtClean="0">
                    <a:solidFill>
                      <a:schemeClr val="bg1"/>
                    </a:solidFill>
                    <a:latin typeface="+mj-lt"/>
                  </a:rPr>
                  <a:t>5</a:t>
                </a:r>
              </a:p>
            </p:txBody>
          </p:sp>
        </p:grpSp>
      </p:grpSp>
      <p:sp>
        <p:nvSpPr>
          <p:cNvPr id="114" name="TextBox 113"/>
          <p:cNvSpPr txBox="1"/>
          <p:nvPr/>
        </p:nvSpPr>
        <p:spPr bwMode="gray">
          <a:xfrm>
            <a:off x="263620" y="3589617"/>
            <a:ext cx="3334304" cy="153888"/>
          </a:xfrm>
          <a:prstGeom prst="rect">
            <a:avLst/>
          </a:prstGeom>
          <a:noFill/>
        </p:spPr>
        <p:txBody>
          <a:bodyPr wrap="square" lIns="0" tIns="0" rIns="0" bIns="0" rtlCol="0">
            <a:spAutoFit/>
          </a:bodyPr>
          <a:lstStyle/>
          <a:p>
            <a:r>
              <a:rPr lang="en-US" sz="1000" b="1" dirty="0" smtClean="0"/>
              <a:t>Case Exemplars</a:t>
            </a:r>
          </a:p>
        </p:txBody>
      </p:sp>
      <p:pic>
        <p:nvPicPr>
          <p:cNvPr id="115" name="Picture 2" descr="L:\public\share\ABC Templates and Resources\ABC Art Icons Logos\Logos External\Logos_S-Z\Univ_Oreg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0612" y="3771749"/>
            <a:ext cx="1558371" cy="46348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1188254" y="2158320"/>
            <a:ext cx="1385981" cy="631301"/>
            <a:chOff x="1299506" y="2158320"/>
            <a:chExt cx="1385981" cy="631301"/>
          </a:xfrm>
        </p:grpSpPr>
        <p:cxnSp>
          <p:nvCxnSpPr>
            <p:cNvPr id="40" name="Straight Connector 39"/>
            <p:cNvCxnSpPr/>
            <p:nvPr/>
          </p:nvCxnSpPr>
          <p:spPr bwMode="gray">
            <a:xfrm>
              <a:off x="1397108" y="2250423"/>
              <a:ext cx="0" cy="539198"/>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61" name="TextBox 60"/>
            <p:cNvSpPr txBox="1"/>
            <p:nvPr/>
          </p:nvSpPr>
          <p:spPr bwMode="gray">
            <a:xfrm>
              <a:off x="1474320" y="2512622"/>
              <a:ext cx="1211167" cy="276999"/>
            </a:xfrm>
            <a:prstGeom prst="rect">
              <a:avLst/>
            </a:prstGeom>
            <a:noFill/>
          </p:spPr>
          <p:txBody>
            <a:bodyPr wrap="square" lIns="0" tIns="0" rIns="0" bIns="0" rtlCol="0">
              <a:spAutoFit/>
            </a:bodyPr>
            <a:lstStyle/>
            <a:p>
              <a:pPr algn="l">
                <a:spcBef>
                  <a:spcPts val="300"/>
                </a:spcBef>
              </a:pPr>
              <a:r>
                <a:rPr lang="en-US" sz="900" b="1" dirty="0" smtClean="0"/>
                <a:t>Define </a:t>
              </a:r>
              <a:r>
                <a:rPr lang="en-US" sz="900" dirty="0" smtClean="0"/>
                <a:t>what is (and is not) a big idea</a:t>
              </a:r>
              <a:endParaRPr lang="en-US" sz="800" dirty="0"/>
            </a:p>
          </p:txBody>
        </p:sp>
        <p:sp>
          <p:nvSpPr>
            <p:cNvPr id="99" name="Oval 98"/>
            <p:cNvSpPr/>
            <p:nvPr/>
          </p:nvSpPr>
          <p:spPr bwMode="gray">
            <a:xfrm>
              <a:off x="1299506" y="2158320"/>
              <a:ext cx="180217" cy="180217"/>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0" name="TextBox 99"/>
            <p:cNvSpPr txBox="1"/>
            <p:nvPr/>
          </p:nvSpPr>
          <p:spPr bwMode="gray">
            <a:xfrm>
              <a:off x="1309371" y="2159557"/>
              <a:ext cx="175474" cy="177741"/>
            </a:xfrm>
            <a:prstGeom prst="rect">
              <a:avLst/>
            </a:prstGeom>
            <a:noFill/>
          </p:spPr>
          <p:txBody>
            <a:bodyPr wrap="square" lIns="0" tIns="0" rIns="0" bIns="0" rtlCol="0">
              <a:spAutoFit/>
            </a:bodyPr>
            <a:lstStyle/>
            <a:p>
              <a:pPr algn="ctr"/>
              <a:r>
                <a:rPr lang="en-US" sz="1050" dirty="0" smtClean="0">
                  <a:solidFill>
                    <a:schemeClr val="bg1"/>
                  </a:solidFill>
                  <a:latin typeface="+mj-lt"/>
                </a:rPr>
                <a:t>2</a:t>
              </a:r>
            </a:p>
          </p:txBody>
        </p:sp>
      </p:grpSp>
      <p:grpSp>
        <p:nvGrpSpPr>
          <p:cNvPr id="19" name="Group 18"/>
          <p:cNvGrpSpPr/>
          <p:nvPr/>
        </p:nvGrpSpPr>
        <p:grpSpPr>
          <a:xfrm>
            <a:off x="3032522" y="2136506"/>
            <a:ext cx="1367732" cy="653115"/>
            <a:chOff x="3244358" y="2136506"/>
            <a:chExt cx="1367732" cy="653115"/>
          </a:xfrm>
        </p:grpSpPr>
        <p:cxnSp>
          <p:nvCxnSpPr>
            <p:cNvPr id="54" name="Straight Connector 53"/>
            <p:cNvCxnSpPr/>
            <p:nvPr/>
          </p:nvCxnSpPr>
          <p:spPr bwMode="gray">
            <a:xfrm>
              <a:off x="3336439" y="2250423"/>
              <a:ext cx="0" cy="539198"/>
            </a:xfrm>
            <a:prstGeom prst="line">
              <a:avLst/>
            </a:prstGeom>
            <a:solidFill>
              <a:schemeClr val="accent1"/>
            </a:solidFill>
            <a:ln w="12700" cap="flat" cmpd="sng" algn="ctr">
              <a:solidFill>
                <a:schemeClr val="accent3"/>
              </a:solidFill>
              <a:prstDash val="solid"/>
              <a:miter lim="800000"/>
              <a:headEnd type="none" w="med" len="med"/>
              <a:tailEnd type="none"/>
            </a:ln>
            <a:effectLst/>
          </p:spPr>
        </p:cxnSp>
        <p:grpSp>
          <p:nvGrpSpPr>
            <p:cNvPr id="15" name="Group 14"/>
            <p:cNvGrpSpPr/>
            <p:nvPr/>
          </p:nvGrpSpPr>
          <p:grpSpPr>
            <a:xfrm>
              <a:off x="3244358" y="2136506"/>
              <a:ext cx="1367732" cy="653115"/>
              <a:chOff x="3244358" y="2136506"/>
              <a:chExt cx="1367732" cy="653115"/>
            </a:xfrm>
          </p:grpSpPr>
          <p:sp>
            <p:nvSpPr>
              <p:cNvPr id="62" name="TextBox 61"/>
              <p:cNvSpPr txBox="1"/>
              <p:nvPr/>
            </p:nvSpPr>
            <p:spPr bwMode="gray">
              <a:xfrm>
                <a:off x="3400923" y="2512622"/>
                <a:ext cx="1211167" cy="276999"/>
              </a:xfrm>
              <a:prstGeom prst="rect">
                <a:avLst/>
              </a:prstGeom>
              <a:noFill/>
            </p:spPr>
            <p:txBody>
              <a:bodyPr wrap="square" lIns="0" tIns="0" rIns="0" bIns="0" rtlCol="0">
                <a:spAutoFit/>
              </a:bodyPr>
              <a:lstStyle/>
              <a:p>
                <a:pPr>
                  <a:spcBef>
                    <a:spcPts val="300"/>
                  </a:spcBef>
                </a:pPr>
                <a:r>
                  <a:rPr lang="en-US" sz="900" b="1" dirty="0"/>
                  <a:t>Promote </a:t>
                </a:r>
                <a:r>
                  <a:rPr lang="en-US" sz="900" dirty="0"/>
                  <a:t>the </a:t>
                </a:r>
                <a:r>
                  <a:rPr lang="en-US" sz="900" dirty="0" smtClean="0"/>
                  <a:t>process</a:t>
                </a:r>
                <a:endParaRPr lang="en-US" sz="800" dirty="0"/>
              </a:p>
            </p:txBody>
          </p:sp>
          <p:grpSp>
            <p:nvGrpSpPr>
              <p:cNvPr id="107" name="Group 106"/>
              <p:cNvGrpSpPr/>
              <p:nvPr/>
            </p:nvGrpSpPr>
            <p:grpSpPr>
              <a:xfrm>
                <a:off x="3244358" y="2136506"/>
                <a:ext cx="184163" cy="180217"/>
                <a:chOff x="4155761" y="2501190"/>
                <a:chExt cx="184163" cy="180217"/>
              </a:xfrm>
            </p:grpSpPr>
            <p:sp>
              <p:nvSpPr>
                <p:cNvPr id="108" name="Oval 107"/>
                <p:cNvSpPr/>
                <p:nvPr/>
              </p:nvSpPr>
              <p:spPr bwMode="gray">
                <a:xfrm>
                  <a:off x="4159707" y="2501190"/>
                  <a:ext cx="180217" cy="180217"/>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9" name="TextBox 108"/>
                <p:cNvSpPr txBox="1"/>
                <p:nvPr/>
              </p:nvSpPr>
              <p:spPr bwMode="gray">
                <a:xfrm>
                  <a:off x="4155761" y="2503666"/>
                  <a:ext cx="175474" cy="161583"/>
                </a:xfrm>
                <a:prstGeom prst="rect">
                  <a:avLst/>
                </a:prstGeom>
                <a:noFill/>
              </p:spPr>
              <p:txBody>
                <a:bodyPr wrap="square" lIns="0" tIns="0" rIns="0" bIns="0" rtlCol="0">
                  <a:spAutoFit/>
                </a:bodyPr>
                <a:lstStyle/>
                <a:p>
                  <a:pPr algn="ctr"/>
                  <a:r>
                    <a:rPr lang="en-US" sz="1050" dirty="0" smtClean="0">
                      <a:solidFill>
                        <a:schemeClr val="bg1"/>
                      </a:solidFill>
                      <a:latin typeface="+mj-lt"/>
                    </a:rPr>
                    <a:t>4</a:t>
                  </a:r>
                </a:p>
              </p:txBody>
            </p:sp>
          </p:grpSp>
        </p:grpSp>
      </p:grpSp>
      <p:grpSp>
        <p:nvGrpSpPr>
          <p:cNvPr id="17" name="Group 16"/>
          <p:cNvGrpSpPr/>
          <p:nvPr/>
        </p:nvGrpSpPr>
        <p:grpSpPr>
          <a:xfrm>
            <a:off x="4860812" y="2157806"/>
            <a:ext cx="1501888" cy="653115"/>
            <a:chOff x="5173232" y="2157806"/>
            <a:chExt cx="1501888" cy="653115"/>
          </a:xfrm>
        </p:grpSpPr>
        <p:cxnSp>
          <p:nvCxnSpPr>
            <p:cNvPr id="55" name="Straight Connector 54"/>
            <p:cNvCxnSpPr/>
            <p:nvPr/>
          </p:nvCxnSpPr>
          <p:spPr bwMode="gray">
            <a:xfrm>
              <a:off x="5265313" y="2250423"/>
              <a:ext cx="0" cy="539198"/>
            </a:xfrm>
            <a:prstGeom prst="line">
              <a:avLst/>
            </a:prstGeom>
            <a:solidFill>
              <a:schemeClr val="accent1"/>
            </a:solidFill>
            <a:ln w="12700" cap="flat" cmpd="sng" algn="ctr">
              <a:solidFill>
                <a:schemeClr val="accent3"/>
              </a:solidFill>
              <a:prstDash val="solid"/>
              <a:miter lim="800000"/>
              <a:headEnd type="none" w="med" len="med"/>
              <a:tailEnd type="none"/>
            </a:ln>
            <a:effectLst/>
          </p:spPr>
        </p:cxnSp>
        <p:grpSp>
          <p:nvGrpSpPr>
            <p:cNvPr id="14" name="Group 13"/>
            <p:cNvGrpSpPr/>
            <p:nvPr/>
          </p:nvGrpSpPr>
          <p:grpSpPr>
            <a:xfrm>
              <a:off x="5173232" y="2157806"/>
              <a:ext cx="1501888" cy="653115"/>
              <a:chOff x="5173232" y="2157806"/>
              <a:chExt cx="1501888" cy="653115"/>
            </a:xfrm>
          </p:grpSpPr>
          <p:sp>
            <p:nvSpPr>
              <p:cNvPr id="43" name="TextBox 42"/>
              <p:cNvSpPr txBox="1"/>
              <p:nvPr/>
            </p:nvSpPr>
            <p:spPr bwMode="gray">
              <a:xfrm>
                <a:off x="5329797" y="2533922"/>
                <a:ext cx="1345323" cy="276999"/>
              </a:xfrm>
              <a:prstGeom prst="rect">
                <a:avLst/>
              </a:prstGeom>
              <a:noFill/>
            </p:spPr>
            <p:txBody>
              <a:bodyPr wrap="square" lIns="0" tIns="0" rIns="0" bIns="0" rtlCol="0">
                <a:spAutoFit/>
              </a:bodyPr>
              <a:lstStyle/>
              <a:p>
                <a:pPr>
                  <a:spcBef>
                    <a:spcPts val="300"/>
                  </a:spcBef>
                </a:pPr>
                <a:r>
                  <a:rPr lang="en-US" sz="900" b="1" dirty="0" smtClean="0"/>
                  <a:t>Clarify </a:t>
                </a:r>
                <a:r>
                  <a:rPr lang="en-US" sz="900" dirty="0" smtClean="0"/>
                  <a:t>outcomes </a:t>
                </a:r>
                <a:br>
                  <a:rPr lang="en-US" sz="900" dirty="0" smtClean="0"/>
                </a:br>
                <a:r>
                  <a:rPr lang="en-US" sz="900" dirty="0" smtClean="0"/>
                  <a:t>and next steps</a:t>
                </a:r>
                <a:endParaRPr lang="en-US" sz="800" dirty="0"/>
              </a:p>
            </p:txBody>
          </p:sp>
          <p:grpSp>
            <p:nvGrpSpPr>
              <p:cNvPr id="44" name="Group 43"/>
              <p:cNvGrpSpPr/>
              <p:nvPr/>
            </p:nvGrpSpPr>
            <p:grpSpPr>
              <a:xfrm>
                <a:off x="5173232" y="2157806"/>
                <a:ext cx="184163" cy="180217"/>
                <a:chOff x="4155761" y="2501190"/>
                <a:chExt cx="184163" cy="180217"/>
              </a:xfrm>
            </p:grpSpPr>
            <p:sp>
              <p:nvSpPr>
                <p:cNvPr id="49" name="Oval 48"/>
                <p:cNvSpPr/>
                <p:nvPr/>
              </p:nvSpPr>
              <p:spPr bwMode="gray">
                <a:xfrm>
                  <a:off x="4159707" y="2501190"/>
                  <a:ext cx="180217" cy="180217"/>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TextBox 49"/>
                <p:cNvSpPr txBox="1"/>
                <p:nvPr/>
              </p:nvSpPr>
              <p:spPr bwMode="gray">
                <a:xfrm>
                  <a:off x="4155761" y="2503666"/>
                  <a:ext cx="175474" cy="161583"/>
                </a:xfrm>
                <a:prstGeom prst="rect">
                  <a:avLst/>
                </a:prstGeom>
                <a:noFill/>
              </p:spPr>
              <p:txBody>
                <a:bodyPr wrap="square" lIns="0" tIns="0" rIns="0" bIns="0" rtlCol="0">
                  <a:spAutoFit/>
                </a:bodyPr>
                <a:lstStyle/>
                <a:p>
                  <a:pPr algn="ctr"/>
                  <a:r>
                    <a:rPr lang="en-US" sz="1050" dirty="0">
                      <a:solidFill>
                        <a:schemeClr val="bg1"/>
                      </a:solidFill>
                      <a:latin typeface="+mj-lt"/>
                    </a:rPr>
                    <a:t>6</a:t>
                  </a:r>
                  <a:endParaRPr lang="en-US" sz="1050" dirty="0" smtClean="0">
                    <a:solidFill>
                      <a:schemeClr val="bg1"/>
                    </a:solidFill>
                    <a:latin typeface="+mj-lt"/>
                  </a:endParaRPr>
                </a:p>
              </p:txBody>
            </p:sp>
          </p:grpSp>
        </p:grpSp>
      </p:grpSp>
    </p:spTree>
    <p:extLst>
      <p:ext uri="{BB962C8B-B14F-4D97-AF65-F5344CB8AC3E}">
        <p14:creationId xmlns:p14="http://schemas.microsoft.com/office/powerpoint/2010/main" val="278400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5"/>
          </p:nvPr>
        </p:nvSpPr>
        <p:spPr bwMode="gray"/>
        <p:txBody>
          <a:bodyPr/>
          <a:lstStyle/>
          <a:p>
            <a:endParaRPr lang="en-US" dirty="0"/>
          </a:p>
        </p:txBody>
      </p:sp>
      <p:sp>
        <p:nvSpPr>
          <p:cNvPr id="21" name="Text Placeholder 20"/>
          <p:cNvSpPr>
            <a:spLocks noGrp="1"/>
          </p:cNvSpPr>
          <p:nvPr>
            <p:ph type="body" sz="quarter" idx="16"/>
          </p:nvPr>
        </p:nvSpPr>
        <p:spPr bwMode="gray">
          <a:xfrm>
            <a:off x="266700" y="97401"/>
            <a:ext cx="2560320" cy="123111"/>
          </a:xfrm>
        </p:spPr>
        <p:txBody>
          <a:bodyPr/>
          <a:lstStyle/>
          <a:p>
            <a:r>
              <a:rPr lang="en-US" dirty="0"/>
              <a:t>Setting Criteria</a:t>
            </a:r>
          </a:p>
        </p:txBody>
      </p:sp>
      <p:sp>
        <p:nvSpPr>
          <p:cNvPr id="22" name="Text Placeholder 21"/>
          <p:cNvSpPr>
            <a:spLocks noGrp="1"/>
          </p:cNvSpPr>
          <p:nvPr>
            <p:ph type="body" sz="quarter" idx="18"/>
          </p:nvPr>
        </p:nvSpPr>
        <p:spPr bwMode="gray">
          <a:xfrm>
            <a:off x="2989451" y="4668234"/>
            <a:ext cx="3133537" cy="123111"/>
          </a:xfrm>
        </p:spPr>
        <p:txBody>
          <a:bodyPr/>
          <a:lstStyle/>
          <a:p>
            <a:pPr algn="r"/>
            <a:r>
              <a:rPr lang="en-US" dirty="0"/>
              <a:t>Source: University of California, Davis, CA; Advancement Forum interviews and analysis.</a:t>
            </a:r>
          </a:p>
        </p:txBody>
      </p:sp>
      <p:sp>
        <p:nvSpPr>
          <p:cNvPr id="23" name="Text Placeholder 22"/>
          <p:cNvSpPr>
            <a:spLocks noGrp="1"/>
          </p:cNvSpPr>
          <p:nvPr>
            <p:ph type="body" sz="quarter" idx="19"/>
          </p:nvPr>
        </p:nvSpPr>
        <p:spPr bwMode="gray"/>
        <p:txBody>
          <a:bodyPr/>
          <a:lstStyle/>
          <a:p>
            <a:endParaRPr lang="en-US" dirty="0"/>
          </a:p>
        </p:txBody>
      </p:sp>
      <p:sp>
        <p:nvSpPr>
          <p:cNvPr id="17" name="Title 16"/>
          <p:cNvSpPr>
            <a:spLocks noGrp="1"/>
          </p:cNvSpPr>
          <p:nvPr>
            <p:ph type="title"/>
          </p:nvPr>
        </p:nvSpPr>
        <p:spPr bwMode="gray">
          <a:xfrm>
            <a:off x="266700" y="309824"/>
            <a:ext cx="5486400" cy="256480"/>
          </a:xfrm>
        </p:spPr>
        <p:txBody>
          <a:bodyPr/>
          <a:lstStyle/>
          <a:p>
            <a:r>
              <a:rPr lang="en-US" dirty="0"/>
              <a:t>What Is a Big Idea?</a:t>
            </a:r>
          </a:p>
        </p:txBody>
      </p:sp>
      <p:sp>
        <p:nvSpPr>
          <p:cNvPr id="8" name="Text Placeholder 6"/>
          <p:cNvSpPr txBox="1">
            <a:spLocks/>
          </p:cNvSpPr>
          <p:nvPr/>
        </p:nvSpPr>
        <p:spPr bwMode="gray">
          <a:xfrm>
            <a:off x="269875" y="1113533"/>
            <a:ext cx="3597379" cy="153888"/>
          </a:xfrm>
          <a:prstGeom prst="rect">
            <a:avLst/>
          </a:prstGeom>
        </p:spPr>
        <p:txBody>
          <a:bodyPr wrap="square" lIns="0" tIns="0" rIns="0" bIns="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0"/>
              </a:spcBef>
              <a:buNone/>
            </a:pPr>
            <a:r>
              <a:rPr lang="en-US" b="1" dirty="0"/>
              <a:t>Ensuring Success By Clarifying What is Expected</a:t>
            </a:r>
          </a:p>
        </p:txBody>
      </p:sp>
      <p:sp>
        <p:nvSpPr>
          <p:cNvPr id="16" name="TextBox 15"/>
          <p:cNvSpPr txBox="1"/>
          <p:nvPr/>
        </p:nvSpPr>
        <p:spPr bwMode="gray">
          <a:xfrm>
            <a:off x="959162" y="1490818"/>
            <a:ext cx="1454151" cy="138499"/>
          </a:xfrm>
          <a:prstGeom prst="rect">
            <a:avLst/>
          </a:prstGeom>
          <a:noFill/>
        </p:spPr>
        <p:txBody>
          <a:bodyPr wrap="square" lIns="0" tIns="0" rIns="0" bIns="0" rtlCol="0">
            <a:spAutoFit/>
          </a:bodyPr>
          <a:lstStyle/>
          <a:p>
            <a:r>
              <a:rPr lang="en-US" sz="900" b="1" dirty="0"/>
              <a:t>A Big Idea Should:</a:t>
            </a:r>
          </a:p>
        </p:txBody>
      </p:sp>
      <p:cxnSp>
        <p:nvCxnSpPr>
          <p:cNvPr id="35" name="Straight Connector 34"/>
          <p:cNvCxnSpPr/>
          <p:nvPr/>
        </p:nvCxnSpPr>
        <p:spPr bwMode="gray">
          <a:xfrm>
            <a:off x="959162" y="1673307"/>
            <a:ext cx="1632393"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3074" name="Picture 2" descr="L:\Public\Share\ABC Templates and Resources\EAB Templates and Resources\EAB Art Icons Logos\EAB Icons\Check_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62" y="1853419"/>
            <a:ext cx="253958" cy="222655"/>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bwMode="gray">
          <a:xfrm>
            <a:off x="1268194" y="3078309"/>
            <a:ext cx="1323361" cy="415498"/>
          </a:xfrm>
          <a:prstGeom prst="rect">
            <a:avLst/>
          </a:prstGeom>
          <a:noFill/>
        </p:spPr>
        <p:txBody>
          <a:bodyPr wrap="square" lIns="0" tIns="0" rIns="0" bIns="0" rtlCol="0">
            <a:spAutoFit/>
          </a:bodyPr>
          <a:lstStyle/>
          <a:p>
            <a:pPr>
              <a:spcBef>
                <a:spcPts val="500"/>
              </a:spcBef>
            </a:pPr>
            <a:r>
              <a:rPr lang="en-US" sz="900" dirty="0"/>
              <a:t>Focus on where the University is good but could become better</a:t>
            </a:r>
          </a:p>
        </p:txBody>
      </p:sp>
      <p:sp>
        <p:nvSpPr>
          <p:cNvPr id="58" name="TextBox 57"/>
          <p:cNvSpPr txBox="1"/>
          <p:nvPr/>
        </p:nvSpPr>
        <p:spPr bwMode="gray">
          <a:xfrm>
            <a:off x="1268194" y="3690754"/>
            <a:ext cx="1323361" cy="415498"/>
          </a:xfrm>
          <a:prstGeom prst="rect">
            <a:avLst/>
          </a:prstGeom>
          <a:noFill/>
        </p:spPr>
        <p:txBody>
          <a:bodyPr wrap="square" lIns="0" tIns="0" rIns="0" bIns="0" rtlCol="0">
            <a:spAutoFit/>
          </a:bodyPr>
          <a:lstStyle/>
          <a:p>
            <a:pPr>
              <a:spcBef>
                <a:spcPts val="500"/>
              </a:spcBef>
            </a:pPr>
            <a:r>
              <a:rPr lang="en-US" sz="900" dirty="0"/>
              <a:t>Include areas where the University is emerging as a leader</a:t>
            </a:r>
          </a:p>
        </p:txBody>
      </p:sp>
      <p:sp>
        <p:nvSpPr>
          <p:cNvPr id="59" name="TextBox 58"/>
          <p:cNvSpPr txBox="1"/>
          <p:nvPr/>
        </p:nvSpPr>
        <p:spPr bwMode="gray">
          <a:xfrm>
            <a:off x="1268194" y="2465864"/>
            <a:ext cx="1323361" cy="415498"/>
          </a:xfrm>
          <a:prstGeom prst="rect">
            <a:avLst/>
          </a:prstGeom>
          <a:noFill/>
        </p:spPr>
        <p:txBody>
          <a:bodyPr wrap="square" lIns="0" tIns="0" rIns="0" bIns="0" rtlCol="0">
            <a:spAutoFit/>
          </a:bodyPr>
          <a:lstStyle/>
          <a:p>
            <a:pPr>
              <a:spcBef>
                <a:spcPts val="500"/>
              </a:spcBef>
            </a:pPr>
            <a:r>
              <a:rPr lang="en-US" sz="900" dirty="0"/>
              <a:t>Make the University unique in the marketplace</a:t>
            </a:r>
          </a:p>
        </p:txBody>
      </p:sp>
      <p:sp>
        <p:nvSpPr>
          <p:cNvPr id="60" name="TextBox 59"/>
          <p:cNvSpPr txBox="1"/>
          <p:nvPr/>
        </p:nvSpPr>
        <p:spPr bwMode="gray">
          <a:xfrm>
            <a:off x="1268193" y="1853419"/>
            <a:ext cx="1323361" cy="415498"/>
          </a:xfrm>
          <a:prstGeom prst="rect">
            <a:avLst/>
          </a:prstGeom>
          <a:noFill/>
        </p:spPr>
        <p:txBody>
          <a:bodyPr wrap="square" lIns="0" tIns="0" rIns="0" bIns="0" rtlCol="0">
            <a:spAutoFit/>
          </a:bodyPr>
          <a:lstStyle/>
          <a:p>
            <a:pPr>
              <a:spcBef>
                <a:spcPts val="500"/>
              </a:spcBef>
            </a:pPr>
            <a:r>
              <a:rPr lang="en-US" sz="900" dirty="0"/>
              <a:t>Transform the University and </a:t>
            </a:r>
            <a:br>
              <a:rPr lang="en-US" sz="900" dirty="0"/>
            </a:br>
            <a:r>
              <a:rPr lang="en-US" sz="900" dirty="0"/>
              <a:t>the world</a:t>
            </a:r>
          </a:p>
        </p:txBody>
      </p:sp>
      <p:pic>
        <p:nvPicPr>
          <p:cNvPr id="61" name="Picture 2" descr="L:\Public\Share\ABC Templates and Resources\EAB Templates and Resources\EAB Art Icons Logos\EAB Icons\Check_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62" y="2465864"/>
            <a:ext cx="253958" cy="22265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L:\Public\Share\ABC Templates and Resources\EAB Templates and Resources\EAB Art Icons Logos\EAB Icons\Check_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62" y="3078309"/>
            <a:ext cx="253958" cy="22265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L:\Public\Share\ABC Templates and Resources\EAB Templates and Resources\EAB Art Icons Logos\EAB Icons\Check_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62" y="3690754"/>
            <a:ext cx="253958" cy="2226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bwMode="gray">
          <a:xfrm>
            <a:off x="3643143" y="1490818"/>
            <a:ext cx="1744890" cy="138499"/>
          </a:xfrm>
          <a:prstGeom prst="rect">
            <a:avLst/>
          </a:prstGeom>
          <a:noFill/>
        </p:spPr>
        <p:txBody>
          <a:bodyPr wrap="square" lIns="0" tIns="0" rIns="0" bIns="0" rtlCol="0">
            <a:spAutoFit/>
          </a:bodyPr>
          <a:lstStyle/>
          <a:p>
            <a:r>
              <a:rPr lang="en-US" sz="900" b="1" dirty="0"/>
              <a:t>A Big Idea Should Not:</a:t>
            </a:r>
          </a:p>
        </p:txBody>
      </p:sp>
      <p:cxnSp>
        <p:nvCxnSpPr>
          <p:cNvPr id="36" name="Straight Connector 35"/>
          <p:cNvCxnSpPr/>
          <p:nvPr/>
        </p:nvCxnSpPr>
        <p:spPr bwMode="gray">
          <a:xfrm>
            <a:off x="3643143" y="1673307"/>
            <a:ext cx="1638117"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3076" name="Picture 4" descr="L:\Public\Share\ABC Templates and Resources\EAB Templates and Resources\EAB Art Icons Logos\EAB Icons\Invali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483" y="2465864"/>
            <a:ext cx="255751" cy="25575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bwMode="gray">
          <a:xfrm>
            <a:off x="4000224" y="2465864"/>
            <a:ext cx="1329838" cy="276999"/>
          </a:xfrm>
          <a:prstGeom prst="rect">
            <a:avLst/>
          </a:prstGeom>
          <a:noFill/>
        </p:spPr>
        <p:txBody>
          <a:bodyPr wrap="square" lIns="0" tIns="0" rIns="0" bIns="0" rtlCol="0">
            <a:spAutoFit/>
          </a:bodyPr>
          <a:lstStyle/>
          <a:p>
            <a:pPr>
              <a:spcBef>
                <a:spcPts val="500"/>
              </a:spcBef>
            </a:pPr>
            <a:r>
              <a:rPr lang="en-US" sz="900" dirty="0"/>
              <a:t>Bundle together </a:t>
            </a:r>
            <a:br>
              <a:rPr lang="en-US" sz="900" dirty="0"/>
            </a:br>
            <a:r>
              <a:rPr lang="en-US" sz="900" dirty="0"/>
              <a:t>smaller ideas</a:t>
            </a:r>
          </a:p>
        </p:txBody>
      </p:sp>
      <p:sp>
        <p:nvSpPr>
          <p:cNvPr id="65" name="TextBox 64"/>
          <p:cNvSpPr txBox="1"/>
          <p:nvPr/>
        </p:nvSpPr>
        <p:spPr bwMode="gray">
          <a:xfrm>
            <a:off x="4012544" y="3690754"/>
            <a:ext cx="1550055" cy="276999"/>
          </a:xfrm>
          <a:prstGeom prst="rect">
            <a:avLst/>
          </a:prstGeom>
          <a:noFill/>
        </p:spPr>
        <p:txBody>
          <a:bodyPr wrap="square" lIns="0" tIns="0" rIns="0" bIns="0" rtlCol="0">
            <a:spAutoFit/>
          </a:bodyPr>
          <a:lstStyle/>
          <a:p>
            <a:pPr>
              <a:spcBef>
                <a:spcPts val="500"/>
              </a:spcBef>
            </a:pPr>
            <a:r>
              <a:rPr lang="en-US" sz="900" dirty="0"/>
              <a:t>Lead to slow, </a:t>
            </a:r>
            <a:br>
              <a:rPr lang="en-US" sz="900" dirty="0"/>
            </a:br>
            <a:r>
              <a:rPr lang="en-US" sz="900" dirty="0"/>
              <a:t>incremental improvement</a:t>
            </a:r>
          </a:p>
        </p:txBody>
      </p:sp>
      <p:sp>
        <p:nvSpPr>
          <p:cNvPr id="66" name="TextBox 65"/>
          <p:cNvSpPr txBox="1"/>
          <p:nvPr/>
        </p:nvSpPr>
        <p:spPr bwMode="gray">
          <a:xfrm>
            <a:off x="3995256" y="3078309"/>
            <a:ext cx="1329838" cy="276999"/>
          </a:xfrm>
          <a:prstGeom prst="rect">
            <a:avLst/>
          </a:prstGeom>
          <a:noFill/>
        </p:spPr>
        <p:txBody>
          <a:bodyPr wrap="square" lIns="0" tIns="0" rIns="0" bIns="0" rtlCol="0">
            <a:spAutoFit/>
          </a:bodyPr>
          <a:lstStyle/>
          <a:p>
            <a:pPr>
              <a:spcBef>
                <a:spcPts val="500"/>
              </a:spcBef>
            </a:pPr>
            <a:r>
              <a:rPr lang="en-US" sz="900" dirty="0"/>
              <a:t>Solely feature a naming opportunity</a:t>
            </a:r>
          </a:p>
        </p:txBody>
      </p:sp>
      <p:sp>
        <p:nvSpPr>
          <p:cNvPr id="67" name="TextBox 66"/>
          <p:cNvSpPr txBox="1"/>
          <p:nvPr/>
        </p:nvSpPr>
        <p:spPr bwMode="gray">
          <a:xfrm>
            <a:off x="4012110" y="1853419"/>
            <a:ext cx="1317951" cy="276999"/>
          </a:xfrm>
          <a:prstGeom prst="rect">
            <a:avLst/>
          </a:prstGeom>
          <a:noFill/>
        </p:spPr>
        <p:txBody>
          <a:bodyPr wrap="square" lIns="0" tIns="0" rIns="0" bIns="0" rtlCol="0">
            <a:spAutoFit/>
          </a:bodyPr>
          <a:lstStyle/>
          <a:p>
            <a:pPr>
              <a:spcBef>
                <a:spcPts val="500"/>
              </a:spcBef>
            </a:pPr>
            <a:r>
              <a:rPr lang="en-US" sz="900" dirty="0"/>
              <a:t>Be defined </a:t>
            </a:r>
            <a:r>
              <a:rPr lang="en-US" sz="900" i="1" dirty="0"/>
              <a:t>solely</a:t>
            </a:r>
            <a:r>
              <a:rPr lang="en-US" sz="900" dirty="0"/>
              <a:t> by a capital project</a:t>
            </a:r>
          </a:p>
        </p:txBody>
      </p:sp>
      <p:pic>
        <p:nvPicPr>
          <p:cNvPr id="72" name="Picture 4" descr="L:\Public\Share\ABC Templates and Resources\EAB Templates and Resources\EAB Art Icons Logos\EAB Icons\Invali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483" y="3078309"/>
            <a:ext cx="255751" cy="25575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L:\Public\Share\ABC Templates and Resources\EAB Templates and Resources\EAB Art Icons Logos\EAB Icons\Invali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483" y="3690754"/>
            <a:ext cx="255751" cy="25575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L:\Public\Share\ABC Templates and Resources\EAB Templates and Resources\EAB Art Icons Logos\EAB Icons\Invali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483" y="1853419"/>
            <a:ext cx="255751" cy="25575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L:\public\share\ABC Templates and Resources\ABC Art Icons Logos\Logos External\Logos_S-Z\Univ_Calif_Davis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75" y="847211"/>
            <a:ext cx="867304" cy="22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67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gray">
          <a:xfrm>
            <a:off x="0" y="972731"/>
            <a:ext cx="2176998" cy="3506136"/>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 name="Text Placeholder 1"/>
          <p:cNvSpPr>
            <a:spLocks noGrp="1"/>
          </p:cNvSpPr>
          <p:nvPr>
            <p:ph type="body" sz="quarter" idx="15"/>
          </p:nvPr>
        </p:nvSpPr>
        <p:spPr>
          <a:xfrm>
            <a:off x="266700" y="640267"/>
            <a:ext cx="5850834" cy="184666"/>
          </a:xfrm>
        </p:spPr>
        <p:txBody>
          <a:bodyPr/>
          <a:lstStyle/>
          <a:p>
            <a:r>
              <a:rPr lang="en-US" dirty="0" smtClean="0"/>
              <a:t>Substantiating Each Idea</a:t>
            </a:r>
            <a:endParaRPr lang="en-US" dirty="0"/>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8"/>
          </p:nvPr>
        </p:nvSpPr>
        <p:spPr>
          <a:xfrm>
            <a:off x="3188604" y="4677489"/>
            <a:ext cx="2934384" cy="123111"/>
          </a:xfrm>
        </p:spPr>
        <p:txBody>
          <a:bodyPr/>
          <a:lstStyle/>
          <a:p>
            <a:pPr algn="r"/>
            <a:r>
              <a:rPr lang="en-US" dirty="0"/>
              <a:t>Source: University of Oregon, Eugene, OR; Advancement Forum interviews and analysis.</a:t>
            </a:r>
          </a:p>
        </p:txBody>
      </p:sp>
      <p:sp>
        <p:nvSpPr>
          <p:cNvPr id="5" name="Text Placeholder 4"/>
          <p:cNvSpPr>
            <a:spLocks noGrp="1"/>
          </p:cNvSpPr>
          <p:nvPr>
            <p:ph type="body" sz="quarter" idx="19"/>
          </p:nvPr>
        </p:nvSpPr>
        <p:spPr/>
        <p:txBody>
          <a:bodyPr/>
          <a:lstStyle/>
          <a:p>
            <a:endParaRPr lang="en-US" dirty="0"/>
          </a:p>
        </p:txBody>
      </p:sp>
      <p:sp>
        <p:nvSpPr>
          <p:cNvPr id="6" name="Title 5"/>
          <p:cNvSpPr>
            <a:spLocks noGrp="1"/>
          </p:cNvSpPr>
          <p:nvPr>
            <p:ph type="title"/>
          </p:nvPr>
        </p:nvSpPr>
        <p:spPr>
          <a:xfrm>
            <a:off x="266700" y="309824"/>
            <a:ext cx="5486400" cy="256480"/>
          </a:xfrm>
        </p:spPr>
        <p:txBody>
          <a:bodyPr/>
          <a:lstStyle/>
          <a:p>
            <a:r>
              <a:rPr lang="en-US" dirty="0" smtClean="0"/>
              <a:t>Providing Additional Details to Advancement</a:t>
            </a:r>
            <a:endParaRPr lang="en-US" dirty="0"/>
          </a:p>
        </p:txBody>
      </p:sp>
      <p:sp>
        <p:nvSpPr>
          <p:cNvPr id="7" name="Text Placeholder 3"/>
          <p:cNvSpPr txBox="1">
            <a:spLocks/>
          </p:cNvSpPr>
          <p:nvPr/>
        </p:nvSpPr>
        <p:spPr bwMode="gray">
          <a:xfrm>
            <a:off x="269877" y="1392401"/>
            <a:ext cx="1907122" cy="30777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a:solidFill>
                  <a:schemeClr val="tx1"/>
                </a:solidFill>
              </a:rPr>
              <a:t>Ensuring </a:t>
            </a:r>
            <a:r>
              <a:rPr lang="en-US" sz="1000" b="1" dirty="0" smtClean="0">
                <a:solidFill>
                  <a:schemeClr val="tx1"/>
                </a:solidFill>
              </a:rPr>
              <a:t>Faculty Provide </a:t>
            </a:r>
            <a:r>
              <a:rPr lang="en-US" sz="1000" b="1" dirty="0">
                <a:solidFill>
                  <a:schemeClr val="tx1"/>
                </a:solidFill>
              </a:rPr>
              <a:t>Necessary Information</a:t>
            </a:r>
          </a:p>
        </p:txBody>
      </p:sp>
      <p:pic>
        <p:nvPicPr>
          <p:cNvPr id="21" name="Picture 2" descr="L:\public\share\ABC Templates and Resources\ABC Art Icons Logos\Logos External\Logos_S-Z\Univ_Oreg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08" y="972731"/>
            <a:ext cx="1558371" cy="46348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bwMode="gray">
          <a:xfrm>
            <a:off x="269875" y="1776381"/>
            <a:ext cx="1779058" cy="2462213"/>
          </a:xfrm>
          <a:prstGeom prst="rect">
            <a:avLst/>
          </a:prstGeom>
          <a:noFill/>
        </p:spPr>
        <p:txBody>
          <a:bodyPr wrap="square" lIns="0" tIns="0" rIns="0" bIns="0" rtlCol="0">
            <a:spAutoFit/>
          </a:bodyPr>
          <a:lstStyle/>
          <a:p>
            <a:pPr>
              <a:spcBef>
                <a:spcPts val="500"/>
              </a:spcBef>
            </a:pPr>
            <a:r>
              <a:rPr lang="en-US" sz="900" dirty="0"/>
              <a:t>Faculty should explain:</a:t>
            </a:r>
          </a:p>
          <a:p>
            <a:pPr marL="117475" indent="-117475">
              <a:spcBef>
                <a:spcPts val="500"/>
              </a:spcBef>
              <a:buFont typeface="Arial" panose="020B0604020202020204" pitchFamily="34" charset="0"/>
              <a:buChar char="•"/>
            </a:pPr>
            <a:r>
              <a:rPr lang="en-US" sz="900" dirty="0"/>
              <a:t>Alignment with mission and academic plan goals</a:t>
            </a:r>
          </a:p>
          <a:p>
            <a:pPr marL="117475" indent="-117475">
              <a:spcBef>
                <a:spcPts val="500"/>
              </a:spcBef>
              <a:buFont typeface="Arial" panose="020B0604020202020204" pitchFamily="34" charset="0"/>
              <a:buChar char="•"/>
            </a:pPr>
            <a:r>
              <a:rPr lang="en-US" sz="900" dirty="0"/>
              <a:t>Building on existing academic strengths</a:t>
            </a:r>
          </a:p>
          <a:p>
            <a:pPr marL="117475" indent="-117475">
              <a:spcBef>
                <a:spcPts val="500"/>
              </a:spcBef>
              <a:buFont typeface="Arial" panose="020B0604020202020204" pitchFamily="34" charset="0"/>
              <a:buChar char="•"/>
            </a:pPr>
            <a:r>
              <a:rPr lang="en-US" sz="900" dirty="0"/>
              <a:t>Fostering interdisciplinary collaboration</a:t>
            </a:r>
          </a:p>
          <a:p>
            <a:pPr marL="117475" indent="-117475">
              <a:spcBef>
                <a:spcPts val="500"/>
              </a:spcBef>
              <a:buFont typeface="Arial" panose="020B0604020202020204" pitchFamily="34" charset="0"/>
              <a:buChar char="•"/>
            </a:pPr>
            <a:r>
              <a:rPr lang="en-US" sz="900" dirty="0"/>
              <a:t>Links to fundamental societal challenges or opportunities</a:t>
            </a:r>
          </a:p>
          <a:p>
            <a:pPr marL="117475" indent="-117475">
              <a:spcBef>
                <a:spcPts val="500"/>
              </a:spcBef>
              <a:buFont typeface="Arial" panose="020B0604020202020204" pitchFamily="34" charset="0"/>
              <a:buChar char="•"/>
            </a:pPr>
            <a:r>
              <a:rPr lang="en-US" sz="900" dirty="0"/>
              <a:t>Viable funding model, including philanthropy and institutional funding</a:t>
            </a:r>
          </a:p>
          <a:p>
            <a:pPr marL="117475" indent="-117475">
              <a:spcBef>
                <a:spcPts val="500"/>
              </a:spcBef>
              <a:buFont typeface="Arial" panose="020B0604020202020204" pitchFamily="34" charset="0"/>
              <a:buChar char="•"/>
            </a:pPr>
            <a:r>
              <a:rPr lang="en-US" sz="900" dirty="0"/>
              <a:t>Sustainability beyond three to five years</a:t>
            </a:r>
          </a:p>
        </p:txBody>
      </p:sp>
      <p:sp>
        <p:nvSpPr>
          <p:cNvPr id="10" name="Rectangle 9"/>
          <p:cNvSpPr/>
          <p:nvPr/>
        </p:nvSpPr>
        <p:spPr>
          <a:xfrm>
            <a:off x="2342730" y="1082707"/>
            <a:ext cx="3709365" cy="153888"/>
          </a:xfrm>
          <a:prstGeom prst="rect">
            <a:avLst/>
          </a:prstGeom>
        </p:spPr>
        <p:txBody>
          <a:bodyPr wrap="square" lIns="0" tIns="0" rIns="0" bIns="0">
            <a:spAutoFit/>
          </a:bodyPr>
          <a:lstStyle/>
          <a:p>
            <a:r>
              <a:rPr lang="en-US" sz="1000" b="1" dirty="0"/>
              <a:t>Other Questions to Support Your Idea Proposal</a:t>
            </a:r>
          </a:p>
        </p:txBody>
      </p:sp>
      <p:grpSp>
        <p:nvGrpSpPr>
          <p:cNvPr id="8" name="Group 7"/>
          <p:cNvGrpSpPr/>
          <p:nvPr/>
        </p:nvGrpSpPr>
        <p:grpSpPr>
          <a:xfrm>
            <a:off x="2342730" y="1776381"/>
            <a:ext cx="3772538" cy="2111391"/>
            <a:chOff x="2342730" y="1742513"/>
            <a:chExt cx="3772538" cy="2111391"/>
          </a:xfrm>
        </p:grpSpPr>
        <p:sp>
          <p:nvSpPr>
            <p:cNvPr id="25" name="Text Placeholder 1"/>
            <p:cNvSpPr txBox="1">
              <a:spLocks/>
            </p:cNvSpPr>
            <p:nvPr/>
          </p:nvSpPr>
          <p:spPr bwMode="gray">
            <a:xfrm>
              <a:off x="2342730" y="1999550"/>
              <a:ext cx="1691746" cy="185435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r>
                <a:rPr lang="en-US" dirty="0"/>
                <a:t>How does this take advantage of our </a:t>
              </a:r>
              <a:br>
                <a:rPr lang="en-US" dirty="0"/>
              </a:br>
              <a:r>
                <a:rPr lang="en-US" dirty="0"/>
                <a:t>existing strengths?</a:t>
              </a:r>
            </a:p>
            <a:p>
              <a:r>
                <a:rPr lang="en-US" dirty="0"/>
                <a:t>How does this make us unique, or differentiate us in the marketplace?</a:t>
              </a:r>
            </a:p>
            <a:p>
              <a:r>
                <a:rPr lang="en-US" dirty="0"/>
                <a:t>How will this make a difference on campus in the long-term?</a:t>
              </a:r>
            </a:p>
            <a:p>
              <a:r>
                <a:rPr lang="en-US" dirty="0"/>
                <a:t>Which regional or global problems does this initiative solve?</a:t>
              </a:r>
            </a:p>
          </p:txBody>
        </p:sp>
        <p:cxnSp>
          <p:nvCxnSpPr>
            <p:cNvPr id="43" name="Straight Connector 42"/>
            <p:cNvCxnSpPr/>
            <p:nvPr/>
          </p:nvCxnSpPr>
          <p:spPr bwMode="gray">
            <a:xfrm>
              <a:off x="2342730" y="1909513"/>
              <a:ext cx="1632393"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bwMode="gray">
            <a:xfrm>
              <a:off x="2342730" y="1742513"/>
              <a:ext cx="1620531" cy="138499"/>
            </a:xfrm>
            <a:prstGeom prst="rect">
              <a:avLst/>
            </a:prstGeom>
            <a:noFill/>
          </p:spPr>
          <p:txBody>
            <a:bodyPr wrap="square" lIns="0" tIns="0" rIns="0" bIns="0" rtlCol="0">
              <a:spAutoFit/>
            </a:bodyPr>
            <a:lstStyle/>
            <a:p>
              <a:pPr>
                <a:spcBef>
                  <a:spcPts val="500"/>
                </a:spcBef>
              </a:pPr>
              <a:r>
                <a:rPr lang="en-US" sz="900" b="1" dirty="0"/>
                <a:t>Institutional Niche</a:t>
              </a:r>
            </a:p>
          </p:txBody>
        </p:sp>
        <p:sp>
          <p:nvSpPr>
            <p:cNvPr id="29" name="Text Placeholder 1"/>
            <p:cNvSpPr txBox="1">
              <a:spLocks/>
            </p:cNvSpPr>
            <p:nvPr/>
          </p:nvSpPr>
          <p:spPr bwMode="gray">
            <a:xfrm>
              <a:off x="4279675" y="1999550"/>
              <a:ext cx="1691746" cy="1577355"/>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r>
                <a:rPr lang="en-US" dirty="0"/>
                <a:t>How much is this </a:t>
              </a:r>
              <a:br>
                <a:rPr lang="en-US" dirty="0"/>
              </a:br>
              <a:r>
                <a:rPr lang="en-US" dirty="0"/>
                <a:t>idea worth?</a:t>
              </a:r>
            </a:p>
            <a:p>
              <a:r>
                <a:rPr lang="en-US" dirty="0"/>
                <a:t>Could this idea be funded through philanthropy or other outside sources?</a:t>
              </a:r>
            </a:p>
            <a:p>
              <a:r>
                <a:rPr lang="en-US" dirty="0"/>
                <a:t>How will funding be sustained over time?</a:t>
              </a:r>
            </a:p>
            <a:p>
              <a:r>
                <a:rPr lang="en-US" dirty="0"/>
                <a:t>How will the project use both existing and new resources on campus?</a:t>
              </a:r>
            </a:p>
          </p:txBody>
        </p:sp>
        <p:cxnSp>
          <p:nvCxnSpPr>
            <p:cNvPr id="44" name="Straight Connector 43"/>
            <p:cNvCxnSpPr/>
            <p:nvPr/>
          </p:nvCxnSpPr>
          <p:spPr bwMode="gray">
            <a:xfrm>
              <a:off x="4279675" y="1909513"/>
              <a:ext cx="1834223"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bwMode="gray">
            <a:xfrm>
              <a:off x="4279675" y="1742513"/>
              <a:ext cx="1835593" cy="138499"/>
            </a:xfrm>
            <a:prstGeom prst="rect">
              <a:avLst/>
            </a:prstGeom>
            <a:noFill/>
          </p:spPr>
          <p:txBody>
            <a:bodyPr wrap="square" lIns="0" tIns="0" rIns="0" bIns="0" rtlCol="0">
              <a:spAutoFit/>
            </a:bodyPr>
            <a:lstStyle/>
            <a:p>
              <a:pPr>
                <a:spcBef>
                  <a:spcPts val="500"/>
                </a:spcBef>
              </a:pPr>
              <a:r>
                <a:rPr lang="en-US" sz="900" b="1" dirty="0"/>
                <a:t>Implementation Thresholds</a:t>
              </a:r>
            </a:p>
          </p:txBody>
        </p:sp>
      </p:grpSp>
      <p:pic>
        <p:nvPicPr>
          <p:cNvPr id="31" name="Picture 2" descr="L:\public\share\ABC Templates and Resources\Template Resources (EAB)\Art Icons Logos (EAB)\Icons (EAB)\Map_p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2730" y="1360010"/>
            <a:ext cx="203156" cy="34016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L:\public\share\ABC Templates and Resources\Template Resources (EAB)\Art Icons Logos (EAB)\Icons (EAB)\Control pane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9675" y="1381270"/>
            <a:ext cx="340169" cy="31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653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What Is, and Is NOT a Big Idea</a:t>
            </a:r>
            <a:endParaRPr lang="en-US" dirty="0"/>
          </a:p>
        </p:txBody>
      </p:sp>
      <p:sp>
        <p:nvSpPr>
          <p:cNvPr id="3" name="Text Placeholder 2"/>
          <p:cNvSpPr>
            <a:spLocks noGrp="1"/>
          </p:cNvSpPr>
          <p:nvPr>
            <p:ph type="body" sz="quarter" idx="16"/>
          </p:nvPr>
        </p:nvSpPr>
        <p:spPr/>
        <p:txBody>
          <a:bodyPr/>
          <a:lstStyle/>
          <a:p>
            <a:r>
              <a:rPr lang="en-US" dirty="0" smtClean="0"/>
              <a:t>Interactive Exercise </a:t>
            </a:r>
            <a:endParaRPr lang="en-US" dirty="0"/>
          </a:p>
        </p:txBody>
      </p:sp>
      <p:sp>
        <p:nvSpPr>
          <p:cNvPr id="4" name="Text Placeholder 3"/>
          <p:cNvSpPr>
            <a:spLocks noGrp="1"/>
          </p:cNvSpPr>
          <p:nvPr>
            <p:ph type="body" sz="quarter" idx="18"/>
          </p:nvPr>
        </p:nvSpPr>
        <p:spPr>
          <a:xfrm>
            <a:off x="3149650" y="4600545"/>
            <a:ext cx="2973340" cy="200055"/>
          </a:xfrm>
        </p:spPr>
        <p:txBody>
          <a:bodyPr/>
          <a:lstStyle/>
          <a:p>
            <a:pPr algn="r"/>
            <a:r>
              <a:rPr lang="en-US" dirty="0" smtClean="0"/>
              <a:t>Source: University of California, Davis, CA; Advancement Forum interviews and analysis.</a:t>
            </a:r>
            <a:endParaRPr lang="en-US" dirty="0"/>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a:xfrm>
            <a:off x="266700" y="309824"/>
            <a:ext cx="5798444" cy="256480"/>
          </a:xfrm>
        </p:spPr>
        <p:txBody>
          <a:bodyPr/>
          <a:lstStyle/>
          <a:p>
            <a:r>
              <a:rPr lang="en-US" dirty="0" smtClean="0"/>
              <a:t>Determining Big Ideas Criteria</a:t>
            </a:r>
            <a:endParaRPr lang="en-US" dirty="0"/>
          </a:p>
        </p:txBody>
      </p:sp>
      <p:sp>
        <p:nvSpPr>
          <p:cNvPr id="8" name="TextBox 7"/>
          <p:cNvSpPr txBox="1"/>
          <p:nvPr/>
        </p:nvSpPr>
        <p:spPr bwMode="gray">
          <a:xfrm>
            <a:off x="274638" y="1693760"/>
            <a:ext cx="2293302" cy="2084673"/>
          </a:xfrm>
          <a:prstGeom prst="rect">
            <a:avLst/>
          </a:prstGeom>
          <a:noFill/>
        </p:spPr>
        <p:txBody>
          <a:bodyPr wrap="square" lIns="0" tIns="0" rIns="0" bIns="0" rtlCol="0">
            <a:spAutoFit/>
          </a:bodyPr>
          <a:lstStyle/>
          <a:p>
            <a:pPr>
              <a:lnSpc>
                <a:spcPct val="120000"/>
              </a:lnSpc>
              <a:spcBef>
                <a:spcPts val="500"/>
              </a:spcBef>
            </a:pPr>
            <a:r>
              <a:rPr lang="en-US" sz="900" b="1" dirty="0"/>
              <a:t>Step </a:t>
            </a:r>
            <a:r>
              <a:rPr lang="en-US" sz="900" b="1" dirty="0" smtClean="0"/>
              <a:t>1: </a:t>
            </a:r>
            <a:r>
              <a:rPr lang="en-US" sz="900" dirty="0" smtClean="0"/>
              <a:t>In a small group, discuss the criteria for big ideas on the right from the University of California, Davis.</a:t>
            </a:r>
          </a:p>
          <a:p>
            <a:pPr>
              <a:lnSpc>
                <a:spcPct val="120000"/>
              </a:lnSpc>
              <a:spcBef>
                <a:spcPts val="500"/>
              </a:spcBef>
            </a:pPr>
            <a:endParaRPr lang="en-US" sz="900" dirty="0" smtClean="0"/>
          </a:p>
          <a:p>
            <a:pPr>
              <a:lnSpc>
                <a:spcPct val="120000"/>
              </a:lnSpc>
              <a:spcBef>
                <a:spcPts val="500"/>
              </a:spcBef>
            </a:pPr>
            <a:r>
              <a:rPr lang="en-US" sz="900" b="1" dirty="0" smtClean="0"/>
              <a:t>Step 2: </a:t>
            </a:r>
            <a:r>
              <a:rPr lang="en-US" sz="900" dirty="0" smtClean="0"/>
              <a:t>Consider what you would add to the list and what you would remove (10-15 minutes). </a:t>
            </a:r>
            <a:r>
              <a:rPr lang="en-US" sz="900" dirty="0"/>
              <a:t>R</a:t>
            </a:r>
            <a:r>
              <a:rPr lang="en-US" sz="900" dirty="0" smtClean="0"/>
              <a:t>evisit slides </a:t>
            </a:r>
            <a:r>
              <a:rPr lang="en-US" sz="900" dirty="0"/>
              <a:t>7</a:t>
            </a:r>
            <a:r>
              <a:rPr lang="en-US" sz="900" dirty="0" smtClean="0"/>
              <a:t> &amp; </a:t>
            </a:r>
            <a:r>
              <a:rPr lang="en-US" sz="900" dirty="0"/>
              <a:t>8</a:t>
            </a:r>
            <a:r>
              <a:rPr lang="en-US" sz="900" dirty="0" smtClean="0"/>
              <a:t> for additional criteria.</a:t>
            </a:r>
          </a:p>
          <a:p>
            <a:pPr>
              <a:lnSpc>
                <a:spcPct val="120000"/>
              </a:lnSpc>
              <a:spcBef>
                <a:spcPts val="500"/>
              </a:spcBef>
            </a:pPr>
            <a:endParaRPr lang="en-US" sz="900" dirty="0" smtClean="0"/>
          </a:p>
          <a:p>
            <a:pPr>
              <a:lnSpc>
                <a:spcPct val="120000"/>
              </a:lnSpc>
              <a:spcBef>
                <a:spcPts val="500"/>
              </a:spcBef>
            </a:pPr>
            <a:r>
              <a:rPr lang="en-US" sz="900" b="1" dirty="0" smtClean="0"/>
              <a:t>Step 3: </a:t>
            </a:r>
            <a:r>
              <a:rPr lang="en-US" sz="900" dirty="0" smtClean="0"/>
              <a:t>Debrief by sharing ideas among groups (15-20 minutes).</a:t>
            </a:r>
            <a:endParaRPr lang="en-US" sz="900" b="1" dirty="0"/>
          </a:p>
        </p:txBody>
      </p:sp>
      <p:sp>
        <p:nvSpPr>
          <p:cNvPr id="12" name="TextBox 11"/>
          <p:cNvSpPr txBox="1"/>
          <p:nvPr/>
        </p:nvSpPr>
        <p:spPr bwMode="gray">
          <a:xfrm>
            <a:off x="273985" y="1361454"/>
            <a:ext cx="2875664" cy="153888"/>
          </a:xfrm>
          <a:prstGeom prst="rect">
            <a:avLst/>
          </a:prstGeom>
          <a:noFill/>
        </p:spPr>
        <p:txBody>
          <a:bodyPr wrap="square" lIns="0" tIns="0" rIns="0" bIns="0" rtlCol="0">
            <a:spAutoFit/>
          </a:bodyPr>
          <a:lstStyle/>
          <a:p>
            <a:pPr>
              <a:spcBef>
                <a:spcPts val="500"/>
              </a:spcBef>
            </a:pPr>
            <a:r>
              <a:rPr lang="en-US" sz="1000" i="1" dirty="0" smtClean="0">
                <a:solidFill>
                  <a:schemeClr val="accent4"/>
                </a:solidFill>
              </a:rPr>
              <a:t>Exercise Instructions</a:t>
            </a:r>
            <a:endParaRPr lang="en-US" sz="1000" i="1" dirty="0">
              <a:solidFill>
                <a:schemeClr val="accent4"/>
              </a:solidFill>
            </a:endParaRPr>
          </a:p>
        </p:txBody>
      </p:sp>
      <p:sp>
        <p:nvSpPr>
          <p:cNvPr id="14" name="Rectangle 13"/>
          <p:cNvSpPr/>
          <p:nvPr/>
        </p:nvSpPr>
        <p:spPr>
          <a:xfrm>
            <a:off x="274638" y="946853"/>
            <a:ext cx="2414122" cy="215444"/>
          </a:xfrm>
          <a:prstGeom prst="rect">
            <a:avLst/>
          </a:prstGeom>
        </p:spPr>
        <p:txBody>
          <a:bodyPr wrap="none" lIns="0" tIns="0" rIns="0" bIns="0">
            <a:spAutoFit/>
          </a:bodyPr>
          <a:lstStyle/>
          <a:p>
            <a:r>
              <a:rPr lang="en-US" sz="1400" dirty="0" smtClean="0">
                <a:solidFill>
                  <a:schemeClr val="accent6"/>
                </a:solidFill>
              </a:rPr>
              <a:t>Pinpointing Critical Criteria</a:t>
            </a:r>
            <a:endParaRPr lang="en-US" sz="1400" dirty="0"/>
          </a:p>
        </p:txBody>
      </p:sp>
      <p:sp>
        <p:nvSpPr>
          <p:cNvPr id="15" name="TextBox 14"/>
          <p:cNvSpPr txBox="1"/>
          <p:nvPr/>
        </p:nvSpPr>
        <p:spPr bwMode="gray">
          <a:xfrm>
            <a:off x="2971800" y="1693760"/>
            <a:ext cx="3093344" cy="2441694"/>
          </a:xfrm>
          <a:prstGeom prst="rect">
            <a:avLst/>
          </a:prstGeom>
          <a:noFill/>
        </p:spPr>
        <p:txBody>
          <a:bodyPr wrap="square" lIns="0" tIns="0" rIns="0" bIns="0" rtlCol="0">
            <a:spAutoFit/>
          </a:bodyPr>
          <a:lstStyle/>
          <a:p>
            <a:pPr>
              <a:spcBef>
                <a:spcPts val="500"/>
              </a:spcBef>
            </a:pPr>
            <a:r>
              <a:rPr lang="en-US" sz="900" b="1" dirty="0" smtClean="0"/>
              <a:t>A big idea should:</a:t>
            </a:r>
          </a:p>
          <a:p>
            <a:pPr marL="114300" indent="-114300">
              <a:spcBef>
                <a:spcPts val="500"/>
              </a:spcBef>
              <a:buFont typeface="Arial" panose="020B0604020202020204" pitchFamily="34" charset="0"/>
              <a:buChar char="•"/>
            </a:pPr>
            <a:r>
              <a:rPr lang="en-US" sz="900" dirty="0" smtClean="0"/>
              <a:t>Transform </a:t>
            </a:r>
            <a:r>
              <a:rPr lang="en-US" sz="900" dirty="0"/>
              <a:t>the University and </a:t>
            </a:r>
            <a:r>
              <a:rPr lang="en-US" sz="900" dirty="0" smtClean="0"/>
              <a:t>the world</a:t>
            </a:r>
          </a:p>
          <a:p>
            <a:pPr marL="114300" indent="-114300">
              <a:spcBef>
                <a:spcPts val="500"/>
              </a:spcBef>
              <a:buFont typeface="Arial" panose="020B0604020202020204" pitchFamily="34" charset="0"/>
              <a:buChar char="•"/>
            </a:pPr>
            <a:r>
              <a:rPr lang="en-US" sz="900" dirty="0"/>
              <a:t>Make the University unique in the </a:t>
            </a:r>
            <a:r>
              <a:rPr lang="en-US" sz="900" dirty="0" smtClean="0"/>
              <a:t>marketplace</a:t>
            </a:r>
          </a:p>
          <a:p>
            <a:pPr marL="114300" indent="-114300">
              <a:spcBef>
                <a:spcPts val="500"/>
              </a:spcBef>
              <a:buFont typeface="Arial" panose="020B0604020202020204" pitchFamily="34" charset="0"/>
              <a:buChar char="•"/>
            </a:pPr>
            <a:r>
              <a:rPr lang="en-US" sz="900" dirty="0"/>
              <a:t>Focus on where the University is good but could become better</a:t>
            </a:r>
          </a:p>
          <a:p>
            <a:pPr marL="114300" indent="-114300">
              <a:spcBef>
                <a:spcPts val="500"/>
              </a:spcBef>
              <a:buFont typeface="Arial" panose="020B0604020202020204" pitchFamily="34" charset="0"/>
              <a:buChar char="•"/>
            </a:pPr>
            <a:r>
              <a:rPr lang="en-US" sz="900" dirty="0"/>
              <a:t>Include areas where the University is emerging as a </a:t>
            </a:r>
            <a:r>
              <a:rPr lang="en-US" sz="900" dirty="0" smtClean="0"/>
              <a:t>leader</a:t>
            </a:r>
          </a:p>
          <a:p>
            <a:pPr>
              <a:spcBef>
                <a:spcPts val="500"/>
              </a:spcBef>
            </a:pPr>
            <a:endParaRPr lang="en-US" sz="900" dirty="0" smtClean="0"/>
          </a:p>
          <a:p>
            <a:pPr>
              <a:spcBef>
                <a:spcPts val="500"/>
              </a:spcBef>
            </a:pPr>
            <a:r>
              <a:rPr lang="en-US" sz="900" b="1" dirty="0" smtClean="0"/>
              <a:t>A big idea should not:</a:t>
            </a:r>
          </a:p>
          <a:p>
            <a:pPr marL="114300" indent="-114300">
              <a:spcBef>
                <a:spcPts val="500"/>
              </a:spcBef>
              <a:buFont typeface="Arial" panose="020B0604020202020204" pitchFamily="34" charset="0"/>
              <a:buChar char="•"/>
            </a:pPr>
            <a:r>
              <a:rPr lang="en-US" sz="900" dirty="0"/>
              <a:t>Be defined </a:t>
            </a:r>
            <a:r>
              <a:rPr lang="en-US" sz="900" i="1" dirty="0"/>
              <a:t>solely</a:t>
            </a:r>
            <a:r>
              <a:rPr lang="en-US" sz="900" dirty="0"/>
              <a:t> by a capital </a:t>
            </a:r>
            <a:r>
              <a:rPr lang="en-US" sz="900" dirty="0" smtClean="0"/>
              <a:t>project</a:t>
            </a:r>
          </a:p>
          <a:p>
            <a:pPr marL="114300" indent="-114300">
              <a:spcBef>
                <a:spcPts val="500"/>
              </a:spcBef>
              <a:buFont typeface="Arial" panose="020B0604020202020204" pitchFamily="34" charset="0"/>
              <a:buChar char="•"/>
            </a:pPr>
            <a:r>
              <a:rPr lang="en-US" sz="900" dirty="0"/>
              <a:t>Bundle together </a:t>
            </a:r>
            <a:r>
              <a:rPr lang="en-US" sz="900" dirty="0" smtClean="0"/>
              <a:t>smaller </a:t>
            </a:r>
            <a:r>
              <a:rPr lang="en-US" sz="900" dirty="0"/>
              <a:t>ideas</a:t>
            </a:r>
          </a:p>
          <a:p>
            <a:pPr marL="114300" indent="-114300">
              <a:spcBef>
                <a:spcPts val="500"/>
              </a:spcBef>
              <a:buFont typeface="Arial" panose="020B0604020202020204" pitchFamily="34" charset="0"/>
              <a:buChar char="•"/>
            </a:pPr>
            <a:r>
              <a:rPr lang="en-US" sz="900" dirty="0"/>
              <a:t>Solely feature a naming opportunity</a:t>
            </a:r>
          </a:p>
          <a:p>
            <a:pPr marL="114300" indent="-114300">
              <a:spcBef>
                <a:spcPts val="500"/>
              </a:spcBef>
              <a:buFont typeface="Arial" panose="020B0604020202020204" pitchFamily="34" charset="0"/>
              <a:buChar char="•"/>
            </a:pPr>
            <a:r>
              <a:rPr lang="en-US" sz="900" dirty="0"/>
              <a:t>Lead to slow, </a:t>
            </a:r>
            <a:r>
              <a:rPr lang="en-US" sz="900" dirty="0" smtClean="0"/>
              <a:t>incremental improvement</a:t>
            </a:r>
            <a:endParaRPr lang="en-US" sz="900" dirty="0"/>
          </a:p>
        </p:txBody>
      </p:sp>
      <p:pic>
        <p:nvPicPr>
          <p:cNvPr id="16" name="Picture 3" descr="L:\public\share\ABC Templates and Resources\ABC Art Icons Logos\Logos External\Logos_S-Z\Univ_Calif_Davis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341082"/>
            <a:ext cx="748686" cy="19463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bwMode="gray">
          <a:xfrm>
            <a:off x="2857501" y="1253737"/>
            <a:ext cx="3265488" cy="3028703"/>
          </a:xfrm>
          <a:prstGeom prst="rect">
            <a:avLst/>
          </a:prstGeom>
          <a:noFill/>
          <a:ln w="127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Tree>
    <p:extLst>
      <p:ext uri="{BB962C8B-B14F-4D97-AF65-F5344CB8AC3E}">
        <p14:creationId xmlns:p14="http://schemas.microsoft.com/office/powerpoint/2010/main" val="4054784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270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smtClean="0"/>
        </a:defPPr>
      </a:lstStyle>
    </a:txDef>
  </a:objectDefaults>
  <a:extraClrSchemeLst/>
</a:theme>
</file>

<file path=ppt/theme/theme2.xml><?xml version="1.0" encoding="utf-8"?>
<a:theme xmlns:a="http://schemas.openxmlformats.org/drawingml/2006/main" name="EAB2 Landscape Standard">
  <a:themeElements>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270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smtClean="0"/>
        </a:defPPr>
      </a:lstStyle>
    </a:txDef>
  </a:objectDefaults>
  <a:extraClrSchemeLst/>
</a:theme>
</file>

<file path=ppt/theme/theme3.xml><?xml version="1.0" encoding="utf-8"?>
<a:theme xmlns:a="http://schemas.openxmlformats.org/drawingml/2006/main" name="Office Theme">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0</TotalTime>
  <Words>4126</Words>
  <Application>Microsoft Office PowerPoint</Application>
  <PresentationFormat>Custom</PresentationFormat>
  <Paragraphs>382</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Rockwell</vt:lpstr>
      <vt:lpstr>Times New Roman</vt:lpstr>
      <vt:lpstr>Verdana</vt:lpstr>
      <vt:lpstr>Wingdings</vt:lpstr>
      <vt:lpstr>blank</vt:lpstr>
      <vt:lpstr>EAB2 Landscape Standard</vt:lpstr>
      <vt:lpstr>Sustainably Sourcing Big  Ideas on Campus</vt:lpstr>
      <vt:lpstr>Giving to Higher Education at an All-Time High</vt:lpstr>
      <vt:lpstr>A New Breed of Donor</vt:lpstr>
      <vt:lpstr>A Lack of Ideas on a Grand Scale</vt:lpstr>
      <vt:lpstr>What Only You Can Do</vt:lpstr>
      <vt:lpstr>Bringing Order to Chaos</vt:lpstr>
      <vt:lpstr>What Is a Big Idea?</vt:lpstr>
      <vt:lpstr>Providing Additional Details to Advancement</vt:lpstr>
      <vt:lpstr>Determining Big Ideas Criteria</vt:lpstr>
      <vt:lpstr>Embedding Transparency in the Decision Process</vt:lpstr>
      <vt:lpstr>Big Ideas Next Steps</vt:lpstr>
      <vt:lpstr>Weighting the Criteria</vt:lpstr>
      <vt:lpstr>Embedding Transparency in the Decision Process</vt:lpstr>
      <vt:lpstr>Extensive Communication Plan Leads to Success</vt:lpstr>
      <vt:lpstr>Extensive Communication Plan Leads to Success</vt:lpstr>
      <vt:lpstr>Building Momentum for Big Ideas</vt:lpstr>
      <vt:lpstr>Sustainably Sourcing Big  Ideas on Campus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2016-06-03T15:47:28Z</dcterms:created>
  <dcterms:modified xsi:type="dcterms:W3CDTF">2018-07-13T20:15:42Z</dcterms:modified>
</cp:coreProperties>
</file>