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2"/>
  </p:notesMasterIdLst>
  <p:sldIdLst>
    <p:sldId id="256" r:id="rId2"/>
    <p:sldId id="259" r:id="rId3"/>
    <p:sldId id="257" r:id="rId4"/>
    <p:sldId id="258" r:id="rId5"/>
    <p:sldId id="260" r:id="rId6"/>
    <p:sldId id="261" r:id="rId7"/>
    <p:sldId id="262" r:id="rId8"/>
    <p:sldId id="263" r:id="rId9"/>
    <p:sldId id="264" r:id="rId10"/>
    <p:sldId id="265" r:id="rId11"/>
  </p:sldIdLst>
  <p:sldSz cx="6400800" cy="4800600"/>
  <p:notesSz cx="6858000" cy="9144000"/>
  <p:custDataLst>
    <p:tags r:id="rId13"/>
  </p:custDataLst>
  <p:defaultText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065" autoAdjust="0"/>
  </p:normalViewPr>
  <p:slideViewPr>
    <p:cSldViewPr snapToGrid="0" showGuides="1">
      <p:cViewPr varScale="1">
        <p:scale>
          <a:sx n="80" d="100"/>
          <a:sy n="80" d="100"/>
        </p:scale>
        <p:origin x="1592" y="4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373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tx1"/>
            </a:solidFill>
            <a:ln w="9525" cap="flat">
              <a:solidFill>
                <a:schemeClr val="bg1"/>
              </a:solidFill>
              <a:round/>
            </a:ln>
          </c:spPr>
          <c:dPt>
            <c:idx val="0"/>
            <c:bubble3D val="0"/>
            <c:spPr>
              <a:solidFill>
                <a:srgbClr val="004A88"/>
              </a:solidFill>
              <a:ln w="9525" cap="flat">
                <a:solidFill>
                  <a:schemeClr val="bg1"/>
                </a:solidFill>
                <a:round/>
              </a:ln>
              <a:effectLst/>
            </c:spPr>
            <c:extLst>
              <c:ext xmlns:c16="http://schemas.microsoft.com/office/drawing/2014/chart" uri="{C3380CC4-5D6E-409C-BE32-E72D297353CC}">
                <c16:uniqueId val="{00000001-2D88-457D-B64F-C6EEAE6AA229}"/>
              </c:ext>
            </c:extLst>
          </c:dPt>
          <c:dPt>
            <c:idx val="1"/>
            <c:bubble3D val="0"/>
            <c:spPr>
              <a:solidFill>
                <a:srgbClr val="C4C7CA"/>
              </a:solidFill>
              <a:ln w="9525" cap="flat">
                <a:solidFill>
                  <a:schemeClr val="bg1"/>
                </a:solidFill>
                <a:round/>
              </a:ln>
              <a:effectLst/>
            </c:spPr>
            <c:extLst>
              <c:ext xmlns:c16="http://schemas.microsoft.com/office/drawing/2014/chart" uri="{C3380CC4-5D6E-409C-BE32-E72D297353CC}">
                <c16:uniqueId val="{00000003-2D88-457D-B64F-C6EEAE6AA229}"/>
              </c:ext>
            </c:extLst>
          </c:dPt>
          <c:dPt>
            <c:idx val="2"/>
            <c:bubble3D val="0"/>
            <c:spPr>
              <a:solidFill>
                <a:srgbClr val="C4C7CA"/>
              </a:solidFill>
              <a:ln w="9525" cap="flat">
                <a:solidFill>
                  <a:schemeClr val="bg1"/>
                </a:solidFill>
                <a:round/>
              </a:ln>
              <a:effectLst/>
            </c:spPr>
            <c:extLst>
              <c:ext xmlns:c16="http://schemas.microsoft.com/office/drawing/2014/chart" uri="{C3380CC4-5D6E-409C-BE32-E72D297353CC}">
                <c16:uniqueId val="{00000005-2D88-457D-B64F-C6EEAE6AA229}"/>
              </c:ext>
            </c:extLst>
          </c:dPt>
          <c:dPt>
            <c:idx val="3"/>
            <c:bubble3D val="0"/>
            <c:spPr>
              <a:solidFill>
                <a:srgbClr val="C4C7CA"/>
              </a:solidFill>
              <a:ln w="9525" cap="flat">
                <a:solidFill>
                  <a:schemeClr val="bg1"/>
                </a:solidFill>
                <a:round/>
              </a:ln>
              <a:effectLst/>
            </c:spPr>
            <c:extLst>
              <c:ext xmlns:c16="http://schemas.microsoft.com/office/drawing/2014/chart" uri="{C3380CC4-5D6E-409C-BE32-E72D297353CC}">
                <c16:uniqueId val="{00000007-2D88-457D-B64F-C6EEAE6AA229}"/>
              </c:ext>
            </c:extLst>
          </c:dPt>
          <c:dPt>
            <c:idx val="4"/>
            <c:bubble3D val="0"/>
            <c:spPr>
              <a:solidFill>
                <a:schemeClr val="accent5"/>
              </a:solidFill>
              <a:ln w="9525" cap="flat">
                <a:solidFill>
                  <a:schemeClr val="bg1"/>
                </a:solidFill>
                <a:round/>
              </a:ln>
              <a:effectLst/>
            </c:spPr>
            <c:extLst>
              <c:ext xmlns:c16="http://schemas.microsoft.com/office/drawing/2014/chart" uri="{C3380CC4-5D6E-409C-BE32-E72D297353CC}">
                <c16:uniqueId val="{00000009-2D88-457D-B64F-C6EEAE6AA229}"/>
              </c:ext>
            </c:extLst>
          </c:dPt>
          <c:dLbls>
            <c:delete val="1"/>
          </c:dLbls>
          <c:cat>
            <c:strRef>
              <c:f>Sheet1!$A$2:$A$3</c:f>
              <c:strCache>
                <c:ptCount val="2"/>
                <c:pt idx="0">
                  <c:v>Category 1</c:v>
                </c:pt>
                <c:pt idx="1">
                  <c:v>Category 2</c:v>
                </c:pt>
              </c:strCache>
            </c:strRef>
          </c:cat>
          <c:val>
            <c:numRef>
              <c:f>Sheet1!$B$2:$B$3</c:f>
              <c:numCache>
                <c:formatCode>0.0%</c:formatCode>
                <c:ptCount val="2"/>
                <c:pt idx="0">
                  <c:v>0.09</c:v>
                </c:pt>
                <c:pt idx="1">
                  <c:v>0.91</c:v>
                </c:pt>
              </c:numCache>
            </c:numRef>
          </c:val>
          <c:extLst>
            <c:ext xmlns:c16="http://schemas.microsoft.com/office/drawing/2014/chart" uri="{C3380CC4-5D6E-409C-BE32-E72D297353CC}">
              <c16:uniqueId val="{0000000A-2D88-457D-B64F-C6EEAE6AA22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tx1"/>
            </a:solidFill>
            <a:ln w="9525" cap="flat">
              <a:solidFill>
                <a:schemeClr val="bg1"/>
              </a:solidFill>
              <a:round/>
            </a:ln>
          </c:spPr>
          <c:dPt>
            <c:idx val="0"/>
            <c:bubble3D val="0"/>
            <c:spPr>
              <a:solidFill>
                <a:srgbClr val="004A88"/>
              </a:solidFill>
              <a:ln w="9525" cap="flat">
                <a:solidFill>
                  <a:schemeClr val="bg1"/>
                </a:solidFill>
                <a:round/>
              </a:ln>
              <a:effectLst/>
            </c:spPr>
            <c:extLst>
              <c:ext xmlns:c16="http://schemas.microsoft.com/office/drawing/2014/chart" uri="{C3380CC4-5D6E-409C-BE32-E72D297353CC}">
                <c16:uniqueId val="{00000001-7276-4114-BD73-ACF6481E4A09}"/>
              </c:ext>
            </c:extLst>
          </c:dPt>
          <c:dPt>
            <c:idx val="1"/>
            <c:bubble3D val="0"/>
            <c:spPr>
              <a:solidFill>
                <a:srgbClr val="C4C7CA"/>
              </a:solidFill>
              <a:ln w="9525" cap="flat">
                <a:solidFill>
                  <a:schemeClr val="bg1"/>
                </a:solidFill>
                <a:round/>
              </a:ln>
              <a:effectLst/>
            </c:spPr>
            <c:extLst>
              <c:ext xmlns:c16="http://schemas.microsoft.com/office/drawing/2014/chart" uri="{C3380CC4-5D6E-409C-BE32-E72D297353CC}">
                <c16:uniqueId val="{00000003-7276-4114-BD73-ACF6481E4A09}"/>
              </c:ext>
            </c:extLst>
          </c:dPt>
          <c:dPt>
            <c:idx val="2"/>
            <c:bubble3D val="0"/>
            <c:spPr>
              <a:solidFill>
                <a:srgbClr val="C4C7CA"/>
              </a:solidFill>
              <a:ln w="9525" cap="flat">
                <a:solidFill>
                  <a:schemeClr val="bg1"/>
                </a:solidFill>
                <a:round/>
              </a:ln>
              <a:effectLst/>
            </c:spPr>
            <c:extLst>
              <c:ext xmlns:c16="http://schemas.microsoft.com/office/drawing/2014/chart" uri="{C3380CC4-5D6E-409C-BE32-E72D297353CC}">
                <c16:uniqueId val="{00000005-7276-4114-BD73-ACF6481E4A09}"/>
              </c:ext>
            </c:extLst>
          </c:dPt>
          <c:dPt>
            <c:idx val="3"/>
            <c:bubble3D val="0"/>
            <c:spPr>
              <a:solidFill>
                <a:srgbClr val="C4C7CA"/>
              </a:solidFill>
              <a:ln w="9525" cap="flat">
                <a:solidFill>
                  <a:schemeClr val="bg1"/>
                </a:solidFill>
                <a:round/>
              </a:ln>
              <a:effectLst/>
            </c:spPr>
            <c:extLst>
              <c:ext xmlns:c16="http://schemas.microsoft.com/office/drawing/2014/chart" uri="{C3380CC4-5D6E-409C-BE32-E72D297353CC}">
                <c16:uniqueId val="{00000007-7276-4114-BD73-ACF6481E4A09}"/>
              </c:ext>
            </c:extLst>
          </c:dPt>
          <c:dPt>
            <c:idx val="4"/>
            <c:bubble3D val="0"/>
            <c:spPr>
              <a:solidFill>
                <a:schemeClr val="accent5"/>
              </a:solidFill>
              <a:ln w="9525" cap="flat">
                <a:solidFill>
                  <a:schemeClr val="bg1"/>
                </a:solidFill>
                <a:round/>
              </a:ln>
              <a:effectLst/>
            </c:spPr>
            <c:extLst>
              <c:ext xmlns:c16="http://schemas.microsoft.com/office/drawing/2014/chart" uri="{C3380CC4-5D6E-409C-BE32-E72D297353CC}">
                <c16:uniqueId val="{00000009-7276-4114-BD73-ACF6481E4A09}"/>
              </c:ext>
            </c:extLst>
          </c:dPt>
          <c:dLbls>
            <c:delete val="1"/>
          </c:dLbls>
          <c:cat>
            <c:strRef>
              <c:f>Sheet1!$A$2:$A$3</c:f>
              <c:strCache>
                <c:ptCount val="2"/>
                <c:pt idx="0">
                  <c:v>Category 1</c:v>
                </c:pt>
                <c:pt idx="1">
                  <c:v>Category 2</c:v>
                </c:pt>
              </c:strCache>
            </c:strRef>
          </c:cat>
          <c:val>
            <c:numRef>
              <c:f>Sheet1!$B$2:$B$3</c:f>
              <c:numCache>
                <c:formatCode>0.0%</c:formatCode>
                <c:ptCount val="2"/>
                <c:pt idx="0">
                  <c:v>0.16</c:v>
                </c:pt>
                <c:pt idx="1">
                  <c:v>0.84</c:v>
                </c:pt>
              </c:numCache>
            </c:numRef>
          </c:val>
          <c:extLst>
            <c:ext xmlns:c16="http://schemas.microsoft.com/office/drawing/2014/chart" uri="{C3380CC4-5D6E-409C-BE32-E72D297353CC}">
              <c16:uniqueId val="{0000000A-7276-4114-BD73-ACF6481E4A09}"/>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tx1"/>
            </a:solidFill>
            <a:ln w="9525" cap="flat">
              <a:solidFill>
                <a:schemeClr val="bg1"/>
              </a:solidFill>
              <a:round/>
            </a:ln>
          </c:spPr>
          <c:dPt>
            <c:idx val="0"/>
            <c:bubble3D val="0"/>
            <c:spPr>
              <a:solidFill>
                <a:srgbClr val="004A88"/>
              </a:solidFill>
              <a:ln w="9525" cap="flat">
                <a:solidFill>
                  <a:schemeClr val="bg1"/>
                </a:solidFill>
                <a:round/>
              </a:ln>
              <a:effectLst/>
            </c:spPr>
            <c:extLst>
              <c:ext xmlns:c16="http://schemas.microsoft.com/office/drawing/2014/chart" uri="{C3380CC4-5D6E-409C-BE32-E72D297353CC}">
                <c16:uniqueId val="{00000001-B23B-4674-A85D-C85BEEEE65D5}"/>
              </c:ext>
            </c:extLst>
          </c:dPt>
          <c:dPt>
            <c:idx val="1"/>
            <c:bubble3D val="0"/>
            <c:spPr>
              <a:solidFill>
                <a:srgbClr val="C4C7CA"/>
              </a:solidFill>
              <a:ln w="9525" cap="flat">
                <a:solidFill>
                  <a:schemeClr val="bg1"/>
                </a:solidFill>
                <a:round/>
              </a:ln>
              <a:effectLst/>
            </c:spPr>
            <c:extLst>
              <c:ext xmlns:c16="http://schemas.microsoft.com/office/drawing/2014/chart" uri="{C3380CC4-5D6E-409C-BE32-E72D297353CC}">
                <c16:uniqueId val="{00000003-B23B-4674-A85D-C85BEEEE65D5}"/>
              </c:ext>
            </c:extLst>
          </c:dPt>
          <c:dPt>
            <c:idx val="2"/>
            <c:bubble3D val="0"/>
            <c:spPr>
              <a:solidFill>
                <a:srgbClr val="C4C7CA"/>
              </a:solidFill>
              <a:ln w="9525" cap="flat">
                <a:solidFill>
                  <a:schemeClr val="bg1"/>
                </a:solidFill>
                <a:round/>
              </a:ln>
              <a:effectLst/>
            </c:spPr>
            <c:extLst>
              <c:ext xmlns:c16="http://schemas.microsoft.com/office/drawing/2014/chart" uri="{C3380CC4-5D6E-409C-BE32-E72D297353CC}">
                <c16:uniqueId val="{00000005-B23B-4674-A85D-C85BEEEE65D5}"/>
              </c:ext>
            </c:extLst>
          </c:dPt>
          <c:dPt>
            <c:idx val="3"/>
            <c:bubble3D val="0"/>
            <c:spPr>
              <a:solidFill>
                <a:srgbClr val="C4C7CA"/>
              </a:solidFill>
              <a:ln w="9525" cap="flat">
                <a:solidFill>
                  <a:schemeClr val="bg1"/>
                </a:solidFill>
                <a:round/>
              </a:ln>
              <a:effectLst/>
            </c:spPr>
            <c:extLst>
              <c:ext xmlns:c16="http://schemas.microsoft.com/office/drawing/2014/chart" uri="{C3380CC4-5D6E-409C-BE32-E72D297353CC}">
                <c16:uniqueId val="{00000007-B23B-4674-A85D-C85BEEEE65D5}"/>
              </c:ext>
            </c:extLst>
          </c:dPt>
          <c:dPt>
            <c:idx val="4"/>
            <c:bubble3D val="0"/>
            <c:spPr>
              <a:solidFill>
                <a:schemeClr val="accent5"/>
              </a:solidFill>
              <a:ln w="9525" cap="flat">
                <a:solidFill>
                  <a:schemeClr val="bg1"/>
                </a:solidFill>
                <a:round/>
              </a:ln>
              <a:effectLst/>
            </c:spPr>
            <c:extLst>
              <c:ext xmlns:c16="http://schemas.microsoft.com/office/drawing/2014/chart" uri="{C3380CC4-5D6E-409C-BE32-E72D297353CC}">
                <c16:uniqueId val="{00000009-B23B-4674-A85D-C85BEEEE65D5}"/>
              </c:ext>
            </c:extLst>
          </c:dPt>
          <c:dLbls>
            <c:delete val="1"/>
          </c:dLbls>
          <c:cat>
            <c:strRef>
              <c:f>Sheet1!$A$2:$A$3</c:f>
              <c:strCache>
                <c:ptCount val="2"/>
                <c:pt idx="0">
                  <c:v>Category 1</c:v>
                </c:pt>
                <c:pt idx="1">
                  <c:v>Category 2</c:v>
                </c:pt>
              </c:strCache>
            </c:strRef>
          </c:cat>
          <c:val>
            <c:numRef>
              <c:f>Sheet1!$B$2:$B$3</c:f>
              <c:numCache>
                <c:formatCode>0.0%</c:formatCode>
                <c:ptCount val="2"/>
                <c:pt idx="0">
                  <c:v>0.18</c:v>
                </c:pt>
                <c:pt idx="1">
                  <c:v>0.82</c:v>
                </c:pt>
              </c:numCache>
            </c:numRef>
          </c:val>
          <c:extLst>
            <c:ext xmlns:c16="http://schemas.microsoft.com/office/drawing/2014/chart" uri="{C3380CC4-5D6E-409C-BE32-E72D297353CC}">
              <c16:uniqueId val="{0000000A-B23B-4674-A85D-C85BEEEE65D5}"/>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Sales</c:v>
                </c:pt>
              </c:strCache>
            </c:strRef>
          </c:tx>
          <c:spPr>
            <a:solidFill>
              <a:schemeClr val="tx1"/>
            </a:solidFill>
            <a:ln w="9525" cap="flat">
              <a:solidFill>
                <a:schemeClr val="bg1"/>
              </a:solidFill>
              <a:round/>
            </a:ln>
          </c:spPr>
          <c:dPt>
            <c:idx val="0"/>
            <c:bubble3D val="0"/>
            <c:spPr>
              <a:solidFill>
                <a:srgbClr val="004A88"/>
              </a:solidFill>
              <a:ln w="9525" cap="flat">
                <a:solidFill>
                  <a:schemeClr val="bg1"/>
                </a:solidFill>
                <a:round/>
              </a:ln>
              <a:effectLst/>
            </c:spPr>
            <c:extLst>
              <c:ext xmlns:c16="http://schemas.microsoft.com/office/drawing/2014/chart" uri="{C3380CC4-5D6E-409C-BE32-E72D297353CC}">
                <c16:uniqueId val="{00000001-BB99-4369-80BE-B46BF9609168}"/>
              </c:ext>
            </c:extLst>
          </c:dPt>
          <c:dPt>
            <c:idx val="1"/>
            <c:bubble3D val="0"/>
            <c:spPr>
              <a:solidFill>
                <a:srgbClr val="C4C7CA"/>
              </a:solidFill>
              <a:ln w="9525" cap="flat">
                <a:solidFill>
                  <a:schemeClr val="bg1"/>
                </a:solidFill>
                <a:round/>
              </a:ln>
              <a:effectLst/>
            </c:spPr>
            <c:extLst>
              <c:ext xmlns:c16="http://schemas.microsoft.com/office/drawing/2014/chart" uri="{C3380CC4-5D6E-409C-BE32-E72D297353CC}">
                <c16:uniqueId val="{00000003-BB99-4369-80BE-B46BF9609168}"/>
              </c:ext>
            </c:extLst>
          </c:dPt>
          <c:dPt>
            <c:idx val="2"/>
            <c:bubble3D val="0"/>
            <c:spPr>
              <a:solidFill>
                <a:srgbClr val="C4C7CA"/>
              </a:solidFill>
              <a:ln w="9525" cap="flat">
                <a:solidFill>
                  <a:schemeClr val="bg1"/>
                </a:solidFill>
                <a:round/>
              </a:ln>
              <a:effectLst/>
            </c:spPr>
            <c:extLst>
              <c:ext xmlns:c16="http://schemas.microsoft.com/office/drawing/2014/chart" uri="{C3380CC4-5D6E-409C-BE32-E72D297353CC}">
                <c16:uniqueId val="{00000005-BB99-4369-80BE-B46BF9609168}"/>
              </c:ext>
            </c:extLst>
          </c:dPt>
          <c:dPt>
            <c:idx val="3"/>
            <c:bubble3D val="0"/>
            <c:spPr>
              <a:solidFill>
                <a:srgbClr val="C4C7CA"/>
              </a:solidFill>
              <a:ln w="9525" cap="flat">
                <a:solidFill>
                  <a:schemeClr val="bg1"/>
                </a:solidFill>
                <a:round/>
              </a:ln>
              <a:effectLst/>
            </c:spPr>
            <c:extLst>
              <c:ext xmlns:c16="http://schemas.microsoft.com/office/drawing/2014/chart" uri="{C3380CC4-5D6E-409C-BE32-E72D297353CC}">
                <c16:uniqueId val="{00000007-BB99-4369-80BE-B46BF9609168}"/>
              </c:ext>
            </c:extLst>
          </c:dPt>
          <c:dPt>
            <c:idx val="4"/>
            <c:bubble3D val="0"/>
            <c:spPr>
              <a:solidFill>
                <a:schemeClr val="accent5"/>
              </a:solidFill>
              <a:ln w="9525" cap="flat">
                <a:solidFill>
                  <a:schemeClr val="bg1"/>
                </a:solidFill>
                <a:round/>
              </a:ln>
              <a:effectLst/>
            </c:spPr>
            <c:extLst>
              <c:ext xmlns:c16="http://schemas.microsoft.com/office/drawing/2014/chart" uri="{C3380CC4-5D6E-409C-BE32-E72D297353CC}">
                <c16:uniqueId val="{00000009-BB99-4369-80BE-B46BF9609168}"/>
              </c:ext>
            </c:extLst>
          </c:dPt>
          <c:dLbls>
            <c:delete val="1"/>
          </c:dLbls>
          <c:cat>
            <c:strRef>
              <c:f>Sheet1!$A$2:$A$3</c:f>
              <c:strCache>
                <c:ptCount val="2"/>
                <c:pt idx="0">
                  <c:v>Category 1</c:v>
                </c:pt>
                <c:pt idx="1">
                  <c:v>Category 2</c:v>
                </c:pt>
              </c:strCache>
            </c:strRef>
          </c:cat>
          <c:val>
            <c:numRef>
              <c:f>Sheet1!$B$2:$B$3</c:f>
              <c:numCache>
                <c:formatCode>0.0%</c:formatCode>
                <c:ptCount val="2"/>
                <c:pt idx="0">
                  <c:v>0.56000000000000005</c:v>
                </c:pt>
                <c:pt idx="1">
                  <c:v>0.44</c:v>
                </c:pt>
              </c:numCache>
            </c:numRef>
          </c:val>
          <c:extLst>
            <c:ext xmlns:c16="http://schemas.microsoft.com/office/drawing/2014/chart" uri="{C3380CC4-5D6E-409C-BE32-E72D297353CC}">
              <c16:uniqueId val="{0000000A-BB99-4369-80BE-B46BF9609168}"/>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1974</c:v>
                </c:pt>
              </c:strCache>
            </c:strRef>
          </c:tx>
          <c:spPr>
            <a:solidFill>
              <a:schemeClr val="accent1"/>
            </a:solidFill>
            <a:ln>
              <a:solidFill>
                <a:schemeClr val="bg1"/>
              </a:solidFill>
              <a:miter lim="800000"/>
            </a:ln>
            <a:effectLst/>
          </c:spPr>
          <c:invertIfNegative val="0"/>
          <c:cat>
            <c:strRef>
              <c:f>Sheet1!$A$2:$A$5</c:f>
              <c:strCache>
                <c:ptCount val="3"/>
                <c:pt idx="0">
                  <c:v>White</c:v>
                </c:pt>
                <c:pt idx="1">
                  <c:v>Black</c:v>
                </c:pt>
                <c:pt idx="2">
                  <c:v>Hispanic</c:v>
                </c:pt>
              </c:strCache>
            </c:strRef>
          </c:cat>
          <c:val>
            <c:numRef>
              <c:f>Sheet1!$B$2:$B$5</c:f>
              <c:numCache>
                <c:formatCode>General</c:formatCode>
                <c:ptCount val="3"/>
                <c:pt idx="0">
                  <c:v>84</c:v>
                </c:pt>
                <c:pt idx="1">
                  <c:v>10</c:v>
                </c:pt>
                <c:pt idx="2">
                  <c:v>4</c:v>
                </c:pt>
              </c:numCache>
            </c:numRef>
          </c:val>
          <c:extLst>
            <c:ext xmlns:c16="http://schemas.microsoft.com/office/drawing/2014/chart" uri="{C3380CC4-5D6E-409C-BE32-E72D297353CC}">
              <c16:uniqueId val="{00000000-6062-41A0-9921-4F6B8162DD57}"/>
            </c:ext>
          </c:extLst>
        </c:ser>
        <c:ser>
          <c:idx val="1"/>
          <c:order val="1"/>
          <c:tx>
            <c:strRef>
              <c:f>Sheet1!$C$1</c:f>
              <c:strCache>
                <c:ptCount val="1"/>
                <c:pt idx="0">
                  <c:v>2014</c:v>
                </c:pt>
              </c:strCache>
            </c:strRef>
          </c:tx>
          <c:spPr>
            <a:solidFill>
              <a:srgbClr val="666E76"/>
            </a:solidFill>
            <a:ln>
              <a:solidFill>
                <a:schemeClr val="bg1"/>
              </a:solidFill>
              <a:miter lim="800000"/>
            </a:ln>
            <a:effectLst/>
          </c:spPr>
          <c:invertIfNegative val="0"/>
          <c:cat>
            <c:strRef>
              <c:f>Sheet1!$A$2:$A$5</c:f>
              <c:strCache>
                <c:ptCount val="3"/>
                <c:pt idx="0">
                  <c:v>White</c:v>
                </c:pt>
                <c:pt idx="1">
                  <c:v>Black</c:v>
                </c:pt>
                <c:pt idx="2">
                  <c:v>Hispanic</c:v>
                </c:pt>
              </c:strCache>
            </c:strRef>
          </c:cat>
          <c:val>
            <c:numRef>
              <c:f>Sheet1!$C$2:$C$5</c:f>
              <c:numCache>
                <c:formatCode>General</c:formatCode>
                <c:ptCount val="3"/>
                <c:pt idx="0">
                  <c:v>58</c:v>
                </c:pt>
                <c:pt idx="1">
                  <c:v>14</c:v>
                </c:pt>
                <c:pt idx="2">
                  <c:v>17</c:v>
                </c:pt>
              </c:numCache>
            </c:numRef>
          </c:val>
          <c:extLst>
            <c:ext xmlns:c16="http://schemas.microsoft.com/office/drawing/2014/chart" uri="{C3380CC4-5D6E-409C-BE32-E72D297353CC}">
              <c16:uniqueId val="{00000001-6062-41A0-9921-4F6B8162DD57}"/>
            </c:ext>
          </c:extLst>
        </c:ser>
        <c:dLbls>
          <c:showLegendKey val="0"/>
          <c:showVal val="0"/>
          <c:showCatName val="0"/>
          <c:showSerName val="0"/>
          <c:showPercent val="0"/>
          <c:showBubbleSize val="0"/>
        </c:dLbls>
        <c:gapWidth val="50"/>
        <c:axId val="241509200"/>
        <c:axId val="241509592"/>
      </c:barChart>
      <c:catAx>
        <c:axId val="241509200"/>
        <c:scaling>
          <c:orientation val="minMax"/>
        </c:scaling>
        <c:delete val="0"/>
        <c:axPos val="b"/>
        <c:numFmt formatCode="General" sourceLinked="1"/>
        <c:majorTickMark val="none"/>
        <c:minorTickMark val="none"/>
        <c:tickLblPos val="nextTo"/>
        <c:spPr>
          <a:noFill/>
          <a:ln w="9525" cap="flat" cmpd="sng" algn="ctr">
            <a:solidFill>
              <a:schemeClr val="accent4"/>
            </a:solidFill>
            <a:miter lim="800000"/>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241509592"/>
        <c:crosses val="autoZero"/>
        <c:auto val="1"/>
        <c:lblAlgn val="ctr"/>
        <c:lblOffset val="100"/>
        <c:noMultiLvlLbl val="0"/>
      </c:catAx>
      <c:valAx>
        <c:axId val="241509592"/>
        <c:scaling>
          <c:orientation val="minMax"/>
        </c:scaling>
        <c:delete val="1"/>
        <c:axPos val="l"/>
        <c:numFmt formatCode="General" sourceLinked="1"/>
        <c:majorTickMark val="none"/>
        <c:minorTickMark val="none"/>
        <c:tickLblPos val="nextTo"/>
        <c:crossAx val="241509200"/>
        <c:crosses val="autoZero"/>
        <c:crossBetween val="between"/>
      </c:valAx>
      <c:spPr>
        <a:noFill/>
        <a:ln>
          <a:noFill/>
        </a:ln>
        <a:effectLst/>
      </c:spPr>
    </c:plotArea>
    <c:legend>
      <c:legendPos val="b"/>
      <c:overlay val="0"/>
      <c:spPr>
        <a:noFill/>
        <a:ln>
          <a:solidFill>
            <a:schemeClr val="accent4"/>
          </a:solidFill>
          <a:miter lim="800000"/>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E5D81F-8998-4EC0-946F-D76A704E7235}" type="doc">
      <dgm:prSet loTypeId="urn:microsoft.com/office/officeart/2005/8/layout/pyramid1" loCatId="pyramid" qsTypeId="urn:microsoft.com/office/officeart/2005/8/quickstyle/simple1" qsCatId="simple" csTypeId="urn:microsoft.com/office/officeart/2005/8/colors/accent1_2" csCatId="accent1" phldr="1"/>
      <dgm:spPr/>
    </dgm:pt>
    <dgm:pt modelId="{CBE5E783-2502-4DC0-B21E-193834BE6AE9}">
      <dgm:prSet phldrT="[Text]" custT="1"/>
      <dgm:spPr>
        <a:solidFill>
          <a:schemeClr val="accent1"/>
        </a:solidFill>
        <a:ln w="19050">
          <a:solidFill>
            <a:schemeClr val="bg1"/>
          </a:solidFill>
          <a:miter lim="800000"/>
        </a:ln>
      </dgm:spPr>
      <dgm:t>
        <a:bodyPr/>
        <a:lstStyle/>
        <a:p>
          <a:pPr>
            <a:lnSpc>
              <a:spcPct val="100000"/>
            </a:lnSpc>
            <a:spcAft>
              <a:spcPts val="0"/>
            </a:spcAft>
          </a:pPr>
          <a:endParaRPr lang="en-US" sz="800" b="1" dirty="0">
            <a:solidFill>
              <a:schemeClr val="tx1"/>
            </a:solidFill>
            <a:latin typeface="+mn-lt"/>
          </a:endParaRPr>
        </a:p>
      </dgm:t>
    </dgm:pt>
    <dgm:pt modelId="{88C9108B-151B-4EEB-98C2-304EB08147E0}" type="parTrans" cxnId="{B3345712-957F-4340-9302-C75315A392F1}">
      <dgm:prSet/>
      <dgm:spPr/>
      <dgm:t>
        <a:bodyPr/>
        <a:lstStyle/>
        <a:p>
          <a:endParaRPr lang="en-US" sz="800" b="1">
            <a:solidFill>
              <a:schemeClr val="tx1"/>
            </a:solidFill>
            <a:latin typeface="+mn-lt"/>
          </a:endParaRPr>
        </a:p>
      </dgm:t>
    </dgm:pt>
    <dgm:pt modelId="{0ABA693C-C114-4912-A689-25B49BD57AC2}" type="sibTrans" cxnId="{B3345712-957F-4340-9302-C75315A392F1}">
      <dgm:prSet/>
      <dgm:spPr/>
      <dgm:t>
        <a:bodyPr/>
        <a:lstStyle/>
        <a:p>
          <a:endParaRPr lang="en-US" sz="800" b="1">
            <a:solidFill>
              <a:schemeClr val="tx1"/>
            </a:solidFill>
            <a:latin typeface="+mn-lt"/>
          </a:endParaRPr>
        </a:p>
      </dgm:t>
    </dgm:pt>
    <dgm:pt modelId="{287F842D-5A76-4301-AD02-005A0FEE4E7C}">
      <dgm:prSet phldrT="[Text]" custT="1"/>
      <dgm:spPr>
        <a:solidFill>
          <a:schemeClr val="accent1"/>
        </a:solidFill>
        <a:ln w="19050">
          <a:solidFill>
            <a:schemeClr val="bg1"/>
          </a:solidFill>
          <a:miter lim="800000"/>
        </a:ln>
      </dgm:spPr>
      <dgm:t>
        <a:bodyPr/>
        <a:lstStyle/>
        <a:p>
          <a:pPr>
            <a:lnSpc>
              <a:spcPct val="100000"/>
            </a:lnSpc>
            <a:spcAft>
              <a:spcPts val="0"/>
            </a:spcAft>
          </a:pPr>
          <a:endParaRPr lang="en-US" sz="800" b="1" dirty="0">
            <a:solidFill>
              <a:schemeClr val="tx1"/>
            </a:solidFill>
            <a:latin typeface="+mn-lt"/>
          </a:endParaRPr>
        </a:p>
      </dgm:t>
    </dgm:pt>
    <dgm:pt modelId="{BB410D69-B4BF-4625-8D65-71C809182177}" type="parTrans" cxnId="{28E8019A-8A39-4AF1-916A-A60159891AD2}">
      <dgm:prSet/>
      <dgm:spPr/>
      <dgm:t>
        <a:bodyPr/>
        <a:lstStyle/>
        <a:p>
          <a:endParaRPr lang="en-US" sz="800" b="1">
            <a:solidFill>
              <a:schemeClr val="tx1"/>
            </a:solidFill>
            <a:latin typeface="+mn-lt"/>
          </a:endParaRPr>
        </a:p>
      </dgm:t>
    </dgm:pt>
    <dgm:pt modelId="{4152A76F-0850-4E7C-BBAD-A6A74F403187}" type="sibTrans" cxnId="{28E8019A-8A39-4AF1-916A-A60159891AD2}">
      <dgm:prSet/>
      <dgm:spPr/>
      <dgm:t>
        <a:bodyPr/>
        <a:lstStyle/>
        <a:p>
          <a:endParaRPr lang="en-US" sz="800" b="1">
            <a:solidFill>
              <a:schemeClr val="tx1"/>
            </a:solidFill>
            <a:latin typeface="+mn-lt"/>
          </a:endParaRPr>
        </a:p>
      </dgm:t>
    </dgm:pt>
    <dgm:pt modelId="{872722B2-D744-497F-93AE-25123C218E7F}">
      <dgm:prSet phldrT="[Text]" custT="1"/>
      <dgm:spPr>
        <a:solidFill>
          <a:schemeClr val="accent5"/>
        </a:solidFill>
        <a:ln w="19050">
          <a:solidFill>
            <a:schemeClr val="bg1"/>
          </a:solidFill>
          <a:miter lim="800000"/>
        </a:ln>
      </dgm:spPr>
      <dgm:t>
        <a:bodyPr/>
        <a:lstStyle/>
        <a:p>
          <a:pPr>
            <a:lnSpc>
              <a:spcPct val="100000"/>
            </a:lnSpc>
            <a:spcAft>
              <a:spcPts val="0"/>
            </a:spcAft>
          </a:pPr>
          <a:endParaRPr lang="en-US" sz="800" b="1" dirty="0">
            <a:solidFill>
              <a:schemeClr val="tx1"/>
            </a:solidFill>
            <a:latin typeface="+mn-lt"/>
          </a:endParaRPr>
        </a:p>
      </dgm:t>
    </dgm:pt>
    <dgm:pt modelId="{955DE15B-0345-4035-B113-750DFB8F0DB7}" type="parTrans" cxnId="{BECBA072-AF0E-4515-A9B0-E4E59CD8D2C2}">
      <dgm:prSet/>
      <dgm:spPr/>
      <dgm:t>
        <a:bodyPr/>
        <a:lstStyle/>
        <a:p>
          <a:endParaRPr lang="en-US" sz="800" b="1">
            <a:solidFill>
              <a:schemeClr val="tx1"/>
            </a:solidFill>
            <a:latin typeface="+mn-lt"/>
          </a:endParaRPr>
        </a:p>
      </dgm:t>
    </dgm:pt>
    <dgm:pt modelId="{1AD96314-1DEA-4271-8FA3-F72ECD216667}" type="sibTrans" cxnId="{BECBA072-AF0E-4515-A9B0-E4E59CD8D2C2}">
      <dgm:prSet/>
      <dgm:spPr/>
      <dgm:t>
        <a:bodyPr/>
        <a:lstStyle/>
        <a:p>
          <a:endParaRPr lang="en-US" sz="800" b="1">
            <a:solidFill>
              <a:schemeClr val="tx1"/>
            </a:solidFill>
            <a:latin typeface="+mn-lt"/>
          </a:endParaRPr>
        </a:p>
      </dgm:t>
    </dgm:pt>
    <dgm:pt modelId="{44D8C35B-BF5B-430E-9D8B-E9CC92AD7E90}">
      <dgm:prSet phldrT="[Text]" custT="1"/>
      <dgm:spPr>
        <a:solidFill>
          <a:schemeClr val="accent5"/>
        </a:solidFill>
        <a:ln w="19050">
          <a:solidFill>
            <a:schemeClr val="bg1"/>
          </a:solidFill>
          <a:miter lim="800000"/>
        </a:ln>
      </dgm:spPr>
      <dgm:t>
        <a:bodyPr/>
        <a:lstStyle/>
        <a:p>
          <a:pPr>
            <a:lnSpc>
              <a:spcPct val="100000"/>
            </a:lnSpc>
            <a:spcAft>
              <a:spcPts val="0"/>
            </a:spcAft>
          </a:pPr>
          <a:endParaRPr lang="en-US" sz="800" b="1" dirty="0">
            <a:solidFill>
              <a:schemeClr val="tx1"/>
            </a:solidFill>
            <a:latin typeface="+mn-lt"/>
          </a:endParaRPr>
        </a:p>
      </dgm:t>
    </dgm:pt>
    <dgm:pt modelId="{BF957DD2-EAB2-4CF1-A235-6E85B4B172FA}" type="parTrans" cxnId="{073BE7E5-9734-4AAF-B09E-F3C1BFDD281C}">
      <dgm:prSet/>
      <dgm:spPr/>
      <dgm:t>
        <a:bodyPr/>
        <a:lstStyle/>
        <a:p>
          <a:endParaRPr lang="en-US" sz="800" b="1">
            <a:solidFill>
              <a:schemeClr val="tx1"/>
            </a:solidFill>
            <a:latin typeface="+mn-lt"/>
          </a:endParaRPr>
        </a:p>
      </dgm:t>
    </dgm:pt>
    <dgm:pt modelId="{19DE3609-DFE8-433E-B721-9361CBEF7C52}" type="sibTrans" cxnId="{073BE7E5-9734-4AAF-B09E-F3C1BFDD281C}">
      <dgm:prSet/>
      <dgm:spPr/>
      <dgm:t>
        <a:bodyPr/>
        <a:lstStyle/>
        <a:p>
          <a:endParaRPr lang="en-US" sz="800" b="1">
            <a:solidFill>
              <a:schemeClr val="tx1"/>
            </a:solidFill>
            <a:latin typeface="+mn-lt"/>
          </a:endParaRPr>
        </a:p>
      </dgm:t>
    </dgm:pt>
    <dgm:pt modelId="{F44EC7B4-2436-45DB-B065-E33CA8E4FC7A}" type="pres">
      <dgm:prSet presAssocID="{C0E5D81F-8998-4EC0-946F-D76A704E7235}" presName="Name0" presStyleCnt="0">
        <dgm:presLayoutVars>
          <dgm:dir/>
          <dgm:animLvl val="lvl"/>
          <dgm:resizeHandles val="exact"/>
        </dgm:presLayoutVars>
      </dgm:prSet>
      <dgm:spPr/>
    </dgm:pt>
    <dgm:pt modelId="{8DE5B69D-8599-4FD8-BA3F-1D9CFF7E13D0}" type="pres">
      <dgm:prSet presAssocID="{CBE5E783-2502-4DC0-B21E-193834BE6AE9}" presName="Name8" presStyleCnt="0"/>
      <dgm:spPr/>
    </dgm:pt>
    <dgm:pt modelId="{8787AFFE-B400-4F50-978B-DF1DA1851314}" type="pres">
      <dgm:prSet presAssocID="{CBE5E783-2502-4DC0-B21E-193834BE6AE9}" presName="level" presStyleLbl="node1" presStyleIdx="0" presStyleCnt="4">
        <dgm:presLayoutVars>
          <dgm:chMax val="1"/>
          <dgm:bulletEnabled val="1"/>
        </dgm:presLayoutVars>
      </dgm:prSet>
      <dgm:spPr/>
    </dgm:pt>
    <dgm:pt modelId="{48991D6F-4B42-4C51-848E-404FC43D4E4A}" type="pres">
      <dgm:prSet presAssocID="{CBE5E783-2502-4DC0-B21E-193834BE6AE9}" presName="levelTx" presStyleLbl="revTx" presStyleIdx="0" presStyleCnt="0">
        <dgm:presLayoutVars>
          <dgm:chMax val="1"/>
          <dgm:bulletEnabled val="1"/>
        </dgm:presLayoutVars>
      </dgm:prSet>
      <dgm:spPr/>
    </dgm:pt>
    <dgm:pt modelId="{37312E1E-660A-432D-873A-BA2965ACC5D7}" type="pres">
      <dgm:prSet presAssocID="{287F842D-5A76-4301-AD02-005A0FEE4E7C}" presName="Name8" presStyleCnt="0"/>
      <dgm:spPr/>
    </dgm:pt>
    <dgm:pt modelId="{88991A4F-5294-48CE-812E-9DC7776209B6}" type="pres">
      <dgm:prSet presAssocID="{287F842D-5A76-4301-AD02-005A0FEE4E7C}" presName="level" presStyleLbl="node1" presStyleIdx="1" presStyleCnt="4">
        <dgm:presLayoutVars>
          <dgm:chMax val="1"/>
          <dgm:bulletEnabled val="1"/>
        </dgm:presLayoutVars>
      </dgm:prSet>
      <dgm:spPr/>
    </dgm:pt>
    <dgm:pt modelId="{897886E9-C6F3-43A1-A239-1F3FA4200BC3}" type="pres">
      <dgm:prSet presAssocID="{287F842D-5A76-4301-AD02-005A0FEE4E7C}" presName="levelTx" presStyleLbl="revTx" presStyleIdx="0" presStyleCnt="0">
        <dgm:presLayoutVars>
          <dgm:chMax val="1"/>
          <dgm:bulletEnabled val="1"/>
        </dgm:presLayoutVars>
      </dgm:prSet>
      <dgm:spPr/>
    </dgm:pt>
    <dgm:pt modelId="{3C3DE3DE-53D8-45D6-B02B-03780CCC98E3}" type="pres">
      <dgm:prSet presAssocID="{872722B2-D744-497F-93AE-25123C218E7F}" presName="Name8" presStyleCnt="0"/>
      <dgm:spPr/>
    </dgm:pt>
    <dgm:pt modelId="{B86F1253-6CFB-4333-8333-E215F240786E}" type="pres">
      <dgm:prSet presAssocID="{872722B2-D744-497F-93AE-25123C218E7F}" presName="level" presStyleLbl="node1" presStyleIdx="2" presStyleCnt="4">
        <dgm:presLayoutVars>
          <dgm:chMax val="1"/>
          <dgm:bulletEnabled val="1"/>
        </dgm:presLayoutVars>
      </dgm:prSet>
      <dgm:spPr/>
    </dgm:pt>
    <dgm:pt modelId="{D9326F3D-716F-4200-A4F0-6415ACFC6704}" type="pres">
      <dgm:prSet presAssocID="{872722B2-D744-497F-93AE-25123C218E7F}" presName="levelTx" presStyleLbl="revTx" presStyleIdx="0" presStyleCnt="0">
        <dgm:presLayoutVars>
          <dgm:chMax val="1"/>
          <dgm:bulletEnabled val="1"/>
        </dgm:presLayoutVars>
      </dgm:prSet>
      <dgm:spPr/>
    </dgm:pt>
    <dgm:pt modelId="{2C03F0C2-D5AC-4D05-A955-8F422AB7D6F0}" type="pres">
      <dgm:prSet presAssocID="{44D8C35B-BF5B-430E-9D8B-E9CC92AD7E90}" presName="Name8" presStyleCnt="0"/>
      <dgm:spPr/>
    </dgm:pt>
    <dgm:pt modelId="{84451CBC-F93B-4B88-AC2F-EB7360170705}" type="pres">
      <dgm:prSet presAssocID="{44D8C35B-BF5B-430E-9D8B-E9CC92AD7E90}" presName="level" presStyleLbl="node1" presStyleIdx="3" presStyleCnt="4">
        <dgm:presLayoutVars>
          <dgm:chMax val="1"/>
          <dgm:bulletEnabled val="1"/>
        </dgm:presLayoutVars>
      </dgm:prSet>
      <dgm:spPr/>
    </dgm:pt>
    <dgm:pt modelId="{B8F3A734-64B3-4B20-AC2B-EA80EA498842}" type="pres">
      <dgm:prSet presAssocID="{44D8C35B-BF5B-430E-9D8B-E9CC92AD7E90}" presName="levelTx" presStyleLbl="revTx" presStyleIdx="0" presStyleCnt="0">
        <dgm:presLayoutVars>
          <dgm:chMax val="1"/>
          <dgm:bulletEnabled val="1"/>
        </dgm:presLayoutVars>
      </dgm:prSet>
      <dgm:spPr/>
    </dgm:pt>
  </dgm:ptLst>
  <dgm:cxnLst>
    <dgm:cxn modelId="{55F6220F-C621-48F0-86A7-BBBE58126961}" type="presOf" srcId="{44D8C35B-BF5B-430E-9D8B-E9CC92AD7E90}" destId="{84451CBC-F93B-4B88-AC2F-EB7360170705}" srcOrd="0" destOrd="0" presId="urn:microsoft.com/office/officeart/2005/8/layout/pyramid1"/>
    <dgm:cxn modelId="{B3345712-957F-4340-9302-C75315A392F1}" srcId="{C0E5D81F-8998-4EC0-946F-D76A704E7235}" destId="{CBE5E783-2502-4DC0-B21E-193834BE6AE9}" srcOrd="0" destOrd="0" parTransId="{88C9108B-151B-4EEB-98C2-304EB08147E0}" sibTransId="{0ABA693C-C114-4912-A689-25B49BD57AC2}"/>
    <dgm:cxn modelId="{E6288922-010C-4B7E-AC1C-B04C0EBA1267}" type="presOf" srcId="{872722B2-D744-497F-93AE-25123C218E7F}" destId="{D9326F3D-716F-4200-A4F0-6415ACFC6704}" srcOrd="1" destOrd="0" presId="urn:microsoft.com/office/officeart/2005/8/layout/pyramid1"/>
    <dgm:cxn modelId="{349B0226-EEBA-44CC-AB40-3E9B7F2248DE}" type="presOf" srcId="{287F842D-5A76-4301-AD02-005A0FEE4E7C}" destId="{897886E9-C6F3-43A1-A239-1F3FA4200BC3}" srcOrd="1" destOrd="0" presId="urn:microsoft.com/office/officeart/2005/8/layout/pyramid1"/>
    <dgm:cxn modelId="{09EEBD4C-107B-4F1B-A002-2B6AB16D5177}" type="presOf" srcId="{CBE5E783-2502-4DC0-B21E-193834BE6AE9}" destId="{48991D6F-4B42-4C51-848E-404FC43D4E4A}" srcOrd="1" destOrd="0" presId="urn:microsoft.com/office/officeart/2005/8/layout/pyramid1"/>
    <dgm:cxn modelId="{ECEE5751-9EB2-4AAB-BC1A-96862351E7E1}" type="presOf" srcId="{872722B2-D744-497F-93AE-25123C218E7F}" destId="{B86F1253-6CFB-4333-8333-E215F240786E}" srcOrd="0" destOrd="0" presId="urn:microsoft.com/office/officeart/2005/8/layout/pyramid1"/>
    <dgm:cxn modelId="{BECBA072-AF0E-4515-A9B0-E4E59CD8D2C2}" srcId="{C0E5D81F-8998-4EC0-946F-D76A704E7235}" destId="{872722B2-D744-497F-93AE-25123C218E7F}" srcOrd="2" destOrd="0" parTransId="{955DE15B-0345-4035-B113-750DFB8F0DB7}" sibTransId="{1AD96314-1DEA-4271-8FA3-F72ECD216667}"/>
    <dgm:cxn modelId="{28E8019A-8A39-4AF1-916A-A60159891AD2}" srcId="{C0E5D81F-8998-4EC0-946F-D76A704E7235}" destId="{287F842D-5A76-4301-AD02-005A0FEE4E7C}" srcOrd="1" destOrd="0" parTransId="{BB410D69-B4BF-4625-8D65-71C809182177}" sibTransId="{4152A76F-0850-4E7C-BBAD-A6A74F403187}"/>
    <dgm:cxn modelId="{A3B3F1A7-4C70-4011-BF9C-4C3AD12EA340}" type="presOf" srcId="{C0E5D81F-8998-4EC0-946F-D76A704E7235}" destId="{F44EC7B4-2436-45DB-B065-E33CA8E4FC7A}" srcOrd="0" destOrd="0" presId="urn:microsoft.com/office/officeart/2005/8/layout/pyramid1"/>
    <dgm:cxn modelId="{97612CC1-5615-4C86-9C90-F623F4CDB789}" type="presOf" srcId="{287F842D-5A76-4301-AD02-005A0FEE4E7C}" destId="{88991A4F-5294-48CE-812E-9DC7776209B6}" srcOrd="0" destOrd="0" presId="urn:microsoft.com/office/officeart/2005/8/layout/pyramid1"/>
    <dgm:cxn modelId="{60C769CD-D7F9-410C-A9EA-400464E89613}" type="presOf" srcId="{CBE5E783-2502-4DC0-B21E-193834BE6AE9}" destId="{8787AFFE-B400-4F50-978B-DF1DA1851314}" srcOrd="0" destOrd="0" presId="urn:microsoft.com/office/officeart/2005/8/layout/pyramid1"/>
    <dgm:cxn modelId="{627F14E2-C64E-46E0-A8B8-7816833BD182}" type="presOf" srcId="{44D8C35B-BF5B-430E-9D8B-E9CC92AD7E90}" destId="{B8F3A734-64B3-4B20-AC2B-EA80EA498842}" srcOrd="1" destOrd="0" presId="urn:microsoft.com/office/officeart/2005/8/layout/pyramid1"/>
    <dgm:cxn modelId="{073BE7E5-9734-4AAF-B09E-F3C1BFDD281C}" srcId="{C0E5D81F-8998-4EC0-946F-D76A704E7235}" destId="{44D8C35B-BF5B-430E-9D8B-E9CC92AD7E90}" srcOrd="3" destOrd="0" parTransId="{BF957DD2-EAB2-4CF1-A235-6E85B4B172FA}" sibTransId="{19DE3609-DFE8-433E-B721-9361CBEF7C52}"/>
    <dgm:cxn modelId="{40CBBD3D-D57C-4284-82CD-166134CF3521}" type="presParOf" srcId="{F44EC7B4-2436-45DB-B065-E33CA8E4FC7A}" destId="{8DE5B69D-8599-4FD8-BA3F-1D9CFF7E13D0}" srcOrd="0" destOrd="0" presId="urn:microsoft.com/office/officeart/2005/8/layout/pyramid1"/>
    <dgm:cxn modelId="{A386BE51-CF6D-4D0E-A346-4BD401C4EB8A}" type="presParOf" srcId="{8DE5B69D-8599-4FD8-BA3F-1D9CFF7E13D0}" destId="{8787AFFE-B400-4F50-978B-DF1DA1851314}" srcOrd="0" destOrd="0" presId="urn:microsoft.com/office/officeart/2005/8/layout/pyramid1"/>
    <dgm:cxn modelId="{20B49B1C-FE28-49D5-9A5A-1767524AB170}" type="presParOf" srcId="{8DE5B69D-8599-4FD8-BA3F-1D9CFF7E13D0}" destId="{48991D6F-4B42-4C51-848E-404FC43D4E4A}" srcOrd="1" destOrd="0" presId="urn:microsoft.com/office/officeart/2005/8/layout/pyramid1"/>
    <dgm:cxn modelId="{63DDE9F5-3615-4201-9DA5-A272ACAD9D44}" type="presParOf" srcId="{F44EC7B4-2436-45DB-B065-E33CA8E4FC7A}" destId="{37312E1E-660A-432D-873A-BA2965ACC5D7}" srcOrd="1" destOrd="0" presId="urn:microsoft.com/office/officeart/2005/8/layout/pyramid1"/>
    <dgm:cxn modelId="{B8D61D4D-8355-4917-9DEB-084D667CFA39}" type="presParOf" srcId="{37312E1E-660A-432D-873A-BA2965ACC5D7}" destId="{88991A4F-5294-48CE-812E-9DC7776209B6}" srcOrd="0" destOrd="0" presId="urn:microsoft.com/office/officeart/2005/8/layout/pyramid1"/>
    <dgm:cxn modelId="{55A6AD4B-187F-4CB8-BA9B-1125C5A27D8D}" type="presParOf" srcId="{37312E1E-660A-432D-873A-BA2965ACC5D7}" destId="{897886E9-C6F3-43A1-A239-1F3FA4200BC3}" srcOrd="1" destOrd="0" presId="urn:microsoft.com/office/officeart/2005/8/layout/pyramid1"/>
    <dgm:cxn modelId="{C6837513-461F-464B-BCFA-5052DDBA5168}" type="presParOf" srcId="{F44EC7B4-2436-45DB-B065-E33CA8E4FC7A}" destId="{3C3DE3DE-53D8-45D6-B02B-03780CCC98E3}" srcOrd="2" destOrd="0" presId="urn:microsoft.com/office/officeart/2005/8/layout/pyramid1"/>
    <dgm:cxn modelId="{61B80C28-EF55-44CB-9DCA-0083AC891CFB}" type="presParOf" srcId="{3C3DE3DE-53D8-45D6-B02B-03780CCC98E3}" destId="{B86F1253-6CFB-4333-8333-E215F240786E}" srcOrd="0" destOrd="0" presId="urn:microsoft.com/office/officeart/2005/8/layout/pyramid1"/>
    <dgm:cxn modelId="{20BC74A2-DA49-432B-837A-15FFAB5795A7}" type="presParOf" srcId="{3C3DE3DE-53D8-45D6-B02B-03780CCC98E3}" destId="{D9326F3D-716F-4200-A4F0-6415ACFC6704}" srcOrd="1" destOrd="0" presId="urn:microsoft.com/office/officeart/2005/8/layout/pyramid1"/>
    <dgm:cxn modelId="{7AFB56A9-D5C9-44EC-BFC5-C09849B469EA}" type="presParOf" srcId="{F44EC7B4-2436-45DB-B065-E33CA8E4FC7A}" destId="{2C03F0C2-D5AC-4D05-A955-8F422AB7D6F0}" srcOrd="3" destOrd="0" presId="urn:microsoft.com/office/officeart/2005/8/layout/pyramid1"/>
    <dgm:cxn modelId="{E5126642-0ECA-431B-9628-F52A15196D1F}" type="presParOf" srcId="{2C03F0C2-D5AC-4D05-A955-8F422AB7D6F0}" destId="{84451CBC-F93B-4B88-AC2F-EB7360170705}" srcOrd="0" destOrd="0" presId="urn:microsoft.com/office/officeart/2005/8/layout/pyramid1"/>
    <dgm:cxn modelId="{810CAA7D-0793-4818-88F2-D223C5EC0ABF}" type="presParOf" srcId="{2C03F0C2-D5AC-4D05-A955-8F422AB7D6F0}" destId="{B8F3A734-64B3-4B20-AC2B-EA80EA498842}"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7AFFE-B400-4F50-978B-DF1DA1851314}">
      <dsp:nvSpPr>
        <dsp:cNvPr id="0" name=""/>
        <dsp:cNvSpPr/>
      </dsp:nvSpPr>
      <dsp:spPr>
        <a:xfrm>
          <a:off x="1140442" y="0"/>
          <a:ext cx="760294" cy="777751"/>
        </a:xfrm>
        <a:prstGeom prst="trapezoid">
          <a:avLst>
            <a:gd name="adj" fmla="val 50000"/>
          </a:avLst>
        </a:prstGeom>
        <a:solidFill>
          <a:schemeClr val="accent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100000"/>
            </a:lnSpc>
            <a:spcBef>
              <a:spcPct val="0"/>
            </a:spcBef>
            <a:spcAft>
              <a:spcPts val="0"/>
            </a:spcAft>
            <a:buNone/>
          </a:pPr>
          <a:endParaRPr lang="en-US" sz="800" b="1" kern="1200" dirty="0">
            <a:solidFill>
              <a:schemeClr val="tx1"/>
            </a:solidFill>
            <a:latin typeface="+mn-lt"/>
          </a:endParaRPr>
        </a:p>
      </dsp:txBody>
      <dsp:txXfrm>
        <a:off x="1140442" y="0"/>
        <a:ext cx="760294" cy="777751"/>
      </dsp:txXfrm>
    </dsp:sp>
    <dsp:sp modelId="{88991A4F-5294-48CE-812E-9DC7776209B6}">
      <dsp:nvSpPr>
        <dsp:cNvPr id="0" name=""/>
        <dsp:cNvSpPr/>
      </dsp:nvSpPr>
      <dsp:spPr>
        <a:xfrm>
          <a:off x="760294" y="777751"/>
          <a:ext cx="1520589" cy="777751"/>
        </a:xfrm>
        <a:prstGeom prst="trapezoid">
          <a:avLst>
            <a:gd name="adj" fmla="val 48878"/>
          </a:avLst>
        </a:prstGeom>
        <a:solidFill>
          <a:schemeClr val="accent1"/>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100000"/>
            </a:lnSpc>
            <a:spcBef>
              <a:spcPct val="0"/>
            </a:spcBef>
            <a:spcAft>
              <a:spcPts val="0"/>
            </a:spcAft>
            <a:buNone/>
          </a:pPr>
          <a:endParaRPr lang="en-US" sz="800" b="1" kern="1200" dirty="0">
            <a:solidFill>
              <a:schemeClr val="tx1"/>
            </a:solidFill>
            <a:latin typeface="+mn-lt"/>
          </a:endParaRPr>
        </a:p>
      </dsp:txBody>
      <dsp:txXfrm>
        <a:off x="1026397" y="777751"/>
        <a:ext cx="988383" cy="777751"/>
      </dsp:txXfrm>
    </dsp:sp>
    <dsp:sp modelId="{B86F1253-6CFB-4333-8333-E215F240786E}">
      <dsp:nvSpPr>
        <dsp:cNvPr id="0" name=""/>
        <dsp:cNvSpPr/>
      </dsp:nvSpPr>
      <dsp:spPr>
        <a:xfrm>
          <a:off x="380147" y="1555503"/>
          <a:ext cx="2280884" cy="777751"/>
        </a:xfrm>
        <a:prstGeom prst="trapezoid">
          <a:avLst>
            <a:gd name="adj" fmla="val 48878"/>
          </a:avLst>
        </a:prstGeom>
        <a:solidFill>
          <a:schemeClr val="accent5"/>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100000"/>
            </a:lnSpc>
            <a:spcBef>
              <a:spcPct val="0"/>
            </a:spcBef>
            <a:spcAft>
              <a:spcPts val="0"/>
            </a:spcAft>
            <a:buNone/>
          </a:pPr>
          <a:endParaRPr lang="en-US" sz="800" b="1" kern="1200" dirty="0">
            <a:solidFill>
              <a:schemeClr val="tx1"/>
            </a:solidFill>
            <a:latin typeface="+mn-lt"/>
          </a:endParaRPr>
        </a:p>
      </dsp:txBody>
      <dsp:txXfrm>
        <a:off x="779302" y="1555503"/>
        <a:ext cx="1482574" cy="777751"/>
      </dsp:txXfrm>
    </dsp:sp>
    <dsp:sp modelId="{84451CBC-F93B-4B88-AC2F-EB7360170705}">
      <dsp:nvSpPr>
        <dsp:cNvPr id="0" name=""/>
        <dsp:cNvSpPr/>
      </dsp:nvSpPr>
      <dsp:spPr>
        <a:xfrm>
          <a:off x="0" y="2333255"/>
          <a:ext cx="3041179" cy="777751"/>
        </a:xfrm>
        <a:prstGeom prst="trapezoid">
          <a:avLst>
            <a:gd name="adj" fmla="val 48878"/>
          </a:avLst>
        </a:prstGeom>
        <a:solidFill>
          <a:schemeClr val="accent5"/>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100000"/>
            </a:lnSpc>
            <a:spcBef>
              <a:spcPct val="0"/>
            </a:spcBef>
            <a:spcAft>
              <a:spcPts val="0"/>
            </a:spcAft>
            <a:buNone/>
          </a:pPr>
          <a:endParaRPr lang="en-US" sz="800" b="1" kern="1200" dirty="0">
            <a:solidFill>
              <a:schemeClr val="tx1"/>
            </a:solidFill>
            <a:latin typeface="+mn-lt"/>
          </a:endParaRPr>
        </a:p>
      </dsp:txBody>
      <dsp:txXfrm>
        <a:off x="532206" y="2333255"/>
        <a:ext cx="1976766" cy="77775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Verdana" panose="020B0604030504040204" pitchFamily="34" charset="0"/>
              </a:defRPr>
            </a:lvl1pPr>
          </a:lstStyle>
          <a:p>
            <a:fld id="{635E5181-CEC9-49C9-AE2F-31A35049DD97}" type="datetimeFigureOut">
              <a:rPr lang="en-US" smtClean="0"/>
              <a:pPr/>
              <a:t>7/29/2019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Verdana" panose="020B0604030504040204" pitchFamily="34" charset="0"/>
              </a:defRPr>
            </a:lvl1pPr>
          </a:lstStyle>
          <a:p>
            <a:fld id="{BF4803AB-2594-4B0A-8DC3-A3880FE8631C}" type="slidenum">
              <a:rPr lang="en-US" smtClean="0"/>
              <a:pPr/>
              <a:t>‹#›</a:t>
            </a:fld>
            <a:endParaRPr lang="en-US" dirty="0"/>
          </a:p>
        </p:txBody>
      </p:sp>
    </p:spTree>
    <p:extLst>
      <p:ext uri="{BB962C8B-B14F-4D97-AF65-F5344CB8AC3E}">
        <p14:creationId xmlns:p14="http://schemas.microsoft.com/office/powerpoint/2010/main" val="414406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1</a:t>
            </a:fld>
            <a:endParaRPr lang="en-US" dirty="0"/>
          </a:p>
        </p:txBody>
      </p:sp>
    </p:spTree>
    <p:extLst>
      <p:ext uri="{BB962C8B-B14F-4D97-AF65-F5344CB8AC3E}">
        <p14:creationId xmlns:p14="http://schemas.microsoft.com/office/powerpoint/2010/main" val="2824384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institution is taking steps</a:t>
            </a:r>
            <a:r>
              <a:rPr lang="en-US" baseline="0" dirty="0"/>
              <a:t> to be proactive in addressing students’ basic needs through our partnership with EAB.</a:t>
            </a:r>
          </a:p>
          <a:p>
            <a:endParaRPr lang="en-US" baseline="0" dirty="0"/>
          </a:p>
          <a:p>
            <a:r>
              <a:rPr lang="en-US" baseline="0" dirty="0"/>
              <a:t>EAB’s Student Affairs Forum conducts best practice research for student affairs leaders on many changing campus trends, including strategies to address food and housing insecurity. In partnership with EAB, we are staying on the leading edge of tackling this emerging campus need. </a:t>
            </a:r>
          </a:p>
        </p:txBody>
      </p:sp>
      <p:sp>
        <p:nvSpPr>
          <p:cNvPr id="4" name="Slide Number Placeholder 3"/>
          <p:cNvSpPr>
            <a:spLocks noGrp="1"/>
          </p:cNvSpPr>
          <p:nvPr>
            <p:ph type="sldNum" sz="quarter" idx="10"/>
          </p:nvPr>
        </p:nvSpPr>
        <p:spPr/>
        <p:txBody>
          <a:bodyPr/>
          <a:lstStyle/>
          <a:p>
            <a:fld id="{BF4803AB-2594-4B0A-8DC3-A3880FE8631C}" type="slidenum">
              <a:rPr lang="en-US" smtClean="0"/>
              <a:pPr/>
              <a:t>10</a:t>
            </a:fld>
            <a:endParaRPr lang="en-US" dirty="0"/>
          </a:p>
        </p:txBody>
      </p:sp>
    </p:spTree>
    <p:extLst>
      <p:ext uri="{BB962C8B-B14F-4D97-AF65-F5344CB8AC3E}">
        <p14:creationId xmlns:p14="http://schemas.microsoft.com/office/powerpoint/2010/main" val="59143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There</a:t>
            </a:r>
            <a:r>
              <a:rPr lang="en-US" sz="1200" kern="1200" baseline="0" dirty="0">
                <a:solidFill>
                  <a:schemeClr val="tx1"/>
                </a:solidFill>
                <a:effectLst/>
                <a:latin typeface="Verdana" panose="020B0604030504040204" pitchFamily="34" charset="0"/>
                <a:ea typeface="+mn-ea"/>
                <a:cs typeface="+mn-cs"/>
              </a:rPr>
              <a:t> are m</a:t>
            </a:r>
            <a:r>
              <a:rPr lang="en-US" sz="1200" kern="1200" dirty="0">
                <a:solidFill>
                  <a:schemeClr val="tx1"/>
                </a:solidFill>
                <a:effectLst/>
                <a:latin typeface="Verdana" panose="020B0604030504040204" pitchFamily="34" charset="0"/>
                <a:ea typeface="+mn-ea"/>
                <a:cs typeface="+mn-cs"/>
              </a:rPr>
              <a:t>any different ways to refer to food and housing insecurity on campus.</a:t>
            </a: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To describe food insecurity, we refer to the widely-used USDA’s guidelines; most commonly, we reference low or very low food security, which includes reduced food intake or multiple indications of disordered eating.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a:solidFill>
                  <a:schemeClr val="tx1"/>
                </a:solidFill>
                <a:effectLst/>
                <a:latin typeface="Verdana" panose="020B0604030504040204" pitchFamily="34" charset="0"/>
                <a:ea typeface="+mn-ea"/>
                <a:cs typeface="+mn-cs"/>
              </a:rPr>
              <a:t>Definition of housing insecurity from t</a:t>
            </a:r>
            <a:r>
              <a:rPr lang="en-US" sz="1200" kern="1200" dirty="0">
                <a:solidFill>
                  <a:schemeClr val="tx1"/>
                </a:solidFill>
                <a:effectLst/>
                <a:latin typeface="Verdana" panose="020B0604030504040204" pitchFamily="34" charset="0"/>
                <a:ea typeface="+mn-ea"/>
                <a:cs typeface="+mn-cs"/>
              </a:rPr>
              <a:t>he seminal study Hunger on Campus.</a:t>
            </a:r>
            <a:endParaRPr lang="en-US" dirty="0"/>
          </a:p>
        </p:txBody>
      </p:sp>
    </p:spTree>
    <p:extLst>
      <p:ext uri="{BB962C8B-B14F-4D97-AF65-F5344CB8AC3E}">
        <p14:creationId xmlns:p14="http://schemas.microsoft.com/office/powerpoint/2010/main" val="115189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Many of us are familiar with the stereotype of the “starving college student.” When that term gets thrown around, it conjures up images of students skipping dinner for beer money and “living on ramen” – maybe because its’ cheap – but maybe out of convenience. </a:t>
            </a: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Many folks remember working while they were in college, and don’t understand what it means to work 20+ hours per week on top of a full course load, and still not be able to make ends meet.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Verdana" panose="020B0604030504040204" pitchFamily="34" charset="0"/>
                <a:ea typeface="+mn-ea"/>
                <a:cs typeface="+mn-cs"/>
              </a:rPr>
              <a:t>There is also the perception that simply getting to college is “making</a:t>
            </a:r>
            <a:r>
              <a:rPr lang="en-US" sz="1200" kern="1200" baseline="0" dirty="0">
                <a:solidFill>
                  <a:schemeClr val="tx1"/>
                </a:solidFill>
                <a:effectLst/>
                <a:latin typeface="Verdana" panose="020B0604030504040204" pitchFamily="34" charset="0"/>
                <a:ea typeface="+mn-ea"/>
                <a:cs typeface="+mn-cs"/>
              </a:rPr>
              <a:t> </a:t>
            </a:r>
            <a:r>
              <a:rPr lang="en-US" sz="1200" kern="1200" dirty="0">
                <a:solidFill>
                  <a:schemeClr val="tx1"/>
                </a:solidFill>
                <a:effectLst/>
                <a:latin typeface="Verdana" panose="020B0604030504040204" pitchFamily="34" charset="0"/>
                <a:ea typeface="+mn-ea"/>
                <a:cs typeface="+mn-cs"/>
              </a:rPr>
              <a:t>it.”</a:t>
            </a:r>
            <a:endParaRPr lang="en-US" dirty="0"/>
          </a:p>
        </p:txBody>
      </p:sp>
    </p:spTree>
    <p:extLst>
      <p:ext uri="{BB962C8B-B14F-4D97-AF65-F5344CB8AC3E}">
        <p14:creationId xmlns:p14="http://schemas.microsoft.com/office/powerpoint/2010/main" val="3339851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However, we know that this outdated</a:t>
            </a:r>
            <a:r>
              <a:rPr lang="en-US" sz="1200" kern="1200" baseline="0" dirty="0">
                <a:solidFill>
                  <a:schemeClr val="tx1"/>
                </a:solidFill>
                <a:effectLst/>
                <a:latin typeface="Verdana" panose="020B0604030504040204" pitchFamily="34" charset="0"/>
                <a:ea typeface="+mn-ea"/>
                <a:cs typeface="+mn-cs"/>
              </a:rPr>
              <a:t> stereotype does not fit with the experiences of our students today who are struggling with food insecurity.</a:t>
            </a: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College-going is at an all-time high in both the U.S. and Canada. Post-secondary education has been painted as “the ticket out of poverty” and as a result, we’ve seen a huge jump in enrollment from students who we weren’t seeing on campus a few years or decades ago, because it seemed out of reach financially.</a:t>
            </a: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And many of these students are struggling with basic needs insecurity once they arrive on campus. </a:t>
            </a:r>
          </a:p>
          <a:p>
            <a:pPr marL="628650" lvl="1"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One study of over 20,000 students across 35 four-year institutions found that 36% of students were food insecure.</a:t>
            </a:r>
          </a:p>
          <a:p>
            <a:pPr marL="628650" lvl="1"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64% of that group are also experiencing housing insecurity.</a:t>
            </a:r>
          </a:p>
          <a:p>
            <a:pPr marL="628650" lvl="1"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A study of institutions across Canada found that 39% of university students were experiencing some level of food insecurity.</a:t>
            </a:r>
          </a:p>
          <a:p>
            <a:pPr marL="457200" lvl="1" indent="0" algn="l">
              <a:buFont typeface="Arial" panose="020B0604020202020204" pitchFamily="34" charset="0"/>
              <a:buNone/>
            </a:pPr>
            <a:endParaRPr lang="en-US" sz="1200" kern="1200" dirty="0">
              <a:solidFill>
                <a:schemeClr val="tx1"/>
              </a:solidFill>
              <a:effectLst/>
              <a:latin typeface="Verdana" panose="020B0604030504040204" pitchFamily="34" charset="0"/>
              <a:ea typeface="+mn-ea"/>
              <a:cs typeface="+mn-cs"/>
            </a:endParaRPr>
          </a:p>
          <a:p>
            <a:pPr marL="287865" indent="-287865" defTabSz="921167">
              <a:lnSpc>
                <a:spcPct val="130000"/>
              </a:lnSpc>
              <a:buFont typeface="Arial" panose="020B0604020202020204" pitchFamily="34" charset="0"/>
              <a:buChar char="•"/>
              <a:defRPr/>
            </a:pPr>
            <a:endParaRPr lang="en-US" dirty="0"/>
          </a:p>
        </p:txBody>
      </p:sp>
    </p:spTree>
    <p:extLst>
      <p:ext uri="{BB962C8B-B14F-4D97-AF65-F5344CB8AC3E}">
        <p14:creationId xmlns:p14="http://schemas.microsoft.com/office/powerpoint/2010/main" val="1823678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Who is the basic needs insecure student? It is hard to make assumptions about which students are struggling to meet their basic needs because their backgrounds vary widely. </a:t>
            </a: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Struggling</a:t>
            </a:r>
            <a:r>
              <a:rPr lang="en-US" sz="1200" kern="1200" baseline="0" dirty="0">
                <a:solidFill>
                  <a:schemeClr val="tx1"/>
                </a:solidFill>
                <a:effectLst/>
                <a:latin typeface="Verdana" panose="020B0604030504040204" pitchFamily="34" charset="0"/>
                <a:ea typeface="+mn-ea"/>
                <a:cs typeface="+mn-cs"/>
              </a:rPr>
              <a:t> </a:t>
            </a:r>
            <a:r>
              <a:rPr lang="en-US" sz="1200" kern="1200" dirty="0">
                <a:solidFill>
                  <a:schemeClr val="tx1"/>
                </a:solidFill>
                <a:effectLst/>
                <a:latin typeface="Verdana" panose="020B0604030504040204" pitchFamily="34" charset="0"/>
                <a:ea typeface="+mn-ea"/>
                <a:cs typeface="+mn-cs"/>
              </a:rPr>
              <a:t>students tend to fall into one of three categories. </a:t>
            </a:r>
          </a:p>
          <a:p>
            <a:pPr marL="628650" lvl="1"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There are those who have grown up in chronic poverty. These students have benefited from increased access and funding available to support educational expenses in recent years, and we likely weren’t seeing many of them on campus a decade or so ago. This group will only grow: o</a:t>
            </a:r>
            <a:r>
              <a:rPr lang="en-US" sz="1200" i="0" kern="1200" dirty="0">
                <a:solidFill>
                  <a:schemeClr val="tx1"/>
                </a:solidFill>
                <a:effectLst/>
                <a:latin typeface="Verdana" panose="020B0604030504040204" pitchFamily="34" charset="0"/>
                <a:ea typeface="+mn-ea"/>
                <a:cs typeface="+mn-cs"/>
              </a:rPr>
              <a:t>ver</a:t>
            </a:r>
            <a:r>
              <a:rPr lang="en-US" sz="1200" i="0" kern="1200" baseline="0" dirty="0">
                <a:solidFill>
                  <a:schemeClr val="tx1"/>
                </a:solidFill>
                <a:effectLst/>
                <a:latin typeface="Verdana" panose="020B0604030504040204" pitchFamily="34" charset="0"/>
                <a:ea typeface="+mn-ea"/>
                <a:cs typeface="+mn-cs"/>
              </a:rPr>
              <a:t> half of K-12 students in public school qualify for free or reduced price lunch</a:t>
            </a:r>
            <a:r>
              <a:rPr lang="en-US" sz="1200" i="1" kern="1200" dirty="0">
                <a:solidFill>
                  <a:schemeClr val="tx1"/>
                </a:solidFill>
                <a:effectLst/>
                <a:latin typeface="Verdana" panose="020B0604030504040204" pitchFamily="34" charset="0"/>
                <a:ea typeface="+mn-ea"/>
                <a:cs typeface="+mn-cs"/>
              </a:rPr>
              <a:t>. </a:t>
            </a:r>
          </a:p>
          <a:p>
            <a:pPr marL="628650" lvl="1"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At the K-12 level, we have strong policies in place to identify these students and connect them with resources, but that largely goes away once they enroll in higher education. </a:t>
            </a:r>
          </a:p>
          <a:p>
            <a:pPr marL="628650" lvl="1"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The next group is those who are from a lower middle class background, and whose families often stretched everything they had to send their child to a certain institution. This is the group that comes in very precariously secure, but is only one setback – a parent’s lost job, a large unforeseen expense, a health emergency – away from losing that security. </a:t>
            </a:r>
          </a:p>
          <a:p>
            <a:pPr marL="628650" lvl="1"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The University of California conducted a system-wide study on food insecurity and found that 57% of students who were food insecure were experiencing it as a new phenomenon.</a:t>
            </a:r>
          </a:p>
          <a:p>
            <a:pPr marL="628650" lvl="1"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Finally, there are those students who very suddenly and unexpectedly find themselves struggling to meet their basic needs; this includes students in our LGBTQ community losing their housing after coming out at home, or students that leave a domestic violence situation, and find themselves homeless. Fires or other natural disasters can also suddenly displace students.</a:t>
            </a:r>
          </a:p>
          <a:p>
            <a:endParaRPr lang="en-US" dirty="0"/>
          </a:p>
        </p:txBody>
      </p:sp>
    </p:spTree>
    <p:extLst>
      <p:ext uri="{BB962C8B-B14F-4D97-AF65-F5344CB8AC3E}">
        <p14:creationId xmlns:p14="http://schemas.microsoft.com/office/powerpoint/2010/main" val="2430818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When we’re talking about these students and the challenges they face, you may still be picturing a certain type of student, or certain type of school. But in fact, institution-level data collected on various campuses has show</a:t>
            </a:r>
            <a:r>
              <a:rPr lang="en-US" sz="1200" kern="1200" baseline="0" dirty="0">
                <a:solidFill>
                  <a:schemeClr val="tx1"/>
                </a:solidFill>
                <a:effectLst/>
                <a:latin typeface="Verdana" panose="020B0604030504040204" pitchFamily="34" charset="0"/>
                <a:ea typeface="+mn-ea"/>
                <a:cs typeface="+mn-cs"/>
              </a:rPr>
              <a:t> that</a:t>
            </a:r>
            <a:r>
              <a:rPr lang="en-US" sz="1200" kern="1200" dirty="0">
                <a:solidFill>
                  <a:schemeClr val="tx1"/>
                </a:solidFill>
                <a:effectLst/>
                <a:latin typeface="Verdana" panose="020B0604030504040204" pitchFamily="34" charset="0"/>
                <a:ea typeface="+mn-ea"/>
                <a:cs typeface="+mn-cs"/>
              </a:rPr>
              <a:t> this trend exists at schools of all different sizes, locations, and profiles. </a:t>
            </a: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As this data shows, this is an issue across higher</a:t>
            </a:r>
            <a:r>
              <a:rPr lang="en-US" sz="1200" kern="1200" baseline="0" dirty="0">
                <a:solidFill>
                  <a:schemeClr val="tx1"/>
                </a:solidFill>
                <a:effectLst/>
                <a:latin typeface="Verdana" panose="020B0604030504040204" pitchFamily="34" charset="0"/>
                <a:ea typeface="+mn-ea"/>
                <a:cs typeface="+mn-cs"/>
              </a:rPr>
              <a:t> education</a:t>
            </a:r>
            <a:r>
              <a:rPr lang="en-US" sz="1200" kern="1200" dirty="0">
                <a:solidFill>
                  <a:schemeClr val="tx1"/>
                </a:solidFill>
                <a:effectLst/>
                <a:latin typeface="Verdana" panose="020B0604030504040204" pitchFamily="34" charset="0"/>
                <a:ea typeface="+mn-ea"/>
                <a:cs typeface="+mn-cs"/>
              </a:rPr>
              <a:t>. </a:t>
            </a:r>
          </a:p>
        </p:txBody>
      </p:sp>
    </p:spTree>
    <p:extLst>
      <p:ext uri="{BB962C8B-B14F-4D97-AF65-F5344CB8AC3E}">
        <p14:creationId xmlns:p14="http://schemas.microsoft.com/office/powerpoint/2010/main" val="2537894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As higher education enrollment </a:t>
            </a:r>
            <a:r>
              <a:rPr lang="en-US" sz="1200" kern="1200" baseline="0" dirty="0">
                <a:solidFill>
                  <a:schemeClr val="tx1"/>
                </a:solidFill>
                <a:effectLst/>
                <a:latin typeface="Verdana" panose="020B0604030504040204" pitchFamily="34" charset="0"/>
                <a:ea typeface="+mn-ea"/>
                <a:cs typeface="+mn-cs"/>
              </a:rPr>
              <a:t>becomes </a:t>
            </a:r>
            <a:r>
              <a:rPr lang="en-US" sz="1200" kern="1200" dirty="0">
                <a:solidFill>
                  <a:schemeClr val="tx1"/>
                </a:solidFill>
                <a:effectLst/>
                <a:latin typeface="Verdana" panose="020B0604030504040204" pitchFamily="34" charset="0"/>
                <a:ea typeface="+mn-ea"/>
                <a:cs typeface="+mn-cs"/>
              </a:rPr>
              <a:t>increasingly diverse, data suggests that need will grow in years ahead</a:t>
            </a:r>
            <a:r>
              <a:rPr lang="en-US" sz="1200" kern="1200" baseline="0" dirty="0">
                <a:solidFill>
                  <a:schemeClr val="tx1"/>
                </a:solidFill>
                <a:effectLst/>
                <a:latin typeface="Verdana" panose="020B0604030504040204" pitchFamily="34" charset="0"/>
                <a:ea typeface="+mn-ea"/>
                <a:cs typeface="+mn-cs"/>
              </a:rPr>
              <a:t> for key student segments.</a:t>
            </a:r>
            <a:endParaRPr lang="en-US" sz="1200" kern="1200" dirty="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Many of these growing student demographics are at increased risk for basic needs insecurity, so these issues will be more and more urgent to address. </a:t>
            </a: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While only 9% of white students at four-year institutions in the U.S. come from food insecure households, 16% of Hispanic students, and 18% of black students do.  In Canada, 56% of Aboriginal post-secondary students experience food insecurity, significantly higher than the student population on the whole. </a:t>
            </a:r>
          </a:p>
          <a:p>
            <a:endParaRPr lang="en-US" dirty="0"/>
          </a:p>
        </p:txBody>
      </p:sp>
    </p:spTree>
    <p:extLst>
      <p:ext uri="{BB962C8B-B14F-4D97-AF65-F5344CB8AC3E}">
        <p14:creationId xmlns:p14="http://schemas.microsoft.com/office/powerpoint/2010/main" val="1137371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This should be a serious</a:t>
            </a:r>
            <a:r>
              <a:rPr lang="en-US" sz="1200" kern="1200" baseline="0" dirty="0">
                <a:solidFill>
                  <a:schemeClr val="tx1"/>
                </a:solidFill>
                <a:effectLst/>
                <a:latin typeface="Verdana" panose="020B0604030504040204" pitchFamily="34" charset="0"/>
                <a:ea typeface="+mn-ea"/>
                <a:cs typeface="+mn-cs"/>
              </a:rPr>
              <a:t> priority for our institution to address because of its impact on students’ academic success and wellbeing.</a:t>
            </a:r>
            <a:endParaRPr lang="en-US" sz="1200" kern="1200" dirty="0">
              <a:solidFill>
                <a:schemeClr val="tx1"/>
              </a:solidFill>
              <a:effectLst/>
              <a:latin typeface="Verdana" panose="020B0604030504040204" pitchFamily="34" charset="0"/>
              <a:ea typeface="+mn-ea"/>
              <a:cs typeface="+mn-cs"/>
            </a:endParaRP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As Maslow’s Hierarchy famously tells us, we cannot expect students to be able to focus on “higher order” needs – things like purpose, creativity, achievement, and confidence – things that are critical to academic performance and general wellness – until their basic needs, shaded in blue, are secure. </a:t>
            </a: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Stories from students trying to make it through school with low levels of basic needs security illustrate why – their time, energy, and focus is consumed with trying to figure out where their next meal is coming from, making it much more difficult to focus on class and school work. These students are having to make constant trade-offs between things like buying textbooks and buying a meal, and in how they’re spending their time.  </a:t>
            </a:r>
          </a:p>
          <a:p>
            <a:pPr marL="287865" indent="-287865" defTabSz="921167">
              <a:lnSpc>
                <a:spcPct val="130000"/>
              </a:lnSpc>
              <a:buFont typeface="Arial" panose="020B0604020202020204" pitchFamily="34" charset="0"/>
              <a:buChar char="•"/>
              <a:defRPr/>
            </a:pPr>
            <a:endParaRPr lang="en-US" dirty="0"/>
          </a:p>
        </p:txBody>
      </p:sp>
    </p:spTree>
    <p:extLst>
      <p:ext uri="{BB962C8B-B14F-4D97-AF65-F5344CB8AC3E}">
        <p14:creationId xmlns:p14="http://schemas.microsoft.com/office/powerpoint/2010/main" val="175245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Basic needs insecurity has tangible impacts</a:t>
            </a:r>
            <a:r>
              <a:rPr lang="en-US" sz="1200" kern="1200" baseline="0" dirty="0">
                <a:solidFill>
                  <a:schemeClr val="tx1"/>
                </a:solidFill>
                <a:effectLst/>
                <a:latin typeface="Verdana" panose="020B0604030504040204" pitchFamily="34" charset="0"/>
                <a:ea typeface="+mn-ea"/>
                <a:cs typeface="+mn-cs"/>
              </a:rPr>
              <a:t> on </a:t>
            </a:r>
            <a:r>
              <a:rPr lang="en-US" sz="1200" kern="1200" dirty="0">
                <a:solidFill>
                  <a:schemeClr val="tx1"/>
                </a:solidFill>
                <a:effectLst/>
                <a:latin typeface="Verdana" panose="020B0604030504040204" pitchFamily="34" charset="0"/>
                <a:ea typeface="+mn-ea"/>
                <a:cs typeface="+mn-cs"/>
              </a:rPr>
              <a:t>student outcomes. </a:t>
            </a: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Basic needs insecurity impacts nearly every single metric we use to evaluate student wellness and success.</a:t>
            </a:r>
          </a:p>
          <a:p>
            <a:pPr marL="171450" indent="-171450">
              <a:buFont typeface="Arial" panose="020B0604020202020204" pitchFamily="34" charset="0"/>
              <a:buChar char="•"/>
            </a:pPr>
            <a:r>
              <a:rPr lang="en-US" sz="1200" kern="1200" dirty="0">
                <a:solidFill>
                  <a:schemeClr val="tx1"/>
                </a:solidFill>
                <a:effectLst/>
                <a:latin typeface="Verdana" panose="020B0604030504040204" pitchFamily="34" charset="0"/>
                <a:ea typeface="+mn-ea"/>
                <a:cs typeface="+mn-cs"/>
              </a:rPr>
              <a:t>Starting with mental health and wellbeing, one study found that 55% of students with very low food security also report symptoms of depression. Focusing on academic indicators, 25% of basic needs insecure students report dropping a class as a result of their situation, and one study found these students 15x more likely to fail a course than their peers. Finally,</a:t>
            </a:r>
            <a:r>
              <a:rPr lang="en-US" sz="1200" kern="1200" baseline="0" dirty="0">
                <a:solidFill>
                  <a:schemeClr val="tx1"/>
                </a:solidFill>
                <a:effectLst/>
                <a:latin typeface="Verdana" panose="020B0604030504040204" pitchFamily="34" charset="0"/>
                <a:ea typeface="+mn-ea"/>
                <a:cs typeface="+mn-cs"/>
              </a:rPr>
              <a:t> </a:t>
            </a:r>
            <a:r>
              <a:rPr lang="en-US" sz="1200" kern="1200" dirty="0">
                <a:solidFill>
                  <a:schemeClr val="tx1"/>
                </a:solidFill>
                <a:effectLst/>
                <a:latin typeface="Verdana" panose="020B0604030504040204" pitchFamily="34" charset="0"/>
                <a:ea typeface="+mn-ea"/>
                <a:cs typeface="+mn-cs"/>
              </a:rPr>
              <a:t>students with basic needs insecurity are significantly more likely to drop out or suspend their studies than their peers –</a:t>
            </a:r>
            <a:r>
              <a:rPr lang="en-US" sz="1200" kern="1200" baseline="0" dirty="0">
                <a:solidFill>
                  <a:schemeClr val="tx1"/>
                </a:solidFill>
                <a:effectLst/>
                <a:latin typeface="Verdana" panose="020B0604030504040204" pitchFamily="34" charset="0"/>
                <a:ea typeface="+mn-ea"/>
                <a:cs typeface="+mn-cs"/>
              </a:rPr>
              <a:t> </a:t>
            </a:r>
            <a:r>
              <a:rPr lang="en-US" sz="1200" kern="1200" dirty="0">
                <a:solidFill>
                  <a:schemeClr val="tx1"/>
                </a:solidFill>
                <a:effectLst/>
                <a:latin typeface="Verdana" panose="020B0604030504040204" pitchFamily="34" charset="0"/>
                <a:ea typeface="+mn-ea"/>
                <a:cs typeface="+mn-cs"/>
              </a:rPr>
              <a:t>less than 20% of them will attain a degree in five years. </a:t>
            </a:r>
          </a:p>
        </p:txBody>
      </p:sp>
    </p:spTree>
    <p:extLst>
      <p:ext uri="{BB962C8B-B14F-4D97-AF65-F5344CB8AC3E}">
        <p14:creationId xmlns:p14="http://schemas.microsoft.com/office/powerpoint/2010/main" val="30295480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bg bwMode="gray">
      <p:bgRef idx="1001">
        <a:schemeClr val="bg1"/>
      </p:bgRef>
    </p:bg>
    <p:spTree>
      <p:nvGrpSpPr>
        <p:cNvPr id="1" name=""/>
        <p:cNvGrpSpPr/>
        <p:nvPr/>
      </p:nvGrpSpPr>
      <p:grpSpPr>
        <a:xfrm>
          <a:off x="0" y="0"/>
          <a:ext cx="0" cy="0"/>
          <a:chOff x="0" y="0"/>
          <a:chExt cx="0" cy="0"/>
        </a:xfrm>
      </p:grpSpPr>
      <p:sp>
        <p:nvSpPr>
          <p:cNvPr id="22" name="Rectangle 21"/>
          <p:cNvSpPr/>
          <p:nvPr userDrawn="1"/>
        </p:nvSpPr>
        <p:spPr bwMode="gray">
          <a:xfrm>
            <a:off x="0" y="444200"/>
            <a:ext cx="2502244" cy="4356399"/>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3" name="TextBox 22"/>
          <p:cNvSpPr txBox="1"/>
          <p:nvPr userDrawn="1"/>
        </p:nvSpPr>
        <p:spPr bwMode="gray">
          <a:xfrm>
            <a:off x="264105" y="1466267"/>
            <a:ext cx="2068331" cy="692497"/>
          </a:xfrm>
          <a:prstGeom prst="rect">
            <a:avLst/>
          </a:prstGeom>
          <a:noFill/>
        </p:spPr>
        <p:txBody>
          <a:bodyPr wrap="square" lIns="0" tIns="0" rIns="0" bIns="0" rtlCol="0">
            <a:spAutoFit/>
          </a:bodyPr>
          <a:lstStyle/>
          <a:p>
            <a:pPr algn="l">
              <a:spcBef>
                <a:spcPts val="500"/>
              </a:spcBef>
            </a:pPr>
            <a:r>
              <a:rPr lang="en-US" sz="2500" b="1" dirty="0">
                <a:solidFill>
                  <a:schemeClr val="bg1"/>
                </a:solidFill>
              </a:rPr>
              <a:t>4:3</a:t>
            </a:r>
            <a:br>
              <a:rPr lang="en-US" sz="2500" b="1" dirty="0">
                <a:solidFill>
                  <a:schemeClr val="bg1"/>
                </a:solidFill>
              </a:rPr>
            </a:br>
            <a:r>
              <a:rPr lang="en-US" sz="2000" b="0" dirty="0">
                <a:solidFill>
                  <a:schemeClr val="bg1"/>
                </a:solidFill>
              </a:rPr>
              <a:t>On-screen</a:t>
            </a:r>
          </a:p>
        </p:txBody>
      </p:sp>
      <p:cxnSp>
        <p:nvCxnSpPr>
          <p:cNvPr id="25" name="Straight Connector 24"/>
          <p:cNvCxnSpPr/>
          <p:nvPr userDrawn="1"/>
        </p:nvCxnSpPr>
        <p:spPr bwMode="gray">
          <a:xfrm>
            <a:off x="271463" y="2292950"/>
            <a:ext cx="206097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271463" y="2371262"/>
            <a:ext cx="2173362" cy="138499"/>
          </a:xfrm>
          <a:prstGeom prst="rect">
            <a:avLst/>
          </a:prstGeom>
          <a:noFill/>
        </p:spPr>
        <p:txBody>
          <a:bodyPr wrap="square" lIns="0" tIns="0" rIns="0" bIns="0" rtlCol="0">
            <a:spAutoFit/>
          </a:bodyPr>
          <a:lstStyle/>
          <a:p>
            <a:pPr>
              <a:spcBef>
                <a:spcPts val="500"/>
              </a:spcBef>
            </a:pPr>
            <a:r>
              <a:rPr lang="pt-BR" sz="900" b="1" dirty="0">
                <a:solidFill>
                  <a:schemeClr val="bg1"/>
                </a:solidFill>
              </a:rPr>
              <a:t>All projected presentations:</a:t>
            </a:r>
          </a:p>
        </p:txBody>
      </p:sp>
      <p:pic>
        <p:nvPicPr>
          <p:cNvPr id="33" name="Picture 32"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666233" y="617182"/>
            <a:ext cx="3459061" cy="2596812"/>
          </a:xfrm>
          <a:prstGeom prst="rect">
            <a:avLst/>
          </a:prstGeom>
          <a:ln w="6350">
            <a:solidFill>
              <a:schemeClr val="accent4"/>
            </a:solidFill>
            <a:miter lim="800000"/>
          </a:ln>
        </p:spPr>
      </p:pic>
      <p:pic>
        <p:nvPicPr>
          <p:cNvPr id="27" name="Picture 2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271464" y="732330"/>
            <a:ext cx="1244214" cy="477850"/>
          </a:xfrm>
          <a:prstGeom prst="rect">
            <a:avLst/>
          </a:prstGeom>
        </p:spPr>
      </p:pic>
      <p:sp>
        <p:nvSpPr>
          <p:cNvPr id="32" name="TextBox 31"/>
          <p:cNvSpPr txBox="1"/>
          <p:nvPr userDrawn="1"/>
        </p:nvSpPr>
        <p:spPr bwMode="gray">
          <a:xfrm>
            <a:off x="455635" y="2603763"/>
            <a:ext cx="1344839" cy="897682"/>
          </a:xfrm>
          <a:prstGeom prst="rect">
            <a:avLst/>
          </a:prstGeom>
          <a:noFill/>
        </p:spPr>
        <p:txBody>
          <a:bodyPr wrap="square" lIns="0" tIns="0" rIns="0" bIns="0" rtlCol="0">
            <a:spAutoFit/>
          </a:bodyPr>
          <a:lstStyle/>
          <a:p>
            <a:pPr marL="112713" indent="-112713">
              <a:spcBef>
                <a:spcPts val="400"/>
              </a:spcBef>
              <a:buFont typeface="Arial" panose="020B0604020202020204" pitchFamily="34" charset="0"/>
              <a:buChar char="•"/>
            </a:pPr>
            <a:r>
              <a:rPr lang="en-US" sz="900" dirty="0">
                <a:solidFill>
                  <a:schemeClr val="bg1"/>
                </a:solidFill>
              </a:rPr>
              <a:t>National meetings</a:t>
            </a:r>
          </a:p>
          <a:p>
            <a:pPr marL="112713" indent="-112713">
              <a:spcBef>
                <a:spcPts val="400"/>
              </a:spcBef>
              <a:buFont typeface="Arial" panose="020B0604020202020204" pitchFamily="34" charset="0"/>
              <a:buChar char="•"/>
            </a:pPr>
            <a:r>
              <a:rPr lang="en-US" sz="900" dirty="0" err="1">
                <a:solidFill>
                  <a:schemeClr val="bg1"/>
                </a:solidFill>
              </a:rPr>
              <a:t>Webconferences</a:t>
            </a:r>
            <a:endParaRPr lang="en-US" sz="900" dirty="0">
              <a:solidFill>
                <a:schemeClr val="bg1"/>
              </a:solidFill>
            </a:endParaRPr>
          </a:p>
          <a:p>
            <a:pPr marL="112713" indent="-112713">
              <a:spcBef>
                <a:spcPts val="400"/>
              </a:spcBef>
              <a:buFont typeface="Arial" panose="020B0604020202020204" pitchFamily="34" charset="0"/>
              <a:buChar char="•"/>
            </a:pPr>
            <a:r>
              <a:rPr lang="en-US" sz="900" dirty="0">
                <a:solidFill>
                  <a:schemeClr val="bg1"/>
                </a:solidFill>
              </a:rPr>
              <a:t>Roundtables</a:t>
            </a:r>
          </a:p>
          <a:p>
            <a:pPr marL="112713" indent="-112713">
              <a:spcBef>
                <a:spcPts val="400"/>
              </a:spcBef>
              <a:buFont typeface="Arial" panose="020B0604020202020204" pitchFamily="34" charset="0"/>
              <a:buChar char="•"/>
            </a:pPr>
            <a:r>
              <a:rPr lang="en-US" sz="900" dirty="0" err="1">
                <a:solidFill>
                  <a:schemeClr val="bg1"/>
                </a:solidFill>
              </a:rPr>
              <a:t>Onsites</a:t>
            </a:r>
            <a:endParaRPr lang="en-US" sz="900" dirty="0">
              <a:solidFill>
                <a:schemeClr val="bg1"/>
              </a:solidFill>
            </a:endParaRPr>
          </a:p>
          <a:p>
            <a:pPr marL="112713" indent="-112713">
              <a:spcBef>
                <a:spcPts val="400"/>
              </a:spcBef>
              <a:buFont typeface="Arial" panose="020B0604020202020204" pitchFamily="34" charset="0"/>
              <a:buChar char="•"/>
            </a:pPr>
            <a:r>
              <a:rPr lang="en-US" sz="900" dirty="0">
                <a:solidFill>
                  <a:schemeClr val="bg1"/>
                </a:solidFill>
              </a:rPr>
              <a:t>Conferences</a:t>
            </a:r>
          </a:p>
        </p:txBody>
      </p:sp>
      <p:sp>
        <p:nvSpPr>
          <p:cNvPr id="34" name="Rectangle 33"/>
          <p:cNvSpPr/>
          <p:nvPr userDrawn="1"/>
        </p:nvSpPr>
        <p:spPr bwMode="gray">
          <a:xfrm>
            <a:off x="0" y="0"/>
            <a:ext cx="6400800"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Bef>
                <a:spcPts val="500"/>
              </a:spcBef>
            </a:pPr>
            <a:r>
              <a:rPr lang="en-US" sz="1200" b="1" dirty="0">
                <a:solidFill>
                  <a:schemeClr val="bg1"/>
                </a:solidFill>
              </a:rPr>
              <a:t>Delete Page After Reading   |   2018</a:t>
            </a:r>
            <a:r>
              <a:rPr lang="en-US" sz="1200" b="1" baseline="0" dirty="0">
                <a:solidFill>
                  <a:schemeClr val="bg1"/>
                </a:solidFill>
              </a:rPr>
              <a:t> Template Edition</a:t>
            </a:r>
            <a:endParaRPr lang="en-US" sz="1200" b="1" dirty="0">
              <a:solidFill>
                <a:schemeClr val="bg1"/>
              </a:solidFill>
            </a:endParaRPr>
          </a:p>
        </p:txBody>
      </p:sp>
      <p:sp>
        <p:nvSpPr>
          <p:cNvPr id="35" name="Text Placeholder 7"/>
          <p:cNvSpPr txBox="1">
            <a:spLocks/>
          </p:cNvSpPr>
          <p:nvPr userDrawn="1"/>
        </p:nvSpPr>
        <p:spPr bwMode="gray">
          <a:xfrm>
            <a:off x="277813" y="4134769"/>
            <a:ext cx="1879693" cy="41549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a:solidFill>
                  <a:schemeClr val="bg1"/>
                </a:solidFill>
              </a:rPr>
              <a:t>Need Help? </a:t>
            </a:r>
            <a:br>
              <a:rPr lang="en-US" sz="900" b="1" dirty="0">
                <a:solidFill>
                  <a:schemeClr val="bg1"/>
                </a:solidFill>
              </a:rPr>
            </a:br>
            <a:r>
              <a:rPr lang="en-US" sz="900" b="0" dirty="0">
                <a:solidFill>
                  <a:schemeClr val="bg1"/>
                </a:solidFill>
              </a:rPr>
              <a:t>Visit portals.eab.com/</a:t>
            </a:r>
            <a:r>
              <a:rPr lang="en-US" sz="900" b="0" dirty="0" err="1">
                <a:solidFill>
                  <a:schemeClr val="bg1"/>
                </a:solidFill>
              </a:rPr>
              <a:t>dss</a:t>
            </a:r>
            <a:r>
              <a:rPr lang="en-US" sz="900" b="0" dirty="0">
                <a:solidFill>
                  <a:schemeClr val="bg1"/>
                </a:solidFill>
              </a:rPr>
              <a:t> or email DSS-Requests@eab.com</a:t>
            </a: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663289" y="3320517"/>
            <a:ext cx="3459699" cy="1308452"/>
          </a:xfrm>
          <a:prstGeom prst="rect">
            <a:avLst/>
          </a:prstGeom>
        </p:spPr>
      </p:pic>
      <p:sp>
        <p:nvSpPr>
          <p:cNvPr id="12" name="Text Placeholder 7"/>
          <p:cNvSpPr txBox="1">
            <a:spLocks/>
          </p:cNvSpPr>
          <p:nvPr userDrawn="1"/>
        </p:nvSpPr>
        <p:spPr bwMode="gray">
          <a:xfrm>
            <a:off x="277813" y="3697538"/>
            <a:ext cx="2321952" cy="2769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a:solidFill>
                  <a:schemeClr val="bg1"/>
                </a:solidFill>
              </a:rPr>
              <a:t>Need 16:9 format? </a:t>
            </a:r>
            <a:br>
              <a:rPr lang="en-US" sz="900" b="1" dirty="0">
                <a:solidFill>
                  <a:schemeClr val="bg1"/>
                </a:solidFill>
              </a:rPr>
            </a:br>
            <a:r>
              <a:rPr lang="en-US" sz="900" b="0" dirty="0">
                <a:solidFill>
                  <a:schemeClr val="bg1"/>
                </a:solidFill>
              </a:rPr>
              <a:t>Email DSS-Requests@eab.com</a:t>
            </a:r>
          </a:p>
        </p:txBody>
      </p:sp>
    </p:spTree>
    <p:custDataLst>
      <p:tags r:id="rId1"/>
    </p:custDataLst>
    <p:extLst>
      <p:ext uri="{BB962C8B-B14F-4D97-AF65-F5344CB8AC3E}">
        <p14:creationId xmlns:p14="http://schemas.microsoft.com/office/powerpoint/2010/main" val="413359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tes">
    <p:bg bwMode="gray">
      <p:bgRef idx="1001">
        <a:schemeClr val="bg1"/>
      </p:bgRef>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cxnSp>
        <p:nvCxnSpPr>
          <p:cNvPr id="34" name="Straight Connector 33"/>
          <p:cNvCxnSpPr/>
          <p:nvPr userDrawn="1"/>
        </p:nvCxnSpPr>
        <p:spPr bwMode="gray">
          <a:xfrm>
            <a:off x="283818" y="1110912"/>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3" name="Title 1"/>
          <p:cNvSpPr txBox="1">
            <a:spLocks/>
          </p:cNvSpPr>
          <p:nvPr userDrawn="1"/>
        </p:nvSpPr>
        <p:spPr bwMode="gray">
          <a:xfrm>
            <a:off x="283818" y="309824"/>
            <a:ext cx="772685" cy="256480"/>
          </a:xfrm>
          <a:prstGeom prst="rect">
            <a:avLst/>
          </a:prstGeom>
        </p:spPr>
        <p:txBody>
          <a:bodyPr wrap="square" lIns="0" tIns="0" rIns="0" bIns="0" anchor="b" anchorCtr="0">
            <a:spAutoFit/>
          </a:bodyPr>
          <a:lstStyle>
            <a:lvl1pPr algn="l" defTabSz="640080" rtl="0" eaLnBrk="1" latinLnBrk="0" hangingPunct="1">
              <a:lnSpc>
                <a:spcPct val="90000"/>
              </a:lnSpc>
              <a:spcBef>
                <a:spcPct val="0"/>
              </a:spcBef>
              <a:buNone/>
              <a:defRPr sz="1800" b="0" kern="1200" spc="40" baseline="0">
                <a:solidFill>
                  <a:schemeClr val="tx1"/>
                </a:solidFill>
                <a:latin typeface="+mj-lt"/>
                <a:ea typeface="+mj-ea"/>
                <a:cs typeface="+mj-cs"/>
              </a:defRPr>
            </a:lvl1pPr>
          </a:lstStyle>
          <a:p>
            <a:pPr>
              <a:lnSpc>
                <a:spcPct val="90000"/>
              </a:lnSpc>
            </a:pPr>
            <a:r>
              <a:rPr lang="en-US" spc="50" baseline="0" dirty="0">
                <a:solidFill>
                  <a:schemeClr val="tx1"/>
                </a:solidFill>
              </a:rPr>
              <a:t>Notes:</a:t>
            </a:r>
          </a:p>
        </p:txBody>
      </p:sp>
      <p:grpSp>
        <p:nvGrpSpPr>
          <p:cNvPr id="24" name="Group 23"/>
          <p:cNvGrpSpPr/>
          <p:nvPr userDrawn="1"/>
        </p:nvGrpSpPr>
        <p:grpSpPr bwMode="gray">
          <a:xfrm>
            <a:off x="5888334" y="0"/>
            <a:ext cx="458401" cy="507600"/>
            <a:chOff x="5888334" y="0"/>
            <a:chExt cx="458401" cy="507600"/>
          </a:xfrm>
        </p:grpSpPr>
        <p:sp>
          <p:nvSpPr>
            <p:cNvPr id="25" name="Freeform 24"/>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6"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44" name="TextBox 43"/>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cxnSp>
        <p:nvCxnSpPr>
          <p:cNvPr id="45" name="Straight Connector 44"/>
          <p:cNvCxnSpPr/>
          <p:nvPr userDrawn="1"/>
        </p:nvCxnSpPr>
        <p:spPr bwMode="gray">
          <a:xfrm>
            <a:off x="283818" y="439742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gray">
          <a:xfrm>
            <a:off x="283818" y="1476081"/>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gray">
          <a:xfrm>
            <a:off x="283818" y="1841250"/>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gray">
          <a:xfrm>
            <a:off x="283818" y="220641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gray">
          <a:xfrm>
            <a:off x="283818" y="2571588"/>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gray">
          <a:xfrm>
            <a:off x="283818" y="2936757"/>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gray">
          <a:xfrm>
            <a:off x="283818" y="3301926"/>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gray">
          <a:xfrm>
            <a:off x="283818" y="3667095"/>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gray">
          <a:xfrm>
            <a:off x="283818" y="4032264"/>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29620897"/>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20" name="Title 19"/>
          <p:cNvSpPr>
            <a:spLocks noGrp="1"/>
          </p:cNvSpPr>
          <p:nvPr>
            <p:ph type="title" hasCustomPrompt="1"/>
          </p:nvPr>
        </p:nvSpPr>
        <p:spPr bwMode="gray">
          <a:xfrm>
            <a:off x="371475" y="3279699"/>
            <a:ext cx="5029200" cy="830997"/>
          </a:xfrm>
          <a:prstGeom prst="rect">
            <a:avLst/>
          </a:prstGeom>
        </p:spPr>
        <p:txBody>
          <a:bodyPr lIns="0" tIns="0" rIns="0" bIns="0" anchor="b" anchorCtr="0">
            <a:spAutoFit/>
          </a:bodyPr>
          <a:lstStyle>
            <a:lvl1pPr>
              <a:lnSpc>
                <a:spcPct val="90000"/>
              </a:lnSpc>
              <a:defRPr sz="3000" b="0" spc="50" baseline="0">
                <a:solidFill>
                  <a:schemeClr val="tx1"/>
                </a:solidFill>
              </a:defRPr>
            </a:lvl1pPr>
          </a:lstStyle>
          <a:p>
            <a:r>
              <a:rPr lang="en-US" dirty="0"/>
              <a:t>Cover Title – Rockwell 30pt Regular, Title Case</a:t>
            </a:r>
          </a:p>
        </p:txBody>
      </p:sp>
      <p:sp>
        <p:nvSpPr>
          <p:cNvPr id="22" name="Text Placeholder 21"/>
          <p:cNvSpPr>
            <a:spLocks noGrp="1"/>
          </p:cNvSpPr>
          <p:nvPr>
            <p:ph type="body" sz="quarter" idx="16" hasCustomPrompt="1"/>
          </p:nvPr>
        </p:nvSpPr>
        <p:spPr bwMode="gray">
          <a:xfrm>
            <a:off x="371475" y="4342854"/>
            <a:ext cx="5029200" cy="215444"/>
          </a:xfrm>
        </p:spPr>
        <p:txBody>
          <a:bodyPr/>
          <a:lstStyle>
            <a:lvl1pPr marL="0" indent="0">
              <a:spcBef>
                <a:spcPts val="0"/>
              </a:spcBef>
              <a:buNone/>
              <a:defRPr sz="1400" baseline="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a:t>Cover Subtitle – Verdana 14pt Regular, Title Case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303" y="379532"/>
            <a:ext cx="1685547" cy="734569"/>
          </a:xfrm>
          <a:prstGeom prst="rect">
            <a:avLst/>
          </a:prstGeom>
          <a:noFill/>
          <a:ln>
            <a:noFill/>
          </a:ln>
        </p:spPr>
      </p:pic>
    </p:spTree>
    <p:custDataLst>
      <p:tags r:id="rId1"/>
    </p:custDataLst>
    <p:extLst>
      <p:ext uri="{BB962C8B-B14F-4D97-AF65-F5344CB8AC3E}">
        <p14:creationId xmlns:p14="http://schemas.microsoft.com/office/powerpoint/2010/main" val="3485206770"/>
      </p:ext>
    </p:extLst>
  </p:cSld>
  <p:clrMapOvr>
    <a:masterClrMapping/>
  </p:clrMapOvr>
  <p:extLst>
    <p:ext uri="{DCECCB84-F9BA-43D5-87BE-67443E8EF086}">
      <p15:sldGuideLst xmlns:p15="http://schemas.microsoft.com/office/powerpoint/2012/main">
        <p15:guide id="1" pos="234" userDrawn="1">
          <p15:clr>
            <a:srgbClr val="FBAE40"/>
          </p15:clr>
        </p15:guide>
        <p15:guide id="2" orient="horz" pos="2591" userDrawn="1">
          <p15:clr>
            <a:srgbClr val="FBAE40"/>
          </p15:clr>
        </p15:guide>
        <p15:guide id="3" orient="horz" pos="2735"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cxnSp>
        <p:nvCxnSpPr>
          <p:cNvPr id="5" name="Straight Connector 4"/>
          <p:cNvCxnSpPr/>
          <p:nvPr userDrawn="1"/>
        </p:nvCxnSpPr>
        <p:spPr bwMode="gray">
          <a:xfrm>
            <a:off x="22860" y="4097682"/>
            <a:ext cx="6355080"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3939708" y="4191900"/>
            <a:ext cx="2438232" cy="215444"/>
          </a:xfrm>
          <a:prstGeom prst="rect">
            <a:avLst/>
          </a:prstGeom>
        </p:spPr>
        <p:txBody>
          <a:bodyPr wrap="none" lIns="0" tIns="0" rIns="0" bIns="0" anchor="t" anchorCtr="0">
            <a:spAutoFit/>
          </a:bodyPr>
          <a:lstStyle>
            <a:lvl1pPr algn="r">
              <a:lnSpc>
                <a:spcPct val="100000"/>
              </a:lnSpc>
              <a:defRPr sz="1400" b="0" spc="0" baseline="0">
                <a:solidFill>
                  <a:schemeClr val="accent3"/>
                </a:solidFill>
                <a:latin typeface="+mn-lt"/>
              </a:defRPr>
            </a:lvl1pPr>
          </a:lstStyle>
          <a:p>
            <a:r>
              <a:rPr lang="en-US" dirty="0"/>
              <a:t>Insert Program Name Here</a:t>
            </a:r>
          </a:p>
        </p:txBody>
      </p:sp>
      <p:sp>
        <p:nvSpPr>
          <p:cNvPr id="4" name="Text Placeholder 3"/>
          <p:cNvSpPr>
            <a:spLocks noGrp="1"/>
          </p:cNvSpPr>
          <p:nvPr>
            <p:ph type="body" sz="quarter" idx="16" hasCustomPrompt="1"/>
          </p:nvPr>
        </p:nvSpPr>
        <p:spPr bwMode="gray">
          <a:xfrm>
            <a:off x="3389943" y="4431033"/>
            <a:ext cx="2987997" cy="153888"/>
          </a:xfrm>
        </p:spPr>
        <p:txBody>
          <a:bodyPr wrap="none"/>
          <a:lstStyle>
            <a:lvl1pPr marL="0" indent="0" algn="r">
              <a:spcBef>
                <a:spcPts val="0"/>
              </a:spcBef>
              <a:buNone/>
              <a:defRPr sz="1000">
                <a:solidFill>
                  <a:schemeClr val="accent3"/>
                </a:solidFill>
              </a:defRPr>
            </a:lvl1pPr>
          </a:lstStyle>
          <a:p>
            <a:pPr lvl="0"/>
            <a:r>
              <a:rPr lang="en-US" dirty="0"/>
              <a:t>Insert Sub-program Name Here (if necessary)</a:t>
            </a:r>
          </a:p>
        </p:txBody>
      </p:sp>
    </p:spTree>
    <p:custDataLst>
      <p:tags r:id="rId1"/>
    </p:custDataLst>
    <p:extLst>
      <p:ext uri="{BB962C8B-B14F-4D97-AF65-F5344CB8AC3E}">
        <p14:creationId xmlns:p14="http://schemas.microsoft.com/office/powerpoint/2010/main" val="1714615953"/>
      </p:ext>
    </p:extLst>
  </p:cSld>
  <p:clrMapOvr>
    <a:masterClrMapping/>
  </p:clrMapOvr>
  <p:extLst>
    <p:ext uri="{DCECCB84-F9BA-43D5-87BE-67443E8EF086}">
      <p15:sldGuideLst xmlns:p15="http://schemas.microsoft.com/office/powerpoint/2012/main">
        <p15:guide id="1" orient="horz" pos="263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81610" y="309824"/>
            <a:ext cx="4111003"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6" name="Text Placeholder 5"/>
          <p:cNvSpPr>
            <a:spLocks noGrp="1"/>
          </p:cNvSpPr>
          <p:nvPr>
            <p:ph type="body" sz="quarter" idx="37" hasCustomPrompt="1"/>
          </p:nvPr>
        </p:nvSpPr>
        <p:spPr bwMode="gray">
          <a:xfrm>
            <a:off x="688369" y="968034"/>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8" name="Text Placeholder 7"/>
          <p:cNvSpPr>
            <a:spLocks noGrp="1"/>
          </p:cNvSpPr>
          <p:nvPr>
            <p:ph type="body" sz="quarter" idx="38" hasCustomPrompt="1"/>
          </p:nvPr>
        </p:nvSpPr>
        <p:spPr bwMode="gray">
          <a:xfrm>
            <a:off x="688369" y="117582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0" name="Text Placeholder 9"/>
          <p:cNvSpPr>
            <a:spLocks noGrp="1"/>
          </p:cNvSpPr>
          <p:nvPr>
            <p:ph type="body" sz="quarter" idx="39" hasCustomPrompt="1"/>
          </p:nvPr>
        </p:nvSpPr>
        <p:spPr bwMode="gray">
          <a:xfrm>
            <a:off x="688369" y="1609882"/>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12" name="Text Placeholder 11"/>
          <p:cNvSpPr>
            <a:spLocks noGrp="1"/>
          </p:cNvSpPr>
          <p:nvPr>
            <p:ph type="body" sz="quarter" idx="40" hasCustomPrompt="1"/>
          </p:nvPr>
        </p:nvSpPr>
        <p:spPr bwMode="gray">
          <a:xfrm>
            <a:off x="688369" y="181901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4" name="Text Placeholder 13"/>
          <p:cNvSpPr>
            <a:spLocks noGrp="1"/>
          </p:cNvSpPr>
          <p:nvPr>
            <p:ph type="body" sz="quarter" idx="41" hasCustomPrompt="1"/>
          </p:nvPr>
        </p:nvSpPr>
        <p:spPr bwMode="gray">
          <a:xfrm>
            <a:off x="688369" y="2250476"/>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17" name="Text Placeholder 16"/>
          <p:cNvSpPr>
            <a:spLocks noGrp="1"/>
          </p:cNvSpPr>
          <p:nvPr>
            <p:ph type="body" sz="quarter" idx="42" hasCustomPrompt="1"/>
          </p:nvPr>
        </p:nvSpPr>
        <p:spPr bwMode="gray">
          <a:xfrm>
            <a:off x="688369" y="2459785"/>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27" name="Text Placeholder 26"/>
          <p:cNvSpPr>
            <a:spLocks noGrp="1"/>
          </p:cNvSpPr>
          <p:nvPr>
            <p:ph type="body" sz="quarter" idx="43" hasCustomPrompt="1"/>
          </p:nvPr>
        </p:nvSpPr>
        <p:spPr bwMode="gray">
          <a:xfrm>
            <a:off x="688369" y="2888149"/>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29" name="Text Placeholder 28"/>
          <p:cNvSpPr>
            <a:spLocks noGrp="1"/>
          </p:cNvSpPr>
          <p:nvPr>
            <p:ph type="body" sz="quarter" idx="44" hasCustomPrompt="1"/>
          </p:nvPr>
        </p:nvSpPr>
        <p:spPr bwMode="gray">
          <a:xfrm>
            <a:off x="688369" y="3097903"/>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6" name="Straight Connector 15"/>
          <p:cNvCxnSpPr/>
          <p:nvPr userDrawn="1"/>
        </p:nvCxnSpPr>
        <p:spPr bwMode="gray">
          <a:xfrm>
            <a:off x="4773942" y="309824"/>
            <a:ext cx="0" cy="4490776"/>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4860213" y="300832"/>
            <a:ext cx="1404663" cy="4334013"/>
          </a:xfrm>
          <a:prstGeom prst="rect">
            <a:avLst/>
          </a:prstGeom>
          <a:noFill/>
        </p:spPr>
        <p:txBody>
          <a:bodyPr wrap="square" lIns="0" tIns="0" rIns="0" bIns="0" rtlCol="0">
            <a:noAutofit/>
          </a:bodyPr>
          <a:lstStyle/>
          <a:p>
            <a:pPr>
              <a:spcBef>
                <a:spcPts val="400"/>
              </a:spcBef>
            </a:pPr>
            <a:r>
              <a:rPr lang="en-US" sz="500" b="1" baseline="0" dirty="0">
                <a:solidFill>
                  <a:schemeClr val="tx1"/>
                </a:solidFill>
                <a:latin typeface="+mn-lt"/>
                <a:cs typeface="Arial"/>
              </a:rPr>
              <a:t>LEGAL CAVEAT</a:t>
            </a:r>
          </a:p>
          <a:p>
            <a:pPr>
              <a:spcBef>
                <a:spcPts val="400"/>
              </a:spcBef>
            </a:pPr>
            <a:r>
              <a:rPr lang="en-US" sz="500" baseline="0" dirty="0">
                <a:solidFill>
                  <a:schemeClr val="tx1"/>
                </a:solidFill>
                <a:latin typeface="+mn-lt"/>
                <a:cs typeface="Arial"/>
              </a:rPr>
              <a:t>EAB Global, Inc. (“EAB”) has made efforts to verify the accuracy of the information it provides to members. This report relies</a:t>
            </a:r>
            <a:br>
              <a:rPr lang="en-US" sz="500" baseline="0" dirty="0">
                <a:solidFill>
                  <a:schemeClr val="tx1"/>
                </a:solidFill>
                <a:latin typeface="+mn-lt"/>
                <a:cs typeface="Arial"/>
              </a:rPr>
            </a:br>
            <a:r>
              <a:rPr lang="en-US" sz="500" baseline="0" dirty="0">
                <a:solidFill>
                  <a:schemeClr val="tx1"/>
                </a:solidFill>
                <a:latin typeface="+mn-lt"/>
                <a:cs typeface="Arial"/>
              </a:rPr>
              <a:t>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 </a:t>
            </a:r>
            <a:br>
              <a:rPr lang="en-US" sz="500" baseline="0" dirty="0">
                <a:solidFill>
                  <a:schemeClr val="tx1"/>
                </a:solidFill>
                <a:latin typeface="+mn-lt"/>
                <a:cs typeface="Arial"/>
              </a:rPr>
            </a:br>
            <a:r>
              <a:rPr lang="en-US" sz="500" baseline="0" dirty="0">
                <a:solidFill>
                  <a:schemeClr val="tx1"/>
                </a:solidFill>
                <a:latin typeface="+mn-lt"/>
                <a:cs typeface="Arial"/>
              </a:rPr>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600"/>
              </a:spcBef>
            </a:pPr>
            <a:r>
              <a:rPr lang="en-US" sz="500" baseline="0" dirty="0">
                <a:solidFill>
                  <a:schemeClr val="tx1"/>
                </a:solidFill>
                <a:latin typeface="+mn-lt"/>
                <a:cs typeface="Arial"/>
              </a:rPr>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p:txBody>
      </p:sp>
    </p:spTree>
    <p:custDataLst>
      <p:tags r:id="rId1"/>
    </p:custDataLst>
    <p:extLst>
      <p:ext uri="{BB962C8B-B14F-4D97-AF65-F5344CB8AC3E}">
        <p14:creationId xmlns:p14="http://schemas.microsoft.com/office/powerpoint/2010/main" val="2756965695"/>
      </p:ext>
    </p:extLst>
  </p:cSld>
  <p:clrMapOvr>
    <a:masterClrMapping/>
  </p:clrMapOvr>
  <p:extLst>
    <p:ext uri="{DCECCB84-F9BA-43D5-87BE-67443E8EF086}">
      <p15:sldGuideLst xmlns:p15="http://schemas.microsoft.com/office/powerpoint/2012/main">
        <p15:guide id="1" pos="432" userDrawn="1">
          <p15:clr>
            <a:srgbClr val="FBAE40"/>
          </p15:clr>
        </p15:guide>
        <p15:guide id="2" orient="horz" pos="195" userDrawn="1">
          <p15:clr>
            <a:srgbClr val="FBAE40"/>
          </p15:clr>
        </p15:guide>
        <p15:guide id="3" pos="276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side Cover: Bottom Slide">
    <p:spTree>
      <p:nvGrpSpPr>
        <p:cNvPr id="1" name=""/>
        <p:cNvGrpSpPr/>
        <p:nvPr/>
      </p:nvGrpSpPr>
      <p:grpSpPr>
        <a:xfrm>
          <a:off x="0" y="0"/>
          <a:ext cx="0" cy="0"/>
          <a:chOff x="0" y="0"/>
          <a:chExt cx="0" cy="0"/>
        </a:xfrm>
      </p:grpSpPr>
      <p:sp>
        <p:nvSpPr>
          <p:cNvPr id="8" name="TextBox 7"/>
          <p:cNvSpPr txBox="1"/>
          <p:nvPr userDrawn="1"/>
        </p:nvSpPr>
        <p:spPr bwMode="gray">
          <a:xfrm>
            <a:off x="4860213" y="24057"/>
            <a:ext cx="1473868" cy="4514056"/>
          </a:xfrm>
          <a:prstGeom prst="rect">
            <a:avLst/>
          </a:prstGeom>
          <a:noFill/>
        </p:spPr>
        <p:txBody>
          <a:bodyPr wrap="square" lIns="0" tIns="0" rIns="0" bIns="0" rtlCol="0">
            <a:spAutoFit/>
          </a:bodyPr>
          <a:lstStyle/>
          <a:p>
            <a:pPr>
              <a:spcBef>
                <a:spcPts val="400"/>
              </a:spcBef>
            </a:pPr>
            <a:r>
              <a:rPr lang="en-US" sz="500" b="1" baseline="0" dirty="0">
                <a:solidFill>
                  <a:schemeClr val="tx1"/>
                </a:solidFill>
                <a:latin typeface="+mn-lt"/>
                <a:cs typeface="Arial"/>
              </a:rPr>
              <a:t>IMPORTANT: Please read the following.</a:t>
            </a:r>
          </a:p>
          <a:p>
            <a:pPr>
              <a:spcBef>
                <a:spcPts val="400"/>
              </a:spcBef>
            </a:pPr>
            <a:r>
              <a:rPr lang="en-US" sz="500" baseline="0" dirty="0">
                <a:solidFill>
                  <a:schemeClr val="tx1"/>
                </a:solidFill>
                <a:latin typeface="+mn-lt"/>
                <a:cs typeface="Arial"/>
              </a:rPr>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91440" indent="-114300">
              <a:spcBef>
                <a:spcPts val="400"/>
              </a:spcBef>
            </a:pPr>
            <a:r>
              <a:rPr lang="en-US" sz="500" baseline="0" dirty="0">
                <a:solidFill>
                  <a:schemeClr val="tx1"/>
                </a:solidFill>
                <a:latin typeface="+mn-lt"/>
                <a:cs typeface="Arial"/>
              </a:rPr>
              <a:t>1.	All right, title, and interest in and to this Report is owned by an EAB Organization. Except as stated herein, no right, license, permission, or interest of any kind in </a:t>
            </a:r>
            <a:br>
              <a:rPr lang="en-US" sz="500" baseline="0" dirty="0">
                <a:solidFill>
                  <a:schemeClr val="tx1"/>
                </a:solidFill>
                <a:latin typeface="+mn-lt"/>
                <a:cs typeface="Arial"/>
              </a:rPr>
            </a:br>
            <a:r>
              <a:rPr lang="en-US" sz="500" baseline="0" dirty="0">
                <a:solidFill>
                  <a:schemeClr val="tx1"/>
                </a:solidFill>
                <a:latin typeface="+mn-lt"/>
                <a:cs typeface="Arial"/>
              </a:rPr>
              <a:t>this Report is intended to be given, transferred to, or acquired by a member. Each member is authorized to use this Report only to the extent expressly authorized herein.</a:t>
            </a:r>
          </a:p>
          <a:p>
            <a:pPr marL="91440" indent="-114300">
              <a:spcBef>
                <a:spcPts val="400"/>
              </a:spcBef>
            </a:pPr>
            <a:r>
              <a:rPr lang="en-US" sz="500" baseline="0" dirty="0">
                <a:solidFill>
                  <a:schemeClr val="tx1"/>
                </a:solidFill>
                <a:latin typeface="+mn-lt"/>
                <a:cs typeface="Arial"/>
              </a:rPr>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91440" indent="-114300">
              <a:spcBef>
                <a:spcPts val="400"/>
              </a:spcBef>
            </a:pPr>
            <a:r>
              <a:rPr lang="en-US" sz="500" baseline="0" dirty="0">
                <a:solidFill>
                  <a:schemeClr val="tx1"/>
                </a:solidFill>
                <a:latin typeface="+mn-lt"/>
                <a:cs typeface="Arial"/>
              </a:rPr>
              <a:t>3.	Each member may make this Report available solely to those of its employees and agents who (a) are registered for the workshop or membership program of which this Report is a part, (b) require access to this Report in order to learn </a:t>
            </a:r>
            <a:br>
              <a:rPr lang="en-US" sz="500" baseline="0" dirty="0">
                <a:solidFill>
                  <a:schemeClr val="tx1"/>
                </a:solidFill>
                <a:latin typeface="+mn-lt"/>
                <a:cs typeface="Arial"/>
              </a:rPr>
            </a:br>
            <a:r>
              <a:rPr lang="en-US" sz="500" baseline="0" dirty="0">
                <a:solidFill>
                  <a:schemeClr val="tx1"/>
                </a:solidFill>
                <a:latin typeface="+mn-lt"/>
                <a:cs typeface="Arial"/>
              </a:rPr>
              <a:t>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91440" indent="-114300">
              <a:spcBef>
                <a:spcPts val="400"/>
              </a:spcBef>
            </a:pPr>
            <a:r>
              <a:rPr lang="en-US" sz="500" baseline="0" dirty="0">
                <a:solidFill>
                  <a:schemeClr val="tx1"/>
                </a:solidFill>
                <a:latin typeface="+mn-lt"/>
                <a:cs typeface="Arial"/>
              </a:rPr>
              <a:t>4.	Each member shall not remove from this Report any confidential markings, copyright notices, and/or other similar indicia herein.</a:t>
            </a:r>
          </a:p>
          <a:p>
            <a:pPr marL="91440" indent="-114300">
              <a:spcBef>
                <a:spcPts val="400"/>
              </a:spcBef>
            </a:pPr>
            <a:r>
              <a:rPr lang="en-US" sz="500" baseline="0" dirty="0">
                <a:solidFill>
                  <a:schemeClr val="tx1"/>
                </a:solidFill>
                <a:latin typeface="+mn-lt"/>
                <a:cs typeface="Arial"/>
              </a:rPr>
              <a:t>5.	Each member is responsible for any breach of its obligations as stated herein by any of its employees or agents.</a:t>
            </a:r>
          </a:p>
          <a:p>
            <a:pPr marL="91440" indent="-114300">
              <a:spcBef>
                <a:spcPts val="400"/>
              </a:spcBef>
            </a:pPr>
            <a:r>
              <a:rPr lang="en-US" sz="500" baseline="0" dirty="0">
                <a:solidFill>
                  <a:schemeClr val="tx1"/>
                </a:solidFill>
                <a:latin typeface="+mn-lt"/>
                <a:cs typeface="Arial"/>
              </a:rPr>
              <a:t>6.	If a member is unwilling to abide by any </a:t>
            </a:r>
            <a:br>
              <a:rPr lang="en-US" sz="500" baseline="0" dirty="0">
                <a:solidFill>
                  <a:schemeClr val="tx1"/>
                </a:solidFill>
                <a:latin typeface="+mn-lt"/>
                <a:cs typeface="Arial"/>
              </a:rPr>
            </a:br>
            <a:r>
              <a:rPr lang="en-US" sz="500" baseline="0" dirty="0">
                <a:solidFill>
                  <a:schemeClr val="tx1"/>
                </a:solidFill>
                <a:latin typeface="+mn-lt"/>
                <a:cs typeface="Arial"/>
              </a:rPr>
              <a:t>of the foregoing obligations, then such member shall promptly return this Report and all copies thereof to EAB.</a:t>
            </a:r>
          </a:p>
        </p:txBody>
      </p:sp>
      <p:cxnSp>
        <p:nvCxnSpPr>
          <p:cNvPr id="10" name="Straight Connector 9"/>
          <p:cNvCxnSpPr/>
          <p:nvPr userDrawn="1"/>
        </p:nvCxnSpPr>
        <p:spPr bwMode="gray">
          <a:xfrm>
            <a:off x="4773942" y="0"/>
            <a:ext cx="0" cy="4522788"/>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4126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perless Meeting Credit/Caveat">
    <p:spTree>
      <p:nvGrpSpPr>
        <p:cNvPr id="1" name=""/>
        <p:cNvGrpSpPr/>
        <p:nvPr/>
      </p:nvGrpSpPr>
      <p:grpSpPr>
        <a:xfrm>
          <a:off x="0" y="0"/>
          <a:ext cx="0" cy="0"/>
          <a:chOff x="0" y="0"/>
          <a:chExt cx="0" cy="0"/>
        </a:xfrm>
      </p:grpSpPr>
      <p:sp>
        <p:nvSpPr>
          <p:cNvPr id="34" name="Title 1"/>
          <p:cNvSpPr>
            <a:spLocks noGrp="1"/>
          </p:cNvSpPr>
          <p:nvPr>
            <p:ph type="title" hasCustomPrompt="1"/>
          </p:nvPr>
        </p:nvSpPr>
        <p:spPr bwMode="gray">
          <a:xfrm>
            <a:off x="281610" y="309824"/>
            <a:ext cx="3327462"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35" name="Text Placeholder 5"/>
          <p:cNvSpPr>
            <a:spLocks noGrp="1"/>
          </p:cNvSpPr>
          <p:nvPr>
            <p:ph type="body" sz="quarter" idx="37" hasCustomPrompt="1"/>
          </p:nvPr>
        </p:nvSpPr>
        <p:spPr bwMode="gray">
          <a:xfrm>
            <a:off x="591552" y="968034"/>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36" name="Text Placeholder 7"/>
          <p:cNvSpPr>
            <a:spLocks noGrp="1"/>
          </p:cNvSpPr>
          <p:nvPr>
            <p:ph type="body" sz="quarter" idx="38" hasCustomPrompt="1"/>
          </p:nvPr>
        </p:nvSpPr>
        <p:spPr bwMode="gray">
          <a:xfrm>
            <a:off x="591552" y="117582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7" name="Text Placeholder 9"/>
          <p:cNvSpPr>
            <a:spLocks noGrp="1"/>
          </p:cNvSpPr>
          <p:nvPr>
            <p:ph type="body" sz="quarter" idx="39" hasCustomPrompt="1"/>
          </p:nvPr>
        </p:nvSpPr>
        <p:spPr bwMode="gray">
          <a:xfrm>
            <a:off x="591552" y="1609882"/>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38" name="Text Placeholder 11"/>
          <p:cNvSpPr>
            <a:spLocks noGrp="1"/>
          </p:cNvSpPr>
          <p:nvPr>
            <p:ph type="body" sz="quarter" idx="40" hasCustomPrompt="1"/>
          </p:nvPr>
        </p:nvSpPr>
        <p:spPr bwMode="gray">
          <a:xfrm>
            <a:off x="591552" y="181901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9" name="Text Placeholder 13"/>
          <p:cNvSpPr>
            <a:spLocks noGrp="1"/>
          </p:cNvSpPr>
          <p:nvPr>
            <p:ph type="body" sz="quarter" idx="41" hasCustomPrompt="1"/>
          </p:nvPr>
        </p:nvSpPr>
        <p:spPr bwMode="gray">
          <a:xfrm>
            <a:off x="591552" y="2250476"/>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40" name="Text Placeholder 16"/>
          <p:cNvSpPr>
            <a:spLocks noGrp="1"/>
          </p:cNvSpPr>
          <p:nvPr>
            <p:ph type="body" sz="quarter" idx="42" hasCustomPrompt="1"/>
          </p:nvPr>
        </p:nvSpPr>
        <p:spPr bwMode="gray">
          <a:xfrm>
            <a:off x="591552" y="2459785"/>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41" name="Text Placeholder 26"/>
          <p:cNvSpPr>
            <a:spLocks noGrp="1"/>
          </p:cNvSpPr>
          <p:nvPr>
            <p:ph type="body" sz="quarter" idx="43" hasCustomPrompt="1"/>
          </p:nvPr>
        </p:nvSpPr>
        <p:spPr bwMode="gray">
          <a:xfrm>
            <a:off x="591552" y="2888149"/>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42" name="Text Placeholder 28"/>
          <p:cNvSpPr>
            <a:spLocks noGrp="1"/>
          </p:cNvSpPr>
          <p:nvPr>
            <p:ph type="body" sz="quarter" idx="44" hasCustomPrompt="1"/>
          </p:nvPr>
        </p:nvSpPr>
        <p:spPr bwMode="gray">
          <a:xfrm>
            <a:off x="591552" y="3097903"/>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3" name="Straight Connector 12"/>
          <p:cNvCxnSpPr/>
          <p:nvPr userDrawn="1"/>
        </p:nvCxnSpPr>
        <p:spPr bwMode="gray">
          <a:xfrm>
            <a:off x="4086830" y="0"/>
            <a:ext cx="0" cy="48006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4173101" y="198787"/>
            <a:ext cx="2060883" cy="4429575"/>
          </a:xfrm>
          <a:prstGeom prst="rect">
            <a:avLst/>
          </a:prstGeom>
          <a:noFill/>
        </p:spPr>
        <p:txBody>
          <a:bodyPr wrap="square" lIns="0" tIns="0" rIns="0" bIns="0" rtlCol="0">
            <a:noAutofit/>
          </a:bodyPr>
          <a:lstStyle/>
          <a:p>
            <a:pPr>
              <a:spcBef>
                <a:spcPts val="300"/>
              </a:spcBef>
            </a:pPr>
            <a:r>
              <a:rPr lang="en-US" sz="420" b="1" dirty="0"/>
              <a:t>LEGAL CAVEAT</a:t>
            </a:r>
          </a:p>
          <a:p>
            <a:pPr>
              <a:spcBef>
                <a:spcPts val="300"/>
              </a:spcBef>
            </a:pPr>
            <a:r>
              <a:rPr lang="en-US" sz="420"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420" baseline="0" dirty="0"/>
              <a:t> </a:t>
            </a:r>
            <a:r>
              <a:rPr lang="en-US" sz="420"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300"/>
              </a:spcBef>
            </a:pPr>
            <a:r>
              <a:rPr lang="en-US" sz="420"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a:t>
            </a:r>
            <a:br>
              <a:rPr lang="en-US" sz="420" dirty="0"/>
            </a:br>
            <a:r>
              <a:rPr lang="en-US" sz="420" dirty="0"/>
              <a:t>(b) an endorsement of the company or its products or services by an EAB Organization. No EAB Organization is affiliated with any such company.</a:t>
            </a:r>
          </a:p>
          <a:p>
            <a:pPr>
              <a:spcBef>
                <a:spcPts val="800"/>
              </a:spcBef>
            </a:pPr>
            <a:r>
              <a:rPr lang="en-US" sz="420" b="1" dirty="0"/>
              <a:t>IMPORTANT: Please read the following.</a:t>
            </a:r>
          </a:p>
          <a:p>
            <a:pPr>
              <a:spcBef>
                <a:spcPts val="300"/>
              </a:spcBef>
            </a:pPr>
            <a:r>
              <a:rPr lang="en-US" sz="420" dirty="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4300" indent="-114300">
              <a:spcBef>
                <a:spcPts val="300"/>
              </a:spcBef>
            </a:pPr>
            <a:r>
              <a:rPr lang="en-US" sz="420" dirty="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4300" indent="-114300">
              <a:spcBef>
                <a:spcPts val="300"/>
              </a:spcBef>
            </a:pPr>
            <a:r>
              <a:rPr lang="en-US" sz="420"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4300" indent="-114300">
              <a:spcBef>
                <a:spcPts val="300"/>
              </a:spcBef>
            </a:pPr>
            <a:r>
              <a:rPr lang="en-US" sz="42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4300" indent="-114300">
              <a:spcBef>
                <a:spcPts val="300"/>
              </a:spcBef>
            </a:pPr>
            <a:r>
              <a:rPr lang="en-US" sz="420" dirty="0"/>
              <a:t>4.	Each member shall not remove from this Report any confidential markings, copyright notices, and/or other similar indicia herein.</a:t>
            </a:r>
          </a:p>
          <a:p>
            <a:pPr marL="114300" indent="-114300">
              <a:spcBef>
                <a:spcPts val="300"/>
              </a:spcBef>
            </a:pPr>
            <a:r>
              <a:rPr lang="en-US" sz="420" dirty="0"/>
              <a:t>5.	Each member is responsible for any breach of its obligations as stated herein by any of its employees or agents.</a:t>
            </a:r>
          </a:p>
          <a:p>
            <a:pPr marL="114300" indent="-114300">
              <a:spcBef>
                <a:spcPts val="300"/>
              </a:spcBef>
            </a:pPr>
            <a:r>
              <a:rPr lang="en-US" sz="420" dirty="0"/>
              <a:t>6.	If a member is unwilling to abide by any 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1794712829"/>
      </p:ext>
    </p:extLst>
  </p:cSld>
  <p:clrMapOvr>
    <a:masterClrMapping/>
  </p:clrMapOvr>
  <p:extLst>
    <p:ext uri="{DCECCB84-F9BA-43D5-87BE-67443E8EF086}">
      <p15:sldGuideLst xmlns:p15="http://schemas.microsoft.com/office/powerpoint/2012/main">
        <p15:guide id="1" pos="370">
          <p15:clr>
            <a:srgbClr val="FBAE40"/>
          </p15:clr>
        </p15:guide>
        <p15:guide id="2" orient="horz" pos="195" userDrawn="1">
          <p15:clr>
            <a:srgbClr val="FBAE40"/>
          </p15:clr>
        </p15:guide>
        <p15:guide id="3" pos="241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02411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Bottom Slide">
    <p:bg bwMode="gray">
      <p:bgRef idx="1001">
        <a:schemeClr val="bg1"/>
      </p:bgRef>
    </p:bg>
    <p:spTree>
      <p:nvGrpSpPr>
        <p:cNvPr id="1" name=""/>
        <p:cNvGrpSpPr/>
        <p:nvPr/>
      </p:nvGrpSpPr>
      <p:grpSpPr>
        <a:xfrm>
          <a:off x="0" y="0"/>
          <a:ext cx="0" cy="0"/>
          <a:chOff x="0" y="0"/>
          <a:chExt cx="0" cy="0"/>
        </a:xfrm>
      </p:grpSpPr>
      <p:sp>
        <p:nvSpPr>
          <p:cNvPr id="26" name="Rectangle 25">
            <a:hlinkClick r:id="rId3"/>
          </p:cNvPr>
          <p:cNvSpPr/>
          <p:nvPr userDrawn="1"/>
        </p:nvSpPr>
        <p:spPr bwMode="gray">
          <a:xfrm>
            <a:off x="996386" y="3293849"/>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27" name="Group 26"/>
          <p:cNvGrpSpPr/>
          <p:nvPr userDrawn="1"/>
        </p:nvGrpSpPr>
        <p:grpSpPr>
          <a:xfrm>
            <a:off x="1564154" y="3459989"/>
            <a:ext cx="3272492" cy="957891"/>
            <a:chOff x="2249954" y="8720284"/>
            <a:chExt cx="3272492" cy="957891"/>
          </a:xfrm>
        </p:grpSpPr>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29" name="TextBox 28"/>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a:latin typeface="+mj-lt"/>
                </a:rPr>
                <a:t>Washington DC   Richmond   Birmingham   Minneapolis</a:t>
              </a:r>
            </a:p>
            <a:p>
              <a:pPr algn="ctr">
                <a:spcBef>
                  <a:spcPts val="500"/>
                </a:spcBef>
              </a:pPr>
              <a:r>
                <a:rPr lang="en-US" sz="1000" b="1" spc="0" baseline="0" dirty="0">
                  <a:latin typeface="+mj-lt"/>
                </a:rPr>
                <a:t>P</a:t>
              </a:r>
              <a:r>
                <a:rPr lang="en-US" sz="1000" spc="0" baseline="0" dirty="0">
                  <a:latin typeface="+mj-lt"/>
                </a:rPr>
                <a:t> 202-747-1000   </a:t>
              </a:r>
              <a:r>
                <a:rPr lang="en-US" sz="1000" b="1" spc="0" baseline="0" dirty="0">
                  <a:latin typeface="+mj-lt"/>
                </a:rPr>
                <a:t>F</a:t>
              </a:r>
              <a:r>
                <a:rPr lang="en-US" sz="1000" spc="0" baseline="0" dirty="0">
                  <a:latin typeface="+mj-lt"/>
                </a:rPr>
                <a:t> 202-747-1010   </a:t>
              </a:r>
              <a:r>
                <a:rPr lang="en-US" sz="1000" spc="0" baseline="0" dirty="0">
                  <a:solidFill>
                    <a:schemeClr val="accent6"/>
                  </a:solidFill>
                  <a:latin typeface="+mj-lt"/>
                </a:rPr>
                <a:t>eab.com</a:t>
              </a:r>
            </a:p>
          </p:txBody>
        </p:sp>
        <p:cxnSp>
          <p:nvCxnSpPr>
            <p:cNvPr id="30" name="Straight Connector 29"/>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gray">
            <a:xfrm>
              <a:off x="357967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455625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169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12800" y="2115916"/>
            <a:ext cx="438912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pPr lvl="0"/>
            <a:r>
              <a:rPr lang="en-US" dirty="0"/>
              <a:t>Presentation Title – Rockwell 25pt Regular, Title Case</a:t>
            </a:r>
          </a:p>
        </p:txBody>
      </p:sp>
      <p:sp>
        <p:nvSpPr>
          <p:cNvPr id="5" name="Text Placeholder 4"/>
          <p:cNvSpPr>
            <a:spLocks noGrp="1"/>
          </p:cNvSpPr>
          <p:nvPr>
            <p:ph type="body" sz="quarter" idx="13" hasCustomPrompt="1"/>
          </p:nvPr>
        </p:nvSpPr>
        <p:spPr bwMode="gray">
          <a:xfrm>
            <a:off x="812800" y="2924994"/>
            <a:ext cx="4389120" cy="169277"/>
          </a:xfrm>
        </p:spPr>
        <p:txBody>
          <a:bodyPr/>
          <a:lstStyle>
            <a:lvl1pPr marL="0" indent="0">
              <a:spcBef>
                <a:spcPts val="0"/>
              </a:spcBef>
              <a:buNone/>
              <a:defRPr sz="1100" baseline="0">
                <a:solidFill>
                  <a:schemeClr val="accent1"/>
                </a:solidFill>
              </a:defRPr>
            </a:lvl1pPr>
            <a:lvl2pPr marL="114300" indent="0">
              <a:buNone/>
              <a:defRPr sz="1100">
                <a:solidFill>
                  <a:schemeClr val="accent1"/>
                </a:solidFill>
              </a:defRPr>
            </a:lvl2pPr>
            <a:lvl3pPr marL="228600" indent="0">
              <a:buNone/>
              <a:defRPr sz="1100">
                <a:solidFill>
                  <a:schemeClr val="accent1"/>
                </a:solidFill>
              </a:defRPr>
            </a:lvl3pPr>
            <a:lvl4pPr marL="342900" indent="0">
              <a:buNone/>
              <a:defRPr sz="1100">
                <a:solidFill>
                  <a:schemeClr val="accent1"/>
                </a:solidFill>
              </a:defRPr>
            </a:lvl4pPr>
            <a:lvl5pPr marL="457200" indent="0">
              <a:buNone/>
              <a:defRPr sz="1100">
                <a:solidFill>
                  <a:schemeClr val="accent1"/>
                </a:solidFill>
              </a:defRPr>
            </a:lvl5pPr>
          </a:lstStyle>
          <a:p>
            <a:pPr lvl="0"/>
            <a:r>
              <a:rPr lang="en-US" dirty="0"/>
              <a:t>Presentation Subtitle – Verdana 11pt Regular, Title Case</a:t>
            </a:r>
          </a:p>
        </p:txBody>
      </p:sp>
      <p:sp>
        <p:nvSpPr>
          <p:cNvPr id="7" name="Text Placeholder 6"/>
          <p:cNvSpPr>
            <a:spLocks noGrp="1"/>
          </p:cNvSpPr>
          <p:nvPr>
            <p:ph type="body" sz="quarter" idx="14" hasCustomPrompt="1"/>
          </p:nvPr>
        </p:nvSpPr>
        <p:spPr bwMode="gray">
          <a:xfrm>
            <a:off x="4294188" y="4245789"/>
            <a:ext cx="1828800" cy="276999"/>
          </a:xfrm>
        </p:spPr>
        <p:txBody>
          <a:bodyPr anchor="b" anchorCtr="0"/>
          <a:lstStyle>
            <a:lvl1pPr marL="0" indent="0" algn="r">
              <a:spcBef>
                <a:spcPts val="0"/>
              </a:spcBef>
              <a:buNone/>
              <a:defRPr>
                <a:solidFill>
                  <a:schemeClr val="bg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a:t>Program Name Appears Here Identically to Official Display</a:t>
            </a:r>
          </a:p>
        </p:txBody>
      </p:sp>
      <p:sp>
        <p:nvSpPr>
          <p:cNvPr id="8" name="Rectangle 7"/>
          <p:cNvSpPr/>
          <p:nvPr userDrawn="1"/>
        </p:nvSpPr>
        <p:spPr bwMode="gray">
          <a:xfrm>
            <a:off x="1" y="1"/>
            <a:ext cx="6400800" cy="106579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cxnSp>
        <p:nvCxnSpPr>
          <p:cNvPr id="9" name="Straight Connector 8"/>
          <p:cNvCxnSpPr/>
          <p:nvPr userDrawn="1"/>
        </p:nvCxnSpPr>
        <p:spPr bwMode="gray">
          <a:xfrm>
            <a:off x="0" y="1065791"/>
            <a:ext cx="6400799" cy="0"/>
          </a:xfrm>
          <a:prstGeom prst="line">
            <a:avLst/>
          </a:prstGeom>
          <a:noFill/>
          <a:ln w="38100" cap="flat" cmpd="sng" algn="ctr">
            <a:solidFill>
              <a:schemeClr val="accent6"/>
            </a:solidFill>
            <a:prstDash val="solid"/>
            <a:miter lim="800000"/>
          </a:ln>
          <a:effectLst/>
        </p:spPr>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80551" y="274987"/>
            <a:ext cx="1174986" cy="512064"/>
          </a:xfrm>
          <a:prstGeom prst="rect">
            <a:avLst/>
          </a:prstGeom>
        </p:spPr>
      </p:pic>
    </p:spTree>
    <p:custDataLst>
      <p:tags r:id="rId1"/>
    </p:custDataLst>
    <p:extLst>
      <p:ext uri="{BB962C8B-B14F-4D97-AF65-F5344CB8AC3E}">
        <p14:creationId xmlns:p14="http://schemas.microsoft.com/office/powerpoint/2010/main" val="2909182305"/>
      </p:ext>
    </p:extLst>
  </p:cSld>
  <p:clrMapOvr>
    <a:masterClrMapping/>
  </p:clrMapOvr>
  <p:extLst>
    <p:ext uri="{DCECCB84-F9BA-43D5-87BE-67443E8EF086}">
      <p15:sldGuideLst xmlns:p15="http://schemas.microsoft.com/office/powerpoint/2012/main">
        <p15:guide id="1" pos="512" userDrawn="1">
          <p15:clr>
            <a:srgbClr val="FBAE40"/>
          </p15:clr>
        </p15:guide>
        <p15:guide id="0" orient="horz" pos="1770" userDrawn="1">
          <p15:clr>
            <a:srgbClr val="FBAE40"/>
          </p15:clr>
        </p15:guide>
        <p15:guide id="2" orient="horz" pos="18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bg bwMode="gray">
      <p:bgPr>
        <a:solidFill>
          <a:schemeClr val="tx1"/>
        </a:solidFill>
        <a:effectLst/>
      </p:bgPr>
    </p:bg>
    <p:spTree>
      <p:nvGrpSpPr>
        <p:cNvPr id="1" name=""/>
        <p:cNvGrpSpPr/>
        <p:nvPr/>
      </p:nvGrpSpPr>
      <p:grpSpPr>
        <a:xfrm>
          <a:off x="0" y="0"/>
          <a:ext cx="0" cy="0"/>
          <a:chOff x="0" y="0"/>
          <a:chExt cx="0" cy="0"/>
        </a:xfrm>
      </p:grpSpPr>
      <p:sp>
        <p:nvSpPr>
          <p:cNvPr id="6" name="Text Placeholder 1"/>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7" name="TextBox 6"/>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8" name="TextBox 7"/>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grpSp>
        <p:nvGrpSpPr>
          <p:cNvPr id="12" name="Group 11"/>
          <p:cNvGrpSpPr/>
          <p:nvPr userDrawn="1"/>
        </p:nvGrpSpPr>
        <p:grpSpPr>
          <a:xfrm>
            <a:off x="317383" y="4108190"/>
            <a:ext cx="928093" cy="500820"/>
            <a:chOff x="317383" y="4108190"/>
            <a:chExt cx="928093" cy="500820"/>
          </a:xfrm>
        </p:grpSpPr>
        <p:sp>
          <p:nvSpPr>
            <p:cNvPr id="13" name="TextBox 12"/>
            <p:cNvSpPr txBox="1"/>
            <p:nvPr/>
          </p:nvSpPr>
          <p:spPr bwMode="gray">
            <a:xfrm>
              <a:off x="341491" y="4393566"/>
              <a:ext cx="903985" cy="215444"/>
            </a:xfrm>
            <a:prstGeom prst="rect">
              <a:avLst/>
            </a:prstGeom>
            <a:noFill/>
          </p:spPr>
          <p:txBody>
            <a:bodyPr wrap="square" lIns="0" tIns="0" rIns="0" bIns="0" rtlCol="0">
              <a:spAutoFit/>
            </a:bodyPr>
            <a:lstStyle/>
            <a:p>
              <a:pPr>
                <a:spcBef>
                  <a:spcPts val="500"/>
                </a:spcBef>
              </a:pPr>
              <a:r>
                <a:rPr lang="en-US" sz="700" dirty="0">
                  <a:solidFill>
                    <a:schemeClr val="bg1"/>
                  </a:solidFill>
                </a:rPr>
                <a:t>Student interactions annually</a:t>
              </a:r>
            </a:p>
          </p:txBody>
        </p:sp>
        <p:sp>
          <p:nvSpPr>
            <p:cNvPr id="14" name="TextBox 13"/>
            <p:cNvSpPr txBox="1"/>
            <p:nvPr/>
          </p:nvSpPr>
          <p:spPr bwMode="gray">
            <a:xfrm>
              <a:off x="317383" y="4108190"/>
              <a:ext cx="702071" cy="276999"/>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1.2B+</a:t>
              </a:r>
            </a:p>
          </p:txBody>
        </p:sp>
      </p:grpSp>
      <p:grpSp>
        <p:nvGrpSpPr>
          <p:cNvPr id="15" name="Group 14"/>
          <p:cNvGrpSpPr/>
          <p:nvPr userDrawn="1"/>
        </p:nvGrpSpPr>
        <p:grpSpPr>
          <a:xfrm>
            <a:off x="1735136" y="4108190"/>
            <a:ext cx="1337350" cy="500820"/>
            <a:chOff x="1833779" y="4108190"/>
            <a:chExt cx="1337350" cy="500820"/>
          </a:xfrm>
        </p:grpSpPr>
        <p:sp>
          <p:nvSpPr>
            <p:cNvPr id="16" name="TextBox 15"/>
            <p:cNvSpPr txBox="1"/>
            <p:nvPr/>
          </p:nvSpPr>
          <p:spPr bwMode="gray">
            <a:xfrm>
              <a:off x="1839093" y="4393566"/>
              <a:ext cx="1332036" cy="215444"/>
            </a:xfrm>
            <a:prstGeom prst="rect">
              <a:avLst/>
            </a:prstGeom>
            <a:noFill/>
          </p:spPr>
          <p:txBody>
            <a:bodyPr wrap="square" lIns="0" tIns="0" rIns="0" bIns="0" rtlCol="0">
              <a:spAutoFit/>
            </a:bodyPr>
            <a:lstStyle/>
            <a:p>
              <a:pPr>
                <a:spcBef>
                  <a:spcPts val="500"/>
                </a:spcBef>
              </a:pPr>
              <a:r>
                <a:rPr lang="en-US" sz="700" dirty="0">
                  <a:solidFill>
                    <a:schemeClr val="bg1"/>
                  </a:solidFill>
                </a:rPr>
                <a:t>Individuals on our student success management system</a:t>
              </a:r>
            </a:p>
          </p:txBody>
        </p:sp>
        <p:sp>
          <p:nvSpPr>
            <p:cNvPr id="17" name="TextBox 16"/>
            <p:cNvSpPr txBox="1"/>
            <p:nvPr/>
          </p:nvSpPr>
          <p:spPr bwMode="gray">
            <a:xfrm>
              <a:off x="1833779" y="4108190"/>
              <a:ext cx="732284" cy="276999"/>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1M</a:t>
              </a:r>
              <a:r>
                <a:rPr lang="en-US" sz="1800" baseline="30000" dirty="0">
                  <a:solidFill>
                    <a:schemeClr val="bg1"/>
                  </a:solidFill>
                  <a:latin typeface="+mj-lt"/>
                </a:rPr>
                <a:t>+</a:t>
              </a:r>
            </a:p>
          </p:txBody>
        </p:sp>
      </p:grpSp>
      <p:grpSp>
        <p:nvGrpSpPr>
          <p:cNvPr id="18" name="Group 17"/>
          <p:cNvGrpSpPr/>
          <p:nvPr userDrawn="1"/>
        </p:nvGrpSpPr>
        <p:grpSpPr>
          <a:xfrm>
            <a:off x="5217412" y="4108190"/>
            <a:ext cx="934401" cy="500820"/>
            <a:chOff x="5217412" y="4108190"/>
            <a:chExt cx="934401" cy="500820"/>
          </a:xfrm>
        </p:grpSpPr>
        <p:sp>
          <p:nvSpPr>
            <p:cNvPr id="19" name="TextBox 18"/>
            <p:cNvSpPr txBox="1"/>
            <p:nvPr/>
          </p:nvSpPr>
          <p:spPr bwMode="gray">
            <a:xfrm>
              <a:off x="5242124" y="4393566"/>
              <a:ext cx="909689" cy="215444"/>
            </a:xfrm>
            <a:prstGeom prst="rect">
              <a:avLst/>
            </a:prstGeom>
            <a:noFill/>
          </p:spPr>
          <p:txBody>
            <a:bodyPr wrap="square" lIns="0" tIns="0" rIns="0" bIns="0" rtlCol="0">
              <a:spAutoFit/>
            </a:bodyPr>
            <a:lstStyle/>
            <a:p>
              <a:pPr>
                <a:spcBef>
                  <a:spcPts val="500"/>
                </a:spcBef>
              </a:pPr>
              <a:r>
                <a:rPr lang="en-US" sz="700" dirty="0">
                  <a:solidFill>
                    <a:schemeClr val="bg1"/>
                  </a:solidFill>
                </a:rPr>
                <a:t>Goal: Make education smarter</a:t>
              </a:r>
            </a:p>
          </p:txBody>
        </p:sp>
        <p:sp>
          <p:nvSpPr>
            <p:cNvPr id="20" name="TextBox 19"/>
            <p:cNvSpPr txBox="1"/>
            <p:nvPr/>
          </p:nvSpPr>
          <p:spPr bwMode="gray">
            <a:xfrm>
              <a:off x="5217412" y="4108190"/>
              <a:ext cx="643856" cy="276999"/>
            </a:xfrm>
            <a:prstGeom prst="rect">
              <a:avLst/>
            </a:prstGeom>
            <a:noFill/>
          </p:spPr>
          <p:txBody>
            <a:bodyPr wrap="square" lIns="0" tIns="0" rIns="0" bIns="0" rtlCol="0">
              <a:spAutoFit/>
            </a:bodyPr>
            <a:lstStyle/>
            <a:p>
              <a:pPr marL="0" marR="0" indent="0" algn="l" defTabSz="640080" rtl="0" eaLnBrk="1" fontAlgn="auto" latinLnBrk="0" hangingPunct="1">
                <a:lnSpc>
                  <a:spcPct val="100000"/>
                </a:lnSpc>
                <a:spcBef>
                  <a:spcPts val="500"/>
                </a:spcBef>
                <a:spcAft>
                  <a:spcPts val="0"/>
                </a:spcAft>
                <a:buClrTx/>
                <a:buSzTx/>
                <a:buFontTx/>
                <a:buNone/>
                <a:tabLst/>
                <a:defRPr/>
              </a:pPr>
              <a:r>
                <a:rPr lang="en-US" sz="1800" dirty="0">
                  <a:solidFill>
                    <a:schemeClr val="bg1"/>
                  </a:solidFill>
                  <a:latin typeface="+mj-lt"/>
                </a:rPr>
                <a:t>1</a:t>
              </a:r>
              <a:endParaRPr lang="en-US" sz="1800" kern="1200" baseline="30000" dirty="0">
                <a:solidFill>
                  <a:schemeClr val="bg1"/>
                </a:solidFill>
                <a:latin typeface="+mn-lt"/>
                <a:ea typeface="+mn-ea"/>
                <a:cs typeface="+mn-cs"/>
              </a:endParaRPr>
            </a:p>
          </p:txBody>
        </p:sp>
      </p:grpSp>
      <p:grpSp>
        <p:nvGrpSpPr>
          <p:cNvPr id="21" name="Group 20"/>
          <p:cNvGrpSpPr/>
          <p:nvPr userDrawn="1"/>
        </p:nvGrpSpPr>
        <p:grpSpPr bwMode="gray">
          <a:xfrm>
            <a:off x="0" y="-22086"/>
            <a:ext cx="6400800" cy="4077023"/>
            <a:chOff x="0" y="-22086"/>
            <a:chExt cx="6400800" cy="4077023"/>
          </a:xfrm>
        </p:grpSpPr>
        <p:sp>
          <p:nvSpPr>
            <p:cNvPr id="22" name="Rectangle 21"/>
            <p:cNvSpPr/>
            <p:nvPr userDrawn="1"/>
          </p:nvSpPr>
          <p:spPr bwMode="gray">
            <a:xfrm>
              <a:off x="0" y="-22086"/>
              <a:ext cx="6400800" cy="4077023"/>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Freeform 22"/>
            <p:cNvSpPr/>
            <p:nvPr userDrawn="1"/>
          </p:nvSpPr>
          <p:spPr bwMode="gray">
            <a:xfrm>
              <a:off x="1490104" y="552034"/>
              <a:ext cx="4910696" cy="3474977"/>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4" name="Freeform 23"/>
            <p:cNvSpPr/>
            <p:nvPr userDrawn="1"/>
          </p:nvSpPr>
          <p:spPr bwMode="gray">
            <a:xfrm>
              <a:off x="1490104" y="552034"/>
              <a:ext cx="2305887" cy="3474977"/>
            </a:xfrm>
            <a:custGeom>
              <a:avLst/>
              <a:gdLst>
                <a:gd name="connsiteX0" fmla="*/ 0 w 2305887"/>
                <a:gd name="connsiteY0" fmla="*/ 0 h 3474977"/>
                <a:gd name="connsiteX1" fmla="*/ 1753106 w 2305887"/>
                <a:gd name="connsiteY1" fmla="*/ 0 h 3474977"/>
                <a:gd name="connsiteX2" fmla="*/ 2305887 w 2305887"/>
                <a:gd name="connsiteY2" fmla="*/ 1460912 h 3474977"/>
                <a:gd name="connsiteX3" fmla="*/ 1131868 w 2305887"/>
                <a:gd name="connsiteY3" fmla="*/ 3416539 h 3474977"/>
                <a:gd name="connsiteX4" fmla="*/ 1011269 w 2305887"/>
                <a:gd name="connsiteY4" fmla="*/ 3474977 h 3474977"/>
                <a:gd name="connsiteX5" fmla="*/ 0 w 2305887"/>
                <a:gd name="connsiteY5" fmla="*/ 3474977 h 3474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5887" h="3474977">
                  <a:moveTo>
                    <a:pt x="0" y="0"/>
                  </a:moveTo>
                  <a:lnTo>
                    <a:pt x="1753106" y="0"/>
                  </a:lnTo>
                  <a:cubicBezTo>
                    <a:pt x="2097846" y="388716"/>
                    <a:pt x="2305887" y="900519"/>
                    <a:pt x="2305887" y="1460912"/>
                  </a:cubicBezTo>
                  <a:cubicBezTo>
                    <a:pt x="2305887" y="2308009"/>
                    <a:pt x="1830520" y="3044077"/>
                    <a:pt x="1131868" y="3416539"/>
                  </a:cubicBezTo>
                  <a:lnTo>
                    <a:pt x="1011269" y="3474977"/>
                  </a:lnTo>
                  <a:lnTo>
                    <a:pt x="0" y="3474977"/>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5" name="Oval 236"/>
            <p:cNvSpPr/>
            <p:nvPr userDrawn="1"/>
          </p:nvSpPr>
          <p:spPr bwMode="gray">
            <a:xfrm>
              <a:off x="1490104" y="552033"/>
              <a:ext cx="1875914" cy="3306910"/>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6" name="Oval 25"/>
            <p:cNvSpPr/>
            <p:nvPr userDrawn="1"/>
          </p:nvSpPr>
          <p:spPr bwMode="gray">
            <a:xfrm>
              <a:off x="48498" y="536929"/>
              <a:ext cx="2979943" cy="2979943"/>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7" name="Oval 26"/>
            <p:cNvSpPr/>
            <p:nvPr userDrawn="1"/>
          </p:nvSpPr>
          <p:spPr bwMode="gray">
            <a:xfrm>
              <a:off x="112018" y="609074"/>
              <a:ext cx="2834640" cy="2834640"/>
            </a:xfrm>
            <a:prstGeom prst="ellipse">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77243" y="141090"/>
              <a:ext cx="1090389" cy="417192"/>
            </a:xfrm>
            <a:prstGeom prst="rect">
              <a:avLst/>
            </a:prstGeom>
          </p:spPr>
        </p:pic>
        <p:sp>
          <p:nvSpPr>
            <p:cNvPr id="29" name="TextBox 28"/>
            <p:cNvSpPr txBox="1"/>
            <p:nvPr userDrawn="1"/>
          </p:nvSpPr>
          <p:spPr bwMode="gray">
            <a:xfrm>
              <a:off x="659806" y="1046498"/>
              <a:ext cx="2333005" cy="430887"/>
            </a:xfrm>
            <a:prstGeom prst="rect">
              <a:avLst/>
            </a:prstGeom>
            <a:noFill/>
          </p:spPr>
          <p:txBody>
            <a:bodyPr wrap="square" lIns="0" tIns="0" rIns="0" bIns="0" rtlCol="0">
              <a:spAutoFit/>
            </a:bodyPr>
            <a:lstStyle/>
            <a:p>
              <a:pPr>
                <a:spcBef>
                  <a:spcPts val="500"/>
                </a:spcBef>
              </a:pPr>
              <a:r>
                <a:rPr lang="en-US" sz="1400" dirty="0">
                  <a:latin typeface="+mj-lt"/>
                </a:rPr>
                <a:t>Start with best </a:t>
              </a:r>
              <a:br>
                <a:rPr lang="en-US" sz="1400" dirty="0">
                  <a:latin typeface="+mj-lt"/>
                </a:rPr>
              </a:br>
              <a:r>
                <a:rPr lang="en-US" sz="1400" dirty="0">
                  <a:latin typeface="+mj-lt"/>
                </a:rPr>
                <a:t>practices research</a:t>
              </a:r>
            </a:p>
          </p:txBody>
        </p:sp>
        <p:cxnSp>
          <p:nvCxnSpPr>
            <p:cNvPr id="30" name="Straight Connector 29"/>
            <p:cNvCxnSpPr/>
            <p:nvPr userDrawn="1"/>
          </p:nvCxnSpPr>
          <p:spPr bwMode="gray">
            <a:xfrm>
              <a:off x="659807" y="1527448"/>
              <a:ext cx="1904220"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1" name="TextBox 30"/>
            <p:cNvSpPr txBox="1"/>
            <p:nvPr userDrawn="1"/>
          </p:nvSpPr>
          <p:spPr bwMode="gray">
            <a:xfrm>
              <a:off x="659806" y="1627462"/>
              <a:ext cx="1983239" cy="1335750"/>
            </a:xfrm>
            <a:prstGeom prst="rect">
              <a:avLst/>
            </a:prstGeom>
            <a:noFill/>
          </p:spPr>
          <p:txBody>
            <a:bodyPr wrap="square" lIns="0" tIns="0" rIns="0" bIns="0" numCol="1" spcCol="457200" rtlCol="0">
              <a:spAutoFit/>
            </a:bodyPr>
            <a:lstStyle/>
            <a:p>
              <a:pPr marL="112713" indent="-112713">
                <a:lnSpc>
                  <a:spcPct val="120000"/>
                </a:lnSpc>
                <a:spcBef>
                  <a:spcPts val="400"/>
                </a:spcBef>
                <a:buFont typeface="Verdana" panose="020B0604030504040204" pitchFamily="34" charset="0"/>
                <a:buChar char="›"/>
              </a:pPr>
              <a:r>
                <a:rPr lang="en-US" sz="800" dirty="0"/>
                <a:t>Research Forums for presidents, provosts, chief business officers, and key academic and administrative leaders</a:t>
              </a:r>
            </a:p>
            <a:p>
              <a:pPr marL="112713" indent="-112713">
                <a:lnSpc>
                  <a:spcPct val="120000"/>
                </a:lnSpc>
                <a:spcBef>
                  <a:spcPts val="400"/>
                </a:spcBef>
                <a:buFont typeface="Verdana" panose="020B0604030504040204" pitchFamily="34" charset="0"/>
                <a:buChar char="›"/>
              </a:pPr>
              <a:r>
                <a:rPr lang="en-US" sz="800" dirty="0"/>
                <a:t>At the core of all we do</a:t>
              </a:r>
            </a:p>
            <a:p>
              <a:pPr marL="112713" indent="-112713">
                <a:lnSpc>
                  <a:spcPct val="120000"/>
                </a:lnSpc>
                <a:spcBef>
                  <a:spcPts val="400"/>
                </a:spcBef>
                <a:buFont typeface="Verdana" panose="020B0604030504040204" pitchFamily="34" charset="0"/>
                <a:buChar char="›"/>
              </a:pPr>
              <a:r>
                <a:rPr lang="en-US" sz="800" dirty="0"/>
                <a:t>Peer-tested best practices research</a:t>
              </a:r>
            </a:p>
            <a:p>
              <a:pPr marL="112713" indent="-112713">
                <a:lnSpc>
                  <a:spcPct val="120000"/>
                </a:lnSpc>
                <a:spcBef>
                  <a:spcPts val="400"/>
                </a:spcBef>
                <a:buFont typeface="Verdana" panose="020B0604030504040204" pitchFamily="34" charset="0"/>
                <a:buChar char="›"/>
              </a:pPr>
              <a:r>
                <a:rPr lang="en-US" sz="800" dirty="0"/>
                <a:t>Answers to the most </a:t>
              </a:r>
              <a:br>
                <a:rPr lang="en-US" sz="800" dirty="0"/>
              </a:br>
              <a:r>
                <a:rPr lang="en-US" sz="800" dirty="0"/>
                <a:t>pressing issues</a:t>
              </a:r>
            </a:p>
          </p:txBody>
        </p:sp>
        <p:sp>
          <p:nvSpPr>
            <p:cNvPr id="32" name="TextBox 31"/>
            <p:cNvSpPr txBox="1"/>
            <p:nvPr userDrawn="1"/>
          </p:nvSpPr>
          <p:spPr bwMode="gray">
            <a:xfrm>
              <a:off x="3221384" y="674561"/>
              <a:ext cx="2623273" cy="646331"/>
            </a:xfrm>
            <a:prstGeom prst="rect">
              <a:avLst/>
            </a:prstGeom>
            <a:noFill/>
          </p:spPr>
          <p:txBody>
            <a:bodyPr wrap="square" lIns="0" tIns="0" rIns="0" bIns="0" rtlCol="0">
              <a:spAutoFit/>
            </a:bodyPr>
            <a:lstStyle/>
            <a:p>
              <a:pPr>
                <a:spcBef>
                  <a:spcPts val="500"/>
                </a:spcBef>
              </a:pPr>
              <a:r>
                <a:rPr lang="en-US" sz="1400" dirty="0">
                  <a:solidFill>
                    <a:schemeClr val="bg1"/>
                  </a:solidFill>
                  <a:latin typeface="+mj-lt"/>
                </a:rPr>
                <a:t>Then hardwire those insights into your organization using our technology &amp; services</a:t>
              </a:r>
            </a:p>
          </p:txBody>
        </p:sp>
        <p:cxnSp>
          <p:nvCxnSpPr>
            <p:cNvPr id="33" name="Straight Connector 32"/>
            <p:cNvCxnSpPr/>
            <p:nvPr userDrawn="1"/>
          </p:nvCxnSpPr>
          <p:spPr bwMode="gray">
            <a:xfrm>
              <a:off x="3225088" y="1367953"/>
              <a:ext cx="2903733"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4" name="Isosceles Triangle 33"/>
            <p:cNvSpPr/>
            <p:nvPr userDrawn="1"/>
          </p:nvSpPr>
          <p:spPr bwMode="gray">
            <a:xfrm rot="5400000">
              <a:off x="3105052" y="76118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5" name="Isosceles Triangle 34"/>
            <p:cNvSpPr/>
            <p:nvPr userDrawn="1"/>
          </p:nvSpPr>
          <p:spPr bwMode="gray">
            <a:xfrm rot="5400000">
              <a:off x="541366" y="113843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6" name="TextBox 35"/>
            <p:cNvSpPr txBox="1"/>
            <p:nvPr userDrawn="1"/>
          </p:nvSpPr>
          <p:spPr bwMode="gray">
            <a:xfrm>
              <a:off x="3221384" y="1510110"/>
              <a:ext cx="2676799" cy="743280"/>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Enrollment Management </a:t>
              </a:r>
            </a:p>
            <a:p>
              <a:pPr>
                <a:spcBef>
                  <a:spcPts val="300"/>
                </a:spcBef>
              </a:pPr>
              <a:r>
                <a:rPr lang="en-US" sz="700" dirty="0">
                  <a:solidFill>
                    <a:schemeClr val="bg1"/>
                  </a:solidFill>
                </a:rPr>
                <a:t>Our </a:t>
              </a:r>
              <a:r>
                <a:rPr lang="en-US" sz="700" b="1" dirty="0">
                  <a:solidFill>
                    <a:schemeClr val="bg1"/>
                  </a:solidFill>
                </a:rPr>
                <a:t>Enrollment Services </a:t>
              </a:r>
              <a:r>
                <a:rPr lang="en-US" sz="700" dirty="0">
                  <a:solidFill>
                    <a:schemeClr val="bg1"/>
                  </a:solidFill>
                </a:rPr>
                <a:t>division provides data-driven undergraduate and graduate solutions that target qualified prospective students; build relationships throughout the search, application, and yield process; and optimize financial aid resources.</a:t>
              </a:r>
            </a:p>
          </p:txBody>
        </p:sp>
        <p:sp>
          <p:nvSpPr>
            <p:cNvPr id="37" name="TextBox 36"/>
            <p:cNvSpPr txBox="1"/>
            <p:nvPr userDrawn="1"/>
          </p:nvSpPr>
          <p:spPr bwMode="gray">
            <a:xfrm>
              <a:off x="3221384" y="2377361"/>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Student Success </a:t>
              </a:r>
            </a:p>
            <a:p>
              <a:pPr>
                <a:spcBef>
                  <a:spcPts val="300"/>
                </a:spcBef>
              </a:pPr>
              <a:r>
                <a:rPr lang="en-US" sz="700" dirty="0">
                  <a:solidFill>
                    <a:schemeClr val="bg1"/>
                  </a:solidFill>
                </a:rPr>
                <a:t>Members of the </a:t>
              </a:r>
              <a:r>
                <a:rPr lang="en-US" sz="700" b="1" dirty="0">
                  <a:solidFill>
                    <a:schemeClr val="bg1"/>
                  </a:solidFill>
                </a:rPr>
                <a:t>Student Success Collaborative</a:t>
              </a:r>
              <a:r>
                <a:rPr lang="en-US" sz="700" dirty="0">
                  <a:solidFill>
                    <a:schemeClr val="bg1"/>
                  </a:solidFill>
                </a:rPr>
                <a:t> use research, consulting, and an enterprise-wide student success management system to help students persist, graduate, and succeed.</a:t>
              </a:r>
            </a:p>
          </p:txBody>
        </p:sp>
        <p:sp>
          <p:nvSpPr>
            <p:cNvPr id="38" name="TextBox 37"/>
            <p:cNvSpPr txBox="1"/>
            <p:nvPr userDrawn="1"/>
          </p:nvSpPr>
          <p:spPr bwMode="gray">
            <a:xfrm>
              <a:off x="3221384" y="3136892"/>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Growth and Academic Operations </a:t>
              </a:r>
            </a:p>
            <a:p>
              <a:pPr>
                <a:spcBef>
                  <a:spcPts val="300"/>
                </a:spcBef>
              </a:pPr>
              <a:r>
                <a:rPr lang="en-US" sz="700" dirty="0">
                  <a:solidFill>
                    <a:schemeClr val="bg1"/>
                  </a:solidFill>
                </a:rPr>
                <a:t>Our </a:t>
              </a:r>
              <a:r>
                <a:rPr lang="en-US" sz="700" b="1" dirty="0">
                  <a:solidFill>
                    <a:schemeClr val="bg1"/>
                  </a:solidFill>
                </a:rPr>
                <a:t>Academic Performance Solutions </a:t>
              </a:r>
              <a:r>
                <a:rPr lang="en-US" sz="700" dirty="0">
                  <a:solidFill>
                    <a:schemeClr val="bg1"/>
                  </a:solidFill>
                </a:rPr>
                <a:t>group partners with university academic and business leaders to help make smart resource trade-offs, improve academic efficiency, and grow academic program revenues.</a:t>
              </a:r>
            </a:p>
          </p:txBody>
        </p:sp>
      </p:grpSp>
      <p:sp>
        <p:nvSpPr>
          <p:cNvPr id="39" name="TextBox 3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a:solidFill>
                <a:schemeClr val="tx1"/>
              </a:solidFill>
              <a:latin typeface="+mj-lt"/>
            </a:endParaRPr>
          </a:p>
        </p:txBody>
      </p:sp>
      <p:grpSp>
        <p:nvGrpSpPr>
          <p:cNvPr id="40" name="Group 39"/>
          <p:cNvGrpSpPr/>
          <p:nvPr userDrawn="1"/>
        </p:nvGrpSpPr>
        <p:grpSpPr>
          <a:xfrm>
            <a:off x="3562146" y="4108190"/>
            <a:ext cx="1165605" cy="500820"/>
            <a:chOff x="3550776" y="4108190"/>
            <a:chExt cx="1165605" cy="500820"/>
          </a:xfrm>
        </p:grpSpPr>
        <p:sp>
          <p:nvSpPr>
            <p:cNvPr id="41" name="TextBox 40"/>
            <p:cNvSpPr txBox="1"/>
            <p:nvPr userDrawn="1"/>
          </p:nvSpPr>
          <p:spPr bwMode="gray">
            <a:xfrm>
              <a:off x="3556090" y="4393566"/>
              <a:ext cx="1160291" cy="215444"/>
            </a:xfrm>
            <a:prstGeom prst="rect">
              <a:avLst/>
            </a:prstGeom>
            <a:noFill/>
          </p:spPr>
          <p:txBody>
            <a:bodyPr wrap="square" lIns="0" tIns="0" rIns="0" bIns="0" rtlCol="0">
              <a:spAutoFit/>
            </a:bodyPr>
            <a:lstStyle/>
            <a:p>
              <a:pPr>
                <a:spcBef>
                  <a:spcPts val="500"/>
                </a:spcBef>
              </a:pPr>
              <a:r>
                <a:rPr lang="en-US" sz="700" dirty="0">
                  <a:solidFill>
                    <a:schemeClr val="bg1"/>
                  </a:solidFill>
                </a:rPr>
                <a:t>Institutions we are proud </a:t>
              </a:r>
              <a:br>
                <a:rPr lang="en-US" sz="700" dirty="0">
                  <a:solidFill>
                    <a:schemeClr val="bg1"/>
                  </a:solidFill>
                </a:rPr>
              </a:br>
              <a:r>
                <a:rPr lang="en-US" sz="700" dirty="0">
                  <a:solidFill>
                    <a:schemeClr val="bg1"/>
                  </a:solidFill>
                </a:rPr>
                <a:t>to serve</a:t>
              </a:r>
            </a:p>
          </p:txBody>
        </p:sp>
        <p:sp>
          <p:nvSpPr>
            <p:cNvPr id="42" name="TextBox 41"/>
            <p:cNvSpPr txBox="1"/>
            <p:nvPr userDrawn="1"/>
          </p:nvSpPr>
          <p:spPr bwMode="gray">
            <a:xfrm>
              <a:off x="3550776" y="4108190"/>
              <a:ext cx="732284" cy="276999"/>
            </a:xfrm>
            <a:prstGeom prst="rect">
              <a:avLst/>
            </a:prstGeom>
            <a:noFill/>
          </p:spPr>
          <p:txBody>
            <a:bodyPr wrap="square" lIns="0" tIns="0" rIns="0" bIns="0" rtlCol="0">
              <a:spAutoFit/>
            </a:bodyPr>
            <a:lstStyle/>
            <a:p>
              <a:pPr>
                <a:spcBef>
                  <a:spcPts val="500"/>
                </a:spcBef>
              </a:pPr>
              <a:r>
                <a:rPr lang="en-US" sz="1800" baseline="0" dirty="0">
                  <a:solidFill>
                    <a:schemeClr val="bg1"/>
                  </a:solidFill>
                  <a:latin typeface="+mj-lt"/>
                </a:rPr>
                <a:t>1,200</a:t>
              </a:r>
              <a:r>
                <a:rPr lang="en-US" sz="1800" baseline="30000" dirty="0">
                  <a:solidFill>
                    <a:schemeClr val="bg1"/>
                  </a:solidFill>
                  <a:latin typeface="+mj-lt"/>
                </a:rPr>
                <a:t>+</a:t>
              </a:r>
            </a:p>
          </p:txBody>
        </p:sp>
      </p:grpSp>
    </p:spTree>
    <p:custDataLst>
      <p:tags r:id="rId1"/>
    </p:custDataLst>
    <p:extLst>
      <p:ext uri="{BB962C8B-B14F-4D97-AF65-F5344CB8AC3E}">
        <p14:creationId xmlns:p14="http://schemas.microsoft.com/office/powerpoint/2010/main" val="160528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ad Map">
    <p:bg bwMode="gray">
      <p:bgPr>
        <a:solidFill>
          <a:srgbClr val="003D70"/>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1"/>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24" name="Straight Connector 23"/>
          <p:cNvCxnSpPr/>
          <p:nvPr userDrawn="1"/>
        </p:nvCxnSpPr>
        <p:spPr bwMode="gray">
          <a:xfrm>
            <a:off x="863781" y="3942474"/>
            <a:ext cx="4673238" cy="0"/>
          </a:xfrm>
          <a:prstGeom prst="line">
            <a:avLst/>
          </a:prstGeom>
          <a:noFill/>
          <a:ln w="6350" cap="flat" cmpd="sng" algn="ctr">
            <a:solidFill>
              <a:schemeClr val="bg1"/>
            </a:solidFill>
            <a:prstDash val="solid"/>
            <a:miter lim="800000"/>
          </a:ln>
          <a:effectLst/>
        </p:spPr>
      </p:cxnSp>
      <p:sp>
        <p:nvSpPr>
          <p:cNvPr id="27" name="TextBox 26"/>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spc="50" baseline="0" dirty="0">
                <a:solidFill>
                  <a:schemeClr val="bg1"/>
                </a:solidFill>
                <a:latin typeface="+mj-lt"/>
              </a:rPr>
              <a:t>ROAD MAP</a:t>
            </a:r>
          </a:p>
        </p:txBody>
      </p:sp>
      <p:sp>
        <p:nvSpPr>
          <p:cNvPr id="32" name="Text Placeholder 3"/>
          <p:cNvSpPr>
            <a:spLocks noGrp="1"/>
          </p:cNvSpPr>
          <p:nvPr>
            <p:ph type="body" sz="quarter" idx="13" hasCustomPrompt="1"/>
          </p:nvPr>
        </p:nvSpPr>
        <p:spPr bwMode="gray">
          <a:xfrm>
            <a:off x="1363152" y="1038840"/>
            <a:ext cx="3749040" cy="215444"/>
          </a:xfrm>
        </p:spPr>
        <p:txBody>
          <a:bodyPr anchor="ctr" anchorCtr="0"/>
          <a:lstStyle>
            <a:lvl1pPr marL="0" indent="0">
              <a:spcBef>
                <a:spcPts val="0"/>
              </a:spcBef>
              <a:buNone/>
              <a:defRPr sz="1400" baseline="0">
                <a:solidFill>
                  <a:schemeClr val="bg1"/>
                </a:solidFill>
                <a:latin typeface="+mj-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Rockwell 14pt, Title Case</a:t>
            </a:r>
          </a:p>
        </p:txBody>
      </p:sp>
      <p:sp>
        <p:nvSpPr>
          <p:cNvPr id="18" name="Title 17"/>
          <p:cNvSpPr>
            <a:spLocks noGrp="1"/>
          </p:cNvSpPr>
          <p:nvPr>
            <p:ph type="title" hasCustomPrompt="1"/>
          </p:nvPr>
        </p:nvSpPr>
        <p:spPr bwMode="gray">
          <a:xfrm>
            <a:off x="863781" y="1009402"/>
            <a:ext cx="274320" cy="274320"/>
          </a:xfrm>
          <a:prstGeom prst="ellipse">
            <a:avLst/>
          </a:prstGeom>
          <a:solidFill>
            <a:schemeClr val="accent6"/>
          </a:solidFill>
        </p:spPr>
        <p:txBody>
          <a:bodyPr wrap="none" anchor="ctr" anchorCtr="1">
            <a:noAutofit/>
          </a:bodyPr>
          <a:lstStyle>
            <a:lvl1pPr>
              <a:defRPr>
                <a:solidFill>
                  <a:schemeClr val="bg1"/>
                </a:solidFill>
              </a:defRPr>
            </a:lvl1pPr>
          </a:lstStyle>
          <a:p>
            <a:r>
              <a:rPr lang="en-US" dirty="0"/>
              <a:t>#</a:t>
            </a:r>
          </a:p>
        </p:txBody>
      </p:sp>
      <p:sp>
        <p:nvSpPr>
          <p:cNvPr id="20" name="Text Placeholder 19"/>
          <p:cNvSpPr>
            <a:spLocks noGrp="1"/>
          </p:cNvSpPr>
          <p:nvPr>
            <p:ph type="body" sz="quarter" idx="17" hasCustomPrompt="1"/>
          </p:nvPr>
        </p:nvSpPr>
        <p:spPr bwMode="gray">
          <a:xfrm>
            <a:off x="863781" y="15887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39" name="Text Placeholder 3"/>
          <p:cNvSpPr>
            <a:spLocks noGrp="1"/>
          </p:cNvSpPr>
          <p:nvPr>
            <p:ph type="body" sz="quarter" idx="18" hasCustomPrompt="1"/>
          </p:nvPr>
        </p:nvSpPr>
        <p:spPr bwMode="gray">
          <a:xfrm>
            <a:off x="1363152" y="16580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0" name="Text Placeholder 19"/>
          <p:cNvSpPr>
            <a:spLocks noGrp="1"/>
          </p:cNvSpPr>
          <p:nvPr>
            <p:ph type="body" sz="quarter" idx="19" hasCustomPrompt="1"/>
          </p:nvPr>
        </p:nvSpPr>
        <p:spPr bwMode="gray">
          <a:xfrm>
            <a:off x="863781" y="217082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1" name="Text Placeholder 3"/>
          <p:cNvSpPr>
            <a:spLocks noGrp="1"/>
          </p:cNvSpPr>
          <p:nvPr>
            <p:ph type="body" sz="quarter" idx="20" hasCustomPrompt="1"/>
          </p:nvPr>
        </p:nvSpPr>
        <p:spPr bwMode="gray">
          <a:xfrm>
            <a:off x="1363152" y="224007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2" name="Text Placeholder 19"/>
          <p:cNvSpPr>
            <a:spLocks noGrp="1"/>
          </p:cNvSpPr>
          <p:nvPr>
            <p:ph type="body" sz="quarter" idx="21" hasCustomPrompt="1"/>
          </p:nvPr>
        </p:nvSpPr>
        <p:spPr bwMode="gray">
          <a:xfrm>
            <a:off x="863781" y="27528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3" name="Text Placeholder 3"/>
          <p:cNvSpPr>
            <a:spLocks noGrp="1"/>
          </p:cNvSpPr>
          <p:nvPr>
            <p:ph type="body" sz="quarter" idx="22" hasCustomPrompt="1"/>
          </p:nvPr>
        </p:nvSpPr>
        <p:spPr bwMode="gray">
          <a:xfrm>
            <a:off x="1363152" y="28221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4" name="Text Placeholder 19"/>
          <p:cNvSpPr>
            <a:spLocks noGrp="1"/>
          </p:cNvSpPr>
          <p:nvPr>
            <p:ph type="body" sz="quarter" idx="23" hasCustomPrompt="1"/>
          </p:nvPr>
        </p:nvSpPr>
        <p:spPr bwMode="gray">
          <a:xfrm>
            <a:off x="863781" y="3334922"/>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5" name="Text Placeholder 3"/>
          <p:cNvSpPr>
            <a:spLocks noGrp="1"/>
          </p:cNvSpPr>
          <p:nvPr>
            <p:ph type="body" sz="quarter" idx="24" hasCustomPrompt="1"/>
          </p:nvPr>
        </p:nvSpPr>
        <p:spPr bwMode="gray">
          <a:xfrm>
            <a:off x="1363152" y="3404172"/>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7" name="TextBox 4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9" name="Text Placeholder 1"/>
          <p:cNvSpPr txBox="1">
            <a:spLocks/>
          </p:cNvSpPr>
          <p:nvPr userDrawn="1"/>
        </p:nvSpPr>
        <p:spPr bwMode="gray">
          <a:xfrm>
            <a:off x="6469576" y="0"/>
            <a:ext cx="1685883" cy="3844642"/>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How to Use this</a:t>
            </a:r>
            <a:br>
              <a:rPr lang="en-US" sz="1000" b="1" dirty="0">
                <a:solidFill>
                  <a:schemeClr val="bg1"/>
                </a:solidFill>
                <a:latin typeface="Arial" panose="020B0604020202020204" pitchFamily="34" charset="0"/>
                <a:cs typeface="Arial" panose="020B0604020202020204" pitchFamily="34" charset="0"/>
              </a:rPr>
            </a:br>
            <a:r>
              <a:rPr lang="en-US" sz="1000" b="1" dirty="0">
                <a:solidFill>
                  <a:schemeClr val="bg1"/>
                </a:solidFill>
                <a:latin typeface="Arial" panose="020B0604020202020204" pitchFamily="34" charset="0"/>
                <a:cs typeface="Arial" panose="020B0604020202020204" pitchFamily="34" charset="0"/>
              </a:rPr>
              <a:t>Editable Road Map</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Insert a road map layout</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Determine how many sections are needed</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If only 3, delete rows 2 and 4. If 4, delete row 5.</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Change the highlighted section title to Verdana</a:t>
            </a:r>
            <a:r>
              <a:rPr lang="en-US" sz="800" baseline="0" dirty="0">
                <a:solidFill>
                  <a:schemeClr val="bg1"/>
                </a:solidFill>
                <a:latin typeface="Arial" panose="020B0604020202020204" pitchFamily="34" charset="0"/>
                <a:cs typeface="Arial" panose="020B0604020202020204" pitchFamily="34" charset="0"/>
              </a:rPr>
              <a:t> 9</a:t>
            </a:r>
            <a:r>
              <a:rPr lang="en-US" sz="800" dirty="0">
                <a:solidFill>
                  <a:schemeClr val="bg1"/>
                </a:solidFill>
                <a:latin typeface="Arial" panose="020B0604020202020204" pitchFamily="34" charset="0"/>
                <a:cs typeface="Arial" panose="020B0604020202020204" pitchFamily="34" charset="0"/>
              </a:rPr>
              <a:t>pt Regular, Accent 1 so all the titles are the exact same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font style</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Type in #’s and section titles for all levels</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Duplicate the slide so you have a slide for each section</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On each slide, change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the highlighted section title back to Rockwell 14pt</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Regular,</a:t>
            </a:r>
            <a:r>
              <a:rPr lang="en-US" sz="800" baseline="0" dirty="0">
                <a:solidFill>
                  <a:schemeClr val="bg1"/>
                </a:solidFill>
                <a:latin typeface="Arial" panose="020B0604020202020204" pitchFamily="34" charset="0"/>
                <a:cs typeface="Arial" panose="020B0604020202020204" pitchFamily="34" charset="0"/>
              </a:rPr>
              <a:t> </a:t>
            </a:r>
            <a:r>
              <a:rPr lang="en-US" sz="800" dirty="0">
                <a:solidFill>
                  <a:schemeClr val="bg1"/>
                </a:solidFill>
                <a:latin typeface="Arial" panose="020B0604020202020204" pitchFamily="34" charset="0"/>
                <a:cs typeface="Arial" panose="020B0604020202020204" pitchFamily="34" charset="0"/>
              </a:rPr>
              <a:t>white</a:t>
            </a:r>
          </a:p>
          <a:p>
            <a:pPr marL="0" indent="0">
              <a:spcBef>
                <a:spcPts val="1200"/>
              </a:spcBef>
              <a:buFont typeface="+mj-lt"/>
              <a:buNone/>
            </a:pPr>
            <a:r>
              <a:rPr lang="en-US" sz="900" b="1" dirty="0">
                <a:solidFill>
                  <a:schemeClr val="bg1"/>
                </a:solidFill>
                <a:latin typeface="Arial" panose="020B0604020202020204" pitchFamily="34" charset="0"/>
                <a:cs typeface="Arial" panose="020B0604020202020204" pitchFamily="34" charset="0"/>
              </a:rPr>
              <a:t>NEED MORE SECTIONS?</a:t>
            </a:r>
          </a:p>
          <a:p>
            <a:pPr marL="0" indent="0">
              <a:spcBef>
                <a:spcPts val="200"/>
              </a:spcBef>
              <a:buFont typeface="+mj-lt"/>
              <a:buNone/>
            </a:pPr>
            <a:r>
              <a:rPr lang="en-US" sz="750" dirty="0">
                <a:solidFill>
                  <a:schemeClr val="bg1"/>
                </a:solidFill>
                <a:latin typeface="Arial" panose="020B0604020202020204" pitchFamily="34" charset="0"/>
                <a:cs typeface="Arial" panose="020B0604020202020204" pitchFamily="34" charset="0"/>
              </a:rPr>
              <a:t>See</a:t>
            </a:r>
            <a:r>
              <a:rPr lang="en-US" sz="750" baseline="0" dirty="0">
                <a:solidFill>
                  <a:schemeClr val="bg1"/>
                </a:solidFill>
                <a:latin typeface="Arial" panose="020B0604020202020204" pitchFamily="34" charset="0"/>
                <a:cs typeface="Arial" panose="020B0604020202020204" pitchFamily="34" charset="0"/>
              </a:rPr>
              <a:t> the on-screen GLG for a customizable road map layout that includes 8 levels. It can be added as a layout into this deck. </a:t>
            </a:r>
            <a:endParaRPr lang="en-US" sz="75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82425629"/>
      </p:ext>
    </p:extLst>
  </p:cSld>
  <p:clrMapOvr>
    <a:masterClrMapping/>
  </p:clrMapOvr>
  <p:extLst>
    <p:ext uri="{DCECCB84-F9BA-43D5-87BE-67443E8EF086}">
      <p15:sldGuideLst xmlns:p15="http://schemas.microsoft.com/office/powerpoint/2012/main">
        <p15:guide id="1" pos="85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bwMode="gray">
      <p:bgPr>
        <a:solidFill>
          <a:srgbClr val="003D70"/>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bwMode="gray">
          <a:xfrm>
            <a:off x="457200" y="3486806"/>
            <a:ext cx="4977889"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457200" y="2033730"/>
            <a:ext cx="411480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r>
              <a:rPr lang="en-US" dirty="0"/>
              <a:t>Divider Title – Rockwell 25pt Regular, Title Case</a:t>
            </a:r>
          </a:p>
        </p:txBody>
      </p:sp>
      <p:sp>
        <p:nvSpPr>
          <p:cNvPr id="4" name="Text Placeholder 3"/>
          <p:cNvSpPr>
            <a:spLocks noGrp="1"/>
          </p:cNvSpPr>
          <p:nvPr>
            <p:ph type="body" sz="quarter" idx="19" hasCustomPrompt="1"/>
          </p:nvPr>
        </p:nvSpPr>
        <p:spPr bwMode="gray">
          <a:xfrm>
            <a:off x="457200" y="2827417"/>
            <a:ext cx="4114800" cy="169277"/>
          </a:xfrm>
        </p:spPr>
        <p:txBody>
          <a:bodyPr/>
          <a:lstStyle>
            <a:lvl1pPr marL="0" indent="0">
              <a:spcBef>
                <a:spcPts val="0"/>
              </a:spcBef>
              <a:buNone/>
              <a:defRPr sz="1100">
                <a:solidFill>
                  <a:schemeClr val="accent1"/>
                </a:solidFill>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dirty="0"/>
              <a:t>Divider Subtitle – Verdana 11pt Regular, Title Case</a:t>
            </a:r>
          </a:p>
        </p:txBody>
      </p:sp>
      <p:sp>
        <p:nvSpPr>
          <p:cNvPr id="7" name="Text Placeholder 6"/>
          <p:cNvSpPr>
            <a:spLocks noGrp="1"/>
          </p:cNvSpPr>
          <p:nvPr>
            <p:ph type="body" sz="quarter" idx="20" hasCustomPrompt="1"/>
          </p:nvPr>
        </p:nvSpPr>
        <p:spPr bwMode="gray">
          <a:xfrm>
            <a:off x="457200" y="3711659"/>
            <a:ext cx="2286000" cy="446276"/>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a:t>Divider Bullet Placement (if needed)</a:t>
            </a:r>
          </a:p>
          <a:p>
            <a:pPr lvl="0"/>
            <a:r>
              <a:rPr lang="en-US" dirty="0"/>
              <a:t>Divider Bullet Placement (if needed)</a:t>
            </a:r>
          </a:p>
          <a:p>
            <a:pPr lvl="0"/>
            <a:r>
              <a:rPr lang="en-US" dirty="0"/>
              <a:t>Divider Bullet Placement (if needed)</a:t>
            </a:r>
          </a:p>
        </p:txBody>
      </p:sp>
      <p:sp>
        <p:nvSpPr>
          <p:cNvPr id="16" name="Text Placeholder 15"/>
          <p:cNvSpPr>
            <a:spLocks noGrp="1"/>
          </p:cNvSpPr>
          <p:nvPr>
            <p:ph type="body" sz="quarter" idx="21" hasCustomPrompt="1"/>
          </p:nvPr>
        </p:nvSpPr>
        <p:spPr bwMode="gray">
          <a:xfrm>
            <a:off x="4136076" y="3494256"/>
            <a:ext cx="1299013" cy="205151"/>
          </a:xfrm>
          <a:prstGeom prst="round2SameRect">
            <a:avLst>
              <a:gd name="adj1" fmla="val 0"/>
              <a:gd name="adj2" fmla="val 19914"/>
            </a:avLst>
          </a:prstGeom>
          <a:solidFill>
            <a:schemeClr val="tx2"/>
          </a:solidFill>
        </p:spPr>
        <p:txBody>
          <a:bodyPr wrap="none" lIns="45720" tIns="27432" rIns="45720" bIns="27432">
            <a:spAutoFit/>
          </a:bodyPr>
          <a:lstStyle>
            <a:lvl1pPr marL="0" indent="0" algn="r">
              <a:spcBef>
                <a:spcPts val="0"/>
              </a:spcBef>
              <a:buNone/>
              <a:defRPr sz="900" cap="all" spc="50" baseline="0">
                <a:solidFill>
                  <a:schemeClr val="bg1"/>
                </a:solidFill>
                <a:latin typeface="+mj-lt"/>
              </a:defRPr>
            </a:lvl1pPr>
          </a:lstStyle>
          <a:p>
            <a:pPr lvl="0"/>
            <a:r>
              <a:rPr lang="en-US" dirty="0"/>
              <a:t>Insert break type</a:t>
            </a:r>
          </a:p>
        </p:txBody>
      </p:sp>
      <p:sp>
        <p:nvSpPr>
          <p:cNvPr id="18" name="Text Placeholder 17"/>
          <p:cNvSpPr>
            <a:spLocks noGrp="1"/>
          </p:cNvSpPr>
          <p:nvPr>
            <p:ph type="body" sz="quarter" idx="22" hasCustomPrompt="1"/>
          </p:nvPr>
        </p:nvSpPr>
        <p:spPr bwMode="gray">
          <a:xfrm>
            <a:off x="5459586" y="3171239"/>
            <a:ext cx="740664" cy="1384995"/>
          </a:xfrm>
        </p:spPr>
        <p:txBody>
          <a:bodyPr/>
          <a:lstStyle>
            <a:lvl1pPr marL="0" indent="0" algn="r">
              <a:spcBef>
                <a:spcPts val="0"/>
              </a:spcBef>
              <a:buNone/>
              <a:defRPr sz="9000">
                <a:solidFill>
                  <a:schemeClr val="accent6"/>
                </a:solidFill>
                <a:latin typeface="+mj-lt"/>
              </a:defRPr>
            </a:lvl1pPr>
          </a:lstStyle>
          <a:p>
            <a:pPr lvl="0"/>
            <a:r>
              <a:rPr lang="en-US" dirty="0"/>
              <a:t>#</a:t>
            </a:r>
          </a:p>
        </p:txBody>
      </p:sp>
      <p:sp>
        <p:nvSpPr>
          <p:cNvPr id="17" name="TextBox 1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2" name="Text Placeholder 1"/>
          <p:cNvSpPr txBox="1">
            <a:spLocks/>
          </p:cNvSpPr>
          <p:nvPr userDrawn="1"/>
        </p:nvSpPr>
        <p:spPr bwMode="gray">
          <a:xfrm>
            <a:off x="6469576" y="3025755"/>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60600" y="683511"/>
            <a:ext cx="1128820" cy="433532"/>
          </a:xfrm>
          <a:prstGeom prst="rect">
            <a:avLst/>
          </a:prstGeom>
        </p:spPr>
      </p:pic>
    </p:spTree>
    <p:custDataLst>
      <p:tags r:id="rId1"/>
    </p:custDataLst>
    <p:extLst>
      <p:ext uri="{BB962C8B-B14F-4D97-AF65-F5344CB8AC3E}">
        <p14:creationId xmlns:p14="http://schemas.microsoft.com/office/powerpoint/2010/main" val="2931385124"/>
      </p:ext>
    </p:extLst>
  </p:cSld>
  <p:clrMapOvr>
    <a:masterClrMapping/>
  </p:clrMapOvr>
  <p:extLst>
    <p:ext uri="{DCECCB84-F9BA-43D5-87BE-67443E8EF086}">
      <p15:sldGuideLst xmlns:p15="http://schemas.microsoft.com/office/powerpoint/2012/main">
        <p15:guide id="1" pos="288" userDrawn="1">
          <p15:clr>
            <a:srgbClr val="FBAE40"/>
          </p15:clr>
        </p15:guide>
        <p15:guide id="2" orient="horz" pos="1718">
          <p15:clr>
            <a:srgbClr val="FBAE40"/>
          </p15:clr>
        </p15:guide>
        <p15:guide id="3" orient="horz" pos="1781"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842800116"/>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bwMode="gray">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758611219"/>
      </p:ext>
    </p:extLst>
  </p:cSld>
  <p:clrMapOvr>
    <a:masterClrMapping/>
  </p:clrMapOvr>
  <p:extLst>
    <p:ext uri="{DCECCB84-F9BA-43D5-87BE-67443E8EF086}">
      <p15:sldGuideLst xmlns:p15="http://schemas.microsoft.com/office/powerpoint/2012/main">
        <p15:guide id="1" orient="horz" pos="6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act Slid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79056" y="309824"/>
            <a:ext cx="3902242" cy="256480"/>
          </a:xfrm>
          <a:prstGeom prst="rect">
            <a:avLst/>
          </a:prstGeom>
        </p:spPr>
        <p:txBody>
          <a:bodyPr wrap="square" lIns="0" tIns="0" rIns="0" bIns="0" anchor="b" anchorCtr="0">
            <a:spAutoFit/>
          </a:bodyPr>
          <a:lstStyle>
            <a:lvl1pPr>
              <a:lnSpc>
                <a:spcPct val="90000"/>
              </a:lnSpc>
              <a:defRPr b="0" baseline="0">
                <a:solidFill>
                  <a:schemeClr val="accent6"/>
                </a:solidFill>
              </a:defRPr>
            </a:lvl1pPr>
          </a:lstStyle>
          <a:p>
            <a:r>
              <a:rPr lang="en-US" dirty="0"/>
              <a:t>Impact Slide Title – Rockwell 18pt</a:t>
            </a:r>
          </a:p>
        </p:txBody>
      </p:sp>
      <p:sp>
        <p:nvSpPr>
          <p:cNvPr id="6" name="Text Placeholder 5"/>
          <p:cNvSpPr>
            <a:spLocks noGrp="1"/>
          </p:cNvSpPr>
          <p:nvPr>
            <p:ph type="body" sz="quarter" idx="16" hasCustomPrompt="1"/>
          </p:nvPr>
        </p:nvSpPr>
        <p:spPr bwMode="gray">
          <a:xfrm>
            <a:off x="456965" y="604599"/>
            <a:ext cx="4025123" cy="256480"/>
          </a:xfrm>
        </p:spPr>
        <p:txBody>
          <a:bodyPr/>
          <a:lstStyle>
            <a:lvl1pPr marL="0" indent="0">
              <a:lnSpc>
                <a:spcPct val="90000"/>
              </a:lnSpc>
              <a:spcBef>
                <a:spcPts val="0"/>
              </a:spcBef>
              <a:buNone/>
              <a:defRPr sz="1800" spc="50" baseline="0">
                <a:solidFill>
                  <a:schemeClr val="bg1"/>
                </a:solidFill>
                <a:latin typeface="+mj-lt"/>
              </a:defRPr>
            </a:lvl1pPr>
          </a:lstStyle>
          <a:p>
            <a:pPr lvl="0"/>
            <a:r>
              <a:rPr lang="en-US" dirty="0"/>
              <a:t>Title Continued and Highlight</a:t>
            </a:r>
          </a:p>
        </p:txBody>
      </p:sp>
      <p:sp>
        <p:nvSpPr>
          <p:cNvPr id="15" name="Text Placeholder 14"/>
          <p:cNvSpPr>
            <a:spLocks noGrp="1"/>
          </p:cNvSpPr>
          <p:nvPr>
            <p:ph type="body" sz="quarter" idx="17" hasCustomPrompt="1"/>
          </p:nvPr>
        </p:nvSpPr>
        <p:spPr bwMode="gray">
          <a:xfrm>
            <a:off x="1079874" y="1727589"/>
            <a:ext cx="4241053" cy="1809726"/>
          </a:xfrm>
        </p:spPr>
        <p:txBody>
          <a:bodyPr/>
          <a:lstStyle>
            <a:lvl1pPr marL="0" indent="0">
              <a:lnSpc>
                <a:spcPct val="120000"/>
              </a:lnSpc>
              <a:spcBef>
                <a:spcPts val="1200"/>
              </a:spcBef>
              <a:buNone/>
              <a:defRPr sz="1400">
                <a:solidFill>
                  <a:schemeClr val="bg1"/>
                </a:solidFill>
              </a:defRPr>
            </a:lvl1pPr>
            <a:lvl2pPr marL="114300" indent="0">
              <a:lnSpc>
                <a:spcPct val="110000"/>
              </a:lnSpc>
              <a:spcBef>
                <a:spcPts val="1200"/>
              </a:spcBef>
              <a:buNone/>
              <a:defRPr sz="1400">
                <a:solidFill>
                  <a:schemeClr val="bg1"/>
                </a:solidFill>
              </a:defRPr>
            </a:lvl2pPr>
            <a:lvl3pPr marL="228600" indent="0">
              <a:lnSpc>
                <a:spcPct val="110000"/>
              </a:lnSpc>
              <a:spcBef>
                <a:spcPts val="1200"/>
              </a:spcBef>
              <a:buNone/>
              <a:defRPr sz="1400">
                <a:solidFill>
                  <a:schemeClr val="bg1"/>
                </a:solidFill>
              </a:defRPr>
            </a:lvl3pPr>
            <a:lvl4pPr marL="342900" indent="0">
              <a:lnSpc>
                <a:spcPct val="110000"/>
              </a:lnSpc>
              <a:spcBef>
                <a:spcPts val="1200"/>
              </a:spcBef>
              <a:buNone/>
              <a:defRPr sz="1400">
                <a:solidFill>
                  <a:schemeClr val="bg1"/>
                </a:solidFill>
              </a:defRPr>
            </a:lvl4pPr>
            <a:lvl5pPr marL="457200" indent="0">
              <a:lnSpc>
                <a:spcPct val="110000"/>
              </a:lnSpc>
              <a:spcBef>
                <a:spcPts val="1200"/>
              </a:spcBef>
              <a:buNone/>
              <a:defRPr sz="1400">
                <a:solidFill>
                  <a:schemeClr val="bg1"/>
                </a:solidFill>
              </a:defRPr>
            </a:lvl5pPr>
          </a:lstStyle>
          <a:p>
            <a:pPr lvl="0"/>
            <a:r>
              <a:rPr lang="en-US" dirty="0"/>
              <a:t>Use dark background (impact) slides sparingly (ex: a single quote, statistic, or large image). See sample impact slides in the EAB On-screen Graphic and Layout Guide. Impact quote text – Verdana 14pt Regular. Keep quote short and minimize slide titling. Be sure to incorporate large quote graphic from the GLG. </a:t>
            </a:r>
          </a:p>
        </p:txBody>
      </p:sp>
      <p:sp>
        <p:nvSpPr>
          <p:cNvPr id="16" name="Text Placeholder 21"/>
          <p:cNvSpPr>
            <a:spLocks noGrp="1"/>
          </p:cNvSpPr>
          <p:nvPr>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accent2"/>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7" name="Text Placeholder 14"/>
          <p:cNvSpPr>
            <a:spLocks noGrp="1"/>
          </p:cNvSpPr>
          <p:nvPr>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accent2"/>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9" name="TextBox 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Tree>
    <p:custDataLst>
      <p:tags r:id="rId1"/>
    </p:custDataLst>
    <p:extLst>
      <p:ext uri="{BB962C8B-B14F-4D97-AF65-F5344CB8AC3E}">
        <p14:creationId xmlns:p14="http://schemas.microsoft.com/office/powerpoint/2010/main" val="1614469931"/>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Copyright)">
    <p:spTree>
      <p:nvGrpSpPr>
        <p:cNvPr id="1" name=""/>
        <p:cNvGrpSpPr/>
        <p:nvPr/>
      </p:nvGrpSpPr>
      <p:grpSpPr>
        <a:xfrm>
          <a:off x="0" y="0"/>
          <a:ext cx="0" cy="0"/>
          <a:chOff x="0" y="0"/>
          <a:chExt cx="0" cy="0"/>
        </a:xfrm>
      </p:grpSpPr>
      <p:sp>
        <p:nvSpPr>
          <p:cNvPr id="20" name="TextBox 19"/>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a:solidFill>
                <a:schemeClr val="tx1"/>
              </a:solidFill>
              <a:latin typeface="+mj-lt"/>
            </a:endParaRPr>
          </a:p>
        </p:txBody>
      </p:sp>
    </p:spTree>
    <p:custDataLst>
      <p:tags r:id="rId1"/>
    </p:custDataLst>
    <p:extLst>
      <p:ext uri="{BB962C8B-B14F-4D97-AF65-F5344CB8AC3E}">
        <p14:creationId xmlns:p14="http://schemas.microsoft.com/office/powerpoint/2010/main" val="968989333"/>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s://www.eab.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8" name="TextBox 7">
            <a:hlinkClick r:id="rId20"/>
          </p:cNvPr>
          <p:cNvSpPr txBox="1"/>
          <p:nvPr userDrawn="1"/>
        </p:nvSpPr>
        <p:spPr bwMode="gray">
          <a:xfrm>
            <a:off x="-1" y="4677489"/>
            <a:ext cx="2074069" cy="123111"/>
          </a:xfrm>
          <a:prstGeom prst="rect">
            <a:avLst/>
          </a:prstGeom>
          <a:noFill/>
        </p:spPr>
        <p:txBody>
          <a:bodyPr wrap="square" lIns="64008" tIns="0" rIns="64008"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©2018 EAB Global, Inc. </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panose="020B0604020202020204" pitchFamily="34" charset="0"/>
              </a:rPr>
              <a:t>•</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a:rPr>
              <a:t> All Rights Reserved</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panose="020B0604020202020204" pitchFamily="34" charset="0"/>
              </a:rPr>
              <a:t>•</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1"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eab.com</a:t>
            </a:r>
            <a:endPar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endParaRPr>
          </a:p>
        </p:txBody>
      </p:sp>
      <p:sp>
        <p:nvSpPr>
          <p:cNvPr id="10" name="Title Placeholder 9"/>
          <p:cNvSpPr>
            <a:spLocks noGrp="1"/>
          </p:cNvSpPr>
          <p:nvPr>
            <p:ph type="title"/>
          </p:nvPr>
        </p:nvSpPr>
        <p:spPr bwMode="gray">
          <a:xfrm>
            <a:off x="277813" y="309824"/>
            <a:ext cx="5486400" cy="256480"/>
          </a:xfrm>
          <a:prstGeom prst="rect">
            <a:avLst/>
          </a:prstGeom>
        </p:spPr>
        <p:txBody>
          <a:bodyPr vert="horz" lIns="0" tIns="0" rIns="0" bIns="0" rtlCol="0" anchor="b" anchorCtr="0">
            <a:spAutoFit/>
          </a:bodyPr>
          <a:lstStyle/>
          <a:p>
            <a:r>
              <a:rPr lang="en-US" dirty="0"/>
              <a:t>Slide Title – Rockwell 18pt Regular, Title Case</a:t>
            </a:r>
          </a:p>
        </p:txBody>
      </p:sp>
      <p:sp>
        <p:nvSpPr>
          <p:cNvPr id="12" name="Text Placeholder 11"/>
          <p:cNvSpPr>
            <a:spLocks noGrp="1"/>
          </p:cNvSpPr>
          <p:nvPr>
            <p:ph type="body" idx="1"/>
          </p:nvPr>
        </p:nvSpPr>
        <p:spPr bwMode="gray">
          <a:xfrm>
            <a:off x="2361804" y="1587129"/>
            <a:ext cx="16771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19"/>
    </p:custDataLst>
    <p:extLst>
      <p:ext uri="{BB962C8B-B14F-4D97-AF65-F5344CB8AC3E}">
        <p14:creationId xmlns:p14="http://schemas.microsoft.com/office/powerpoint/2010/main" val="405802110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7" r:id="rId4"/>
    <p:sldLayoutId id="2147483658" r:id="rId5"/>
    <p:sldLayoutId id="2147483659" r:id="rId6"/>
    <p:sldLayoutId id="2147483672" r:id="rId7"/>
    <p:sldLayoutId id="2147483661" r:id="rId8"/>
    <p:sldLayoutId id="2147483662" r:id="rId9"/>
    <p:sldLayoutId id="2147483663" r:id="rId10"/>
    <p:sldLayoutId id="2147483664" r:id="rId11"/>
    <p:sldLayoutId id="2147483666" r:id="rId12"/>
    <p:sldLayoutId id="2147483667" r:id="rId13"/>
    <p:sldLayoutId id="2147483668" r:id="rId14"/>
    <p:sldLayoutId id="2147483669" r:id="rId15"/>
    <p:sldLayoutId id="2147483670" r:id="rId16"/>
    <p:sldLayoutId id="2147483671" r:id="rId17"/>
  </p:sldLayoutIdLst>
  <p:hf hdr="0" ftr="0" dt="0"/>
  <p:txStyles>
    <p:titleStyle>
      <a:lvl1pPr algn="l" defTabSz="480060" rtl="0" eaLnBrk="1" latinLnBrk="0" hangingPunct="1">
        <a:lnSpc>
          <a:spcPct val="90000"/>
        </a:lnSpc>
        <a:spcBef>
          <a:spcPct val="0"/>
        </a:spcBef>
        <a:buNone/>
        <a:defRPr sz="1800" kern="1200" spc="50" baseline="0">
          <a:solidFill>
            <a:schemeClr val="tx1"/>
          </a:solidFill>
          <a:latin typeface="+mj-lt"/>
          <a:ea typeface="+mj-ea"/>
          <a:cs typeface="+mj-cs"/>
        </a:defRPr>
      </a:lvl1pPr>
    </p:titleStyle>
    <p:bodyStyle>
      <a:lvl1pPr marL="117475" indent="-117475"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1pPr>
      <a:lvl2pPr marL="228600" indent="-114300" algn="l" defTabSz="480060" rtl="0" eaLnBrk="1" latinLnBrk="0" hangingPunct="1">
        <a:lnSpc>
          <a:spcPct val="100000"/>
        </a:lnSpc>
        <a:spcBef>
          <a:spcPts val="500"/>
        </a:spcBef>
        <a:buClrTx/>
        <a:buFont typeface="Verdana" panose="020B0604030504040204" pitchFamily="34" charset="0"/>
        <a:buChar char="–"/>
        <a:defRPr sz="900" kern="1200">
          <a:solidFill>
            <a:schemeClr val="tx1"/>
          </a:solidFill>
          <a:latin typeface="+mn-lt"/>
          <a:ea typeface="+mn-ea"/>
          <a:cs typeface="+mn-cs"/>
        </a:defRPr>
      </a:lvl2pPr>
      <a:lvl3pPr marL="342900" indent="-114300"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3pPr>
      <a:lvl4pPr marL="4572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48006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57" userDrawn="1">
          <p15:clr>
            <a:srgbClr val="C35EA4"/>
          </p15:clr>
        </p15:guide>
        <p15:guide id="2" pos="175" userDrawn="1">
          <p15:clr>
            <a:srgbClr val="C35EA4"/>
          </p15:clr>
        </p15:guide>
        <p15:guide id="3" orient="horz" pos="2849" userDrawn="1">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hyperlink" Target="https://www.ers.usda.gov/topics/food-nutrition-assistance/food-security-in-the-us/definitions-of-food-security/"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hyperlink" Target="https://nces.ed.gov/programs/digest/d15/ch_3.asp"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hyperlink" Target="https://nces.ed.gov/programs/digest/d15/ch_3.asp" TargetMode="External"/><Relationship Id="rId7"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hyperlink" Target="http://mealexchange.com/" TargetMode="External"/><Relationship Id="rId9" Type="http://schemas.openxmlformats.org/officeDocument/2006/relationships/chart" Target="../charts/chart5.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udentsagainsthunger.org/wp-content/uploads/2016/10/Hunger_On_Campus.pdf" TargetMode="External"/><Relationship Id="rId7"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275" y="2115916"/>
            <a:ext cx="4389120" cy="692497"/>
          </a:xfrm>
        </p:spPr>
        <p:txBody>
          <a:bodyPr/>
          <a:lstStyle/>
          <a:p>
            <a:r>
              <a:rPr lang="en-US" dirty="0"/>
              <a:t>Trends in Food </a:t>
            </a:r>
            <a:r>
              <a:rPr lang="en-US"/>
              <a:t>and Housing </a:t>
            </a:r>
            <a:r>
              <a:rPr lang="en-US" dirty="0"/>
              <a:t>Insecurity on Campus</a:t>
            </a:r>
          </a:p>
        </p:txBody>
      </p:sp>
      <p:sp>
        <p:nvSpPr>
          <p:cNvPr id="3" name="Text Placeholder 2"/>
          <p:cNvSpPr>
            <a:spLocks noGrp="1"/>
          </p:cNvSpPr>
          <p:nvPr>
            <p:ph type="body" sz="quarter" idx="13"/>
          </p:nvPr>
        </p:nvSpPr>
        <p:spPr/>
        <p:txBody>
          <a:bodyPr/>
          <a:lstStyle/>
          <a:p>
            <a:r>
              <a:rPr lang="en-US" dirty="0"/>
              <a:t>A Briefing for Institutional Leaders</a:t>
            </a:r>
          </a:p>
        </p:txBody>
      </p:sp>
      <p:sp>
        <p:nvSpPr>
          <p:cNvPr id="4" name="Text Placeholder 3"/>
          <p:cNvSpPr>
            <a:spLocks noGrp="1"/>
          </p:cNvSpPr>
          <p:nvPr>
            <p:ph type="body" sz="quarter" idx="14"/>
          </p:nvPr>
        </p:nvSpPr>
        <p:spPr>
          <a:xfrm>
            <a:off x="4283075" y="4412656"/>
            <a:ext cx="1846263" cy="138499"/>
          </a:xfrm>
        </p:spPr>
        <p:txBody>
          <a:bodyPr/>
          <a:lstStyle/>
          <a:p>
            <a:r>
              <a:rPr lang="en-US" dirty="0"/>
              <a:t>Student Affairs Forum</a:t>
            </a:r>
          </a:p>
        </p:txBody>
      </p:sp>
    </p:spTree>
    <p:extLst>
      <p:ext uri="{BB962C8B-B14F-4D97-AF65-F5344CB8AC3E}">
        <p14:creationId xmlns:p14="http://schemas.microsoft.com/office/powerpoint/2010/main" val="206955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a:xfrm>
            <a:off x="5148072" y="4677489"/>
            <a:ext cx="1252728" cy="123111"/>
          </a:xfrm>
        </p:spPr>
        <p:txBody>
          <a:bodyPr/>
          <a:lstStyle/>
          <a:p>
            <a:r>
              <a:rPr lang="en-US" dirty="0"/>
              <a:t>Source: EAB interviews and analysis.</a:t>
            </a:r>
          </a:p>
        </p:txBody>
      </p:sp>
      <p:sp>
        <p:nvSpPr>
          <p:cNvPr id="6" name="Title 5"/>
          <p:cNvSpPr>
            <a:spLocks noGrp="1"/>
          </p:cNvSpPr>
          <p:nvPr>
            <p:ph type="title"/>
          </p:nvPr>
        </p:nvSpPr>
        <p:spPr/>
        <p:txBody>
          <a:bodyPr/>
          <a:lstStyle/>
          <a:p>
            <a:r>
              <a:rPr lang="en-US" dirty="0"/>
              <a:t>Addressing Basic Needs in Partnership with EAB</a:t>
            </a:r>
          </a:p>
        </p:txBody>
      </p:sp>
      <p:grpSp>
        <p:nvGrpSpPr>
          <p:cNvPr id="7" name="Group 6"/>
          <p:cNvGrpSpPr/>
          <p:nvPr/>
        </p:nvGrpSpPr>
        <p:grpSpPr>
          <a:xfrm>
            <a:off x="-19106" y="3595863"/>
            <a:ext cx="6411197" cy="781845"/>
            <a:chOff x="-19106" y="3587005"/>
            <a:chExt cx="6411197" cy="781845"/>
          </a:xfrm>
        </p:grpSpPr>
        <p:sp>
          <p:nvSpPr>
            <p:cNvPr id="8" name="Rectangle 7"/>
            <p:cNvSpPr/>
            <p:nvPr/>
          </p:nvSpPr>
          <p:spPr bwMode="gray">
            <a:xfrm>
              <a:off x="-19106" y="3587005"/>
              <a:ext cx="6411197" cy="781845"/>
            </a:xfrm>
            <a:prstGeom prst="rect">
              <a:avLst/>
            </a:prstGeom>
            <a:solidFill>
              <a:schemeClr val="bg2"/>
            </a:solidFill>
            <a:ln w="12700">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9" name="TextBox 8"/>
            <p:cNvSpPr txBox="1"/>
            <p:nvPr/>
          </p:nvSpPr>
          <p:spPr bwMode="gray">
            <a:xfrm>
              <a:off x="280194" y="3657058"/>
              <a:ext cx="5849144" cy="138499"/>
            </a:xfrm>
            <a:prstGeom prst="rect">
              <a:avLst/>
            </a:prstGeom>
            <a:noFill/>
          </p:spPr>
          <p:txBody>
            <a:bodyPr wrap="square" lIns="0" tIns="0" rIns="0" bIns="0" rtlCol="0">
              <a:spAutoFit/>
            </a:bodyPr>
            <a:lstStyle/>
            <a:p>
              <a:pPr defTabSz="640080"/>
              <a:r>
                <a:rPr lang="en-US" sz="900" b="1" dirty="0"/>
                <a:t>Current and Forthcoming Resources Across 2018 </a:t>
              </a:r>
            </a:p>
          </p:txBody>
        </p:sp>
        <p:grpSp>
          <p:nvGrpSpPr>
            <p:cNvPr id="10" name="Group 9"/>
            <p:cNvGrpSpPr/>
            <p:nvPr/>
          </p:nvGrpSpPr>
          <p:grpSpPr>
            <a:xfrm>
              <a:off x="286157" y="3913973"/>
              <a:ext cx="1025523" cy="365760"/>
              <a:chOff x="8622041" y="4486802"/>
              <a:chExt cx="1025523" cy="365760"/>
            </a:xfrm>
          </p:grpSpPr>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2041" y="4486802"/>
                <a:ext cx="242208" cy="365760"/>
              </a:xfrm>
              <a:prstGeom prst="rect">
                <a:avLst/>
              </a:prstGeom>
            </p:spPr>
          </p:pic>
          <p:sp>
            <p:nvSpPr>
              <p:cNvPr id="21" name="TextBox 20"/>
              <p:cNvSpPr txBox="1"/>
              <p:nvPr/>
            </p:nvSpPr>
            <p:spPr bwMode="gray">
              <a:xfrm>
                <a:off x="9070915" y="4531183"/>
                <a:ext cx="576649" cy="276999"/>
              </a:xfrm>
              <a:prstGeom prst="rect">
                <a:avLst/>
              </a:prstGeom>
              <a:noFill/>
            </p:spPr>
            <p:txBody>
              <a:bodyPr wrap="square" lIns="0" tIns="0" rIns="0" bIns="0" rtlCol="0">
                <a:spAutoFit/>
              </a:bodyPr>
              <a:lstStyle/>
              <a:p>
                <a:pPr>
                  <a:spcAft>
                    <a:spcPts val="300"/>
                  </a:spcAft>
                </a:pPr>
                <a:r>
                  <a:rPr lang="en-US" sz="900" dirty="0"/>
                  <a:t>Executive Briefing </a:t>
                </a:r>
              </a:p>
            </p:txBody>
          </p:sp>
        </p:grpSp>
        <p:grpSp>
          <p:nvGrpSpPr>
            <p:cNvPr id="11" name="Group 10"/>
            <p:cNvGrpSpPr/>
            <p:nvPr/>
          </p:nvGrpSpPr>
          <p:grpSpPr>
            <a:xfrm>
              <a:off x="1635969" y="3945063"/>
              <a:ext cx="1054325" cy="303581"/>
              <a:chOff x="8560265" y="5076335"/>
              <a:chExt cx="1054325" cy="303581"/>
            </a:xfrm>
          </p:grpSpPr>
          <p:sp>
            <p:nvSpPr>
              <p:cNvPr id="18" name="TextBox 17"/>
              <p:cNvSpPr txBox="1"/>
              <p:nvPr/>
            </p:nvSpPr>
            <p:spPr bwMode="gray">
              <a:xfrm>
                <a:off x="9070916" y="5089626"/>
                <a:ext cx="543674" cy="276999"/>
              </a:xfrm>
              <a:prstGeom prst="rect">
                <a:avLst/>
              </a:prstGeom>
              <a:noFill/>
            </p:spPr>
            <p:txBody>
              <a:bodyPr wrap="square" lIns="0" tIns="0" rIns="0" bIns="0" rtlCol="0">
                <a:spAutoFit/>
              </a:bodyPr>
              <a:lstStyle/>
              <a:p>
                <a:pPr>
                  <a:spcAft>
                    <a:spcPts val="300"/>
                  </a:spcAft>
                </a:pPr>
                <a:r>
                  <a:rPr lang="en-US" sz="900" dirty="0"/>
                  <a:t>Webinar Series</a:t>
                </a:r>
              </a:p>
            </p:txBody>
          </p:sp>
          <p:pic>
            <p:nvPicPr>
              <p:cNvPr id="19" name="Picture 2" descr="http://abco.advisory.com/DSS/eab-icons/person_casual_with_comput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0265" y="5076335"/>
                <a:ext cx="365760" cy="30358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 11"/>
            <p:cNvGrpSpPr/>
            <p:nvPr/>
          </p:nvGrpSpPr>
          <p:grpSpPr>
            <a:xfrm>
              <a:off x="3014583" y="3957255"/>
              <a:ext cx="1304403" cy="279197"/>
              <a:chOff x="8560265" y="4079249"/>
              <a:chExt cx="1304403" cy="279197"/>
            </a:xfrm>
          </p:grpSpPr>
          <p:sp>
            <p:nvSpPr>
              <p:cNvPr id="16" name="TextBox 15"/>
              <p:cNvSpPr txBox="1"/>
              <p:nvPr/>
            </p:nvSpPr>
            <p:spPr bwMode="gray">
              <a:xfrm>
                <a:off x="9070916" y="4080348"/>
                <a:ext cx="793752" cy="276999"/>
              </a:xfrm>
              <a:prstGeom prst="rect">
                <a:avLst/>
              </a:prstGeom>
              <a:noFill/>
            </p:spPr>
            <p:txBody>
              <a:bodyPr wrap="square" lIns="0" tIns="0" rIns="0" bIns="0" rtlCol="0">
                <a:spAutoFit/>
              </a:bodyPr>
              <a:lstStyle/>
              <a:p>
                <a:pPr>
                  <a:spcAft>
                    <a:spcPts val="300"/>
                  </a:spcAft>
                </a:pPr>
                <a:r>
                  <a:rPr lang="en-US" sz="900" dirty="0"/>
                  <a:t>Best Practice Study </a:t>
                </a:r>
              </a:p>
            </p:txBody>
          </p:sp>
          <p:pic>
            <p:nvPicPr>
              <p:cNvPr id="17" name="Picture 2" descr="http://abco.advisory.com/DSS/eab-icons/Book.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0265" y="4079249"/>
                <a:ext cx="365760" cy="27919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12"/>
            <p:cNvGrpSpPr/>
            <p:nvPr/>
          </p:nvGrpSpPr>
          <p:grpSpPr>
            <a:xfrm>
              <a:off x="4643276" y="3913973"/>
              <a:ext cx="1479712" cy="365760"/>
              <a:chOff x="8561484" y="5539362"/>
              <a:chExt cx="1479712" cy="365760"/>
            </a:xfrm>
          </p:grpSpPr>
          <p:sp>
            <p:nvSpPr>
              <p:cNvPr id="14" name="TextBox 13"/>
              <p:cNvSpPr txBox="1"/>
              <p:nvPr/>
            </p:nvSpPr>
            <p:spPr bwMode="gray">
              <a:xfrm>
                <a:off x="9070915" y="5583744"/>
                <a:ext cx="970281" cy="276999"/>
              </a:xfrm>
              <a:prstGeom prst="rect">
                <a:avLst/>
              </a:prstGeom>
              <a:noFill/>
            </p:spPr>
            <p:txBody>
              <a:bodyPr wrap="square" lIns="0" tIns="0" rIns="0" bIns="0" rtlCol="0">
                <a:spAutoFit/>
              </a:bodyPr>
              <a:lstStyle/>
              <a:p>
                <a:pPr>
                  <a:spcAft>
                    <a:spcPts val="300"/>
                  </a:spcAft>
                </a:pPr>
                <a:r>
                  <a:rPr lang="en-US" sz="900" dirty="0"/>
                  <a:t>Implementation Toolkit </a:t>
                </a:r>
              </a:p>
            </p:txBody>
          </p:sp>
          <p:pic>
            <p:nvPicPr>
              <p:cNvPr id="15" name="Picture 4" descr="http://abco.advisory.com/DSS/eab-icons/blueprint.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61484" y="5539362"/>
                <a:ext cx="363322" cy="36576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7" name="Rectangle 26"/>
          <p:cNvSpPr/>
          <p:nvPr/>
        </p:nvSpPr>
        <p:spPr bwMode="gray">
          <a:xfrm>
            <a:off x="280194" y="1137497"/>
            <a:ext cx="1859502" cy="378139"/>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900" b="1" dirty="0">
                <a:solidFill>
                  <a:schemeClr val="bg1"/>
                </a:solidFill>
              </a:rPr>
              <a:t>Addressing Current </a:t>
            </a:r>
            <a:br>
              <a:rPr lang="en-US" sz="900" b="1" dirty="0">
                <a:solidFill>
                  <a:schemeClr val="bg1"/>
                </a:solidFill>
              </a:rPr>
            </a:br>
            <a:r>
              <a:rPr lang="en-US" sz="900" b="1" dirty="0">
                <a:solidFill>
                  <a:schemeClr val="bg1"/>
                </a:solidFill>
              </a:rPr>
              <a:t>Student Needs</a:t>
            </a:r>
          </a:p>
        </p:txBody>
      </p:sp>
      <p:sp>
        <p:nvSpPr>
          <p:cNvPr id="28" name="Rectangle 27"/>
          <p:cNvSpPr/>
          <p:nvPr/>
        </p:nvSpPr>
        <p:spPr bwMode="gray">
          <a:xfrm>
            <a:off x="2190750" y="1137498"/>
            <a:ext cx="3932238" cy="378138"/>
          </a:xfrm>
          <a:prstGeom prst="rect">
            <a:avLst/>
          </a:prstGeom>
          <a:solidFill>
            <a:schemeClr val="accent6"/>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900" b="1" dirty="0">
                <a:solidFill>
                  <a:schemeClr val="bg1"/>
                </a:solidFill>
              </a:rPr>
              <a:t>Planning for the Future</a:t>
            </a:r>
          </a:p>
        </p:txBody>
      </p:sp>
      <p:sp>
        <p:nvSpPr>
          <p:cNvPr id="36" name="Text Placeholder 35"/>
          <p:cNvSpPr>
            <a:spLocks noGrp="1"/>
          </p:cNvSpPr>
          <p:nvPr>
            <p:ph type="body" sz="quarter" idx="15"/>
          </p:nvPr>
        </p:nvSpPr>
        <p:spPr/>
        <p:txBody>
          <a:bodyPr/>
          <a:lstStyle/>
          <a:p>
            <a:r>
              <a:rPr lang="en-US" dirty="0"/>
              <a:t>Research and Resources to Support Food and Housing Security</a:t>
            </a:r>
          </a:p>
        </p:txBody>
      </p:sp>
      <p:sp>
        <p:nvSpPr>
          <p:cNvPr id="40" name="TextBox 39"/>
          <p:cNvSpPr txBox="1"/>
          <p:nvPr/>
        </p:nvSpPr>
        <p:spPr bwMode="gray">
          <a:xfrm>
            <a:off x="280194" y="1692770"/>
            <a:ext cx="1671784" cy="276999"/>
          </a:xfrm>
          <a:prstGeom prst="rect">
            <a:avLst/>
          </a:prstGeom>
          <a:noFill/>
        </p:spPr>
        <p:txBody>
          <a:bodyPr wrap="square" lIns="0" tIns="0" rIns="0" bIns="0" rtlCol="0">
            <a:spAutoFit/>
          </a:bodyPr>
          <a:lstStyle/>
          <a:p>
            <a:r>
              <a:rPr lang="en-US" sz="900" b="1" dirty="0"/>
              <a:t>Maximize Existing Resources</a:t>
            </a:r>
          </a:p>
        </p:txBody>
      </p:sp>
      <p:sp>
        <p:nvSpPr>
          <p:cNvPr id="42" name="TextBox 41"/>
          <p:cNvSpPr txBox="1"/>
          <p:nvPr/>
        </p:nvSpPr>
        <p:spPr bwMode="gray">
          <a:xfrm>
            <a:off x="2403363" y="1708285"/>
            <a:ext cx="1476358" cy="276999"/>
          </a:xfrm>
          <a:prstGeom prst="rect">
            <a:avLst/>
          </a:prstGeom>
          <a:noFill/>
        </p:spPr>
        <p:txBody>
          <a:bodyPr wrap="square" lIns="0" tIns="0" rIns="0" bIns="0" rtlCol="0">
            <a:spAutoFit/>
          </a:bodyPr>
          <a:lstStyle/>
          <a:p>
            <a:r>
              <a:rPr lang="en-US" sz="900" b="1" dirty="0"/>
              <a:t>Build a Formal Campus Infrastructure</a:t>
            </a:r>
          </a:p>
        </p:txBody>
      </p:sp>
      <p:sp>
        <p:nvSpPr>
          <p:cNvPr id="44" name="TextBox 43"/>
          <p:cNvSpPr txBox="1"/>
          <p:nvPr/>
        </p:nvSpPr>
        <p:spPr bwMode="gray">
          <a:xfrm>
            <a:off x="4226988" y="1696854"/>
            <a:ext cx="1991250" cy="276999"/>
          </a:xfrm>
          <a:prstGeom prst="rect">
            <a:avLst/>
          </a:prstGeom>
          <a:noFill/>
        </p:spPr>
        <p:txBody>
          <a:bodyPr wrap="square" lIns="0" tIns="0" rIns="0" bIns="0" rtlCol="0">
            <a:spAutoFit/>
          </a:bodyPr>
          <a:lstStyle/>
          <a:p>
            <a:r>
              <a:rPr lang="en-US" sz="900" b="1" dirty="0"/>
              <a:t>Explore Sustainable Funding and Staffing Models</a:t>
            </a:r>
          </a:p>
        </p:txBody>
      </p:sp>
      <p:sp>
        <p:nvSpPr>
          <p:cNvPr id="45" name="TextBox 44"/>
          <p:cNvSpPr txBox="1"/>
          <p:nvPr/>
        </p:nvSpPr>
        <p:spPr bwMode="gray">
          <a:xfrm>
            <a:off x="282536" y="2061305"/>
            <a:ext cx="1669441" cy="866904"/>
          </a:xfrm>
          <a:prstGeom prst="rect">
            <a:avLst/>
          </a:prstGeom>
          <a:noFill/>
        </p:spPr>
        <p:txBody>
          <a:bodyPr wrap="square" lIns="0" tIns="0" rIns="0" bIns="0" rtlCol="0">
            <a:spAutoFit/>
          </a:bodyPr>
          <a:lstStyle/>
          <a:p>
            <a:pPr>
              <a:spcBef>
                <a:spcPts val="500"/>
              </a:spcBef>
            </a:pPr>
            <a:r>
              <a:rPr lang="en-US" sz="800" i="1" dirty="0"/>
              <a:t>Practices and tools to:</a:t>
            </a:r>
          </a:p>
          <a:p>
            <a:pPr marL="119063" indent="-118872">
              <a:spcBef>
                <a:spcPts val="500"/>
              </a:spcBef>
              <a:buFont typeface="Arial" panose="020B0604020202020204" pitchFamily="34" charset="0"/>
              <a:buChar char="•"/>
            </a:pPr>
            <a:r>
              <a:rPr lang="en-US" sz="800" dirty="0"/>
              <a:t>Centralize information about existing resources to support food and housing security</a:t>
            </a:r>
          </a:p>
          <a:p>
            <a:pPr marL="119063" indent="-118872">
              <a:spcBef>
                <a:spcPts val="500"/>
              </a:spcBef>
              <a:buFont typeface="Arial" panose="020B0604020202020204" pitchFamily="34" charset="0"/>
              <a:buChar char="•"/>
            </a:pPr>
            <a:r>
              <a:rPr lang="en-US" sz="800" dirty="0"/>
              <a:t>Connect students with surplus campus resources</a:t>
            </a:r>
          </a:p>
        </p:txBody>
      </p:sp>
      <p:sp>
        <p:nvSpPr>
          <p:cNvPr id="46" name="TextBox 45"/>
          <p:cNvSpPr txBox="1"/>
          <p:nvPr/>
        </p:nvSpPr>
        <p:spPr bwMode="gray">
          <a:xfrm>
            <a:off x="2403363" y="2061305"/>
            <a:ext cx="1724860" cy="743793"/>
          </a:xfrm>
          <a:prstGeom prst="rect">
            <a:avLst/>
          </a:prstGeom>
          <a:noFill/>
        </p:spPr>
        <p:txBody>
          <a:bodyPr wrap="square" lIns="0" tIns="0" rIns="0" bIns="0" rtlCol="0">
            <a:spAutoFit/>
          </a:bodyPr>
          <a:lstStyle/>
          <a:p>
            <a:pPr>
              <a:spcBef>
                <a:spcPts val="500"/>
              </a:spcBef>
            </a:pPr>
            <a:r>
              <a:rPr lang="en-US" sz="800" i="1" dirty="0"/>
              <a:t>Practices and tools to:</a:t>
            </a:r>
          </a:p>
          <a:p>
            <a:pPr marL="119063" indent="-119063">
              <a:spcBef>
                <a:spcPts val="500"/>
              </a:spcBef>
              <a:buFont typeface="Arial" panose="020B0604020202020204" pitchFamily="34" charset="0"/>
              <a:buChar char="•"/>
            </a:pPr>
            <a:r>
              <a:rPr lang="en-US" sz="800" dirty="0"/>
              <a:t>Assess level of need on your campus</a:t>
            </a:r>
          </a:p>
          <a:p>
            <a:pPr marL="119063" indent="-119063">
              <a:spcBef>
                <a:spcPts val="500"/>
              </a:spcBef>
              <a:buFont typeface="Arial" panose="020B0604020202020204" pitchFamily="34" charset="0"/>
              <a:buChar char="•"/>
            </a:pPr>
            <a:r>
              <a:rPr lang="en-US" sz="800" dirty="0"/>
              <a:t>Cultivate a campus-wide </a:t>
            </a:r>
            <a:br>
              <a:rPr lang="en-US" sz="800" dirty="0"/>
            </a:br>
            <a:r>
              <a:rPr lang="en-US" sz="800" dirty="0"/>
              <a:t>referral network</a:t>
            </a:r>
          </a:p>
        </p:txBody>
      </p:sp>
      <p:sp>
        <p:nvSpPr>
          <p:cNvPr id="47" name="TextBox 46"/>
          <p:cNvSpPr txBox="1"/>
          <p:nvPr/>
        </p:nvSpPr>
        <p:spPr bwMode="gray">
          <a:xfrm>
            <a:off x="4224626" y="2061305"/>
            <a:ext cx="1793948" cy="1054135"/>
          </a:xfrm>
          <a:prstGeom prst="rect">
            <a:avLst/>
          </a:prstGeom>
          <a:noFill/>
        </p:spPr>
        <p:txBody>
          <a:bodyPr wrap="square" lIns="0" tIns="0" rIns="0" bIns="0" rtlCol="0">
            <a:spAutoFit/>
          </a:bodyPr>
          <a:lstStyle/>
          <a:p>
            <a:pPr>
              <a:spcBef>
                <a:spcPts val="500"/>
              </a:spcBef>
            </a:pPr>
            <a:r>
              <a:rPr lang="en-US" sz="800" i="1" dirty="0"/>
              <a:t>Practices and tools to:</a:t>
            </a:r>
          </a:p>
          <a:p>
            <a:pPr marL="119063" indent="-119063">
              <a:spcBef>
                <a:spcPts val="500"/>
              </a:spcBef>
              <a:buFont typeface="Arial" panose="020B0604020202020204" pitchFamily="34" charset="0"/>
              <a:buChar char="•"/>
            </a:pPr>
            <a:r>
              <a:rPr lang="en-US" sz="800" dirty="0"/>
              <a:t>Explore fundraising: Craft a compelling case for donors</a:t>
            </a:r>
          </a:p>
          <a:p>
            <a:pPr marL="119063" indent="-119063">
              <a:spcBef>
                <a:spcPts val="500"/>
              </a:spcBef>
              <a:buFont typeface="Arial" panose="020B0604020202020204" pitchFamily="34" charset="0"/>
              <a:buChar char="•"/>
            </a:pPr>
            <a:r>
              <a:rPr lang="en-US" sz="800" dirty="0"/>
              <a:t>Bring structure to existing </a:t>
            </a:r>
            <a:br>
              <a:rPr lang="en-US" sz="800" dirty="0"/>
            </a:br>
            <a:r>
              <a:rPr lang="en-US" sz="800" dirty="0"/>
              <a:t>campus-wide efforts</a:t>
            </a:r>
          </a:p>
          <a:p>
            <a:pPr marL="119063" indent="-119063">
              <a:spcBef>
                <a:spcPts val="500"/>
              </a:spcBef>
              <a:buFont typeface="Arial" panose="020B0604020202020204" pitchFamily="34" charset="0"/>
              <a:buChar char="•"/>
            </a:pPr>
            <a:r>
              <a:rPr lang="en-US" sz="800" dirty="0"/>
              <a:t>Identify a basic needs support model</a:t>
            </a:r>
          </a:p>
        </p:txBody>
      </p:sp>
      <p:cxnSp>
        <p:nvCxnSpPr>
          <p:cNvPr id="48" name="Straight Connector 47"/>
          <p:cNvCxnSpPr/>
          <p:nvPr/>
        </p:nvCxnSpPr>
        <p:spPr bwMode="gray">
          <a:xfrm>
            <a:off x="6122988" y="1137497"/>
            <a:ext cx="0" cy="2310553"/>
          </a:xfrm>
          <a:prstGeom prst="line">
            <a:avLst/>
          </a:prstGeom>
          <a:ln w="1270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gray">
          <a:xfrm>
            <a:off x="2129161" y="1137497"/>
            <a:ext cx="0" cy="2310553"/>
          </a:xfrm>
          <a:prstGeom prst="line">
            <a:avLst/>
          </a:prstGeom>
          <a:ln w="12700">
            <a:solidFill>
              <a:schemeClr val="accent5"/>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08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Key Terms and Definitions</a:t>
            </a:r>
          </a:p>
        </p:txBody>
      </p:sp>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a:xfrm>
            <a:off x="2367516" y="4523601"/>
            <a:ext cx="4033284" cy="276999"/>
          </a:xfrm>
        </p:spPr>
        <p:txBody>
          <a:bodyPr/>
          <a:lstStyle/>
          <a:p>
            <a:pPr algn="r"/>
            <a:r>
              <a:rPr lang="en-US" dirty="0"/>
              <a:t>Source: USDA Economic Research Service. Retrieved from </a:t>
            </a:r>
            <a:r>
              <a:rPr lang="en-US" dirty="0">
                <a:hlinkClick r:id="rId3"/>
              </a:rPr>
              <a:t>https://www.ers.usda.gov/topics/food-nutrition-assistance/food-security-in-the-us/definitions-of-food-security/</a:t>
            </a:r>
            <a:r>
              <a:rPr lang="en-US" dirty="0"/>
              <a:t>. </a:t>
            </a:r>
            <a:r>
              <a:rPr lang="en-US" dirty="0" err="1"/>
              <a:t>Dubick</a:t>
            </a:r>
            <a:r>
              <a:rPr lang="en-US" dirty="0"/>
              <a:t>, James, Brandon Mathews, and Clare Cady. </a:t>
            </a:r>
            <a:r>
              <a:rPr lang="en-US" i="1" dirty="0"/>
              <a:t>Hunger on Campus</a:t>
            </a:r>
            <a:r>
              <a:rPr lang="en-US" dirty="0"/>
              <a:t>. 2016.</a:t>
            </a:r>
          </a:p>
        </p:txBody>
      </p:sp>
      <p:sp>
        <p:nvSpPr>
          <p:cNvPr id="5" name="Text Placeholder 4"/>
          <p:cNvSpPr>
            <a:spLocks noGrp="1"/>
          </p:cNvSpPr>
          <p:nvPr>
            <p:ph type="body" sz="quarter" idx="19"/>
          </p:nvPr>
        </p:nvSpPr>
        <p:spPr/>
        <p:txBody>
          <a:bodyPr/>
          <a:lstStyle/>
          <a:p>
            <a:endParaRPr lang="en-US"/>
          </a:p>
        </p:txBody>
      </p:sp>
      <p:sp>
        <p:nvSpPr>
          <p:cNvPr id="6" name="Title 5"/>
          <p:cNvSpPr>
            <a:spLocks noGrp="1"/>
          </p:cNvSpPr>
          <p:nvPr>
            <p:ph type="title"/>
          </p:nvPr>
        </p:nvSpPr>
        <p:spPr/>
        <p:txBody>
          <a:bodyPr/>
          <a:lstStyle/>
          <a:p>
            <a:r>
              <a:rPr lang="en-US" dirty="0"/>
              <a:t>Speaking the Same Language</a:t>
            </a:r>
          </a:p>
        </p:txBody>
      </p:sp>
      <p:grpSp>
        <p:nvGrpSpPr>
          <p:cNvPr id="8" name="Group 7"/>
          <p:cNvGrpSpPr/>
          <p:nvPr/>
        </p:nvGrpSpPr>
        <p:grpSpPr>
          <a:xfrm>
            <a:off x="271463" y="1093124"/>
            <a:ext cx="5969515" cy="3279372"/>
            <a:chOff x="271463" y="1093124"/>
            <a:chExt cx="5969515" cy="3279372"/>
          </a:xfrm>
        </p:grpSpPr>
        <p:cxnSp>
          <p:nvCxnSpPr>
            <p:cNvPr id="9" name="Straight Arrow Connector 8"/>
            <p:cNvCxnSpPr/>
            <p:nvPr/>
          </p:nvCxnSpPr>
          <p:spPr bwMode="gray">
            <a:xfrm>
              <a:off x="381467" y="1537856"/>
              <a:ext cx="0" cy="2834640"/>
            </a:xfrm>
            <a:prstGeom prst="straightConnector1">
              <a:avLst/>
            </a:prstGeom>
            <a:ln w="104775">
              <a:solidFill>
                <a:schemeClr val="accent5"/>
              </a:solidFill>
              <a:miter lim="800000"/>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7" name="Oval 16"/>
            <p:cNvSpPr>
              <a:spLocks noChangeAspect="1"/>
            </p:cNvSpPr>
            <p:nvPr/>
          </p:nvSpPr>
          <p:spPr bwMode="gray">
            <a:xfrm>
              <a:off x="299171" y="1907814"/>
              <a:ext cx="164592" cy="162131"/>
            </a:xfrm>
            <a:prstGeom prst="ellipse">
              <a:avLst/>
            </a:prstGeom>
            <a:solidFill>
              <a:schemeClr val="accent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0" name="Oval 19"/>
            <p:cNvSpPr>
              <a:spLocks noChangeAspect="1"/>
            </p:cNvSpPr>
            <p:nvPr/>
          </p:nvSpPr>
          <p:spPr bwMode="gray">
            <a:xfrm>
              <a:off x="299171" y="2510145"/>
              <a:ext cx="164592" cy="162131"/>
            </a:xfrm>
            <a:prstGeom prst="ellipse">
              <a:avLst/>
            </a:prstGeom>
            <a:solidFill>
              <a:schemeClr val="accent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1" name="Oval 20"/>
            <p:cNvSpPr>
              <a:spLocks noChangeAspect="1"/>
            </p:cNvSpPr>
            <p:nvPr/>
          </p:nvSpPr>
          <p:spPr bwMode="gray">
            <a:xfrm>
              <a:off x="299171" y="3112476"/>
              <a:ext cx="164592" cy="162131"/>
            </a:xfrm>
            <a:prstGeom prst="ellipse">
              <a:avLst/>
            </a:prstGeom>
            <a:solidFill>
              <a:schemeClr val="accent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2" name="Oval 21"/>
            <p:cNvSpPr>
              <a:spLocks noChangeAspect="1"/>
            </p:cNvSpPr>
            <p:nvPr/>
          </p:nvSpPr>
          <p:spPr bwMode="gray">
            <a:xfrm>
              <a:off x="299171" y="3714807"/>
              <a:ext cx="164592" cy="162131"/>
            </a:xfrm>
            <a:prstGeom prst="ellipse">
              <a:avLst/>
            </a:prstGeom>
            <a:solidFill>
              <a:schemeClr val="accent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TextBox 22"/>
            <p:cNvSpPr txBox="1"/>
            <p:nvPr/>
          </p:nvSpPr>
          <p:spPr bwMode="gray">
            <a:xfrm>
              <a:off x="621474" y="1695522"/>
              <a:ext cx="2427826" cy="461665"/>
            </a:xfrm>
            <a:prstGeom prst="rect">
              <a:avLst/>
            </a:prstGeom>
            <a:noFill/>
            <a:ln w="6350">
              <a:solidFill>
                <a:schemeClr val="accent2"/>
              </a:solidFill>
            </a:ln>
          </p:spPr>
          <p:txBody>
            <a:bodyPr wrap="square" lIns="91440" tIns="45720" rIns="91440" bIns="45720" rtlCol="0">
              <a:spAutoFit/>
            </a:bodyPr>
            <a:lstStyle/>
            <a:p>
              <a:pPr>
                <a:spcBef>
                  <a:spcPts val="500"/>
                </a:spcBef>
              </a:pPr>
              <a:r>
                <a:rPr lang="en-US" sz="800" b="1" dirty="0"/>
                <a:t>High Food Security</a:t>
              </a:r>
              <a:br>
                <a:rPr lang="en-US" sz="800" dirty="0"/>
              </a:br>
              <a:r>
                <a:rPr lang="en-US" sz="800" dirty="0"/>
                <a:t>No reported indications of food-access problems or limitations.</a:t>
              </a:r>
            </a:p>
          </p:txBody>
        </p:sp>
        <p:sp>
          <p:nvSpPr>
            <p:cNvPr id="24" name="TextBox 23"/>
            <p:cNvSpPr txBox="1"/>
            <p:nvPr/>
          </p:nvSpPr>
          <p:spPr bwMode="gray">
            <a:xfrm>
              <a:off x="621473" y="2252968"/>
              <a:ext cx="2427828" cy="707886"/>
            </a:xfrm>
            <a:prstGeom prst="rect">
              <a:avLst/>
            </a:prstGeom>
            <a:noFill/>
            <a:ln w="6350">
              <a:solidFill>
                <a:schemeClr val="accent2"/>
              </a:solidFill>
            </a:ln>
          </p:spPr>
          <p:txBody>
            <a:bodyPr wrap="square" lIns="91440" tIns="45720" rIns="91440" bIns="45720" rtlCol="0">
              <a:spAutoFit/>
            </a:bodyPr>
            <a:lstStyle/>
            <a:p>
              <a:pPr>
                <a:spcBef>
                  <a:spcPts val="500"/>
                </a:spcBef>
              </a:pPr>
              <a:r>
                <a:rPr lang="en-US" sz="800" b="1" dirty="0"/>
                <a:t>Marginal Food Security</a:t>
              </a:r>
              <a:br>
                <a:rPr lang="en-US" sz="800" dirty="0"/>
              </a:br>
              <a:r>
                <a:rPr lang="en-US" sz="800" dirty="0"/>
                <a:t>One or two reported indications—typically anxiety over food sufficiency or shortage of food in the house. Little or no indication of changes in diet or food intake.</a:t>
              </a:r>
            </a:p>
          </p:txBody>
        </p:sp>
        <p:sp>
          <p:nvSpPr>
            <p:cNvPr id="25" name="TextBox 24"/>
            <p:cNvSpPr txBox="1"/>
            <p:nvPr/>
          </p:nvSpPr>
          <p:spPr bwMode="gray">
            <a:xfrm>
              <a:off x="621474" y="3056635"/>
              <a:ext cx="2427827" cy="584775"/>
            </a:xfrm>
            <a:prstGeom prst="rect">
              <a:avLst/>
            </a:prstGeom>
            <a:noFill/>
            <a:ln w="6350">
              <a:solidFill>
                <a:schemeClr val="accent2"/>
              </a:solidFill>
            </a:ln>
          </p:spPr>
          <p:txBody>
            <a:bodyPr wrap="square" lIns="91440" tIns="45720" rIns="91440" bIns="45720" rtlCol="0">
              <a:spAutoFit/>
            </a:bodyPr>
            <a:lstStyle/>
            <a:p>
              <a:pPr>
                <a:spcBef>
                  <a:spcPts val="500"/>
                </a:spcBef>
              </a:pPr>
              <a:r>
                <a:rPr lang="en-US" sz="800" b="1" dirty="0"/>
                <a:t>Low Food Security</a:t>
              </a:r>
              <a:br>
                <a:rPr lang="en-US" sz="800" dirty="0"/>
              </a:br>
              <a:r>
                <a:rPr lang="en-US" sz="800" dirty="0"/>
                <a:t>Reports of reduced quality, variety, or desirability of diet. Little or no indication of reduced food intake.</a:t>
              </a:r>
            </a:p>
          </p:txBody>
        </p:sp>
        <p:sp>
          <p:nvSpPr>
            <p:cNvPr id="26" name="TextBox 25"/>
            <p:cNvSpPr txBox="1"/>
            <p:nvPr/>
          </p:nvSpPr>
          <p:spPr bwMode="gray">
            <a:xfrm>
              <a:off x="628400" y="3737190"/>
              <a:ext cx="2427827" cy="461665"/>
            </a:xfrm>
            <a:prstGeom prst="rect">
              <a:avLst/>
            </a:prstGeom>
            <a:noFill/>
            <a:ln w="6350">
              <a:solidFill>
                <a:schemeClr val="accent2"/>
              </a:solidFill>
            </a:ln>
          </p:spPr>
          <p:txBody>
            <a:bodyPr wrap="square" lIns="91440" tIns="45720" rIns="91440" bIns="45720" rtlCol="0">
              <a:spAutoFit/>
            </a:bodyPr>
            <a:lstStyle/>
            <a:p>
              <a:pPr>
                <a:spcBef>
                  <a:spcPts val="500"/>
                </a:spcBef>
              </a:pPr>
              <a:r>
                <a:rPr lang="en-US" sz="800" b="1" dirty="0"/>
                <a:t>Very Low Food Security</a:t>
              </a:r>
              <a:br>
                <a:rPr lang="en-US" sz="800" dirty="0"/>
              </a:br>
              <a:r>
                <a:rPr lang="en-US" sz="800" dirty="0"/>
                <a:t>Reports of multiple indications of disrupted eating patterns and reduced food intake.</a:t>
              </a:r>
            </a:p>
          </p:txBody>
        </p:sp>
        <p:sp>
          <p:nvSpPr>
            <p:cNvPr id="27" name="TextBox 26"/>
            <p:cNvSpPr txBox="1"/>
            <p:nvPr/>
          </p:nvSpPr>
          <p:spPr bwMode="gray">
            <a:xfrm>
              <a:off x="271463" y="1093124"/>
              <a:ext cx="2805546" cy="153888"/>
            </a:xfrm>
            <a:prstGeom prst="rect">
              <a:avLst/>
            </a:prstGeom>
            <a:noFill/>
          </p:spPr>
          <p:txBody>
            <a:bodyPr wrap="square" lIns="0" tIns="0" rIns="0" bIns="0" rtlCol="0">
              <a:spAutoFit/>
            </a:bodyPr>
            <a:lstStyle/>
            <a:p>
              <a:pPr>
                <a:spcBef>
                  <a:spcPts val="500"/>
                </a:spcBef>
              </a:pPr>
              <a:r>
                <a:rPr lang="en-US" sz="1000" b="1" dirty="0"/>
                <a:t>Range of Food Security</a:t>
              </a:r>
            </a:p>
          </p:txBody>
        </p:sp>
        <p:cxnSp>
          <p:nvCxnSpPr>
            <p:cNvPr id="33" name="Straight Connector 32"/>
            <p:cNvCxnSpPr/>
            <p:nvPr/>
          </p:nvCxnSpPr>
          <p:spPr bwMode="gray">
            <a:xfrm flipV="1">
              <a:off x="446979" y="1988702"/>
              <a:ext cx="173736" cy="0"/>
            </a:xfrm>
            <a:prstGeom prst="line">
              <a:avLst/>
            </a:prstGeom>
            <a:ln w="635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gray">
            <a:xfrm flipV="1">
              <a:off x="446979" y="2591210"/>
              <a:ext cx="173736" cy="0"/>
            </a:xfrm>
            <a:prstGeom prst="line">
              <a:avLst/>
            </a:prstGeom>
            <a:ln w="635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gray">
            <a:xfrm flipV="1">
              <a:off x="446979" y="3193541"/>
              <a:ext cx="173736" cy="0"/>
            </a:xfrm>
            <a:prstGeom prst="line">
              <a:avLst/>
            </a:prstGeom>
            <a:ln w="635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gray">
            <a:xfrm flipV="1">
              <a:off x="446979" y="3795872"/>
              <a:ext cx="173736" cy="0"/>
            </a:xfrm>
            <a:prstGeom prst="line">
              <a:avLst/>
            </a:prstGeom>
            <a:ln w="635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bwMode="gray">
            <a:xfrm>
              <a:off x="3266010" y="1293329"/>
              <a:ext cx="2805546" cy="138499"/>
            </a:xfrm>
            <a:prstGeom prst="rect">
              <a:avLst/>
            </a:prstGeom>
            <a:noFill/>
          </p:spPr>
          <p:txBody>
            <a:bodyPr wrap="square" lIns="0" tIns="0" rIns="0" bIns="0" rtlCol="0">
              <a:spAutoFit/>
            </a:bodyPr>
            <a:lstStyle/>
            <a:p>
              <a:pPr>
                <a:spcBef>
                  <a:spcPts val="500"/>
                </a:spcBef>
              </a:pPr>
              <a:r>
                <a:rPr lang="en-US" sz="900" b="1" dirty="0"/>
                <a:t>Indicators of Housing Insecurity</a:t>
              </a:r>
            </a:p>
          </p:txBody>
        </p:sp>
        <p:sp>
          <p:nvSpPr>
            <p:cNvPr id="40" name="TextBox 39"/>
            <p:cNvSpPr txBox="1"/>
            <p:nvPr/>
          </p:nvSpPr>
          <p:spPr bwMode="gray">
            <a:xfrm>
              <a:off x="3266010" y="2676942"/>
              <a:ext cx="2805546" cy="138499"/>
            </a:xfrm>
            <a:prstGeom prst="rect">
              <a:avLst/>
            </a:prstGeom>
            <a:noFill/>
          </p:spPr>
          <p:txBody>
            <a:bodyPr wrap="square" lIns="0" tIns="0" rIns="0" bIns="0" rtlCol="0">
              <a:spAutoFit/>
            </a:bodyPr>
            <a:lstStyle/>
            <a:p>
              <a:pPr>
                <a:spcBef>
                  <a:spcPts val="500"/>
                </a:spcBef>
              </a:pPr>
              <a:r>
                <a:rPr lang="en-US" sz="900" b="1" dirty="0"/>
                <a:t>Indicators of Homelessness</a:t>
              </a:r>
            </a:p>
          </p:txBody>
        </p:sp>
        <p:sp>
          <p:nvSpPr>
            <p:cNvPr id="41" name="TextBox 40"/>
            <p:cNvSpPr txBox="1"/>
            <p:nvPr/>
          </p:nvSpPr>
          <p:spPr bwMode="gray">
            <a:xfrm>
              <a:off x="3267520" y="1695350"/>
              <a:ext cx="1480325" cy="123111"/>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Had difficulty paying rent</a:t>
              </a:r>
            </a:p>
          </p:txBody>
        </p:sp>
        <p:sp>
          <p:nvSpPr>
            <p:cNvPr id="42" name="TextBox 41"/>
            <p:cNvSpPr txBox="1"/>
            <p:nvPr/>
          </p:nvSpPr>
          <p:spPr bwMode="gray">
            <a:xfrm>
              <a:off x="3266010" y="1907642"/>
              <a:ext cx="1480325" cy="123111"/>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Didn’t pay full cost of rent</a:t>
              </a:r>
            </a:p>
          </p:txBody>
        </p:sp>
        <p:sp>
          <p:nvSpPr>
            <p:cNvPr id="43" name="TextBox 42"/>
            <p:cNvSpPr txBox="1"/>
            <p:nvPr/>
          </p:nvSpPr>
          <p:spPr bwMode="gray">
            <a:xfrm>
              <a:off x="4810387" y="1695350"/>
              <a:ext cx="1241281" cy="246221"/>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Didn’t pay full cost of utility bills</a:t>
              </a:r>
            </a:p>
          </p:txBody>
        </p:sp>
        <p:sp>
          <p:nvSpPr>
            <p:cNvPr id="44" name="TextBox 43"/>
            <p:cNvSpPr txBox="1"/>
            <p:nvPr/>
          </p:nvSpPr>
          <p:spPr bwMode="gray">
            <a:xfrm>
              <a:off x="4810387" y="3045309"/>
              <a:ext cx="1430591" cy="492443"/>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Thrown out of home by someone else in the household because of financial problems</a:t>
              </a:r>
            </a:p>
          </p:txBody>
        </p:sp>
        <p:sp>
          <p:nvSpPr>
            <p:cNvPr id="45" name="TextBox 44"/>
            <p:cNvSpPr txBox="1"/>
            <p:nvPr/>
          </p:nvSpPr>
          <p:spPr bwMode="gray">
            <a:xfrm>
              <a:off x="3266009" y="3932093"/>
              <a:ext cx="1241281" cy="123111"/>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Evicted from home</a:t>
              </a:r>
            </a:p>
          </p:txBody>
        </p:sp>
        <p:sp>
          <p:nvSpPr>
            <p:cNvPr id="46" name="TextBox 45"/>
            <p:cNvSpPr txBox="1"/>
            <p:nvPr/>
          </p:nvSpPr>
          <p:spPr bwMode="gray">
            <a:xfrm>
              <a:off x="4810387" y="3761636"/>
              <a:ext cx="1241281" cy="123111"/>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Stayed in a shelter</a:t>
              </a:r>
            </a:p>
          </p:txBody>
        </p:sp>
        <p:sp>
          <p:nvSpPr>
            <p:cNvPr id="47" name="TextBox 46"/>
            <p:cNvSpPr txBox="1"/>
            <p:nvPr/>
          </p:nvSpPr>
          <p:spPr bwMode="gray">
            <a:xfrm>
              <a:off x="4810387" y="1986364"/>
              <a:ext cx="1323711" cy="246221"/>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Borrowed money to help pay bills</a:t>
              </a:r>
            </a:p>
          </p:txBody>
        </p:sp>
        <p:sp>
          <p:nvSpPr>
            <p:cNvPr id="48" name="TextBox 47"/>
            <p:cNvSpPr txBox="1"/>
            <p:nvPr/>
          </p:nvSpPr>
          <p:spPr bwMode="gray">
            <a:xfrm>
              <a:off x="3266010" y="2119934"/>
              <a:ext cx="1480325" cy="369332"/>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Moved in with others, even briefly, because of financial problems</a:t>
              </a:r>
            </a:p>
          </p:txBody>
        </p:sp>
        <p:sp>
          <p:nvSpPr>
            <p:cNvPr id="49" name="TextBox 48"/>
            <p:cNvSpPr txBox="1"/>
            <p:nvPr/>
          </p:nvSpPr>
          <p:spPr bwMode="gray">
            <a:xfrm>
              <a:off x="4810387" y="2277378"/>
              <a:ext cx="1323711" cy="246221"/>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Moved two or more times</a:t>
              </a:r>
            </a:p>
          </p:txBody>
        </p:sp>
        <p:sp>
          <p:nvSpPr>
            <p:cNvPr id="50" name="TextBox 49"/>
            <p:cNvSpPr txBox="1"/>
            <p:nvPr/>
          </p:nvSpPr>
          <p:spPr bwMode="gray">
            <a:xfrm>
              <a:off x="3266009" y="3495735"/>
              <a:ext cx="1544379" cy="369332"/>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Stayed in any place not meant for regular housing, even for one night</a:t>
              </a:r>
            </a:p>
          </p:txBody>
        </p:sp>
        <p:sp>
          <p:nvSpPr>
            <p:cNvPr id="51" name="TextBox 50"/>
            <p:cNvSpPr txBox="1"/>
            <p:nvPr/>
          </p:nvSpPr>
          <p:spPr bwMode="gray">
            <a:xfrm>
              <a:off x="3266010" y="3059376"/>
              <a:ext cx="1397430" cy="369332"/>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Didn’t know where you were going to sleep, even for one night</a:t>
              </a:r>
            </a:p>
          </p:txBody>
        </p:sp>
        <p:sp>
          <p:nvSpPr>
            <p:cNvPr id="52" name="TextBox 51"/>
            <p:cNvSpPr txBox="1"/>
            <p:nvPr/>
          </p:nvSpPr>
          <p:spPr bwMode="gray">
            <a:xfrm>
              <a:off x="4810387" y="3588139"/>
              <a:ext cx="1241281" cy="123111"/>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Didn’t have a home</a:t>
              </a:r>
            </a:p>
          </p:txBody>
        </p:sp>
        <p:sp>
          <p:nvSpPr>
            <p:cNvPr id="53" name="TextBox 52"/>
            <p:cNvSpPr txBox="1"/>
            <p:nvPr/>
          </p:nvSpPr>
          <p:spPr bwMode="gray">
            <a:xfrm>
              <a:off x="3266010" y="1471942"/>
              <a:ext cx="2974968" cy="123111"/>
            </a:xfrm>
            <a:prstGeom prst="rect">
              <a:avLst/>
            </a:prstGeom>
            <a:noFill/>
          </p:spPr>
          <p:txBody>
            <a:bodyPr wrap="square" lIns="0" tIns="0" rIns="0" bIns="0" rtlCol="0">
              <a:spAutoFit/>
            </a:bodyPr>
            <a:lstStyle/>
            <a:p>
              <a:pPr>
                <a:spcBef>
                  <a:spcPts val="500"/>
                </a:spcBef>
              </a:pPr>
              <a:r>
                <a:rPr lang="en-US" sz="800" i="1" dirty="0"/>
                <a:t>Experienced any of the following in the last 12 months…</a:t>
              </a:r>
            </a:p>
          </p:txBody>
        </p:sp>
        <p:sp>
          <p:nvSpPr>
            <p:cNvPr id="54" name="TextBox 53"/>
            <p:cNvSpPr txBox="1"/>
            <p:nvPr/>
          </p:nvSpPr>
          <p:spPr bwMode="gray">
            <a:xfrm>
              <a:off x="3266009" y="2826060"/>
              <a:ext cx="2974969" cy="123111"/>
            </a:xfrm>
            <a:prstGeom prst="rect">
              <a:avLst/>
            </a:prstGeom>
            <a:noFill/>
          </p:spPr>
          <p:txBody>
            <a:bodyPr wrap="square" lIns="0" tIns="0" rIns="0" bIns="0" rtlCol="0">
              <a:spAutoFit/>
            </a:bodyPr>
            <a:lstStyle/>
            <a:p>
              <a:pPr>
                <a:spcBef>
                  <a:spcPts val="500"/>
                </a:spcBef>
              </a:pPr>
              <a:r>
                <a:rPr lang="en-US" sz="800" i="1" dirty="0"/>
                <a:t>Experienced any of the following in the last 12 months…</a:t>
              </a:r>
            </a:p>
          </p:txBody>
        </p:sp>
        <p:sp>
          <p:nvSpPr>
            <p:cNvPr id="7" name="TextBox 6"/>
            <p:cNvSpPr txBox="1"/>
            <p:nvPr/>
          </p:nvSpPr>
          <p:spPr bwMode="gray">
            <a:xfrm>
              <a:off x="271463" y="1273006"/>
              <a:ext cx="2184503" cy="123111"/>
            </a:xfrm>
            <a:prstGeom prst="rect">
              <a:avLst/>
            </a:prstGeom>
            <a:noFill/>
          </p:spPr>
          <p:txBody>
            <a:bodyPr wrap="square" lIns="0" tIns="0" rIns="0" bIns="0" rtlCol="0">
              <a:spAutoFit/>
            </a:bodyPr>
            <a:lstStyle/>
            <a:p>
              <a:pPr>
                <a:spcBef>
                  <a:spcPts val="500"/>
                </a:spcBef>
              </a:pPr>
              <a:r>
                <a:rPr lang="en-US" sz="800" i="1" dirty="0"/>
                <a:t>USDA Economic Research Service</a:t>
              </a:r>
            </a:p>
          </p:txBody>
        </p:sp>
      </p:grpSp>
    </p:spTree>
    <p:extLst>
      <p:ext uri="{BB962C8B-B14F-4D97-AF65-F5344CB8AC3E}">
        <p14:creationId xmlns:p14="http://schemas.microsoft.com/office/powerpoint/2010/main" val="99688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69875" y="640267"/>
            <a:ext cx="5970058" cy="184666"/>
          </a:xfrm>
        </p:spPr>
        <p:txBody>
          <a:bodyPr/>
          <a:lstStyle/>
          <a:p>
            <a:r>
              <a:rPr lang="en-US" dirty="0"/>
              <a:t>Outdated Stereotypes Shape Public Perception of Struggling Students</a:t>
            </a:r>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3225800" y="4600545"/>
            <a:ext cx="3175000" cy="200055"/>
          </a:xfrm>
        </p:spPr>
        <p:txBody>
          <a:bodyPr/>
          <a:lstStyle/>
          <a:p>
            <a:pPr algn="r"/>
            <a:r>
              <a:rPr lang="en-US" dirty="0"/>
              <a:t>Source: </a:t>
            </a:r>
            <a:r>
              <a:rPr lang="en-US" dirty="0" err="1"/>
              <a:t>Ehrmann</a:t>
            </a:r>
            <a:r>
              <a:rPr lang="en-US" dirty="0"/>
              <a:t>, C., “Thousands of College Students May Be Homeless Or Precariously Housed, Studies Suggest,” The Washington Post, June 25, 2017; EAB interviews and analysis.</a:t>
            </a:r>
          </a:p>
        </p:txBody>
      </p:sp>
      <p:sp>
        <p:nvSpPr>
          <p:cNvPr id="5" name="Text Placeholder 4"/>
          <p:cNvSpPr>
            <a:spLocks noGrp="1"/>
          </p:cNvSpPr>
          <p:nvPr>
            <p:ph type="body" sz="quarter" idx="19"/>
          </p:nvPr>
        </p:nvSpPr>
        <p:spPr/>
        <p:txBody>
          <a:bodyPr/>
          <a:lstStyle/>
          <a:p>
            <a:endParaRPr lang="en-US"/>
          </a:p>
        </p:txBody>
      </p:sp>
      <p:sp>
        <p:nvSpPr>
          <p:cNvPr id="6" name="Title 5"/>
          <p:cNvSpPr>
            <a:spLocks noGrp="1"/>
          </p:cNvSpPr>
          <p:nvPr>
            <p:ph type="title"/>
          </p:nvPr>
        </p:nvSpPr>
        <p:spPr>
          <a:xfrm>
            <a:off x="269875" y="309824"/>
            <a:ext cx="5486400" cy="256480"/>
          </a:xfrm>
        </p:spPr>
        <p:txBody>
          <a:bodyPr/>
          <a:lstStyle/>
          <a:p>
            <a:r>
              <a:rPr lang="en-US" dirty="0"/>
              <a:t> The “Starving College Student”</a:t>
            </a:r>
          </a:p>
        </p:txBody>
      </p:sp>
      <p:grpSp>
        <p:nvGrpSpPr>
          <p:cNvPr id="7" name="Group 6"/>
          <p:cNvGrpSpPr/>
          <p:nvPr/>
        </p:nvGrpSpPr>
        <p:grpSpPr>
          <a:xfrm>
            <a:off x="269875" y="1111771"/>
            <a:ext cx="5778711" cy="3084444"/>
            <a:chOff x="269875" y="1111771"/>
            <a:chExt cx="5778711" cy="3084444"/>
          </a:xfrm>
        </p:grpSpPr>
        <p:sp>
          <p:nvSpPr>
            <p:cNvPr id="10" name="TextBox 9"/>
            <p:cNvSpPr txBox="1"/>
            <p:nvPr/>
          </p:nvSpPr>
          <p:spPr bwMode="gray">
            <a:xfrm>
              <a:off x="269875" y="1111771"/>
              <a:ext cx="2821939" cy="153888"/>
            </a:xfrm>
            <a:prstGeom prst="rect">
              <a:avLst/>
            </a:prstGeom>
            <a:noFill/>
          </p:spPr>
          <p:txBody>
            <a:bodyPr wrap="square" lIns="0" tIns="0" rIns="0" bIns="0" rtlCol="0">
              <a:spAutoFit/>
            </a:bodyPr>
            <a:lstStyle/>
            <a:p>
              <a:pPr>
                <a:spcBef>
                  <a:spcPts val="500"/>
                </a:spcBef>
              </a:pPr>
              <a:r>
                <a:rPr lang="en-US" sz="1000" b="1" dirty="0"/>
                <a:t>Widespread Misperceptions Abound</a:t>
              </a:r>
            </a:p>
          </p:txBody>
        </p:sp>
        <p:sp>
          <p:nvSpPr>
            <p:cNvPr id="12" name="TextBox 11"/>
            <p:cNvSpPr txBox="1"/>
            <p:nvPr/>
          </p:nvSpPr>
          <p:spPr bwMode="gray">
            <a:xfrm>
              <a:off x="907954" y="2214068"/>
              <a:ext cx="2294573" cy="479618"/>
            </a:xfrm>
            <a:prstGeom prst="rect">
              <a:avLst/>
            </a:prstGeom>
            <a:noFill/>
          </p:spPr>
          <p:txBody>
            <a:bodyPr wrap="square" lIns="0" tIns="0" rIns="0" bIns="0" rtlCol="0">
              <a:spAutoFit/>
            </a:bodyPr>
            <a:lstStyle/>
            <a:p>
              <a:pPr>
                <a:spcBef>
                  <a:spcPts val="500"/>
                </a:spcBef>
              </a:pPr>
              <a:r>
                <a:rPr lang="en-US" sz="900" b="1" dirty="0"/>
                <a:t>Eats Ramen Because They Like It</a:t>
              </a:r>
            </a:p>
            <a:p>
              <a:pPr>
                <a:spcBef>
                  <a:spcPts val="500"/>
                </a:spcBef>
              </a:pPr>
              <a:r>
                <a:rPr lang="en-US" sz="900" i="1" dirty="0"/>
                <a:t>“They could always go to the dining hall if they’re really hungry.”</a:t>
              </a:r>
            </a:p>
          </p:txBody>
        </p:sp>
        <p:sp>
          <p:nvSpPr>
            <p:cNvPr id="13" name="TextBox 12"/>
            <p:cNvSpPr txBox="1"/>
            <p:nvPr/>
          </p:nvSpPr>
          <p:spPr bwMode="gray">
            <a:xfrm>
              <a:off x="907954" y="3716597"/>
              <a:ext cx="2294573" cy="479618"/>
            </a:xfrm>
            <a:prstGeom prst="rect">
              <a:avLst/>
            </a:prstGeom>
            <a:noFill/>
          </p:spPr>
          <p:txBody>
            <a:bodyPr wrap="square" lIns="0" tIns="0" rIns="0" bIns="0" rtlCol="0">
              <a:spAutoFit/>
            </a:bodyPr>
            <a:lstStyle/>
            <a:p>
              <a:pPr>
                <a:spcBef>
                  <a:spcPts val="500"/>
                </a:spcBef>
              </a:pPr>
              <a:r>
                <a:rPr lang="en-US" sz="900" b="1" dirty="0"/>
                <a:t>Access to Additional Resources</a:t>
              </a:r>
            </a:p>
            <a:p>
              <a:pPr>
                <a:spcBef>
                  <a:spcPts val="500"/>
                </a:spcBef>
              </a:pPr>
              <a:r>
                <a:rPr lang="en-US" sz="900" i="1" dirty="0"/>
                <a:t>“They’re paying tuition, they can’t really be hungry.” </a:t>
              </a:r>
            </a:p>
          </p:txBody>
        </p:sp>
        <p:sp>
          <p:nvSpPr>
            <p:cNvPr id="14" name="TextBox 13"/>
            <p:cNvSpPr txBox="1"/>
            <p:nvPr/>
          </p:nvSpPr>
          <p:spPr bwMode="gray">
            <a:xfrm>
              <a:off x="907955" y="2896082"/>
              <a:ext cx="2270488" cy="618118"/>
            </a:xfrm>
            <a:prstGeom prst="rect">
              <a:avLst/>
            </a:prstGeom>
            <a:noFill/>
          </p:spPr>
          <p:txBody>
            <a:bodyPr wrap="square" lIns="0" tIns="0" rIns="0" bIns="0" rtlCol="0">
              <a:spAutoFit/>
            </a:bodyPr>
            <a:lstStyle/>
            <a:p>
              <a:pPr>
                <a:spcBef>
                  <a:spcPts val="500"/>
                </a:spcBef>
              </a:pPr>
              <a:r>
                <a:rPr lang="en-US" sz="900" b="1" dirty="0"/>
                <a:t>Works to Supplement Spending Money</a:t>
              </a:r>
            </a:p>
            <a:p>
              <a:pPr>
                <a:spcBef>
                  <a:spcPts val="500"/>
                </a:spcBef>
              </a:pPr>
              <a:r>
                <a:rPr lang="en-US" sz="900" i="1" dirty="0"/>
                <a:t>“I worked through college too…kids these days are just spoiled.”</a:t>
              </a:r>
            </a:p>
          </p:txBody>
        </p:sp>
        <p:sp>
          <p:nvSpPr>
            <p:cNvPr id="15" name="TextBox 14"/>
            <p:cNvSpPr txBox="1"/>
            <p:nvPr/>
          </p:nvSpPr>
          <p:spPr bwMode="gray">
            <a:xfrm>
              <a:off x="907954" y="1532054"/>
              <a:ext cx="2294573" cy="479618"/>
            </a:xfrm>
            <a:prstGeom prst="rect">
              <a:avLst/>
            </a:prstGeom>
            <a:noFill/>
          </p:spPr>
          <p:txBody>
            <a:bodyPr wrap="square" lIns="0" tIns="0" rIns="0" bIns="0" rtlCol="0">
              <a:spAutoFit/>
            </a:bodyPr>
            <a:lstStyle/>
            <a:p>
              <a:pPr>
                <a:spcBef>
                  <a:spcPts val="500"/>
                </a:spcBef>
              </a:pPr>
              <a:r>
                <a:rPr lang="en-US" sz="900" b="1" dirty="0"/>
                <a:t>Skimps on Meals to Buy Beer</a:t>
              </a:r>
            </a:p>
            <a:p>
              <a:pPr>
                <a:spcBef>
                  <a:spcPts val="500"/>
                </a:spcBef>
              </a:pPr>
              <a:r>
                <a:rPr lang="en-US" sz="900" i="1" dirty="0"/>
                <a:t>“I remember many nights where I traded dinner for beer money!”</a:t>
              </a:r>
            </a:p>
          </p:txBody>
        </p:sp>
        <p:pic>
          <p:nvPicPr>
            <p:cNvPr id="17" name="Picture 4" descr="http://abco.advisory.com/DSS/eab-icons/briefcas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665" y="3716597"/>
              <a:ext cx="356260" cy="274320"/>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bwMode="gray">
            <a:xfrm>
              <a:off x="3523266" y="2054072"/>
              <a:ext cx="2323549" cy="1264449"/>
            </a:xfrm>
            <a:prstGeom prst="rect">
              <a:avLst/>
            </a:prstGeom>
            <a:noFill/>
          </p:spPr>
          <p:txBody>
            <a:bodyPr wrap="square" lIns="0" tIns="0" rIns="0" bIns="0" rtlCol="0">
              <a:spAutoFit/>
            </a:bodyPr>
            <a:lstStyle/>
            <a:p>
              <a:pPr>
                <a:spcBef>
                  <a:spcPts val="500"/>
                </a:spcBef>
              </a:pPr>
              <a:r>
                <a:rPr lang="en-US" sz="900" dirty="0"/>
                <a:t>“For many people, it’s a </a:t>
              </a:r>
              <a:r>
                <a:rPr lang="en-US" sz="900" b="1" dirty="0"/>
                <a:t>contradiction in terms – homeless college student.</a:t>
              </a:r>
              <a:r>
                <a:rPr lang="en-US" sz="900" dirty="0"/>
                <a:t> If you’re a college student, you had to be with it enough to get yourself into college, so obviously you can’t be homeless.”</a:t>
              </a:r>
            </a:p>
            <a:p>
              <a:pPr algn="r">
                <a:spcBef>
                  <a:spcPts val="500"/>
                </a:spcBef>
              </a:pPr>
              <a:r>
                <a:rPr lang="en-US" sz="800" i="1" dirty="0"/>
                <a:t>Paul Toro </a:t>
              </a:r>
              <a:br>
                <a:rPr lang="en-US" sz="800" i="1" dirty="0"/>
              </a:br>
              <a:r>
                <a:rPr lang="en-US" sz="800" i="1" dirty="0"/>
                <a:t>Professor of Psychology</a:t>
              </a:r>
              <a:br>
                <a:rPr lang="en-US" sz="800" i="1" dirty="0"/>
              </a:br>
              <a:r>
                <a:rPr lang="en-US" sz="800" i="1" dirty="0"/>
                <a:t>Wayne State University</a:t>
              </a:r>
            </a:p>
          </p:txBody>
        </p:sp>
        <p:sp>
          <p:nvSpPr>
            <p:cNvPr id="29" name="Rectangle 28"/>
            <p:cNvSpPr/>
            <p:nvPr/>
          </p:nvSpPr>
          <p:spPr bwMode="gray">
            <a:xfrm>
              <a:off x="3380213" y="1419898"/>
              <a:ext cx="2668373" cy="2314891"/>
            </a:xfrm>
            <a:prstGeom prst="rect">
              <a:avLst/>
            </a:prstGeom>
            <a:noFill/>
            <a:ln w="1270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0" name="TextBox 29"/>
            <p:cNvSpPr txBox="1"/>
            <p:nvPr/>
          </p:nvSpPr>
          <p:spPr bwMode="gray">
            <a:xfrm>
              <a:off x="3523267" y="1658223"/>
              <a:ext cx="2326218" cy="153888"/>
            </a:xfrm>
            <a:prstGeom prst="rect">
              <a:avLst/>
            </a:prstGeom>
            <a:noFill/>
          </p:spPr>
          <p:txBody>
            <a:bodyPr wrap="square" lIns="0" tIns="0" rIns="0" bIns="0" rtlCol="0">
              <a:spAutoFit/>
            </a:bodyPr>
            <a:lstStyle/>
            <a:p>
              <a:pPr>
                <a:spcBef>
                  <a:spcPts val="500"/>
                </a:spcBef>
              </a:pPr>
              <a:r>
                <a:rPr lang="en-US" sz="1000" b="1" dirty="0"/>
                <a:t>A No-Win Situation</a:t>
              </a:r>
            </a:p>
          </p:txBody>
        </p:sp>
        <p:grpSp>
          <p:nvGrpSpPr>
            <p:cNvPr id="31" name="Group 30"/>
            <p:cNvGrpSpPr>
              <a:grpSpLocks noChangeAspect="1"/>
            </p:cNvGrpSpPr>
            <p:nvPr/>
          </p:nvGrpSpPr>
          <p:grpSpPr bwMode="gray">
            <a:xfrm>
              <a:off x="3557902" y="1242830"/>
              <a:ext cx="365760" cy="312659"/>
              <a:chOff x="1184558" y="1125416"/>
              <a:chExt cx="423178" cy="361740"/>
            </a:xfrm>
          </p:grpSpPr>
          <p:sp>
            <p:nvSpPr>
              <p:cNvPr id="32" name="Rectangle 31"/>
              <p:cNvSpPr/>
              <p:nvPr/>
            </p:nvSpPr>
            <p:spPr bwMode="gray">
              <a:xfrm>
                <a:off x="1184558" y="1125416"/>
                <a:ext cx="423178" cy="361740"/>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33" name="Group 32"/>
              <p:cNvGrpSpPr/>
              <p:nvPr/>
            </p:nvGrpSpPr>
            <p:grpSpPr bwMode="gray">
              <a:xfrm flipH="1" flipV="1">
                <a:off x="1245161" y="1176800"/>
                <a:ext cx="315403" cy="272386"/>
                <a:chOff x="3359444" y="2551001"/>
                <a:chExt cx="394764" cy="340924"/>
              </a:xfrm>
            </p:grpSpPr>
            <p:sp>
              <p:nvSpPr>
                <p:cNvPr id="34" name="Freeform 33"/>
                <p:cNvSpPr>
                  <a:spLocks/>
                </p:cNvSpPr>
                <p:nvPr/>
              </p:nvSpPr>
              <p:spPr bwMode="gray">
                <a:xfrm rot="10800000">
                  <a:off x="3359444" y="2551001"/>
                  <a:ext cx="182786" cy="34092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35" name="Freeform 34"/>
                <p:cNvSpPr>
                  <a:spLocks/>
                </p:cNvSpPr>
                <p:nvPr/>
              </p:nvSpPr>
              <p:spPr bwMode="gray">
                <a:xfrm rot="10800000">
                  <a:off x="3571423" y="2551001"/>
                  <a:ext cx="182785"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grpSp>
          <p:nvGrpSpPr>
            <p:cNvPr id="37" name="Group 36"/>
            <p:cNvGrpSpPr/>
            <p:nvPr/>
          </p:nvGrpSpPr>
          <p:grpSpPr>
            <a:xfrm>
              <a:off x="5432261" y="3575999"/>
              <a:ext cx="365760" cy="312658"/>
              <a:chOff x="4965826" y="3625966"/>
              <a:chExt cx="365760" cy="312658"/>
            </a:xfrm>
          </p:grpSpPr>
          <p:sp>
            <p:nvSpPr>
              <p:cNvPr id="38" name="Rectangle 37"/>
              <p:cNvSpPr/>
              <p:nvPr/>
            </p:nvSpPr>
            <p:spPr bwMode="gray">
              <a:xfrm rot="10800000">
                <a:off x="4965826" y="3625966"/>
                <a:ext cx="365760" cy="312658"/>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39" name="Group 38"/>
              <p:cNvGrpSpPr/>
              <p:nvPr/>
            </p:nvGrpSpPr>
            <p:grpSpPr bwMode="gray">
              <a:xfrm rot="10800000" flipH="1" flipV="1">
                <a:off x="5006598" y="3658784"/>
                <a:ext cx="272608" cy="235428"/>
                <a:chOff x="3359444" y="2551001"/>
                <a:chExt cx="394764" cy="340924"/>
              </a:xfrm>
            </p:grpSpPr>
            <p:sp>
              <p:nvSpPr>
                <p:cNvPr id="40" name="Freeform 39"/>
                <p:cNvSpPr>
                  <a:spLocks/>
                </p:cNvSpPr>
                <p:nvPr/>
              </p:nvSpPr>
              <p:spPr bwMode="gray">
                <a:xfrm rot="10800000">
                  <a:off x="3359444" y="2551001"/>
                  <a:ext cx="182786" cy="340924"/>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41" name="Freeform 40"/>
                <p:cNvSpPr>
                  <a:spLocks/>
                </p:cNvSpPr>
                <p:nvPr/>
              </p:nvSpPr>
              <p:spPr bwMode="gray">
                <a:xfrm rot="10800000">
                  <a:off x="3571423" y="2551001"/>
                  <a:ext cx="182785"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pic>
          <p:nvPicPr>
            <p:cNvPr id="42" name="Picture 4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635" y="1532054"/>
              <a:ext cx="274320" cy="374073"/>
            </a:xfrm>
            <a:prstGeom prst="rect">
              <a:avLst/>
            </a:prstGeom>
          </p:spPr>
        </p:pic>
        <p:pic>
          <p:nvPicPr>
            <p:cNvPr id="2050" name="Picture 2" descr="http://abco.advisory.com/DSS/eab-icons/smart_phon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725" y="2896082"/>
              <a:ext cx="212140" cy="3657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abco.advisory.com/DSS/eab-icons/dining_set.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946" y="2223545"/>
              <a:ext cx="475699" cy="27432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4385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Hunger and Housing Insecurity a Real Problem for Today’s Students</a:t>
            </a:r>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2025650" y="4446657"/>
            <a:ext cx="4375151" cy="353943"/>
          </a:xfrm>
        </p:spPr>
        <p:txBody>
          <a:bodyPr/>
          <a:lstStyle/>
          <a:p>
            <a:pPr algn="r"/>
            <a:r>
              <a:rPr lang="en-US" dirty="0"/>
              <a:t>Source: NCES Digest of Education Statistics: 2015, retrieved from </a:t>
            </a:r>
            <a:r>
              <a:rPr lang="en-US" dirty="0">
                <a:hlinkClick r:id="rId3"/>
              </a:rPr>
              <a:t>https://nces.ed.gov/programs/digest/d15/ch_3.asp</a:t>
            </a:r>
            <a:r>
              <a:rPr lang="en-US" dirty="0"/>
              <a:t>; </a:t>
            </a:r>
            <a:r>
              <a:rPr lang="en-US" dirty="0" err="1"/>
              <a:t>Goldrick-Rab</a:t>
            </a:r>
            <a:r>
              <a:rPr lang="en-US" dirty="0"/>
              <a:t>, Sara; Richardson, Jed; Hernandez, Anthony; and Clare Cady. </a:t>
            </a:r>
            <a:r>
              <a:rPr lang="en-US" i="1" dirty="0"/>
              <a:t>Still Hungry and Homeless in College</a:t>
            </a:r>
            <a:r>
              <a:rPr lang="en-US" dirty="0"/>
              <a:t>. 2018. </a:t>
            </a:r>
            <a:r>
              <a:rPr lang="en-US" dirty="0" err="1"/>
              <a:t>Dubick</a:t>
            </a:r>
            <a:r>
              <a:rPr lang="en-US" dirty="0"/>
              <a:t>, James, Brandon Mathews, and Clare Cady. </a:t>
            </a:r>
            <a:r>
              <a:rPr lang="en-US" i="1" dirty="0"/>
              <a:t>Hunger on Campus</a:t>
            </a:r>
            <a:r>
              <a:rPr lang="en-US" dirty="0"/>
              <a:t>. 2016; </a:t>
            </a:r>
            <a:r>
              <a:rPr lang="en-US" dirty="0" err="1"/>
              <a:t>Silverthorn</a:t>
            </a:r>
            <a:r>
              <a:rPr lang="en-US" dirty="0"/>
              <a:t>, Drew. Hungry for knowledge. 2016. Toronto: Meal Exchange; </a:t>
            </a:r>
            <a:r>
              <a:rPr lang="en-US" dirty="0" err="1"/>
              <a:t>Goldrick-Rab</a:t>
            </a:r>
            <a:r>
              <a:rPr lang="en-US" dirty="0"/>
              <a:t>, Sara, Kendall, Nancy. </a:t>
            </a:r>
            <a:r>
              <a:rPr lang="en-US" i="1" dirty="0"/>
              <a:t>The Real Price of College. </a:t>
            </a:r>
            <a:r>
              <a:rPr lang="en-US" dirty="0"/>
              <a:t>2016. The Century Foundation; EAB interviews and analysis.</a:t>
            </a:r>
          </a:p>
        </p:txBody>
      </p:sp>
      <p:sp>
        <p:nvSpPr>
          <p:cNvPr id="6" name="Title 5"/>
          <p:cNvSpPr>
            <a:spLocks noGrp="1"/>
          </p:cNvSpPr>
          <p:nvPr>
            <p:ph type="title"/>
          </p:nvPr>
        </p:nvSpPr>
        <p:spPr/>
        <p:txBody>
          <a:bodyPr/>
          <a:lstStyle/>
          <a:p>
            <a:r>
              <a:rPr lang="en-US" dirty="0"/>
              <a:t>Contrasting Stereotypes with Reality</a:t>
            </a:r>
          </a:p>
        </p:txBody>
      </p:sp>
      <p:grpSp>
        <p:nvGrpSpPr>
          <p:cNvPr id="5" name="Group 4"/>
          <p:cNvGrpSpPr/>
          <p:nvPr/>
        </p:nvGrpSpPr>
        <p:grpSpPr>
          <a:xfrm>
            <a:off x="250007" y="1029729"/>
            <a:ext cx="5846065" cy="3277500"/>
            <a:chOff x="250007" y="1029729"/>
            <a:chExt cx="5846065" cy="3277500"/>
          </a:xfrm>
        </p:grpSpPr>
        <p:sp>
          <p:nvSpPr>
            <p:cNvPr id="15" name="Text Placeholder 1"/>
            <p:cNvSpPr txBox="1">
              <a:spLocks/>
            </p:cNvSpPr>
            <p:nvPr/>
          </p:nvSpPr>
          <p:spPr bwMode="gray">
            <a:xfrm>
              <a:off x="3711372" y="1054565"/>
              <a:ext cx="2384700" cy="3182155"/>
            </a:xfrm>
            <a:custGeom>
              <a:avLst/>
              <a:gdLst>
                <a:gd name="connsiteX0" fmla="*/ 0 w 2167214"/>
                <a:gd name="connsiteY0" fmla="*/ 0 h 2248225"/>
                <a:gd name="connsiteX1" fmla="*/ 2167214 w 2167214"/>
                <a:gd name="connsiteY1" fmla="*/ 0 h 2248225"/>
                <a:gd name="connsiteX2" fmla="*/ 2167214 w 2167214"/>
                <a:gd name="connsiteY2" fmla="*/ 2248225 h 2248225"/>
                <a:gd name="connsiteX3" fmla="*/ 0 w 2167214"/>
                <a:gd name="connsiteY3" fmla="*/ 2248225 h 2248225"/>
                <a:gd name="connsiteX4" fmla="*/ 0 w 2167214"/>
                <a:gd name="connsiteY4" fmla="*/ 0 h 2248225"/>
                <a:gd name="connsiteX0" fmla="*/ 2158285 w 2167214"/>
                <a:gd name="connsiteY0" fmla="*/ 2281454 h 2248225"/>
                <a:gd name="connsiteX1" fmla="*/ -3446 w 2167214"/>
                <a:gd name="connsiteY1" fmla="*/ 2274214 h 2248225"/>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65 w 2173637"/>
                <a:gd name="connsiteY0" fmla="*/ 0 h 2248225"/>
                <a:gd name="connsiteX1" fmla="*/ 2168279 w 2173637"/>
                <a:gd name="connsiteY1" fmla="*/ 0 h 2248225"/>
                <a:gd name="connsiteX2" fmla="*/ 2168279 w 2173637"/>
                <a:gd name="connsiteY2" fmla="*/ 2248225 h 2248225"/>
                <a:gd name="connsiteX3" fmla="*/ 1065 w 2173637"/>
                <a:gd name="connsiteY3" fmla="*/ 2248225 h 2248225"/>
                <a:gd name="connsiteX4" fmla="*/ 1065 w 2173637"/>
                <a:gd name="connsiteY4" fmla="*/ 0 h 2248225"/>
                <a:gd name="connsiteX0" fmla="*/ 2173637 w 2173637"/>
                <a:gd name="connsiteY0" fmla="*/ 2248116 h 2248225"/>
                <a:gd name="connsiteX1" fmla="*/ 0 w 2173637"/>
                <a:gd name="connsiteY1" fmla="*/ 2248021 h 2248225"/>
                <a:gd name="connsiteX0" fmla="*/ 1065 w 2168279"/>
                <a:gd name="connsiteY0" fmla="*/ 0 h 2248225"/>
                <a:gd name="connsiteX1" fmla="*/ 2168279 w 2168279"/>
                <a:gd name="connsiteY1" fmla="*/ 0 h 2248225"/>
                <a:gd name="connsiteX2" fmla="*/ 2168279 w 2168279"/>
                <a:gd name="connsiteY2" fmla="*/ 2248225 h 2248225"/>
                <a:gd name="connsiteX3" fmla="*/ 1065 w 2168279"/>
                <a:gd name="connsiteY3" fmla="*/ 2248225 h 2248225"/>
                <a:gd name="connsiteX4" fmla="*/ 1065 w 2168279"/>
                <a:gd name="connsiteY4" fmla="*/ 0 h 2248225"/>
                <a:gd name="connsiteX0" fmla="*/ 2166493 w 2168279"/>
                <a:gd name="connsiteY0" fmla="*/ 2248116 h 2248225"/>
                <a:gd name="connsiteX1" fmla="*/ 0 w 2168279"/>
                <a:gd name="connsiteY1" fmla="*/ 2248021 h 2248225"/>
                <a:gd name="connsiteX0" fmla="*/ 1065 w 2168874"/>
                <a:gd name="connsiteY0" fmla="*/ 0 h 2248225"/>
                <a:gd name="connsiteX1" fmla="*/ 2168279 w 2168874"/>
                <a:gd name="connsiteY1" fmla="*/ 0 h 2248225"/>
                <a:gd name="connsiteX2" fmla="*/ 2168279 w 2168874"/>
                <a:gd name="connsiteY2" fmla="*/ 2248225 h 2248225"/>
                <a:gd name="connsiteX3" fmla="*/ 1065 w 2168874"/>
                <a:gd name="connsiteY3" fmla="*/ 2248225 h 2248225"/>
                <a:gd name="connsiteX4" fmla="*/ 1065 w 2168874"/>
                <a:gd name="connsiteY4" fmla="*/ 0 h 2248225"/>
                <a:gd name="connsiteX0" fmla="*/ 2168874 w 2168874"/>
                <a:gd name="connsiteY0" fmla="*/ 2248116 h 2248225"/>
                <a:gd name="connsiteX1" fmla="*/ 0 w 2168874"/>
                <a:gd name="connsiteY1" fmla="*/ 2248021 h 2248225"/>
              </a:gdLst>
              <a:ahLst/>
              <a:cxnLst>
                <a:cxn ang="0">
                  <a:pos x="connsiteX0" y="connsiteY0"/>
                </a:cxn>
                <a:cxn ang="0">
                  <a:pos x="connsiteX1" y="connsiteY1"/>
                </a:cxn>
              </a:cxnLst>
              <a:rect l="l" t="t" r="r" b="b"/>
              <a:pathLst>
                <a:path w="2168874" h="2248225" stroke="0" extrusionOk="0">
                  <a:moveTo>
                    <a:pt x="1065" y="0"/>
                  </a:moveTo>
                  <a:lnTo>
                    <a:pt x="2168279" y="0"/>
                  </a:lnTo>
                  <a:lnTo>
                    <a:pt x="2168279" y="2248225"/>
                  </a:lnTo>
                  <a:lnTo>
                    <a:pt x="1065" y="2248225"/>
                  </a:lnTo>
                  <a:lnTo>
                    <a:pt x="1065" y="0"/>
                  </a:lnTo>
                  <a:close/>
                </a:path>
                <a:path w="2168874" h="2248225" fill="none" extrusionOk="0">
                  <a:moveTo>
                    <a:pt x="2168874" y="2248116"/>
                  </a:moveTo>
                  <a:lnTo>
                    <a:pt x="0" y="2248021"/>
                  </a:lnTo>
                </a:path>
              </a:pathLst>
            </a:custGeom>
            <a:solidFill>
              <a:schemeClr val="bg2"/>
            </a:solidFill>
            <a:ln w="28575">
              <a:solidFill>
                <a:schemeClr val="tx2"/>
              </a:solidFill>
              <a:miter lim="800000"/>
            </a:ln>
          </p:spPr>
          <p:txBody>
            <a:bodyPr vert="horz" wrap="square" lIns="182880" tIns="210312" rIns="182880" bIns="182880" rtlCol="0">
              <a:no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sz="1000" b="1" dirty="0"/>
                <a:t>Alarming Prevalence of Basic Needs Insecurity</a:t>
              </a:r>
            </a:p>
          </p:txBody>
        </p:sp>
        <p:grpSp>
          <p:nvGrpSpPr>
            <p:cNvPr id="16" name="Group 15"/>
            <p:cNvGrpSpPr/>
            <p:nvPr/>
          </p:nvGrpSpPr>
          <p:grpSpPr>
            <a:xfrm>
              <a:off x="3913449" y="1614804"/>
              <a:ext cx="1937017" cy="788271"/>
              <a:chOff x="3819716" y="1534598"/>
              <a:chExt cx="1937017" cy="788271"/>
            </a:xfrm>
          </p:grpSpPr>
          <p:sp>
            <p:nvSpPr>
              <p:cNvPr id="17" name="TextBox 16"/>
              <p:cNvSpPr txBox="1"/>
              <p:nvPr/>
            </p:nvSpPr>
            <p:spPr bwMode="gray">
              <a:xfrm>
                <a:off x="3819716" y="1907371"/>
                <a:ext cx="1937017" cy="415498"/>
              </a:xfrm>
              <a:prstGeom prst="rect">
                <a:avLst/>
              </a:prstGeom>
              <a:noFill/>
            </p:spPr>
            <p:txBody>
              <a:bodyPr wrap="square" lIns="0" tIns="0" rIns="0" bIns="0" rtlCol="0">
                <a:spAutoFit/>
              </a:bodyPr>
              <a:lstStyle/>
              <a:p>
                <a:pPr>
                  <a:spcBef>
                    <a:spcPts val="500"/>
                  </a:spcBef>
                </a:pPr>
                <a:r>
                  <a:rPr lang="en-US" sz="900" dirty="0"/>
                  <a:t>Of students at four-year institutions in the U.S. qualify as having low food security</a:t>
                </a:r>
              </a:p>
            </p:txBody>
          </p:sp>
          <p:sp>
            <p:nvSpPr>
              <p:cNvPr id="18" name="TextBox 17"/>
              <p:cNvSpPr txBox="1"/>
              <p:nvPr/>
            </p:nvSpPr>
            <p:spPr bwMode="gray">
              <a:xfrm>
                <a:off x="3821599" y="1534598"/>
                <a:ext cx="657231" cy="384721"/>
              </a:xfrm>
              <a:prstGeom prst="rect">
                <a:avLst/>
              </a:prstGeom>
              <a:noFill/>
            </p:spPr>
            <p:txBody>
              <a:bodyPr wrap="none" lIns="0" tIns="0" rIns="0" bIns="0" rtlCol="0" anchor="ctr">
                <a:spAutoFit/>
              </a:bodyPr>
              <a:lstStyle/>
              <a:p>
                <a:r>
                  <a:rPr lang="en-US" sz="2500" dirty="0">
                    <a:solidFill>
                      <a:schemeClr val="tx2"/>
                    </a:solidFill>
                    <a:latin typeface="+mj-lt"/>
                  </a:rPr>
                  <a:t>36%</a:t>
                </a:r>
              </a:p>
            </p:txBody>
          </p:sp>
        </p:grpSp>
        <p:grpSp>
          <p:nvGrpSpPr>
            <p:cNvPr id="19" name="Group 18"/>
            <p:cNvGrpSpPr/>
            <p:nvPr/>
          </p:nvGrpSpPr>
          <p:grpSpPr bwMode="gray">
            <a:xfrm>
              <a:off x="5824400" y="1054565"/>
              <a:ext cx="271672" cy="181522"/>
              <a:chOff x="4411101" y="2003891"/>
              <a:chExt cx="271672" cy="181522"/>
            </a:xfrm>
          </p:grpSpPr>
          <p:sp>
            <p:nvSpPr>
              <p:cNvPr id="20" name="Rectangle 19"/>
              <p:cNvSpPr/>
              <p:nvPr/>
            </p:nvSpPr>
            <p:spPr bwMode="gray">
              <a:xfrm>
                <a:off x="4411101" y="2003891"/>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1" name="Round Same Side Corner Rectangle 20"/>
              <p:cNvSpPr/>
              <p:nvPr/>
            </p:nvSpPr>
            <p:spPr bwMode="gray">
              <a:xfrm rot="10800000">
                <a:off x="4411101" y="2003891"/>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22" name="Freeform 21"/>
              <p:cNvSpPr/>
              <p:nvPr/>
            </p:nvSpPr>
            <p:spPr bwMode="gray">
              <a:xfrm rot="1510923" flipV="1">
                <a:off x="4475718" y="2014056"/>
                <a:ext cx="84539" cy="164592"/>
              </a:xfrm>
              <a:custGeom>
                <a:avLst/>
                <a:gdLst>
                  <a:gd name="connsiteX0" fmla="*/ 0 w 183356"/>
                  <a:gd name="connsiteY0" fmla="*/ 45839 h 183356"/>
                  <a:gd name="connsiteX1" fmla="*/ 45839 w 183356"/>
                  <a:gd name="connsiteY1" fmla="*/ 45839 h 183356"/>
                  <a:gd name="connsiteX2" fmla="*/ 45839 w 183356"/>
                  <a:gd name="connsiteY2" fmla="*/ 0 h 183356"/>
                  <a:gd name="connsiteX3" fmla="*/ 137517 w 183356"/>
                  <a:gd name="connsiteY3" fmla="*/ 0 h 183356"/>
                  <a:gd name="connsiteX4" fmla="*/ 137517 w 183356"/>
                  <a:gd name="connsiteY4" fmla="*/ 45839 h 183356"/>
                  <a:gd name="connsiteX5" fmla="*/ 183356 w 183356"/>
                  <a:gd name="connsiteY5" fmla="*/ 45839 h 183356"/>
                  <a:gd name="connsiteX6" fmla="*/ 183356 w 183356"/>
                  <a:gd name="connsiteY6" fmla="*/ 137517 h 183356"/>
                  <a:gd name="connsiteX7" fmla="*/ 137517 w 183356"/>
                  <a:gd name="connsiteY7" fmla="*/ 137517 h 183356"/>
                  <a:gd name="connsiteX8" fmla="*/ 137517 w 183356"/>
                  <a:gd name="connsiteY8" fmla="*/ 183356 h 183356"/>
                  <a:gd name="connsiteX9" fmla="*/ 45839 w 183356"/>
                  <a:gd name="connsiteY9" fmla="*/ 183356 h 183356"/>
                  <a:gd name="connsiteX10" fmla="*/ 45839 w 183356"/>
                  <a:gd name="connsiteY10" fmla="*/ 137517 h 183356"/>
                  <a:gd name="connsiteX11" fmla="*/ 0 w 183356"/>
                  <a:gd name="connsiteY11" fmla="*/ 137517 h 183356"/>
                  <a:gd name="connsiteX12" fmla="*/ 0 w 183356"/>
                  <a:gd name="connsiteY12" fmla="*/ 45839 h 183356"/>
                  <a:gd name="connsiteX0" fmla="*/ 137517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11" fmla="*/ 137279 w 183356"/>
                  <a:gd name="connsiteY11" fmla="*/ 91440 h 183356"/>
                  <a:gd name="connsiteX0" fmla="*/ 137517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0" fmla="*/ 47029 w 183356"/>
                  <a:gd name="connsiteY0" fmla="*/ 0 h 183356"/>
                  <a:gd name="connsiteX1" fmla="*/ 137517 w 183356"/>
                  <a:gd name="connsiteY1" fmla="*/ 45839 h 183356"/>
                  <a:gd name="connsiteX2" fmla="*/ 183356 w 183356"/>
                  <a:gd name="connsiteY2" fmla="*/ 45839 h 183356"/>
                  <a:gd name="connsiteX3" fmla="*/ 183356 w 183356"/>
                  <a:gd name="connsiteY3" fmla="*/ 137517 h 183356"/>
                  <a:gd name="connsiteX4" fmla="*/ 137517 w 183356"/>
                  <a:gd name="connsiteY4" fmla="*/ 137517 h 183356"/>
                  <a:gd name="connsiteX5" fmla="*/ 137517 w 183356"/>
                  <a:gd name="connsiteY5" fmla="*/ 183356 h 183356"/>
                  <a:gd name="connsiteX6" fmla="*/ 45839 w 183356"/>
                  <a:gd name="connsiteY6" fmla="*/ 183356 h 183356"/>
                  <a:gd name="connsiteX7" fmla="*/ 45839 w 183356"/>
                  <a:gd name="connsiteY7" fmla="*/ 137517 h 183356"/>
                  <a:gd name="connsiteX8" fmla="*/ 0 w 183356"/>
                  <a:gd name="connsiteY8" fmla="*/ 137517 h 183356"/>
                  <a:gd name="connsiteX9" fmla="*/ 0 w 183356"/>
                  <a:gd name="connsiteY9" fmla="*/ 45839 h 183356"/>
                  <a:gd name="connsiteX10" fmla="*/ 45839 w 183356"/>
                  <a:gd name="connsiteY10" fmla="*/ 45839 h 183356"/>
                  <a:gd name="connsiteX0" fmla="*/ 137517 w 183356"/>
                  <a:gd name="connsiteY0" fmla="*/ 0 h 137517"/>
                  <a:gd name="connsiteX1" fmla="*/ 183356 w 183356"/>
                  <a:gd name="connsiteY1" fmla="*/ 0 h 137517"/>
                  <a:gd name="connsiteX2" fmla="*/ 183356 w 183356"/>
                  <a:gd name="connsiteY2" fmla="*/ 91678 h 137517"/>
                  <a:gd name="connsiteX3" fmla="*/ 137517 w 183356"/>
                  <a:gd name="connsiteY3" fmla="*/ 91678 h 137517"/>
                  <a:gd name="connsiteX4" fmla="*/ 137517 w 183356"/>
                  <a:gd name="connsiteY4" fmla="*/ 137517 h 137517"/>
                  <a:gd name="connsiteX5" fmla="*/ 45839 w 183356"/>
                  <a:gd name="connsiteY5" fmla="*/ 137517 h 137517"/>
                  <a:gd name="connsiteX6" fmla="*/ 45839 w 183356"/>
                  <a:gd name="connsiteY6" fmla="*/ 91678 h 137517"/>
                  <a:gd name="connsiteX7" fmla="*/ 0 w 183356"/>
                  <a:gd name="connsiteY7" fmla="*/ 91678 h 137517"/>
                  <a:gd name="connsiteX8" fmla="*/ 0 w 183356"/>
                  <a:gd name="connsiteY8" fmla="*/ 0 h 137517"/>
                  <a:gd name="connsiteX9" fmla="*/ 45839 w 183356"/>
                  <a:gd name="connsiteY9" fmla="*/ 0 h 137517"/>
                  <a:gd name="connsiteX0" fmla="*/ 183356 w 183356"/>
                  <a:gd name="connsiteY0" fmla="*/ 0 h 137517"/>
                  <a:gd name="connsiteX1" fmla="*/ 183356 w 183356"/>
                  <a:gd name="connsiteY1" fmla="*/ 91678 h 137517"/>
                  <a:gd name="connsiteX2" fmla="*/ 137517 w 183356"/>
                  <a:gd name="connsiteY2" fmla="*/ 91678 h 137517"/>
                  <a:gd name="connsiteX3" fmla="*/ 137517 w 183356"/>
                  <a:gd name="connsiteY3" fmla="*/ 137517 h 137517"/>
                  <a:gd name="connsiteX4" fmla="*/ 45839 w 183356"/>
                  <a:gd name="connsiteY4" fmla="*/ 137517 h 137517"/>
                  <a:gd name="connsiteX5" fmla="*/ 45839 w 183356"/>
                  <a:gd name="connsiteY5" fmla="*/ 91678 h 137517"/>
                  <a:gd name="connsiteX6" fmla="*/ 0 w 183356"/>
                  <a:gd name="connsiteY6" fmla="*/ 91678 h 137517"/>
                  <a:gd name="connsiteX7" fmla="*/ 0 w 183356"/>
                  <a:gd name="connsiteY7" fmla="*/ 0 h 137517"/>
                  <a:gd name="connsiteX8" fmla="*/ 45839 w 183356"/>
                  <a:gd name="connsiteY8" fmla="*/ 0 h 137517"/>
                  <a:gd name="connsiteX0" fmla="*/ 183356 w 183356"/>
                  <a:gd name="connsiteY0" fmla="*/ 0 h 137517"/>
                  <a:gd name="connsiteX1" fmla="*/ 183356 w 183356"/>
                  <a:gd name="connsiteY1" fmla="*/ 91678 h 137517"/>
                  <a:gd name="connsiteX2" fmla="*/ 137517 w 183356"/>
                  <a:gd name="connsiteY2" fmla="*/ 91678 h 137517"/>
                  <a:gd name="connsiteX3" fmla="*/ 137517 w 183356"/>
                  <a:gd name="connsiteY3" fmla="*/ 137517 h 137517"/>
                  <a:gd name="connsiteX4" fmla="*/ 45839 w 183356"/>
                  <a:gd name="connsiteY4" fmla="*/ 137517 h 137517"/>
                  <a:gd name="connsiteX5" fmla="*/ 45839 w 183356"/>
                  <a:gd name="connsiteY5" fmla="*/ 91678 h 137517"/>
                  <a:gd name="connsiteX6" fmla="*/ 0 w 183356"/>
                  <a:gd name="connsiteY6" fmla="*/ 91678 h 137517"/>
                  <a:gd name="connsiteX7" fmla="*/ 0 w 183356"/>
                  <a:gd name="connsiteY7" fmla="*/ 0 h 137517"/>
                  <a:gd name="connsiteX0" fmla="*/ 183356 w 183356"/>
                  <a:gd name="connsiteY0" fmla="*/ 91678 h 137517"/>
                  <a:gd name="connsiteX1" fmla="*/ 137517 w 183356"/>
                  <a:gd name="connsiteY1" fmla="*/ 91678 h 137517"/>
                  <a:gd name="connsiteX2" fmla="*/ 137517 w 183356"/>
                  <a:gd name="connsiteY2" fmla="*/ 137517 h 137517"/>
                  <a:gd name="connsiteX3" fmla="*/ 45839 w 183356"/>
                  <a:gd name="connsiteY3" fmla="*/ 137517 h 137517"/>
                  <a:gd name="connsiteX4" fmla="*/ 45839 w 183356"/>
                  <a:gd name="connsiteY4" fmla="*/ 91678 h 137517"/>
                  <a:gd name="connsiteX5" fmla="*/ 0 w 183356"/>
                  <a:gd name="connsiteY5" fmla="*/ 91678 h 137517"/>
                  <a:gd name="connsiteX6" fmla="*/ 0 w 183356"/>
                  <a:gd name="connsiteY6" fmla="*/ 0 h 137517"/>
                  <a:gd name="connsiteX0" fmla="*/ 137517 w 137517"/>
                  <a:gd name="connsiteY0" fmla="*/ 91678 h 137517"/>
                  <a:gd name="connsiteX1" fmla="*/ 137517 w 137517"/>
                  <a:gd name="connsiteY1" fmla="*/ 137517 h 137517"/>
                  <a:gd name="connsiteX2" fmla="*/ 45839 w 137517"/>
                  <a:gd name="connsiteY2" fmla="*/ 137517 h 137517"/>
                  <a:gd name="connsiteX3" fmla="*/ 45839 w 137517"/>
                  <a:gd name="connsiteY3" fmla="*/ 91678 h 137517"/>
                  <a:gd name="connsiteX4" fmla="*/ 0 w 137517"/>
                  <a:gd name="connsiteY4" fmla="*/ 91678 h 137517"/>
                  <a:gd name="connsiteX5" fmla="*/ 0 w 137517"/>
                  <a:gd name="connsiteY5" fmla="*/ 0 h 137517"/>
                  <a:gd name="connsiteX0" fmla="*/ 93193 w 137517"/>
                  <a:gd name="connsiteY0" fmla="*/ 197142 h 197142"/>
                  <a:gd name="connsiteX1" fmla="*/ 137517 w 137517"/>
                  <a:gd name="connsiteY1" fmla="*/ 137517 h 197142"/>
                  <a:gd name="connsiteX2" fmla="*/ 45839 w 137517"/>
                  <a:gd name="connsiteY2" fmla="*/ 137517 h 197142"/>
                  <a:gd name="connsiteX3" fmla="*/ 45839 w 137517"/>
                  <a:gd name="connsiteY3" fmla="*/ 91678 h 197142"/>
                  <a:gd name="connsiteX4" fmla="*/ 0 w 137517"/>
                  <a:gd name="connsiteY4" fmla="*/ 91678 h 197142"/>
                  <a:gd name="connsiteX5" fmla="*/ 0 w 137517"/>
                  <a:gd name="connsiteY5" fmla="*/ 0 h 197142"/>
                  <a:gd name="connsiteX0" fmla="*/ 93193 w 96703"/>
                  <a:gd name="connsiteY0" fmla="*/ 197142 h 197142"/>
                  <a:gd name="connsiteX1" fmla="*/ 96703 w 96703"/>
                  <a:gd name="connsiteY1" fmla="*/ 123589 h 197142"/>
                  <a:gd name="connsiteX2" fmla="*/ 45839 w 96703"/>
                  <a:gd name="connsiteY2" fmla="*/ 137517 h 197142"/>
                  <a:gd name="connsiteX3" fmla="*/ 45839 w 96703"/>
                  <a:gd name="connsiteY3" fmla="*/ 91678 h 197142"/>
                  <a:gd name="connsiteX4" fmla="*/ 0 w 96703"/>
                  <a:gd name="connsiteY4" fmla="*/ 91678 h 197142"/>
                  <a:gd name="connsiteX5" fmla="*/ 0 w 96703"/>
                  <a:gd name="connsiteY5" fmla="*/ 0 h 197142"/>
                  <a:gd name="connsiteX0" fmla="*/ 93193 w 96703"/>
                  <a:gd name="connsiteY0" fmla="*/ 197142 h 197142"/>
                  <a:gd name="connsiteX1" fmla="*/ 96703 w 96703"/>
                  <a:gd name="connsiteY1" fmla="*/ 123589 h 197142"/>
                  <a:gd name="connsiteX2" fmla="*/ 45839 w 96703"/>
                  <a:gd name="connsiteY2" fmla="*/ 137517 h 197142"/>
                  <a:gd name="connsiteX3" fmla="*/ 57740 w 96703"/>
                  <a:gd name="connsiteY3" fmla="*/ 55172 h 197142"/>
                  <a:gd name="connsiteX4" fmla="*/ 0 w 96703"/>
                  <a:gd name="connsiteY4" fmla="*/ 91678 h 197142"/>
                  <a:gd name="connsiteX5" fmla="*/ 0 w 96703"/>
                  <a:gd name="connsiteY5" fmla="*/ 0 h 197142"/>
                  <a:gd name="connsiteX0" fmla="*/ 97246 w 100756"/>
                  <a:gd name="connsiteY0" fmla="*/ 197142 h 197142"/>
                  <a:gd name="connsiteX1" fmla="*/ 100756 w 100756"/>
                  <a:gd name="connsiteY1" fmla="*/ 123589 h 197142"/>
                  <a:gd name="connsiteX2" fmla="*/ 49892 w 100756"/>
                  <a:gd name="connsiteY2" fmla="*/ 137517 h 197142"/>
                  <a:gd name="connsiteX3" fmla="*/ 61793 w 100756"/>
                  <a:gd name="connsiteY3" fmla="*/ 55172 h 197142"/>
                  <a:gd name="connsiteX4" fmla="*/ 0 w 100756"/>
                  <a:gd name="connsiteY4" fmla="*/ 100298 h 197142"/>
                  <a:gd name="connsiteX5" fmla="*/ 4053 w 100756"/>
                  <a:gd name="connsiteY5" fmla="*/ 0 h 197142"/>
                  <a:gd name="connsiteX0" fmla="*/ 97246 w 100756"/>
                  <a:gd name="connsiteY0" fmla="*/ 197142 h 197142"/>
                  <a:gd name="connsiteX1" fmla="*/ 100756 w 100756"/>
                  <a:gd name="connsiteY1" fmla="*/ 123589 h 197142"/>
                  <a:gd name="connsiteX2" fmla="*/ 49892 w 100756"/>
                  <a:gd name="connsiteY2" fmla="*/ 137517 h 197142"/>
                  <a:gd name="connsiteX3" fmla="*/ 48235 w 100756"/>
                  <a:gd name="connsiteY3" fmla="*/ 67217 h 197142"/>
                  <a:gd name="connsiteX4" fmla="*/ 0 w 100756"/>
                  <a:gd name="connsiteY4" fmla="*/ 100298 h 197142"/>
                  <a:gd name="connsiteX5" fmla="*/ 4053 w 100756"/>
                  <a:gd name="connsiteY5" fmla="*/ 0 h 197142"/>
                  <a:gd name="connsiteX0" fmla="*/ 93321 w 100756"/>
                  <a:gd name="connsiteY0" fmla="*/ 211084 h 211084"/>
                  <a:gd name="connsiteX1" fmla="*/ 100756 w 100756"/>
                  <a:gd name="connsiteY1" fmla="*/ 123589 h 211084"/>
                  <a:gd name="connsiteX2" fmla="*/ 49892 w 100756"/>
                  <a:gd name="connsiteY2" fmla="*/ 137517 h 211084"/>
                  <a:gd name="connsiteX3" fmla="*/ 48235 w 100756"/>
                  <a:gd name="connsiteY3" fmla="*/ 67217 h 211084"/>
                  <a:gd name="connsiteX4" fmla="*/ 0 w 100756"/>
                  <a:gd name="connsiteY4" fmla="*/ 100298 h 211084"/>
                  <a:gd name="connsiteX5" fmla="*/ 4053 w 100756"/>
                  <a:gd name="connsiteY5" fmla="*/ 0 h 211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6" h="211084">
                    <a:moveTo>
                      <a:pt x="93321" y="211084"/>
                    </a:moveTo>
                    <a:lnTo>
                      <a:pt x="100756" y="123589"/>
                    </a:lnTo>
                    <a:lnTo>
                      <a:pt x="49892" y="137517"/>
                    </a:lnTo>
                    <a:cubicBezTo>
                      <a:pt x="49340" y="114084"/>
                      <a:pt x="48787" y="90650"/>
                      <a:pt x="48235" y="67217"/>
                    </a:cubicBezTo>
                    <a:lnTo>
                      <a:pt x="0" y="100298"/>
                    </a:lnTo>
                    <a:lnTo>
                      <a:pt x="4053" y="0"/>
                    </a:lnTo>
                  </a:path>
                </a:pathLst>
              </a:custGeom>
              <a:noFill/>
              <a:ln w="19050" cap="flat" cmpd="sng" algn="ctr">
                <a:solidFill>
                  <a:schemeClr val="bg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1463675"/>
                <a:endParaRPr lang="en-US" sz="1000" dirty="0">
                  <a:solidFill>
                    <a:schemeClr val="bg2"/>
                  </a:solidFill>
                </a:endParaRPr>
              </a:p>
            </p:txBody>
          </p:sp>
        </p:grpSp>
        <p:grpSp>
          <p:nvGrpSpPr>
            <p:cNvPr id="23" name="Group 22"/>
            <p:cNvGrpSpPr/>
            <p:nvPr/>
          </p:nvGrpSpPr>
          <p:grpSpPr>
            <a:xfrm>
              <a:off x="3913449" y="2585236"/>
              <a:ext cx="2105292" cy="649772"/>
              <a:chOff x="3819716" y="2259511"/>
              <a:chExt cx="2105292" cy="649772"/>
            </a:xfrm>
          </p:grpSpPr>
          <p:sp>
            <p:nvSpPr>
              <p:cNvPr id="24" name="TextBox 23"/>
              <p:cNvSpPr txBox="1"/>
              <p:nvPr/>
            </p:nvSpPr>
            <p:spPr bwMode="gray">
              <a:xfrm>
                <a:off x="3819716" y="2632284"/>
                <a:ext cx="2105292" cy="276999"/>
              </a:xfrm>
              <a:prstGeom prst="rect">
                <a:avLst/>
              </a:prstGeom>
              <a:noFill/>
            </p:spPr>
            <p:txBody>
              <a:bodyPr wrap="square" lIns="0" tIns="0" rIns="0" bIns="0" rtlCol="0">
                <a:spAutoFit/>
              </a:bodyPr>
              <a:lstStyle/>
              <a:p>
                <a:pPr>
                  <a:spcBef>
                    <a:spcPts val="500"/>
                  </a:spcBef>
                </a:pPr>
                <a:r>
                  <a:rPr lang="en-US" sz="900" dirty="0"/>
                  <a:t>Of food insecure students also experience housing insecurity</a:t>
                </a:r>
              </a:p>
            </p:txBody>
          </p:sp>
          <p:sp>
            <p:nvSpPr>
              <p:cNvPr id="25" name="TextBox 24"/>
              <p:cNvSpPr txBox="1"/>
              <p:nvPr/>
            </p:nvSpPr>
            <p:spPr bwMode="gray">
              <a:xfrm>
                <a:off x="3821599" y="2259511"/>
                <a:ext cx="657231" cy="384721"/>
              </a:xfrm>
              <a:prstGeom prst="rect">
                <a:avLst/>
              </a:prstGeom>
              <a:noFill/>
            </p:spPr>
            <p:txBody>
              <a:bodyPr wrap="none" lIns="0" tIns="0" rIns="0" bIns="0" rtlCol="0" anchor="ctr">
                <a:spAutoFit/>
              </a:bodyPr>
              <a:lstStyle/>
              <a:p>
                <a:r>
                  <a:rPr lang="en-US" sz="2500" dirty="0">
                    <a:solidFill>
                      <a:schemeClr val="tx2"/>
                    </a:solidFill>
                    <a:latin typeface="+mj-lt"/>
                  </a:rPr>
                  <a:t>64%</a:t>
                </a:r>
              </a:p>
            </p:txBody>
          </p:sp>
        </p:grpSp>
        <p:grpSp>
          <p:nvGrpSpPr>
            <p:cNvPr id="33" name="Group 32"/>
            <p:cNvGrpSpPr/>
            <p:nvPr/>
          </p:nvGrpSpPr>
          <p:grpSpPr>
            <a:xfrm>
              <a:off x="3913449" y="3417169"/>
              <a:ext cx="2122449" cy="649772"/>
              <a:chOff x="3819716" y="2259511"/>
              <a:chExt cx="2122449" cy="649772"/>
            </a:xfrm>
          </p:grpSpPr>
          <p:sp>
            <p:nvSpPr>
              <p:cNvPr id="34" name="TextBox 33"/>
              <p:cNvSpPr txBox="1"/>
              <p:nvPr/>
            </p:nvSpPr>
            <p:spPr bwMode="gray">
              <a:xfrm>
                <a:off x="3819716" y="2632284"/>
                <a:ext cx="2122449" cy="276999"/>
              </a:xfrm>
              <a:prstGeom prst="rect">
                <a:avLst/>
              </a:prstGeom>
              <a:noFill/>
            </p:spPr>
            <p:txBody>
              <a:bodyPr wrap="square" lIns="0" tIns="0" rIns="0" bIns="0" rtlCol="0">
                <a:spAutoFit/>
              </a:bodyPr>
              <a:lstStyle/>
              <a:p>
                <a:pPr>
                  <a:spcBef>
                    <a:spcPts val="500"/>
                  </a:spcBef>
                </a:pPr>
                <a:r>
                  <a:rPr lang="en-US" sz="900" dirty="0"/>
                  <a:t>Of Canadian university students experience food insecurity</a:t>
                </a:r>
              </a:p>
            </p:txBody>
          </p:sp>
          <p:sp>
            <p:nvSpPr>
              <p:cNvPr id="35" name="TextBox 34"/>
              <p:cNvSpPr txBox="1"/>
              <p:nvPr/>
            </p:nvSpPr>
            <p:spPr bwMode="gray">
              <a:xfrm>
                <a:off x="3821599" y="2259511"/>
                <a:ext cx="657231" cy="384721"/>
              </a:xfrm>
              <a:prstGeom prst="rect">
                <a:avLst/>
              </a:prstGeom>
              <a:noFill/>
            </p:spPr>
            <p:txBody>
              <a:bodyPr wrap="none" lIns="0" tIns="0" rIns="0" bIns="0" rtlCol="0" anchor="ctr">
                <a:spAutoFit/>
              </a:bodyPr>
              <a:lstStyle/>
              <a:p>
                <a:r>
                  <a:rPr lang="en-US" sz="2500" dirty="0">
                    <a:solidFill>
                      <a:schemeClr val="tx2"/>
                    </a:solidFill>
                    <a:latin typeface="+mj-lt"/>
                  </a:rPr>
                  <a:t>39%</a:t>
                </a:r>
              </a:p>
            </p:txBody>
          </p:sp>
        </p:grpSp>
        <p:sp>
          <p:nvSpPr>
            <p:cNvPr id="39" name="TextBox 38"/>
            <p:cNvSpPr txBox="1"/>
            <p:nvPr/>
          </p:nvSpPr>
          <p:spPr bwMode="gray">
            <a:xfrm>
              <a:off x="262172" y="1029729"/>
              <a:ext cx="2604124" cy="153888"/>
            </a:xfrm>
            <a:prstGeom prst="rect">
              <a:avLst/>
            </a:prstGeom>
            <a:noFill/>
          </p:spPr>
          <p:txBody>
            <a:bodyPr wrap="square" lIns="0" tIns="0" rIns="0" bIns="0" rtlCol="0">
              <a:spAutoFit/>
            </a:bodyPr>
            <a:lstStyle/>
            <a:p>
              <a:r>
                <a:rPr lang="en-US" sz="1000" b="1" dirty="0"/>
                <a:t>College-Going at an All-Time High…</a:t>
              </a:r>
            </a:p>
          </p:txBody>
        </p:sp>
        <p:sp>
          <p:nvSpPr>
            <p:cNvPr id="42" name="TextBox 41"/>
            <p:cNvSpPr txBox="1"/>
            <p:nvPr/>
          </p:nvSpPr>
          <p:spPr bwMode="gray">
            <a:xfrm>
              <a:off x="1433004" y="1325786"/>
              <a:ext cx="1574356" cy="415498"/>
            </a:xfrm>
            <a:prstGeom prst="rect">
              <a:avLst/>
            </a:prstGeom>
            <a:noFill/>
          </p:spPr>
          <p:txBody>
            <a:bodyPr wrap="square" lIns="0" tIns="0" rIns="0" bIns="0" rtlCol="0">
              <a:spAutoFit/>
            </a:bodyPr>
            <a:lstStyle/>
            <a:p>
              <a:pPr>
                <a:spcBef>
                  <a:spcPts val="500"/>
                </a:spcBef>
              </a:pPr>
              <a:r>
                <a:rPr lang="en-US" sz="900" dirty="0"/>
                <a:t>Growth in </a:t>
              </a:r>
              <a:r>
                <a:rPr lang="en-US" sz="900" b="1" dirty="0"/>
                <a:t>undergraduate enrollment </a:t>
              </a:r>
              <a:r>
                <a:rPr lang="en-US" sz="900" dirty="0"/>
                <a:t>in the U.S., 2004 - 2014</a:t>
              </a:r>
            </a:p>
          </p:txBody>
        </p:sp>
        <p:sp>
          <p:nvSpPr>
            <p:cNvPr id="53" name="TextBox 52"/>
            <p:cNvSpPr txBox="1"/>
            <p:nvPr/>
          </p:nvSpPr>
          <p:spPr bwMode="gray">
            <a:xfrm>
              <a:off x="1460245" y="1967811"/>
              <a:ext cx="1547115" cy="415498"/>
            </a:xfrm>
            <a:prstGeom prst="rect">
              <a:avLst/>
            </a:prstGeom>
            <a:noFill/>
          </p:spPr>
          <p:txBody>
            <a:bodyPr wrap="square" lIns="0" tIns="0" rIns="0" bIns="0" rtlCol="0">
              <a:spAutoFit/>
            </a:bodyPr>
            <a:lstStyle/>
            <a:p>
              <a:pPr>
                <a:spcBef>
                  <a:spcPts val="500"/>
                </a:spcBef>
              </a:pPr>
              <a:r>
                <a:rPr lang="en-US" sz="900" dirty="0"/>
                <a:t>Number of </a:t>
              </a:r>
              <a:r>
                <a:rPr lang="en-US" sz="900" b="1" dirty="0"/>
                <a:t>FT university students</a:t>
              </a:r>
              <a:r>
                <a:rPr lang="en-US" sz="900" dirty="0"/>
                <a:t> in Canada has doubled since 1980</a:t>
              </a:r>
            </a:p>
          </p:txBody>
        </p:sp>
        <p:sp>
          <p:nvSpPr>
            <p:cNvPr id="43" name="TextBox 42"/>
            <p:cNvSpPr txBox="1"/>
            <p:nvPr/>
          </p:nvSpPr>
          <p:spPr bwMode="gray">
            <a:xfrm>
              <a:off x="253611" y="2614751"/>
              <a:ext cx="3015192" cy="153888"/>
            </a:xfrm>
            <a:prstGeom prst="rect">
              <a:avLst/>
            </a:prstGeom>
            <a:noFill/>
          </p:spPr>
          <p:txBody>
            <a:bodyPr wrap="square" lIns="0" tIns="0" rIns="0" bIns="0" rtlCol="0">
              <a:spAutoFit/>
            </a:bodyPr>
            <a:lstStyle/>
            <a:p>
              <a:r>
                <a:rPr lang="en-US" sz="1000" b="1" dirty="0"/>
                <a:t>…But No Longer the Ticket Out of Poverty</a:t>
              </a:r>
            </a:p>
          </p:txBody>
        </p:sp>
        <p:sp>
          <p:nvSpPr>
            <p:cNvPr id="41" name="TextBox 40"/>
            <p:cNvSpPr txBox="1"/>
            <p:nvPr/>
          </p:nvSpPr>
          <p:spPr bwMode="gray">
            <a:xfrm>
              <a:off x="461734" y="1329195"/>
              <a:ext cx="673023" cy="384721"/>
            </a:xfrm>
            <a:prstGeom prst="rect">
              <a:avLst/>
            </a:prstGeom>
            <a:noFill/>
          </p:spPr>
          <p:txBody>
            <a:bodyPr wrap="square" lIns="0" tIns="0" rIns="0" bIns="0" rtlCol="0">
              <a:spAutoFit/>
            </a:bodyPr>
            <a:lstStyle/>
            <a:p>
              <a:r>
                <a:rPr lang="en-US" sz="2500" dirty="0">
                  <a:solidFill>
                    <a:schemeClr val="accent6"/>
                  </a:solidFill>
                  <a:latin typeface="+mj-lt"/>
                </a:rPr>
                <a:t>17%</a:t>
              </a:r>
            </a:p>
          </p:txBody>
        </p:sp>
        <p:sp>
          <p:nvSpPr>
            <p:cNvPr id="32" name="Rectangle 341"/>
            <p:cNvSpPr/>
            <p:nvPr/>
          </p:nvSpPr>
          <p:spPr bwMode="gray">
            <a:xfrm>
              <a:off x="461734" y="1329195"/>
              <a:ext cx="733983" cy="395112"/>
            </a:xfrm>
            <a:custGeom>
              <a:avLst/>
              <a:gdLst>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0 w 587014"/>
                <a:gd name="connsiteY4" fmla="*/ 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91440 w 587014"/>
                <a:gd name="connsiteY4" fmla="*/ 9144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0" fmla="*/ 587014 w 587014"/>
                <a:gd name="connsiteY0" fmla="*/ 0 h 455916"/>
                <a:gd name="connsiteX1" fmla="*/ 587014 w 587014"/>
                <a:gd name="connsiteY1" fmla="*/ 455916 h 455916"/>
                <a:gd name="connsiteX2" fmla="*/ 0 w 587014"/>
                <a:gd name="connsiteY2" fmla="*/ 455916 h 455916"/>
              </a:gdLst>
              <a:ahLst/>
              <a:cxnLst>
                <a:cxn ang="0">
                  <a:pos x="connsiteX0" y="connsiteY0"/>
                </a:cxn>
                <a:cxn ang="0">
                  <a:pos x="connsiteX1" y="connsiteY1"/>
                </a:cxn>
                <a:cxn ang="0">
                  <a:pos x="connsiteX2" y="connsiteY2"/>
                </a:cxn>
              </a:cxnLst>
              <a:rect l="l" t="t" r="r" b="b"/>
              <a:pathLst>
                <a:path w="587014" h="455916">
                  <a:moveTo>
                    <a:pt x="587014" y="0"/>
                  </a:moveTo>
                  <a:lnTo>
                    <a:pt x="587014" y="455916"/>
                  </a:lnTo>
                  <a:lnTo>
                    <a:pt x="0" y="455916"/>
                  </a:lnTo>
                </a:path>
              </a:pathLst>
            </a:custGeom>
            <a:noFill/>
            <a:ln w="12700">
              <a:solidFill>
                <a:schemeClr val="accent6"/>
              </a:solidFill>
              <a:miter lim="800000"/>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2" name="TextBox 51"/>
            <p:cNvSpPr txBox="1"/>
            <p:nvPr/>
          </p:nvSpPr>
          <p:spPr bwMode="gray">
            <a:xfrm>
              <a:off x="522694" y="1977365"/>
              <a:ext cx="673023" cy="384721"/>
            </a:xfrm>
            <a:prstGeom prst="rect">
              <a:avLst/>
            </a:prstGeom>
            <a:noFill/>
          </p:spPr>
          <p:txBody>
            <a:bodyPr wrap="square" lIns="0" tIns="0" rIns="0" bIns="0" rtlCol="0">
              <a:spAutoFit/>
            </a:bodyPr>
            <a:lstStyle/>
            <a:p>
              <a:r>
                <a:rPr lang="en-US" sz="2500" dirty="0">
                  <a:solidFill>
                    <a:schemeClr val="accent6"/>
                  </a:solidFill>
                  <a:latin typeface="+mj-lt"/>
                </a:rPr>
                <a:t>2X</a:t>
              </a:r>
            </a:p>
          </p:txBody>
        </p:sp>
        <p:sp>
          <p:nvSpPr>
            <p:cNvPr id="36" name="Rectangle 341"/>
            <p:cNvSpPr/>
            <p:nvPr/>
          </p:nvSpPr>
          <p:spPr bwMode="gray">
            <a:xfrm>
              <a:off x="461734" y="1977365"/>
              <a:ext cx="752905" cy="395112"/>
            </a:xfrm>
            <a:custGeom>
              <a:avLst/>
              <a:gdLst>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0 w 587014"/>
                <a:gd name="connsiteY4" fmla="*/ 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4" fmla="*/ 91440 w 587014"/>
                <a:gd name="connsiteY4" fmla="*/ 91440 h 455916"/>
                <a:gd name="connsiteX0" fmla="*/ 0 w 587014"/>
                <a:gd name="connsiteY0" fmla="*/ 0 h 455916"/>
                <a:gd name="connsiteX1" fmla="*/ 587014 w 587014"/>
                <a:gd name="connsiteY1" fmla="*/ 0 h 455916"/>
                <a:gd name="connsiteX2" fmla="*/ 587014 w 587014"/>
                <a:gd name="connsiteY2" fmla="*/ 455916 h 455916"/>
                <a:gd name="connsiteX3" fmla="*/ 0 w 587014"/>
                <a:gd name="connsiteY3" fmla="*/ 455916 h 455916"/>
                <a:gd name="connsiteX0" fmla="*/ 587014 w 587014"/>
                <a:gd name="connsiteY0" fmla="*/ 0 h 455916"/>
                <a:gd name="connsiteX1" fmla="*/ 587014 w 587014"/>
                <a:gd name="connsiteY1" fmla="*/ 455916 h 455916"/>
                <a:gd name="connsiteX2" fmla="*/ 0 w 587014"/>
                <a:gd name="connsiteY2" fmla="*/ 455916 h 455916"/>
              </a:gdLst>
              <a:ahLst/>
              <a:cxnLst>
                <a:cxn ang="0">
                  <a:pos x="connsiteX0" y="connsiteY0"/>
                </a:cxn>
                <a:cxn ang="0">
                  <a:pos x="connsiteX1" y="connsiteY1"/>
                </a:cxn>
                <a:cxn ang="0">
                  <a:pos x="connsiteX2" y="connsiteY2"/>
                </a:cxn>
              </a:cxnLst>
              <a:rect l="l" t="t" r="r" b="b"/>
              <a:pathLst>
                <a:path w="587014" h="455916">
                  <a:moveTo>
                    <a:pt x="587014" y="0"/>
                  </a:moveTo>
                  <a:lnTo>
                    <a:pt x="587014" y="455916"/>
                  </a:lnTo>
                  <a:lnTo>
                    <a:pt x="0" y="455916"/>
                  </a:lnTo>
                </a:path>
              </a:pathLst>
            </a:custGeom>
            <a:noFill/>
            <a:ln w="12700">
              <a:solidFill>
                <a:schemeClr val="accent6"/>
              </a:solidFill>
              <a:miter lim="800000"/>
              <a:headEnd type="triangle"/>
              <a:tailEnd type="non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37" name="Group 36"/>
            <p:cNvGrpSpPr>
              <a:grpSpLocks noChangeAspect="1"/>
            </p:cNvGrpSpPr>
            <p:nvPr/>
          </p:nvGrpSpPr>
          <p:grpSpPr bwMode="gray">
            <a:xfrm>
              <a:off x="250007" y="2818242"/>
              <a:ext cx="241441" cy="206593"/>
              <a:chOff x="875323" y="2298542"/>
              <a:chExt cx="307976" cy="263525"/>
            </a:xfrm>
            <a:solidFill>
              <a:schemeClr val="accent1"/>
            </a:solidFill>
          </p:grpSpPr>
          <p:sp>
            <p:nvSpPr>
              <p:cNvPr id="38" name="Freeform 37"/>
              <p:cNvSpPr>
                <a:spLocks/>
              </p:cNvSpPr>
              <p:nvPr/>
            </p:nvSpPr>
            <p:spPr bwMode="gray">
              <a:xfrm>
                <a:off x="1042011" y="2298542"/>
                <a:ext cx="141288" cy="26352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39"/>
              <p:cNvSpPr>
                <a:spLocks/>
              </p:cNvSpPr>
              <p:nvPr/>
            </p:nvSpPr>
            <p:spPr bwMode="gray">
              <a:xfrm>
                <a:off x="875323" y="2298542"/>
                <a:ext cx="141288" cy="26352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4" name="TextBox 13"/>
            <p:cNvSpPr txBox="1"/>
            <p:nvPr/>
          </p:nvSpPr>
          <p:spPr bwMode="gray">
            <a:xfrm>
              <a:off x="521323" y="2888892"/>
              <a:ext cx="2919529" cy="1418337"/>
            </a:xfrm>
            <a:prstGeom prst="rect">
              <a:avLst/>
            </a:prstGeom>
            <a:noFill/>
          </p:spPr>
          <p:txBody>
            <a:bodyPr wrap="square" lIns="0" tIns="0" rIns="0" bIns="0" rtlCol="0">
              <a:spAutoFit/>
            </a:bodyPr>
            <a:lstStyle/>
            <a:p>
              <a:pPr>
                <a:spcBef>
                  <a:spcPts val="500"/>
                </a:spcBef>
              </a:pPr>
              <a:r>
                <a:rPr lang="en-US" sz="900" dirty="0"/>
                <a:t>Students and families all over the country are saving, working, taking out loans… Yet they still find themselves facing an unreasonably high price for college, </a:t>
              </a:r>
              <a:r>
                <a:rPr lang="en-US" sz="900" b="1" dirty="0"/>
                <a:t>and fall short of the resources they need to successfully complete degrees.</a:t>
              </a:r>
              <a:r>
                <a:rPr lang="en-US" sz="900" dirty="0"/>
                <a:t> Unexpected costs, even those that might appear modest in size, can derail students from families lacking financial cushions.”</a:t>
              </a:r>
            </a:p>
            <a:p>
              <a:pPr algn="r">
                <a:spcBef>
                  <a:spcPts val="500"/>
                </a:spcBef>
              </a:pPr>
              <a:r>
                <a:rPr lang="en-US" sz="800" i="1" dirty="0"/>
                <a:t>The Real Price of College</a:t>
              </a:r>
              <a:br>
                <a:rPr lang="en-US" sz="800" i="1" dirty="0"/>
              </a:br>
              <a:r>
                <a:rPr lang="en-US" sz="800" i="1" dirty="0"/>
                <a:t>The Century Foundation</a:t>
              </a:r>
            </a:p>
          </p:txBody>
        </p:sp>
      </p:grpSp>
    </p:spTree>
    <p:extLst>
      <p:ext uri="{BB962C8B-B14F-4D97-AF65-F5344CB8AC3E}">
        <p14:creationId xmlns:p14="http://schemas.microsoft.com/office/powerpoint/2010/main" val="3484024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Three Groups of Students Struggling on Campus</a:t>
            </a:r>
          </a:p>
        </p:txBody>
      </p:sp>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a:xfrm>
            <a:off x="3925719" y="4523601"/>
            <a:ext cx="2475081" cy="276999"/>
          </a:xfrm>
        </p:spPr>
        <p:txBody>
          <a:bodyPr/>
          <a:lstStyle/>
          <a:p>
            <a:pPr algn="r"/>
            <a:r>
              <a:rPr lang="en-US" dirty="0"/>
              <a:t>Source: Rich, M., “Percentage of Poor Students in Public Schools Rises,” The New York Times, January 16, 2015; </a:t>
            </a:r>
            <a:r>
              <a:rPr lang="en-US" i="1" dirty="0"/>
              <a:t>Student Food Access and Security Study, </a:t>
            </a:r>
            <a:r>
              <a:rPr lang="en-US" dirty="0"/>
              <a:t>University of California, 2016. EAB interviews and analysis.</a:t>
            </a:r>
          </a:p>
        </p:txBody>
      </p:sp>
      <p:sp>
        <p:nvSpPr>
          <p:cNvPr id="6" name="Title 5"/>
          <p:cNvSpPr>
            <a:spLocks noGrp="1"/>
          </p:cNvSpPr>
          <p:nvPr>
            <p:ph type="title"/>
          </p:nvPr>
        </p:nvSpPr>
        <p:spPr/>
        <p:txBody>
          <a:bodyPr/>
          <a:lstStyle/>
          <a:p>
            <a:r>
              <a:rPr lang="en-US" dirty="0"/>
              <a:t>Who Is the Basic Needs Insecure Student?</a:t>
            </a:r>
          </a:p>
        </p:txBody>
      </p:sp>
      <p:grpSp>
        <p:nvGrpSpPr>
          <p:cNvPr id="5" name="Group 4"/>
          <p:cNvGrpSpPr/>
          <p:nvPr/>
        </p:nvGrpSpPr>
        <p:grpSpPr>
          <a:xfrm>
            <a:off x="190500" y="1169974"/>
            <a:ext cx="5943600" cy="3008586"/>
            <a:chOff x="190500" y="1169974"/>
            <a:chExt cx="5943600" cy="3008586"/>
          </a:xfrm>
        </p:grpSpPr>
        <p:pic>
          <p:nvPicPr>
            <p:cNvPr id="32" name="Picture 31"/>
            <p:cNvPicPr>
              <a:picLocks noChangeAspect="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b="14826"/>
            <a:stretch/>
          </p:blipFill>
          <p:spPr>
            <a:xfrm>
              <a:off x="702210" y="1169974"/>
              <a:ext cx="805420" cy="1595372"/>
            </a:xfrm>
            <a:prstGeom prst="rect">
              <a:avLst/>
            </a:prstGeom>
          </p:spPr>
        </p:pic>
        <p:sp>
          <p:nvSpPr>
            <p:cNvPr id="33" name="Rectangle 32"/>
            <p:cNvSpPr/>
            <p:nvPr/>
          </p:nvSpPr>
          <p:spPr bwMode="gray">
            <a:xfrm>
              <a:off x="361379" y="1761053"/>
              <a:ext cx="1487083" cy="1038445"/>
            </a:xfrm>
            <a:prstGeom prst="rect">
              <a:avLst/>
            </a:prstGeom>
            <a:solidFill>
              <a:schemeClr val="bg1"/>
            </a:solidFill>
            <a:ln w="63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4" name="Rectangle 33"/>
            <p:cNvSpPr/>
            <p:nvPr/>
          </p:nvSpPr>
          <p:spPr bwMode="gray">
            <a:xfrm>
              <a:off x="190500" y="1545612"/>
              <a:ext cx="357790" cy="477054"/>
            </a:xfrm>
            <a:prstGeom prst="rect">
              <a:avLst/>
            </a:prstGeom>
            <a:solidFill>
              <a:schemeClr val="bg1"/>
            </a:solidFill>
          </p:spPr>
          <p:txBody>
            <a:bodyPr wrap="none">
              <a:spAutoFit/>
            </a:bodyPr>
            <a:lstStyle/>
            <a:p>
              <a:r>
                <a:rPr lang="en-US" sz="2500" dirty="0">
                  <a:solidFill>
                    <a:schemeClr val="accent6"/>
                  </a:solidFill>
                  <a:latin typeface="+mj-lt"/>
                </a:rPr>
                <a:t>1</a:t>
              </a:r>
            </a:p>
          </p:txBody>
        </p:sp>
        <p:cxnSp>
          <p:nvCxnSpPr>
            <p:cNvPr id="35" name="Straight Arrow Connector 34"/>
            <p:cNvCxnSpPr/>
            <p:nvPr/>
          </p:nvCxnSpPr>
          <p:spPr bwMode="gray">
            <a:xfrm flipH="1">
              <a:off x="1104920" y="2797406"/>
              <a:ext cx="1" cy="199025"/>
            </a:xfrm>
            <a:prstGeom prst="straightConnector1">
              <a:avLst/>
            </a:prstGeom>
            <a:ln w="6350">
              <a:solidFill>
                <a:schemeClr val="accent3"/>
              </a:solidFill>
              <a:miter lim="800000"/>
              <a:headEnd type="none"/>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bwMode="gray">
            <a:xfrm>
              <a:off x="468952" y="1933447"/>
              <a:ext cx="1264673" cy="138499"/>
            </a:xfrm>
            <a:prstGeom prst="rect">
              <a:avLst/>
            </a:prstGeom>
            <a:noFill/>
          </p:spPr>
          <p:txBody>
            <a:bodyPr wrap="square" lIns="0" tIns="0" rIns="0" bIns="0" rtlCol="0">
              <a:spAutoFit/>
            </a:bodyPr>
            <a:lstStyle/>
            <a:p>
              <a:pPr>
                <a:spcBef>
                  <a:spcPts val="500"/>
                </a:spcBef>
              </a:pPr>
              <a:r>
                <a:rPr lang="en-US" sz="900" b="1" dirty="0"/>
                <a:t>Chronically Poor</a:t>
              </a:r>
            </a:p>
          </p:txBody>
        </p:sp>
        <p:sp>
          <p:nvSpPr>
            <p:cNvPr id="41" name="TextBox 40"/>
            <p:cNvSpPr txBox="1"/>
            <p:nvPr/>
          </p:nvSpPr>
          <p:spPr bwMode="gray">
            <a:xfrm>
              <a:off x="468952" y="2144640"/>
              <a:ext cx="1328308" cy="409215"/>
            </a:xfrm>
            <a:prstGeom prst="rect">
              <a:avLst/>
            </a:prstGeom>
            <a:noFill/>
          </p:spPr>
          <p:txBody>
            <a:bodyPr wrap="square" lIns="0" tIns="0" rIns="0" bIns="0" rtlCol="0">
              <a:spAutoFit/>
            </a:bodyPr>
            <a:lstStyle/>
            <a:p>
              <a:pPr>
                <a:lnSpc>
                  <a:spcPts val="1100"/>
                </a:lnSpc>
                <a:spcBef>
                  <a:spcPts val="500"/>
                </a:spcBef>
              </a:pPr>
              <a:r>
                <a:rPr lang="en-US" sz="800" dirty="0"/>
                <a:t>Increased access brings more low-income students to college</a:t>
              </a:r>
            </a:p>
          </p:txBody>
        </p:sp>
        <p:grpSp>
          <p:nvGrpSpPr>
            <p:cNvPr id="42" name="Group 41"/>
            <p:cNvGrpSpPr/>
            <p:nvPr/>
          </p:nvGrpSpPr>
          <p:grpSpPr>
            <a:xfrm>
              <a:off x="468952" y="3178286"/>
              <a:ext cx="1400773" cy="877164"/>
              <a:chOff x="1004829" y="5443796"/>
              <a:chExt cx="1400773" cy="877164"/>
            </a:xfrm>
          </p:grpSpPr>
          <p:sp>
            <p:nvSpPr>
              <p:cNvPr id="43" name="Text Placeholder 1"/>
              <p:cNvSpPr txBox="1">
                <a:spLocks/>
              </p:cNvSpPr>
              <p:nvPr/>
            </p:nvSpPr>
            <p:spPr bwMode="gray">
              <a:xfrm>
                <a:off x="1004830" y="5443796"/>
                <a:ext cx="657231" cy="384721"/>
              </a:xfrm>
              <a:prstGeom prst="rect">
                <a:avLst/>
              </a:prstGeom>
            </p:spPr>
            <p:txBody>
              <a:bodyPr vert="horz" wrap="none" lIns="0" tIns="0" rIns="0" bIns="0" rtlCol="0">
                <a:spAutoFit/>
              </a:bodyPr>
              <a:lstStyle>
                <a:lvl1pPr marL="112713"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Wingdings" pitchFamily="2" charset="2"/>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None/>
                </a:pPr>
                <a:r>
                  <a:rPr lang="en-US" sz="2500" dirty="0">
                    <a:solidFill>
                      <a:schemeClr val="tx2"/>
                    </a:solidFill>
                    <a:latin typeface="+mj-lt"/>
                  </a:rPr>
                  <a:t>51%</a:t>
                </a:r>
              </a:p>
            </p:txBody>
          </p:sp>
          <p:sp>
            <p:nvSpPr>
              <p:cNvPr id="44" name="TextBox 43"/>
              <p:cNvSpPr txBox="1"/>
              <p:nvPr/>
            </p:nvSpPr>
            <p:spPr bwMode="gray">
              <a:xfrm>
                <a:off x="1004829" y="5828517"/>
                <a:ext cx="1400773" cy="492443"/>
              </a:xfrm>
              <a:prstGeom prst="rect">
                <a:avLst/>
              </a:prstGeom>
              <a:noFill/>
            </p:spPr>
            <p:txBody>
              <a:bodyPr wrap="square" lIns="0" tIns="0" rIns="0" bIns="0" rtlCol="0">
                <a:spAutoFit/>
              </a:bodyPr>
              <a:lstStyle/>
              <a:p>
                <a:pPr>
                  <a:spcBef>
                    <a:spcPts val="500"/>
                  </a:spcBef>
                </a:pPr>
                <a:r>
                  <a:rPr lang="en-US" sz="800" dirty="0"/>
                  <a:t>Of K-12 students in U.S. public schools who qualify for free or reduced-price lunch</a:t>
                </a:r>
              </a:p>
            </p:txBody>
          </p:sp>
        </p:grpSp>
        <p:grpSp>
          <p:nvGrpSpPr>
            <p:cNvPr id="49" name="Group 48"/>
            <p:cNvGrpSpPr/>
            <p:nvPr/>
          </p:nvGrpSpPr>
          <p:grpSpPr>
            <a:xfrm>
              <a:off x="4532815" y="3178286"/>
              <a:ext cx="1601285" cy="754053"/>
              <a:chOff x="4457228" y="5384779"/>
              <a:chExt cx="1601285" cy="754053"/>
            </a:xfrm>
          </p:grpSpPr>
          <p:sp>
            <p:nvSpPr>
              <p:cNvPr id="50" name="Text Placeholder 1"/>
              <p:cNvSpPr txBox="1">
                <a:spLocks/>
              </p:cNvSpPr>
              <p:nvPr/>
            </p:nvSpPr>
            <p:spPr bwMode="gray">
              <a:xfrm>
                <a:off x="4457229" y="5384779"/>
                <a:ext cx="657231" cy="384721"/>
              </a:xfrm>
              <a:prstGeom prst="rect">
                <a:avLst/>
              </a:prstGeom>
            </p:spPr>
            <p:txBody>
              <a:bodyPr vert="horz" wrap="none" lIns="0" tIns="0" rIns="0" bIns="0" rtlCol="0">
                <a:spAutoFit/>
              </a:bodyPr>
              <a:lstStyle>
                <a:lvl1pPr marL="112713"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Wingdings" pitchFamily="2" charset="2"/>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None/>
                </a:pPr>
                <a:r>
                  <a:rPr lang="en-US" sz="2500" dirty="0">
                    <a:solidFill>
                      <a:schemeClr val="tx2"/>
                    </a:solidFill>
                    <a:latin typeface="+mj-lt"/>
                  </a:rPr>
                  <a:t>39%</a:t>
                </a:r>
              </a:p>
            </p:txBody>
          </p:sp>
          <p:sp>
            <p:nvSpPr>
              <p:cNvPr id="51" name="TextBox 50"/>
              <p:cNvSpPr txBox="1"/>
              <p:nvPr/>
            </p:nvSpPr>
            <p:spPr bwMode="gray">
              <a:xfrm>
                <a:off x="4457228" y="5769500"/>
                <a:ext cx="1601285" cy="369332"/>
              </a:xfrm>
              <a:prstGeom prst="rect">
                <a:avLst/>
              </a:prstGeom>
              <a:noFill/>
            </p:spPr>
            <p:txBody>
              <a:bodyPr wrap="square" lIns="0" tIns="0" rIns="0" bIns="0" rtlCol="0">
                <a:spAutoFit/>
              </a:bodyPr>
              <a:lstStyle/>
              <a:p>
                <a:pPr>
                  <a:spcBef>
                    <a:spcPts val="500"/>
                  </a:spcBef>
                </a:pPr>
                <a:r>
                  <a:rPr lang="en-US" sz="800" dirty="0"/>
                  <a:t>Of LGBT individuals say they were rejected by a family member or close friend</a:t>
                </a:r>
              </a:p>
            </p:txBody>
          </p:sp>
        </p:grpSp>
        <p:grpSp>
          <p:nvGrpSpPr>
            <p:cNvPr id="52" name="Group 51"/>
            <p:cNvGrpSpPr/>
            <p:nvPr/>
          </p:nvGrpSpPr>
          <p:grpSpPr>
            <a:xfrm>
              <a:off x="2363746" y="3178286"/>
              <a:ext cx="1563813" cy="1000274"/>
              <a:chOff x="2780624" y="5443796"/>
              <a:chExt cx="1563813" cy="1000274"/>
            </a:xfrm>
          </p:grpSpPr>
          <p:sp>
            <p:nvSpPr>
              <p:cNvPr id="53" name="Text Placeholder 1"/>
              <p:cNvSpPr txBox="1">
                <a:spLocks/>
              </p:cNvSpPr>
              <p:nvPr/>
            </p:nvSpPr>
            <p:spPr bwMode="gray">
              <a:xfrm>
                <a:off x="2780626" y="5443796"/>
                <a:ext cx="657231" cy="384721"/>
              </a:xfrm>
              <a:prstGeom prst="rect">
                <a:avLst/>
              </a:prstGeom>
            </p:spPr>
            <p:txBody>
              <a:bodyPr vert="horz" wrap="none" lIns="0" tIns="0" rIns="0" bIns="0" rtlCol="0">
                <a:spAutoFit/>
              </a:bodyPr>
              <a:lstStyle>
                <a:lvl1pPr marL="112713"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Wingdings" pitchFamily="2" charset="2"/>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None/>
                </a:pPr>
                <a:r>
                  <a:rPr lang="en-US" sz="2500" dirty="0">
                    <a:solidFill>
                      <a:schemeClr val="tx2"/>
                    </a:solidFill>
                    <a:latin typeface="+mj-lt"/>
                  </a:rPr>
                  <a:t>57%</a:t>
                </a:r>
              </a:p>
            </p:txBody>
          </p:sp>
          <p:sp>
            <p:nvSpPr>
              <p:cNvPr id="54" name="TextBox 53"/>
              <p:cNvSpPr txBox="1"/>
              <p:nvPr/>
            </p:nvSpPr>
            <p:spPr bwMode="gray">
              <a:xfrm>
                <a:off x="2780624" y="5828517"/>
                <a:ext cx="1563813" cy="615553"/>
              </a:xfrm>
              <a:prstGeom prst="rect">
                <a:avLst/>
              </a:prstGeom>
              <a:noFill/>
            </p:spPr>
            <p:txBody>
              <a:bodyPr wrap="square" lIns="0" tIns="0" rIns="0" bIns="0" rtlCol="0">
                <a:spAutoFit/>
              </a:bodyPr>
              <a:lstStyle/>
              <a:p>
                <a:pPr>
                  <a:spcBef>
                    <a:spcPts val="500"/>
                  </a:spcBef>
                </a:pPr>
                <a:r>
                  <a:rPr lang="en-US" sz="800" dirty="0"/>
                  <a:t>Percentage of food insecure students in the University of California system for whom hunger was a new phenomenon </a:t>
                </a:r>
              </a:p>
            </p:txBody>
          </p:sp>
        </p:grpSp>
        <p:cxnSp>
          <p:nvCxnSpPr>
            <p:cNvPr id="56" name="Straight Arrow Connector 55"/>
            <p:cNvCxnSpPr/>
            <p:nvPr/>
          </p:nvCxnSpPr>
          <p:spPr bwMode="gray">
            <a:xfrm flipH="1">
              <a:off x="3143399" y="2797406"/>
              <a:ext cx="1" cy="198264"/>
            </a:xfrm>
            <a:prstGeom prst="straightConnector1">
              <a:avLst/>
            </a:prstGeom>
            <a:ln w="6350">
              <a:solidFill>
                <a:schemeClr val="accent3"/>
              </a:solidFill>
              <a:miter lim="800000"/>
              <a:headEnd type="none"/>
              <a:tailEnd type="triangle"/>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b="18349"/>
            <a:stretch/>
          </p:blipFill>
          <p:spPr>
            <a:xfrm>
              <a:off x="2740689" y="1169974"/>
              <a:ext cx="805420" cy="1529391"/>
            </a:xfrm>
            <a:prstGeom prst="rect">
              <a:avLst/>
            </a:prstGeom>
          </p:spPr>
        </p:pic>
        <p:sp>
          <p:nvSpPr>
            <p:cNvPr id="58" name="Rectangle 57"/>
            <p:cNvSpPr/>
            <p:nvPr/>
          </p:nvSpPr>
          <p:spPr bwMode="gray">
            <a:xfrm>
              <a:off x="2266810" y="1761054"/>
              <a:ext cx="1753178" cy="1038445"/>
            </a:xfrm>
            <a:prstGeom prst="rect">
              <a:avLst/>
            </a:prstGeom>
            <a:solidFill>
              <a:schemeClr val="bg1"/>
            </a:solidFill>
            <a:ln w="63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9" name="Rectangle 58"/>
            <p:cNvSpPr/>
            <p:nvPr/>
          </p:nvSpPr>
          <p:spPr bwMode="gray">
            <a:xfrm>
              <a:off x="2102911" y="1545612"/>
              <a:ext cx="357790" cy="477054"/>
            </a:xfrm>
            <a:prstGeom prst="rect">
              <a:avLst/>
            </a:prstGeom>
            <a:solidFill>
              <a:schemeClr val="bg1"/>
            </a:solidFill>
          </p:spPr>
          <p:txBody>
            <a:bodyPr wrap="none">
              <a:spAutoFit/>
            </a:bodyPr>
            <a:lstStyle/>
            <a:p>
              <a:r>
                <a:rPr lang="en-US" sz="2500" dirty="0">
                  <a:solidFill>
                    <a:schemeClr val="accent6"/>
                  </a:solidFill>
                  <a:latin typeface="+mj-lt"/>
                </a:rPr>
                <a:t>2</a:t>
              </a:r>
            </a:p>
          </p:txBody>
        </p:sp>
        <p:grpSp>
          <p:nvGrpSpPr>
            <p:cNvPr id="60" name="Group 59"/>
            <p:cNvGrpSpPr/>
            <p:nvPr/>
          </p:nvGrpSpPr>
          <p:grpSpPr>
            <a:xfrm>
              <a:off x="2363746" y="1933446"/>
              <a:ext cx="1557359" cy="775451"/>
              <a:chOff x="3010374" y="4182755"/>
              <a:chExt cx="1557359" cy="775451"/>
            </a:xfrm>
          </p:grpSpPr>
          <p:sp>
            <p:nvSpPr>
              <p:cNvPr id="61" name="TextBox 60"/>
              <p:cNvSpPr txBox="1"/>
              <p:nvPr/>
            </p:nvSpPr>
            <p:spPr bwMode="gray">
              <a:xfrm>
                <a:off x="3010374" y="4393949"/>
                <a:ext cx="1557359" cy="564257"/>
              </a:xfrm>
              <a:prstGeom prst="rect">
                <a:avLst/>
              </a:prstGeom>
              <a:noFill/>
            </p:spPr>
            <p:txBody>
              <a:bodyPr wrap="square" lIns="0" tIns="0" rIns="0" bIns="0" rtlCol="0">
                <a:spAutoFit/>
              </a:bodyPr>
              <a:lstStyle/>
              <a:p>
                <a:pPr>
                  <a:lnSpc>
                    <a:spcPts val="1100"/>
                  </a:lnSpc>
                  <a:spcBef>
                    <a:spcPts val="500"/>
                  </a:spcBef>
                </a:pPr>
                <a:r>
                  <a:rPr lang="en-US" sz="800" dirty="0"/>
                  <a:t>High costs overextend middle-class families, so basic needs insecurity is often just one unforeseen expense away </a:t>
                </a:r>
              </a:p>
            </p:txBody>
          </p:sp>
          <p:sp>
            <p:nvSpPr>
              <p:cNvPr id="62" name="TextBox 61"/>
              <p:cNvSpPr txBox="1"/>
              <p:nvPr/>
            </p:nvSpPr>
            <p:spPr bwMode="gray">
              <a:xfrm>
                <a:off x="3010374" y="4182755"/>
                <a:ext cx="1476449" cy="138499"/>
              </a:xfrm>
              <a:prstGeom prst="rect">
                <a:avLst/>
              </a:prstGeom>
              <a:noFill/>
            </p:spPr>
            <p:txBody>
              <a:bodyPr wrap="square" lIns="0" tIns="0" rIns="0" bIns="0" rtlCol="0">
                <a:spAutoFit/>
              </a:bodyPr>
              <a:lstStyle/>
              <a:p>
                <a:pPr>
                  <a:spcBef>
                    <a:spcPts val="500"/>
                  </a:spcBef>
                </a:pPr>
                <a:r>
                  <a:rPr lang="en-US" sz="900" b="1" dirty="0"/>
                  <a:t>Newly Struggling</a:t>
                </a:r>
              </a:p>
            </p:txBody>
          </p:sp>
        </p:grpSp>
        <p:pic>
          <p:nvPicPr>
            <p:cNvPr id="64" name="Picture 63"/>
            <p:cNvPicPr>
              <a:picLocks noChangeAspect="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b="15066"/>
            <a:stretch/>
          </p:blipFill>
          <p:spPr>
            <a:xfrm>
              <a:off x="4886998" y="1169974"/>
              <a:ext cx="805420" cy="1590868"/>
            </a:xfrm>
            <a:prstGeom prst="rect">
              <a:avLst/>
            </a:prstGeom>
          </p:spPr>
        </p:pic>
        <p:sp>
          <p:nvSpPr>
            <p:cNvPr id="65" name="Rectangle 64"/>
            <p:cNvSpPr/>
            <p:nvPr/>
          </p:nvSpPr>
          <p:spPr bwMode="gray">
            <a:xfrm>
              <a:off x="4445317" y="1761055"/>
              <a:ext cx="1688783" cy="1038444"/>
            </a:xfrm>
            <a:prstGeom prst="rect">
              <a:avLst/>
            </a:prstGeom>
            <a:solidFill>
              <a:schemeClr val="bg1"/>
            </a:solidFill>
            <a:ln w="63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cxnSp>
          <p:nvCxnSpPr>
            <p:cNvPr id="66" name="Straight Arrow Connector 65"/>
            <p:cNvCxnSpPr/>
            <p:nvPr/>
          </p:nvCxnSpPr>
          <p:spPr bwMode="gray">
            <a:xfrm flipH="1">
              <a:off x="5289708" y="2797406"/>
              <a:ext cx="1" cy="198264"/>
            </a:xfrm>
            <a:prstGeom prst="straightConnector1">
              <a:avLst/>
            </a:prstGeom>
            <a:ln w="6350">
              <a:solidFill>
                <a:schemeClr val="accent3"/>
              </a:solidFill>
              <a:miter lim="800000"/>
              <a:headEnd type="none"/>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bwMode="gray">
            <a:xfrm>
              <a:off x="4527853" y="2144640"/>
              <a:ext cx="1575427" cy="564257"/>
            </a:xfrm>
            <a:prstGeom prst="rect">
              <a:avLst/>
            </a:prstGeom>
            <a:noFill/>
          </p:spPr>
          <p:txBody>
            <a:bodyPr wrap="square" lIns="0" tIns="0" rIns="0" bIns="0" rtlCol="0">
              <a:spAutoFit/>
            </a:bodyPr>
            <a:lstStyle/>
            <a:p>
              <a:pPr>
                <a:lnSpc>
                  <a:spcPts val="1100"/>
                </a:lnSpc>
                <a:spcBef>
                  <a:spcPts val="500"/>
                </a:spcBef>
              </a:pPr>
              <a:r>
                <a:rPr lang="en-US" sz="800" dirty="0"/>
                <a:t>Some students unexpectedly lose necessary support (e.g., LGBTQ students, victims of domestic violence)</a:t>
              </a:r>
            </a:p>
          </p:txBody>
        </p:sp>
        <p:sp>
          <p:nvSpPr>
            <p:cNvPr id="68" name="Rectangle 67"/>
            <p:cNvSpPr/>
            <p:nvPr/>
          </p:nvSpPr>
          <p:spPr bwMode="gray">
            <a:xfrm>
              <a:off x="4274437" y="1545612"/>
              <a:ext cx="357790" cy="477054"/>
            </a:xfrm>
            <a:prstGeom prst="rect">
              <a:avLst/>
            </a:prstGeom>
            <a:solidFill>
              <a:schemeClr val="bg1"/>
            </a:solidFill>
          </p:spPr>
          <p:txBody>
            <a:bodyPr wrap="none">
              <a:spAutoFit/>
            </a:bodyPr>
            <a:lstStyle/>
            <a:p>
              <a:r>
                <a:rPr lang="en-US" sz="2500" dirty="0">
                  <a:solidFill>
                    <a:schemeClr val="accent6"/>
                  </a:solidFill>
                  <a:latin typeface="+mj-lt"/>
                </a:rPr>
                <a:t>3</a:t>
              </a:r>
            </a:p>
          </p:txBody>
        </p:sp>
        <p:sp>
          <p:nvSpPr>
            <p:cNvPr id="69" name="TextBox 68"/>
            <p:cNvSpPr txBox="1"/>
            <p:nvPr/>
          </p:nvSpPr>
          <p:spPr bwMode="gray">
            <a:xfrm>
              <a:off x="4527853" y="1933446"/>
              <a:ext cx="1316519" cy="138499"/>
            </a:xfrm>
            <a:prstGeom prst="rect">
              <a:avLst/>
            </a:prstGeom>
            <a:solidFill>
              <a:schemeClr val="bg1"/>
            </a:solidFill>
          </p:spPr>
          <p:txBody>
            <a:bodyPr wrap="square" lIns="0" tIns="0" rIns="0" bIns="0" rtlCol="0">
              <a:spAutoFit/>
            </a:bodyPr>
            <a:lstStyle/>
            <a:p>
              <a:pPr>
                <a:spcBef>
                  <a:spcPts val="500"/>
                </a:spcBef>
              </a:pPr>
              <a:r>
                <a:rPr lang="en-US" sz="900" b="1" dirty="0"/>
                <a:t>In Crisis</a:t>
              </a:r>
            </a:p>
          </p:txBody>
        </p:sp>
      </p:grpSp>
    </p:spTree>
    <p:extLst>
      <p:ext uri="{BB962C8B-B14F-4D97-AF65-F5344CB8AC3E}">
        <p14:creationId xmlns:p14="http://schemas.microsoft.com/office/powerpoint/2010/main" val="365821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Consistent Findings Across Institutional Sizes and Types</a:t>
            </a:r>
          </a:p>
        </p:txBody>
      </p:sp>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a:xfrm>
            <a:off x="2310809" y="4424380"/>
            <a:ext cx="4089991" cy="430887"/>
          </a:xfrm>
        </p:spPr>
        <p:txBody>
          <a:bodyPr/>
          <a:lstStyle/>
          <a:p>
            <a:pPr algn="r"/>
            <a:r>
              <a:rPr lang="en-US" dirty="0"/>
              <a:t>Source: Anderson, Nick. “</a:t>
            </a:r>
            <a:r>
              <a:rPr lang="en-US" i="1" dirty="0"/>
              <a:t>For the Poor in the Ivy League, a Full Ride Isn’t Always What They Imagined.” </a:t>
            </a:r>
            <a:r>
              <a:rPr lang="en-US" dirty="0"/>
              <a:t>Washington Post. May 16, 2016. Hungry for knowledge: Assessing the prevalence of student food insecurity on five Canadian campuses. Toronto: Meal Exchange. Martinez, Susanna, Maynard, Katie, and </a:t>
            </a:r>
            <a:r>
              <a:rPr lang="en-US" dirty="0" err="1"/>
              <a:t>Lorrene</a:t>
            </a:r>
            <a:r>
              <a:rPr lang="en-US" dirty="0"/>
              <a:t> Ritchie. </a:t>
            </a:r>
            <a:r>
              <a:rPr lang="en-US" i="1" dirty="0"/>
              <a:t>Student Food Access and Security Study. </a:t>
            </a:r>
            <a:r>
              <a:rPr lang="en-US" dirty="0"/>
              <a:t>University of California. 2016</a:t>
            </a:r>
            <a:r>
              <a:rPr lang="en-US" i="1" dirty="0"/>
              <a:t>. “Starving College Student” Is Not a Joke: Changing the Culture Around Food Insecurity on Campus</a:t>
            </a:r>
            <a:r>
              <a:rPr lang="en-US" dirty="0"/>
              <a:t>. University of Nevada, Reno. EAB interviews and analysis.</a:t>
            </a:r>
          </a:p>
        </p:txBody>
      </p:sp>
      <p:sp>
        <p:nvSpPr>
          <p:cNvPr id="6" name="Title 5"/>
          <p:cNvSpPr>
            <a:spLocks noGrp="1"/>
          </p:cNvSpPr>
          <p:nvPr>
            <p:ph type="title"/>
          </p:nvPr>
        </p:nvSpPr>
        <p:spPr/>
        <p:txBody>
          <a:bodyPr/>
          <a:lstStyle/>
          <a:p>
            <a:r>
              <a:rPr lang="en-US" dirty="0"/>
              <a:t>A Snapshot of Campus-Level Data </a:t>
            </a:r>
          </a:p>
        </p:txBody>
      </p:sp>
      <p:grpSp>
        <p:nvGrpSpPr>
          <p:cNvPr id="34" name="Group 33"/>
          <p:cNvGrpSpPr/>
          <p:nvPr/>
        </p:nvGrpSpPr>
        <p:grpSpPr>
          <a:xfrm>
            <a:off x="271462" y="1357947"/>
            <a:ext cx="5943601" cy="2807804"/>
            <a:chOff x="736599" y="3268936"/>
            <a:chExt cx="5943601" cy="2807804"/>
          </a:xfrm>
        </p:grpSpPr>
        <p:sp>
          <p:nvSpPr>
            <p:cNvPr id="36" name="Text Placeholder 3"/>
            <p:cNvSpPr txBox="1">
              <a:spLocks/>
            </p:cNvSpPr>
            <p:nvPr/>
          </p:nvSpPr>
          <p:spPr bwMode="gray">
            <a:xfrm>
              <a:off x="4864726" y="3268936"/>
              <a:ext cx="1787056" cy="1384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b="1" dirty="0">
                  <a:solidFill>
                    <a:schemeClr val="tx1"/>
                  </a:solidFill>
                </a:rPr>
                <a:t>Canadian Institutions</a:t>
              </a:r>
            </a:p>
          </p:txBody>
        </p:sp>
        <p:sp>
          <p:nvSpPr>
            <p:cNvPr id="37" name="Text Placeholder 3"/>
            <p:cNvSpPr txBox="1">
              <a:spLocks/>
            </p:cNvSpPr>
            <p:nvPr/>
          </p:nvSpPr>
          <p:spPr bwMode="gray">
            <a:xfrm>
              <a:off x="736599" y="3268936"/>
              <a:ext cx="1777077" cy="1384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b="1" dirty="0">
                  <a:solidFill>
                    <a:schemeClr val="tx1"/>
                  </a:solidFill>
                </a:rPr>
                <a:t>U.S. Public Institutions</a:t>
              </a:r>
            </a:p>
          </p:txBody>
        </p:sp>
        <p:sp>
          <p:nvSpPr>
            <p:cNvPr id="38" name="Text Placeholder 3"/>
            <p:cNvSpPr txBox="1">
              <a:spLocks/>
            </p:cNvSpPr>
            <p:nvPr/>
          </p:nvSpPr>
          <p:spPr bwMode="gray">
            <a:xfrm>
              <a:off x="2701704" y="3268936"/>
              <a:ext cx="1847181" cy="1384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b="1" dirty="0">
                  <a:solidFill>
                    <a:schemeClr val="tx1"/>
                  </a:solidFill>
                </a:rPr>
                <a:t>U.S. Private Institutions</a:t>
              </a:r>
            </a:p>
          </p:txBody>
        </p:sp>
        <p:grpSp>
          <p:nvGrpSpPr>
            <p:cNvPr id="39" name="Group 38"/>
            <p:cNvGrpSpPr/>
            <p:nvPr/>
          </p:nvGrpSpPr>
          <p:grpSpPr>
            <a:xfrm>
              <a:off x="736600" y="3607860"/>
              <a:ext cx="1677269" cy="2468880"/>
              <a:chOff x="736600" y="3607860"/>
              <a:chExt cx="1677269" cy="2468880"/>
            </a:xfrm>
          </p:grpSpPr>
          <p:grpSp>
            <p:nvGrpSpPr>
              <p:cNvPr id="81" name="Group 80"/>
              <p:cNvGrpSpPr/>
              <p:nvPr/>
            </p:nvGrpSpPr>
            <p:grpSpPr>
              <a:xfrm>
                <a:off x="1045603" y="3646786"/>
                <a:ext cx="1368266" cy="796311"/>
                <a:chOff x="1045603" y="3646786"/>
                <a:chExt cx="1368266" cy="796311"/>
              </a:xfrm>
            </p:grpSpPr>
            <p:sp>
              <p:nvSpPr>
                <p:cNvPr id="88" name="Rectangle 87"/>
                <p:cNvSpPr/>
                <p:nvPr/>
              </p:nvSpPr>
              <p:spPr bwMode="gray">
                <a:xfrm>
                  <a:off x="1045603" y="3646786"/>
                  <a:ext cx="1208313" cy="384721"/>
                </a:xfrm>
                <a:prstGeom prst="rect">
                  <a:avLst/>
                </a:prstGeom>
                <a:effectLst/>
              </p:spPr>
              <p:txBody>
                <a:bodyPr wrap="square" lIns="0" tIns="0" rIns="0" bIns="0">
                  <a:spAutoFit/>
                </a:bodyPr>
                <a:lstStyle/>
                <a:p>
                  <a:pPr>
                    <a:spcBef>
                      <a:spcPts val="300"/>
                    </a:spcBef>
                  </a:pPr>
                  <a:r>
                    <a:rPr lang="en-US" sz="2500" dirty="0">
                      <a:solidFill>
                        <a:schemeClr val="accent6"/>
                      </a:solidFill>
                      <a:latin typeface="+mj-lt"/>
                    </a:rPr>
                    <a:t>42%</a:t>
                  </a:r>
                </a:p>
              </p:txBody>
            </p:sp>
            <p:sp>
              <p:nvSpPr>
                <p:cNvPr id="89" name="Rectangle 88"/>
                <p:cNvSpPr/>
                <p:nvPr/>
              </p:nvSpPr>
              <p:spPr bwMode="gray">
                <a:xfrm>
                  <a:off x="1045603" y="4027599"/>
                  <a:ext cx="1368266" cy="415498"/>
                </a:xfrm>
                <a:prstGeom prst="rect">
                  <a:avLst/>
                </a:prstGeom>
              </p:spPr>
              <p:txBody>
                <a:bodyPr wrap="square" lIns="0" tIns="0" rIns="0" bIns="0">
                  <a:spAutoFit/>
                </a:bodyPr>
                <a:lstStyle/>
                <a:p>
                  <a:pPr>
                    <a:spcBef>
                      <a:spcPts val="300"/>
                    </a:spcBef>
                  </a:pPr>
                  <a:r>
                    <a:rPr lang="en-US" sz="900" dirty="0"/>
                    <a:t>Of students report low food security at a </a:t>
                  </a:r>
                  <a:r>
                    <a:rPr lang="en-US" sz="900" b="1" dirty="0"/>
                    <a:t>large system</a:t>
                  </a:r>
                </a:p>
              </p:txBody>
            </p:sp>
          </p:grpSp>
          <p:grpSp>
            <p:nvGrpSpPr>
              <p:cNvPr id="82" name="Group 81"/>
              <p:cNvGrpSpPr/>
              <p:nvPr/>
            </p:nvGrpSpPr>
            <p:grpSpPr>
              <a:xfrm>
                <a:off x="1045603" y="4797376"/>
                <a:ext cx="1368266" cy="934811"/>
                <a:chOff x="1045603" y="4699405"/>
                <a:chExt cx="1368266" cy="934811"/>
              </a:xfrm>
            </p:grpSpPr>
            <p:sp>
              <p:nvSpPr>
                <p:cNvPr id="86" name="Rectangle 85"/>
                <p:cNvSpPr/>
                <p:nvPr/>
              </p:nvSpPr>
              <p:spPr bwMode="gray">
                <a:xfrm>
                  <a:off x="1045603" y="4699405"/>
                  <a:ext cx="1208313" cy="384721"/>
                </a:xfrm>
                <a:prstGeom prst="rect">
                  <a:avLst/>
                </a:prstGeom>
                <a:effectLst/>
              </p:spPr>
              <p:txBody>
                <a:bodyPr wrap="square" lIns="0" tIns="0" rIns="0" bIns="0">
                  <a:spAutoFit/>
                </a:bodyPr>
                <a:lstStyle/>
                <a:p>
                  <a:pPr>
                    <a:spcBef>
                      <a:spcPts val="300"/>
                    </a:spcBef>
                  </a:pPr>
                  <a:r>
                    <a:rPr lang="en-US" sz="2500" dirty="0">
                      <a:solidFill>
                        <a:schemeClr val="accent6"/>
                      </a:solidFill>
                      <a:latin typeface="+mj-lt"/>
                    </a:rPr>
                    <a:t>21%</a:t>
                  </a:r>
                </a:p>
              </p:txBody>
            </p:sp>
            <p:sp>
              <p:nvSpPr>
                <p:cNvPr id="87" name="Rectangle 86"/>
                <p:cNvSpPr/>
                <p:nvPr/>
              </p:nvSpPr>
              <p:spPr bwMode="gray">
                <a:xfrm>
                  <a:off x="1045603" y="5080218"/>
                  <a:ext cx="1368266" cy="553998"/>
                </a:xfrm>
                <a:prstGeom prst="rect">
                  <a:avLst/>
                </a:prstGeom>
              </p:spPr>
              <p:txBody>
                <a:bodyPr wrap="square" lIns="0" tIns="0" rIns="0" bIns="0">
                  <a:spAutoFit/>
                </a:bodyPr>
                <a:lstStyle/>
                <a:p>
                  <a:pPr>
                    <a:spcBef>
                      <a:spcPts val="300"/>
                    </a:spcBef>
                  </a:pPr>
                  <a:r>
                    <a:rPr lang="en-US" sz="900" dirty="0"/>
                    <a:t>Of students report low food security at a </a:t>
                  </a:r>
                  <a:r>
                    <a:rPr lang="en-US" sz="900" b="1" dirty="0"/>
                    <a:t>mid-sized research university</a:t>
                  </a:r>
                </a:p>
              </p:txBody>
            </p:sp>
          </p:grpSp>
          <p:pic>
            <p:nvPicPr>
              <p:cNvPr id="83" name="Picture 82"/>
              <p:cNvPicPr>
                <a:picLocks noChangeAspect="1"/>
              </p:cNvPicPr>
              <p:nvPr/>
            </p:nvPicPr>
            <p:blipFill rotWithShape="1">
              <a:blip r:embed="rId3">
                <a:extLst>
                  <a:ext uri="{28A0092B-C50C-407E-A947-70E740481C1C}">
                    <a14:useLocalDpi xmlns:a14="http://schemas.microsoft.com/office/drawing/2010/main" val="0"/>
                  </a:ext>
                </a:extLst>
              </a:blip>
              <a:srcRect l="1" r="31129"/>
              <a:stretch/>
            </p:blipFill>
            <p:spPr>
              <a:xfrm>
                <a:off x="736600" y="3704799"/>
                <a:ext cx="223505" cy="326708"/>
              </a:xfrm>
              <a:prstGeom prst="rect">
                <a:avLst/>
              </a:prstGeom>
            </p:spPr>
          </p:pic>
          <p:pic>
            <p:nvPicPr>
              <p:cNvPr id="84" name="Picture 83"/>
              <p:cNvPicPr>
                <a:picLocks noChangeAspect="1"/>
              </p:cNvPicPr>
              <p:nvPr/>
            </p:nvPicPr>
            <p:blipFill rotWithShape="1">
              <a:blip r:embed="rId3">
                <a:extLst>
                  <a:ext uri="{28A0092B-C50C-407E-A947-70E740481C1C}">
                    <a14:useLocalDpi xmlns:a14="http://schemas.microsoft.com/office/drawing/2010/main" val="0"/>
                  </a:ext>
                </a:extLst>
              </a:blip>
              <a:srcRect l="1" r="31129"/>
              <a:stretch/>
            </p:blipFill>
            <p:spPr>
              <a:xfrm>
                <a:off x="736600" y="4855389"/>
                <a:ext cx="223505" cy="326708"/>
              </a:xfrm>
              <a:prstGeom prst="rect">
                <a:avLst/>
              </a:prstGeom>
            </p:spPr>
          </p:pic>
          <p:cxnSp>
            <p:nvCxnSpPr>
              <p:cNvPr id="85" name="Straight Connector 84"/>
              <p:cNvCxnSpPr/>
              <p:nvPr/>
            </p:nvCxnSpPr>
            <p:spPr bwMode="gray">
              <a:xfrm flipH="1" flipV="1">
                <a:off x="960105" y="3607860"/>
                <a:ext cx="0" cy="246888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2701704" y="3607860"/>
              <a:ext cx="1847181" cy="2468880"/>
              <a:chOff x="2701704" y="3607860"/>
              <a:chExt cx="1847181" cy="2468880"/>
            </a:xfrm>
          </p:grpSpPr>
          <p:grpSp>
            <p:nvGrpSpPr>
              <p:cNvPr id="72" name="Group 71"/>
              <p:cNvGrpSpPr/>
              <p:nvPr/>
            </p:nvGrpSpPr>
            <p:grpSpPr>
              <a:xfrm>
                <a:off x="3025299" y="3646786"/>
                <a:ext cx="1523586" cy="934811"/>
                <a:chOff x="3025299" y="3646786"/>
                <a:chExt cx="1523586" cy="934811"/>
              </a:xfrm>
            </p:grpSpPr>
            <p:sp>
              <p:nvSpPr>
                <p:cNvPr id="79" name="Rectangle 78"/>
                <p:cNvSpPr/>
                <p:nvPr/>
              </p:nvSpPr>
              <p:spPr bwMode="gray">
                <a:xfrm>
                  <a:off x="3025299" y="3646786"/>
                  <a:ext cx="1208313" cy="384721"/>
                </a:xfrm>
                <a:prstGeom prst="rect">
                  <a:avLst/>
                </a:prstGeom>
                <a:effectLst/>
              </p:spPr>
              <p:txBody>
                <a:bodyPr wrap="square" lIns="0" tIns="0" rIns="0" bIns="0">
                  <a:spAutoFit/>
                </a:bodyPr>
                <a:lstStyle/>
                <a:p>
                  <a:pPr>
                    <a:spcBef>
                      <a:spcPts val="300"/>
                    </a:spcBef>
                  </a:pPr>
                  <a:r>
                    <a:rPr lang="en-US" sz="2500" dirty="0">
                      <a:solidFill>
                        <a:schemeClr val="accent6"/>
                      </a:solidFill>
                      <a:latin typeface="+mj-lt"/>
                    </a:rPr>
                    <a:t>23%</a:t>
                  </a:r>
                </a:p>
              </p:txBody>
            </p:sp>
            <p:sp>
              <p:nvSpPr>
                <p:cNvPr id="80" name="Rectangle 79"/>
                <p:cNvSpPr/>
                <p:nvPr/>
              </p:nvSpPr>
              <p:spPr bwMode="gray">
                <a:xfrm>
                  <a:off x="3025299" y="4027599"/>
                  <a:ext cx="1523586" cy="553998"/>
                </a:xfrm>
                <a:prstGeom prst="rect">
                  <a:avLst/>
                </a:prstGeom>
              </p:spPr>
              <p:txBody>
                <a:bodyPr wrap="square" lIns="0" tIns="0" rIns="0" bIns="0">
                  <a:spAutoFit/>
                </a:bodyPr>
                <a:lstStyle/>
                <a:p>
                  <a:pPr>
                    <a:spcBef>
                      <a:spcPts val="300"/>
                    </a:spcBef>
                  </a:pPr>
                  <a:r>
                    <a:rPr lang="en-US" sz="900" dirty="0"/>
                    <a:t>Of students report some level of food insecurity at a </a:t>
                  </a:r>
                  <a:r>
                    <a:rPr lang="en-US" sz="900" b="1" dirty="0"/>
                    <a:t>small private institution</a:t>
                  </a:r>
                </a:p>
              </p:txBody>
            </p:sp>
          </p:grpSp>
          <p:grpSp>
            <p:nvGrpSpPr>
              <p:cNvPr id="73" name="Group 72"/>
              <p:cNvGrpSpPr/>
              <p:nvPr/>
            </p:nvGrpSpPr>
            <p:grpSpPr>
              <a:xfrm>
                <a:off x="3035497" y="4797376"/>
                <a:ext cx="1513388" cy="934811"/>
                <a:chOff x="3035497" y="4699405"/>
                <a:chExt cx="1513388" cy="934811"/>
              </a:xfrm>
            </p:grpSpPr>
            <p:sp>
              <p:nvSpPr>
                <p:cNvPr id="77" name="Rectangle 76"/>
                <p:cNvSpPr/>
                <p:nvPr/>
              </p:nvSpPr>
              <p:spPr bwMode="gray">
                <a:xfrm>
                  <a:off x="3035497" y="4699405"/>
                  <a:ext cx="1208313" cy="384721"/>
                </a:xfrm>
                <a:prstGeom prst="rect">
                  <a:avLst/>
                </a:prstGeom>
                <a:effectLst/>
              </p:spPr>
              <p:txBody>
                <a:bodyPr wrap="square" lIns="0" tIns="0" rIns="0" bIns="0">
                  <a:spAutoFit/>
                </a:bodyPr>
                <a:lstStyle/>
                <a:p>
                  <a:pPr>
                    <a:spcBef>
                      <a:spcPts val="300"/>
                    </a:spcBef>
                  </a:pPr>
                  <a:r>
                    <a:rPr lang="en-US" sz="2500" dirty="0">
                      <a:solidFill>
                        <a:schemeClr val="accent6"/>
                      </a:solidFill>
                      <a:latin typeface="+mj-lt"/>
                    </a:rPr>
                    <a:t>22%</a:t>
                  </a:r>
                </a:p>
              </p:txBody>
            </p:sp>
            <p:sp>
              <p:nvSpPr>
                <p:cNvPr id="78" name="Rectangle 77"/>
                <p:cNvSpPr/>
                <p:nvPr/>
              </p:nvSpPr>
              <p:spPr bwMode="gray">
                <a:xfrm>
                  <a:off x="3035497" y="5080218"/>
                  <a:ext cx="1513388" cy="553998"/>
                </a:xfrm>
                <a:prstGeom prst="rect">
                  <a:avLst/>
                </a:prstGeom>
              </p:spPr>
              <p:txBody>
                <a:bodyPr wrap="square" lIns="0" tIns="0" rIns="0" bIns="0">
                  <a:spAutoFit/>
                </a:bodyPr>
                <a:lstStyle/>
                <a:p>
                  <a:pPr>
                    <a:spcBef>
                      <a:spcPts val="300"/>
                    </a:spcBef>
                  </a:pPr>
                  <a:r>
                    <a:rPr lang="en-US" sz="900" dirty="0"/>
                    <a:t>Of students experienced very low food security at a </a:t>
                  </a:r>
                  <a:r>
                    <a:rPr lang="en-US" sz="900" b="1" dirty="0"/>
                    <a:t>mid-sized, very selective university</a:t>
                  </a:r>
                </a:p>
              </p:txBody>
            </p:sp>
          </p:grpSp>
          <p:pic>
            <p:nvPicPr>
              <p:cNvPr id="74" name="Picture 73"/>
              <p:cNvPicPr>
                <a:picLocks noChangeAspect="1"/>
              </p:cNvPicPr>
              <p:nvPr/>
            </p:nvPicPr>
            <p:blipFill rotWithShape="1">
              <a:blip r:embed="rId3">
                <a:extLst>
                  <a:ext uri="{28A0092B-C50C-407E-A947-70E740481C1C}">
                    <a14:useLocalDpi xmlns:a14="http://schemas.microsoft.com/office/drawing/2010/main" val="0"/>
                  </a:ext>
                </a:extLst>
              </a:blip>
              <a:srcRect l="1" r="31129"/>
              <a:stretch/>
            </p:blipFill>
            <p:spPr>
              <a:xfrm>
                <a:off x="2701704" y="3704799"/>
                <a:ext cx="223505" cy="326708"/>
              </a:xfrm>
              <a:prstGeom prst="rect">
                <a:avLst/>
              </a:prstGeom>
            </p:spPr>
          </p:pic>
          <p:pic>
            <p:nvPicPr>
              <p:cNvPr id="75" name="Picture 74"/>
              <p:cNvPicPr>
                <a:picLocks noChangeAspect="1"/>
              </p:cNvPicPr>
              <p:nvPr/>
            </p:nvPicPr>
            <p:blipFill rotWithShape="1">
              <a:blip r:embed="rId3">
                <a:extLst>
                  <a:ext uri="{28A0092B-C50C-407E-A947-70E740481C1C}">
                    <a14:useLocalDpi xmlns:a14="http://schemas.microsoft.com/office/drawing/2010/main" val="0"/>
                  </a:ext>
                </a:extLst>
              </a:blip>
              <a:srcRect l="1" r="31129"/>
              <a:stretch/>
            </p:blipFill>
            <p:spPr>
              <a:xfrm>
                <a:off x="2701704" y="4855389"/>
                <a:ext cx="223505" cy="326708"/>
              </a:xfrm>
              <a:prstGeom prst="rect">
                <a:avLst/>
              </a:prstGeom>
            </p:spPr>
          </p:pic>
          <p:cxnSp>
            <p:nvCxnSpPr>
              <p:cNvPr id="76" name="Straight Connector 75"/>
              <p:cNvCxnSpPr/>
              <p:nvPr/>
            </p:nvCxnSpPr>
            <p:spPr bwMode="gray">
              <a:xfrm flipV="1">
                <a:off x="2925209" y="3607860"/>
                <a:ext cx="0" cy="246888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4864726" y="3607860"/>
              <a:ext cx="1815474" cy="2468880"/>
              <a:chOff x="4864726" y="3607860"/>
              <a:chExt cx="1815474" cy="2468880"/>
            </a:xfrm>
          </p:grpSpPr>
          <p:grpSp>
            <p:nvGrpSpPr>
              <p:cNvPr id="46" name="Group 45"/>
              <p:cNvGrpSpPr/>
              <p:nvPr/>
            </p:nvGrpSpPr>
            <p:grpSpPr>
              <a:xfrm>
                <a:off x="5184051" y="3646786"/>
                <a:ext cx="1496149" cy="934811"/>
                <a:chOff x="5184051" y="3646786"/>
                <a:chExt cx="1496149" cy="934811"/>
              </a:xfrm>
            </p:grpSpPr>
            <p:sp>
              <p:nvSpPr>
                <p:cNvPr id="70" name="Rectangle 69"/>
                <p:cNvSpPr/>
                <p:nvPr/>
              </p:nvSpPr>
              <p:spPr bwMode="gray">
                <a:xfrm>
                  <a:off x="5184052" y="3646786"/>
                  <a:ext cx="1208313" cy="384721"/>
                </a:xfrm>
                <a:prstGeom prst="rect">
                  <a:avLst/>
                </a:prstGeom>
                <a:effectLst/>
              </p:spPr>
              <p:txBody>
                <a:bodyPr wrap="square" lIns="0" tIns="0" rIns="0" bIns="0">
                  <a:spAutoFit/>
                </a:bodyPr>
                <a:lstStyle/>
                <a:p>
                  <a:pPr>
                    <a:spcBef>
                      <a:spcPts val="300"/>
                    </a:spcBef>
                  </a:pPr>
                  <a:r>
                    <a:rPr lang="en-US" sz="2500" dirty="0">
                      <a:solidFill>
                        <a:schemeClr val="accent6"/>
                      </a:solidFill>
                      <a:latin typeface="+mj-lt"/>
                    </a:rPr>
                    <a:t>15%</a:t>
                  </a:r>
                </a:p>
              </p:txBody>
            </p:sp>
            <p:sp>
              <p:nvSpPr>
                <p:cNvPr id="71" name="Rectangle 70"/>
                <p:cNvSpPr/>
                <p:nvPr/>
              </p:nvSpPr>
              <p:spPr bwMode="gray">
                <a:xfrm>
                  <a:off x="5184051" y="4027599"/>
                  <a:ext cx="1496149" cy="553998"/>
                </a:xfrm>
                <a:prstGeom prst="rect">
                  <a:avLst/>
                </a:prstGeom>
              </p:spPr>
              <p:txBody>
                <a:bodyPr wrap="square" lIns="0" tIns="0" rIns="0" bIns="0">
                  <a:spAutoFit/>
                </a:bodyPr>
                <a:lstStyle/>
                <a:p>
                  <a:pPr>
                    <a:spcBef>
                      <a:spcPts val="300"/>
                    </a:spcBef>
                  </a:pPr>
                  <a:r>
                    <a:rPr lang="en-US" sz="900" dirty="0"/>
                    <a:t>Of students report severe food insecurity at a </a:t>
                  </a:r>
                  <a:r>
                    <a:rPr lang="en-US" sz="900" b="1" dirty="0"/>
                    <a:t>small research university </a:t>
                  </a:r>
                  <a:r>
                    <a:rPr lang="en-US" sz="900" dirty="0"/>
                    <a:t>in Canada</a:t>
                  </a:r>
                </a:p>
              </p:txBody>
            </p:sp>
          </p:grpSp>
          <p:grpSp>
            <p:nvGrpSpPr>
              <p:cNvPr id="47" name="Group 46"/>
              <p:cNvGrpSpPr/>
              <p:nvPr/>
            </p:nvGrpSpPr>
            <p:grpSpPr>
              <a:xfrm>
                <a:off x="5184052" y="4797376"/>
                <a:ext cx="1496148" cy="934811"/>
                <a:chOff x="5184052" y="4699405"/>
                <a:chExt cx="1496148" cy="934811"/>
              </a:xfrm>
            </p:grpSpPr>
            <p:sp>
              <p:nvSpPr>
                <p:cNvPr id="59" name="Rectangle 58"/>
                <p:cNvSpPr/>
                <p:nvPr/>
              </p:nvSpPr>
              <p:spPr bwMode="gray">
                <a:xfrm>
                  <a:off x="5184052" y="4699405"/>
                  <a:ext cx="1208313" cy="384721"/>
                </a:xfrm>
                <a:prstGeom prst="rect">
                  <a:avLst/>
                </a:prstGeom>
                <a:effectLst/>
              </p:spPr>
              <p:txBody>
                <a:bodyPr wrap="square" lIns="0" tIns="0" rIns="0" bIns="0">
                  <a:spAutoFit/>
                </a:bodyPr>
                <a:lstStyle/>
                <a:p>
                  <a:pPr>
                    <a:spcBef>
                      <a:spcPts val="300"/>
                    </a:spcBef>
                  </a:pPr>
                  <a:r>
                    <a:rPr lang="en-US" sz="2500" dirty="0">
                      <a:solidFill>
                        <a:schemeClr val="accent6"/>
                      </a:solidFill>
                      <a:latin typeface="+mj-lt"/>
                    </a:rPr>
                    <a:t>30%</a:t>
                  </a:r>
                </a:p>
              </p:txBody>
            </p:sp>
            <p:sp>
              <p:nvSpPr>
                <p:cNvPr id="60" name="Rectangle 59"/>
                <p:cNvSpPr/>
                <p:nvPr/>
              </p:nvSpPr>
              <p:spPr bwMode="gray">
                <a:xfrm>
                  <a:off x="5184052" y="5080218"/>
                  <a:ext cx="1496148" cy="553998"/>
                </a:xfrm>
                <a:prstGeom prst="rect">
                  <a:avLst/>
                </a:prstGeom>
              </p:spPr>
              <p:txBody>
                <a:bodyPr wrap="square" lIns="0" tIns="0" rIns="0" bIns="0">
                  <a:spAutoFit/>
                </a:bodyPr>
                <a:lstStyle/>
                <a:p>
                  <a:pPr>
                    <a:spcBef>
                      <a:spcPts val="300"/>
                    </a:spcBef>
                  </a:pPr>
                  <a:r>
                    <a:rPr lang="en-US" sz="900" dirty="0"/>
                    <a:t>Of students experience some level of food insecurity at a </a:t>
                  </a:r>
                  <a:r>
                    <a:rPr lang="en-US" sz="900" b="1" dirty="0"/>
                    <a:t>large research university</a:t>
                  </a:r>
                </a:p>
              </p:txBody>
            </p:sp>
          </p:grpSp>
          <p:pic>
            <p:nvPicPr>
              <p:cNvPr id="48" name="Picture 47"/>
              <p:cNvPicPr>
                <a:picLocks noChangeAspect="1"/>
              </p:cNvPicPr>
              <p:nvPr/>
            </p:nvPicPr>
            <p:blipFill rotWithShape="1">
              <a:blip r:embed="rId3">
                <a:extLst>
                  <a:ext uri="{28A0092B-C50C-407E-A947-70E740481C1C}">
                    <a14:useLocalDpi xmlns:a14="http://schemas.microsoft.com/office/drawing/2010/main" val="0"/>
                  </a:ext>
                </a:extLst>
              </a:blip>
              <a:srcRect l="1" r="31129"/>
              <a:stretch/>
            </p:blipFill>
            <p:spPr>
              <a:xfrm>
                <a:off x="4864726" y="3704799"/>
                <a:ext cx="223505" cy="326708"/>
              </a:xfrm>
              <a:prstGeom prst="rect">
                <a:avLst/>
              </a:prstGeom>
            </p:spPr>
          </p:pic>
          <p:pic>
            <p:nvPicPr>
              <p:cNvPr id="57" name="Picture 56"/>
              <p:cNvPicPr>
                <a:picLocks noChangeAspect="1"/>
              </p:cNvPicPr>
              <p:nvPr/>
            </p:nvPicPr>
            <p:blipFill rotWithShape="1">
              <a:blip r:embed="rId3">
                <a:extLst>
                  <a:ext uri="{28A0092B-C50C-407E-A947-70E740481C1C}">
                    <a14:useLocalDpi xmlns:a14="http://schemas.microsoft.com/office/drawing/2010/main" val="0"/>
                  </a:ext>
                </a:extLst>
              </a:blip>
              <a:srcRect l="1" r="31129"/>
              <a:stretch/>
            </p:blipFill>
            <p:spPr>
              <a:xfrm>
                <a:off x="4864726" y="4855389"/>
                <a:ext cx="223505" cy="326708"/>
              </a:xfrm>
              <a:prstGeom prst="rect">
                <a:avLst/>
              </a:prstGeom>
            </p:spPr>
          </p:pic>
          <p:cxnSp>
            <p:nvCxnSpPr>
              <p:cNvPr id="58" name="Straight Connector 57"/>
              <p:cNvCxnSpPr/>
              <p:nvPr/>
            </p:nvCxnSpPr>
            <p:spPr bwMode="gray">
              <a:xfrm flipV="1">
                <a:off x="5088231" y="3607860"/>
                <a:ext cx="0" cy="246888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92772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69875" y="640267"/>
            <a:ext cx="5927725" cy="184666"/>
          </a:xfrm>
        </p:spPr>
        <p:txBody>
          <a:bodyPr/>
          <a:lstStyle/>
          <a:p>
            <a:r>
              <a:rPr lang="en-US" dirty="0"/>
              <a:t>Urgency of Addressing Basic Needs Will Continue to Escalate</a:t>
            </a:r>
          </a:p>
        </p:txBody>
      </p:sp>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a:xfrm>
            <a:off x="2339163" y="4446657"/>
            <a:ext cx="4061637" cy="353943"/>
          </a:xfrm>
        </p:spPr>
        <p:txBody>
          <a:bodyPr/>
          <a:lstStyle/>
          <a:p>
            <a:pPr algn="r"/>
            <a:r>
              <a:rPr lang="en-US" dirty="0"/>
              <a:t>Source: NCES Digest of Education Statistics: 2015, retrieved from </a:t>
            </a:r>
            <a:r>
              <a:rPr lang="en-US" dirty="0">
                <a:hlinkClick r:id="rId3"/>
              </a:rPr>
              <a:t>https://nces.ed.gov/programs/digest/d15/ch_3.asp</a:t>
            </a:r>
            <a:r>
              <a:rPr lang="en-US" dirty="0"/>
              <a:t>; </a:t>
            </a:r>
            <a:r>
              <a:rPr lang="en-US" i="1" dirty="0"/>
              <a:t>Assessing Food Insecurity on </a:t>
            </a:r>
            <a:r>
              <a:rPr lang="en-US" dirty="0"/>
              <a:t>Campus, The Urban Institute, 2017; </a:t>
            </a:r>
            <a:r>
              <a:rPr lang="en-US" dirty="0" err="1"/>
              <a:t>Silverthorn</a:t>
            </a:r>
            <a:r>
              <a:rPr lang="en-US" dirty="0"/>
              <a:t>, D. (2016). Hungry for knowledge: Assessing the prevalence of student food insecurity on five Canadian campuses. Toronto: Meal Exchange. Retrieved from: </a:t>
            </a:r>
            <a:r>
              <a:rPr lang="en-US" dirty="0">
                <a:hlinkClick r:id="rId4"/>
              </a:rPr>
              <a:t>http://mealexchange.com </a:t>
            </a:r>
            <a:r>
              <a:rPr lang="en-US" dirty="0"/>
              <a:t>; EAB interviews and analysis.</a:t>
            </a:r>
          </a:p>
        </p:txBody>
      </p:sp>
      <p:sp>
        <p:nvSpPr>
          <p:cNvPr id="6" name="Title 5"/>
          <p:cNvSpPr>
            <a:spLocks noGrp="1"/>
          </p:cNvSpPr>
          <p:nvPr>
            <p:ph type="title"/>
          </p:nvPr>
        </p:nvSpPr>
        <p:spPr/>
        <p:txBody>
          <a:bodyPr/>
          <a:lstStyle/>
          <a:p>
            <a:r>
              <a:rPr lang="en-US" dirty="0"/>
              <a:t>Looking Down the Pipeline</a:t>
            </a:r>
          </a:p>
        </p:txBody>
      </p:sp>
      <p:grpSp>
        <p:nvGrpSpPr>
          <p:cNvPr id="5" name="Group 4"/>
          <p:cNvGrpSpPr/>
          <p:nvPr/>
        </p:nvGrpSpPr>
        <p:grpSpPr>
          <a:xfrm>
            <a:off x="119387" y="1282964"/>
            <a:ext cx="6307794" cy="3127469"/>
            <a:chOff x="119387" y="1282964"/>
            <a:chExt cx="6307794" cy="3127469"/>
          </a:xfrm>
        </p:grpSpPr>
        <p:sp>
          <p:nvSpPr>
            <p:cNvPr id="35" name="TextBox 34"/>
            <p:cNvSpPr txBox="1"/>
            <p:nvPr/>
          </p:nvSpPr>
          <p:spPr bwMode="gray">
            <a:xfrm>
              <a:off x="271463" y="1282964"/>
              <a:ext cx="3427737" cy="307777"/>
            </a:xfrm>
            <a:prstGeom prst="rect">
              <a:avLst/>
            </a:prstGeom>
            <a:noFill/>
          </p:spPr>
          <p:txBody>
            <a:bodyPr wrap="square" lIns="0" tIns="0" rIns="0" bIns="0" rtlCol="0">
              <a:spAutoFit/>
            </a:bodyPr>
            <a:lstStyle/>
            <a:p>
              <a:r>
                <a:rPr lang="en-US" sz="1000" b="1" dirty="0"/>
                <a:t>Increasingly Diverse Make-Up of </a:t>
              </a:r>
              <a:br>
                <a:rPr lang="en-US" sz="1000" b="1" dirty="0"/>
              </a:br>
              <a:r>
                <a:rPr lang="en-US" sz="1000" b="1" dirty="0"/>
                <a:t>Post-Secondary Enrollment</a:t>
              </a:r>
            </a:p>
          </p:txBody>
        </p:sp>
        <p:sp>
          <p:nvSpPr>
            <p:cNvPr id="36" name="TextBox 35"/>
            <p:cNvSpPr txBox="1"/>
            <p:nvPr/>
          </p:nvSpPr>
          <p:spPr bwMode="gray">
            <a:xfrm>
              <a:off x="271463" y="1633392"/>
              <a:ext cx="4273680" cy="138499"/>
            </a:xfrm>
            <a:prstGeom prst="rect">
              <a:avLst/>
            </a:prstGeom>
            <a:noFill/>
          </p:spPr>
          <p:txBody>
            <a:bodyPr wrap="square" lIns="0" tIns="0" rIns="0" bIns="0" rtlCol="0">
              <a:spAutoFit/>
            </a:bodyPr>
            <a:lstStyle/>
            <a:p>
              <a:r>
                <a:rPr lang="en-US" sz="900" i="1" dirty="0">
                  <a:solidFill>
                    <a:schemeClr val="accent3"/>
                  </a:solidFill>
                </a:rPr>
                <a:t>National Center for Education Statistics</a:t>
              </a:r>
            </a:p>
          </p:txBody>
        </p:sp>
        <p:graphicFrame>
          <p:nvGraphicFramePr>
            <p:cNvPr id="40" name="Chart 39"/>
            <p:cNvGraphicFramePr>
              <a:graphicFrameLocks noChangeAspect="1"/>
            </p:cNvGraphicFramePr>
            <p:nvPr>
              <p:extLst>
                <p:ext uri="{D42A27DB-BD31-4B8C-83A1-F6EECF244321}">
                  <p14:modId xmlns:p14="http://schemas.microsoft.com/office/powerpoint/2010/main" val="1064232278"/>
                </p:ext>
              </p:extLst>
            </p:nvPr>
          </p:nvGraphicFramePr>
          <p:xfrm>
            <a:off x="3603247" y="1439788"/>
            <a:ext cx="825243" cy="825243"/>
          </p:xfrm>
          <a:graphic>
            <a:graphicData uri="http://schemas.openxmlformats.org/drawingml/2006/chart">
              <c:chart xmlns:c="http://schemas.openxmlformats.org/drawingml/2006/chart" xmlns:r="http://schemas.openxmlformats.org/officeDocument/2006/relationships" r:id="rId5"/>
            </a:graphicData>
          </a:graphic>
        </p:graphicFrame>
        <p:sp>
          <p:nvSpPr>
            <p:cNvPr id="41" name="TextBox 40"/>
            <p:cNvSpPr txBox="1"/>
            <p:nvPr/>
          </p:nvSpPr>
          <p:spPr bwMode="gray">
            <a:xfrm>
              <a:off x="3664687" y="1282964"/>
              <a:ext cx="2762494" cy="153888"/>
            </a:xfrm>
            <a:prstGeom prst="rect">
              <a:avLst/>
            </a:prstGeom>
            <a:noFill/>
          </p:spPr>
          <p:txBody>
            <a:bodyPr wrap="square" lIns="0" tIns="0" rIns="0" bIns="0" rtlCol="0">
              <a:spAutoFit/>
            </a:bodyPr>
            <a:lstStyle/>
            <a:p>
              <a:pPr>
                <a:spcBef>
                  <a:spcPts val="500"/>
                </a:spcBef>
              </a:pPr>
              <a:r>
                <a:rPr lang="en-US" sz="1000" b="1" dirty="0"/>
                <a:t>Need Will Grow in the Years Ahead </a:t>
              </a:r>
            </a:p>
          </p:txBody>
        </p:sp>
        <p:grpSp>
          <p:nvGrpSpPr>
            <p:cNvPr id="60" name="Group 59"/>
            <p:cNvGrpSpPr/>
            <p:nvPr/>
          </p:nvGrpSpPr>
          <p:grpSpPr>
            <a:xfrm>
              <a:off x="4449190" y="1587740"/>
              <a:ext cx="1604472" cy="652449"/>
              <a:chOff x="4449190" y="1627674"/>
              <a:chExt cx="1604472" cy="652449"/>
            </a:xfrm>
          </p:grpSpPr>
          <p:sp>
            <p:nvSpPr>
              <p:cNvPr id="44" name="Text Placeholder 1"/>
              <p:cNvSpPr txBox="1">
                <a:spLocks/>
              </p:cNvSpPr>
              <p:nvPr/>
            </p:nvSpPr>
            <p:spPr bwMode="gray">
              <a:xfrm>
                <a:off x="4449190" y="1627674"/>
                <a:ext cx="387927" cy="307777"/>
              </a:xfrm>
              <a:prstGeom prst="rect">
                <a:avLst/>
              </a:prstGeom>
            </p:spPr>
            <p:txBody>
              <a:bodyPr vert="horz" wrap="none" lIns="0" tIns="0" rIns="0" bIns="0" rtlCol="0">
                <a:spAutoFit/>
              </a:bodyPr>
              <a:lstStyle>
                <a:lvl1pPr marL="112713"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Wingdings" pitchFamily="2" charset="2"/>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None/>
                </a:pPr>
                <a:r>
                  <a:rPr lang="en-US" sz="2000" dirty="0">
                    <a:solidFill>
                      <a:schemeClr val="tx2"/>
                    </a:solidFill>
                    <a:latin typeface="+mj-lt"/>
                  </a:rPr>
                  <a:t>9%</a:t>
                </a:r>
              </a:p>
            </p:txBody>
          </p:sp>
          <p:sp>
            <p:nvSpPr>
              <p:cNvPr id="45" name="TextBox 44"/>
              <p:cNvSpPr txBox="1"/>
              <p:nvPr/>
            </p:nvSpPr>
            <p:spPr bwMode="gray">
              <a:xfrm>
                <a:off x="4449190" y="1910791"/>
                <a:ext cx="1604472" cy="369332"/>
              </a:xfrm>
              <a:prstGeom prst="rect">
                <a:avLst/>
              </a:prstGeom>
              <a:noFill/>
            </p:spPr>
            <p:txBody>
              <a:bodyPr wrap="square" lIns="0" tIns="0" rIns="0" bIns="0" rtlCol="0">
                <a:spAutoFit/>
              </a:bodyPr>
              <a:lstStyle/>
              <a:p>
                <a:pPr>
                  <a:spcBef>
                    <a:spcPts val="500"/>
                  </a:spcBef>
                </a:pPr>
                <a:r>
                  <a:rPr lang="en-US" sz="800" dirty="0"/>
                  <a:t>Of white students in four-year colleges come from food insecure households</a:t>
                </a:r>
              </a:p>
            </p:txBody>
          </p:sp>
        </p:grpSp>
        <p:grpSp>
          <p:nvGrpSpPr>
            <p:cNvPr id="61" name="Group 60"/>
            <p:cNvGrpSpPr/>
            <p:nvPr/>
          </p:nvGrpSpPr>
          <p:grpSpPr>
            <a:xfrm>
              <a:off x="4449190" y="2294407"/>
              <a:ext cx="1604472" cy="669383"/>
              <a:chOff x="4449190" y="2299662"/>
              <a:chExt cx="1604472" cy="669383"/>
            </a:xfrm>
          </p:grpSpPr>
          <p:sp>
            <p:nvSpPr>
              <p:cNvPr id="47" name="Text Placeholder 1"/>
              <p:cNvSpPr txBox="1">
                <a:spLocks/>
              </p:cNvSpPr>
              <p:nvPr/>
            </p:nvSpPr>
            <p:spPr bwMode="gray">
              <a:xfrm>
                <a:off x="4449190" y="2299662"/>
                <a:ext cx="527388" cy="307777"/>
              </a:xfrm>
              <a:prstGeom prst="rect">
                <a:avLst/>
              </a:prstGeom>
            </p:spPr>
            <p:txBody>
              <a:bodyPr vert="horz" wrap="none" lIns="0" tIns="0" rIns="0" bIns="0" rtlCol="0">
                <a:spAutoFit/>
              </a:bodyPr>
              <a:lstStyle>
                <a:lvl1pPr marL="112713"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Wingdings" pitchFamily="2" charset="2"/>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None/>
                </a:pPr>
                <a:r>
                  <a:rPr lang="en-US" sz="2000" dirty="0">
                    <a:solidFill>
                      <a:schemeClr val="tx2"/>
                    </a:solidFill>
                    <a:latin typeface="+mj-lt"/>
                  </a:rPr>
                  <a:t>16%</a:t>
                </a:r>
              </a:p>
            </p:txBody>
          </p:sp>
          <p:sp>
            <p:nvSpPr>
              <p:cNvPr id="48" name="TextBox 47"/>
              <p:cNvSpPr txBox="1"/>
              <p:nvPr/>
            </p:nvSpPr>
            <p:spPr bwMode="gray">
              <a:xfrm>
                <a:off x="4449190" y="2599713"/>
                <a:ext cx="1604472" cy="369332"/>
              </a:xfrm>
              <a:prstGeom prst="rect">
                <a:avLst/>
              </a:prstGeom>
              <a:noFill/>
            </p:spPr>
            <p:txBody>
              <a:bodyPr wrap="square" lIns="0" tIns="0" rIns="0" bIns="0" rtlCol="0">
                <a:spAutoFit/>
              </a:bodyPr>
              <a:lstStyle/>
              <a:p>
                <a:pPr>
                  <a:spcBef>
                    <a:spcPts val="500"/>
                  </a:spcBef>
                </a:pPr>
                <a:r>
                  <a:rPr lang="en-US" sz="800" dirty="0"/>
                  <a:t>Of Hispanic students in four-year colleges come from food insecure households</a:t>
                </a:r>
                <a:endParaRPr lang="en-US" sz="900" dirty="0"/>
              </a:p>
            </p:txBody>
          </p:sp>
        </p:grpSp>
        <p:grpSp>
          <p:nvGrpSpPr>
            <p:cNvPr id="62" name="Group 61"/>
            <p:cNvGrpSpPr/>
            <p:nvPr/>
          </p:nvGrpSpPr>
          <p:grpSpPr>
            <a:xfrm>
              <a:off x="4449189" y="3009541"/>
              <a:ext cx="1536739" cy="669383"/>
              <a:chOff x="4449189" y="3052191"/>
              <a:chExt cx="1536739" cy="669383"/>
            </a:xfrm>
          </p:grpSpPr>
          <p:sp>
            <p:nvSpPr>
              <p:cNvPr id="52" name="Text Placeholder 1"/>
              <p:cNvSpPr txBox="1">
                <a:spLocks/>
              </p:cNvSpPr>
              <p:nvPr/>
            </p:nvSpPr>
            <p:spPr bwMode="gray">
              <a:xfrm>
                <a:off x="4449190" y="3052191"/>
                <a:ext cx="527388" cy="307777"/>
              </a:xfrm>
              <a:prstGeom prst="rect">
                <a:avLst/>
              </a:prstGeom>
            </p:spPr>
            <p:txBody>
              <a:bodyPr vert="horz" wrap="none" lIns="0" tIns="0" rIns="0" bIns="0" rtlCol="0">
                <a:spAutoFit/>
              </a:bodyPr>
              <a:lstStyle>
                <a:lvl1pPr marL="112713"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Wingdings" pitchFamily="2" charset="2"/>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None/>
                </a:pPr>
                <a:r>
                  <a:rPr lang="en-US" sz="2000" dirty="0">
                    <a:solidFill>
                      <a:schemeClr val="tx2"/>
                    </a:solidFill>
                    <a:latin typeface="+mj-lt"/>
                  </a:rPr>
                  <a:t>18%</a:t>
                </a:r>
              </a:p>
            </p:txBody>
          </p:sp>
          <p:sp>
            <p:nvSpPr>
              <p:cNvPr id="53" name="TextBox 52"/>
              <p:cNvSpPr txBox="1"/>
              <p:nvPr/>
            </p:nvSpPr>
            <p:spPr bwMode="gray">
              <a:xfrm>
                <a:off x="4449189" y="3352242"/>
                <a:ext cx="1536739" cy="369332"/>
              </a:xfrm>
              <a:prstGeom prst="rect">
                <a:avLst/>
              </a:prstGeom>
              <a:noFill/>
            </p:spPr>
            <p:txBody>
              <a:bodyPr wrap="square" lIns="0" tIns="0" rIns="0" bIns="0" rtlCol="0">
                <a:spAutoFit/>
              </a:bodyPr>
              <a:lstStyle/>
              <a:p>
                <a:pPr>
                  <a:spcBef>
                    <a:spcPts val="500"/>
                  </a:spcBef>
                </a:pPr>
                <a:r>
                  <a:rPr lang="en-US" sz="800" dirty="0"/>
                  <a:t>Of black students in four-year colleges come from food insecure households</a:t>
                </a:r>
              </a:p>
            </p:txBody>
          </p:sp>
        </p:grpSp>
        <p:graphicFrame>
          <p:nvGraphicFramePr>
            <p:cNvPr id="54" name="Chart 53"/>
            <p:cNvGraphicFramePr>
              <a:graphicFrameLocks noChangeAspect="1"/>
            </p:cNvGraphicFramePr>
            <p:nvPr>
              <p:extLst>
                <p:ext uri="{D42A27DB-BD31-4B8C-83A1-F6EECF244321}">
                  <p14:modId xmlns:p14="http://schemas.microsoft.com/office/powerpoint/2010/main" val="1869655108"/>
                </p:ext>
              </p:extLst>
            </p:nvPr>
          </p:nvGraphicFramePr>
          <p:xfrm>
            <a:off x="3603247" y="2154922"/>
            <a:ext cx="825243" cy="82524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5" name="Chart 54"/>
            <p:cNvGraphicFramePr>
              <a:graphicFrameLocks noChangeAspect="1"/>
            </p:cNvGraphicFramePr>
            <p:nvPr>
              <p:extLst>
                <p:ext uri="{D42A27DB-BD31-4B8C-83A1-F6EECF244321}">
                  <p14:modId xmlns:p14="http://schemas.microsoft.com/office/powerpoint/2010/main" val="616661383"/>
                </p:ext>
              </p:extLst>
            </p:nvPr>
          </p:nvGraphicFramePr>
          <p:xfrm>
            <a:off x="3603247" y="2870056"/>
            <a:ext cx="825243" cy="82524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6" name="Chart 55"/>
            <p:cNvGraphicFramePr>
              <a:graphicFrameLocks noChangeAspect="1"/>
            </p:cNvGraphicFramePr>
            <p:nvPr>
              <p:extLst>
                <p:ext uri="{D42A27DB-BD31-4B8C-83A1-F6EECF244321}">
                  <p14:modId xmlns:p14="http://schemas.microsoft.com/office/powerpoint/2010/main" val="2700611189"/>
                </p:ext>
              </p:extLst>
            </p:nvPr>
          </p:nvGraphicFramePr>
          <p:xfrm>
            <a:off x="3603247" y="3585190"/>
            <a:ext cx="825243" cy="825243"/>
          </p:xfrm>
          <a:graphic>
            <a:graphicData uri="http://schemas.openxmlformats.org/drawingml/2006/chart">
              <c:chart xmlns:c="http://schemas.openxmlformats.org/drawingml/2006/chart" xmlns:r="http://schemas.openxmlformats.org/officeDocument/2006/relationships" r:id="rId8"/>
            </a:graphicData>
          </a:graphic>
        </p:graphicFrame>
        <p:grpSp>
          <p:nvGrpSpPr>
            <p:cNvPr id="63" name="Group 62"/>
            <p:cNvGrpSpPr/>
            <p:nvPr/>
          </p:nvGrpSpPr>
          <p:grpSpPr>
            <a:xfrm>
              <a:off x="4449189" y="3724675"/>
              <a:ext cx="1684911" cy="669383"/>
              <a:chOff x="4449189" y="3769548"/>
              <a:chExt cx="1684911" cy="669383"/>
            </a:xfrm>
          </p:grpSpPr>
          <p:sp>
            <p:nvSpPr>
              <p:cNvPr id="58" name="Text Placeholder 1"/>
              <p:cNvSpPr txBox="1">
                <a:spLocks/>
              </p:cNvSpPr>
              <p:nvPr/>
            </p:nvSpPr>
            <p:spPr bwMode="gray">
              <a:xfrm>
                <a:off x="4449190" y="3769548"/>
                <a:ext cx="527388" cy="307777"/>
              </a:xfrm>
              <a:prstGeom prst="rect">
                <a:avLst/>
              </a:prstGeom>
            </p:spPr>
            <p:txBody>
              <a:bodyPr vert="horz" wrap="none" lIns="0" tIns="0" rIns="0" bIns="0" rtlCol="0">
                <a:spAutoFit/>
              </a:bodyPr>
              <a:lstStyle>
                <a:lvl1pPr marL="112713"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Wingdings" pitchFamily="2" charset="2"/>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Wingdings" pitchFamily="2" charset="2"/>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None/>
                </a:pPr>
                <a:r>
                  <a:rPr lang="en-US" sz="2000" dirty="0">
                    <a:solidFill>
                      <a:schemeClr val="tx2"/>
                    </a:solidFill>
                    <a:latin typeface="+mj-lt"/>
                  </a:rPr>
                  <a:t>56%</a:t>
                </a:r>
              </a:p>
            </p:txBody>
          </p:sp>
          <p:sp>
            <p:nvSpPr>
              <p:cNvPr id="59" name="TextBox 58"/>
              <p:cNvSpPr txBox="1"/>
              <p:nvPr/>
            </p:nvSpPr>
            <p:spPr bwMode="gray">
              <a:xfrm>
                <a:off x="4449189" y="4069599"/>
                <a:ext cx="1684911" cy="369332"/>
              </a:xfrm>
              <a:prstGeom prst="rect">
                <a:avLst/>
              </a:prstGeom>
              <a:noFill/>
            </p:spPr>
            <p:txBody>
              <a:bodyPr wrap="square" lIns="0" tIns="0" rIns="0" bIns="0" rtlCol="0">
                <a:spAutoFit/>
              </a:bodyPr>
              <a:lstStyle/>
              <a:p>
                <a:pPr>
                  <a:spcBef>
                    <a:spcPts val="500"/>
                  </a:spcBef>
                </a:pPr>
                <a:r>
                  <a:rPr lang="en-US" sz="800" dirty="0"/>
                  <a:t>Of Aboriginal post-secondary students in Canada experience food insecurity</a:t>
                </a:r>
              </a:p>
            </p:txBody>
          </p:sp>
        </p:grpSp>
        <p:graphicFrame>
          <p:nvGraphicFramePr>
            <p:cNvPr id="28" name="Chart 27"/>
            <p:cNvGraphicFramePr/>
            <p:nvPr>
              <p:extLst>
                <p:ext uri="{D42A27DB-BD31-4B8C-83A1-F6EECF244321}">
                  <p14:modId xmlns:p14="http://schemas.microsoft.com/office/powerpoint/2010/main" val="1193145412"/>
                </p:ext>
              </p:extLst>
            </p:nvPr>
          </p:nvGraphicFramePr>
          <p:xfrm>
            <a:off x="119387" y="1734597"/>
            <a:ext cx="2867653" cy="2434546"/>
          </p:xfrm>
          <a:graphic>
            <a:graphicData uri="http://schemas.openxmlformats.org/drawingml/2006/chart">
              <c:chart xmlns:c="http://schemas.openxmlformats.org/drawingml/2006/chart" xmlns:r="http://schemas.openxmlformats.org/officeDocument/2006/relationships" r:id="rId9"/>
            </a:graphicData>
          </a:graphic>
        </p:graphicFrame>
        <p:sp>
          <p:nvSpPr>
            <p:cNvPr id="7" name="TextBox 6"/>
            <p:cNvSpPr txBox="1"/>
            <p:nvPr/>
          </p:nvSpPr>
          <p:spPr bwMode="gray">
            <a:xfrm>
              <a:off x="360218" y="1807749"/>
              <a:ext cx="332509" cy="123111"/>
            </a:xfrm>
            <a:prstGeom prst="rect">
              <a:avLst/>
            </a:prstGeom>
            <a:noFill/>
          </p:spPr>
          <p:txBody>
            <a:bodyPr wrap="square" lIns="0" tIns="0" rIns="0" bIns="0" rtlCol="0">
              <a:spAutoFit/>
            </a:bodyPr>
            <a:lstStyle/>
            <a:p>
              <a:pPr algn="ctr">
                <a:spcBef>
                  <a:spcPts val="500"/>
                </a:spcBef>
              </a:pPr>
              <a:r>
                <a:rPr lang="en-US" sz="800" b="1" dirty="0"/>
                <a:t>84%</a:t>
              </a:r>
            </a:p>
          </p:txBody>
        </p:sp>
        <p:sp>
          <p:nvSpPr>
            <p:cNvPr id="30" name="TextBox 29"/>
            <p:cNvSpPr txBox="1"/>
            <p:nvPr/>
          </p:nvSpPr>
          <p:spPr bwMode="gray">
            <a:xfrm>
              <a:off x="692727" y="2326664"/>
              <a:ext cx="332509" cy="123111"/>
            </a:xfrm>
            <a:prstGeom prst="rect">
              <a:avLst/>
            </a:prstGeom>
            <a:noFill/>
          </p:spPr>
          <p:txBody>
            <a:bodyPr wrap="square" lIns="0" tIns="0" rIns="0" bIns="0" rtlCol="0">
              <a:spAutoFit/>
            </a:bodyPr>
            <a:lstStyle/>
            <a:p>
              <a:pPr algn="ctr">
                <a:spcBef>
                  <a:spcPts val="500"/>
                </a:spcBef>
              </a:pPr>
              <a:r>
                <a:rPr lang="en-US" sz="800" b="1" dirty="0"/>
                <a:t>58%</a:t>
              </a:r>
            </a:p>
          </p:txBody>
        </p:sp>
        <p:sp>
          <p:nvSpPr>
            <p:cNvPr id="31" name="TextBox 30"/>
            <p:cNvSpPr txBox="1"/>
            <p:nvPr/>
          </p:nvSpPr>
          <p:spPr bwMode="gray">
            <a:xfrm>
              <a:off x="1217526" y="3255369"/>
              <a:ext cx="332509" cy="123111"/>
            </a:xfrm>
            <a:prstGeom prst="rect">
              <a:avLst/>
            </a:prstGeom>
            <a:noFill/>
          </p:spPr>
          <p:txBody>
            <a:bodyPr wrap="square" lIns="0" tIns="0" rIns="0" bIns="0" rtlCol="0">
              <a:spAutoFit/>
            </a:bodyPr>
            <a:lstStyle/>
            <a:p>
              <a:pPr algn="ctr">
                <a:spcBef>
                  <a:spcPts val="500"/>
                </a:spcBef>
              </a:pPr>
              <a:r>
                <a:rPr lang="en-US" sz="800" b="1" dirty="0"/>
                <a:t>10%</a:t>
              </a:r>
            </a:p>
          </p:txBody>
        </p:sp>
        <p:sp>
          <p:nvSpPr>
            <p:cNvPr id="32" name="TextBox 31"/>
            <p:cNvSpPr txBox="1"/>
            <p:nvPr/>
          </p:nvSpPr>
          <p:spPr bwMode="gray">
            <a:xfrm>
              <a:off x="1570734" y="3159572"/>
              <a:ext cx="332509" cy="123111"/>
            </a:xfrm>
            <a:prstGeom prst="rect">
              <a:avLst/>
            </a:prstGeom>
            <a:noFill/>
          </p:spPr>
          <p:txBody>
            <a:bodyPr wrap="square" lIns="0" tIns="0" rIns="0" bIns="0" rtlCol="0">
              <a:spAutoFit/>
            </a:bodyPr>
            <a:lstStyle/>
            <a:p>
              <a:pPr algn="ctr">
                <a:spcBef>
                  <a:spcPts val="500"/>
                </a:spcBef>
              </a:pPr>
              <a:r>
                <a:rPr lang="en-US" sz="800" b="1" dirty="0"/>
                <a:t>14%</a:t>
              </a:r>
            </a:p>
          </p:txBody>
        </p:sp>
        <p:sp>
          <p:nvSpPr>
            <p:cNvPr id="33" name="TextBox 32"/>
            <p:cNvSpPr txBox="1"/>
            <p:nvPr/>
          </p:nvSpPr>
          <p:spPr bwMode="gray">
            <a:xfrm>
              <a:off x="2075794" y="3366285"/>
              <a:ext cx="332509" cy="123111"/>
            </a:xfrm>
            <a:prstGeom prst="rect">
              <a:avLst/>
            </a:prstGeom>
            <a:noFill/>
          </p:spPr>
          <p:txBody>
            <a:bodyPr wrap="square" lIns="0" tIns="0" rIns="0" bIns="0" rtlCol="0">
              <a:spAutoFit/>
            </a:bodyPr>
            <a:lstStyle/>
            <a:p>
              <a:pPr algn="ctr">
                <a:spcBef>
                  <a:spcPts val="500"/>
                </a:spcBef>
              </a:pPr>
              <a:r>
                <a:rPr lang="en-US" sz="800" b="1" dirty="0"/>
                <a:t>4%</a:t>
              </a:r>
            </a:p>
          </p:txBody>
        </p:sp>
        <p:sp>
          <p:nvSpPr>
            <p:cNvPr id="34" name="TextBox 33"/>
            <p:cNvSpPr txBox="1"/>
            <p:nvPr/>
          </p:nvSpPr>
          <p:spPr bwMode="gray">
            <a:xfrm>
              <a:off x="2427642" y="3111814"/>
              <a:ext cx="332509" cy="123111"/>
            </a:xfrm>
            <a:prstGeom prst="rect">
              <a:avLst/>
            </a:prstGeom>
            <a:noFill/>
          </p:spPr>
          <p:txBody>
            <a:bodyPr wrap="square" lIns="0" tIns="0" rIns="0" bIns="0" rtlCol="0">
              <a:spAutoFit/>
            </a:bodyPr>
            <a:lstStyle/>
            <a:p>
              <a:pPr algn="ctr">
                <a:spcBef>
                  <a:spcPts val="500"/>
                </a:spcBef>
              </a:pPr>
              <a:r>
                <a:rPr lang="en-US" sz="800" b="1" dirty="0"/>
                <a:t>17%</a:t>
              </a:r>
            </a:p>
          </p:txBody>
        </p:sp>
      </p:grpSp>
    </p:spTree>
    <p:extLst>
      <p:ext uri="{BB962C8B-B14F-4D97-AF65-F5344CB8AC3E}">
        <p14:creationId xmlns:p14="http://schemas.microsoft.com/office/powerpoint/2010/main" val="342219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Severe Personal and Physical Impacts for Basic Needs Insecure Students</a:t>
            </a:r>
          </a:p>
        </p:txBody>
      </p:sp>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a:xfrm>
            <a:off x="3416594" y="4523601"/>
            <a:ext cx="2984205" cy="276999"/>
          </a:xfrm>
        </p:spPr>
        <p:txBody>
          <a:bodyPr/>
          <a:lstStyle/>
          <a:p>
            <a:pPr algn="r"/>
            <a:r>
              <a:rPr lang="en-US" dirty="0"/>
              <a:t>Source: Anderson, Nick. “</a:t>
            </a:r>
            <a:r>
              <a:rPr lang="en-US" i="1" dirty="0"/>
              <a:t>For the Poor in the Ivy League, a Full Ride Isn’t Always What They Imagined.” </a:t>
            </a:r>
            <a:r>
              <a:rPr lang="en-US" dirty="0"/>
              <a:t>Washington Post. May 16, 2016. </a:t>
            </a:r>
            <a:r>
              <a:rPr lang="en-US" dirty="0" err="1"/>
              <a:t>Sj</a:t>
            </a:r>
            <a:r>
              <a:rPr lang="en-US" dirty="0"/>
              <a:t>, Taylor. </a:t>
            </a:r>
            <a:r>
              <a:rPr lang="en-US" i="1" dirty="0"/>
              <a:t>This is What It’s Like to Be Homeless in College.” </a:t>
            </a:r>
            <a:r>
              <a:rPr lang="en-US" dirty="0"/>
              <a:t>Vice. July 23, 2015. EAB interviews and analysis.</a:t>
            </a:r>
          </a:p>
        </p:txBody>
      </p:sp>
      <p:sp>
        <p:nvSpPr>
          <p:cNvPr id="6" name="Title 5"/>
          <p:cNvSpPr>
            <a:spLocks noGrp="1"/>
          </p:cNvSpPr>
          <p:nvPr>
            <p:ph type="title"/>
          </p:nvPr>
        </p:nvSpPr>
        <p:spPr/>
        <p:txBody>
          <a:bodyPr/>
          <a:lstStyle/>
          <a:p>
            <a:r>
              <a:rPr lang="en-US" dirty="0"/>
              <a:t>Whatever the Cause, the Consequences Are Real</a:t>
            </a:r>
          </a:p>
        </p:txBody>
      </p:sp>
      <p:grpSp>
        <p:nvGrpSpPr>
          <p:cNvPr id="8" name="Group 7"/>
          <p:cNvGrpSpPr/>
          <p:nvPr/>
        </p:nvGrpSpPr>
        <p:grpSpPr>
          <a:xfrm>
            <a:off x="319634" y="1064485"/>
            <a:ext cx="6072699" cy="3499047"/>
            <a:chOff x="319634" y="1064485"/>
            <a:chExt cx="6072699" cy="3499047"/>
          </a:xfrm>
        </p:grpSpPr>
        <p:graphicFrame>
          <p:nvGraphicFramePr>
            <p:cNvPr id="11" name="Diagram 10"/>
            <p:cNvGraphicFramePr/>
            <p:nvPr>
              <p:extLst>
                <p:ext uri="{D42A27DB-BD31-4B8C-83A1-F6EECF244321}">
                  <p14:modId xmlns:p14="http://schemas.microsoft.com/office/powerpoint/2010/main" val="3276637353"/>
                </p:ext>
              </p:extLst>
            </p:nvPr>
          </p:nvGraphicFramePr>
          <p:xfrm>
            <a:off x="319634" y="1452525"/>
            <a:ext cx="3041179" cy="31110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TextBox 19"/>
            <p:cNvSpPr txBox="1"/>
            <p:nvPr/>
          </p:nvSpPr>
          <p:spPr bwMode="gray">
            <a:xfrm>
              <a:off x="395831" y="1218374"/>
              <a:ext cx="2601363" cy="153888"/>
            </a:xfrm>
            <a:prstGeom prst="rect">
              <a:avLst/>
            </a:prstGeom>
            <a:noFill/>
          </p:spPr>
          <p:txBody>
            <a:bodyPr wrap="square" lIns="0" tIns="0" rIns="0" bIns="0" rtlCol="0">
              <a:spAutoFit/>
            </a:bodyPr>
            <a:lstStyle/>
            <a:p>
              <a:r>
                <a:rPr lang="en-US" sz="1000" b="1" dirty="0"/>
                <a:t>Maslow’s Hierarchy of Needs</a:t>
              </a:r>
            </a:p>
          </p:txBody>
        </p:sp>
        <p:sp>
          <p:nvSpPr>
            <p:cNvPr id="22" name="TextBox 21"/>
            <p:cNvSpPr txBox="1"/>
            <p:nvPr/>
          </p:nvSpPr>
          <p:spPr bwMode="gray">
            <a:xfrm>
              <a:off x="692937" y="3972790"/>
              <a:ext cx="2294573" cy="341119"/>
            </a:xfrm>
            <a:prstGeom prst="rect">
              <a:avLst/>
            </a:prstGeom>
            <a:noFill/>
          </p:spPr>
          <p:txBody>
            <a:bodyPr wrap="square" lIns="0" tIns="0" rIns="0" bIns="0" rtlCol="0">
              <a:spAutoFit/>
            </a:bodyPr>
            <a:lstStyle/>
            <a:p>
              <a:pPr algn="ctr">
                <a:spcBef>
                  <a:spcPts val="500"/>
                </a:spcBef>
              </a:pPr>
              <a:r>
                <a:rPr lang="en-US" sz="900" b="1" dirty="0">
                  <a:solidFill>
                    <a:schemeClr val="bg1"/>
                  </a:solidFill>
                </a:rPr>
                <a:t>Physiological</a:t>
              </a:r>
            </a:p>
            <a:p>
              <a:pPr algn="ctr">
                <a:spcBef>
                  <a:spcPts val="500"/>
                </a:spcBef>
              </a:pPr>
              <a:r>
                <a:rPr lang="en-US" sz="900" dirty="0">
                  <a:solidFill>
                    <a:schemeClr val="bg1"/>
                  </a:solidFill>
                </a:rPr>
                <a:t>Food, water, warmth, rest</a:t>
              </a:r>
            </a:p>
          </p:txBody>
        </p:sp>
        <p:sp>
          <p:nvSpPr>
            <p:cNvPr id="23" name="TextBox 22"/>
            <p:cNvSpPr txBox="1"/>
            <p:nvPr/>
          </p:nvSpPr>
          <p:spPr bwMode="gray">
            <a:xfrm>
              <a:off x="692937" y="3135344"/>
              <a:ext cx="2294573" cy="479618"/>
            </a:xfrm>
            <a:prstGeom prst="rect">
              <a:avLst/>
            </a:prstGeom>
            <a:noFill/>
          </p:spPr>
          <p:txBody>
            <a:bodyPr wrap="square" lIns="0" tIns="0" rIns="0" bIns="0" rtlCol="0">
              <a:spAutoFit/>
            </a:bodyPr>
            <a:lstStyle/>
            <a:p>
              <a:pPr algn="ctr">
                <a:spcBef>
                  <a:spcPts val="500"/>
                </a:spcBef>
              </a:pPr>
              <a:r>
                <a:rPr lang="en-US" sz="900" b="1" dirty="0">
                  <a:solidFill>
                    <a:schemeClr val="bg1"/>
                  </a:solidFill>
                </a:rPr>
                <a:t>Safety</a:t>
              </a:r>
            </a:p>
            <a:p>
              <a:pPr algn="ctr">
                <a:spcBef>
                  <a:spcPts val="500"/>
                </a:spcBef>
              </a:pPr>
              <a:r>
                <a:rPr lang="en-US" sz="900" dirty="0">
                  <a:solidFill>
                    <a:schemeClr val="bg1"/>
                  </a:solidFill>
                </a:rPr>
                <a:t>Security of body, employment, resources, health, property</a:t>
              </a:r>
            </a:p>
          </p:txBody>
        </p:sp>
        <p:sp>
          <p:nvSpPr>
            <p:cNvPr id="24" name="TextBox 23"/>
            <p:cNvSpPr txBox="1"/>
            <p:nvPr/>
          </p:nvSpPr>
          <p:spPr bwMode="gray">
            <a:xfrm>
              <a:off x="1408575" y="2398798"/>
              <a:ext cx="863296" cy="415498"/>
            </a:xfrm>
            <a:prstGeom prst="rect">
              <a:avLst/>
            </a:prstGeom>
            <a:noFill/>
          </p:spPr>
          <p:txBody>
            <a:bodyPr wrap="square" lIns="0" tIns="0" rIns="0" bIns="0" rtlCol="0">
              <a:spAutoFit/>
            </a:bodyPr>
            <a:lstStyle/>
            <a:p>
              <a:pPr algn="ctr">
                <a:spcBef>
                  <a:spcPts val="500"/>
                </a:spcBef>
              </a:pPr>
              <a:r>
                <a:rPr lang="en-US" sz="900" b="1" dirty="0"/>
                <a:t>Esteem, Love, &amp; Belonging</a:t>
              </a:r>
            </a:p>
          </p:txBody>
        </p:sp>
        <p:sp>
          <p:nvSpPr>
            <p:cNvPr id="25" name="TextBox 24"/>
            <p:cNvSpPr txBox="1"/>
            <p:nvPr/>
          </p:nvSpPr>
          <p:spPr bwMode="gray">
            <a:xfrm>
              <a:off x="1408575" y="1823237"/>
              <a:ext cx="863296" cy="276999"/>
            </a:xfrm>
            <a:prstGeom prst="rect">
              <a:avLst/>
            </a:prstGeom>
            <a:noFill/>
          </p:spPr>
          <p:txBody>
            <a:bodyPr wrap="square" lIns="0" tIns="0" rIns="0" bIns="0" rtlCol="0">
              <a:spAutoFit/>
            </a:bodyPr>
            <a:lstStyle/>
            <a:p>
              <a:pPr algn="ctr">
                <a:spcBef>
                  <a:spcPts val="500"/>
                </a:spcBef>
              </a:pPr>
              <a:r>
                <a:rPr lang="en-US" sz="900" b="1" dirty="0"/>
                <a:t>Self-Actualization</a:t>
              </a:r>
            </a:p>
          </p:txBody>
        </p:sp>
        <p:sp>
          <p:nvSpPr>
            <p:cNvPr id="40" name="TextBox 39"/>
            <p:cNvSpPr txBox="1"/>
            <p:nvPr/>
          </p:nvSpPr>
          <p:spPr bwMode="gray">
            <a:xfrm>
              <a:off x="3482821" y="1064485"/>
              <a:ext cx="2909512" cy="307777"/>
            </a:xfrm>
            <a:prstGeom prst="rect">
              <a:avLst/>
            </a:prstGeom>
            <a:noFill/>
          </p:spPr>
          <p:txBody>
            <a:bodyPr wrap="square" lIns="0" tIns="0" rIns="0" bIns="0" rtlCol="0">
              <a:spAutoFit/>
            </a:bodyPr>
            <a:lstStyle/>
            <a:p>
              <a:pPr>
                <a:spcBef>
                  <a:spcPts val="500"/>
                </a:spcBef>
              </a:pPr>
              <a:r>
                <a:rPr lang="en-US" sz="1000" b="1" dirty="0"/>
                <a:t>Under-Resourced Students Face  Constraints on Their Time and Focus</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2821" y="1670053"/>
              <a:ext cx="365760" cy="312114"/>
            </a:xfrm>
            <a:prstGeom prst="rect">
              <a:avLst/>
            </a:prstGeom>
          </p:spPr>
        </p:pic>
        <p:pic>
          <p:nvPicPr>
            <p:cNvPr id="26" name="Picture 2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2821" y="2375159"/>
              <a:ext cx="365760" cy="312114"/>
            </a:xfrm>
            <a:prstGeom prst="rect">
              <a:avLst/>
            </a:prstGeom>
          </p:spPr>
        </p:pic>
        <p:pic>
          <p:nvPicPr>
            <p:cNvPr id="28" name="Picture 2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2821" y="3080265"/>
              <a:ext cx="365760" cy="312114"/>
            </a:xfrm>
            <a:prstGeom prst="rect">
              <a:avLst/>
            </a:prstGeom>
          </p:spPr>
        </p:pic>
        <p:pic>
          <p:nvPicPr>
            <p:cNvPr id="30" name="Picture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2821" y="3785371"/>
              <a:ext cx="365760" cy="312114"/>
            </a:xfrm>
            <a:prstGeom prst="rect">
              <a:avLst/>
            </a:prstGeom>
          </p:spPr>
        </p:pic>
        <p:sp>
          <p:nvSpPr>
            <p:cNvPr id="7" name="TextBox 6"/>
            <p:cNvSpPr txBox="1"/>
            <p:nvPr/>
          </p:nvSpPr>
          <p:spPr bwMode="gray">
            <a:xfrm>
              <a:off x="3972557" y="1664299"/>
              <a:ext cx="2156781" cy="553998"/>
            </a:xfrm>
            <a:prstGeom prst="rect">
              <a:avLst/>
            </a:prstGeom>
            <a:noFill/>
          </p:spPr>
          <p:txBody>
            <a:bodyPr wrap="square" lIns="0" tIns="0" rIns="0" bIns="0" rtlCol="0">
              <a:spAutoFit/>
            </a:bodyPr>
            <a:lstStyle/>
            <a:p>
              <a:pPr>
                <a:spcBef>
                  <a:spcPts val="500"/>
                </a:spcBef>
              </a:pPr>
              <a:r>
                <a:rPr lang="en-US" sz="900" i="1" dirty="0"/>
                <a:t>“When I leave the dining hall I take an apple or a banana with me. I always think ahead about food –</a:t>
              </a:r>
              <a:r>
                <a:rPr lang="en-US" sz="900" b="1" i="1" dirty="0"/>
                <a:t> it never leaves my mind.”</a:t>
              </a:r>
            </a:p>
          </p:txBody>
        </p:sp>
        <p:sp>
          <p:nvSpPr>
            <p:cNvPr id="32" name="TextBox 31"/>
            <p:cNvSpPr txBox="1"/>
            <p:nvPr/>
          </p:nvSpPr>
          <p:spPr bwMode="gray">
            <a:xfrm>
              <a:off x="3972559" y="2371323"/>
              <a:ext cx="2161542" cy="553998"/>
            </a:xfrm>
            <a:prstGeom prst="rect">
              <a:avLst/>
            </a:prstGeom>
            <a:noFill/>
          </p:spPr>
          <p:txBody>
            <a:bodyPr wrap="square" lIns="0" tIns="0" rIns="0" bIns="0" rtlCol="0">
              <a:spAutoFit/>
            </a:bodyPr>
            <a:lstStyle/>
            <a:p>
              <a:pPr>
                <a:spcBef>
                  <a:spcPts val="500"/>
                </a:spcBef>
              </a:pPr>
              <a:r>
                <a:rPr lang="en-US" sz="900" i="1" dirty="0"/>
                <a:t>“I’ll take photos of a textbook with more than 500 page </a:t>
              </a:r>
              <a:r>
                <a:rPr lang="en-US" sz="900" b="1" i="1" dirty="0"/>
                <a:t>so I can avoid buying it</a:t>
              </a:r>
              <a:r>
                <a:rPr lang="en-US" sz="900" i="1" dirty="0"/>
                <a:t>. It takes hours but you get into a rhythm.”</a:t>
              </a:r>
            </a:p>
          </p:txBody>
        </p:sp>
        <p:sp>
          <p:nvSpPr>
            <p:cNvPr id="33" name="TextBox 32"/>
            <p:cNvSpPr txBox="1"/>
            <p:nvPr/>
          </p:nvSpPr>
          <p:spPr bwMode="gray">
            <a:xfrm>
              <a:off x="3972558" y="3084101"/>
              <a:ext cx="2156780" cy="415498"/>
            </a:xfrm>
            <a:prstGeom prst="rect">
              <a:avLst/>
            </a:prstGeom>
            <a:noFill/>
          </p:spPr>
          <p:txBody>
            <a:bodyPr wrap="square" lIns="0" tIns="0" rIns="0" bIns="0" rtlCol="0">
              <a:spAutoFit/>
            </a:bodyPr>
            <a:lstStyle/>
            <a:p>
              <a:pPr>
                <a:spcBef>
                  <a:spcPts val="500"/>
                </a:spcBef>
              </a:pPr>
              <a:r>
                <a:rPr lang="en-US" sz="900" i="1" dirty="0"/>
                <a:t>“Trying to do homework when you </a:t>
              </a:r>
              <a:r>
                <a:rPr lang="en-US" sz="900" b="1" i="1" dirty="0"/>
                <a:t>haven’t eaten in 70 hours </a:t>
              </a:r>
              <a:r>
                <a:rPr lang="en-US" sz="900" i="1" dirty="0"/>
                <a:t>is not going to happen.”</a:t>
              </a:r>
            </a:p>
          </p:txBody>
        </p:sp>
        <p:sp>
          <p:nvSpPr>
            <p:cNvPr id="34" name="TextBox 33"/>
            <p:cNvSpPr txBox="1"/>
            <p:nvPr/>
          </p:nvSpPr>
          <p:spPr bwMode="gray">
            <a:xfrm>
              <a:off x="3919786" y="3785371"/>
              <a:ext cx="2209551" cy="553998"/>
            </a:xfrm>
            <a:prstGeom prst="rect">
              <a:avLst/>
            </a:prstGeom>
            <a:noFill/>
          </p:spPr>
          <p:txBody>
            <a:bodyPr wrap="square" lIns="0" tIns="0" rIns="0" bIns="0" rtlCol="0">
              <a:spAutoFit/>
            </a:bodyPr>
            <a:lstStyle/>
            <a:p>
              <a:pPr>
                <a:spcBef>
                  <a:spcPts val="500"/>
                </a:spcBef>
              </a:pPr>
              <a:r>
                <a:rPr lang="en-US" sz="900" i="1" dirty="0"/>
                <a:t>“</a:t>
              </a:r>
              <a:r>
                <a:rPr lang="en-US" sz="900" b="1" i="1" dirty="0"/>
                <a:t>I never know if I’ll have quiet</a:t>
              </a:r>
              <a:r>
                <a:rPr lang="en-US" sz="900" i="1" dirty="0"/>
                <a:t>, or an internet connection at night, so I try to get as much done as I can during the day.”</a:t>
              </a:r>
            </a:p>
          </p:txBody>
        </p:sp>
      </p:grpSp>
    </p:spTree>
    <p:extLst>
      <p:ext uri="{BB962C8B-B14F-4D97-AF65-F5344CB8AC3E}">
        <p14:creationId xmlns:p14="http://schemas.microsoft.com/office/powerpoint/2010/main" val="2239298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Arrow Connector 18"/>
          <p:cNvCxnSpPr/>
          <p:nvPr/>
        </p:nvCxnSpPr>
        <p:spPr bwMode="gray">
          <a:xfrm rot="5400000">
            <a:off x="5268588" y="2806098"/>
            <a:ext cx="354717" cy="0"/>
          </a:xfrm>
          <a:prstGeom prst="straightConnector1">
            <a:avLst/>
          </a:prstGeom>
          <a:solidFill>
            <a:schemeClr val="accent1"/>
          </a:solidFill>
          <a:ln w="12700" cap="flat" cmpd="sng" algn="ctr">
            <a:solidFill>
              <a:srgbClr val="FA8F00"/>
            </a:solidFill>
            <a:prstDash val="solid"/>
            <a:miter lim="800000"/>
            <a:headEnd type="none" w="med" len="med"/>
            <a:tailEnd type="triangle" w="med" len="med"/>
          </a:ln>
          <a:effectLst/>
        </p:spPr>
      </p:cxnSp>
      <p:sp>
        <p:nvSpPr>
          <p:cNvPr id="3" name="Text Placeholder 2"/>
          <p:cNvSpPr>
            <a:spLocks noGrp="1"/>
          </p:cNvSpPr>
          <p:nvPr>
            <p:ph type="body" sz="quarter" idx="16"/>
          </p:nvPr>
        </p:nvSpPr>
        <p:spPr/>
        <p:txBody>
          <a:bodyPr/>
          <a:lstStyle/>
          <a:p>
            <a:endParaRPr lang="en-US"/>
          </a:p>
        </p:txBody>
      </p:sp>
      <p:sp>
        <p:nvSpPr>
          <p:cNvPr id="4" name="Text Placeholder 3"/>
          <p:cNvSpPr>
            <a:spLocks noGrp="1"/>
          </p:cNvSpPr>
          <p:nvPr>
            <p:ph type="body" sz="quarter" idx="18"/>
          </p:nvPr>
        </p:nvSpPr>
        <p:spPr>
          <a:xfrm>
            <a:off x="2468028" y="4446657"/>
            <a:ext cx="3932773" cy="353943"/>
          </a:xfrm>
        </p:spPr>
        <p:txBody>
          <a:bodyPr/>
          <a:lstStyle/>
          <a:p>
            <a:pPr algn="r"/>
            <a:r>
              <a:rPr lang="en-US" dirty="0"/>
              <a:t>Source: </a:t>
            </a:r>
            <a:r>
              <a:rPr lang="en-US" dirty="0" err="1"/>
              <a:t>Goldrick-Rab</a:t>
            </a:r>
            <a:r>
              <a:rPr lang="en-US" dirty="0"/>
              <a:t>, S., </a:t>
            </a:r>
            <a:r>
              <a:rPr lang="en-US" dirty="0" err="1"/>
              <a:t>Broton</a:t>
            </a:r>
            <a:r>
              <a:rPr lang="en-US" dirty="0"/>
              <a:t>, K., and Eisenberg, D., </a:t>
            </a:r>
            <a:r>
              <a:rPr lang="en-US" i="1" dirty="0"/>
              <a:t>Hungry to Learn: Addressing Food &amp; Housing Insecurity Among Undergraduates</a:t>
            </a:r>
            <a:r>
              <a:rPr lang="en-US" dirty="0"/>
              <a:t>, Wisconsin Hope Lab, 2015; </a:t>
            </a:r>
            <a:r>
              <a:rPr lang="en-US" dirty="0" err="1"/>
              <a:t>Dubick</a:t>
            </a:r>
            <a:r>
              <a:rPr lang="en-US" dirty="0"/>
              <a:t>, James, Brandon Mathews, and Clare Cady. </a:t>
            </a:r>
            <a:r>
              <a:rPr lang="en-US" i="1" dirty="0"/>
              <a:t>Hunger on Campus</a:t>
            </a:r>
            <a:r>
              <a:rPr lang="en-US" dirty="0"/>
              <a:t>. 2016. Retrieved from </a:t>
            </a:r>
            <a:r>
              <a:rPr lang="en-US" dirty="0">
                <a:hlinkClick r:id="rId3"/>
              </a:rPr>
              <a:t>http://studentsagainsthunger.org/wp-content/uploads/2016/10/Hunger_On_Campus.pdf</a:t>
            </a:r>
            <a:r>
              <a:rPr lang="en-US" dirty="0"/>
              <a:t>; </a:t>
            </a:r>
            <a:r>
              <a:rPr lang="en-US" dirty="0" err="1"/>
              <a:t>Goldrick-Rab</a:t>
            </a:r>
            <a:r>
              <a:rPr lang="en-US" dirty="0"/>
              <a:t>, S., </a:t>
            </a:r>
            <a:r>
              <a:rPr lang="en-US" i="1" dirty="0"/>
              <a:t>Paying the </a:t>
            </a:r>
            <a:r>
              <a:rPr lang="en-US" dirty="0"/>
              <a:t>Price, 2016; EAB interviews and analysis.</a:t>
            </a:r>
          </a:p>
        </p:txBody>
      </p:sp>
      <p:sp>
        <p:nvSpPr>
          <p:cNvPr id="6" name="Title 5"/>
          <p:cNvSpPr>
            <a:spLocks noGrp="1"/>
          </p:cNvSpPr>
          <p:nvPr>
            <p:ph type="title"/>
          </p:nvPr>
        </p:nvSpPr>
        <p:spPr/>
        <p:txBody>
          <a:bodyPr/>
          <a:lstStyle/>
          <a:p>
            <a:r>
              <a:rPr lang="en-US" dirty="0"/>
              <a:t>The New Frontier in Student Success</a:t>
            </a:r>
          </a:p>
        </p:txBody>
      </p:sp>
      <p:sp>
        <p:nvSpPr>
          <p:cNvPr id="9" name="TextBox 8"/>
          <p:cNvSpPr txBox="1"/>
          <p:nvPr/>
        </p:nvSpPr>
        <p:spPr bwMode="gray">
          <a:xfrm>
            <a:off x="268288" y="1185717"/>
            <a:ext cx="5873750" cy="153888"/>
          </a:xfrm>
          <a:prstGeom prst="rect">
            <a:avLst/>
          </a:prstGeom>
          <a:noFill/>
        </p:spPr>
        <p:txBody>
          <a:bodyPr wrap="square" lIns="0" tIns="0" rIns="0" bIns="0" rtlCol="0">
            <a:spAutoFit/>
          </a:bodyPr>
          <a:lstStyle/>
          <a:p>
            <a:r>
              <a:rPr lang="en-US" sz="1000" b="1" dirty="0"/>
              <a:t>Institutional Priorities Around Student Outcomes</a:t>
            </a:r>
          </a:p>
        </p:txBody>
      </p:sp>
      <p:graphicFrame>
        <p:nvGraphicFramePr>
          <p:cNvPr id="10" name="Table 9"/>
          <p:cNvGraphicFramePr>
            <a:graphicFrameLocks noGrp="1"/>
          </p:cNvGraphicFramePr>
          <p:nvPr>
            <p:extLst>
              <p:ext uri="{D42A27DB-BD31-4B8C-83A1-F6EECF244321}">
                <p14:modId xmlns:p14="http://schemas.microsoft.com/office/powerpoint/2010/main" val="3530872927"/>
              </p:ext>
            </p:extLst>
          </p:nvPr>
        </p:nvGraphicFramePr>
        <p:xfrm>
          <a:off x="4762555" y="2069780"/>
          <a:ext cx="1366783" cy="559644"/>
        </p:xfrm>
        <a:graphic>
          <a:graphicData uri="http://schemas.openxmlformats.org/drawingml/2006/table">
            <a:tbl>
              <a:tblPr firstRow="1" bandRow="1"/>
              <a:tblGrid>
                <a:gridCol w="1366783">
                  <a:extLst>
                    <a:ext uri="{9D8B030D-6E8A-4147-A177-3AD203B41FA5}">
                      <a16:colId xmlns:a16="http://schemas.microsoft.com/office/drawing/2014/main" val="20000"/>
                    </a:ext>
                  </a:extLst>
                </a:gridCol>
              </a:tblGrid>
              <a:tr h="534244">
                <a:tc>
                  <a:txBody>
                    <a:bodyPr/>
                    <a:lstStyle/>
                    <a:p>
                      <a:pPr algn="ctr">
                        <a:spcBef>
                          <a:spcPts val="500"/>
                        </a:spcBef>
                      </a:pPr>
                      <a:r>
                        <a:rPr lang="en-US" sz="900" b="1" dirty="0">
                          <a:solidFill>
                            <a:schemeClr val="accent4"/>
                          </a:solidFill>
                        </a:rPr>
                        <a:t>Retention and Graduation</a:t>
                      </a:r>
                    </a:p>
                  </a:txBody>
                  <a:tcPr marR="182880" marT="91440" marB="9144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0">
                <a:tc>
                  <a:txBody>
                    <a:bodyPr/>
                    <a:lstStyle/>
                    <a:p>
                      <a:pPr algn="ctr">
                        <a:spcBef>
                          <a:spcPts val="500"/>
                        </a:spcBef>
                      </a:pPr>
                      <a:endParaRPr lang="en-US" sz="100" dirty="0"/>
                    </a:p>
                  </a:txBody>
                  <a:tcPr marL="0" marR="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F28B00"/>
                    </a:solidFill>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222450406"/>
              </p:ext>
            </p:extLst>
          </p:nvPr>
        </p:nvGraphicFramePr>
        <p:xfrm>
          <a:off x="3251612" y="2031955"/>
          <a:ext cx="1366783" cy="597469"/>
        </p:xfrm>
        <a:graphic>
          <a:graphicData uri="http://schemas.openxmlformats.org/drawingml/2006/table">
            <a:tbl>
              <a:tblPr firstRow="1" bandRow="1"/>
              <a:tblGrid>
                <a:gridCol w="1366783">
                  <a:extLst>
                    <a:ext uri="{9D8B030D-6E8A-4147-A177-3AD203B41FA5}">
                      <a16:colId xmlns:a16="http://schemas.microsoft.com/office/drawing/2014/main" val="20000"/>
                    </a:ext>
                  </a:extLst>
                </a:gridCol>
              </a:tblGrid>
              <a:tr h="572069">
                <a:tc>
                  <a:txBody>
                    <a:bodyPr/>
                    <a:lstStyle/>
                    <a:p>
                      <a:pPr algn="ctr">
                        <a:spcBef>
                          <a:spcPts val="500"/>
                        </a:spcBef>
                      </a:pPr>
                      <a:r>
                        <a:rPr lang="en-US" sz="900" b="1" dirty="0"/>
                        <a:t>Academic</a:t>
                      </a:r>
                      <a:r>
                        <a:rPr lang="en-US" sz="900" b="1" baseline="0" dirty="0"/>
                        <a:t> Performance</a:t>
                      </a:r>
                      <a:endParaRPr lang="en-US" sz="900" b="1" dirty="0"/>
                    </a:p>
                  </a:txBody>
                  <a:tcPr marR="0" marT="91440" marB="9144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0">
                <a:tc>
                  <a:txBody>
                    <a:bodyPr/>
                    <a:lstStyle/>
                    <a:p>
                      <a:pPr algn="ctr">
                        <a:spcBef>
                          <a:spcPts val="500"/>
                        </a:spcBef>
                      </a:pPr>
                      <a:endParaRPr lang="en-US" sz="100" dirty="0"/>
                    </a:p>
                  </a:txBody>
                  <a:tcPr marL="0" marR="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1"/>
                  </a:ext>
                </a:extLst>
              </a:tr>
            </a:tbl>
          </a:graphicData>
        </a:graphic>
      </p:graphicFrame>
      <p:cxnSp>
        <p:nvCxnSpPr>
          <p:cNvPr id="20" name="Straight Arrow Connector 19"/>
          <p:cNvCxnSpPr/>
          <p:nvPr/>
        </p:nvCxnSpPr>
        <p:spPr bwMode="gray">
          <a:xfrm rot="5400000">
            <a:off x="3757645" y="2806098"/>
            <a:ext cx="354717" cy="0"/>
          </a:xfrm>
          <a:prstGeom prst="straightConnector1">
            <a:avLst/>
          </a:prstGeom>
          <a:solidFill>
            <a:schemeClr val="accent1"/>
          </a:solidFill>
          <a:ln w="12700" cap="flat" cmpd="sng" algn="ctr">
            <a:solidFill>
              <a:schemeClr val="accent2"/>
            </a:solidFill>
            <a:prstDash val="solid"/>
            <a:miter lim="800000"/>
            <a:headEnd type="none" w="med" len="med"/>
            <a:tailEnd type="triangle" w="med" len="med"/>
          </a:ln>
          <a:effectLst/>
        </p:spPr>
      </p:cxnSp>
      <p:cxnSp>
        <p:nvCxnSpPr>
          <p:cNvPr id="21" name="Straight Arrow Connector 20"/>
          <p:cNvCxnSpPr/>
          <p:nvPr/>
        </p:nvCxnSpPr>
        <p:spPr bwMode="gray">
          <a:xfrm rot="5400000">
            <a:off x="784138" y="2806098"/>
            <a:ext cx="354717" cy="0"/>
          </a:xfrm>
          <a:prstGeom prst="straightConnector1">
            <a:avLst/>
          </a:prstGeom>
          <a:solidFill>
            <a:schemeClr val="accent1"/>
          </a:solidFill>
          <a:ln w="12700" cap="flat" cmpd="sng" algn="ctr">
            <a:solidFill>
              <a:schemeClr val="accent2"/>
            </a:solidFill>
            <a:prstDash val="solid"/>
            <a:miter lim="800000"/>
            <a:headEnd type="none" w="med" len="med"/>
            <a:tailEnd type="triangle" w="med" len="med"/>
          </a:ln>
          <a:effectLst/>
        </p:spPr>
      </p:cxnSp>
      <p:cxnSp>
        <p:nvCxnSpPr>
          <p:cNvPr id="22" name="Straight Arrow Connector 21"/>
          <p:cNvCxnSpPr/>
          <p:nvPr/>
        </p:nvCxnSpPr>
        <p:spPr bwMode="gray">
          <a:xfrm rot="5400000">
            <a:off x="2283426" y="2806098"/>
            <a:ext cx="354717" cy="0"/>
          </a:xfrm>
          <a:prstGeom prst="straightConnector1">
            <a:avLst/>
          </a:prstGeom>
          <a:solidFill>
            <a:schemeClr val="accent1"/>
          </a:solidFill>
          <a:ln w="12700" cap="flat" cmpd="sng" algn="ctr">
            <a:solidFill>
              <a:schemeClr val="accent2"/>
            </a:solidFill>
            <a:prstDash val="solid"/>
            <a:miter lim="800000"/>
            <a:headEnd type="none" w="med" len="med"/>
            <a:tailEnd type="triangle" w="med" len="med"/>
          </a:ln>
          <a:effectLst/>
        </p:spPr>
      </p:cxn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52123" y="1717482"/>
            <a:ext cx="365760" cy="257250"/>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3066" y="1746742"/>
            <a:ext cx="365760" cy="227990"/>
          </a:xfrm>
          <a:prstGeom prst="rect">
            <a:avLst/>
          </a:prstGeom>
        </p:spPr>
      </p:pic>
      <p:pic>
        <p:nvPicPr>
          <p:cNvPr id="39" name="Picture 3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4336" y="1631832"/>
            <a:ext cx="274320" cy="342900"/>
          </a:xfrm>
          <a:prstGeom prst="rect">
            <a:avLst/>
          </a:prstGeom>
        </p:spPr>
      </p:pic>
      <p:pic>
        <p:nvPicPr>
          <p:cNvPr id="40" name="Picture 3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77904" y="1651644"/>
            <a:ext cx="365760" cy="323088"/>
          </a:xfrm>
          <a:prstGeom prst="rect">
            <a:avLst/>
          </a:prstGeom>
        </p:spPr>
      </p:pic>
      <p:graphicFrame>
        <p:nvGraphicFramePr>
          <p:cNvPr id="43" name="Table 42"/>
          <p:cNvGraphicFramePr>
            <a:graphicFrameLocks noGrp="1"/>
          </p:cNvGraphicFramePr>
          <p:nvPr>
            <p:extLst>
              <p:ext uri="{D42A27DB-BD31-4B8C-83A1-F6EECF244321}">
                <p14:modId xmlns:p14="http://schemas.microsoft.com/office/powerpoint/2010/main" val="1865718211"/>
              </p:ext>
            </p:extLst>
          </p:nvPr>
        </p:nvGraphicFramePr>
        <p:xfrm>
          <a:off x="1777393" y="2033649"/>
          <a:ext cx="1366783" cy="595775"/>
        </p:xfrm>
        <a:graphic>
          <a:graphicData uri="http://schemas.openxmlformats.org/drawingml/2006/table">
            <a:tbl>
              <a:tblPr firstRow="1" bandRow="1"/>
              <a:tblGrid>
                <a:gridCol w="1366783">
                  <a:extLst>
                    <a:ext uri="{9D8B030D-6E8A-4147-A177-3AD203B41FA5}">
                      <a16:colId xmlns:a16="http://schemas.microsoft.com/office/drawing/2014/main" val="20000"/>
                    </a:ext>
                  </a:extLst>
                </a:gridCol>
              </a:tblGrid>
              <a:tr h="570375">
                <a:tc>
                  <a:txBody>
                    <a:bodyPr/>
                    <a:lstStyle/>
                    <a:p>
                      <a:pPr algn="ctr">
                        <a:spcBef>
                          <a:spcPts val="500"/>
                        </a:spcBef>
                      </a:pPr>
                      <a:r>
                        <a:rPr lang="en-US" sz="900" b="1" baseline="0" dirty="0"/>
                        <a:t>Early Academic Indicators </a:t>
                      </a:r>
                      <a:endParaRPr lang="en-US" sz="900" b="1" dirty="0"/>
                    </a:p>
                  </a:txBody>
                  <a:tcPr marR="182880" marT="91440" marB="9144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0">
                <a:tc>
                  <a:txBody>
                    <a:bodyPr/>
                    <a:lstStyle/>
                    <a:p>
                      <a:pPr algn="ctr">
                        <a:spcBef>
                          <a:spcPts val="500"/>
                        </a:spcBef>
                      </a:pPr>
                      <a:endParaRPr lang="en-US" sz="100" dirty="0"/>
                    </a:p>
                  </a:txBody>
                  <a:tcPr marL="0" marR="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1"/>
                  </a:ext>
                </a:extLst>
              </a:tr>
            </a:tbl>
          </a:graphicData>
        </a:graphic>
      </p:graphicFrame>
      <p:grpSp>
        <p:nvGrpSpPr>
          <p:cNvPr id="2" name="Group 1"/>
          <p:cNvGrpSpPr/>
          <p:nvPr/>
        </p:nvGrpSpPr>
        <p:grpSpPr>
          <a:xfrm>
            <a:off x="282521" y="3076715"/>
            <a:ext cx="5807505" cy="951583"/>
            <a:chOff x="282521" y="3076715"/>
            <a:chExt cx="5807505" cy="951583"/>
          </a:xfrm>
        </p:grpSpPr>
        <p:sp>
          <p:nvSpPr>
            <p:cNvPr id="41" name="TextBox 40"/>
            <p:cNvSpPr txBox="1"/>
            <p:nvPr/>
          </p:nvSpPr>
          <p:spPr bwMode="gray">
            <a:xfrm>
              <a:off x="542725" y="3076715"/>
              <a:ext cx="837543" cy="384721"/>
            </a:xfrm>
            <a:prstGeom prst="rect">
              <a:avLst/>
            </a:prstGeom>
            <a:noFill/>
          </p:spPr>
          <p:txBody>
            <a:bodyPr wrap="square" lIns="0" tIns="0" rIns="0" bIns="0" rtlCol="0">
              <a:spAutoFit/>
            </a:bodyPr>
            <a:lstStyle/>
            <a:p>
              <a:pPr algn="ctr">
                <a:spcBef>
                  <a:spcPts val="500"/>
                </a:spcBef>
              </a:pPr>
              <a:r>
                <a:rPr lang="en-US" sz="2500" dirty="0">
                  <a:solidFill>
                    <a:schemeClr val="accent6"/>
                  </a:solidFill>
                  <a:latin typeface="+mj-lt"/>
                </a:rPr>
                <a:t>55%</a:t>
              </a:r>
            </a:p>
          </p:txBody>
        </p:sp>
        <p:sp>
          <p:nvSpPr>
            <p:cNvPr id="42" name="TextBox 41"/>
            <p:cNvSpPr txBox="1"/>
            <p:nvPr/>
          </p:nvSpPr>
          <p:spPr bwMode="gray">
            <a:xfrm>
              <a:off x="282521" y="3474300"/>
              <a:ext cx="1357951" cy="553998"/>
            </a:xfrm>
            <a:prstGeom prst="rect">
              <a:avLst/>
            </a:prstGeom>
            <a:noFill/>
          </p:spPr>
          <p:txBody>
            <a:bodyPr wrap="square" lIns="0" tIns="0" rIns="0" bIns="0" rtlCol="0">
              <a:spAutoFit/>
            </a:bodyPr>
            <a:lstStyle/>
            <a:p>
              <a:pPr algn="ctr">
                <a:spcBef>
                  <a:spcPts val="500"/>
                </a:spcBef>
              </a:pPr>
              <a:r>
                <a:rPr lang="en-US" sz="900" dirty="0"/>
                <a:t>Of students with very low food security also report symptoms of depression</a:t>
              </a:r>
              <a:endParaRPr lang="en-US" sz="900" b="1" dirty="0"/>
            </a:p>
          </p:txBody>
        </p:sp>
        <p:sp>
          <p:nvSpPr>
            <p:cNvPr id="44" name="TextBox 43"/>
            <p:cNvSpPr txBox="1"/>
            <p:nvPr/>
          </p:nvSpPr>
          <p:spPr bwMode="gray">
            <a:xfrm>
              <a:off x="2042013" y="3076715"/>
              <a:ext cx="837543" cy="384721"/>
            </a:xfrm>
            <a:prstGeom prst="rect">
              <a:avLst/>
            </a:prstGeom>
            <a:noFill/>
          </p:spPr>
          <p:txBody>
            <a:bodyPr wrap="square" lIns="0" tIns="0" rIns="0" bIns="0" rtlCol="0">
              <a:spAutoFit/>
            </a:bodyPr>
            <a:lstStyle/>
            <a:p>
              <a:pPr algn="ctr">
                <a:spcBef>
                  <a:spcPts val="500"/>
                </a:spcBef>
              </a:pPr>
              <a:r>
                <a:rPr lang="en-US" sz="2500" dirty="0">
                  <a:solidFill>
                    <a:schemeClr val="accent6"/>
                  </a:solidFill>
                  <a:latin typeface="+mj-lt"/>
                </a:rPr>
                <a:t>25%</a:t>
              </a:r>
            </a:p>
          </p:txBody>
        </p:sp>
        <p:sp>
          <p:nvSpPr>
            <p:cNvPr id="45" name="TextBox 44"/>
            <p:cNvSpPr txBox="1"/>
            <p:nvPr/>
          </p:nvSpPr>
          <p:spPr bwMode="gray">
            <a:xfrm>
              <a:off x="1827701" y="3465833"/>
              <a:ext cx="1266166" cy="553998"/>
            </a:xfrm>
            <a:prstGeom prst="rect">
              <a:avLst/>
            </a:prstGeom>
            <a:noFill/>
          </p:spPr>
          <p:txBody>
            <a:bodyPr wrap="square" lIns="0" tIns="0" rIns="0" bIns="0" rtlCol="0">
              <a:spAutoFit/>
            </a:bodyPr>
            <a:lstStyle/>
            <a:p>
              <a:pPr algn="ctr">
                <a:spcBef>
                  <a:spcPts val="500"/>
                </a:spcBef>
              </a:pPr>
              <a:r>
                <a:rPr lang="en-US" sz="900" dirty="0"/>
                <a:t>Of basic needs insecure students consequently drop a class</a:t>
              </a:r>
              <a:endParaRPr lang="en-US" sz="900" b="1" dirty="0"/>
            </a:p>
          </p:txBody>
        </p:sp>
        <p:sp>
          <p:nvSpPr>
            <p:cNvPr id="46" name="TextBox 45"/>
            <p:cNvSpPr txBox="1"/>
            <p:nvPr/>
          </p:nvSpPr>
          <p:spPr bwMode="gray">
            <a:xfrm>
              <a:off x="3516232" y="3076715"/>
              <a:ext cx="837543" cy="384721"/>
            </a:xfrm>
            <a:prstGeom prst="rect">
              <a:avLst/>
            </a:prstGeom>
            <a:noFill/>
          </p:spPr>
          <p:txBody>
            <a:bodyPr wrap="square" lIns="0" tIns="0" rIns="0" bIns="0" rtlCol="0">
              <a:spAutoFit/>
            </a:bodyPr>
            <a:lstStyle/>
            <a:p>
              <a:pPr algn="ctr">
                <a:spcBef>
                  <a:spcPts val="500"/>
                </a:spcBef>
              </a:pPr>
              <a:r>
                <a:rPr lang="en-US" sz="2500" dirty="0">
                  <a:solidFill>
                    <a:schemeClr val="accent6"/>
                  </a:solidFill>
                  <a:latin typeface="+mj-lt"/>
                </a:rPr>
                <a:t>15X</a:t>
              </a:r>
            </a:p>
          </p:txBody>
        </p:sp>
        <p:sp>
          <p:nvSpPr>
            <p:cNvPr id="47" name="TextBox 46"/>
            <p:cNvSpPr txBox="1"/>
            <p:nvPr/>
          </p:nvSpPr>
          <p:spPr bwMode="gray">
            <a:xfrm>
              <a:off x="3304324" y="3465833"/>
              <a:ext cx="1261358" cy="415498"/>
            </a:xfrm>
            <a:prstGeom prst="rect">
              <a:avLst/>
            </a:prstGeom>
            <a:noFill/>
          </p:spPr>
          <p:txBody>
            <a:bodyPr wrap="square" lIns="0" tIns="0" rIns="0" bIns="0" rtlCol="0">
              <a:spAutoFit/>
            </a:bodyPr>
            <a:lstStyle/>
            <a:p>
              <a:pPr algn="ctr">
                <a:spcBef>
                  <a:spcPts val="500"/>
                </a:spcBef>
              </a:pPr>
              <a:r>
                <a:rPr lang="en-US" sz="900" dirty="0"/>
                <a:t>Higher chance food insecure students will fail a class</a:t>
              </a:r>
              <a:endParaRPr lang="en-US" sz="900" b="1" dirty="0"/>
            </a:p>
          </p:txBody>
        </p:sp>
        <p:sp>
          <p:nvSpPr>
            <p:cNvPr id="48" name="TextBox 47"/>
            <p:cNvSpPr txBox="1"/>
            <p:nvPr/>
          </p:nvSpPr>
          <p:spPr bwMode="gray">
            <a:xfrm>
              <a:off x="4949086" y="3076715"/>
              <a:ext cx="993720" cy="384721"/>
            </a:xfrm>
            <a:prstGeom prst="rect">
              <a:avLst/>
            </a:prstGeom>
            <a:noFill/>
          </p:spPr>
          <p:txBody>
            <a:bodyPr wrap="square" lIns="0" tIns="0" rIns="0" bIns="0" rtlCol="0">
              <a:spAutoFit/>
            </a:bodyPr>
            <a:lstStyle/>
            <a:p>
              <a:pPr algn="ctr">
                <a:spcBef>
                  <a:spcPts val="500"/>
                </a:spcBef>
              </a:pPr>
              <a:r>
                <a:rPr lang="en-US" sz="2500" dirty="0">
                  <a:solidFill>
                    <a:schemeClr val="accent6"/>
                  </a:solidFill>
                  <a:latin typeface="+mj-lt"/>
                </a:rPr>
                <a:t>&lt;20%</a:t>
              </a:r>
            </a:p>
          </p:txBody>
        </p:sp>
        <p:sp>
          <p:nvSpPr>
            <p:cNvPr id="49" name="TextBox 48"/>
            <p:cNvSpPr txBox="1"/>
            <p:nvPr/>
          </p:nvSpPr>
          <p:spPr bwMode="gray">
            <a:xfrm>
              <a:off x="4801867" y="3465833"/>
              <a:ext cx="1288159" cy="415498"/>
            </a:xfrm>
            <a:prstGeom prst="rect">
              <a:avLst/>
            </a:prstGeom>
            <a:noFill/>
          </p:spPr>
          <p:txBody>
            <a:bodyPr wrap="square" lIns="0" tIns="0" rIns="0" bIns="0" rtlCol="0">
              <a:spAutoFit/>
            </a:bodyPr>
            <a:lstStyle/>
            <a:p>
              <a:pPr algn="ctr">
                <a:spcBef>
                  <a:spcPts val="500"/>
                </a:spcBef>
              </a:pPr>
              <a:r>
                <a:rPr lang="en-US" sz="900" dirty="0"/>
                <a:t>Of basic needs insecure students will graduate in five years</a:t>
              </a:r>
              <a:endParaRPr lang="en-US" sz="900" b="1" dirty="0"/>
            </a:p>
          </p:txBody>
        </p:sp>
      </p:grpSp>
      <p:sp>
        <p:nvSpPr>
          <p:cNvPr id="5" name="Text Placeholder 4"/>
          <p:cNvSpPr>
            <a:spLocks noGrp="1"/>
          </p:cNvSpPr>
          <p:nvPr>
            <p:ph type="body" sz="quarter" idx="15"/>
          </p:nvPr>
        </p:nvSpPr>
        <p:spPr/>
        <p:txBody>
          <a:bodyPr/>
          <a:lstStyle/>
          <a:p>
            <a:endParaRPr lang="en-US"/>
          </a:p>
        </p:txBody>
      </p:sp>
      <p:graphicFrame>
        <p:nvGraphicFramePr>
          <p:cNvPr id="27" name="Table 26"/>
          <p:cNvGraphicFramePr>
            <a:graphicFrameLocks noGrp="1"/>
          </p:cNvGraphicFramePr>
          <p:nvPr>
            <p:extLst>
              <p:ext uri="{D42A27DB-BD31-4B8C-83A1-F6EECF244321}">
                <p14:modId xmlns:p14="http://schemas.microsoft.com/office/powerpoint/2010/main" val="2992674376"/>
              </p:ext>
            </p:extLst>
          </p:nvPr>
        </p:nvGraphicFramePr>
        <p:xfrm>
          <a:off x="278105" y="2033649"/>
          <a:ext cx="1366783" cy="595775"/>
        </p:xfrm>
        <a:graphic>
          <a:graphicData uri="http://schemas.openxmlformats.org/drawingml/2006/table">
            <a:tbl>
              <a:tblPr firstRow="1" bandRow="1"/>
              <a:tblGrid>
                <a:gridCol w="1366783">
                  <a:extLst>
                    <a:ext uri="{9D8B030D-6E8A-4147-A177-3AD203B41FA5}">
                      <a16:colId xmlns:a16="http://schemas.microsoft.com/office/drawing/2014/main" val="20000"/>
                    </a:ext>
                  </a:extLst>
                </a:gridCol>
              </a:tblGrid>
              <a:tr h="570375">
                <a:tc>
                  <a:txBody>
                    <a:bodyPr/>
                    <a:lstStyle/>
                    <a:p>
                      <a:pPr algn="ctr">
                        <a:spcBef>
                          <a:spcPts val="500"/>
                        </a:spcBef>
                      </a:pPr>
                      <a:r>
                        <a:rPr lang="en-US" sz="900" b="1" baseline="0" dirty="0"/>
                        <a:t>Mental Health and Well-Being</a:t>
                      </a:r>
                      <a:endParaRPr lang="en-US" sz="900" b="1" dirty="0"/>
                    </a:p>
                  </a:txBody>
                  <a:tcPr marR="182880" marT="91440" marB="9144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0">
                <a:tc>
                  <a:txBody>
                    <a:bodyPr/>
                    <a:lstStyle/>
                    <a:p>
                      <a:pPr>
                        <a:spcBef>
                          <a:spcPts val="500"/>
                        </a:spcBef>
                      </a:pPr>
                      <a:endParaRPr lang="en-US" sz="100" dirty="0"/>
                    </a:p>
                  </a:txBody>
                  <a:tcPr marL="0" marR="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540015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Yb3LAX9a"/>
  <p:tag name="ARTICULATE_DESIGN_ID_EAB1 ON-SCREEN MASTER" val="WodUfpOz"/>
  <p:tag name="ARTICULATE_SLIDE_THUMBNAIL_REFRESH" val="1"/>
  <p:tag name="ARTICULATE_DESIGN_ID_EAB1 ON-SCREEN" val="OJDy01kg"/>
  <p:tag name="ARTICULATE_DESIGN_ID_EAB GLOBAL, INC. THEME" val="EgU1CIIs"/>
  <p:tag name="ARTICULATE_DESIGN_ID_EAB1 4X3 ON-SCREEN" val="Lynb0GK1"/>
  <p:tag name="ARTICULATE_SLIDE_COUNT" val="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1 4x3 On-screen">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500"/>
          </a:spcBef>
          <a:defRPr sz="900" dirty="0" err="1"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1 4x3 On-screen 010118.potm" id="{020878D3-7A2E-44FE-80D1-5D7EF687D6E8}" vid="{C03778C9-B23D-4134-80CE-5188F11F8D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EAB1 4x3 On-screen 010118</Template>
  <TotalTime>0</TotalTime>
  <Words>2781</Words>
  <Application>Microsoft Office PowerPoint</Application>
  <PresentationFormat>Custom</PresentationFormat>
  <Paragraphs>205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Rockwell</vt:lpstr>
      <vt:lpstr>Verdana</vt:lpstr>
      <vt:lpstr>Wingdings</vt:lpstr>
      <vt:lpstr>EAB1 4x3 On-screen</vt:lpstr>
      <vt:lpstr>Trends in Food and Housing Insecurity on Campus</vt:lpstr>
      <vt:lpstr>Speaking the Same Language</vt:lpstr>
      <vt:lpstr> The “Starving College Student”</vt:lpstr>
      <vt:lpstr>Contrasting Stereotypes with Reality</vt:lpstr>
      <vt:lpstr>Who Is the Basic Needs Insecure Student?</vt:lpstr>
      <vt:lpstr>A Snapshot of Campus-Level Data </vt:lpstr>
      <vt:lpstr>Looking Down the Pipeline</vt:lpstr>
      <vt:lpstr>Whatever the Cause, the Consequences Are Real</vt:lpstr>
      <vt:lpstr>The New Frontier in Student Success</vt:lpstr>
      <vt:lpstr>Addressing Basic Needs in Partnership with EAB</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2018-02-23T22:28:46Z</dcterms:created>
  <dcterms:modified xsi:type="dcterms:W3CDTF">2019-07-29T18:02:34Z</dcterms:modified>
  <cp:category/>
</cp:coreProperties>
</file>