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1" r:id="rId2"/>
    <p:sldMasterId id="2147483691" r:id="rId3"/>
    <p:sldMasterId id="2147483712" r:id="rId4"/>
  </p:sldMasterIdLst>
  <p:notesMasterIdLst>
    <p:notesMasterId r:id="rId32"/>
  </p:notesMasterIdLst>
  <p:handoutMasterIdLst>
    <p:handoutMasterId r:id="rId33"/>
  </p:handoutMasterIdLst>
  <p:sldIdLst>
    <p:sldId id="257" r:id="rId5"/>
    <p:sldId id="297" r:id="rId6"/>
    <p:sldId id="298" r:id="rId7"/>
    <p:sldId id="299" r:id="rId8"/>
    <p:sldId id="301" r:id="rId9"/>
    <p:sldId id="302" r:id="rId10"/>
    <p:sldId id="303" r:id="rId11"/>
    <p:sldId id="304" r:id="rId12"/>
    <p:sldId id="305" r:id="rId13"/>
    <p:sldId id="306" r:id="rId14"/>
    <p:sldId id="307" r:id="rId15"/>
    <p:sldId id="316" r:id="rId16"/>
    <p:sldId id="317" r:id="rId17"/>
    <p:sldId id="322" r:id="rId18"/>
    <p:sldId id="326" r:id="rId19"/>
    <p:sldId id="308" r:id="rId20"/>
    <p:sldId id="309" r:id="rId21"/>
    <p:sldId id="310" r:id="rId22"/>
    <p:sldId id="311" r:id="rId23"/>
    <p:sldId id="312" r:id="rId24"/>
    <p:sldId id="313" r:id="rId25"/>
    <p:sldId id="314" r:id="rId26"/>
    <p:sldId id="315" r:id="rId27"/>
    <p:sldId id="327" r:id="rId28"/>
    <p:sldId id="324" r:id="rId29"/>
    <p:sldId id="323" r:id="rId30"/>
    <p:sldId id="321" r:id="rId31"/>
  </p:sldIdLst>
  <p:sldSz cx="6400800" cy="4800600"/>
  <p:notesSz cx="6858000" cy="91440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6"/>
    <a:srgbClr val="00CC00"/>
    <a:srgbClr val="617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F18680-E054-41AD-8BC1-D1AEF772440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6" autoAdjust="0"/>
    <p:restoredTop sz="69209" autoAdjust="0"/>
  </p:normalViewPr>
  <p:slideViewPr>
    <p:cSldViewPr snapToGrid="0">
      <p:cViewPr varScale="1">
        <p:scale>
          <a:sx n="92" d="100"/>
          <a:sy n="92" d="100"/>
        </p:scale>
        <p:origin x="-2294" y="-72"/>
      </p:cViewPr>
      <p:guideLst>
        <p:guide orient="horz" pos="2860"/>
        <p:guide pos="168"/>
        <p:guide pos="3864"/>
      </p:guideLst>
    </p:cSldViewPr>
  </p:slid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78986732035979E-2"/>
          <c:y val="4.4967173451054512E-2"/>
          <c:w val="0.89844202653592808"/>
          <c:h val="0.9550328265489455"/>
        </c:manualLayout>
      </c:layout>
      <c:barChart>
        <c:barDir val="col"/>
        <c:grouping val="clustered"/>
        <c:varyColors val="0"/>
        <c:ser>
          <c:idx val="0"/>
          <c:order val="0"/>
          <c:tx>
            <c:strRef>
              <c:f>Sheet1!$B$1</c:f>
              <c:strCache>
                <c:ptCount val="1"/>
                <c:pt idx="0">
                  <c:v>Series 1</c:v>
                </c:pt>
              </c:strCache>
            </c:strRef>
          </c:tx>
          <c:spPr>
            <a:ln w="12700">
              <a:solidFill>
                <a:schemeClr val="bg1"/>
              </a:solidFill>
            </a:ln>
          </c:spPr>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numRef>
              <c:f>Sheet1!$A$2:$A$4</c:f>
              <c:numCache>
                <c:formatCode>General</c:formatCode>
                <c:ptCount val="3"/>
                <c:pt idx="0">
                  <c:v>2011</c:v>
                </c:pt>
                <c:pt idx="1">
                  <c:v>2012</c:v>
                </c:pt>
                <c:pt idx="2">
                  <c:v>2013</c:v>
                </c:pt>
              </c:numCache>
            </c:numRef>
          </c:cat>
          <c:val>
            <c:numRef>
              <c:f>Sheet1!$B$2:$B$4</c:f>
              <c:numCache>
                <c:formatCode>0.0%</c:formatCode>
                <c:ptCount val="3"/>
                <c:pt idx="0">
                  <c:v>-3.4000000000000002E-2</c:v>
                </c:pt>
                <c:pt idx="1">
                  <c:v>-2.3E-2</c:v>
                </c:pt>
                <c:pt idx="2">
                  <c:v>-5.0999999999999997E-2</c:v>
                </c:pt>
              </c:numCache>
            </c:numRef>
          </c:val>
        </c:ser>
        <c:dLbls>
          <c:showLegendKey val="0"/>
          <c:showVal val="0"/>
          <c:showCatName val="0"/>
          <c:showSerName val="0"/>
          <c:showPercent val="0"/>
          <c:showBubbleSize val="0"/>
        </c:dLbls>
        <c:gapWidth val="50"/>
        <c:axId val="52418816"/>
        <c:axId val="53374976"/>
      </c:barChart>
      <c:catAx>
        <c:axId val="52418816"/>
        <c:scaling>
          <c:orientation val="minMax"/>
        </c:scaling>
        <c:delete val="0"/>
        <c:axPos val="b"/>
        <c:numFmt formatCode="General" sourceLinked="1"/>
        <c:majorTickMark val="none"/>
        <c:minorTickMark val="none"/>
        <c:tickLblPos val="nextTo"/>
        <c:spPr>
          <a:noFill/>
          <a:ln>
            <a:solidFill>
              <a:schemeClr val="accent4"/>
            </a:solidFill>
            <a:miter lim="800000"/>
          </a:ln>
        </c:spPr>
        <c:txPr>
          <a:bodyPr/>
          <a:lstStyle/>
          <a:p>
            <a:pPr>
              <a:defRPr i="1"/>
            </a:pPr>
            <a:endParaRPr lang="en-US"/>
          </a:p>
        </c:txPr>
        <c:crossAx val="53374976"/>
        <c:crosses val="autoZero"/>
        <c:auto val="1"/>
        <c:lblAlgn val="ctr"/>
        <c:lblOffset val="100"/>
        <c:noMultiLvlLbl val="0"/>
      </c:catAx>
      <c:valAx>
        <c:axId val="53374976"/>
        <c:scaling>
          <c:orientation val="minMax"/>
        </c:scaling>
        <c:delete val="1"/>
        <c:axPos val="l"/>
        <c:numFmt formatCode="0.0%" sourceLinked="1"/>
        <c:majorTickMark val="none"/>
        <c:minorTickMark val="none"/>
        <c:tickLblPos val="nextTo"/>
        <c:crossAx val="52418816"/>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ln w="12700">
              <a:solidFill>
                <a:schemeClr val="bg1"/>
              </a:solidFill>
            </a:ln>
          </c:spPr>
          <c:invertIfNegative val="0"/>
          <c:dPt>
            <c:idx val="1"/>
            <c:invertIfNegative val="0"/>
            <c:bubble3D val="0"/>
            <c:spPr>
              <a:solidFill>
                <a:srgbClr val="525B63"/>
              </a:solidFill>
              <a:ln w="12700">
                <a:solidFill>
                  <a:schemeClr val="bg1"/>
                </a:solidFill>
              </a:ln>
            </c:spPr>
          </c:dPt>
          <c:dLbls>
            <c:dLbl>
              <c:idx val="0"/>
              <c:layout/>
              <c:tx>
                <c:rich>
                  <a:bodyPr/>
                  <a:lstStyle/>
                  <a:p>
                    <a:r>
                      <a:rPr lang="en-US"/>
                      <a:t>$</a:t>
                    </a:r>
                    <a:r>
                      <a:rPr lang="en-US" smtClean="0"/>
                      <a:t>363M</a:t>
                    </a:r>
                    <a:endParaRPr lang="en-US"/>
                  </a:p>
                </c:rich>
              </c:tx>
              <c:showLegendKey val="0"/>
              <c:showVal val="1"/>
              <c:showCatName val="0"/>
              <c:showSerName val="0"/>
              <c:showPercent val="0"/>
              <c:showBubbleSize val="0"/>
            </c:dLbl>
            <c:dLbl>
              <c:idx val="1"/>
              <c:layout/>
              <c:tx>
                <c:rich>
                  <a:bodyPr/>
                  <a:lstStyle/>
                  <a:p>
                    <a:r>
                      <a:rPr lang="en-US"/>
                      <a:t>$</a:t>
                    </a:r>
                    <a:r>
                      <a:rPr lang="en-US" smtClean="0"/>
                      <a:t>540M</a:t>
                    </a:r>
                    <a:endParaRPr lang="en-US"/>
                  </a:p>
                </c:rich>
              </c:tx>
              <c:showLegendKey val="0"/>
              <c:showVal val="1"/>
              <c:showCatName val="0"/>
              <c:showSerName val="0"/>
              <c:showPercent val="0"/>
              <c:showBubbleSize val="0"/>
            </c:dLbl>
            <c:numFmt formatCode="&quot;$&quot;#,##0" sourceLinked="0"/>
            <c:txPr>
              <a:bodyPr/>
              <a:lstStyle/>
              <a:p>
                <a:pPr>
                  <a:defRPr b="1"/>
                </a:pPr>
                <a:endParaRPr lang="en-US"/>
              </a:p>
            </c:txPr>
            <c:showLegendKey val="0"/>
            <c:showVal val="1"/>
            <c:showCatName val="0"/>
            <c:showSerName val="0"/>
            <c:showPercent val="0"/>
            <c:showBubbleSize val="0"/>
            <c:showLeaderLines val="0"/>
          </c:dLbls>
          <c:cat>
            <c:numRef>
              <c:f>Sheet1!$A$2:$A$3</c:f>
              <c:numCache>
                <c:formatCode>General</c:formatCode>
                <c:ptCount val="2"/>
                <c:pt idx="0">
                  <c:v>2001</c:v>
                </c:pt>
                <c:pt idx="1">
                  <c:v>2010</c:v>
                </c:pt>
              </c:numCache>
            </c:numRef>
          </c:cat>
          <c:val>
            <c:numRef>
              <c:f>Sheet1!$B$2:$B$3</c:f>
              <c:numCache>
                <c:formatCode>General</c:formatCode>
                <c:ptCount val="2"/>
                <c:pt idx="0">
                  <c:v>363</c:v>
                </c:pt>
                <c:pt idx="1">
                  <c:v>540</c:v>
                </c:pt>
              </c:numCache>
            </c:numRef>
          </c:val>
        </c:ser>
        <c:dLbls>
          <c:showLegendKey val="0"/>
          <c:showVal val="0"/>
          <c:showCatName val="0"/>
          <c:showSerName val="0"/>
          <c:showPercent val="0"/>
          <c:showBubbleSize val="0"/>
        </c:dLbls>
        <c:gapWidth val="50"/>
        <c:axId val="4393600"/>
        <c:axId val="4411776"/>
      </c:barChart>
      <c:catAx>
        <c:axId val="4393600"/>
        <c:scaling>
          <c:orientation val="minMax"/>
        </c:scaling>
        <c:delete val="0"/>
        <c:axPos val="b"/>
        <c:numFmt formatCode="General" sourceLinked="1"/>
        <c:majorTickMark val="none"/>
        <c:minorTickMark val="none"/>
        <c:tickLblPos val="nextTo"/>
        <c:spPr>
          <a:noFill/>
          <a:ln>
            <a:solidFill>
              <a:schemeClr val="accent4"/>
            </a:solidFill>
            <a:miter lim="800000"/>
          </a:ln>
        </c:spPr>
        <c:txPr>
          <a:bodyPr/>
          <a:lstStyle/>
          <a:p>
            <a:pPr>
              <a:defRPr i="1"/>
            </a:pPr>
            <a:endParaRPr lang="en-US"/>
          </a:p>
        </c:txPr>
        <c:crossAx val="4411776"/>
        <c:crosses val="autoZero"/>
        <c:auto val="1"/>
        <c:lblAlgn val="ctr"/>
        <c:lblOffset val="100"/>
        <c:noMultiLvlLbl val="0"/>
      </c:catAx>
      <c:valAx>
        <c:axId val="4411776"/>
        <c:scaling>
          <c:orientation val="minMax"/>
        </c:scaling>
        <c:delete val="1"/>
        <c:axPos val="l"/>
        <c:numFmt formatCode="General" sourceLinked="1"/>
        <c:majorTickMark val="none"/>
        <c:minorTickMark val="none"/>
        <c:tickLblPos val="nextTo"/>
        <c:crossAx val="439360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ln w="12700">
              <a:solidFill>
                <a:schemeClr val="bg1"/>
              </a:solidFill>
            </a:ln>
          </c:spPr>
          <c:invertIfNegative val="0"/>
          <c:dPt>
            <c:idx val="1"/>
            <c:invertIfNegative val="0"/>
            <c:bubble3D val="0"/>
            <c:spPr>
              <a:solidFill>
                <a:srgbClr val="525B63"/>
              </a:solidFill>
              <a:ln w="12700">
                <a:solidFill>
                  <a:schemeClr val="bg1"/>
                </a:solidFill>
              </a:ln>
            </c:spPr>
          </c:dPt>
          <c:dLbls>
            <c:numFmt formatCode="0%" sourceLinked="0"/>
            <c:txPr>
              <a:bodyPr/>
              <a:lstStyle/>
              <a:p>
                <a:pPr>
                  <a:defRPr b="1"/>
                </a:pPr>
                <a:endParaRPr lang="en-US"/>
              </a:p>
            </c:txPr>
            <c:showLegendKey val="0"/>
            <c:showVal val="1"/>
            <c:showCatName val="0"/>
            <c:showSerName val="0"/>
            <c:showPercent val="0"/>
            <c:showBubbleSize val="0"/>
            <c:showLeaderLines val="0"/>
          </c:dLbls>
          <c:cat>
            <c:numRef>
              <c:f>Sheet1!$A$2:$A$3</c:f>
              <c:numCache>
                <c:formatCode>General</c:formatCode>
                <c:ptCount val="2"/>
                <c:pt idx="0">
                  <c:v>2003</c:v>
                </c:pt>
                <c:pt idx="1">
                  <c:v>2011</c:v>
                </c:pt>
              </c:numCache>
            </c:numRef>
          </c:cat>
          <c:val>
            <c:numRef>
              <c:f>Sheet1!$B$2:$B$3</c:f>
              <c:numCache>
                <c:formatCode>0%</c:formatCode>
                <c:ptCount val="2"/>
                <c:pt idx="0">
                  <c:v>0.44</c:v>
                </c:pt>
                <c:pt idx="1">
                  <c:v>0.82</c:v>
                </c:pt>
              </c:numCache>
            </c:numRef>
          </c:val>
        </c:ser>
        <c:dLbls>
          <c:showLegendKey val="0"/>
          <c:showVal val="0"/>
          <c:showCatName val="0"/>
          <c:showSerName val="0"/>
          <c:showPercent val="0"/>
          <c:showBubbleSize val="0"/>
        </c:dLbls>
        <c:gapWidth val="50"/>
        <c:axId val="4448256"/>
        <c:axId val="4449792"/>
      </c:barChart>
      <c:catAx>
        <c:axId val="4448256"/>
        <c:scaling>
          <c:orientation val="minMax"/>
        </c:scaling>
        <c:delete val="0"/>
        <c:axPos val="b"/>
        <c:numFmt formatCode="General" sourceLinked="1"/>
        <c:majorTickMark val="none"/>
        <c:minorTickMark val="none"/>
        <c:tickLblPos val="nextTo"/>
        <c:spPr>
          <a:noFill/>
          <a:ln>
            <a:solidFill>
              <a:schemeClr val="accent4"/>
            </a:solidFill>
            <a:miter lim="800000"/>
          </a:ln>
        </c:spPr>
        <c:txPr>
          <a:bodyPr/>
          <a:lstStyle/>
          <a:p>
            <a:pPr>
              <a:defRPr i="1"/>
            </a:pPr>
            <a:endParaRPr lang="en-US"/>
          </a:p>
        </c:txPr>
        <c:crossAx val="4449792"/>
        <c:crosses val="autoZero"/>
        <c:auto val="1"/>
        <c:lblAlgn val="ctr"/>
        <c:lblOffset val="100"/>
        <c:noMultiLvlLbl val="0"/>
      </c:catAx>
      <c:valAx>
        <c:axId val="4449792"/>
        <c:scaling>
          <c:orientation val="minMax"/>
        </c:scaling>
        <c:delete val="1"/>
        <c:axPos val="l"/>
        <c:numFmt formatCode="0%" sourceLinked="1"/>
        <c:majorTickMark val="none"/>
        <c:minorTickMark val="none"/>
        <c:tickLblPos val="nextTo"/>
        <c:crossAx val="4448256"/>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65173558755052"/>
          <c:y val="0.12166343413890579"/>
          <c:w val="0.90583197985060515"/>
          <c:h val="0.67516508642508977"/>
        </c:manualLayout>
      </c:layout>
      <c:barChart>
        <c:barDir val="col"/>
        <c:grouping val="clustered"/>
        <c:varyColors val="0"/>
        <c:ser>
          <c:idx val="0"/>
          <c:order val="0"/>
          <c:tx>
            <c:strRef>
              <c:f>Sheet1!$B$1</c:f>
              <c:strCache>
                <c:ptCount val="1"/>
                <c:pt idx="0">
                  <c:v>Parent Orientation</c:v>
                </c:pt>
              </c:strCache>
            </c:strRef>
          </c:tx>
          <c:spPr>
            <a:ln w="12700">
              <a:solidFill>
                <a:schemeClr val="bg1"/>
              </a:solidFill>
            </a:ln>
          </c:spPr>
          <c:invertIfNegative val="0"/>
          <c:dLbls>
            <c:numFmt formatCode="0%" sourceLinked="0"/>
            <c:txPr>
              <a:bodyPr/>
              <a:lstStyle/>
              <a:p>
                <a:pPr>
                  <a:defRPr b="1"/>
                </a:pPr>
                <a:endParaRPr lang="en-US"/>
              </a:p>
            </c:txPr>
            <c:showLegendKey val="0"/>
            <c:showVal val="1"/>
            <c:showCatName val="0"/>
            <c:showSerName val="0"/>
            <c:showPercent val="0"/>
            <c:showBubbleSize val="0"/>
            <c:showLeaderLines val="0"/>
          </c:dLbls>
          <c:cat>
            <c:strRef>
              <c:f>Sheet1!$A$2:$A$4</c:f>
              <c:strCache>
                <c:ptCount val="3"/>
                <c:pt idx="0">
                  <c:v>Parent Orientation</c:v>
                </c:pt>
                <c:pt idx="1">
                  <c:v>Parent/Family Weekend</c:v>
                </c:pt>
                <c:pt idx="2">
                  <c:v>Parent Move-In Events</c:v>
                </c:pt>
              </c:strCache>
            </c:strRef>
          </c:cat>
          <c:val>
            <c:numRef>
              <c:f>Sheet1!$B$2:$B$4</c:f>
              <c:numCache>
                <c:formatCode>0%</c:formatCode>
                <c:ptCount val="3"/>
                <c:pt idx="0">
                  <c:v>0.96</c:v>
                </c:pt>
                <c:pt idx="1">
                  <c:v>0.91</c:v>
                </c:pt>
                <c:pt idx="2">
                  <c:v>0.83</c:v>
                </c:pt>
              </c:numCache>
            </c:numRef>
          </c:val>
        </c:ser>
        <c:dLbls>
          <c:showLegendKey val="0"/>
          <c:showVal val="0"/>
          <c:showCatName val="0"/>
          <c:showSerName val="0"/>
          <c:showPercent val="0"/>
          <c:showBubbleSize val="0"/>
        </c:dLbls>
        <c:gapWidth val="50"/>
        <c:axId val="4711936"/>
        <c:axId val="4713472"/>
      </c:barChart>
      <c:catAx>
        <c:axId val="4711936"/>
        <c:scaling>
          <c:orientation val="minMax"/>
        </c:scaling>
        <c:delete val="0"/>
        <c:axPos val="b"/>
        <c:numFmt formatCode="General" sourceLinked="1"/>
        <c:majorTickMark val="none"/>
        <c:minorTickMark val="none"/>
        <c:tickLblPos val="nextTo"/>
        <c:spPr>
          <a:noFill/>
          <a:ln>
            <a:solidFill>
              <a:schemeClr val="accent4"/>
            </a:solidFill>
            <a:miter lim="800000"/>
          </a:ln>
        </c:spPr>
        <c:txPr>
          <a:bodyPr/>
          <a:lstStyle/>
          <a:p>
            <a:pPr>
              <a:defRPr i="1"/>
            </a:pPr>
            <a:endParaRPr lang="en-US"/>
          </a:p>
        </c:txPr>
        <c:crossAx val="4713472"/>
        <c:crosses val="autoZero"/>
        <c:auto val="1"/>
        <c:lblAlgn val="ctr"/>
        <c:lblOffset val="100"/>
        <c:noMultiLvlLbl val="0"/>
      </c:catAx>
      <c:valAx>
        <c:axId val="4713472"/>
        <c:scaling>
          <c:orientation val="minMax"/>
          <c:max val="1"/>
          <c:min val="0"/>
        </c:scaling>
        <c:delete val="0"/>
        <c:axPos val="l"/>
        <c:numFmt formatCode="0%" sourceLinked="1"/>
        <c:majorTickMark val="none"/>
        <c:minorTickMark val="none"/>
        <c:tickLblPos val="nextTo"/>
        <c:crossAx val="4711936"/>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chemeClr val="accent1"/>
            </a:solidFill>
            <a:ln>
              <a:solidFill>
                <a:schemeClr val="bg1"/>
              </a:solidFill>
            </a:ln>
          </c:spPr>
          <c:dPt>
            <c:idx val="0"/>
            <c:bubble3D val="0"/>
            <c:spPr>
              <a:solidFill>
                <a:srgbClr val="0071CE"/>
              </a:solidFill>
              <a:ln>
                <a:solidFill>
                  <a:schemeClr val="bg1"/>
                </a:solidFill>
              </a:ln>
            </c:spPr>
          </c:dPt>
          <c:dLbls>
            <c:dLbl>
              <c:idx val="0"/>
              <c:numFmt formatCode="0%" sourceLinked="0"/>
              <c:spPr/>
              <c:txPr>
                <a:bodyPr/>
                <a:lstStyle/>
                <a:p>
                  <a:pPr>
                    <a:defRPr b="1">
                      <a:solidFill>
                        <a:schemeClr val="bg1"/>
                      </a:solidFill>
                    </a:defRPr>
                  </a:pPr>
                  <a:endParaRPr lang="en-US"/>
                </a:p>
              </c:txPr>
              <c:dLblPos val="ctr"/>
              <c:showLegendKey val="0"/>
              <c:showVal val="1"/>
              <c:showCatName val="0"/>
              <c:showSerName val="0"/>
              <c:showPercent val="0"/>
              <c:showBubbleSize val="0"/>
            </c:dLbl>
            <c:numFmt formatCode="0%" sourceLinked="0"/>
            <c:txPr>
              <a:bodyPr/>
              <a:lstStyle/>
              <a:p>
                <a:pPr>
                  <a:defRPr b="1"/>
                </a:pPr>
                <a:endParaRPr lang="en-US"/>
              </a:p>
            </c:txPr>
            <c:dLblPos val="ctr"/>
            <c:showLegendKey val="0"/>
            <c:showVal val="1"/>
            <c:showCatName val="0"/>
            <c:showSerName val="0"/>
            <c:showPercent val="0"/>
            <c:showBubbleSize val="0"/>
            <c:showLeaderLines val="1"/>
          </c:dLbls>
          <c:cat>
            <c:strRef>
              <c:f>Sheet1!$A$2:$A$3</c:f>
              <c:strCache>
                <c:ptCount val="2"/>
                <c:pt idx="0">
                  <c:v>Parents</c:v>
                </c:pt>
                <c:pt idx="1">
                  <c:v>Alumni</c:v>
                </c:pt>
              </c:strCache>
            </c:strRef>
          </c:cat>
          <c:val>
            <c:numRef>
              <c:f>Sheet1!$B$2:$B$3</c:f>
              <c:numCache>
                <c:formatCode>General</c:formatCode>
                <c:ptCount val="2"/>
                <c:pt idx="0">
                  <c:v>0.39</c:v>
                </c:pt>
                <c:pt idx="1">
                  <c:v>0.61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baseline="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5343560"/>
            <a:ext cx="5486400" cy="3108960"/>
          </a:xfrm>
          <a:prstGeom prst="rect">
            <a:avLst/>
          </a:prstGeom>
        </p:spPr>
        <p:txBody>
          <a:bodyPr vert="horz" lIns="91440" tIns="45720" rIns="91440" bIns="45720" rtlCol="0">
            <a:normAutofit/>
          </a:bodyPr>
          <a:lstStyle/>
          <a:p>
            <a:pPr lvl="0"/>
            <a:r>
              <a:rPr lang="en-US" dirty="0" smtClean="0"/>
              <a:t>Click to add speech text.</a:t>
            </a:r>
            <a:endParaRPr lang="en-US" dirty="0"/>
          </a:p>
        </p:txBody>
      </p:sp>
      <p:sp>
        <p:nvSpPr>
          <p:cNvPr id="8" name="Slide Image Placeholder 7"/>
          <p:cNvSpPr>
            <a:spLocks noGrp="1" noRot="1" noChangeAspect="1"/>
          </p:cNvSpPr>
          <p:nvPr>
            <p:ph type="sldImg" idx="2"/>
          </p:nvPr>
        </p:nvSpPr>
        <p:spPr>
          <a:xfrm>
            <a:off x="223455" y="239186"/>
            <a:ext cx="6400800" cy="48006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Ø"/>
            </a:pPr>
            <a:r>
              <a:rPr lang="en-US" dirty="0" smtClean="0"/>
              <a:t>Use</a:t>
            </a:r>
            <a:r>
              <a:rPr lang="en-US" baseline="0" dirty="0" smtClean="0"/>
              <a:t> this PowerPoint presentation to educate gift officers or other fundraising staff about the nuances of working with parents.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You may also use excerpted slides from this deck to make the case for the need for initiating or strengthening a parents program on your </a:t>
            </a:r>
            <a:r>
              <a:rPr lang="en-US" baseline="0" dirty="0" smtClean="0"/>
              <a:t>campus (EAB recommends slides 1-9).</a:t>
            </a:r>
            <a:endParaRPr lang="en-US" baseline="0" dirty="0" smtClean="0"/>
          </a:p>
          <a:p>
            <a:pPr marL="0" indent="0">
              <a:buFont typeface="Wingdings" panose="05000000000000000000" pitchFamily="2" charset="2"/>
              <a:buNone/>
            </a:pPr>
            <a:endParaRPr lang="en-US" baseline="0" dirty="0" smtClean="0"/>
          </a:p>
          <a:p>
            <a:pPr marL="171450" indent="-171450">
              <a:buFont typeface="Wingdings" panose="05000000000000000000" pitchFamily="2" charset="2"/>
              <a:buChar char="Ø"/>
            </a:pPr>
            <a:r>
              <a:rPr lang="en-US" baseline="0" dirty="0" smtClean="0"/>
              <a:t>This deck provides EAB data about industry trends and the status quo of parent fundraising programs in higher education. It includes customizable slides at the end of the first section in order to outline your current parent fundraising program. </a:t>
            </a:r>
          </a:p>
          <a:p>
            <a:pPr marL="0" indent="0">
              <a:buFont typeface="Wingdings" panose="05000000000000000000" pitchFamily="2" charset="2"/>
              <a:buNone/>
            </a:pPr>
            <a:endParaRPr lang="en-US" baseline="0" dirty="0" smtClean="0"/>
          </a:p>
          <a:p>
            <a:pPr marL="171450" indent="-171450">
              <a:buFont typeface="Wingdings" panose="05000000000000000000" pitchFamily="2" charset="2"/>
              <a:buChar char="Ø"/>
            </a:pPr>
            <a:r>
              <a:rPr lang="en-US" baseline="0" dirty="0" smtClean="0"/>
              <a:t>Talking points are included with each slide; you may customize content with anecdotes or stories from your own organization.</a:t>
            </a:r>
          </a:p>
          <a:p>
            <a:pPr marL="174705" indent="-174705">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Orange boxes like those shown above highlight customizable sections—please delete them after you make changes.</a:t>
            </a:r>
          </a:p>
          <a:p>
            <a:pPr marL="171450" indent="-171450">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17723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There are two primary pain points for</a:t>
            </a:r>
            <a:r>
              <a:rPr lang="en-US" baseline="0" dirty="0" smtClean="0"/>
              <a:t> fundraisers when approaching parent fundraising: less experience with the segment than with alumni and a lack of parent-specific tools.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Frontline fundraisers are trained on how to speak with alumni, to understand their concerns, but parents are different and have different lines of affinity to the institution.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Fundraisers are also working with a different timeline when they solicit parents and there are currently few tools to help them navigate this. </a:t>
            </a:r>
          </a:p>
        </p:txBody>
      </p:sp>
    </p:spTree>
    <p:extLst>
      <p:ext uri="{BB962C8B-B14F-4D97-AF65-F5344CB8AC3E}">
        <p14:creationId xmlns:p14="http://schemas.microsoft.com/office/powerpoint/2010/main" val="85947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Many</a:t>
            </a:r>
            <a:r>
              <a:rPr lang="en-US" baseline="0" dirty="0" smtClean="0"/>
              <a:t> fundraisers believe that parents are not worth the investment of their time. They believe that parents will not want to give on top of tuition and that parents are only accessible during a four-year window increasing the difficult of cultivation.</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However, many parents are already primed for philanthropy and have extensive history giving to private secondary schools or other charities. This kind of giving history has set an expectation in some of your parents about support.</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Parents also have an instant and powerful affinity to the institution once their students receive an acceptance and move onto campus. This can greatly shorten the time necessary for cultivation.</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And although current materials may be targeted toward alumni donors, parent interests can be satisfied with materials focused on student affairs, academics, career services, admissions, etc.</a:t>
            </a:r>
            <a:endParaRPr lang="en-US" dirty="0"/>
          </a:p>
        </p:txBody>
      </p:sp>
    </p:spTree>
    <p:extLst>
      <p:ext uri="{BB962C8B-B14F-4D97-AF65-F5344CB8AC3E}">
        <p14:creationId xmlns:p14="http://schemas.microsoft.com/office/powerpoint/2010/main" val="39218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aseline="0" dirty="0" smtClean="0"/>
              <a:t>Dartmouth has a tool that helps fundraisers navigate parent fundraising that lays out a roadmap for the philanthropic relationship and delineates the shortened cultivation timeline for both parents and fundraisers.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dirty="0" smtClean="0"/>
              <a:t>The tool is called the “Arc of Family Giving” and</a:t>
            </a:r>
            <a:r>
              <a:rPr lang="en-US" baseline="0" dirty="0" smtClean="0"/>
              <a:t> it stipulates giving to the annual fund in the freshman year, a mix of unrestricted and restricted gifts throughout the middle years, and laddering up to a major gift by the senior year.</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It emphasizes discovering areas of affinity and interest of the student to direct giving in the later years.</a:t>
            </a:r>
            <a:endParaRPr lang="en-US" dirty="0"/>
          </a:p>
        </p:txBody>
      </p:sp>
    </p:spTree>
    <p:extLst>
      <p:ext uri="{BB962C8B-B14F-4D97-AF65-F5344CB8AC3E}">
        <p14:creationId xmlns:p14="http://schemas.microsoft.com/office/powerpoint/2010/main" val="10625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Fundraisers</a:t>
            </a:r>
            <a:r>
              <a:rPr lang="en-US" baseline="0" dirty="0" smtClean="0"/>
              <a:t> rely on the tool the most </a:t>
            </a:r>
            <a:r>
              <a:rPr lang="en-US" sz="1000" kern="1200" dirty="0" smtClean="0">
                <a:solidFill>
                  <a:schemeClr val="tx1"/>
                </a:solidFill>
                <a:effectLst/>
                <a:latin typeface="Verdana" panose="020B0604030504040204" pitchFamily="34" charset="0"/>
                <a:ea typeface="+mn-ea"/>
                <a:cs typeface="+mn-cs"/>
              </a:rPr>
              <a:t>at the start of the first year. They then revisit the tools in the middle years and in the junior year to jump start a conversation about a senior year capstone gift. </a:t>
            </a:r>
          </a:p>
          <a:p>
            <a:pPr marL="171450" indent="-171450">
              <a:buFont typeface="Wingdings" panose="05000000000000000000" pitchFamily="2" charset="2"/>
              <a:buChar char="Ø"/>
            </a:pPr>
            <a:endParaRPr lang="en-US" sz="1000" kern="1200" dirty="0" smtClean="0">
              <a:solidFill>
                <a:schemeClr val="tx1"/>
              </a:solidFill>
              <a:effectLst/>
              <a:latin typeface="Verdana" panose="020B0604030504040204" pitchFamily="34" charset="0"/>
              <a:ea typeface="+mn-ea"/>
              <a:cs typeface="+mn-cs"/>
            </a:endParaRPr>
          </a:p>
          <a:p>
            <a:pPr marL="171450" indent="-171450">
              <a:buFont typeface="Wingdings" panose="05000000000000000000" pitchFamily="2" charset="2"/>
              <a:buChar char="Ø"/>
            </a:pPr>
            <a:r>
              <a:rPr lang="en-US" sz="1000" kern="1200" dirty="0" smtClean="0">
                <a:solidFill>
                  <a:schemeClr val="tx1"/>
                </a:solidFill>
                <a:effectLst/>
                <a:latin typeface="Verdana" panose="020B0604030504040204" pitchFamily="34" charset="0"/>
                <a:ea typeface="+mn-ea"/>
                <a:cs typeface="+mn-cs"/>
              </a:rPr>
              <a:t>Staff at Dartmouth love the tool because it cleans up giving conversations, keeping fundraisers and parents on the</a:t>
            </a:r>
            <a:r>
              <a:rPr lang="en-US" sz="1000" kern="1200" baseline="0" dirty="0" smtClean="0">
                <a:solidFill>
                  <a:schemeClr val="tx1"/>
                </a:solidFill>
                <a:effectLst/>
                <a:latin typeface="Verdana" panose="020B0604030504040204" pitchFamily="34" charset="0"/>
                <a:ea typeface="+mn-ea"/>
                <a:cs typeface="+mn-cs"/>
              </a:rPr>
              <a:t> same page about giving.</a:t>
            </a:r>
          </a:p>
          <a:p>
            <a:pPr marL="171450" indent="-171450">
              <a:buFont typeface="Wingdings" panose="05000000000000000000" pitchFamily="2" charset="2"/>
              <a:buChar char="Ø"/>
            </a:pPr>
            <a:endParaRPr lang="en-US" sz="1000" kern="1200" baseline="0" dirty="0" smtClean="0">
              <a:solidFill>
                <a:schemeClr val="tx1"/>
              </a:solidFill>
              <a:effectLst/>
              <a:latin typeface="Verdana" panose="020B0604030504040204" pitchFamily="34" charset="0"/>
              <a:ea typeface="+mn-ea"/>
              <a:cs typeface="+mn-cs"/>
            </a:endParaRPr>
          </a:p>
          <a:p>
            <a:pPr marL="171450" indent="-171450">
              <a:buFont typeface="Wingdings" panose="05000000000000000000" pitchFamily="2" charset="2"/>
              <a:buChar char="Ø"/>
            </a:pPr>
            <a:r>
              <a:rPr lang="en-US" sz="1000" kern="1200" baseline="0" dirty="0" smtClean="0">
                <a:solidFill>
                  <a:schemeClr val="tx1"/>
                </a:solidFill>
                <a:effectLst/>
                <a:latin typeface="Verdana" panose="020B0604030504040204" pitchFamily="34" charset="0"/>
                <a:ea typeface="+mn-ea"/>
                <a:cs typeface="+mn-cs"/>
              </a:rPr>
              <a:t>The advancement team attributes upticks in parent giving to the fact that with the Arc of Family Giving tool fundraisers are now more focused and comfortable in philanthropic conversations with donors.</a:t>
            </a:r>
            <a:endParaRPr lang="en-US" dirty="0"/>
          </a:p>
        </p:txBody>
      </p:sp>
    </p:spTree>
    <p:extLst>
      <p:ext uri="{BB962C8B-B14F-4D97-AF65-F5344CB8AC3E}">
        <p14:creationId xmlns:p14="http://schemas.microsoft.com/office/powerpoint/2010/main" val="338772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To further</a:t>
            </a:r>
            <a:r>
              <a:rPr lang="en-US" baseline="0" dirty="0" smtClean="0"/>
              <a:t> address fundraisers’ common discomfort with cultivating and soliciting parents, Tufts has developed a comprehensive fundraiser training.</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training includes what makes parents unique, what initial outreach should look like, and when MGOs should reach out to parents. It explores the differences between three parent populations: freshman parents, donor parents, and non-donor parents. Fundraisers also get sample email and phone scripting and a calendar of prime times to reach out to parents during the year.</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In addition to that formal training, 30-minute individual strategy sessions are held quarterly with the director of parent giving to review the progress of parents in the portfolio and develop strategies.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Fundraisers at Tufts now reach out to 100% of the parents in </a:t>
            </a:r>
            <a:r>
              <a:rPr lang="en-US" baseline="0" smtClean="0"/>
              <a:t>their portfolio.</a:t>
            </a:r>
            <a:endParaRPr lang="en-US" dirty="0"/>
          </a:p>
        </p:txBody>
      </p:sp>
    </p:spTree>
    <p:extLst>
      <p:ext uri="{BB962C8B-B14F-4D97-AF65-F5344CB8AC3E}">
        <p14:creationId xmlns:p14="http://schemas.microsoft.com/office/powerpoint/2010/main" val="14516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Use</a:t>
            </a:r>
            <a:r>
              <a:rPr lang="en-US" baseline="0" dirty="0" smtClean="0"/>
              <a:t> this time to discuss amongst your team the questions above. This can serve as an opportunity to discuss training in parent fundraising needs. Sentences in blue are hints from EAB to guide the conversation.</a:t>
            </a:r>
            <a:endParaRPr lang="en-US" dirty="0"/>
          </a:p>
        </p:txBody>
      </p:sp>
    </p:spTree>
    <p:extLst>
      <p:ext uri="{BB962C8B-B14F-4D97-AF65-F5344CB8AC3E}">
        <p14:creationId xmlns:p14="http://schemas.microsoft.com/office/powerpoint/2010/main" val="227758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Although institutions</a:t>
            </a:r>
            <a:r>
              <a:rPr lang="en-US" baseline="0" dirty="0" smtClean="0"/>
              <a:t> often find it easy to engage parents in the first year, that enthusiasm quickly wanes.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first year typically sees many parent events and one-size-fits all solicitations.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In the middle years parents receive the same solicitations but give less frequently. They are not cultivated for higher levels of giving and it is progressively more difficult to engage them and get them to return to campus.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By the senior year, they are completely tapped out. “Last gasp” mass solicitations see little return as parents view their connection to the institution as nearing its end.</a:t>
            </a:r>
            <a:endParaRPr lang="en-US" dirty="0"/>
          </a:p>
        </p:txBody>
      </p:sp>
    </p:spTree>
    <p:extLst>
      <p:ext uri="{BB962C8B-B14F-4D97-AF65-F5344CB8AC3E}">
        <p14:creationId xmlns:p14="http://schemas.microsoft.com/office/powerpoint/2010/main" val="184638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Because</a:t>
            </a:r>
            <a:r>
              <a:rPr lang="en-US" baseline="0" dirty="0" smtClean="0"/>
              <a:t> of this drop off after the first year, a strong cultivation strategy is needed to maintain momentum.</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They have fewer reasons to return to campus, and although in the first year they’re looking for someone (like a fundraiser) to answer their questions and concerns, in the middle years they’ve mellowed out a bit.</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Frontline fundraisers are especially well-positioned to overcome the apathy of the middle years. They’re experts at building relationships, keeping in touch with promising prospects, and stoking enthusiasm for the institution.</a:t>
            </a:r>
            <a:endParaRPr lang="en-US" dirty="0"/>
          </a:p>
        </p:txBody>
      </p:sp>
    </p:spTree>
    <p:extLst>
      <p:ext uri="{BB962C8B-B14F-4D97-AF65-F5344CB8AC3E}">
        <p14:creationId xmlns:p14="http://schemas.microsoft.com/office/powerpoint/2010/main" val="269589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Ø"/>
            </a:pPr>
            <a:r>
              <a:rPr lang="en-US" dirty="0" smtClean="0"/>
              <a:t>The first</a:t>
            </a:r>
            <a:r>
              <a:rPr lang="en-US" baseline="0" dirty="0" smtClean="0"/>
              <a:t> step in a strong parent fundraising program is making the connection with parents early, before this short window of enthusiasm closes. The best case scenario involves at least one to two solicitations before the end of the first semester.</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Many advancement shops that do send solicitations within the first few semesters often send out mass solicitations for a blanket amount regardless of parent capacity or previous giving history with secondary schools. They also often recycle content from alumni appeals ignoring the specific interests of parents such as career services and residential life. Neither of these is particularly inspiring to parents with capacity.</a:t>
            </a:r>
          </a:p>
        </p:txBody>
      </p:sp>
    </p:spTree>
    <p:extLst>
      <p:ext uri="{BB962C8B-B14F-4D97-AF65-F5344CB8AC3E}">
        <p14:creationId xmlns:p14="http://schemas.microsoft.com/office/powerpoint/2010/main" val="8059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If</a:t>
            </a:r>
            <a:r>
              <a:rPr lang="en-US" baseline="0" dirty="0" smtClean="0"/>
              <a:t> fundraisers are going to continue to engage parents throughout their four years, they will need flexible engagement opportunities to point parent donors toward. Currently these events typically include parent donor councils, donor events at family weekend, and events at commencement that are exclusive to donors.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These events steward donors and give them a sense of exclusivity. However, the cost to run them is often hard to justify and they are simply not enough as parents are less willing to come back to campus in the later years. Fundraisers need more flexible, low cost options that are easy for parents to take advantage of.</a:t>
            </a:r>
          </a:p>
        </p:txBody>
      </p:sp>
    </p:spTree>
    <p:extLst>
      <p:ext uri="{BB962C8B-B14F-4D97-AF65-F5344CB8AC3E}">
        <p14:creationId xmlns:p14="http://schemas.microsoft.com/office/powerpoint/2010/main" val="12861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Alumni participation rates have declined 6% since the mid-2000s, and as</a:t>
            </a:r>
            <a:r>
              <a:rPr lang="en-US" baseline="0" dirty="0" smtClean="0"/>
              <a:t> you can see from the graph on the left, even when we do bring in new donors, we’re getting less from them</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Alumni are our biggest donor constituency but the most successful charities of the future will have diverse sources of revenue to help them weather any future recessions.</a:t>
            </a:r>
            <a:endParaRPr lang="en-US" dirty="0"/>
          </a:p>
        </p:txBody>
      </p:sp>
    </p:spTree>
    <p:extLst>
      <p:ext uri="{BB962C8B-B14F-4D97-AF65-F5344CB8AC3E}">
        <p14:creationId xmlns:p14="http://schemas.microsoft.com/office/powerpoint/2010/main" val="380662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Two</a:t>
            </a:r>
            <a:r>
              <a:rPr lang="en-US" baseline="0" dirty="0" smtClean="0"/>
              <a:t> best practices for flexible, low-cost engagement opportunities are:</a:t>
            </a:r>
          </a:p>
          <a:p>
            <a:pPr marL="628650" lvl="1" indent="-171450">
              <a:buFont typeface="Wingdings" panose="05000000000000000000" pitchFamily="2" charset="2"/>
              <a:buChar char="Ø"/>
            </a:pPr>
            <a:r>
              <a:rPr lang="en-US" baseline="0" dirty="0" smtClean="0"/>
              <a:t>Regional Parent Donor Events from the University of Michigan</a:t>
            </a:r>
          </a:p>
          <a:p>
            <a:pPr marL="628650" lvl="1" indent="-171450">
              <a:buFont typeface="Wingdings" panose="05000000000000000000" pitchFamily="2" charset="2"/>
              <a:buChar char="Ø"/>
            </a:pPr>
            <a:r>
              <a:rPr lang="en-US" baseline="0" dirty="0" smtClean="0"/>
              <a:t>Parent Webinars at Duke University and Cornell University</a:t>
            </a:r>
            <a:endParaRPr lang="en-US" dirty="0"/>
          </a:p>
        </p:txBody>
      </p:sp>
    </p:spTree>
    <p:extLst>
      <p:ext uri="{BB962C8B-B14F-4D97-AF65-F5344CB8AC3E}">
        <p14:creationId xmlns:p14="http://schemas.microsoft.com/office/powerpoint/2010/main" val="954804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At the University of Michigan advancement</a:t>
            </a:r>
            <a:r>
              <a:rPr lang="en-US" baseline="0" dirty="0" smtClean="0"/>
              <a:t> keeps engagement events low cost by having parent council members host intimate engagement events at their own homes throughout the year. Parents actually sought out this opportunity on their own five or six years ago.</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They conduct approximately three a semester, each in different city hubs and see 80-120 attendees, parents of students of all grades, at each.</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They focus their efforts on the donors with the highest estimated capacity and make it easy for them to attend by bringing the event to their doorstep. They first send invitations out to the top 200 prospects or donors in a city. If they don’t get enough responses, they send out a second wave to the next 100.</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Instead of asking in-demand senior leaders to attend the events, they ask leaders who can speak to parent interests such as the dean of student affairs or the director of career services.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One or two MGOs attend each event to start up or continue cultivation in person.</a:t>
            </a:r>
            <a:endParaRPr lang="en-US" dirty="0"/>
          </a:p>
        </p:txBody>
      </p:sp>
    </p:spTree>
    <p:extLst>
      <p:ext uri="{BB962C8B-B14F-4D97-AF65-F5344CB8AC3E}">
        <p14:creationId xmlns:p14="http://schemas.microsoft.com/office/powerpoint/2010/main" val="16556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While regional programming is successful at Michigan, fundraisers could also use</a:t>
            </a:r>
            <a:r>
              <a:rPr lang="en-US" baseline="0" dirty="0" smtClean="0"/>
              <a:t> some touch points that don’t require busy parents to show up to an in-person event.</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Duke has a ready-made cultivation opportunity in its Web-X calls for parent donors. Parents who give $1,000 or more receive access to exclusive webinars with senior leaders who can speak to their parent interests. This is a great resource for frontline fundraisers who are looking for a reason to reach out to one of their parent donors or entice parents up to that $1,000 giving level.</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These have seen strong engagement numbers (30-40 dial-ins per webinar) since they debuted.</a:t>
            </a:r>
            <a:endParaRPr lang="en-US" dirty="0"/>
          </a:p>
        </p:txBody>
      </p:sp>
    </p:spTree>
    <p:extLst>
      <p:ext uri="{BB962C8B-B14F-4D97-AF65-F5344CB8AC3E}">
        <p14:creationId xmlns:p14="http://schemas.microsoft.com/office/powerpoint/2010/main" val="7063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Cornell</a:t>
            </a:r>
            <a:r>
              <a:rPr lang="en-US" baseline="0" dirty="0" smtClean="0"/>
              <a:t> also offers parent webinars and they have found ways for MGOs to use them for introductions, cultivation, and stewardship.</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Since parents don’t always know that they have access to webinars, the qualification fundraiser at Cornell will send a personalized invitation for the webinar to a prospect to give it an air of exclusivity.</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webinars are also archived so fundraisers can use them to answer parents’ specific questions.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fundraisers can also track whether prospects viewed the webinars and thus use the content from the webinar to jump-start engaging and tailored conversations.</a:t>
            </a:r>
          </a:p>
        </p:txBody>
      </p:sp>
    </p:spTree>
    <p:extLst>
      <p:ext uri="{BB962C8B-B14F-4D97-AF65-F5344CB8AC3E}">
        <p14:creationId xmlns:p14="http://schemas.microsoft.com/office/powerpoint/2010/main" val="31504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Use</a:t>
            </a:r>
            <a:r>
              <a:rPr lang="en-US" baseline="0" dirty="0" smtClean="0"/>
              <a:t> this time to discuss amongst your team the questions above. This can serve as an opportunity to discuss training in new engagement initiatives for parents. </a:t>
            </a:r>
            <a:endParaRPr lang="en-US" dirty="0"/>
          </a:p>
        </p:txBody>
      </p:sp>
    </p:spTree>
    <p:extLst>
      <p:ext uri="{BB962C8B-B14F-4D97-AF65-F5344CB8AC3E}">
        <p14:creationId xmlns:p14="http://schemas.microsoft.com/office/powerpoint/2010/main" val="2277580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But again, we can’t just engage parents ad </a:t>
            </a:r>
            <a:r>
              <a:rPr lang="en-US" dirty="0" err="1" smtClean="0"/>
              <a:t>nauseum</a:t>
            </a:r>
            <a:r>
              <a:rPr lang="en-US" dirty="0" smtClean="0"/>
              <a:t> and hope</a:t>
            </a:r>
            <a:r>
              <a:rPr lang="en-US" baseline="0" dirty="0" smtClean="0"/>
              <a:t> that their gratitude will naturally lead to giving. We need to solicit.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Parent giving though, can have benefits beyond the direct dollars they give now. Adults are twice as likely to be active donors if they saw their parents being philanthropic.</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Some universities, wanting to hardwire an even stronger connection between parent and young alumni giving, are taking steps to make sure that students have a role to play in their parents giving.</a:t>
            </a:r>
            <a:endParaRPr lang="en-US" dirty="0"/>
          </a:p>
        </p:txBody>
      </p:sp>
    </p:spTree>
    <p:extLst>
      <p:ext uri="{BB962C8B-B14F-4D97-AF65-F5344CB8AC3E}">
        <p14:creationId xmlns:p14="http://schemas.microsoft.com/office/powerpoint/2010/main" val="899120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Georgia Tech recently</a:t>
            </a:r>
            <a:r>
              <a:rPr lang="en-US" baseline="0" dirty="0" smtClean="0"/>
              <a:t> launched an endowment initiative that solicits their top parent donors for a $30,000 unrestricted endowment. Then around graduation they work with </a:t>
            </a:r>
            <a:r>
              <a:rPr lang="en-US" baseline="0" smtClean="0"/>
              <a:t>the student </a:t>
            </a:r>
            <a:r>
              <a:rPr lang="en-US" baseline="0" dirty="0" smtClean="0"/>
              <a:t>and parent to reflect on the past year and determine where to allocate the endowment.</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Moving forward they don’t just steward the parent but the student as well bringing them to event on campus and allowing the young alum to continue to give to the endowment themselves.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director of parent giving at Georgia Tech says that having students involved in the process is actually a huge selling point of the endowment.</a:t>
            </a:r>
            <a:endParaRPr lang="en-US" dirty="0"/>
          </a:p>
        </p:txBody>
      </p:sp>
    </p:spTree>
    <p:extLst>
      <p:ext uri="{BB962C8B-B14F-4D97-AF65-F5344CB8AC3E}">
        <p14:creationId xmlns:p14="http://schemas.microsoft.com/office/powerpoint/2010/main" val="364354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Many institutions are turning to parents as a</a:t>
            </a:r>
            <a:r>
              <a:rPr lang="en-US" baseline="0" dirty="0" smtClean="0"/>
              <a:t> donor segment with great potential for growth.</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graphs here illustrate that parent giving to higher education increased by 49% from 2001-2010 and the percent of existing parent programs that fundraise nearly doubled.</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fact that fundraisers are interested in this donor segment is demonstrated by an increase in attendance at CASE parent program conferences of 50% from 2009-2013.</a:t>
            </a:r>
            <a:endParaRPr lang="en-US" dirty="0"/>
          </a:p>
        </p:txBody>
      </p:sp>
    </p:spTree>
    <p:extLst>
      <p:ext uri="{BB962C8B-B14F-4D97-AF65-F5344CB8AC3E}">
        <p14:creationId xmlns:p14="http://schemas.microsoft.com/office/powerpoint/2010/main" val="27517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Current parent</a:t>
            </a:r>
            <a:r>
              <a:rPr lang="en-US" baseline="0" dirty="0" smtClean="0"/>
              <a:t> program focus on engagement over solicitation. They budget most heavily for events like send-offs, orientations, and move-in days.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Only 6% of parent programs are most proud of their fundraising efforts, the quote here demonstrating the typical approach of offering numerous engagement opportunities and just hoping that “after all that, they will give back.”</a:t>
            </a:r>
          </a:p>
          <a:p>
            <a:pPr marL="171450" indent="-171450">
              <a:buFont typeface="Wingdings" panose="05000000000000000000" pitchFamily="2" charset="2"/>
              <a:buChar char="Ø"/>
            </a:pPr>
            <a:endParaRPr lang="en-US" baseline="0" dirty="0" smtClean="0"/>
          </a:p>
        </p:txBody>
      </p:sp>
    </p:spTree>
    <p:extLst>
      <p:ext uri="{BB962C8B-B14F-4D97-AF65-F5344CB8AC3E}">
        <p14:creationId xmlns:p14="http://schemas.microsoft.com/office/powerpoint/2010/main" val="335403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Parents</a:t>
            </a:r>
            <a:r>
              <a:rPr lang="en-US" baseline="0" dirty="0" smtClean="0"/>
              <a:t> are the “classic low-hanging fruit;” they are increasingly involved in their college students’ lives, keeping in touch daily, overseeing their career development and job applications.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Advancement has the opportunity to “ground” these parents in giving. Advancement can offer them a connection to the institution and gift officers can answer their questions about life on campus while offering them an opportunity to invest in their students’ current environment.</a:t>
            </a:r>
            <a:endParaRPr lang="en-US" dirty="0"/>
          </a:p>
        </p:txBody>
      </p:sp>
    </p:spTree>
    <p:extLst>
      <p:ext uri="{BB962C8B-B14F-4D97-AF65-F5344CB8AC3E}">
        <p14:creationId xmlns:p14="http://schemas.microsoft.com/office/powerpoint/2010/main" val="93090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While</a:t>
            </a:r>
            <a:r>
              <a:rPr lang="en-US" baseline="0" dirty="0" smtClean="0"/>
              <a:t> unrestricted giving has been on the decline for the last decade, parents still have a strong interest in donating dollars that can immediately benefit their students and can thus help us fill the widening unrestricted giving gap.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Many advancement professionals actually find parents are an integral revenue stream for their annual fund. The public institution profiled on this slide gets over a third of its annual fund dollars from parents, remarkable when you consider how much smaller a constituency parents are than alumni.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At Cornell, the Director of Parent Programs tracked parents’ major gifts and found that 75% of those gifts were unrestricted, a number much higher than you’ll find with the alumni population.</a:t>
            </a:r>
            <a:endParaRPr lang="en-US" dirty="0"/>
          </a:p>
        </p:txBody>
      </p:sp>
    </p:spTree>
    <p:extLst>
      <p:ext uri="{BB962C8B-B14F-4D97-AF65-F5344CB8AC3E}">
        <p14:creationId xmlns:p14="http://schemas.microsoft.com/office/powerpoint/2010/main" val="34965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Although</a:t>
            </a:r>
            <a:r>
              <a:rPr lang="en-US" baseline="0" dirty="0" smtClean="0"/>
              <a:t> some institutions shy away from parent giving because they think of it only as a four year transaction, parent giving can greatly impact young alumni giving. </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A “Heart of the Donor” study found that the odds of a child becoming a donor when their parent is involved in a nonprofit as well is 80%. Parent fundraising can thus build a foundation for their students to become donors as well.</a:t>
            </a:r>
            <a:endParaRPr lang="en-US" dirty="0"/>
          </a:p>
        </p:txBody>
      </p:sp>
    </p:spTree>
    <p:extLst>
      <p:ext uri="{BB962C8B-B14F-4D97-AF65-F5344CB8AC3E}">
        <p14:creationId xmlns:p14="http://schemas.microsoft.com/office/powerpoint/2010/main" val="54283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Current efforts in parent</a:t>
            </a:r>
            <a:r>
              <a:rPr lang="en-US" baseline="0" dirty="0" smtClean="0"/>
              <a:t> fundraising are broad-based and accessible to all parents regardless of giving status.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Efforts include newsletters, a parents website, and parent send-off events.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current trend in parent fundraising is moving toward the development of more targeted parent strategies to increase the efficiency of programming</a:t>
            </a:r>
            <a:r>
              <a:rPr lang="en-US" baseline="0" dirty="0" smtClean="0"/>
              <a:t>.</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If applicable, include talking points that describe your organization’s current parent program.</a:t>
            </a:r>
            <a:endParaRPr lang="en-US" dirty="0"/>
          </a:p>
        </p:txBody>
      </p:sp>
    </p:spTree>
    <p:extLst>
      <p:ext uri="{BB962C8B-B14F-4D97-AF65-F5344CB8AC3E}">
        <p14:creationId xmlns:p14="http://schemas.microsoft.com/office/powerpoint/2010/main" val="370095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Most current efforts</a:t>
            </a:r>
            <a:r>
              <a:rPr lang="en-US" baseline="0" dirty="0" smtClean="0"/>
              <a:t> are broad-based and accessible to all parents regardless of giving status. Efforts include mail and email solicitations sent through the annual fund and family weekend events.</a:t>
            </a:r>
          </a:p>
          <a:p>
            <a:pPr marL="171450" indent="-171450">
              <a:buFont typeface="Wingdings" panose="05000000000000000000" pitchFamily="2" charset="2"/>
              <a:buChar char="Ø"/>
            </a:pPr>
            <a:endParaRPr lang="en-US" baseline="0" dirty="0" smtClean="0"/>
          </a:p>
          <a:p>
            <a:pPr marL="171450" indent="-171450">
              <a:buFont typeface="Wingdings" panose="05000000000000000000" pitchFamily="2" charset="2"/>
              <a:buChar char="Ø"/>
            </a:pPr>
            <a:r>
              <a:rPr lang="en-US" baseline="0" dirty="0" smtClean="0"/>
              <a:t>The institution does employ some more targeted strategies as well like a letter from the VC of Student Affairs to a select parent segment, and one-on-one visits annually.</a:t>
            </a:r>
          </a:p>
          <a:p>
            <a:pPr marL="171450" indent="-171450">
              <a:buFont typeface="Wingdings" panose="05000000000000000000" pitchFamily="2" charset="2"/>
              <a:buChar char="Ø"/>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The current trend in parent fundraising is moving toward the development of more targeted parent strategies to increase the efficiency of programming</a:t>
            </a:r>
            <a:r>
              <a:rPr lang="en-US" baseline="0" dirty="0" smtClean="0"/>
              <a: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If applicable, include talking points that describe your organization’s current parent program.</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smtClean="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14661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70" y="-23445"/>
            <a:ext cx="6400800" cy="4821937"/>
          </a:xfrm>
          <a:prstGeom prst="rect">
            <a:avLst/>
          </a:prstGeom>
        </p:spPr>
      </p:pic>
    </p:spTree>
    <p:extLst>
      <p:ext uri="{BB962C8B-B14F-4D97-AF65-F5344CB8AC3E}">
        <p14:creationId xmlns:p14="http://schemas.microsoft.com/office/powerpoint/2010/main" val="4250337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No Subtitle">
    <p:bg bwMode="gray">
      <p:bgPr>
        <a:solidFill>
          <a:schemeClr val="accent5"/>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bwMode="gray">
          <a:xfrm>
            <a:off x="5459152" y="3171239"/>
            <a:ext cx="742735" cy="1384995"/>
          </a:xfrm>
        </p:spPr>
        <p:txBody>
          <a:bodyPr/>
          <a:lstStyle>
            <a:lvl1pPr marL="0" indent="0" algn="r">
              <a:spcBef>
                <a:spcPts val="0"/>
              </a:spcBef>
              <a:buNone/>
              <a:defRPr sz="9000">
                <a:solidFill>
                  <a:schemeClr val="accent6"/>
                </a:solidFill>
                <a:latin typeface="+mj-lt"/>
              </a:defRPr>
            </a:lvl1pPr>
          </a:lstStyle>
          <a:p>
            <a:pPr lvl="0"/>
            <a:r>
              <a:rPr lang="en-US" dirty="0" smtClean="0"/>
              <a:t>#</a:t>
            </a:r>
            <a:endParaRPr lang="en-US" dirty="0"/>
          </a:p>
        </p:txBody>
      </p:sp>
      <p:sp>
        <p:nvSpPr>
          <p:cNvPr id="14" name="Text Placeholder 26"/>
          <p:cNvSpPr>
            <a:spLocks noGrp="1"/>
          </p:cNvSpPr>
          <p:nvPr>
            <p:ph type="body" sz="quarter" idx="11" hasCustomPrompt="1"/>
          </p:nvPr>
        </p:nvSpPr>
        <p:spPr bwMode="gray">
          <a:xfrm>
            <a:off x="465363" y="1918118"/>
            <a:ext cx="4067560" cy="820738"/>
          </a:xfrm>
        </p:spPr>
        <p:txBody>
          <a:bodyPr anchor="ctr" anchorCtr="0"/>
          <a:lstStyle>
            <a:lvl1pPr marL="0" indent="0">
              <a:lnSpc>
                <a:spcPts val="3200"/>
              </a:lnSpc>
              <a:spcBef>
                <a:spcPts val="0"/>
              </a:spcBef>
              <a:buNone/>
              <a:defRPr sz="30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Divider Title – Rockwell 30pt Regular</a:t>
            </a:r>
            <a:endParaRPr lang="en-US" dirty="0"/>
          </a:p>
        </p:txBody>
      </p:sp>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sp>
        <p:nvSpPr>
          <p:cNvPr id="16" name="Text Placeholder 24"/>
          <p:cNvSpPr>
            <a:spLocks noGrp="1"/>
          </p:cNvSpPr>
          <p:nvPr>
            <p:ph type="body" sz="quarter" idx="14" hasCustomPrompt="1"/>
          </p:nvPr>
        </p:nvSpPr>
        <p:spPr bwMode="gray">
          <a:xfrm>
            <a:off x="4158087" y="3494257"/>
            <a:ext cx="1277002" cy="203275"/>
          </a:xfrm>
          <a:prstGeom prst="round2SameRect">
            <a:avLst>
              <a:gd name="adj1" fmla="val 0"/>
              <a:gd name="adj2" fmla="val 17756"/>
            </a:avLst>
          </a:prstGeom>
          <a:solidFill>
            <a:schemeClr val="tx2"/>
          </a:solidFill>
        </p:spPr>
        <p:txBody>
          <a:bodyPr wrap="none" lIns="45720" tIns="27432" rIns="45720" bIns="27432">
            <a:spAutoFit/>
          </a:bodyPr>
          <a:lstStyle>
            <a:lvl1pPr marL="0" indent="0" algn="r">
              <a:spcBef>
                <a:spcPts val="0"/>
              </a:spcBef>
              <a:buNone/>
              <a:defRPr cap="all" spc="40" baseline="0">
                <a:solidFill>
                  <a:schemeClr val="bg1"/>
                </a:solidFill>
                <a:latin typeface="+mj-lt"/>
              </a:defRPr>
            </a:lvl1pPr>
          </a:lstStyle>
          <a:p>
            <a:pPr lvl="0"/>
            <a:r>
              <a:rPr lang="en-US" dirty="0" smtClean="0"/>
              <a:t>Insert break type</a:t>
            </a:r>
            <a:endParaRPr lang="en-US" dirty="0"/>
          </a:p>
        </p:txBody>
      </p:sp>
      <p:cxnSp>
        <p:nvCxnSpPr>
          <p:cNvPr id="17" name="Straight Connector 16"/>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8" hasCustomPrompt="1"/>
          </p:nvPr>
        </p:nvSpPr>
        <p:spPr bwMode="gray">
          <a:xfrm>
            <a:off x="465363" y="3711659"/>
            <a:ext cx="2314575"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Tree>
    <p:extLst>
      <p:ext uri="{BB962C8B-B14F-4D97-AF65-F5344CB8AC3E}">
        <p14:creationId xmlns:p14="http://schemas.microsoft.com/office/powerpoint/2010/main" val="2038323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smtClean="0"/>
              <a:t>Top Kicker – Verdana 8pt Regular, Title Case</a:t>
            </a:r>
            <a:endParaRPr lang="en-US" dirty="0"/>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smtClean="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smtClean="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smtClean="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extLst>
      <p:ext uri="{BB962C8B-B14F-4D97-AF65-F5344CB8AC3E}">
        <p14:creationId xmlns:p14="http://schemas.microsoft.com/office/powerpoint/2010/main" val="12382454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smtClean="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Slide Title – Rockwell 18pt Regular, Title Case</a:t>
            </a:r>
          </a:p>
        </p:txBody>
      </p:sp>
      <p:sp>
        <p:nvSpPr>
          <p:cNvPr id="16"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smtClean="0"/>
              <a:t>Source: Click to add source. Use a single space after “Source:” and a period at the end of the source. Stretch the box to the left as needed.</a:t>
            </a:r>
          </a:p>
        </p:txBody>
      </p:sp>
      <p:sp>
        <p:nvSpPr>
          <p:cNvPr id="17"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smtClean="0"/>
              <a:t>Click to add footnote. Numbers appear automatically (no additional space or tab needed). Use a period at the end of each footnote. Stretch the box to the right as needed.</a:t>
            </a:r>
          </a:p>
        </p:txBody>
      </p:sp>
      <p:sp>
        <p:nvSpPr>
          <p:cNvPr id="20" name="TextBox 19"/>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
        <p:nvSpPr>
          <p:cNvPr id="22"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smtClean="0"/>
              <a:t>Top Kicker – Verdana 8pt Regular, Title Case</a:t>
            </a:r>
            <a:endParaRPr lang="en-US" dirty="0"/>
          </a:p>
        </p:txBody>
      </p:sp>
    </p:spTree>
    <p:extLst>
      <p:ext uri="{BB962C8B-B14F-4D97-AF65-F5344CB8AC3E}">
        <p14:creationId xmlns:p14="http://schemas.microsoft.com/office/powerpoint/2010/main" val="22498532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0" y="0"/>
            <a:ext cx="6400800" cy="4800600"/>
          </a:xfrm>
          <a:prstGeom prst="rect">
            <a:avLst/>
          </a:prstGeom>
          <a:solidFill>
            <a:srgbClr val="003D7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 name="TextBox 3"/>
          <p:cNvSpPr txBox="1"/>
          <p:nvPr userDrawn="1"/>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©2015 The Advisory Board Company • </a:t>
            </a:r>
            <a:r>
              <a:rPr kumimoji="0" lang="en-US" sz="500" b="1"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accent2"/>
                </a:solidFill>
              </a:defRPr>
            </a:lvl1pPr>
          </a:lstStyle>
          <a:p>
            <a:pPr lvl="0"/>
            <a:r>
              <a:rPr lang="en-US" dirty="0" smtClean="0"/>
              <a:t>Source: Click to add source. Use a single space after “Source:” and a period at the end of the source. Stretch the box to the left as needed.</a:t>
            </a:r>
          </a:p>
        </p:txBody>
      </p:sp>
      <p:sp>
        <p:nvSpPr>
          <p:cNvPr id="9" name="Text Placeholder 22"/>
          <p:cNvSpPr>
            <a:spLocks noGrp="1"/>
          </p:cNvSpPr>
          <p:nvPr>
            <p:ph type="body" sz="quarter" idx="12" hasCustomPrompt="1"/>
          </p:nvPr>
        </p:nvSpPr>
        <p:spPr bwMode="gray">
          <a:xfrm>
            <a:off x="266700" y="309824"/>
            <a:ext cx="3884195" cy="256480"/>
          </a:xfrm>
        </p:spPr>
        <p:txBody>
          <a:bodyPr anchor="b" anchorCtr="0"/>
          <a:lstStyle>
            <a:lvl1pPr marL="0" indent="0">
              <a:lnSpc>
                <a:spcPts val="2000"/>
              </a:lnSpc>
              <a:spcBef>
                <a:spcPts val="0"/>
              </a:spcBef>
              <a:buNone/>
              <a:defRPr sz="1800" spc="50" baseline="0">
                <a:solidFill>
                  <a:schemeClr val="accent6"/>
                </a:solidFill>
                <a:latin typeface="+mj-lt"/>
              </a:defRPr>
            </a:lvl1pPr>
          </a:lstStyle>
          <a:p>
            <a:pPr lvl="0"/>
            <a:r>
              <a:rPr lang="en-US" dirty="0" smtClean="0"/>
              <a:t>Impact Slide Title – Rockwell 18pt</a:t>
            </a:r>
          </a:p>
        </p:txBody>
      </p:sp>
      <p:sp>
        <p:nvSpPr>
          <p:cNvPr id="10" name="Text Placeholder 22"/>
          <p:cNvSpPr>
            <a:spLocks noGrp="1"/>
          </p:cNvSpPr>
          <p:nvPr>
            <p:ph type="body" sz="quarter" idx="14" hasCustomPrompt="1"/>
          </p:nvPr>
        </p:nvSpPr>
        <p:spPr bwMode="gray">
          <a:xfrm>
            <a:off x="444609" y="592567"/>
            <a:ext cx="3884195" cy="256480"/>
          </a:xfrm>
        </p:spPr>
        <p:txBody>
          <a:bodyPr anchor="t" anchorCtr="0"/>
          <a:lstStyle>
            <a:lvl1pPr marL="0" indent="0">
              <a:lnSpc>
                <a:spcPts val="2000"/>
              </a:lnSpc>
              <a:spcBef>
                <a:spcPts val="0"/>
              </a:spcBef>
              <a:buNone/>
              <a:defRPr sz="1800" spc="50" baseline="0">
                <a:solidFill>
                  <a:schemeClr val="bg1"/>
                </a:solidFill>
                <a:latin typeface="+mj-lt"/>
              </a:defRPr>
            </a:lvl1pPr>
          </a:lstStyle>
          <a:p>
            <a:pPr>
              <a:lnSpc>
                <a:spcPts val="2000"/>
              </a:lnSpc>
            </a:pPr>
            <a:r>
              <a:rPr lang="en-US" sz="1800" spc="50" dirty="0" smtClean="0">
                <a:solidFill>
                  <a:schemeClr val="bg1"/>
                </a:solidFill>
                <a:latin typeface="Rockwell" panose="02060603020205020403" pitchFamily="18" charset="0"/>
                <a:cs typeface="Verdana" panose="020B0604030504040204" pitchFamily="34" charset="0"/>
              </a:rPr>
              <a:t>Title Continued and Highlight</a:t>
            </a:r>
            <a:endParaRPr lang="en-US" sz="1800" spc="50" dirty="0">
              <a:solidFill>
                <a:schemeClr val="bg1"/>
              </a:solidFill>
              <a:latin typeface="Rockwell" panose="02060603020205020403" pitchFamily="18" charset="0"/>
              <a:cs typeface="Verdana" panose="020B0604030504040204" pitchFamily="34" charset="0"/>
            </a:endParaRPr>
          </a:p>
        </p:txBody>
      </p:sp>
      <p:sp>
        <p:nvSpPr>
          <p:cNvPr id="14" name="Text Placeholder 13"/>
          <p:cNvSpPr>
            <a:spLocks noGrp="1"/>
          </p:cNvSpPr>
          <p:nvPr>
            <p:ph type="body" sz="quarter" idx="15" hasCustomPrompt="1"/>
          </p:nvPr>
        </p:nvSpPr>
        <p:spPr bwMode="gray">
          <a:xfrm>
            <a:off x="1384007" y="1552646"/>
            <a:ext cx="3632787" cy="2132892"/>
          </a:xfrm>
        </p:spPr>
        <p:txBody>
          <a:bodyPr/>
          <a:lstStyle>
            <a:lvl1pPr marL="0" indent="0">
              <a:lnSpc>
                <a:spcPct val="110000"/>
              </a:lnSpc>
              <a:spcBef>
                <a:spcPts val="1200"/>
              </a:spcBef>
              <a:buNone/>
              <a:defRPr sz="1400">
                <a:solidFill>
                  <a:schemeClr val="bg1"/>
                </a:solidFill>
              </a:defRPr>
            </a:lvl1pPr>
          </a:lstStyle>
          <a:p>
            <a:pPr lvl="0"/>
            <a:r>
              <a:rPr lang="en-US" dirty="0" smtClean="0"/>
              <a:t>Use dark background (impact) slides sparingly (ex: a single quote, statistic, or large image). See sample impact slides in the EAB PPT On-screen Graphic and Layout Guide. Impact quote text – Verdana 14pt Regular. Keep quote short and minimize slide titling. Be sure to incorporate the large quote graphic from the GLG.</a:t>
            </a:r>
          </a:p>
        </p:txBody>
      </p:sp>
      <p:sp>
        <p:nvSpPr>
          <p:cNvPr id="11" name="TextBox 1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12" name="Text Placeholder 29"/>
          <p:cNvSpPr>
            <a:spLocks noGrp="1"/>
          </p:cNvSpPr>
          <p:nvPr>
            <p:ph type="body" sz="quarter" idx="16"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solidFill>
                  <a:schemeClr val="accent2"/>
                </a:solidFill>
              </a:defRPr>
            </a:lvl1pPr>
          </a:lstStyle>
          <a:p>
            <a:pPr lvl="0"/>
            <a:r>
              <a:rPr lang="en-US" dirty="0" smtClean="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9065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8" name="TextBox 17"/>
          <p:cNvSpPr txBox="1"/>
          <p:nvPr userDrawn="1"/>
        </p:nvSpPr>
        <p:spPr bwMode="gray">
          <a:xfrm>
            <a:off x="268288" y="309824"/>
            <a:ext cx="730333" cy="256480"/>
          </a:xfrm>
          <a:prstGeom prst="rect">
            <a:avLst/>
          </a:prstGeom>
          <a:noFill/>
        </p:spPr>
        <p:txBody>
          <a:bodyPr wrap="square" lIns="0" tIns="0" rIns="0" bIns="0" rtlCol="0" anchor="b" anchorCtr="0">
            <a:spAutoFit/>
          </a:bodyPr>
          <a:lstStyle/>
          <a:p>
            <a:pPr>
              <a:lnSpc>
                <a:spcPts val="2000"/>
              </a:lnSpc>
            </a:pPr>
            <a:r>
              <a:rPr lang="en-US" sz="1800" spc="50" dirty="0" smtClean="0">
                <a:latin typeface="Rockwell" panose="02060603020205020403" pitchFamily="18" charset="0"/>
                <a:cs typeface="Verdana" panose="020B0604030504040204" pitchFamily="34" charset="0"/>
              </a:rPr>
              <a:t>Notes:</a:t>
            </a:r>
            <a:endParaRPr lang="en-US" sz="1800" spc="50" dirty="0">
              <a:latin typeface="Rockwell" panose="02060603020205020403" pitchFamily="18" charset="0"/>
              <a:cs typeface="Verdana" panose="020B0604030504040204" pitchFamily="34" charset="0"/>
            </a:endParaRPr>
          </a:p>
        </p:txBody>
      </p:sp>
      <p:cxnSp>
        <p:nvCxnSpPr>
          <p:cNvPr id="20" name="Straight Connector 19"/>
          <p:cNvCxnSpPr/>
          <p:nvPr userDrawn="1"/>
        </p:nvCxnSpPr>
        <p:spPr bwMode="gray">
          <a:xfrm>
            <a:off x="266700" y="1110912"/>
            <a:ext cx="586740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266700" y="1476213"/>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66700" y="1841514"/>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6700" y="220681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266700" y="2572116"/>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266700" y="2937417"/>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266700" y="3302718"/>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266700" y="3668019"/>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266700" y="4033320"/>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266700" y="439862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smtClean="0">
              <a:latin typeface="+mj-lt"/>
            </a:endParaRPr>
          </a:p>
        </p:txBody>
      </p:sp>
    </p:spTree>
    <p:extLst>
      <p:ext uri="{BB962C8B-B14F-4D97-AF65-F5344CB8AC3E}">
        <p14:creationId xmlns:p14="http://schemas.microsoft.com/office/powerpoint/2010/main" val="14565030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8" name="TextBox 17"/>
          <p:cNvSpPr txBox="1"/>
          <p:nvPr userDrawn="1"/>
        </p:nvSpPr>
        <p:spPr bwMode="gray">
          <a:xfrm>
            <a:off x="268288" y="309824"/>
            <a:ext cx="730333" cy="256480"/>
          </a:xfrm>
          <a:prstGeom prst="rect">
            <a:avLst/>
          </a:prstGeom>
          <a:noFill/>
        </p:spPr>
        <p:txBody>
          <a:bodyPr wrap="square" lIns="0" tIns="0" rIns="0" bIns="0" rtlCol="0" anchor="b" anchorCtr="0">
            <a:spAutoFit/>
          </a:bodyPr>
          <a:lstStyle/>
          <a:p>
            <a:pPr>
              <a:lnSpc>
                <a:spcPts val="2000"/>
              </a:lnSpc>
            </a:pPr>
            <a:r>
              <a:rPr lang="en-US" sz="1800" spc="50" dirty="0" smtClean="0">
                <a:latin typeface="Rockwell" panose="02060603020205020403" pitchFamily="18" charset="0"/>
                <a:cs typeface="Verdana" panose="020B0604030504040204" pitchFamily="34" charset="0"/>
              </a:rPr>
              <a:t>Notes:</a:t>
            </a:r>
            <a:endParaRPr lang="en-US" sz="1800" spc="50" dirty="0">
              <a:latin typeface="Rockwell" panose="02060603020205020403" pitchFamily="18" charset="0"/>
              <a:cs typeface="Verdana" panose="020B0604030504040204" pitchFamily="34" charset="0"/>
            </a:endParaRPr>
          </a:p>
        </p:txBody>
      </p:sp>
      <p:cxnSp>
        <p:nvCxnSpPr>
          <p:cNvPr id="20" name="Straight Connector 19"/>
          <p:cNvCxnSpPr/>
          <p:nvPr userDrawn="1"/>
        </p:nvCxnSpPr>
        <p:spPr bwMode="gray">
          <a:xfrm>
            <a:off x="266700" y="1110912"/>
            <a:ext cx="586740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266700" y="1476213"/>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66700" y="1841514"/>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6700" y="220681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266700" y="2572116"/>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266700" y="2937417"/>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266700" y="3302718"/>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266700" y="3668019"/>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266700" y="4033320"/>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266700" y="439862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0" name="TextBox 29"/>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smtClean="0">
              <a:solidFill>
                <a:schemeClr val="tx1"/>
              </a:solidFill>
              <a:latin typeface="+mj-lt"/>
            </a:endParaRPr>
          </a:p>
        </p:txBody>
      </p:sp>
    </p:spTree>
    <p:extLst>
      <p:ext uri="{BB962C8B-B14F-4D97-AF65-F5344CB8AC3E}">
        <p14:creationId xmlns:p14="http://schemas.microsoft.com/office/powerpoint/2010/main" val="12950865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ottom Tex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6"/>
          <p:cNvSpPr>
            <a:spLocks noGrp="1"/>
          </p:cNvSpPr>
          <p:nvPr>
            <p:ph type="body" sz="quarter" idx="24" hasCustomPrompt="1"/>
          </p:nvPr>
        </p:nvSpPr>
        <p:spPr bwMode="gray">
          <a:xfrm>
            <a:off x="266700" y="2706041"/>
            <a:ext cx="5867400" cy="1828193"/>
          </a:xfrm>
          <a:prstGeom prst="rect">
            <a:avLst/>
          </a:prstGeom>
        </p:spPr>
        <p:txBody>
          <a:bodyPr wrap="square" lIns="0" tIns="0" rIns="0" bIns="0" anchor="b" anchorCtr="0">
            <a:spAutoFit/>
          </a:bodyPr>
          <a:lstStyle>
            <a:lvl1pPr marL="0" indent="0" algn="l">
              <a:lnSpc>
                <a:spcPct val="110000"/>
              </a:lnSpc>
              <a:buNone/>
              <a:defRPr sz="900"/>
            </a:lvl1pPr>
          </a:lstStyle>
          <a:p>
            <a:pPr lvl="0"/>
            <a:r>
              <a:rPr lang="en-US" dirty="0" smtClean="0"/>
              <a:t>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a:t>
            </a:r>
            <a:endParaRPr lang="en-US" dirty="0"/>
          </a:p>
        </p:txBody>
      </p:sp>
      <p:sp>
        <p:nvSpPr>
          <p:cNvPr id="5" name="TextBox 4"/>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smtClean="0">
              <a:solidFill>
                <a:schemeClr val="tx1"/>
              </a:solidFill>
              <a:latin typeface="+mj-lt"/>
            </a:endParaRPr>
          </a:p>
        </p:txBody>
      </p:sp>
    </p:spTree>
    <p:extLst>
      <p:ext uri="{BB962C8B-B14F-4D97-AF65-F5344CB8AC3E}">
        <p14:creationId xmlns:p14="http://schemas.microsoft.com/office/powerpoint/2010/main" val="31726496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28" y="424949"/>
            <a:ext cx="1682496" cy="643737"/>
          </a:xfrm>
          <a:prstGeom prst="rect">
            <a:avLst/>
          </a:prstGeom>
        </p:spPr>
      </p:pic>
      <p:sp>
        <p:nvSpPr>
          <p:cNvPr id="10" name="Text Placeholder 3"/>
          <p:cNvSpPr>
            <a:spLocks noGrp="1"/>
          </p:cNvSpPr>
          <p:nvPr>
            <p:ph type="body" sz="quarter" idx="15" hasCustomPrompt="1"/>
          </p:nvPr>
        </p:nvSpPr>
        <p:spPr bwMode="gray">
          <a:xfrm>
            <a:off x="799517" y="4342854"/>
            <a:ext cx="5126037" cy="215444"/>
          </a:xfrm>
        </p:spPr>
        <p:txBody>
          <a:bodyPr/>
          <a:lstStyle>
            <a:lvl1pPr marL="0" indent="0">
              <a:spcBef>
                <a:spcPts val="0"/>
              </a:spcBef>
              <a:buNone/>
              <a:defRPr sz="1400">
                <a:solidFill>
                  <a:schemeClr val="tx1"/>
                </a:solidFill>
                <a:latin typeface="+mn-lt"/>
                <a:cs typeface="Arial"/>
              </a:defRPr>
            </a:lvl1pPr>
          </a:lstStyle>
          <a:p>
            <a:pPr lvl="0"/>
            <a:r>
              <a:rPr lang="en-US" dirty="0" smtClean="0"/>
              <a:t>Cover Subtitle – Verdana 14pt Regular</a:t>
            </a:r>
            <a:endParaRPr lang="en-US" dirty="0"/>
          </a:p>
        </p:txBody>
      </p:sp>
      <p:sp>
        <p:nvSpPr>
          <p:cNvPr id="11" name="Text Placeholder 7"/>
          <p:cNvSpPr>
            <a:spLocks noGrp="1"/>
          </p:cNvSpPr>
          <p:nvPr>
            <p:ph type="body" sz="quarter" idx="16" hasCustomPrompt="1"/>
          </p:nvPr>
        </p:nvSpPr>
        <p:spPr bwMode="gray">
          <a:xfrm>
            <a:off x="799517" y="3161718"/>
            <a:ext cx="5126037" cy="948978"/>
          </a:xfrm>
        </p:spPr>
        <p:txBody>
          <a:bodyPr anchor="b" anchorCtr="0"/>
          <a:lstStyle>
            <a:lvl1pPr marL="0" indent="0">
              <a:lnSpc>
                <a:spcPts val="3600"/>
              </a:lnSpc>
              <a:spcBef>
                <a:spcPts val="0"/>
              </a:spcBef>
              <a:buNone/>
              <a:defRPr sz="3000" baseline="0">
                <a:solidFill>
                  <a:schemeClr val="tx1"/>
                </a:solidFill>
                <a:latin typeface="+mj-lt"/>
              </a:defRPr>
            </a:lvl1pPr>
          </a:lstStyle>
          <a:p>
            <a:pPr lvl="0"/>
            <a:r>
              <a:rPr lang="en-US" dirty="0" smtClean="0"/>
              <a:t>Cover Title –</a:t>
            </a:r>
            <a:br>
              <a:rPr lang="en-US" dirty="0" smtClean="0"/>
            </a:br>
            <a:r>
              <a:rPr lang="en-US" dirty="0" smtClean="0"/>
              <a:t>Rockwell 30pt Regular</a:t>
            </a:r>
            <a:endParaRPr lang="en-US" dirty="0"/>
          </a:p>
        </p:txBody>
      </p:sp>
    </p:spTree>
    <p:extLst>
      <p:ext uri="{BB962C8B-B14F-4D97-AF65-F5344CB8AC3E}">
        <p14:creationId xmlns:p14="http://schemas.microsoft.com/office/powerpoint/2010/main" val="2123931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45119" y="4097682"/>
            <a:ext cx="6310563"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14"/>
          <p:cNvSpPr>
            <a:spLocks noGrp="1"/>
          </p:cNvSpPr>
          <p:nvPr>
            <p:ph type="body" sz="quarter" idx="14" hasCustomPrompt="1"/>
          </p:nvPr>
        </p:nvSpPr>
        <p:spPr bwMode="gray">
          <a:xfrm>
            <a:off x="3247357" y="4191900"/>
            <a:ext cx="3108325" cy="215444"/>
          </a:xfrm>
        </p:spPr>
        <p:txBody>
          <a:bodyPr/>
          <a:lstStyle>
            <a:lvl1pPr marL="0" indent="0" algn="r">
              <a:spcBef>
                <a:spcPts val="0"/>
              </a:spcBef>
              <a:buNone/>
              <a:defRPr sz="1400">
                <a:solidFill>
                  <a:schemeClr val="accent3"/>
                </a:solidFill>
              </a:defRPr>
            </a:lvl1pPr>
          </a:lstStyle>
          <a:p>
            <a:pPr lvl="0"/>
            <a:r>
              <a:rPr lang="en-US" dirty="0" smtClean="0"/>
              <a:t>Insert Program Name Here</a:t>
            </a:r>
          </a:p>
        </p:txBody>
      </p:sp>
      <p:sp>
        <p:nvSpPr>
          <p:cNvPr id="10" name="Text Placeholder 14"/>
          <p:cNvSpPr>
            <a:spLocks noGrp="1"/>
          </p:cNvSpPr>
          <p:nvPr>
            <p:ph type="body" sz="quarter" idx="15" hasCustomPrompt="1"/>
          </p:nvPr>
        </p:nvSpPr>
        <p:spPr bwMode="gray">
          <a:xfrm>
            <a:off x="3246722" y="4431033"/>
            <a:ext cx="3108960" cy="153888"/>
          </a:xfrm>
        </p:spPr>
        <p:txBody>
          <a:bodyPr/>
          <a:lstStyle>
            <a:lvl1pPr marL="0" indent="0" algn="r">
              <a:spcBef>
                <a:spcPts val="0"/>
              </a:spcBef>
              <a:buNone/>
              <a:defRPr sz="1000">
                <a:solidFill>
                  <a:schemeClr val="accent3"/>
                </a:solidFill>
              </a:defRPr>
            </a:lvl1pPr>
          </a:lstStyle>
          <a:p>
            <a:pPr lvl="0"/>
            <a:r>
              <a:rPr lang="en-US" dirty="0" smtClean="0"/>
              <a:t>Insert Sub-program Name Here (if necessary)</a:t>
            </a:r>
          </a:p>
        </p:txBody>
      </p:sp>
    </p:spTree>
    <p:extLst>
      <p:ext uri="{BB962C8B-B14F-4D97-AF65-F5344CB8AC3E}">
        <p14:creationId xmlns:p14="http://schemas.microsoft.com/office/powerpoint/2010/main" val="22600569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4" name="TextBox 3"/>
          <p:cNvSpPr txBox="1"/>
          <p:nvPr userDrawn="1"/>
        </p:nvSpPr>
        <p:spPr bwMode="gray">
          <a:xfrm rot="10800000" flipH="1" flipV="1">
            <a:off x="4800739" y="330665"/>
            <a:ext cx="1620156" cy="4378460"/>
          </a:xfrm>
          <a:prstGeom prst="rect">
            <a:avLst/>
          </a:prstGeom>
          <a:noFill/>
        </p:spPr>
        <p:txBody>
          <a:bodyPr wrap="square" rtlCol="0">
            <a:noAutofit/>
          </a:bodyPr>
          <a:lstStyle/>
          <a:p>
            <a:pPr>
              <a:spcBef>
                <a:spcPts val="400"/>
              </a:spcBef>
            </a:pPr>
            <a:r>
              <a:rPr lang="en-US" sz="750" b="1" baseline="30000" dirty="0">
                <a:solidFill>
                  <a:schemeClr val="tx1"/>
                </a:solidFill>
                <a:latin typeface="+mn-lt"/>
                <a:cs typeface="Verdana" panose="020B0604030504040204" pitchFamily="34" charset="0"/>
              </a:rPr>
              <a:t>LEGAL CAVEAT</a:t>
            </a:r>
          </a:p>
          <a:p>
            <a:pPr>
              <a:spcBef>
                <a:spcPts val="400"/>
              </a:spcBef>
            </a:pPr>
            <a:r>
              <a:rPr lang="en-US" sz="750" baseline="30000" dirty="0">
                <a:solidFill>
                  <a:schemeClr val="tx1"/>
                </a:solidFill>
                <a:latin typeface="+mn-lt"/>
                <a:cs typeface="Verdana" panose="020B0604030504040204" pitchFamily="34" charset="0"/>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t>
            </a:r>
            <a:r>
              <a:rPr lang="en-US" sz="750" baseline="30000" dirty="0" smtClean="0">
                <a:solidFill>
                  <a:schemeClr val="tx1"/>
                </a:solidFill>
                <a:latin typeface="+mn-lt"/>
                <a:cs typeface="Verdana" panose="020B0604030504040204" pitchFamily="34" charset="0"/>
              </a:rPr>
              <a:t>advised</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to </a:t>
            </a:r>
            <a:r>
              <a:rPr lang="en-US" sz="750" baseline="30000" dirty="0">
                <a:solidFill>
                  <a:schemeClr val="tx1"/>
                </a:solidFill>
                <a:latin typeface="+mn-lt"/>
                <a:cs typeface="Verdana" panose="020B0604030504040204" pitchFamily="34" charset="0"/>
              </a:rPr>
              <a:t>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750" baseline="30000" dirty="0">
                <a:solidFill>
                  <a:schemeClr val="tx1"/>
                </a:solidFill>
                <a:latin typeface="+mn-lt"/>
                <a:cs typeface="Verdana" panose="020B0604030504040204" pitchFamily="34" charset="0"/>
              </a:rPr>
              <a:t>The Advisory Board is a registered trademark of The Advisory Board Company in the United States and other countries. Members are not permitted to use this trademark, or any other Advisory Board trademark, product name, service name, trade </a:t>
            </a:r>
            <a:r>
              <a:rPr lang="en-US" sz="750" baseline="30000" dirty="0" smtClean="0">
                <a:solidFill>
                  <a:schemeClr val="tx1"/>
                </a:solidFill>
                <a:latin typeface="+mn-lt"/>
                <a:cs typeface="Verdana" panose="020B0604030504040204" pitchFamily="34" charset="0"/>
              </a:rPr>
              <a:t>name, </a:t>
            </a:r>
            <a:r>
              <a:rPr lang="en-US" sz="750" baseline="30000" dirty="0">
                <a:solidFill>
                  <a:schemeClr val="tx1"/>
                </a:solidFill>
                <a:latin typeface="+mn-lt"/>
                <a:cs typeface="Verdana" panose="020B0604030504040204" pitchFamily="34" charset="0"/>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750" baseline="30000" dirty="0" smtClean="0">
                <a:solidFill>
                  <a:schemeClr val="tx1"/>
                </a:solidFill>
                <a:latin typeface="+mn-lt"/>
                <a:cs typeface="Verdana" panose="020B0604030504040204" pitchFamily="34" charset="0"/>
              </a:rPr>
              <a:t>.</a:t>
            </a:r>
            <a:endParaRPr lang="en-US" sz="750" baseline="30000" dirty="0">
              <a:solidFill>
                <a:schemeClr val="tx1"/>
              </a:solidFill>
              <a:latin typeface="+mn-lt"/>
              <a:cs typeface="Verdana" panose="020B0604030504040204" pitchFamily="34" charset="0"/>
            </a:endParaRPr>
          </a:p>
        </p:txBody>
      </p:sp>
      <p:cxnSp>
        <p:nvCxnSpPr>
          <p:cNvPr id="5" name="Straight Connector 4"/>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bwMode="gray">
          <a:xfrm>
            <a:off x="266701" y="315840"/>
            <a:ext cx="3246520"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Insert Program Name Here</a:t>
            </a:r>
          </a:p>
        </p:txBody>
      </p:sp>
      <p:sp>
        <p:nvSpPr>
          <p:cNvPr id="18" name="Text Placeholder 20"/>
          <p:cNvSpPr>
            <a:spLocks noGrp="1"/>
          </p:cNvSpPr>
          <p:nvPr>
            <p:ph type="body" sz="quarter" idx="11" hasCustomPrompt="1"/>
          </p:nvPr>
        </p:nvSpPr>
        <p:spPr bwMode="gray">
          <a:xfrm>
            <a:off x="778041" y="1001215"/>
            <a:ext cx="3657600" cy="169277"/>
          </a:xfrm>
        </p:spPr>
        <p:txBody>
          <a:bodyPr/>
          <a:lstStyle>
            <a:lvl1pPr marL="0" indent="0">
              <a:spcBef>
                <a:spcPts val="0"/>
              </a:spcBef>
              <a:buNone/>
              <a:defRPr sz="1100"/>
            </a:lvl1pPr>
          </a:lstStyle>
          <a:p>
            <a:pPr lvl="0"/>
            <a:r>
              <a:rPr lang="en-US" dirty="0" smtClean="0"/>
              <a:t>Project Director (click to add desired text)</a:t>
            </a:r>
            <a:endParaRPr lang="en-US" dirty="0"/>
          </a:p>
        </p:txBody>
      </p:sp>
      <p:sp>
        <p:nvSpPr>
          <p:cNvPr id="20" name="Text Placeholder 19"/>
          <p:cNvSpPr>
            <a:spLocks noGrp="1"/>
          </p:cNvSpPr>
          <p:nvPr>
            <p:ph type="body" sz="quarter" idx="30" hasCustomPrompt="1"/>
          </p:nvPr>
        </p:nvSpPr>
        <p:spPr bwMode="gray">
          <a:xfrm>
            <a:off x="778041" y="1209007"/>
            <a:ext cx="2743200" cy="138499"/>
          </a:xfrm>
        </p:spPr>
        <p:txBody>
          <a:bodyPr/>
          <a:lstStyle>
            <a:lvl1pPr marL="0" indent="0">
              <a:buNone/>
              <a:defRPr sz="900">
                <a:solidFill>
                  <a:schemeClr val="accent3"/>
                </a:solidFill>
              </a:defRPr>
            </a:lvl1pPr>
          </a:lstStyle>
          <a:p>
            <a:pPr lvl="0"/>
            <a:r>
              <a:rPr lang="en-US" dirty="0" smtClean="0"/>
              <a:t>Insert Name(s) Here</a:t>
            </a:r>
          </a:p>
        </p:txBody>
      </p:sp>
      <p:sp>
        <p:nvSpPr>
          <p:cNvPr id="21" name="Text Placeholder 20"/>
          <p:cNvSpPr>
            <a:spLocks noGrp="1"/>
          </p:cNvSpPr>
          <p:nvPr>
            <p:ph type="body" sz="quarter" idx="31" hasCustomPrompt="1"/>
          </p:nvPr>
        </p:nvSpPr>
        <p:spPr bwMode="gray">
          <a:xfrm>
            <a:off x="778041" y="1643063"/>
            <a:ext cx="3657600" cy="169277"/>
          </a:xfrm>
        </p:spPr>
        <p:txBody>
          <a:bodyPr/>
          <a:lstStyle>
            <a:lvl1pPr marL="0" indent="0">
              <a:spcBef>
                <a:spcPts val="0"/>
              </a:spcBef>
              <a:buNone/>
              <a:defRPr sz="1100"/>
            </a:lvl1pPr>
          </a:lstStyle>
          <a:p>
            <a:pPr lvl="0"/>
            <a:r>
              <a:rPr lang="en-US" dirty="0" smtClean="0"/>
              <a:t>Contributing Consultants (click to add desired text)</a:t>
            </a:r>
          </a:p>
        </p:txBody>
      </p:sp>
      <p:sp>
        <p:nvSpPr>
          <p:cNvPr id="22" name="Text Placeholder 19"/>
          <p:cNvSpPr>
            <a:spLocks noGrp="1"/>
          </p:cNvSpPr>
          <p:nvPr>
            <p:ph type="body" sz="quarter" idx="32" hasCustomPrompt="1"/>
          </p:nvPr>
        </p:nvSpPr>
        <p:spPr bwMode="gray">
          <a:xfrm>
            <a:off x="778041" y="1850855"/>
            <a:ext cx="2743200" cy="138499"/>
          </a:xfrm>
        </p:spPr>
        <p:txBody>
          <a:bodyPr/>
          <a:lstStyle>
            <a:lvl1pPr marL="0" indent="0">
              <a:buNone/>
              <a:defRPr sz="900">
                <a:solidFill>
                  <a:schemeClr val="accent3"/>
                </a:solidFill>
              </a:defRPr>
            </a:lvl1pPr>
          </a:lstStyle>
          <a:p>
            <a:pPr lvl="0"/>
            <a:r>
              <a:rPr lang="en-US" dirty="0" smtClean="0"/>
              <a:t>Insert Name(s) Here</a:t>
            </a:r>
          </a:p>
        </p:txBody>
      </p:sp>
      <p:sp>
        <p:nvSpPr>
          <p:cNvPr id="23" name="Text Placeholder 20"/>
          <p:cNvSpPr>
            <a:spLocks noGrp="1"/>
          </p:cNvSpPr>
          <p:nvPr>
            <p:ph type="body" sz="quarter" idx="33" hasCustomPrompt="1"/>
          </p:nvPr>
        </p:nvSpPr>
        <p:spPr bwMode="gray">
          <a:xfrm>
            <a:off x="778041" y="2283657"/>
            <a:ext cx="3657600" cy="169277"/>
          </a:xfrm>
        </p:spPr>
        <p:txBody>
          <a:bodyPr/>
          <a:lstStyle>
            <a:lvl1pPr marL="0" indent="0">
              <a:spcBef>
                <a:spcPts val="0"/>
              </a:spcBef>
              <a:buNone/>
              <a:defRPr sz="1100"/>
            </a:lvl1pPr>
          </a:lstStyle>
          <a:p>
            <a:pPr lvl="0"/>
            <a:r>
              <a:rPr lang="en-US" dirty="0" smtClean="0"/>
              <a:t>Design Consultant (click to add desired text)</a:t>
            </a:r>
          </a:p>
        </p:txBody>
      </p:sp>
      <p:sp>
        <p:nvSpPr>
          <p:cNvPr id="24" name="Text Placeholder 19"/>
          <p:cNvSpPr>
            <a:spLocks noGrp="1"/>
          </p:cNvSpPr>
          <p:nvPr>
            <p:ph type="body" sz="quarter" idx="34" hasCustomPrompt="1"/>
          </p:nvPr>
        </p:nvSpPr>
        <p:spPr bwMode="gray">
          <a:xfrm>
            <a:off x="778041" y="2491449"/>
            <a:ext cx="2743200" cy="138499"/>
          </a:xfrm>
        </p:spPr>
        <p:txBody>
          <a:bodyPr/>
          <a:lstStyle>
            <a:lvl1pPr marL="0" indent="0">
              <a:buNone/>
              <a:defRPr sz="900">
                <a:solidFill>
                  <a:schemeClr val="accent3"/>
                </a:solidFill>
              </a:defRPr>
            </a:lvl1pPr>
          </a:lstStyle>
          <a:p>
            <a:pPr lvl="0"/>
            <a:r>
              <a:rPr lang="en-US" dirty="0" smtClean="0"/>
              <a:t>Insert Name(s) Here</a:t>
            </a:r>
          </a:p>
        </p:txBody>
      </p:sp>
      <p:sp>
        <p:nvSpPr>
          <p:cNvPr id="25" name="Text Placeholder 20"/>
          <p:cNvSpPr>
            <a:spLocks noGrp="1"/>
          </p:cNvSpPr>
          <p:nvPr>
            <p:ph type="body" sz="quarter" idx="35" hasCustomPrompt="1"/>
          </p:nvPr>
        </p:nvSpPr>
        <p:spPr bwMode="gray">
          <a:xfrm>
            <a:off x="778041" y="2921330"/>
            <a:ext cx="3657600" cy="169277"/>
          </a:xfrm>
        </p:spPr>
        <p:txBody>
          <a:bodyPr/>
          <a:lstStyle>
            <a:lvl1pPr marL="0" indent="0">
              <a:spcBef>
                <a:spcPts val="0"/>
              </a:spcBef>
              <a:buNone/>
              <a:defRPr sz="1100"/>
            </a:lvl1pPr>
          </a:lstStyle>
          <a:p>
            <a:pPr lvl="0"/>
            <a:r>
              <a:rPr lang="en-US" dirty="0" smtClean="0"/>
              <a:t>Executive Director (click to add desired text)</a:t>
            </a:r>
          </a:p>
        </p:txBody>
      </p:sp>
      <p:sp>
        <p:nvSpPr>
          <p:cNvPr id="26" name="Text Placeholder 19"/>
          <p:cNvSpPr>
            <a:spLocks noGrp="1"/>
          </p:cNvSpPr>
          <p:nvPr>
            <p:ph type="body" sz="quarter" idx="36" hasCustomPrompt="1"/>
          </p:nvPr>
        </p:nvSpPr>
        <p:spPr bwMode="gray">
          <a:xfrm>
            <a:off x="778041" y="3129122"/>
            <a:ext cx="2743200" cy="138499"/>
          </a:xfrm>
        </p:spPr>
        <p:txBody>
          <a:bodyPr/>
          <a:lstStyle>
            <a:lvl1pPr marL="0" indent="0">
              <a:buNone/>
              <a:defRPr sz="900">
                <a:solidFill>
                  <a:schemeClr val="accent3"/>
                </a:solidFill>
              </a:defRPr>
            </a:lvl1pPr>
          </a:lstStyle>
          <a:p>
            <a:pPr lvl="0"/>
            <a:r>
              <a:rPr lang="en-US" dirty="0" smtClean="0"/>
              <a:t>Insert Name(s) Here</a:t>
            </a:r>
          </a:p>
        </p:txBody>
      </p:sp>
    </p:spTree>
    <p:extLst>
      <p:ext uri="{BB962C8B-B14F-4D97-AF65-F5344CB8AC3E}">
        <p14:creationId xmlns:p14="http://schemas.microsoft.com/office/powerpoint/2010/main" val="1127761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0"/>
            <a:ext cx="6400800" cy="10657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4" name="Straight Connector 3"/>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sp>
        <p:nvSpPr>
          <p:cNvPr id="27" name="Text Placeholder 26"/>
          <p:cNvSpPr>
            <a:spLocks noGrp="1"/>
          </p:cNvSpPr>
          <p:nvPr>
            <p:ph type="body" sz="quarter" idx="10" hasCustomPrompt="1"/>
          </p:nvPr>
        </p:nvSpPr>
        <p:spPr bwMode="gray">
          <a:xfrm>
            <a:off x="794542" y="2141564"/>
            <a:ext cx="4379038" cy="666849"/>
          </a:xfrm>
        </p:spPr>
        <p:txBody>
          <a:bodyPr anchor="b" anchorCtr="0"/>
          <a:lstStyle>
            <a:lvl1pPr marL="0" indent="0">
              <a:lnSpc>
                <a:spcPts val="2600"/>
              </a:lnSpc>
              <a:spcBef>
                <a:spcPts val="0"/>
              </a:spcBef>
              <a:buNone/>
              <a:defRPr sz="25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Title – Rockwell 25pt Regular, Title Case</a:t>
            </a:r>
          </a:p>
        </p:txBody>
      </p:sp>
      <p:sp>
        <p:nvSpPr>
          <p:cNvPr id="28" name="Text Placeholder 26"/>
          <p:cNvSpPr>
            <a:spLocks noGrp="1"/>
          </p:cNvSpPr>
          <p:nvPr>
            <p:ph type="body" sz="quarter" idx="11" hasCustomPrompt="1"/>
          </p:nvPr>
        </p:nvSpPr>
        <p:spPr bwMode="gray">
          <a:xfrm>
            <a:off x="794542" y="2924994"/>
            <a:ext cx="4379038" cy="169277"/>
          </a:xfrm>
        </p:spPr>
        <p:txBody>
          <a:bodyPr anchor="t" anchorCtr="0"/>
          <a:lstStyle>
            <a:lvl1pPr marL="0" indent="0">
              <a:lnSpc>
                <a:spcPct val="100000"/>
              </a:lnSpc>
              <a:spcBef>
                <a:spcPts val="0"/>
              </a:spcBef>
              <a:buNone/>
              <a:defRPr sz="11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Subtitle – Verdana 11pt Regular, Title Case</a:t>
            </a:r>
          </a:p>
        </p:txBody>
      </p:sp>
      <p:sp>
        <p:nvSpPr>
          <p:cNvPr id="29" name="Text Placeholder 26"/>
          <p:cNvSpPr>
            <a:spLocks noGrp="1"/>
          </p:cNvSpPr>
          <p:nvPr>
            <p:ph type="body" sz="quarter" idx="12" hasCustomPrompt="1"/>
          </p:nvPr>
        </p:nvSpPr>
        <p:spPr bwMode="gray">
          <a:xfrm>
            <a:off x="4347410" y="4263251"/>
            <a:ext cx="1786690" cy="276999"/>
          </a:xfrm>
        </p:spPr>
        <p:txBody>
          <a:bodyPr anchor="b" anchorCtr="0"/>
          <a:lstStyle>
            <a:lvl1pPr marL="0" indent="0" algn="r">
              <a:lnSpc>
                <a:spcPct val="100000"/>
              </a:lnSpc>
              <a:spcBef>
                <a:spcPts val="0"/>
              </a:spcBef>
              <a:buNone/>
              <a:defRPr sz="9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Program Name Appears Here Identically to Official Display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72205" y="297634"/>
            <a:ext cx="1170432" cy="447817"/>
          </a:xfrm>
          <a:prstGeom prst="rect">
            <a:avLst/>
          </a:prstGeom>
        </p:spPr>
      </p:pic>
    </p:spTree>
    <p:extLst>
      <p:ext uri="{BB962C8B-B14F-4D97-AF65-F5344CB8AC3E}">
        <p14:creationId xmlns:p14="http://schemas.microsoft.com/office/powerpoint/2010/main" val="4424456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3" name="TextBox 2"/>
          <p:cNvSpPr txBox="1"/>
          <p:nvPr userDrawn="1"/>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©2015 The Advisory Board Company • </a:t>
            </a:r>
            <a:r>
              <a:rPr kumimoji="0" lang="en-US" sz="500" b="1"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userDrawn="1"/>
        </p:nvSpPr>
        <p:spPr bwMode="gray">
          <a:xfrm>
            <a:off x="4800738" y="18048"/>
            <a:ext cx="1618488" cy="4782552"/>
          </a:xfrm>
          <a:prstGeom prst="rect">
            <a:avLst/>
          </a:prstGeom>
          <a:noFill/>
        </p:spPr>
        <p:txBody>
          <a:bodyPr wrap="square" rtlCol="0">
            <a:noAutofit/>
          </a:bodyPr>
          <a:lstStyle/>
          <a:p>
            <a:pPr>
              <a:spcBef>
                <a:spcPts val="400"/>
              </a:spcBef>
            </a:pPr>
            <a:r>
              <a:rPr lang="en-US" sz="750" b="1" baseline="30000" dirty="0">
                <a:solidFill>
                  <a:schemeClr val="tx1"/>
                </a:solidFill>
                <a:latin typeface="+mn-lt"/>
                <a:cs typeface="Verdana" panose="020B0604030504040204" pitchFamily="34" charset="0"/>
              </a:rPr>
              <a:t>IMPORTANT: Please read the following.</a:t>
            </a:r>
          </a:p>
          <a:p>
            <a:pPr>
              <a:spcBef>
                <a:spcPts val="400"/>
              </a:spcBef>
            </a:pPr>
            <a:r>
              <a:rPr lang="en-US" sz="750" baseline="30000" dirty="0" smtClean="0">
                <a:solidFill>
                  <a:schemeClr val="tx1"/>
                </a:solidFill>
                <a:latin typeface="+mn-lt"/>
                <a:cs typeface="Verdana" panose="020B0604030504040204" pitchFamily="34" charset="0"/>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2713" indent="-112713">
              <a:spcBef>
                <a:spcPts val="200"/>
              </a:spcBef>
            </a:pPr>
            <a:r>
              <a:rPr lang="en-US" sz="750" baseline="30000" dirty="0" smtClean="0">
                <a:solidFill>
                  <a:schemeClr val="tx1"/>
                </a:solidFill>
                <a:latin typeface="+mn-lt"/>
                <a:cs typeface="Verdana" panose="020B0604030504040204" pitchFamily="34" charset="0"/>
              </a:rPr>
              <a:t>1.</a:t>
            </a:r>
            <a:r>
              <a:rPr lang="en-US" sz="750" dirty="0" smtClean="0">
                <a:solidFill>
                  <a:schemeClr val="tx1"/>
                </a:solidFill>
                <a:latin typeface="+mn-lt"/>
                <a:cs typeface="Verdana" panose="020B0604030504040204" pitchFamily="34" charset="0"/>
              </a:rPr>
              <a:t> 	</a:t>
            </a:r>
            <a:r>
              <a:rPr lang="en-US" sz="750" baseline="30000" dirty="0" smtClean="0">
                <a:solidFill>
                  <a:schemeClr val="tx1"/>
                </a:solidFill>
                <a:latin typeface="+mn-lt"/>
                <a:cs typeface="Verdana" panose="020B0604030504040204" pitchFamily="34" charset="0"/>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750" baseline="30000" dirty="0" smtClean="0">
                <a:solidFill>
                  <a:schemeClr val="tx1"/>
                </a:solidFill>
                <a:latin typeface="+mn-lt"/>
                <a:cs typeface="Verdana" panose="020B0604030504040204" pitchFamily="34" charset="0"/>
              </a:rPr>
              <a:t>2. 	Each member shall not sell, license, or republish this Report. Each member shall not disseminate or permit the use of, and shall take reasonable precautions</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to prevent such dissemination or use of, this Report by (a) any of its employees and agents (except as stated below),</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or (b) any third party.</a:t>
            </a:r>
          </a:p>
          <a:p>
            <a:pPr marL="112713" indent="-112713">
              <a:spcBef>
                <a:spcPts val="200"/>
              </a:spcBef>
            </a:pPr>
            <a:r>
              <a:rPr lang="en-US" sz="750" baseline="30000" dirty="0" smtClean="0">
                <a:solidFill>
                  <a:schemeClr val="tx1"/>
                </a:solidFill>
                <a:latin typeface="+mn-lt"/>
                <a:cs typeface="Verdana" panose="020B0604030504040204" pitchFamily="34" charset="0"/>
              </a:rPr>
              <a:t>3. 	Each member may make this Report available solely to those of its employees and agents who (a) are registered for the workshop or membership program</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of which this Report is a part, (b) require access to this Report in order to learn from the information described herein, and (c) agree not to disclose this Report to other employees or agents or any third party. Each member shall use,</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and shall ensure that its employees and agents use, this </a:t>
            </a:r>
            <a:r>
              <a:rPr lang="en-US" sz="750" spc="-10" baseline="30000" dirty="0" smtClean="0">
                <a:solidFill>
                  <a:schemeClr val="tx1"/>
                </a:solidFill>
                <a:latin typeface="+mn-lt"/>
                <a:cs typeface="Verdana" panose="020B0604030504040204" pitchFamily="34" charset="0"/>
              </a:rPr>
              <a:t>Report for its internal use only. Each member may make a limited number of copies, solely </a:t>
            </a:r>
            <a:r>
              <a:rPr lang="en-US" sz="750" baseline="30000" dirty="0" smtClean="0">
                <a:solidFill>
                  <a:schemeClr val="tx1"/>
                </a:solidFill>
                <a:latin typeface="+mn-lt"/>
                <a:cs typeface="Verdana" panose="020B0604030504040204" pitchFamily="34" charset="0"/>
              </a:rPr>
              <a:t>as adequate for use by its employees</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and agents in accordance with the</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terms herein. </a:t>
            </a:r>
          </a:p>
          <a:p>
            <a:pPr marL="112713" indent="-112713">
              <a:spcBef>
                <a:spcPts val="200"/>
              </a:spcBef>
            </a:pPr>
            <a:r>
              <a:rPr lang="en-US" sz="750" baseline="30000" dirty="0" smtClean="0">
                <a:solidFill>
                  <a:schemeClr val="tx1"/>
                </a:solidFill>
                <a:latin typeface="+mn-lt"/>
                <a:cs typeface="Verdana" panose="020B0604030504040204" pitchFamily="34" charset="0"/>
              </a:rPr>
              <a:t>4. 	Each member shall not remove from</a:t>
            </a:r>
            <a:br>
              <a:rPr lang="en-US" sz="750" baseline="30000" dirty="0" smtClean="0">
                <a:solidFill>
                  <a:schemeClr val="tx1"/>
                </a:solidFill>
                <a:latin typeface="+mn-lt"/>
                <a:cs typeface="Verdana" panose="020B0604030504040204" pitchFamily="34" charset="0"/>
              </a:rPr>
            </a:br>
            <a:r>
              <a:rPr lang="en-US" sz="750" baseline="30000" dirty="0" smtClean="0">
                <a:solidFill>
                  <a:schemeClr val="tx1"/>
                </a:solidFill>
                <a:latin typeface="+mn-lt"/>
                <a:cs typeface="Verdana" panose="020B0604030504040204" pitchFamily="34" charset="0"/>
              </a:rPr>
              <a:t>this Report any confidential markings, copyright notices, and other similar indicia herein.</a:t>
            </a:r>
          </a:p>
          <a:p>
            <a:pPr marL="112713" indent="-112713">
              <a:spcBef>
                <a:spcPts val="200"/>
              </a:spcBef>
            </a:pPr>
            <a:r>
              <a:rPr lang="en-US" sz="750" baseline="30000" dirty="0" smtClean="0">
                <a:solidFill>
                  <a:schemeClr val="tx1"/>
                </a:solidFill>
                <a:latin typeface="+mn-lt"/>
                <a:cs typeface="Verdana" panose="020B0604030504040204" pitchFamily="34" charset="0"/>
              </a:rPr>
              <a:t>5. 	Each member is responsible for any breach of its obligations as stated herein by any of its employees or agents. </a:t>
            </a:r>
          </a:p>
          <a:p>
            <a:pPr marL="112713" indent="-112713">
              <a:spcBef>
                <a:spcPts val="200"/>
              </a:spcBef>
            </a:pPr>
            <a:r>
              <a:rPr lang="en-US" sz="750" baseline="30000" dirty="0" smtClean="0">
                <a:solidFill>
                  <a:schemeClr val="tx1"/>
                </a:solidFill>
                <a:latin typeface="+mn-lt"/>
                <a:cs typeface="Verdana" panose="020B0604030504040204" pitchFamily="34" charset="0"/>
              </a:rPr>
              <a:t>6. 	If a member is unwilling to abide by any of the foregoing obligations, then such member shall promptly return this Report and all copies thereof to The Advisory Board Company. </a:t>
            </a:r>
            <a:endParaRPr lang="en-US" sz="750" baseline="30000" dirty="0">
              <a:solidFill>
                <a:schemeClr val="tx1"/>
              </a:solidFill>
              <a:latin typeface="+mn-lt"/>
              <a:cs typeface="Verdana" panose="020B0604030504040204" pitchFamily="34" charset="0"/>
            </a:endParaRPr>
          </a:p>
        </p:txBody>
      </p:sp>
      <p:cxnSp>
        <p:nvCxnSpPr>
          <p:cNvPr id="5" name="Straight Connector 4"/>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947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888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spTree>
      <p:nvGrpSpPr>
        <p:cNvPr id="1" name=""/>
        <p:cNvGrpSpPr/>
        <p:nvPr/>
      </p:nvGrpSpPr>
      <p:grpSpPr>
        <a:xfrm>
          <a:off x="0" y="0"/>
          <a:ext cx="0" cy="0"/>
          <a:chOff x="0" y="0"/>
          <a:chExt cx="0" cy="0"/>
        </a:xfrm>
      </p:grpSpPr>
      <p:cxnSp>
        <p:nvCxnSpPr>
          <p:cNvPr id="6" name="Straight Connector 5"/>
          <p:cNvCxnSpPr/>
          <p:nvPr userDrawn="1"/>
        </p:nvCxnSpPr>
        <p:spPr bwMode="gray">
          <a:xfrm>
            <a:off x="1578208" y="4073222"/>
            <a:ext cx="0" cy="46389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1674378" y="4121681"/>
            <a:ext cx="1375694" cy="130805"/>
          </a:xfrm>
          <a:prstGeom prst="rect">
            <a:avLst/>
          </a:prstGeom>
          <a:noFill/>
        </p:spPr>
        <p:txBody>
          <a:bodyPr wrap="square" lIns="0" tIns="0" rIns="0" bIns="0" rtlCol="0">
            <a:spAutoFit/>
          </a:bodyPr>
          <a:lstStyle/>
          <a:p>
            <a:pPr>
              <a:spcBef>
                <a:spcPts val="500"/>
              </a:spcBef>
            </a:pPr>
            <a:r>
              <a:rPr lang="en-US" sz="850" dirty="0" smtClean="0">
                <a:solidFill>
                  <a:schemeClr val="tx1"/>
                </a:solidFill>
                <a:latin typeface="+mj-lt"/>
              </a:rPr>
              <a:t>Education Advisory Board</a:t>
            </a:r>
          </a:p>
        </p:txBody>
      </p:sp>
      <p:sp>
        <p:nvSpPr>
          <p:cNvPr id="8" name="TextBox 7"/>
          <p:cNvSpPr txBox="1"/>
          <p:nvPr userDrawn="1"/>
        </p:nvSpPr>
        <p:spPr bwMode="gray">
          <a:xfrm>
            <a:off x="1674378" y="4275782"/>
            <a:ext cx="1949434" cy="212879"/>
          </a:xfrm>
          <a:prstGeom prst="rect">
            <a:avLst/>
          </a:prstGeom>
          <a:noFill/>
        </p:spPr>
        <p:txBody>
          <a:bodyPr wrap="square" lIns="0" tIns="0" rIns="0" bIns="0" rtlCol="0">
            <a:spAutoFit/>
          </a:bodyPr>
          <a:lstStyle/>
          <a:p>
            <a:pPr>
              <a:spcBef>
                <a:spcPts val="100"/>
              </a:spcBef>
            </a:pPr>
            <a:r>
              <a:rPr lang="en-US" sz="650" dirty="0" smtClean="0">
                <a:solidFill>
                  <a:schemeClr val="tx1"/>
                </a:solidFill>
                <a:latin typeface="+mj-lt"/>
              </a:rPr>
              <a:t>2445 M Street NW, Washington DC 20037</a:t>
            </a:r>
          </a:p>
          <a:p>
            <a:pPr>
              <a:spcBef>
                <a:spcPts val="100"/>
              </a:spcBef>
            </a:pPr>
            <a:r>
              <a:rPr lang="en-US" sz="650" b="1" dirty="0" smtClean="0">
                <a:solidFill>
                  <a:schemeClr val="tx1"/>
                </a:solidFill>
                <a:latin typeface="+mj-lt"/>
              </a:rPr>
              <a:t>P</a:t>
            </a:r>
            <a:r>
              <a:rPr lang="en-US" sz="650" b="0" dirty="0" smtClean="0">
                <a:solidFill>
                  <a:schemeClr val="tx1"/>
                </a:solidFill>
                <a:latin typeface="+mj-lt"/>
              </a:rPr>
              <a:t> 202.266.6400 | </a:t>
            </a:r>
            <a:r>
              <a:rPr lang="en-US" sz="650" b="1" dirty="0" smtClean="0">
                <a:solidFill>
                  <a:schemeClr val="tx1"/>
                </a:solidFill>
                <a:latin typeface="+mj-lt"/>
              </a:rPr>
              <a:t>F</a:t>
            </a:r>
            <a:r>
              <a:rPr lang="en-US" sz="650" b="0" dirty="0" smtClean="0">
                <a:solidFill>
                  <a:schemeClr val="tx1"/>
                </a:solidFill>
                <a:latin typeface="+mj-lt"/>
              </a:rPr>
              <a:t> 202.266.5700 </a:t>
            </a:r>
            <a:r>
              <a:rPr lang="en-US" sz="650" dirty="0" smtClean="0">
                <a:solidFill>
                  <a:schemeClr val="tx1"/>
                </a:solidFill>
                <a:latin typeface="+mj-lt"/>
              </a:rPr>
              <a:t>| </a:t>
            </a:r>
            <a:r>
              <a:rPr lang="en-US" sz="650" dirty="0" smtClean="0">
                <a:solidFill>
                  <a:schemeClr val="accent6"/>
                </a:solidFill>
                <a:latin typeface="+mj-lt"/>
              </a:rPr>
              <a:t>eab.com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5044" y="4071810"/>
            <a:ext cx="1216152" cy="465310"/>
          </a:xfrm>
          <a:prstGeom prst="rect">
            <a:avLst/>
          </a:prstGeom>
        </p:spPr>
      </p:pic>
    </p:spTree>
    <p:extLst>
      <p:ext uri="{BB962C8B-B14F-4D97-AF65-F5344CB8AC3E}">
        <p14:creationId xmlns:p14="http://schemas.microsoft.com/office/powerpoint/2010/main" val="37048440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18" y="170030"/>
            <a:ext cx="1289304" cy="624024"/>
          </a:xfrm>
          <a:prstGeom prst="rect">
            <a:avLst/>
          </a:prstGeom>
        </p:spPr>
      </p:pic>
      <p:sp>
        <p:nvSpPr>
          <p:cNvPr id="32" name="Rectangle 31"/>
          <p:cNvSpPr>
            <a:spLocks noChangeArrowheads="1"/>
          </p:cNvSpPr>
          <p:nvPr userDrawn="1"/>
        </p:nvSpPr>
        <p:spPr bwMode="gray">
          <a:xfrm>
            <a:off x="3306102" y="1114305"/>
            <a:ext cx="3184728" cy="3723682"/>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Freeform 32"/>
          <p:cNvSpPr>
            <a:spLocks/>
          </p:cNvSpPr>
          <p:nvPr userDrawn="1"/>
        </p:nvSpPr>
        <p:spPr bwMode="gray">
          <a:xfrm>
            <a:off x="3306101" y="1114305"/>
            <a:ext cx="3100037" cy="1106544"/>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90 w 10000"/>
              <a:gd name="connsiteY20" fmla="*/ 9188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9890 w 10000"/>
              <a:gd name="connsiteY21" fmla="*/ 9188 h 10000"/>
              <a:gd name="connsiteX22" fmla="*/ 10000 w 10000"/>
              <a:gd name="connsiteY22" fmla="*/ 10000 h 10000"/>
              <a:gd name="connsiteX23" fmla="*/ 9851 w 10000"/>
              <a:gd name="connsiteY23" fmla="*/ 9771 h 10000"/>
              <a:gd name="connsiteX24" fmla="*/ 8778 w 10000"/>
              <a:gd name="connsiteY24" fmla="*/ 8476 h 10000"/>
              <a:gd name="connsiteX25" fmla="*/ 8668 w 10000"/>
              <a:gd name="connsiteY25" fmla="*/ 8002 h 10000"/>
              <a:gd name="connsiteX26" fmla="*/ 8547 w 10000"/>
              <a:gd name="connsiteY26" fmla="*/ 7536 h 10000"/>
              <a:gd name="connsiteX27" fmla="*/ 8417 w 10000"/>
              <a:gd name="connsiteY27" fmla="*/ 7071 h 10000"/>
              <a:gd name="connsiteX28" fmla="*/ 8274 w 10000"/>
              <a:gd name="connsiteY28" fmla="*/ 6615 h 10000"/>
              <a:gd name="connsiteX29" fmla="*/ 8118 w 10000"/>
              <a:gd name="connsiteY29" fmla="*/ 6168 h 10000"/>
              <a:gd name="connsiteX30" fmla="*/ 7959 w 10000"/>
              <a:gd name="connsiteY30" fmla="*/ 5730 h 10000"/>
              <a:gd name="connsiteX31" fmla="*/ 7787 w 10000"/>
              <a:gd name="connsiteY31" fmla="*/ 5319 h 10000"/>
              <a:gd name="connsiteX32" fmla="*/ 7605 w 10000"/>
              <a:gd name="connsiteY32" fmla="*/ 4918 h 10000"/>
              <a:gd name="connsiteX33" fmla="*/ 7413 w 10000"/>
              <a:gd name="connsiteY33" fmla="*/ 4535 h 10000"/>
              <a:gd name="connsiteX34" fmla="*/ 7212 w 10000"/>
              <a:gd name="connsiteY34" fmla="*/ 4170 h 10000"/>
              <a:gd name="connsiteX35" fmla="*/ 7000 w 10000"/>
              <a:gd name="connsiteY35" fmla="*/ 3841 h 10000"/>
              <a:gd name="connsiteX36" fmla="*/ 6779 w 10000"/>
              <a:gd name="connsiteY36" fmla="*/ 3540 h 10000"/>
              <a:gd name="connsiteX37" fmla="*/ 6549 w 10000"/>
              <a:gd name="connsiteY37" fmla="*/ 3266 h 10000"/>
              <a:gd name="connsiteX38" fmla="*/ 6315 w 10000"/>
              <a:gd name="connsiteY38" fmla="*/ 3029 h 10000"/>
              <a:gd name="connsiteX39" fmla="*/ 6068 w 10000"/>
              <a:gd name="connsiteY39" fmla="*/ 2828 h 10000"/>
              <a:gd name="connsiteX40" fmla="*/ 5811 w 10000"/>
              <a:gd name="connsiteY40" fmla="*/ 2673 h 10000"/>
              <a:gd name="connsiteX41" fmla="*/ 5544 w 10000"/>
              <a:gd name="connsiteY41" fmla="*/ 2555 h 10000"/>
              <a:gd name="connsiteX42" fmla="*/ 5275 w 10000"/>
              <a:gd name="connsiteY42" fmla="*/ 2482 h 10000"/>
              <a:gd name="connsiteX43" fmla="*/ 4992 w 10000"/>
              <a:gd name="connsiteY43" fmla="*/ 2454 h 10000"/>
              <a:gd name="connsiteX44" fmla="*/ 4712 w 10000"/>
              <a:gd name="connsiteY44" fmla="*/ 2482 h 10000"/>
              <a:gd name="connsiteX45" fmla="*/ 4433 w 10000"/>
              <a:gd name="connsiteY45" fmla="*/ 2564 h 10000"/>
              <a:gd name="connsiteX46" fmla="*/ 4153 w 10000"/>
              <a:gd name="connsiteY46" fmla="*/ 2682 h 10000"/>
              <a:gd name="connsiteX47" fmla="*/ 3887 w 10000"/>
              <a:gd name="connsiteY47" fmla="*/ 2865 h 10000"/>
              <a:gd name="connsiteX48" fmla="*/ 3617 w 10000"/>
              <a:gd name="connsiteY48" fmla="*/ 3102 h 10000"/>
              <a:gd name="connsiteX49" fmla="*/ 3357 w 10000"/>
              <a:gd name="connsiteY49" fmla="*/ 3376 h 10000"/>
              <a:gd name="connsiteX50" fmla="*/ 3104 w 10000"/>
              <a:gd name="connsiteY50" fmla="*/ 3686 h 10000"/>
              <a:gd name="connsiteX51" fmla="*/ 2857 w 10000"/>
              <a:gd name="connsiteY51" fmla="*/ 4051 h 10000"/>
              <a:gd name="connsiteX52" fmla="*/ 2616 w 10000"/>
              <a:gd name="connsiteY52" fmla="*/ 4462 h 10000"/>
              <a:gd name="connsiteX53" fmla="*/ 2385 w 10000"/>
              <a:gd name="connsiteY53" fmla="*/ 4909 h 10000"/>
              <a:gd name="connsiteX54" fmla="*/ 2164 w 10000"/>
              <a:gd name="connsiteY54" fmla="*/ 5392 h 10000"/>
              <a:gd name="connsiteX55" fmla="*/ 1953 w 10000"/>
              <a:gd name="connsiteY55" fmla="*/ 5922 h 10000"/>
              <a:gd name="connsiteX56" fmla="*/ 1752 w 10000"/>
              <a:gd name="connsiteY56" fmla="*/ 6487 h 10000"/>
              <a:gd name="connsiteX57" fmla="*/ 1566 w 10000"/>
              <a:gd name="connsiteY57" fmla="*/ 7080 h 10000"/>
              <a:gd name="connsiteX58" fmla="*/ 1391 w 10000"/>
              <a:gd name="connsiteY58" fmla="*/ 7719 h 10000"/>
              <a:gd name="connsiteX59" fmla="*/ 1225 w 10000"/>
              <a:gd name="connsiteY59" fmla="*/ 8394 h 10000"/>
              <a:gd name="connsiteX60" fmla="*/ 0 w 10000"/>
              <a:gd name="connsiteY60" fmla="*/ 9891 h 10000"/>
              <a:gd name="connsiteX61" fmla="*/ 107 w 10000"/>
              <a:gd name="connsiteY61" fmla="*/ 9088 h 10000"/>
              <a:gd name="connsiteX62" fmla="*/ 237 w 10000"/>
              <a:gd name="connsiteY62" fmla="*/ 8312 h 10000"/>
              <a:gd name="connsiteX63" fmla="*/ 383 w 10000"/>
              <a:gd name="connsiteY63" fmla="*/ 7555 h 10000"/>
              <a:gd name="connsiteX64" fmla="*/ 546 w 10000"/>
              <a:gd name="connsiteY64" fmla="*/ 6825 h 10000"/>
              <a:gd name="connsiteX65" fmla="*/ 721 w 10000"/>
              <a:gd name="connsiteY65" fmla="*/ 6122 h 10000"/>
              <a:gd name="connsiteX66" fmla="*/ 916 w 10000"/>
              <a:gd name="connsiteY66" fmla="*/ 5447 h 10000"/>
              <a:gd name="connsiteX67" fmla="*/ 1121 w 10000"/>
              <a:gd name="connsiteY67" fmla="*/ 4808 h 10000"/>
              <a:gd name="connsiteX68" fmla="*/ 1342 w 10000"/>
              <a:gd name="connsiteY68" fmla="*/ 4188 h 10000"/>
              <a:gd name="connsiteX69" fmla="*/ 1573 w 10000"/>
              <a:gd name="connsiteY69" fmla="*/ 3613 h 10000"/>
              <a:gd name="connsiteX70" fmla="*/ 1817 w 10000"/>
              <a:gd name="connsiteY70" fmla="*/ 3066 h 10000"/>
              <a:gd name="connsiteX71" fmla="*/ 2070 w 10000"/>
              <a:gd name="connsiteY71" fmla="*/ 2573 h 10000"/>
              <a:gd name="connsiteX72" fmla="*/ 2333 w 10000"/>
              <a:gd name="connsiteY72" fmla="*/ 2108 h 10000"/>
              <a:gd name="connsiteX73" fmla="*/ 2606 w 10000"/>
              <a:gd name="connsiteY73" fmla="*/ 1688 h 10000"/>
              <a:gd name="connsiteX74" fmla="*/ 2886 w 10000"/>
              <a:gd name="connsiteY74" fmla="*/ 1305 h 10000"/>
              <a:gd name="connsiteX75" fmla="*/ 3172 w 10000"/>
              <a:gd name="connsiteY75" fmla="*/ 967 h 10000"/>
              <a:gd name="connsiteX76" fmla="*/ 3464 w 10000"/>
              <a:gd name="connsiteY76" fmla="*/ 675 h 10000"/>
              <a:gd name="connsiteX77" fmla="*/ 3763 w 10000"/>
              <a:gd name="connsiteY77" fmla="*/ 447 h 10000"/>
              <a:gd name="connsiteX78" fmla="*/ 4066 w 10000"/>
              <a:gd name="connsiteY78" fmla="*/ 255 h 10000"/>
              <a:gd name="connsiteX79" fmla="*/ 4371 w 10000"/>
              <a:gd name="connsiteY79" fmla="*/ 109 h 10000"/>
              <a:gd name="connsiteX80" fmla="*/ 4680 w 10000"/>
              <a:gd name="connsiteY80" fmla="*/ 36 h 10000"/>
              <a:gd name="connsiteX81" fmla="*/ 4992 w 10000"/>
              <a:gd name="connsiteY81"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9933"/>
              <a:gd name="connsiteY0" fmla="*/ 0 h 9891"/>
              <a:gd name="connsiteX1" fmla="*/ 5307 w 9933"/>
              <a:gd name="connsiteY1" fmla="*/ 36 h 9891"/>
              <a:gd name="connsiteX2" fmla="*/ 5616 w 9933"/>
              <a:gd name="connsiteY2" fmla="*/ 109 h 9891"/>
              <a:gd name="connsiteX3" fmla="*/ 5928 w 9933"/>
              <a:gd name="connsiteY3" fmla="*/ 255 h 9891"/>
              <a:gd name="connsiteX4" fmla="*/ 6233 w 9933"/>
              <a:gd name="connsiteY4" fmla="*/ 447 h 9891"/>
              <a:gd name="connsiteX5" fmla="*/ 6532 w 9933"/>
              <a:gd name="connsiteY5" fmla="*/ 684 h 9891"/>
              <a:gd name="connsiteX6" fmla="*/ 6828 w 9933"/>
              <a:gd name="connsiteY6" fmla="*/ 985 h 9891"/>
              <a:gd name="connsiteX7" fmla="*/ 7114 w 9933"/>
              <a:gd name="connsiteY7" fmla="*/ 1314 h 9891"/>
              <a:gd name="connsiteX8" fmla="*/ 7397 w 9933"/>
              <a:gd name="connsiteY8" fmla="*/ 1706 h 9891"/>
              <a:gd name="connsiteX9" fmla="*/ 7670 w 9933"/>
              <a:gd name="connsiteY9" fmla="*/ 2135 h 9891"/>
              <a:gd name="connsiteX10" fmla="*/ 7933 w 9933"/>
              <a:gd name="connsiteY10" fmla="*/ 2591 h 9891"/>
              <a:gd name="connsiteX11" fmla="*/ 8187 w 9933"/>
              <a:gd name="connsiteY11" fmla="*/ 3111 h 9891"/>
              <a:gd name="connsiteX12" fmla="*/ 8430 w 9933"/>
              <a:gd name="connsiteY12" fmla="*/ 3650 h 9891"/>
              <a:gd name="connsiteX13" fmla="*/ 8664 w 9933"/>
              <a:gd name="connsiteY13" fmla="*/ 4243 h 9891"/>
              <a:gd name="connsiteX14" fmla="*/ 8885 w 9933"/>
              <a:gd name="connsiteY14" fmla="*/ 4854 h 9891"/>
              <a:gd name="connsiteX15" fmla="*/ 9090 w 9933"/>
              <a:gd name="connsiteY15" fmla="*/ 5511 h 9891"/>
              <a:gd name="connsiteX16" fmla="*/ 9282 w 9933"/>
              <a:gd name="connsiteY16" fmla="*/ 6186 h 9891"/>
              <a:gd name="connsiteX17" fmla="*/ 9461 w 9933"/>
              <a:gd name="connsiteY17" fmla="*/ 6898 h 9891"/>
              <a:gd name="connsiteX18" fmla="*/ 9620 w 9933"/>
              <a:gd name="connsiteY18" fmla="*/ 7637 h 9891"/>
              <a:gd name="connsiteX19" fmla="*/ 9763 w 9933"/>
              <a:gd name="connsiteY19" fmla="*/ 8403 h 9891"/>
              <a:gd name="connsiteX20" fmla="*/ 9851 w 9933"/>
              <a:gd name="connsiteY20" fmla="*/ 9026 h 9891"/>
              <a:gd name="connsiteX21" fmla="*/ 9851 w 9933"/>
              <a:gd name="connsiteY21" fmla="*/ 9771 h 9891"/>
              <a:gd name="connsiteX22" fmla="*/ 8778 w 9933"/>
              <a:gd name="connsiteY22" fmla="*/ 8476 h 9891"/>
              <a:gd name="connsiteX23" fmla="*/ 8668 w 9933"/>
              <a:gd name="connsiteY23" fmla="*/ 8002 h 9891"/>
              <a:gd name="connsiteX24" fmla="*/ 8547 w 9933"/>
              <a:gd name="connsiteY24" fmla="*/ 7536 h 9891"/>
              <a:gd name="connsiteX25" fmla="*/ 8417 w 9933"/>
              <a:gd name="connsiteY25" fmla="*/ 7071 h 9891"/>
              <a:gd name="connsiteX26" fmla="*/ 8274 w 9933"/>
              <a:gd name="connsiteY26" fmla="*/ 6615 h 9891"/>
              <a:gd name="connsiteX27" fmla="*/ 8118 w 9933"/>
              <a:gd name="connsiteY27" fmla="*/ 6168 h 9891"/>
              <a:gd name="connsiteX28" fmla="*/ 7959 w 9933"/>
              <a:gd name="connsiteY28" fmla="*/ 5730 h 9891"/>
              <a:gd name="connsiteX29" fmla="*/ 7787 w 9933"/>
              <a:gd name="connsiteY29" fmla="*/ 5319 h 9891"/>
              <a:gd name="connsiteX30" fmla="*/ 7605 w 9933"/>
              <a:gd name="connsiteY30" fmla="*/ 4918 h 9891"/>
              <a:gd name="connsiteX31" fmla="*/ 7413 w 9933"/>
              <a:gd name="connsiteY31" fmla="*/ 4535 h 9891"/>
              <a:gd name="connsiteX32" fmla="*/ 7212 w 9933"/>
              <a:gd name="connsiteY32" fmla="*/ 4170 h 9891"/>
              <a:gd name="connsiteX33" fmla="*/ 7000 w 9933"/>
              <a:gd name="connsiteY33" fmla="*/ 3841 h 9891"/>
              <a:gd name="connsiteX34" fmla="*/ 6779 w 9933"/>
              <a:gd name="connsiteY34" fmla="*/ 3540 h 9891"/>
              <a:gd name="connsiteX35" fmla="*/ 6549 w 9933"/>
              <a:gd name="connsiteY35" fmla="*/ 3266 h 9891"/>
              <a:gd name="connsiteX36" fmla="*/ 6315 w 9933"/>
              <a:gd name="connsiteY36" fmla="*/ 3029 h 9891"/>
              <a:gd name="connsiteX37" fmla="*/ 6068 w 9933"/>
              <a:gd name="connsiteY37" fmla="*/ 2828 h 9891"/>
              <a:gd name="connsiteX38" fmla="*/ 5811 w 9933"/>
              <a:gd name="connsiteY38" fmla="*/ 2673 h 9891"/>
              <a:gd name="connsiteX39" fmla="*/ 5544 w 9933"/>
              <a:gd name="connsiteY39" fmla="*/ 2555 h 9891"/>
              <a:gd name="connsiteX40" fmla="*/ 5275 w 9933"/>
              <a:gd name="connsiteY40" fmla="*/ 2482 h 9891"/>
              <a:gd name="connsiteX41" fmla="*/ 4992 w 9933"/>
              <a:gd name="connsiteY41" fmla="*/ 2454 h 9891"/>
              <a:gd name="connsiteX42" fmla="*/ 4712 w 9933"/>
              <a:gd name="connsiteY42" fmla="*/ 2482 h 9891"/>
              <a:gd name="connsiteX43" fmla="*/ 4433 w 9933"/>
              <a:gd name="connsiteY43" fmla="*/ 2564 h 9891"/>
              <a:gd name="connsiteX44" fmla="*/ 4153 w 9933"/>
              <a:gd name="connsiteY44" fmla="*/ 2682 h 9891"/>
              <a:gd name="connsiteX45" fmla="*/ 3887 w 9933"/>
              <a:gd name="connsiteY45" fmla="*/ 2865 h 9891"/>
              <a:gd name="connsiteX46" fmla="*/ 3617 w 9933"/>
              <a:gd name="connsiteY46" fmla="*/ 3102 h 9891"/>
              <a:gd name="connsiteX47" fmla="*/ 3357 w 9933"/>
              <a:gd name="connsiteY47" fmla="*/ 3376 h 9891"/>
              <a:gd name="connsiteX48" fmla="*/ 3104 w 9933"/>
              <a:gd name="connsiteY48" fmla="*/ 3686 h 9891"/>
              <a:gd name="connsiteX49" fmla="*/ 2857 w 9933"/>
              <a:gd name="connsiteY49" fmla="*/ 4051 h 9891"/>
              <a:gd name="connsiteX50" fmla="*/ 2616 w 9933"/>
              <a:gd name="connsiteY50" fmla="*/ 4462 h 9891"/>
              <a:gd name="connsiteX51" fmla="*/ 2385 w 9933"/>
              <a:gd name="connsiteY51" fmla="*/ 4909 h 9891"/>
              <a:gd name="connsiteX52" fmla="*/ 2164 w 9933"/>
              <a:gd name="connsiteY52" fmla="*/ 5392 h 9891"/>
              <a:gd name="connsiteX53" fmla="*/ 1953 w 9933"/>
              <a:gd name="connsiteY53" fmla="*/ 5922 h 9891"/>
              <a:gd name="connsiteX54" fmla="*/ 1752 w 9933"/>
              <a:gd name="connsiteY54" fmla="*/ 6487 h 9891"/>
              <a:gd name="connsiteX55" fmla="*/ 1566 w 9933"/>
              <a:gd name="connsiteY55" fmla="*/ 7080 h 9891"/>
              <a:gd name="connsiteX56" fmla="*/ 1391 w 9933"/>
              <a:gd name="connsiteY56" fmla="*/ 7719 h 9891"/>
              <a:gd name="connsiteX57" fmla="*/ 1225 w 9933"/>
              <a:gd name="connsiteY57" fmla="*/ 8394 h 9891"/>
              <a:gd name="connsiteX58" fmla="*/ 0 w 9933"/>
              <a:gd name="connsiteY58" fmla="*/ 9891 h 9891"/>
              <a:gd name="connsiteX59" fmla="*/ 107 w 9933"/>
              <a:gd name="connsiteY59" fmla="*/ 9088 h 9891"/>
              <a:gd name="connsiteX60" fmla="*/ 237 w 9933"/>
              <a:gd name="connsiteY60" fmla="*/ 8312 h 9891"/>
              <a:gd name="connsiteX61" fmla="*/ 383 w 9933"/>
              <a:gd name="connsiteY61" fmla="*/ 7555 h 9891"/>
              <a:gd name="connsiteX62" fmla="*/ 546 w 9933"/>
              <a:gd name="connsiteY62" fmla="*/ 6825 h 9891"/>
              <a:gd name="connsiteX63" fmla="*/ 721 w 9933"/>
              <a:gd name="connsiteY63" fmla="*/ 6122 h 9891"/>
              <a:gd name="connsiteX64" fmla="*/ 916 w 9933"/>
              <a:gd name="connsiteY64" fmla="*/ 5447 h 9891"/>
              <a:gd name="connsiteX65" fmla="*/ 1121 w 9933"/>
              <a:gd name="connsiteY65" fmla="*/ 4808 h 9891"/>
              <a:gd name="connsiteX66" fmla="*/ 1342 w 9933"/>
              <a:gd name="connsiteY66" fmla="*/ 4188 h 9891"/>
              <a:gd name="connsiteX67" fmla="*/ 1573 w 9933"/>
              <a:gd name="connsiteY67" fmla="*/ 3613 h 9891"/>
              <a:gd name="connsiteX68" fmla="*/ 1817 w 9933"/>
              <a:gd name="connsiteY68" fmla="*/ 3066 h 9891"/>
              <a:gd name="connsiteX69" fmla="*/ 2070 w 9933"/>
              <a:gd name="connsiteY69" fmla="*/ 2573 h 9891"/>
              <a:gd name="connsiteX70" fmla="*/ 2333 w 9933"/>
              <a:gd name="connsiteY70" fmla="*/ 2108 h 9891"/>
              <a:gd name="connsiteX71" fmla="*/ 2606 w 9933"/>
              <a:gd name="connsiteY71" fmla="*/ 1688 h 9891"/>
              <a:gd name="connsiteX72" fmla="*/ 2886 w 9933"/>
              <a:gd name="connsiteY72" fmla="*/ 1305 h 9891"/>
              <a:gd name="connsiteX73" fmla="*/ 3172 w 9933"/>
              <a:gd name="connsiteY73" fmla="*/ 967 h 9891"/>
              <a:gd name="connsiteX74" fmla="*/ 3464 w 9933"/>
              <a:gd name="connsiteY74" fmla="*/ 675 h 9891"/>
              <a:gd name="connsiteX75" fmla="*/ 3763 w 9933"/>
              <a:gd name="connsiteY75" fmla="*/ 447 h 9891"/>
              <a:gd name="connsiteX76" fmla="*/ 4066 w 9933"/>
              <a:gd name="connsiteY76" fmla="*/ 255 h 9891"/>
              <a:gd name="connsiteX77" fmla="*/ 4371 w 9933"/>
              <a:gd name="connsiteY77" fmla="*/ 109 h 9891"/>
              <a:gd name="connsiteX78" fmla="*/ 4680 w 9933"/>
              <a:gd name="connsiteY78" fmla="*/ 36 h 9891"/>
              <a:gd name="connsiteX79" fmla="*/ 4992 w 9933"/>
              <a:gd name="connsiteY79" fmla="*/ 0 h 9891"/>
              <a:gd name="connsiteX0" fmla="*/ 5026 w 9927"/>
              <a:gd name="connsiteY0" fmla="*/ 0 h 10000"/>
              <a:gd name="connsiteX1" fmla="*/ 5343 w 9927"/>
              <a:gd name="connsiteY1" fmla="*/ 36 h 10000"/>
              <a:gd name="connsiteX2" fmla="*/ 5654 w 9927"/>
              <a:gd name="connsiteY2" fmla="*/ 110 h 10000"/>
              <a:gd name="connsiteX3" fmla="*/ 5968 w 9927"/>
              <a:gd name="connsiteY3" fmla="*/ 258 h 10000"/>
              <a:gd name="connsiteX4" fmla="*/ 6275 w 9927"/>
              <a:gd name="connsiteY4" fmla="*/ 452 h 10000"/>
              <a:gd name="connsiteX5" fmla="*/ 6576 w 9927"/>
              <a:gd name="connsiteY5" fmla="*/ 692 h 10000"/>
              <a:gd name="connsiteX6" fmla="*/ 6874 w 9927"/>
              <a:gd name="connsiteY6" fmla="*/ 996 h 10000"/>
              <a:gd name="connsiteX7" fmla="*/ 7162 w 9927"/>
              <a:gd name="connsiteY7" fmla="*/ 1328 h 10000"/>
              <a:gd name="connsiteX8" fmla="*/ 7447 w 9927"/>
              <a:gd name="connsiteY8" fmla="*/ 1725 h 10000"/>
              <a:gd name="connsiteX9" fmla="*/ 7722 w 9927"/>
              <a:gd name="connsiteY9" fmla="*/ 2159 h 10000"/>
              <a:gd name="connsiteX10" fmla="*/ 7987 w 9927"/>
              <a:gd name="connsiteY10" fmla="*/ 2620 h 10000"/>
              <a:gd name="connsiteX11" fmla="*/ 8242 w 9927"/>
              <a:gd name="connsiteY11" fmla="*/ 3145 h 10000"/>
              <a:gd name="connsiteX12" fmla="*/ 8487 w 9927"/>
              <a:gd name="connsiteY12" fmla="*/ 3690 h 10000"/>
              <a:gd name="connsiteX13" fmla="*/ 8722 w 9927"/>
              <a:gd name="connsiteY13" fmla="*/ 4290 h 10000"/>
              <a:gd name="connsiteX14" fmla="*/ 8945 w 9927"/>
              <a:gd name="connsiteY14" fmla="*/ 4907 h 10000"/>
              <a:gd name="connsiteX15" fmla="*/ 9151 w 9927"/>
              <a:gd name="connsiteY15" fmla="*/ 5572 h 10000"/>
              <a:gd name="connsiteX16" fmla="*/ 9345 w 9927"/>
              <a:gd name="connsiteY16" fmla="*/ 6254 h 10000"/>
              <a:gd name="connsiteX17" fmla="*/ 9525 w 9927"/>
              <a:gd name="connsiteY17" fmla="*/ 6974 h 10000"/>
              <a:gd name="connsiteX18" fmla="*/ 9685 w 9927"/>
              <a:gd name="connsiteY18" fmla="*/ 7721 h 10000"/>
              <a:gd name="connsiteX19" fmla="*/ 9829 w 9927"/>
              <a:gd name="connsiteY19" fmla="*/ 8496 h 10000"/>
              <a:gd name="connsiteX20" fmla="*/ 9917 w 9927"/>
              <a:gd name="connsiteY20" fmla="*/ 9125 h 10000"/>
              <a:gd name="connsiteX21" fmla="*/ 9917 w 9927"/>
              <a:gd name="connsiteY21" fmla="*/ 9879 h 10000"/>
              <a:gd name="connsiteX22" fmla="*/ 8837 w 9927"/>
              <a:gd name="connsiteY22" fmla="*/ 8569 h 10000"/>
              <a:gd name="connsiteX23" fmla="*/ 8726 w 9927"/>
              <a:gd name="connsiteY23" fmla="*/ 8090 h 10000"/>
              <a:gd name="connsiteX24" fmla="*/ 8605 w 9927"/>
              <a:gd name="connsiteY24" fmla="*/ 7619 h 10000"/>
              <a:gd name="connsiteX25" fmla="*/ 8474 w 9927"/>
              <a:gd name="connsiteY25" fmla="*/ 7149 h 10000"/>
              <a:gd name="connsiteX26" fmla="*/ 8330 w 9927"/>
              <a:gd name="connsiteY26" fmla="*/ 6688 h 10000"/>
              <a:gd name="connsiteX27" fmla="*/ 8173 w 9927"/>
              <a:gd name="connsiteY27" fmla="*/ 6236 h 10000"/>
              <a:gd name="connsiteX28" fmla="*/ 8013 w 9927"/>
              <a:gd name="connsiteY28" fmla="*/ 5793 h 10000"/>
              <a:gd name="connsiteX29" fmla="*/ 7840 w 9927"/>
              <a:gd name="connsiteY29" fmla="*/ 5378 h 10000"/>
              <a:gd name="connsiteX30" fmla="*/ 7656 w 9927"/>
              <a:gd name="connsiteY30" fmla="*/ 4972 h 10000"/>
              <a:gd name="connsiteX31" fmla="*/ 7463 w 9927"/>
              <a:gd name="connsiteY31" fmla="*/ 4585 h 10000"/>
              <a:gd name="connsiteX32" fmla="*/ 7261 w 9927"/>
              <a:gd name="connsiteY32" fmla="*/ 4216 h 10000"/>
              <a:gd name="connsiteX33" fmla="*/ 7047 w 9927"/>
              <a:gd name="connsiteY33" fmla="*/ 3883 h 10000"/>
              <a:gd name="connsiteX34" fmla="*/ 6825 w 9927"/>
              <a:gd name="connsiteY34" fmla="*/ 3579 h 10000"/>
              <a:gd name="connsiteX35" fmla="*/ 6593 w 9927"/>
              <a:gd name="connsiteY35" fmla="*/ 3302 h 10000"/>
              <a:gd name="connsiteX36" fmla="*/ 6358 w 9927"/>
              <a:gd name="connsiteY36" fmla="*/ 3062 h 10000"/>
              <a:gd name="connsiteX37" fmla="*/ 6109 w 9927"/>
              <a:gd name="connsiteY37" fmla="*/ 2859 h 10000"/>
              <a:gd name="connsiteX38" fmla="*/ 5850 w 9927"/>
              <a:gd name="connsiteY38" fmla="*/ 2702 h 10000"/>
              <a:gd name="connsiteX39" fmla="*/ 5581 w 9927"/>
              <a:gd name="connsiteY39" fmla="*/ 2583 h 10000"/>
              <a:gd name="connsiteX40" fmla="*/ 5311 w 9927"/>
              <a:gd name="connsiteY40" fmla="*/ 2509 h 10000"/>
              <a:gd name="connsiteX41" fmla="*/ 5026 w 9927"/>
              <a:gd name="connsiteY41" fmla="*/ 2481 h 10000"/>
              <a:gd name="connsiteX42" fmla="*/ 4744 w 9927"/>
              <a:gd name="connsiteY42" fmla="*/ 2509 h 10000"/>
              <a:gd name="connsiteX43" fmla="*/ 4463 w 9927"/>
              <a:gd name="connsiteY43" fmla="*/ 2592 h 10000"/>
              <a:gd name="connsiteX44" fmla="*/ 4181 w 9927"/>
              <a:gd name="connsiteY44" fmla="*/ 2712 h 10000"/>
              <a:gd name="connsiteX45" fmla="*/ 3913 w 9927"/>
              <a:gd name="connsiteY45" fmla="*/ 2897 h 10000"/>
              <a:gd name="connsiteX46" fmla="*/ 3641 w 9927"/>
              <a:gd name="connsiteY46" fmla="*/ 3136 h 10000"/>
              <a:gd name="connsiteX47" fmla="*/ 3380 w 9927"/>
              <a:gd name="connsiteY47" fmla="*/ 3413 h 10000"/>
              <a:gd name="connsiteX48" fmla="*/ 3125 w 9927"/>
              <a:gd name="connsiteY48" fmla="*/ 3727 h 10000"/>
              <a:gd name="connsiteX49" fmla="*/ 2876 w 9927"/>
              <a:gd name="connsiteY49" fmla="*/ 4096 h 10000"/>
              <a:gd name="connsiteX50" fmla="*/ 2634 w 9927"/>
              <a:gd name="connsiteY50" fmla="*/ 4511 h 10000"/>
              <a:gd name="connsiteX51" fmla="*/ 2401 w 9927"/>
              <a:gd name="connsiteY51" fmla="*/ 4963 h 10000"/>
              <a:gd name="connsiteX52" fmla="*/ 2179 w 9927"/>
              <a:gd name="connsiteY52" fmla="*/ 5451 h 10000"/>
              <a:gd name="connsiteX53" fmla="*/ 1966 w 9927"/>
              <a:gd name="connsiteY53" fmla="*/ 5987 h 10000"/>
              <a:gd name="connsiteX54" fmla="*/ 1764 w 9927"/>
              <a:gd name="connsiteY54" fmla="*/ 6558 h 10000"/>
              <a:gd name="connsiteX55" fmla="*/ 1577 w 9927"/>
              <a:gd name="connsiteY55" fmla="*/ 7158 h 10000"/>
              <a:gd name="connsiteX56" fmla="*/ 1400 w 9927"/>
              <a:gd name="connsiteY56" fmla="*/ 7804 h 10000"/>
              <a:gd name="connsiteX57" fmla="*/ 1233 w 9927"/>
              <a:gd name="connsiteY57" fmla="*/ 8487 h 10000"/>
              <a:gd name="connsiteX58" fmla="*/ 0 w 9927"/>
              <a:gd name="connsiteY58" fmla="*/ 10000 h 10000"/>
              <a:gd name="connsiteX59" fmla="*/ 108 w 9927"/>
              <a:gd name="connsiteY59" fmla="*/ 9188 h 10000"/>
              <a:gd name="connsiteX60" fmla="*/ 239 w 9927"/>
              <a:gd name="connsiteY60" fmla="*/ 8404 h 10000"/>
              <a:gd name="connsiteX61" fmla="*/ 386 w 9927"/>
              <a:gd name="connsiteY61" fmla="*/ 7638 h 10000"/>
              <a:gd name="connsiteX62" fmla="*/ 550 w 9927"/>
              <a:gd name="connsiteY62" fmla="*/ 6900 h 10000"/>
              <a:gd name="connsiteX63" fmla="*/ 726 w 9927"/>
              <a:gd name="connsiteY63" fmla="*/ 6189 h 10000"/>
              <a:gd name="connsiteX64" fmla="*/ 922 w 9927"/>
              <a:gd name="connsiteY64" fmla="*/ 5507 h 10000"/>
              <a:gd name="connsiteX65" fmla="*/ 1129 w 9927"/>
              <a:gd name="connsiteY65" fmla="*/ 4861 h 10000"/>
              <a:gd name="connsiteX66" fmla="*/ 1351 w 9927"/>
              <a:gd name="connsiteY66" fmla="*/ 4234 h 10000"/>
              <a:gd name="connsiteX67" fmla="*/ 1584 w 9927"/>
              <a:gd name="connsiteY67" fmla="*/ 3653 h 10000"/>
              <a:gd name="connsiteX68" fmla="*/ 1829 w 9927"/>
              <a:gd name="connsiteY68" fmla="*/ 3100 h 10000"/>
              <a:gd name="connsiteX69" fmla="*/ 2084 w 9927"/>
              <a:gd name="connsiteY69" fmla="*/ 2601 h 10000"/>
              <a:gd name="connsiteX70" fmla="*/ 2349 w 9927"/>
              <a:gd name="connsiteY70" fmla="*/ 2131 h 10000"/>
              <a:gd name="connsiteX71" fmla="*/ 2624 w 9927"/>
              <a:gd name="connsiteY71" fmla="*/ 1707 h 10000"/>
              <a:gd name="connsiteX72" fmla="*/ 2905 w 9927"/>
              <a:gd name="connsiteY72" fmla="*/ 1319 h 10000"/>
              <a:gd name="connsiteX73" fmla="*/ 3193 w 9927"/>
              <a:gd name="connsiteY73" fmla="*/ 978 h 10000"/>
              <a:gd name="connsiteX74" fmla="*/ 3487 w 9927"/>
              <a:gd name="connsiteY74" fmla="*/ 682 h 10000"/>
              <a:gd name="connsiteX75" fmla="*/ 3788 w 9927"/>
              <a:gd name="connsiteY75" fmla="*/ 452 h 10000"/>
              <a:gd name="connsiteX76" fmla="*/ 4093 w 9927"/>
              <a:gd name="connsiteY76" fmla="*/ 258 h 10000"/>
              <a:gd name="connsiteX77" fmla="*/ 4400 w 9927"/>
              <a:gd name="connsiteY77" fmla="*/ 110 h 10000"/>
              <a:gd name="connsiteX78" fmla="*/ 4712 w 9927"/>
              <a:gd name="connsiteY78" fmla="*/ 36 h 10000"/>
              <a:gd name="connsiteX79" fmla="*/ 5026 w 9927"/>
              <a:gd name="connsiteY7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927" h="10000">
                <a:moveTo>
                  <a:pt x="5026" y="0"/>
                </a:moveTo>
                <a:lnTo>
                  <a:pt x="5343" y="36"/>
                </a:lnTo>
                <a:lnTo>
                  <a:pt x="5654" y="110"/>
                </a:lnTo>
                <a:lnTo>
                  <a:pt x="5968" y="258"/>
                </a:lnTo>
                <a:lnTo>
                  <a:pt x="6275" y="452"/>
                </a:lnTo>
                <a:lnTo>
                  <a:pt x="6576" y="692"/>
                </a:lnTo>
                <a:lnTo>
                  <a:pt x="6874" y="996"/>
                </a:lnTo>
                <a:lnTo>
                  <a:pt x="7162" y="1328"/>
                </a:lnTo>
                <a:lnTo>
                  <a:pt x="7447" y="1725"/>
                </a:lnTo>
                <a:lnTo>
                  <a:pt x="7722" y="2159"/>
                </a:lnTo>
                <a:cubicBezTo>
                  <a:pt x="7810" y="2313"/>
                  <a:pt x="7899" y="2466"/>
                  <a:pt x="7987" y="2620"/>
                </a:cubicBezTo>
                <a:cubicBezTo>
                  <a:pt x="8072" y="2794"/>
                  <a:pt x="8157" y="2970"/>
                  <a:pt x="8242" y="3145"/>
                </a:cubicBezTo>
                <a:lnTo>
                  <a:pt x="8487" y="3690"/>
                </a:lnTo>
                <a:cubicBezTo>
                  <a:pt x="8565" y="3890"/>
                  <a:pt x="8644" y="4090"/>
                  <a:pt x="8722" y="4290"/>
                </a:cubicBezTo>
                <a:cubicBezTo>
                  <a:pt x="8796" y="4496"/>
                  <a:pt x="8871" y="4701"/>
                  <a:pt x="8945" y="4907"/>
                </a:cubicBezTo>
                <a:cubicBezTo>
                  <a:pt x="9013" y="5129"/>
                  <a:pt x="9083" y="5350"/>
                  <a:pt x="9151" y="5572"/>
                </a:cubicBezTo>
                <a:cubicBezTo>
                  <a:pt x="9216" y="5799"/>
                  <a:pt x="9280" y="6027"/>
                  <a:pt x="9345" y="6254"/>
                </a:cubicBezTo>
                <a:cubicBezTo>
                  <a:pt x="9405" y="6494"/>
                  <a:pt x="9464" y="6734"/>
                  <a:pt x="9525" y="6974"/>
                </a:cubicBezTo>
                <a:cubicBezTo>
                  <a:pt x="9578" y="7223"/>
                  <a:pt x="9632" y="7472"/>
                  <a:pt x="9685" y="7721"/>
                </a:cubicBezTo>
                <a:lnTo>
                  <a:pt x="9829" y="8496"/>
                </a:lnTo>
                <a:cubicBezTo>
                  <a:pt x="9867" y="8729"/>
                  <a:pt x="9902" y="8895"/>
                  <a:pt x="9917" y="9125"/>
                </a:cubicBezTo>
                <a:cubicBezTo>
                  <a:pt x="9933" y="9356"/>
                  <a:pt x="9930" y="9391"/>
                  <a:pt x="9917" y="9879"/>
                </a:cubicBezTo>
                <a:lnTo>
                  <a:pt x="8837" y="8569"/>
                </a:lnTo>
                <a:cubicBezTo>
                  <a:pt x="8800" y="8410"/>
                  <a:pt x="8764" y="8250"/>
                  <a:pt x="8726" y="8090"/>
                </a:cubicBezTo>
                <a:cubicBezTo>
                  <a:pt x="8686" y="7933"/>
                  <a:pt x="8645" y="7776"/>
                  <a:pt x="8605" y="7619"/>
                </a:cubicBezTo>
                <a:cubicBezTo>
                  <a:pt x="8561" y="7462"/>
                  <a:pt x="8517" y="7306"/>
                  <a:pt x="8474" y="7149"/>
                </a:cubicBezTo>
                <a:cubicBezTo>
                  <a:pt x="8425" y="6995"/>
                  <a:pt x="8378" y="6842"/>
                  <a:pt x="8330" y="6688"/>
                </a:cubicBezTo>
                <a:cubicBezTo>
                  <a:pt x="8278" y="6537"/>
                  <a:pt x="8225" y="6387"/>
                  <a:pt x="8173" y="6236"/>
                </a:cubicBezTo>
                <a:cubicBezTo>
                  <a:pt x="8120" y="6088"/>
                  <a:pt x="8066" y="5941"/>
                  <a:pt x="8013" y="5793"/>
                </a:cubicBezTo>
                <a:cubicBezTo>
                  <a:pt x="7955" y="5655"/>
                  <a:pt x="7897" y="5516"/>
                  <a:pt x="7840" y="5378"/>
                </a:cubicBezTo>
                <a:lnTo>
                  <a:pt x="7656" y="4972"/>
                </a:lnTo>
                <a:cubicBezTo>
                  <a:pt x="7592" y="4843"/>
                  <a:pt x="7527" y="4714"/>
                  <a:pt x="7463" y="4585"/>
                </a:cubicBezTo>
                <a:lnTo>
                  <a:pt x="7261" y="4216"/>
                </a:lnTo>
                <a:lnTo>
                  <a:pt x="7047" y="3883"/>
                </a:lnTo>
                <a:lnTo>
                  <a:pt x="6825" y="3579"/>
                </a:lnTo>
                <a:lnTo>
                  <a:pt x="6593" y="3302"/>
                </a:lnTo>
                <a:lnTo>
                  <a:pt x="6358" y="3062"/>
                </a:lnTo>
                <a:lnTo>
                  <a:pt x="6109" y="2859"/>
                </a:lnTo>
                <a:lnTo>
                  <a:pt x="5850" y="2702"/>
                </a:lnTo>
                <a:lnTo>
                  <a:pt x="5581" y="2583"/>
                </a:lnTo>
                <a:lnTo>
                  <a:pt x="5311" y="2509"/>
                </a:lnTo>
                <a:lnTo>
                  <a:pt x="5026" y="2481"/>
                </a:lnTo>
                <a:lnTo>
                  <a:pt x="4744" y="2509"/>
                </a:lnTo>
                <a:lnTo>
                  <a:pt x="4463" y="2592"/>
                </a:lnTo>
                <a:lnTo>
                  <a:pt x="4181" y="2712"/>
                </a:lnTo>
                <a:lnTo>
                  <a:pt x="3913" y="2897"/>
                </a:lnTo>
                <a:lnTo>
                  <a:pt x="3641" y="3136"/>
                </a:lnTo>
                <a:lnTo>
                  <a:pt x="3380" y="3413"/>
                </a:lnTo>
                <a:lnTo>
                  <a:pt x="3125" y="3727"/>
                </a:lnTo>
                <a:lnTo>
                  <a:pt x="2876" y="4096"/>
                </a:lnTo>
                <a:cubicBezTo>
                  <a:pt x="2795" y="4234"/>
                  <a:pt x="2715" y="4373"/>
                  <a:pt x="2634" y="4511"/>
                </a:cubicBezTo>
                <a:lnTo>
                  <a:pt x="2401" y="4963"/>
                </a:lnTo>
                <a:lnTo>
                  <a:pt x="2179" y="5451"/>
                </a:lnTo>
                <a:lnTo>
                  <a:pt x="1966" y="5987"/>
                </a:lnTo>
                <a:lnTo>
                  <a:pt x="1764" y="6558"/>
                </a:lnTo>
                <a:cubicBezTo>
                  <a:pt x="1702" y="6758"/>
                  <a:pt x="1639" y="6958"/>
                  <a:pt x="1577" y="7158"/>
                </a:cubicBezTo>
                <a:lnTo>
                  <a:pt x="1400" y="7804"/>
                </a:lnTo>
                <a:cubicBezTo>
                  <a:pt x="1345" y="8032"/>
                  <a:pt x="1289" y="8259"/>
                  <a:pt x="1233" y="8487"/>
                </a:cubicBezTo>
                <a:lnTo>
                  <a:pt x="0" y="10000"/>
                </a:lnTo>
                <a:cubicBezTo>
                  <a:pt x="36" y="9729"/>
                  <a:pt x="71" y="9459"/>
                  <a:pt x="108" y="9188"/>
                </a:cubicBezTo>
                <a:cubicBezTo>
                  <a:pt x="151" y="8926"/>
                  <a:pt x="195" y="8665"/>
                  <a:pt x="239" y="8404"/>
                </a:cubicBezTo>
                <a:cubicBezTo>
                  <a:pt x="288" y="8149"/>
                  <a:pt x="336" y="7893"/>
                  <a:pt x="386" y="7638"/>
                </a:cubicBezTo>
                <a:cubicBezTo>
                  <a:pt x="440" y="7393"/>
                  <a:pt x="495" y="7146"/>
                  <a:pt x="550" y="6900"/>
                </a:cubicBezTo>
                <a:cubicBezTo>
                  <a:pt x="608" y="6664"/>
                  <a:pt x="667" y="6426"/>
                  <a:pt x="726" y="6189"/>
                </a:cubicBezTo>
                <a:cubicBezTo>
                  <a:pt x="791" y="5962"/>
                  <a:pt x="857" y="5734"/>
                  <a:pt x="922" y="5507"/>
                </a:cubicBezTo>
                <a:lnTo>
                  <a:pt x="1129" y="4861"/>
                </a:lnTo>
                <a:lnTo>
                  <a:pt x="1351" y="4234"/>
                </a:lnTo>
                <a:lnTo>
                  <a:pt x="1584" y="3653"/>
                </a:lnTo>
                <a:cubicBezTo>
                  <a:pt x="1666" y="3469"/>
                  <a:pt x="1747" y="3284"/>
                  <a:pt x="1829" y="3100"/>
                </a:cubicBezTo>
                <a:lnTo>
                  <a:pt x="2084" y="2601"/>
                </a:lnTo>
                <a:cubicBezTo>
                  <a:pt x="2172" y="2444"/>
                  <a:pt x="2261" y="2288"/>
                  <a:pt x="2349" y="2131"/>
                </a:cubicBezTo>
                <a:lnTo>
                  <a:pt x="2624" y="1707"/>
                </a:lnTo>
                <a:lnTo>
                  <a:pt x="2905" y="1319"/>
                </a:lnTo>
                <a:lnTo>
                  <a:pt x="3193" y="978"/>
                </a:lnTo>
                <a:lnTo>
                  <a:pt x="3487" y="682"/>
                </a:lnTo>
                <a:lnTo>
                  <a:pt x="3788" y="452"/>
                </a:lnTo>
                <a:lnTo>
                  <a:pt x="4093" y="258"/>
                </a:lnTo>
                <a:lnTo>
                  <a:pt x="4400" y="110"/>
                </a:lnTo>
                <a:lnTo>
                  <a:pt x="4712" y="36"/>
                </a:lnTo>
                <a:lnTo>
                  <a:pt x="502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Freeform 7"/>
          <p:cNvSpPr>
            <a:spLocks/>
          </p:cNvSpPr>
          <p:nvPr userDrawn="1"/>
        </p:nvSpPr>
        <p:spPr bwMode="gray">
          <a:xfrm>
            <a:off x="3306102" y="1873740"/>
            <a:ext cx="3097162" cy="97991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9869 w 10000"/>
              <a:gd name="connsiteY4" fmla="*/ 9772 h 10000"/>
              <a:gd name="connsiteX5" fmla="*/ 4993 w 10000"/>
              <a:gd name="connsiteY5" fmla="*/ 2909 h 10000"/>
              <a:gd name="connsiteX6" fmla="*/ 0 w 10000"/>
              <a:gd name="connsiteY6" fmla="*/ 10000 h 10000"/>
              <a:gd name="connsiteX7" fmla="*/ 0 w 10000"/>
              <a:gd name="connsiteY7" fmla="*/ 7080 h 10000"/>
              <a:gd name="connsiteX8" fmla="*/ 4993 w 10000"/>
              <a:gd name="connsiteY8" fmla="*/ 0 h 10000"/>
              <a:gd name="connsiteX0" fmla="*/ 4993 w 10000"/>
              <a:gd name="connsiteY0" fmla="*/ 0 h 10000"/>
              <a:gd name="connsiteX1" fmla="*/ 9877 w 10000"/>
              <a:gd name="connsiteY1" fmla="*/ 6929 h 10000"/>
              <a:gd name="connsiteX2" fmla="*/ 10000 w 10000"/>
              <a:gd name="connsiteY2" fmla="*/ 7080 h 10000"/>
              <a:gd name="connsiteX3" fmla="*/ 9869 w 10000"/>
              <a:gd name="connsiteY3" fmla="*/ 9772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9877"/>
              <a:gd name="connsiteY0" fmla="*/ 0 h 10000"/>
              <a:gd name="connsiteX1" fmla="*/ 9877 w 9877"/>
              <a:gd name="connsiteY1" fmla="*/ 6929 h 10000"/>
              <a:gd name="connsiteX2" fmla="*/ 9869 w 9877"/>
              <a:gd name="connsiteY2" fmla="*/ 9772 h 10000"/>
              <a:gd name="connsiteX3" fmla="*/ 4993 w 9877"/>
              <a:gd name="connsiteY3" fmla="*/ 2909 h 10000"/>
              <a:gd name="connsiteX4" fmla="*/ 0 w 9877"/>
              <a:gd name="connsiteY4" fmla="*/ 10000 h 10000"/>
              <a:gd name="connsiteX5" fmla="*/ 0 w 9877"/>
              <a:gd name="connsiteY5" fmla="*/ 7080 h 10000"/>
              <a:gd name="connsiteX6" fmla="*/ 4993 w 9877"/>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7" h="10000">
                <a:moveTo>
                  <a:pt x="4993" y="0"/>
                </a:moveTo>
                <a:lnTo>
                  <a:pt x="9877" y="6929"/>
                </a:lnTo>
                <a:cubicBezTo>
                  <a:pt x="9874" y="7877"/>
                  <a:pt x="9872" y="8824"/>
                  <a:pt x="9869" y="9772"/>
                </a:cubicBezTo>
                <a:lnTo>
                  <a:pt x="4993" y="2909"/>
                </a:lnTo>
                <a:lnTo>
                  <a:pt x="0" y="10000"/>
                </a:lnTo>
                <a:lnTo>
                  <a:pt x="0" y="7080"/>
                </a:lnTo>
                <a:lnTo>
                  <a:pt x="4993"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Rectangle 8"/>
          <p:cNvSpPr>
            <a:spLocks noChangeArrowheads="1"/>
          </p:cNvSpPr>
          <p:nvPr userDrawn="1"/>
        </p:nvSpPr>
        <p:spPr bwMode="gray">
          <a:xfrm>
            <a:off x="3306102" y="4576676"/>
            <a:ext cx="3094698" cy="223923"/>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6" name="Rectangle 9"/>
          <p:cNvSpPr>
            <a:spLocks noChangeArrowheads="1"/>
          </p:cNvSpPr>
          <p:nvPr userDrawn="1"/>
        </p:nvSpPr>
        <p:spPr bwMode="gray">
          <a:xfrm>
            <a:off x="5184275"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7" name="Rectangle 10"/>
          <p:cNvSpPr>
            <a:spLocks noChangeArrowheads="1"/>
          </p:cNvSpPr>
          <p:nvPr userDrawn="1"/>
        </p:nvSpPr>
        <p:spPr bwMode="gray">
          <a:xfrm>
            <a:off x="4245188"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8" name="Rectangle 11"/>
          <p:cNvSpPr>
            <a:spLocks noChangeArrowheads="1"/>
          </p:cNvSpPr>
          <p:nvPr userDrawn="1"/>
        </p:nvSpPr>
        <p:spPr bwMode="gray">
          <a:xfrm>
            <a:off x="3306102"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Rectangle 12"/>
          <p:cNvSpPr>
            <a:spLocks noChangeArrowheads="1"/>
          </p:cNvSpPr>
          <p:nvPr userDrawn="1"/>
        </p:nvSpPr>
        <p:spPr bwMode="gray">
          <a:xfrm>
            <a:off x="6131527" y="3057806"/>
            <a:ext cx="2692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cxnSp>
        <p:nvCxnSpPr>
          <p:cNvPr id="19" name="Straight Connector 18"/>
          <p:cNvCxnSpPr/>
          <p:nvPr userDrawn="1"/>
        </p:nvCxnSpPr>
        <p:spPr bwMode="gray">
          <a:xfrm>
            <a:off x="164592" y="4421854"/>
            <a:ext cx="5403444"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gray">
          <a:xfrm>
            <a:off x="5614851" y="4321148"/>
            <a:ext cx="590691" cy="184666"/>
          </a:xfrm>
          <a:prstGeom prst="rect">
            <a:avLst/>
          </a:prstGeom>
          <a:noFill/>
        </p:spPr>
        <p:txBody>
          <a:bodyPr wrap="square" lIns="0" tIns="0" rIns="0" bIns="0" rtlCol="0">
            <a:spAutoFit/>
          </a:bodyPr>
          <a:lstStyle/>
          <a:p>
            <a:pPr>
              <a:spcBef>
                <a:spcPts val="500"/>
              </a:spcBef>
            </a:pPr>
            <a:r>
              <a:rPr lang="en-US" sz="1200" dirty="0" smtClean="0">
                <a:solidFill>
                  <a:srgbClr val="0071CE"/>
                </a:solidFill>
              </a:rPr>
              <a:t>eab.com</a:t>
            </a:r>
          </a:p>
        </p:txBody>
      </p:sp>
      <p:cxnSp>
        <p:nvCxnSpPr>
          <p:cNvPr id="21" name="Straight Connector 20"/>
          <p:cNvCxnSpPr/>
          <p:nvPr userDrawn="1"/>
        </p:nvCxnSpPr>
        <p:spPr bwMode="gray">
          <a:xfrm>
            <a:off x="1547983" y="265389"/>
            <a:ext cx="0" cy="43107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10" hasCustomPrompt="1"/>
          </p:nvPr>
        </p:nvSpPr>
        <p:spPr bwMode="gray">
          <a:xfrm>
            <a:off x="1682746" y="311649"/>
            <a:ext cx="2128343" cy="338554"/>
          </a:xfrm>
          <a:prstGeom prst="rect">
            <a:avLst/>
          </a:prstGeom>
        </p:spPr>
        <p:txBody>
          <a:bodyPr lIns="0" tIns="0" rIns="0" bIns="0" anchor="ctr" anchorCtr="0"/>
          <a:lstStyle>
            <a:lvl1pPr marL="0" indent="0">
              <a:buNone/>
              <a:defRPr sz="1100">
                <a:solidFill>
                  <a:schemeClr val="tx1"/>
                </a:solidFill>
              </a:defRPr>
            </a:lvl1pPr>
          </a:lstStyle>
          <a:p>
            <a:pPr lvl="0"/>
            <a:r>
              <a:rPr lang="en-US" dirty="0" smtClean="0"/>
              <a:t>Program Name Appears Here Identically to Official Lock-up</a:t>
            </a:r>
          </a:p>
        </p:txBody>
      </p:sp>
      <p:sp>
        <p:nvSpPr>
          <p:cNvPr id="11" name="Text Placeholder 15"/>
          <p:cNvSpPr>
            <a:spLocks noGrp="1"/>
          </p:cNvSpPr>
          <p:nvPr>
            <p:ph type="body" sz="quarter" idx="18" hasCustomPrompt="1"/>
          </p:nvPr>
        </p:nvSpPr>
        <p:spPr bwMode="gray">
          <a:xfrm>
            <a:off x="734822" y="2135237"/>
            <a:ext cx="4602353" cy="830997"/>
          </a:xfrm>
          <a:prstGeom prst="rect">
            <a:avLst/>
          </a:prstGeom>
        </p:spPr>
        <p:txBody>
          <a:bodyPr wrap="square" lIns="0" tIns="0" rIns="0" bIns="0" anchor="b">
            <a:spAutoFit/>
          </a:bodyPr>
          <a:lstStyle>
            <a:lvl1pPr marL="0" indent="0" algn="l">
              <a:spcBef>
                <a:spcPts val="0"/>
              </a:spcBef>
              <a:buNone/>
              <a:defRPr sz="270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27pt Regular, Use Title Case</a:t>
            </a:r>
          </a:p>
        </p:txBody>
      </p:sp>
      <p:sp>
        <p:nvSpPr>
          <p:cNvPr id="12" name="Text Placeholder 15"/>
          <p:cNvSpPr>
            <a:spLocks noGrp="1"/>
          </p:cNvSpPr>
          <p:nvPr>
            <p:ph type="body" sz="quarter" idx="19" hasCustomPrompt="1"/>
          </p:nvPr>
        </p:nvSpPr>
        <p:spPr bwMode="gray">
          <a:xfrm>
            <a:off x="734822" y="3045955"/>
            <a:ext cx="4530282" cy="207749"/>
          </a:xfrm>
          <a:prstGeom prst="rect">
            <a:avLst/>
          </a:prstGeom>
        </p:spPr>
        <p:txBody>
          <a:bodyPr wrap="square" lIns="0" tIns="0" rIns="0" bIns="0" anchor="t">
            <a:spAutoFit/>
          </a:bodyPr>
          <a:lstStyle>
            <a:lvl1pPr marL="0" indent="0" algn="l">
              <a:spcBef>
                <a:spcPts val="0"/>
              </a:spcBef>
              <a:buNone/>
              <a:defRPr sz="135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13.5pt Regular, Use Title Case</a:t>
            </a:r>
          </a:p>
        </p:txBody>
      </p:sp>
    </p:spTree>
    <p:extLst>
      <p:ext uri="{BB962C8B-B14F-4D97-AF65-F5344CB8AC3E}">
        <p14:creationId xmlns:p14="http://schemas.microsoft.com/office/powerpoint/2010/main" val="412077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18" y="170030"/>
            <a:ext cx="1289304" cy="624024"/>
          </a:xfrm>
          <a:prstGeom prst="rect">
            <a:avLst/>
          </a:prstGeom>
        </p:spPr>
      </p:pic>
      <p:sp>
        <p:nvSpPr>
          <p:cNvPr id="32" name="Rectangle 31"/>
          <p:cNvSpPr>
            <a:spLocks noChangeArrowheads="1"/>
          </p:cNvSpPr>
          <p:nvPr userDrawn="1"/>
        </p:nvSpPr>
        <p:spPr bwMode="gray">
          <a:xfrm>
            <a:off x="3306102" y="1114305"/>
            <a:ext cx="3184728" cy="3723682"/>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Freeform 32"/>
          <p:cNvSpPr>
            <a:spLocks/>
          </p:cNvSpPr>
          <p:nvPr userDrawn="1"/>
        </p:nvSpPr>
        <p:spPr bwMode="gray">
          <a:xfrm>
            <a:off x="3306101" y="1114305"/>
            <a:ext cx="3100037" cy="1106544"/>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90 w 10000"/>
              <a:gd name="connsiteY20" fmla="*/ 9188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9890 w 10000"/>
              <a:gd name="connsiteY21" fmla="*/ 9188 h 10000"/>
              <a:gd name="connsiteX22" fmla="*/ 10000 w 10000"/>
              <a:gd name="connsiteY22" fmla="*/ 10000 h 10000"/>
              <a:gd name="connsiteX23" fmla="*/ 9851 w 10000"/>
              <a:gd name="connsiteY23" fmla="*/ 9771 h 10000"/>
              <a:gd name="connsiteX24" fmla="*/ 8778 w 10000"/>
              <a:gd name="connsiteY24" fmla="*/ 8476 h 10000"/>
              <a:gd name="connsiteX25" fmla="*/ 8668 w 10000"/>
              <a:gd name="connsiteY25" fmla="*/ 8002 h 10000"/>
              <a:gd name="connsiteX26" fmla="*/ 8547 w 10000"/>
              <a:gd name="connsiteY26" fmla="*/ 7536 h 10000"/>
              <a:gd name="connsiteX27" fmla="*/ 8417 w 10000"/>
              <a:gd name="connsiteY27" fmla="*/ 7071 h 10000"/>
              <a:gd name="connsiteX28" fmla="*/ 8274 w 10000"/>
              <a:gd name="connsiteY28" fmla="*/ 6615 h 10000"/>
              <a:gd name="connsiteX29" fmla="*/ 8118 w 10000"/>
              <a:gd name="connsiteY29" fmla="*/ 6168 h 10000"/>
              <a:gd name="connsiteX30" fmla="*/ 7959 w 10000"/>
              <a:gd name="connsiteY30" fmla="*/ 5730 h 10000"/>
              <a:gd name="connsiteX31" fmla="*/ 7787 w 10000"/>
              <a:gd name="connsiteY31" fmla="*/ 5319 h 10000"/>
              <a:gd name="connsiteX32" fmla="*/ 7605 w 10000"/>
              <a:gd name="connsiteY32" fmla="*/ 4918 h 10000"/>
              <a:gd name="connsiteX33" fmla="*/ 7413 w 10000"/>
              <a:gd name="connsiteY33" fmla="*/ 4535 h 10000"/>
              <a:gd name="connsiteX34" fmla="*/ 7212 w 10000"/>
              <a:gd name="connsiteY34" fmla="*/ 4170 h 10000"/>
              <a:gd name="connsiteX35" fmla="*/ 7000 w 10000"/>
              <a:gd name="connsiteY35" fmla="*/ 3841 h 10000"/>
              <a:gd name="connsiteX36" fmla="*/ 6779 w 10000"/>
              <a:gd name="connsiteY36" fmla="*/ 3540 h 10000"/>
              <a:gd name="connsiteX37" fmla="*/ 6549 w 10000"/>
              <a:gd name="connsiteY37" fmla="*/ 3266 h 10000"/>
              <a:gd name="connsiteX38" fmla="*/ 6315 w 10000"/>
              <a:gd name="connsiteY38" fmla="*/ 3029 h 10000"/>
              <a:gd name="connsiteX39" fmla="*/ 6068 w 10000"/>
              <a:gd name="connsiteY39" fmla="*/ 2828 h 10000"/>
              <a:gd name="connsiteX40" fmla="*/ 5811 w 10000"/>
              <a:gd name="connsiteY40" fmla="*/ 2673 h 10000"/>
              <a:gd name="connsiteX41" fmla="*/ 5544 w 10000"/>
              <a:gd name="connsiteY41" fmla="*/ 2555 h 10000"/>
              <a:gd name="connsiteX42" fmla="*/ 5275 w 10000"/>
              <a:gd name="connsiteY42" fmla="*/ 2482 h 10000"/>
              <a:gd name="connsiteX43" fmla="*/ 4992 w 10000"/>
              <a:gd name="connsiteY43" fmla="*/ 2454 h 10000"/>
              <a:gd name="connsiteX44" fmla="*/ 4712 w 10000"/>
              <a:gd name="connsiteY44" fmla="*/ 2482 h 10000"/>
              <a:gd name="connsiteX45" fmla="*/ 4433 w 10000"/>
              <a:gd name="connsiteY45" fmla="*/ 2564 h 10000"/>
              <a:gd name="connsiteX46" fmla="*/ 4153 w 10000"/>
              <a:gd name="connsiteY46" fmla="*/ 2682 h 10000"/>
              <a:gd name="connsiteX47" fmla="*/ 3887 w 10000"/>
              <a:gd name="connsiteY47" fmla="*/ 2865 h 10000"/>
              <a:gd name="connsiteX48" fmla="*/ 3617 w 10000"/>
              <a:gd name="connsiteY48" fmla="*/ 3102 h 10000"/>
              <a:gd name="connsiteX49" fmla="*/ 3357 w 10000"/>
              <a:gd name="connsiteY49" fmla="*/ 3376 h 10000"/>
              <a:gd name="connsiteX50" fmla="*/ 3104 w 10000"/>
              <a:gd name="connsiteY50" fmla="*/ 3686 h 10000"/>
              <a:gd name="connsiteX51" fmla="*/ 2857 w 10000"/>
              <a:gd name="connsiteY51" fmla="*/ 4051 h 10000"/>
              <a:gd name="connsiteX52" fmla="*/ 2616 w 10000"/>
              <a:gd name="connsiteY52" fmla="*/ 4462 h 10000"/>
              <a:gd name="connsiteX53" fmla="*/ 2385 w 10000"/>
              <a:gd name="connsiteY53" fmla="*/ 4909 h 10000"/>
              <a:gd name="connsiteX54" fmla="*/ 2164 w 10000"/>
              <a:gd name="connsiteY54" fmla="*/ 5392 h 10000"/>
              <a:gd name="connsiteX55" fmla="*/ 1953 w 10000"/>
              <a:gd name="connsiteY55" fmla="*/ 5922 h 10000"/>
              <a:gd name="connsiteX56" fmla="*/ 1752 w 10000"/>
              <a:gd name="connsiteY56" fmla="*/ 6487 h 10000"/>
              <a:gd name="connsiteX57" fmla="*/ 1566 w 10000"/>
              <a:gd name="connsiteY57" fmla="*/ 7080 h 10000"/>
              <a:gd name="connsiteX58" fmla="*/ 1391 w 10000"/>
              <a:gd name="connsiteY58" fmla="*/ 7719 h 10000"/>
              <a:gd name="connsiteX59" fmla="*/ 1225 w 10000"/>
              <a:gd name="connsiteY59" fmla="*/ 8394 h 10000"/>
              <a:gd name="connsiteX60" fmla="*/ 0 w 10000"/>
              <a:gd name="connsiteY60" fmla="*/ 9891 h 10000"/>
              <a:gd name="connsiteX61" fmla="*/ 107 w 10000"/>
              <a:gd name="connsiteY61" fmla="*/ 9088 h 10000"/>
              <a:gd name="connsiteX62" fmla="*/ 237 w 10000"/>
              <a:gd name="connsiteY62" fmla="*/ 8312 h 10000"/>
              <a:gd name="connsiteX63" fmla="*/ 383 w 10000"/>
              <a:gd name="connsiteY63" fmla="*/ 7555 h 10000"/>
              <a:gd name="connsiteX64" fmla="*/ 546 w 10000"/>
              <a:gd name="connsiteY64" fmla="*/ 6825 h 10000"/>
              <a:gd name="connsiteX65" fmla="*/ 721 w 10000"/>
              <a:gd name="connsiteY65" fmla="*/ 6122 h 10000"/>
              <a:gd name="connsiteX66" fmla="*/ 916 w 10000"/>
              <a:gd name="connsiteY66" fmla="*/ 5447 h 10000"/>
              <a:gd name="connsiteX67" fmla="*/ 1121 w 10000"/>
              <a:gd name="connsiteY67" fmla="*/ 4808 h 10000"/>
              <a:gd name="connsiteX68" fmla="*/ 1342 w 10000"/>
              <a:gd name="connsiteY68" fmla="*/ 4188 h 10000"/>
              <a:gd name="connsiteX69" fmla="*/ 1573 w 10000"/>
              <a:gd name="connsiteY69" fmla="*/ 3613 h 10000"/>
              <a:gd name="connsiteX70" fmla="*/ 1817 w 10000"/>
              <a:gd name="connsiteY70" fmla="*/ 3066 h 10000"/>
              <a:gd name="connsiteX71" fmla="*/ 2070 w 10000"/>
              <a:gd name="connsiteY71" fmla="*/ 2573 h 10000"/>
              <a:gd name="connsiteX72" fmla="*/ 2333 w 10000"/>
              <a:gd name="connsiteY72" fmla="*/ 2108 h 10000"/>
              <a:gd name="connsiteX73" fmla="*/ 2606 w 10000"/>
              <a:gd name="connsiteY73" fmla="*/ 1688 h 10000"/>
              <a:gd name="connsiteX74" fmla="*/ 2886 w 10000"/>
              <a:gd name="connsiteY74" fmla="*/ 1305 h 10000"/>
              <a:gd name="connsiteX75" fmla="*/ 3172 w 10000"/>
              <a:gd name="connsiteY75" fmla="*/ 967 h 10000"/>
              <a:gd name="connsiteX76" fmla="*/ 3464 w 10000"/>
              <a:gd name="connsiteY76" fmla="*/ 675 h 10000"/>
              <a:gd name="connsiteX77" fmla="*/ 3763 w 10000"/>
              <a:gd name="connsiteY77" fmla="*/ 447 h 10000"/>
              <a:gd name="connsiteX78" fmla="*/ 4066 w 10000"/>
              <a:gd name="connsiteY78" fmla="*/ 255 h 10000"/>
              <a:gd name="connsiteX79" fmla="*/ 4371 w 10000"/>
              <a:gd name="connsiteY79" fmla="*/ 109 h 10000"/>
              <a:gd name="connsiteX80" fmla="*/ 4680 w 10000"/>
              <a:gd name="connsiteY80" fmla="*/ 36 h 10000"/>
              <a:gd name="connsiteX81" fmla="*/ 4992 w 10000"/>
              <a:gd name="connsiteY81"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9933"/>
              <a:gd name="connsiteY0" fmla="*/ 0 h 9891"/>
              <a:gd name="connsiteX1" fmla="*/ 5307 w 9933"/>
              <a:gd name="connsiteY1" fmla="*/ 36 h 9891"/>
              <a:gd name="connsiteX2" fmla="*/ 5616 w 9933"/>
              <a:gd name="connsiteY2" fmla="*/ 109 h 9891"/>
              <a:gd name="connsiteX3" fmla="*/ 5928 w 9933"/>
              <a:gd name="connsiteY3" fmla="*/ 255 h 9891"/>
              <a:gd name="connsiteX4" fmla="*/ 6233 w 9933"/>
              <a:gd name="connsiteY4" fmla="*/ 447 h 9891"/>
              <a:gd name="connsiteX5" fmla="*/ 6532 w 9933"/>
              <a:gd name="connsiteY5" fmla="*/ 684 h 9891"/>
              <a:gd name="connsiteX6" fmla="*/ 6828 w 9933"/>
              <a:gd name="connsiteY6" fmla="*/ 985 h 9891"/>
              <a:gd name="connsiteX7" fmla="*/ 7114 w 9933"/>
              <a:gd name="connsiteY7" fmla="*/ 1314 h 9891"/>
              <a:gd name="connsiteX8" fmla="*/ 7397 w 9933"/>
              <a:gd name="connsiteY8" fmla="*/ 1706 h 9891"/>
              <a:gd name="connsiteX9" fmla="*/ 7670 w 9933"/>
              <a:gd name="connsiteY9" fmla="*/ 2135 h 9891"/>
              <a:gd name="connsiteX10" fmla="*/ 7933 w 9933"/>
              <a:gd name="connsiteY10" fmla="*/ 2591 h 9891"/>
              <a:gd name="connsiteX11" fmla="*/ 8187 w 9933"/>
              <a:gd name="connsiteY11" fmla="*/ 3111 h 9891"/>
              <a:gd name="connsiteX12" fmla="*/ 8430 w 9933"/>
              <a:gd name="connsiteY12" fmla="*/ 3650 h 9891"/>
              <a:gd name="connsiteX13" fmla="*/ 8664 w 9933"/>
              <a:gd name="connsiteY13" fmla="*/ 4243 h 9891"/>
              <a:gd name="connsiteX14" fmla="*/ 8885 w 9933"/>
              <a:gd name="connsiteY14" fmla="*/ 4854 h 9891"/>
              <a:gd name="connsiteX15" fmla="*/ 9090 w 9933"/>
              <a:gd name="connsiteY15" fmla="*/ 5511 h 9891"/>
              <a:gd name="connsiteX16" fmla="*/ 9282 w 9933"/>
              <a:gd name="connsiteY16" fmla="*/ 6186 h 9891"/>
              <a:gd name="connsiteX17" fmla="*/ 9461 w 9933"/>
              <a:gd name="connsiteY17" fmla="*/ 6898 h 9891"/>
              <a:gd name="connsiteX18" fmla="*/ 9620 w 9933"/>
              <a:gd name="connsiteY18" fmla="*/ 7637 h 9891"/>
              <a:gd name="connsiteX19" fmla="*/ 9763 w 9933"/>
              <a:gd name="connsiteY19" fmla="*/ 8403 h 9891"/>
              <a:gd name="connsiteX20" fmla="*/ 9851 w 9933"/>
              <a:gd name="connsiteY20" fmla="*/ 9026 h 9891"/>
              <a:gd name="connsiteX21" fmla="*/ 9851 w 9933"/>
              <a:gd name="connsiteY21" fmla="*/ 9771 h 9891"/>
              <a:gd name="connsiteX22" fmla="*/ 8778 w 9933"/>
              <a:gd name="connsiteY22" fmla="*/ 8476 h 9891"/>
              <a:gd name="connsiteX23" fmla="*/ 8668 w 9933"/>
              <a:gd name="connsiteY23" fmla="*/ 8002 h 9891"/>
              <a:gd name="connsiteX24" fmla="*/ 8547 w 9933"/>
              <a:gd name="connsiteY24" fmla="*/ 7536 h 9891"/>
              <a:gd name="connsiteX25" fmla="*/ 8417 w 9933"/>
              <a:gd name="connsiteY25" fmla="*/ 7071 h 9891"/>
              <a:gd name="connsiteX26" fmla="*/ 8274 w 9933"/>
              <a:gd name="connsiteY26" fmla="*/ 6615 h 9891"/>
              <a:gd name="connsiteX27" fmla="*/ 8118 w 9933"/>
              <a:gd name="connsiteY27" fmla="*/ 6168 h 9891"/>
              <a:gd name="connsiteX28" fmla="*/ 7959 w 9933"/>
              <a:gd name="connsiteY28" fmla="*/ 5730 h 9891"/>
              <a:gd name="connsiteX29" fmla="*/ 7787 w 9933"/>
              <a:gd name="connsiteY29" fmla="*/ 5319 h 9891"/>
              <a:gd name="connsiteX30" fmla="*/ 7605 w 9933"/>
              <a:gd name="connsiteY30" fmla="*/ 4918 h 9891"/>
              <a:gd name="connsiteX31" fmla="*/ 7413 w 9933"/>
              <a:gd name="connsiteY31" fmla="*/ 4535 h 9891"/>
              <a:gd name="connsiteX32" fmla="*/ 7212 w 9933"/>
              <a:gd name="connsiteY32" fmla="*/ 4170 h 9891"/>
              <a:gd name="connsiteX33" fmla="*/ 7000 w 9933"/>
              <a:gd name="connsiteY33" fmla="*/ 3841 h 9891"/>
              <a:gd name="connsiteX34" fmla="*/ 6779 w 9933"/>
              <a:gd name="connsiteY34" fmla="*/ 3540 h 9891"/>
              <a:gd name="connsiteX35" fmla="*/ 6549 w 9933"/>
              <a:gd name="connsiteY35" fmla="*/ 3266 h 9891"/>
              <a:gd name="connsiteX36" fmla="*/ 6315 w 9933"/>
              <a:gd name="connsiteY36" fmla="*/ 3029 h 9891"/>
              <a:gd name="connsiteX37" fmla="*/ 6068 w 9933"/>
              <a:gd name="connsiteY37" fmla="*/ 2828 h 9891"/>
              <a:gd name="connsiteX38" fmla="*/ 5811 w 9933"/>
              <a:gd name="connsiteY38" fmla="*/ 2673 h 9891"/>
              <a:gd name="connsiteX39" fmla="*/ 5544 w 9933"/>
              <a:gd name="connsiteY39" fmla="*/ 2555 h 9891"/>
              <a:gd name="connsiteX40" fmla="*/ 5275 w 9933"/>
              <a:gd name="connsiteY40" fmla="*/ 2482 h 9891"/>
              <a:gd name="connsiteX41" fmla="*/ 4992 w 9933"/>
              <a:gd name="connsiteY41" fmla="*/ 2454 h 9891"/>
              <a:gd name="connsiteX42" fmla="*/ 4712 w 9933"/>
              <a:gd name="connsiteY42" fmla="*/ 2482 h 9891"/>
              <a:gd name="connsiteX43" fmla="*/ 4433 w 9933"/>
              <a:gd name="connsiteY43" fmla="*/ 2564 h 9891"/>
              <a:gd name="connsiteX44" fmla="*/ 4153 w 9933"/>
              <a:gd name="connsiteY44" fmla="*/ 2682 h 9891"/>
              <a:gd name="connsiteX45" fmla="*/ 3887 w 9933"/>
              <a:gd name="connsiteY45" fmla="*/ 2865 h 9891"/>
              <a:gd name="connsiteX46" fmla="*/ 3617 w 9933"/>
              <a:gd name="connsiteY46" fmla="*/ 3102 h 9891"/>
              <a:gd name="connsiteX47" fmla="*/ 3357 w 9933"/>
              <a:gd name="connsiteY47" fmla="*/ 3376 h 9891"/>
              <a:gd name="connsiteX48" fmla="*/ 3104 w 9933"/>
              <a:gd name="connsiteY48" fmla="*/ 3686 h 9891"/>
              <a:gd name="connsiteX49" fmla="*/ 2857 w 9933"/>
              <a:gd name="connsiteY49" fmla="*/ 4051 h 9891"/>
              <a:gd name="connsiteX50" fmla="*/ 2616 w 9933"/>
              <a:gd name="connsiteY50" fmla="*/ 4462 h 9891"/>
              <a:gd name="connsiteX51" fmla="*/ 2385 w 9933"/>
              <a:gd name="connsiteY51" fmla="*/ 4909 h 9891"/>
              <a:gd name="connsiteX52" fmla="*/ 2164 w 9933"/>
              <a:gd name="connsiteY52" fmla="*/ 5392 h 9891"/>
              <a:gd name="connsiteX53" fmla="*/ 1953 w 9933"/>
              <a:gd name="connsiteY53" fmla="*/ 5922 h 9891"/>
              <a:gd name="connsiteX54" fmla="*/ 1752 w 9933"/>
              <a:gd name="connsiteY54" fmla="*/ 6487 h 9891"/>
              <a:gd name="connsiteX55" fmla="*/ 1566 w 9933"/>
              <a:gd name="connsiteY55" fmla="*/ 7080 h 9891"/>
              <a:gd name="connsiteX56" fmla="*/ 1391 w 9933"/>
              <a:gd name="connsiteY56" fmla="*/ 7719 h 9891"/>
              <a:gd name="connsiteX57" fmla="*/ 1225 w 9933"/>
              <a:gd name="connsiteY57" fmla="*/ 8394 h 9891"/>
              <a:gd name="connsiteX58" fmla="*/ 0 w 9933"/>
              <a:gd name="connsiteY58" fmla="*/ 9891 h 9891"/>
              <a:gd name="connsiteX59" fmla="*/ 107 w 9933"/>
              <a:gd name="connsiteY59" fmla="*/ 9088 h 9891"/>
              <a:gd name="connsiteX60" fmla="*/ 237 w 9933"/>
              <a:gd name="connsiteY60" fmla="*/ 8312 h 9891"/>
              <a:gd name="connsiteX61" fmla="*/ 383 w 9933"/>
              <a:gd name="connsiteY61" fmla="*/ 7555 h 9891"/>
              <a:gd name="connsiteX62" fmla="*/ 546 w 9933"/>
              <a:gd name="connsiteY62" fmla="*/ 6825 h 9891"/>
              <a:gd name="connsiteX63" fmla="*/ 721 w 9933"/>
              <a:gd name="connsiteY63" fmla="*/ 6122 h 9891"/>
              <a:gd name="connsiteX64" fmla="*/ 916 w 9933"/>
              <a:gd name="connsiteY64" fmla="*/ 5447 h 9891"/>
              <a:gd name="connsiteX65" fmla="*/ 1121 w 9933"/>
              <a:gd name="connsiteY65" fmla="*/ 4808 h 9891"/>
              <a:gd name="connsiteX66" fmla="*/ 1342 w 9933"/>
              <a:gd name="connsiteY66" fmla="*/ 4188 h 9891"/>
              <a:gd name="connsiteX67" fmla="*/ 1573 w 9933"/>
              <a:gd name="connsiteY67" fmla="*/ 3613 h 9891"/>
              <a:gd name="connsiteX68" fmla="*/ 1817 w 9933"/>
              <a:gd name="connsiteY68" fmla="*/ 3066 h 9891"/>
              <a:gd name="connsiteX69" fmla="*/ 2070 w 9933"/>
              <a:gd name="connsiteY69" fmla="*/ 2573 h 9891"/>
              <a:gd name="connsiteX70" fmla="*/ 2333 w 9933"/>
              <a:gd name="connsiteY70" fmla="*/ 2108 h 9891"/>
              <a:gd name="connsiteX71" fmla="*/ 2606 w 9933"/>
              <a:gd name="connsiteY71" fmla="*/ 1688 h 9891"/>
              <a:gd name="connsiteX72" fmla="*/ 2886 w 9933"/>
              <a:gd name="connsiteY72" fmla="*/ 1305 h 9891"/>
              <a:gd name="connsiteX73" fmla="*/ 3172 w 9933"/>
              <a:gd name="connsiteY73" fmla="*/ 967 h 9891"/>
              <a:gd name="connsiteX74" fmla="*/ 3464 w 9933"/>
              <a:gd name="connsiteY74" fmla="*/ 675 h 9891"/>
              <a:gd name="connsiteX75" fmla="*/ 3763 w 9933"/>
              <a:gd name="connsiteY75" fmla="*/ 447 h 9891"/>
              <a:gd name="connsiteX76" fmla="*/ 4066 w 9933"/>
              <a:gd name="connsiteY76" fmla="*/ 255 h 9891"/>
              <a:gd name="connsiteX77" fmla="*/ 4371 w 9933"/>
              <a:gd name="connsiteY77" fmla="*/ 109 h 9891"/>
              <a:gd name="connsiteX78" fmla="*/ 4680 w 9933"/>
              <a:gd name="connsiteY78" fmla="*/ 36 h 9891"/>
              <a:gd name="connsiteX79" fmla="*/ 4992 w 9933"/>
              <a:gd name="connsiteY79" fmla="*/ 0 h 9891"/>
              <a:gd name="connsiteX0" fmla="*/ 5026 w 9927"/>
              <a:gd name="connsiteY0" fmla="*/ 0 h 10000"/>
              <a:gd name="connsiteX1" fmla="*/ 5343 w 9927"/>
              <a:gd name="connsiteY1" fmla="*/ 36 h 10000"/>
              <a:gd name="connsiteX2" fmla="*/ 5654 w 9927"/>
              <a:gd name="connsiteY2" fmla="*/ 110 h 10000"/>
              <a:gd name="connsiteX3" fmla="*/ 5968 w 9927"/>
              <a:gd name="connsiteY3" fmla="*/ 258 h 10000"/>
              <a:gd name="connsiteX4" fmla="*/ 6275 w 9927"/>
              <a:gd name="connsiteY4" fmla="*/ 452 h 10000"/>
              <a:gd name="connsiteX5" fmla="*/ 6576 w 9927"/>
              <a:gd name="connsiteY5" fmla="*/ 692 h 10000"/>
              <a:gd name="connsiteX6" fmla="*/ 6874 w 9927"/>
              <a:gd name="connsiteY6" fmla="*/ 996 h 10000"/>
              <a:gd name="connsiteX7" fmla="*/ 7162 w 9927"/>
              <a:gd name="connsiteY7" fmla="*/ 1328 h 10000"/>
              <a:gd name="connsiteX8" fmla="*/ 7447 w 9927"/>
              <a:gd name="connsiteY8" fmla="*/ 1725 h 10000"/>
              <a:gd name="connsiteX9" fmla="*/ 7722 w 9927"/>
              <a:gd name="connsiteY9" fmla="*/ 2159 h 10000"/>
              <a:gd name="connsiteX10" fmla="*/ 7987 w 9927"/>
              <a:gd name="connsiteY10" fmla="*/ 2620 h 10000"/>
              <a:gd name="connsiteX11" fmla="*/ 8242 w 9927"/>
              <a:gd name="connsiteY11" fmla="*/ 3145 h 10000"/>
              <a:gd name="connsiteX12" fmla="*/ 8487 w 9927"/>
              <a:gd name="connsiteY12" fmla="*/ 3690 h 10000"/>
              <a:gd name="connsiteX13" fmla="*/ 8722 w 9927"/>
              <a:gd name="connsiteY13" fmla="*/ 4290 h 10000"/>
              <a:gd name="connsiteX14" fmla="*/ 8945 w 9927"/>
              <a:gd name="connsiteY14" fmla="*/ 4907 h 10000"/>
              <a:gd name="connsiteX15" fmla="*/ 9151 w 9927"/>
              <a:gd name="connsiteY15" fmla="*/ 5572 h 10000"/>
              <a:gd name="connsiteX16" fmla="*/ 9345 w 9927"/>
              <a:gd name="connsiteY16" fmla="*/ 6254 h 10000"/>
              <a:gd name="connsiteX17" fmla="*/ 9525 w 9927"/>
              <a:gd name="connsiteY17" fmla="*/ 6974 h 10000"/>
              <a:gd name="connsiteX18" fmla="*/ 9685 w 9927"/>
              <a:gd name="connsiteY18" fmla="*/ 7721 h 10000"/>
              <a:gd name="connsiteX19" fmla="*/ 9829 w 9927"/>
              <a:gd name="connsiteY19" fmla="*/ 8496 h 10000"/>
              <a:gd name="connsiteX20" fmla="*/ 9917 w 9927"/>
              <a:gd name="connsiteY20" fmla="*/ 9125 h 10000"/>
              <a:gd name="connsiteX21" fmla="*/ 9917 w 9927"/>
              <a:gd name="connsiteY21" fmla="*/ 9879 h 10000"/>
              <a:gd name="connsiteX22" fmla="*/ 8837 w 9927"/>
              <a:gd name="connsiteY22" fmla="*/ 8569 h 10000"/>
              <a:gd name="connsiteX23" fmla="*/ 8726 w 9927"/>
              <a:gd name="connsiteY23" fmla="*/ 8090 h 10000"/>
              <a:gd name="connsiteX24" fmla="*/ 8605 w 9927"/>
              <a:gd name="connsiteY24" fmla="*/ 7619 h 10000"/>
              <a:gd name="connsiteX25" fmla="*/ 8474 w 9927"/>
              <a:gd name="connsiteY25" fmla="*/ 7149 h 10000"/>
              <a:gd name="connsiteX26" fmla="*/ 8330 w 9927"/>
              <a:gd name="connsiteY26" fmla="*/ 6688 h 10000"/>
              <a:gd name="connsiteX27" fmla="*/ 8173 w 9927"/>
              <a:gd name="connsiteY27" fmla="*/ 6236 h 10000"/>
              <a:gd name="connsiteX28" fmla="*/ 8013 w 9927"/>
              <a:gd name="connsiteY28" fmla="*/ 5793 h 10000"/>
              <a:gd name="connsiteX29" fmla="*/ 7840 w 9927"/>
              <a:gd name="connsiteY29" fmla="*/ 5378 h 10000"/>
              <a:gd name="connsiteX30" fmla="*/ 7656 w 9927"/>
              <a:gd name="connsiteY30" fmla="*/ 4972 h 10000"/>
              <a:gd name="connsiteX31" fmla="*/ 7463 w 9927"/>
              <a:gd name="connsiteY31" fmla="*/ 4585 h 10000"/>
              <a:gd name="connsiteX32" fmla="*/ 7261 w 9927"/>
              <a:gd name="connsiteY32" fmla="*/ 4216 h 10000"/>
              <a:gd name="connsiteX33" fmla="*/ 7047 w 9927"/>
              <a:gd name="connsiteY33" fmla="*/ 3883 h 10000"/>
              <a:gd name="connsiteX34" fmla="*/ 6825 w 9927"/>
              <a:gd name="connsiteY34" fmla="*/ 3579 h 10000"/>
              <a:gd name="connsiteX35" fmla="*/ 6593 w 9927"/>
              <a:gd name="connsiteY35" fmla="*/ 3302 h 10000"/>
              <a:gd name="connsiteX36" fmla="*/ 6358 w 9927"/>
              <a:gd name="connsiteY36" fmla="*/ 3062 h 10000"/>
              <a:gd name="connsiteX37" fmla="*/ 6109 w 9927"/>
              <a:gd name="connsiteY37" fmla="*/ 2859 h 10000"/>
              <a:gd name="connsiteX38" fmla="*/ 5850 w 9927"/>
              <a:gd name="connsiteY38" fmla="*/ 2702 h 10000"/>
              <a:gd name="connsiteX39" fmla="*/ 5581 w 9927"/>
              <a:gd name="connsiteY39" fmla="*/ 2583 h 10000"/>
              <a:gd name="connsiteX40" fmla="*/ 5311 w 9927"/>
              <a:gd name="connsiteY40" fmla="*/ 2509 h 10000"/>
              <a:gd name="connsiteX41" fmla="*/ 5026 w 9927"/>
              <a:gd name="connsiteY41" fmla="*/ 2481 h 10000"/>
              <a:gd name="connsiteX42" fmla="*/ 4744 w 9927"/>
              <a:gd name="connsiteY42" fmla="*/ 2509 h 10000"/>
              <a:gd name="connsiteX43" fmla="*/ 4463 w 9927"/>
              <a:gd name="connsiteY43" fmla="*/ 2592 h 10000"/>
              <a:gd name="connsiteX44" fmla="*/ 4181 w 9927"/>
              <a:gd name="connsiteY44" fmla="*/ 2712 h 10000"/>
              <a:gd name="connsiteX45" fmla="*/ 3913 w 9927"/>
              <a:gd name="connsiteY45" fmla="*/ 2897 h 10000"/>
              <a:gd name="connsiteX46" fmla="*/ 3641 w 9927"/>
              <a:gd name="connsiteY46" fmla="*/ 3136 h 10000"/>
              <a:gd name="connsiteX47" fmla="*/ 3380 w 9927"/>
              <a:gd name="connsiteY47" fmla="*/ 3413 h 10000"/>
              <a:gd name="connsiteX48" fmla="*/ 3125 w 9927"/>
              <a:gd name="connsiteY48" fmla="*/ 3727 h 10000"/>
              <a:gd name="connsiteX49" fmla="*/ 2876 w 9927"/>
              <a:gd name="connsiteY49" fmla="*/ 4096 h 10000"/>
              <a:gd name="connsiteX50" fmla="*/ 2634 w 9927"/>
              <a:gd name="connsiteY50" fmla="*/ 4511 h 10000"/>
              <a:gd name="connsiteX51" fmla="*/ 2401 w 9927"/>
              <a:gd name="connsiteY51" fmla="*/ 4963 h 10000"/>
              <a:gd name="connsiteX52" fmla="*/ 2179 w 9927"/>
              <a:gd name="connsiteY52" fmla="*/ 5451 h 10000"/>
              <a:gd name="connsiteX53" fmla="*/ 1966 w 9927"/>
              <a:gd name="connsiteY53" fmla="*/ 5987 h 10000"/>
              <a:gd name="connsiteX54" fmla="*/ 1764 w 9927"/>
              <a:gd name="connsiteY54" fmla="*/ 6558 h 10000"/>
              <a:gd name="connsiteX55" fmla="*/ 1577 w 9927"/>
              <a:gd name="connsiteY55" fmla="*/ 7158 h 10000"/>
              <a:gd name="connsiteX56" fmla="*/ 1400 w 9927"/>
              <a:gd name="connsiteY56" fmla="*/ 7804 h 10000"/>
              <a:gd name="connsiteX57" fmla="*/ 1233 w 9927"/>
              <a:gd name="connsiteY57" fmla="*/ 8487 h 10000"/>
              <a:gd name="connsiteX58" fmla="*/ 0 w 9927"/>
              <a:gd name="connsiteY58" fmla="*/ 10000 h 10000"/>
              <a:gd name="connsiteX59" fmla="*/ 108 w 9927"/>
              <a:gd name="connsiteY59" fmla="*/ 9188 h 10000"/>
              <a:gd name="connsiteX60" fmla="*/ 239 w 9927"/>
              <a:gd name="connsiteY60" fmla="*/ 8404 h 10000"/>
              <a:gd name="connsiteX61" fmla="*/ 386 w 9927"/>
              <a:gd name="connsiteY61" fmla="*/ 7638 h 10000"/>
              <a:gd name="connsiteX62" fmla="*/ 550 w 9927"/>
              <a:gd name="connsiteY62" fmla="*/ 6900 h 10000"/>
              <a:gd name="connsiteX63" fmla="*/ 726 w 9927"/>
              <a:gd name="connsiteY63" fmla="*/ 6189 h 10000"/>
              <a:gd name="connsiteX64" fmla="*/ 922 w 9927"/>
              <a:gd name="connsiteY64" fmla="*/ 5507 h 10000"/>
              <a:gd name="connsiteX65" fmla="*/ 1129 w 9927"/>
              <a:gd name="connsiteY65" fmla="*/ 4861 h 10000"/>
              <a:gd name="connsiteX66" fmla="*/ 1351 w 9927"/>
              <a:gd name="connsiteY66" fmla="*/ 4234 h 10000"/>
              <a:gd name="connsiteX67" fmla="*/ 1584 w 9927"/>
              <a:gd name="connsiteY67" fmla="*/ 3653 h 10000"/>
              <a:gd name="connsiteX68" fmla="*/ 1829 w 9927"/>
              <a:gd name="connsiteY68" fmla="*/ 3100 h 10000"/>
              <a:gd name="connsiteX69" fmla="*/ 2084 w 9927"/>
              <a:gd name="connsiteY69" fmla="*/ 2601 h 10000"/>
              <a:gd name="connsiteX70" fmla="*/ 2349 w 9927"/>
              <a:gd name="connsiteY70" fmla="*/ 2131 h 10000"/>
              <a:gd name="connsiteX71" fmla="*/ 2624 w 9927"/>
              <a:gd name="connsiteY71" fmla="*/ 1707 h 10000"/>
              <a:gd name="connsiteX72" fmla="*/ 2905 w 9927"/>
              <a:gd name="connsiteY72" fmla="*/ 1319 h 10000"/>
              <a:gd name="connsiteX73" fmla="*/ 3193 w 9927"/>
              <a:gd name="connsiteY73" fmla="*/ 978 h 10000"/>
              <a:gd name="connsiteX74" fmla="*/ 3487 w 9927"/>
              <a:gd name="connsiteY74" fmla="*/ 682 h 10000"/>
              <a:gd name="connsiteX75" fmla="*/ 3788 w 9927"/>
              <a:gd name="connsiteY75" fmla="*/ 452 h 10000"/>
              <a:gd name="connsiteX76" fmla="*/ 4093 w 9927"/>
              <a:gd name="connsiteY76" fmla="*/ 258 h 10000"/>
              <a:gd name="connsiteX77" fmla="*/ 4400 w 9927"/>
              <a:gd name="connsiteY77" fmla="*/ 110 h 10000"/>
              <a:gd name="connsiteX78" fmla="*/ 4712 w 9927"/>
              <a:gd name="connsiteY78" fmla="*/ 36 h 10000"/>
              <a:gd name="connsiteX79" fmla="*/ 5026 w 9927"/>
              <a:gd name="connsiteY7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927" h="10000">
                <a:moveTo>
                  <a:pt x="5026" y="0"/>
                </a:moveTo>
                <a:lnTo>
                  <a:pt x="5343" y="36"/>
                </a:lnTo>
                <a:lnTo>
                  <a:pt x="5654" y="110"/>
                </a:lnTo>
                <a:lnTo>
                  <a:pt x="5968" y="258"/>
                </a:lnTo>
                <a:lnTo>
                  <a:pt x="6275" y="452"/>
                </a:lnTo>
                <a:lnTo>
                  <a:pt x="6576" y="692"/>
                </a:lnTo>
                <a:lnTo>
                  <a:pt x="6874" y="996"/>
                </a:lnTo>
                <a:lnTo>
                  <a:pt x="7162" y="1328"/>
                </a:lnTo>
                <a:lnTo>
                  <a:pt x="7447" y="1725"/>
                </a:lnTo>
                <a:lnTo>
                  <a:pt x="7722" y="2159"/>
                </a:lnTo>
                <a:cubicBezTo>
                  <a:pt x="7810" y="2313"/>
                  <a:pt x="7899" y="2466"/>
                  <a:pt x="7987" y="2620"/>
                </a:cubicBezTo>
                <a:cubicBezTo>
                  <a:pt x="8072" y="2794"/>
                  <a:pt x="8157" y="2970"/>
                  <a:pt x="8242" y="3145"/>
                </a:cubicBezTo>
                <a:lnTo>
                  <a:pt x="8487" y="3690"/>
                </a:lnTo>
                <a:cubicBezTo>
                  <a:pt x="8565" y="3890"/>
                  <a:pt x="8644" y="4090"/>
                  <a:pt x="8722" y="4290"/>
                </a:cubicBezTo>
                <a:cubicBezTo>
                  <a:pt x="8796" y="4496"/>
                  <a:pt x="8871" y="4701"/>
                  <a:pt x="8945" y="4907"/>
                </a:cubicBezTo>
                <a:cubicBezTo>
                  <a:pt x="9013" y="5129"/>
                  <a:pt x="9083" y="5350"/>
                  <a:pt x="9151" y="5572"/>
                </a:cubicBezTo>
                <a:cubicBezTo>
                  <a:pt x="9216" y="5799"/>
                  <a:pt x="9280" y="6027"/>
                  <a:pt x="9345" y="6254"/>
                </a:cubicBezTo>
                <a:cubicBezTo>
                  <a:pt x="9405" y="6494"/>
                  <a:pt x="9464" y="6734"/>
                  <a:pt x="9525" y="6974"/>
                </a:cubicBezTo>
                <a:cubicBezTo>
                  <a:pt x="9578" y="7223"/>
                  <a:pt x="9632" y="7472"/>
                  <a:pt x="9685" y="7721"/>
                </a:cubicBezTo>
                <a:lnTo>
                  <a:pt x="9829" y="8496"/>
                </a:lnTo>
                <a:cubicBezTo>
                  <a:pt x="9867" y="8729"/>
                  <a:pt x="9902" y="8895"/>
                  <a:pt x="9917" y="9125"/>
                </a:cubicBezTo>
                <a:cubicBezTo>
                  <a:pt x="9933" y="9356"/>
                  <a:pt x="9930" y="9391"/>
                  <a:pt x="9917" y="9879"/>
                </a:cubicBezTo>
                <a:lnTo>
                  <a:pt x="8837" y="8569"/>
                </a:lnTo>
                <a:cubicBezTo>
                  <a:pt x="8800" y="8410"/>
                  <a:pt x="8764" y="8250"/>
                  <a:pt x="8726" y="8090"/>
                </a:cubicBezTo>
                <a:cubicBezTo>
                  <a:pt x="8686" y="7933"/>
                  <a:pt x="8645" y="7776"/>
                  <a:pt x="8605" y="7619"/>
                </a:cubicBezTo>
                <a:cubicBezTo>
                  <a:pt x="8561" y="7462"/>
                  <a:pt x="8517" y="7306"/>
                  <a:pt x="8474" y="7149"/>
                </a:cubicBezTo>
                <a:cubicBezTo>
                  <a:pt x="8425" y="6995"/>
                  <a:pt x="8378" y="6842"/>
                  <a:pt x="8330" y="6688"/>
                </a:cubicBezTo>
                <a:cubicBezTo>
                  <a:pt x="8278" y="6537"/>
                  <a:pt x="8225" y="6387"/>
                  <a:pt x="8173" y="6236"/>
                </a:cubicBezTo>
                <a:cubicBezTo>
                  <a:pt x="8120" y="6088"/>
                  <a:pt x="8066" y="5941"/>
                  <a:pt x="8013" y="5793"/>
                </a:cubicBezTo>
                <a:cubicBezTo>
                  <a:pt x="7955" y="5655"/>
                  <a:pt x="7897" y="5516"/>
                  <a:pt x="7840" y="5378"/>
                </a:cubicBezTo>
                <a:lnTo>
                  <a:pt x="7656" y="4972"/>
                </a:lnTo>
                <a:cubicBezTo>
                  <a:pt x="7592" y="4843"/>
                  <a:pt x="7527" y="4714"/>
                  <a:pt x="7463" y="4585"/>
                </a:cubicBezTo>
                <a:lnTo>
                  <a:pt x="7261" y="4216"/>
                </a:lnTo>
                <a:lnTo>
                  <a:pt x="7047" y="3883"/>
                </a:lnTo>
                <a:lnTo>
                  <a:pt x="6825" y="3579"/>
                </a:lnTo>
                <a:lnTo>
                  <a:pt x="6593" y="3302"/>
                </a:lnTo>
                <a:lnTo>
                  <a:pt x="6358" y="3062"/>
                </a:lnTo>
                <a:lnTo>
                  <a:pt x="6109" y="2859"/>
                </a:lnTo>
                <a:lnTo>
                  <a:pt x="5850" y="2702"/>
                </a:lnTo>
                <a:lnTo>
                  <a:pt x="5581" y="2583"/>
                </a:lnTo>
                <a:lnTo>
                  <a:pt x="5311" y="2509"/>
                </a:lnTo>
                <a:lnTo>
                  <a:pt x="5026" y="2481"/>
                </a:lnTo>
                <a:lnTo>
                  <a:pt x="4744" y="2509"/>
                </a:lnTo>
                <a:lnTo>
                  <a:pt x="4463" y="2592"/>
                </a:lnTo>
                <a:lnTo>
                  <a:pt x="4181" y="2712"/>
                </a:lnTo>
                <a:lnTo>
                  <a:pt x="3913" y="2897"/>
                </a:lnTo>
                <a:lnTo>
                  <a:pt x="3641" y="3136"/>
                </a:lnTo>
                <a:lnTo>
                  <a:pt x="3380" y="3413"/>
                </a:lnTo>
                <a:lnTo>
                  <a:pt x="3125" y="3727"/>
                </a:lnTo>
                <a:lnTo>
                  <a:pt x="2876" y="4096"/>
                </a:lnTo>
                <a:cubicBezTo>
                  <a:pt x="2795" y="4234"/>
                  <a:pt x="2715" y="4373"/>
                  <a:pt x="2634" y="4511"/>
                </a:cubicBezTo>
                <a:lnTo>
                  <a:pt x="2401" y="4963"/>
                </a:lnTo>
                <a:lnTo>
                  <a:pt x="2179" y="5451"/>
                </a:lnTo>
                <a:lnTo>
                  <a:pt x="1966" y="5987"/>
                </a:lnTo>
                <a:lnTo>
                  <a:pt x="1764" y="6558"/>
                </a:lnTo>
                <a:cubicBezTo>
                  <a:pt x="1702" y="6758"/>
                  <a:pt x="1639" y="6958"/>
                  <a:pt x="1577" y="7158"/>
                </a:cubicBezTo>
                <a:lnTo>
                  <a:pt x="1400" y="7804"/>
                </a:lnTo>
                <a:cubicBezTo>
                  <a:pt x="1345" y="8032"/>
                  <a:pt x="1289" y="8259"/>
                  <a:pt x="1233" y="8487"/>
                </a:cubicBezTo>
                <a:lnTo>
                  <a:pt x="0" y="10000"/>
                </a:lnTo>
                <a:cubicBezTo>
                  <a:pt x="36" y="9729"/>
                  <a:pt x="71" y="9459"/>
                  <a:pt x="108" y="9188"/>
                </a:cubicBezTo>
                <a:cubicBezTo>
                  <a:pt x="151" y="8926"/>
                  <a:pt x="195" y="8665"/>
                  <a:pt x="239" y="8404"/>
                </a:cubicBezTo>
                <a:cubicBezTo>
                  <a:pt x="288" y="8149"/>
                  <a:pt x="336" y="7893"/>
                  <a:pt x="386" y="7638"/>
                </a:cubicBezTo>
                <a:cubicBezTo>
                  <a:pt x="440" y="7393"/>
                  <a:pt x="495" y="7146"/>
                  <a:pt x="550" y="6900"/>
                </a:cubicBezTo>
                <a:cubicBezTo>
                  <a:pt x="608" y="6664"/>
                  <a:pt x="667" y="6426"/>
                  <a:pt x="726" y="6189"/>
                </a:cubicBezTo>
                <a:cubicBezTo>
                  <a:pt x="791" y="5962"/>
                  <a:pt x="857" y="5734"/>
                  <a:pt x="922" y="5507"/>
                </a:cubicBezTo>
                <a:lnTo>
                  <a:pt x="1129" y="4861"/>
                </a:lnTo>
                <a:lnTo>
                  <a:pt x="1351" y="4234"/>
                </a:lnTo>
                <a:lnTo>
                  <a:pt x="1584" y="3653"/>
                </a:lnTo>
                <a:cubicBezTo>
                  <a:pt x="1666" y="3469"/>
                  <a:pt x="1747" y="3284"/>
                  <a:pt x="1829" y="3100"/>
                </a:cubicBezTo>
                <a:lnTo>
                  <a:pt x="2084" y="2601"/>
                </a:lnTo>
                <a:cubicBezTo>
                  <a:pt x="2172" y="2444"/>
                  <a:pt x="2261" y="2288"/>
                  <a:pt x="2349" y="2131"/>
                </a:cubicBezTo>
                <a:lnTo>
                  <a:pt x="2624" y="1707"/>
                </a:lnTo>
                <a:lnTo>
                  <a:pt x="2905" y="1319"/>
                </a:lnTo>
                <a:lnTo>
                  <a:pt x="3193" y="978"/>
                </a:lnTo>
                <a:lnTo>
                  <a:pt x="3487" y="682"/>
                </a:lnTo>
                <a:lnTo>
                  <a:pt x="3788" y="452"/>
                </a:lnTo>
                <a:lnTo>
                  <a:pt x="4093" y="258"/>
                </a:lnTo>
                <a:lnTo>
                  <a:pt x="4400" y="110"/>
                </a:lnTo>
                <a:lnTo>
                  <a:pt x="4712" y="36"/>
                </a:lnTo>
                <a:lnTo>
                  <a:pt x="502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Freeform 7"/>
          <p:cNvSpPr>
            <a:spLocks/>
          </p:cNvSpPr>
          <p:nvPr userDrawn="1"/>
        </p:nvSpPr>
        <p:spPr bwMode="gray">
          <a:xfrm>
            <a:off x="3306102" y="1873740"/>
            <a:ext cx="3097162" cy="97991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9869 w 10000"/>
              <a:gd name="connsiteY4" fmla="*/ 9772 h 10000"/>
              <a:gd name="connsiteX5" fmla="*/ 4993 w 10000"/>
              <a:gd name="connsiteY5" fmla="*/ 2909 h 10000"/>
              <a:gd name="connsiteX6" fmla="*/ 0 w 10000"/>
              <a:gd name="connsiteY6" fmla="*/ 10000 h 10000"/>
              <a:gd name="connsiteX7" fmla="*/ 0 w 10000"/>
              <a:gd name="connsiteY7" fmla="*/ 7080 h 10000"/>
              <a:gd name="connsiteX8" fmla="*/ 4993 w 10000"/>
              <a:gd name="connsiteY8" fmla="*/ 0 h 10000"/>
              <a:gd name="connsiteX0" fmla="*/ 4993 w 10000"/>
              <a:gd name="connsiteY0" fmla="*/ 0 h 10000"/>
              <a:gd name="connsiteX1" fmla="*/ 9877 w 10000"/>
              <a:gd name="connsiteY1" fmla="*/ 6929 h 10000"/>
              <a:gd name="connsiteX2" fmla="*/ 10000 w 10000"/>
              <a:gd name="connsiteY2" fmla="*/ 7080 h 10000"/>
              <a:gd name="connsiteX3" fmla="*/ 9869 w 10000"/>
              <a:gd name="connsiteY3" fmla="*/ 9772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9877"/>
              <a:gd name="connsiteY0" fmla="*/ 0 h 10000"/>
              <a:gd name="connsiteX1" fmla="*/ 9877 w 9877"/>
              <a:gd name="connsiteY1" fmla="*/ 6929 h 10000"/>
              <a:gd name="connsiteX2" fmla="*/ 9869 w 9877"/>
              <a:gd name="connsiteY2" fmla="*/ 9772 h 10000"/>
              <a:gd name="connsiteX3" fmla="*/ 4993 w 9877"/>
              <a:gd name="connsiteY3" fmla="*/ 2909 h 10000"/>
              <a:gd name="connsiteX4" fmla="*/ 0 w 9877"/>
              <a:gd name="connsiteY4" fmla="*/ 10000 h 10000"/>
              <a:gd name="connsiteX5" fmla="*/ 0 w 9877"/>
              <a:gd name="connsiteY5" fmla="*/ 7080 h 10000"/>
              <a:gd name="connsiteX6" fmla="*/ 4993 w 9877"/>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7" h="10000">
                <a:moveTo>
                  <a:pt x="4993" y="0"/>
                </a:moveTo>
                <a:lnTo>
                  <a:pt x="9877" y="6929"/>
                </a:lnTo>
                <a:cubicBezTo>
                  <a:pt x="9874" y="7877"/>
                  <a:pt x="9872" y="8824"/>
                  <a:pt x="9869" y="9772"/>
                </a:cubicBezTo>
                <a:lnTo>
                  <a:pt x="4993" y="2909"/>
                </a:lnTo>
                <a:lnTo>
                  <a:pt x="0" y="10000"/>
                </a:lnTo>
                <a:lnTo>
                  <a:pt x="0" y="7080"/>
                </a:lnTo>
                <a:lnTo>
                  <a:pt x="4993"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Rectangle 8"/>
          <p:cNvSpPr>
            <a:spLocks noChangeArrowheads="1"/>
          </p:cNvSpPr>
          <p:nvPr userDrawn="1"/>
        </p:nvSpPr>
        <p:spPr bwMode="gray">
          <a:xfrm>
            <a:off x="3306102" y="4576676"/>
            <a:ext cx="3094698" cy="223923"/>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6" name="Rectangle 9"/>
          <p:cNvSpPr>
            <a:spLocks noChangeArrowheads="1"/>
          </p:cNvSpPr>
          <p:nvPr userDrawn="1"/>
        </p:nvSpPr>
        <p:spPr bwMode="gray">
          <a:xfrm>
            <a:off x="5184275"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7" name="Rectangle 10"/>
          <p:cNvSpPr>
            <a:spLocks noChangeArrowheads="1"/>
          </p:cNvSpPr>
          <p:nvPr userDrawn="1"/>
        </p:nvSpPr>
        <p:spPr bwMode="gray">
          <a:xfrm>
            <a:off x="4245188"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8" name="Rectangle 11"/>
          <p:cNvSpPr>
            <a:spLocks noChangeArrowheads="1"/>
          </p:cNvSpPr>
          <p:nvPr userDrawn="1"/>
        </p:nvSpPr>
        <p:spPr bwMode="gray">
          <a:xfrm>
            <a:off x="3306102"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Rectangle 12"/>
          <p:cNvSpPr>
            <a:spLocks noChangeArrowheads="1"/>
          </p:cNvSpPr>
          <p:nvPr userDrawn="1"/>
        </p:nvSpPr>
        <p:spPr bwMode="gray">
          <a:xfrm>
            <a:off x="6131527" y="3057806"/>
            <a:ext cx="2692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cxnSp>
        <p:nvCxnSpPr>
          <p:cNvPr id="19" name="Straight Connector 18"/>
          <p:cNvCxnSpPr/>
          <p:nvPr userDrawn="1"/>
        </p:nvCxnSpPr>
        <p:spPr bwMode="gray">
          <a:xfrm>
            <a:off x="164592" y="4421854"/>
            <a:ext cx="5403444"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gray">
          <a:xfrm>
            <a:off x="5614851" y="4321148"/>
            <a:ext cx="590691" cy="184666"/>
          </a:xfrm>
          <a:prstGeom prst="rect">
            <a:avLst/>
          </a:prstGeom>
          <a:noFill/>
        </p:spPr>
        <p:txBody>
          <a:bodyPr wrap="square" lIns="0" tIns="0" rIns="0" bIns="0" rtlCol="0">
            <a:spAutoFit/>
          </a:bodyPr>
          <a:lstStyle/>
          <a:p>
            <a:pPr>
              <a:spcBef>
                <a:spcPts val="500"/>
              </a:spcBef>
            </a:pPr>
            <a:r>
              <a:rPr lang="en-US" sz="1200" dirty="0" smtClean="0">
                <a:solidFill>
                  <a:srgbClr val="0071CE"/>
                </a:solidFill>
              </a:rPr>
              <a:t>eab.com</a:t>
            </a:r>
          </a:p>
        </p:txBody>
      </p:sp>
      <p:sp>
        <p:nvSpPr>
          <p:cNvPr id="11" name="Text Placeholder 15"/>
          <p:cNvSpPr>
            <a:spLocks noGrp="1"/>
          </p:cNvSpPr>
          <p:nvPr>
            <p:ph type="body" sz="quarter" idx="18" hasCustomPrompt="1"/>
          </p:nvPr>
        </p:nvSpPr>
        <p:spPr bwMode="gray">
          <a:xfrm>
            <a:off x="734822" y="2135237"/>
            <a:ext cx="4602353" cy="830997"/>
          </a:xfrm>
          <a:prstGeom prst="rect">
            <a:avLst/>
          </a:prstGeom>
        </p:spPr>
        <p:txBody>
          <a:bodyPr wrap="square" lIns="0" tIns="0" rIns="0" bIns="0" anchor="b">
            <a:spAutoFit/>
          </a:bodyPr>
          <a:lstStyle>
            <a:lvl1pPr marL="0" indent="0" algn="l">
              <a:spcBef>
                <a:spcPts val="0"/>
              </a:spcBef>
              <a:buNone/>
              <a:defRPr sz="270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27pt Regular, Use Title Case</a:t>
            </a:r>
          </a:p>
        </p:txBody>
      </p:sp>
      <p:sp>
        <p:nvSpPr>
          <p:cNvPr id="12" name="Text Placeholder 15"/>
          <p:cNvSpPr>
            <a:spLocks noGrp="1"/>
          </p:cNvSpPr>
          <p:nvPr>
            <p:ph type="body" sz="quarter" idx="19" hasCustomPrompt="1"/>
          </p:nvPr>
        </p:nvSpPr>
        <p:spPr bwMode="gray">
          <a:xfrm>
            <a:off x="734822" y="3045955"/>
            <a:ext cx="4530282" cy="207749"/>
          </a:xfrm>
          <a:prstGeom prst="rect">
            <a:avLst/>
          </a:prstGeom>
        </p:spPr>
        <p:txBody>
          <a:bodyPr wrap="square" lIns="0" tIns="0" rIns="0" bIns="0" anchor="t">
            <a:spAutoFit/>
          </a:bodyPr>
          <a:lstStyle>
            <a:lvl1pPr marL="0" indent="0" algn="l">
              <a:spcBef>
                <a:spcPts val="0"/>
              </a:spcBef>
              <a:buNone/>
              <a:defRPr sz="135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13.5pt Regular, Use Title Case</a:t>
            </a:r>
          </a:p>
        </p:txBody>
      </p:sp>
    </p:spTree>
    <p:extLst>
      <p:ext uri="{BB962C8B-B14F-4D97-AF65-F5344CB8AC3E}">
        <p14:creationId xmlns:p14="http://schemas.microsoft.com/office/powerpoint/2010/main" val="3365420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ad Map 1/3">
    <p:spTree>
      <p:nvGrpSpPr>
        <p:cNvPr id="1" name=""/>
        <p:cNvGrpSpPr/>
        <p:nvPr/>
      </p:nvGrpSpPr>
      <p:grpSpPr>
        <a:xfrm>
          <a:off x="0" y="0"/>
          <a:ext cx="0" cy="0"/>
          <a:chOff x="0" y="0"/>
          <a:chExt cx="0" cy="0"/>
        </a:xfrm>
      </p:grpSpPr>
      <p:cxnSp>
        <p:nvCxnSpPr>
          <p:cNvPr id="23" name="Straight Connector 22"/>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Road Map</a:t>
            </a:r>
          </a:p>
        </p:txBody>
      </p:sp>
      <p:sp>
        <p:nvSpPr>
          <p:cNvPr id="25" name="TextBox 24"/>
          <p:cNvSpPr txBox="1"/>
          <p:nvPr userDrawn="1"/>
        </p:nvSpPr>
        <p:spPr bwMode="gray">
          <a:xfrm>
            <a:off x="1255596" y="1482727"/>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0071CE"/>
                </a:solidFill>
              </a:rPr>
              <a:t>1</a:t>
            </a:r>
          </a:p>
        </p:txBody>
      </p:sp>
      <p:cxnSp>
        <p:nvCxnSpPr>
          <p:cNvPr id="26" name="Straight Connector 25"/>
          <p:cNvCxnSpPr/>
          <p:nvPr userDrawn="1"/>
        </p:nvCxnSpPr>
        <p:spPr bwMode="gray">
          <a:xfrm>
            <a:off x="1527328" y="1501741"/>
            <a:ext cx="0" cy="300527"/>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1255596" y="2329859"/>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2</a:t>
            </a:r>
          </a:p>
        </p:txBody>
      </p:sp>
      <p:cxnSp>
        <p:nvCxnSpPr>
          <p:cNvPr id="28" name="Straight Connector 27"/>
          <p:cNvCxnSpPr/>
          <p:nvPr userDrawn="1"/>
        </p:nvCxnSpPr>
        <p:spPr bwMode="gray">
          <a:xfrm>
            <a:off x="1527328" y="2348872"/>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bwMode="gray">
          <a:xfrm>
            <a:off x="1255596" y="3176991"/>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3</a:t>
            </a:r>
          </a:p>
        </p:txBody>
      </p:sp>
      <p:cxnSp>
        <p:nvCxnSpPr>
          <p:cNvPr id="30" name="Straight Connector 29"/>
          <p:cNvCxnSpPr/>
          <p:nvPr userDrawn="1"/>
        </p:nvCxnSpPr>
        <p:spPr bwMode="gray">
          <a:xfrm>
            <a:off x="1527328" y="3196004"/>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3"/>
          <p:cNvSpPr>
            <a:spLocks noGrp="1"/>
          </p:cNvSpPr>
          <p:nvPr>
            <p:ph type="body" sz="quarter" idx="13" hasCustomPrompt="1"/>
          </p:nvPr>
        </p:nvSpPr>
        <p:spPr bwMode="gray">
          <a:xfrm>
            <a:off x="1659557" y="1551976"/>
            <a:ext cx="3657600" cy="200055"/>
          </a:xfrm>
        </p:spPr>
        <p:txBody>
          <a:bodyPr anchor="ctr"/>
          <a:lstStyle>
            <a:lvl1pPr marL="0" indent="0">
              <a:spcBef>
                <a:spcPts val="0"/>
              </a:spcBef>
              <a:buNone/>
              <a:defRPr sz="1300"/>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13pt Regular, Use Title Case</a:t>
            </a:r>
          </a:p>
        </p:txBody>
      </p:sp>
      <p:sp>
        <p:nvSpPr>
          <p:cNvPr id="32" name="Text Placeholder 3"/>
          <p:cNvSpPr>
            <a:spLocks noGrp="1"/>
          </p:cNvSpPr>
          <p:nvPr>
            <p:ph type="body" sz="quarter" idx="14" hasCustomPrompt="1"/>
          </p:nvPr>
        </p:nvSpPr>
        <p:spPr bwMode="gray">
          <a:xfrm>
            <a:off x="1659557" y="2429886"/>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33" name="Text Placeholder 3"/>
          <p:cNvSpPr>
            <a:spLocks noGrp="1"/>
          </p:cNvSpPr>
          <p:nvPr>
            <p:ph type="body" sz="quarter" idx="18" hasCustomPrompt="1"/>
          </p:nvPr>
        </p:nvSpPr>
        <p:spPr bwMode="gray">
          <a:xfrm>
            <a:off x="1659557" y="3277018"/>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21"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6" name="Rectangle 35"/>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7" name="Rectangle 36"/>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8" name="Rectangle 37"/>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0"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420392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ad Map 2/3">
    <p:spTree>
      <p:nvGrpSpPr>
        <p:cNvPr id="1" name=""/>
        <p:cNvGrpSpPr/>
        <p:nvPr/>
      </p:nvGrpSpPr>
      <p:grpSpPr>
        <a:xfrm>
          <a:off x="0" y="0"/>
          <a:ext cx="0" cy="0"/>
          <a:chOff x="0" y="0"/>
          <a:chExt cx="0" cy="0"/>
        </a:xfrm>
      </p:grpSpPr>
      <p:sp>
        <p:nvSpPr>
          <p:cNvPr id="38"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0"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1" name="Rectangle 40"/>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2" name="Rectangle 41"/>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3" name="Rectangle 42"/>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cxnSp>
        <p:nvCxnSpPr>
          <p:cNvPr id="24" name="Straight Connector 23"/>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Road Map</a:t>
            </a:r>
          </a:p>
        </p:txBody>
      </p:sp>
      <p:sp>
        <p:nvSpPr>
          <p:cNvPr id="27" name="TextBox 26"/>
          <p:cNvSpPr txBox="1"/>
          <p:nvPr userDrawn="1"/>
        </p:nvSpPr>
        <p:spPr bwMode="gray">
          <a:xfrm>
            <a:off x="1255596" y="1482727"/>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1</a:t>
            </a:r>
          </a:p>
        </p:txBody>
      </p:sp>
      <p:cxnSp>
        <p:nvCxnSpPr>
          <p:cNvPr id="28" name="Straight Connector 27"/>
          <p:cNvCxnSpPr/>
          <p:nvPr userDrawn="1"/>
        </p:nvCxnSpPr>
        <p:spPr bwMode="gray">
          <a:xfrm>
            <a:off x="1527328" y="1501741"/>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bwMode="gray">
          <a:xfrm>
            <a:off x="1255596" y="2329859"/>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0071CE"/>
                </a:solidFill>
              </a:rPr>
              <a:t>2</a:t>
            </a:r>
          </a:p>
        </p:txBody>
      </p:sp>
      <p:cxnSp>
        <p:nvCxnSpPr>
          <p:cNvPr id="30" name="Straight Connector 29"/>
          <p:cNvCxnSpPr/>
          <p:nvPr userDrawn="1"/>
        </p:nvCxnSpPr>
        <p:spPr bwMode="gray">
          <a:xfrm>
            <a:off x="1527328" y="2348872"/>
            <a:ext cx="0" cy="300527"/>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1255596" y="3176991"/>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3</a:t>
            </a:r>
          </a:p>
        </p:txBody>
      </p:sp>
      <p:cxnSp>
        <p:nvCxnSpPr>
          <p:cNvPr id="32" name="Straight Connector 31"/>
          <p:cNvCxnSpPr/>
          <p:nvPr userDrawn="1"/>
        </p:nvCxnSpPr>
        <p:spPr bwMode="gray">
          <a:xfrm>
            <a:off x="1527328" y="3196004"/>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3"/>
          <p:cNvSpPr>
            <a:spLocks noGrp="1"/>
          </p:cNvSpPr>
          <p:nvPr userDrawn="1">
            <p:ph type="body" sz="quarter" idx="13" hasCustomPrompt="1"/>
          </p:nvPr>
        </p:nvSpPr>
        <p:spPr bwMode="gray">
          <a:xfrm>
            <a:off x="1659557" y="1582754"/>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34" name="Text Placeholder 3"/>
          <p:cNvSpPr>
            <a:spLocks noGrp="1"/>
          </p:cNvSpPr>
          <p:nvPr userDrawn="1">
            <p:ph type="body" sz="quarter" idx="14" hasCustomPrompt="1"/>
          </p:nvPr>
        </p:nvSpPr>
        <p:spPr bwMode="gray">
          <a:xfrm>
            <a:off x="1659557" y="2399108"/>
            <a:ext cx="3657600" cy="200055"/>
          </a:xfrm>
        </p:spPr>
        <p:txBody>
          <a:bodyPr anchor="ctr"/>
          <a:lstStyle>
            <a:lvl1pPr marL="0" indent="0">
              <a:spcBef>
                <a:spcPts val="0"/>
              </a:spcBef>
              <a:buNone/>
              <a:defRPr sz="1300">
                <a:solidFill>
                  <a:schemeClr val="tx1"/>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13pt Regular, Use Title Case</a:t>
            </a:r>
          </a:p>
        </p:txBody>
      </p:sp>
      <p:sp>
        <p:nvSpPr>
          <p:cNvPr id="35" name="Text Placeholder 3"/>
          <p:cNvSpPr>
            <a:spLocks noGrp="1"/>
          </p:cNvSpPr>
          <p:nvPr userDrawn="1">
            <p:ph type="body" sz="quarter" idx="15" hasCustomPrompt="1"/>
          </p:nvPr>
        </p:nvSpPr>
        <p:spPr bwMode="gray">
          <a:xfrm>
            <a:off x="1659557" y="3277018"/>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44"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5"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4195478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ad Map 3/3">
    <p:spTree>
      <p:nvGrpSpPr>
        <p:cNvPr id="1" name=""/>
        <p:cNvGrpSpPr/>
        <p:nvPr/>
      </p:nvGrpSpPr>
      <p:grpSpPr>
        <a:xfrm>
          <a:off x="0" y="0"/>
          <a:ext cx="0" cy="0"/>
          <a:chOff x="0" y="0"/>
          <a:chExt cx="0" cy="0"/>
        </a:xfrm>
      </p:grpSpPr>
      <p:cxnSp>
        <p:nvCxnSpPr>
          <p:cNvPr id="42" name="Straight Connector 41"/>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Road Map</a:t>
            </a:r>
          </a:p>
        </p:txBody>
      </p:sp>
      <p:sp>
        <p:nvSpPr>
          <p:cNvPr id="45" name="TextBox 44"/>
          <p:cNvSpPr txBox="1"/>
          <p:nvPr userDrawn="1"/>
        </p:nvSpPr>
        <p:spPr bwMode="gray">
          <a:xfrm>
            <a:off x="1255596" y="1482727"/>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1</a:t>
            </a:r>
          </a:p>
        </p:txBody>
      </p:sp>
      <p:cxnSp>
        <p:nvCxnSpPr>
          <p:cNvPr id="46" name="Straight Connector 45"/>
          <p:cNvCxnSpPr/>
          <p:nvPr userDrawn="1"/>
        </p:nvCxnSpPr>
        <p:spPr bwMode="gray">
          <a:xfrm>
            <a:off x="1527328" y="1501741"/>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255596" y="2329859"/>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2</a:t>
            </a:r>
          </a:p>
        </p:txBody>
      </p:sp>
      <p:cxnSp>
        <p:nvCxnSpPr>
          <p:cNvPr id="48" name="Straight Connector 47"/>
          <p:cNvCxnSpPr/>
          <p:nvPr userDrawn="1"/>
        </p:nvCxnSpPr>
        <p:spPr bwMode="gray">
          <a:xfrm>
            <a:off x="1527328" y="2348872"/>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bwMode="gray">
          <a:xfrm>
            <a:off x="1255596" y="3176991"/>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0071CE"/>
                </a:solidFill>
              </a:rPr>
              <a:t>3</a:t>
            </a:r>
          </a:p>
        </p:txBody>
      </p:sp>
      <p:cxnSp>
        <p:nvCxnSpPr>
          <p:cNvPr id="50" name="Straight Connector 49"/>
          <p:cNvCxnSpPr/>
          <p:nvPr userDrawn="1"/>
        </p:nvCxnSpPr>
        <p:spPr bwMode="gray">
          <a:xfrm>
            <a:off x="1527328" y="3196004"/>
            <a:ext cx="0" cy="300527"/>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 Placeholder 3"/>
          <p:cNvSpPr>
            <a:spLocks noGrp="1"/>
          </p:cNvSpPr>
          <p:nvPr>
            <p:ph type="body" sz="quarter" idx="13" hasCustomPrompt="1"/>
          </p:nvPr>
        </p:nvSpPr>
        <p:spPr bwMode="gray">
          <a:xfrm>
            <a:off x="1659557" y="1582754"/>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52" name="Text Placeholder 3"/>
          <p:cNvSpPr>
            <a:spLocks noGrp="1"/>
          </p:cNvSpPr>
          <p:nvPr>
            <p:ph type="body" sz="quarter" idx="14" hasCustomPrompt="1"/>
          </p:nvPr>
        </p:nvSpPr>
        <p:spPr bwMode="gray">
          <a:xfrm>
            <a:off x="1659557" y="2429886"/>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53" name="Text Placeholder 3"/>
          <p:cNvSpPr>
            <a:spLocks noGrp="1"/>
          </p:cNvSpPr>
          <p:nvPr>
            <p:ph type="body" sz="quarter" idx="15" hasCustomPrompt="1"/>
          </p:nvPr>
        </p:nvSpPr>
        <p:spPr bwMode="gray">
          <a:xfrm>
            <a:off x="1659557" y="3246240"/>
            <a:ext cx="3657600" cy="200055"/>
          </a:xfrm>
        </p:spPr>
        <p:txBody>
          <a:bodyPr anchor="ctr"/>
          <a:lstStyle>
            <a:lvl1pPr marL="0" indent="0">
              <a:spcBef>
                <a:spcPts val="0"/>
              </a:spcBef>
              <a:buNone/>
              <a:defRPr sz="1300">
                <a:solidFill>
                  <a:schemeClr val="tx1"/>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13pt Regular, Use Title Case</a:t>
            </a:r>
          </a:p>
        </p:txBody>
      </p:sp>
      <p:sp>
        <p:nvSpPr>
          <p:cNvPr id="21"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2"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3"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4" name="Rectangle 23"/>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5" name="Rectangle 24"/>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6" name="Rectangle 25"/>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7"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8"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1260857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8" name="Slide Number Placeholder 5"/>
          <p:cNvSpPr txBox="1">
            <a:spLocks/>
          </p:cNvSpPr>
          <p:nvPr userDrawn="1"/>
        </p:nvSpPr>
        <p:spPr bwMode="gray">
          <a:xfrm>
            <a:off x="6102486" y="0"/>
            <a:ext cx="298314" cy="169817"/>
          </a:xfrm>
          <a:prstGeom prst="rect">
            <a:avLst/>
          </a:prstGeom>
          <a:solidFill>
            <a:schemeClr val="bg1"/>
          </a:solidFill>
        </p:spPr>
        <p:txBody>
          <a:bodyPr vert="horz" wrap="square" lIns="0" tIns="0" rIns="45720" bIns="0" rtlCol="0" anchor="ctr" anchorCtr="0">
            <a:no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1E247524-5670-495E-8BE4-1BC195DEA66E}" type="slidenum">
              <a:rPr lang="en-US" sz="700" smtClean="0">
                <a:solidFill>
                  <a:srgbClr val="525B63"/>
                </a:solidFill>
              </a:rPr>
              <a:pPr/>
              <a:t>‹#›</a:t>
            </a:fld>
            <a:endParaRPr lang="en-US" sz="700" dirty="0">
              <a:solidFill>
                <a:srgbClr val="525B63"/>
              </a:solidFill>
            </a:endParaRPr>
          </a:p>
        </p:txBody>
      </p:sp>
      <p:grpSp>
        <p:nvGrpSpPr>
          <p:cNvPr id="14" name="Group 13"/>
          <p:cNvGrpSpPr/>
          <p:nvPr userDrawn="1"/>
        </p:nvGrpSpPr>
        <p:grpSpPr bwMode="gray">
          <a:xfrm>
            <a:off x="1529672" y="816950"/>
            <a:ext cx="2106454" cy="3245371"/>
            <a:chOff x="1529672" y="816950"/>
            <a:chExt cx="2106454" cy="3245371"/>
          </a:xfrm>
        </p:grpSpPr>
        <p:sp>
          <p:nvSpPr>
            <p:cNvPr id="58" name="Freeform 57"/>
            <p:cNvSpPr>
              <a:spLocks/>
            </p:cNvSpPr>
            <p:nvPr userDrawn="1"/>
          </p:nvSpPr>
          <p:spPr bwMode="gray">
            <a:xfrm>
              <a:off x="1529672" y="816950"/>
              <a:ext cx="1976862" cy="703455"/>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7" h="1096">
                  <a:moveTo>
                    <a:pt x="1536" y="0"/>
                  </a:moveTo>
                  <a:lnTo>
                    <a:pt x="1633" y="4"/>
                  </a:lnTo>
                  <a:lnTo>
                    <a:pt x="1728" y="12"/>
                  </a:lnTo>
                  <a:lnTo>
                    <a:pt x="1824" y="28"/>
                  </a:lnTo>
                  <a:lnTo>
                    <a:pt x="1918" y="49"/>
                  </a:lnTo>
                  <a:lnTo>
                    <a:pt x="2010" y="75"/>
                  </a:lnTo>
                  <a:lnTo>
                    <a:pt x="2101" y="108"/>
                  </a:lnTo>
                  <a:lnTo>
                    <a:pt x="2189" y="144"/>
                  </a:lnTo>
                  <a:lnTo>
                    <a:pt x="2276" y="187"/>
                  </a:lnTo>
                  <a:lnTo>
                    <a:pt x="2360" y="234"/>
                  </a:lnTo>
                  <a:lnTo>
                    <a:pt x="2441" y="284"/>
                  </a:lnTo>
                  <a:lnTo>
                    <a:pt x="2519" y="341"/>
                  </a:lnTo>
                  <a:lnTo>
                    <a:pt x="2594" y="400"/>
                  </a:lnTo>
                  <a:lnTo>
                    <a:pt x="2666" y="465"/>
                  </a:lnTo>
                  <a:lnTo>
                    <a:pt x="2734" y="532"/>
                  </a:lnTo>
                  <a:lnTo>
                    <a:pt x="2797" y="604"/>
                  </a:lnTo>
                  <a:lnTo>
                    <a:pt x="2856" y="678"/>
                  </a:lnTo>
                  <a:lnTo>
                    <a:pt x="2911" y="756"/>
                  </a:lnTo>
                  <a:lnTo>
                    <a:pt x="2960" y="837"/>
                  </a:lnTo>
                  <a:lnTo>
                    <a:pt x="3004" y="921"/>
                  </a:lnTo>
                  <a:lnTo>
                    <a:pt x="3043" y="1007"/>
                  </a:lnTo>
                  <a:lnTo>
                    <a:pt x="3077" y="1096"/>
                  </a:lnTo>
                  <a:lnTo>
                    <a:pt x="2701" y="929"/>
                  </a:lnTo>
                  <a:lnTo>
                    <a:pt x="2667" y="877"/>
                  </a:lnTo>
                  <a:lnTo>
                    <a:pt x="2630" y="826"/>
                  </a:lnTo>
                  <a:lnTo>
                    <a:pt x="2590" y="775"/>
                  </a:lnTo>
                  <a:lnTo>
                    <a:pt x="2546" y="725"/>
                  </a:lnTo>
                  <a:lnTo>
                    <a:pt x="2498" y="676"/>
                  </a:lnTo>
                  <a:lnTo>
                    <a:pt x="2449" y="628"/>
                  </a:lnTo>
                  <a:lnTo>
                    <a:pt x="2396" y="583"/>
                  </a:lnTo>
                  <a:lnTo>
                    <a:pt x="2340" y="539"/>
                  </a:lnTo>
                  <a:lnTo>
                    <a:pt x="2281" y="497"/>
                  </a:lnTo>
                  <a:lnTo>
                    <a:pt x="2219" y="457"/>
                  </a:lnTo>
                  <a:lnTo>
                    <a:pt x="2154" y="421"/>
                  </a:lnTo>
                  <a:lnTo>
                    <a:pt x="2086" y="388"/>
                  </a:lnTo>
                  <a:lnTo>
                    <a:pt x="2015" y="358"/>
                  </a:lnTo>
                  <a:lnTo>
                    <a:pt x="1943" y="332"/>
                  </a:lnTo>
                  <a:lnTo>
                    <a:pt x="1867" y="310"/>
                  </a:lnTo>
                  <a:lnTo>
                    <a:pt x="1788" y="293"/>
                  </a:lnTo>
                  <a:lnTo>
                    <a:pt x="1706" y="280"/>
                  </a:lnTo>
                  <a:lnTo>
                    <a:pt x="1623" y="272"/>
                  </a:lnTo>
                  <a:lnTo>
                    <a:pt x="1536" y="269"/>
                  </a:lnTo>
                  <a:lnTo>
                    <a:pt x="1450" y="272"/>
                  </a:lnTo>
                  <a:lnTo>
                    <a:pt x="1364" y="281"/>
                  </a:lnTo>
                  <a:lnTo>
                    <a:pt x="1278" y="294"/>
                  </a:lnTo>
                  <a:lnTo>
                    <a:pt x="1196" y="314"/>
                  </a:lnTo>
                  <a:lnTo>
                    <a:pt x="1113" y="340"/>
                  </a:lnTo>
                  <a:lnTo>
                    <a:pt x="1033" y="370"/>
                  </a:lnTo>
                  <a:lnTo>
                    <a:pt x="955" y="404"/>
                  </a:lnTo>
                  <a:lnTo>
                    <a:pt x="879" y="444"/>
                  </a:lnTo>
                  <a:lnTo>
                    <a:pt x="805" y="489"/>
                  </a:lnTo>
                  <a:lnTo>
                    <a:pt x="734" y="538"/>
                  </a:lnTo>
                  <a:lnTo>
                    <a:pt x="666" y="591"/>
                  </a:lnTo>
                  <a:lnTo>
                    <a:pt x="601" y="649"/>
                  </a:lnTo>
                  <a:lnTo>
                    <a:pt x="539" y="711"/>
                  </a:lnTo>
                  <a:lnTo>
                    <a:pt x="482" y="776"/>
                  </a:lnTo>
                  <a:lnTo>
                    <a:pt x="428" y="846"/>
                  </a:lnTo>
                  <a:lnTo>
                    <a:pt x="377" y="920"/>
                  </a:lnTo>
                  <a:lnTo>
                    <a:pt x="0" y="1084"/>
                  </a:lnTo>
                  <a:lnTo>
                    <a:pt x="33" y="996"/>
                  </a:lnTo>
                  <a:lnTo>
                    <a:pt x="73" y="911"/>
                  </a:lnTo>
                  <a:lnTo>
                    <a:pt x="118" y="828"/>
                  </a:lnTo>
                  <a:lnTo>
                    <a:pt x="168" y="748"/>
                  </a:lnTo>
                  <a:lnTo>
                    <a:pt x="222" y="671"/>
                  </a:lnTo>
                  <a:lnTo>
                    <a:pt x="282" y="597"/>
                  </a:lnTo>
                  <a:lnTo>
                    <a:pt x="345" y="527"/>
                  </a:lnTo>
                  <a:lnTo>
                    <a:pt x="413" y="459"/>
                  </a:lnTo>
                  <a:lnTo>
                    <a:pt x="484" y="396"/>
                  </a:lnTo>
                  <a:lnTo>
                    <a:pt x="559" y="336"/>
                  </a:lnTo>
                  <a:lnTo>
                    <a:pt x="637" y="282"/>
                  </a:lnTo>
                  <a:lnTo>
                    <a:pt x="718" y="231"/>
                  </a:lnTo>
                  <a:lnTo>
                    <a:pt x="802" y="185"/>
                  </a:lnTo>
                  <a:lnTo>
                    <a:pt x="888" y="143"/>
                  </a:lnTo>
                  <a:lnTo>
                    <a:pt x="976" y="106"/>
                  </a:lnTo>
                  <a:lnTo>
                    <a:pt x="1066" y="74"/>
                  </a:lnTo>
                  <a:lnTo>
                    <a:pt x="1158" y="49"/>
                  </a:lnTo>
                  <a:lnTo>
                    <a:pt x="1251" y="28"/>
                  </a:lnTo>
                  <a:lnTo>
                    <a:pt x="1345" y="12"/>
                  </a:lnTo>
                  <a:lnTo>
                    <a:pt x="1440" y="4"/>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59" name="Freeform 58"/>
            <p:cNvSpPr>
              <a:spLocks/>
            </p:cNvSpPr>
            <p:nvPr userDrawn="1"/>
          </p:nvSpPr>
          <p:spPr bwMode="gray">
            <a:xfrm>
              <a:off x="1529672" y="1294478"/>
              <a:ext cx="1971728" cy="616165"/>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0" name="Rectangle 59"/>
            <p:cNvSpPr>
              <a:spLocks noChangeArrowheads="1"/>
            </p:cNvSpPr>
            <p:nvPr userDrawn="1"/>
          </p:nvSpPr>
          <p:spPr bwMode="gray">
            <a:xfrm>
              <a:off x="1529672" y="2994066"/>
              <a:ext cx="1976862" cy="164311"/>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1" name="Rectangle 60"/>
            <p:cNvSpPr>
              <a:spLocks noChangeArrowheads="1"/>
            </p:cNvSpPr>
            <p:nvPr userDrawn="1"/>
          </p:nvSpPr>
          <p:spPr bwMode="gray">
            <a:xfrm>
              <a:off x="2710655" y="2039011"/>
              <a:ext cx="200254" cy="75480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2" name="Rectangle 61"/>
            <p:cNvSpPr>
              <a:spLocks noChangeArrowheads="1"/>
            </p:cNvSpPr>
            <p:nvPr userDrawn="1"/>
          </p:nvSpPr>
          <p:spPr bwMode="gray">
            <a:xfrm>
              <a:off x="2120163" y="2039011"/>
              <a:ext cx="200254" cy="75480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3" name="Rectangle 62"/>
            <p:cNvSpPr>
              <a:spLocks noChangeArrowheads="1"/>
            </p:cNvSpPr>
            <p:nvPr userDrawn="1"/>
          </p:nvSpPr>
          <p:spPr bwMode="gray">
            <a:xfrm>
              <a:off x="1529672" y="2039011"/>
              <a:ext cx="200254" cy="75480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5" name="Rectangle 64"/>
            <p:cNvSpPr/>
            <p:nvPr userDrawn="1"/>
          </p:nvSpPr>
          <p:spPr bwMode="gray">
            <a:xfrm rot="16200000">
              <a:off x="2196637" y="2000638"/>
              <a:ext cx="2359137" cy="35526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cxnSp>
          <p:nvCxnSpPr>
            <p:cNvPr id="42" name="Straight Connector 41"/>
            <p:cNvCxnSpPr/>
            <p:nvPr userDrawn="1"/>
          </p:nvCxnSpPr>
          <p:spPr bwMode="gray">
            <a:xfrm>
              <a:off x="3198398" y="909118"/>
              <a:ext cx="0" cy="3153203"/>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42"/>
            <p:cNvSpPr>
              <a:spLocks/>
            </p:cNvSpPr>
            <p:nvPr userDrawn="1"/>
          </p:nvSpPr>
          <p:spPr bwMode="gray">
            <a:xfrm>
              <a:off x="3157041" y="840664"/>
              <a:ext cx="479085" cy="556843"/>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210 w 10000"/>
                <a:gd name="connsiteY31" fmla="*/ 4172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4430 w 10000"/>
                <a:gd name="connsiteY42" fmla="*/ 2565 h 10000"/>
                <a:gd name="connsiteX43" fmla="*/ 4155 w 10000"/>
                <a:gd name="connsiteY43" fmla="*/ 2686 h 10000"/>
                <a:gd name="connsiteX44" fmla="*/ 3884 w 10000"/>
                <a:gd name="connsiteY44" fmla="*/ 2867 h 10000"/>
                <a:gd name="connsiteX45" fmla="*/ 3619 w 10000"/>
                <a:gd name="connsiteY45" fmla="*/ 3099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002 w 10000"/>
                <a:gd name="connsiteY31" fmla="*/ 3847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4430 w 10000"/>
                <a:gd name="connsiteY41" fmla="*/ 2565 h 10000"/>
                <a:gd name="connsiteX42" fmla="*/ 4155 w 10000"/>
                <a:gd name="connsiteY42" fmla="*/ 2686 h 10000"/>
                <a:gd name="connsiteX43" fmla="*/ 3884 w 10000"/>
                <a:gd name="connsiteY43" fmla="*/ 2867 h 10000"/>
                <a:gd name="connsiteX44" fmla="*/ 3619 w 10000"/>
                <a:gd name="connsiteY44" fmla="*/ 3099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781 w 10000"/>
                <a:gd name="connsiteY31" fmla="*/ 3544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4430 w 10000"/>
                <a:gd name="connsiteY40" fmla="*/ 2565 h 10000"/>
                <a:gd name="connsiteX41" fmla="*/ 4155 w 10000"/>
                <a:gd name="connsiteY41" fmla="*/ 2686 h 10000"/>
                <a:gd name="connsiteX42" fmla="*/ 3884 w 10000"/>
                <a:gd name="connsiteY42" fmla="*/ 2867 h 10000"/>
                <a:gd name="connsiteX43" fmla="*/ 3619 w 10000"/>
                <a:gd name="connsiteY43" fmla="*/ 3099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551 w 10000"/>
                <a:gd name="connsiteY31" fmla="*/ 3269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4430 w 10000"/>
                <a:gd name="connsiteY39" fmla="*/ 2565 h 10000"/>
                <a:gd name="connsiteX40" fmla="*/ 4155 w 10000"/>
                <a:gd name="connsiteY40" fmla="*/ 2686 h 10000"/>
                <a:gd name="connsiteX41" fmla="*/ 3884 w 10000"/>
                <a:gd name="connsiteY41" fmla="*/ 2867 h 10000"/>
                <a:gd name="connsiteX42" fmla="*/ 3619 w 10000"/>
                <a:gd name="connsiteY42" fmla="*/ 3099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313 w 10000"/>
                <a:gd name="connsiteY31" fmla="*/ 3027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4430 w 10000"/>
                <a:gd name="connsiteY38" fmla="*/ 2565 h 10000"/>
                <a:gd name="connsiteX39" fmla="*/ 4155 w 10000"/>
                <a:gd name="connsiteY39" fmla="*/ 2686 h 10000"/>
                <a:gd name="connsiteX40" fmla="*/ 3884 w 10000"/>
                <a:gd name="connsiteY40" fmla="*/ 2867 h 10000"/>
                <a:gd name="connsiteX41" fmla="*/ 3619 w 10000"/>
                <a:gd name="connsiteY41" fmla="*/ 3099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065 w 10000"/>
                <a:gd name="connsiteY31" fmla="*/ 2829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4430 w 10000"/>
                <a:gd name="connsiteY37" fmla="*/ 2565 h 10000"/>
                <a:gd name="connsiteX38" fmla="*/ 4155 w 10000"/>
                <a:gd name="connsiteY38" fmla="*/ 2686 h 10000"/>
                <a:gd name="connsiteX39" fmla="*/ 3884 w 10000"/>
                <a:gd name="connsiteY39" fmla="*/ 2867 h 10000"/>
                <a:gd name="connsiteX40" fmla="*/ 3619 w 10000"/>
                <a:gd name="connsiteY40" fmla="*/ 3099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5812 w 10000"/>
                <a:gd name="connsiteY31" fmla="*/ 267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4430 w 10000"/>
                <a:gd name="connsiteY36" fmla="*/ 2565 h 10000"/>
                <a:gd name="connsiteX37" fmla="*/ 4155 w 10000"/>
                <a:gd name="connsiteY37" fmla="*/ 2686 h 10000"/>
                <a:gd name="connsiteX38" fmla="*/ 3884 w 10000"/>
                <a:gd name="connsiteY38" fmla="*/ 2867 h 10000"/>
                <a:gd name="connsiteX39" fmla="*/ 3619 w 10000"/>
                <a:gd name="connsiteY39" fmla="*/ 3099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5546 w 10000"/>
                <a:gd name="connsiteY31" fmla="*/ 2554 h 10000"/>
                <a:gd name="connsiteX32" fmla="*/ 5275 w 10000"/>
                <a:gd name="connsiteY32" fmla="*/ 2482 h 10000"/>
                <a:gd name="connsiteX33" fmla="*/ 4992 w 10000"/>
                <a:gd name="connsiteY33" fmla="*/ 2455 h 10000"/>
                <a:gd name="connsiteX34" fmla="*/ 4709 w 10000"/>
                <a:gd name="connsiteY34" fmla="*/ 2482 h 10000"/>
                <a:gd name="connsiteX35" fmla="*/ 4430 w 10000"/>
                <a:gd name="connsiteY35" fmla="*/ 2565 h 10000"/>
                <a:gd name="connsiteX36" fmla="*/ 4155 w 10000"/>
                <a:gd name="connsiteY36" fmla="*/ 2686 h 10000"/>
                <a:gd name="connsiteX37" fmla="*/ 3884 w 10000"/>
                <a:gd name="connsiteY37" fmla="*/ 2867 h 10000"/>
                <a:gd name="connsiteX38" fmla="*/ 3619 w 10000"/>
                <a:gd name="connsiteY38" fmla="*/ 3099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5275 w 10000"/>
                <a:gd name="connsiteY31" fmla="*/ 2482 h 10000"/>
                <a:gd name="connsiteX32" fmla="*/ 4992 w 10000"/>
                <a:gd name="connsiteY32" fmla="*/ 2455 h 10000"/>
                <a:gd name="connsiteX33" fmla="*/ 4709 w 10000"/>
                <a:gd name="connsiteY33" fmla="*/ 2482 h 10000"/>
                <a:gd name="connsiteX34" fmla="*/ 4430 w 10000"/>
                <a:gd name="connsiteY34" fmla="*/ 2565 h 10000"/>
                <a:gd name="connsiteX35" fmla="*/ 4155 w 10000"/>
                <a:gd name="connsiteY35" fmla="*/ 2686 h 10000"/>
                <a:gd name="connsiteX36" fmla="*/ 3884 w 10000"/>
                <a:gd name="connsiteY36" fmla="*/ 2867 h 10000"/>
                <a:gd name="connsiteX37" fmla="*/ 3619 w 10000"/>
                <a:gd name="connsiteY37" fmla="*/ 3099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992 w 10000"/>
                <a:gd name="connsiteY31" fmla="*/ 2455 h 10000"/>
                <a:gd name="connsiteX32" fmla="*/ 4709 w 10000"/>
                <a:gd name="connsiteY32" fmla="*/ 2482 h 10000"/>
                <a:gd name="connsiteX33" fmla="*/ 4430 w 10000"/>
                <a:gd name="connsiteY33" fmla="*/ 2565 h 10000"/>
                <a:gd name="connsiteX34" fmla="*/ 4155 w 10000"/>
                <a:gd name="connsiteY34" fmla="*/ 2686 h 10000"/>
                <a:gd name="connsiteX35" fmla="*/ 3884 w 10000"/>
                <a:gd name="connsiteY35" fmla="*/ 2867 h 10000"/>
                <a:gd name="connsiteX36" fmla="*/ 3619 w 10000"/>
                <a:gd name="connsiteY36" fmla="*/ 3099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709 w 10000"/>
                <a:gd name="connsiteY31" fmla="*/ 2482 h 10000"/>
                <a:gd name="connsiteX32" fmla="*/ 4430 w 10000"/>
                <a:gd name="connsiteY32" fmla="*/ 2565 h 10000"/>
                <a:gd name="connsiteX33" fmla="*/ 4155 w 10000"/>
                <a:gd name="connsiteY33" fmla="*/ 2686 h 10000"/>
                <a:gd name="connsiteX34" fmla="*/ 3884 w 10000"/>
                <a:gd name="connsiteY34" fmla="*/ 2867 h 10000"/>
                <a:gd name="connsiteX35" fmla="*/ 3619 w 10000"/>
                <a:gd name="connsiteY35" fmla="*/ 3099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430 w 10000"/>
                <a:gd name="connsiteY31" fmla="*/ 2565 h 10000"/>
                <a:gd name="connsiteX32" fmla="*/ 4155 w 10000"/>
                <a:gd name="connsiteY32" fmla="*/ 2686 h 10000"/>
                <a:gd name="connsiteX33" fmla="*/ 3884 w 10000"/>
                <a:gd name="connsiteY33" fmla="*/ 2867 h 10000"/>
                <a:gd name="connsiteX34" fmla="*/ 3619 w 10000"/>
                <a:gd name="connsiteY34" fmla="*/ 3099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155 w 10000"/>
                <a:gd name="connsiteY31" fmla="*/ 2686 h 10000"/>
                <a:gd name="connsiteX32" fmla="*/ 3884 w 10000"/>
                <a:gd name="connsiteY32" fmla="*/ 2867 h 10000"/>
                <a:gd name="connsiteX33" fmla="*/ 3619 w 10000"/>
                <a:gd name="connsiteY33" fmla="*/ 3099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884 w 10000"/>
                <a:gd name="connsiteY31" fmla="*/ 2867 h 10000"/>
                <a:gd name="connsiteX32" fmla="*/ 3619 w 10000"/>
                <a:gd name="connsiteY32" fmla="*/ 3099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619 w 10000"/>
                <a:gd name="connsiteY31" fmla="*/ 3099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357 w 10000"/>
                <a:gd name="connsiteY31" fmla="*/ 3374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104 w 10000"/>
                <a:gd name="connsiteY31" fmla="*/ 3687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858 w 10000"/>
                <a:gd name="connsiteY31" fmla="*/ 4051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618 w 10000"/>
                <a:gd name="connsiteY31" fmla="*/ 4463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386 w 10000"/>
                <a:gd name="connsiteY31" fmla="*/ 4904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163 w 10000"/>
                <a:gd name="connsiteY31" fmla="*/ 5388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953 w 10000"/>
                <a:gd name="connsiteY31" fmla="*/ 5927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752 w 10000"/>
                <a:gd name="connsiteY31" fmla="*/ 6489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567 w 10000"/>
                <a:gd name="connsiteY31" fmla="*/ 7083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391 w 10000"/>
                <a:gd name="connsiteY31" fmla="*/ 7722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227 w 10000"/>
                <a:gd name="connsiteY31" fmla="*/ 8398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0 w 10000"/>
                <a:gd name="connsiteY31" fmla="*/ 9890 h 10000"/>
                <a:gd name="connsiteX32" fmla="*/ 111 w 10000"/>
                <a:gd name="connsiteY32" fmla="*/ 9092 h 10000"/>
                <a:gd name="connsiteX33" fmla="*/ 236 w 10000"/>
                <a:gd name="connsiteY33" fmla="*/ 8305 h 10000"/>
                <a:gd name="connsiteX34" fmla="*/ 382 w 10000"/>
                <a:gd name="connsiteY34" fmla="*/ 7562 h 10000"/>
                <a:gd name="connsiteX35" fmla="*/ 546 w 10000"/>
                <a:gd name="connsiteY35" fmla="*/ 6824 h 10000"/>
                <a:gd name="connsiteX36" fmla="*/ 722 w 10000"/>
                <a:gd name="connsiteY36" fmla="*/ 6114 h 10000"/>
                <a:gd name="connsiteX37" fmla="*/ 915 w 10000"/>
                <a:gd name="connsiteY37" fmla="*/ 5449 h 10000"/>
                <a:gd name="connsiteX38" fmla="*/ 1124 w 10000"/>
                <a:gd name="connsiteY38" fmla="*/ 4805 h 10000"/>
                <a:gd name="connsiteX39" fmla="*/ 1340 w 10000"/>
                <a:gd name="connsiteY39" fmla="*/ 4188 h 10000"/>
                <a:gd name="connsiteX40" fmla="*/ 1574 w 10000"/>
                <a:gd name="connsiteY40" fmla="*/ 3616 h 10000"/>
                <a:gd name="connsiteX41" fmla="*/ 1816 w 10000"/>
                <a:gd name="connsiteY41" fmla="*/ 3071 h 10000"/>
                <a:gd name="connsiteX42" fmla="*/ 2070 w 10000"/>
                <a:gd name="connsiteY42" fmla="*/ 2576 h 10000"/>
                <a:gd name="connsiteX43" fmla="*/ 2335 w 10000"/>
                <a:gd name="connsiteY43" fmla="*/ 2113 h 10000"/>
                <a:gd name="connsiteX44" fmla="*/ 2606 w 10000"/>
                <a:gd name="connsiteY44" fmla="*/ 1690 h 10000"/>
                <a:gd name="connsiteX45" fmla="*/ 2885 w 10000"/>
                <a:gd name="connsiteY45" fmla="*/ 1304 h 10000"/>
                <a:gd name="connsiteX46" fmla="*/ 3172 w 10000"/>
                <a:gd name="connsiteY46" fmla="*/ 969 h 10000"/>
                <a:gd name="connsiteX47" fmla="*/ 3465 w 10000"/>
                <a:gd name="connsiteY47" fmla="*/ 677 h 10000"/>
                <a:gd name="connsiteX48" fmla="*/ 3763 w 10000"/>
                <a:gd name="connsiteY48" fmla="*/ 446 h 10000"/>
                <a:gd name="connsiteX49" fmla="*/ 4066 w 10000"/>
                <a:gd name="connsiteY49" fmla="*/ 253 h 10000"/>
                <a:gd name="connsiteX50" fmla="*/ 4374 w 10000"/>
                <a:gd name="connsiteY50" fmla="*/ 116 h 10000"/>
                <a:gd name="connsiteX51" fmla="*/ 4682 w 10000"/>
                <a:gd name="connsiteY51" fmla="*/ 33 h 10000"/>
                <a:gd name="connsiteX52" fmla="*/ 4992 w 10000"/>
                <a:gd name="connsiteY52"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0 w 9889"/>
                <a:gd name="connsiteY31" fmla="*/ 9092 h 10000"/>
                <a:gd name="connsiteX32" fmla="*/ 125 w 9889"/>
                <a:gd name="connsiteY32" fmla="*/ 8305 h 10000"/>
                <a:gd name="connsiteX33" fmla="*/ 271 w 9889"/>
                <a:gd name="connsiteY33" fmla="*/ 7562 h 10000"/>
                <a:gd name="connsiteX34" fmla="*/ 435 w 9889"/>
                <a:gd name="connsiteY34" fmla="*/ 6824 h 10000"/>
                <a:gd name="connsiteX35" fmla="*/ 611 w 9889"/>
                <a:gd name="connsiteY35" fmla="*/ 6114 h 10000"/>
                <a:gd name="connsiteX36" fmla="*/ 804 w 9889"/>
                <a:gd name="connsiteY36" fmla="*/ 5449 h 10000"/>
                <a:gd name="connsiteX37" fmla="*/ 1013 w 9889"/>
                <a:gd name="connsiteY37" fmla="*/ 4805 h 10000"/>
                <a:gd name="connsiteX38" fmla="*/ 1229 w 9889"/>
                <a:gd name="connsiteY38" fmla="*/ 4188 h 10000"/>
                <a:gd name="connsiteX39" fmla="*/ 1463 w 9889"/>
                <a:gd name="connsiteY39" fmla="*/ 3616 h 10000"/>
                <a:gd name="connsiteX40" fmla="*/ 1705 w 9889"/>
                <a:gd name="connsiteY40" fmla="*/ 3071 h 10000"/>
                <a:gd name="connsiteX41" fmla="*/ 1959 w 9889"/>
                <a:gd name="connsiteY41" fmla="*/ 2576 h 10000"/>
                <a:gd name="connsiteX42" fmla="*/ 2224 w 9889"/>
                <a:gd name="connsiteY42" fmla="*/ 2113 h 10000"/>
                <a:gd name="connsiteX43" fmla="*/ 2495 w 9889"/>
                <a:gd name="connsiteY43" fmla="*/ 1690 h 10000"/>
                <a:gd name="connsiteX44" fmla="*/ 2774 w 9889"/>
                <a:gd name="connsiteY44" fmla="*/ 1304 h 10000"/>
                <a:gd name="connsiteX45" fmla="*/ 3061 w 9889"/>
                <a:gd name="connsiteY45" fmla="*/ 969 h 10000"/>
                <a:gd name="connsiteX46" fmla="*/ 3354 w 9889"/>
                <a:gd name="connsiteY46" fmla="*/ 677 h 10000"/>
                <a:gd name="connsiteX47" fmla="*/ 3652 w 9889"/>
                <a:gd name="connsiteY47" fmla="*/ 446 h 10000"/>
                <a:gd name="connsiteX48" fmla="*/ 3955 w 9889"/>
                <a:gd name="connsiteY48" fmla="*/ 253 h 10000"/>
                <a:gd name="connsiteX49" fmla="*/ 4263 w 9889"/>
                <a:gd name="connsiteY49" fmla="*/ 116 h 10000"/>
                <a:gd name="connsiteX50" fmla="*/ 4571 w 9889"/>
                <a:gd name="connsiteY50" fmla="*/ 33 h 10000"/>
                <a:gd name="connsiteX51" fmla="*/ 4881 w 9889"/>
                <a:gd name="connsiteY51"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0 w 9874"/>
                <a:gd name="connsiteY31" fmla="*/ 8305 h 10000"/>
                <a:gd name="connsiteX32" fmla="*/ 148 w 9874"/>
                <a:gd name="connsiteY32" fmla="*/ 7562 h 10000"/>
                <a:gd name="connsiteX33" fmla="*/ 314 w 9874"/>
                <a:gd name="connsiteY33" fmla="*/ 6824 h 10000"/>
                <a:gd name="connsiteX34" fmla="*/ 492 w 9874"/>
                <a:gd name="connsiteY34" fmla="*/ 6114 h 10000"/>
                <a:gd name="connsiteX35" fmla="*/ 687 w 9874"/>
                <a:gd name="connsiteY35" fmla="*/ 5449 h 10000"/>
                <a:gd name="connsiteX36" fmla="*/ 898 w 9874"/>
                <a:gd name="connsiteY36" fmla="*/ 4805 h 10000"/>
                <a:gd name="connsiteX37" fmla="*/ 1117 w 9874"/>
                <a:gd name="connsiteY37" fmla="*/ 4188 h 10000"/>
                <a:gd name="connsiteX38" fmla="*/ 1353 w 9874"/>
                <a:gd name="connsiteY38" fmla="*/ 3616 h 10000"/>
                <a:gd name="connsiteX39" fmla="*/ 1598 w 9874"/>
                <a:gd name="connsiteY39" fmla="*/ 3071 h 10000"/>
                <a:gd name="connsiteX40" fmla="*/ 1855 w 9874"/>
                <a:gd name="connsiteY40" fmla="*/ 2576 h 10000"/>
                <a:gd name="connsiteX41" fmla="*/ 2123 w 9874"/>
                <a:gd name="connsiteY41" fmla="*/ 2113 h 10000"/>
                <a:gd name="connsiteX42" fmla="*/ 2397 w 9874"/>
                <a:gd name="connsiteY42" fmla="*/ 1690 h 10000"/>
                <a:gd name="connsiteX43" fmla="*/ 2679 w 9874"/>
                <a:gd name="connsiteY43" fmla="*/ 1304 h 10000"/>
                <a:gd name="connsiteX44" fmla="*/ 2969 w 9874"/>
                <a:gd name="connsiteY44" fmla="*/ 969 h 10000"/>
                <a:gd name="connsiteX45" fmla="*/ 3266 w 9874"/>
                <a:gd name="connsiteY45" fmla="*/ 677 h 10000"/>
                <a:gd name="connsiteX46" fmla="*/ 3567 w 9874"/>
                <a:gd name="connsiteY46" fmla="*/ 446 h 10000"/>
                <a:gd name="connsiteX47" fmla="*/ 3873 w 9874"/>
                <a:gd name="connsiteY47" fmla="*/ 253 h 10000"/>
                <a:gd name="connsiteX48" fmla="*/ 4185 w 9874"/>
                <a:gd name="connsiteY48" fmla="*/ 116 h 10000"/>
                <a:gd name="connsiteX49" fmla="*/ 4496 w 9874"/>
                <a:gd name="connsiteY49" fmla="*/ 33 h 10000"/>
                <a:gd name="connsiteX50" fmla="*/ 4810 w 9874"/>
                <a:gd name="connsiteY50"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0 w 9850"/>
                <a:gd name="connsiteY31" fmla="*/ 7562 h 10000"/>
                <a:gd name="connsiteX32" fmla="*/ 168 w 9850"/>
                <a:gd name="connsiteY32" fmla="*/ 6824 h 10000"/>
                <a:gd name="connsiteX33" fmla="*/ 348 w 9850"/>
                <a:gd name="connsiteY33" fmla="*/ 6114 h 10000"/>
                <a:gd name="connsiteX34" fmla="*/ 546 w 9850"/>
                <a:gd name="connsiteY34" fmla="*/ 5449 h 10000"/>
                <a:gd name="connsiteX35" fmla="*/ 759 w 9850"/>
                <a:gd name="connsiteY35" fmla="*/ 4805 h 10000"/>
                <a:gd name="connsiteX36" fmla="*/ 981 w 9850"/>
                <a:gd name="connsiteY36" fmla="*/ 4188 h 10000"/>
                <a:gd name="connsiteX37" fmla="*/ 1220 w 9850"/>
                <a:gd name="connsiteY37" fmla="*/ 3616 h 10000"/>
                <a:gd name="connsiteX38" fmla="*/ 1468 w 9850"/>
                <a:gd name="connsiteY38" fmla="*/ 3071 h 10000"/>
                <a:gd name="connsiteX39" fmla="*/ 1729 w 9850"/>
                <a:gd name="connsiteY39" fmla="*/ 2576 h 10000"/>
                <a:gd name="connsiteX40" fmla="*/ 2000 w 9850"/>
                <a:gd name="connsiteY40" fmla="*/ 2113 h 10000"/>
                <a:gd name="connsiteX41" fmla="*/ 2278 w 9850"/>
                <a:gd name="connsiteY41" fmla="*/ 1690 h 10000"/>
                <a:gd name="connsiteX42" fmla="*/ 2563 w 9850"/>
                <a:gd name="connsiteY42" fmla="*/ 1304 h 10000"/>
                <a:gd name="connsiteX43" fmla="*/ 2857 w 9850"/>
                <a:gd name="connsiteY43" fmla="*/ 969 h 10000"/>
                <a:gd name="connsiteX44" fmla="*/ 3158 w 9850"/>
                <a:gd name="connsiteY44" fmla="*/ 677 h 10000"/>
                <a:gd name="connsiteX45" fmla="*/ 3463 w 9850"/>
                <a:gd name="connsiteY45" fmla="*/ 446 h 10000"/>
                <a:gd name="connsiteX46" fmla="*/ 3772 w 9850"/>
                <a:gd name="connsiteY46" fmla="*/ 253 h 10000"/>
                <a:gd name="connsiteX47" fmla="*/ 4088 w 9850"/>
                <a:gd name="connsiteY47" fmla="*/ 116 h 10000"/>
                <a:gd name="connsiteX48" fmla="*/ 4403 w 9850"/>
                <a:gd name="connsiteY48" fmla="*/ 33 h 10000"/>
                <a:gd name="connsiteX49" fmla="*/ 4721 w 9850"/>
                <a:gd name="connsiteY49"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0 w 9829"/>
                <a:gd name="connsiteY31" fmla="*/ 6824 h 10000"/>
                <a:gd name="connsiteX32" fmla="*/ 182 w 9829"/>
                <a:gd name="connsiteY32" fmla="*/ 6114 h 10000"/>
                <a:gd name="connsiteX33" fmla="*/ 383 w 9829"/>
                <a:gd name="connsiteY33" fmla="*/ 5449 h 10000"/>
                <a:gd name="connsiteX34" fmla="*/ 600 w 9829"/>
                <a:gd name="connsiteY34" fmla="*/ 4805 h 10000"/>
                <a:gd name="connsiteX35" fmla="*/ 825 w 9829"/>
                <a:gd name="connsiteY35" fmla="*/ 4188 h 10000"/>
                <a:gd name="connsiteX36" fmla="*/ 1068 w 9829"/>
                <a:gd name="connsiteY36" fmla="*/ 3616 h 10000"/>
                <a:gd name="connsiteX37" fmla="*/ 1319 w 9829"/>
                <a:gd name="connsiteY37" fmla="*/ 3071 h 10000"/>
                <a:gd name="connsiteX38" fmla="*/ 1584 w 9829"/>
                <a:gd name="connsiteY38" fmla="*/ 2576 h 10000"/>
                <a:gd name="connsiteX39" fmla="*/ 1859 w 9829"/>
                <a:gd name="connsiteY39" fmla="*/ 2113 h 10000"/>
                <a:gd name="connsiteX40" fmla="*/ 2142 w 9829"/>
                <a:gd name="connsiteY40" fmla="*/ 1690 h 10000"/>
                <a:gd name="connsiteX41" fmla="*/ 2431 w 9829"/>
                <a:gd name="connsiteY41" fmla="*/ 1304 h 10000"/>
                <a:gd name="connsiteX42" fmla="*/ 2730 w 9829"/>
                <a:gd name="connsiteY42" fmla="*/ 969 h 10000"/>
                <a:gd name="connsiteX43" fmla="*/ 3035 w 9829"/>
                <a:gd name="connsiteY43" fmla="*/ 677 h 10000"/>
                <a:gd name="connsiteX44" fmla="*/ 3345 w 9829"/>
                <a:gd name="connsiteY44" fmla="*/ 446 h 10000"/>
                <a:gd name="connsiteX45" fmla="*/ 3658 w 9829"/>
                <a:gd name="connsiteY45" fmla="*/ 253 h 10000"/>
                <a:gd name="connsiteX46" fmla="*/ 3979 w 9829"/>
                <a:gd name="connsiteY46" fmla="*/ 116 h 10000"/>
                <a:gd name="connsiteX47" fmla="*/ 4299 w 9829"/>
                <a:gd name="connsiteY47" fmla="*/ 33 h 10000"/>
                <a:gd name="connsiteX48" fmla="*/ 4622 w 9829"/>
                <a:gd name="connsiteY48"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0 w 9815"/>
                <a:gd name="connsiteY31" fmla="*/ 6114 h 10000"/>
                <a:gd name="connsiteX32" fmla="*/ 205 w 9815"/>
                <a:gd name="connsiteY32" fmla="*/ 5449 h 10000"/>
                <a:gd name="connsiteX33" fmla="*/ 425 w 9815"/>
                <a:gd name="connsiteY33" fmla="*/ 4805 h 10000"/>
                <a:gd name="connsiteX34" fmla="*/ 654 w 9815"/>
                <a:gd name="connsiteY34" fmla="*/ 4188 h 10000"/>
                <a:gd name="connsiteX35" fmla="*/ 902 w 9815"/>
                <a:gd name="connsiteY35" fmla="*/ 3616 h 10000"/>
                <a:gd name="connsiteX36" fmla="*/ 1157 w 9815"/>
                <a:gd name="connsiteY36" fmla="*/ 3071 h 10000"/>
                <a:gd name="connsiteX37" fmla="*/ 1427 w 9815"/>
                <a:gd name="connsiteY37" fmla="*/ 2576 h 10000"/>
                <a:gd name="connsiteX38" fmla="*/ 1706 w 9815"/>
                <a:gd name="connsiteY38" fmla="*/ 2113 h 10000"/>
                <a:gd name="connsiteX39" fmla="*/ 1994 w 9815"/>
                <a:gd name="connsiteY39" fmla="*/ 1690 h 10000"/>
                <a:gd name="connsiteX40" fmla="*/ 2288 w 9815"/>
                <a:gd name="connsiteY40" fmla="*/ 1304 h 10000"/>
                <a:gd name="connsiteX41" fmla="*/ 2592 w 9815"/>
                <a:gd name="connsiteY41" fmla="*/ 969 h 10000"/>
                <a:gd name="connsiteX42" fmla="*/ 2903 w 9815"/>
                <a:gd name="connsiteY42" fmla="*/ 677 h 10000"/>
                <a:gd name="connsiteX43" fmla="*/ 3218 w 9815"/>
                <a:gd name="connsiteY43" fmla="*/ 446 h 10000"/>
                <a:gd name="connsiteX44" fmla="*/ 3537 w 9815"/>
                <a:gd name="connsiteY44" fmla="*/ 253 h 10000"/>
                <a:gd name="connsiteX45" fmla="*/ 3863 w 9815"/>
                <a:gd name="connsiteY45" fmla="*/ 116 h 10000"/>
                <a:gd name="connsiteX46" fmla="*/ 4189 w 9815"/>
                <a:gd name="connsiteY46" fmla="*/ 33 h 10000"/>
                <a:gd name="connsiteX47" fmla="*/ 4517 w 9815"/>
                <a:gd name="connsiteY47"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0 w 9791"/>
                <a:gd name="connsiteY31" fmla="*/ 5449 h 10000"/>
                <a:gd name="connsiteX32" fmla="*/ 224 w 9791"/>
                <a:gd name="connsiteY32" fmla="*/ 4805 h 10000"/>
                <a:gd name="connsiteX33" fmla="*/ 457 w 9791"/>
                <a:gd name="connsiteY33" fmla="*/ 4188 h 10000"/>
                <a:gd name="connsiteX34" fmla="*/ 710 w 9791"/>
                <a:gd name="connsiteY34" fmla="*/ 3616 h 10000"/>
                <a:gd name="connsiteX35" fmla="*/ 970 w 9791"/>
                <a:gd name="connsiteY35" fmla="*/ 3071 h 10000"/>
                <a:gd name="connsiteX36" fmla="*/ 1245 w 9791"/>
                <a:gd name="connsiteY36" fmla="*/ 2576 h 10000"/>
                <a:gd name="connsiteX37" fmla="*/ 1529 w 9791"/>
                <a:gd name="connsiteY37" fmla="*/ 2113 h 10000"/>
                <a:gd name="connsiteX38" fmla="*/ 1823 w 9791"/>
                <a:gd name="connsiteY38" fmla="*/ 1690 h 10000"/>
                <a:gd name="connsiteX39" fmla="*/ 2122 w 9791"/>
                <a:gd name="connsiteY39" fmla="*/ 1304 h 10000"/>
                <a:gd name="connsiteX40" fmla="*/ 2432 w 9791"/>
                <a:gd name="connsiteY40" fmla="*/ 969 h 10000"/>
                <a:gd name="connsiteX41" fmla="*/ 2749 w 9791"/>
                <a:gd name="connsiteY41" fmla="*/ 677 h 10000"/>
                <a:gd name="connsiteX42" fmla="*/ 3070 w 9791"/>
                <a:gd name="connsiteY42" fmla="*/ 446 h 10000"/>
                <a:gd name="connsiteX43" fmla="*/ 3395 w 9791"/>
                <a:gd name="connsiteY43" fmla="*/ 253 h 10000"/>
                <a:gd name="connsiteX44" fmla="*/ 3727 w 9791"/>
                <a:gd name="connsiteY44" fmla="*/ 116 h 10000"/>
                <a:gd name="connsiteX45" fmla="*/ 4059 w 9791"/>
                <a:gd name="connsiteY45" fmla="*/ 33 h 10000"/>
                <a:gd name="connsiteX46" fmla="*/ 4393 w 9791"/>
                <a:gd name="connsiteY46"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0 w 9771"/>
                <a:gd name="connsiteY31" fmla="*/ 4805 h 10000"/>
                <a:gd name="connsiteX32" fmla="*/ 238 w 9771"/>
                <a:gd name="connsiteY32" fmla="*/ 4188 h 10000"/>
                <a:gd name="connsiteX33" fmla="*/ 496 w 9771"/>
                <a:gd name="connsiteY33" fmla="*/ 3616 h 10000"/>
                <a:gd name="connsiteX34" fmla="*/ 762 w 9771"/>
                <a:gd name="connsiteY34" fmla="*/ 3071 h 10000"/>
                <a:gd name="connsiteX35" fmla="*/ 1043 w 9771"/>
                <a:gd name="connsiteY35" fmla="*/ 2576 h 10000"/>
                <a:gd name="connsiteX36" fmla="*/ 1333 w 9771"/>
                <a:gd name="connsiteY36" fmla="*/ 2113 h 10000"/>
                <a:gd name="connsiteX37" fmla="*/ 1633 w 9771"/>
                <a:gd name="connsiteY37" fmla="*/ 1690 h 10000"/>
                <a:gd name="connsiteX38" fmla="*/ 1938 w 9771"/>
                <a:gd name="connsiteY38" fmla="*/ 1304 h 10000"/>
                <a:gd name="connsiteX39" fmla="*/ 2255 w 9771"/>
                <a:gd name="connsiteY39" fmla="*/ 969 h 10000"/>
                <a:gd name="connsiteX40" fmla="*/ 2579 w 9771"/>
                <a:gd name="connsiteY40" fmla="*/ 677 h 10000"/>
                <a:gd name="connsiteX41" fmla="*/ 2907 w 9771"/>
                <a:gd name="connsiteY41" fmla="*/ 446 h 10000"/>
                <a:gd name="connsiteX42" fmla="*/ 3238 w 9771"/>
                <a:gd name="connsiteY42" fmla="*/ 253 h 10000"/>
                <a:gd name="connsiteX43" fmla="*/ 3578 w 9771"/>
                <a:gd name="connsiteY43" fmla="*/ 116 h 10000"/>
                <a:gd name="connsiteX44" fmla="*/ 3917 w 9771"/>
                <a:gd name="connsiteY44" fmla="*/ 33 h 10000"/>
                <a:gd name="connsiteX45" fmla="*/ 4258 w 9771"/>
                <a:gd name="connsiteY45"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0 w 9756"/>
                <a:gd name="connsiteY31" fmla="*/ 4188 h 10000"/>
                <a:gd name="connsiteX32" fmla="*/ 264 w 9756"/>
                <a:gd name="connsiteY32" fmla="*/ 3616 h 10000"/>
                <a:gd name="connsiteX33" fmla="*/ 536 w 9756"/>
                <a:gd name="connsiteY33" fmla="*/ 3071 h 10000"/>
                <a:gd name="connsiteX34" fmla="*/ 823 w 9756"/>
                <a:gd name="connsiteY34" fmla="*/ 2576 h 10000"/>
                <a:gd name="connsiteX35" fmla="*/ 1120 w 9756"/>
                <a:gd name="connsiteY35" fmla="*/ 2113 h 10000"/>
                <a:gd name="connsiteX36" fmla="*/ 1427 w 9756"/>
                <a:gd name="connsiteY36" fmla="*/ 1690 h 10000"/>
                <a:gd name="connsiteX37" fmla="*/ 1739 w 9756"/>
                <a:gd name="connsiteY37" fmla="*/ 1304 h 10000"/>
                <a:gd name="connsiteX38" fmla="*/ 2064 w 9756"/>
                <a:gd name="connsiteY38" fmla="*/ 969 h 10000"/>
                <a:gd name="connsiteX39" fmla="*/ 2395 w 9756"/>
                <a:gd name="connsiteY39" fmla="*/ 677 h 10000"/>
                <a:gd name="connsiteX40" fmla="*/ 2731 w 9756"/>
                <a:gd name="connsiteY40" fmla="*/ 446 h 10000"/>
                <a:gd name="connsiteX41" fmla="*/ 3070 w 9756"/>
                <a:gd name="connsiteY41" fmla="*/ 253 h 10000"/>
                <a:gd name="connsiteX42" fmla="*/ 3418 w 9756"/>
                <a:gd name="connsiteY42" fmla="*/ 116 h 10000"/>
                <a:gd name="connsiteX43" fmla="*/ 3765 w 9756"/>
                <a:gd name="connsiteY43" fmla="*/ 33 h 10000"/>
                <a:gd name="connsiteX44" fmla="*/ 4114 w 9756"/>
                <a:gd name="connsiteY44"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0 w 9729"/>
                <a:gd name="connsiteY31" fmla="*/ 3616 h 10000"/>
                <a:gd name="connsiteX32" fmla="*/ 278 w 9729"/>
                <a:gd name="connsiteY32" fmla="*/ 3071 h 10000"/>
                <a:gd name="connsiteX33" fmla="*/ 573 w 9729"/>
                <a:gd name="connsiteY33" fmla="*/ 2576 h 10000"/>
                <a:gd name="connsiteX34" fmla="*/ 877 w 9729"/>
                <a:gd name="connsiteY34" fmla="*/ 2113 h 10000"/>
                <a:gd name="connsiteX35" fmla="*/ 1192 w 9729"/>
                <a:gd name="connsiteY35" fmla="*/ 1690 h 10000"/>
                <a:gd name="connsiteX36" fmla="*/ 1511 w 9729"/>
                <a:gd name="connsiteY36" fmla="*/ 1304 h 10000"/>
                <a:gd name="connsiteX37" fmla="*/ 1845 w 9729"/>
                <a:gd name="connsiteY37" fmla="*/ 969 h 10000"/>
                <a:gd name="connsiteX38" fmla="*/ 2184 w 9729"/>
                <a:gd name="connsiteY38" fmla="*/ 677 h 10000"/>
                <a:gd name="connsiteX39" fmla="*/ 2528 w 9729"/>
                <a:gd name="connsiteY39" fmla="*/ 446 h 10000"/>
                <a:gd name="connsiteX40" fmla="*/ 2876 w 9729"/>
                <a:gd name="connsiteY40" fmla="*/ 253 h 10000"/>
                <a:gd name="connsiteX41" fmla="*/ 3232 w 9729"/>
                <a:gd name="connsiteY41" fmla="*/ 116 h 10000"/>
                <a:gd name="connsiteX42" fmla="*/ 3588 w 9729"/>
                <a:gd name="connsiteY42" fmla="*/ 33 h 10000"/>
                <a:gd name="connsiteX43" fmla="*/ 3946 w 9729"/>
                <a:gd name="connsiteY43"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0 w 9714"/>
                <a:gd name="connsiteY31" fmla="*/ 3071 h 10000"/>
                <a:gd name="connsiteX32" fmla="*/ 303 w 9714"/>
                <a:gd name="connsiteY32" fmla="*/ 2576 h 10000"/>
                <a:gd name="connsiteX33" fmla="*/ 615 w 9714"/>
                <a:gd name="connsiteY33" fmla="*/ 2113 h 10000"/>
                <a:gd name="connsiteX34" fmla="*/ 939 w 9714"/>
                <a:gd name="connsiteY34" fmla="*/ 1690 h 10000"/>
                <a:gd name="connsiteX35" fmla="*/ 1267 w 9714"/>
                <a:gd name="connsiteY35" fmla="*/ 1304 h 10000"/>
                <a:gd name="connsiteX36" fmla="*/ 1610 w 9714"/>
                <a:gd name="connsiteY36" fmla="*/ 969 h 10000"/>
                <a:gd name="connsiteX37" fmla="*/ 1959 w 9714"/>
                <a:gd name="connsiteY37" fmla="*/ 677 h 10000"/>
                <a:gd name="connsiteX38" fmla="*/ 2312 w 9714"/>
                <a:gd name="connsiteY38" fmla="*/ 446 h 10000"/>
                <a:gd name="connsiteX39" fmla="*/ 2670 w 9714"/>
                <a:gd name="connsiteY39" fmla="*/ 253 h 10000"/>
                <a:gd name="connsiteX40" fmla="*/ 3036 w 9714"/>
                <a:gd name="connsiteY40" fmla="*/ 116 h 10000"/>
                <a:gd name="connsiteX41" fmla="*/ 3402 w 9714"/>
                <a:gd name="connsiteY41" fmla="*/ 33 h 10000"/>
                <a:gd name="connsiteX42" fmla="*/ 3770 w 9714"/>
                <a:gd name="connsiteY42"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0 w 9688"/>
                <a:gd name="connsiteY31" fmla="*/ 2576 h 10000"/>
                <a:gd name="connsiteX32" fmla="*/ 321 w 9688"/>
                <a:gd name="connsiteY32" fmla="*/ 2113 h 10000"/>
                <a:gd name="connsiteX33" fmla="*/ 655 w 9688"/>
                <a:gd name="connsiteY33" fmla="*/ 1690 h 10000"/>
                <a:gd name="connsiteX34" fmla="*/ 992 w 9688"/>
                <a:gd name="connsiteY34" fmla="*/ 1304 h 10000"/>
                <a:gd name="connsiteX35" fmla="*/ 1345 w 9688"/>
                <a:gd name="connsiteY35" fmla="*/ 969 h 10000"/>
                <a:gd name="connsiteX36" fmla="*/ 1705 w 9688"/>
                <a:gd name="connsiteY36" fmla="*/ 677 h 10000"/>
                <a:gd name="connsiteX37" fmla="*/ 2068 w 9688"/>
                <a:gd name="connsiteY37" fmla="*/ 446 h 10000"/>
                <a:gd name="connsiteX38" fmla="*/ 2437 w 9688"/>
                <a:gd name="connsiteY38" fmla="*/ 253 h 10000"/>
                <a:gd name="connsiteX39" fmla="*/ 2813 w 9688"/>
                <a:gd name="connsiteY39" fmla="*/ 116 h 10000"/>
                <a:gd name="connsiteX40" fmla="*/ 3190 w 9688"/>
                <a:gd name="connsiteY40" fmla="*/ 33 h 10000"/>
                <a:gd name="connsiteX41" fmla="*/ 3569 w 9688"/>
                <a:gd name="connsiteY41"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0 w 9669"/>
                <a:gd name="connsiteY31" fmla="*/ 2113 h 10000"/>
                <a:gd name="connsiteX32" fmla="*/ 345 w 9669"/>
                <a:gd name="connsiteY32" fmla="*/ 1690 h 10000"/>
                <a:gd name="connsiteX33" fmla="*/ 693 w 9669"/>
                <a:gd name="connsiteY33" fmla="*/ 1304 h 10000"/>
                <a:gd name="connsiteX34" fmla="*/ 1057 w 9669"/>
                <a:gd name="connsiteY34" fmla="*/ 969 h 10000"/>
                <a:gd name="connsiteX35" fmla="*/ 1429 w 9669"/>
                <a:gd name="connsiteY35" fmla="*/ 677 h 10000"/>
                <a:gd name="connsiteX36" fmla="*/ 1804 w 9669"/>
                <a:gd name="connsiteY36" fmla="*/ 446 h 10000"/>
                <a:gd name="connsiteX37" fmla="*/ 2184 w 9669"/>
                <a:gd name="connsiteY37" fmla="*/ 253 h 10000"/>
                <a:gd name="connsiteX38" fmla="*/ 2573 w 9669"/>
                <a:gd name="connsiteY38" fmla="*/ 116 h 10000"/>
                <a:gd name="connsiteX39" fmla="*/ 2962 w 9669"/>
                <a:gd name="connsiteY39" fmla="*/ 33 h 10000"/>
                <a:gd name="connsiteX40" fmla="*/ 3353 w 9669"/>
                <a:gd name="connsiteY40"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0 w 9643"/>
                <a:gd name="connsiteY31" fmla="*/ 1690 h 10000"/>
                <a:gd name="connsiteX32" fmla="*/ 360 w 9643"/>
                <a:gd name="connsiteY32" fmla="*/ 1304 h 10000"/>
                <a:gd name="connsiteX33" fmla="*/ 736 w 9643"/>
                <a:gd name="connsiteY33" fmla="*/ 969 h 10000"/>
                <a:gd name="connsiteX34" fmla="*/ 1121 w 9643"/>
                <a:gd name="connsiteY34" fmla="*/ 677 h 10000"/>
                <a:gd name="connsiteX35" fmla="*/ 1509 w 9643"/>
                <a:gd name="connsiteY35" fmla="*/ 446 h 10000"/>
                <a:gd name="connsiteX36" fmla="*/ 1902 w 9643"/>
                <a:gd name="connsiteY36" fmla="*/ 253 h 10000"/>
                <a:gd name="connsiteX37" fmla="*/ 2304 w 9643"/>
                <a:gd name="connsiteY37" fmla="*/ 116 h 10000"/>
                <a:gd name="connsiteX38" fmla="*/ 2706 w 9643"/>
                <a:gd name="connsiteY38" fmla="*/ 33 h 10000"/>
                <a:gd name="connsiteX39" fmla="*/ 3111 w 9643"/>
                <a:gd name="connsiteY39"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0 w 9627"/>
                <a:gd name="connsiteY31" fmla="*/ 1304 h 10000"/>
                <a:gd name="connsiteX32" fmla="*/ 390 w 9627"/>
                <a:gd name="connsiteY32" fmla="*/ 969 h 10000"/>
                <a:gd name="connsiteX33" fmla="*/ 790 w 9627"/>
                <a:gd name="connsiteY33" fmla="*/ 677 h 10000"/>
                <a:gd name="connsiteX34" fmla="*/ 1192 w 9627"/>
                <a:gd name="connsiteY34" fmla="*/ 446 h 10000"/>
                <a:gd name="connsiteX35" fmla="*/ 1599 w 9627"/>
                <a:gd name="connsiteY35" fmla="*/ 253 h 10000"/>
                <a:gd name="connsiteX36" fmla="*/ 2016 w 9627"/>
                <a:gd name="connsiteY36" fmla="*/ 116 h 10000"/>
                <a:gd name="connsiteX37" fmla="*/ 2433 w 9627"/>
                <a:gd name="connsiteY37" fmla="*/ 33 h 10000"/>
                <a:gd name="connsiteX38" fmla="*/ 2853 w 9627"/>
                <a:gd name="connsiteY38"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0 w 9595"/>
                <a:gd name="connsiteY31" fmla="*/ 969 h 10000"/>
                <a:gd name="connsiteX32" fmla="*/ 416 w 9595"/>
                <a:gd name="connsiteY32" fmla="*/ 677 h 10000"/>
                <a:gd name="connsiteX33" fmla="*/ 833 w 9595"/>
                <a:gd name="connsiteY33" fmla="*/ 446 h 10000"/>
                <a:gd name="connsiteX34" fmla="*/ 1256 w 9595"/>
                <a:gd name="connsiteY34" fmla="*/ 253 h 10000"/>
                <a:gd name="connsiteX35" fmla="*/ 1689 w 9595"/>
                <a:gd name="connsiteY35" fmla="*/ 116 h 10000"/>
                <a:gd name="connsiteX36" fmla="*/ 2122 w 9595"/>
                <a:gd name="connsiteY36" fmla="*/ 33 h 10000"/>
                <a:gd name="connsiteX37" fmla="*/ 2559 w 9595"/>
                <a:gd name="connsiteY37"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0 w 9566"/>
                <a:gd name="connsiteY31" fmla="*/ 677 h 10000"/>
                <a:gd name="connsiteX32" fmla="*/ 434 w 9566"/>
                <a:gd name="connsiteY32" fmla="*/ 446 h 10000"/>
                <a:gd name="connsiteX33" fmla="*/ 875 w 9566"/>
                <a:gd name="connsiteY33" fmla="*/ 253 h 10000"/>
                <a:gd name="connsiteX34" fmla="*/ 1326 w 9566"/>
                <a:gd name="connsiteY34" fmla="*/ 116 h 10000"/>
                <a:gd name="connsiteX35" fmla="*/ 1778 w 9566"/>
                <a:gd name="connsiteY35" fmla="*/ 33 h 10000"/>
                <a:gd name="connsiteX36" fmla="*/ 2233 w 9566"/>
                <a:gd name="connsiteY36"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0 w 9546"/>
                <a:gd name="connsiteY31" fmla="*/ 446 h 10000"/>
                <a:gd name="connsiteX32" fmla="*/ 461 w 9546"/>
                <a:gd name="connsiteY32" fmla="*/ 253 h 10000"/>
                <a:gd name="connsiteX33" fmla="*/ 932 w 9546"/>
                <a:gd name="connsiteY33" fmla="*/ 116 h 10000"/>
                <a:gd name="connsiteX34" fmla="*/ 1405 w 9546"/>
                <a:gd name="connsiteY34" fmla="*/ 33 h 10000"/>
                <a:gd name="connsiteX35" fmla="*/ 1880 w 9546"/>
                <a:gd name="connsiteY35"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0 w 9517"/>
                <a:gd name="connsiteY31" fmla="*/ 253 h 10000"/>
                <a:gd name="connsiteX32" fmla="*/ 493 w 9517"/>
                <a:gd name="connsiteY32" fmla="*/ 116 h 10000"/>
                <a:gd name="connsiteX33" fmla="*/ 989 w 9517"/>
                <a:gd name="connsiteY33" fmla="*/ 33 h 10000"/>
                <a:gd name="connsiteX34" fmla="*/ 1486 w 9517"/>
                <a:gd name="connsiteY34"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0 w 9482"/>
                <a:gd name="connsiteY31" fmla="*/ 116 h 10000"/>
                <a:gd name="connsiteX32" fmla="*/ 521 w 9482"/>
                <a:gd name="connsiteY32" fmla="*/ 33 h 10000"/>
                <a:gd name="connsiteX33" fmla="*/ 1043 w 9482"/>
                <a:gd name="connsiteY33"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0 w 9451"/>
                <a:gd name="connsiteY31" fmla="*/ 33 h 10000"/>
                <a:gd name="connsiteX32" fmla="*/ 551 w 9451"/>
                <a:gd name="connsiteY32"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0 w 9417"/>
                <a:gd name="connsiteY31" fmla="*/ 0 h 10000"/>
                <a:gd name="connsiteX0" fmla="*/ 4586 w 9375"/>
                <a:gd name="connsiteY0" fmla="*/ 488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0" fmla="*/ 4223 w 9331"/>
                <a:gd name="connsiteY0" fmla="*/ 4815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0" fmla="*/ 3827 w 9301"/>
                <a:gd name="connsiteY0" fmla="*/ 4716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0" fmla="*/ 3359 w 9244"/>
                <a:gd name="connsiteY0" fmla="*/ 4584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0" fmla="*/ 2839 w 9205"/>
                <a:gd name="connsiteY0" fmla="*/ 4424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0" fmla="*/ 2229 w 9145"/>
                <a:gd name="connsiteY0" fmla="*/ 4226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0" fmla="*/ 1520 w 9083"/>
                <a:gd name="connsiteY0" fmla="*/ 3980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0" fmla="*/ 701 w 9028"/>
                <a:gd name="connsiteY0" fmla="*/ 3699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0" fmla="*/ 0 w 9224"/>
                <a:gd name="connsiteY0" fmla="*/ 3357 h 9488"/>
                <a:gd name="connsiteX1" fmla="*/ 266 w 9224"/>
                <a:gd name="connsiteY1" fmla="*/ 0 h 9488"/>
                <a:gd name="connsiteX2" fmla="*/ 1291 w 9224"/>
                <a:gd name="connsiteY2" fmla="*/ 562 h 9488"/>
                <a:gd name="connsiteX3" fmla="*/ 2266 w 9224"/>
                <a:gd name="connsiteY3" fmla="*/ 1180 h 9488"/>
                <a:gd name="connsiteX4" fmla="*/ 3202 w 9224"/>
                <a:gd name="connsiteY4" fmla="*/ 1837 h 9488"/>
                <a:gd name="connsiteX5" fmla="*/ 4089 w 9224"/>
                <a:gd name="connsiteY5" fmla="*/ 2541 h 9488"/>
                <a:gd name="connsiteX6" fmla="*/ 4935 w 9224"/>
                <a:gd name="connsiteY6" fmla="*/ 3283 h 9488"/>
                <a:gd name="connsiteX7" fmla="*/ 5729 w 9224"/>
                <a:gd name="connsiteY7" fmla="*/ 4073 h 9488"/>
                <a:gd name="connsiteX8" fmla="*/ 6457 w 9224"/>
                <a:gd name="connsiteY8" fmla="*/ 4890 h 9488"/>
                <a:gd name="connsiteX9" fmla="*/ 7149 w 9224"/>
                <a:gd name="connsiteY9" fmla="*/ 5753 h 9488"/>
                <a:gd name="connsiteX10" fmla="*/ 7763 w 9224"/>
                <a:gd name="connsiteY10" fmla="*/ 6641 h 9488"/>
                <a:gd name="connsiteX11" fmla="*/ 8320 w 9224"/>
                <a:gd name="connsiteY11" fmla="*/ 7556 h 9488"/>
                <a:gd name="connsiteX12" fmla="*/ 8815 w 9224"/>
                <a:gd name="connsiteY12" fmla="*/ 8505 h 9488"/>
                <a:gd name="connsiteX13" fmla="*/ 9224 w 9224"/>
                <a:gd name="connsiteY13" fmla="*/ 9488 h 9488"/>
                <a:gd name="connsiteX14" fmla="*/ 4536 w 9224"/>
                <a:gd name="connsiteY14" fmla="*/ 7650 h 9488"/>
                <a:gd name="connsiteX15" fmla="*/ 4112 w 9224"/>
                <a:gd name="connsiteY15" fmla="*/ 7079 h 9488"/>
                <a:gd name="connsiteX16" fmla="*/ 3639 w 9224"/>
                <a:gd name="connsiteY16" fmla="*/ 6521 h 9488"/>
                <a:gd name="connsiteX17" fmla="*/ 3134 w 9224"/>
                <a:gd name="connsiteY17" fmla="*/ 5964 h 9488"/>
                <a:gd name="connsiteX18" fmla="*/ 2579 w 9224"/>
                <a:gd name="connsiteY18" fmla="*/ 5401 h 9488"/>
                <a:gd name="connsiteX19" fmla="*/ 2001 w 9224"/>
                <a:gd name="connsiteY19" fmla="*/ 4870 h 9488"/>
                <a:gd name="connsiteX20" fmla="*/ 1364 w 9224"/>
                <a:gd name="connsiteY20" fmla="*/ 4346 h 9488"/>
                <a:gd name="connsiteX21" fmla="*/ 708 w 9224"/>
                <a:gd name="connsiteY21" fmla="*/ 3834 h 9488"/>
                <a:gd name="connsiteX22" fmla="*/ 0 w 9224"/>
                <a:gd name="connsiteY22" fmla="*/ 3357 h 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24" h="9488">
                  <a:moveTo>
                    <a:pt x="0" y="3357"/>
                  </a:moveTo>
                  <a:cubicBezTo>
                    <a:pt x="89" y="2238"/>
                    <a:pt x="177" y="1119"/>
                    <a:pt x="266" y="0"/>
                  </a:cubicBezTo>
                  <a:lnTo>
                    <a:pt x="1291" y="562"/>
                  </a:lnTo>
                  <a:lnTo>
                    <a:pt x="2266" y="1180"/>
                  </a:lnTo>
                  <a:cubicBezTo>
                    <a:pt x="2572" y="1399"/>
                    <a:pt x="2880" y="1619"/>
                    <a:pt x="3202" y="1837"/>
                  </a:cubicBezTo>
                  <a:cubicBezTo>
                    <a:pt x="3501" y="2072"/>
                    <a:pt x="3800" y="2305"/>
                    <a:pt x="4089" y="2541"/>
                  </a:cubicBezTo>
                  <a:cubicBezTo>
                    <a:pt x="4370" y="2788"/>
                    <a:pt x="4646" y="3036"/>
                    <a:pt x="4935" y="3283"/>
                  </a:cubicBezTo>
                  <a:lnTo>
                    <a:pt x="5729" y="4073"/>
                  </a:lnTo>
                  <a:lnTo>
                    <a:pt x="6457" y="4890"/>
                  </a:lnTo>
                  <a:cubicBezTo>
                    <a:pt x="6686" y="5176"/>
                    <a:pt x="6913" y="5464"/>
                    <a:pt x="7149" y="5753"/>
                  </a:cubicBezTo>
                  <a:cubicBezTo>
                    <a:pt x="7344" y="6048"/>
                    <a:pt x="7553" y="6345"/>
                    <a:pt x="7763" y="6641"/>
                  </a:cubicBezTo>
                  <a:cubicBezTo>
                    <a:pt x="7946" y="6946"/>
                    <a:pt x="8130" y="7253"/>
                    <a:pt x="8320" y="7556"/>
                  </a:cubicBezTo>
                  <a:cubicBezTo>
                    <a:pt x="8485" y="7874"/>
                    <a:pt x="8649" y="8190"/>
                    <a:pt x="8815" y="8505"/>
                  </a:cubicBezTo>
                  <a:cubicBezTo>
                    <a:pt x="8954" y="8832"/>
                    <a:pt x="9084" y="9161"/>
                    <a:pt x="9224" y="9488"/>
                  </a:cubicBezTo>
                  <a:lnTo>
                    <a:pt x="4536" y="7650"/>
                  </a:lnTo>
                  <a:cubicBezTo>
                    <a:pt x="4400" y="7460"/>
                    <a:pt x="4252" y="7270"/>
                    <a:pt x="4112" y="7079"/>
                  </a:cubicBezTo>
                  <a:cubicBezTo>
                    <a:pt x="3949" y="6893"/>
                    <a:pt x="3793" y="6707"/>
                    <a:pt x="3639" y="6521"/>
                  </a:cubicBezTo>
                  <a:lnTo>
                    <a:pt x="3134" y="5964"/>
                  </a:lnTo>
                  <a:cubicBezTo>
                    <a:pt x="2952" y="5776"/>
                    <a:pt x="2762" y="5588"/>
                    <a:pt x="2579" y="5401"/>
                  </a:cubicBezTo>
                  <a:cubicBezTo>
                    <a:pt x="2384" y="5223"/>
                    <a:pt x="2186" y="5047"/>
                    <a:pt x="2001" y="4870"/>
                  </a:cubicBezTo>
                  <a:cubicBezTo>
                    <a:pt x="1778" y="4696"/>
                    <a:pt x="1578" y="4519"/>
                    <a:pt x="1364" y="4346"/>
                  </a:cubicBezTo>
                  <a:cubicBezTo>
                    <a:pt x="1140" y="4174"/>
                    <a:pt x="933" y="4004"/>
                    <a:pt x="708" y="3834"/>
                  </a:cubicBezTo>
                  <a:cubicBezTo>
                    <a:pt x="479" y="3675"/>
                    <a:pt x="238" y="3514"/>
                    <a:pt x="0" y="3357"/>
                  </a:cubicBezTo>
                  <a:close/>
                </a:path>
              </a:pathLst>
            </a:custGeom>
            <a:solidFill>
              <a:schemeClr val="bg1"/>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grpSp>
      <p:sp>
        <p:nvSpPr>
          <p:cNvPr id="51" name="Text Placeholder 26"/>
          <p:cNvSpPr>
            <a:spLocks noGrp="1"/>
          </p:cNvSpPr>
          <p:nvPr userDrawn="1">
            <p:ph type="body" sz="quarter" idx="10" hasCustomPrompt="1"/>
          </p:nvPr>
        </p:nvSpPr>
        <p:spPr bwMode="gray">
          <a:xfrm>
            <a:off x="3313627" y="1047240"/>
            <a:ext cx="1193800" cy="169277"/>
          </a:xfrm>
        </p:spPr>
        <p:txBody>
          <a:bodyPr>
            <a:spAutoFit/>
          </a:bodyPr>
          <a:lstStyle>
            <a:lvl1pPr marL="0" indent="0">
              <a:buFontTx/>
              <a:buNone/>
              <a:defRPr sz="1100" baseline="0">
                <a:solidFill>
                  <a:schemeClr val="tx1"/>
                </a:solidFill>
              </a:defRPr>
            </a:lvl1pPr>
          </a:lstStyle>
          <a:p>
            <a:pPr lvl="0"/>
            <a:r>
              <a:rPr lang="en-US" dirty="0" smtClean="0"/>
              <a:t>Section, Arial 11pt</a:t>
            </a:r>
            <a:endParaRPr lang="en-US" dirty="0"/>
          </a:p>
        </p:txBody>
      </p:sp>
      <p:sp>
        <p:nvSpPr>
          <p:cNvPr id="52" name="Text Placeholder 26"/>
          <p:cNvSpPr>
            <a:spLocks noGrp="1"/>
          </p:cNvSpPr>
          <p:nvPr userDrawn="1">
            <p:ph type="body" sz="quarter" idx="11" hasCustomPrompt="1"/>
          </p:nvPr>
        </p:nvSpPr>
        <p:spPr bwMode="gray">
          <a:xfrm>
            <a:off x="3313626" y="2362935"/>
            <a:ext cx="2743200" cy="169277"/>
          </a:xfrm>
        </p:spPr>
        <p:txBody>
          <a:bodyPr wrap="square">
            <a:spAutoFit/>
          </a:bodyPr>
          <a:lstStyle>
            <a:lvl1pPr marL="0" indent="0">
              <a:buFontTx/>
              <a:buNone/>
              <a:defRPr sz="1100" baseline="0">
                <a:solidFill>
                  <a:schemeClr val="accent3"/>
                </a:solidFill>
              </a:defRPr>
            </a:lvl1pPr>
          </a:lstStyle>
          <a:p>
            <a:pPr lvl="0"/>
            <a:r>
              <a:rPr lang="en-US" dirty="0" smtClean="0"/>
              <a:t>Divider Subtitle, Arial 11pt</a:t>
            </a:r>
            <a:endParaRPr lang="en-US" dirty="0"/>
          </a:p>
        </p:txBody>
      </p:sp>
      <p:sp>
        <p:nvSpPr>
          <p:cNvPr id="53" name="Text Placeholder 26"/>
          <p:cNvSpPr>
            <a:spLocks noGrp="1"/>
          </p:cNvSpPr>
          <p:nvPr userDrawn="1">
            <p:ph type="body" sz="quarter" idx="12" hasCustomPrompt="1"/>
          </p:nvPr>
        </p:nvSpPr>
        <p:spPr bwMode="gray">
          <a:xfrm>
            <a:off x="3313626" y="1546451"/>
            <a:ext cx="2743200" cy="738664"/>
          </a:xfrm>
        </p:spPr>
        <p:txBody>
          <a:bodyPr wrap="square" anchor="b" anchorCtr="0">
            <a:spAutoFit/>
          </a:bodyPr>
          <a:lstStyle>
            <a:lvl1pPr marL="0" indent="0">
              <a:buFontTx/>
              <a:buNone/>
              <a:defRPr sz="2400" baseline="0">
                <a:solidFill>
                  <a:schemeClr val="tx2"/>
                </a:solidFill>
              </a:defRPr>
            </a:lvl1pPr>
          </a:lstStyle>
          <a:p>
            <a:pPr lvl="0"/>
            <a:r>
              <a:rPr lang="en-US" dirty="0" smtClean="0"/>
              <a:t>Divider Title,</a:t>
            </a:r>
            <a:br>
              <a:rPr lang="en-US" dirty="0" smtClean="0"/>
            </a:br>
            <a:r>
              <a:rPr lang="en-US" dirty="0" smtClean="0"/>
              <a:t>Arial 24pt</a:t>
            </a:r>
            <a:endParaRPr lang="en-US" dirty="0"/>
          </a:p>
        </p:txBody>
      </p:sp>
      <p:sp>
        <p:nvSpPr>
          <p:cNvPr id="54" name="Text Placeholder 32"/>
          <p:cNvSpPr>
            <a:spLocks noGrp="1"/>
          </p:cNvSpPr>
          <p:nvPr userDrawn="1">
            <p:ph type="body" sz="quarter" idx="13"/>
          </p:nvPr>
        </p:nvSpPr>
        <p:spPr bwMode="gray">
          <a:xfrm>
            <a:off x="3313627" y="2943441"/>
            <a:ext cx="1691411" cy="998537"/>
          </a:xfrm>
        </p:spPr>
        <p:txBody>
          <a:bodyPr/>
          <a:lstStyle>
            <a:lvl1pPr marL="114300" indent="-114300">
              <a:buFont typeface="Wingdings" pitchFamily="2" charset="2"/>
              <a:buChar char="§"/>
              <a:defRPr sz="900">
                <a:solidFill>
                  <a:schemeClr val="tx1"/>
                </a:solidFill>
              </a:defRPr>
            </a:lvl1pPr>
            <a:lvl2pPr>
              <a:defRPr sz="900">
                <a:solidFill>
                  <a:schemeClr val="tx1"/>
                </a:solidFill>
              </a:defRPr>
            </a:lvl2pPr>
            <a:lvl3pPr marL="342900" indent="-114300">
              <a:buFont typeface="Wingdings" pitchFamily="2" charset="2"/>
              <a:buChar char="§"/>
              <a:defRPr sz="900">
                <a:solidFill>
                  <a:schemeClr val="tx1"/>
                </a:solidFill>
              </a:defRPr>
            </a:lvl3pPr>
            <a:lvl4pPr>
              <a:defRPr sz="900">
                <a:solidFill>
                  <a:schemeClr val="tx1"/>
                </a:solidFill>
              </a:defRPr>
            </a:lvl4pPr>
            <a:lvl5pPr marL="571500" indent="-114300">
              <a:buFont typeface="Wingdings"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Rectangle 54"/>
          <p:cNvSpPr/>
          <p:nvPr userDrawn="1"/>
        </p:nvSpPr>
        <p:spPr bwMode="gray">
          <a:xfrm>
            <a:off x="0" y="4750277"/>
            <a:ext cx="6400800" cy="56854"/>
          </a:xfrm>
          <a:prstGeom prst="rect">
            <a:avLst/>
          </a:prstGeom>
          <a:solidFill>
            <a:schemeClr val="tx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Tree>
    <p:extLst>
      <p:ext uri="{BB962C8B-B14F-4D97-AF65-F5344CB8AC3E}">
        <p14:creationId xmlns:p14="http://schemas.microsoft.com/office/powerpoint/2010/main" val="21421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37" name="Straight Connector 36"/>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p:ph type="body" sz="quarter" idx="22" hasCustomPrompt="1"/>
          </p:nvPr>
        </p:nvSpPr>
        <p:spPr bwMode="gray">
          <a:xfrm>
            <a:off x="242888" y="91342"/>
            <a:ext cx="2926080" cy="123111"/>
          </a:xfrm>
          <a:prstGeom prst="rect">
            <a:avLst/>
          </a:prstGeom>
        </p:spPr>
        <p:txBody>
          <a:bodyPr lIns="0" tIns="0" rIns="0" bIns="0">
            <a:spAutoFit/>
          </a:bodyPr>
          <a:lstStyle>
            <a:lvl1pPr marL="0" indent="0">
              <a:spcBef>
                <a:spcPts val="0"/>
              </a:spcBef>
              <a:buNone/>
              <a:defRPr sz="800" baseline="0">
                <a:solidFill>
                  <a:schemeClr val="tx1"/>
                </a:solidFill>
              </a:defRPr>
            </a:lvl1pPr>
          </a:lstStyle>
          <a:p>
            <a:pPr lvl="0"/>
            <a:r>
              <a:rPr lang="en-US" dirty="0" smtClean="0"/>
              <a:t>Top Kicker – Arial 8pt Regular, Use Title Case</a:t>
            </a:r>
            <a:endParaRPr lang="en-US" dirty="0"/>
          </a:p>
        </p:txBody>
      </p:sp>
      <p:sp>
        <p:nvSpPr>
          <p:cNvPr id="20" name="Text Placeholder 21"/>
          <p:cNvSpPr>
            <a:spLocks noGrp="1"/>
          </p:cNvSpPr>
          <p:nvPr>
            <p:ph type="body" sz="quarter" idx="23" hasCustomPrompt="1"/>
          </p:nvPr>
        </p:nvSpPr>
        <p:spPr bwMode="gray">
          <a:xfrm>
            <a:off x="4412710" y="4563612"/>
            <a:ext cx="1988089" cy="236988"/>
          </a:xfrm>
          <a:prstGeom prst="rect">
            <a:avLst/>
          </a:prstGeom>
        </p:spPr>
        <p:txBody>
          <a:bodyPr lIns="0" tIns="0" rIns="45720" bIns="82296"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26881"/>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242888" y="317903"/>
            <a:ext cx="5274774" cy="276999"/>
          </a:xfrm>
          <a:prstGeom prst="rect">
            <a:avLst/>
          </a:prstGeom>
        </p:spPr>
        <p:txBody>
          <a:bodyPr wrap="square" lIns="0" tIns="0" rIns="0" bIns="0" anchor="b" anchorCtr="0">
            <a:spAutoFit/>
          </a:bodyPr>
          <a:lstStyle>
            <a:lvl1pPr marL="0" indent="0">
              <a:spcBef>
                <a:spcPts val="0"/>
              </a:spcBef>
              <a:buNone/>
              <a:defRPr sz="1800" b="1" baseline="0">
                <a:solidFill>
                  <a:schemeClr val="tx2"/>
                </a:solidFill>
              </a:defRPr>
            </a:lvl1pPr>
          </a:lstStyle>
          <a:p>
            <a:pPr lvl="0"/>
            <a:r>
              <a:rPr lang="en-US" dirty="0" smtClean="0"/>
              <a:t>Slide Title – Arial 18pt Bold, Use Title Case</a:t>
            </a:r>
          </a:p>
        </p:txBody>
      </p:sp>
      <p:sp>
        <p:nvSpPr>
          <p:cNvPr id="16"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8"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9"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2" name="Rectangle 21"/>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4" name="Rectangle 23"/>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5" name="Rectangle 24"/>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6"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7"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2" name="Text Placeholder 4"/>
          <p:cNvSpPr>
            <a:spLocks noGrp="1"/>
          </p:cNvSpPr>
          <p:nvPr>
            <p:ph type="body" sz="quarter" idx="21" hasCustomPrompt="1"/>
          </p:nvPr>
        </p:nvSpPr>
        <p:spPr bwMode="gray">
          <a:xfrm>
            <a:off x="242888" y="670706"/>
            <a:ext cx="5274774" cy="200055"/>
          </a:xfrm>
          <a:prstGeom prst="rect">
            <a:avLst/>
          </a:prstGeom>
        </p:spPr>
        <p:txBody>
          <a:bodyPr wrap="square" lIns="0" tIns="0" rIns="0" bIns="0">
            <a:spAutoFit/>
          </a:bodyPr>
          <a:lstStyle>
            <a:lvl1pPr marL="0" indent="0">
              <a:spcBef>
                <a:spcPts val="0"/>
              </a:spcBef>
              <a:buNone/>
              <a:defRPr sz="1300" baseline="0">
                <a:solidFill>
                  <a:schemeClr val="tx1"/>
                </a:solidFill>
              </a:defRPr>
            </a:lvl1pPr>
          </a:lstStyle>
          <a:p>
            <a:pPr lvl="0"/>
            <a:r>
              <a:rPr lang="en-US" dirty="0" smtClean="0"/>
              <a:t>Slide Subtitle – Arial 13pt Regular, Use Title Case</a:t>
            </a:r>
            <a:endParaRPr lang="en-US" dirty="0"/>
          </a:p>
        </p:txBody>
      </p:sp>
    </p:spTree>
    <p:extLst>
      <p:ext uri="{BB962C8B-B14F-4D97-AF65-F5344CB8AC3E}">
        <p14:creationId xmlns:p14="http://schemas.microsoft.com/office/powerpoint/2010/main" val="161966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oad Map 3">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smtClean="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1</a:t>
              </a:r>
              <a:endParaRPr lang="en-US" sz="1800" dirty="0">
                <a:solidFill>
                  <a:schemeClr val="bg1"/>
                </a:solidFill>
                <a:latin typeface="+mj-lt"/>
              </a:endParaRP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2</a:t>
              </a:r>
              <a:endParaRPr lang="en-US" sz="1800" dirty="0">
                <a:solidFill>
                  <a:schemeClr val="bg1"/>
                </a:solidFill>
                <a:latin typeface="+mj-lt"/>
              </a:endParaRP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3</a:t>
              </a:r>
              <a:endParaRPr lang="en-US" sz="1800" dirty="0">
                <a:solidFill>
                  <a:schemeClr val="bg1"/>
                </a:solidFill>
                <a:latin typeface="+mj-lt"/>
              </a:endParaRPr>
            </a:p>
          </p:txBody>
        </p:sp>
      </p:grpSp>
      <p:sp>
        <p:nvSpPr>
          <p:cNvPr id="21" name="Text Placeholder 20"/>
          <p:cNvSpPr>
            <a:spLocks noGrp="1"/>
          </p:cNvSpPr>
          <p:nvPr>
            <p:ph type="body" sz="quarter" idx="10" hasCustomPrompt="1"/>
          </p:nvPr>
        </p:nvSpPr>
        <p:spPr bwMode="gray">
          <a:xfrm>
            <a:off x="1363152" y="2226404"/>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469614"/>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Tree>
    <p:extLst>
      <p:ext uri="{BB962C8B-B14F-4D97-AF65-F5344CB8AC3E}">
        <p14:creationId xmlns:p14="http://schemas.microsoft.com/office/powerpoint/2010/main" val="27095610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529" y="0"/>
            <a:ext cx="6401328" cy="954157"/>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cxnSp>
        <p:nvCxnSpPr>
          <p:cNvPr id="19" name="Straight Connector 18"/>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 Placeholder 4"/>
          <p:cNvSpPr>
            <a:spLocks noGrp="1"/>
          </p:cNvSpPr>
          <p:nvPr>
            <p:ph type="body" sz="quarter" idx="22" hasCustomPrompt="1"/>
          </p:nvPr>
        </p:nvSpPr>
        <p:spPr bwMode="gray">
          <a:xfrm>
            <a:off x="242888" y="91342"/>
            <a:ext cx="2926080" cy="123111"/>
          </a:xfrm>
          <a:prstGeom prst="rect">
            <a:avLst/>
          </a:prstGeom>
        </p:spPr>
        <p:txBody>
          <a:bodyPr lIns="0" tIns="0" rIns="0" bIns="0">
            <a:spAutoFit/>
          </a:bodyPr>
          <a:lstStyle>
            <a:lvl1pPr marL="0" indent="0">
              <a:spcBef>
                <a:spcPts val="0"/>
              </a:spcBef>
              <a:buNone/>
              <a:defRPr sz="800" baseline="0">
                <a:solidFill>
                  <a:schemeClr val="tx1"/>
                </a:solidFill>
              </a:defRPr>
            </a:lvl1pPr>
          </a:lstStyle>
          <a:p>
            <a:pPr lvl="0"/>
            <a:r>
              <a:rPr lang="en-US" dirty="0" smtClean="0"/>
              <a:t>Top Kicker – Arial 8pt Regular, Use Title Case</a:t>
            </a:r>
            <a:endParaRPr lang="en-US" dirty="0"/>
          </a:p>
        </p:txBody>
      </p:sp>
      <p:sp>
        <p:nvSpPr>
          <p:cNvPr id="25" name="Rectangle 24"/>
          <p:cNvSpPr/>
          <p:nvPr userDrawn="1"/>
        </p:nvSpPr>
        <p:spPr bwMode="gray">
          <a:xfrm>
            <a:off x="0" y="4750277"/>
            <a:ext cx="6400800" cy="5685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6" name="Text Placeholder 21"/>
          <p:cNvSpPr>
            <a:spLocks noGrp="1"/>
          </p:cNvSpPr>
          <p:nvPr>
            <p:ph type="body" sz="quarter" idx="23" hasCustomPrompt="1"/>
          </p:nvPr>
        </p:nvSpPr>
        <p:spPr bwMode="gray">
          <a:xfrm>
            <a:off x="4412710" y="4563612"/>
            <a:ext cx="1988089" cy="236988"/>
          </a:xfrm>
          <a:prstGeom prst="rect">
            <a:avLst/>
          </a:prstGeom>
        </p:spPr>
        <p:txBody>
          <a:bodyPr lIns="0" tIns="0" rIns="45720" bIns="82296"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7" name="Text Placeholder 23"/>
          <p:cNvSpPr>
            <a:spLocks noGrp="1"/>
          </p:cNvSpPr>
          <p:nvPr>
            <p:ph type="body" sz="quarter" idx="24" hasCustomPrompt="1"/>
          </p:nvPr>
        </p:nvSpPr>
        <p:spPr bwMode="gray">
          <a:xfrm>
            <a:off x="0" y="4326881"/>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8"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9"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0"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1" name="Rectangle 30"/>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2" name="Rectangle 31"/>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Rectangle 32"/>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8" name="Slide Number Placeholder 2"/>
          <p:cNvSpPr txBox="1">
            <a:spLocks/>
          </p:cNvSpPr>
          <p:nvPr userDrawn="1"/>
        </p:nvSpPr>
        <p:spPr bwMode="gray">
          <a:xfrm>
            <a:off x="6131901" y="647334"/>
            <a:ext cx="268900" cy="107722"/>
          </a:xfrm>
          <a:prstGeom prst="rect">
            <a:avLst/>
          </a:prstGeom>
          <a:solidFill>
            <a:schemeClr val="bg1"/>
          </a:solidFill>
        </p:spPr>
        <p:txBody>
          <a:bodyPr vert="horz" wrap="square" lIns="0" tIns="0" rIns="45720" bIns="0" rtlCol="0" anchor="t" anchorCtr="0">
            <a:sp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700" smtClean="0">
                <a:solidFill>
                  <a:srgbClr val="525B63"/>
                </a:solidFill>
              </a:rPr>
              <a:pPr/>
              <a:t>‹#›</a:t>
            </a:fld>
            <a:endParaRPr lang="en-US" sz="700" dirty="0">
              <a:solidFill>
                <a:srgbClr val="525B63"/>
              </a:solidFill>
            </a:endParaRPr>
          </a:p>
        </p:txBody>
      </p:sp>
      <p:sp>
        <p:nvSpPr>
          <p:cNvPr id="20" name="Text Placeholder 4"/>
          <p:cNvSpPr>
            <a:spLocks noGrp="1"/>
          </p:cNvSpPr>
          <p:nvPr>
            <p:ph type="body" sz="quarter" idx="25" hasCustomPrompt="1"/>
          </p:nvPr>
        </p:nvSpPr>
        <p:spPr bwMode="gray">
          <a:xfrm>
            <a:off x="242888" y="317903"/>
            <a:ext cx="5274774" cy="276999"/>
          </a:xfrm>
          <a:prstGeom prst="rect">
            <a:avLst/>
          </a:prstGeom>
        </p:spPr>
        <p:txBody>
          <a:bodyPr wrap="square" lIns="0" tIns="0" rIns="0" bIns="0" anchor="b" anchorCtr="0">
            <a:spAutoFit/>
          </a:bodyPr>
          <a:lstStyle>
            <a:lvl1pPr marL="0" indent="0">
              <a:spcBef>
                <a:spcPts val="0"/>
              </a:spcBef>
              <a:buNone/>
              <a:defRPr sz="1800" b="1" baseline="0">
                <a:solidFill>
                  <a:schemeClr val="tx2"/>
                </a:solidFill>
              </a:defRPr>
            </a:lvl1pPr>
          </a:lstStyle>
          <a:p>
            <a:pPr lvl="0"/>
            <a:r>
              <a:rPr lang="en-US" dirty="0" smtClean="0"/>
              <a:t>Slide Title – Arial 18pt Bold, Use Title Case</a:t>
            </a:r>
          </a:p>
        </p:txBody>
      </p:sp>
      <p:sp>
        <p:nvSpPr>
          <p:cNvPr id="24" name="Text Placeholder 4"/>
          <p:cNvSpPr>
            <a:spLocks noGrp="1"/>
          </p:cNvSpPr>
          <p:nvPr>
            <p:ph type="body" sz="quarter" idx="21" hasCustomPrompt="1"/>
          </p:nvPr>
        </p:nvSpPr>
        <p:spPr bwMode="gray">
          <a:xfrm>
            <a:off x="242888" y="670706"/>
            <a:ext cx="5274774" cy="200055"/>
          </a:xfrm>
          <a:prstGeom prst="rect">
            <a:avLst/>
          </a:prstGeom>
        </p:spPr>
        <p:txBody>
          <a:bodyPr wrap="square" lIns="0" tIns="0" rIns="0" bIns="0">
            <a:spAutoFit/>
          </a:bodyPr>
          <a:lstStyle>
            <a:lvl1pPr marL="0" indent="0">
              <a:spcBef>
                <a:spcPts val="0"/>
              </a:spcBef>
              <a:buNone/>
              <a:defRPr sz="1300" baseline="0">
                <a:solidFill>
                  <a:schemeClr val="tx1"/>
                </a:solidFill>
              </a:defRPr>
            </a:lvl1pPr>
          </a:lstStyle>
          <a:p>
            <a:pPr lvl="0"/>
            <a:r>
              <a:rPr lang="en-US" dirty="0" smtClean="0"/>
              <a:t>Slide Subtitle – Arial 13pt Regular, Use Title Case</a:t>
            </a:r>
            <a:endParaRPr lang="en-US" dirty="0"/>
          </a:p>
        </p:txBody>
      </p:sp>
    </p:spTree>
    <p:extLst>
      <p:ext uri="{BB962C8B-B14F-4D97-AF65-F5344CB8AC3E}">
        <p14:creationId xmlns:p14="http://schemas.microsoft.com/office/powerpoint/2010/main" val="334097244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31" name="Straight Connector 30"/>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Notes:</a:t>
            </a:r>
          </a:p>
        </p:txBody>
      </p:sp>
      <p:cxnSp>
        <p:nvCxnSpPr>
          <p:cNvPr id="39" name="Straight Connector 38"/>
          <p:cNvCxnSpPr/>
          <p:nvPr userDrawn="1"/>
        </p:nvCxnSpPr>
        <p:spPr bwMode="gray">
          <a:xfrm>
            <a:off x="242888" y="1583858"/>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42888" y="194923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42888" y="2314620"/>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42888" y="2680001"/>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gray">
          <a:xfrm>
            <a:off x="242888" y="3045382"/>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gray">
          <a:xfrm>
            <a:off x="242888" y="3410763"/>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gray">
          <a:xfrm>
            <a:off x="242888" y="3776144"/>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42888" y="4141525"/>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42888" y="450690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42888" y="1218477"/>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2"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3"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4"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5" name="Rectangle 24"/>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6" name="Rectangle 25"/>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7" name="Rectangle 26"/>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8"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9"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102512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6151562" y="617731"/>
            <a:ext cx="249237" cy="20150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 name="Straight Connector 16"/>
          <p:cNvCxnSpPr/>
          <p:nvPr userDrawn="1"/>
        </p:nvCxnSpPr>
        <p:spPr bwMode="gray">
          <a:xfrm>
            <a:off x="242888" y="853096"/>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Notes:</a:t>
            </a:r>
          </a:p>
        </p:txBody>
      </p:sp>
      <p:cxnSp>
        <p:nvCxnSpPr>
          <p:cNvPr id="31" name="Straight Connector 30"/>
          <p:cNvCxnSpPr/>
          <p:nvPr userDrawn="1"/>
        </p:nvCxnSpPr>
        <p:spPr bwMode="gray">
          <a:xfrm>
            <a:off x="242888" y="1218477"/>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242888" y="1583858"/>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42888" y="194923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42888" y="2314620"/>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42888" y="2680001"/>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42888" y="3045382"/>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gray">
          <a:xfrm>
            <a:off x="242888" y="3410763"/>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42888" y="3776144"/>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42888" y="4141525"/>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42888" y="450690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bwMode="gray">
          <a:xfrm>
            <a:off x="6102486" y="0"/>
            <a:ext cx="298314" cy="169817"/>
          </a:xfrm>
          <a:prstGeom prst="rect">
            <a:avLst/>
          </a:prstGeom>
          <a:solidFill>
            <a:schemeClr val="bg1"/>
          </a:solidFill>
        </p:spPr>
        <p:txBody>
          <a:bodyPr vert="horz" wrap="square" lIns="0" tIns="0" rIns="45720" bIns="0" rtlCol="0" anchor="ctr" anchorCtr="0">
            <a:no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1E247524-5670-495E-8BE4-1BC195DEA66E}" type="slidenum">
              <a:rPr lang="en-US" sz="700" smtClean="0">
                <a:solidFill>
                  <a:srgbClr val="525B63"/>
                </a:solidFill>
              </a:rPr>
              <a:pPr/>
              <a:t>‹#›</a:t>
            </a:fld>
            <a:endParaRPr lang="en-US" sz="700" dirty="0">
              <a:solidFill>
                <a:srgbClr val="525B63"/>
              </a:solidFill>
            </a:endParaRPr>
          </a:p>
        </p:txBody>
      </p:sp>
    </p:spTree>
    <p:extLst>
      <p:ext uri="{BB962C8B-B14F-4D97-AF65-F5344CB8AC3E}">
        <p14:creationId xmlns:p14="http://schemas.microsoft.com/office/powerpoint/2010/main" val="77114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6151562" y="633050"/>
            <a:ext cx="249237" cy="19259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 Placeholder 6"/>
          <p:cNvSpPr>
            <a:spLocks noGrp="1"/>
          </p:cNvSpPr>
          <p:nvPr>
            <p:ph type="body" sz="quarter" idx="24" hasCustomPrompt="1"/>
          </p:nvPr>
        </p:nvSpPr>
        <p:spPr bwMode="gray">
          <a:xfrm>
            <a:off x="320674" y="2504777"/>
            <a:ext cx="5759451" cy="2000548"/>
          </a:xfrm>
          <a:prstGeom prst="rect">
            <a:avLst/>
          </a:prstGeom>
        </p:spPr>
        <p:txBody>
          <a:bodyPr lIns="0" tIns="0" rIns="0" bIns="0">
            <a:spAutoFit/>
          </a:bodyPr>
          <a:lstStyle>
            <a:lvl1pPr marL="0" indent="0" algn="l">
              <a:lnSpc>
                <a:spcPts val="1300"/>
              </a:lnSpc>
              <a:buNone/>
              <a:defRPr sz="1000">
                <a:solidFill>
                  <a:schemeClr val="tx1"/>
                </a:solidFill>
              </a:defRPr>
            </a:lvl1pPr>
          </a:lstStyle>
          <a:p>
            <a:pPr lvl="0"/>
            <a:r>
              <a:rPr lang="en-US" dirty="0" smtClean="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endParaRPr lang="en-US" dirty="0"/>
          </a:p>
        </p:txBody>
      </p:sp>
      <p:sp>
        <p:nvSpPr>
          <p:cNvPr id="5" name="Slide Number Placeholder 5"/>
          <p:cNvSpPr txBox="1">
            <a:spLocks/>
          </p:cNvSpPr>
          <p:nvPr userDrawn="1"/>
        </p:nvSpPr>
        <p:spPr bwMode="gray">
          <a:xfrm>
            <a:off x="6102486" y="0"/>
            <a:ext cx="298314" cy="169817"/>
          </a:xfrm>
          <a:prstGeom prst="rect">
            <a:avLst/>
          </a:prstGeom>
          <a:solidFill>
            <a:schemeClr val="bg1"/>
          </a:solidFill>
        </p:spPr>
        <p:txBody>
          <a:bodyPr vert="horz" wrap="square" lIns="0" tIns="0" rIns="45720" bIns="0" rtlCol="0" anchor="ctr" anchorCtr="0">
            <a:no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1E247524-5670-495E-8BE4-1BC195DEA66E}" type="slidenum">
              <a:rPr lang="en-US" sz="700" smtClean="0">
                <a:solidFill>
                  <a:srgbClr val="525B63"/>
                </a:solidFill>
              </a:rPr>
              <a:pPr/>
              <a:t>‹#›</a:t>
            </a:fld>
            <a:endParaRPr lang="en-US" sz="700" dirty="0">
              <a:solidFill>
                <a:srgbClr val="525B63"/>
              </a:solidFill>
            </a:endParaRPr>
          </a:p>
        </p:txBody>
      </p:sp>
    </p:spTree>
    <p:extLst>
      <p:ext uri="{BB962C8B-B14F-4D97-AF65-F5344CB8AC3E}">
        <p14:creationId xmlns:p14="http://schemas.microsoft.com/office/powerpoint/2010/main" val="843865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16" name="Text Placeholder 2"/>
          <p:cNvSpPr>
            <a:spLocks noGrp="1"/>
          </p:cNvSpPr>
          <p:nvPr>
            <p:ph type="body" sz="quarter" idx="10" hasCustomPrompt="1"/>
          </p:nvPr>
        </p:nvSpPr>
        <p:spPr bwMode="gray">
          <a:xfrm>
            <a:off x="1741876" y="417663"/>
            <a:ext cx="2168099" cy="369332"/>
          </a:xfrm>
          <a:prstGeom prst="rect">
            <a:avLst/>
          </a:prstGeom>
        </p:spPr>
        <p:txBody>
          <a:bodyPr lIns="0" tIns="0" rIns="0" bIns="0" anchor="ctr" anchorCtr="0"/>
          <a:lstStyle>
            <a:lvl1pPr marL="0" indent="0">
              <a:buNone/>
              <a:defRPr sz="1200">
                <a:solidFill>
                  <a:schemeClr val="tx1"/>
                </a:solidFill>
              </a:defRPr>
            </a:lvl1pPr>
          </a:lstStyle>
          <a:p>
            <a:pPr lvl="0"/>
            <a:r>
              <a:rPr lang="en-US" dirty="0" smtClean="0"/>
              <a:t>Program Name Appears Here Identically to Official Lock-up</a:t>
            </a:r>
          </a:p>
        </p:txBody>
      </p:sp>
      <p:sp>
        <p:nvSpPr>
          <p:cNvPr id="18" name="Text Placeholder 8"/>
          <p:cNvSpPr>
            <a:spLocks noGrp="1"/>
          </p:cNvSpPr>
          <p:nvPr>
            <p:ph type="body" sz="quarter" idx="13" hasCustomPrompt="1"/>
          </p:nvPr>
        </p:nvSpPr>
        <p:spPr bwMode="gray">
          <a:xfrm>
            <a:off x="797051" y="3686851"/>
            <a:ext cx="4610546" cy="1077218"/>
          </a:xfrm>
          <a:prstGeom prst="rect">
            <a:avLst/>
          </a:prstGeom>
        </p:spPr>
        <p:txBody>
          <a:bodyPr lIns="0" tIns="0" rIns="0" bIns="0" anchor="b">
            <a:spAutoFit/>
          </a:bodyPr>
          <a:lstStyle>
            <a:lvl1pPr marL="0" indent="0">
              <a:spcBef>
                <a:spcPts val="0"/>
              </a:spcBef>
              <a:buNone/>
              <a:defRPr sz="3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smtClean="0"/>
              <a:t>Presentation Title – Arial 35pt Regular</a:t>
            </a:r>
          </a:p>
        </p:txBody>
      </p:sp>
      <p:cxnSp>
        <p:nvCxnSpPr>
          <p:cNvPr id="21" name="Straight Connector 20"/>
          <p:cNvCxnSpPr/>
          <p:nvPr userDrawn="1"/>
        </p:nvCxnSpPr>
        <p:spPr bwMode="gray">
          <a:xfrm>
            <a:off x="1587712" y="365757"/>
            <a:ext cx="0" cy="47314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09" y="259429"/>
            <a:ext cx="1417320" cy="685984"/>
          </a:xfrm>
          <a:prstGeom prst="rect">
            <a:avLst/>
          </a:prstGeom>
        </p:spPr>
      </p:pic>
    </p:spTree>
    <p:extLst>
      <p:ext uri="{BB962C8B-B14F-4D97-AF65-F5344CB8AC3E}">
        <p14:creationId xmlns:p14="http://schemas.microsoft.com/office/powerpoint/2010/main" val="1345834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18" name="Text Placeholder 8"/>
          <p:cNvSpPr>
            <a:spLocks noGrp="1"/>
          </p:cNvSpPr>
          <p:nvPr>
            <p:ph type="body" sz="quarter" idx="13" hasCustomPrompt="1"/>
          </p:nvPr>
        </p:nvSpPr>
        <p:spPr bwMode="gray">
          <a:xfrm>
            <a:off x="797051" y="3686851"/>
            <a:ext cx="4610546" cy="1077218"/>
          </a:xfrm>
          <a:prstGeom prst="rect">
            <a:avLst/>
          </a:prstGeom>
        </p:spPr>
        <p:txBody>
          <a:bodyPr lIns="0" tIns="0" rIns="0" bIns="0" anchor="b">
            <a:spAutoFit/>
          </a:bodyPr>
          <a:lstStyle>
            <a:lvl1pPr marL="0" indent="0">
              <a:spcBef>
                <a:spcPts val="0"/>
              </a:spcBef>
              <a:buNone/>
              <a:defRPr sz="3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smtClean="0"/>
              <a:t>Presentation Title – Arial 35pt Regular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09" y="259429"/>
            <a:ext cx="1417320" cy="685984"/>
          </a:xfrm>
          <a:prstGeom prst="rect">
            <a:avLst/>
          </a:prstGeom>
        </p:spPr>
      </p:pic>
    </p:spTree>
    <p:extLst>
      <p:ext uri="{BB962C8B-B14F-4D97-AF65-F5344CB8AC3E}">
        <p14:creationId xmlns:p14="http://schemas.microsoft.com/office/powerpoint/2010/main" val="946293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7" name="Freeform 6"/>
          <p:cNvSpPr>
            <a:spLocks/>
          </p:cNvSpPr>
          <p:nvPr userDrawn="1"/>
        </p:nvSpPr>
        <p:spPr bwMode="gray">
          <a:xfrm>
            <a:off x="2577961" y="288183"/>
            <a:ext cx="3865374" cy="1375473"/>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7" h="1096">
                <a:moveTo>
                  <a:pt x="1536" y="0"/>
                </a:moveTo>
                <a:lnTo>
                  <a:pt x="1633" y="4"/>
                </a:lnTo>
                <a:lnTo>
                  <a:pt x="1728" y="12"/>
                </a:lnTo>
                <a:lnTo>
                  <a:pt x="1824" y="28"/>
                </a:lnTo>
                <a:lnTo>
                  <a:pt x="1918" y="49"/>
                </a:lnTo>
                <a:lnTo>
                  <a:pt x="2010" y="75"/>
                </a:lnTo>
                <a:lnTo>
                  <a:pt x="2101" y="108"/>
                </a:lnTo>
                <a:lnTo>
                  <a:pt x="2189" y="144"/>
                </a:lnTo>
                <a:lnTo>
                  <a:pt x="2276" y="187"/>
                </a:lnTo>
                <a:lnTo>
                  <a:pt x="2360" y="234"/>
                </a:lnTo>
                <a:lnTo>
                  <a:pt x="2441" y="284"/>
                </a:lnTo>
                <a:lnTo>
                  <a:pt x="2519" y="341"/>
                </a:lnTo>
                <a:lnTo>
                  <a:pt x="2594" y="400"/>
                </a:lnTo>
                <a:lnTo>
                  <a:pt x="2666" y="465"/>
                </a:lnTo>
                <a:lnTo>
                  <a:pt x="2734" y="532"/>
                </a:lnTo>
                <a:lnTo>
                  <a:pt x="2797" y="604"/>
                </a:lnTo>
                <a:lnTo>
                  <a:pt x="2856" y="678"/>
                </a:lnTo>
                <a:lnTo>
                  <a:pt x="2911" y="756"/>
                </a:lnTo>
                <a:lnTo>
                  <a:pt x="2960" y="837"/>
                </a:lnTo>
                <a:lnTo>
                  <a:pt x="3004" y="921"/>
                </a:lnTo>
                <a:lnTo>
                  <a:pt x="3043" y="1007"/>
                </a:lnTo>
                <a:lnTo>
                  <a:pt x="3077" y="1096"/>
                </a:lnTo>
                <a:lnTo>
                  <a:pt x="2701" y="929"/>
                </a:lnTo>
                <a:lnTo>
                  <a:pt x="2667" y="877"/>
                </a:lnTo>
                <a:lnTo>
                  <a:pt x="2630" y="826"/>
                </a:lnTo>
                <a:lnTo>
                  <a:pt x="2590" y="775"/>
                </a:lnTo>
                <a:lnTo>
                  <a:pt x="2546" y="725"/>
                </a:lnTo>
                <a:lnTo>
                  <a:pt x="2498" y="676"/>
                </a:lnTo>
                <a:lnTo>
                  <a:pt x="2449" y="628"/>
                </a:lnTo>
                <a:lnTo>
                  <a:pt x="2396" y="583"/>
                </a:lnTo>
                <a:lnTo>
                  <a:pt x="2340" y="539"/>
                </a:lnTo>
                <a:lnTo>
                  <a:pt x="2281" y="497"/>
                </a:lnTo>
                <a:lnTo>
                  <a:pt x="2219" y="457"/>
                </a:lnTo>
                <a:lnTo>
                  <a:pt x="2154" y="421"/>
                </a:lnTo>
                <a:lnTo>
                  <a:pt x="2086" y="388"/>
                </a:lnTo>
                <a:lnTo>
                  <a:pt x="2015" y="358"/>
                </a:lnTo>
                <a:lnTo>
                  <a:pt x="1943" y="332"/>
                </a:lnTo>
                <a:lnTo>
                  <a:pt x="1867" y="310"/>
                </a:lnTo>
                <a:lnTo>
                  <a:pt x="1788" y="293"/>
                </a:lnTo>
                <a:lnTo>
                  <a:pt x="1706" y="280"/>
                </a:lnTo>
                <a:lnTo>
                  <a:pt x="1623" y="272"/>
                </a:lnTo>
                <a:lnTo>
                  <a:pt x="1536" y="269"/>
                </a:lnTo>
                <a:lnTo>
                  <a:pt x="1450" y="272"/>
                </a:lnTo>
                <a:lnTo>
                  <a:pt x="1364" y="281"/>
                </a:lnTo>
                <a:lnTo>
                  <a:pt x="1278" y="294"/>
                </a:lnTo>
                <a:lnTo>
                  <a:pt x="1196" y="314"/>
                </a:lnTo>
                <a:lnTo>
                  <a:pt x="1113" y="340"/>
                </a:lnTo>
                <a:lnTo>
                  <a:pt x="1033" y="370"/>
                </a:lnTo>
                <a:lnTo>
                  <a:pt x="955" y="404"/>
                </a:lnTo>
                <a:lnTo>
                  <a:pt x="879" y="444"/>
                </a:lnTo>
                <a:lnTo>
                  <a:pt x="805" y="489"/>
                </a:lnTo>
                <a:lnTo>
                  <a:pt x="734" y="538"/>
                </a:lnTo>
                <a:lnTo>
                  <a:pt x="666" y="591"/>
                </a:lnTo>
                <a:lnTo>
                  <a:pt x="601" y="649"/>
                </a:lnTo>
                <a:lnTo>
                  <a:pt x="539" y="711"/>
                </a:lnTo>
                <a:lnTo>
                  <a:pt x="482" y="776"/>
                </a:lnTo>
                <a:lnTo>
                  <a:pt x="428" y="846"/>
                </a:lnTo>
                <a:lnTo>
                  <a:pt x="377" y="920"/>
                </a:lnTo>
                <a:lnTo>
                  <a:pt x="0" y="1084"/>
                </a:lnTo>
                <a:lnTo>
                  <a:pt x="33" y="996"/>
                </a:lnTo>
                <a:lnTo>
                  <a:pt x="73" y="911"/>
                </a:lnTo>
                <a:lnTo>
                  <a:pt x="118" y="828"/>
                </a:lnTo>
                <a:lnTo>
                  <a:pt x="168" y="748"/>
                </a:lnTo>
                <a:lnTo>
                  <a:pt x="222" y="671"/>
                </a:lnTo>
                <a:lnTo>
                  <a:pt x="282" y="597"/>
                </a:lnTo>
                <a:lnTo>
                  <a:pt x="345" y="527"/>
                </a:lnTo>
                <a:lnTo>
                  <a:pt x="413" y="459"/>
                </a:lnTo>
                <a:lnTo>
                  <a:pt x="484" y="396"/>
                </a:lnTo>
                <a:lnTo>
                  <a:pt x="559" y="336"/>
                </a:lnTo>
                <a:lnTo>
                  <a:pt x="637" y="282"/>
                </a:lnTo>
                <a:lnTo>
                  <a:pt x="718" y="231"/>
                </a:lnTo>
                <a:lnTo>
                  <a:pt x="802" y="185"/>
                </a:lnTo>
                <a:lnTo>
                  <a:pt x="888" y="143"/>
                </a:lnTo>
                <a:lnTo>
                  <a:pt x="976" y="106"/>
                </a:lnTo>
                <a:lnTo>
                  <a:pt x="1066" y="74"/>
                </a:lnTo>
                <a:lnTo>
                  <a:pt x="1158" y="49"/>
                </a:lnTo>
                <a:lnTo>
                  <a:pt x="1251" y="28"/>
                </a:lnTo>
                <a:lnTo>
                  <a:pt x="1345" y="12"/>
                </a:lnTo>
                <a:lnTo>
                  <a:pt x="1440" y="4"/>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8" name="Freeform 27"/>
          <p:cNvSpPr>
            <a:spLocks/>
          </p:cNvSpPr>
          <p:nvPr userDrawn="1"/>
        </p:nvSpPr>
        <p:spPr bwMode="gray">
          <a:xfrm>
            <a:off x="2577961" y="1221899"/>
            <a:ext cx="3855331" cy="1204791"/>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9" name="Rectangle 28"/>
          <p:cNvSpPr>
            <a:spLocks noChangeArrowheads="1"/>
          </p:cNvSpPr>
          <p:nvPr userDrawn="1"/>
        </p:nvSpPr>
        <p:spPr bwMode="gray">
          <a:xfrm>
            <a:off x="2577961" y="4545111"/>
            <a:ext cx="3822839" cy="255489"/>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0" name="Rectangle 29"/>
          <p:cNvSpPr>
            <a:spLocks noChangeArrowheads="1"/>
          </p:cNvSpPr>
          <p:nvPr userDrawn="1"/>
        </p:nvSpPr>
        <p:spPr bwMode="gray">
          <a:xfrm>
            <a:off x="4887143" y="2677685"/>
            <a:ext cx="391561"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1" name="Rectangle 30"/>
          <p:cNvSpPr>
            <a:spLocks noChangeArrowheads="1"/>
          </p:cNvSpPr>
          <p:nvPr userDrawn="1"/>
        </p:nvSpPr>
        <p:spPr bwMode="gray">
          <a:xfrm>
            <a:off x="3732556" y="2677685"/>
            <a:ext cx="391561"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2" name="Rectangle 31"/>
          <p:cNvSpPr>
            <a:spLocks noChangeArrowheads="1"/>
          </p:cNvSpPr>
          <p:nvPr userDrawn="1"/>
        </p:nvSpPr>
        <p:spPr bwMode="gray">
          <a:xfrm>
            <a:off x="2577961" y="2677685"/>
            <a:ext cx="391561"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Rectangle 12"/>
          <p:cNvSpPr>
            <a:spLocks noChangeArrowheads="1"/>
          </p:cNvSpPr>
          <p:nvPr userDrawn="1"/>
        </p:nvSpPr>
        <p:spPr bwMode="gray">
          <a:xfrm>
            <a:off x="6051774" y="2677685"/>
            <a:ext cx="349026"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7" name="Text Placeholder 2"/>
          <p:cNvSpPr>
            <a:spLocks noGrp="1"/>
          </p:cNvSpPr>
          <p:nvPr userDrawn="1">
            <p:ph type="body" sz="quarter" idx="10" hasCustomPrompt="1"/>
          </p:nvPr>
        </p:nvSpPr>
        <p:spPr bwMode="gray">
          <a:xfrm>
            <a:off x="797050" y="44215"/>
            <a:ext cx="4529618" cy="538609"/>
          </a:xfrm>
          <a:prstGeom prst="rect">
            <a:avLst/>
          </a:prstGeom>
        </p:spPr>
        <p:txBody>
          <a:bodyPr wrap="square" lIns="0" tIns="0" rIns="0" bIns="0">
            <a:spAutoFit/>
          </a:bodyPr>
          <a:lstStyle>
            <a:lvl1pPr marL="0" indent="0">
              <a:buNone/>
              <a:defRPr sz="1750">
                <a:solidFill>
                  <a:schemeClr val="tx1"/>
                </a:solidFill>
              </a:defRPr>
            </a:lvl1pPr>
          </a:lstStyle>
          <a:p>
            <a:pPr lvl="0"/>
            <a:r>
              <a:rPr lang="en-US" dirty="0" smtClean="0"/>
              <a:t>Presentation Subtitle – Arial 17.5pt Regular, Use Title Case</a:t>
            </a:r>
            <a:endParaRPr lang="en-US" dirty="0"/>
          </a:p>
        </p:txBody>
      </p:sp>
      <p:cxnSp>
        <p:nvCxnSpPr>
          <p:cNvPr id="22" name="Straight Connector 21"/>
          <p:cNvCxnSpPr/>
          <p:nvPr userDrawn="1"/>
        </p:nvCxnSpPr>
        <p:spPr bwMode="gray">
          <a:xfrm>
            <a:off x="0" y="4346431"/>
            <a:ext cx="5326668" cy="0"/>
          </a:xfrm>
          <a:prstGeom prst="line">
            <a:avLst/>
          </a:prstGeom>
          <a:solidFill>
            <a:schemeClr val="accent1"/>
          </a:solidFill>
          <a:ln w="9525" cap="flat" cmpd="sng" algn="ctr">
            <a:solidFill>
              <a:schemeClr val="accent3"/>
            </a:solidFill>
            <a:prstDash val="solid"/>
            <a:miter lim="800000"/>
            <a:headEnd type="none" w="med" len="med"/>
            <a:tailEnd type="none"/>
          </a:ln>
          <a:effectLst/>
        </p:spPr>
      </p:cxnSp>
      <p:sp>
        <p:nvSpPr>
          <p:cNvPr id="23" name="TextBox 22"/>
          <p:cNvSpPr txBox="1"/>
          <p:nvPr userDrawn="1"/>
        </p:nvSpPr>
        <p:spPr bwMode="gray">
          <a:xfrm>
            <a:off x="5127007" y="4201062"/>
            <a:ext cx="1048879" cy="246221"/>
          </a:xfrm>
          <a:prstGeom prst="rect">
            <a:avLst/>
          </a:prstGeom>
          <a:noFill/>
        </p:spPr>
        <p:txBody>
          <a:bodyPr wrap="square" lIns="0" tIns="0" rIns="0" bIns="0" rtlCol="0">
            <a:spAutoFit/>
          </a:bodyPr>
          <a:lstStyle/>
          <a:p>
            <a:pPr algn="r" defTabSz="1018879">
              <a:defRPr/>
            </a:pPr>
            <a:r>
              <a:rPr lang="en-US" sz="1600" dirty="0" smtClean="0">
                <a:solidFill>
                  <a:srgbClr val="0071CE"/>
                </a:solidFill>
              </a:rPr>
              <a:t>eab.com</a:t>
            </a:r>
          </a:p>
        </p:txBody>
      </p:sp>
    </p:spTree>
    <p:extLst>
      <p:ext uri="{BB962C8B-B14F-4D97-AF65-F5344CB8AC3E}">
        <p14:creationId xmlns:p14="http://schemas.microsoft.com/office/powerpoint/2010/main" val="1976166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14" name="TextBox 13"/>
          <p:cNvSpPr txBox="1"/>
          <p:nvPr userDrawn="1"/>
        </p:nvSpPr>
        <p:spPr bwMode="gray">
          <a:xfrm rot="10800000" flipH="1" flipV="1">
            <a:off x="4800739" y="342697"/>
            <a:ext cx="1620156" cy="4378460"/>
          </a:xfrm>
          <a:prstGeom prst="rect">
            <a:avLst/>
          </a:prstGeom>
          <a:noFill/>
        </p:spPr>
        <p:txBody>
          <a:bodyPr wrap="square" rtlCol="0">
            <a:noAutofit/>
          </a:bodyPr>
          <a:lstStyle/>
          <a:p>
            <a:pPr>
              <a:spcBef>
                <a:spcPts val="400"/>
              </a:spcBef>
            </a:pPr>
            <a:r>
              <a:rPr lang="en-US" sz="800" b="1" baseline="30000" dirty="0">
                <a:solidFill>
                  <a:srgbClr val="525B63"/>
                </a:solidFill>
                <a:cs typeface="Arial"/>
              </a:rPr>
              <a:t>LEGAL CAVEAT</a:t>
            </a:r>
          </a:p>
          <a:p>
            <a:pPr>
              <a:spcBef>
                <a:spcPts val="400"/>
              </a:spcBef>
            </a:pPr>
            <a:r>
              <a:rPr lang="en-US" sz="800" baseline="30000" dirty="0">
                <a:solidFill>
                  <a:srgbClr val="525B63"/>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800" baseline="30000" dirty="0">
                <a:solidFill>
                  <a:srgbClr val="525B63"/>
                </a:solidFill>
                <a:cs typeface="Arial"/>
              </a:rPr>
              <a:t>The Advisory Board is a registered trademark of The Advisory Board Company in the United States and other countries. Members are not permitted to use this trademark, or any other Advisory Board trademark, product name, service name, trade </a:t>
            </a:r>
            <a:r>
              <a:rPr lang="en-US" sz="800" baseline="30000" dirty="0" smtClean="0">
                <a:solidFill>
                  <a:srgbClr val="525B63"/>
                </a:solidFill>
                <a:cs typeface="Arial"/>
              </a:rPr>
              <a:t>name, </a:t>
            </a:r>
            <a:r>
              <a:rPr lang="en-US" sz="800" baseline="30000" dirty="0">
                <a:solidFill>
                  <a:srgbClr val="525B63"/>
                </a:solidFill>
                <a:cs typeface="Arial"/>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800" baseline="30000" dirty="0" smtClean="0">
                <a:solidFill>
                  <a:srgbClr val="525B63"/>
                </a:solidFill>
                <a:cs typeface="Arial"/>
              </a:rPr>
              <a:t>.</a:t>
            </a:r>
            <a:endParaRPr lang="en-US" sz="800" baseline="30000" dirty="0">
              <a:solidFill>
                <a:srgbClr val="525B63"/>
              </a:solidFill>
              <a:cs typeface="Arial"/>
            </a:endParaRPr>
          </a:p>
        </p:txBody>
      </p:sp>
      <p:cxnSp>
        <p:nvCxnSpPr>
          <p:cNvPr id="15" name="Straight Connector 14"/>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21" hasCustomPrompt="1"/>
          </p:nvPr>
        </p:nvSpPr>
        <p:spPr bwMode="gray">
          <a:xfrm>
            <a:off x="236775" y="329300"/>
            <a:ext cx="4069336" cy="276999"/>
          </a:xfrm>
          <a:prstGeom prst="rect">
            <a:avLst/>
          </a:prstGeom>
        </p:spPr>
        <p:txBody>
          <a:bodyPr wrap="square" lIns="0" tIns="0" rIns="0" bIns="0" anchor="b" anchorCtr="0">
            <a:spAutoFit/>
          </a:bodyPr>
          <a:lstStyle>
            <a:lvl1pPr marL="0" indent="0">
              <a:buNone/>
              <a:defRPr sz="1800" b="1" baseline="0">
                <a:solidFill>
                  <a:schemeClr val="tx2"/>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smtClean="0"/>
              <a:t>Insert Program Name Here</a:t>
            </a:r>
          </a:p>
        </p:txBody>
      </p:sp>
      <p:sp>
        <p:nvSpPr>
          <p:cNvPr id="19" name="Text Placeholder 2"/>
          <p:cNvSpPr>
            <a:spLocks noGrp="1"/>
          </p:cNvSpPr>
          <p:nvPr>
            <p:ph type="body" sz="quarter" idx="22" hasCustomPrompt="1"/>
          </p:nvPr>
        </p:nvSpPr>
        <p:spPr bwMode="gray">
          <a:xfrm>
            <a:off x="810300" y="99463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Project Director (click to add desired text)</a:t>
            </a:r>
            <a:endParaRPr lang="en-US" dirty="0"/>
          </a:p>
        </p:txBody>
      </p:sp>
      <p:sp>
        <p:nvSpPr>
          <p:cNvPr id="20" name="Text Placeholder 2"/>
          <p:cNvSpPr>
            <a:spLocks noGrp="1"/>
          </p:cNvSpPr>
          <p:nvPr>
            <p:ph type="body" sz="quarter" idx="23" hasCustomPrompt="1"/>
          </p:nvPr>
        </p:nvSpPr>
        <p:spPr bwMode="gray">
          <a:xfrm>
            <a:off x="810300" y="120864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1" name="Text Placeholder 2"/>
          <p:cNvSpPr>
            <a:spLocks noGrp="1"/>
          </p:cNvSpPr>
          <p:nvPr>
            <p:ph type="body" sz="quarter" idx="24" hasCustomPrompt="1"/>
          </p:nvPr>
        </p:nvSpPr>
        <p:spPr bwMode="gray">
          <a:xfrm>
            <a:off x="810300" y="1581750"/>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Contributing Consultants (click to add desired text)</a:t>
            </a:r>
            <a:endParaRPr lang="en-US" dirty="0"/>
          </a:p>
        </p:txBody>
      </p:sp>
      <p:sp>
        <p:nvSpPr>
          <p:cNvPr id="22" name="Text Placeholder 2"/>
          <p:cNvSpPr>
            <a:spLocks noGrp="1"/>
          </p:cNvSpPr>
          <p:nvPr>
            <p:ph type="body" sz="quarter" idx="25" hasCustomPrompt="1"/>
          </p:nvPr>
        </p:nvSpPr>
        <p:spPr bwMode="gray">
          <a:xfrm>
            <a:off x="810300" y="1795759"/>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3" name="Text Placeholder 2"/>
          <p:cNvSpPr>
            <a:spLocks noGrp="1"/>
          </p:cNvSpPr>
          <p:nvPr>
            <p:ph type="body" sz="quarter" idx="26" hasCustomPrompt="1"/>
          </p:nvPr>
        </p:nvSpPr>
        <p:spPr bwMode="gray">
          <a:xfrm>
            <a:off x="810300" y="2167888"/>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Design Consultant (click to add desired text)</a:t>
            </a:r>
            <a:endParaRPr lang="en-US" dirty="0"/>
          </a:p>
        </p:txBody>
      </p:sp>
      <p:sp>
        <p:nvSpPr>
          <p:cNvPr id="31" name="Text Placeholder 2"/>
          <p:cNvSpPr>
            <a:spLocks noGrp="1"/>
          </p:cNvSpPr>
          <p:nvPr>
            <p:ph type="body" sz="quarter" idx="27" hasCustomPrompt="1"/>
          </p:nvPr>
        </p:nvSpPr>
        <p:spPr bwMode="gray">
          <a:xfrm>
            <a:off x="810300" y="2381897"/>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32" name="Text Placeholder 2"/>
          <p:cNvSpPr>
            <a:spLocks noGrp="1"/>
          </p:cNvSpPr>
          <p:nvPr>
            <p:ph type="body" sz="quarter" idx="28" hasCustomPrompt="1"/>
          </p:nvPr>
        </p:nvSpPr>
        <p:spPr bwMode="gray">
          <a:xfrm>
            <a:off x="810300" y="275551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Executive Director (click to add desired text)</a:t>
            </a:r>
            <a:endParaRPr lang="en-US" dirty="0"/>
          </a:p>
        </p:txBody>
      </p:sp>
      <p:sp>
        <p:nvSpPr>
          <p:cNvPr id="33" name="Text Placeholder 2"/>
          <p:cNvSpPr>
            <a:spLocks noGrp="1"/>
          </p:cNvSpPr>
          <p:nvPr>
            <p:ph type="body" sz="quarter" idx="29" hasCustomPrompt="1"/>
          </p:nvPr>
        </p:nvSpPr>
        <p:spPr bwMode="gray">
          <a:xfrm>
            <a:off x="810300" y="296952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Tree>
    <p:extLst>
      <p:ext uri="{BB962C8B-B14F-4D97-AF65-F5344CB8AC3E}">
        <p14:creationId xmlns:p14="http://schemas.microsoft.com/office/powerpoint/2010/main" val="2065169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4" name="TextBox 3"/>
          <p:cNvSpPr txBox="1"/>
          <p:nvPr userDrawn="1"/>
        </p:nvSpPr>
        <p:spPr bwMode="gray">
          <a:xfrm>
            <a:off x="4800738" y="0"/>
            <a:ext cx="1618488" cy="4800600"/>
          </a:xfrm>
          <a:prstGeom prst="rect">
            <a:avLst/>
          </a:prstGeom>
          <a:noFill/>
        </p:spPr>
        <p:txBody>
          <a:bodyPr wrap="square" rtlCol="0">
            <a:noAutofit/>
          </a:bodyPr>
          <a:lstStyle/>
          <a:p>
            <a:pPr>
              <a:spcBef>
                <a:spcPts val="400"/>
              </a:spcBef>
            </a:pPr>
            <a:r>
              <a:rPr lang="en-US" sz="800" b="1" baseline="30000" dirty="0">
                <a:solidFill>
                  <a:srgbClr val="525B63"/>
                </a:solidFill>
                <a:cs typeface="Arial"/>
              </a:rPr>
              <a:t>IMPORTANT: Please read the following.</a:t>
            </a:r>
          </a:p>
          <a:p>
            <a:pPr>
              <a:spcBef>
                <a:spcPts val="400"/>
              </a:spcBef>
            </a:pPr>
            <a:r>
              <a:rPr lang="en-US" sz="800" baseline="30000" dirty="0">
                <a:solidFill>
                  <a:srgbClr val="525B63"/>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a:t>
            </a:r>
            <a:r>
              <a:rPr lang="en-US" sz="800" baseline="30000" dirty="0" smtClean="0">
                <a:solidFill>
                  <a:srgbClr val="525B63"/>
                </a:solidFill>
                <a:cs typeface="Arial"/>
              </a:rPr>
              <a:t>following:</a:t>
            </a:r>
          </a:p>
          <a:p>
            <a:pPr marL="112713" indent="-112713">
              <a:spcBef>
                <a:spcPts val="200"/>
              </a:spcBef>
            </a:pPr>
            <a:r>
              <a:rPr lang="en-US" sz="800" baseline="30000" dirty="0" smtClean="0">
                <a:solidFill>
                  <a:srgbClr val="525B63"/>
                </a:solidFill>
                <a:cs typeface="Arial"/>
              </a:rPr>
              <a:t>1.</a:t>
            </a:r>
            <a:r>
              <a:rPr lang="en-US" sz="800" dirty="0" smtClean="0">
                <a:solidFill>
                  <a:srgbClr val="525B63"/>
                </a:solidFill>
                <a:cs typeface="Arial"/>
              </a:rPr>
              <a:t> 	</a:t>
            </a:r>
            <a:r>
              <a:rPr lang="en-US" sz="800" baseline="30000" dirty="0" smtClean="0">
                <a:solidFill>
                  <a:srgbClr val="525B63"/>
                </a:solidFill>
                <a:cs typeface="Arial"/>
              </a:rPr>
              <a:t>The </a:t>
            </a:r>
            <a:r>
              <a:rPr lang="en-US" sz="800" baseline="30000" dirty="0">
                <a:solidFill>
                  <a:srgbClr val="525B63"/>
                </a:solidFill>
                <a:cs typeface="Arial"/>
              </a:rPr>
              <a:t>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800" baseline="30000" dirty="0" smtClean="0">
                <a:solidFill>
                  <a:srgbClr val="525B63"/>
                </a:solidFill>
                <a:cs typeface="Arial"/>
              </a:rPr>
              <a:t>2. 	Each </a:t>
            </a:r>
            <a:r>
              <a:rPr lang="en-US" sz="800" baseline="30000" dirty="0">
                <a:solidFill>
                  <a:srgbClr val="525B63"/>
                </a:solidFill>
                <a:cs typeface="Arial"/>
              </a:rPr>
              <a:t>member shall not sell, </a:t>
            </a:r>
            <a:r>
              <a:rPr lang="en-US" sz="800" baseline="30000" dirty="0" smtClean="0">
                <a:solidFill>
                  <a:srgbClr val="525B63"/>
                </a:solidFill>
                <a:cs typeface="Arial"/>
              </a:rPr>
              <a:t>license, </a:t>
            </a:r>
            <a:r>
              <a:rPr lang="en-US" sz="800" baseline="30000" dirty="0">
                <a:solidFill>
                  <a:srgbClr val="525B63"/>
                </a:solidFill>
                <a:cs typeface="Arial"/>
              </a:rPr>
              <a:t>or republish this Report.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200"/>
              </a:spcBef>
            </a:pPr>
            <a:r>
              <a:rPr lang="en-US" sz="800" baseline="30000" dirty="0" smtClean="0">
                <a:solidFill>
                  <a:srgbClr val="525B63"/>
                </a:solidFill>
                <a:cs typeface="Arial"/>
              </a:rPr>
              <a:t>3. 	Each </a:t>
            </a:r>
            <a:r>
              <a:rPr lang="en-US" sz="800" baseline="30000" dirty="0">
                <a:solidFill>
                  <a:srgbClr val="525B63"/>
                </a:solidFill>
                <a:cs typeface="Arial"/>
              </a:rPr>
              <a:t>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800" spc="-10" baseline="30000" dirty="0">
                <a:solidFill>
                  <a:srgbClr val="525B63"/>
                </a:solidFill>
                <a:cs typeface="Arial"/>
              </a:rPr>
              <a:t>Report for its internal use only. Each member may make a limited number of copies, solely </a:t>
            </a:r>
            <a:r>
              <a:rPr lang="en-US" sz="800" baseline="30000" dirty="0">
                <a:solidFill>
                  <a:srgbClr val="525B63"/>
                </a:solidFill>
                <a:cs typeface="Arial"/>
              </a:rPr>
              <a:t>as adequate for use by its employees and agents in accordance with the terms herein. </a:t>
            </a:r>
          </a:p>
          <a:p>
            <a:pPr marL="112713" indent="-112713">
              <a:spcBef>
                <a:spcPts val="200"/>
              </a:spcBef>
            </a:pPr>
            <a:r>
              <a:rPr lang="en-US" sz="800" baseline="30000" dirty="0" smtClean="0">
                <a:solidFill>
                  <a:srgbClr val="525B63"/>
                </a:solidFill>
                <a:cs typeface="Arial"/>
              </a:rPr>
              <a:t>4. 	Each </a:t>
            </a:r>
            <a:r>
              <a:rPr lang="en-US" sz="800" baseline="30000" dirty="0">
                <a:solidFill>
                  <a:srgbClr val="525B63"/>
                </a:solidFill>
                <a:cs typeface="Arial"/>
              </a:rPr>
              <a:t>member shall not remove from this Report any confidential markings, copyright </a:t>
            </a:r>
            <a:r>
              <a:rPr lang="en-US" sz="800" baseline="30000" dirty="0" smtClean="0">
                <a:solidFill>
                  <a:srgbClr val="525B63"/>
                </a:solidFill>
                <a:cs typeface="Arial"/>
              </a:rPr>
              <a:t>notices, and </a:t>
            </a:r>
            <a:r>
              <a:rPr lang="en-US" sz="800" baseline="30000" dirty="0">
                <a:solidFill>
                  <a:srgbClr val="525B63"/>
                </a:solidFill>
                <a:cs typeface="Arial"/>
              </a:rPr>
              <a:t>other similar indicia herein.</a:t>
            </a:r>
          </a:p>
          <a:p>
            <a:pPr marL="112713" indent="-112713">
              <a:spcBef>
                <a:spcPts val="200"/>
              </a:spcBef>
            </a:pPr>
            <a:r>
              <a:rPr lang="en-US" sz="800" baseline="30000" dirty="0" smtClean="0">
                <a:solidFill>
                  <a:srgbClr val="525B63"/>
                </a:solidFill>
                <a:cs typeface="Arial"/>
              </a:rPr>
              <a:t>5. 	Each </a:t>
            </a:r>
            <a:r>
              <a:rPr lang="en-US" sz="800" baseline="30000" dirty="0">
                <a:solidFill>
                  <a:srgbClr val="525B63"/>
                </a:solidFill>
                <a:cs typeface="Arial"/>
              </a:rPr>
              <a:t>member is responsible for any breach of its obligations as stated herein by any of its employees or </a:t>
            </a:r>
            <a:r>
              <a:rPr lang="en-US" sz="800" baseline="30000" dirty="0" smtClean="0">
                <a:solidFill>
                  <a:srgbClr val="525B63"/>
                </a:solidFill>
                <a:cs typeface="Arial"/>
              </a:rPr>
              <a:t>agents. </a:t>
            </a:r>
          </a:p>
          <a:p>
            <a:pPr marL="112713" indent="-112713">
              <a:spcBef>
                <a:spcPts val="200"/>
              </a:spcBef>
            </a:pPr>
            <a:r>
              <a:rPr lang="en-US" sz="800" baseline="30000" dirty="0" smtClean="0">
                <a:solidFill>
                  <a:srgbClr val="525B63"/>
                </a:solidFill>
                <a:cs typeface="Arial"/>
              </a:rPr>
              <a:t>6. 	If </a:t>
            </a:r>
            <a:r>
              <a:rPr lang="en-US" sz="800" baseline="30000" dirty="0">
                <a:solidFill>
                  <a:srgbClr val="525B63"/>
                </a:solidFill>
                <a:cs typeface="Arial"/>
              </a:rPr>
              <a:t>a member is unwilling to abide by any of the foregoing obligations, then such </a:t>
            </a:r>
            <a:r>
              <a:rPr lang="en-US" sz="800" baseline="30000" dirty="0" smtClean="0">
                <a:solidFill>
                  <a:srgbClr val="525B63"/>
                </a:solidFill>
                <a:cs typeface="Arial"/>
              </a:rPr>
              <a:t>member shall </a:t>
            </a:r>
            <a:r>
              <a:rPr lang="en-US" sz="800" baseline="30000" dirty="0">
                <a:solidFill>
                  <a:srgbClr val="525B63"/>
                </a:solidFill>
                <a:cs typeface="Arial"/>
              </a:rPr>
              <a:t>promptly return this Report and all copies thereof to The Advisory Board Company</a:t>
            </a:r>
            <a:r>
              <a:rPr lang="en-US" sz="800" baseline="30000" dirty="0" smtClean="0">
                <a:solidFill>
                  <a:srgbClr val="525B63"/>
                </a:solidFill>
                <a:cs typeface="Arial"/>
              </a:rPr>
              <a:t>. </a:t>
            </a:r>
            <a:endParaRPr lang="en-US" sz="800" baseline="30000" dirty="0">
              <a:solidFill>
                <a:srgbClr val="525B63"/>
              </a:solidFill>
              <a:cs typeface="Arial"/>
            </a:endParaRPr>
          </a:p>
        </p:txBody>
      </p:sp>
      <p:cxnSp>
        <p:nvCxnSpPr>
          <p:cNvPr id="5" name="Straight Connector 4"/>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1634" y="4643504"/>
            <a:ext cx="2083633" cy="76944"/>
          </a:xfrm>
          <a:prstGeom prst="rect">
            <a:avLst/>
          </a:prstGeom>
          <a:noFill/>
        </p:spPr>
        <p:txBody>
          <a:bodyPr wrap="square" lIns="45720" tIns="0" rIns="0" bIns="0" rtlCol="0" anchor="b" anchorCtr="0">
            <a:spAutoFit/>
          </a:bodyPr>
          <a:lstStyle/>
          <a:p>
            <a:pPr>
              <a:defRPr/>
            </a:pPr>
            <a:r>
              <a:rPr lang="en-US" sz="500" dirty="0" smtClean="0">
                <a:solidFill>
                  <a:srgbClr val="525B63"/>
                </a:solidFill>
                <a:latin typeface="Calibri"/>
              </a:rPr>
              <a:t>©</a:t>
            </a:r>
            <a:r>
              <a:rPr lang="en-US" sz="500" dirty="0" smtClean="0">
                <a:solidFill>
                  <a:srgbClr val="525B63"/>
                </a:solidFill>
              </a:rPr>
              <a:t>2014 The Advisory Board Company • </a:t>
            </a:r>
            <a:r>
              <a:rPr lang="en-US" sz="500" b="1" dirty="0" smtClean="0">
                <a:solidFill>
                  <a:srgbClr val="525B63"/>
                </a:solidFill>
              </a:rPr>
              <a:t>eab.com</a:t>
            </a:r>
            <a:endParaRPr lang="en-US" sz="500" dirty="0" smtClean="0">
              <a:solidFill>
                <a:srgbClr val="525B63"/>
              </a:solidFill>
            </a:endParaRPr>
          </a:p>
        </p:txBody>
      </p:sp>
    </p:spTree>
    <p:extLst>
      <p:ext uri="{BB962C8B-B14F-4D97-AF65-F5344CB8AC3E}">
        <p14:creationId xmlns:p14="http://schemas.microsoft.com/office/powerpoint/2010/main" val="319488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97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4">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5" name="Group 4"/>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1</a:t>
              </a:r>
              <a:endParaRPr lang="en-US" sz="1800" dirty="0">
                <a:solidFill>
                  <a:schemeClr val="bg1"/>
                </a:solidFill>
                <a:latin typeface="+mj-lt"/>
              </a:endParaRPr>
            </a:p>
          </p:txBody>
        </p:sp>
      </p:grpSp>
      <p:grpSp>
        <p:nvGrpSpPr>
          <p:cNvPr id="2" name="Group 1"/>
          <p:cNvGrpSpPr/>
          <p:nvPr userDrawn="1"/>
        </p:nvGrpSpPr>
        <p:grpSpPr bwMode="gray">
          <a:xfrm>
            <a:off x="865779" y="19490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2</a:t>
              </a:r>
              <a:endParaRPr lang="en-US" sz="1800" dirty="0">
                <a:solidFill>
                  <a:schemeClr val="bg1"/>
                </a:solidFill>
                <a:latin typeface="+mj-lt"/>
              </a:endParaRPr>
            </a:p>
          </p:txBody>
        </p:sp>
      </p:grpSp>
      <p:grpSp>
        <p:nvGrpSpPr>
          <p:cNvPr id="3" name="Group 2"/>
          <p:cNvGrpSpPr/>
          <p:nvPr userDrawn="1"/>
        </p:nvGrpSpPr>
        <p:grpSpPr bwMode="gray">
          <a:xfrm>
            <a:off x="865779" y="2421079"/>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3</a:t>
              </a:r>
              <a:endParaRPr lang="en-US" sz="1800" dirty="0">
                <a:solidFill>
                  <a:schemeClr val="bg1"/>
                </a:solidFill>
                <a:latin typeface="+mj-lt"/>
              </a:endParaRPr>
            </a:p>
          </p:txBody>
        </p:sp>
      </p:grpSp>
      <p:grpSp>
        <p:nvGrpSpPr>
          <p:cNvPr id="4" name="Group 3"/>
          <p:cNvGrpSpPr/>
          <p:nvPr userDrawn="1"/>
        </p:nvGrpSpPr>
        <p:grpSpPr bwMode="gray">
          <a:xfrm>
            <a:off x="865779" y="2896663"/>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4</a:t>
              </a:r>
              <a:endParaRPr lang="en-US" sz="1800" dirty="0">
                <a:solidFill>
                  <a:schemeClr val="bg1"/>
                </a:solidFill>
                <a:latin typeface="+mj-lt"/>
              </a:endParaRPr>
            </a:p>
          </p:txBody>
        </p:sp>
      </p:grpSp>
      <p:sp>
        <p:nvSpPr>
          <p:cNvPr id="21" name="Text Placeholder 20"/>
          <p:cNvSpPr>
            <a:spLocks noGrp="1"/>
          </p:cNvSpPr>
          <p:nvPr>
            <p:ph type="body" sz="quarter" idx="10" hasCustomPrompt="1"/>
          </p:nvPr>
        </p:nvSpPr>
        <p:spPr bwMode="gray">
          <a:xfrm>
            <a:off x="1363152" y="201826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469614"/>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49032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965913"/>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sp>
        <p:nvSpPr>
          <p:cNvPr id="22" name="TextBox 2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24" name="TextBox 2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smtClean="0">
                <a:solidFill>
                  <a:schemeClr val="bg1"/>
                </a:solidFill>
                <a:latin typeface="+mj-lt"/>
              </a:rPr>
              <a:t>ROAD MAP</a:t>
            </a:r>
          </a:p>
        </p:txBody>
      </p:sp>
    </p:spTree>
    <p:extLst>
      <p:ext uri="{BB962C8B-B14F-4D97-AF65-F5344CB8AC3E}">
        <p14:creationId xmlns:p14="http://schemas.microsoft.com/office/powerpoint/2010/main" val="41426700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9" name="TextBox 8"/>
          <p:cNvSpPr txBox="1"/>
          <p:nvPr userDrawn="1"/>
        </p:nvSpPr>
        <p:spPr bwMode="gray">
          <a:xfrm>
            <a:off x="241006" y="4471055"/>
            <a:ext cx="1783554" cy="215444"/>
          </a:xfrm>
          <a:prstGeom prst="rect">
            <a:avLst/>
          </a:prstGeom>
          <a:noFill/>
        </p:spPr>
        <p:txBody>
          <a:bodyPr wrap="square" lIns="0" tIns="0" rIns="0" bIns="0" rtlCol="0" anchor="t" anchorCtr="0">
            <a:spAutoFit/>
          </a:bodyPr>
          <a:lstStyle/>
          <a:p>
            <a:r>
              <a:rPr lang="en-US" sz="700" dirty="0" smtClean="0">
                <a:solidFill>
                  <a:srgbClr val="525B63"/>
                </a:solidFill>
              </a:rPr>
              <a:t>2445 M Street NW  I  Washington DC 20037</a:t>
            </a:r>
          </a:p>
          <a:p>
            <a:r>
              <a:rPr lang="en-US" sz="700" dirty="0" smtClean="0">
                <a:solidFill>
                  <a:srgbClr val="525B63"/>
                </a:solidFill>
              </a:rPr>
              <a:t>P 202.266.6400  I  F 202.266.5700</a:t>
            </a:r>
          </a:p>
        </p:txBody>
      </p:sp>
      <p:sp>
        <p:nvSpPr>
          <p:cNvPr id="10" name="TextBox 9"/>
          <p:cNvSpPr txBox="1"/>
          <p:nvPr userDrawn="1"/>
        </p:nvSpPr>
        <p:spPr bwMode="gray">
          <a:xfrm>
            <a:off x="236243" y="4260323"/>
            <a:ext cx="673327" cy="153494"/>
          </a:xfrm>
          <a:prstGeom prst="rect">
            <a:avLst/>
          </a:prstGeom>
          <a:noFill/>
        </p:spPr>
        <p:txBody>
          <a:bodyPr wrap="square" lIns="0" tIns="0" rIns="0" bIns="0" rtlCol="0">
            <a:noAutofit/>
          </a:bodyPr>
          <a:lstStyle/>
          <a:p>
            <a:pPr>
              <a:spcBef>
                <a:spcPts val="500"/>
              </a:spcBef>
            </a:pPr>
            <a:r>
              <a:rPr lang="en-US" sz="920" dirty="0">
                <a:solidFill>
                  <a:srgbClr val="0071CE"/>
                </a:solidFill>
              </a:rPr>
              <a:t>e</a:t>
            </a:r>
            <a:r>
              <a:rPr lang="en-US" sz="920" dirty="0" smtClean="0">
                <a:solidFill>
                  <a:srgbClr val="0071CE"/>
                </a:solidFill>
              </a:rPr>
              <a:t>ab.com</a:t>
            </a:r>
          </a:p>
        </p:txBody>
      </p:sp>
      <p:cxnSp>
        <p:nvCxnSpPr>
          <p:cNvPr id="13" name="Straight Connector 12"/>
          <p:cNvCxnSpPr/>
          <p:nvPr userDrawn="1"/>
        </p:nvCxnSpPr>
        <p:spPr bwMode="gray">
          <a:xfrm>
            <a:off x="734096" y="4347374"/>
            <a:ext cx="5666704" cy="0"/>
          </a:xfrm>
          <a:prstGeom prst="line">
            <a:avLst/>
          </a:prstGeom>
          <a:solidFill>
            <a:schemeClr val="accent1"/>
          </a:solidFill>
          <a:ln w="9525" cap="flat" cmpd="sng" algn="ctr">
            <a:solidFill>
              <a:schemeClr val="accent3"/>
            </a:solidFill>
            <a:prstDash val="solid"/>
            <a:miter lim="800000"/>
            <a:headEnd type="none" w="med" len="med"/>
            <a:tailEnd type="none"/>
          </a:ln>
          <a:effectLst/>
        </p:spPr>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15" y="3550661"/>
            <a:ext cx="1344168" cy="650578"/>
          </a:xfrm>
          <a:prstGeom prst="rect">
            <a:avLst/>
          </a:prstGeom>
        </p:spPr>
      </p:pic>
    </p:spTree>
    <p:extLst>
      <p:ext uri="{BB962C8B-B14F-4D97-AF65-F5344CB8AC3E}">
        <p14:creationId xmlns:p14="http://schemas.microsoft.com/office/powerpoint/2010/main" val="2061521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6"/>
            <a:ext cx="6400800" cy="48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693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18" y="170030"/>
            <a:ext cx="1289304" cy="624024"/>
          </a:xfrm>
          <a:prstGeom prst="rect">
            <a:avLst/>
          </a:prstGeom>
        </p:spPr>
      </p:pic>
      <p:sp>
        <p:nvSpPr>
          <p:cNvPr id="32" name="Rectangle 31"/>
          <p:cNvSpPr>
            <a:spLocks noChangeArrowheads="1"/>
          </p:cNvSpPr>
          <p:nvPr userDrawn="1"/>
        </p:nvSpPr>
        <p:spPr bwMode="gray">
          <a:xfrm>
            <a:off x="3306102" y="1114305"/>
            <a:ext cx="3184728" cy="3723682"/>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Freeform 32"/>
          <p:cNvSpPr>
            <a:spLocks/>
          </p:cNvSpPr>
          <p:nvPr userDrawn="1"/>
        </p:nvSpPr>
        <p:spPr bwMode="gray">
          <a:xfrm>
            <a:off x="3306101" y="1114305"/>
            <a:ext cx="3100037" cy="1106544"/>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90 w 10000"/>
              <a:gd name="connsiteY20" fmla="*/ 9188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9890 w 10000"/>
              <a:gd name="connsiteY21" fmla="*/ 9188 h 10000"/>
              <a:gd name="connsiteX22" fmla="*/ 10000 w 10000"/>
              <a:gd name="connsiteY22" fmla="*/ 10000 h 10000"/>
              <a:gd name="connsiteX23" fmla="*/ 9851 w 10000"/>
              <a:gd name="connsiteY23" fmla="*/ 9771 h 10000"/>
              <a:gd name="connsiteX24" fmla="*/ 8778 w 10000"/>
              <a:gd name="connsiteY24" fmla="*/ 8476 h 10000"/>
              <a:gd name="connsiteX25" fmla="*/ 8668 w 10000"/>
              <a:gd name="connsiteY25" fmla="*/ 8002 h 10000"/>
              <a:gd name="connsiteX26" fmla="*/ 8547 w 10000"/>
              <a:gd name="connsiteY26" fmla="*/ 7536 h 10000"/>
              <a:gd name="connsiteX27" fmla="*/ 8417 w 10000"/>
              <a:gd name="connsiteY27" fmla="*/ 7071 h 10000"/>
              <a:gd name="connsiteX28" fmla="*/ 8274 w 10000"/>
              <a:gd name="connsiteY28" fmla="*/ 6615 h 10000"/>
              <a:gd name="connsiteX29" fmla="*/ 8118 w 10000"/>
              <a:gd name="connsiteY29" fmla="*/ 6168 h 10000"/>
              <a:gd name="connsiteX30" fmla="*/ 7959 w 10000"/>
              <a:gd name="connsiteY30" fmla="*/ 5730 h 10000"/>
              <a:gd name="connsiteX31" fmla="*/ 7787 w 10000"/>
              <a:gd name="connsiteY31" fmla="*/ 5319 h 10000"/>
              <a:gd name="connsiteX32" fmla="*/ 7605 w 10000"/>
              <a:gd name="connsiteY32" fmla="*/ 4918 h 10000"/>
              <a:gd name="connsiteX33" fmla="*/ 7413 w 10000"/>
              <a:gd name="connsiteY33" fmla="*/ 4535 h 10000"/>
              <a:gd name="connsiteX34" fmla="*/ 7212 w 10000"/>
              <a:gd name="connsiteY34" fmla="*/ 4170 h 10000"/>
              <a:gd name="connsiteX35" fmla="*/ 7000 w 10000"/>
              <a:gd name="connsiteY35" fmla="*/ 3841 h 10000"/>
              <a:gd name="connsiteX36" fmla="*/ 6779 w 10000"/>
              <a:gd name="connsiteY36" fmla="*/ 3540 h 10000"/>
              <a:gd name="connsiteX37" fmla="*/ 6549 w 10000"/>
              <a:gd name="connsiteY37" fmla="*/ 3266 h 10000"/>
              <a:gd name="connsiteX38" fmla="*/ 6315 w 10000"/>
              <a:gd name="connsiteY38" fmla="*/ 3029 h 10000"/>
              <a:gd name="connsiteX39" fmla="*/ 6068 w 10000"/>
              <a:gd name="connsiteY39" fmla="*/ 2828 h 10000"/>
              <a:gd name="connsiteX40" fmla="*/ 5811 w 10000"/>
              <a:gd name="connsiteY40" fmla="*/ 2673 h 10000"/>
              <a:gd name="connsiteX41" fmla="*/ 5544 w 10000"/>
              <a:gd name="connsiteY41" fmla="*/ 2555 h 10000"/>
              <a:gd name="connsiteX42" fmla="*/ 5275 w 10000"/>
              <a:gd name="connsiteY42" fmla="*/ 2482 h 10000"/>
              <a:gd name="connsiteX43" fmla="*/ 4992 w 10000"/>
              <a:gd name="connsiteY43" fmla="*/ 2454 h 10000"/>
              <a:gd name="connsiteX44" fmla="*/ 4712 w 10000"/>
              <a:gd name="connsiteY44" fmla="*/ 2482 h 10000"/>
              <a:gd name="connsiteX45" fmla="*/ 4433 w 10000"/>
              <a:gd name="connsiteY45" fmla="*/ 2564 h 10000"/>
              <a:gd name="connsiteX46" fmla="*/ 4153 w 10000"/>
              <a:gd name="connsiteY46" fmla="*/ 2682 h 10000"/>
              <a:gd name="connsiteX47" fmla="*/ 3887 w 10000"/>
              <a:gd name="connsiteY47" fmla="*/ 2865 h 10000"/>
              <a:gd name="connsiteX48" fmla="*/ 3617 w 10000"/>
              <a:gd name="connsiteY48" fmla="*/ 3102 h 10000"/>
              <a:gd name="connsiteX49" fmla="*/ 3357 w 10000"/>
              <a:gd name="connsiteY49" fmla="*/ 3376 h 10000"/>
              <a:gd name="connsiteX50" fmla="*/ 3104 w 10000"/>
              <a:gd name="connsiteY50" fmla="*/ 3686 h 10000"/>
              <a:gd name="connsiteX51" fmla="*/ 2857 w 10000"/>
              <a:gd name="connsiteY51" fmla="*/ 4051 h 10000"/>
              <a:gd name="connsiteX52" fmla="*/ 2616 w 10000"/>
              <a:gd name="connsiteY52" fmla="*/ 4462 h 10000"/>
              <a:gd name="connsiteX53" fmla="*/ 2385 w 10000"/>
              <a:gd name="connsiteY53" fmla="*/ 4909 h 10000"/>
              <a:gd name="connsiteX54" fmla="*/ 2164 w 10000"/>
              <a:gd name="connsiteY54" fmla="*/ 5392 h 10000"/>
              <a:gd name="connsiteX55" fmla="*/ 1953 w 10000"/>
              <a:gd name="connsiteY55" fmla="*/ 5922 h 10000"/>
              <a:gd name="connsiteX56" fmla="*/ 1752 w 10000"/>
              <a:gd name="connsiteY56" fmla="*/ 6487 h 10000"/>
              <a:gd name="connsiteX57" fmla="*/ 1566 w 10000"/>
              <a:gd name="connsiteY57" fmla="*/ 7080 h 10000"/>
              <a:gd name="connsiteX58" fmla="*/ 1391 w 10000"/>
              <a:gd name="connsiteY58" fmla="*/ 7719 h 10000"/>
              <a:gd name="connsiteX59" fmla="*/ 1225 w 10000"/>
              <a:gd name="connsiteY59" fmla="*/ 8394 h 10000"/>
              <a:gd name="connsiteX60" fmla="*/ 0 w 10000"/>
              <a:gd name="connsiteY60" fmla="*/ 9891 h 10000"/>
              <a:gd name="connsiteX61" fmla="*/ 107 w 10000"/>
              <a:gd name="connsiteY61" fmla="*/ 9088 h 10000"/>
              <a:gd name="connsiteX62" fmla="*/ 237 w 10000"/>
              <a:gd name="connsiteY62" fmla="*/ 8312 h 10000"/>
              <a:gd name="connsiteX63" fmla="*/ 383 w 10000"/>
              <a:gd name="connsiteY63" fmla="*/ 7555 h 10000"/>
              <a:gd name="connsiteX64" fmla="*/ 546 w 10000"/>
              <a:gd name="connsiteY64" fmla="*/ 6825 h 10000"/>
              <a:gd name="connsiteX65" fmla="*/ 721 w 10000"/>
              <a:gd name="connsiteY65" fmla="*/ 6122 h 10000"/>
              <a:gd name="connsiteX66" fmla="*/ 916 w 10000"/>
              <a:gd name="connsiteY66" fmla="*/ 5447 h 10000"/>
              <a:gd name="connsiteX67" fmla="*/ 1121 w 10000"/>
              <a:gd name="connsiteY67" fmla="*/ 4808 h 10000"/>
              <a:gd name="connsiteX68" fmla="*/ 1342 w 10000"/>
              <a:gd name="connsiteY68" fmla="*/ 4188 h 10000"/>
              <a:gd name="connsiteX69" fmla="*/ 1573 w 10000"/>
              <a:gd name="connsiteY69" fmla="*/ 3613 h 10000"/>
              <a:gd name="connsiteX70" fmla="*/ 1817 w 10000"/>
              <a:gd name="connsiteY70" fmla="*/ 3066 h 10000"/>
              <a:gd name="connsiteX71" fmla="*/ 2070 w 10000"/>
              <a:gd name="connsiteY71" fmla="*/ 2573 h 10000"/>
              <a:gd name="connsiteX72" fmla="*/ 2333 w 10000"/>
              <a:gd name="connsiteY72" fmla="*/ 2108 h 10000"/>
              <a:gd name="connsiteX73" fmla="*/ 2606 w 10000"/>
              <a:gd name="connsiteY73" fmla="*/ 1688 h 10000"/>
              <a:gd name="connsiteX74" fmla="*/ 2886 w 10000"/>
              <a:gd name="connsiteY74" fmla="*/ 1305 h 10000"/>
              <a:gd name="connsiteX75" fmla="*/ 3172 w 10000"/>
              <a:gd name="connsiteY75" fmla="*/ 967 h 10000"/>
              <a:gd name="connsiteX76" fmla="*/ 3464 w 10000"/>
              <a:gd name="connsiteY76" fmla="*/ 675 h 10000"/>
              <a:gd name="connsiteX77" fmla="*/ 3763 w 10000"/>
              <a:gd name="connsiteY77" fmla="*/ 447 h 10000"/>
              <a:gd name="connsiteX78" fmla="*/ 4066 w 10000"/>
              <a:gd name="connsiteY78" fmla="*/ 255 h 10000"/>
              <a:gd name="connsiteX79" fmla="*/ 4371 w 10000"/>
              <a:gd name="connsiteY79" fmla="*/ 109 h 10000"/>
              <a:gd name="connsiteX80" fmla="*/ 4680 w 10000"/>
              <a:gd name="connsiteY80" fmla="*/ 36 h 10000"/>
              <a:gd name="connsiteX81" fmla="*/ 4992 w 10000"/>
              <a:gd name="connsiteY81"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9933"/>
              <a:gd name="connsiteY0" fmla="*/ 0 h 9891"/>
              <a:gd name="connsiteX1" fmla="*/ 5307 w 9933"/>
              <a:gd name="connsiteY1" fmla="*/ 36 h 9891"/>
              <a:gd name="connsiteX2" fmla="*/ 5616 w 9933"/>
              <a:gd name="connsiteY2" fmla="*/ 109 h 9891"/>
              <a:gd name="connsiteX3" fmla="*/ 5928 w 9933"/>
              <a:gd name="connsiteY3" fmla="*/ 255 h 9891"/>
              <a:gd name="connsiteX4" fmla="*/ 6233 w 9933"/>
              <a:gd name="connsiteY4" fmla="*/ 447 h 9891"/>
              <a:gd name="connsiteX5" fmla="*/ 6532 w 9933"/>
              <a:gd name="connsiteY5" fmla="*/ 684 h 9891"/>
              <a:gd name="connsiteX6" fmla="*/ 6828 w 9933"/>
              <a:gd name="connsiteY6" fmla="*/ 985 h 9891"/>
              <a:gd name="connsiteX7" fmla="*/ 7114 w 9933"/>
              <a:gd name="connsiteY7" fmla="*/ 1314 h 9891"/>
              <a:gd name="connsiteX8" fmla="*/ 7397 w 9933"/>
              <a:gd name="connsiteY8" fmla="*/ 1706 h 9891"/>
              <a:gd name="connsiteX9" fmla="*/ 7670 w 9933"/>
              <a:gd name="connsiteY9" fmla="*/ 2135 h 9891"/>
              <a:gd name="connsiteX10" fmla="*/ 7933 w 9933"/>
              <a:gd name="connsiteY10" fmla="*/ 2591 h 9891"/>
              <a:gd name="connsiteX11" fmla="*/ 8187 w 9933"/>
              <a:gd name="connsiteY11" fmla="*/ 3111 h 9891"/>
              <a:gd name="connsiteX12" fmla="*/ 8430 w 9933"/>
              <a:gd name="connsiteY12" fmla="*/ 3650 h 9891"/>
              <a:gd name="connsiteX13" fmla="*/ 8664 w 9933"/>
              <a:gd name="connsiteY13" fmla="*/ 4243 h 9891"/>
              <a:gd name="connsiteX14" fmla="*/ 8885 w 9933"/>
              <a:gd name="connsiteY14" fmla="*/ 4854 h 9891"/>
              <a:gd name="connsiteX15" fmla="*/ 9090 w 9933"/>
              <a:gd name="connsiteY15" fmla="*/ 5511 h 9891"/>
              <a:gd name="connsiteX16" fmla="*/ 9282 w 9933"/>
              <a:gd name="connsiteY16" fmla="*/ 6186 h 9891"/>
              <a:gd name="connsiteX17" fmla="*/ 9461 w 9933"/>
              <a:gd name="connsiteY17" fmla="*/ 6898 h 9891"/>
              <a:gd name="connsiteX18" fmla="*/ 9620 w 9933"/>
              <a:gd name="connsiteY18" fmla="*/ 7637 h 9891"/>
              <a:gd name="connsiteX19" fmla="*/ 9763 w 9933"/>
              <a:gd name="connsiteY19" fmla="*/ 8403 h 9891"/>
              <a:gd name="connsiteX20" fmla="*/ 9851 w 9933"/>
              <a:gd name="connsiteY20" fmla="*/ 9026 h 9891"/>
              <a:gd name="connsiteX21" fmla="*/ 9851 w 9933"/>
              <a:gd name="connsiteY21" fmla="*/ 9771 h 9891"/>
              <a:gd name="connsiteX22" fmla="*/ 8778 w 9933"/>
              <a:gd name="connsiteY22" fmla="*/ 8476 h 9891"/>
              <a:gd name="connsiteX23" fmla="*/ 8668 w 9933"/>
              <a:gd name="connsiteY23" fmla="*/ 8002 h 9891"/>
              <a:gd name="connsiteX24" fmla="*/ 8547 w 9933"/>
              <a:gd name="connsiteY24" fmla="*/ 7536 h 9891"/>
              <a:gd name="connsiteX25" fmla="*/ 8417 w 9933"/>
              <a:gd name="connsiteY25" fmla="*/ 7071 h 9891"/>
              <a:gd name="connsiteX26" fmla="*/ 8274 w 9933"/>
              <a:gd name="connsiteY26" fmla="*/ 6615 h 9891"/>
              <a:gd name="connsiteX27" fmla="*/ 8118 w 9933"/>
              <a:gd name="connsiteY27" fmla="*/ 6168 h 9891"/>
              <a:gd name="connsiteX28" fmla="*/ 7959 w 9933"/>
              <a:gd name="connsiteY28" fmla="*/ 5730 h 9891"/>
              <a:gd name="connsiteX29" fmla="*/ 7787 w 9933"/>
              <a:gd name="connsiteY29" fmla="*/ 5319 h 9891"/>
              <a:gd name="connsiteX30" fmla="*/ 7605 w 9933"/>
              <a:gd name="connsiteY30" fmla="*/ 4918 h 9891"/>
              <a:gd name="connsiteX31" fmla="*/ 7413 w 9933"/>
              <a:gd name="connsiteY31" fmla="*/ 4535 h 9891"/>
              <a:gd name="connsiteX32" fmla="*/ 7212 w 9933"/>
              <a:gd name="connsiteY32" fmla="*/ 4170 h 9891"/>
              <a:gd name="connsiteX33" fmla="*/ 7000 w 9933"/>
              <a:gd name="connsiteY33" fmla="*/ 3841 h 9891"/>
              <a:gd name="connsiteX34" fmla="*/ 6779 w 9933"/>
              <a:gd name="connsiteY34" fmla="*/ 3540 h 9891"/>
              <a:gd name="connsiteX35" fmla="*/ 6549 w 9933"/>
              <a:gd name="connsiteY35" fmla="*/ 3266 h 9891"/>
              <a:gd name="connsiteX36" fmla="*/ 6315 w 9933"/>
              <a:gd name="connsiteY36" fmla="*/ 3029 h 9891"/>
              <a:gd name="connsiteX37" fmla="*/ 6068 w 9933"/>
              <a:gd name="connsiteY37" fmla="*/ 2828 h 9891"/>
              <a:gd name="connsiteX38" fmla="*/ 5811 w 9933"/>
              <a:gd name="connsiteY38" fmla="*/ 2673 h 9891"/>
              <a:gd name="connsiteX39" fmla="*/ 5544 w 9933"/>
              <a:gd name="connsiteY39" fmla="*/ 2555 h 9891"/>
              <a:gd name="connsiteX40" fmla="*/ 5275 w 9933"/>
              <a:gd name="connsiteY40" fmla="*/ 2482 h 9891"/>
              <a:gd name="connsiteX41" fmla="*/ 4992 w 9933"/>
              <a:gd name="connsiteY41" fmla="*/ 2454 h 9891"/>
              <a:gd name="connsiteX42" fmla="*/ 4712 w 9933"/>
              <a:gd name="connsiteY42" fmla="*/ 2482 h 9891"/>
              <a:gd name="connsiteX43" fmla="*/ 4433 w 9933"/>
              <a:gd name="connsiteY43" fmla="*/ 2564 h 9891"/>
              <a:gd name="connsiteX44" fmla="*/ 4153 w 9933"/>
              <a:gd name="connsiteY44" fmla="*/ 2682 h 9891"/>
              <a:gd name="connsiteX45" fmla="*/ 3887 w 9933"/>
              <a:gd name="connsiteY45" fmla="*/ 2865 h 9891"/>
              <a:gd name="connsiteX46" fmla="*/ 3617 w 9933"/>
              <a:gd name="connsiteY46" fmla="*/ 3102 h 9891"/>
              <a:gd name="connsiteX47" fmla="*/ 3357 w 9933"/>
              <a:gd name="connsiteY47" fmla="*/ 3376 h 9891"/>
              <a:gd name="connsiteX48" fmla="*/ 3104 w 9933"/>
              <a:gd name="connsiteY48" fmla="*/ 3686 h 9891"/>
              <a:gd name="connsiteX49" fmla="*/ 2857 w 9933"/>
              <a:gd name="connsiteY49" fmla="*/ 4051 h 9891"/>
              <a:gd name="connsiteX50" fmla="*/ 2616 w 9933"/>
              <a:gd name="connsiteY50" fmla="*/ 4462 h 9891"/>
              <a:gd name="connsiteX51" fmla="*/ 2385 w 9933"/>
              <a:gd name="connsiteY51" fmla="*/ 4909 h 9891"/>
              <a:gd name="connsiteX52" fmla="*/ 2164 w 9933"/>
              <a:gd name="connsiteY52" fmla="*/ 5392 h 9891"/>
              <a:gd name="connsiteX53" fmla="*/ 1953 w 9933"/>
              <a:gd name="connsiteY53" fmla="*/ 5922 h 9891"/>
              <a:gd name="connsiteX54" fmla="*/ 1752 w 9933"/>
              <a:gd name="connsiteY54" fmla="*/ 6487 h 9891"/>
              <a:gd name="connsiteX55" fmla="*/ 1566 w 9933"/>
              <a:gd name="connsiteY55" fmla="*/ 7080 h 9891"/>
              <a:gd name="connsiteX56" fmla="*/ 1391 w 9933"/>
              <a:gd name="connsiteY56" fmla="*/ 7719 h 9891"/>
              <a:gd name="connsiteX57" fmla="*/ 1225 w 9933"/>
              <a:gd name="connsiteY57" fmla="*/ 8394 h 9891"/>
              <a:gd name="connsiteX58" fmla="*/ 0 w 9933"/>
              <a:gd name="connsiteY58" fmla="*/ 9891 h 9891"/>
              <a:gd name="connsiteX59" fmla="*/ 107 w 9933"/>
              <a:gd name="connsiteY59" fmla="*/ 9088 h 9891"/>
              <a:gd name="connsiteX60" fmla="*/ 237 w 9933"/>
              <a:gd name="connsiteY60" fmla="*/ 8312 h 9891"/>
              <a:gd name="connsiteX61" fmla="*/ 383 w 9933"/>
              <a:gd name="connsiteY61" fmla="*/ 7555 h 9891"/>
              <a:gd name="connsiteX62" fmla="*/ 546 w 9933"/>
              <a:gd name="connsiteY62" fmla="*/ 6825 h 9891"/>
              <a:gd name="connsiteX63" fmla="*/ 721 w 9933"/>
              <a:gd name="connsiteY63" fmla="*/ 6122 h 9891"/>
              <a:gd name="connsiteX64" fmla="*/ 916 w 9933"/>
              <a:gd name="connsiteY64" fmla="*/ 5447 h 9891"/>
              <a:gd name="connsiteX65" fmla="*/ 1121 w 9933"/>
              <a:gd name="connsiteY65" fmla="*/ 4808 h 9891"/>
              <a:gd name="connsiteX66" fmla="*/ 1342 w 9933"/>
              <a:gd name="connsiteY66" fmla="*/ 4188 h 9891"/>
              <a:gd name="connsiteX67" fmla="*/ 1573 w 9933"/>
              <a:gd name="connsiteY67" fmla="*/ 3613 h 9891"/>
              <a:gd name="connsiteX68" fmla="*/ 1817 w 9933"/>
              <a:gd name="connsiteY68" fmla="*/ 3066 h 9891"/>
              <a:gd name="connsiteX69" fmla="*/ 2070 w 9933"/>
              <a:gd name="connsiteY69" fmla="*/ 2573 h 9891"/>
              <a:gd name="connsiteX70" fmla="*/ 2333 w 9933"/>
              <a:gd name="connsiteY70" fmla="*/ 2108 h 9891"/>
              <a:gd name="connsiteX71" fmla="*/ 2606 w 9933"/>
              <a:gd name="connsiteY71" fmla="*/ 1688 h 9891"/>
              <a:gd name="connsiteX72" fmla="*/ 2886 w 9933"/>
              <a:gd name="connsiteY72" fmla="*/ 1305 h 9891"/>
              <a:gd name="connsiteX73" fmla="*/ 3172 w 9933"/>
              <a:gd name="connsiteY73" fmla="*/ 967 h 9891"/>
              <a:gd name="connsiteX74" fmla="*/ 3464 w 9933"/>
              <a:gd name="connsiteY74" fmla="*/ 675 h 9891"/>
              <a:gd name="connsiteX75" fmla="*/ 3763 w 9933"/>
              <a:gd name="connsiteY75" fmla="*/ 447 h 9891"/>
              <a:gd name="connsiteX76" fmla="*/ 4066 w 9933"/>
              <a:gd name="connsiteY76" fmla="*/ 255 h 9891"/>
              <a:gd name="connsiteX77" fmla="*/ 4371 w 9933"/>
              <a:gd name="connsiteY77" fmla="*/ 109 h 9891"/>
              <a:gd name="connsiteX78" fmla="*/ 4680 w 9933"/>
              <a:gd name="connsiteY78" fmla="*/ 36 h 9891"/>
              <a:gd name="connsiteX79" fmla="*/ 4992 w 9933"/>
              <a:gd name="connsiteY79" fmla="*/ 0 h 9891"/>
              <a:gd name="connsiteX0" fmla="*/ 5026 w 9927"/>
              <a:gd name="connsiteY0" fmla="*/ 0 h 10000"/>
              <a:gd name="connsiteX1" fmla="*/ 5343 w 9927"/>
              <a:gd name="connsiteY1" fmla="*/ 36 h 10000"/>
              <a:gd name="connsiteX2" fmla="*/ 5654 w 9927"/>
              <a:gd name="connsiteY2" fmla="*/ 110 h 10000"/>
              <a:gd name="connsiteX3" fmla="*/ 5968 w 9927"/>
              <a:gd name="connsiteY3" fmla="*/ 258 h 10000"/>
              <a:gd name="connsiteX4" fmla="*/ 6275 w 9927"/>
              <a:gd name="connsiteY4" fmla="*/ 452 h 10000"/>
              <a:gd name="connsiteX5" fmla="*/ 6576 w 9927"/>
              <a:gd name="connsiteY5" fmla="*/ 692 h 10000"/>
              <a:gd name="connsiteX6" fmla="*/ 6874 w 9927"/>
              <a:gd name="connsiteY6" fmla="*/ 996 h 10000"/>
              <a:gd name="connsiteX7" fmla="*/ 7162 w 9927"/>
              <a:gd name="connsiteY7" fmla="*/ 1328 h 10000"/>
              <a:gd name="connsiteX8" fmla="*/ 7447 w 9927"/>
              <a:gd name="connsiteY8" fmla="*/ 1725 h 10000"/>
              <a:gd name="connsiteX9" fmla="*/ 7722 w 9927"/>
              <a:gd name="connsiteY9" fmla="*/ 2159 h 10000"/>
              <a:gd name="connsiteX10" fmla="*/ 7987 w 9927"/>
              <a:gd name="connsiteY10" fmla="*/ 2620 h 10000"/>
              <a:gd name="connsiteX11" fmla="*/ 8242 w 9927"/>
              <a:gd name="connsiteY11" fmla="*/ 3145 h 10000"/>
              <a:gd name="connsiteX12" fmla="*/ 8487 w 9927"/>
              <a:gd name="connsiteY12" fmla="*/ 3690 h 10000"/>
              <a:gd name="connsiteX13" fmla="*/ 8722 w 9927"/>
              <a:gd name="connsiteY13" fmla="*/ 4290 h 10000"/>
              <a:gd name="connsiteX14" fmla="*/ 8945 w 9927"/>
              <a:gd name="connsiteY14" fmla="*/ 4907 h 10000"/>
              <a:gd name="connsiteX15" fmla="*/ 9151 w 9927"/>
              <a:gd name="connsiteY15" fmla="*/ 5572 h 10000"/>
              <a:gd name="connsiteX16" fmla="*/ 9345 w 9927"/>
              <a:gd name="connsiteY16" fmla="*/ 6254 h 10000"/>
              <a:gd name="connsiteX17" fmla="*/ 9525 w 9927"/>
              <a:gd name="connsiteY17" fmla="*/ 6974 h 10000"/>
              <a:gd name="connsiteX18" fmla="*/ 9685 w 9927"/>
              <a:gd name="connsiteY18" fmla="*/ 7721 h 10000"/>
              <a:gd name="connsiteX19" fmla="*/ 9829 w 9927"/>
              <a:gd name="connsiteY19" fmla="*/ 8496 h 10000"/>
              <a:gd name="connsiteX20" fmla="*/ 9917 w 9927"/>
              <a:gd name="connsiteY20" fmla="*/ 9125 h 10000"/>
              <a:gd name="connsiteX21" fmla="*/ 9917 w 9927"/>
              <a:gd name="connsiteY21" fmla="*/ 9879 h 10000"/>
              <a:gd name="connsiteX22" fmla="*/ 8837 w 9927"/>
              <a:gd name="connsiteY22" fmla="*/ 8569 h 10000"/>
              <a:gd name="connsiteX23" fmla="*/ 8726 w 9927"/>
              <a:gd name="connsiteY23" fmla="*/ 8090 h 10000"/>
              <a:gd name="connsiteX24" fmla="*/ 8605 w 9927"/>
              <a:gd name="connsiteY24" fmla="*/ 7619 h 10000"/>
              <a:gd name="connsiteX25" fmla="*/ 8474 w 9927"/>
              <a:gd name="connsiteY25" fmla="*/ 7149 h 10000"/>
              <a:gd name="connsiteX26" fmla="*/ 8330 w 9927"/>
              <a:gd name="connsiteY26" fmla="*/ 6688 h 10000"/>
              <a:gd name="connsiteX27" fmla="*/ 8173 w 9927"/>
              <a:gd name="connsiteY27" fmla="*/ 6236 h 10000"/>
              <a:gd name="connsiteX28" fmla="*/ 8013 w 9927"/>
              <a:gd name="connsiteY28" fmla="*/ 5793 h 10000"/>
              <a:gd name="connsiteX29" fmla="*/ 7840 w 9927"/>
              <a:gd name="connsiteY29" fmla="*/ 5378 h 10000"/>
              <a:gd name="connsiteX30" fmla="*/ 7656 w 9927"/>
              <a:gd name="connsiteY30" fmla="*/ 4972 h 10000"/>
              <a:gd name="connsiteX31" fmla="*/ 7463 w 9927"/>
              <a:gd name="connsiteY31" fmla="*/ 4585 h 10000"/>
              <a:gd name="connsiteX32" fmla="*/ 7261 w 9927"/>
              <a:gd name="connsiteY32" fmla="*/ 4216 h 10000"/>
              <a:gd name="connsiteX33" fmla="*/ 7047 w 9927"/>
              <a:gd name="connsiteY33" fmla="*/ 3883 h 10000"/>
              <a:gd name="connsiteX34" fmla="*/ 6825 w 9927"/>
              <a:gd name="connsiteY34" fmla="*/ 3579 h 10000"/>
              <a:gd name="connsiteX35" fmla="*/ 6593 w 9927"/>
              <a:gd name="connsiteY35" fmla="*/ 3302 h 10000"/>
              <a:gd name="connsiteX36" fmla="*/ 6358 w 9927"/>
              <a:gd name="connsiteY36" fmla="*/ 3062 h 10000"/>
              <a:gd name="connsiteX37" fmla="*/ 6109 w 9927"/>
              <a:gd name="connsiteY37" fmla="*/ 2859 h 10000"/>
              <a:gd name="connsiteX38" fmla="*/ 5850 w 9927"/>
              <a:gd name="connsiteY38" fmla="*/ 2702 h 10000"/>
              <a:gd name="connsiteX39" fmla="*/ 5581 w 9927"/>
              <a:gd name="connsiteY39" fmla="*/ 2583 h 10000"/>
              <a:gd name="connsiteX40" fmla="*/ 5311 w 9927"/>
              <a:gd name="connsiteY40" fmla="*/ 2509 h 10000"/>
              <a:gd name="connsiteX41" fmla="*/ 5026 w 9927"/>
              <a:gd name="connsiteY41" fmla="*/ 2481 h 10000"/>
              <a:gd name="connsiteX42" fmla="*/ 4744 w 9927"/>
              <a:gd name="connsiteY42" fmla="*/ 2509 h 10000"/>
              <a:gd name="connsiteX43" fmla="*/ 4463 w 9927"/>
              <a:gd name="connsiteY43" fmla="*/ 2592 h 10000"/>
              <a:gd name="connsiteX44" fmla="*/ 4181 w 9927"/>
              <a:gd name="connsiteY44" fmla="*/ 2712 h 10000"/>
              <a:gd name="connsiteX45" fmla="*/ 3913 w 9927"/>
              <a:gd name="connsiteY45" fmla="*/ 2897 h 10000"/>
              <a:gd name="connsiteX46" fmla="*/ 3641 w 9927"/>
              <a:gd name="connsiteY46" fmla="*/ 3136 h 10000"/>
              <a:gd name="connsiteX47" fmla="*/ 3380 w 9927"/>
              <a:gd name="connsiteY47" fmla="*/ 3413 h 10000"/>
              <a:gd name="connsiteX48" fmla="*/ 3125 w 9927"/>
              <a:gd name="connsiteY48" fmla="*/ 3727 h 10000"/>
              <a:gd name="connsiteX49" fmla="*/ 2876 w 9927"/>
              <a:gd name="connsiteY49" fmla="*/ 4096 h 10000"/>
              <a:gd name="connsiteX50" fmla="*/ 2634 w 9927"/>
              <a:gd name="connsiteY50" fmla="*/ 4511 h 10000"/>
              <a:gd name="connsiteX51" fmla="*/ 2401 w 9927"/>
              <a:gd name="connsiteY51" fmla="*/ 4963 h 10000"/>
              <a:gd name="connsiteX52" fmla="*/ 2179 w 9927"/>
              <a:gd name="connsiteY52" fmla="*/ 5451 h 10000"/>
              <a:gd name="connsiteX53" fmla="*/ 1966 w 9927"/>
              <a:gd name="connsiteY53" fmla="*/ 5987 h 10000"/>
              <a:gd name="connsiteX54" fmla="*/ 1764 w 9927"/>
              <a:gd name="connsiteY54" fmla="*/ 6558 h 10000"/>
              <a:gd name="connsiteX55" fmla="*/ 1577 w 9927"/>
              <a:gd name="connsiteY55" fmla="*/ 7158 h 10000"/>
              <a:gd name="connsiteX56" fmla="*/ 1400 w 9927"/>
              <a:gd name="connsiteY56" fmla="*/ 7804 h 10000"/>
              <a:gd name="connsiteX57" fmla="*/ 1233 w 9927"/>
              <a:gd name="connsiteY57" fmla="*/ 8487 h 10000"/>
              <a:gd name="connsiteX58" fmla="*/ 0 w 9927"/>
              <a:gd name="connsiteY58" fmla="*/ 10000 h 10000"/>
              <a:gd name="connsiteX59" fmla="*/ 108 w 9927"/>
              <a:gd name="connsiteY59" fmla="*/ 9188 h 10000"/>
              <a:gd name="connsiteX60" fmla="*/ 239 w 9927"/>
              <a:gd name="connsiteY60" fmla="*/ 8404 h 10000"/>
              <a:gd name="connsiteX61" fmla="*/ 386 w 9927"/>
              <a:gd name="connsiteY61" fmla="*/ 7638 h 10000"/>
              <a:gd name="connsiteX62" fmla="*/ 550 w 9927"/>
              <a:gd name="connsiteY62" fmla="*/ 6900 h 10000"/>
              <a:gd name="connsiteX63" fmla="*/ 726 w 9927"/>
              <a:gd name="connsiteY63" fmla="*/ 6189 h 10000"/>
              <a:gd name="connsiteX64" fmla="*/ 922 w 9927"/>
              <a:gd name="connsiteY64" fmla="*/ 5507 h 10000"/>
              <a:gd name="connsiteX65" fmla="*/ 1129 w 9927"/>
              <a:gd name="connsiteY65" fmla="*/ 4861 h 10000"/>
              <a:gd name="connsiteX66" fmla="*/ 1351 w 9927"/>
              <a:gd name="connsiteY66" fmla="*/ 4234 h 10000"/>
              <a:gd name="connsiteX67" fmla="*/ 1584 w 9927"/>
              <a:gd name="connsiteY67" fmla="*/ 3653 h 10000"/>
              <a:gd name="connsiteX68" fmla="*/ 1829 w 9927"/>
              <a:gd name="connsiteY68" fmla="*/ 3100 h 10000"/>
              <a:gd name="connsiteX69" fmla="*/ 2084 w 9927"/>
              <a:gd name="connsiteY69" fmla="*/ 2601 h 10000"/>
              <a:gd name="connsiteX70" fmla="*/ 2349 w 9927"/>
              <a:gd name="connsiteY70" fmla="*/ 2131 h 10000"/>
              <a:gd name="connsiteX71" fmla="*/ 2624 w 9927"/>
              <a:gd name="connsiteY71" fmla="*/ 1707 h 10000"/>
              <a:gd name="connsiteX72" fmla="*/ 2905 w 9927"/>
              <a:gd name="connsiteY72" fmla="*/ 1319 h 10000"/>
              <a:gd name="connsiteX73" fmla="*/ 3193 w 9927"/>
              <a:gd name="connsiteY73" fmla="*/ 978 h 10000"/>
              <a:gd name="connsiteX74" fmla="*/ 3487 w 9927"/>
              <a:gd name="connsiteY74" fmla="*/ 682 h 10000"/>
              <a:gd name="connsiteX75" fmla="*/ 3788 w 9927"/>
              <a:gd name="connsiteY75" fmla="*/ 452 h 10000"/>
              <a:gd name="connsiteX76" fmla="*/ 4093 w 9927"/>
              <a:gd name="connsiteY76" fmla="*/ 258 h 10000"/>
              <a:gd name="connsiteX77" fmla="*/ 4400 w 9927"/>
              <a:gd name="connsiteY77" fmla="*/ 110 h 10000"/>
              <a:gd name="connsiteX78" fmla="*/ 4712 w 9927"/>
              <a:gd name="connsiteY78" fmla="*/ 36 h 10000"/>
              <a:gd name="connsiteX79" fmla="*/ 5026 w 9927"/>
              <a:gd name="connsiteY7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927" h="10000">
                <a:moveTo>
                  <a:pt x="5026" y="0"/>
                </a:moveTo>
                <a:lnTo>
                  <a:pt x="5343" y="36"/>
                </a:lnTo>
                <a:lnTo>
                  <a:pt x="5654" y="110"/>
                </a:lnTo>
                <a:lnTo>
                  <a:pt x="5968" y="258"/>
                </a:lnTo>
                <a:lnTo>
                  <a:pt x="6275" y="452"/>
                </a:lnTo>
                <a:lnTo>
                  <a:pt x="6576" y="692"/>
                </a:lnTo>
                <a:lnTo>
                  <a:pt x="6874" y="996"/>
                </a:lnTo>
                <a:lnTo>
                  <a:pt x="7162" y="1328"/>
                </a:lnTo>
                <a:lnTo>
                  <a:pt x="7447" y="1725"/>
                </a:lnTo>
                <a:lnTo>
                  <a:pt x="7722" y="2159"/>
                </a:lnTo>
                <a:cubicBezTo>
                  <a:pt x="7810" y="2313"/>
                  <a:pt x="7899" y="2466"/>
                  <a:pt x="7987" y="2620"/>
                </a:cubicBezTo>
                <a:cubicBezTo>
                  <a:pt x="8072" y="2794"/>
                  <a:pt x="8157" y="2970"/>
                  <a:pt x="8242" y="3145"/>
                </a:cubicBezTo>
                <a:lnTo>
                  <a:pt x="8487" y="3690"/>
                </a:lnTo>
                <a:cubicBezTo>
                  <a:pt x="8565" y="3890"/>
                  <a:pt x="8644" y="4090"/>
                  <a:pt x="8722" y="4290"/>
                </a:cubicBezTo>
                <a:cubicBezTo>
                  <a:pt x="8796" y="4496"/>
                  <a:pt x="8871" y="4701"/>
                  <a:pt x="8945" y="4907"/>
                </a:cubicBezTo>
                <a:cubicBezTo>
                  <a:pt x="9013" y="5129"/>
                  <a:pt x="9083" y="5350"/>
                  <a:pt x="9151" y="5572"/>
                </a:cubicBezTo>
                <a:cubicBezTo>
                  <a:pt x="9216" y="5799"/>
                  <a:pt x="9280" y="6027"/>
                  <a:pt x="9345" y="6254"/>
                </a:cubicBezTo>
                <a:cubicBezTo>
                  <a:pt x="9405" y="6494"/>
                  <a:pt x="9464" y="6734"/>
                  <a:pt x="9525" y="6974"/>
                </a:cubicBezTo>
                <a:cubicBezTo>
                  <a:pt x="9578" y="7223"/>
                  <a:pt x="9632" y="7472"/>
                  <a:pt x="9685" y="7721"/>
                </a:cubicBezTo>
                <a:lnTo>
                  <a:pt x="9829" y="8496"/>
                </a:lnTo>
                <a:cubicBezTo>
                  <a:pt x="9867" y="8729"/>
                  <a:pt x="9902" y="8895"/>
                  <a:pt x="9917" y="9125"/>
                </a:cubicBezTo>
                <a:cubicBezTo>
                  <a:pt x="9933" y="9356"/>
                  <a:pt x="9930" y="9391"/>
                  <a:pt x="9917" y="9879"/>
                </a:cubicBezTo>
                <a:lnTo>
                  <a:pt x="8837" y="8569"/>
                </a:lnTo>
                <a:cubicBezTo>
                  <a:pt x="8800" y="8410"/>
                  <a:pt x="8764" y="8250"/>
                  <a:pt x="8726" y="8090"/>
                </a:cubicBezTo>
                <a:cubicBezTo>
                  <a:pt x="8686" y="7933"/>
                  <a:pt x="8645" y="7776"/>
                  <a:pt x="8605" y="7619"/>
                </a:cubicBezTo>
                <a:cubicBezTo>
                  <a:pt x="8561" y="7462"/>
                  <a:pt x="8517" y="7306"/>
                  <a:pt x="8474" y="7149"/>
                </a:cubicBezTo>
                <a:cubicBezTo>
                  <a:pt x="8425" y="6995"/>
                  <a:pt x="8378" y="6842"/>
                  <a:pt x="8330" y="6688"/>
                </a:cubicBezTo>
                <a:cubicBezTo>
                  <a:pt x="8278" y="6537"/>
                  <a:pt x="8225" y="6387"/>
                  <a:pt x="8173" y="6236"/>
                </a:cubicBezTo>
                <a:cubicBezTo>
                  <a:pt x="8120" y="6088"/>
                  <a:pt x="8066" y="5941"/>
                  <a:pt x="8013" y="5793"/>
                </a:cubicBezTo>
                <a:cubicBezTo>
                  <a:pt x="7955" y="5655"/>
                  <a:pt x="7897" y="5516"/>
                  <a:pt x="7840" y="5378"/>
                </a:cubicBezTo>
                <a:lnTo>
                  <a:pt x="7656" y="4972"/>
                </a:lnTo>
                <a:cubicBezTo>
                  <a:pt x="7592" y="4843"/>
                  <a:pt x="7527" y="4714"/>
                  <a:pt x="7463" y="4585"/>
                </a:cubicBezTo>
                <a:lnTo>
                  <a:pt x="7261" y="4216"/>
                </a:lnTo>
                <a:lnTo>
                  <a:pt x="7047" y="3883"/>
                </a:lnTo>
                <a:lnTo>
                  <a:pt x="6825" y="3579"/>
                </a:lnTo>
                <a:lnTo>
                  <a:pt x="6593" y="3302"/>
                </a:lnTo>
                <a:lnTo>
                  <a:pt x="6358" y="3062"/>
                </a:lnTo>
                <a:lnTo>
                  <a:pt x="6109" y="2859"/>
                </a:lnTo>
                <a:lnTo>
                  <a:pt x="5850" y="2702"/>
                </a:lnTo>
                <a:lnTo>
                  <a:pt x="5581" y="2583"/>
                </a:lnTo>
                <a:lnTo>
                  <a:pt x="5311" y="2509"/>
                </a:lnTo>
                <a:lnTo>
                  <a:pt x="5026" y="2481"/>
                </a:lnTo>
                <a:lnTo>
                  <a:pt x="4744" y="2509"/>
                </a:lnTo>
                <a:lnTo>
                  <a:pt x="4463" y="2592"/>
                </a:lnTo>
                <a:lnTo>
                  <a:pt x="4181" y="2712"/>
                </a:lnTo>
                <a:lnTo>
                  <a:pt x="3913" y="2897"/>
                </a:lnTo>
                <a:lnTo>
                  <a:pt x="3641" y="3136"/>
                </a:lnTo>
                <a:lnTo>
                  <a:pt x="3380" y="3413"/>
                </a:lnTo>
                <a:lnTo>
                  <a:pt x="3125" y="3727"/>
                </a:lnTo>
                <a:lnTo>
                  <a:pt x="2876" y="4096"/>
                </a:lnTo>
                <a:cubicBezTo>
                  <a:pt x="2795" y="4234"/>
                  <a:pt x="2715" y="4373"/>
                  <a:pt x="2634" y="4511"/>
                </a:cubicBezTo>
                <a:lnTo>
                  <a:pt x="2401" y="4963"/>
                </a:lnTo>
                <a:lnTo>
                  <a:pt x="2179" y="5451"/>
                </a:lnTo>
                <a:lnTo>
                  <a:pt x="1966" y="5987"/>
                </a:lnTo>
                <a:lnTo>
                  <a:pt x="1764" y="6558"/>
                </a:lnTo>
                <a:cubicBezTo>
                  <a:pt x="1702" y="6758"/>
                  <a:pt x="1639" y="6958"/>
                  <a:pt x="1577" y="7158"/>
                </a:cubicBezTo>
                <a:lnTo>
                  <a:pt x="1400" y="7804"/>
                </a:lnTo>
                <a:cubicBezTo>
                  <a:pt x="1345" y="8032"/>
                  <a:pt x="1289" y="8259"/>
                  <a:pt x="1233" y="8487"/>
                </a:cubicBezTo>
                <a:lnTo>
                  <a:pt x="0" y="10000"/>
                </a:lnTo>
                <a:cubicBezTo>
                  <a:pt x="36" y="9729"/>
                  <a:pt x="71" y="9459"/>
                  <a:pt x="108" y="9188"/>
                </a:cubicBezTo>
                <a:cubicBezTo>
                  <a:pt x="151" y="8926"/>
                  <a:pt x="195" y="8665"/>
                  <a:pt x="239" y="8404"/>
                </a:cubicBezTo>
                <a:cubicBezTo>
                  <a:pt x="288" y="8149"/>
                  <a:pt x="336" y="7893"/>
                  <a:pt x="386" y="7638"/>
                </a:cubicBezTo>
                <a:cubicBezTo>
                  <a:pt x="440" y="7393"/>
                  <a:pt x="495" y="7146"/>
                  <a:pt x="550" y="6900"/>
                </a:cubicBezTo>
                <a:cubicBezTo>
                  <a:pt x="608" y="6664"/>
                  <a:pt x="667" y="6426"/>
                  <a:pt x="726" y="6189"/>
                </a:cubicBezTo>
                <a:cubicBezTo>
                  <a:pt x="791" y="5962"/>
                  <a:pt x="857" y="5734"/>
                  <a:pt x="922" y="5507"/>
                </a:cubicBezTo>
                <a:lnTo>
                  <a:pt x="1129" y="4861"/>
                </a:lnTo>
                <a:lnTo>
                  <a:pt x="1351" y="4234"/>
                </a:lnTo>
                <a:lnTo>
                  <a:pt x="1584" y="3653"/>
                </a:lnTo>
                <a:cubicBezTo>
                  <a:pt x="1666" y="3469"/>
                  <a:pt x="1747" y="3284"/>
                  <a:pt x="1829" y="3100"/>
                </a:cubicBezTo>
                <a:lnTo>
                  <a:pt x="2084" y="2601"/>
                </a:lnTo>
                <a:cubicBezTo>
                  <a:pt x="2172" y="2444"/>
                  <a:pt x="2261" y="2288"/>
                  <a:pt x="2349" y="2131"/>
                </a:cubicBezTo>
                <a:lnTo>
                  <a:pt x="2624" y="1707"/>
                </a:lnTo>
                <a:lnTo>
                  <a:pt x="2905" y="1319"/>
                </a:lnTo>
                <a:lnTo>
                  <a:pt x="3193" y="978"/>
                </a:lnTo>
                <a:lnTo>
                  <a:pt x="3487" y="682"/>
                </a:lnTo>
                <a:lnTo>
                  <a:pt x="3788" y="452"/>
                </a:lnTo>
                <a:lnTo>
                  <a:pt x="4093" y="258"/>
                </a:lnTo>
                <a:lnTo>
                  <a:pt x="4400" y="110"/>
                </a:lnTo>
                <a:lnTo>
                  <a:pt x="4712" y="36"/>
                </a:lnTo>
                <a:lnTo>
                  <a:pt x="502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Freeform 7"/>
          <p:cNvSpPr>
            <a:spLocks/>
          </p:cNvSpPr>
          <p:nvPr userDrawn="1"/>
        </p:nvSpPr>
        <p:spPr bwMode="gray">
          <a:xfrm>
            <a:off x="3306102" y="1873740"/>
            <a:ext cx="3097162" cy="97991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9869 w 10000"/>
              <a:gd name="connsiteY4" fmla="*/ 9772 h 10000"/>
              <a:gd name="connsiteX5" fmla="*/ 4993 w 10000"/>
              <a:gd name="connsiteY5" fmla="*/ 2909 h 10000"/>
              <a:gd name="connsiteX6" fmla="*/ 0 w 10000"/>
              <a:gd name="connsiteY6" fmla="*/ 10000 h 10000"/>
              <a:gd name="connsiteX7" fmla="*/ 0 w 10000"/>
              <a:gd name="connsiteY7" fmla="*/ 7080 h 10000"/>
              <a:gd name="connsiteX8" fmla="*/ 4993 w 10000"/>
              <a:gd name="connsiteY8" fmla="*/ 0 h 10000"/>
              <a:gd name="connsiteX0" fmla="*/ 4993 w 10000"/>
              <a:gd name="connsiteY0" fmla="*/ 0 h 10000"/>
              <a:gd name="connsiteX1" fmla="*/ 9877 w 10000"/>
              <a:gd name="connsiteY1" fmla="*/ 6929 h 10000"/>
              <a:gd name="connsiteX2" fmla="*/ 10000 w 10000"/>
              <a:gd name="connsiteY2" fmla="*/ 7080 h 10000"/>
              <a:gd name="connsiteX3" fmla="*/ 9869 w 10000"/>
              <a:gd name="connsiteY3" fmla="*/ 9772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9877"/>
              <a:gd name="connsiteY0" fmla="*/ 0 h 10000"/>
              <a:gd name="connsiteX1" fmla="*/ 9877 w 9877"/>
              <a:gd name="connsiteY1" fmla="*/ 6929 h 10000"/>
              <a:gd name="connsiteX2" fmla="*/ 9869 w 9877"/>
              <a:gd name="connsiteY2" fmla="*/ 9772 h 10000"/>
              <a:gd name="connsiteX3" fmla="*/ 4993 w 9877"/>
              <a:gd name="connsiteY3" fmla="*/ 2909 h 10000"/>
              <a:gd name="connsiteX4" fmla="*/ 0 w 9877"/>
              <a:gd name="connsiteY4" fmla="*/ 10000 h 10000"/>
              <a:gd name="connsiteX5" fmla="*/ 0 w 9877"/>
              <a:gd name="connsiteY5" fmla="*/ 7080 h 10000"/>
              <a:gd name="connsiteX6" fmla="*/ 4993 w 9877"/>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7" h="10000">
                <a:moveTo>
                  <a:pt x="4993" y="0"/>
                </a:moveTo>
                <a:lnTo>
                  <a:pt x="9877" y="6929"/>
                </a:lnTo>
                <a:cubicBezTo>
                  <a:pt x="9874" y="7877"/>
                  <a:pt x="9872" y="8824"/>
                  <a:pt x="9869" y="9772"/>
                </a:cubicBezTo>
                <a:lnTo>
                  <a:pt x="4993" y="2909"/>
                </a:lnTo>
                <a:lnTo>
                  <a:pt x="0" y="10000"/>
                </a:lnTo>
                <a:lnTo>
                  <a:pt x="0" y="7080"/>
                </a:lnTo>
                <a:lnTo>
                  <a:pt x="4993"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Rectangle 8"/>
          <p:cNvSpPr>
            <a:spLocks noChangeArrowheads="1"/>
          </p:cNvSpPr>
          <p:nvPr userDrawn="1"/>
        </p:nvSpPr>
        <p:spPr bwMode="gray">
          <a:xfrm>
            <a:off x="3306102" y="4576676"/>
            <a:ext cx="3094698" cy="223923"/>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6" name="Rectangle 9"/>
          <p:cNvSpPr>
            <a:spLocks noChangeArrowheads="1"/>
          </p:cNvSpPr>
          <p:nvPr userDrawn="1"/>
        </p:nvSpPr>
        <p:spPr bwMode="gray">
          <a:xfrm>
            <a:off x="5184275"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7" name="Rectangle 10"/>
          <p:cNvSpPr>
            <a:spLocks noChangeArrowheads="1"/>
          </p:cNvSpPr>
          <p:nvPr userDrawn="1"/>
        </p:nvSpPr>
        <p:spPr bwMode="gray">
          <a:xfrm>
            <a:off x="4245188"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8" name="Rectangle 11"/>
          <p:cNvSpPr>
            <a:spLocks noChangeArrowheads="1"/>
          </p:cNvSpPr>
          <p:nvPr userDrawn="1"/>
        </p:nvSpPr>
        <p:spPr bwMode="gray">
          <a:xfrm>
            <a:off x="3306102"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Rectangle 12"/>
          <p:cNvSpPr>
            <a:spLocks noChangeArrowheads="1"/>
          </p:cNvSpPr>
          <p:nvPr userDrawn="1"/>
        </p:nvSpPr>
        <p:spPr bwMode="gray">
          <a:xfrm>
            <a:off x="6131527" y="3057806"/>
            <a:ext cx="2692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cxnSp>
        <p:nvCxnSpPr>
          <p:cNvPr id="19" name="Straight Connector 18"/>
          <p:cNvCxnSpPr/>
          <p:nvPr userDrawn="1"/>
        </p:nvCxnSpPr>
        <p:spPr bwMode="gray">
          <a:xfrm>
            <a:off x="164592" y="4421854"/>
            <a:ext cx="5403444"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gray">
          <a:xfrm>
            <a:off x="5614851" y="4321148"/>
            <a:ext cx="590691" cy="184666"/>
          </a:xfrm>
          <a:prstGeom prst="rect">
            <a:avLst/>
          </a:prstGeom>
          <a:noFill/>
        </p:spPr>
        <p:txBody>
          <a:bodyPr wrap="square" lIns="0" tIns="0" rIns="0" bIns="0" rtlCol="0">
            <a:spAutoFit/>
          </a:bodyPr>
          <a:lstStyle/>
          <a:p>
            <a:pPr>
              <a:spcBef>
                <a:spcPts val="500"/>
              </a:spcBef>
            </a:pPr>
            <a:r>
              <a:rPr lang="en-US" sz="1200" dirty="0" smtClean="0">
                <a:solidFill>
                  <a:srgbClr val="0071CE"/>
                </a:solidFill>
              </a:rPr>
              <a:t>eab.com</a:t>
            </a:r>
          </a:p>
        </p:txBody>
      </p:sp>
      <p:cxnSp>
        <p:nvCxnSpPr>
          <p:cNvPr id="21" name="Straight Connector 20"/>
          <p:cNvCxnSpPr/>
          <p:nvPr userDrawn="1"/>
        </p:nvCxnSpPr>
        <p:spPr bwMode="gray">
          <a:xfrm>
            <a:off x="1547983" y="265389"/>
            <a:ext cx="0" cy="43107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quarter" idx="10" hasCustomPrompt="1"/>
          </p:nvPr>
        </p:nvSpPr>
        <p:spPr bwMode="gray">
          <a:xfrm>
            <a:off x="1682746" y="311649"/>
            <a:ext cx="2128343" cy="338554"/>
          </a:xfrm>
          <a:prstGeom prst="rect">
            <a:avLst/>
          </a:prstGeom>
        </p:spPr>
        <p:txBody>
          <a:bodyPr lIns="0" tIns="0" rIns="0" bIns="0" anchor="ctr" anchorCtr="0"/>
          <a:lstStyle>
            <a:lvl1pPr marL="0" indent="0">
              <a:buNone/>
              <a:defRPr sz="1100">
                <a:solidFill>
                  <a:schemeClr val="tx1"/>
                </a:solidFill>
              </a:defRPr>
            </a:lvl1pPr>
          </a:lstStyle>
          <a:p>
            <a:pPr lvl="0"/>
            <a:r>
              <a:rPr lang="en-US" dirty="0" smtClean="0"/>
              <a:t>Program Name Appears Here Identically to Official Lock-up</a:t>
            </a:r>
          </a:p>
        </p:txBody>
      </p:sp>
      <p:sp>
        <p:nvSpPr>
          <p:cNvPr id="11" name="Text Placeholder 15"/>
          <p:cNvSpPr>
            <a:spLocks noGrp="1"/>
          </p:cNvSpPr>
          <p:nvPr>
            <p:ph type="body" sz="quarter" idx="18" hasCustomPrompt="1"/>
          </p:nvPr>
        </p:nvSpPr>
        <p:spPr bwMode="gray">
          <a:xfrm>
            <a:off x="734822" y="2135237"/>
            <a:ext cx="4602353" cy="830997"/>
          </a:xfrm>
          <a:prstGeom prst="rect">
            <a:avLst/>
          </a:prstGeom>
        </p:spPr>
        <p:txBody>
          <a:bodyPr wrap="square" lIns="0" tIns="0" rIns="0" bIns="0" anchor="b">
            <a:spAutoFit/>
          </a:bodyPr>
          <a:lstStyle>
            <a:lvl1pPr marL="0" indent="0" algn="l">
              <a:spcBef>
                <a:spcPts val="0"/>
              </a:spcBef>
              <a:buNone/>
              <a:defRPr sz="270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27pt Regular, Use Title Case</a:t>
            </a:r>
          </a:p>
        </p:txBody>
      </p:sp>
      <p:sp>
        <p:nvSpPr>
          <p:cNvPr id="12" name="Text Placeholder 15"/>
          <p:cNvSpPr>
            <a:spLocks noGrp="1"/>
          </p:cNvSpPr>
          <p:nvPr>
            <p:ph type="body" sz="quarter" idx="19" hasCustomPrompt="1"/>
          </p:nvPr>
        </p:nvSpPr>
        <p:spPr bwMode="gray">
          <a:xfrm>
            <a:off x="734822" y="3045955"/>
            <a:ext cx="4530282" cy="207749"/>
          </a:xfrm>
          <a:prstGeom prst="rect">
            <a:avLst/>
          </a:prstGeom>
        </p:spPr>
        <p:txBody>
          <a:bodyPr wrap="square" lIns="0" tIns="0" rIns="0" bIns="0" anchor="t">
            <a:spAutoFit/>
          </a:bodyPr>
          <a:lstStyle>
            <a:lvl1pPr marL="0" indent="0" algn="l">
              <a:spcBef>
                <a:spcPts val="0"/>
              </a:spcBef>
              <a:buNone/>
              <a:defRPr sz="135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13.5pt Regular, Use Title Case</a:t>
            </a:r>
          </a:p>
        </p:txBody>
      </p:sp>
    </p:spTree>
    <p:extLst>
      <p:ext uri="{BB962C8B-B14F-4D97-AF65-F5344CB8AC3E}">
        <p14:creationId xmlns:p14="http://schemas.microsoft.com/office/powerpoint/2010/main" val="152131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18" y="170030"/>
            <a:ext cx="1289304" cy="624024"/>
          </a:xfrm>
          <a:prstGeom prst="rect">
            <a:avLst/>
          </a:prstGeom>
        </p:spPr>
      </p:pic>
      <p:sp>
        <p:nvSpPr>
          <p:cNvPr id="32" name="Rectangle 31"/>
          <p:cNvSpPr>
            <a:spLocks noChangeArrowheads="1"/>
          </p:cNvSpPr>
          <p:nvPr userDrawn="1"/>
        </p:nvSpPr>
        <p:spPr bwMode="gray">
          <a:xfrm>
            <a:off x="3306102" y="1114305"/>
            <a:ext cx="3184728" cy="3723682"/>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Freeform 32"/>
          <p:cNvSpPr>
            <a:spLocks/>
          </p:cNvSpPr>
          <p:nvPr userDrawn="1"/>
        </p:nvSpPr>
        <p:spPr bwMode="gray">
          <a:xfrm>
            <a:off x="3306101" y="1114305"/>
            <a:ext cx="3100037" cy="1106544"/>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90 w 10000"/>
              <a:gd name="connsiteY20" fmla="*/ 9188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9890 w 10000"/>
              <a:gd name="connsiteY21" fmla="*/ 9188 h 10000"/>
              <a:gd name="connsiteX22" fmla="*/ 10000 w 10000"/>
              <a:gd name="connsiteY22" fmla="*/ 10000 h 10000"/>
              <a:gd name="connsiteX23" fmla="*/ 9851 w 10000"/>
              <a:gd name="connsiteY23" fmla="*/ 9771 h 10000"/>
              <a:gd name="connsiteX24" fmla="*/ 8778 w 10000"/>
              <a:gd name="connsiteY24" fmla="*/ 8476 h 10000"/>
              <a:gd name="connsiteX25" fmla="*/ 8668 w 10000"/>
              <a:gd name="connsiteY25" fmla="*/ 8002 h 10000"/>
              <a:gd name="connsiteX26" fmla="*/ 8547 w 10000"/>
              <a:gd name="connsiteY26" fmla="*/ 7536 h 10000"/>
              <a:gd name="connsiteX27" fmla="*/ 8417 w 10000"/>
              <a:gd name="connsiteY27" fmla="*/ 7071 h 10000"/>
              <a:gd name="connsiteX28" fmla="*/ 8274 w 10000"/>
              <a:gd name="connsiteY28" fmla="*/ 6615 h 10000"/>
              <a:gd name="connsiteX29" fmla="*/ 8118 w 10000"/>
              <a:gd name="connsiteY29" fmla="*/ 6168 h 10000"/>
              <a:gd name="connsiteX30" fmla="*/ 7959 w 10000"/>
              <a:gd name="connsiteY30" fmla="*/ 5730 h 10000"/>
              <a:gd name="connsiteX31" fmla="*/ 7787 w 10000"/>
              <a:gd name="connsiteY31" fmla="*/ 5319 h 10000"/>
              <a:gd name="connsiteX32" fmla="*/ 7605 w 10000"/>
              <a:gd name="connsiteY32" fmla="*/ 4918 h 10000"/>
              <a:gd name="connsiteX33" fmla="*/ 7413 w 10000"/>
              <a:gd name="connsiteY33" fmla="*/ 4535 h 10000"/>
              <a:gd name="connsiteX34" fmla="*/ 7212 w 10000"/>
              <a:gd name="connsiteY34" fmla="*/ 4170 h 10000"/>
              <a:gd name="connsiteX35" fmla="*/ 7000 w 10000"/>
              <a:gd name="connsiteY35" fmla="*/ 3841 h 10000"/>
              <a:gd name="connsiteX36" fmla="*/ 6779 w 10000"/>
              <a:gd name="connsiteY36" fmla="*/ 3540 h 10000"/>
              <a:gd name="connsiteX37" fmla="*/ 6549 w 10000"/>
              <a:gd name="connsiteY37" fmla="*/ 3266 h 10000"/>
              <a:gd name="connsiteX38" fmla="*/ 6315 w 10000"/>
              <a:gd name="connsiteY38" fmla="*/ 3029 h 10000"/>
              <a:gd name="connsiteX39" fmla="*/ 6068 w 10000"/>
              <a:gd name="connsiteY39" fmla="*/ 2828 h 10000"/>
              <a:gd name="connsiteX40" fmla="*/ 5811 w 10000"/>
              <a:gd name="connsiteY40" fmla="*/ 2673 h 10000"/>
              <a:gd name="connsiteX41" fmla="*/ 5544 w 10000"/>
              <a:gd name="connsiteY41" fmla="*/ 2555 h 10000"/>
              <a:gd name="connsiteX42" fmla="*/ 5275 w 10000"/>
              <a:gd name="connsiteY42" fmla="*/ 2482 h 10000"/>
              <a:gd name="connsiteX43" fmla="*/ 4992 w 10000"/>
              <a:gd name="connsiteY43" fmla="*/ 2454 h 10000"/>
              <a:gd name="connsiteX44" fmla="*/ 4712 w 10000"/>
              <a:gd name="connsiteY44" fmla="*/ 2482 h 10000"/>
              <a:gd name="connsiteX45" fmla="*/ 4433 w 10000"/>
              <a:gd name="connsiteY45" fmla="*/ 2564 h 10000"/>
              <a:gd name="connsiteX46" fmla="*/ 4153 w 10000"/>
              <a:gd name="connsiteY46" fmla="*/ 2682 h 10000"/>
              <a:gd name="connsiteX47" fmla="*/ 3887 w 10000"/>
              <a:gd name="connsiteY47" fmla="*/ 2865 h 10000"/>
              <a:gd name="connsiteX48" fmla="*/ 3617 w 10000"/>
              <a:gd name="connsiteY48" fmla="*/ 3102 h 10000"/>
              <a:gd name="connsiteX49" fmla="*/ 3357 w 10000"/>
              <a:gd name="connsiteY49" fmla="*/ 3376 h 10000"/>
              <a:gd name="connsiteX50" fmla="*/ 3104 w 10000"/>
              <a:gd name="connsiteY50" fmla="*/ 3686 h 10000"/>
              <a:gd name="connsiteX51" fmla="*/ 2857 w 10000"/>
              <a:gd name="connsiteY51" fmla="*/ 4051 h 10000"/>
              <a:gd name="connsiteX52" fmla="*/ 2616 w 10000"/>
              <a:gd name="connsiteY52" fmla="*/ 4462 h 10000"/>
              <a:gd name="connsiteX53" fmla="*/ 2385 w 10000"/>
              <a:gd name="connsiteY53" fmla="*/ 4909 h 10000"/>
              <a:gd name="connsiteX54" fmla="*/ 2164 w 10000"/>
              <a:gd name="connsiteY54" fmla="*/ 5392 h 10000"/>
              <a:gd name="connsiteX55" fmla="*/ 1953 w 10000"/>
              <a:gd name="connsiteY55" fmla="*/ 5922 h 10000"/>
              <a:gd name="connsiteX56" fmla="*/ 1752 w 10000"/>
              <a:gd name="connsiteY56" fmla="*/ 6487 h 10000"/>
              <a:gd name="connsiteX57" fmla="*/ 1566 w 10000"/>
              <a:gd name="connsiteY57" fmla="*/ 7080 h 10000"/>
              <a:gd name="connsiteX58" fmla="*/ 1391 w 10000"/>
              <a:gd name="connsiteY58" fmla="*/ 7719 h 10000"/>
              <a:gd name="connsiteX59" fmla="*/ 1225 w 10000"/>
              <a:gd name="connsiteY59" fmla="*/ 8394 h 10000"/>
              <a:gd name="connsiteX60" fmla="*/ 0 w 10000"/>
              <a:gd name="connsiteY60" fmla="*/ 9891 h 10000"/>
              <a:gd name="connsiteX61" fmla="*/ 107 w 10000"/>
              <a:gd name="connsiteY61" fmla="*/ 9088 h 10000"/>
              <a:gd name="connsiteX62" fmla="*/ 237 w 10000"/>
              <a:gd name="connsiteY62" fmla="*/ 8312 h 10000"/>
              <a:gd name="connsiteX63" fmla="*/ 383 w 10000"/>
              <a:gd name="connsiteY63" fmla="*/ 7555 h 10000"/>
              <a:gd name="connsiteX64" fmla="*/ 546 w 10000"/>
              <a:gd name="connsiteY64" fmla="*/ 6825 h 10000"/>
              <a:gd name="connsiteX65" fmla="*/ 721 w 10000"/>
              <a:gd name="connsiteY65" fmla="*/ 6122 h 10000"/>
              <a:gd name="connsiteX66" fmla="*/ 916 w 10000"/>
              <a:gd name="connsiteY66" fmla="*/ 5447 h 10000"/>
              <a:gd name="connsiteX67" fmla="*/ 1121 w 10000"/>
              <a:gd name="connsiteY67" fmla="*/ 4808 h 10000"/>
              <a:gd name="connsiteX68" fmla="*/ 1342 w 10000"/>
              <a:gd name="connsiteY68" fmla="*/ 4188 h 10000"/>
              <a:gd name="connsiteX69" fmla="*/ 1573 w 10000"/>
              <a:gd name="connsiteY69" fmla="*/ 3613 h 10000"/>
              <a:gd name="connsiteX70" fmla="*/ 1817 w 10000"/>
              <a:gd name="connsiteY70" fmla="*/ 3066 h 10000"/>
              <a:gd name="connsiteX71" fmla="*/ 2070 w 10000"/>
              <a:gd name="connsiteY71" fmla="*/ 2573 h 10000"/>
              <a:gd name="connsiteX72" fmla="*/ 2333 w 10000"/>
              <a:gd name="connsiteY72" fmla="*/ 2108 h 10000"/>
              <a:gd name="connsiteX73" fmla="*/ 2606 w 10000"/>
              <a:gd name="connsiteY73" fmla="*/ 1688 h 10000"/>
              <a:gd name="connsiteX74" fmla="*/ 2886 w 10000"/>
              <a:gd name="connsiteY74" fmla="*/ 1305 h 10000"/>
              <a:gd name="connsiteX75" fmla="*/ 3172 w 10000"/>
              <a:gd name="connsiteY75" fmla="*/ 967 h 10000"/>
              <a:gd name="connsiteX76" fmla="*/ 3464 w 10000"/>
              <a:gd name="connsiteY76" fmla="*/ 675 h 10000"/>
              <a:gd name="connsiteX77" fmla="*/ 3763 w 10000"/>
              <a:gd name="connsiteY77" fmla="*/ 447 h 10000"/>
              <a:gd name="connsiteX78" fmla="*/ 4066 w 10000"/>
              <a:gd name="connsiteY78" fmla="*/ 255 h 10000"/>
              <a:gd name="connsiteX79" fmla="*/ 4371 w 10000"/>
              <a:gd name="connsiteY79" fmla="*/ 109 h 10000"/>
              <a:gd name="connsiteX80" fmla="*/ 4680 w 10000"/>
              <a:gd name="connsiteY80" fmla="*/ 36 h 10000"/>
              <a:gd name="connsiteX81" fmla="*/ 4992 w 10000"/>
              <a:gd name="connsiteY81" fmla="*/ 0 h 10000"/>
              <a:gd name="connsiteX0" fmla="*/ 4992 w 10000"/>
              <a:gd name="connsiteY0" fmla="*/ 0 h 10000"/>
              <a:gd name="connsiteX1" fmla="*/ 5307 w 10000"/>
              <a:gd name="connsiteY1" fmla="*/ 36 h 10000"/>
              <a:gd name="connsiteX2" fmla="*/ 5616 w 10000"/>
              <a:gd name="connsiteY2" fmla="*/ 109 h 10000"/>
              <a:gd name="connsiteX3" fmla="*/ 5928 w 10000"/>
              <a:gd name="connsiteY3" fmla="*/ 255 h 10000"/>
              <a:gd name="connsiteX4" fmla="*/ 6233 w 10000"/>
              <a:gd name="connsiteY4" fmla="*/ 447 h 10000"/>
              <a:gd name="connsiteX5" fmla="*/ 6532 w 10000"/>
              <a:gd name="connsiteY5" fmla="*/ 684 h 10000"/>
              <a:gd name="connsiteX6" fmla="*/ 6828 w 10000"/>
              <a:gd name="connsiteY6" fmla="*/ 985 h 10000"/>
              <a:gd name="connsiteX7" fmla="*/ 7114 w 10000"/>
              <a:gd name="connsiteY7" fmla="*/ 1314 h 10000"/>
              <a:gd name="connsiteX8" fmla="*/ 7397 w 10000"/>
              <a:gd name="connsiteY8" fmla="*/ 1706 h 10000"/>
              <a:gd name="connsiteX9" fmla="*/ 7670 w 10000"/>
              <a:gd name="connsiteY9" fmla="*/ 2135 h 10000"/>
              <a:gd name="connsiteX10" fmla="*/ 7933 w 10000"/>
              <a:gd name="connsiteY10" fmla="*/ 2591 h 10000"/>
              <a:gd name="connsiteX11" fmla="*/ 8187 w 10000"/>
              <a:gd name="connsiteY11" fmla="*/ 3111 h 10000"/>
              <a:gd name="connsiteX12" fmla="*/ 8430 w 10000"/>
              <a:gd name="connsiteY12" fmla="*/ 3650 h 10000"/>
              <a:gd name="connsiteX13" fmla="*/ 8664 w 10000"/>
              <a:gd name="connsiteY13" fmla="*/ 4243 h 10000"/>
              <a:gd name="connsiteX14" fmla="*/ 8885 w 10000"/>
              <a:gd name="connsiteY14" fmla="*/ 4854 h 10000"/>
              <a:gd name="connsiteX15" fmla="*/ 9090 w 10000"/>
              <a:gd name="connsiteY15" fmla="*/ 5511 h 10000"/>
              <a:gd name="connsiteX16" fmla="*/ 9282 w 10000"/>
              <a:gd name="connsiteY16" fmla="*/ 6186 h 10000"/>
              <a:gd name="connsiteX17" fmla="*/ 9461 w 10000"/>
              <a:gd name="connsiteY17" fmla="*/ 6898 h 10000"/>
              <a:gd name="connsiteX18" fmla="*/ 9620 w 10000"/>
              <a:gd name="connsiteY18" fmla="*/ 7637 h 10000"/>
              <a:gd name="connsiteX19" fmla="*/ 9763 w 10000"/>
              <a:gd name="connsiteY19" fmla="*/ 8403 h 10000"/>
              <a:gd name="connsiteX20" fmla="*/ 9851 w 10000"/>
              <a:gd name="connsiteY20" fmla="*/ 9026 h 10000"/>
              <a:gd name="connsiteX21" fmla="*/ 10000 w 10000"/>
              <a:gd name="connsiteY21" fmla="*/ 10000 h 10000"/>
              <a:gd name="connsiteX22" fmla="*/ 9851 w 10000"/>
              <a:gd name="connsiteY22" fmla="*/ 9771 h 10000"/>
              <a:gd name="connsiteX23" fmla="*/ 8778 w 10000"/>
              <a:gd name="connsiteY23" fmla="*/ 8476 h 10000"/>
              <a:gd name="connsiteX24" fmla="*/ 8668 w 10000"/>
              <a:gd name="connsiteY24" fmla="*/ 8002 h 10000"/>
              <a:gd name="connsiteX25" fmla="*/ 8547 w 10000"/>
              <a:gd name="connsiteY25" fmla="*/ 7536 h 10000"/>
              <a:gd name="connsiteX26" fmla="*/ 8417 w 10000"/>
              <a:gd name="connsiteY26" fmla="*/ 7071 h 10000"/>
              <a:gd name="connsiteX27" fmla="*/ 8274 w 10000"/>
              <a:gd name="connsiteY27" fmla="*/ 6615 h 10000"/>
              <a:gd name="connsiteX28" fmla="*/ 8118 w 10000"/>
              <a:gd name="connsiteY28" fmla="*/ 6168 h 10000"/>
              <a:gd name="connsiteX29" fmla="*/ 7959 w 10000"/>
              <a:gd name="connsiteY29" fmla="*/ 5730 h 10000"/>
              <a:gd name="connsiteX30" fmla="*/ 7787 w 10000"/>
              <a:gd name="connsiteY30" fmla="*/ 5319 h 10000"/>
              <a:gd name="connsiteX31" fmla="*/ 7605 w 10000"/>
              <a:gd name="connsiteY31" fmla="*/ 4918 h 10000"/>
              <a:gd name="connsiteX32" fmla="*/ 7413 w 10000"/>
              <a:gd name="connsiteY32" fmla="*/ 4535 h 10000"/>
              <a:gd name="connsiteX33" fmla="*/ 7212 w 10000"/>
              <a:gd name="connsiteY33" fmla="*/ 4170 h 10000"/>
              <a:gd name="connsiteX34" fmla="*/ 7000 w 10000"/>
              <a:gd name="connsiteY34" fmla="*/ 3841 h 10000"/>
              <a:gd name="connsiteX35" fmla="*/ 6779 w 10000"/>
              <a:gd name="connsiteY35" fmla="*/ 3540 h 10000"/>
              <a:gd name="connsiteX36" fmla="*/ 6549 w 10000"/>
              <a:gd name="connsiteY36" fmla="*/ 3266 h 10000"/>
              <a:gd name="connsiteX37" fmla="*/ 6315 w 10000"/>
              <a:gd name="connsiteY37" fmla="*/ 3029 h 10000"/>
              <a:gd name="connsiteX38" fmla="*/ 6068 w 10000"/>
              <a:gd name="connsiteY38" fmla="*/ 2828 h 10000"/>
              <a:gd name="connsiteX39" fmla="*/ 5811 w 10000"/>
              <a:gd name="connsiteY39" fmla="*/ 2673 h 10000"/>
              <a:gd name="connsiteX40" fmla="*/ 5544 w 10000"/>
              <a:gd name="connsiteY40" fmla="*/ 2555 h 10000"/>
              <a:gd name="connsiteX41" fmla="*/ 5275 w 10000"/>
              <a:gd name="connsiteY41" fmla="*/ 2482 h 10000"/>
              <a:gd name="connsiteX42" fmla="*/ 4992 w 10000"/>
              <a:gd name="connsiteY42" fmla="*/ 2454 h 10000"/>
              <a:gd name="connsiteX43" fmla="*/ 4712 w 10000"/>
              <a:gd name="connsiteY43" fmla="*/ 2482 h 10000"/>
              <a:gd name="connsiteX44" fmla="*/ 4433 w 10000"/>
              <a:gd name="connsiteY44" fmla="*/ 2564 h 10000"/>
              <a:gd name="connsiteX45" fmla="*/ 4153 w 10000"/>
              <a:gd name="connsiteY45" fmla="*/ 2682 h 10000"/>
              <a:gd name="connsiteX46" fmla="*/ 3887 w 10000"/>
              <a:gd name="connsiteY46" fmla="*/ 2865 h 10000"/>
              <a:gd name="connsiteX47" fmla="*/ 3617 w 10000"/>
              <a:gd name="connsiteY47" fmla="*/ 3102 h 10000"/>
              <a:gd name="connsiteX48" fmla="*/ 3357 w 10000"/>
              <a:gd name="connsiteY48" fmla="*/ 3376 h 10000"/>
              <a:gd name="connsiteX49" fmla="*/ 3104 w 10000"/>
              <a:gd name="connsiteY49" fmla="*/ 3686 h 10000"/>
              <a:gd name="connsiteX50" fmla="*/ 2857 w 10000"/>
              <a:gd name="connsiteY50" fmla="*/ 4051 h 10000"/>
              <a:gd name="connsiteX51" fmla="*/ 2616 w 10000"/>
              <a:gd name="connsiteY51" fmla="*/ 4462 h 10000"/>
              <a:gd name="connsiteX52" fmla="*/ 2385 w 10000"/>
              <a:gd name="connsiteY52" fmla="*/ 4909 h 10000"/>
              <a:gd name="connsiteX53" fmla="*/ 2164 w 10000"/>
              <a:gd name="connsiteY53" fmla="*/ 5392 h 10000"/>
              <a:gd name="connsiteX54" fmla="*/ 1953 w 10000"/>
              <a:gd name="connsiteY54" fmla="*/ 5922 h 10000"/>
              <a:gd name="connsiteX55" fmla="*/ 1752 w 10000"/>
              <a:gd name="connsiteY55" fmla="*/ 6487 h 10000"/>
              <a:gd name="connsiteX56" fmla="*/ 1566 w 10000"/>
              <a:gd name="connsiteY56" fmla="*/ 7080 h 10000"/>
              <a:gd name="connsiteX57" fmla="*/ 1391 w 10000"/>
              <a:gd name="connsiteY57" fmla="*/ 7719 h 10000"/>
              <a:gd name="connsiteX58" fmla="*/ 1225 w 10000"/>
              <a:gd name="connsiteY58" fmla="*/ 8394 h 10000"/>
              <a:gd name="connsiteX59" fmla="*/ 0 w 10000"/>
              <a:gd name="connsiteY59" fmla="*/ 9891 h 10000"/>
              <a:gd name="connsiteX60" fmla="*/ 107 w 10000"/>
              <a:gd name="connsiteY60" fmla="*/ 9088 h 10000"/>
              <a:gd name="connsiteX61" fmla="*/ 237 w 10000"/>
              <a:gd name="connsiteY61" fmla="*/ 8312 h 10000"/>
              <a:gd name="connsiteX62" fmla="*/ 383 w 10000"/>
              <a:gd name="connsiteY62" fmla="*/ 7555 h 10000"/>
              <a:gd name="connsiteX63" fmla="*/ 546 w 10000"/>
              <a:gd name="connsiteY63" fmla="*/ 6825 h 10000"/>
              <a:gd name="connsiteX64" fmla="*/ 721 w 10000"/>
              <a:gd name="connsiteY64" fmla="*/ 6122 h 10000"/>
              <a:gd name="connsiteX65" fmla="*/ 916 w 10000"/>
              <a:gd name="connsiteY65" fmla="*/ 5447 h 10000"/>
              <a:gd name="connsiteX66" fmla="*/ 1121 w 10000"/>
              <a:gd name="connsiteY66" fmla="*/ 4808 h 10000"/>
              <a:gd name="connsiteX67" fmla="*/ 1342 w 10000"/>
              <a:gd name="connsiteY67" fmla="*/ 4188 h 10000"/>
              <a:gd name="connsiteX68" fmla="*/ 1573 w 10000"/>
              <a:gd name="connsiteY68" fmla="*/ 3613 h 10000"/>
              <a:gd name="connsiteX69" fmla="*/ 1817 w 10000"/>
              <a:gd name="connsiteY69" fmla="*/ 3066 h 10000"/>
              <a:gd name="connsiteX70" fmla="*/ 2070 w 10000"/>
              <a:gd name="connsiteY70" fmla="*/ 2573 h 10000"/>
              <a:gd name="connsiteX71" fmla="*/ 2333 w 10000"/>
              <a:gd name="connsiteY71" fmla="*/ 2108 h 10000"/>
              <a:gd name="connsiteX72" fmla="*/ 2606 w 10000"/>
              <a:gd name="connsiteY72" fmla="*/ 1688 h 10000"/>
              <a:gd name="connsiteX73" fmla="*/ 2886 w 10000"/>
              <a:gd name="connsiteY73" fmla="*/ 1305 h 10000"/>
              <a:gd name="connsiteX74" fmla="*/ 3172 w 10000"/>
              <a:gd name="connsiteY74" fmla="*/ 967 h 10000"/>
              <a:gd name="connsiteX75" fmla="*/ 3464 w 10000"/>
              <a:gd name="connsiteY75" fmla="*/ 675 h 10000"/>
              <a:gd name="connsiteX76" fmla="*/ 3763 w 10000"/>
              <a:gd name="connsiteY76" fmla="*/ 447 h 10000"/>
              <a:gd name="connsiteX77" fmla="*/ 4066 w 10000"/>
              <a:gd name="connsiteY77" fmla="*/ 255 h 10000"/>
              <a:gd name="connsiteX78" fmla="*/ 4371 w 10000"/>
              <a:gd name="connsiteY78" fmla="*/ 109 h 10000"/>
              <a:gd name="connsiteX79" fmla="*/ 4680 w 10000"/>
              <a:gd name="connsiteY79" fmla="*/ 36 h 10000"/>
              <a:gd name="connsiteX80" fmla="*/ 4992 w 10000"/>
              <a:gd name="connsiteY80" fmla="*/ 0 h 10000"/>
              <a:gd name="connsiteX0" fmla="*/ 4992 w 9933"/>
              <a:gd name="connsiteY0" fmla="*/ 0 h 9891"/>
              <a:gd name="connsiteX1" fmla="*/ 5307 w 9933"/>
              <a:gd name="connsiteY1" fmla="*/ 36 h 9891"/>
              <a:gd name="connsiteX2" fmla="*/ 5616 w 9933"/>
              <a:gd name="connsiteY2" fmla="*/ 109 h 9891"/>
              <a:gd name="connsiteX3" fmla="*/ 5928 w 9933"/>
              <a:gd name="connsiteY3" fmla="*/ 255 h 9891"/>
              <a:gd name="connsiteX4" fmla="*/ 6233 w 9933"/>
              <a:gd name="connsiteY4" fmla="*/ 447 h 9891"/>
              <a:gd name="connsiteX5" fmla="*/ 6532 w 9933"/>
              <a:gd name="connsiteY5" fmla="*/ 684 h 9891"/>
              <a:gd name="connsiteX6" fmla="*/ 6828 w 9933"/>
              <a:gd name="connsiteY6" fmla="*/ 985 h 9891"/>
              <a:gd name="connsiteX7" fmla="*/ 7114 w 9933"/>
              <a:gd name="connsiteY7" fmla="*/ 1314 h 9891"/>
              <a:gd name="connsiteX8" fmla="*/ 7397 w 9933"/>
              <a:gd name="connsiteY8" fmla="*/ 1706 h 9891"/>
              <a:gd name="connsiteX9" fmla="*/ 7670 w 9933"/>
              <a:gd name="connsiteY9" fmla="*/ 2135 h 9891"/>
              <a:gd name="connsiteX10" fmla="*/ 7933 w 9933"/>
              <a:gd name="connsiteY10" fmla="*/ 2591 h 9891"/>
              <a:gd name="connsiteX11" fmla="*/ 8187 w 9933"/>
              <a:gd name="connsiteY11" fmla="*/ 3111 h 9891"/>
              <a:gd name="connsiteX12" fmla="*/ 8430 w 9933"/>
              <a:gd name="connsiteY12" fmla="*/ 3650 h 9891"/>
              <a:gd name="connsiteX13" fmla="*/ 8664 w 9933"/>
              <a:gd name="connsiteY13" fmla="*/ 4243 h 9891"/>
              <a:gd name="connsiteX14" fmla="*/ 8885 w 9933"/>
              <a:gd name="connsiteY14" fmla="*/ 4854 h 9891"/>
              <a:gd name="connsiteX15" fmla="*/ 9090 w 9933"/>
              <a:gd name="connsiteY15" fmla="*/ 5511 h 9891"/>
              <a:gd name="connsiteX16" fmla="*/ 9282 w 9933"/>
              <a:gd name="connsiteY16" fmla="*/ 6186 h 9891"/>
              <a:gd name="connsiteX17" fmla="*/ 9461 w 9933"/>
              <a:gd name="connsiteY17" fmla="*/ 6898 h 9891"/>
              <a:gd name="connsiteX18" fmla="*/ 9620 w 9933"/>
              <a:gd name="connsiteY18" fmla="*/ 7637 h 9891"/>
              <a:gd name="connsiteX19" fmla="*/ 9763 w 9933"/>
              <a:gd name="connsiteY19" fmla="*/ 8403 h 9891"/>
              <a:gd name="connsiteX20" fmla="*/ 9851 w 9933"/>
              <a:gd name="connsiteY20" fmla="*/ 9026 h 9891"/>
              <a:gd name="connsiteX21" fmla="*/ 9851 w 9933"/>
              <a:gd name="connsiteY21" fmla="*/ 9771 h 9891"/>
              <a:gd name="connsiteX22" fmla="*/ 8778 w 9933"/>
              <a:gd name="connsiteY22" fmla="*/ 8476 h 9891"/>
              <a:gd name="connsiteX23" fmla="*/ 8668 w 9933"/>
              <a:gd name="connsiteY23" fmla="*/ 8002 h 9891"/>
              <a:gd name="connsiteX24" fmla="*/ 8547 w 9933"/>
              <a:gd name="connsiteY24" fmla="*/ 7536 h 9891"/>
              <a:gd name="connsiteX25" fmla="*/ 8417 w 9933"/>
              <a:gd name="connsiteY25" fmla="*/ 7071 h 9891"/>
              <a:gd name="connsiteX26" fmla="*/ 8274 w 9933"/>
              <a:gd name="connsiteY26" fmla="*/ 6615 h 9891"/>
              <a:gd name="connsiteX27" fmla="*/ 8118 w 9933"/>
              <a:gd name="connsiteY27" fmla="*/ 6168 h 9891"/>
              <a:gd name="connsiteX28" fmla="*/ 7959 w 9933"/>
              <a:gd name="connsiteY28" fmla="*/ 5730 h 9891"/>
              <a:gd name="connsiteX29" fmla="*/ 7787 w 9933"/>
              <a:gd name="connsiteY29" fmla="*/ 5319 h 9891"/>
              <a:gd name="connsiteX30" fmla="*/ 7605 w 9933"/>
              <a:gd name="connsiteY30" fmla="*/ 4918 h 9891"/>
              <a:gd name="connsiteX31" fmla="*/ 7413 w 9933"/>
              <a:gd name="connsiteY31" fmla="*/ 4535 h 9891"/>
              <a:gd name="connsiteX32" fmla="*/ 7212 w 9933"/>
              <a:gd name="connsiteY32" fmla="*/ 4170 h 9891"/>
              <a:gd name="connsiteX33" fmla="*/ 7000 w 9933"/>
              <a:gd name="connsiteY33" fmla="*/ 3841 h 9891"/>
              <a:gd name="connsiteX34" fmla="*/ 6779 w 9933"/>
              <a:gd name="connsiteY34" fmla="*/ 3540 h 9891"/>
              <a:gd name="connsiteX35" fmla="*/ 6549 w 9933"/>
              <a:gd name="connsiteY35" fmla="*/ 3266 h 9891"/>
              <a:gd name="connsiteX36" fmla="*/ 6315 w 9933"/>
              <a:gd name="connsiteY36" fmla="*/ 3029 h 9891"/>
              <a:gd name="connsiteX37" fmla="*/ 6068 w 9933"/>
              <a:gd name="connsiteY37" fmla="*/ 2828 h 9891"/>
              <a:gd name="connsiteX38" fmla="*/ 5811 w 9933"/>
              <a:gd name="connsiteY38" fmla="*/ 2673 h 9891"/>
              <a:gd name="connsiteX39" fmla="*/ 5544 w 9933"/>
              <a:gd name="connsiteY39" fmla="*/ 2555 h 9891"/>
              <a:gd name="connsiteX40" fmla="*/ 5275 w 9933"/>
              <a:gd name="connsiteY40" fmla="*/ 2482 h 9891"/>
              <a:gd name="connsiteX41" fmla="*/ 4992 w 9933"/>
              <a:gd name="connsiteY41" fmla="*/ 2454 h 9891"/>
              <a:gd name="connsiteX42" fmla="*/ 4712 w 9933"/>
              <a:gd name="connsiteY42" fmla="*/ 2482 h 9891"/>
              <a:gd name="connsiteX43" fmla="*/ 4433 w 9933"/>
              <a:gd name="connsiteY43" fmla="*/ 2564 h 9891"/>
              <a:gd name="connsiteX44" fmla="*/ 4153 w 9933"/>
              <a:gd name="connsiteY44" fmla="*/ 2682 h 9891"/>
              <a:gd name="connsiteX45" fmla="*/ 3887 w 9933"/>
              <a:gd name="connsiteY45" fmla="*/ 2865 h 9891"/>
              <a:gd name="connsiteX46" fmla="*/ 3617 w 9933"/>
              <a:gd name="connsiteY46" fmla="*/ 3102 h 9891"/>
              <a:gd name="connsiteX47" fmla="*/ 3357 w 9933"/>
              <a:gd name="connsiteY47" fmla="*/ 3376 h 9891"/>
              <a:gd name="connsiteX48" fmla="*/ 3104 w 9933"/>
              <a:gd name="connsiteY48" fmla="*/ 3686 h 9891"/>
              <a:gd name="connsiteX49" fmla="*/ 2857 w 9933"/>
              <a:gd name="connsiteY49" fmla="*/ 4051 h 9891"/>
              <a:gd name="connsiteX50" fmla="*/ 2616 w 9933"/>
              <a:gd name="connsiteY50" fmla="*/ 4462 h 9891"/>
              <a:gd name="connsiteX51" fmla="*/ 2385 w 9933"/>
              <a:gd name="connsiteY51" fmla="*/ 4909 h 9891"/>
              <a:gd name="connsiteX52" fmla="*/ 2164 w 9933"/>
              <a:gd name="connsiteY52" fmla="*/ 5392 h 9891"/>
              <a:gd name="connsiteX53" fmla="*/ 1953 w 9933"/>
              <a:gd name="connsiteY53" fmla="*/ 5922 h 9891"/>
              <a:gd name="connsiteX54" fmla="*/ 1752 w 9933"/>
              <a:gd name="connsiteY54" fmla="*/ 6487 h 9891"/>
              <a:gd name="connsiteX55" fmla="*/ 1566 w 9933"/>
              <a:gd name="connsiteY55" fmla="*/ 7080 h 9891"/>
              <a:gd name="connsiteX56" fmla="*/ 1391 w 9933"/>
              <a:gd name="connsiteY56" fmla="*/ 7719 h 9891"/>
              <a:gd name="connsiteX57" fmla="*/ 1225 w 9933"/>
              <a:gd name="connsiteY57" fmla="*/ 8394 h 9891"/>
              <a:gd name="connsiteX58" fmla="*/ 0 w 9933"/>
              <a:gd name="connsiteY58" fmla="*/ 9891 h 9891"/>
              <a:gd name="connsiteX59" fmla="*/ 107 w 9933"/>
              <a:gd name="connsiteY59" fmla="*/ 9088 h 9891"/>
              <a:gd name="connsiteX60" fmla="*/ 237 w 9933"/>
              <a:gd name="connsiteY60" fmla="*/ 8312 h 9891"/>
              <a:gd name="connsiteX61" fmla="*/ 383 w 9933"/>
              <a:gd name="connsiteY61" fmla="*/ 7555 h 9891"/>
              <a:gd name="connsiteX62" fmla="*/ 546 w 9933"/>
              <a:gd name="connsiteY62" fmla="*/ 6825 h 9891"/>
              <a:gd name="connsiteX63" fmla="*/ 721 w 9933"/>
              <a:gd name="connsiteY63" fmla="*/ 6122 h 9891"/>
              <a:gd name="connsiteX64" fmla="*/ 916 w 9933"/>
              <a:gd name="connsiteY64" fmla="*/ 5447 h 9891"/>
              <a:gd name="connsiteX65" fmla="*/ 1121 w 9933"/>
              <a:gd name="connsiteY65" fmla="*/ 4808 h 9891"/>
              <a:gd name="connsiteX66" fmla="*/ 1342 w 9933"/>
              <a:gd name="connsiteY66" fmla="*/ 4188 h 9891"/>
              <a:gd name="connsiteX67" fmla="*/ 1573 w 9933"/>
              <a:gd name="connsiteY67" fmla="*/ 3613 h 9891"/>
              <a:gd name="connsiteX68" fmla="*/ 1817 w 9933"/>
              <a:gd name="connsiteY68" fmla="*/ 3066 h 9891"/>
              <a:gd name="connsiteX69" fmla="*/ 2070 w 9933"/>
              <a:gd name="connsiteY69" fmla="*/ 2573 h 9891"/>
              <a:gd name="connsiteX70" fmla="*/ 2333 w 9933"/>
              <a:gd name="connsiteY70" fmla="*/ 2108 h 9891"/>
              <a:gd name="connsiteX71" fmla="*/ 2606 w 9933"/>
              <a:gd name="connsiteY71" fmla="*/ 1688 h 9891"/>
              <a:gd name="connsiteX72" fmla="*/ 2886 w 9933"/>
              <a:gd name="connsiteY72" fmla="*/ 1305 h 9891"/>
              <a:gd name="connsiteX73" fmla="*/ 3172 w 9933"/>
              <a:gd name="connsiteY73" fmla="*/ 967 h 9891"/>
              <a:gd name="connsiteX74" fmla="*/ 3464 w 9933"/>
              <a:gd name="connsiteY74" fmla="*/ 675 h 9891"/>
              <a:gd name="connsiteX75" fmla="*/ 3763 w 9933"/>
              <a:gd name="connsiteY75" fmla="*/ 447 h 9891"/>
              <a:gd name="connsiteX76" fmla="*/ 4066 w 9933"/>
              <a:gd name="connsiteY76" fmla="*/ 255 h 9891"/>
              <a:gd name="connsiteX77" fmla="*/ 4371 w 9933"/>
              <a:gd name="connsiteY77" fmla="*/ 109 h 9891"/>
              <a:gd name="connsiteX78" fmla="*/ 4680 w 9933"/>
              <a:gd name="connsiteY78" fmla="*/ 36 h 9891"/>
              <a:gd name="connsiteX79" fmla="*/ 4992 w 9933"/>
              <a:gd name="connsiteY79" fmla="*/ 0 h 9891"/>
              <a:gd name="connsiteX0" fmla="*/ 5026 w 9927"/>
              <a:gd name="connsiteY0" fmla="*/ 0 h 10000"/>
              <a:gd name="connsiteX1" fmla="*/ 5343 w 9927"/>
              <a:gd name="connsiteY1" fmla="*/ 36 h 10000"/>
              <a:gd name="connsiteX2" fmla="*/ 5654 w 9927"/>
              <a:gd name="connsiteY2" fmla="*/ 110 h 10000"/>
              <a:gd name="connsiteX3" fmla="*/ 5968 w 9927"/>
              <a:gd name="connsiteY3" fmla="*/ 258 h 10000"/>
              <a:gd name="connsiteX4" fmla="*/ 6275 w 9927"/>
              <a:gd name="connsiteY4" fmla="*/ 452 h 10000"/>
              <a:gd name="connsiteX5" fmla="*/ 6576 w 9927"/>
              <a:gd name="connsiteY5" fmla="*/ 692 h 10000"/>
              <a:gd name="connsiteX6" fmla="*/ 6874 w 9927"/>
              <a:gd name="connsiteY6" fmla="*/ 996 h 10000"/>
              <a:gd name="connsiteX7" fmla="*/ 7162 w 9927"/>
              <a:gd name="connsiteY7" fmla="*/ 1328 h 10000"/>
              <a:gd name="connsiteX8" fmla="*/ 7447 w 9927"/>
              <a:gd name="connsiteY8" fmla="*/ 1725 h 10000"/>
              <a:gd name="connsiteX9" fmla="*/ 7722 w 9927"/>
              <a:gd name="connsiteY9" fmla="*/ 2159 h 10000"/>
              <a:gd name="connsiteX10" fmla="*/ 7987 w 9927"/>
              <a:gd name="connsiteY10" fmla="*/ 2620 h 10000"/>
              <a:gd name="connsiteX11" fmla="*/ 8242 w 9927"/>
              <a:gd name="connsiteY11" fmla="*/ 3145 h 10000"/>
              <a:gd name="connsiteX12" fmla="*/ 8487 w 9927"/>
              <a:gd name="connsiteY12" fmla="*/ 3690 h 10000"/>
              <a:gd name="connsiteX13" fmla="*/ 8722 w 9927"/>
              <a:gd name="connsiteY13" fmla="*/ 4290 h 10000"/>
              <a:gd name="connsiteX14" fmla="*/ 8945 w 9927"/>
              <a:gd name="connsiteY14" fmla="*/ 4907 h 10000"/>
              <a:gd name="connsiteX15" fmla="*/ 9151 w 9927"/>
              <a:gd name="connsiteY15" fmla="*/ 5572 h 10000"/>
              <a:gd name="connsiteX16" fmla="*/ 9345 w 9927"/>
              <a:gd name="connsiteY16" fmla="*/ 6254 h 10000"/>
              <a:gd name="connsiteX17" fmla="*/ 9525 w 9927"/>
              <a:gd name="connsiteY17" fmla="*/ 6974 h 10000"/>
              <a:gd name="connsiteX18" fmla="*/ 9685 w 9927"/>
              <a:gd name="connsiteY18" fmla="*/ 7721 h 10000"/>
              <a:gd name="connsiteX19" fmla="*/ 9829 w 9927"/>
              <a:gd name="connsiteY19" fmla="*/ 8496 h 10000"/>
              <a:gd name="connsiteX20" fmla="*/ 9917 w 9927"/>
              <a:gd name="connsiteY20" fmla="*/ 9125 h 10000"/>
              <a:gd name="connsiteX21" fmla="*/ 9917 w 9927"/>
              <a:gd name="connsiteY21" fmla="*/ 9879 h 10000"/>
              <a:gd name="connsiteX22" fmla="*/ 8837 w 9927"/>
              <a:gd name="connsiteY22" fmla="*/ 8569 h 10000"/>
              <a:gd name="connsiteX23" fmla="*/ 8726 w 9927"/>
              <a:gd name="connsiteY23" fmla="*/ 8090 h 10000"/>
              <a:gd name="connsiteX24" fmla="*/ 8605 w 9927"/>
              <a:gd name="connsiteY24" fmla="*/ 7619 h 10000"/>
              <a:gd name="connsiteX25" fmla="*/ 8474 w 9927"/>
              <a:gd name="connsiteY25" fmla="*/ 7149 h 10000"/>
              <a:gd name="connsiteX26" fmla="*/ 8330 w 9927"/>
              <a:gd name="connsiteY26" fmla="*/ 6688 h 10000"/>
              <a:gd name="connsiteX27" fmla="*/ 8173 w 9927"/>
              <a:gd name="connsiteY27" fmla="*/ 6236 h 10000"/>
              <a:gd name="connsiteX28" fmla="*/ 8013 w 9927"/>
              <a:gd name="connsiteY28" fmla="*/ 5793 h 10000"/>
              <a:gd name="connsiteX29" fmla="*/ 7840 w 9927"/>
              <a:gd name="connsiteY29" fmla="*/ 5378 h 10000"/>
              <a:gd name="connsiteX30" fmla="*/ 7656 w 9927"/>
              <a:gd name="connsiteY30" fmla="*/ 4972 h 10000"/>
              <a:gd name="connsiteX31" fmla="*/ 7463 w 9927"/>
              <a:gd name="connsiteY31" fmla="*/ 4585 h 10000"/>
              <a:gd name="connsiteX32" fmla="*/ 7261 w 9927"/>
              <a:gd name="connsiteY32" fmla="*/ 4216 h 10000"/>
              <a:gd name="connsiteX33" fmla="*/ 7047 w 9927"/>
              <a:gd name="connsiteY33" fmla="*/ 3883 h 10000"/>
              <a:gd name="connsiteX34" fmla="*/ 6825 w 9927"/>
              <a:gd name="connsiteY34" fmla="*/ 3579 h 10000"/>
              <a:gd name="connsiteX35" fmla="*/ 6593 w 9927"/>
              <a:gd name="connsiteY35" fmla="*/ 3302 h 10000"/>
              <a:gd name="connsiteX36" fmla="*/ 6358 w 9927"/>
              <a:gd name="connsiteY36" fmla="*/ 3062 h 10000"/>
              <a:gd name="connsiteX37" fmla="*/ 6109 w 9927"/>
              <a:gd name="connsiteY37" fmla="*/ 2859 h 10000"/>
              <a:gd name="connsiteX38" fmla="*/ 5850 w 9927"/>
              <a:gd name="connsiteY38" fmla="*/ 2702 h 10000"/>
              <a:gd name="connsiteX39" fmla="*/ 5581 w 9927"/>
              <a:gd name="connsiteY39" fmla="*/ 2583 h 10000"/>
              <a:gd name="connsiteX40" fmla="*/ 5311 w 9927"/>
              <a:gd name="connsiteY40" fmla="*/ 2509 h 10000"/>
              <a:gd name="connsiteX41" fmla="*/ 5026 w 9927"/>
              <a:gd name="connsiteY41" fmla="*/ 2481 h 10000"/>
              <a:gd name="connsiteX42" fmla="*/ 4744 w 9927"/>
              <a:gd name="connsiteY42" fmla="*/ 2509 h 10000"/>
              <a:gd name="connsiteX43" fmla="*/ 4463 w 9927"/>
              <a:gd name="connsiteY43" fmla="*/ 2592 h 10000"/>
              <a:gd name="connsiteX44" fmla="*/ 4181 w 9927"/>
              <a:gd name="connsiteY44" fmla="*/ 2712 h 10000"/>
              <a:gd name="connsiteX45" fmla="*/ 3913 w 9927"/>
              <a:gd name="connsiteY45" fmla="*/ 2897 h 10000"/>
              <a:gd name="connsiteX46" fmla="*/ 3641 w 9927"/>
              <a:gd name="connsiteY46" fmla="*/ 3136 h 10000"/>
              <a:gd name="connsiteX47" fmla="*/ 3380 w 9927"/>
              <a:gd name="connsiteY47" fmla="*/ 3413 h 10000"/>
              <a:gd name="connsiteX48" fmla="*/ 3125 w 9927"/>
              <a:gd name="connsiteY48" fmla="*/ 3727 h 10000"/>
              <a:gd name="connsiteX49" fmla="*/ 2876 w 9927"/>
              <a:gd name="connsiteY49" fmla="*/ 4096 h 10000"/>
              <a:gd name="connsiteX50" fmla="*/ 2634 w 9927"/>
              <a:gd name="connsiteY50" fmla="*/ 4511 h 10000"/>
              <a:gd name="connsiteX51" fmla="*/ 2401 w 9927"/>
              <a:gd name="connsiteY51" fmla="*/ 4963 h 10000"/>
              <a:gd name="connsiteX52" fmla="*/ 2179 w 9927"/>
              <a:gd name="connsiteY52" fmla="*/ 5451 h 10000"/>
              <a:gd name="connsiteX53" fmla="*/ 1966 w 9927"/>
              <a:gd name="connsiteY53" fmla="*/ 5987 h 10000"/>
              <a:gd name="connsiteX54" fmla="*/ 1764 w 9927"/>
              <a:gd name="connsiteY54" fmla="*/ 6558 h 10000"/>
              <a:gd name="connsiteX55" fmla="*/ 1577 w 9927"/>
              <a:gd name="connsiteY55" fmla="*/ 7158 h 10000"/>
              <a:gd name="connsiteX56" fmla="*/ 1400 w 9927"/>
              <a:gd name="connsiteY56" fmla="*/ 7804 h 10000"/>
              <a:gd name="connsiteX57" fmla="*/ 1233 w 9927"/>
              <a:gd name="connsiteY57" fmla="*/ 8487 h 10000"/>
              <a:gd name="connsiteX58" fmla="*/ 0 w 9927"/>
              <a:gd name="connsiteY58" fmla="*/ 10000 h 10000"/>
              <a:gd name="connsiteX59" fmla="*/ 108 w 9927"/>
              <a:gd name="connsiteY59" fmla="*/ 9188 h 10000"/>
              <a:gd name="connsiteX60" fmla="*/ 239 w 9927"/>
              <a:gd name="connsiteY60" fmla="*/ 8404 h 10000"/>
              <a:gd name="connsiteX61" fmla="*/ 386 w 9927"/>
              <a:gd name="connsiteY61" fmla="*/ 7638 h 10000"/>
              <a:gd name="connsiteX62" fmla="*/ 550 w 9927"/>
              <a:gd name="connsiteY62" fmla="*/ 6900 h 10000"/>
              <a:gd name="connsiteX63" fmla="*/ 726 w 9927"/>
              <a:gd name="connsiteY63" fmla="*/ 6189 h 10000"/>
              <a:gd name="connsiteX64" fmla="*/ 922 w 9927"/>
              <a:gd name="connsiteY64" fmla="*/ 5507 h 10000"/>
              <a:gd name="connsiteX65" fmla="*/ 1129 w 9927"/>
              <a:gd name="connsiteY65" fmla="*/ 4861 h 10000"/>
              <a:gd name="connsiteX66" fmla="*/ 1351 w 9927"/>
              <a:gd name="connsiteY66" fmla="*/ 4234 h 10000"/>
              <a:gd name="connsiteX67" fmla="*/ 1584 w 9927"/>
              <a:gd name="connsiteY67" fmla="*/ 3653 h 10000"/>
              <a:gd name="connsiteX68" fmla="*/ 1829 w 9927"/>
              <a:gd name="connsiteY68" fmla="*/ 3100 h 10000"/>
              <a:gd name="connsiteX69" fmla="*/ 2084 w 9927"/>
              <a:gd name="connsiteY69" fmla="*/ 2601 h 10000"/>
              <a:gd name="connsiteX70" fmla="*/ 2349 w 9927"/>
              <a:gd name="connsiteY70" fmla="*/ 2131 h 10000"/>
              <a:gd name="connsiteX71" fmla="*/ 2624 w 9927"/>
              <a:gd name="connsiteY71" fmla="*/ 1707 h 10000"/>
              <a:gd name="connsiteX72" fmla="*/ 2905 w 9927"/>
              <a:gd name="connsiteY72" fmla="*/ 1319 h 10000"/>
              <a:gd name="connsiteX73" fmla="*/ 3193 w 9927"/>
              <a:gd name="connsiteY73" fmla="*/ 978 h 10000"/>
              <a:gd name="connsiteX74" fmla="*/ 3487 w 9927"/>
              <a:gd name="connsiteY74" fmla="*/ 682 h 10000"/>
              <a:gd name="connsiteX75" fmla="*/ 3788 w 9927"/>
              <a:gd name="connsiteY75" fmla="*/ 452 h 10000"/>
              <a:gd name="connsiteX76" fmla="*/ 4093 w 9927"/>
              <a:gd name="connsiteY76" fmla="*/ 258 h 10000"/>
              <a:gd name="connsiteX77" fmla="*/ 4400 w 9927"/>
              <a:gd name="connsiteY77" fmla="*/ 110 h 10000"/>
              <a:gd name="connsiteX78" fmla="*/ 4712 w 9927"/>
              <a:gd name="connsiteY78" fmla="*/ 36 h 10000"/>
              <a:gd name="connsiteX79" fmla="*/ 5026 w 9927"/>
              <a:gd name="connsiteY7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927" h="10000">
                <a:moveTo>
                  <a:pt x="5026" y="0"/>
                </a:moveTo>
                <a:lnTo>
                  <a:pt x="5343" y="36"/>
                </a:lnTo>
                <a:lnTo>
                  <a:pt x="5654" y="110"/>
                </a:lnTo>
                <a:lnTo>
                  <a:pt x="5968" y="258"/>
                </a:lnTo>
                <a:lnTo>
                  <a:pt x="6275" y="452"/>
                </a:lnTo>
                <a:lnTo>
                  <a:pt x="6576" y="692"/>
                </a:lnTo>
                <a:lnTo>
                  <a:pt x="6874" y="996"/>
                </a:lnTo>
                <a:lnTo>
                  <a:pt x="7162" y="1328"/>
                </a:lnTo>
                <a:lnTo>
                  <a:pt x="7447" y="1725"/>
                </a:lnTo>
                <a:lnTo>
                  <a:pt x="7722" y="2159"/>
                </a:lnTo>
                <a:cubicBezTo>
                  <a:pt x="7810" y="2313"/>
                  <a:pt x="7899" y="2466"/>
                  <a:pt x="7987" y="2620"/>
                </a:cubicBezTo>
                <a:cubicBezTo>
                  <a:pt x="8072" y="2794"/>
                  <a:pt x="8157" y="2970"/>
                  <a:pt x="8242" y="3145"/>
                </a:cubicBezTo>
                <a:lnTo>
                  <a:pt x="8487" y="3690"/>
                </a:lnTo>
                <a:cubicBezTo>
                  <a:pt x="8565" y="3890"/>
                  <a:pt x="8644" y="4090"/>
                  <a:pt x="8722" y="4290"/>
                </a:cubicBezTo>
                <a:cubicBezTo>
                  <a:pt x="8796" y="4496"/>
                  <a:pt x="8871" y="4701"/>
                  <a:pt x="8945" y="4907"/>
                </a:cubicBezTo>
                <a:cubicBezTo>
                  <a:pt x="9013" y="5129"/>
                  <a:pt x="9083" y="5350"/>
                  <a:pt x="9151" y="5572"/>
                </a:cubicBezTo>
                <a:cubicBezTo>
                  <a:pt x="9216" y="5799"/>
                  <a:pt x="9280" y="6027"/>
                  <a:pt x="9345" y="6254"/>
                </a:cubicBezTo>
                <a:cubicBezTo>
                  <a:pt x="9405" y="6494"/>
                  <a:pt x="9464" y="6734"/>
                  <a:pt x="9525" y="6974"/>
                </a:cubicBezTo>
                <a:cubicBezTo>
                  <a:pt x="9578" y="7223"/>
                  <a:pt x="9632" y="7472"/>
                  <a:pt x="9685" y="7721"/>
                </a:cubicBezTo>
                <a:lnTo>
                  <a:pt x="9829" y="8496"/>
                </a:lnTo>
                <a:cubicBezTo>
                  <a:pt x="9867" y="8729"/>
                  <a:pt x="9902" y="8895"/>
                  <a:pt x="9917" y="9125"/>
                </a:cubicBezTo>
                <a:cubicBezTo>
                  <a:pt x="9933" y="9356"/>
                  <a:pt x="9930" y="9391"/>
                  <a:pt x="9917" y="9879"/>
                </a:cubicBezTo>
                <a:lnTo>
                  <a:pt x="8837" y="8569"/>
                </a:lnTo>
                <a:cubicBezTo>
                  <a:pt x="8800" y="8410"/>
                  <a:pt x="8764" y="8250"/>
                  <a:pt x="8726" y="8090"/>
                </a:cubicBezTo>
                <a:cubicBezTo>
                  <a:pt x="8686" y="7933"/>
                  <a:pt x="8645" y="7776"/>
                  <a:pt x="8605" y="7619"/>
                </a:cubicBezTo>
                <a:cubicBezTo>
                  <a:pt x="8561" y="7462"/>
                  <a:pt x="8517" y="7306"/>
                  <a:pt x="8474" y="7149"/>
                </a:cubicBezTo>
                <a:cubicBezTo>
                  <a:pt x="8425" y="6995"/>
                  <a:pt x="8378" y="6842"/>
                  <a:pt x="8330" y="6688"/>
                </a:cubicBezTo>
                <a:cubicBezTo>
                  <a:pt x="8278" y="6537"/>
                  <a:pt x="8225" y="6387"/>
                  <a:pt x="8173" y="6236"/>
                </a:cubicBezTo>
                <a:cubicBezTo>
                  <a:pt x="8120" y="6088"/>
                  <a:pt x="8066" y="5941"/>
                  <a:pt x="8013" y="5793"/>
                </a:cubicBezTo>
                <a:cubicBezTo>
                  <a:pt x="7955" y="5655"/>
                  <a:pt x="7897" y="5516"/>
                  <a:pt x="7840" y="5378"/>
                </a:cubicBezTo>
                <a:lnTo>
                  <a:pt x="7656" y="4972"/>
                </a:lnTo>
                <a:cubicBezTo>
                  <a:pt x="7592" y="4843"/>
                  <a:pt x="7527" y="4714"/>
                  <a:pt x="7463" y="4585"/>
                </a:cubicBezTo>
                <a:lnTo>
                  <a:pt x="7261" y="4216"/>
                </a:lnTo>
                <a:lnTo>
                  <a:pt x="7047" y="3883"/>
                </a:lnTo>
                <a:lnTo>
                  <a:pt x="6825" y="3579"/>
                </a:lnTo>
                <a:lnTo>
                  <a:pt x="6593" y="3302"/>
                </a:lnTo>
                <a:lnTo>
                  <a:pt x="6358" y="3062"/>
                </a:lnTo>
                <a:lnTo>
                  <a:pt x="6109" y="2859"/>
                </a:lnTo>
                <a:lnTo>
                  <a:pt x="5850" y="2702"/>
                </a:lnTo>
                <a:lnTo>
                  <a:pt x="5581" y="2583"/>
                </a:lnTo>
                <a:lnTo>
                  <a:pt x="5311" y="2509"/>
                </a:lnTo>
                <a:lnTo>
                  <a:pt x="5026" y="2481"/>
                </a:lnTo>
                <a:lnTo>
                  <a:pt x="4744" y="2509"/>
                </a:lnTo>
                <a:lnTo>
                  <a:pt x="4463" y="2592"/>
                </a:lnTo>
                <a:lnTo>
                  <a:pt x="4181" y="2712"/>
                </a:lnTo>
                <a:lnTo>
                  <a:pt x="3913" y="2897"/>
                </a:lnTo>
                <a:lnTo>
                  <a:pt x="3641" y="3136"/>
                </a:lnTo>
                <a:lnTo>
                  <a:pt x="3380" y="3413"/>
                </a:lnTo>
                <a:lnTo>
                  <a:pt x="3125" y="3727"/>
                </a:lnTo>
                <a:lnTo>
                  <a:pt x="2876" y="4096"/>
                </a:lnTo>
                <a:cubicBezTo>
                  <a:pt x="2795" y="4234"/>
                  <a:pt x="2715" y="4373"/>
                  <a:pt x="2634" y="4511"/>
                </a:cubicBezTo>
                <a:lnTo>
                  <a:pt x="2401" y="4963"/>
                </a:lnTo>
                <a:lnTo>
                  <a:pt x="2179" y="5451"/>
                </a:lnTo>
                <a:lnTo>
                  <a:pt x="1966" y="5987"/>
                </a:lnTo>
                <a:lnTo>
                  <a:pt x="1764" y="6558"/>
                </a:lnTo>
                <a:cubicBezTo>
                  <a:pt x="1702" y="6758"/>
                  <a:pt x="1639" y="6958"/>
                  <a:pt x="1577" y="7158"/>
                </a:cubicBezTo>
                <a:lnTo>
                  <a:pt x="1400" y="7804"/>
                </a:lnTo>
                <a:cubicBezTo>
                  <a:pt x="1345" y="8032"/>
                  <a:pt x="1289" y="8259"/>
                  <a:pt x="1233" y="8487"/>
                </a:cubicBezTo>
                <a:lnTo>
                  <a:pt x="0" y="10000"/>
                </a:lnTo>
                <a:cubicBezTo>
                  <a:pt x="36" y="9729"/>
                  <a:pt x="71" y="9459"/>
                  <a:pt x="108" y="9188"/>
                </a:cubicBezTo>
                <a:cubicBezTo>
                  <a:pt x="151" y="8926"/>
                  <a:pt x="195" y="8665"/>
                  <a:pt x="239" y="8404"/>
                </a:cubicBezTo>
                <a:cubicBezTo>
                  <a:pt x="288" y="8149"/>
                  <a:pt x="336" y="7893"/>
                  <a:pt x="386" y="7638"/>
                </a:cubicBezTo>
                <a:cubicBezTo>
                  <a:pt x="440" y="7393"/>
                  <a:pt x="495" y="7146"/>
                  <a:pt x="550" y="6900"/>
                </a:cubicBezTo>
                <a:cubicBezTo>
                  <a:pt x="608" y="6664"/>
                  <a:pt x="667" y="6426"/>
                  <a:pt x="726" y="6189"/>
                </a:cubicBezTo>
                <a:cubicBezTo>
                  <a:pt x="791" y="5962"/>
                  <a:pt x="857" y="5734"/>
                  <a:pt x="922" y="5507"/>
                </a:cubicBezTo>
                <a:lnTo>
                  <a:pt x="1129" y="4861"/>
                </a:lnTo>
                <a:lnTo>
                  <a:pt x="1351" y="4234"/>
                </a:lnTo>
                <a:lnTo>
                  <a:pt x="1584" y="3653"/>
                </a:lnTo>
                <a:cubicBezTo>
                  <a:pt x="1666" y="3469"/>
                  <a:pt x="1747" y="3284"/>
                  <a:pt x="1829" y="3100"/>
                </a:cubicBezTo>
                <a:lnTo>
                  <a:pt x="2084" y="2601"/>
                </a:lnTo>
                <a:cubicBezTo>
                  <a:pt x="2172" y="2444"/>
                  <a:pt x="2261" y="2288"/>
                  <a:pt x="2349" y="2131"/>
                </a:cubicBezTo>
                <a:lnTo>
                  <a:pt x="2624" y="1707"/>
                </a:lnTo>
                <a:lnTo>
                  <a:pt x="2905" y="1319"/>
                </a:lnTo>
                <a:lnTo>
                  <a:pt x="3193" y="978"/>
                </a:lnTo>
                <a:lnTo>
                  <a:pt x="3487" y="682"/>
                </a:lnTo>
                <a:lnTo>
                  <a:pt x="3788" y="452"/>
                </a:lnTo>
                <a:lnTo>
                  <a:pt x="4093" y="258"/>
                </a:lnTo>
                <a:lnTo>
                  <a:pt x="4400" y="110"/>
                </a:lnTo>
                <a:lnTo>
                  <a:pt x="4712" y="36"/>
                </a:lnTo>
                <a:lnTo>
                  <a:pt x="502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Freeform 7"/>
          <p:cNvSpPr>
            <a:spLocks/>
          </p:cNvSpPr>
          <p:nvPr userDrawn="1"/>
        </p:nvSpPr>
        <p:spPr bwMode="gray">
          <a:xfrm>
            <a:off x="3306102" y="1873740"/>
            <a:ext cx="3097162" cy="97991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10000"/>
              <a:gd name="connsiteY0" fmla="*/ 0 h 10000"/>
              <a:gd name="connsiteX1" fmla="*/ 9877 w 10000"/>
              <a:gd name="connsiteY1" fmla="*/ 6929 h 10000"/>
              <a:gd name="connsiteX2" fmla="*/ 10000 w 10000"/>
              <a:gd name="connsiteY2" fmla="*/ 7080 h 10000"/>
              <a:gd name="connsiteX3" fmla="*/ 10000 w 10000"/>
              <a:gd name="connsiteY3" fmla="*/ 10000 h 10000"/>
              <a:gd name="connsiteX4" fmla="*/ 9869 w 10000"/>
              <a:gd name="connsiteY4" fmla="*/ 9772 h 10000"/>
              <a:gd name="connsiteX5" fmla="*/ 4993 w 10000"/>
              <a:gd name="connsiteY5" fmla="*/ 2909 h 10000"/>
              <a:gd name="connsiteX6" fmla="*/ 0 w 10000"/>
              <a:gd name="connsiteY6" fmla="*/ 10000 h 10000"/>
              <a:gd name="connsiteX7" fmla="*/ 0 w 10000"/>
              <a:gd name="connsiteY7" fmla="*/ 7080 h 10000"/>
              <a:gd name="connsiteX8" fmla="*/ 4993 w 10000"/>
              <a:gd name="connsiteY8" fmla="*/ 0 h 10000"/>
              <a:gd name="connsiteX0" fmla="*/ 4993 w 10000"/>
              <a:gd name="connsiteY0" fmla="*/ 0 h 10000"/>
              <a:gd name="connsiteX1" fmla="*/ 9877 w 10000"/>
              <a:gd name="connsiteY1" fmla="*/ 6929 h 10000"/>
              <a:gd name="connsiteX2" fmla="*/ 10000 w 10000"/>
              <a:gd name="connsiteY2" fmla="*/ 7080 h 10000"/>
              <a:gd name="connsiteX3" fmla="*/ 9869 w 10000"/>
              <a:gd name="connsiteY3" fmla="*/ 9772 h 10000"/>
              <a:gd name="connsiteX4" fmla="*/ 4993 w 10000"/>
              <a:gd name="connsiteY4" fmla="*/ 2909 h 10000"/>
              <a:gd name="connsiteX5" fmla="*/ 0 w 10000"/>
              <a:gd name="connsiteY5" fmla="*/ 10000 h 10000"/>
              <a:gd name="connsiteX6" fmla="*/ 0 w 10000"/>
              <a:gd name="connsiteY6" fmla="*/ 7080 h 10000"/>
              <a:gd name="connsiteX7" fmla="*/ 4993 w 10000"/>
              <a:gd name="connsiteY7" fmla="*/ 0 h 10000"/>
              <a:gd name="connsiteX0" fmla="*/ 4993 w 9877"/>
              <a:gd name="connsiteY0" fmla="*/ 0 h 10000"/>
              <a:gd name="connsiteX1" fmla="*/ 9877 w 9877"/>
              <a:gd name="connsiteY1" fmla="*/ 6929 h 10000"/>
              <a:gd name="connsiteX2" fmla="*/ 9869 w 9877"/>
              <a:gd name="connsiteY2" fmla="*/ 9772 h 10000"/>
              <a:gd name="connsiteX3" fmla="*/ 4993 w 9877"/>
              <a:gd name="connsiteY3" fmla="*/ 2909 h 10000"/>
              <a:gd name="connsiteX4" fmla="*/ 0 w 9877"/>
              <a:gd name="connsiteY4" fmla="*/ 10000 h 10000"/>
              <a:gd name="connsiteX5" fmla="*/ 0 w 9877"/>
              <a:gd name="connsiteY5" fmla="*/ 7080 h 10000"/>
              <a:gd name="connsiteX6" fmla="*/ 4993 w 9877"/>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7" h="10000">
                <a:moveTo>
                  <a:pt x="4993" y="0"/>
                </a:moveTo>
                <a:lnTo>
                  <a:pt x="9877" y="6929"/>
                </a:lnTo>
                <a:cubicBezTo>
                  <a:pt x="9874" y="7877"/>
                  <a:pt x="9872" y="8824"/>
                  <a:pt x="9869" y="9772"/>
                </a:cubicBezTo>
                <a:lnTo>
                  <a:pt x="4993" y="2909"/>
                </a:lnTo>
                <a:lnTo>
                  <a:pt x="0" y="10000"/>
                </a:lnTo>
                <a:lnTo>
                  <a:pt x="0" y="7080"/>
                </a:lnTo>
                <a:lnTo>
                  <a:pt x="4993"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Rectangle 8"/>
          <p:cNvSpPr>
            <a:spLocks noChangeArrowheads="1"/>
          </p:cNvSpPr>
          <p:nvPr userDrawn="1"/>
        </p:nvSpPr>
        <p:spPr bwMode="gray">
          <a:xfrm>
            <a:off x="3306102" y="4576676"/>
            <a:ext cx="3094698" cy="223923"/>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6" name="Rectangle 9"/>
          <p:cNvSpPr>
            <a:spLocks noChangeArrowheads="1"/>
          </p:cNvSpPr>
          <p:nvPr userDrawn="1"/>
        </p:nvSpPr>
        <p:spPr bwMode="gray">
          <a:xfrm>
            <a:off x="5184275"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7" name="Rectangle 10"/>
          <p:cNvSpPr>
            <a:spLocks noChangeArrowheads="1"/>
          </p:cNvSpPr>
          <p:nvPr userDrawn="1"/>
        </p:nvSpPr>
        <p:spPr bwMode="gray">
          <a:xfrm>
            <a:off x="4245188"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8" name="Rectangle 11"/>
          <p:cNvSpPr>
            <a:spLocks noChangeArrowheads="1"/>
          </p:cNvSpPr>
          <p:nvPr userDrawn="1"/>
        </p:nvSpPr>
        <p:spPr bwMode="gray">
          <a:xfrm>
            <a:off x="3306102" y="3057806"/>
            <a:ext cx="3184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Rectangle 12"/>
          <p:cNvSpPr>
            <a:spLocks noChangeArrowheads="1"/>
          </p:cNvSpPr>
          <p:nvPr userDrawn="1"/>
        </p:nvSpPr>
        <p:spPr bwMode="gray">
          <a:xfrm>
            <a:off x="6131527" y="3057806"/>
            <a:ext cx="269273" cy="120039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cxnSp>
        <p:nvCxnSpPr>
          <p:cNvPr id="19" name="Straight Connector 18"/>
          <p:cNvCxnSpPr/>
          <p:nvPr userDrawn="1"/>
        </p:nvCxnSpPr>
        <p:spPr bwMode="gray">
          <a:xfrm>
            <a:off x="164592" y="4421854"/>
            <a:ext cx="5403444"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gray">
          <a:xfrm>
            <a:off x="5614851" y="4321148"/>
            <a:ext cx="590691" cy="184666"/>
          </a:xfrm>
          <a:prstGeom prst="rect">
            <a:avLst/>
          </a:prstGeom>
          <a:noFill/>
        </p:spPr>
        <p:txBody>
          <a:bodyPr wrap="square" lIns="0" tIns="0" rIns="0" bIns="0" rtlCol="0">
            <a:spAutoFit/>
          </a:bodyPr>
          <a:lstStyle/>
          <a:p>
            <a:pPr>
              <a:spcBef>
                <a:spcPts val="500"/>
              </a:spcBef>
            </a:pPr>
            <a:r>
              <a:rPr lang="en-US" sz="1200" dirty="0" smtClean="0">
                <a:solidFill>
                  <a:srgbClr val="0071CE"/>
                </a:solidFill>
              </a:rPr>
              <a:t>eab.com</a:t>
            </a:r>
          </a:p>
        </p:txBody>
      </p:sp>
      <p:sp>
        <p:nvSpPr>
          <p:cNvPr id="11" name="Text Placeholder 15"/>
          <p:cNvSpPr>
            <a:spLocks noGrp="1"/>
          </p:cNvSpPr>
          <p:nvPr>
            <p:ph type="body" sz="quarter" idx="18" hasCustomPrompt="1"/>
          </p:nvPr>
        </p:nvSpPr>
        <p:spPr bwMode="gray">
          <a:xfrm>
            <a:off x="734822" y="2135237"/>
            <a:ext cx="4602353" cy="830997"/>
          </a:xfrm>
          <a:prstGeom prst="rect">
            <a:avLst/>
          </a:prstGeom>
        </p:spPr>
        <p:txBody>
          <a:bodyPr wrap="square" lIns="0" tIns="0" rIns="0" bIns="0" anchor="b">
            <a:spAutoFit/>
          </a:bodyPr>
          <a:lstStyle>
            <a:lvl1pPr marL="0" indent="0" algn="l">
              <a:spcBef>
                <a:spcPts val="0"/>
              </a:spcBef>
              <a:buNone/>
              <a:defRPr sz="270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27pt Regular, Use Title Case</a:t>
            </a:r>
          </a:p>
        </p:txBody>
      </p:sp>
      <p:sp>
        <p:nvSpPr>
          <p:cNvPr id="12" name="Text Placeholder 15"/>
          <p:cNvSpPr>
            <a:spLocks noGrp="1"/>
          </p:cNvSpPr>
          <p:nvPr>
            <p:ph type="body" sz="quarter" idx="19" hasCustomPrompt="1"/>
          </p:nvPr>
        </p:nvSpPr>
        <p:spPr bwMode="gray">
          <a:xfrm>
            <a:off x="734822" y="3045955"/>
            <a:ext cx="4530282" cy="207749"/>
          </a:xfrm>
          <a:prstGeom prst="rect">
            <a:avLst/>
          </a:prstGeom>
        </p:spPr>
        <p:txBody>
          <a:bodyPr wrap="square" lIns="0" tIns="0" rIns="0" bIns="0" anchor="t">
            <a:spAutoFit/>
          </a:bodyPr>
          <a:lstStyle>
            <a:lvl1pPr marL="0" indent="0" algn="l">
              <a:spcBef>
                <a:spcPts val="0"/>
              </a:spcBef>
              <a:buNone/>
              <a:defRPr sz="1350" b="0" baseline="0">
                <a:solidFill>
                  <a:schemeClr val="tx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13.5pt Regular, Use Title Case</a:t>
            </a:r>
          </a:p>
        </p:txBody>
      </p:sp>
    </p:spTree>
    <p:extLst>
      <p:ext uri="{BB962C8B-B14F-4D97-AF65-F5344CB8AC3E}">
        <p14:creationId xmlns:p14="http://schemas.microsoft.com/office/powerpoint/2010/main" val="514461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oad Map 1/3">
    <p:spTree>
      <p:nvGrpSpPr>
        <p:cNvPr id="1" name=""/>
        <p:cNvGrpSpPr/>
        <p:nvPr/>
      </p:nvGrpSpPr>
      <p:grpSpPr>
        <a:xfrm>
          <a:off x="0" y="0"/>
          <a:ext cx="0" cy="0"/>
          <a:chOff x="0" y="0"/>
          <a:chExt cx="0" cy="0"/>
        </a:xfrm>
      </p:grpSpPr>
      <p:cxnSp>
        <p:nvCxnSpPr>
          <p:cNvPr id="23" name="Straight Connector 22"/>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Road Map</a:t>
            </a:r>
          </a:p>
        </p:txBody>
      </p:sp>
      <p:sp>
        <p:nvSpPr>
          <p:cNvPr id="25" name="TextBox 24"/>
          <p:cNvSpPr txBox="1"/>
          <p:nvPr userDrawn="1"/>
        </p:nvSpPr>
        <p:spPr bwMode="gray">
          <a:xfrm>
            <a:off x="1255596" y="1482727"/>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0071CE"/>
                </a:solidFill>
              </a:rPr>
              <a:t>1</a:t>
            </a:r>
          </a:p>
        </p:txBody>
      </p:sp>
      <p:cxnSp>
        <p:nvCxnSpPr>
          <p:cNvPr id="26" name="Straight Connector 25"/>
          <p:cNvCxnSpPr/>
          <p:nvPr userDrawn="1"/>
        </p:nvCxnSpPr>
        <p:spPr bwMode="gray">
          <a:xfrm>
            <a:off x="1527328" y="1501741"/>
            <a:ext cx="0" cy="300527"/>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1255596" y="2329859"/>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2</a:t>
            </a:r>
          </a:p>
        </p:txBody>
      </p:sp>
      <p:cxnSp>
        <p:nvCxnSpPr>
          <p:cNvPr id="28" name="Straight Connector 27"/>
          <p:cNvCxnSpPr/>
          <p:nvPr userDrawn="1"/>
        </p:nvCxnSpPr>
        <p:spPr bwMode="gray">
          <a:xfrm>
            <a:off x="1527328" y="2348872"/>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bwMode="gray">
          <a:xfrm>
            <a:off x="1255596" y="3176991"/>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3</a:t>
            </a:r>
          </a:p>
        </p:txBody>
      </p:sp>
      <p:cxnSp>
        <p:nvCxnSpPr>
          <p:cNvPr id="30" name="Straight Connector 29"/>
          <p:cNvCxnSpPr/>
          <p:nvPr userDrawn="1"/>
        </p:nvCxnSpPr>
        <p:spPr bwMode="gray">
          <a:xfrm>
            <a:off x="1527328" y="3196004"/>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3"/>
          <p:cNvSpPr>
            <a:spLocks noGrp="1"/>
          </p:cNvSpPr>
          <p:nvPr>
            <p:ph type="body" sz="quarter" idx="13" hasCustomPrompt="1"/>
          </p:nvPr>
        </p:nvSpPr>
        <p:spPr bwMode="gray">
          <a:xfrm>
            <a:off x="1659557" y="1551976"/>
            <a:ext cx="3657600" cy="200055"/>
          </a:xfrm>
        </p:spPr>
        <p:txBody>
          <a:bodyPr anchor="ctr"/>
          <a:lstStyle>
            <a:lvl1pPr marL="0" indent="0">
              <a:spcBef>
                <a:spcPts val="0"/>
              </a:spcBef>
              <a:buNone/>
              <a:defRPr sz="1300"/>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13pt Regular, Use Title Case</a:t>
            </a:r>
          </a:p>
        </p:txBody>
      </p:sp>
      <p:sp>
        <p:nvSpPr>
          <p:cNvPr id="32" name="Text Placeholder 3"/>
          <p:cNvSpPr>
            <a:spLocks noGrp="1"/>
          </p:cNvSpPr>
          <p:nvPr>
            <p:ph type="body" sz="quarter" idx="14" hasCustomPrompt="1"/>
          </p:nvPr>
        </p:nvSpPr>
        <p:spPr bwMode="gray">
          <a:xfrm>
            <a:off x="1659557" y="2429886"/>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33" name="Text Placeholder 3"/>
          <p:cNvSpPr>
            <a:spLocks noGrp="1"/>
          </p:cNvSpPr>
          <p:nvPr>
            <p:ph type="body" sz="quarter" idx="18" hasCustomPrompt="1"/>
          </p:nvPr>
        </p:nvSpPr>
        <p:spPr bwMode="gray">
          <a:xfrm>
            <a:off x="1659557" y="3277018"/>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21"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6" name="Rectangle 35"/>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7" name="Rectangle 36"/>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8" name="Rectangle 37"/>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0"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951291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oad Map 2/3">
    <p:spTree>
      <p:nvGrpSpPr>
        <p:cNvPr id="1" name=""/>
        <p:cNvGrpSpPr/>
        <p:nvPr/>
      </p:nvGrpSpPr>
      <p:grpSpPr>
        <a:xfrm>
          <a:off x="0" y="0"/>
          <a:ext cx="0" cy="0"/>
          <a:chOff x="0" y="0"/>
          <a:chExt cx="0" cy="0"/>
        </a:xfrm>
      </p:grpSpPr>
      <p:sp>
        <p:nvSpPr>
          <p:cNvPr id="38"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9"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0"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1" name="Rectangle 40"/>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2" name="Rectangle 41"/>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3" name="Rectangle 42"/>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cxnSp>
        <p:nvCxnSpPr>
          <p:cNvPr id="24" name="Straight Connector 23"/>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Road Map</a:t>
            </a:r>
          </a:p>
        </p:txBody>
      </p:sp>
      <p:sp>
        <p:nvSpPr>
          <p:cNvPr id="27" name="TextBox 26"/>
          <p:cNvSpPr txBox="1"/>
          <p:nvPr userDrawn="1"/>
        </p:nvSpPr>
        <p:spPr bwMode="gray">
          <a:xfrm>
            <a:off x="1255596" y="1482727"/>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1</a:t>
            </a:r>
          </a:p>
        </p:txBody>
      </p:sp>
      <p:cxnSp>
        <p:nvCxnSpPr>
          <p:cNvPr id="28" name="Straight Connector 27"/>
          <p:cNvCxnSpPr/>
          <p:nvPr userDrawn="1"/>
        </p:nvCxnSpPr>
        <p:spPr bwMode="gray">
          <a:xfrm>
            <a:off x="1527328" y="1501741"/>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bwMode="gray">
          <a:xfrm>
            <a:off x="1255596" y="2329859"/>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0071CE"/>
                </a:solidFill>
              </a:rPr>
              <a:t>2</a:t>
            </a:r>
          </a:p>
        </p:txBody>
      </p:sp>
      <p:cxnSp>
        <p:nvCxnSpPr>
          <p:cNvPr id="30" name="Straight Connector 29"/>
          <p:cNvCxnSpPr/>
          <p:nvPr userDrawn="1"/>
        </p:nvCxnSpPr>
        <p:spPr bwMode="gray">
          <a:xfrm>
            <a:off x="1527328" y="2348872"/>
            <a:ext cx="0" cy="300527"/>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1255596" y="3176991"/>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3</a:t>
            </a:r>
          </a:p>
        </p:txBody>
      </p:sp>
      <p:cxnSp>
        <p:nvCxnSpPr>
          <p:cNvPr id="32" name="Straight Connector 31"/>
          <p:cNvCxnSpPr/>
          <p:nvPr userDrawn="1"/>
        </p:nvCxnSpPr>
        <p:spPr bwMode="gray">
          <a:xfrm>
            <a:off x="1527328" y="3196004"/>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3"/>
          <p:cNvSpPr>
            <a:spLocks noGrp="1"/>
          </p:cNvSpPr>
          <p:nvPr userDrawn="1">
            <p:ph type="body" sz="quarter" idx="13" hasCustomPrompt="1"/>
          </p:nvPr>
        </p:nvSpPr>
        <p:spPr bwMode="gray">
          <a:xfrm>
            <a:off x="1659557" y="1582754"/>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34" name="Text Placeholder 3"/>
          <p:cNvSpPr>
            <a:spLocks noGrp="1"/>
          </p:cNvSpPr>
          <p:nvPr userDrawn="1">
            <p:ph type="body" sz="quarter" idx="14" hasCustomPrompt="1"/>
          </p:nvPr>
        </p:nvSpPr>
        <p:spPr bwMode="gray">
          <a:xfrm>
            <a:off x="1659557" y="2399108"/>
            <a:ext cx="3657600" cy="200055"/>
          </a:xfrm>
        </p:spPr>
        <p:txBody>
          <a:bodyPr anchor="ctr"/>
          <a:lstStyle>
            <a:lvl1pPr marL="0" indent="0">
              <a:spcBef>
                <a:spcPts val="0"/>
              </a:spcBef>
              <a:buNone/>
              <a:defRPr sz="1300">
                <a:solidFill>
                  <a:schemeClr val="tx1"/>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13pt Regular, Use Title Case</a:t>
            </a:r>
          </a:p>
        </p:txBody>
      </p:sp>
      <p:sp>
        <p:nvSpPr>
          <p:cNvPr id="35" name="Text Placeholder 3"/>
          <p:cNvSpPr>
            <a:spLocks noGrp="1"/>
          </p:cNvSpPr>
          <p:nvPr userDrawn="1">
            <p:ph type="body" sz="quarter" idx="15" hasCustomPrompt="1"/>
          </p:nvPr>
        </p:nvSpPr>
        <p:spPr bwMode="gray">
          <a:xfrm>
            <a:off x="1659557" y="3277018"/>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44"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45"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2478487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oad Map 3/3">
    <p:spTree>
      <p:nvGrpSpPr>
        <p:cNvPr id="1" name=""/>
        <p:cNvGrpSpPr/>
        <p:nvPr/>
      </p:nvGrpSpPr>
      <p:grpSpPr>
        <a:xfrm>
          <a:off x="0" y="0"/>
          <a:ext cx="0" cy="0"/>
          <a:chOff x="0" y="0"/>
          <a:chExt cx="0" cy="0"/>
        </a:xfrm>
      </p:grpSpPr>
      <p:cxnSp>
        <p:nvCxnSpPr>
          <p:cNvPr id="42" name="Straight Connector 41"/>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Road Map</a:t>
            </a:r>
          </a:p>
        </p:txBody>
      </p:sp>
      <p:sp>
        <p:nvSpPr>
          <p:cNvPr id="45" name="TextBox 44"/>
          <p:cNvSpPr txBox="1"/>
          <p:nvPr userDrawn="1"/>
        </p:nvSpPr>
        <p:spPr bwMode="gray">
          <a:xfrm>
            <a:off x="1255596" y="1482727"/>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1</a:t>
            </a:r>
          </a:p>
        </p:txBody>
      </p:sp>
      <p:cxnSp>
        <p:nvCxnSpPr>
          <p:cNvPr id="46" name="Straight Connector 45"/>
          <p:cNvCxnSpPr/>
          <p:nvPr userDrawn="1"/>
        </p:nvCxnSpPr>
        <p:spPr bwMode="gray">
          <a:xfrm>
            <a:off x="1527328" y="1501741"/>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255596" y="2329859"/>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9DABB5"/>
                </a:solidFill>
              </a:rPr>
              <a:t>2</a:t>
            </a:r>
          </a:p>
        </p:txBody>
      </p:sp>
      <p:cxnSp>
        <p:nvCxnSpPr>
          <p:cNvPr id="48" name="Straight Connector 47"/>
          <p:cNvCxnSpPr/>
          <p:nvPr userDrawn="1"/>
        </p:nvCxnSpPr>
        <p:spPr bwMode="gray">
          <a:xfrm>
            <a:off x="1527328" y="2348872"/>
            <a:ext cx="0" cy="300527"/>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bwMode="gray">
          <a:xfrm>
            <a:off x="1255596" y="3176991"/>
            <a:ext cx="271732" cy="338554"/>
          </a:xfrm>
          <a:prstGeom prst="rect">
            <a:avLst/>
          </a:prstGeom>
          <a:noFill/>
        </p:spPr>
        <p:txBody>
          <a:bodyPr wrap="square" lIns="0" tIns="0" rIns="0" bIns="0" rtlCol="0" anchor="ctr" anchorCtr="0">
            <a:spAutoFit/>
          </a:bodyPr>
          <a:lstStyle/>
          <a:p>
            <a:pPr algn="ctr">
              <a:spcBef>
                <a:spcPts val="500"/>
              </a:spcBef>
            </a:pPr>
            <a:r>
              <a:rPr lang="en-US" sz="2200" dirty="0" smtClean="0">
                <a:solidFill>
                  <a:srgbClr val="0071CE"/>
                </a:solidFill>
              </a:rPr>
              <a:t>3</a:t>
            </a:r>
          </a:p>
        </p:txBody>
      </p:sp>
      <p:cxnSp>
        <p:nvCxnSpPr>
          <p:cNvPr id="50" name="Straight Connector 49"/>
          <p:cNvCxnSpPr/>
          <p:nvPr userDrawn="1"/>
        </p:nvCxnSpPr>
        <p:spPr bwMode="gray">
          <a:xfrm>
            <a:off x="1527328" y="3196004"/>
            <a:ext cx="0" cy="300527"/>
          </a:xfrm>
          <a:prstGeom prst="line">
            <a:avLst/>
          </a:prstGeom>
          <a:ln w="95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 Placeholder 3"/>
          <p:cNvSpPr>
            <a:spLocks noGrp="1"/>
          </p:cNvSpPr>
          <p:nvPr>
            <p:ph type="body" sz="quarter" idx="13" hasCustomPrompt="1"/>
          </p:nvPr>
        </p:nvSpPr>
        <p:spPr bwMode="gray">
          <a:xfrm>
            <a:off x="1659557" y="1582754"/>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52" name="Text Placeholder 3"/>
          <p:cNvSpPr>
            <a:spLocks noGrp="1"/>
          </p:cNvSpPr>
          <p:nvPr>
            <p:ph type="body" sz="quarter" idx="14" hasCustomPrompt="1"/>
          </p:nvPr>
        </p:nvSpPr>
        <p:spPr bwMode="gray">
          <a:xfrm>
            <a:off x="1659557" y="2429886"/>
            <a:ext cx="3657600" cy="138499"/>
          </a:xfrm>
        </p:spPr>
        <p:txBody>
          <a:bodyPr anchor="ctr"/>
          <a:lstStyle>
            <a:lvl1pPr marL="0" indent="0">
              <a:spcBef>
                <a:spcPts val="0"/>
              </a:spcBef>
              <a:buNone/>
              <a:defRPr sz="900">
                <a:solidFill>
                  <a:schemeClr val="accent3"/>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9pt Regular, Accent 3, Use Title Case</a:t>
            </a:r>
          </a:p>
        </p:txBody>
      </p:sp>
      <p:sp>
        <p:nvSpPr>
          <p:cNvPr id="53" name="Text Placeholder 3"/>
          <p:cNvSpPr>
            <a:spLocks noGrp="1"/>
          </p:cNvSpPr>
          <p:nvPr>
            <p:ph type="body" sz="quarter" idx="15" hasCustomPrompt="1"/>
          </p:nvPr>
        </p:nvSpPr>
        <p:spPr bwMode="gray">
          <a:xfrm>
            <a:off x="1659557" y="3246240"/>
            <a:ext cx="3657600" cy="200055"/>
          </a:xfrm>
        </p:spPr>
        <p:txBody>
          <a:bodyPr anchor="ctr"/>
          <a:lstStyle>
            <a:lvl1pPr marL="0" indent="0">
              <a:spcBef>
                <a:spcPts val="0"/>
              </a:spcBef>
              <a:buNone/>
              <a:defRPr sz="1300">
                <a:solidFill>
                  <a:schemeClr val="tx1"/>
                </a:solidFill>
              </a:defRPr>
            </a:lvl1pPr>
            <a:lvl2pPr marL="0" indent="0">
              <a:spcBef>
                <a:spcPts val="0"/>
              </a:spcBef>
              <a:buNone/>
              <a:defRPr sz="1300"/>
            </a:lvl2pPr>
            <a:lvl3pPr marL="0" indent="0">
              <a:spcBef>
                <a:spcPts val="0"/>
              </a:spcBef>
              <a:buNone/>
              <a:defRPr sz="1300"/>
            </a:lvl3pPr>
            <a:lvl4pPr marL="0" indent="0">
              <a:spcBef>
                <a:spcPts val="0"/>
              </a:spcBef>
              <a:buNone/>
              <a:defRPr sz="1300"/>
            </a:lvl4pPr>
            <a:lvl5pPr marL="0" indent="0">
              <a:spcBef>
                <a:spcPts val="0"/>
              </a:spcBef>
              <a:buNone/>
              <a:defRPr sz="1300"/>
            </a:lvl5pPr>
          </a:lstStyle>
          <a:p>
            <a:pPr lvl="0"/>
            <a:r>
              <a:rPr lang="en-US" dirty="0" smtClean="0"/>
              <a:t>Section Title – Arial 13pt Regular, Use Title Case</a:t>
            </a:r>
          </a:p>
        </p:txBody>
      </p:sp>
      <p:sp>
        <p:nvSpPr>
          <p:cNvPr id="21"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2"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3"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4" name="Rectangle 23"/>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5" name="Rectangle 24"/>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6" name="Rectangle 25"/>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7"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8"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3111899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8" name="Slide Number Placeholder 5"/>
          <p:cNvSpPr txBox="1">
            <a:spLocks/>
          </p:cNvSpPr>
          <p:nvPr userDrawn="1"/>
        </p:nvSpPr>
        <p:spPr bwMode="gray">
          <a:xfrm>
            <a:off x="6102486" y="0"/>
            <a:ext cx="298314" cy="169817"/>
          </a:xfrm>
          <a:prstGeom prst="rect">
            <a:avLst/>
          </a:prstGeom>
          <a:solidFill>
            <a:schemeClr val="bg1"/>
          </a:solidFill>
        </p:spPr>
        <p:txBody>
          <a:bodyPr vert="horz" wrap="square" lIns="0" tIns="0" rIns="45720" bIns="0" rtlCol="0" anchor="ctr" anchorCtr="0">
            <a:no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1E247524-5670-495E-8BE4-1BC195DEA66E}" type="slidenum">
              <a:rPr lang="en-US" sz="700" smtClean="0">
                <a:solidFill>
                  <a:srgbClr val="525B63"/>
                </a:solidFill>
              </a:rPr>
              <a:pPr/>
              <a:t>‹#›</a:t>
            </a:fld>
            <a:endParaRPr lang="en-US" sz="700" dirty="0">
              <a:solidFill>
                <a:srgbClr val="525B63"/>
              </a:solidFill>
            </a:endParaRPr>
          </a:p>
        </p:txBody>
      </p:sp>
      <p:grpSp>
        <p:nvGrpSpPr>
          <p:cNvPr id="14" name="Group 13"/>
          <p:cNvGrpSpPr/>
          <p:nvPr userDrawn="1"/>
        </p:nvGrpSpPr>
        <p:grpSpPr bwMode="gray">
          <a:xfrm>
            <a:off x="1529672" y="816950"/>
            <a:ext cx="2106454" cy="3245371"/>
            <a:chOff x="1529672" y="816950"/>
            <a:chExt cx="2106454" cy="3245371"/>
          </a:xfrm>
        </p:grpSpPr>
        <p:sp>
          <p:nvSpPr>
            <p:cNvPr id="58" name="Freeform 57"/>
            <p:cNvSpPr>
              <a:spLocks/>
            </p:cNvSpPr>
            <p:nvPr userDrawn="1"/>
          </p:nvSpPr>
          <p:spPr bwMode="gray">
            <a:xfrm>
              <a:off x="1529672" y="816950"/>
              <a:ext cx="1976862" cy="703455"/>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7" h="1096">
                  <a:moveTo>
                    <a:pt x="1536" y="0"/>
                  </a:moveTo>
                  <a:lnTo>
                    <a:pt x="1633" y="4"/>
                  </a:lnTo>
                  <a:lnTo>
                    <a:pt x="1728" y="12"/>
                  </a:lnTo>
                  <a:lnTo>
                    <a:pt x="1824" y="28"/>
                  </a:lnTo>
                  <a:lnTo>
                    <a:pt x="1918" y="49"/>
                  </a:lnTo>
                  <a:lnTo>
                    <a:pt x="2010" y="75"/>
                  </a:lnTo>
                  <a:lnTo>
                    <a:pt x="2101" y="108"/>
                  </a:lnTo>
                  <a:lnTo>
                    <a:pt x="2189" y="144"/>
                  </a:lnTo>
                  <a:lnTo>
                    <a:pt x="2276" y="187"/>
                  </a:lnTo>
                  <a:lnTo>
                    <a:pt x="2360" y="234"/>
                  </a:lnTo>
                  <a:lnTo>
                    <a:pt x="2441" y="284"/>
                  </a:lnTo>
                  <a:lnTo>
                    <a:pt x="2519" y="341"/>
                  </a:lnTo>
                  <a:lnTo>
                    <a:pt x="2594" y="400"/>
                  </a:lnTo>
                  <a:lnTo>
                    <a:pt x="2666" y="465"/>
                  </a:lnTo>
                  <a:lnTo>
                    <a:pt x="2734" y="532"/>
                  </a:lnTo>
                  <a:lnTo>
                    <a:pt x="2797" y="604"/>
                  </a:lnTo>
                  <a:lnTo>
                    <a:pt x="2856" y="678"/>
                  </a:lnTo>
                  <a:lnTo>
                    <a:pt x="2911" y="756"/>
                  </a:lnTo>
                  <a:lnTo>
                    <a:pt x="2960" y="837"/>
                  </a:lnTo>
                  <a:lnTo>
                    <a:pt x="3004" y="921"/>
                  </a:lnTo>
                  <a:lnTo>
                    <a:pt x="3043" y="1007"/>
                  </a:lnTo>
                  <a:lnTo>
                    <a:pt x="3077" y="1096"/>
                  </a:lnTo>
                  <a:lnTo>
                    <a:pt x="2701" y="929"/>
                  </a:lnTo>
                  <a:lnTo>
                    <a:pt x="2667" y="877"/>
                  </a:lnTo>
                  <a:lnTo>
                    <a:pt x="2630" y="826"/>
                  </a:lnTo>
                  <a:lnTo>
                    <a:pt x="2590" y="775"/>
                  </a:lnTo>
                  <a:lnTo>
                    <a:pt x="2546" y="725"/>
                  </a:lnTo>
                  <a:lnTo>
                    <a:pt x="2498" y="676"/>
                  </a:lnTo>
                  <a:lnTo>
                    <a:pt x="2449" y="628"/>
                  </a:lnTo>
                  <a:lnTo>
                    <a:pt x="2396" y="583"/>
                  </a:lnTo>
                  <a:lnTo>
                    <a:pt x="2340" y="539"/>
                  </a:lnTo>
                  <a:lnTo>
                    <a:pt x="2281" y="497"/>
                  </a:lnTo>
                  <a:lnTo>
                    <a:pt x="2219" y="457"/>
                  </a:lnTo>
                  <a:lnTo>
                    <a:pt x="2154" y="421"/>
                  </a:lnTo>
                  <a:lnTo>
                    <a:pt x="2086" y="388"/>
                  </a:lnTo>
                  <a:lnTo>
                    <a:pt x="2015" y="358"/>
                  </a:lnTo>
                  <a:lnTo>
                    <a:pt x="1943" y="332"/>
                  </a:lnTo>
                  <a:lnTo>
                    <a:pt x="1867" y="310"/>
                  </a:lnTo>
                  <a:lnTo>
                    <a:pt x="1788" y="293"/>
                  </a:lnTo>
                  <a:lnTo>
                    <a:pt x="1706" y="280"/>
                  </a:lnTo>
                  <a:lnTo>
                    <a:pt x="1623" y="272"/>
                  </a:lnTo>
                  <a:lnTo>
                    <a:pt x="1536" y="269"/>
                  </a:lnTo>
                  <a:lnTo>
                    <a:pt x="1450" y="272"/>
                  </a:lnTo>
                  <a:lnTo>
                    <a:pt x="1364" y="281"/>
                  </a:lnTo>
                  <a:lnTo>
                    <a:pt x="1278" y="294"/>
                  </a:lnTo>
                  <a:lnTo>
                    <a:pt x="1196" y="314"/>
                  </a:lnTo>
                  <a:lnTo>
                    <a:pt x="1113" y="340"/>
                  </a:lnTo>
                  <a:lnTo>
                    <a:pt x="1033" y="370"/>
                  </a:lnTo>
                  <a:lnTo>
                    <a:pt x="955" y="404"/>
                  </a:lnTo>
                  <a:lnTo>
                    <a:pt x="879" y="444"/>
                  </a:lnTo>
                  <a:lnTo>
                    <a:pt x="805" y="489"/>
                  </a:lnTo>
                  <a:lnTo>
                    <a:pt x="734" y="538"/>
                  </a:lnTo>
                  <a:lnTo>
                    <a:pt x="666" y="591"/>
                  </a:lnTo>
                  <a:lnTo>
                    <a:pt x="601" y="649"/>
                  </a:lnTo>
                  <a:lnTo>
                    <a:pt x="539" y="711"/>
                  </a:lnTo>
                  <a:lnTo>
                    <a:pt x="482" y="776"/>
                  </a:lnTo>
                  <a:lnTo>
                    <a:pt x="428" y="846"/>
                  </a:lnTo>
                  <a:lnTo>
                    <a:pt x="377" y="920"/>
                  </a:lnTo>
                  <a:lnTo>
                    <a:pt x="0" y="1084"/>
                  </a:lnTo>
                  <a:lnTo>
                    <a:pt x="33" y="996"/>
                  </a:lnTo>
                  <a:lnTo>
                    <a:pt x="73" y="911"/>
                  </a:lnTo>
                  <a:lnTo>
                    <a:pt x="118" y="828"/>
                  </a:lnTo>
                  <a:lnTo>
                    <a:pt x="168" y="748"/>
                  </a:lnTo>
                  <a:lnTo>
                    <a:pt x="222" y="671"/>
                  </a:lnTo>
                  <a:lnTo>
                    <a:pt x="282" y="597"/>
                  </a:lnTo>
                  <a:lnTo>
                    <a:pt x="345" y="527"/>
                  </a:lnTo>
                  <a:lnTo>
                    <a:pt x="413" y="459"/>
                  </a:lnTo>
                  <a:lnTo>
                    <a:pt x="484" y="396"/>
                  </a:lnTo>
                  <a:lnTo>
                    <a:pt x="559" y="336"/>
                  </a:lnTo>
                  <a:lnTo>
                    <a:pt x="637" y="282"/>
                  </a:lnTo>
                  <a:lnTo>
                    <a:pt x="718" y="231"/>
                  </a:lnTo>
                  <a:lnTo>
                    <a:pt x="802" y="185"/>
                  </a:lnTo>
                  <a:lnTo>
                    <a:pt x="888" y="143"/>
                  </a:lnTo>
                  <a:lnTo>
                    <a:pt x="976" y="106"/>
                  </a:lnTo>
                  <a:lnTo>
                    <a:pt x="1066" y="74"/>
                  </a:lnTo>
                  <a:lnTo>
                    <a:pt x="1158" y="49"/>
                  </a:lnTo>
                  <a:lnTo>
                    <a:pt x="1251" y="28"/>
                  </a:lnTo>
                  <a:lnTo>
                    <a:pt x="1345" y="12"/>
                  </a:lnTo>
                  <a:lnTo>
                    <a:pt x="1440" y="4"/>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59" name="Freeform 58"/>
            <p:cNvSpPr>
              <a:spLocks/>
            </p:cNvSpPr>
            <p:nvPr userDrawn="1"/>
          </p:nvSpPr>
          <p:spPr bwMode="gray">
            <a:xfrm>
              <a:off x="1529672" y="1294478"/>
              <a:ext cx="1971728" cy="616165"/>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0" name="Rectangle 59"/>
            <p:cNvSpPr>
              <a:spLocks noChangeArrowheads="1"/>
            </p:cNvSpPr>
            <p:nvPr userDrawn="1"/>
          </p:nvSpPr>
          <p:spPr bwMode="gray">
            <a:xfrm>
              <a:off x="1529672" y="2994066"/>
              <a:ext cx="1976862" cy="164311"/>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1" name="Rectangle 60"/>
            <p:cNvSpPr>
              <a:spLocks noChangeArrowheads="1"/>
            </p:cNvSpPr>
            <p:nvPr userDrawn="1"/>
          </p:nvSpPr>
          <p:spPr bwMode="gray">
            <a:xfrm>
              <a:off x="2710655" y="2039011"/>
              <a:ext cx="200254" cy="75480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2" name="Rectangle 61"/>
            <p:cNvSpPr>
              <a:spLocks noChangeArrowheads="1"/>
            </p:cNvSpPr>
            <p:nvPr userDrawn="1"/>
          </p:nvSpPr>
          <p:spPr bwMode="gray">
            <a:xfrm>
              <a:off x="2120163" y="2039011"/>
              <a:ext cx="200254" cy="75480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3" name="Rectangle 62"/>
            <p:cNvSpPr>
              <a:spLocks noChangeArrowheads="1"/>
            </p:cNvSpPr>
            <p:nvPr userDrawn="1"/>
          </p:nvSpPr>
          <p:spPr bwMode="gray">
            <a:xfrm>
              <a:off x="1529672" y="2039011"/>
              <a:ext cx="200254" cy="75480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65" name="Rectangle 64"/>
            <p:cNvSpPr/>
            <p:nvPr userDrawn="1"/>
          </p:nvSpPr>
          <p:spPr bwMode="gray">
            <a:xfrm rot="16200000">
              <a:off x="2196637" y="2000638"/>
              <a:ext cx="2359137" cy="35526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cxnSp>
          <p:nvCxnSpPr>
            <p:cNvPr id="42" name="Straight Connector 41"/>
            <p:cNvCxnSpPr/>
            <p:nvPr userDrawn="1"/>
          </p:nvCxnSpPr>
          <p:spPr bwMode="gray">
            <a:xfrm>
              <a:off x="3198398" y="909118"/>
              <a:ext cx="0" cy="3153203"/>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42"/>
            <p:cNvSpPr>
              <a:spLocks/>
            </p:cNvSpPr>
            <p:nvPr userDrawn="1"/>
          </p:nvSpPr>
          <p:spPr bwMode="gray">
            <a:xfrm>
              <a:off x="3157041" y="840664"/>
              <a:ext cx="479085" cy="556843"/>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210 w 10000"/>
                <a:gd name="connsiteY31" fmla="*/ 4172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4430 w 10000"/>
                <a:gd name="connsiteY42" fmla="*/ 2565 h 10000"/>
                <a:gd name="connsiteX43" fmla="*/ 4155 w 10000"/>
                <a:gd name="connsiteY43" fmla="*/ 2686 h 10000"/>
                <a:gd name="connsiteX44" fmla="*/ 3884 w 10000"/>
                <a:gd name="connsiteY44" fmla="*/ 2867 h 10000"/>
                <a:gd name="connsiteX45" fmla="*/ 3619 w 10000"/>
                <a:gd name="connsiteY45" fmla="*/ 3099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002 w 10000"/>
                <a:gd name="connsiteY31" fmla="*/ 3847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4430 w 10000"/>
                <a:gd name="connsiteY41" fmla="*/ 2565 h 10000"/>
                <a:gd name="connsiteX42" fmla="*/ 4155 w 10000"/>
                <a:gd name="connsiteY42" fmla="*/ 2686 h 10000"/>
                <a:gd name="connsiteX43" fmla="*/ 3884 w 10000"/>
                <a:gd name="connsiteY43" fmla="*/ 2867 h 10000"/>
                <a:gd name="connsiteX44" fmla="*/ 3619 w 10000"/>
                <a:gd name="connsiteY44" fmla="*/ 3099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781 w 10000"/>
                <a:gd name="connsiteY31" fmla="*/ 3544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4430 w 10000"/>
                <a:gd name="connsiteY40" fmla="*/ 2565 h 10000"/>
                <a:gd name="connsiteX41" fmla="*/ 4155 w 10000"/>
                <a:gd name="connsiteY41" fmla="*/ 2686 h 10000"/>
                <a:gd name="connsiteX42" fmla="*/ 3884 w 10000"/>
                <a:gd name="connsiteY42" fmla="*/ 2867 h 10000"/>
                <a:gd name="connsiteX43" fmla="*/ 3619 w 10000"/>
                <a:gd name="connsiteY43" fmla="*/ 3099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551 w 10000"/>
                <a:gd name="connsiteY31" fmla="*/ 3269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4430 w 10000"/>
                <a:gd name="connsiteY39" fmla="*/ 2565 h 10000"/>
                <a:gd name="connsiteX40" fmla="*/ 4155 w 10000"/>
                <a:gd name="connsiteY40" fmla="*/ 2686 h 10000"/>
                <a:gd name="connsiteX41" fmla="*/ 3884 w 10000"/>
                <a:gd name="connsiteY41" fmla="*/ 2867 h 10000"/>
                <a:gd name="connsiteX42" fmla="*/ 3619 w 10000"/>
                <a:gd name="connsiteY42" fmla="*/ 3099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313 w 10000"/>
                <a:gd name="connsiteY31" fmla="*/ 3027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4430 w 10000"/>
                <a:gd name="connsiteY38" fmla="*/ 2565 h 10000"/>
                <a:gd name="connsiteX39" fmla="*/ 4155 w 10000"/>
                <a:gd name="connsiteY39" fmla="*/ 2686 h 10000"/>
                <a:gd name="connsiteX40" fmla="*/ 3884 w 10000"/>
                <a:gd name="connsiteY40" fmla="*/ 2867 h 10000"/>
                <a:gd name="connsiteX41" fmla="*/ 3619 w 10000"/>
                <a:gd name="connsiteY41" fmla="*/ 3099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6065 w 10000"/>
                <a:gd name="connsiteY31" fmla="*/ 2829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4430 w 10000"/>
                <a:gd name="connsiteY37" fmla="*/ 2565 h 10000"/>
                <a:gd name="connsiteX38" fmla="*/ 4155 w 10000"/>
                <a:gd name="connsiteY38" fmla="*/ 2686 h 10000"/>
                <a:gd name="connsiteX39" fmla="*/ 3884 w 10000"/>
                <a:gd name="connsiteY39" fmla="*/ 2867 h 10000"/>
                <a:gd name="connsiteX40" fmla="*/ 3619 w 10000"/>
                <a:gd name="connsiteY40" fmla="*/ 3099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5812 w 10000"/>
                <a:gd name="connsiteY31" fmla="*/ 267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4430 w 10000"/>
                <a:gd name="connsiteY36" fmla="*/ 2565 h 10000"/>
                <a:gd name="connsiteX37" fmla="*/ 4155 w 10000"/>
                <a:gd name="connsiteY37" fmla="*/ 2686 h 10000"/>
                <a:gd name="connsiteX38" fmla="*/ 3884 w 10000"/>
                <a:gd name="connsiteY38" fmla="*/ 2867 h 10000"/>
                <a:gd name="connsiteX39" fmla="*/ 3619 w 10000"/>
                <a:gd name="connsiteY39" fmla="*/ 3099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5546 w 10000"/>
                <a:gd name="connsiteY31" fmla="*/ 2554 h 10000"/>
                <a:gd name="connsiteX32" fmla="*/ 5275 w 10000"/>
                <a:gd name="connsiteY32" fmla="*/ 2482 h 10000"/>
                <a:gd name="connsiteX33" fmla="*/ 4992 w 10000"/>
                <a:gd name="connsiteY33" fmla="*/ 2455 h 10000"/>
                <a:gd name="connsiteX34" fmla="*/ 4709 w 10000"/>
                <a:gd name="connsiteY34" fmla="*/ 2482 h 10000"/>
                <a:gd name="connsiteX35" fmla="*/ 4430 w 10000"/>
                <a:gd name="connsiteY35" fmla="*/ 2565 h 10000"/>
                <a:gd name="connsiteX36" fmla="*/ 4155 w 10000"/>
                <a:gd name="connsiteY36" fmla="*/ 2686 h 10000"/>
                <a:gd name="connsiteX37" fmla="*/ 3884 w 10000"/>
                <a:gd name="connsiteY37" fmla="*/ 2867 h 10000"/>
                <a:gd name="connsiteX38" fmla="*/ 3619 w 10000"/>
                <a:gd name="connsiteY38" fmla="*/ 3099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5275 w 10000"/>
                <a:gd name="connsiteY31" fmla="*/ 2482 h 10000"/>
                <a:gd name="connsiteX32" fmla="*/ 4992 w 10000"/>
                <a:gd name="connsiteY32" fmla="*/ 2455 h 10000"/>
                <a:gd name="connsiteX33" fmla="*/ 4709 w 10000"/>
                <a:gd name="connsiteY33" fmla="*/ 2482 h 10000"/>
                <a:gd name="connsiteX34" fmla="*/ 4430 w 10000"/>
                <a:gd name="connsiteY34" fmla="*/ 2565 h 10000"/>
                <a:gd name="connsiteX35" fmla="*/ 4155 w 10000"/>
                <a:gd name="connsiteY35" fmla="*/ 2686 h 10000"/>
                <a:gd name="connsiteX36" fmla="*/ 3884 w 10000"/>
                <a:gd name="connsiteY36" fmla="*/ 2867 h 10000"/>
                <a:gd name="connsiteX37" fmla="*/ 3619 w 10000"/>
                <a:gd name="connsiteY37" fmla="*/ 3099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992 w 10000"/>
                <a:gd name="connsiteY31" fmla="*/ 2455 h 10000"/>
                <a:gd name="connsiteX32" fmla="*/ 4709 w 10000"/>
                <a:gd name="connsiteY32" fmla="*/ 2482 h 10000"/>
                <a:gd name="connsiteX33" fmla="*/ 4430 w 10000"/>
                <a:gd name="connsiteY33" fmla="*/ 2565 h 10000"/>
                <a:gd name="connsiteX34" fmla="*/ 4155 w 10000"/>
                <a:gd name="connsiteY34" fmla="*/ 2686 h 10000"/>
                <a:gd name="connsiteX35" fmla="*/ 3884 w 10000"/>
                <a:gd name="connsiteY35" fmla="*/ 2867 h 10000"/>
                <a:gd name="connsiteX36" fmla="*/ 3619 w 10000"/>
                <a:gd name="connsiteY36" fmla="*/ 3099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709 w 10000"/>
                <a:gd name="connsiteY31" fmla="*/ 2482 h 10000"/>
                <a:gd name="connsiteX32" fmla="*/ 4430 w 10000"/>
                <a:gd name="connsiteY32" fmla="*/ 2565 h 10000"/>
                <a:gd name="connsiteX33" fmla="*/ 4155 w 10000"/>
                <a:gd name="connsiteY33" fmla="*/ 2686 h 10000"/>
                <a:gd name="connsiteX34" fmla="*/ 3884 w 10000"/>
                <a:gd name="connsiteY34" fmla="*/ 2867 h 10000"/>
                <a:gd name="connsiteX35" fmla="*/ 3619 w 10000"/>
                <a:gd name="connsiteY35" fmla="*/ 3099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430 w 10000"/>
                <a:gd name="connsiteY31" fmla="*/ 2565 h 10000"/>
                <a:gd name="connsiteX32" fmla="*/ 4155 w 10000"/>
                <a:gd name="connsiteY32" fmla="*/ 2686 h 10000"/>
                <a:gd name="connsiteX33" fmla="*/ 3884 w 10000"/>
                <a:gd name="connsiteY33" fmla="*/ 2867 h 10000"/>
                <a:gd name="connsiteX34" fmla="*/ 3619 w 10000"/>
                <a:gd name="connsiteY34" fmla="*/ 3099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4155 w 10000"/>
                <a:gd name="connsiteY31" fmla="*/ 2686 h 10000"/>
                <a:gd name="connsiteX32" fmla="*/ 3884 w 10000"/>
                <a:gd name="connsiteY32" fmla="*/ 2867 h 10000"/>
                <a:gd name="connsiteX33" fmla="*/ 3619 w 10000"/>
                <a:gd name="connsiteY33" fmla="*/ 3099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884 w 10000"/>
                <a:gd name="connsiteY31" fmla="*/ 2867 h 10000"/>
                <a:gd name="connsiteX32" fmla="*/ 3619 w 10000"/>
                <a:gd name="connsiteY32" fmla="*/ 3099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619 w 10000"/>
                <a:gd name="connsiteY31" fmla="*/ 3099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357 w 10000"/>
                <a:gd name="connsiteY31" fmla="*/ 3374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3104 w 10000"/>
                <a:gd name="connsiteY31" fmla="*/ 3687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858 w 10000"/>
                <a:gd name="connsiteY31" fmla="*/ 4051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618 w 10000"/>
                <a:gd name="connsiteY31" fmla="*/ 4463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386 w 10000"/>
                <a:gd name="connsiteY31" fmla="*/ 4904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2163 w 10000"/>
                <a:gd name="connsiteY31" fmla="*/ 5388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953 w 10000"/>
                <a:gd name="connsiteY31" fmla="*/ 5927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752 w 10000"/>
                <a:gd name="connsiteY31" fmla="*/ 6489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567 w 10000"/>
                <a:gd name="connsiteY31" fmla="*/ 7083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391 w 10000"/>
                <a:gd name="connsiteY31" fmla="*/ 7722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1227 w 10000"/>
                <a:gd name="connsiteY31" fmla="*/ 8398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0 w 10000"/>
                <a:gd name="connsiteY31" fmla="*/ 9890 h 10000"/>
                <a:gd name="connsiteX32" fmla="*/ 111 w 10000"/>
                <a:gd name="connsiteY32" fmla="*/ 9092 h 10000"/>
                <a:gd name="connsiteX33" fmla="*/ 236 w 10000"/>
                <a:gd name="connsiteY33" fmla="*/ 8305 h 10000"/>
                <a:gd name="connsiteX34" fmla="*/ 382 w 10000"/>
                <a:gd name="connsiteY34" fmla="*/ 7562 h 10000"/>
                <a:gd name="connsiteX35" fmla="*/ 546 w 10000"/>
                <a:gd name="connsiteY35" fmla="*/ 6824 h 10000"/>
                <a:gd name="connsiteX36" fmla="*/ 722 w 10000"/>
                <a:gd name="connsiteY36" fmla="*/ 6114 h 10000"/>
                <a:gd name="connsiteX37" fmla="*/ 915 w 10000"/>
                <a:gd name="connsiteY37" fmla="*/ 5449 h 10000"/>
                <a:gd name="connsiteX38" fmla="*/ 1124 w 10000"/>
                <a:gd name="connsiteY38" fmla="*/ 4805 h 10000"/>
                <a:gd name="connsiteX39" fmla="*/ 1340 w 10000"/>
                <a:gd name="connsiteY39" fmla="*/ 4188 h 10000"/>
                <a:gd name="connsiteX40" fmla="*/ 1574 w 10000"/>
                <a:gd name="connsiteY40" fmla="*/ 3616 h 10000"/>
                <a:gd name="connsiteX41" fmla="*/ 1816 w 10000"/>
                <a:gd name="connsiteY41" fmla="*/ 3071 h 10000"/>
                <a:gd name="connsiteX42" fmla="*/ 2070 w 10000"/>
                <a:gd name="connsiteY42" fmla="*/ 2576 h 10000"/>
                <a:gd name="connsiteX43" fmla="*/ 2335 w 10000"/>
                <a:gd name="connsiteY43" fmla="*/ 2113 h 10000"/>
                <a:gd name="connsiteX44" fmla="*/ 2606 w 10000"/>
                <a:gd name="connsiteY44" fmla="*/ 1690 h 10000"/>
                <a:gd name="connsiteX45" fmla="*/ 2885 w 10000"/>
                <a:gd name="connsiteY45" fmla="*/ 1304 h 10000"/>
                <a:gd name="connsiteX46" fmla="*/ 3172 w 10000"/>
                <a:gd name="connsiteY46" fmla="*/ 969 h 10000"/>
                <a:gd name="connsiteX47" fmla="*/ 3465 w 10000"/>
                <a:gd name="connsiteY47" fmla="*/ 677 h 10000"/>
                <a:gd name="connsiteX48" fmla="*/ 3763 w 10000"/>
                <a:gd name="connsiteY48" fmla="*/ 446 h 10000"/>
                <a:gd name="connsiteX49" fmla="*/ 4066 w 10000"/>
                <a:gd name="connsiteY49" fmla="*/ 253 h 10000"/>
                <a:gd name="connsiteX50" fmla="*/ 4374 w 10000"/>
                <a:gd name="connsiteY50" fmla="*/ 116 h 10000"/>
                <a:gd name="connsiteX51" fmla="*/ 4682 w 10000"/>
                <a:gd name="connsiteY51" fmla="*/ 33 h 10000"/>
                <a:gd name="connsiteX52" fmla="*/ 4992 w 10000"/>
                <a:gd name="connsiteY52"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0 w 9889"/>
                <a:gd name="connsiteY31" fmla="*/ 9092 h 10000"/>
                <a:gd name="connsiteX32" fmla="*/ 125 w 9889"/>
                <a:gd name="connsiteY32" fmla="*/ 8305 h 10000"/>
                <a:gd name="connsiteX33" fmla="*/ 271 w 9889"/>
                <a:gd name="connsiteY33" fmla="*/ 7562 h 10000"/>
                <a:gd name="connsiteX34" fmla="*/ 435 w 9889"/>
                <a:gd name="connsiteY34" fmla="*/ 6824 h 10000"/>
                <a:gd name="connsiteX35" fmla="*/ 611 w 9889"/>
                <a:gd name="connsiteY35" fmla="*/ 6114 h 10000"/>
                <a:gd name="connsiteX36" fmla="*/ 804 w 9889"/>
                <a:gd name="connsiteY36" fmla="*/ 5449 h 10000"/>
                <a:gd name="connsiteX37" fmla="*/ 1013 w 9889"/>
                <a:gd name="connsiteY37" fmla="*/ 4805 h 10000"/>
                <a:gd name="connsiteX38" fmla="*/ 1229 w 9889"/>
                <a:gd name="connsiteY38" fmla="*/ 4188 h 10000"/>
                <a:gd name="connsiteX39" fmla="*/ 1463 w 9889"/>
                <a:gd name="connsiteY39" fmla="*/ 3616 h 10000"/>
                <a:gd name="connsiteX40" fmla="*/ 1705 w 9889"/>
                <a:gd name="connsiteY40" fmla="*/ 3071 h 10000"/>
                <a:gd name="connsiteX41" fmla="*/ 1959 w 9889"/>
                <a:gd name="connsiteY41" fmla="*/ 2576 h 10000"/>
                <a:gd name="connsiteX42" fmla="*/ 2224 w 9889"/>
                <a:gd name="connsiteY42" fmla="*/ 2113 h 10000"/>
                <a:gd name="connsiteX43" fmla="*/ 2495 w 9889"/>
                <a:gd name="connsiteY43" fmla="*/ 1690 h 10000"/>
                <a:gd name="connsiteX44" fmla="*/ 2774 w 9889"/>
                <a:gd name="connsiteY44" fmla="*/ 1304 h 10000"/>
                <a:gd name="connsiteX45" fmla="*/ 3061 w 9889"/>
                <a:gd name="connsiteY45" fmla="*/ 969 h 10000"/>
                <a:gd name="connsiteX46" fmla="*/ 3354 w 9889"/>
                <a:gd name="connsiteY46" fmla="*/ 677 h 10000"/>
                <a:gd name="connsiteX47" fmla="*/ 3652 w 9889"/>
                <a:gd name="connsiteY47" fmla="*/ 446 h 10000"/>
                <a:gd name="connsiteX48" fmla="*/ 3955 w 9889"/>
                <a:gd name="connsiteY48" fmla="*/ 253 h 10000"/>
                <a:gd name="connsiteX49" fmla="*/ 4263 w 9889"/>
                <a:gd name="connsiteY49" fmla="*/ 116 h 10000"/>
                <a:gd name="connsiteX50" fmla="*/ 4571 w 9889"/>
                <a:gd name="connsiteY50" fmla="*/ 33 h 10000"/>
                <a:gd name="connsiteX51" fmla="*/ 4881 w 9889"/>
                <a:gd name="connsiteY51"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0 w 9874"/>
                <a:gd name="connsiteY31" fmla="*/ 8305 h 10000"/>
                <a:gd name="connsiteX32" fmla="*/ 148 w 9874"/>
                <a:gd name="connsiteY32" fmla="*/ 7562 h 10000"/>
                <a:gd name="connsiteX33" fmla="*/ 314 w 9874"/>
                <a:gd name="connsiteY33" fmla="*/ 6824 h 10000"/>
                <a:gd name="connsiteX34" fmla="*/ 492 w 9874"/>
                <a:gd name="connsiteY34" fmla="*/ 6114 h 10000"/>
                <a:gd name="connsiteX35" fmla="*/ 687 w 9874"/>
                <a:gd name="connsiteY35" fmla="*/ 5449 h 10000"/>
                <a:gd name="connsiteX36" fmla="*/ 898 w 9874"/>
                <a:gd name="connsiteY36" fmla="*/ 4805 h 10000"/>
                <a:gd name="connsiteX37" fmla="*/ 1117 w 9874"/>
                <a:gd name="connsiteY37" fmla="*/ 4188 h 10000"/>
                <a:gd name="connsiteX38" fmla="*/ 1353 w 9874"/>
                <a:gd name="connsiteY38" fmla="*/ 3616 h 10000"/>
                <a:gd name="connsiteX39" fmla="*/ 1598 w 9874"/>
                <a:gd name="connsiteY39" fmla="*/ 3071 h 10000"/>
                <a:gd name="connsiteX40" fmla="*/ 1855 w 9874"/>
                <a:gd name="connsiteY40" fmla="*/ 2576 h 10000"/>
                <a:gd name="connsiteX41" fmla="*/ 2123 w 9874"/>
                <a:gd name="connsiteY41" fmla="*/ 2113 h 10000"/>
                <a:gd name="connsiteX42" fmla="*/ 2397 w 9874"/>
                <a:gd name="connsiteY42" fmla="*/ 1690 h 10000"/>
                <a:gd name="connsiteX43" fmla="*/ 2679 w 9874"/>
                <a:gd name="connsiteY43" fmla="*/ 1304 h 10000"/>
                <a:gd name="connsiteX44" fmla="*/ 2969 w 9874"/>
                <a:gd name="connsiteY44" fmla="*/ 969 h 10000"/>
                <a:gd name="connsiteX45" fmla="*/ 3266 w 9874"/>
                <a:gd name="connsiteY45" fmla="*/ 677 h 10000"/>
                <a:gd name="connsiteX46" fmla="*/ 3567 w 9874"/>
                <a:gd name="connsiteY46" fmla="*/ 446 h 10000"/>
                <a:gd name="connsiteX47" fmla="*/ 3873 w 9874"/>
                <a:gd name="connsiteY47" fmla="*/ 253 h 10000"/>
                <a:gd name="connsiteX48" fmla="*/ 4185 w 9874"/>
                <a:gd name="connsiteY48" fmla="*/ 116 h 10000"/>
                <a:gd name="connsiteX49" fmla="*/ 4496 w 9874"/>
                <a:gd name="connsiteY49" fmla="*/ 33 h 10000"/>
                <a:gd name="connsiteX50" fmla="*/ 4810 w 9874"/>
                <a:gd name="connsiteY50"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0 w 9850"/>
                <a:gd name="connsiteY31" fmla="*/ 7562 h 10000"/>
                <a:gd name="connsiteX32" fmla="*/ 168 w 9850"/>
                <a:gd name="connsiteY32" fmla="*/ 6824 h 10000"/>
                <a:gd name="connsiteX33" fmla="*/ 348 w 9850"/>
                <a:gd name="connsiteY33" fmla="*/ 6114 h 10000"/>
                <a:gd name="connsiteX34" fmla="*/ 546 w 9850"/>
                <a:gd name="connsiteY34" fmla="*/ 5449 h 10000"/>
                <a:gd name="connsiteX35" fmla="*/ 759 w 9850"/>
                <a:gd name="connsiteY35" fmla="*/ 4805 h 10000"/>
                <a:gd name="connsiteX36" fmla="*/ 981 w 9850"/>
                <a:gd name="connsiteY36" fmla="*/ 4188 h 10000"/>
                <a:gd name="connsiteX37" fmla="*/ 1220 w 9850"/>
                <a:gd name="connsiteY37" fmla="*/ 3616 h 10000"/>
                <a:gd name="connsiteX38" fmla="*/ 1468 w 9850"/>
                <a:gd name="connsiteY38" fmla="*/ 3071 h 10000"/>
                <a:gd name="connsiteX39" fmla="*/ 1729 w 9850"/>
                <a:gd name="connsiteY39" fmla="*/ 2576 h 10000"/>
                <a:gd name="connsiteX40" fmla="*/ 2000 w 9850"/>
                <a:gd name="connsiteY40" fmla="*/ 2113 h 10000"/>
                <a:gd name="connsiteX41" fmla="*/ 2278 w 9850"/>
                <a:gd name="connsiteY41" fmla="*/ 1690 h 10000"/>
                <a:gd name="connsiteX42" fmla="*/ 2563 w 9850"/>
                <a:gd name="connsiteY42" fmla="*/ 1304 h 10000"/>
                <a:gd name="connsiteX43" fmla="*/ 2857 w 9850"/>
                <a:gd name="connsiteY43" fmla="*/ 969 h 10000"/>
                <a:gd name="connsiteX44" fmla="*/ 3158 w 9850"/>
                <a:gd name="connsiteY44" fmla="*/ 677 h 10000"/>
                <a:gd name="connsiteX45" fmla="*/ 3463 w 9850"/>
                <a:gd name="connsiteY45" fmla="*/ 446 h 10000"/>
                <a:gd name="connsiteX46" fmla="*/ 3772 w 9850"/>
                <a:gd name="connsiteY46" fmla="*/ 253 h 10000"/>
                <a:gd name="connsiteX47" fmla="*/ 4088 w 9850"/>
                <a:gd name="connsiteY47" fmla="*/ 116 h 10000"/>
                <a:gd name="connsiteX48" fmla="*/ 4403 w 9850"/>
                <a:gd name="connsiteY48" fmla="*/ 33 h 10000"/>
                <a:gd name="connsiteX49" fmla="*/ 4721 w 9850"/>
                <a:gd name="connsiteY49"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0 w 9829"/>
                <a:gd name="connsiteY31" fmla="*/ 6824 h 10000"/>
                <a:gd name="connsiteX32" fmla="*/ 182 w 9829"/>
                <a:gd name="connsiteY32" fmla="*/ 6114 h 10000"/>
                <a:gd name="connsiteX33" fmla="*/ 383 w 9829"/>
                <a:gd name="connsiteY33" fmla="*/ 5449 h 10000"/>
                <a:gd name="connsiteX34" fmla="*/ 600 w 9829"/>
                <a:gd name="connsiteY34" fmla="*/ 4805 h 10000"/>
                <a:gd name="connsiteX35" fmla="*/ 825 w 9829"/>
                <a:gd name="connsiteY35" fmla="*/ 4188 h 10000"/>
                <a:gd name="connsiteX36" fmla="*/ 1068 w 9829"/>
                <a:gd name="connsiteY36" fmla="*/ 3616 h 10000"/>
                <a:gd name="connsiteX37" fmla="*/ 1319 w 9829"/>
                <a:gd name="connsiteY37" fmla="*/ 3071 h 10000"/>
                <a:gd name="connsiteX38" fmla="*/ 1584 w 9829"/>
                <a:gd name="connsiteY38" fmla="*/ 2576 h 10000"/>
                <a:gd name="connsiteX39" fmla="*/ 1859 w 9829"/>
                <a:gd name="connsiteY39" fmla="*/ 2113 h 10000"/>
                <a:gd name="connsiteX40" fmla="*/ 2142 w 9829"/>
                <a:gd name="connsiteY40" fmla="*/ 1690 h 10000"/>
                <a:gd name="connsiteX41" fmla="*/ 2431 w 9829"/>
                <a:gd name="connsiteY41" fmla="*/ 1304 h 10000"/>
                <a:gd name="connsiteX42" fmla="*/ 2730 w 9829"/>
                <a:gd name="connsiteY42" fmla="*/ 969 h 10000"/>
                <a:gd name="connsiteX43" fmla="*/ 3035 w 9829"/>
                <a:gd name="connsiteY43" fmla="*/ 677 h 10000"/>
                <a:gd name="connsiteX44" fmla="*/ 3345 w 9829"/>
                <a:gd name="connsiteY44" fmla="*/ 446 h 10000"/>
                <a:gd name="connsiteX45" fmla="*/ 3658 w 9829"/>
                <a:gd name="connsiteY45" fmla="*/ 253 h 10000"/>
                <a:gd name="connsiteX46" fmla="*/ 3979 w 9829"/>
                <a:gd name="connsiteY46" fmla="*/ 116 h 10000"/>
                <a:gd name="connsiteX47" fmla="*/ 4299 w 9829"/>
                <a:gd name="connsiteY47" fmla="*/ 33 h 10000"/>
                <a:gd name="connsiteX48" fmla="*/ 4622 w 9829"/>
                <a:gd name="connsiteY48"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0 w 9815"/>
                <a:gd name="connsiteY31" fmla="*/ 6114 h 10000"/>
                <a:gd name="connsiteX32" fmla="*/ 205 w 9815"/>
                <a:gd name="connsiteY32" fmla="*/ 5449 h 10000"/>
                <a:gd name="connsiteX33" fmla="*/ 425 w 9815"/>
                <a:gd name="connsiteY33" fmla="*/ 4805 h 10000"/>
                <a:gd name="connsiteX34" fmla="*/ 654 w 9815"/>
                <a:gd name="connsiteY34" fmla="*/ 4188 h 10000"/>
                <a:gd name="connsiteX35" fmla="*/ 902 w 9815"/>
                <a:gd name="connsiteY35" fmla="*/ 3616 h 10000"/>
                <a:gd name="connsiteX36" fmla="*/ 1157 w 9815"/>
                <a:gd name="connsiteY36" fmla="*/ 3071 h 10000"/>
                <a:gd name="connsiteX37" fmla="*/ 1427 w 9815"/>
                <a:gd name="connsiteY37" fmla="*/ 2576 h 10000"/>
                <a:gd name="connsiteX38" fmla="*/ 1706 w 9815"/>
                <a:gd name="connsiteY38" fmla="*/ 2113 h 10000"/>
                <a:gd name="connsiteX39" fmla="*/ 1994 w 9815"/>
                <a:gd name="connsiteY39" fmla="*/ 1690 h 10000"/>
                <a:gd name="connsiteX40" fmla="*/ 2288 w 9815"/>
                <a:gd name="connsiteY40" fmla="*/ 1304 h 10000"/>
                <a:gd name="connsiteX41" fmla="*/ 2592 w 9815"/>
                <a:gd name="connsiteY41" fmla="*/ 969 h 10000"/>
                <a:gd name="connsiteX42" fmla="*/ 2903 w 9815"/>
                <a:gd name="connsiteY42" fmla="*/ 677 h 10000"/>
                <a:gd name="connsiteX43" fmla="*/ 3218 w 9815"/>
                <a:gd name="connsiteY43" fmla="*/ 446 h 10000"/>
                <a:gd name="connsiteX44" fmla="*/ 3537 w 9815"/>
                <a:gd name="connsiteY44" fmla="*/ 253 h 10000"/>
                <a:gd name="connsiteX45" fmla="*/ 3863 w 9815"/>
                <a:gd name="connsiteY45" fmla="*/ 116 h 10000"/>
                <a:gd name="connsiteX46" fmla="*/ 4189 w 9815"/>
                <a:gd name="connsiteY46" fmla="*/ 33 h 10000"/>
                <a:gd name="connsiteX47" fmla="*/ 4517 w 9815"/>
                <a:gd name="connsiteY47"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0 w 9791"/>
                <a:gd name="connsiteY31" fmla="*/ 5449 h 10000"/>
                <a:gd name="connsiteX32" fmla="*/ 224 w 9791"/>
                <a:gd name="connsiteY32" fmla="*/ 4805 h 10000"/>
                <a:gd name="connsiteX33" fmla="*/ 457 w 9791"/>
                <a:gd name="connsiteY33" fmla="*/ 4188 h 10000"/>
                <a:gd name="connsiteX34" fmla="*/ 710 w 9791"/>
                <a:gd name="connsiteY34" fmla="*/ 3616 h 10000"/>
                <a:gd name="connsiteX35" fmla="*/ 970 w 9791"/>
                <a:gd name="connsiteY35" fmla="*/ 3071 h 10000"/>
                <a:gd name="connsiteX36" fmla="*/ 1245 w 9791"/>
                <a:gd name="connsiteY36" fmla="*/ 2576 h 10000"/>
                <a:gd name="connsiteX37" fmla="*/ 1529 w 9791"/>
                <a:gd name="connsiteY37" fmla="*/ 2113 h 10000"/>
                <a:gd name="connsiteX38" fmla="*/ 1823 w 9791"/>
                <a:gd name="connsiteY38" fmla="*/ 1690 h 10000"/>
                <a:gd name="connsiteX39" fmla="*/ 2122 w 9791"/>
                <a:gd name="connsiteY39" fmla="*/ 1304 h 10000"/>
                <a:gd name="connsiteX40" fmla="*/ 2432 w 9791"/>
                <a:gd name="connsiteY40" fmla="*/ 969 h 10000"/>
                <a:gd name="connsiteX41" fmla="*/ 2749 w 9791"/>
                <a:gd name="connsiteY41" fmla="*/ 677 h 10000"/>
                <a:gd name="connsiteX42" fmla="*/ 3070 w 9791"/>
                <a:gd name="connsiteY42" fmla="*/ 446 h 10000"/>
                <a:gd name="connsiteX43" fmla="*/ 3395 w 9791"/>
                <a:gd name="connsiteY43" fmla="*/ 253 h 10000"/>
                <a:gd name="connsiteX44" fmla="*/ 3727 w 9791"/>
                <a:gd name="connsiteY44" fmla="*/ 116 h 10000"/>
                <a:gd name="connsiteX45" fmla="*/ 4059 w 9791"/>
                <a:gd name="connsiteY45" fmla="*/ 33 h 10000"/>
                <a:gd name="connsiteX46" fmla="*/ 4393 w 9791"/>
                <a:gd name="connsiteY46"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0 w 9771"/>
                <a:gd name="connsiteY31" fmla="*/ 4805 h 10000"/>
                <a:gd name="connsiteX32" fmla="*/ 238 w 9771"/>
                <a:gd name="connsiteY32" fmla="*/ 4188 h 10000"/>
                <a:gd name="connsiteX33" fmla="*/ 496 w 9771"/>
                <a:gd name="connsiteY33" fmla="*/ 3616 h 10000"/>
                <a:gd name="connsiteX34" fmla="*/ 762 w 9771"/>
                <a:gd name="connsiteY34" fmla="*/ 3071 h 10000"/>
                <a:gd name="connsiteX35" fmla="*/ 1043 w 9771"/>
                <a:gd name="connsiteY35" fmla="*/ 2576 h 10000"/>
                <a:gd name="connsiteX36" fmla="*/ 1333 w 9771"/>
                <a:gd name="connsiteY36" fmla="*/ 2113 h 10000"/>
                <a:gd name="connsiteX37" fmla="*/ 1633 w 9771"/>
                <a:gd name="connsiteY37" fmla="*/ 1690 h 10000"/>
                <a:gd name="connsiteX38" fmla="*/ 1938 w 9771"/>
                <a:gd name="connsiteY38" fmla="*/ 1304 h 10000"/>
                <a:gd name="connsiteX39" fmla="*/ 2255 w 9771"/>
                <a:gd name="connsiteY39" fmla="*/ 969 h 10000"/>
                <a:gd name="connsiteX40" fmla="*/ 2579 w 9771"/>
                <a:gd name="connsiteY40" fmla="*/ 677 h 10000"/>
                <a:gd name="connsiteX41" fmla="*/ 2907 w 9771"/>
                <a:gd name="connsiteY41" fmla="*/ 446 h 10000"/>
                <a:gd name="connsiteX42" fmla="*/ 3238 w 9771"/>
                <a:gd name="connsiteY42" fmla="*/ 253 h 10000"/>
                <a:gd name="connsiteX43" fmla="*/ 3578 w 9771"/>
                <a:gd name="connsiteY43" fmla="*/ 116 h 10000"/>
                <a:gd name="connsiteX44" fmla="*/ 3917 w 9771"/>
                <a:gd name="connsiteY44" fmla="*/ 33 h 10000"/>
                <a:gd name="connsiteX45" fmla="*/ 4258 w 9771"/>
                <a:gd name="connsiteY45"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0 w 9756"/>
                <a:gd name="connsiteY31" fmla="*/ 4188 h 10000"/>
                <a:gd name="connsiteX32" fmla="*/ 264 w 9756"/>
                <a:gd name="connsiteY32" fmla="*/ 3616 h 10000"/>
                <a:gd name="connsiteX33" fmla="*/ 536 w 9756"/>
                <a:gd name="connsiteY33" fmla="*/ 3071 h 10000"/>
                <a:gd name="connsiteX34" fmla="*/ 823 w 9756"/>
                <a:gd name="connsiteY34" fmla="*/ 2576 h 10000"/>
                <a:gd name="connsiteX35" fmla="*/ 1120 w 9756"/>
                <a:gd name="connsiteY35" fmla="*/ 2113 h 10000"/>
                <a:gd name="connsiteX36" fmla="*/ 1427 w 9756"/>
                <a:gd name="connsiteY36" fmla="*/ 1690 h 10000"/>
                <a:gd name="connsiteX37" fmla="*/ 1739 w 9756"/>
                <a:gd name="connsiteY37" fmla="*/ 1304 h 10000"/>
                <a:gd name="connsiteX38" fmla="*/ 2064 w 9756"/>
                <a:gd name="connsiteY38" fmla="*/ 969 h 10000"/>
                <a:gd name="connsiteX39" fmla="*/ 2395 w 9756"/>
                <a:gd name="connsiteY39" fmla="*/ 677 h 10000"/>
                <a:gd name="connsiteX40" fmla="*/ 2731 w 9756"/>
                <a:gd name="connsiteY40" fmla="*/ 446 h 10000"/>
                <a:gd name="connsiteX41" fmla="*/ 3070 w 9756"/>
                <a:gd name="connsiteY41" fmla="*/ 253 h 10000"/>
                <a:gd name="connsiteX42" fmla="*/ 3418 w 9756"/>
                <a:gd name="connsiteY42" fmla="*/ 116 h 10000"/>
                <a:gd name="connsiteX43" fmla="*/ 3765 w 9756"/>
                <a:gd name="connsiteY43" fmla="*/ 33 h 10000"/>
                <a:gd name="connsiteX44" fmla="*/ 4114 w 9756"/>
                <a:gd name="connsiteY44"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0 w 9729"/>
                <a:gd name="connsiteY31" fmla="*/ 3616 h 10000"/>
                <a:gd name="connsiteX32" fmla="*/ 278 w 9729"/>
                <a:gd name="connsiteY32" fmla="*/ 3071 h 10000"/>
                <a:gd name="connsiteX33" fmla="*/ 573 w 9729"/>
                <a:gd name="connsiteY33" fmla="*/ 2576 h 10000"/>
                <a:gd name="connsiteX34" fmla="*/ 877 w 9729"/>
                <a:gd name="connsiteY34" fmla="*/ 2113 h 10000"/>
                <a:gd name="connsiteX35" fmla="*/ 1192 w 9729"/>
                <a:gd name="connsiteY35" fmla="*/ 1690 h 10000"/>
                <a:gd name="connsiteX36" fmla="*/ 1511 w 9729"/>
                <a:gd name="connsiteY36" fmla="*/ 1304 h 10000"/>
                <a:gd name="connsiteX37" fmla="*/ 1845 w 9729"/>
                <a:gd name="connsiteY37" fmla="*/ 969 h 10000"/>
                <a:gd name="connsiteX38" fmla="*/ 2184 w 9729"/>
                <a:gd name="connsiteY38" fmla="*/ 677 h 10000"/>
                <a:gd name="connsiteX39" fmla="*/ 2528 w 9729"/>
                <a:gd name="connsiteY39" fmla="*/ 446 h 10000"/>
                <a:gd name="connsiteX40" fmla="*/ 2876 w 9729"/>
                <a:gd name="connsiteY40" fmla="*/ 253 h 10000"/>
                <a:gd name="connsiteX41" fmla="*/ 3232 w 9729"/>
                <a:gd name="connsiteY41" fmla="*/ 116 h 10000"/>
                <a:gd name="connsiteX42" fmla="*/ 3588 w 9729"/>
                <a:gd name="connsiteY42" fmla="*/ 33 h 10000"/>
                <a:gd name="connsiteX43" fmla="*/ 3946 w 9729"/>
                <a:gd name="connsiteY43"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0 w 9714"/>
                <a:gd name="connsiteY31" fmla="*/ 3071 h 10000"/>
                <a:gd name="connsiteX32" fmla="*/ 303 w 9714"/>
                <a:gd name="connsiteY32" fmla="*/ 2576 h 10000"/>
                <a:gd name="connsiteX33" fmla="*/ 615 w 9714"/>
                <a:gd name="connsiteY33" fmla="*/ 2113 h 10000"/>
                <a:gd name="connsiteX34" fmla="*/ 939 w 9714"/>
                <a:gd name="connsiteY34" fmla="*/ 1690 h 10000"/>
                <a:gd name="connsiteX35" fmla="*/ 1267 w 9714"/>
                <a:gd name="connsiteY35" fmla="*/ 1304 h 10000"/>
                <a:gd name="connsiteX36" fmla="*/ 1610 w 9714"/>
                <a:gd name="connsiteY36" fmla="*/ 969 h 10000"/>
                <a:gd name="connsiteX37" fmla="*/ 1959 w 9714"/>
                <a:gd name="connsiteY37" fmla="*/ 677 h 10000"/>
                <a:gd name="connsiteX38" fmla="*/ 2312 w 9714"/>
                <a:gd name="connsiteY38" fmla="*/ 446 h 10000"/>
                <a:gd name="connsiteX39" fmla="*/ 2670 w 9714"/>
                <a:gd name="connsiteY39" fmla="*/ 253 h 10000"/>
                <a:gd name="connsiteX40" fmla="*/ 3036 w 9714"/>
                <a:gd name="connsiteY40" fmla="*/ 116 h 10000"/>
                <a:gd name="connsiteX41" fmla="*/ 3402 w 9714"/>
                <a:gd name="connsiteY41" fmla="*/ 33 h 10000"/>
                <a:gd name="connsiteX42" fmla="*/ 3770 w 9714"/>
                <a:gd name="connsiteY42"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0 w 9688"/>
                <a:gd name="connsiteY31" fmla="*/ 2576 h 10000"/>
                <a:gd name="connsiteX32" fmla="*/ 321 w 9688"/>
                <a:gd name="connsiteY32" fmla="*/ 2113 h 10000"/>
                <a:gd name="connsiteX33" fmla="*/ 655 w 9688"/>
                <a:gd name="connsiteY33" fmla="*/ 1690 h 10000"/>
                <a:gd name="connsiteX34" fmla="*/ 992 w 9688"/>
                <a:gd name="connsiteY34" fmla="*/ 1304 h 10000"/>
                <a:gd name="connsiteX35" fmla="*/ 1345 w 9688"/>
                <a:gd name="connsiteY35" fmla="*/ 969 h 10000"/>
                <a:gd name="connsiteX36" fmla="*/ 1705 w 9688"/>
                <a:gd name="connsiteY36" fmla="*/ 677 h 10000"/>
                <a:gd name="connsiteX37" fmla="*/ 2068 w 9688"/>
                <a:gd name="connsiteY37" fmla="*/ 446 h 10000"/>
                <a:gd name="connsiteX38" fmla="*/ 2437 w 9688"/>
                <a:gd name="connsiteY38" fmla="*/ 253 h 10000"/>
                <a:gd name="connsiteX39" fmla="*/ 2813 w 9688"/>
                <a:gd name="connsiteY39" fmla="*/ 116 h 10000"/>
                <a:gd name="connsiteX40" fmla="*/ 3190 w 9688"/>
                <a:gd name="connsiteY40" fmla="*/ 33 h 10000"/>
                <a:gd name="connsiteX41" fmla="*/ 3569 w 9688"/>
                <a:gd name="connsiteY41"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0 w 9669"/>
                <a:gd name="connsiteY31" fmla="*/ 2113 h 10000"/>
                <a:gd name="connsiteX32" fmla="*/ 345 w 9669"/>
                <a:gd name="connsiteY32" fmla="*/ 1690 h 10000"/>
                <a:gd name="connsiteX33" fmla="*/ 693 w 9669"/>
                <a:gd name="connsiteY33" fmla="*/ 1304 h 10000"/>
                <a:gd name="connsiteX34" fmla="*/ 1057 w 9669"/>
                <a:gd name="connsiteY34" fmla="*/ 969 h 10000"/>
                <a:gd name="connsiteX35" fmla="*/ 1429 w 9669"/>
                <a:gd name="connsiteY35" fmla="*/ 677 h 10000"/>
                <a:gd name="connsiteX36" fmla="*/ 1804 w 9669"/>
                <a:gd name="connsiteY36" fmla="*/ 446 h 10000"/>
                <a:gd name="connsiteX37" fmla="*/ 2184 w 9669"/>
                <a:gd name="connsiteY37" fmla="*/ 253 h 10000"/>
                <a:gd name="connsiteX38" fmla="*/ 2573 w 9669"/>
                <a:gd name="connsiteY38" fmla="*/ 116 h 10000"/>
                <a:gd name="connsiteX39" fmla="*/ 2962 w 9669"/>
                <a:gd name="connsiteY39" fmla="*/ 33 h 10000"/>
                <a:gd name="connsiteX40" fmla="*/ 3353 w 9669"/>
                <a:gd name="connsiteY40"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0 w 9643"/>
                <a:gd name="connsiteY31" fmla="*/ 1690 h 10000"/>
                <a:gd name="connsiteX32" fmla="*/ 360 w 9643"/>
                <a:gd name="connsiteY32" fmla="*/ 1304 h 10000"/>
                <a:gd name="connsiteX33" fmla="*/ 736 w 9643"/>
                <a:gd name="connsiteY33" fmla="*/ 969 h 10000"/>
                <a:gd name="connsiteX34" fmla="*/ 1121 w 9643"/>
                <a:gd name="connsiteY34" fmla="*/ 677 h 10000"/>
                <a:gd name="connsiteX35" fmla="*/ 1509 w 9643"/>
                <a:gd name="connsiteY35" fmla="*/ 446 h 10000"/>
                <a:gd name="connsiteX36" fmla="*/ 1902 w 9643"/>
                <a:gd name="connsiteY36" fmla="*/ 253 h 10000"/>
                <a:gd name="connsiteX37" fmla="*/ 2304 w 9643"/>
                <a:gd name="connsiteY37" fmla="*/ 116 h 10000"/>
                <a:gd name="connsiteX38" fmla="*/ 2706 w 9643"/>
                <a:gd name="connsiteY38" fmla="*/ 33 h 10000"/>
                <a:gd name="connsiteX39" fmla="*/ 3111 w 9643"/>
                <a:gd name="connsiteY39"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0 w 9627"/>
                <a:gd name="connsiteY31" fmla="*/ 1304 h 10000"/>
                <a:gd name="connsiteX32" fmla="*/ 390 w 9627"/>
                <a:gd name="connsiteY32" fmla="*/ 969 h 10000"/>
                <a:gd name="connsiteX33" fmla="*/ 790 w 9627"/>
                <a:gd name="connsiteY33" fmla="*/ 677 h 10000"/>
                <a:gd name="connsiteX34" fmla="*/ 1192 w 9627"/>
                <a:gd name="connsiteY34" fmla="*/ 446 h 10000"/>
                <a:gd name="connsiteX35" fmla="*/ 1599 w 9627"/>
                <a:gd name="connsiteY35" fmla="*/ 253 h 10000"/>
                <a:gd name="connsiteX36" fmla="*/ 2016 w 9627"/>
                <a:gd name="connsiteY36" fmla="*/ 116 h 10000"/>
                <a:gd name="connsiteX37" fmla="*/ 2433 w 9627"/>
                <a:gd name="connsiteY37" fmla="*/ 33 h 10000"/>
                <a:gd name="connsiteX38" fmla="*/ 2853 w 9627"/>
                <a:gd name="connsiteY38"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0 w 9595"/>
                <a:gd name="connsiteY31" fmla="*/ 969 h 10000"/>
                <a:gd name="connsiteX32" fmla="*/ 416 w 9595"/>
                <a:gd name="connsiteY32" fmla="*/ 677 h 10000"/>
                <a:gd name="connsiteX33" fmla="*/ 833 w 9595"/>
                <a:gd name="connsiteY33" fmla="*/ 446 h 10000"/>
                <a:gd name="connsiteX34" fmla="*/ 1256 w 9595"/>
                <a:gd name="connsiteY34" fmla="*/ 253 h 10000"/>
                <a:gd name="connsiteX35" fmla="*/ 1689 w 9595"/>
                <a:gd name="connsiteY35" fmla="*/ 116 h 10000"/>
                <a:gd name="connsiteX36" fmla="*/ 2122 w 9595"/>
                <a:gd name="connsiteY36" fmla="*/ 33 h 10000"/>
                <a:gd name="connsiteX37" fmla="*/ 2559 w 9595"/>
                <a:gd name="connsiteY37"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0 w 9566"/>
                <a:gd name="connsiteY31" fmla="*/ 677 h 10000"/>
                <a:gd name="connsiteX32" fmla="*/ 434 w 9566"/>
                <a:gd name="connsiteY32" fmla="*/ 446 h 10000"/>
                <a:gd name="connsiteX33" fmla="*/ 875 w 9566"/>
                <a:gd name="connsiteY33" fmla="*/ 253 h 10000"/>
                <a:gd name="connsiteX34" fmla="*/ 1326 w 9566"/>
                <a:gd name="connsiteY34" fmla="*/ 116 h 10000"/>
                <a:gd name="connsiteX35" fmla="*/ 1778 w 9566"/>
                <a:gd name="connsiteY35" fmla="*/ 33 h 10000"/>
                <a:gd name="connsiteX36" fmla="*/ 2233 w 9566"/>
                <a:gd name="connsiteY36"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0 w 9546"/>
                <a:gd name="connsiteY31" fmla="*/ 446 h 10000"/>
                <a:gd name="connsiteX32" fmla="*/ 461 w 9546"/>
                <a:gd name="connsiteY32" fmla="*/ 253 h 10000"/>
                <a:gd name="connsiteX33" fmla="*/ 932 w 9546"/>
                <a:gd name="connsiteY33" fmla="*/ 116 h 10000"/>
                <a:gd name="connsiteX34" fmla="*/ 1405 w 9546"/>
                <a:gd name="connsiteY34" fmla="*/ 33 h 10000"/>
                <a:gd name="connsiteX35" fmla="*/ 1880 w 9546"/>
                <a:gd name="connsiteY35"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0 w 9517"/>
                <a:gd name="connsiteY31" fmla="*/ 253 h 10000"/>
                <a:gd name="connsiteX32" fmla="*/ 493 w 9517"/>
                <a:gd name="connsiteY32" fmla="*/ 116 h 10000"/>
                <a:gd name="connsiteX33" fmla="*/ 989 w 9517"/>
                <a:gd name="connsiteY33" fmla="*/ 33 h 10000"/>
                <a:gd name="connsiteX34" fmla="*/ 1486 w 9517"/>
                <a:gd name="connsiteY34"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0 w 9482"/>
                <a:gd name="connsiteY31" fmla="*/ 116 h 10000"/>
                <a:gd name="connsiteX32" fmla="*/ 521 w 9482"/>
                <a:gd name="connsiteY32" fmla="*/ 33 h 10000"/>
                <a:gd name="connsiteX33" fmla="*/ 1043 w 9482"/>
                <a:gd name="connsiteY33"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0 w 9451"/>
                <a:gd name="connsiteY31" fmla="*/ 33 h 10000"/>
                <a:gd name="connsiteX32" fmla="*/ 551 w 9451"/>
                <a:gd name="connsiteY32"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0 w 9417"/>
                <a:gd name="connsiteY31" fmla="*/ 0 h 10000"/>
                <a:gd name="connsiteX0" fmla="*/ 4586 w 9375"/>
                <a:gd name="connsiteY0" fmla="*/ 488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0" fmla="*/ 4223 w 9331"/>
                <a:gd name="connsiteY0" fmla="*/ 4815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0" fmla="*/ 3827 w 9301"/>
                <a:gd name="connsiteY0" fmla="*/ 4716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0" fmla="*/ 3359 w 9244"/>
                <a:gd name="connsiteY0" fmla="*/ 4584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0" fmla="*/ 2839 w 9205"/>
                <a:gd name="connsiteY0" fmla="*/ 4424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0" fmla="*/ 2229 w 9145"/>
                <a:gd name="connsiteY0" fmla="*/ 4226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0" fmla="*/ 1520 w 9083"/>
                <a:gd name="connsiteY0" fmla="*/ 3980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0" fmla="*/ 701 w 9028"/>
                <a:gd name="connsiteY0" fmla="*/ 3699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0" fmla="*/ 0 w 9224"/>
                <a:gd name="connsiteY0" fmla="*/ 3357 h 9488"/>
                <a:gd name="connsiteX1" fmla="*/ 266 w 9224"/>
                <a:gd name="connsiteY1" fmla="*/ 0 h 9488"/>
                <a:gd name="connsiteX2" fmla="*/ 1291 w 9224"/>
                <a:gd name="connsiteY2" fmla="*/ 562 h 9488"/>
                <a:gd name="connsiteX3" fmla="*/ 2266 w 9224"/>
                <a:gd name="connsiteY3" fmla="*/ 1180 h 9488"/>
                <a:gd name="connsiteX4" fmla="*/ 3202 w 9224"/>
                <a:gd name="connsiteY4" fmla="*/ 1837 h 9488"/>
                <a:gd name="connsiteX5" fmla="*/ 4089 w 9224"/>
                <a:gd name="connsiteY5" fmla="*/ 2541 h 9488"/>
                <a:gd name="connsiteX6" fmla="*/ 4935 w 9224"/>
                <a:gd name="connsiteY6" fmla="*/ 3283 h 9488"/>
                <a:gd name="connsiteX7" fmla="*/ 5729 w 9224"/>
                <a:gd name="connsiteY7" fmla="*/ 4073 h 9488"/>
                <a:gd name="connsiteX8" fmla="*/ 6457 w 9224"/>
                <a:gd name="connsiteY8" fmla="*/ 4890 h 9488"/>
                <a:gd name="connsiteX9" fmla="*/ 7149 w 9224"/>
                <a:gd name="connsiteY9" fmla="*/ 5753 h 9488"/>
                <a:gd name="connsiteX10" fmla="*/ 7763 w 9224"/>
                <a:gd name="connsiteY10" fmla="*/ 6641 h 9488"/>
                <a:gd name="connsiteX11" fmla="*/ 8320 w 9224"/>
                <a:gd name="connsiteY11" fmla="*/ 7556 h 9488"/>
                <a:gd name="connsiteX12" fmla="*/ 8815 w 9224"/>
                <a:gd name="connsiteY12" fmla="*/ 8505 h 9488"/>
                <a:gd name="connsiteX13" fmla="*/ 9224 w 9224"/>
                <a:gd name="connsiteY13" fmla="*/ 9488 h 9488"/>
                <a:gd name="connsiteX14" fmla="*/ 4536 w 9224"/>
                <a:gd name="connsiteY14" fmla="*/ 7650 h 9488"/>
                <a:gd name="connsiteX15" fmla="*/ 4112 w 9224"/>
                <a:gd name="connsiteY15" fmla="*/ 7079 h 9488"/>
                <a:gd name="connsiteX16" fmla="*/ 3639 w 9224"/>
                <a:gd name="connsiteY16" fmla="*/ 6521 h 9488"/>
                <a:gd name="connsiteX17" fmla="*/ 3134 w 9224"/>
                <a:gd name="connsiteY17" fmla="*/ 5964 h 9488"/>
                <a:gd name="connsiteX18" fmla="*/ 2579 w 9224"/>
                <a:gd name="connsiteY18" fmla="*/ 5401 h 9488"/>
                <a:gd name="connsiteX19" fmla="*/ 2001 w 9224"/>
                <a:gd name="connsiteY19" fmla="*/ 4870 h 9488"/>
                <a:gd name="connsiteX20" fmla="*/ 1364 w 9224"/>
                <a:gd name="connsiteY20" fmla="*/ 4346 h 9488"/>
                <a:gd name="connsiteX21" fmla="*/ 708 w 9224"/>
                <a:gd name="connsiteY21" fmla="*/ 3834 h 9488"/>
                <a:gd name="connsiteX22" fmla="*/ 0 w 9224"/>
                <a:gd name="connsiteY22" fmla="*/ 3357 h 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24" h="9488">
                  <a:moveTo>
                    <a:pt x="0" y="3357"/>
                  </a:moveTo>
                  <a:cubicBezTo>
                    <a:pt x="89" y="2238"/>
                    <a:pt x="177" y="1119"/>
                    <a:pt x="266" y="0"/>
                  </a:cubicBezTo>
                  <a:lnTo>
                    <a:pt x="1291" y="562"/>
                  </a:lnTo>
                  <a:lnTo>
                    <a:pt x="2266" y="1180"/>
                  </a:lnTo>
                  <a:cubicBezTo>
                    <a:pt x="2572" y="1399"/>
                    <a:pt x="2880" y="1619"/>
                    <a:pt x="3202" y="1837"/>
                  </a:cubicBezTo>
                  <a:cubicBezTo>
                    <a:pt x="3501" y="2072"/>
                    <a:pt x="3800" y="2305"/>
                    <a:pt x="4089" y="2541"/>
                  </a:cubicBezTo>
                  <a:cubicBezTo>
                    <a:pt x="4370" y="2788"/>
                    <a:pt x="4646" y="3036"/>
                    <a:pt x="4935" y="3283"/>
                  </a:cubicBezTo>
                  <a:lnTo>
                    <a:pt x="5729" y="4073"/>
                  </a:lnTo>
                  <a:lnTo>
                    <a:pt x="6457" y="4890"/>
                  </a:lnTo>
                  <a:cubicBezTo>
                    <a:pt x="6686" y="5176"/>
                    <a:pt x="6913" y="5464"/>
                    <a:pt x="7149" y="5753"/>
                  </a:cubicBezTo>
                  <a:cubicBezTo>
                    <a:pt x="7344" y="6048"/>
                    <a:pt x="7553" y="6345"/>
                    <a:pt x="7763" y="6641"/>
                  </a:cubicBezTo>
                  <a:cubicBezTo>
                    <a:pt x="7946" y="6946"/>
                    <a:pt x="8130" y="7253"/>
                    <a:pt x="8320" y="7556"/>
                  </a:cubicBezTo>
                  <a:cubicBezTo>
                    <a:pt x="8485" y="7874"/>
                    <a:pt x="8649" y="8190"/>
                    <a:pt x="8815" y="8505"/>
                  </a:cubicBezTo>
                  <a:cubicBezTo>
                    <a:pt x="8954" y="8832"/>
                    <a:pt x="9084" y="9161"/>
                    <a:pt x="9224" y="9488"/>
                  </a:cubicBezTo>
                  <a:lnTo>
                    <a:pt x="4536" y="7650"/>
                  </a:lnTo>
                  <a:cubicBezTo>
                    <a:pt x="4400" y="7460"/>
                    <a:pt x="4252" y="7270"/>
                    <a:pt x="4112" y="7079"/>
                  </a:cubicBezTo>
                  <a:cubicBezTo>
                    <a:pt x="3949" y="6893"/>
                    <a:pt x="3793" y="6707"/>
                    <a:pt x="3639" y="6521"/>
                  </a:cubicBezTo>
                  <a:lnTo>
                    <a:pt x="3134" y="5964"/>
                  </a:lnTo>
                  <a:cubicBezTo>
                    <a:pt x="2952" y="5776"/>
                    <a:pt x="2762" y="5588"/>
                    <a:pt x="2579" y="5401"/>
                  </a:cubicBezTo>
                  <a:cubicBezTo>
                    <a:pt x="2384" y="5223"/>
                    <a:pt x="2186" y="5047"/>
                    <a:pt x="2001" y="4870"/>
                  </a:cubicBezTo>
                  <a:cubicBezTo>
                    <a:pt x="1778" y="4696"/>
                    <a:pt x="1578" y="4519"/>
                    <a:pt x="1364" y="4346"/>
                  </a:cubicBezTo>
                  <a:cubicBezTo>
                    <a:pt x="1140" y="4174"/>
                    <a:pt x="933" y="4004"/>
                    <a:pt x="708" y="3834"/>
                  </a:cubicBezTo>
                  <a:cubicBezTo>
                    <a:pt x="479" y="3675"/>
                    <a:pt x="238" y="3514"/>
                    <a:pt x="0" y="3357"/>
                  </a:cubicBezTo>
                  <a:close/>
                </a:path>
              </a:pathLst>
            </a:custGeom>
            <a:solidFill>
              <a:schemeClr val="bg1"/>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grpSp>
      <p:sp>
        <p:nvSpPr>
          <p:cNvPr id="51" name="Text Placeholder 26"/>
          <p:cNvSpPr>
            <a:spLocks noGrp="1"/>
          </p:cNvSpPr>
          <p:nvPr userDrawn="1">
            <p:ph type="body" sz="quarter" idx="10" hasCustomPrompt="1"/>
          </p:nvPr>
        </p:nvSpPr>
        <p:spPr bwMode="gray">
          <a:xfrm>
            <a:off x="3313627" y="1047240"/>
            <a:ext cx="1193800" cy="169277"/>
          </a:xfrm>
        </p:spPr>
        <p:txBody>
          <a:bodyPr>
            <a:spAutoFit/>
          </a:bodyPr>
          <a:lstStyle>
            <a:lvl1pPr marL="0" indent="0">
              <a:buFontTx/>
              <a:buNone/>
              <a:defRPr sz="1100" baseline="0">
                <a:solidFill>
                  <a:schemeClr val="tx1"/>
                </a:solidFill>
              </a:defRPr>
            </a:lvl1pPr>
          </a:lstStyle>
          <a:p>
            <a:pPr lvl="0"/>
            <a:r>
              <a:rPr lang="en-US" dirty="0" smtClean="0"/>
              <a:t>Section, Arial 11pt</a:t>
            </a:r>
            <a:endParaRPr lang="en-US" dirty="0"/>
          </a:p>
        </p:txBody>
      </p:sp>
      <p:sp>
        <p:nvSpPr>
          <p:cNvPr id="52" name="Text Placeholder 26"/>
          <p:cNvSpPr>
            <a:spLocks noGrp="1"/>
          </p:cNvSpPr>
          <p:nvPr userDrawn="1">
            <p:ph type="body" sz="quarter" idx="11" hasCustomPrompt="1"/>
          </p:nvPr>
        </p:nvSpPr>
        <p:spPr bwMode="gray">
          <a:xfrm>
            <a:off x="3313626" y="2362935"/>
            <a:ext cx="2743200" cy="169277"/>
          </a:xfrm>
        </p:spPr>
        <p:txBody>
          <a:bodyPr wrap="square">
            <a:spAutoFit/>
          </a:bodyPr>
          <a:lstStyle>
            <a:lvl1pPr marL="0" indent="0">
              <a:buFontTx/>
              <a:buNone/>
              <a:defRPr sz="1100" baseline="0">
                <a:solidFill>
                  <a:schemeClr val="accent3"/>
                </a:solidFill>
              </a:defRPr>
            </a:lvl1pPr>
          </a:lstStyle>
          <a:p>
            <a:pPr lvl="0"/>
            <a:r>
              <a:rPr lang="en-US" dirty="0" smtClean="0"/>
              <a:t>Divider Subtitle, Arial 11pt</a:t>
            </a:r>
            <a:endParaRPr lang="en-US" dirty="0"/>
          </a:p>
        </p:txBody>
      </p:sp>
      <p:sp>
        <p:nvSpPr>
          <p:cNvPr id="53" name="Text Placeholder 26"/>
          <p:cNvSpPr>
            <a:spLocks noGrp="1"/>
          </p:cNvSpPr>
          <p:nvPr userDrawn="1">
            <p:ph type="body" sz="quarter" idx="12" hasCustomPrompt="1"/>
          </p:nvPr>
        </p:nvSpPr>
        <p:spPr bwMode="gray">
          <a:xfrm>
            <a:off x="3313626" y="1546451"/>
            <a:ext cx="2743200" cy="738664"/>
          </a:xfrm>
        </p:spPr>
        <p:txBody>
          <a:bodyPr wrap="square" anchor="b" anchorCtr="0">
            <a:spAutoFit/>
          </a:bodyPr>
          <a:lstStyle>
            <a:lvl1pPr marL="0" indent="0">
              <a:buFontTx/>
              <a:buNone/>
              <a:defRPr sz="2400" baseline="0">
                <a:solidFill>
                  <a:schemeClr val="tx2"/>
                </a:solidFill>
              </a:defRPr>
            </a:lvl1pPr>
          </a:lstStyle>
          <a:p>
            <a:pPr lvl="0"/>
            <a:r>
              <a:rPr lang="en-US" dirty="0" smtClean="0"/>
              <a:t>Divider Title,</a:t>
            </a:r>
            <a:br>
              <a:rPr lang="en-US" dirty="0" smtClean="0"/>
            </a:br>
            <a:r>
              <a:rPr lang="en-US" dirty="0" smtClean="0"/>
              <a:t>Arial 24pt</a:t>
            </a:r>
            <a:endParaRPr lang="en-US" dirty="0"/>
          </a:p>
        </p:txBody>
      </p:sp>
      <p:sp>
        <p:nvSpPr>
          <p:cNvPr id="54" name="Text Placeholder 32"/>
          <p:cNvSpPr>
            <a:spLocks noGrp="1"/>
          </p:cNvSpPr>
          <p:nvPr userDrawn="1">
            <p:ph type="body" sz="quarter" idx="13"/>
          </p:nvPr>
        </p:nvSpPr>
        <p:spPr bwMode="gray">
          <a:xfrm>
            <a:off x="3313627" y="2943441"/>
            <a:ext cx="1691411" cy="998537"/>
          </a:xfrm>
        </p:spPr>
        <p:txBody>
          <a:bodyPr/>
          <a:lstStyle>
            <a:lvl1pPr marL="114300" indent="-114300">
              <a:buFont typeface="Wingdings" pitchFamily="2" charset="2"/>
              <a:buChar char="§"/>
              <a:defRPr sz="900">
                <a:solidFill>
                  <a:schemeClr val="tx1"/>
                </a:solidFill>
              </a:defRPr>
            </a:lvl1pPr>
            <a:lvl2pPr>
              <a:defRPr sz="900">
                <a:solidFill>
                  <a:schemeClr val="tx1"/>
                </a:solidFill>
              </a:defRPr>
            </a:lvl2pPr>
            <a:lvl3pPr marL="342900" indent="-114300">
              <a:buFont typeface="Wingdings" pitchFamily="2" charset="2"/>
              <a:buChar char="§"/>
              <a:defRPr sz="900">
                <a:solidFill>
                  <a:schemeClr val="tx1"/>
                </a:solidFill>
              </a:defRPr>
            </a:lvl3pPr>
            <a:lvl4pPr>
              <a:defRPr sz="900">
                <a:solidFill>
                  <a:schemeClr val="tx1"/>
                </a:solidFill>
              </a:defRPr>
            </a:lvl4pPr>
            <a:lvl5pPr marL="571500" indent="-114300">
              <a:buFont typeface="Wingdings" pitchFamily="2" charset="2"/>
              <a:buChar cha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Rectangle 54"/>
          <p:cNvSpPr/>
          <p:nvPr userDrawn="1"/>
        </p:nvSpPr>
        <p:spPr bwMode="gray">
          <a:xfrm>
            <a:off x="0" y="4750277"/>
            <a:ext cx="6400800" cy="56854"/>
          </a:xfrm>
          <a:prstGeom prst="rect">
            <a:avLst/>
          </a:prstGeom>
          <a:solidFill>
            <a:schemeClr val="tx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Tree>
    <p:extLst>
      <p:ext uri="{BB962C8B-B14F-4D97-AF65-F5344CB8AC3E}">
        <p14:creationId xmlns:p14="http://schemas.microsoft.com/office/powerpoint/2010/main" val="827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37" name="Straight Connector 36"/>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p:ph type="body" sz="quarter" idx="22" hasCustomPrompt="1"/>
          </p:nvPr>
        </p:nvSpPr>
        <p:spPr bwMode="gray">
          <a:xfrm>
            <a:off x="242888" y="91342"/>
            <a:ext cx="2926080" cy="123111"/>
          </a:xfrm>
          <a:prstGeom prst="rect">
            <a:avLst/>
          </a:prstGeom>
        </p:spPr>
        <p:txBody>
          <a:bodyPr lIns="0" tIns="0" rIns="0" bIns="0">
            <a:spAutoFit/>
          </a:bodyPr>
          <a:lstStyle>
            <a:lvl1pPr marL="0" indent="0">
              <a:spcBef>
                <a:spcPts val="0"/>
              </a:spcBef>
              <a:buNone/>
              <a:defRPr sz="800" baseline="0">
                <a:solidFill>
                  <a:schemeClr val="tx1"/>
                </a:solidFill>
              </a:defRPr>
            </a:lvl1pPr>
          </a:lstStyle>
          <a:p>
            <a:pPr lvl="0"/>
            <a:r>
              <a:rPr lang="en-US" dirty="0" smtClean="0"/>
              <a:t>Top Kicker – Arial 8pt Regular, Use Title Case</a:t>
            </a:r>
            <a:endParaRPr lang="en-US" dirty="0"/>
          </a:p>
        </p:txBody>
      </p:sp>
      <p:sp>
        <p:nvSpPr>
          <p:cNvPr id="20" name="Text Placeholder 21"/>
          <p:cNvSpPr>
            <a:spLocks noGrp="1"/>
          </p:cNvSpPr>
          <p:nvPr>
            <p:ph type="body" sz="quarter" idx="23" hasCustomPrompt="1"/>
          </p:nvPr>
        </p:nvSpPr>
        <p:spPr bwMode="gray">
          <a:xfrm>
            <a:off x="4412710" y="4563612"/>
            <a:ext cx="1988089" cy="236988"/>
          </a:xfrm>
          <a:prstGeom prst="rect">
            <a:avLst/>
          </a:prstGeom>
        </p:spPr>
        <p:txBody>
          <a:bodyPr lIns="0" tIns="0" rIns="45720" bIns="82296"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26881"/>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242888" y="317903"/>
            <a:ext cx="5274774" cy="276999"/>
          </a:xfrm>
          <a:prstGeom prst="rect">
            <a:avLst/>
          </a:prstGeom>
        </p:spPr>
        <p:txBody>
          <a:bodyPr wrap="square" lIns="0" tIns="0" rIns="0" bIns="0" anchor="b" anchorCtr="0">
            <a:spAutoFit/>
          </a:bodyPr>
          <a:lstStyle>
            <a:lvl1pPr marL="0" indent="0">
              <a:spcBef>
                <a:spcPts val="0"/>
              </a:spcBef>
              <a:buNone/>
              <a:defRPr sz="1800" b="1" baseline="0">
                <a:solidFill>
                  <a:schemeClr val="tx2"/>
                </a:solidFill>
              </a:defRPr>
            </a:lvl1pPr>
          </a:lstStyle>
          <a:p>
            <a:pPr lvl="0"/>
            <a:r>
              <a:rPr lang="en-US" dirty="0" smtClean="0"/>
              <a:t>Slide Title – Arial 18pt Bold, Use Title Case</a:t>
            </a:r>
          </a:p>
        </p:txBody>
      </p:sp>
      <p:sp>
        <p:nvSpPr>
          <p:cNvPr id="16"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8"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9"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2" name="Rectangle 21"/>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4" name="Rectangle 23"/>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5" name="Rectangle 24"/>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6"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7"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2" name="Text Placeholder 4"/>
          <p:cNvSpPr>
            <a:spLocks noGrp="1"/>
          </p:cNvSpPr>
          <p:nvPr>
            <p:ph type="body" sz="quarter" idx="21" hasCustomPrompt="1"/>
          </p:nvPr>
        </p:nvSpPr>
        <p:spPr bwMode="gray">
          <a:xfrm>
            <a:off x="242888" y="670706"/>
            <a:ext cx="5274774" cy="200055"/>
          </a:xfrm>
          <a:prstGeom prst="rect">
            <a:avLst/>
          </a:prstGeom>
        </p:spPr>
        <p:txBody>
          <a:bodyPr wrap="square" lIns="0" tIns="0" rIns="0" bIns="0">
            <a:spAutoFit/>
          </a:bodyPr>
          <a:lstStyle>
            <a:lvl1pPr marL="0" indent="0">
              <a:spcBef>
                <a:spcPts val="0"/>
              </a:spcBef>
              <a:buNone/>
              <a:defRPr sz="1300" baseline="0">
                <a:solidFill>
                  <a:schemeClr val="tx1"/>
                </a:solidFill>
              </a:defRPr>
            </a:lvl1pPr>
          </a:lstStyle>
          <a:p>
            <a:pPr lvl="0"/>
            <a:r>
              <a:rPr lang="en-US" dirty="0" smtClean="0"/>
              <a:t>Slide Subtitle – Arial 13pt Regular, Use Title Case</a:t>
            </a:r>
            <a:endParaRPr lang="en-US" dirty="0"/>
          </a:p>
        </p:txBody>
      </p:sp>
    </p:spTree>
    <p:extLst>
      <p:ext uri="{BB962C8B-B14F-4D97-AF65-F5344CB8AC3E}">
        <p14:creationId xmlns:p14="http://schemas.microsoft.com/office/powerpoint/2010/main" val="587245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529" y="0"/>
            <a:ext cx="6401328" cy="954157"/>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cxnSp>
        <p:nvCxnSpPr>
          <p:cNvPr id="19" name="Straight Connector 18"/>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 Placeholder 4"/>
          <p:cNvSpPr>
            <a:spLocks noGrp="1"/>
          </p:cNvSpPr>
          <p:nvPr>
            <p:ph type="body" sz="quarter" idx="22" hasCustomPrompt="1"/>
          </p:nvPr>
        </p:nvSpPr>
        <p:spPr bwMode="gray">
          <a:xfrm>
            <a:off x="242888" y="91342"/>
            <a:ext cx="2926080" cy="123111"/>
          </a:xfrm>
          <a:prstGeom prst="rect">
            <a:avLst/>
          </a:prstGeom>
        </p:spPr>
        <p:txBody>
          <a:bodyPr lIns="0" tIns="0" rIns="0" bIns="0">
            <a:spAutoFit/>
          </a:bodyPr>
          <a:lstStyle>
            <a:lvl1pPr marL="0" indent="0">
              <a:spcBef>
                <a:spcPts val="0"/>
              </a:spcBef>
              <a:buNone/>
              <a:defRPr sz="800" baseline="0">
                <a:solidFill>
                  <a:schemeClr val="tx1"/>
                </a:solidFill>
              </a:defRPr>
            </a:lvl1pPr>
          </a:lstStyle>
          <a:p>
            <a:pPr lvl="0"/>
            <a:r>
              <a:rPr lang="en-US" dirty="0" smtClean="0"/>
              <a:t>Top Kicker – Arial 8pt Regular, Use Title Case</a:t>
            </a:r>
            <a:endParaRPr lang="en-US" dirty="0"/>
          </a:p>
        </p:txBody>
      </p:sp>
      <p:sp>
        <p:nvSpPr>
          <p:cNvPr id="25" name="Rectangle 24"/>
          <p:cNvSpPr/>
          <p:nvPr userDrawn="1"/>
        </p:nvSpPr>
        <p:spPr bwMode="gray">
          <a:xfrm>
            <a:off x="0" y="4750277"/>
            <a:ext cx="6400800" cy="5685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6" name="Text Placeholder 21"/>
          <p:cNvSpPr>
            <a:spLocks noGrp="1"/>
          </p:cNvSpPr>
          <p:nvPr>
            <p:ph type="body" sz="quarter" idx="23" hasCustomPrompt="1"/>
          </p:nvPr>
        </p:nvSpPr>
        <p:spPr bwMode="gray">
          <a:xfrm>
            <a:off x="4412710" y="4563612"/>
            <a:ext cx="1988089" cy="236988"/>
          </a:xfrm>
          <a:prstGeom prst="rect">
            <a:avLst/>
          </a:prstGeom>
        </p:spPr>
        <p:txBody>
          <a:bodyPr lIns="0" tIns="0" rIns="45720" bIns="82296"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7" name="Text Placeholder 23"/>
          <p:cNvSpPr>
            <a:spLocks noGrp="1"/>
          </p:cNvSpPr>
          <p:nvPr>
            <p:ph type="body" sz="quarter" idx="24" hasCustomPrompt="1"/>
          </p:nvPr>
        </p:nvSpPr>
        <p:spPr bwMode="gray">
          <a:xfrm>
            <a:off x="0" y="4326881"/>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8"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9"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0"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1" name="Rectangle 30"/>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2" name="Rectangle 31"/>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Rectangle 32"/>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4"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5"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8" name="Slide Number Placeholder 2"/>
          <p:cNvSpPr txBox="1">
            <a:spLocks/>
          </p:cNvSpPr>
          <p:nvPr userDrawn="1"/>
        </p:nvSpPr>
        <p:spPr bwMode="gray">
          <a:xfrm>
            <a:off x="6131901" y="647334"/>
            <a:ext cx="268900" cy="107722"/>
          </a:xfrm>
          <a:prstGeom prst="rect">
            <a:avLst/>
          </a:prstGeom>
          <a:solidFill>
            <a:schemeClr val="bg1"/>
          </a:solidFill>
        </p:spPr>
        <p:txBody>
          <a:bodyPr vert="horz" wrap="square" lIns="0" tIns="0" rIns="45720" bIns="0" rtlCol="0" anchor="t" anchorCtr="0">
            <a:sp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700" smtClean="0">
                <a:solidFill>
                  <a:srgbClr val="525B63"/>
                </a:solidFill>
              </a:rPr>
              <a:pPr/>
              <a:t>‹#›</a:t>
            </a:fld>
            <a:endParaRPr lang="en-US" sz="700" dirty="0">
              <a:solidFill>
                <a:srgbClr val="525B63"/>
              </a:solidFill>
            </a:endParaRPr>
          </a:p>
        </p:txBody>
      </p:sp>
      <p:sp>
        <p:nvSpPr>
          <p:cNvPr id="20" name="Text Placeholder 4"/>
          <p:cNvSpPr>
            <a:spLocks noGrp="1"/>
          </p:cNvSpPr>
          <p:nvPr>
            <p:ph type="body" sz="quarter" idx="25" hasCustomPrompt="1"/>
          </p:nvPr>
        </p:nvSpPr>
        <p:spPr bwMode="gray">
          <a:xfrm>
            <a:off x="242888" y="317903"/>
            <a:ext cx="5274774" cy="276999"/>
          </a:xfrm>
          <a:prstGeom prst="rect">
            <a:avLst/>
          </a:prstGeom>
        </p:spPr>
        <p:txBody>
          <a:bodyPr wrap="square" lIns="0" tIns="0" rIns="0" bIns="0" anchor="b" anchorCtr="0">
            <a:spAutoFit/>
          </a:bodyPr>
          <a:lstStyle>
            <a:lvl1pPr marL="0" indent="0">
              <a:spcBef>
                <a:spcPts val="0"/>
              </a:spcBef>
              <a:buNone/>
              <a:defRPr sz="1800" b="1" baseline="0">
                <a:solidFill>
                  <a:schemeClr val="tx2"/>
                </a:solidFill>
              </a:defRPr>
            </a:lvl1pPr>
          </a:lstStyle>
          <a:p>
            <a:pPr lvl="0"/>
            <a:r>
              <a:rPr lang="en-US" dirty="0" smtClean="0"/>
              <a:t>Slide Title – Arial 18pt Bold, Use Title Case</a:t>
            </a:r>
          </a:p>
        </p:txBody>
      </p:sp>
      <p:sp>
        <p:nvSpPr>
          <p:cNvPr id="24" name="Text Placeholder 4"/>
          <p:cNvSpPr>
            <a:spLocks noGrp="1"/>
          </p:cNvSpPr>
          <p:nvPr>
            <p:ph type="body" sz="quarter" idx="21" hasCustomPrompt="1"/>
          </p:nvPr>
        </p:nvSpPr>
        <p:spPr bwMode="gray">
          <a:xfrm>
            <a:off x="242888" y="670706"/>
            <a:ext cx="5274774" cy="200055"/>
          </a:xfrm>
          <a:prstGeom prst="rect">
            <a:avLst/>
          </a:prstGeom>
        </p:spPr>
        <p:txBody>
          <a:bodyPr wrap="square" lIns="0" tIns="0" rIns="0" bIns="0">
            <a:spAutoFit/>
          </a:bodyPr>
          <a:lstStyle>
            <a:lvl1pPr marL="0" indent="0">
              <a:spcBef>
                <a:spcPts val="0"/>
              </a:spcBef>
              <a:buNone/>
              <a:defRPr sz="1300" baseline="0">
                <a:solidFill>
                  <a:schemeClr val="tx1"/>
                </a:solidFill>
              </a:defRPr>
            </a:lvl1pPr>
          </a:lstStyle>
          <a:p>
            <a:pPr lvl="0"/>
            <a:r>
              <a:rPr lang="en-US" dirty="0" smtClean="0"/>
              <a:t>Slide Subtitle – Arial 13pt Regular, Use Title Case</a:t>
            </a:r>
            <a:endParaRPr lang="en-US" dirty="0"/>
          </a:p>
        </p:txBody>
      </p:sp>
    </p:spTree>
    <p:extLst>
      <p:ext uri="{BB962C8B-B14F-4D97-AF65-F5344CB8AC3E}">
        <p14:creationId xmlns:p14="http://schemas.microsoft.com/office/powerpoint/2010/main" val="1717039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5">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1</a:t>
              </a:r>
              <a:endParaRPr lang="en-US" sz="1800" dirty="0">
                <a:solidFill>
                  <a:schemeClr val="bg1"/>
                </a:solidFill>
                <a:latin typeface="+mj-lt"/>
              </a:endParaRPr>
            </a:p>
          </p:txBody>
        </p:sp>
      </p:grpSp>
      <p:grpSp>
        <p:nvGrpSpPr>
          <p:cNvPr id="2" name="Group 1"/>
          <p:cNvGrpSpPr/>
          <p:nvPr userDrawn="1"/>
        </p:nvGrpSpPr>
        <p:grpSpPr bwMode="gray">
          <a:xfrm>
            <a:off x="865779" y="1596869"/>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2</a:t>
              </a:r>
              <a:endParaRPr lang="en-US" sz="1800" dirty="0">
                <a:solidFill>
                  <a:schemeClr val="bg1"/>
                </a:solidFill>
                <a:latin typeface="+mj-lt"/>
              </a:endParaRPr>
            </a:p>
          </p:txBody>
        </p:sp>
      </p:grpSp>
      <p:grpSp>
        <p:nvGrpSpPr>
          <p:cNvPr id="3" name="Group 2"/>
          <p:cNvGrpSpPr/>
          <p:nvPr userDrawn="1"/>
        </p:nvGrpSpPr>
        <p:grpSpPr bwMode="gray">
          <a:xfrm>
            <a:off x="865779" y="218202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3</a:t>
              </a:r>
              <a:endParaRPr lang="en-US" sz="1800" dirty="0">
                <a:solidFill>
                  <a:schemeClr val="bg1"/>
                </a:solidFill>
                <a:latin typeface="+mj-lt"/>
              </a:endParaRPr>
            </a:p>
          </p:txBody>
        </p:sp>
      </p:grpSp>
      <p:grpSp>
        <p:nvGrpSpPr>
          <p:cNvPr id="4" name="Group 3"/>
          <p:cNvGrpSpPr/>
          <p:nvPr userDrawn="1"/>
        </p:nvGrpSpPr>
        <p:grpSpPr bwMode="gray">
          <a:xfrm>
            <a:off x="865779" y="276717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4</a:t>
              </a:r>
              <a:endParaRPr lang="en-US" sz="1800" dirty="0">
                <a:solidFill>
                  <a:schemeClr val="bg1"/>
                </a:solidFill>
                <a:latin typeface="+mj-lt"/>
              </a:endParaRPr>
            </a:p>
          </p:txBody>
        </p:sp>
      </p:grpSp>
      <p:sp>
        <p:nvSpPr>
          <p:cNvPr id="21" name="Text Placeholder 20"/>
          <p:cNvSpPr>
            <a:spLocks noGrp="1"/>
          </p:cNvSpPr>
          <p:nvPr>
            <p:ph type="body" sz="quarter" idx="10" hasCustomPrompt="1"/>
          </p:nvPr>
        </p:nvSpPr>
        <p:spPr bwMode="gray">
          <a:xfrm>
            <a:off x="1363152" y="1666118"/>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042493"/>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25127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83642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5</a:t>
              </a:r>
              <a:endParaRPr lang="en-US" sz="1800" dirty="0">
                <a:solidFill>
                  <a:schemeClr val="bg1"/>
                </a:solidFill>
                <a:latin typeface="+mj-lt"/>
              </a:endParaRPr>
            </a:p>
          </p:txBody>
        </p:sp>
      </p:grpSp>
      <p:sp>
        <p:nvSpPr>
          <p:cNvPr id="33" name="Text Placeholder 18"/>
          <p:cNvSpPr>
            <a:spLocks noGrp="1"/>
          </p:cNvSpPr>
          <p:nvPr>
            <p:ph type="body" sz="quarter" idx="15"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sp>
        <p:nvSpPr>
          <p:cNvPr id="26" name="TextBox 25"/>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smtClean="0">
                <a:solidFill>
                  <a:schemeClr val="bg1"/>
                </a:solidFill>
                <a:latin typeface="+mj-lt"/>
              </a:rPr>
              <a:t>ROAD MAP</a:t>
            </a:r>
          </a:p>
        </p:txBody>
      </p:sp>
    </p:spTree>
    <p:extLst>
      <p:ext uri="{BB962C8B-B14F-4D97-AF65-F5344CB8AC3E}">
        <p14:creationId xmlns:p14="http://schemas.microsoft.com/office/powerpoint/2010/main" val="34942437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31" name="Straight Connector 30"/>
          <p:cNvCxnSpPr/>
          <p:nvPr userDrawn="1"/>
        </p:nvCxnSpPr>
        <p:spPr bwMode="gray">
          <a:xfrm>
            <a:off x="-529" y="630398"/>
            <a:ext cx="6401329" cy="0"/>
          </a:xfrm>
          <a:prstGeom prst="line">
            <a:avLst/>
          </a:prstGeom>
          <a:ln w="9525">
            <a:solidFill>
              <a:srgbClr val="EC881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Notes:</a:t>
            </a:r>
          </a:p>
        </p:txBody>
      </p:sp>
      <p:cxnSp>
        <p:nvCxnSpPr>
          <p:cNvPr id="39" name="Straight Connector 38"/>
          <p:cNvCxnSpPr/>
          <p:nvPr userDrawn="1"/>
        </p:nvCxnSpPr>
        <p:spPr bwMode="gray">
          <a:xfrm>
            <a:off x="242888" y="1583858"/>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42888" y="194923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42888" y="2314620"/>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42888" y="2680001"/>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gray">
          <a:xfrm>
            <a:off x="242888" y="3045382"/>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gray">
          <a:xfrm>
            <a:off x="242888" y="3410763"/>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gray">
          <a:xfrm>
            <a:off x="242888" y="3776144"/>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42888" y="4141525"/>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42888" y="450690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42888" y="1218477"/>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2" name="Freeform 7"/>
          <p:cNvSpPr>
            <a:spLocks/>
          </p:cNvSpPr>
          <p:nvPr userDrawn="1"/>
        </p:nvSpPr>
        <p:spPr bwMode="gray">
          <a:xfrm>
            <a:off x="5628920" y="53433"/>
            <a:ext cx="720499" cy="225156"/>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3" name="Rectangle 8"/>
          <p:cNvSpPr>
            <a:spLocks noChangeArrowheads="1"/>
          </p:cNvSpPr>
          <p:nvPr userDrawn="1"/>
        </p:nvSpPr>
        <p:spPr bwMode="gray">
          <a:xfrm>
            <a:off x="5628920" y="674487"/>
            <a:ext cx="522643" cy="6004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4" name="Rectangle 9"/>
          <p:cNvSpPr>
            <a:spLocks noChangeArrowheads="1"/>
          </p:cNvSpPr>
          <p:nvPr userDrawn="1"/>
        </p:nvSpPr>
        <p:spPr bwMode="gray">
          <a:xfrm>
            <a:off x="6060469"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5" name="Rectangle 24"/>
          <p:cNvSpPr>
            <a:spLocks noChangeArrowheads="1"/>
          </p:cNvSpPr>
          <p:nvPr userDrawn="1"/>
        </p:nvSpPr>
        <p:spPr bwMode="gray">
          <a:xfrm>
            <a:off x="5844695"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6" name="Rectangle 25"/>
          <p:cNvSpPr>
            <a:spLocks noChangeArrowheads="1"/>
          </p:cNvSpPr>
          <p:nvPr userDrawn="1"/>
        </p:nvSpPr>
        <p:spPr bwMode="gray">
          <a:xfrm>
            <a:off x="5628920" y="325496"/>
            <a:ext cx="73176"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7" name="Rectangle 26"/>
          <p:cNvSpPr>
            <a:spLocks noChangeArrowheads="1"/>
          </p:cNvSpPr>
          <p:nvPr userDrawn="1"/>
        </p:nvSpPr>
        <p:spPr bwMode="gray">
          <a:xfrm>
            <a:off x="6278120" y="325496"/>
            <a:ext cx="71299" cy="275817"/>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8" name="Freeform 6"/>
          <p:cNvSpPr>
            <a:spLocks/>
          </p:cNvSpPr>
          <p:nvPr userDrawn="1"/>
        </p:nvSpPr>
        <p:spPr bwMode="gray">
          <a:xfrm>
            <a:off x="6166186"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9" name="Freeform 6"/>
          <p:cNvSpPr>
            <a:spLocks/>
          </p:cNvSpPr>
          <p:nvPr userDrawn="1"/>
        </p:nvSpPr>
        <p:spPr bwMode="gray">
          <a:xfrm flipH="1">
            <a:off x="5627017" y="-3985"/>
            <a:ext cx="185685" cy="139686"/>
          </a:xfrm>
          <a:custGeom>
            <a:avLst/>
            <a:gdLst>
              <a:gd name="T0" fmla="*/ 2720 w 5126"/>
              <a:gd name="T1" fmla="*/ 6 h 1817"/>
              <a:gd name="T2" fmla="*/ 3038 w 5126"/>
              <a:gd name="T3" fmla="*/ 46 h 1817"/>
              <a:gd name="T4" fmla="*/ 3349 w 5126"/>
              <a:gd name="T5" fmla="*/ 125 h 1817"/>
              <a:gd name="T6" fmla="*/ 3648 w 5126"/>
              <a:gd name="T7" fmla="*/ 241 h 1817"/>
              <a:gd name="T8" fmla="*/ 3932 w 5126"/>
              <a:gd name="T9" fmla="*/ 387 h 1817"/>
              <a:gd name="T10" fmla="*/ 4198 w 5126"/>
              <a:gd name="T11" fmla="*/ 565 h 1817"/>
              <a:gd name="T12" fmla="*/ 4442 w 5126"/>
              <a:gd name="T13" fmla="*/ 770 h 1817"/>
              <a:gd name="T14" fmla="*/ 4660 w 5126"/>
              <a:gd name="T15" fmla="*/ 1001 h 1817"/>
              <a:gd name="T16" fmla="*/ 4849 w 5126"/>
              <a:gd name="T17" fmla="*/ 1254 h 1817"/>
              <a:gd name="T18" fmla="*/ 5005 w 5126"/>
              <a:gd name="T19" fmla="*/ 1526 h 1817"/>
              <a:gd name="T20" fmla="*/ 5126 w 5126"/>
              <a:gd name="T21" fmla="*/ 1817 h 1817"/>
              <a:gd name="T22" fmla="*/ 4444 w 5126"/>
              <a:gd name="T23" fmla="*/ 1454 h 1817"/>
              <a:gd name="T24" fmla="*/ 4314 w 5126"/>
              <a:gd name="T25" fmla="*/ 1286 h 1817"/>
              <a:gd name="T26" fmla="*/ 4163 w 5126"/>
              <a:gd name="T27" fmla="*/ 1121 h 1817"/>
              <a:gd name="T28" fmla="*/ 3991 w 5126"/>
              <a:gd name="T29" fmla="*/ 965 h 1817"/>
              <a:gd name="T30" fmla="*/ 3800 w 5126"/>
              <a:gd name="T31" fmla="*/ 824 h 1817"/>
              <a:gd name="T32" fmla="*/ 3589 w 5126"/>
              <a:gd name="T33" fmla="*/ 699 h 1817"/>
              <a:gd name="T34" fmla="*/ 3358 w 5126"/>
              <a:gd name="T35" fmla="*/ 594 h 1817"/>
              <a:gd name="T36" fmla="*/ 3109 w 5126"/>
              <a:gd name="T37" fmla="*/ 514 h 1817"/>
              <a:gd name="T38" fmla="*/ 2843 w 5126"/>
              <a:gd name="T39" fmla="*/ 464 h 1817"/>
              <a:gd name="T40" fmla="*/ 2559 w 5126"/>
              <a:gd name="T41" fmla="*/ 446 h 1817"/>
              <a:gd name="T42" fmla="*/ 2271 w 5126"/>
              <a:gd name="T43" fmla="*/ 466 h 1817"/>
              <a:gd name="T44" fmla="*/ 1991 w 5126"/>
              <a:gd name="T45" fmla="*/ 521 h 1817"/>
              <a:gd name="T46" fmla="*/ 1721 w 5126"/>
              <a:gd name="T47" fmla="*/ 613 h 1817"/>
              <a:gd name="T48" fmla="*/ 1465 w 5126"/>
              <a:gd name="T49" fmla="*/ 736 h 1817"/>
              <a:gd name="T50" fmla="*/ 1223 w 5126"/>
              <a:gd name="T51" fmla="*/ 891 h 1817"/>
              <a:gd name="T52" fmla="*/ 1001 w 5126"/>
              <a:gd name="T53" fmla="*/ 1077 h 1817"/>
              <a:gd name="T54" fmla="*/ 803 w 5126"/>
              <a:gd name="T55" fmla="*/ 1287 h 1817"/>
              <a:gd name="T56" fmla="*/ 629 w 5126"/>
              <a:gd name="T57" fmla="*/ 1526 h 1817"/>
              <a:gd name="T58" fmla="*/ 57 w 5126"/>
              <a:gd name="T59" fmla="*/ 1652 h 1817"/>
              <a:gd name="T60" fmla="*/ 196 w 5126"/>
              <a:gd name="T61" fmla="*/ 1374 h 1817"/>
              <a:gd name="T62" fmla="*/ 370 w 5126"/>
              <a:gd name="T63" fmla="*/ 1111 h 1817"/>
              <a:gd name="T64" fmla="*/ 576 w 5126"/>
              <a:gd name="T65" fmla="*/ 873 h 1817"/>
              <a:gd name="T66" fmla="*/ 807 w 5126"/>
              <a:gd name="T67" fmla="*/ 657 h 1817"/>
              <a:gd name="T68" fmla="*/ 1061 w 5126"/>
              <a:gd name="T69" fmla="*/ 468 h 1817"/>
              <a:gd name="T70" fmla="*/ 1336 w 5126"/>
              <a:gd name="T71" fmla="*/ 307 h 1817"/>
              <a:gd name="T72" fmla="*/ 1626 w 5126"/>
              <a:gd name="T73" fmla="*/ 176 h 1817"/>
              <a:gd name="T74" fmla="*/ 1929 w 5126"/>
              <a:gd name="T75" fmla="*/ 81 h 1817"/>
              <a:gd name="T76" fmla="*/ 2242 w 5126"/>
              <a:gd name="T77" fmla="*/ 21 h 1817"/>
              <a:gd name="T78" fmla="*/ 2559 w 5126"/>
              <a:gd name="T79" fmla="*/ 0 h 1817"/>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884 w 10000"/>
              <a:gd name="connsiteY45" fmla="*/ 2867 h 10000"/>
              <a:gd name="connsiteX46" fmla="*/ 3357 w 10000"/>
              <a:gd name="connsiteY46" fmla="*/ 3374 h 10000"/>
              <a:gd name="connsiteX47" fmla="*/ 3104 w 10000"/>
              <a:gd name="connsiteY47" fmla="*/ 3687 h 10000"/>
              <a:gd name="connsiteX48" fmla="*/ 2858 w 10000"/>
              <a:gd name="connsiteY48" fmla="*/ 4051 h 10000"/>
              <a:gd name="connsiteX49" fmla="*/ 2618 w 10000"/>
              <a:gd name="connsiteY49" fmla="*/ 4463 h 10000"/>
              <a:gd name="connsiteX50" fmla="*/ 2386 w 10000"/>
              <a:gd name="connsiteY50" fmla="*/ 4904 h 10000"/>
              <a:gd name="connsiteX51" fmla="*/ 2163 w 10000"/>
              <a:gd name="connsiteY51" fmla="*/ 5388 h 10000"/>
              <a:gd name="connsiteX52" fmla="*/ 1953 w 10000"/>
              <a:gd name="connsiteY52" fmla="*/ 5927 h 10000"/>
              <a:gd name="connsiteX53" fmla="*/ 1752 w 10000"/>
              <a:gd name="connsiteY53" fmla="*/ 6489 h 10000"/>
              <a:gd name="connsiteX54" fmla="*/ 1567 w 10000"/>
              <a:gd name="connsiteY54" fmla="*/ 7083 h 10000"/>
              <a:gd name="connsiteX55" fmla="*/ 1391 w 10000"/>
              <a:gd name="connsiteY55" fmla="*/ 7722 h 10000"/>
              <a:gd name="connsiteX56" fmla="*/ 1227 w 10000"/>
              <a:gd name="connsiteY56" fmla="*/ 8398 h 10000"/>
              <a:gd name="connsiteX57" fmla="*/ 0 w 10000"/>
              <a:gd name="connsiteY57" fmla="*/ 9890 h 10000"/>
              <a:gd name="connsiteX58" fmla="*/ 111 w 10000"/>
              <a:gd name="connsiteY58" fmla="*/ 9092 h 10000"/>
              <a:gd name="connsiteX59" fmla="*/ 236 w 10000"/>
              <a:gd name="connsiteY59" fmla="*/ 8305 h 10000"/>
              <a:gd name="connsiteX60" fmla="*/ 382 w 10000"/>
              <a:gd name="connsiteY60" fmla="*/ 7562 h 10000"/>
              <a:gd name="connsiteX61" fmla="*/ 546 w 10000"/>
              <a:gd name="connsiteY61" fmla="*/ 6824 h 10000"/>
              <a:gd name="connsiteX62" fmla="*/ 722 w 10000"/>
              <a:gd name="connsiteY62" fmla="*/ 6114 h 10000"/>
              <a:gd name="connsiteX63" fmla="*/ 915 w 10000"/>
              <a:gd name="connsiteY63" fmla="*/ 5449 h 10000"/>
              <a:gd name="connsiteX64" fmla="*/ 1124 w 10000"/>
              <a:gd name="connsiteY64" fmla="*/ 4805 h 10000"/>
              <a:gd name="connsiteX65" fmla="*/ 1340 w 10000"/>
              <a:gd name="connsiteY65" fmla="*/ 4188 h 10000"/>
              <a:gd name="connsiteX66" fmla="*/ 1574 w 10000"/>
              <a:gd name="connsiteY66" fmla="*/ 3616 h 10000"/>
              <a:gd name="connsiteX67" fmla="*/ 1816 w 10000"/>
              <a:gd name="connsiteY67" fmla="*/ 3071 h 10000"/>
              <a:gd name="connsiteX68" fmla="*/ 2070 w 10000"/>
              <a:gd name="connsiteY68" fmla="*/ 2576 h 10000"/>
              <a:gd name="connsiteX69" fmla="*/ 2335 w 10000"/>
              <a:gd name="connsiteY69" fmla="*/ 2113 h 10000"/>
              <a:gd name="connsiteX70" fmla="*/ 2606 w 10000"/>
              <a:gd name="connsiteY70" fmla="*/ 1690 h 10000"/>
              <a:gd name="connsiteX71" fmla="*/ 2885 w 10000"/>
              <a:gd name="connsiteY71" fmla="*/ 1304 h 10000"/>
              <a:gd name="connsiteX72" fmla="*/ 3172 w 10000"/>
              <a:gd name="connsiteY72" fmla="*/ 969 h 10000"/>
              <a:gd name="connsiteX73" fmla="*/ 3465 w 10000"/>
              <a:gd name="connsiteY73" fmla="*/ 677 h 10000"/>
              <a:gd name="connsiteX74" fmla="*/ 3763 w 10000"/>
              <a:gd name="connsiteY74" fmla="*/ 446 h 10000"/>
              <a:gd name="connsiteX75" fmla="*/ 4066 w 10000"/>
              <a:gd name="connsiteY75" fmla="*/ 253 h 10000"/>
              <a:gd name="connsiteX76" fmla="*/ 4374 w 10000"/>
              <a:gd name="connsiteY76" fmla="*/ 116 h 10000"/>
              <a:gd name="connsiteX77" fmla="*/ 4682 w 10000"/>
              <a:gd name="connsiteY77" fmla="*/ 33 h 10000"/>
              <a:gd name="connsiteX78" fmla="*/ 4992 w 10000"/>
              <a:gd name="connsiteY7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4155 w 10000"/>
              <a:gd name="connsiteY44" fmla="*/ 2686 h 10000"/>
              <a:gd name="connsiteX45" fmla="*/ 3357 w 10000"/>
              <a:gd name="connsiteY45" fmla="*/ 3374 h 10000"/>
              <a:gd name="connsiteX46" fmla="*/ 3104 w 10000"/>
              <a:gd name="connsiteY46" fmla="*/ 3687 h 10000"/>
              <a:gd name="connsiteX47" fmla="*/ 2858 w 10000"/>
              <a:gd name="connsiteY47" fmla="*/ 4051 h 10000"/>
              <a:gd name="connsiteX48" fmla="*/ 2618 w 10000"/>
              <a:gd name="connsiteY48" fmla="*/ 4463 h 10000"/>
              <a:gd name="connsiteX49" fmla="*/ 2386 w 10000"/>
              <a:gd name="connsiteY49" fmla="*/ 4904 h 10000"/>
              <a:gd name="connsiteX50" fmla="*/ 2163 w 10000"/>
              <a:gd name="connsiteY50" fmla="*/ 5388 h 10000"/>
              <a:gd name="connsiteX51" fmla="*/ 1953 w 10000"/>
              <a:gd name="connsiteY51" fmla="*/ 5927 h 10000"/>
              <a:gd name="connsiteX52" fmla="*/ 1752 w 10000"/>
              <a:gd name="connsiteY52" fmla="*/ 6489 h 10000"/>
              <a:gd name="connsiteX53" fmla="*/ 1567 w 10000"/>
              <a:gd name="connsiteY53" fmla="*/ 7083 h 10000"/>
              <a:gd name="connsiteX54" fmla="*/ 1391 w 10000"/>
              <a:gd name="connsiteY54" fmla="*/ 7722 h 10000"/>
              <a:gd name="connsiteX55" fmla="*/ 1227 w 10000"/>
              <a:gd name="connsiteY55" fmla="*/ 8398 h 10000"/>
              <a:gd name="connsiteX56" fmla="*/ 0 w 10000"/>
              <a:gd name="connsiteY56" fmla="*/ 9890 h 10000"/>
              <a:gd name="connsiteX57" fmla="*/ 111 w 10000"/>
              <a:gd name="connsiteY57" fmla="*/ 9092 h 10000"/>
              <a:gd name="connsiteX58" fmla="*/ 236 w 10000"/>
              <a:gd name="connsiteY58" fmla="*/ 8305 h 10000"/>
              <a:gd name="connsiteX59" fmla="*/ 382 w 10000"/>
              <a:gd name="connsiteY59" fmla="*/ 7562 h 10000"/>
              <a:gd name="connsiteX60" fmla="*/ 546 w 10000"/>
              <a:gd name="connsiteY60" fmla="*/ 6824 h 10000"/>
              <a:gd name="connsiteX61" fmla="*/ 722 w 10000"/>
              <a:gd name="connsiteY61" fmla="*/ 6114 h 10000"/>
              <a:gd name="connsiteX62" fmla="*/ 915 w 10000"/>
              <a:gd name="connsiteY62" fmla="*/ 5449 h 10000"/>
              <a:gd name="connsiteX63" fmla="*/ 1124 w 10000"/>
              <a:gd name="connsiteY63" fmla="*/ 4805 h 10000"/>
              <a:gd name="connsiteX64" fmla="*/ 1340 w 10000"/>
              <a:gd name="connsiteY64" fmla="*/ 4188 h 10000"/>
              <a:gd name="connsiteX65" fmla="*/ 1574 w 10000"/>
              <a:gd name="connsiteY65" fmla="*/ 3616 h 10000"/>
              <a:gd name="connsiteX66" fmla="*/ 1816 w 10000"/>
              <a:gd name="connsiteY66" fmla="*/ 3071 h 10000"/>
              <a:gd name="connsiteX67" fmla="*/ 2070 w 10000"/>
              <a:gd name="connsiteY67" fmla="*/ 2576 h 10000"/>
              <a:gd name="connsiteX68" fmla="*/ 2335 w 10000"/>
              <a:gd name="connsiteY68" fmla="*/ 2113 h 10000"/>
              <a:gd name="connsiteX69" fmla="*/ 2606 w 10000"/>
              <a:gd name="connsiteY69" fmla="*/ 1690 h 10000"/>
              <a:gd name="connsiteX70" fmla="*/ 2885 w 10000"/>
              <a:gd name="connsiteY70" fmla="*/ 1304 h 10000"/>
              <a:gd name="connsiteX71" fmla="*/ 3172 w 10000"/>
              <a:gd name="connsiteY71" fmla="*/ 969 h 10000"/>
              <a:gd name="connsiteX72" fmla="*/ 3465 w 10000"/>
              <a:gd name="connsiteY72" fmla="*/ 677 h 10000"/>
              <a:gd name="connsiteX73" fmla="*/ 3763 w 10000"/>
              <a:gd name="connsiteY73" fmla="*/ 446 h 10000"/>
              <a:gd name="connsiteX74" fmla="*/ 4066 w 10000"/>
              <a:gd name="connsiteY74" fmla="*/ 253 h 10000"/>
              <a:gd name="connsiteX75" fmla="*/ 4374 w 10000"/>
              <a:gd name="connsiteY75" fmla="*/ 116 h 10000"/>
              <a:gd name="connsiteX76" fmla="*/ 4682 w 10000"/>
              <a:gd name="connsiteY76" fmla="*/ 33 h 10000"/>
              <a:gd name="connsiteX77" fmla="*/ 4992 w 10000"/>
              <a:gd name="connsiteY7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4430 w 10000"/>
              <a:gd name="connsiteY43" fmla="*/ 2565 h 10000"/>
              <a:gd name="connsiteX44" fmla="*/ 3357 w 10000"/>
              <a:gd name="connsiteY44" fmla="*/ 3374 h 10000"/>
              <a:gd name="connsiteX45" fmla="*/ 3104 w 10000"/>
              <a:gd name="connsiteY45" fmla="*/ 3687 h 10000"/>
              <a:gd name="connsiteX46" fmla="*/ 2858 w 10000"/>
              <a:gd name="connsiteY46" fmla="*/ 4051 h 10000"/>
              <a:gd name="connsiteX47" fmla="*/ 2618 w 10000"/>
              <a:gd name="connsiteY47" fmla="*/ 4463 h 10000"/>
              <a:gd name="connsiteX48" fmla="*/ 2386 w 10000"/>
              <a:gd name="connsiteY48" fmla="*/ 4904 h 10000"/>
              <a:gd name="connsiteX49" fmla="*/ 2163 w 10000"/>
              <a:gd name="connsiteY49" fmla="*/ 5388 h 10000"/>
              <a:gd name="connsiteX50" fmla="*/ 1953 w 10000"/>
              <a:gd name="connsiteY50" fmla="*/ 5927 h 10000"/>
              <a:gd name="connsiteX51" fmla="*/ 1752 w 10000"/>
              <a:gd name="connsiteY51" fmla="*/ 6489 h 10000"/>
              <a:gd name="connsiteX52" fmla="*/ 1567 w 10000"/>
              <a:gd name="connsiteY52" fmla="*/ 7083 h 10000"/>
              <a:gd name="connsiteX53" fmla="*/ 1391 w 10000"/>
              <a:gd name="connsiteY53" fmla="*/ 7722 h 10000"/>
              <a:gd name="connsiteX54" fmla="*/ 1227 w 10000"/>
              <a:gd name="connsiteY54" fmla="*/ 8398 h 10000"/>
              <a:gd name="connsiteX55" fmla="*/ 0 w 10000"/>
              <a:gd name="connsiteY55" fmla="*/ 9890 h 10000"/>
              <a:gd name="connsiteX56" fmla="*/ 111 w 10000"/>
              <a:gd name="connsiteY56" fmla="*/ 9092 h 10000"/>
              <a:gd name="connsiteX57" fmla="*/ 236 w 10000"/>
              <a:gd name="connsiteY57" fmla="*/ 8305 h 10000"/>
              <a:gd name="connsiteX58" fmla="*/ 382 w 10000"/>
              <a:gd name="connsiteY58" fmla="*/ 7562 h 10000"/>
              <a:gd name="connsiteX59" fmla="*/ 546 w 10000"/>
              <a:gd name="connsiteY59" fmla="*/ 6824 h 10000"/>
              <a:gd name="connsiteX60" fmla="*/ 722 w 10000"/>
              <a:gd name="connsiteY60" fmla="*/ 6114 h 10000"/>
              <a:gd name="connsiteX61" fmla="*/ 915 w 10000"/>
              <a:gd name="connsiteY61" fmla="*/ 5449 h 10000"/>
              <a:gd name="connsiteX62" fmla="*/ 1124 w 10000"/>
              <a:gd name="connsiteY62" fmla="*/ 4805 h 10000"/>
              <a:gd name="connsiteX63" fmla="*/ 1340 w 10000"/>
              <a:gd name="connsiteY63" fmla="*/ 4188 h 10000"/>
              <a:gd name="connsiteX64" fmla="*/ 1574 w 10000"/>
              <a:gd name="connsiteY64" fmla="*/ 3616 h 10000"/>
              <a:gd name="connsiteX65" fmla="*/ 1816 w 10000"/>
              <a:gd name="connsiteY65" fmla="*/ 3071 h 10000"/>
              <a:gd name="connsiteX66" fmla="*/ 2070 w 10000"/>
              <a:gd name="connsiteY66" fmla="*/ 2576 h 10000"/>
              <a:gd name="connsiteX67" fmla="*/ 2335 w 10000"/>
              <a:gd name="connsiteY67" fmla="*/ 2113 h 10000"/>
              <a:gd name="connsiteX68" fmla="*/ 2606 w 10000"/>
              <a:gd name="connsiteY68" fmla="*/ 1690 h 10000"/>
              <a:gd name="connsiteX69" fmla="*/ 2885 w 10000"/>
              <a:gd name="connsiteY69" fmla="*/ 1304 h 10000"/>
              <a:gd name="connsiteX70" fmla="*/ 3172 w 10000"/>
              <a:gd name="connsiteY70" fmla="*/ 969 h 10000"/>
              <a:gd name="connsiteX71" fmla="*/ 3465 w 10000"/>
              <a:gd name="connsiteY71" fmla="*/ 677 h 10000"/>
              <a:gd name="connsiteX72" fmla="*/ 3763 w 10000"/>
              <a:gd name="connsiteY72" fmla="*/ 446 h 10000"/>
              <a:gd name="connsiteX73" fmla="*/ 4066 w 10000"/>
              <a:gd name="connsiteY73" fmla="*/ 253 h 10000"/>
              <a:gd name="connsiteX74" fmla="*/ 4374 w 10000"/>
              <a:gd name="connsiteY74" fmla="*/ 116 h 10000"/>
              <a:gd name="connsiteX75" fmla="*/ 4682 w 10000"/>
              <a:gd name="connsiteY75" fmla="*/ 33 h 10000"/>
              <a:gd name="connsiteX76" fmla="*/ 4992 w 10000"/>
              <a:gd name="connsiteY7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210 w 10000"/>
              <a:gd name="connsiteY32" fmla="*/ 4172 h 10000"/>
              <a:gd name="connsiteX33" fmla="*/ 7002 w 10000"/>
              <a:gd name="connsiteY33" fmla="*/ 3847 h 10000"/>
              <a:gd name="connsiteX34" fmla="*/ 6781 w 10000"/>
              <a:gd name="connsiteY34" fmla="*/ 3544 h 10000"/>
              <a:gd name="connsiteX35" fmla="*/ 6551 w 10000"/>
              <a:gd name="connsiteY35" fmla="*/ 3269 h 10000"/>
              <a:gd name="connsiteX36" fmla="*/ 6313 w 10000"/>
              <a:gd name="connsiteY36" fmla="*/ 3027 h 10000"/>
              <a:gd name="connsiteX37" fmla="*/ 6065 w 10000"/>
              <a:gd name="connsiteY37" fmla="*/ 2829 h 10000"/>
              <a:gd name="connsiteX38" fmla="*/ 5812 w 10000"/>
              <a:gd name="connsiteY38" fmla="*/ 2675 h 10000"/>
              <a:gd name="connsiteX39" fmla="*/ 5546 w 10000"/>
              <a:gd name="connsiteY39" fmla="*/ 2554 h 10000"/>
              <a:gd name="connsiteX40" fmla="*/ 5275 w 10000"/>
              <a:gd name="connsiteY40" fmla="*/ 2482 h 10000"/>
              <a:gd name="connsiteX41" fmla="*/ 4992 w 10000"/>
              <a:gd name="connsiteY41" fmla="*/ 2455 h 10000"/>
              <a:gd name="connsiteX42" fmla="*/ 4709 w 10000"/>
              <a:gd name="connsiteY42" fmla="*/ 2482 h 10000"/>
              <a:gd name="connsiteX43" fmla="*/ 3357 w 10000"/>
              <a:gd name="connsiteY43" fmla="*/ 3374 h 10000"/>
              <a:gd name="connsiteX44" fmla="*/ 3104 w 10000"/>
              <a:gd name="connsiteY44" fmla="*/ 3687 h 10000"/>
              <a:gd name="connsiteX45" fmla="*/ 2858 w 10000"/>
              <a:gd name="connsiteY45" fmla="*/ 4051 h 10000"/>
              <a:gd name="connsiteX46" fmla="*/ 2618 w 10000"/>
              <a:gd name="connsiteY46" fmla="*/ 4463 h 10000"/>
              <a:gd name="connsiteX47" fmla="*/ 2386 w 10000"/>
              <a:gd name="connsiteY47" fmla="*/ 4904 h 10000"/>
              <a:gd name="connsiteX48" fmla="*/ 2163 w 10000"/>
              <a:gd name="connsiteY48" fmla="*/ 5388 h 10000"/>
              <a:gd name="connsiteX49" fmla="*/ 1953 w 10000"/>
              <a:gd name="connsiteY49" fmla="*/ 5927 h 10000"/>
              <a:gd name="connsiteX50" fmla="*/ 1752 w 10000"/>
              <a:gd name="connsiteY50" fmla="*/ 6489 h 10000"/>
              <a:gd name="connsiteX51" fmla="*/ 1567 w 10000"/>
              <a:gd name="connsiteY51" fmla="*/ 7083 h 10000"/>
              <a:gd name="connsiteX52" fmla="*/ 1391 w 10000"/>
              <a:gd name="connsiteY52" fmla="*/ 7722 h 10000"/>
              <a:gd name="connsiteX53" fmla="*/ 1227 w 10000"/>
              <a:gd name="connsiteY53" fmla="*/ 8398 h 10000"/>
              <a:gd name="connsiteX54" fmla="*/ 0 w 10000"/>
              <a:gd name="connsiteY54" fmla="*/ 9890 h 10000"/>
              <a:gd name="connsiteX55" fmla="*/ 111 w 10000"/>
              <a:gd name="connsiteY55" fmla="*/ 9092 h 10000"/>
              <a:gd name="connsiteX56" fmla="*/ 236 w 10000"/>
              <a:gd name="connsiteY56" fmla="*/ 8305 h 10000"/>
              <a:gd name="connsiteX57" fmla="*/ 382 w 10000"/>
              <a:gd name="connsiteY57" fmla="*/ 7562 h 10000"/>
              <a:gd name="connsiteX58" fmla="*/ 546 w 10000"/>
              <a:gd name="connsiteY58" fmla="*/ 6824 h 10000"/>
              <a:gd name="connsiteX59" fmla="*/ 722 w 10000"/>
              <a:gd name="connsiteY59" fmla="*/ 6114 h 10000"/>
              <a:gd name="connsiteX60" fmla="*/ 915 w 10000"/>
              <a:gd name="connsiteY60" fmla="*/ 5449 h 10000"/>
              <a:gd name="connsiteX61" fmla="*/ 1124 w 10000"/>
              <a:gd name="connsiteY61" fmla="*/ 4805 h 10000"/>
              <a:gd name="connsiteX62" fmla="*/ 1340 w 10000"/>
              <a:gd name="connsiteY62" fmla="*/ 4188 h 10000"/>
              <a:gd name="connsiteX63" fmla="*/ 1574 w 10000"/>
              <a:gd name="connsiteY63" fmla="*/ 3616 h 10000"/>
              <a:gd name="connsiteX64" fmla="*/ 1816 w 10000"/>
              <a:gd name="connsiteY64" fmla="*/ 3071 h 10000"/>
              <a:gd name="connsiteX65" fmla="*/ 2070 w 10000"/>
              <a:gd name="connsiteY65" fmla="*/ 2576 h 10000"/>
              <a:gd name="connsiteX66" fmla="*/ 2335 w 10000"/>
              <a:gd name="connsiteY66" fmla="*/ 2113 h 10000"/>
              <a:gd name="connsiteX67" fmla="*/ 2606 w 10000"/>
              <a:gd name="connsiteY67" fmla="*/ 1690 h 10000"/>
              <a:gd name="connsiteX68" fmla="*/ 2885 w 10000"/>
              <a:gd name="connsiteY68" fmla="*/ 1304 h 10000"/>
              <a:gd name="connsiteX69" fmla="*/ 3172 w 10000"/>
              <a:gd name="connsiteY69" fmla="*/ 969 h 10000"/>
              <a:gd name="connsiteX70" fmla="*/ 3465 w 10000"/>
              <a:gd name="connsiteY70" fmla="*/ 677 h 10000"/>
              <a:gd name="connsiteX71" fmla="*/ 3763 w 10000"/>
              <a:gd name="connsiteY71" fmla="*/ 446 h 10000"/>
              <a:gd name="connsiteX72" fmla="*/ 4066 w 10000"/>
              <a:gd name="connsiteY72" fmla="*/ 253 h 10000"/>
              <a:gd name="connsiteX73" fmla="*/ 4374 w 10000"/>
              <a:gd name="connsiteY73" fmla="*/ 116 h 10000"/>
              <a:gd name="connsiteX74" fmla="*/ 4682 w 10000"/>
              <a:gd name="connsiteY74" fmla="*/ 33 h 10000"/>
              <a:gd name="connsiteX75" fmla="*/ 4992 w 10000"/>
              <a:gd name="connsiteY7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7002 w 10000"/>
              <a:gd name="connsiteY32" fmla="*/ 3847 h 10000"/>
              <a:gd name="connsiteX33" fmla="*/ 6781 w 10000"/>
              <a:gd name="connsiteY33" fmla="*/ 3544 h 10000"/>
              <a:gd name="connsiteX34" fmla="*/ 6551 w 10000"/>
              <a:gd name="connsiteY34" fmla="*/ 3269 h 10000"/>
              <a:gd name="connsiteX35" fmla="*/ 6313 w 10000"/>
              <a:gd name="connsiteY35" fmla="*/ 3027 h 10000"/>
              <a:gd name="connsiteX36" fmla="*/ 6065 w 10000"/>
              <a:gd name="connsiteY36" fmla="*/ 2829 h 10000"/>
              <a:gd name="connsiteX37" fmla="*/ 5812 w 10000"/>
              <a:gd name="connsiteY37" fmla="*/ 2675 h 10000"/>
              <a:gd name="connsiteX38" fmla="*/ 5546 w 10000"/>
              <a:gd name="connsiteY38" fmla="*/ 2554 h 10000"/>
              <a:gd name="connsiteX39" fmla="*/ 5275 w 10000"/>
              <a:gd name="connsiteY39" fmla="*/ 2482 h 10000"/>
              <a:gd name="connsiteX40" fmla="*/ 4992 w 10000"/>
              <a:gd name="connsiteY40" fmla="*/ 2455 h 10000"/>
              <a:gd name="connsiteX41" fmla="*/ 4709 w 10000"/>
              <a:gd name="connsiteY41" fmla="*/ 2482 h 10000"/>
              <a:gd name="connsiteX42" fmla="*/ 3357 w 10000"/>
              <a:gd name="connsiteY42" fmla="*/ 3374 h 10000"/>
              <a:gd name="connsiteX43" fmla="*/ 3104 w 10000"/>
              <a:gd name="connsiteY43" fmla="*/ 3687 h 10000"/>
              <a:gd name="connsiteX44" fmla="*/ 2858 w 10000"/>
              <a:gd name="connsiteY44" fmla="*/ 4051 h 10000"/>
              <a:gd name="connsiteX45" fmla="*/ 2618 w 10000"/>
              <a:gd name="connsiteY45" fmla="*/ 4463 h 10000"/>
              <a:gd name="connsiteX46" fmla="*/ 2386 w 10000"/>
              <a:gd name="connsiteY46" fmla="*/ 4904 h 10000"/>
              <a:gd name="connsiteX47" fmla="*/ 2163 w 10000"/>
              <a:gd name="connsiteY47" fmla="*/ 5388 h 10000"/>
              <a:gd name="connsiteX48" fmla="*/ 1953 w 10000"/>
              <a:gd name="connsiteY48" fmla="*/ 5927 h 10000"/>
              <a:gd name="connsiteX49" fmla="*/ 1752 w 10000"/>
              <a:gd name="connsiteY49" fmla="*/ 6489 h 10000"/>
              <a:gd name="connsiteX50" fmla="*/ 1567 w 10000"/>
              <a:gd name="connsiteY50" fmla="*/ 7083 h 10000"/>
              <a:gd name="connsiteX51" fmla="*/ 1391 w 10000"/>
              <a:gd name="connsiteY51" fmla="*/ 7722 h 10000"/>
              <a:gd name="connsiteX52" fmla="*/ 1227 w 10000"/>
              <a:gd name="connsiteY52" fmla="*/ 8398 h 10000"/>
              <a:gd name="connsiteX53" fmla="*/ 0 w 10000"/>
              <a:gd name="connsiteY53" fmla="*/ 9890 h 10000"/>
              <a:gd name="connsiteX54" fmla="*/ 111 w 10000"/>
              <a:gd name="connsiteY54" fmla="*/ 9092 h 10000"/>
              <a:gd name="connsiteX55" fmla="*/ 236 w 10000"/>
              <a:gd name="connsiteY55" fmla="*/ 8305 h 10000"/>
              <a:gd name="connsiteX56" fmla="*/ 382 w 10000"/>
              <a:gd name="connsiteY56" fmla="*/ 7562 h 10000"/>
              <a:gd name="connsiteX57" fmla="*/ 546 w 10000"/>
              <a:gd name="connsiteY57" fmla="*/ 6824 h 10000"/>
              <a:gd name="connsiteX58" fmla="*/ 722 w 10000"/>
              <a:gd name="connsiteY58" fmla="*/ 6114 h 10000"/>
              <a:gd name="connsiteX59" fmla="*/ 915 w 10000"/>
              <a:gd name="connsiteY59" fmla="*/ 5449 h 10000"/>
              <a:gd name="connsiteX60" fmla="*/ 1124 w 10000"/>
              <a:gd name="connsiteY60" fmla="*/ 4805 h 10000"/>
              <a:gd name="connsiteX61" fmla="*/ 1340 w 10000"/>
              <a:gd name="connsiteY61" fmla="*/ 4188 h 10000"/>
              <a:gd name="connsiteX62" fmla="*/ 1574 w 10000"/>
              <a:gd name="connsiteY62" fmla="*/ 3616 h 10000"/>
              <a:gd name="connsiteX63" fmla="*/ 1816 w 10000"/>
              <a:gd name="connsiteY63" fmla="*/ 3071 h 10000"/>
              <a:gd name="connsiteX64" fmla="*/ 2070 w 10000"/>
              <a:gd name="connsiteY64" fmla="*/ 2576 h 10000"/>
              <a:gd name="connsiteX65" fmla="*/ 2335 w 10000"/>
              <a:gd name="connsiteY65" fmla="*/ 2113 h 10000"/>
              <a:gd name="connsiteX66" fmla="*/ 2606 w 10000"/>
              <a:gd name="connsiteY66" fmla="*/ 1690 h 10000"/>
              <a:gd name="connsiteX67" fmla="*/ 2885 w 10000"/>
              <a:gd name="connsiteY67" fmla="*/ 1304 h 10000"/>
              <a:gd name="connsiteX68" fmla="*/ 3172 w 10000"/>
              <a:gd name="connsiteY68" fmla="*/ 969 h 10000"/>
              <a:gd name="connsiteX69" fmla="*/ 3465 w 10000"/>
              <a:gd name="connsiteY69" fmla="*/ 677 h 10000"/>
              <a:gd name="connsiteX70" fmla="*/ 3763 w 10000"/>
              <a:gd name="connsiteY70" fmla="*/ 446 h 10000"/>
              <a:gd name="connsiteX71" fmla="*/ 4066 w 10000"/>
              <a:gd name="connsiteY71" fmla="*/ 253 h 10000"/>
              <a:gd name="connsiteX72" fmla="*/ 4374 w 10000"/>
              <a:gd name="connsiteY72" fmla="*/ 116 h 10000"/>
              <a:gd name="connsiteX73" fmla="*/ 4682 w 10000"/>
              <a:gd name="connsiteY73" fmla="*/ 33 h 10000"/>
              <a:gd name="connsiteX74" fmla="*/ 4992 w 10000"/>
              <a:gd name="connsiteY7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781 w 10000"/>
              <a:gd name="connsiteY32" fmla="*/ 3544 h 10000"/>
              <a:gd name="connsiteX33" fmla="*/ 6551 w 10000"/>
              <a:gd name="connsiteY33" fmla="*/ 3269 h 10000"/>
              <a:gd name="connsiteX34" fmla="*/ 6313 w 10000"/>
              <a:gd name="connsiteY34" fmla="*/ 3027 h 10000"/>
              <a:gd name="connsiteX35" fmla="*/ 6065 w 10000"/>
              <a:gd name="connsiteY35" fmla="*/ 2829 h 10000"/>
              <a:gd name="connsiteX36" fmla="*/ 5812 w 10000"/>
              <a:gd name="connsiteY36" fmla="*/ 2675 h 10000"/>
              <a:gd name="connsiteX37" fmla="*/ 5546 w 10000"/>
              <a:gd name="connsiteY37" fmla="*/ 2554 h 10000"/>
              <a:gd name="connsiteX38" fmla="*/ 5275 w 10000"/>
              <a:gd name="connsiteY38" fmla="*/ 2482 h 10000"/>
              <a:gd name="connsiteX39" fmla="*/ 4992 w 10000"/>
              <a:gd name="connsiteY39" fmla="*/ 2455 h 10000"/>
              <a:gd name="connsiteX40" fmla="*/ 4709 w 10000"/>
              <a:gd name="connsiteY40" fmla="*/ 2482 h 10000"/>
              <a:gd name="connsiteX41" fmla="*/ 3357 w 10000"/>
              <a:gd name="connsiteY41" fmla="*/ 3374 h 10000"/>
              <a:gd name="connsiteX42" fmla="*/ 3104 w 10000"/>
              <a:gd name="connsiteY42" fmla="*/ 3687 h 10000"/>
              <a:gd name="connsiteX43" fmla="*/ 2858 w 10000"/>
              <a:gd name="connsiteY43" fmla="*/ 4051 h 10000"/>
              <a:gd name="connsiteX44" fmla="*/ 2618 w 10000"/>
              <a:gd name="connsiteY44" fmla="*/ 4463 h 10000"/>
              <a:gd name="connsiteX45" fmla="*/ 2386 w 10000"/>
              <a:gd name="connsiteY45" fmla="*/ 4904 h 10000"/>
              <a:gd name="connsiteX46" fmla="*/ 2163 w 10000"/>
              <a:gd name="connsiteY46" fmla="*/ 5388 h 10000"/>
              <a:gd name="connsiteX47" fmla="*/ 1953 w 10000"/>
              <a:gd name="connsiteY47" fmla="*/ 5927 h 10000"/>
              <a:gd name="connsiteX48" fmla="*/ 1752 w 10000"/>
              <a:gd name="connsiteY48" fmla="*/ 6489 h 10000"/>
              <a:gd name="connsiteX49" fmla="*/ 1567 w 10000"/>
              <a:gd name="connsiteY49" fmla="*/ 7083 h 10000"/>
              <a:gd name="connsiteX50" fmla="*/ 1391 w 10000"/>
              <a:gd name="connsiteY50" fmla="*/ 7722 h 10000"/>
              <a:gd name="connsiteX51" fmla="*/ 1227 w 10000"/>
              <a:gd name="connsiteY51" fmla="*/ 8398 h 10000"/>
              <a:gd name="connsiteX52" fmla="*/ 0 w 10000"/>
              <a:gd name="connsiteY52" fmla="*/ 9890 h 10000"/>
              <a:gd name="connsiteX53" fmla="*/ 111 w 10000"/>
              <a:gd name="connsiteY53" fmla="*/ 9092 h 10000"/>
              <a:gd name="connsiteX54" fmla="*/ 236 w 10000"/>
              <a:gd name="connsiteY54" fmla="*/ 8305 h 10000"/>
              <a:gd name="connsiteX55" fmla="*/ 382 w 10000"/>
              <a:gd name="connsiteY55" fmla="*/ 7562 h 10000"/>
              <a:gd name="connsiteX56" fmla="*/ 546 w 10000"/>
              <a:gd name="connsiteY56" fmla="*/ 6824 h 10000"/>
              <a:gd name="connsiteX57" fmla="*/ 722 w 10000"/>
              <a:gd name="connsiteY57" fmla="*/ 6114 h 10000"/>
              <a:gd name="connsiteX58" fmla="*/ 915 w 10000"/>
              <a:gd name="connsiteY58" fmla="*/ 5449 h 10000"/>
              <a:gd name="connsiteX59" fmla="*/ 1124 w 10000"/>
              <a:gd name="connsiteY59" fmla="*/ 4805 h 10000"/>
              <a:gd name="connsiteX60" fmla="*/ 1340 w 10000"/>
              <a:gd name="connsiteY60" fmla="*/ 4188 h 10000"/>
              <a:gd name="connsiteX61" fmla="*/ 1574 w 10000"/>
              <a:gd name="connsiteY61" fmla="*/ 3616 h 10000"/>
              <a:gd name="connsiteX62" fmla="*/ 1816 w 10000"/>
              <a:gd name="connsiteY62" fmla="*/ 3071 h 10000"/>
              <a:gd name="connsiteX63" fmla="*/ 2070 w 10000"/>
              <a:gd name="connsiteY63" fmla="*/ 2576 h 10000"/>
              <a:gd name="connsiteX64" fmla="*/ 2335 w 10000"/>
              <a:gd name="connsiteY64" fmla="*/ 2113 h 10000"/>
              <a:gd name="connsiteX65" fmla="*/ 2606 w 10000"/>
              <a:gd name="connsiteY65" fmla="*/ 1690 h 10000"/>
              <a:gd name="connsiteX66" fmla="*/ 2885 w 10000"/>
              <a:gd name="connsiteY66" fmla="*/ 1304 h 10000"/>
              <a:gd name="connsiteX67" fmla="*/ 3172 w 10000"/>
              <a:gd name="connsiteY67" fmla="*/ 969 h 10000"/>
              <a:gd name="connsiteX68" fmla="*/ 3465 w 10000"/>
              <a:gd name="connsiteY68" fmla="*/ 677 h 10000"/>
              <a:gd name="connsiteX69" fmla="*/ 3763 w 10000"/>
              <a:gd name="connsiteY69" fmla="*/ 446 h 10000"/>
              <a:gd name="connsiteX70" fmla="*/ 4066 w 10000"/>
              <a:gd name="connsiteY70" fmla="*/ 253 h 10000"/>
              <a:gd name="connsiteX71" fmla="*/ 4374 w 10000"/>
              <a:gd name="connsiteY71" fmla="*/ 116 h 10000"/>
              <a:gd name="connsiteX72" fmla="*/ 4682 w 10000"/>
              <a:gd name="connsiteY72" fmla="*/ 33 h 10000"/>
              <a:gd name="connsiteX73" fmla="*/ 4992 w 10000"/>
              <a:gd name="connsiteY7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551 w 10000"/>
              <a:gd name="connsiteY32" fmla="*/ 3269 h 10000"/>
              <a:gd name="connsiteX33" fmla="*/ 6313 w 10000"/>
              <a:gd name="connsiteY33" fmla="*/ 3027 h 10000"/>
              <a:gd name="connsiteX34" fmla="*/ 6065 w 10000"/>
              <a:gd name="connsiteY34" fmla="*/ 2829 h 10000"/>
              <a:gd name="connsiteX35" fmla="*/ 5812 w 10000"/>
              <a:gd name="connsiteY35" fmla="*/ 2675 h 10000"/>
              <a:gd name="connsiteX36" fmla="*/ 5546 w 10000"/>
              <a:gd name="connsiteY36" fmla="*/ 2554 h 10000"/>
              <a:gd name="connsiteX37" fmla="*/ 5275 w 10000"/>
              <a:gd name="connsiteY37" fmla="*/ 2482 h 10000"/>
              <a:gd name="connsiteX38" fmla="*/ 4992 w 10000"/>
              <a:gd name="connsiteY38" fmla="*/ 2455 h 10000"/>
              <a:gd name="connsiteX39" fmla="*/ 4709 w 10000"/>
              <a:gd name="connsiteY39" fmla="*/ 2482 h 10000"/>
              <a:gd name="connsiteX40" fmla="*/ 3357 w 10000"/>
              <a:gd name="connsiteY40" fmla="*/ 3374 h 10000"/>
              <a:gd name="connsiteX41" fmla="*/ 3104 w 10000"/>
              <a:gd name="connsiteY41" fmla="*/ 3687 h 10000"/>
              <a:gd name="connsiteX42" fmla="*/ 2858 w 10000"/>
              <a:gd name="connsiteY42" fmla="*/ 4051 h 10000"/>
              <a:gd name="connsiteX43" fmla="*/ 2618 w 10000"/>
              <a:gd name="connsiteY43" fmla="*/ 4463 h 10000"/>
              <a:gd name="connsiteX44" fmla="*/ 2386 w 10000"/>
              <a:gd name="connsiteY44" fmla="*/ 4904 h 10000"/>
              <a:gd name="connsiteX45" fmla="*/ 2163 w 10000"/>
              <a:gd name="connsiteY45" fmla="*/ 5388 h 10000"/>
              <a:gd name="connsiteX46" fmla="*/ 1953 w 10000"/>
              <a:gd name="connsiteY46" fmla="*/ 5927 h 10000"/>
              <a:gd name="connsiteX47" fmla="*/ 1752 w 10000"/>
              <a:gd name="connsiteY47" fmla="*/ 6489 h 10000"/>
              <a:gd name="connsiteX48" fmla="*/ 1567 w 10000"/>
              <a:gd name="connsiteY48" fmla="*/ 7083 h 10000"/>
              <a:gd name="connsiteX49" fmla="*/ 1391 w 10000"/>
              <a:gd name="connsiteY49" fmla="*/ 7722 h 10000"/>
              <a:gd name="connsiteX50" fmla="*/ 1227 w 10000"/>
              <a:gd name="connsiteY50" fmla="*/ 8398 h 10000"/>
              <a:gd name="connsiteX51" fmla="*/ 0 w 10000"/>
              <a:gd name="connsiteY51" fmla="*/ 9890 h 10000"/>
              <a:gd name="connsiteX52" fmla="*/ 111 w 10000"/>
              <a:gd name="connsiteY52" fmla="*/ 9092 h 10000"/>
              <a:gd name="connsiteX53" fmla="*/ 236 w 10000"/>
              <a:gd name="connsiteY53" fmla="*/ 8305 h 10000"/>
              <a:gd name="connsiteX54" fmla="*/ 382 w 10000"/>
              <a:gd name="connsiteY54" fmla="*/ 7562 h 10000"/>
              <a:gd name="connsiteX55" fmla="*/ 546 w 10000"/>
              <a:gd name="connsiteY55" fmla="*/ 6824 h 10000"/>
              <a:gd name="connsiteX56" fmla="*/ 722 w 10000"/>
              <a:gd name="connsiteY56" fmla="*/ 6114 h 10000"/>
              <a:gd name="connsiteX57" fmla="*/ 915 w 10000"/>
              <a:gd name="connsiteY57" fmla="*/ 5449 h 10000"/>
              <a:gd name="connsiteX58" fmla="*/ 1124 w 10000"/>
              <a:gd name="connsiteY58" fmla="*/ 4805 h 10000"/>
              <a:gd name="connsiteX59" fmla="*/ 1340 w 10000"/>
              <a:gd name="connsiteY59" fmla="*/ 4188 h 10000"/>
              <a:gd name="connsiteX60" fmla="*/ 1574 w 10000"/>
              <a:gd name="connsiteY60" fmla="*/ 3616 h 10000"/>
              <a:gd name="connsiteX61" fmla="*/ 1816 w 10000"/>
              <a:gd name="connsiteY61" fmla="*/ 3071 h 10000"/>
              <a:gd name="connsiteX62" fmla="*/ 2070 w 10000"/>
              <a:gd name="connsiteY62" fmla="*/ 2576 h 10000"/>
              <a:gd name="connsiteX63" fmla="*/ 2335 w 10000"/>
              <a:gd name="connsiteY63" fmla="*/ 2113 h 10000"/>
              <a:gd name="connsiteX64" fmla="*/ 2606 w 10000"/>
              <a:gd name="connsiteY64" fmla="*/ 1690 h 10000"/>
              <a:gd name="connsiteX65" fmla="*/ 2885 w 10000"/>
              <a:gd name="connsiteY65" fmla="*/ 1304 h 10000"/>
              <a:gd name="connsiteX66" fmla="*/ 3172 w 10000"/>
              <a:gd name="connsiteY66" fmla="*/ 969 h 10000"/>
              <a:gd name="connsiteX67" fmla="*/ 3465 w 10000"/>
              <a:gd name="connsiteY67" fmla="*/ 677 h 10000"/>
              <a:gd name="connsiteX68" fmla="*/ 3763 w 10000"/>
              <a:gd name="connsiteY68" fmla="*/ 446 h 10000"/>
              <a:gd name="connsiteX69" fmla="*/ 4066 w 10000"/>
              <a:gd name="connsiteY69" fmla="*/ 253 h 10000"/>
              <a:gd name="connsiteX70" fmla="*/ 4374 w 10000"/>
              <a:gd name="connsiteY70" fmla="*/ 116 h 10000"/>
              <a:gd name="connsiteX71" fmla="*/ 4682 w 10000"/>
              <a:gd name="connsiteY71" fmla="*/ 33 h 10000"/>
              <a:gd name="connsiteX72" fmla="*/ 4992 w 10000"/>
              <a:gd name="connsiteY7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313 w 10000"/>
              <a:gd name="connsiteY32" fmla="*/ 3027 h 10000"/>
              <a:gd name="connsiteX33" fmla="*/ 6065 w 10000"/>
              <a:gd name="connsiteY33" fmla="*/ 2829 h 10000"/>
              <a:gd name="connsiteX34" fmla="*/ 5812 w 10000"/>
              <a:gd name="connsiteY34" fmla="*/ 2675 h 10000"/>
              <a:gd name="connsiteX35" fmla="*/ 5546 w 10000"/>
              <a:gd name="connsiteY35" fmla="*/ 2554 h 10000"/>
              <a:gd name="connsiteX36" fmla="*/ 5275 w 10000"/>
              <a:gd name="connsiteY36" fmla="*/ 2482 h 10000"/>
              <a:gd name="connsiteX37" fmla="*/ 4992 w 10000"/>
              <a:gd name="connsiteY37" fmla="*/ 2455 h 10000"/>
              <a:gd name="connsiteX38" fmla="*/ 4709 w 10000"/>
              <a:gd name="connsiteY38" fmla="*/ 2482 h 10000"/>
              <a:gd name="connsiteX39" fmla="*/ 3357 w 10000"/>
              <a:gd name="connsiteY39" fmla="*/ 3374 h 10000"/>
              <a:gd name="connsiteX40" fmla="*/ 3104 w 10000"/>
              <a:gd name="connsiteY40" fmla="*/ 3687 h 10000"/>
              <a:gd name="connsiteX41" fmla="*/ 2858 w 10000"/>
              <a:gd name="connsiteY41" fmla="*/ 4051 h 10000"/>
              <a:gd name="connsiteX42" fmla="*/ 2618 w 10000"/>
              <a:gd name="connsiteY42" fmla="*/ 4463 h 10000"/>
              <a:gd name="connsiteX43" fmla="*/ 2386 w 10000"/>
              <a:gd name="connsiteY43" fmla="*/ 4904 h 10000"/>
              <a:gd name="connsiteX44" fmla="*/ 2163 w 10000"/>
              <a:gd name="connsiteY44" fmla="*/ 5388 h 10000"/>
              <a:gd name="connsiteX45" fmla="*/ 1953 w 10000"/>
              <a:gd name="connsiteY45" fmla="*/ 5927 h 10000"/>
              <a:gd name="connsiteX46" fmla="*/ 1752 w 10000"/>
              <a:gd name="connsiteY46" fmla="*/ 6489 h 10000"/>
              <a:gd name="connsiteX47" fmla="*/ 1567 w 10000"/>
              <a:gd name="connsiteY47" fmla="*/ 7083 h 10000"/>
              <a:gd name="connsiteX48" fmla="*/ 1391 w 10000"/>
              <a:gd name="connsiteY48" fmla="*/ 7722 h 10000"/>
              <a:gd name="connsiteX49" fmla="*/ 1227 w 10000"/>
              <a:gd name="connsiteY49" fmla="*/ 8398 h 10000"/>
              <a:gd name="connsiteX50" fmla="*/ 0 w 10000"/>
              <a:gd name="connsiteY50" fmla="*/ 9890 h 10000"/>
              <a:gd name="connsiteX51" fmla="*/ 111 w 10000"/>
              <a:gd name="connsiteY51" fmla="*/ 9092 h 10000"/>
              <a:gd name="connsiteX52" fmla="*/ 236 w 10000"/>
              <a:gd name="connsiteY52" fmla="*/ 8305 h 10000"/>
              <a:gd name="connsiteX53" fmla="*/ 382 w 10000"/>
              <a:gd name="connsiteY53" fmla="*/ 7562 h 10000"/>
              <a:gd name="connsiteX54" fmla="*/ 546 w 10000"/>
              <a:gd name="connsiteY54" fmla="*/ 6824 h 10000"/>
              <a:gd name="connsiteX55" fmla="*/ 722 w 10000"/>
              <a:gd name="connsiteY55" fmla="*/ 6114 h 10000"/>
              <a:gd name="connsiteX56" fmla="*/ 915 w 10000"/>
              <a:gd name="connsiteY56" fmla="*/ 5449 h 10000"/>
              <a:gd name="connsiteX57" fmla="*/ 1124 w 10000"/>
              <a:gd name="connsiteY57" fmla="*/ 4805 h 10000"/>
              <a:gd name="connsiteX58" fmla="*/ 1340 w 10000"/>
              <a:gd name="connsiteY58" fmla="*/ 4188 h 10000"/>
              <a:gd name="connsiteX59" fmla="*/ 1574 w 10000"/>
              <a:gd name="connsiteY59" fmla="*/ 3616 h 10000"/>
              <a:gd name="connsiteX60" fmla="*/ 1816 w 10000"/>
              <a:gd name="connsiteY60" fmla="*/ 3071 h 10000"/>
              <a:gd name="connsiteX61" fmla="*/ 2070 w 10000"/>
              <a:gd name="connsiteY61" fmla="*/ 2576 h 10000"/>
              <a:gd name="connsiteX62" fmla="*/ 2335 w 10000"/>
              <a:gd name="connsiteY62" fmla="*/ 2113 h 10000"/>
              <a:gd name="connsiteX63" fmla="*/ 2606 w 10000"/>
              <a:gd name="connsiteY63" fmla="*/ 1690 h 10000"/>
              <a:gd name="connsiteX64" fmla="*/ 2885 w 10000"/>
              <a:gd name="connsiteY64" fmla="*/ 1304 h 10000"/>
              <a:gd name="connsiteX65" fmla="*/ 3172 w 10000"/>
              <a:gd name="connsiteY65" fmla="*/ 969 h 10000"/>
              <a:gd name="connsiteX66" fmla="*/ 3465 w 10000"/>
              <a:gd name="connsiteY66" fmla="*/ 677 h 10000"/>
              <a:gd name="connsiteX67" fmla="*/ 3763 w 10000"/>
              <a:gd name="connsiteY67" fmla="*/ 446 h 10000"/>
              <a:gd name="connsiteX68" fmla="*/ 4066 w 10000"/>
              <a:gd name="connsiteY68" fmla="*/ 253 h 10000"/>
              <a:gd name="connsiteX69" fmla="*/ 4374 w 10000"/>
              <a:gd name="connsiteY69" fmla="*/ 116 h 10000"/>
              <a:gd name="connsiteX70" fmla="*/ 4682 w 10000"/>
              <a:gd name="connsiteY70" fmla="*/ 33 h 10000"/>
              <a:gd name="connsiteX71" fmla="*/ 4992 w 10000"/>
              <a:gd name="connsiteY7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6065 w 10000"/>
              <a:gd name="connsiteY32" fmla="*/ 2829 h 10000"/>
              <a:gd name="connsiteX33" fmla="*/ 5812 w 10000"/>
              <a:gd name="connsiteY33" fmla="*/ 2675 h 10000"/>
              <a:gd name="connsiteX34" fmla="*/ 5546 w 10000"/>
              <a:gd name="connsiteY34" fmla="*/ 2554 h 10000"/>
              <a:gd name="connsiteX35" fmla="*/ 5275 w 10000"/>
              <a:gd name="connsiteY35" fmla="*/ 2482 h 10000"/>
              <a:gd name="connsiteX36" fmla="*/ 4992 w 10000"/>
              <a:gd name="connsiteY36" fmla="*/ 2455 h 10000"/>
              <a:gd name="connsiteX37" fmla="*/ 4709 w 10000"/>
              <a:gd name="connsiteY37" fmla="*/ 2482 h 10000"/>
              <a:gd name="connsiteX38" fmla="*/ 3357 w 10000"/>
              <a:gd name="connsiteY38" fmla="*/ 3374 h 10000"/>
              <a:gd name="connsiteX39" fmla="*/ 3104 w 10000"/>
              <a:gd name="connsiteY39" fmla="*/ 3687 h 10000"/>
              <a:gd name="connsiteX40" fmla="*/ 2858 w 10000"/>
              <a:gd name="connsiteY40" fmla="*/ 4051 h 10000"/>
              <a:gd name="connsiteX41" fmla="*/ 2618 w 10000"/>
              <a:gd name="connsiteY41" fmla="*/ 4463 h 10000"/>
              <a:gd name="connsiteX42" fmla="*/ 2386 w 10000"/>
              <a:gd name="connsiteY42" fmla="*/ 4904 h 10000"/>
              <a:gd name="connsiteX43" fmla="*/ 2163 w 10000"/>
              <a:gd name="connsiteY43" fmla="*/ 5388 h 10000"/>
              <a:gd name="connsiteX44" fmla="*/ 1953 w 10000"/>
              <a:gd name="connsiteY44" fmla="*/ 5927 h 10000"/>
              <a:gd name="connsiteX45" fmla="*/ 1752 w 10000"/>
              <a:gd name="connsiteY45" fmla="*/ 6489 h 10000"/>
              <a:gd name="connsiteX46" fmla="*/ 1567 w 10000"/>
              <a:gd name="connsiteY46" fmla="*/ 7083 h 10000"/>
              <a:gd name="connsiteX47" fmla="*/ 1391 w 10000"/>
              <a:gd name="connsiteY47" fmla="*/ 7722 h 10000"/>
              <a:gd name="connsiteX48" fmla="*/ 1227 w 10000"/>
              <a:gd name="connsiteY48" fmla="*/ 8398 h 10000"/>
              <a:gd name="connsiteX49" fmla="*/ 0 w 10000"/>
              <a:gd name="connsiteY49" fmla="*/ 9890 h 10000"/>
              <a:gd name="connsiteX50" fmla="*/ 111 w 10000"/>
              <a:gd name="connsiteY50" fmla="*/ 9092 h 10000"/>
              <a:gd name="connsiteX51" fmla="*/ 236 w 10000"/>
              <a:gd name="connsiteY51" fmla="*/ 8305 h 10000"/>
              <a:gd name="connsiteX52" fmla="*/ 382 w 10000"/>
              <a:gd name="connsiteY52" fmla="*/ 7562 h 10000"/>
              <a:gd name="connsiteX53" fmla="*/ 546 w 10000"/>
              <a:gd name="connsiteY53" fmla="*/ 6824 h 10000"/>
              <a:gd name="connsiteX54" fmla="*/ 722 w 10000"/>
              <a:gd name="connsiteY54" fmla="*/ 6114 h 10000"/>
              <a:gd name="connsiteX55" fmla="*/ 915 w 10000"/>
              <a:gd name="connsiteY55" fmla="*/ 5449 h 10000"/>
              <a:gd name="connsiteX56" fmla="*/ 1124 w 10000"/>
              <a:gd name="connsiteY56" fmla="*/ 4805 h 10000"/>
              <a:gd name="connsiteX57" fmla="*/ 1340 w 10000"/>
              <a:gd name="connsiteY57" fmla="*/ 4188 h 10000"/>
              <a:gd name="connsiteX58" fmla="*/ 1574 w 10000"/>
              <a:gd name="connsiteY58" fmla="*/ 3616 h 10000"/>
              <a:gd name="connsiteX59" fmla="*/ 1816 w 10000"/>
              <a:gd name="connsiteY59" fmla="*/ 3071 h 10000"/>
              <a:gd name="connsiteX60" fmla="*/ 2070 w 10000"/>
              <a:gd name="connsiteY60" fmla="*/ 2576 h 10000"/>
              <a:gd name="connsiteX61" fmla="*/ 2335 w 10000"/>
              <a:gd name="connsiteY61" fmla="*/ 2113 h 10000"/>
              <a:gd name="connsiteX62" fmla="*/ 2606 w 10000"/>
              <a:gd name="connsiteY62" fmla="*/ 1690 h 10000"/>
              <a:gd name="connsiteX63" fmla="*/ 2885 w 10000"/>
              <a:gd name="connsiteY63" fmla="*/ 1304 h 10000"/>
              <a:gd name="connsiteX64" fmla="*/ 3172 w 10000"/>
              <a:gd name="connsiteY64" fmla="*/ 969 h 10000"/>
              <a:gd name="connsiteX65" fmla="*/ 3465 w 10000"/>
              <a:gd name="connsiteY65" fmla="*/ 677 h 10000"/>
              <a:gd name="connsiteX66" fmla="*/ 3763 w 10000"/>
              <a:gd name="connsiteY66" fmla="*/ 446 h 10000"/>
              <a:gd name="connsiteX67" fmla="*/ 4066 w 10000"/>
              <a:gd name="connsiteY67" fmla="*/ 253 h 10000"/>
              <a:gd name="connsiteX68" fmla="*/ 4374 w 10000"/>
              <a:gd name="connsiteY68" fmla="*/ 116 h 10000"/>
              <a:gd name="connsiteX69" fmla="*/ 4682 w 10000"/>
              <a:gd name="connsiteY69" fmla="*/ 33 h 10000"/>
              <a:gd name="connsiteX70" fmla="*/ 4992 w 10000"/>
              <a:gd name="connsiteY7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812 w 10000"/>
              <a:gd name="connsiteY32" fmla="*/ 2675 h 10000"/>
              <a:gd name="connsiteX33" fmla="*/ 5546 w 10000"/>
              <a:gd name="connsiteY33" fmla="*/ 2554 h 10000"/>
              <a:gd name="connsiteX34" fmla="*/ 5275 w 10000"/>
              <a:gd name="connsiteY34" fmla="*/ 2482 h 10000"/>
              <a:gd name="connsiteX35" fmla="*/ 4992 w 10000"/>
              <a:gd name="connsiteY35" fmla="*/ 2455 h 10000"/>
              <a:gd name="connsiteX36" fmla="*/ 4709 w 10000"/>
              <a:gd name="connsiteY36" fmla="*/ 2482 h 10000"/>
              <a:gd name="connsiteX37" fmla="*/ 3357 w 10000"/>
              <a:gd name="connsiteY37" fmla="*/ 3374 h 10000"/>
              <a:gd name="connsiteX38" fmla="*/ 3104 w 10000"/>
              <a:gd name="connsiteY38" fmla="*/ 3687 h 10000"/>
              <a:gd name="connsiteX39" fmla="*/ 2858 w 10000"/>
              <a:gd name="connsiteY39" fmla="*/ 4051 h 10000"/>
              <a:gd name="connsiteX40" fmla="*/ 2618 w 10000"/>
              <a:gd name="connsiteY40" fmla="*/ 4463 h 10000"/>
              <a:gd name="connsiteX41" fmla="*/ 2386 w 10000"/>
              <a:gd name="connsiteY41" fmla="*/ 4904 h 10000"/>
              <a:gd name="connsiteX42" fmla="*/ 2163 w 10000"/>
              <a:gd name="connsiteY42" fmla="*/ 5388 h 10000"/>
              <a:gd name="connsiteX43" fmla="*/ 1953 w 10000"/>
              <a:gd name="connsiteY43" fmla="*/ 5927 h 10000"/>
              <a:gd name="connsiteX44" fmla="*/ 1752 w 10000"/>
              <a:gd name="connsiteY44" fmla="*/ 6489 h 10000"/>
              <a:gd name="connsiteX45" fmla="*/ 1567 w 10000"/>
              <a:gd name="connsiteY45" fmla="*/ 7083 h 10000"/>
              <a:gd name="connsiteX46" fmla="*/ 1391 w 10000"/>
              <a:gd name="connsiteY46" fmla="*/ 7722 h 10000"/>
              <a:gd name="connsiteX47" fmla="*/ 1227 w 10000"/>
              <a:gd name="connsiteY47" fmla="*/ 8398 h 10000"/>
              <a:gd name="connsiteX48" fmla="*/ 0 w 10000"/>
              <a:gd name="connsiteY48" fmla="*/ 9890 h 10000"/>
              <a:gd name="connsiteX49" fmla="*/ 111 w 10000"/>
              <a:gd name="connsiteY49" fmla="*/ 9092 h 10000"/>
              <a:gd name="connsiteX50" fmla="*/ 236 w 10000"/>
              <a:gd name="connsiteY50" fmla="*/ 8305 h 10000"/>
              <a:gd name="connsiteX51" fmla="*/ 382 w 10000"/>
              <a:gd name="connsiteY51" fmla="*/ 7562 h 10000"/>
              <a:gd name="connsiteX52" fmla="*/ 546 w 10000"/>
              <a:gd name="connsiteY52" fmla="*/ 6824 h 10000"/>
              <a:gd name="connsiteX53" fmla="*/ 722 w 10000"/>
              <a:gd name="connsiteY53" fmla="*/ 6114 h 10000"/>
              <a:gd name="connsiteX54" fmla="*/ 915 w 10000"/>
              <a:gd name="connsiteY54" fmla="*/ 5449 h 10000"/>
              <a:gd name="connsiteX55" fmla="*/ 1124 w 10000"/>
              <a:gd name="connsiteY55" fmla="*/ 4805 h 10000"/>
              <a:gd name="connsiteX56" fmla="*/ 1340 w 10000"/>
              <a:gd name="connsiteY56" fmla="*/ 4188 h 10000"/>
              <a:gd name="connsiteX57" fmla="*/ 1574 w 10000"/>
              <a:gd name="connsiteY57" fmla="*/ 3616 h 10000"/>
              <a:gd name="connsiteX58" fmla="*/ 1816 w 10000"/>
              <a:gd name="connsiteY58" fmla="*/ 3071 h 10000"/>
              <a:gd name="connsiteX59" fmla="*/ 2070 w 10000"/>
              <a:gd name="connsiteY59" fmla="*/ 2576 h 10000"/>
              <a:gd name="connsiteX60" fmla="*/ 2335 w 10000"/>
              <a:gd name="connsiteY60" fmla="*/ 2113 h 10000"/>
              <a:gd name="connsiteX61" fmla="*/ 2606 w 10000"/>
              <a:gd name="connsiteY61" fmla="*/ 1690 h 10000"/>
              <a:gd name="connsiteX62" fmla="*/ 2885 w 10000"/>
              <a:gd name="connsiteY62" fmla="*/ 1304 h 10000"/>
              <a:gd name="connsiteX63" fmla="*/ 3172 w 10000"/>
              <a:gd name="connsiteY63" fmla="*/ 969 h 10000"/>
              <a:gd name="connsiteX64" fmla="*/ 3465 w 10000"/>
              <a:gd name="connsiteY64" fmla="*/ 677 h 10000"/>
              <a:gd name="connsiteX65" fmla="*/ 3763 w 10000"/>
              <a:gd name="connsiteY65" fmla="*/ 446 h 10000"/>
              <a:gd name="connsiteX66" fmla="*/ 4066 w 10000"/>
              <a:gd name="connsiteY66" fmla="*/ 253 h 10000"/>
              <a:gd name="connsiteX67" fmla="*/ 4374 w 10000"/>
              <a:gd name="connsiteY67" fmla="*/ 116 h 10000"/>
              <a:gd name="connsiteX68" fmla="*/ 4682 w 10000"/>
              <a:gd name="connsiteY68" fmla="*/ 33 h 10000"/>
              <a:gd name="connsiteX69" fmla="*/ 4992 w 10000"/>
              <a:gd name="connsiteY6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546 w 10000"/>
              <a:gd name="connsiteY32" fmla="*/ 2554 h 10000"/>
              <a:gd name="connsiteX33" fmla="*/ 5275 w 10000"/>
              <a:gd name="connsiteY33" fmla="*/ 2482 h 10000"/>
              <a:gd name="connsiteX34" fmla="*/ 4992 w 10000"/>
              <a:gd name="connsiteY34" fmla="*/ 2455 h 10000"/>
              <a:gd name="connsiteX35" fmla="*/ 4709 w 10000"/>
              <a:gd name="connsiteY35" fmla="*/ 2482 h 10000"/>
              <a:gd name="connsiteX36" fmla="*/ 3357 w 10000"/>
              <a:gd name="connsiteY36" fmla="*/ 3374 h 10000"/>
              <a:gd name="connsiteX37" fmla="*/ 3104 w 10000"/>
              <a:gd name="connsiteY37" fmla="*/ 3687 h 10000"/>
              <a:gd name="connsiteX38" fmla="*/ 2858 w 10000"/>
              <a:gd name="connsiteY38" fmla="*/ 4051 h 10000"/>
              <a:gd name="connsiteX39" fmla="*/ 2618 w 10000"/>
              <a:gd name="connsiteY39" fmla="*/ 4463 h 10000"/>
              <a:gd name="connsiteX40" fmla="*/ 2386 w 10000"/>
              <a:gd name="connsiteY40" fmla="*/ 4904 h 10000"/>
              <a:gd name="connsiteX41" fmla="*/ 2163 w 10000"/>
              <a:gd name="connsiteY41" fmla="*/ 5388 h 10000"/>
              <a:gd name="connsiteX42" fmla="*/ 1953 w 10000"/>
              <a:gd name="connsiteY42" fmla="*/ 5927 h 10000"/>
              <a:gd name="connsiteX43" fmla="*/ 1752 w 10000"/>
              <a:gd name="connsiteY43" fmla="*/ 6489 h 10000"/>
              <a:gd name="connsiteX44" fmla="*/ 1567 w 10000"/>
              <a:gd name="connsiteY44" fmla="*/ 7083 h 10000"/>
              <a:gd name="connsiteX45" fmla="*/ 1391 w 10000"/>
              <a:gd name="connsiteY45" fmla="*/ 7722 h 10000"/>
              <a:gd name="connsiteX46" fmla="*/ 1227 w 10000"/>
              <a:gd name="connsiteY46" fmla="*/ 8398 h 10000"/>
              <a:gd name="connsiteX47" fmla="*/ 0 w 10000"/>
              <a:gd name="connsiteY47" fmla="*/ 9890 h 10000"/>
              <a:gd name="connsiteX48" fmla="*/ 111 w 10000"/>
              <a:gd name="connsiteY48" fmla="*/ 9092 h 10000"/>
              <a:gd name="connsiteX49" fmla="*/ 236 w 10000"/>
              <a:gd name="connsiteY49" fmla="*/ 8305 h 10000"/>
              <a:gd name="connsiteX50" fmla="*/ 382 w 10000"/>
              <a:gd name="connsiteY50" fmla="*/ 7562 h 10000"/>
              <a:gd name="connsiteX51" fmla="*/ 546 w 10000"/>
              <a:gd name="connsiteY51" fmla="*/ 6824 h 10000"/>
              <a:gd name="connsiteX52" fmla="*/ 722 w 10000"/>
              <a:gd name="connsiteY52" fmla="*/ 6114 h 10000"/>
              <a:gd name="connsiteX53" fmla="*/ 915 w 10000"/>
              <a:gd name="connsiteY53" fmla="*/ 5449 h 10000"/>
              <a:gd name="connsiteX54" fmla="*/ 1124 w 10000"/>
              <a:gd name="connsiteY54" fmla="*/ 4805 h 10000"/>
              <a:gd name="connsiteX55" fmla="*/ 1340 w 10000"/>
              <a:gd name="connsiteY55" fmla="*/ 4188 h 10000"/>
              <a:gd name="connsiteX56" fmla="*/ 1574 w 10000"/>
              <a:gd name="connsiteY56" fmla="*/ 3616 h 10000"/>
              <a:gd name="connsiteX57" fmla="*/ 1816 w 10000"/>
              <a:gd name="connsiteY57" fmla="*/ 3071 h 10000"/>
              <a:gd name="connsiteX58" fmla="*/ 2070 w 10000"/>
              <a:gd name="connsiteY58" fmla="*/ 2576 h 10000"/>
              <a:gd name="connsiteX59" fmla="*/ 2335 w 10000"/>
              <a:gd name="connsiteY59" fmla="*/ 2113 h 10000"/>
              <a:gd name="connsiteX60" fmla="*/ 2606 w 10000"/>
              <a:gd name="connsiteY60" fmla="*/ 1690 h 10000"/>
              <a:gd name="connsiteX61" fmla="*/ 2885 w 10000"/>
              <a:gd name="connsiteY61" fmla="*/ 1304 h 10000"/>
              <a:gd name="connsiteX62" fmla="*/ 3172 w 10000"/>
              <a:gd name="connsiteY62" fmla="*/ 969 h 10000"/>
              <a:gd name="connsiteX63" fmla="*/ 3465 w 10000"/>
              <a:gd name="connsiteY63" fmla="*/ 677 h 10000"/>
              <a:gd name="connsiteX64" fmla="*/ 3763 w 10000"/>
              <a:gd name="connsiteY64" fmla="*/ 446 h 10000"/>
              <a:gd name="connsiteX65" fmla="*/ 4066 w 10000"/>
              <a:gd name="connsiteY65" fmla="*/ 253 h 10000"/>
              <a:gd name="connsiteX66" fmla="*/ 4374 w 10000"/>
              <a:gd name="connsiteY66" fmla="*/ 116 h 10000"/>
              <a:gd name="connsiteX67" fmla="*/ 4682 w 10000"/>
              <a:gd name="connsiteY67" fmla="*/ 33 h 10000"/>
              <a:gd name="connsiteX68" fmla="*/ 4992 w 10000"/>
              <a:gd name="connsiteY6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5275 w 10000"/>
              <a:gd name="connsiteY32" fmla="*/ 2482 h 10000"/>
              <a:gd name="connsiteX33" fmla="*/ 4992 w 10000"/>
              <a:gd name="connsiteY33" fmla="*/ 2455 h 10000"/>
              <a:gd name="connsiteX34" fmla="*/ 4709 w 10000"/>
              <a:gd name="connsiteY34" fmla="*/ 2482 h 10000"/>
              <a:gd name="connsiteX35" fmla="*/ 3357 w 10000"/>
              <a:gd name="connsiteY35" fmla="*/ 3374 h 10000"/>
              <a:gd name="connsiteX36" fmla="*/ 3104 w 10000"/>
              <a:gd name="connsiteY36" fmla="*/ 3687 h 10000"/>
              <a:gd name="connsiteX37" fmla="*/ 2858 w 10000"/>
              <a:gd name="connsiteY37" fmla="*/ 4051 h 10000"/>
              <a:gd name="connsiteX38" fmla="*/ 2618 w 10000"/>
              <a:gd name="connsiteY38" fmla="*/ 4463 h 10000"/>
              <a:gd name="connsiteX39" fmla="*/ 2386 w 10000"/>
              <a:gd name="connsiteY39" fmla="*/ 4904 h 10000"/>
              <a:gd name="connsiteX40" fmla="*/ 2163 w 10000"/>
              <a:gd name="connsiteY40" fmla="*/ 5388 h 10000"/>
              <a:gd name="connsiteX41" fmla="*/ 1953 w 10000"/>
              <a:gd name="connsiteY41" fmla="*/ 5927 h 10000"/>
              <a:gd name="connsiteX42" fmla="*/ 1752 w 10000"/>
              <a:gd name="connsiteY42" fmla="*/ 6489 h 10000"/>
              <a:gd name="connsiteX43" fmla="*/ 1567 w 10000"/>
              <a:gd name="connsiteY43" fmla="*/ 7083 h 10000"/>
              <a:gd name="connsiteX44" fmla="*/ 1391 w 10000"/>
              <a:gd name="connsiteY44" fmla="*/ 7722 h 10000"/>
              <a:gd name="connsiteX45" fmla="*/ 1227 w 10000"/>
              <a:gd name="connsiteY45" fmla="*/ 8398 h 10000"/>
              <a:gd name="connsiteX46" fmla="*/ 0 w 10000"/>
              <a:gd name="connsiteY46" fmla="*/ 9890 h 10000"/>
              <a:gd name="connsiteX47" fmla="*/ 111 w 10000"/>
              <a:gd name="connsiteY47" fmla="*/ 9092 h 10000"/>
              <a:gd name="connsiteX48" fmla="*/ 236 w 10000"/>
              <a:gd name="connsiteY48" fmla="*/ 8305 h 10000"/>
              <a:gd name="connsiteX49" fmla="*/ 382 w 10000"/>
              <a:gd name="connsiteY49" fmla="*/ 7562 h 10000"/>
              <a:gd name="connsiteX50" fmla="*/ 546 w 10000"/>
              <a:gd name="connsiteY50" fmla="*/ 6824 h 10000"/>
              <a:gd name="connsiteX51" fmla="*/ 722 w 10000"/>
              <a:gd name="connsiteY51" fmla="*/ 6114 h 10000"/>
              <a:gd name="connsiteX52" fmla="*/ 915 w 10000"/>
              <a:gd name="connsiteY52" fmla="*/ 5449 h 10000"/>
              <a:gd name="connsiteX53" fmla="*/ 1124 w 10000"/>
              <a:gd name="connsiteY53" fmla="*/ 4805 h 10000"/>
              <a:gd name="connsiteX54" fmla="*/ 1340 w 10000"/>
              <a:gd name="connsiteY54" fmla="*/ 4188 h 10000"/>
              <a:gd name="connsiteX55" fmla="*/ 1574 w 10000"/>
              <a:gd name="connsiteY55" fmla="*/ 3616 h 10000"/>
              <a:gd name="connsiteX56" fmla="*/ 1816 w 10000"/>
              <a:gd name="connsiteY56" fmla="*/ 3071 h 10000"/>
              <a:gd name="connsiteX57" fmla="*/ 2070 w 10000"/>
              <a:gd name="connsiteY57" fmla="*/ 2576 h 10000"/>
              <a:gd name="connsiteX58" fmla="*/ 2335 w 10000"/>
              <a:gd name="connsiteY58" fmla="*/ 2113 h 10000"/>
              <a:gd name="connsiteX59" fmla="*/ 2606 w 10000"/>
              <a:gd name="connsiteY59" fmla="*/ 1690 h 10000"/>
              <a:gd name="connsiteX60" fmla="*/ 2885 w 10000"/>
              <a:gd name="connsiteY60" fmla="*/ 1304 h 10000"/>
              <a:gd name="connsiteX61" fmla="*/ 3172 w 10000"/>
              <a:gd name="connsiteY61" fmla="*/ 969 h 10000"/>
              <a:gd name="connsiteX62" fmla="*/ 3465 w 10000"/>
              <a:gd name="connsiteY62" fmla="*/ 677 h 10000"/>
              <a:gd name="connsiteX63" fmla="*/ 3763 w 10000"/>
              <a:gd name="connsiteY63" fmla="*/ 446 h 10000"/>
              <a:gd name="connsiteX64" fmla="*/ 4066 w 10000"/>
              <a:gd name="connsiteY64" fmla="*/ 253 h 10000"/>
              <a:gd name="connsiteX65" fmla="*/ 4374 w 10000"/>
              <a:gd name="connsiteY65" fmla="*/ 116 h 10000"/>
              <a:gd name="connsiteX66" fmla="*/ 4682 w 10000"/>
              <a:gd name="connsiteY66" fmla="*/ 33 h 10000"/>
              <a:gd name="connsiteX67" fmla="*/ 4992 w 10000"/>
              <a:gd name="connsiteY6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992 w 10000"/>
              <a:gd name="connsiteY32" fmla="*/ 2455 h 10000"/>
              <a:gd name="connsiteX33" fmla="*/ 4709 w 10000"/>
              <a:gd name="connsiteY33" fmla="*/ 2482 h 10000"/>
              <a:gd name="connsiteX34" fmla="*/ 3357 w 10000"/>
              <a:gd name="connsiteY34" fmla="*/ 3374 h 10000"/>
              <a:gd name="connsiteX35" fmla="*/ 3104 w 10000"/>
              <a:gd name="connsiteY35" fmla="*/ 3687 h 10000"/>
              <a:gd name="connsiteX36" fmla="*/ 2858 w 10000"/>
              <a:gd name="connsiteY36" fmla="*/ 4051 h 10000"/>
              <a:gd name="connsiteX37" fmla="*/ 2618 w 10000"/>
              <a:gd name="connsiteY37" fmla="*/ 4463 h 10000"/>
              <a:gd name="connsiteX38" fmla="*/ 2386 w 10000"/>
              <a:gd name="connsiteY38" fmla="*/ 4904 h 10000"/>
              <a:gd name="connsiteX39" fmla="*/ 2163 w 10000"/>
              <a:gd name="connsiteY39" fmla="*/ 5388 h 10000"/>
              <a:gd name="connsiteX40" fmla="*/ 1953 w 10000"/>
              <a:gd name="connsiteY40" fmla="*/ 5927 h 10000"/>
              <a:gd name="connsiteX41" fmla="*/ 1752 w 10000"/>
              <a:gd name="connsiteY41" fmla="*/ 6489 h 10000"/>
              <a:gd name="connsiteX42" fmla="*/ 1567 w 10000"/>
              <a:gd name="connsiteY42" fmla="*/ 7083 h 10000"/>
              <a:gd name="connsiteX43" fmla="*/ 1391 w 10000"/>
              <a:gd name="connsiteY43" fmla="*/ 7722 h 10000"/>
              <a:gd name="connsiteX44" fmla="*/ 1227 w 10000"/>
              <a:gd name="connsiteY44" fmla="*/ 8398 h 10000"/>
              <a:gd name="connsiteX45" fmla="*/ 0 w 10000"/>
              <a:gd name="connsiteY45" fmla="*/ 9890 h 10000"/>
              <a:gd name="connsiteX46" fmla="*/ 111 w 10000"/>
              <a:gd name="connsiteY46" fmla="*/ 9092 h 10000"/>
              <a:gd name="connsiteX47" fmla="*/ 236 w 10000"/>
              <a:gd name="connsiteY47" fmla="*/ 8305 h 10000"/>
              <a:gd name="connsiteX48" fmla="*/ 382 w 10000"/>
              <a:gd name="connsiteY48" fmla="*/ 7562 h 10000"/>
              <a:gd name="connsiteX49" fmla="*/ 546 w 10000"/>
              <a:gd name="connsiteY49" fmla="*/ 6824 h 10000"/>
              <a:gd name="connsiteX50" fmla="*/ 722 w 10000"/>
              <a:gd name="connsiteY50" fmla="*/ 6114 h 10000"/>
              <a:gd name="connsiteX51" fmla="*/ 915 w 10000"/>
              <a:gd name="connsiteY51" fmla="*/ 5449 h 10000"/>
              <a:gd name="connsiteX52" fmla="*/ 1124 w 10000"/>
              <a:gd name="connsiteY52" fmla="*/ 4805 h 10000"/>
              <a:gd name="connsiteX53" fmla="*/ 1340 w 10000"/>
              <a:gd name="connsiteY53" fmla="*/ 4188 h 10000"/>
              <a:gd name="connsiteX54" fmla="*/ 1574 w 10000"/>
              <a:gd name="connsiteY54" fmla="*/ 3616 h 10000"/>
              <a:gd name="connsiteX55" fmla="*/ 1816 w 10000"/>
              <a:gd name="connsiteY55" fmla="*/ 3071 h 10000"/>
              <a:gd name="connsiteX56" fmla="*/ 2070 w 10000"/>
              <a:gd name="connsiteY56" fmla="*/ 2576 h 10000"/>
              <a:gd name="connsiteX57" fmla="*/ 2335 w 10000"/>
              <a:gd name="connsiteY57" fmla="*/ 2113 h 10000"/>
              <a:gd name="connsiteX58" fmla="*/ 2606 w 10000"/>
              <a:gd name="connsiteY58" fmla="*/ 1690 h 10000"/>
              <a:gd name="connsiteX59" fmla="*/ 2885 w 10000"/>
              <a:gd name="connsiteY59" fmla="*/ 1304 h 10000"/>
              <a:gd name="connsiteX60" fmla="*/ 3172 w 10000"/>
              <a:gd name="connsiteY60" fmla="*/ 969 h 10000"/>
              <a:gd name="connsiteX61" fmla="*/ 3465 w 10000"/>
              <a:gd name="connsiteY61" fmla="*/ 677 h 10000"/>
              <a:gd name="connsiteX62" fmla="*/ 3763 w 10000"/>
              <a:gd name="connsiteY62" fmla="*/ 446 h 10000"/>
              <a:gd name="connsiteX63" fmla="*/ 4066 w 10000"/>
              <a:gd name="connsiteY63" fmla="*/ 253 h 10000"/>
              <a:gd name="connsiteX64" fmla="*/ 4374 w 10000"/>
              <a:gd name="connsiteY64" fmla="*/ 116 h 10000"/>
              <a:gd name="connsiteX65" fmla="*/ 4682 w 10000"/>
              <a:gd name="connsiteY65" fmla="*/ 33 h 10000"/>
              <a:gd name="connsiteX66" fmla="*/ 4992 w 10000"/>
              <a:gd name="connsiteY6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4709 w 10000"/>
              <a:gd name="connsiteY32" fmla="*/ 2482 h 10000"/>
              <a:gd name="connsiteX33" fmla="*/ 3357 w 10000"/>
              <a:gd name="connsiteY33" fmla="*/ 3374 h 10000"/>
              <a:gd name="connsiteX34" fmla="*/ 3104 w 10000"/>
              <a:gd name="connsiteY34" fmla="*/ 3687 h 10000"/>
              <a:gd name="connsiteX35" fmla="*/ 2858 w 10000"/>
              <a:gd name="connsiteY35" fmla="*/ 4051 h 10000"/>
              <a:gd name="connsiteX36" fmla="*/ 2618 w 10000"/>
              <a:gd name="connsiteY36" fmla="*/ 4463 h 10000"/>
              <a:gd name="connsiteX37" fmla="*/ 2386 w 10000"/>
              <a:gd name="connsiteY37" fmla="*/ 4904 h 10000"/>
              <a:gd name="connsiteX38" fmla="*/ 2163 w 10000"/>
              <a:gd name="connsiteY38" fmla="*/ 5388 h 10000"/>
              <a:gd name="connsiteX39" fmla="*/ 1953 w 10000"/>
              <a:gd name="connsiteY39" fmla="*/ 5927 h 10000"/>
              <a:gd name="connsiteX40" fmla="*/ 1752 w 10000"/>
              <a:gd name="connsiteY40" fmla="*/ 6489 h 10000"/>
              <a:gd name="connsiteX41" fmla="*/ 1567 w 10000"/>
              <a:gd name="connsiteY41" fmla="*/ 7083 h 10000"/>
              <a:gd name="connsiteX42" fmla="*/ 1391 w 10000"/>
              <a:gd name="connsiteY42" fmla="*/ 7722 h 10000"/>
              <a:gd name="connsiteX43" fmla="*/ 1227 w 10000"/>
              <a:gd name="connsiteY43" fmla="*/ 8398 h 10000"/>
              <a:gd name="connsiteX44" fmla="*/ 0 w 10000"/>
              <a:gd name="connsiteY44" fmla="*/ 9890 h 10000"/>
              <a:gd name="connsiteX45" fmla="*/ 111 w 10000"/>
              <a:gd name="connsiteY45" fmla="*/ 9092 h 10000"/>
              <a:gd name="connsiteX46" fmla="*/ 236 w 10000"/>
              <a:gd name="connsiteY46" fmla="*/ 8305 h 10000"/>
              <a:gd name="connsiteX47" fmla="*/ 382 w 10000"/>
              <a:gd name="connsiteY47" fmla="*/ 7562 h 10000"/>
              <a:gd name="connsiteX48" fmla="*/ 546 w 10000"/>
              <a:gd name="connsiteY48" fmla="*/ 6824 h 10000"/>
              <a:gd name="connsiteX49" fmla="*/ 722 w 10000"/>
              <a:gd name="connsiteY49" fmla="*/ 6114 h 10000"/>
              <a:gd name="connsiteX50" fmla="*/ 915 w 10000"/>
              <a:gd name="connsiteY50" fmla="*/ 5449 h 10000"/>
              <a:gd name="connsiteX51" fmla="*/ 1124 w 10000"/>
              <a:gd name="connsiteY51" fmla="*/ 4805 h 10000"/>
              <a:gd name="connsiteX52" fmla="*/ 1340 w 10000"/>
              <a:gd name="connsiteY52" fmla="*/ 4188 h 10000"/>
              <a:gd name="connsiteX53" fmla="*/ 1574 w 10000"/>
              <a:gd name="connsiteY53" fmla="*/ 3616 h 10000"/>
              <a:gd name="connsiteX54" fmla="*/ 1816 w 10000"/>
              <a:gd name="connsiteY54" fmla="*/ 3071 h 10000"/>
              <a:gd name="connsiteX55" fmla="*/ 2070 w 10000"/>
              <a:gd name="connsiteY55" fmla="*/ 2576 h 10000"/>
              <a:gd name="connsiteX56" fmla="*/ 2335 w 10000"/>
              <a:gd name="connsiteY56" fmla="*/ 2113 h 10000"/>
              <a:gd name="connsiteX57" fmla="*/ 2606 w 10000"/>
              <a:gd name="connsiteY57" fmla="*/ 1690 h 10000"/>
              <a:gd name="connsiteX58" fmla="*/ 2885 w 10000"/>
              <a:gd name="connsiteY58" fmla="*/ 1304 h 10000"/>
              <a:gd name="connsiteX59" fmla="*/ 3172 w 10000"/>
              <a:gd name="connsiteY59" fmla="*/ 969 h 10000"/>
              <a:gd name="connsiteX60" fmla="*/ 3465 w 10000"/>
              <a:gd name="connsiteY60" fmla="*/ 677 h 10000"/>
              <a:gd name="connsiteX61" fmla="*/ 3763 w 10000"/>
              <a:gd name="connsiteY61" fmla="*/ 446 h 10000"/>
              <a:gd name="connsiteX62" fmla="*/ 4066 w 10000"/>
              <a:gd name="connsiteY62" fmla="*/ 253 h 10000"/>
              <a:gd name="connsiteX63" fmla="*/ 4374 w 10000"/>
              <a:gd name="connsiteY63" fmla="*/ 116 h 10000"/>
              <a:gd name="connsiteX64" fmla="*/ 4682 w 10000"/>
              <a:gd name="connsiteY64" fmla="*/ 33 h 10000"/>
              <a:gd name="connsiteX65" fmla="*/ 4992 w 10000"/>
              <a:gd name="connsiteY6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357 w 10000"/>
              <a:gd name="connsiteY32" fmla="*/ 3374 h 10000"/>
              <a:gd name="connsiteX33" fmla="*/ 3104 w 10000"/>
              <a:gd name="connsiteY33" fmla="*/ 3687 h 10000"/>
              <a:gd name="connsiteX34" fmla="*/ 2858 w 10000"/>
              <a:gd name="connsiteY34" fmla="*/ 4051 h 10000"/>
              <a:gd name="connsiteX35" fmla="*/ 2618 w 10000"/>
              <a:gd name="connsiteY35" fmla="*/ 4463 h 10000"/>
              <a:gd name="connsiteX36" fmla="*/ 2386 w 10000"/>
              <a:gd name="connsiteY36" fmla="*/ 4904 h 10000"/>
              <a:gd name="connsiteX37" fmla="*/ 2163 w 10000"/>
              <a:gd name="connsiteY37" fmla="*/ 5388 h 10000"/>
              <a:gd name="connsiteX38" fmla="*/ 1953 w 10000"/>
              <a:gd name="connsiteY38" fmla="*/ 5927 h 10000"/>
              <a:gd name="connsiteX39" fmla="*/ 1752 w 10000"/>
              <a:gd name="connsiteY39" fmla="*/ 6489 h 10000"/>
              <a:gd name="connsiteX40" fmla="*/ 1567 w 10000"/>
              <a:gd name="connsiteY40" fmla="*/ 7083 h 10000"/>
              <a:gd name="connsiteX41" fmla="*/ 1391 w 10000"/>
              <a:gd name="connsiteY41" fmla="*/ 7722 h 10000"/>
              <a:gd name="connsiteX42" fmla="*/ 1227 w 10000"/>
              <a:gd name="connsiteY42" fmla="*/ 8398 h 10000"/>
              <a:gd name="connsiteX43" fmla="*/ 0 w 10000"/>
              <a:gd name="connsiteY43" fmla="*/ 9890 h 10000"/>
              <a:gd name="connsiteX44" fmla="*/ 111 w 10000"/>
              <a:gd name="connsiteY44" fmla="*/ 9092 h 10000"/>
              <a:gd name="connsiteX45" fmla="*/ 236 w 10000"/>
              <a:gd name="connsiteY45" fmla="*/ 8305 h 10000"/>
              <a:gd name="connsiteX46" fmla="*/ 382 w 10000"/>
              <a:gd name="connsiteY46" fmla="*/ 7562 h 10000"/>
              <a:gd name="connsiteX47" fmla="*/ 546 w 10000"/>
              <a:gd name="connsiteY47" fmla="*/ 6824 h 10000"/>
              <a:gd name="connsiteX48" fmla="*/ 722 w 10000"/>
              <a:gd name="connsiteY48" fmla="*/ 6114 h 10000"/>
              <a:gd name="connsiteX49" fmla="*/ 915 w 10000"/>
              <a:gd name="connsiteY49" fmla="*/ 5449 h 10000"/>
              <a:gd name="connsiteX50" fmla="*/ 1124 w 10000"/>
              <a:gd name="connsiteY50" fmla="*/ 4805 h 10000"/>
              <a:gd name="connsiteX51" fmla="*/ 1340 w 10000"/>
              <a:gd name="connsiteY51" fmla="*/ 4188 h 10000"/>
              <a:gd name="connsiteX52" fmla="*/ 1574 w 10000"/>
              <a:gd name="connsiteY52" fmla="*/ 3616 h 10000"/>
              <a:gd name="connsiteX53" fmla="*/ 1816 w 10000"/>
              <a:gd name="connsiteY53" fmla="*/ 3071 h 10000"/>
              <a:gd name="connsiteX54" fmla="*/ 2070 w 10000"/>
              <a:gd name="connsiteY54" fmla="*/ 2576 h 10000"/>
              <a:gd name="connsiteX55" fmla="*/ 2335 w 10000"/>
              <a:gd name="connsiteY55" fmla="*/ 2113 h 10000"/>
              <a:gd name="connsiteX56" fmla="*/ 2606 w 10000"/>
              <a:gd name="connsiteY56" fmla="*/ 1690 h 10000"/>
              <a:gd name="connsiteX57" fmla="*/ 2885 w 10000"/>
              <a:gd name="connsiteY57" fmla="*/ 1304 h 10000"/>
              <a:gd name="connsiteX58" fmla="*/ 3172 w 10000"/>
              <a:gd name="connsiteY58" fmla="*/ 969 h 10000"/>
              <a:gd name="connsiteX59" fmla="*/ 3465 w 10000"/>
              <a:gd name="connsiteY59" fmla="*/ 677 h 10000"/>
              <a:gd name="connsiteX60" fmla="*/ 3763 w 10000"/>
              <a:gd name="connsiteY60" fmla="*/ 446 h 10000"/>
              <a:gd name="connsiteX61" fmla="*/ 4066 w 10000"/>
              <a:gd name="connsiteY61" fmla="*/ 253 h 10000"/>
              <a:gd name="connsiteX62" fmla="*/ 4374 w 10000"/>
              <a:gd name="connsiteY62" fmla="*/ 116 h 10000"/>
              <a:gd name="connsiteX63" fmla="*/ 4682 w 10000"/>
              <a:gd name="connsiteY63" fmla="*/ 33 h 10000"/>
              <a:gd name="connsiteX64" fmla="*/ 4992 w 10000"/>
              <a:gd name="connsiteY6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3104 w 10000"/>
              <a:gd name="connsiteY32" fmla="*/ 3687 h 10000"/>
              <a:gd name="connsiteX33" fmla="*/ 2858 w 10000"/>
              <a:gd name="connsiteY33" fmla="*/ 4051 h 10000"/>
              <a:gd name="connsiteX34" fmla="*/ 2618 w 10000"/>
              <a:gd name="connsiteY34" fmla="*/ 4463 h 10000"/>
              <a:gd name="connsiteX35" fmla="*/ 2386 w 10000"/>
              <a:gd name="connsiteY35" fmla="*/ 4904 h 10000"/>
              <a:gd name="connsiteX36" fmla="*/ 2163 w 10000"/>
              <a:gd name="connsiteY36" fmla="*/ 5388 h 10000"/>
              <a:gd name="connsiteX37" fmla="*/ 1953 w 10000"/>
              <a:gd name="connsiteY37" fmla="*/ 5927 h 10000"/>
              <a:gd name="connsiteX38" fmla="*/ 1752 w 10000"/>
              <a:gd name="connsiteY38" fmla="*/ 6489 h 10000"/>
              <a:gd name="connsiteX39" fmla="*/ 1567 w 10000"/>
              <a:gd name="connsiteY39" fmla="*/ 7083 h 10000"/>
              <a:gd name="connsiteX40" fmla="*/ 1391 w 10000"/>
              <a:gd name="connsiteY40" fmla="*/ 7722 h 10000"/>
              <a:gd name="connsiteX41" fmla="*/ 1227 w 10000"/>
              <a:gd name="connsiteY41" fmla="*/ 8398 h 10000"/>
              <a:gd name="connsiteX42" fmla="*/ 0 w 10000"/>
              <a:gd name="connsiteY42" fmla="*/ 9890 h 10000"/>
              <a:gd name="connsiteX43" fmla="*/ 111 w 10000"/>
              <a:gd name="connsiteY43" fmla="*/ 9092 h 10000"/>
              <a:gd name="connsiteX44" fmla="*/ 236 w 10000"/>
              <a:gd name="connsiteY44" fmla="*/ 8305 h 10000"/>
              <a:gd name="connsiteX45" fmla="*/ 382 w 10000"/>
              <a:gd name="connsiteY45" fmla="*/ 7562 h 10000"/>
              <a:gd name="connsiteX46" fmla="*/ 546 w 10000"/>
              <a:gd name="connsiteY46" fmla="*/ 6824 h 10000"/>
              <a:gd name="connsiteX47" fmla="*/ 722 w 10000"/>
              <a:gd name="connsiteY47" fmla="*/ 6114 h 10000"/>
              <a:gd name="connsiteX48" fmla="*/ 915 w 10000"/>
              <a:gd name="connsiteY48" fmla="*/ 5449 h 10000"/>
              <a:gd name="connsiteX49" fmla="*/ 1124 w 10000"/>
              <a:gd name="connsiteY49" fmla="*/ 4805 h 10000"/>
              <a:gd name="connsiteX50" fmla="*/ 1340 w 10000"/>
              <a:gd name="connsiteY50" fmla="*/ 4188 h 10000"/>
              <a:gd name="connsiteX51" fmla="*/ 1574 w 10000"/>
              <a:gd name="connsiteY51" fmla="*/ 3616 h 10000"/>
              <a:gd name="connsiteX52" fmla="*/ 1816 w 10000"/>
              <a:gd name="connsiteY52" fmla="*/ 3071 h 10000"/>
              <a:gd name="connsiteX53" fmla="*/ 2070 w 10000"/>
              <a:gd name="connsiteY53" fmla="*/ 2576 h 10000"/>
              <a:gd name="connsiteX54" fmla="*/ 2335 w 10000"/>
              <a:gd name="connsiteY54" fmla="*/ 2113 h 10000"/>
              <a:gd name="connsiteX55" fmla="*/ 2606 w 10000"/>
              <a:gd name="connsiteY55" fmla="*/ 1690 h 10000"/>
              <a:gd name="connsiteX56" fmla="*/ 2885 w 10000"/>
              <a:gd name="connsiteY56" fmla="*/ 1304 h 10000"/>
              <a:gd name="connsiteX57" fmla="*/ 3172 w 10000"/>
              <a:gd name="connsiteY57" fmla="*/ 969 h 10000"/>
              <a:gd name="connsiteX58" fmla="*/ 3465 w 10000"/>
              <a:gd name="connsiteY58" fmla="*/ 677 h 10000"/>
              <a:gd name="connsiteX59" fmla="*/ 3763 w 10000"/>
              <a:gd name="connsiteY59" fmla="*/ 446 h 10000"/>
              <a:gd name="connsiteX60" fmla="*/ 4066 w 10000"/>
              <a:gd name="connsiteY60" fmla="*/ 253 h 10000"/>
              <a:gd name="connsiteX61" fmla="*/ 4374 w 10000"/>
              <a:gd name="connsiteY61" fmla="*/ 116 h 10000"/>
              <a:gd name="connsiteX62" fmla="*/ 4682 w 10000"/>
              <a:gd name="connsiteY62" fmla="*/ 33 h 10000"/>
              <a:gd name="connsiteX63" fmla="*/ 4992 w 10000"/>
              <a:gd name="connsiteY63"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858 w 10000"/>
              <a:gd name="connsiteY32" fmla="*/ 4051 h 10000"/>
              <a:gd name="connsiteX33" fmla="*/ 2618 w 10000"/>
              <a:gd name="connsiteY33" fmla="*/ 4463 h 10000"/>
              <a:gd name="connsiteX34" fmla="*/ 2386 w 10000"/>
              <a:gd name="connsiteY34" fmla="*/ 4904 h 10000"/>
              <a:gd name="connsiteX35" fmla="*/ 2163 w 10000"/>
              <a:gd name="connsiteY35" fmla="*/ 5388 h 10000"/>
              <a:gd name="connsiteX36" fmla="*/ 1953 w 10000"/>
              <a:gd name="connsiteY36" fmla="*/ 5927 h 10000"/>
              <a:gd name="connsiteX37" fmla="*/ 1752 w 10000"/>
              <a:gd name="connsiteY37" fmla="*/ 6489 h 10000"/>
              <a:gd name="connsiteX38" fmla="*/ 1567 w 10000"/>
              <a:gd name="connsiteY38" fmla="*/ 7083 h 10000"/>
              <a:gd name="connsiteX39" fmla="*/ 1391 w 10000"/>
              <a:gd name="connsiteY39" fmla="*/ 7722 h 10000"/>
              <a:gd name="connsiteX40" fmla="*/ 1227 w 10000"/>
              <a:gd name="connsiteY40" fmla="*/ 8398 h 10000"/>
              <a:gd name="connsiteX41" fmla="*/ 0 w 10000"/>
              <a:gd name="connsiteY41" fmla="*/ 9890 h 10000"/>
              <a:gd name="connsiteX42" fmla="*/ 111 w 10000"/>
              <a:gd name="connsiteY42" fmla="*/ 9092 h 10000"/>
              <a:gd name="connsiteX43" fmla="*/ 236 w 10000"/>
              <a:gd name="connsiteY43" fmla="*/ 8305 h 10000"/>
              <a:gd name="connsiteX44" fmla="*/ 382 w 10000"/>
              <a:gd name="connsiteY44" fmla="*/ 7562 h 10000"/>
              <a:gd name="connsiteX45" fmla="*/ 546 w 10000"/>
              <a:gd name="connsiteY45" fmla="*/ 6824 h 10000"/>
              <a:gd name="connsiteX46" fmla="*/ 722 w 10000"/>
              <a:gd name="connsiteY46" fmla="*/ 6114 h 10000"/>
              <a:gd name="connsiteX47" fmla="*/ 915 w 10000"/>
              <a:gd name="connsiteY47" fmla="*/ 5449 h 10000"/>
              <a:gd name="connsiteX48" fmla="*/ 1124 w 10000"/>
              <a:gd name="connsiteY48" fmla="*/ 4805 h 10000"/>
              <a:gd name="connsiteX49" fmla="*/ 1340 w 10000"/>
              <a:gd name="connsiteY49" fmla="*/ 4188 h 10000"/>
              <a:gd name="connsiteX50" fmla="*/ 1574 w 10000"/>
              <a:gd name="connsiteY50" fmla="*/ 3616 h 10000"/>
              <a:gd name="connsiteX51" fmla="*/ 1816 w 10000"/>
              <a:gd name="connsiteY51" fmla="*/ 3071 h 10000"/>
              <a:gd name="connsiteX52" fmla="*/ 2070 w 10000"/>
              <a:gd name="connsiteY52" fmla="*/ 2576 h 10000"/>
              <a:gd name="connsiteX53" fmla="*/ 2335 w 10000"/>
              <a:gd name="connsiteY53" fmla="*/ 2113 h 10000"/>
              <a:gd name="connsiteX54" fmla="*/ 2606 w 10000"/>
              <a:gd name="connsiteY54" fmla="*/ 1690 h 10000"/>
              <a:gd name="connsiteX55" fmla="*/ 2885 w 10000"/>
              <a:gd name="connsiteY55" fmla="*/ 1304 h 10000"/>
              <a:gd name="connsiteX56" fmla="*/ 3172 w 10000"/>
              <a:gd name="connsiteY56" fmla="*/ 969 h 10000"/>
              <a:gd name="connsiteX57" fmla="*/ 3465 w 10000"/>
              <a:gd name="connsiteY57" fmla="*/ 677 h 10000"/>
              <a:gd name="connsiteX58" fmla="*/ 3763 w 10000"/>
              <a:gd name="connsiteY58" fmla="*/ 446 h 10000"/>
              <a:gd name="connsiteX59" fmla="*/ 4066 w 10000"/>
              <a:gd name="connsiteY59" fmla="*/ 253 h 10000"/>
              <a:gd name="connsiteX60" fmla="*/ 4374 w 10000"/>
              <a:gd name="connsiteY60" fmla="*/ 116 h 10000"/>
              <a:gd name="connsiteX61" fmla="*/ 4682 w 10000"/>
              <a:gd name="connsiteY61" fmla="*/ 33 h 10000"/>
              <a:gd name="connsiteX62" fmla="*/ 4992 w 10000"/>
              <a:gd name="connsiteY62"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618 w 10000"/>
              <a:gd name="connsiteY32" fmla="*/ 4463 h 10000"/>
              <a:gd name="connsiteX33" fmla="*/ 2386 w 10000"/>
              <a:gd name="connsiteY33" fmla="*/ 4904 h 10000"/>
              <a:gd name="connsiteX34" fmla="*/ 2163 w 10000"/>
              <a:gd name="connsiteY34" fmla="*/ 5388 h 10000"/>
              <a:gd name="connsiteX35" fmla="*/ 1953 w 10000"/>
              <a:gd name="connsiteY35" fmla="*/ 5927 h 10000"/>
              <a:gd name="connsiteX36" fmla="*/ 1752 w 10000"/>
              <a:gd name="connsiteY36" fmla="*/ 6489 h 10000"/>
              <a:gd name="connsiteX37" fmla="*/ 1567 w 10000"/>
              <a:gd name="connsiteY37" fmla="*/ 7083 h 10000"/>
              <a:gd name="connsiteX38" fmla="*/ 1391 w 10000"/>
              <a:gd name="connsiteY38" fmla="*/ 7722 h 10000"/>
              <a:gd name="connsiteX39" fmla="*/ 1227 w 10000"/>
              <a:gd name="connsiteY39" fmla="*/ 8398 h 10000"/>
              <a:gd name="connsiteX40" fmla="*/ 0 w 10000"/>
              <a:gd name="connsiteY40" fmla="*/ 9890 h 10000"/>
              <a:gd name="connsiteX41" fmla="*/ 111 w 10000"/>
              <a:gd name="connsiteY41" fmla="*/ 9092 h 10000"/>
              <a:gd name="connsiteX42" fmla="*/ 236 w 10000"/>
              <a:gd name="connsiteY42" fmla="*/ 8305 h 10000"/>
              <a:gd name="connsiteX43" fmla="*/ 382 w 10000"/>
              <a:gd name="connsiteY43" fmla="*/ 7562 h 10000"/>
              <a:gd name="connsiteX44" fmla="*/ 546 w 10000"/>
              <a:gd name="connsiteY44" fmla="*/ 6824 h 10000"/>
              <a:gd name="connsiteX45" fmla="*/ 722 w 10000"/>
              <a:gd name="connsiteY45" fmla="*/ 6114 h 10000"/>
              <a:gd name="connsiteX46" fmla="*/ 915 w 10000"/>
              <a:gd name="connsiteY46" fmla="*/ 5449 h 10000"/>
              <a:gd name="connsiteX47" fmla="*/ 1124 w 10000"/>
              <a:gd name="connsiteY47" fmla="*/ 4805 h 10000"/>
              <a:gd name="connsiteX48" fmla="*/ 1340 w 10000"/>
              <a:gd name="connsiteY48" fmla="*/ 4188 h 10000"/>
              <a:gd name="connsiteX49" fmla="*/ 1574 w 10000"/>
              <a:gd name="connsiteY49" fmla="*/ 3616 h 10000"/>
              <a:gd name="connsiteX50" fmla="*/ 1816 w 10000"/>
              <a:gd name="connsiteY50" fmla="*/ 3071 h 10000"/>
              <a:gd name="connsiteX51" fmla="*/ 2070 w 10000"/>
              <a:gd name="connsiteY51" fmla="*/ 2576 h 10000"/>
              <a:gd name="connsiteX52" fmla="*/ 2335 w 10000"/>
              <a:gd name="connsiteY52" fmla="*/ 2113 h 10000"/>
              <a:gd name="connsiteX53" fmla="*/ 2606 w 10000"/>
              <a:gd name="connsiteY53" fmla="*/ 1690 h 10000"/>
              <a:gd name="connsiteX54" fmla="*/ 2885 w 10000"/>
              <a:gd name="connsiteY54" fmla="*/ 1304 h 10000"/>
              <a:gd name="connsiteX55" fmla="*/ 3172 w 10000"/>
              <a:gd name="connsiteY55" fmla="*/ 969 h 10000"/>
              <a:gd name="connsiteX56" fmla="*/ 3465 w 10000"/>
              <a:gd name="connsiteY56" fmla="*/ 677 h 10000"/>
              <a:gd name="connsiteX57" fmla="*/ 3763 w 10000"/>
              <a:gd name="connsiteY57" fmla="*/ 446 h 10000"/>
              <a:gd name="connsiteX58" fmla="*/ 4066 w 10000"/>
              <a:gd name="connsiteY58" fmla="*/ 253 h 10000"/>
              <a:gd name="connsiteX59" fmla="*/ 4374 w 10000"/>
              <a:gd name="connsiteY59" fmla="*/ 116 h 10000"/>
              <a:gd name="connsiteX60" fmla="*/ 4682 w 10000"/>
              <a:gd name="connsiteY60" fmla="*/ 33 h 10000"/>
              <a:gd name="connsiteX61" fmla="*/ 4992 w 10000"/>
              <a:gd name="connsiteY61"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386 w 10000"/>
              <a:gd name="connsiteY32" fmla="*/ 4904 h 10000"/>
              <a:gd name="connsiteX33" fmla="*/ 2163 w 10000"/>
              <a:gd name="connsiteY33" fmla="*/ 5388 h 10000"/>
              <a:gd name="connsiteX34" fmla="*/ 1953 w 10000"/>
              <a:gd name="connsiteY34" fmla="*/ 5927 h 10000"/>
              <a:gd name="connsiteX35" fmla="*/ 1752 w 10000"/>
              <a:gd name="connsiteY35" fmla="*/ 6489 h 10000"/>
              <a:gd name="connsiteX36" fmla="*/ 1567 w 10000"/>
              <a:gd name="connsiteY36" fmla="*/ 7083 h 10000"/>
              <a:gd name="connsiteX37" fmla="*/ 1391 w 10000"/>
              <a:gd name="connsiteY37" fmla="*/ 7722 h 10000"/>
              <a:gd name="connsiteX38" fmla="*/ 1227 w 10000"/>
              <a:gd name="connsiteY38" fmla="*/ 8398 h 10000"/>
              <a:gd name="connsiteX39" fmla="*/ 0 w 10000"/>
              <a:gd name="connsiteY39" fmla="*/ 9890 h 10000"/>
              <a:gd name="connsiteX40" fmla="*/ 111 w 10000"/>
              <a:gd name="connsiteY40" fmla="*/ 9092 h 10000"/>
              <a:gd name="connsiteX41" fmla="*/ 236 w 10000"/>
              <a:gd name="connsiteY41" fmla="*/ 8305 h 10000"/>
              <a:gd name="connsiteX42" fmla="*/ 382 w 10000"/>
              <a:gd name="connsiteY42" fmla="*/ 7562 h 10000"/>
              <a:gd name="connsiteX43" fmla="*/ 546 w 10000"/>
              <a:gd name="connsiteY43" fmla="*/ 6824 h 10000"/>
              <a:gd name="connsiteX44" fmla="*/ 722 w 10000"/>
              <a:gd name="connsiteY44" fmla="*/ 6114 h 10000"/>
              <a:gd name="connsiteX45" fmla="*/ 915 w 10000"/>
              <a:gd name="connsiteY45" fmla="*/ 5449 h 10000"/>
              <a:gd name="connsiteX46" fmla="*/ 1124 w 10000"/>
              <a:gd name="connsiteY46" fmla="*/ 4805 h 10000"/>
              <a:gd name="connsiteX47" fmla="*/ 1340 w 10000"/>
              <a:gd name="connsiteY47" fmla="*/ 4188 h 10000"/>
              <a:gd name="connsiteX48" fmla="*/ 1574 w 10000"/>
              <a:gd name="connsiteY48" fmla="*/ 3616 h 10000"/>
              <a:gd name="connsiteX49" fmla="*/ 1816 w 10000"/>
              <a:gd name="connsiteY49" fmla="*/ 3071 h 10000"/>
              <a:gd name="connsiteX50" fmla="*/ 2070 w 10000"/>
              <a:gd name="connsiteY50" fmla="*/ 2576 h 10000"/>
              <a:gd name="connsiteX51" fmla="*/ 2335 w 10000"/>
              <a:gd name="connsiteY51" fmla="*/ 2113 h 10000"/>
              <a:gd name="connsiteX52" fmla="*/ 2606 w 10000"/>
              <a:gd name="connsiteY52" fmla="*/ 1690 h 10000"/>
              <a:gd name="connsiteX53" fmla="*/ 2885 w 10000"/>
              <a:gd name="connsiteY53" fmla="*/ 1304 h 10000"/>
              <a:gd name="connsiteX54" fmla="*/ 3172 w 10000"/>
              <a:gd name="connsiteY54" fmla="*/ 969 h 10000"/>
              <a:gd name="connsiteX55" fmla="*/ 3465 w 10000"/>
              <a:gd name="connsiteY55" fmla="*/ 677 h 10000"/>
              <a:gd name="connsiteX56" fmla="*/ 3763 w 10000"/>
              <a:gd name="connsiteY56" fmla="*/ 446 h 10000"/>
              <a:gd name="connsiteX57" fmla="*/ 4066 w 10000"/>
              <a:gd name="connsiteY57" fmla="*/ 253 h 10000"/>
              <a:gd name="connsiteX58" fmla="*/ 4374 w 10000"/>
              <a:gd name="connsiteY58" fmla="*/ 116 h 10000"/>
              <a:gd name="connsiteX59" fmla="*/ 4682 w 10000"/>
              <a:gd name="connsiteY59" fmla="*/ 33 h 10000"/>
              <a:gd name="connsiteX60" fmla="*/ 4992 w 10000"/>
              <a:gd name="connsiteY60"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2163 w 10000"/>
              <a:gd name="connsiteY32" fmla="*/ 5388 h 10000"/>
              <a:gd name="connsiteX33" fmla="*/ 1953 w 10000"/>
              <a:gd name="connsiteY33" fmla="*/ 5927 h 10000"/>
              <a:gd name="connsiteX34" fmla="*/ 1752 w 10000"/>
              <a:gd name="connsiteY34" fmla="*/ 6489 h 10000"/>
              <a:gd name="connsiteX35" fmla="*/ 1567 w 10000"/>
              <a:gd name="connsiteY35" fmla="*/ 7083 h 10000"/>
              <a:gd name="connsiteX36" fmla="*/ 1391 w 10000"/>
              <a:gd name="connsiteY36" fmla="*/ 7722 h 10000"/>
              <a:gd name="connsiteX37" fmla="*/ 1227 w 10000"/>
              <a:gd name="connsiteY37" fmla="*/ 8398 h 10000"/>
              <a:gd name="connsiteX38" fmla="*/ 0 w 10000"/>
              <a:gd name="connsiteY38" fmla="*/ 9890 h 10000"/>
              <a:gd name="connsiteX39" fmla="*/ 111 w 10000"/>
              <a:gd name="connsiteY39" fmla="*/ 9092 h 10000"/>
              <a:gd name="connsiteX40" fmla="*/ 236 w 10000"/>
              <a:gd name="connsiteY40" fmla="*/ 8305 h 10000"/>
              <a:gd name="connsiteX41" fmla="*/ 382 w 10000"/>
              <a:gd name="connsiteY41" fmla="*/ 7562 h 10000"/>
              <a:gd name="connsiteX42" fmla="*/ 546 w 10000"/>
              <a:gd name="connsiteY42" fmla="*/ 6824 h 10000"/>
              <a:gd name="connsiteX43" fmla="*/ 722 w 10000"/>
              <a:gd name="connsiteY43" fmla="*/ 6114 h 10000"/>
              <a:gd name="connsiteX44" fmla="*/ 915 w 10000"/>
              <a:gd name="connsiteY44" fmla="*/ 5449 h 10000"/>
              <a:gd name="connsiteX45" fmla="*/ 1124 w 10000"/>
              <a:gd name="connsiteY45" fmla="*/ 4805 h 10000"/>
              <a:gd name="connsiteX46" fmla="*/ 1340 w 10000"/>
              <a:gd name="connsiteY46" fmla="*/ 4188 h 10000"/>
              <a:gd name="connsiteX47" fmla="*/ 1574 w 10000"/>
              <a:gd name="connsiteY47" fmla="*/ 3616 h 10000"/>
              <a:gd name="connsiteX48" fmla="*/ 1816 w 10000"/>
              <a:gd name="connsiteY48" fmla="*/ 3071 h 10000"/>
              <a:gd name="connsiteX49" fmla="*/ 2070 w 10000"/>
              <a:gd name="connsiteY49" fmla="*/ 2576 h 10000"/>
              <a:gd name="connsiteX50" fmla="*/ 2335 w 10000"/>
              <a:gd name="connsiteY50" fmla="*/ 2113 h 10000"/>
              <a:gd name="connsiteX51" fmla="*/ 2606 w 10000"/>
              <a:gd name="connsiteY51" fmla="*/ 1690 h 10000"/>
              <a:gd name="connsiteX52" fmla="*/ 2885 w 10000"/>
              <a:gd name="connsiteY52" fmla="*/ 1304 h 10000"/>
              <a:gd name="connsiteX53" fmla="*/ 3172 w 10000"/>
              <a:gd name="connsiteY53" fmla="*/ 969 h 10000"/>
              <a:gd name="connsiteX54" fmla="*/ 3465 w 10000"/>
              <a:gd name="connsiteY54" fmla="*/ 677 h 10000"/>
              <a:gd name="connsiteX55" fmla="*/ 3763 w 10000"/>
              <a:gd name="connsiteY55" fmla="*/ 446 h 10000"/>
              <a:gd name="connsiteX56" fmla="*/ 4066 w 10000"/>
              <a:gd name="connsiteY56" fmla="*/ 253 h 10000"/>
              <a:gd name="connsiteX57" fmla="*/ 4374 w 10000"/>
              <a:gd name="connsiteY57" fmla="*/ 116 h 10000"/>
              <a:gd name="connsiteX58" fmla="*/ 4682 w 10000"/>
              <a:gd name="connsiteY58" fmla="*/ 33 h 10000"/>
              <a:gd name="connsiteX59" fmla="*/ 4992 w 10000"/>
              <a:gd name="connsiteY59"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953 w 10000"/>
              <a:gd name="connsiteY32" fmla="*/ 5927 h 10000"/>
              <a:gd name="connsiteX33" fmla="*/ 1752 w 10000"/>
              <a:gd name="connsiteY33" fmla="*/ 6489 h 10000"/>
              <a:gd name="connsiteX34" fmla="*/ 1567 w 10000"/>
              <a:gd name="connsiteY34" fmla="*/ 7083 h 10000"/>
              <a:gd name="connsiteX35" fmla="*/ 1391 w 10000"/>
              <a:gd name="connsiteY35" fmla="*/ 7722 h 10000"/>
              <a:gd name="connsiteX36" fmla="*/ 1227 w 10000"/>
              <a:gd name="connsiteY36" fmla="*/ 8398 h 10000"/>
              <a:gd name="connsiteX37" fmla="*/ 0 w 10000"/>
              <a:gd name="connsiteY37" fmla="*/ 9890 h 10000"/>
              <a:gd name="connsiteX38" fmla="*/ 111 w 10000"/>
              <a:gd name="connsiteY38" fmla="*/ 9092 h 10000"/>
              <a:gd name="connsiteX39" fmla="*/ 236 w 10000"/>
              <a:gd name="connsiteY39" fmla="*/ 8305 h 10000"/>
              <a:gd name="connsiteX40" fmla="*/ 382 w 10000"/>
              <a:gd name="connsiteY40" fmla="*/ 7562 h 10000"/>
              <a:gd name="connsiteX41" fmla="*/ 546 w 10000"/>
              <a:gd name="connsiteY41" fmla="*/ 6824 h 10000"/>
              <a:gd name="connsiteX42" fmla="*/ 722 w 10000"/>
              <a:gd name="connsiteY42" fmla="*/ 6114 h 10000"/>
              <a:gd name="connsiteX43" fmla="*/ 915 w 10000"/>
              <a:gd name="connsiteY43" fmla="*/ 5449 h 10000"/>
              <a:gd name="connsiteX44" fmla="*/ 1124 w 10000"/>
              <a:gd name="connsiteY44" fmla="*/ 4805 h 10000"/>
              <a:gd name="connsiteX45" fmla="*/ 1340 w 10000"/>
              <a:gd name="connsiteY45" fmla="*/ 4188 h 10000"/>
              <a:gd name="connsiteX46" fmla="*/ 1574 w 10000"/>
              <a:gd name="connsiteY46" fmla="*/ 3616 h 10000"/>
              <a:gd name="connsiteX47" fmla="*/ 1816 w 10000"/>
              <a:gd name="connsiteY47" fmla="*/ 3071 h 10000"/>
              <a:gd name="connsiteX48" fmla="*/ 2070 w 10000"/>
              <a:gd name="connsiteY48" fmla="*/ 2576 h 10000"/>
              <a:gd name="connsiteX49" fmla="*/ 2335 w 10000"/>
              <a:gd name="connsiteY49" fmla="*/ 2113 h 10000"/>
              <a:gd name="connsiteX50" fmla="*/ 2606 w 10000"/>
              <a:gd name="connsiteY50" fmla="*/ 1690 h 10000"/>
              <a:gd name="connsiteX51" fmla="*/ 2885 w 10000"/>
              <a:gd name="connsiteY51" fmla="*/ 1304 h 10000"/>
              <a:gd name="connsiteX52" fmla="*/ 3172 w 10000"/>
              <a:gd name="connsiteY52" fmla="*/ 969 h 10000"/>
              <a:gd name="connsiteX53" fmla="*/ 3465 w 10000"/>
              <a:gd name="connsiteY53" fmla="*/ 677 h 10000"/>
              <a:gd name="connsiteX54" fmla="*/ 3763 w 10000"/>
              <a:gd name="connsiteY54" fmla="*/ 446 h 10000"/>
              <a:gd name="connsiteX55" fmla="*/ 4066 w 10000"/>
              <a:gd name="connsiteY55" fmla="*/ 253 h 10000"/>
              <a:gd name="connsiteX56" fmla="*/ 4374 w 10000"/>
              <a:gd name="connsiteY56" fmla="*/ 116 h 10000"/>
              <a:gd name="connsiteX57" fmla="*/ 4682 w 10000"/>
              <a:gd name="connsiteY57" fmla="*/ 33 h 10000"/>
              <a:gd name="connsiteX58" fmla="*/ 4992 w 10000"/>
              <a:gd name="connsiteY58"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752 w 10000"/>
              <a:gd name="connsiteY32" fmla="*/ 6489 h 10000"/>
              <a:gd name="connsiteX33" fmla="*/ 1567 w 10000"/>
              <a:gd name="connsiteY33" fmla="*/ 7083 h 10000"/>
              <a:gd name="connsiteX34" fmla="*/ 1391 w 10000"/>
              <a:gd name="connsiteY34" fmla="*/ 7722 h 10000"/>
              <a:gd name="connsiteX35" fmla="*/ 1227 w 10000"/>
              <a:gd name="connsiteY35" fmla="*/ 8398 h 10000"/>
              <a:gd name="connsiteX36" fmla="*/ 0 w 10000"/>
              <a:gd name="connsiteY36" fmla="*/ 9890 h 10000"/>
              <a:gd name="connsiteX37" fmla="*/ 111 w 10000"/>
              <a:gd name="connsiteY37" fmla="*/ 9092 h 10000"/>
              <a:gd name="connsiteX38" fmla="*/ 236 w 10000"/>
              <a:gd name="connsiteY38" fmla="*/ 8305 h 10000"/>
              <a:gd name="connsiteX39" fmla="*/ 382 w 10000"/>
              <a:gd name="connsiteY39" fmla="*/ 7562 h 10000"/>
              <a:gd name="connsiteX40" fmla="*/ 546 w 10000"/>
              <a:gd name="connsiteY40" fmla="*/ 6824 h 10000"/>
              <a:gd name="connsiteX41" fmla="*/ 722 w 10000"/>
              <a:gd name="connsiteY41" fmla="*/ 6114 h 10000"/>
              <a:gd name="connsiteX42" fmla="*/ 915 w 10000"/>
              <a:gd name="connsiteY42" fmla="*/ 5449 h 10000"/>
              <a:gd name="connsiteX43" fmla="*/ 1124 w 10000"/>
              <a:gd name="connsiteY43" fmla="*/ 4805 h 10000"/>
              <a:gd name="connsiteX44" fmla="*/ 1340 w 10000"/>
              <a:gd name="connsiteY44" fmla="*/ 4188 h 10000"/>
              <a:gd name="connsiteX45" fmla="*/ 1574 w 10000"/>
              <a:gd name="connsiteY45" fmla="*/ 3616 h 10000"/>
              <a:gd name="connsiteX46" fmla="*/ 1816 w 10000"/>
              <a:gd name="connsiteY46" fmla="*/ 3071 h 10000"/>
              <a:gd name="connsiteX47" fmla="*/ 2070 w 10000"/>
              <a:gd name="connsiteY47" fmla="*/ 2576 h 10000"/>
              <a:gd name="connsiteX48" fmla="*/ 2335 w 10000"/>
              <a:gd name="connsiteY48" fmla="*/ 2113 h 10000"/>
              <a:gd name="connsiteX49" fmla="*/ 2606 w 10000"/>
              <a:gd name="connsiteY49" fmla="*/ 1690 h 10000"/>
              <a:gd name="connsiteX50" fmla="*/ 2885 w 10000"/>
              <a:gd name="connsiteY50" fmla="*/ 1304 h 10000"/>
              <a:gd name="connsiteX51" fmla="*/ 3172 w 10000"/>
              <a:gd name="connsiteY51" fmla="*/ 969 h 10000"/>
              <a:gd name="connsiteX52" fmla="*/ 3465 w 10000"/>
              <a:gd name="connsiteY52" fmla="*/ 677 h 10000"/>
              <a:gd name="connsiteX53" fmla="*/ 3763 w 10000"/>
              <a:gd name="connsiteY53" fmla="*/ 446 h 10000"/>
              <a:gd name="connsiteX54" fmla="*/ 4066 w 10000"/>
              <a:gd name="connsiteY54" fmla="*/ 253 h 10000"/>
              <a:gd name="connsiteX55" fmla="*/ 4374 w 10000"/>
              <a:gd name="connsiteY55" fmla="*/ 116 h 10000"/>
              <a:gd name="connsiteX56" fmla="*/ 4682 w 10000"/>
              <a:gd name="connsiteY56" fmla="*/ 33 h 10000"/>
              <a:gd name="connsiteX57" fmla="*/ 4992 w 10000"/>
              <a:gd name="connsiteY57"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567 w 10000"/>
              <a:gd name="connsiteY32" fmla="*/ 7083 h 10000"/>
              <a:gd name="connsiteX33" fmla="*/ 1391 w 10000"/>
              <a:gd name="connsiteY33" fmla="*/ 7722 h 10000"/>
              <a:gd name="connsiteX34" fmla="*/ 1227 w 10000"/>
              <a:gd name="connsiteY34" fmla="*/ 8398 h 10000"/>
              <a:gd name="connsiteX35" fmla="*/ 0 w 10000"/>
              <a:gd name="connsiteY35" fmla="*/ 9890 h 10000"/>
              <a:gd name="connsiteX36" fmla="*/ 111 w 10000"/>
              <a:gd name="connsiteY36" fmla="*/ 9092 h 10000"/>
              <a:gd name="connsiteX37" fmla="*/ 236 w 10000"/>
              <a:gd name="connsiteY37" fmla="*/ 8305 h 10000"/>
              <a:gd name="connsiteX38" fmla="*/ 382 w 10000"/>
              <a:gd name="connsiteY38" fmla="*/ 7562 h 10000"/>
              <a:gd name="connsiteX39" fmla="*/ 546 w 10000"/>
              <a:gd name="connsiteY39" fmla="*/ 6824 h 10000"/>
              <a:gd name="connsiteX40" fmla="*/ 722 w 10000"/>
              <a:gd name="connsiteY40" fmla="*/ 6114 h 10000"/>
              <a:gd name="connsiteX41" fmla="*/ 915 w 10000"/>
              <a:gd name="connsiteY41" fmla="*/ 5449 h 10000"/>
              <a:gd name="connsiteX42" fmla="*/ 1124 w 10000"/>
              <a:gd name="connsiteY42" fmla="*/ 4805 h 10000"/>
              <a:gd name="connsiteX43" fmla="*/ 1340 w 10000"/>
              <a:gd name="connsiteY43" fmla="*/ 4188 h 10000"/>
              <a:gd name="connsiteX44" fmla="*/ 1574 w 10000"/>
              <a:gd name="connsiteY44" fmla="*/ 3616 h 10000"/>
              <a:gd name="connsiteX45" fmla="*/ 1816 w 10000"/>
              <a:gd name="connsiteY45" fmla="*/ 3071 h 10000"/>
              <a:gd name="connsiteX46" fmla="*/ 2070 w 10000"/>
              <a:gd name="connsiteY46" fmla="*/ 2576 h 10000"/>
              <a:gd name="connsiteX47" fmla="*/ 2335 w 10000"/>
              <a:gd name="connsiteY47" fmla="*/ 2113 h 10000"/>
              <a:gd name="connsiteX48" fmla="*/ 2606 w 10000"/>
              <a:gd name="connsiteY48" fmla="*/ 1690 h 10000"/>
              <a:gd name="connsiteX49" fmla="*/ 2885 w 10000"/>
              <a:gd name="connsiteY49" fmla="*/ 1304 h 10000"/>
              <a:gd name="connsiteX50" fmla="*/ 3172 w 10000"/>
              <a:gd name="connsiteY50" fmla="*/ 969 h 10000"/>
              <a:gd name="connsiteX51" fmla="*/ 3465 w 10000"/>
              <a:gd name="connsiteY51" fmla="*/ 677 h 10000"/>
              <a:gd name="connsiteX52" fmla="*/ 3763 w 10000"/>
              <a:gd name="connsiteY52" fmla="*/ 446 h 10000"/>
              <a:gd name="connsiteX53" fmla="*/ 4066 w 10000"/>
              <a:gd name="connsiteY53" fmla="*/ 253 h 10000"/>
              <a:gd name="connsiteX54" fmla="*/ 4374 w 10000"/>
              <a:gd name="connsiteY54" fmla="*/ 116 h 10000"/>
              <a:gd name="connsiteX55" fmla="*/ 4682 w 10000"/>
              <a:gd name="connsiteY55" fmla="*/ 33 h 10000"/>
              <a:gd name="connsiteX56" fmla="*/ 4992 w 10000"/>
              <a:gd name="connsiteY56"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391 w 10000"/>
              <a:gd name="connsiteY32" fmla="*/ 7722 h 10000"/>
              <a:gd name="connsiteX33" fmla="*/ 1227 w 10000"/>
              <a:gd name="connsiteY33" fmla="*/ 8398 h 10000"/>
              <a:gd name="connsiteX34" fmla="*/ 0 w 10000"/>
              <a:gd name="connsiteY34" fmla="*/ 9890 h 10000"/>
              <a:gd name="connsiteX35" fmla="*/ 111 w 10000"/>
              <a:gd name="connsiteY35" fmla="*/ 9092 h 10000"/>
              <a:gd name="connsiteX36" fmla="*/ 236 w 10000"/>
              <a:gd name="connsiteY36" fmla="*/ 8305 h 10000"/>
              <a:gd name="connsiteX37" fmla="*/ 382 w 10000"/>
              <a:gd name="connsiteY37" fmla="*/ 7562 h 10000"/>
              <a:gd name="connsiteX38" fmla="*/ 546 w 10000"/>
              <a:gd name="connsiteY38" fmla="*/ 6824 h 10000"/>
              <a:gd name="connsiteX39" fmla="*/ 722 w 10000"/>
              <a:gd name="connsiteY39" fmla="*/ 6114 h 10000"/>
              <a:gd name="connsiteX40" fmla="*/ 915 w 10000"/>
              <a:gd name="connsiteY40" fmla="*/ 5449 h 10000"/>
              <a:gd name="connsiteX41" fmla="*/ 1124 w 10000"/>
              <a:gd name="connsiteY41" fmla="*/ 4805 h 10000"/>
              <a:gd name="connsiteX42" fmla="*/ 1340 w 10000"/>
              <a:gd name="connsiteY42" fmla="*/ 4188 h 10000"/>
              <a:gd name="connsiteX43" fmla="*/ 1574 w 10000"/>
              <a:gd name="connsiteY43" fmla="*/ 3616 h 10000"/>
              <a:gd name="connsiteX44" fmla="*/ 1816 w 10000"/>
              <a:gd name="connsiteY44" fmla="*/ 3071 h 10000"/>
              <a:gd name="connsiteX45" fmla="*/ 2070 w 10000"/>
              <a:gd name="connsiteY45" fmla="*/ 2576 h 10000"/>
              <a:gd name="connsiteX46" fmla="*/ 2335 w 10000"/>
              <a:gd name="connsiteY46" fmla="*/ 2113 h 10000"/>
              <a:gd name="connsiteX47" fmla="*/ 2606 w 10000"/>
              <a:gd name="connsiteY47" fmla="*/ 1690 h 10000"/>
              <a:gd name="connsiteX48" fmla="*/ 2885 w 10000"/>
              <a:gd name="connsiteY48" fmla="*/ 1304 h 10000"/>
              <a:gd name="connsiteX49" fmla="*/ 3172 w 10000"/>
              <a:gd name="connsiteY49" fmla="*/ 969 h 10000"/>
              <a:gd name="connsiteX50" fmla="*/ 3465 w 10000"/>
              <a:gd name="connsiteY50" fmla="*/ 677 h 10000"/>
              <a:gd name="connsiteX51" fmla="*/ 3763 w 10000"/>
              <a:gd name="connsiteY51" fmla="*/ 446 h 10000"/>
              <a:gd name="connsiteX52" fmla="*/ 4066 w 10000"/>
              <a:gd name="connsiteY52" fmla="*/ 253 h 10000"/>
              <a:gd name="connsiteX53" fmla="*/ 4374 w 10000"/>
              <a:gd name="connsiteY53" fmla="*/ 116 h 10000"/>
              <a:gd name="connsiteX54" fmla="*/ 4682 w 10000"/>
              <a:gd name="connsiteY54" fmla="*/ 33 h 10000"/>
              <a:gd name="connsiteX55" fmla="*/ 4992 w 10000"/>
              <a:gd name="connsiteY55"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1227 w 10000"/>
              <a:gd name="connsiteY32" fmla="*/ 8398 h 10000"/>
              <a:gd name="connsiteX33" fmla="*/ 0 w 10000"/>
              <a:gd name="connsiteY33" fmla="*/ 9890 h 10000"/>
              <a:gd name="connsiteX34" fmla="*/ 111 w 10000"/>
              <a:gd name="connsiteY34" fmla="*/ 9092 h 10000"/>
              <a:gd name="connsiteX35" fmla="*/ 236 w 10000"/>
              <a:gd name="connsiteY35" fmla="*/ 8305 h 10000"/>
              <a:gd name="connsiteX36" fmla="*/ 382 w 10000"/>
              <a:gd name="connsiteY36" fmla="*/ 7562 h 10000"/>
              <a:gd name="connsiteX37" fmla="*/ 546 w 10000"/>
              <a:gd name="connsiteY37" fmla="*/ 6824 h 10000"/>
              <a:gd name="connsiteX38" fmla="*/ 722 w 10000"/>
              <a:gd name="connsiteY38" fmla="*/ 6114 h 10000"/>
              <a:gd name="connsiteX39" fmla="*/ 915 w 10000"/>
              <a:gd name="connsiteY39" fmla="*/ 5449 h 10000"/>
              <a:gd name="connsiteX40" fmla="*/ 1124 w 10000"/>
              <a:gd name="connsiteY40" fmla="*/ 4805 h 10000"/>
              <a:gd name="connsiteX41" fmla="*/ 1340 w 10000"/>
              <a:gd name="connsiteY41" fmla="*/ 4188 h 10000"/>
              <a:gd name="connsiteX42" fmla="*/ 1574 w 10000"/>
              <a:gd name="connsiteY42" fmla="*/ 3616 h 10000"/>
              <a:gd name="connsiteX43" fmla="*/ 1816 w 10000"/>
              <a:gd name="connsiteY43" fmla="*/ 3071 h 10000"/>
              <a:gd name="connsiteX44" fmla="*/ 2070 w 10000"/>
              <a:gd name="connsiteY44" fmla="*/ 2576 h 10000"/>
              <a:gd name="connsiteX45" fmla="*/ 2335 w 10000"/>
              <a:gd name="connsiteY45" fmla="*/ 2113 h 10000"/>
              <a:gd name="connsiteX46" fmla="*/ 2606 w 10000"/>
              <a:gd name="connsiteY46" fmla="*/ 1690 h 10000"/>
              <a:gd name="connsiteX47" fmla="*/ 2885 w 10000"/>
              <a:gd name="connsiteY47" fmla="*/ 1304 h 10000"/>
              <a:gd name="connsiteX48" fmla="*/ 3172 w 10000"/>
              <a:gd name="connsiteY48" fmla="*/ 969 h 10000"/>
              <a:gd name="connsiteX49" fmla="*/ 3465 w 10000"/>
              <a:gd name="connsiteY49" fmla="*/ 677 h 10000"/>
              <a:gd name="connsiteX50" fmla="*/ 3763 w 10000"/>
              <a:gd name="connsiteY50" fmla="*/ 446 h 10000"/>
              <a:gd name="connsiteX51" fmla="*/ 4066 w 10000"/>
              <a:gd name="connsiteY51" fmla="*/ 253 h 10000"/>
              <a:gd name="connsiteX52" fmla="*/ 4374 w 10000"/>
              <a:gd name="connsiteY52" fmla="*/ 116 h 10000"/>
              <a:gd name="connsiteX53" fmla="*/ 4682 w 10000"/>
              <a:gd name="connsiteY53" fmla="*/ 33 h 10000"/>
              <a:gd name="connsiteX54" fmla="*/ 4992 w 10000"/>
              <a:gd name="connsiteY54" fmla="*/ 0 h 10000"/>
              <a:gd name="connsiteX0" fmla="*/ 4992 w 10000"/>
              <a:gd name="connsiteY0" fmla="*/ 0 h 10000"/>
              <a:gd name="connsiteX1" fmla="*/ 5306 w 10000"/>
              <a:gd name="connsiteY1" fmla="*/ 33 h 10000"/>
              <a:gd name="connsiteX2" fmla="*/ 5618 w 10000"/>
              <a:gd name="connsiteY2" fmla="*/ 116 h 10000"/>
              <a:gd name="connsiteX3" fmla="*/ 5927 w 10000"/>
              <a:gd name="connsiteY3" fmla="*/ 253 h 10000"/>
              <a:gd name="connsiteX4" fmla="*/ 6233 w 10000"/>
              <a:gd name="connsiteY4" fmla="*/ 446 h 10000"/>
              <a:gd name="connsiteX5" fmla="*/ 6533 w 10000"/>
              <a:gd name="connsiteY5" fmla="*/ 688 h 10000"/>
              <a:gd name="connsiteX6" fmla="*/ 6828 w 10000"/>
              <a:gd name="connsiteY6" fmla="*/ 980 h 10000"/>
              <a:gd name="connsiteX7" fmla="*/ 7117 w 10000"/>
              <a:gd name="connsiteY7" fmla="*/ 1326 h 10000"/>
              <a:gd name="connsiteX8" fmla="*/ 7400 w 10000"/>
              <a:gd name="connsiteY8" fmla="*/ 1706 h 10000"/>
              <a:gd name="connsiteX9" fmla="*/ 7671 w 10000"/>
              <a:gd name="connsiteY9" fmla="*/ 2130 h 10000"/>
              <a:gd name="connsiteX10" fmla="*/ 7936 w 10000"/>
              <a:gd name="connsiteY10" fmla="*/ 2598 h 10000"/>
              <a:gd name="connsiteX11" fmla="*/ 8190 w 10000"/>
              <a:gd name="connsiteY11" fmla="*/ 3110 h 10000"/>
              <a:gd name="connsiteX12" fmla="*/ 8433 w 10000"/>
              <a:gd name="connsiteY12" fmla="*/ 3654 h 10000"/>
              <a:gd name="connsiteX13" fmla="*/ 8666 w 10000"/>
              <a:gd name="connsiteY13" fmla="*/ 4238 h 10000"/>
              <a:gd name="connsiteX14" fmla="*/ 8884 w 10000"/>
              <a:gd name="connsiteY14" fmla="*/ 4854 h 10000"/>
              <a:gd name="connsiteX15" fmla="*/ 9091 w 10000"/>
              <a:gd name="connsiteY15" fmla="*/ 5509 h 10000"/>
              <a:gd name="connsiteX16" fmla="*/ 9280 w 10000"/>
              <a:gd name="connsiteY16" fmla="*/ 6186 h 10000"/>
              <a:gd name="connsiteX17" fmla="*/ 9460 w 10000"/>
              <a:gd name="connsiteY17" fmla="*/ 6901 h 10000"/>
              <a:gd name="connsiteX18" fmla="*/ 9620 w 10000"/>
              <a:gd name="connsiteY18" fmla="*/ 7639 h 10000"/>
              <a:gd name="connsiteX19" fmla="*/ 9764 w 10000"/>
              <a:gd name="connsiteY19" fmla="*/ 8398 h 10000"/>
              <a:gd name="connsiteX20" fmla="*/ 9893 w 10000"/>
              <a:gd name="connsiteY20" fmla="*/ 9185 h 10000"/>
              <a:gd name="connsiteX21" fmla="*/ 10000 w 10000"/>
              <a:gd name="connsiteY21" fmla="*/ 10000 h 10000"/>
              <a:gd name="connsiteX22" fmla="*/ 8781 w 10000"/>
              <a:gd name="connsiteY22" fmla="*/ 8476 h 10000"/>
              <a:gd name="connsiteX23" fmla="*/ 8670 w 10000"/>
              <a:gd name="connsiteY23" fmla="*/ 8002 h 10000"/>
              <a:gd name="connsiteX24" fmla="*/ 8547 w 10000"/>
              <a:gd name="connsiteY24" fmla="*/ 7540 h 10000"/>
              <a:gd name="connsiteX25" fmla="*/ 8416 w 10000"/>
              <a:gd name="connsiteY25" fmla="*/ 7078 h 10000"/>
              <a:gd name="connsiteX26" fmla="*/ 8272 w 10000"/>
              <a:gd name="connsiteY26" fmla="*/ 6610 h 10000"/>
              <a:gd name="connsiteX27" fmla="*/ 8121 w 10000"/>
              <a:gd name="connsiteY27" fmla="*/ 6170 h 10000"/>
              <a:gd name="connsiteX28" fmla="*/ 7957 w 10000"/>
              <a:gd name="connsiteY28" fmla="*/ 5735 h 10000"/>
              <a:gd name="connsiteX29" fmla="*/ 7786 w 10000"/>
              <a:gd name="connsiteY29" fmla="*/ 5311 h 10000"/>
              <a:gd name="connsiteX30" fmla="*/ 7602 w 10000"/>
              <a:gd name="connsiteY30" fmla="*/ 4915 h 10000"/>
              <a:gd name="connsiteX31" fmla="*/ 7413 w 10000"/>
              <a:gd name="connsiteY31" fmla="*/ 4535 h 10000"/>
              <a:gd name="connsiteX32" fmla="*/ 0 w 10000"/>
              <a:gd name="connsiteY32" fmla="*/ 9890 h 10000"/>
              <a:gd name="connsiteX33" fmla="*/ 111 w 10000"/>
              <a:gd name="connsiteY33" fmla="*/ 9092 h 10000"/>
              <a:gd name="connsiteX34" fmla="*/ 236 w 10000"/>
              <a:gd name="connsiteY34" fmla="*/ 8305 h 10000"/>
              <a:gd name="connsiteX35" fmla="*/ 382 w 10000"/>
              <a:gd name="connsiteY35" fmla="*/ 7562 h 10000"/>
              <a:gd name="connsiteX36" fmla="*/ 546 w 10000"/>
              <a:gd name="connsiteY36" fmla="*/ 6824 h 10000"/>
              <a:gd name="connsiteX37" fmla="*/ 722 w 10000"/>
              <a:gd name="connsiteY37" fmla="*/ 6114 h 10000"/>
              <a:gd name="connsiteX38" fmla="*/ 915 w 10000"/>
              <a:gd name="connsiteY38" fmla="*/ 5449 h 10000"/>
              <a:gd name="connsiteX39" fmla="*/ 1124 w 10000"/>
              <a:gd name="connsiteY39" fmla="*/ 4805 h 10000"/>
              <a:gd name="connsiteX40" fmla="*/ 1340 w 10000"/>
              <a:gd name="connsiteY40" fmla="*/ 4188 h 10000"/>
              <a:gd name="connsiteX41" fmla="*/ 1574 w 10000"/>
              <a:gd name="connsiteY41" fmla="*/ 3616 h 10000"/>
              <a:gd name="connsiteX42" fmla="*/ 1816 w 10000"/>
              <a:gd name="connsiteY42" fmla="*/ 3071 h 10000"/>
              <a:gd name="connsiteX43" fmla="*/ 2070 w 10000"/>
              <a:gd name="connsiteY43" fmla="*/ 2576 h 10000"/>
              <a:gd name="connsiteX44" fmla="*/ 2335 w 10000"/>
              <a:gd name="connsiteY44" fmla="*/ 2113 h 10000"/>
              <a:gd name="connsiteX45" fmla="*/ 2606 w 10000"/>
              <a:gd name="connsiteY45" fmla="*/ 1690 h 10000"/>
              <a:gd name="connsiteX46" fmla="*/ 2885 w 10000"/>
              <a:gd name="connsiteY46" fmla="*/ 1304 h 10000"/>
              <a:gd name="connsiteX47" fmla="*/ 3172 w 10000"/>
              <a:gd name="connsiteY47" fmla="*/ 969 h 10000"/>
              <a:gd name="connsiteX48" fmla="*/ 3465 w 10000"/>
              <a:gd name="connsiteY48" fmla="*/ 677 h 10000"/>
              <a:gd name="connsiteX49" fmla="*/ 3763 w 10000"/>
              <a:gd name="connsiteY49" fmla="*/ 446 h 10000"/>
              <a:gd name="connsiteX50" fmla="*/ 4066 w 10000"/>
              <a:gd name="connsiteY50" fmla="*/ 253 h 10000"/>
              <a:gd name="connsiteX51" fmla="*/ 4374 w 10000"/>
              <a:gd name="connsiteY51" fmla="*/ 116 h 10000"/>
              <a:gd name="connsiteX52" fmla="*/ 4682 w 10000"/>
              <a:gd name="connsiteY52" fmla="*/ 33 h 10000"/>
              <a:gd name="connsiteX53" fmla="*/ 4992 w 10000"/>
              <a:gd name="connsiteY53" fmla="*/ 0 h 10000"/>
              <a:gd name="connsiteX0" fmla="*/ 4881 w 9889"/>
              <a:gd name="connsiteY0" fmla="*/ 0 h 10000"/>
              <a:gd name="connsiteX1" fmla="*/ 5195 w 9889"/>
              <a:gd name="connsiteY1" fmla="*/ 33 h 10000"/>
              <a:gd name="connsiteX2" fmla="*/ 5507 w 9889"/>
              <a:gd name="connsiteY2" fmla="*/ 116 h 10000"/>
              <a:gd name="connsiteX3" fmla="*/ 5816 w 9889"/>
              <a:gd name="connsiteY3" fmla="*/ 253 h 10000"/>
              <a:gd name="connsiteX4" fmla="*/ 6122 w 9889"/>
              <a:gd name="connsiteY4" fmla="*/ 446 h 10000"/>
              <a:gd name="connsiteX5" fmla="*/ 6422 w 9889"/>
              <a:gd name="connsiteY5" fmla="*/ 688 h 10000"/>
              <a:gd name="connsiteX6" fmla="*/ 6717 w 9889"/>
              <a:gd name="connsiteY6" fmla="*/ 980 h 10000"/>
              <a:gd name="connsiteX7" fmla="*/ 7006 w 9889"/>
              <a:gd name="connsiteY7" fmla="*/ 1326 h 10000"/>
              <a:gd name="connsiteX8" fmla="*/ 7289 w 9889"/>
              <a:gd name="connsiteY8" fmla="*/ 1706 h 10000"/>
              <a:gd name="connsiteX9" fmla="*/ 7560 w 9889"/>
              <a:gd name="connsiteY9" fmla="*/ 2130 h 10000"/>
              <a:gd name="connsiteX10" fmla="*/ 7825 w 9889"/>
              <a:gd name="connsiteY10" fmla="*/ 2598 h 10000"/>
              <a:gd name="connsiteX11" fmla="*/ 8079 w 9889"/>
              <a:gd name="connsiteY11" fmla="*/ 3110 h 10000"/>
              <a:gd name="connsiteX12" fmla="*/ 8322 w 9889"/>
              <a:gd name="connsiteY12" fmla="*/ 3654 h 10000"/>
              <a:gd name="connsiteX13" fmla="*/ 8555 w 9889"/>
              <a:gd name="connsiteY13" fmla="*/ 4238 h 10000"/>
              <a:gd name="connsiteX14" fmla="*/ 8773 w 9889"/>
              <a:gd name="connsiteY14" fmla="*/ 4854 h 10000"/>
              <a:gd name="connsiteX15" fmla="*/ 8980 w 9889"/>
              <a:gd name="connsiteY15" fmla="*/ 5509 h 10000"/>
              <a:gd name="connsiteX16" fmla="*/ 9169 w 9889"/>
              <a:gd name="connsiteY16" fmla="*/ 6186 h 10000"/>
              <a:gd name="connsiteX17" fmla="*/ 9349 w 9889"/>
              <a:gd name="connsiteY17" fmla="*/ 6901 h 10000"/>
              <a:gd name="connsiteX18" fmla="*/ 9509 w 9889"/>
              <a:gd name="connsiteY18" fmla="*/ 7639 h 10000"/>
              <a:gd name="connsiteX19" fmla="*/ 9653 w 9889"/>
              <a:gd name="connsiteY19" fmla="*/ 8398 h 10000"/>
              <a:gd name="connsiteX20" fmla="*/ 9782 w 9889"/>
              <a:gd name="connsiteY20" fmla="*/ 9185 h 10000"/>
              <a:gd name="connsiteX21" fmla="*/ 9889 w 9889"/>
              <a:gd name="connsiteY21" fmla="*/ 10000 h 10000"/>
              <a:gd name="connsiteX22" fmla="*/ 8670 w 9889"/>
              <a:gd name="connsiteY22" fmla="*/ 8476 h 10000"/>
              <a:gd name="connsiteX23" fmla="*/ 8559 w 9889"/>
              <a:gd name="connsiteY23" fmla="*/ 8002 h 10000"/>
              <a:gd name="connsiteX24" fmla="*/ 8436 w 9889"/>
              <a:gd name="connsiteY24" fmla="*/ 7540 h 10000"/>
              <a:gd name="connsiteX25" fmla="*/ 8305 w 9889"/>
              <a:gd name="connsiteY25" fmla="*/ 7078 h 10000"/>
              <a:gd name="connsiteX26" fmla="*/ 8161 w 9889"/>
              <a:gd name="connsiteY26" fmla="*/ 6610 h 10000"/>
              <a:gd name="connsiteX27" fmla="*/ 8010 w 9889"/>
              <a:gd name="connsiteY27" fmla="*/ 6170 h 10000"/>
              <a:gd name="connsiteX28" fmla="*/ 7846 w 9889"/>
              <a:gd name="connsiteY28" fmla="*/ 5735 h 10000"/>
              <a:gd name="connsiteX29" fmla="*/ 7675 w 9889"/>
              <a:gd name="connsiteY29" fmla="*/ 5311 h 10000"/>
              <a:gd name="connsiteX30" fmla="*/ 7491 w 9889"/>
              <a:gd name="connsiteY30" fmla="*/ 4915 h 10000"/>
              <a:gd name="connsiteX31" fmla="*/ 7302 w 9889"/>
              <a:gd name="connsiteY31" fmla="*/ 4535 h 10000"/>
              <a:gd name="connsiteX32" fmla="*/ 0 w 9889"/>
              <a:gd name="connsiteY32" fmla="*/ 9092 h 10000"/>
              <a:gd name="connsiteX33" fmla="*/ 125 w 9889"/>
              <a:gd name="connsiteY33" fmla="*/ 8305 h 10000"/>
              <a:gd name="connsiteX34" fmla="*/ 271 w 9889"/>
              <a:gd name="connsiteY34" fmla="*/ 7562 h 10000"/>
              <a:gd name="connsiteX35" fmla="*/ 435 w 9889"/>
              <a:gd name="connsiteY35" fmla="*/ 6824 h 10000"/>
              <a:gd name="connsiteX36" fmla="*/ 611 w 9889"/>
              <a:gd name="connsiteY36" fmla="*/ 6114 h 10000"/>
              <a:gd name="connsiteX37" fmla="*/ 804 w 9889"/>
              <a:gd name="connsiteY37" fmla="*/ 5449 h 10000"/>
              <a:gd name="connsiteX38" fmla="*/ 1013 w 9889"/>
              <a:gd name="connsiteY38" fmla="*/ 4805 h 10000"/>
              <a:gd name="connsiteX39" fmla="*/ 1229 w 9889"/>
              <a:gd name="connsiteY39" fmla="*/ 4188 h 10000"/>
              <a:gd name="connsiteX40" fmla="*/ 1463 w 9889"/>
              <a:gd name="connsiteY40" fmla="*/ 3616 h 10000"/>
              <a:gd name="connsiteX41" fmla="*/ 1705 w 9889"/>
              <a:gd name="connsiteY41" fmla="*/ 3071 h 10000"/>
              <a:gd name="connsiteX42" fmla="*/ 1959 w 9889"/>
              <a:gd name="connsiteY42" fmla="*/ 2576 h 10000"/>
              <a:gd name="connsiteX43" fmla="*/ 2224 w 9889"/>
              <a:gd name="connsiteY43" fmla="*/ 2113 h 10000"/>
              <a:gd name="connsiteX44" fmla="*/ 2495 w 9889"/>
              <a:gd name="connsiteY44" fmla="*/ 1690 h 10000"/>
              <a:gd name="connsiteX45" fmla="*/ 2774 w 9889"/>
              <a:gd name="connsiteY45" fmla="*/ 1304 h 10000"/>
              <a:gd name="connsiteX46" fmla="*/ 3061 w 9889"/>
              <a:gd name="connsiteY46" fmla="*/ 969 h 10000"/>
              <a:gd name="connsiteX47" fmla="*/ 3354 w 9889"/>
              <a:gd name="connsiteY47" fmla="*/ 677 h 10000"/>
              <a:gd name="connsiteX48" fmla="*/ 3652 w 9889"/>
              <a:gd name="connsiteY48" fmla="*/ 446 h 10000"/>
              <a:gd name="connsiteX49" fmla="*/ 3955 w 9889"/>
              <a:gd name="connsiteY49" fmla="*/ 253 h 10000"/>
              <a:gd name="connsiteX50" fmla="*/ 4263 w 9889"/>
              <a:gd name="connsiteY50" fmla="*/ 116 h 10000"/>
              <a:gd name="connsiteX51" fmla="*/ 4571 w 9889"/>
              <a:gd name="connsiteY51" fmla="*/ 33 h 10000"/>
              <a:gd name="connsiteX52" fmla="*/ 4881 w 9889"/>
              <a:gd name="connsiteY52" fmla="*/ 0 h 10000"/>
              <a:gd name="connsiteX0" fmla="*/ 4810 w 9874"/>
              <a:gd name="connsiteY0" fmla="*/ 0 h 10000"/>
              <a:gd name="connsiteX1" fmla="*/ 5127 w 9874"/>
              <a:gd name="connsiteY1" fmla="*/ 33 h 10000"/>
              <a:gd name="connsiteX2" fmla="*/ 5443 w 9874"/>
              <a:gd name="connsiteY2" fmla="*/ 116 h 10000"/>
              <a:gd name="connsiteX3" fmla="*/ 5755 w 9874"/>
              <a:gd name="connsiteY3" fmla="*/ 253 h 10000"/>
              <a:gd name="connsiteX4" fmla="*/ 6065 w 9874"/>
              <a:gd name="connsiteY4" fmla="*/ 446 h 10000"/>
              <a:gd name="connsiteX5" fmla="*/ 6368 w 9874"/>
              <a:gd name="connsiteY5" fmla="*/ 688 h 10000"/>
              <a:gd name="connsiteX6" fmla="*/ 6666 w 9874"/>
              <a:gd name="connsiteY6" fmla="*/ 980 h 10000"/>
              <a:gd name="connsiteX7" fmla="*/ 6959 w 9874"/>
              <a:gd name="connsiteY7" fmla="*/ 1326 h 10000"/>
              <a:gd name="connsiteX8" fmla="*/ 7245 w 9874"/>
              <a:gd name="connsiteY8" fmla="*/ 1706 h 10000"/>
              <a:gd name="connsiteX9" fmla="*/ 7519 w 9874"/>
              <a:gd name="connsiteY9" fmla="*/ 2130 h 10000"/>
              <a:gd name="connsiteX10" fmla="*/ 7787 w 9874"/>
              <a:gd name="connsiteY10" fmla="*/ 2598 h 10000"/>
              <a:gd name="connsiteX11" fmla="*/ 8044 w 9874"/>
              <a:gd name="connsiteY11" fmla="*/ 3110 h 10000"/>
              <a:gd name="connsiteX12" fmla="*/ 8289 w 9874"/>
              <a:gd name="connsiteY12" fmla="*/ 3654 h 10000"/>
              <a:gd name="connsiteX13" fmla="*/ 8525 w 9874"/>
              <a:gd name="connsiteY13" fmla="*/ 4238 h 10000"/>
              <a:gd name="connsiteX14" fmla="*/ 8745 w 9874"/>
              <a:gd name="connsiteY14" fmla="*/ 4854 h 10000"/>
              <a:gd name="connsiteX15" fmla="*/ 8955 w 9874"/>
              <a:gd name="connsiteY15" fmla="*/ 5509 h 10000"/>
              <a:gd name="connsiteX16" fmla="*/ 9146 w 9874"/>
              <a:gd name="connsiteY16" fmla="*/ 6186 h 10000"/>
              <a:gd name="connsiteX17" fmla="*/ 9328 w 9874"/>
              <a:gd name="connsiteY17" fmla="*/ 6901 h 10000"/>
              <a:gd name="connsiteX18" fmla="*/ 9490 w 9874"/>
              <a:gd name="connsiteY18" fmla="*/ 7639 h 10000"/>
              <a:gd name="connsiteX19" fmla="*/ 9635 w 9874"/>
              <a:gd name="connsiteY19" fmla="*/ 8398 h 10000"/>
              <a:gd name="connsiteX20" fmla="*/ 9766 w 9874"/>
              <a:gd name="connsiteY20" fmla="*/ 9185 h 10000"/>
              <a:gd name="connsiteX21" fmla="*/ 9874 w 9874"/>
              <a:gd name="connsiteY21" fmla="*/ 10000 h 10000"/>
              <a:gd name="connsiteX22" fmla="*/ 8641 w 9874"/>
              <a:gd name="connsiteY22" fmla="*/ 8476 h 10000"/>
              <a:gd name="connsiteX23" fmla="*/ 8529 w 9874"/>
              <a:gd name="connsiteY23" fmla="*/ 8002 h 10000"/>
              <a:gd name="connsiteX24" fmla="*/ 8405 w 9874"/>
              <a:gd name="connsiteY24" fmla="*/ 7540 h 10000"/>
              <a:gd name="connsiteX25" fmla="*/ 8272 w 9874"/>
              <a:gd name="connsiteY25" fmla="*/ 7078 h 10000"/>
              <a:gd name="connsiteX26" fmla="*/ 8127 w 9874"/>
              <a:gd name="connsiteY26" fmla="*/ 6610 h 10000"/>
              <a:gd name="connsiteX27" fmla="*/ 7974 w 9874"/>
              <a:gd name="connsiteY27" fmla="*/ 6170 h 10000"/>
              <a:gd name="connsiteX28" fmla="*/ 7808 w 9874"/>
              <a:gd name="connsiteY28" fmla="*/ 5735 h 10000"/>
              <a:gd name="connsiteX29" fmla="*/ 7635 w 9874"/>
              <a:gd name="connsiteY29" fmla="*/ 5311 h 10000"/>
              <a:gd name="connsiteX30" fmla="*/ 7449 w 9874"/>
              <a:gd name="connsiteY30" fmla="*/ 4915 h 10000"/>
              <a:gd name="connsiteX31" fmla="*/ 7258 w 9874"/>
              <a:gd name="connsiteY31" fmla="*/ 4535 h 10000"/>
              <a:gd name="connsiteX32" fmla="*/ 0 w 9874"/>
              <a:gd name="connsiteY32" fmla="*/ 8305 h 10000"/>
              <a:gd name="connsiteX33" fmla="*/ 148 w 9874"/>
              <a:gd name="connsiteY33" fmla="*/ 7562 h 10000"/>
              <a:gd name="connsiteX34" fmla="*/ 314 w 9874"/>
              <a:gd name="connsiteY34" fmla="*/ 6824 h 10000"/>
              <a:gd name="connsiteX35" fmla="*/ 492 w 9874"/>
              <a:gd name="connsiteY35" fmla="*/ 6114 h 10000"/>
              <a:gd name="connsiteX36" fmla="*/ 687 w 9874"/>
              <a:gd name="connsiteY36" fmla="*/ 5449 h 10000"/>
              <a:gd name="connsiteX37" fmla="*/ 898 w 9874"/>
              <a:gd name="connsiteY37" fmla="*/ 4805 h 10000"/>
              <a:gd name="connsiteX38" fmla="*/ 1117 w 9874"/>
              <a:gd name="connsiteY38" fmla="*/ 4188 h 10000"/>
              <a:gd name="connsiteX39" fmla="*/ 1353 w 9874"/>
              <a:gd name="connsiteY39" fmla="*/ 3616 h 10000"/>
              <a:gd name="connsiteX40" fmla="*/ 1598 w 9874"/>
              <a:gd name="connsiteY40" fmla="*/ 3071 h 10000"/>
              <a:gd name="connsiteX41" fmla="*/ 1855 w 9874"/>
              <a:gd name="connsiteY41" fmla="*/ 2576 h 10000"/>
              <a:gd name="connsiteX42" fmla="*/ 2123 w 9874"/>
              <a:gd name="connsiteY42" fmla="*/ 2113 h 10000"/>
              <a:gd name="connsiteX43" fmla="*/ 2397 w 9874"/>
              <a:gd name="connsiteY43" fmla="*/ 1690 h 10000"/>
              <a:gd name="connsiteX44" fmla="*/ 2679 w 9874"/>
              <a:gd name="connsiteY44" fmla="*/ 1304 h 10000"/>
              <a:gd name="connsiteX45" fmla="*/ 2969 w 9874"/>
              <a:gd name="connsiteY45" fmla="*/ 969 h 10000"/>
              <a:gd name="connsiteX46" fmla="*/ 3266 w 9874"/>
              <a:gd name="connsiteY46" fmla="*/ 677 h 10000"/>
              <a:gd name="connsiteX47" fmla="*/ 3567 w 9874"/>
              <a:gd name="connsiteY47" fmla="*/ 446 h 10000"/>
              <a:gd name="connsiteX48" fmla="*/ 3873 w 9874"/>
              <a:gd name="connsiteY48" fmla="*/ 253 h 10000"/>
              <a:gd name="connsiteX49" fmla="*/ 4185 w 9874"/>
              <a:gd name="connsiteY49" fmla="*/ 116 h 10000"/>
              <a:gd name="connsiteX50" fmla="*/ 4496 w 9874"/>
              <a:gd name="connsiteY50" fmla="*/ 33 h 10000"/>
              <a:gd name="connsiteX51" fmla="*/ 4810 w 9874"/>
              <a:gd name="connsiteY51" fmla="*/ 0 h 10000"/>
              <a:gd name="connsiteX0" fmla="*/ 4721 w 9850"/>
              <a:gd name="connsiteY0" fmla="*/ 0 h 10000"/>
              <a:gd name="connsiteX1" fmla="*/ 5042 w 9850"/>
              <a:gd name="connsiteY1" fmla="*/ 33 h 10000"/>
              <a:gd name="connsiteX2" fmla="*/ 5362 w 9850"/>
              <a:gd name="connsiteY2" fmla="*/ 116 h 10000"/>
              <a:gd name="connsiteX3" fmla="*/ 5678 w 9850"/>
              <a:gd name="connsiteY3" fmla="*/ 253 h 10000"/>
              <a:gd name="connsiteX4" fmla="*/ 5992 w 9850"/>
              <a:gd name="connsiteY4" fmla="*/ 446 h 10000"/>
              <a:gd name="connsiteX5" fmla="*/ 6299 w 9850"/>
              <a:gd name="connsiteY5" fmla="*/ 688 h 10000"/>
              <a:gd name="connsiteX6" fmla="*/ 6601 w 9850"/>
              <a:gd name="connsiteY6" fmla="*/ 980 h 10000"/>
              <a:gd name="connsiteX7" fmla="*/ 6898 w 9850"/>
              <a:gd name="connsiteY7" fmla="*/ 1326 h 10000"/>
              <a:gd name="connsiteX8" fmla="*/ 7187 w 9850"/>
              <a:gd name="connsiteY8" fmla="*/ 1706 h 10000"/>
              <a:gd name="connsiteX9" fmla="*/ 7465 w 9850"/>
              <a:gd name="connsiteY9" fmla="*/ 2130 h 10000"/>
              <a:gd name="connsiteX10" fmla="*/ 7736 w 9850"/>
              <a:gd name="connsiteY10" fmla="*/ 2598 h 10000"/>
              <a:gd name="connsiteX11" fmla="*/ 7997 w 9850"/>
              <a:gd name="connsiteY11" fmla="*/ 3110 h 10000"/>
              <a:gd name="connsiteX12" fmla="*/ 8245 w 9850"/>
              <a:gd name="connsiteY12" fmla="*/ 3654 h 10000"/>
              <a:gd name="connsiteX13" fmla="*/ 8484 w 9850"/>
              <a:gd name="connsiteY13" fmla="*/ 4238 h 10000"/>
              <a:gd name="connsiteX14" fmla="*/ 8707 w 9850"/>
              <a:gd name="connsiteY14" fmla="*/ 4854 h 10000"/>
              <a:gd name="connsiteX15" fmla="*/ 8919 w 9850"/>
              <a:gd name="connsiteY15" fmla="*/ 5509 h 10000"/>
              <a:gd name="connsiteX16" fmla="*/ 9113 w 9850"/>
              <a:gd name="connsiteY16" fmla="*/ 6186 h 10000"/>
              <a:gd name="connsiteX17" fmla="*/ 9297 w 9850"/>
              <a:gd name="connsiteY17" fmla="*/ 6901 h 10000"/>
              <a:gd name="connsiteX18" fmla="*/ 9461 w 9850"/>
              <a:gd name="connsiteY18" fmla="*/ 7639 h 10000"/>
              <a:gd name="connsiteX19" fmla="*/ 9608 w 9850"/>
              <a:gd name="connsiteY19" fmla="*/ 8398 h 10000"/>
              <a:gd name="connsiteX20" fmla="*/ 9741 w 9850"/>
              <a:gd name="connsiteY20" fmla="*/ 9185 h 10000"/>
              <a:gd name="connsiteX21" fmla="*/ 9850 w 9850"/>
              <a:gd name="connsiteY21" fmla="*/ 10000 h 10000"/>
              <a:gd name="connsiteX22" fmla="*/ 8601 w 9850"/>
              <a:gd name="connsiteY22" fmla="*/ 8476 h 10000"/>
              <a:gd name="connsiteX23" fmla="*/ 8488 w 9850"/>
              <a:gd name="connsiteY23" fmla="*/ 8002 h 10000"/>
              <a:gd name="connsiteX24" fmla="*/ 8362 w 9850"/>
              <a:gd name="connsiteY24" fmla="*/ 7540 h 10000"/>
              <a:gd name="connsiteX25" fmla="*/ 8228 w 9850"/>
              <a:gd name="connsiteY25" fmla="*/ 7078 h 10000"/>
              <a:gd name="connsiteX26" fmla="*/ 8081 w 9850"/>
              <a:gd name="connsiteY26" fmla="*/ 6610 h 10000"/>
              <a:gd name="connsiteX27" fmla="*/ 7926 w 9850"/>
              <a:gd name="connsiteY27" fmla="*/ 6170 h 10000"/>
              <a:gd name="connsiteX28" fmla="*/ 7758 w 9850"/>
              <a:gd name="connsiteY28" fmla="*/ 5735 h 10000"/>
              <a:gd name="connsiteX29" fmla="*/ 7582 w 9850"/>
              <a:gd name="connsiteY29" fmla="*/ 5311 h 10000"/>
              <a:gd name="connsiteX30" fmla="*/ 7394 w 9850"/>
              <a:gd name="connsiteY30" fmla="*/ 4915 h 10000"/>
              <a:gd name="connsiteX31" fmla="*/ 7201 w 9850"/>
              <a:gd name="connsiteY31" fmla="*/ 4535 h 10000"/>
              <a:gd name="connsiteX32" fmla="*/ 0 w 9850"/>
              <a:gd name="connsiteY32" fmla="*/ 7562 h 10000"/>
              <a:gd name="connsiteX33" fmla="*/ 168 w 9850"/>
              <a:gd name="connsiteY33" fmla="*/ 6824 h 10000"/>
              <a:gd name="connsiteX34" fmla="*/ 348 w 9850"/>
              <a:gd name="connsiteY34" fmla="*/ 6114 h 10000"/>
              <a:gd name="connsiteX35" fmla="*/ 546 w 9850"/>
              <a:gd name="connsiteY35" fmla="*/ 5449 h 10000"/>
              <a:gd name="connsiteX36" fmla="*/ 759 w 9850"/>
              <a:gd name="connsiteY36" fmla="*/ 4805 h 10000"/>
              <a:gd name="connsiteX37" fmla="*/ 981 w 9850"/>
              <a:gd name="connsiteY37" fmla="*/ 4188 h 10000"/>
              <a:gd name="connsiteX38" fmla="*/ 1220 w 9850"/>
              <a:gd name="connsiteY38" fmla="*/ 3616 h 10000"/>
              <a:gd name="connsiteX39" fmla="*/ 1468 w 9850"/>
              <a:gd name="connsiteY39" fmla="*/ 3071 h 10000"/>
              <a:gd name="connsiteX40" fmla="*/ 1729 w 9850"/>
              <a:gd name="connsiteY40" fmla="*/ 2576 h 10000"/>
              <a:gd name="connsiteX41" fmla="*/ 2000 w 9850"/>
              <a:gd name="connsiteY41" fmla="*/ 2113 h 10000"/>
              <a:gd name="connsiteX42" fmla="*/ 2278 w 9850"/>
              <a:gd name="connsiteY42" fmla="*/ 1690 h 10000"/>
              <a:gd name="connsiteX43" fmla="*/ 2563 w 9850"/>
              <a:gd name="connsiteY43" fmla="*/ 1304 h 10000"/>
              <a:gd name="connsiteX44" fmla="*/ 2857 w 9850"/>
              <a:gd name="connsiteY44" fmla="*/ 969 h 10000"/>
              <a:gd name="connsiteX45" fmla="*/ 3158 w 9850"/>
              <a:gd name="connsiteY45" fmla="*/ 677 h 10000"/>
              <a:gd name="connsiteX46" fmla="*/ 3463 w 9850"/>
              <a:gd name="connsiteY46" fmla="*/ 446 h 10000"/>
              <a:gd name="connsiteX47" fmla="*/ 3772 w 9850"/>
              <a:gd name="connsiteY47" fmla="*/ 253 h 10000"/>
              <a:gd name="connsiteX48" fmla="*/ 4088 w 9850"/>
              <a:gd name="connsiteY48" fmla="*/ 116 h 10000"/>
              <a:gd name="connsiteX49" fmla="*/ 4403 w 9850"/>
              <a:gd name="connsiteY49" fmla="*/ 33 h 10000"/>
              <a:gd name="connsiteX50" fmla="*/ 4721 w 9850"/>
              <a:gd name="connsiteY50" fmla="*/ 0 h 10000"/>
              <a:gd name="connsiteX0" fmla="*/ 4622 w 9829"/>
              <a:gd name="connsiteY0" fmla="*/ 0 h 10000"/>
              <a:gd name="connsiteX1" fmla="*/ 4948 w 9829"/>
              <a:gd name="connsiteY1" fmla="*/ 33 h 10000"/>
              <a:gd name="connsiteX2" fmla="*/ 5273 w 9829"/>
              <a:gd name="connsiteY2" fmla="*/ 116 h 10000"/>
              <a:gd name="connsiteX3" fmla="*/ 5593 w 9829"/>
              <a:gd name="connsiteY3" fmla="*/ 253 h 10000"/>
              <a:gd name="connsiteX4" fmla="*/ 5912 w 9829"/>
              <a:gd name="connsiteY4" fmla="*/ 446 h 10000"/>
              <a:gd name="connsiteX5" fmla="*/ 6224 w 9829"/>
              <a:gd name="connsiteY5" fmla="*/ 688 h 10000"/>
              <a:gd name="connsiteX6" fmla="*/ 6531 w 9829"/>
              <a:gd name="connsiteY6" fmla="*/ 980 h 10000"/>
              <a:gd name="connsiteX7" fmla="*/ 6832 w 9829"/>
              <a:gd name="connsiteY7" fmla="*/ 1326 h 10000"/>
              <a:gd name="connsiteX8" fmla="*/ 7125 w 9829"/>
              <a:gd name="connsiteY8" fmla="*/ 1706 h 10000"/>
              <a:gd name="connsiteX9" fmla="*/ 7408 w 9829"/>
              <a:gd name="connsiteY9" fmla="*/ 2130 h 10000"/>
              <a:gd name="connsiteX10" fmla="*/ 7683 w 9829"/>
              <a:gd name="connsiteY10" fmla="*/ 2598 h 10000"/>
              <a:gd name="connsiteX11" fmla="*/ 7948 w 9829"/>
              <a:gd name="connsiteY11" fmla="*/ 3110 h 10000"/>
              <a:gd name="connsiteX12" fmla="*/ 8200 w 9829"/>
              <a:gd name="connsiteY12" fmla="*/ 3654 h 10000"/>
              <a:gd name="connsiteX13" fmla="*/ 8442 w 9829"/>
              <a:gd name="connsiteY13" fmla="*/ 4238 h 10000"/>
              <a:gd name="connsiteX14" fmla="*/ 8669 w 9829"/>
              <a:gd name="connsiteY14" fmla="*/ 4854 h 10000"/>
              <a:gd name="connsiteX15" fmla="*/ 8884 w 9829"/>
              <a:gd name="connsiteY15" fmla="*/ 5509 h 10000"/>
              <a:gd name="connsiteX16" fmla="*/ 9081 w 9829"/>
              <a:gd name="connsiteY16" fmla="*/ 6186 h 10000"/>
              <a:gd name="connsiteX17" fmla="*/ 9268 w 9829"/>
              <a:gd name="connsiteY17" fmla="*/ 6901 h 10000"/>
              <a:gd name="connsiteX18" fmla="*/ 9434 w 9829"/>
              <a:gd name="connsiteY18" fmla="*/ 7639 h 10000"/>
              <a:gd name="connsiteX19" fmla="*/ 9583 w 9829"/>
              <a:gd name="connsiteY19" fmla="*/ 8398 h 10000"/>
              <a:gd name="connsiteX20" fmla="*/ 9718 w 9829"/>
              <a:gd name="connsiteY20" fmla="*/ 9185 h 10000"/>
              <a:gd name="connsiteX21" fmla="*/ 9829 w 9829"/>
              <a:gd name="connsiteY21" fmla="*/ 10000 h 10000"/>
              <a:gd name="connsiteX22" fmla="*/ 8561 w 9829"/>
              <a:gd name="connsiteY22" fmla="*/ 8476 h 10000"/>
              <a:gd name="connsiteX23" fmla="*/ 8446 w 9829"/>
              <a:gd name="connsiteY23" fmla="*/ 8002 h 10000"/>
              <a:gd name="connsiteX24" fmla="*/ 8318 w 9829"/>
              <a:gd name="connsiteY24" fmla="*/ 7540 h 10000"/>
              <a:gd name="connsiteX25" fmla="*/ 8182 w 9829"/>
              <a:gd name="connsiteY25" fmla="*/ 7078 h 10000"/>
              <a:gd name="connsiteX26" fmla="*/ 8033 w 9829"/>
              <a:gd name="connsiteY26" fmla="*/ 6610 h 10000"/>
              <a:gd name="connsiteX27" fmla="*/ 7876 w 9829"/>
              <a:gd name="connsiteY27" fmla="*/ 6170 h 10000"/>
              <a:gd name="connsiteX28" fmla="*/ 7705 w 9829"/>
              <a:gd name="connsiteY28" fmla="*/ 5735 h 10000"/>
              <a:gd name="connsiteX29" fmla="*/ 7526 w 9829"/>
              <a:gd name="connsiteY29" fmla="*/ 5311 h 10000"/>
              <a:gd name="connsiteX30" fmla="*/ 7336 w 9829"/>
              <a:gd name="connsiteY30" fmla="*/ 4915 h 10000"/>
              <a:gd name="connsiteX31" fmla="*/ 7140 w 9829"/>
              <a:gd name="connsiteY31" fmla="*/ 4535 h 10000"/>
              <a:gd name="connsiteX32" fmla="*/ 0 w 9829"/>
              <a:gd name="connsiteY32" fmla="*/ 6824 h 10000"/>
              <a:gd name="connsiteX33" fmla="*/ 182 w 9829"/>
              <a:gd name="connsiteY33" fmla="*/ 6114 h 10000"/>
              <a:gd name="connsiteX34" fmla="*/ 383 w 9829"/>
              <a:gd name="connsiteY34" fmla="*/ 5449 h 10000"/>
              <a:gd name="connsiteX35" fmla="*/ 600 w 9829"/>
              <a:gd name="connsiteY35" fmla="*/ 4805 h 10000"/>
              <a:gd name="connsiteX36" fmla="*/ 825 w 9829"/>
              <a:gd name="connsiteY36" fmla="*/ 4188 h 10000"/>
              <a:gd name="connsiteX37" fmla="*/ 1068 w 9829"/>
              <a:gd name="connsiteY37" fmla="*/ 3616 h 10000"/>
              <a:gd name="connsiteX38" fmla="*/ 1319 w 9829"/>
              <a:gd name="connsiteY38" fmla="*/ 3071 h 10000"/>
              <a:gd name="connsiteX39" fmla="*/ 1584 w 9829"/>
              <a:gd name="connsiteY39" fmla="*/ 2576 h 10000"/>
              <a:gd name="connsiteX40" fmla="*/ 1859 w 9829"/>
              <a:gd name="connsiteY40" fmla="*/ 2113 h 10000"/>
              <a:gd name="connsiteX41" fmla="*/ 2142 w 9829"/>
              <a:gd name="connsiteY41" fmla="*/ 1690 h 10000"/>
              <a:gd name="connsiteX42" fmla="*/ 2431 w 9829"/>
              <a:gd name="connsiteY42" fmla="*/ 1304 h 10000"/>
              <a:gd name="connsiteX43" fmla="*/ 2730 w 9829"/>
              <a:gd name="connsiteY43" fmla="*/ 969 h 10000"/>
              <a:gd name="connsiteX44" fmla="*/ 3035 w 9829"/>
              <a:gd name="connsiteY44" fmla="*/ 677 h 10000"/>
              <a:gd name="connsiteX45" fmla="*/ 3345 w 9829"/>
              <a:gd name="connsiteY45" fmla="*/ 446 h 10000"/>
              <a:gd name="connsiteX46" fmla="*/ 3658 w 9829"/>
              <a:gd name="connsiteY46" fmla="*/ 253 h 10000"/>
              <a:gd name="connsiteX47" fmla="*/ 3979 w 9829"/>
              <a:gd name="connsiteY47" fmla="*/ 116 h 10000"/>
              <a:gd name="connsiteX48" fmla="*/ 4299 w 9829"/>
              <a:gd name="connsiteY48" fmla="*/ 33 h 10000"/>
              <a:gd name="connsiteX49" fmla="*/ 4622 w 9829"/>
              <a:gd name="connsiteY49" fmla="*/ 0 h 10000"/>
              <a:gd name="connsiteX0" fmla="*/ 4517 w 9815"/>
              <a:gd name="connsiteY0" fmla="*/ 0 h 10000"/>
              <a:gd name="connsiteX1" fmla="*/ 4849 w 9815"/>
              <a:gd name="connsiteY1" fmla="*/ 33 h 10000"/>
              <a:gd name="connsiteX2" fmla="*/ 5180 w 9815"/>
              <a:gd name="connsiteY2" fmla="*/ 116 h 10000"/>
              <a:gd name="connsiteX3" fmla="*/ 5505 w 9815"/>
              <a:gd name="connsiteY3" fmla="*/ 253 h 10000"/>
              <a:gd name="connsiteX4" fmla="*/ 5830 w 9815"/>
              <a:gd name="connsiteY4" fmla="*/ 446 h 10000"/>
              <a:gd name="connsiteX5" fmla="*/ 6147 w 9815"/>
              <a:gd name="connsiteY5" fmla="*/ 688 h 10000"/>
              <a:gd name="connsiteX6" fmla="*/ 6460 w 9815"/>
              <a:gd name="connsiteY6" fmla="*/ 980 h 10000"/>
              <a:gd name="connsiteX7" fmla="*/ 6766 w 9815"/>
              <a:gd name="connsiteY7" fmla="*/ 1326 h 10000"/>
              <a:gd name="connsiteX8" fmla="*/ 7064 w 9815"/>
              <a:gd name="connsiteY8" fmla="*/ 1706 h 10000"/>
              <a:gd name="connsiteX9" fmla="*/ 7352 w 9815"/>
              <a:gd name="connsiteY9" fmla="*/ 2130 h 10000"/>
              <a:gd name="connsiteX10" fmla="*/ 7632 w 9815"/>
              <a:gd name="connsiteY10" fmla="*/ 2598 h 10000"/>
              <a:gd name="connsiteX11" fmla="*/ 7901 w 9815"/>
              <a:gd name="connsiteY11" fmla="*/ 3110 h 10000"/>
              <a:gd name="connsiteX12" fmla="*/ 8158 w 9815"/>
              <a:gd name="connsiteY12" fmla="*/ 3654 h 10000"/>
              <a:gd name="connsiteX13" fmla="*/ 8404 w 9815"/>
              <a:gd name="connsiteY13" fmla="*/ 4238 h 10000"/>
              <a:gd name="connsiteX14" fmla="*/ 8635 w 9815"/>
              <a:gd name="connsiteY14" fmla="*/ 4854 h 10000"/>
              <a:gd name="connsiteX15" fmla="*/ 8854 w 9815"/>
              <a:gd name="connsiteY15" fmla="*/ 5509 h 10000"/>
              <a:gd name="connsiteX16" fmla="*/ 9054 w 9815"/>
              <a:gd name="connsiteY16" fmla="*/ 6186 h 10000"/>
              <a:gd name="connsiteX17" fmla="*/ 9244 w 9815"/>
              <a:gd name="connsiteY17" fmla="*/ 6901 h 10000"/>
              <a:gd name="connsiteX18" fmla="*/ 9413 w 9815"/>
              <a:gd name="connsiteY18" fmla="*/ 7639 h 10000"/>
              <a:gd name="connsiteX19" fmla="*/ 9565 w 9815"/>
              <a:gd name="connsiteY19" fmla="*/ 8398 h 10000"/>
              <a:gd name="connsiteX20" fmla="*/ 9702 w 9815"/>
              <a:gd name="connsiteY20" fmla="*/ 9185 h 10000"/>
              <a:gd name="connsiteX21" fmla="*/ 9815 w 9815"/>
              <a:gd name="connsiteY21" fmla="*/ 10000 h 10000"/>
              <a:gd name="connsiteX22" fmla="*/ 8525 w 9815"/>
              <a:gd name="connsiteY22" fmla="*/ 8476 h 10000"/>
              <a:gd name="connsiteX23" fmla="*/ 8408 w 9815"/>
              <a:gd name="connsiteY23" fmla="*/ 8002 h 10000"/>
              <a:gd name="connsiteX24" fmla="*/ 8278 w 9815"/>
              <a:gd name="connsiteY24" fmla="*/ 7540 h 10000"/>
              <a:gd name="connsiteX25" fmla="*/ 8139 w 9815"/>
              <a:gd name="connsiteY25" fmla="*/ 7078 h 10000"/>
              <a:gd name="connsiteX26" fmla="*/ 7988 w 9815"/>
              <a:gd name="connsiteY26" fmla="*/ 6610 h 10000"/>
              <a:gd name="connsiteX27" fmla="*/ 7828 w 9815"/>
              <a:gd name="connsiteY27" fmla="*/ 6170 h 10000"/>
              <a:gd name="connsiteX28" fmla="*/ 7654 w 9815"/>
              <a:gd name="connsiteY28" fmla="*/ 5735 h 10000"/>
              <a:gd name="connsiteX29" fmla="*/ 7472 w 9815"/>
              <a:gd name="connsiteY29" fmla="*/ 5311 h 10000"/>
              <a:gd name="connsiteX30" fmla="*/ 7279 w 9815"/>
              <a:gd name="connsiteY30" fmla="*/ 4915 h 10000"/>
              <a:gd name="connsiteX31" fmla="*/ 7079 w 9815"/>
              <a:gd name="connsiteY31" fmla="*/ 4535 h 10000"/>
              <a:gd name="connsiteX32" fmla="*/ 0 w 9815"/>
              <a:gd name="connsiteY32" fmla="*/ 6114 h 10000"/>
              <a:gd name="connsiteX33" fmla="*/ 205 w 9815"/>
              <a:gd name="connsiteY33" fmla="*/ 5449 h 10000"/>
              <a:gd name="connsiteX34" fmla="*/ 425 w 9815"/>
              <a:gd name="connsiteY34" fmla="*/ 4805 h 10000"/>
              <a:gd name="connsiteX35" fmla="*/ 654 w 9815"/>
              <a:gd name="connsiteY35" fmla="*/ 4188 h 10000"/>
              <a:gd name="connsiteX36" fmla="*/ 902 w 9815"/>
              <a:gd name="connsiteY36" fmla="*/ 3616 h 10000"/>
              <a:gd name="connsiteX37" fmla="*/ 1157 w 9815"/>
              <a:gd name="connsiteY37" fmla="*/ 3071 h 10000"/>
              <a:gd name="connsiteX38" fmla="*/ 1427 w 9815"/>
              <a:gd name="connsiteY38" fmla="*/ 2576 h 10000"/>
              <a:gd name="connsiteX39" fmla="*/ 1706 w 9815"/>
              <a:gd name="connsiteY39" fmla="*/ 2113 h 10000"/>
              <a:gd name="connsiteX40" fmla="*/ 1994 w 9815"/>
              <a:gd name="connsiteY40" fmla="*/ 1690 h 10000"/>
              <a:gd name="connsiteX41" fmla="*/ 2288 w 9815"/>
              <a:gd name="connsiteY41" fmla="*/ 1304 h 10000"/>
              <a:gd name="connsiteX42" fmla="*/ 2592 w 9815"/>
              <a:gd name="connsiteY42" fmla="*/ 969 h 10000"/>
              <a:gd name="connsiteX43" fmla="*/ 2903 w 9815"/>
              <a:gd name="connsiteY43" fmla="*/ 677 h 10000"/>
              <a:gd name="connsiteX44" fmla="*/ 3218 w 9815"/>
              <a:gd name="connsiteY44" fmla="*/ 446 h 10000"/>
              <a:gd name="connsiteX45" fmla="*/ 3537 w 9815"/>
              <a:gd name="connsiteY45" fmla="*/ 253 h 10000"/>
              <a:gd name="connsiteX46" fmla="*/ 3863 w 9815"/>
              <a:gd name="connsiteY46" fmla="*/ 116 h 10000"/>
              <a:gd name="connsiteX47" fmla="*/ 4189 w 9815"/>
              <a:gd name="connsiteY47" fmla="*/ 33 h 10000"/>
              <a:gd name="connsiteX48" fmla="*/ 4517 w 9815"/>
              <a:gd name="connsiteY48" fmla="*/ 0 h 10000"/>
              <a:gd name="connsiteX0" fmla="*/ 4393 w 9791"/>
              <a:gd name="connsiteY0" fmla="*/ 0 h 10000"/>
              <a:gd name="connsiteX1" fmla="*/ 4731 w 9791"/>
              <a:gd name="connsiteY1" fmla="*/ 33 h 10000"/>
              <a:gd name="connsiteX2" fmla="*/ 5069 w 9791"/>
              <a:gd name="connsiteY2" fmla="*/ 116 h 10000"/>
              <a:gd name="connsiteX3" fmla="*/ 5400 w 9791"/>
              <a:gd name="connsiteY3" fmla="*/ 253 h 10000"/>
              <a:gd name="connsiteX4" fmla="*/ 5731 w 9791"/>
              <a:gd name="connsiteY4" fmla="*/ 446 h 10000"/>
              <a:gd name="connsiteX5" fmla="*/ 6054 w 9791"/>
              <a:gd name="connsiteY5" fmla="*/ 688 h 10000"/>
              <a:gd name="connsiteX6" fmla="*/ 6373 w 9791"/>
              <a:gd name="connsiteY6" fmla="*/ 980 h 10000"/>
              <a:gd name="connsiteX7" fmla="*/ 6685 w 9791"/>
              <a:gd name="connsiteY7" fmla="*/ 1326 h 10000"/>
              <a:gd name="connsiteX8" fmla="*/ 6988 w 9791"/>
              <a:gd name="connsiteY8" fmla="*/ 1706 h 10000"/>
              <a:gd name="connsiteX9" fmla="*/ 7282 w 9791"/>
              <a:gd name="connsiteY9" fmla="*/ 2130 h 10000"/>
              <a:gd name="connsiteX10" fmla="*/ 7567 w 9791"/>
              <a:gd name="connsiteY10" fmla="*/ 2598 h 10000"/>
              <a:gd name="connsiteX11" fmla="*/ 7841 w 9791"/>
              <a:gd name="connsiteY11" fmla="*/ 3110 h 10000"/>
              <a:gd name="connsiteX12" fmla="*/ 8103 w 9791"/>
              <a:gd name="connsiteY12" fmla="*/ 3654 h 10000"/>
              <a:gd name="connsiteX13" fmla="*/ 8353 w 9791"/>
              <a:gd name="connsiteY13" fmla="*/ 4238 h 10000"/>
              <a:gd name="connsiteX14" fmla="*/ 8589 w 9791"/>
              <a:gd name="connsiteY14" fmla="*/ 4854 h 10000"/>
              <a:gd name="connsiteX15" fmla="*/ 8812 w 9791"/>
              <a:gd name="connsiteY15" fmla="*/ 5509 h 10000"/>
              <a:gd name="connsiteX16" fmla="*/ 9016 w 9791"/>
              <a:gd name="connsiteY16" fmla="*/ 6186 h 10000"/>
              <a:gd name="connsiteX17" fmla="*/ 9209 w 9791"/>
              <a:gd name="connsiteY17" fmla="*/ 6901 h 10000"/>
              <a:gd name="connsiteX18" fmla="*/ 9381 w 9791"/>
              <a:gd name="connsiteY18" fmla="*/ 7639 h 10000"/>
              <a:gd name="connsiteX19" fmla="*/ 9536 w 9791"/>
              <a:gd name="connsiteY19" fmla="*/ 8398 h 10000"/>
              <a:gd name="connsiteX20" fmla="*/ 9676 w 9791"/>
              <a:gd name="connsiteY20" fmla="*/ 9185 h 10000"/>
              <a:gd name="connsiteX21" fmla="*/ 9791 w 9791"/>
              <a:gd name="connsiteY21" fmla="*/ 10000 h 10000"/>
              <a:gd name="connsiteX22" fmla="*/ 8477 w 9791"/>
              <a:gd name="connsiteY22" fmla="*/ 8476 h 10000"/>
              <a:gd name="connsiteX23" fmla="*/ 8357 w 9791"/>
              <a:gd name="connsiteY23" fmla="*/ 8002 h 10000"/>
              <a:gd name="connsiteX24" fmla="*/ 8225 w 9791"/>
              <a:gd name="connsiteY24" fmla="*/ 7540 h 10000"/>
              <a:gd name="connsiteX25" fmla="*/ 8083 w 9791"/>
              <a:gd name="connsiteY25" fmla="*/ 7078 h 10000"/>
              <a:gd name="connsiteX26" fmla="*/ 7930 w 9791"/>
              <a:gd name="connsiteY26" fmla="*/ 6610 h 10000"/>
              <a:gd name="connsiteX27" fmla="*/ 7767 w 9791"/>
              <a:gd name="connsiteY27" fmla="*/ 6170 h 10000"/>
              <a:gd name="connsiteX28" fmla="*/ 7589 w 9791"/>
              <a:gd name="connsiteY28" fmla="*/ 5735 h 10000"/>
              <a:gd name="connsiteX29" fmla="*/ 7404 w 9791"/>
              <a:gd name="connsiteY29" fmla="*/ 5311 h 10000"/>
              <a:gd name="connsiteX30" fmla="*/ 7207 w 9791"/>
              <a:gd name="connsiteY30" fmla="*/ 4915 h 10000"/>
              <a:gd name="connsiteX31" fmla="*/ 7003 w 9791"/>
              <a:gd name="connsiteY31" fmla="*/ 4535 h 10000"/>
              <a:gd name="connsiteX32" fmla="*/ 0 w 9791"/>
              <a:gd name="connsiteY32" fmla="*/ 5449 h 10000"/>
              <a:gd name="connsiteX33" fmla="*/ 224 w 9791"/>
              <a:gd name="connsiteY33" fmla="*/ 4805 h 10000"/>
              <a:gd name="connsiteX34" fmla="*/ 457 w 9791"/>
              <a:gd name="connsiteY34" fmla="*/ 4188 h 10000"/>
              <a:gd name="connsiteX35" fmla="*/ 710 w 9791"/>
              <a:gd name="connsiteY35" fmla="*/ 3616 h 10000"/>
              <a:gd name="connsiteX36" fmla="*/ 970 w 9791"/>
              <a:gd name="connsiteY36" fmla="*/ 3071 h 10000"/>
              <a:gd name="connsiteX37" fmla="*/ 1245 w 9791"/>
              <a:gd name="connsiteY37" fmla="*/ 2576 h 10000"/>
              <a:gd name="connsiteX38" fmla="*/ 1529 w 9791"/>
              <a:gd name="connsiteY38" fmla="*/ 2113 h 10000"/>
              <a:gd name="connsiteX39" fmla="*/ 1823 w 9791"/>
              <a:gd name="connsiteY39" fmla="*/ 1690 h 10000"/>
              <a:gd name="connsiteX40" fmla="*/ 2122 w 9791"/>
              <a:gd name="connsiteY40" fmla="*/ 1304 h 10000"/>
              <a:gd name="connsiteX41" fmla="*/ 2432 w 9791"/>
              <a:gd name="connsiteY41" fmla="*/ 969 h 10000"/>
              <a:gd name="connsiteX42" fmla="*/ 2749 w 9791"/>
              <a:gd name="connsiteY42" fmla="*/ 677 h 10000"/>
              <a:gd name="connsiteX43" fmla="*/ 3070 w 9791"/>
              <a:gd name="connsiteY43" fmla="*/ 446 h 10000"/>
              <a:gd name="connsiteX44" fmla="*/ 3395 w 9791"/>
              <a:gd name="connsiteY44" fmla="*/ 253 h 10000"/>
              <a:gd name="connsiteX45" fmla="*/ 3727 w 9791"/>
              <a:gd name="connsiteY45" fmla="*/ 116 h 10000"/>
              <a:gd name="connsiteX46" fmla="*/ 4059 w 9791"/>
              <a:gd name="connsiteY46" fmla="*/ 33 h 10000"/>
              <a:gd name="connsiteX47" fmla="*/ 4393 w 9791"/>
              <a:gd name="connsiteY47" fmla="*/ 0 h 10000"/>
              <a:gd name="connsiteX0" fmla="*/ 4258 w 9771"/>
              <a:gd name="connsiteY0" fmla="*/ 0 h 10000"/>
              <a:gd name="connsiteX1" fmla="*/ 4603 w 9771"/>
              <a:gd name="connsiteY1" fmla="*/ 33 h 10000"/>
              <a:gd name="connsiteX2" fmla="*/ 4948 w 9771"/>
              <a:gd name="connsiteY2" fmla="*/ 116 h 10000"/>
              <a:gd name="connsiteX3" fmla="*/ 5286 w 9771"/>
              <a:gd name="connsiteY3" fmla="*/ 253 h 10000"/>
              <a:gd name="connsiteX4" fmla="*/ 5624 w 9771"/>
              <a:gd name="connsiteY4" fmla="*/ 446 h 10000"/>
              <a:gd name="connsiteX5" fmla="*/ 5954 w 9771"/>
              <a:gd name="connsiteY5" fmla="*/ 688 h 10000"/>
              <a:gd name="connsiteX6" fmla="*/ 6280 w 9771"/>
              <a:gd name="connsiteY6" fmla="*/ 980 h 10000"/>
              <a:gd name="connsiteX7" fmla="*/ 6599 w 9771"/>
              <a:gd name="connsiteY7" fmla="*/ 1326 h 10000"/>
              <a:gd name="connsiteX8" fmla="*/ 6908 w 9771"/>
              <a:gd name="connsiteY8" fmla="*/ 1706 h 10000"/>
              <a:gd name="connsiteX9" fmla="*/ 7208 w 9771"/>
              <a:gd name="connsiteY9" fmla="*/ 2130 h 10000"/>
              <a:gd name="connsiteX10" fmla="*/ 7500 w 9771"/>
              <a:gd name="connsiteY10" fmla="*/ 2598 h 10000"/>
              <a:gd name="connsiteX11" fmla="*/ 7779 w 9771"/>
              <a:gd name="connsiteY11" fmla="*/ 3110 h 10000"/>
              <a:gd name="connsiteX12" fmla="*/ 8047 w 9771"/>
              <a:gd name="connsiteY12" fmla="*/ 3654 h 10000"/>
              <a:gd name="connsiteX13" fmla="*/ 8302 w 9771"/>
              <a:gd name="connsiteY13" fmla="*/ 4238 h 10000"/>
              <a:gd name="connsiteX14" fmla="*/ 8543 w 9771"/>
              <a:gd name="connsiteY14" fmla="*/ 4854 h 10000"/>
              <a:gd name="connsiteX15" fmla="*/ 8771 w 9771"/>
              <a:gd name="connsiteY15" fmla="*/ 5509 h 10000"/>
              <a:gd name="connsiteX16" fmla="*/ 8979 w 9771"/>
              <a:gd name="connsiteY16" fmla="*/ 6186 h 10000"/>
              <a:gd name="connsiteX17" fmla="*/ 9177 w 9771"/>
              <a:gd name="connsiteY17" fmla="*/ 6901 h 10000"/>
              <a:gd name="connsiteX18" fmla="*/ 9352 w 9771"/>
              <a:gd name="connsiteY18" fmla="*/ 7639 h 10000"/>
              <a:gd name="connsiteX19" fmla="*/ 9511 w 9771"/>
              <a:gd name="connsiteY19" fmla="*/ 8398 h 10000"/>
              <a:gd name="connsiteX20" fmla="*/ 9654 w 9771"/>
              <a:gd name="connsiteY20" fmla="*/ 9185 h 10000"/>
              <a:gd name="connsiteX21" fmla="*/ 9771 w 9771"/>
              <a:gd name="connsiteY21" fmla="*/ 10000 h 10000"/>
              <a:gd name="connsiteX22" fmla="*/ 8429 w 9771"/>
              <a:gd name="connsiteY22" fmla="*/ 8476 h 10000"/>
              <a:gd name="connsiteX23" fmla="*/ 8306 w 9771"/>
              <a:gd name="connsiteY23" fmla="*/ 8002 h 10000"/>
              <a:gd name="connsiteX24" fmla="*/ 8172 w 9771"/>
              <a:gd name="connsiteY24" fmla="*/ 7540 h 10000"/>
              <a:gd name="connsiteX25" fmla="*/ 8027 w 9771"/>
              <a:gd name="connsiteY25" fmla="*/ 7078 h 10000"/>
              <a:gd name="connsiteX26" fmla="*/ 7870 w 9771"/>
              <a:gd name="connsiteY26" fmla="*/ 6610 h 10000"/>
              <a:gd name="connsiteX27" fmla="*/ 7704 w 9771"/>
              <a:gd name="connsiteY27" fmla="*/ 6170 h 10000"/>
              <a:gd name="connsiteX28" fmla="*/ 7522 w 9771"/>
              <a:gd name="connsiteY28" fmla="*/ 5735 h 10000"/>
              <a:gd name="connsiteX29" fmla="*/ 7333 w 9771"/>
              <a:gd name="connsiteY29" fmla="*/ 5311 h 10000"/>
              <a:gd name="connsiteX30" fmla="*/ 7132 w 9771"/>
              <a:gd name="connsiteY30" fmla="*/ 4915 h 10000"/>
              <a:gd name="connsiteX31" fmla="*/ 6923 w 9771"/>
              <a:gd name="connsiteY31" fmla="*/ 4535 h 10000"/>
              <a:gd name="connsiteX32" fmla="*/ 0 w 9771"/>
              <a:gd name="connsiteY32" fmla="*/ 4805 h 10000"/>
              <a:gd name="connsiteX33" fmla="*/ 238 w 9771"/>
              <a:gd name="connsiteY33" fmla="*/ 4188 h 10000"/>
              <a:gd name="connsiteX34" fmla="*/ 496 w 9771"/>
              <a:gd name="connsiteY34" fmla="*/ 3616 h 10000"/>
              <a:gd name="connsiteX35" fmla="*/ 762 w 9771"/>
              <a:gd name="connsiteY35" fmla="*/ 3071 h 10000"/>
              <a:gd name="connsiteX36" fmla="*/ 1043 w 9771"/>
              <a:gd name="connsiteY36" fmla="*/ 2576 h 10000"/>
              <a:gd name="connsiteX37" fmla="*/ 1333 w 9771"/>
              <a:gd name="connsiteY37" fmla="*/ 2113 h 10000"/>
              <a:gd name="connsiteX38" fmla="*/ 1633 w 9771"/>
              <a:gd name="connsiteY38" fmla="*/ 1690 h 10000"/>
              <a:gd name="connsiteX39" fmla="*/ 1938 w 9771"/>
              <a:gd name="connsiteY39" fmla="*/ 1304 h 10000"/>
              <a:gd name="connsiteX40" fmla="*/ 2255 w 9771"/>
              <a:gd name="connsiteY40" fmla="*/ 969 h 10000"/>
              <a:gd name="connsiteX41" fmla="*/ 2579 w 9771"/>
              <a:gd name="connsiteY41" fmla="*/ 677 h 10000"/>
              <a:gd name="connsiteX42" fmla="*/ 2907 w 9771"/>
              <a:gd name="connsiteY42" fmla="*/ 446 h 10000"/>
              <a:gd name="connsiteX43" fmla="*/ 3238 w 9771"/>
              <a:gd name="connsiteY43" fmla="*/ 253 h 10000"/>
              <a:gd name="connsiteX44" fmla="*/ 3578 w 9771"/>
              <a:gd name="connsiteY44" fmla="*/ 116 h 10000"/>
              <a:gd name="connsiteX45" fmla="*/ 3917 w 9771"/>
              <a:gd name="connsiteY45" fmla="*/ 33 h 10000"/>
              <a:gd name="connsiteX46" fmla="*/ 4258 w 9771"/>
              <a:gd name="connsiteY46" fmla="*/ 0 h 10000"/>
              <a:gd name="connsiteX0" fmla="*/ 4114 w 9756"/>
              <a:gd name="connsiteY0" fmla="*/ 0 h 10000"/>
              <a:gd name="connsiteX1" fmla="*/ 4467 w 9756"/>
              <a:gd name="connsiteY1" fmla="*/ 33 h 10000"/>
              <a:gd name="connsiteX2" fmla="*/ 4820 w 9756"/>
              <a:gd name="connsiteY2" fmla="*/ 116 h 10000"/>
              <a:gd name="connsiteX3" fmla="*/ 5166 w 9756"/>
              <a:gd name="connsiteY3" fmla="*/ 253 h 10000"/>
              <a:gd name="connsiteX4" fmla="*/ 5512 w 9756"/>
              <a:gd name="connsiteY4" fmla="*/ 446 h 10000"/>
              <a:gd name="connsiteX5" fmla="*/ 5850 w 9756"/>
              <a:gd name="connsiteY5" fmla="*/ 688 h 10000"/>
              <a:gd name="connsiteX6" fmla="*/ 6183 w 9756"/>
              <a:gd name="connsiteY6" fmla="*/ 980 h 10000"/>
              <a:gd name="connsiteX7" fmla="*/ 6510 w 9756"/>
              <a:gd name="connsiteY7" fmla="*/ 1326 h 10000"/>
              <a:gd name="connsiteX8" fmla="*/ 6826 w 9756"/>
              <a:gd name="connsiteY8" fmla="*/ 1706 h 10000"/>
              <a:gd name="connsiteX9" fmla="*/ 7133 w 9756"/>
              <a:gd name="connsiteY9" fmla="*/ 2130 h 10000"/>
              <a:gd name="connsiteX10" fmla="*/ 7432 w 9756"/>
              <a:gd name="connsiteY10" fmla="*/ 2598 h 10000"/>
              <a:gd name="connsiteX11" fmla="*/ 7717 w 9756"/>
              <a:gd name="connsiteY11" fmla="*/ 3110 h 10000"/>
              <a:gd name="connsiteX12" fmla="*/ 7992 w 9756"/>
              <a:gd name="connsiteY12" fmla="*/ 3654 h 10000"/>
              <a:gd name="connsiteX13" fmla="*/ 8253 w 9756"/>
              <a:gd name="connsiteY13" fmla="*/ 4238 h 10000"/>
              <a:gd name="connsiteX14" fmla="*/ 8499 w 9756"/>
              <a:gd name="connsiteY14" fmla="*/ 4854 h 10000"/>
              <a:gd name="connsiteX15" fmla="*/ 8733 w 9756"/>
              <a:gd name="connsiteY15" fmla="*/ 5509 h 10000"/>
              <a:gd name="connsiteX16" fmla="*/ 8945 w 9756"/>
              <a:gd name="connsiteY16" fmla="*/ 6186 h 10000"/>
              <a:gd name="connsiteX17" fmla="*/ 9148 w 9756"/>
              <a:gd name="connsiteY17" fmla="*/ 6901 h 10000"/>
              <a:gd name="connsiteX18" fmla="*/ 9327 w 9756"/>
              <a:gd name="connsiteY18" fmla="*/ 7639 h 10000"/>
              <a:gd name="connsiteX19" fmla="*/ 9490 w 9756"/>
              <a:gd name="connsiteY19" fmla="*/ 8398 h 10000"/>
              <a:gd name="connsiteX20" fmla="*/ 9636 w 9756"/>
              <a:gd name="connsiteY20" fmla="*/ 9185 h 10000"/>
              <a:gd name="connsiteX21" fmla="*/ 9756 w 9756"/>
              <a:gd name="connsiteY21" fmla="*/ 10000 h 10000"/>
              <a:gd name="connsiteX22" fmla="*/ 8383 w 9756"/>
              <a:gd name="connsiteY22" fmla="*/ 8476 h 10000"/>
              <a:gd name="connsiteX23" fmla="*/ 8257 w 9756"/>
              <a:gd name="connsiteY23" fmla="*/ 8002 h 10000"/>
              <a:gd name="connsiteX24" fmla="*/ 8120 w 9756"/>
              <a:gd name="connsiteY24" fmla="*/ 7540 h 10000"/>
              <a:gd name="connsiteX25" fmla="*/ 7971 w 9756"/>
              <a:gd name="connsiteY25" fmla="*/ 7078 h 10000"/>
              <a:gd name="connsiteX26" fmla="*/ 7810 w 9756"/>
              <a:gd name="connsiteY26" fmla="*/ 6610 h 10000"/>
              <a:gd name="connsiteX27" fmla="*/ 7641 w 9756"/>
              <a:gd name="connsiteY27" fmla="*/ 6170 h 10000"/>
              <a:gd name="connsiteX28" fmla="*/ 7454 w 9756"/>
              <a:gd name="connsiteY28" fmla="*/ 5735 h 10000"/>
              <a:gd name="connsiteX29" fmla="*/ 7261 w 9756"/>
              <a:gd name="connsiteY29" fmla="*/ 5311 h 10000"/>
              <a:gd name="connsiteX30" fmla="*/ 7055 w 9756"/>
              <a:gd name="connsiteY30" fmla="*/ 4915 h 10000"/>
              <a:gd name="connsiteX31" fmla="*/ 6841 w 9756"/>
              <a:gd name="connsiteY31" fmla="*/ 4535 h 10000"/>
              <a:gd name="connsiteX32" fmla="*/ 0 w 9756"/>
              <a:gd name="connsiteY32" fmla="*/ 4188 h 10000"/>
              <a:gd name="connsiteX33" fmla="*/ 264 w 9756"/>
              <a:gd name="connsiteY33" fmla="*/ 3616 h 10000"/>
              <a:gd name="connsiteX34" fmla="*/ 536 w 9756"/>
              <a:gd name="connsiteY34" fmla="*/ 3071 h 10000"/>
              <a:gd name="connsiteX35" fmla="*/ 823 w 9756"/>
              <a:gd name="connsiteY35" fmla="*/ 2576 h 10000"/>
              <a:gd name="connsiteX36" fmla="*/ 1120 w 9756"/>
              <a:gd name="connsiteY36" fmla="*/ 2113 h 10000"/>
              <a:gd name="connsiteX37" fmla="*/ 1427 w 9756"/>
              <a:gd name="connsiteY37" fmla="*/ 1690 h 10000"/>
              <a:gd name="connsiteX38" fmla="*/ 1739 w 9756"/>
              <a:gd name="connsiteY38" fmla="*/ 1304 h 10000"/>
              <a:gd name="connsiteX39" fmla="*/ 2064 w 9756"/>
              <a:gd name="connsiteY39" fmla="*/ 969 h 10000"/>
              <a:gd name="connsiteX40" fmla="*/ 2395 w 9756"/>
              <a:gd name="connsiteY40" fmla="*/ 677 h 10000"/>
              <a:gd name="connsiteX41" fmla="*/ 2731 w 9756"/>
              <a:gd name="connsiteY41" fmla="*/ 446 h 10000"/>
              <a:gd name="connsiteX42" fmla="*/ 3070 w 9756"/>
              <a:gd name="connsiteY42" fmla="*/ 253 h 10000"/>
              <a:gd name="connsiteX43" fmla="*/ 3418 w 9756"/>
              <a:gd name="connsiteY43" fmla="*/ 116 h 10000"/>
              <a:gd name="connsiteX44" fmla="*/ 3765 w 9756"/>
              <a:gd name="connsiteY44" fmla="*/ 33 h 10000"/>
              <a:gd name="connsiteX45" fmla="*/ 4114 w 9756"/>
              <a:gd name="connsiteY45" fmla="*/ 0 h 10000"/>
              <a:gd name="connsiteX0" fmla="*/ 3946 w 9729"/>
              <a:gd name="connsiteY0" fmla="*/ 0 h 10000"/>
              <a:gd name="connsiteX1" fmla="*/ 4308 w 9729"/>
              <a:gd name="connsiteY1" fmla="*/ 33 h 10000"/>
              <a:gd name="connsiteX2" fmla="*/ 4670 w 9729"/>
              <a:gd name="connsiteY2" fmla="*/ 116 h 10000"/>
              <a:gd name="connsiteX3" fmla="*/ 5024 w 9729"/>
              <a:gd name="connsiteY3" fmla="*/ 253 h 10000"/>
              <a:gd name="connsiteX4" fmla="*/ 5379 w 9729"/>
              <a:gd name="connsiteY4" fmla="*/ 446 h 10000"/>
              <a:gd name="connsiteX5" fmla="*/ 5725 w 9729"/>
              <a:gd name="connsiteY5" fmla="*/ 688 h 10000"/>
              <a:gd name="connsiteX6" fmla="*/ 6067 w 9729"/>
              <a:gd name="connsiteY6" fmla="*/ 980 h 10000"/>
              <a:gd name="connsiteX7" fmla="*/ 6402 w 9729"/>
              <a:gd name="connsiteY7" fmla="*/ 1326 h 10000"/>
              <a:gd name="connsiteX8" fmla="*/ 6726 w 9729"/>
              <a:gd name="connsiteY8" fmla="*/ 1706 h 10000"/>
              <a:gd name="connsiteX9" fmla="*/ 7040 w 9729"/>
              <a:gd name="connsiteY9" fmla="*/ 2130 h 10000"/>
              <a:gd name="connsiteX10" fmla="*/ 7347 w 9729"/>
              <a:gd name="connsiteY10" fmla="*/ 2598 h 10000"/>
              <a:gd name="connsiteX11" fmla="*/ 7639 w 9729"/>
              <a:gd name="connsiteY11" fmla="*/ 3110 h 10000"/>
              <a:gd name="connsiteX12" fmla="*/ 7921 w 9729"/>
              <a:gd name="connsiteY12" fmla="*/ 3654 h 10000"/>
              <a:gd name="connsiteX13" fmla="*/ 8188 w 9729"/>
              <a:gd name="connsiteY13" fmla="*/ 4238 h 10000"/>
              <a:gd name="connsiteX14" fmla="*/ 8441 w 9729"/>
              <a:gd name="connsiteY14" fmla="*/ 4854 h 10000"/>
              <a:gd name="connsiteX15" fmla="*/ 8680 w 9729"/>
              <a:gd name="connsiteY15" fmla="*/ 5509 h 10000"/>
              <a:gd name="connsiteX16" fmla="*/ 8898 w 9729"/>
              <a:gd name="connsiteY16" fmla="*/ 6186 h 10000"/>
              <a:gd name="connsiteX17" fmla="*/ 9106 w 9729"/>
              <a:gd name="connsiteY17" fmla="*/ 6901 h 10000"/>
              <a:gd name="connsiteX18" fmla="*/ 9289 w 9729"/>
              <a:gd name="connsiteY18" fmla="*/ 7639 h 10000"/>
              <a:gd name="connsiteX19" fmla="*/ 9456 w 9729"/>
              <a:gd name="connsiteY19" fmla="*/ 8398 h 10000"/>
              <a:gd name="connsiteX20" fmla="*/ 9606 w 9729"/>
              <a:gd name="connsiteY20" fmla="*/ 9185 h 10000"/>
              <a:gd name="connsiteX21" fmla="*/ 9729 w 9729"/>
              <a:gd name="connsiteY21" fmla="*/ 10000 h 10000"/>
              <a:gd name="connsiteX22" fmla="*/ 8322 w 9729"/>
              <a:gd name="connsiteY22" fmla="*/ 8476 h 10000"/>
              <a:gd name="connsiteX23" fmla="*/ 8193 w 9729"/>
              <a:gd name="connsiteY23" fmla="*/ 8002 h 10000"/>
              <a:gd name="connsiteX24" fmla="*/ 8052 w 9729"/>
              <a:gd name="connsiteY24" fmla="*/ 7540 h 10000"/>
              <a:gd name="connsiteX25" fmla="*/ 7899 w 9729"/>
              <a:gd name="connsiteY25" fmla="*/ 7078 h 10000"/>
              <a:gd name="connsiteX26" fmla="*/ 7734 w 9729"/>
              <a:gd name="connsiteY26" fmla="*/ 6610 h 10000"/>
              <a:gd name="connsiteX27" fmla="*/ 7561 w 9729"/>
              <a:gd name="connsiteY27" fmla="*/ 6170 h 10000"/>
              <a:gd name="connsiteX28" fmla="*/ 7369 w 9729"/>
              <a:gd name="connsiteY28" fmla="*/ 5735 h 10000"/>
              <a:gd name="connsiteX29" fmla="*/ 7172 w 9729"/>
              <a:gd name="connsiteY29" fmla="*/ 5311 h 10000"/>
              <a:gd name="connsiteX30" fmla="*/ 6960 w 9729"/>
              <a:gd name="connsiteY30" fmla="*/ 4915 h 10000"/>
              <a:gd name="connsiteX31" fmla="*/ 6741 w 9729"/>
              <a:gd name="connsiteY31" fmla="*/ 4535 h 10000"/>
              <a:gd name="connsiteX32" fmla="*/ 0 w 9729"/>
              <a:gd name="connsiteY32" fmla="*/ 3616 h 10000"/>
              <a:gd name="connsiteX33" fmla="*/ 278 w 9729"/>
              <a:gd name="connsiteY33" fmla="*/ 3071 h 10000"/>
              <a:gd name="connsiteX34" fmla="*/ 573 w 9729"/>
              <a:gd name="connsiteY34" fmla="*/ 2576 h 10000"/>
              <a:gd name="connsiteX35" fmla="*/ 877 w 9729"/>
              <a:gd name="connsiteY35" fmla="*/ 2113 h 10000"/>
              <a:gd name="connsiteX36" fmla="*/ 1192 w 9729"/>
              <a:gd name="connsiteY36" fmla="*/ 1690 h 10000"/>
              <a:gd name="connsiteX37" fmla="*/ 1511 w 9729"/>
              <a:gd name="connsiteY37" fmla="*/ 1304 h 10000"/>
              <a:gd name="connsiteX38" fmla="*/ 1845 w 9729"/>
              <a:gd name="connsiteY38" fmla="*/ 969 h 10000"/>
              <a:gd name="connsiteX39" fmla="*/ 2184 w 9729"/>
              <a:gd name="connsiteY39" fmla="*/ 677 h 10000"/>
              <a:gd name="connsiteX40" fmla="*/ 2528 w 9729"/>
              <a:gd name="connsiteY40" fmla="*/ 446 h 10000"/>
              <a:gd name="connsiteX41" fmla="*/ 2876 w 9729"/>
              <a:gd name="connsiteY41" fmla="*/ 253 h 10000"/>
              <a:gd name="connsiteX42" fmla="*/ 3232 w 9729"/>
              <a:gd name="connsiteY42" fmla="*/ 116 h 10000"/>
              <a:gd name="connsiteX43" fmla="*/ 3588 w 9729"/>
              <a:gd name="connsiteY43" fmla="*/ 33 h 10000"/>
              <a:gd name="connsiteX44" fmla="*/ 3946 w 9729"/>
              <a:gd name="connsiteY44" fmla="*/ 0 h 10000"/>
              <a:gd name="connsiteX0" fmla="*/ 3770 w 9714"/>
              <a:gd name="connsiteY0" fmla="*/ 0 h 10000"/>
              <a:gd name="connsiteX1" fmla="*/ 4142 w 9714"/>
              <a:gd name="connsiteY1" fmla="*/ 33 h 10000"/>
              <a:gd name="connsiteX2" fmla="*/ 4514 w 9714"/>
              <a:gd name="connsiteY2" fmla="*/ 116 h 10000"/>
              <a:gd name="connsiteX3" fmla="*/ 4878 w 9714"/>
              <a:gd name="connsiteY3" fmla="*/ 253 h 10000"/>
              <a:gd name="connsiteX4" fmla="*/ 5243 w 9714"/>
              <a:gd name="connsiteY4" fmla="*/ 446 h 10000"/>
              <a:gd name="connsiteX5" fmla="*/ 5598 w 9714"/>
              <a:gd name="connsiteY5" fmla="*/ 688 h 10000"/>
              <a:gd name="connsiteX6" fmla="*/ 5950 w 9714"/>
              <a:gd name="connsiteY6" fmla="*/ 980 h 10000"/>
              <a:gd name="connsiteX7" fmla="*/ 6294 w 9714"/>
              <a:gd name="connsiteY7" fmla="*/ 1326 h 10000"/>
              <a:gd name="connsiteX8" fmla="*/ 6627 w 9714"/>
              <a:gd name="connsiteY8" fmla="*/ 1706 h 10000"/>
              <a:gd name="connsiteX9" fmla="*/ 6950 w 9714"/>
              <a:gd name="connsiteY9" fmla="*/ 2130 h 10000"/>
              <a:gd name="connsiteX10" fmla="*/ 7266 w 9714"/>
              <a:gd name="connsiteY10" fmla="*/ 2598 h 10000"/>
              <a:gd name="connsiteX11" fmla="*/ 7566 w 9714"/>
              <a:gd name="connsiteY11" fmla="*/ 3110 h 10000"/>
              <a:gd name="connsiteX12" fmla="*/ 7856 w 9714"/>
              <a:gd name="connsiteY12" fmla="*/ 3654 h 10000"/>
              <a:gd name="connsiteX13" fmla="*/ 8130 w 9714"/>
              <a:gd name="connsiteY13" fmla="*/ 4238 h 10000"/>
              <a:gd name="connsiteX14" fmla="*/ 8390 w 9714"/>
              <a:gd name="connsiteY14" fmla="*/ 4854 h 10000"/>
              <a:gd name="connsiteX15" fmla="*/ 8636 w 9714"/>
              <a:gd name="connsiteY15" fmla="*/ 5509 h 10000"/>
              <a:gd name="connsiteX16" fmla="*/ 8860 w 9714"/>
              <a:gd name="connsiteY16" fmla="*/ 6186 h 10000"/>
              <a:gd name="connsiteX17" fmla="*/ 9074 w 9714"/>
              <a:gd name="connsiteY17" fmla="*/ 6901 h 10000"/>
              <a:gd name="connsiteX18" fmla="*/ 9262 w 9714"/>
              <a:gd name="connsiteY18" fmla="*/ 7639 h 10000"/>
              <a:gd name="connsiteX19" fmla="*/ 9433 w 9714"/>
              <a:gd name="connsiteY19" fmla="*/ 8398 h 10000"/>
              <a:gd name="connsiteX20" fmla="*/ 9588 w 9714"/>
              <a:gd name="connsiteY20" fmla="*/ 9185 h 10000"/>
              <a:gd name="connsiteX21" fmla="*/ 9714 w 9714"/>
              <a:gd name="connsiteY21" fmla="*/ 10000 h 10000"/>
              <a:gd name="connsiteX22" fmla="*/ 8268 w 9714"/>
              <a:gd name="connsiteY22" fmla="*/ 8476 h 10000"/>
              <a:gd name="connsiteX23" fmla="*/ 8135 w 9714"/>
              <a:gd name="connsiteY23" fmla="*/ 8002 h 10000"/>
              <a:gd name="connsiteX24" fmla="*/ 7990 w 9714"/>
              <a:gd name="connsiteY24" fmla="*/ 7540 h 10000"/>
              <a:gd name="connsiteX25" fmla="*/ 7833 w 9714"/>
              <a:gd name="connsiteY25" fmla="*/ 7078 h 10000"/>
              <a:gd name="connsiteX26" fmla="*/ 7663 w 9714"/>
              <a:gd name="connsiteY26" fmla="*/ 6610 h 10000"/>
              <a:gd name="connsiteX27" fmla="*/ 7486 w 9714"/>
              <a:gd name="connsiteY27" fmla="*/ 6170 h 10000"/>
              <a:gd name="connsiteX28" fmla="*/ 7288 w 9714"/>
              <a:gd name="connsiteY28" fmla="*/ 5735 h 10000"/>
              <a:gd name="connsiteX29" fmla="*/ 7086 w 9714"/>
              <a:gd name="connsiteY29" fmla="*/ 5311 h 10000"/>
              <a:gd name="connsiteX30" fmla="*/ 6868 w 9714"/>
              <a:gd name="connsiteY30" fmla="*/ 4915 h 10000"/>
              <a:gd name="connsiteX31" fmla="*/ 6643 w 9714"/>
              <a:gd name="connsiteY31" fmla="*/ 4535 h 10000"/>
              <a:gd name="connsiteX32" fmla="*/ 0 w 9714"/>
              <a:gd name="connsiteY32" fmla="*/ 3071 h 10000"/>
              <a:gd name="connsiteX33" fmla="*/ 303 w 9714"/>
              <a:gd name="connsiteY33" fmla="*/ 2576 h 10000"/>
              <a:gd name="connsiteX34" fmla="*/ 615 w 9714"/>
              <a:gd name="connsiteY34" fmla="*/ 2113 h 10000"/>
              <a:gd name="connsiteX35" fmla="*/ 939 w 9714"/>
              <a:gd name="connsiteY35" fmla="*/ 1690 h 10000"/>
              <a:gd name="connsiteX36" fmla="*/ 1267 w 9714"/>
              <a:gd name="connsiteY36" fmla="*/ 1304 h 10000"/>
              <a:gd name="connsiteX37" fmla="*/ 1610 w 9714"/>
              <a:gd name="connsiteY37" fmla="*/ 969 h 10000"/>
              <a:gd name="connsiteX38" fmla="*/ 1959 w 9714"/>
              <a:gd name="connsiteY38" fmla="*/ 677 h 10000"/>
              <a:gd name="connsiteX39" fmla="*/ 2312 w 9714"/>
              <a:gd name="connsiteY39" fmla="*/ 446 h 10000"/>
              <a:gd name="connsiteX40" fmla="*/ 2670 w 9714"/>
              <a:gd name="connsiteY40" fmla="*/ 253 h 10000"/>
              <a:gd name="connsiteX41" fmla="*/ 3036 w 9714"/>
              <a:gd name="connsiteY41" fmla="*/ 116 h 10000"/>
              <a:gd name="connsiteX42" fmla="*/ 3402 w 9714"/>
              <a:gd name="connsiteY42" fmla="*/ 33 h 10000"/>
              <a:gd name="connsiteX43" fmla="*/ 3770 w 9714"/>
              <a:gd name="connsiteY43" fmla="*/ 0 h 10000"/>
              <a:gd name="connsiteX0" fmla="*/ 3569 w 9688"/>
              <a:gd name="connsiteY0" fmla="*/ 0 h 10000"/>
              <a:gd name="connsiteX1" fmla="*/ 3952 w 9688"/>
              <a:gd name="connsiteY1" fmla="*/ 33 h 10000"/>
              <a:gd name="connsiteX2" fmla="*/ 4335 w 9688"/>
              <a:gd name="connsiteY2" fmla="*/ 116 h 10000"/>
              <a:gd name="connsiteX3" fmla="*/ 4710 w 9688"/>
              <a:gd name="connsiteY3" fmla="*/ 253 h 10000"/>
              <a:gd name="connsiteX4" fmla="*/ 5085 w 9688"/>
              <a:gd name="connsiteY4" fmla="*/ 446 h 10000"/>
              <a:gd name="connsiteX5" fmla="*/ 5451 w 9688"/>
              <a:gd name="connsiteY5" fmla="*/ 688 h 10000"/>
              <a:gd name="connsiteX6" fmla="*/ 5813 w 9688"/>
              <a:gd name="connsiteY6" fmla="*/ 980 h 10000"/>
              <a:gd name="connsiteX7" fmla="*/ 6167 w 9688"/>
              <a:gd name="connsiteY7" fmla="*/ 1326 h 10000"/>
              <a:gd name="connsiteX8" fmla="*/ 6510 w 9688"/>
              <a:gd name="connsiteY8" fmla="*/ 1706 h 10000"/>
              <a:gd name="connsiteX9" fmla="*/ 6843 w 9688"/>
              <a:gd name="connsiteY9" fmla="*/ 2130 h 10000"/>
              <a:gd name="connsiteX10" fmla="*/ 7168 w 9688"/>
              <a:gd name="connsiteY10" fmla="*/ 2598 h 10000"/>
              <a:gd name="connsiteX11" fmla="*/ 7477 w 9688"/>
              <a:gd name="connsiteY11" fmla="*/ 3110 h 10000"/>
              <a:gd name="connsiteX12" fmla="*/ 7775 w 9688"/>
              <a:gd name="connsiteY12" fmla="*/ 3654 h 10000"/>
              <a:gd name="connsiteX13" fmla="*/ 8057 w 9688"/>
              <a:gd name="connsiteY13" fmla="*/ 4238 h 10000"/>
              <a:gd name="connsiteX14" fmla="*/ 8325 w 9688"/>
              <a:gd name="connsiteY14" fmla="*/ 4854 h 10000"/>
              <a:gd name="connsiteX15" fmla="*/ 8578 w 9688"/>
              <a:gd name="connsiteY15" fmla="*/ 5509 h 10000"/>
              <a:gd name="connsiteX16" fmla="*/ 8809 w 9688"/>
              <a:gd name="connsiteY16" fmla="*/ 6186 h 10000"/>
              <a:gd name="connsiteX17" fmla="*/ 9029 w 9688"/>
              <a:gd name="connsiteY17" fmla="*/ 6901 h 10000"/>
              <a:gd name="connsiteX18" fmla="*/ 9223 w 9688"/>
              <a:gd name="connsiteY18" fmla="*/ 7639 h 10000"/>
              <a:gd name="connsiteX19" fmla="*/ 9399 w 9688"/>
              <a:gd name="connsiteY19" fmla="*/ 8398 h 10000"/>
              <a:gd name="connsiteX20" fmla="*/ 9558 w 9688"/>
              <a:gd name="connsiteY20" fmla="*/ 9185 h 10000"/>
              <a:gd name="connsiteX21" fmla="*/ 9688 w 9688"/>
              <a:gd name="connsiteY21" fmla="*/ 10000 h 10000"/>
              <a:gd name="connsiteX22" fmla="*/ 8199 w 9688"/>
              <a:gd name="connsiteY22" fmla="*/ 8476 h 10000"/>
              <a:gd name="connsiteX23" fmla="*/ 8063 w 9688"/>
              <a:gd name="connsiteY23" fmla="*/ 8002 h 10000"/>
              <a:gd name="connsiteX24" fmla="*/ 7913 w 9688"/>
              <a:gd name="connsiteY24" fmla="*/ 7540 h 10000"/>
              <a:gd name="connsiteX25" fmla="*/ 7752 w 9688"/>
              <a:gd name="connsiteY25" fmla="*/ 7078 h 10000"/>
              <a:gd name="connsiteX26" fmla="*/ 7577 w 9688"/>
              <a:gd name="connsiteY26" fmla="*/ 6610 h 10000"/>
              <a:gd name="connsiteX27" fmla="*/ 7394 w 9688"/>
              <a:gd name="connsiteY27" fmla="*/ 6170 h 10000"/>
              <a:gd name="connsiteX28" fmla="*/ 7191 w 9688"/>
              <a:gd name="connsiteY28" fmla="*/ 5735 h 10000"/>
              <a:gd name="connsiteX29" fmla="*/ 6983 w 9688"/>
              <a:gd name="connsiteY29" fmla="*/ 5311 h 10000"/>
              <a:gd name="connsiteX30" fmla="*/ 6758 w 9688"/>
              <a:gd name="connsiteY30" fmla="*/ 4915 h 10000"/>
              <a:gd name="connsiteX31" fmla="*/ 6527 w 9688"/>
              <a:gd name="connsiteY31" fmla="*/ 4535 h 10000"/>
              <a:gd name="connsiteX32" fmla="*/ 0 w 9688"/>
              <a:gd name="connsiteY32" fmla="*/ 2576 h 10000"/>
              <a:gd name="connsiteX33" fmla="*/ 321 w 9688"/>
              <a:gd name="connsiteY33" fmla="*/ 2113 h 10000"/>
              <a:gd name="connsiteX34" fmla="*/ 655 w 9688"/>
              <a:gd name="connsiteY34" fmla="*/ 1690 h 10000"/>
              <a:gd name="connsiteX35" fmla="*/ 992 w 9688"/>
              <a:gd name="connsiteY35" fmla="*/ 1304 h 10000"/>
              <a:gd name="connsiteX36" fmla="*/ 1345 w 9688"/>
              <a:gd name="connsiteY36" fmla="*/ 969 h 10000"/>
              <a:gd name="connsiteX37" fmla="*/ 1705 w 9688"/>
              <a:gd name="connsiteY37" fmla="*/ 677 h 10000"/>
              <a:gd name="connsiteX38" fmla="*/ 2068 w 9688"/>
              <a:gd name="connsiteY38" fmla="*/ 446 h 10000"/>
              <a:gd name="connsiteX39" fmla="*/ 2437 w 9688"/>
              <a:gd name="connsiteY39" fmla="*/ 253 h 10000"/>
              <a:gd name="connsiteX40" fmla="*/ 2813 w 9688"/>
              <a:gd name="connsiteY40" fmla="*/ 116 h 10000"/>
              <a:gd name="connsiteX41" fmla="*/ 3190 w 9688"/>
              <a:gd name="connsiteY41" fmla="*/ 33 h 10000"/>
              <a:gd name="connsiteX42" fmla="*/ 3569 w 9688"/>
              <a:gd name="connsiteY42" fmla="*/ 0 h 10000"/>
              <a:gd name="connsiteX0" fmla="*/ 3353 w 9669"/>
              <a:gd name="connsiteY0" fmla="*/ 0 h 10000"/>
              <a:gd name="connsiteX1" fmla="*/ 3748 w 9669"/>
              <a:gd name="connsiteY1" fmla="*/ 33 h 10000"/>
              <a:gd name="connsiteX2" fmla="*/ 4144 w 9669"/>
              <a:gd name="connsiteY2" fmla="*/ 116 h 10000"/>
              <a:gd name="connsiteX3" fmla="*/ 4531 w 9669"/>
              <a:gd name="connsiteY3" fmla="*/ 253 h 10000"/>
              <a:gd name="connsiteX4" fmla="*/ 4918 w 9669"/>
              <a:gd name="connsiteY4" fmla="*/ 446 h 10000"/>
              <a:gd name="connsiteX5" fmla="*/ 5296 w 9669"/>
              <a:gd name="connsiteY5" fmla="*/ 688 h 10000"/>
              <a:gd name="connsiteX6" fmla="*/ 5669 w 9669"/>
              <a:gd name="connsiteY6" fmla="*/ 980 h 10000"/>
              <a:gd name="connsiteX7" fmla="*/ 6035 w 9669"/>
              <a:gd name="connsiteY7" fmla="*/ 1326 h 10000"/>
              <a:gd name="connsiteX8" fmla="*/ 6389 w 9669"/>
              <a:gd name="connsiteY8" fmla="*/ 1706 h 10000"/>
              <a:gd name="connsiteX9" fmla="*/ 6732 w 9669"/>
              <a:gd name="connsiteY9" fmla="*/ 2130 h 10000"/>
              <a:gd name="connsiteX10" fmla="*/ 7068 w 9669"/>
              <a:gd name="connsiteY10" fmla="*/ 2598 h 10000"/>
              <a:gd name="connsiteX11" fmla="*/ 7387 w 9669"/>
              <a:gd name="connsiteY11" fmla="*/ 3110 h 10000"/>
              <a:gd name="connsiteX12" fmla="*/ 7694 w 9669"/>
              <a:gd name="connsiteY12" fmla="*/ 3654 h 10000"/>
              <a:gd name="connsiteX13" fmla="*/ 7985 w 9669"/>
              <a:gd name="connsiteY13" fmla="*/ 4238 h 10000"/>
              <a:gd name="connsiteX14" fmla="*/ 8262 w 9669"/>
              <a:gd name="connsiteY14" fmla="*/ 4854 h 10000"/>
              <a:gd name="connsiteX15" fmla="*/ 8523 w 9669"/>
              <a:gd name="connsiteY15" fmla="*/ 5509 h 10000"/>
              <a:gd name="connsiteX16" fmla="*/ 8762 w 9669"/>
              <a:gd name="connsiteY16" fmla="*/ 6186 h 10000"/>
              <a:gd name="connsiteX17" fmla="*/ 8989 w 9669"/>
              <a:gd name="connsiteY17" fmla="*/ 6901 h 10000"/>
              <a:gd name="connsiteX18" fmla="*/ 9189 w 9669"/>
              <a:gd name="connsiteY18" fmla="*/ 7639 h 10000"/>
              <a:gd name="connsiteX19" fmla="*/ 9371 w 9669"/>
              <a:gd name="connsiteY19" fmla="*/ 8398 h 10000"/>
              <a:gd name="connsiteX20" fmla="*/ 9535 w 9669"/>
              <a:gd name="connsiteY20" fmla="*/ 9185 h 10000"/>
              <a:gd name="connsiteX21" fmla="*/ 9669 w 9669"/>
              <a:gd name="connsiteY21" fmla="*/ 10000 h 10000"/>
              <a:gd name="connsiteX22" fmla="*/ 8132 w 9669"/>
              <a:gd name="connsiteY22" fmla="*/ 8476 h 10000"/>
              <a:gd name="connsiteX23" fmla="*/ 7992 w 9669"/>
              <a:gd name="connsiteY23" fmla="*/ 8002 h 10000"/>
              <a:gd name="connsiteX24" fmla="*/ 7837 w 9669"/>
              <a:gd name="connsiteY24" fmla="*/ 7540 h 10000"/>
              <a:gd name="connsiteX25" fmla="*/ 7671 w 9669"/>
              <a:gd name="connsiteY25" fmla="*/ 7078 h 10000"/>
              <a:gd name="connsiteX26" fmla="*/ 7490 w 9669"/>
              <a:gd name="connsiteY26" fmla="*/ 6610 h 10000"/>
              <a:gd name="connsiteX27" fmla="*/ 7301 w 9669"/>
              <a:gd name="connsiteY27" fmla="*/ 6170 h 10000"/>
              <a:gd name="connsiteX28" fmla="*/ 7092 w 9669"/>
              <a:gd name="connsiteY28" fmla="*/ 5735 h 10000"/>
              <a:gd name="connsiteX29" fmla="*/ 6877 w 9669"/>
              <a:gd name="connsiteY29" fmla="*/ 5311 h 10000"/>
              <a:gd name="connsiteX30" fmla="*/ 6645 w 9669"/>
              <a:gd name="connsiteY30" fmla="*/ 4915 h 10000"/>
              <a:gd name="connsiteX31" fmla="*/ 6406 w 9669"/>
              <a:gd name="connsiteY31" fmla="*/ 4535 h 10000"/>
              <a:gd name="connsiteX32" fmla="*/ 0 w 9669"/>
              <a:gd name="connsiteY32" fmla="*/ 2113 h 10000"/>
              <a:gd name="connsiteX33" fmla="*/ 345 w 9669"/>
              <a:gd name="connsiteY33" fmla="*/ 1690 h 10000"/>
              <a:gd name="connsiteX34" fmla="*/ 693 w 9669"/>
              <a:gd name="connsiteY34" fmla="*/ 1304 h 10000"/>
              <a:gd name="connsiteX35" fmla="*/ 1057 w 9669"/>
              <a:gd name="connsiteY35" fmla="*/ 969 h 10000"/>
              <a:gd name="connsiteX36" fmla="*/ 1429 w 9669"/>
              <a:gd name="connsiteY36" fmla="*/ 677 h 10000"/>
              <a:gd name="connsiteX37" fmla="*/ 1804 w 9669"/>
              <a:gd name="connsiteY37" fmla="*/ 446 h 10000"/>
              <a:gd name="connsiteX38" fmla="*/ 2184 w 9669"/>
              <a:gd name="connsiteY38" fmla="*/ 253 h 10000"/>
              <a:gd name="connsiteX39" fmla="*/ 2573 w 9669"/>
              <a:gd name="connsiteY39" fmla="*/ 116 h 10000"/>
              <a:gd name="connsiteX40" fmla="*/ 2962 w 9669"/>
              <a:gd name="connsiteY40" fmla="*/ 33 h 10000"/>
              <a:gd name="connsiteX41" fmla="*/ 3353 w 9669"/>
              <a:gd name="connsiteY41" fmla="*/ 0 h 10000"/>
              <a:gd name="connsiteX0" fmla="*/ 3111 w 9643"/>
              <a:gd name="connsiteY0" fmla="*/ 0 h 10000"/>
              <a:gd name="connsiteX1" fmla="*/ 3519 w 9643"/>
              <a:gd name="connsiteY1" fmla="*/ 33 h 10000"/>
              <a:gd name="connsiteX2" fmla="*/ 3929 w 9643"/>
              <a:gd name="connsiteY2" fmla="*/ 116 h 10000"/>
              <a:gd name="connsiteX3" fmla="*/ 4329 w 9643"/>
              <a:gd name="connsiteY3" fmla="*/ 253 h 10000"/>
              <a:gd name="connsiteX4" fmla="*/ 4729 w 9643"/>
              <a:gd name="connsiteY4" fmla="*/ 446 h 10000"/>
              <a:gd name="connsiteX5" fmla="*/ 5120 w 9643"/>
              <a:gd name="connsiteY5" fmla="*/ 688 h 10000"/>
              <a:gd name="connsiteX6" fmla="*/ 5506 w 9643"/>
              <a:gd name="connsiteY6" fmla="*/ 980 h 10000"/>
              <a:gd name="connsiteX7" fmla="*/ 5885 w 9643"/>
              <a:gd name="connsiteY7" fmla="*/ 1326 h 10000"/>
              <a:gd name="connsiteX8" fmla="*/ 6251 w 9643"/>
              <a:gd name="connsiteY8" fmla="*/ 1706 h 10000"/>
              <a:gd name="connsiteX9" fmla="*/ 6605 w 9643"/>
              <a:gd name="connsiteY9" fmla="*/ 2130 h 10000"/>
              <a:gd name="connsiteX10" fmla="*/ 6953 w 9643"/>
              <a:gd name="connsiteY10" fmla="*/ 2598 h 10000"/>
              <a:gd name="connsiteX11" fmla="*/ 7283 w 9643"/>
              <a:gd name="connsiteY11" fmla="*/ 3110 h 10000"/>
              <a:gd name="connsiteX12" fmla="*/ 7600 w 9643"/>
              <a:gd name="connsiteY12" fmla="*/ 3654 h 10000"/>
              <a:gd name="connsiteX13" fmla="*/ 7901 w 9643"/>
              <a:gd name="connsiteY13" fmla="*/ 4238 h 10000"/>
              <a:gd name="connsiteX14" fmla="*/ 8188 w 9643"/>
              <a:gd name="connsiteY14" fmla="*/ 4854 h 10000"/>
              <a:gd name="connsiteX15" fmla="*/ 8458 w 9643"/>
              <a:gd name="connsiteY15" fmla="*/ 5509 h 10000"/>
              <a:gd name="connsiteX16" fmla="*/ 8705 w 9643"/>
              <a:gd name="connsiteY16" fmla="*/ 6186 h 10000"/>
              <a:gd name="connsiteX17" fmla="*/ 8940 w 9643"/>
              <a:gd name="connsiteY17" fmla="*/ 6901 h 10000"/>
              <a:gd name="connsiteX18" fmla="*/ 9147 w 9643"/>
              <a:gd name="connsiteY18" fmla="*/ 7639 h 10000"/>
              <a:gd name="connsiteX19" fmla="*/ 9335 w 9643"/>
              <a:gd name="connsiteY19" fmla="*/ 8398 h 10000"/>
              <a:gd name="connsiteX20" fmla="*/ 9504 w 9643"/>
              <a:gd name="connsiteY20" fmla="*/ 9185 h 10000"/>
              <a:gd name="connsiteX21" fmla="*/ 9643 w 9643"/>
              <a:gd name="connsiteY21" fmla="*/ 10000 h 10000"/>
              <a:gd name="connsiteX22" fmla="*/ 8053 w 9643"/>
              <a:gd name="connsiteY22" fmla="*/ 8476 h 10000"/>
              <a:gd name="connsiteX23" fmla="*/ 7909 w 9643"/>
              <a:gd name="connsiteY23" fmla="*/ 8002 h 10000"/>
              <a:gd name="connsiteX24" fmla="*/ 7748 w 9643"/>
              <a:gd name="connsiteY24" fmla="*/ 7540 h 10000"/>
              <a:gd name="connsiteX25" fmla="*/ 7577 w 9643"/>
              <a:gd name="connsiteY25" fmla="*/ 7078 h 10000"/>
              <a:gd name="connsiteX26" fmla="*/ 7389 w 9643"/>
              <a:gd name="connsiteY26" fmla="*/ 6610 h 10000"/>
              <a:gd name="connsiteX27" fmla="*/ 7194 w 9643"/>
              <a:gd name="connsiteY27" fmla="*/ 6170 h 10000"/>
              <a:gd name="connsiteX28" fmla="*/ 6978 w 9643"/>
              <a:gd name="connsiteY28" fmla="*/ 5735 h 10000"/>
              <a:gd name="connsiteX29" fmla="*/ 6755 w 9643"/>
              <a:gd name="connsiteY29" fmla="*/ 5311 h 10000"/>
              <a:gd name="connsiteX30" fmla="*/ 6515 w 9643"/>
              <a:gd name="connsiteY30" fmla="*/ 4915 h 10000"/>
              <a:gd name="connsiteX31" fmla="*/ 6268 w 9643"/>
              <a:gd name="connsiteY31" fmla="*/ 4535 h 10000"/>
              <a:gd name="connsiteX32" fmla="*/ 0 w 9643"/>
              <a:gd name="connsiteY32" fmla="*/ 1690 h 10000"/>
              <a:gd name="connsiteX33" fmla="*/ 360 w 9643"/>
              <a:gd name="connsiteY33" fmla="*/ 1304 h 10000"/>
              <a:gd name="connsiteX34" fmla="*/ 736 w 9643"/>
              <a:gd name="connsiteY34" fmla="*/ 969 h 10000"/>
              <a:gd name="connsiteX35" fmla="*/ 1121 w 9643"/>
              <a:gd name="connsiteY35" fmla="*/ 677 h 10000"/>
              <a:gd name="connsiteX36" fmla="*/ 1509 w 9643"/>
              <a:gd name="connsiteY36" fmla="*/ 446 h 10000"/>
              <a:gd name="connsiteX37" fmla="*/ 1902 w 9643"/>
              <a:gd name="connsiteY37" fmla="*/ 253 h 10000"/>
              <a:gd name="connsiteX38" fmla="*/ 2304 w 9643"/>
              <a:gd name="connsiteY38" fmla="*/ 116 h 10000"/>
              <a:gd name="connsiteX39" fmla="*/ 2706 w 9643"/>
              <a:gd name="connsiteY39" fmla="*/ 33 h 10000"/>
              <a:gd name="connsiteX40" fmla="*/ 3111 w 9643"/>
              <a:gd name="connsiteY40" fmla="*/ 0 h 10000"/>
              <a:gd name="connsiteX0" fmla="*/ 2853 w 9627"/>
              <a:gd name="connsiteY0" fmla="*/ 0 h 10000"/>
              <a:gd name="connsiteX1" fmla="*/ 3276 w 9627"/>
              <a:gd name="connsiteY1" fmla="*/ 33 h 10000"/>
              <a:gd name="connsiteX2" fmla="*/ 3701 w 9627"/>
              <a:gd name="connsiteY2" fmla="*/ 116 h 10000"/>
              <a:gd name="connsiteX3" fmla="*/ 4116 w 9627"/>
              <a:gd name="connsiteY3" fmla="*/ 253 h 10000"/>
              <a:gd name="connsiteX4" fmla="*/ 4531 w 9627"/>
              <a:gd name="connsiteY4" fmla="*/ 446 h 10000"/>
              <a:gd name="connsiteX5" fmla="*/ 4937 w 9627"/>
              <a:gd name="connsiteY5" fmla="*/ 688 h 10000"/>
              <a:gd name="connsiteX6" fmla="*/ 5337 w 9627"/>
              <a:gd name="connsiteY6" fmla="*/ 980 h 10000"/>
              <a:gd name="connsiteX7" fmla="*/ 5730 w 9627"/>
              <a:gd name="connsiteY7" fmla="*/ 1326 h 10000"/>
              <a:gd name="connsiteX8" fmla="*/ 6109 w 9627"/>
              <a:gd name="connsiteY8" fmla="*/ 1706 h 10000"/>
              <a:gd name="connsiteX9" fmla="*/ 6477 w 9627"/>
              <a:gd name="connsiteY9" fmla="*/ 2130 h 10000"/>
              <a:gd name="connsiteX10" fmla="*/ 6837 w 9627"/>
              <a:gd name="connsiteY10" fmla="*/ 2598 h 10000"/>
              <a:gd name="connsiteX11" fmla="*/ 7180 w 9627"/>
              <a:gd name="connsiteY11" fmla="*/ 3110 h 10000"/>
              <a:gd name="connsiteX12" fmla="*/ 7508 w 9627"/>
              <a:gd name="connsiteY12" fmla="*/ 3654 h 10000"/>
              <a:gd name="connsiteX13" fmla="*/ 7821 w 9627"/>
              <a:gd name="connsiteY13" fmla="*/ 4238 h 10000"/>
              <a:gd name="connsiteX14" fmla="*/ 8118 w 9627"/>
              <a:gd name="connsiteY14" fmla="*/ 4854 h 10000"/>
              <a:gd name="connsiteX15" fmla="*/ 8398 w 9627"/>
              <a:gd name="connsiteY15" fmla="*/ 5509 h 10000"/>
              <a:gd name="connsiteX16" fmla="*/ 8654 w 9627"/>
              <a:gd name="connsiteY16" fmla="*/ 6186 h 10000"/>
              <a:gd name="connsiteX17" fmla="*/ 8898 w 9627"/>
              <a:gd name="connsiteY17" fmla="*/ 6901 h 10000"/>
              <a:gd name="connsiteX18" fmla="*/ 9113 w 9627"/>
              <a:gd name="connsiteY18" fmla="*/ 7639 h 10000"/>
              <a:gd name="connsiteX19" fmla="*/ 9308 w 9627"/>
              <a:gd name="connsiteY19" fmla="*/ 8398 h 10000"/>
              <a:gd name="connsiteX20" fmla="*/ 9483 w 9627"/>
              <a:gd name="connsiteY20" fmla="*/ 9185 h 10000"/>
              <a:gd name="connsiteX21" fmla="*/ 9627 w 9627"/>
              <a:gd name="connsiteY21" fmla="*/ 10000 h 10000"/>
              <a:gd name="connsiteX22" fmla="*/ 7978 w 9627"/>
              <a:gd name="connsiteY22" fmla="*/ 8476 h 10000"/>
              <a:gd name="connsiteX23" fmla="*/ 7829 w 9627"/>
              <a:gd name="connsiteY23" fmla="*/ 8002 h 10000"/>
              <a:gd name="connsiteX24" fmla="*/ 7662 w 9627"/>
              <a:gd name="connsiteY24" fmla="*/ 7540 h 10000"/>
              <a:gd name="connsiteX25" fmla="*/ 7485 w 9627"/>
              <a:gd name="connsiteY25" fmla="*/ 7078 h 10000"/>
              <a:gd name="connsiteX26" fmla="*/ 7290 w 9627"/>
              <a:gd name="connsiteY26" fmla="*/ 6610 h 10000"/>
              <a:gd name="connsiteX27" fmla="*/ 7087 w 9627"/>
              <a:gd name="connsiteY27" fmla="*/ 6170 h 10000"/>
              <a:gd name="connsiteX28" fmla="*/ 6863 w 9627"/>
              <a:gd name="connsiteY28" fmla="*/ 5735 h 10000"/>
              <a:gd name="connsiteX29" fmla="*/ 6632 w 9627"/>
              <a:gd name="connsiteY29" fmla="*/ 5311 h 10000"/>
              <a:gd name="connsiteX30" fmla="*/ 6383 w 9627"/>
              <a:gd name="connsiteY30" fmla="*/ 4915 h 10000"/>
              <a:gd name="connsiteX31" fmla="*/ 6127 w 9627"/>
              <a:gd name="connsiteY31" fmla="*/ 4535 h 10000"/>
              <a:gd name="connsiteX32" fmla="*/ 0 w 9627"/>
              <a:gd name="connsiteY32" fmla="*/ 1304 h 10000"/>
              <a:gd name="connsiteX33" fmla="*/ 390 w 9627"/>
              <a:gd name="connsiteY33" fmla="*/ 969 h 10000"/>
              <a:gd name="connsiteX34" fmla="*/ 790 w 9627"/>
              <a:gd name="connsiteY34" fmla="*/ 677 h 10000"/>
              <a:gd name="connsiteX35" fmla="*/ 1192 w 9627"/>
              <a:gd name="connsiteY35" fmla="*/ 446 h 10000"/>
              <a:gd name="connsiteX36" fmla="*/ 1599 w 9627"/>
              <a:gd name="connsiteY36" fmla="*/ 253 h 10000"/>
              <a:gd name="connsiteX37" fmla="*/ 2016 w 9627"/>
              <a:gd name="connsiteY37" fmla="*/ 116 h 10000"/>
              <a:gd name="connsiteX38" fmla="*/ 2433 w 9627"/>
              <a:gd name="connsiteY38" fmla="*/ 33 h 10000"/>
              <a:gd name="connsiteX39" fmla="*/ 2853 w 9627"/>
              <a:gd name="connsiteY39" fmla="*/ 0 h 10000"/>
              <a:gd name="connsiteX0" fmla="*/ 2559 w 9595"/>
              <a:gd name="connsiteY0" fmla="*/ 0 h 10000"/>
              <a:gd name="connsiteX1" fmla="*/ 2998 w 9595"/>
              <a:gd name="connsiteY1" fmla="*/ 33 h 10000"/>
              <a:gd name="connsiteX2" fmla="*/ 3439 w 9595"/>
              <a:gd name="connsiteY2" fmla="*/ 116 h 10000"/>
              <a:gd name="connsiteX3" fmla="*/ 3870 w 9595"/>
              <a:gd name="connsiteY3" fmla="*/ 253 h 10000"/>
              <a:gd name="connsiteX4" fmla="*/ 4302 w 9595"/>
              <a:gd name="connsiteY4" fmla="*/ 446 h 10000"/>
              <a:gd name="connsiteX5" fmla="*/ 4723 w 9595"/>
              <a:gd name="connsiteY5" fmla="*/ 688 h 10000"/>
              <a:gd name="connsiteX6" fmla="*/ 5139 w 9595"/>
              <a:gd name="connsiteY6" fmla="*/ 980 h 10000"/>
              <a:gd name="connsiteX7" fmla="*/ 5547 w 9595"/>
              <a:gd name="connsiteY7" fmla="*/ 1326 h 10000"/>
              <a:gd name="connsiteX8" fmla="*/ 5941 w 9595"/>
              <a:gd name="connsiteY8" fmla="*/ 1706 h 10000"/>
              <a:gd name="connsiteX9" fmla="*/ 6323 w 9595"/>
              <a:gd name="connsiteY9" fmla="*/ 2130 h 10000"/>
              <a:gd name="connsiteX10" fmla="*/ 6697 w 9595"/>
              <a:gd name="connsiteY10" fmla="*/ 2598 h 10000"/>
              <a:gd name="connsiteX11" fmla="*/ 7053 w 9595"/>
              <a:gd name="connsiteY11" fmla="*/ 3110 h 10000"/>
              <a:gd name="connsiteX12" fmla="*/ 7394 w 9595"/>
              <a:gd name="connsiteY12" fmla="*/ 3654 h 10000"/>
              <a:gd name="connsiteX13" fmla="*/ 7719 w 9595"/>
              <a:gd name="connsiteY13" fmla="*/ 4238 h 10000"/>
              <a:gd name="connsiteX14" fmla="*/ 8028 w 9595"/>
              <a:gd name="connsiteY14" fmla="*/ 4854 h 10000"/>
              <a:gd name="connsiteX15" fmla="*/ 8318 w 9595"/>
              <a:gd name="connsiteY15" fmla="*/ 5509 h 10000"/>
              <a:gd name="connsiteX16" fmla="*/ 8584 w 9595"/>
              <a:gd name="connsiteY16" fmla="*/ 6186 h 10000"/>
              <a:gd name="connsiteX17" fmla="*/ 8838 w 9595"/>
              <a:gd name="connsiteY17" fmla="*/ 6901 h 10000"/>
              <a:gd name="connsiteX18" fmla="*/ 9061 w 9595"/>
              <a:gd name="connsiteY18" fmla="*/ 7639 h 10000"/>
              <a:gd name="connsiteX19" fmla="*/ 9264 w 9595"/>
              <a:gd name="connsiteY19" fmla="*/ 8398 h 10000"/>
              <a:gd name="connsiteX20" fmla="*/ 9445 w 9595"/>
              <a:gd name="connsiteY20" fmla="*/ 9185 h 10000"/>
              <a:gd name="connsiteX21" fmla="*/ 9595 w 9595"/>
              <a:gd name="connsiteY21" fmla="*/ 10000 h 10000"/>
              <a:gd name="connsiteX22" fmla="*/ 7882 w 9595"/>
              <a:gd name="connsiteY22" fmla="*/ 8476 h 10000"/>
              <a:gd name="connsiteX23" fmla="*/ 7727 w 9595"/>
              <a:gd name="connsiteY23" fmla="*/ 8002 h 10000"/>
              <a:gd name="connsiteX24" fmla="*/ 7554 w 9595"/>
              <a:gd name="connsiteY24" fmla="*/ 7540 h 10000"/>
              <a:gd name="connsiteX25" fmla="*/ 7370 w 9595"/>
              <a:gd name="connsiteY25" fmla="*/ 7078 h 10000"/>
              <a:gd name="connsiteX26" fmla="*/ 7167 w 9595"/>
              <a:gd name="connsiteY26" fmla="*/ 6610 h 10000"/>
              <a:gd name="connsiteX27" fmla="*/ 6957 w 9595"/>
              <a:gd name="connsiteY27" fmla="*/ 6170 h 10000"/>
              <a:gd name="connsiteX28" fmla="*/ 6724 w 9595"/>
              <a:gd name="connsiteY28" fmla="*/ 5735 h 10000"/>
              <a:gd name="connsiteX29" fmla="*/ 6484 w 9595"/>
              <a:gd name="connsiteY29" fmla="*/ 5311 h 10000"/>
              <a:gd name="connsiteX30" fmla="*/ 6225 w 9595"/>
              <a:gd name="connsiteY30" fmla="*/ 4915 h 10000"/>
              <a:gd name="connsiteX31" fmla="*/ 5959 w 9595"/>
              <a:gd name="connsiteY31" fmla="*/ 4535 h 10000"/>
              <a:gd name="connsiteX32" fmla="*/ 0 w 9595"/>
              <a:gd name="connsiteY32" fmla="*/ 969 h 10000"/>
              <a:gd name="connsiteX33" fmla="*/ 416 w 9595"/>
              <a:gd name="connsiteY33" fmla="*/ 677 h 10000"/>
              <a:gd name="connsiteX34" fmla="*/ 833 w 9595"/>
              <a:gd name="connsiteY34" fmla="*/ 446 h 10000"/>
              <a:gd name="connsiteX35" fmla="*/ 1256 w 9595"/>
              <a:gd name="connsiteY35" fmla="*/ 253 h 10000"/>
              <a:gd name="connsiteX36" fmla="*/ 1689 w 9595"/>
              <a:gd name="connsiteY36" fmla="*/ 116 h 10000"/>
              <a:gd name="connsiteX37" fmla="*/ 2122 w 9595"/>
              <a:gd name="connsiteY37" fmla="*/ 33 h 10000"/>
              <a:gd name="connsiteX38" fmla="*/ 2559 w 9595"/>
              <a:gd name="connsiteY38" fmla="*/ 0 h 10000"/>
              <a:gd name="connsiteX0" fmla="*/ 2233 w 9566"/>
              <a:gd name="connsiteY0" fmla="*/ 0 h 10000"/>
              <a:gd name="connsiteX1" fmla="*/ 2691 w 9566"/>
              <a:gd name="connsiteY1" fmla="*/ 33 h 10000"/>
              <a:gd name="connsiteX2" fmla="*/ 3150 w 9566"/>
              <a:gd name="connsiteY2" fmla="*/ 116 h 10000"/>
              <a:gd name="connsiteX3" fmla="*/ 3599 w 9566"/>
              <a:gd name="connsiteY3" fmla="*/ 253 h 10000"/>
              <a:gd name="connsiteX4" fmla="*/ 4050 w 9566"/>
              <a:gd name="connsiteY4" fmla="*/ 446 h 10000"/>
              <a:gd name="connsiteX5" fmla="*/ 4488 w 9566"/>
              <a:gd name="connsiteY5" fmla="*/ 688 h 10000"/>
              <a:gd name="connsiteX6" fmla="*/ 4922 w 9566"/>
              <a:gd name="connsiteY6" fmla="*/ 980 h 10000"/>
              <a:gd name="connsiteX7" fmla="*/ 5347 w 9566"/>
              <a:gd name="connsiteY7" fmla="*/ 1326 h 10000"/>
              <a:gd name="connsiteX8" fmla="*/ 5758 w 9566"/>
              <a:gd name="connsiteY8" fmla="*/ 1706 h 10000"/>
              <a:gd name="connsiteX9" fmla="*/ 6156 w 9566"/>
              <a:gd name="connsiteY9" fmla="*/ 2130 h 10000"/>
              <a:gd name="connsiteX10" fmla="*/ 6546 w 9566"/>
              <a:gd name="connsiteY10" fmla="*/ 2598 h 10000"/>
              <a:gd name="connsiteX11" fmla="*/ 6917 w 9566"/>
              <a:gd name="connsiteY11" fmla="*/ 3110 h 10000"/>
              <a:gd name="connsiteX12" fmla="*/ 7272 w 9566"/>
              <a:gd name="connsiteY12" fmla="*/ 3654 h 10000"/>
              <a:gd name="connsiteX13" fmla="*/ 7611 w 9566"/>
              <a:gd name="connsiteY13" fmla="*/ 4238 h 10000"/>
              <a:gd name="connsiteX14" fmla="*/ 7933 w 9566"/>
              <a:gd name="connsiteY14" fmla="*/ 4854 h 10000"/>
              <a:gd name="connsiteX15" fmla="*/ 8235 w 9566"/>
              <a:gd name="connsiteY15" fmla="*/ 5509 h 10000"/>
              <a:gd name="connsiteX16" fmla="*/ 8512 w 9566"/>
              <a:gd name="connsiteY16" fmla="*/ 6186 h 10000"/>
              <a:gd name="connsiteX17" fmla="*/ 8777 w 9566"/>
              <a:gd name="connsiteY17" fmla="*/ 6901 h 10000"/>
              <a:gd name="connsiteX18" fmla="*/ 9009 w 9566"/>
              <a:gd name="connsiteY18" fmla="*/ 7639 h 10000"/>
              <a:gd name="connsiteX19" fmla="*/ 9221 w 9566"/>
              <a:gd name="connsiteY19" fmla="*/ 8398 h 10000"/>
              <a:gd name="connsiteX20" fmla="*/ 9410 w 9566"/>
              <a:gd name="connsiteY20" fmla="*/ 9185 h 10000"/>
              <a:gd name="connsiteX21" fmla="*/ 9566 w 9566"/>
              <a:gd name="connsiteY21" fmla="*/ 10000 h 10000"/>
              <a:gd name="connsiteX22" fmla="*/ 7781 w 9566"/>
              <a:gd name="connsiteY22" fmla="*/ 8476 h 10000"/>
              <a:gd name="connsiteX23" fmla="*/ 7619 w 9566"/>
              <a:gd name="connsiteY23" fmla="*/ 8002 h 10000"/>
              <a:gd name="connsiteX24" fmla="*/ 7439 w 9566"/>
              <a:gd name="connsiteY24" fmla="*/ 7540 h 10000"/>
              <a:gd name="connsiteX25" fmla="*/ 7247 w 9566"/>
              <a:gd name="connsiteY25" fmla="*/ 7078 h 10000"/>
              <a:gd name="connsiteX26" fmla="*/ 7036 w 9566"/>
              <a:gd name="connsiteY26" fmla="*/ 6610 h 10000"/>
              <a:gd name="connsiteX27" fmla="*/ 6817 w 9566"/>
              <a:gd name="connsiteY27" fmla="*/ 6170 h 10000"/>
              <a:gd name="connsiteX28" fmla="*/ 6574 w 9566"/>
              <a:gd name="connsiteY28" fmla="*/ 5735 h 10000"/>
              <a:gd name="connsiteX29" fmla="*/ 6324 w 9566"/>
              <a:gd name="connsiteY29" fmla="*/ 5311 h 10000"/>
              <a:gd name="connsiteX30" fmla="*/ 6054 w 9566"/>
              <a:gd name="connsiteY30" fmla="*/ 4915 h 10000"/>
              <a:gd name="connsiteX31" fmla="*/ 5777 w 9566"/>
              <a:gd name="connsiteY31" fmla="*/ 4535 h 10000"/>
              <a:gd name="connsiteX32" fmla="*/ 0 w 9566"/>
              <a:gd name="connsiteY32" fmla="*/ 677 h 10000"/>
              <a:gd name="connsiteX33" fmla="*/ 434 w 9566"/>
              <a:gd name="connsiteY33" fmla="*/ 446 h 10000"/>
              <a:gd name="connsiteX34" fmla="*/ 875 w 9566"/>
              <a:gd name="connsiteY34" fmla="*/ 253 h 10000"/>
              <a:gd name="connsiteX35" fmla="*/ 1326 w 9566"/>
              <a:gd name="connsiteY35" fmla="*/ 116 h 10000"/>
              <a:gd name="connsiteX36" fmla="*/ 1778 w 9566"/>
              <a:gd name="connsiteY36" fmla="*/ 33 h 10000"/>
              <a:gd name="connsiteX37" fmla="*/ 2233 w 9566"/>
              <a:gd name="connsiteY37" fmla="*/ 0 h 10000"/>
              <a:gd name="connsiteX0" fmla="*/ 1880 w 9546"/>
              <a:gd name="connsiteY0" fmla="*/ 0 h 10000"/>
              <a:gd name="connsiteX1" fmla="*/ 2359 w 9546"/>
              <a:gd name="connsiteY1" fmla="*/ 33 h 10000"/>
              <a:gd name="connsiteX2" fmla="*/ 2839 w 9546"/>
              <a:gd name="connsiteY2" fmla="*/ 116 h 10000"/>
              <a:gd name="connsiteX3" fmla="*/ 3308 w 9546"/>
              <a:gd name="connsiteY3" fmla="*/ 253 h 10000"/>
              <a:gd name="connsiteX4" fmla="*/ 3780 w 9546"/>
              <a:gd name="connsiteY4" fmla="*/ 446 h 10000"/>
              <a:gd name="connsiteX5" fmla="*/ 4238 w 9546"/>
              <a:gd name="connsiteY5" fmla="*/ 688 h 10000"/>
              <a:gd name="connsiteX6" fmla="*/ 4691 w 9546"/>
              <a:gd name="connsiteY6" fmla="*/ 980 h 10000"/>
              <a:gd name="connsiteX7" fmla="*/ 5136 w 9546"/>
              <a:gd name="connsiteY7" fmla="*/ 1326 h 10000"/>
              <a:gd name="connsiteX8" fmla="*/ 5565 w 9546"/>
              <a:gd name="connsiteY8" fmla="*/ 1706 h 10000"/>
              <a:gd name="connsiteX9" fmla="*/ 5981 w 9546"/>
              <a:gd name="connsiteY9" fmla="*/ 2130 h 10000"/>
              <a:gd name="connsiteX10" fmla="*/ 6389 w 9546"/>
              <a:gd name="connsiteY10" fmla="*/ 2598 h 10000"/>
              <a:gd name="connsiteX11" fmla="*/ 6777 w 9546"/>
              <a:gd name="connsiteY11" fmla="*/ 3110 h 10000"/>
              <a:gd name="connsiteX12" fmla="*/ 7148 w 9546"/>
              <a:gd name="connsiteY12" fmla="*/ 3654 h 10000"/>
              <a:gd name="connsiteX13" fmla="*/ 7502 w 9546"/>
              <a:gd name="connsiteY13" fmla="*/ 4238 h 10000"/>
              <a:gd name="connsiteX14" fmla="*/ 7839 w 9546"/>
              <a:gd name="connsiteY14" fmla="*/ 4854 h 10000"/>
              <a:gd name="connsiteX15" fmla="*/ 8155 w 9546"/>
              <a:gd name="connsiteY15" fmla="*/ 5509 h 10000"/>
              <a:gd name="connsiteX16" fmla="*/ 8444 w 9546"/>
              <a:gd name="connsiteY16" fmla="*/ 6186 h 10000"/>
              <a:gd name="connsiteX17" fmla="*/ 8721 w 9546"/>
              <a:gd name="connsiteY17" fmla="*/ 6901 h 10000"/>
              <a:gd name="connsiteX18" fmla="*/ 8964 w 9546"/>
              <a:gd name="connsiteY18" fmla="*/ 7639 h 10000"/>
              <a:gd name="connsiteX19" fmla="*/ 9185 w 9546"/>
              <a:gd name="connsiteY19" fmla="*/ 8398 h 10000"/>
              <a:gd name="connsiteX20" fmla="*/ 9383 w 9546"/>
              <a:gd name="connsiteY20" fmla="*/ 9185 h 10000"/>
              <a:gd name="connsiteX21" fmla="*/ 9546 w 9546"/>
              <a:gd name="connsiteY21" fmla="*/ 10000 h 10000"/>
              <a:gd name="connsiteX22" fmla="*/ 7680 w 9546"/>
              <a:gd name="connsiteY22" fmla="*/ 8476 h 10000"/>
              <a:gd name="connsiteX23" fmla="*/ 7511 w 9546"/>
              <a:gd name="connsiteY23" fmla="*/ 8002 h 10000"/>
              <a:gd name="connsiteX24" fmla="*/ 7323 w 9546"/>
              <a:gd name="connsiteY24" fmla="*/ 7540 h 10000"/>
              <a:gd name="connsiteX25" fmla="*/ 7122 w 9546"/>
              <a:gd name="connsiteY25" fmla="*/ 7078 h 10000"/>
              <a:gd name="connsiteX26" fmla="*/ 6901 w 9546"/>
              <a:gd name="connsiteY26" fmla="*/ 6610 h 10000"/>
              <a:gd name="connsiteX27" fmla="*/ 6672 w 9546"/>
              <a:gd name="connsiteY27" fmla="*/ 6170 h 10000"/>
              <a:gd name="connsiteX28" fmla="*/ 6418 w 9546"/>
              <a:gd name="connsiteY28" fmla="*/ 5735 h 10000"/>
              <a:gd name="connsiteX29" fmla="*/ 6157 w 9546"/>
              <a:gd name="connsiteY29" fmla="*/ 5311 h 10000"/>
              <a:gd name="connsiteX30" fmla="*/ 5875 w 9546"/>
              <a:gd name="connsiteY30" fmla="*/ 4915 h 10000"/>
              <a:gd name="connsiteX31" fmla="*/ 5585 w 9546"/>
              <a:gd name="connsiteY31" fmla="*/ 4535 h 10000"/>
              <a:gd name="connsiteX32" fmla="*/ 0 w 9546"/>
              <a:gd name="connsiteY32" fmla="*/ 446 h 10000"/>
              <a:gd name="connsiteX33" fmla="*/ 461 w 9546"/>
              <a:gd name="connsiteY33" fmla="*/ 253 h 10000"/>
              <a:gd name="connsiteX34" fmla="*/ 932 w 9546"/>
              <a:gd name="connsiteY34" fmla="*/ 116 h 10000"/>
              <a:gd name="connsiteX35" fmla="*/ 1405 w 9546"/>
              <a:gd name="connsiteY35" fmla="*/ 33 h 10000"/>
              <a:gd name="connsiteX36" fmla="*/ 1880 w 9546"/>
              <a:gd name="connsiteY36" fmla="*/ 0 h 10000"/>
              <a:gd name="connsiteX0" fmla="*/ 1486 w 9517"/>
              <a:gd name="connsiteY0" fmla="*/ 0 h 10000"/>
              <a:gd name="connsiteX1" fmla="*/ 1988 w 9517"/>
              <a:gd name="connsiteY1" fmla="*/ 33 h 10000"/>
              <a:gd name="connsiteX2" fmla="*/ 2491 w 9517"/>
              <a:gd name="connsiteY2" fmla="*/ 116 h 10000"/>
              <a:gd name="connsiteX3" fmla="*/ 2982 w 9517"/>
              <a:gd name="connsiteY3" fmla="*/ 253 h 10000"/>
              <a:gd name="connsiteX4" fmla="*/ 3477 w 9517"/>
              <a:gd name="connsiteY4" fmla="*/ 446 h 10000"/>
              <a:gd name="connsiteX5" fmla="*/ 3957 w 9517"/>
              <a:gd name="connsiteY5" fmla="*/ 688 h 10000"/>
              <a:gd name="connsiteX6" fmla="*/ 4431 w 9517"/>
              <a:gd name="connsiteY6" fmla="*/ 980 h 10000"/>
              <a:gd name="connsiteX7" fmla="*/ 4897 w 9517"/>
              <a:gd name="connsiteY7" fmla="*/ 1326 h 10000"/>
              <a:gd name="connsiteX8" fmla="*/ 5347 w 9517"/>
              <a:gd name="connsiteY8" fmla="*/ 1706 h 10000"/>
              <a:gd name="connsiteX9" fmla="*/ 5782 w 9517"/>
              <a:gd name="connsiteY9" fmla="*/ 2130 h 10000"/>
              <a:gd name="connsiteX10" fmla="*/ 6210 w 9517"/>
              <a:gd name="connsiteY10" fmla="*/ 2598 h 10000"/>
              <a:gd name="connsiteX11" fmla="*/ 6616 w 9517"/>
              <a:gd name="connsiteY11" fmla="*/ 3110 h 10000"/>
              <a:gd name="connsiteX12" fmla="*/ 7005 w 9517"/>
              <a:gd name="connsiteY12" fmla="*/ 3654 h 10000"/>
              <a:gd name="connsiteX13" fmla="*/ 7376 w 9517"/>
              <a:gd name="connsiteY13" fmla="*/ 4238 h 10000"/>
              <a:gd name="connsiteX14" fmla="*/ 7729 w 9517"/>
              <a:gd name="connsiteY14" fmla="*/ 4854 h 10000"/>
              <a:gd name="connsiteX15" fmla="*/ 8060 w 9517"/>
              <a:gd name="connsiteY15" fmla="*/ 5509 h 10000"/>
              <a:gd name="connsiteX16" fmla="*/ 8363 w 9517"/>
              <a:gd name="connsiteY16" fmla="*/ 6186 h 10000"/>
              <a:gd name="connsiteX17" fmla="*/ 8653 w 9517"/>
              <a:gd name="connsiteY17" fmla="*/ 6901 h 10000"/>
              <a:gd name="connsiteX18" fmla="*/ 8907 w 9517"/>
              <a:gd name="connsiteY18" fmla="*/ 7639 h 10000"/>
              <a:gd name="connsiteX19" fmla="*/ 9139 w 9517"/>
              <a:gd name="connsiteY19" fmla="*/ 8398 h 10000"/>
              <a:gd name="connsiteX20" fmla="*/ 9346 w 9517"/>
              <a:gd name="connsiteY20" fmla="*/ 9185 h 10000"/>
              <a:gd name="connsiteX21" fmla="*/ 9517 w 9517"/>
              <a:gd name="connsiteY21" fmla="*/ 10000 h 10000"/>
              <a:gd name="connsiteX22" fmla="*/ 7562 w 9517"/>
              <a:gd name="connsiteY22" fmla="*/ 8476 h 10000"/>
              <a:gd name="connsiteX23" fmla="*/ 7385 w 9517"/>
              <a:gd name="connsiteY23" fmla="*/ 8002 h 10000"/>
              <a:gd name="connsiteX24" fmla="*/ 7188 w 9517"/>
              <a:gd name="connsiteY24" fmla="*/ 7540 h 10000"/>
              <a:gd name="connsiteX25" fmla="*/ 6978 w 9517"/>
              <a:gd name="connsiteY25" fmla="*/ 7078 h 10000"/>
              <a:gd name="connsiteX26" fmla="*/ 6746 w 9517"/>
              <a:gd name="connsiteY26" fmla="*/ 6610 h 10000"/>
              <a:gd name="connsiteX27" fmla="*/ 6506 w 9517"/>
              <a:gd name="connsiteY27" fmla="*/ 6170 h 10000"/>
              <a:gd name="connsiteX28" fmla="*/ 6240 w 9517"/>
              <a:gd name="connsiteY28" fmla="*/ 5735 h 10000"/>
              <a:gd name="connsiteX29" fmla="*/ 5967 w 9517"/>
              <a:gd name="connsiteY29" fmla="*/ 5311 h 10000"/>
              <a:gd name="connsiteX30" fmla="*/ 5671 w 9517"/>
              <a:gd name="connsiteY30" fmla="*/ 4915 h 10000"/>
              <a:gd name="connsiteX31" fmla="*/ 5368 w 9517"/>
              <a:gd name="connsiteY31" fmla="*/ 4535 h 10000"/>
              <a:gd name="connsiteX32" fmla="*/ 0 w 9517"/>
              <a:gd name="connsiteY32" fmla="*/ 253 h 10000"/>
              <a:gd name="connsiteX33" fmla="*/ 493 w 9517"/>
              <a:gd name="connsiteY33" fmla="*/ 116 h 10000"/>
              <a:gd name="connsiteX34" fmla="*/ 989 w 9517"/>
              <a:gd name="connsiteY34" fmla="*/ 33 h 10000"/>
              <a:gd name="connsiteX35" fmla="*/ 1486 w 9517"/>
              <a:gd name="connsiteY35" fmla="*/ 0 h 10000"/>
              <a:gd name="connsiteX0" fmla="*/ 1043 w 9482"/>
              <a:gd name="connsiteY0" fmla="*/ 0 h 10000"/>
              <a:gd name="connsiteX1" fmla="*/ 1571 w 9482"/>
              <a:gd name="connsiteY1" fmla="*/ 33 h 10000"/>
              <a:gd name="connsiteX2" fmla="*/ 2099 w 9482"/>
              <a:gd name="connsiteY2" fmla="*/ 116 h 10000"/>
              <a:gd name="connsiteX3" fmla="*/ 2615 w 9482"/>
              <a:gd name="connsiteY3" fmla="*/ 253 h 10000"/>
              <a:gd name="connsiteX4" fmla="*/ 3135 w 9482"/>
              <a:gd name="connsiteY4" fmla="*/ 446 h 10000"/>
              <a:gd name="connsiteX5" fmla="*/ 3640 w 9482"/>
              <a:gd name="connsiteY5" fmla="*/ 688 h 10000"/>
              <a:gd name="connsiteX6" fmla="*/ 4138 w 9482"/>
              <a:gd name="connsiteY6" fmla="*/ 980 h 10000"/>
              <a:gd name="connsiteX7" fmla="*/ 4628 w 9482"/>
              <a:gd name="connsiteY7" fmla="*/ 1326 h 10000"/>
              <a:gd name="connsiteX8" fmla="*/ 5100 w 9482"/>
              <a:gd name="connsiteY8" fmla="*/ 1706 h 10000"/>
              <a:gd name="connsiteX9" fmla="*/ 5557 w 9482"/>
              <a:gd name="connsiteY9" fmla="*/ 2130 h 10000"/>
              <a:gd name="connsiteX10" fmla="*/ 6007 w 9482"/>
              <a:gd name="connsiteY10" fmla="*/ 2598 h 10000"/>
              <a:gd name="connsiteX11" fmla="*/ 6434 w 9482"/>
              <a:gd name="connsiteY11" fmla="*/ 3110 h 10000"/>
              <a:gd name="connsiteX12" fmla="*/ 6843 w 9482"/>
              <a:gd name="connsiteY12" fmla="*/ 3654 h 10000"/>
              <a:gd name="connsiteX13" fmla="*/ 7232 w 9482"/>
              <a:gd name="connsiteY13" fmla="*/ 4238 h 10000"/>
              <a:gd name="connsiteX14" fmla="*/ 7603 w 9482"/>
              <a:gd name="connsiteY14" fmla="*/ 4854 h 10000"/>
              <a:gd name="connsiteX15" fmla="*/ 7951 w 9482"/>
              <a:gd name="connsiteY15" fmla="*/ 5509 h 10000"/>
              <a:gd name="connsiteX16" fmla="*/ 8269 w 9482"/>
              <a:gd name="connsiteY16" fmla="*/ 6186 h 10000"/>
              <a:gd name="connsiteX17" fmla="*/ 8574 w 9482"/>
              <a:gd name="connsiteY17" fmla="*/ 6901 h 10000"/>
              <a:gd name="connsiteX18" fmla="*/ 8841 w 9482"/>
              <a:gd name="connsiteY18" fmla="*/ 7639 h 10000"/>
              <a:gd name="connsiteX19" fmla="*/ 9085 w 9482"/>
              <a:gd name="connsiteY19" fmla="*/ 8398 h 10000"/>
              <a:gd name="connsiteX20" fmla="*/ 9302 w 9482"/>
              <a:gd name="connsiteY20" fmla="*/ 9185 h 10000"/>
              <a:gd name="connsiteX21" fmla="*/ 9482 w 9482"/>
              <a:gd name="connsiteY21" fmla="*/ 10000 h 10000"/>
              <a:gd name="connsiteX22" fmla="*/ 7428 w 9482"/>
              <a:gd name="connsiteY22" fmla="*/ 8476 h 10000"/>
              <a:gd name="connsiteX23" fmla="*/ 7242 w 9482"/>
              <a:gd name="connsiteY23" fmla="*/ 8002 h 10000"/>
              <a:gd name="connsiteX24" fmla="*/ 7035 w 9482"/>
              <a:gd name="connsiteY24" fmla="*/ 7540 h 10000"/>
              <a:gd name="connsiteX25" fmla="*/ 6814 w 9482"/>
              <a:gd name="connsiteY25" fmla="*/ 7078 h 10000"/>
              <a:gd name="connsiteX26" fmla="*/ 6570 w 9482"/>
              <a:gd name="connsiteY26" fmla="*/ 6610 h 10000"/>
              <a:gd name="connsiteX27" fmla="*/ 6318 w 9482"/>
              <a:gd name="connsiteY27" fmla="*/ 6170 h 10000"/>
              <a:gd name="connsiteX28" fmla="*/ 6039 w 9482"/>
              <a:gd name="connsiteY28" fmla="*/ 5735 h 10000"/>
              <a:gd name="connsiteX29" fmla="*/ 5752 w 9482"/>
              <a:gd name="connsiteY29" fmla="*/ 5311 h 10000"/>
              <a:gd name="connsiteX30" fmla="*/ 5441 w 9482"/>
              <a:gd name="connsiteY30" fmla="*/ 4915 h 10000"/>
              <a:gd name="connsiteX31" fmla="*/ 5122 w 9482"/>
              <a:gd name="connsiteY31" fmla="*/ 4535 h 10000"/>
              <a:gd name="connsiteX32" fmla="*/ 0 w 9482"/>
              <a:gd name="connsiteY32" fmla="*/ 116 h 10000"/>
              <a:gd name="connsiteX33" fmla="*/ 521 w 9482"/>
              <a:gd name="connsiteY33" fmla="*/ 33 h 10000"/>
              <a:gd name="connsiteX34" fmla="*/ 1043 w 9482"/>
              <a:gd name="connsiteY34" fmla="*/ 0 h 10000"/>
              <a:gd name="connsiteX0" fmla="*/ 551 w 9451"/>
              <a:gd name="connsiteY0" fmla="*/ 0 h 10000"/>
              <a:gd name="connsiteX1" fmla="*/ 1108 w 9451"/>
              <a:gd name="connsiteY1" fmla="*/ 33 h 10000"/>
              <a:gd name="connsiteX2" fmla="*/ 1665 w 9451"/>
              <a:gd name="connsiteY2" fmla="*/ 116 h 10000"/>
              <a:gd name="connsiteX3" fmla="*/ 2209 w 9451"/>
              <a:gd name="connsiteY3" fmla="*/ 253 h 10000"/>
              <a:gd name="connsiteX4" fmla="*/ 2757 w 9451"/>
              <a:gd name="connsiteY4" fmla="*/ 446 h 10000"/>
              <a:gd name="connsiteX5" fmla="*/ 3290 w 9451"/>
              <a:gd name="connsiteY5" fmla="*/ 688 h 10000"/>
              <a:gd name="connsiteX6" fmla="*/ 3815 w 9451"/>
              <a:gd name="connsiteY6" fmla="*/ 980 h 10000"/>
              <a:gd name="connsiteX7" fmla="*/ 4332 w 9451"/>
              <a:gd name="connsiteY7" fmla="*/ 1326 h 10000"/>
              <a:gd name="connsiteX8" fmla="*/ 4830 w 9451"/>
              <a:gd name="connsiteY8" fmla="*/ 1706 h 10000"/>
              <a:gd name="connsiteX9" fmla="*/ 5312 w 9451"/>
              <a:gd name="connsiteY9" fmla="*/ 2130 h 10000"/>
              <a:gd name="connsiteX10" fmla="*/ 5786 w 9451"/>
              <a:gd name="connsiteY10" fmla="*/ 2598 h 10000"/>
              <a:gd name="connsiteX11" fmla="*/ 6236 w 9451"/>
              <a:gd name="connsiteY11" fmla="*/ 3110 h 10000"/>
              <a:gd name="connsiteX12" fmla="*/ 6668 w 9451"/>
              <a:gd name="connsiteY12" fmla="*/ 3654 h 10000"/>
              <a:gd name="connsiteX13" fmla="*/ 7078 w 9451"/>
              <a:gd name="connsiteY13" fmla="*/ 4238 h 10000"/>
              <a:gd name="connsiteX14" fmla="*/ 7469 w 9451"/>
              <a:gd name="connsiteY14" fmla="*/ 4854 h 10000"/>
              <a:gd name="connsiteX15" fmla="*/ 7836 w 9451"/>
              <a:gd name="connsiteY15" fmla="*/ 5509 h 10000"/>
              <a:gd name="connsiteX16" fmla="*/ 8172 w 9451"/>
              <a:gd name="connsiteY16" fmla="*/ 6186 h 10000"/>
              <a:gd name="connsiteX17" fmla="*/ 8493 w 9451"/>
              <a:gd name="connsiteY17" fmla="*/ 6901 h 10000"/>
              <a:gd name="connsiteX18" fmla="*/ 8775 w 9451"/>
              <a:gd name="connsiteY18" fmla="*/ 7639 h 10000"/>
              <a:gd name="connsiteX19" fmla="*/ 9032 w 9451"/>
              <a:gd name="connsiteY19" fmla="*/ 8398 h 10000"/>
              <a:gd name="connsiteX20" fmla="*/ 9261 w 9451"/>
              <a:gd name="connsiteY20" fmla="*/ 9185 h 10000"/>
              <a:gd name="connsiteX21" fmla="*/ 9451 w 9451"/>
              <a:gd name="connsiteY21" fmla="*/ 10000 h 10000"/>
              <a:gd name="connsiteX22" fmla="*/ 7285 w 9451"/>
              <a:gd name="connsiteY22" fmla="*/ 8476 h 10000"/>
              <a:gd name="connsiteX23" fmla="*/ 7089 w 9451"/>
              <a:gd name="connsiteY23" fmla="*/ 8002 h 10000"/>
              <a:gd name="connsiteX24" fmla="*/ 6870 w 9451"/>
              <a:gd name="connsiteY24" fmla="*/ 7540 h 10000"/>
              <a:gd name="connsiteX25" fmla="*/ 6637 w 9451"/>
              <a:gd name="connsiteY25" fmla="*/ 7078 h 10000"/>
              <a:gd name="connsiteX26" fmla="*/ 6380 w 9451"/>
              <a:gd name="connsiteY26" fmla="*/ 6610 h 10000"/>
              <a:gd name="connsiteX27" fmla="*/ 6114 w 9451"/>
              <a:gd name="connsiteY27" fmla="*/ 6170 h 10000"/>
              <a:gd name="connsiteX28" fmla="*/ 5820 w 9451"/>
              <a:gd name="connsiteY28" fmla="*/ 5735 h 10000"/>
              <a:gd name="connsiteX29" fmla="*/ 5517 w 9451"/>
              <a:gd name="connsiteY29" fmla="*/ 5311 h 10000"/>
              <a:gd name="connsiteX30" fmla="*/ 5189 w 9451"/>
              <a:gd name="connsiteY30" fmla="*/ 4915 h 10000"/>
              <a:gd name="connsiteX31" fmla="*/ 4853 w 9451"/>
              <a:gd name="connsiteY31" fmla="*/ 4535 h 10000"/>
              <a:gd name="connsiteX32" fmla="*/ 0 w 9451"/>
              <a:gd name="connsiteY32" fmla="*/ 33 h 10000"/>
              <a:gd name="connsiteX33" fmla="*/ 551 w 9451"/>
              <a:gd name="connsiteY33" fmla="*/ 0 h 10000"/>
              <a:gd name="connsiteX0" fmla="*/ 0 w 9417"/>
              <a:gd name="connsiteY0" fmla="*/ 0 h 10000"/>
              <a:gd name="connsiteX1" fmla="*/ 589 w 9417"/>
              <a:gd name="connsiteY1" fmla="*/ 33 h 10000"/>
              <a:gd name="connsiteX2" fmla="*/ 1179 w 9417"/>
              <a:gd name="connsiteY2" fmla="*/ 116 h 10000"/>
              <a:gd name="connsiteX3" fmla="*/ 1754 w 9417"/>
              <a:gd name="connsiteY3" fmla="*/ 253 h 10000"/>
              <a:gd name="connsiteX4" fmla="*/ 2334 w 9417"/>
              <a:gd name="connsiteY4" fmla="*/ 446 h 10000"/>
              <a:gd name="connsiteX5" fmla="*/ 2898 w 9417"/>
              <a:gd name="connsiteY5" fmla="*/ 688 h 10000"/>
              <a:gd name="connsiteX6" fmla="*/ 3454 w 9417"/>
              <a:gd name="connsiteY6" fmla="*/ 980 h 10000"/>
              <a:gd name="connsiteX7" fmla="*/ 4001 w 9417"/>
              <a:gd name="connsiteY7" fmla="*/ 1326 h 10000"/>
              <a:gd name="connsiteX8" fmla="*/ 4528 w 9417"/>
              <a:gd name="connsiteY8" fmla="*/ 1706 h 10000"/>
              <a:gd name="connsiteX9" fmla="*/ 5038 w 9417"/>
              <a:gd name="connsiteY9" fmla="*/ 2130 h 10000"/>
              <a:gd name="connsiteX10" fmla="*/ 5539 w 9417"/>
              <a:gd name="connsiteY10" fmla="*/ 2598 h 10000"/>
              <a:gd name="connsiteX11" fmla="*/ 6015 w 9417"/>
              <a:gd name="connsiteY11" fmla="*/ 3110 h 10000"/>
              <a:gd name="connsiteX12" fmla="*/ 6472 w 9417"/>
              <a:gd name="connsiteY12" fmla="*/ 3654 h 10000"/>
              <a:gd name="connsiteX13" fmla="*/ 6906 w 9417"/>
              <a:gd name="connsiteY13" fmla="*/ 4238 h 10000"/>
              <a:gd name="connsiteX14" fmla="*/ 7320 w 9417"/>
              <a:gd name="connsiteY14" fmla="*/ 4854 h 10000"/>
              <a:gd name="connsiteX15" fmla="*/ 7708 w 9417"/>
              <a:gd name="connsiteY15" fmla="*/ 5509 h 10000"/>
              <a:gd name="connsiteX16" fmla="*/ 8064 w 9417"/>
              <a:gd name="connsiteY16" fmla="*/ 6186 h 10000"/>
              <a:gd name="connsiteX17" fmla="*/ 8403 w 9417"/>
              <a:gd name="connsiteY17" fmla="*/ 6901 h 10000"/>
              <a:gd name="connsiteX18" fmla="*/ 8702 w 9417"/>
              <a:gd name="connsiteY18" fmla="*/ 7639 h 10000"/>
              <a:gd name="connsiteX19" fmla="*/ 8974 w 9417"/>
              <a:gd name="connsiteY19" fmla="*/ 8398 h 10000"/>
              <a:gd name="connsiteX20" fmla="*/ 9216 w 9417"/>
              <a:gd name="connsiteY20" fmla="*/ 9185 h 10000"/>
              <a:gd name="connsiteX21" fmla="*/ 9417 w 9417"/>
              <a:gd name="connsiteY21" fmla="*/ 10000 h 10000"/>
              <a:gd name="connsiteX22" fmla="*/ 7125 w 9417"/>
              <a:gd name="connsiteY22" fmla="*/ 8476 h 10000"/>
              <a:gd name="connsiteX23" fmla="*/ 6918 w 9417"/>
              <a:gd name="connsiteY23" fmla="*/ 8002 h 10000"/>
              <a:gd name="connsiteX24" fmla="*/ 6686 w 9417"/>
              <a:gd name="connsiteY24" fmla="*/ 7540 h 10000"/>
              <a:gd name="connsiteX25" fmla="*/ 6440 w 9417"/>
              <a:gd name="connsiteY25" fmla="*/ 7078 h 10000"/>
              <a:gd name="connsiteX26" fmla="*/ 6168 w 9417"/>
              <a:gd name="connsiteY26" fmla="*/ 6610 h 10000"/>
              <a:gd name="connsiteX27" fmla="*/ 5886 w 9417"/>
              <a:gd name="connsiteY27" fmla="*/ 6170 h 10000"/>
              <a:gd name="connsiteX28" fmla="*/ 5575 w 9417"/>
              <a:gd name="connsiteY28" fmla="*/ 5735 h 10000"/>
              <a:gd name="connsiteX29" fmla="*/ 5254 w 9417"/>
              <a:gd name="connsiteY29" fmla="*/ 5311 h 10000"/>
              <a:gd name="connsiteX30" fmla="*/ 4907 w 9417"/>
              <a:gd name="connsiteY30" fmla="*/ 4915 h 10000"/>
              <a:gd name="connsiteX31" fmla="*/ 4552 w 9417"/>
              <a:gd name="connsiteY31" fmla="*/ 4535 h 10000"/>
              <a:gd name="connsiteX32" fmla="*/ 0 w 9417"/>
              <a:gd name="connsiteY32" fmla="*/ 0 h 10000"/>
              <a:gd name="connsiteX0" fmla="*/ 4209 w 9375"/>
              <a:gd name="connsiteY0" fmla="*/ 4502 h 9967"/>
              <a:gd name="connsiteX1" fmla="*/ 0 w 9375"/>
              <a:gd name="connsiteY1" fmla="*/ 0 h 9967"/>
              <a:gd name="connsiteX2" fmla="*/ 627 w 9375"/>
              <a:gd name="connsiteY2" fmla="*/ 83 h 9967"/>
              <a:gd name="connsiteX3" fmla="*/ 1238 w 9375"/>
              <a:gd name="connsiteY3" fmla="*/ 220 h 9967"/>
              <a:gd name="connsiteX4" fmla="*/ 1853 w 9375"/>
              <a:gd name="connsiteY4" fmla="*/ 413 h 9967"/>
              <a:gd name="connsiteX5" fmla="*/ 2452 w 9375"/>
              <a:gd name="connsiteY5" fmla="*/ 655 h 9967"/>
              <a:gd name="connsiteX6" fmla="*/ 3043 w 9375"/>
              <a:gd name="connsiteY6" fmla="*/ 947 h 9967"/>
              <a:gd name="connsiteX7" fmla="*/ 3624 w 9375"/>
              <a:gd name="connsiteY7" fmla="*/ 1293 h 9967"/>
              <a:gd name="connsiteX8" fmla="*/ 4183 w 9375"/>
              <a:gd name="connsiteY8" fmla="*/ 1673 h 9967"/>
              <a:gd name="connsiteX9" fmla="*/ 4725 w 9375"/>
              <a:gd name="connsiteY9" fmla="*/ 2097 h 9967"/>
              <a:gd name="connsiteX10" fmla="*/ 5257 w 9375"/>
              <a:gd name="connsiteY10" fmla="*/ 2565 h 9967"/>
              <a:gd name="connsiteX11" fmla="*/ 5762 w 9375"/>
              <a:gd name="connsiteY11" fmla="*/ 3077 h 9967"/>
              <a:gd name="connsiteX12" fmla="*/ 6248 w 9375"/>
              <a:gd name="connsiteY12" fmla="*/ 3621 h 9967"/>
              <a:gd name="connsiteX13" fmla="*/ 6709 w 9375"/>
              <a:gd name="connsiteY13" fmla="*/ 4205 h 9967"/>
              <a:gd name="connsiteX14" fmla="*/ 7148 w 9375"/>
              <a:gd name="connsiteY14" fmla="*/ 4821 h 9967"/>
              <a:gd name="connsiteX15" fmla="*/ 7560 w 9375"/>
              <a:gd name="connsiteY15" fmla="*/ 5476 h 9967"/>
              <a:gd name="connsiteX16" fmla="*/ 7938 w 9375"/>
              <a:gd name="connsiteY16" fmla="*/ 6153 h 9967"/>
              <a:gd name="connsiteX17" fmla="*/ 8298 w 9375"/>
              <a:gd name="connsiteY17" fmla="*/ 6868 h 9967"/>
              <a:gd name="connsiteX18" fmla="*/ 8616 w 9375"/>
              <a:gd name="connsiteY18" fmla="*/ 7606 h 9967"/>
              <a:gd name="connsiteX19" fmla="*/ 8905 w 9375"/>
              <a:gd name="connsiteY19" fmla="*/ 8365 h 9967"/>
              <a:gd name="connsiteX20" fmla="*/ 9162 w 9375"/>
              <a:gd name="connsiteY20" fmla="*/ 9152 h 9967"/>
              <a:gd name="connsiteX21" fmla="*/ 9375 w 9375"/>
              <a:gd name="connsiteY21" fmla="*/ 9967 h 9967"/>
              <a:gd name="connsiteX22" fmla="*/ 6941 w 9375"/>
              <a:gd name="connsiteY22" fmla="*/ 8443 h 9967"/>
              <a:gd name="connsiteX23" fmla="*/ 6721 w 9375"/>
              <a:gd name="connsiteY23" fmla="*/ 7969 h 9967"/>
              <a:gd name="connsiteX24" fmla="*/ 6475 w 9375"/>
              <a:gd name="connsiteY24" fmla="*/ 7507 h 9967"/>
              <a:gd name="connsiteX25" fmla="*/ 6214 w 9375"/>
              <a:gd name="connsiteY25" fmla="*/ 7045 h 9967"/>
              <a:gd name="connsiteX26" fmla="*/ 5925 w 9375"/>
              <a:gd name="connsiteY26" fmla="*/ 6577 h 9967"/>
              <a:gd name="connsiteX27" fmla="*/ 5625 w 9375"/>
              <a:gd name="connsiteY27" fmla="*/ 6137 h 9967"/>
              <a:gd name="connsiteX28" fmla="*/ 5295 w 9375"/>
              <a:gd name="connsiteY28" fmla="*/ 5702 h 9967"/>
              <a:gd name="connsiteX29" fmla="*/ 4954 w 9375"/>
              <a:gd name="connsiteY29" fmla="*/ 5278 h 9967"/>
              <a:gd name="connsiteX30" fmla="*/ 4586 w 9375"/>
              <a:gd name="connsiteY30" fmla="*/ 4882 h 9967"/>
              <a:gd name="connsiteX31" fmla="*/ 4209 w 9375"/>
              <a:gd name="connsiteY31" fmla="*/ 4502 h 9967"/>
              <a:gd name="connsiteX0" fmla="*/ 3821 w 9331"/>
              <a:gd name="connsiteY0" fmla="*/ 4434 h 9917"/>
              <a:gd name="connsiteX1" fmla="*/ 0 w 9331"/>
              <a:gd name="connsiteY1" fmla="*/ 0 h 9917"/>
              <a:gd name="connsiteX2" fmla="*/ 652 w 9331"/>
              <a:gd name="connsiteY2" fmla="*/ 138 h 9917"/>
              <a:gd name="connsiteX3" fmla="*/ 1308 w 9331"/>
              <a:gd name="connsiteY3" fmla="*/ 331 h 9917"/>
              <a:gd name="connsiteX4" fmla="*/ 1946 w 9331"/>
              <a:gd name="connsiteY4" fmla="*/ 574 h 9917"/>
              <a:gd name="connsiteX5" fmla="*/ 2577 w 9331"/>
              <a:gd name="connsiteY5" fmla="*/ 867 h 9917"/>
              <a:gd name="connsiteX6" fmla="*/ 3197 w 9331"/>
              <a:gd name="connsiteY6" fmla="*/ 1214 h 9917"/>
              <a:gd name="connsiteX7" fmla="*/ 3793 w 9331"/>
              <a:gd name="connsiteY7" fmla="*/ 1596 h 9917"/>
              <a:gd name="connsiteX8" fmla="*/ 4371 w 9331"/>
              <a:gd name="connsiteY8" fmla="*/ 2021 h 9917"/>
              <a:gd name="connsiteX9" fmla="*/ 4938 w 9331"/>
              <a:gd name="connsiteY9" fmla="*/ 2490 h 9917"/>
              <a:gd name="connsiteX10" fmla="*/ 5477 w 9331"/>
              <a:gd name="connsiteY10" fmla="*/ 3004 h 9917"/>
              <a:gd name="connsiteX11" fmla="*/ 5996 w 9331"/>
              <a:gd name="connsiteY11" fmla="*/ 3550 h 9917"/>
              <a:gd name="connsiteX12" fmla="*/ 6487 w 9331"/>
              <a:gd name="connsiteY12" fmla="*/ 4136 h 9917"/>
              <a:gd name="connsiteX13" fmla="*/ 6956 w 9331"/>
              <a:gd name="connsiteY13" fmla="*/ 4754 h 9917"/>
              <a:gd name="connsiteX14" fmla="*/ 7395 w 9331"/>
              <a:gd name="connsiteY14" fmla="*/ 5411 h 9917"/>
              <a:gd name="connsiteX15" fmla="*/ 7798 w 9331"/>
              <a:gd name="connsiteY15" fmla="*/ 6090 h 9917"/>
              <a:gd name="connsiteX16" fmla="*/ 8182 w 9331"/>
              <a:gd name="connsiteY16" fmla="*/ 6808 h 9917"/>
              <a:gd name="connsiteX17" fmla="*/ 8521 w 9331"/>
              <a:gd name="connsiteY17" fmla="*/ 7548 h 9917"/>
              <a:gd name="connsiteX18" fmla="*/ 8830 w 9331"/>
              <a:gd name="connsiteY18" fmla="*/ 8310 h 9917"/>
              <a:gd name="connsiteX19" fmla="*/ 9104 w 9331"/>
              <a:gd name="connsiteY19" fmla="*/ 9099 h 9917"/>
              <a:gd name="connsiteX20" fmla="*/ 9331 w 9331"/>
              <a:gd name="connsiteY20" fmla="*/ 9917 h 9917"/>
              <a:gd name="connsiteX21" fmla="*/ 6735 w 9331"/>
              <a:gd name="connsiteY21" fmla="*/ 8388 h 9917"/>
              <a:gd name="connsiteX22" fmla="*/ 6500 w 9331"/>
              <a:gd name="connsiteY22" fmla="*/ 7912 h 9917"/>
              <a:gd name="connsiteX23" fmla="*/ 6238 w 9331"/>
              <a:gd name="connsiteY23" fmla="*/ 7449 h 9917"/>
              <a:gd name="connsiteX24" fmla="*/ 5959 w 9331"/>
              <a:gd name="connsiteY24" fmla="*/ 6985 h 9917"/>
              <a:gd name="connsiteX25" fmla="*/ 5651 w 9331"/>
              <a:gd name="connsiteY25" fmla="*/ 6516 h 9917"/>
              <a:gd name="connsiteX26" fmla="*/ 5331 w 9331"/>
              <a:gd name="connsiteY26" fmla="*/ 6074 h 9917"/>
              <a:gd name="connsiteX27" fmla="*/ 4979 w 9331"/>
              <a:gd name="connsiteY27" fmla="*/ 5638 h 9917"/>
              <a:gd name="connsiteX28" fmla="*/ 4615 w 9331"/>
              <a:gd name="connsiteY28" fmla="*/ 5212 h 9917"/>
              <a:gd name="connsiteX29" fmla="*/ 4223 w 9331"/>
              <a:gd name="connsiteY29" fmla="*/ 4815 h 9917"/>
              <a:gd name="connsiteX30" fmla="*/ 3821 w 9331"/>
              <a:gd name="connsiteY30" fmla="*/ 4434 h 9917"/>
              <a:gd name="connsiteX0" fmla="*/ 3396 w 9301"/>
              <a:gd name="connsiteY0" fmla="*/ 4332 h 9861"/>
              <a:gd name="connsiteX1" fmla="*/ 0 w 9301"/>
              <a:gd name="connsiteY1" fmla="*/ 0 h 9861"/>
              <a:gd name="connsiteX2" fmla="*/ 703 w 9301"/>
              <a:gd name="connsiteY2" fmla="*/ 195 h 9861"/>
              <a:gd name="connsiteX3" fmla="*/ 1387 w 9301"/>
              <a:gd name="connsiteY3" fmla="*/ 440 h 9861"/>
              <a:gd name="connsiteX4" fmla="*/ 2063 w 9301"/>
              <a:gd name="connsiteY4" fmla="*/ 735 h 9861"/>
              <a:gd name="connsiteX5" fmla="*/ 2727 w 9301"/>
              <a:gd name="connsiteY5" fmla="*/ 1085 h 9861"/>
              <a:gd name="connsiteX6" fmla="*/ 3366 w 9301"/>
              <a:gd name="connsiteY6" fmla="*/ 1470 h 9861"/>
              <a:gd name="connsiteX7" fmla="*/ 3985 w 9301"/>
              <a:gd name="connsiteY7" fmla="*/ 1899 h 9861"/>
              <a:gd name="connsiteX8" fmla="*/ 4593 w 9301"/>
              <a:gd name="connsiteY8" fmla="*/ 2372 h 9861"/>
              <a:gd name="connsiteX9" fmla="*/ 5171 w 9301"/>
              <a:gd name="connsiteY9" fmla="*/ 2890 h 9861"/>
              <a:gd name="connsiteX10" fmla="*/ 5727 w 9301"/>
              <a:gd name="connsiteY10" fmla="*/ 3441 h 9861"/>
              <a:gd name="connsiteX11" fmla="*/ 6253 w 9301"/>
              <a:gd name="connsiteY11" fmla="*/ 4032 h 9861"/>
              <a:gd name="connsiteX12" fmla="*/ 6756 w 9301"/>
              <a:gd name="connsiteY12" fmla="*/ 4655 h 9861"/>
              <a:gd name="connsiteX13" fmla="*/ 7226 w 9301"/>
              <a:gd name="connsiteY13" fmla="*/ 5317 h 9861"/>
              <a:gd name="connsiteX14" fmla="*/ 7658 w 9301"/>
              <a:gd name="connsiteY14" fmla="*/ 6002 h 9861"/>
              <a:gd name="connsiteX15" fmla="*/ 8070 w 9301"/>
              <a:gd name="connsiteY15" fmla="*/ 6726 h 9861"/>
              <a:gd name="connsiteX16" fmla="*/ 8433 w 9301"/>
              <a:gd name="connsiteY16" fmla="*/ 7472 h 9861"/>
              <a:gd name="connsiteX17" fmla="*/ 8764 w 9301"/>
              <a:gd name="connsiteY17" fmla="*/ 8241 h 9861"/>
              <a:gd name="connsiteX18" fmla="*/ 9058 w 9301"/>
              <a:gd name="connsiteY18" fmla="*/ 9036 h 9861"/>
              <a:gd name="connsiteX19" fmla="*/ 9301 w 9301"/>
              <a:gd name="connsiteY19" fmla="*/ 9861 h 9861"/>
              <a:gd name="connsiteX20" fmla="*/ 6519 w 9301"/>
              <a:gd name="connsiteY20" fmla="*/ 8319 h 9861"/>
              <a:gd name="connsiteX21" fmla="*/ 6267 w 9301"/>
              <a:gd name="connsiteY21" fmla="*/ 7839 h 9861"/>
              <a:gd name="connsiteX22" fmla="*/ 5986 w 9301"/>
              <a:gd name="connsiteY22" fmla="*/ 7372 h 9861"/>
              <a:gd name="connsiteX23" fmla="*/ 5687 w 9301"/>
              <a:gd name="connsiteY23" fmla="*/ 6904 h 9861"/>
              <a:gd name="connsiteX24" fmla="*/ 5357 w 9301"/>
              <a:gd name="connsiteY24" fmla="*/ 6432 h 9861"/>
              <a:gd name="connsiteX25" fmla="*/ 5014 w 9301"/>
              <a:gd name="connsiteY25" fmla="*/ 5986 h 9861"/>
              <a:gd name="connsiteX26" fmla="*/ 4637 w 9301"/>
              <a:gd name="connsiteY26" fmla="*/ 5546 h 9861"/>
              <a:gd name="connsiteX27" fmla="*/ 4247 w 9301"/>
              <a:gd name="connsiteY27" fmla="*/ 5117 h 9861"/>
              <a:gd name="connsiteX28" fmla="*/ 3827 w 9301"/>
              <a:gd name="connsiteY28" fmla="*/ 4716 h 9861"/>
              <a:gd name="connsiteX29" fmla="*/ 3396 w 9301"/>
              <a:gd name="connsiteY29" fmla="*/ 4332 h 9861"/>
              <a:gd name="connsiteX0" fmla="*/ 2895 w 9244"/>
              <a:gd name="connsiteY0" fmla="*/ 4195 h 9802"/>
              <a:gd name="connsiteX1" fmla="*/ 0 w 9244"/>
              <a:gd name="connsiteY1" fmla="*/ 0 h 9802"/>
              <a:gd name="connsiteX2" fmla="*/ 735 w 9244"/>
              <a:gd name="connsiteY2" fmla="*/ 248 h 9802"/>
              <a:gd name="connsiteX3" fmla="*/ 1462 w 9244"/>
              <a:gd name="connsiteY3" fmla="*/ 547 h 9802"/>
              <a:gd name="connsiteX4" fmla="*/ 2176 w 9244"/>
              <a:gd name="connsiteY4" fmla="*/ 902 h 9802"/>
              <a:gd name="connsiteX5" fmla="*/ 2863 w 9244"/>
              <a:gd name="connsiteY5" fmla="*/ 1293 h 9802"/>
              <a:gd name="connsiteX6" fmla="*/ 3528 w 9244"/>
              <a:gd name="connsiteY6" fmla="*/ 1728 h 9802"/>
              <a:gd name="connsiteX7" fmla="*/ 4182 w 9244"/>
              <a:gd name="connsiteY7" fmla="*/ 2207 h 9802"/>
              <a:gd name="connsiteX8" fmla="*/ 4804 w 9244"/>
              <a:gd name="connsiteY8" fmla="*/ 2733 h 9802"/>
              <a:gd name="connsiteX9" fmla="*/ 5401 w 9244"/>
              <a:gd name="connsiteY9" fmla="*/ 3292 h 9802"/>
              <a:gd name="connsiteX10" fmla="*/ 5967 w 9244"/>
              <a:gd name="connsiteY10" fmla="*/ 3891 h 9802"/>
              <a:gd name="connsiteX11" fmla="*/ 6508 w 9244"/>
              <a:gd name="connsiteY11" fmla="*/ 4523 h 9802"/>
              <a:gd name="connsiteX12" fmla="*/ 7013 w 9244"/>
              <a:gd name="connsiteY12" fmla="*/ 5194 h 9802"/>
              <a:gd name="connsiteX13" fmla="*/ 7478 w 9244"/>
              <a:gd name="connsiteY13" fmla="*/ 5889 h 9802"/>
              <a:gd name="connsiteX14" fmla="*/ 7920 w 9244"/>
              <a:gd name="connsiteY14" fmla="*/ 6623 h 9802"/>
              <a:gd name="connsiteX15" fmla="*/ 8311 w 9244"/>
              <a:gd name="connsiteY15" fmla="*/ 7379 h 9802"/>
              <a:gd name="connsiteX16" fmla="*/ 8667 w 9244"/>
              <a:gd name="connsiteY16" fmla="*/ 8159 h 9802"/>
              <a:gd name="connsiteX17" fmla="*/ 8983 w 9244"/>
              <a:gd name="connsiteY17" fmla="*/ 8965 h 9802"/>
              <a:gd name="connsiteX18" fmla="*/ 9244 w 9244"/>
              <a:gd name="connsiteY18" fmla="*/ 9802 h 9802"/>
              <a:gd name="connsiteX19" fmla="*/ 6253 w 9244"/>
              <a:gd name="connsiteY19" fmla="*/ 8238 h 9802"/>
              <a:gd name="connsiteX20" fmla="*/ 5982 w 9244"/>
              <a:gd name="connsiteY20" fmla="*/ 7751 h 9802"/>
              <a:gd name="connsiteX21" fmla="*/ 5680 w 9244"/>
              <a:gd name="connsiteY21" fmla="*/ 7278 h 9802"/>
              <a:gd name="connsiteX22" fmla="*/ 5358 w 9244"/>
              <a:gd name="connsiteY22" fmla="*/ 6803 h 9802"/>
              <a:gd name="connsiteX23" fmla="*/ 5004 w 9244"/>
              <a:gd name="connsiteY23" fmla="*/ 6325 h 9802"/>
              <a:gd name="connsiteX24" fmla="*/ 4635 w 9244"/>
              <a:gd name="connsiteY24" fmla="*/ 5872 h 9802"/>
              <a:gd name="connsiteX25" fmla="*/ 4229 w 9244"/>
              <a:gd name="connsiteY25" fmla="*/ 5426 h 9802"/>
              <a:gd name="connsiteX26" fmla="*/ 3810 w 9244"/>
              <a:gd name="connsiteY26" fmla="*/ 4991 h 9802"/>
              <a:gd name="connsiteX27" fmla="*/ 3359 w 9244"/>
              <a:gd name="connsiteY27" fmla="*/ 4584 h 9802"/>
              <a:gd name="connsiteX28" fmla="*/ 2895 w 9244"/>
              <a:gd name="connsiteY28" fmla="*/ 4195 h 9802"/>
              <a:gd name="connsiteX0" fmla="*/ 2337 w 9205"/>
              <a:gd name="connsiteY0" fmla="*/ 4027 h 9747"/>
              <a:gd name="connsiteX1" fmla="*/ 0 w 9205"/>
              <a:gd name="connsiteY1" fmla="*/ 0 h 9747"/>
              <a:gd name="connsiteX2" fmla="*/ 787 w 9205"/>
              <a:gd name="connsiteY2" fmla="*/ 305 h 9747"/>
              <a:gd name="connsiteX3" fmla="*/ 1559 w 9205"/>
              <a:gd name="connsiteY3" fmla="*/ 667 h 9747"/>
              <a:gd name="connsiteX4" fmla="*/ 2302 w 9205"/>
              <a:gd name="connsiteY4" fmla="*/ 1066 h 9747"/>
              <a:gd name="connsiteX5" fmla="*/ 3022 w 9205"/>
              <a:gd name="connsiteY5" fmla="*/ 1510 h 9747"/>
              <a:gd name="connsiteX6" fmla="*/ 3729 w 9205"/>
              <a:gd name="connsiteY6" fmla="*/ 1999 h 9747"/>
              <a:gd name="connsiteX7" fmla="*/ 4402 w 9205"/>
              <a:gd name="connsiteY7" fmla="*/ 2535 h 9747"/>
              <a:gd name="connsiteX8" fmla="*/ 5048 w 9205"/>
              <a:gd name="connsiteY8" fmla="*/ 3105 h 9747"/>
              <a:gd name="connsiteX9" fmla="*/ 5660 w 9205"/>
              <a:gd name="connsiteY9" fmla="*/ 3717 h 9747"/>
              <a:gd name="connsiteX10" fmla="*/ 6245 w 9205"/>
              <a:gd name="connsiteY10" fmla="*/ 4361 h 9747"/>
              <a:gd name="connsiteX11" fmla="*/ 6792 w 9205"/>
              <a:gd name="connsiteY11" fmla="*/ 5046 h 9747"/>
              <a:gd name="connsiteX12" fmla="*/ 7295 w 9205"/>
              <a:gd name="connsiteY12" fmla="*/ 5755 h 9747"/>
              <a:gd name="connsiteX13" fmla="*/ 7773 w 9205"/>
              <a:gd name="connsiteY13" fmla="*/ 6504 h 9747"/>
              <a:gd name="connsiteX14" fmla="*/ 8196 w 9205"/>
              <a:gd name="connsiteY14" fmla="*/ 7275 h 9747"/>
              <a:gd name="connsiteX15" fmla="*/ 8581 w 9205"/>
              <a:gd name="connsiteY15" fmla="*/ 8071 h 9747"/>
              <a:gd name="connsiteX16" fmla="*/ 8923 w 9205"/>
              <a:gd name="connsiteY16" fmla="*/ 8893 h 9747"/>
              <a:gd name="connsiteX17" fmla="*/ 9205 w 9205"/>
              <a:gd name="connsiteY17" fmla="*/ 9747 h 9747"/>
              <a:gd name="connsiteX18" fmla="*/ 5969 w 9205"/>
              <a:gd name="connsiteY18" fmla="*/ 8151 h 9747"/>
              <a:gd name="connsiteX19" fmla="*/ 5676 w 9205"/>
              <a:gd name="connsiteY19" fmla="*/ 7655 h 9747"/>
              <a:gd name="connsiteX20" fmla="*/ 5350 w 9205"/>
              <a:gd name="connsiteY20" fmla="*/ 7172 h 9747"/>
              <a:gd name="connsiteX21" fmla="*/ 5001 w 9205"/>
              <a:gd name="connsiteY21" fmla="*/ 6687 h 9747"/>
              <a:gd name="connsiteX22" fmla="*/ 4618 w 9205"/>
              <a:gd name="connsiteY22" fmla="*/ 6200 h 9747"/>
              <a:gd name="connsiteX23" fmla="*/ 4219 w 9205"/>
              <a:gd name="connsiteY23" fmla="*/ 5738 h 9747"/>
              <a:gd name="connsiteX24" fmla="*/ 3780 w 9205"/>
              <a:gd name="connsiteY24" fmla="*/ 5283 h 9747"/>
              <a:gd name="connsiteX25" fmla="*/ 3327 w 9205"/>
              <a:gd name="connsiteY25" fmla="*/ 4839 h 9747"/>
              <a:gd name="connsiteX26" fmla="*/ 2839 w 9205"/>
              <a:gd name="connsiteY26" fmla="*/ 4424 h 9747"/>
              <a:gd name="connsiteX27" fmla="*/ 2337 w 9205"/>
              <a:gd name="connsiteY27" fmla="*/ 4027 h 9747"/>
              <a:gd name="connsiteX0" fmla="*/ 1684 w 9145"/>
              <a:gd name="connsiteY0" fmla="*/ 3819 h 9687"/>
              <a:gd name="connsiteX1" fmla="*/ 0 w 9145"/>
              <a:gd name="connsiteY1" fmla="*/ 0 h 9687"/>
              <a:gd name="connsiteX2" fmla="*/ 839 w 9145"/>
              <a:gd name="connsiteY2" fmla="*/ 371 h 9687"/>
              <a:gd name="connsiteX3" fmla="*/ 1646 w 9145"/>
              <a:gd name="connsiteY3" fmla="*/ 781 h 9687"/>
              <a:gd name="connsiteX4" fmla="*/ 2428 w 9145"/>
              <a:gd name="connsiteY4" fmla="*/ 1236 h 9687"/>
              <a:gd name="connsiteX5" fmla="*/ 3196 w 9145"/>
              <a:gd name="connsiteY5" fmla="*/ 1738 h 9687"/>
              <a:gd name="connsiteX6" fmla="*/ 3927 w 9145"/>
              <a:gd name="connsiteY6" fmla="*/ 2288 h 9687"/>
              <a:gd name="connsiteX7" fmla="*/ 4629 w 9145"/>
              <a:gd name="connsiteY7" fmla="*/ 2873 h 9687"/>
              <a:gd name="connsiteX8" fmla="*/ 5294 w 9145"/>
              <a:gd name="connsiteY8" fmla="*/ 3500 h 9687"/>
              <a:gd name="connsiteX9" fmla="*/ 5929 w 9145"/>
              <a:gd name="connsiteY9" fmla="*/ 4161 h 9687"/>
              <a:gd name="connsiteX10" fmla="*/ 6524 w 9145"/>
              <a:gd name="connsiteY10" fmla="*/ 4864 h 9687"/>
              <a:gd name="connsiteX11" fmla="*/ 7070 w 9145"/>
              <a:gd name="connsiteY11" fmla="*/ 5591 h 9687"/>
              <a:gd name="connsiteX12" fmla="*/ 7589 w 9145"/>
              <a:gd name="connsiteY12" fmla="*/ 6360 h 9687"/>
              <a:gd name="connsiteX13" fmla="*/ 8049 w 9145"/>
              <a:gd name="connsiteY13" fmla="*/ 7151 h 9687"/>
              <a:gd name="connsiteX14" fmla="*/ 8467 w 9145"/>
              <a:gd name="connsiteY14" fmla="*/ 7967 h 9687"/>
              <a:gd name="connsiteX15" fmla="*/ 8839 w 9145"/>
              <a:gd name="connsiteY15" fmla="*/ 8811 h 9687"/>
              <a:gd name="connsiteX16" fmla="*/ 9145 w 9145"/>
              <a:gd name="connsiteY16" fmla="*/ 9687 h 9687"/>
              <a:gd name="connsiteX17" fmla="*/ 5630 w 9145"/>
              <a:gd name="connsiteY17" fmla="*/ 8050 h 9687"/>
              <a:gd name="connsiteX18" fmla="*/ 5311 w 9145"/>
              <a:gd name="connsiteY18" fmla="*/ 7541 h 9687"/>
              <a:gd name="connsiteX19" fmla="*/ 4957 w 9145"/>
              <a:gd name="connsiteY19" fmla="*/ 7045 h 9687"/>
              <a:gd name="connsiteX20" fmla="*/ 4578 w 9145"/>
              <a:gd name="connsiteY20" fmla="*/ 6548 h 9687"/>
              <a:gd name="connsiteX21" fmla="*/ 4162 w 9145"/>
              <a:gd name="connsiteY21" fmla="*/ 6048 h 9687"/>
              <a:gd name="connsiteX22" fmla="*/ 3728 w 9145"/>
              <a:gd name="connsiteY22" fmla="*/ 5574 h 9687"/>
              <a:gd name="connsiteX23" fmla="*/ 3251 w 9145"/>
              <a:gd name="connsiteY23" fmla="*/ 5107 h 9687"/>
              <a:gd name="connsiteX24" fmla="*/ 2759 w 9145"/>
              <a:gd name="connsiteY24" fmla="*/ 4652 h 9687"/>
              <a:gd name="connsiteX25" fmla="*/ 2229 w 9145"/>
              <a:gd name="connsiteY25" fmla="*/ 4226 h 9687"/>
              <a:gd name="connsiteX26" fmla="*/ 1684 w 9145"/>
              <a:gd name="connsiteY26" fmla="*/ 3819 h 9687"/>
              <a:gd name="connsiteX0" fmla="*/ 924 w 9083"/>
              <a:gd name="connsiteY0" fmla="*/ 3559 h 9617"/>
              <a:gd name="connsiteX1" fmla="*/ 0 w 9083"/>
              <a:gd name="connsiteY1" fmla="*/ 0 h 9617"/>
              <a:gd name="connsiteX2" fmla="*/ 883 w 9083"/>
              <a:gd name="connsiteY2" fmla="*/ 423 h 9617"/>
              <a:gd name="connsiteX3" fmla="*/ 1738 w 9083"/>
              <a:gd name="connsiteY3" fmla="*/ 893 h 9617"/>
              <a:gd name="connsiteX4" fmla="*/ 2578 w 9083"/>
              <a:gd name="connsiteY4" fmla="*/ 1411 h 9617"/>
              <a:gd name="connsiteX5" fmla="*/ 3377 w 9083"/>
              <a:gd name="connsiteY5" fmla="*/ 1979 h 9617"/>
              <a:gd name="connsiteX6" fmla="*/ 4145 w 9083"/>
              <a:gd name="connsiteY6" fmla="*/ 2583 h 9617"/>
              <a:gd name="connsiteX7" fmla="*/ 4872 w 9083"/>
              <a:gd name="connsiteY7" fmla="*/ 3230 h 9617"/>
              <a:gd name="connsiteX8" fmla="*/ 5566 w 9083"/>
              <a:gd name="connsiteY8" fmla="*/ 3912 h 9617"/>
              <a:gd name="connsiteX9" fmla="*/ 6217 w 9083"/>
              <a:gd name="connsiteY9" fmla="*/ 4638 h 9617"/>
              <a:gd name="connsiteX10" fmla="*/ 6814 w 9083"/>
              <a:gd name="connsiteY10" fmla="*/ 5389 h 9617"/>
              <a:gd name="connsiteX11" fmla="*/ 7382 w 9083"/>
              <a:gd name="connsiteY11" fmla="*/ 6183 h 9617"/>
              <a:gd name="connsiteX12" fmla="*/ 7885 w 9083"/>
              <a:gd name="connsiteY12" fmla="*/ 6999 h 9617"/>
              <a:gd name="connsiteX13" fmla="*/ 8342 w 9083"/>
              <a:gd name="connsiteY13" fmla="*/ 7841 h 9617"/>
              <a:gd name="connsiteX14" fmla="*/ 8748 w 9083"/>
              <a:gd name="connsiteY14" fmla="*/ 8713 h 9617"/>
              <a:gd name="connsiteX15" fmla="*/ 9083 w 9083"/>
              <a:gd name="connsiteY15" fmla="*/ 9617 h 9617"/>
              <a:gd name="connsiteX16" fmla="*/ 5239 w 9083"/>
              <a:gd name="connsiteY16" fmla="*/ 7927 h 9617"/>
              <a:gd name="connsiteX17" fmla="*/ 4891 w 9083"/>
              <a:gd name="connsiteY17" fmla="*/ 7402 h 9617"/>
              <a:gd name="connsiteX18" fmla="*/ 4503 w 9083"/>
              <a:gd name="connsiteY18" fmla="*/ 6890 h 9617"/>
              <a:gd name="connsiteX19" fmla="*/ 4089 w 9083"/>
              <a:gd name="connsiteY19" fmla="*/ 6377 h 9617"/>
              <a:gd name="connsiteX20" fmla="*/ 3634 w 9083"/>
              <a:gd name="connsiteY20" fmla="*/ 5860 h 9617"/>
              <a:gd name="connsiteX21" fmla="*/ 3160 w 9083"/>
              <a:gd name="connsiteY21" fmla="*/ 5371 h 9617"/>
              <a:gd name="connsiteX22" fmla="*/ 2638 w 9083"/>
              <a:gd name="connsiteY22" fmla="*/ 4889 h 9617"/>
              <a:gd name="connsiteX23" fmla="*/ 2100 w 9083"/>
              <a:gd name="connsiteY23" fmla="*/ 4419 h 9617"/>
              <a:gd name="connsiteX24" fmla="*/ 1520 w 9083"/>
              <a:gd name="connsiteY24" fmla="*/ 3980 h 9617"/>
              <a:gd name="connsiteX25" fmla="*/ 924 w 9083"/>
              <a:gd name="connsiteY25" fmla="*/ 3559 h 9617"/>
              <a:gd name="connsiteX0" fmla="*/ 45 w 9028"/>
              <a:gd name="connsiteY0" fmla="*/ 3261 h 9560"/>
              <a:gd name="connsiteX1" fmla="*/ 0 w 9028"/>
              <a:gd name="connsiteY1" fmla="*/ 0 h 9560"/>
              <a:gd name="connsiteX2" fmla="*/ 941 w 9028"/>
              <a:gd name="connsiteY2" fmla="*/ 489 h 9560"/>
              <a:gd name="connsiteX3" fmla="*/ 1866 w 9028"/>
              <a:gd name="connsiteY3" fmla="*/ 1027 h 9560"/>
              <a:gd name="connsiteX4" fmla="*/ 2746 w 9028"/>
              <a:gd name="connsiteY4" fmla="*/ 1618 h 9560"/>
              <a:gd name="connsiteX5" fmla="*/ 3591 w 9028"/>
              <a:gd name="connsiteY5" fmla="*/ 2246 h 9560"/>
              <a:gd name="connsiteX6" fmla="*/ 4392 w 9028"/>
              <a:gd name="connsiteY6" fmla="*/ 2919 h 9560"/>
              <a:gd name="connsiteX7" fmla="*/ 5156 w 9028"/>
              <a:gd name="connsiteY7" fmla="*/ 3628 h 9560"/>
              <a:gd name="connsiteX8" fmla="*/ 5873 w 9028"/>
              <a:gd name="connsiteY8" fmla="*/ 4383 h 9560"/>
              <a:gd name="connsiteX9" fmla="*/ 6530 w 9028"/>
              <a:gd name="connsiteY9" fmla="*/ 5164 h 9560"/>
              <a:gd name="connsiteX10" fmla="*/ 7155 w 9028"/>
              <a:gd name="connsiteY10" fmla="*/ 5989 h 9560"/>
              <a:gd name="connsiteX11" fmla="*/ 7709 w 9028"/>
              <a:gd name="connsiteY11" fmla="*/ 6838 h 9560"/>
              <a:gd name="connsiteX12" fmla="*/ 8212 w 9028"/>
              <a:gd name="connsiteY12" fmla="*/ 7713 h 9560"/>
              <a:gd name="connsiteX13" fmla="*/ 8659 w 9028"/>
              <a:gd name="connsiteY13" fmla="*/ 8620 h 9560"/>
              <a:gd name="connsiteX14" fmla="*/ 9028 w 9028"/>
              <a:gd name="connsiteY14" fmla="*/ 9560 h 9560"/>
              <a:gd name="connsiteX15" fmla="*/ 4796 w 9028"/>
              <a:gd name="connsiteY15" fmla="*/ 7803 h 9560"/>
              <a:gd name="connsiteX16" fmla="*/ 4413 w 9028"/>
              <a:gd name="connsiteY16" fmla="*/ 7257 h 9560"/>
              <a:gd name="connsiteX17" fmla="*/ 3986 w 9028"/>
              <a:gd name="connsiteY17" fmla="*/ 6724 h 9560"/>
              <a:gd name="connsiteX18" fmla="*/ 3530 w 9028"/>
              <a:gd name="connsiteY18" fmla="*/ 6191 h 9560"/>
              <a:gd name="connsiteX19" fmla="*/ 3029 w 9028"/>
              <a:gd name="connsiteY19" fmla="*/ 5653 h 9560"/>
              <a:gd name="connsiteX20" fmla="*/ 2507 w 9028"/>
              <a:gd name="connsiteY20" fmla="*/ 5145 h 9560"/>
              <a:gd name="connsiteX21" fmla="*/ 1932 w 9028"/>
              <a:gd name="connsiteY21" fmla="*/ 4644 h 9560"/>
              <a:gd name="connsiteX22" fmla="*/ 1340 w 9028"/>
              <a:gd name="connsiteY22" fmla="*/ 4155 h 9560"/>
              <a:gd name="connsiteX23" fmla="*/ 701 w 9028"/>
              <a:gd name="connsiteY23" fmla="*/ 3699 h 9560"/>
              <a:gd name="connsiteX24" fmla="*/ 45 w 9028"/>
              <a:gd name="connsiteY24" fmla="*/ 3261 h 9560"/>
              <a:gd name="connsiteX0" fmla="*/ 0 w 9950"/>
              <a:gd name="connsiteY0" fmla="*/ 2899 h 9488"/>
              <a:gd name="connsiteX1" fmla="*/ 992 w 9950"/>
              <a:gd name="connsiteY1" fmla="*/ 0 h 9488"/>
              <a:gd name="connsiteX2" fmla="*/ 2017 w 9950"/>
              <a:gd name="connsiteY2" fmla="*/ 562 h 9488"/>
              <a:gd name="connsiteX3" fmla="*/ 2992 w 9950"/>
              <a:gd name="connsiteY3" fmla="*/ 1180 h 9488"/>
              <a:gd name="connsiteX4" fmla="*/ 3928 w 9950"/>
              <a:gd name="connsiteY4" fmla="*/ 1837 h 9488"/>
              <a:gd name="connsiteX5" fmla="*/ 4815 w 9950"/>
              <a:gd name="connsiteY5" fmla="*/ 2541 h 9488"/>
              <a:gd name="connsiteX6" fmla="*/ 5661 w 9950"/>
              <a:gd name="connsiteY6" fmla="*/ 3283 h 9488"/>
              <a:gd name="connsiteX7" fmla="*/ 6455 w 9950"/>
              <a:gd name="connsiteY7" fmla="*/ 4073 h 9488"/>
              <a:gd name="connsiteX8" fmla="*/ 7183 w 9950"/>
              <a:gd name="connsiteY8" fmla="*/ 4890 h 9488"/>
              <a:gd name="connsiteX9" fmla="*/ 7875 w 9950"/>
              <a:gd name="connsiteY9" fmla="*/ 5753 h 9488"/>
              <a:gd name="connsiteX10" fmla="*/ 8489 w 9950"/>
              <a:gd name="connsiteY10" fmla="*/ 6641 h 9488"/>
              <a:gd name="connsiteX11" fmla="*/ 9046 w 9950"/>
              <a:gd name="connsiteY11" fmla="*/ 7556 h 9488"/>
              <a:gd name="connsiteX12" fmla="*/ 9541 w 9950"/>
              <a:gd name="connsiteY12" fmla="*/ 8505 h 9488"/>
              <a:gd name="connsiteX13" fmla="*/ 9950 w 9950"/>
              <a:gd name="connsiteY13" fmla="*/ 9488 h 9488"/>
              <a:gd name="connsiteX14" fmla="*/ 5262 w 9950"/>
              <a:gd name="connsiteY14" fmla="*/ 7650 h 9488"/>
              <a:gd name="connsiteX15" fmla="*/ 4838 w 9950"/>
              <a:gd name="connsiteY15" fmla="*/ 7079 h 9488"/>
              <a:gd name="connsiteX16" fmla="*/ 4365 w 9950"/>
              <a:gd name="connsiteY16" fmla="*/ 6521 h 9488"/>
              <a:gd name="connsiteX17" fmla="*/ 3860 w 9950"/>
              <a:gd name="connsiteY17" fmla="*/ 5964 h 9488"/>
              <a:gd name="connsiteX18" fmla="*/ 3305 w 9950"/>
              <a:gd name="connsiteY18" fmla="*/ 5401 h 9488"/>
              <a:gd name="connsiteX19" fmla="*/ 2727 w 9950"/>
              <a:gd name="connsiteY19" fmla="*/ 4870 h 9488"/>
              <a:gd name="connsiteX20" fmla="*/ 2090 w 9950"/>
              <a:gd name="connsiteY20" fmla="*/ 4346 h 9488"/>
              <a:gd name="connsiteX21" fmla="*/ 1434 w 9950"/>
              <a:gd name="connsiteY21" fmla="*/ 3834 h 9488"/>
              <a:gd name="connsiteX22" fmla="*/ 726 w 9950"/>
              <a:gd name="connsiteY22" fmla="*/ 3357 h 9488"/>
              <a:gd name="connsiteX23" fmla="*/ 0 w 9950"/>
              <a:gd name="connsiteY23" fmla="*/ 2899 h 9488"/>
              <a:gd name="connsiteX0" fmla="*/ 0 w 10000"/>
              <a:gd name="connsiteY0" fmla="*/ 2463 h 9408"/>
              <a:gd name="connsiteX1" fmla="*/ 2027 w 10000"/>
              <a:gd name="connsiteY1" fmla="*/ 0 h 9408"/>
              <a:gd name="connsiteX2" fmla="*/ 3007 w 10000"/>
              <a:gd name="connsiteY2" fmla="*/ 652 h 9408"/>
              <a:gd name="connsiteX3" fmla="*/ 3948 w 10000"/>
              <a:gd name="connsiteY3" fmla="*/ 1344 h 9408"/>
              <a:gd name="connsiteX4" fmla="*/ 4839 w 10000"/>
              <a:gd name="connsiteY4" fmla="*/ 2086 h 9408"/>
              <a:gd name="connsiteX5" fmla="*/ 5689 w 10000"/>
              <a:gd name="connsiteY5" fmla="*/ 2868 h 9408"/>
              <a:gd name="connsiteX6" fmla="*/ 6487 w 10000"/>
              <a:gd name="connsiteY6" fmla="*/ 3701 h 9408"/>
              <a:gd name="connsiteX7" fmla="*/ 7219 w 10000"/>
              <a:gd name="connsiteY7" fmla="*/ 4562 h 9408"/>
              <a:gd name="connsiteX8" fmla="*/ 7915 w 10000"/>
              <a:gd name="connsiteY8" fmla="*/ 5471 h 9408"/>
              <a:gd name="connsiteX9" fmla="*/ 8532 w 10000"/>
              <a:gd name="connsiteY9" fmla="*/ 6407 h 9408"/>
              <a:gd name="connsiteX10" fmla="*/ 9091 w 10000"/>
              <a:gd name="connsiteY10" fmla="*/ 7372 h 9408"/>
              <a:gd name="connsiteX11" fmla="*/ 9589 w 10000"/>
              <a:gd name="connsiteY11" fmla="*/ 8372 h 9408"/>
              <a:gd name="connsiteX12" fmla="*/ 10000 w 10000"/>
              <a:gd name="connsiteY12" fmla="*/ 9408 h 9408"/>
              <a:gd name="connsiteX13" fmla="*/ 5288 w 10000"/>
              <a:gd name="connsiteY13" fmla="*/ 7471 h 9408"/>
              <a:gd name="connsiteX14" fmla="*/ 4862 w 10000"/>
              <a:gd name="connsiteY14" fmla="*/ 6869 h 9408"/>
              <a:gd name="connsiteX15" fmla="*/ 4387 w 10000"/>
              <a:gd name="connsiteY15" fmla="*/ 6281 h 9408"/>
              <a:gd name="connsiteX16" fmla="*/ 3879 w 10000"/>
              <a:gd name="connsiteY16" fmla="*/ 5694 h 9408"/>
              <a:gd name="connsiteX17" fmla="*/ 3322 w 10000"/>
              <a:gd name="connsiteY17" fmla="*/ 5100 h 9408"/>
              <a:gd name="connsiteX18" fmla="*/ 2741 w 10000"/>
              <a:gd name="connsiteY18" fmla="*/ 4541 h 9408"/>
              <a:gd name="connsiteX19" fmla="*/ 2101 w 10000"/>
              <a:gd name="connsiteY19" fmla="*/ 3989 h 9408"/>
              <a:gd name="connsiteX20" fmla="*/ 1441 w 10000"/>
              <a:gd name="connsiteY20" fmla="*/ 3449 h 9408"/>
              <a:gd name="connsiteX21" fmla="*/ 730 w 10000"/>
              <a:gd name="connsiteY21" fmla="*/ 2946 h 9408"/>
              <a:gd name="connsiteX22" fmla="*/ 0 w 10000"/>
              <a:gd name="connsiteY22" fmla="*/ 2463 h 9408"/>
              <a:gd name="connsiteX0" fmla="*/ 0 w 10000"/>
              <a:gd name="connsiteY0" fmla="*/ 1925 h 9307"/>
              <a:gd name="connsiteX1" fmla="*/ 3007 w 10000"/>
              <a:gd name="connsiteY1" fmla="*/ 0 h 9307"/>
              <a:gd name="connsiteX2" fmla="*/ 3948 w 10000"/>
              <a:gd name="connsiteY2" fmla="*/ 736 h 9307"/>
              <a:gd name="connsiteX3" fmla="*/ 4839 w 10000"/>
              <a:gd name="connsiteY3" fmla="*/ 1524 h 9307"/>
              <a:gd name="connsiteX4" fmla="*/ 5689 w 10000"/>
              <a:gd name="connsiteY4" fmla="*/ 2355 h 9307"/>
              <a:gd name="connsiteX5" fmla="*/ 6487 w 10000"/>
              <a:gd name="connsiteY5" fmla="*/ 3241 h 9307"/>
              <a:gd name="connsiteX6" fmla="*/ 7219 w 10000"/>
              <a:gd name="connsiteY6" fmla="*/ 4156 h 9307"/>
              <a:gd name="connsiteX7" fmla="*/ 7915 w 10000"/>
              <a:gd name="connsiteY7" fmla="*/ 5122 h 9307"/>
              <a:gd name="connsiteX8" fmla="*/ 8532 w 10000"/>
              <a:gd name="connsiteY8" fmla="*/ 6117 h 9307"/>
              <a:gd name="connsiteX9" fmla="*/ 9091 w 10000"/>
              <a:gd name="connsiteY9" fmla="*/ 7143 h 9307"/>
              <a:gd name="connsiteX10" fmla="*/ 9589 w 10000"/>
              <a:gd name="connsiteY10" fmla="*/ 8206 h 9307"/>
              <a:gd name="connsiteX11" fmla="*/ 10000 w 10000"/>
              <a:gd name="connsiteY11" fmla="*/ 9307 h 9307"/>
              <a:gd name="connsiteX12" fmla="*/ 5288 w 10000"/>
              <a:gd name="connsiteY12" fmla="*/ 7248 h 9307"/>
              <a:gd name="connsiteX13" fmla="*/ 4862 w 10000"/>
              <a:gd name="connsiteY13" fmla="*/ 6608 h 9307"/>
              <a:gd name="connsiteX14" fmla="*/ 4387 w 10000"/>
              <a:gd name="connsiteY14" fmla="*/ 5983 h 9307"/>
              <a:gd name="connsiteX15" fmla="*/ 3879 w 10000"/>
              <a:gd name="connsiteY15" fmla="*/ 5359 h 9307"/>
              <a:gd name="connsiteX16" fmla="*/ 3322 w 10000"/>
              <a:gd name="connsiteY16" fmla="*/ 4728 h 9307"/>
              <a:gd name="connsiteX17" fmla="*/ 2741 w 10000"/>
              <a:gd name="connsiteY17" fmla="*/ 4134 h 9307"/>
              <a:gd name="connsiteX18" fmla="*/ 2101 w 10000"/>
              <a:gd name="connsiteY18" fmla="*/ 3547 h 9307"/>
              <a:gd name="connsiteX19" fmla="*/ 1441 w 10000"/>
              <a:gd name="connsiteY19" fmla="*/ 2973 h 9307"/>
              <a:gd name="connsiteX20" fmla="*/ 730 w 10000"/>
              <a:gd name="connsiteY20" fmla="*/ 2438 h 9307"/>
              <a:gd name="connsiteX21" fmla="*/ 0 w 10000"/>
              <a:gd name="connsiteY21" fmla="*/ 1925 h 9307"/>
              <a:gd name="connsiteX0" fmla="*/ 0 w 10000"/>
              <a:gd name="connsiteY0" fmla="*/ 1277 h 9209"/>
              <a:gd name="connsiteX1" fmla="*/ 3948 w 10000"/>
              <a:gd name="connsiteY1" fmla="*/ 0 h 9209"/>
              <a:gd name="connsiteX2" fmla="*/ 4839 w 10000"/>
              <a:gd name="connsiteY2" fmla="*/ 846 h 9209"/>
              <a:gd name="connsiteX3" fmla="*/ 5689 w 10000"/>
              <a:gd name="connsiteY3" fmla="*/ 1739 h 9209"/>
              <a:gd name="connsiteX4" fmla="*/ 6487 w 10000"/>
              <a:gd name="connsiteY4" fmla="*/ 2691 h 9209"/>
              <a:gd name="connsiteX5" fmla="*/ 7219 w 10000"/>
              <a:gd name="connsiteY5" fmla="*/ 3674 h 9209"/>
              <a:gd name="connsiteX6" fmla="*/ 7915 w 10000"/>
              <a:gd name="connsiteY6" fmla="*/ 4712 h 9209"/>
              <a:gd name="connsiteX7" fmla="*/ 8532 w 10000"/>
              <a:gd name="connsiteY7" fmla="*/ 5781 h 9209"/>
              <a:gd name="connsiteX8" fmla="*/ 9091 w 10000"/>
              <a:gd name="connsiteY8" fmla="*/ 6884 h 9209"/>
              <a:gd name="connsiteX9" fmla="*/ 9589 w 10000"/>
              <a:gd name="connsiteY9" fmla="*/ 8026 h 9209"/>
              <a:gd name="connsiteX10" fmla="*/ 10000 w 10000"/>
              <a:gd name="connsiteY10" fmla="*/ 9209 h 9209"/>
              <a:gd name="connsiteX11" fmla="*/ 5288 w 10000"/>
              <a:gd name="connsiteY11" fmla="*/ 6997 h 9209"/>
              <a:gd name="connsiteX12" fmla="*/ 4862 w 10000"/>
              <a:gd name="connsiteY12" fmla="*/ 6309 h 9209"/>
              <a:gd name="connsiteX13" fmla="*/ 4387 w 10000"/>
              <a:gd name="connsiteY13" fmla="*/ 5637 h 9209"/>
              <a:gd name="connsiteX14" fmla="*/ 3879 w 10000"/>
              <a:gd name="connsiteY14" fmla="*/ 4967 h 9209"/>
              <a:gd name="connsiteX15" fmla="*/ 3322 w 10000"/>
              <a:gd name="connsiteY15" fmla="*/ 4289 h 9209"/>
              <a:gd name="connsiteX16" fmla="*/ 2741 w 10000"/>
              <a:gd name="connsiteY16" fmla="*/ 3651 h 9209"/>
              <a:gd name="connsiteX17" fmla="*/ 2101 w 10000"/>
              <a:gd name="connsiteY17" fmla="*/ 3020 h 9209"/>
              <a:gd name="connsiteX18" fmla="*/ 1441 w 10000"/>
              <a:gd name="connsiteY18" fmla="*/ 2403 h 9209"/>
              <a:gd name="connsiteX19" fmla="*/ 730 w 10000"/>
              <a:gd name="connsiteY19" fmla="*/ 1829 h 9209"/>
              <a:gd name="connsiteX20" fmla="*/ 0 w 10000"/>
              <a:gd name="connsiteY20" fmla="*/ 1277 h 9209"/>
              <a:gd name="connsiteX0" fmla="*/ 0 w 10000"/>
              <a:gd name="connsiteY0" fmla="*/ 480 h 9093"/>
              <a:gd name="connsiteX1" fmla="*/ 4839 w 10000"/>
              <a:gd name="connsiteY1" fmla="*/ 12 h 9093"/>
              <a:gd name="connsiteX2" fmla="*/ 5689 w 10000"/>
              <a:gd name="connsiteY2" fmla="*/ 981 h 9093"/>
              <a:gd name="connsiteX3" fmla="*/ 6487 w 10000"/>
              <a:gd name="connsiteY3" fmla="*/ 2015 h 9093"/>
              <a:gd name="connsiteX4" fmla="*/ 7219 w 10000"/>
              <a:gd name="connsiteY4" fmla="*/ 3083 h 9093"/>
              <a:gd name="connsiteX5" fmla="*/ 7915 w 10000"/>
              <a:gd name="connsiteY5" fmla="*/ 4210 h 9093"/>
              <a:gd name="connsiteX6" fmla="*/ 8532 w 10000"/>
              <a:gd name="connsiteY6" fmla="*/ 5371 h 9093"/>
              <a:gd name="connsiteX7" fmla="*/ 9091 w 10000"/>
              <a:gd name="connsiteY7" fmla="*/ 6568 h 9093"/>
              <a:gd name="connsiteX8" fmla="*/ 9589 w 10000"/>
              <a:gd name="connsiteY8" fmla="*/ 7808 h 9093"/>
              <a:gd name="connsiteX9" fmla="*/ 10000 w 10000"/>
              <a:gd name="connsiteY9" fmla="*/ 9093 h 9093"/>
              <a:gd name="connsiteX10" fmla="*/ 5288 w 10000"/>
              <a:gd name="connsiteY10" fmla="*/ 6691 h 9093"/>
              <a:gd name="connsiteX11" fmla="*/ 4862 w 10000"/>
              <a:gd name="connsiteY11" fmla="*/ 5944 h 9093"/>
              <a:gd name="connsiteX12" fmla="*/ 4387 w 10000"/>
              <a:gd name="connsiteY12" fmla="*/ 5214 h 9093"/>
              <a:gd name="connsiteX13" fmla="*/ 3879 w 10000"/>
              <a:gd name="connsiteY13" fmla="*/ 4487 h 9093"/>
              <a:gd name="connsiteX14" fmla="*/ 3322 w 10000"/>
              <a:gd name="connsiteY14" fmla="*/ 3750 h 9093"/>
              <a:gd name="connsiteX15" fmla="*/ 2741 w 10000"/>
              <a:gd name="connsiteY15" fmla="*/ 3058 h 9093"/>
              <a:gd name="connsiteX16" fmla="*/ 2101 w 10000"/>
              <a:gd name="connsiteY16" fmla="*/ 2372 h 9093"/>
              <a:gd name="connsiteX17" fmla="*/ 1441 w 10000"/>
              <a:gd name="connsiteY17" fmla="*/ 1702 h 9093"/>
              <a:gd name="connsiteX18" fmla="*/ 730 w 10000"/>
              <a:gd name="connsiteY18" fmla="*/ 1079 h 9093"/>
              <a:gd name="connsiteX19" fmla="*/ 0 w 10000"/>
              <a:gd name="connsiteY19" fmla="*/ 480 h 9093"/>
              <a:gd name="connsiteX0" fmla="*/ 0 w 10000"/>
              <a:gd name="connsiteY0" fmla="*/ 528 h 10000"/>
              <a:gd name="connsiteX1" fmla="*/ 4839 w 10000"/>
              <a:gd name="connsiteY1" fmla="*/ 13 h 10000"/>
              <a:gd name="connsiteX2" fmla="*/ 5069 w 10000"/>
              <a:gd name="connsiteY2" fmla="*/ 587 h 10000"/>
              <a:gd name="connsiteX3" fmla="*/ 5689 w 10000"/>
              <a:gd name="connsiteY3" fmla="*/ 1079 h 10000"/>
              <a:gd name="connsiteX4" fmla="*/ 6487 w 10000"/>
              <a:gd name="connsiteY4" fmla="*/ 2216 h 10000"/>
              <a:gd name="connsiteX5" fmla="*/ 7219 w 10000"/>
              <a:gd name="connsiteY5" fmla="*/ 3391 h 10000"/>
              <a:gd name="connsiteX6" fmla="*/ 7915 w 10000"/>
              <a:gd name="connsiteY6" fmla="*/ 4630 h 10000"/>
              <a:gd name="connsiteX7" fmla="*/ 8532 w 10000"/>
              <a:gd name="connsiteY7" fmla="*/ 5907 h 10000"/>
              <a:gd name="connsiteX8" fmla="*/ 9091 w 10000"/>
              <a:gd name="connsiteY8" fmla="*/ 7223 h 10000"/>
              <a:gd name="connsiteX9" fmla="*/ 9589 w 10000"/>
              <a:gd name="connsiteY9" fmla="*/ 8587 h 10000"/>
              <a:gd name="connsiteX10" fmla="*/ 10000 w 10000"/>
              <a:gd name="connsiteY10" fmla="*/ 10000 h 10000"/>
              <a:gd name="connsiteX11" fmla="*/ 5288 w 10000"/>
              <a:gd name="connsiteY11" fmla="*/ 7358 h 10000"/>
              <a:gd name="connsiteX12" fmla="*/ 4862 w 10000"/>
              <a:gd name="connsiteY12" fmla="*/ 6537 h 10000"/>
              <a:gd name="connsiteX13" fmla="*/ 4387 w 10000"/>
              <a:gd name="connsiteY13" fmla="*/ 5734 h 10000"/>
              <a:gd name="connsiteX14" fmla="*/ 3879 w 10000"/>
              <a:gd name="connsiteY14" fmla="*/ 4935 h 10000"/>
              <a:gd name="connsiteX15" fmla="*/ 3322 w 10000"/>
              <a:gd name="connsiteY15" fmla="*/ 4124 h 10000"/>
              <a:gd name="connsiteX16" fmla="*/ 2741 w 10000"/>
              <a:gd name="connsiteY16" fmla="*/ 3363 h 10000"/>
              <a:gd name="connsiteX17" fmla="*/ 2101 w 10000"/>
              <a:gd name="connsiteY17" fmla="*/ 2609 h 10000"/>
              <a:gd name="connsiteX18" fmla="*/ 1441 w 10000"/>
              <a:gd name="connsiteY18" fmla="*/ 1872 h 10000"/>
              <a:gd name="connsiteX19" fmla="*/ 730 w 10000"/>
              <a:gd name="connsiteY19" fmla="*/ 1187 h 10000"/>
              <a:gd name="connsiteX20" fmla="*/ 0 w 10000"/>
              <a:gd name="connsiteY20" fmla="*/ 528 h 10000"/>
              <a:gd name="connsiteX0" fmla="*/ 0 w 10000"/>
              <a:gd name="connsiteY0" fmla="*/ 50 h 9522"/>
              <a:gd name="connsiteX1" fmla="*/ 5069 w 10000"/>
              <a:gd name="connsiteY1" fmla="*/ 109 h 9522"/>
              <a:gd name="connsiteX2" fmla="*/ 5689 w 10000"/>
              <a:gd name="connsiteY2" fmla="*/ 601 h 9522"/>
              <a:gd name="connsiteX3" fmla="*/ 6487 w 10000"/>
              <a:gd name="connsiteY3" fmla="*/ 1738 h 9522"/>
              <a:gd name="connsiteX4" fmla="*/ 7219 w 10000"/>
              <a:gd name="connsiteY4" fmla="*/ 2913 h 9522"/>
              <a:gd name="connsiteX5" fmla="*/ 7915 w 10000"/>
              <a:gd name="connsiteY5" fmla="*/ 4152 h 9522"/>
              <a:gd name="connsiteX6" fmla="*/ 8532 w 10000"/>
              <a:gd name="connsiteY6" fmla="*/ 5429 h 9522"/>
              <a:gd name="connsiteX7" fmla="*/ 9091 w 10000"/>
              <a:gd name="connsiteY7" fmla="*/ 6745 h 9522"/>
              <a:gd name="connsiteX8" fmla="*/ 9589 w 10000"/>
              <a:gd name="connsiteY8" fmla="*/ 8109 h 9522"/>
              <a:gd name="connsiteX9" fmla="*/ 10000 w 10000"/>
              <a:gd name="connsiteY9" fmla="*/ 9522 h 9522"/>
              <a:gd name="connsiteX10" fmla="*/ 5288 w 10000"/>
              <a:gd name="connsiteY10" fmla="*/ 6880 h 9522"/>
              <a:gd name="connsiteX11" fmla="*/ 4862 w 10000"/>
              <a:gd name="connsiteY11" fmla="*/ 6059 h 9522"/>
              <a:gd name="connsiteX12" fmla="*/ 4387 w 10000"/>
              <a:gd name="connsiteY12" fmla="*/ 5256 h 9522"/>
              <a:gd name="connsiteX13" fmla="*/ 3879 w 10000"/>
              <a:gd name="connsiteY13" fmla="*/ 4457 h 9522"/>
              <a:gd name="connsiteX14" fmla="*/ 3322 w 10000"/>
              <a:gd name="connsiteY14" fmla="*/ 3646 h 9522"/>
              <a:gd name="connsiteX15" fmla="*/ 2741 w 10000"/>
              <a:gd name="connsiteY15" fmla="*/ 2885 h 9522"/>
              <a:gd name="connsiteX16" fmla="*/ 2101 w 10000"/>
              <a:gd name="connsiteY16" fmla="*/ 2131 h 9522"/>
              <a:gd name="connsiteX17" fmla="*/ 1441 w 10000"/>
              <a:gd name="connsiteY17" fmla="*/ 1394 h 9522"/>
              <a:gd name="connsiteX18" fmla="*/ 730 w 10000"/>
              <a:gd name="connsiteY18" fmla="*/ 709 h 9522"/>
              <a:gd name="connsiteX19" fmla="*/ 0 w 10000"/>
              <a:gd name="connsiteY19" fmla="*/ 50 h 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9522">
                <a:moveTo>
                  <a:pt x="0" y="50"/>
                </a:moveTo>
                <a:cubicBezTo>
                  <a:pt x="723" y="-50"/>
                  <a:pt x="4121" y="17"/>
                  <a:pt x="5069" y="109"/>
                </a:cubicBezTo>
                <a:cubicBezTo>
                  <a:pt x="5211" y="287"/>
                  <a:pt x="5453" y="330"/>
                  <a:pt x="5689" y="601"/>
                </a:cubicBezTo>
                <a:lnTo>
                  <a:pt x="6487" y="1738"/>
                </a:lnTo>
                <a:lnTo>
                  <a:pt x="7219" y="2913"/>
                </a:lnTo>
                <a:cubicBezTo>
                  <a:pt x="7449" y="3323"/>
                  <a:pt x="7677" y="3737"/>
                  <a:pt x="7915" y="4152"/>
                </a:cubicBezTo>
                <a:cubicBezTo>
                  <a:pt x="8111" y="4576"/>
                  <a:pt x="8321" y="5004"/>
                  <a:pt x="8532" y="5429"/>
                </a:cubicBezTo>
                <a:cubicBezTo>
                  <a:pt x="8716" y="5868"/>
                  <a:pt x="8901" y="6310"/>
                  <a:pt x="9091" y="6745"/>
                </a:cubicBezTo>
                <a:cubicBezTo>
                  <a:pt x="9257" y="7202"/>
                  <a:pt x="9422" y="7657"/>
                  <a:pt x="9589" y="8109"/>
                </a:cubicBezTo>
                <a:cubicBezTo>
                  <a:pt x="9729" y="8580"/>
                  <a:pt x="9859" y="9051"/>
                  <a:pt x="10000" y="9522"/>
                </a:cubicBezTo>
                <a:lnTo>
                  <a:pt x="5288" y="6880"/>
                </a:lnTo>
                <a:cubicBezTo>
                  <a:pt x="5152" y="6608"/>
                  <a:pt x="5003" y="6334"/>
                  <a:pt x="4862" y="6059"/>
                </a:cubicBezTo>
                <a:cubicBezTo>
                  <a:pt x="4698" y="5793"/>
                  <a:pt x="4542" y="5526"/>
                  <a:pt x="4387" y="5256"/>
                </a:cubicBezTo>
                <a:lnTo>
                  <a:pt x="3879" y="4457"/>
                </a:lnTo>
                <a:cubicBezTo>
                  <a:pt x="3696" y="4186"/>
                  <a:pt x="3506" y="3917"/>
                  <a:pt x="3322" y="3646"/>
                </a:cubicBezTo>
                <a:cubicBezTo>
                  <a:pt x="3126" y="3391"/>
                  <a:pt x="2927" y="3137"/>
                  <a:pt x="2741" y="2885"/>
                </a:cubicBezTo>
                <a:cubicBezTo>
                  <a:pt x="2517" y="2632"/>
                  <a:pt x="2316" y="2378"/>
                  <a:pt x="2101" y="2131"/>
                </a:cubicBezTo>
                <a:cubicBezTo>
                  <a:pt x="1875" y="1884"/>
                  <a:pt x="1667" y="1639"/>
                  <a:pt x="1441" y="1394"/>
                </a:cubicBezTo>
                <a:cubicBezTo>
                  <a:pt x="1211" y="1165"/>
                  <a:pt x="969" y="935"/>
                  <a:pt x="730" y="709"/>
                </a:cubicBezTo>
                <a:cubicBezTo>
                  <a:pt x="493" y="488"/>
                  <a:pt x="242" y="269"/>
                  <a:pt x="0" y="50"/>
                </a:cubicBezTo>
                <a:close/>
              </a:path>
            </a:pathLst>
          </a:custGeom>
          <a:solidFill>
            <a:schemeClr val="tx1">
              <a:lumMod val="20000"/>
              <a:lumOff val="80000"/>
            </a:schemeClr>
          </a:solidFill>
          <a:ln w="0">
            <a:solidFill>
              <a:srgbClr val="E8E8E8"/>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Tree>
    <p:extLst>
      <p:ext uri="{BB962C8B-B14F-4D97-AF65-F5344CB8AC3E}">
        <p14:creationId xmlns:p14="http://schemas.microsoft.com/office/powerpoint/2010/main" val="917375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6151562" y="617731"/>
            <a:ext cx="249237" cy="20150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 name="Straight Connector 16"/>
          <p:cNvCxnSpPr/>
          <p:nvPr userDrawn="1"/>
        </p:nvCxnSpPr>
        <p:spPr bwMode="gray">
          <a:xfrm>
            <a:off x="242888" y="853096"/>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42888" y="318266"/>
            <a:ext cx="4023360" cy="276999"/>
          </a:xfrm>
          <a:prstGeom prst="rect">
            <a:avLst/>
          </a:prstGeom>
          <a:noFill/>
        </p:spPr>
        <p:txBody>
          <a:bodyPr wrap="square" lIns="0" tIns="0" rIns="0" bIns="0" rtlCol="0" anchor="b" anchorCtr="0">
            <a:spAutoFit/>
          </a:bodyPr>
          <a:lstStyle/>
          <a:p>
            <a:r>
              <a:rPr lang="en-US" sz="1800" b="1" dirty="0" smtClean="0">
                <a:solidFill>
                  <a:srgbClr val="0071CE"/>
                </a:solidFill>
                <a:cs typeface="Arial" pitchFamily="34" charset="0"/>
              </a:rPr>
              <a:t>Notes:</a:t>
            </a:r>
          </a:p>
        </p:txBody>
      </p:sp>
      <p:cxnSp>
        <p:nvCxnSpPr>
          <p:cNvPr id="31" name="Straight Connector 30"/>
          <p:cNvCxnSpPr/>
          <p:nvPr userDrawn="1"/>
        </p:nvCxnSpPr>
        <p:spPr bwMode="gray">
          <a:xfrm>
            <a:off x="242888" y="1218477"/>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242888" y="1583858"/>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242888" y="194923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242888" y="2314620"/>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a:off x="242888" y="2680001"/>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242888" y="3045382"/>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gray">
          <a:xfrm>
            <a:off x="242888" y="3410763"/>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42888" y="3776144"/>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42888" y="4141525"/>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42888" y="4506909"/>
            <a:ext cx="5908675"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bwMode="gray">
          <a:xfrm>
            <a:off x="6102486" y="0"/>
            <a:ext cx="298314" cy="169817"/>
          </a:xfrm>
          <a:prstGeom prst="rect">
            <a:avLst/>
          </a:prstGeom>
          <a:solidFill>
            <a:schemeClr val="bg1"/>
          </a:solidFill>
        </p:spPr>
        <p:txBody>
          <a:bodyPr vert="horz" wrap="square" lIns="0" tIns="0" rIns="45720" bIns="0" rtlCol="0" anchor="ctr" anchorCtr="0">
            <a:no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1E247524-5670-495E-8BE4-1BC195DEA66E}" type="slidenum">
              <a:rPr lang="en-US" sz="700" smtClean="0">
                <a:solidFill>
                  <a:srgbClr val="525B63"/>
                </a:solidFill>
              </a:rPr>
              <a:pPr/>
              <a:t>‹#›</a:t>
            </a:fld>
            <a:endParaRPr lang="en-US" sz="700" dirty="0">
              <a:solidFill>
                <a:srgbClr val="525B63"/>
              </a:solidFill>
            </a:endParaRPr>
          </a:p>
        </p:txBody>
      </p:sp>
    </p:spTree>
    <p:extLst>
      <p:ext uri="{BB962C8B-B14F-4D97-AF65-F5344CB8AC3E}">
        <p14:creationId xmlns:p14="http://schemas.microsoft.com/office/powerpoint/2010/main" val="631736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6151562" y="633050"/>
            <a:ext cx="249237" cy="19259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 Placeholder 6"/>
          <p:cNvSpPr>
            <a:spLocks noGrp="1"/>
          </p:cNvSpPr>
          <p:nvPr>
            <p:ph type="body" sz="quarter" idx="24" hasCustomPrompt="1"/>
          </p:nvPr>
        </p:nvSpPr>
        <p:spPr bwMode="gray">
          <a:xfrm>
            <a:off x="320674" y="2504777"/>
            <a:ext cx="5759451" cy="2000548"/>
          </a:xfrm>
          <a:prstGeom prst="rect">
            <a:avLst/>
          </a:prstGeom>
        </p:spPr>
        <p:txBody>
          <a:bodyPr lIns="0" tIns="0" rIns="0" bIns="0">
            <a:spAutoFit/>
          </a:bodyPr>
          <a:lstStyle>
            <a:lvl1pPr marL="0" indent="0" algn="l">
              <a:lnSpc>
                <a:spcPts val="1300"/>
              </a:lnSpc>
              <a:buNone/>
              <a:defRPr sz="1000">
                <a:solidFill>
                  <a:schemeClr val="tx1"/>
                </a:solidFill>
              </a:defRPr>
            </a:lvl1pPr>
          </a:lstStyle>
          <a:p>
            <a:pPr lvl="0"/>
            <a:r>
              <a:rPr lang="en-US" dirty="0" smtClean="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endParaRPr lang="en-US" dirty="0"/>
          </a:p>
        </p:txBody>
      </p:sp>
      <p:sp>
        <p:nvSpPr>
          <p:cNvPr id="5" name="Slide Number Placeholder 5"/>
          <p:cNvSpPr txBox="1">
            <a:spLocks/>
          </p:cNvSpPr>
          <p:nvPr userDrawn="1"/>
        </p:nvSpPr>
        <p:spPr bwMode="gray">
          <a:xfrm>
            <a:off x="6102486" y="0"/>
            <a:ext cx="298314" cy="169817"/>
          </a:xfrm>
          <a:prstGeom prst="rect">
            <a:avLst/>
          </a:prstGeom>
          <a:solidFill>
            <a:schemeClr val="bg1"/>
          </a:solidFill>
        </p:spPr>
        <p:txBody>
          <a:bodyPr vert="horz" wrap="square" lIns="0" tIns="0" rIns="45720" bIns="0" rtlCol="0" anchor="ctr" anchorCtr="0">
            <a:no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1E247524-5670-495E-8BE4-1BC195DEA66E}" type="slidenum">
              <a:rPr lang="en-US" sz="700" smtClean="0">
                <a:solidFill>
                  <a:srgbClr val="525B63"/>
                </a:solidFill>
              </a:rPr>
              <a:pPr/>
              <a:t>‹#›</a:t>
            </a:fld>
            <a:endParaRPr lang="en-US" sz="700" dirty="0">
              <a:solidFill>
                <a:srgbClr val="525B63"/>
              </a:solidFill>
            </a:endParaRPr>
          </a:p>
        </p:txBody>
      </p:sp>
    </p:spTree>
    <p:extLst>
      <p:ext uri="{BB962C8B-B14F-4D97-AF65-F5344CB8AC3E}">
        <p14:creationId xmlns:p14="http://schemas.microsoft.com/office/powerpoint/2010/main" val="1413540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16" name="Text Placeholder 2"/>
          <p:cNvSpPr>
            <a:spLocks noGrp="1"/>
          </p:cNvSpPr>
          <p:nvPr>
            <p:ph type="body" sz="quarter" idx="10" hasCustomPrompt="1"/>
          </p:nvPr>
        </p:nvSpPr>
        <p:spPr bwMode="gray">
          <a:xfrm>
            <a:off x="1741876" y="417663"/>
            <a:ext cx="2168099" cy="369332"/>
          </a:xfrm>
          <a:prstGeom prst="rect">
            <a:avLst/>
          </a:prstGeom>
        </p:spPr>
        <p:txBody>
          <a:bodyPr lIns="0" tIns="0" rIns="0" bIns="0" anchor="ctr" anchorCtr="0"/>
          <a:lstStyle>
            <a:lvl1pPr marL="0" indent="0">
              <a:buNone/>
              <a:defRPr sz="1200">
                <a:solidFill>
                  <a:schemeClr val="tx1"/>
                </a:solidFill>
              </a:defRPr>
            </a:lvl1pPr>
          </a:lstStyle>
          <a:p>
            <a:pPr lvl="0"/>
            <a:r>
              <a:rPr lang="en-US" dirty="0" smtClean="0"/>
              <a:t>Program Name Appears Here Identically to Official Lock-up</a:t>
            </a:r>
          </a:p>
        </p:txBody>
      </p:sp>
      <p:sp>
        <p:nvSpPr>
          <p:cNvPr id="18" name="Text Placeholder 8"/>
          <p:cNvSpPr>
            <a:spLocks noGrp="1"/>
          </p:cNvSpPr>
          <p:nvPr>
            <p:ph type="body" sz="quarter" idx="13" hasCustomPrompt="1"/>
          </p:nvPr>
        </p:nvSpPr>
        <p:spPr bwMode="gray">
          <a:xfrm>
            <a:off x="797051" y="3686851"/>
            <a:ext cx="4610546" cy="1077218"/>
          </a:xfrm>
          <a:prstGeom prst="rect">
            <a:avLst/>
          </a:prstGeom>
        </p:spPr>
        <p:txBody>
          <a:bodyPr lIns="0" tIns="0" rIns="0" bIns="0" anchor="b">
            <a:spAutoFit/>
          </a:bodyPr>
          <a:lstStyle>
            <a:lvl1pPr marL="0" indent="0">
              <a:spcBef>
                <a:spcPts val="0"/>
              </a:spcBef>
              <a:buNone/>
              <a:defRPr sz="3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smtClean="0"/>
              <a:t>Presentation Title – Arial 35pt Regular</a:t>
            </a:r>
          </a:p>
        </p:txBody>
      </p:sp>
      <p:cxnSp>
        <p:nvCxnSpPr>
          <p:cNvPr id="21" name="Straight Connector 20"/>
          <p:cNvCxnSpPr/>
          <p:nvPr userDrawn="1"/>
        </p:nvCxnSpPr>
        <p:spPr bwMode="gray">
          <a:xfrm>
            <a:off x="1587712" y="365757"/>
            <a:ext cx="0" cy="47314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09" y="259429"/>
            <a:ext cx="1417320" cy="685984"/>
          </a:xfrm>
          <a:prstGeom prst="rect">
            <a:avLst/>
          </a:prstGeom>
        </p:spPr>
      </p:pic>
    </p:spTree>
    <p:extLst>
      <p:ext uri="{BB962C8B-B14F-4D97-AF65-F5344CB8AC3E}">
        <p14:creationId xmlns:p14="http://schemas.microsoft.com/office/powerpoint/2010/main" val="4154955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18" name="Text Placeholder 8"/>
          <p:cNvSpPr>
            <a:spLocks noGrp="1"/>
          </p:cNvSpPr>
          <p:nvPr>
            <p:ph type="body" sz="quarter" idx="13" hasCustomPrompt="1"/>
          </p:nvPr>
        </p:nvSpPr>
        <p:spPr bwMode="gray">
          <a:xfrm>
            <a:off x="797051" y="3686851"/>
            <a:ext cx="4610546" cy="1077218"/>
          </a:xfrm>
          <a:prstGeom prst="rect">
            <a:avLst/>
          </a:prstGeom>
        </p:spPr>
        <p:txBody>
          <a:bodyPr lIns="0" tIns="0" rIns="0" bIns="0" anchor="b">
            <a:spAutoFit/>
          </a:bodyPr>
          <a:lstStyle>
            <a:lvl1pPr marL="0" indent="0">
              <a:spcBef>
                <a:spcPts val="0"/>
              </a:spcBef>
              <a:buNone/>
              <a:defRPr sz="3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smtClean="0"/>
              <a:t>Presentation Title – Arial 35pt Regular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09" y="259429"/>
            <a:ext cx="1417320" cy="685984"/>
          </a:xfrm>
          <a:prstGeom prst="rect">
            <a:avLst/>
          </a:prstGeom>
        </p:spPr>
      </p:pic>
    </p:spTree>
    <p:extLst>
      <p:ext uri="{BB962C8B-B14F-4D97-AF65-F5344CB8AC3E}">
        <p14:creationId xmlns:p14="http://schemas.microsoft.com/office/powerpoint/2010/main" val="1336609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7" name="Freeform 6"/>
          <p:cNvSpPr>
            <a:spLocks/>
          </p:cNvSpPr>
          <p:nvPr userDrawn="1"/>
        </p:nvSpPr>
        <p:spPr bwMode="gray">
          <a:xfrm>
            <a:off x="2577961" y="288183"/>
            <a:ext cx="3865374" cy="1375473"/>
          </a:xfrm>
          <a:custGeom>
            <a:avLst/>
            <a:gdLst>
              <a:gd name="T0" fmla="*/ 1633 w 3077"/>
              <a:gd name="T1" fmla="*/ 4 h 1096"/>
              <a:gd name="T2" fmla="*/ 1824 w 3077"/>
              <a:gd name="T3" fmla="*/ 28 h 1096"/>
              <a:gd name="T4" fmla="*/ 2010 w 3077"/>
              <a:gd name="T5" fmla="*/ 75 h 1096"/>
              <a:gd name="T6" fmla="*/ 2189 w 3077"/>
              <a:gd name="T7" fmla="*/ 144 h 1096"/>
              <a:gd name="T8" fmla="*/ 2360 w 3077"/>
              <a:gd name="T9" fmla="*/ 234 h 1096"/>
              <a:gd name="T10" fmla="*/ 2519 w 3077"/>
              <a:gd name="T11" fmla="*/ 341 h 1096"/>
              <a:gd name="T12" fmla="*/ 2666 w 3077"/>
              <a:gd name="T13" fmla="*/ 465 h 1096"/>
              <a:gd name="T14" fmla="*/ 2797 w 3077"/>
              <a:gd name="T15" fmla="*/ 604 h 1096"/>
              <a:gd name="T16" fmla="*/ 2911 w 3077"/>
              <a:gd name="T17" fmla="*/ 756 h 1096"/>
              <a:gd name="T18" fmla="*/ 3004 w 3077"/>
              <a:gd name="T19" fmla="*/ 921 h 1096"/>
              <a:gd name="T20" fmla="*/ 3077 w 3077"/>
              <a:gd name="T21" fmla="*/ 1096 h 1096"/>
              <a:gd name="T22" fmla="*/ 2667 w 3077"/>
              <a:gd name="T23" fmla="*/ 877 h 1096"/>
              <a:gd name="T24" fmla="*/ 2590 w 3077"/>
              <a:gd name="T25" fmla="*/ 775 h 1096"/>
              <a:gd name="T26" fmla="*/ 2498 w 3077"/>
              <a:gd name="T27" fmla="*/ 676 h 1096"/>
              <a:gd name="T28" fmla="*/ 2396 w 3077"/>
              <a:gd name="T29" fmla="*/ 583 h 1096"/>
              <a:gd name="T30" fmla="*/ 2281 w 3077"/>
              <a:gd name="T31" fmla="*/ 497 h 1096"/>
              <a:gd name="T32" fmla="*/ 2154 w 3077"/>
              <a:gd name="T33" fmla="*/ 421 h 1096"/>
              <a:gd name="T34" fmla="*/ 2015 w 3077"/>
              <a:gd name="T35" fmla="*/ 358 h 1096"/>
              <a:gd name="T36" fmla="*/ 1867 w 3077"/>
              <a:gd name="T37" fmla="*/ 310 h 1096"/>
              <a:gd name="T38" fmla="*/ 1706 w 3077"/>
              <a:gd name="T39" fmla="*/ 280 h 1096"/>
              <a:gd name="T40" fmla="*/ 1536 w 3077"/>
              <a:gd name="T41" fmla="*/ 269 h 1096"/>
              <a:gd name="T42" fmla="*/ 1364 w 3077"/>
              <a:gd name="T43" fmla="*/ 281 h 1096"/>
              <a:gd name="T44" fmla="*/ 1196 w 3077"/>
              <a:gd name="T45" fmla="*/ 314 h 1096"/>
              <a:gd name="T46" fmla="*/ 1033 w 3077"/>
              <a:gd name="T47" fmla="*/ 370 h 1096"/>
              <a:gd name="T48" fmla="*/ 879 w 3077"/>
              <a:gd name="T49" fmla="*/ 444 h 1096"/>
              <a:gd name="T50" fmla="*/ 734 w 3077"/>
              <a:gd name="T51" fmla="*/ 538 h 1096"/>
              <a:gd name="T52" fmla="*/ 601 w 3077"/>
              <a:gd name="T53" fmla="*/ 649 h 1096"/>
              <a:gd name="T54" fmla="*/ 482 w 3077"/>
              <a:gd name="T55" fmla="*/ 776 h 1096"/>
              <a:gd name="T56" fmla="*/ 377 w 3077"/>
              <a:gd name="T57" fmla="*/ 920 h 1096"/>
              <a:gd name="T58" fmla="*/ 33 w 3077"/>
              <a:gd name="T59" fmla="*/ 996 h 1096"/>
              <a:gd name="T60" fmla="*/ 118 w 3077"/>
              <a:gd name="T61" fmla="*/ 828 h 1096"/>
              <a:gd name="T62" fmla="*/ 222 w 3077"/>
              <a:gd name="T63" fmla="*/ 671 h 1096"/>
              <a:gd name="T64" fmla="*/ 345 w 3077"/>
              <a:gd name="T65" fmla="*/ 527 h 1096"/>
              <a:gd name="T66" fmla="*/ 484 w 3077"/>
              <a:gd name="T67" fmla="*/ 396 h 1096"/>
              <a:gd name="T68" fmla="*/ 637 w 3077"/>
              <a:gd name="T69" fmla="*/ 282 h 1096"/>
              <a:gd name="T70" fmla="*/ 802 w 3077"/>
              <a:gd name="T71" fmla="*/ 185 h 1096"/>
              <a:gd name="T72" fmla="*/ 976 w 3077"/>
              <a:gd name="T73" fmla="*/ 106 h 1096"/>
              <a:gd name="T74" fmla="*/ 1158 w 3077"/>
              <a:gd name="T75" fmla="*/ 49 h 1096"/>
              <a:gd name="T76" fmla="*/ 1345 w 3077"/>
              <a:gd name="T77" fmla="*/ 12 h 1096"/>
              <a:gd name="T78" fmla="*/ 1536 w 3077"/>
              <a:gd name="T7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7" h="1096">
                <a:moveTo>
                  <a:pt x="1536" y="0"/>
                </a:moveTo>
                <a:lnTo>
                  <a:pt x="1633" y="4"/>
                </a:lnTo>
                <a:lnTo>
                  <a:pt x="1728" y="12"/>
                </a:lnTo>
                <a:lnTo>
                  <a:pt x="1824" y="28"/>
                </a:lnTo>
                <a:lnTo>
                  <a:pt x="1918" y="49"/>
                </a:lnTo>
                <a:lnTo>
                  <a:pt x="2010" y="75"/>
                </a:lnTo>
                <a:lnTo>
                  <a:pt x="2101" y="108"/>
                </a:lnTo>
                <a:lnTo>
                  <a:pt x="2189" y="144"/>
                </a:lnTo>
                <a:lnTo>
                  <a:pt x="2276" y="187"/>
                </a:lnTo>
                <a:lnTo>
                  <a:pt x="2360" y="234"/>
                </a:lnTo>
                <a:lnTo>
                  <a:pt x="2441" y="284"/>
                </a:lnTo>
                <a:lnTo>
                  <a:pt x="2519" y="341"/>
                </a:lnTo>
                <a:lnTo>
                  <a:pt x="2594" y="400"/>
                </a:lnTo>
                <a:lnTo>
                  <a:pt x="2666" y="465"/>
                </a:lnTo>
                <a:lnTo>
                  <a:pt x="2734" y="532"/>
                </a:lnTo>
                <a:lnTo>
                  <a:pt x="2797" y="604"/>
                </a:lnTo>
                <a:lnTo>
                  <a:pt x="2856" y="678"/>
                </a:lnTo>
                <a:lnTo>
                  <a:pt x="2911" y="756"/>
                </a:lnTo>
                <a:lnTo>
                  <a:pt x="2960" y="837"/>
                </a:lnTo>
                <a:lnTo>
                  <a:pt x="3004" y="921"/>
                </a:lnTo>
                <a:lnTo>
                  <a:pt x="3043" y="1007"/>
                </a:lnTo>
                <a:lnTo>
                  <a:pt x="3077" y="1096"/>
                </a:lnTo>
                <a:lnTo>
                  <a:pt x="2701" y="929"/>
                </a:lnTo>
                <a:lnTo>
                  <a:pt x="2667" y="877"/>
                </a:lnTo>
                <a:lnTo>
                  <a:pt x="2630" y="826"/>
                </a:lnTo>
                <a:lnTo>
                  <a:pt x="2590" y="775"/>
                </a:lnTo>
                <a:lnTo>
                  <a:pt x="2546" y="725"/>
                </a:lnTo>
                <a:lnTo>
                  <a:pt x="2498" y="676"/>
                </a:lnTo>
                <a:lnTo>
                  <a:pt x="2449" y="628"/>
                </a:lnTo>
                <a:lnTo>
                  <a:pt x="2396" y="583"/>
                </a:lnTo>
                <a:lnTo>
                  <a:pt x="2340" y="539"/>
                </a:lnTo>
                <a:lnTo>
                  <a:pt x="2281" y="497"/>
                </a:lnTo>
                <a:lnTo>
                  <a:pt x="2219" y="457"/>
                </a:lnTo>
                <a:lnTo>
                  <a:pt x="2154" y="421"/>
                </a:lnTo>
                <a:lnTo>
                  <a:pt x="2086" y="388"/>
                </a:lnTo>
                <a:lnTo>
                  <a:pt x="2015" y="358"/>
                </a:lnTo>
                <a:lnTo>
                  <a:pt x="1943" y="332"/>
                </a:lnTo>
                <a:lnTo>
                  <a:pt x="1867" y="310"/>
                </a:lnTo>
                <a:lnTo>
                  <a:pt x="1788" y="293"/>
                </a:lnTo>
                <a:lnTo>
                  <a:pt x="1706" y="280"/>
                </a:lnTo>
                <a:lnTo>
                  <a:pt x="1623" y="272"/>
                </a:lnTo>
                <a:lnTo>
                  <a:pt x="1536" y="269"/>
                </a:lnTo>
                <a:lnTo>
                  <a:pt x="1450" y="272"/>
                </a:lnTo>
                <a:lnTo>
                  <a:pt x="1364" y="281"/>
                </a:lnTo>
                <a:lnTo>
                  <a:pt x="1278" y="294"/>
                </a:lnTo>
                <a:lnTo>
                  <a:pt x="1196" y="314"/>
                </a:lnTo>
                <a:lnTo>
                  <a:pt x="1113" y="340"/>
                </a:lnTo>
                <a:lnTo>
                  <a:pt x="1033" y="370"/>
                </a:lnTo>
                <a:lnTo>
                  <a:pt x="955" y="404"/>
                </a:lnTo>
                <a:lnTo>
                  <a:pt x="879" y="444"/>
                </a:lnTo>
                <a:lnTo>
                  <a:pt x="805" y="489"/>
                </a:lnTo>
                <a:lnTo>
                  <a:pt x="734" y="538"/>
                </a:lnTo>
                <a:lnTo>
                  <a:pt x="666" y="591"/>
                </a:lnTo>
                <a:lnTo>
                  <a:pt x="601" y="649"/>
                </a:lnTo>
                <a:lnTo>
                  <a:pt x="539" y="711"/>
                </a:lnTo>
                <a:lnTo>
                  <a:pt x="482" y="776"/>
                </a:lnTo>
                <a:lnTo>
                  <a:pt x="428" y="846"/>
                </a:lnTo>
                <a:lnTo>
                  <a:pt x="377" y="920"/>
                </a:lnTo>
                <a:lnTo>
                  <a:pt x="0" y="1084"/>
                </a:lnTo>
                <a:lnTo>
                  <a:pt x="33" y="996"/>
                </a:lnTo>
                <a:lnTo>
                  <a:pt x="73" y="911"/>
                </a:lnTo>
                <a:lnTo>
                  <a:pt x="118" y="828"/>
                </a:lnTo>
                <a:lnTo>
                  <a:pt x="168" y="748"/>
                </a:lnTo>
                <a:lnTo>
                  <a:pt x="222" y="671"/>
                </a:lnTo>
                <a:lnTo>
                  <a:pt x="282" y="597"/>
                </a:lnTo>
                <a:lnTo>
                  <a:pt x="345" y="527"/>
                </a:lnTo>
                <a:lnTo>
                  <a:pt x="413" y="459"/>
                </a:lnTo>
                <a:lnTo>
                  <a:pt x="484" y="396"/>
                </a:lnTo>
                <a:lnTo>
                  <a:pt x="559" y="336"/>
                </a:lnTo>
                <a:lnTo>
                  <a:pt x="637" y="282"/>
                </a:lnTo>
                <a:lnTo>
                  <a:pt x="718" y="231"/>
                </a:lnTo>
                <a:lnTo>
                  <a:pt x="802" y="185"/>
                </a:lnTo>
                <a:lnTo>
                  <a:pt x="888" y="143"/>
                </a:lnTo>
                <a:lnTo>
                  <a:pt x="976" y="106"/>
                </a:lnTo>
                <a:lnTo>
                  <a:pt x="1066" y="74"/>
                </a:lnTo>
                <a:lnTo>
                  <a:pt x="1158" y="49"/>
                </a:lnTo>
                <a:lnTo>
                  <a:pt x="1251" y="28"/>
                </a:lnTo>
                <a:lnTo>
                  <a:pt x="1345" y="12"/>
                </a:lnTo>
                <a:lnTo>
                  <a:pt x="1440" y="4"/>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8" name="Freeform 27"/>
          <p:cNvSpPr>
            <a:spLocks/>
          </p:cNvSpPr>
          <p:nvPr userDrawn="1"/>
        </p:nvSpPr>
        <p:spPr bwMode="gray">
          <a:xfrm>
            <a:off x="2577961" y="1221899"/>
            <a:ext cx="3855331" cy="1204791"/>
          </a:xfrm>
          <a:custGeom>
            <a:avLst/>
            <a:gdLst>
              <a:gd name="T0" fmla="*/ 1536 w 3076"/>
              <a:gd name="T1" fmla="*/ 0 h 959"/>
              <a:gd name="T2" fmla="*/ 3076 w 3076"/>
              <a:gd name="T3" fmla="*/ 679 h 959"/>
              <a:gd name="T4" fmla="*/ 3076 w 3076"/>
              <a:gd name="T5" fmla="*/ 959 h 959"/>
              <a:gd name="T6" fmla="*/ 1536 w 3076"/>
              <a:gd name="T7" fmla="*/ 279 h 959"/>
              <a:gd name="T8" fmla="*/ 0 w 3076"/>
              <a:gd name="T9" fmla="*/ 959 h 959"/>
              <a:gd name="T10" fmla="*/ 0 w 3076"/>
              <a:gd name="T11" fmla="*/ 679 h 959"/>
              <a:gd name="T12" fmla="*/ 1536 w 3076"/>
              <a:gd name="T13" fmla="*/ 0 h 959"/>
            </a:gdLst>
            <a:ahLst/>
            <a:cxnLst>
              <a:cxn ang="0">
                <a:pos x="T0" y="T1"/>
              </a:cxn>
              <a:cxn ang="0">
                <a:pos x="T2" y="T3"/>
              </a:cxn>
              <a:cxn ang="0">
                <a:pos x="T4" y="T5"/>
              </a:cxn>
              <a:cxn ang="0">
                <a:pos x="T6" y="T7"/>
              </a:cxn>
              <a:cxn ang="0">
                <a:pos x="T8" y="T9"/>
              </a:cxn>
              <a:cxn ang="0">
                <a:pos x="T10" y="T11"/>
              </a:cxn>
              <a:cxn ang="0">
                <a:pos x="T12" y="T13"/>
              </a:cxn>
            </a:cxnLst>
            <a:rect l="0" t="0" r="r" b="b"/>
            <a:pathLst>
              <a:path w="3076" h="959">
                <a:moveTo>
                  <a:pt x="1536" y="0"/>
                </a:moveTo>
                <a:lnTo>
                  <a:pt x="3076" y="679"/>
                </a:lnTo>
                <a:lnTo>
                  <a:pt x="3076" y="959"/>
                </a:lnTo>
                <a:lnTo>
                  <a:pt x="1536" y="279"/>
                </a:lnTo>
                <a:lnTo>
                  <a:pt x="0" y="959"/>
                </a:lnTo>
                <a:lnTo>
                  <a:pt x="0" y="679"/>
                </a:lnTo>
                <a:lnTo>
                  <a:pt x="1536" y="0"/>
                </a:lnTo>
                <a:close/>
              </a:path>
            </a:pathLst>
          </a:custGeom>
          <a:solidFill>
            <a:schemeClr val="tx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29" name="Rectangle 28"/>
          <p:cNvSpPr>
            <a:spLocks noChangeArrowheads="1"/>
          </p:cNvSpPr>
          <p:nvPr userDrawn="1"/>
        </p:nvSpPr>
        <p:spPr bwMode="gray">
          <a:xfrm>
            <a:off x="2577961" y="4545111"/>
            <a:ext cx="3822839" cy="255489"/>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0" name="Rectangle 29"/>
          <p:cNvSpPr>
            <a:spLocks noChangeArrowheads="1"/>
          </p:cNvSpPr>
          <p:nvPr userDrawn="1"/>
        </p:nvSpPr>
        <p:spPr bwMode="gray">
          <a:xfrm>
            <a:off x="4887143" y="2677685"/>
            <a:ext cx="391561"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1" name="Rectangle 30"/>
          <p:cNvSpPr>
            <a:spLocks noChangeArrowheads="1"/>
          </p:cNvSpPr>
          <p:nvPr userDrawn="1"/>
        </p:nvSpPr>
        <p:spPr bwMode="gray">
          <a:xfrm>
            <a:off x="3732556" y="2677685"/>
            <a:ext cx="391561"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2" name="Rectangle 31"/>
          <p:cNvSpPr>
            <a:spLocks noChangeArrowheads="1"/>
          </p:cNvSpPr>
          <p:nvPr userDrawn="1"/>
        </p:nvSpPr>
        <p:spPr bwMode="gray">
          <a:xfrm>
            <a:off x="2577961" y="2677685"/>
            <a:ext cx="391561"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33" name="Rectangle 12"/>
          <p:cNvSpPr>
            <a:spLocks noChangeArrowheads="1"/>
          </p:cNvSpPr>
          <p:nvPr userDrawn="1"/>
        </p:nvSpPr>
        <p:spPr bwMode="gray">
          <a:xfrm>
            <a:off x="6051774" y="2677685"/>
            <a:ext cx="349026" cy="1475872"/>
          </a:xfrm>
          <a:prstGeom prst="rect">
            <a:avLst/>
          </a:prstGeom>
          <a:solidFill>
            <a:schemeClr val="tx1">
              <a:lumMod val="20000"/>
              <a:lumOff val="8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7" name="Text Placeholder 2"/>
          <p:cNvSpPr>
            <a:spLocks noGrp="1"/>
          </p:cNvSpPr>
          <p:nvPr userDrawn="1">
            <p:ph type="body" sz="quarter" idx="10" hasCustomPrompt="1"/>
          </p:nvPr>
        </p:nvSpPr>
        <p:spPr bwMode="gray">
          <a:xfrm>
            <a:off x="797050" y="44215"/>
            <a:ext cx="4529618" cy="538609"/>
          </a:xfrm>
          <a:prstGeom prst="rect">
            <a:avLst/>
          </a:prstGeom>
        </p:spPr>
        <p:txBody>
          <a:bodyPr wrap="square" lIns="0" tIns="0" rIns="0" bIns="0">
            <a:spAutoFit/>
          </a:bodyPr>
          <a:lstStyle>
            <a:lvl1pPr marL="0" indent="0">
              <a:buNone/>
              <a:defRPr sz="1750">
                <a:solidFill>
                  <a:schemeClr val="tx1"/>
                </a:solidFill>
              </a:defRPr>
            </a:lvl1pPr>
          </a:lstStyle>
          <a:p>
            <a:pPr lvl="0"/>
            <a:r>
              <a:rPr lang="en-US" dirty="0" smtClean="0"/>
              <a:t>Presentation Subtitle – Arial 17.5pt Regular, Use Title Case</a:t>
            </a:r>
            <a:endParaRPr lang="en-US" dirty="0"/>
          </a:p>
        </p:txBody>
      </p:sp>
      <p:cxnSp>
        <p:nvCxnSpPr>
          <p:cNvPr id="22" name="Straight Connector 21"/>
          <p:cNvCxnSpPr/>
          <p:nvPr userDrawn="1"/>
        </p:nvCxnSpPr>
        <p:spPr bwMode="gray">
          <a:xfrm>
            <a:off x="0" y="4346431"/>
            <a:ext cx="5326668" cy="0"/>
          </a:xfrm>
          <a:prstGeom prst="line">
            <a:avLst/>
          </a:prstGeom>
          <a:solidFill>
            <a:schemeClr val="accent1"/>
          </a:solidFill>
          <a:ln w="9525" cap="flat" cmpd="sng" algn="ctr">
            <a:solidFill>
              <a:schemeClr val="accent3"/>
            </a:solidFill>
            <a:prstDash val="solid"/>
            <a:miter lim="800000"/>
            <a:headEnd type="none" w="med" len="med"/>
            <a:tailEnd type="none"/>
          </a:ln>
          <a:effectLst/>
        </p:spPr>
      </p:cxnSp>
      <p:sp>
        <p:nvSpPr>
          <p:cNvPr id="23" name="TextBox 22"/>
          <p:cNvSpPr txBox="1"/>
          <p:nvPr userDrawn="1"/>
        </p:nvSpPr>
        <p:spPr bwMode="gray">
          <a:xfrm>
            <a:off x="5127007" y="4201062"/>
            <a:ext cx="1048879" cy="246221"/>
          </a:xfrm>
          <a:prstGeom prst="rect">
            <a:avLst/>
          </a:prstGeom>
          <a:noFill/>
        </p:spPr>
        <p:txBody>
          <a:bodyPr wrap="square" lIns="0" tIns="0" rIns="0" bIns="0" rtlCol="0">
            <a:spAutoFit/>
          </a:bodyPr>
          <a:lstStyle/>
          <a:p>
            <a:pPr algn="r" defTabSz="1018879">
              <a:defRPr/>
            </a:pPr>
            <a:r>
              <a:rPr lang="en-US" sz="1600" dirty="0" smtClean="0">
                <a:solidFill>
                  <a:srgbClr val="0071CE"/>
                </a:solidFill>
              </a:rPr>
              <a:t>eab.com</a:t>
            </a:r>
          </a:p>
        </p:txBody>
      </p:sp>
    </p:spTree>
    <p:extLst>
      <p:ext uri="{BB962C8B-B14F-4D97-AF65-F5344CB8AC3E}">
        <p14:creationId xmlns:p14="http://schemas.microsoft.com/office/powerpoint/2010/main" val="3900045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14" name="TextBox 13"/>
          <p:cNvSpPr txBox="1"/>
          <p:nvPr userDrawn="1"/>
        </p:nvSpPr>
        <p:spPr bwMode="gray">
          <a:xfrm rot="10800000" flipH="1" flipV="1">
            <a:off x="4800739" y="342697"/>
            <a:ext cx="1620156" cy="4378460"/>
          </a:xfrm>
          <a:prstGeom prst="rect">
            <a:avLst/>
          </a:prstGeom>
          <a:noFill/>
        </p:spPr>
        <p:txBody>
          <a:bodyPr wrap="square" rtlCol="0">
            <a:noAutofit/>
          </a:bodyPr>
          <a:lstStyle/>
          <a:p>
            <a:pPr>
              <a:spcBef>
                <a:spcPts val="400"/>
              </a:spcBef>
            </a:pPr>
            <a:r>
              <a:rPr lang="en-US" sz="800" b="1" baseline="30000" dirty="0">
                <a:solidFill>
                  <a:srgbClr val="525B63"/>
                </a:solidFill>
                <a:cs typeface="Arial"/>
              </a:rPr>
              <a:t>LEGAL CAVEAT</a:t>
            </a:r>
          </a:p>
          <a:p>
            <a:pPr>
              <a:spcBef>
                <a:spcPts val="400"/>
              </a:spcBef>
            </a:pPr>
            <a:r>
              <a:rPr lang="en-US" sz="800" baseline="30000" dirty="0">
                <a:solidFill>
                  <a:srgbClr val="525B63"/>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800" baseline="30000" dirty="0">
                <a:solidFill>
                  <a:srgbClr val="525B63"/>
                </a:solidFill>
                <a:cs typeface="Arial"/>
              </a:rPr>
              <a:t>The Advisory Board is a registered trademark of The Advisory Board Company in the United States and other countries. Members are not permitted to use this trademark, or any other Advisory Board trademark, product name, service name, trade </a:t>
            </a:r>
            <a:r>
              <a:rPr lang="en-US" sz="800" baseline="30000" dirty="0" smtClean="0">
                <a:solidFill>
                  <a:srgbClr val="525B63"/>
                </a:solidFill>
                <a:cs typeface="Arial"/>
              </a:rPr>
              <a:t>name, </a:t>
            </a:r>
            <a:r>
              <a:rPr lang="en-US" sz="800" baseline="30000" dirty="0">
                <a:solidFill>
                  <a:srgbClr val="525B63"/>
                </a:solidFill>
                <a:cs typeface="Arial"/>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800" baseline="30000" dirty="0" smtClean="0">
                <a:solidFill>
                  <a:srgbClr val="525B63"/>
                </a:solidFill>
                <a:cs typeface="Arial"/>
              </a:rPr>
              <a:t>.</a:t>
            </a:r>
            <a:endParaRPr lang="en-US" sz="800" baseline="30000" dirty="0">
              <a:solidFill>
                <a:srgbClr val="525B63"/>
              </a:solidFill>
              <a:cs typeface="Arial"/>
            </a:endParaRPr>
          </a:p>
        </p:txBody>
      </p:sp>
      <p:cxnSp>
        <p:nvCxnSpPr>
          <p:cNvPr id="15" name="Straight Connector 14"/>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21" hasCustomPrompt="1"/>
          </p:nvPr>
        </p:nvSpPr>
        <p:spPr bwMode="gray">
          <a:xfrm>
            <a:off x="236775" y="329300"/>
            <a:ext cx="4069336" cy="276999"/>
          </a:xfrm>
          <a:prstGeom prst="rect">
            <a:avLst/>
          </a:prstGeom>
        </p:spPr>
        <p:txBody>
          <a:bodyPr wrap="square" lIns="0" tIns="0" rIns="0" bIns="0" anchor="b" anchorCtr="0">
            <a:spAutoFit/>
          </a:bodyPr>
          <a:lstStyle>
            <a:lvl1pPr marL="0" indent="0">
              <a:buNone/>
              <a:defRPr sz="1800" b="1" baseline="0">
                <a:solidFill>
                  <a:schemeClr val="tx2"/>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smtClean="0"/>
              <a:t>Insert Program Name Here</a:t>
            </a:r>
          </a:p>
        </p:txBody>
      </p:sp>
      <p:sp>
        <p:nvSpPr>
          <p:cNvPr id="19" name="Text Placeholder 2"/>
          <p:cNvSpPr>
            <a:spLocks noGrp="1"/>
          </p:cNvSpPr>
          <p:nvPr>
            <p:ph type="body" sz="quarter" idx="22" hasCustomPrompt="1"/>
          </p:nvPr>
        </p:nvSpPr>
        <p:spPr bwMode="gray">
          <a:xfrm>
            <a:off x="810300" y="99463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Project Director (click to add desired text)</a:t>
            </a:r>
            <a:endParaRPr lang="en-US" dirty="0"/>
          </a:p>
        </p:txBody>
      </p:sp>
      <p:sp>
        <p:nvSpPr>
          <p:cNvPr id="20" name="Text Placeholder 2"/>
          <p:cNvSpPr>
            <a:spLocks noGrp="1"/>
          </p:cNvSpPr>
          <p:nvPr>
            <p:ph type="body" sz="quarter" idx="23" hasCustomPrompt="1"/>
          </p:nvPr>
        </p:nvSpPr>
        <p:spPr bwMode="gray">
          <a:xfrm>
            <a:off x="810300" y="120864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1" name="Text Placeholder 2"/>
          <p:cNvSpPr>
            <a:spLocks noGrp="1"/>
          </p:cNvSpPr>
          <p:nvPr>
            <p:ph type="body" sz="quarter" idx="24" hasCustomPrompt="1"/>
          </p:nvPr>
        </p:nvSpPr>
        <p:spPr bwMode="gray">
          <a:xfrm>
            <a:off x="810300" y="1581750"/>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Contributing Consultants (click to add desired text)</a:t>
            </a:r>
            <a:endParaRPr lang="en-US" dirty="0"/>
          </a:p>
        </p:txBody>
      </p:sp>
      <p:sp>
        <p:nvSpPr>
          <p:cNvPr id="22" name="Text Placeholder 2"/>
          <p:cNvSpPr>
            <a:spLocks noGrp="1"/>
          </p:cNvSpPr>
          <p:nvPr>
            <p:ph type="body" sz="quarter" idx="25" hasCustomPrompt="1"/>
          </p:nvPr>
        </p:nvSpPr>
        <p:spPr bwMode="gray">
          <a:xfrm>
            <a:off x="810300" y="1795759"/>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3" name="Text Placeholder 2"/>
          <p:cNvSpPr>
            <a:spLocks noGrp="1"/>
          </p:cNvSpPr>
          <p:nvPr>
            <p:ph type="body" sz="quarter" idx="26" hasCustomPrompt="1"/>
          </p:nvPr>
        </p:nvSpPr>
        <p:spPr bwMode="gray">
          <a:xfrm>
            <a:off x="810300" y="2167888"/>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Design Consultant (click to add desired text)</a:t>
            </a:r>
            <a:endParaRPr lang="en-US" dirty="0"/>
          </a:p>
        </p:txBody>
      </p:sp>
      <p:sp>
        <p:nvSpPr>
          <p:cNvPr id="31" name="Text Placeholder 2"/>
          <p:cNvSpPr>
            <a:spLocks noGrp="1"/>
          </p:cNvSpPr>
          <p:nvPr>
            <p:ph type="body" sz="quarter" idx="27" hasCustomPrompt="1"/>
          </p:nvPr>
        </p:nvSpPr>
        <p:spPr bwMode="gray">
          <a:xfrm>
            <a:off x="810300" y="2381897"/>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32" name="Text Placeholder 2"/>
          <p:cNvSpPr>
            <a:spLocks noGrp="1"/>
          </p:cNvSpPr>
          <p:nvPr>
            <p:ph type="body" sz="quarter" idx="28" hasCustomPrompt="1"/>
          </p:nvPr>
        </p:nvSpPr>
        <p:spPr bwMode="gray">
          <a:xfrm>
            <a:off x="810300" y="275551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Executive Director (click to add desired text)</a:t>
            </a:r>
            <a:endParaRPr lang="en-US" dirty="0"/>
          </a:p>
        </p:txBody>
      </p:sp>
      <p:sp>
        <p:nvSpPr>
          <p:cNvPr id="33" name="Text Placeholder 2"/>
          <p:cNvSpPr>
            <a:spLocks noGrp="1"/>
          </p:cNvSpPr>
          <p:nvPr>
            <p:ph type="body" sz="quarter" idx="29" hasCustomPrompt="1"/>
          </p:nvPr>
        </p:nvSpPr>
        <p:spPr bwMode="gray">
          <a:xfrm>
            <a:off x="810300" y="296952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Tree>
    <p:extLst>
      <p:ext uri="{BB962C8B-B14F-4D97-AF65-F5344CB8AC3E}">
        <p14:creationId xmlns:p14="http://schemas.microsoft.com/office/powerpoint/2010/main" val="603512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4" name="TextBox 3"/>
          <p:cNvSpPr txBox="1"/>
          <p:nvPr userDrawn="1"/>
        </p:nvSpPr>
        <p:spPr bwMode="gray">
          <a:xfrm>
            <a:off x="4800738" y="0"/>
            <a:ext cx="1618488" cy="4800600"/>
          </a:xfrm>
          <a:prstGeom prst="rect">
            <a:avLst/>
          </a:prstGeom>
          <a:noFill/>
        </p:spPr>
        <p:txBody>
          <a:bodyPr wrap="square" rtlCol="0">
            <a:noAutofit/>
          </a:bodyPr>
          <a:lstStyle/>
          <a:p>
            <a:pPr>
              <a:spcBef>
                <a:spcPts val="400"/>
              </a:spcBef>
            </a:pPr>
            <a:r>
              <a:rPr lang="en-US" sz="800" b="1" baseline="30000" dirty="0">
                <a:solidFill>
                  <a:srgbClr val="525B63"/>
                </a:solidFill>
                <a:cs typeface="Arial"/>
              </a:rPr>
              <a:t>IMPORTANT: Please read the following.</a:t>
            </a:r>
          </a:p>
          <a:p>
            <a:pPr>
              <a:spcBef>
                <a:spcPts val="400"/>
              </a:spcBef>
            </a:pPr>
            <a:r>
              <a:rPr lang="en-US" sz="800" baseline="30000" dirty="0">
                <a:solidFill>
                  <a:srgbClr val="525B63"/>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a:t>
            </a:r>
            <a:r>
              <a:rPr lang="en-US" sz="800" baseline="30000" dirty="0" smtClean="0">
                <a:solidFill>
                  <a:srgbClr val="525B63"/>
                </a:solidFill>
                <a:cs typeface="Arial"/>
              </a:rPr>
              <a:t>following:</a:t>
            </a:r>
          </a:p>
          <a:p>
            <a:pPr marL="112713" indent="-112713">
              <a:spcBef>
                <a:spcPts val="200"/>
              </a:spcBef>
            </a:pPr>
            <a:r>
              <a:rPr lang="en-US" sz="800" baseline="30000" dirty="0" smtClean="0">
                <a:solidFill>
                  <a:srgbClr val="525B63"/>
                </a:solidFill>
                <a:cs typeface="Arial"/>
              </a:rPr>
              <a:t>1.</a:t>
            </a:r>
            <a:r>
              <a:rPr lang="en-US" sz="800" dirty="0" smtClean="0">
                <a:solidFill>
                  <a:srgbClr val="525B63"/>
                </a:solidFill>
                <a:cs typeface="Arial"/>
              </a:rPr>
              <a:t> 	</a:t>
            </a:r>
            <a:r>
              <a:rPr lang="en-US" sz="800" baseline="30000" dirty="0" smtClean="0">
                <a:solidFill>
                  <a:srgbClr val="525B63"/>
                </a:solidFill>
                <a:cs typeface="Arial"/>
              </a:rPr>
              <a:t>The </a:t>
            </a:r>
            <a:r>
              <a:rPr lang="en-US" sz="800" baseline="30000" dirty="0">
                <a:solidFill>
                  <a:srgbClr val="525B63"/>
                </a:solidFill>
                <a:cs typeface="Arial"/>
              </a:rPr>
              <a:t>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800" baseline="30000" dirty="0" smtClean="0">
                <a:solidFill>
                  <a:srgbClr val="525B63"/>
                </a:solidFill>
                <a:cs typeface="Arial"/>
              </a:rPr>
              <a:t>2. 	Each </a:t>
            </a:r>
            <a:r>
              <a:rPr lang="en-US" sz="800" baseline="30000" dirty="0">
                <a:solidFill>
                  <a:srgbClr val="525B63"/>
                </a:solidFill>
                <a:cs typeface="Arial"/>
              </a:rPr>
              <a:t>member shall not sell, </a:t>
            </a:r>
            <a:r>
              <a:rPr lang="en-US" sz="800" baseline="30000" dirty="0" smtClean="0">
                <a:solidFill>
                  <a:srgbClr val="525B63"/>
                </a:solidFill>
                <a:cs typeface="Arial"/>
              </a:rPr>
              <a:t>license, </a:t>
            </a:r>
            <a:r>
              <a:rPr lang="en-US" sz="800" baseline="30000" dirty="0">
                <a:solidFill>
                  <a:srgbClr val="525B63"/>
                </a:solidFill>
                <a:cs typeface="Arial"/>
              </a:rPr>
              <a:t>or republish this Report.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200"/>
              </a:spcBef>
            </a:pPr>
            <a:r>
              <a:rPr lang="en-US" sz="800" baseline="30000" dirty="0" smtClean="0">
                <a:solidFill>
                  <a:srgbClr val="525B63"/>
                </a:solidFill>
                <a:cs typeface="Arial"/>
              </a:rPr>
              <a:t>3. 	Each </a:t>
            </a:r>
            <a:r>
              <a:rPr lang="en-US" sz="800" baseline="30000" dirty="0">
                <a:solidFill>
                  <a:srgbClr val="525B63"/>
                </a:solidFill>
                <a:cs typeface="Arial"/>
              </a:rPr>
              <a:t>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800" spc="-10" baseline="30000" dirty="0">
                <a:solidFill>
                  <a:srgbClr val="525B63"/>
                </a:solidFill>
                <a:cs typeface="Arial"/>
              </a:rPr>
              <a:t>Report for its internal use only. Each member may make a limited number of copies, solely </a:t>
            </a:r>
            <a:r>
              <a:rPr lang="en-US" sz="800" baseline="30000" dirty="0">
                <a:solidFill>
                  <a:srgbClr val="525B63"/>
                </a:solidFill>
                <a:cs typeface="Arial"/>
              </a:rPr>
              <a:t>as adequate for use by its employees and agents in accordance with the terms herein. </a:t>
            </a:r>
          </a:p>
          <a:p>
            <a:pPr marL="112713" indent="-112713">
              <a:spcBef>
                <a:spcPts val="200"/>
              </a:spcBef>
            </a:pPr>
            <a:r>
              <a:rPr lang="en-US" sz="800" baseline="30000" dirty="0" smtClean="0">
                <a:solidFill>
                  <a:srgbClr val="525B63"/>
                </a:solidFill>
                <a:cs typeface="Arial"/>
              </a:rPr>
              <a:t>4. 	Each </a:t>
            </a:r>
            <a:r>
              <a:rPr lang="en-US" sz="800" baseline="30000" dirty="0">
                <a:solidFill>
                  <a:srgbClr val="525B63"/>
                </a:solidFill>
                <a:cs typeface="Arial"/>
              </a:rPr>
              <a:t>member shall not remove from this Report any confidential markings, copyright </a:t>
            </a:r>
            <a:r>
              <a:rPr lang="en-US" sz="800" baseline="30000" dirty="0" smtClean="0">
                <a:solidFill>
                  <a:srgbClr val="525B63"/>
                </a:solidFill>
                <a:cs typeface="Arial"/>
              </a:rPr>
              <a:t>notices, and </a:t>
            </a:r>
            <a:r>
              <a:rPr lang="en-US" sz="800" baseline="30000" dirty="0">
                <a:solidFill>
                  <a:srgbClr val="525B63"/>
                </a:solidFill>
                <a:cs typeface="Arial"/>
              </a:rPr>
              <a:t>other similar indicia herein.</a:t>
            </a:r>
          </a:p>
          <a:p>
            <a:pPr marL="112713" indent="-112713">
              <a:spcBef>
                <a:spcPts val="200"/>
              </a:spcBef>
            </a:pPr>
            <a:r>
              <a:rPr lang="en-US" sz="800" baseline="30000" dirty="0" smtClean="0">
                <a:solidFill>
                  <a:srgbClr val="525B63"/>
                </a:solidFill>
                <a:cs typeface="Arial"/>
              </a:rPr>
              <a:t>5. 	Each </a:t>
            </a:r>
            <a:r>
              <a:rPr lang="en-US" sz="800" baseline="30000" dirty="0">
                <a:solidFill>
                  <a:srgbClr val="525B63"/>
                </a:solidFill>
                <a:cs typeface="Arial"/>
              </a:rPr>
              <a:t>member is responsible for any breach of its obligations as stated herein by any of its employees or </a:t>
            </a:r>
            <a:r>
              <a:rPr lang="en-US" sz="800" baseline="30000" dirty="0" smtClean="0">
                <a:solidFill>
                  <a:srgbClr val="525B63"/>
                </a:solidFill>
                <a:cs typeface="Arial"/>
              </a:rPr>
              <a:t>agents. </a:t>
            </a:r>
          </a:p>
          <a:p>
            <a:pPr marL="112713" indent="-112713">
              <a:spcBef>
                <a:spcPts val="200"/>
              </a:spcBef>
            </a:pPr>
            <a:r>
              <a:rPr lang="en-US" sz="800" baseline="30000" dirty="0" smtClean="0">
                <a:solidFill>
                  <a:srgbClr val="525B63"/>
                </a:solidFill>
                <a:cs typeface="Arial"/>
              </a:rPr>
              <a:t>6. 	If </a:t>
            </a:r>
            <a:r>
              <a:rPr lang="en-US" sz="800" baseline="30000" dirty="0">
                <a:solidFill>
                  <a:srgbClr val="525B63"/>
                </a:solidFill>
                <a:cs typeface="Arial"/>
              </a:rPr>
              <a:t>a member is unwilling to abide by any of the foregoing obligations, then such </a:t>
            </a:r>
            <a:r>
              <a:rPr lang="en-US" sz="800" baseline="30000" dirty="0" smtClean="0">
                <a:solidFill>
                  <a:srgbClr val="525B63"/>
                </a:solidFill>
                <a:cs typeface="Arial"/>
              </a:rPr>
              <a:t>member shall </a:t>
            </a:r>
            <a:r>
              <a:rPr lang="en-US" sz="800" baseline="30000" dirty="0">
                <a:solidFill>
                  <a:srgbClr val="525B63"/>
                </a:solidFill>
                <a:cs typeface="Arial"/>
              </a:rPr>
              <a:t>promptly return this Report and all copies thereof to The Advisory Board Company</a:t>
            </a:r>
            <a:r>
              <a:rPr lang="en-US" sz="800" baseline="30000" dirty="0" smtClean="0">
                <a:solidFill>
                  <a:srgbClr val="525B63"/>
                </a:solidFill>
                <a:cs typeface="Arial"/>
              </a:rPr>
              <a:t>. </a:t>
            </a:r>
            <a:endParaRPr lang="en-US" sz="800" baseline="30000" dirty="0">
              <a:solidFill>
                <a:srgbClr val="525B63"/>
              </a:solidFill>
              <a:cs typeface="Arial"/>
            </a:endParaRPr>
          </a:p>
        </p:txBody>
      </p:sp>
      <p:cxnSp>
        <p:nvCxnSpPr>
          <p:cNvPr id="5" name="Straight Connector 4"/>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1634" y="4643504"/>
            <a:ext cx="2083633" cy="76944"/>
          </a:xfrm>
          <a:prstGeom prst="rect">
            <a:avLst/>
          </a:prstGeom>
          <a:noFill/>
        </p:spPr>
        <p:txBody>
          <a:bodyPr wrap="square" lIns="45720" tIns="0" rIns="0" bIns="0" rtlCol="0" anchor="b" anchorCtr="0">
            <a:spAutoFit/>
          </a:bodyPr>
          <a:lstStyle/>
          <a:p>
            <a:pPr>
              <a:defRPr/>
            </a:pPr>
            <a:r>
              <a:rPr lang="en-US" sz="500" dirty="0" smtClean="0">
                <a:solidFill>
                  <a:srgbClr val="525B63"/>
                </a:solidFill>
                <a:latin typeface="Calibri"/>
              </a:rPr>
              <a:t>©</a:t>
            </a:r>
            <a:r>
              <a:rPr lang="en-US" sz="500" dirty="0" smtClean="0">
                <a:solidFill>
                  <a:srgbClr val="525B63"/>
                </a:solidFill>
              </a:rPr>
              <a:t>2014 The Advisory Board Company • </a:t>
            </a:r>
            <a:r>
              <a:rPr lang="en-US" sz="500" b="1" dirty="0" smtClean="0">
                <a:solidFill>
                  <a:srgbClr val="525B63"/>
                </a:solidFill>
              </a:rPr>
              <a:t>eab.com</a:t>
            </a:r>
            <a:endParaRPr lang="en-US" sz="500" dirty="0" smtClean="0">
              <a:solidFill>
                <a:srgbClr val="525B63"/>
              </a:solidFill>
            </a:endParaRPr>
          </a:p>
        </p:txBody>
      </p:sp>
    </p:spTree>
    <p:extLst>
      <p:ext uri="{BB962C8B-B14F-4D97-AF65-F5344CB8AC3E}">
        <p14:creationId xmlns:p14="http://schemas.microsoft.com/office/powerpoint/2010/main" val="3053543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236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9" name="TextBox 8"/>
          <p:cNvSpPr txBox="1"/>
          <p:nvPr userDrawn="1"/>
        </p:nvSpPr>
        <p:spPr bwMode="gray">
          <a:xfrm>
            <a:off x="241006" y="4471055"/>
            <a:ext cx="1783554" cy="215444"/>
          </a:xfrm>
          <a:prstGeom prst="rect">
            <a:avLst/>
          </a:prstGeom>
          <a:noFill/>
        </p:spPr>
        <p:txBody>
          <a:bodyPr wrap="square" lIns="0" tIns="0" rIns="0" bIns="0" rtlCol="0" anchor="t" anchorCtr="0">
            <a:spAutoFit/>
          </a:bodyPr>
          <a:lstStyle/>
          <a:p>
            <a:r>
              <a:rPr lang="en-US" sz="700" dirty="0" smtClean="0">
                <a:solidFill>
                  <a:srgbClr val="525B63"/>
                </a:solidFill>
              </a:rPr>
              <a:t>2445 M Street NW  I  Washington DC 20037</a:t>
            </a:r>
          </a:p>
          <a:p>
            <a:r>
              <a:rPr lang="en-US" sz="700" dirty="0" smtClean="0">
                <a:solidFill>
                  <a:srgbClr val="525B63"/>
                </a:solidFill>
              </a:rPr>
              <a:t>P 202.266.6400  I  F 202.266.5700</a:t>
            </a:r>
          </a:p>
        </p:txBody>
      </p:sp>
      <p:sp>
        <p:nvSpPr>
          <p:cNvPr id="10" name="TextBox 9"/>
          <p:cNvSpPr txBox="1"/>
          <p:nvPr userDrawn="1"/>
        </p:nvSpPr>
        <p:spPr bwMode="gray">
          <a:xfrm>
            <a:off x="236243" y="4260323"/>
            <a:ext cx="673327" cy="153494"/>
          </a:xfrm>
          <a:prstGeom prst="rect">
            <a:avLst/>
          </a:prstGeom>
          <a:noFill/>
        </p:spPr>
        <p:txBody>
          <a:bodyPr wrap="square" lIns="0" tIns="0" rIns="0" bIns="0" rtlCol="0">
            <a:noAutofit/>
          </a:bodyPr>
          <a:lstStyle/>
          <a:p>
            <a:pPr>
              <a:spcBef>
                <a:spcPts val="500"/>
              </a:spcBef>
            </a:pPr>
            <a:r>
              <a:rPr lang="en-US" sz="920" dirty="0">
                <a:solidFill>
                  <a:srgbClr val="0071CE"/>
                </a:solidFill>
              </a:rPr>
              <a:t>e</a:t>
            </a:r>
            <a:r>
              <a:rPr lang="en-US" sz="920" dirty="0" smtClean="0">
                <a:solidFill>
                  <a:srgbClr val="0071CE"/>
                </a:solidFill>
              </a:rPr>
              <a:t>ab.com</a:t>
            </a:r>
          </a:p>
        </p:txBody>
      </p:sp>
      <p:cxnSp>
        <p:nvCxnSpPr>
          <p:cNvPr id="13" name="Straight Connector 12"/>
          <p:cNvCxnSpPr/>
          <p:nvPr userDrawn="1"/>
        </p:nvCxnSpPr>
        <p:spPr bwMode="gray">
          <a:xfrm>
            <a:off x="734096" y="4347374"/>
            <a:ext cx="5666704" cy="0"/>
          </a:xfrm>
          <a:prstGeom prst="line">
            <a:avLst/>
          </a:prstGeom>
          <a:solidFill>
            <a:schemeClr val="accent1"/>
          </a:solidFill>
          <a:ln w="9525" cap="flat" cmpd="sng" algn="ctr">
            <a:solidFill>
              <a:schemeClr val="accent3"/>
            </a:solidFill>
            <a:prstDash val="solid"/>
            <a:miter lim="800000"/>
            <a:headEnd type="none" w="med" len="med"/>
            <a:tailEnd type="none"/>
          </a:ln>
          <a:effectLst/>
        </p:spPr>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15" y="3550661"/>
            <a:ext cx="1344168" cy="650578"/>
          </a:xfrm>
          <a:prstGeom prst="rect">
            <a:avLst/>
          </a:prstGeom>
        </p:spPr>
      </p:pic>
    </p:spTree>
    <p:extLst>
      <p:ext uri="{BB962C8B-B14F-4D97-AF65-F5344CB8AC3E}">
        <p14:creationId xmlns:p14="http://schemas.microsoft.com/office/powerpoint/2010/main" val="291867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6">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1</a:t>
              </a:r>
              <a:endParaRPr lang="en-US" sz="1800" dirty="0">
                <a:solidFill>
                  <a:schemeClr val="bg1"/>
                </a:solidFill>
                <a:latin typeface="+mj-lt"/>
              </a:endParaRPr>
            </a:p>
          </p:txBody>
        </p:sp>
      </p:grpSp>
      <p:grpSp>
        <p:nvGrpSpPr>
          <p:cNvPr id="2" name="Group 1"/>
          <p:cNvGrpSpPr/>
          <p:nvPr userDrawn="1"/>
        </p:nvGrpSpPr>
        <p:grpSpPr bwMode="gray">
          <a:xfrm>
            <a:off x="865779" y="1479838"/>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2</a:t>
              </a:r>
              <a:endParaRPr lang="en-US" sz="1800" dirty="0">
                <a:solidFill>
                  <a:schemeClr val="bg1"/>
                </a:solidFill>
                <a:latin typeface="+mj-lt"/>
              </a:endParaRPr>
            </a:p>
          </p:txBody>
        </p:sp>
      </p:grpSp>
      <p:grpSp>
        <p:nvGrpSpPr>
          <p:cNvPr id="3" name="Group 2"/>
          <p:cNvGrpSpPr/>
          <p:nvPr userDrawn="1"/>
        </p:nvGrpSpPr>
        <p:grpSpPr bwMode="gray">
          <a:xfrm>
            <a:off x="865779" y="1947960"/>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3</a:t>
              </a:r>
              <a:endParaRPr lang="en-US" sz="1800" dirty="0">
                <a:solidFill>
                  <a:schemeClr val="bg1"/>
                </a:solidFill>
                <a:latin typeface="+mj-lt"/>
              </a:endParaRPr>
            </a:p>
          </p:txBody>
        </p:sp>
      </p:grpSp>
      <p:grpSp>
        <p:nvGrpSpPr>
          <p:cNvPr id="4" name="Group 3"/>
          <p:cNvGrpSpPr/>
          <p:nvPr userDrawn="1"/>
        </p:nvGrpSpPr>
        <p:grpSpPr bwMode="gray">
          <a:xfrm>
            <a:off x="865779" y="2416082"/>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4</a:t>
              </a:r>
              <a:endParaRPr lang="en-US" sz="1800" dirty="0">
                <a:solidFill>
                  <a:schemeClr val="bg1"/>
                </a:solidFill>
                <a:latin typeface="+mj-lt"/>
              </a:endParaRPr>
            </a:p>
          </p:txBody>
        </p:sp>
      </p:grpSp>
      <p:sp>
        <p:nvSpPr>
          <p:cNvPr id="21" name="Text Placeholder 20"/>
          <p:cNvSpPr>
            <a:spLocks noGrp="1"/>
          </p:cNvSpPr>
          <p:nvPr>
            <p:ph type="body" sz="quarter" idx="10" hasCustomPrompt="1"/>
          </p:nvPr>
        </p:nvSpPr>
        <p:spPr bwMode="gray">
          <a:xfrm>
            <a:off x="1363152" y="154162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042493"/>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01721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48533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6</a:t>
              </a:r>
              <a:endParaRPr lang="en-US" sz="1800" dirty="0">
                <a:solidFill>
                  <a:schemeClr val="bg1"/>
                </a:solidFill>
                <a:latin typeface="+mj-lt"/>
              </a:endParaRPr>
            </a:p>
          </p:txBody>
        </p:sp>
      </p:grpSp>
      <p:sp>
        <p:nvSpPr>
          <p:cNvPr id="33" name="Text Placeholder 18"/>
          <p:cNvSpPr>
            <a:spLocks noGrp="1"/>
          </p:cNvSpPr>
          <p:nvPr>
            <p:ph type="body" sz="quarter" idx="15" hasCustomPrompt="1"/>
          </p:nvPr>
        </p:nvSpPr>
        <p:spPr bwMode="gray">
          <a:xfrm>
            <a:off x="1363152" y="2953454"/>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6" name="Group 25"/>
          <p:cNvGrpSpPr/>
          <p:nvPr userDrawn="1"/>
        </p:nvGrpSpPr>
        <p:grpSpPr bwMode="gray">
          <a:xfrm>
            <a:off x="865779" y="2884204"/>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5</a:t>
              </a:r>
              <a:endParaRPr lang="en-US" sz="1800" dirty="0">
                <a:solidFill>
                  <a:schemeClr val="bg1"/>
                </a:solidFill>
                <a:latin typeface="+mj-lt"/>
              </a:endParaRPr>
            </a:p>
          </p:txBody>
        </p:sp>
      </p:grpSp>
      <p:sp>
        <p:nvSpPr>
          <p:cNvPr id="13" name="Text Placeholder 12"/>
          <p:cNvSpPr>
            <a:spLocks noGrp="1"/>
          </p:cNvSpPr>
          <p:nvPr>
            <p:ph type="body" sz="quarter" idx="16"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sp>
        <p:nvSpPr>
          <p:cNvPr id="32" name="TextBox 3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34" name="TextBox 3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smtClean="0">
                <a:solidFill>
                  <a:schemeClr val="bg1"/>
                </a:solidFill>
                <a:latin typeface="+mj-lt"/>
              </a:rPr>
              <a:t>ROAD MAP</a:t>
            </a:r>
          </a:p>
        </p:txBody>
      </p:sp>
    </p:spTree>
    <p:extLst>
      <p:ext uri="{BB962C8B-B14F-4D97-AF65-F5344CB8AC3E}">
        <p14:creationId xmlns:p14="http://schemas.microsoft.com/office/powerpoint/2010/main" val="322025858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6"/>
            <a:ext cx="6400800" cy="48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707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70" y="-23445"/>
            <a:ext cx="6400800" cy="4821937"/>
          </a:xfrm>
          <a:prstGeom prst="rect">
            <a:avLst/>
          </a:prstGeom>
        </p:spPr>
      </p:pic>
    </p:spTree>
    <p:extLst>
      <p:ext uri="{BB962C8B-B14F-4D97-AF65-F5344CB8AC3E}">
        <p14:creationId xmlns:p14="http://schemas.microsoft.com/office/powerpoint/2010/main" val="278849771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0"/>
            <a:ext cx="6400800" cy="10657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cxnSp>
        <p:nvCxnSpPr>
          <p:cNvPr id="4" name="Straight Connector 3"/>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sp>
        <p:nvSpPr>
          <p:cNvPr id="27" name="Text Placeholder 26"/>
          <p:cNvSpPr>
            <a:spLocks noGrp="1"/>
          </p:cNvSpPr>
          <p:nvPr>
            <p:ph type="body" sz="quarter" idx="10" hasCustomPrompt="1"/>
          </p:nvPr>
        </p:nvSpPr>
        <p:spPr bwMode="gray">
          <a:xfrm>
            <a:off x="794542" y="2141564"/>
            <a:ext cx="4379038" cy="666849"/>
          </a:xfrm>
        </p:spPr>
        <p:txBody>
          <a:bodyPr anchor="b" anchorCtr="0"/>
          <a:lstStyle>
            <a:lvl1pPr marL="0" indent="0">
              <a:lnSpc>
                <a:spcPts val="2600"/>
              </a:lnSpc>
              <a:spcBef>
                <a:spcPts val="0"/>
              </a:spcBef>
              <a:buNone/>
              <a:defRPr sz="25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Title – Rockwell 25pt Regular, Title Case</a:t>
            </a:r>
          </a:p>
        </p:txBody>
      </p:sp>
      <p:sp>
        <p:nvSpPr>
          <p:cNvPr id="28" name="Text Placeholder 26"/>
          <p:cNvSpPr>
            <a:spLocks noGrp="1"/>
          </p:cNvSpPr>
          <p:nvPr>
            <p:ph type="body" sz="quarter" idx="11" hasCustomPrompt="1"/>
          </p:nvPr>
        </p:nvSpPr>
        <p:spPr bwMode="gray">
          <a:xfrm>
            <a:off x="794542" y="2924994"/>
            <a:ext cx="4379038" cy="169277"/>
          </a:xfrm>
        </p:spPr>
        <p:txBody>
          <a:bodyPr anchor="t" anchorCtr="0"/>
          <a:lstStyle>
            <a:lvl1pPr marL="0" indent="0">
              <a:lnSpc>
                <a:spcPct val="100000"/>
              </a:lnSpc>
              <a:spcBef>
                <a:spcPts val="0"/>
              </a:spcBef>
              <a:buNone/>
              <a:defRPr sz="11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Subtitle – Verdana 11pt Regular, Title Case</a:t>
            </a:r>
          </a:p>
        </p:txBody>
      </p:sp>
      <p:sp>
        <p:nvSpPr>
          <p:cNvPr id="29" name="Text Placeholder 26"/>
          <p:cNvSpPr>
            <a:spLocks noGrp="1"/>
          </p:cNvSpPr>
          <p:nvPr>
            <p:ph type="body" sz="quarter" idx="12" hasCustomPrompt="1"/>
          </p:nvPr>
        </p:nvSpPr>
        <p:spPr bwMode="gray">
          <a:xfrm>
            <a:off x="4347410" y="4263251"/>
            <a:ext cx="1786690" cy="276999"/>
          </a:xfrm>
        </p:spPr>
        <p:txBody>
          <a:bodyPr anchor="b" anchorCtr="0"/>
          <a:lstStyle>
            <a:lvl1pPr marL="0" indent="0" algn="r">
              <a:lnSpc>
                <a:spcPct val="100000"/>
              </a:lnSpc>
              <a:spcBef>
                <a:spcPts val="0"/>
              </a:spcBef>
              <a:buNone/>
              <a:defRPr sz="9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Program Name Appears Here Identically to Official Display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72205" y="297634"/>
            <a:ext cx="1170432" cy="447817"/>
          </a:xfrm>
          <a:prstGeom prst="rect">
            <a:avLst/>
          </a:prstGeom>
        </p:spPr>
      </p:pic>
    </p:spTree>
    <p:extLst>
      <p:ext uri="{BB962C8B-B14F-4D97-AF65-F5344CB8AC3E}">
        <p14:creationId xmlns:p14="http://schemas.microsoft.com/office/powerpoint/2010/main" val="9039869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oad Map 3">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dirty="0" smtClean="0">
                <a:solidFill>
                  <a:srgbClr val="FFFFFF"/>
                </a:solidFill>
                <a:latin typeface="Rockwell"/>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1</a:t>
              </a:r>
              <a:endParaRPr lang="en-US" sz="1800" dirty="0">
                <a:solidFill>
                  <a:srgbClr val="FFFFFF"/>
                </a:solidFill>
                <a:latin typeface="Rockwell"/>
              </a:endParaRP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2</a:t>
              </a:r>
              <a:endParaRPr lang="en-US" sz="1800" dirty="0">
                <a:solidFill>
                  <a:srgbClr val="FFFFFF"/>
                </a:solidFill>
                <a:latin typeface="Rockwell"/>
              </a:endParaRP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3</a:t>
              </a:r>
              <a:endParaRPr lang="en-US" sz="1800" dirty="0">
                <a:solidFill>
                  <a:srgbClr val="FFFFFF"/>
                </a:solidFill>
                <a:latin typeface="Rockwell"/>
              </a:endParaRPr>
            </a:p>
          </p:txBody>
        </p:sp>
      </p:grpSp>
      <p:sp>
        <p:nvSpPr>
          <p:cNvPr id="21" name="Text Placeholder 20"/>
          <p:cNvSpPr>
            <a:spLocks noGrp="1"/>
          </p:cNvSpPr>
          <p:nvPr>
            <p:ph type="body" sz="quarter" idx="10" hasCustomPrompt="1"/>
          </p:nvPr>
        </p:nvSpPr>
        <p:spPr bwMode="gray">
          <a:xfrm>
            <a:off x="1363152" y="2226404"/>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469614"/>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Tree>
    <p:extLst>
      <p:ext uri="{BB962C8B-B14F-4D97-AF65-F5344CB8AC3E}">
        <p14:creationId xmlns:p14="http://schemas.microsoft.com/office/powerpoint/2010/main" val="176945395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oad Map 4">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5" name="Group 4"/>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1</a:t>
              </a:r>
              <a:endParaRPr lang="en-US" sz="1800" dirty="0">
                <a:solidFill>
                  <a:srgbClr val="FFFFFF"/>
                </a:solidFill>
                <a:latin typeface="Rockwell"/>
              </a:endParaRPr>
            </a:p>
          </p:txBody>
        </p:sp>
      </p:grpSp>
      <p:grpSp>
        <p:nvGrpSpPr>
          <p:cNvPr id="2" name="Group 1"/>
          <p:cNvGrpSpPr/>
          <p:nvPr userDrawn="1"/>
        </p:nvGrpSpPr>
        <p:grpSpPr bwMode="gray">
          <a:xfrm>
            <a:off x="865779" y="19490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2</a:t>
              </a:r>
              <a:endParaRPr lang="en-US" sz="1800" dirty="0">
                <a:solidFill>
                  <a:srgbClr val="FFFFFF"/>
                </a:solidFill>
                <a:latin typeface="Rockwell"/>
              </a:endParaRPr>
            </a:p>
          </p:txBody>
        </p:sp>
      </p:grpSp>
      <p:grpSp>
        <p:nvGrpSpPr>
          <p:cNvPr id="3" name="Group 2"/>
          <p:cNvGrpSpPr/>
          <p:nvPr userDrawn="1"/>
        </p:nvGrpSpPr>
        <p:grpSpPr bwMode="gray">
          <a:xfrm>
            <a:off x="865779" y="2421079"/>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3</a:t>
              </a:r>
              <a:endParaRPr lang="en-US" sz="1800" dirty="0">
                <a:solidFill>
                  <a:srgbClr val="FFFFFF"/>
                </a:solidFill>
                <a:latin typeface="Rockwell"/>
              </a:endParaRPr>
            </a:p>
          </p:txBody>
        </p:sp>
      </p:grpSp>
      <p:grpSp>
        <p:nvGrpSpPr>
          <p:cNvPr id="4" name="Group 3"/>
          <p:cNvGrpSpPr/>
          <p:nvPr userDrawn="1"/>
        </p:nvGrpSpPr>
        <p:grpSpPr bwMode="gray">
          <a:xfrm>
            <a:off x="865779" y="2896663"/>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4</a:t>
              </a:r>
              <a:endParaRPr lang="en-US" sz="1800" dirty="0">
                <a:solidFill>
                  <a:srgbClr val="FFFFFF"/>
                </a:solidFill>
                <a:latin typeface="Rockwell"/>
              </a:endParaRPr>
            </a:p>
          </p:txBody>
        </p:sp>
      </p:grpSp>
      <p:sp>
        <p:nvSpPr>
          <p:cNvPr id="21" name="Text Placeholder 20"/>
          <p:cNvSpPr>
            <a:spLocks noGrp="1"/>
          </p:cNvSpPr>
          <p:nvPr>
            <p:ph type="body" sz="quarter" idx="10" hasCustomPrompt="1"/>
          </p:nvPr>
        </p:nvSpPr>
        <p:spPr bwMode="gray">
          <a:xfrm>
            <a:off x="1363152" y="201826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469614"/>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49032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965913"/>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sp>
        <p:nvSpPr>
          <p:cNvPr id="22" name="TextBox 2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
        <p:nvSpPr>
          <p:cNvPr id="24" name="TextBox 2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dirty="0" smtClean="0">
                <a:solidFill>
                  <a:srgbClr val="FFFFFF"/>
                </a:solidFill>
                <a:latin typeface="Rockwell"/>
              </a:rPr>
              <a:t>ROAD MAP</a:t>
            </a:r>
          </a:p>
        </p:txBody>
      </p:sp>
    </p:spTree>
    <p:extLst>
      <p:ext uri="{BB962C8B-B14F-4D97-AF65-F5344CB8AC3E}">
        <p14:creationId xmlns:p14="http://schemas.microsoft.com/office/powerpoint/2010/main" val="1545912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oad Map 5">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1</a:t>
              </a:r>
              <a:endParaRPr lang="en-US" sz="1800" dirty="0">
                <a:solidFill>
                  <a:srgbClr val="FFFFFF"/>
                </a:solidFill>
                <a:latin typeface="Rockwell"/>
              </a:endParaRPr>
            </a:p>
          </p:txBody>
        </p:sp>
      </p:grpSp>
      <p:grpSp>
        <p:nvGrpSpPr>
          <p:cNvPr id="2" name="Group 1"/>
          <p:cNvGrpSpPr/>
          <p:nvPr userDrawn="1"/>
        </p:nvGrpSpPr>
        <p:grpSpPr bwMode="gray">
          <a:xfrm>
            <a:off x="865779" y="1596869"/>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2</a:t>
              </a:r>
              <a:endParaRPr lang="en-US" sz="1800" dirty="0">
                <a:solidFill>
                  <a:srgbClr val="FFFFFF"/>
                </a:solidFill>
                <a:latin typeface="Rockwell"/>
              </a:endParaRPr>
            </a:p>
          </p:txBody>
        </p:sp>
      </p:grpSp>
      <p:grpSp>
        <p:nvGrpSpPr>
          <p:cNvPr id="3" name="Group 2"/>
          <p:cNvGrpSpPr/>
          <p:nvPr userDrawn="1"/>
        </p:nvGrpSpPr>
        <p:grpSpPr bwMode="gray">
          <a:xfrm>
            <a:off x="865779" y="218202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3</a:t>
              </a:r>
              <a:endParaRPr lang="en-US" sz="1800" dirty="0">
                <a:solidFill>
                  <a:srgbClr val="FFFFFF"/>
                </a:solidFill>
                <a:latin typeface="Rockwell"/>
              </a:endParaRPr>
            </a:p>
          </p:txBody>
        </p:sp>
      </p:grpSp>
      <p:grpSp>
        <p:nvGrpSpPr>
          <p:cNvPr id="4" name="Group 3"/>
          <p:cNvGrpSpPr/>
          <p:nvPr userDrawn="1"/>
        </p:nvGrpSpPr>
        <p:grpSpPr bwMode="gray">
          <a:xfrm>
            <a:off x="865779" y="276717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4</a:t>
              </a:r>
              <a:endParaRPr lang="en-US" sz="1800" dirty="0">
                <a:solidFill>
                  <a:srgbClr val="FFFFFF"/>
                </a:solidFill>
                <a:latin typeface="Rockwell"/>
              </a:endParaRPr>
            </a:p>
          </p:txBody>
        </p:sp>
      </p:grpSp>
      <p:sp>
        <p:nvSpPr>
          <p:cNvPr id="21" name="Text Placeholder 20"/>
          <p:cNvSpPr>
            <a:spLocks noGrp="1"/>
          </p:cNvSpPr>
          <p:nvPr>
            <p:ph type="body" sz="quarter" idx="10" hasCustomPrompt="1"/>
          </p:nvPr>
        </p:nvSpPr>
        <p:spPr bwMode="gray">
          <a:xfrm>
            <a:off x="1363152" y="1666118"/>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042493"/>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25127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83642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5</a:t>
              </a:r>
              <a:endParaRPr lang="en-US" sz="1800" dirty="0">
                <a:solidFill>
                  <a:srgbClr val="FFFFFF"/>
                </a:solidFill>
                <a:latin typeface="Rockwell"/>
              </a:endParaRPr>
            </a:p>
          </p:txBody>
        </p:sp>
      </p:grpSp>
      <p:sp>
        <p:nvSpPr>
          <p:cNvPr id="33" name="Text Placeholder 18"/>
          <p:cNvSpPr>
            <a:spLocks noGrp="1"/>
          </p:cNvSpPr>
          <p:nvPr>
            <p:ph type="body" sz="quarter" idx="15"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sp>
        <p:nvSpPr>
          <p:cNvPr id="26" name="TextBox 25"/>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dirty="0" smtClean="0">
                <a:solidFill>
                  <a:srgbClr val="FFFFFF"/>
                </a:solidFill>
                <a:latin typeface="Rockwell"/>
              </a:rPr>
              <a:t>ROAD MAP</a:t>
            </a:r>
          </a:p>
        </p:txBody>
      </p:sp>
    </p:spTree>
    <p:extLst>
      <p:ext uri="{BB962C8B-B14F-4D97-AF65-F5344CB8AC3E}">
        <p14:creationId xmlns:p14="http://schemas.microsoft.com/office/powerpoint/2010/main" val="313517523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oad Map 6">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1</a:t>
              </a:r>
              <a:endParaRPr lang="en-US" sz="1800" dirty="0">
                <a:solidFill>
                  <a:srgbClr val="FFFFFF"/>
                </a:solidFill>
                <a:latin typeface="Rockwell"/>
              </a:endParaRPr>
            </a:p>
          </p:txBody>
        </p:sp>
      </p:grpSp>
      <p:grpSp>
        <p:nvGrpSpPr>
          <p:cNvPr id="2" name="Group 1"/>
          <p:cNvGrpSpPr/>
          <p:nvPr userDrawn="1"/>
        </p:nvGrpSpPr>
        <p:grpSpPr bwMode="gray">
          <a:xfrm>
            <a:off x="865779" y="1479838"/>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2</a:t>
              </a:r>
              <a:endParaRPr lang="en-US" sz="1800" dirty="0">
                <a:solidFill>
                  <a:srgbClr val="FFFFFF"/>
                </a:solidFill>
                <a:latin typeface="Rockwell"/>
              </a:endParaRPr>
            </a:p>
          </p:txBody>
        </p:sp>
      </p:grpSp>
      <p:grpSp>
        <p:nvGrpSpPr>
          <p:cNvPr id="3" name="Group 2"/>
          <p:cNvGrpSpPr/>
          <p:nvPr userDrawn="1"/>
        </p:nvGrpSpPr>
        <p:grpSpPr bwMode="gray">
          <a:xfrm>
            <a:off x="865779" y="1947960"/>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3</a:t>
              </a:r>
              <a:endParaRPr lang="en-US" sz="1800" dirty="0">
                <a:solidFill>
                  <a:srgbClr val="FFFFFF"/>
                </a:solidFill>
                <a:latin typeface="Rockwell"/>
              </a:endParaRPr>
            </a:p>
          </p:txBody>
        </p:sp>
      </p:grpSp>
      <p:grpSp>
        <p:nvGrpSpPr>
          <p:cNvPr id="4" name="Group 3"/>
          <p:cNvGrpSpPr/>
          <p:nvPr userDrawn="1"/>
        </p:nvGrpSpPr>
        <p:grpSpPr bwMode="gray">
          <a:xfrm>
            <a:off x="865779" y="2416082"/>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4</a:t>
              </a:r>
              <a:endParaRPr lang="en-US" sz="1800" dirty="0">
                <a:solidFill>
                  <a:srgbClr val="FFFFFF"/>
                </a:solidFill>
                <a:latin typeface="Rockwell"/>
              </a:endParaRPr>
            </a:p>
          </p:txBody>
        </p:sp>
      </p:grpSp>
      <p:sp>
        <p:nvSpPr>
          <p:cNvPr id="21" name="Text Placeholder 20"/>
          <p:cNvSpPr>
            <a:spLocks noGrp="1"/>
          </p:cNvSpPr>
          <p:nvPr>
            <p:ph type="body" sz="quarter" idx="10" hasCustomPrompt="1"/>
          </p:nvPr>
        </p:nvSpPr>
        <p:spPr bwMode="gray">
          <a:xfrm>
            <a:off x="1363152" y="154162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1042493"/>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201721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48533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6</a:t>
              </a:r>
              <a:endParaRPr lang="en-US" sz="1800" dirty="0">
                <a:solidFill>
                  <a:srgbClr val="FFFFFF"/>
                </a:solidFill>
                <a:latin typeface="Rockwell"/>
              </a:endParaRPr>
            </a:p>
          </p:txBody>
        </p:sp>
      </p:grpSp>
      <p:sp>
        <p:nvSpPr>
          <p:cNvPr id="33" name="Text Placeholder 18"/>
          <p:cNvSpPr>
            <a:spLocks noGrp="1"/>
          </p:cNvSpPr>
          <p:nvPr>
            <p:ph type="body" sz="quarter" idx="15" hasCustomPrompt="1"/>
          </p:nvPr>
        </p:nvSpPr>
        <p:spPr bwMode="gray">
          <a:xfrm>
            <a:off x="1363152" y="2953454"/>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6" name="Group 25"/>
          <p:cNvGrpSpPr/>
          <p:nvPr userDrawn="1"/>
        </p:nvGrpSpPr>
        <p:grpSpPr bwMode="gray">
          <a:xfrm>
            <a:off x="865779" y="2884204"/>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5</a:t>
              </a:r>
              <a:endParaRPr lang="en-US" sz="1800" dirty="0">
                <a:solidFill>
                  <a:srgbClr val="FFFFFF"/>
                </a:solidFill>
                <a:latin typeface="Rockwell"/>
              </a:endParaRPr>
            </a:p>
          </p:txBody>
        </p:sp>
      </p:grpSp>
      <p:sp>
        <p:nvSpPr>
          <p:cNvPr id="13" name="Text Placeholder 12"/>
          <p:cNvSpPr>
            <a:spLocks noGrp="1"/>
          </p:cNvSpPr>
          <p:nvPr>
            <p:ph type="body" sz="quarter" idx="16"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sp>
        <p:nvSpPr>
          <p:cNvPr id="32" name="TextBox 3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
        <p:nvSpPr>
          <p:cNvPr id="34" name="TextBox 33"/>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dirty="0" smtClean="0">
                <a:solidFill>
                  <a:srgbClr val="FFFFFF"/>
                </a:solidFill>
                <a:latin typeface="Rockwell"/>
              </a:rPr>
              <a:t>ROAD MAP</a:t>
            </a:r>
          </a:p>
        </p:txBody>
      </p:sp>
    </p:spTree>
    <p:extLst>
      <p:ext uri="{BB962C8B-B14F-4D97-AF65-F5344CB8AC3E}">
        <p14:creationId xmlns:p14="http://schemas.microsoft.com/office/powerpoint/2010/main" val="226539300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oad Map 7">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1</a:t>
              </a:r>
              <a:endParaRPr lang="en-US" sz="1800" dirty="0">
                <a:solidFill>
                  <a:srgbClr val="FFFFFF"/>
                </a:solidFill>
                <a:latin typeface="Rockwell"/>
              </a:endParaRPr>
            </a:p>
          </p:txBody>
        </p:sp>
      </p:grpSp>
      <p:grpSp>
        <p:nvGrpSpPr>
          <p:cNvPr id="2" name="Group 1"/>
          <p:cNvGrpSpPr/>
          <p:nvPr userDrawn="1"/>
        </p:nvGrpSpPr>
        <p:grpSpPr bwMode="gray">
          <a:xfrm>
            <a:off x="865779" y="1116347"/>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2</a:t>
              </a:r>
              <a:endParaRPr lang="en-US" sz="1800" dirty="0">
                <a:solidFill>
                  <a:srgbClr val="FFFFFF"/>
                </a:solidFill>
                <a:latin typeface="Rockwell"/>
              </a:endParaRPr>
            </a:p>
          </p:txBody>
        </p:sp>
      </p:grpSp>
      <p:grpSp>
        <p:nvGrpSpPr>
          <p:cNvPr id="3" name="Group 2"/>
          <p:cNvGrpSpPr/>
          <p:nvPr userDrawn="1"/>
        </p:nvGrpSpPr>
        <p:grpSpPr bwMode="gray">
          <a:xfrm>
            <a:off x="865779" y="1629631"/>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3</a:t>
              </a:r>
              <a:endParaRPr lang="en-US" sz="1800" dirty="0">
                <a:solidFill>
                  <a:srgbClr val="FFFFFF"/>
                </a:solidFill>
                <a:latin typeface="Rockwell"/>
              </a:endParaRPr>
            </a:p>
          </p:txBody>
        </p:sp>
      </p:grpSp>
      <p:grpSp>
        <p:nvGrpSpPr>
          <p:cNvPr id="4" name="Group 3"/>
          <p:cNvGrpSpPr/>
          <p:nvPr userDrawn="1"/>
        </p:nvGrpSpPr>
        <p:grpSpPr bwMode="gray">
          <a:xfrm>
            <a:off x="865779" y="214291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4</a:t>
              </a:r>
              <a:endParaRPr lang="en-US" sz="1800" dirty="0">
                <a:solidFill>
                  <a:srgbClr val="FFFFFF"/>
                </a:solidFill>
                <a:latin typeface="Rockwell"/>
              </a:endParaRPr>
            </a:p>
          </p:txBody>
        </p:sp>
      </p:grpSp>
      <p:sp>
        <p:nvSpPr>
          <p:cNvPr id="21" name="Text Placeholder 20"/>
          <p:cNvSpPr>
            <a:spLocks noGrp="1"/>
          </p:cNvSpPr>
          <p:nvPr>
            <p:ph type="body" sz="quarter" idx="10" hasCustomPrompt="1"/>
          </p:nvPr>
        </p:nvSpPr>
        <p:spPr bwMode="gray">
          <a:xfrm>
            <a:off x="1363152" y="1185596"/>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633840"/>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1698881"/>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21216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9" name="Group 28"/>
          <p:cNvGrpSpPr/>
          <p:nvPr userDrawn="1"/>
        </p:nvGrpSpPr>
        <p:grpSpPr bwMode="gray">
          <a:xfrm>
            <a:off x="865779" y="316948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6</a:t>
              </a:r>
              <a:endParaRPr lang="en-US" sz="1800" dirty="0">
                <a:solidFill>
                  <a:srgbClr val="FFFFFF"/>
                </a:solidFill>
                <a:latin typeface="Rockwell"/>
              </a:endParaRPr>
            </a:p>
          </p:txBody>
        </p:sp>
      </p:grpSp>
      <p:sp>
        <p:nvSpPr>
          <p:cNvPr id="33" name="Text Placeholder 18"/>
          <p:cNvSpPr>
            <a:spLocks noGrp="1"/>
          </p:cNvSpPr>
          <p:nvPr>
            <p:ph type="body" sz="quarter" idx="15" hasCustomPrompt="1"/>
          </p:nvPr>
        </p:nvSpPr>
        <p:spPr bwMode="gray">
          <a:xfrm>
            <a:off x="1363152" y="2725449"/>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6" name="Group 25"/>
          <p:cNvGrpSpPr/>
          <p:nvPr userDrawn="1"/>
        </p:nvGrpSpPr>
        <p:grpSpPr bwMode="gray">
          <a:xfrm>
            <a:off x="865779" y="2656199"/>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5</a:t>
              </a:r>
              <a:endParaRPr lang="en-US" sz="1800" dirty="0">
                <a:solidFill>
                  <a:srgbClr val="FFFFFF"/>
                </a:solidFill>
                <a:latin typeface="Rockwell"/>
              </a:endParaRPr>
            </a:p>
          </p:txBody>
        </p:sp>
      </p:grpSp>
      <p:sp>
        <p:nvSpPr>
          <p:cNvPr id="13" name="Text Placeholder 12"/>
          <p:cNvSpPr>
            <a:spLocks noGrp="1"/>
          </p:cNvSpPr>
          <p:nvPr>
            <p:ph type="body" sz="quarter" idx="16" hasCustomPrompt="1"/>
          </p:nvPr>
        </p:nvSpPr>
        <p:spPr bwMode="gray">
          <a:xfrm>
            <a:off x="1363152" y="3238733"/>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7</a:t>
              </a:r>
              <a:endParaRPr lang="en-US" sz="1800" dirty="0">
                <a:solidFill>
                  <a:srgbClr val="FFFFFF"/>
                </a:solidFill>
                <a:latin typeface="Rockwell"/>
              </a:endParaRPr>
            </a:p>
          </p:txBody>
        </p:sp>
      </p:grpSp>
      <p:sp>
        <p:nvSpPr>
          <p:cNvPr id="22" name="Text Placeholder 21"/>
          <p:cNvSpPr>
            <a:spLocks noGrp="1"/>
          </p:cNvSpPr>
          <p:nvPr>
            <p:ph type="body" sz="quarter" idx="17"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sp>
        <p:nvSpPr>
          <p:cNvPr id="37" name="TextBox 36"/>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
        <p:nvSpPr>
          <p:cNvPr id="38" name="TextBox 37"/>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dirty="0" smtClean="0">
                <a:solidFill>
                  <a:srgbClr val="FFFFFF"/>
                </a:solidFill>
                <a:latin typeface="Rockwell"/>
              </a:rPr>
              <a:t>ROAD MAP</a:t>
            </a:r>
          </a:p>
        </p:txBody>
      </p:sp>
    </p:spTree>
    <p:extLst>
      <p:ext uri="{BB962C8B-B14F-4D97-AF65-F5344CB8AC3E}">
        <p14:creationId xmlns:p14="http://schemas.microsoft.com/office/powerpoint/2010/main" val="31022489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oad Map 8">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1</a:t>
              </a:r>
              <a:endParaRPr lang="en-US" sz="1800" dirty="0">
                <a:solidFill>
                  <a:srgbClr val="FFFFFF"/>
                </a:solidFill>
                <a:latin typeface="Rockwell"/>
              </a:endParaRPr>
            </a:p>
          </p:txBody>
        </p:sp>
      </p:grpSp>
      <p:grpSp>
        <p:nvGrpSpPr>
          <p:cNvPr id="2" name="Group 1"/>
          <p:cNvGrpSpPr/>
          <p:nvPr userDrawn="1"/>
        </p:nvGrpSpPr>
        <p:grpSpPr bwMode="gray">
          <a:xfrm>
            <a:off x="865779" y="1043021"/>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2</a:t>
              </a:r>
              <a:endParaRPr lang="en-US" sz="1800" dirty="0">
                <a:solidFill>
                  <a:srgbClr val="FFFFFF"/>
                </a:solidFill>
                <a:latin typeface="Rockwell"/>
              </a:endParaRPr>
            </a:p>
          </p:txBody>
        </p:sp>
      </p:grpSp>
      <p:grpSp>
        <p:nvGrpSpPr>
          <p:cNvPr id="3" name="Group 2"/>
          <p:cNvGrpSpPr/>
          <p:nvPr userDrawn="1"/>
        </p:nvGrpSpPr>
        <p:grpSpPr bwMode="gray">
          <a:xfrm>
            <a:off x="865779" y="1482979"/>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3</a:t>
              </a:r>
              <a:endParaRPr lang="en-US" sz="1800" dirty="0">
                <a:solidFill>
                  <a:srgbClr val="FFFFFF"/>
                </a:solidFill>
                <a:latin typeface="Rockwell"/>
              </a:endParaRPr>
            </a:p>
          </p:txBody>
        </p:sp>
      </p:grpSp>
      <p:grpSp>
        <p:nvGrpSpPr>
          <p:cNvPr id="4" name="Group 3"/>
          <p:cNvGrpSpPr/>
          <p:nvPr userDrawn="1"/>
        </p:nvGrpSpPr>
        <p:grpSpPr bwMode="gray">
          <a:xfrm>
            <a:off x="865779" y="1922937"/>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4</a:t>
              </a:r>
              <a:endParaRPr lang="en-US" sz="1800" dirty="0">
                <a:solidFill>
                  <a:srgbClr val="FFFFFF"/>
                </a:solidFill>
                <a:latin typeface="Rockwell"/>
              </a:endParaRPr>
            </a:p>
          </p:txBody>
        </p:sp>
      </p:grpSp>
      <p:sp>
        <p:nvSpPr>
          <p:cNvPr id="21" name="Text Placeholder 20"/>
          <p:cNvSpPr>
            <a:spLocks noGrp="1"/>
          </p:cNvSpPr>
          <p:nvPr>
            <p:ph type="body" sz="quarter" idx="10" hasCustomPrompt="1"/>
          </p:nvPr>
        </p:nvSpPr>
        <p:spPr bwMode="gray">
          <a:xfrm>
            <a:off x="1363152" y="110480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633840"/>
            <a:ext cx="3749040" cy="215444"/>
          </a:xfrm>
        </p:spPr>
        <p:txBody>
          <a:bodyPr anchor="ctr" anchorCtr="0"/>
          <a:lstStyle>
            <a:lvl1pPr marL="0" indent="0">
              <a:spcBef>
                <a:spcPts val="0"/>
              </a:spcBef>
              <a:buNone/>
              <a:defRPr sz="1400" kern="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155222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1992187"/>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9" name="Group 28"/>
          <p:cNvGrpSpPr/>
          <p:nvPr userDrawn="1"/>
        </p:nvGrpSpPr>
        <p:grpSpPr bwMode="gray">
          <a:xfrm>
            <a:off x="865779" y="280285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6</a:t>
              </a:r>
              <a:endParaRPr lang="en-US" sz="1800" dirty="0">
                <a:solidFill>
                  <a:srgbClr val="FFFFFF"/>
                </a:solidFill>
                <a:latin typeface="Rockwell"/>
              </a:endParaRPr>
            </a:p>
          </p:txBody>
        </p:sp>
      </p:grpSp>
      <p:sp>
        <p:nvSpPr>
          <p:cNvPr id="33" name="Text Placeholder 18"/>
          <p:cNvSpPr>
            <a:spLocks noGrp="1"/>
          </p:cNvSpPr>
          <p:nvPr>
            <p:ph type="body" sz="quarter" idx="15" hasCustomPrompt="1"/>
          </p:nvPr>
        </p:nvSpPr>
        <p:spPr bwMode="gray">
          <a:xfrm>
            <a:off x="1363152" y="243214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6" name="Group 25"/>
          <p:cNvGrpSpPr/>
          <p:nvPr userDrawn="1"/>
        </p:nvGrpSpPr>
        <p:grpSpPr bwMode="gray">
          <a:xfrm>
            <a:off x="865779" y="2362895"/>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5</a:t>
              </a:r>
              <a:endParaRPr lang="en-US" sz="1800" dirty="0">
                <a:solidFill>
                  <a:srgbClr val="FFFFFF"/>
                </a:solidFill>
                <a:latin typeface="Rockwell"/>
              </a:endParaRPr>
            </a:p>
          </p:txBody>
        </p:sp>
      </p:grpSp>
      <p:sp>
        <p:nvSpPr>
          <p:cNvPr id="13" name="Text Placeholder 12"/>
          <p:cNvSpPr>
            <a:spLocks noGrp="1"/>
          </p:cNvSpPr>
          <p:nvPr>
            <p:ph type="body" sz="quarter" idx="16" hasCustomPrompt="1"/>
          </p:nvPr>
        </p:nvSpPr>
        <p:spPr bwMode="gray">
          <a:xfrm>
            <a:off x="1363152" y="2872103"/>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8</a:t>
              </a:r>
              <a:endParaRPr lang="en-US" sz="1800" dirty="0">
                <a:solidFill>
                  <a:srgbClr val="FFFFFF"/>
                </a:solidFill>
                <a:latin typeface="Rockwell"/>
              </a:endParaRPr>
            </a:p>
          </p:txBody>
        </p:sp>
      </p:grpSp>
      <p:sp>
        <p:nvSpPr>
          <p:cNvPr id="22" name="Text Placeholder 21"/>
          <p:cNvSpPr>
            <a:spLocks noGrp="1"/>
          </p:cNvSpPr>
          <p:nvPr>
            <p:ph type="body" sz="quarter" idx="17" hasCustomPrompt="1"/>
          </p:nvPr>
        </p:nvSpPr>
        <p:spPr bwMode="gray">
          <a:xfrm>
            <a:off x="1363152" y="3312061"/>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grpSp>
        <p:nvGrpSpPr>
          <p:cNvPr id="37" name="Group 36"/>
          <p:cNvGrpSpPr/>
          <p:nvPr userDrawn="1"/>
        </p:nvGrpSpPr>
        <p:grpSpPr bwMode="gray">
          <a:xfrm>
            <a:off x="865779" y="3242811"/>
            <a:ext cx="264475" cy="276999"/>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sz="1800" dirty="0" smtClean="0">
                  <a:solidFill>
                    <a:srgbClr val="FFFFFF"/>
                  </a:solidFill>
                  <a:latin typeface="Rockwell"/>
                </a:rPr>
                <a:t>7</a:t>
              </a:r>
              <a:endParaRPr lang="en-US" sz="1800" dirty="0">
                <a:solidFill>
                  <a:srgbClr val="FFFFFF"/>
                </a:solidFill>
                <a:latin typeface="Rockwell"/>
              </a:endParaRPr>
            </a:p>
          </p:txBody>
        </p:sp>
      </p:grpSp>
      <p:sp>
        <p:nvSpPr>
          <p:cNvPr id="20" name="Text Placeholder 19"/>
          <p:cNvSpPr>
            <a:spLocks noGrp="1"/>
          </p:cNvSpPr>
          <p:nvPr>
            <p:ph type="body" sz="quarter" idx="18"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sp>
        <p:nvSpPr>
          <p:cNvPr id="40" name="TextBox 39"/>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
        <p:nvSpPr>
          <p:cNvPr id="41" name="TextBox 40"/>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dirty="0" smtClean="0">
                <a:solidFill>
                  <a:srgbClr val="FFFFFF"/>
                </a:solidFill>
                <a:latin typeface="Rockwell"/>
              </a:rPr>
              <a:t>ROAD MAP</a:t>
            </a:r>
          </a:p>
        </p:txBody>
      </p:sp>
    </p:spTree>
    <p:extLst>
      <p:ext uri="{BB962C8B-B14F-4D97-AF65-F5344CB8AC3E}">
        <p14:creationId xmlns:p14="http://schemas.microsoft.com/office/powerpoint/2010/main" val="284189342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with Subtitle">
    <p:bg bwMode="gray">
      <p:bgPr>
        <a:solidFill>
          <a:schemeClr val="accent5"/>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bwMode="gray">
          <a:xfrm>
            <a:off x="5459152" y="3171239"/>
            <a:ext cx="742735" cy="1384995"/>
          </a:xfrm>
        </p:spPr>
        <p:txBody>
          <a:bodyPr/>
          <a:lstStyle>
            <a:lvl1pPr marL="0" indent="0" algn="r">
              <a:spcBef>
                <a:spcPts val="0"/>
              </a:spcBef>
              <a:buNone/>
              <a:defRPr sz="9000">
                <a:solidFill>
                  <a:schemeClr val="accent6"/>
                </a:solidFill>
                <a:latin typeface="+mj-lt"/>
              </a:defRPr>
            </a:lvl1pPr>
          </a:lstStyle>
          <a:p>
            <a:pPr lvl="0"/>
            <a:r>
              <a:rPr lang="en-US" dirty="0" smtClean="0"/>
              <a:t>#</a:t>
            </a:r>
            <a:endParaRPr lang="en-US" dirty="0"/>
          </a:p>
        </p:txBody>
      </p:sp>
      <p:sp>
        <p:nvSpPr>
          <p:cNvPr id="14" name="Text Placeholder 26"/>
          <p:cNvSpPr>
            <a:spLocks noGrp="1"/>
          </p:cNvSpPr>
          <p:nvPr>
            <p:ph type="body" sz="quarter" idx="11" hasCustomPrompt="1"/>
          </p:nvPr>
        </p:nvSpPr>
        <p:spPr bwMode="gray">
          <a:xfrm>
            <a:off x="465363" y="1603223"/>
            <a:ext cx="4067560" cy="820738"/>
          </a:xfrm>
        </p:spPr>
        <p:txBody>
          <a:bodyPr anchor="b" anchorCtr="0"/>
          <a:lstStyle>
            <a:lvl1pPr marL="0" indent="0">
              <a:lnSpc>
                <a:spcPts val="3200"/>
              </a:lnSpc>
              <a:spcBef>
                <a:spcPts val="0"/>
              </a:spcBef>
              <a:buNone/>
              <a:defRPr sz="30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Divider Title – Rockwell 30pt Regular</a:t>
            </a:r>
            <a:endParaRPr lang="en-US" dirty="0"/>
          </a:p>
        </p:txBody>
      </p:sp>
      <p:sp>
        <p:nvSpPr>
          <p:cNvPr id="15" name="Text Placeholder 26"/>
          <p:cNvSpPr>
            <a:spLocks noGrp="1"/>
          </p:cNvSpPr>
          <p:nvPr>
            <p:ph type="body" sz="quarter" idx="12" hasCustomPrompt="1"/>
          </p:nvPr>
        </p:nvSpPr>
        <p:spPr bwMode="gray">
          <a:xfrm>
            <a:off x="465363" y="2525151"/>
            <a:ext cx="4063660" cy="169277"/>
          </a:xfrm>
        </p:spPr>
        <p:txBody>
          <a:bodyPr anchor="t" anchorCtr="0"/>
          <a:lstStyle>
            <a:lvl1pPr marL="0" indent="0">
              <a:lnSpc>
                <a:spcPct val="100000"/>
              </a:lnSpc>
              <a:spcBef>
                <a:spcPts val="0"/>
              </a:spcBef>
              <a:buNone/>
              <a:defRPr sz="11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Divider Subtitle – Verdana 11pt Regular</a:t>
            </a:r>
          </a:p>
        </p:txBody>
      </p:sp>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363" y="683511"/>
            <a:ext cx="1128820" cy="433532"/>
          </a:xfrm>
          <a:prstGeom prst="rect">
            <a:avLst/>
          </a:prstGeom>
        </p:spPr>
      </p:pic>
      <p:sp>
        <p:nvSpPr>
          <p:cNvPr id="10" name="Text Placeholder 24"/>
          <p:cNvSpPr>
            <a:spLocks noGrp="1"/>
          </p:cNvSpPr>
          <p:nvPr>
            <p:ph type="body" sz="quarter" idx="14" hasCustomPrompt="1"/>
          </p:nvPr>
        </p:nvSpPr>
        <p:spPr bwMode="gray">
          <a:xfrm>
            <a:off x="4158087" y="3494257"/>
            <a:ext cx="1277002" cy="203275"/>
          </a:xfrm>
          <a:prstGeom prst="round2SameRect">
            <a:avLst>
              <a:gd name="adj1" fmla="val 0"/>
              <a:gd name="adj2" fmla="val 17756"/>
            </a:avLst>
          </a:prstGeom>
          <a:solidFill>
            <a:schemeClr val="tx2"/>
          </a:solidFill>
        </p:spPr>
        <p:txBody>
          <a:bodyPr wrap="none" lIns="45720" tIns="27432" rIns="45720" bIns="27432">
            <a:spAutoFit/>
          </a:bodyPr>
          <a:lstStyle>
            <a:lvl1pPr marL="0" indent="0" algn="r">
              <a:spcBef>
                <a:spcPts val="0"/>
              </a:spcBef>
              <a:buNone/>
              <a:defRPr cap="all" spc="40" baseline="0">
                <a:solidFill>
                  <a:schemeClr val="bg1"/>
                </a:solidFill>
                <a:latin typeface="+mj-lt"/>
              </a:defRPr>
            </a:lvl1pPr>
          </a:lstStyle>
          <a:p>
            <a:pPr lvl="0"/>
            <a:r>
              <a:rPr lang="en-US" dirty="0" smtClean="0"/>
              <a:t>Insert break type</a:t>
            </a:r>
            <a:endParaRPr lang="en-US" dirty="0"/>
          </a:p>
        </p:txBody>
      </p:sp>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8" hasCustomPrompt="1"/>
          </p:nvPr>
        </p:nvSpPr>
        <p:spPr>
          <a:xfrm>
            <a:off x="465363" y="3711659"/>
            <a:ext cx="2314575"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Tree>
    <p:extLst>
      <p:ext uri="{BB962C8B-B14F-4D97-AF65-F5344CB8AC3E}">
        <p14:creationId xmlns:p14="http://schemas.microsoft.com/office/powerpoint/2010/main" val="2688335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ad Map 7">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1</a:t>
              </a:r>
              <a:endParaRPr lang="en-US" sz="1800" dirty="0">
                <a:solidFill>
                  <a:schemeClr val="bg1"/>
                </a:solidFill>
                <a:latin typeface="+mj-lt"/>
              </a:endParaRPr>
            </a:p>
          </p:txBody>
        </p:sp>
      </p:grpSp>
      <p:grpSp>
        <p:nvGrpSpPr>
          <p:cNvPr id="2" name="Group 1"/>
          <p:cNvGrpSpPr/>
          <p:nvPr userDrawn="1"/>
        </p:nvGrpSpPr>
        <p:grpSpPr bwMode="gray">
          <a:xfrm>
            <a:off x="865779" y="1116347"/>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2</a:t>
              </a:r>
              <a:endParaRPr lang="en-US" sz="1800" dirty="0">
                <a:solidFill>
                  <a:schemeClr val="bg1"/>
                </a:solidFill>
                <a:latin typeface="+mj-lt"/>
              </a:endParaRPr>
            </a:p>
          </p:txBody>
        </p:sp>
      </p:grpSp>
      <p:grpSp>
        <p:nvGrpSpPr>
          <p:cNvPr id="3" name="Group 2"/>
          <p:cNvGrpSpPr/>
          <p:nvPr userDrawn="1"/>
        </p:nvGrpSpPr>
        <p:grpSpPr bwMode="gray">
          <a:xfrm>
            <a:off x="865779" y="1629631"/>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3</a:t>
              </a:r>
              <a:endParaRPr lang="en-US" sz="1800" dirty="0">
                <a:solidFill>
                  <a:schemeClr val="bg1"/>
                </a:solidFill>
                <a:latin typeface="+mj-lt"/>
              </a:endParaRPr>
            </a:p>
          </p:txBody>
        </p:sp>
      </p:grpSp>
      <p:grpSp>
        <p:nvGrpSpPr>
          <p:cNvPr id="4" name="Group 3"/>
          <p:cNvGrpSpPr/>
          <p:nvPr userDrawn="1"/>
        </p:nvGrpSpPr>
        <p:grpSpPr bwMode="gray">
          <a:xfrm>
            <a:off x="865779" y="214291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4</a:t>
              </a:r>
              <a:endParaRPr lang="en-US" sz="1800" dirty="0">
                <a:solidFill>
                  <a:schemeClr val="bg1"/>
                </a:solidFill>
                <a:latin typeface="+mj-lt"/>
              </a:endParaRPr>
            </a:p>
          </p:txBody>
        </p:sp>
      </p:grpSp>
      <p:sp>
        <p:nvSpPr>
          <p:cNvPr id="21" name="Text Placeholder 20"/>
          <p:cNvSpPr>
            <a:spLocks noGrp="1"/>
          </p:cNvSpPr>
          <p:nvPr>
            <p:ph type="body" sz="quarter" idx="10" hasCustomPrompt="1"/>
          </p:nvPr>
        </p:nvSpPr>
        <p:spPr bwMode="gray">
          <a:xfrm>
            <a:off x="1363152" y="1185596"/>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633840"/>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1698881"/>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221216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9" name="Group 28"/>
          <p:cNvGrpSpPr/>
          <p:nvPr userDrawn="1"/>
        </p:nvGrpSpPr>
        <p:grpSpPr bwMode="gray">
          <a:xfrm>
            <a:off x="865779" y="316948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6</a:t>
              </a:r>
              <a:endParaRPr lang="en-US" sz="1800" dirty="0">
                <a:solidFill>
                  <a:schemeClr val="bg1"/>
                </a:solidFill>
                <a:latin typeface="+mj-lt"/>
              </a:endParaRPr>
            </a:p>
          </p:txBody>
        </p:sp>
      </p:grpSp>
      <p:sp>
        <p:nvSpPr>
          <p:cNvPr id="33" name="Text Placeholder 18"/>
          <p:cNvSpPr>
            <a:spLocks noGrp="1"/>
          </p:cNvSpPr>
          <p:nvPr>
            <p:ph type="body" sz="quarter" idx="15" hasCustomPrompt="1"/>
          </p:nvPr>
        </p:nvSpPr>
        <p:spPr bwMode="gray">
          <a:xfrm>
            <a:off x="1363152" y="2725449"/>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6" name="Group 25"/>
          <p:cNvGrpSpPr/>
          <p:nvPr userDrawn="1"/>
        </p:nvGrpSpPr>
        <p:grpSpPr bwMode="gray">
          <a:xfrm>
            <a:off x="865779" y="2656199"/>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5</a:t>
              </a:r>
              <a:endParaRPr lang="en-US" sz="1800" dirty="0">
                <a:solidFill>
                  <a:schemeClr val="bg1"/>
                </a:solidFill>
                <a:latin typeface="+mj-lt"/>
              </a:endParaRPr>
            </a:p>
          </p:txBody>
        </p:sp>
      </p:grpSp>
      <p:sp>
        <p:nvSpPr>
          <p:cNvPr id="13" name="Text Placeholder 12"/>
          <p:cNvSpPr>
            <a:spLocks noGrp="1"/>
          </p:cNvSpPr>
          <p:nvPr>
            <p:ph type="body" sz="quarter" idx="16" hasCustomPrompt="1"/>
          </p:nvPr>
        </p:nvSpPr>
        <p:spPr bwMode="gray">
          <a:xfrm>
            <a:off x="1363152" y="3238733"/>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7</a:t>
              </a:r>
              <a:endParaRPr lang="en-US" sz="1800" dirty="0">
                <a:solidFill>
                  <a:schemeClr val="bg1"/>
                </a:solidFill>
                <a:latin typeface="+mj-lt"/>
              </a:endParaRPr>
            </a:p>
          </p:txBody>
        </p:sp>
      </p:grpSp>
      <p:sp>
        <p:nvSpPr>
          <p:cNvPr id="22" name="Text Placeholder 21"/>
          <p:cNvSpPr>
            <a:spLocks noGrp="1"/>
          </p:cNvSpPr>
          <p:nvPr>
            <p:ph type="body" sz="quarter" idx="17"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sp>
        <p:nvSpPr>
          <p:cNvPr id="37" name="TextBox 36"/>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38" name="TextBox 37"/>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smtClean="0">
                <a:solidFill>
                  <a:schemeClr val="bg1"/>
                </a:solidFill>
                <a:latin typeface="+mj-lt"/>
              </a:rPr>
              <a:t>ROAD MAP</a:t>
            </a:r>
          </a:p>
        </p:txBody>
      </p:sp>
    </p:spTree>
    <p:extLst>
      <p:ext uri="{BB962C8B-B14F-4D97-AF65-F5344CB8AC3E}">
        <p14:creationId xmlns:p14="http://schemas.microsoft.com/office/powerpoint/2010/main" val="312247480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 No Subtitle">
    <p:bg bwMode="gray">
      <p:bgPr>
        <a:solidFill>
          <a:schemeClr val="accent5"/>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bwMode="gray">
          <a:xfrm>
            <a:off x="5459152" y="3171239"/>
            <a:ext cx="742735" cy="1384995"/>
          </a:xfrm>
        </p:spPr>
        <p:txBody>
          <a:bodyPr/>
          <a:lstStyle>
            <a:lvl1pPr marL="0" indent="0" algn="r">
              <a:spcBef>
                <a:spcPts val="0"/>
              </a:spcBef>
              <a:buNone/>
              <a:defRPr sz="9000">
                <a:solidFill>
                  <a:schemeClr val="accent6"/>
                </a:solidFill>
                <a:latin typeface="+mj-lt"/>
              </a:defRPr>
            </a:lvl1pPr>
          </a:lstStyle>
          <a:p>
            <a:pPr lvl="0"/>
            <a:r>
              <a:rPr lang="en-US" dirty="0" smtClean="0"/>
              <a:t>#</a:t>
            </a:r>
            <a:endParaRPr lang="en-US" dirty="0"/>
          </a:p>
        </p:txBody>
      </p:sp>
      <p:sp>
        <p:nvSpPr>
          <p:cNvPr id="14" name="Text Placeholder 26"/>
          <p:cNvSpPr>
            <a:spLocks noGrp="1"/>
          </p:cNvSpPr>
          <p:nvPr>
            <p:ph type="body" sz="quarter" idx="11" hasCustomPrompt="1"/>
          </p:nvPr>
        </p:nvSpPr>
        <p:spPr bwMode="gray">
          <a:xfrm>
            <a:off x="465363" y="1918118"/>
            <a:ext cx="4067560" cy="820738"/>
          </a:xfrm>
        </p:spPr>
        <p:txBody>
          <a:bodyPr anchor="ctr" anchorCtr="0"/>
          <a:lstStyle>
            <a:lvl1pPr marL="0" indent="0">
              <a:lnSpc>
                <a:spcPts val="3200"/>
              </a:lnSpc>
              <a:spcBef>
                <a:spcPts val="0"/>
              </a:spcBef>
              <a:buNone/>
              <a:defRPr sz="30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Divider Title – Rockwell 30pt Regular</a:t>
            </a:r>
            <a:endParaRPr lang="en-US" dirty="0"/>
          </a:p>
        </p:txBody>
      </p:sp>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363" y="683511"/>
            <a:ext cx="1128820" cy="433532"/>
          </a:xfrm>
          <a:prstGeom prst="rect">
            <a:avLst/>
          </a:prstGeom>
        </p:spPr>
      </p:pic>
      <p:sp>
        <p:nvSpPr>
          <p:cNvPr id="16" name="Text Placeholder 24"/>
          <p:cNvSpPr>
            <a:spLocks noGrp="1"/>
          </p:cNvSpPr>
          <p:nvPr>
            <p:ph type="body" sz="quarter" idx="14" hasCustomPrompt="1"/>
          </p:nvPr>
        </p:nvSpPr>
        <p:spPr bwMode="gray">
          <a:xfrm>
            <a:off x="4158087" y="3494257"/>
            <a:ext cx="1277002" cy="203275"/>
          </a:xfrm>
          <a:prstGeom prst="round2SameRect">
            <a:avLst>
              <a:gd name="adj1" fmla="val 0"/>
              <a:gd name="adj2" fmla="val 17756"/>
            </a:avLst>
          </a:prstGeom>
          <a:solidFill>
            <a:schemeClr val="tx2"/>
          </a:solidFill>
        </p:spPr>
        <p:txBody>
          <a:bodyPr wrap="none" lIns="45720" tIns="27432" rIns="45720" bIns="27432">
            <a:spAutoFit/>
          </a:bodyPr>
          <a:lstStyle>
            <a:lvl1pPr marL="0" indent="0" algn="r">
              <a:spcBef>
                <a:spcPts val="0"/>
              </a:spcBef>
              <a:buNone/>
              <a:defRPr cap="all" spc="40" baseline="0">
                <a:solidFill>
                  <a:schemeClr val="bg1"/>
                </a:solidFill>
                <a:latin typeface="+mj-lt"/>
              </a:defRPr>
            </a:lvl1pPr>
          </a:lstStyle>
          <a:p>
            <a:pPr lvl="0"/>
            <a:r>
              <a:rPr lang="en-US" dirty="0" smtClean="0"/>
              <a:t>Insert break type</a:t>
            </a:r>
            <a:endParaRPr lang="en-US" dirty="0"/>
          </a:p>
        </p:txBody>
      </p:sp>
      <p:cxnSp>
        <p:nvCxnSpPr>
          <p:cNvPr id="17" name="Straight Connector 16"/>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8" hasCustomPrompt="1"/>
          </p:nvPr>
        </p:nvSpPr>
        <p:spPr bwMode="gray">
          <a:xfrm>
            <a:off x="465363" y="3711659"/>
            <a:ext cx="2314575"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Tree>
    <p:extLst>
      <p:ext uri="{BB962C8B-B14F-4D97-AF65-F5344CB8AC3E}">
        <p14:creationId xmlns:p14="http://schemas.microsoft.com/office/powerpoint/2010/main" val="46555582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smtClean="0"/>
              <a:t>Top Kicker – Verdana 8pt Regular, Title Case</a:t>
            </a:r>
            <a:endParaRPr lang="en-US" dirty="0"/>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smtClean="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smtClean="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smtClean="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solidFill>
                  <a:srgbClr val="4F5861"/>
                </a:solidFill>
                <a:latin typeface="Rockwell"/>
              </a:rPr>
              <a:pPr algn="r">
                <a:spcBef>
                  <a:spcPts val="500"/>
                </a:spcBef>
              </a:pPr>
              <a:t>‹#›</a:t>
            </a:fld>
            <a:endParaRPr lang="en-US" sz="650" dirty="0" smtClean="0">
              <a:solidFill>
                <a:srgbClr val="4F5861"/>
              </a:solidFill>
              <a:latin typeface="Rockwell"/>
            </a:endParaRPr>
          </a:p>
        </p:txBody>
      </p:sp>
    </p:spTree>
    <p:extLst>
      <p:ext uri="{BB962C8B-B14F-4D97-AF65-F5344CB8AC3E}">
        <p14:creationId xmlns:p14="http://schemas.microsoft.com/office/powerpoint/2010/main" val="164888422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smtClean="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Slide Title – Rockwell 18pt Regular, Title Case</a:t>
            </a:r>
          </a:p>
        </p:txBody>
      </p:sp>
      <p:sp>
        <p:nvSpPr>
          <p:cNvPr id="16"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tx1"/>
                </a:solidFill>
              </a:defRPr>
            </a:lvl1pPr>
          </a:lstStyle>
          <a:p>
            <a:pPr lvl="0"/>
            <a:r>
              <a:rPr lang="en-US" dirty="0" smtClean="0"/>
              <a:t>Source: Click to add source. Use a single space after “Source:” and a period at the end of the source. Stretch the box to the left as needed.</a:t>
            </a:r>
          </a:p>
        </p:txBody>
      </p:sp>
      <p:sp>
        <p:nvSpPr>
          <p:cNvPr id="17"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smtClean="0"/>
              <a:t>Click to add footnote. Numbers appear automatically (no additional space or tab needed). Use a period at the end of each footnote. Stretch the box to the right as needed.</a:t>
            </a:r>
          </a:p>
        </p:txBody>
      </p:sp>
      <p:sp>
        <p:nvSpPr>
          <p:cNvPr id="20" name="TextBox 19"/>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solidFill>
                  <a:srgbClr val="4F5861"/>
                </a:solidFill>
                <a:latin typeface="Rockwell"/>
              </a:rPr>
              <a:pPr algn="r">
                <a:spcBef>
                  <a:spcPts val="500"/>
                </a:spcBef>
              </a:pPr>
              <a:t>‹#›</a:t>
            </a:fld>
            <a:endParaRPr lang="en-US" sz="650" dirty="0" smtClean="0">
              <a:solidFill>
                <a:srgbClr val="4F5861"/>
              </a:solidFill>
              <a:latin typeface="Rockwell"/>
            </a:endParaRPr>
          </a:p>
        </p:txBody>
      </p:sp>
      <p:sp>
        <p:nvSpPr>
          <p:cNvPr id="22"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smtClean="0"/>
              <a:t>Top Kicker – Verdana 8pt Regular, Title Case</a:t>
            </a:r>
            <a:endParaRPr lang="en-US" dirty="0"/>
          </a:p>
        </p:txBody>
      </p:sp>
    </p:spTree>
    <p:extLst>
      <p:ext uri="{BB962C8B-B14F-4D97-AF65-F5344CB8AC3E}">
        <p14:creationId xmlns:p14="http://schemas.microsoft.com/office/powerpoint/2010/main" val="419481429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pact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0" y="0"/>
            <a:ext cx="6400800" cy="4800600"/>
          </a:xfrm>
          <a:prstGeom prst="rect">
            <a:avLst/>
          </a:prstGeom>
          <a:solidFill>
            <a:srgbClr val="003D7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4" name="TextBox 3"/>
          <p:cNvSpPr txBox="1"/>
          <p:nvPr userDrawn="1"/>
        </p:nvSpPr>
        <p:spPr bwMode="gray">
          <a:xfrm>
            <a:off x="0" y="4677489"/>
            <a:ext cx="2108200" cy="123111"/>
          </a:xfrm>
          <a:prstGeom prst="rect">
            <a:avLst/>
          </a:prstGeom>
          <a:noFill/>
        </p:spPr>
        <p:txBody>
          <a:bodyPr wrap="square" lIns="64008" tIns="0" rIns="0" bIns="45720" rtlCol="0" anchor="b" anchorCtr="0">
            <a:spAutoFit/>
          </a:bodyPr>
          <a:lstStyle/>
          <a:p>
            <a:pPr>
              <a:defRPr/>
            </a:pPr>
            <a:r>
              <a:rPr lang="en-US" sz="500" dirty="0" smtClean="0">
                <a:solidFill>
                  <a:srgbClr val="A0A4A9"/>
                </a:solidFill>
                <a:ea typeface="Verdana" panose="020B0604030504040204" pitchFamily="34" charset="0"/>
                <a:cs typeface="Verdana" panose="020B0604030504040204" pitchFamily="34" charset="0"/>
              </a:rPr>
              <a:t>©2015 The Advisory Board Company • </a:t>
            </a:r>
            <a:r>
              <a:rPr lang="en-US" sz="500" b="1" dirty="0" smtClean="0">
                <a:solidFill>
                  <a:srgbClr val="A0A4A9"/>
                </a:solidFill>
                <a:ea typeface="Verdana" panose="020B0604030504040204" pitchFamily="34" charset="0"/>
                <a:cs typeface="Verdana" panose="020B0604030504040204" pitchFamily="34" charset="0"/>
              </a:rPr>
              <a:t>eab.com</a:t>
            </a:r>
            <a:endParaRPr lang="en-US" sz="500" dirty="0" smtClean="0">
              <a:solidFill>
                <a:srgbClr val="A0A4A9"/>
              </a:solidFill>
              <a:ea typeface="Verdana" panose="020B0604030504040204" pitchFamily="34" charset="0"/>
              <a:cs typeface="Verdana" panose="020B0604030504040204" pitchFamily="34" charset="0"/>
            </a:endParaRPr>
          </a:p>
        </p:txBody>
      </p:sp>
      <p:sp>
        <p:nvSpPr>
          <p:cNvPr id="7"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spcBef>
                <a:spcPts val="0"/>
              </a:spcBef>
              <a:buNone/>
              <a:defRPr sz="500">
                <a:solidFill>
                  <a:schemeClr val="accent2"/>
                </a:solidFill>
              </a:defRPr>
            </a:lvl1pPr>
          </a:lstStyle>
          <a:p>
            <a:pPr lvl="0"/>
            <a:r>
              <a:rPr lang="en-US" dirty="0" smtClean="0"/>
              <a:t>Source: Click to add source. Use a single space after “Source:” and a period at the end of the source. Stretch the box to the left as needed.</a:t>
            </a:r>
          </a:p>
        </p:txBody>
      </p:sp>
      <p:sp>
        <p:nvSpPr>
          <p:cNvPr id="9" name="Text Placeholder 22"/>
          <p:cNvSpPr>
            <a:spLocks noGrp="1"/>
          </p:cNvSpPr>
          <p:nvPr>
            <p:ph type="body" sz="quarter" idx="12" hasCustomPrompt="1"/>
          </p:nvPr>
        </p:nvSpPr>
        <p:spPr bwMode="gray">
          <a:xfrm>
            <a:off x="266700" y="309824"/>
            <a:ext cx="3884195" cy="256480"/>
          </a:xfrm>
        </p:spPr>
        <p:txBody>
          <a:bodyPr anchor="b" anchorCtr="0"/>
          <a:lstStyle>
            <a:lvl1pPr marL="0" indent="0">
              <a:lnSpc>
                <a:spcPts val="2000"/>
              </a:lnSpc>
              <a:spcBef>
                <a:spcPts val="0"/>
              </a:spcBef>
              <a:buNone/>
              <a:defRPr sz="1800" spc="50" baseline="0">
                <a:solidFill>
                  <a:schemeClr val="accent6"/>
                </a:solidFill>
                <a:latin typeface="+mj-lt"/>
              </a:defRPr>
            </a:lvl1pPr>
          </a:lstStyle>
          <a:p>
            <a:pPr lvl="0"/>
            <a:r>
              <a:rPr lang="en-US" dirty="0" smtClean="0"/>
              <a:t>Impact Slide Title – Rockwell 18pt</a:t>
            </a:r>
          </a:p>
        </p:txBody>
      </p:sp>
      <p:sp>
        <p:nvSpPr>
          <p:cNvPr id="10" name="Text Placeholder 22"/>
          <p:cNvSpPr>
            <a:spLocks noGrp="1"/>
          </p:cNvSpPr>
          <p:nvPr>
            <p:ph type="body" sz="quarter" idx="14" hasCustomPrompt="1"/>
          </p:nvPr>
        </p:nvSpPr>
        <p:spPr bwMode="gray">
          <a:xfrm>
            <a:off x="444609" y="592567"/>
            <a:ext cx="3884195" cy="256480"/>
          </a:xfrm>
        </p:spPr>
        <p:txBody>
          <a:bodyPr anchor="t" anchorCtr="0"/>
          <a:lstStyle>
            <a:lvl1pPr marL="0" indent="0">
              <a:lnSpc>
                <a:spcPts val="2000"/>
              </a:lnSpc>
              <a:spcBef>
                <a:spcPts val="0"/>
              </a:spcBef>
              <a:buNone/>
              <a:defRPr sz="1800" spc="50" baseline="0">
                <a:solidFill>
                  <a:schemeClr val="bg1"/>
                </a:solidFill>
                <a:latin typeface="+mj-lt"/>
              </a:defRPr>
            </a:lvl1pPr>
          </a:lstStyle>
          <a:p>
            <a:pPr>
              <a:lnSpc>
                <a:spcPts val="2000"/>
              </a:lnSpc>
            </a:pPr>
            <a:r>
              <a:rPr lang="en-US" sz="1800" spc="50" dirty="0" smtClean="0">
                <a:solidFill>
                  <a:schemeClr val="bg1"/>
                </a:solidFill>
                <a:latin typeface="Rockwell" panose="02060603020205020403" pitchFamily="18" charset="0"/>
                <a:cs typeface="Verdana" panose="020B0604030504040204" pitchFamily="34" charset="0"/>
              </a:rPr>
              <a:t>Title Continued and Highlight</a:t>
            </a:r>
            <a:endParaRPr lang="en-US" sz="1800" spc="50" dirty="0">
              <a:solidFill>
                <a:schemeClr val="bg1"/>
              </a:solidFill>
              <a:latin typeface="Rockwell" panose="02060603020205020403" pitchFamily="18" charset="0"/>
              <a:cs typeface="Verdana" panose="020B0604030504040204" pitchFamily="34" charset="0"/>
            </a:endParaRPr>
          </a:p>
        </p:txBody>
      </p:sp>
      <p:sp>
        <p:nvSpPr>
          <p:cNvPr id="14" name="Text Placeholder 13"/>
          <p:cNvSpPr>
            <a:spLocks noGrp="1"/>
          </p:cNvSpPr>
          <p:nvPr>
            <p:ph type="body" sz="quarter" idx="15" hasCustomPrompt="1"/>
          </p:nvPr>
        </p:nvSpPr>
        <p:spPr bwMode="gray">
          <a:xfrm>
            <a:off x="1384007" y="1552646"/>
            <a:ext cx="3632787" cy="2132892"/>
          </a:xfrm>
        </p:spPr>
        <p:txBody>
          <a:bodyPr/>
          <a:lstStyle>
            <a:lvl1pPr marL="0" indent="0">
              <a:lnSpc>
                <a:spcPct val="110000"/>
              </a:lnSpc>
              <a:spcBef>
                <a:spcPts val="1200"/>
              </a:spcBef>
              <a:buNone/>
              <a:defRPr sz="1400">
                <a:solidFill>
                  <a:schemeClr val="bg1"/>
                </a:solidFill>
              </a:defRPr>
            </a:lvl1pPr>
          </a:lstStyle>
          <a:p>
            <a:pPr lvl="0"/>
            <a:r>
              <a:rPr lang="en-US" dirty="0" smtClean="0"/>
              <a:t>Use dark background (impact) slides sparingly (ex: a single quote, statistic, or large image). See sample impact slides in the EAB PPT On-screen Graphic and Layout Guide. Impact quote text – Verdana 14pt Regular. Keep quote short and minimize slide titling. Be sure to incorporate the large quote graphic from the GLG.</a:t>
            </a:r>
          </a:p>
        </p:txBody>
      </p:sp>
      <p:sp>
        <p:nvSpPr>
          <p:cNvPr id="11" name="TextBox 1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rgbClr val="FFFFFF"/>
                </a:solidFill>
                <a:latin typeface="Rockwell"/>
              </a:rPr>
              <a:pPr algn="r">
                <a:spcBef>
                  <a:spcPts val="500"/>
                </a:spcBef>
              </a:pPr>
              <a:t>‹#›</a:t>
            </a:fld>
            <a:endParaRPr lang="en-US" sz="650" dirty="0" smtClean="0">
              <a:solidFill>
                <a:srgbClr val="FFFFFF"/>
              </a:solidFill>
              <a:latin typeface="Rockwell"/>
            </a:endParaRPr>
          </a:p>
        </p:txBody>
      </p:sp>
      <p:sp>
        <p:nvSpPr>
          <p:cNvPr id="12" name="Text Placeholder 29"/>
          <p:cNvSpPr>
            <a:spLocks noGrp="1"/>
          </p:cNvSpPr>
          <p:nvPr>
            <p:ph type="body" sz="quarter" idx="16"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solidFill>
                  <a:schemeClr val="accent2"/>
                </a:solidFill>
              </a:defRPr>
            </a:lvl1pPr>
          </a:lstStyle>
          <a:p>
            <a:pPr lvl="0"/>
            <a:r>
              <a:rPr lang="en-US" dirty="0" smtClean="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63453191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F5861"/>
                </a:solidFill>
              </a:endParaRPr>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8" name="TextBox 17"/>
          <p:cNvSpPr txBox="1"/>
          <p:nvPr userDrawn="1"/>
        </p:nvSpPr>
        <p:spPr bwMode="gray">
          <a:xfrm>
            <a:off x="268288" y="309824"/>
            <a:ext cx="730333" cy="256480"/>
          </a:xfrm>
          <a:prstGeom prst="rect">
            <a:avLst/>
          </a:prstGeom>
          <a:noFill/>
        </p:spPr>
        <p:txBody>
          <a:bodyPr wrap="square" lIns="0" tIns="0" rIns="0" bIns="0" rtlCol="0" anchor="b" anchorCtr="0">
            <a:spAutoFit/>
          </a:bodyPr>
          <a:lstStyle/>
          <a:p>
            <a:pPr>
              <a:lnSpc>
                <a:spcPts val="2000"/>
              </a:lnSpc>
            </a:pPr>
            <a:r>
              <a:rPr lang="en-US" sz="1800" spc="50" dirty="0" smtClean="0">
                <a:solidFill>
                  <a:srgbClr val="4F5861"/>
                </a:solidFill>
                <a:latin typeface="Rockwell" panose="02060603020205020403" pitchFamily="18" charset="0"/>
                <a:cs typeface="Verdana" panose="020B0604030504040204" pitchFamily="34" charset="0"/>
              </a:rPr>
              <a:t>Notes:</a:t>
            </a:r>
            <a:endParaRPr lang="en-US" sz="1800" spc="50" dirty="0">
              <a:solidFill>
                <a:srgbClr val="4F5861"/>
              </a:solidFill>
              <a:latin typeface="Rockwell" panose="02060603020205020403" pitchFamily="18" charset="0"/>
              <a:cs typeface="Verdana" panose="020B0604030504040204" pitchFamily="34" charset="0"/>
            </a:endParaRPr>
          </a:p>
        </p:txBody>
      </p:sp>
      <p:cxnSp>
        <p:nvCxnSpPr>
          <p:cNvPr id="20" name="Straight Connector 19"/>
          <p:cNvCxnSpPr/>
          <p:nvPr userDrawn="1"/>
        </p:nvCxnSpPr>
        <p:spPr bwMode="gray">
          <a:xfrm>
            <a:off x="266700" y="1110912"/>
            <a:ext cx="586740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266700" y="1476213"/>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66700" y="1841514"/>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6700" y="220681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266700" y="2572116"/>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266700" y="2937417"/>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266700" y="3302718"/>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266700" y="3668019"/>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266700" y="4033320"/>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266700" y="439862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solidFill>
                  <a:srgbClr val="4F5861"/>
                </a:solidFill>
                <a:latin typeface="Rockwell"/>
              </a:rPr>
              <a:pPr algn="r">
                <a:spcBef>
                  <a:spcPts val="500"/>
                </a:spcBef>
              </a:pPr>
              <a:t>‹#›</a:t>
            </a:fld>
            <a:endParaRPr lang="en-US" sz="650" dirty="0" smtClean="0">
              <a:solidFill>
                <a:srgbClr val="4F5861"/>
              </a:solidFill>
              <a:latin typeface="Rockwell"/>
            </a:endParaRPr>
          </a:p>
        </p:txBody>
      </p:sp>
    </p:spTree>
    <p:extLst>
      <p:ext uri="{BB962C8B-B14F-4D97-AF65-F5344CB8AC3E}">
        <p14:creationId xmlns:p14="http://schemas.microsoft.com/office/powerpoint/2010/main" val="22720046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8" name="TextBox 17"/>
          <p:cNvSpPr txBox="1"/>
          <p:nvPr userDrawn="1"/>
        </p:nvSpPr>
        <p:spPr bwMode="gray">
          <a:xfrm>
            <a:off x="268288" y="309824"/>
            <a:ext cx="730333" cy="256480"/>
          </a:xfrm>
          <a:prstGeom prst="rect">
            <a:avLst/>
          </a:prstGeom>
          <a:noFill/>
        </p:spPr>
        <p:txBody>
          <a:bodyPr wrap="square" lIns="0" tIns="0" rIns="0" bIns="0" rtlCol="0" anchor="b" anchorCtr="0">
            <a:spAutoFit/>
          </a:bodyPr>
          <a:lstStyle/>
          <a:p>
            <a:pPr>
              <a:lnSpc>
                <a:spcPts val="2000"/>
              </a:lnSpc>
            </a:pPr>
            <a:r>
              <a:rPr lang="en-US" sz="1800" spc="50" dirty="0" smtClean="0">
                <a:solidFill>
                  <a:srgbClr val="4F5861"/>
                </a:solidFill>
                <a:latin typeface="Rockwell" panose="02060603020205020403" pitchFamily="18" charset="0"/>
                <a:cs typeface="Verdana" panose="020B0604030504040204" pitchFamily="34" charset="0"/>
              </a:rPr>
              <a:t>Notes:</a:t>
            </a:r>
            <a:endParaRPr lang="en-US" sz="1800" spc="50" dirty="0">
              <a:solidFill>
                <a:srgbClr val="4F5861"/>
              </a:solidFill>
              <a:latin typeface="Rockwell" panose="02060603020205020403" pitchFamily="18" charset="0"/>
              <a:cs typeface="Verdana" panose="020B0604030504040204" pitchFamily="34" charset="0"/>
            </a:endParaRPr>
          </a:p>
        </p:txBody>
      </p:sp>
      <p:cxnSp>
        <p:nvCxnSpPr>
          <p:cNvPr id="20" name="Straight Connector 19"/>
          <p:cNvCxnSpPr/>
          <p:nvPr userDrawn="1"/>
        </p:nvCxnSpPr>
        <p:spPr bwMode="gray">
          <a:xfrm>
            <a:off x="266700" y="1110912"/>
            <a:ext cx="586740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266700" y="1476213"/>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66700" y="1841514"/>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6700" y="220681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266700" y="2572116"/>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266700" y="2937417"/>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266700" y="3302718"/>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266700" y="3668019"/>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266700" y="4033320"/>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266700" y="439862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30" name="TextBox 29"/>
          <p:cNvSpPr txBox="1"/>
          <p:nvPr userDrawn="1"/>
        </p:nvSpPr>
        <p:spPr bwMode="gray">
          <a:xfrm>
            <a:off x="5845969" y="42112"/>
            <a:ext cx="554831" cy="136961"/>
          </a:xfrm>
          <a:prstGeom prst="rect">
            <a:avLst/>
          </a:prstGeom>
          <a:noFill/>
        </p:spPr>
        <p:txBody>
          <a:bodyPr wrap="square" lIns="0" tIns="36576" rIns="54864" bIns="0" rtlCol="0">
            <a:spAutoFit/>
          </a:bodyPr>
          <a:lstStyle/>
          <a:p>
            <a:pPr algn="r"/>
            <a:fld id="{F7BF02D1-B8CA-42B3-83CC-2909EEFF4204}" type="slidenum">
              <a:rPr lang="en-US" sz="650" smtClean="0">
                <a:solidFill>
                  <a:srgbClr val="4F5861"/>
                </a:solidFill>
                <a:latin typeface="Rockwell"/>
              </a:rPr>
              <a:pPr algn="r"/>
              <a:t>‹#›</a:t>
            </a:fld>
            <a:endParaRPr lang="en-US" sz="650" dirty="0" smtClean="0">
              <a:solidFill>
                <a:srgbClr val="4F5861"/>
              </a:solidFill>
              <a:latin typeface="Rockwell"/>
            </a:endParaRPr>
          </a:p>
        </p:txBody>
      </p:sp>
    </p:spTree>
    <p:extLst>
      <p:ext uri="{BB962C8B-B14F-4D97-AF65-F5344CB8AC3E}">
        <p14:creationId xmlns:p14="http://schemas.microsoft.com/office/powerpoint/2010/main" val="136907961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peech Bottom Tex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4F5861"/>
              </a:solidFill>
            </a:endParaRPr>
          </a:p>
        </p:txBody>
      </p:sp>
      <p:sp>
        <p:nvSpPr>
          <p:cNvPr id="15" name="Text Placeholder 6"/>
          <p:cNvSpPr>
            <a:spLocks noGrp="1"/>
          </p:cNvSpPr>
          <p:nvPr>
            <p:ph type="body" sz="quarter" idx="24" hasCustomPrompt="1"/>
          </p:nvPr>
        </p:nvSpPr>
        <p:spPr bwMode="gray">
          <a:xfrm>
            <a:off x="266700" y="2706041"/>
            <a:ext cx="5867400" cy="1828193"/>
          </a:xfrm>
          <a:prstGeom prst="rect">
            <a:avLst/>
          </a:prstGeom>
        </p:spPr>
        <p:txBody>
          <a:bodyPr wrap="square" lIns="0" tIns="0" rIns="0" bIns="0" anchor="b" anchorCtr="0">
            <a:spAutoFit/>
          </a:bodyPr>
          <a:lstStyle>
            <a:lvl1pPr marL="0" indent="0" algn="l">
              <a:lnSpc>
                <a:spcPct val="110000"/>
              </a:lnSpc>
              <a:buNone/>
              <a:defRPr sz="900"/>
            </a:lvl1pPr>
          </a:lstStyle>
          <a:p>
            <a:pPr lvl="0"/>
            <a:r>
              <a:rPr lang="en-US" dirty="0" smtClean="0"/>
              <a:t>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a:t>
            </a:r>
            <a:endParaRPr lang="en-US" dirty="0"/>
          </a:p>
        </p:txBody>
      </p:sp>
      <p:sp>
        <p:nvSpPr>
          <p:cNvPr id="5" name="TextBox 4"/>
          <p:cNvSpPr txBox="1"/>
          <p:nvPr userDrawn="1"/>
        </p:nvSpPr>
        <p:spPr bwMode="gray">
          <a:xfrm>
            <a:off x="5845969" y="42112"/>
            <a:ext cx="554831" cy="136961"/>
          </a:xfrm>
          <a:prstGeom prst="rect">
            <a:avLst/>
          </a:prstGeom>
          <a:noFill/>
        </p:spPr>
        <p:txBody>
          <a:bodyPr wrap="square" lIns="0" tIns="36576" rIns="54864" bIns="0" rtlCol="0">
            <a:spAutoFit/>
          </a:bodyPr>
          <a:lstStyle/>
          <a:p>
            <a:pPr algn="r"/>
            <a:fld id="{F7BF02D1-B8CA-42B3-83CC-2909EEFF4204}" type="slidenum">
              <a:rPr lang="en-US" sz="650" smtClean="0">
                <a:solidFill>
                  <a:srgbClr val="4F5861"/>
                </a:solidFill>
                <a:latin typeface="Rockwell"/>
              </a:rPr>
              <a:pPr algn="r"/>
              <a:t>‹#›</a:t>
            </a:fld>
            <a:endParaRPr lang="en-US" sz="650" dirty="0" smtClean="0">
              <a:solidFill>
                <a:srgbClr val="4F5861"/>
              </a:solidFill>
              <a:latin typeface="Rockwell"/>
            </a:endParaRPr>
          </a:p>
        </p:txBody>
      </p:sp>
    </p:spTree>
    <p:extLst>
      <p:ext uri="{BB962C8B-B14F-4D97-AF65-F5344CB8AC3E}">
        <p14:creationId xmlns:p14="http://schemas.microsoft.com/office/powerpoint/2010/main" val="93315440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28" y="424949"/>
            <a:ext cx="1682496" cy="643737"/>
          </a:xfrm>
          <a:prstGeom prst="rect">
            <a:avLst/>
          </a:prstGeom>
        </p:spPr>
      </p:pic>
      <p:sp>
        <p:nvSpPr>
          <p:cNvPr id="10" name="Text Placeholder 3"/>
          <p:cNvSpPr>
            <a:spLocks noGrp="1"/>
          </p:cNvSpPr>
          <p:nvPr>
            <p:ph type="body" sz="quarter" idx="15" hasCustomPrompt="1"/>
          </p:nvPr>
        </p:nvSpPr>
        <p:spPr bwMode="gray">
          <a:xfrm>
            <a:off x="799517" y="4342854"/>
            <a:ext cx="5126037" cy="215444"/>
          </a:xfrm>
        </p:spPr>
        <p:txBody>
          <a:bodyPr/>
          <a:lstStyle>
            <a:lvl1pPr marL="0" indent="0">
              <a:spcBef>
                <a:spcPts val="0"/>
              </a:spcBef>
              <a:buNone/>
              <a:defRPr sz="1400">
                <a:solidFill>
                  <a:schemeClr val="tx1"/>
                </a:solidFill>
                <a:latin typeface="+mn-lt"/>
                <a:cs typeface="Arial"/>
              </a:defRPr>
            </a:lvl1pPr>
          </a:lstStyle>
          <a:p>
            <a:pPr lvl="0"/>
            <a:r>
              <a:rPr lang="en-US" dirty="0" smtClean="0"/>
              <a:t>Cover Subtitle – Verdana 14pt Regular</a:t>
            </a:r>
            <a:endParaRPr lang="en-US" dirty="0"/>
          </a:p>
        </p:txBody>
      </p:sp>
      <p:sp>
        <p:nvSpPr>
          <p:cNvPr id="11" name="Text Placeholder 7"/>
          <p:cNvSpPr>
            <a:spLocks noGrp="1"/>
          </p:cNvSpPr>
          <p:nvPr>
            <p:ph type="body" sz="quarter" idx="16" hasCustomPrompt="1"/>
          </p:nvPr>
        </p:nvSpPr>
        <p:spPr bwMode="gray">
          <a:xfrm>
            <a:off x="799517" y="3161718"/>
            <a:ext cx="5126037" cy="948978"/>
          </a:xfrm>
        </p:spPr>
        <p:txBody>
          <a:bodyPr anchor="b" anchorCtr="0"/>
          <a:lstStyle>
            <a:lvl1pPr marL="0" indent="0">
              <a:lnSpc>
                <a:spcPts val="3600"/>
              </a:lnSpc>
              <a:spcBef>
                <a:spcPts val="0"/>
              </a:spcBef>
              <a:buNone/>
              <a:defRPr sz="3000" baseline="0">
                <a:solidFill>
                  <a:schemeClr val="tx1"/>
                </a:solidFill>
                <a:latin typeface="+mj-lt"/>
              </a:defRPr>
            </a:lvl1pPr>
          </a:lstStyle>
          <a:p>
            <a:pPr lvl="0"/>
            <a:r>
              <a:rPr lang="en-US" dirty="0" smtClean="0"/>
              <a:t>Cover Title –</a:t>
            </a:r>
            <a:br>
              <a:rPr lang="en-US" dirty="0" smtClean="0"/>
            </a:br>
            <a:r>
              <a:rPr lang="en-US" dirty="0" smtClean="0"/>
              <a:t>Rockwell 30pt Regular</a:t>
            </a:r>
            <a:endParaRPr lang="en-US" dirty="0"/>
          </a:p>
        </p:txBody>
      </p:sp>
    </p:spTree>
    <p:extLst>
      <p:ext uri="{BB962C8B-B14F-4D97-AF65-F5344CB8AC3E}">
        <p14:creationId xmlns:p14="http://schemas.microsoft.com/office/powerpoint/2010/main" val="255320722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45119" y="4097682"/>
            <a:ext cx="6310563"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14"/>
          <p:cNvSpPr>
            <a:spLocks noGrp="1"/>
          </p:cNvSpPr>
          <p:nvPr>
            <p:ph type="body" sz="quarter" idx="14" hasCustomPrompt="1"/>
          </p:nvPr>
        </p:nvSpPr>
        <p:spPr bwMode="gray">
          <a:xfrm>
            <a:off x="3247357" y="4191900"/>
            <a:ext cx="3108325" cy="215444"/>
          </a:xfrm>
        </p:spPr>
        <p:txBody>
          <a:bodyPr/>
          <a:lstStyle>
            <a:lvl1pPr marL="0" indent="0" algn="r">
              <a:spcBef>
                <a:spcPts val="0"/>
              </a:spcBef>
              <a:buNone/>
              <a:defRPr sz="1400">
                <a:solidFill>
                  <a:schemeClr val="accent3"/>
                </a:solidFill>
              </a:defRPr>
            </a:lvl1pPr>
          </a:lstStyle>
          <a:p>
            <a:pPr lvl="0"/>
            <a:r>
              <a:rPr lang="en-US" dirty="0" smtClean="0"/>
              <a:t>Insert Program Name Here</a:t>
            </a:r>
          </a:p>
        </p:txBody>
      </p:sp>
      <p:sp>
        <p:nvSpPr>
          <p:cNvPr id="10" name="Text Placeholder 14"/>
          <p:cNvSpPr>
            <a:spLocks noGrp="1"/>
          </p:cNvSpPr>
          <p:nvPr>
            <p:ph type="body" sz="quarter" idx="15" hasCustomPrompt="1"/>
          </p:nvPr>
        </p:nvSpPr>
        <p:spPr bwMode="gray">
          <a:xfrm>
            <a:off x="3246722" y="4431033"/>
            <a:ext cx="3108960" cy="153888"/>
          </a:xfrm>
        </p:spPr>
        <p:txBody>
          <a:bodyPr/>
          <a:lstStyle>
            <a:lvl1pPr marL="0" indent="0" algn="r">
              <a:spcBef>
                <a:spcPts val="0"/>
              </a:spcBef>
              <a:buNone/>
              <a:defRPr sz="1000">
                <a:solidFill>
                  <a:schemeClr val="accent3"/>
                </a:solidFill>
              </a:defRPr>
            </a:lvl1pPr>
          </a:lstStyle>
          <a:p>
            <a:pPr lvl="0"/>
            <a:r>
              <a:rPr lang="en-US" dirty="0" smtClean="0"/>
              <a:t>Insert Sub-program Name Here (if necessary)</a:t>
            </a:r>
          </a:p>
        </p:txBody>
      </p:sp>
    </p:spTree>
    <p:extLst>
      <p:ext uri="{BB962C8B-B14F-4D97-AF65-F5344CB8AC3E}">
        <p14:creationId xmlns:p14="http://schemas.microsoft.com/office/powerpoint/2010/main" val="217537330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4" name="TextBox 3"/>
          <p:cNvSpPr txBox="1"/>
          <p:nvPr userDrawn="1"/>
        </p:nvSpPr>
        <p:spPr bwMode="gray">
          <a:xfrm rot="10800000" flipH="1" flipV="1">
            <a:off x="4800739" y="330665"/>
            <a:ext cx="1620156" cy="4378460"/>
          </a:xfrm>
          <a:prstGeom prst="rect">
            <a:avLst/>
          </a:prstGeom>
          <a:noFill/>
        </p:spPr>
        <p:txBody>
          <a:bodyPr wrap="square" rtlCol="0">
            <a:noAutofit/>
          </a:bodyPr>
          <a:lstStyle/>
          <a:p>
            <a:pPr>
              <a:spcBef>
                <a:spcPts val="400"/>
              </a:spcBef>
            </a:pPr>
            <a:r>
              <a:rPr lang="en-US" sz="750" b="1" baseline="30000" dirty="0">
                <a:solidFill>
                  <a:srgbClr val="4F5861"/>
                </a:solidFill>
                <a:cs typeface="Verdana" panose="020B0604030504040204" pitchFamily="34" charset="0"/>
              </a:rPr>
              <a:t>LEGAL CAVEAT</a:t>
            </a:r>
          </a:p>
          <a:p>
            <a:pPr>
              <a:spcBef>
                <a:spcPts val="400"/>
              </a:spcBef>
            </a:pPr>
            <a:r>
              <a:rPr lang="en-US" sz="750" baseline="30000" dirty="0">
                <a:solidFill>
                  <a:srgbClr val="4F5861"/>
                </a:solidFill>
                <a:cs typeface="Verdana" panose="020B0604030504040204" pitchFamily="34" charset="0"/>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t>
            </a:r>
            <a:r>
              <a:rPr lang="en-US" sz="750" baseline="30000" dirty="0" smtClean="0">
                <a:solidFill>
                  <a:srgbClr val="4F5861"/>
                </a:solidFill>
                <a:cs typeface="Verdana" panose="020B0604030504040204" pitchFamily="34" charset="0"/>
              </a:rPr>
              <a:t>advised</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to </a:t>
            </a:r>
            <a:r>
              <a:rPr lang="en-US" sz="750" baseline="30000" dirty="0">
                <a:solidFill>
                  <a:srgbClr val="4F5861"/>
                </a:solidFill>
                <a:cs typeface="Verdana" panose="020B0604030504040204" pitchFamily="34" charset="0"/>
              </a:rPr>
              <a:t>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750" baseline="30000" dirty="0">
                <a:solidFill>
                  <a:srgbClr val="4F5861"/>
                </a:solidFill>
                <a:cs typeface="Verdana" panose="020B0604030504040204" pitchFamily="34" charset="0"/>
              </a:rPr>
              <a:t>The Advisory Board is a registered trademark of The Advisory Board Company in the United States and other countries. Members are not permitted to use this trademark, or any other Advisory Board trademark, product name, service name, trade </a:t>
            </a:r>
            <a:r>
              <a:rPr lang="en-US" sz="750" baseline="30000" dirty="0" smtClean="0">
                <a:solidFill>
                  <a:srgbClr val="4F5861"/>
                </a:solidFill>
                <a:cs typeface="Verdana" panose="020B0604030504040204" pitchFamily="34" charset="0"/>
              </a:rPr>
              <a:t>name, </a:t>
            </a:r>
            <a:r>
              <a:rPr lang="en-US" sz="750" baseline="30000" dirty="0">
                <a:solidFill>
                  <a:srgbClr val="4F5861"/>
                </a:solidFill>
                <a:cs typeface="Verdana" panose="020B0604030504040204" pitchFamily="34" charset="0"/>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750" baseline="30000" dirty="0" smtClean="0">
                <a:solidFill>
                  <a:srgbClr val="4F5861"/>
                </a:solidFill>
                <a:cs typeface="Verdana" panose="020B0604030504040204" pitchFamily="34" charset="0"/>
              </a:rPr>
              <a:t>.</a:t>
            </a:r>
            <a:endParaRPr lang="en-US" sz="750" baseline="30000" dirty="0">
              <a:solidFill>
                <a:srgbClr val="4F5861"/>
              </a:solidFill>
              <a:cs typeface="Verdana" panose="020B0604030504040204" pitchFamily="34" charset="0"/>
            </a:endParaRPr>
          </a:p>
        </p:txBody>
      </p:sp>
      <p:cxnSp>
        <p:nvCxnSpPr>
          <p:cNvPr id="5" name="Straight Connector 4"/>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bwMode="gray">
          <a:xfrm>
            <a:off x="266701" y="315840"/>
            <a:ext cx="3246520" cy="256480"/>
          </a:xfrm>
        </p:spPr>
        <p:txBody>
          <a:bodyPr anchor="b" anchorCtr="0"/>
          <a:lstStyle>
            <a:lvl1pPr marL="0" indent="0">
              <a:lnSpc>
                <a:spcPts val="2000"/>
              </a:lnSpc>
              <a:spcBef>
                <a:spcPts val="0"/>
              </a:spcBef>
              <a:buNone/>
              <a:defRPr sz="1800" spc="50" baseline="0">
                <a:latin typeface="+mj-lt"/>
              </a:defRPr>
            </a:lvl1pPr>
          </a:lstStyle>
          <a:p>
            <a:pPr lvl="0"/>
            <a:r>
              <a:rPr lang="en-US" dirty="0" smtClean="0"/>
              <a:t>Insert Program Name Here</a:t>
            </a:r>
          </a:p>
        </p:txBody>
      </p:sp>
      <p:sp>
        <p:nvSpPr>
          <p:cNvPr id="18" name="Text Placeholder 20"/>
          <p:cNvSpPr>
            <a:spLocks noGrp="1"/>
          </p:cNvSpPr>
          <p:nvPr>
            <p:ph type="body" sz="quarter" idx="11" hasCustomPrompt="1"/>
          </p:nvPr>
        </p:nvSpPr>
        <p:spPr bwMode="gray">
          <a:xfrm>
            <a:off x="778041" y="1001215"/>
            <a:ext cx="3657600" cy="169277"/>
          </a:xfrm>
        </p:spPr>
        <p:txBody>
          <a:bodyPr/>
          <a:lstStyle>
            <a:lvl1pPr marL="0" indent="0">
              <a:spcBef>
                <a:spcPts val="0"/>
              </a:spcBef>
              <a:buNone/>
              <a:defRPr sz="1100"/>
            </a:lvl1pPr>
          </a:lstStyle>
          <a:p>
            <a:pPr lvl="0"/>
            <a:r>
              <a:rPr lang="en-US" dirty="0" smtClean="0"/>
              <a:t>Project Director (click to add desired text)</a:t>
            </a:r>
            <a:endParaRPr lang="en-US" dirty="0"/>
          </a:p>
        </p:txBody>
      </p:sp>
      <p:sp>
        <p:nvSpPr>
          <p:cNvPr id="20" name="Text Placeholder 19"/>
          <p:cNvSpPr>
            <a:spLocks noGrp="1"/>
          </p:cNvSpPr>
          <p:nvPr>
            <p:ph type="body" sz="quarter" idx="30" hasCustomPrompt="1"/>
          </p:nvPr>
        </p:nvSpPr>
        <p:spPr bwMode="gray">
          <a:xfrm>
            <a:off x="778041" y="1209007"/>
            <a:ext cx="2743200" cy="138499"/>
          </a:xfrm>
        </p:spPr>
        <p:txBody>
          <a:bodyPr/>
          <a:lstStyle>
            <a:lvl1pPr marL="0" indent="0">
              <a:buNone/>
              <a:defRPr sz="900">
                <a:solidFill>
                  <a:schemeClr val="accent3"/>
                </a:solidFill>
              </a:defRPr>
            </a:lvl1pPr>
          </a:lstStyle>
          <a:p>
            <a:pPr lvl="0"/>
            <a:r>
              <a:rPr lang="en-US" dirty="0" smtClean="0"/>
              <a:t>Insert Name(s) Here</a:t>
            </a:r>
          </a:p>
        </p:txBody>
      </p:sp>
      <p:sp>
        <p:nvSpPr>
          <p:cNvPr id="21" name="Text Placeholder 20"/>
          <p:cNvSpPr>
            <a:spLocks noGrp="1"/>
          </p:cNvSpPr>
          <p:nvPr>
            <p:ph type="body" sz="quarter" idx="31" hasCustomPrompt="1"/>
          </p:nvPr>
        </p:nvSpPr>
        <p:spPr bwMode="gray">
          <a:xfrm>
            <a:off x="778041" y="1643063"/>
            <a:ext cx="3657600" cy="169277"/>
          </a:xfrm>
        </p:spPr>
        <p:txBody>
          <a:bodyPr/>
          <a:lstStyle>
            <a:lvl1pPr marL="0" indent="0">
              <a:spcBef>
                <a:spcPts val="0"/>
              </a:spcBef>
              <a:buNone/>
              <a:defRPr sz="1100"/>
            </a:lvl1pPr>
          </a:lstStyle>
          <a:p>
            <a:pPr lvl="0"/>
            <a:r>
              <a:rPr lang="en-US" dirty="0" smtClean="0"/>
              <a:t>Contributing Consultants (click to add desired text)</a:t>
            </a:r>
          </a:p>
        </p:txBody>
      </p:sp>
      <p:sp>
        <p:nvSpPr>
          <p:cNvPr id="22" name="Text Placeholder 19"/>
          <p:cNvSpPr>
            <a:spLocks noGrp="1"/>
          </p:cNvSpPr>
          <p:nvPr>
            <p:ph type="body" sz="quarter" idx="32" hasCustomPrompt="1"/>
          </p:nvPr>
        </p:nvSpPr>
        <p:spPr bwMode="gray">
          <a:xfrm>
            <a:off x="778041" y="1850855"/>
            <a:ext cx="2743200" cy="138499"/>
          </a:xfrm>
        </p:spPr>
        <p:txBody>
          <a:bodyPr/>
          <a:lstStyle>
            <a:lvl1pPr marL="0" indent="0">
              <a:buNone/>
              <a:defRPr sz="900">
                <a:solidFill>
                  <a:schemeClr val="accent3"/>
                </a:solidFill>
              </a:defRPr>
            </a:lvl1pPr>
          </a:lstStyle>
          <a:p>
            <a:pPr lvl="0"/>
            <a:r>
              <a:rPr lang="en-US" dirty="0" smtClean="0"/>
              <a:t>Insert Name(s) Here</a:t>
            </a:r>
          </a:p>
        </p:txBody>
      </p:sp>
      <p:sp>
        <p:nvSpPr>
          <p:cNvPr id="23" name="Text Placeholder 20"/>
          <p:cNvSpPr>
            <a:spLocks noGrp="1"/>
          </p:cNvSpPr>
          <p:nvPr>
            <p:ph type="body" sz="quarter" idx="33" hasCustomPrompt="1"/>
          </p:nvPr>
        </p:nvSpPr>
        <p:spPr bwMode="gray">
          <a:xfrm>
            <a:off x="778041" y="2283657"/>
            <a:ext cx="3657600" cy="169277"/>
          </a:xfrm>
        </p:spPr>
        <p:txBody>
          <a:bodyPr/>
          <a:lstStyle>
            <a:lvl1pPr marL="0" indent="0">
              <a:spcBef>
                <a:spcPts val="0"/>
              </a:spcBef>
              <a:buNone/>
              <a:defRPr sz="1100"/>
            </a:lvl1pPr>
          </a:lstStyle>
          <a:p>
            <a:pPr lvl="0"/>
            <a:r>
              <a:rPr lang="en-US" dirty="0" smtClean="0"/>
              <a:t>Design Consultant (click to add desired text)</a:t>
            </a:r>
          </a:p>
        </p:txBody>
      </p:sp>
      <p:sp>
        <p:nvSpPr>
          <p:cNvPr id="24" name="Text Placeholder 19"/>
          <p:cNvSpPr>
            <a:spLocks noGrp="1"/>
          </p:cNvSpPr>
          <p:nvPr>
            <p:ph type="body" sz="quarter" idx="34" hasCustomPrompt="1"/>
          </p:nvPr>
        </p:nvSpPr>
        <p:spPr bwMode="gray">
          <a:xfrm>
            <a:off x="778041" y="2491449"/>
            <a:ext cx="2743200" cy="138499"/>
          </a:xfrm>
        </p:spPr>
        <p:txBody>
          <a:bodyPr/>
          <a:lstStyle>
            <a:lvl1pPr marL="0" indent="0">
              <a:buNone/>
              <a:defRPr sz="900">
                <a:solidFill>
                  <a:schemeClr val="accent3"/>
                </a:solidFill>
              </a:defRPr>
            </a:lvl1pPr>
          </a:lstStyle>
          <a:p>
            <a:pPr lvl="0"/>
            <a:r>
              <a:rPr lang="en-US" dirty="0" smtClean="0"/>
              <a:t>Insert Name(s) Here</a:t>
            </a:r>
          </a:p>
        </p:txBody>
      </p:sp>
      <p:sp>
        <p:nvSpPr>
          <p:cNvPr id="25" name="Text Placeholder 20"/>
          <p:cNvSpPr>
            <a:spLocks noGrp="1"/>
          </p:cNvSpPr>
          <p:nvPr>
            <p:ph type="body" sz="quarter" idx="35" hasCustomPrompt="1"/>
          </p:nvPr>
        </p:nvSpPr>
        <p:spPr bwMode="gray">
          <a:xfrm>
            <a:off x="778041" y="2921330"/>
            <a:ext cx="3657600" cy="169277"/>
          </a:xfrm>
        </p:spPr>
        <p:txBody>
          <a:bodyPr/>
          <a:lstStyle>
            <a:lvl1pPr marL="0" indent="0">
              <a:spcBef>
                <a:spcPts val="0"/>
              </a:spcBef>
              <a:buNone/>
              <a:defRPr sz="1100"/>
            </a:lvl1pPr>
          </a:lstStyle>
          <a:p>
            <a:pPr lvl="0"/>
            <a:r>
              <a:rPr lang="en-US" dirty="0" smtClean="0"/>
              <a:t>Executive Director (click to add desired text)</a:t>
            </a:r>
          </a:p>
        </p:txBody>
      </p:sp>
      <p:sp>
        <p:nvSpPr>
          <p:cNvPr id="26" name="Text Placeholder 19"/>
          <p:cNvSpPr>
            <a:spLocks noGrp="1"/>
          </p:cNvSpPr>
          <p:nvPr>
            <p:ph type="body" sz="quarter" idx="36" hasCustomPrompt="1"/>
          </p:nvPr>
        </p:nvSpPr>
        <p:spPr bwMode="gray">
          <a:xfrm>
            <a:off x="778041" y="3129122"/>
            <a:ext cx="2743200" cy="138499"/>
          </a:xfrm>
        </p:spPr>
        <p:txBody>
          <a:bodyPr/>
          <a:lstStyle>
            <a:lvl1pPr marL="0" indent="0">
              <a:buNone/>
              <a:defRPr sz="900">
                <a:solidFill>
                  <a:schemeClr val="accent3"/>
                </a:solidFill>
              </a:defRPr>
            </a:lvl1pPr>
          </a:lstStyle>
          <a:p>
            <a:pPr lvl="0"/>
            <a:r>
              <a:rPr lang="en-US" dirty="0" smtClean="0"/>
              <a:t>Insert Name(s) Here</a:t>
            </a:r>
          </a:p>
        </p:txBody>
      </p:sp>
    </p:spTree>
    <p:extLst>
      <p:ext uri="{BB962C8B-B14F-4D97-AF65-F5344CB8AC3E}">
        <p14:creationId xmlns:p14="http://schemas.microsoft.com/office/powerpoint/2010/main" val="31377264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ad Map 8">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1</a:t>
              </a:r>
              <a:endParaRPr lang="en-US" sz="1800" dirty="0">
                <a:solidFill>
                  <a:schemeClr val="bg1"/>
                </a:solidFill>
                <a:latin typeface="+mj-lt"/>
              </a:endParaRPr>
            </a:p>
          </p:txBody>
        </p:sp>
      </p:grpSp>
      <p:grpSp>
        <p:nvGrpSpPr>
          <p:cNvPr id="2" name="Group 1"/>
          <p:cNvGrpSpPr/>
          <p:nvPr userDrawn="1"/>
        </p:nvGrpSpPr>
        <p:grpSpPr bwMode="gray">
          <a:xfrm>
            <a:off x="865779" y="1043021"/>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2</a:t>
              </a:r>
              <a:endParaRPr lang="en-US" sz="1800" dirty="0">
                <a:solidFill>
                  <a:schemeClr val="bg1"/>
                </a:solidFill>
                <a:latin typeface="+mj-lt"/>
              </a:endParaRPr>
            </a:p>
          </p:txBody>
        </p:sp>
      </p:grpSp>
      <p:grpSp>
        <p:nvGrpSpPr>
          <p:cNvPr id="3" name="Group 2"/>
          <p:cNvGrpSpPr/>
          <p:nvPr userDrawn="1"/>
        </p:nvGrpSpPr>
        <p:grpSpPr bwMode="gray">
          <a:xfrm>
            <a:off x="865779" y="1482979"/>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3</a:t>
              </a:r>
              <a:endParaRPr lang="en-US" sz="1800" dirty="0">
                <a:solidFill>
                  <a:schemeClr val="bg1"/>
                </a:solidFill>
                <a:latin typeface="+mj-lt"/>
              </a:endParaRPr>
            </a:p>
          </p:txBody>
        </p:sp>
      </p:grpSp>
      <p:grpSp>
        <p:nvGrpSpPr>
          <p:cNvPr id="4" name="Group 3"/>
          <p:cNvGrpSpPr/>
          <p:nvPr userDrawn="1"/>
        </p:nvGrpSpPr>
        <p:grpSpPr bwMode="gray">
          <a:xfrm>
            <a:off x="865779" y="1922937"/>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4</a:t>
              </a:r>
              <a:endParaRPr lang="en-US" sz="1800" dirty="0">
                <a:solidFill>
                  <a:schemeClr val="bg1"/>
                </a:solidFill>
                <a:latin typeface="+mj-lt"/>
              </a:endParaRPr>
            </a:p>
          </p:txBody>
        </p:sp>
      </p:grpSp>
      <p:sp>
        <p:nvSpPr>
          <p:cNvPr id="21" name="Text Placeholder 20"/>
          <p:cNvSpPr>
            <a:spLocks noGrp="1"/>
          </p:cNvSpPr>
          <p:nvPr>
            <p:ph type="body" sz="quarter" idx="10" hasCustomPrompt="1"/>
          </p:nvPr>
        </p:nvSpPr>
        <p:spPr bwMode="gray">
          <a:xfrm>
            <a:off x="1363152" y="110480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Verdana 9pt Regular, Accent 1, Title Case</a:t>
            </a:r>
          </a:p>
        </p:txBody>
      </p:sp>
      <p:sp>
        <p:nvSpPr>
          <p:cNvPr id="23" name="Text Placeholder 22"/>
          <p:cNvSpPr>
            <a:spLocks noGrp="1"/>
          </p:cNvSpPr>
          <p:nvPr>
            <p:ph type="body" sz="quarter" idx="11" hasCustomPrompt="1"/>
          </p:nvPr>
        </p:nvSpPr>
        <p:spPr bwMode="gray">
          <a:xfrm>
            <a:off x="1363152" y="633840"/>
            <a:ext cx="3749040" cy="215444"/>
          </a:xfrm>
        </p:spPr>
        <p:txBody>
          <a:bodyPr anchor="ctr" anchorCtr="0"/>
          <a:lstStyle>
            <a:lvl1pPr marL="0" indent="0">
              <a:spcBef>
                <a:spcPts val="0"/>
              </a:spcBef>
              <a:buNone/>
              <a:defRPr sz="1400" kern="0" spc="0" baseline="0">
                <a:solidFill>
                  <a:schemeClr val="bg1"/>
                </a:solidFill>
                <a:latin typeface="+mj-lt"/>
              </a:defRPr>
            </a:lvl1pPr>
          </a:lstStyle>
          <a:p>
            <a:pPr lvl="0"/>
            <a:r>
              <a:rPr lang="en-US" sz="1400" dirty="0" smtClean="0">
                <a:latin typeface="+mj-lt"/>
              </a:rPr>
              <a:t>Section Title – Rockwell 14pt, Title Case</a:t>
            </a:r>
          </a:p>
        </p:txBody>
      </p:sp>
      <p:sp>
        <p:nvSpPr>
          <p:cNvPr id="25" name="Text Placeholder 24"/>
          <p:cNvSpPr>
            <a:spLocks noGrp="1"/>
          </p:cNvSpPr>
          <p:nvPr>
            <p:ph type="body" sz="quarter" idx="12" hasCustomPrompt="1"/>
          </p:nvPr>
        </p:nvSpPr>
        <p:spPr bwMode="gray">
          <a:xfrm>
            <a:off x="1363152" y="155222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Verdana 9pt Regular, Accent 1, Title Case</a:t>
            </a:r>
          </a:p>
        </p:txBody>
      </p:sp>
      <p:sp>
        <p:nvSpPr>
          <p:cNvPr id="19" name="Text Placeholder 18"/>
          <p:cNvSpPr>
            <a:spLocks noGrp="1"/>
          </p:cNvSpPr>
          <p:nvPr>
            <p:ph type="body" sz="quarter" idx="13" hasCustomPrompt="1"/>
          </p:nvPr>
        </p:nvSpPr>
        <p:spPr bwMode="gray">
          <a:xfrm>
            <a:off x="1363152" y="1992187"/>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9" name="Group 28"/>
          <p:cNvGrpSpPr/>
          <p:nvPr userDrawn="1"/>
        </p:nvGrpSpPr>
        <p:grpSpPr bwMode="gray">
          <a:xfrm>
            <a:off x="865779" y="280285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6</a:t>
              </a:r>
              <a:endParaRPr lang="en-US" sz="1800" dirty="0">
                <a:solidFill>
                  <a:schemeClr val="bg1"/>
                </a:solidFill>
                <a:latin typeface="+mj-lt"/>
              </a:endParaRPr>
            </a:p>
          </p:txBody>
        </p:sp>
      </p:grpSp>
      <p:sp>
        <p:nvSpPr>
          <p:cNvPr id="33" name="Text Placeholder 18"/>
          <p:cNvSpPr>
            <a:spLocks noGrp="1"/>
          </p:cNvSpPr>
          <p:nvPr>
            <p:ph type="body" sz="quarter" idx="15" hasCustomPrompt="1"/>
          </p:nvPr>
        </p:nvSpPr>
        <p:spPr bwMode="gray">
          <a:xfrm>
            <a:off x="1363152" y="243214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Section Title – Verdana 9pt Regular, Accent 1, Title Case</a:t>
            </a:r>
          </a:p>
        </p:txBody>
      </p:sp>
      <p:grpSp>
        <p:nvGrpSpPr>
          <p:cNvPr id="26" name="Group 25"/>
          <p:cNvGrpSpPr/>
          <p:nvPr userDrawn="1"/>
        </p:nvGrpSpPr>
        <p:grpSpPr bwMode="gray">
          <a:xfrm>
            <a:off x="865779" y="2362895"/>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5</a:t>
              </a:r>
              <a:endParaRPr lang="en-US" sz="1800" dirty="0">
                <a:solidFill>
                  <a:schemeClr val="bg1"/>
                </a:solidFill>
                <a:latin typeface="+mj-lt"/>
              </a:endParaRPr>
            </a:p>
          </p:txBody>
        </p:sp>
      </p:grpSp>
      <p:sp>
        <p:nvSpPr>
          <p:cNvPr id="13" name="Text Placeholder 12"/>
          <p:cNvSpPr>
            <a:spLocks noGrp="1"/>
          </p:cNvSpPr>
          <p:nvPr>
            <p:ph type="body" sz="quarter" idx="16" hasCustomPrompt="1"/>
          </p:nvPr>
        </p:nvSpPr>
        <p:spPr bwMode="gray">
          <a:xfrm>
            <a:off x="1363152" y="2872103"/>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8</a:t>
              </a:r>
              <a:endParaRPr lang="en-US" sz="1800" dirty="0">
                <a:solidFill>
                  <a:schemeClr val="bg1"/>
                </a:solidFill>
                <a:latin typeface="+mj-lt"/>
              </a:endParaRPr>
            </a:p>
          </p:txBody>
        </p:sp>
      </p:grpSp>
      <p:sp>
        <p:nvSpPr>
          <p:cNvPr id="22" name="Text Placeholder 21"/>
          <p:cNvSpPr>
            <a:spLocks noGrp="1"/>
          </p:cNvSpPr>
          <p:nvPr>
            <p:ph type="body" sz="quarter" idx="17" hasCustomPrompt="1"/>
          </p:nvPr>
        </p:nvSpPr>
        <p:spPr bwMode="gray">
          <a:xfrm>
            <a:off x="1363152" y="3312061"/>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grpSp>
        <p:nvGrpSpPr>
          <p:cNvPr id="37" name="Group 36"/>
          <p:cNvGrpSpPr/>
          <p:nvPr userDrawn="1"/>
        </p:nvGrpSpPr>
        <p:grpSpPr bwMode="gray">
          <a:xfrm>
            <a:off x="865779" y="3242811"/>
            <a:ext cx="264475" cy="276999"/>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solidFill>
                    <a:schemeClr val="bg1"/>
                  </a:solidFill>
                  <a:latin typeface="+mj-lt"/>
                </a:rPr>
                <a:t>7</a:t>
              </a:r>
              <a:endParaRPr lang="en-US" sz="1800" dirty="0">
                <a:solidFill>
                  <a:schemeClr val="bg1"/>
                </a:solidFill>
                <a:latin typeface="+mj-lt"/>
              </a:endParaRPr>
            </a:p>
          </p:txBody>
        </p:sp>
      </p:grpSp>
      <p:sp>
        <p:nvSpPr>
          <p:cNvPr id="20" name="Text Placeholder 19"/>
          <p:cNvSpPr>
            <a:spLocks noGrp="1"/>
          </p:cNvSpPr>
          <p:nvPr>
            <p:ph type="body" sz="quarter" idx="18"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stStyle>
          <a:p>
            <a:pPr lvl="0"/>
            <a:r>
              <a:rPr lang="en-US" dirty="0" smtClean="0"/>
              <a:t>Section Title – Verdana 9pt Regular, Accent 1, Title Case</a:t>
            </a:r>
          </a:p>
        </p:txBody>
      </p:sp>
      <p:sp>
        <p:nvSpPr>
          <p:cNvPr id="40" name="TextBox 39"/>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sp>
        <p:nvSpPr>
          <p:cNvPr id="41" name="TextBox 40"/>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40" baseline="0" dirty="0" smtClean="0">
                <a:solidFill>
                  <a:schemeClr val="bg1"/>
                </a:solidFill>
                <a:latin typeface="+mj-lt"/>
              </a:rPr>
              <a:t>ROAD MAP</a:t>
            </a:r>
          </a:p>
        </p:txBody>
      </p:sp>
    </p:spTree>
    <p:extLst>
      <p:ext uri="{BB962C8B-B14F-4D97-AF65-F5344CB8AC3E}">
        <p14:creationId xmlns:p14="http://schemas.microsoft.com/office/powerpoint/2010/main" val="150487344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3" name="TextBox 2"/>
          <p:cNvSpPr txBox="1"/>
          <p:nvPr userDrawn="1"/>
        </p:nvSpPr>
        <p:spPr bwMode="gray">
          <a:xfrm>
            <a:off x="0" y="4677489"/>
            <a:ext cx="2108200" cy="123111"/>
          </a:xfrm>
          <a:prstGeom prst="rect">
            <a:avLst/>
          </a:prstGeom>
          <a:noFill/>
        </p:spPr>
        <p:txBody>
          <a:bodyPr wrap="square" lIns="64008" tIns="0" rIns="0" bIns="45720" rtlCol="0" anchor="b" anchorCtr="0">
            <a:spAutoFit/>
          </a:bodyPr>
          <a:lstStyle/>
          <a:p>
            <a:pPr>
              <a:defRPr/>
            </a:pPr>
            <a:r>
              <a:rPr lang="en-US" sz="500" dirty="0" smtClean="0">
                <a:solidFill>
                  <a:srgbClr val="A0A4A9"/>
                </a:solidFill>
                <a:ea typeface="Verdana" panose="020B0604030504040204" pitchFamily="34" charset="0"/>
                <a:cs typeface="Verdana" panose="020B0604030504040204" pitchFamily="34" charset="0"/>
              </a:rPr>
              <a:t>©2015 The Advisory Board Company • </a:t>
            </a:r>
            <a:r>
              <a:rPr lang="en-US" sz="500" b="1" dirty="0" smtClean="0">
                <a:solidFill>
                  <a:srgbClr val="A0A4A9"/>
                </a:solidFill>
                <a:ea typeface="Verdana" panose="020B0604030504040204" pitchFamily="34" charset="0"/>
                <a:cs typeface="Verdana" panose="020B0604030504040204" pitchFamily="34" charset="0"/>
              </a:rPr>
              <a:t>eab.com</a:t>
            </a:r>
            <a:endParaRPr lang="en-US" sz="500" dirty="0" smtClean="0">
              <a:solidFill>
                <a:srgbClr val="A0A4A9"/>
              </a:solidFill>
              <a:ea typeface="Verdana" panose="020B0604030504040204" pitchFamily="34" charset="0"/>
              <a:cs typeface="Verdana" panose="020B0604030504040204" pitchFamily="34" charset="0"/>
            </a:endParaRPr>
          </a:p>
        </p:txBody>
      </p:sp>
      <p:sp>
        <p:nvSpPr>
          <p:cNvPr id="4" name="TextBox 3"/>
          <p:cNvSpPr txBox="1"/>
          <p:nvPr userDrawn="1"/>
        </p:nvSpPr>
        <p:spPr bwMode="gray">
          <a:xfrm>
            <a:off x="4800738" y="18048"/>
            <a:ext cx="1618488" cy="4782552"/>
          </a:xfrm>
          <a:prstGeom prst="rect">
            <a:avLst/>
          </a:prstGeom>
          <a:noFill/>
        </p:spPr>
        <p:txBody>
          <a:bodyPr wrap="square" rtlCol="0">
            <a:noAutofit/>
          </a:bodyPr>
          <a:lstStyle/>
          <a:p>
            <a:pPr>
              <a:spcBef>
                <a:spcPts val="400"/>
              </a:spcBef>
            </a:pPr>
            <a:r>
              <a:rPr lang="en-US" sz="750" b="1" baseline="30000" dirty="0">
                <a:solidFill>
                  <a:srgbClr val="4F5861"/>
                </a:solidFill>
                <a:cs typeface="Verdana" panose="020B0604030504040204" pitchFamily="34" charset="0"/>
              </a:rPr>
              <a:t>IMPORTANT: Please read the following.</a:t>
            </a:r>
          </a:p>
          <a:p>
            <a:pPr>
              <a:spcBef>
                <a:spcPts val="400"/>
              </a:spcBef>
            </a:pPr>
            <a:r>
              <a:rPr lang="en-US" sz="750" baseline="30000" dirty="0" smtClean="0">
                <a:solidFill>
                  <a:srgbClr val="4F5861"/>
                </a:solidFill>
                <a:cs typeface="Verdana" panose="020B0604030504040204" pitchFamily="34" charset="0"/>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2713" indent="-112713">
              <a:spcBef>
                <a:spcPts val="200"/>
              </a:spcBef>
            </a:pPr>
            <a:r>
              <a:rPr lang="en-US" sz="750" baseline="30000" dirty="0" smtClean="0">
                <a:solidFill>
                  <a:srgbClr val="4F5861"/>
                </a:solidFill>
                <a:cs typeface="Verdana" panose="020B0604030504040204" pitchFamily="34" charset="0"/>
              </a:rPr>
              <a:t>1.</a:t>
            </a:r>
            <a:r>
              <a:rPr lang="en-US" sz="750" dirty="0" smtClean="0">
                <a:solidFill>
                  <a:srgbClr val="4F5861"/>
                </a:solidFill>
                <a:cs typeface="Verdana" panose="020B0604030504040204" pitchFamily="34" charset="0"/>
              </a:rPr>
              <a:t> 	</a:t>
            </a:r>
            <a:r>
              <a:rPr lang="en-US" sz="750" baseline="30000" dirty="0" smtClean="0">
                <a:solidFill>
                  <a:srgbClr val="4F5861"/>
                </a:solidFill>
                <a:cs typeface="Verdana" panose="020B0604030504040204" pitchFamily="34" charset="0"/>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750" baseline="30000" dirty="0" smtClean="0">
                <a:solidFill>
                  <a:srgbClr val="4F5861"/>
                </a:solidFill>
                <a:cs typeface="Verdana" panose="020B0604030504040204" pitchFamily="34" charset="0"/>
              </a:rPr>
              <a:t>2. 	Each member shall not sell, license, or republish this Report. Each member shall not disseminate or permit the use of, and shall take reasonable precautions</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to prevent such dissemination or use of, this Report by (a) any of its employees and agents (except as stated below),</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or (b) any third party.</a:t>
            </a:r>
          </a:p>
          <a:p>
            <a:pPr marL="112713" indent="-112713">
              <a:spcBef>
                <a:spcPts val="200"/>
              </a:spcBef>
            </a:pPr>
            <a:r>
              <a:rPr lang="en-US" sz="750" baseline="30000" dirty="0" smtClean="0">
                <a:solidFill>
                  <a:srgbClr val="4F5861"/>
                </a:solidFill>
                <a:cs typeface="Verdana" panose="020B0604030504040204" pitchFamily="34" charset="0"/>
              </a:rPr>
              <a:t>3. 	Each member may make this Report available solely to those of its employees and agents who (a) are registered for the workshop or membership program</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of which this Report is a part, (b) require access to this Report in order to learn from the information described herein, and (c) agree not to disclose this Report to other employees or agents or any third party. Each member shall use,</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and shall ensure that its employees and agents use, this </a:t>
            </a:r>
            <a:r>
              <a:rPr lang="en-US" sz="750" spc="-10" baseline="30000" dirty="0" smtClean="0">
                <a:solidFill>
                  <a:srgbClr val="4F5861"/>
                </a:solidFill>
                <a:cs typeface="Verdana" panose="020B0604030504040204" pitchFamily="34" charset="0"/>
              </a:rPr>
              <a:t>Report for its internal use only. Each member may make a limited number of copies, solely </a:t>
            </a:r>
            <a:r>
              <a:rPr lang="en-US" sz="750" baseline="30000" dirty="0" smtClean="0">
                <a:solidFill>
                  <a:srgbClr val="4F5861"/>
                </a:solidFill>
                <a:cs typeface="Verdana" panose="020B0604030504040204" pitchFamily="34" charset="0"/>
              </a:rPr>
              <a:t>as adequate for use by its employees</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and agents in accordance with the</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terms herein. </a:t>
            </a:r>
          </a:p>
          <a:p>
            <a:pPr marL="112713" indent="-112713">
              <a:spcBef>
                <a:spcPts val="200"/>
              </a:spcBef>
            </a:pPr>
            <a:r>
              <a:rPr lang="en-US" sz="750" baseline="30000" dirty="0" smtClean="0">
                <a:solidFill>
                  <a:srgbClr val="4F5861"/>
                </a:solidFill>
                <a:cs typeface="Verdana" panose="020B0604030504040204" pitchFamily="34" charset="0"/>
              </a:rPr>
              <a:t>4. 	Each member shall not remove from</a:t>
            </a:r>
            <a:br>
              <a:rPr lang="en-US" sz="750" baseline="30000" dirty="0" smtClean="0">
                <a:solidFill>
                  <a:srgbClr val="4F5861"/>
                </a:solidFill>
                <a:cs typeface="Verdana" panose="020B0604030504040204" pitchFamily="34" charset="0"/>
              </a:rPr>
            </a:br>
            <a:r>
              <a:rPr lang="en-US" sz="750" baseline="30000" dirty="0" smtClean="0">
                <a:solidFill>
                  <a:srgbClr val="4F5861"/>
                </a:solidFill>
                <a:cs typeface="Verdana" panose="020B0604030504040204" pitchFamily="34" charset="0"/>
              </a:rPr>
              <a:t>this Report any confidential markings, copyright notices, and other similar indicia herein.</a:t>
            </a:r>
          </a:p>
          <a:p>
            <a:pPr marL="112713" indent="-112713">
              <a:spcBef>
                <a:spcPts val="200"/>
              </a:spcBef>
            </a:pPr>
            <a:r>
              <a:rPr lang="en-US" sz="750" baseline="30000" dirty="0" smtClean="0">
                <a:solidFill>
                  <a:srgbClr val="4F5861"/>
                </a:solidFill>
                <a:cs typeface="Verdana" panose="020B0604030504040204" pitchFamily="34" charset="0"/>
              </a:rPr>
              <a:t>5. 	Each member is responsible for any breach of its obligations as stated herein by any of its employees or agents. </a:t>
            </a:r>
          </a:p>
          <a:p>
            <a:pPr marL="112713" indent="-112713">
              <a:spcBef>
                <a:spcPts val="200"/>
              </a:spcBef>
            </a:pPr>
            <a:r>
              <a:rPr lang="en-US" sz="750" baseline="30000" dirty="0" smtClean="0">
                <a:solidFill>
                  <a:srgbClr val="4F5861"/>
                </a:solidFill>
                <a:cs typeface="Verdana" panose="020B0604030504040204" pitchFamily="34" charset="0"/>
              </a:rPr>
              <a:t>6. 	If a member is unwilling to abide by any of the foregoing obligations, then such member shall promptly return this Report and all copies thereof to The Advisory Board Company. </a:t>
            </a:r>
            <a:endParaRPr lang="en-US" sz="750" baseline="30000" dirty="0">
              <a:solidFill>
                <a:srgbClr val="4F5861"/>
              </a:solidFill>
              <a:cs typeface="Verdana" panose="020B0604030504040204" pitchFamily="34" charset="0"/>
            </a:endParaRPr>
          </a:p>
        </p:txBody>
      </p:sp>
      <p:cxnSp>
        <p:nvCxnSpPr>
          <p:cNvPr id="5" name="Straight Connector 4"/>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9219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3139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spTree>
      <p:nvGrpSpPr>
        <p:cNvPr id="1" name=""/>
        <p:cNvGrpSpPr/>
        <p:nvPr/>
      </p:nvGrpSpPr>
      <p:grpSpPr>
        <a:xfrm>
          <a:off x="0" y="0"/>
          <a:ext cx="0" cy="0"/>
          <a:chOff x="0" y="0"/>
          <a:chExt cx="0" cy="0"/>
        </a:xfrm>
      </p:grpSpPr>
      <p:cxnSp>
        <p:nvCxnSpPr>
          <p:cNvPr id="6" name="Straight Connector 5"/>
          <p:cNvCxnSpPr/>
          <p:nvPr userDrawn="1"/>
        </p:nvCxnSpPr>
        <p:spPr bwMode="gray">
          <a:xfrm>
            <a:off x="1578208" y="4073222"/>
            <a:ext cx="0" cy="46389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1674378" y="4121681"/>
            <a:ext cx="1375694" cy="130805"/>
          </a:xfrm>
          <a:prstGeom prst="rect">
            <a:avLst/>
          </a:prstGeom>
          <a:noFill/>
        </p:spPr>
        <p:txBody>
          <a:bodyPr wrap="square" lIns="0" tIns="0" rIns="0" bIns="0" rtlCol="0">
            <a:spAutoFit/>
          </a:bodyPr>
          <a:lstStyle/>
          <a:p>
            <a:pPr>
              <a:spcBef>
                <a:spcPts val="500"/>
              </a:spcBef>
            </a:pPr>
            <a:r>
              <a:rPr lang="en-US" sz="850" dirty="0" smtClean="0">
                <a:solidFill>
                  <a:srgbClr val="4F5861"/>
                </a:solidFill>
                <a:latin typeface="Rockwell"/>
              </a:rPr>
              <a:t>Education Advisory Board</a:t>
            </a:r>
          </a:p>
        </p:txBody>
      </p:sp>
      <p:sp>
        <p:nvSpPr>
          <p:cNvPr id="8" name="TextBox 7"/>
          <p:cNvSpPr txBox="1"/>
          <p:nvPr userDrawn="1"/>
        </p:nvSpPr>
        <p:spPr bwMode="gray">
          <a:xfrm>
            <a:off x="1674378" y="4275782"/>
            <a:ext cx="1949434" cy="212879"/>
          </a:xfrm>
          <a:prstGeom prst="rect">
            <a:avLst/>
          </a:prstGeom>
          <a:noFill/>
        </p:spPr>
        <p:txBody>
          <a:bodyPr wrap="square" lIns="0" tIns="0" rIns="0" bIns="0" rtlCol="0">
            <a:spAutoFit/>
          </a:bodyPr>
          <a:lstStyle/>
          <a:p>
            <a:pPr>
              <a:spcBef>
                <a:spcPts val="100"/>
              </a:spcBef>
            </a:pPr>
            <a:r>
              <a:rPr lang="en-US" sz="650" dirty="0" smtClean="0">
                <a:solidFill>
                  <a:srgbClr val="4F5861"/>
                </a:solidFill>
                <a:latin typeface="Rockwell"/>
              </a:rPr>
              <a:t>2445 M Street NW, Washington DC 20037</a:t>
            </a:r>
          </a:p>
          <a:p>
            <a:pPr>
              <a:spcBef>
                <a:spcPts val="100"/>
              </a:spcBef>
            </a:pPr>
            <a:r>
              <a:rPr lang="en-US" sz="650" b="1" dirty="0" smtClean="0">
                <a:solidFill>
                  <a:srgbClr val="4F5861"/>
                </a:solidFill>
                <a:latin typeface="Rockwell"/>
              </a:rPr>
              <a:t>P</a:t>
            </a:r>
            <a:r>
              <a:rPr lang="en-US" sz="650" dirty="0" smtClean="0">
                <a:solidFill>
                  <a:srgbClr val="4F5861"/>
                </a:solidFill>
                <a:latin typeface="Rockwell"/>
              </a:rPr>
              <a:t> 202.266.6400 | </a:t>
            </a:r>
            <a:r>
              <a:rPr lang="en-US" sz="650" b="1" dirty="0" smtClean="0">
                <a:solidFill>
                  <a:srgbClr val="4F5861"/>
                </a:solidFill>
                <a:latin typeface="Rockwell"/>
              </a:rPr>
              <a:t>F</a:t>
            </a:r>
            <a:r>
              <a:rPr lang="en-US" sz="650" dirty="0" smtClean="0">
                <a:solidFill>
                  <a:srgbClr val="4F5861"/>
                </a:solidFill>
                <a:latin typeface="Rockwell"/>
              </a:rPr>
              <a:t> 202.266.5700 | </a:t>
            </a:r>
            <a:r>
              <a:rPr lang="en-US" sz="650" dirty="0" smtClean="0">
                <a:solidFill>
                  <a:srgbClr val="0070CD"/>
                </a:solidFill>
                <a:latin typeface="Rockwell"/>
              </a:rPr>
              <a:t>eab.com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5044" y="4071810"/>
            <a:ext cx="1216152" cy="465310"/>
          </a:xfrm>
          <a:prstGeom prst="rect">
            <a:avLst/>
          </a:prstGeom>
        </p:spPr>
      </p:pic>
    </p:spTree>
    <p:extLst>
      <p:ext uri="{BB962C8B-B14F-4D97-AF65-F5344CB8AC3E}">
        <p14:creationId xmlns:p14="http://schemas.microsoft.com/office/powerpoint/2010/main" val="41572760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ith Subtitle">
    <p:bg bwMode="gray">
      <p:bgPr>
        <a:solidFill>
          <a:schemeClr val="accent5"/>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bwMode="gray">
          <a:xfrm>
            <a:off x="5459152" y="3171239"/>
            <a:ext cx="742735" cy="1384995"/>
          </a:xfrm>
        </p:spPr>
        <p:txBody>
          <a:bodyPr/>
          <a:lstStyle>
            <a:lvl1pPr marL="0" indent="0" algn="r">
              <a:spcBef>
                <a:spcPts val="0"/>
              </a:spcBef>
              <a:buNone/>
              <a:defRPr sz="9000">
                <a:solidFill>
                  <a:schemeClr val="accent6"/>
                </a:solidFill>
                <a:latin typeface="+mj-lt"/>
              </a:defRPr>
            </a:lvl1pPr>
          </a:lstStyle>
          <a:p>
            <a:pPr lvl="0"/>
            <a:r>
              <a:rPr lang="en-US" dirty="0" smtClean="0"/>
              <a:t>#</a:t>
            </a:r>
            <a:endParaRPr lang="en-US" dirty="0"/>
          </a:p>
        </p:txBody>
      </p:sp>
      <p:sp>
        <p:nvSpPr>
          <p:cNvPr id="14" name="Text Placeholder 26"/>
          <p:cNvSpPr>
            <a:spLocks noGrp="1"/>
          </p:cNvSpPr>
          <p:nvPr>
            <p:ph type="body" sz="quarter" idx="11" hasCustomPrompt="1"/>
          </p:nvPr>
        </p:nvSpPr>
        <p:spPr bwMode="gray">
          <a:xfrm>
            <a:off x="465363" y="1603223"/>
            <a:ext cx="4067560" cy="820738"/>
          </a:xfrm>
        </p:spPr>
        <p:txBody>
          <a:bodyPr anchor="b" anchorCtr="0"/>
          <a:lstStyle>
            <a:lvl1pPr marL="0" indent="0">
              <a:lnSpc>
                <a:spcPts val="3200"/>
              </a:lnSpc>
              <a:spcBef>
                <a:spcPts val="0"/>
              </a:spcBef>
              <a:buNone/>
              <a:defRPr sz="30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Divider Title – Rockwell 30pt Regular</a:t>
            </a:r>
            <a:endParaRPr lang="en-US" dirty="0"/>
          </a:p>
        </p:txBody>
      </p:sp>
      <p:sp>
        <p:nvSpPr>
          <p:cNvPr id="15" name="Text Placeholder 26"/>
          <p:cNvSpPr>
            <a:spLocks noGrp="1"/>
          </p:cNvSpPr>
          <p:nvPr>
            <p:ph type="body" sz="quarter" idx="12" hasCustomPrompt="1"/>
          </p:nvPr>
        </p:nvSpPr>
        <p:spPr bwMode="gray">
          <a:xfrm>
            <a:off x="465363" y="2525151"/>
            <a:ext cx="4063660" cy="169277"/>
          </a:xfrm>
        </p:spPr>
        <p:txBody>
          <a:bodyPr anchor="t" anchorCtr="0"/>
          <a:lstStyle>
            <a:lvl1pPr marL="0" indent="0">
              <a:lnSpc>
                <a:spcPct val="100000"/>
              </a:lnSpc>
              <a:spcBef>
                <a:spcPts val="0"/>
              </a:spcBef>
              <a:buNone/>
              <a:defRPr sz="11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Divider Subtitle – Verdana 11pt Regular</a:t>
            </a:r>
          </a:p>
        </p:txBody>
      </p:sp>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smtClean="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363" y="683511"/>
            <a:ext cx="1128820" cy="433532"/>
          </a:xfrm>
          <a:prstGeom prst="rect">
            <a:avLst/>
          </a:prstGeom>
        </p:spPr>
      </p:pic>
      <p:sp>
        <p:nvSpPr>
          <p:cNvPr id="10" name="Text Placeholder 24"/>
          <p:cNvSpPr>
            <a:spLocks noGrp="1"/>
          </p:cNvSpPr>
          <p:nvPr>
            <p:ph type="body" sz="quarter" idx="14" hasCustomPrompt="1"/>
          </p:nvPr>
        </p:nvSpPr>
        <p:spPr bwMode="gray">
          <a:xfrm>
            <a:off x="4158087" y="3494257"/>
            <a:ext cx="1277002" cy="203275"/>
          </a:xfrm>
          <a:prstGeom prst="round2SameRect">
            <a:avLst>
              <a:gd name="adj1" fmla="val 0"/>
              <a:gd name="adj2" fmla="val 17756"/>
            </a:avLst>
          </a:prstGeom>
          <a:solidFill>
            <a:schemeClr val="tx2"/>
          </a:solidFill>
        </p:spPr>
        <p:txBody>
          <a:bodyPr wrap="none" lIns="45720" tIns="27432" rIns="45720" bIns="27432">
            <a:spAutoFit/>
          </a:bodyPr>
          <a:lstStyle>
            <a:lvl1pPr marL="0" indent="0" algn="r">
              <a:spcBef>
                <a:spcPts val="0"/>
              </a:spcBef>
              <a:buNone/>
              <a:defRPr cap="all" spc="40" baseline="0">
                <a:solidFill>
                  <a:schemeClr val="bg1"/>
                </a:solidFill>
                <a:latin typeface="+mj-lt"/>
              </a:defRPr>
            </a:lvl1pPr>
          </a:lstStyle>
          <a:p>
            <a:pPr lvl="0"/>
            <a:r>
              <a:rPr lang="en-US" dirty="0" smtClean="0"/>
              <a:t>Insert break type</a:t>
            </a:r>
            <a:endParaRPr lang="en-US" dirty="0"/>
          </a:p>
        </p:txBody>
      </p:sp>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8" hasCustomPrompt="1"/>
          </p:nvPr>
        </p:nvSpPr>
        <p:spPr>
          <a:xfrm>
            <a:off x="465363" y="3711659"/>
            <a:ext cx="2314575"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Tree>
    <p:extLst>
      <p:ext uri="{BB962C8B-B14F-4D97-AF65-F5344CB8AC3E}">
        <p14:creationId xmlns:p14="http://schemas.microsoft.com/office/powerpoint/2010/main" val="1652263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6" name="Text Placeholder 1"/>
          <p:cNvSpPr>
            <a:spLocks noGrp="1"/>
          </p:cNvSpPr>
          <p:nvPr>
            <p:ph type="body" idx="1"/>
          </p:nvPr>
        </p:nvSpPr>
        <p:spPr bwMode="gray">
          <a:xfrm>
            <a:off x="2269292" y="1520572"/>
            <a:ext cx="1862217" cy="175945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©2015 The Advisory Board Company • </a:t>
            </a:r>
            <a:r>
              <a:rPr kumimoji="0" lang="en-US" sz="500" b="1"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0" r:id="rId10"/>
    <p:sldLayoutId id="2147483649"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iming>
    <p:tnLst>
      <p:par>
        <p:cTn id="1" dur="indefinite" restart="never" nodeType="tmRoot"/>
      </p:par>
    </p:tnLst>
  </p:timing>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2"/>
          <p:cNvSpPr txBox="1">
            <a:spLocks/>
          </p:cNvSpPr>
          <p:nvPr/>
        </p:nvSpPr>
        <p:spPr bwMode="gray">
          <a:xfrm>
            <a:off x="6131901" y="647334"/>
            <a:ext cx="268900" cy="107722"/>
          </a:xfrm>
          <a:prstGeom prst="rect">
            <a:avLst/>
          </a:prstGeom>
          <a:solidFill>
            <a:schemeClr val="bg1"/>
          </a:solidFill>
        </p:spPr>
        <p:txBody>
          <a:bodyPr vert="horz" wrap="square" lIns="0" tIns="0" rIns="45720" bIns="0" rtlCol="0" anchor="t" anchorCtr="0">
            <a:sp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700" smtClean="0">
                <a:solidFill>
                  <a:srgbClr val="525B63"/>
                </a:solidFill>
              </a:rPr>
              <a:pPr/>
              <a:t>‹#›</a:t>
            </a:fld>
            <a:endParaRPr lang="en-US" sz="700" dirty="0">
              <a:solidFill>
                <a:srgbClr val="525B63"/>
              </a:solidFill>
            </a:endParaRPr>
          </a:p>
        </p:txBody>
      </p:sp>
      <p:sp>
        <p:nvSpPr>
          <p:cNvPr id="8" name="Rectangle 7"/>
          <p:cNvSpPr/>
          <p:nvPr/>
        </p:nvSpPr>
        <p:spPr bwMode="gray">
          <a:xfrm>
            <a:off x="0" y="4750277"/>
            <a:ext cx="6400800" cy="56854"/>
          </a:xfrm>
          <a:prstGeom prst="rect">
            <a:avLst/>
          </a:prstGeom>
          <a:solidFill>
            <a:schemeClr val="tx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4" name="TextBox 13"/>
          <p:cNvSpPr txBox="1"/>
          <p:nvPr/>
        </p:nvSpPr>
        <p:spPr bwMode="gray">
          <a:xfrm>
            <a:off x="-1634" y="4643504"/>
            <a:ext cx="2083633" cy="76944"/>
          </a:xfrm>
          <a:prstGeom prst="rect">
            <a:avLst/>
          </a:prstGeom>
          <a:noFill/>
        </p:spPr>
        <p:txBody>
          <a:bodyPr wrap="square" lIns="45720" tIns="0" rIns="0" bIns="0" rtlCol="0" anchor="b" anchorCtr="0">
            <a:spAutoFit/>
          </a:bodyPr>
          <a:lstStyle/>
          <a:p>
            <a:pPr>
              <a:defRPr/>
            </a:pPr>
            <a:r>
              <a:rPr lang="en-US" sz="500" dirty="0" smtClean="0">
                <a:solidFill>
                  <a:srgbClr val="525B63"/>
                </a:solidFill>
                <a:latin typeface="Calibri"/>
              </a:rPr>
              <a:t>©</a:t>
            </a:r>
            <a:r>
              <a:rPr lang="en-US" sz="500" dirty="0" smtClean="0">
                <a:solidFill>
                  <a:srgbClr val="525B63"/>
                </a:solidFill>
              </a:rPr>
              <a:t>2014 The Advisory Board Company • </a:t>
            </a:r>
            <a:r>
              <a:rPr lang="en-US" sz="500" b="1" dirty="0" smtClean="0">
                <a:solidFill>
                  <a:srgbClr val="525B63"/>
                </a:solidFill>
              </a:rPr>
              <a:t>eab.com</a:t>
            </a:r>
            <a:endParaRPr lang="en-US" sz="500" dirty="0" smtClean="0">
              <a:solidFill>
                <a:srgbClr val="525B63"/>
              </a:solidFill>
            </a:endParaRPr>
          </a:p>
        </p:txBody>
      </p:sp>
      <p:sp>
        <p:nvSpPr>
          <p:cNvPr id="2" name="Text Placeholder 1"/>
          <p:cNvSpPr>
            <a:spLocks noGrp="1"/>
          </p:cNvSpPr>
          <p:nvPr>
            <p:ph type="body" idx="1"/>
          </p:nvPr>
        </p:nvSpPr>
        <p:spPr bwMode="gray">
          <a:xfrm>
            <a:off x="2290695" y="1887339"/>
            <a:ext cx="1819410" cy="102592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35101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2"/>
          <p:cNvSpPr txBox="1">
            <a:spLocks/>
          </p:cNvSpPr>
          <p:nvPr/>
        </p:nvSpPr>
        <p:spPr bwMode="gray">
          <a:xfrm>
            <a:off x="6131901" y="647334"/>
            <a:ext cx="268900" cy="107722"/>
          </a:xfrm>
          <a:prstGeom prst="rect">
            <a:avLst/>
          </a:prstGeom>
          <a:solidFill>
            <a:schemeClr val="bg1"/>
          </a:solidFill>
        </p:spPr>
        <p:txBody>
          <a:bodyPr vert="horz" wrap="square" lIns="0" tIns="0" rIns="45720" bIns="0" rtlCol="0" anchor="t" anchorCtr="0">
            <a:spAutoFit/>
          </a:bodyPr>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700" smtClean="0">
                <a:solidFill>
                  <a:srgbClr val="525B63"/>
                </a:solidFill>
              </a:rPr>
              <a:pPr/>
              <a:t>‹#›</a:t>
            </a:fld>
            <a:endParaRPr lang="en-US" sz="700" dirty="0">
              <a:solidFill>
                <a:srgbClr val="525B63"/>
              </a:solidFill>
            </a:endParaRPr>
          </a:p>
        </p:txBody>
      </p:sp>
      <p:sp>
        <p:nvSpPr>
          <p:cNvPr id="8" name="Rectangle 7"/>
          <p:cNvSpPr/>
          <p:nvPr/>
        </p:nvSpPr>
        <p:spPr bwMode="gray">
          <a:xfrm>
            <a:off x="0" y="4750277"/>
            <a:ext cx="6400800" cy="56854"/>
          </a:xfrm>
          <a:prstGeom prst="rect">
            <a:avLst/>
          </a:prstGeom>
          <a:solidFill>
            <a:schemeClr val="tx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4" name="TextBox 13"/>
          <p:cNvSpPr txBox="1"/>
          <p:nvPr/>
        </p:nvSpPr>
        <p:spPr bwMode="gray">
          <a:xfrm>
            <a:off x="-1634" y="4643504"/>
            <a:ext cx="2083633" cy="76944"/>
          </a:xfrm>
          <a:prstGeom prst="rect">
            <a:avLst/>
          </a:prstGeom>
          <a:noFill/>
        </p:spPr>
        <p:txBody>
          <a:bodyPr wrap="square" lIns="45720" tIns="0" rIns="0" bIns="0" rtlCol="0" anchor="b" anchorCtr="0">
            <a:spAutoFit/>
          </a:bodyPr>
          <a:lstStyle/>
          <a:p>
            <a:pPr>
              <a:defRPr/>
            </a:pPr>
            <a:r>
              <a:rPr lang="en-US" sz="500" dirty="0" smtClean="0">
                <a:solidFill>
                  <a:srgbClr val="525B63"/>
                </a:solidFill>
                <a:latin typeface="Calibri"/>
              </a:rPr>
              <a:t>©</a:t>
            </a:r>
            <a:r>
              <a:rPr lang="en-US" sz="500" dirty="0" smtClean="0">
                <a:solidFill>
                  <a:srgbClr val="525B63"/>
                </a:solidFill>
              </a:rPr>
              <a:t>2014 The Advisory Board Company • </a:t>
            </a:r>
            <a:r>
              <a:rPr lang="en-US" sz="500" b="1" dirty="0" smtClean="0">
                <a:solidFill>
                  <a:srgbClr val="525B63"/>
                </a:solidFill>
              </a:rPr>
              <a:t>eab.com</a:t>
            </a:r>
            <a:endParaRPr lang="en-US" sz="500" dirty="0" smtClean="0">
              <a:solidFill>
                <a:srgbClr val="525B63"/>
              </a:solidFill>
            </a:endParaRPr>
          </a:p>
        </p:txBody>
      </p:sp>
      <p:sp>
        <p:nvSpPr>
          <p:cNvPr id="2" name="Text Placeholder 1"/>
          <p:cNvSpPr>
            <a:spLocks noGrp="1"/>
          </p:cNvSpPr>
          <p:nvPr>
            <p:ph type="body" idx="1"/>
          </p:nvPr>
        </p:nvSpPr>
        <p:spPr bwMode="gray">
          <a:xfrm>
            <a:off x="2290695" y="1887339"/>
            <a:ext cx="1819410" cy="102592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68951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6" name="Text Placeholder 1"/>
          <p:cNvSpPr>
            <a:spLocks noGrp="1"/>
          </p:cNvSpPr>
          <p:nvPr>
            <p:ph type="body" idx="1"/>
          </p:nvPr>
        </p:nvSpPr>
        <p:spPr bwMode="gray">
          <a:xfrm>
            <a:off x="2269292" y="1520572"/>
            <a:ext cx="1862217" cy="175945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bwMode="gray">
          <a:xfrm>
            <a:off x="0" y="4677489"/>
            <a:ext cx="2108200" cy="123111"/>
          </a:xfrm>
          <a:prstGeom prst="rect">
            <a:avLst/>
          </a:prstGeom>
          <a:noFill/>
        </p:spPr>
        <p:txBody>
          <a:bodyPr wrap="square" lIns="64008" tIns="0" rIns="0" bIns="45720" rtlCol="0" anchor="b" anchorCtr="0">
            <a:spAutoFit/>
          </a:bodyPr>
          <a:lstStyle/>
          <a:p>
            <a:pPr>
              <a:defRPr/>
            </a:pPr>
            <a:r>
              <a:rPr lang="en-US" sz="500" dirty="0" smtClean="0">
                <a:solidFill>
                  <a:srgbClr val="A0A4A9"/>
                </a:solidFill>
                <a:ea typeface="Verdana" panose="020B0604030504040204" pitchFamily="34" charset="0"/>
                <a:cs typeface="Verdana" panose="020B0604030504040204" pitchFamily="34" charset="0"/>
              </a:rPr>
              <a:t>©2015 The Advisory Board Company • </a:t>
            </a:r>
            <a:r>
              <a:rPr lang="en-US" sz="500" b="1" dirty="0" smtClean="0">
                <a:solidFill>
                  <a:srgbClr val="A0A4A9"/>
                </a:solidFill>
                <a:ea typeface="Verdana" panose="020B0604030504040204" pitchFamily="34" charset="0"/>
                <a:cs typeface="Verdana" panose="020B0604030504040204" pitchFamily="34" charset="0"/>
              </a:rPr>
              <a:t>eab.com</a:t>
            </a:r>
            <a:endParaRPr lang="en-US" sz="500" dirty="0" smtClean="0">
              <a:solidFill>
                <a:srgbClr val="A0A4A9"/>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057437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Lst>
  <p:timing>
    <p:tnLst>
      <p:par>
        <p:cTn id="1" dur="indefinite" restart="never" nodeType="tmRoot"/>
      </p:par>
    </p:tnLst>
  </p:timing>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www.blackbaud.com/files/resources/downloads/2014/04-14_TA_donorCentrics_HEAnnualReport_UPDATED.pdf"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hyperlink" Target="http://philanthropy.com/article/Fundraisings-Recovery-Could/13980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0.xml"/><Relationship Id="rId1" Type="http://schemas.openxmlformats.org/officeDocument/2006/relationships/slideLayout" Target="../slideLayouts/slideLayout71.xml"/><Relationship Id="rId5" Type="http://schemas.openxmlformats.org/officeDocument/2006/relationships/image" Target="../media/image30.tmp"/><Relationship Id="rId4" Type="http://schemas.openxmlformats.org/officeDocument/2006/relationships/image" Target="../media/image29.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hyperlink" Target="http://www.aheppp.org/assets/Parent-Program-Research/2011.pdf" TargetMode="External"/><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chart" Target="../charts/chart2.xml"/><Relationship Id="rId5" Type="http://schemas.openxmlformats.org/officeDocument/2006/relationships/hyperlink" Target="http://www.case.org/Publications_and_Products/2011/NovemberDecember_2011/The_Family_and_Friends_Plan.html" TargetMode="External"/><Relationship Id="rId4" Type="http://schemas.openxmlformats.org/officeDocument/2006/relationships/hyperlink" Target="http://vse.ca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heppp.org/assets/Parent-Program-Research/2011.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hyperlink" Target="http://www.deseretnews.com/article/765612119/Helicopter-parenting-cramps-young-adult-lives.html?pg=all"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nbcnews.com/health/kids-health/helping-or-hovering-when-helicopter-parenting-backfires-f6C10079904"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theagitator.net/wp-content/uploads/Russ-Reid-HOD_ExecSummary_Viewing.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794542" y="2141564"/>
            <a:ext cx="4379038" cy="666849"/>
          </a:xfrm>
        </p:spPr>
        <p:txBody>
          <a:bodyPr/>
          <a:lstStyle/>
          <a:p>
            <a:r>
              <a:rPr lang="en-US" dirty="0" smtClean="0"/>
              <a:t>Working with                 Parent Prospects &amp; Donors</a:t>
            </a:r>
            <a:endParaRPr lang="en-US" dirty="0"/>
          </a:p>
        </p:txBody>
      </p:sp>
      <p:sp>
        <p:nvSpPr>
          <p:cNvPr id="6" name="Text Placeholder 5"/>
          <p:cNvSpPr>
            <a:spLocks noGrp="1"/>
          </p:cNvSpPr>
          <p:nvPr>
            <p:ph type="body" sz="quarter" idx="11"/>
          </p:nvPr>
        </p:nvSpPr>
        <p:spPr bwMode="gray">
          <a:xfrm>
            <a:off x="794542" y="2924994"/>
            <a:ext cx="4379038" cy="169277"/>
          </a:xfrm>
        </p:spPr>
        <p:txBody>
          <a:bodyPr/>
          <a:lstStyle/>
          <a:p>
            <a:r>
              <a:rPr lang="en-US" dirty="0" smtClean="0"/>
              <a:t>Training for Major Gift Officers and Other Fundraisers</a:t>
            </a:r>
            <a:endParaRPr lang="en-US" dirty="0"/>
          </a:p>
        </p:txBody>
      </p:sp>
      <p:sp>
        <p:nvSpPr>
          <p:cNvPr id="7" name="Text Placeholder 6"/>
          <p:cNvSpPr>
            <a:spLocks noGrp="1"/>
          </p:cNvSpPr>
          <p:nvPr>
            <p:ph type="body" sz="quarter" idx="12"/>
          </p:nvPr>
        </p:nvSpPr>
        <p:spPr bwMode="gray">
          <a:xfrm>
            <a:off x="4347410" y="4401751"/>
            <a:ext cx="1786690" cy="138499"/>
          </a:xfrm>
        </p:spPr>
        <p:txBody>
          <a:bodyPr/>
          <a:lstStyle/>
          <a:p>
            <a:r>
              <a:rPr lang="en-US" dirty="0" smtClean="0"/>
              <a:t>Advancement Forum</a:t>
            </a:r>
            <a:endParaRPr lang="en-US" dirty="0"/>
          </a:p>
        </p:txBody>
      </p:sp>
      <p:sp>
        <p:nvSpPr>
          <p:cNvPr id="8" name="Line Callout 1 7"/>
          <p:cNvSpPr/>
          <p:nvPr/>
        </p:nvSpPr>
        <p:spPr bwMode="gray">
          <a:xfrm>
            <a:off x="4122001" y="233693"/>
            <a:ext cx="2012099" cy="632174"/>
          </a:xfrm>
          <a:prstGeom prst="borderCallout1">
            <a:avLst>
              <a:gd name="adj1" fmla="val 91125"/>
              <a:gd name="adj2" fmla="val 49505"/>
              <a:gd name="adj3" fmla="val 145337"/>
              <a:gd name="adj4" fmla="val 49984"/>
            </a:avLst>
          </a:prstGeom>
          <a:solidFill>
            <a:schemeClr val="tx2"/>
          </a:solidFill>
          <a:ln w="12700" cap="flat" cmpd="sng" algn="ctr">
            <a:solidFill>
              <a:schemeClr val="tx2"/>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smtClean="0">
                <a:solidFill>
                  <a:schemeClr val="bg1"/>
                </a:solidFill>
              </a:rPr>
              <a:t>Add in institution-specific information; delete all orange boxes throughout presentation.</a:t>
            </a:r>
          </a:p>
        </p:txBody>
      </p:sp>
      <p:sp>
        <p:nvSpPr>
          <p:cNvPr id="9" name="Line Callout 1 8"/>
          <p:cNvSpPr/>
          <p:nvPr/>
        </p:nvSpPr>
        <p:spPr bwMode="gray">
          <a:xfrm>
            <a:off x="1719874" y="328575"/>
            <a:ext cx="2133599" cy="632174"/>
          </a:xfrm>
          <a:prstGeom prst="borderCallout1">
            <a:avLst>
              <a:gd name="adj1" fmla="val 91125"/>
              <a:gd name="adj2" fmla="val 49505"/>
              <a:gd name="adj3" fmla="val 85162"/>
              <a:gd name="adj4" fmla="val 61345"/>
            </a:avLst>
          </a:prstGeom>
          <a:solidFill>
            <a:schemeClr val="tx2"/>
          </a:solidFill>
          <a:ln w="12700" cap="flat" cmpd="sng" algn="ctr">
            <a:solidFill>
              <a:schemeClr val="tx2"/>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r>
              <a:rPr lang="en-US" sz="900" b="1" dirty="0">
                <a:solidFill>
                  <a:schemeClr val="bg1"/>
                </a:solidFill>
              </a:rPr>
              <a:t>Refer to the </a:t>
            </a:r>
            <a:r>
              <a:rPr lang="en-US" sz="900" b="1" dirty="0" smtClean="0">
                <a:solidFill>
                  <a:schemeClr val="bg1"/>
                </a:solidFill>
              </a:rPr>
              <a:t>talking points in the “notes” section of the PowerPoint to guide your presentation.</a:t>
            </a:r>
            <a:endParaRPr lang="en-US" sz="900" b="1" dirty="0">
              <a:solidFill>
                <a:schemeClr val="bg1"/>
              </a:solidFill>
            </a:endParaRPr>
          </a:p>
        </p:txBody>
      </p:sp>
      <p:sp>
        <p:nvSpPr>
          <p:cNvPr id="10" name="TextBox 9"/>
          <p:cNvSpPr txBox="1"/>
          <p:nvPr/>
        </p:nvSpPr>
        <p:spPr bwMode="gray">
          <a:xfrm>
            <a:off x="3067515" y="1126151"/>
            <a:ext cx="3066585" cy="847493"/>
          </a:xfrm>
          <a:prstGeom prst="rect">
            <a:avLst/>
          </a:prstGeom>
          <a:noFill/>
        </p:spPr>
        <p:txBody>
          <a:bodyPr wrap="square" lIns="45720" rIns="45720" rtlCol="0">
            <a:noAutofit/>
          </a:bodyPr>
          <a:lstStyle/>
          <a:p>
            <a:pPr algn="r">
              <a:spcBef>
                <a:spcPts val="500"/>
              </a:spcBef>
            </a:pPr>
            <a:r>
              <a:rPr lang="en-US" sz="1400" b="1" dirty="0" smtClean="0">
                <a:solidFill>
                  <a:schemeClr val="bg1"/>
                </a:solidFill>
              </a:rPr>
              <a:t>Institution name</a:t>
            </a:r>
          </a:p>
          <a:p>
            <a:pPr algn="r">
              <a:spcBef>
                <a:spcPts val="500"/>
              </a:spcBef>
            </a:pPr>
            <a:r>
              <a:rPr lang="en-US" sz="1050" dirty="0" smtClean="0">
                <a:solidFill>
                  <a:schemeClr val="bg2"/>
                </a:solidFill>
              </a:rPr>
              <a:t>Presenter name, title</a:t>
            </a:r>
            <a:br>
              <a:rPr lang="en-US" sz="1050" dirty="0" smtClean="0">
                <a:solidFill>
                  <a:schemeClr val="bg2"/>
                </a:solidFill>
              </a:rPr>
            </a:br>
            <a:r>
              <a:rPr lang="en-US" sz="1050" dirty="0" smtClean="0">
                <a:solidFill>
                  <a:schemeClr val="bg2"/>
                </a:solidFill>
              </a:rPr>
              <a:t>E-mail address and phone number</a:t>
            </a:r>
          </a:p>
        </p:txBody>
      </p:sp>
    </p:spTree>
    <p:extLst>
      <p:ext uri="{BB962C8B-B14F-4D97-AF65-F5344CB8AC3E}">
        <p14:creationId xmlns:p14="http://schemas.microsoft.com/office/powerpoint/2010/main" val="818793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a:xfrm>
            <a:off x="266700" y="640267"/>
            <a:ext cx="5867400" cy="184666"/>
          </a:xfrm>
        </p:spPr>
        <p:txBody>
          <a:bodyPr/>
          <a:lstStyle/>
          <a:p>
            <a:r>
              <a:rPr lang="en-US" dirty="0"/>
              <a:t>Gift Officers Are Unsure of How to Cultivate </a:t>
            </a:r>
            <a:r>
              <a:rPr lang="en-US" dirty="0" smtClean="0"/>
              <a:t>Parents</a:t>
            </a:r>
            <a:endParaRPr lang="en-US" dirty="0"/>
          </a:p>
        </p:txBody>
      </p:sp>
      <p:sp>
        <p:nvSpPr>
          <p:cNvPr id="7" name="Text Placeholder 6"/>
          <p:cNvSpPr>
            <a:spLocks noGrp="1"/>
          </p:cNvSpPr>
          <p:nvPr>
            <p:ph type="body" sz="quarter" idx="12"/>
          </p:nvPr>
        </p:nvSpPr>
        <p:spPr>
          <a:xfrm>
            <a:off x="266700" y="309824"/>
            <a:ext cx="5472363" cy="256480"/>
          </a:xfrm>
        </p:spPr>
        <p:txBody>
          <a:bodyPr/>
          <a:lstStyle/>
          <a:p>
            <a:r>
              <a:rPr lang="en-US" dirty="0"/>
              <a:t>Unexplored and Uncertain </a:t>
            </a:r>
            <a:r>
              <a:rPr lang="en-US" dirty="0" smtClean="0"/>
              <a:t>Terrain</a:t>
            </a:r>
            <a:endParaRPr lang="en-US" dirty="0"/>
          </a:p>
        </p:txBody>
      </p:sp>
      <p:sp>
        <p:nvSpPr>
          <p:cNvPr id="8" name="Text Placeholder 7"/>
          <p:cNvSpPr>
            <a:spLocks noGrp="1"/>
          </p:cNvSpPr>
          <p:nvPr>
            <p:ph type="body" sz="quarter" idx="13"/>
          </p:nvPr>
        </p:nvSpPr>
        <p:spPr>
          <a:xfrm>
            <a:off x="3813115" y="4541635"/>
            <a:ext cx="2319155" cy="200055"/>
          </a:xfrm>
        </p:spPr>
        <p:txBody>
          <a:bodyPr/>
          <a:lstStyle/>
          <a:p>
            <a:pPr algn="r"/>
            <a:r>
              <a:rPr lang="en-US" dirty="0"/>
              <a:t>Source: EAB interviews and analysis.</a:t>
            </a:r>
          </a:p>
          <a:p>
            <a:pPr algn="r"/>
            <a:endParaRPr lang="en-US" dirty="0"/>
          </a:p>
        </p:txBody>
      </p:sp>
      <p:sp>
        <p:nvSpPr>
          <p:cNvPr id="9" name="Text Placeholder 8"/>
          <p:cNvSpPr>
            <a:spLocks noGrp="1"/>
          </p:cNvSpPr>
          <p:nvPr>
            <p:ph type="body" sz="quarter" idx="14"/>
          </p:nvPr>
        </p:nvSpPr>
        <p:spPr/>
        <p:txBody>
          <a:bodyPr/>
          <a:lstStyle/>
          <a:p>
            <a:endParaRPr lang="en-US"/>
          </a:p>
        </p:txBody>
      </p:sp>
      <p:sp>
        <p:nvSpPr>
          <p:cNvPr id="11" name="TextBox 10"/>
          <p:cNvSpPr txBox="1"/>
          <p:nvPr/>
        </p:nvSpPr>
        <p:spPr bwMode="gray">
          <a:xfrm>
            <a:off x="484822" y="1584838"/>
            <a:ext cx="2314821" cy="415498"/>
          </a:xfrm>
          <a:prstGeom prst="rect">
            <a:avLst/>
          </a:prstGeom>
          <a:noFill/>
        </p:spPr>
        <p:txBody>
          <a:bodyPr wrap="square" lIns="0" tIns="0" rIns="0" bIns="0" rtlCol="0">
            <a:spAutoFit/>
          </a:bodyPr>
          <a:lstStyle/>
          <a:p>
            <a:pPr>
              <a:spcBef>
                <a:spcPts val="500"/>
              </a:spcBef>
            </a:pPr>
            <a:r>
              <a:rPr lang="en-US" sz="900" i="1" dirty="0" smtClean="0"/>
              <a:t>“What do I say when parents have questions or concerns about their child?”</a:t>
            </a:r>
          </a:p>
        </p:txBody>
      </p:sp>
      <p:sp>
        <p:nvSpPr>
          <p:cNvPr id="12" name="TextBox 11"/>
          <p:cNvSpPr txBox="1"/>
          <p:nvPr/>
        </p:nvSpPr>
        <p:spPr bwMode="gray">
          <a:xfrm>
            <a:off x="484822" y="2253759"/>
            <a:ext cx="2314821" cy="276999"/>
          </a:xfrm>
          <a:prstGeom prst="rect">
            <a:avLst/>
          </a:prstGeom>
          <a:noFill/>
        </p:spPr>
        <p:txBody>
          <a:bodyPr wrap="square" lIns="0" tIns="0" rIns="0" bIns="0" rtlCol="0">
            <a:spAutoFit/>
          </a:bodyPr>
          <a:lstStyle/>
          <a:p>
            <a:pPr>
              <a:spcBef>
                <a:spcPts val="500"/>
              </a:spcBef>
            </a:pPr>
            <a:r>
              <a:rPr lang="en-US" sz="900" i="1" dirty="0" smtClean="0"/>
              <a:t>“I’ve rarely spoken with parents. What are they interested in?</a:t>
            </a:r>
          </a:p>
        </p:txBody>
      </p:sp>
      <p:sp>
        <p:nvSpPr>
          <p:cNvPr id="13" name="TextBox 12"/>
          <p:cNvSpPr txBox="1"/>
          <p:nvPr/>
        </p:nvSpPr>
        <p:spPr bwMode="gray">
          <a:xfrm>
            <a:off x="484822" y="2922680"/>
            <a:ext cx="2314821" cy="415498"/>
          </a:xfrm>
          <a:prstGeom prst="rect">
            <a:avLst/>
          </a:prstGeom>
          <a:noFill/>
        </p:spPr>
        <p:txBody>
          <a:bodyPr wrap="square" lIns="0" tIns="0" rIns="0" bIns="0" rtlCol="0">
            <a:spAutoFit/>
          </a:bodyPr>
          <a:lstStyle/>
          <a:p>
            <a:pPr>
              <a:spcBef>
                <a:spcPts val="500"/>
              </a:spcBef>
            </a:pPr>
            <a:r>
              <a:rPr lang="en-US" sz="900" i="1" dirty="0" smtClean="0"/>
              <a:t>“How am I supposed to cultivate parents within four years, I have a lifetime of cultivation with alumni”</a:t>
            </a:r>
          </a:p>
        </p:txBody>
      </p:sp>
      <p:sp>
        <p:nvSpPr>
          <p:cNvPr id="14" name="TextBox 13"/>
          <p:cNvSpPr txBox="1"/>
          <p:nvPr/>
        </p:nvSpPr>
        <p:spPr bwMode="gray">
          <a:xfrm>
            <a:off x="484822" y="3745488"/>
            <a:ext cx="2314821" cy="415498"/>
          </a:xfrm>
          <a:prstGeom prst="rect">
            <a:avLst/>
          </a:prstGeom>
          <a:noFill/>
        </p:spPr>
        <p:txBody>
          <a:bodyPr wrap="square" lIns="0" tIns="0" rIns="0" bIns="0" rtlCol="0">
            <a:spAutoFit/>
          </a:bodyPr>
          <a:lstStyle/>
          <a:p>
            <a:pPr>
              <a:spcBef>
                <a:spcPts val="500"/>
              </a:spcBef>
            </a:pPr>
            <a:r>
              <a:rPr lang="en-US" sz="900" i="1" dirty="0" smtClean="0"/>
              <a:t>“All of our engagement opportunities are for alumni. What can I show parents?”</a:t>
            </a:r>
          </a:p>
        </p:txBody>
      </p:sp>
      <p:sp>
        <p:nvSpPr>
          <p:cNvPr id="15" name="TextBox 14"/>
          <p:cNvSpPr txBox="1"/>
          <p:nvPr/>
        </p:nvSpPr>
        <p:spPr bwMode="gray">
          <a:xfrm>
            <a:off x="484822" y="1137921"/>
            <a:ext cx="1886735" cy="153888"/>
          </a:xfrm>
          <a:prstGeom prst="rect">
            <a:avLst/>
          </a:prstGeom>
          <a:noFill/>
        </p:spPr>
        <p:txBody>
          <a:bodyPr wrap="square" lIns="0" tIns="0" rIns="0" bIns="0" rtlCol="0">
            <a:spAutoFit/>
          </a:bodyPr>
          <a:lstStyle/>
          <a:p>
            <a:pPr>
              <a:spcBef>
                <a:spcPts val="500"/>
              </a:spcBef>
            </a:pPr>
            <a:r>
              <a:rPr lang="en-US" sz="1000" b="1" dirty="0" smtClean="0"/>
              <a:t>Top-of-Mind Concerns</a:t>
            </a:r>
          </a:p>
        </p:txBody>
      </p:sp>
      <p:sp>
        <p:nvSpPr>
          <p:cNvPr id="16" name="TextBox 15"/>
          <p:cNvSpPr txBox="1"/>
          <p:nvPr/>
        </p:nvSpPr>
        <p:spPr bwMode="gray">
          <a:xfrm>
            <a:off x="3570974" y="1152932"/>
            <a:ext cx="2453640" cy="153888"/>
          </a:xfrm>
          <a:prstGeom prst="rect">
            <a:avLst/>
          </a:prstGeom>
          <a:noFill/>
        </p:spPr>
        <p:txBody>
          <a:bodyPr wrap="square" lIns="0" tIns="0" rIns="0" bIns="0" rtlCol="0">
            <a:spAutoFit/>
          </a:bodyPr>
          <a:lstStyle/>
          <a:p>
            <a:pPr>
              <a:spcBef>
                <a:spcPts val="500"/>
              </a:spcBef>
            </a:pPr>
            <a:r>
              <a:rPr lang="en-US" sz="1000" b="1" dirty="0" smtClean="0"/>
              <a:t>Primary “Pain Points”</a:t>
            </a:r>
          </a:p>
        </p:txBody>
      </p:sp>
      <p:sp>
        <p:nvSpPr>
          <p:cNvPr id="17" name="TextBox 16"/>
          <p:cNvSpPr txBox="1"/>
          <p:nvPr/>
        </p:nvSpPr>
        <p:spPr bwMode="gray">
          <a:xfrm>
            <a:off x="4046873" y="1507894"/>
            <a:ext cx="841451" cy="153888"/>
          </a:xfrm>
          <a:prstGeom prst="rect">
            <a:avLst/>
          </a:prstGeom>
          <a:noFill/>
        </p:spPr>
        <p:txBody>
          <a:bodyPr wrap="square" lIns="0" tIns="0" rIns="0" bIns="0" rtlCol="0">
            <a:spAutoFit/>
          </a:bodyPr>
          <a:lstStyle/>
          <a:p>
            <a:pPr>
              <a:spcBef>
                <a:spcPts val="500"/>
              </a:spcBef>
            </a:pPr>
            <a:r>
              <a:rPr lang="en-US" sz="1000" i="1" dirty="0" smtClean="0"/>
              <a:t>Lack of Tools</a:t>
            </a:r>
          </a:p>
        </p:txBody>
      </p:sp>
      <p:sp>
        <p:nvSpPr>
          <p:cNvPr id="18" name="TextBox 17"/>
          <p:cNvSpPr txBox="1"/>
          <p:nvPr/>
        </p:nvSpPr>
        <p:spPr bwMode="gray">
          <a:xfrm>
            <a:off x="4046873" y="3057553"/>
            <a:ext cx="1139067" cy="153888"/>
          </a:xfrm>
          <a:prstGeom prst="rect">
            <a:avLst/>
          </a:prstGeom>
          <a:noFill/>
        </p:spPr>
        <p:txBody>
          <a:bodyPr wrap="square" lIns="0" tIns="0" rIns="0" bIns="0" rtlCol="0">
            <a:spAutoFit/>
          </a:bodyPr>
          <a:lstStyle/>
          <a:p>
            <a:pPr>
              <a:spcBef>
                <a:spcPts val="500"/>
              </a:spcBef>
            </a:pPr>
            <a:r>
              <a:rPr lang="en-US" sz="1000" i="1" dirty="0" smtClean="0"/>
              <a:t>Minimal Expertise</a:t>
            </a:r>
          </a:p>
        </p:txBody>
      </p:sp>
      <p:sp>
        <p:nvSpPr>
          <p:cNvPr id="19" name="TextBox 18"/>
          <p:cNvSpPr txBox="1"/>
          <p:nvPr/>
        </p:nvSpPr>
        <p:spPr bwMode="gray">
          <a:xfrm>
            <a:off x="3570974" y="1892940"/>
            <a:ext cx="2453640" cy="756617"/>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smtClean="0"/>
              <a:t>Fundraisers have few parent-specific engagement opportunities to point donors towards</a:t>
            </a:r>
          </a:p>
          <a:p>
            <a:pPr marL="171450" indent="-171450">
              <a:spcBef>
                <a:spcPts val="500"/>
              </a:spcBef>
              <a:buFont typeface="Wingdings" panose="05000000000000000000" pitchFamily="2" charset="2"/>
              <a:buChar char="§"/>
            </a:pPr>
            <a:r>
              <a:rPr lang="en-US" sz="900" dirty="0" smtClean="0"/>
              <a:t>Fundraising collateral fails to address parent interests</a:t>
            </a:r>
          </a:p>
        </p:txBody>
      </p:sp>
      <p:sp>
        <p:nvSpPr>
          <p:cNvPr id="20" name="TextBox 19"/>
          <p:cNvSpPr txBox="1"/>
          <p:nvPr/>
        </p:nvSpPr>
        <p:spPr bwMode="gray">
          <a:xfrm>
            <a:off x="3570974" y="3394536"/>
            <a:ext cx="2453640" cy="618118"/>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900" dirty="0" smtClean="0"/>
              <a:t>Professional development opportunities focus on engaging alumni, not parents</a:t>
            </a:r>
          </a:p>
          <a:p>
            <a:pPr marL="171450" indent="-171450">
              <a:spcBef>
                <a:spcPts val="500"/>
              </a:spcBef>
              <a:buFont typeface="Wingdings" panose="05000000000000000000" pitchFamily="2" charset="2"/>
              <a:buChar char="§"/>
            </a:pPr>
            <a:r>
              <a:rPr lang="en-US" sz="900" dirty="0" smtClean="0"/>
              <a:t>Fundraisers have years of experience soliciting alumni, but few with parents</a:t>
            </a:r>
          </a:p>
        </p:txBody>
      </p:sp>
      <p:sp>
        <p:nvSpPr>
          <p:cNvPr id="21" name="Right Arrow 20"/>
          <p:cNvSpPr/>
          <p:nvPr/>
        </p:nvSpPr>
        <p:spPr bwMode="gray">
          <a:xfrm rot="10800000" flipH="1">
            <a:off x="3017520" y="1139329"/>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pic>
        <p:nvPicPr>
          <p:cNvPr id="22" name="Picture 2" descr="\\GROOMLAKE\share\ABC Templates and Resources\EAB Templates and Resources\EAB Art Icons Logos\EAB Icons\Document_wri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974" y="1428115"/>
            <a:ext cx="242141" cy="3657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GROOMLAKE\share\ABC Templates and Resources\EAB Templates and Resources\EAB Art Icons Logos\EAB Icons\Lecture_Large_Classro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974" y="2953522"/>
            <a:ext cx="36576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31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Innovative Institutions Focus Primarily on High-Capacity </a:t>
            </a:r>
            <a:r>
              <a:rPr lang="en-US" dirty="0" smtClean="0"/>
              <a:t>Parents</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Targeting the Top of the Parent </a:t>
            </a:r>
            <a:r>
              <a:rPr lang="en-US" dirty="0" smtClean="0"/>
              <a:t>Pyramid</a:t>
            </a:r>
            <a:endParaRPr lang="en-US" dirty="0"/>
          </a:p>
        </p:txBody>
      </p:sp>
      <p:sp>
        <p:nvSpPr>
          <p:cNvPr id="5" name="Text Placeholder 4"/>
          <p:cNvSpPr>
            <a:spLocks noGrp="1"/>
          </p:cNvSpPr>
          <p:nvPr>
            <p:ph type="body" sz="quarter" idx="13"/>
          </p:nvPr>
        </p:nvSpPr>
        <p:spPr>
          <a:xfrm>
            <a:off x="3813595" y="4540250"/>
            <a:ext cx="2319155" cy="123111"/>
          </a:xfrm>
        </p:spPr>
        <p:txBody>
          <a:bodyPr/>
          <a:lstStyle/>
          <a:p>
            <a:pPr algn="r"/>
            <a:r>
              <a:rPr lang="en-US" dirty="0"/>
              <a:t>Source: EAB interviews and analysis</a:t>
            </a:r>
          </a:p>
        </p:txBody>
      </p:sp>
      <p:sp>
        <p:nvSpPr>
          <p:cNvPr id="6" name="Text Placeholder 5"/>
          <p:cNvSpPr>
            <a:spLocks noGrp="1"/>
          </p:cNvSpPr>
          <p:nvPr>
            <p:ph type="body" sz="quarter" idx="14"/>
          </p:nvPr>
        </p:nvSpPr>
        <p:spPr/>
        <p:txBody>
          <a:bodyPr/>
          <a:lstStyle/>
          <a:p>
            <a:endParaRPr lang="en-US"/>
          </a:p>
        </p:txBody>
      </p:sp>
      <p:sp>
        <p:nvSpPr>
          <p:cNvPr id="8" name="TextBox 7"/>
          <p:cNvSpPr txBox="1"/>
          <p:nvPr/>
        </p:nvSpPr>
        <p:spPr bwMode="gray">
          <a:xfrm>
            <a:off x="1157644" y="3608569"/>
            <a:ext cx="1872564" cy="630942"/>
          </a:xfrm>
          <a:prstGeom prst="rect">
            <a:avLst/>
          </a:prstGeom>
          <a:noFill/>
        </p:spPr>
        <p:txBody>
          <a:bodyPr wrap="square" lIns="0" tIns="0" rIns="0" bIns="0" rtlCol="0">
            <a:spAutoFit/>
          </a:bodyPr>
          <a:lstStyle/>
          <a:p>
            <a:pPr>
              <a:spcAft>
                <a:spcPts val="600"/>
              </a:spcAft>
            </a:pPr>
            <a:r>
              <a:rPr lang="en-US" sz="900" b="1" dirty="0" smtClean="0"/>
              <a:t>Unfamiliar Constituency</a:t>
            </a:r>
          </a:p>
          <a:p>
            <a:r>
              <a:rPr lang="en-US" sz="900" i="1" dirty="0" smtClean="0"/>
              <a:t>“What are parents interested in? Do I have to develop entirely new materials?”</a:t>
            </a:r>
          </a:p>
        </p:txBody>
      </p:sp>
      <p:pic>
        <p:nvPicPr>
          <p:cNvPr id="9" name="Picture 5" descr="\\GROOMLAKE\share\ABC Templates and Resources\EAB Templates and Resources\EAB Art Icons Logos\EAB Icons\money_s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24" y="3853182"/>
            <a:ext cx="471910" cy="3524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gray">
          <a:xfrm>
            <a:off x="3997621" y="3608569"/>
            <a:ext cx="2013880" cy="907941"/>
          </a:xfrm>
          <a:prstGeom prst="rect">
            <a:avLst/>
          </a:prstGeom>
          <a:noFill/>
        </p:spPr>
        <p:txBody>
          <a:bodyPr wrap="square" lIns="0" tIns="0" rIns="0" bIns="0" rtlCol="0">
            <a:spAutoFit/>
          </a:bodyPr>
          <a:lstStyle/>
          <a:p>
            <a:pPr>
              <a:spcAft>
                <a:spcPts val="600"/>
              </a:spcAft>
              <a:tabLst>
                <a:tab pos="1320800" algn="l"/>
              </a:tabLst>
            </a:pPr>
            <a:r>
              <a:rPr lang="en-US" sz="900" b="1" dirty="0" smtClean="0"/>
              <a:t>Instant Affinity</a:t>
            </a:r>
            <a:endParaRPr lang="en-US" sz="900" dirty="0"/>
          </a:p>
          <a:p>
            <a:pPr>
              <a:spcAft>
                <a:spcPts val="600"/>
              </a:spcAft>
            </a:pPr>
            <a:r>
              <a:rPr lang="en-US" sz="900" dirty="0" smtClean="0"/>
              <a:t>Parents have an instant affinity for the institution that accepts their child and their interests lie with student affairs and career services information.</a:t>
            </a:r>
          </a:p>
        </p:txBody>
      </p:sp>
      <p:sp>
        <p:nvSpPr>
          <p:cNvPr id="11" name="Right Arrow 10"/>
          <p:cNvSpPr/>
          <p:nvPr/>
        </p:nvSpPr>
        <p:spPr bwMode="gray">
          <a:xfrm>
            <a:off x="3361188" y="3937955"/>
            <a:ext cx="188764"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pic>
        <p:nvPicPr>
          <p:cNvPr id="13" name="Picture 3" descr="L:\public\share\Edsyn\Advancement Forum\2014\Donor and Alumni Relations\Crunch Docs - Mid-Level Giving\Powerpoint Resources\EAB Icons\Clo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24" y="275856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bwMode="gray">
          <a:xfrm>
            <a:off x="1131887" y="2640915"/>
            <a:ext cx="1814195" cy="646331"/>
          </a:xfrm>
          <a:prstGeom prst="rect">
            <a:avLst/>
          </a:prstGeom>
          <a:noFill/>
        </p:spPr>
        <p:txBody>
          <a:bodyPr wrap="square" lIns="0" tIns="0" rIns="0" bIns="0" rtlCol="0">
            <a:spAutoFit/>
          </a:bodyPr>
          <a:lstStyle/>
          <a:p>
            <a:pPr>
              <a:spcAft>
                <a:spcPts val="600"/>
              </a:spcAft>
            </a:pPr>
            <a:r>
              <a:rPr lang="en-US" sz="900" b="1" dirty="0" smtClean="0"/>
              <a:t>Too Little Time</a:t>
            </a:r>
          </a:p>
          <a:p>
            <a:r>
              <a:rPr lang="en-US" sz="900" i="1" dirty="0" smtClean="0"/>
              <a:t>“Parents are with us for only four years. Alumni are with us for their entire lives.”</a:t>
            </a:r>
          </a:p>
        </p:txBody>
      </p:sp>
      <p:sp>
        <p:nvSpPr>
          <p:cNvPr id="15" name="TextBox 14"/>
          <p:cNvSpPr txBox="1"/>
          <p:nvPr/>
        </p:nvSpPr>
        <p:spPr bwMode="gray">
          <a:xfrm>
            <a:off x="3997620" y="2640915"/>
            <a:ext cx="2136480" cy="492443"/>
          </a:xfrm>
          <a:prstGeom prst="rect">
            <a:avLst/>
          </a:prstGeom>
          <a:noFill/>
        </p:spPr>
        <p:txBody>
          <a:bodyPr wrap="square" lIns="0" tIns="0" rIns="0" bIns="0" rtlCol="0">
            <a:spAutoFit/>
          </a:bodyPr>
          <a:lstStyle/>
          <a:p>
            <a:pPr>
              <a:spcAft>
                <a:spcPts val="600"/>
              </a:spcAft>
            </a:pPr>
            <a:r>
              <a:rPr lang="en-US" sz="900" b="1" dirty="0" smtClean="0"/>
              <a:t>Inclined to Give Quickly</a:t>
            </a:r>
            <a:endParaRPr lang="en-US" sz="900" dirty="0" smtClean="0"/>
          </a:p>
          <a:p>
            <a:r>
              <a:rPr lang="en-US" sz="900" dirty="0" smtClean="0"/>
              <a:t>High net worth and instant affinity shorten cultivation timeline.</a:t>
            </a:r>
          </a:p>
        </p:txBody>
      </p:sp>
      <p:sp>
        <p:nvSpPr>
          <p:cNvPr id="16" name="Right Arrow 15"/>
          <p:cNvSpPr/>
          <p:nvPr/>
        </p:nvSpPr>
        <p:spPr bwMode="gray">
          <a:xfrm>
            <a:off x="3361188" y="289572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7" name="TextBox 16"/>
          <p:cNvSpPr txBox="1"/>
          <p:nvPr/>
        </p:nvSpPr>
        <p:spPr bwMode="gray">
          <a:xfrm>
            <a:off x="242888" y="1156808"/>
            <a:ext cx="2703193" cy="153888"/>
          </a:xfrm>
          <a:prstGeom prst="rect">
            <a:avLst/>
          </a:prstGeom>
          <a:noFill/>
        </p:spPr>
        <p:txBody>
          <a:bodyPr wrap="square" lIns="0" tIns="0" rIns="0" bIns="0" rtlCol="0">
            <a:spAutoFit/>
          </a:bodyPr>
          <a:lstStyle/>
          <a:p>
            <a:pPr>
              <a:spcBef>
                <a:spcPts val="500"/>
              </a:spcBef>
            </a:pPr>
            <a:r>
              <a:rPr lang="en-US" sz="1000" b="1" dirty="0" smtClean="0"/>
              <a:t>Current Approach Challenges</a:t>
            </a:r>
          </a:p>
        </p:txBody>
      </p:sp>
      <p:sp>
        <p:nvSpPr>
          <p:cNvPr id="18" name="TextBox 17"/>
          <p:cNvSpPr txBox="1"/>
          <p:nvPr/>
        </p:nvSpPr>
        <p:spPr bwMode="gray">
          <a:xfrm>
            <a:off x="1131887" y="1583799"/>
            <a:ext cx="1810512" cy="630942"/>
          </a:xfrm>
          <a:prstGeom prst="rect">
            <a:avLst/>
          </a:prstGeom>
          <a:noFill/>
        </p:spPr>
        <p:txBody>
          <a:bodyPr wrap="square" lIns="0" tIns="0" rIns="0" bIns="0" rtlCol="0">
            <a:spAutoFit/>
          </a:bodyPr>
          <a:lstStyle/>
          <a:p>
            <a:pPr>
              <a:spcAft>
                <a:spcPts val="600"/>
              </a:spcAft>
            </a:pPr>
            <a:r>
              <a:rPr lang="en-US" sz="900" b="1" dirty="0" smtClean="0"/>
              <a:t>Skeptical of Giving </a:t>
            </a:r>
            <a:endParaRPr lang="en-US" sz="900" b="1" dirty="0"/>
          </a:p>
          <a:p>
            <a:pPr>
              <a:spcAft>
                <a:spcPts val="600"/>
              </a:spcAft>
            </a:pPr>
            <a:r>
              <a:rPr lang="en-US" sz="900" i="1" dirty="0" smtClean="0"/>
              <a:t>“Parents are already meeting rising tuition costs. Do we dare ask them for additional gifts?”</a:t>
            </a:r>
          </a:p>
        </p:txBody>
      </p:sp>
      <p:pic>
        <p:nvPicPr>
          <p:cNvPr id="19" name="Picture 6" descr="\\GROOMLAKE\share\ABC Templates and Resources\EAB Templates and Resources\EAB Art Icons Logos\EAB Icons\Improve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24" y="1762566"/>
            <a:ext cx="457200" cy="3349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bwMode="gray">
          <a:xfrm>
            <a:off x="3544068" y="1156808"/>
            <a:ext cx="2617020" cy="153888"/>
          </a:xfrm>
          <a:prstGeom prst="rect">
            <a:avLst/>
          </a:prstGeom>
          <a:noFill/>
        </p:spPr>
        <p:txBody>
          <a:bodyPr wrap="square" lIns="0" tIns="0" rIns="0" bIns="0" rtlCol="0">
            <a:spAutoFit/>
          </a:bodyPr>
          <a:lstStyle/>
          <a:p>
            <a:pPr>
              <a:spcBef>
                <a:spcPts val="500"/>
              </a:spcBef>
            </a:pPr>
            <a:r>
              <a:rPr lang="en-US" sz="1000" b="1" dirty="0" smtClean="0"/>
              <a:t>New Approach Benefits</a:t>
            </a:r>
          </a:p>
        </p:txBody>
      </p:sp>
      <p:sp>
        <p:nvSpPr>
          <p:cNvPr id="21" name="TextBox 20"/>
          <p:cNvSpPr txBox="1"/>
          <p:nvPr/>
        </p:nvSpPr>
        <p:spPr bwMode="gray">
          <a:xfrm>
            <a:off x="3997620" y="1583798"/>
            <a:ext cx="1951107" cy="630942"/>
          </a:xfrm>
          <a:prstGeom prst="rect">
            <a:avLst/>
          </a:prstGeom>
          <a:noFill/>
        </p:spPr>
        <p:txBody>
          <a:bodyPr wrap="square" lIns="0" tIns="0" rIns="0" bIns="0" rtlCol="0">
            <a:spAutoFit/>
          </a:bodyPr>
          <a:lstStyle/>
          <a:p>
            <a:pPr>
              <a:spcAft>
                <a:spcPts val="600"/>
              </a:spcAft>
            </a:pPr>
            <a:r>
              <a:rPr lang="en-US" sz="900" b="1" dirty="0" smtClean="0"/>
              <a:t>Primed for Philanthropy</a:t>
            </a:r>
            <a:endParaRPr lang="en-US" sz="900" dirty="0" smtClean="0"/>
          </a:p>
          <a:p>
            <a:r>
              <a:rPr lang="en-US" sz="900" dirty="0" smtClean="0"/>
              <a:t>Past giving to private secondary schools and other charities set expectations about support</a:t>
            </a:r>
          </a:p>
        </p:txBody>
      </p:sp>
      <p:sp>
        <p:nvSpPr>
          <p:cNvPr id="22" name="Right Arrow 21"/>
          <p:cNvSpPr/>
          <p:nvPr/>
        </p:nvSpPr>
        <p:spPr bwMode="gray">
          <a:xfrm>
            <a:off x="3361188" y="1838608"/>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Tree>
    <p:extLst>
      <p:ext uri="{BB962C8B-B14F-4D97-AF65-F5344CB8AC3E}">
        <p14:creationId xmlns:p14="http://schemas.microsoft.com/office/powerpoint/2010/main" val="283974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Dartmouth’s Parent-Centric Tools Outline Five-Plus-Years Giving </a:t>
            </a:r>
            <a:r>
              <a:rPr lang="en-US" dirty="0" smtClean="0"/>
              <a:t>Plan</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The Giving Arc Sets </a:t>
            </a:r>
            <a:r>
              <a:rPr lang="en-US" dirty="0" smtClean="0"/>
              <a:t>Expectations</a:t>
            </a:r>
            <a:endParaRPr lang="en-US" dirty="0"/>
          </a:p>
        </p:txBody>
      </p:sp>
      <p:sp>
        <p:nvSpPr>
          <p:cNvPr id="5" name="Text Placeholder 4"/>
          <p:cNvSpPr>
            <a:spLocks noGrp="1"/>
          </p:cNvSpPr>
          <p:nvPr>
            <p:ph type="body" sz="quarter" idx="13"/>
          </p:nvPr>
        </p:nvSpPr>
        <p:spPr>
          <a:xfrm>
            <a:off x="3814945" y="4677489"/>
            <a:ext cx="2319155" cy="123111"/>
          </a:xfrm>
        </p:spPr>
        <p:txBody>
          <a:bodyPr/>
          <a:lstStyle/>
          <a:p>
            <a:pPr algn="r"/>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5122" b="2965"/>
          <a:stretch/>
        </p:blipFill>
        <p:spPr bwMode="auto">
          <a:xfrm>
            <a:off x="1588183" y="1132114"/>
            <a:ext cx="3224434" cy="33853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bwMode="gray">
          <a:xfrm>
            <a:off x="242890" y="2417018"/>
            <a:ext cx="1248455" cy="895117"/>
          </a:xfrm>
          <a:prstGeom prst="rect">
            <a:avLst/>
          </a:prstGeom>
          <a:noFill/>
        </p:spPr>
        <p:txBody>
          <a:bodyPr wrap="square" lIns="0" tIns="0" rIns="0" bIns="0" rtlCol="0">
            <a:spAutoFit/>
          </a:bodyPr>
          <a:lstStyle/>
          <a:p>
            <a:pPr>
              <a:spcBef>
                <a:spcPts val="500"/>
              </a:spcBef>
            </a:pPr>
            <a:r>
              <a:rPr lang="en-US" sz="900" i="1" dirty="0" smtClean="0">
                <a:solidFill>
                  <a:srgbClr val="525B63"/>
                </a:solidFill>
              </a:rPr>
              <a:t>Dartmouth’s Strategy</a:t>
            </a:r>
          </a:p>
          <a:p>
            <a:pPr>
              <a:spcBef>
                <a:spcPts val="500"/>
              </a:spcBef>
            </a:pPr>
            <a:r>
              <a:rPr lang="en-US" sz="900" dirty="0" smtClean="0">
                <a:solidFill>
                  <a:srgbClr val="525B63"/>
                </a:solidFill>
              </a:rPr>
              <a:t>Prompt parents early on to gradually increase their giving over five or more years</a:t>
            </a:r>
          </a:p>
        </p:txBody>
      </p:sp>
      <p:sp>
        <p:nvSpPr>
          <p:cNvPr id="9" name="TextBox 8"/>
          <p:cNvSpPr txBox="1"/>
          <p:nvPr/>
        </p:nvSpPr>
        <p:spPr bwMode="gray">
          <a:xfrm>
            <a:off x="5000624" y="1186399"/>
            <a:ext cx="1160463" cy="969496"/>
          </a:xfrm>
          <a:prstGeom prst="rect">
            <a:avLst/>
          </a:prstGeom>
          <a:noFill/>
        </p:spPr>
        <p:txBody>
          <a:bodyPr wrap="square" lIns="0" tIns="0" rIns="0" bIns="0" rtlCol="0">
            <a:spAutoFit/>
          </a:bodyPr>
          <a:lstStyle/>
          <a:p>
            <a:pPr>
              <a:spcBef>
                <a:spcPts val="500"/>
              </a:spcBef>
            </a:pPr>
            <a:r>
              <a:rPr lang="en-US" sz="900" dirty="0" smtClean="0">
                <a:solidFill>
                  <a:srgbClr val="525B63"/>
                </a:solidFill>
              </a:rPr>
              <a:t>Positions Dartmouth as a lifetime philanthropic investment, rather than a four-year transaction</a:t>
            </a:r>
          </a:p>
        </p:txBody>
      </p:sp>
      <p:sp>
        <p:nvSpPr>
          <p:cNvPr id="10" name="TextBox 9"/>
          <p:cNvSpPr txBox="1"/>
          <p:nvPr/>
        </p:nvSpPr>
        <p:spPr bwMode="gray">
          <a:xfrm>
            <a:off x="5000623" y="2562096"/>
            <a:ext cx="1160463" cy="553998"/>
          </a:xfrm>
          <a:prstGeom prst="rect">
            <a:avLst/>
          </a:prstGeom>
          <a:noFill/>
        </p:spPr>
        <p:txBody>
          <a:bodyPr wrap="square" lIns="0" tIns="0" rIns="0" bIns="0" rtlCol="0">
            <a:spAutoFit/>
          </a:bodyPr>
          <a:lstStyle/>
          <a:p>
            <a:pPr>
              <a:spcBef>
                <a:spcPts val="500"/>
              </a:spcBef>
            </a:pPr>
            <a:r>
              <a:rPr lang="en-US" sz="900" dirty="0" smtClean="0">
                <a:solidFill>
                  <a:srgbClr val="525B63"/>
                </a:solidFill>
              </a:rPr>
              <a:t>Gets parents thinking about a senior capstone gift early</a:t>
            </a:r>
          </a:p>
        </p:txBody>
      </p:sp>
      <p:cxnSp>
        <p:nvCxnSpPr>
          <p:cNvPr id="11" name="Straight Arrow Connector 10"/>
          <p:cNvCxnSpPr/>
          <p:nvPr/>
        </p:nvCxnSpPr>
        <p:spPr>
          <a:xfrm flipH="1">
            <a:off x="4358040" y="1536845"/>
            <a:ext cx="548640" cy="0"/>
          </a:xfrm>
          <a:prstGeom prst="straightConnector1">
            <a:avLst/>
          </a:prstGeom>
          <a:noFill/>
          <a:ln w="12700" cap="flat" cmpd="sng" algn="ctr">
            <a:solidFill>
              <a:schemeClr val="accent3"/>
            </a:solidFill>
            <a:prstDash val="solid"/>
            <a:miter lim="800000"/>
            <a:tailEnd type="oval"/>
          </a:ln>
          <a:effectLst/>
        </p:spPr>
      </p:cxnSp>
      <p:cxnSp>
        <p:nvCxnSpPr>
          <p:cNvPr id="12" name="Straight Arrow Connector 11"/>
          <p:cNvCxnSpPr/>
          <p:nvPr/>
        </p:nvCxnSpPr>
        <p:spPr>
          <a:xfrm flipH="1">
            <a:off x="4358040" y="2824796"/>
            <a:ext cx="548640" cy="0"/>
          </a:xfrm>
          <a:prstGeom prst="straightConnector1">
            <a:avLst/>
          </a:prstGeom>
          <a:noFill/>
          <a:ln w="12700" cap="flat" cmpd="sng" algn="ctr">
            <a:solidFill>
              <a:schemeClr val="accent3"/>
            </a:solidFill>
            <a:prstDash val="solid"/>
            <a:miter lim="800000"/>
            <a:tailEnd type="oval"/>
          </a:ln>
          <a:effectLst/>
        </p:spPr>
      </p:cxn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6" r="17103" b="74657"/>
          <a:stretch/>
        </p:blipFill>
        <p:spPr bwMode="auto">
          <a:xfrm>
            <a:off x="242889" y="924296"/>
            <a:ext cx="2075768" cy="9858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bwMode="gray">
          <a:xfrm>
            <a:off x="5000626" y="3525566"/>
            <a:ext cx="1160462" cy="553998"/>
          </a:xfrm>
          <a:prstGeom prst="rect">
            <a:avLst/>
          </a:prstGeom>
          <a:noFill/>
        </p:spPr>
        <p:txBody>
          <a:bodyPr wrap="square" lIns="0" tIns="0" rIns="0" bIns="0" rtlCol="0">
            <a:spAutoFit/>
          </a:bodyPr>
          <a:lstStyle/>
          <a:p>
            <a:pPr>
              <a:spcBef>
                <a:spcPts val="500"/>
              </a:spcBef>
            </a:pPr>
            <a:r>
              <a:rPr lang="en-US" sz="900" dirty="0" smtClean="0"/>
              <a:t>Suggests different giving opportunities to appeal to diverse parent interests</a:t>
            </a:r>
          </a:p>
        </p:txBody>
      </p:sp>
      <p:grpSp>
        <p:nvGrpSpPr>
          <p:cNvPr id="15" name="Group 14"/>
          <p:cNvGrpSpPr/>
          <p:nvPr/>
        </p:nvGrpSpPr>
        <p:grpSpPr>
          <a:xfrm>
            <a:off x="4082763" y="3210484"/>
            <a:ext cx="820707" cy="1245720"/>
            <a:chOff x="2702566" y="3566159"/>
            <a:chExt cx="792477" cy="914401"/>
          </a:xfrm>
        </p:grpSpPr>
        <p:cxnSp>
          <p:nvCxnSpPr>
            <p:cNvPr id="16" name="Straight Arrow Connector 15"/>
            <p:cNvCxnSpPr/>
            <p:nvPr/>
          </p:nvCxnSpPr>
          <p:spPr>
            <a:xfrm flipH="1">
              <a:off x="2783843" y="4023359"/>
              <a:ext cx="711200" cy="0"/>
            </a:xfrm>
            <a:prstGeom prst="straightConnector1">
              <a:avLst/>
            </a:prstGeom>
            <a:noFill/>
            <a:ln w="12700" cap="flat" cmpd="sng" algn="ctr">
              <a:solidFill>
                <a:schemeClr val="accent3"/>
              </a:solidFill>
              <a:prstDash val="solid"/>
              <a:miter lim="800000"/>
              <a:tailEnd type="none"/>
            </a:ln>
            <a:effectLst/>
          </p:spPr>
        </p:cxnSp>
        <p:sp>
          <p:nvSpPr>
            <p:cNvPr id="17" name="Left Brace 16"/>
            <p:cNvSpPr/>
            <p:nvPr/>
          </p:nvSpPr>
          <p:spPr bwMode="gray">
            <a:xfrm flipH="1">
              <a:off x="2702566" y="3566159"/>
              <a:ext cx="162554" cy="914401"/>
            </a:xfrm>
            <a:prstGeom prst="leftBrace">
              <a:avLst>
                <a:gd name="adj1" fmla="val 0"/>
                <a:gd name="adj2" fmla="val 49922"/>
              </a:avLst>
            </a:prstGeom>
            <a:ln w="12700" cap="rnd">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18" name="Table 17"/>
          <p:cNvGraphicFramePr>
            <a:graphicFrameLocks noGrp="1"/>
          </p:cNvGraphicFramePr>
          <p:nvPr>
            <p:extLst>
              <p:ext uri="{D42A27DB-BD31-4B8C-83A1-F6EECF244321}">
                <p14:modId xmlns:p14="http://schemas.microsoft.com/office/powerpoint/2010/main" val="2089217783"/>
              </p:ext>
            </p:extLst>
          </p:nvPr>
        </p:nvGraphicFramePr>
        <p:xfrm>
          <a:off x="225997" y="3644920"/>
          <a:ext cx="1309822" cy="880872"/>
        </p:xfrm>
        <a:graphic>
          <a:graphicData uri="http://schemas.openxmlformats.org/drawingml/2006/table">
            <a:tbl>
              <a:tblPr firstRow="1" bandRow="1">
                <a:tableStyleId>{2D5ABB26-0587-4C30-8999-92F81FD0307C}</a:tableStyleId>
              </a:tblPr>
              <a:tblGrid>
                <a:gridCol w="1309822"/>
              </a:tblGrid>
              <a:tr h="785552">
                <a:tc>
                  <a:txBody>
                    <a:bodyPr/>
                    <a:lstStyle/>
                    <a:p>
                      <a:pPr marL="0" lvl="0" indent="0" defTabSz="640080">
                        <a:lnSpc>
                          <a:spcPct val="100000"/>
                        </a:lnSpc>
                        <a:spcBef>
                          <a:spcPts val="500"/>
                        </a:spcBef>
                        <a:buFont typeface="Arial" panose="020B0604020202020204" pitchFamily="34" charset="0"/>
                        <a:buNone/>
                      </a:pPr>
                      <a:r>
                        <a:rPr lang="en-US" sz="800" b="0" dirty="0" smtClean="0">
                          <a:solidFill>
                            <a:schemeClr val="tx1"/>
                          </a:solidFill>
                          <a:latin typeface="+mn-lt"/>
                        </a:rPr>
                        <a:t>Download the Arc of Family Giving template by</a:t>
                      </a:r>
                      <a:r>
                        <a:rPr lang="en-US" sz="800" b="0" baseline="0" dirty="0" smtClean="0">
                          <a:solidFill>
                            <a:schemeClr val="tx1"/>
                          </a:solidFill>
                          <a:latin typeface="+mn-lt"/>
                        </a:rPr>
                        <a:t> visiting eab.com</a:t>
                      </a:r>
                      <a:endParaRPr lang="en-US" sz="800" b="0" dirty="0" smtClean="0">
                        <a:solidFill>
                          <a:schemeClr val="tx1"/>
                        </a:solidFill>
                        <a:latin typeface="+mn-lt"/>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6" name="Group 25"/>
          <p:cNvGrpSpPr/>
          <p:nvPr/>
        </p:nvGrpSpPr>
        <p:grpSpPr bwMode="gray">
          <a:xfrm>
            <a:off x="1264147" y="3644920"/>
            <a:ext cx="271672" cy="181522"/>
            <a:chOff x="4411101" y="3322911"/>
            <a:chExt cx="271672" cy="181522"/>
          </a:xfrm>
        </p:grpSpPr>
        <p:sp>
          <p:nvSpPr>
            <p:cNvPr id="27" name="Rectangle 26"/>
            <p:cNvSpPr/>
            <p:nvPr/>
          </p:nvSpPr>
          <p:spPr bwMode="gray">
            <a:xfrm>
              <a:off x="4411101" y="332291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8" name="Round Same Side Corner Rectangle 27"/>
            <p:cNvSpPr/>
            <p:nvPr/>
          </p:nvSpPr>
          <p:spPr bwMode="gray">
            <a:xfrm rot="10800000">
              <a:off x="4411101" y="332291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9" name="Freeform 28"/>
            <p:cNvSpPr/>
            <p:nvPr/>
          </p:nvSpPr>
          <p:spPr bwMode="gray">
            <a:xfrm rot="5400000">
              <a:off x="4453282" y="3348538"/>
              <a:ext cx="129411" cy="130269"/>
            </a:xfrm>
            <a:custGeom>
              <a:avLst/>
              <a:gdLst>
                <a:gd name="connsiteX0" fmla="*/ 0 w 840159"/>
                <a:gd name="connsiteY0" fmla="*/ 246074 h 840159"/>
                <a:gd name="connsiteX1" fmla="*/ 246074 w 840159"/>
                <a:gd name="connsiteY1" fmla="*/ 0 h 840159"/>
                <a:gd name="connsiteX2" fmla="*/ 594085 w 840159"/>
                <a:gd name="connsiteY2" fmla="*/ 0 h 840159"/>
                <a:gd name="connsiteX3" fmla="*/ 840159 w 840159"/>
                <a:gd name="connsiteY3" fmla="*/ 246074 h 840159"/>
                <a:gd name="connsiteX4" fmla="*/ 840159 w 840159"/>
                <a:gd name="connsiteY4" fmla="*/ 594085 h 840159"/>
                <a:gd name="connsiteX5" fmla="*/ 594085 w 840159"/>
                <a:gd name="connsiteY5" fmla="*/ 840159 h 840159"/>
                <a:gd name="connsiteX6" fmla="*/ 246074 w 840159"/>
                <a:gd name="connsiteY6" fmla="*/ 840159 h 840159"/>
                <a:gd name="connsiteX7" fmla="*/ 0 w 840159"/>
                <a:gd name="connsiteY7" fmla="*/ 594085 h 840159"/>
                <a:gd name="connsiteX8" fmla="*/ 0 w 840159"/>
                <a:gd name="connsiteY8" fmla="*/ 246074 h 840159"/>
                <a:gd name="connsiteX0" fmla="*/ 0 w 840159"/>
                <a:gd name="connsiteY0" fmla="*/ 246074 h 840905"/>
                <a:gd name="connsiteX1" fmla="*/ 246074 w 840159"/>
                <a:gd name="connsiteY1" fmla="*/ 0 h 840905"/>
                <a:gd name="connsiteX2" fmla="*/ 594085 w 840159"/>
                <a:gd name="connsiteY2" fmla="*/ 0 h 840905"/>
                <a:gd name="connsiteX3" fmla="*/ 840159 w 840159"/>
                <a:gd name="connsiteY3" fmla="*/ 246074 h 840905"/>
                <a:gd name="connsiteX4" fmla="*/ 840159 w 840159"/>
                <a:gd name="connsiteY4" fmla="*/ 594085 h 840905"/>
                <a:gd name="connsiteX5" fmla="*/ 594085 w 840159"/>
                <a:gd name="connsiteY5" fmla="*/ 840159 h 840905"/>
                <a:gd name="connsiteX6" fmla="*/ 535258 w 840159"/>
                <a:gd name="connsiteY6" fmla="*/ 840905 h 840905"/>
                <a:gd name="connsiteX7" fmla="*/ 246074 w 840159"/>
                <a:gd name="connsiteY7" fmla="*/ 840159 h 840905"/>
                <a:gd name="connsiteX8" fmla="*/ 0 w 840159"/>
                <a:gd name="connsiteY8" fmla="*/ 594085 h 840905"/>
                <a:gd name="connsiteX9" fmla="*/ 0 w 840159"/>
                <a:gd name="connsiteY9" fmla="*/ 246074 h 840905"/>
                <a:gd name="connsiteX0" fmla="*/ 0 w 840159"/>
                <a:gd name="connsiteY0" fmla="*/ 246074 h 840905"/>
                <a:gd name="connsiteX1" fmla="*/ 246074 w 840159"/>
                <a:gd name="connsiteY1" fmla="*/ 0 h 840905"/>
                <a:gd name="connsiteX2" fmla="*/ 594085 w 840159"/>
                <a:gd name="connsiteY2" fmla="*/ 0 h 840905"/>
                <a:gd name="connsiteX3" fmla="*/ 840159 w 840159"/>
                <a:gd name="connsiteY3" fmla="*/ 246074 h 840905"/>
                <a:gd name="connsiteX4" fmla="*/ 839129 w 840159"/>
                <a:gd name="connsiteY4" fmla="*/ 531459 h 840905"/>
                <a:gd name="connsiteX5" fmla="*/ 840159 w 840159"/>
                <a:gd name="connsiteY5" fmla="*/ 594085 h 840905"/>
                <a:gd name="connsiteX6" fmla="*/ 594085 w 840159"/>
                <a:gd name="connsiteY6" fmla="*/ 840159 h 840905"/>
                <a:gd name="connsiteX7" fmla="*/ 535258 w 840159"/>
                <a:gd name="connsiteY7" fmla="*/ 840905 h 840905"/>
                <a:gd name="connsiteX8" fmla="*/ 246074 w 840159"/>
                <a:gd name="connsiteY8" fmla="*/ 840159 h 840905"/>
                <a:gd name="connsiteX9" fmla="*/ 0 w 840159"/>
                <a:gd name="connsiteY9" fmla="*/ 594085 h 840905"/>
                <a:gd name="connsiteX10" fmla="*/ 0 w 840159"/>
                <a:gd name="connsiteY10" fmla="*/ 246074 h 840905"/>
                <a:gd name="connsiteX0" fmla="*/ 0 w 840159"/>
                <a:gd name="connsiteY0" fmla="*/ 246074 h 840905"/>
                <a:gd name="connsiteX1" fmla="*/ 27878 w 840159"/>
                <a:gd name="connsiteY1" fmla="*/ 216437 h 840905"/>
                <a:gd name="connsiteX2" fmla="*/ 246074 w 840159"/>
                <a:gd name="connsiteY2" fmla="*/ 0 h 840905"/>
                <a:gd name="connsiteX3" fmla="*/ 594085 w 840159"/>
                <a:gd name="connsiteY3" fmla="*/ 0 h 840905"/>
                <a:gd name="connsiteX4" fmla="*/ 840159 w 840159"/>
                <a:gd name="connsiteY4" fmla="*/ 246074 h 840905"/>
                <a:gd name="connsiteX5" fmla="*/ 839129 w 840159"/>
                <a:gd name="connsiteY5" fmla="*/ 531459 h 840905"/>
                <a:gd name="connsiteX6" fmla="*/ 840159 w 840159"/>
                <a:gd name="connsiteY6" fmla="*/ 594085 h 840905"/>
                <a:gd name="connsiteX7" fmla="*/ 594085 w 840159"/>
                <a:gd name="connsiteY7" fmla="*/ 840159 h 840905"/>
                <a:gd name="connsiteX8" fmla="*/ 535258 w 840159"/>
                <a:gd name="connsiteY8" fmla="*/ 840905 h 840905"/>
                <a:gd name="connsiteX9" fmla="*/ 246074 w 840159"/>
                <a:gd name="connsiteY9" fmla="*/ 840159 h 840905"/>
                <a:gd name="connsiteX10" fmla="*/ 0 w 840159"/>
                <a:gd name="connsiteY10" fmla="*/ 594085 h 840905"/>
                <a:gd name="connsiteX11" fmla="*/ 0 w 840159"/>
                <a:gd name="connsiteY11" fmla="*/ 246074 h 840905"/>
                <a:gd name="connsiteX0" fmla="*/ 0 w 840159"/>
                <a:gd name="connsiteY0" fmla="*/ 246074 h 840905"/>
                <a:gd name="connsiteX1" fmla="*/ 27878 w 840159"/>
                <a:gd name="connsiteY1" fmla="*/ 216437 h 840905"/>
                <a:gd name="connsiteX2" fmla="*/ 217449 w 840159"/>
                <a:gd name="connsiteY2" fmla="*/ 26866 h 840905"/>
                <a:gd name="connsiteX3" fmla="*/ 246074 w 840159"/>
                <a:gd name="connsiteY3" fmla="*/ 0 h 840905"/>
                <a:gd name="connsiteX4" fmla="*/ 594085 w 840159"/>
                <a:gd name="connsiteY4" fmla="*/ 0 h 840905"/>
                <a:gd name="connsiteX5" fmla="*/ 840159 w 840159"/>
                <a:gd name="connsiteY5" fmla="*/ 246074 h 840905"/>
                <a:gd name="connsiteX6" fmla="*/ 839129 w 840159"/>
                <a:gd name="connsiteY6" fmla="*/ 531459 h 840905"/>
                <a:gd name="connsiteX7" fmla="*/ 840159 w 840159"/>
                <a:gd name="connsiteY7" fmla="*/ 594085 h 840905"/>
                <a:gd name="connsiteX8" fmla="*/ 594085 w 840159"/>
                <a:gd name="connsiteY8" fmla="*/ 840159 h 840905"/>
                <a:gd name="connsiteX9" fmla="*/ 535258 w 840159"/>
                <a:gd name="connsiteY9" fmla="*/ 840905 h 840905"/>
                <a:gd name="connsiteX10" fmla="*/ 246074 w 840159"/>
                <a:gd name="connsiteY10" fmla="*/ 840159 h 840905"/>
                <a:gd name="connsiteX11" fmla="*/ 0 w 840159"/>
                <a:gd name="connsiteY11" fmla="*/ 594085 h 840905"/>
                <a:gd name="connsiteX12" fmla="*/ 0 w 840159"/>
                <a:gd name="connsiteY12" fmla="*/ 246074 h 840905"/>
                <a:gd name="connsiteX0" fmla="*/ 0 w 840159"/>
                <a:gd name="connsiteY0" fmla="*/ 246074 h 840905"/>
                <a:gd name="connsiteX1" fmla="*/ 27878 w 840159"/>
                <a:gd name="connsiteY1" fmla="*/ 216437 h 840905"/>
                <a:gd name="connsiteX2" fmla="*/ 69695 w 840159"/>
                <a:gd name="connsiteY2" fmla="*/ 174620 h 840905"/>
                <a:gd name="connsiteX3" fmla="*/ 217449 w 840159"/>
                <a:gd name="connsiteY3" fmla="*/ 26866 h 840905"/>
                <a:gd name="connsiteX4" fmla="*/ 246074 w 840159"/>
                <a:gd name="connsiteY4" fmla="*/ 0 h 840905"/>
                <a:gd name="connsiteX5" fmla="*/ 594085 w 840159"/>
                <a:gd name="connsiteY5" fmla="*/ 0 h 840905"/>
                <a:gd name="connsiteX6" fmla="*/ 840159 w 840159"/>
                <a:gd name="connsiteY6" fmla="*/ 246074 h 840905"/>
                <a:gd name="connsiteX7" fmla="*/ 839129 w 840159"/>
                <a:gd name="connsiteY7" fmla="*/ 531459 h 840905"/>
                <a:gd name="connsiteX8" fmla="*/ 840159 w 840159"/>
                <a:gd name="connsiteY8" fmla="*/ 594085 h 840905"/>
                <a:gd name="connsiteX9" fmla="*/ 594085 w 840159"/>
                <a:gd name="connsiteY9" fmla="*/ 840159 h 840905"/>
                <a:gd name="connsiteX10" fmla="*/ 535258 w 840159"/>
                <a:gd name="connsiteY10" fmla="*/ 840905 h 840905"/>
                <a:gd name="connsiteX11" fmla="*/ 246074 w 840159"/>
                <a:gd name="connsiteY11" fmla="*/ 840159 h 840905"/>
                <a:gd name="connsiteX12" fmla="*/ 0 w 840159"/>
                <a:gd name="connsiteY12" fmla="*/ 594085 h 840905"/>
                <a:gd name="connsiteX13" fmla="*/ 0 w 840159"/>
                <a:gd name="connsiteY13" fmla="*/ 246074 h 840905"/>
                <a:gd name="connsiteX0" fmla="*/ 0 w 840159"/>
                <a:gd name="connsiteY0" fmla="*/ 246074 h 840905"/>
                <a:gd name="connsiteX1" fmla="*/ 27878 w 840159"/>
                <a:gd name="connsiteY1" fmla="*/ 216437 h 840905"/>
                <a:gd name="connsiteX2" fmla="*/ 69695 w 840159"/>
                <a:gd name="connsiteY2" fmla="*/ 174620 h 840905"/>
                <a:gd name="connsiteX3" fmla="*/ 189571 w 840159"/>
                <a:gd name="connsiteY3" fmla="*/ 57532 h 840905"/>
                <a:gd name="connsiteX4" fmla="*/ 217449 w 840159"/>
                <a:gd name="connsiteY4" fmla="*/ 2686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85053 w 840159"/>
                <a:gd name="connsiteY1" fmla="*/ 514093 h 840905"/>
                <a:gd name="connsiteX2" fmla="*/ 69695 w 840159"/>
                <a:gd name="connsiteY2" fmla="*/ 174620 h 840905"/>
                <a:gd name="connsiteX3" fmla="*/ 189571 w 840159"/>
                <a:gd name="connsiteY3" fmla="*/ 57532 h 840905"/>
                <a:gd name="connsiteX4" fmla="*/ 217449 w 840159"/>
                <a:gd name="connsiteY4" fmla="*/ 2686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85053 w 840159"/>
                <a:gd name="connsiteY1" fmla="*/ 514093 h 840905"/>
                <a:gd name="connsiteX2" fmla="*/ 403070 w 840159"/>
                <a:gd name="connsiteY2" fmla="*/ 515139 h 840905"/>
                <a:gd name="connsiteX3" fmla="*/ 189571 w 840159"/>
                <a:gd name="connsiteY3" fmla="*/ 57532 h 840905"/>
                <a:gd name="connsiteX4" fmla="*/ 217449 w 840159"/>
                <a:gd name="connsiteY4" fmla="*/ 2686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85053 w 840159"/>
                <a:gd name="connsiteY1" fmla="*/ 514093 h 840905"/>
                <a:gd name="connsiteX2" fmla="*/ 403070 w 840159"/>
                <a:gd name="connsiteY2" fmla="*/ 515139 h 840905"/>
                <a:gd name="connsiteX3" fmla="*/ 511040 w 840159"/>
                <a:gd name="connsiteY3" fmla="*/ 395669 h 840905"/>
                <a:gd name="connsiteX4" fmla="*/ 217449 w 840159"/>
                <a:gd name="connsiteY4" fmla="*/ 2686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85053 w 840159"/>
                <a:gd name="connsiteY1" fmla="*/ 514093 h 840905"/>
                <a:gd name="connsiteX2" fmla="*/ 403070 w 840159"/>
                <a:gd name="connsiteY2" fmla="*/ 515139 h 840905"/>
                <a:gd name="connsiteX3" fmla="*/ 511040 w 840159"/>
                <a:gd name="connsiteY3" fmla="*/ 395669 h 840905"/>
                <a:gd name="connsiteX4" fmla="*/ 512724 w 840159"/>
                <a:gd name="connsiteY4" fmla="*/ 27451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85053 w 840159"/>
                <a:gd name="connsiteY1" fmla="*/ 514093 h 840905"/>
                <a:gd name="connsiteX2" fmla="*/ 403070 w 840159"/>
                <a:gd name="connsiteY2" fmla="*/ 515139 h 840905"/>
                <a:gd name="connsiteX3" fmla="*/ 511040 w 840159"/>
                <a:gd name="connsiteY3" fmla="*/ 395669 h 840905"/>
                <a:gd name="connsiteX4" fmla="*/ 512724 w 840159"/>
                <a:gd name="connsiteY4" fmla="*/ 27451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351728 w 840159"/>
                <a:gd name="connsiteY1" fmla="*/ 392649 h 840905"/>
                <a:gd name="connsiteX2" fmla="*/ 403070 w 840159"/>
                <a:gd name="connsiteY2" fmla="*/ 515139 h 840905"/>
                <a:gd name="connsiteX3" fmla="*/ 511040 w 840159"/>
                <a:gd name="connsiteY3" fmla="*/ 395669 h 840905"/>
                <a:gd name="connsiteX4" fmla="*/ 512724 w 840159"/>
                <a:gd name="connsiteY4" fmla="*/ 27451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70765 w 840159"/>
                <a:gd name="connsiteY1" fmla="*/ 521237 h 840905"/>
                <a:gd name="connsiteX2" fmla="*/ 403070 w 840159"/>
                <a:gd name="connsiteY2" fmla="*/ 515139 h 840905"/>
                <a:gd name="connsiteX3" fmla="*/ 511040 w 840159"/>
                <a:gd name="connsiteY3" fmla="*/ 395669 h 840905"/>
                <a:gd name="connsiteX4" fmla="*/ 512724 w 840159"/>
                <a:gd name="connsiteY4" fmla="*/ 27451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70765 w 840159"/>
                <a:gd name="connsiteY1" fmla="*/ 521237 h 840905"/>
                <a:gd name="connsiteX2" fmla="*/ 403070 w 840159"/>
                <a:gd name="connsiteY2" fmla="*/ 515139 h 840905"/>
                <a:gd name="connsiteX3" fmla="*/ 511040 w 840159"/>
                <a:gd name="connsiteY3" fmla="*/ 488538 h 840905"/>
                <a:gd name="connsiteX4" fmla="*/ 512724 w 840159"/>
                <a:gd name="connsiteY4" fmla="*/ 27451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840159"/>
                <a:gd name="connsiteY0" fmla="*/ 246074 h 840905"/>
                <a:gd name="connsiteX1" fmla="*/ 270765 w 840159"/>
                <a:gd name="connsiteY1" fmla="*/ 521237 h 840905"/>
                <a:gd name="connsiteX2" fmla="*/ 403070 w 840159"/>
                <a:gd name="connsiteY2" fmla="*/ 515139 h 840905"/>
                <a:gd name="connsiteX3" fmla="*/ 511040 w 840159"/>
                <a:gd name="connsiteY3" fmla="*/ 400431 h 840905"/>
                <a:gd name="connsiteX4" fmla="*/ 512724 w 840159"/>
                <a:gd name="connsiteY4" fmla="*/ 274516 h 840905"/>
                <a:gd name="connsiteX5" fmla="*/ 246074 w 840159"/>
                <a:gd name="connsiteY5" fmla="*/ 0 h 840905"/>
                <a:gd name="connsiteX6" fmla="*/ 594085 w 840159"/>
                <a:gd name="connsiteY6" fmla="*/ 0 h 840905"/>
                <a:gd name="connsiteX7" fmla="*/ 840159 w 840159"/>
                <a:gd name="connsiteY7" fmla="*/ 246074 h 840905"/>
                <a:gd name="connsiteX8" fmla="*/ 839129 w 840159"/>
                <a:gd name="connsiteY8" fmla="*/ 531459 h 840905"/>
                <a:gd name="connsiteX9" fmla="*/ 840159 w 840159"/>
                <a:gd name="connsiteY9" fmla="*/ 594085 h 840905"/>
                <a:gd name="connsiteX10" fmla="*/ 594085 w 840159"/>
                <a:gd name="connsiteY10" fmla="*/ 840159 h 840905"/>
                <a:gd name="connsiteX11" fmla="*/ 535258 w 840159"/>
                <a:gd name="connsiteY11" fmla="*/ 840905 h 840905"/>
                <a:gd name="connsiteX12" fmla="*/ 246074 w 840159"/>
                <a:gd name="connsiteY12" fmla="*/ 840159 h 840905"/>
                <a:gd name="connsiteX13" fmla="*/ 0 w 840159"/>
                <a:gd name="connsiteY13" fmla="*/ 594085 h 840905"/>
                <a:gd name="connsiteX14" fmla="*/ 0 w 840159"/>
                <a:gd name="connsiteY14" fmla="*/ 246074 h 840905"/>
                <a:gd name="connsiteX0" fmla="*/ 0 w 1125104"/>
                <a:gd name="connsiteY0" fmla="*/ 246074 h 1447378"/>
                <a:gd name="connsiteX1" fmla="*/ 270765 w 1125104"/>
                <a:gd name="connsiteY1" fmla="*/ 521237 h 1447378"/>
                <a:gd name="connsiteX2" fmla="*/ 403070 w 1125104"/>
                <a:gd name="connsiteY2" fmla="*/ 515139 h 1447378"/>
                <a:gd name="connsiteX3" fmla="*/ 511040 w 1125104"/>
                <a:gd name="connsiteY3" fmla="*/ 400431 h 1447378"/>
                <a:gd name="connsiteX4" fmla="*/ 512724 w 1125104"/>
                <a:gd name="connsiteY4" fmla="*/ 274516 h 1447378"/>
                <a:gd name="connsiteX5" fmla="*/ 246074 w 1125104"/>
                <a:gd name="connsiteY5" fmla="*/ 0 h 1447378"/>
                <a:gd name="connsiteX6" fmla="*/ 594085 w 1125104"/>
                <a:gd name="connsiteY6" fmla="*/ 0 h 1447378"/>
                <a:gd name="connsiteX7" fmla="*/ 840159 w 1125104"/>
                <a:gd name="connsiteY7" fmla="*/ 246074 h 1447378"/>
                <a:gd name="connsiteX8" fmla="*/ 839129 w 1125104"/>
                <a:gd name="connsiteY8" fmla="*/ 531459 h 1447378"/>
                <a:gd name="connsiteX9" fmla="*/ 840159 w 1125104"/>
                <a:gd name="connsiteY9" fmla="*/ 594085 h 1447378"/>
                <a:gd name="connsiteX10" fmla="*/ 1125104 w 1125104"/>
                <a:gd name="connsiteY10" fmla="*/ 1447378 h 1447378"/>
                <a:gd name="connsiteX11" fmla="*/ 535258 w 1125104"/>
                <a:gd name="connsiteY11" fmla="*/ 840905 h 1447378"/>
                <a:gd name="connsiteX12" fmla="*/ 246074 w 1125104"/>
                <a:gd name="connsiteY12" fmla="*/ 840159 h 1447378"/>
                <a:gd name="connsiteX13" fmla="*/ 0 w 1125104"/>
                <a:gd name="connsiteY13" fmla="*/ 594085 h 1447378"/>
                <a:gd name="connsiteX14" fmla="*/ 0 w 1125104"/>
                <a:gd name="connsiteY14" fmla="*/ 246074 h 1447378"/>
                <a:gd name="connsiteX0" fmla="*/ 0 w 1437852"/>
                <a:gd name="connsiteY0" fmla="*/ 246074 h 1447378"/>
                <a:gd name="connsiteX1" fmla="*/ 270765 w 1437852"/>
                <a:gd name="connsiteY1" fmla="*/ 521237 h 1447378"/>
                <a:gd name="connsiteX2" fmla="*/ 403070 w 1437852"/>
                <a:gd name="connsiteY2" fmla="*/ 515139 h 1447378"/>
                <a:gd name="connsiteX3" fmla="*/ 511040 w 1437852"/>
                <a:gd name="connsiteY3" fmla="*/ 400431 h 1447378"/>
                <a:gd name="connsiteX4" fmla="*/ 512724 w 1437852"/>
                <a:gd name="connsiteY4" fmla="*/ 274516 h 1447378"/>
                <a:gd name="connsiteX5" fmla="*/ 246074 w 1437852"/>
                <a:gd name="connsiteY5" fmla="*/ 0 h 1447378"/>
                <a:gd name="connsiteX6" fmla="*/ 594085 w 1437852"/>
                <a:gd name="connsiteY6" fmla="*/ 0 h 1447378"/>
                <a:gd name="connsiteX7" fmla="*/ 840159 w 1437852"/>
                <a:gd name="connsiteY7" fmla="*/ 246074 h 1447378"/>
                <a:gd name="connsiteX8" fmla="*/ 839129 w 1437852"/>
                <a:gd name="connsiteY8" fmla="*/ 531459 h 1447378"/>
                <a:gd name="connsiteX9" fmla="*/ 1437852 w 1437852"/>
                <a:gd name="connsiteY9" fmla="*/ 1153679 h 1447378"/>
                <a:gd name="connsiteX10" fmla="*/ 1125104 w 1437852"/>
                <a:gd name="connsiteY10" fmla="*/ 1447378 h 1447378"/>
                <a:gd name="connsiteX11" fmla="*/ 535258 w 1437852"/>
                <a:gd name="connsiteY11" fmla="*/ 840905 h 1447378"/>
                <a:gd name="connsiteX12" fmla="*/ 246074 w 1437852"/>
                <a:gd name="connsiteY12" fmla="*/ 840159 h 1447378"/>
                <a:gd name="connsiteX13" fmla="*/ 0 w 1437852"/>
                <a:gd name="connsiteY13" fmla="*/ 594085 h 1447378"/>
                <a:gd name="connsiteX14" fmla="*/ 0 w 1437852"/>
                <a:gd name="connsiteY14" fmla="*/ 246074 h 14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7852" h="1447378">
                  <a:moveTo>
                    <a:pt x="0" y="246074"/>
                  </a:moveTo>
                  <a:lnTo>
                    <a:pt x="270765" y="521237"/>
                  </a:lnTo>
                  <a:lnTo>
                    <a:pt x="403070" y="515139"/>
                  </a:lnTo>
                  <a:lnTo>
                    <a:pt x="511040" y="400431"/>
                  </a:lnTo>
                  <a:cubicBezTo>
                    <a:pt x="511601" y="360047"/>
                    <a:pt x="512163" y="314900"/>
                    <a:pt x="512724" y="274516"/>
                  </a:cubicBezTo>
                  <a:lnTo>
                    <a:pt x="246074" y="0"/>
                  </a:lnTo>
                  <a:lnTo>
                    <a:pt x="594085" y="0"/>
                  </a:lnTo>
                  <a:lnTo>
                    <a:pt x="840159" y="246074"/>
                  </a:lnTo>
                  <a:cubicBezTo>
                    <a:pt x="839816" y="341202"/>
                    <a:pt x="839472" y="436331"/>
                    <a:pt x="839129" y="531459"/>
                  </a:cubicBezTo>
                  <a:cubicBezTo>
                    <a:pt x="839472" y="552334"/>
                    <a:pt x="1437509" y="1132804"/>
                    <a:pt x="1437852" y="1153679"/>
                  </a:cubicBezTo>
                  <a:lnTo>
                    <a:pt x="1125104" y="1447378"/>
                  </a:lnTo>
                  <a:lnTo>
                    <a:pt x="535258" y="840905"/>
                  </a:lnTo>
                  <a:lnTo>
                    <a:pt x="246074" y="840159"/>
                  </a:lnTo>
                  <a:lnTo>
                    <a:pt x="0" y="594085"/>
                  </a:lnTo>
                  <a:lnTo>
                    <a:pt x="0" y="246074"/>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endParaRPr>
            </a:p>
          </p:txBody>
        </p:sp>
      </p:grpSp>
    </p:spTree>
    <p:extLst>
      <p:ext uri="{BB962C8B-B14F-4D97-AF65-F5344CB8AC3E}">
        <p14:creationId xmlns:p14="http://schemas.microsoft.com/office/powerpoint/2010/main" val="279924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Giving Arc Tool Guides Fundraisers and </a:t>
            </a:r>
            <a:r>
              <a:rPr lang="en-US" dirty="0" smtClean="0"/>
              <a:t>Parents</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Creating a </a:t>
            </a:r>
            <a:r>
              <a:rPr lang="en-US" dirty="0" smtClean="0"/>
              <a:t>Roadmap</a:t>
            </a:r>
            <a:endParaRPr lang="en-US" dirty="0"/>
          </a:p>
        </p:txBody>
      </p:sp>
      <p:sp>
        <p:nvSpPr>
          <p:cNvPr id="5" name="Text Placeholder 4"/>
          <p:cNvSpPr>
            <a:spLocks noGrp="1"/>
          </p:cNvSpPr>
          <p:nvPr>
            <p:ph type="body" sz="quarter" idx="13"/>
          </p:nvPr>
        </p:nvSpPr>
        <p:spPr>
          <a:xfrm>
            <a:off x="3814945" y="4677489"/>
            <a:ext cx="2319155" cy="123111"/>
          </a:xfrm>
        </p:spPr>
        <p:txBody>
          <a:bodyPr/>
          <a:lstStyle/>
          <a:p>
            <a:pPr algn="r"/>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2171966" y="1033700"/>
            <a:ext cx="2052560" cy="153888"/>
          </a:xfrm>
          <a:prstGeom prst="rect">
            <a:avLst/>
          </a:prstGeom>
          <a:noFill/>
        </p:spPr>
        <p:txBody>
          <a:bodyPr wrap="square" lIns="0" tIns="0" rIns="0" bIns="0" rtlCol="0">
            <a:spAutoFit/>
          </a:bodyPr>
          <a:lstStyle/>
          <a:p>
            <a:pPr algn="ctr">
              <a:spcBef>
                <a:spcPts val="500"/>
              </a:spcBef>
            </a:pPr>
            <a:r>
              <a:rPr lang="en-US" sz="1000" b="1" dirty="0" smtClean="0"/>
              <a:t>Tool Touch Points</a:t>
            </a:r>
          </a:p>
        </p:txBody>
      </p:sp>
      <p:sp>
        <p:nvSpPr>
          <p:cNvPr id="8" name="Rectangle 7"/>
          <p:cNvSpPr/>
          <p:nvPr/>
        </p:nvSpPr>
        <p:spPr>
          <a:xfrm>
            <a:off x="240734" y="1965133"/>
            <a:ext cx="5918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3108138" y="1893926"/>
            <a:ext cx="180217" cy="180217"/>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4831708" y="1897883"/>
            <a:ext cx="180217" cy="180217"/>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bwMode="gray">
          <a:xfrm>
            <a:off x="243452" y="1347122"/>
            <a:ext cx="2589437" cy="553998"/>
          </a:xfrm>
          <a:prstGeom prst="rect">
            <a:avLst/>
          </a:prstGeom>
          <a:noFill/>
        </p:spPr>
        <p:txBody>
          <a:bodyPr wrap="square" lIns="0" tIns="0" rIns="0" bIns="0" rtlCol="0">
            <a:spAutoFit/>
          </a:bodyPr>
          <a:lstStyle/>
          <a:p>
            <a:pPr algn="ctr">
              <a:spcBef>
                <a:spcPts val="500"/>
              </a:spcBef>
            </a:pPr>
            <a:r>
              <a:rPr lang="en-US" sz="900" dirty="0" smtClean="0"/>
              <a:t>Fundraisers use tools to have personalized giving conversations with parents before or right at the start of the </a:t>
            </a:r>
            <a:r>
              <a:rPr lang="en-US" sz="900" b="1" dirty="0" smtClean="0"/>
              <a:t>first academic year</a:t>
            </a:r>
          </a:p>
        </p:txBody>
      </p:sp>
      <p:sp>
        <p:nvSpPr>
          <p:cNvPr id="12" name="TextBox 11"/>
          <p:cNvSpPr txBox="1"/>
          <p:nvPr/>
        </p:nvSpPr>
        <p:spPr bwMode="gray">
          <a:xfrm>
            <a:off x="1970608" y="2207722"/>
            <a:ext cx="2458451" cy="276999"/>
          </a:xfrm>
          <a:prstGeom prst="rect">
            <a:avLst/>
          </a:prstGeom>
          <a:noFill/>
        </p:spPr>
        <p:txBody>
          <a:bodyPr wrap="square" lIns="0" tIns="0" rIns="0" bIns="0" rtlCol="0">
            <a:spAutoFit/>
          </a:bodyPr>
          <a:lstStyle/>
          <a:p>
            <a:pPr algn="ctr">
              <a:spcBef>
                <a:spcPts val="500"/>
              </a:spcBef>
            </a:pPr>
            <a:r>
              <a:rPr lang="en-US" sz="900" dirty="0" smtClean="0"/>
              <a:t>Fundraisers briefly revisit tools in giving conversations in the </a:t>
            </a:r>
            <a:r>
              <a:rPr lang="en-US" sz="900" b="1" dirty="0" smtClean="0"/>
              <a:t>middle</a:t>
            </a:r>
            <a:r>
              <a:rPr lang="en-US" sz="900" dirty="0" smtClean="0"/>
              <a:t> </a:t>
            </a:r>
            <a:r>
              <a:rPr lang="en-US" sz="900" b="1" dirty="0" smtClean="0"/>
              <a:t>years</a:t>
            </a:r>
          </a:p>
        </p:txBody>
      </p:sp>
      <p:sp>
        <p:nvSpPr>
          <p:cNvPr id="13" name="TextBox 12"/>
          <p:cNvSpPr txBox="1"/>
          <p:nvPr/>
        </p:nvSpPr>
        <p:spPr bwMode="gray">
          <a:xfrm>
            <a:off x="1152753" y="2587793"/>
            <a:ext cx="4090987" cy="307777"/>
          </a:xfrm>
          <a:prstGeom prst="rect">
            <a:avLst/>
          </a:prstGeom>
          <a:noFill/>
        </p:spPr>
        <p:txBody>
          <a:bodyPr wrap="square" lIns="0" tIns="0" rIns="0" bIns="0" rtlCol="0">
            <a:spAutoFit/>
          </a:bodyPr>
          <a:lstStyle/>
          <a:p>
            <a:pPr algn="ctr">
              <a:spcBef>
                <a:spcPts val="500"/>
              </a:spcBef>
            </a:pPr>
            <a:r>
              <a:rPr lang="en-US" sz="1000" i="1" dirty="0" smtClean="0"/>
              <a:t>Parent giving office periodically </a:t>
            </a:r>
            <a:r>
              <a:rPr lang="en-US" sz="1000" b="1" i="1" dirty="0" smtClean="0"/>
              <a:t>trains</a:t>
            </a:r>
            <a:r>
              <a:rPr lang="en-US" sz="1000" i="1" dirty="0" smtClean="0"/>
              <a:t> fundraisers on how to use tools</a:t>
            </a:r>
          </a:p>
        </p:txBody>
      </p:sp>
      <p:sp>
        <p:nvSpPr>
          <p:cNvPr id="14" name="TextBox 13"/>
          <p:cNvSpPr txBox="1"/>
          <p:nvPr/>
        </p:nvSpPr>
        <p:spPr bwMode="gray">
          <a:xfrm>
            <a:off x="3631521" y="1426325"/>
            <a:ext cx="2474073" cy="415498"/>
          </a:xfrm>
          <a:prstGeom prst="rect">
            <a:avLst/>
          </a:prstGeom>
          <a:noFill/>
        </p:spPr>
        <p:txBody>
          <a:bodyPr wrap="square" lIns="0" tIns="0" rIns="0" bIns="0" rtlCol="0">
            <a:spAutoFit/>
          </a:bodyPr>
          <a:lstStyle/>
          <a:p>
            <a:pPr algn="ctr">
              <a:spcBef>
                <a:spcPts val="500"/>
              </a:spcBef>
            </a:pPr>
            <a:r>
              <a:rPr lang="en-US" sz="900" dirty="0" smtClean="0"/>
              <a:t>Fundraisers use tools to structure discussion about </a:t>
            </a:r>
            <a:r>
              <a:rPr lang="en-US" sz="900" b="1" dirty="0" smtClean="0"/>
              <a:t>senior year </a:t>
            </a:r>
            <a:r>
              <a:rPr lang="en-US" sz="900" dirty="0" smtClean="0"/>
              <a:t>capstone gift </a:t>
            </a:r>
          </a:p>
        </p:txBody>
      </p:sp>
      <p:grpSp>
        <p:nvGrpSpPr>
          <p:cNvPr id="15" name="Group 14"/>
          <p:cNvGrpSpPr/>
          <p:nvPr/>
        </p:nvGrpSpPr>
        <p:grpSpPr>
          <a:xfrm>
            <a:off x="285183" y="2450427"/>
            <a:ext cx="842963" cy="223836"/>
            <a:chOff x="287337" y="4127512"/>
            <a:chExt cx="842963" cy="223836"/>
          </a:xfrm>
        </p:grpSpPr>
        <p:cxnSp>
          <p:nvCxnSpPr>
            <p:cNvPr id="16" name="Straight Connector 15"/>
            <p:cNvCxnSpPr/>
            <p:nvPr/>
          </p:nvCxnSpPr>
          <p:spPr>
            <a:xfrm>
              <a:off x="287338" y="4344998"/>
              <a:ext cx="842962" cy="0"/>
            </a:xfrm>
            <a:prstGeom prst="line">
              <a:avLst/>
            </a:prstGeom>
            <a:noFill/>
            <a:ln w="19050" cap="flat" cmpd="sng" algn="ctr">
              <a:solidFill>
                <a:schemeClr val="accent3"/>
              </a:solidFill>
              <a:prstDash val="dash"/>
              <a:miter lim="800000"/>
            </a:ln>
            <a:effectLst/>
          </p:spPr>
        </p:cxnSp>
        <p:cxnSp>
          <p:nvCxnSpPr>
            <p:cNvPr id="17" name="Straight Connector 16"/>
            <p:cNvCxnSpPr/>
            <p:nvPr/>
          </p:nvCxnSpPr>
          <p:spPr>
            <a:xfrm flipV="1">
              <a:off x="287337" y="4127512"/>
              <a:ext cx="2" cy="223836"/>
            </a:xfrm>
            <a:prstGeom prst="line">
              <a:avLst/>
            </a:prstGeom>
            <a:noFill/>
            <a:ln w="19050" cap="flat" cmpd="sng" algn="ctr">
              <a:solidFill>
                <a:schemeClr val="accent3"/>
              </a:solidFill>
              <a:prstDash val="dash"/>
              <a:miter lim="800000"/>
            </a:ln>
            <a:effectLst/>
          </p:spPr>
        </p:cxnSp>
      </p:grpSp>
      <p:grpSp>
        <p:nvGrpSpPr>
          <p:cNvPr id="18" name="Group 17"/>
          <p:cNvGrpSpPr/>
          <p:nvPr/>
        </p:nvGrpSpPr>
        <p:grpSpPr>
          <a:xfrm flipH="1">
            <a:off x="5240689" y="2450427"/>
            <a:ext cx="842963" cy="223836"/>
            <a:chOff x="287337" y="4127512"/>
            <a:chExt cx="842963" cy="223836"/>
          </a:xfrm>
        </p:grpSpPr>
        <p:cxnSp>
          <p:nvCxnSpPr>
            <p:cNvPr id="19" name="Straight Connector 18"/>
            <p:cNvCxnSpPr/>
            <p:nvPr/>
          </p:nvCxnSpPr>
          <p:spPr>
            <a:xfrm>
              <a:off x="287338" y="4344998"/>
              <a:ext cx="842962" cy="0"/>
            </a:xfrm>
            <a:prstGeom prst="line">
              <a:avLst/>
            </a:prstGeom>
            <a:noFill/>
            <a:ln w="19050" cap="flat" cmpd="sng" algn="ctr">
              <a:solidFill>
                <a:schemeClr val="accent3"/>
              </a:solidFill>
              <a:prstDash val="dash"/>
              <a:miter lim="800000"/>
            </a:ln>
            <a:effectLst/>
          </p:spPr>
        </p:cxnSp>
        <p:cxnSp>
          <p:nvCxnSpPr>
            <p:cNvPr id="20" name="Straight Connector 19"/>
            <p:cNvCxnSpPr/>
            <p:nvPr/>
          </p:nvCxnSpPr>
          <p:spPr>
            <a:xfrm flipV="1">
              <a:off x="287337" y="4127512"/>
              <a:ext cx="2" cy="223836"/>
            </a:xfrm>
            <a:prstGeom prst="line">
              <a:avLst/>
            </a:prstGeom>
            <a:noFill/>
            <a:ln w="19050" cap="flat" cmpd="sng" algn="ctr">
              <a:solidFill>
                <a:schemeClr val="accent3"/>
              </a:solidFill>
              <a:prstDash val="dash"/>
              <a:miter lim="800000"/>
            </a:ln>
            <a:effectLst/>
          </p:spPr>
        </p:cxnSp>
      </p:grpSp>
      <p:sp>
        <p:nvSpPr>
          <p:cNvPr id="21" name="Oval 20"/>
          <p:cNvSpPr/>
          <p:nvPr/>
        </p:nvSpPr>
        <p:spPr>
          <a:xfrm>
            <a:off x="1448063" y="1897883"/>
            <a:ext cx="180217" cy="180217"/>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501704320"/>
              </p:ext>
            </p:extLst>
          </p:nvPr>
        </p:nvGraphicFramePr>
        <p:xfrm>
          <a:off x="280601" y="3021141"/>
          <a:ext cx="5867400" cy="1523492"/>
        </p:xfrm>
        <a:graphic>
          <a:graphicData uri="http://schemas.openxmlformats.org/drawingml/2006/table">
            <a:tbl>
              <a:tblPr firstRow="1" bandRow="1">
                <a:tableStyleId>{2D5ABB26-0587-4C30-8999-92F81FD0307C}</a:tableStyleId>
              </a:tblPr>
              <a:tblGrid>
                <a:gridCol w="5867400"/>
              </a:tblGrid>
              <a:tr h="1250681">
                <a:tc>
                  <a:txBody>
                    <a:bodyPr/>
                    <a:lstStyle/>
                    <a:p>
                      <a:r>
                        <a:rPr lang="en-US" sz="900" b="1" dirty="0" smtClean="0">
                          <a:solidFill>
                            <a:srgbClr val="525B63"/>
                          </a:solidFill>
                        </a:rPr>
                        <a:t>Sharpening Giving Discussions</a:t>
                      </a:r>
                    </a:p>
                    <a:p>
                      <a:endParaRPr lang="en-US" sz="900" b="1" dirty="0" smtClean="0">
                        <a:solidFill>
                          <a:srgbClr val="525B63"/>
                        </a:solidFill>
                      </a:endParaRPr>
                    </a:p>
                    <a:p>
                      <a:pPr>
                        <a:spcBef>
                          <a:spcPts val="500"/>
                        </a:spcBef>
                      </a:pPr>
                      <a:r>
                        <a:rPr lang="en-US" sz="900" dirty="0" smtClean="0">
                          <a:solidFill>
                            <a:srgbClr val="525B63"/>
                          </a:solidFill>
                        </a:rPr>
                        <a:t>“Before the giving arc tools, conversations were nebulous. But when we started using them, conversation became cleaner. Parents liked it because they knew what to expect for the next nine years. Fundraisers liked it because it made them feel comfortable talking with parents.”</a:t>
                      </a:r>
                    </a:p>
                    <a:p>
                      <a:endParaRPr lang="en-US" sz="900" b="1" dirty="0" smtClean="0">
                        <a:solidFill>
                          <a:srgbClr val="525B63"/>
                        </a:solidFill>
                      </a:endParaRPr>
                    </a:p>
                    <a:p>
                      <a:pPr algn="r"/>
                      <a:r>
                        <a:rPr lang="en-US" sz="800" i="1" dirty="0" smtClean="0">
                          <a:solidFill>
                            <a:srgbClr val="525B63"/>
                          </a:solidFill>
                        </a:rPr>
                        <a:t>Heidi Anderson, Director of the Parents and Grandparents Fund</a:t>
                      </a:r>
                      <a:br>
                        <a:rPr lang="en-US" sz="800" i="1" dirty="0" smtClean="0">
                          <a:solidFill>
                            <a:srgbClr val="525B63"/>
                          </a:solidFill>
                        </a:rPr>
                      </a:br>
                      <a:r>
                        <a:rPr lang="en-US" sz="800" i="1" dirty="0" smtClean="0">
                          <a:solidFill>
                            <a:srgbClr val="525B63"/>
                          </a:solidFill>
                        </a:rPr>
                        <a:t>Dartmouth College</a:t>
                      </a:r>
                      <a:endParaRPr lang="en-US" sz="800" i="1" dirty="0">
                        <a:solidFill>
                          <a:srgbClr val="525B63"/>
                        </a:solidFill>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3" name="Group 22"/>
          <p:cNvGrpSpPr/>
          <p:nvPr/>
        </p:nvGrpSpPr>
        <p:grpSpPr bwMode="gray">
          <a:xfrm>
            <a:off x="5876329" y="3021141"/>
            <a:ext cx="271672" cy="181522"/>
            <a:chOff x="7874126" y="2184908"/>
            <a:chExt cx="271672" cy="181522"/>
          </a:xfrm>
        </p:grpSpPr>
        <p:grpSp>
          <p:nvGrpSpPr>
            <p:cNvPr id="24" name="Group 23"/>
            <p:cNvGrpSpPr/>
            <p:nvPr/>
          </p:nvGrpSpPr>
          <p:grpSpPr bwMode="gray">
            <a:xfrm>
              <a:off x="7874126" y="2184908"/>
              <a:ext cx="271672" cy="181522"/>
              <a:chOff x="5569224" y="1247744"/>
              <a:chExt cx="271672" cy="181522"/>
            </a:xfrm>
          </p:grpSpPr>
          <p:sp>
            <p:nvSpPr>
              <p:cNvPr id="28" name="Rectangle 27"/>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Round Same Side Corner Rectangle 28"/>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25" name="Group 24"/>
            <p:cNvGrpSpPr/>
            <p:nvPr/>
          </p:nvGrpSpPr>
          <p:grpSpPr bwMode="gray">
            <a:xfrm>
              <a:off x="7918169" y="2231033"/>
              <a:ext cx="128164" cy="109665"/>
              <a:chOff x="5631025" y="1193671"/>
              <a:chExt cx="166314" cy="142308"/>
            </a:xfrm>
          </p:grpSpPr>
          <p:sp>
            <p:nvSpPr>
              <p:cNvPr id="26" name="Freeform 25"/>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7" name="Freeform 26"/>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374801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Tufts Upskills MGOs With Comprehensive Training in Parent Fundraising</a:t>
            </a:r>
            <a:endParaRPr lang="en-US" dirty="0"/>
          </a:p>
        </p:txBody>
      </p:sp>
      <p:sp>
        <p:nvSpPr>
          <p:cNvPr id="4" name="Text Placeholder 3"/>
          <p:cNvSpPr>
            <a:spLocks noGrp="1"/>
          </p:cNvSpPr>
          <p:nvPr>
            <p:ph type="body" sz="quarter" idx="12"/>
          </p:nvPr>
        </p:nvSpPr>
        <p:spPr/>
        <p:txBody>
          <a:bodyPr/>
          <a:lstStyle/>
          <a:p>
            <a:r>
              <a:rPr lang="en-US" dirty="0" smtClean="0"/>
              <a:t>Building Fundraisers’ Confidence</a:t>
            </a:r>
            <a:endParaRPr lang="en-US" dirty="0"/>
          </a:p>
        </p:txBody>
      </p:sp>
      <p:sp>
        <p:nvSpPr>
          <p:cNvPr id="5" name="Text Placeholder 4"/>
          <p:cNvSpPr>
            <a:spLocks noGrp="1"/>
          </p:cNvSpPr>
          <p:nvPr>
            <p:ph type="body" sz="quarter" idx="13"/>
          </p:nvPr>
        </p:nvSpPr>
        <p:spPr>
          <a:xfrm>
            <a:off x="4081645" y="4677489"/>
            <a:ext cx="2319155" cy="123111"/>
          </a:xfrm>
        </p:spPr>
        <p:txBody>
          <a:bodyPr/>
          <a:lstStyle/>
          <a:p>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1442538" y="1028309"/>
            <a:ext cx="3530565" cy="153888"/>
          </a:xfrm>
          <a:prstGeom prst="rect">
            <a:avLst/>
          </a:prstGeom>
          <a:noFill/>
        </p:spPr>
        <p:txBody>
          <a:bodyPr wrap="square" lIns="0" tIns="0" rIns="0" bIns="0" rtlCol="0">
            <a:spAutoFit/>
          </a:bodyPr>
          <a:lstStyle/>
          <a:p>
            <a:pPr algn="ctr">
              <a:spcBef>
                <a:spcPts val="500"/>
              </a:spcBef>
            </a:pPr>
            <a:r>
              <a:rPr lang="en-US" sz="1000" b="1" dirty="0" smtClean="0"/>
              <a:t>Tufts’ Annual Parent Fundraising Training</a:t>
            </a:r>
          </a:p>
        </p:txBody>
      </p:sp>
      <p:grpSp>
        <p:nvGrpSpPr>
          <p:cNvPr id="20" name="Group 19"/>
          <p:cNvGrpSpPr/>
          <p:nvPr/>
        </p:nvGrpSpPr>
        <p:grpSpPr>
          <a:xfrm>
            <a:off x="1289707" y="1477535"/>
            <a:ext cx="3836227" cy="2864584"/>
            <a:chOff x="1116248" y="1278023"/>
            <a:chExt cx="3836227" cy="2864584"/>
          </a:xfrm>
        </p:grpSpPr>
        <p:sp>
          <p:nvSpPr>
            <p:cNvPr id="8" name="Rectangle 7"/>
            <p:cNvSpPr/>
            <p:nvPr/>
          </p:nvSpPr>
          <p:spPr bwMode="gray">
            <a:xfrm>
              <a:off x="1116248" y="1599734"/>
              <a:ext cx="1042226" cy="58031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 name="Rectangle 8"/>
            <p:cNvSpPr/>
            <p:nvPr/>
          </p:nvSpPr>
          <p:spPr bwMode="gray">
            <a:xfrm>
              <a:off x="2814937" y="1278023"/>
              <a:ext cx="2137538" cy="1551707"/>
            </a:xfrm>
            <a:prstGeom prst="rect">
              <a:avLst/>
            </a:prstGeom>
          </p:spPr>
          <p:txBody>
            <a:bodyPr wrap="square" lIns="0" tIns="0" rIns="0" bIns="0">
              <a:spAutoFit/>
            </a:bodyPr>
            <a:lstStyle/>
            <a:p>
              <a:pPr>
                <a:spcBef>
                  <a:spcPts val="500"/>
                </a:spcBef>
              </a:pPr>
              <a:r>
                <a:rPr lang="en-US" sz="800" b="1" dirty="0" smtClean="0"/>
                <a:t>Topics Covered</a:t>
              </a:r>
            </a:p>
            <a:p>
              <a:pPr marL="117475" indent="-117475">
                <a:spcBef>
                  <a:spcPts val="500"/>
                </a:spcBef>
                <a:buFont typeface="Arial" panose="020B0604020202020204" pitchFamily="34" charset="0"/>
                <a:buChar char="•"/>
              </a:pPr>
              <a:r>
                <a:rPr lang="en-US" sz="800" dirty="0"/>
                <a:t>Key differences between parents and alumni</a:t>
              </a:r>
            </a:p>
            <a:p>
              <a:pPr marL="117475" indent="-117475">
                <a:spcBef>
                  <a:spcPts val="500"/>
                </a:spcBef>
                <a:buFont typeface="Arial" panose="020B0604020202020204" pitchFamily="34" charset="0"/>
                <a:buChar char="•"/>
              </a:pPr>
              <a:r>
                <a:rPr lang="en-US" sz="800" dirty="0"/>
                <a:t>Key differences between </a:t>
              </a:r>
              <a:r>
                <a:rPr lang="en-US" sz="800" dirty="0" smtClean="0"/>
                <a:t>first year parents</a:t>
              </a:r>
              <a:r>
                <a:rPr lang="en-US" sz="800" dirty="0"/>
                <a:t>, donor parents, and non-donor parents</a:t>
              </a:r>
            </a:p>
            <a:p>
              <a:pPr marL="117475" indent="-117475">
                <a:spcBef>
                  <a:spcPts val="500"/>
                </a:spcBef>
                <a:buFont typeface="Arial" panose="020B0604020202020204" pitchFamily="34" charset="0"/>
                <a:buChar char="•"/>
              </a:pPr>
              <a:r>
                <a:rPr lang="en-US" sz="800" dirty="0"/>
                <a:t>Ideal outreach timelines that align with the student </a:t>
              </a:r>
              <a:r>
                <a:rPr lang="en-US" sz="800" dirty="0" smtClean="0"/>
                <a:t>life cycle</a:t>
              </a:r>
              <a:endParaRPr lang="en-US" sz="800" dirty="0"/>
            </a:p>
            <a:p>
              <a:pPr marL="117475" indent="-117475">
                <a:spcBef>
                  <a:spcPts val="500"/>
                </a:spcBef>
                <a:buFont typeface="Arial" panose="020B0604020202020204" pitchFamily="34" charset="0"/>
                <a:buChar char="•"/>
              </a:pPr>
              <a:r>
                <a:rPr lang="en-US" sz="800" dirty="0"/>
                <a:t>Sample phone and email scripting </a:t>
              </a:r>
            </a:p>
            <a:p>
              <a:pPr marL="171450" indent="-171450">
                <a:spcBef>
                  <a:spcPts val="500"/>
                </a:spcBef>
                <a:buFont typeface="Arial" panose="020B0604020202020204" pitchFamily="34" charset="0"/>
                <a:buChar char="•"/>
              </a:pPr>
              <a:endParaRPr lang="en-US" sz="800" u="sng" dirty="0"/>
            </a:p>
          </p:txBody>
        </p:sp>
        <p:sp>
          <p:nvSpPr>
            <p:cNvPr id="10" name="Rectangle 9"/>
            <p:cNvSpPr/>
            <p:nvPr/>
          </p:nvSpPr>
          <p:spPr bwMode="gray">
            <a:xfrm>
              <a:off x="2814937" y="3147463"/>
              <a:ext cx="2137538" cy="995144"/>
            </a:xfrm>
            <a:prstGeom prst="rect">
              <a:avLst/>
            </a:prstGeom>
          </p:spPr>
          <p:txBody>
            <a:bodyPr wrap="square" lIns="0" tIns="0" rIns="0" bIns="0">
              <a:spAutoFit/>
            </a:bodyPr>
            <a:lstStyle/>
            <a:p>
              <a:pPr>
                <a:spcBef>
                  <a:spcPts val="500"/>
                </a:spcBef>
              </a:pPr>
              <a:r>
                <a:rPr lang="en-US" sz="800" b="1" dirty="0" smtClean="0"/>
                <a:t>Agenda Items</a:t>
              </a:r>
            </a:p>
            <a:p>
              <a:pPr marL="117475" indent="-117475">
                <a:spcBef>
                  <a:spcPts val="500"/>
                </a:spcBef>
                <a:buFont typeface="Arial" panose="020B0604020202020204" pitchFamily="34" charset="0"/>
                <a:buChar char="•"/>
              </a:pPr>
              <a:r>
                <a:rPr lang="en-US" sz="800" dirty="0" smtClean="0"/>
                <a:t>Review past tactics to identify strengths and weaknesses</a:t>
              </a:r>
            </a:p>
            <a:p>
              <a:pPr marL="117475" indent="-117475">
                <a:spcBef>
                  <a:spcPts val="500"/>
                </a:spcBef>
                <a:buFont typeface="Arial" panose="020B0604020202020204" pitchFamily="34" charset="0"/>
                <a:buChar char="•"/>
              </a:pPr>
              <a:r>
                <a:rPr lang="en-US" sz="800" dirty="0" smtClean="0"/>
                <a:t>Check parent outreach</a:t>
              </a:r>
            </a:p>
            <a:p>
              <a:pPr marL="117475" indent="-117475">
                <a:spcBef>
                  <a:spcPts val="500"/>
                </a:spcBef>
                <a:buFont typeface="Arial" panose="020B0604020202020204" pitchFamily="34" charset="0"/>
                <a:buChar char="•"/>
              </a:pPr>
              <a:r>
                <a:rPr lang="en-US" sz="800" dirty="0" smtClean="0"/>
                <a:t>Brainstorm new cultivation strategies</a:t>
              </a:r>
            </a:p>
            <a:p>
              <a:pPr marL="171450" indent="-171450">
                <a:spcBef>
                  <a:spcPts val="500"/>
                </a:spcBef>
                <a:buFont typeface="Arial" panose="020B0604020202020204" pitchFamily="34" charset="0"/>
                <a:buChar char="•"/>
              </a:pPr>
              <a:endParaRPr lang="en-US" sz="800" u="sng" dirty="0"/>
            </a:p>
          </p:txBody>
        </p:sp>
        <p:sp>
          <p:nvSpPr>
            <p:cNvPr id="11" name="Right Arrow 10"/>
            <p:cNvSpPr/>
            <p:nvPr/>
          </p:nvSpPr>
          <p:spPr bwMode="gray">
            <a:xfrm>
              <a:off x="2373617" y="1798449"/>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endParaRPr>
            </a:p>
          </p:txBody>
        </p:sp>
        <p:sp>
          <p:nvSpPr>
            <p:cNvPr id="12" name="Right Arrow 11"/>
            <p:cNvSpPr/>
            <p:nvPr/>
          </p:nvSpPr>
          <p:spPr bwMode="gray">
            <a:xfrm>
              <a:off x="2373617" y="3444969"/>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endParaRPr>
            </a:p>
          </p:txBody>
        </p:sp>
        <p:sp>
          <p:nvSpPr>
            <p:cNvPr id="13" name="Rectangle 12"/>
            <p:cNvSpPr/>
            <p:nvPr/>
          </p:nvSpPr>
          <p:spPr bwMode="gray">
            <a:xfrm>
              <a:off x="1167049" y="1766779"/>
              <a:ext cx="916368" cy="246221"/>
            </a:xfrm>
            <a:prstGeom prst="rect">
              <a:avLst/>
            </a:prstGeom>
          </p:spPr>
          <p:txBody>
            <a:bodyPr wrap="square" lIns="0" tIns="0" rIns="0" bIns="0">
              <a:spAutoFit/>
            </a:bodyPr>
            <a:lstStyle/>
            <a:p>
              <a:pPr algn="ctr">
                <a:spcBef>
                  <a:spcPts val="500"/>
                </a:spcBef>
              </a:pPr>
              <a:r>
                <a:rPr lang="en-US" sz="800" dirty="0" smtClean="0"/>
                <a:t>One-time </a:t>
              </a:r>
              <a:br>
                <a:rPr lang="en-US" sz="800" dirty="0" smtClean="0"/>
              </a:br>
              <a:r>
                <a:rPr lang="en-US" sz="800" dirty="0" smtClean="0"/>
                <a:t>training session</a:t>
              </a:r>
              <a:endParaRPr lang="en-US" sz="800" dirty="0"/>
            </a:p>
          </p:txBody>
        </p:sp>
        <p:sp>
          <p:nvSpPr>
            <p:cNvPr id="14" name="Rectangle 13"/>
            <p:cNvSpPr/>
            <p:nvPr/>
          </p:nvSpPr>
          <p:spPr bwMode="gray">
            <a:xfrm>
              <a:off x="1146728" y="3640548"/>
              <a:ext cx="182880" cy="18288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5" name="Rectangle 14"/>
            <p:cNvSpPr/>
            <p:nvPr/>
          </p:nvSpPr>
          <p:spPr bwMode="gray">
            <a:xfrm>
              <a:off x="1433177" y="3640548"/>
              <a:ext cx="182880" cy="18288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6" name="Rectangle 15"/>
            <p:cNvSpPr/>
            <p:nvPr/>
          </p:nvSpPr>
          <p:spPr bwMode="gray">
            <a:xfrm>
              <a:off x="1719626" y="3640548"/>
              <a:ext cx="182880" cy="18288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7" name="Rectangle 16"/>
            <p:cNvSpPr/>
            <p:nvPr/>
          </p:nvSpPr>
          <p:spPr bwMode="gray">
            <a:xfrm>
              <a:off x="2006074" y="3640548"/>
              <a:ext cx="182880" cy="18288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8" name="Rectangle 17"/>
            <p:cNvSpPr/>
            <p:nvPr/>
          </p:nvSpPr>
          <p:spPr bwMode="gray">
            <a:xfrm>
              <a:off x="1179177" y="3288837"/>
              <a:ext cx="916368" cy="246221"/>
            </a:xfrm>
            <a:prstGeom prst="rect">
              <a:avLst/>
            </a:prstGeom>
          </p:spPr>
          <p:txBody>
            <a:bodyPr wrap="square" lIns="0" tIns="0" rIns="0" bIns="0">
              <a:spAutoFit/>
            </a:bodyPr>
            <a:lstStyle/>
            <a:p>
              <a:pPr algn="ctr">
                <a:spcBef>
                  <a:spcPts val="500"/>
                </a:spcBef>
              </a:pPr>
              <a:r>
                <a:rPr lang="en-US" sz="800" dirty="0" smtClean="0"/>
                <a:t>Quarterly Strategy Sessions</a:t>
              </a:r>
              <a:endParaRPr lang="en-US" sz="800" dirty="0"/>
            </a:p>
          </p:txBody>
        </p:sp>
        <p:pic>
          <p:nvPicPr>
            <p:cNvPr id="19" name="Picture 1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03106" y="2643490"/>
              <a:ext cx="268511" cy="271223"/>
            </a:xfrm>
            <a:prstGeom prst="rect">
              <a:avLst/>
            </a:prstGeom>
          </p:spPr>
        </p:pic>
      </p:grpSp>
    </p:spTree>
    <p:extLst>
      <p:ext uri="{BB962C8B-B14F-4D97-AF65-F5344CB8AC3E}">
        <p14:creationId xmlns:p14="http://schemas.microsoft.com/office/powerpoint/2010/main" val="3719187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Develop Your Own Training</a:t>
            </a:r>
            <a:endParaRPr lang="en-US" dirty="0"/>
          </a:p>
        </p:txBody>
      </p:sp>
      <p:sp>
        <p:nvSpPr>
          <p:cNvPr id="4" name="Text Placeholder 3"/>
          <p:cNvSpPr>
            <a:spLocks noGrp="1"/>
          </p:cNvSpPr>
          <p:nvPr>
            <p:ph type="body" sz="quarter" idx="12"/>
          </p:nvPr>
        </p:nvSpPr>
        <p:spPr/>
        <p:txBody>
          <a:bodyPr/>
          <a:lstStyle/>
          <a:p>
            <a:r>
              <a:rPr lang="en-US" dirty="0" smtClean="0"/>
              <a:t>A Moment of Discussion</a:t>
            </a:r>
            <a:endParaRPr lang="en-US" dirty="0"/>
          </a:p>
        </p:txBody>
      </p:sp>
      <p:sp>
        <p:nvSpPr>
          <p:cNvPr id="5" name="Text Placeholder 4"/>
          <p:cNvSpPr>
            <a:spLocks noGrp="1"/>
          </p:cNvSpPr>
          <p:nvPr>
            <p:ph type="body" sz="quarter" idx="13"/>
          </p:nvPr>
        </p:nvSpPr>
        <p:spPr>
          <a:xfrm>
            <a:off x="4081645" y="4677489"/>
            <a:ext cx="2319155" cy="123111"/>
          </a:xfrm>
        </p:spPr>
        <p:txBody>
          <a:bodyPr/>
          <a:lstStyle/>
          <a:p>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12" name="Rectangle 11"/>
          <p:cNvSpPr/>
          <p:nvPr/>
        </p:nvSpPr>
        <p:spPr>
          <a:xfrm>
            <a:off x="1161917" y="1433676"/>
            <a:ext cx="4559621" cy="2936188"/>
          </a:xfrm>
          <a:prstGeom prst="rect">
            <a:avLst/>
          </a:prstGeom>
        </p:spPr>
        <p:txBody>
          <a:bodyPr wrap="square">
            <a:spAutoFit/>
          </a:bodyPr>
          <a:lstStyle/>
          <a:p>
            <a:pPr>
              <a:lnSpc>
                <a:spcPct val="110000"/>
              </a:lnSpc>
            </a:pPr>
            <a:r>
              <a:rPr lang="en-US" sz="1000" dirty="0" smtClean="0"/>
              <a:t>What training in parent fundraising do you currently have? What could be improved?</a:t>
            </a:r>
          </a:p>
          <a:p>
            <a:pPr>
              <a:lnSpc>
                <a:spcPct val="110000"/>
              </a:lnSpc>
            </a:pPr>
            <a:endParaRPr lang="en-US" sz="800" i="1" dirty="0" smtClean="0"/>
          </a:p>
          <a:p>
            <a:pPr>
              <a:lnSpc>
                <a:spcPct val="110000"/>
              </a:lnSpc>
            </a:pPr>
            <a:r>
              <a:rPr lang="en-US" sz="1000" dirty="0" smtClean="0"/>
              <a:t>Who on campus can we leverage/partner with to engage and cultivate parents? </a:t>
            </a:r>
            <a:r>
              <a:rPr lang="en-US" sz="1000" i="1" dirty="0" smtClean="0">
                <a:solidFill>
                  <a:schemeClr val="accent6"/>
                </a:solidFill>
              </a:rPr>
              <a:t>[Parents are often most interested in student affairs, academics, admissions, and career services. These functions can also help acquire parent information.]</a:t>
            </a:r>
          </a:p>
          <a:p>
            <a:pPr>
              <a:lnSpc>
                <a:spcPct val="110000"/>
              </a:lnSpc>
            </a:pPr>
            <a:endParaRPr lang="en-US" sz="1000" i="1" dirty="0"/>
          </a:p>
          <a:p>
            <a:pPr>
              <a:lnSpc>
                <a:spcPct val="110000"/>
              </a:lnSpc>
            </a:pPr>
            <a:r>
              <a:rPr lang="en-US" sz="1000" dirty="0" smtClean="0"/>
              <a:t>When should we reach out to parents? </a:t>
            </a:r>
            <a:r>
              <a:rPr lang="en-US" sz="1000" i="1" dirty="0" smtClean="0">
                <a:solidFill>
                  <a:schemeClr val="accent6"/>
                </a:solidFill>
              </a:rPr>
              <a:t>[It’s important to solidify relationships with parents within the first semester, but many prefer not to be contacted during vacation time when students are home]</a:t>
            </a:r>
            <a:endParaRPr lang="en-US" sz="1000" dirty="0" smtClean="0">
              <a:solidFill>
                <a:schemeClr val="accent6"/>
              </a:solidFill>
            </a:endParaRPr>
          </a:p>
          <a:p>
            <a:pPr>
              <a:lnSpc>
                <a:spcPct val="110000"/>
              </a:lnSpc>
            </a:pPr>
            <a:endParaRPr lang="en-US" sz="1000" dirty="0"/>
          </a:p>
          <a:p>
            <a:pPr>
              <a:lnSpc>
                <a:spcPct val="110000"/>
              </a:lnSpc>
            </a:pPr>
            <a:r>
              <a:rPr lang="en-US" sz="1000" dirty="0" smtClean="0"/>
              <a:t>How should scripting be adapted to the parent constituency?</a:t>
            </a:r>
          </a:p>
          <a:p>
            <a:pPr marL="171450" indent="-171450">
              <a:lnSpc>
                <a:spcPct val="110000"/>
              </a:lnSpc>
              <a:buFont typeface="Arial" panose="020B0604020202020204" pitchFamily="34" charset="0"/>
              <a:buChar char="•"/>
            </a:pPr>
            <a:endParaRPr lang="en-US" sz="1000" dirty="0" smtClean="0"/>
          </a:p>
          <a:p>
            <a:pPr>
              <a:lnSpc>
                <a:spcPct val="110000"/>
              </a:lnSpc>
            </a:pPr>
            <a:r>
              <a:rPr lang="en-US" sz="1000" dirty="0" smtClean="0"/>
              <a:t>What tactics have worked well with parents in the past? Which have worked poorly?</a:t>
            </a:r>
          </a:p>
        </p:txBody>
      </p:sp>
      <p:sp>
        <p:nvSpPr>
          <p:cNvPr id="14" name="TextBox 13"/>
          <p:cNvSpPr txBox="1"/>
          <p:nvPr/>
        </p:nvSpPr>
        <p:spPr bwMode="gray">
          <a:xfrm>
            <a:off x="916240" y="1070941"/>
            <a:ext cx="2875664" cy="215444"/>
          </a:xfrm>
          <a:prstGeom prst="rect">
            <a:avLst/>
          </a:prstGeom>
          <a:noFill/>
        </p:spPr>
        <p:txBody>
          <a:bodyPr wrap="square" lIns="0" tIns="0" rIns="0" bIns="0" rtlCol="0">
            <a:spAutoFit/>
          </a:bodyPr>
          <a:lstStyle/>
          <a:p>
            <a:pPr>
              <a:spcBef>
                <a:spcPts val="500"/>
              </a:spcBef>
            </a:pPr>
            <a:r>
              <a:rPr lang="en-US" sz="1400" dirty="0" smtClean="0"/>
              <a:t>Questions to Employ </a:t>
            </a:r>
            <a:endParaRPr lang="en-US" sz="1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044" y="1062628"/>
            <a:ext cx="365760" cy="259689"/>
          </a:xfrm>
          <a:prstGeom prst="rect">
            <a:avLst/>
          </a:prstGeom>
        </p:spPr>
      </p:pic>
      <p:sp>
        <p:nvSpPr>
          <p:cNvPr id="13" name="Rectangle 12"/>
          <p:cNvSpPr/>
          <p:nvPr/>
        </p:nvSpPr>
        <p:spPr bwMode="gray">
          <a:xfrm>
            <a:off x="920623" y="1521821"/>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Rectangle 17"/>
          <p:cNvSpPr/>
          <p:nvPr/>
        </p:nvSpPr>
        <p:spPr bwMode="gray">
          <a:xfrm>
            <a:off x="920623" y="3657402"/>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ectangle 18"/>
          <p:cNvSpPr/>
          <p:nvPr/>
        </p:nvSpPr>
        <p:spPr bwMode="gray">
          <a:xfrm>
            <a:off x="920623" y="1992881"/>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Rectangle 19"/>
          <p:cNvSpPr/>
          <p:nvPr/>
        </p:nvSpPr>
        <p:spPr bwMode="gray">
          <a:xfrm>
            <a:off x="920623" y="2818643"/>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Rectangle 20"/>
          <p:cNvSpPr/>
          <p:nvPr/>
        </p:nvSpPr>
        <p:spPr bwMode="gray">
          <a:xfrm>
            <a:off x="920623" y="3992683"/>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4068070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Failing to Inspire Sustained Parent </a:t>
            </a:r>
            <a:r>
              <a:rPr lang="en-US" dirty="0" smtClean="0"/>
              <a:t>Giving</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The Timeline Doesn’t Help </a:t>
            </a:r>
            <a:r>
              <a:rPr lang="en-US" dirty="0" smtClean="0"/>
              <a:t>Engagement</a:t>
            </a:r>
            <a:endParaRPr lang="en-US" dirty="0"/>
          </a:p>
        </p:txBody>
      </p:sp>
      <p:sp>
        <p:nvSpPr>
          <p:cNvPr id="5" name="Text Placeholder 4"/>
          <p:cNvSpPr>
            <a:spLocks noGrp="1"/>
          </p:cNvSpPr>
          <p:nvPr>
            <p:ph type="body" sz="quarter" idx="13"/>
          </p:nvPr>
        </p:nvSpPr>
        <p:spPr>
          <a:xfrm>
            <a:off x="3814945" y="4540250"/>
            <a:ext cx="2319155" cy="123111"/>
          </a:xfrm>
        </p:spPr>
        <p:txBody>
          <a:bodyPr/>
          <a:lstStyle/>
          <a:p>
            <a:pPr algn="r"/>
            <a:r>
              <a:rPr lang="en-US" dirty="0"/>
              <a:t>Source: EAB interviews and analysis</a:t>
            </a:r>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1324598" y="1062401"/>
            <a:ext cx="4136165" cy="169277"/>
          </a:xfrm>
          <a:prstGeom prst="rect">
            <a:avLst/>
          </a:prstGeom>
          <a:noFill/>
        </p:spPr>
        <p:txBody>
          <a:bodyPr wrap="square" lIns="0" tIns="0" rIns="0" bIns="0" rtlCol="0">
            <a:spAutoFit/>
          </a:bodyPr>
          <a:lstStyle/>
          <a:p>
            <a:pPr algn="ctr">
              <a:spcBef>
                <a:spcPts val="500"/>
              </a:spcBef>
            </a:pPr>
            <a:r>
              <a:rPr lang="en-US" sz="1100" b="1" dirty="0" smtClean="0"/>
              <a:t>Status Quo Parent Fundraising Declines Across Time</a:t>
            </a:r>
          </a:p>
        </p:txBody>
      </p:sp>
      <p:grpSp>
        <p:nvGrpSpPr>
          <p:cNvPr id="8" name="Group 7"/>
          <p:cNvGrpSpPr/>
          <p:nvPr/>
        </p:nvGrpSpPr>
        <p:grpSpPr>
          <a:xfrm>
            <a:off x="242887" y="1415776"/>
            <a:ext cx="5673067" cy="2960212"/>
            <a:chOff x="242887" y="1415776"/>
            <a:chExt cx="5673067" cy="2960212"/>
          </a:xfrm>
        </p:grpSpPr>
        <p:cxnSp>
          <p:nvCxnSpPr>
            <p:cNvPr id="9" name="Straight Arrow Connector 8"/>
            <p:cNvCxnSpPr/>
            <p:nvPr/>
          </p:nvCxnSpPr>
          <p:spPr>
            <a:xfrm flipV="1">
              <a:off x="991082" y="1415776"/>
              <a:ext cx="0" cy="2439658"/>
            </a:xfrm>
            <a:prstGeom prst="straightConnector1">
              <a:avLst/>
            </a:prstGeom>
            <a:noFill/>
            <a:ln w="12700" cap="flat" cmpd="sng" algn="ctr">
              <a:solidFill>
                <a:schemeClr val="accent3"/>
              </a:solidFill>
              <a:prstDash val="solid"/>
              <a:miter lim="800000"/>
              <a:tailEnd type="triangle"/>
            </a:ln>
            <a:effectLst/>
          </p:spPr>
        </p:cxnSp>
        <p:cxnSp>
          <p:nvCxnSpPr>
            <p:cNvPr id="10" name="Straight Arrow Connector 9"/>
            <p:cNvCxnSpPr/>
            <p:nvPr/>
          </p:nvCxnSpPr>
          <p:spPr>
            <a:xfrm>
              <a:off x="991082" y="3846319"/>
              <a:ext cx="4711218" cy="0"/>
            </a:xfrm>
            <a:prstGeom prst="straightConnector1">
              <a:avLst/>
            </a:prstGeom>
            <a:noFill/>
            <a:ln w="12700" cap="flat" cmpd="sng" algn="ctr">
              <a:solidFill>
                <a:schemeClr val="accent3"/>
              </a:solidFill>
              <a:prstDash val="solid"/>
              <a:miter lim="800000"/>
              <a:tailEnd type="triangle"/>
            </a:ln>
            <a:effectLst/>
          </p:spPr>
        </p:cxnSp>
        <p:sp>
          <p:nvSpPr>
            <p:cNvPr id="11" name="Freeform 10"/>
            <p:cNvSpPr/>
            <p:nvPr/>
          </p:nvSpPr>
          <p:spPr>
            <a:xfrm>
              <a:off x="1162050" y="2104352"/>
              <a:ext cx="4540250" cy="1582882"/>
            </a:xfrm>
            <a:custGeom>
              <a:avLst/>
              <a:gdLst>
                <a:gd name="connsiteX0" fmla="*/ 0 w 4533900"/>
                <a:gd name="connsiteY0" fmla="*/ 58744 h 1582744"/>
                <a:gd name="connsiteX1" fmla="*/ 927100 w 4533900"/>
                <a:gd name="connsiteY1" fmla="*/ 122244 h 1582744"/>
                <a:gd name="connsiteX2" fmla="*/ 2159000 w 4533900"/>
                <a:gd name="connsiteY2" fmla="*/ 1150944 h 1582744"/>
                <a:gd name="connsiteX3" fmla="*/ 4533900 w 4533900"/>
                <a:gd name="connsiteY3" fmla="*/ 1582744 h 1582744"/>
                <a:gd name="connsiteX0" fmla="*/ 0 w 4552950"/>
                <a:gd name="connsiteY0" fmla="*/ 48640 h 1598040"/>
                <a:gd name="connsiteX1" fmla="*/ 946150 w 4552950"/>
                <a:gd name="connsiteY1" fmla="*/ 137540 h 1598040"/>
                <a:gd name="connsiteX2" fmla="*/ 2178050 w 4552950"/>
                <a:gd name="connsiteY2" fmla="*/ 1166240 h 1598040"/>
                <a:gd name="connsiteX3" fmla="*/ 4552950 w 4552950"/>
                <a:gd name="connsiteY3" fmla="*/ 1598040 h 1598040"/>
                <a:gd name="connsiteX0" fmla="*/ 0 w 4552950"/>
                <a:gd name="connsiteY0" fmla="*/ 26214 h 1575614"/>
                <a:gd name="connsiteX1" fmla="*/ 946150 w 4552950"/>
                <a:gd name="connsiteY1" fmla="*/ 115114 h 1575614"/>
                <a:gd name="connsiteX2" fmla="*/ 2178050 w 4552950"/>
                <a:gd name="connsiteY2" fmla="*/ 1143814 h 1575614"/>
                <a:gd name="connsiteX3" fmla="*/ 4552950 w 4552950"/>
                <a:gd name="connsiteY3" fmla="*/ 1575614 h 1575614"/>
                <a:gd name="connsiteX0" fmla="*/ 0 w 4540250"/>
                <a:gd name="connsiteY0" fmla="*/ 20782 h 1582882"/>
                <a:gd name="connsiteX1" fmla="*/ 933450 w 4540250"/>
                <a:gd name="connsiteY1" fmla="*/ 122382 h 1582882"/>
                <a:gd name="connsiteX2" fmla="*/ 2165350 w 4540250"/>
                <a:gd name="connsiteY2" fmla="*/ 1151082 h 1582882"/>
                <a:gd name="connsiteX3" fmla="*/ 4540250 w 4540250"/>
                <a:gd name="connsiteY3" fmla="*/ 1582882 h 1582882"/>
              </a:gdLst>
              <a:ahLst/>
              <a:cxnLst>
                <a:cxn ang="0">
                  <a:pos x="connsiteX0" y="connsiteY0"/>
                </a:cxn>
                <a:cxn ang="0">
                  <a:pos x="connsiteX1" y="connsiteY1"/>
                </a:cxn>
                <a:cxn ang="0">
                  <a:pos x="connsiteX2" y="connsiteY2"/>
                </a:cxn>
                <a:cxn ang="0">
                  <a:pos x="connsiteX3" y="connsiteY3"/>
                </a:cxn>
              </a:cxnLst>
              <a:rect l="l" t="t" r="r" b="b"/>
              <a:pathLst>
                <a:path w="4540250" h="1582882">
                  <a:moveTo>
                    <a:pt x="0" y="20782"/>
                  </a:moveTo>
                  <a:cubicBezTo>
                    <a:pt x="283633" y="18665"/>
                    <a:pt x="572558" y="-66001"/>
                    <a:pt x="933450" y="122382"/>
                  </a:cubicBezTo>
                  <a:cubicBezTo>
                    <a:pt x="1294342" y="310765"/>
                    <a:pt x="1564217" y="907665"/>
                    <a:pt x="2165350" y="1151082"/>
                  </a:cubicBezTo>
                  <a:cubicBezTo>
                    <a:pt x="2766483" y="1394499"/>
                    <a:pt x="3653366" y="1488690"/>
                    <a:pt x="4540250" y="1582882"/>
                  </a:cubicBezTo>
                </a:path>
              </a:pathLst>
            </a:custGeom>
            <a:noFill/>
            <a:ln w="19050" cap="flat" cmpd="sng" algn="ctr">
              <a:solidFill>
                <a:schemeClr val="accent6"/>
              </a:solidFill>
              <a:prstDash val="solid"/>
              <a:miter lim="800000"/>
            </a:ln>
            <a:effectLst/>
          </p:spPr>
          <p:txBody>
            <a:bodyPr rtlCol="0" anchor="ctr"/>
            <a:lstStyle/>
            <a:p>
              <a:pPr algn="ctr"/>
              <a:endParaRPr lang="en-US"/>
            </a:p>
          </p:txBody>
        </p:sp>
        <p:sp>
          <p:nvSpPr>
            <p:cNvPr id="12" name="TextBox 11"/>
            <p:cNvSpPr txBox="1"/>
            <p:nvPr/>
          </p:nvSpPr>
          <p:spPr bwMode="gray">
            <a:xfrm>
              <a:off x="1083605" y="2422675"/>
              <a:ext cx="1211920" cy="1046440"/>
            </a:xfrm>
            <a:prstGeom prst="rect">
              <a:avLst/>
            </a:prstGeom>
            <a:noFill/>
          </p:spPr>
          <p:txBody>
            <a:bodyPr wrap="square" lIns="0" tIns="0" rIns="0" bIns="0" rtlCol="0">
              <a:spAutoFit/>
            </a:bodyPr>
            <a:lstStyle/>
            <a:p>
              <a:pPr>
                <a:spcAft>
                  <a:spcPts val="600"/>
                </a:spcAft>
              </a:pPr>
              <a:r>
                <a:rPr lang="en-US" sz="900" u="sng" dirty="0" smtClean="0">
                  <a:solidFill>
                    <a:schemeClr val="accent4"/>
                  </a:solidFill>
                </a:rPr>
                <a:t>Mass Outreach</a:t>
              </a:r>
            </a:p>
            <a:p>
              <a:pPr lvl="1"/>
              <a:r>
                <a:rPr lang="en-US" sz="900" dirty="0">
                  <a:solidFill>
                    <a:schemeClr val="accent4"/>
                  </a:solidFill>
                </a:rPr>
                <a:t>F</a:t>
              </a:r>
              <a:r>
                <a:rPr lang="en-US" sz="900" dirty="0" smtClean="0">
                  <a:solidFill>
                    <a:schemeClr val="accent4"/>
                  </a:solidFill>
                </a:rPr>
                <a:t>lurry of events engage all parents; one-size-fits-all solicitations sent out</a:t>
              </a:r>
            </a:p>
          </p:txBody>
        </p:sp>
        <p:cxnSp>
          <p:nvCxnSpPr>
            <p:cNvPr id="13" name="Straight Connector 12"/>
            <p:cNvCxnSpPr/>
            <p:nvPr/>
          </p:nvCxnSpPr>
          <p:spPr>
            <a:xfrm>
              <a:off x="2151675" y="3800599"/>
              <a:ext cx="0" cy="91440"/>
            </a:xfrm>
            <a:prstGeom prst="line">
              <a:avLst/>
            </a:prstGeom>
            <a:noFill/>
            <a:ln w="12700" cap="flat" cmpd="sng" algn="ctr">
              <a:solidFill>
                <a:schemeClr val="accent3"/>
              </a:solidFill>
              <a:prstDash val="solid"/>
              <a:miter lim="800000"/>
            </a:ln>
            <a:effectLst/>
          </p:spPr>
        </p:cxnSp>
        <p:cxnSp>
          <p:nvCxnSpPr>
            <p:cNvPr id="14" name="Straight Connector 13"/>
            <p:cNvCxnSpPr/>
            <p:nvPr/>
          </p:nvCxnSpPr>
          <p:spPr>
            <a:xfrm>
              <a:off x="3312268" y="3800599"/>
              <a:ext cx="0" cy="91440"/>
            </a:xfrm>
            <a:prstGeom prst="line">
              <a:avLst/>
            </a:prstGeom>
            <a:noFill/>
            <a:ln w="12700" cap="flat" cmpd="sng" algn="ctr">
              <a:solidFill>
                <a:schemeClr val="accent3"/>
              </a:solidFill>
              <a:prstDash val="solid"/>
              <a:miter lim="800000"/>
            </a:ln>
            <a:effectLst/>
          </p:spPr>
        </p:cxnSp>
        <p:cxnSp>
          <p:nvCxnSpPr>
            <p:cNvPr id="15" name="Straight Connector 14"/>
            <p:cNvCxnSpPr/>
            <p:nvPr/>
          </p:nvCxnSpPr>
          <p:spPr>
            <a:xfrm>
              <a:off x="4472861" y="3800599"/>
              <a:ext cx="0" cy="91440"/>
            </a:xfrm>
            <a:prstGeom prst="line">
              <a:avLst/>
            </a:prstGeom>
            <a:noFill/>
            <a:ln w="12700" cap="flat" cmpd="sng" algn="ctr">
              <a:solidFill>
                <a:schemeClr val="accent3"/>
              </a:solidFill>
              <a:prstDash val="solid"/>
              <a:miter lim="800000"/>
            </a:ln>
            <a:effectLst/>
          </p:spPr>
        </p:cxnSp>
        <p:sp>
          <p:nvSpPr>
            <p:cNvPr id="16" name="TextBox 15"/>
            <p:cNvSpPr txBox="1"/>
            <p:nvPr/>
          </p:nvSpPr>
          <p:spPr bwMode="gray">
            <a:xfrm>
              <a:off x="991082" y="3944265"/>
              <a:ext cx="1160593" cy="138499"/>
            </a:xfrm>
            <a:prstGeom prst="rect">
              <a:avLst/>
            </a:prstGeom>
            <a:noFill/>
          </p:spPr>
          <p:txBody>
            <a:bodyPr wrap="square" lIns="0" tIns="0" rIns="0" bIns="0" rtlCol="0">
              <a:spAutoFit/>
            </a:bodyPr>
            <a:lstStyle/>
            <a:p>
              <a:pPr algn="ctr">
                <a:spcBef>
                  <a:spcPts val="500"/>
                </a:spcBef>
              </a:pPr>
              <a:r>
                <a:rPr lang="en-US" sz="900" dirty="0" smtClean="0"/>
                <a:t>First </a:t>
              </a:r>
              <a:r>
                <a:rPr lang="en-US" sz="900" dirty="0"/>
                <a:t>Y</a:t>
              </a:r>
              <a:r>
                <a:rPr lang="en-US" sz="900" dirty="0" smtClean="0"/>
                <a:t>ear</a:t>
              </a:r>
            </a:p>
          </p:txBody>
        </p:sp>
        <p:sp>
          <p:nvSpPr>
            <p:cNvPr id="17" name="TextBox 16"/>
            <p:cNvSpPr txBox="1"/>
            <p:nvPr/>
          </p:nvSpPr>
          <p:spPr bwMode="gray">
            <a:xfrm>
              <a:off x="2151675" y="3944265"/>
              <a:ext cx="2321186" cy="138499"/>
            </a:xfrm>
            <a:prstGeom prst="rect">
              <a:avLst/>
            </a:prstGeom>
            <a:noFill/>
          </p:spPr>
          <p:txBody>
            <a:bodyPr wrap="square" lIns="0" tIns="0" rIns="0" bIns="0" rtlCol="0">
              <a:spAutoFit/>
            </a:bodyPr>
            <a:lstStyle/>
            <a:p>
              <a:pPr algn="ctr">
                <a:spcBef>
                  <a:spcPts val="500"/>
                </a:spcBef>
              </a:pPr>
              <a:r>
                <a:rPr lang="en-US" sz="900" dirty="0" smtClean="0"/>
                <a:t>Middle Years</a:t>
              </a:r>
            </a:p>
          </p:txBody>
        </p:sp>
        <p:sp>
          <p:nvSpPr>
            <p:cNvPr id="18" name="TextBox 17"/>
            <p:cNvSpPr txBox="1"/>
            <p:nvPr/>
          </p:nvSpPr>
          <p:spPr bwMode="gray">
            <a:xfrm>
              <a:off x="4472861" y="3944265"/>
              <a:ext cx="1160593" cy="138499"/>
            </a:xfrm>
            <a:prstGeom prst="rect">
              <a:avLst/>
            </a:prstGeom>
            <a:noFill/>
          </p:spPr>
          <p:txBody>
            <a:bodyPr wrap="square" lIns="0" tIns="0" rIns="0" bIns="0" rtlCol="0">
              <a:spAutoFit/>
            </a:bodyPr>
            <a:lstStyle/>
            <a:p>
              <a:pPr algn="ctr">
                <a:spcBef>
                  <a:spcPts val="500"/>
                </a:spcBef>
              </a:pPr>
              <a:r>
                <a:rPr lang="en-US" sz="900" dirty="0" smtClean="0"/>
                <a:t>Senior Year</a:t>
              </a:r>
            </a:p>
          </p:txBody>
        </p:sp>
        <p:sp>
          <p:nvSpPr>
            <p:cNvPr id="19" name="TextBox 18"/>
            <p:cNvSpPr txBox="1"/>
            <p:nvPr/>
          </p:nvSpPr>
          <p:spPr bwMode="gray">
            <a:xfrm>
              <a:off x="991083" y="4237489"/>
              <a:ext cx="4711217" cy="138499"/>
            </a:xfrm>
            <a:prstGeom prst="rect">
              <a:avLst/>
            </a:prstGeom>
            <a:noFill/>
          </p:spPr>
          <p:txBody>
            <a:bodyPr wrap="square" lIns="0" tIns="0" rIns="0" bIns="0" rtlCol="0">
              <a:spAutoFit/>
            </a:bodyPr>
            <a:lstStyle/>
            <a:p>
              <a:pPr algn="ctr">
                <a:spcBef>
                  <a:spcPts val="500"/>
                </a:spcBef>
              </a:pPr>
              <a:r>
                <a:rPr lang="en-US" sz="900" i="1" dirty="0" smtClean="0"/>
                <a:t>Students’ Academic Year</a:t>
              </a:r>
            </a:p>
          </p:txBody>
        </p:sp>
        <p:sp>
          <p:nvSpPr>
            <p:cNvPr id="20" name="TextBox 19"/>
            <p:cNvSpPr txBox="1"/>
            <p:nvPr/>
          </p:nvSpPr>
          <p:spPr bwMode="gray">
            <a:xfrm>
              <a:off x="242887" y="2658736"/>
              <a:ext cx="748195" cy="138499"/>
            </a:xfrm>
            <a:prstGeom prst="rect">
              <a:avLst/>
            </a:prstGeom>
            <a:noFill/>
          </p:spPr>
          <p:txBody>
            <a:bodyPr wrap="square" lIns="0" tIns="0" rIns="0" bIns="0" rtlCol="0">
              <a:spAutoFit/>
            </a:bodyPr>
            <a:lstStyle/>
            <a:p>
              <a:pPr algn="ctr">
                <a:spcBef>
                  <a:spcPts val="500"/>
                </a:spcBef>
              </a:pPr>
              <a:r>
                <a:rPr lang="en-US" sz="900" i="1" dirty="0" smtClean="0"/>
                <a:t>Revenue</a:t>
              </a:r>
            </a:p>
          </p:txBody>
        </p:sp>
        <p:sp>
          <p:nvSpPr>
            <p:cNvPr id="21" name="TextBox 20"/>
            <p:cNvSpPr txBox="1"/>
            <p:nvPr/>
          </p:nvSpPr>
          <p:spPr bwMode="gray">
            <a:xfrm>
              <a:off x="2879641" y="1959800"/>
              <a:ext cx="1356603" cy="756617"/>
            </a:xfrm>
            <a:prstGeom prst="rect">
              <a:avLst/>
            </a:prstGeom>
            <a:noFill/>
          </p:spPr>
          <p:txBody>
            <a:bodyPr wrap="square" lIns="0" tIns="0" rIns="0" bIns="0" rtlCol="0">
              <a:spAutoFit/>
            </a:bodyPr>
            <a:lstStyle/>
            <a:p>
              <a:pPr>
                <a:spcBef>
                  <a:spcPts val="500"/>
                </a:spcBef>
              </a:pPr>
              <a:r>
                <a:rPr lang="en-US" sz="900" u="sng" dirty="0" smtClean="0">
                  <a:solidFill>
                    <a:schemeClr val="accent4"/>
                  </a:solidFill>
                </a:rPr>
                <a:t>Disengagement Grows</a:t>
              </a:r>
              <a:endParaRPr lang="en-US" sz="900" u="sng" dirty="0">
                <a:solidFill>
                  <a:schemeClr val="accent4"/>
                </a:solidFill>
              </a:endParaRPr>
            </a:p>
            <a:p>
              <a:pPr>
                <a:spcBef>
                  <a:spcPts val="500"/>
                </a:spcBef>
              </a:pPr>
              <a:r>
                <a:rPr lang="en-US" sz="900" dirty="0" smtClean="0">
                  <a:solidFill>
                    <a:schemeClr val="accent4"/>
                  </a:solidFill>
                </a:rPr>
                <a:t>Parents receive the same solicitations as the first year and are seldom cultivated for major gifts </a:t>
              </a:r>
            </a:p>
          </p:txBody>
        </p:sp>
        <p:sp>
          <p:nvSpPr>
            <p:cNvPr id="22" name="TextBox 21"/>
            <p:cNvSpPr txBox="1"/>
            <p:nvPr/>
          </p:nvSpPr>
          <p:spPr bwMode="gray">
            <a:xfrm>
              <a:off x="4755361" y="2115332"/>
              <a:ext cx="1160593" cy="1172116"/>
            </a:xfrm>
            <a:prstGeom prst="rect">
              <a:avLst/>
            </a:prstGeom>
            <a:noFill/>
          </p:spPr>
          <p:txBody>
            <a:bodyPr wrap="square" lIns="0" tIns="0" rIns="0" bIns="0" rtlCol="0">
              <a:spAutoFit/>
            </a:bodyPr>
            <a:lstStyle/>
            <a:p>
              <a:pPr>
                <a:spcBef>
                  <a:spcPts val="500"/>
                </a:spcBef>
              </a:pPr>
              <a:r>
                <a:rPr lang="en-US" sz="900" u="sng" dirty="0" smtClean="0">
                  <a:solidFill>
                    <a:schemeClr val="accent4"/>
                  </a:solidFill>
                </a:rPr>
                <a:t>Permanent Lapse</a:t>
              </a:r>
            </a:p>
            <a:p>
              <a:pPr>
                <a:spcBef>
                  <a:spcPts val="500"/>
                </a:spcBef>
              </a:pPr>
              <a:r>
                <a:rPr lang="en-US" sz="900" dirty="0" smtClean="0">
                  <a:solidFill>
                    <a:schemeClr val="accent4"/>
                  </a:solidFill>
                </a:rPr>
                <a:t>Institutions may try a “last-gasp” mass solicitation; parents believe their time at the institution is over and see no point in giving back</a:t>
              </a:r>
            </a:p>
          </p:txBody>
        </p:sp>
        <p:cxnSp>
          <p:nvCxnSpPr>
            <p:cNvPr id="23" name="Straight Connector 22"/>
            <p:cNvCxnSpPr/>
            <p:nvPr/>
          </p:nvCxnSpPr>
          <p:spPr>
            <a:xfrm flipV="1">
              <a:off x="1553422" y="2169144"/>
              <a:ext cx="0" cy="214730"/>
            </a:xfrm>
            <a:prstGeom prst="line">
              <a:avLst/>
            </a:prstGeom>
            <a:noFill/>
            <a:ln w="12700" cap="flat" cmpd="sng" algn="ctr">
              <a:solidFill>
                <a:schemeClr val="accent6"/>
              </a:solidFill>
              <a:prstDash val="solid"/>
              <a:miter lim="800000"/>
              <a:headEnd type="none"/>
              <a:tailEnd type="oval" w="sm" len="sm"/>
            </a:ln>
            <a:effectLst/>
          </p:spPr>
        </p:cxnSp>
        <p:cxnSp>
          <p:nvCxnSpPr>
            <p:cNvPr id="24" name="Straight Connector 23"/>
            <p:cNvCxnSpPr/>
            <p:nvPr/>
          </p:nvCxnSpPr>
          <p:spPr>
            <a:xfrm flipV="1">
              <a:off x="2587173" y="2426441"/>
              <a:ext cx="3466" cy="164359"/>
            </a:xfrm>
            <a:prstGeom prst="line">
              <a:avLst/>
            </a:prstGeom>
            <a:noFill/>
            <a:ln w="12700" cap="flat" cmpd="sng" algn="ctr">
              <a:solidFill>
                <a:schemeClr val="accent6"/>
              </a:solidFill>
              <a:prstDash val="solid"/>
              <a:miter lim="800000"/>
              <a:headEnd type="oval" w="sm" len="sm"/>
            </a:ln>
            <a:effectLst/>
          </p:spPr>
        </p:cxnSp>
        <p:cxnSp>
          <p:nvCxnSpPr>
            <p:cNvPr id="25" name="Straight Connector 24"/>
            <p:cNvCxnSpPr/>
            <p:nvPr/>
          </p:nvCxnSpPr>
          <p:spPr>
            <a:xfrm flipV="1">
              <a:off x="5335658" y="3322482"/>
              <a:ext cx="0" cy="265330"/>
            </a:xfrm>
            <a:prstGeom prst="line">
              <a:avLst/>
            </a:prstGeom>
            <a:noFill/>
            <a:ln w="12700" cap="flat" cmpd="sng" algn="ctr">
              <a:solidFill>
                <a:schemeClr val="accent6"/>
              </a:solidFill>
              <a:prstDash val="solid"/>
              <a:miter lim="800000"/>
              <a:headEnd type="oval" w="sm" len="sm"/>
              <a:tailEnd type="none" w="sm" len="sm"/>
            </a:ln>
            <a:effectLst/>
          </p:spPr>
        </p:cxnSp>
        <p:cxnSp>
          <p:nvCxnSpPr>
            <p:cNvPr id="26" name="Straight Connector 25"/>
            <p:cNvCxnSpPr/>
            <p:nvPr/>
          </p:nvCxnSpPr>
          <p:spPr>
            <a:xfrm flipH="1">
              <a:off x="2587173" y="2429024"/>
              <a:ext cx="202571" cy="1"/>
            </a:xfrm>
            <a:prstGeom prst="line">
              <a:avLst/>
            </a:prstGeom>
            <a:noFill/>
            <a:ln w="12700" cap="flat" cmpd="sng" algn="ctr">
              <a:solidFill>
                <a:schemeClr val="accent6"/>
              </a:solidFill>
              <a:prstDash val="solid"/>
              <a:miter lim="800000"/>
            </a:ln>
            <a:effectLst/>
          </p:spPr>
        </p:cxnSp>
        <p:cxnSp>
          <p:nvCxnSpPr>
            <p:cNvPr id="27" name="Straight Connector 26"/>
            <p:cNvCxnSpPr/>
            <p:nvPr/>
          </p:nvCxnSpPr>
          <p:spPr>
            <a:xfrm flipV="1">
              <a:off x="4324212" y="2421622"/>
              <a:ext cx="767" cy="1005840"/>
            </a:xfrm>
            <a:prstGeom prst="line">
              <a:avLst/>
            </a:prstGeom>
            <a:noFill/>
            <a:ln w="12700" cap="flat" cmpd="sng" algn="ctr">
              <a:solidFill>
                <a:schemeClr val="accent6"/>
              </a:solidFill>
              <a:prstDash val="solid"/>
              <a:miter lim="800000"/>
              <a:headEnd type="oval" w="sm" len="sm"/>
              <a:tailEnd type="none"/>
            </a:ln>
            <a:effectLst/>
          </p:spPr>
        </p:cxnSp>
        <p:cxnSp>
          <p:nvCxnSpPr>
            <p:cNvPr id="28" name="Straight Connector 27"/>
            <p:cNvCxnSpPr/>
            <p:nvPr/>
          </p:nvCxnSpPr>
          <p:spPr>
            <a:xfrm flipH="1">
              <a:off x="4121641" y="2422674"/>
              <a:ext cx="202571" cy="1"/>
            </a:xfrm>
            <a:prstGeom prst="line">
              <a:avLst/>
            </a:prstGeom>
            <a:noFill/>
            <a:ln w="12700" cap="flat" cmpd="sng" algn="ctr">
              <a:solidFill>
                <a:schemeClr val="accent6"/>
              </a:solidFill>
              <a:prstDash val="solid"/>
              <a:miter lim="800000"/>
            </a:ln>
            <a:effectLst/>
          </p:spPr>
        </p:cxnSp>
      </p:grpSp>
    </p:spTree>
    <p:extLst>
      <p:ext uri="{BB962C8B-B14F-4D97-AF65-F5344CB8AC3E}">
        <p14:creationId xmlns:p14="http://schemas.microsoft.com/office/powerpoint/2010/main" val="3770072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Parent Enthusiasm Wanes After the First </a:t>
            </a:r>
            <a:r>
              <a:rPr lang="en-US" dirty="0" smtClean="0"/>
              <a:t>Year</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The Murky Middle </a:t>
            </a:r>
            <a:r>
              <a:rPr lang="en-US" dirty="0" smtClean="0"/>
              <a:t>Years</a:t>
            </a:r>
            <a:endParaRPr lang="en-US" dirty="0"/>
          </a:p>
        </p:txBody>
      </p:sp>
      <p:sp>
        <p:nvSpPr>
          <p:cNvPr id="5" name="Text Placeholder 4"/>
          <p:cNvSpPr>
            <a:spLocks noGrp="1"/>
          </p:cNvSpPr>
          <p:nvPr>
            <p:ph type="body" sz="quarter" idx="13"/>
          </p:nvPr>
        </p:nvSpPr>
        <p:spPr>
          <a:xfrm>
            <a:off x="3814945" y="4677489"/>
            <a:ext cx="2319155" cy="123111"/>
          </a:xfrm>
        </p:spPr>
        <p:txBody>
          <a:bodyPr/>
          <a:lstStyle/>
          <a:p>
            <a:pPr algn="r"/>
            <a:r>
              <a:rPr lang="en-US" dirty="0"/>
              <a:t>Source: EAB interviews and analysis</a:t>
            </a:r>
            <a:r>
              <a:rPr lang="en-US" dirty="0" smtClean="0"/>
              <a:t>.</a:t>
            </a:r>
            <a:endParaRPr lang="en-US" dirty="0"/>
          </a:p>
        </p:txBody>
      </p:sp>
      <p:sp>
        <p:nvSpPr>
          <p:cNvPr id="6" name="Text Placeholder 5"/>
          <p:cNvSpPr>
            <a:spLocks noGrp="1"/>
          </p:cNvSpPr>
          <p:nvPr>
            <p:ph type="body" sz="quarter" idx="14"/>
          </p:nvPr>
        </p:nvSpPr>
        <p:spPr/>
        <p:txBody>
          <a:bodyPr/>
          <a:lstStyle/>
          <a:p>
            <a:endParaRPr lang="en-US"/>
          </a:p>
        </p:txBody>
      </p:sp>
      <p:sp>
        <p:nvSpPr>
          <p:cNvPr id="15" name="TextBox 14"/>
          <p:cNvSpPr txBox="1"/>
          <p:nvPr/>
        </p:nvSpPr>
        <p:spPr bwMode="gray">
          <a:xfrm>
            <a:off x="348395" y="1332685"/>
            <a:ext cx="2726090" cy="338554"/>
          </a:xfrm>
          <a:prstGeom prst="rect">
            <a:avLst/>
          </a:prstGeom>
          <a:noFill/>
        </p:spPr>
        <p:txBody>
          <a:bodyPr wrap="square" lIns="0" tIns="0" rIns="0" bIns="0" rtlCol="0">
            <a:spAutoFit/>
          </a:bodyPr>
          <a:lstStyle/>
          <a:p>
            <a:pPr algn="ctr">
              <a:spcBef>
                <a:spcPts val="500"/>
              </a:spcBef>
            </a:pPr>
            <a:r>
              <a:rPr lang="en-US" sz="1100" b="1" dirty="0" smtClean="0"/>
              <a:t>Second- and Third-Year      Parents Are…</a:t>
            </a:r>
            <a:endParaRPr lang="en-US" sz="1100" b="1" dirty="0"/>
          </a:p>
        </p:txBody>
      </p:sp>
      <p:sp>
        <p:nvSpPr>
          <p:cNvPr id="16" name="TextBox 15"/>
          <p:cNvSpPr txBox="1"/>
          <p:nvPr/>
        </p:nvSpPr>
        <p:spPr bwMode="gray">
          <a:xfrm>
            <a:off x="895729" y="1873570"/>
            <a:ext cx="2032000" cy="153888"/>
          </a:xfrm>
          <a:prstGeom prst="rect">
            <a:avLst/>
          </a:prstGeom>
          <a:noFill/>
        </p:spPr>
        <p:txBody>
          <a:bodyPr wrap="square" lIns="0" tIns="0" rIns="0" bIns="0" rtlCol="0">
            <a:spAutoFit/>
          </a:bodyPr>
          <a:lstStyle/>
          <a:p>
            <a:pPr>
              <a:spcBef>
                <a:spcPts val="500"/>
              </a:spcBef>
            </a:pPr>
            <a:r>
              <a:rPr lang="en-US" sz="1000" dirty="0" smtClean="0"/>
              <a:t>Less likely to come to campus</a:t>
            </a:r>
          </a:p>
        </p:txBody>
      </p:sp>
      <p:sp>
        <p:nvSpPr>
          <p:cNvPr id="17" name="TextBox 16"/>
          <p:cNvSpPr txBox="1"/>
          <p:nvPr/>
        </p:nvSpPr>
        <p:spPr bwMode="gray">
          <a:xfrm>
            <a:off x="895729" y="2437256"/>
            <a:ext cx="2032000" cy="307777"/>
          </a:xfrm>
          <a:prstGeom prst="rect">
            <a:avLst/>
          </a:prstGeom>
          <a:noFill/>
        </p:spPr>
        <p:txBody>
          <a:bodyPr wrap="square" lIns="0" tIns="0" rIns="0" bIns="0" rtlCol="0">
            <a:spAutoFit/>
          </a:bodyPr>
          <a:lstStyle/>
          <a:p>
            <a:pPr>
              <a:spcBef>
                <a:spcPts val="500"/>
              </a:spcBef>
            </a:pPr>
            <a:r>
              <a:rPr lang="en-US" sz="1000" dirty="0" smtClean="0"/>
              <a:t>Less concerned about their child’s adjustment to college</a:t>
            </a:r>
          </a:p>
        </p:txBody>
      </p:sp>
      <p:sp>
        <p:nvSpPr>
          <p:cNvPr id="18" name="TextBox 17"/>
          <p:cNvSpPr txBox="1"/>
          <p:nvPr/>
        </p:nvSpPr>
        <p:spPr bwMode="gray">
          <a:xfrm>
            <a:off x="895729" y="3053259"/>
            <a:ext cx="2032000" cy="461665"/>
          </a:xfrm>
          <a:prstGeom prst="rect">
            <a:avLst/>
          </a:prstGeom>
          <a:noFill/>
        </p:spPr>
        <p:txBody>
          <a:bodyPr wrap="square" lIns="0" tIns="0" rIns="0" bIns="0" rtlCol="0">
            <a:spAutoFit/>
          </a:bodyPr>
          <a:lstStyle/>
          <a:p>
            <a:pPr>
              <a:spcBef>
                <a:spcPts val="500"/>
              </a:spcBef>
            </a:pPr>
            <a:r>
              <a:rPr lang="en-US" sz="1000" dirty="0" smtClean="0"/>
              <a:t>Less likely to have questions and want to connect with university administrators for answers</a:t>
            </a:r>
          </a:p>
        </p:txBody>
      </p:sp>
      <p:sp>
        <p:nvSpPr>
          <p:cNvPr id="19" name="Multiply 18"/>
          <p:cNvSpPr/>
          <p:nvPr/>
        </p:nvSpPr>
        <p:spPr bwMode="gray">
          <a:xfrm>
            <a:off x="504820" y="1813354"/>
            <a:ext cx="274320" cy="274320"/>
          </a:xfrm>
          <a:prstGeom prst="mathMultipl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0" name="Multiply 19"/>
          <p:cNvSpPr/>
          <p:nvPr/>
        </p:nvSpPr>
        <p:spPr bwMode="gray">
          <a:xfrm>
            <a:off x="504820" y="2453984"/>
            <a:ext cx="274320" cy="274320"/>
          </a:xfrm>
          <a:prstGeom prst="mathMultipl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1" name="Multiply 20"/>
          <p:cNvSpPr/>
          <p:nvPr/>
        </p:nvSpPr>
        <p:spPr bwMode="gray">
          <a:xfrm>
            <a:off x="504820" y="3146931"/>
            <a:ext cx="274320" cy="274320"/>
          </a:xfrm>
          <a:prstGeom prst="mathMultipl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graphicFrame>
        <p:nvGraphicFramePr>
          <p:cNvPr id="23" name="Table 22"/>
          <p:cNvGraphicFramePr>
            <a:graphicFrameLocks noGrp="1"/>
          </p:cNvGraphicFramePr>
          <p:nvPr>
            <p:extLst>
              <p:ext uri="{D42A27DB-BD31-4B8C-83A1-F6EECF244321}">
                <p14:modId xmlns:p14="http://schemas.microsoft.com/office/powerpoint/2010/main" val="3079068137"/>
              </p:ext>
            </p:extLst>
          </p:nvPr>
        </p:nvGraphicFramePr>
        <p:xfrm>
          <a:off x="3366728" y="1841516"/>
          <a:ext cx="2633536" cy="1764293"/>
        </p:xfrm>
        <a:graphic>
          <a:graphicData uri="http://schemas.openxmlformats.org/drawingml/2006/table">
            <a:tbl>
              <a:tblPr firstRow="1" bandRow="1">
                <a:tableStyleId>{2D5ABB26-0587-4C30-8999-92F81FD0307C}</a:tableStyleId>
              </a:tblPr>
              <a:tblGrid>
                <a:gridCol w="2633536"/>
              </a:tblGrid>
              <a:tr h="1209479">
                <a:tc>
                  <a:txBody>
                    <a:bodyPr/>
                    <a:lstStyle/>
                    <a:p>
                      <a:r>
                        <a:rPr lang="en-US" sz="900" b="1" dirty="0" smtClean="0"/>
                        <a:t>Diminished Parent Excitement</a:t>
                      </a:r>
                    </a:p>
                    <a:p>
                      <a:pPr>
                        <a:spcBef>
                          <a:spcPts val="500"/>
                        </a:spcBef>
                      </a:pPr>
                      <a:r>
                        <a:rPr lang="en-US" sz="900" dirty="0" smtClean="0"/>
                        <a:t>“Parent engagement starts to drop off after freshman year. Parents often don’t come back for another move-in or another family weekend.”</a:t>
                      </a:r>
                      <a:endParaRPr lang="en-US" sz="900" dirty="0"/>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54814">
                <a:tc>
                  <a:txBody>
                    <a:bodyPr/>
                    <a:lstStyle/>
                    <a:p>
                      <a:pPr algn="r"/>
                      <a:r>
                        <a:rPr lang="en-US" sz="800" i="1" dirty="0" smtClean="0"/>
                        <a:t>Matt Burrows</a:t>
                      </a:r>
                      <a:br>
                        <a:rPr lang="en-US" sz="800" i="1" dirty="0" smtClean="0"/>
                      </a:br>
                      <a:r>
                        <a:rPr lang="en-US" sz="800" i="1" dirty="0" smtClean="0"/>
                        <a:t>Senior Director, Parent &amp; Family Giving</a:t>
                      </a:r>
                      <a:br>
                        <a:rPr lang="en-US" sz="800" i="1" dirty="0" smtClean="0"/>
                      </a:br>
                      <a:r>
                        <a:rPr lang="en-US" sz="800" i="1" dirty="0" smtClean="0"/>
                        <a:t>University of Michigan</a:t>
                      </a:r>
                      <a:endParaRPr lang="en-US" sz="800" i="1" dirty="0"/>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4" name="Group 23"/>
          <p:cNvGrpSpPr/>
          <p:nvPr/>
        </p:nvGrpSpPr>
        <p:grpSpPr bwMode="gray">
          <a:xfrm>
            <a:off x="5728592" y="1841516"/>
            <a:ext cx="271672" cy="181522"/>
            <a:chOff x="7874126" y="2184908"/>
            <a:chExt cx="271672" cy="181522"/>
          </a:xfrm>
        </p:grpSpPr>
        <p:grpSp>
          <p:nvGrpSpPr>
            <p:cNvPr id="25" name="Group 24"/>
            <p:cNvGrpSpPr/>
            <p:nvPr/>
          </p:nvGrpSpPr>
          <p:grpSpPr bwMode="gray">
            <a:xfrm>
              <a:off x="7874126" y="2184908"/>
              <a:ext cx="271672" cy="181522"/>
              <a:chOff x="5569224" y="1247744"/>
              <a:chExt cx="271672" cy="181522"/>
            </a:xfrm>
          </p:grpSpPr>
          <p:sp>
            <p:nvSpPr>
              <p:cNvPr id="29" name="Rectangle 28"/>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ound Same Side Corner Rectangle 29"/>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26" name="Group 25"/>
            <p:cNvGrpSpPr/>
            <p:nvPr/>
          </p:nvGrpSpPr>
          <p:grpSpPr bwMode="gray">
            <a:xfrm>
              <a:off x="7918169" y="2231033"/>
              <a:ext cx="128164" cy="109665"/>
              <a:chOff x="5631025" y="1193671"/>
              <a:chExt cx="166314" cy="142308"/>
            </a:xfrm>
          </p:grpSpPr>
          <p:sp>
            <p:nvSpPr>
              <p:cNvPr id="27" name="Freeform 26"/>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8" name="Freeform 27"/>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914351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Planning to Approach in the First Three </a:t>
            </a:r>
            <a:r>
              <a:rPr lang="en-US" dirty="0" smtClean="0"/>
              <a:t>Months</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Acquiring Parents Early is </a:t>
            </a:r>
            <a:r>
              <a:rPr lang="en-US" dirty="0" smtClean="0"/>
              <a:t>Critical</a:t>
            </a:r>
            <a:endParaRPr lang="en-US" dirty="0"/>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26309506"/>
              </p:ext>
            </p:extLst>
          </p:nvPr>
        </p:nvGraphicFramePr>
        <p:xfrm>
          <a:off x="2951430" y="1841516"/>
          <a:ext cx="3048834" cy="1981599"/>
        </p:xfrm>
        <a:graphic>
          <a:graphicData uri="http://schemas.openxmlformats.org/drawingml/2006/table">
            <a:tbl>
              <a:tblPr firstRow="1" bandRow="1">
                <a:tableStyleId>{2D5ABB26-0587-4C30-8999-92F81FD0307C}</a:tableStyleId>
              </a:tblPr>
              <a:tblGrid>
                <a:gridCol w="3048834"/>
              </a:tblGrid>
              <a:tr h="1426785">
                <a:tc>
                  <a:txBody>
                    <a:bodyPr/>
                    <a:lstStyle/>
                    <a:p>
                      <a:r>
                        <a:rPr lang="en-US" sz="900" b="1" dirty="0" smtClean="0"/>
                        <a:t>Diminished Parent Excitement</a:t>
                      </a:r>
                    </a:p>
                    <a:p>
                      <a:pPr>
                        <a:spcBef>
                          <a:spcPts val="500"/>
                        </a:spcBef>
                      </a:pPr>
                      <a:r>
                        <a:rPr lang="en-US" sz="900" dirty="0" smtClean="0">
                          <a:solidFill>
                            <a:srgbClr val="525B63"/>
                          </a:solidFill>
                        </a:rPr>
                        <a:t>“We want to be able to screen, identify, and get in front of the right parents within the first three semesters that their child is here. After that, it’s much more of a challenge. That window is open widest early on when parents are still feeling excited.”</a:t>
                      </a:r>
                      <a:endParaRPr lang="en-US" sz="900" dirty="0">
                        <a:solidFill>
                          <a:srgbClr val="525B63"/>
                        </a:solidFill>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54814">
                <a:tc>
                  <a:txBody>
                    <a:bodyPr/>
                    <a:lstStyle/>
                    <a:p>
                      <a:pPr algn="r"/>
                      <a:r>
                        <a:rPr lang="en-US" sz="800" i="1" dirty="0" smtClean="0">
                          <a:solidFill>
                            <a:srgbClr val="525B63"/>
                          </a:solidFill>
                        </a:rPr>
                        <a:t>David </a:t>
                      </a:r>
                      <a:r>
                        <a:rPr lang="en-US" sz="800" i="1" dirty="0" err="1" smtClean="0">
                          <a:solidFill>
                            <a:srgbClr val="525B63"/>
                          </a:solidFill>
                        </a:rPr>
                        <a:t>Lieb</a:t>
                      </a:r>
                      <a:r>
                        <a:rPr lang="en-US" sz="800" i="1" dirty="0" smtClean="0">
                          <a:solidFill>
                            <a:srgbClr val="525B63"/>
                          </a:solidFill>
                        </a:rPr>
                        <a:t/>
                      </a:r>
                      <a:br>
                        <a:rPr lang="en-US" sz="800" i="1" dirty="0" smtClean="0">
                          <a:solidFill>
                            <a:srgbClr val="525B63"/>
                          </a:solidFill>
                        </a:rPr>
                      </a:br>
                      <a:r>
                        <a:rPr lang="en-US" sz="800" i="1" dirty="0" smtClean="0">
                          <a:solidFill>
                            <a:srgbClr val="525B63"/>
                          </a:solidFill>
                        </a:rPr>
                        <a:t>Senior Associate Vice-President for Development</a:t>
                      </a:r>
                      <a:br>
                        <a:rPr lang="en-US" sz="800" i="1" dirty="0" smtClean="0">
                          <a:solidFill>
                            <a:srgbClr val="525B63"/>
                          </a:solidFill>
                        </a:rPr>
                      </a:br>
                      <a:r>
                        <a:rPr lang="en-US" sz="800" i="1" dirty="0" smtClean="0">
                          <a:solidFill>
                            <a:srgbClr val="525B63"/>
                          </a:solidFill>
                        </a:rPr>
                        <a:t>Pennsylvania State University</a:t>
                      </a:r>
                      <a:endParaRPr lang="en-US" sz="800" i="1" dirty="0">
                        <a:solidFill>
                          <a:srgbClr val="525B63"/>
                        </a:solidFill>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bwMode="gray">
          <a:xfrm>
            <a:off x="5728592" y="1841516"/>
            <a:ext cx="271672" cy="181522"/>
            <a:chOff x="7874126" y="2184908"/>
            <a:chExt cx="271672" cy="181522"/>
          </a:xfrm>
        </p:grpSpPr>
        <p:grpSp>
          <p:nvGrpSpPr>
            <p:cNvPr id="9" name="Group 8"/>
            <p:cNvGrpSpPr/>
            <p:nvPr/>
          </p:nvGrpSpPr>
          <p:grpSpPr bwMode="gray">
            <a:xfrm>
              <a:off x="7874126" y="2184908"/>
              <a:ext cx="271672" cy="181522"/>
              <a:chOff x="5569224" y="1247744"/>
              <a:chExt cx="271672" cy="181522"/>
            </a:xfrm>
          </p:grpSpPr>
          <p:sp>
            <p:nvSpPr>
              <p:cNvPr id="13" name="Rectangle 12"/>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4" name="Round Same Side Corner Rectangle 13"/>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10" name="Group 9"/>
            <p:cNvGrpSpPr/>
            <p:nvPr/>
          </p:nvGrpSpPr>
          <p:grpSpPr bwMode="gray">
            <a:xfrm>
              <a:off x="7918169" y="2231033"/>
              <a:ext cx="128164" cy="109665"/>
              <a:chOff x="5631025" y="1193671"/>
              <a:chExt cx="166314" cy="142308"/>
            </a:xfrm>
          </p:grpSpPr>
          <p:sp>
            <p:nvSpPr>
              <p:cNvPr id="11" name="Freeform 10"/>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2" name="Freeform 11"/>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15" name="Group 14"/>
          <p:cNvGrpSpPr/>
          <p:nvPr/>
        </p:nvGrpSpPr>
        <p:grpSpPr>
          <a:xfrm>
            <a:off x="357933" y="1022123"/>
            <a:ext cx="2139817" cy="3386084"/>
            <a:chOff x="4000500" y="1022123"/>
            <a:chExt cx="2139817" cy="3386084"/>
          </a:xfrm>
        </p:grpSpPr>
        <p:sp>
          <p:nvSpPr>
            <p:cNvPr id="16" name="TextBox 15"/>
            <p:cNvSpPr txBox="1"/>
            <p:nvPr/>
          </p:nvSpPr>
          <p:spPr bwMode="gray">
            <a:xfrm>
              <a:off x="4000500" y="1022123"/>
              <a:ext cx="2139817" cy="153888"/>
            </a:xfrm>
            <a:prstGeom prst="rect">
              <a:avLst/>
            </a:prstGeom>
            <a:noFill/>
          </p:spPr>
          <p:txBody>
            <a:bodyPr wrap="square" lIns="0" tIns="0" rIns="0" bIns="0" rtlCol="0">
              <a:spAutoFit/>
            </a:bodyPr>
            <a:lstStyle/>
            <a:p>
              <a:pPr>
                <a:spcBef>
                  <a:spcPts val="500"/>
                </a:spcBef>
              </a:pPr>
              <a:r>
                <a:rPr lang="en-US" sz="1000" b="1" dirty="0" smtClean="0">
                  <a:solidFill>
                    <a:srgbClr val="525B63"/>
                  </a:solidFill>
                </a:rPr>
                <a:t>Status Quo Appeal Timeline</a:t>
              </a:r>
            </a:p>
          </p:txBody>
        </p:sp>
        <p:sp>
          <p:nvSpPr>
            <p:cNvPr id="17" name="Right Arrow 16"/>
            <p:cNvSpPr/>
            <p:nvPr/>
          </p:nvSpPr>
          <p:spPr bwMode="gray">
            <a:xfrm rot="16200000" flipH="1" flipV="1">
              <a:off x="2887961" y="2686551"/>
              <a:ext cx="3026188" cy="41712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defTabSz="1463675"/>
              <a:endParaRPr lang="en-US" sz="900" dirty="0" smtClean="0">
                <a:solidFill>
                  <a:srgbClr val="FFFFFF"/>
                </a:solidFill>
              </a:endParaRPr>
            </a:p>
          </p:txBody>
        </p:sp>
        <p:sp>
          <p:nvSpPr>
            <p:cNvPr id="18" name="TextBox 17"/>
            <p:cNvSpPr txBox="1"/>
            <p:nvPr/>
          </p:nvSpPr>
          <p:spPr bwMode="gray">
            <a:xfrm>
              <a:off x="4733923" y="1485449"/>
              <a:ext cx="1019175" cy="415498"/>
            </a:xfrm>
            <a:prstGeom prst="rect">
              <a:avLst/>
            </a:prstGeom>
            <a:noFill/>
          </p:spPr>
          <p:txBody>
            <a:bodyPr wrap="square" lIns="0" tIns="0" rIns="0" bIns="0" rtlCol="0">
              <a:spAutoFit/>
            </a:bodyPr>
            <a:lstStyle/>
            <a:p>
              <a:pPr>
                <a:spcBef>
                  <a:spcPts val="500"/>
                </a:spcBef>
              </a:pPr>
              <a:r>
                <a:rPr lang="en-US" sz="900" i="1" dirty="0" smtClean="0">
                  <a:solidFill>
                    <a:srgbClr val="525B63"/>
                  </a:solidFill>
                </a:rPr>
                <a:t>July</a:t>
              </a:r>
              <a:r>
                <a:rPr lang="en-US" sz="900" dirty="0" smtClean="0">
                  <a:solidFill>
                    <a:srgbClr val="525B63"/>
                  </a:solidFill>
                </a:rPr>
                <a:t/>
              </a:r>
              <a:br>
                <a:rPr lang="en-US" sz="900" dirty="0" smtClean="0">
                  <a:solidFill>
                    <a:srgbClr val="525B63"/>
                  </a:solidFill>
                </a:rPr>
              </a:br>
              <a:r>
                <a:rPr lang="en-US" sz="900" dirty="0" smtClean="0">
                  <a:solidFill>
                    <a:srgbClr val="525B63"/>
                  </a:solidFill>
                </a:rPr>
                <a:t>Student and parent send-off</a:t>
              </a:r>
            </a:p>
          </p:txBody>
        </p:sp>
        <p:sp>
          <p:nvSpPr>
            <p:cNvPr id="19" name="TextBox 18"/>
            <p:cNvSpPr txBox="1"/>
            <p:nvPr/>
          </p:nvSpPr>
          <p:spPr bwMode="gray">
            <a:xfrm>
              <a:off x="4733923" y="2104298"/>
              <a:ext cx="1019175" cy="415498"/>
            </a:xfrm>
            <a:prstGeom prst="rect">
              <a:avLst/>
            </a:prstGeom>
            <a:noFill/>
          </p:spPr>
          <p:txBody>
            <a:bodyPr wrap="square" lIns="0" tIns="0" rIns="0" bIns="0" rtlCol="0">
              <a:spAutoFit/>
            </a:bodyPr>
            <a:lstStyle/>
            <a:p>
              <a:pPr>
                <a:spcBef>
                  <a:spcPts val="500"/>
                </a:spcBef>
              </a:pPr>
              <a:r>
                <a:rPr lang="en-US" sz="900" i="1" dirty="0" smtClean="0">
                  <a:solidFill>
                    <a:srgbClr val="525B63"/>
                  </a:solidFill>
                </a:rPr>
                <a:t>August</a:t>
              </a:r>
              <a:r>
                <a:rPr lang="en-US" sz="900" dirty="0" smtClean="0">
                  <a:solidFill>
                    <a:srgbClr val="525B63"/>
                  </a:solidFill>
                </a:rPr>
                <a:t/>
              </a:r>
              <a:br>
                <a:rPr lang="en-US" sz="900" dirty="0" smtClean="0">
                  <a:solidFill>
                    <a:srgbClr val="525B63"/>
                  </a:solidFill>
                </a:rPr>
              </a:br>
              <a:r>
                <a:rPr lang="en-US" sz="900" dirty="0" smtClean="0">
                  <a:solidFill>
                    <a:srgbClr val="525B63"/>
                  </a:solidFill>
                </a:rPr>
                <a:t>Parent orientation</a:t>
              </a:r>
            </a:p>
          </p:txBody>
        </p:sp>
        <p:sp>
          <p:nvSpPr>
            <p:cNvPr id="20" name="TextBox 19"/>
            <p:cNvSpPr txBox="1"/>
            <p:nvPr/>
          </p:nvSpPr>
          <p:spPr bwMode="gray">
            <a:xfrm>
              <a:off x="4733923" y="3034219"/>
              <a:ext cx="1019175" cy="276999"/>
            </a:xfrm>
            <a:prstGeom prst="rect">
              <a:avLst/>
            </a:prstGeom>
            <a:noFill/>
          </p:spPr>
          <p:txBody>
            <a:bodyPr wrap="square" lIns="0" tIns="0" rIns="0" bIns="0" rtlCol="0">
              <a:spAutoFit/>
            </a:bodyPr>
            <a:lstStyle/>
            <a:p>
              <a:pPr>
                <a:spcBef>
                  <a:spcPts val="500"/>
                </a:spcBef>
              </a:pPr>
              <a:r>
                <a:rPr lang="en-US" sz="900" i="1" dirty="0" smtClean="0">
                  <a:solidFill>
                    <a:srgbClr val="525B63"/>
                  </a:solidFill>
                </a:rPr>
                <a:t>October</a:t>
              </a:r>
              <a:r>
                <a:rPr lang="en-US" sz="900" dirty="0" smtClean="0">
                  <a:solidFill>
                    <a:srgbClr val="525B63"/>
                  </a:solidFill>
                </a:rPr>
                <a:t/>
              </a:r>
              <a:br>
                <a:rPr lang="en-US" sz="900" dirty="0" smtClean="0">
                  <a:solidFill>
                    <a:srgbClr val="525B63"/>
                  </a:solidFill>
                </a:rPr>
              </a:br>
              <a:r>
                <a:rPr lang="en-US" sz="900" dirty="0" smtClean="0">
                  <a:solidFill>
                    <a:srgbClr val="525B63"/>
                  </a:solidFill>
                </a:rPr>
                <a:t>Family weekend</a:t>
              </a:r>
            </a:p>
          </p:txBody>
        </p:sp>
        <p:sp>
          <p:nvSpPr>
            <p:cNvPr id="21" name="TextBox 20"/>
            <p:cNvSpPr txBox="1"/>
            <p:nvPr/>
          </p:nvSpPr>
          <p:spPr bwMode="gray">
            <a:xfrm>
              <a:off x="4733922" y="3499179"/>
              <a:ext cx="1019175" cy="553998"/>
            </a:xfrm>
            <a:prstGeom prst="rect">
              <a:avLst/>
            </a:prstGeom>
            <a:noFill/>
          </p:spPr>
          <p:txBody>
            <a:bodyPr wrap="square" lIns="0" tIns="0" rIns="0" bIns="0" rtlCol="0">
              <a:spAutoFit/>
            </a:bodyPr>
            <a:lstStyle/>
            <a:p>
              <a:pPr>
                <a:spcBef>
                  <a:spcPts val="500"/>
                </a:spcBef>
              </a:pPr>
              <a:r>
                <a:rPr lang="en-US" sz="900" i="1" dirty="0" smtClean="0">
                  <a:solidFill>
                    <a:srgbClr val="525B63"/>
                  </a:solidFill>
                </a:rPr>
                <a:t>November to February</a:t>
              </a:r>
              <a:r>
                <a:rPr lang="en-US" sz="900" dirty="0" smtClean="0">
                  <a:solidFill>
                    <a:srgbClr val="525B63"/>
                  </a:solidFill>
                </a:rPr>
                <a:t/>
              </a:r>
              <a:br>
                <a:rPr lang="en-US" sz="900" dirty="0" smtClean="0">
                  <a:solidFill>
                    <a:srgbClr val="525B63"/>
                  </a:solidFill>
                </a:rPr>
              </a:br>
              <a:r>
                <a:rPr lang="en-US" sz="900" dirty="0" smtClean="0">
                  <a:solidFill>
                    <a:srgbClr val="525B63"/>
                  </a:solidFill>
                </a:rPr>
                <a:t>Mass phone or mail solicitation</a:t>
              </a:r>
            </a:p>
          </p:txBody>
        </p:sp>
        <p:sp>
          <p:nvSpPr>
            <p:cNvPr id="22" name="TextBox 21"/>
            <p:cNvSpPr txBox="1"/>
            <p:nvPr/>
          </p:nvSpPr>
          <p:spPr bwMode="gray">
            <a:xfrm>
              <a:off x="4733923" y="2638043"/>
              <a:ext cx="1019175" cy="276999"/>
            </a:xfrm>
            <a:prstGeom prst="rect">
              <a:avLst/>
            </a:prstGeom>
            <a:noFill/>
          </p:spPr>
          <p:txBody>
            <a:bodyPr wrap="square" lIns="0" tIns="0" rIns="0" bIns="0" rtlCol="0">
              <a:spAutoFit/>
            </a:bodyPr>
            <a:lstStyle/>
            <a:p>
              <a:pPr>
                <a:spcBef>
                  <a:spcPts val="500"/>
                </a:spcBef>
              </a:pPr>
              <a:r>
                <a:rPr lang="en-US" sz="900" i="1" dirty="0" smtClean="0">
                  <a:solidFill>
                    <a:srgbClr val="525B63"/>
                  </a:solidFill>
                </a:rPr>
                <a:t>September</a:t>
              </a:r>
              <a:r>
                <a:rPr lang="en-US" sz="900" dirty="0" smtClean="0">
                  <a:solidFill>
                    <a:srgbClr val="525B63"/>
                  </a:solidFill>
                </a:rPr>
                <a:t/>
              </a:r>
              <a:br>
                <a:rPr lang="en-US" sz="900" dirty="0" smtClean="0">
                  <a:solidFill>
                    <a:srgbClr val="525B63"/>
                  </a:solidFill>
                </a:rPr>
              </a:br>
              <a:r>
                <a:rPr lang="en-US" sz="900" dirty="0" smtClean="0">
                  <a:solidFill>
                    <a:srgbClr val="525B63"/>
                  </a:solidFill>
                </a:rPr>
                <a:t>Parent newsletter</a:t>
              </a:r>
            </a:p>
          </p:txBody>
        </p:sp>
        <p:sp>
          <p:nvSpPr>
            <p:cNvPr id="23" name="Rectangle 22"/>
            <p:cNvSpPr/>
            <p:nvPr/>
          </p:nvSpPr>
          <p:spPr>
            <a:xfrm>
              <a:off x="4657242" y="3470605"/>
              <a:ext cx="1095855" cy="682294"/>
            </a:xfrm>
            <a:prstGeom prst="rect">
              <a:avLst/>
            </a:prstGeom>
            <a:noFill/>
            <a:ln w="19050" cap="flat" cmpd="sng" algn="ctr">
              <a:solidFill>
                <a:schemeClr val="accent3"/>
              </a:solidFill>
              <a:prstDash val="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525B63"/>
                </a:solidFill>
              </a:endParaRPr>
            </a:p>
          </p:txBody>
        </p:sp>
      </p:grpSp>
    </p:spTree>
    <p:extLst>
      <p:ext uri="{BB962C8B-B14F-4D97-AF65-F5344CB8AC3E}">
        <p14:creationId xmlns:p14="http://schemas.microsoft.com/office/powerpoint/2010/main" val="245093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a:xfrm>
            <a:off x="266700" y="640267"/>
            <a:ext cx="5867400" cy="184666"/>
          </a:xfrm>
        </p:spPr>
        <p:txBody>
          <a:bodyPr/>
          <a:lstStyle/>
          <a:p>
            <a:r>
              <a:rPr lang="en-US" dirty="0" smtClean="0"/>
              <a:t>Current Parent Engagement Events Are Inefficient</a:t>
            </a:r>
            <a:endParaRPr lang="en-US" dirty="0"/>
          </a:p>
        </p:txBody>
      </p:sp>
      <p:sp>
        <p:nvSpPr>
          <p:cNvPr id="7" name="Text Placeholder 6"/>
          <p:cNvSpPr>
            <a:spLocks noGrp="1"/>
          </p:cNvSpPr>
          <p:nvPr>
            <p:ph type="body" sz="quarter" idx="12"/>
          </p:nvPr>
        </p:nvSpPr>
        <p:spPr>
          <a:xfrm>
            <a:off x="266700" y="309824"/>
            <a:ext cx="5472363" cy="256480"/>
          </a:xfrm>
        </p:spPr>
        <p:txBody>
          <a:bodyPr/>
          <a:lstStyle/>
          <a:p>
            <a:r>
              <a:rPr lang="en-US" dirty="0" smtClean="0"/>
              <a:t>Staying Connected With Parents</a:t>
            </a:r>
            <a:endParaRPr lang="en-US" dirty="0"/>
          </a:p>
        </p:txBody>
      </p:sp>
      <p:sp>
        <p:nvSpPr>
          <p:cNvPr id="8" name="Text Placeholder 7"/>
          <p:cNvSpPr>
            <a:spLocks noGrp="1"/>
          </p:cNvSpPr>
          <p:nvPr>
            <p:ph type="body" sz="quarter" idx="13"/>
          </p:nvPr>
        </p:nvSpPr>
        <p:spPr>
          <a:xfrm>
            <a:off x="3814945" y="4540250"/>
            <a:ext cx="2319155" cy="123111"/>
          </a:xfrm>
        </p:spPr>
        <p:txBody>
          <a:bodyPr/>
          <a:lstStyle/>
          <a:p>
            <a:pPr algn="r"/>
            <a:r>
              <a:rPr lang="en-US" dirty="0" smtClean="0"/>
              <a:t>. </a:t>
            </a:r>
            <a:endParaRPr lang="en-US" dirty="0"/>
          </a:p>
        </p:txBody>
      </p:sp>
      <p:sp>
        <p:nvSpPr>
          <p:cNvPr id="9" name="Text Placeholder 8"/>
          <p:cNvSpPr>
            <a:spLocks noGrp="1"/>
          </p:cNvSpPr>
          <p:nvPr>
            <p:ph type="body" sz="quarter" idx="14"/>
          </p:nvPr>
        </p:nvSpPr>
        <p:spPr/>
        <p:txBody>
          <a:bodyPr/>
          <a:lstStyle/>
          <a:p>
            <a:endParaRPr lang="en-US"/>
          </a:p>
        </p:txBody>
      </p:sp>
      <p:sp>
        <p:nvSpPr>
          <p:cNvPr id="10" name="TextBox 9"/>
          <p:cNvSpPr txBox="1"/>
          <p:nvPr/>
        </p:nvSpPr>
        <p:spPr bwMode="gray">
          <a:xfrm>
            <a:off x="4175347" y="1854948"/>
            <a:ext cx="1866678" cy="1323439"/>
          </a:xfrm>
          <a:prstGeom prst="rect">
            <a:avLst/>
          </a:prstGeom>
          <a:noFill/>
        </p:spPr>
        <p:txBody>
          <a:bodyPr wrap="square" lIns="182880" tIns="91440" rIns="182880" bIns="0" rtlCol="0">
            <a:spAutoFit/>
          </a:bodyPr>
          <a:lstStyle/>
          <a:p>
            <a:pPr>
              <a:spcBef>
                <a:spcPts val="500"/>
              </a:spcBef>
            </a:pPr>
            <a:r>
              <a:rPr lang="en-US" sz="1000" dirty="0">
                <a:solidFill>
                  <a:srgbClr val="525B63"/>
                </a:solidFill>
              </a:rPr>
              <a:t>“To stay connected with parents without breaking the bank, we need easy ways for fundraisers to get in front of parents and  show them that we care about them and </a:t>
            </a:r>
            <a:r>
              <a:rPr lang="en-US" sz="1000" dirty="0" smtClean="0">
                <a:solidFill>
                  <a:srgbClr val="525B63"/>
                </a:solidFill>
              </a:rPr>
              <a:t>recognize </a:t>
            </a:r>
            <a:r>
              <a:rPr lang="en-US" sz="1000" dirty="0">
                <a:solidFill>
                  <a:srgbClr val="525B63"/>
                </a:solidFill>
              </a:rPr>
              <a:t>their support</a:t>
            </a:r>
            <a:r>
              <a:rPr lang="en-US" sz="1000" dirty="0" smtClean="0">
                <a:solidFill>
                  <a:srgbClr val="525B63"/>
                </a:solidFill>
              </a:rPr>
              <a:t>.”</a:t>
            </a:r>
            <a:endParaRPr lang="en-US" sz="1000" dirty="0">
              <a:solidFill>
                <a:srgbClr val="525B63"/>
              </a:solidFill>
            </a:endParaRPr>
          </a:p>
        </p:txBody>
      </p:sp>
      <p:sp>
        <p:nvSpPr>
          <p:cNvPr id="11" name="TextBox 10"/>
          <p:cNvSpPr txBox="1"/>
          <p:nvPr/>
        </p:nvSpPr>
        <p:spPr bwMode="gray">
          <a:xfrm>
            <a:off x="4208650" y="3570078"/>
            <a:ext cx="1911581" cy="397032"/>
          </a:xfrm>
          <a:prstGeom prst="rect">
            <a:avLst/>
          </a:prstGeom>
          <a:noFill/>
        </p:spPr>
        <p:txBody>
          <a:bodyPr wrap="square" lIns="0" tIns="0" rIns="182880" bIns="118872" rtlCol="0" anchor="b">
            <a:spAutoFit/>
          </a:bodyPr>
          <a:lstStyle/>
          <a:p>
            <a:pPr algn="r"/>
            <a:r>
              <a:rPr lang="en-US" sz="900" i="1" dirty="0" smtClean="0">
                <a:solidFill>
                  <a:srgbClr val="525B63"/>
                </a:solidFill>
              </a:rPr>
              <a:t>Director of Parent Programs</a:t>
            </a:r>
            <a:br>
              <a:rPr lang="en-US" sz="900" i="1" dirty="0" smtClean="0">
                <a:solidFill>
                  <a:srgbClr val="525B63"/>
                </a:solidFill>
              </a:rPr>
            </a:br>
            <a:r>
              <a:rPr lang="en-US" sz="900" i="1" dirty="0" smtClean="0">
                <a:solidFill>
                  <a:srgbClr val="525B63"/>
                </a:solidFill>
              </a:rPr>
              <a:t>Public University</a:t>
            </a:r>
            <a:endParaRPr lang="en-US" sz="900" i="1" dirty="0">
              <a:solidFill>
                <a:srgbClr val="525B63"/>
              </a:solidFill>
            </a:endParaRPr>
          </a:p>
        </p:txBody>
      </p:sp>
      <p:sp>
        <p:nvSpPr>
          <p:cNvPr id="12" name="Text Placeholder 9"/>
          <p:cNvSpPr>
            <a:spLocks noGrp="1"/>
          </p:cNvSpPr>
          <p:nvPr/>
        </p:nvSpPr>
        <p:spPr bwMode="gray">
          <a:xfrm>
            <a:off x="4170550" y="1333732"/>
            <a:ext cx="1866678" cy="2639752"/>
          </a:xfrm>
          <a:prstGeom prst="rect">
            <a:avLst/>
          </a:prstGeom>
          <a:noFill/>
          <a:ln w="19050">
            <a:solidFill>
              <a:schemeClr val="accent3"/>
            </a:solidFill>
            <a:miter lim="800000"/>
          </a:ln>
        </p:spPr>
        <p:txBody>
          <a:bodyPr vert="horz" wrap="square" lIns="182880" tIns="18288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525B63"/>
                </a:solidFill>
              </a:rPr>
              <a:t>Searching for the Right Initiatives</a:t>
            </a:r>
            <a:endParaRPr lang="en-US" sz="1100" dirty="0">
              <a:solidFill>
                <a:srgbClr val="525B63"/>
              </a:solidFill>
            </a:endParaRPr>
          </a:p>
        </p:txBody>
      </p:sp>
      <p:grpSp>
        <p:nvGrpSpPr>
          <p:cNvPr id="13" name="Group 12"/>
          <p:cNvGrpSpPr/>
          <p:nvPr/>
        </p:nvGrpSpPr>
        <p:grpSpPr bwMode="gray">
          <a:xfrm>
            <a:off x="4075661" y="1207545"/>
            <a:ext cx="252374" cy="252374"/>
            <a:chOff x="3104999" y="1860587"/>
            <a:chExt cx="252374" cy="252374"/>
          </a:xfrm>
        </p:grpSpPr>
        <p:sp>
          <p:nvSpPr>
            <p:cNvPr id="14" name="Rectangle 13"/>
            <p:cNvSpPr/>
            <p:nvPr/>
          </p:nvSpPr>
          <p:spPr bwMode="gray">
            <a:xfrm>
              <a:off x="3104999" y="186058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grpSp>
          <p:nvGrpSpPr>
            <p:cNvPr id="15" name="Group 14"/>
            <p:cNvGrpSpPr>
              <a:grpSpLocks noChangeAspect="1"/>
            </p:cNvGrpSpPr>
            <p:nvPr/>
          </p:nvGrpSpPr>
          <p:grpSpPr bwMode="gray">
            <a:xfrm>
              <a:off x="3159782" y="1913622"/>
              <a:ext cx="142808" cy="146304"/>
              <a:chOff x="3145010" y="1854051"/>
              <a:chExt cx="124957" cy="128016"/>
            </a:xfrm>
          </p:grpSpPr>
          <p:sp>
            <p:nvSpPr>
              <p:cNvPr id="16"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sp>
            <p:nvSpPr>
              <p:cNvPr id="17"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25B63"/>
                  </a:solidFill>
                </a:endParaRPr>
              </a:p>
            </p:txBody>
          </p:sp>
        </p:grpSp>
      </p:grpSp>
      <p:sp>
        <p:nvSpPr>
          <p:cNvPr id="18" name="TextBox 17"/>
          <p:cNvSpPr txBox="1"/>
          <p:nvPr/>
        </p:nvSpPr>
        <p:spPr bwMode="gray">
          <a:xfrm>
            <a:off x="736600" y="1290642"/>
            <a:ext cx="2627312" cy="338554"/>
          </a:xfrm>
          <a:prstGeom prst="rect">
            <a:avLst/>
          </a:prstGeom>
          <a:noFill/>
        </p:spPr>
        <p:txBody>
          <a:bodyPr wrap="square" lIns="0" tIns="0" rIns="0" bIns="0" rtlCol="0">
            <a:spAutoFit/>
          </a:bodyPr>
          <a:lstStyle/>
          <a:p>
            <a:pPr algn="ctr">
              <a:spcBef>
                <a:spcPts val="500"/>
              </a:spcBef>
            </a:pPr>
            <a:r>
              <a:rPr lang="en-US" sz="1100" b="1" dirty="0" smtClean="0"/>
              <a:t>The Problem with Current</a:t>
            </a:r>
            <a:br>
              <a:rPr lang="en-US" sz="1100" b="1" dirty="0" smtClean="0"/>
            </a:br>
            <a:r>
              <a:rPr lang="en-US" sz="1100" b="1" dirty="0" smtClean="0"/>
              <a:t>Parent Program</a:t>
            </a:r>
          </a:p>
        </p:txBody>
      </p:sp>
      <p:sp>
        <p:nvSpPr>
          <p:cNvPr id="19" name="TextBox 18"/>
          <p:cNvSpPr txBox="1"/>
          <p:nvPr/>
        </p:nvSpPr>
        <p:spPr bwMode="gray">
          <a:xfrm>
            <a:off x="2234009" y="1926221"/>
            <a:ext cx="1729581" cy="1577355"/>
          </a:xfrm>
          <a:prstGeom prst="rect">
            <a:avLst/>
          </a:prstGeom>
          <a:noFill/>
        </p:spPr>
        <p:txBody>
          <a:bodyPr wrap="square" lIns="0" tIns="0" rIns="0" bIns="0" rtlCol="0">
            <a:spAutoFit/>
          </a:bodyPr>
          <a:lstStyle/>
          <a:p>
            <a:pPr algn="ctr">
              <a:spcBef>
                <a:spcPts val="500"/>
              </a:spcBef>
            </a:pPr>
            <a:r>
              <a:rPr lang="en-US" sz="1000" u="sng" dirty="0" smtClean="0"/>
              <a:t>Drawbacks</a:t>
            </a:r>
          </a:p>
          <a:p>
            <a:pPr marL="171450" indent="-171450">
              <a:spcBef>
                <a:spcPts val="500"/>
              </a:spcBef>
              <a:buFont typeface="Arial" panose="020B0604020202020204" pitchFamily="34" charset="0"/>
              <a:buChar char="•"/>
            </a:pPr>
            <a:r>
              <a:rPr lang="en-US" sz="1000" dirty="0"/>
              <a:t>Events can be costly to host on </a:t>
            </a:r>
            <a:r>
              <a:rPr lang="en-US" sz="1000" dirty="0" smtClean="0"/>
              <a:t>campus</a:t>
            </a:r>
          </a:p>
          <a:p>
            <a:pPr marL="171450" indent="-171450">
              <a:spcBef>
                <a:spcPts val="500"/>
              </a:spcBef>
              <a:buFont typeface="Arial" panose="020B0604020202020204" pitchFamily="34" charset="0"/>
              <a:buChar char="•"/>
            </a:pPr>
            <a:r>
              <a:rPr lang="en-US" sz="1000" dirty="0" smtClean="0"/>
              <a:t>Parent interest in returning to campus decreases after orientation and move-in</a:t>
            </a:r>
          </a:p>
          <a:p>
            <a:pPr marL="171450" indent="-171450">
              <a:spcBef>
                <a:spcPts val="500"/>
              </a:spcBef>
              <a:buFont typeface="Arial" panose="020B0604020202020204" pitchFamily="34" charset="0"/>
              <a:buChar char="•"/>
            </a:pPr>
            <a:r>
              <a:rPr lang="en-US" sz="1000" dirty="0" smtClean="0"/>
              <a:t>Presidential and other senior leader access is typically limited</a:t>
            </a:r>
          </a:p>
        </p:txBody>
      </p:sp>
      <p:grpSp>
        <p:nvGrpSpPr>
          <p:cNvPr id="20" name="Group 19"/>
          <p:cNvGrpSpPr/>
          <p:nvPr/>
        </p:nvGrpSpPr>
        <p:grpSpPr>
          <a:xfrm>
            <a:off x="370840" y="2515180"/>
            <a:ext cx="1627187" cy="318929"/>
            <a:chOff x="4526279" y="1355852"/>
            <a:chExt cx="1627187" cy="318929"/>
          </a:xfrm>
        </p:grpSpPr>
        <p:sp>
          <p:nvSpPr>
            <p:cNvPr id="21" name="TextBox 20"/>
            <p:cNvSpPr txBox="1"/>
            <p:nvPr/>
          </p:nvSpPr>
          <p:spPr bwMode="gray">
            <a:xfrm>
              <a:off x="4807266" y="1355852"/>
              <a:ext cx="1346200" cy="307777"/>
            </a:xfrm>
            <a:prstGeom prst="rect">
              <a:avLst/>
            </a:prstGeom>
            <a:noFill/>
          </p:spPr>
          <p:txBody>
            <a:bodyPr wrap="square" lIns="0" tIns="0" rIns="0" bIns="0" rtlCol="0">
              <a:spAutoFit/>
            </a:bodyPr>
            <a:lstStyle/>
            <a:p>
              <a:pPr algn="ctr">
                <a:spcBef>
                  <a:spcPts val="500"/>
                </a:spcBef>
              </a:pPr>
              <a:r>
                <a:rPr lang="en-US" sz="1000" dirty="0" smtClean="0"/>
                <a:t>Parent Weekend</a:t>
              </a:r>
              <a:br>
                <a:rPr lang="en-US" sz="1000" dirty="0" smtClean="0"/>
              </a:br>
              <a:r>
                <a:rPr lang="en-US" sz="1000" dirty="0" smtClean="0"/>
                <a:t>Donor Events</a:t>
              </a:r>
            </a:p>
          </p:txBody>
        </p:sp>
        <p:pic>
          <p:nvPicPr>
            <p:cNvPr id="22" name="Picture 2" descr="\\GROOMLAKE\share\ABC Templates and Resources\EAB Templates and Resources\EAB Art Icons Logos\EAB Icons\Calend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79" y="1355852"/>
              <a:ext cx="320040" cy="3189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70840" y="1861013"/>
            <a:ext cx="1627187" cy="307777"/>
            <a:chOff x="2647950" y="1361427"/>
            <a:chExt cx="1627187" cy="307777"/>
          </a:xfrm>
        </p:grpSpPr>
        <p:sp>
          <p:nvSpPr>
            <p:cNvPr id="24" name="TextBox 23"/>
            <p:cNvSpPr txBox="1"/>
            <p:nvPr/>
          </p:nvSpPr>
          <p:spPr bwMode="gray">
            <a:xfrm>
              <a:off x="2928937" y="1361427"/>
              <a:ext cx="1346200" cy="307777"/>
            </a:xfrm>
            <a:prstGeom prst="rect">
              <a:avLst/>
            </a:prstGeom>
            <a:noFill/>
          </p:spPr>
          <p:txBody>
            <a:bodyPr wrap="square" lIns="0" tIns="0" rIns="0" bIns="0" rtlCol="0">
              <a:spAutoFit/>
            </a:bodyPr>
            <a:lstStyle/>
            <a:p>
              <a:pPr algn="ctr">
                <a:spcBef>
                  <a:spcPts val="500"/>
                </a:spcBef>
              </a:pPr>
              <a:r>
                <a:rPr lang="en-US" sz="1000" dirty="0" smtClean="0"/>
                <a:t>Parent Donor</a:t>
              </a:r>
              <a:br>
                <a:rPr lang="en-US" sz="1000" dirty="0" smtClean="0"/>
              </a:br>
              <a:r>
                <a:rPr lang="en-US" sz="1000" dirty="0" smtClean="0"/>
                <a:t>Councils</a:t>
              </a:r>
            </a:p>
          </p:txBody>
        </p:sp>
        <p:pic>
          <p:nvPicPr>
            <p:cNvPr id="25" name="Picture 3" descr="\\GROOMLAKE\share\ABC Templates and Resources\EAB Templates and Resources\EAB Art Icons Logos\EAB Icons\Meeting_5_peo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368949"/>
              <a:ext cx="365760" cy="2927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47980" y="3121256"/>
            <a:ext cx="1689100" cy="461665"/>
            <a:chOff x="939165" y="2702157"/>
            <a:chExt cx="1689100" cy="461665"/>
          </a:xfrm>
        </p:grpSpPr>
        <p:sp>
          <p:nvSpPr>
            <p:cNvPr id="27" name="TextBox 26"/>
            <p:cNvSpPr txBox="1"/>
            <p:nvPr/>
          </p:nvSpPr>
          <p:spPr bwMode="gray">
            <a:xfrm>
              <a:off x="1282065" y="2702157"/>
              <a:ext cx="1346200" cy="461665"/>
            </a:xfrm>
            <a:prstGeom prst="rect">
              <a:avLst/>
            </a:prstGeom>
            <a:noFill/>
          </p:spPr>
          <p:txBody>
            <a:bodyPr wrap="square" lIns="0" tIns="0" rIns="0" bIns="0" rtlCol="0">
              <a:spAutoFit/>
            </a:bodyPr>
            <a:lstStyle/>
            <a:p>
              <a:pPr algn="ctr">
                <a:spcBef>
                  <a:spcPts val="500"/>
                </a:spcBef>
              </a:pPr>
              <a:r>
                <a:rPr lang="en-US" sz="1000" dirty="0" smtClean="0"/>
                <a:t>Parent Donor Commencement Events</a:t>
              </a:r>
            </a:p>
          </p:txBody>
        </p:sp>
        <p:pic>
          <p:nvPicPr>
            <p:cNvPr id="28" name="Picture 2" descr="\\GROOMLAKE\share\ABC Templates and Resources\EAB Templates and Resources\EAB Art Icons Logos\EAB Icons\Graduation_c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165" y="2819007"/>
              <a:ext cx="365760" cy="227965"/>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Left Brace 28"/>
          <p:cNvSpPr/>
          <p:nvPr/>
        </p:nvSpPr>
        <p:spPr bwMode="gray">
          <a:xfrm flipH="1">
            <a:off x="1998027" y="1861013"/>
            <a:ext cx="162552" cy="1744196"/>
          </a:xfrm>
          <a:prstGeom prst="leftBrace">
            <a:avLst>
              <a:gd name="adj1" fmla="val 0"/>
              <a:gd name="adj2" fmla="val 47954"/>
            </a:avLst>
          </a:prstGeom>
          <a:ln w="6350" cap="rnd">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739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a:xfrm>
            <a:off x="266700" y="640267"/>
            <a:ext cx="5867400" cy="184666"/>
          </a:xfrm>
        </p:spPr>
        <p:txBody>
          <a:bodyPr/>
          <a:lstStyle/>
          <a:p>
            <a:r>
              <a:rPr lang="en-US" dirty="0"/>
              <a:t>Decreasing ROI in Alumni Giving Highlights Need for a Broader </a:t>
            </a:r>
            <a:r>
              <a:rPr lang="en-US" dirty="0" smtClean="0"/>
              <a:t>Base</a:t>
            </a:r>
            <a:endParaRPr lang="en-US" dirty="0"/>
          </a:p>
        </p:txBody>
      </p:sp>
      <p:sp>
        <p:nvSpPr>
          <p:cNvPr id="7" name="Text Placeholder 6"/>
          <p:cNvSpPr>
            <a:spLocks noGrp="1"/>
          </p:cNvSpPr>
          <p:nvPr>
            <p:ph type="body" sz="quarter" idx="12"/>
          </p:nvPr>
        </p:nvSpPr>
        <p:spPr>
          <a:xfrm>
            <a:off x="266700" y="309824"/>
            <a:ext cx="5472363" cy="256480"/>
          </a:xfrm>
        </p:spPr>
        <p:txBody>
          <a:bodyPr/>
          <a:lstStyle/>
          <a:p>
            <a:r>
              <a:rPr lang="en-US" dirty="0"/>
              <a:t>Nearing a Saturation </a:t>
            </a:r>
            <a:r>
              <a:rPr lang="en-US" dirty="0" smtClean="0"/>
              <a:t>Point</a:t>
            </a:r>
            <a:endParaRPr lang="en-US" dirty="0"/>
          </a:p>
        </p:txBody>
      </p:sp>
      <p:sp>
        <p:nvSpPr>
          <p:cNvPr id="8" name="Text Placeholder 7"/>
          <p:cNvSpPr>
            <a:spLocks noGrp="1"/>
          </p:cNvSpPr>
          <p:nvPr>
            <p:ph type="body" sz="quarter" idx="13"/>
          </p:nvPr>
        </p:nvSpPr>
        <p:spPr>
          <a:xfrm>
            <a:off x="2498756" y="4446657"/>
            <a:ext cx="3902045" cy="353943"/>
          </a:xfrm>
        </p:spPr>
        <p:txBody>
          <a:bodyPr/>
          <a:lstStyle/>
          <a:p>
            <a:r>
              <a:rPr lang="en-US" dirty="0"/>
              <a:t>Sources: </a:t>
            </a:r>
            <a:r>
              <a:rPr lang="en-US" dirty="0" err="1"/>
              <a:t>Blackbaud</a:t>
            </a:r>
            <a:r>
              <a:rPr lang="en-US" dirty="0"/>
              <a:t>, </a:t>
            </a:r>
            <a:r>
              <a:rPr lang="en-US" i="1" dirty="0"/>
              <a:t>2013 </a:t>
            </a:r>
            <a:r>
              <a:rPr lang="en-US" i="1" dirty="0" err="1"/>
              <a:t>donorCentrics</a:t>
            </a:r>
            <a:r>
              <a:rPr lang="en-US" i="1" dirty="0"/>
              <a:t> Annual Report on Higher </a:t>
            </a:r>
            <a:r>
              <a:rPr lang="en-US" i="1" dirty="0" smtClean="0"/>
              <a:t>Education Alumni </a:t>
            </a:r>
            <a:r>
              <a:rPr lang="en-US" i="1" dirty="0"/>
              <a:t>Giving </a:t>
            </a:r>
            <a:r>
              <a:rPr lang="en-US" dirty="0"/>
              <a:t>(2013), </a:t>
            </a:r>
            <a:r>
              <a:rPr lang="en-US" dirty="0">
                <a:hlinkClick r:id="rId3"/>
              </a:rPr>
              <a:t>https://www.blackbaud.com/files/resources/downloads/2014/04-14_TA_donorCentrics_HEAnnualReport_UPDATED.pdf</a:t>
            </a:r>
            <a:r>
              <a:rPr lang="en-US" dirty="0"/>
              <a:t>; Debra Blum and Holly Hall, </a:t>
            </a:r>
            <a:r>
              <a:rPr lang="en-US" i="1" dirty="0"/>
              <a:t>Donations Barely Rose Last Year as Individuals Held Back, </a:t>
            </a:r>
            <a:r>
              <a:rPr lang="en-US" dirty="0"/>
              <a:t>The Chronicle of Philanthropy, June 7 2013, </a:t>
            </a:r>
            <a:r>
              <a:rPr lang="en-US" dirty="0">
                <a:hlinkClick r:id="rId4"/>
              </a:rPr>
              <a:t>http://philanthropy.com/article/Fundraisings-Recovery-Could/139801/</a:t>
            </a:r>
            <a:r>
              <a:rPr lang="en-US" dirty="0"/>
              <a:t>; EAB interviews and analysis</a:t>
            </a:r>
            <a:r>
              <a:rPr lang="en-US" dirty="0" smtClean="0"/>
              <a:t>.</a:t>
            </a:r>
            <a:endParaRPr lang="en-US" dirty="0"/>
          </a:p>
        </p:txBody>
      </p:sp>
      <p:sp>
        <p:nvSpPr>
          <p:cNvPr id="9" name="Text Placeholder 8"/>
          <p:cNvSpPr>
            <a:spLocks noGrp="1"/>
          </p:cNvSpPr>
          <p:nvPr>
            <p:ph type="body" sz="quarter" idx="14"/>
          </p:nvPr>
        </p:nvSpPr>
        <p:spPr/>
        <p:txBody>
          <a:bodyPr/>
          <a:lstStyle/>
          <a:p>
            <a:endParaRPr lang="en-US"/>
          </a:p>
        </p:txBody>
      </p:sp>
      <p:sp>
        <p:nvSpPr>
          <p:cNvPr id="10" name="Text Placeholder 2"/>
          <p:cNvSpPr txBox="1">
            <a:spLocks/>
          </p:cNvSpPr>
          <p:nvPr/>
        </p:nvSpPr>
        <p:spPr>
          <a:xfrm>
            <a:off x="3546800" y="4029510"/>
            <a:ext cx="2853999" cy="544765"/>
          </a:xfrm>
          <a:prstGeom prst="rect">
            <a:avLst/>
          </a:prstGeom>
        </p:spPr>
        <p:txBody>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endParaRPr lang="en-US" dirty="0"/>
          </a:p>
        </p:txBody>
      </p:sp>
      <p:graphicFrame>
        <p:nvGraphicFramePr>
          <p:cNvPr id="11" name="Chart 10"/>
          <p:cNvGraphicFramePr/>
          <p:nvPr>
            <p:extLst>
              <p:ext uri="{D42A27DB-BD31-4B8C-83A1-F6EECF244321}">
                <p14:modId xmlns:p14="http://schemas.microsoft.com/office/powerpoint/2010/main" val="347451024"/>
              </p:ext>
            </p:extLst>
          </p:nvPr>
        </p:nvGraphicFramePr>
        <p:xfrm>
          <a:off x="420925" y="1655894"/>
          <a:ext cx="2667755" cy="205841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p:cNvGrpSpPr/>
          <p:nvPr/>
        </p:nvGrpSpPr>
        <p:grpSpPr>
          <a:xfrm>
            <a:off x="302081" y="1074964"/>
            <a:ext cx="2905443" cy="488186"/>
            <a:chOff x="444548" y="1094234"/>
            <a:chExt cx="3240921" cy="488186"/>
          </a:xfrm>
        </p:grpSpPr>
        <p:sp>
          <p:nvSpPr>
            <p:cNvPr id="13" name="TextBox 12"/>
            <p:cNvSpPr txBox="1"/>
            <p:nvPr/>
          </p:nvSpPr>
          <p:spPr bwMode="gray">
            <a:xfrm>
              <a:off x="444548" y="1094234"/>
              <a:ext cx="3240921" cy="488185"/>
            </a:xfrm>
            <a:prstGeom prst="rect">
              <a:avLst/>
            </a:prstGeom>
            <a:noFill/>
          </p:spPr>
          <p:txBody>
            <a:bodyPr wrap="square" lIns="0" tIns="0" rIns="0" bIns="0" rtlCol="0">
              <a:noAutofit/>
            </a:bodyPr>
            <a:lstStyle/>
            <a:p>
              <a:pPr algn="ctr">
                <a:spcBef>
                  <a:spcPts val="500"/>
                </a:spcBef>
              </a:pPr>
              <a:r>
                <a:rPr lang="en-US" sz="1050" b="1" dirty="0" smtClean="0">
                  <a:solidFill>
                    <a:srgbClr val="525B63"/>
                  </a:solidFill>
                </a:rPr>
                <a:t>Median New Donor Revenue Change</a:t>
              </a:r>
              <a:endParaRPr lang="en-US" sz="1050" b="1" dirty="0">
                <a:solidFill>
                  <a:srgbClr val="525B63"/>
                </a:solidFill>
              </a:endParaRPr>
            </a:p>
          </p:txBody>
        </p:sp>
        <p:sp>
          <p:nvSpPr>
            <p:cNvPr id="14" name="TextBox 13"/>
            <p:cNvSpPr txBox="1"/>
            <p:nvPr/>
          </p:nvSpPr>
          <p:spPr bwMode="gray">
            <a:xfrm>
              <a:off x="444548" y="1265776"/>
              <a:ext cx="3240921" cy="316644"/>
            </a:xfrm>
            <a:prstGeom prst="rect">
              <a:avLst/>
            </a:prstGeom>
            <a:noFill/>
          </p:spPr>
          <p:txBody>
            <a:bodyPr wrap="square" lIns="0" tIns="0" rIns="0" bIns="0" rtlCol="0" anchor="ctr">
              <a:noAutofit/>
            </a:bodyPr>
            <a:lstStyle/>
            <a:p>
              <a:pPr algn="ctr">
                <a:spcBef>
                  <a:spcPts val="500"/>
                </a:spcBef>
              </a:pPr>
              <a:r>
                <a:rPr lang="en-US" sz="900" i="1" dirty="0" err="1" smtClean="0">
                  <a:solidFill>
                    <a:srgbClr val="525B63"/>
                  </a:solidFill>
                </a:rPr>
                <a:t>Blackbaud</a:t>
              </a:r>
              <a:r>
                <a:rPr lang="en-US" sz="900" i="1" dirty="0" smtClean="0">
                  <a:solidFill>
                    <a:srgbClr val="525B63"/>
                  </a:solidFill>
                </a:rPr>
                <a:t>, 2011-2013</a:t>
              </a:r>
            </a:p>
          </p:txBody>
        </p:sp>
      </p:grpSp>
      <p:sp>
        <p:nvSpPr>
          <p:cNvPr id="23" name="Line Callout 1 22"/>
          <p:cNvSpPr/>
          <p:nvPr/>
        </p:nvSpPr>
        <p:spPr bwMode="gray">
          <a:xfrm>
            <a:off x="266700" y="3681751"/>
            <a:ext cx="2133599" cy="632174"/>
          </a:xfrm>
          <a:prstGeom prst="borderCallout1">
            <a:avLst>
              <a:gd name="adj1" fmla="val 91125"/>
              <a:gd name="adj2" fmla="val 49505"/>
              <a:gd name="adj3" fmla="val 85162"/>
              <a:gd name="adj4" fmla="val 61345"/>
            </a:avLst>
          </a:prstGeom>
          <a:solidFill>
            <a:srgbClr val="F28B00"/>
          </a:solidFill>
          <a:ln w="12700" cap="flat" cmpd="sng" algn="ctr">
            <a:solidFill>
              <a:srgbClr val="F28B0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Verdana"/>
              </a:rPr>
              <a:t>If you are making the case for parent fundraising internally at your institution,</a:t>
            </a:r>
            <a:r>
              <a:rPr kumimoji="0" lang="en-US" sz="900" b="1" i="0" u="none" strike="noStrike" kern="0" cap="none" spc="0" normalizeH="0" noProof="0" dirty="0" smtClean="0">
                <a:ln>
                  <a:noFill/>
                </a:ln>
                <a:solidFill>
                  <a:srgbClr val="FFFFFF"/>
                </a:solidFill>
                <a:effectLst/>
                <a:uLnTx/>
                <a:uFillTx/>
                <a:latin typeface="Verdana"/>
              </a:rPr>
              <a:t> use only the first </a:t>
            </a:r>
            <a:r>
              <a:rPr lang="en-US" sz="900" b="1" kern="0" dirty="0" smtClean="0">
                <a:solidFill>
                  <a:srgbClr val="FFFFFF"/>
                </a:solidFill>
                <a:latin typeface="Verdana"/>
              </a:rPr>
              <a:t>nine </a:t>
            </a:r>
            <a:r>
              <a:rPr kumimoji="0" lang="en-US" sz="900" b="1" i="0" u="none" strike="noStrike" kern="0" cap="none" spc="0" normalizeH="0" noProof="0" dirty="0" smtClean="0">
                <a:ln>
                  <a:noFill/>
                </a:ln>
                <a:solidFill>
                  <a:srgbClr val="FFFFFF"/>
                </a:solidFill>
                <a:effectLst/>
                <a:uLnTx/>
                <a:uFillTx/>
                <a:latin typeface="Verdana"/>
              </a:rPr>
              <a:t>of slides.</a:t>
            </a:r>
            <a:endParaRPr kumimoji="0" lang="en-US" sz="900" b="1" i="0" u="none" strike="noStrike" kern="0" cap="none" spc="0" normalizeH="0" baseline="0" noProof="0" dirty="0" smtClean="0">
              <a:ln>
                <a:noFill/>
              </a:ln>
              <a:solidFill>
                <a:srgbClr val="FFFFFF"/>
              </a:solidFill>
              <a:effectLst/>
              <a:uLnTx/>
              <a:uFillTx/>
              <a:latin typeface="Verdana"/>
            </a:endParaRPr>
          </a:p>
        </p:txBody>
      </p:sp>
      <p:graphicFrame>
        <p:nvGraphicFramePr>
          <p:cNvPr id="24" name="Table 23"/>
          <p:cNvGraphicFramePr>
            <a:graphicFrameLocks noGrp="1"/>
          </p:cNvGraphicFramePr>
          <p:nvPr>
            <p:extLst>
              <p:ext uri="{D42A27DB-BD31-4B8C-83A1-F6EECF244321}">
                <p14:modId xmlns:p14="http://schemas.microsoft.com/office/powerpoint/2010/main" val="842684971"/>
              </p:ext>
            </p:extLst>
          </p:nvPr>
        </p:nvGraphicFramePr>
        <p:xfrm>
          <a:off x="3546800" y="1402431"/>
          <a:ext cx="2428423" cy="2448202"/>
        </p:xfrm>
        <a:graphic>
          <a:graphicData uri="http://schemas.openxmlformats.org/drawingml/2006/table">
            <a:tbl>
              <a:tblPr firstRow="1" bandRow="1">
                <a:tableStyleId>{2D5ABB26-0587-4C30-8999-92F81FD0307C}</a:tableStyleId>
              </a:tblPr>
              <a:tblGrid>
                <a:gridCol w="2428423"/>
              </a:tblGrid>
              <a:tr h="1900627">
                <a:tc>
                  <a:txBody>
                    <a:bodyPr/>
                    <a:lstStyle/>
                    <a:p>
                      <a:r>
                        <a:rPr lang="en-US" sz="900" b="1" dirty="0" smtClean="0"/>
                        <a:t>Beyond the Usual</a:t>
                      </a:r>
                      <a:r>
                        <a:rPr lang="en-US" sz="900" b="1" baseline="0" dirty="0" smtClean="0"/>
                        <a:t> Suspects</a:t>
                      </a:r>
                      <a:endParaRPr lang="en-US" sz="900" b="1" dirty="0" smtClean="0"/>
                    </a:p>
                    <a:p>
                      <a:pPr>
                        <a:spcBef>
                          <a:spcPts val="500"/>
                        </a:spcBef>
                      </a:pPr>
                      <a:r>
                        <a:rPr lang="en-US" sz="900" dirty="0" smtClean="0">
                          <a:solidFill>
                            <a:srgbClr val="525B63"/>
                          </a:solidFill>
                        </a:rPr>
                        <a:t>“Donations to charities are inching up so slowly that it could take at least five more years for most organizations to raise as much as they did in 2007. [Charities] forecasting the best outlook for 2013 and beyond are those making innovations in how they attract gifts and diversifying their sources of revenue.”</a:t>
                      </a:r>
                      <a:endParaRPr lang="en-US" sz="900" dirty="0">
                        <a:solidFill>
                          <a:srgbClr val="525B63"/>
                        </a:solidFill>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7575">
                <a:tc>
                  <a:txBody>
                    <a:bodyPr/>
                    <a:lstStyle/>
                    <a:p>
                      <a:pPr algn="r"/>
                      <a:r>
                        <a:rPr lang="en-US" sz="800" i="1" dirty="0" smtClean="0">
                          <a:solidFill>
                            <a:srgbClr val="525B63"/>
                          </a:solidFill>
                        </a:rPr>
                        <a:t>Debra Blum and Holly Hall</a:t>
                      </a:r>
                      <a:br>
                        <a:rPr lang="en-US" sz="800" i="1" dirty="0" smtClean="0">
                          <a:solidFill>
                            <a:srgbClr val="525B63"/>
                          </a:solidFill>
                        </a:rPr>
                      </a:br>
                      <a:r>
                        <a:rPr lang="en-US" sz="800" i="1" dirty="0" smtClean="0">
                          <a:solidFill>
                            <a:srgbClr val="525B63"/>
                          </a:solidFill>
                        </a:rPr>
                        <a:t>The Chronicle of Philanthropy</a:t>
                      </a:r>
                      <a:endParaRPr lang="en-US" sz="800" i="1" dirty="0">
                        <a:solidFill>
                          <a:srgbClr val="525B63"/>
                        </a:solidFill>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5" name="Group 24"/>
          <p:cNvGrpSpPr/>
          <p:nvPr/>
        </p:nvGrpSpPr>
        <p:grpSpPr bwMode="gray">
          <a:xfrm>
            <a:off x="5703551" y="1402430"/>
            <a:ext cx="271672" cy="181522"/>
            <a:chOff x="7874126" y="2184908"/>
            <a:chExt cx="271672" cy="181522"/>
          </a:xfrm>
        </p:grpSpPr>
        <p:grpSp>
          <p:nvGrpSpPr>
            <p:cNvPr id="26" name="Group 25"/>
            <p:cNvGrpSpPr/>
            <p:nvPr/>
          </p:nvGrpSpPr>
          <p:grpSpPr bwMode="gray">
            <a:xfrm>
              <a:off x="7874126" y="2184908"/>
              <a:ext cx="271672" cy="181522"/>
              <a:chOff x="5569224" y="1247744"/>
              <a:chExt cx="271672" cy="181522"/>
            </a:xfrm>
          </p:grpSpPr>
          <p:sp>
            <p:nvSpPr>
              <p:cNvPr id="30" name="Rectangle 29"/>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1" name="Round Same Side Corner Rectangle 30"/>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27" name="Group 26"/>
            <p:cNvGrpSpPr/>
            <p:nvPr/>
          </p:nvGrpSpPr>
          <p:grpSpPr bwMode="gray">
            <a:xfrm>
              <a:off x="7918169" y="2231033"/>
              <a:ext cx="128164" cy="109665"/>
              <a:chOff x="5631025" y="1193671"/>
              <a:chExt cx="166314" cy="142308"/>
            </a:xfrm>
          </p:grpSpPr>
          <p:sp>
            <p:nvSpPr>
              <p:cNvPr id="28" name="Freeform 27"/>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9" name="Freeform 28"/>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270994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Two Approaches to High-Quality, Flexible Parent </a:t>
            </a:r>
            <a:r>
              <a:rPr lang="en-US" dirty="0" smtClean="0"/>
              <a:t>Programming</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Ready-Made Cultivation </a:t>
            </a:r>
            <a:r>
              <a:rPr lang="en-US" dirty="0" smtClean="0"/>
              <a:t>Opportunities</a:t>
            </a:r>
            <a:endParaRPr lang="en-US" dirty="0"/>
          </a:p>
        </p:txBody>
      </p:sp>
      <p:sp>
        <p:nvSpPr>
          <p:cNvPr id="5" name="Text Placeholder 4"/>
          <p:cNvSpPr>
            <a:spLocks noGrp="1"/>
          </p:cNvSpPr>
          <p:nvPr>
            <p:ph type="body" sz="quarter" idx="13"/>
          </p:nvPr>
        </p:nvSpPr>
        <p:spPr>
          <a:xfrm>
            <a:off x="3814945" y="4540250"/>
            <a:ext cx="2319155" cy="123111"/>
          </a:xfrm>
        </p:spPr>
        <p:txBody>
          <a:bodyPr/>
          <a:lstStyle/>
          <a:p>
            <a:pPr algn="r"/>
            <a:r>
              <a:rPr lang="en-US" dirty="0"/>
              <a:t>Source: EAB interviews and </a:t>
            </a:r>
            <a:r>
              <a:rPr lang="en-US" dirty="0" smtClean="0"/>
              <a:t>analysis.</a:t>
            </a:r>
            <a:endParaRPr lang="en-US" dirty="0"/>
          </a:p>
        </p:txBody>
      </p:sp>
      <p:sp>
        <p:nvSpPr>
          <p:cNvPr id="6" name="Text Placeholder 5"/>
          <p:cNvSpPr>
            <a:spLocks noGrp="1"/>
          </p:cNvSpPr>
          <p:nvPr>
            <p:ph type="body" sz="quarter" idx="14"/>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79661302"/>
              </p:ext>
            </p:extLst>
          </p:nvPr>
        </p:nvGraphicFramePr>
        <p:xfrm>
          <a:off x="354487" y="2807905"/>
          <a:ext cx="2533671" cy="1012263"/>
        </p:xfrm>
        <a:graphic>
          <a:graphicData uri="http://schemas.openxmlformats.org/drawingml/2006/table">
            <a:tbl>
              <a:tblPr firstRow="1" bandRow="1">
                <a:tableStyleId>{5DA37D80-6434-44D0-A028-1B22A696006F}</a:tableStyleId>
              </a:tblPr>
              <a:tblGrid>
                <a:gridCol w="538828"/>
                <a:gridCol w="1994843"/>
              </a:tblGrid>
              <a:tr h="280743">
                <a:tc gridSpan="2">
                  <a:txBody>
                    <a:bodyPr/>
                    <a:lstStyle/>
                    <a:p>
                      <a:pPr algn="ctr"/>
                      <a:r>
                        <a:rPr lang="en-US" sz="1000" b="1" dirty="0" smtClean="0"/>
                        <a:t>Benefits</a:t>
                      </a:r>
                      <a:endParaRPr lang="en-US" sz="900" b="1" dirty="0"/>
                    </a:p>
                  </a:txBody>
                  <a:tcPr anchor="ctr"/>
                </a:tc>
                <a:tc hMerge="1">
                  <a:txBody>
                    <a:bodyPr/>
                    <a:lstStyle/>
                    <a:p>
                      <a:pPr algn="ctr"/>
                      <a:endParaRPr lang="en-US" sz="900" b="1" dirty="0"/>
                    </a:p>
                  </a:txBody>
                  <a:tcPr anchor="ctr"/>
                </a:tc>
              </a:tr>
              <a:tr h="365760">
                <a:tc>
                  <a:txBody>
                    <a:bodyPr/>
                    <a:lstStyle/>
                    <a:p>
                      <a:endParaRPr lang="en-US" sz="900" b="0" dirty="0" smtClean="0"/>
                    </a:p>
                  </a:txBody>
                  <a:tcPr anchor="ctr"/>
                </a:tc>
                <a:tc>
                  <a:txBody>
                    <a:bodyPr/>
                    <a:lstStyle/>
                    <a:p>
                      <a:pPr>
                        <a:spcBef>
                          <a:spcPts val="500"/>
                        </a:spcBef>
                      </a:pPr>
                      <a:r>
                        <a:rPr lang="en-US" sz="900" dirty="0" smtClean="0"/>
                        <a:t>Targets top</a:t>
                      </a:r>
                      <a:r>
                        <a:rPr lang="en-US" sz="900" baseline="0" dirty="0" smtClean="0"/>
                        <a:t> </a:t>
                      </a:r>
                      <a:r>
                        <a:rPr lang="en-US" sz="900" dirty="0" smtClean="0"/>
                        <a:t>parent donors</a:t>
                      </a:r>
                      <a:br>
                        <a:rPr lang="en-US" sz="900" dirty="0" smtClean="0"/>
                      </a:br>
                      <a:r>
                        <a:rPr lang="en-US" sz="900" dirty="0" smtClean="0"/>
                        <a:t>and prospects</a:t>
                      </a:r>
                    </a:p>
                  </a:txBody>
                  <a:tcPr anchor="ctr"/>
                </a:tc>
              </a:tr>
              <a:tr h="365760">
                <a:tc>
                  <a:txBody>
                    <a:bodyPr/>
                    <a:lstStyle/>
                    <a:p>
                      <a:endParaRPr lang="en-US" sz="900" b="0" dirty="0"/>
                    </a:p>
                  </a:txBody>
                  <a:tcPr anchor="ctr"/>
                </a:tc>
                <a:tc>
                  <a:txBody>
                    <a:bodyPr/>
                    <a:lstStyle/>
                    <a:p>
                      <a:pPr>
                        <a:spcBef>
                          <a:spcPts val="500"/>
                        </a:spcBef>
                      </a:pPr>
                      <a:r>
                        <a:rPr lang="en-US" sz="900" dirty="0" smtClean="0"/>
                        <a:t>Increases</a:t>
                      </a:r>
                      <a:r>
                        <a:rPr lang="en-US" sz="900" baseline="0" dirty="0" smtClean="0"/>
                        <a:t> engagement through in-person events</a:t>
                      </a:r>
                      <a:endParaRPr lang="en-US" sz="900" dirty="0" smtClean="0"/>
                    </a:p>
                  </a:txBody>
                  <a:tcPr anchor="ctr"/>
                </a:tc>
              </a:tr>
            </a:tbl>
          </a:graphicData>
        </a:graphic>
      </p:graphicFrame>
      <p:sp>
        <p:nvSpPr>
          <p:cNvPr id="8" name="L-Shape 7"/>
          <p:cNvSpPr/>
          <p:nvPr/>
        </p:nvSpPr>
        <p:spPr bwMode="gray">
          <a:xfrm rot="18900000">
            <a:off x="510778" y="3207801"/>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FFFFFF"/>
              </a:solidFill>
            </a:endParaRPr>
          </a:p>
        </p:txBody>
      </p:sp>
      <p:sp>
        <p:nvSpPr>
          <p:cNvPr id="9" name="L-Shape 8"/>
          <p:cNvSpPr/>
          <p:nvPr/>
        </p:nvSpPr>
        <p:spPr bwMode="gray">
          <a:xfrm rot="18900000">
            <a:off x="510777" y="3584525"/>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FFFFFF"/>
              </a:solidFill>
            </a:endParaRPr>
          </a:p>
        </p:txBody>
      </p:sp>
      <p:sp>
        <p:nvSpPr>
          <p:cNvPr id="10" name="TextBox 9"/>
          <p:cNvSpPr txBox="1"/>
          <p:nvPr/>
        </p:nvSpPr>
        <p:spPr bwMode="gray">
          <a:xfrm>
            <a:off x="570881" y="1120803"/>
            <a:ext cx="2059212" cy="307777"/>
          </a:xfrm>
          <a:prstGeom prst="rect">
            <a:avLst/>
          </a:prstGeom>
          <a:noFill/>
        </p:spPr>
        <p:txBody>
          <a:bodyPr wrap="square" lIns="0" tIns="0" rIns="0" bIns="0" rtlCol="0">
            <a:spAutoFit/>
          </a:bodyPr>
          <a:lstStyle/>
          <a:p>
            <a:pPr algn="ctr">
              <a:spcBef>
                <a:spcPts val="500"/>
              </a:spcBef>
            </a:pPr>
            <a:r>
              <a:rPr lang="en-US" sz="1000" b="1" dirty="0" smtClean="0"/>
              <a:t>Approach #1: Regional</a:t>
            </a:r>
            <a:br>
              <a:rPr lang="en-US" sz="1000" b="1" dirty="0" smtClean="0"/>
            </a:br>
            <a:r>
              <a:rPr lang="en-US" sz="1000" b="1" dirty="0" smtClean="0"/>
              <a:t>Parent Donor Events</a:t>
            </a:r>
          </a:p>
        </p:txBody>
      </p:sp>
      <p:graphicFrame>
        <p:nvGraphicFramePr>
          <p:cNvPr id="11" name="Table 10"/>
          <p:cNvGraphicFramePr>
            <a:graphicFrameLocks noGrp="1"/>
          </p:cNvGraphicFramePr>
          <p:nvPr>
            <p:extLst>
              <p:ext uri="{D42A27DB-BD31-4B8C-83A1-F6EECF244321}">
                <p14:modId xmlns:p14="http://schemas.microsoft.com/office/powerpoint/2010/main" val="2562434329"/>
              </p:ext>
            </p:extLst>
          </p:nvPr>
        </p:nvGraphicFramePr>
        <p:xfrm>
          <a:off x="3485037" y="2807905"/>
          <a:ext cx="2533671" cy="1149423"/>
        </p:xfrm>
        <a:graphic>
          <a:graphicData uri="http://schemas.openxmlformats.org/drawingml/2006/table">
            <a:tbl>
              <a:tblPr firstRow="1" bandRow="1">
                <a:tableStyleId>{5DA37D80-6434-44D0-A028-1B22A696006F}</a:tableStyleId>
              </a:tblPr>
              <a:tblGrid>
                <a:gridCol w="538828"/>
                <a:gridCol w="1994843"/>
              </a:tblGrid>
              <a:tr h="280743">
                <a:tc gridSpan="2">
                  <a:txBody>
                    <a:bodyPr/>
                    <a:lstStyle/>
                    <a:p>
                      <a:pPr algn="ctr"/>
                      <a:r>
                        <a:rPr lang="en-US" sz="1000" b="1" dirty="0" smtClean="0"/>
                        <a:t>Benefits</a:t>
                      </a:r>
                      <a:endParaRPr lang="en-US" sz="900" b="1" dirty="0"/>
                    </a:p>
                  </a:txBody>
                  <a:tcPr anchor="ctr"/>
                </a:tc>
                <a:tc hMerge="1">
                  <a:txBody>
                    <a:bodyPr/>
                    <a:lstStyle/>
                    <a:p>
                      <a:pPr algn="ctr"/>
                      <a:endParaRPr lang="en-US" sz="900" b="1" dirty="0"/>
                    </a:p>
                  </a:txBody>
                  <a:tcPr anchor="ctr"/>
                </a:tc>
              </a:tr>
              <a:tr h="365760">
                <a:tc>
                  <a:txBody>
                    <a:bodyPr/>
                    <a:lstStyle/>
                    <a:p>
                      <a:endParaRPr lang="en-US" sz="900" b="0" dirty="0" smtClean="0"/>
                    </a:p>
                  </a:txBody>
                  <a:tcPr anchor="ctr"/>
                </a:tc>
                <a:tc>
                  <a:txBody>
                    <a:bodyPr/>
                    <a:lstStyle/>
                    <a:p>
                      <a:pPr>
                        <a:spcBef>
                          <a:spcPts val="500"/>
                        </a:spcBef>
                      </a:pPr>
                      <a:r>
                        <a:rPr lang="en-US" sz="900" dirty="0" smtClean="0"/>
                        <a:t>On-demand</a:t>
                      </a:r>
                      <a:r>
                        <a:rPr lang="en-US" sz="900" baseline="0" dirty="0" smtClean="0"/>
                        <a:t> option allows for engagement at any time</a:t>
                      </a:r>
                      <a:endParaRPr lang="en-US" sz="900" dirty="0" smtClean="0"/>
                    </a:p>
                  </a:txBody>
                  <a:tcPr anchor="ctr"/>
                </a:tc>
              </a:tr>
              <a:tr h="365760">
                <a:tc>
                  <a:txBody>
                    <a:bodyPr/>
                    <a:lstStyle/>
                    <a:p>
                      <a:endParaRPr lang="en-US" sz="900" b="0" dirty="0"/>
                    </a:p>
                  </a:txBody>
                  <a:tcPr anchor="ctr"/>
                </a:tc>
                <a:tc>
                  <a:txBody>
                    <a:bodyPr/>
                    <a:lstStyle/>
                    <a:p>
                      <a:pPr>
                        <a:spcBef>
                          <a:spcPts val="500"/>
                        </a:spcBef>
                      </a:pPr>
                      <a:r>
                        <a:rPr lang="en-US" sz="900" dirty="0" smtClean="0"/>
                        <a:t>Easy-to-use</a:t>
                      </a:r>
                      <a:r>
                        <a:rPr lang="en-US" sz="900" baseline="0" dirty="0" smtClean="0"/>
                        <a:t> tool for gift officers to point parents towards</a:t>
                      </a:r>
                      <a:endParaRPr lang="en-US" sz="900" dirty="0" smtClean="0"/>
                    </a:p>
                  </a:txBody>
                  <a:tcPr anchor="ctr"/>
                </a:tc>
              </a:tr>
            </a:tbl>
          </a:graphicData>
        </a:graphic>
      </p:graphicFrame>
      <p:sp>
        <p:nvSpPr>
          <p:cNvPr id="12" name="L-Shape 11"/>
          <p:cNvSpPr/>
          <p:nvPr/>
        </p:nvSpPr>
        <p:spPr bwMode="gray">
          <a:xfrm rot="18900000">
            <a:off x="3641327" y="3207801"/>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FFFFFF"/>
              </a:solidFill>
            </a:endParaRPr>
          </a:p>
        </p:txBody>
      </p:sp>
      <p:sp>
        <p:nvSpPr>
          <p:cNvPr id="13" name="L-Shape 12"/>
          <p:cNvSpPr/>
          <p:nvPr/>
        </p:nvSpPr>
        <p:spPr bwMode="gray">
          <a:xfrm rot="18900000">
            <a:off x="3641326" y="3584527"/>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FFFFFF"/>
              </a:solidFill>
            </a:endParaRPr>
          </a:p>
        </p:txBody>
      </p:sp>
      <p:sp>
        <p:nvSpPr>
          <p:cNvPr id="14" name="TextBox 13"/>
          <p:cNvSpPr txBox="1"/>
          <p:nvPr/>
        </p:nvSpPr>
        <p:spPr bwMode="gray">
          <a:xfrm>
            <a:off x="3701431" y="1120803"/>
            <a:ext cx="2059212" cy="307777"/>
          </a:xfrm>
          <a:prstGeom prst="rect">
            <a:avLst/>
          </a:prstGeom>
          <a:noFill/>
        </p:spPr>
        <p:txBody>
          <a:bodyPr wrap="square" lIns="0" tIns="0" rIns="0" bIns="0" rtlCol="0">
            <a:spAutoFit/>
          </a:bodyPr>
          <a:lstStyle/>
          <a:p>
            <a:pPr algn="ctr">
              <a:spcBef>
                <a:spcPts val="500"/>
              </a:spcBef>
            </a:pPr>
            <a:r>
              <a:rPr lang="en-US" sz="1000" b="1" dirty="0" smtClean="0"/>
              <a:t>Approach #2:</a:t>
            </a:r>
            <a:br>
              <a:rPr lang="en-US" sz="1000" b="1" dirty="0" smtClean="0"/>
            </a:br>
            <a:r>
              <a:rPr lang="en-US" sz="1000" b="1" dirty="0" smtClean="0"/>
              <a:t>Online Initiatives</a:t>
            </a:r>
          </a:p>
        </p:txBody>
      </p:sp>
      <p:sp>
        <p:nvSpPr>
          <p:cNvPr id="15" name="TextBox 14"/>
          <p:cNvSpPr txBox="1"/>
          <p:nvPr/>
        </p:nvSpPr>
        <p:spPr bwMode="gray">
          <a:xfrm>
            <a:off x="409354" y="2315812"/>
            <a:ext cx="2462543" cy="276999"/>
          </a:xfrm>
          <a:prstGeom prst="rect">
            <a:avLst/>
          </a:prstGeom>
          <a:noFill/>
        </p:spPr>
        <p:txBody>
          <a:bodyPr wrap="square" lIns="0" tIns="0" rIns="0" bIns="0" rtlCol="0">
            <a:spAutoFit/>
          </a:bodyPr>
          <a:lstStyle/>
          <a:p>
            <a:pPr algn="ctr">
              <a:spcBef>
                <a:spcPts val="500"/>
              </a:spcBef>
            </a:pPr>
            <a:r>
              <a:rPr lang="en-US" sz="900" dirty="0" smtClean="0"/>
              <a:t>Events hosted by parent council members in select cities</a:t>
            </a:r>
          </a:p>
        </p:txBody>
      </p:sp>
      <p:sp>
        <p:nvSpPr>
          <p:cNvPr id="16" name="TextBox 15"/>
          <p:cNvSpPr txBox="1"/>
          <p:nvPr/>
        </p:nvSpPr>
        <p:spPr bwMode="gray">
          <a:xfrm>
            <a:off x="3539904" y="2315812"/>
            <a:ext cx="2462543" cy="276999"/>
          </a:xfrm>
          <a:prstGeom prst="rect">
            <a:avLst/>
          </a:prstGeom>
          <a:noFill/>
        </p:spPr>
        <p:txBody>
          <a:bodyPr wrap="square" lIns="0" tIns="0" rIns="0" bIns="0" rtlCol="0">
            <a:spAutoFit/>
          </a:bodyPr>
          <a:lstStyle/>
          <a:p>
            <a:pPr algn="ctr">
              <a:spcBef>
                <a:spcPts val="500"/>
              </a:spcBef>
            </a:pPr>
            <a:r>
              <a:rPr lang="en-US" sz="900" dirty="0" smtClean="0"/>
              <a:t>Webinars that cover topics of parent interest, such as career services</a:t>
            </a:r>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398" y="1567145"/>
            <a:ext cx="392612" cy="582847"/>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750" y="1588656"/>
            <a:ext cx="576673" cy="539825"/>
          </a:xfrm>
          <a:prstGeom prst="rect">
            <a:avLst/>
          </a:prstGeom>
        </p:spPr>
      </p:pic>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022" y="1611534"/>
            <a:ext cx="470600" cy="494069"/>
          </a:xfrm>
          <a:prstGeom prst="rect">
            <a:avLst/>
          </a:prstGeom>
        </p:spPr>
      </p:pic>
    </p:spTree>
    <p:extLst>
      <p:ext uri="{BB962C8B-B14F-4D97-AF65-F5344CB8AC3E}">
        <p14:creationId xmlns:p14="http://schemas.microsoft.com/office/powerpoint/2010/main" val="99104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University of Michigan Brings Underutilized Leaders to Select </a:t>
            </a:r>
            <a:r>
              <a:rPr lang="en-US" dirty="0" smtClean="0"/>
              <a:t>Cities</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Meeting Parent Donors Where They </a:t>
            </a:r>
            <a:r>
              <a:rPr lang="en-US" dirty="0" smtClean="0"/>
              <a:t>Are</a:t>
            </a:r>
            <a:endParaRPr lang="en-US" dirty="0"/>
          </a:p>
        </p:txBody>
      </p:sp>
      <p:sp>
        <p:nvSpPr>
          <p:cNvPr id="5" name="Text Placeholder 4"/>
          <p:cNvSpPr>
            <a:spLocks noGrp="1"/>
          </p:cNvSpPr>
          <p:nvPr>
            <p:ph type="body" sz="quarter" idx="13"/>
          </p:nvPr>
        </p:nvSpPr>
        <p:spPr>
          <a:xfrm>
            <a:off x="3807387" y="4540250"/>
            <a:ext cx="2319155" cy="123111"/>
          </a:xfrm>
        </p:spPr>
        <p:txBody>
          <a:bodyPr/>
          <a:lstStyle/>
          <a:p>
            <a:pPr algn="r"/>
            <a:r>
              <a:rPr lang="en-US" dirty="0"/>
              <a:t>Source: EAB interviews and analysis</a:t>
            </a:r>
            <a:r>
              <a:rPr lang="en-US" dirty="0" smtClean="0"/>
              <a:t>.</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266700" y="1256810"/>
            <a:ext cx="2498089" cy="479618"/>
          </a:xfrm>
          <a:prstGeom prst="rect">
            <a:avLst/>
          </a:prstGeom>
          <a:noFill/>
        </p:spPr>
        <p:txBody>
          <a:bodyPr wrap="square" lIns="0" tIns="0" rIns="0" bIns="0" rtlCol="0">
            <a:spAutoFit/>
          </a:bodyPr>
          <a:lstStyle/>
          <a:p>
            <a:pPr algn="r">
              <a:spcBef>
                <a:spcPts val="500"/>
              </a:spcBef>
            </a:pPr>
            <a:r>
              <a:rPr lang="en-US" sz="900" b="1" dirty="0" smtClean="0"/>
              <a:t>Travels To Top Prospects</a:t>
            </a:r>
            <a:endParaRPr lang="en-US" sz="900" b="1" dirty="0"/>
          </a:p>
          <a:p>
            <a:pPr algn="r">
              <a:spcBef>
                <a:spcPts val="500"/>
              </a:spcBef>
            </a:pPr>
            <a:r>
              <a:rPr lang="en-US" sz="900" dirty="0" smtClean="0"/>
              <a:t>Parent giving office brings intimate events to top prospects and donors in large cities</a:t>
            </a:r>
            <a:endParaRPr lang="en-US" sz="900" dirty="0"/>
          </a:p>
        </p:txBody>
      </p:sp>
      <p:sp>
        <p:nvSpPr>
          <p:cNvPr id="8" name="TextBox 7"/>
          <p:cNvSpPr txBox="1"/>
          <p:nvPr/>
        </p:nvSpPr>
        <p:spPr bwMode="gray">
          <a:xfrm>
            <a:off x="3663142" y="1256810"/>
            <a:ext cx="2377440" cy="479618"/>
          </a:xfrm>
          <a:prstGeom prst="rect">
            <a:avLst/>
          </a:prstGeom>
          <a:noFill/>
        </p:spPr>
        <p:txBody>
          <a:bodyPr wrap="square" lIns="0" tIns="0" rIns="0" bIns="0" rtlCol="0">
            <a:spAutoFit/>
          </a:bodyPr>
          <a:lstStyle/>
          <a:p>
            <a:pPr>
              <a:spcBef>
                <a:spcPts val="500"/>
              </a:spcBef>
            </a:pPr>
            <a:r>
              <a:rPr lang="en-US" sz="900" b="1" dirty="0" smtClean="0"/>
              <a:t>Includes Campus Leaders</a:t>
            </a:r>
            <a:endParaRPr lang="en-US" sz="900" b="1" dirty="0"/>
          </a:p>
          <a:p>
            <a:pPr>
              <a:spcBef>
                <a:spcPts val="500"/>
              </a:spcBef>
            </a:pPr>
            <a:r>
              <a:rPr lang="en-US" sz="900" dirty="0" smtClean="0"/>
              <a:t>Speakers include range of leaders who address parent interests</a:t>
            </a:r>
            <a:endParaRPr lang="en-US" sz="900" dirty="0"/>
          </a:p>
        </p:txBody>
      </p:sp>
      <p:sp>
        <p:nvSpPr>
          <p:cNvPr id="9" name="TextBox 8"/>
          <p:cNvSpPr txBox="1"/>
          <p:nvPr/>
        </p:nvSpPr>
        <p:spPr bwMode="gray">
          <a:xfrm>
            <a:off x="3663142" y="2591849"/>
            <a:ext cx="2377440" cy="479618"/>
          </a:xfrm>
          <a:prstGeom prst="rect">
            <a:avLst/>
          </a:prstGeom>
          <a:noFill/>
        </p:spPr>
        <p:txBody>
          <a:bodyPr wrap="square" lIns="0" tIns="0" rIns="0" bIns="0" rtlCol="0">
            <a:spAutoFit/>
          </a:bodyPr>
          <a:lstStyle/>
          <a:p>
            <a:pPr>
              <a:spcBef>
                <a:spcPts val="500"/>
              </a:spcBef>
            </a:pPr>
            <a:r>
              <a:rPr lang="en-US" sz="900" b="1" dirty="0" smtClean="0"/>
              <a:t>Hosted by Parent Council Members</a:t>
            </a:r>
            <a:endParaRPr lang="en-US" sz="900" b="1" dirty="0"/>
          </a:p>
          <a:p>
            <a:pPr>
              <a:spcBef>
                <a:spcPts val="500"/>
              </a:spcBef>
            </a:pPr>
            <a:r>
              <a:rPr lang="en-US" sz="900" dirty="0" smtClean="0"/>
              <a:t>Events cultivate and steward parent council members</a:t>
            </a:r>
            <a:endParaRPr lang="en-US" sz="900" dirty="0"/>
          </a:p>
        </p:txBody>
      </p:sp>
      <p:sp>
        <p:nvSpPr>
          <p:cNvPr id="10" name="TextBox 9"/>
          <p:cNvSpPr txBox="1"/>
          <p:nvPr/>
        </p:nvSpPr>
        <p:spPr bwMode="gray">
          <a:xfrm>
            <a:off x="266700" y="2591849"/>
            <a:ext cx="2498089" cy="479618"/>
          </a:xfrm>
          <a:prstGeom prst="rect">
            <a:avLst/>
          </a:prstGeom>
          <a:noFill/>
        </p:spPr>
        <p:txBody>
          <a:bodyPr wrap="square" lIns="0" tIns="0" rIns="0" bIns="0" rtlCol="0">
            <a:spAutoFit/>
          </a:bodyPr>
          <a:lstStyle/>
          <a:p>
            <a:pPr algn="r">
              <a:spcBef>
                <a:spcPts val="500"/>
              </a:spcBef>
            </a:pPr>
            <a:r>
              <a:rPr lang="en-US" sz="900" b="1" dirty="0" smtClean="0"/>
              <a:t>Vehicle for Engagement with MGOs</a:t>
            </a:r>
            <a:endParaRPr lang="en-US" sz="900" b="1" dirty="0"/>
          </a:p>
          <a:p>
            <a:pPr algn="r">
              <a:spcBef>
                <a:spcPts val="500"/>
              </a:spcBef>
            </a:pPr>
            <a:r>
              <a:rPr lang="en-US" sz="900" dirty="0" smtClean="0"/>
              <a:t>Two to three MGOs attend events to engage top donors in-person </a:t>
            </a:r>
            <a:endParaRPr lang="en-US" sz="900" dirty="0"/>
          </a:p>
        </p:txBody>
      </p:sp>
      <p:grpSp>
        <p:nvGrpSpPr>
          <p:cNvPr id="11" name="Group 10"/>
          <p:cNvGrpSpPr/>
          <p:nvPr/>
        </p:nvGrpSpPr>
        <p:grpSpPr>
          <a:xfrm>
            <a:off x="2500966" y="1627132"/>
            <a:ext cx="1398868" cy="1133020"/>
            <a:chOff x="2500966" y="1671856"/>
            <a:chExt cx="1398868" cy="1133020"/>
          </a:xfrm>
        </p:grpSpPr>
        <p:sp>
          <p:nvSpPr>
            <p:cNvPr id="12" name="Freeform 11"/>
            <p:cNvSpPr/>
            <p:nvPr/>
          </p:nvSpPr>
          <p:spPr bwMode="gray">
            <a:xfrm>
              <a:off x="3533066" y="2530556"/>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3" name="Freeform 12"/>
            <p:cNvSpPr/>
            <p:nvPr/>
          </p:nvSpPr>
          <p:spPr bwMode="gray">
            <a:xfrm rot="10800000">
              <a:off x="2584715" y="1671856"/>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4" name="Freeform 13"/>
            <p:cNvSpPr/>
            <p:nvPr/>
          </p:nvSpPr>
          <p:spPr bwMode="gray">
            <a:xfrm rot="16200000">
              <a:off x="3533067" y="1671856"/>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5" name="Freeform 14"/>
            <p:cNvSpPr/>
            <p:nvPr/>
          </p:nvSpPr>
          <p:spPr bwMode="gray">
            <a:xfrm rot="5400000">
              <a:off x="2584715" y="2530555"/>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6" name="TextBox 15"/>
            <p:cNvSpPr txBox="1"/>
            <p:nvPr/>
          </p:nvSpPr>
          <p:spPr bwMode="gray">
            <a:xfrm>
              <a:off x="2500966" y="2019300"/>
              <a:ext cx="1398868" cy="415498"/>
            </a:xfrm>
            <a:prstGeom prst="rect">
              <a:avLst/>
            </a:prstGeom>
            <a:noFill/>
          </p:spPr>
          <p:txBody>
            <a:bodyPr wrap="square" lIns="0" tIns="0" rIns="0" bIns="0" rtlCol="0">
              <a:spAutoFit/>
            </a:bodyPr>
            <a:lstStyle/>
            <a:p>
              <a:pPr algn="ctr">
                <a:spcBef>
                  <a:spcPts val="500"/>
                </a:spcBef>
              </a:pPr>
              <a:r>
                <a:rPr lang="en-US" sz="900" b="1" dirty="0" smtClean="0"/>
                <a:t>University of Michigan Regional Parent  Programming</a:t>
              </a:r>
            </a:p>
          </p:txBody>
        </p:sp>
      </p:grpSp>
      <p:graphicFrame>
        <p:nvGraphicFramePr>
          <p:cNvPr id="17" name="Table 16"/>
          <p:cNvGraphicFramePr>
            <a:graphicFrameLocks noGrp="1"/>
          </p:cNvGraphicFramePr>
          <p:nvPr>
            <p:extLst>
              <p:ext uri="{D42A27DB-BD31-4B8C-83A1-F6EECF244321}">
                <p14:modId xmlns:p14="http://schemas.microsoft.com/office/powerpoint/2010/main" val="4249769157"/>
              </p:ext>
            </p:extLst>
          </p:nvPr>
        </p:nvGraphicFramePr>
        <p:xfrm>
          <a:off x="516056" y="3305045"/>
          <a:ext cx="5455092" cy="1085885"/>
        </p:xfrm>
        <a:graphic>
          <a:graphicData uri="http://schemas.openxmlformats.org/drawingml/2006/table">
            <a:tbl>
              <a:tblPr firstRow="1" bandRow="1">
                <a:tableStyleId>{2D5ABB26-0587-4C30-8999-92F81FD0307C}</a:tableStyleId>
              </a:tblPr>
              <a:tblGrid>
                <a:gridCol w="5455092"/>
              </a:tblGrid>
              <a:tr h="1085885">
                <a:tc>
                  <a:txBody>
                    <a:bodyPr/>
                    <a:lstStyle/>
                    <a:p>
                      <a:r>
                        <a:rPr lang="en-US" sz="900" b="1" dirty="0" smtClean="0">
                          <a:solidFill>
                            <a:srgbClr val="525B63"/>
                          </a:solidFill>
                        </a:rPr>
                        <a:t>High Attendance</a:t>
                      </a:r>
                      <a:r>
                        <a:rPr lang="en-US" sz="900" b="1" baseline="0" dirty="0" smtClean="0">
                          <a:solidFill>
                            <a:srgbClr val="525B63"/>
                          </a:solidFill>
                        </a:rPr>
                        <a:t> Rates</a:t>
                      </a:r>
                      <a:endParaRPr lang="en-US" sz="900" b="1" dirty="0">
                        <a:solidFill>
                          <a:srgbClr val="525B63"/>
                        </a:solidFill>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8" name="Group 17"/>
          <p:cNvGrpSpPr/>
          <p:nvPr/>
        </p:nvGrpSpPr>
        <p:grpSpPr bwMode="gray">
          <a:xfrm>
            <a:off x="5690423" y="3305045"/>
            <a:ext cx="271672" cy="153502"/>
            <a:chOff x="4411101" y="2003891"/>
            <a:chExt cx="271672" cy="181522"/>
          </a:xfrm>
        </p:grpSpPr>
        <p:sp>
          <p:nvSpPr>
            <p:cNvPr id="19" name="Rectangle 18"/>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Round Same Side Corner Rectangle 19"/>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1" name="Freeform 20"/>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23" name="TextBox 22"/>
          <p:cNvSpPr txBox="1"/>
          <p:nvPr/>
        </p:nvSpPr>
        <p:spPr bwMode="gray">
          <a:xfrm>
            <a:off x="730771" y="3826060"/>
            <a:ext cx="828128" cy="384721"/>
          </a:xfrm>
          <a:prstGeom prst="rect">
            <a:avLst/>
          </a:prstGeom>
          <a:noFill/>
        </p:spPr>
        <p:txBody>
          <a:bodyPr wrap="square" lIns="0" tIns="0" rIns="0" bIns="0" rtlCol="0">
            <a:spAutoFit/>
          </a:bodyPr>
          <a:lstStyle/>
          <a:p>
            <a:r>
              <a:rPr lang="en-US" sz="2500" dirty="0" smtClean="0">
                <a:solidFill>
                  <a:schemeClr val="accent5"/>
                </a:solidFill>
                <a:latin typeface="+mj-lt"/>
              </a:rPr>
              <a:t>200+</a:t>
            </a:r>
          </a:p>
        </p:txBody>
      </p:sp>
      <p:sp>
        <p:nvSpPr>
          <p:cNvPr id="24" name="TextBox 23"/>
          <p:cNvSpPr txBox="1"/>
          <p:nvPr/>
        </p:nvSpPr>
        <p:spPr bwMode="gray">
          <a:xfrm>
            <a:off x="3242572" y="3826060"/>
            <a:ext cx="968403" cy="384721"/>
          </a:xfrm>
          <a:prstGeom prst="rect">
            <a:avLst/>
          </a:prstGeom>
          <a:noFill/>
        </p:spPr>
        <p:txBody>
          <a:bodyPr wrap="square" lIns="0" tIns="0" rIns="0" bIns="0" rtlCol="0">
            <a:spAutoFit/>
          </a:bodyPr>
          <a:lstStyle/>
          <a:p>
            <a:r>
              <a:rPr lang="en-US" sz="2500" dirty="0" smtClean="0">
                <a:solidFill>
                  <a:schemeClr val="accent5"/>
                </a:solidFill>
                <a:latin typeface="+mj-lt"/>
              </a:rPr>
              <a:t>90+</a:t>
            </a:r>
          </a:p>
        </p:txBody>
      </p:sp>
      <p:sp>
        <p:nvSpPr>
          <p:cNvPr id="25" name="TextBox 24"/>
          <p:cNvSpPr txBox="1"/>
          <p:nvPr/>
        </p:nvSpPr>
        <p:spPr bwMode="gray">
          <a:xfrm>
            <a:off x="1562854" y="3864532"/>
            <a:ext cx="1424790" cy="307777"/>
          </a:xfrm>
          <a:prstGeom prst="rect">
            <a:avLst/>
          </a:prstGeom>
          <a:noFill/>
        </p:spPr>
        <p:txBody>
          <a:bodyPr wrap="square" lIns="0" tIns="0" rIns="0" bIns="0" rtlCol="0">
            <a:spAutoFit/>
          </a:bodyPr>
          <a:lstStyle/>
          <a:p>
            <a:pPr>
              <a:spcBef>
                <a:spcPts val="500"/>
              </a:spcBef>
            </a:pPr>
            <a:r>
              <a:rPr lang="en-US" sz="1000" dirty="0" smtClean="0"/>
              <a:t>Top donors invited per event</a:t>
            </a:r>
          </a:p>
        </p:txBody>
      </p:sp>
      <p:sp>
        <p:nvSpPr>
          <p:cNvPr id="26" name="TextBox 25"/>
          <p:cNvSpPr txBox="1"/>
          <p:nvPr/>
        </p:nvSpPr>
        <p:spPr bwMode="gray">
          <a:xfrm>
            <a:off x="3934128" y="3941476"/>
            <a:ext cx="1666132" cy="153888"/>
          </a:xfrm>
          <a:prstGeom prst="rect">
            <a:avLst/>
          </a:prstGeom>
          <a:noFill/>
        </p:spPr>
        <p:txBody>
          <a:bodyPr wrap="square" lIns="0" tIns="0" rIns="0" bIns="0" rtlCol="0">
            <a:spAutoFit/>
          </a:bodyPr>
          <a:lstStyle/>
          <a:p>
            <a:pPr>
              <a:spcBef>
                <a:spcPts val="500"/>
              </a:spcBef>
            </a:pPr>
            <a:r>
              <a:rPr lang="en-US" sz="1000" dirty="0" smtClean="0"/>
              <a:t>Donors attend per event</a:t>
            </a:r>
          </a:p>
        </p:txBody>
      </p:sp>
    </p:spTree>
    <p:extLst>
      <p:ext uri="{BB962C8B-B14F-4D97-AF65-F5344CB8AC3E}">
        <p14:creationId xmlns:p14="http://schemas.microsoft.com/office/powerpoint/2010/main" val="310499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Duke’s Web-X Calls Provide Insider Access in an Easy-to-Implement </a:t>
            </a:r>
            <a:r>
              <a:rPr lang="en-US" dirty="0" smtClean="0"/>
              <a:t>Way</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Redefining </a:t>
            </a:r>
            <a:r>
              <a:rPr lang="en-US" dirty="0" smtClean="0"/>
              <a:t>Exclusivity</a:t>
            </a:r>
            <a:endParaRPr lang="en-US" dirty="0"/>
          </a:p>
        </p:txBody>
      </p:sp>
      <p:sp>
        <p:nvSpPr>
          <p:cNvPr id="5" name="Text Placeholder 4"/>
          <p:cNvSpPr>
            <a:spLocks noGrp="1"/>
          </p:cNvSpPr>
          <p:nvPr>
            <p:ph type="body" sz="quarter" idx="13"/>
          </p:nvPr>
        </p:nvSpPr>
        <p:spPr>
          <a:xfrm>
            <a:off x="3798468" y="4540250"/>
            <a:ext cx="2319155" cy="123111"/>
          </a:xfrm>
        </p:spPr>
        <p:txBody>
          <a:bodyPr/>
          <a:lstStyle/>
          <a:p>
            <a:pPr algn="r"/>
            <a:r>
              <a:rPr lang="en-US" dirty="0"/>
              <a:t>Source: EAB interviews and analysis</a:t>
            </a:r>
            <a:r>
              <a:rPr lang="en-US" dirty="0" smtClean="0"/>
              <a:t>.</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336048" y="1125150"/>
            <a:ext cx="5727401" cy="209567"/>
          </a:xfrm>
          <a:prstGeom prst="rect">
            <a:avLst/>
          </a:prstGeom>
          <a:noFill/>
        </p:spPr>
        <p:txBody>
          <a:bodyPr wrap="square" lIns="0" tIns="0" rIns="0" bIns="0" rtlCol="0">
            <a:noAutofit/>
          </a:bodyPr>
          <a:lstStyle/>
          <a:p>
            <a:pPr algn="ctr">
              <a:spcBef>
                <a:spcPts val="500"/>
              </a:spcBef>
            </a:pPr>
            <a:r>
              <a:rPr lang="en-US" sz="1100" b="1" dirty="0" smtClean="0"/>
              <a:t>Key </a:t>
            </a:r>
            <a:r>
              <a:rPr lang="en-US" sz="1000" b="1" dirty="0" smtClean="0"/>
              <a:t>Elements</a:t>
            </a:r>
            <a:endParaRPr lang="en-US" sz="1100" b="1" dirty="0"/>
          </a:p>
        </p:txBody>
      </p:sp>
      <p:sp>
        <p:nvSpPr>
          <p:cNvPr id="8" name="Text Placeholder 1"/>
          <p:cNvSpPr txBox="1">
            <a:spLocks/>
          </p:cNvSpPr>
          <p:nvPr/>
        </p:nvSpPr>
        <p:spPr bwMode="gray">
          <a:xfrm>
            <a:off x="665905" y="1973834"/>
            <a:ext cx="1294970" cy="370814"/>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Parent-centric topics delivered by campus leaders</a:t>
            </a:r>
          </a:p>
        </p:txBody>
      </p:sp>
      <p:sp>
        <p:nvSpPr>
          <p:cNvPr id="9" name="Text Placeholder 1"/>
          <p:cNvSpPr txBox="1">
            <a:spLocks/>
          </p:cNvSpPr>
          <p:nvPr/>
        </p:nvSpPr>
        <p:spPr bwMode="gray">
          <a:xfrm>
            <a:off x="2552915" y="1973834"/>
            <a:ext cx="1294970" cy="335454"/>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Exclusive access for </a:t>
            </a:r>
            <a:r>
              <a:rPr lang="en-US" sz="900" dirty="0" smtClean="0"/>
              <a:t>parents committee members</a:t>
            </a:r>
            <a:endParaRPr lang="en-US" sz="900" dirty="0"/>
          </a:p>
        </p:txBody>
      </p:sp>
      <p:sp>
        <p:nvSpPr>
          <p:cNvPr id="10" name="Text Placeholder 1"/>
          <p:cNvSpPr txBox="1">
            <a:spLocks/>
          </p:cNvSpPr>
          <p:nvPr/>
        </p:nvSpPr>
        <p:spPr bwMode="gray">
          <a:xfrm>
            <a:off x="4472163" y="1973834"/>
            <a:ext cx="1294970" cy="335454"/>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Three to four </a:t>
            </a:r>
            <a:r>
              <a:rPr lang="en-US" sz="900" dirty="0" smtClean="0"/>
              <a:t>webinars per </a:t>
            </a:r>
            <a:r>
              <a:rPr lang="en-US" sz="900" dirty="0"/>
              <a:t>year</a:t>
            </a:r>
          </a:p>
        </p:txBody>
      </p:sp>
      <p:pic>
        <p:nvPicPr>
          <p:cNvPr id="11" name="Picture 2" descr="L:\public\share\Edsyn\Advancement Forum\2014\Donor and Alumni Relations\Crunch Docs - Mid-Level Giving\Powerpoint Resources\EAB Icons\Calend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131" y="1507490"/>
            <a:ext cx="367034" cy="365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public\share\Edsyn\Advancement Forum\2014\Donor and Alumni Relations\Crunch Docs - Mid-Level Giving\Powerpoint Resources\EAB Icons\Aw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148" y="1507490"/>
            <a:ext cx="230505" cy="365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GROOMLAKE\share\ABC Templates and Resources\EAB Templates and Resources\EAB Art Icons Logos\EAB Icons\Comput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510" y="1507490"/>
            <a:ext cx="365760" cy="34353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bwMode="gray">
          <a:xfrm>
            <a:off x="577775" y="2623642"/>
            <a:ext cx="2372791" cy="1716893"/>
            <a:chOff x="343347" y="849523"/>
            <a:chExt cx="921957" cy="1019539"/>
          </a:xfrm>
        </p:grpSpPr>
        <p:sp>
          <p:nvSpPr>
            <p:cNvPr id="23" name="Freeform 22"/>
            <p:cNvSpPr/>
            <p:nvPr/>
          </p:nvSpPr>
          <p:spPr bwMode="gray">
            <a:xfrm>
              <a:off x="343347" y="849523"/>
              <a:ext cx="921957" cy="1019539"/>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smtClean="0">
                <a:solidFill>
                  <a:schemeClr val="bg2"/>
                </a:solidFill>
              </a:endParaRPr>
            </a:p>
          </p:txBody>
        </p:sp>
        <p:sp>
          <p:nvSpPr>
            <p:cNvPr id="24" name="TextBox 23"/>
            <p:cNvSpPr txBox="1"/>
            <p:nvPr/>
          </p:nvSpPr>
          <p:spPr bwMode="gray">
            <a:xfrm>
              <a:off x="446370" y="914310"/>
              <a:ext cx="708098" cy="96521"/>
            </a:xfrm>
            <a:prstGeom prst="rect">
              <a:avLst/>
            </a:prstGeom>
            <a:noFill/>
            <a:ln>
              <a:noFill/>
            </a:ln>
          </p:spPr>
          <p:txBody>
            <a:bodyPr wrap="square" lIns="0" tIns="0" rIns="0" bIns="0" rtlCol="0">
              <a:spAutoFit/>
            </a:bodyPr>
            <a:lstStyle/>
            <a:p>
              <a:pPr algn="ctr"/>
              <a:r>
                <a:rPr lang="en-US" sz="1100" b="1" dirty="0">
                  <a:cs typeface="Times New Roman" pitchFamily="18" charset="0"/>
                </a:rPr>
                <a:t>Web-X Call Speaker List</a:t>
              </a:r>
            </a:p>
          </p:txBody>
        </p:sp>
      </p:grpSp>
      <p:sp>
        <p:nvSpPr>
          <p:cNvPr id="25" name="TextBox 24"/>
          <p:cNvSpPr txBox="1"/>
          <p:nvPr/>
        </p:nvSpPr>
        <p:spPr bwMode="gray">
          <a:xfrm>
            <a:off x="880878" y="3082040"/>
            <a:ext cx="1784436" cy="961802"/>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
            </a:pPr>
            <a:r>
              <a:rPr lang="en-US" sz="1000" dirty="0" smtClean="0"/>
              <a:t>Director of Admissions</a:t>
            </a:r>
          </a:p>
          <a:p>
            <a:pPr marL="171450" indent="-171450">
              <a:spcBef>
                <a:spcPts val="500"/>
              </a:spcBef>
              <a:buFont typeface="Wingdings" panose="05000000000000000000" pitchFamily="2" charset="2"/>
              <a:buChar char="§"/>
            </a:pPr>
            <a:r>
              <a:rPr lang="en-US" sz="1000" dirty="0" smtClean="0"/>
              <a:t>Dean of Students </a:t>
            </a:r>
          </a:p>
          <a:p>
            <a:pPr marL="171450" indent="-171450">
              <a:spcBef>
                <a:spcPts val="500"/>
              </a:spcBef>
              <a:buFont typeface="Wingdings" panose="05000000000000000000" pitchFamily="2" charset="2"/>
              <a:buChar char="§"/>
            </a:pPr>
            <a:r>
              <a:rPr lang="en-US" sz="1000" dirty="0" smtClean="0"/>
              <a:t>Dean of a graduate school</a:t>
            </a:r>
          </a:p>
          <a:p>
            <a:pPr marL="171450" indent="-171450">
              <a:spcBef>
                <a:spcPts val="500"/>
              </a:spcBef>
              <a:buFont typeface="Wingdings" panose="05000000000000000000" pitchFamily="2" charset="2"/>
              <a:buChar char="§"/>
            </a:pPr>
            <a:r>
              <a:rPr lang="en-US" sz="1000" dirty="0" smtClean="0"/>
              <a:t>Chair of the Board of Trustees</a:t>
            </a:r>
          </a:p>
        </p:txBody>
      </p:sp>
      <p:graphicFrame>
        <p:nvGraphicFramePr>
          <p:cNvPr id="26" name="Table 25"/>
          <p:cNvGraphicFramePr>
            <a:graphicFrameLocks noGrp="1"/>
          </p:cNvGraphicFramePr>
          <p:nvPr>
            <p:extLst>
              <p:ext uri="{D42A27DB-BD31-4B8C-83A1-F6EECF244321}">
                <p14:modId xmlns:p14="http://schemas.microsoft.com/office/powerpoint/2010/main" val="690870061"/>
              </p:ext>
            </p:extLst>
          </p:nvPr>
        </p:nvGraphicFramePr>
        <p:xfrm>
          <a:off x="3464728" y="2629818"/>
          <a:ext cx="2642213" cy="1837460"/>
        </p:xfrm>
        <a:graphic>
          <a:graphicData uri="http://schemas.openxmlformats.org/drawingml/2006/table">
            <a:tbl>
              <a:tblPr firstRow="1" bandRow="1">
                <a:tableStyleId>{2D5ABB26-0587-4C30-8999-92F81FD0307C}</a:tableStyleId>
              </a:tblPr>
              <a:tblGrid>
                <a:gridCol w="2642213"/>
              </a:tblGrid>
              <a:tr h="1837460">
                <a:tc>
                  <a:txBody>
                    <a:bodyPr/>
                    <a:lstStyle/>
                    <a:p>
                      <a:r>
                        <a:rPr lang="en-US" sz="900" b="1" dirty="0" smtClean="0">
                          <a:solidFill>
                            <a:srgbClr val="525B63"/>
                          </a:solidFill>
                        </a:rPr>
                        <a:t>Engagement Results</a:t>
                      </a:r>
                    </a:p>
                    <a:p>
                      <a:pPr marL="800100" indent="0">
                        <a:spcBef>
                          <a:spcPts val="500"/>
                        </a:spcBef>
                      </a:pPr>
                      <a:endParaRPr lang="en-US" sz="900" dirty="0"/>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7" name="Group 26"/>
          <p:cNvGrpSpPr/>
          <p:nvPr/>
        </p:nvGrpSpPr>
        <p:grpSpPr bwMode="gray">
          <a:xfrm>
            <a:off x="5835269" y="2629817"/>
            <a:ext cx="271672" cy="181522"/>
            <a:chOff x="4411101" y="2003891"/>
            <a:chExt cx="271672" cy="181522"/>
          </a:xfrm>
        </p:grpSpPr>
        <p:sp>
          <p:nvSpPr>
            <p:cNvPr id="28" name="Rectangle 27"/>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Round Same Side Corner Rectangle 28"/>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0" name="Freeform 29"/>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16" name="TextBox 15"/>
          <p:cNvSpPr txBox="1"/>
          <p:nvPr/>
        </p:nvSpPr>
        <p:spPr bwMode="gray">
          <a:xfrm>
            <a:off x="3697596" y="3206312"/>
            <a:ext cx="892512" cy="384721"/>
          </a:xfrm>
          <a:prstGeom prst="rect">
            <a:avLst/>
          </a:prstGeom>
          <a:noFill/>
        </p:spPr>
        <p:txBody>
          <a:bodyPr wrap="square" lIns="0" tIns="0" rIns="0" bIns="0" rtlCol="0">
            <a:spAutoFit/>
          </a:bodyPr>
          <a:lstStyle/>
          <a:p>
            <a:r>
              <a:rPr lang="en-US" sz="2500" dirty="0" smtClean="0">
                <a:solidFill>
                  <a:schemeClr val="accent6"/>
                </a:solidFill>
                <a:latin typeface="+mj-lt"/>
              </a:rPr>
              <a:t>10%</a:t>
            </a:r>
          </a:p>
        </p:txBody>
      </p:sp>
      <p:sp>
        <p:nvSpPr>
          <p:cNvPr id="21" name="TextBox 20"/>
          <p:cNvSpPr txBox="1"/>
          <p:nvPr/>
        </p:nvSpPr>
        <p:spPr bwMode="gray">
          <a:xfrm>
            <a:off x="3697595" y="3829155"/>
            <a:ext cx="1107125" cy="384721"/>
          </a:xfrm>
          <a:prstGeom prst="rect">
            <a:avLst/>
          </a:prstGeom>
          <a:noFill/>
        </p:spPr>
        <p:txBody>
          <a:bodyPr wrap="square" lIns="0" tIns="0" rIns="0" bIns="0" rtlCol="0">
            <a:spAutoFit/>
          </a:bodyPr>
          <a:lstStyle/>
          <a:p>
            <a:r>
              <a:rPr lang="en-US" sz="2500" dirty="0" smtClean="0">
                <a:solidFill>
                  <a:schemeClr val="accent6"/>
                </a:solidFill>
                <a:latin typeface="+mj-lt"/>
              </a:rPr>
              <a:t>30-40</a:t>
            </a:r>
          </a:p>
        </p:txBody>
      </p:sp>
      <p:sp>
        <p:nvSpPr>
          <p:cNvPr id="15" name="TextBox 14"/>
          <p:cNvSpPr txBox="1"/>
          <p:nvPr/>
        </p:nvSpPr>
        <p:spPr bwMode="gray">
          <a:xfrm>
            <a:off x="4611884" y="3198617"/>
            <a:ext cx="1328244" cy="400110"/>
          </a:xfrm>
          <a:prstGeom prst="rect">
            <a:avLst/>
          </a:prstGeom>
          <a:noFill/>
        </p:spPr>
        <p:txBody>
          <a:bodyPr wrap="square" lIns="0" tIns="91440" rIns="0" bIns="0" rtlCol="0">
            <a:spAutoFit/>
          </a:bodyPr>
          <a:lstStyle/>
          <a:p>
            <a:pPr>
              <a:spcBef>
                <a:spcPts val="500"/>
              </a:spcBef>
            </a:pPr>
            <a:r>
              <a:rPr lang="en-US" sz="1000" dirty="0"/>
              <a:t>Of eligible donors join per </a:t>
            </a:r>
            <a:r>
              <a:rPr lang="en-US" sz="1000" dirty="0" smtClean="0"/>
              <a:t>webinar</a:t>
            </a:r>
            <a:endParaRPr lang="en-US" sz="1000" dirty="0"/>
          </a:p>
        </p:txBody>
      </p:sp>
      <p:sp>
        <p:nvSpPr>
          <p:cNvPr id="20" name="TextBox 19"/>
          <p:cNvSpPr txBox="1"/>
          <p:nvPr/>
        </p:nvSpPr>
        <p:spPr bwMode="gray">
          <a:xfrm>
            <a:off x="4611884" y="3898405"/>
            <a:ext cx="1328244" cy="246221"/>
          </a:xfrm>
          <a:prstGeom prst="rect">
            <a:avLst/>
          </a:prstGeom>
          <a:noFill/>
        </p:spPr>
        <p:txBody>
          <a:bodyPr wrap="square" lIns="0" tIns="91440" rIns="0" bIns="0" rtlCol="0">
            <a:spAutoFit/>
          </a:bodyPr>
          <a:lstStyle/>
          <a:p>
            <a:pPr>
              <a:spcBef>
                <a:spcPts val="500"/>
              </a:spcBef>
            </a:pPr>
            <a:r>
              <a:rPr lang="en-US" sz="1000" dirty="0" smtClean="0"/>
              <a:t>Dial-ins per webinar</a:t>
            </a:r>
            <a:endParaRPr lang="en-US" sz="1000" dirty="0"/>
          </a:p>
        </p:txBody>
      </p:sp>
    </p:spTree>
    <p:extLst>
      <p:ext uri="{BB962C8B-B14F-4D97-AF65-F5344CB8AC3E}">
        <p14:creationId xmlns:p14="http://schemas.microsoft.com/office/powerpoint/2010/main" val="95881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Cornell Uses Parent Webinars Throughout Gift </a:t>
            </a:r>
            <a:r>
              <a:rPr lang="en-US" dirty="0" smtClean="0"/>
              <a:t>Cycle</a:t>
            </a:r>
            <a:endParaRPr lang="en-US" dirty="0"/>
          </a:p>
        </p:txBody>
      </p:sp>
      <p:sp>
        <p:nvSpPr>
          <p:cNvPr id="4" name="Text Placeholder 3"/>
          <p:cNvSpPr>
            <a:spLocks noGrp="1"/>
          </p:cNvSpPr>
          <p:nvPr>
            <p:ph type="body" sz="quarter" idx="12"/>
          </p:nvPr>
        </p:nvSpPr>
        <p:spPr/>
        <p:txBody>
          <a:bodyPr/>
          <a:lstStyle/>
          <a:p>
            <a:r>
              <a:rPr lang="en-US" dirty="0" smtClean="0"/>
              <a:t>Multipurpose Engagement Tools</a:t>
            </a:r>
            <a:endParaRPr lang="en-US" dirty="0"/>
          </a:p>
        </p:txBody>
      </p:sp>
      <p:sp>
        <p:nvSpPr>
          <p:cNvPr id="5" name="Text Placeholder 4"/>
          <p:cNvSpPr>
            <a:spLocks noGrp="1"/>
          </p:cNvSpPr>
          <p:nvPr>
            <p:ph type="body" sz="quarter" idx="13"/>
          </p:nvPr>
        </p:nvSpPr>
        <p:spPr>
          <a:xfrm>
            <a:off x="3801460" y="4677489"/>
            <a:ext cx="2319155" cy="123111"/>
          </a:xfrm>
        </p:spPr>
        <p:txBody>
          <a:bodyPr/>
          <a:lstStyle/>
          <a:p>
            <a:pPr algn="r"/>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1305345" y="1011696"/>
            <a:ext cx="3817913" cy="153888"/>
          </a:xfrm>
          <a:prstGeom prst="rect">
            <a:avLst/>
          </a:prstGeom>
          <a:noFill/>
        </p:spPr>
        <p:txBody>
          <a:bodyPr wrap="square" lIns="0" tIns="0" rIns="0" bIns="0" rtlCol="0">
            <a:spAutoFit/>
          </a:bodyPr>
          <a:lstStyle/>
          <a:p>
            <a:pPr algn="ctr">
              <a:spcBef>
                <a:spcPts val="500"/>
              </a:spcBef>
            </a:pPr>
            <a:r>
              <a:rPr lang="en-US" sz="1000" b="1" dirty="0" smtClean="0"/>
              <a:t>Fundraisers Can Use Webinars in Three Ways</a:t>
            </a:r>
          </a:p>
        </p:txBody>
      </p:sp>
      <p:cxnSp>
        <p:nvCxnSpPr>
          <p:cNvPr id="15" name="Straight Connector 14"/>
          <p:cNvCxnSpPr/>
          <p:nvPr/>
        </p:nvCxnSpPr>
        <p:spPr>
          <a:xfrm rot="16200000" flipH="1">
            <a:off x="3040542" y="2135117"/>
            <a:ext cx="319716" cy="0"/>
          </a:xfrm>
          <a:prstGeom prst="line">
            <a:avLst/>
          </a:prstGeom>
          <a:noFill/>
          <a:ln w="12700" cap="flat" cmpd="sng" algn="ctr">
            <a:solidFill>
              <a:schemeClr val="accent3"/>
            </a:solidFill>
            <a:prstDash val="solid"/>
            <a:miter lim="800000"/>
          </a:ln>
          <a:effectLst/>
        </p:spPr>
      </p:cxnSp>
      <p:grpSp>
        <p:nvGrpSpPr>
          <p:cNvPr id="28" name="Group 27"/>
          <p:cNvGrpSpPr/>
          <p:nvPr/>
        </p:nvGrpSpPr>
        <p:grpSpPr>
          <a:xfrm>
            <a:off x="789657" y="1325014"/>
            <a:ext cx="4874668" cy="1672154"/>
            <a:chOff x="789657" y="1478915"/>
            <a:chExt cx="4874668" cy="1672154"/>
          </a:xfrm>
        </p:grpSpPr>
        <p:cxnSp>
          <p:nvCxnSpPr>
            <p:cNvPr id="8" name="Straight Connector 7"/>
            <p:cNvCxnSpPr/>
            <p:nvPr/>
          </p:nvCxnSpPr>
          <p:spPr>
            <a:xfrm flipH="1">
              <a:off x="2450846" y="1598769"/>
              <a:ext cx="319716" cy="0"/>
            </a:xfrm>
            <a:prstGeom prst="line">
              <a:avLst/>
            </a:prstGeom>
            <a:noFill/>
            <a:ln w="12700" cap="flat" cmpd="sng" algn="ctr">
              <a:solidFill>
                <a:schemeClr val="accent3"/>
              </a:solidFill>
              <a:prstDash val="solid"/>
              <a:miter lim="800000"/>
            </a:ln>
            <a:effectLst/>
          </p:spPr>
        </p:cxnSp>
        <p:sp>
          <p:nvSpPr>
            <p:cNvPr id="9" name="TextBox 8"/>
            <p:cNvSpPr txBox="1"/>
            <p:nvPr/>
          </p:nvSpPr>
          <p:spPr bwMode="gray">
            <a:xfrm>
              <a:off x="943601" y="1514131"/>
              <a:ext cx="1371423" cy="153888"/>
            </a:xfrm>
            <a:prstGeom prst="rect">
              <a:avLst/>
            </a:prstGeom>
            <a:noFill/>
          </p:spPr>
          <p:txBody>
            <a:bodyPr wrap="square" lIns="0" tIns="0" rIns="0" bIns="0" rtlCol="0">
              <a:spAutoFit/>
            </a:bodyPr>
            <a:lstStyle/>
            <a:p>
              <a:pPr algn="ctr">
                <a:spcBef>
                  <a:spcPts val="500"/>
                </a:spcBef>
              </a:pPr>
              <a:r>
                <a:rPr lang="en-US" sz="1000" b="1" dirty="0" smtClean="0"/>
                <a:t>Introductions</a:t>
              </a:r>
            </a:p>
          </p:txBody>
        </p:sp>
        <p:sp>
          <p:nvSpPr>
            <p:cNvPr id="10" name="TextBox 9"/>
            <p:cNvSpPr txBox="1"/>
            <p:nvPr/>
          </p:nvSpPr>
          <p:spPr bwMode="gray">
            <a:xfrm>
              <a:off x="4209156" y="1514131"/>
              <a:ext cx="1371423" cy="153888"/>
            </a:xfrm>
            <a:prstGeom prst="rect">
              <a:avLst/>
            </a:prstGeom>
            <a:noFill/>
          </p:spPr>
          <p:txBody>
            <a:bodyPr wrap="square" lIns="0" tIns="0" rIns="0" bIns="0" rtlCol="0">
              <a:spAutoFit/>
            </a:bodyPr>
            <a:lstStyle/>
            <a:p>
              <a:pPr algn="ctr">
                <a:spcBef>
                  <a:spcPts val="500"/>
                </a:spcBef>
              </a:pPr>
              <a:r>
                <a:rPr lang="en-US" sz="1000" b="1" dirty="0" smtClean="0"/>
                <a:t>Stewardship</a:t>
              </a:r>
            </a:p>
          </p:txBody>
        </p:sp>
        <p:sp>
          <p:nvSpPr>
            <p:cNvPr id="11" name="TextBox 10"/>
            <p:cNvSpPr txBox="1"/>
            <p:nvPr/>
          </p:nvSpPr>
          <p:spPr bwMode="gray">
            <a:xfrm>
              <a:off x="789657" y="1739965"/>
              <a:ext cx="1679311" cy="692497"/>
            </a:xfrm>
            <a:prstGeom prst="rect">
              <a:avLst/>
            </a:prstGeom>
            <a:noFill/>
          </p:spPr>
          <p:txBody>
            <a:bodyPr wrap="square" lIns="0" tIns="0" rIns="0" bIns="0" rtlCol="0">
              <a:spAutoFit/>
            </a:bodyPr>
            <a:lstStyle/>
            <a:p>
              <a:pPr>
                <a:spcBef>
                  <a:spcPts val="500"/>
                </a:spcBef>
              </a:pPr>
              <a:r>
                <a:rPr lang="en-US" sz="900" dirty="0" smtClean="0"/>
                <a:t>Identify high net-worth registrants and send an introductory email that asks how they enjoyed the webinar</a:t>
              </a:r>
            </a:p>
          </p:txBody>
        </p:sp>
        <p:sp>
          <p:nvSpPr>
            <p:cNvPr id="12" name="TextBox 11"/>
            <p:cNvSpPr txBox="1"/>
            <p:nvPr/>
          </p:nvSpPr>
          <p:spPr bwMode="gray">
            <a:xfrm>
              <a:off x="4125409" y="1739965"/>
              <a:ext cx="1538916" cy="553998"/>
            </a:xfrm>
            <a:prstGeom prst="rect">
              <a:avLst/>
            </a:prstGeom>
            <a:noFill/>
          </p:spPr>
          <p:txBody>
            <a:bodyPr wrap="square" lIns="0" tIns="0" rIns="0" bIns="0" rtlCol="0">
              <a:spAutoFit/>
            </a:bodyPr>
            <a:lstStyle/>
            <a:p>
              <a:pPr>
                <a:spcBef>
                  <a:spcPts val="500"/>
                </a:spcBef>
              </a:pPr>
              <a:r>
                <a:rPr lang="en-US" sz="900" dirty="0" smtClean="0"/>
                <a:t>Send personalized webinar </a:t>
              </a:r>
              <a:r>
                <a:rPr lang="en-US" sz="900" dirty="0"/>
                <a:t>invitation to donors to </a:t>
              </a:r>
              <a:r>
                <a:rPr lang="en-US" sz="900" dirty="0" smtClean="0"/>
                <a:t>create an air of exclusivity</a:t>
              </a:r>
              <a:endParaRPr lang="en-US" sz="900" dirty="0"/>
            </a:p>
          </p:txBody>
        </p:sp>
        <p:cxnSp>
          <p:nvCxnSpPr>
            <p:cNvPr id="13" name="Straight Connector 12"/>
            <p:cNvCxnSpPr/>
            <p:nvPr/>
          </p:nvCxnSpPr>
          <p:spPr>
            <a:xfrm flipH="1">
              <a:off x="3633675" y="1598769"/>
              <a:ext cx="319716" cy="0"/>
            </a:xfrm>
            <a:prstGeom prst="line">
              <a:avLst/>
            </a:prstGeom>
            <a:noFill/>
            <a:ln w="12700" cap="flat" cmpd="sng" algn="ctr">
              <a:solidFill>
                <a:schemeClr val="accent3"/>
              </a:solidFill>
              <a:prstDash val="solid"/>
              <a:miter lim="800000"/>
            </a:ln>
            <a:effectLst/>
          </p:spPr>
        </p:cxnSp>
        <p:pic>
          <p:nvPicPr>
            <p:cNvPr id="14" name="Picture 3" descr="\\GROOMLAKE\share\ABC Templates and Resources\EAB Templates and Resources\EAB Art Icons Logos\EAB Icons\Comput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78915"/>
              <a:ext cx="457200" cy="4294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bwMode="gray">
            <a:xfrm>
              <a:off x="2514689" y="2527637"/>
              <a:ext cx="1371423" cy="153888"/>
            </a:xfrm>
            <a:prstGeom prst="rect">
              <a:avLst/>
            </a:prstGeom>
            <a:noFill/>
          </p:spPr>
          <p:txBody>
            <a:bodyPr wrap="square" lIns="0" tIns="0" rIns="0" bIns="0" rtlCol="0">
              <a:spAutoFit/>
            </a:bodyPr>
            <a:lstStyle/>
            <a:p>
              <a:pPr algn="ctr">
                <a:spcBef>
                  <a:spcPts val="500"/>
                </a:spcBef>
              </a:pPr>
              <a:r>
                <a:rPr lang="en-US" sz="1000" b="1" dirty="0" smtClean="0"/>
                <a:t>Cultivation</a:t>
              </a:r>
            </a:p>
          </p:txBody>
        </p:sp>
        <p:sp>
          <p:nvSpPr>
            <p:cNvPr id="17" name="TextBox 16"/>
            <p:cNvSpPr txBox="1"/>
            <p:nvPr/>
          </p:nvSpPr>
          <p:spPr bwMode="gray">
            <a:xfrm>
              <a:off x="2430941" y="2735571"/>
              <a:ext cx="1694467" cy="415498"/>
            </a:xfrm>
            <a:prstGeom prst="rect">
              <a:avLst/>
            </a:prstGeom>
            <a:noFill/>
          </p:spPr>
          <p:txBody>
            <a:bodyPr wrap="square" lIns="0" tIns="0" rIns="0" bIns="0" rtlCol="0">
              <a:spAutoFit/>
            </a:bodyPr>
            <a:lstStyle/>
            <a:p>
              <a:pPr>
                <a:spcBef>
                  <a:spcPts val="500"/>
                </a:spcBef>
              </a:pPr>
              <a:r>
                <a:rPr lang="en-US" sz="900" dirty="0" smtClean="0"/>
                <a:t>Send archived webinars to prospects who have questions about the school</a:t>
              </a:r>
            </a:p>
          </p:txBody>
        </p:sp>
      </p:grpSp>
      <p:graphicFrame>
        <p:nvGraphicFramePr>
          <p:cNvPr id="20" name="Table 19"/>
          <p:cNvGraphicFramePr>
            <a:graphicFrameLocks noGrp="1"/>
          </p:cNvGraphicFramePr>
          <p:nvPr>
            <p:extLst>
              <p:ext uri="{D42A27DB-BD31-4B8C-83A1-F6EECF244321}">
                <p14:modId xmlns:p14="http://schemas.microsoft.com/office/powerpoint/2010/main" val="3111449619"/>
              </p:ext>
            </p:extLst>
          </p:nvPr>
        </p:nvGraphicFramePr>
        <p:xfrm>
          <a:off x="280601" y="3156936"/>
          <a:ext cx="5867400" cy="1386332"/>
        </p:xfrm>
        <a:graphic>
          <a:graphicData uri="http://schemas.openxmlformats.org/drawingml/2006/table">
            <a:tbl>
              <a:tblPr firstRow="1" bandRow="1">
                <a:tableStyleId>{2D5ABB26-0587-4C30-8999-92F81FD0307C}</a:tableStyleId>
              </a:tblPr>
              <a:tblGrid>
                <a:gridCol w="5867400"/>
              </a:tblGrid>
              <a:tr h="1250681">
                <a:tc>
                  <a:txBody>
                    <a:bodyPr/>
                    <a:lstStyle/>
                    <a:p>
                      <a:r>
                        <a:rPr lang="en-US" sz="900" b="1" dirty="0" smtClean="0">
                          <a:solidFill>
                            <a:srgbClr val="525B63"/>
                          </a:solidFill>
                        </a:rPr>
                        <a:t>A Virtual Ice Breaker</a:t>
                      </a:r>
                    </a:p>
                    <a:p>
                      <a:endParaRPr lang="en-US" sz="900" b="1" dirty="0" smtClean="0">
                        <a:solidFill>
                          <a:srgbClr val="525B63"/>
                        </a:solidFill>
                      </a:endParaRPr>
                    </a:p>
                    <a:p>
                      <a:pPr>
                        <a:spcBef>
                          <a:spcPts val="500"/>
                        </a:spcBef>
                      </a:pPr>
                      <a:r>
                        <a:rPr lang="en-US" sz="900" dirty="0" smtClean="0">
                          <a:solidFill>
                            <a:srgbClr val="525B63"/>
                          </a:solidFill>
                        </a:rPr>
                        <a:t>“Parents don’t always know that they have access to webinars. I can easily create a personalized webinar invite for a donor. If they attend, I might also follow-up with them.”</a:t>
                      </a:r>
                    </a:p>
                    <a:p>
                      <a:endParaRPr lang="en-US" sz="900" b="1" dirty="0" smtClean="0">
                        <a:solidFill>
                          <a:srgbClr val="525B63"/>
                        </a:solidFill>
                      </a:endParaRPr>
                    </a:p>
                    <a:p>
                      <a:pPr algn="r"/>
                      <a:r>
                        <a:rPr lang="en-US" sz="800" i="1" dirty="0" smtClean="0">
                          <a:solidFill>
                            <a:srgbClr val="525B63"/>
                          </a:solidFill>
                        </a:rPr>
                        <a:t>Meghan </a:t>
                      </a:r>
                      <a:r>
                        <a:rPr lang="en-US" sz="800" i="1" dirty="0" err="1" smtClean="0">
                          <a:solidFill>
                            <a:srgbClr val="525B63"/>
                          </a:solidFill>
                        </a:rPr>
                        <a:t>Dauler</a:t>
                      </a:r>
                      <a:r>
                        <a:rPr lang="en-US" sz="800" i="1" dirty="0" smtClean="0">
                          <a:solidFill>
                            <a:srgbClr val="525B63"/>
                          </a:solidFill>
                        </a:rPr>
                        <a:t>, Parent Gift Officer</a:t>
                      </a:r>
                      <a:br>
                        <a:rPr lang="en-US" sz="800" i="1" dirty="0" smtClean="0">
                          <a:solidFill>
                            <a:srgbClr val="525B63"/>
                          </a:solidFill>
                        </a:rPr>
                      </a:br>
                      <a:r>
                        <a:rPr lang="en-US" sz="800" i="1" dirty="0" smtClean="0">
                          <a:solidFill>
                            <a:srgbClr val="525B63"/>
                          </a:solidFill>
                        </a:rPr>
                        <a:t>Cornell University</a:t>
                      </a:r>
                      <a:endParaRPr lang="en-US" sz="800" i="1" dirty="0">
                        <a:solidFill>
                          <a:srgbClr val="525B63"/>
                        </a:solidFill>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1" name="Group 20"/>
          <p:cNvGrpSpPr/>
          <p:nvPr/>
        </p:nvGrpSpPr>
        <p:grpSpPr bwMode="gray">
          <a:xfrm>
            <a:off x="5876329" y="3156936"/>
            <a:ext cx="271672" cy="181522"/>
            <a:chOff x="7874126" y="2184908"/>
            <a:chExt cx="271672" cy="181522"/>
          </a:xfrm>
        </p:grpSpPr>
        <p:grpSp>
          <p:nvGrpSpPr>
            <p:cNvPr id="22" name="Group 21"/>
            <p:cNvGrpSpPr/>
            <p:nvPr/>
          </p:nvGrpSpPr>
          <p:grpSpPr bwMode="gray">
            <a:xfrm>
              <a:off x="7874126" y="2184908"/>
              <a:ext cx="271672" cy="181522"/>
              <a:chOff x="5569224" y="1247744"/>
              <a:chExt cx="271672" cy="181522"/>
            </a:xfrm>
          </p:grpSpPr>
          <p:sp>
            <p:nvSpPr>
              <p:cNvPr id="26" name="Rectangle 25"/>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7" name="Round Same Side Corner Rectangle 26"/>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23" name="Group 22"/>
            <p:cNvGrpSpPr/>
            <p:nvPr/>
          </p:nvGrpSpPr>
          <p:grpSpPr bwMode="gray">
            <a:xfrm>
              <a:off x="7918169" y="2231033"/>
              <a:ext cx="128164" cy="109665"/>
              <a:chOff x="5631025" y="1193671"/>
              <a:chExt cx="166314" cy="142308"/>
            </a:xfrm>
          </p:grpSpPr>
          <p:sp>
            <p:nvSpPr>
              <p:cNvPr id="24" name="Freeform 23"/>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25" name="Freeform 24"/>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1427466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Possibilities for Engagement</a:t>
            </a:r>
            <a:endParaRPr lang="en-US" dirty="0"/>
          </a:p>
        </p:txBody>
      </p:sp>
      <p:sp>
        <p:nvSpPr>
          <p:cNvPr id="4" name="Text Placeholder 3"/>
          <p:cNvSpPr>
            <a:spLocks noGrp="1"/>
          </p:cNvSpPr>
          <p:nvPr>
            <p:ph type="body" sz="quarter" idx="12"/>
          </p:nvPr>
        </p:nvSpPr>
        <p:spPr/>
        <p:txBody>
          <a:bodyPr/>
          <a:lstStyle/>
          <a:p>
            <a:r>
              <a:rPr lang="en-US" dirty="0" smtClean="0"/>
              <a:t>A Moment of Discussion</a:t>
            </a:r>
            <a:endParaRPr lang="en-US" dirty="0"/>
          </a:p>
        </p:txBody>
      </p:sp>
      <p:sp>
        <p:nvSpPr>
          <p:cNvPr id="5" name="Text Placeholder 4"/>
          <p:cNvSpPr>
            <a:spLocks noGrp="1"/>
          </p:cNvSpPr>
          <p:nvPr>
            <p:ph type="body" sz="quarter" idx="13"/>
          </p:nvPr>
        </p:nvSpPr>
        <p:spPr>
          <a:xfrm>
            <a:off x="4081645" y="4677489"/>
            <a:ext cx="2319155" cy="123111"/>
          </a:xfrm>
        </p:spPr>
        <p:txBody>
          <a:bodyPr/>
          <a:lstStyle/>
          <a:p>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12" name="Rectangle 11"/>
          <p:cNvSpPr/>
          <p:nvPr/>
        </p:nvSpPr>
        <p:spPr>
          <a:xfrm>
            <a:off x="1161917" y="1433676"/>
            <a:ext cx="4559621" cy="2766911"/>
          </a:xfrm>
          <a:prstGeom prst="rect">
            <a:avLst/>
          </a:prstGeom>
        </p:spPr>
        <p:txBody>
          <a:bodyPr wrap="square">
            <a:spAutoFit/>
          </a:bodyPr>
          <a:lstStyle/>
          <a:p>
            <a:pPr>
              <a:lnSpc>
                <a:spcPct val="110000"/>
              </a:lnSpc>
            </a:pPr>
            <a:r>
              <a:rPr lang="en-US" sz="1000" dirty="0" smtClean="0"/>
              <a:t>What events does the parent council currently offer? </a:t>
            </a:r>
            <a:r>
              <a:rPr lang="en-US" sz="1000" dirty="0" smtClean="0"/>
              <a:t>What are their respective costs? Which </a:t>
            </a:r>
            <a:r>
              <a:rPr lang="en-US" sz="1000" dirty="0" smtClean="0"/>
              <a:t>are the most effective</a:t>
            </a:r>
            <a:r>
              <a:rPr lang="en-US" sz="1000" dirty="0" smtClean="0"/>
              <a:t>?</a:t>
            </a:r>
          </a:p>
          <a:p>
            <a:pPr>
              <a:lnSpc>
                <a:spcPct val="110000"/>
              </a:lnSpc>
            </a:pPr>
            <a:endParaRPr lang="en-US" sz="1000" dirty="0" smtClean="0"/>
          </a:p>
          <a:p>
            <a:pPr lvl="0">
              <a:lnSpc>
                <a:spcPct val="110000"/>
              </a:lnSpc>
            </a:pPr>
            <a:r>
              <a:rPr lang="en-US" sz="1000" dirty="0">
                <a:solidFill>
                  <a:srgbClr val="4F5861"/>
                </a:solidFill>
              </a:rPr>
              <a:t>Who might parents be interested in hearing speak?</a:t>
            </a:r>
          </a:p>
          <a:p>
            <a:pPr>
              <a:lnSpc>
                <a:spcPct val="110000"/>
              </a:lnSpc>
            </a:pPr>
            <a:endParaRPr lang="en-US" sz="800" i="1" dirty="0" smtClean="0"/>
          </a:p>
          <a:p>
            <a:pPr>
              <a:lnSpc>
                <a:spcPct val="110000"/>
              </a:lnSpc>
            </a:pPr>
            <a:r>
              <a:rPr lang="en-US" sz="1000" dirty="0"/>
              <a:t>How could we leverage these engagement initiatives for identification, qualification, cultivation, solicitation, and stewardship?</a:t>
            </a:r>
          </a:p>
          <a:p>
            <a:pPr>
              <a:lnSpc>
                <a:spcPct val="110000"/>
              </a:lnSpc>
            </a:pPr>
            <a:endParaRPr lang="en-US" sz="1000" dirty="0" smtClean="0"/>
          </a:p>
          <a:p>
            <a:pPr>
              <a:lnSpc>
                <a:spcPct val="110000"/>
              </a:lnSpc>
            </a:pPr>
            <a:r>
              <a:rPr lang="en-US" sz="1000" dirty="0" smtClean="0"/>
              <a:t>Who </a:t>
            </a:r>
            <a:r>
              <a:rPr lang="en-US" sz="1000" dirty="0" smtClean="0"/>
              <a:t>in the parents council could lead an event like Michigan’s? Where would it be located? </a:t>
            </a:r>
          </a:p>
          <a:p>
            <a:pPr>
              <a:lnSpc>
                <a:spcPct val="110000"/>
              </a:lnSpc>
            </a:pPr>
            <a:endParaRPr lang="en-US" sz="1000" i="1" dirty="0"/>
          </a:p>
          <a:p>
            <a:pPr>
              <a:lnSpc>
                <a:spcPct val="110000"/>
              </a:lnSpc>
            </a:pPr>
            <a:r>
              <a:rPr lang="en-US" sz="1000" dirty="0" smtClean="0"/>
              <a:t>How feasible is a webinar offering like Duke and Cornell’s?</a:t>
            </a:r>
          </a:p>
          <a:p>
            <a:pPr>
              <a:lnSpc>
                <a:spcPct val="110000"/>
              </a:lnSpc>
            </a:pPr>
            <a:endParaRPr lang="en-US" sz="1000" dirty="0"/>
          </a:p>
          <a:p>
            <a:pPr>
              <a:lnSpc>
                <a:spcPct val="110000"/>
              </a:lnSpc>
            </a:pPr>
            <a:r>
              <a:rPr lang="en-US" sz="1000" dirty="0" smtClean="0"/>
              <a:t>Who </a:t>
            </a:r>
            <a:r>
              <a:rPr lang="en-US" sz="1000" dirty="0" smtClean="0"/>
              <a:t>in our advancement shop would manage each program?</a:t>
            </a:r>
          </a:p>
          <a:p>
            <a:pPr>
              <a:lnSpc>
                <a:spcPct val="110000"/>
              </a:lnSpc>
            </a:pPr>
            <a:endParaRPr lang="en-US" sz="1000" dirty="0" smtClean="0"/>
          </a:p>
        </p:txBody>
      </p:sp>
      <p:sp>
        <p:nvSpPr>
          <p:cNvPr id="14" name="TextBox 13"/>
          <p:cNvSpPr txBox="1"/>
          <p:nvPr/>
        </p:nvSpPr>
        <p:spPr bwMode="gray">
          <a:xfrm>
            <a:off x="916240" y="1070941"/>
            <a:ext cx="2875664" cy="215444"/>
          </a:xfrm>
          <a:prstGeom prst="rect">
            <a:avLst/>
          </a:prstGeom>
          <a:noFill/>
        </p:spPr>
        <p:txBody>
          <a:bodyPr wrap="square" lIns="0" tIns="0" rIns="0" bIns="0" rtlCol="0">
            <a:spAutoFit/>
          </a:bodyPr>
          <a:lstStyle/>
          <a:p>
            <a:pPr>
              <a:spcBef>
                <a:spcPts val="500"/>
              </a:spcBef>
            </a:pPr>
            <a:r>
              <a:rPr lang="en-US" sz="1400" dirty="0" smtClean="0"/>
              <a:t>Questions to Employ </a:t>
            </a:r>
            <a:endParaRPr lang="en-US" sz="1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044" y="1062628"/>
            <a:ext cx="365760" cy="259689"/>
          </a:xfrm>
          <a:prstGeom prst="rect">
            <a:avLst/>
          </a:prstGeom>
        </p:spPr>
      </p:pic>
      <p:sp>
        <p:nvSpPr>
          <p:cNvPr id="13" name="Rectangle 12"/>
          <p:cNvSpPr/>
          <p:nvPr/>
        </p:nvSpPr>
        <p:spPr bwMode="gray">
          <a:xfrm>
            <a:off x="920396" y="1521821"/>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Rectangle 17"/>
          <p:cNvSpPr/>
          <p:nvPr/>
        </p:nvSpPr>
        <p:spPr bwMode="gray">
          <a:xfrm>
            <a:off x="920396" y="3008995"/>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ectangle 18"/>
          <p:cNvSpPr/>
          <p:nvPr/>
        </p:nvSpPr>
        <p:spPr bwMode="gray">
          <a:xfrm>
            <a:off x="920396" y="2017820"/>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Rectangle 19"/>
          <p:cNvSpPr/>
          <p:nvPr/>
        </p:nvSpPr>
        <p:spPr bwMode="gray">
          <a:xfrm>
            <a:off x="920396" y="2328147"/>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Rectangle 20"/>
          <p:cNvSpPr/>
          <p:nvPr/>
        </p:nvSpPr>
        <p:spPr bwMode="gray">
          <a:xfrm>
            <a:off x="920396" y="3834745"/>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5" name="Rectangle 14"/>
          <p:cNvSpPr/>
          <p:nvPr/>
        </p:nvSpPr>
        <p:spPr bwMode="gray">
          <a:xfrm>
            <a:off x="920396" y="3493915"/>
            <a:ext cx="91440" cy="9144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377948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Young Alumni Donors Follow Their Parents’ Example</a:t>
            </a:r>
            <a:endParaRPr lang="en-US" dirty="0"/>
          </a:p>
        </p:txBody>
      </p:sp>
      <p:sp>
        <p:nvSpPr>
          <p:cNvPr id="4" name="Text Placeholder 3"/>
          <p:cNvSpPr>
            <a:spLocks noGrp="1"/>
          </p:cNvSpPr>
          <p:nvPr>
            <p:ph type="body" sz="quarter" idx="12"/>
          </p:nvPr>
        </p:nvSpPr>
        <p:spPr/>
        <p:txBody>
          <a:bodyPr/>
          <a:lstStyle/>
          <a:p>
            <a:r>
              <a:rPr lang="en-US" dirty="0" smtClean="0"/>
              <a:t>Modeling Giving Behavior</a:t>
            </a:r>
            <a:endParaRPr lang="en-US" dirty="0"/>
          </a:p>
        </p:txBody>
      </p:sp>
      <p:sp>
        <p:nvSpPr>
          <p:cNvPr id="5" name="Text Placeholder 4"/>
          <p:cNvSpPr>
            <a:spLocks noGrp="1"/>
          </p:cNvSpPr>
          <p:nvPr>
            <p:ph type="body" sz="quarter" idx="13"/>
          </p:nvPr>
        </p:nvSpPr>
        <p:spPr>
          <a:xfrm>
            <a:off x="4081645" y="4677489"/>
            <a:ext cx="2319155" cy="123111"/>
          </a:xfrm>
        </p:spPr>
        <p:txBody>
          <a:bodyPr/>
          <a:lstStyle/>
          <a:p>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539234" y="1465792"/>
            <a:ext cx="2580640" cy="153888"/>
          </a:xfrm>
          <a:prstGeom prst="rect">
            <a:avLst/>
          </a:prstGeom>
          <a:noFill/>
        </p:spPr>
        <p:txBody>
          <a:bodyPr wrap="square" lIns="0" tIns="0" rIns="0" bIns="0" rtlCol="0">
            <a:spAutoFit/>
          </a:bodyPr>
          <a:lstStyle/>
          <a:p>
            <a:r>
              <a:rPr lang="en-US" sz="1000" b="1" dirty="0" smtClean="0"/>
              <a:t>The Parent Donor Difference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74" y="1832852"/>
            <a:ext cx="126187" cy="2743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59" y="1832852"/>
            <a:ext cx="104590" cy="2743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47" y="1832852"/>
            <a:ext cx="126187" cy="27432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32" y="1832852"/>
            <a:ext cx="104590" cy="27432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20" y="1832852"/>
            <a:ext cx="126187" cy="274320"/>
          </a:xfrm>
          <a:prstGeom prst="rect">
            <a:avLst/>
          </a:prstGeom>
        </p:spPr>
      </p:pic>
      <p:pic>
        <p:nvPicPr>
          <p:cNvPr id="13" name="Picture 1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0405" y="1832852"/>
            <a:ext cx="104590" cy="274320"/>
          </a:xfrm>
          <a:prstGeom prst="rect">
            <a:avLst/>
          </a:prstGeom>
        </p:spPr>
      </p:pic>
      <p:pic>
        <p:nvPicPr>
          <p:cNvPr id="14" name="Picture 1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7693" y="1832852"/>
            <a:ext cx="126187" cy="274320"/>
          </a:xfrm>
          <a:prstGeom prst="rect">
            <a:avLst/>
          </a:prstGeom>
        </p:spPr>
      </p:pic>
      <p:pic>
        <p:nvPicPr>
          <p:cNvPr id="15" name="Picture 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6578" y="1832852"/>
            <a:ext cx="104590" cy="274320"/>
          </a:xfrm>
          <a:prstGeom prst="rect">
            <a:avLst/>
          </a:prstGeom>
        </p:spPr>
      </p:pic>
      <p:pic>
        <p:nvPicPr>
          <p:cNvPr id="16" name="Picture 1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3866" y="1832852"/>
            <a:ext cx="126187" cy="274320"/>
          </a:xfrm>
          <a:prstGeom prst="rect">
            <a:avLst/>
          </a:prstGeom>
        </p:spPr>
      </p:pic>
      <p:pic>
        <p:nvPicPr>
          <p:cNvPr id="17" name="Picture 1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92749" y="1832852"/>
            <a:ext cx="104590" cy="27432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74" y="2171109"/>
            <a:ext cx="126187" cy="27432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59" y="2171109"/>
            <a:ext cx="104590" cy="27432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47" y="2171109"/>
            <a:ext cx="126187" cy="27432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32" y="2171109"/>
            <a:ext cx="104590" cy="27432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20" y="2171109"/>
            <a:ext cx="126187" cy="274320"/>
          </a:xfrm>
          <a:prstGeom prst="rect">
            <a:avLst/>
          </a:prstGeom>
        </p:spPr>
      </p:pic>
      <p:pic>
        <p:nvPicPr>
          <p:cNvPr id="23" name="Picture 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0405" y="2171109"/>
            <a:ext cx="104590" cy="274320"/>
          </a:xfrm>
          <a:prstGeom prst="rect">
            <a:avLst/>
          </a:prstGeom>
        </p:spPr>
      </p:pic>
      <p:pic>
        <p:nvPicPr>
          <p:cNvPr id="24" name="Picture 2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7693" y="2171109"/>
            <a:ext cx="126187" cy="274320"/>
          </a:xfrm>
          <a:prstGeom prst="rect">
            <a:avLst/>
          </a:prstGeom>
        </p:spPr>
      </p:pic>
      <p:pic>
        <p:nvPicPr>
          <p:cNvPr id="25" name="Picture 2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6578" y="2171109"/>
            <a:ext cx="104590" cy="274320"/>
          </a:xfrm>
          <a:prstGeom prst="rect">
            <a:avLst/>
          </a:prstGeom>
        </p:spPr>
      </p:pic>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3866" y="2171109"/>
            <a:ext cx="126187" cy="274320"/>
          </a:xfrm>
          <a:prstGeom prst="rect">
            <a:avLst/>
          </a:prstGeom>
        </p:spPr>
      </p:pic>
      <p:pic>
        <p:nvPicPr>
          <p:cNvPr id="27" name="Picture 2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92749" y="2171109"/>
            <a:ext cx="104590" cy="27432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277" y="1832852"/>
            <a:ext cx="126187" cy="274320"/>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162" y="1832852"/>
            <a:ext cx="104590" cy="27432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450" y="1832852"/>
            <a:ext cx="126187" cy="274320"/>
          </a:xfrm>
          <a:prstGeom prst="rect">
            <a:avLst/>
          </a:prstGeom>
        </p:spPr>
      </p:pic>
      <p:pic>
        <p:nvPicPr>
          <p:cNvPr id="31" name="Picture 3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18335" y="1832852"/>
            <a:ext cx="104590" cy="274320"/>
          </a:xfrm>
          <a:prstGeom prst="rect">
            <a:avLst/>
          </a:prstGeom>
        </p:spPr>
      </p:pic>
      <p:pic>
        <p:nvPicPr>
          <p:cNvPr id="32" name="Picture 3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35623" y="1832852"/>
            <a:ext cx="126187" cy="274320"/>
          </a:xfrm>
          <a:prstGeom prst="rect">
            <a:avLst/>
          </a:prstGeom>
        </p:spPr>
      </p:pic>
      <p:pic>
        <p:nvPicPr>
          <p:cNvPr id="33" name="Picture 3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4508" y="1832852"/>
            <a:ext cx="104590" cy="274320"/>
          </a:xfrm>
          <a:prstGeom prst="rect">
            <a:avLst/>
          </a:prstGeom>
        </p:spPr>
      </p:pic>
      <p:pic>
        <p:nvPicPr>
          <p:cNvPr id="34" name="Picture 3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91796" y="1832852"/>
            <a:ext cx="126187" cy="274320"/>
          </a:xfrm>
          <a:prstGeom prst="rect">
            <a:avLst/>
          </a:prstGeom>
        </p:spPr>
      </p:pic>
      <p:pic>
        <p:nvPicPr>
          <p:cNvPr id="35" name="Picture 3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30681" y="1832852"/>
            <a:ext cx="104590" cy="274320"/>
          </a:xfrm>
          <a:prstGeom prst="rect">
            <a:avLst/>
          </a:prstGeom>
        </p:spPr>
      </p:pic>
      <p:pic>
        <p:nvPicPr>
          <p:cNvPr id="36" name="Picture 3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7969" y="1832852"/>
            <a:ext cx="126187" cy="274320"/>
          </a:xfrm>
          <a:prstGeom prst="rect">
            <a:avLst/>
          </a:prstGeom>
        </p:spPr>
      </p:pic>
      <p:pic>
        <p:nvPicPr>
          <p:cNvPr id="37" name="Picture 3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6852" y="1832852"/>
            <a:ext cx="104590" cy="274320"/>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277" y="2171109"/>
            <a:ext cx="126187" cy="27432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162" y="2171109"/>
            <a:ext cx="104590" cy="274320"/>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450" y="2171109"/>
            <a:ext cx="126187" cy="274320"/>
          </a:xfrm>
          <a:prstGeom prst="rect">
            <a:avLst/>
          </a:prstGeom>
        </p:spPr>
      </p:pic>
      <p:pic>
        <p:nvPicPr>
          <p:cNvPr id="41" name="Picture 4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18335" y="2171109"/>
            <a:ext cx="104590" cy="274320"/>
          </a:xfrm>
          <a:prstGeom prst="rect">
            <a:avLst/>
          </a:prstGeom>
        </p:spPr>
      </p:pic>
      <p:pic>
        <p:nvPicPr>
          <p:cNvPr id="42" name="Picture 4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35623" y="2171109"/>
            <a:ext cx="126187" cy="274320"/>
          </a:xfrm>
          <a:prstGeom prst="rect">
            <a:avLst/>
          </a:prstGeom>
        </p:spPr>
      </p:pic>
      <p:pic>
        <p:nvPicPr>
          <p:cNvPr id="43" name="Picture 4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4508" y="2171109"/>
            <a:ext cx="104590" cy="274320"/>
          </a:xfrm>
          <a:prstGeom prst="rect">
            <a:avLst/>
          </a:prstGeom>
        </p:spPr>
      </p:pic>
      <p:pic>
        <p:nvPicPr>
          <p:cNvPr id="44" name="Picture 4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91796" y="2171109"/>
            <a:ext cx="126187" cy="274320"/>
          </a:xfrm>
          <a:prstGeom prst="rect">
            <a:avLst/>
          </a:prstGeom>
        </p:spPr>
      </p:pic>
      <p:pic>
        <p:nvPicPr>
          <p:cNvPr id="45" name="Picture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30681" y="2171109"/>
            <a:ext cx="104590" cy="274320"/>
          </a:xfrm>
          <a:prstGeom prst="rect">
            <a:avLst/>
          </a:prstGeom>
        </p:spPr>
      </p:pic>
      <p:pic>
        <p:nvPicPr>
          <p:cNvPr id="46" name="Picture 4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7969" y="2171109"/>
            <a:ext cx="126187" cy="274320"/>
          </a:xfrm>
          <a:prstGeom prst="rect">
            <a:avLst/>
          </a:prstGeom>
        </p:spPr>
      </p:pic>
      <p:pic>
        <p:nvPicPr>
          <p:cNvPr id="47" name="Picture 4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6852" y="2171109"/>
            <a:ext cx="104590" cy="274320"/>
          </a:xfrm>
          <a:prstGeom prst="rect">
            <a:avLst/>
          </a:prstGeom>
        </p:spPr>
      </p:pic>
      <p:sp>
        <p:nvSpPr>
          <p:cNvPr id="48" name="TextBox 47"/>
          <p:cNvSpPr txBox="1"/>
          <p:nvPr/>
        </p:nvSpPr>
        <p:spPr bwMode="gray">
          <a:xfrm>
            <a:off x="528206" y="2641208"/>
            <a:ext cx="671252" cy="384721"/>
          </a:xfrm>
          <a:prstGeom prst="rect">
            <a:avLst/>
          </a:prstGeom>
          <a:noFill/>
        </p:spPr>
        <p:txBody>
          <a:bodyPr wrap="square" lIns="0" tIns="0" rIns="0" bIns="0" rtlCol="0">
            <a:spAutoFit/>
          </a:bodyPr>
          <a:lstStyle/>
          <a:p>
            <a:r>
              <a:rPr lang="en-US" sz="2500" dirty="0" smtClean="0">
                <a:solidFill>
                  <a:schemeClr val="accent6"/>
                </a:solidFill>
                <a:latin typeface="+mj-lt"/>
              </a:rPr>
              <a:t>52%</a:t>
            </a:r>
          </a:p>
        </p:txBody>
      </p:sp>
      <p:sp>
        <p:nvSpPr>
          <p:cNvPr id="49" name="TextBox 48"/>
          <p:cNvSpPr txBox="1"/>
          <p:nvPr/>
        </p:nvSpPr>
        <p:spPr bwMode="gray">
          <a:xfrm>
            <a:off x="2323277" y="2641208"/>
            <a:ext cx="671252" cy="384721"/>
          </a:xfrm>
          <a:prstGeom prst="rect">
            <a:avLst/>
          </a:prstGeom>
          <a:noFill/>
        </p:spPr>
        <p:txBody>
          <a:bodyPr wrap="square" lIns="0" tIns="0" rIns="0" bIns="0" rtlCol="0">
            <a:spAutoFit/>
          </a:bodyPr>
          <a:lstStyle/>
          <a:p>
            <a:r>
              <a:rPr lang="en-US" sz="2500" dirty="0" smtClean="0">
                <a:solidFill>
                  <a:schemeClr val="accent6"/>
                </a:solidFill>
                <a:latin typeface="+mj-lt"/>
              </a:rPr>
              <a:t>26%</a:t>
            </a:r>
          </a:p>
        </p:txBody>
      </p:sp>
      <p:sp>
        <p:nvSpPr>
          <p:cNvPr id="50" name="TextBox 49"/>
          <p:cNvSpPr txBox="1"/>
          <p:nvPr/>
        </p:nvSpPr>
        <p:spPr bwMode="gray">
          <a:xfrm>
            <a:off x="539958" y="3084837"/>
            <a:ext cx="1526877" cy="492443"/>
          </a:xfrm>
          <a:prstGeom prst="rect">
            <a:avLst/>
          </a:prstGeom>
          <a:noFill/>
        </p:spPr>
        <p:txBody>
          <a:bodyPr wrap="square" lIns="0" tIns="0" rIns="0" bIns="0" rtlCol="0">
            <a:spAutoFit/>
          </a:bodyPr>
          <a:lstStyle/>
          <a:p>
            <a:pPr>
              <a:spcBef>
                <a:spcPts val="300"/>
              </a:spcBef>
            </a:pPr>
            <a:r>
              <a:rPr lang="en-US" sz="800" dirty="0" smtClean="0"/>
              <a:t>Of adults who watched their parents frequently support nonprofits are today active donors</a:t>
            </a:r>
            <a:endParaRPr lang="en-US" sz="800" dirty="0"/>
          </a:p>
        </p:txBody>
      </p:sp>
      <p:sp>
        <p:nvSpPr>
          <p:cNvPr id="51" name="TextBox 50"/>
          <p:cNvSpPr txBox="1"/>
          <p:nvPr/>
        </p:nvSpPr>
        <p:spPr bwMode="gray">
          <a:xfrm>
            <a:off x="2323277" y="3084837"/>
            <a:ext cx="1526877" cy="369332"/>
          </a:xfrm>
          <a:prstGeom prst="rect">
            <a:avLst/>
          </a:prstGeom>
          <a:noFill/>
        </p:spPr>
        <p:txBody>
          <a:bodyPr wrap="square" lIns="0" tIns="0" rIns="0" bIns="0" rtlCol="0">
            <a:spAutoFit/>
          </a:bodyPr>
          <a:lstStyle/>
          <a:p>
            <a:pPr>
              <a:spcBef>
                <a:spcPts val="300"/>
              </a:spcBef>
            </a:pPr>
            <a:r>
              <a:rPr lang="en-US" sz="800" dirty="0" smtClean="0"/>
              <a:t>Of adults who rarely or never saw their parents give are currently active donors</a:t>
            </a:r>
            <a:endParaRPr lang="en-US" sz="800" dirty="0"/>
          </a:p>
        </p:txBody>
      </p:sp>
      <p:graphicFrame>
        <p:nvGraphicFramePr>
          <p:cNvPr id="52" name="Table 51"/>
          <p:cNvGraphicFramePr>
            <a:graphicFrameLocks noGrp="1"/>
          </p:cNvGraphicFramePr>
          <p:nvPr>
            <p:extLst>
              <p:ext uri="{D42A27DB-BD31-4B8C-83A1-F6EECF244321}">
                <p14:modId xmlns:p14="http://schemas.microsoft.com/office/powerpoint/2010/main" val="2207080172"/>
              </p:ext>
            </p:extLst>
          </p:nvPr>
        </p:nvGraphicFramePr>
        <p:xfrm>
          <a:off x="3950358" y="1476559"/>
          <a:ext cx="2063580" cy="2190978"/>
        </p:xfrm>
        <a:graphic>
          <a:graphicData uri="http://schemas.openxmlformats.org/drawingml/2006/table">
            <a:tbl>
              <a:tblPr firstRow="1" bandRow="1">
                <a:tableStyleId>{2D5ABB26-0587-4C30-8999-92F81FD0307C}</a:tableStyleId>
              </a:tblPr>
              <a:tblGrid>
                <a:gridCol w="2063580"/>
              </a:tblGrid>
              <a:tr h="1764258">
                <a:tc>
                  <a:txBody>
                    <a:bodyPr/>
                    <a:lstStyle/>
                    <a:p>
                      <a:r>
                        <a:rPr lang="en-US" sz="900" b="1" dirty="0" smtClean="0"/>
                        <a:t>Getting Students Involved</a:t>
                      </a:r>
                    </a:p>
                    <a:p>
                      <a:pPr>
                        <a:spcBef>
                          <a:spcPts val="500"/>
                        </a:spcBef>
                      </a:pPr>
                      <a:r>
                        <a:rPr lang="en-US" sz="900" dirty="0" smtClean="0">
                          <a:solidFill>
                            <a:srgbClr val="525B63"/>
                          </a:solidFill>
                        </a:rPr>
                        <a:t>“It really isn’t enough to just assume that young alumni are going to be donors if their parents are. We have to get them involved, help them understand why their parents donate, and show how impactful giving to the university can be.”</a:t>
                      </a:r>
                      <a:endParaRPr lang="en-US" sz="900" dirty="0">
                        <a:solidFill>
                          <a:srgbClr val="525B63"/>
                        </a:solidFill>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287">
                <a:tc>
                  <a:txBody>
                    <a:bodyPr/>
                    <a:lstStyle/>
                    <a:p>
                      <a:pPr algn="r"/>
                      <a:r>
                        <a:rPr lang="en-US" sz="800" i="1" dirty="0" smtClean="0">
                          <a:solidFill>
                            <a:srgbClr val="525B63"/>
                          </a:solidFill>
                        </a:rPr>
                        <a:t>Director of Parent Giving</a:t>
                      </a:r>
                      <a:br>
                        <a:rPr lang="en-US" sz="800" i="1" dirty="0" smtClean="0">
                          <a:solidFill>
                            <a:srgbClr val="525B63"/>
                          </a:solidFill>
                        </a:rPr>
                      </a:br>
                      <a:r>
                        <a:rPr lang="en-US" sz="800" i="1" dirty="0" smtClean="0">
                          <a:solidFill>
                            <a:srgbClr val="525B63"/>
                          </a:solidFill>
                        </a:rPr>
                        <a:t>Private University</a:t>
                      </a:r>
                      <a:endParaRPr lang="en-US" sz="800" i="1" dirty="0">
                        <a:solidFill>
                          <a:srgbClr val="525B63"/>
                        </a:solidFill>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53" name="Group 52"/>
          <p:cNvGrpSpPr/>
          <p:nvPr/>
        </p:nvGrpSpPr>
        <p:grpSpPr bwMode="gray">
          <a:xfrm>
            <a:off x="5742266" y="1476559"/>
            <a:ext cx="271672" cy="181522"/>
            <a:chOff x="7874126" y="2184908"/>
            <a:chExt cx="271672" cy="181522"/>
          </a:xfrm>
        </p:grpSpPr>
        <p:grpSp>
          <p:nvGrpSpPr>
            <p:cNvPr id="54" name="Group 53"/>
            <p:cNvGrpSpPr/>
            <p:nvPr/>
          </p:nvGrpSpPr>
          <p:grpSpPr bwMode="gray">
            <a:xfrm>
              <a:off x="7874126" y="2184908"/>
              <a:ext cx="271672" cy="181522"/>
              <a:chOff x="5569224" y="1247744"/>
              <a:chExt cx="271672" cy="181522"/>
            </a:xfrm>
          </p:grpSpPr>
          <p:sp>
            <p:nvSpPr>
              <p:cNvPr id="58" name="Rectangle 57"/>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9" name="Round Same Side Corner Rectangle 58"/>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55" name="Group 54"/>
            <p:cNvGrpSpPr/>
            <p:nvPr/>
          </p:nvGrpSpPr>
          <p:grpSpPr bwMode="gray">
            <a:xfrm>
              <a:off x="7918169" y="2231033"/>
              <a:ext cx="128164" cy="109665"/>
              <a:chOff x="5631025" y="1193671"/>
              <a:chExt cx="166314" cy="142308"/>
            </a:xfrm>
          </p:grpSpPr>
          <p:sp>
            <p:nvSpPr>
              <p:cNvPr id="56" name="Freeform 55"/>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57" name="Freeform 56"/>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243086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Georgia Tech Experiments with Involving Students in Gift Allocation</a:t>
            </a:r>
            <a:endParaRPr lang="en-US" dirty="0"/>
          </a:p>
        </p:txBody>
      </p:sp>
      <p:sp>
        <p:nvSpPr>
          <p:cNvPr id="4" name="Text Placeholder 3"/>
          <p:cNvSpPr>
            <a:spLocks noGrp="1"/>
          </p:cNvSpPr>
          <p:nvPr>
            <p:ph type="body" sz="quarter" idx="12"/>
          </p:nvPr>
        </p:nvSpPr>
        <p:spPr/>
        <p:txBody>
          <a:bodyPr/>
          <a:lstStyle/>
          <a:p>
            <a:r>
              <a:rPr lang="en-US" dirty="0" smtClean="0"/>
              <a:t>The Parent/Student Endowment</a:t>
            </a:r>
            <a:endParaRPr lang="en-US" dirty="0"/>
          </a:p>
        </p:txBody>
      </p:sp>
      <p:sp>
        <p:nvSpPr>
          <p:cNvPr id="5" name="Text Placeholder 4"/>
          <p:cNvSpPr>
            <a:spLocks noGrp="1"/>
          </p:cNvSpPr>
          <p:nvPr>
            <p:ph type="body" sz="quarter" idx="13"/>
          </p:nvPr>
        </p:nvSpPr>
        <p:spPr>
          <a:xfrm>
            <a:off x="4081645" y="4677489"/>
            <a:ext cx="2319155" cy="123111"/>
          </a:xfrm>
        </p:spPr>
        <p:txBody>
          <a:bodyPr/>
          <a:lstStyle/>
          <a:p>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40" name="TextBox 39"/>
          <p:cNvSpPr txBox="1"/>
          <p:nvPr/>
        </p:nvSpPr>
        <p:spPr bwMode="gray">
          <a:xfrm>
            <a:off x="939425" y="959827"/>
            <a:ext cx="4443424" cy="153888"/>
          </a:xfrm>
          <a:prstGeom prst="rect">
            <a:avLst/>
          </a:prstGeom>
          <a:noFill/>
        </p:spPr>
        <p:txBody>
          <a:bodyPr wrap="square" lIns="0" tIns="0" rIns="0" bIns="0" rtlCol="0">
            <a:spAutoFit/>
          </a:bodyPr>
          <a:lstStyle/>
          <a:p>
            <a:r>
              <a:rPr lang="en-US" sz="1000" b="1" dirty="0" smtClean="0"/>
              <a:t>Georgia Tech’s New Parent/Family Endowment Effort</a:t>
            </a: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756" y="1769052"/>
            <a:ext cx="365760" cy="253593"/>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209" y="1712969"/>
            <a:ext cx="291389" cy="365760"/>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996" y="1722112"/>
            <a:ext cx="365760" cy="347472"/>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425" y="1712969"/>
            <a:ext cx="312115" cy="36576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146" y="1712969"/>
            <a:ext cx="291389" cy="365760"/>
          </a:xfrm>
          <a:prstGeom prst="rect">
            <a:avLst/>
          </a:prstGeom>
        </p:spPr>
      </p:pic>
      <p:sp>
        <p:nvSpPr>
          <p:cNvPr id="46" name="TextBox 45"/>
          <p:cNvSpPr txBox="1"/>
          <p:nvPr/>
        </p:nvSpPr>
        <p:spPr bwMode="gray">
          <a:xfrm>
            <a:off x="939425" y="2175590"/>
            <a:ext cx="983754" cy="738664"/>
          </a:xfrm>
          <a:prstGeom prst="rect">
            <a:avLst/>
          </a:prstGeom>
          <a:noFill/>
        </p:spPr>
        <p:txBody>
          <a:bodyPr wrap="square" lIns="0" tIns="0" rIns="0" bIns="0" rtlCol="0">
            <a:spAutoFit/>
          </a:bodyPr>
          <a:lstStyle/>
          <a:p>
            <a:r>
              <a:rPr lang="en-US" sz="800" dirty="0"/>
              <a:t>Top parent prospect receives ask for a $30K endowment paid over three to </a:t>
            </a:r>
            <a:r>
              <a:rPr lang="en-US" sz="800" dirty="0" smtClean="0"/>
              <a:t/>
            </a:r>
            <a:br>
              <a:rPr lang="en-US" sz="800" dirty="0" smtClean="0"/>
            </a:br>
            <a:r>
              <a:rPr lang="en-US" sz="800" dirty="0" smtClean="0"/>
              <a:t>five </a:t>
            </a:r>
            <a:r>
              <a:rPr lang="en-US" sz="800" dirty="0"/>
              <a:t>years</a:t>
            </a:r>
          </a:p>
        </p:txBody>
      </p:sp>
      <p:sp>
        <p:nvSpPr>
          <p:cNvPr id="47" name="TextBox 46"/>
          <p:cNvSpPr txBox="1"/>
          <p:nvPr/>
        </p:nvSpPr>
        <p:spPr bwMode="gray">
          <a:xfrm>
            <a:off x="2061209" y="2175590"/>
            <a:ext cx="845729" cy="492443"/>
          </a:xfrm>
          <a:prstGeom prst="rect">
            <a:avLst/>
          </a:prstGeom>
          <a:noFill/>
        </p:spPr>
        <p:txBody>
          <a:bodyPr wrap="square" lIns="0" tIns="0" rIns="0" bIns="0" rtlCol="0">
            <a:spAutoFit/>
          </a:bodyPr>
          <a:lstStyle/>
          <a:p>
            <a:r>
              <a:rPr lang="en-US" sz="800" dirty="0" smtClean="0"/>
              <a:t>Parent makes unrestricted gift to establish endowment</a:t>
            </a:r>
            <a:endParaRPr lang="en-US" sz="800" dirty="0"/>
          </a:p>
        </p:txBody>
      </p:sp>
      <p:sp>
        <p:nvSpPr>
          <p:cNvPr id="48" name="TextBox 47"/>
          <p:cNvSpPr txBox="1"/>
          <p:nvPr/>
        </p:nvSpPr>
        <p:spPr bwMode="gray">
          <a:xfrm>
            <a:off x="3292756" y="2175590"/>
            <a:ext cx="845729" cy="615553"/>
          </a:xfrm>
          <a:prstGeom prst="rect">
            <a:avLst/>
          </a:prstGeom>
          <a:noFill/>
        </p:spPr>
        <p:txBody>
          <a:bodyPr wrap="square" lIns="0" tIns="0" rIns="0" bIns="0" rtlCol="0">
            <a:spAutoFit/>
          </a:bodyPr>
          <a:lstStyle/>
          <a:p>
            <a:r>
              <a:rPr lang="en-US" sz="800" dirty="0" smtClean="0"/>
              <a:t>Upon graduation, </a:t>
            </a:r>
            <a:br>
              <a:rPr lang="en-US" sz="800" dirty="0" smtClean="0"/>
            </a:br>
            <a:r>
              <a:rPr lang="en-US" sz="800" dirty="0" smtClean="0"/>
              <a:t>the family determines gift designation</a:t>
            </a:r>
            <a:endParaRPr lang="en-US" sz="800" dirty="0"/>
          </a:p>
        </p:txBody>
      </p:sp>
      <p:sp>
        <p:nvSpPr>
          <p:cNvPr id="49" name="TextBox 48"/>
          <p:cNvSpPr txBox="1"/>
          <p:nvPr/>
        </p:nvSpPr>
        <p:spPr bwMode="gray">
          <a:xfrm>
            <a:off x="4599146" y="2175590"/>
            <a:ext cx="845729" cy="615553"/>
          </a:xfrm>
          <a:prstGeom prst="rect">
            <a:avLst/>
          </a:prstGeom>
          <a:noFill/>
        </p:spPr>
        <p:txBody>
          <a:bodyPr wrap="square" lIns="0" tIns="0" rIns="0" bIns="0" rtlCol="0">
            <a:spAutoFit/>
          </a:bodyPr>
          <a:lstStyle/>
          <a:p>
            <a:r>
              <a:rPr lang="en-US" sz="800" dirty="0" smtClean="0"/>
              <a:t>Major gift officer stewards both parents and young alumnus/a</a:t>
            </a:r>
            <a:endParaRPr lang="en-US" sz="800" dirty="0"/>
          </a:p>
        </p:txBody>
      </p:sp>
      <p:cxnSp>
        <p:nvCxnSpPr>
          <p:cNvPr id="50" name="Straight Arrow Connector 49"/>
          <p:cNvCxnSpPr/>
          <p:nvPr/>
        </p:nvCxnSpPr>
        <p:spPr bwMode="gray">
          <a:xfrm>
            <a:off x="1443317" y="1895848"/>
            <a:ext cx="429396"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gray">
          <a:xfrm>
            <a:off x="2645940" y="1895848"/>
            <a:ext cx="429396"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gray">
          <a:xfrm>
            <a:off x="3972198" y="1895848"/>
            <a:ext cx="429396"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Right Bracket 52"/>
          <p:cNvSpPr/>
          <p:nvPr/>
        </p:nvSpPr>
        <p:spPr bwMode="gray">
          <a:xfrm rot="5400000" flipH="1">
            <a:off x="1869271" y="556116"/>
            <a:ext cx="107817" cy="1967514"/>
          </a:xfrm>
          <a:prstGeom prst="rightBracket">
            <a:avLst>
              <a:gd name="adj" fmla="val 0"/>
            </a:avLst>
          </a:prstGeom>
          <a:ln w="952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 name="Right Bracket 53"/>
          <p:cNvSpPr/>
          <p:nvPr/>
        </p:nvSpPr>
        <p:spPr bwMode="gray">
          <a:xfrm rot="5400000" flipH="1">
            <a:off x="4226990" y="531016"/>
            <a:ext cx="107817" cy="2017713"/>
          </a:xfrm>
          <a:prstGeom prst="rightBracket">
            <a:avLst>
              <a:gd name="adj" fmla="val 0"/>
            </a:avLst>
          </a:prstGeom>
          <a:ln w="952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TextBox 54"/>
          <p:cNvSpPr txBox="1"/>
          <p:nvPr/>
        </p:nvSpPr>
        <p:spPr bwMode="gray">
          <a:xfrm>
            <a:off x="939422" y="1275633"/>
            <a:ext cx="1504580" cy="138499"/>
          </a:xfrm>
          <a:prstGeom prst="rect">
            <a:avLst/>
          </a:prstGeom>
          <a:noFill/>
        </p:spPr>
        <p:txBody>
          <a:bodyPr wrap="square" lIns="0" tIns="0" rIns="0" bIns="0" rtlCol="0">
            <a:spAutoFit/>
          </a:bodyPr>
          <a:lstStyle/>
          <a:p>
            <a:r>
              <a:rPr lang="en-US" sz="900" b="1" dirty="0" smtClean="0"/>
              <a:t>Parent Involvement</a:t>
            </a:r>
          </a:p>
        </p:txBody>
      </p:sp>
      <p:sp>
        <p:nvSpPr>
          <p:cNvPr id="56" name="TextBox 55"/>
          <p:cNvSpPr txBox="1"/>
          <p:nvPr/>
        </p:nvSpPr>
        <p:spPr bwMode="gray">
          <a:xfrm>
            <a:off x="3214892" y="1275633"/>
            <a:ext cx="2203903" cy="138499"/>
          </a:xfrm>
          <a:prstGeom prst="rect">
            <a:avLst/>
          </a:prstGeom>
          <a:noFill/>
        </p:spPr>
        <p:txBody>
          <a:bodyPr wrap="square" lIns="0" tIns="0" rIns="0" bIns="0" rtlCol="0">
            <a:spAutoFit/>
          </a:bodyPr>
          <a:lstStyle/>
          <a:p>
            <a:pPr algn="ctr"/>
            <a:r>
              <a:rPr lang="en-US" sz="900" b="1" dirty="0" smtClean="0"/>
              <a:t>Parent and Student Involvement</a:t>
            </a:r>
          </a:p>
        </p:txBody>
      </p:sp>
      <p:grpSp>
        <p:nvGrpSpPr>
          <p:cNvPr id="58" name="Group 57"/>
          <p:cNvGrpSpPr/>
          <p:nvPr/>
        </p:nvGrpSpPr>
        <p:grpSpPr bwMode="gray">
          <a:xfrm>
            <a:off x="2118122" y="3312726"/>
            <a:ext cx="271672" cy="181522"/>
            <a:chOff x="4411101" y="2003891"/>
            <a:chExt cx="271672" cy="181522"/>
          </a:xfrm>
        </p:grpSpPr>
        <p:sp>
          <p:nvSpPr>
            <p:cNvPr id="59" name="Rectangle 58"/>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0" name="Round Same Side Corner Rectangle 59"/>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61" name="Freeform 60"/>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graphicFrame>
        <p:nvGraphicFramePr>
          <p:cNvPr id="30" name="Table 29"/>
          <p:cNvGraphicFramePr>
            <a:graphicFrameLocks noGrp="1"/>
          </p:cNvGraphicFramePr>
          <p:nvPr>
            <p:extLst>
              <p:ext uri="{D42A27DB-BD31-4B8C-83A1-F6EECF244321}">
                <p14:modId xmlns:p14="http://schemas.microsoft.com/office/powerpoint/2010/main" val="2938310426"/>
              </p:ext>
            </p:extLst>
          </p:nvPr>
        </p:nvGraphicFramePr>
        <p:xfrm>
          <a:off x="815659" y="3061782"/>
          <a:ext cx="4690955" cy="1181972"/>
        </p:xfrm>
        <a:graphic>
          <a:graphicData uri="http://schemas.openxmlformats.org/drawingml/2006/table">
            <a:tbl>
              <a:tblPr firstRow="1" bandRow="1">
                <a:tableStyleId>{2D5ABB26-0587-4C30-8999-92F81FD0307C}</a:tableStyleId>
              </a:tblPr>
              <a:tblGrid>
                <a:gridCol w="4690955"/>
              </a:tblGrid>
              <a:tr h="1181972">
                <a:tc>
                  <a:txBody>
                    <a:bodyPr/>
                    <a:lstStyle/>
                    <a:p>
                      <a:pPr>
                        <a:spcBef>
                          <a:spcPts val="0"/>
                        </a:spcBef>
                      </a:pPr>
                      <a:r>
                        <a:rPr lang="en-US" sz="900" b="1" dirty="0" smtClean="0"/>
                        <a:t>Reaching Parent Giving Goals</a:t>
                      </a:r>
                    </a:p>
                    <a:p>
                      <a:pPr marL="822960" indent="0">
                        <a:spcBef>
                          <a:spcPts val="500"/>
                        </a:spcBef>
                      </a:pPr>
                      <a:endParaRPr lang="en-US" sz="900" dirty="0" smtClean="0"/>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31" name="Group 30"/>
          <p:cNvGrpSpPr/>
          <p:nvPr/>
        </p:nvGrpSpPr>
        <p:grpSpPr bwMode="gray">
          <a:xfrm>
            <a:off x="5234942" y="3061782"/>
            <a:ext cx="271672" cy="181522"/>
            <a:chOff x="4411101" y="2003891"/>
            <a:chExt cx="271672" cy="181522"/>
          </a:xfrm>
        </p:grpSpPr>
        <p:sp>
          <p:nvSpPr>
            <p:cNvPr id="32" name="Rectangle 31"/>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3" name="Round Same Side Corner Rectangle 32"/>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4" name="Freeform 33"/>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35" name="TextBox 34"/>
          <p:cNvSpPr txBox="1"/>
          <p:nvPr/>
        </p:nvSpPr>
        <p:spPr bwMode="gray">
          <a:xfrm>
            <a:off x="1240794" y="3577312"/>
            <a:ext cx="1004892" cy="415498"/>
          </a:xfrm>
          <a:prstGeom prst="rect">
            <a:avLst/>
          </a:prstGeom>
          <a:noFill/>
        </p:spPr>
        <p:txBody>
          <a:bodyPr wrap="square" lIns="0" tIns="0" rIns="0" bIns="0" rtlCol="0">
            <a:spAutoFit/>
          </a:bodyPr>
          <a:lstStyle/>
          <a:p>
            <a:pPr indent="0">
              <a:spcBef>
                <a:spcPts val="500"/>
              </a:spcBef>
            </a:pPr>
            <a:r>
              <a:rPr lang="en-US" sz="900" dirty="0"/>
              <a:t>Parents asked for an </a:t>
            </a:r>
            <a:r>
              <a:rPr lang="en-US" sz="900" dirty="0" smtClean="0"/>
              <a:t>endowment</a:t>
            </a:r>
            <a:endParaRPr lang="en-US" sz="900" dirty="0"/>
          </a:p>
        </p:txBody>
      </p:sp>
      <p:sp>
        <p:nvSpPr>
          <p:cNvPr id="36" name="TextBox 35"/>
          <p:cNvSpPr txBox="1"/>
          <p:nvPr/>
        </p:nvSpPr>
        <p:spPr bwMode="gray">
          <a:xfrm>
            <a:off x="2423448" y="3635602"/>
            <a:ext cx="861388" cy="276999"/>
          </a:xfrm>
          <a:prstGeom prst="rect">
            <a:avLst/>
          </a:prstGeom>
          <a:noFill/>
        </p:spPr>
        <p:txBody>
          <a:bodyPr wrap="square" lIns="0" tIns="0" rIns="0" bIns="0" rtlCol="0">
            <a:spAutoFit/>
          </a:bodyPr>
          <a:lstStyle/>
          <a:p>
            <a:pPr indent="0">
              <a:spcBef>
                <a:spcPts val="500"/>
              </a:spcBef>
            </a:pPr>
            <a:r>
              <a:rPr lang="en-US" sz="900" dirty="0" smtClean="0"/>
              <a:t>Parents gave </a:t>
            </a:r>
            <a:r>
              <a:rPr lang="en-US" sz="900" dirty="0"/>
              <a:t>an </a:t>
            </a:r>
            <a:r>
              <a:rPr lang="en-US" sz="900" dirty="0" smtClean="0"/>
              <a:t>endowment</a:t>
            </a:r>
            <a:endParaRPr lang="en-US" sz="900" dirty="0"/>
          </a:p>
        </p:txBody>
      </p:sp>
      <p:sp>
        <p:nvSpPr>
          <p:cNvPr id="37" name="TextBox 36"/>
          <p:cNvSpPr txBox="1"/>
          <p:nvPr/>
        </p:nvSpPr>
        <p:spPr bwMode="gray">
          <a:xfrm>
            <a:off x="4396623" y="3423825"/>
            <a:ext cx="1005840" cy="276999"/>
          </a:xfrm>
          <a:prstGeom prst="rect">
            <a:avLst/>
          </a:prstGeom>
          <a:noFill/>
        </p:spPr>
        <p:txBody>
          <a:bodyPr wrap="square" lIns="0" tIns="0" rIns="0" bIns="0" rtlCol="0">
            <a:spAutoFit/>
          </a:bodyPr>
          <a:lstStyle/>
          <a:p>
            <a:pPr indent="0">
              <a:spcBef>
                <a:spcPts val="500"/>
              </a:spcBef>
            </a:pPr>
            <a:r>
              <a:rPr lang="en-US" sz="900" dirty="0" smtClean="0"/>
              <a:t>Total </a:t>
            </a:r>
            <a:r>
              <a:rPr lang="en-US" sz="900" dirty="0"/>
              <a:t>gift revenue gained through </a:t>
            </a:r>
            <a:r>
              <a:rPr lang="en-US" sz="900" dirty="0" smtClean="0"/>
              <a:t>parent-student endowments</a:t>
            </a:r>
            <a:endParaRPr lang="en-US" sz="900" dirty="0"/>
          </a:p>
        </p:txBody>
      </p:sp>
      <p:sp>
        <p:nvSpPr>
          <p:cNvPr id="38" name="TextBox 37"/>
          <p:cNvSpPr txBox="1"/>
          <p:nvPr/>
        </p:nvSpPr>
        <p:spPr bwMode="gray">
          <a:xfrm>
            <a:off x="3362209" y="3571107"/>
            <a:ext cx="946002" cy="384721"/>
          </a:xfrm>
          <a:prstGeom prst="rect">
            <a:avLst/>
          </a:prstGeom>
          <a:noFill/>
        </p:spPr>
        <p:txBody>
          <a:bodyPr wrap="square" lIns="0" tIns="0" rIns="0" bIns="0" rtlCol="0">
            <a:spAutoFit/>
          </a:bodyPr>
          <a:lstStyle/>
          <a:p>
            <a:r>
              <a:rPr lang="en-US" sz="2500" dirty="0" smtClean="0">
                <a:solidFill>
                  <a:schemeClr val="accent6"/>
                </a:solidFill>
                <a:latin typeface="+mj-lt"/>
              </a:rPr>
              <a:t>$150K</a:t>
            </a:r>
          </a:p>
        </p:txBody>
      </p:sp>
      <p:sp>
        <p:nvSpPr>
          <p:cNvPr id="39" name="TextBox 38"/>
          <p:cNvSpPr txBox="1"/>
          <p:nvPr/>
        </p:nvSpPr>
        <p:spPr bwMode="gray">
          <a:xfrm>
            <a:off x="982491" y="3571107"/>
            <a:ext cx="258303" cy="384721"/>
          </a:xfrm>
          <a:prstGeom prst="rect">
            <a:avLst/>
          </a:prstGeom>
          <a:noFill/>
        </p:spPr>
        <p:txBody>
          <a:bodyPr wrap="square" lIns="0" tIns="0" rIns="0" bIns="0" rtlCol="0">
            <a:spAutoFit/>
          </a:bodyPr>
          <a:lstStyle/>
          <a:p>
            <a:r>
              <a:rPr lang="en-US" sz="2500" dirty="0" smtClean="0">
                <a:solidFill>
                  <a:schemeClr val="accent6"/>
                </a:solidFill>
                <a:latin typeface="+mj-lt"/>
              </a:rPr>
              <a:t>7</a:t>
            </a:r>
          </a:p>
        </p:txBody>
      </p:sp>
      <p:sp>
        <p:nvSpPr>
          <p:cNvPr id="63" name="TextBox 62"/>
          <p:cNvSpPr txBox="1"/>
          <p:nvPr/>
        </p:nvSpPr>
        <p:spPr bwMode="gray">
          <a:xfrm>
            <a:off x="2177188" y="3571107"/>
            <a:ext cx="234537" cy="384721"/>
          </a:xfrm>
          <a:prstGeom prst="rect">
            <a:avLst/>
          </a:prstGeom>
          <a:noFill/>
        </p:spPr>
        <p:txBody>
          <a:bodyPr wrap="square" lIns="0" tIns="0" rIns="0" bIns="0" rtlCol="0">
            <a:spAutoFit/>
          </a:bodyPr>
          <a:lstStyle/>
          <a:p>
            <a:r>
              <a:rPr lang="en-US" sz="2500" dirty="0" smtClean="0">
                <a:solidFill>
                  <a:schemeClr val="accent6"/>
                </a:solidFill>
                <a:latin typeface="+mj-lt"/>
              </a:rPr>
              <a:t>5</a:t>
            </a:r>
          </a:p>
        </p:txBody>
      </p:sp>
    </p:spTree>
    <p:extLst>
      <p:ext uri="{BB962C8B-B14F-4D97-AF65-F5344CB8AC3E}">
        <p14:creationId xmlns:p14="http://schemas.microsoft.com/office/powerpoint/2010/main" val="315757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77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A New Source of Fundraising </a:t>
            </a:r>
            <a:r>
              <a:rPr lang="en-US" dirty="0" smtClean="0"/>
              <a:t>Revenue</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The Meteoric Rise of Parent Giving </a:t>
            </a:r>
            <a:r>
              <a:rPr lang="en-US" dirty="0" smtClean="0"/>
              <a:t>Programs</a:t>
            </a:r>
            <a:endParaRPr lang="en-US" dirty="0"/>
          </a:p>
        </p:txBody>
      </p:sp>
      <p:sp>
        <p:nvSpPr>
          <p:cNvPr id="5" name="Text Placeholder 4"/>
          <p:cNvSpPr>
            <a:spLocks noGrp="1"/>
          </p:cNvSpPr>
          <p:nvPr>
            <p:ph type="body" sz="quarter" idx="13"/>
          </p:nvPr>
        </p:nvSpPr>
        <p:spPr>
          <a:xfrm>
            <a:off x="1910281" y="4369713"/>
            <a:ext cx="4490520" cy="430887"/>
          </a:xfrm>
        </p:spPr>
        <p:txBody>
          <a:bodyPr/>
          <a:lstStyle/>
          <a:p>
            <a:r>
              <a:rPr lang="en-US" dirty="0"/>
              <a:t>Sources: Marjorie Savage, National Survey of College and University Parent Programs 2011, University of Minnesota, </a:t>
            </a:r>
            <a:r>
              <a:rPr lang="en-US" dirty="0">
                <a:hlinkClick r:id="rId3"/>
              </a:rPr>
              <a:t>http://www.aheppp.org/assets/Parent-Program-Research/2011.pdf</a:t>
            </a:r>
            <a:r>
              <a:rPr lang="en-US" dirty="0"/>
              <a:t>; Council for Aid to Education, </a:t>
            </a:r>
            <a:r>
              <a:rPr lang="en-US" i="1" dirty="0"/>
              <a:t>Voluntary Support of Education Survey </a:t>
            </a:r>
            <a:r>
              <a:rPr lang="en-US" dirty="0"/>
              <a:t>(2010), </a:t>
            </a:r>
            <a:r>
              <a:rPr lang="en-US" dirty="0">
                <a:hlinkClick r:id="rId4"/>
              </a:rPr>
              <a:t>http://vse.cae.org</a:t>
            </a:r>
            <a:r>
              <a:rPr lang="en-US" dirty="0"/>
              <a:t>; Lydia </a:t>
            </a:r>
            <a:r>
              <a:rPr lang="en-US" dirty="0" err="1"/>
              <a:t>Lum</a:t>
            </a:r>
            <a:r>
              <a:rPr lang="en-US" dirty="0"/>
              <a:t>, </a:t>
            </a:r>
            <a:r>
              <a:rPr lang="en-US" i="1" dirty="0"/>
              <a:t>The Family and Friends Plan, </a:t>
            </a:r>
            <a:r>
              <a:rPr lang="en-US" dirty="0"/>
              <a:t>CASE, 2011, </a:t>
            </a:r>
            <a:r>
              <a:rPr lang="en-US" dirty="0">
                <a:hlinkClick r:id="rId5"/>
              </a:rPr>
              <a:t>http://www.case.org/Publications_and_Products/2011/NovemberDecember_2011/The_Family_and_Friends_Plan.html</a:t>
            </a:r>
            <a:r>
              <a:rPr lang="en-US" dirty="0"/>
              <a:t>; EAB interviews and analysis. </a:t>
            </a:r>
          </a:p>
        </p:txBody>
      </p:sp>
      <p:sp>
        <p:nvSpPr>
          <p:cNvPr id="6" name="Text Placeholder 5"/>
          <p:cNvSpPr>
            <a:spLocks noGrp="1"/>
          </p:cNvSpPr>
          <p:nvPr>
            <p:ph type="body" sz="quarter" idx="14"/>
          </p:nvPr>
        </p:nvSpPr>
        <p:spPr>
          <a:xfrm>
            <a:off x="0" y="4557713"/>
            <a:ext cx="1584428" cy="95768"/>
          </a:xfrm>
        </p:spPr>
        <p:txBody>
          <a:bodyPr/>
          <a:lstStyle/>
          <a:p>
            <a:r>
              <a:rPr lang="en-US" dirty="0" smtClean="0"/>
              <a:t>Figures are in actual dollars, not adjusted for inflation</a:t>
            </a:r>
            <a:endParaRPr lang="en-US" dirty="0"/>
          </a:p>
        </p:txBody>
      </p:sp>
      <p:graphicFrame>
        <p:nvGraphicFramePr>
          <p:cNvPr id="7" name="Chart 6"/>
          <p:cNvGraphicFramePr/>
          <p:nvPr>
            <p:extLst>
              <p:ext uri="{D42A27DB-BD31-4B8C-83A1-F6EECF244321}">
                <p14:modId xmlns:p14="http://schemas.microsoft.com/office/powerpoint/2010/main" val="123712880"/>
              </p:ext>
            </p:extLst>
          </p:nvPr>
        </p:nvGraphicFramePr>
        <p:xfrm>
          <a:off x="464345" y="1599832"/>
          <a:ext cx="2162175" cy="129857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bwMode="gray">
          <a:xfrm>
            <a:off x="281885" y="984343"/>
            <a:ext cx="2605086" cy="170120"/>
          </a:xfrm>
          <a:prstGeom prst="rect">
            <a:avLst/>
          </a:prstGeom>
          <a:noFill/>
        </p:spPr>
        <p:txBody>
          <a:bodyPr wrap="square" lIns="0" tIns="0" rIns="0" bIns="0" rtlCol="0">
            <a:noAutofit/>
          </a:bodyPr>
          <a:lstStyle/>
          <a:p>
            <a:pPr algn="ctr">
              <a:spcBef>
                <a:spcPts val="500"/>
              </a:spcBef>
            </a:pPr>
            <a:r>
              <a:rPr lang="en-US" sz="1000" b="1" dirty="0" smtClean="0">
                <a:solidFill>
                  <a:srgbClr val="525B63"/>
                </a:solidFill>
              </a:rPr>
              <a:t>Parent Giving to Higher Education</a:t>
            </a:r>
            <a:endParaRPr lang="en-US" sz="1000" b="1" dirty="0">
              <a:solidFill>
                <a:srgbClr val="525B63"/>
              </a:solidFill>
            </a:endParaRPr>
          </a:p>
        </p:txBody>
      </p:sp>
      <p:sp>
        <p:nvSpPr>
          <p:cNvPr id="9" name="TextBox 8"/>
          <p:cNvSpPr txBox="1"/>
          <p:nvPr/>
        </p:nvSpPr>
        <p:spPr bwMode="gray">
          <a:xfrm>
            <a:off x="422858" y="1204173"/>
            <a:ext cx="2245149" cy="180754"/>
          </a:xfrm>
          <a:prstGeom prst="rect">
            <a:avLst/>
          </a:prstGeom>
          <a:noFill/>
        </p:spPr>
        <p:txBody>
          <a:bodyPr wrap="square" lIns="0" tIns="0" rIns="0" bIns="0" rtlCol="0">
            <a:noAutofit/>
          </a:bodyPr>
          <a:lstStyle/>
          <a:p>
            <a:pPr algn="ctr">
              <a:spcBef>
                <a:spcPts val="500"/>
              </a:spcBef>
            </a:pPr>
            <a:r>
              <a:rPr lang="en-US" sz="900" i="1" dirty="0" smtClean="0">
                <a:solidFill>
                  <a:srgbClr val="525B63"/>
                </a:solidFill>
              </a:rPr>
              <a:t>Voluntary Support of Education Survey, 2001-2010</a:t>
            </a:r>
            <a:r>
              <a:rPr lang="en-US" sz="900" i="1" baseline="30000" dirty="0" smtClean="0">
                <a:solidFill>
                  <a:srgbClr val="525B63"/>
                </a:solidFill>
              </a:rPr>
              <a:t>1</a:t>
            </a:r>
            <a:endParaRPr lang="en-US" sz="900" i="1" dirty="0">
              <a:solidFill>
                <a:srgbClr val="525B63"/>
              </a:solidFill>
            </a:endParaRPr>
          </a:p>
        </p:txBody>
      </p:sp>
      <p:sp>
        <p:nvSpPr>
          <p:cNvPr id="10" name="TextBox 9"/>
          <p:cNvSpPr txBox="1"/>
          <p:nvPr/>
        </p:nvSpPr>
        <p:spPr bwMode="gray">
          <a:xfrm>
            <a:off x="2988229" y="984343"/>
            <a:ext cx="3267716" cy="181510"/>
          </a:xfrm>
          <a:prstGeom prst="rect">
            <a:avLst/>
          </a:prstGeom>
          <a:noFill/>
        </p:spPr>
        <p:txBody>
          <a:bodyPr wrap="square" lIns="0" tIns="0" rIns="0" bIns="0" rtlCol="0">
            <a:noAutofit/>
          </a:bodyPr>
          <a:lstStyle/>
          <a:p>
            <a:pPr algn="ctr">
              <a:spcBef>
                <a:spcPts val="500"/>
              </a:spcBef>
            </a:pPr>
            <a:r>
              <a:rPr lang="en-US" sz="1000" b="1" dirty="0" smtClean="0">
                <a:solidFill>
                  <a:srgbClr val="525B63"/>
                </a:solidFill>
              </a:rPr>
              <a:t>Percent of Parent Programs that Fundraise</a:t>
            </a:r>
            <a:endParaRPr lang="en-US" sz="1000" b="1" dirty="0">
              <a:solidFill>
                <a:srgbClr val="525B63"/>
              </a:solidFill>
            </a:endParaRPr>
          </a:p>
        </p:txBody>
      </p:sp>
      <p:graphicFrame>
        <p:nvGraphicFramePr>
          <p:cNvPr id="11" name="Chart 10"/>
          <p:cNvGraphicFramePr/>
          <p:nvPr>
            <p:extLst>
              <p:ext uri="{D42A27DB-BD31-4B8C-83A1-F6EECF244321}">
                <p14:modId xmlns:p14="http://schemas.microsoft.com/office/powerpoint/2010/main" val="681105772"/>
              </p:ext>
            </p:extLst>
          </p:nvPr>
        </p:nvGraphicFramePr>
        <p:xfrm>
          <a:off x="3389812" y="1590307"/>
          <a:ext cx="2162175" cy="1298575"/>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p:cNvSpPr txBox="1"/>
          <p:nvPr/>
        </p:nvSpPr>
        <p:spPr bwMode="gray">
          <a:xfrm>
            <a:off x="3174350" y="1204173"/>
            <a:ext cx="2727875" cy="180754"/>
          </a:xfrm>
          <a:prstGeom prst="rect">
            <a:avLst/>
          </a:prstGeom>
          <a:noFill/>
        </p:spPr>
        <p:txBody>
          <a:bodyPr wrap="square" lIns="0" tIns="0" rIns="0" bIns="0" rtlCol="0">
            <a:noAutofit/>
          </a:bodyPr>
          <a:lstStyle/>
          <a:p>
            <a:pPr algn="ctr">
              <a:spcBef>
                <a:spcPts val="500"/>
              </a:spcBef>
            </a:pPr>
            <a:r>
              <a:rPr lang="en-US" sz="900" i="1" dirty="0">
                <a:solidFill>
                  <a:srgbClr val="525B63"/>
                </a:solidFill>
              </a:rPr>
              <a:t>National </a:t>
            </a:r>
            <a:r>
              <a:rPr lang="en-US" sz="900" i="1" dirty="0" smtClean="0">
                <a:solidFill>
                  <a:srgbClr val="525B63"/>
                </a:solidFill>
              </a:rPr>
              <a:t>Survey of College and </a:t>
            </a:r>
            <a:r>
              <a:rPr lang="en-US" sz="900" i="1" dirty="0">
                <a:solidFill>
                  <a:srgbClr val="525B63"/>
                </a:solidFill>
              </a:rPr>
              <a:t>University Parent </a:t>
            </a:r>
            <a:r>
              <a:rPr lang="en-US" sz="900" i="1" dirty="0" smtClean="0">
                <a:solidFill>
                  <a:srgbClr val="525B63"/>
                </a:solidFill>
              </a:rPr>
              <a:t>Programs, 2003-2011</a:t>
            </a:r>
            <a:endParaRPr lang="en-US" sz="900" i="1" dirty="0">
              <a:solidFill>
                <a:srgbClr val="525B63"/>
              </a:solidFill>
            </a:endParaRPr>
          </a:p>
        </p:txBody>
      </p:sp>
      <p:cxnSp>
        <p:nvCxnSpPr>
          <p:cNvPr id="13" name="Straight Connector 12"/>
          <p:cNvCxnSpPr/>
          <p:nvPr/>
        </p:nvCxnSpPr>
        <p:spPr>
          <a:xfrm flipH="1">
            <a:off x="2189224" y="2119877"/>
            <a:ext cx="280599" cy="0"/>
          </a:xfrm>
          <a:prstGeom prst="line">
            <a:avLst/>
          </a:prstGeom>
          <a:noFill/>
          <a:ln w="12700" cap="flat" cmpd="sng" algn="ctr">
            <a:solidFill>
              <a:schemeClr val="accent3"/>
            </a:solidFill>
            <a:prstDash val="solid"/>
            <a:miter lim="800000"/>
            <a:tailEnd type="oval"/>
          </a:ln>
          <a:effectLst/>
        </p:spPr>
      </p:cxnSp>
      <p:sp>
        <p:nvSpPr>
          <p:cNvPr id="14" name="TextBox 13"/>
          <p:cNvSpPr txBox="1"/>
          <p:nvPr/>
        </p:nvSpPr>
        <p:spPr bwMode="gray">
          <a:xfrm>
            <a:off x="2576168" y="2026642"/>
            <a:ext cx="545016" cy="276999"/>
          </a:xfrm>
          <a:prstGeom prst="rect">
            <a:avLst/>
          </a:prstGeom>
          <a:noFill/>
        </p:spPr>
        <p:txBody>
          <a:bodyPr wrap="square" lIns="0" tIns="0" rIns="0" bIns="0" rtlCol="0">
            <a:spAutoFit/>
          </a:bodyPr>
          <a:lstStyle/>
          <a:p>
            <a:pPr>
              <a:spcBef>
                <a:spcPts val="500"/>
              </a:spcBef>
            </a:pPr>
            <a:r>
              <a:rPr lang="en-US" sz="900" dirty="0" smtClean="0">
                <a:solidFill>
                  <a:srgbClr val="525B63"/>
                </a:solidFill>
              </a:rPr>
              <a:t>49% increase</a:t>
            </a:r>
          </a:p>
        </p:txBody>
      </p:sp>
      <p:graphicFrame>
        <p:nvGraphicFramePr>
          <p:cNvPr id="15" name="Table 14"/>
          <p:cNvGraphicFramePr>
            <a:graphicFrameLocks noGrp="1"/>
          </p:cNvGraphicFramePr>
          <p:nvPr>
            <p:extLst>
              <p:ext uri="{D42A27DB-BD31-4B8C-83A1-F6EECF244321}">
                <p14:modId xmlns:p14="http://schemas.microsoft.com/office/powerpoint/2010/main" val="2371563603"/>
              </p:ext>
            </p:extLst>
          </p:nvPr>
        </p:nvGraphicFramePr>
        <p:xfrm>
          <a:off x="266702" y="3006281"/>
          <a:ext cx="5867400" cy="1284101"/>
        </p:xfrm>
        <a:graphic>
          <a:graphicData uri="http://schemas.openxmlformats.org/drawingml/2006/table">
            <a:tbl>
              <a:tblPr firstRow="1" bandRow="1">
                <a:tableStyleId>{2D5ABB26-0587-4C30-8999-92F81FD0307C}</a:tableStyleId>
              </a:tblPr>
              <a:tblGrid>
                <a:gridCol w="5867400"/>
              </a:tblGrid>
              <a:tr h="1284101">
                <a:tc>
                  <a:txBody>
                    <a:bodyPr/>
                    <a:lstStyle/>
                    <a:p>
                      <a:r>
                        <a:rPr lang="en-US" sz="900" b="1" dirty="0" smtClean="0">
                          <a:solidFill>
                            <a:srgbClr val="525B63"/>
                          </a:solidFill>
                        </a:rPr>
                        <a:t>A Growing Landscape</a:t>
                      </a:r>
                      <a:endParaRPr lang="en-US" sz="900" b="1" dirty="0">
                        <a:solidFill>
                          <a:srgbClr val="525B63"/>
                        </a:solidFill>
                      </a:endParaRP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2" name="Group 21"/>
          <p:cNvGrpSpPr/>
          <p:nvPr/>
        </p:nvGrpSpPr>
        <p:grpSpPr bwMode="gray">
          <a:xfrm>
            <a:off x="5862430" y="3006281"/>
            <a:ext cx="271672" cy="181522"/>
            <a:chOff x="4411101" y="2003891"/>
            <a:chExt cx="271672" cy="181522"/>
          </a:xfrm>
        </p:grpSpPr>
        <p:sp>
          <p:nvSpPr>
            <p:cNvPr id="23" name="Rectangle 22"/>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Round Same Side Corner Rectangle 23"/>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5" name="Freeform 24"/>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32" name="TextBox 31"/>
          <p:cNvSpPr txBox="1"/>
          <p:nvPr/>
        </p:nvSpPr>
        <p:spPr bwMode="gray">
          <a:xfrm>
            <a:off x="547850" y="3774436"/>
            <a:ext cx="1362434" cy="276999"/>
          </a:xfrm>
          <a:prstGeom prst="rect">
            <a:avLst/>
          </a:prstGeom>
          <a:noFill/>
        </p:spPr>
        <p:txBody>
          <a:bodyPr wrap="square" lIns="0" tIns="0" rIns="0" bIns="0" rtlCol="0">
            <a:spAutoFit/>
          </a:bodyPr>
          <a:lstStyle/>
          <a:p>
            <a:r>
              <a:rPr lang="en-US" sz="900" dirty="0" smtClean="0">
                <a:solidFill>
                  <a:srgbClr val="525B63"/>
                </a:solidFill>
              </a:rPr>
              <a:t>Institutions invest in</a:t>
            </a:r>
            <a:br>
              <a:rPr lang="en-US" sz="900" dirty="0" smtClean="0">
                <a:solidFill>
                  <a:srgbClr val="525B63"/>
                </a:solidFill>
              </a:rPr>
            </a:br>
            <a:r>
              <a:rPr lang="en-US" sz="900" dirty="0" smtClean="0">
                <a:solidFill>
                  <a:srgbClr val="525B63"/>
                </a:solidFill>
              </a:rPr>
              <a:t>parent programs</a:t>
            </a:r>
            <a:endParaRPr lang="en-US" sz="900" dirty="0">
              <a:solidFill>
                <a:srgbClr val="525B63"/>
              </a:solidFill>
            </a:endParaRPr>
          </a:p>
        </p:txBody>
      </p:sp>
      <p:sp>
        <p:nvSpPr>
          <p:cNvPr id="33" name="TextBox 32"/>
          <p:cNvSpPr txBox="1"/>
          <p:nvPr/>
        </p:nvSpPr>
        <p:spPr bwMode="gray">
          <a:xfrm>
            <a:off x="547851" y="3402210"/>
            <a:ext cx="1362432" cy="384721"/>
          </a:xfrm>
          <a:prstGeom prst="rect">
            <a:avLst/>
          </a:prstGeom>
          <a:noFill/>
        </p:spPr>
        <p:txBody>
          <a:bodyPr wrap="square" lIns="0" tIns="0" rIns="0" bIns="0" rtlCol="0">
            <a:spAutoFit/>
          </a:bodyPr>
          <a:lstStyle/>
          <a:p>
            <a:r>
              <a:rPr lang="en-US" sz="2500" dirty="0" smtClean="0">
                <a:solidFill>
                  <a:srgbClr val="0071CE"/>
                </a:solidFill>
                <a:latin typeface="+mj-lt"/>
              </a:rPr>
              <a:t>500+</a:t>
            </a:r>
          </a:p>
        </p:txBody>
      </p:sp>
      <p:sp>
        <p:nvSpPr>
          <p:cNvPr id="34" name="TextBox 33"/>
          <p:cNvSpPr txBox="1"/>
          <p:nvPr/>
        </p:nvSpPr>
        <p:spPr bwMode="gray">
          <a:xfrm>
            <a:off x="2189223" y="3774436"/>
            <a:ext cx="1598015" cy="276999"/>
          </a:xfrm>
          <a:prstGeom prst="rect">
            <a:avLst/>
          </a:prstGeom>
          <a:noFill/>
        </p:spPr>
        <p:txBody>
          <a:bodyPr wrap="square" lIns="0" tIns="0" rIns="0" bIns="0" rtlCol="0">
            <a:spAutoFit/>
          </a:bodyPr>
          <a:lstStyle/>
          <a:p>
            <a:r>
              <a:rPr lang="en-US" sz="900" dirty="0" smtClean="0">
                <a:solidFill>
                  <a:srgbClr val="525B63"/>
                </a:solidFill>
              </a:rPr>
              <a:t>Started their programs</a:t>
            </a:r>
            <a:br>
              <a:rPr lang="en-US" sz="900" dirty="0" smtClean="0">
                <a:solidFill>
                  <a:srgbClr val="525B63"/>
                </a:solidFill>
              </a:rPr>
            </a:br>
            <a:r>
              <a:rPr lang="en-US" sz="900" dirty="0" smtClean="0">
                <a:solidFill>
                  <a:srgbClr val="525B63"/>
                </a:solidFill>
              </a:rPr>
              <a:t>between 2001 and 2013</a:t>
            </a:r>
            <a:endParaRPr lang="en-US" sz="900" dirty="0">
              <a:solidFill>
                <a:srgbClr val="525B63"/>
              </a:solidFill>
            </a:endParaRPr>
          </a:p>
        </p:txBody>
      </p:sp>
      <p:sp>
        <p:nvSpPr>
          <p:cNvPr id="35" name="TextBox 34"/>
          <p:cNvSpPr txBox="1"/>
          <p:nvPr/>
        </p:nvSpPr>
        <p:spPr bwMode="gray">
          <a:xfrm>
            <a:off x="2189225" y="3402210"/>
            <a:ext cx="1598013" cy="384721"/>
          </a:xfrm>
          <a:prstGeom prst="rect">
            <a:avLst/>
          </a:prstGeom>
          <a:noFill/>
        </p:spPr>
        <p:txBody>
          <a:bodyPr wrap="square" lIns="0" tIns="0" rIns="0" bIns="0" rtlCol="0">
            <a:spAutoFit/>
          </a:bodyPr>
          <a:lstStyle/>
          <a:p>
            <a:r>
              <a:rPr lang="en-US" sz="2500" dirty="0" smtClean="0">
                <a:solidFill>
                  <a:srgbClr val="0071CE"/>
                </a:solidFill>
                <a:latin typeface="+mj-lt"/>
              </a:rPr>
              <a:t>59%</a:t>
            </a:r>
          </a:p>
        </p:txBody>
      </p:sp>
      <p:sp>
        <p:nvSpPr>
          <p:cNvPr id="36" name="TextBox 35"/>
          <p:cNvSpPr txBox="1"/>
          <p:nvPr/>
        </p:nvSpPr>
        <p:spPr bwMode="gray">
          <a:xfrm>
            <a:off x="4185252" y="3774436"/>
            <a:ext cx="1890950" cy="415498"/>
          </a:xfrm>
          <a:prstGeom prst="rect">
            <a:avLst/>
          </a:prstGeom>
          <a:noFill/>
        </p:spPr>
        <p:txBody>
          <a:bodyPr wrap="square" lIns="0" tIns="0" rIns="0" bIns="0" rtlCol="0">
            <a:spAutoFit/>
          </a:bodyPr>
          <a:lstStyle/>
          <a:p>
            <a:r>
              <a:rPr lang="en-US" sz="900" dirty="0" smtClean="0">
                <a:solidFill>
                  <a:srgbClr val="525B63"/>
                </a:solidFill>
              </a:rPr>
              <a:t>Increase in attendance at CASE parent program conferences from 2009 to 2013</a:t>
            </a:r>
            <a:endParaRPr lang="en-US" sz="900" dirty="0">
              <a:solidFill>
                <a:srgbClr val="525B63"/>
              </a:solidFill>
            </a:endParaRPr>
          </a:p>
        </p:txBody>
      </p:sp>
      <p:sp>
        <p:nvSpPr>
          <p:cNvPr id="37" name="TextBox 36"/>
          <p:cNvSpPr txBox="1"/>
          <p:nvPr/>
        </p:nvSpPr>
        <p:spPr bwMode="gray">
          <a:xfrm>
            <a:off x="4185253" y="3402210"/>
            <a:ext cx="1541195" cy="384721"/>
          </a:xfrm>
          <a:prstGeom prst="rect">
            <a:avLst/>
          </a:prstGeom>
          <a:noFill/>
        </p:spPr>
        <p:txBody>
          <a:bodyPr wrap="square" lIns="0" tIns="0" rIns="0" bIns="0" rtlCol="0">
            <a:spAutoFit/>
          </a:bodyPr>
          <a:lstStyle/>
          <a:p>
            <a:r>
              <a:rPr lang="en-US" sz="2500" dirty="0" smtClean="0">
                <a:solidFill>
                  <a:srgbClr val="0071CE"/>
                </a:solidFill>
                <a:latin typeface="+mj-lt"/>
              </a:rPr>
              <a:t>50%</a:t>
            </a:r>
          </a:p>
        </p:txBody>
      </p:sp>
    </p:spTree>
    <p:extLst>
      <p:ext uri="{BB962C8B-B14F-4D97-AF65-F5344CB8AC3E}">
        <p14:creationId xmlns:p14="http://schemas.microsoft.com/office/powerpoint/2010/main" val="149765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Parent Program Initiatives Typically Focus on </a:t>
            </a:r>
            <a:r>
              <a:rPr lang="en-US" dirty="0" err="1" smtClean="0"/>
              <a:t>Friendraising</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“Our Mission is Engagement</a:t>
            </a:r>
            <a:r>
              <a:rPr lang="en-US" dirty="0" smtClean="0"/>
              <a:t>”</a:t>
            </a:r>
            <a:endParaRPr lang="en-US" dirty="0"/>
          </a:p>
        </p:txBody>
      </p:sp>
      <p:sp>
        <p:nvSpPr>
          <p:cNvPr id="5" name="Text Placeholder 4"/>
          <p:cNvSpPr>
            <a:spLocks noGrp="1"/>
          </p:cNvSpPr>
          <p:nvPr>
            <p:ph type="body" sz="quarter" idx="13"/>
          </p:nvPr>
        </p:nvSpPr>
        <p:spPr>
          <a:xfrm>
            <a:off x="3585173" y="4523601"/>
            <a:ext cx="2815628" cy="276999"/>
          </a:xfrm>
        </p:spPr>
        <p:txBody>
          <a:bodyPr/>
          <a:lstStyle/>
          <a:p>
            <a:r>
              <a:rPr lang="en-US" dirty="0" smtClean="0"/>
              <a:t>Sources</a:t>
            </a:r>
            <a:r>
              <a:rPr lang="en-US" dirty="0"/>
              <a:t>: Marjorie Savage, National Survey of College and University Parent Programs 2011 and 2013, University of Minnesota, </a:t>
            </a:r>
            <a:r>
              <a:rPr lang="en-US" dirty="0">
                <a:hlinkClick r:id="rId3"/>
              </a:rPr>
              <a:t>http://www.aheppp.org/assets/Parent-Program-Research/2011.pdf</a:t>
            </a:r>
            <a:r>
              <a:rPr lang="en-US" dirty="0"/>
              <a:t>; EAB interviews and analysis.</a:t>
            </a:r>
          </a:p>
        </p:txBody>
      </p:sp>
      <p:sp>
        <p:nvSpPr>
          <p:cNvPr id="6" name="Text Placeholder 5"/>
          <p:cNvSpPr>
            <a:spLocks noGrp="1"/>
          </p:cNvSpPr>
          <p:nvPr>
            <p:ph type="body" sz="quarter" idx="14"/>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3946032693"/>
              </p:ext>
            </p:extLst>
          </p:nvPr>
        </p:nvGraphicFramePr>
        <p:xfrm>
          <a:off x="232511" y="1393007"/>
          <a:ext cx="2701189" cy="316470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bwMode="gray">
          <a:xfrm>
            <a:off x="260478" y="1002891"/>
            <a:ext cx="2817699" cy="438582"/>
          </a:xfrm>
          <a:prstGeom prst="rect">
            <a:avLst/>
          </a:prstGeom>
          <a:noFill/>
        </p:spPr>
        <p:txBody>
          <a:bodyPr wrap="square" lIns="0" tIns="0" rIns="0" bIns="0" rtlCol="0">
            <a:spAutoFit/>
          </a:bodyPr>
          <a:lstStyle/>
          <a:p>
            <a:pPr algn="ctr">
              <a:spcBef>
                <a:spcPts val="500"/>
              </a:spcBef>
            </a:pPr>
            <a:r>
              <a:rPr lang="en-US" sz="1000" b="1" dirty="0" smtClean="0">
                <a:solidFill>
                  <a:srgbClr val="525B63"/>
                </a:solidFill>
              </a:rPr>
              <a:t>Services Offered by Parent Programs</a:t>
            </a:r>
            <a:r>
              <a:rPr lang="en-US" sz="1100" b="1" dirty="0" smtClean="0">
                <a:solidFill>
                  <a:srgbClr val="525B63"/>
                </a:solidFill>
              </a:rPr>
              <a:t/>
            </a:r>
            <a:br>
              <a:rPr lang="en-US" sz="1100" b="1" dirty="0" smtClean="0">
                <a:solidFill>
                  <a:srgbClr val="525B63"/>
                </a:solidFill>
              </a:rPr>
            </a:br>
            <a:r>
              <a:rPr lang="en-US" sz="900" i="1" dirty="0" smtClean="0">
                <a:solidFill>
                  <a:srgbClr val="525B63"/>
                </a:solidFill>
              </a:rPr>
              <a:t>National Survey of College and University       Parent Programs, 2011</a:t>
            </a:r>
            <a:endParaRPr lang="en-US" sz="1000" b="1" i="1" dirty="0" smtClean="0">
              <a:solidFill>
                <a:srgbClr val="525B63"/>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693047758"/>
              </p:ext>
            </p:extLst>
          </p:nvPr>
        </p:nvGraphicFramePr>
        <p:xfrm>
          <a:off x="3158943" y="1002891"/>
          <a:ext cx="2975157" cy="1550180"/>
        </p:xfrm>
        <a:graphic>
          <a:graphicData uri="http://schemas.openxmlformats.org/drawingml/2006/table">
            <a:tbl>
              <a:tblPr firstRow="1" bandRow="1">
                <a:tableStyleId>{2D5ABB26-0587-4C30-8999-92F81FD0307C}</a:tableStyleId>
              </a:tblPr>
              <a:tblGrid>
                <a:gridCol w="2975157"/>
              </a:tblGrid>
              <a:tr h="1550180">
                <a:tc>
                  <a:txBody>
                    <a:bodyPr/>
                    <a:lstStyle/>
                    <a:p>
                      <a:r>
                        <a:rPr lang="en-US" sz="900" b="1" dirty="0" smtClean="0">
                          <a:solidFill>
                            <a:srgbClr val="525B63"/>
                          </a:solidFill>
                        </a:rPr>
                        <a:t>Pride in Engagement</a:t>
                      </a:r>
                    </a:p>
                    <a:p>
                      <a:pPr marL="800100" indent="0">
                        <a:spcBef>
                          <a:spcPts val="500"/>
                        </a:spcBef>
                      </a:pPr>
                      <a:endParaRPr lang="en-US" sz="900" dirty="0"/>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0" name="Group 9"/>
          <p:cNvGrpSpPr/>
          <p:nvPr/>
        </p:nvGrpSpPr>
        <p:grpSpPr bwMode="gray">
          <a:xfrm>
            <a:off x="5862428" y="1002891"/>
            <a:ext cx="271672" cy="181522"/>
            <a:chOff x="4411101" y="2003891"/>
            <a:chExt cx="271672" cy="181522"/>
          </a:xfrm>
        </p:grpSpPr>
        <p:sp>
          <p:nvSpPr>
            <p:cNvPr id="11" name="Rectangle 10"/>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2" name="Round Same Side Corner Rectangle 11"/>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3" name="Freeform 12"/>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sp>
        <p:nvSpPr>
          <p:cNvPr id="15" name="TextBox 14"/>
          <p:cNvSpPr txBox="1"/>
          <p:nvPr/>
        </p:nvSpPr>
        <p:spPr bwMode="gray">
          <a:xfrm>
            <a:off x="4335972" y="1394287"/>
            <a:ext cx="1847549" cy="507831"/>
          </a:xfrm>
          <a:prstGeom prst="rect">
            <a:avLst/>
          </a:prstGeom>
          <a:noFill/>
        </p:spPr>
        <p:txBody>
          <a:bodyPr wrap="square" lIns="0" tIns="91440" rIns="0" bIns="0" rtlCol="0">
            <a:spAutoFit/>
          </a:bodyPr>
          <a:lstStyle/>
          <a:p>
            <a:pPr>
              <a:spcBef>
                <a:spcPts val="500"/>
              </a:spcBef>
            </a:pPr>
            <a:r>
              <a:rPr lang="en-US" sz="900" dirty="0" smtClean="0">
                <a:solidFill>
                  <a:srgbClr val="525B63"/>
                </a:solidFill>
              </a:rPr>
              <a:t>Of parent programs are most proud of their </a:t>
            </a:r>
            <a:r>
              <a:rPr lang="en-US" sz="900" b="1" dirty="0" smtClean="0">
                <a:solidFill>
                  <a:srgbClr val="525B63"/>
                </a:solidFill>
              </a:rPr>
              <a:t>parent orientation efforts</a:t>
            </a:r>
            <a:endParaRPr lang="en-US" sz="900" b="1" dirty="0">
              <a:solidFill>
                <a:srgbClr val="525B63"/>
              </a:solidFill>
            </a:endParaRPr>
          </a:p>
        </p:txBody>
      </p:sp>
      <p:sp>
        <p:nvSpPr>
          <p:cNvPr id="16" name="TextBox 15"/>
          <p:cNvSpPr txBox="1"/>
          <p:nvPr/>
        </p:nvSpPr>
        <p:spPr bwMode="gray">
          <a:xfrm>
            <a:off x="3574786" y="1457351"/>
            <a:ext cx="806633" cy="338554"/>
          </a:xfrm>
          <a:prstGeom prst="rect">
            <a:avLst/>
          </a:prstGeom>
          <a:noFill/>
        </p:spPr>
        <p:txBody>
          <a:bodyPr wrap="square" lIns="0" tIns="0" rIns="0" bIns="0" rtlCol="0">
            <a:spAutoFit/>
          </a:bodyPr>
          <a:lstStyle/>
          <a:p>
            <a:r>
              <a:rPr lang="en-US" sz="2200" dirty="0" smtClean="0">
                <a:solidFill>
                  <a:srgbClr val="0071CE"/>
                </a:solidFill>
              </a:rPr>
              <a:t>29%</a:t>
            </a:r>
          </a:p>
        </p:txBody>
      </p:sp>
      <p:sp>
        <p:nvSpPr>
          <p:cNvPr id="18" name="TextBox 17"/>
          <p:cNvSpPr txBox="1"/>
          <p:nvPr/>
        </p:nvSpPr>
        <p:spPr bwMode="gray">
          <a:xfrm>
            <a:off x="4335972" y="1895377"/>
            <a:ext cx="1847549" cy="507831"/>
          </a:xfrm>
          <a:prstGeom prst="rect">
            <a:avLst/>
          </a:prstGeom>
          <a:noFill/>
        </p:spPr>
        <p:txBody>
          <a:bodyPr wrap="square" lIns="0" tIns="91440" rIns="0" bIns="0" rtlCol="0">
            <a:spAutoFit/>
          </a:bodyPr>
          <a:lstStyle/>
          <a:p>
            <a:pPr>
              <a:spcBef>
                <a:spcPts val="500"/>
              </a:spcBef>
            </a:pPr>
            <a:r>
              <a:rPr lang="en-US" sz="900" dirty="0" smtClean="0">
                <a:solidFill>
                  <a:srgbClr val="525B63"/>
                </a:solidFill>
              </a:rPr>
              <a:t>Of parent programs are most proud of their </a:t>
            </a:r>
            <a:r>
              <a:rPr lang="en-US" sz="900" b="1" dirty="0" smtClean="0">
                <a:solidFill>
                  <a:srgbClr val="525B63"/>
                </a:solidFill>
              </a:rPr>
              <a:t>parent</a:t>
            </a:r>
            <a:r>
              <a:rPr lang="en-US" sz="900" dirty="0" smtClean="0">
                <a:solidFill>
                  <a:srgbClr val="525B63"/>
                </a:solidFill>
              </a:rPr>
              <a:t> </a:t>
            </a:r>
            <a:r>
              <a:rPr lang="en-US" sz="900" b="1" dirty="0" smtClean="0">
                <a:solidFill>
                  <a:srgbClr val="525B63"/>
                </a:solidFill>
              </a:rPr>
              <a:t>fundraising efforts</a:t>
            </a:r>
            <a:endParaRPr lang="en-US" sz="900" b="1" dirty="0">
              <a:solidFill>
                <a:srgbClr val="525B63"/>
              </a:solidFill>
            </a:endParaRPr>
          </a:p>
        </p:txBody>
      </p:sp>
      <p:sp>
        <p:nvSpPr>
          <p:cNvPr id="19" name="TextBox 18"/>
          <p:cNvSpPr txBox="1"/>
          <p:nvPr/>
        </p:nvSpPr>
        <p:spPr bwMode="gray">
          <a:xfrm>
            <a:off x="3574786" y="1958441"/>
            <a:ext cx="806633" cy="338554"/>
          </a:xfrm>
          <a:prstGeom prst="rect">
            <a:avLst/>
          </a:prstGeom>
          <a:noFill/>
        </p:spPr>
        <p:txBody>
          <a:bodyPr wrap="square" lIns="0" tIns="0" rIns="0" bIns="0" rtlCol="0">
            <a:spAutoFit/>
          </a:bodyPr>
          <a:lstStyle/>
          <a:p>
            <a:r>
              <a:rPr lang="en-US" sz="2200" dirty="0" smtClean="0">
                <a:solidFill>
                  <a:srgbClr val="0071CE"/>
                </a:solidFill>
              </a:rPr>
              <a:t>6%</a:t>
            </a:r>
          </a:p>
        </p:txBody>
      </p:sp>
      <p:graphicFrame>
        <p:nvGraphicFramePr>
          <p:cNvPr id="20" name="Table 19"/>
          <p:cNvGraphicFramePr>
            <a:graphicFrameLocks noGrp="1"/>
          </p:cNvGraphicFramePr>
          <p:nvPr>
            <p:extLst>
              <p:ext uri="{D42A27DB-BD31-4B8C-83A1-F6EECF244321}">
                <p14:modId xmlns:p14="http://schemas.microsoft.com/office/powerpoint/2010/main" val="2063281415"/>
              </p:ext>
            </p:extLst>
          </p:nvPr>
        </p:nvGraphicFramePr>
        <p:xfrm>
          <a:off x="3168712" y="2649494"/>
          <a:ext cx="2965387" cy="1795858"/>
        </p:xfrm>
        <a:graphic>
          <a:graphicData uri="http://schemas.openxmlformats.org/drawingml/2006/table">
            <a:tbl>
              <a:tblPr firstRow="1" bandRow="1">
                <a:tableStyleId>{2D5ABB26-0587-4C30-8999-92F81FD0307C}</a:tableStyleId>
              </a:tblPr>
              <a:tblGrid>
                <a:gridCol w="2965387"/>
              </a:tblGrid>
              <a:tr h="1369138">
                <a:tc>
                  <a:txBody>
                    <a:bodyPr/>
                    <a:lstStyle/>
                    <a:p>
                      <a:r>
                        <a:rPr lang="en-US" sz="900" b="1" dirty="0" smtClean="0">
                          <a:solidFill>
                            <a:srgbClr val="525B63"/>
                          </a:solidFill>
                        </a:rPr>
                        <a:t>Fundraising Is an Afterthought</a:t>
                      </a:r>
                    </a:p>
                    <a:p>
                      <a:pPr>
                        <a:spcBef>
                          <a:spcPts val="500"/>
                        </a:spcBef>
                      </a:pPr>
                      <a:r>
                        <a:rPr lang="en-US" sz="900" dirty="0" smtClean="0">
                          <a:solidFill>
                            <a:srgbClr val="525B63"/>
                          </a:solidFill>
                        </a:rPr>
                        <a:t>“Our parent program staff answer parents’ questions everyday, we have at least ten events for all parents at family weekend, and we send out a parent newsletter every month. We hope that after all that, they will give back to the institution.” </a:t>
                      </a:r>
                      <a:endParaRPr lang="en-US" sz="900" dirty="0">
                        <a:solidFill>
                          <a:srgbClr val="525B63"/>
                        </a:solidFill>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470">
                <a:tc>
                  <a:txBody>
                    <a:bodyPr/>
                    <a:lstStyle/>
                    <a:p>
                      <a:pPr algn="r"/>
                      <a:r>
                        <a:rPr lang="en-US" sz="800" i="1" dirty="0" smtClean="0">
                          <a:solidFill>
                            <a:srgbClr val="525B63"/>
                          </a:solidFill>
                        </a:rPr>
                        <a:t>Director of Parent Programs</a:t>
                      </a:r>
                      <a:br>
                        <a:rPr lang="en-US" sz="800" i="1" dirty="0" smtClean="0">
                          <a:solidFill>
                            <a:srgbClr val="525B63"/>
                          </a:solidFill>
                        </a:rPr>
                      </a:br>
                      <a:r>
                        <a:rPr lang="en-US" sz="800" i="1" dirty="0" smtClean="0">
                          <a:solidFill>
                            <a:srgbClr val="525B63"/>
                          </a:solidFill>
                        </a:rPr>
                        <a:t>Private University</a:t>
                      </a:r>
                      <a:endParaRPr lang="en-US" sz="800" i="1" dirty="0">
                        <a:solidFill>
                          <a:srgbClr val="525B63"/>
                        </a:solidFill>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28" name="Group 27"/>
          <p:cNvGrpSpPr/>
          <p:nvPr/>
        </p:nvGrpSpPr>
        <p:grpSpPr bwMode="gray">
          <a:xfrm>
            <a:off x="5862427" y="2649494"/>
            <a:ext cx="271672" cy="181522"/>
            <a:chOff x="7874126" y="2184908"/>
            <a:chExt cx="271672" cy="181522"/>
          </a:xfrm>
        </p:grpSpPr>
        <p:grpSp>
          <p:nvGrpSpPr>
            <p:cNvPr id="29" name="Group 28"/>
            <p:cNvGrpSpPr/>
            <p:nvPr/>
          </p:nvGrpSpPr>
          <p:grpSpPr bwMode="gray">
            <a:xfrm>
              <a:off x="7874126" y="2184908"/>
              <a:ext cx="271672" cy="181522"/>
              <a:chOff x="5569224" y="1247744"/>
              <a:chExt cx="271672" cy="181522"/>
            </a:xfrm>
          </p:grpSpPr>
          <p:sp>
            <p:nvSpPr>
              <p:cNvPr id="33" name="Rectangle 32"/>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4" name="Round Same Side Corner Rectangle 33"/>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30" name="Group 29"/>
            <p:cNvGrpSpPr/>
            <p:nvPr/>
          </p:nvGrpSpPr>
          <p:grpSpPr bwMode="gray">
            <a:xfrm>
              <a:off x="7918169" y="2231033"/>
              <a:ext cx="128164" cy="109665"/>
              <a:chOff x="5631025" y="1193671"/>
              <a:chExt cx="166314" cy="142308"/>
            </a:xfrm>
          </p:grpSpPr>
          <p:sp>
            <p:nvSpPr>
              <p:cNvPr id="31" name="Freeform 30"/>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32" name="Freeform 31"/>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428717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Institutions Funnel Parent Enthusiasm Into </a:t>
            </a:r>
            <a:r>
              <a:rPr lang="en-US" dirty="0" smtClean="0"/>
              <a:t>Giving</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Grounding the Helicopter </a:t>
            </a:r>
            <a:r>
              <a:rPr lang="en-US" dirty="0" smtClean="0"/>
              <a:t>Parent</a:t>
            </a:r>
            <a:endParaRPr lang="en-US" dirty="0"/>
          </a:p>
        </p:txBody>
      </p:sp>
      <p:sp>
        <p:nvSpPr>
          <p:cNvPr id="5" name="Text Placeholder 4"/>
          <p:cNvSpPr>
            <a:spLocks noGrp="1"/>
          </p:cNvSpPr>
          <p:nvPr>
            <p:ph type="body" sz="quarter" idx="13"/>
          </p:nvPr>
        </p:nvSpPr>
        <p:spPr>
          <a:xfrm>
            <a:off x="3186820" y="4336610"/>
            <a:ext cx="3213980" cy="463990"/>
          </a:xfrm>
        </p:spPr>
        <p:txBody>
          <a:bodyPr/>
          <a:lstStyle/>
          <a:p>
            <a:r>
              <a:rPr lang="en-US" dirty="0"/>
              <a:t>Sources: Lois Collins, </a:t>
            </a:r>
            <a:r>
              <a:rPr lang="en-US" i="1" dirty="0"/>
              <a:t>Helicopter parenting cramps young-adult lives</a:t>
            </a:r>
            <a:r>
              <a:rPr lang="en-US" dirty="0"/>
              <a:t>, Desert News, October 16 2012, </a:t>
            </a:r>
            <a:r>
              <a:rPr lang="en-US" dirty="0">
                <a:hlinkClick r:id="rId3"/>
              </a:rPr>
              <a:t>http://www.deseretnews.com/article/765612119/Helicopter-parenting-cramps-young-adult-lives.html?pg=all</a:t>
            </a:r>
            <a:r>
              <a:rPr lang="en-US" dirty="0"/>
              <a:t>; </a:t>
            </a:r>
            <a:r>
              <a:rPr lang="en-US" dirty="0" err="1"/>
              <a:t>Jonel</a:t>
            </a:r>
            <a:r>
              <a:rPr lang="en-US" dirty="0"/>
              <a:t> </a:t>
            </a:r>
            <a:r>
              <a:rPr lang="en-US" dirty="0" err="1"/>
              <a:t>Aleccia</a:t>
            </a:r>
            <a:r>
              <a:rPr lang="en-US" dirty="0"/>
              <a:t>, </a:t>
            </a:r>
            <a:r>
              <a:rPr lang="en-US" i="1" dirty="0"/>
              <a:t>Helping or hovering? When 'helicopter parenting' backfires, </a:t>
            </a:r>
            <a:r>
              <a:rPr lang="en-US" dirty="0"/>
              <a:t>NBC News, May 26, 2013, </a:t>
            </a:r>
            <a:r>
              <a:rPr lang="en-US" dirty="0">
                <a:hlinkClick r:id="rId4"/>
              </a:rPr>
              <a:t>http://www.nbcnews.com/health/kids-health/helping-or-hovering-when-helicopter-parenting-backfires-f6C10079904</a:t>
            </a:r>
            <a:r>
              <a:rPr lang="en-US" dirty="0"/>
              <a:t>; EAB interviews and analysis.</a:t>
            </a:r>
            <a:endParaRPr lang="en-US" i="1" dirty="0"/>
          </a:p>
        </p:txBody>
      </p:sp>
      <p:sp>
        <p:nvSpPr>
          <p:cNvPr id="6" name="Text Placeholder 5"/>
          <p:cNvSpPr>
            <a:spLocks noGrp="1"/>
          </p:cNvSpPr>
          <p:nvPr>
            <p:ph type="body" sz="quarter" idx="14"/>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88475548"/>
              </p:ext>
            </p:extLst>
          </p:nvPr>
        </p:nvGraphicFramePr>
        <p:xfrm>
          <a:off x="355213" y="1235335"/>
          <a:ext cx="2642213" cy="2675506"/>
        </p:xfrm>
        <a:graphic>
          <a:graphicData uri="http://schemas.openxmlformats.org/drawingml/2006/table">
            <a:tbl>
              <a:tblPr firstRow="1" bandRow="1">
                <a:tableStyleId>{2D5ABB26-0587-4C30-8999-92F81FD0307C}</a:tableStyleId>
              </a:tblPr>
              <a:tblGrid>
                <a:gridCol w="2642213"/>
              </a:tblGrid>
              <a:tr h="2675506">
                <a:tc>
                  <a:txBody>
                    <a:bodyPr/>
                    <a:lstStyle/>
                    <a:p>
                      <a:r>
                        <a:rPr lang="en-US" sz="900" b="1" dirty="0" smtClean="0">
                          <a:solidFill>
                            <a:srgbClr val="525B63"/>
                          </a:solidFill>
                        </a:rPr>
                        <a:t>An Excess of Enthusiasm</a:t>
                      </a:r>
                    </a:p>
                    <a:p>
                      <a:pPr marL="800100" indent="0">
                        <a:spcBef>
                          <a:spcPts val="500"/>
                        </a:spcBef>
                      </a:pPr>
                      <a:endParaRPr lang="en-US" sz="900" dirty="0"/>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bwMode="gray">
          <a:xfrm>
            <a:off x="2725754" y="1235335"/>
            <a:ext cx="271672" cy="181522"/>
            <a:chOff x="4411101" y="2003891"/>
            <a:chExt cx="271672" cy="181522"/>
          </a:xfrm>
        </p:grpSpPr>
        <p:sp>
          <p:nvSpPr>
            <p:cNvPr id="9" name="Rectangle 8"/>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Round Same Side Corner Rectangle 9"/>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1" name="Freeform 10"/>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112712495"/>
              </p:ext>
            </p:extLst>
          </p:nvPr>
        </p:nvGraphicFramePr>
        <p:xfrm>
          <a:off x="3366728" y="1235335"/>
          <a:ext cx="2633536" cy="2675506"/>
        </p:xfrm>
        <a:graphic>
          <a:graphicData uri="http://schemas.openxmlformats.org/drawingml/2006/table">
            <a:tbl>
              <a:tblPr firstRow="1" bandRow="1">
                <a:tableStyleId>{2D5ABB26-0587-4C30-8999-92F81FD0307C}</a:tableStyleId>
              </a:tblPr>
              <a:tblGrid>
                <a:gridCol w="2633536"/>
              </a:tblGrid>
              <a:tr h="2071198">
                <a:tc>
                  <a:txBody>
                    <a:bodyPr/>
                    <a:lstStyle/>
                    <a:p>
                      <a:r>
                        <a:rPr lang="en-US" sz="900" b="1" dirty="0" smtClean="0">
                          <a:solidFill>
                            <a:srgbClr val="525B63"/>
                          </a:solidFill>
                        </a:rPr>
                        <a:t>From Hovering Parents</a:t>
                      </a:r>
                      <a:br>
                        <a:rPr lang="en-US" sz="900" b="1" dirty="0" smtClean="0">
                          <a:solidFill>
                            <a:srgbClr val="525B63"/>
                          </a:solidFill>
                        </a:rPr>
                      </a:br>
                      <a:r>
                        <a:rPr lang="en-US" sz="900" b="1" dirty="0" smtClean="0">
                          <a:solidFill>
                            <a:srgbClr val="525B63"/>
                          </a:solidFill>
                        </a:rPr>
                        <a:t>to Donors</a:t>
                      </a:r>
                    </a:p>
                    <a:p>
                      <a:pPr>
                        <a:spcBef>
                          <a:spcPts val="500"/>
                        </a:spcBef>
                      </a:pPr>
                      <a:r>
                        <a:rPr lang="en-US" sz="900" dirty="0" smtClean="0">
                          <a:solidFill>
                            <a:srgbClr val="525B63"/>
                          </a:solidFill>
                        </a:rPr>
                        <a:t>“Bringing parents close to your academic and philanthropic mission helps you deal strategically with helicopter parents. It’s better to have them close and giving than having them on the outside poking in. Bringing them into a donor role can help us answer their questions while also keeping them invested in the institution.” </a:t>
                      </a:r>
                      <a:endParaRPr lang="en-US" sz="900" dirty="0">
                        <a:solidFill>
                          <a:srgbClr val="525B63"/>
                        </a:solidFill>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4308">
                <a:tc>
                  <a:txBody>
                    <a:bodyPr/>
                    <a:lstStyle/>
                    <a:p>
                      <a:pPr algn="r"/>
                      <a:r>
                        <a:rPr lang="en-US" sz="800" i="1" dirty="0" smtClean="0">
                          <a:solidFill>
                            <a:srgbClr val="525B63"/>
                          </a:solidFill>
                        </a:rPr>
                        <a:t>Evan </a:t>
                      </a:r>
                      <a:r>
                        <a:rPr lang="en-US" sz="800" i="1" dirty="0" err="1" smtClean="0">
                          <a:solidFill>
                            <a:srgbClr val="525B63"/>
                          </a:solidFill>
                        </a:rPr>
                        <a:t>Bohnen</a:t>
                      </a:r>
                      <a:r>
                        <a:rPr lang="en-US" sz="800" i="1" dirty="0" smtClean="0">
                          <a:solidFill>
                            <a:srgbClr val="525B63"/>
                          </a:solidFill>
                        </a:rPr>
                        <a:t>, AVP of Development</a:t>
                      </a:r>
                      <a:br>
                        <a:rPr lang="en-US" sz="800" i="1" dirty="0" smtClean="0">
                          <a:solidFill>
                            <a:srgbClr val="525B63"/>
                          </a:solidFill>
                        </a:rPr>
                      </a:br>
                      <a:r>
                        <a:rPr lang="en-US" sz="800" i="1" dirty="0" smtClean="0">
                          <a:solidFill>
                            <a:srgbClr val="525B63"/>
                          </a:solidFill>
                        </a:rPr>
                        <a:t>Indiana University of Pennsylvania</a:t>
                      </a:r>
                      <a:endParaRPr lang="en-US" sz="800" i="1" dirty="0">
                        <a:solidFill>
                          <a:srgbClr val="525B63"/>
                        </a:solidFill>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3" name="Group 12"/>
          <p:cNvGrpSpPr/>
          <p:nvPr/>
        </p:nvGrpSpPr>
        <p:grpSpPr bwMode="gray">
          <a:xfrm>
            <a:off x="5728592" y="1235335"/>
            <a:ext cx="271672" cy="181522"/>
            <a:chOff x="7874126" y="2184908"/>
            <a:chExt cx="271672" cy="181522"/>
          </a:xfrm>
        </p:grpSpPr>
        <p:grpSp>
          <p:nvGrpSpPr>
            <p:cNvPr id="14" name="Group 13"/>
            <p:cNvGrpSpPr/>
            <p:nvPr/>
          </p:nvGrpSpPr>
          <p:grpSpPr bwMode="gray">
            <a:xfrm>
              <a:off x="7874126" y="2184908"/>
              <a:ext cx="271672" cy="181522"/>
              <a:chOff x="5569224" y="1247744"/>
              <a:chExt cx="271672" cy="181522"/>
            </a:xfrm>
          </p:grpSpPr>
          <p:sp>
            <p:nvSpPr>
              <p:cNvPr id="18" name="Rectangle 17"/>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ound Same Side Corner Rectangle 18"/>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15" name="Group 14"/>
            <p:cNvGrpSpPr/>
            <p:nvPr/>
          </p:nvGrpSpPr>
          <p:grpSpPr bwMode="gray">
            <a:xfrm>
              <a:off x="7918169" y="2231033"/>
              <a:ext cx="128164" cy="109665"/>
              <a:chOff x="5631025" y="1193671"/>
              <a:chExt cx="166314" cy="142308"/>
            </a:xfrm>
          </p:grpSpPr>
          <p:sp>
            <p:nvSpPr>
              <p:cNvPr id="16" name="Freeform 15"/>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7" name="Freeform 16"/>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31" name="Group 30"/>
          <p:cNvGrpSpPr/>
          <p:nvPr/>
        </p:nvGrpSpPr>
        <p:grpSpPr>
          <a:xfrm>
            <a:off x="561312" y="1776823"/>
            <a:ext cx="2275860" cy="507831"/>
            <a:chOff x="497941" y="1568604"/>
            <a:chExt cx="2275860" cy="507831"/>
          </a:xfrm>
        </p:grpSpPr>
        <p:sp>
          <p:nvSpPr>
            <p:cNvPr id="21" name="TextBox 20"/>
            <p:cNvSpPr txBox="1"/>
            <p:nvPr/>
          </p:nvSpPr>
          <p:spPr bwMode="gray">
            <a:xfrm>
              <a:off x="1238260" y="1568604"/>
              <a:ext cx="1535541" cy="507831"/>
            </a:xfrm>
            <a:prstGeom prst="rect">
              <a:avLst/>
            </a:prstGeom>
            <a:noFill/>
          </p:spPr>
          <p:txBody>
            <a:bodyPr wrap="square" lIns="0" tIns="91440" rIns="0" bIns="0" rtlCol="0">
              <a:spAutoFit/>
            </a:bodyPr>
            <a:lstStyle/>
            <a:p>
              <a:pPr>
                <a:spcBef>
                  <a:spcPts val="500"/>
                </a:spcBef>
              </a:pPr>
              <a:r>
                <a:rPr lang="en-US" sz="900" dirty="0" smtClean="0">
                  <a:solidFill>
                    <a:srgbClr val="525B63"/>
                  </a:solidFill>
                </a:rPr>
                <a:t>Of young adults keep in touch with their parents several times per day</a:t>
              </a:r>
              <a:endParaRPr lang="en-US" sz="900" dirty="0">
                <a:solidFill>
                  <a:srgbClr val="525B63"/>
                </a:solidFill>
              </a:endParaRPr>
            </a:p>
          </p:txBody>
        </p:sp>
        <p:sp>
          <p:nvSpPr>
            <p:cNvPr id="22" name="TextBox 21"/>
            <p:cNvSpPr txBox="1"/>
            <p:nvPr/>
          </p:nvSpPr>
          <p:spPr bwMode="gray">
            <a:xfrm>
              <a:off x="497941" y="1631668"/>
              <a:ext cx="732266" cy="384721"/>
            </a:xfrm>
            <a:prstGeom prst="rect">
              <a:avLst/>
            </a:prstGeom>
            <a:noFill/>
          </p:spPr>
          <p:txBody>
            <a:bodyPr wrap="square" lIns="0" tIns="0" rIns="0" bIns="0" rtlCol="0">
              <a:spAutoFit/>
            </a:bodyPr>
            <a:lstStyle/>
            <a:p>
              <a:r>
                <a:rPr lang="en-US" sz="2500" dirty="0" smtClean="0">
                  <a:solidFill>
                    <a:srgbClr val="0071CE"/>
                  </a:solidFill>
                  <a:latin typeface="+mj-lt"/>
                </a:rPr>
                <a:t>25%</a:t>
              </a:r>
            </a:p>
          </p:txBody>
        </p:sp>
      </p:grpSp>
      <p:grpSp>
        <p:nvGrpSpPr>
          <p:cNvPr id="29" name="Group 28"/>
          <p:cNvGrpSpPr/>
          <p:nvPr/>
        </p:nvGrpSpPr>
        <p:grpSpPr>
          <a:xfrm>
            <a:off x="561312" y="2524513"/>
            <a:ext cx="2275860" cy="507831"/>
            <a:chOff x="497941" y="2488665"/>
            <a:chExt cx="2275860" cy="507831"/>
          </a:xfrm>
        </p:grpSpPr>
        <p:sp>
          <p:nvSpPr>
            <p:cNvPr id="24" name="TextBox 23"/>
            <p:cNvSpPr txBox="1"/>
            <p:nvPr/>
          </p:nvSpPr>
          <p:spPr bwMode="gray">
            <a:xfrm>
              <a:off x="1238260" y="2488665"/>
              <a:ext cx="1535541" cy="507831"/>
            </a:xfrm>
            <a:prstGeom prst="rect">
              <a:avLst/>
            </a:prstGeom>
            <a:noFill/>
          </p:spPr>
          <p:txBody>
            <a:bodyPr wrap="square" lIns="0" tIns="91440" rIns="0" bIns="0" rtlCol="0">
              <a:spAutoFit/>
            </a:bodyPr>
            <a:lstStyle/>
            <a:p>
              <a:pPr>
                <a:spcBef>
                  <a:spcPts val="500"/>
                </a:spcBef>
              </a:pPr>
              <a:r>
                <a:rPr lang="en-US" sz="900" dirty="0" smtClean="0">
                  <a:solidFill>
                    <a:srgbClr val="525B63"/>
                  </a:solidFill>
                </a:rPr>
                <a:t>Of parents attended a career fair for or with their student</a:t>
              </a:r>
              <a:endParaRPr lang="en-US" sz="900" dirty="0">
                <a:solidFill>
                  <a:srgbClr val="525B63"/>
                </a:solidFill>
              </a:endParaRPr>
            </a:p>
          </p:txBody>
        </p:sp>
        <p:sp>
          <p:nvSpPr>
            <p:cNvPr id="25" name="TextBox 24"/>
            <p:cNvSpPr txBox="1"/>
            <p:nvPr/>
          </p:nvSpPr>
          <p:spPr bwMode="gray">
            <a:xfrm>
              <a:off x="497941" y="2551729"/>
              <a:ext cx="732266" cy="384721"/>
            </a:xfrm>
            <a:prstGeom prst="rect">
              <a:avLst/>
            </a:prstGeom>
            <a:noFill/>
          </p:spPr>
          <p:txBody>
            <a:bodyPr wrap="square" lIns="0" tIns="0" rIns="0" bIns="0" rtlCol="0">
              <a:spAutoFit/>
            </a:bodyPr>
            <a:lstStyle/>
            <a:p>
              <a:r>
                <a:rPr lang="en-US" sz="2500" dirty="0" smtClean="0">
                  <a:solidFill>
                    <a:srgbClr val="0071CE"/>
                  </a:solidFill>
                  <a:latin typeface="+mj-lt"/>
                </a:rPr>
                <a:t>17%</a:t>
              </a:r>
            </a:p>
          </p:txBody>
        </p:sp>
      </p:grpSp>
      <p:grpSp>
        <p:nvGrpSpPr>
          <p:cNvPr id="30" name="Group 29"/>
          <p:cNvGrpSpPr/>
          <p:nvPr/>
        </p:nvGrpSpPr>
        <p:grpSpPr>
          <a:xfrm>
            <a:off x="585730" y="3272204"/>
            <a:ext cx="2275860" cy="507831"/>
            <a:chOff x="497941" y="3254837"/>
            <a:chExt cx="2275860" cy="507831"/>
          </a:xfrm>
        </p:grpSpPr>
        <p:sp>
          <p:nvSpPr>
            <p:cNvPr id="27" name="TextBox 26"/>
            <p:cNvSpPr txBox="1"/>
            <p:nvPr/>
          </p:nvSpPr>
          <p:spPr bwMode="gray">
            <a:xfrm>
              <a:off x="1238260" y="3254837"/>
              <a:ext cx="1535541" cy="507831"/>
            </a:xfrm>
            <a:prstGeom prst="rect">
              <a:avLst/>
            </a:prstGeom>
            <a:noFill/>
          </p:spPr>
          <p:txBody>
            <a:bodyPr wrap="square" lIns="0" tIns="91440" rIns="0" bIns="0" rtlCol="0">
              <a:spAutoFit/>
            </a:bodyPr>
            <a:lstStyle/>
            <a:p>
              <a:pPr>
                <a:spcBef>
                  <a:spcPts val="500"/>
                </a:spcBef>
              </a:pPr>
              <a:r>
                <a:rPr lang="en-US" sz="900" dirty="0" smtClean="0">
                  <a:solidFill>
                    <a:srgbClr val="525B63"/>
                  </a:solidFill>
                </a:rPr>
                <a:t>Of parents submitted a resume on behalf of their student</a:t>
              </a:r>
              <a:endParaRPr lang="en-US" sz="900" dirty="0">
                <a:solidFill>
                  <a:srgbClr val="525B63"/>
                </a:solidFill>
              </a:endParaRPr>
            </a:p>
          </p:txBody>
        </p:sp>
        <p:sp>
          <p:nvSpPr>
            <p:cNvPr id="28" name="TextBox 27"/>
            <p:cNvSpPr txBox="1"/>
            <p:nvPr/>
          </p:nvSpPr>
          <p:spPr bwMode="gray">
            <a:xfrm>
              <a:off x="497941" y="3317901"/>
              <a:ext cx="732266" cy="384721"/>
            </a:xfrm>
            <a:prstGeom prst="rect">
              <a:avLst/>
            </a:prstGeom>
            <a:noFill/>
          </p:spPr>
          <p:txBody>
            <a:bodyPr wrap="square" lIns="0" tIns="0" rIns="0" bIns="0" rtlCol="0">
              <a:spAutoFit/>
            </a:bodyPr>
            <a:lstStyle/>
            <a:p>
              <a:r>
                <a:rPr lang="en-US" sz="2500" dirty="0" smtClean="0">
                  <a:solidFill>
                    <a:srgbClr val="0071CE"/>
                  </a:solidFill>
                  <a:latin typeface="+mj-lt"/>
                </a:rPr>
                <a:t>31%</a:t>
              </a:r>
            </a:p>
          </p:txBody>
        </p:sp>
      </p:grpSp>
    </p:spTree>
    <p:extLst>
      <p:ext uri="{BB962C8B-B14F-4D97-AF65-F5344CB8AC3E}">
        <p14:creationId xmlns:p14="http://schemas.microsoft.com/office/powerpoint/2010/main" val="305455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Parents Have a Vested Interest in Providing Current Use </a:t>
            </a:r>
            <a:r>
              <a:rPr lang="en-US" dirty="0" smtClean="0"/>
              <a:t>Dollars</a:t>
            </a:r>
            <a:endParaRPr lang="en-US" dirty="0"/>
          </a:p>
        </p:txBody>
      </p:sp>
      <p:sp>
        <p:nvSpPr>
          <p:cNvPr id="4" name="Text Placeholder 3"/>
          <p:cNvSpPr>
            <a:spLocks noGrp="1"/>
          </p:cNvSpPr>
          <p:nvPr>
            <p:ph type="body" sz="quarter" idx="12"/>
          </p:nvPr>
        </p:nvSpPr>
        <p:spPr/>
        <p:txBody>
          <a:bodyPr/>
          <a:lstStyle/>
          <a:p>
            <a:r>
              <a:rPr lang="en-US" dirty="0" smtClean="0"/>
              <a:t>A Boon to Unrestricted Giving</a:t>
            </a:r>
            <a:endParaRPr lang="en-US" dirty="0"/>
          </a:p>
        </p:txBody>
      </p:sp>
      <p:sp>
        <p:nvSpPr>
          <p:cNvPr id="5" name="Text Placeholder 4"/>
          <p:cNvSpPr>
            <a:spLocks noGrp="1"/>
          </p:cNvSpPr>
          <p:nvPr>
            <p:ph type="body" sz="quarter" idx="13"/>
          </p:nvPr>
        </p:nvSpPr>
        <p:spPr>
          <a:xfrm>
            <a:off x="3814945" y="4614115"/>
            <a:ext cx="2319155" cy="123111"/>
          </a:xfrm>
        </p:spPr>
        <p:txBody>
          <a:bodyPr/>
          <a:lstStyle/>
          <a:p>
            <a:pPr algn="r"/>
            <a:r>
              <a:rPr lang="en-US" dirty="0"/>
              <a:t>Source: EAB interviews and analysis</a:t>
            </a:r>
          </a:p>
        </p:txBody>
      </p:sp>
      <p:sp>
        <p:nvSpPr>
          <p:cNvPr id="6" name="Text Placeholder 5"/>
          <p:cNvSpPr>
            <a:spLocks noGrp="1"/>
          </p:cNvSpPr>
          <p:nvPr>
            <p:ph type="body" sz="quarter" idx="14"/>
          </p:nvPr>
        </p:nvSpPr>
        <p:spPr>
          <a:xfrm>
            <a:off x="0" y="4304242"/>
            <a:ext cx="2004960" cy="230832"/>
          </a:xfrm>
        </p:spPr>
        <p:txBody>
          <a:bodyPr/>
          <a:lstStyle/>
          <a:p>
            <a:endParaRPr lang="en-US"/>
          </a:p>
        </p:txBody>
      </p:sp>
      <p:sp>
        <p:nvSpPr>
          <p:cNvPr id="7" name="TextBox 6"/>
          <p:cNvSpPr txBox="1"/>
          <p:nvPr/>
        </p:nvSpPr>
        <p:spPr bwMode="gray">
          <a:xfrm>
            <a:off x="923453" y="928858"/>
            <a:ext cx="4707802" cy="211833"/>
          </a:xfrm>
          <a:prstGeom prst="rect">
            <a:avLst/>
          </a:prstGeom>
          <a:noFill/>
        </p:spPr>
        <p:txBody>
          <a:bodyPr wrap="square" lIns="0" tIns="0" rIns="0" bIns="0" rtlCol="0">
            <a:noAutofit/>
          </a:bodyPr>
          <a:lstStyle/>
          <a:p>
            <a:pPr algn="ctr">
              <a:spcBef>
                <a:spcPts val="500"/>
              </a:spcBef>
            </a:pPr>
            <a:r>
              <a:rPr lang="en-US" sz="1100" b="1" dirty="0" smtClean="0">
                <a:solidFill>
                  <a:srgbClr val="525B63"/>
                </a:solidFill>
              </a:rPr>
              <a:t>Percentage of Annual Fund Provided by Parents </a:t>
            </a:r>
            <a:endParaRPr lang="en-US" sz="1100" b="1" dirty="0">
              <a:solidFill>
                <a:srgbClr val="525B63"/>
              </a:solidFill>
            </a:endParaRPr>
          </a:p>
        </p:txBody>
      </p:sp>
      <p:sp>
        <p:nvSpPr>
          <p:cNvPr id="8" name="TextBox 7"/>
          <p:cNvSpPr txBox="1"/>
          <p:nvPr/>
        </p:nvSpPr>
        <p:spPr bwMode="gray">
          <a:xfrm>
            <a:off x="2514600" y="1167851"/>
            <a:ext cx="1371600" cy="276999"/>
          </a:xfrm>
          <a:prstGeom prst="rect">
            <a:avLst/>
          </a:prstGeom>
          <a:noFill/>
        </p:spPr>
        <p:txBody>
          <a:bodyPr wrap="square" lIns="0" tIns="0" rIns="0" bIns="0" rtlCol="0">
            <a:spAutoFit/>
          </a:bodyPr>
          <a:lstStyle/>
          <a:p>
            <a:pPr algn="ctr">
              <a:spcBef>
                <a:spcPts val="500"/>
              </a:spcBef>
            </a:pPr>
            <a:r>
              <a:rPr lang="en-US" sz="900" i="1" dirty="0" smtClean="0">
                <a:solidFill>
                  <a:srgbClr val="525B63"/>
                </a:solidFill>
              </a:rPr>
              <a:t>Public University</a:t>
            </a:r>
            <a:r>
              <a:rPr lang="en-US" sz="900" i="1" baseline="30000" dirty="0">
                <a:solidFill>
                  <a:srgbClr val="525B63"/>
                </a:solidFill>
              </a:rPr>
              <a:t/>
            </a:r>
            <a:br>
              <a:rPr lang="en-US" sz="900" i="1" baseline="30000" dirty="0">
                <a:solidFill>
                  <a:srgbClr val="525B63"/>
                </a:solidFill>
              </a:rPr>
            </a:br>
            <a:r>
              <a:rPr lang="en-US" sz="900" i="1" dirty="0" smtClean="0">
                <a:solidFill>
                  <a:srgbClr val="525B63"/>
                </a:solidFill>
              </a:rPr>
              <a:t>2009</a:t>
            </a:r>
          </a:p>
        </p:txBody>
      </p:sp>
      <p:graphicFrame>
        <p:nvGraphicFramePr>
          <p:cNvPr id="9" name="Chart 8"/>
          <p:cNvGraphicFramePr/>
          <p:nvPr>
            <p:extLst>
              <p:ext uri="{D42A27DB-BD31-4B8C-83A1-F6EECF244321}">
                <p14:modId xmlns:p14="http://schemas.microsoft.com/office/powerpoint/2010/main" val="2442759585"/>
              </p:ext>
            </p:extLst>
          </p:nvPr>
        </p:nvGraphicFramePr>
        <p:xfrm>
          <a:off x="2212181" y="1408837"/>
          <a:ext cx="1976438" cy="141686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2364088" y="1891013"/>
            <a:ext cx="590550" cy="0"/>
          </a:xfrm>
          <a:prstGeom prst="straightConnector1">
            <a:avLst/>
          </a:prstGeom>
          <a:noFill/>
          <a:ln w="12700" cap="flat" cmpd="sng" algn="ctr">
            <a:solidFill>
              <a:schemeClr val="accent3"/>
            </a:solidFill>
            <a:prstDash val="solid"/>
            <a:miter lim="800000"/>
            <a:headEnd type="none"/>
            <a:tailEnd type="oval" w="sm" len="sm"/>
          </a:ln>
          <a:effectLst/>
        </p:spPr>
      </p:cxnSp>
      <p:sp>
        <p:nvSpPr>
          <p:cNvPr id="11" name="TextBox 10"/>
          <p:cNvSpPr txBox="1"/>
          <p:nvPr/>
        </p:nvSpPr>
        <p:spPr bwMode="gray">
          <a:xfrm>
            <a:off x="1574421" y="1660181"/>
            <a:ext cx="789667" cy="461665"/>
          </a:xfrm>
          <a:prstGeom prst="rect">
            <a:avLst/>
          </a:prstGeom>
          <a:noFill/>
        </p:spPr>
        <p:txBody>
          <a:bodyPr wrap="square" lIns="0" tIns="0" rIns="0" bIns="0" rtlCol="0">
            <a:spAutoFit/>
          </a:bodyPr>
          <a:lstStyle/>
          <a:p>
            <a:pPr>
              <a:spcBef>
                <a:spcPts val="500"/>
              </a:spcBef>
            </a:pPr>
            <a:r>
              <a:rPr lang="en-US" sz="1000" dirty="0" smtClean="0">
                <a:solidFill>
                  <a:srgbClr val="525B63"/>
                </a:solidFill>
              </a:rPr>
              <a:t>Alumni lean to giving restricted gifts</a:t>
            </a:r>
          </a:p>
        </p:txBody>
      </p:sp>
      <p:sp>
        <p:nvSpPr>
          <p:cNvPr id="12" name="TextBox 11"/>
          <p:cNvSpPr txBox="1"/>
          <p:nvPr/>
        </p:nvSpPr>
        <p:spPr bwMode="gray">
          <a:xfrm>
            <a:off x="4115517" y="1660180"/>
            <a:ext cx="919952" cy="615553"/>
          </a:xfrm>
          <a:prstGeom prst="rect">
            <a:avLst/>
          </a:prstGeom>
          <a:noFill/>
        </p:spPr>
        <p:txBody>
          <a:bodyPr wrap="square" lIns="0" tIns="0" rIns="0" bIns="0" rtlCol="0">
            <a:spAutoFit/>
          </a:bodyPr>
          <a:lstStyle/>
          <a:p>
            <a:pPr>
              <a:spcBef>
                <a:spcPts val="500"/>
              </a:spcBef>
            </a:pPr>
            <a:r>
              <a:rPr lang="en-US" sz="1000" dirty="0" smtClean="0">
                <a:solidFill>
                  <a:srgbClr val="525B63"/>
                </a:solidFill>
              </a:rPr>
              <a:t>Parents enjoy directly impacting their student</a:t>
            </a:r>
          </a:p>
        </p:txBody>
      </p:sp>
      <p:cxnSp>
        <p:nvCxnSpPr>
          <p:cNvPr id="13" name="Straight Arrow Connector 12"/>
          <p:cNvCxnSpPr/>
          <p:nvPr/>
        </p:nvCxnSpPr>
        <p:spPr>
          <a:xfrm flipH="1">
            <a:off x="3452168" y="1891013"/>
            <a:ext cx="590550" cy="0"/>
          </a:xfrm>
          <a:prstGeom prst="straightConnector1">
            <a:avLst/>
          </a:prstGeom>
          <a:noFill/>
          <a:ln w="12700" cap="flat" cmpd="sng" algn="ctr">
            <a:solidFill>
              <a:schemeClr val="accent3"/>
            </a:solidFill>
            <a:prstDash val="solid"/>
            <a:miter lim="800000"/>
            <a:headEnd type="none"/>
            <a:tailEnd type="oval" w="sm" len="sm"/>
          </a:ln>
          <a:effectLst/>
        </p:spPr>
      </p:cxnSp>
      <p:graphicFrame>
        <p:nvGraphicFramePr>
          <p:cNvPr id="14" name="Table 13"/>
          <p:cNvGraphicFramePr>
            <a:graphicFrameLocks noGrp="1"/>
          </p:cNvGraphicFramePr>
          <p:nvPr>
            <p:extLst>
              <p:ext uri="{D42A27DB-BD31-4B8C-83A1-F6EECF244321}">
                <p14:modId xmlns:p14="http://schemas.microsoft.com/office/powerpoint/2010/main" val="613740212"/>
              </p:ext>
            </p:extLst>
          </p:nvPr>
        </p:nvGraphicFramePr>
        <p:xfrm>
          <a:off x="266700" y="2807109"/>
          <a:ext cx="5867400" cy="1734312"/>
        </p:xfrm>
        <a:graphic>
          <a:graphicData uri="http://schemas.openxmlformats.org/drawingml/2006/table">
            <a:tbl>
              <a:tblPr firstRow="1" bandRow="1">
                <a:tableStyleId>{2D5ABB26-0587-4C30-8999-92F81FD0307C}</a:tableStyleId>
              </a:tblPr>
              <a:tblGrid>
                <a:gridCol w="5867400"/>
              </a:tblGrid>
              <a:tr h="1633558">
                <a:tc>
                  <a:txBody>
                    <a:bodyPr/>
                    <a:lstStyle/>
                    <a:p>
                      <a:r>
                        <a:rPr lang="en-US" sz="900" b="1" dirty="0" smtClean="0">
                          <a:solidFill>
                            <a:srgbClr val="525B63"/>
                          </a:solidFill>
                        </a:rPr>
                        <a:t>The Icing On the Cake</a:t>
                      </a:r>
                    </a:p>
                    <a:p>
                      <a:endParaRPr lang="en-US" sz="900" b="1" dirty="0" smtClean="0">
                        <a:solidFill>
                          <a:srgbClr val="525B63"/>
                        </a:solidFill>
                      </a:endParaRPr>
                    </a:p>
                    <a:p>
                      <a:pPr marL="0" marR="0" indent="0" algn="l" defTabSz="640080" rtl="0" eaLnBrk="1" fontAlgn="auto" latinLnBrk="0" hangingPunct="1">
                        <a:lnSpc>
                          <a:spcPct val="100000"/>
                        </a:lnSpc>
                        <a:spcBef>
                          <a:spcPts val="0"/>
                        </a:spcBef>
                        <a:spcAft>
                          <a:spcPts val="0"/>
                        </a:spcAft>
                        <a:buClrTx/>
                        <a:buSzTx/>
                        <a:buFontTx/>
                        <a:buNone/>
                        <a:tabLst/>
                        <a:defRPr/>
                      </a:pPr>
                      <a:r>
                        <a:rPr lang="en-US" sz="900" dirty="0" smtClean="0">
                          <a:solidFill>
                            <a:srgbClr val="525B63"/>
                          </a:solidFill>
                        </a:rPr>
                        <a:t>“Unlike alumni annual gifts, parent annual gifts are largely unrestricted. This year, 75% of parent annual gifts were unrestricted. Parents like giving unrestricted gifts especially to the individual schools/colleges. And since deans are very dependent on annual fund dollars, they are very grateful to the parents’ fund. Although parent fundraising is the icing of the cake for the overall fundraising machine, we are very important in the annual fund.” </a:t>
                      </a:r>
                    </a:p>
                    <a:p>
                      <a:endParaRPr lang="en-US" sz="900" b="1" dirty="0" smtClean="0">
                        <a:solidFill>
                          <a:srgbClr val="525B63"/>
                        </a:solidFill>
                      </a:endParaRPr>
                    </a:p>
                    <a:p>
                      <a:pPr marL="0" marR="0" indent="0" algn="r" defTabSz="640080" rtl="0" eaLnBrk="1" fontAlgn="auto" latinLnBrk="0" hangingPunct="1">
                        <a:lnSpc>
                          <a:spcPct val="100000"/>
                        </a:lnSpc>
                        <a:spcBef>
                          <a:spcPts val="0"/>
                        </a:spcBef>
                        <a:spcAft>
                          <a:spcPts val="0"/>
                        </a:spcAft>
                        <a:buClrTx/>
                        <a:buSzTx/>
                        <a:buFontTx/>
                        <a:buNone/>
                        <a:tabLst/>
                        <a:defRPr/>
                      </a:pPr>
                      <a:r>
                        <a:rPr lang="en-US" sz="800" i="1" dirty="0" smtClean="0">
                          <a:solidFill>
                            <a:srgbClr val="525B63"/>
                          </a:solidFill>
                        </a:rPr>
                        <a:t>Penny Chick, Director of Parent Programs</a:t>
                      </a:r>
                      <a:br>
                        <a:rPr lang="en-US" sz="800" i="1" dirty="0" smtClean="0">
                          <a:solidFill>
                            <a:srgbClr val="525B63"/>
                          </a:solidFill>
                        </a:rPr>
                      </a:br>
                      <a:r>
                        <a:rPr lang="en-US" sz="800" i="1" dirty="0" smtClean="0">
                          <a:solidFill>
                            <a:srgbClr val="525B63"/>
                          </a:solidFill>
                        </a:rPr>
                        <a:t>Cornell University</a:t>
                      </a: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5" name="Group 14"/>
          <p:cNvGrpSpPr/>
          <p:nvPr/>
        </p:nvGrpSpPr>
        <p:grpSpPr bwMode="gray">
          <a:xfrm>
            <a:off x="5862428" y="2807109"/>
            <a:ext cx="271672" cy="181522"/>
            <a:chOff x="7874126" y="2184908"/>
            <a:chExt cx="271672" cy="181522"/>
          </a:xfrm>
        </p:grpSpPr>
        <p:grpSp>
          <p:nvGrpSpPr>
            <p:cNvPr id="16" name="Group 15"/>
            <p:cNvGrpSpPr/>
            <p:nvPr/>
          </p:nvGrpSpPr>
          <p:grpSpPr bwMode="gray">
            <a:xfrm>
              <a:off x="7874126" y="2184908"/>
              <a:ext cx="271672" cy="181522"/>
              <a:chOff x="5569224" y="1247744"/>
              <a:chExt cx="271672" cy="181522"/>
            </a:xfrm>
          </p:grpSpPr>
          <p:sp>
            <p:nvSpPr>
              <p:cNvPr id="20" name="Rectangle 19"/>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Round Same Side Corner Rectangle 20"/>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17" name="Group 16"/>
            <p:cNvGrpSpPr/>
            <p:nvPr/>
          </p:nvGrpSpPr>
          <p:grpSpPr bwMode="gray">
            <a:xfrm>
              <a:off x="7918169" y="2231033"/>
              <a:ext cx="128164" cy="109665"/>
              <a:chOff x="5631025" y="1193671"/>
              <a:chExt cx="166314" cy="142308"/>
            </a:xfrm>
          </p:grpSpPr>
          <p:sp>
            <p:nvSpPr>
              <p:cNvPr id="18" name="Freeform 17"/>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9" name="Freeform 18"/>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296127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Young Alumni Donors Follow Their Parents’ </a:t>
            </a:r>
            <a:r>
              <a:rPr lang="en-US" dirty="0" smtClean="0"/>
              <a:t>Examples</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Parents Influence Their </a:t>
            </a:r>
            <a:r>
              <a:rPr lang="en-US" dirty="0" smtClean="0"/>
              <a:t>Children</a:t>
            </a:r>
            <a:endParaRPr lang="en-US" dirty="0"/>
          </a:p>
        </p:txBody>
      </p:sp>
      <p:sp>
        <p:nvSpPr>
          <p:cNvPr id="5" name="Text Placeholder 4"/>
          <p:cNvSpPr>
            <a:spLocks noGrp="1"/>
          </p:cNvSpPr>
          <p:nvPr>
            <p:ph type="body" sz="quarter" idx="13"/>
          </p:nvPr>
        </p:nvSpPr>
        <p:spPr>
          <a:xfrm>
            <a:off x="3711921" y="4523601"/>
            <a:ext cx="2688879" cy="276999"/>
          </a:xfrm>
        </p:spPr>
        <p:txBody>
          <a:bodyPr/>
          <a:lstStyle/>
          <a:p>
            <a:r>
              <a:rPr lang="en-US" dirty="0"/>
              <a:t>Sources: The Agitator, </a:t>
            </a:r>
            <a:r>
              <a:rPr lang="en-US" i="1" dirty="0" smtClean="0"/>
              <a:t>Heart </a:t>
            </a:r>
            <a:r>
              <a:rPr lang="en-US" i="1" dirty="0"/>
              <a:t>of the Donor Executive Summary  </a:t>
            </a:r>
            <a:r>
              <a:rPr lang="en-US" dirty="0"/>
              <a:t>(2010), </a:t>
            </a:r>
            <a:r>
              <a:rPr lang="en-US" dirty="0">
                <a:hlinkClick r:id="rId3"/>
              </a:rPr>
              <a:t>http://www.theagitator.net/wp-content/uploads/Russ-Reid-HOD_ExecSummary_Viewing.pdf</a:t>
            </a:r>
            <a:r>
              <a:rPr lang="en-US" dirty="0"/>
              <a:t>; EAB interviews and analysis</a:t>
            </a:r>
            <a:r>
              <a:rPr lang="en-US" dirty="0" smtClean="0"/>
              <a:t>.</a:t>
            </a:r>
            <a:endParaRPr lang="en-US" dirty="0"/>
          </a:p>
        </p:txBody>
      </p:sp>
      <p:sp>
        <p:nvSpPr>
          <p:cNvPr id="6" name="Text Placeholder 5"/>
          <p:cNvSpPr>
            <a:spLocks noGrp="1"/>
          </p:cNvSpPr>
          <p:nvPr>
            <p:ph type="body" sz="quarter" idx="14"/>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81379351"/>
              </p:ext>
            </p:extLst>
          </p:nvPr>
        </p:nvGraphicFramePr>
        <p:xfrm>
          <a:off x="355213" y="1407342"/>
          <a:ext cx="2642213" cy="2075857"/>
        </p:xfrm>
        <a:graphic>
          <a:graphicData uri="http://schemas.openxmlformats.org/drawingml/2006/table">
            <a:tbl>
              <a:tblPr firstRow="1" bandRow="1">
                <a:tableStyleId>{2D5ABB26-0587-4C30-8999-92F81FD0307C}</a:tableStyleId>
              </a:tblPr>
              <a:tblGrid>
                <a:gridCol w="2642213"/>
              </a:tblGrid>
              <a:tr h="2075857">
                <a:tc>
                  <a:txBody>
                    <a:bodyPr/>
                    <a:lstStyle/>
                    <a:p>
                      <a:r>
                        <a:rPr lang="en-US" sz="900" b="1" dirty="0" smtClean="0">
                          <a:solidFill>
                            <a:srgbClr val="525B63"/>
                          </a:solidFill>
                        </a:rPr>
                        <a:t>Parents Largely Influence        Their Children</a:t>
                      </a:r>
                    </a:p>
                    <a:p>
                      <a:pPr marL="800100" indent="0">
                        <a:spcBef>
                          <a:spcPts val="500"/>
                        </a:spcBef>
                      </a:pPr>
                      <a:endParaRPr lang="en-US" sz="900" dirty="0"/>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bwMode="gray">
          <a:xfrm>
            <a:off x="2725754" y="1407342"/>
            <a:ext cx="271672" cy="181522"/>
            <a:chOff x="4411101" y="2003891"/>
            <a:chExt cx="271672" cy="181522"/>
          </a:xfrm>
        </p:grpSpPr>
        <p:sp>
          <p:nvSpPr>
            <p:cNvPr id="9" name="Rectangle 8"/>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Round Same Side Corner Rectangle 9"/>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1" name="Freeform 10"/>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409959726"/>
              </p:ext>
            </p:extLst>
          </p:nvPr>
        </p:nvGraphicFramePr>
        <p:xfrm>
          <a:off x="3348622" y="1397919"/>
          <a:ext cx="2633536" cy="2096710"/>
        </p:xfrm>
        <a:graphic>
          <a:graphicData uri="http://schemas.openxmlformats.org/drawingml/2006/table">
            <a:tbl>
              <a:tblPr firstRow="1" bandRow="1">
                <a:tableStyleId>{2D5ABB26-0587-4C30-8999-92F81FD0307C}</a:tableStyleId>
              </a:tblPr>
              <a:tblGrid>
                <a:gridCol w="2633536"/>
              </a:tblGrid>
              <a:tr h="1541896">
                <a:tc>
                  <a:txBody>
                    <a:bodyPr/>
                    <a:lstStyle/>
                    <a:p>
                      <a:r>
                        <a:rPr lang="en-US" sz="900" b="1" dirty="0" smtClean="0">
                          <a:solidFill>
                            <a:srgbClr val="525B63"/>
                          </a:solidFill>
                        </a:rPr>
                        <a:t>Generosity Across Generations </a:t>
                      </a:r>
                    </a:p>
                    <a:p>
                      <a:pPr>
                        <a:spcBef>
                          <a:spcPts val="500"/>
                        </a:spcBef>
                      </a:pPr>
                      <a:r>
                        <a:rPr lang="en-US" sz="900" dirty="0" smtClean="0">
                          <a:solidFill>
                            <a:srgbClr val="525B63"/>
                          </a:solidFill>
                        </a:rPr>
                        <a:t>“We did a focus group with young alumni and asked the donors why they were donors. One by one, they said, ‘Well, my parents give. They managed to pay $50K a year in tuition and still support the university. How could I not?’”</a:t>
                      </a:r>
                      <a:endParaRPr lang="en-US" sz="900" dirty="0">
                        <a:solidFill>
                          <a:srgbClr val="525B63"/>
                        </a:solidFill>
                      </a:endParaRPr>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54814">
                <a:tc>
                  <a:txBody>
                    <a:bodyPr/>
                    <a:lstStyle/>
                    <a:p>
                      <a:pPr algn="r"/>
                      <a:r>
                        <a:rPr lang="en-US" sz="800" i="1" dirty="0" smtClean="0">
                          <a:solidFill>
                            <a:srgbClr val="525B63"/>
                          </a:solidFill>
                        </a:rPr>
                        <a:t>Senior Director of</a:t>
                      </a:r>
                      <a:br>
                        <a:rPr lang="en-US" sz="800" i="1" dirty="0" smtClean="0">
                          <a:solidFill>
                            <a:srgbClr val="525B63"/>
                          </a:solidFill>
                        </a:rPr>
                      </a:br>
                      <a:r>
                        <a:rPr lang="en-US" sz="800" i="1" dirty="0" smtClean="0">
                          <a:solidFill>
                            <a:srgbClr val="525B63"/>
                          </a:solidFill>
                        </a:rPr>
                        <a:t>Parent Philanthropy</a:t>
                      </a:r>
                      <a:br>
                        <a:rPr lang="en-US" sz="800" i="1" dirty="0" smtClean="0">
                          <a:solidFill>
                            <a:srgbClr val="525B63"/>
                          </a:solidFill>
                        </a:rPr>
                      </a:br>
                      <a:r>
                        <a:rPr lang="en-US" sz="800" i="1" dirty="0" smtClean="0">
                          <a:solidFill>
                            <a:srgbClr val="525B63"/>
                          </a:solidFill>
                        </a:rPr>
                        <a:t>Private University</a:t>
                      </a:r>
                      <a:endParaRPr lang="en-US" sz="800" i="1" dirty="0">
                        <a:solidFill>
                          <a:srgbClr val="525B63"/>
                        </a:solidFill>
                      </a:endParaRP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3" name="Group 12"/>
          <p:cNvGrpSpPr/>
          <p:nvPr/>
        </p:nvGrpSpPr>
        <p:grpSpPr bwMode="gray">
          <a:xfrm>
            <a:off x="5710486" y="1397919"/>
            <a:ext cx="271672" cy="181522"/>
            <a:chOff x="7874126" y="2184908"/>
            <a:chExt cx="271672" cy="181522"/>
          </a:xfrm>
        </p:grpSpPr>
        <p:grpSp>
          <p:nvGrpSpPr>
            <p:cNvPr id="14" name="Group 13"/>
            <p:cNvGrpSpPr/>
            <p:nvPr/>
          </p:nvGrpSpPr>
          <p:grpSpPr bwMode="gray">
            <a:xfrm>
              <a:off x="7874126" y="2184908"/>
              <a:ext cx="271672" cy="181522"/>
              <a:chOff x="5569224" y="1247744"/>
              <a:chExt cx="271672" cy="181522"/>
            </a:xfrm>
          </p:grpSpPr>
          <p:sp>
            <p:nvSpPr>
              <p:cNvPr id="18" name="Rectangle 17"/>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ound Same Side Corner Rectangle 18"/>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15" name="Group 14"/>
            <p:cNvGrpSpPr/>
            <p:nvPr/>
          </p:nvGrpSpPr>
          <p:grpSpPr bwMode="gray">
            <a:xfrm>
              <a:off x="7918169" y="2231033"/>
              <a:ext cx="128164" cy="109665"/>
              <a:chOff x="5631025" y="1193671"/>
              <a:chExt cx="166314" cy="142308"/>
            </a:xfrm>
          </p:grpSpPr>
          <p:sp>
            <p:nvSpPr>
              <p:cNvPr id="16" name="Freeform 15"/>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7" name="Freeform 16"/>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20" name="TextBox 19"/>
          <p:cNvSpPr txBox="1"/>
          <p:nvPr/>
        </p:nvSpPr>
        <p:spPr bwMode="gray">
          <a:xfrm>
            <a:off x="1229681" y="2067391"/>
            <a:ext cx="1585301" cy="507831"/>
          </a:xfrm>
          <a:prstGeom prst="rect">
            <a:avLst/>
          </a:prstGeom>
          <a:noFill/>
        </p:spPr>
        <p:txBody>
          <a:bodyPr wrap="square" lIns="0" tIns="91440" rIns="0" bIns="0" rtlCol="0">
            <a:spAutoFit/>
          </a:bodyPr>
          <a:lstStyle/>
          <a:p>
            <a:pPr>
              <a:spcBef>
                <a:spcPts val="500"/>
              </a:spcBef>
            </a:pPr>
            <a:r>
              <a:rPr lang="en-US" sz="900" dirty="0">
                <a:solidFill>
                  <a:srgbClr val="525B63"/>
                </a:solidFill>
              </a:rPr>
              <a:t>O</a:t>
            </a:r>
            <a:r>
              <a:rPr lang="en-US" sz="900" dirty="0" smtClean="0">
                <a:solidFill>
                  <a:srgbClr val="525B63"/>
                </a:solidFill>
              </a:rPr>
              <a:t>dds of a child becoming a donor when their parent is involved in a non-profit</a:t>
            </a:r>
            <a:endParaRPr lang="en-US" sz="900" dirty="0">
              <a:solidFill>
                <a:srgbClr val="525B63"/>
              </a:solidFill>
            </a:endParaRPr>
          </a:p>
        </p:txBody>
      </p:sp>
      <p:sp>
        <p:nvSpPr>
          <p:cNvPr id="21" name="TextBox 20"/>
          <p:cNvSpPr txBox="1"/>
          <p:nvPr/>
        </p:nvSpPr>
        <p:spPr bwMode="gray">
          <a:xfrm>
            <a:off x="507008" y="2130455"/>
            <a:ext cx="716047" cy="384721"/>
          </a:xfrm>
          <a:prstGeom prst="rect">
            <a:avLst/>
          </a:prstGeom>
          <a:noFill/>
        </p:spPr>
        <p:txBody>
          <a:bodyPr wrap="square" lIns="0" tIns="0" rIns="0" bIns="0" rtlCol="0">
            <a:spAutoFit/>
          </a:bodyPr>
          <a:lstStyle/>
          <a:p>
            <a:r>
              <a:rPr lang="en-US" sz="2500" dirty="0" smtClean="0">
                <a:solidFill>
                  <a:srgbClr val="0071CE"/>
                </a:solidFill>
                <a:latin typeface="+mj-lt"/>
              </a:rPr>
              <a:t>80%</a:t>
            </a:r>
          </a:p>
        </p:txBody>
      </p:sp>
      <p:sp>
        <p:nvSpPr>
          <p:cNvPr id="22" name="TextBox 21"/>
          <p:cNvSpPr txBox="1"/>
          <p:nvPr/>
        </p:nvSpPr>
        <p:spPr bwMode="gray">
          <a:xfrm>
            <a:off x="1229681" y="2736265"/>
            <a:ext cx="1585301" cy="507831"/>
          </a:xfrm>
          <a:prstGeom prst="rect">
            <a:avLst/>
          </a:prstGeom>
          <a:noFill/>
        </p:spPr>
        <p:txBody>
          <a:bodyPr wrap="square" lIns="0" tIns="91440" rIns="0" bIns="0" rtlCol="0">
            <a:spAutoFit/>
          </a:bodyPr>
          <a:lstStyle/>
          <a:p>
            <a:pPr>
              <a:spcBef>
                <a:spcPts val="500"/>
              </a:spcBef>
            </a:pPr>
            <a:r>
              <a:rPr lang="en-US" sz="900" dirty="0">
                <a:solidFill>
                  <a:srgbClr val="525B63"/>
                </a:solidFill>
              </a:rPr>
              <a:t>O</a:t>
            </a:r>
            <a:r>
              <a:rPr lang="en-US" sz="900" dirty="0" smtClean="0">
                <a:solidFill>
                  <a:srgbClr val="525B63"/>
                </a:solidFill>
              </a:rPr>
              <a:t>dds of a child becoming a donor when their parent is not involved in a non-profit</a:t>
            </a:r>
            <a:endParaRPr lang="en-US" sz="900" dirty="0">
              <a:solidFill>
                <a:srgbClr val="525B63"/>
              </a:solidFill>
            </a:endParaRPr>
          </a:p>
        </p:txBody>
      </p:sp>
      <p:sp>
        <p:nvSpPr>
          <p:cNvPr id="23" name="TextBox 22"/>
          <p:cNvSpPr txBox="1"/>
          <p:nvPr/>
        </p:nvSpPr>
        <p:spPr bwMode="gray">
          <a:xfrm>
            <a:off x="507008" y="2799329"/>
            <a:ext cx="716047" cy="384721"/>
          </a:xfrm>
          <a:prstGeom prst="rect">
            <a:avLst/>
          </a:prstGeom>
          <a:noFill/>
        </p:spPr>
        <p:txBody>
          <a:bodyPr wrap="square" lIns="0" tIns="0" rIns="0" bIns="0" rtlCol="0">
            <a:spAutoFit/>
          </a:bodyPr>
          <a:lstStyle/>
          <a:p>
            <a:r>
              <a:rPr lang="en-US" sz="2500" dirty="0" smtClean="0">
                <a:solidFill>
                  <a:srgbClr val="0071CE"/>
                </a:solidFill>
                <a:latin typeface="+mj-lt"/>
              </a:rPr>
              <a:t>20%</a:t>
            </a:r>
          </a:p>
        </p:txBody>
      </p:sp>
    </p:spTree>
    <p:extLst>
      <p:ext uri="{BB962C8B-B14F-4D97-AF65-F5344CB8AC3E}">
        <p14:creationId xmlns:p14="http://schemas.microsoft.com/office/powerpoint/2010/main" val="19508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Investments in Parent Fundraising at Early State, but Primed for </a:t>
            </a:r>
            <a:r>
              <a:rPr lang="en-US" dirty="0" smtClean="0"/>
              <a:t>Growth</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Initial Investments Reaping </a:t>
            </a:r>
            <a:r>
              <a:rPr lang="en-US" dirty="0" smtClean="0"/>
              <a:t>Returns</a:t>
            </a:r>
            <a:endParaRPr lang="en-US" dirty="0"/>
          </a:p>
        </p:txBody>
      </p:sp>
      <p:sp>
        <p:nvSpPr>
          <p:cNvPr id="5" name="Text Placeholder 4"/>
          <p:cNvSpPr>
            <a:spLocks noGrp="1"/>
          </p:cNvSpPr>
          <p:nvPr>
            <p:ph type="body" sz="quarter" idx="13"/>
          </p:nvPr>
        </p:nvSpPr>
        <p:spPr>
          <a:xfrm>
            <a:off x="3814945" y="4540250"/>
            <a:ext cx="2319155" cy="123111"/>
          </a:xfrm>
        </p:spPr>
        <p:txBody>
          <a:bodyPr/>
          <a:lstStyle/>
          <a:p>
            <a:pPr algn="r"/>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7" name="Trapezoid 14"/>
          <p:cNvSpPr/>
          <p:nvPr/>
        </p:nvSpPr>
        <p:spPr bwMode="gray">
          <a:xfrm rot="10800000">
            <a:off x="-3748" y="1619535"/>
            <a:ext cx="2396547" cy="361720"/>
          </a:xfrm>
          <a:custGeom>
            <a:avLst/>
            <a:gdLst>
              <a:gd name="connsiteX0" fmla="*/ 0 w 2757033"/>
              <a:gd name="connsiteY0" fmla="*/ 623661 h 623661"/>
              <a:gd name="connsiteX1" fmla="*/ 325931 w 2757033"/>
              <a:gd name="connsiteY1" fmla="*/ 0 h 623661"/>
              <a:gd name="connsiteX2" fmla="*/ 2431102 w 2757033"/>
              <a:gd name="connsiteY2" fmla="*/ 0 h 623661"/>
              <a:gd name="connsiteX3" fmla="*/ 2757033 w 2757033"/>
              <a:gd name="connsiteY3" fmla="*/ 623661 h 623661"/>
              <a:gd name="connsiteX4" fmla="*/ 0 w 2757033"/>
              <a:gd name="connsiteY4" fmla="*/ 623661 h 623661"/>
              <a:gd name="connsiteX0" fmla="*/ 0 w 2757033"/>
              <a:gd name="connsiteY0" fmla="*/ 623661 h 623661"/>
              <a:gd name="connsiteX1" fmla="*/ 325931 w 2757033"/>
              <a:gd name="connsiteY1" fmla="*/ 0 h 623661"/>
              <a:gd name="connsiteX2" fmla="*/ 2395933 w 2757033"/>
              <a:gd name="connsiteY2" fmla="*/ 0 h 623661"/>
              <a:gd name="connsiteX3" fmla="*/ 2757033 w 2757033"/>
              <a:gd name="connsiteY3" fmla="*/ 623661 h 623661"/>
              <a:gd name="connsiteX4" fmla="*/ 0 w 2757033"/>
              <a:gd name="connsiteY4" fmla="*/ 623661 h 623661"/>
              <a:gd name="connsiteX0" fmla="*/ 0 w 2409737"/>
              <a:gd name="connsiteY0" fmla="*/ 623661 h 623661"/>
              <a:gd name="connsiteX1" fmla="*/ 325931 w 2409737"/>
              <a:gd name="connsiteY1" fmla="*/ 0 h 623661"/>
              <a:gd name="connsiteX2" fmla="*/ 2395933 w 2409737"/>
              <a:gd name="connsiteY2" fmla="*/ 0 h 623661"/>
              <a:gd name="connsiteX3" fmla="*/ 2409737 w 2409737"/>
              <a:gd name="connsiteY3" fmla="*/ 623661 h 623661"/>
              <a:gd name="connsiteX4" fmla="*/ 0 w 2409737"/>
              <a:gd name="connsiteY4" fmla="*/ 623661 h 623661"/>
              <a:gd name="connsiteX0" fmla="*/ 0 w 2396548"/>
              <a:gd name="connsiteY0" fmla="*/ 623661 h 623661"/>
              <a:gd name="connsiteX1" fmla="*/ 325931 w 2396548"/>
              <a:gd name="connsiteY1" fmla="*/ 0 h 623661"/>
              <a:gd name="connsiteX2" fmla="*/ 2395933 w 2396548"/>
              <a:gd name="connsiteY2" fmla="*/ 0 h 623661"/>
              <a:gd name="connsiteX3" fmla="*/ 2396548 w 2396548"/>
              <a:gd name="connsiteY3" fmla="*/ 623661 h 623661"/>
              <a:gd name="connsiteX4" fmla="*/ 0 w 2396548"/>
              <a:gd name="connsiteY4" fmla="*/ 623661 h 62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548" h="623661">
                <a:moveTo>
                  <a:pt x="0" y="623661"/>
                </a:moveTo>
                <a:lnTo>
                  <a:pt x="325931" y="0"/>
                </a:lnTo>
                <a:lnTo>
                  <a:pt x="2395933" y="0"/>
                </a:lnTo>
                <a:lnTo>
                  <a:pt x="2396548" y="623661"/>
                </a:lnTo>
                <a:lnTo>
                  <a:pt x="0" y="623661"/>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rapezoid 15"/>
          <p:cNvSpPr/>
          <p:nvPr/>
        </p:nvSpPr>
        <p:spPr bwMode="gray">
          <a:xfrm rot="10800000">
            <a:off x="-3224" y="2138852"/>
            <a:ext cx="2026986" cy="327162"/>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987" h="564078">
                <a:moveTo>
                  <a:pt x="0" y="564078"/>
                </a:moveTo>
                <a:lnTo>
                  <a:pt x="294793" y="0"/>
                </a:lnTo>
                <a:lnTo>
                  <a:pt x="2026737" y="0"/>
                </a:lnTo>
                <a:cubicBezTo>
                  <a:pt x="2026820" y="186560"/>
                  <a:pt x="2026904" y="373121"/>
                  <a:pt x="2026987" y="559681"/>
                </a:cubicBezTo>
                <a:lnTo>
                  <a:pt x="0" y="564078"/>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rapezoid 16"/>
          <p:cNvSpPr/>
          <p:nvPr/>
        </p:nvSpPr>
        <p:spPr bwMode="gray">
          <a:xfrm rot="10800000">
            <a:off x="-1" y="3494321"/>
            <a:ext cx="1020515" cy="307178"/>
          </a:xfrm>
          <a:custGeom>
            <a:avLst/>
            <a:gdLst>
              <a:gd name="connsiteX0" fmla="*/ 0 w 2106416"/>
              <a:gd name="connsiteY0" fmla="*/ 564078 h 564078"/>
              <a:gd name="connsiteX1" fmla="*/ 294793 w 2106416"/>
              <a:gd name="connsiteY1" fmla="*/ 0 h 564078"/>
              <a:gd name="connsiteX2" fmla="*/ 1811623 w 2106416"/>
              <a:gd name="connsiteY2" fmla="*/ 0 h 564078"/>
              <a:gd name="connsiteX3" fmla="*/ 2106416 w 2106416"/>
              <a:gd name="connsiteY3" fmla="*/ 564078 h 564078"/>
              <a:gd name="connsiteX4" fmla="*/ 0 w 2106416"/>
              <a:gd name="connsiteY4" fmla="*/ 564078 h 564078"/>
              <a:gd name="connsiteX0" fmla="*/ 0 w 2106416"/>
              <a:gd name="connsiteY0" fmla="*/ 564078 h 564078"/>
              <a:gd name="connsiteX1" fmla="*/ 294793 w 2106416"/>
              <a:gd name="connsiteY1" fmla="*/ 0 h 564078"/>
              <a:gd name="connsiteX2" fmla="*/ 1600607 w 2106416"/>
              <a:gd name="connsiteY2" fmla="*/ 0 h 564078"/>
              <a:gd name="connsiteX3" fmla="*/ 2106416 w 2106416"/>
              <a:gd name="connsiteY3" fmla="*/ 564078 h 564078"/>
              <a:gd name="connsiteX4" fmla="*/ 0 w 2106416"/>
              <a:gd name="connsiteY4" fmla="*/ 564078 h 564078"/>
              <a:gd name="connsiteX0" fmla="*/ 0 w 1605254"/>
              <a:gd name="connsiteY0" fmla="*/ 564078 h 564078"/>
              <a:gd name="connsiteX1" fmla="*/ 29479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54" h="564078">
                <a:moveTo>
                  <a:pt x="0" y="564078"/>
                </a:moveTo>
                <a:lnTo>
                  <a:pt x="294793" y="0"/>
                </a:lnTo>
                <a:lnTo>
                  <a:pt x="1600607" y="0"/>
                </a:lnTo>
                <a:lnTo>
                  <a:pt x="1605254" y="564078"/>
                </a:lnTo>
                <a:lnTo>
                  <a:pt x="0" y="564078"/>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Arrow Connector 10"/>
          <p:cNvCxnSpPr/>
          <p:nvPr/>
        </p:nvCxnSpPr>
        <p:spPr bwMode="gray">
          <a:xfrm flipH="1">
            <a:off x="1724914" y="1800396"/>
            <a:ext cx="909798" cy="0"/>
          </a:xfrm>
          <a:prstGeom prst="straightConnector1">
            <a:avLst/>
          </a:prstGeom>
          <a:noFill/>
          <a:ln w="12700" cap="flat" cmpd="sng" algn="ctr">
            <a:solidFill>
              <a:schemeClr val="accent3"/>
            </a:solidFill>
            <a:prstDash val="solid"/>
            <a:miter lim="800000"/>
            <a:headEnd w="sm" len="sm"/>
            <a:tailEnd type="oval" w="sm" len="sm"/>
          </a:ln>
          <a:effectLst/>
        </p:spPr>
      </p:cxnSp>
      <p:cxnSp>
        <p:nvCxnSpPr>
          <p:cNvPr id="12" name="Straight Arrow Connector 11"/>
          <p:cNvCxnSpPr/>
          <p:nvPr/>
        </p:nvCxnSpPr>
        <p:spPr bwMode="gray">
          <a:xfrm flipH="1">
            <a:off x="1390918" y="2302434"/>
            <a:ext cx="1001881" cy="0"/>
          </a:xfrm>
          <a:prstGeom prst="straightConnector1">
            <a:avLst/>
          </a:prstGeom>
          <a:noFill/>
          <a:ln w="12700" cap="flat" cmpd="sng" algn="ctr">
            <a:solidFill>
              <a:schemeClr val="accent3"/>
            </a:solidFill>
            <a:prstDash val="solid"/>
            <a:miter lim="800000"/>
            <a:tailEnd type="oval" w="sm" len="sm"/>
          </a:ln>
          <a:effectLst/>
        </p:spPr>
      </p:cxnSp>
      <p:cxnSp>
        <p:nvCxnSpPr>
          <p:cNvPr id="13" name="Straight Arrow Connector 12"/>
          <p:cNvCxnSpPr/>
          <p:nvPr/>
        </p:nvCxnSpPr>
        <p:spPr bwMode="gray">
          <a:xfrm flipH="1">
            <a:off x="716095" y="3652559"/>
            <a:ext cx="717305" cy="0"/>
          </a:xfrm>
          <a:prstGeom prst="straightConnector1">
            <a:avLst/>
          </a:prstGeom>
          <a:noFill/>
          <a:ln w="12700" cap="flat" cmpd="sng" algn="ctr">
            <a:solidFill>
              <a:schemeClr val="accent3"/>
            </a:solidFill>
            <a:prstDash val="solid"/>
            <a:miter lim="800000"/>
            <a:tailEnd type="oval" w="sm" len="sm"/>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34" y="1663096"/>
            <a:ext cx="393236" cy="290000"/>
          </a:xfrm>
          <a:prstGeom prst="rect">
            <a:avLst/>
          </a:prstGeom>
        </p:spPr>
      </p:pic>
      <p:sp>
        <p:nvSpPr>
          <p:cNvPr id="16" name="TextBox 15"/>
          <p:cNvSpPr txBox="1"/>
          <p:nvPr/>
        </p:nvSpPr>
        <p:spPr bwMode="gray">
          <a:xfrm flipH="1">
            <a:off x="2505916" y="3652559"/>
            <a:ext cx="3052911" cy="138499"/>
          </a:xfrm>
          <a:prstGeom prst="rect">
            <a:avLst/>
          </a:prstGeom>
          <a:noFill/>
        </p:spPr>
        <p:txBody>
          <a:bodyPr wrap="square" lIns="0" tIns="0" rIns="0" bIns="0" rtlCol="0" anchor="t" anchorCtr="0">
            <a:spAutoFit/>
          </a:bodyPr>
          <a:lstStyle/>
          <a:p>
            <a:pPr marL="0" lvl="1" algn="l"/>
            <a:r>
              <a:rPr lang="en-US" sz="900" dirty="0" smtClean="0"/>
              <a:t>Parent leadership acquisition letters and e-mail sent</a:t>
            </a:r>
            <a:endParaRPr lang="en-US" sz="900" dirty="0" smtClean="0">
              <a:latin typeface="+mn-lt"/>
            </a:endParaRPr>
          </a:p>
        </p:txBody>
      </p:sp>
      <p:sp>
        <p:nvSpPr>
          <p:cNvPr id="17" name="TextBox 16"/>
          <p:cNvSpPr txBox="1"/>
          <p:nvPr/>
        </p:nvSpPr>
        <p:spPr bwMode="gray">
          <a:xfrm flipH="1">
            <a:off x="3301185" y="2094685"/>
            <a:ext cx="2618576" cy="415498"/>
          </a:xfrm>
          <a:prstGeom prst="rect">
            <a:avLst/>
          </a:prstGeom>
          <a:noFill/>
        </p:spPr>
        <p:txBody>
          <a:bodyPr wrap="square" lIns="0" tIns="0" rIns="0" bIns="0" rtlCol="0" anchor="t" anchorCtr="0">
            <a:spAutoFit/>
          </a:bodyPr>
          <a:lstStyle/>
          <a:p>
            <a:pPr marL="0" lvl="1" algn="l"/>
            <a:r>
              <a:rPr lang="en-US" sz="900" dirty="0" smtClean="0"/>
              <a:t>Access to parent’s website designed to answer common questions and inform parents on resources available to them</a:t>
            </a:r>
          </a:p>
        </p:txBody>
      </p:sp>
      <p:sp>
        <p:nvSpPr>
          <p:cNvPr id="18" name="TextBox 17"/>
          <p:cNvSpPr txBox="1"/>
          <p:nvPr/>
        </p:nvSpPr>
        <p:spPr bwMode="gray">
          <a:xfrm flipH="1">
            <a:off x="2709684" y="3091676"/>
            <a:ext cx="3081794" cy="415498"/>
          </a:xfrm>
          <a:prstGeom prst="rect">
            <a:avLst/>
          </a:prstGeom>
          <a:noFill/>
        </p:spPr>
        <p:txBody>
          <a:bodyPr wrap="square" lIns="0" tIns="0" rIns="0" bIns="0" rtlCol="0" anchor="t" anchorCtr="0">
            <a:spAutoFit/>
          </a:bodyPr>
          <a:lstStyle/>
          <a:p>
            <a:pPr marL="0" lvl="1"/>
            <a:r>
              <a:rPr lang="en-US" sz="900" dirty="0" smtClean="0"/>
              <a:t>A variety of events both regionally (sendoffs) and with partners from Student Affairs on campus (Convocation, Parents Day, etc.)</a:t>
            </a:r>
          </a:p>
        </p:txBody>
      </p:sp>
      <p:sp>
        <p:nvSpPr>
          <p:cNvPr id="19" name="TextBox 18"/>
          <p:cNvSpPr txBox="1"/>
          <p:nvPr/>
        </p:nvSpPr>
        <p:spPr bwMode="gray">
          <a:xfrm flipH="1">
            <a:off x="3444354" y="1592647"/>
            <a:ext cx="2689745" cy="415498"/>
          </a:xfrm>
          <a:prstGeom prst="rect">
            <a:avLst/>
          </a:prstGeom>
          <a:noFill/>
        </p:spPr>
        <p:txBody>
          <a:bodyPr wrap="square" lIns="0" tIns="0" rIns="0" bIns="0" rtlCol="0" anchor="t" anchorCtr="0">
            <a:spAutoFit/>
          </a:bodyPr>
          <a:lstStyle/>
          <a:p>
            <a:pPr marL="0" lvl="1"/>
            <a:r>
              <a:rPr lang="en-US" sz="900" dirty="0" smtClean="0"/>
              <a:t>Parents receive quarterly e-newsletters and e-mail communications that align with campus activities, and follow-up on past/future events</a:t>
            </a:r>
          </a:p>
        </p:txBody>
      </p:sp>
      <p:sp>
        <p:nvSpPr>
          <p:cNvPr id="20" name="Trapezoid 15"/>
          <p:cNvSpPr/>
          <p:nvPr/>
        </p:nvSpPr>
        <p:spPr bwMode="gray">
          <a:xfrm rot="10800000">
            <a:off x="-8512" y="2590507"/>
            <a:ext cx="1698528" cy="327162"/>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987" h="564078">
                <a:moveTo>
                  <a:pt x="0" y="564078"/>
                </a:moveTo>
                <a:lnTo>
                  <a:pt x="294793" y="0"/>
                </a:lnTo>
                <a:lnTo>
                  <a:pt x="2026737" y="0"/>
                </a:lnTo>
                <a:cubicBezTo>
                  <a:pt x="2026820" y="186560"/>
                  <a:pt x="2026904" y="373121"/>
                  <a:pt x="2026987" y="559681"/>
                </a:cubicBezTo>
                <a:lnTo>
                  <a:pt x="0" y="564078"/>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 name="Straight Arrow Connector 20"/>
          <p:cNvCxnSpPr/>
          <p:nvPr/>
        </p:nvCxnSpPr>
        <p:spPr bwMode="gray">
          <a:xfrm flipH="1">
            <a:off x="1232383" y="2754088"/>
            <a:ext cx="1001881" cy="0"/>
          </a:xfrm>
          <a:prstGeom prst="straightConnector1">
            <a:avLst/>
          </a:prstGeom>
          <a:noFill/>
          <a:ln w="12700" cap="flat" cmpd="sng" algn="ctr">
            <a:solidFill>
              <a:schemeClr val="accent3"/>
            </a:solidFill>
            <a:prstDash val="solid"/>
            <a:miter lim="800000"/>
            <a:tailEnd type="oval" w="sm" len="sm"/>
          </a:ln>
          <a:effectLst/>
        </p:spPr>
      </p:cxnSp>
      <p:sp>
        <p:nvSpPr>
          <p:cNvPr id="22" name="TextBox 21"/>
          <p:cNvSpPr txBox="1"/>
          <p:nvPr/>
        </p:nvSpPr>
        <p:spPr bwMode="gray">
          <a:xfrm flipH="1">
            <a:off x="2992352" y="2582812"/>
            <a:ext cx="3034969" cy="415498"/>
          </a:xfrm>
          <a:prstGeom prst="rect">
            <a:avLst/>
          </a:prstGeom>
          <a:noFill/>
        </p:spPr>
        <p:txBody>
          <a:bodyPr wrap="square" lIns="0" tIns="0" rIns="0" bIns="0" rtlCol="0" anchor="t" anchorCtr="0">
            <a:spAutoFit/>
          </a:bodyPr>
          <a:lstStyle/>
          <a:p>
            <a:pPr marL="0" lvl="1" algn="l"/>
            <a:r>
              <a:rPr lang="en-US" sz="900" dirty="0" smtClean="0"/>
              <a:t>Social media pages on Facebook and LinkedIn designed for parents to keep up on the latest    news and assist with career advice and internships</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712" y="2129947"/>
            <a:ext cx="376590" cy="297506"/>
          </a:xfrm>
          <a:prstGeom prst="rect">
            <a:avLst/>
          </a:prstGeom>
        </p:spPr>
      </p:pic>
      <p:grpSp>
        <p:nvGrpSpPr>
          <p:cNvPr id="24" name="Group 23"/>
          <p:cNvGrpSpPr/>
          <p:nvPr/>
        </p:nvGrpSpPr>
        <p:grpSpPr>
          <a:xfrm>
            <a:off x="2417136" y="2610134"/>
            <a:ext cx="432769" cy="287909"/>
            <a:chOff x="2227548" y="2550679"/>
            <a:chExt cx="783754" cy="482274"/>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9636" y="2550679"/>
              <a:ext cx="278408" cy="278408"/>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548" y="2829087"/>
              <a:ext cx="783754" cy="203866"/>
            </a:xfrm>
            <a:prstGeom prst="rect">
              <a:avLst/>
            </a:prstGeom>
          </p:spPr>
        </p:pic>
      </p:gr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5404" y="3060769"/>
            <a:ext cx="355933" cy="352374"/>
          </a:xfrm>
          <a:prstGeom prst="rect">
            <a:avLst/>
          </a:prstGeom>
        </p:spPr>
      </p:pic>
      <p:grpSp>
        <p:nvGrpSpPr>
          <p:cNvPr id="28" name="Group 27"/>
          <p:cNvGrpSpPr/>
          <p:nvPr/>
        </p:nvGrpSpPr>
        <p:grpSpPr>
          <a:xfrm>
            <a:off x="1772332" y="3508820"/>
            <a:ext cx="644804" cy="420738"/>
            <a:chOff x="1800660" y="3494901"/>
            <a:chExt cx="809092" cy="556725"/>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0660" y="3494901"/>
              <a:ext cx="442244" cy="333622"/>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406" y="3685585"/>
              <a:ext cx="496346" cy="366041"/>
            </a:xfrm>
            <a:prstGeom prst="rect">
              <a:avLst/>
            </a:prstGeom>
          </p:spPr>
        </p:pic>
      </p:grpSp>
      <p:sp>
        <p:nvSpPr>
          <p:cNvPr id="31" name="TextBox 30"/>
          <p:cNvSpPr txBox="1"/>
          <p:nvPr/>
        </p:nvSpPr>
        <p:spPr bwMode="gray">
          <a:xfrm>
            <a:off x="288667" y="975210"/>
            <a:ext cx="5063129" cy="153888"/>
          </a:xfrm>
          <a:prstGeom prst="rect">
            <a:avLst/>
          </a:prstGeom>
          <a:noFill/>
        </p:spPr>
        <p:txBody>
          <a:bodyPr wrap="square" lIns="0" tIns="0" rIns="0" bIns="0" rtlCol="0">
            <a:spAutoFit/>
          </a:bodyPr>
          <a:lstStyle/>
          <a:p>
            <a:r>
              <a:rPr lang="en-US" sz="1000" b="1" dirty="0" smtClean="0"/>
              <a:t>Institution's Approach to Parent Fundraising</a:t>
            </a:r>
            <a:endParaRPr lang="en-US" sz="1000" b="1" dirty="0"/>
          </a:p>
        </p:txBody>
      </p:sp>
      <p:sp>
        <p:nvSpPr>
          <p:cNvPr id="32" name="TextBox 31"/>
          <p:cNvSpPr txBox="1"/>
          <p:nvPr/>
        </p:nvSpPr>
        <p:spPr bwMode="gray">
          <a:xfrm flipH="1">
            <a:off x="430599" y="1315977"/>
            <a:ext cx="1922771" cy="138499"/>
          </a:xfrm>
          <a:prstGeom prst="rect">
            <a:avLst/>
          </a:prstGeom>
          <a:noFill/>
        </p:spPr>
        <p:txBody>
          <a:bodyPr wrap="square" lIns="0" tIns="0" rIns="0" bIns="0" rtlCol="0">
            <a:spAutoFit/>
          </a:bodyPr>
          <a:lstStyle/>
          <a:p>
            <a:pPr algn="r"/>
            <a:r>
              <a:rPr lang="en-US" sz="900" b="1" dirty="0" smtClean="0"/>
              <a:t>Broad-Based Strategies</a:t>
            </a:r>
          </a:p>
        </p:txBody>
      </p:sp>
      <p:sp>
        <p:nvSpPr>
          <p:cNvPr id="34" name="Trapezoid 15"/>
          <p:cNvSpPr/>
          <p:nvPr/>
        </p:nvSpPr>
        <p:spPr bwMode="gray">
          <a:xfrm rot="10800000">
            <a:off x="1166" y="3035242"/>
            <a:ext cx="1428832" cy="327162"/>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987" h="564078">
                <a:moveTo>
                  <a:pt x="0" y="564078"/>
                </a:moveTo>
                <a:lnTo>
                  <a:pt x="294793" y="0"/>
                </a:lnTo>
                <a:lnTo>
                  <a:pt x="2026737" y="0"/>
                </a:lnTo>
                <a:cubicBezTo>
                  <a:pt x="2026820" y="186560"/>
                  <a:pt x="2026904" y="373121"/>
                  <a:pt x="2026987" y="559681"/>
                </a:cubicBezTo>
                <a:lnTo>
                  <a:pt x="0" y="564078"/>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5" name="Straight Arrow Connector 34"/>
          <p:cNvCxnSpPr/>
          <p:nvPr/>
        </p:nvCxnSpPr>
        <p:spPr bwMode="gray">
          <a:xfrm flipH="1">
            <a:off x="1033383" y="3198823"/>
            <a:ext cx="842799" cy="0"/>
          </a:xfrm>
          <a:prstGeom prst="straightConnector1">
            <a:avLst/>
          </a:prstGeom>
          <a:noFill/>
          <a:ln w="12700" cap="flat" cmpd="sng" algn="ctr">
            <a:solidFill>
              <a:schemeClr val="accent3"/>
            </a:solidFill>
            <a:prstDash val="solid"/>
            <a:miter lim="800000"/>
            <a:tailEnd type="oval" w="sm" len="sm"/>
          </a:ln>
          <a:effectLst/>
        </p:spPr>
      </p:cxnSp>
      <p:sp>
        <p:nvSpPr>
          <p:cNvPr id="40" name="Line Callout 1 39"/>
          <p:cNvSpPr/>
          <p:nvPr/>
        </p:nvSpPr>
        <p:spPr bwMode="gray">
          <a:xfrm>
            <a:off x="4000500" y="886790"/>
            <a:ext cx="2133599" cy="498436"/>
          </a:xfrm>
          <a:prstGeom prst="borderCallout1">
            <a:avLst>
              <a:gd name="adj1" fmla="val 91125"/>
              <a:gd name="adj2" fmla="val 49505"/>
              <a:gd name="adj3" fmla="val 85162"/>
              <a:gd name="adj4" fmla="val 61345"/>
            </a:avLst>
          </a:prstGeom>
          <a:solidFill>
            <a:srgbClr val="F28B00"/>
          </a:solidFill>
          <a:ln w="12700" cap="flat" cmpd="sng" algn="ctr">
            <a:solidFill>
              <a:srgbClr val="F28B0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noProof="0" dirty="0" smtClean="0">
                <a:solidFill>
                  <a:srgbClr val="FFFFFF"/>
                </a:solidFill>
                <a:latin typeface="Verdana"/>
              </a:rPr>
              <a:t>Customize to provide an overview of your current parent fundraising program. </a:t>
            </a:r>
            <a:endParaRPr kumimoji="0" lang="en-US" sz="900" b="1" i="0" u="none" strike="noStrike" kern="0" cap="none" spc="0" normalizeH="0" baseline="0" noProof="0" dirty="0" smtClean="0">
              <a:ln>
                <a:noFill/>
              </a:ln>
              <a:solidFill>
                <a:srgbClr val="FFFFFF"/>
              </a:solidFill>
              <a:effectLst/>
              <a:uLnTx/>
              <a:uFillTx/>
              <a:latin typeface="Verdana"/>
            </a:endParaRPr>
          </a:p>
        </p:txBody>
      </p:sp>
      <p:sp>
        <p:nvSpPr>
          <p:cNvPr id="41" name="Line Callout 1 40"/>
          <p:cNvSpPr/>
          <p:nvPr/>
        </p:nvSpPr>
        <p:spPr bwMode="gray">
          <a:xfrm>
            <a:off x="3594884" y="3929558"/>
            <a:ext cx="2485552" cy="485116"/>
          </a:xfrm>
          <a:prstGeom prst="borderCallout1">
            <a:avLst>
              <a:gd name="adj1" fmla="val 91125"/>
              <a:gd name="adj2" fmla="val 49505"/>
              <a:gd name="adj3" fmla="val 85162"/>
              <a:gd name="adj4" fmla="val 61345"/>
            </a:avLst>
          </a:prstGeom>
          <a:solidFill>
            <a:srgbClr val="F28B00"/>
          </a:solidFill>
          <a:ln w="12700" cap="flat" cmpd="sng" algn="ctr">
            <a:solidFill>
              <a:srgbClr val="F28B0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noProof="0" dirty="0" smtClean="0">
                <a:solidFill>
                  <a:srgbClr val="FFFFFF"/>
                </a:solidFill>
                <a:latin typeface="Verdana"/>
              </a:rPr>
              <a:t>If you currently take a broad-based approach use this slide layout and delete slide 10.</a:t>
            </a:r>
            <a:endParaRPr kumimoji="0" lang="en-US" sz="900" b="1" i="0" u="none" strike="noStrike" kern="0" cap="none" spc="0" normalizeH="0" baseline="0" noProof="0" dirty="0" smtClean="0">
              <a:ln>
                <a:noFill/>
              </a:ln>
              <a:solidFill>
                <a:srgbClr val="FFFFFF"/>
              </a:solidFill>
              <a:effectLst/>
              <a:uLnTx/>
              <a:uFillTx/>
              <a:latin typeface="Verdana"/>
            </a:endParaRPr>
          </a:p>
        </p:txBody>
      </p:sp>
    </p:spTree>
    <p:extLst>
      <p:ext uri="{BB962C8B-B14F-4D97-AF65-F5344CB8AC3E}">
        <p14:creationId xmlns:p14="http://schemas.microsoft.com/office/powerpoint/2010/main" val="403060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867400" cy="184666"/>
          </a:xfrm>
        </p:spPr>
        <p:txBody>
          <a:bodyPr/>
          <a:lstStyle/>
          <a:p>
            <a:r>
              <a:rPr lang="en-US" dirty="0"/>
              <a:t>Investments in Parent Fundraising at Early State, but Primed for </a:t>
            </a:r>
            <a:r>
              <a:rPr lang="en-US" dirty="0" smtClean="0"/>
              <a:t>Growth</a:t>
            </a:r>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Initial Investments Reaping </a:t>
            </a:r>
            <a:r>
              <a:rPr lang="en-US" dirty="0" smtClean="0"/>
              <a:t>Returns</a:t>
            </a:r>
            <a:endParaRPr lang="en-US" dirty="0"/>
          </a:p>
        </p:txBody>
      </p:sp>
      <p:sp>
        <p:nvSpPr>
          <p:cNvPr id="5" name="Text Placeholder 4"/>
          <p:cNvSpPr>
            <a:spLocks noGrp="1"/>
          </p:cNvSpPr>
          <p:nvPr>
            <p:ph type="body" sz="quarter" idx="13"/>
          </p:nvPr>
        </p:nvSpPr>
        <p:spPr>
          <a:xfrm>
            <a:off x="3806629" y="4540250"/>
            <a:ext cx="2319155" cy="123111"/>
          </a:xfrm>
        </p:spPr>
        <p:txBody>
          <a:bodyPr/>
          <a:lstStyle/>
          <a:p>
            <a:pPr algn="r"/>
            <a:r>
              <a:rPr lang="en-US" dirty="0" smtClean="0"/>
              <a:t>Source: EAB interviews and analysis.</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Box 6"/>
          <p:cNvSpPr txBox="1"/>
          <p:nvPr/>
        </p:nvSpPr>
        <p:spPr bwMode="gray">
          <a:xfrm>
            <a:off x="288667" y="1123800"/>
            <a:ext cx="5063129" cy="153888"/>
          </a:xfrm>
          <a:prstGeom prst="rect">
            <a:avLst/>
          </a:prstGeom>
          <a:noFill/>
        </p:spPr>
        <p:txBody>
          <a:bodyPr wrap="square" lIns="0" tIns="0" rIns="0" bIns="0" rtlCol="0">
            <a:spAutoFit/>
          </a:bodyPr>
          <a:lstStyle/>
          <a:p>
            <a:r>
              <a:rPr lang="en-US" sz="1000" b="1" dirty="0" smtClean="0"/>
              <a:t>Institution's Approach to Parent Fundraising</a:t>
            </a:r>
            <a:endParaRPr lang="en-US" sz="1000" b="1" dirty="0"/>
          </a:p>
        </p:txBody>
      </p:sp>
      <p:sp>
        <p:nvSpPr>
          <p:cNvPr id="8" name="Trapezoid 14"/>
          <p:cNvSpPr/>
          <p:nvPr/>
        </p:nvSpPr>
        <p:spPr bwMode="gray">
          <a:xfrm rot="10800000">
            <a:off x="-3748" y="1717114"/>
            <a:ext cx="2396547" cy="397892"/>
          </a:xfrm>
          <a:custGeom>
            <a:avLst/>
            <a:gdLst>
              <a:gd name="connsiteX0" fmla="*/ 0 w 2757033"/>
              <a:gd name="connsiteY0" fmla="*/ 623661 h 623661"/>
              <a:gd name="connsiteX1" fmla="*/ 325931 w 2757033"/>
              <a:gd name="connsiteY1" fmla="*/ 0 h 623661"/>
              <a:gd name="connsiteX2" fmla="*/ 2431102 w 2757033"/>
              <a:gd name="connsiteY2" fmla="*/ 0 h 623661"/>
              <a:gd name="connsiteX3" fmla="*/ 2757033 w 2757033"/>
              <a:gd name="connsiteY3" fmla="*/ 623661 h 623661"/>
              <a:gd name="connsiteX4" fmla="*/ 0 w 2757033"/>
              <a:gd name="connsiteY4" fmla="*/ 623661 h 623661"/>
              <a:gd name="connsiteX0" fmla="*/ 0 w 2757033"/>
              <a:gd name="connsiteY0" fmla="*/ 623661 h 623661"/>
              <a:gd name="connsiteX1" fmla="*/ 325931 w 2757033"/>
              <a:gd name="connsiteY1" fmla="*/ 0 h 623661"/>
              <a:gd name="connsiteX2" fmla="*/ 2395933 w 2757033"/>
              <a:gd name="connsiteY2" fmla="*/ 0 h 623661"/>
              <a:gd name="connsiteX3" fmla="*/ 2757033 w 2757033"/>
              <a:gd name="connsiteY3" fmla="*/ 623661 h 623661"/>
              <a:gd name="connsiteX4" fmla="*/ 0 w 2757033"/>
              <a:gd name="connsiteY4" fmla="*/ 623661 h 623661"/>
              <a:gd name="connsiteX0" fmla="*/ 0 w 2409737"/>
              <a:gd name="connsiteY0" fmla="*/ 623661 h 623661"/>
              <a:gd name="connsiteX1" fmla="*/ 325931 w 2409737"/>
              <a:gd name="connsiteY1" fmla="*/ 0 h 623661"/>
              <a:gd name="connsiteX2" fmla="*/ 2395933 w 2409737"/>
              <a:gd name="connsiteY2" fmla="*/ 0 h 623661"/>
              <a:gd name="connsiteX3" fmla="*/ 2409737 w 2409737"/>
              <a:gd name="connsiteY3" fmla="*/ 623661 h 623661"/>
              <a:gd name="connsiteX4" fmla="*/ 0 w 2409737"/>
              <a:gd name="connsiteY4" fmla="*/ 623661 h 623661"/>
              <a:gd name="connsiteX0" fmla="*/ 0 w 2396548"/>
              <a:gd name="connsiteY0" fmla="*/ 623661 h 623661"/>
              <a:gd name="connsiteX1" fmla="*/ 325931 w 2396548"/>
              <a:gd name="connsiteY1" fmla="*/ 0 h 623661"/>
              <a:gd name="connsiteX2" fmla="*/ 2395933 w 2396548"/>
              <a:gd name="connsiteY2" fmla="*/ 0 h 623661"/>
              <a:gd name="connsiteX3" fmla="*/ 2396548 w 2396548"/>
              <a:gd name="connsiteY3" fmla="*/ 623661 h 623661"/>
              <a:gd name="connsiteX4" fmla="*/ 0 w 2396548"/>
              <a:gd name="connsiteY4" fmla="*/ 623661 h 62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548" h="623661">
                <a:moveTo>
                  <a:pt x="0" y="623661"/>
                </a:moveTo>
                <a:lnTo>
                  <a:pt x="325931" y="0"/>
                </a:lnTo>
                <a:lnTo>
                  <a:pt x="2395933" y="0"/>
                </a:lnTo>
                <a:lnTo>
                  <a:pt x="2396548" y="623661"/>
                </a:lnTo>
                <a:lnTo>
                  <a:pt x="0" y="623661"/>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rapezoid 15"/>
          <p:cNvSpPr/>
          <p:nvPr/>
        </p:nvSpPr>
        <p:spPr bwMode="gray">
          <a:xfrm rot="10800000">
            <a:off x="-3224" y="2223555"/>
            <a:ext cx="2026986" cy="359878"/>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987" h="564078">
                <a:moveTo>
                  <a:pt x="0" y="564078"/>
                </a:moveTo>
                <a:lnTo>
                  <a:pt x="294793" y="0"/>
                </a:lnTo>
                <a:lnTo>
                  <a:pt x="2026737" y="0"/>
                </a:lnTo>
                <a:cubicBezTo>
                  <a:pt x="2026820" y="186560"/>
                  <a:pt x="2026904" y="373121"/>
                  <a:pt x="2026987" y="559681"/>
                </a:cubicBezTo>
                <a:lnTo>
                  <a:pt x="0" y="564078"/>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rapezoid 16"/>
          <p:cNvSpPr/>
          <p:nvPr/>
        </p:nvSpPr>
        <p:spPr bwMode="gray">
          <a:xfrm rot="10800000">
            <a:off x="-1" y="3411456"/>
            <a:ext cx="1370186" cy="337896"/>
          </a:xfrm>
          <a:custGeom>
            <a:avLst/>
            <a:gdLst>
              <a:gd name="connsiteX0" fmla="*/ 0 w 2106416"/>
              <a:gd name="connsiteY0" fmla="*/ 564078 h 564078"/>
              <a:gd name="connsiteX1" fmla="*/ 294793 w 2106416"/>
              <a:gd name="connsiteY1" fmla="*/ 0 h 564078"/>
              <a:gd name="connsiteX2" fmla="*/ 1811623 w 2106416"/>
              <a:gd name="connsiteY2" fmla="*/ 0 h 564078"/>
              <a:gd name="connsiteX3" fmla="*/ 2106416 w 2106416"/>
              <a:gd name="connsiteY3" fmla="*/ 564078 h 564078"/>
              <a:gd name="connsiteX4" fmla="*/ 0 w 2106416"/>
              <a:gd name="connsiteY4" fmla="*/ 564078 h 564078"/>
              <a:gd name="connsiteX0" fmla="*/ 0 w 2106416"/>
              <a:gd name="connsiteY0" fmla="*/ 564078 h 564078"/>
              <a:gd name="connsiteX1" fmla="*/ 294793 w 2106416"/>
              <a:gd name="connsiteY1" fmla="*/ 0 h 564078"/>
              <a:gd name="connsiteX2" fmla="*/ 1600607 w 2106416"/>
              <a:gd name="connsiteY2" fmla="*/ 0 h 564078"/>
              <a:gd name="connsiteX3" fmla="*/ 2106416 w 2106416"/>
              <a:gd name="connsiteY3" fmla="*/ 564078 h 564078"/>
              <a:gd name="connsiteX4" fmla="*/ 0 w 2106416"/>
              <a:gd name="connsiteY4" fmla="*/ 564078 h 564078"/>
              <a:gd name="connsiteX0" fmla="*/ 0 w 1605254"/>
              <a:gd name="connsiteY0" fmla="*/ 564078 h 564078"/>
              <a:gd name="connsiteX1" fmla="*/ 29479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54" h="564078">
                <a:moveTo>
                  <a:pt x="0" y="564078"/>
                </a:moveTo>
                <a:lnTo>
                  <a:pt x="294793" y="0"/>
                </a:lnTo>
                <a:lnTo>
                  <a:pt x="1600607" y="0"/>
                </a:lnTo>
                <a:lnTo>
                  <a:pt x="1605254" y="564078"/>
                </a:lnTo>
                <a:lnTo>
                  <a:pt x="0" y="564078"/>
                </a:lnTo>
                <a:close/>
              </a:path>
            </a:pathLst>
          </a:cu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rapezoid 17"/>
          <p:cNvSpPr/>
          <p:nvPr/>
        </p:nvSpPr>
        <p:spPr bwMode="gray">
          <a:xfrm rot="10800000">
            <a:off x="0" y="3930679"/>
            <a:ext cx="1020514" cy="314462"/>
          </a:xfrm>
          <a:custGeom>
            <a:avLst/>
            <a:gdLst>
              <a:gd name="connsiteX0" fmla="*/ 0 w 1678083"/>
              <a:gd name="connsiteY0" fmla="*/ 380499 h 380499"/>
              <a:gd name="connsiteX1" fmla="*/ 198853 w 1678083"/>
              <a:gd name="connsiteY1" fmla="*/ 0 h 380499"/>
              <a:gd name="connsiteX2" fmla="*/ 1479230 w 1678083"/>
              <a:gd name="connsiteY2" fmla="*/ 0 h 380499"/>
              <a:gd name="connsiteX3" fmla="*/ 1678083 w 1678083"/>
              <a:gd name="connsiteY3" fmla="*/ 380499 h 380499"/>
              <a:gd name="connsiteX4" fmla="*/ 0 w 1678083"/>
              <a:gd name="connsiteY4" fmla="*/ 380499 h 380499"/>
              <a:gd name="connsiteX0" fmla="*/ 0 w 1678083"/>
              <a:gd name="connsiteY0" fmla="*/ 380499 h 380499"/>
              <a:gd name="connsiteX1" fmla="*/ 198853 w 1678083"/>
              <a:gd name="connsiteY1" fmla="*/ 0 h 380499"/>
              <a:gd name="connsiteX2" fmla="*/ 1268214 w 1678083"/>
              <a:gd name="connsiteY2" fmla="*/ 0 h 380499"/>
              <a:gd name="connsiteX3" fmla="*/ 1678083 w 1678083"/>
              <a:gd name="connsiteY3" fmla="*/ 380499 h 380499"/>
              <a:gd name="connsiteX4" fmla="*/ 0 w 1678083"/>
              <a:gd name="connsiteY4" fmla="*/ 380499 h 380499"/>
              <a:gd name="connsiteX0" fmla="*/ 0 w 1268214"/>
              <a:gd name="connsiteY0" fmla="*/ 380499 h 380499"/>
              <a:gd name="connsiteX1" fmla="*/ 198853 w 1268214"/>
              <a:gd name="connsiteY1" fmla="*/ 0 h 380499"/>
              <a:gd name="connsiteX2" fmla="*/ 1268214 w 1268214"/>
              <a:gd name="connsiteY2" fmla="*/ 0 h 380499"/>
              <a:gd name="connsiteX3" fmla="*/ 1264844 w 1268214"/>
              <a:gd name="connsiteY3" fmla="*/ 380499 h 380499"/>
              <a:gd name="connsiteX4" fmla="*/ 0 w 1268214"/>
              <a:gd name="connsiteY4" fmla="*/ 380499 h 380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214" h="380499">
                <a:moveTo>
                  <a:pt x="0" y="380499"/>
                </a:moveTo>
                <a:lnTo>
                  <a:pt x="198853" y="0"/>
                </a:lnTo>
                <a:lnTo>
                  <a:pt x="1268214" y="0"/>
                </a:lnTo>
                <a:cubicBezTo>
                  <a:pt x="1267091" y="126833"/>
                  <a:pt x="1265967" y="253666"/>
                  <a:pt x="1264844" y="380499"/>
                </a:cubicBezTo>
                <a:lnTo>
                  <a:pt x="0" y="380499"/>
                </a:lnTo>
                <a:close/>
              </a:path>
            </a:pathLst>
          </a:cu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bwMode="gray">
          <a:xfrm flipH="1">
            <a:off x="686981" y="1457425"/>
            <a:ext cx="1922771" cy="138499"/>
          </a:xfrm>
          <a:prstGeom prst="rect">
            <a:avLst/>
          </a:prstGeom>
          <a:noFill/>
        </p:spPr>
        <p:txBody>
          <a:bodyPr wrap="square" lIns="0" tIns="0" rIns="0" bIns="0" rtlCol="0">
            <a:spAutoFit/>
          </a:bodyPr>
          <a:lstStyle/>
          <a:p>
            <a:pPr algn="ctr"/>
            <a:r>
              <a:rPr lang="en-US" sz="900" b="1" dirty="0" smtClean="0"/>
              <a:t>Broad-Based Strategies</a:t>
            </a:r>
          </a:p>
        </p:txBody>
      </p:sp>
      <p:sp>
        <p:nvSpPr>
          <p:cNvPr id="13" name="TextBox 12"/>
          <p:cNvSpPr txBox="1"/>
          <p:nvPr/>
        </p:nvSpPr>
        <p:spPr bwMode="gray">
          <a:xfrm flipH="1">
            <a:off x="212382" y="3176333"/>
            <a:ext cx="1446765" cy="138499"/>
          </a:xfrm>
          <a:prstGeom prst="rect">
            <a:avLst/>
          </a:prstGeom>
          <a:noFill/>
        </p:spPr>
        <p:txBody>
          <a:bodyPr wrap="square" lIns="0" tIns="0" rIns="0" bIns="0" rtlCol="0">
            <a:spAutoFit/>
          </a:bodyPr>
          <a:lstStyle/>
          <a:p>
            <a:pPr algn="ctr"/>
            <a:r>
              <a:rPr lang="en-US" sz="900" b="1" dirty="0" smtClean="0"/>
              <a:t>Targeted Strategies</a:t>
            </a:r>
          </a:p>
        </p:txBody>
      </p:sp>
      <p:cxnSp>
        <p:nvCxnSpPr>
          <p:cNvPr id="14" name="Straight Arrow Connector 13"/>
          <p:cNvCxnSpPr/>
          <p:nvPr/>
        </p:nvCxnSpPr>
        <p:spPr bwMode="gray">
          <a:xfrm flipH="1">
            <a:off x="1724914" y="1916061"/>
            <a:ext cx="909798" cy="0"/>
          </a:xfrm>
          <a:prstGeom prst="straightConnector1">
            <a:avLst/>
          </a:prstGeom>
          <a:noFill/>
          <a:ln w="12700" cap="flat" cmpd="sng" algn="ctr">
            <a:solidFill>
              <a:schemeClr val="accent3"/>
            </a:solidFill>
            <a:prstDash val="solid"/>
            <a:miter lim="800000"/>
            <a:headEnd w="sm" len="sm"/>
            <a:tailEnd type="oval" w="sm" len="sm"/>
          </a:ln>
          <a:effectLst/>
        </p:spPr>
      </p:cxnSp>
      <p:cxnSp>
        <p:nvCxnSpPr>
          <p:cNvPr id="15" name="Straight Arrow Connector 14"/>
          <p:cNvCxnSpPr/>
          <p:nvPr/>
        </p:nvCxnSpPr>
        <p:spPr bwMode="gray">
          <a:xfrm flipH="1">
            <a:off x="1390918" y="2403495"/>
            <a:ext cx="1001881" cy="0"/>
          </a:xfrm>
          <a:prstGeom prst="straightConnector1">
            <a:avLst/>
          </a:prstGeom>
          <a:noFill/>
          <a:ln w="12700" cap="flat" cmpd="sng" algn="ctr">
            <a:solidFill>
              <a:schemeClr val="accent3"/>
            </a:solidFill>
            <a:prstDash val="solid"/>
            <a:miter lim="800000"/>
            <a:tailEnd type="oval" w="sm" len="sm"/>
          </a:ln>
          <a:effectLst/>
        </p:spPr>
      </p:cxnSp>
      <p:cxnSp>
        <p:nvCxnSpPr>
          <p:cNvPr id="16" name="Straight Arrow Connector 15"/>
          <p:cNvCxnSpPr/>
          <p:nvPr/>
        </p:nvCxnSpPr>
        <p:spPr bwMode="gray">
          <a:xfrm flipH="1">
            <a:off x="888643" y="3580404"/>
            <a:ext cx="963084" cy="0"/>
          </a:xfrm>
          <a:prstGeom prst="straightConnector1">
            <a:avLst/>
          </a:prstGeom>
          <a:noFill/>
          <a:ln w="12700" cap="flat" cmpd="sng" algn="ctr">
            <a:solidFill>
              <a:schemeClr val="accent1"/>
            </a:solidFill>
            <a:prstDash val="solid"/>
            <a:miter lim="800000"/>
            <a:tailEnd type="oval" w="sm" len="sm"/>
          </a:ln>
          <a:effectLst/>
        </p:spPr>
      </p:cxnSp>
      <p:cxnSp>
        <p:nvCxnSpPr>
          <p:cNvPr id="17" name="Straight Arrow Connector 16"/>
          <p:cNvCxnSpPr/>
          <p:nvPr/>
        </p:nvCxnSpPr>
        <p:spPr bwMode="gray">
          <a:xfrm flipH="1">
            <a:off x="592634" y="4087910"/>
            <a:ext cx="1043689" cy="0"/>
          </a:xfrm>
          <a:prstGeom prst="straightConnector1">
            <a:avLst/>
          </a:prstGeom>
          <a:noFill/>
          <a:ln w="12700" cap="flat" cmpd="sng" algn="ctr">
            <a:solidFill>
              <a:schemeClr val="accent1"/>
            </a:solidFill>
            <a:prstDash val="solid"/>
            <a:miter lim="800000"/>
            <a:tailEnd type="oval" w="sm" len="sm"/>
          </a:ln>
          <a:effectLst/>
        </p:spPr>
      </p:cxnSp>
      <p:grpSp>
        <p:nvGrpSpPr>
          <p:cNvPr id="18" name="Group 17"/>
          <p:cNvGrpSpPr/>
          <p:nvPr/>
        </p:nvGrpSpPr>
        <p:grpSpPr>
          <a:xfrm>
            <a:off x="2623276" y="2232666"/>
            <a:ext cx="676251" cy="326272"/>
            <a:chOff x="2580470" y="2364008"/>
            <a:chExt cx="885374" cy="491837"/>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470" y="2364008"/>
              <a:ext cx="417884" cy="310627"/>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838" y="2541194"/>
              <a:ext cx="433006" cy="314651"/>
            </a:xfrm>
            <a:prstGeom prst="rect">
              <a:avLst/>
            </a:prstGeom>
          </p:spPr>
        </p:pic>
      </p:grpSp>
      <p:grpSp>
        <p:nvGrpSpPr>
          <p:cNvPr id="21" name="Group 20"/>
          <p:cNvGrpSpPr/>
          <p:nvPr/>
        </p:nvGrpSpPr>
        <p:grpSpPr>
          <a:xfrm>
            <a:off x="2805648" y="1614948"/>
            <a:ext cx="526849" cy="466027"/>
            <a:chOff x="3065455" y="1427842"/>
            <a:chExt cx="980418" cy="815847"/>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244" y="1786487"/>
              <a:ext cx="452629" cy="457201"/>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5455" y="1786488"/>
              <a:ext cx="365761" cy="457201"/>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8335" y="1427842"/>
              <a:ext cx="505136" cy="358646"/>
            </a:xfrm>
            <a:prstGeom prst="rect">
              <a:avLst/>
            </a:prstGeom>
          </p:spPr>
        </p:pic>
      </p:grpSp>
      <p:sp>
        <p:nvSpPr>
          <p:cNvPr id="25" name="TextBox 24"/>
          <p:cNvSpPr txBox="1"/>
          <p:nvPr/>
        </p:nvSpPr>
        <p:spPr bwMode="gray">
          <a:xfrm flipH="1">
            <a:off x="2660317" y="4002424"/>
            <a:ext cx="2799576" cy="138499"/>
          </a:xfrm>
          <a:prstGeom prst="rect">
            <a:avLst/>
          </a:prstGeom>
          <a:noFill/>
        </p:spPr>
        <p:txBody>
          <a:bodyPr wrap="square" lIns="0" tIns="0" rIns="0" bIns="0" rtlCol="0" anchor="t" anchorCtr="0">
            <a:spAutoFit/>
          </a:bodyPr>
          <a:lstStyle/>
          <a:p>
            <a:pPr marL="0" lvl="1" algn="l"/>
            <a:r>
              <a:rPr lang="en-US" sz="900" dirty="0" smtClean="0">
                <a:latin typeface="+mn-lt"/>
              </a:rPr>
              <a:t>One-on-one visits with 175-180 parents annually </a:t>
            </a:r>
          </a:p>
        </p:txBody>
      </p:sp>
      <p:sp>
        <p:nvSpPr>
          <p:cNvPr id="26" name="TextBox 25"/>
          <p:cNvSpPr txBox="1"/>
          <p:nvPr/>
        </p:nvSpPr>
        <p:spPr bwMode="gray">
          <a:xfrm flipH="1">
            <a:off x="3447474" y="2257303"/>
            <a:ext cx="2416524" cy="276999"/>
          </a:xfrm>
          <a:prstGeom prst="rect">
            <a:avLst/>
          </a:prstGeom>
          <a:noFill/>
        </p:spPr>
        <p:txBody>
          <a:bodyPr wrap="square" lIns="0" tIns="0" rIns="0" bIns="0" rtlCol="0" anchor="t" anchorCtr="0">
            <a:spAutoFit/>
          </a:bodyPr>
          <a:lstStyle/>
          <a:p>
            <a:pPr marL="0" lvl="1" algn="l"/>
            <a:r>
              <a:rPr lang="en-US" sz="900" dirty="0" smtClean="0"/>
              <a:t>Mail and e-mail solicitations sent through annual fund</a:t>
            </a:r>
            <a:endParaRPr lang="en-US" sz="900" dirty="0" smtClean="0">
              <a:latin typeface="+mn-lt"/>
            </a:endParaRPr>
          </a:p>
        </p:txBody>
      </p:sp>
      <p:sp>
        <p:nvSpPr>
          <p:cNvPr id="27" name="TextBox 26"/>
          <p:cNvSpPr txBox="1"/>
          <p:nvPr/>
        </p:nvSpPr>
        <p:spPr bwMode="gray">
          <a:xfrm flipH="1">
            <a:off x="2782204" y="3341117"/>
            <a:ext cx="3081794" cy="415498"/>
          </a:xfrm>
          <a:prstGeom prst="rect">
            <a:avLst/>
          </a:prstGeom>
          <a:noFill/>
        </p:spPr>
        <p:txBody>
          <a:bodyPr wrap="square" lIns="0" tIns="0" rIns="0" bIns="0" rtlCol="0" anchor="t" anchorCtr="0">
            <a:spAutoFit/>
          </a:bodyPr>
          <a:lstStyle/>
          <a:p>
            <a:pPr marL="0" lvl="1"/>
            <a:r>
              <a:rPr lang="en-US" sz="900" dirty="0" smtClean="0"/>
              <a:t>Annual letter sent to select parent segment from                 VC of Student Affairs asking them to join the Family Leadership Council – FLC meets 2x per year</a:t>
            </a:r>
            <a:endParaRPr lang="en-US" sz="900" dirty="0" smtClean="0">
              <a:latin typeface="+mn-lt"/>
            </a:endParaRPr>
          </a:p>
        </p:txBody>
      </p:sp>
      <p:sp>
        <p:nvSpPr>
          <p:cNvPr id="28" name="TextBox 27"/>
          <p:cNvSpPr txBox="1"/>
          <p:nvPr/>
        </p:nvSpPr>
        <p:spPr bwMode="gray">
          <a:xfrm flipH="1">
            <a:off x="3542723" y="1778712"/>
            <a:ext cx="2457433" cy="138499"/>
          </a:xfrm>
          <a:prstGeom prst="rect">
            <a:avLst/>
          </a:prstGeom>
          <a:noFill/>
        </p:spPr>
        <p:txBody>
          <a:bodyPr wrap="square" lIns="0" tIns="0" rIns="0" bIns="0" rtlCol="0" anchor="t" anchorCtr="0">
            <a:spAutoFit/>
          </a:bodyPr>
          <a:lstStyle/>
          <a:p>
            <a:pPr marL="0" lvl="1"/>
            <a:r>
              <a:rPr lang="en-US" sz="900" dirty="0" smtClean="0"/>
              <a:t>Parents called during phone-a-thon</a:t>
            </a:r>
          </a:p>
        </p:txBody>
      </p:sp>
      <p:sp>
        <p:nvSpPr>
          <p:cNvPr id="29" name="Trapezoid 15"/>
          <p:cNvSpPr/>
          <p:nvPr/>
        </p:nvSpPr>
        <p:spPr bwMode="gray">
          <a:xfrm rot="10800000">
            <a:off x="-8512" y="2695373"/>
            <a:ext cx="1698528" cy="359878"/>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987" h="564078">
                <a:moveTo>
                  <a:pt x="0" y="564078"/>
                </a:moveTo>
                <a:lnTo>
                  <a:pt x="294793" y="0"/>
                </a:lnTo>
                <a:lnTo>
                  <a:pt x="2026737" y="0"/>
                </a:lnTo>
                <a:cubicBezTo>
                  <a:pt x="2026820" y="186560"/>
                  <a:pt x="2026904" y="373121"/>
                  <a:pt x="2026987" y="559681"/>
                </a:cubicBezTo>
                <a:lnTo>
                  <a:pt x="0" y="564078"/>
                </a:lnTo>
                <a:close/>
              </a:path>
            </a:pathLst>
          </a:cu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Arrow Connector 29"/>
          <p:cNvCxnSpPr/>
          <p:nvPr/>
        </p:nvCxnSpPr>
        <p:spPr bwMode="gray">
          <a:xfrm flipH="1">
            <a:off x="1232383" y="2875312"/>
            <a:ext cx="1001881" cy="0"/>
          </a:xfrm>
          <a:prstGeom prst="straightConnector1">
            <a:avLst/>
          </a:prstGeom>
          <a:noFill/>
          <a:ln w="12700" cap="flat" cmpd="sng" algn="ctr">
            <a:solidFill>
              <a:schemeClr val="accent3"/>
            </a:solidFill>
            <a:prstDash val="solid"/>
            <a:miter lim="800000"/>
            <a:tailEnd type="oval" w="sm" len="sm"/>
          </a:ln>
          <a:effectLst/>
        </p:spPr>
      </p:cxnSp>
      <p:sp>
        <p:nvSpPr>
          <p:cNvPr id="31" name="TextBox 30"/>
          <p:cNvSpPr txBox="1"/>
          <p:nvPr/>
        </p:nvSpPr>
        <p:spPr bwMode="gray">
          <a:xfrm flipH="1">
            <a:off x="3128564" y="2761413"/>
            <a:ext cx="2416524" cy="138499"/>
          </a:xfrm>
          <a:prstGeom prst="rect">
            <a:avLst/>
          </a:prstGeom>
          <a:noFill/>
        </p:spPr>
        <p:txBody>
          <a:bodyPr wrap="square" lIns="0" tIns="0" rIns="0" bIns="0" rtlCol="0" anchor="t" anchorCtr="0">
            <a:spAutoFit/>
          </a:bodyPr>
          <a:lstStyle/>
          <a:p>
            <a:pPr marL="0" lvl="1" algn="l"/>
            <a:r>
              <a:rPr lang="en-US" sz="900" dirty="0" smtClean="0"/>
              <a:t>Fall family weekend hosted by Student Affairs </a:t>
            </a:r>
            <a:endParaRPr lang="en-US" sz="900" dirty="0" smtClean="0">
              <a:latin typeface="+mn-lt"/>
            </a:endParaRP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535" y="2623896"/>
            <a:ext cx="410775" cy="413532"/>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2893" y="3342790"/>
            <a:ext cx="272931" cy="412153"/>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9268" y="3917916"/>
            <a:ext cx="443531" cy="307514"/>
          </a:xfrm>
          <a:prstGeom prst="rect">
            <a:avLst/>
          </a:prstGeom>
        </p:spPr>
      </p:pic>
      <p:sp>
        <p:nvSpPr>
          <p:cNvPr id="35" name="Line Callout 1 34"/>
          <p:cNvSpPr/>
          <p:nvPr/>
        </p:nvSpPr>
        <p:spPr bwMode="gray">
          <a:xfrm>
            <a:off x="3856046" y="901310"/>
            <a:ext cx="2133599" cy="556115"/>
          </a:xfrm>
          <a:prstGeom prst="borderCallout1">
            <a:avLst>
              <a:gd name="adj1" fmla="val 91125"/>
              <a:gd name="adj2" fmla="val 49505"/>
              <a:gd name="adj3" fmla="val 85162"/>
              <a:gd name="adj4" fmla="val 61345"/>
            </a:avLst>
          </a:prstGeom>
          <a:solidFill>
            <a:srgbClr val="F28B00"/>
          </a:solidFill>
          <a:ln w="12700" cap="flat" cmpd="sng" algn="ctr">
            <a:solidFill>
              <a:srgbClr val="F28B0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noProof="0" dirty="0" smtClean="0">
                <a:solidFill>
                  <a:srgbClr val="FFFFFF"/>
                </a:solidFill>
                <a:latin typeface="Verdana"/>
              </a:rPr>
              <a:t>Customize to provide an overview of your current parent fundraising program. </a:t>
            </a:r>
            <a:endParaRPr kumimoji="0" lang="en-US" sz="900" b="1" i="0" u="none" strike="noStrike" kern="0" cap="none" spc="0" normalizeH="0" baseline="0" noProof="0" dirty="0" smtClean="0">
              <a:ln>
                <a:noFill/>
              </a:ln>
              <a:solidFill>
                <a:srgbClr val="FFFFFF"/>
              </a:solidFill>
              <a:effectLst/>
              <a:uLnTx/>
              <a:uFillTx/>
              <a:latin typeface="Verdana"/>
            </a:endParaRPr>
          </a:p>
        </p:txBody>
      </p:sp>
      <p:sp>
        <p:nvSpPr>
          <p:cNvPr id="36" name="Line Callout 1 35"/>
          <p:cNvSpPr/>
          <p:nvPr/>
        </p:nvSpPr>
        <p:spPr bwMode="gray">
          <a:xfrm>
            <a:off x="3648548" y="3850707"/>
            <a:ext cx="2485552" cy="689543"/>
          </a:xfrm>
          <a:prstGeom prst="borderCallout1">
            <a:avLst>
              <a:gd name="adj1" fmla="val 91125"/>
              <a:gd name="adj2" fmla="val 49505"/>
              <a:gd name="adj3" fmla="val 85162"/>
              <a:gd name="adj4" fmla="val 61345"/>
            </a:avLst>
          </a:prstGeom>
          <a:solidFill>
            <a:srgbClr val="F28B00"/>
          </a:solidFill>
          <a:ln w="12700" cap="flat" cmpd="sng" algn="ctr">
            <a:solidFill>
              <a:srgbClr val="F28B00"/>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noProof="0" dirty="0" smtClean="0">
                <a:solidFill>
                  <a:srgbClr val="FFFFFF"/>
                </a:solidFill>
                <a:latin typeface="Verdana"/>
              </a:rPr>
              <a:t>If you currently employ both broad-based strategies and targeted strategies, use this slide layout and delete slide 9.</a:t>
            </a:r>
            <a:endParaRPr kumimoji="0" lang="en-US" sz="900" b="1" i="0" u="none" strike="noStrike" kern="0" cap="none" spc="0" normalizeH="0" baseline="0" noProof="0" dirty="0" smtClean="0">
              <a:ln>
                <a:noFill/>
              </a:ln>
              <a:solidFill>
                <a:srgbClr val="FFFFFF"/>
              </a:solidFill>
              <a:effectLst/>
              <a:uLnTx/>
              <a:uFillTx/>
              <a:latin typeface="Verdana"/>
            </a:endParaRPr>
          </a:p>
        </p:txBody>
      </p:sp>
    </p:spTree>
    <p:extLst>
      <p:ext uri="{BB962C8B-B14F-4D97-AF65-F5344CB8AC3E}">
        <p14:creationId xmlns:p14="http://schemas.microsoft.com/office/powerpoint/2010/main" val="2059632383"/>
      </p:ext>
    </p:extLst>
  </p:cSld>
  <p:clrMapOvr>
    <a:masterClrMapping/>
  </p:clrMapOvr>
</p:sld>
</file>

<file path=ppt/theme/theme1.xml><?xml version="1.0" encoding="utf-8"?>
<a:theme xmlns:a="http://schemas.openxmlformats.org/drawingml/2006/main" name="EAB1_On-screen_082715">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2.xml><?xml version="1.0" encoding="utf-8"?>
<a:theme xmlns:a="http://schemas.openxmlformats.org/drawingml/2006/main" name="Blank">
  <a:themeElements>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cap="flat" cmpd="sng" algn="ctr">
          <a:solidFill>
            <a:schemeClr val="accent3"/>
          </a:solidFill>
          <a:prstDash val="solid"/>
          <a:miter lim="800000"/>
        </a:ln>
        <a:effectLst/>
      </a:spPr>
      <a:bodyPr rot="0" spcFirstLastPara="0" vert="horz" wrap="square" lIns="91440" tIns="45720" rIns="91440" bIns="45720" numCol="1" spcCol="0" rtlCol="0" fromWordArt="0" anchor="t" anchorCtr="0" forceAA="0" compatLnSpc="1">
        <a:prstTxWarp prst="textNoShape">
          <a:avLst/>
        </a:prstTxWarp>
        <a:noAutofit/>
      </a:bodyPr>
      <a:lstStyle>
        <a:defPPr>
          <a:defRPr sz="1000" dirty="0"/>
        </a:defPPr>
      </a:lstStyle>
    </a:spDef>
    <a:lnDef>
      <a:spPr>
        <a:noFill/>
        <a:ln w="12700" cap="flat" cmpd="sng" algn="ctr">
          <a:solidFill>
            <a:schemeClr val="accent3"/>
          </a:solidFill>
          <a:prstDash val="solid"/>
          <a:miter lim="800000"/>
        </a:ln>
        <a:effectLst/>
      </a:spPr>
      <a:bodyPr/>
      <a:lst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3.xml><?xml version="1.0" encoding="utf-8"?>
<a:theme xmlns:a="http://schemas.openxmlformats.org/drawingml/2006/main" name="1_Blank">
  <a:themeElements>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cap="flat" cmpd="sng" algn="ctr">
          <a:solidFill>
            <a:schemeClr val="accent3"/>
          </a:solidFill>
          <a:prstDash val="solid"/>
          <a:miter lim="800000"/>
        </a:ln>
        <a:effectLst/>
      </a:spPr>
      <a:bodyPr rot="0" spcFirstLastPara="0" vert="horz" wrap="square" lIns="91440" tIns="45720" rIns="91440" bIns="45720" numCol="1" spcCol="0" rtlCol="0" fromWordArt="0" anchor="t" anchorCtr="0" forceAA="0" compatLnSpc="1">
        <a:prstTxWarp prst="textNoShape">
          <a:avLst/>
        </a:prstTxWarp>
        <a:noAutofit/>
      </a:bodyPr>
      <a:lstStyle>
        <a:defPPr>
          <a:defRPr sz="1000" dirty="0"/>
        </a:defPPr>
      </a:lstStyle>
    </a:spDef>
    <a:lnDef>
      <a:spPr>
        <a:noFill/>
        <a:ln w="12700" cap="flat" cmpd="sng" algn="ctr">
          <a:solidFill>
            <a:schemeClr val="accent3"/>
          </a:solidFill>
          <a:prstDash val="solid"/>
          <a:miter lim="800000"/>
        </a:ln>
        <a:effectLst/>
      </a:spPr>
      <a:bodyPr/>
      <a:lst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4.xml><?xml version="1.0" encoding="utf-8"?>
<a:theme xmlns:a="http://schemas.openxmlformats.org/drawingml/2006/main" name="1_EAB1_On-screen_082715">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5.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Pantone+ Color Palette">
    <a:dk1>
      <a:srgbClr val="525B63"/>
    </a:dk1>
    <a:lt1>
      <a:srgbClr val="FFFFFF"/>
    </a:lt1>
    <a:dk2>
      <a:srgbClr val="0071CE"/>
    </a:dk2>
    <a:lt2>
      <a:srgbClr val="FFFFFF"/>
    </a:lt2>
    <a:accent1>
      <a:srgbClr val="BEC9D0"/>
    </a:accent1>
    <a:accent2>
      <a:srgbClr val="9DABB5"/>
    </a:accent2>
    <a:accent3>
      <a:srgbClr val="6E8190"/>
    </a:accent3>
    <a:accent4>
      <a:srgbClr val="525B63"/>
    </a:accent4>
    <a:accent5>
      <a:srgbClr val="333E48"/>
    </a:accent5>
    <a:accent6>
      <a:srgbClr val="E28432"/>
    </a:accent6>
    <a:hlink>
      <a:srgbClr val="0071CE"/>
    </a:hlink>
    <a:folHlink>
      <a:srgbClr val="E284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EAB1_On-screen_082715</Template>
  <TotalTime>0</TotalTime>
  <Words>5327</Words>
  <Application>Microsoft Office PowerPoint</Application>
  <PresentationFormat>Custom</PresentationFormat>
  <Paragraphs>473</Paragraphs>
  <Slides>27</Slides>
  <Notes>26</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EAB1_On-screen_082715</vt:lpstr>
      <vt:lpstr>Blank</vt:lpstr>
      <vt:lpstr>1_Blank</vt:lpstr>
      <vt:lpstr>1_EAB1_On-screen_082715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2015-10-17T03:34:09Z</dcterms:created>
  <dcterms:modified xsi:type="dcterms:W3CDTF">2015-12-01T14:52:22Z</dcterms:modified>
</cp:coreProperties>
</file>