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4"/>
  </p:notesMasterIdLst>
  <p:sldIdLst>
    <p:sldId id="344" r:id="rId2"/>
    <p:sldId id="345" r:id="rId3"/>
    <p:sldId id="346" r:id="rId4"/>
    <p:sldId id="347" r:id="rId5"/>
    <p:sldId id="348" r:id="rId6"/>
    <p:sldId id="349" r:id="rId7"/>
    <p:sldId id="350" r:id="rId8"/>
    <p:sldId id="351" r:id="rId9"/>
    <p:sldId id="352" r:id="rId10"/>
    <p:sldId id="353" r:id="rId11"/>
    <p:sldId id="355" r:id="rId12"/>
    <p:sldId id="421" r:id="rId13"/>
  </p:sldIdLst>
  <p:sldSz cx="6400800" cy="4800600"/>
  <p:notesSz cx="6858000" cy="9144000"/>
  <p:custDataLst>
    <p:tags r:id="rId15"/>
  </p:custDataLst>
  <p:defaultTextStyle>
    <a:defPPr>
      <a:defRPr lang="en-US"/>
    </a:defPPr>
    <a:lvl1pPr marL="0" algn="l" defTabSz="537667" rtl="0" eaLnBrk="1" latinLnBrk="0" hangingPunct="1">
      <a:defRPr sz="1058" kern="1200">
        <a:solidFill>
          <a:schemeClr val="tx1"/>
        </a:solidFill>
        <a:latin typeface="+mn-lt"/>
        <a:ea typeface="+mn-ea"/>
        <a:cs typeface="+mn-cs"/>
      </a:defRPr>
    </a:lvl1pPr>
    <a:lvl2pPr marL="268834" algn="l" defTabSz="537667" rtl="0" eaLnBrk="1" latinLnBrk="0" hangingPunct="1">
      <a:defRPr sz="1058" kern="1200">
        <a:solidFill>
          <a:schemeClr val="tx1"/>
        </a:solidFill>
        <a:latin typeface="+mn-lt"/>
        <a:ea typeface="+mn-ea"/>
        <a:cs typeface="+mn-cs"/>
      </a:defRPr>
    </a:lvl2pPr>
    <a:lvl3pPr marL="537667" algn="l" defTabSz="537667" rtl="0" eaLnBrk="1" latinLnBrk="0" hangingPunct="1">
      <a:defRPr sz="1058" kern="1200">
        <a:solidFill>
          <a:schemeClr val="tx1"/>
        </a:solidFill>
        <a:latin typeface="+mn-lt"/>
        <a:ea typeface="+mn-ea"/>
        <a:cs typeface="+mn-cs"/>
      </a:defRPr>
    </a:lvl3pPr>
    <a:lvl4pPr marL="806501" algn="l" defTabSz="537667" rtl="0" eaLnBrk="1" latinLnBrk="0" hangingPunct="1">
      <a:defRPr sz="1058" kern="1200">
        <a:solidFill>
          <a:schemeClr val="tx1"/>
        </a:solidFill>
        <a:latin typeface="+mn-lt"/>
        <a:ea typeface="+mn-ea"/>
        <a:cs typeface="+mn-cs"/>
      </a:defRPr>
    </a:lvl4pPr>
    <a:lvl5pPr marL="1075334" algn="l" defTabSz="537667" rtl="0" eaLnBrk="1" latinLnBrk="0" hangingPunct="1">
      <a:defRPr sz="1058" kern="1200">
        <a:solidFill>
          <a:schemeClr val="tx1"/>
        </a:solidFill>
        <a:latin typeface="+mn-lt"/>
        <a:ea typeface="+mn-ea"/>
        <a:cs typeface="+mn-cs"/>
      </a:defRPr>
    </a:lvl5pPr>
    <a:lvl6pPr marL="1344168" algn="l" defTabSz="537667" rtl="0" eaLnBrk="1" latinLnBrk="0" hangingPunct="1">
      <a:defRPr sz="1058" kern="1200">
        <a:solidFill>
          <a:schemeClr val="tx1"/>
        </a:solidFill>
        <a:latin typeface="+mn-lt"/>
        <a:ea typeface="+mn-ea"/>
        <a:cs typeface="+mn-cs"/>
      </a:defRPr>
    </a:lvl6pPr>
    <a:lvl7pPr marL="1613002" algn="l" defTabSz="537667" rtl="0" eaLnBrk="1" latinLnBrk="0" hangingPunct="1">
      <a:defRPr sz="1058" kern="1200">
        <a:solidFill>
          <a:schemeClr val="tx1"/>
        </a:solidFill>
        <a:latin typeface="+mn-lt"/>
        <a:ea typeface="+mn-ea"/>
        <a:cs typeface="+mn-cs"/>
      </a:defRPr>
    </a:lvl7pPr>
    <a:lvl8pPr marL="1881835" algn="l" defTabSz="537667" rtl="0" eaLnBrk="1" latinLnBrk="0" hangingPunct="1">
      <a:defRPr sz="1058" kern="1200">
        <a:solidFill>
          <a:schemeClr val="tx1"/>
        </a:solidFill>
        <a:latin typeface="+mn-lt"/>
        <a:ea typeface="+mn-ea"/>
        <a:cs typeface="+mn-cs"/>
      </a:defRPr>
    </a:lvl8pPr>
    <a:lvl9pPr marL="2150669" algn="l" defTabSz="537667" rtl="0" eaLnBrk="1" latinLnBrk="0" hangingPunct="1">
      <a:defRPr sz="10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DF18680-E054-41AD-8BC1-D1AEF772440D}">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0" autoAdjust="0"/>
    <p:restoredTop sz="84906" autoAdjust="0"/>
  </p:normalViewPr>
  <p:slideViewPr>
    <p:cSldViewPr snapToGrid="0" showGuides="1">
      <p:cViewPr varScale="1">
        <p:scale>
          <a:sx n="110" d="100"/>
          <a:sy n="110" d="100"/>
        </p:scale>
        <p:origin x="1722" y="10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Sheet1!$B$1</c:f>
              <c:strCache>
                <c:ptCount val="1"/>
                <c:pt idx="0">
                  <c:v>Series 1</c:v>
                </c:pt>
              </c:strCache>
            </c:strRef>
          </c:tx>
          <c:dPt>
            <c:idx val="0"/>
            <c:bubble3D val="0"/>
            <c:spPr>
              <a:solidFill>
                <a:schemeClr val="accent2"/>
              </a:solidFill>
            </c:spPr>
          </c:dPt>
          <c:dPt>
            <c:idx val="1"/>
            <c:bubble3D val="0"/>
            <c:spPr>
              <a:solidFill>
                <a:schemeClr val="accent3"/>
              </a:solidFill>
            </c:spPr>
          </c:dPt>
          <c:dPt>
            <c:idx val="2"/>
            <c:bubble3D val="0"/>
            <c:spPr>
              <a:solidFill>
                <a:schemeClr val="accent6"/>
              </a:solidFill>
            </c:spPr>
          </c:dPt>
          <c:dPt>
            <c:idx val="3"/>
            <c:bubble3D val="0"/>
            <c:spPr>
              <a:solidFill>
                <a:schemeClr val="accent5"/>
              </a:solidFill>
            </c:spPr>
          </c:dPt>
          <c:dPt>
            <c:idx val="4"/>
            <c:bubble3D val="0"/>
            <c:spPr>
              <a:solidFill>
                <a:schemeClr val="bg2"/>
              </a:solidFill>
            </c:spPr>
          </c:dPt>
          <c:cat>
            <c:strRef>
              <c:f>Sheet1!$A$2:$A$6</c:f>
              <c:strCache>
                <c:ptCount val="4"/>
                <c:pt idx="0">
                  <c:v>Category 1</c:v>
                </c:pt>
                <c:pt idx="2">
                  <c:v>Category 3</c:v>
                </c:pt>
                <c:pt idx="3">
                  <c:v>Category 4</c:v>
                </c:pt>
              </c:strCache>
            </c:strRef>
          </c:cat>
          <c:val>
            <c:numRef>
              <c:f>Sheet1!$B$2:$B$6</c:f>
              <c:numCache>
                <c:formatCode>General</c:formatCode>
                <c:ptCount val="5"/>
                <c:pt idx="0">
                  <c:v>25</c:v>
                </c:pt>
                <c:pt idx="1">
                  <c:v>25</c:v>
                </c:pt>
                <c:pt idx="2">
                  <c:v>25</c:v>
                </c:pt>
                <c:pt idx="3">
                  <c:v>25</c:v>
                </c:pt>
                <c:pt idx="4">
                  <c:v>25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727690288713911E-2"/>
          <c:y val="4.9107142857142856E-2"/>
          <c:w val="0.90998500187476561"/>
          <c:h val="0.73692175196850396"/>
        </c:manualLayout>
      </c:layout>
      <c:lineChart>
        <c:grouping val="standard"/>
        <c:varyColors val="0"/>
        <c:ser>
          <c:idx val="0"/>
          <c:order val="0"/>
          <c:tx>
            <c:strRef>
              <c:f>Sheet1!$B$1</c:f>
              <c:strCache>
                <c:ptCount val="1"/>
                <c:pt idx="0">
                  <c:v>Girls</c:v>
                </c:pt>
              </c:strCache>
            </c:strRef>
          </c:tx>
          <c:spPr>
            <a:ln cap="flat">
              <a:solidFill>
                <a:srgbClr val="004A88"/>
              </a:solidFill>
              <a:miter lim="800000"/>
            </a:ln>
          </c:spPr>
          <c:marker>
            <c:symbol val="circle"/>
            <c:size val="5"/>
            <c:spPr>
              <a:solidFill>
                <a:srgbClr val="004A88"/>
              </a:solidFill>
              <a:ln>
                <a:noFill/>
                <a:miter lim="800000"/>
              </a:ln>
            </c:spPr>
          </c:marker>
          <c:dLbls>
            <c:dLbl>
              <c:idx val="0"/>
              <c:layout>
                <c:manualLayout>
                  <c:x val="-9.612842163261362E-2"/>
                  <c:y val="-4.4601392017513813E-2"/>
                </c:manualLayout>
              </c:layout>
              <c:tx>
                <c:rich>
                  <a:bodyPr/>
                  <a:lstStyle/>
                  <a:p>
                    <a:r>
                      <a:rPr lang="en-US" dirty="0" smtClean="0"/>
                      <a:t>11.9% </a:t>
                    </a:r>
                    <a:endParaRPr lang="en-US" dirty="0"/>
                  </a:p>
                </c:rich>
              </c:tx>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t>12.1% </a:t>
                    </a:r>
                    <a:endParaRPr lang="en-US" dirty="0"/>
                  </a:p>
                </c:rich>
              </c:tx>
              <c:dLblPos val="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0938822430118887"/>
                  <c:y val="-4.9123704108324687E-2"/>
                </c:manualLayout>
              </c:layout>
              <c:tx>
                <c:rich>
                  <a:bodyPr/>
                  <a:lstStyle/>
                  <a:p>
                    <a:r>
                      <a:rPr lang="en-US" dirty="0" smtClean="0"/>
                      <a:t>13.7%</a:t>
                    </a:r>
                    <a:endParaRPr lang="en-US" dirty="0"/>
                  </a:p>
                </c:rich>
              </c:tx>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8537793455231125E-2"/>
                  <c:y val="-5.3646372286701764E-2"/>
                </c:manualLayout>
              </c:layout>
              <c:tx>
                <c:rich>
                  <a:bodyPr/>
                  <a:lstStyle/>
                  <a:p>
                    <a:r>
                      <a:rPr lang="en-US" dirty="0" smtClean="0"/>
                      <a:t>16.2% </a:t>
                    </a:r>
                    <a:endParaRPr lang="en-US" dirty="0"/>
                  </a:p>
                </c:rich>
              </c:tx>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dirty="0" smtClean="0"/>
                      <a:t>17.3% </a:t>
                    </a:r>
                    <a:endParaRPr lang="en-US" dirty="0"/>
                  </a:p>
                </c:rich>
              </c:tx>
              <c:dLblPos val="t"/>
              <c:showLegendKey val="0"/>
              <c:showVal val="1"/>
              <c:showCatName val="0"/>
              <c:showSerName val="0"/>
              <c:showPercent val="0"/>
              <c:showBubbleSize val="0"/>
              <c:extLst>
                <c:ext xmlns:c15="http://schemas.microsoft.com/office/drawing/2012/chart" uri="{CE6537A1-D6FC-4f65-9D91-7224C49458BB}">
                  <c15:layout/>
                </c:ext>
              </c:extLst>
            </c:dLbl>
            <c:numFmt formatCode="#,##0.0_);\(#,##0.0\)" sourceLinked="0"/>
            <c:spPr>
              <a:noFill/>
              <a:ln>
                <a:noFill/>
              </a:ln>
            </c:spPr>
            <c:txPr>
              <a:bodyPr/>
              <a:lstStyle/>
              <a:p>
                <a:pPr>
                  <a:defRPr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Sheet1!$A$3:$A$7</c:f>
              <c:numCache>
                <c:formatCode>General</c:formatCode>
                <c:ptCount val="5"/>
                <c:pt idx="0">
                  <c:v>2011</c:v>
                </c:pt>
                <c:pt idx="1">
                  <c:v>2012</c:v>
                </c:pt>
                <c:pt idx="2">
                  <c:v>2013</c:v>
                </c:pt>
                <c:pt idx="3">
                  <c:v>2014</c:v>
                </c:pt>
                <c:pt idx="4">
                  <c:v>2015</c:v>
                </c:pt>
              </c:numCache>
            </c:numRef>
          </c:cat>
          <c:val>
            <c:numRef>
              <c:f>Sheet1!$B$3:$B$7</c:f>
              <c:numCache>
                <c:formatCode>0.0%</c:formatCode>
                <c:ptCount val="5"/>
                <c:pt idx="0">
                  <c:v>0.121</c:v>
                </c:pt>
                <c:pt idx="1">
                  <c:v>0.13700000000000001</c:v>
                </c:pt>
                <c:pt idx="2">
                  <c:v>0.16200000000000001</c:v>
                </c:pt>
                <c:pt idx="3">
                  <c:v>0.17299999999999999</c:v>
                </c:pt>
                <c:pt idx="4">
                  <c:v>0.19500000000000001</c:v>
                </c:pt>
              </c:numCache>
            </c:numRef>
          </c:val>
          <c:smooth val="0"/>
        </c:ser>
        <c:ser>
          <c:idx val="1"/>
          <c:order val="1"/>
          <c:tx>
            <c:strRef>
              <c:f>Sheet1!$C$1</c:f>
              <c:strCache>
                <c:ptCount val="1"/>
                <c:pt idx="0">
                  <c:v>Boys</c:v>
                </c:pt>
              </c:strCache>
            </c:strRef>
          </c:tx>
          <c:spPr>
            <a:ln cap="flat">
              <a:solidFill>
                <a:schemeClr val="accent2"/>
              </a:solidFill>
              <a:miter lim="800000"/>
            </a:ln>
          </c:spPr>
          <c:marker>
            <c:symbol val="circle"/>
            <c:size val="5"/>
            <c:spPr>
              <a:ln>
                <a:noFill/>
                <a:miter lim="800000"/>
              </a:ln>
            </c:spPr>
          </c:marker>
          <c:dLbls>
            <c:dLbl>
              <c:idx val="0"/>
              <c:layout/>
              <c:tx>
                <c:rich>
                  <a:bodyPr/>
                  <a:lstStyle/>
                  <a:p>
                    <a:r>
                      <a:rPr lang="en-US" dirty="0" smtClean="0"/>
                      <a:t>4.4%</a:t>
                    </a:r>
                    <a:endParaRPr lang="en-US" dirty="0"/>
                  </a:p>
                </c:rich>
              </c:tx>
              <c:dLblPos val="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54890967855543E-2"/>
                  <c:y val="-5.8168684377512644E-2"/>
                </c:manualLayout>
              </c:layout>
              <c:tx>
                <c:rich>
                  <a:bodyPr/>
                  <a:lstStyle/>
                  <a:p>
                    <a:r>
                      <a:rPr lang="en-US" dirty="0" smtClean="0"/>
                      <a:t>4.5%</a:t>
                    </a:r>
                    <a:endParaRPr lang="en-US" dirty="0"/>
                  </a:p>
                </c:rich>
              </c:tx>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9.3431374219677482E-2"/>
                  <c:y val="-6.7212952471568194E-2"/>
                </c:manualLayout>
              </c:layout>
              <c:tx>
                <c:rich>
                  <a:bodyPr/>
                  <a:lstStyle/>
                  <a:p>
                    <a:r>
                      <a:rPr lang="en-US" dirty="0" smtClean="0"/>
                      <a:t>4.7% </a:t>
                    </a:r>
                    <a:endParaRPr lang="en-US" dirty="0"/>
                  </a:p>
                </c:rich>
              </c:tx>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9.0531258342847809E-2"/>
                  <c:y val="-5.816832828994644E-2"/>
                </c:manualLayout>
              </c:layout>
              <c:tx>
                <c:rich>
                  <a:bodyPr/>
                  <a:lstStyle/>
                  <a:p>
                    <a:r>
                      <a:rPr lang="en-US" dirty="0" smtClean="0"/>
                      <a:t>5.3% </a:t>
                    </a:r>
                    <a:endParaRPr lang="en-US" dirty="0"/>
                  </a:p>
                </c:rich>
              </c:tx>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8821464478639471E-2"/>
                  <c:y val="-6.2690640380757306E-2"/>
                </c:manualLayout>
              </c:layout>
              <c:tx>
                <c:rich>
                  <a:bodyPr/>
                  <a:lstStyle/>
                  <a:p>
                    <a:r>
                      <a:rPr lang="en-US" dirty="0" smtClean="0"/>
                      <a:t>5.7% </a:t>
                    </a:r>
                    <a:endParaRPr lang="en-US" dirty="0"/>
                  </a:p>
                </c:rich>
              </c:tx>
              <c:dLblPos val="r"/>
              <c:showLegendKey val="0"/>
              <c:showVal val="1"/>
              <c:showCatName val="0"/>
              <c:showSerName val="0"/>
              <c:showPercent val="0"/>
              <c:showBubbleSize val="0"/>
              <c:extLst>
                <c:ext xmlns:c15="http://schemas.microsoft.com/office/drawing/2012/chart" uri="{CE6537A1-D6FC-4f65-9D91-7224C49458BB}">
                  <c15:layout/>
                </c:ext>
              </c:extLst>
            </c:dLbl>
            <c:numFmt formatCode="#,##0.0_);\(#,##0.0\)" sourceLinked="0"/>
            <c:spPr>
              <a:noFill/>
              <a:ln>
                <a:noFill/>
              </a:ln>
            </c:spPr>
            <c:txPr>
              <a:bodyPr/>
              <a:lstStyle/>
              <a:p>
                <a:pPr>
                  <a:defRPr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Sheet1!$A$3:$A$7</c:f>
              <c:numCache>
                <c:formatCode>General</c:formatCode>
                <c:ptCount val="5"/>
                <c:pt idx="0">
                  <c:v>2011</c:v>
                </c:pt>
                <c:pt idx="1">
                  <c:v>2012</c:v>
                </c:pt>
                <c:pt idx="2">
                  <c:v>2013</c:v>
                </c:pt>
                <c:pt idx="3">
                  <c:v>2014</c:v>
                </c:pt>
                <c:pt idx="4">
                  <c:v>2015</c:v>
                </c:pt>
              </c:numCache>
            </c:numRef>
          </c:cat>
          <c:val>
            <c:numRef>
              <c:f>Sheet1!$C$3:$C$7</c:f>
              <c:numCache>
                <c:formatCode>0.0%</c:formatCode>
                <c:ptCount val="5"/>
                <c:pt idx="0">
                  <c:v>4.4999999999999998E-2</c:v>
                </c:pt>
                <c:pt idx="1">
                  <c:v>4.7E-2</c:v>
                </c:pt>
                <c:pt idx="2">
                  <c:v>5.2999999999999999E-2</c:v>
                </c:pt>
                <c:pt idx="3">
                  <c:v>5.7000000000000002E-2</c:v>
                </c:pt>
                <c:pt idx="4">
                  <c:v>5.8000000000000003E-2</c:v>
                </c:pt>
              </c:numCache>
            </c:numRef>
          </c:val>
          <c:smooth val="0"/>
        </c:ser>
        <c:dLbls>
          <c:dLblPos val="t"/>
          <c:showLegendKey val="0"/>
          <c:showVal val="1"/>
          <c:showCatName val="0"/>
          <c:showSerName val="0"/>
          <c:showPercent val="0"/>
          <c:showBubbleSize val="0"/>
        </c:dLbls>
        <c:marker val="1"/>
        <c:smooth val="0"/>
        <c:axId val="201262272"/>
        <c:axId val="205122384"/>
      </c:lineChart>
      <c:catAx>
        <c:axId val="201262272"/>
        <c:scaling>
          <c:orientation val="minMax"/>
        </c:scaling>
        <c:delete val="0"/>
        <c:axPos val="b"/>
        <c:numFmt formatCode="General" sourceLinked="1"/>
        <c:majorTickMark val="none"/>
        <c:minorTickMark val="none"/>
        <c:tickLblPos val="nextTo"/>
        <c:spPr>
          <a:ln>
            <a:solidFill>
              <a:schemeClr val="accent4"/>
            </a:solidFill>
            <a:miter lim="800000"/>
          </a:ln>
        </c:spPr>
        <c:txPr>
          <a:bodyPr/>
          <a:lstStyle/>
          <a:p>
            <a:pPr>
              <a:defRPr i="1"/>
            </a:pPr>
            <a:endParaRPr lang="en-US"/>
          </a:p>
        </c:txPr>
        <c:crossAx val="205122384"/>
        <c:crosses val="autoZero"/>
        <c:auto val="1"/>
        <c:lblAlgn val="ctr"/>
        <c:lblOffset val="100"/>
        <c:noMultiLvlLbl val="0"/>
      </c:catAx>
      <c:valAx>
        <c:axId val="205122384"/>
        <c:scaling>
          <c:orientation val="minMax"/>
        </c:scaling>
        <c:delete val="0"/>
        <c:axPos val="l"/>
        <c:numFmt formatCode="0%" sourceLinked="0"/>
        <c:majorTickMark val="none"/>
        <c:minorTickMark val="none"/>
        <c:tickLblPos val="nextTo"/>
        <c:spPr>
          <a:ln>
            <a:miter lim="800000"/>
          </a:ln>
        </c:spPr>
        <c:txPr>
          <a:bodyPr/>
          <a:lstStyle/>
          <a:p>
            <a:pPr>
              <a:defRPr i="1"/>
            </a:pPr>
            <a:endParaRPr lang="en-US"/>
          </a:p>
        </c:txPr>
        <c:crossAx val="201262272"/>
        <c:crosses val="autoZero"/>
        <c:crossBetween val="between"/>
      </c:valAx>
      <c:spPr>
        <a:noFill/>
        <a:ln w="25400">
          <a:noFill/>
        </a:ln>
      </c:spPr>
    </c:plotArea>
    <c:legend>
      <c:legendPos val="b"/>
      <c:layout>
        <c:manualLayout>
          <c:xMode val="edge"/>
          <c:yMode val="edge"/>
          <c:x val="0.32301056808047757"/>
          <c:y val="0.8705365313795046"/>
          <c:w val="0.46218701895495007"/>
          <c:h val="7.0673411439954023E-2"/>
        </c:manualLayout>
      </c:layout>
      <c:overlay val="0"/>
      <c:spPr>
        <a:noFill/>
        <a:ln w="9525">
          <a:solidFill>
            <a:schemeClr val="accent4"/>
          </a:solidFill>
          <a:miter lim="800000"/>
        </a:ln>
      </c:spPr>
    </c:legend>
    <c:plotVisOnly val="1"/>
    <c:dispBlanksAs val="gap"/>
    <c:showDLblsOverMax val="0"/>
  </c:chart>
  <c:spPr>
    <a:noFill/>
    <a:ln>
      <a:noFill/>
    </a:ln>
  </c:spPr>
  <c:txPr>
    <a:bodyPr/>
    <a:lstStyle/>
    <a:p>
      <a:pPr>
        <a:defRPr sz="800" baseline="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Verdana" panose="020B060403050404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Verdana" panose="020B0604030504040204" pitchFamily="34" charset="0"/>
              </a:defRPr>
            </a:lvl1pPr>
          </a:lstStyle>
          <a:p>
            <a:fld id="{635E5181-CEC9-49C9-AE2F-31A35049DD97}" type="datetimeFigureOut">
              <a:rPr lang="en-US" smtClean="0"/>
              <a:pPr/>
              <a:t>2/23/2018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Verdana" panose="020B060403050404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Verdana" panose="020B0604030504040204" pitchFamily="34" charset="0"/>
              </a:defRPr>
            </a:lvl1pPr>
          </a:lstStyle>
          <a:p>
            <a:fld id="{BF4803AB-2594-4B0A-8DC3-A3880FE8631C}" type="slidenum">
              <a:rPr lang="en-US" smtClean="0"/>
              <a:pPr/>
              <a:t>‹#›</a:t>
            </a:fld>
            <a:endParaRPr lang="en-US" dirty="0"/>
          </a:p>
        </p:txBody>
      </p:sp>
    </p:spTree>
    <p:extLst>
      <p:ext uri="{BB962C8B-B14F-4D97-AF65-F5344CB8AC3E}">
        <p14:creationId xmlns:p14="http://schemas.microsoft.com/office/powerpoint/2010/main" val="4144060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anose="020B0604030504040204" pitchFamily="34" charset="0"/>
        <a:ea typeface="+mn-ea"/>
        <a:cs typeface="+mn-cs"/>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107333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To</a:t>
            </a:r>
            <a:r>
              <a:rPr lang="en-US" baseline="0" dirty="0" smtClean="0"/>
              <a:t> meet the rising demand for campus mental health services, institutions need a new path forward.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Colleges and universities should open up to new ways of supporting students and work to realign students’ expectations around counseling services. </a:t>
            </a:r>
            <a:endParaRPr lang="en-US" dirty="0"/>
          </a:p>
        </p:txBody>
      </p:sp>
    </p:spTree>
    <p:extLst>
      <p:ext uri="{BB962C8B-B14F-4D97-AF65-F5344CB8AC3E}">
        <p14:creationId xmlns:p14="http://schemas.microsoft.com/office/powerpoint/2010/main" val="329428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Many progressive</a:t>
            </a:r>
            <a:r>
              <a:rPr lang="en-US" baseline="0" dirty="0" smtClean="0"/>
              <a:t> institutions are exploring a “stepped approach” to mental health care, often called a Stepped Care model.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In a Stepped Care model, institutions map a wide range of interventions and care to students’ level of need and risk. </a:t>
            </a:r>
            <a:endParaRPr lang="en-US" dirty="0"/>
          </a:p>
        </p:txBody>
      </p:sp>
    </p:spTree>
    <p:extLst>
      <p:ext uri="{BB962C8B-B14F-4D97-AF65-F5344CB8AC3E}">
        <p14:creationId xmlns:p14="http://schemas.microsoft.com/office/powerpoint/2010/main" val="4104252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0838" y="261938"/>
            <a:ext cx="6988175" cy="5240337"/>
          </a:xfrm>
        </p:spPr>
      </p:sp>
      <p:sp>
        <p:nvSpPr>
          <p:cNvPr id="3" name="Notes Placeholder 2"/>
          <p:cNvSpPr>
            <a:spLocks noGrp="1"/>
          </p:cNvSpPr>
          <p:nvPr>
            <p:ph type="body" idx="1"/>
          </p:nvPr>
        </p:nvSpPr>
        <p:spPr/>
        <p:txBody>
          <a:bodyPr/>
          <a:lstStyle/>
          <a:p>
            <a:r>
              <a:rPr lang="en-US" dirty="0" smtClean="0"/>
              <a:t>Our institution is taking steps</a:t>
            </a:r>
            <a:r>
              <a:rPr lang="en-US" baseline="0" dirty="0" smtClean="0"/>
              <a:t> to remain nimble and effective in supporting students’ mental health through our partnership with EAB.</a:t>
            </a:r>
          </a:p>
          <a:p>
            <a:endParaRPr lang="en-US" baseline="0" dirty="0" smtClean="0"/>
          </a:p>
          <a:p>
            <a:r>
              <a:rPr lang="en-US" baseline="0" dirty="0" smtClean="0"/>
              <a:t>EAB’s Student Affairs Forum conducts best practice research for student affairs leaders on many changing campus trends, including new strategies to address the growing demand for campus mental health services. In partnership with EAB, we are staying on the frontier of where campus mental health services are heading in the years to come. </a:t>
            </a:r>
          </a:p>
          <a:p>
            <a:endParaRPr lang="en-US" dirty="0" smtClean="0"/>
          </a:p>
          <a:p>
            <a:pPr marL="179182" indent="-179182">
              <a:buFont typeface="Arial" panose="020B0604020202020204" pitchFamily="34" charset="0"/>
              <a:buChar char="•"/>
            </a:pPr>
            <a:endParaRPr lang="en-US" dirty="0"/>
          </a:p>
        </p:txBody>
      </p:sp>
    </p:spTree>
    <p:extLst>
      <p:ext uri="{BB962C8B-B14F-4D97-AF65-F5344CB8AC3E}">
        <p14:creationId xmlns:p14="http://schemas.microsoft.com/office/powerpoint/2010/main" val="2453592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Students’ demand for campus mental health services has been growing rapidly in</a:t>
            </a:r>
            <a:r>
              <a:rPr lang="en-US" baseline="0" dirty="0" smtClean="0"/>
              <a:t> recent years. The increased demand has been drawing attention from campus constituencies as well as the media and general public.</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Demand for campus mental health services outpaces enrollment. Between 2009-10 and 2014-15, counseling center utilization grew five times faster than enrollment. </a:t>
            </a:r>
          </a:p>
        </p:txBody>
      </p:sp>
    </p:spTree>
    <p:extLst>
      <p:ext uri="{BB962C8B-B14F-4D97-AF65-F5344CB8AC3E}">
        <p14:creationId xmlns:p14="http://schemas.microsoft.com/office/powerpoint/2010/main" val="2718666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Canadian colleges and universities have</a:t>
            </a:r>
            <a:r>
              <a:rPr lang="en-US" baseline="0" dirty="0" smtClean="0"/>
              <a:t> seen a spike in the demand for campus services. Over the last five years, 13 post-secondary institutions saw an average 35% increase in the number of counseling appointments on campus.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Despite significant campus investments in staff and budgets and provincial investments in the issue, demand continues to grow at an unsustainable pace. </a:t>
            </a:r>
            <a:endParaRPr lang="en-US" dirty="0"/>
          </a:p>
        </p:txBody>
      </p:sp>
    </p:spTree>
    <p:extLst>
      <p:ext uri="{BB962C8B-B14F-4D97-AF65-F5344CB8AC3E}">
        <p14:creationId xmlns:p14="http://schemas.microsoft.com/office/powerpoint/2010/main" val="78934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r>
              <a:rPr lang="en-US" dirty="0" smtClean="0"/>
              <a:t>Many people are asking</a:t>
            </a:r>
            <a:r>
              <a:rPr lang="en-US" baseline="0" dirty="0" smtClean="0"/>
              <a:t> what is driving the demand on campus.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In part, the surge in demand is due to social and institutional investments in building awareness of mental health conditions and encouraging students to access supports. Efforts like stigma reduction campaigns, BIT / CARE teams, and referral protocols have all contributed to today’s students feeling more comfortable coming forward for help while on campus. </a:t>
            </a:r>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216130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defTabSz="955592">
              <a:buFont typeface="Arial" panose="020B0604020202020204" pitchFamily="34" charset="0"/>
              <a:buNone/>
              <a:defRPr/>
            </a:pPr>
            <a:r>
              <a:rPr lang="en-US" dirty="0" smtClean="0"/>
              <a:t>Decreased</a:t>
            </a:r>
            <a:r>
              <a:rPr lang="en-US" baseline="0" dirty="0" smtClean="0"/>
              <a:t> stigma and increased investment in referral networks and campus supports are only part of the equation. </a:t>
            </a:r>
          </a:p>
          <a:p>
            <a:pPr marL="0" indent="0" defTabSz="955592">
              <a:buFont typeface="Arial" panose="020B0604020202020204" pitchFamily="34" charset="0"/>
              <a:buNone/>
              <a:defRPr/>
            </a:pPr>
            <a:endParaRPr lang="en-US" baseline="0" dirty="0" smtClean="0"/>
          </a:p>
          <a:p>
            <a:pPr marL="0" indent="0" defTabSz="955592">
              <a:buFont typeface="Arial" panose="020B0604020202020204" pitchFamily="34" charset="0"/>
              <a:buNone/>
              <a:defRPr/>
            </a:pPr>
            <a:r>
              <a:rPr lang="en-US" baseline="0" dirty="0" smtClean="0"/>
              <a:t>There are a number of external factors that also drive up the demand on campus. </a:t>
            </a:r>
          </a:p>
        </p:txBody>
      </p:sp>
    </p:spTree>
    <p:extLst>
      <p:ext uri="{BB962C8B-B14F-4D97-AF65-F5344CB8AC3E}">
        <p14:creationId xmlns:p14="http://schemas.microsoft.com/office/powerpoint/2010/main" val="3315917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By all indication, the</a:t>
            </a:r>
            <a:r>
              <a:rPr lang="en-US" baseline="0" dirty="0" smtClean="0"/>
              <a:t> demand for campus services will continue to grow.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Today’s adolescents and kids are experiencing higher rates of depression, anxiety, and self-injurious behaviors.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When these kids come to campus, they will be looking to their institution to provide resources and support to help them manage their mental health while coping with the significant new stressors associated with transitioning to college life. </a:t>
            </a:r>
            <a:endParaRPr lang="en-US" dirty="0"/>
          </a:p>
        </p:txBody>
      </p:sp>
    </p:spTree>
    <p:extLst>
      <p:ext uri="{BB962C8B-B14F-4D97-AF65-F5344CB8AC3E}">
        <p14:creationId xmlns:p14="http://schemas.microsoft.com/office/powerpoint/2010/main" val="436052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And</a:t>
            </a:r>
            <a:r>
              <a:rPr lang="en-US" baseline="0" dirty="0" smtClean="0"/>
              <a:t> as more students come forward seeking care on campus, institutions are feeling the strain on available resources.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Waitlists for ongoing or continuing care are the most commonly cited consequence of increased demand on campus.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However, there are many more consequences of heighted demand and strained resources that happen below the surface. </a:t>
            </a:r>
          </a:p>
        </p:txBody>
      </p:sp>
    </p:spTree>
    <p:extLst>
      <p:ext uri="{BB962C8B-B14F-4D97-AF65-F5344CB8AC3E}">
        <p14:creationId xmlns:p14="http://schemas.microsoft.com/office/powerpoint/2010/main" val="2380353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high stakes of helping students</a:t>
            </a:r>
            <a:r>
              <a:rPr lang="en-US" baseline="0" dirty="0" smtClean="0"/>
              <a:t> manage their mental health are not lost on institutions. </a:t>
            </a:r>
          </a:p>
          <a:p>
            <a:endParaRPr lang="en-US" baseline="0" dirty="0"/>
          </a:p>
          <a:p>
            <a:r>
              <a:rPr lang="en-US" baseline="0" dirty="0" smtClean="0"/>
              <a:t>Higher education leaders and administrators widely acknowledge the potential risks to campus safety and student welfare. </a:t>
            </a:r>
          </a:p>
          <a:p>
            <a:endParaRPr lang="en-US" baseline="0" dirty="0" smtClean="0"/>
          </a:p>
          <a:p>
            <a:r>
              <a:rPr lang="en-US" baseline="0" dirty="0" smtClean="0"/>
              <a:t>Another area that is less often discussed is the impact of mental health on students’ ability to succeed on campus. </a:t>
            </a:r>
          </a:p>
        </p:txBody>
      </p:sp>
    </p:spTree>
    <p:extLst>
      <p:ext uri="{BB962C8B-B14F-4D97-AF65-F5344CB8AC3E}">
        <p14:creationId xmlns:p14="http://schemas.microsoft.com/office/powerpoint/2010/main" val="39694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In light of the high</a:t>
            </a:r>
            <a:r>
              <a:rPr lang="en-US" baseline="0" dirty="0" smtClean="0"/>
              <a:t> stakes associated with helping students manage their mental health, many institutions have invested additional resources in campus counseling centers.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dirty="0" smtClean="0"/>
              <a:t>However, these</a:t>
            </a:r>
            <a:r>
              <a:rPr lang="en-US" baseline="0" dirty="0" smtClean="0"/>
              <a:t> additional investments are not effectively scaling institutional capabilities to provide more services on campus. </a:t>
            </a:r>
          </a:p>
        </p:txBody>
      </p:sp>
    </p:spTree>
    <p:extLst>
      <p:ext uri="{BB962C8B-B14F-4D97-AF65-F5344CB8AC3E}">
        <p14:creationId xmlns:p14="http://schemas.microsoft.com/office/powerpoint/2010/main" val="12755902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s://www.eab.com/" TargetMode="External"/><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bg bwMode="gray">
      <p:bgRef idx="1001">
        <a:schemeClr val="bg1"/>
      </p:bgRef>
    </p:bg>
    <p:spTree>
      <p:nvGrpSpPr>
        <p:cNvPr id="1" name=""/>
        <p:cNvGrpSpPr/>
        <p:nvPr/>
      </p:nvGrpSpPr>
      <p:grpSpPr>
        <a:xfrm>
          <a:off x="0" y="0"/>
          <a:ext cx="0" cy="0"/>
          <a:chOff x="0" y="0"/>
          <a:chExt cx="0" cy="0"/>
        </a:xfrm>
      </p:grpSpPr>
      <p:sp>
        <p:nvSpPr>
          <p:cNvPr id="22" name="Rectangle 21"/>
          <p:cNvSpPr/>
          <p:nvPr userDrawn="1"/>
        </p:nvSpPr>
        <p:spPr bwMode="gray">
          <a:xfrm>
            <a:off x="0" y="444200"/>
            <a:ext cx="2502244" cy="4356399"/>
          </a:xfrm>
          <a:prstGeom prst="rect">
            <a:avLst/>
          </a:prstGeom>
          <a:solidFill>
            <a:schemeClr val="accent5"/>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3" name="TextBox 22"/>
          <p:cNvSpPr txBox="1"/>
          <p:nvPr userDrawn="1"/>
        </p:nvSpPr>
        <p:spPr bwMode="gray">
          <a:xfrm>
            <a:off x="264105" y="1466267"/>
            <a:ext cx="2068331" cy="692497"/>
          </a:xfrm>
          <a:prstGeom prst="rect">
            <a:avLst/>
          </a:prstGeom>
          <a:noFill/>
        </p:spPr>
        <p:txBody>
          <a:bodyPr wrap="square" lIns="0" tIns="0" rIns="0" bIns="0" rtlCol="0">
            <a:spAutoFit/>
          </a:bodyPr>
          <a:lstStyle/>
          <a:p>
            <a:pPr algn="l">
              <a:spcBef>
                <a:spcPts val="500"/>
              </a:spcBef>
            </a:pPr>
            <a:r>
              <a:rPr lang="en-US" sz="2500" b="1" dirty="0" smtClean="0">
                <a:solidFill>
                  <a:schemeClr val="bg1"/>
                </a:solidFill>
              </a:rPr>
              <a:t>4:3</a:t>
            </a:r>
            <a:br>
              <a:rPr lang="en-US" sz="2500" b="1" dirty="0" smtClean="0">
                <a:solidFill>
                  <a:schemeClr val="bg1"/>
                </a:solidFill>
              </a:rPr>
            </a:br>
            <a:r>
              <a:rPr lang="en-US" sz="2000" b="0" dirty="0" smtClean="0">
                <a:solidFill>
                  <a:schemeClr val="bg1"/>
                </a:solidFill>
              </a:rPr>
              <a:t>On-screen</a:t>
            </a:r>
          </a:p>
        </p:txBody>
      </p:sp>
      <p:cxnSp>
        <p:nvCxnSpPr>
          <p:cNvPr id="25" name="Straight Connector 24"/>
          <p:cNvCxnSpPr/>
          <p:nvPr userDrawn="1"/>
        </p:nvCxnSpPr>
        <p:spPr bwMode="gray">
          <a:xfrm>
            <a:off x="271463" y="2292950"/>
            <a:ext cx="206097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bwMode="gray">
          <a:xfrm>
            <a:off x="271463" y="2371262"/>
            <a:ext cx="2173362" cy="138499"/>
          </a:xfrm>
          <a:prstGeom prst="rect">
            <a:avLst/>
          </a:prstGeom>
          <a:noFill/>
        </p:spPr>
        <p:txBody>
          <a:bodyPr wrap="square" lIns="0" tIns="0" rIns="0" bIns="0" rtlCol="0">
            <a:spAutoFit/>
          </a:bodyPr>
          <a:lstStyle/>
          <a:p>
            <a:pPr>
              <a:spcBef>
                <a:spcPts val="500"/>
              </a:spcBef>
            </a:pPr>
            <a:r>
              <a:rPr lang="pt-BR" sz="900" b="1" dirty="0" smtClean="0">
                <a:solidFill>
                  <a:schemeClr val="bg1"/>
                </a:solidFill>
              </a:rPr>
              <a:t>All projected presentations:</a:t>
            </a:r>
            <a:endParaRPr lang="pt-BR" sz="900" b="1" dirty="0">
              <a:solidFill>
                <a:schemeClr val="bg1"/>
              </a:solidFill>
            </a:endParaRPr>
          </a:p>
        </p:txBody>
      </p:sp>
      <p:pic>
        <p:nvPicPr>
          <p:cNvPr id="33" name="Picture 32" descr="Screen Clippi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666233" y="617182"/>
            <a:ext cx="3459061" cy="2596812"/>
          </a:xfrm>
          <a:prstGeom prst="rect">
            <a:avLst/>
          </a:prstGeom>
          <a:ln w="6350">
            <a:solidFill>
              <a:schemeClr val="accent4"/>
            </a:solidFill>
            <a:miter lim="800000"/>
          </a:ln>
        </p:spPr>
      </p:pic>
      <p:pic>
        <p:nvPicPr>
          <p:cNvPr id="27" name="Picture 2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271464" y="732330"/>
            <a:ext cx="1244214" cy="477850"/>
          </a:xfrm>
          <a:prstGeom prst="rect">
            <a:avLst/>
          </a:prstGeom>
        </p:spPr>
      </p:pic>
      <p:sp>
        <p:nvSpPr>
          <p:cNvPr id="32" name="TextBox 31"/>
          <p:cNvSpPr txBox="1"/>
          <p:nvPr userDrawn="1"/>
        </p:nvSpPr>
        <p:spPr bwMode="gray">
          <a:xfrm>
            <a:off x="455635" y="2603763"/>
            <a:ext cx="1344839" cy="897682"/>
          </a:xfrm>
          <a:prstGeom prst="rect">
            <a:avLst/>
          </a:prstGeom>
          <a:noFill/>
        </p:spPr>
        <p:txBody>
          <a:bodyPr wrap="square" lIns="0" tIns="0" rIns="0" bIns="0" rtlCol="0">
            <a:spAutoFit/>
          </a:bodyPr>
          <a:lstStyle/>
          <a:p>
            <a:pPr marL="112713" indent="-112713">
              <a:spcBef>
                <a:spcPts val="400"/>
              </a:spcBef>
              <a:buFont typeface="Arial" panose="020B0604020202020204" pitchFamily="34" charset="0"/>
              <a:buChar char="•"/>
            </a:pPr>
            <a:r>
              <a:rPr lang="en-US" sz="900" dirty="0" smtClean="0">
                <a:solidFill>
                  <a:schemeClr val="bg1"/>
                </a:solidFill>
              </a:rPr>
              <a:t>National meetings</a:t>
            </a:r>
          </a:p>
          <a:p>
            <a:pPr marL="112713" indent="-112713">
              <a:spcBef>
                <a:spcPts val="400"/>
              </a:spcBef>
              <a:buFont typeface="Arial" panose="020B0604020202020204" pitchFamily="34" charset="0"/>
              <a:buChar char="•"/>
            </a:pPr>
            <a:r>
              <a:rPr lang="en-US" sz="900" dirty="0" smtClean="0">
                <a:solidFill>
                  <a:schemeClr val="bg1"/>
                </a:solidFill>
              </a:rPr>
              <a:t>Webconferences</a:t>
            </a:r>
          </a:p>
          <a:p>
            <a:pPr marL="112713" indent="-112713">
              <a:spcBef>
                <a:spcPts val="400"/>
              </a:spcBef>
              <a:buFont typeface="Arial" panose="020B0604020202020204" pitchFamily="34" charset="0"/>
              <a:buChar char="•"/>
            </a:pPr>
            <a:r>
              <a:rPr lang="en-US" sz="900" dirty="0" smtClean="0">
                <a:solidFill>
                  <a:schemeClr val="bg1"/>
                </a:solidFill>
              </a:rPr>
              <a:t>Roundtables</a:t>
            </a:r>
          </a:p>
          <a:p>
            <a:pPr marL="112713" indent="-112713">
              <a:spcBef>
                <a:spcPts val="400"/>
              </a:spcBef>
              <a:buFont typeface="Arial" panose="020B0604020202020204" pitchFamily="34" charset="0"/>
              <a:buChar char="•"/>
            </a:pPr>
            <a:r>
              <a:rPr lang="en-US" sz="900" dirty="0" smtClean="0">
                <a:solidFill>
                  <a:schemeClr val="bg1"/>
                </a:solidFill>
              </a:rPr>
              <a:t>Onsites</a:t>
            </a:r>
          </a:p>
          <a:p>
            <a:pPr marL="112713" indent="-112713">
              <a:spcBef>
                <a:spcPts val="400"/>
              </a:spcBef>
              <a:buFont typeface="Arial" panose="020B0604020202020204" pitchFamily="34" charset="0"/>
              <a:buChar char="•"/>
            </a:pPr>
            <a:r>
              <a:rPr lang="en-US" sz="900" dirty="0" smtClean="0">
                <a:solidFill>
                  <a:schemeClr val="bg1"/>
                </a:solidFill>
              </a:rPr>
              <a:t>Conferences</a:t>
            </a:r>
          </a:p>
        </p:txBody>
      </p:sp>
      <p:sp>
        <p:nvSpPr>
          <p:cNvPr id="34" name="Rectangle 33"/>
          <p:cNvSpPr/>
          <p:nvPr userDrawn="1"/>
        </p:nvSpPr>
        <p:spPr bwMode="gray">
          <a:xfrm>
            <a:off x="0" y="0"/>
            <a:ext cx="6400800" cy="401986"/>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Bef>
                <a:spcPts val="500"/>
              </a:spcBef>
            </a:pPr>
            <a:r>
              <a:rPr lang="en-US" sz="1200" b="1" dirty="0" smtClean="0">
                <a:solidFill>
                  <a:schemeClr val="bg1"/>
                </a:solidFill>
              </a:rPr>
              <a:t>Delete Page </a:t>
            </a:r>
            <a:r>
              <a:rPr lang="en-US" sz="1200" b="1" dirty="0">
                <a:solidFill>
                  <a:schemeClr val="bg1"/>
                </a:solidFill>
              </a:rPr>
              <a:t>A</a:t>
            </a:r>
            <a:r>
              <a:rPr lang="en-US" sz="1200" b="1" dirty="0" smtClean="0">
                <a:solidFill>
                  <a:schemeClr val="bg1"/>
                </a:solidFill>
              </a:rPr>
              <a:t>fter Reading   |   2018</a:t>
            </a:r>
            <a:r>
              <a:rPr lang="en-US" sz="1200" b="1" baseline="0" dirty="0" smtClean="0">
                <a:solidFill>
                  <a:schemeClr val="bg1"/>
                </a:solidFill>
              </a:rPr>
              <a:t> Template Edition</a:t>
            </a:r>
            <a:endParaRPr lang="en-US" sz="1200" b="1" dirty="0" smtClean="0">
              <a:solidFill>
                <a:schemeClr val="bg1"/>
              </a:solidFill>
            </a:endParaRPr>
          </a:p>
        </p:txBody>
      </p:sp>
      <p:sp>
        <p:nvSpPr>
          <p:cNvPr id="35" name="Text Placeholder 7"/>
          <p:cNvSpPr txBox="1">
            <a:spLocks/>
          </p:cNvSpPr>
          <p:nvPr userDrawn="1"/>
        </p:nvSpPr>
        <p:spPr bwMode="gray">
          <a:xfrm>
            <a:off x="277813" y="4134769"/>
            <a:ext cx="1879693" cy="415498"/>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900" b="1" dirty="0" smtClean="0">
                <a:solidFill>
                  <a:schemeClr val="bg1"/>
                </a:solidFill>
              </a:rPr>
              <a:t>Need Help? </a:t>
            </a:r>
            <a:br>
              <a:rPr lang="en-US" sz="900" b="1" dirty="0" smtClean="0">
                <a:solidFill>
                  <a:schemeClr val="bg1"/>
                </a:solidFill>
              </a:rPr>
            </a:br>
            <a:r>
              <a:rPr lang="en-US" sz="900" b="0" dirty="0" smtClean="0">
                <a:solidFill>
                  <a:schemeClr val="bg1"/>
                </a:solidFill>
              </a:rPr>
              <a:t>Visit portals.eab.com/dss </a:t>
            </a:r>
            <a:r>
              <a:rPr lang="en-US" sz="900" b="0" dirty="0">
                <a:solidFill>
                  <a:schemeClr val="bg1"/>
                </a:solidFill>
              </a:rPr>
              <a:t>or email </a:t>
            </a:r>
            <a:r>
              <a:rPr lang="en-US" sz="900" b="0" dirty="0" smtClean="0">
                <a:solidFill>
                  <a:schemeClr val="bg1"/>
                </a:solidFill>
              </a:rPr>
              <a:t>DSS-Requests@eab.com</a:t>
            </a:r>
            <a:endParaRPr lang="en-US" sz="900" b="0" dirty="0">
              <a:solidFill>
                <a:schemeClr val="bg1"/>
              </a:solidFill>
            </a:endParaRPr>
          </a:p>
        </p:txBody>
      </p:sp>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bwMode="gray">
          <a:xfrm>
            <a:off x="2663289" y="3320517"/>
            <a:ext cx="3459699" cy="1308452"/>
          </a:xfrm>
          <a:prstGeom prst="rect">
            <a:avLst/>
          </a:prstGeom>
        </p:spPr>
      </p:pic>
      <p:sp>
        <p:nvSpPr>
          <p:cNvPr id="12" name="Text Placeholder 7"/>
          <p:cNvSpPr txBox="1">
            <a:spLocks/>
          </p:cNvSpPr>
          <p:nvPr userDrawn="1"/>
        </p:nvSpPr>
        <p:spPr bwMode="gray">
          <a:xfrm>
            <a:off x="277813" y="3697538"/>
            <a:ext cx="2321952" cy="276999"/>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900" b="1" dirty="0" smtClean="0">
                <a:solidFill>
                  <a:schemeClr val="bg1"/>
                </a:solidFill>
              </a:rPr>
              <a:t>Need 16:9 format? </a:t>
            </a:r>
            <a:br>
              <a:rPr lang="en-US" sz="900" b="1" dirty="0" smtClean="0">
                <a:solidFill>
                  <a:schemeClr val="bg1"/>
                </a:solidFill>
              </a:rPr>
            </a:br>
            <a:r>
              <a:rPr lang="en-US" sz="900" b="0" dirty="0" smtClean="0">
                <a:solidFill>
                  <a:schemeClr val="bg1"/>
                </a:solidFill>
              </a:rPr>
              <a:t>Email DSS-Requests@eab.com</a:t>
            </a:r>
            <a:endParaRPr lang="en-US" sz="900" b="0" dirty="0">
              <a:solidFill>
                <a:schemeClr val="bg1"/>
              </a:solidFill>
            </a:endParaRPr>
          </a:p>
        </p:txBody>
      </p:sp>
    </p:spTree>
    <p:custDataLst>
      <p:tags r:id="rId1"/>
    </p:custDataLst>
    <p:extLst>
      <p:ext uri="{BB962C8B-B14F-4D97-AF65-F5344CB8AC3E}">
        <p14:creationId xmlns:p14="http://schemas.microsoft.com/office/powerpoint/2010/main" val="41335917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tes">
    <p:bg bwMode="gray">
      <p:bgRef idx="1001">
        <a:schemeClr val="bg1"/>
      </p:bgRef>
    </p:bg>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cxnSp>
        <p:nvCxnSpPr>
          <p:cNvPr id="34" name="Straight Connector 33"/>
          <p:cNvCxnSpPr/>
          <p:nvPr userDrawn="1"/>
        </p:nvCxnSpPr>
        <p:spPr bwMode="gray">
          <a:xfrm>
            <a:off x="283818" y="1110912"/>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43" name="Title 1"/>
          <p:cNvSpPr txBox="1">
            <a:spLocks/>
          </p:cNvSpPr>
          <p:nvPr userDrawn="1"/>
        </p:nvSpPr>
        <p:spPr bwMode="gray">
          <a:xfrm>
            <a:off x="283818" y="309824"/>
            <a:ext cx="772685" cy="256480"/>
          </a:xfrm>
          <a:prstGeom prst="rect">
            <a:avLst/>
          </a:prstGeom>
        </p:spPr>
        <p:txBody>
          <a:bodyPr wrap="square" lIns="0" tIns="0" rIns="0" bIns="0" anchor="b" anchorCtr="0">
            <a:spAutoFit/>
          </a:bodyPr>
          <a:lstStyle>
            <a:lvl1pPr algn="l" defTabSz="640080" rtl="0" eaLnBrk="1" latinLnBrk="0" hangingPunct="1">
              <a:lnSpc>
                <a:spcPct val="90000"/>
              </a:lnSpc>
              <a:spcBef>
                <a:spcPct val="0"/>
              </a:spcBef>
              <a:buNone/>
              <a:defRPr sz="1800" b="0" kern="1200" spc="40" baseline="0">
                <a:solidFill>
                  <a:schemeClr val="tx1"/>
                </a:solidFill>
                <a:latin typeface="+mj-lt"/>
                <a:ea typeface="+mj-ea"/>
                <a:cs typeface="+mj-cs"/>
              </a:defRPr>
            </a:lvl1pPr>
          </a:lstStyle>
          <a:p>
            <a:pPr>
              <a:lnSpc>
                <a:spcPct val="90000"/>
              </a:lnSpc>
            </a:pPr>
            <a:r>
              <a:rPr lang="en-US" spc="50" baseline="0" dirty="0" smtClean="0">
                <a:solidFill>
                  <a:schemeClr val="tx1"/>
                </a:solidFill>
              </a:rPr>
              <a:t>Notes:</a:t>
            </a:r>
          </a:p>
        </p:txBody>
      </p:sp>
      <p:grpSp>
        <p:nvGrpSpPr>
          <p:cNvPr id="24" name="Group 23"/>
          <p:cNvGrpSpPr/>
          <p:nvPr userDrawn="1"/>
        </p:nvGrpSpPr>
        <p:grpSpPr bwMode="gray">
          <a:xfrm>
            <a:off x="5888334" y="0"/>
            <a:ext cx="458401" cy="507600"/>
            <a:chOff x="5888334" y="0"/>
            <a:chExt cx="458401" cy="507600"/>
          </a:xfrm>
        </p:grpSpPr>
        <p:sp>
          <p:nvSpPr>
            <p:cNvPr id="25" name="Freeform 24"/>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dirty="0"/>
            </a:p>
          </p:txBody>
        </p:sp>
        <p:sp>
          <p:nvSpPr>
            <p:cNvPr id="26"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4" name="TextBox 43"/>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smtClean="0">
              <a:latin typeface="+mj-lt"/>
            </a:endParaRPr>
          </a:p>
        </p:txBody>
      </p:sp>
      <p:cxnSp>
        <p:nvCxnSpPr>
          <p:cNvPr id="45" name="Straight Connector 44"/>
          <p:cNvCxnSpPr/>
          <p:nvPr userDrawn="1"/>
        </p:nvCxnSpPr>
        <p:spPr bwMode="gray">
          <a:xfrm>
            <a:off x="283818" y="4397429"/>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bwMode="gray">
          <a:xfrm>
            <a:off x="283818" y="1476081"/>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bwMode="gray">
          <a:xfrm>
            <a:off x="283818" y="1841250"/>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bwMode="gray">
          <a:xfrm>
            <a:off x="283818" y="2206419"/>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bwMode="gray">
          <a:xfrm>
            <a:off x="283818" y="2571588"/>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bwMode="gray">
          <a:xfrm>
            <a:off x="283818" y="2936757"/>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userDrawn="1"/>
        </p:nvCxnSpPr>
        <p:spPr bwMode="gray">
          <a:xfrm>
            <a:off x="283818" y="3301926"/>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bwMode="gray">
          <a:xfrm>
            <a:off x="283818" y="3667095"/>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bwMode="gray">
          <a:xfrm>
            <a:off x="283818" y="4032264"/>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42962089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ver Page: Top Slide">
    <p:spTree>
      <p:nvGrpSpPr>
        <p:cNvPr id="1" name=""/>
        <p:cNvGrpSpPr/>
        <p:nvPr/>
      </p:nvGrpSpPr>
      <p:grpSpPr>
        <a:xfrm>
          <a:off x="0" y="0"/>
          <a:ext cx="0" cy="0"/>
          <a:chOff x="0" y="0"/>
          <a:chExt cx="0" cy="0"/>
        </a:xfrm>
      </p:grpSpPr>
      <p:sp>
        <p:nvSpPr>
          <p:cNvPr id="20" name="Title 19"/>
          <p:cNvSpPr>
            <a:spLocks noGrp="1"/>
          </p:cNvSpPr>
          <p:nvPr>
            <p:ph type="title" hasCustomPrompt="1"/>
          </p:nvPr>
        </p:nvSpPr>
        <p:spPr bwMode="gray">
          <a:xfrm>
            <a:off x="371475" y="3279699"/>
            <a:ext cx="5029200" cy="830997"/>
          </a:xfrm>
          <a:prstGeom prst="rect">
            <a:avLst/>
          </a:prstGeom>
        </p:spPr>
        <p:txBody>
          <a:bodyPr lIns="0" tIns="0" rIns="0" bIns="0" anchor="b" anchorCtr="0">
            <a:spAutoFit/>
          </a:bodyPr>
          <a:lstStyle>
            <a:lvl1pPr>
              <a:lnSpc>
                <a:spcPct val="90000"/>
              </a:lnSpc>
              <a:defRPr sz="3000" b="0" spc="50" baseline="0">
                <a:solidFill>
                  <a:schemeClr val="tx1"/>
                </a:solidFill>
              </a:defRPr>
            </a:lvl1pPr>
          </a:lstStyle>
          <a:p>
            <a:r>
              <a:rPr lang="en-US" dirty="0" smtClean="0"/>
              <a:t>Cover Title – Rockwell 30pt Regular, Title Case</a:t>
            </a:r>
          </a:p>
        </p:txBody>
      </p:sp>
      <p:sp>
        <p:nvSpPr>
          <p:cNvPr id="22" name="Text Placeholder 21"/>
          <p:cNvSpPr>
            <a:spLocks noGrp="1"/>
          </p:cNvSpPr>
          <p:nvPr>
            <p:ph type="body" sz="quarter" idx="16" hasCustomPrompt="1"/>
          </p:nvPr>
        </p:nvSpPr>
        <p:spPr bwMode="gray">
          <a:xfrm>
            <a:off x="371475" y="4342854"/>
            <a:ext cx="5029200" cy="215444"/>
          </a:xfrm>
        </p:spPr>
        <p:txBody>
          <a:bodyPr/>
          <a:lstStyle>
            <a:lvl1pPr marL="0" indent="0">
              <a:spcBef>
                <a:spcPts val="0"/>
              </a:spcBef>
              <a:buNone/>
              <a:defRPr sz="1400" baseline="0">
                <a:solidFill>
                  <a:schemeClr val="tx1"/>
                </a:solidFill>
              </a:defRPr>
            </a:lvl1pPr>
            <a:lvl2pPr marL="114300" indent="0">
              <a:spcBef>
                <a:spcPts val="0"/>
              </a:spcBef>
              <a:buNone/>
              <a:defRPr sz="1400"/>
            </a:lvl2pPr>
            <a:lvl3pPr marL="228600" indent="0">
              <a:spcBef>
                <a:spcPts val="0"/>
              </a:spcBef>
              <a:buNone/>
              <a:defRPr sz="1400"/>
            </a:lvl3pPr>
            <a:lvl4pPr marL="342900" indent="0">
              <a:spcBef>
                <a:spcPts val="0"/>
              </a:spcBef>
              <a:buNone/>
              <a:defRPr sz="1400"/>
            </a:lvl4pPr>
            <a:lvl5pPr marL="457200" indent="0">
              <a:spcBef>
                <a:spcPts val="0"/>
              </a:spcBef>
              <a:buNone/>
              <a:defRPr sz="1400"/>
            </a:lvl5pPr>
          </a:lstStyle>
          <a:p>
            <a:pPr lvl="0"/>
            <a:r>
              <a:rPr lang="en-US" dirty="0" smtClean="0"/>
              <a:t>Cover Subtitle – Verdana 14pt Regular, Title Case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1303" y="379532"/>
            <a:ext cx="1685547" cy="734569"/>
          </a:xfrm>
          <a:prstGeom prst="rect">
            <a:avLst/>
          </a:prstGeom>
          <a:noFill/>
          <a:ln>
            <a:noFill/>
          </a:ln>
        </p:spPr>
      </p:pic>
    </p:spTree>
    <p:custDataLst>
      <p:tags r:id="rId1"/>
    </p:custDataLst>
    <p:extLst>
      <p:ext uri="{BB962C8B-B14F-4D97-AF65-F5344CB8AC3E}">
        <p14:creationId xmlns:p14="http://schemas.microsoft.com/office/powerpoint/2010/main" val="34852067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34" userDrawn="1">
          <p15:clr>
            <a:srgbClr val="FBAE40"/>
          </p15:clr>
        </p15:guide>
        <p15:guide id="2" orient="horz" pos="2591" userDrawn="1">
          <p15:clr>
            <a:srgbClr val="FBAE40"/>
          </p15:clr>
        </p15:guide>
        <p15:guide id="3" orient="horz" pos="2735"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ver Page: Bottom Slide">
    <p:spTree>
      <p:nvGrpSpPr>
        <p:cNvPr id="1" name=""/>
        <p:cNvGrpSpPr/>
        <p:nvPr/>
      </p:nvGrpSpPr>
      <p:grpSpPr>
        <a:xfrm>
          <a:off x="0" y="0"/>
          <a:ext cx="0" cy="0"/>
          <a:chOff x="0" y="0"/>
          <a:chExt cx="0" cy="0"/>
        </a:xfrm>
      </p:grpSpPr>
      <p:cxnSp>
        <p:nvCxnSpPr>
          <p:cNvPr id="5" name="Straight Connector 4"/>
          <p:cNvCxnSpPr/>
          <p:nvPr userDrawn="1"/>
        </p:nvCxnSpPr>
        <p:spPr bwMode="gray">
          <a:xfrm>
            <a:off x="22860" y="4097682"/>
            <a:ext cx="6355080"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3939708" y="4191900"/>
            <a:ext cx="2438232" cy="215444"/>
          </a:xfrm>
          <a:prstGeom prst="rect">
            <a:avLst/>
          </a:prstGeom>
        </p:spPr>
        <p:txBody>
          <a:bodyPr wrap="none" lIns="0" tIns="0" rIns="0" bIns="0" anchor="t" anchorCtr="0">
            <a:spAutoFit/>
          </a:bodyPr>
          <a:lstStyle>
            <a:lvl1pPr algn="r">
              <a:lnSpc>
                <a:spcPct val="100000"/>
              </a:lnSpc>
              <a:defRPr sz="1400" b="0" spc="0" baseline="0">
                <a:solidFill>
                  <a:schemeClr val="accent3"/>
                </a:solidFill>
                <a:latin typeface="+mn-lt"/>
              </a:defRPr>
            </a:lvl1pPr>
          </a:lstStyle>
          <a:p>
            <a:r>
              <a:rPr lang="en-US" dirty="0" smtClean="0"/>
              <a:t>Insert Program Name Here</a:t>
            </a:r>
          </a:p>
        </p:txBody>
      </p:sp>
      <p:sp>
        <p:nvSpPr>
          <p:cNvPr id="4" name="Text Placeholder 3"/>
          <p:cNvSpPr>
            <a:spLocks noGrp="1"/>
          </p:cNvSpPr>
          <p:nvPr>
            <p:ph type="body" sz="quarter" idx="16" hasCustomPrompt="1"/>
          </p:nvPr>
        </p:nvSpPr>
        <p:spPr bwMode="gray">
          <a:xfrm>
            <a:off x="3389943" y="4431033"/>
            <a:ext cx="2987997" cy="153888"/>
          </a:xfrm>
        </p:spPr>
        <p:txBody>
          <a:bodyPr wrap="none"/>
          <a:lstStyle>
            <a:lvl1pPr marL="0" indent="0" algn="r">
              <a:spcBef>
                <a:spcPts val="0"/>
              </a:spcBef>
              <a:buNone/>
              <a:defRPr sz="1000">
                <a:solidFill>
                  <a:schemeClr val="accent3"/>
                </a:solidFill>
              </a:defRPr>
            </a:lvl1pPr>
          </a:lstStyle>
          <a:p>
            <a:pPr lvl="0"/>
            <a:r>
              <a:rPr lang="en-US" dirty="0" smtClean="0"/>
              <a:t>Insert Sub-program Name Here (if necessary)</a:t>
            </a:r>
          </a:p>
        </p:txBody>
      </p:sp>
    </p:spTree>
    <p:custDataLst>
      <p:tags r:id="rId1"/>
    </p:custDataLst>
    <p:extLst>
      <p:ext uri="{BB962C8B-B14F-4D97-AF65-F5344CB8AC3E}">
        <p14:creationId xmlns:p14="http://schemas.microsoft.com/office/powerpoint/2010/main" val="171461595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639"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nside Cover: Top Slid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281610" y="309824"/>
            <a:ext cx="4111003" cy="256480"/>
          </a:xfrm>
          <a:prstGeom prst="rect">
            <a:avLst/>
          </a:prstGeom>
        </p:spPr>
        <p:txBody>
          <a:bodyPr wrap="square" lIns="0" tIns="0" rIns="0" bIns="0" anchor="t" anchorCtr="0">
            <a:spAutoFit/>
          </a:bodyPr>
          <a:lstStyle>
            <a:lvl1pPr>
              <a:lnSpc>
                <a:spcPct val="90000"/>
              </a:lnSpc>
              <a:defRPr b="0">
                <a:solidFill>
                  <a:schemeClr val="tx1"/>
                </a:solidFill>
              </a:defRPr>
            </a:lvl1pPr>
          </a:lstStyle>
          <a:p>
            <a:r>
              <a:rPr lang="en-US" dirty="0" smtClean="0"/>
              <a:t>Insert Program Name Here</a:t>
            </a:r>
          </a:p>
        </p:txBody>
      </p:sp>
      <p:sp>
        <p:nvSpPr>
          <p:cNvPr id="6" name="Text Placeholder 5"/>
          <p:cNvSpPr>
            <a:spLocks noGrp="1"/>
          </p:cNvSpPr>
          <p:nvPr>
            <p:ph type="body" sz="quarter" idx="37" hasCustomPrompt="1"/>
          </p:nvPr>
        </p:nvSpPr>
        <p:spPr bwMode="gray">
          <a:xfrm>
            <a:off x="688369" y="968034"/>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smtClean="0"/>
              <a:t>Project Director (insert text)</a:t>
            </a:r>
          </a:p>
        </p:txBody>
      </p:sp>
      <p:sp>
        <p:nvSpPr>
          <p:cNvPr id="8" name="Text Placeholder 7"/>
          <p:cNvSpPr>
            <a:spLocks noGrp="1"/>
          </p:cNvSpPr>
          <p:nvPr>
            <p:ph type="body" sz="quarter" idx="38" hasCustomPrompt="1"/>
          </p:nvPr>
        </p:nvSpPr>
        <p:spPr bwMode="gray">
          <a:xfrm>
            <a:off x="688369" y="1175826"/>
            <a:ext cx="3200400" cy="138499"/>
          </a:xfrm>
        </p:spPr>
        <p:txBody>
          <a:bodyPr/>
          <a:lstStyle>
            <a:lvl1pPr marL="0" indent="0">
              <a:spcBef>
                <a:spcPts val="200"/>
              </a:spcBef>
              <a:buNone/>
              <a:defRPr>
                <a:solidFill>
                  <a:schemeClr val="accent3"/>
                </a:solidFill>
              </a:defRPr>
            </a:lvl1pPr>
          </a:lstStyle>
          <a:p>
            <a:pPr lvl="0"/>
            <a:r>
              <a:rPr lang="en-US" dirty="0" smtClean="0"/>
              <a:t>Insert Name(s) Here</a:t>
            </a:r>
          </a:p>
        </p:txBody>
      </p:sp>
      <p:sp>
        <p:nvSpPr>
          <p:cNvPr id="10" name="Text Placeholder 9"/>
          <p:cNvSpPr>
            <a:spLocks noGrp="1"/>
          </p:cNvSpPr>
          <p:nvPr>
            <p:ph type="body" sz="quarter" idx="39" hasCustomPrompt="1"/>
          </p:nvPr>
        </p:nvSpPr>
        <p:spPr bwMode="gray">
          <a:xfrm>
            <a:off x="688369" y="1609882"/>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smtClean="0"/>
              <a:t>Contributing Consultants (insert text)</a:t>
            </a:r>
          </a:p>
        </p:txBody>
      </p:sp>
      <p:sp>
        <p:nvSpPr>
          <p:cNvPr id="12" name="Text Placeholder 11"/>
          <p:cNvSpPr>
            <a:spLocks noGrp="1"/>
          </p:cNvSpPr>
          <p:nvPr>
            <p:ph type="body" sz="quarter" idx="40" hasCustomPrompt="1"/>
          </p:nvPr>
        </p:nvSpPr>
        <p:spPr bwMode="gray">
          <a:xfrm>
            <a:off x="688369" y="1819016"/>
            <a:ext cx="3200400" cy="138499"/>
          </a:xfrm>
        </p:spPr>
        <p:txBody>
          <a:bodyPr/>
          <a:lstStyle>
            <a:lvl1pPr marL="0" indent="0">
              <a:spcBef>
                <a:spcPts val="200"/>
              </a:spcBef>
              <a:buNone/>
              <a:defRPr>
                <a:solidFill>
                  <a:schemeClr val="accent3"/>
                </a:solidFill>
              </a:defRPr>
            </a:lvl1pPr>
          </a:lstStyle>
          <a:p>
            <a:pPr lvl="0"/>
            <a:r>
              <a:rPr lang="en-US" dirty="0" smtClean="0"/>
              <a:t>Insert Name(s) Here</a:t>
            </a:r>
          </a:p>
        </p:txBody>
      </p:sp>
      <p:sp>
        <p:nvSpPr>
          <p:cNvPr id="14" name="Text Placeholder 13"/>
          <p:cNvSpPr>
            <a:spLocks noGrp="1"/>
          </p:cNvSpPr>
          <p:nvPr>
            <p:ph type="body" sz="quarter" idx="41" hasCustomPrompt="1"/>
          </p:nvPr>
        </p:nvSpPr>
        <p:spPr bwMode="gray">
          <a:xfrm>
            <a:off x="688369" y="2250476"/>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smtClean="0"/>
              <a:t>Design Consultant (insert text)</a:t>
            </a:r>
          </a:p>
        </p:txBody>
      </p:sp>
      <p:sp>
        <p:nvSpPr>
          <p:cNvPr id="17" name="Text Placeholder 16"/>
          <p:cNvSpPr>
            <a:spLocks noGrp="1"/>
          </p:cNvSpPr>
          <p:nvPr>
            <p:ph type="body" sz="quarter" idx="42" hasCustomPrompt="1"/>
          </p:nvPr>
        </p:nvSpPr>
        <p:spPr bwMode="gray">
          <a:xfrm>
            <a:off x="688369" y="2459785"/>
            <a:ext cx="3200400"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smtClean="0"/>
              <a:t>Insert Name(s) Here</a:t>
            </a:r>
          </a:p>
        </p:txBody>
      </p:sp>
      <p:sp>
        <p:nvSpPr>
          <p:cNvPr id="27" name="Text Placeholder 26"/>
          <p:cNvSpPr>
            <a:spLocks noGrp="1"/>
          </p:cNvSpPr>
          <p:nvPr>
            <p:ph type="body" sz="quarter" idx="43" hasCustomPrompt="1"/>
          </p:nvPr>
        </p:nvSpPr>
        <p:spPr bwMode="gray">
          <a:xfrm>
            <a:off x="688369" y="2888149"/>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smtClean="0"/>
              <a:t>Executive Director (insert text)</a:t>
            </a:r>
          </a:p>
        </p:txBody>
      </p:sp>
      <p:sp>
        <p:nvSpPr>
          <p:cNvPr id="29" name="Text Placeholder 28"/>
          <p:cNvSpPr>
            <a:spLocks noGrp="1"/>
          </p:cNvSpPr>
          <p:nvPr>
            <p:ph type="body" sz="quarter" idx="44" hasCustomPrompt="1"/>
          </p:nvPr>
        </p:nvSpPr>
        <p:spPr bwMode="gray">
          <a:xfrm>
            <a:off x="688369" y="3097903"/>
            <a:ext cx="3200400"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smtClean="0"/>
              <a:t>Insert Name(s) Here</a:t>
            </a:r>
          </a:p>
        </p:txBody>
      </p:sp>
      <p:cxnSp>
        <p:nvCxnSpPr>
          <p:cNvPr id="16" name="Straight Connector 15"/>
          <p:cNvCxnSpPr/>
          <p:nvPr userDrawn="1"/>
        </p:nvCxnSpPr>
        <p:spPr bwMode="gray">
          <a:xfrm>
            <a:off x="4773942" y="309824"/>
            <a:ext cx="0" cy="4490776"/>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bwMode="gray">
          <a:xfrm>
            <a:off x="4860213" y="300832"/>
            <a:ext cx="1404663" cy="4334013"/>
          </a:xfrm>
          <a:prstGeom prst="rect">
            <a:avLst/>
          </a:prstGeom>
          <a:noFill/>
        </p:spPr>
        <p:txBody>
          <a:bodyPr wrap="square" lIns="0" tIns="0" rIns="0" bIns="0" rtlCol="0">
            <a:noAutofit/>
          </a:bodyPr>
          <a:lstStyle/>
          <a:p>
            <a:pPr>
              <a:spcBef>
                <a:spcPts val="400"/>
              </a:spcBef>
            </a:pPr>
            <a:r>
              <a:rPr lang="en-US" sz="500" b="1" baseline="0" dirty="0" smtClean="0">
                <a:solidFill>
                  <a:schemeClr val="tx1"/>
                </a:solidFill>
                <a:latin typeface="+mn-lt"/>
                <a:cs typeface="Arial"/>
              </a:rPr>
              <a:t>LEGAL CAVEAT</a:t>
            </a:r>
          </a:p>
          <a:p>
            <a:pPr>
              <a:spcBef>
                <a:spcPts val="400"/>
              </a:spcBef>
            </a:pPr>
            <a:r>
              <a:rPr lang="en-US" sz="500" baseline="0" dirty="0" smtClean="0">
                <a:solidFill>
                  <a:schemeClr val="tx1"/>
                </a:solidFill>
                <a:latin typeface="+mn-lt"/>
                <a:cs typeface="Arial"/>
              </a:rPr>
              <a:t>EAB Global, Inc. (“EAB”) has made efforts to verify the accuracy of the information it provides to members. This report relies</a:t>
            </a:r>
            <a:br>
              <a:rPr lang="en-US" sz="500" baseline="0" dirty="0" smtClean="0">
                <a:solidFill>
                  <a:schemeClr val="tx1"/>
                </a:solidFill>
                <a:latin typeface="+mn-lt"/>
                <a:cs typeface="Arial"/>
              </a:rPr>
            </a:br>
            <a:r>
              <a:rPr lang="en-US" sz="500" baseline="0" dirty="0" smtClean="0">
                <a:solidFill>
                  <a:schemeClr val="tx1"/>
                </a:solidFill>
                <a:latin typeface="+mn-lt"/>
                <a:cs typeface="Arial"/>
              </a:rPr>
              <a:t>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 </a:t>
            </a:r>
            <a:br>
              <a:rPr lang="en-US" sz="500" baseline="0" dirty="0" smtClean="0">
                <a:solidFill>
                  <a:schemeClr val="tx1"/>
                </a:solidFill>
                <a:latin typeface="+mn-lt"/>
                <a:cs typeface="Arial"/>
              </a:rPr>
            </a:br>
            <a:r>
              <a:rPr lang="en-US" sz="500" baseline="0" dirty="0" smtClean="0">
                <a:solidFill>
                  <a:schemeClr val="tx1"/>
                </a:solidFill>
                <a:latin typeface="+mn-lt"/>
                <a:cs typeface="Arial"/>
              </a:rPr>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600"/>
              </a:spcBef>
            </a:pPr>
            <a:r>
              <a:rPr lang="en-US" sz="500" baseline="0" dirty="0" smtClean="0">
                <a:solidFill>
                  <a:schemeClr val="tx1"/>
                </a:solidFill>
                <a:latin typeface="+mn-lt"/>
                <a:cs typeface="Arial"/>
              </a:rPr>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 (b) an endorsement of the company or its products or services by an EAB Organization. No EAB Organization is affiliated with any such company.</a:t>
            </a:r>
          </a:p>
        </p:txBody>
      </p:sp>
    </p:spTree>
    <p:custDataLst>
      <p:tags r:id="rId1"/>
    </p:custDataLst>
    <p:extLst>
      <p:ext uri="{BB962C8B-B14F-4D97-AF65-F5344CB8AC3E}">
        <p14:creationId xmlns:p14="http://schemas.microsoft.com/office/powerpoint/2010/main" val="275696569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32" userDrawn="1">
          <p15:clr>
            <a:srgbClr val="FBAE40"/>
          </p15:clr>
        </p15:guide>
        <p15:guide id="2" orient="horz" pos="195" userDrawn="1">
          <p15:clr>
            <a:srgbClr val="FBAE40"/>
          </p15:clr>
        </p15:guide>
        <p15:guide id="3" pos="276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side Cover: Bottom Slide">
    <p:spTree>
      <p:nvGrpSpPr>
        <p:cNvPr id="1" name=""/>
        <p:cNvGrpSpPr/>
        <p:nvPr/>
      </p:nvGrpSpPr>
      <p:grpSpPr>
        <a:xfrm>
          <a:off x="0" y="0"/>
          <a:ext cx="0" cy="0"/>
          <a:chOff x="0" y="0"/>
          <a:chExt cx="0" cy="0"/>
        </a:xfrm>
      </p:grpSpPr>
      <p:sp>
        <p:nvSpPr>
          <p:cNvPr id="8" name="TextBox 7"/>
          <p:cNvSpPr txBox="1"/>
          <p:nvPr userDrawn="1"/>
        </p:nvSpPr>
        <p:spPr bwMode="gray">
          <a:xfrm>
            <a:off x="4860213" y="24057"/>
            <a:ext cx="1473868" cy="4514056"/>
          </a:xfrm>
          <a:prstGeom prst="rect">
            <a:avLst/>
          </a:prstGeom>
          <a:noFill/>
        </p:spPr>
        <p:txBody>
          <a:bodyPr wrap="square" lIns="0" tIns="0" rIns="0" bIns="0" rtlCol="0">
            <a:spAutoFit/>
          </a:bodyPr>
          <a:lstStyle/>
          <a:p>
            <a:pPr>
              <a:spcBef>
                <a:spcPts val="400"/>
              </a:spcBef>
            </a:pPr>
            <a:r>
              <a:rPr lang="en-US" sz="500" b="1" baseline="0" dirty="0" smtClean="0">
                <a:solidFill>
                  <a:schemeClr val="tx1"/>
                </a:solidFill>
                <a:latin typeface="+mn-lt"/>
                <a:cs typeface="Arial"/>
              </a:rPr>
              <a:t>IMPORTANT: Please read the following.</a:t>
            </a:r>
          </a:p>
          <a:p>
            <a:pPr>
              <a:spcBef>
                <a:spcPts val="400"/>
              </a:spcBef>
            </a:pPr>
            <a:r>
              <a:rPr lang="en-US" sz="500" baseline="0" dirty="0" smtClean="0">
                <a:solidFill>
                  <a:schemeClr val="tx1"/>
                </a:solidFill>
                <a:latin typeface="+mn-lt"/>
                <a:cs typeface="Arial"/>
              </a:rPr>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91440" indent="-114300">
              <a:spcBef>
                <a:spcPts val="400"/>
              </a:spcBef>
            </a:pPr>
            <a:r>
              <a:rPr lang="en-US" sz="500" baseline="0" dirty="0" smtClean="0">
                <a:solidFill>
                  <a:schemeClr val="tx1"/>
                </a:solidFill>
                <a:latin typeface="+mn-lt"/>
                <a:cs typeface="Arial"/>
              </a:rPr>
              <a:t>1.	All right, title, and interest in and to this Report is owned by an EAB Organization. Except as stated herein, no right, license, permission, or interest of any kind in </a:t>
            </a:r>
            <a:br>
              <a:rPr lang="en-US" sz="500" baseline="0" dirty="0" smtClean="0">
                <a:solidFill>
                  <a:schemeClr val="tx1"/>
                </a:solidFill>
                <a:latin typeface="+mn-lt"/>
                <a:cs typeface="Arial"/>
              </a:rPr>
            </a:br>
            <a:r>
              <a:rPr lang="en-US" sz="500" baseline="0" dirty="0" smtClean="0">
                <a:solidFill>
                  <a:schemeClr val="tx1"/>
                </a:solidFill>
                <a:latin typeface="+mn-lt"/>
                <a:cs typeface="Arial"/>
              </a:rPr>
              <a:t>this Report is intended to be given, transferred to, or acquired by a member. Each member is authorized to use this Report only to the extent expressly authorized herein.</a:t>
            </a:r>
          </a:p>
          <a:p>
            <a:pPr marL="91440" indent="-114300">
              <a:spcBef>
                <a:spcPts val="400"/>
              </a:spcBef>
            </a:pPr>
            <a:r>
              <a:rPr lang="en-US" sz="500" baseline="0" dirty="0" smtClean="0">
                <a:solidFill>
                  <a:schemeClr val="tx1"/>
                </a:solidFill>
                <a:latin typeface="+mn-lt"/>
                <a:cs typeface="Arial"/>
              </a:rPr>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91440" indent="-114300">
              <a:spcBef>
                <a:spcPts val="400"/>
              </a:spcBef>
            </a:pPr>
            <a:r>
              <a:rPr lang="en-US" sz="500" baseline="0" dirty="0" smtClean="0">
                <a:solidFill>
                  <a:schemeClr val="tx1"/>
                </a:solidFill>
                <a:latin typeface="+mn-lt"/>
                <a:cs typeface="Arial"/>
              </a:rPr>
              <a:t>3.	Each member may make this Report available solely to those of its employees and agents who (a) are registered for the workshop or membership program of which this Report is a part, (b) require access to this Report in order to learn </a:t>
            </a:r>
            <a:br>
              <a:rPr lang="en-US" sz="500" baseline="0" dirty="0" smtClean="0">
                <a:solidFill>
                  <a:schemeClr val="tx1"/>
                </a:solidFill>
                <a:latin typeface="+mn-lt"/>
                <a:cs typeface="Arial"/>
              </a:rPr>
            </a:br>
            <a:r>
              <a:rPr lang="en-US" sz="500" baseline="0" dirty="0" smtClean="0">
                <a:solidFill>
                  <a:schemeClr val="tx1"/>
                </a:solidFill>
                <a:latin typeface="+mn-lt"/>
                <a:cs typeface="Arial"/>
              </a:rPr>
              <a:t>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91440" indent="-114300">
              <a:spcBef>
                <a:spcPts val="400"/>
              </a:spcBef>
            </a:pPr>
            <a:r>
              <a:rPr lang="en-US" sz="500" baseline="0" dirty="0" smtClean="0">
                <a:solidFill>
                  <a:schemeClr val="tx1"/>
                </a:solidFill>
                <a:latin typeface="+mn-lt"/>
                <a:cs typeface="Arial"/>
              </a:rPr>
              <a:t>4.	Each member shall not remove from this Report any confidential markings, copyright notices, and/or other similar indicia herein.</a:t>
            </a:r>
          </a:p>
          <a:p>
            <a:pPr marL="91440" indent="-114300">
              <a:spcBef>
                <a:spcPts val="400"/>
              </a:spcBef>
            </a:pPr>
            <a:r>
              <a:rPr lang="en-US" sz="500" baseline="0" dirty="0" smtClean="0">
                <a:solidFill>
                  <a:schemeClr val="tx1"/>
                </a:solidFill>
                <a:latin typeface="+mn-lt"/>
                <a:cs typeface="Arial"/>
              </a:rPr>
              <a:t>5.	Each member is responsible for any breach of its obligations as stated herein by any of its employees or agents.</a:t>
            </a:r>
          </a:p>
          <a:p>
            <a:pPr marL="91440" indent="-114300">
              <a:spcBef>
                <a:spcPts val="400"/>
              </a:spcBef>
            </a:pPr>
            <a:r>
              <a:rPr lang="en-US" sz="500" baseline="0" dirty="0" smtClean="0">
                <a:solidFill>
                  <a:schemeClr val="tx1"/>
                </a:solidFill>
                <a:latin typeface="+mn-lt"/>
                <a:cs typeface="Arial"/>
              </a:rPr>
              <a:t>6.	If a member is unwilling to abide by any </a:t>
            </a:r>
            <a:br>
              <a:rPr lang="en-US" sz="500" baseline="0" dirty="0" smtClean="0">
                <a:solidFill>
                  <a:schemeClr val="tx1"/>
                </a:solidFill>
                <a:latin typeface="+mn-lt"/>
                <a:cs typeface="Arial"/>
              </a:rPr>
            </a:br>
            <a:r>
              <a:rPr lang="en-US" sz="500" baseline="0" dirty="0" smtClean="0">
                <a:solidFill>
                  <a:schemeClr val="tx1"/>
                </a:solidFill>
                <a:latin typeface="+mn-lt"/>
                <a:cs typeface="Arial"/>
              </a:rPr>
              <a:t>of the foregoing obligations, then such member shall promptly return this Report and all copies thereof to EAB.</a:t>
            </a:r>
          </a:p>
        </p:txBody>
      </p:sp>
      <p:cxnSp>
        <p:nvCxnSpPr>
          <p:cNvPr id="10" name="Straight Connector 9"/>
          <p:cNvCxnSpPr/>
          <p:nvPr userDrawn="1"/>
        </p:nvCxnSpPr>
        <p:spPr bwMode="gray">
          <a:xfrm>
            <a:off x="4773942" y="0"/>
            <a:ext cx="0" cy="4522788"/>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412669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perless Meeting Credit/Caveat">
    <p:spTree>
      <p:nvGrpSpPr>
        <p:cNvPr id="1" name=""/>
        <p:cNvGrpSpPr/>
        <p:nvPr/>
      </p:nvGrpSpPr>
      <p:grpSpPr>
        <a:xfrm>
          <a:off x="0" y="0"/>
          <a:ext cx="0" cy="0"/>
          <a:chOff x="0" y="0"/>
          <a:chExt cx="0" cy="0"/>
        </a:xfrm>
      </p:grpSpPr>
      <p:sp>
        <p:nvSpPr>
          <p:cNvPr id="34" name="Title 1"/>
          <p:cNvSpPr>
            <a:spLocks noGrp="1"/>
          </p:cNvSpPr>
          <p:nvPr>
            <p:ph type="title" hasCustomPrompt="1"/>
          </p:nvPr>
        </p:nvSpPr>
        <p:spPr bwMode="gray">
          <a:xfrm>
            <a:off x="281610" y="309824"/>
            <a:ext cx="3327462" cy="256480"/>
          </a:xfrm>
          <a:prstGeom prst="rect">
            <a:avLst/>
          </a:prstGeom>
        </p:spPr>
        <p:txBody>
          <a:bodyPr wrap="square" lIns="0" tIns="0" rIns="0" bIns="0" anchor="t" anchorCtr="0">
            <a:spAutoFit/>
          </a:bodyPr>
          <a:lstStyle>
            <a:lvl1pPr>
              <a:lnSpc>
                <a:spcPct val="90000"/>
              </a:lnSpc>
              <a:defRPr b="0">
                <a:solidFill>
                  <a:schemeClr val="tx1"/>
                </a:solidFill>
              </a:defRPr>
            </a:lvl1pPr>
          </a:lstStyle>
          <a:p>
            <a:r>
              <a:rPr lang="en-US" dirty="0" smtClean="0"/>
              <a:t>Insert Program Name Here</a:t>
            </a:r>
          </a:p>
        </p:txBody>
      </p:sp>
      <p:sp>
        <p:nvSpPr>
          <p:cNvPr id="35" name="Text Placeholder 5"/>
          <p:cNvSpPr>
            <a:spLocks noGrp="1"/>
          </p:cNvSpPr>
          <p:nvPr>
            <p:ph type="body" sz="quarter" idx="37" hasCustomPrompt="1"/>
          </p:nvPr>
        </p:nvSpPr>
        <p:spPr bwMode="gray">
          <a:xfrm>
            <a:off x="591552" y="968034"/>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smtClean="0"/>
              <a:t>Project Director (insert text)</a:t>
            </a:r>
          </a:p>
        </p:txBody>
      </p:sp>
      <p:sp>
        <p:nvSpPr>
          <p:cNvPr id="36" name="Text Placeholder 7"/>
          <p:cNvSpPr>
            <a:spLocks noGrp="1"/>
          </p:cNvSpPr>
          <p:nvPr>
            <p:ph type="body" sz="quarter" idx="38" hasCustomPrompt="1"/>
          </p:nvPr>
        </p:nvSpPr>
        <p:spPr bwMode="gray">
          <a:xfrm>
            <a:off x="591552" y="1175826"/>
            <a:ext cx="3019522" cy="138499"/>
          </a:xfrm>
        </p:spPr>
        <p:txBody>
          <a:bodyPr/>
          <a:lstStyle>
            <a:lvl1pPr marL="0" indent="0">
              <a:spcBef>
                <a:spcPts val="200"/>
              </a:spcBef>
              <a:buNone/>
              <a:defRPr>
                <a:solidFill>
                  <a:schemeClr val="accent3"/>
                </a:solidFill>
              </a:defRPr>
            </a:lvl1pPr>
          </a:lstStyle>
          <a:p>
            <a:pPr lvl="0"/>
            <a:r>
              <a:rPr lang="en-US" dirty="0" smtClean="0"/>
              <a:t>Insert Name(s) Here</a:t>
            </a:r>
          </a:p>
        </p:txBody>
      </p:sp>
      <p:sp>
        <p:nvSpPr>
          <p:cNvPr id="37" name="Text Placeholder 9"/>
          <p:cNvSpPr>
            <a:spLocks noGrp="1"/>
          </p:cNvSpPr>
          <p:nvPr>
            <p:ph type="body" sz="quarter" idx="39" hasCustomPrompt="1"/>
          </p:nvPr>
        </p:nvSpPr>
        <p:spPr bwMode="gray">
          <a:xfrm>
            <a:off x="591552" y="1609882"/>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smtClean="0"/>
              <a:t>Contributing Consultants (insert text)</a:t>
            </a:r>
          </a:p>
        </p:txBody>
      </p:sp>
      <p:sp>
        <p:nvSpPr>
          <p:cNvPr id="38" name="Text Placeholder 11"/>
          <p:cNvSpPr>
            <a:spLocks noGrp="1"/>
          </p:cNvSpPr>
          <p:nvPr>
            <p:ph type="body" sz="quarter" idx="40" hasCustomPrompt="1"/>
          </p:nvPr>
        </p:nvSpPr>
        <p:spPr bwMode="gray">
          <a:xfrm>
            <a:off x="591552" y="1819016"/>
            <a:ext cx="3019522" cy="138499"/>
          </a:xfrm>
        </p:spPr>
        <p:txBody>
          <a:bodyPr/>
          <a:lstStyle>
            <a:lvl1pPr marL="0" indent="0">
              <a:spcBef>
                <a:spcPts val="200"/>
              </a:spcBef>
              <a:buNone/>
              <a:defRPr>
                <a:solidFill>
                  <a:schemeClr val="accent3"/>
                </a:solidFill>
              </a:defRPr>
            </a:lvl1pPr>
          </a:lstStyle>
          <a:p>
            <a:pPr lvl="0"/>
            <a:r>
              <a:rPr lang="en-US" dirty="0" smtClean="0"/>
              <a:t>Insert Name(s) Here</a:t>
            </a:r>
          </a:p>
        </p:txBody>
      </p:sp>
      <p:sp>
        <p:nvSpPr>
          <p:cNvPr id="39" name="Text Placeholder 13"/>
          <p:cNvSpPr>
            <a:spLocks noGrp="1"/>
          </p:cNvSpPr>
          <p:nvPr>
            <p:ph type="body" sz="quarter" idx="41" hasCustomPrompt="1"/>
          </p:nvPr>
        </p:nvSpPr>
        <p:spPr bwMode="gray">
          <a:xfrm>
            <a:off x="591552" y="2250476"/>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smtClean="0"/>
              <a:t>Design Consultant (insert text)</a:t>
            </a:r>
          </a:p>
        </p:txBody>
      </p:sp>
      <p:sp>
        <p:nvSpPr>
          <p:cNvPr id="40" name="Text Placeholder 16"/>
          <p:cNvSpPr>
            <a:spLocks noGrp="1"/>
          </p:cNvSpPr>
          <p:nvPr>
            <p:ph type="body" sz="quarter" idx="42" hasCustomPrompt="1"/>
          </p:nvPr>
        </p:nvSpPr>
        <p:spPr bwMode="gray">
          <a:xfrm>
            <a:off x="591552" y="2459785"/>
            <a:ext cx="3019522"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smtClean="0"/>
              <a:t>Insert Name(s) Here</a:t>
            </a:r>
          </a:p>
        </p:txBody>
      </p:sp>
      <p:sp>
        <p:nvSpPr>
          <p:cNvPr id="41" name="Text Placeholder 26"/>
          <p:cNvSpPr>
            <a:spLocks noGrp="1"/>
          </p:cNvSpPr>
          <p:nvPr>
            <p:ph type="body" sz="quarter" idx="43" hasCustomPrompt="1"/>
          </p:nvPr>
        </p:nvSpPr>
        <p:spPr bwMode="gray">
          <a:xfrm>
            <a:off x="591552" y="2888149"/>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smtClean="0"/>
              <a:t>Executive Director (insert text)</a:t>
            </a:r>
          </a:p>
        </p:txBody>
      </p:sp>
      <p:sp>
        <p:nvSpPr>
          <p:cNvPr id="42" name="Text Placeholder 28"/>
          <p:cNvSpPr>
            <a:spLocks noGrp="1"/>
          </p:cNvSpPr>
          <p:nvPr>
            <p:ph type="body" sz="quarter" idx="44" hasCustomPrompt="1"/>
          </p:nvPr>
        </p:nvSpPr>
        <p:spPr bwMode="gray">
          <a:xfrm>
            <a:off x="591552" y="3097903"/>
            <a:ext cx="3019522"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smtClean="0"/>
              <a:t>Insert Name(s) Here</a:t>
            </a:r>
          </a:p>
        </p:txBody>
      </p:sp>
      <p:cxnSp>
        <p:nvCxnSpPr>
          <p:cNvPr id="13" name="Straight Connector 12"/>
          <p:cNvCxnSpPr/>
          <p:nvPr userDrawn="1"/>
        </p:nvCxnSpPr>
        <p:spPr bwMode="gray">
          <a:xfrm>
            <a:off x="4086830" y="0"/>
            <a:ext cx="0" cy="480060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bwMode="gray">
          <a:xfrm>
            <a:off x="4173101" y="198787"/>
            <a:ext cx="2060883" cy="4429575"/>
          </a:xfrm>
          <a:prstGeom prst="rect">
            <a:avLst/>
          </a:prstGeom>
          <a:noFill/>
        </p:spPr>
        <p:txBody>
          <a:bodyPr wrap="square" lIns="0" tIns="0" rIns="0" bIns="0" rtlCol="0">
            <a:noAutofit/>
          </a:bodyPr>
          <a:lstStyle/>
          <a:p>
            <a:pPr>
              <a:spcBef>
                <a:spcPts val="300"/>
              </a:spcBef>
            </a:pPr>
            <a:r>
              <a:rPr lang="en-US" sz="420" b="1" dirty="0" smtClean="0"/>
              <a:t>LEGAL CAVEAT</a:t>
            </a:r>
          </a:p>
          <a:p>
            <a:pPr>
              <a:spcBef>
                <a:spcPts val="300"/>
              </a:spcBef>
            </a:pPr>
            <a:r>
              <a:rPr lang="en-US" sz="420" dirty="0" smtClean="0"/>
              <a:t>EAB Global, Inc. (“EAB”) has made efforts to verify the accuracy of the information it provides to members. This report relies 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a:t>
            </a:r>
            <a:r>
              <a:rPr lang="en-US" sz="420" baseline="0" dirty="0" smtClean="0"/>
              <a:t> </a:t>
            </a:r>
            <a:r>
              <a:rPr lang="en-US" sz="420" dirty="0" smtClean="0"/>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300"/>
              </a:spcBef>
            </a:pPr>
            <a:r>
              <a:rPr lang="en-US" sz="420" dirty="0" smtClean="0"/>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a:t>
            </a:r>
            <a:br>
              <a:rPr lang="en-US" sz="420" dirty="0" smtClean="0"/>
            </a:br>
            <a:r>
              <a:rPr lang="en-US" sz="420" dirty="0" smtClean="0"/>
              <a:t>(b) an endorsement of the company or its products or services by an EAB Organization. No EAB Organization is affiliated with any such company.</a:t>
            </a:r>
          </a:p>
          <a:p>
            <a:pPr>
              <a:spcBef>
                <a:spcPts val="800"/>
              </a:spcBef>
            </a:pPr>
            <a:r>
              <a:rPr lang="en-US" sz="420" b="1" dirty="0" smtClean="0"/>
              <a:t>IMPORTANT: Please read the following.</a:t>
            </a:r>
          </a:p>
          <a:p>
            <a:pPr>
              <a:spcBef>
                <a:spcPts val="300"/>
              </a:spcBef>
            </a:pPr>
            <a:r>
              <a:rPr lang="en-US" sz="420" dirty="0" smtClean="0"/>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114300" indent="-114300">
              <a:spcBef>
                <a:spcPts val="300"/>
              </a:spcBef>
            </a:pPr>
            <a:r>
              <a:rPr lang="en-US" sz="420" dirty="0" smtClean="0"/>
              <a:t>1.	All right, title, and interest in and to this Report is owned by an EAB Organization. Except as stated herein, no right, license, permission, or interest of any kind in this Report is intended to be given, transferred to, or acquired by a member. Each member is authorized to use this Report only to the extent expressly authorized herein.</a:t>
            </a:r>
          </a:p>
          <a:p>
            <a:pPr marL="114300" indent="-114300">
              <a:spcBef>
                <a:spcPts val="300"/>
              </a:spcBef>
            </a:pPr>
            <a:r>
              <a:rPr lang="en-US" sz="420" dirty="0" smtClean="0"/>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14300" indent="-114300">
              <a:spcBef>
                <a:spcPts val="300"/>
              </a:spcBef>
            </a:pPr>
            <a:r>
              <a:rPr lang="en-US" sz="420" dirty="0" smtClean="0"/>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14300" indent="-114300">
              <a:spcBef>
                <a:spcPts val="300"/>
              </a:spcBef>
            </a:pPr>
            <a:r>
              <a:rPr lang="en-US" sz="420" dirty="0" smtClean="0"/>
              <a:t>4.	Each member shall not remove from this Report any confidential markings, copyright notices, and/or other similar indicia herein.</a:t>
            </a:r>
          </a:p>
          <a:p>
            <a:pPr marL="114300" indent="-114300">
              <a:spcBef>
                <a:spcPts val="300"/>
              </a:spcBef>
            </a:pPr>
            <a:r>
              <a:rPr lang="en-US" sz="420" dirty="0" smtClean="0"/>
              <a:t>5.	Each member is responsible for any breach of its obligations as stated herein by any of its employees or agents.</a:t>
            </a:r>
          </a:p>
          <a:p>
            <a:pPr marL="114300" indent="-114300">
              <a:spcBef>
                <a:spcPts val="300"/>
              </a:spcBef>
            </a:pPr>
            <a:r>
              <a:rPr lang="en-US" sz="420" dirty="0" smtClean="0"/>
              <a:t>6.	If a member is unwilling to abide by any of the foregoing obligations, then such member shall promptly return this Report and all copies thereof to EAB.</a:t>
            </a:r>
          </a:p>
        </p:txBody>
      </p:sp>
    </p:spTree>
    <p:custDataLst>
      <p:tags r:id="rId1"/>
    </p:custDataLst>
    <p:extLst>
      <p:ext uri="{BB962C8B-B14F-4D97-AF65-F5344CB8AC3E}">
        <p14:creationId xmlns:p14="http://schemas.microsoft.com/office/powerpoint/2010/main" val="179471282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70">
          <p15:clr>
            <a:srgbClr val="FBAE40"/>
          </p15:clr>
        </p15:guide>
        <p15:guide id="2" orient="horz" pos="195" userDrawn="1">
          <p15:clr>
            <a:srgbClr val="FBAE40"/>
          </p15:clr>
        </p15:guide>
        <p15:guide id="3" pos="241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ack Cover: Top Slide">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60241131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ck Cover: Bottom Slide">
    <p:bg bwMode="gray">
      <p:bgRef idx="1001">
        <a:schemeClr val="bg1"/>
      </p:bgRef>
    </p:bg>
    <p:spTree>
      <p:nvGrpSpPr>
        <p:cNvPr id="1" name=""/>
        <p:cNvGrpSpPr/>
        <p:nvPr/>
      </p:nvGrpSpPr>
      <p:grpSpPr>
        <a:xfrm>
          <a:off x="0" y="0"/>
          <a:ext cx="0" cy="0"/>
          <a:chOff x="0" y="0"/>
          <a:chExt cx="0" cy="0"/>
        </a:xfrm>
      </p:grpSpPr>
      <p:sp>
        <p:nvSpPr>
          <p:cNvPr id="26" name="Rectangle 25">
            <a:hlinkClick r:id="rId3"/>
          </p:cNvPr>
          <p:cNvSpPr/>
          <p:nvPr userDrawn="1"/>
        </p:nvSpPr>
        <p:spPr bwMode="gray">
          <a:xfrm>
            <a:off x="996386" y="3293849"/>
            <a:ext cx="4408029" cy="128835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grpSp>
        <p:nvGrpSpPr>
          <p:cNvPr id="27" name="Group 26"/>
          <p:cNvGrpSpPr/>
          <p:nvPr userDrawn="1"/>
        </p:nvGrpSpPr>
        <p:grpSpPr>
          <a:xfrm>
            <a:off x="1564154" y="3459989"/>
            <a:ext cx="3272492" cy="957891"/>
            <a:chOff x="2249954" y="8720284"/>
            <a:chExt cx="3272492" cy="957891"/>
          </a:xfrm>
        </p:grpSpPr>
        <p:pic>
          <p:nvPicPr>
            <p:cNvPr id="28" name="Picture 2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3266202" y="8720284"/>
              <a:ext cx="1239997" cy="474433"/>
            </a:xfrm>
            <a:prstGeom prst="rect">
              <a:avLst/>
            </a:prstGeom>
          </p:spPr>
        </p:pic>
        <p:sp>
          <p:nvSpPr>
            <p:cNvPr id="29" name="TextBox 28"/>
            <p:cNvSpPr txBox="1"/>
            <p:nvPr userDrawn="1"/>
          </p:nvSpPr>
          <p:spPr bwMode="gray">
            <a:xfrm>
              <a:off x="2249954" y="9306278"/>
              <a:ext cx="3272492" cy="371897"/>
            </a:xfrm>
            <a:prstGeom prst="rect">
              <a:avLst/>
            </a:prstGeom>
            <a:noFill/>
          </p:spPr>
          <p:txBody>
            <a:bodyPr wrap="square" lIns="0" tIns="0" rIns="0" bIns="0" rtlCol="0">
              <a:spAutoFit/>
            </a:bodyPr>
            <a:lstStyle/>
            <a:p>
              <a:pPr algn="ctr">
                <a:spcBef>
                  <a:spcPts val="500"/>
                </a:spcBef>
              </a:pPr>
              <a:r>
                <a:rPr lang="en-US" sz="1000" spc="0" baseline="0" dirty="0" smtClean="0">
                  <a:latin typeface="+mj-lt"/>
                </a:rPr>
                <a:t>Washington DC   Richmond   Birmingham   Minneapolis</a:t>
              </a:r>
            </a:p>
            <a:p>
              <a:pPr algn="ctr">
                <a:spcBef>
                  <a:spcPts val="500"/>
                </a:spcBef>
              </a:pPr>
              <a:r>
                <a:rPr lang="en-US" sz="1000" b="1" spc="0" baseline="0" dirty="0" smtClean="0">
                  <a:latin typeface="+mj-lt"/>
                </a:rPr>
                <a:t>P</a:t>
              </a:r>
              <a:r>
                <a:rPr lang="en-US" sz="1000" spc="0" baseline="0" dirty="0" smtClean="0">
                  <a:latin typeface="+mj-lt"/>
                </a:rPr>
                <a:t> 202-747-1000   </a:t>
              </a:r>
              <a:r>
                <a:rPr lang="en-US" sz="1000" b="1" spc="0" baseline="0" dirty="0" smtClean="0">
                  <a:latin typeface="+mj-lt"/>
                </a:rPr>
                <a:t>F</a:t>
              </a:r>
              <a:r>
                <a:rPr lang="en-US" sz="1000" spc="0" baseline="0" dirty="0" smtClean="0">
                  <a:latin typeface="+mj-lt"/>
                </a:rPr>
                <a:t> 202-747-1010   </a:t>
              </a:r>
              <a:r>
                <a:rPr lang="en-US" sz="1000" spc="0" baseline="0" dirty="0" smtClean="0">
                  <a:solidFill>
                    <a:schemeClr val="accent6"/>
                  </a:solidFill>
                  <a:latin typeface="+mj-lt"/>
                </a:rPr>
                <a:t>eab.com</a:t>
              </a:r>
            </a:p>
          </p:txBody>
        </p:sp>
        <p:cxnSp>
          <p:nvCxnSpPr>
            <p:cNvPr id="30" name="Straight Connector 29"/>
            <p:cNvCxnSpPr/>
            <p:nvPr userDrawn="1"/>
          </p:nvCxnSpPr>
          <p:spPr bwMode="gray">
            <a:xfrm>
              <a:off x="32409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bwMode="gray">
            <a:xfrm>
              <a:off x="3922418"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bwMode="gray">
            <a:xfrm>
              <a:off x="47323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bwMode="gray">
            <a:xfrm>
              <a:off x="3579671"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bwMode="gray">
            <a:xfrm>
              <a:off x="4556251"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316981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p:bg bwMode="gray">
      <p:bgPr>
        <a:solidFill>
          <a:srgbClr val="003D7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812800" y="2115916"/>
            <a:ext cx="4389120" cy="692497"/>
          </a:xfrm>
          <a:prstGeom prst="rect">
            <a:avLst/>
          </a:prstGeom>
        </p:spPr>
        <p:txBody>
          <a:bodyPr lIns="0" tIns="0" rIns="0" bIns="0" anchor="b" anchorCtr="0">
            <a:spAutoFit/>
          </a:bodyPr>
          <a:lstStyle>
            <a:lvl1pPr>
              <a:lnSpc>
                <a:spcPct val="90000"/>
              </a:lnSpc>
              <a:defRPr sz="2500" b="0" baseline="0">
                <a:solidFill>
                  <a:schemeClr val="bg1"/>
                </a:solidFill>
              </a:defRPr>
            </a:lvl1pPr>
          </a:lstStyle>
          <a:p>
            <a:pPr lvl="0"/>
            <a:r>
              <a:rPr lang="en-US" dirty="0" smtClean="0"/>
              <a:t>Presentation Title – Rockwell 25pt Regular, Title Case</a:t>
            </a:r>
          </a:p>
        </p:txBody>
      </p:sp>
      <p:sp>
        <p:nvSpPr>
          <p:cNvPr id="5" name="Text Placeholder 4"/>
          <p:cNvSpPr>
            <a:spLocks noGrp="1"/>
          </p:cNvSpPr>
          <p:nvPr>
            <p:ph type="body" sz="quarter" idx="13" hasCustomPrompt="1"/>
          </p:nvPr>
        </p:nvSpPr>
        <p:spPr bwMode="gray">
          <a:xfrm>
            <a:off x="812800" y="2924994"/>
            <a:ext cx="4389120" cy="169277"/>
          </a:xfrm>
        </p:spPr>
        <p:txBody>
          <a:bodyPr/>
          <a:lstStyle>
            <a:lvl1pPr marL="0" indent="0">
              <a:spcBef>
                <a:spcPts val="0"/>
              </a:spcBef>
              <a:buNone/>
              <a:defRPr sz="1100" baseline="0">
                <a:solidFill>
                  <a:schemeClr val="accent1"/>
                </a:solidFill>
              </a:defRPr>
            </a:lvl1pPr>
            <a:lvl2pPr marL="114300" indent="0">
              <a:buNone/>
              <a:defRPr sz="1100">
                <a:solidFill>
                  <a:schemeClr val="accent1"/>
                </a:solidFill>
              </a:defRPr>
            </a:lvl2pPr>
            <a:lvl3pPr marL="228600" indent="0">
              <a:buNone/>
              <a:defRPr sz="1100">
                <a:solidFill>
                  <a:schemeClr val="accent1"/>
                </a:solidFill>
              </a:defRPr>
            </a:lvl3pPr>
            <a:lvl4pPr marL="342900" indent="0">
              <a:buNone/>
              <a:defRPr sz="1100">
                <a:solidFill>
                  <a:schemeClr val="accent1"/>
                </a:solidFill>
              </a:defRPr>
            </a:lvl4pPr>
            <a:lvl5pPr marL="457200" indent="0">
              <a:buNone/>
              <a:defRPr sz="1100">
                <a:solidFill>
                  <a:schemeClr val="accent1"/>
                </a:solidFill>
              </a:defRPr>
            </a:lvl5pPr>
          </a:lstStyle>
          <a:p>
            <a:pPr lvl="0"/>
            <a:r>
              <a:rPr lang="en-US" dirty="0" smtClean="0"/>
              <a:t>Presentation Subtitle – Verdana 11pt Regular, Title Case</a:t>
            </a:r>
          </a:p>
        </p:txBody>
      </p:sp>
      <p:sp>
        <p:nvSpPr>
          <p:cNvPr id="7" name="Text Placeholder 6"/>
          <p:cNvSpPr>
            <a:spLocks noGrp="1"/>
          </p:cNvSpPr>
          <p:nvPr>
            <p:ph type="body" sz="quarter" idx="14" hasCustomPrompt="1"/>
          </p:nvPr>
        </p:nvSpPr>
        <p:spPr bwMode="gray">
          <a:xfrm>
            <a:off x="4294188" y="4245789"/>
            <a:ext cx="1828800" cy="276999"/>
          </a:xfrm>
        </p:spPr>
        <p:txBody>
          <a:bodyPr anchor="b" anchorCtr="0"/>
          <a:lstStyle>
            <a:lvl1pPr marL="0" indent="0" algn="r">
              <a:spcBef>
                <a:spcPts val="0"/>
              </a:spcBef>
              <a:buNone/>
              <a:defRPr>
                <a:solidFill>
                  <a:schemeClr val="bg1"/>
                </a:solidFill>
              </a:defRPr>
            </a:lvl1pPr>
            <a:lvl2pPr marL="114300" indent="0">
              <a:buNone/>
              <a:defRPr>
                <a:solidFill>
                  <a:schemeClr val="bg1"/>
                </a:solidFill>
              </a:defRPr>
            </a:lvl2pPr>
            <a:lvl3pPr marL="228600" indent="0">
              <a:buNone/>
              <a:defRPr>
                <a:solidFill>
                  <a:schemeClr val="bg1"/>
                </a:solidFill>
              </a:defRPr>
            </a:lvl3pPr>
            <a:lvl4pPr marL="342900" indent="0">
              <a:buNone/>
              <a:defRPr>
                <a:solidFill>
                  <a:schemeClr val="bg1"/>
                </a:solidFill>
              </a:defRPr>
            </a:lvl4pPr>
            <a:lvl5pPr marL="457200" indent="0">
              <a:buNone/>
              <a:defRPr>
                <a:solidFill>
                  <a:schemeClr val="bg1"/>
                </a:solidFill>
              </a:defRPr>
            </a:lvl5pPr>
          </a:lstStyle>
          <a:p>
            <a:pPr lvl="0"/>
            <a:r>
              <a:rPr lang="en-US" dirty="0" smtClean="0"/>
              <a:t>Program Name Appears Here Identically to Official Display</a:t>
            </a:r>
          </a:p>
        </p:txBody>
      </p:sp>
      <p:sp>
        <p:nvSpPr>
          <p:cNvPr id="8" name="Rectangle 7"/>
          <p:cNvSpPr/>
          <p:nvPr userDrawn="1"/>
        </p:nvSpPr>
        <p:spPr bwMode="gray">
          <a:xfrm>
            <a:off x="1" y="1"/>
            <a:ext cx="6400800" cy="106579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cxnSp>
        <p:nvCxnSpPr>
          <p:cNvPr id="9" name="Straight Connector 8"/>
          <p:cNvCxnSpPr/>
          <p:nvPr userDrawn="1"/>
        </p:nvCxnSpPr>
        <p:spPr bwMode="gray">
          <a:xfrm>
            <a:off x="0" y="1065791"/>
            <a:ext cx="6400799" cy="0"/>
          </a:xfrm>
          <a:prstGeom prst="line">
            <a:avLst/>
          </a:prstGeom>
          <a:noFill/>
          <a:ln w="38100" cap="flat" cmpd="sng" algn="ctr">
            <a:solidFill>
              <a:schemeClr val="accent6"/>
            </a:solidFill>
            <a:prstDash val="solid"/>
            <a:miter lim="800000"/>
          </a:ln>
          <a:effectLst/>
        </p:spPr>
      </p:cxn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80551" y="274987"/>
            <a:ext cx="1174986" cy="512064"/>
          </a:xfrm>
          <a:prstGeom prst="rect">
            <a:avLst/>
          </a:prstGeom>
        </p:spPr>
      </p:pic>
    </p:spTree>
    <p:custDataLst>
      <p:tags r:id="rId1"/>
    </p:custDataLst>
    <p:extLst>
      <p:ext uri="{BB962C8B-B14F-4D97-AF65-F5344CB8AC3E}">
        <p14:creationId xmlns:p14="http://schemas.microsoft.com/office/powerpoint/2010/main" val="290918230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12" userDrawn="1">
          <p15:clr>
            <a:srgbClr val="FBAE40"/>
          </p15:clr>
        </p15:guide>
        <p15:guide id="0" orient="horz" pos="1770" userDrawn="1">
          <p15:clr>
            <a:srgbClr val="FBAE40"/>
          </p15:clr>
        </p15:guide>
        <p15:guide id="2" orient="horz" pos="18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AB In-Brief">
    <p:bg bwMode="gray">
      <p:bgPr>
        <a:solidFill>
          <a:schemeClr val="tx1"/>
        </a:solidFill>
        <a:effectLst/>
      </p:bgPr>
    </p:bg>
    <p:spTree>
      <p:nvGrpSpPr>
        <p:cNvPr id="1" name=""/>
        <p:cNvGrpSpPr/>
        <p:nvPr/>
      </p:nvGrpSpPr>
      <p:grpSpPr>
        <a:xfrm>
          <a:off x="0" y="0"/>
          <a:ext cx="0" cy="0"/>
          <a:chOff x="0" y="0"/>
          <a:chExt cx="0" cy="0"/>
        </a:xfrm>
      </p:grpSpPr>
      <p:sp>
        <p:nvSpPr>
          <p:cNvPr id="6" name="Text Placeholder 1"/>
          <p:cNvSpPr txBox="1">
            <a:spLocks/>
          </p:cNvSpPr>
          <p:nvPr userDrawn="1"/>
        </p:nvSpPr>
        <p:spPr bwMode="gray">
          <a:xfrm>
            <a:off x="6469574" y="-5582"/>
            <a:ext cx="1382195" cy="1231188"/>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7" name="TextBox 6"/>
          <p:cNvSpPr txBox="1"/>
          <p:nvPr userDrawn="1"/>
        </p:nvSpPr>
        <p:spPr bwMode="gray">
          <a:xfrm>
            <a:off x="6553161" y="50431"/>
            <a:ext cx="1267384" cy="553998"/>
          </a:xfrm>
          <a:prstGeom prst="rect">
            <a:avLst/>
          </a:prstGeom>
          <a:noFill/>
        </p:spPr>
        <p:txBody>
          <a:bodyPr wrap="square" lIns="0" tIns="0" rIns="0" bIns="0" rtlCol="0">
            <a:spAutoFit/>
          </a:bodyPr>
          <a:lstStyle/>
          <a:p>
            <a:pPr>
              <a:spcBef>
                <a:spcPts val="500"/>
              </a:spcBef>
            </a:pPr>
            <a:r>
              <a:rPr lang="en-US" sz="1200" b="1" dirty="0" smtClean="0">
                <a:solidFill>
                  <a:schemeClr val="bg1"/>
                </a:solidFill>
                <a:latin typeface="Arial" panose="020B0604020202020204" pitchFamily="34" charset="0"/>
                <a:cs typeface="Arial" panose="020B0604020202020204" pitchFamily="34" charset="0"/>
              </a:rPr>
              <a:t>DO NOT EDIT THIS SLIDE FOR ANY PURPOSE</a:t>
            </a:r>
          </a:p>
        </p:txBody>
      </p:sp>
      <p:sp>
        <p:nvSpPr>
          <p:cNvPr id="8" name="TextBox 7"/>
          <p:cNvSpPr txBox="1"/>
          <p:nvPr userDrawn="1"/>
        </p:nvSpPr>
        <p:spPr bwMode="gray">
          <a:xfrm>
            <a:off x="6553161" y="722763"/>
            <a:ext cx="1267383" cy="433452"/>
          </a:xfrm>
          <a:prstGeom prst="rect">
            <a:avLst/>
          </a:prstGeom>
          <a:noFill/>
        </p:spPr>
        <p:txBody>
          <a:bodyPr wrap="square" lIns="0" tIns="0" rIns="0" bIns="0" rtlCol="0">
            <a:spAutoFit/>
          </a:bodyPr>
          <a:lstStyle/>
          <a:p>
            <a:pPr>
              <a:spcBef>
                <a:spcPts val="500"/>
              </a:spcBef>
            </a:pPr>
            <a:r>
              <a:rPr lang="en-US" sz="800" dirty="0" smtClean="0">
                <a:solidFill>
                  <a:schemeClr val="bg1"/>
                </a:solidFill>
                <a:latin typeface="Arial" panose="020B0604020202020204" pitchFamily="34" charset="0"/>
                <a:cs typeface="Arial" panose="020B0604020202020204" pitchFamily="34" charset="0"/>
              </a:rPr>
              <a:t>If an edit is necessary,</a:t>
            </a:r>
            <a:br>
              <a:rPr lang="en-US" sz="800" dirty="0" smtClean="0">
                <a:solidFill>
                  <a:schemeClr val="bg1"/>
                </a:solidFill>
                <a:latin typeface="Arial" panose="020B0604020202020204" pitchFamily="34" charset="0"/>
                <a:cs typeface="Arial" panose="020B0604020202020204" pitchFamily="34" charset="0"/>
              </a:rPr>
            </a:br>
            <a:r>
              <a:rPr lang="en-US" sz="800" dirty="0" smtClean="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smtClean="0">
                <a:solidFill>
                  <a:schemeClr val="bg1"/>
                </a:solidFill>
                <a:latin typeface="Arial" panose="020B0604020202020204" pitchFamily="34" charset="0"/>
                <a:cs typeface="Arial" panose="020B0604020202020204" pitchFamily="34" charset="0"/>
              </a:rPr>
              <a:t>DSS-Requests@eab.com</a:t>
            </a:r>
            <a:endParaRPr lang="en-US" sz="800" b="1" i="1" dirty="0">
              <a:solidFill>
                <a:schemeClr val="bg1"/>
              </a:solidFill>
              <a:latin typeface="Arial" panose="020B0604020202020204" pitchFamily="34" charset="0"/>
              <a:cs typeface="Arial" panose="020B0604020202020204" pitchFamily="34" charset="0"/>
            </a:endParaRPr>
          </a:p>
        </p:txBody>
      </p:sp>
      <p:grpSp>
        <p:nvGrpSpPr>
          <p:cNvPr id="12" name="Group 11"/>
          <p:cNvGrpSpPr/>
          <p:nvPr userDrawn="1"/>
        </p:nvGrpSpPr>
        <p:grpSpPr>
          <a:xfrm>
            <a:off x="317383" y="4108190"/>
            <a:ext cx="928093" cy="500820"/>
            <a:chOff x="317383" y="4108190"/>
            <a:chExt cx="928093" cy="500820"/>
          </a:xfrm>
        </p:grpSpPr>
        <p:sp>
          <p:nvSpPr>
            <p:cNvPr id="13" name="TextBox 12"/>
            <p:cNvSpPr txBox="1"/>
            <p:nvPr/>
          </p:nvSpPr>
          <p:spPr bwMode="gray">
            <a:xfrm>
              <a:off x="341491" y="4393566"/>
              <a:ext cx="903985" cy="215444"/>
            </a:xfrm>
            <a:prstGeom prst="rect">
              <a:avLst/>
            </a:prstGeom>
            <a:noFill/>
          </p:spPr>
          <p:txBody>
            <a:bodyPr wrap="square" lIns="0" tIns="0" rIns="0" bIns="0" rtlCol="0">
              <a:spAutoFit/>
            </a:bodyPr>
            <a:lstStyle/>
            <a:p>
              <a:pPr>
                <a:spcBef>
                  <a:spcPts val="500"/>
                </a:spcBef>
              </a:pPr>
              <a:r>
                <a:rPr lang="en-US" sz="700" dirty="0" smtClean="0">
                  <a:solidFill>
                    <a:schemeClr val="bg1"/>
                  </a:solidFill>
                </a:rPr>
                <a:t>Student interactions annually</a:t>
              </a:r>
            </a:p>
          </p:txBody>
        </p:sp>
        <p:sp>
          <p:nvSpPr>
            <p:cNvPr id="14" name="TextBox 13"/>
            <p:cNvSpPr txBox="1"/>
            <p:nvPr/>
          </p:nvSpPr>
          <p:spPr bwMode="gray">
            <a:xfrm>
              <a:off x="317383" y="4108190"/>
              <a:ext cx="702071" cy="276999"/>
            </a:xfrm>
            <a:prstGeom prst="rect">
              <a:avLst/>
            </a:prstGeom>
            <a:noFill/>
          </p:spPr>
          <p:txBody>
            <a:bodyPr wrap="square" lIns="0" tIns="0" rIns="0" bIns="0" rtlCol="0">
              <a:spAutoFit/>
            </a:bodyPr>
            <a:lstStyle/>
            <a:p>
              <a:pPr>
                <a:spcBef>
                  <a:spcPts val="500"/>
                </a:spcBef>
              </a:pPr>
              <a:r>
                <a:rPr lang="en-US" sz="1800" dirty="0" smtClean="0">
                  <a:solidFill>
                    <a:schemeClr val="bg1"/>
                  </a:solidFill>
                  <a:latin typeface="+mj-lt"/>
                </a:rPr>
                <a:t>1.2B+</a:t>
              </a:r>
            </a:p>
          </p:txBody>
        </p:sp>
      </p:grpSp>
      <p:grpSp>
        <p:nvGrpSpPr>
          <p:cNvPr id="15" name="Group 14"/>
          <p:cNvGrpSpPr/>
          <p:nvPr userDrawn="1"/>
        </p:nvGrpSpPr>
        <p:grpSpPr>
          <a:xfrm>
            <a:off x="1735136" y="4108190"/>
            <a:ext cx="1337350" cy="500820"/>
            <a:chOff x="1833779" y="4108190"/>
            <a:chExt cx="1337350" cy="500820"/>
          </a:xfrm>
        </p:grpSpPr>
        <p:sp>
          <p:nvSpPr>
            <p:cNvPr id="16" name="TextBox 15"/>
            <p:cNvSpPr txBox="1"/>
            <p:nvPr/>
          </p:nvSpPr>
          <p:spPr bwMode="gray">
            <a:xfrm>
              <a:off x="1839093" y="4393566"/>
              <a:ext cx="1332036" cy="215444"/>
            </a:xfrm>
            <a:prstGeom prst="rect">
              <a:avLst/>
            </a:prstGeom>
            <a:noFill/>
          </p:spPr>
          <p:txBody>
            <a:bodyPr wrap="square" lIns="0" tIns="0" rIns="0" bIns="0" rtlCol="0">
              <a:spAutoFit/>
            </a:bodyPr>
            <a:lstStyle/>
            <a:p>
              <a:pPr>
                <a:spcBef>
                  <a:spcPts val="500"/>
                </a:spcBef>
              </a:pPr>
              <a:r>
                <a:rPr lang="en-US" sz="700" dirty="0" smtClean="0">
                  <a:solidFill>
                    <a:schemeClr val="bg1"/>
                  </a:solidFill>
                </a:rPr>
                <a:t>Individuals on our student success management system</a:t>
              </a:r>
            </a:p>
          </p:txBody>
        </p:sp>
        <p:sp>
          <p:nvSpPr>
            <p:cNvPr id="17" name="TextBox 16"/>
            <p:cNvSpPr txBox="1"/>
            <p:nvPr/>
          </p:nvSpPr>
          <p:spPr bwMode="gray">
            <a:xfrm>
              <a:off x="1833779" y="4108190"/>
              <a:ext cx="732284" cy="276999"/>
            </a:xfrm>
            <a:prstGeom prst="rect">
              <a:avLst/>
            </a:prstGeom>
            <a:noFill/>
          </p:spPr>
          <p:txBody>
            <a:bodyPr wrap="square" lIns="0" tIns="0" rIns="0" bIns="0" rtlCol="0">
              <a:spAutoFit/>
            </a:bodyPr>
            <a:lstStyle/>
            <a:p>
              <a:pPr>
                <a:spcBef>
                  <a:spcPts val="500"/>
                </a:spcBef>
              </a:pPr>
              <a:r>
                <a:rPr lang="en-US" sz="1800" dirty="0" smtClean="0">
                  <a:solidFill>
                    <a:schemeClr val="bg1"/>
                  </a:solidFill>
                  <a:latin typeface="+mj-lt"/>
                </a:rPr>
                <a:t>1M</a:t>
              </a:r>
              <a:r>
                <a:rPr lang="en-US" sz="1800" baseline="30000" dirty="0" smtClean="0">
                  <a:solidFill>
                    <a:schemeClr val="bg1"/>
                  </a:solidFill>
                  <a:latin typeface="+mj-lt"/>
                </a:rPr>
                <a:t>+</a:t>
              </a:r>
            </a:p>
          </p:txBody>
        </p:sp>
      </p:grpSp>
      <p:grpSp>
        <p:nvGrpSpPr>
          <p:cNvPr id="18" name="Group 17"/>
          <p:cNvGrpSpPr/>
          <p:nvPr userDrawn="1"/>
        </p:nvGrpSpPr>
        <p:grpSpPr>
          <a:xfrm>
            <a:off x="5217412" y="4108190"/>
            <a:ext cx="934401" cy="500820"/>
            <a:chOff x="5217412" y="4108190"/>
            <a:chExt cx="934401" cy="500820"/>
          </a:xfrm>
        </p:grpSpPr>
        <p:sp>
          <p:nvSpPr>
            <p:cNvPr id="19" name="TextBox 18"/>
            <p:cNvSpPr txBox="1"/>
            <p:nvPr/>
          </p:nvSpPr>
          <p:spPr bwMode="gray">
            <a:xfrm>
              <a:off x="5242124" y="4393566"/>
              <a:ext cx="909689" cy="215444"/>
            </a:xfrm>
            <a:prstGeom prst="rect">
              <a:avLst/>
            </a:prstGeom>
            <a:noFill/>
          </p:spPr>
          <p:txBody>
            <a:bodyPr wrap="square" lIns="0" tIns="0" rIns="0" bIns="0" rtlCol="0">
              <a:spAutoFit/>
            </a:bodyPr>
            <a:lstStyle/>
            <a:p>
              <a:pPr>
                <a:spcBef>
                  <a:spcPts val="500"/>
                </a:spcBef>
              </a:pPr>
              <a:r>
                <a:rPr lang="en-US" sz="700" dirty="0" smtClean="0">
                  <a:solidFill>
                    <a:schemeClr val="bg1"/>
                  </a:solidFill>
                </a:rPr>
                <a:t>Goal: Make education smarter</a:t>
              </a:r>
            </a:p>
          </p:txBody>
        </p:sp>
        <p:sp>
          <p:nvSpPr>
            <p:cNvPr id="20" name="TextBox 19"/>
            <p:cNvSpPr txBox="1"/>
            <p:nvPr/>
          </p:nvSpPr>
          <p:spPr bwMode="gray">
            <a:xfrm>
              <a:off x="5217412" y="4108190"/>
              <a:ext cx="643856" cy="276999"/>
            </a:xfrm>
            <a:prstGeom prst="rect">
              <a:avLst/>
            </a:prstGeom>
            <a:noFill/>
          </p:spPr>
          <p:txBody>
            <a:bodyPr wrap="square" lIns="0" tIns="0" rIns="0" bIns="0" rtlCol="0">
              <a:spAutoFit/>
            </a:bodyPr>
            <a:lstStyle/>
            <a:p>
              <a:pPr marL="0" marR="0" indent="0" algn="l" defTabSz="640080" rtl="0" eaLnBrk="1" fontAlgn="auto" latinLnBrk="0" hangingPunct="1">
                <a:lnSpc>
                  <a:spcPct val="100000"/>
                </a:lnSpc>
                <a:spcBef>
                  <a:spcPts val="500"/>
                </a:spcBef>
                <a:spcAft>
                  <a:spcPts val="0"/>
                </a:spcAft>
                <a:buClrTx/>
                <a:buSzTx/>
                <a:buFontTx/>
                <a:buNone/>
                <a:tabLst/>
                <a:defRPr/>
              </a:pPr>
              <a:r>
                <a:rPr lang="en-US" sz="1800" dirty="0" smtClean="0">
                  <a:solidFill>
                    <a:schemeClr val="bg1"/>
                  </a:solidFill>
                  <a:latin typeface="+mj-lt"/>
                </a:rPr>
                <a:t>1</a:t>
              </a:r>
              <a:endParaRPr lang="en-US" sz="1800" kern="1200" baseline="30000" dirty="0" smtClean="0">
                <a:solidFill>
                  <a:schemeClr val="bg1"/>
                </a:solidFill>
                <a:latin typeface="+mn-lt"/>
                <a:ea typeface="+mn-ea"/>
                <a:cs typeface="+mn-cs"/>
              </a:endParaRPr>
            </a:p>
          </p:txBody>
        </p:sp>
      </p:grpSp>
      <p:grpSp>
        <p:nvGrpSpPr>
          <p:cNvPr id="21" name="Group 20"/>
          <p:cNvGrpSpPr/>
          <p:nvPr userDrawn="1"/>
        </p:nvGrpSpPr>
        <p:grpSpPr bwMode="gray">
          <a:xfrm>
            <a:off x="0" y="-22086"/>
            <a:ext cx="6400800" cy="4077023"/>
            <a:chOff x="0" y="-22086"/>
            <a:chExt cx="6400800" cy="4077023"/>
          </a:xfrm>
        </p:grpSpPr>
        <p:sp>
          <p:nvSpPr>
            <p:cNvPr id="22" name="Rectangle 21"/>
            <p:cNvSpPr/>
            <p:nvPr userDrawn="1"/>
          </p:nvSpPr>
          <p:spPr bwMode="gray">
            <a:xfrm>
              <a:off x="0" y="-22086"/>
              <a:ext cx="6400800" cy="4077023"/>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3" name="Freeform 22"/>
            <p:cNvSpPr/>
            <p:nvPr userDrawn="1"/>
          </p:nvSpPr>
          <p:spPr bwMode="gray">
            <a:xfrm>
              <a:off x="1490104" y="552034"/>
              <a:ext cx="4910696" cy="3474977"/>
            </a:xfrm>
            <a:custGeom>
              <a:avLst/>
              <a:gdLst>
                <a:gd name="connsiteX0" fmla="*/ 0 w 4910696"/>
                <a:gd name="connsiteY0" fmla="*/ 0 h 3474977"/>
                <a:gd name="connsiteX1" fmla="*/ 4910696 w 4910696"/>
                <a:gd name="connsiteY1" fmla="*/ 0 h 3474977"/>
                <a:gd name="connsiteX2" fmla="*/ 4910696 w 4910696"/>
                <a:gd name="connsiteY2" fmla="*/ 3474977 h 3474977"/>
                <a:gd name="connsiteX3" fmla="*/ 0 w 4910696"/>
                <a:gd name="connsiteY3" fmla="*/ 3474977 h 3474977"/>
              </a:gdLst>
              <a:ahLst/>
              <a:cxnLst>
                <a:cxn ang="0">
                  <a:pos x="connsiteX0" y="connsiteY0"/>
                </a:cxn>
                <a:cxn ang="0">
                  <a:pos x="connsiteX1" y="connsiteY1"/>
                </a:cxn>
                <a:cxn ang="0">
                  <a:pos x="connsiteX2" y="connsiteY2"/>
                </a:cxn>
                <a:cxn ang="0">
                  <a:pos x="connsiteX3" y="connsiteY3"/>
                </a:cxn>
              </a:cxnLst>
              <a:rect l="l" t="t" r="r" b="b"/>
              <a:pathLst>
                <a:path w="4910696" h="3474977">
                  <a:moveTo>
                    <a:pt x="0" y="0"/>
                  </a:moveTo>
                  <a:lnTo>
                    <a:pt x="4910696" y="0"/>
                  </a:lnTo>
                  <a:lnTo>
                    <a:pt x="4910696" y="3474977"/>
                  </a:lnTo>
                  <a:lnTo>
                    <a:pt x="0" y="3474977"/>
                  </a:lnTo>
                  <a:close/>
                </a:path>
              </a:pathLst>
            </a:cu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4" name="Freeform 23"/>
            <p:cNvSpPr/>
            <p:nvPr userDrawn="1"/>
          </p:nvSpPr>
          <p:spPr bwMode="gray">
            <a:xfrm>
              <a:off x="1490104" y="552034"/>
              <a:ext cx="2305887" cy="3474977"/>
            </a:xfrm>
            <a:custGeom>
              <a:avLst/>
              <a:gdLst>
                <a:gd name="connsiteX0" fmla="*/ 0 w 2305887"/>
                <a:gd name="connsiteY0" fmla="*/ 0 h 3474977"/>
                <a:gd name="connsiteX1" fmla="*/ 1753106 w 2305887"/>
                <a:gd name="connsiteY1" fmla="*/ 0 h 3474977"/>
                <a:gd name="connsiteX2" fmla="*/ 2305887 w 2305887"/>
                <a:gd name="connsiteY2" fmla="*/ 1460912 h 3474977"/>
                <a:gd name="connsiteX3" fmla="*/ 1131868 w 2305887"/>
                <a:gd name="connsiteY3" fmla="*/ 3416539 h 3474977"/>
                <a:gd name="connsiteX4" fmla="*/ 1011269 w 2305887"/>
                <a:gd name="connsiteY4" fmla="*/ 3474977 h 3474977"/>
                <a:gd name="connsiteX5" fmla="*/ 0 w 2305887"/>
                <a:gd name="connsiteY5" fmla="*/ 3474977 h 3474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5887" h="3474977">
                  <a:moveTo>
                    <a:pt x="0" y="0"/>
                  </a:moveTo>
                  <a:lnTo>
                    <a:pt x="1753106" y="0"/>
                  </a:lnTo>
                  <a:cubicBezTo>
                    <a:pt x="2097846" y="388716"/>
                    <a:pt x="2305887" y="900519"/>
                    <a:pt x="2305887" y="1460912"/>
                  </a:cubicBezTo>
                  <a:cubicBezTo>
                    <a:pt x="2305887" y="2308009"/>
                    <a:pt x="1830520" y="3044077"/>
                    <a:pt x="1131868" y="3416539"/>
                  </a:cubicBezTo>
                  <a:lnTo>
                    <a:pt x="1011269" y="3474977"/>
                  </a:lnTo>
                  <a:lnTo>
                    <a:pt x="0" y="3474977"/>
                  </a:lnTo>
                  <a:close/>
                </a:path>
              </a:pathLst>
            </a:custGeom>
            <a:solidFill>
              <a:srgbClr val="005D9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5" name="Oval 236"/>
            <p:cNvSpPr/>
            <p:nvPr userDrawn="1"/>
          </p:nvSpPr>
          <p:spPr bwMode="gray">
            <a:xfrm>
              <a:off x="1490104" y="552033"/>
              <a:ext cx="1875914" cy="3306910"/>
            </a:xfrm>
            <a:custGeom>
              <a:avLst/>
              <a:gdLst/>
              <a:ahLst/>
              <a:cxnLst/>
              <a:rect l="l" t="t" r="r" b="b"/>
              <a:pathLst>
                <a:path w="2878136" h="5073652">
                  <a:moveTo>
                    <a:pt x="0" y="0"/>
                  </a:moveTo>
                  <a:lnTo>
                    <a:pt x="1772762" y="0"/>
                  </a:lnTo>
                  <a:cubicBezTo>
                    <a:pt x="2445777" y="515594"/>
                    <a:pt x="2878136" y="1327992"/>
                    <a:pt x="2878136" y="2241374"/>
                  </a:cubicBezTo>
                  <a:cubicBezTo>
                    <a:pt x="2878136" y="3805598"/>
                    <a:pt x="1610082" y="5073652"/>
                    <a:pt x="45858" y="5073652"/>
                  </a:cubicBezTo>
                  <a:lnTo>
                    <a:pt x="0" y="5071337"/>
                  </a:lnTo>
                  <a:close/>
                </a:path>
              </a:pathLst>
            </a:custGeom>
            <a:solidFill>
              <a:srgbClr val="00659B"/>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6" name="Oval 25"/>
            <p:cNvSpPr/>
            <p:nvPr userDrawn="1"/>
          </p:nvSpPr>
          <p:spPr bwMode="gray">
            <a:xfrm>
              <a:off x="48498" y="536929"/>
              <a:ext cx="2979943" cy="2979943"/>
            </a:xfrm>
            <a:prstGeom prst="ellipse">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7" name="Oval 26"/>
            <p:cNvSpPr/>
            <p:nvPr userDrawn="1"/>
          </p:nvSpPr>
          <p:spPr bwMode="gray">
            <a:xfrm>
              <a:off x="112018" y="609074"/>
              <a:ext cx="2834640" cy="2834640"/>
            </a:xfrm>
            <a:prstGeom prst="ellipse">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77243" y="141090"/>
              <a:ext cx="1090389" cy="417192"/>
            </a:xfrm>
            <a:prstGeom prst="rect">
              <a:avLst/>
            </a:prstGeom>
          </p:spPr>
        </p:pic>
        <p:sp>
          <p:nvSpPr>
            <p:cNvPr id="29" name="TextBox 28"/>
            <p:cNvSpPr txBox="1"/>
            <p:nvPr userDrawn="1"/>
          </p:nvSpPr>
          <p:spPr bwMode="gray">
            <a:xfrm>
              <a:off x="659806" y="1046498"/>
              <a:ext cx="2333005" cy="430887"/>
            </a:xfrm>
            <a:prstGeom prst="rect">
              <a:avLst/>
            </a:prstGeom>
            <a:noFill/>
          </p:spPr>
          <p:txBody>
            <a:bodyPr wrap="square" lIns="0" tIns="0" rIns="0" bIns="0" rtlCol="0">
              <a:spAutoFit/>
            </a:bodyPr>
            <a:lstStyle/>
            <a:p>
              <a:pPr>
                <a:spcBef>
                  <a:spcPts val="500"/>
                </a:spcBef>
              </a:pPr>
              <a:r>
                <a:rPr lang="en-US" sz="1400" dirty="0">
                  <a:latin typeface="+mj-lt"/>
                </a:rPr>
                <a:t>Start with </a:t>
              </a:r>
              <a:r>
                <a:rPr lang="en-US" sz="1400" dirty="0" smtClean="0">
                  <a:latin typeface="+mj-lt"/>
                </a:rPr>
                <a:t>best </a:t>
              </a:r>
              <a:br>
                <a:rPr lang="en-US" sz="1400" dirty="0" smtClean="0">
                  <a:latin typeface="+mj-lt"/>
                </a:rPr>
              </a:br>
              <a:r>
                <a:rPr lang="en-US" sz="1400" dirty="0" smtClean="0">
                  <a:latin typeface="+mj-lt"/>
                </a:rPr>
                <a:t>practices </a:t>
              </a:r>
              <a:r>
                <a:rPr lang="en-US" sz="1400" dirty="0">
                  <a:latin typeface="+mj-lt"/>
                </a:rPr>
                <a:t>research</a:t>
              </a:r>
              <a:endParaRPr lang="en-US" sz="1400" dirty="0" smtClean="0">
                <a:latin typeface="+mj-lt"/>
              </a:endParaRPr>
            </a:p>
          </p:txBody>
        </p:sp>
        <p:cxnSp>
          <p:nvCxnSpPr>
            <p:cNvPr id="30" name="Straight Connector 29"/>
            <p:cNvCxnSpPr/>
            <p:nvPr userDrawn="1"/>
          </p:nvCxnSpPr>
          <p:spPr bwMode="gray">
            <a:xfrm>
              <a:off x="659807" y="1527448"/>
              <a:ext cx="1904220"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1" name="TextBox 30"/>
            <p:cNvSpPr txBox="1"/>
            <p:nvPr userDrawn="1"/>
          </p:nvSpPr>
          <p:spPr bwMode="gray">
            <a:xfrm>
              <a:off x="659806" y="1627462"/>
              <a:ext cx="1983239" cy="1335750"/>
            </a:xfrm>
            <a:prstGeom prst="rect">
              <a:avLst/>
            </a:prstGeom>
            <a:noFill/>
          </p:spPr>
          <p:txBody>
            <a:bodyPr wrap="square" lIns="0" tIns="0" rIns="0" bIns="0" numCol="1" spcCol="457200" rtlCol="0">
              <a:spAutoFit/>
            </a:bodyPr>
            <a:lstStyle/>
            <a:p>
              <a:pPr marL="112713" indent="-112713">
                <a:lnSpc>
                  <a:spcPct val="120000"/>
                </a:lnSpc>
                <a:spcBef>
                  <a:spcPts val="400"/>
                </a:spcBef>
                <a:buFont typeface="Verdana" panose="020B0604030504040204" pitchFamily="34" charset="0"/>
                <a:buChar char="›"/>
              </a:pPr>
              <a:r>
                <a:rPr lang="en-US" sz="800" dirty="0" smtClean="0"/>
                <a:t>Research Forums for presidents, provosts, chief business officers, and key academic and administrative leaders</a:t>
              </a:r>
            </a:p>
            <a:p>
              <a:pPr marL="112713" indent="-112713">
                <a:lnSpc>
                  <a:spcPct val="120000"/>
                </a:lnSpc>
                <a:spcBef>
                  <a:spcPts val="400"/>
                </a:spcBef>
                <a:buFont typeface="Verdana" panose="020B0604030504040204" pitchFamily="34" charset="0"/>
                <a:buChar char="›"/>
              </a:pPr>
              <a:r>
                <a:rPr lang="en-US" sz="800" dirty="0" smtClean="0"/>
                <a:t>At the core of all we do</a:t>
              </a:r>
            </a:p>
            <a:p>
              <a:pPr marL="112713" indent="-112713">
                <a:lnSpc>
                  <a:spcPct val="120000"/>
                </a:lnSpc>
                <a:spcBef>
                  <a:spcPts val="400"/>
                </a:spcBef>
                <a:buFont typeface="Verdana" panose="020B0604030504040204" pitchFamily="34" charset="0"/>
                <a:buChar char="›"/>
              </a:pPr>
              <a:r>
                <a:rPr lang="en-US" sz="800" dirty="0" smtClean="0"/>
                <a:t>Peer-tested best practices research</a:t>
              </a:r>
            </a:p>
            <a:p>
              <a:pPr marL="112713" indent="-112713">
                <a:lnSpc>
                  <a:spcPct val="120000"/>
                </a:lnSpc>
                <a:spcBef>
                  <a:spcPts val="400"/>
                </a:spcBef>
                <a:buFont typeface="Verdana" panose="020B0604030504040204" pitchFamily="34" charset="0"/>
                <a:buChar char="›"/>
              </a:pPr>
              <a:r>
                <a:rPr lang="en-US" sz="800" dirty="0" smtClean="0"/>
                <a:t>Answers to the most </a:t>
              </a:r>
              <a:br>
                <a:rPr lang="en-US" sz="800" dirty="0" smtClean="0"/>
              </a:br>
              <a:r>
                <a:rPr lang="en-US" sz="800" dirty="0" smtClean="0"/>
                <a:t>pressing issues</a:t>
              </a:r>
              <a:endParaRPr lang="en-US" sz="800" dirty="0"/>
            </a:p>
          </p:txBody>
        </p:sp>
        <p:sp>
          <p:nvSpPr>
            <p:cNvPr id="32" name="TextBox 31"/>
            <p:cNvSpPr txBox="1"/>
            <p:nvPr userDrawn="1"/>
          </p:nvSpPr>
          <p:spPr bwMode="gray">
            <a:xfrm>
              <a:off x="3221384" y="674561"/>
              <a:ext cx="2623273" cy="646331"/>
            </a:xfrm>
            <a:prstGeom prst="rect">
              <a:avLst/>
            </a:prstGeom>
            <a:noFill/>
          </p:spPr>
          <p:txBody>
            <a:bodyPr wrap="square" lIns="0" tIns="0" rIns="0" bIns="0" rtlCol="0">
              <a:spAutoFit/>
            </a:bodyPr>
            <a:lstStyle/>
            <a:p>
              <a:pPr>
                <a:spcBef>
                  <a:spcPts val="500"/>
                </a:spcBef>
              </a:pPr>
              <a:r>
                <a:rPr lang="en-US" sz="1400" dirty="0">
                  <a:solidFill>
                    <a:schemeClr val="bg1"/>
                  </a:solidFill>
                  <a:latin typeface="+mj-lt"/>
                </a:rPr>
                <a:t>Then hardwire those insights into your organization using our technology &amp; services</a:t>
              </a:r>
              <a:endParaRPr lang="en-US" sz="1400" dirty="0" smtClean="0">
                <a:solidFill>
                  <a:schemeClr val="bg1"/>
                </a:solidFill>
                <a:latin typeface="+mj-lt"/>
              </a:endParaRPr>
            </a:p>
          </p:txBody>
        </p:sp>
        <p:cxnSp>
          <p:nvCxnSpPr>
            <p:cNvPr id="33" name="Straight Connector 32"/>
            <p:cNvCxnSpPr/>
            <p:nvPr userDrawn="1"/>
          </p:nvCxnSpPr>
          <p:spPr bwMode="gray">
            <a:xfrm>
              <a:off x="3225088" y="1367953"/>
              <a:ext cx="2903733"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4" name="Isosceles Triangle 33"/>
            <p:cNvSpPr/>
            <p:nvPr userDrawn="1"/>
          </p:nvSpPr>
          <p:spPr bwMode="gray">
            <a:xfrm rot="5400000">
              <a:off x="3105052" y="761189"/>
              <a:ext cx="67801" cy="58448"/>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35" name="Isosceles Triangle 34"/>
            <p:cNvSpPr/>
            <p:nvPr userDrawn="1"/>
          </p:nvSpPr>
          <p:spPr bwMode="gray">
            <a:xfrm rot="5400000">
              <a:off x="541366" y="1138439"/>
              <a:ext cx="67801" cy="58448"/>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36" name="TextBox 35"/>
            <p:cNvSpPr txBox="1"/>
            <p:nvPr userDrawn="1"/>
          </p:nvSpPr>
          <p:spPr bwMode="gray">
            <a:xfrm>
              <a:off x="3221384" y="1510110"/>
              <a:ext cx="2676799" cy="743280"/>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Enrollment Management </a:t>
              </a:r>
            </a:p>
            <a:p>
              <a:pPr>
                <a:spcBef>
                  <a:spcPts val="300"/>
                </a:spcBef>
              </a:pPr>
              <a:r>
                <a:rPr lang="en-US" sz="700" dirty="0" smtClean="0">
                  <a:solidFill>
                    <a:schemeClr val="bg1"/>
                  </a:solidFill>
                </a:rPr>
                <a:t>Our </a:t>
              </a:r>
              <a:r>
                <a:rPr lang="en-US" sz="700" b="1" dirty="0" smtClean="0">
                  <a:solidFill>
                    <a:schemeClr val="bg1"/>
                  </a:solidFill>
                </a:rPr>
                <a:t>Enrollment Services </a:t>
              </a:r>
              <a:r>
                <a:rPr lang="en-US" sz="700" dirty="0" smtClean="0">
                  <a:solidFill>
                    <a:schemeClr val="bg1"/>
                  </a:solidFill>
                </a:rPr>
                <a:t>division provides data-driven undergraduate and graduate solutions that target qualified prospective students; build relationships throughout the search, application, and yield process; and optimize financial aid resources.</a:t>
              </a:r>
              <a:endParaRPr lang="en-US" sz="700" dirty="0">
                <a:solidFill>
                  <a:schemeClr val="bg1"/>
                </a:solidFill>
              </a:endParaRPr>
            </a:p>
          </p:txBody>
        </p:sp>
        <p:sp>
          <p:nvSpPr>
            <p:cNvPr id="37" name="TextBox 36"/>
            <p:cNvSpPr txBox="1"/>
            <p:nvPr userDrawn="1"/>
          </p:nvSpPr>
          <p:spPr bwMode="gray">
            <a:xfrm>
              <a:off x="3221384" y="2377361"/>
              <a:ext cx="2676799" cy="635559"/>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Student Success </a:t>
              </a:r>
            </a:p>
            <a:p>
              <a:pPr>
                <a:spcBef>
                  <a:spcPts val="300"/>
                </a:spcBef>
              </a:pPr>
              <a:r>
                <a:rPr lang="en-US" sz="700" dirty="0" smtClean="0">
                  <a:solidFill>
                    <a:schemeClr val="bg1"/>
                  </a:solidFill>
                </a:rPr>
                <a:t>Members of the </a:t>
              </a:r>
              <a:r>
                <a:rPr lang="en-US" sz="700" b="1" dirty="0" smtClean="0">
                  <a:solidFill>
                    <a:schemeClr val="bg1"/>
                  </a:solidFill>
                </a:rPr>
                <a:t>Student Success Collaborative</a:t>
              </a:r>
              <a:r>
                <a:rPr lang="en-US" sz="700" dirty="0" smtClean="0">
                  <a:solidFill>
                    <a:schemeClr val="bg1"/>
                  </a:solidFill>
                </a:rPr>
                <a:t> use research, consulting, and an enterprise-wide student success management system to help students persist, graduate, and succeed.</a:t>
              </a:r>
              <a:endParaRPr lang="en-US" sz="700" dirty="0">
                <a:solidFill>
                  <a:schemeClr val="bg1"/>
                </a:solidFill>
              </a:endParaRPr>
            </a:p>
          </p:txBody>
        </p:sp>
        <p:sp>
          <p:nvSpPr>
            <p:cNvPr id="38" name="TextBox 37"/>
            <p:cNvSpPr txBox="1"/>
            <p:nvPr userDrawn="1"/>
          </p:nvSpPr>
          <p:spPr bwMode="gray">
            <a:xfrm>
              <a:off x="3221384" y="3136892"/>
              <a:ext cx="2676799" cy="635559"/>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Growth and Academic Operations </a:t>
              </a:r>
            </a:p>
            <a:p>
              <a:pPr>
                <a:spcBef>
                  <a:spcPts val="300"/>
                </a:spcBef>
              </a:pPr>
              <a:r>
                <a:rPr lang="en-US" sz="700" dirty="0" smtClean="0">
                  <a:solidFill>
                    <a:schemeClr val="bg1"/>
                  </a:solidFill>
                </a:rPr>
                <a:t>Our </a:t>
              </a:r>
              <a:r>
                <a:rPr lang="en-US" sz="700" b="1" dirty="0" smtClean="0">
                  <a:solidFill>
                    <a:schemeClr val="bg1"/>
                  </a:solidFill>
                </a:rPr>
                <a:t>Academic Performance Solutions </a:t>
              </a:r>
              <a:r>
                <a:rPr lang="en-US" sz="700" dirty="0" smtClean="0">
                  <a:solidFill>
                    <a:schemeClr val="bg1"/>
                  </a:solidFill>
                </a:rPr>
                <a:t>group partners with university academic and business leaders to help make smart resource trade-offs, improve academic efficiency, and grow academic program revenues.</a:t>
              </a:r>
              <a:endParaRPr lang="en-US" sz="700" dirty="0">
                <a:solidFill>
                  <a:schemeClr val="bg1"/>
                </a:solidFill>
              </a:endParaRPr>
            </a:p>
          </p:txBody>
        </p:sp>
      </p:grpSp>
      <p:sp>
        <p:nvSpPr>
          <p:cNvPr id="39" name="TextBox 38"/>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tx1"/>
                </a:solidFill>
                <a:latin typeface="+mj-lt"/>
              </a:rPr>
              <a:t>‹#›</a:t>
            </a:fld>
            <a:endParaRPr lang="en-US" sz="650" dirty="0" smtClean="0">
              <a:solidFill>
                <a:schemeClr val="tx1"/>
              </a:solidFill>
              <a:latin typeface="+mj-lt"/>
            </a:endParaRPr>
          </a:p>
        </p:txBody>
      </p:sp>
      <p:grpSp>
        <p:nvGrpSpPr>
          <p:cNvPr id="40" name="Group 39"/>
          <p:cNvGrpSpPr/>
          <p:nvPr userDrawn="1"/>
        </p:nvGrpSpPr>
        <p:grpSpPr>
          <a:xfrm>
            <a:off x="3562146" y="4108190"/>
            <a:ext cx="1165605" cy="500820"/>
            <a:chOff x="3550776" y="4108190"/>
            <a:chExt cx="1165605" cy="500820"/>
          </a:xfrm>
        </p:grpSpPr>
        <p:sp>
          <p:nvSpPr>
            <p:cNvPr id="41" name="TextBox 40"/>
            <p:cNvSpPr txBox="1"/>
            <p:nvPr userDrawn="1"/>
          </p:nvSpPr>
          <p:spPr bwMode="gray">
            <a:xfrm>
              <a:off x="3556090" y="4393566"/>
              <a:ext cx="1160291" cy="215444"/>
            </a:xfrm>
            <a:prstGeom prst="rect">
              <a:avLst/>
            </a:prstGeom>
            <a:noFill/>
          </p:spPr>
          <p:txBody>
            <a:bodyPr wrap="square" lIns="0" tIns="0" rIns="0" bIns="0" rtlCol="0">
              <a:spAutoFit/>
            </a:bodyPr>
            <a:lstStyle/>
            <a:p>
              <a:pPr>
                <a:spcBef>
                  <a:spcPts val="500"/>
                </a:spcBef>
              </a:pPr>
              <a:r>
                <a:rPr lang="en-US" sz="700" dirty="0" smtClean="0">
                  <a:solidFill>
                    <a:schemeClr val="bg1"/>
                  </a:solidFill>
                </a:rPr>
                <a:t>Institutions we are proud </a:t>
              </a:r>
              <a:br>
                <a:rPr lang="en-US" sz="700" dirty="0" smtClean="0">
                  <a:solidFill>
                    <a:schemeClr val="bg1"/>
                  </a:solidFill>
                </a:rPr>
              </a:br>
              <a:r>
                <a:rPr lang="en-US" sz="700" dirty="0" smtClean="0">
                  <a:solidFill>
                    <a:schemeClr val="bg1"/>
                  </a:solidFill>
                </a:rPr>
                <a:t>to serve</a:t>
              </a:r>
            </a:p>
          </p:txBody>
        </p:sp>
        <p:sp>
          <p:nvSpPr>
            <p:cNvPr id="42" name="TextBox 41"/>
            <p:cNvSpPr txBox="1"/>
            <p:nvPr userDrawn="1"/>
          </p:nvSpPr>
          <p:spPr bwMode="gray">
            <a:xfrm>
              <a:off x="3550776" y="4108190"/>
              <a:ext cx="732284" cy="276999"/>
            </a:xfrm>
            <a:prstGeom prst="rect">
              <a:avLst/>
            </a:prstGeom>
            <a:noFill/>
          </p:spPr>
          <p:txBody>
            <a:bodyPr wrap="square" lIns="0" tIns="0" rIns="0" bIns="0" rtlCol="0">
              <a:spAutoFit/>
            </a:bodyPr>
            <a:lstStyle/>
            <a:p>
              <a:pPr>
                <a:spcBef>
                  <a:spcPts val="500"/>
                </a:spcBef>
              </a:pPr>
              <a:r>
                <a:rPr lang="en-US" sz="1800" baseline="0" dirty="0" smtClean="0">
                  <a:solidFill>
                    <a:schemeClr val="bg1"/>
                  </a:solidFill>
                  <a:latin typeface="+mj-lt"/>
                </a:rPr>
                <a:t>1,200</a:t>
              </a:r>
              <a:r>
                <a:rPr lang="en-US" sz="1800" baseline="30000" dirty="0" smtClean="0">
                  <a:solidFill>
                    <a:schemeClr val="bg1"/>
                  </a:solidFill>
                  <a:latin typeface="+mj-lt"/>
                </a:rPr>
                <a:t>+</a:t>
              </a:r>
            </a:p>
          </p:txBody>
        </p:sp>
      </p:grpSp>
    </p:spTree>
    <p:custDataLst>
      <p:tags r:id="rId1"/>
    </p:custDataLst>
    <p:extLst>
      <p:ext uri="{BB962C8B-B14F-4D97-AF65-F5344CB8AC3E}">
        <p14:creationId xmlns:p14="http://schemas.microsoft.com/office/powerpoint/2010/main" val="16052826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ad Map">
    <p:bg bwMode="gray">
      <p:bgPr>
        <a:solidFill>
          <a:srgbClr val="003D70"/>
        </a:solidFill>
        <a:effectLst/>
      </p:bgPr>
    </p:bg>
    <p:spTree>
      <p:nvGrpSpPr>
        <p:cNvPr id="1" name=""/>
        <p:cNvGrpSpPr/>
        <p:nvPr/>
      </p:nvGrpSpPr>
      <p:grpSpPr>
        <a:xfrm>
          <a:off x="0" y="0"/>
          <a:ext cx="0" cy="0"/>
          <a:chOff x="0" y="0"/>
          <a:chExt cx="0" cy="0"/>
        </a:xfrm>
      </p:grpSpPr>
      <p:sp>
        <p:nvSpPr>
          <p:cNvPr id="11" name="Round Same Side Corner Rectangle 10"/>
          <p:cNvSpPr/>
          <p:nvPr userDrawn="1"/>
        </p:nvSpPr>
        <p:spPr bwMode="gray">
          <a:xfrm rot="10800000">
            <a:off x="5015828" y="1"/>
            <a:ext cx="843487" cy="296918"/>
          </a:xfrm>
          <a:prstGeom prst="round2SameRect">
            <a:avLst>
              <a:gd name="adj1" fmla="val 27409"/>
              <a:gd name="adj2" fmla="val 0"/>
            </a:avLst>
          </a:prstGeom>
          <a:solidFill>
            <a:schemeClr val="tx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24" name="Straight Connector 23"/>
          <p:cNvCxnSpPr/>
          <p:nvPr userDrawn="1"/>
        </p:nvCxnSpPr>
        <p:spPr bwMode="gray">
          <a:xfrm>
            <a:off x="863781" y="3942474"/>
            <a:ext cx="4673238" cy="0"/>
          </a:xfrm>
          <a:prstGeom prst="line">
            <a:avLst/>
          </a:prstGeom>
          <a:noFill/>
          <a:ln w="6350" cap="flat" cmpd="sng" algn="ctr">
            <a:solidFill>
              <a:schemeClr val="bg1"/>
            </a:solidFill>
            <a:prstDash val="solid"/>
            <a:miter lim="800000"/>
          </a:ln>
          <a:effectLst/>
        </p:spPr>
      </p:cxnSp>
      <p:sp>
        <p:nvSpPr>
          <p:cNvPr id="27" name="TextBox 26"/>
          <p:cNvSpPr txBox="1"/>
          <p:nvPr userDrawn="1"/>
        </p:nvSpPr>
        <p:spPr bwMode="gray">
          <a:xfrm>
            <a:off x="5015829" y="92575"/>
            <a:ext cx="843487" cy="138499"/>
          </a:xfrm>
          <a:prstGeom prst="rect">
            <a:avLst/>
          </a:prstGeom>
          <a:noFill/>
        </p:spPr>
        <p:txBody>
          <a:bodyPr wrap="square" lIns="0" tIns="0" rIns="0" bIns="0" rtlCol="0">
            <a:spAutoFit/>
          </a:bodyPr>
          <a:lstStyle/>
          <a:p>
            <a:pPr algn="ctr">
              <a:spcBef>
                <a:spcPts val="500"/>
              </a:spcBef>
            </a:pPr>
            <a:r>
              <a:rPr lang="en-US" sz="900" spc="50" baseline="0" dirty="0" smtClean="0">
                <a:solidFill>
                  <a:schemeClr val="bg1"/>
                </a:solidFill>
                <a:latin typeface="+mj-lt"/>
              </a:rPr>
              <a:t>ROAD MAP</a:t>
            </a:r>
          </a:p>
        </p:txBody>
      </p:sp>
      <p:sp>
        <p:nvSpPr>
          <p:cNvPr id="32" name="Text Placeholder 3"/>
          <p:cNvSpPr>
            <a:spLocks noGrp="1"/>
          </p:cNvSpPr>
          <p:nvPr>
            <p:ph type="body" sz="quarter" idx="13" hasCustomPrompt="1"/>
          </p:nvPr>
        </p:nvSpPr>
        <p:spPr bwMode="gray">
          <a:xfrm>
            <a:off x="1363152" y="1038840"/>
            <a:ext cx="3749040" cy="215444"/>
          </a:xfrm>
        </p:spPr>
        <p:txBody>
          <a:bodyPr anchor="ctr" anchorCtr="0"/>
          <a:lstStyle>
            <a:lvl1pPr marL="0" indent="0">
              <a:spcBef>
                <a:spcPts val="0"/>
              </a:spcBef>
              <a:buNone/>
              <a:defRPr sz="1400" baseline="0">
                <a:solidFill>
                  <a:schemeClr val="bg1"/>
                </a:solidFill>
                <a:latin typeface="+mj-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smtClean="0"/>
              <a:t>Section Title – Rockwell 14pt, Title Case</a:t>
            </a:r>
          </a:p>
        </p:txBody>
      </p:sp>
      <p:sp>
        <p:nvSpPr>
          <p:cNvPr id="18" name="Title 17"/>
          <p:cNvSpPr>
            <a:spLocks noGrp="1"/>
          </p:cNvSpPr>
          <p:nvPr>
            <p:ph type="title" hasCustomPrompt="1"/>
          </p:nvPr>
        </p:nvSpPr>
        <p:spPr bwMode="gray">
          <a:xfrm>
            <a:off x="863781" y="1009402"/>
            <a:ext cx="274320" cy="274320"/>
          </a:xfrm>
          <a:prstGeom prst="ellipse">
            <a:avLst/>
          </a:prstGeom>
          <a:solidFill>
            <a:schemeClr val="accent6"/>
          </a:solidFill>
        </p:spPr>
        <p:txBody>
          <a:bodyPr wrap="none" anchor="ctr" anchorCtr="1">
            <a:noAutofit/>
          </a:bodyPr>
          <a:lstStyle>
            <a:lvl1pPr>
              <a:defRPr>
                <a:solidFill>
                  <a:schemeClr val="bg1"/>
                </a:solidFill>
              </a:defRPr>
            </a:lvl1pPr>
          </a:lstStyle>
          <a:p>
            <a:r>
              <a:rPr lang="en-US" dirty="0" smtClean="0"/>
              <a:t>#</a:t>
            </a:r>
            <a:endParaRPr lang="en-US" dirty="0"/>
          </a:p>
        </p:txBody>
      </p:sp>
      <p:sp>
        <p:nvSpPr>
          <p:cNvPr id="20" name="Text Placeholder 19"/>
          <p:cNvSpPr>
            <a:spLocks noGrp="1"/>
          </p:cNvSpPr>
          <p:nvPr>
            <p:ph type="body" sz="quarter" idx="17" hasCustomPrompt="1"/>
          </p:nvPr>
        </p:nvSpPr>
        <p:spPr bwMode="gray">
          <a:xfrm>
            <a:off x="863781" y="158877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smtClean="0"/>
              <a:t>#</a:t>
            </a:r>
            <a:endParaRPr lang="en-US" dirty="0"/>
          </a:p>
        </p:txBody>
      </p:sp>
      <p:sp>
        <p:nvSpPr>
          <p:cNvPr id="39" name="Text Placeholder 3"/>
          <p:cNvSpPr>
            <a:spLocks noGrp="1"/>
          </p:cNvSpPr>
          <p:nvPr>
            <p:ph type="body" sz="quarter" idx="18" hasCustomPrompt="1"/>
          </p:nvPr>
        </p:nvSpPr>
        <p:spPr bwMode="gray">
          <a:xfrm>
            <a:off x="1363152" y="165802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smtClean="0"/>
              <a:t>Section Title – Verdana 9pt Regular, Accent 1, Title Case</a:t>
            </a:r>
          </a:p>
        </p:txBody>
      </p:sp>
      <p:sp>
        <p:nvSpPr>
          <p:cNvPr id="40" name="Text Placeholder 19"/>
          <p:cNvSpPr>
            <a:spLocks noGrp="1"/>
          </p:cNvSpPr>
          <p:nvPr>
            <p:ph type="body" sz="quarter" idx="19" hasCustomPrompt="1"/>
          </p:nvPr>
        </p:nvSpPr>
        <p:spPr bwMode="gray">
          <a:xfrm>
            <a:off x="863781" y="217082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smtClean="0"/>
              <a:t>#</a:t>
            </a:r>
            <a:endParaRPr lang="en-US" dirty="0"/>
          </a:p>
        </p:txBody>
      </p:sp>
      <p:sp>
        <p:nvSpPr>
          <p:cNvPr id="41" name="Text Placeholder 3"/>
          <p:cNvSpPr>
            <a:spLocks noGrp="1"/>
          </p:cNvSpPr>
          <p:nvPr>
            <p:ph type="body" sz="quarter" idx="20" hasCustomPrompt="1"/>
          </p:nvPr>
        </p:nvSpPr>
        <p:spPr bwMode="gray">
          <a:xfrm>
            <a:off x="1363152" y="224007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smtClean="0"/>
              <a:t>Section Title – Verdana 9pt Regular, Accent 1, Title Case</a:t>
            </a:r>
          </a:p>
        </p:txBody>
      </p:sp>
      <p:sp>
        <p:nvSpPr>
          <p:cNvPr id="42" name="Text Placeholder 19"/>
          <p:cNvSpPr>
            <a:spLocks noGrp="1"/>
          </p:cNvSpPr>
          <p:nvPr>
            <p:ph type="body" sz="quarter" idx="21" hasCustomPrompt="1"/>
          </p:nvPr>
        </p:nvSpPr>
        <p:spPr bwMode="gray">
          <a:xfrm>
            <a:off x="863781" y="275287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smtClean="0"/>
              <a:t>#</a:t>
            </a:r>
            <a:endParaRPr lang="en-US" dirty="0"/>
          </a:p>
        </p:txBody>
      </p:sp>
      <p:sp>
        <p:nvSpPr>
          <p:cNvPr id="43" name="Text Placeholder 3"/>
          <p:cNvSpPr>
            <a:spLocks noGrp="1"/>
          </p:cNvSpPr>
          <p:nvPr>
            <p:ph type="body" sz="quarter" idx="22" hasCustomPrompt="1"/>
          </p:nvPr>
        </p:nvSpPr>
        <p:spPr bwMode="gray">
          <a:xfrm>
            <a:off x="1363152" y="282212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smtClean="0"/>
              <a:t>Section Title – Verdana 9pt Regular, Accent 1, Title Case</a:t>
            </a:r>
          </a:p>
        </p:txBody>
      </p:sp>
      <p:sp>
        <p:nvSpPr>
          <p:cNvPr id="44" name="Text Placeholder 19"/>
          <p:cNvSpPr>
            <a:spLocks noGrp="1"/>
          </p:cNvSpPr>
          <p:nvPr>
            <p:ph type="body" sz="quarter" idx="23" hasCustomPrompt="1"/>
          </p:nvPr>
        </p:nvSpPr>
        <p:spPr bwMode="gray">
          <a:xfrm>
            <a:off x="863781" y="3334922"/>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smtClean="0"/>
              <a:t>#</a:t>
            </a:r>
            <a:endParaRPr lang="en-US" dirty="0"/>
          </a:p>
        </p:txBody>
      </p:sp>
      <p:sp>
        <p:nvSpPr>
          <p:cNvPr id="45" name="Text Placeholder 3"/>
          <p:cNvSpPr>
            <a:spLocks noGrp="1"/>
          </p:cNvSpPr>
          <p:nvPr>
            <p:ph type="body" sz="quarter" idx="24" hasCustomPrompt="1"/>
          </p:nvPr>
        </p:nvSpPr>
        <p:spPr bwMode="gray">
          <a:xfrm>
            <a:off x="1363152" y="3404172"/>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smtClean="0"/>
              <a:t>Section Title – Verdana 9pt Regular, Accent 1, Title Case</a:t>
            </a:r>
          </a:p>
        </p:txBody>
      </p:sp>
      <p:sp>
        <p:nvSpPr>
          <p:cNvPr id="47" name="TextBox 46"/>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smtClean="0">
              <a:solidFill>
                <a:schemeClr val="bg1"/>
              </a:solidFill>
              <a:latin typeface="+mj-lt"/>
            </a:endParaRPr>
          </a:p>
        </p:txBody>
      </p:sp>
      <p:sp>
        <p:nvSpPr>
          <p:cNvPr id="19" name="Text Placeholder 1"/>
          <p:cNvSpPr txBox="1">
            <a:spLocks/>
          </p:cNvSpPr>
          <p:nvPr userDrawn="1"/>
        </p:nvSpPr>
        <p:spPr bwMode="gray">
          <a:xfrm>
            <a:off x="6469576" y="0"/>
            <a:ext cx="1685883" cy="3844642"/>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smtClean="0">
                <a:solidFill>
                  <a:schemeClr val="bg1"/>
                </a:solidFill>
                <a:latin typeface="Arial" panose="020B0604020202020204" pitchFamily="34" charset="0"/>
                <a:cs typeface="Arial" panose="020B0604020202020204" pitchFamily="34" charset="0"/>
              </a:rPr>
              <a:t>How to Use this</a:t>
            </a:r>
            <a:br>
              <a:rPr lang="en-US" sz="1000" b="1" dirty="0" smtClean="0">
                <a:solidFill>
                  <a:schemeClr val="bg1"/>
                </a:solidFill>
                <a:latin typeface="Arial" panose="020B0604020202020204" pitchFamily="34" charset="0"/>
                <a:cs typeface="Arial" panose="020B0604020202020204" pitchFamily="34" charset="0"/>
              </a:rPr>
            </a:br>
            <a:r>
              <a:rPr lang="en-US" sz="1000" b="1" dirty="0" smtClean="0">
                <a:solidFill>
                  <a:schemeClr val="bg1"/>
                </a:solidFill>
                <a:latin typeface="Arial" panose="020B0604020202020204" pitchFamily="34" charset="0"/>
                <a:cs typeface="Arial" panose="020B0604020202020204" pitchFamily="34" charset="0"/>
              </a:rPr>
              <a:t>Editable Road Map</a:t>
            </a:r>
          </a:p>
          <a:p>
            <a:pPr marL="169863" indent="-169863">
              <a:buFont typeface="+mj-lt"/>
              <a:buAutoNum type="arabicPeriod"/>
            </a:pPr>
            <a:r>
              <a:rPr lang="en-US" sz="800" dirty="0" smtClean="0">
                <a:solidFill>
                  <a:schemeClr val="bg1"/>
                </a:solidFill>
                <a:latin typeface="Arial" panose="020B0604020202020204" pitchFamily="34" charset="0"/>
                <a:cs typeface="Arial" panose="020B0604020202020204" pitchFamily="34" charset="0"/>
              </a:rPr>
              <a:t>Insert a road map layout</a:t>
            </a:r>
          </a:p>
          <a:p>
            <a:pPr marL="169863" indent="-169863">
              <a:buFont typeface="+mj-lt"/>
              <a:buAutoNum type="arabicPeriod"/>
            </a:pPr>
            <a:r>
              <a:rPr lang="en-US" sz="800" dirty="0" smtClean="0">
                <a:solidFill>
                  <a:schemeClr val="bg1"/>
                </a:solidFill>
                <a:latin typeface="Arial" panose="020B0604020202020204" pitchFamily="34" charset="0"/>
                <a:cs typeface="Arial" panose="020B0604020202020204" pitchFamily="34" charset="0"/>
              </a:rPr>
              <a:t>Determine how many sections are needed</a:t>
            </a:r>
          </a:p>
          <a:p>
            <a:pPr marL="169863" indent="-169863">
              <a:buFont typeface="+mj-lt"/>
              <a:buAutoNum type="arabicPeriod"/>
            </a:pPr>
            <a:r>
              <a:rPr lang="en-US" sz="800" dirty="0" smtClean="0">
                <a:solidFill>
                  <a:schemeClr val="bg1"/>
                </a:solidFill>
                <a:latin typeface="Arial" panose="020B0604020202020204" pitchFamily="34" charset="0"/>
                <a:cs typeface="Arial" panose="020B0604020202020204" pitchFamily="34" charset="0"/>
              </a:rPr>
              <a:t>If only 3, delete rows 2 and 4. If 4, delete row 5.</a:t>
            </a:r>
          </a:p>
          <a:p>
            <a:pPr marL="169863" indent="-169863">
              <a:buFont typeface="+mj-lt"/>
              <a:buAutoNum type="arabicPeriod"/>
            </a:pPr>
            <a:r>
              <a:rPr lang="en-US" sz="800" dirty="0" smtClean="0">
                <a:solidFill>
                  <a:schemeClr val="bg1"/>
                </a:solidFill>
                <a:latin typeface="Arial" panose="020B0604020202020204" pitchFamily="34" charset="0"/>
                <a:cs typeface="Arial" panose="020B0604020202020204" pitchFamily="34" charset="0"/>
              </a:rPr>
              <a:t>Change the highlighted section title to Verdana</a:t>
            </a:r>
            <a:r>
              <a:rPr lang="en-US" sz="800" baseline="0" dirty="0" smtClean="0">
                <a:solidFill>
                  <a:schemeClr val="bg1"/>
                </a:solidFill>
                <a:latin typeface="Arial" panose="020B0604020202020204" pitchFamily="34" charset="0"/>
                <a:cs typeface="Arial" panose="020B0604020202020204" pitchFamily="34" charset="0"/>
              </a:rPr>
              <a:t> 9</a:t>
            </a:r>
            <a:r>
              <a:rPr lang="en-US" sz="800" dirty="0" smtClean="0">
                <a:solidFill>
                  <a:schemeClr val="bg1"/>
                </a:solidFill>
                <a:latin typeface="Arial" panose="020B0604020202020204" pitchFamily="34" charset="0"/>
                <a:cs typeface="Arial" panose="020B0604020202020204" pitchFamily="34" charset="0"/>
              </a:rPr>
              <a:t>pt Regular, Accent 1 so all the titles are the exact same</a:t>
            </a:r>
            <a:br>
              <a:rPr lang="en-US" sz="800" dirty="0" smtClean="0">
                <a:solidFill>
                  <a:schemeClr val="bg1"/>
                </a:solidFill>
                <a:latin typeface="Arial" panose="020B0604020202020204" pitchFamily="34" charset="0"/>
                <a:cs typeface="Arial" panose="020B0604020202020204" pitchFamily="34" charset="0"/>
              </a:rPr>
            </a:br>
            <a:r>
              <a:rPr lang="en-US" sz="800" dirty="0" smtClean="0">
                <a:solidFill>
                  <a:schemeClr val="bg1"/>
                </a:solidFill>
                <a:latin typeface="Arial" panose="020B0604020202020204" pitchFamily="34" charset="0"/>
                <a:cs typeface="Arial" panose="020B0604020202020204" pitchFamily="34" charset="0"/>
              </a:rPr>
              <a:t>font style</a:t>
            </a:r>
          </a:p>
          <a:p>
            <a:pPr marL="169863" indent="-169863">
              <a:buFont typeface="+mj-lt"/>
              <a:buAutoNum type="arabicPeriod"/>
            </a:pPr>
            <a:r>
              <a:rPr lang="en-US" sz="800" dirty="0" smtClean="0">
                <a:solidFill>
                  <a:schemeClr val="bg1"/>
                </a:solidFill>
                <a:latin typeface="Arial" panose="020B0604020202020204" pitchFamily="34" charset="0"/>
                <a:cs typeface="Arial" panose="020B0604020202020204" pitchFamily="34" charset="0"/>
              </a:rPr>
              <a:t>Type in #’s and section titles for all levels</a:t>
            </a:r>
          </a:p>
          <a:p>
            <a:pPr marL="169863" indent="-169863">
              <a:buFont typeface="+mj-lt"/>
              <a:buAutoNum type="arabicPeriod"/>
            </a:pPr>
            <a:r>
              <a:rPr lang="en-US" sz="800" dirty="0" smtClean="0">
                <a:solidFill>
                  <a:schemeClr val="bg1"/>
                </a:solidFill>
                <a:latin typeface="Arial" panose="020B0604020202020204" pitchFamily="34" charset="0"/>
                <a:cs typeface="Arial" panose="020B0604020202020204" pitchFamily="34" charset="0"/>
              </a:rPr>
              <a:t>Duplicate the slide so you have a slide for each section</a:t>
            </a:r>
          </a:p>
          <a:p>
            <a:pPr marL="169863" indent="-169863">
              <a:buFont typeface="+mj-lt"/>
              <a:buAutoNum type="arabicPeriod"/>
            </a:pPr>
            <a:r>
              <a:rPr lang="en-US" sz="800" dirty="0" smtClean="0">
                <a:solidFill>
                  <a:schemeClr val="bg1"/>
                </a:solidFill>
                <a:latin typeface="Arial" panose="020B0604020202020204" pitchFamily="34" charset="0"/>
                <a:cs typeface="Arial" panose="020B0604020202020204" pitchFamily="34" charset="0"/>
              </a:rPr>
              <a:t>On each slide, change</a:t>
            </a:r>
            <a:br>
              <a:rPr lang="en-US" sz="800" dirty="0" smtClean="0">
                <a:solidFill>
                  <a:schemeClr val="bg1"/>
                </a:solidFill>
                <a:latin typeface="Arial" panose="020B0604020202020204" pitchFamily="34" charset="0"/>
                <a:cs typeface="Arial" panose="020B0604020202020204" pitchFamily="34" charset="0"/>
              </a:rPr>
            </a:br>
            <a:r>
              <a:rPr lang="en-US" sz="800" dirty="0" smtClean="0">
                <a:solidFill>
                  <a:schemeClr val="bg1"/>
                </a:solidFill>
                <a:latin typeface="Arial" panose="020B0604020202020204" pitchFamily="34" charset="0"/>
                <a:cs typeface="Arial" panose="020B0604020202020204" pitchFamily="34" charset="0"/>
              </a:rPr>
              <a:t>the highlighted section title back to Rockwell 14pt</a:t>
            </a:r>
            <a:br>
              <a:rPr lang="en-US" sz="800" dirty="0" smtClean="0">
                <a:solidFill>
                  <a:schemeClr val="bg1"/>
                </a:solidFill>
                <a:latin typeface="Arial" panose="020B0604020202020204" pitchFamily="34" charset="0"/>
                <a:cs typeface="Arial" panose="020B0604020202020204" pitchFamily="34" charset="0"/>
              </a:rPr>
            </a:br>
            <a:r>
              <a:rPr lang="en-US" sz="800" dirty="0" smtClean="0">
                <a:solidFill>
                  <a:schemeClr val="bg1"/>
                </a:solidFill>
                <a:latin typeface="Arial" panose="020B0604020202020204" pitchFamily="34" charset="0"/>
                <a:cs typeface="Arial" panose="020B0604020202020204" pitchFamily="34" charset="0"/>
              </a:rPr>
              <a:t>Regular,</a:t>
            </a:r>
            <a:r>
              <a:rPr lang="en-US" sz="800" baseline="0" dirty="0" smtClean="0">
                <a:solidFill>
                  <a:schemeClr val="bg1"/>
                </a:solidFill>
                <a:latin typeface="Arial" panose="020B0604020202020204" pitchFamily="34" charset="0"/>
                <a:cs typeface="Arial" panose="020B0604020202020204" pitchFamily="34" charset="0"/>
              </a:rPr>
              <a:t> </a:t>
            </a:r>
            <a:r>
              <a:rPr lang="en-US" sz="800" dirty="0" smtClean="0">
                <a:solidFill>
                  <a:schemeClr val="bg1"/>
                </a:solidFill>
                <a:latin typeface="Arial" panose="020B0604020202020204" pitchFamily="34" charset="0"/>
                <a:cs typeface="Arial" panose="020B0604020202020204" pitchFamily="34" charset="0"/>
              </a:rPr>
              <a:t>white</a:t>
            </a:r>
          </a:p>
          <a:p>
            <a:pPr marL="0" indent="0">
              <a:spcBef>
                <a:spcPts val="1200"/>
              </a:spcBef>
              <a:buFont typeface="+mj-lt"/>
              <a:buNone/>
            </a:pPr>
            <a:r>
              <a:rPr lang="en-US" sz="900" b="1" dirty="0" smtClean="0">
                <a:solidFill>
                  <a:schemeClr val="bg1"/>
                </a:solidFill>
                <a:latin typeface="Arial" panose="020B0604020202020204" pitchFamily="34" charset="0"/>
                <a:cs typeface="Arial" panose="020B0604020202020204" pitchFamily="34" charset="0"/>
              </a:rPr>
              <a:t>NEED MORE SECTIONS?</a:t>
            </a:r>
          </a:p>
          <a:p>
            <a:pPr marL="0" indent="0">
              <a:spcBef>
                <a:spcPts val="200"/>
              </a:spcBef>
              <a:buFont typeface="+mj-lt"/>
              <a:buNone/>
            </a:pPr>
            <a:r>
              <a:rPr lang="en-US" sz="750" dirty="0" smtClean="0">
                <a:solidFill>
                  <a:schemeClr val="bg1"/>
                </a:solidFill>
                <a:latin typeface="Arial" panose="020B0604020202020204" pitchFamily="34" charset="0"/>
                <a:cs typeface="Arial" panose="020B0604020202020204" pitchFamily="34" charset="0"/>
              </a:rPr>
              <a:t>See</a:t>
            </a:r>
            <a:r>
              <a:rPr lang="en-US" sz="750" baseline="0" dirty="0" smtClean="0">
                <a:solidFill>
                  <a:schemeClr val="bg1"/>
                </a:solidFill>
                <a:latin typeface="Arial" panose="020B0604020202020204" pitchFamily="34" charset="0"/>
                <a:cs typeface="Arial" panose="020B0604020202020204" pitchFamily="34" charset="0"/>
              </a:rPr>
              <a:t> the on-screen GLG for a customizable road map layout that includes 8 levels. It can be added as a layout into this deck. </a:t>
            </a:r>
            <a:endParaRPr lang="en-US" sz="750"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58242562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85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bg bwMode="gray">
      <p:bgPr>
        <a:solidFill>
          <a:srgbClr val="003D70"/>
        </a:solidFill>
        <a:effectLst/>
      </p:bgPr>
    </p:bg>
    <p:spTree>
      <p:nvGrpSpPr>
        <p:cNvPr id="1" name=""/>
        <p:cNvGrpSpPr/>
        <p:nvPr/>
      </p:nvGrpSpPr>
      <p:grpSpPr>
        <a:xfrm>
          <a:off x="0" y="0"/>
          <a:ext cx="0" cy="0"/>
          <a:chOff x="0" y="0"/>
          <a:chExt cx="0" cy="0"/>
        </a:xfrm>
      </p:grpSpPr>
      <p:cxnSp>
        <p:nvCxnSpPr>
          <p:cNvPr id="11" name="Straight Connector 10"/>
          <p:cNvCxnSpPr/>
          <p:nvPr userDrawn="1"/>
        </p:nvCxnSpPr>
        <p:spPr bwMode="gray">
          <a:xfrm>
            <a:off x="457200" y="3486806"/>
            <a:ext cx="4977889" cy="0"/>
          </a:xfrm>
          <a:prstGeom prst="line">
            <a:avLst/>
          </a:prstGeom>
          <a:ln w="6350">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457200" y="2033730"/>
            <a:ext cx="4114800" cy="692497"/>
          </a:xfrm>
          <a:prstGeom prst="rect">
            <a:avLst/>
          </a:prstGeom>
        </p:spPr>
        <p:txBody>
          <a:bodyPr lIns="0" tIns="0" rIns="0" bIns="0" anchor="b" anchorCtr="0">
            <a:spAutoFit/>
          </a:bodyPr>
          <a:lstStyle>
            <a:lvl1pPr>
              <a:lnSpc>
                <a:spcPct val="90000"/>
              </a:lnSpc>
              <a:defRPr sz="2500" b="0" baseline="0">
                <a:solidFill>
                  <a:schemeClr val="bg1"/>
                </a:solidFill>
              </a:defRPr>
            </a:lvl1pPr>
          </a:lstStyle>
          <a:p>
            <a:r>
              <a:rPr lang="en-US" dirty="0" smtClean="0"/>
              <a:t>Divider Title – Rockwell 25pt Regular, Title Case</a:t>
            </a:r>
          </a:p>
        </p:txBody>
      </p:sp>
      <p:sp>
        <p:nvSpPr>
          <p:cNvPr id="4" name="Text Placeholder 3"/>
          <p:cNvSpPr>
            <a:spLocks noGrp="1"/>
          </p:cNvSpPr>
          <p:nvPr>
            <p:ph type="body" sz="quarter" idx="19" hasCustomPrompt="1"/>
          </p:nvPr>
        </p:nvSpPr>
        <p:spPr bwMode="gray">
          <a:xfrm>
            <a:off x="457200" y="2827417"/>
            <a:ext cx="4114800" cy="169277"/>
          </a:xfrm>
        </p:spPr>
        <p:txBody>
          <a:bodyPr/>
          <a:lstStyle>
            <a:lvl1pPr marL="0" indent="0">
              <a:spcBef>
                <a:spcPts val="0"/>
              </a:spcBef>
              <a:buNone/>
              <a:defRPr sz="1100">
                <a:solidFill>
                  <a:schemeClr val="accent1"/>
                </a:solidFill>
              </a:defRPr>
            </a:lvl1pPr>
            <a:lvl2pPr marL="114300" indent="0">
              <a:spcBef>
                <a:spcPts val="0"/>
              </a:spcBef>
              <a:buNone/>
              <a:defRPr sz="1100">
                <a:solidFill>
                  <a:schemeClr val="accent1"/>
                </a:solidFill>
              </a:defRPr>
            </a:lvl2pPr>
            <a:lvl3pPr marL="228600" indent="0">
              <a:spcBef>
                <a:spcPts val="0"/>
              </a:spcBef>
              <a:buNone/>
              <a:defRPr sz="1100">
                <a:solidFill>
                  <a:schemeClr val="accent1"/>
                </a:solidFill>
              </a:defRPr>
            </a:lvl3pPr>
            <a:lvl4pPr marL="342900" indent="0">
              <a:spcBef>
                <a:spcPts val="0"/>
              </a:spcBef>
              <a:buNone/>
              <a:defRPr sz="1100">
                <a:solidFill>
                  <a:schemeClr val="accent1"/>
                </a:solidFill>
              </a:defRPr>
            </a:lvl4pPr>
            <a:lvl5pPr marL="457200" indent="0">
              <a:spcBef>
                <a:spcPts val="0"/>
              </a:spcBef>
              <a:buNone/>
              <a:defRPr sz="1100">
                <a:solidFill>
                  <a:schemeClr val="accent1"/>
                </a:solidFill>
              </a:defRPr>
            </a:lvl5pPr>
          </a:lstStyle>
          <a:p>
            <a:pPr lvl="0"/>
            <a:r>
              <a:rPr lang="en-US" dirty="0" smtClean="0"/>
              <a:t>Divider Subtitle – Verdana 11pt Regular, Title Case</a:t>
            </a:r>
          </a:p>
        </p:txBody>
      </p:sp>
      <p:sp>
        <p:nvSpPr>
          <p:cNvPr id="7" name="Text Placeholder 6"/>
          <p:cNvSpPr>
            <a:spLocks noGrp="1"/>
          </p:cNvSpPr>
          <p:nvPr>
            <p:ph type="body" sz="quarter" idx="20" hasCustomPrompt="1"/>
          </p:nvPr>
        </p:nvSpPr>
        <p:spPr bwMode="gray">
          <a:xfrm>
            <a:off x="457200" y="3711659"/>
            <a:ext cx="2286000" cy="446276"/>
          </a:xfrm>
        </p:spPr>
        <p:txBody>
          <a:bodyPr/>
          <a:lstStyle>
            <a:lvl1pPr>
              <a:spcBef>
                <a:spcPts val="300"/>
              </a:spcBef>
              <a:defRPr sz="800">
                <a:solidFill>
                  <a:schemeClr val="bg1"/>
                </a:solidFill>
              </a:defRPr>
            </a:lvl1pPr>
            <a:lvl2pPr>
              <a:spcBef>
                <a:spcPts val="300"/>
              </a:spcBef>
              <a:defRPr sz="800">
                <a:solidFill>
                  <a:schemeClr val="bg1"/>
                </a:solidFill>
              </a:defRPr>
            </a:lvl2pPr>
            <a:lvl3pPr>
              <a:spcBef>
                <a:spcPts val="300"/>
              </a:spcBef>
              <a:defRPr sz="800">
                <a:solidFill>
                  <a:schemeClr val="bg1"/>
                </a:solidFill>
              </a:defRPr>
            </a:lvl3pPr>
            <a:lvl4pPr>
              <a:spcBef>
                <a:spcPts val="300"/>
              </a:spcBef>
              <a:defRPr sz="800">
                <a:solidFill>
                  <a:schemeClr val="bg1"/>
                </a:solidFill>
              </a:defRPr>
            </a:lvl4pPr>
            <a:lvl5pPr>
              <a:spcBef>
                <a:spcPts val="300"/>
              </a:spcBef>
              <a:defRPr sz="800">
                <a:solidFill>
                  <a:schemeClr val="bg1"/>
                </a:solidFill>
              </a:defRPr>
            </a:lvl5pPr>
          </a:lstStyle>
          <a:p>
            <a:pPr lvl="0"/>
            <a:r>
              <a:rPr lang="en-US" dirty="0" smtClean="0"/>
              <a:t>Divider Bullet Placement (if needed)</a:t>
            </a:r>
          </a:p>
          <a:p>
            <a:pPr lvl="0"/>
            <a:r>
              <a:rPr lang="en-US" dirty="0" smtClean="0"/>
              <a:t>Divider Bullet Placement (if needed)</a:t>
            </a:r>
          </a:p>
          <a:p>
            <a:pPr lvl="0"/>
            <a:r>
              <a:rPr lang="en-US" dirty="0" smtClean="0"/>
              <a:t>Divider Bullet Placement (if needed)</a:t>
            </a:r>
          </a:p>
        </p:txBody>
      </p:sp>
      <p:sp>
        <p:nvSpPr>
          <p:cNvPr id="16" name="Text Placeholder 15"/>
          <p:cNvSpPr>
            <a:spLocks noGrp="1"/>
          </p:cNvSpPr>
          <p:nvPr>
            <p:ph type="body" sz="quarter" idx="21" hasCustomPrompt="1"/>
          </p:nvPr>
        </p:nvSpPr>
        <p:spPr bwMode="gray">
          <a:xfrm>
            <a:off x="4136076" y="3494256"/>
            <a:ext cx="1299013" cy="205151"/>
          </a:xfrm>
          <a:prstGeom prst="round2SameRect">
            <a:avLst>
              <a:gd name="adj1" fmla="val 0"/>
              <a:gd name="adj2" fmla="val 19914"/>
            </a:avLst>
          </a:prstGeom>
          <a:solidFill>
            <a:schemeClr val="tx2"/>
          </a:solidFill>
        </p:spPr>
        <p:txBody>
          <a:bodyPr wrap="none" lIns="45720" tIns="27432" rIns="45720" bIns="27432">
            <a:spAutoFit/>
          </a:bodyPr>
          <a:lstStyle>
            <a:lvl1pPr marL="0" indent="0" algn="r">
              <a:spcBef>
                <a:spcPts val="0"/>
              </a:spcBef>
              <a:buNone/>
              <a:defRPr sz="900" cap="all" spc="50" baseline="0">
                <a:solidFill>
                  <a:schemeClr val="bg1"/>
                </a:solidFill>
                <a:latin typeface="+mj-lt"/>
              </a:defRPr>
            </a:lvl1pPr>
          </a:lstStyle>
          <a:p>
            <a:pPr lvl="0"/>
            <a:r>
              <a:rPr lang="en-US" dirty="0" smtClean="0"/>
              <a:t>Insert break type</a:t>
            </a:r>
          </a:p>
        </p:txBody>
      </p:sp>
      <p:sp>
        <p:nvSpPr>
          <p:cNvPr id="18" name="Text Placeholder 17"/>
          <p:cNvSpPr>
            <a:spLocks noGrp="1"/>
          </p:cNvSpPr>
          <p:nvPr>
            <p:ph type="body" sz="quarter" idx="22" hasCustomPrompt="1"/>
          </p:nvPr>
        </p:nvSpPr>
        <p:spPr bwMode="gray">
          <a:xfrm>
            <a:off x="5459586" y="3171239"/>
            <a:ext cx="740664" cy="1384995"/>
          </a:xfrm>
        </p:spPr>
        <p:txBody>
          <a:bodyPr/>
          <a:lstStyle>
            <a:lvl1pPr marL="0" indent="0" algn="r">
              <a:spcBef>
                <a:spcPts val="0"/>
              </a:spcBef>
              <a:buNone/>
              <a:defRPr sz="9000">
                <a:solidFill>
                  <a:schemeClr val="accent6"/>
                </a:solidFill>
                <a:latin typeface="+mj-lt"/>
              </a:defRPr>
            </a:lvl1pPr>
          </a:lstStyle>
          <a:p>
            <a:pPr lvl="0"/>
            <a:r>
              <a:rPr lang="en-US" dirty="0" smtClean="0"/>
              <a:t>#</a:t>
            </a:r>
            <a:endParaRPr lang="en-US" dirty="0"/>
          </a:p>
        </p:txBody>
      </p:sp>
      <p:sp>
        <p:nvSpPr>
          <p:cNvPr id="17" name="TextBox 16"/>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smtClean="0">
              <a:solidFill>
                <a:schemeClr val="bg1"/>
              </a:solidFill>
              <a:latin typeface="+mj-lt"/>
            </a:endParaRPr>
          </a:p>
        </p:txBody>
      </p:sp>
      <p:sp>
        <p:nvSpPr>
          <p:cNvPr id="12" name="Text Placeholder 1"/>
          <p:cNvSpPr txBox="1">
            <a:spLocks/>
          </p:cNvSpPr>
          <p:nvPr userDrawn="1"/>
        </p:nvSpPr>
        <p:spPr bwMode="gray">
          <a:xfrm>
            <a:off x="6469576" y="3025755"/>
            <a:ext cx="1543781" cy="1774845"/>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smtClean="0">
                <a:solidFill>
                  <a:schemeClr val="bg1"/>
                </a:solidFill>
                <a:latin typeface="Arial" panose="020B0604020202020204" pitchFamily="34" charset="0"/>
                <a:cs typeface="Arial" panose="020B0604020202020204" pitchFamily="34" charset="0"/>
              </a:rPr>
              <a:t>What’s a Break Type?</a:t>
            </a:r>
          </a:p>
          <a:p>
            <a:pPr marL="0" indent="0">
              <a:spcBef>
                <a:spcPts val="300"/>
              </a:spcBef>
              <a:buFont typeface="+mj-lt"/>
              <a:buNone/>
            </a:pPr>
            <a:r>
              <a:rPr lang="en-US" sz="800" b="0" dirty="0" smtClean="0">
                <a:solidFill>
                  <a:schemeClr val="bg1"/>
                </a:solidFill>
                <a:latin typeface="Arial" panose="020B0604020202020204" pitchFamily="34" charset="0"/>
                <a:cs typeface="Arial" panose="020B0604020202020204" pitchFamily="34" charset="0"/>
              </a:rPr>
              <a:t>Break types</a:t>
            </a:r>
            <a:r>
              <a:rPr lang="en-US" sz="800" b="0" baseline="0" dirty="0" smtClean="0">
                <a:solidFill>
                  <a:schemeClr val="bg1"/>
                </a:solidFill>
                <a:latin typeface="Arial" panose="020B0604020202020204" pitchFamily="34" charset="0"/>
                <a:cs typeface="Arial" panose="020B0604020202020204" pitchFamily="34" charset="0"/>
              </a:rPr>
              <a:t> can be anything that you want to consider the section following the divider as:</a:t>
            </a:r>
          </a:p>
          <a:p>
            <a:pPr marL="117475" indent="-117475">
              <a:spcBef>
                <a:spcPts val="500"/>
              </a:spcBef>
              <a:buFont typeface="Arial" panose="020B0604020202020204" pitchFamily="34" charset="0"/>
              <a:buChar char="•"/>
            </a:pPr>
            <a:r>
              <a:rPr lang="en-US" sz="800" b="0" baseline="0" dirty="0" smtClean="0">
                <a:solidFill>
                  <a:schemeClr val="bg1"/>
                </a:solidFill>
                <a:latin typeface="Arial" panose="020B0604020202020204" pitchFamily="34" charset="0"/>
                <a:cs typeface="Arial" panose="020B0604020202020204" pitchFamily="34" charset="0"/>
              </a:rPr>
              <a:t>Section</a:t>
            </a:r>
          </a:p>
          <a:p>
            <a:pPr marL="117475" indent="-117475">
              <a:spcBef>
                <a:spcPts val="200"/>
              </a:spcBef>
              <a:buFont typeface="Arial" panose="020B0604020202020204" pitchFamily="34" charset="0"/>
              <a:buChar char="•"/>
            </a:pPr>
            <a:r>
              <a:rPr lang="en-US" sz="800" b="0" baseline="0" dirty="0" smtClean="0">
                <a:solidFill>
                  <a:schemeClr val="bg1"/>
                </a:solidFill>
                <a:latin typeface="Arial" panose="020B0604020202020204" pitchFamily="34" charset="0"/>
                <a:cs typeface="Arial" panose="020B0604020202020204" pitchFamily="34" charset="0"/>
              </a:rPr>
              <a:t>Chapter</a:t>
            </a:r>
          </a:p>
          <a:p>
            <a:pPr marL="117475" indent="-117475">
              <a:spcBef>
                <a:spcPts val="200"/>
              </a:spcBef>
              <a:buFont typeface="Arial" panose="020B0604020202020204" pitchFamily="34" charset="0"/>
              <a:buChar char="•"/>
            </a:pPr>
            <a:r>
              <a:rPr lang="en-US" sz="800" b="0" baseline="0" dirty="0" smtClean="0">
                <a:solidFill>
                  <a:schemeClr val="bg1"/>
                </a:solidFill>
                <a:latin typeface="Arial" panose="020B0604020202020204" pitchFamily="34" charset="0"/>
                <a:cs typeface="Arial" panose="020B0604020202020204" pitchFamily="34" charset="0"/>
              </a:rPr>
              <a:t>Essay</a:t>
            </a:r>
          </a:p>
          <a:p>
            <a:pPr marL="117475" indent="-117475">
              <a:spcBef>
                <a:spcPts val="200"/>
              </a:spcBef>
              <a:buFont typeface="Arial" panose="020B0604020202020204" pitchFamily="34" charset="0"/>
              <a:buChar char="•"/>
            </a:pPr>
            <a:r>
              <a:rPr lang="en-US" sz="800" b="0" baseline="0" dirty="0" smtClean="0">
                <a:solidFill>
                  <a:schemeClr val="bg1"/>
                </a:solidFill>
                <a:latin typeface="Arial" panose="020B0604020202020204" pitchFamily="34" charset="0"/>
                <a:cs typeface="Arial" panose="020B0604020202020204" pitchFamily="34" charset="0"/>
              </a:rPr>
              <a:t>Appendix</a:t>
            </a:r>
          </a:p>
          <a:p>
            <a:pPr marL="117475" indent="-117475">
              <a:spcBef>
                <a:spcPts val="200"/>
              </a:spcBef>
              <a:buFont typeface="Arial" panose="020B0604020202020204" pitchFamily="34" charset="0"/>
              <a:buChar char="•"/>
            </a:pPr>
            <a:r>
              <a:rPr lang="en-US" sz="800" b="0" baseline="0" dirty="0" smtClean="0">
                <a:solidFill>
                  <a:schemeClr val="bg1"/>
                </a:solidFill>
                <a:latin typeface="Arial" panose="020B0604020202020204" pitchFamily="34" charset="0"/>
                <a:cs typeface="Arial" panose="020B0604020202020204" pitchFamily="34" charset="0"/>
              </a:rPr>
              <a:t>Etc.</a:t>
            </a:r>
          </a:p>
          <a:p>
            <a:pPr marL="0" indent="0">
              <a:spcBef>
                <a:spcPts val="600"/>
              </a:spcBef>
              <a:buFont typeface="Arial" panose="020B0604020202020204" pitchFamily="34" charset="0"/>
              <a:buNone/>
            </a:pPr>
            <a:r>
              <a:rPr lang="en-US" sz="800" b="0" i="1" baseline="0" dirty="0" smtClean="0">
                <a:solidFill>
                  <a:schemeClr val="bg1"/>
                </a:solidFill>
                <a:latin typeface="Arial" panose="020B0604020202020204" pitchFamily="34" charset="0"/>
                <a:cs typeface="Arial" panose="020B0604020202020204" pitchFamily="34" charset="0"/>
              </a:rPr>
              <a:t>If not needed, you may delete the break type box.</a:t>
            </a:r>
            <a:endParaRPr lang="en-US" sz="800" b="0" i="1" dirty="0">
              <a:solidFill>
                <a:schemeClr val="bg1"/>
              </a:solidFill>
              <a:latin typeface="Arial" panose="020B0604020202020204" pitchFamily="34" charset="0"/>
              <a:cs typeface="Arial" panose="020B0604020202020204" pitchFamily="34" charset="0"/>
            </a:endParaRP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60600" y="683511"/>
            <a:ext cx="1128820" cy="433532"/>
          </a:xfrm>
          <a:prstGeom prst="rect">
            <a:avLst/>
          </a:prstGeom>
        </p:spPr>
      </p:pic>
    </p:spTree>
    <p:custDataLst>
      <p:tags r:id="rId1"/>
    </p:custDataLst>
    <p:extLst>
      <p:ext uri="{BB962C8B-B14F-4D97-AF65-F5344CB8AC3E}">
        <p14:creationId xmlns:p14="http://schemas.microsoft.com/office/powerpoint/2010/main" val="293138512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 userDrawn="1">
          <p15:clr>
            <a:srgbClr val="FBAE40"/>
          </p15:clr>
        </p15:guide>
        <p15:guide id="2" orient="horz" pos="1718">
          <p15:clr>
            <a:srgbClr val="FBAE40"/>
          </p15:clr>
        </p15:guide>
        <p15:guide id="3" orient="horz" pos="1781"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3" name="Text Placeholder 12"/>
          <p:cNvSpPr>
            <a:spLocks noGrp="1"/>
          </p:cNvSpPr>
          <p:nvPr userDrawn="1">
            <p:ph type="body" sz="quarter" idx="15" hasCustomPrompt="1"/>
          </p:nvPr>
        </p:nvSpPr>
        <p:spPr bwMode="gray">
          <a:xfrm>
            <a:off x="280195" y="640267"/>
            <a:ext cx="5842794" cy="184666"/>
          </a:xfrm>
        </p:spPr>
        <p:txBody>
          <a:bodyPr/>
          <a:lstStyle>
            <a:lvl1pPr marL="0" indent="0">
              <a:spcBef>
                <a:spcPts val="0"/>
              </a:spcBef>
              <a:buNone/>
              <a:defRPr sz="1200">
                <a:solidFill>
                  <a:schemeClr val="tx1"/>
                </a:solidFill>
              </a:defRPr>
            </a:lvl1pPr>
            <a:lvl2pPr>
              <a:spcBef>
                <a:spcPts val="0"/>
              </a:spcBef>
              <a:defRPr sz="1200"/>
            </a:lvl2pPr>
            <a:lvl3pPr>
              <a:spcBef>
                <a:spcPts val="0"/>
              </a:spcBef>
              <a:defRPr sz="1200"/>
            </a:lvl3pPr>
            <a:lvl4pPr>
              <a:spcBef>
                <a:spcPts val="0"/>
              </a:spcBef>
              <a:defRPr sz="1200"/>
            </a:lvl4pPr>
            <a:lvl5pPr>
              <a:spcBef>
                <a:spcPts val="0"/>
              </a:spcBef>
              <a:defRPr sz="1200"/>
            </a:lvl5pPr>
          </a:lstStyle>
          <a:p>
            <a:pPr lvl="0"/>
            <a:r>
              <a:rPr lang="en-US" dirty="0" smtClean="0"/>
              <a:t>Slide Subtitle – Verdana 12pt Regular, Title Case</a:t>
            </a:r>
          </a:p>
        </p:txBody>
      </p:sp>
      <p:sp>
        <p:nvSpPr>
          <p:cNvPr id="16" name="Text Placeholder 15"/>
          <p:cNvSpPr>
            <a:spLocks noGrp="1"/>
          </p:cNvSpPr>
          <p:nvPr userDrawn="1">
            <p:ph type="body" sz="quarter" idx="16" hasCustomPrompt="1"/>
          </p:nvPr>
        </p:nvSpPr>
        <p:spPr bwMode="gray">
          <a:xfrm>
            <a:off x="280194" y="99782"/>
            <a:ext cx="2560320" cy="123111"/>
          </a:xfrm>
        </p:spPr>
        <p:txBody>
          <a:bodyPr anchor="ctr" anchorCtr="0"/>
          <a:lstStyle>
            <a:lvl1pPr marL="0" indent="0">
              <a:spcBef>
                <a:spcPts val="0"/>
              </a:spcBef>
              <a:buNone/>
              <a:defRPr sz="800">
                <a:solidFill>
                  <a:schemeClr val="tx1"/>
                </a:solidFill>
              </a:defRPr>
            </a:lvl1pPr>
            <a:lvl2pPr marL="114300" indent="0">
              <a:spcBef>
                <a:spcPts val="0"/>
              </a:spcBef>
              <a:buNone/>
              <a:defRPr sz="800"/>
            </a:lvl2pPr>
            <a:lvl3pPr marL="228600" indent="0">
              <a:spcBef>
                <a:spcPts val="0"/>
              </a:spcBef>
              <a:buNone/>
              <a:defRPr sz="800"/>
            </a:lvl3pPr>
            <a:lvl4pPr marL="342900" indent="0">
              <a:spcBef>
                <a:spcPts val="0"/>
              </a:spcBef>
              <a:buNone/>
              <a:defRPr sz="800"/>
            </a:lvl4pPr>
            <a:lvl5pPr marL="457200" indent="0">
              <a:spcBef>
                <a:spcPts val="0"/>
              </a:spcBef>
              <a:buNone/>
              <a:defRPr sz="800"/>
            </a:lvl5pPr>
          </a:lstStyle>
          <a:p>
            <a:pPr lvl="0"/>
            <a:r>
              <a:rPr lang="en-US" dirty="0" smtClean="0"/>
              <a:t>Top Kicker – Verdana 8pt Regular, Title Case</a:t>
            </a:r>
          </a:p>
        </p:txBody>
      </p:sp>
      <p:sp>
        <p:nvSpPr>
          <p:cNvPr id="22" name="Text Placeholder 21"/>
          <p:cNvSpPr>
            <a:spLocks noGrp="1"/>
          </p:cNvSpPr>
          <p:nvPr userDrawn="1">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tx1"/>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smtClean="0"/>
              <a:t>Source: Click to add source. Use a single space after “Source:” and a period at the end of the source. Stretch box to the left as needed.</a:t>
            </a:r>
          </a:p>
        </p:txBody>
      </p:sp>
      <p:sp>
        <p:nvSpPr>
          <p:cNvPr id="15" name="Text Placeholder 14"/>
          <p:cNvSpPr>
            <a:spLocks noGrp="1"/>
          </p:cNvSpPr>
          <p:nvPr userDrawn="1">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tx1"/>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smtClean="0"/>
              <a:t>Click to add footnote. Numbers appear automatically (no additional space or tab needed). Use a period at the end of each footnote. Stretch the box to the right as needed.</a:t>
            </a:r>
          </a:p>
        </p:txBody>
      </p:sp>
      <p:sp>
        <p:nvSpPr>
          <p:cNvPr id="3" name="Title 2"/>
          <p:cNvSpPr>
            <a:spLocks noGrp="1"/>
          </p:cNvSpPr>
          <p:nvPr userDrawn="1">
            <p:ph type="title" hasCustomPrompt="1"/>
          </p:nvPr>
        </p:nvSpPr>
        <p:spPr bwMode="gray">
          <a:xfrm>
            <a:off x="280194" y="309824"/>
            <a:ext cx="5486400" cy="256480"/>
          </a:xfrm>
        </p:spPr>
        <p:txBody>
          <a:bodyPr/>
          <a:lstStyle>
            <a:lvl1pPr>
              <a:defRPr baseline="0">
                <a:solidFill>
                  <a:schemeClr val="tx1"/>
                </a:solidFill>
              </a:defRPr>
            </a:lvl1pPr>
          </a:lstStyle>
          <a:p>
            <a:r>
              <a:rPr lang="en-US" dirty="0" smtClean="0"/>
              <a:t>Slide Title – Rockwell 18pt Regular, Title Case</a:t>
            </a:r>
            <a:endParaRPr lang="en-US" dirty="0"/>
          </a:p>
        </p:txBody>
      </p:sp>
      <p:grpSp>
        <p:nvGrpSpPr>
          <p:cNvPr id="17" name="Group 16"/>
          <p:cNvGrpSpPr/>
          <p:nvPr userDrawn="1"/>
        </p:nvGrpSpPr>
        <p:grpSpPr bwMode="gray">
          <a:xfrm>
            <a:off x="5888334" y="0"/>
            <a:ext cx="458401" cy="507600"/>
            <a:chOff x="5888334" y="0"/>
            <a:chExt cx="458401" cy="507600"/>
          </a:xfrm>
        </p:grpSpPr>
        <p:sp>
          <p:nvSpPr>
            <p:cNvPr id="19" name="Freeform 18"/>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dirty="0"/>
            </a:p>
          </p:txBody>
        </p:sp>
        <p:sp>
          <p:nvSpPr>
            <p:cNvPr id="7"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8" name="TextBox 17"/>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smtClean="0">
              <a:latin typeface="+mj-lt"/>
            </a:endParaRPr>
          </a:p>
        </p:txBody>
      </p:sp>
    </p:spTree>
    <p:custDataLst>
      <p:tags r:id="rId1"/>
    </p:custDataLst>
    <p:extLst>
      <p:ext uri="{BB962C8B-B14F-4D97-AF65-F5344CB8AC3E}">
        <p14:creationId xmlns:p14="http://schemas.microsoft.com/office/powerpoint/2010/main" val="284280011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idden Slide (Remember to Right Click and Hide It)">
    <p:bg bwMode="gray">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3" name="Text Placeholder 12"/>
          <p:cNvSpPr>
            <a:spLocks noGrp="1"/>
          </p:cNvSpPr>
          <p:nvPr userDrawn="1">
            <p:ph type="body" sz="quarter" idx="15" hasCustomPrompt="1"/>
          </p:nvPr>
        </p:nvSpPr>
        <p:spPr bwMode="gray">
          <a:xfrm>
            <a:off x="280195" y="640267"/>
            <a:ext cx="5842794" cy="184666"/>
          </a:xfrm>
        </p:spPr>
        <p:txBody>
          <a:bodyPr/>
          <a:lstStyle>
            <a:lvl1pPr marL="0" indent="0">
              <a:spcBef>
                <a:spcPts val="0"/>
              </a:spcBef>
              <a:buNone/>
              <a:defRPr sz="1200">
                <a:solidFill>
                  <a:schemeClr val="tx1"/>
                </a:solidFill>
              </a:defRPr>
            </a:lvl1pPr>
            <a:lvl2pPr>
              <a:spcBef>
                <a:spcPts val="0"/>
              </a:spcBef>
              <a:defRPr sz="1200"/>
            </a:lvl2pPr>
            <a:lvl3pPr>
              <a:spcBef>
                <a:spcPts val="0"/>
              </a:spcBef>
              <a:defRPr sz="1200"/>
            </a:lvl3pPr>
            <a:lvl4pPr>
              <a:spcBef>
                <a:spcPts val="0"/>
              </a:spcBef>
              <a:defRPr sz="1200"/>
            </a:lvl4pPr>
            <a:lvl5pPr>
              <a:spcBef>
                <a:spcPts val="0"/>
              </a:spcBef>
              <a:defRPr sz="1200"/>
            </a:lvl5pPr>
          </a:lstStyle>
          <a:p>
            <a:pPr lvl="0"/>
            <a:r>
              <a:rPr lang="en-US" dirty="0" smtClean="0"/>
              <a:t>Slide Subtitle – Verdana 12pt Regular, Title Case</a:t>
            </a:r>
          </a:p>
        </p:txBody>
      </p:sp>
      <p:sp>
        <p:nvSpPr>
          <p:cNvPr id="16" name="Text Placeholder 15"/>
          <p:cNvSpPr>
            <a:spLocks noGrp="1"/>
          </p:cNvSpPr>
          <p:nvPr userDrawn="1">
            <p:ph type="body" sz="quarter" idx="16" hasCustomPrompt="1"/>
          </p:nvPr>
        </p:nvSpPr>
        <p:spPr bwMode="gray">
          <a:xfrm>
            <a:off x="280194" y="99782"/>
            <a:ext cx="2560320" cy="123111"/>
          </a:xfrm>
        </p:spPr>
        <p:txBody>
          <a:bodyPr anchor="ctr" anchorCtr="0"/>
          <a:lstStyle>
            <a:lvl1pPr marL="0" indent="0">
              <a:spcBef>
                <a:spcPts val="0"/>
              </a:spcBef>
              <a:buNone/>
              <a:defRPr sz="800">
                <a:solidFill>
                  <a:schemeClr val="tx1"/>
                </a:solidFill>
              </a:defRPr>
            </a:lvl1pPr>
            <a:lvl2pPr marL="114300" indent="0">
              <a:spcBef>
                <a:spcPts val="0"/>
              </a:spcBef>
              <a:buNone/>
              <a:defRPr sz="800"/>
            </a:lvl2pPr>
            <a:lvl3pPr marL="228600" indent="0">
              <a:spcBef>
                <a:spcPts val="0"/>
              </a:spcBef>
              <a:buNone/>
              <a:defRPr sz="800"/>
            </a:lvl3pPr>
            <a:lvl4pPr marL="342900" indent="0">
              <a:spcBef>
                <a:spcPts val="0"/>
              </a:spcBef>
              <a:buNone/>
              <a:defRPr sz="800"/>
            </a:lvl4pPr>
            <a:lvl5pPr marL="457200" indent="0">
              <a:spcBef>
                <a:spcPts val="0"/>
              </a:spcBef>
              <a:buNone/>
              <a:defRPr sz="800"/>
            </a:lvl5pPr>
          </a:lstStyle>
          <a:p>
            <a:pPr lvl="0"/>
            <a:r>
              <a:rPr lang="en-US" dirty="0" smtClean="0"/>
              <a:t>Top Kicker – Verdana 8pt Regular, Title Case</a:t>
            </a:r>
          </a:p>
        </p:txBody>
      </p:sp>
      <p:sp>
        <p:nvSpPr>
          <p:cNvPr id="22" name="Text Placeholder 21"/>
          <p:cNvSpPr>
            <a:spLocks noGrp="1"/>
          </p:cNvSpPr>
          <p:nvPr userDrawn="1">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tx1"/>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smtClean="0"/>
              <a:t>Source: Click to add source. Use a single space after “Source:” and a period at the end of the source. Stretch box to the left as needed.</a:t>
            </a:r>
          </a:p>
        </p:txBody>
      </p:sp>
      <p:sp>
        <p:nvSpPr>
          <p:cNvPr id="15" name="Text Placeholder 14"/>
          <p:cNvSpPr>
            <a:spLocks noGrp="1"/>
          </p:cNvSpPr>
          <p:nvPr userDrawn="1">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tx1"/>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smtClean="0"/>
              <a:t>Click to add footnote. Numbers appear automatically (no additional space or tab needed). Use a period at the end of each footnote. Stretch the box to the right as needed.</a:t>
            </a:r>
          </a:p>
        </p:txBody>
      </p:sp>
      <p:sp>
        <p:nvSpPr>
          <p:cNvPr id="3" name="Title 2"/>
          <p:cNvSpPr>
            <a:spLocks noGrp="1"/>
          </p:cNvSpPr>
          <p:nvPr userDrawn="1">
            <p:ph type="title" hasCustomPrompt="1"/>
          </p:nvPr>
        </p:nvSpPr>
        <p:spPr bwMode="gray">
          <a:xfrm>
            <a:off x="280194" y="309824"/>
            <a:ext cx="5486400" cy="256480"/>
          </a:xfrm>
        </p:spPr>
        <p:txBody>
          <a:bodyPr/>
          <a:lstStyle>
            <a:lvl1pPr>
              <a:defRPr baseline="0">
                <a:solidFill>
                  <a:schemeClr val="tx1"/>
                </a:solidFill>
              </a:defRPr>
            </a:lvl1pPr>
          </a:lstStyle>
          <a:p>
            <a:r>
              <a:rPr lang="en-US" dirty="0" smtClean="0"/>
              <a:t>Slide Title – Rockwell 18pt Regular, Title Case</a:t>
            </a:r>
            <a:endParaRPr lang="en-US" dirty="0"/>
          </a:p>
        </p:txBody>
      </p:sp>
      <p:grpSp>
        <p:nvGrpSpPr>
          <p:cNvPr id="17" name="Group 16"/>
          <p:cNvGrpSpPr/>
          <p:nvPr userDrawn="1"/>
        </p:nvGrpSpPr>
        <p:grpSpPr bwMode="gray">
          <a:xfrm>
            <a:off x="5888334" y="0"/>
            <a:ext cx="458401" cy="507600"/>
            <a:chOff x="5888334" y="0"/>
            <a:chExt cx="458401" cy="507600"/>
          </a:xfrm>
        </p:grpSpPr>
        <p:sp>
          <p:nvSpPr>
            <p:cNvPr id="19" name="Freeform 18"/>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dirty="0"/>
            </a:p>
          </p:txBody>
        </p:sp>
        <p:sp>
          <p:nvSpPr>
            <p:cNvPr id="7"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8" name="TextBox 17"/>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smtClean="0">
              <a:latin typeface="+mj-lt"/>
            </a:endParaRPr>
          </a:p>
        </p:txBody>
      </p:sp>
    </p:spTree>
    <p:custDataLst>
      <p:tags r:id="rId1"/>
    </p:custDataLst>
    <p:extLst>
      <p:ext uri="{BB962C8B-B14F-4D97-AF65-F5344CB8AC3E}">
        <p14:creationId xmlns:p14="http://schemas.microsoft.com/office/powerpoint/2010/main" val="275861121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pact Slide">
    <p:bg bwMode="gray">
      <p:bgPr>
        <a:solidFill>
          <a:srgbClr val="003D7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279056" y="309824"/>
            <a:ext cx="3902242" cy="256480"/>
          </a:xfrm>
          <a:prstGeom prst="rect">
            <a:avLst/>
          </a:prstGeom>
        </p:spPr>
        <p:txBody>
          <a:bodyPr wrap="square" lIns="0" tIns="0" rIns="0" bIns="0" anchor="b" anchorCtr="0">
            <a:spAutoFit/>
          </a:bodyPr>
          <a:lstStyle>
            <a:lvl1pPr>
              <a:lnSpc>
                <a:spcPct val="90000"/>
              </a:lnSpc>
              <a:defRPr b="0" baseline="0">
                <a:solidFill>
                  <a:schemeClr val="accent6"/>
                </a:solidFill>
              </a:defRPr>
            </a:lvl1pPr>
          </a:lstStyle>
          <a:p>
            <a:r>
              <a:rPr lang="en-US" dirty="0" smtClean="0"/>
              <a:t>Impact Slide Title – Rockwell 18pt</a:t>
            </a:r>
          </a:p>
        </p:txBody>
      </p:sp>
      <p:sp>
        <p:nvSpPr>
          <p:cNvPr id="6" name="Text Placeholder 5"/>
          <p:cNvSpPr>
            <a:spLocks noGrp="1"/>
          </p:cNvSpPr>
          <p:nvPr>
            <p:ph type="body" sz="quarter" idx="16" hasCustomPrompt="1"/>
          </p:nvPr>
        </p:nvSpPr>
        <p:spPr bwMode="gray">
          <a:xfrm>
            <a:off x="456965" y="604599"/>
            <a:ext cx="4025123" cy="256480"/>
          </a:xfrm>
        </p:spPr>
        <p:txBody>
          <a:bodyPr/>
          <a:lstStyle>
            <a:lvl1pPr marL="0" indent="0">
              <a:lnSpc>
                <a:spcPct val="90000"/>
              </a:lnSpc>
              <a:spcBef>
                <a:spcPts val="0"/>
              </a:spcBef>
              <a:buNone/>
              <a:defRPr sz="1800" spc="50" baseline="0">
                <a:solidFill>
                  <a:schemeClr val="bg1"/>
                </a:solidFill>
                <a:latin typeface="+mj-lt"/>
              </a:defRPr>
            </a:lvl1pPr>
          </a:lstStyle>
          <a:p>
            <a:pPr lvl="0"/>
            <a:r>
              <a:rPr lang="en-US" dirty="0" smtClean="0"/>
              <a:t>Title Continued and Highlight</a:t>
            </a:r>
          </a:p>
        </p:txBody>
      </p:sp>
      <p:sp>
        <p:nvSpPr>
          <p:cNvPr id="15" name="Text Placeholder 14"/>
          <p:cNvSpPr>
            <a:spLocks noGrp="1"/>
          </p:cNvSpPr>
          <p:nvPr>
            <p:ph type="body" sz="quarter" idx="17" hasCustomPrompt="1"/>
          </p:nvPr>
        </p:nvSpPr>
        <p:spPr bwMode="gray">
          <a:xfrm>
            <a:off x="1079874" y="1727589"/>
            <a:ext cx="4241053" cy="1809726"/>
          </a:xfrm>
        </p:spPr>
        <p:txBody>
          <a:bodyPr/>
          <a:lstStyle>
            <a:lvl1pPr marL="0" indent="0">
              <a:lnSpc>
                <a:spcPct val="120000"/>
              </a:lnSpc>
              <a:spcBef>
                <a:spcPts val="1200"/>
              </a:spcBef>
              <a:buNone/>
              <a:defRPr sz="1400">
                <a:solidFill>
                  <a:schemeClr val="bg1"/>
                </a:solidFill>
              </a:defRPr>
            </a:lvl1pPr>
            <a:lvl2pPr marL="114300" indent="0">
              <a:lnSpc>
                <a:spcPct val="110000"/>
              </a:lnSpc>
              <a:spcBef>
                <a:spcPts val="1200"/>
              </a:spcBef>
              <a:buNone/>
              <a:defRPr sz="1400">
                <a:solidFill>
                  <a:schemeClr val="bg1"/>
                </a:solidFill>
              </a:defRPr>
            </a:lvl2pPr>
            <a:lvl3pPr marL="228600" indent="0">
              <a:lnSpc>
                <a:spcPct val="110000"/>
              </a:lnSpc>
              <a:spcBef>
                <a:spcPts val="1200"/>
              </a:spcBef>
              <a:buNone/>
              <a:defRPr sz="1400">
                <a:solidFill>
                  <a:schemeClr val="bg1"/>
                </a:solidFill>
              </a:defRPr>
            </a:lvl3pPr>
            <a:lvl4pPr marL="342900" indent="0">
              <a:lnSpc>
                <a:spcPct val="110000"/>
              </a:lnSpc>
              <a:spcBef>
                <a:spcPts val="1200"/>
              </a:spcBef>
              <a:buNone/>
              <a:defRPr sz="1400">
                <a:solidFill>
                  <a:schemeClr val="bg1"/>
                </a:solidFill>
              </a:defRPr>
            </a:lvl4pPr>
            <a:lvl5pPr marL="457200" indent="0">
              <a:lnSpc>
                <a:spcPct val="110000"/>
              </a:lnSpc>
              <a:spcBef>
                <a:spcPts val="1200"/>
              </a:spcBef>
              <a:buNone/>
              <a:defRPr sz="1400">
                <a:solidFill>
                  <a:schemeClr val="bg1"/>
                </a:solidFill>
              </a:defRPr>
            </a:lvl5pPr>
          </a:lstStyle>
          <a:p>
            <a:pPr lvl="0"/>
            <a:r>
              <a:rPr lang="en-US" dirty="0" smtClean="0"/>
              <a:t>Use dark background (impact) slides sparingly (ex: a single quote, statistic, or large image). See sample impact slides in the EAB On-screen Graphic and Layout Guide. Impact quote text – Verdana 14pt Regular. Keep quote short and minimize slide titling. Be sure to incorporate large quote graphic from the GLG. </a:t>
            </a:r>
          </a:p>
        </p:txBody>
      </p:sp>
      <p:sp>
        <p:nvSpPr>
          <p:cNvPr id="16" name="Text Placeholder 21"/>
          <p:cNvSpPr>
            <a:spLocks noGrp="1"/>
          </p:cNvSpPr>
          <p:nvPr>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accent2"/>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smtClean="0"/>
              <a:t>Source: Click to add source. Use a single space after “Source:” and a period at the end of the source. Stretch box to the left as needed.</a:t>
            </a:r>
          </a:p>
        </p:txBody>
      </p:sp>
      <p:sp>
        <p:nvSpPr>
          <p:cNvPr id="17" name="Text Placeholder 14"/>
          <p:cNvSpPr>
            <a:spLocks noGrp="1"/>
          </p:cNvSpPr>
          <p:nvPr>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accent2"/>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smtClean="0"/>
              <a:t>Click to add footnote. Numbers appear automatically (no additional space or tab needed). Use a period at the end of each footnote. Stretch the box to the right as needed.</a:t>
            </a:r>
          </a:p>
        </p:txBody>
      </p:sp>
      <p:sp>
        <p:nvSpPr>
          <p:cNvPr id="9" name="TextBox 8"/>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smtClean="0">
              <a:solidFill>
                <a:schemeClr val="bg1"/>
              </a:solidFill>
              <a:latin typeface="+mj-lt"/>
            </a:endParaRPr>
          </a:p>
        </p:txBody>
      </p:sp>
    </p:spTree>
    <p:custDataLst>
      <p:tags r:id="rId1"/>
    </p:custDataLst>
    <p:extLst>
      <p:ext uri="{BB962C8B-B14F-4D97-AF65-F5344CB8AC3E}">
        <p14:creationId xmlns:p14="http://schemas.microsoft.com/office/powerpoint/2010/main" val="16144699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Copyright)">
    <p:spTree>
      <p:nvGrpSpPr>
        <p:cNvPr id="1" name=""/>
        <p:cNvGrpSpPr/>
        <p:nvPr/>
      </p:nvGrpSpPr>
      <p:grpSpPr>
        <a:xfrm>
          <a:off x="0" y="0"/>
          <a:ext cx="0" cy="0"/>
          <a:chOff x="0" y="0"/>
          <a:chExt cx="0" cy="0"/>
        </a:xfrm>
      </p:grpSpPr>
      <p:sp>
        <p:nvSpPr>
          <p:cNvPr id="20" name="TextBox 19"/>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tx1"/>
                </a:solidFill>
                <a:latin typeface="+mj-lt"/>
              </a:rPr>
              <a:t>‹#›</a:t>
            </a:fld>
            <a:endParaRPr lang="en-US" sz="650" dirty="0" smtClean="0">
              <a:solidFill>
                <a:schemeClr val="tx1"/>
              </a:solidFill>
              <a:latin typeface="+mj-lt"/>
            </a:endParaRPr>
          </a:p>
        </p:txBody>
      </p:sp>
    </p:spTree>
    <p:custDataLst>
      <p:tags r:id="rId1"/>
    </p:custDataLst>
    <p:extLst>
      <p:ext uri="{BB962C8B-B14F-4D97-AF65-F5344CB8AC3E}">
        <p14:creationId xmlns:p14="http://schemas.microsoft.com/office/powerpoint/2010/main" val="96898933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s://www.eab.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8" name="TextBox 7">
            <a:hlinkClick r:id="rId20"/>
          </p:cNvPr>
          <p:cNvSpPr txBox="1"/>
          <p:nvPr userDrawn="1"/>
        </p:nvSpPr>
        <p:spPr bwMode="gray">
          <a:xfrm>
            <a:off x="-1" y="4677489"/>
            <a:ext cx="2361805" cy="123111"/>
          </a:xfrm>
          <a:prstGeom prst="rect">
            <a:avLst/>
          </a:prstGeom>
          <a:noFill/>
        </p:spPr>
        <p:txBody>
          <a:bodyPr wrap="square" lIns="64008" tIns="0" rIns="64008" bIns="45720" rtlCol="0" anchor="b" anchorCtr="0">
            <a:spAutoFit/>
          </a:bodyPr>
          <a:lstStyle/>
          <a:p>
            <a:pPr marL="0" marR="0" lvl="0" indent="0" algn="l" defTabSz="64008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Verdana" panose="020B0604030504040204" pitchFamily="34" charset="0"/>
              </a:rPr>
              <a:t>©2018 EAB Global, Inc. </a:t>
            </a:r>
            <a:r>
              <a:rPr kumimoji="0" lang="en-US" sz="500" b="0"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Arial" panose="020B0604020202020204" pitchFamily="34" charset="0"/>
              </a:rPr>
              <a:t>•</a:t>
            </a:r>
            <a:r>
              <a:rPr kumimoji="0" lang="en-US" sz="500" b="0"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Arial"/>
              </a:rPr>
              <a:t> All Rights Reserved</a:t>
            </a:r>
            <a:r>
              <a:rPr kumimoji="0" lang="en-US" sz="500" b="0"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Verdana" panose="020B0604030504040204" pitchFamily="34" charset="0"/>
              </a:rPr>
              <a:t> </a:t>
            </a:r>
            <a:r>
              <a:rPr kumimoji="0" lang="en-US" sz="500" b="0"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Arial" panose="020B0604020202020204" pitchFamily="34" charset="0"/>
              </a:rPr>
              <a:t>•</a:t>
            </a:r>
            <a:r>
              <a:rPr kumimoji="0" lang="en-US" sz="500" b="0"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Verdana" panose="020B0604030504040204" pitchFamily="34" charset="0"/>
              </a:rPr>
              <a:t> </a:t>
            </a:r>
            <a:r>
              <a:rPr kumimoji="0" lang="en-US" sz="500" b="1"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Verdana" panose="020B0604030504040204" pitchFamily="34" charset="0"/>
              </a:rPr>
              <a:t>eab.com </a:t>
            </a:r>
            <a:r>
              <a:rPr kumimoji="0" lang="en-US" sz="500" b="0"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Arial" panose="020B0604020202020204" pitchFamily="34" charset="0"/>
              </a:rPr>
              <a:t>• 36000A</a:t>
            </a:r>
            <a:endParaRPr kumimoji="0" lang="en-US" sz="500" b="0" i="0" u="none" strike="noStrike" kern="1200" cap="none" spc="0" normalizeH="0" baseline="0" noProof="0" dirty="0" smtClean="0">
              <a:ln>
                <a:noFill/>
              </a:ln>
              <a:solidFill>
                <a:schemeClr val="accent2"/>
              </a:solidFill>
              <a:effectLst/>
              <a:uLnTx/>
              <a:uFillTx/>
              <a:latin typeface="+mn-lt"/>
              <a:ea typeface="Verdana" panose="020B0604030504040204" pitchFamily="34" charset="0"/>
              <a:cs typeface="Verdana" panose="020B0604030504040204" pitchFamily="34" charset="0"/>
            </a:endParaRPr>
          </a:p>
        </p:txBody>
      </p:sp>
      <p:sp>
        <p:nvSpPr>
          <p:cNvPr id="10" name="Title Placeholder 9"/>
          <p:cNvSpPr>
            <a:spLocks noGrp="1"/>
          </p:cNvSpPr>
          <p:nvPr>
            <p:ph type="title"/>
          </p:nvPr>
        </p:nvSpPr>
        <p:spPr bwMode="gray">
          <a:xfrm>
            <a:off x="277813" y="309824"/>
            <a:ext cx="5486400" cy="256480"/>
          </a:xfrm>
          <a:prstGeom prst="rect">
            <a:avLst/>
          </a:prstGeom>
        </p:spPr>
        <p:txBody>
          <a:bodyPr vert="horz" lIns="0" tIns="0" rIns="0" bIns="0" rtlCol="0" anchor="b" anchorCtr="0">
            <a:spAutoFit/>
          </a:bodyPr>
          <a:lstStyle/>
          <a:p>
            <a:r>
              <a:rPr lang="en-US" dirty="0" smtClean="0"/>
              <a:t>Slide Title – Rockwell 18pt Regular, Title Case</a:t>
            </a:r>
            <a:endParaRPr lang="en-US" dirty="0"/>
          </a:p>
        </p:txBody>
      </p:sp>
      <p:sp>
        <p:nvSpPr>
          <p:cNvPr id="12" name="Text Placeholder 11"/>
          <p:cNvSpPr>
            <a:spLocks noGrp="1"/>
          </p:cNvSpPr>
          <p:nvPr>
            <p:ph type="body" idx="1"/>
          </p:nvPr>
        </p:nvSpPr>
        <p:spPr bwMode="gray">
          <a:xfrm>
            <a:off x="2361804" y="1587129"/>
            <a:ext cx="1677192" cy="1759456"/>
          </a:xfrm>
          <a:prstGeom prst="rect">
            <a:avLst/>
          </a:prstGeom>
        </p:spPr>
        <p:txBody>
          <a:bodyPr vert="horz" wrap="square" lIns="0" tIns="0" rIns="0" bIns="0" rtlCol="0">
            <a:spAutoFit/>
          </a:body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lang="en-US" dirty="0"/>
          </a:p>
        </p:txBody>
      </p:sp>
    </p:spTree>
    <p:custDataLst>
      <p:tags r:id="rId19"/>
    </p:custDataLst>
    <p:extLst>
      <p:ext uri="{BB962C8B-B14F-4D97-AF65-F5344CB8AC3E}">
        <p14:creationId xmlns:p14="http://schemas.microsoft.com/office/powerpoint/2010/main" val="405802110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7" r:id="rId4"/>
    <p:sldLayoutId id="2147483658" r:id="rId5"/>
    <p:sldLayoutId id="2147483659" r:id="rId6"/>
    <p:sldLayoutId id="2147483672" r:id="rId7"/>
    <p:sldLayoutId id="2147483661" r:id="rId8"/>
    <p:sldLayoutId id="2147483662" r:id="rId9"/>
    <p:sldLayoutId id="2147483663" r:id="rId10"/>
    <p:sldLayoutId id="2147483664" r:id="rId11"/>
    <p:sldLayoutId id="2147483666" r:id="rId12"/>
    <p:sldLayoutId id="2147483667" r:id="rId13"/>
    <p:sldLayoutId id="2147483668" r:id="rId14"/>
    <p:sldLayoutId id="2147483669" r:id="rId15"/>
    <p:sldLayoutId id="2147483670" r:id="rId16"/>
    <p:sldLayoutId id="2147483671" r:id="rId17"/>
  </p:sldLayoutIdLst>
  <p:timing>
    <p:tnLst>
      <p:par>
        <p:cTn id="1" dur="indefinite" restart="never" nodeType="tmRoot"/>
      </p:par>
    </p:tnLst>
  </p:timing>
  <p:hf hdr="0" ftr="0" dt="0"/>
  <p:txStyles>
    <p:titleStyle>
      <a:lvl1pPr algn="l" defTabSz="480060" rtl="0" eaLnBrk="1" latinLnBrk="0" hangingPunct="1">
        <a:lnSpc>
          <a:spcPct val="90000"/>
        </a:lnSpc>
        <a:spcBef>
          <a:spcPct val="0"/>
        </a:spcBef>
        <a:buNone/>
        <a:defRPr sz="1800" kern="1200" spc="50" baseline="0">
          <a:solidFill>
            <a:schemeClr val="tx1"/>
          </a:solidFill>
          <a:latin typeface="+mj-lt"/>
          <a:ea typeface="+mj-ea"/>
          <a:cs typeface="+mj-cs"/>
        </a:defRPr>
      </a:lvl1pPr>
    </p:titleStyle>
    <p:bodyStyle>
      <a:lvl1pPr marL="117475" indent="-117475" algn="l" defTabSz="480060" rtl="0" eaLnBrk="1" latinLnBrk="0" hangingPunct="1">
        <a:lnSpc>
          <a:spcPct val="100000"/>
        </a:lnSpc>
        <a:spcBef>
          <a:spcPts val="500"/>
        </a:spcBef>
        <a:buClrTx/>
        <a:buFont typeface="Arial" panose="020B0604020202020204" pitchFamily="34" charset="0"/>
        <a:buChar char="•"/>
        <a:defRPr sz="900" kern="1200">
          <a:solidFill>
            <a:schemeClr val="tx1"/>
          </a:solidFill>
          <a:latin typeface="+mn-lt"/>
          <a:ea typeface="+mn-ea"/>
          <a:cs typeface="+mn-cs"/>
        </a:defRPr>
      </a:lvl1pPr>
      <a:lvl2pPr marL="228600" indent="-114300" algn="l" defTabSz="480060" rtl="0" eaLnBrk="1" latinLnBrk="0" hangingPunct="1">
        <a:lnSpc>
          <a:spcPct val="100000"/>
        </a:lnSpc>
        <a:spcBef>
          <a:spcPts val="500"/>
        </a:spcBef>
        <a:buClrTx/>
        <a:buFont typeface="Verdana" panose="020B0604030504040204" pitchFamily="34" charset="0"/>
        <a:buChar char="–"/>
        <a:defRPr sz="900" kern="1200">
          <a:solidFill>
            <a:schemeClr val="tx1"/>
          </a:solidFill>
          <a:latin typeface="+mn-lt"/>
          <a:ea typeface="+mn-ea"/>
          <a:cs typeface="+mn-cs"/>
        </a:defRPr>
      </a:lvl2pPr>
      <a:lvl3pPr marL="342900" indent="-114300" algn="l" defTabSz="480060" rtl="0" eaLnBrk="1" latinLnBrk="0" hangingPunct="1">
        <a:lnSpc>
          <a:spcPct val="100000"/>
        </a:lnSpc>
        <a:spcBef>
          <a:spcPts val="500"/>
        </a:spcBef>
        <a:buClrTx/>
        <a:buFont typeface="Arial" panose="020B0604020202020204" pitchFamily="34" charset="0"/>
        <a:buChar char="•"/>
        <a:defRPr sz="900" kern="1200">
          <a:solidFill>
            <a:schemeClr val="tx1"/>
          </a:solidFill>
          <a:latin typeface="+mn-lt"/>
          <a:ea typeface="+mn-ea"/>
          <a:cs typeface="+mn-cs"/>
        </a:defRPr>
      </a:lvl3pPr>
      <a:lvl4pPr marL="4572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48006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5pPr>
      <a:lvl6pPr marL="6858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8001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287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114300" rtl="0" eaLnBrk="1" latinLnBrk="0" hangingPunct="1">
        <a:lnSpc>
          <a:spcPct val="100000"/>
        </a:lnSpc>
        <a:spcBef>
          <a:spcPts val="300"/>
        </a:spcBef>
        <a:defRPr sz="800" kern="1200">
          <a:solidFill>
            <a:schemeClr val="tx1"/>
          </a:solidFill>
          <a:latin typeface="+mn-lt"/>
          <a:ea typeface="+mn-ea"/>
          <a:cs typeface="+mn-cs"/>
        </a:defRPr>
      </a:lvl1pPr>
      <a:lvl2pPr marL="0" algn="l" defTabSz="-114300" rtl="0" eaLnBrk="1" latinLnBrk="0" hangingPunct="1">
        <a:lnSpc>
          <a:spcPct val="100000"/>
        </a:lnSpc>
        <a:spcBef>
          <a:spcPts val="300"/>
        </a:spcBef>
        <a:defRPr sz="800" kern="1200">
          <a:solidFill>
            <a:schemeClr val="tx1"/>
          </a:solidFill>
          <a:latin typeface="+mn-lt"/>
          <a:ea typeface="+mn-ea"/>
          <a:cs typeface="+mn-cs"/>
        </a:defRPr>
      </a:lvl2pPr>
      <a:lvl3pPr marL="0" algn="l" defTabSz="-114300" rtl="0" eaLnBrk="1" latinLnBrk="0" hangingPunct="1">
        <a:lnSpc>
          <a:spcPct val="100000"/>
        </a:lnSpc>
        <a:spcBef>
          <a:spcPts val="300"/>
        </a:spcBef>
        <a:defRPr sz="800" kern="1200">
          <a:solidFill>
            <a:schemeClr val="tx1"/>
          </a:solidFill>
          <a:latin typeface="+mn-lt"/>
          <a:ea typeface="+mn-ea"/>
          <a:cs typeface="+mn-cs"/>
        </a:defRPr>
      </a:lvl3pPr>
      <a:lvl4pPr marL="0" algn="l" defTabSz="-114300" rtl="0" eaLnBrk="1" latinLnBrk="0" hangingPunct="1">
        <a:lnSpc>
          <a:spcPct val="100000"/>
        </a:lnSpc>
        <a:spcBef>
          <a:spcPts val="300"/>
        </a:spcBef>
        <a:defRPr sz="800" kern="1200">
          <a:solidFill>
            <a:schemeClr val="tx1"/>
          </a:solidFill>
          <a:latin typeface="+mn-lt"/>
          <a:ea typeface="+mn-ea"/>
          <a:cs typeface="+mn-cs"/>
        </a:defRPr>
      </a:lvl4pPr>
      <a:lvl5pPr marL="0" algn="l" defTabSz="-114300" rtl="0" eaLnBrk="1" latinLnBrk="0" hangingPunct="1">
        <a:lnSpc>
          <a:spcPct val="100000"/>
        </a:lnSpc>
        <a:spcBef>
          <a:spcPts val="300"/>
        </a:spcBef>
        <a:defRPr sz="800" kern="1200">
          <a:solidFill>
            <a:schemeClr val="tx1"/>
          </a:solidFill>
          <a:latin typeface="+mn-lt"/>
          <a:ea typeface="+mn-ea"/>
          <a:cs typeface="+mn-cs"/>
        </a:defRPr>
      </a:lvl5pPr>
      <a:lvl6pPr marL="0" algn="l" defTabSz="-114300" rtl="0" eaLnBrk="1" latinLnBrk="0" hangingPunct="1">
        <a:lnSpc>
          <a:spcPct val="100000"/>
        </a:lnSpc>
        <a:spcBef>
          <a:spcPts val="300"/>
        </a:spcBef>
        <a:defRPr sz="800" kern="1200">
          <a:solidFill>
            <a:schemeClr val="tx1"/>
          </a:solidFill>
          <a:latin typeface="+mn-lt"/>
          <a:ea typeface="+mn-ea"/>
          <a:cs typeface="+mn-cs"/>
        </a:defRPr>
      </a:lvl6pPr>
      <a:lvl7pPr marL="0" algn="l" defTabSz="-114300" rtl="0" eaLnBrk="1" latinLnBrk="0" hangingPunct="1">
        <a:lnSpc>
          <a:spcPct val="100000"/>
        </a:lnSpc>
        <a:spcBef>
          <a:spcPts val="300"/>
        </a:spcBef>
        <a:defRPr sz="800" kern="1200">
          <a:solidFill>
            <a:schemeClr val="tx1"/>
          </a:solidFill>
          <a:latin typeface="+mn-lt"/>
          <a:ea typeface="+mn-ea"/>
          <a:cs typeface="+mn-cs"/>
        </a:defRPr>
      </a:lvl7pPr>
      <a:lvl8pPr marL="0" algn="l" defTabSz="-114300" rtl="0" eaLnBrk="1" latinLnBrk="0" hangingPunct="1">
        <a:lnSpc>
          <a:spcPct val="100000"/>
        </a:lnSpc>
        <a:spcBef>
          <a:spcPts val="300"/>
        </a:spcBef>
        <a:defRPr sz="800" kern="1200">
          <a:solidFill>
            <a:schemeClr val="tx1"/>
          </a:solidFill>
          <a:latin typeface="+mn-lt"/>
          <a:ea typeface="+mn-ea"/>
          <a:cs typeface="+mn-cs"/>
        </a:defRPr>
      </a:lvl8pPr>
      <a:lvl9pPr marL="0" algn="l" defTabSz="-114300" rtl="0" eaLnBrk="1" latinLnBrk="0" hangingPunct="1">
        <a:lnSpc>
          <a:spcPct val="100000"/>
        </a:lnSpc>
        <a:spcBef>
          <a:spcPts val="300"/>
        </a:spcBef>
        <a:defRPr sz="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57" userDrawn="1">
          <p15:clr>
            <a:srgbClr val="C35EA4"/>
          </p15:clr>
        </p15:guide>
        <p15:guide id="2" pos="175" userDrawn="1">
          <p15:clr>
            <a:srgbClr val="C35EA4"/>
          </p15:clr>
        </p15:guide>
        <p15:guide id="3" orient="horz" pos="2849" userDrawn="1">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prezi.com/bwwnttl-vnen/necccd-mar-13-2017/?utm_campaign=share&amp;utm_medium=copy"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hyperlink" Target="https://goo.gl/ugcqdK"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chart" Target="../charts/chart1.xml"/><Relationship Id="rId7"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hyperlink" Target="https://goo.gl/apDwDe"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goo.gl/i7Z5d3" TargetMode="External"/><Relationship Id="rId7"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hyperlink" Target="https://goo.gl/qaSn89"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goo.gl/2nYfe9"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hyperlink" Target="https://goo.gl/5wpyp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273" y="2115916"/>
            <a:ext cx="5319713" cy="692497"/>
          </a:xfrm>
        </p:spPr>
        <p:txBody>
          <a:bodyPr/>
          <a:lstStyle/>
          <a:p>
            <a:r>
              <a:rPr lang="en-US" dirty="0" smtClean="0"/>
              <a:t>Understanding Today’s Demand for Mental Health Services </a:t>
            </a:r>
            <a:endParaRPr lang="en-US" dirty="0"/>
          </a:p>
        </p:txBody>
      </p:sp>
      <p:sp>
        <p:nvSpPr>
          <p:cNvPr id="3" name="Text Placeholder 2"/>
          <p:cNvSpPr>
            <a:spLocks noGrp="1"/>
          </p:cNvSpPr>
          <p:nvPr>
            <p:ph type="body" sz="quarter" idx="13"/>
          </p:nvPr>
        </p:nvSpPr>
        <p:spPr>
          <a:xfrm>
            <a:off x="803274" y="2924994"/>
            <a:ext cx="5319713" cy="169277"/>
          </a:xfrm>
        </p:spPr>
        <p:txBody>
          <a:bodyPr/>
          <a:lstStyle/>
          <a:p>
            <a:r>
              <a:rPr lang="en-US" dirty="0" smtClean="0"/>
              <a:t>A Briefing for Institutional Leaders </a:t>
            </a:r>
            <a:endParaRPr lang="en-US" dirty="0"/>
          </a:p>
        </p:txBody>
      </p:sp>
      <p:sp>
        <p:nvSpPr>
          <p:cNvPr id="4" name="Text Placeholder 3"/>
          <p:cNvSpPr>
            <a:spLocks noGrp="1"/>
          </p:cNvSpPr>
          <p:nvPr>
            <p:ph type="body" sz="quarter" idx="14"/>
          </p:nvPr>
        </p:nvSpPr>
        <p:spPr>
          <a:xfrm>
            <a:off x="4283075" y="4412656"/>
            <a:ext cx="1846263" cy="138499"/>
          </a:xfrm>
        </p:spPr>
        <p:txBody>
          <a:bodyPr/>
          <a:lstStyle/>
          <a:p>
            <a:r>
              <a:rPr lang="en-US" dirty="0" smtClean="0"/>
              <a:t>Student Affairs Forum</a:t>
            </a:r>
            <a:endParaRPr lang="en-US" dirty="0"/>
          </a:p>
        </p:txBody>
      </p:sp>
    </p:spTree>
    <p:extLst>
      <p:ext uri="{BB962C8B-B14F-4D97-AF65-F5344CB8AC3E}">
        <p14:creationId xmlns:p14="http://schemas.microsoft.com/office/powerpoint/2010/main" val="97269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smtClean="0"/>
              <a:t>Today’s Stark Reality Requires a New Path Forward </a:t>
            </a:r>
            <a:endParaRPr lang="en-US" dirty="0"/>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2748281" y="4677489"/>
            <a:ext cx="3652519" cy="123111"/>
          </a:xfrm>
        </p:spPr>
        <p:txBody>
          <a:bodyPr/>
          <a:lstStyle/>
          <a:p>
            <a:pPr algn="r"/>
            <a:r>
              <a:rPr lang="en-US" dirty="0" smtClean="0"/>
              <a:t>Source: EAB </a:t>
            </a:r>
            <a:r>
              <a:rPr lang="en-US" dirty="0"/>
              <a:t>interviews and analysis</a:t>
            </a:r>
            <a:r>
              <a:rPr lang="en-US" dirty="0" smtClean="0"/>
              <a:t>.</a:t>
            </a:r>
            <a:endParaRPr lang="en-US" dirty="0"/>
          </a:p>
        </p:txBody>
      </p:sp>
      <p:sp>
        <p:nvSpPr>
          <p:cNvPr id="5" name="Text Placeholder 4"/>
          <p:cNvSpPr>
            <a:spLocks noGrp="1"/>
          </p:cNvSpPr>
          <p:nvPr>
            <p:ph type="body" sz="quarter" idx="19"/>
          </p:nvPr>
        </p:nvSpPr>
        <p:spPr/>
        <p:txBody>
          <a:bodyPr/>
          <a:lstStyle/>
          <a:p>
            <a:endParaRPr lang="en-US" dirty="0"/>
          </a:p>
        </p:txBody>
      </p:sp>
      <p:sp>
        <p:nvSpPr>
          <p:cNvPr id="6" name="Title 5"/>
          <p:cNvSpPr>
            <a:spLocks noGrp="1"/>
          </p:cNvSpPr>
          <p:nvPr>
            <p:ph type="title"/>
          </p:nvPr>
        </p:nvSpPr>
        <p:spPr/>
        <p:txBody>
          <a:bodyPr/>
          <a:lstStyle/>
          <a:p>
            <a:r>
              <a:rPr lang="en-US" dirty="0" smtClean="0"/>
              <a:t>Time for a New Approach </a:t>
            </a:r>
            <a:endParaRPr lang="en-US" dirty="0"/>
          </a:p>
        </p:txBody>
      </p:sp>
      <p:grpSp>
        <p:nvGrpSpPr>
          <p:cNvPr id="22" name="Group 21"/>
          <p:cNvGrpSpPr/>
          <p:nvPr/>
        </p:nvGrpSpPr>
        <p:grpSpPr>
          <a:xfrm>
            <a:off x="425092" y="1048096"/>
            <a:ext cx="5561185" cy="3433233"/>
            <a:chOff x="425092" y="1048096"/>
            <a:chExt cx="5561185" cy="3433233"/>
          </a:xfrm>
        </p:grpSpPr>
        <p:sp>
          <p:nvSpPr>
            <p:cNvPr id="23" name="TextBox 22"/>
            <p:cNvSpPr txBox="1"/>
            <p:nvPr/>
          </p:nvSpPr>
          <p:spPr bwMode="gray">
            <a:xfrm>
              <a:off x="3523267" y="1859338"/>
              <a:ext cx="2326218" cy="2110834"/>
            </a:xfrm>
            <a:prstGeom prst="rect">
              <a:avLst/>
            </a:prstGeom>
            <a:noFill/>
          </p:spPr>
          <p:txBody>
            <a:bodyPr wrap="square" lIns="0" tIns="0" rIns="0" bIns="0" rtlCol="0">
              <a:spAutoFit/>
            </a:bodyPr>
            <a:lstStyle/>
            <a:p>
              <a:pPr>
                <a:spcBef>
                  <a:spcPts val="500"/>
                </a:spcBef>
              </a:pPr>
              <a:r>
                <a:rPr lang="en-US" sz="900" dirty="0"/>
                <a:t>“</a:t>
              </a:r>
              <a:r>
                <a:rPr lang="en-US" sz="900" b="1" dirty="0"/>
                <a:t>Counseling centers have become a place where people expect solutions. </a:t>
              </a:r>
              <a:r>
                <a:rPr lang="en-US" sz="900" dirty="0"/>
                <a:t>There is a huge amount of expectation from students, parents, and faculty in the community that we will whisk in and fix people that are somehow broken</a:t>
              </a:r>
              <a:r>
                <a:rPr lang="en-US" sz="900" dirty="0" smtClean="0"/>
                <a:t>. </a:t>
              </a:r>
              <a:r>
                <a:rPr lang="en-US" sz="900" b="1" dirty="0" smtClean="0"/>
                <a:t>We can’t live up to that mission. </a:t>
              </a:r>
              <a:r>
                <a:rPr lang="en-US" sz="900" dirty="0" smtClean="0"/>
                <a:t>Before </a:t>
              </a:r>
              <a:r>
                <a:rPr lang="en-US" sz="900" dirty="0"/>
                <a:t>folks run to counseling, they need to utilize the other services on campus. We </a:t>
              </a:r>
              <a:r>
                <a:rPr lang="en-US" sz="900" dirty="0" smtClean="0"/>
                <a:t>need </a:t>
              </a:r>
              <a:r>
                <a:rPr lang="en-US" sz="900" dirty="0"/>
                <a:t>more resources to teach students how to be well and not just </a:t>
              </a:r>
              <a:r>
                <a:rPr lang="en-US" sz="900" dirty="0" smtClean="0"/>
                <a:t>panic when </a:t>
              </a:r>
              <a:r>
                <a:rPr lang="en-US" sz="900" dirty="0"/>
                <a:t>students are unwell</a:t>
              </a:r>
              <a:r>
                <a:rPr lang="en-US" sz="900" dirty="0" smtClean="0"/>
                <a:t>.“</a:t>
              </a:r>
            </a:p>
            <a:p>
              <a:pPr algn="r">
                <a:spcBef>
                  <a:spcPts val="500"/>
                </a:spcBef>
              </a:pPr>
              <a:r>
                <a:rPr lang="en-US" sz="800" i="1" dirty="0" smtClean="0"/>
                <a:t>Vice Provost for Student Life</a:t>
              </a:r>
              <a:br>
                <a:rPr lang="en-US" sz="800" i="1" dirty="0" smtClean="0"/>
              </a:br>
              <a:r>
                <a:rPr lang="en-US" sz="800" i="1" dirty="0" smtClean="0"/>
                <a:t>Canadian Research University </a:t>
              </a:r>
              <a:endParaRPr lang="en-US" sz="800" i="1" dirty="0"/>
            </a:p>
          </p:txBody>
        </p:sp>
        <p:sp>
          <p:nvSpPr>
            <p:cNvPr id="24" name="Rectangle 23"/>
            <p:cNvSpPr/>
            <p:nvPr/>
          </p:nvSpPr>
          <p:spPr bwMode="gray">
            <a:xfrm>
              <a:off x="3380214" y="1225164"/>
              <a:ext cx="2595494" cy="3084595"/>
            </a:xfrm>
            <a:prstGeom prst="rect">
              <a:avLst/>
            </a:prstGeom>
            <a:noFill/>
            <a:ln w="12700">
              <a:solidFill>
                <a:schemeClr val="accent3"/>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5" name="TextBox 24"/>
            <p:cNvSpPr txBox="1"/>
            <p:nvPr/>
          </p:nvSpPr>
          <p:spPr bwMode="gray">
            <a:xfrm>
              <a:off x="3523266" y="1463489"/>
              <a:ext cx="2463011" cy="307777"/>
            </a:xfrm>
            <a:prstGeom prst="rect">
              <a:avLst/>
            </a:prstGeom>
            <a:noFill/>
          </p:spPr>
          <p:txBody>
            <a:bodyPr wrap="square" lIns="0" tIns="0" rIns="0" bIns="0" rtlCol="0">
              <a:spAutoFit/>
            </a:bodyPr>
            <a:lstStyle/>
            <a:p>
              <a:pPr>
                <a:spcBef>
                  <a:spcPts val="500"/>
                </a:spcBef>
              </a:pPr>
              <a:r>
                <a:rPr lang="en-US" sz="1000" b="1" dirty="0" smtClean="0"/>
                <a:t>Realigning Expectations Around Counseling Services </a:t>
              </a:r>
            </a:p>
          </p:txBody>
        </p:sp>
        <p:sp>
          <p:nvSpPr>
            <p:cNvPr id="26" name="TextBox 25"/>
            <p:cNvSpPr txBox="1"/>
            <p:nvPr/>
          </p:nvSpPr>
          <p:spPr bwMode="gray">
            <a:xfrm>
              <a:off x="568145" y="1859338"/>
              <a:ext cx="2326218" cy="1972335"/>
            </a:xfrm>
            <a:prstGeom prst="rect">
              <a:avLst/>
            </a:prstGeom>
            <a:noFill/>
          </p:spPr>
          <p:txBody>
            <a:bodyPr wrap="square" lIns="0" tIns="0" rIns="0" bIns="0" rtlCol="0">
              <a:spAutoFit/>
            </a:bodyPr>
            <a:lstStyle/>
            <a:p>
              <a:pPr>
                <a:spcBef>
                  <a:spcPts val="500"/>
                </a:spcBef>
              </a:pPr>
              <a:r>
                <a:rPr lang="en-US" sz="900" dirty="0" smtClean="0"/>
                <a:t>“The </a:t>
              </a:r>
              <a:r>
                <a:rPr lang="en-US" sz="900" dirty="0"/>
                <a:t>biggest shift for </a:t>
              </a:r>
              <a:r>
                <a:rPr lang="en-US" sz="900" dirty="0" smtClean="0"/>
                <a:t>our profession-and university counseling centers on the whole-is that </a:t>
              </a:r>
              <a:r>
                <a:rPr lang="en-US" sz="900" b="1" dirty="0"/>
                <a:t>we have to think differently about how people can be helped. </a:t>
              </a:r>
              <a:r>
                <a:rPr lang="en-US" sz="900" dirty="0"/>
                <a:t>We can't keep saying that the 50-minute hour is </a:t>
              </a:r>
              <a:r>
                <a:rPr lang="en-US" sz="900" dirty="0" smtClean="0"/>
                <a:t>the best answer </a:t>
              </a:r>
              <a:r>
                <a:rPr lang="en-US" sz="900" dirty="0"/>
                <a:t>because we just don't have the resources. </a:t>
              </a:r>
              <a:r>
                <a:rPr lang="en-US" sz="900" b="1" dirty="0" smtClean="0"/>
                <a:t>We must get creative, explore and commit to new ways of working, and be open to new ideas that don’t compromise the quality of our work with students.</a:t>
              </a:r>
              <a:r>
                <a:rPr lang="en-US" sz="900" dirty="0" smtClean="0"/>
                <a:t>” </a:t>
              </a:r>
            </a:p>
            <a:p>
              <a:pPr algn="r">
                <a:spcBef>
                  <a:spcPts val="500"/>
                </a:spcBef>
              </a:pPr>
              <a:r>
                <a:rPr lang="en-US" sz="800" i="1" dirty="0" smtClean="0"/>
                <a:t>Director of Counseling Services</a:t>
              </a:r>
              <a:br>
                <a:rPr lang="en-US" sz="800" i="1" dirty="0" smtClean="0"/>
              </a:br>
              <a:r>
                <a:rPr lang="en-US" sz="800" i="1" dirty="0" smtClean="0"/>
                <a:t>Private Research University</a:t>
              </a:r>
              <a:endParaRPr lang="en-US" sz="800" i="1" dirty="0"/>
            </a:p>
          </p:txBody>
        </p:sp>
        <p:sp>
          <p:nvSpPr>
            <p:cNvPr id="27" name="Rectangle 26"/>
            <p:cNvSpPr/>
            <p:nvPr/>
          </p:nvSpPr>
          <p:spPr bwMode="gray">
            <a:xfrm>
              <a:off x="425092" y="1225164"/>
              <a:ext cx="2595494" cy="3084595"/>
            </a:xfrm>
            <a:prstGeom prst="rect">
              <a:avLst/>
            </a:prstGeom>
            <a:noFill/>
            <a:ln w="12700">
              <a:solidFill>
                <a:schemeClr val="accent3"/>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8" name="TextBox 27"/>
            <p:cNvSpPr txBox="1"/>
            <p:nvPr/>
          </p:nvSpPr>
          <p:spPr bwMode="gray">
            <a:xfrm>
              <a:off x="568145" y="1463489"/>
              <a:ext cx="2326218" cy="307777"/>
            </a:xfrm>
            <a:prstGeom prst="rect">
              <a:avLst/>
            </a:prstGeom>
            <a:noFill/>
          </p:spPr>
          <p:txBody>
            <a:bodyPr wrap="square" lIns="0" tIns="0" rIns="0" bIns="0" rtlCol="0">
              <a:spAutoFit/>
            </a:bodyPr>
            <a:lstStyle/>
            <a:p>
              <a:pPr>
                <a:spcBef>
                  <a:spcPts val="500"/>
                </a:spcBef>
              </a:pPr>
              <a:r>
                <a:rPr lang="en-US" sz="1000" b="1" dirty="0" smtClean="0"/>
                <a:t>Opening Up to New Ways of Providing Support</a:t>
              </a:r>
            </a:p>
          </p:txBody>
        </p:sp>
        <p:grpSp>
          <p:nvGrpSpPr>
            <p:cNvPr id="29" name="Group 28"/>
            <p:cNvGrpSpPr>
              <a:grpSpLocks noChangeAspect="1"/>
            </p:cNvGrpSpPr>
            <p:nvPr/>
          </p:nvGrpSpPr>
          <p:grpSpPr bwMode="gray">
            <a:xfrm>
              <a:off x="3557902" y="1048096"/>
              <a:ext cx="365760" cy="312659"/>
              <a:chOff x="1184558" y="1125416"/>
              <a:chExt cx="423178" cy="361740"/>
            </a:xfrm>
          </p:grpSpPr>
          <p:sp>
            <p:nvSpPr>
              <p:cNvPr id="45" name="Rectangle 44"/>
              <p:cNvSpPr/>
              <p:nvPr/>
            </p:nvSpPr>
            <p:spPr bwMode="gray">
              <a:xfrm>
                <a:off x="1184558" y="1125416"/>
                <a:ext cx="423178" cy="361740"/>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grpSp>
            <p:nvGrpSpPr>
              <p:cNvPr id="46" name="Group 45"/>
              <p:cNvGrpSpPr/>
              <p:nvPr/>
            </p:nvGrpSpPr>
            <p:grpSpPr bwMode="gray">
              <a:xfrm flipH="1" flipV="1">
                <a:off x="1245161" y="1176800"/>
                <a:ext cx="315403" cy="272386"/>
                <a:chOff x="3359444" y="2551001"/>
                <a:chExt cx="394764" cy="340924"/>
              </a:xfrm>
            </p:grpSpPr>
            <p:sp>
              <p:nvSpPr>
                <p:cNvPr id="47" name="Freeform 46"/>
                <p:cNvSpPr>
                  <a:spLocks/>
                </p:cNvSpPr>
                <p:nvPr/>
              </p:nvSpPr>
              <p:spPr bwMode="gray">
                <a:xfrm rot="10800000">
                  <a:off x="3359444" y="2551001"/>
                  <a:ext cx="182786" cy="340924"/>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sp>
              <p:nvSpPr>
                <p:cNvPr id="48" name="Freeform 47"/>
                <p:cNvSpPr>
                  <a:spLocks/>
                </p:cNvSpPr>
                <p:nvPr/>
              </p:nvSpPr>
              <p:spPr bwMode="gray">
                <a:xfrm rot="10800000">
                  <a:off x="3571423" y="2551001"/>
                  <a:ext cx="182785" cy="340924"/>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grpSp>
        </p:grpSp>
        <p:grpSp>
          <p:nvGrpSpPr>
            <p:cNvPr id="30" name="Group 29"/>
            <p:cNvGrpSpPr/>
            <p:nvPr/>
          </p:nvGrpSpPr>
          <p:grpSpPr>
            <a:xfrm>
              <a:off x="5432261" y="4168671"/>
              <a:ext cx="365760" cy="312658"/>
              <a:chOff x="4965826" y="3625966"/>
              <a:chExt cx="365760" cy="312658"/>
            </a:xfrm>
          </p:grpSpPr>
          <p:sp>
            <p:nvSpPr>
              <p:cNvPr id="41" name="Rectangle 40"/>
              <p:cNvSpPr/>
              <p:nvPr/>
            </p:nvSpPr>
            <p:spPr bwMode="gray">
              <a:xfrm rot="10800000">
                <a:off x="4965826" y="3625966"/>
                <a:ext cx="365760" cy="31265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grpSp>
            <p:nvGrpSpPr>
              <p:cNvPr id="42" name="Group 41"/>
              <p:cNvGrpSpPr/>
              <p:nvPr/>
            </p:nvGrpSpPr>
            <p:grpSpPr bwMode="gray">
              <a:xfrm rot="10800000" flipH="1" flipV="1">
                <a:off x="5006598" y="3658784"/>
                <a:ext cx="272608" cy="235428"/>
                <a:chOff x="3359444" y="2551001"/>
                <a:chExt cx="394764" cy="340924"/>
              </a:xfrm>
            </p:grpSpPr>
            <p:sp>
              <p:nvSpPr>
                <p:cNvPr id="43" name="Freeform 42"/>
                <p:cNvSpPr>
                  <a:spLocks/>
                </p:cNvSpPr>
                <p:nvPr/>
              </p:nvSpPr>
              <p:spPr bwMode="gray">
                <a:xfrm rot="10800000">
                  <a:off x="3359444" y="2551001"/>
                  <a:ext cx="182786" cy="340924"/>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sp>
              <p:nvSpPr>
                <p:cNvPr id="44" name="Freeform 43"/>
                <p:cNvSpPr>
                  <a:spLocks/>
                </p:cNvSpPr>
                <p:nvPr/>
              </p:nvSpPr>
              <p:spPr bwMode="gray">
                <a:xfrm rot="10800000">
                  <a:off x="3571423" y="2551001"/>
                  <a:ext cx="182785" cy="340924"/>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grpSp>
        </p:grpSp>
        <p:grpSp>
          <p:nvGrpSpPr>
            <p:cNvPr id="31" name="Group 30"/>
            <p:cNvGrpSpPr>
              <a:grpSpLocks noChangeAspect="1"/>
            </p:cNvGrpSpPr>
            <p:nvPr/>
          </p:nvGrpSpPr>
          <p:grpSpPr bwMode="gray">
            <a:xfrm>
              <a:off x="579119" y="1048096"/>
              <a:ext cx="365760" cy="312659"/>
              <a:chOff x="1184558" y="1125416"/>
              <a:chExt cx="423178" cy="361740"/>
            </a:xfrm>
          </p:grpSpPr>
          <p:sp>
            <p:nvSpPr>
              <p:cNvPr id="37" name="Rectangle 36"/>
              <p:cNvSpPr/>
              <p:nvPr/>
            </p:nvSpPr>
            <p:spPr bwMode="gray">
              <a:xfrm>
                <a:off x="1184558" y="1125416"/>
                <a:ext cx="423178" cy="361740"/>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grpSp>
            <p:nvGrpSpPr>
              <p:cNvPr id="38" name="Group 37"/>
              <p:cNvGrpSpPr/>
              <p:nvPr/>
            </p:nvGrpSpPr>
            <p:grpSpPr bwMode="gray">
              <a:xfrm flipH="1" flipV="1">
                <a:off x="1245161" y="1176800"/>
                <a:ext cx="315403" cy="272386"/>
                <a:chOff x="3359444" y="2551001"/>
                <a:chExt cx="394764" cy="340924"/>
              </a:xfrm>
            </p:grpSpPr>
            <p:sp>
              <p:nvSpPr>
                <p:cNvPr id="39" name="Freeform 38"/>
                <p:cNvSpPr>
                  <a:spLocks/>
                </p:cNvSpPr>
                <p:nvPr/>
              </p:nvSpPr>
              <p:spPr bwMode="gray">
                <a:xfrm rot="10800000">
                  <a:off x="3359444" y="2551001"/>
                  <a:ext cx="182786" cy="340924"/>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sp>
              <p:nvSpPr>
                <p:cNvPr id="40" name="Freeform 39"/>
                <p:cNvSpPr>
                  <a:spLocks/>
                </p:cNvSpPr>
                <p:nvPr/>
              </p:nvSpPr>
              <p:spPr bwMode="gray">
                <a:xfrm rot="10800000">
                  <a:off x="3571423" y="2551001"/>
                  <a:ext cx="182785" cy="340924"/>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grpSp>
        </p:grpSp>
        <p:grpSp>
          <p:nvGrpSpPr>
            <p:cNvPr id="32" name="Group 31"/>
            <p:cNvGrpSpPr/>
            <p:nvPr/>
          </p:nvGrpSpPr>
          <p:grpSpPr>
            <a:xfrm>
              <a:off x="2500799" y="4168671"/>
              <a:ext cx="365760" cy="312658"/>
              <a:chOff x="4965826" y="3625966"/>
              <a:chExt cx="365760" cy="312658"/>
            </a:xfrm>
          </p:grpSpPr>
          <p:sp>
            <p:nvSpPr>
              <p:cNvPr id="33" name="Rectangle 32"/>
              <p:cNvSpPr/>
              <p:nvPr/>
            </p:nvSpPr>
            <p:spPr bwMode="gray">
              <a:xfrm rot="10800000">
                <a:off x="4965826" y="3625966"/>
                <a:ext cx="365760" cy="31265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grpSp>
            <p:nvGrpSpPr>
              <p:cNvPr id="34" name="Group 33"/>
              <p:cNvGrpSpPr/>
              <p:nvPr/>
            </p:nvGrpSpPr>
            <p:grpSpPr bwMode="gray">
              <a:xfrm rot="10800000" flipH="1" flipV="1">
                <a:off x="5006598" y="3658784"/>
                <a:ext cx="272608" cy="235428"/>
                <a:chOff x="3359444" y="2551001"/>
                <a:chExt cx="394764" cy="340924"/>
              </a:xfrm>
            </p:grpSpPr>
            <p:sp>
              <p:nvSpPr>
                <p:cNvPr id="35" name="Freeform 34"/>
                <p:cNvSpPr>
                  <a:spLocks/>
                </p:cNvSpPr>
                <p:nvPr/>
              </p:nvSpPr>
              <p:spPr bwMode="gray">
                <a:xfrm rot="10800000">
                  <a:off x="3359444" y="2551001"/>
                  <a:ext cx="182786" cy="340924"/>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sp>
              <p:nvSpPr>
                <p:cNvPr id="36" name="Freeform 35"/>
                <p:cNvSpPr>
                  <a:spLocks/>
                </p:cNvSpPr>
                <p:nvPr/>
              </p:nvSpPr>
              <p:spPr bwMode="gray">
                <a:xfrm rot="10800000">
                  <a:off x="3571423" y="2551001"/>
                  <a:ext cx="182785" cy="340924"/>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grpSp>
        </p:grpSp>
      </p:grpSp>
    </p:spTree>
    <p:extLst>
      <p:ext uri="{BB962C8B-B14F-4D97-AF65-F5344CB8AC3E}">
        <p14:creationId xmlns:p14="http://schemas.microsoft.com/office/powerpoint/2010/main" val="1614217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597073" y="2009649"/>
            <a:ext cx="2330838" cy="1645920"/>
            <a:chOff x="605311" y="1992610"/>
            <a:chExt cx="2330838" cy="1645920"/>
          </a:xfrm>
          <a:solidFill>
            <a:schemeClr val="bg2"/>
          </a:solidFill>
        </p:grpSpPr>
        <p:sp>
          <p:nvSpPr>
            <p:cNvPr id="42" name="Rectangle 41"/>
            <p:cNvSpPr/>
            <p:nvPr/>
          </p:nvSpPr>
          <p:spPr bwMode="gray">
            <a:xfrm>
              <a:off x="605311" y="3364210"/>
              <a:ext cx="560543" cy="274320"/>
            </a:xfrm>
            <a:prstGeom prst="rect">
              <a:avLst/>
            </a:prstGeom>
            <a:grp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52" name="Rectangle 51"/>
            <p:cNvSpPr/>
            <p:nvPr/>
          </p:nvSpPr>
          <p:spPr bwMode="gray">
            <a:xfrm>
              <a:off x="947612" y="3089890"/>
              <a:ext cx="575242" cy="548640"/>
            </a:xfrm>
            <a:prstGeom prst="rect">
              <a:avLst/>
            </a:prstGeom>
            <a:grp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53" name="Rectangle 52"/>
            <p:cNvSpPr/>
            <p:nvPr/>
          </p:nvSpPr>
          <p:spPr bwMode="gray">
            <a:xfrm>
              <a:off x="1304611" y="2815570"/>
              <a:ext cx="575242" cy="822960"/>
            </a:xfrm>
            <a:prstGeom prst="rect">
              <a:avLst/>
            </a:prstGeom>
            <a:grp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54" name="Rectangle 53"/>
            <p:cNvSpPr/>
            <p:nvPr/>
          </p:nvSpPr>
          <p:spPr bwMode="gray">
            <a:xfrm>
              <a:off x="1661610" y="2541250"/>
              <a:ext cx="575242" cy="1097280"/>
            </a:xfrm>
            <a:prstGeom prst="rect">
              <a:avLst/>
            </a:prstGeom>
            <a:grp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55" name="Rectangle 54"/>
            <p:cNvSpPr/>
            <p:nvPr/>
          </p:nvSpPr>
          <p:spPr bwMode="gray">
            <a:xfrm>
              <a:off x="2018609" y="2266930"/>
              <a:ext cx="575242" cy="1371600"/>
            </a:xfrm>
            <a:prstGeom prst="rect">
              <a:avLst/>
            </a:prstGeom>
            <a:grp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57" name="Rectangle 56"/>
            <p:cNvSpPr/>
            <p:nvPr/>
          </p:nvSpPr>
          <p:spPr bwMode="gray">
            <a:xfrm>
              <a:off x="2375609" y="1992610"/>
              <a:ext cx="560540" cy="1645920"/>
            </a:xfrm>
            <a:prstGeom prst="rect">
              <a:avLst/>
            </a:prstGeom>
            <a:grp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grpSp>
      <p:sp>
        <p:nvSpPr>
          <p:cNvPr id="2" name="Text Placeholder 1"/>
          <p:cNvSpPr>
            <a:spLocks noGrp="1"/>
          </p:cNvSpPr>
          <p:nvPr>
            <p:ph type="body" sz="quarter" idx="15"/>
          </p:nvPr>
        </p:nvSpPr>
        <p:spPr/>
        <p:txBody>
          <a:bodyPr/>
          <a:lstStyle/>
          <a:p>
            <a:r>
              <a:rPr lang="en-US" dirty="0" smtClean="0"/>
              <a:t>Giving Students What They Need, When They Need It Most </a:t>
            </a:r>
            <a:endParaRPr lang="en-US" dirty="0"/>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2723665" y="4523601"/>
            <a:ext cx="3677136" cy="276999"/>
          </a:xfrm>
        </p:spPr>
        <p:txBody>
          <a:bodyPr/>
          <a:lstStyle/>
          <a:p>
            <a:pPr algn="r"/>
            <a:r>
              <a:rPr lang="en-US" dirty="0" smtClean="0"/>
              <a:t>Source: Cornish P, “Stepped Care 2.0: A Framework for Rapid Access and Improved Outcomes,” NECCCD Conference, March 13, 2017, </a:t>
            </a:r>
            <a:r>
              <a:rPr lang="en-US" dirty="0">
                <a:hlinkClick r:id="rId3"/>
              </a:rPr>
              <a:t>https://prezi.com/bwwnttl-vnen/necccd-mar-13-2017/?</a:t>
            </a:r>
            <a:r>
              <a:rPr lang="en-US" dirty="0" smtClean="0">
                <a:hlinkClick r:id="rId3"/>
              </a:rPr>
              <a:t>utm_campaign=share&amp;utm_medium=copy</a:t>
            </a:r>
            <a:r>
              <a:rPr lang="en-US" dirty="0" smtClean="0"/>
              <a:t>; EAB interviews and analysis. </a:t>
            </a:r>
            <a:endParaRPr lang="en-US" dirty="0"/>
          </a:p>
        </p:txBody>
      </p:sp>
      <p:sp>
        <p:nvSpPr>
          <p:cNvPr id="5" name="Text Placeholder 4"/>
          <p:cNvSpPr>
            <a:spLocks noGrp="1"/>
          </p:cNvSpPr>
          <p:nvPr>
            <p:ph type="body" sz="quarter" idx="19"/>
          </p:nvPr>
        </p:nvSpPr>
        <p:spPr/>
        <p:txBody>
          <a:bodyPr/>
          <a:lstStyle/>
          <a:p>
            <a:endParaRPr lang="en-US" dirty="0"/>
          </a:p>
        </p:txBody>
      </p:sp>
      <p:sp>
        <p:nvSpPr>
          <p:cNvPr id="6" name="Title 5"/>
          <p:cNvSpPr>
            <a:spLocks noGrp="1"/>
          </p:cNvSpPr>
          <p:nvPr>
            <p:ph type="title"/>
          </p:nvPr>
        </p:nvSpPr>
        <p:spPr/>
        <p:txBody>
          <a:bodyPr/>
          <a:lstStyle/>
          <a:p>
            <a:r>
              <a:rPr lang="en-US" dirty="0" smtClean="0"/>
              <a:t>Introducing a “Stepped Approach” </a:t>
            </a:r>
            <a:endParaRPr lang="en-US" dirty="0"/>
          </a:p>
        </p:txBody>
      </p:sp>
      <p:sp>
        <p:nvSpPr>
          <p:cNvPr id="27" name="TextBox 26"/>
          <p:cNvSpPr txBox="1"/>
          <p:nvPr/>
        </p:nvSpPr>
        <p:spPr bwMode="gray">
          <a:xfrm>
            <a:off x="325831" y="1388517"/>
            <a:ext cx="2164054" cy="153888"/>
          </a:xfrm>
          <a:prstGeom prst="rect">
            <a:avLst/>
          </a:prstGeom>
          <a:noFill/>
        </p:spPr>
        <p:txBody>
          <a:bodyPr wrap="none" lIns="0" tIns="0" rIns="0" bIns="0" rtlCol="0">
            <a:spAutoFit/>
          </a:bodyPr>
          <a:lstStyle/>
          <a:p>
            <a:pPr>
              <a:spcBef>
                <a:spcPts val="500"/>
              </a:spcBef>
            </a:pPr>
            <a:r>
              <a:rPr lang="en-US" sz="1000" b="1" dirty="0" smtClean="0"/>
              <a:t>Building Options for Students </a:t>
            </a:r>
          </a:p>
        </p:txBody>
      </p:sp>
      <p:sp>
        <p:nvSpPr>
          <p:cNvPr id="28" name="TextBox 27"/>
          <p:cNvSpPr txBox="1"/>
          <p:nvPr/>
        </p:nvSpPr>
        <p:spPr bwMode="gray">
          <a:xfrm>
            <a:off x="325831" y="1587037"/>
            <a:ext cx="2162451" cy="138499"/>
          </a:xfrm>
          <a:prstGeom prst="rect">
            <a:avLst/>
          </a:prstGeom>
          <a:noFill/>
        </p:spPr>
        <p:txBody>
          <a:bodyPr wrap="none" lIns="0" tIns="0" rIns="0" bIns="0" rtlCol="0">
            <a:spAutoFit/>
          </a:bodyPr>
          <a:lstStyle/>
          <a:p>
            <a:pPr>
              <a:spcBef>
                <a:spcPts val="500"/>
              </a:spcBef>
            </a:pPr>
            <a:r>
              <a:rPr lang="en-US" sz="900" i="1" dirty="0" smtClean="0"/>
              <a:t>A Conceptual Model of Stepped Care </a:t>
            </a:r>
          </a:p>
        </p:txBody>
      </p:sp>
      <p:sp>
        <p:nvSpPr>
          <p:cNvPr id="31" name="Freeform 30"/>
          <p:cNvSpPr/>
          <p:nvPr/>
        </p:nvSpPr>
        <p:spPr bwMode="gray">
          <a:xfrm>
            <a:off x="586643" y="2006259"/>
            <a:ext cx="2349508" cy="1649310"/>
          </a:xfrm>
          <a:custGeom>
            <a:avLst/>
            <a:gdLst>
              <a:gd name="connsiteX0" fmla="*/ 0 w 2300990"/>
              <a:gd name="connsiteY0" fmla="*/ 0 h 2300990"/>
              <a:gd name="connsiteX1" fmla="*/ 1150495 w 2300990"/>
              <a:gd name="connsiteY1" fmla="*/ 0 h 2300990"/>
              <a:gd name="connsiteX2" fmla="*/ 1150495 w 2300990"/>
              <a:gd name="connsiteY2" fmla="*/ 1150495 h 2300990"/>
              <a:gd name="connsiteX3" fmla="*/ 2300990 w 2300990"/>
              <a:gd name="connsiteY3" fmla="*/ 1150495 h 2300990"/>
              <a:gd name="connsiteX4" fmla="*/ 2300990 w 2300990"/>
              <a:gd name="connsiteY4" fmla="*/ 2300990 h 2300990"/>
              <a:gd name="connsiteX5" fmla="*/ 0 w 2300990"/>
              <a:gd name="connsiteY5" fmla="*/ 2300990 h 2300990"/>
              <a:gd name="connsiteX6" fmla="*/ 0 w 2300990"/>
              <a:gd name="connsiteY6" fmla="*/ 0 h 2300990"/>
              <a:gd name="connsiteX0" fmla="*/ 0 w 2300990"/>
              <a:gd name="connsiteY0" fmla="*/ 0 h 2300990"/>
              <a:gd name="connsiteX1" fmla="*/ 1150495 w 2300990"/>
              <a:gd name="connsiteY1" fmla="*/ 0 h 2300990"/>
              <a:gd name="connsiteX2" fmla="*/ 1139253 w 2300990"/>
              <a:gd name="connsiteY2" fmla="*/ 0 h 2300990"/>
              <a:gd name="connsiteX3" fmla="*/ 1150495 w 2300990"/>
              <a:gd name="connsiteY3" fmla="*/ 1150495 h 2300990"/>
              <a:gd name="connsiteX4" fmla="*/ 2300990 w 2300990"/>
              <a:gd name="connsiteY4" fmla="*/ 1150495 h 2300990"/>
              <a:gd name="connsiteX5" fmla="*/ 2300990 w 2300990"/>
              <a:gd name="connsiteY5" fmla="*/ 2300990 h 2300990"/>
              <a:gd name="connsiteX6" fmla="*/ 0 w 2300990"/>
              <a:gd name="connsiteY6" fmla="*/ 2300990 h 2300990"/>
              <a:gd name="connsiteX7" fmla="*/ 0 w 2300990"/>
              <a:gd name="connsiteY7" fmla="*/ 0 h 2300990"/>
              <a:gd name="connsiteX0" fmla="*/ 0 w 2300990"/>
              <a:gd name="connsiteY0" fmla="*/ 0 h 2300990"/>
              <a:gd name="connsiteX1" fmla="*/ 1150495 w 2300990"/>
              <a:gd name="connsiteY1" fmla="*/ 0 h 2300990"/>
              <a:gd name="connsiteX2" fmla="*/ 1150495 w 2300990"/>
              <a:gd name="connsiteY2" fmla="*/ 1150495 h 2300990"/>
              <a:gd name="connsiteX3" fmla="*/ 2300990 w 2300990"/>
              <a:gd name="connsiteY3" fmla="*/ 1150495 h 2300990"/>
              <a:gd name="connsiteX4" fmla="*/ 2300990 w 2300990"/>
              <a:gd name="connsiteY4" fmla="*/ 2300990 h 2300990"/>
              <a:gd name="connsiteX5" fmla="*/ 0 w 2300990"/>
              <a:gd name="connsiteY5" fmla="*/ 2300990 h 2300990"/>
              <a:gd name="connsiteX6" fmla="*/ 0 w 2300990"/>
              <a:gd name="connsiteY6" fmla="*/ 0 h 2300990"/>
              <a:gd name="connsiteX0" fmla="*/ 2300990 w 2300990"/>
              <a:gd name="connsiteY0" fmla="*/ 1150495 h 2300990"/>
              <a:gd name="connsiteX1" fmla="*/ 2300990 w 2300990"/>
              <a:gd name="connsiteY1" fmla="*/ 2300990 h 2300990"/>
              <a:gd name="connsiteX2" fmla="*/ 0 w 2300990"/>
              <a:gd name="connsiteY2" fmla="*/ 2300990 h 2300990"/>
              <a:gd name="connsiteX3" fmla="*/ 0 w 2300990"/>
              <a:gd name="connsiteY3" fmla="*/ 0 h 2300990"/>
              <a:gd name="connsiteX4" fmla="*/ 1150495 w 2300990"/>
              <a:gd name="connsiteY4" fmla="*/ 0 h 2300990"/>
              <a:gd name="connsiteX5" fmla="*/ 1241935 w 2300990"/>
              <a:gd name="connsiteY5" fmla="*/ 1241935 h 2300990"/>
              <a:gd name="connsiteX0" fmla="*/ 2300990 w 2300990"/>
              <a:gd name="connsiteY0" fmla="*/ 1150495 h 2300990"/>
              <a:gd name="connsiteX1" fmla="*/ 2300990 w 2300990"/>
              <a:gd name="connsiteY1" fmla="*/ 2300990 h 2300990"/>
              <a:gd name="connsiteX2" fmla="*/ 0 w 2300990"/>
              <a:gd name="connsiteY2" fmla="*/ 2300990 h 2300990"/>
              <a:gd name="connsiteX3" fmla="*/ 0 w 2300990"/>
              <a:gd name="connsiteY3" fmla="*/ 0 h 2300990"/>
              <a:gd name="connsiteX4" fmla="*/ 1150495 w 2300990"/>
              <a:gd name="connsiteY4" fmla="*/ 0 h 2300990"/>
              <a:gd name="connsiteX0" fmla="*/ 2300990 w 2300990"/>
              <a:gd name="connsiteY0" fmla="*/ 1150495 h 2300990"/>
              <a:gd name="connsiteX1" fmla="*/ 2300990 w 2300990"/>
              <a:gd name="connsiteY1" fmla="*/ 2300990 h 2300990"/>
              <a:gd name="connsiteX2" fmla="*/ 0 w 2300990"/>
              <a:gd name="connsiteY2" fmla="*/ 2300990 h 2300990"/>
              <a:gd name="connsiteX3" fmla="*/ 0 w 2300990"/>
              <a:gd name="connsiteY3" fmla="*/ 0 h 2300990"/>
              <a:gd name="connsiteX0" fmla="*/ 2300990 w 2300990"/>
              <a:gd name="connsiteY0" fmla="*/ 2300990 h 2300990"/>
              <a:gd name="connsiteX1" fmla="*/ 0 w 2300990"/>
              <a:gd name="connsiteY1" fmla="*/ 2300990 h 2300990"/>
              <a:gd name="connsiteX2" fmla="*/ 0 w 2300990"/>
              <a:gd name="connsiteY2" fmla="*/ 0 h 2300990"/>
            </a:gdLst>
            <a:ahLst/>
            <a:cxnLst>
              <a:cxn ang="0">
                <a:pos x="connsiteX0" y="connsiteY0"/>
              </a:cxn>
              <a:cxn ang="0">
                <a:pos x="connsiteX1" y="connsiteY1"/>
              </a:cxn>
              <a:cxn ang="0">
                <a:pos x="connsiteX2" y="connsiteY2"/>
              </a:cxn>
            </a:cxnLst>
            <a:rect l="l" t="t" r="r" b="b"/>
            <a:pathLst>
              <a:path w="2300990" h="2300990">
                <a:moveTo>
                  <a:pt x="2300990" y="2300990"/>
                </a:moveTo>
                <a:lnTo>
                  <a:pt x="0" y="2300990"/>
                </a:lnTo>
                <a:lnTo>
                  <a:pt x="0" y="0"/>
                </a:lnTo>
              </a:path>
            </a:pathLst>
          </a:custGeom>
          <a:noFill/>
          <a:ln w="127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endParaRPr lang="en-US" sz="1000" dirty="0" smtClean="0"/>
          </a:p>
        </p:txBody>
      </p:sp>
      <p:sp>
        <p:nvSpPr>
          <p:cNvPr id="58" name="Text Placeholder 5"/>
          <p:cNvSpPr>
            <a:spLocks noGrp="1"/>
          </p:cNvSpPr>
          <p:nvPr/>
        </p:nvSpPr>
        <p:spPr bwMode="gray">
          <a:xfrm>
            <a:off x="1082367" y="3783423"/>
            <a:ext cx="1347788" cy="123111"/>
          </a:xfrm>
          <a:prstGeom prst="rect">
            <a:avLst/>
          </a:prstGeom>
        </p:spPr>
        <p:txBody>
          <a:bodyPr vert="horz" wrap="square" lIns="0" tIns="0" rIns="0" bIns="0" rtlCol="0">
            <a:spAutoFit/>
          </a:bodyPr>
          <a:lstStyle>
            <a:lvl1pPr marL="0" indent="0" algn="ctr" defTabSz="640080" rtl="0" eaLnBrk="1" latinLnBrk="0" hangingPunct="1">
              <a:spcBef>
                <a:spcPts val="0"/>
              </a:spcBef>
              <a:buFont typeface="Arial" pitchFamily="34" charset="0"/>
              <a:buNone/>
              <a:defRPr sz="900" i="1" kern="1200">
                <a:solidFill>
                  <a:sysClr val="windowText" lastClr="000000"/>
                </a:solidFill>
                <a:latin typeface="+mj-lt"/>
                <a:ea typeface="+mn-ea"/>
                <a:cs typeface="+mn-cs"/>
              </a:defRPr>
            </a:lvl1pPr>
            <a:lvl2pPr marL="228600" indent="-114300" algn="l" defTabSz="640080" rtl="0" eaLnBrk="1" latinLnBrk="0" hangingPunct="1">
              <a:spcBef>
                <a:spcPts val="300"/>
              </a:spcBef>
              <a:buFont typeface="Arial"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300"/>
              </a:spcBef>
              <a:buFont typeface="Arial"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300"/>
              </a:spcBef>
              <a:buFont typeface="Arial"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300"/>
              </a:spcBef>
              <a:buFont typeface="Arial" pitchFamily="34" charset="0"/>
              <a:buChar char="•"/>
              <a:defRPr sz="900" kern="1200" baseline="0">
                <a:solidFill>
                  <a:schemeClr val="tx1"/>
                </a:solidFill>
                <a:latin typeface="+mn-lt"/>
                <a:ea typeface="+mn-ea"/>
                <a:cs typeface="+mn-cs"/>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r>
              <a:rPr lang="en-US" sz="800" dirty="0" smtClean="0">
                <a:solidFill>
                  <a:schemeClr val="tx1"/>
                </a:solidFill>
                <a:latin typeface="+mn-lt"/>
              </a:rPr>
              <a:t>Level of Intensity</a:t>
            </a:r>
            <a:endParaRPr lang="en-US" sz="800" dirty="0">
              <a:solidFill>
                <a:schemeClr val="tx1"/>
              </a:solidFill>
              <a:latin typeface="+mn-lt"/>
            </a:endParaRPr>
          </a:p>
        </p:txBody>
      </p:sp>
      <p:sp>
        <p:nvSpPr>
          <p:cNvPr id="59" name="Text Placeholder 6"/>
          <p:cNvSpPr>
            <a:spLocks noGrp="1"/>
          </p:cNvSpPr>
          <p:nvPr/>
        </p:nvSpPr>
        <p:spPr bwMode="gray">
          <a:xfrm rot="16200000">
            <a:off x="-214593" y="2771054"/>
            <a:ext cx="1203960" cy="123111"/>
          </a:xfrm>
          <a:prstGeom prst="rect">
            <a:avLst/>
          </a:prstGeom>
        </p:spPr>
        <p:txBody>
          <a:bodyPr vert="horz" wrap="square" lIns="0" tIns="0" rIns="0" bIns="0" rtlCol="0">
            <a:spAutoFit/>
          </a:bodyPr>
          <a:lstStyle>
            <a:lvl1pPr marL="0" indent="0" algn="ctr" defTabSz="640080" rtl="0" eaLnBrk="1" latinLnBrk="0" hangingPunct="1">
              <a:spcBef>
                <a:spcPts val="0"/>
              </a:spcBef>
              <a:buFont typeface="Arial" pitchFamily="34" charset="0"/>
              <a:buNone/>
              <a:defRPr sz="900" i="1" kern="1200">
                <a:solidFill>
                  <a:sysClr val="windowText" lastClr="000000"/>
                </a:solidFill>
                <a:latin typeface="+mj-lt"/>
                <a:ea typeface="+mn-ea"/>
                <a:cs typeface="+mn-cs"/>
              </a:defRPr>
            </a:lvl1pPr>
            <a:lvl2pPr marL="228600" indent="-114300" algn="l" defTabSz="640080" rtl="0" eaLnBrk="1" latinLnBrk="0" hangingPunct="1">
              <a:spcBef>
                <a:spcPts val="300"/>
              </a:spcBef>
              <a:buFont typeface="Arial"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300"/>
              </a:spcBef>
              <a:buFont typeface="Arial"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300"/>
              </a:spcBef>
              <a:buFont typeface="Arial"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300"/>
              </a:spcBef>
              <a:buFont typeface="Arial" pitchFamily="34" charset="0"/>
              <a:buChar char="•"/>
              <a:defRPr sz="900" kern="1200" baseline="0">
                <a:solidFill>
                  <a:schemeClr val="tx1"/>
                </a:solidFill>
                <a:latin typeface="+mn-lt"/>
                <a:ea typeface="+mn-ea"/>
                <a:cs typeface="+mn-cs"/>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r>
              <a:rPr lang="en-US" sz="800" dirty="0" smtClean="0">
                <a:solidFill>
                  <a:schemeClr val="tx1"/>
                </a:solidFill>
                <a:latin typeface="+mn-lt"/>
              </a:rPr>
              <a:t>Level of Resources</a:t>
            </a:r>
            <a:endParaRPr lang="en-US" sz="800" dirty="0">
              <a:solidFill>
                <a:schemeClr val="tx1"/>
              </a:solidFill>
              <a:latin typeface="+mn-lt"/>
            </a:endParaRPr>
          </a:p>
        </p:txBody>
      </p:sp>
      <p:cxnSp>
        <p:nvCxnSpPr>
          <p:cNvPr id="60" name="Straight Connector 59"/>
          <p:cNvCxnSpPr/>
          <p:nvPr/>
        </p:nvCxnSpPr>
        <p:spPr bwMode="gray">
          <a:xfrm rot="5400000" flipH="1" flipV="1">
            <a:off x="-329432" y="2831815"/>
            <a:ext cx="1645920" cy="1588"/>
          </a:xfrm>
          <a:prstGeom prst="line">
            <a:avLst/>
          </a:prstGeom>
          <a:solidFill>
            <a:schemeClr val="accent1"/>
          </a:solidFill>
          <a:ln w="12700" cap="flat" cmpd="sng" algn="ctr">
            <a:solidFill>
              <a:schemeClr val="tx2"/>
            </a:solidFill>
            <a:prstDash val="solid"/>
            <a:miter lim="800000"/>
            <a:headEnd type="none" w="med" len="med"/>
            <a:tailEnd type="triangle"/>
          </a:ln>
          <a:effectLst/>
        </p:spPr>
      </p:cxnSp>
      <p:cxnSp>
        <p:nvCxnSpPr>
          <p:cNvPr id="61" name="Straight Connector 60"/>
          <p:cNvCxnSpPr/>
          <p:nvPr/>
        </p:nvCxnSpPr>
        <p:spPr bwMode="gray">
          <a:xfrm>
            <a:off x="586643" y="3738124"/>
            <a:ext cx="2339236" cy="0"/>
          </a:xfrm>
          <a:prstGeom prst="line">
            <a:avLst/>
          </a:prstGeom>
          <a:solidFill>
            <a:schemeClr val="accent1"/>
          </a:solidFill>
          <a:ln w="12700" cap="flat" cmpd="sng" algn="ctr">
            <a:solidFill>
              <a:schemeClr val="tx2"/>
            </a:solidFill>
            <a:prstDash val="solid"/>
            <a:miter lim="800000"/>
            <a:headEnd type="none" w="med" len="med"/>
            <a:tailEnd type="triangle"/>
          </a:ln>
          <a:effectLst/>
        </p:spPr>
      </p:cxnSp>
      <p:grpSp>
        <p:nvGrpSpPr>
          <p:cNvPr id="23" name="Group 22"/>
          <p:cNvGrpSpPr/>
          <p:nvPr/>
        </p:nvGrpSpPr>
        <p:grpSpPr>
          <a:xfrm>
            <a:off x="3465821" y="2109293"/>
            <a:ext cx="2354917" cy="276999"/>
            <a:chOff x="273050" y="2135565"/>
            <a:chExt cx="2354917" cy="276999"/>
          </a:xfrm>
        </p:grpSpPr>
        <p:sp>
          <p:nvSpPr>
            <p:cNvPr id="11" name="TextBox 10"/>
            <p:cNvSpPr txBox="1"/>
            <p:nvPr/>
          </p:nvSpPr>
          <p:spPr bwMode="gray">
            <a:xfrm>
              <a:off x="579033" y="2135565"/>
              <a:ext cx="2048934" cy="276999"/>
            </a:xfrm>
            <a:prstGeom prst="rect">
              <a:avLst/>
            </a:prstGeom>
            <a:noFill/>
          </p:spPr>
          <p:txBody>
            <a:bodyPr wrap="square" lIns="0" tIns="0" rIns="0" bIns="0" rtlCol="0">
              <a:spAutoFit/>
            </a:bodyPr>
            <a:lstStyle/>
            <a:p>
              <a:pPr>
                <a:spcBef>
                  <a:spcPts val="500"/>
                </a:spcBef>
              </a:pPr>
              <a:r>
                <a:rPr lang="en-US" sz="900" dirty="0"/>
                <a:t>Prioritizes the least </a:t>
              </a:r>
              <a:r>
                <a:rPr lang="en-US" sz="900" dirty="0" smtClean="0"/>
                <a:t>intensive and most effective treatment option </a:t>
              </a:r>
              <a:endParaRPr lang="en-US" sz="900" dirty="0"/>
            </a:p>
          </p:txBody>
        </p:sp>
        <p:sp>
          <p:nvSpPr>
            <p:cNvPr id="12" name="L-Shape 11"/>
            <p:cNvSpPr/>
            <p:nvPr/>
          </p:nvSpPr>
          <p:spPr bwMode="gray">
            <a:xfrm rot="18900000">
              <a:off x="273050" y="2217398"/>
              <a:ext cx="208553" cy="113332"/>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grpSp>
      <p:grpSp>
        <p:nvGrpSpPr>
          <p:cNvPr id="24" name="Group 23"/>
          <p:cNvGrpSpPr/>
          <p:nvPr/>
        </p:nvGrpSpPr>
        <p:grpSpPr>
          <a:xfrm>
            <a:off x="3465821" y="1587037"/>
            <a:ext cx="2672165" cy="276999"/>
            <a:chOff x="273050" y="2589453"/>
            <a:chExt cx="2672165" cy="276999"/>
          </a:xfrm>
        </p:grpSpPr>
        <p:sp>
          <p:nvSpPr>
            <p:cNvPr id="14" name="TextBox 13"/>
            <p:cNvSpPr txBox="1"/>
            <p:nvPr/>
          </p:nvSpPr>
          <p:spPr bwMode="gray">
            <a:xfrm>
              <a:off x="579032" y="2589453"/>
              <a:ext cx="2366183" cy="276999"/>
            </a:xfrm>
            <a:prstGeom prst="rect">
              <a:avLst/>
            </a:prstGeom>
            <a:noFill/>
          </p:spPr>
          <p:txBody>
            <a:bodyPr wrap="square" lIns="0" tIns="0" rIns="0" bIns="0" rtlCol="0">
              <a:spAutoFit/>
            </a:bodyPr>
            <a:lstStyle/>
            <a:p>
              <a:pPr>
                <a:spcBef>
                  <a:spcPts val="500"/>
                </a:spcBef>
              </a:pPr>
              <a:r>
                <a:rPr lang="en-US" sz="900" dirty="0" smtClean="0"/>
                <a:t>Care is stepped up or down as needed, based on students’ changing concerns</a:t>
              </a:r>
            </a:p>
          </p:txBody>
        </p:sp>
        <p:sp>
          <p:nvSpPr>
            <p:cNvPr id="15" name="L-Shape 14"/>
            <p:cNvSpPr/>
            <p:nvPr/>
          </p:nvSpPr>
          <p:spPr bwMode="gray">
            <a:xfrm rot="18900000">
              <a:off x="273050" y="2671286"/>
              <a:ext cx="208553" cy="113332"/>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grpSp>
      <p:grpSp>
        <p:nvGrpSpPr>
          <p:cNvPr id="25" name="Group 24"/>
          <p:cNvGrpSpPr/>
          <p:nvPr/>
        </p:nvGrpSpPr>
        <p:grpSpPr>
          <a:xfrm>
            <a:off x="3465821" y="3292304"/>
            <a:ext cx="2551471" cy="553998"/>
            <a:chOff x="273050" y="3043341"/>
            <a:chExt cx="2551471" cy="553998"/>
          </a:xfrm>
        </p:grpSpPr>
        <p:sp>
          <p:nvSpPr>
            <p:cNvPr id="17" name="TextBox 16"/>
            <p:cNvSpPr txBox="1"/>
            <p:nvPr/>
          </p:nvSpPr>
          <p:spPr bwMode="gray">
            <a:xfrm>
              <a:off x="579033" y="3043341"/>
              <a:ext cx="2245488" cy="553998"/>
            </a:xfrm>
            <a:prstGeom prst="rect">
              <a:avLst/>
            </a:prstGeom>
            <a:noFill/>
          </p:spPr>
          <p:txBody>
            <a:bodyPr wrap="square" lIns="0" tIns="0" rIns="0" bIns="0" rtlCol="0">
              <a:spAutoFit/>
            </a:bodyPr>
            <a:lstStyle/>
            <a:p>
              <a:pPr>
                <a:spcBef>
                  <a:spcPts val="500"/>
                </a:spcBef>
              </a:pPr>
              <a:r>
                <a:rPr lang="en-US" sz="900" dirty="0" smtClean="0"/>
                <a:t>Depends on a wide range of services, including self-help resources, peer support, online tools, and on- and </a:t>
              </a:r>
              <a:br>
                <a:rPr lang="en-US" sz="900" dirty="0" smtClean="0"/>
              </a:br>
              <a:r>
                <a:rPr lang="en-US" sz="900" dirty="0" smtClean="0"/>
                <a:t>off-campus therapy </a:t>
              </a:r>
            </a:p>
          </p:txBody>
        </p:sp>
        <p:sp>
          <p:nvSpPr>
            <p:cNvPr id="18" name="L-Shape 17"/>
            <p:cNvSpPr/>
            <p:nvPr/>
          </p:nvSpPr>
          <p:spPr bwMode="gray">
            <a:xfrm rot="18900000">
              <a:off x="273050" y="3124585"/>
              <a:ext cx="208553" cy="113332"/>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grpSp>
      <p:sp>
        <p:nvSpPr>
          <p:cNvPr id="51" name="TextBox 50"/>
          <p:cNvSpPr txBox="1"/>
          <p:nvPr/>
        </p:nvSpPr>
        <p:spPr bwMode="gray">
          <a:xfrm>
            <a:off x="3465821" y="1374705"/>
            <a:ext cx="2031005" cy="138499"/>
          </a:xfrm>
          <a:prstGeom prst="rect">
            <a:avLst/>
          </a:prstGeom>
          <a:noFill/>
        </p:spPr>
        <p:txBody>
          <a:bodyPr wrap="none" lIns="0" tIns="0" rIns="0" bIns="0" rtlCol="0">
            <a:spAutoFit/>
          </a:bodyPr>
          <a:lstStyle/>
          <a:p>
            <a:pPr>
              <a:spcBef>
                <a:spcPts val="500"/>
              </a:spcBef>
            </a:pPr>
            <a:r>
              <a:rPr lang="en-US" sz="900" b="1" dirty="0" smtClean="0"/>
              <a:t>Key Principles of Stepped Care </a:t>
            </a:r>
          </a:p>
        </p:txBody>
      </p:sp>
      <p:grpSp>
        <p:nvGrpSpPr>
          <p:cNvPr id="63" name="Group 62"/>
          <p:cNvGrpSpPr/>
          <p:nvPr/>
        </p:nvGrpSpPr>
        <p:grpSpPr>
          <a:xfrm>
            <a:off x="3456293" y="2631549"/>
            <a:ext cx="2551471" cy="415498"/>
            <a:chOff x="273050" y="3043341"/>
            <a:chExt cx="2551471" cy="415498"/>
          </a:xfrm>
        </p:grpSpPr>
        <p:sp>
          <p:nvSpPr>
            <p:cNvPr id="64" name="TextBox 63"/>
            <p:cNvSpPr txBox="1"/>
            <p:nvPr/>
          </p:nvSpPr>
          <p:spPr bwMode="gray">
            <a:xfrm>
              <a:off x="579033" y="3043341"/>
              <a:ext cx="2245488" cy="415498"/>
            </a:xfrm>
            <a:prstGeom prst="rect">
              <a:avLst/>
            </a:prstGeom>
            <a:noFill/>
          </p:spPr>
          <p:txBody>
            <a:bodyPr wrap="square" lIns="0" tIns="0" rIns="0" bIns="0" rtlCol="0">
              <a:spAutoFit/>
            </a:bodyPr>
            <a:lstStyle/>
            <a:p>
              <a:pPr>
                <a:spcBef>
                  <a:spcPts val="500"/>
                </a:spcBef>
              </a:pPr>
              <a:r>
                <a:rPr lang="en-US" sz="900" dirty="0" smtClean="0"/>
                <a:t>Saves the most limited and intensive clinical resources for students who need them most </a:t>
              </a:r>
            </a:p>
          </p:txBody>
        </p:sp>
        <p:sp>
          <p:nvSpPr>
            <p:cNvPr id="65" name="L-Shape 64"/>
            <p:cNvSpPr/>
            <p:nvPr/>
          </p:nvSpPr>
          <p:spPr bwMode="gray">
            <a:xfrm rot="18900000">
              <a:off x="273050" y="3124585"/>
              <a:ext cx="208553" cy="113332"/>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grpSp>
    </p:spTree>
    <p:extLst>
      <p:ext uri="{BB962C8B-B14F-4D97-AF65-F5344CB8AC3E}">
        <p14:creationId xmlns:p14="http://schemas.microsoft.com/office/powerpoint/2010/main" val="870549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a:xfrm>
            <a:off x="280195" y="640267"/>
            <a:ext cx="5842794" cy="184666"/>
          </a:xfrm>
        </p:spPr>
        <p:txBody>
          <a:bodyPr/>
          <a:lstStyle/>
          <a:p>
            <a:r>
              <a:rPr lang="en-US" dirty="0" smtClean="0"/>
              <a:t>Research and Resources </a:t>
            </a:r>
            <a:r>
              <a:rPr lang="en-US" dirty="0"/>
              <a:t>to </a:t>
            </a:r>
            <a:r>
              <a:rPr lang="en-US" dirty="0" smtClean="0"/>
              <a:t>Target Interventions to Key Student Segments </a:t>
            </a:r>
            <a:endParaRPr lang="en-US" dirty="0"/>
          </a:p>
        </p:txBody>
      </p:sp>
      <p:sp>
        <p:nvSpPr>
          <p:cNvPr id="3" name="Text Placeholder 2"/>
          <p:cNvSpPr>
            <a:spLocks noGrp="1"/>
          </p:cNvSpPr>
          <p:nvPr>
            <p:ph type="body" sz="quarter" idx="16"/>
          </p:nvPr>
        </p:nvSpPr>
        <p:spPr/>
        <p:txBody>
          <a:bodyPr/>
          <a:lstStyle/>
          <a:p>
            <a:endParaRPr lang="en-US" dirty="0"/>
          </a:p>
        </p:txBody>
      </p:sp>
      <p:sp>
        <p:nvSpPr>
          <p:cNvPr id="6" name="Title 5"/>
          <p:cNvSpPr>
            <a:spLocks noGrp="1"/>
          </p:cNvSpPr>
          <p:nvPr>
            <p:ph type="title"/>
          </p:nvPr>
        </p:nvSpPr>
        <p:spPr>
          <a:xfrm>
            <a:off x="269873" y="317005"/>
            <a:ext cx="6130927" cy="249299"/>
          </a:xfrm>
        </p:spPr>
        <p:txBody>
          <a:bodyPr/>
          <a:lstStyle/>
          <a:p>
            <a:r>
              <a:rPr lang="en-US" dirty="0" smtClean="0"/>
              <a:t>Addressing </a:t>
            </a:r>
            <a:r>
              <a:rPr lang="en-US" dirty="0" smtClean="0"/>
              <a:t>the Demand </a:t>
            </a:r>
            <a:r>
              <a:rPr lang="en-US" dirty="0" smtClean="0"/>
              <a:t>in Partnership with EAB </a:t>
            </a:r>
            <a:endParaRPr lang="en-US" dirty="0"/>
          </a:p>
        </p:txBody>
      </p:sp>
      <p:sp>
        <p:nvSpPr>
          <p:cNvPr id="30" name="Text Placeholder 3"/>
          <p:cNvSpPr>
            <a:spLocks noGrp="1"/>
          </p:cNvSpPr>
          <p:nvPr>
            <p:ph type="body" sz="quarter" idx="18"/>
          </p:nvPr>
        </p:nvSpPr>
        <p:spPr>
          <a:xfrm>
            <a:off x="4023360" y="4677489"/>
            <a:ext cx="2377440" cy="123111"/>
          </a:xfrm>
        </p:spPr>
        <p:txBody>
          <a:bodyPr/>
          <a:lstStyle/>
          <a:p>
            <a:pPr algn="r"/>
            <a:r>
              <a:rPr lang="en-US" dirty="0"/>
              <a:t>Source: EAB interviews and analysis. </a:t>
            </a:r>
          </a:p>
        </p:txBody>
      </p:sp>
      <p:grpSp>
        <p:nvGrpSpPr>
          <p:cNvPr id="24" name="Group 23"/>
          <p:cNvGrpSpPr/>
          <p:nvPr/>
        </p:nvGrpSpPr>
        <p:grpSpPr>
          <a:xfrm>
            <a:off x="-19106" y="3587005"/>
            <a:ext cx="6411197" cy="781845"/>
            <a:chOff x="-19106" y="3587005"/>
            <a:chExt cx="6411197" cy="781845"/>
          </a:xfrm>
        </p:grpSpPr>
        <p:sp>
          <p:nvSpPr>
            <p:cNvPr id="72" name="Rectangle 71"/>
            <p:cNvSpPr/>
            <p:nvPr/>
          </p:nvSpPr>
          <p:spPr bwMode="gray">
            <a:xfrm>
              <a:off x="-19106" y="3587005"/>
              <a:ext cx="6411197" cy="781845"/>
            </a:xfrm>
            <a:prstGeom prst="rect">
              <a:avLst/>
            </a:prstGeom>
            <a:solidFill>
              <a:schemeClr val="bg2"/>
            </a:solidFill>
            <a:ln w="12700">
              <a:solidFill>
                <a:schemeClr val="bg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32" name="TextBox 31"/>
            <p:cNvSpPr txBox="1"/>
            <p:nvPr/>
          </p:nvSpPr>
          <p:spPr bwMode="gray">
            <a:xfrm>
              <a:off x="280194" y="3657058"/>
              <a:ext cx="5849144" cy="138499"/>
            </a:xfrm>
            <a:prstGeom prst="rect">
              <a:avLst/>
            </a:prstGeom>
            <a:noFill/>
          </p:spPr>
          <p:txBody>
            <a:bodyPr wrap="square" lIns="0" tIns="0" rIns="0" bIns="0" rtlCol="0">
              <a:spAutoFit/>
            </a:bodyPr>
            <a:lstStyle/>
            <a:p>
              <a:pPr defTabSz="640080"/>
              <a:r>
                <a:rPr lang="en-US" sz="900" b="1" dirty="0" smtClean="0"/>
                <a:t>Current and Forthcoming Resources Across 2018 </a:t>
              </a:r>
              <a:endParaRPr lang="en-US" sz="900" b="1" dirty="0"/>
            </a:p>
          </p:txBody>
        </p:sp>
        <p:grpSp>
          <p:nvGrpSpPr>
            <p:cNvPr id="35" name="Group 34"/>
            <p:cNvGrpSpPr/>
            <p:nvPr/>
          </p:nvGrpSpPr>
          <p:grpSpPr>
            <a:xfrm>
              <a:off x="286157" y="3913973"/>
              <a:ext cx="1025523" cy="365760"/>
              <a:chOff x="8622041" y="4486802"/>
              <a:chExt cx="1025523" cy="365760"/>
            </a:xfrm>
          </p:grpSpPr>
          <p:pic>
            <p:nvPicPr>
              <p:cNvPr id="51" name="Picture 5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2041" y="4486802"/>
                <a:ext cx="242208" cy="365760"/>
              </a:xfrm>
              <a:prstGeom prst="rect">
                <a:avLst/>
              </a:prstGeom>
            </p:spPr>
          </p:pic>
          <p:sp>
            <p:nvSpPr>
              <p:cNvPr id="52" name="TextBox 51"/>
              <p:cNvSpPr txBox="1"/>
              <p:nvPr/>
            </p:nvSpPr>
            <p:spPr bwMode="gray">
              <a:xfrm>
                <a:off x="9070915" y="4531183"/>
                <a:ext cx="576649" cy="276999"/>
              </a:xfrm>
              <a:prstGeom prst="rect">
                <a:avLst/>
              </a:prstGeom>
              <a:noFill/>
            </p:spPr>
            <p:txBody>
              <a:bodyPr wrap="square" lIns="0" tIns="0" rIns="0" bIns="0" rtlCol="0">
                <a:spAutoFit/>
              </a:bodyPr>
              <a:lstStyle/>
              <a:p>
                <a:pPr>
                  <a:spcAft>
                    <a:spcPts val="300"/>
                  </a:spcAft>
                </a:pPr>
                <a:r>
                  <a:rPr lang="en-US" sz="900" dirty="0" smtClean="0"/>
                  <a:t>Executive Briefing </a:t>
                </a:r>
                <a:endParaRPr lang="en-US" sz="900" dirty="0"/>
              </a:p>
            </p:txBody>
          </p:sp>
        </p:grpSp>
        <p:grpSp>
          <p:nvGrpSpPr>
            <p:cNvPr id="36" name="Group 35"/>
            <p:cNvGrpSpPr/>
            <p:nvPr/>
          </p:nvGrpSpPr>
          <p:grpSpPr>
            <a:xfrm>
              <a:off x="1635969" y="3945063"/>
              <a:ext cx="1054325" cy="303581"/>
              <a:chOff x="8560265" y="5076335"/>
              <a:chExt cx="1054325" cy="303581"/>
            </a:xfrm>
          </p:grpSpPr>
          <p:sp>
            <p:nvSpPr>
              <p:cNvPr id="47" name="TextBox 46"/>
              <p:cNvSpPr txBox="1"/>
              <p:nvPr/>
            </p:nvSpPr>
            <p:spPr bwMode="gray">
              <a:xfrm>
                <a:off x="9070916" y="5089626"/>
                <a:ext cx="543674" cy="276999"/>
              </a:xfrm>
              <a:prstGeom prst="rect">
                <a:avLst/>
              </a:prstGeom>
              <a:noFill/>
            </p:spPr>
            <p:txBody>
              <a:bodyPr wrap="square" lIns="0" tIns="0" rIns="0" bIns="0" rtlCol="0">
                <a:spAutoFit/>
              </a:bodyPr>
              <a:lstStyle/>
              <a:p>
                <a:pPr>
                  <a:spcAft>
                    <a:spcPts val="300"/>
                  </a:spcAft>
                </a:pPr>
                <a:r>
                  <a:rPr lang="en-US" sz="900" dirty="0" smtClean="0"/>
                  <a:t>Webinar Series</a:t>
                </a:r>
                <a:endParaRPr lang="en-US" sz="900" dirty="0"/>
              </a:p>
            </p:txBody>
          </p:sp>
          <p:pic>
            <p:nvPicPr>
              <p:cNvPr id="50" name="Picture 2" descr="http://abco.advisory.com/DSS/eab-icons/person_casual_with_comput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0265" y="5076335"/>
                <a:ext cx="365760" cy="30358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8" name="Group 37"/>
            <p:cNvGrpSpPr/>
            <p:nvPr/>
          </p:nvGrpSpPr>
          <p:grpSpPr>
            <a:xfrm>
              <a:off x="3014583" y="3957255"/>
              <a:ext cx="1304403" cy="279197"/>
              <a:chOff x="8560265" y="4079249"/>
              <a:chExt cx="1304403" cy="279197"/>
            </a:xfrm>
          </p:grpSpPr>
          <p:sp>
            <p:nvSpPr>
              <p:cNvPr id="44" name="TextBox 43"/>
              <p:cNvSpPr txBox="1"/>
              <p:nvPr/>
            </p:nvSpPr>
            <p:spPr bwMode="gray">
              <a:xfrm>
                <a:off x="9070916" y="4080348"/>
                <a:ext cx="793752" cy="276999"/>
              </a:xfrm>
              <a:prstGeom prst="rect">
                <a:avLst/>
              </a:prstGeom>
              <a:noFill/>
            </p:spPr>
            <p:txBody>
              <a:bodyPr wrap="square" lIns="0" tIns="0" rIns="0" bIns="0" rtlCol="0">
                <a:spAutoFit/>
              </a:bodyPr>
              <a:lstStyle/>
              <a:p>
                <a:pPr>
                  <a:spcAft>
                    <a:spcPts val="300"/>
                  </a:spcAft>
                </a:pPr>
                <a:r>
                  <a:rPr lang="en-US" sz="900" dirty="0" smtClean="0"/>
                  <a:t>Best Practice Study </a:t>
                </a:r>
                <a:endParaRPr lang="en-US" sz="900" dirty="0"/>
              </a:p>
            </p:txBody>
          </p:sp>
          <p:pic>
            <p:nvPicPr>
              <p:cNvPr id="46" name="Picture 2" descr="http://abco.advisory.com/DSS/eab-icons/Book.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0265" y="4079249"/>
                <a:ext cx="365760" cy="27919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 name="Group 38"/>
            <p:cNvGrpSpPr/>
            <p:nvPr/>
          </p:nvGrpSpPr>
          <p:grpSpPr>
            <a:xfrm>
              <a:off x="4643276" y="3913973"/>
              <a:ext cx="1479712" cy="365760"/>
              <a:chOff x="8561484" y="5539362"/>
              <a:chExt cx="1479712" cy="365760"/>
            </a:xfrm>
          </p:grpSpPr>
          <p:sp>
            <p:nvSpPr>
              <p:cNvPr id="42" name="TextBox 41"/>
              <p:cNvSpPr txBox="1"/>
              <p:nvPr/>
            </p:nvSpPr>
            <p:spPr bwMode="gray">
              <a:xfrm>
                <a:off x="9070915" y="5583744"/>
                <a:ext cx="970281" cy="276999"/>
              </a:xfrm>
              <a:prstGeom prst="rect">
                <a:avLst/>
              </a:prstGeom>
              <a:noFill/>
            </p:spPr>
            <p:txBody>
              <a:bodyPr wrap="square" lIns="0" tIns="0" rIns="0" bIns="0" rtlCol="0">
                <a:spAutoFit/>
              </a:bodyPr>
              <a:lstStyle/>
              <a:p>
                <a:pPr>
                  <a:spcAft>
                    <a:spcPts val="300"/>
                  </a:spcAft>
                </a:pPr>
                <a:r>
                  <a:rPr lang="en-US" sz="900" dirty="0" smtClean="0"/>
                  <a:t>Implementation Toolkit </a:t>
                </a:r>
                <a:endParaRPr lang="en-US" sz="900" dirty="0"/>
              </a:p>
            </p:txBody>
          </p:sp>
          <p:pic>
            <p:nvPicPr>
              <p:cNvPr id="43" name="Picture 4" descr="http://abco.advisory.com/DSS/eab-icons/blueprint.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61484" y="5539362"/>
                <a:ext cx="363322" cy="36576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0" name="Group 19"/>
          <p:cNvGrpSpPr/>
          <p:nvPr/>
        </p:nvGrpSpPr>
        <p:grpSpPr>
          <a:xfrm>
            <a:off x="285573" y="1154409"/>
            <a:ext cx="5842177" cy="2103120"/>
            <a:chOff x="285573" y="1181337"/>
            <a:chExt cx="5842177" cy="2103120"/>
          </a:xfrm>
        </p:grpSpPr>
        <p:sp>
          <p:nvSpPr>
            <p:cNvPr id="48" name="Rectangle 47"/>
            <p:cNvSpPr/>
            <p:nvPr/>
          </p:nvSpPr>
          <p:spPr bwMode="gray">
            <a:xfrm>
              <a:off x="285573" y="1181337"/>
              <a:ext cx="1153955" cy="457200"/>
            </a:xfrm>
            <a:prstGeom prst="rect">
              <a:avLst/>
            </a:prstGeom>
            <a:solidFill>
              <a:schemeClr val="tx2"/>
            </a:solidFill>
            <a:ln w="12700">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Bef>
                  <a:spcPts val="500"/>
                </a:spcBef>
              </a:pPr>
              <a:r>
                <a:rPr lang="en-US" sz="800" b="1" dirty="0" smtClean="0">
                  <a:solidFill>
                    <a:schemeClr val="bg1"/>
                  </a:solidFill>
                </a:rPr>
                <a:t>HIGH-NEED STUDENTS</a:t>
              </a:r>
              <a:endParaRPr lang="en-US" sz="800" b="1" dirty="0">
                <a:solidFill>
                  <a:schemeClr val="bg1"/>
                </a:solidFill>
              </a:endParaRPr>
            </a:p>
          </p:txBody>
        </p:sp>
        <p:cxnSp>
          <p:nvCxnSpPr>
            <p:cNvPr id="61" name="Straight Connector 60"/>
            <p:cNvCxnSpPr/>
            <p:nvPr/>
          </p:nvCxnSpPr>
          <p:spPr bwMode="gray">
            <a:xfrm>
              <a:off x="1439528" y="1181337"/>
              <a:ext cx="0" cy="210312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315070" y="1789195"/>
              <a:ext cx="980533" cy="752331"/>
              <a:chOff x="315070" y="1923306"/>
              <a:chExt cx="980533" cy="752331"/>
            </a:xfrm>
          </p:grpSpPr>
          <p:sp>
            <p:nvSpPr>
              <p:cNvPr id="33" name="Text Placeholder 3"/>
              <p:cNvSpPr txBox="1">
                <a:spLocks/>
              </p:cNvSpPr>
              <p:nvPr/>
            </p:nvSpPr>
            <p:spPr bwMode="gray">
              <a:xfrm>
                <a:off x="315070" y="2260139"/>
                <a:ext cx="980533" cy="415498"/>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900" dirty="0">
                    <a:solidFill>
                      <a:schemeClr val="tx1"/>
                    </a:solidFill>
                  </a:rPr>
                  <a:t>Promoting Successful </a:t>
                </a:r>
                <a:r>
                  <a:rPr lang="en-US" sz="900" dirty="0" smtClean="0">
                    <a:solidFill>
                      <a:schemeClr val="tx1"/>
                    </a:solidFill>
                  </a:rPr>
                  <a:t>Off-Campus </a:t>
                </a:r>
                <a:r>
                  <a:rPr lang="en-US" sz="900" dirty="0">
                    <a:solidFill>
                      <a:schemeClr val="tx1"/>
                    </a:solidFill>
                  </a:rPr>
                  <a:t>Care </a:t>
                </a:r>
              </a:p>
            </p:txBody>
          </p:sp>
          <p:pic>
            <p:nvPicPr>
              <p:cNvPr id="1028" name="Picture 4" descr="http://abco.advisory.com/DSS/eab-icons/combined_icons_person_and_arrow.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1185" y="1923306"/>
                <a:ext cx="365760" cy="231649"/>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Rectangle 40"/>
            <p:cNvSpPr/>
            <p:nvPr/>
          </p:nvSpPr>
          <p:spPr bwMode="gray">
            <a:xfrm>
              <a:off x="1498390" y="1181337"/>
              <a:ext cx="2342529" cy="457200"/>
            </a:xfrm>
            <a:prstGeom prst="rect">
              <a:avLst/>
            </a:prstGeom>
            <a:solidFill>
              <a:schemeClr val="accent3"/>
            </a:solidFill>
            <a:ln w="1270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Bef>
                  <a:spcPts val="500"/>
                </a:spcBef>
              </a:pPr>
              <a:r>
                <a:rPr lang="en-US" sz="800" b="1" dirty="0" smtClean="0">
                  <a:solidFill>
                    <a:schemeClr val="bg1"/>
                  </a:solidFill>
                </a:rPr>
                <a:t>STUDENTS WITH </a:t>
              </a:r>
              <a:br>
                <a:rPr lang="en-US" sz="800" b="1" dirty="0" smtClean="0">
                  <a:solidFill>
                    <a:schemeClr val="bg1"/>
                  </a:solidFill>
                </a:rPr>
              </a:br>
              <a:r>
                <a:rPr lang="en-US" sz="800" b="1" dirty="0" smtClean="0">
                  <a:solidFill>
                    <a:schemeClr val="bg1"/>
                  </a:solidFill>
                </a:rPr>
                <a:t>SHORT-TERM NEEDS</a:t>
              </a:r>
              <a:endParaRPr lang="en-US" sz="800" b="1" dirty="0">
                <a:solidFill>
                  <a:schemeClr val="bg1"/>
                </a:solidFill>
              </a:endParaRPr>
            </a:p>
          </p:txBody>
        </p:sp>
        <p:cxnSp>
          <p:nvCxnSpPr>
            <p:cNvPr id="60" name="Straight Connector 59"/>
            <p:cNvCxnSpPr/>
            <p:nvPr/>
          </p:nvCxnSpPr>
          <p:spPr bwMode="gray">
            <a:xfrm>
              <a:off x="3840919" y="1181337"/>
              <a:ext cx="0" cy="210312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1609588" y="2295665"/>
              <a:ext cx="1943480" cy="261610"/>
              <a:chOff x="1609588" y="2303359"/>
              <a:chExt cx="1943480" cy="261610"/>
            </a:xfrm>
          </p:grpSpPr>
          <p:sp>
            <p:nvSpPr>
              <p:cNvPr id="45" name="Text Placeholder 3"/>
              <p:cNvSpPr txBox="1">
                <a:spLocks/>
              </p:cNvSpPr>
              <p:nvPr/>
            </p:nvSpPr>
            <p:spPr bwMode="gray">
              <a:xfrm>
                <a:off x="2083518" y="2303359"/>
                <a:ext cx="1469550" cy="261610"/>
              </a:xfrm>
              <a:prstGeom prst="rect">
                <a:avLst/>
              </a:prstGeom>
              <a:noFill/>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850" dirty="0" smtClean="0">
                    <a:solidFill>
                      <a:schemeClr val="tx1"/>
                    </a:solidFill>
                  </a:rPr>
                  <a:t>Reinvigorating Group Therapy </a:t>
                </a:r>
                <a:endParaRPr lang="en-US" sz="850" dirty="0">
                  <a:solidFill>
                    <a:schemeClr val="tx1"/>
                  </a:solidFill>
                </a:endParaRPr>
              </a:p>
            </p:txBody>
          </p:sp>
          <p:pic>
            <p:nvPicPr>
              <p:cNvPr id="1034" name="Picture 10" descr="http://abco.advisory.com/DSS/eab-icons/group_2.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09588" y="2316511"/>
                <a:ext cx="365760" cy="235306"/>
              </a:xfrm>
              <a:prstGeom prst="rect">
                <a:avLst/>
              </a:prstGeom>
              <a:noFill/>
              <a:extLst>
                <a:ext uri="{909E8E84-426E-40DD-AFC4-6F175D3DCCD1}">
                  <a14:hiddenFill xmlns:a14="http://schemas.microsoft.com/office/drawing/2010/main">
                    <a:solidFill>
                      <a:srgbClr val="FFFFFF"/>
                    </a:solidFill>
                  </a14:hiddenFill>
                </a:ext>
              </a:extLst>
            </p:spPr>
          </p:pic>
        </p:grpSp>
        <p:sp>
          <p:nvSpPr>
            <p:cNvPr id="40" name="Rectangle 39"/>
            <p:cNvSpPr/>
            <p:nvPr/>
          </p:nvSpPr>
          <p:spPr bwMode="gray">
            <a:xfrm>
              <a:off x="3870285" y="1181337"/>
              <a:ext cx="2257465" cy="457200"/>
            </a:xfrm>
            <a:prstGeom prst="rect">
              <a:avLst/>
            </a:prstGeom>
            <a:solidFill>
              <a:schemeClr val="accent5"/>
            </a:solidFill>
            <a:ln w="12700">
              <a:solidFill>
                <a:schemeClr val="accent5"/>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Bef>
                  <a:spcPts val="500"/>
                </a:spcBef>
              </a:pPr>
              <a:r>
                <a:rPr lang="en-US" sz="800" b="1" dirty="0" smtClean="0">
                  <a:solidFill>
                    <a:schemeClr val="bg1"/>
                  </a:solidFill>
                </a:rPr>
                <a:t>LOW-RISK </a:t>
              </a:r>
              <a:br>
                <a:rPr lang="en-US" sz="800" b="1" dirty="0" smtClean="0">
                  <a:solidFill>
                    <a:schemeClr val="bg1"/>
                  </a:solidFill>
                </a:rPr>
              </a:br>
              <a:r>
                <a:rPr lang="en-US" sz="800" b="1" dirty="0" smtClean="0">
                  <a:solidFill>
                    <a:schemeClr val="bg1"/>
                  </a:solidFill>
                </a:rPr>
                <a:t>STUDENTS</a:t>
              </a:r>
            </a:p>
          </p:txBody>
        </p:sp>
        <p:cxnSp>
          <p:nvCxnSpPr>
            <p:cNvPr id="59" name="Straight Connector 58"/>
            <p:cNvCxnSpPr/>
            <p:nvPr/>
          </p:nvCxnSpPr>
          <p:spPr bwMode="gray">
            <a:xfrm>
              <a:off x="6127750" y="1181337"/>
              <a:ext cx="0" cy="2103120"/>
            </a:xfrm>
            <a:prstGeom prst="line">
              <a:avLst/>
            </a:prstGeom>
            <a:ln w="12700">
              <a:solidFill>
                <a:schemeClr val="accent5"/>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609588" y="1789195"/>
              <a:ext cx="4341449" cy="365760"/>
              <a:chOff x="1609588" y="1789195"/>
              <a:chExt cx="4341449" cy="365760"/>
            </a:xfrm>
          </p:grpSpPr>
          <p:grpSp>
            <p:nvGrpSpPr>
              <p:cNvPr id="16" name="Group 15"/>
              <p:cNvGrpSpPr/>
              <p:nvPr/>
            </p:nvGrpSpPr>
            <p:grpSpPr>
              <a:xfrm>
                <a:off x="1609588" y="1816627"/>
                <a:ext cx="1943480" cy="310896"/>
                <a:chOff x="1609588" y="1816627"/>
                <a:chExt cx="1943480" cy="310896"/>
              </a:xfrm>
            </p:grpSpPr>
            <p:sp>
              <p:nvSpPr>
                <p:cNvPr id="21" name="Text Placeholder 3"/>
                <p:cNvSpPr txBox="1">
                  <a:spLocks/>
                </p:cNvSpPr>
                <p:nvPr/>
              </p:nvSpPr>
              <p:spPr bwMode="gray">
                <a:xfrm>
                  <a:off x="2083518" y="1833576"/>
                  <a:ext cx="1469550" cy="276999"/>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900" dirty="0">
                      <a:solidFill>
                        <a:schemeClr val="tx1"/>
                      </a:solidFill>
                    </a:rPr>
                    <a:t>Restructuring </a:t>
                  </a:r>
                  <a:r>
                    <a:rPr lang="en-US" sz="900" dirty="0" smtClean="0">
                      <a:solidFill>
                        <a:schemeClr val="tx1"/>
                      </a:solidFill>
                    </a:rPr>
                    <a:t>Individual Appointments</a:t>
                  </a:r>
                  <a:endParaRPr lang="en-US" sz="900" dirty="0">
                    <a:solidFill>
                      <a:schemeClr val="tx1"/>
                    </a:solidFill>
                  </a:endParaRPr>
                </a:p>
              </p:txBody>
            </p:sp>
            <p:pic>
              <p:nvPicPr>
                <p:cNvPr id="1030" name="Picture 6" descr="http://abco.advisory.com/DSS/eab-icons/meeting_adviso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9588" y="1816627"/>
                  <a:ext cx="365760" cy="31089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p:cNvGrpSpPr/>
              <p:nvPr/>
            </p:nvGrpSpPr>
            <p:grpSpPr>
              <a:xfrm>
                <a:off x="4143126" y="1789195"/>
                <a:ext cx="1807911" cy="365760"/>
                <a:chOff x="4143126" y="1789195"/>
                <a:chExt cx="1807911" cy="365760"/>
              </a:xfrm>
            </p:grpSpPr>
            <p:sp>
              <p:nvSpPr>
                <p:cNvPr id="37" name="Text Placeholder 3"/>
                <p:cNvSpPr txBox="1">
                  <a:spLocks/>
                </p:cNvSpPr>
                <p:nvPr/>
              </p:nvSpPr>
              <p:spPr bwMode="gray">
                <a:xfrm>
                  <a:off x="4634560" y="1833576"/>
                  <a:ext cx="1316477" cy="276999"/>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900" dirty="0">
                      <a:solidFill>
                        <a:schemeClr val="tx1"/>
                      </a:solidFill>
                    </a:rPr>
                    <a:t>Driving Utilization of </a:t>
                  </a:r>
                  <a:br>
                    <a:rPr lang="en-US" sz="900" dirty="0">
                      <a:solidFill>
                        <a:schemeClr val="tx1"/>
                      </a:solidFill>
                    </a:rPr>
                  </a:br>
                  <a:r>
                    <a:rPr lang="en-US" sz="900" dirty="0">
                      <a:solidFill>
                        <a:schemeClr val="tx1"/>
                      </a:solidFill>
                    </a:rPr>
                    <a:t>Self-Serve Resources </a:t>
                  </a:r>
                </a:p>
              </p:txBody>
            </p:sp>
            <p:pic>
              <p:nvPicPr>
                <p:cNvPr id="1026" name="Picture 2" descr="http://abco.advisory.com/DSS/eab-icons/Crossroad_sign.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43126" y="1789195"/>
                  <a:ext cx="365760" cy="36576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5" name="Group 14"/>
            <p:cNvGrpSpPr/>
            <p:nvPr/>
          </p:nvGrpSpPr>
          <p:grpSpPr>
            <a:xfrm>
              <a:off x="4143126" y="2295665"/>
              <a:ext cx="1826592" cy="276999"/>
              <a:chOff x="4143126" y="2295665"/>
              <a:chExt cx="1826592" cy="276999"/>
            </a:xfrm>
          </p:grpSpPr>
          <p:sp>
            <p:nvSpPr>
              <p:cNvPr id="25" name="Text Placeholder 3"/>
              <p:cNvSpPr txBox="1">
                <a:spLocks/>
              </p:cNvSpPr>
              <p:nvPr/>
            </p:nvSpPr>
            <p:spPr bwMode="gray">
              <a:xfrm>
                <a:off x="4634560" y="2295665"/>
                <a:ext cx="1335158" cy="276999"/>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900" dirty="0" smtClean="0">
                    <a:solidFill>
                      <a:schemeClr val="tx1"/>
                    </a:solidFill>
                  </a:rPr>
                  <a:t>Fostering Non-Clinical </a:t>
                </a:r>
                <a:r>
                  <a:rPr lang="en-US" sz="900" dirty="0">
                    <a:solidFill>
                      <a:schemeClr val="tx1"/>
                    </a:solidFill>
                  </a:rPr>
                  <a:t>Connections </a:t>
                </a:r>
              </a:p>
            </p:txBody>
          </p:sp>
          <p:pic>
            <p:nvPicPr>
              <p:cNvPr id="2050" name="Picture 2" descr="http://abco.advisory.com/DSS/eab-icons/group_2.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3126" y="2316511"/>
                <a:ext cx="365760" cy="23530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 name="Group 17"/>
            <p:cNvGrpSpPr/>
            <p:nvPr/>
          </p:nvGrpSpPr>
          <p:grpSpPr>
            <a:xfrm>
              <a:off x="1609588" y="2729695"/>
              <a:ext cx="1676246" cy="276999"/>
              <a:chOff x="1609588" y="2651804"/>
              <a:chExt cx="1676246" cy="276999"/>
            </a:xfrm>
          </p:grpSpPr>
          <p:sp>
            <p:nvSpPr>
              <p:cNvPr id="29" name="Text Placeholder 3"/>
              <p:cNvSpPr txBox="1">
                <a:spLocks/>
              </p:cNvSpPr>
              <p:nvPr/>
            </p:nvSpPr>
            <p:spPr bwMode="gray">
              <a:xfrm>
                <a:off x="2083518" y="2651804"/>
                <a:ext cx="1202316" cy="276999"/>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900" dirty="0">
                    <a:solidFill>
                      <a:schemeClr val="tx1"/>
                    </a:solidFill>
                  </a:rPr>
                  <a:t>Exploring Dynamic </a:t>
                </a:r>
                <a:r>
                  <a:rPr lang="en-US" sz="900" dirty="0" smtClean="0">
                    <a:solidFill>
                      <a:schemeClr val="tx1"/>
                    </a:solidFill>
                  </a:rPr>
                  <a:t/>
                </a:r>
                <a:br>
                  <a:rPr lang="en-US" sz="900" dirty="0" smtClean="0">
                    <a:solidFill>
                      <a:schemeClr val="tx1"/>
                    </a:solidFill>
                  </a:rPr>
                </a:br>
                <a:r>
                  <a:rPr lang="en-US" sz="900" dirty="0" smtClean="0">
                    <a:solidFill>
                      <a:schemeClr val="tx1"/>
                    </a:solidFill>
                  </a:rPr>
                  <a:t>Staffing </a:t>
                </a:r>
                <a:r>
                  <a:rPr lang="en-US" sz="900" dirty="0">
                    <a:solidFill>
                      <a:schemeClr val="tx1"/>
                    </a:solidFill>
                  </a:rPr>
                  <a:t>Models </a:t>
                </a:r>
              </a:p>
            </p:txBody>
          </p:sp>
          <p:pic>
            <p:nvPicPr>
              <p:cNvPr id="2052" name="Picture 4" descr="http://abco.advisory.com/DSS/eab-icons/bar-graph.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09588" y="2662897"/>
                <a:ext cx="365760" cy="254813"/>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2654560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a:xfrm>
            <a:off x="269875" y="640267"/>
            <a:ext cx="5859463" cy="184666"/>
          </a:xfrm>
        </p:spPr>
        <p:txBody>
          <a:bodyPr/>
          <a:lstStyle/>
          <a:p>
            <a:r>
              <a:rPr lang="en-US" dirty="0" smtClean="0"/>
              <a:t>Demand for Campus Mental Health Services Continues to Soar </a:t>
            </a:r>
            <a:endParaRPr lang="en-US" dirty="0"/>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2333847" y="4572069"/>
            <a:ext cx="4066953" cy="200055"/>
          </a:xfrm>
        </p:spPr>
        <p:txBody>
          <a:bodyPr/>
          <a:lstStyle/>
          <a:p>
            <a:pPr algn="r"/>
            <a:r>
              <a:rPr lang="en-US" dirty="0"/>
              <a:t>Source: </a:t>
            </a:r>
            <a:r>
              <a:rPr lang="en-US" dirty="0" smtClean="0"/>
              <a:t>Center for Collegiate Mental Health, 2015 </a:t>
            </a:r>
            <a:r>
              <a:rPr lang="en-US" dirty="0"/>
              <a:t>Annual Report</a:t>
            </a:r>
            <a:r>
              <a:rPr lang="en-US" i="1" dirty="0"/>
              <a:t>, </a:t>
            </a:r>
            <a:r>
              <a:rPr lang="en-US" dirty="0"/>
              <a:t>https://goo.gl/xVoaVx; </a:t>
            </a:r>
            <a:r>
              <a:rPr lang="en-US" dirty="0" smtClean="0"/>
              <a:t>EAB </a:t>
            </a:r>
            <a:r>
              <a:rPr lang="en-US" dirty="0"/>
              <a:t>interviews and analysis</a:t>
            </a:r>
            <a:r>
              <a:rPr lang="en-US" dirty="0" smtClean="0"/>
              <a:t>.</a:t>
            </a:r>
            <a:endParaRPr lang="en-US" dirty="0"/>
          </a:p>
        </p:txBody>
      </p:sp>
      <p:sp>
        <p:nvSpPr>
          <p:cNvPr id="6" name="Title 5"/>
          <p:cNvSpPr>
            <a:spLocks noGrp="1"/>
          </p:cNvSpPr>
          <p:nvPr>
            <p:ph type="title"/>
          </p:nvPr>
        </p:nvSpPr>
        <p:spPr/>
        <p:txBody>
          <a:bodyPr/>
          <a:lstStyle/>
          <a:p>
            <a:r>
              <a:rPr lang="en-US" dirty="0" smtClean="0"/>
              <a:t>The New Normal</a:t>
            </a:r>
            <a:endParaRPr lang="en-US" dirty="0"/>
          </a:p>
        </p:txBody>
      </p:sp>
      <p:grpSp>
        <p:nvGrpSpPr>
          <p:cNvPr id="14" name="Group 13"/>
          <p:cNvGrpSpPr/>
          <p:nvPr/>
        </p:nvGrpSpPr>
        <p:grpSpPr>
          <a:xfrm>
            <a:off x="269875" y="1065530"/>
            <a:ext cx="2926080" cy="3302734"/>
            <a:chOff x="269875" y="1065530"/>
            <a:chExt cx="2926080" cy="3302734"/>
          </a:xfrm>
        </p:grpSpPr>
        <p:sp>
          <p:nvSpPr>
            <p:cNvPr id="22" name="TextBox 21"/>
            <p:cNvSpPr txBox="1"/>
            <p:nvPr/>
          </p:nvSpPr>
          <p:spPr bwMode="gray">
            <a:xfrm>
              <a:off x="269875" y="3634958"/>
              <a:ext cx="1821180" cy="153888"/>
            </a:xfrm>
            <a:prstGeom prst="rect">
              <a:avLst/>
            </a:prstGeom>
            <a:noFill/>
          </p:spPr>
          <p:txBody>
            <a:bodyPr wrap="square" lIns="0" tIns="0" rIns="0" bIns="0" rtlCol="0">
              <a:spAutoFit/>
            </a:bodyPr>
            <a:lstStyle/>
            <a:p>
              <a:pPr>
                <a:spcBef>
                  <a:spcPts val="500"/>
                </a:spcBef>
              </a:pPr>
              <a:r>
                <a:rPr lang="en-US" sz="1000" b="1" dirty="0" smtClean="0"/>
                <a:t>…And 2014</a:t>
              </a:r>
            </a:p>
          </p:txBody>
        </p:sp>
        <p:grpSp>
          <p:nvGrpSpPr>
            <p:cNvPr id="13" name="Group 12"/>
            <p:cNvGrpSpPr/>
            <p:nvPr/>
          </p:nvGrpSpPr>
          <p:grpSpPr>
            <a:xfrm>
              <a:off x="269875" y="3911064"/>
              <a:ext cx="2926080" cy="457200"/>
              <a:chOff x="269875" y="3911064"/>
              <a:chExt cx="2926080" cy="457200"/>
            </a:xfrm>
          </p:grpSpPr>
          <p:sp>
            <p:nvSpPr>
              <p:cNvPr id="29" name="Rectangle 28"/>
              <p:cNvSpPr/>
              <p:nvPr/>
            </p:nvSpPr>
            <p:spPr bwMode="gray">
              <a:xfrm>
                <a:off x="269875" y="3911064"/>
                <a:ext cx="2926080" cy="457200"/>
              </a:xfrm>
              <a:prstGeom prst="rect">
                <a:avLst/>
              </a:prstGeom>
              <a:noFill/>
              <a:ln w="12700">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30" name="TextBox 29"/>
              <p:cNvSpPr txBox="1"/>
              <p:nvPr/>
            </p:nvSpPr>
            <p:spPr bwMode="gray">
              <a:xfrm>
                <a:off x="768748" y="4070415"/>
                <a:ext cx="2194560" cy="138499"/>
              </a:xfrm>
              <a:prstGeom prst="rect">
                <a:avLst/>
              </a:prstGeom>
              <a:noFill/>
            </p:spPr>
            <p:txBody>
              <a:bodyPr wrap="square" lIns="0" tIns="0" rIns="0" bIns="0" rtlCol="0">
                <a:spAutoFit/>
              </a:bodyPr>
              <a:lstStyle/>
              <a:p>
                <a:pPr>
                  <a:spcBef>
                    <a:spcPts val="500"/>
                  </a:spcBef>
                </a:pPr>
                <a:r>
                  <a:rPr lang="en-US" sz="900" i="1" dirty="0" smtClean="0"/>
                  <a:t>Students Flood Counseling Offices </a:t>
                </a:r>
              </a:p>
            </p:txBody>
          </p:sp>
          <p:pic>
            <p:nvPicPr>
              <p:cNvPr id="1026" name="Picture 2" descr="Image result for USA toda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199" y="4025221"/>
                <a:ext cx="365760" cy="228886"/>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TextBox 20"/>
            <p:cNvSpPr txBox="1"/>
            <p:nvPr/>
          </p:nvSpPr>
          <p:spPr bwMode="gray">
            <a:xfrm>
              <a:off x="269875" y="2778482"/>
              <a:ext cx="1821180" cy="153888"/>
            </a:xfrm>
            <a:prstGeom prst="rect">
              <a:avLst/>
            </a:prstGeom>
            <a:noFill/>
          </p:spPr>
          <p:txBody>
            <a:bodyPr wrap="square" lIns="0" tIns="0" rIns="0" bIns="0" rtlCol="0">
              <a:spAutoFit/>
            </a:bodyPr>
            <a:lstStyle/>
            <a:p>
              <a:pPr>
                <a:spcBef>
                  <a:spcPts val="500"/>
                </a:spcBef>
              </a:pPr>
              <a:r>
                <a:rPr lang="en-US" sz="1000" b="1" dirty="0" smtClean="0"/>
                <a:t>…And 2015…</a:t>
              </a:r>
            </a:p>
          </p:txBody>
        </p:sp>
        <p:grpSp>
          <p:nvGrpSpPr>
            <p:cNvPr id="12" name="Group 11"/>
            <p:cNvGrpSpPr/>
            <p:nvPr/>
          </p:nvGrpSpPr>
          <p:grpSpPr>
            <a:xfrm>
              <a:off x="269875" y="3050004"/>
              <a:ext cx="2926080" cy="457200"/>
              <a:chOff x="269875" y="3050004"/>
              <a:chExt cx="2926080" cy="457200"/>
            </a:xfrm>
          </p:grpSpPr>
          <p:sp>
            <p:nvSpPr>
              <p:cNvPr id="27" name="Rectangle 26"/>
              <p:cNvSpPr/>
              <p:nvPr/>
            </p:nvSpPr>
            <p:spPr bwMode="gray">
              <a:xfrm>
                <a:off x="269875" y="3050004"/>
                <a:ext cx="2926080" cy="457200"/>
              </a:xfrm>
              <a:prstGeom prst="rect">
                <a:avLst/>
              </a:prstGeom>
              <a:noFill/>
              <a:ln w="12700">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8" name="TextBox 27"/>
              <p:cNvSpPr txBox="1"/>
              <p:nvPr/>
            </p:nvSpPr>
            <p:spPr bwMode="gray">
              <a:xfrm>
                <a:off x="768747" y="3140105"/>
                <a:ext cx="2399028" cy="276999"/>
              </a:xfrm>
              <a:prstGeom prst="rect">
                <a:avLst/>
              </a:prstGeom>
              <a:noFill/>
            </p:spPr>
            <p:txBody>
              <a:bodyPr wrap="square" lIns="0" tIns="0" rIns="0" bIns="0" rtlCol="0">
                <a:spAutoFit/>
              </a:bodyPr>
              <a:lstStyle/>
              <a:p>
                <a:pPr>
                  <a:spcBef>
                    <a:spcPts val="500"/>
                  </a:spcBef>
                </a:pPr>
                <a:r>
                  <a:rPr lang="en-US" sz="900" i="1" dirty="0"/>
                  <a:t>More </a:t>
                </a:r>
                <a:r>
                  <a:rPr lang="en-US" sz="900" i="1" dirty="0" smtClean="0"/>
                  <a:t>Stress, Less Stigma Drives College Students to Mental Health Services</a:t>
                </a:r>
                <a:endParaRPr lang="en-US" sz="900" i="1" dirty="0"/>
              </a:p>
            </p:txBody>
          </p:sp>
          <p:pic>
            <p:nvPicPr>
              <p:cNvPr id="1028" name="Picture 4" descr="Image result for pbs newshour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199" y="3095724"/>
                <a:ext cx="365760" cy="365760"/>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TextBox 19"/>
            <p:cNvSpPr txBox="1"/>
            <p:nvPr/>
          </p:nvSpPr>
          <p:spPr bwMode="gray">
            <a:xfrm>
              <a:off x="269875" y="1922006"/>
              <a:ext cx="1821180" cy="153888"/>
            </a:xfrm>
            <a:prstGeom prst="rect">
              <a:avLst/>
            </a:prstGeom>
            <a:noFill/>
          </p:spPr>
          <p:txBody>
            <a:bodyPr wrap="square" lIns="0" tIns="0" rIns="0" bIns="0" rtlCol="0">
              <a:spAutoFit/>
            </a:bodyPr>
            <a:lstStyle/>
            <a:p>
              <a:pPr>
                <a:spcBef>
                  <a:spcPts val="500"/>
                </a:spcBef>
              </a:pPr>
              <a:r>
                <a:rPr lang="en-US" sz="1000" b="1" dirty="0" smtClean="0"/>
                <a:t>…And for 2016…</a:t>
              </a:r>
            </a:p>
          </p:txBody>
        </p:sp>
        <p:grpSp>
          <p:nvGrpSpPr>
            <p:cNvPr id="11" name="Group 10"/>
            <p:cNvGrpSpPr/>
            <p:nvPr/>
          </p:nvGrpSpPr>
          <p:grpSpPr>
            <a:xfrm>
              <a:off x="269875" y="2181324"/>
              <a:ext cx="2926080" cy="457200"/>
              <a:chOff x="269875" y="2181324"/>
              <a:chExt cx="2926080" cy="457200"/>
            </a:xfrm>
          </p:grpSpPr>
          <p:sp>
            <p:nvSpPr>
              <p:cNvPr id="25" name="Rectangle 24"/>
              <p:cNvSpPr/>
              <p:nvPr/>
            </p:nvSpPr>
            <p:spPr bwMode="gray">
              <a:xfrm>
                <a:off x="269875" y="2181324"/>
                <a:ext cx="2926080" cy="457200"/>
              </a:xfrm>
              <a:prstGeom prst="rect">
                <a:avLst/>
              </a:prstGeom>
              <a:noFill/>
              <a:ln w="12700">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6" name="TextBox 25"/>
              <p:cNvSpPr txBox="1"/>
              <p:nvPr/>
            </p:nvSpPr>
            <p:spPr bwMode="gray">
              <a:xfrm>
                <a:off x="768748" y="2271425"/>
                <a:ext cx="2399027" cy="276999"/>
              </a:xfrm>
              <a:prstGeom prst="rect">
                <a:avLst/>
              </a:prstGeom>
              <a:noFill/>
            </p:spPr>
            <p:txBody>
              <a:bodyPr wrap="square" lIns="0" tIns="0" rIns="0" bIns="0" rtlCol="0">
                <a:spAutoFit/>
              </a:bodyPr>
              <a:lstStyle/>
              <a:p>
                <a:pPr>
                  <a:spcBef>
                    <a:spcPts val="500"/>
                  </a:spcBef>
                </a:pPr>
                <a:r>
                  <a:rPr lang="en-US" sz="900" i="1" dirty="0" smtClean="0"/>
                  <a:t>The Number of Students Seeking Mental Health Treatment is Growing Rapidly</a:t>
                </a:r>
                <a:endParaRPr lang="en-US" sz="900" i="1" dirty="0"/>
              </a:p>
            </p:txBody>
          </p:sp>
          <p:pic>
            <p:nvPicPr>
              <p:cNvPr id="1030" name="Picture 6" descr="Image result for huffington post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3199" y="2227044"/>
                <a:ext cx="365760" cy="365760"/>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xtBox 18"/>
            <p:cNvSpPr txBox="1"/>
            <p:nvPr/>
          </p:nvSpPr>
          <p:spPr bwMode="gray">
            <a:xfrm>
              <a:off x="269875" y="1065530"/>
              <a:ext cx="1821180" cy="153888"/>
            </a:xfrm>
            <a:prstGeom prst="rect">
              <a:avLst/>
            </a:prstGeom>
            <a:noFill/>
          </p:spPr>
          <p:txBody>
            <a:bodyPr wrap="square" lIns="0" tIns="0" rIns="0" bIns="0" rtlCol="0">
              <a:spAutoFit/>
            </a:bodyPr>
            <a:lstStyle/>
            <a:p>
              <a:pPr>
                <a:spcBef>
                  <a:spcPts val="500"/>
                </a:spcBef>
              </a:pPr>
              <a:r>
                <a:rPr lang="en-US" sz="1000" b="1" dirty="0" smtClean="0"/>
                <a:t>Breaking News for 2017</a:t>
              </a:r>
            </a:p>
          </p:txBody>
        </p:sp>
        <p:grpSp>
          <p:nvGrpSpPr>
            <p:cNvPr id="10" name="Group 9"/>
            <p:cNvGrpSpPr/>
            <p:nvPr/>
          </p:nvGrpSpPr>
          <p:grpSpPr>
            <a:xfrm>
              <a:off x="269875" y="1335504"/>
              <a:ext cx="2926080" cy="457200"/>
              <a:chOff x="269875" y="1335504"/>
              <a:chExt cx="2926080" cy="457200"/>
            </a:xfrm>
          </p:grpSpPr>
          <p:sp>
            <p:nvSpPr>
              <p:cNvPr id="23" name="Rectangle 22"/>
              <p:cNvSpPr/>
              <p:nvPr/>
            </p:nvSpPr>
            <p:spPr bwMode="gray">
              <a:xfrm>
                <a:off x="269875" y="1335504"/>
                <a:ext cx="2926080" cy="457200"/>
              </a:xfrm>
              <a:prstGeom prst="rect">
                <a:avLst/>
              </a:prstGeom>
              <a:noFill/>
              <a:ln w="12700">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4" name="TextBox 23"/>
              <p:cNvSpPr txBox="1"/>
              <p:nvPr/>
            </p:nvSpPr>
            <p:spPr bwMode="gray">
              <a:xfrm>
                <a:off x="768748" y="1425605"/>
                <a:ext cx="2194560" cy="276999"/>
              </a:xfrm>
              <a:prstGeom prst="rect">
                <a:avLst/>
              </a:prstGeom>
              <a:noFill/>
            </p:spPr>
            <p:txBody>
              <a:bodyPr wrap="square" lIns="0" tIns="0" rIns="0" bIns="0" rtlCol="0">
                <a:spAutoFit/>
              </a:bodyPr>
              <a:lstStyle/>
              <a:p>
                <a:pPr>
                  <a:spcBef>
                    <a:spcPts val="500"/>
                  </a:spcBef>
                </a:pPr>
                <a:r>
                  <a:rPr lang="en-US" sz="900" i="1" dirty="0" smtClean="0"/>
                  <a:t>Surging </a:t>
                </a:r>
                <a:r>
                  <a:rPr lang="en-US" sz="900" i="1" dirty="0"/>
                  <a:t>Demand for Mental Health Care Jams College Services</a:t>
                </a:r>
                <a:endParaRPr lang="en-US" sz="900" i="1" dirty="0" smtClean="0"/>
              </a:p>
            </p:txBody>
          </p:sp>
          <p:pic>
            <p:nvPicPr>
              <p:cNvPr id="1032" name="Picture 8" descr="Image result for scientific american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3199" y="1381224"/>
                <a:ext cx="365760" cy="36576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9" name="Group 8"/>
          <p:cNvGrpSpPr/>
          <p:nvPr/>
        </p:nvGrpSpPr>
        <p:grpSpPr>
          <a:xfrm>
            <a:off x="3589467" y="1364605"/>
            <a:ext cx="2811334" cy="2704585"/>
            <a:chOff x="3589467" y="1313167"/>
            <a:chExt cx="2811334" cy="2704585"/>
          </a:xfrm>
        </p:grpSpPr>
        <p:grpSp>
          <p:nvGrpSpPr>
            <p:cNvPr id="85" name="Group 84"/>
            <p:cNvGrpSpPr/>
            <p:nvPr/>
          </p:nvGrpSpPr>
          <p:grpSpPr>
            <a:xfrm>
              <a:off x="3589467" y="1313167"/>
              <a:ext cx="2538284" cy="447883"/>
              <a:chOff x="3279776" y="939223"/>
              <a:chExt cx="2538284" cy="447883"/>
            </a:xfrm>
          </p:grpSpPr>
          <p:sp>
            <p:nvSpPr>
              <p:cNvPr id="79" name="TextBox 78"/>
              <p:cNvSpPr txBox="1"/>
              <p:nvPr/>
            </p:nvSpPr>
            <p:spPr bwMode="gray">
              <a:xfrm>
                <a:off x="3279776" y="1248607"/>
                <a:ext cx="2538284" cy="138499"/>
              </a:xfrm>
              <a:prstGeom prst="rect">
                <a:avLst/>
              </a:prstGeom>
              <a:noFill/>
            </p:spPr>
            <p:txBody>
              <a:bodyPr wrap="square" lIns="0" tIns="0" rIns="0" bIns="0" rtlCol="0">
                <a:spAutoFit/>
              </a:bodyPr>
              <a:lstStyle/>
              <a:p>
                <a:r>
                  <a:rPr lang="en-US" sz="900" i="1" dirty="0" smtClean="0"/>
                  <a:t>Average Growth, 2009-10 to 2014-15</a:t>
                </a:r>
                <a:endParaRPr lang="en-US" sz="900" i="1" dirty="0"/>
              </a:p>
            </p:txBody>
          </p:sp>
          <p:sp>
            <p:nvSpPr>
              <p:cNvPr id="80" name="TextBox 79"/>
              <p:cNvSpPr txBox="1"/>
              <p:nvPr/>
            </p:nvSpPr>
            <p:spPr bwMode="gray">
              <a:xfrm>
                <a:off x="3279776" y="939223"/>
                <a:ext cx="2331940" cy="307777"/>
              </a:xfrm>
              <a:prstGeom prst="rect">
                <a:avLst/>
              </a:prstGeom>
              <a:noFill/>
            </p:spPr>
            <p:txBody>
              <a:bodyPr wrap="square" lIns="0" tIns="0" rIns="0" bIns="0" rtlCol="0">
                <a:spAutoFit/>
              </a:bodyPr>
              <a:lstStyle/>
              <a:p>
                <a:r>
                  <a:rPr lang="en-US" sz="1000" b="1" dirty="0" smtClean="0"/>
                  <a:t>Demand for Services Outpaces Enrollment Growth </a:t>
                </a:r>
              </a:p>
            </p:txBody>
          </p:sp>
        </p:grpSp>
        <p:grpSp>
          <p:nvGrpSpPr>
            <p:cNvPr id="7" name="Group 6"/>
            <p:cNvGrpSpPr/>
            <p:nvPr/>
          </p:nvGrpSpPr>
          <p:grpSpPr>
            <a:xfrm>
              <a:off x="3736448" y="1904788"/>
              <a:ext cx="1692649" cy="646201"/>
              <a:chOff x="3736448" y="1544381"/>
              <a:chExt cx="1692649" cy="646201"/>
            </a:xfrm>
          </p:grpSpPr>
          <p:sp>
            <p:nvSpPr>
              <p:cNvPr id="46" name="TextBox 45"/>
              <p:cNvSpPr txBox="1"/>
              <p:nvPr/>
            </p:nvSpPr>
            <p:spPr bwMode="gray">
              <a:xfrm>
                <a:off x="3736448" y="1913583"/>
                <a:ext cx="1692649" cy="276999"/>
              </a:xfrm>
              <a:prstGeom prst="rect">
                <a:avLst/>
              </a:prstGeom>
              <a:noFill/>
            </p:spPr>
            <p:txBody>
              <a:bodyPr wrap="square" lIns="0" tIns="0" rIns="0" bIns="0" rtlCol="0">
                <a:spAutoFit/>
              </a:bodyPr>
              <a:lstStyle/>
              <a:p>
                <a:pPr>
                  <a:spcBef>
                    <a:spcPts val="500"/>
                  </a:spcBef>
                </a:pPr>
                <a:r>
                  <a:rPr lang="en-US" sz="900" dirty="0" smtClean="0"/>
                  <a:t>Average percent change in </a:t>
                </a:r>
                <a:r>
                  <a:rPr lang="en-US" sz="900" b="1" dirty="0" smtClean="0"/>
                  <a:t>institutional enrollment</a:t>
                </a:r>
              </a:p>
            </p:txBody>
          </p:sp>
          <p:sp>
            <p:nvSpPr>
              <p:cNvPr id="47" name="TextBox 46"/>
              <p:cNvSpPr txBox="1"/>
              <p:nvPr/>
            </p:nvSpPr>
            <p:spPr bwMode="gray">
              <a:xfrm>
                <a:off x="3736448" y="1544381"/>
                <a:ext cx="804910" cy="384721"/>
              </a:xfrm>
              <a:prstGeom prst="rect">
                <a:avLst/>
              </a:prstGeom>
              <a:noFill/>
            </p:spPr>
            <p:txBody>
              <a:bodyPr wrap="square" lIns="0" tIns="0" rIns="0" bIns="0" rtlCol="0">
                <a:spAutoFit/>
              </a:bodyPr>
              <a:lstStyle/>
              <a:p>
                <a:r>
                  <a:rPr lang="en-US" sz="2500" dirty="0" smtClean="0">
                    <a:solidFill>
                      <a:schemeClr val="accent6"/>
                    </a:solidFill>
                    <a:latin typeface="+mj-lt"/>
                  </a:rPr>
                  <a:t>5.6%</a:t>
                </a:r>
              </a:p>
            </p:txBody>
          </p:sp>
        </p:grpSp>
        <p:grpSp>
          <p:nvGrpSpPr>
            <p:cNvPr id="8" name="Group 7"/>
            <p:cNvGrpSpPr/>
            <p:nvPr/>
          </p:nvGrpSpPr>
          <p:grpSpPr>
            <a:xfrm>
              <a:off x="3589467" y="3479245"/>
              <a:ext cx="2811334" cy="538507"/>
              <a:chOff x="3589467" y="2968697"/>
              <a:chExt cx="2811334" cy="538507"/>
            </a:xfrm>
          </p:grpSpPr>
          <p:sp>
            <p:nvSpPr>
              <p:cNvPr id="52" name="Rectangle 51"/>
              <p:cNvSpPr/>
              <p:nvPr/>
            </p:nvSpPr>
            <p:spPr bwMode="gray">
              <a:xfrm>
                <a:off x="3589467" y="2968697"/>
                <a:ext cx="2811334" cy="538507"/>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48" name="Rectangle 47"/>
              <p:cNvSpPr/>
              <p:nvPr/>
            </p:nvSpPr>
            <p:spPr bwMode="gray">
              <a:xfrm>
                <a:off x="3732874" y="3044927"/>
                <a:ext cx="377652" cy="386046"/>
              </a:xfrm>
              <a:prstGeom prst="rect">
                <a:avLst/>
              </a:prstGeom>
              <a:effectLst/>
            </p:spPr>
            <p:txBody>
              <a:bodyPr wrap="square" lIns="0" tIns="0" rIns="0" bIns="0">
                <a:spAutoFit/>
              </a:bodyPr>
              <a:lstStyle/>
              <a:p>
                <a:r>
                  <a:rPr lang="en-US" sz="2500" dirty="0" smtClean="0">
                    <a:solidFill>
                      <a:schemeClr val="tx2"/>
                    </a:solidFill>
                    <a:latin typeface="+mj-lt"/>
                  </a:rPr>
                  <a:t>5x</a:t>
                </a:r>
                <a:endParaRPr lang="en-US" sz="2500" dirty="0">
                  <a:solidFill>
                    <a:schemeClr val="tx2"/>
                  </a:solidFill>
                  <a:latin typeface="+mj-lt"/>
                </a:endParaRPr>
              </a:p>
            </p:txBody>
          </p:sp>
          <p:sp>
            <p:nvSpPr>
              <p:cNvPr id="49" name="Rectangle 48"/>
              <p:cNvSpPr/>
              <p:nvPr/>
            </p:nvSpPr>
            <p:spPr bwMode="gray">
              <a:xfrm>
                <a:off x="4200108" y="3030201"/>
                <a:ext cx="1929230" cy="415498"/>
              </a:xfrm>
              <a:prstGeom prst="rect">
                <a:avLst/>
              </a:prstGeom>
            </p:spPr>
            <p:txBody>
              <a:bodyPr wrap="square" lIns="0" tIns="0" rIns="0" bIns="0">
                <a:spAutoFit/>
              </a:bodyPr>
              <a:lstStyle/>
              <a:p>
                <a:pPr marL="0" lvl="1">
                  <a:spcBef>
                    <a:spcPts val="500"/>
                  </a:spcBef>
                </a:pPr>
                <a:r>
                  <a:rPr lang="en-US" sz="900" b="1" dirty="0" smtClean="0"/>
                  <a:t>Rate at which counseling center utilization outpaced enrollment growth </a:t>
                </a:r>
                <a:endParaRPr lang="en-US" sz="900" b="1" dirty="0"/>
              </a:p>
            </p:txBody>
          </p:sp>
        </p:grpSp>
        <p:grpSp>
          <p:nvGrpSpPr>
            <p:cNvPr id="5" name="Group 4"/>
            <p:cNvGrpSpPr/>
            <p:nvPr/>
          </p:nvGrpSpPr>
          <p:grpSpPr>
            <a:xfrm>
              <a:off x="3732874" y="2694727"/>
              <a:ext cx="1832000" cy="640780"/>
              <a:chOff x="3732874" y="2189036"/>
              <a:chExt cx="1832000" cy="640780"/>
            </a:xfrm>
          </p:grpSpPr>
          <p:sp>
            <p:nvSpPr>
              <p:cNvPr id="50" name="TextBox 49"/>
              <p:cNvSpPr txBox="1"/>
              <p:nvPr/>
            </p:nvSpPr>
            <p:spPr bwMode="gray">
              <a:xfrm>
                <a:off x="3736448" y="2189036"/>
                <a:ext cx="984453" cy="384721"/>
              </a:xfrm>
              <a:prstGeom prst="rect">
                <a:avLst/>
              </a:prstGeom>
              <a:noFill/>
            </p:spPr>
            <p:txBody>
              <a:bodyPr wrap="square" lIns="0" tIns="0" rIns="0" bIns="0" rtlCol="0">
                <a:spAutoFit/>
              </a:bodyPr>
              <a:lstStyle/>
              <a:p>
                <a:r>
                  <a:rPr lang="en-US" sz="2500" dirty="0" smtClean="0">
                    <a:solidFill>
                      <a:srgbClr val="0070CD"/>
                    </a:solidFill>
                    <a:latin typeface="Rockwell"/>
                  </a:rPr>
                  <a:t>29.6%</a:t>
                </a:r>
              </a:p>
            </p:txBody>
          </p:sp>
          <p:sp>
            <p:nvSpPr>
              <p:cNvPr id="51" name="TextBox 50"/>
              <p:cNvSpPr txBox="1"/>
              <p:nvPr/>
            </p:nvSpPr>
            <p:spPr bwMode="gray">
              <a:xfrm>
                <a:off x="3732874" y="2552817"/>
                <a:ext cx="1832000" cy="276999"/>
              </a:xfrm>
              <a:prstGeom prst="rect">
                <a:avLst/>
              </a:prstGeom>
              <a:noFill/>
            </p:spPr>
            <p:txBody>
              <a:bodyPr wrap="square" lIns="0" tIns="0" rIns="0" bIns="0" rtlCol="0">
                <a:spAutoFit/>
              </a:bodyPr>
              <a:lstStyle/>
              <a:p>
                <a:pPr>
                  <a:spcBef>
                    <a:spcPts val="500"/>
                  </a:spcBef>
                </a:pPr>
                <a:r>
                  <a:rPr lang="en-US" sz="900" dirty="0" smtClean="0"/>
                  <a:t>Average percent change in </a:t>
                </a:r>
                <a:r>
                  <a:rPr lang="en-US" sz="900" b="1" dirty="0" smtClean="0"/>
                  <a:t>counseling center utilization</a:t>
                </a:r>
              </a:p>
            </p:txBody>
          </p:sp>
        </p:grpSp>
      </p:grpSp>
    </p:spTree>
    <p:extLst>
      <p:ext uri="{BB962C8B-B14F-4D97-AF65-F5344CB8AC3E}">
        <p14:creationId xmlns:p14="http://schemas.microsoft.com/office/powerpoint/2010/main" val="4043603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smtClean="0"/>
              <a:t>Canadian Colleges and Universities Experiencing Demand Spike</a:t>
            </a:r>
            <a:endParaRPr lang="en-US" dirty="0"/>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2126512" y="4600545"/>
            <a:ext cx="4274288" cy="200055"/>
          </a:xfrm>
        </p:spPr>
        <p:txBody>
          <a:bodyPr/>
          <a:lstStyle/>
          <a:p>
            <a:pPr algn="r"/>
            <a:r>
              <a:rPr lang="en-US" dirty="0" smtClean="0"/>
              <a:t>Source: Cribb R, Ovid N et al., “Demand for Youth Mental Health Services is Exploding. How Universities and Business Are Scrambling to React,” </a:t>
            </a:r>
            <a:r>
              <a:rPr lang="en-US" i="1" dirty="0" smtClean="0"/>
              <a:t>Toronto Star, </a:t>
            </a:r>
            <a:r>
              <a:rPr lang="en-US" dirty="0" smtClean="0"/>
              <a:t>May 29, 2017</a:t>
            </a:r>
            <a:r>
              <a:rPr lang="en-US" i="1" dirty="0" smtClean="0"/>
              <a:t>,</a:t>
            </a:r>
            <a:r>
              <a:rPr lang="en-US" dirty="0" smtClean="0"/>
              <a:t> </a:t>
            </a:r>
            <a:r>
              <a:rPr lang="en-US" dirty="0">
                <a:hlinkClick r:id="rId3"/>
              </a:rPr>
              <a:t>https://</a:t>
            </a:r>
            <a:r>
              <a:rPr lang="en-US" dirty="0" smtClean="0">
                <a:hlinkClick r:id="rId3"/>
              </a:rPr>
              <a:t>goo.gl/ugcqdK</a:t>
            </a:r>
            <a:r>
              <a:rPr lang="en-US" dirty="0"/>
              <a:t>;</a:t>
            </a:r>
            <a:r>
              <a:rPr lang="en-US" dirty="0" smtClean="0"/>
              <a:t> EAB interviews and analysis. </a:t>
            </a:r>
            <a:endParaRPr lang="en-US" dirty="0"/>
          </a:p>
        </p:txBody>
      </p:sp>
      <p:sp>
        <p:nvSpPr>
          <p:cNvPr id="5" name="Text Placeholder 4"/>
          <p:cNvSpPr>
            <a:spLocks noGrp="1"/>
          </p:cNvSpPr>
          <p:nvPr>
            <p:ph type="body" sz="quarter" idx="19"/>
          </p:nvPr>
        </p:nvSpPr>
        <p:spPr/>
        <p:txBody>
          <a:bodyPr/>
          <a:lstStyle/>
          <a:p>
            <a:endParaRPr lang="en-US" dirty="0"/>
          </a:p>
        </p:txBody>
      </p:sp>
      <p:sp>
        <p:nvSpPr>
          <p:cNvPr id="6" name="Title 5"/>
          <p:cNvSpPr>
            <a:spLocks noGrp="1"/>
          </p:cNvSpPr>
          <p:nvPr>
            <p:ph type="title"/>
          </p:nvPr>
        </p:nvSpPr>
        <p:spPr/>
        <p:txBody>
          <a:bodyPr/>
          <a:lstStyle/>
          <a:p>
            <a:r>
              <a:rPr lang="en-US" dirty="0" smtClean="0"/>
              <a:t>A Similar Story North of the Border</a:t>
            </a:r>
            <a:endParaRPr lang="en-US" dirty="0"/>
          </a:p>
        </p:txBody>
      </p:sp>
      <p:sp>
        <p:nvSpPr>
          <p:cNvPr id="9" name="Text Placeholder 1"/>
          <p:cNvSpPr txBox="1">
            <a:spLocks/>
          </p:cNvSpPr>
          <p:nvPr/>
        </p:nvSpPr>
        <p:spPr bwMode="gray">
          <a:xfrm>
            <a:off x="269874" y="1251977"/>
            <a:ext cx="2981326" cy="1307537"/>
          </a:xfrm>
          <a:custGeom>
            <a:avLst/>
            <a:gdLst>
              <a:gd name="connsiteX0" fmla="*/ 0 w 2167214"/>
              <a:gd name="connsiteY0" fmla="*/ 0 h 2248225"/>
              <a:gd name="connsiteX1" fmla="*/ 2167214 w 2167214"/>
              <a:gd name="connsiteY1" fmla="*/ 0 h 2248225"/>
              <a:gd name="connsiteX2" fmla="*/ 2167214 w 2167214"/>
              <a:gd name="connsiteY2" fmla="*/ 2248225 h 2248225"/>
              <a:gd name="connsiteX3" fmla="*/ 0 w 2167214"/>
              <a:gd name="connsiteY3" fmla="*/ 2248225 h 2248225"/>
              <a:gd name="connsiteX4" fmla="*/ 0 w 2167214"/>
              <a:gd name="connsiteY4" fmla="*/ 0 h 2248225"/>
              <a:gd name="connsiteX0" fmla="*/ 2158285 w 2167214"/>
              <a:gd name="connsiteY0" fmla="*/ 2281454 h 2248225"/>
              <a:gd name="connsiteX1" fmla="*/ -3446 w 2167214"/>
              <a:gd name="connsiteY1" fmla="*/ 2274214 h 2248225"/>
              <a:gd name="connsiteX0" fmla="*/ 3446 w 2176018"/>
              <a:gd name="connsiteY0" fmla="*/ 0 h 2274214"/>
              <a:gd name="connsiteX1" fmla="*/ 2170660 w 2176018"/>
              <a:gd name="connsiteY1" fmla="*/ 0 h 2274214"/>
              <a:gd name="connsiteX2" fmla="*/ 2170660 w 2176018"/>
              <a:gd name="connsiteY2" fmla="*/ 2248225 h 2274214"/>
              <a:gd name="connsiteX3" fmla="*/ 3446 w 2176018"/>
              <a:gd name="connsiteY3" fmla="*/ 2248225 h 2274214"/>
              <a:gd name="connsiteX4" fmla="*/ 3446 w 2176018"/>
              <a:gd name="connsiteY4" fmla="*/ 0 h 2274214"/>
              <a:gd name="connsiteX0" fmla="*/ 2176018 w 2176018"/>
              <a:gd name="connsiteY0" fmla="*/ 2248116 h 2274214"/>
              <a:gd name="connsiteX1" fmla="*/ 0 w 2176018"/>
              <a:gd name="connsiteY1" fmla="*/ 2274214 h 2274214"/>
              <a:gd name="connsiteX0" fmla="*/ 3446 w 2176018"/>
              <a:gd name="connsiteY0" fmla="*/ 0 h 2274214"/>
              <a:gd name="connsiteX1" fmla="*/ 2170660 w 2176018"/>
              <a:gd name="connsiteY1" fmla="*/ 0 h 2274214"/>
              <a:gd name="connsiteX2" fmla="*/ 2170660 w 2176018"/>
              <a:gd name="connsiteY2" fmla="*/ 2248225 h 2274214"/>
              <a:gd name="connsiteX3" fmla="*/ 3446 w 2176018"/>
              <a:gd name="connsiteY3" fmla="*/ 2248225 h 2274214"/>
              <a:gd name="connsiteX4" fmla="*/ 3446 w 2176018"/>
              <a:gd name="connsiteY4" fmla="*/ 0 h 2274214"/>
              <a:gd name="connsiteX0" fmla="*/ 2176018 w 2176018"/>
              <a:gd name="connsiteY0" fmla="*/ 2248116 h 2274214"/>
              <a:gd name="connsiteX1" fmla="*/ 0 w 2176018"/>
              <a:gd name="connsiteY1" fmla="*/ 2274214 h 2274214"/>
              <a:gd name="connsiteX0" fmla="*/ 10590 w 2183162"/>
              <a:gd name="connsiteY0" fmla="*/ 0 h 2248225"/>
              <a:gd name="connsiteX1" fmla="*/ 2177804 w 2183162"/>
              <a:gd name="connsiteY1" fmla="*/ 0 h 2248225"/>
              <a:gd name="connsiteX2" fmla="*/ 2177804 w 2183162"/>
              <a:gd name="connsiteY2" fmla="*/ 2248225 h 2248225"/>
              <a:gd name="connsiteX3" fmla="*/ 10590 w 2183162"/>
              <a:gd name="connsiteY3" fmla="*/ 2248225 h 2248225"/>
              <a:gd name="connsiteX4" fmla="*/ 10590 w 2183162"/>
              <a:gd name="connsiteY4" fmla="*/ 0 h 2248225"/>
              <a:gd name="connsiteX0" fmla="*/ 2183162 w 2183162"/>
              <a:gd name="connsiteY0" fmla="*/ 2248116 h 2248225"/>
              <a:gd name="connsiteX1" fmla="*/ 0 w 2183162"/>
              <a:gd name="connsiteY1" fmla="*/ 2248021 h 2248225"/>
              <a:gd name="connsiteX0" fmla="*/ 10590 w 2183162"/>
              <a:gd name="connsiteY0" fmla="*/ 0 h 2248225"/>
              <a:gd name="connsiteX1" fmla="*/ 2177804 w 2183162"/>
              <a:gd name="connsiteY1" fmla="*/ 0 h 2248225"/>
              <a:gd name="connsiteX2" fmla="*/ 2177804 w 2183162"/>
              <a:gd name="connsiteY2" fmla="*/ 2248225 h 2248225"/>
              <a:gd name="connsiteX3" fmla="*/ 10590 w 2183162"/>
              <a:gd name="connsiteY3" fmla="*/ 2248225 h 2248225"/>
              <a:gd name="connsiteX4" fmla="*/ 10590 w 2183162"/>
              <a:gd name="connsiteY4" fmla="*/ 0 h 2248225"/>
              <a:gd name="connsiteX0" fmla="*/ 2183162 w 2183162"/>
              <a:gd name="connsiteY0" fmla="*/ 2248116 h 2248225"/>
              <a:gd name="connsiteX1" fmla="*/ 0 w 2183162"/>
              <a:gd name="connsiteY1" fmla="*/ 2248021 h 2248225"/>
              <a:gd name="connsiteX0" fmla="*/ 1065 w 2173637"/>
              <a:gd name="connsiteY0" fmla="*/ 0 h 2248225"/>
              <a:gd name="connsiteX1" fmla="*/ 2168279 w 2173637"/>
              <a:gd name="connsiteY1" fmla="*/ 0 h 2248225"/>
              <a:gd name="connsiteX2" fmla="*/ 2168279 w 2173637"/>
              <a:gd name="connsiteY2" fmla="*/ 2248225 h 2248225"/>
              <a:gd name="connsiteX3" fmla="*/ 1065 w 2173637"/>
              <a:gd name="connsiteY3" fmla="*/ 2248225 h 2248225"/>
              <a:gd name="connsiteX4" fmla="*/ 1065 w 2173637"/>
              <a:gd name="connsiteY4" fmla="*/ 0 h 2248225"/>
              <a:gd name="connsiteX0" fmla="*/ 2173637 w 2173637"/>
              <a:gd name="connsiteY0" fmla="*/ 2248116 h 2248225"/>
              <a:gd name="connsiteX1" fmla="*/ 0 w 2173637"/>
              <a:gd name="connsiteY1" fmla="*/ 2248021 h 2248225"/>
              <a:gd name="connsiteX0" fmla="*/ 1065 w 2168279"/>
              <a:gd name="connsiteY0" fmla="*/ 0 h 2248225"/>
              <a:gd name="connsiteX1" fmla="*/ 2168279 w 2168279"/>
              <a:gd name="connsiteY1" fmla="*/ 0 h 2248225"/>
              <a:gd name="connsiteX2" fmla="*/ 2168279 w 2168279"/>
              <a:gd name="connsiteY2" fmla="*/ 2248225 h 2248225"/>
              <a:gd name="connsiteX3" fmla="*/ 1065 w 2168279"/>
              <a:gd name="connsiteY3" fmla="*/ 2248225 h 2248225"/>
              <a:gd name="connsiteX4" fmla="*/ 1065 w 2168279"/>
              <a:gd name="connsiteY4" fmla="*/ 0 h 2248225"/>
              <a:gd name="connsiteX0" fmla="*/ 2166493 w 2168279"/>
              <a:gd name="connsiteY0" fmla="*/ 2248116 h 2248225"/>
              <a:gd name="connsiteX1" fmla="*/ 0 w 2168279"/>
              <a:gd name="connsiteY1" fmla="*/ 2248021 h 2248225"/>
              <a:gd name="connsiteX0" fmla="*/ 1065 w 2168874"/>
              <a:gd name="connsiteY0" fmla="*/ 0 h 2248225"/>
              <a:gd name="connsiteX1" fmla="*/ 2168279 w 2168874"/>
              <a:gd name="connsiteY1" fmla="*/ 0 h 2248225"/>
              <a:gd name="connsiteX2" fmla="*/ 2168279 w 2168874"/>
              <a:gd name="connsiteY2" fmla="*/ 2248225 h 2248225"/>
              <a:gd name="connsiteX3" fmla="*/ 1065 w 2168874"/>
              <a:gd name="connsiteY3" fmla="*/ 2248225 h 2248225"/>
              <a:gd name="connsiteX4" fmla="*/ 1065 w 2168874"/>
              <a:gd name="connsiteY4" fmla="*/ 0 h 2248225"/>
              <a:gd name="connsiteX0" fmla="*/ 2168874 w 2168874"/>
              <a:gd name="connsiteY0" fmla="*/ 2248116 h 2248225"/>
              <a:gd name="connsiteX1" fmla="*/ 0 w 2168874"/>
              <a:gd name="connsiteY1" fmla="*/ 2248021 h 2248225"/>
            </a:gdLst>
            <a:ahLst/>
            <a:cxnLst>
              <a:cxn ang="0">
                <a:pos x="connsiteX0" y="connsiteY0"/>
              </a:cxn>
              <a:cxn ang="0">
                <a:pos x="connsiteX1" y="connsiteY1"/>
              </a:cxn>
            </a:cxnLst>
            <a:rect l="l" t="t" r="r" b="b"/>
            <a:pathLst>
              <a:path w="2168874" h="2248225" stroke="0" extrusionOk="0">
                <a:moveTo>
                  <a:pt x="1065" y="0"/>
                </a:moveTo>
                <a:lnTo>
                  <a:pt x="2168279" y="0"/>
                </a:lnTo>
                <a:lnTo>
                  <a:pt x="2168279" y="2248225"/>
                </a:lnTo>
                <a:lnTo>
                  <a:pt x="1065" y="2248225"/>
                </a:lnTo>
                <a:lnTo>
                  <a:pt x="1065" y="0"/>
                </a:lnTo>
                <a:close/>
              </a:path>
              <a:path w="2168874" h="2248225" fill="none" extrusionOk="0">
                <a:moveTo>
                  <a:pt x="2168874" y="2248116"/>
                </a:moveTo>
                <a:lnTo>
                  <a:pt x="0" y="2248021"/>
                </a:lnTo>
              </a:path>
            </a:pathLst>
          </a:custGeom>
          <a:solidFill>
            <a:schemeClr val="bg2"/>
          </a:solidFill>
          <a:ln w="28575">
            <a:solidFill>
              <a:schemeClr val="tx2"/>
            </a:solidFill>
            <a:miter lim="800000"/>
          </a:ln>
        </p:spPr>
        <p:txBody>
          <a:bodyPr vert="horz" wrap="square" lIns="182880" tIns="210312" rIns="182880" bIns="18288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spcBef>
                <a:spcPts val="0"/>
              </a:spcBef>
              <a:buNone/>
            </a:pPr>
            <a:r>
              <a:rPr lang="en-US" sz="1000" b="1" dirty="0" smtClean="0"/>
              <a:t>A Sharp Upswing</a:t>
            </a:r>
          </a:p>
          <a:p>
            <a:pPr marL="800100" indent="0">
              <a:buNone/>
            </a:pPr>
            <a:r>
              <a:rPr lang="en-US" dirty="0" smtClean="0"/>
              <a:t>Average percent increase in the number of </a:t>
            </a:r>
            <a:r>
              <a:rPr lang="en-US" b="1" dirty="0" smtClean="0"/>
              <a:t>counseling appointments </a:t>
            </a:r>
            <a:r>
              <a:rPr lang="en-US" dirty="0" smtClean="0"/>
              <a:t>across 13 post-secondary institutions, over the last five years </a:t>
            </a:r>
          </a:p>
        </p:txBody>
      </p:sp>
      <p:sp>
        <p:nvSpPr>
          <p:cNvPr id="10" name="TextBox 9"/>
          <p:cNvSpPr txBox="1"/>
          <p:nvPr/>
        </p:nvSpPr>
        <p:spPr bwMode="gray">
          <a:xfrm>
            <a:off x="455835" y="1619700"/>
            <a:ext cx="671252" cy="384721"/>
          </a:xfrm>
          <a:prstGeom prst="rect">
            <a:avLst/>
          </a:prstGeom>
          <a:noFill/>
        </p:spPr>
        <p:txBody>
          <a:bodyPr wrap="square" lIns="0" tIns="0" rIns="0" bIns="0" rtlCol="0">
            <a:spAutoFit/>
          </a:bodyPr>
          <a:lstStyle/>
          <a:p>
            <a:r>
              <a:rPr lang="en-US" sz="2500" dirty="0" smtClean="0">
                <a:solidFill>
                  <a:schemeClr val="accent6"/>
                </a:solidFill>
                <a:latin typeface="+mj-lt"/>
              </a:rPr>
              <a:t>35%</a:t>
            </a:r>
          </a:p>
        </p:txBody>
      </p:sp>
      <p:grpSp>
        <p:nvGrpSpPr>
          <p:cNvPr id="11" name="Group 10"/>
          <p:cNvGrpSpPr/>
          <p:nvPr/>
        </p:nvGrpSpPr>
        <p:grpSpPr bwMode="gray">
          <a:xfrm>
            <a:off x="2979528" y="1251977"/>
            <a:ext cx="271672" cy="181522"/>
            <a:chOff x="4411101" y="2003891"/>
            <a:chExt cx="271672" cy="181522"/>
          </a:xfrm>
        </p:grpSpPr>
        <p:sp>
          <p:nvSpPr>
            <p:cNvPr id="13" name="Rectangle 12"/>
            <p:cNvSpPr/>
            <p:nvPr/>
          </p:nvSpPr>
          <p:spPr bwMode="gray">
            <a:xfrm>
              <a:off x="4411101" y="2003891"/>
              <a:ext cx="271672" cy="181522"/>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14" name="Round Same Side Corner Rectangle 13"/>
            <p:cNvSpPr/>
            <p:nvPr/>
          </p:nvSpPr>
          <p:spPr bwMode="gray">
            <a:xfrm rot="10800000">
              <a:off x="4411101" y="2003891"/>
              <a:ext cx="213772" cy="181521"/>
            </a:xfrm>
            <a:prstGeom prst="round2SameRect">
              <a:avLst/>
            </a:prstGeom>
            <a:solidFill>
              <a:schemeClr val="accent3"/>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15" name="Freeform 14"/>
            <p:cNvSpPr/>
            <p:nvPr/>
          </p:nvSpPr>
          <p:spPr bwMode="gray">
            <a:xfrm rot="1510923" flipV="1">
              <a:off x="4475718" y="2014056"/>
              <a:ext cx="84539" cy="164592"/>
            </a:xfrm>
            <a:custGeom>
              <a:avLst/>
              <a:gdLst>
                <a:gd name="connsiteX0" fmla="*/ 0 w 183356"/>
                <a:gd name="connsiteY0" fmla="*/ 45839 h 183356"/>
                <a:gd name="connsiteX1" fmla="*/ 45839 w 183356"/>
                <a:gd name="connsiteY1" fmla="*/ 45839 h 183356"/>
                <a:gd name="connsiteX2" fmla="*/ 45839 w 183356"/>
                <a:gd name="connsiteY2" fmla="*/ 0 h 183356"/>
                <a:gd name="connsiteX3" fmla="*/ 137517 w 183356"/>
                <a:gd name="connsiteY3" fmla="*/ 0 h 183356"/>
                <a:gd name="connsiteX4" fmla="*/ 137517 w 183356"/>
                <a:gd name="connsiteY4" fmla="*/ 45839 h 183356"/>
                <a:gd name="connsiteX5" fmla="*/ 183356 w 183356"/>
                <a:gd name="connsiteY5" fmla="*/ 45839 h 183356"/>
                <a:gd name="connsiteX6" fmla="*/ 183356 w 183356"/>
                <a:gd name="connsiteY6" fmla="*/ 137517 h 183356"/>
                <a:gd name="connsiteX7" fmla="*/ 137517 w 183356"/>
                <a:gd name="connsiteY7" fmla="*/ 137517 h 183356"/>
                <a:gd name="connsiteX8" fmla="*/ 137517 w 183356"/>
                <a:gd name="connsiteY8" fmla="*/ 183356 h 183356"/>
                <a:gd name="connsiteX9" fmla="*/ 45839 w 183356"/>
                <a:gd name="connsiteY9" fmla="*/ 183356 h 183356"/>
                <a:gd name="connsiteX10" fmla="*/ 45839 w 183356"/>
                <a:gd name="connsiteY10" fmla="*/ 137517 h 183356"/>
                <a:gd name="connsiteX11" fmla="*/ 0 w 183356"/>
                <a:gd name="connsiteY11" fmla="*/ 137517 h 183356"/>
                <a:gd name="connsiteX12" fmla="*/ 0 w 183356"/>
                <a:gd name="connsiteY12" fmla="*/ 45839 h 183356"/>
                <a:gd name="connsiteX0" fmla="*/ 137517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11" fmla="*/ 137279 w 183356"/>
                <a:gd name="connsiteY11" fmla="*/ 91440 h 183356"/>
                <a:gd name="connsiteX0" fmla="*/ 137517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0" fmla="*/ 47029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0" fmla="*/ 137517 w 183356"/>
                <a:gd name="connsiteY0" fmla="*/ 0 h 137517"/>
                <a:gd name="connsiteX1" fmla="*/ 183356 w 183356"/>
                <a:gd name="connsiteY1" fmla="*/ 0 h 137517"/>
                <a:gd name="connsiteX2" fmla="*/ 183356 w 183356"/>
                <a:gd name="connsiteY2" fmla="*/ 91678 h 137517"/>
                <a:gd name="connsiteX3" fmla="*/ 137517 w 183356"/>
                <a:gd name="connsiteY3" fmla="*/ 91678 h 137517"/>
                <a:gd name="connsiteX4" fmla="*/ 137517 w 183356"/>
                <a:gd name="connsiteY4" fmla="*/ 137517 h 137517"/>
                <a:gd name="connsiteX5" fmla="*/ 45839 w 183356"/>
                <a:gd name="connsiteY5" fmla="*/ 137517 h 137517"/>
                <a:gd name="connsiteX6" fmla="*/ 45839 w 183356"/>
                <a:gd name="connsiteY6" fmla="*/ 91678 h 137517"/>
                <a:gd name="connsiteX7" fmla="*/ 0 w 183356"/>
                <a:gd name="connsiteY7" fmla="*/ 91678 h 137517"/>
                <a:gd name="connsiteX8" fmla="*/ 0 w 183356"/>
                <a:gd name="connsiteY8" fmla="*/ 0 h 137517"/>
                <a:gd name="connsiteX9" fmla="*/ 45839 w 183356"/>
                <a:gd name="connsiteY9" fmla="*/ 0 h 137517"/>
                <a:gd name="connsiteX0" fmla="*/ 183356 w 183356"/>
                <a:gd name="connsiteY0" fmla="*/ 0 h 137517"/>
                <a:gd name="connsiteX1" fmla="*/ 183356 w 183356"/>
                <a:gd name="connsiteY1" fmla="*/ 91678 h 137517"/>
                <a:gd name="connsiteX2" fmla="*/ 137517 w 183356"/>
                <a:gd name="connsiteY2" fmla="*/ 91678 h 137517"/>
                <a:gd name="connsiteX3" fmla="*/ 137517 w 183356"/>
                <a:gd name="connsiteY3" fmla="*/ 137517 h 137517"/>
                <a:gd name="connsiteX4" fmla="*/ 45839 w 183356"/>
                <a:gd name="connsiteY4" fmla="*/ 137517 h 137517"/>
                <a:gd name="connsiteX5" fmla="*/ 45839 w 183356"/>
                <a:gd name="connsiteY5" fmla="*/ 91678 h 137517"/>
                <a:gd name="connsiteX6" fmla="*/ 0 w 183356"/>
                <a:gd name="connsiteY6" fmla="*/ 91678 h 137517"/>
                <a:gd name="connsiteX7" fmla="*/ 0 w 183356"/>
                <a:gd name="connsiteY7" fmla="*/ 0 h 137517"/>
                <a:gd name="connsiteX8" fmla="*/ 45839 w 183356"/>
                <a:gd name="connsiteY8" fmla="*/ 0 h 137517"/>
                <a:gd name="connsiteX0" fmla="*/ 183356 w 183356"/>
                <a:gd name="connsiteY0" fmla="*/ 0 h 137517"/>
                <a:gd name="connsiteX1" fmla="*/ 183356 w 183356"/>
                <a:gd name="connsiteY1" fmla="*/ 91678 h 137517"/>
                <a:gd name="connsiteX2" fmla="*/ 137517 w 183356"/>
                <a:gd name="connsiteY2" fmla="*/ 91678 h 137517"/>
                <a:gd name="connsiteX3" fmla="*/ 137517 w 183356"/>
                <a:gd name="connsiteY3" fmla="*/ 137517 h 137517"/>
                <a:gd name="connsiteX4" fmla="*/ 45839 w 183356"/>
                <a:gd name="connsiteY4" fmla="*/ 137517 h 137517"/>
                <a:gd name="connsiteX5" fmla="*/ 45839 w 183356"/>
                <a:gd name="connsiteY5" fmla="*/ 91678 h 137517"/>
                <a:gd name="connsiteX6" fmla="*/ 0 w 183356"/>
                <a:gd name="connsiteY6" fmla="*/ 91678 h 137517"/>
                <a:gd name="connsiteX7" fmla="*/ 0 w 183356"/>
                <a:gd name="connsiteY7" fmla="*/ 0 h 137517"/>
                <a:gd name="connsiteX0" fmla="*/ 183356 w 183356"/>
                <a:gd name="connsiteY0" fmla="*/ 91678 h 137517"/>
                <a:gd name="connsiteX1" fmla="*/ 137517 w 183356"/>
                <a:gd name="connsiteY1" fmla="*/ 91678 h 137517"/>
                <a:gd name="connsiteX2" fmla="*/ 137517 w 183356"/>
                <a:gd name="connsiteY2" fmla="*/ 137517 h 137517"/>
                <a:gd name="connsiteX3" fmla="*/ 45839 w 183356"/>
                <a:gd name="connsiteY3" fmla="*/ 137517 h 137517"/>
                <a:gd name="connsiteX4" fmla="*/ 45839 w 183356"/>
                <a:gd name="connsiteY4" fmla="*/ 91678 h 137517"/>
                <a:gd name="connsiteX5" fmla="*/ 0 w 183356"/>
                <a:gd name="connsiteY5" fmla="*/ 91678 h 137517"/>
                <a:gd name="connsiteX6" fmla="*/ 0 w 183356"/>
                <a:gd name="connsiteY6" fmla="*/ 0 h 137517"/>
                <a:gd name="connsiteX0" fmla="*/ 137517 w 137517"/>
                <a:gd name="connsiteY0" fmla="*/ 91678 h 137517"/>
                <a:gd name="connsiteX1" fmla="*/ 137517 w 137517"/>
                <a:gd name="connsiteY1" fmla="*/ 137517 h 137517"/>
                <a:gd name="connsiteX2" fmla="*/ 45839 w 137517"/>
                <a:gd name="connsiteY2" fmla="*/ 137517 h 137517"/>
                <a:gd name="connsiteX3" fmla="*/ 45839 w 137517"/>
                <a:gd name="connsiteY3" fmla="*/ 91678 h 137517"/>
                <a:gd name="connsiteX4" fmla="*/ 0 w 137517"/>
                <a:gd name="connsiteY4" fmla="*/ 91678 h 137517"/>
                <a:gd name="connsiteX5" fmla="*/ 0 w 137517"/>
                <a:gd name="connsiteY5" fmla="*/ 0 h 137517"/>
                <a:gd name="connsiteX0" fmla="*/ 93193 w 137517"/>
                <a:gd name="connsiteY0" fmla="*/ 197142 h 197142"/>
                <a:gd name="connsiteX1" fmla="*/ 137517 w 137517"/>
                <a:gd name="connsiteY1" fmla="*/ 137517 h 197142"/>
                <a:gd name="connsiteX2" fmla="*/ 45839 w 137517"/>
                <a:gd name="connsiteY2" fmla="*/ 137517 h 197142"/>
                <a:gd name="connsiteX3" fmla="*/ 45839 w 137517"/>
                <a:gd name="connsiteY3" fmla="*/ 91678 h 197142"/>
                <a:gd name="connsiteX4" fmla="*/ 0 w 137517"/>
                <a:gd name="connsiteY4" fmla="*/ 91678 h 197142"/>
                <a:gd name="connsiteX5" fmla="*/ 0 w 137517"/>
                <a:gd name="connsiteY5" fmla="*/ 0 h 197142"/>
                <a:gd name="connsiteX0" fmla="*/ 93193 w 96703"/>
                <a:gd name="connsiteY0" fmla="*/ 197142 h 197142"/>
                <a:gd name="connsiteX1" fmla="*/ 96703 w 96703"/>
                <a:gd name="connsiteY1" fmla="*/ 123589 h 197142"/>
                <a:gd name="connsiteX2" fmla="*/ 45839 w 96703"/>
                <a:gd name="connsiteY2" fmla="*/ 137517 h 197142"/>
                <a:gd name="connsiteX3" fmla="*/ 45839 w 96703"/>
                <a:gd name="connsiteY3" fmla="*/ 91678 h 197142"/>
                <a:gd name="connsiteX4" fmla="*/ 0 w 96703"/>
                <a:gd name="connsiteY4" fmla="*/ 91678 h 197142"/>
                <a:gd name="connsiteX5" fmla="*/ 0 w 96703"/>
                <a:gd name="connsiteY5" fmla="*/ 0 h 197142"/>
                <a:gd name="connsiteX0" fmla="*/ 93193 w 96703"/>
                <a:gd name="connsiteY0" fmla="*/ 197142 h 197142"/>
                <a:gd name="connsiteX1" fmla="*/ 96703 w 96703"/>
                <a:gd name="connsiteY1" fmla="*/ 123589 h 197142"/>
                <a:gd name="connsiteX2" fmla="*/ 45839 w 96703"/>
                <a:gd name="connsiteY2" fmla="*/ 137517 h 197142"/>
                <a:gd name="connsiteX3" fmla="*/ 57740 w 96703"/>
                <a:gd name="connsiteY3" fmla="*/ 55172 h 197142"/>
                <a:gd name="connsiteX4" fmla="*/ 0 w 96703"/>
                <a:gd name="connsiteY4" fmla="*/ 91678 h 197142"/>
                <a:gd name="connsiteX5" fmla="*/ 0 w 96703"/>
                <a:gd name="connsiteY5" fmla="*/ 0 h 197142"/>
                <a:gd name="connsiteX0" fmla="*/ 97246 w 100756"/>
                <a:gd name="connsiteY0" fmla="*/ 197142 h 197142"/>
                <a:gd name="connsiteX1" fmla="*/ 100756 w 100756"/>
                <a:gd name="connsiteY1" fmla="*/ 123589 h 197142"/>
                <a:gd name="connsiteX2" fmla="*/ 49892 w 100756"/>
                <a:gd name="connsiteY2" fmla="*/ 137517 h 197142"/>
                <a:gd name="connsiteX3" fmla="*/ 61793 w 100756"/>
                <a:gd name="connsiteY3" fmla="*/ 55172 h 197142"/>
                <a:gd name="connsiteX4" fmla="*/ 0 w 100756"/>
                <a:gd name="connsiteY4" fmla="*/ 100298 h 197142"/>
                <a:gd name="connsiteX5" fmla="*/ 4053 w 100756"/>
                <a:gd name="connsiteY5" fmla="*/ 0 h 197142"/>
                <a:gd name="connsiteX0" fmla="*/ 97246 w 100756"/>
                <a:gd name="connsiteY0" fmla="*/ 197142 h 197142"/>
                <a:gd name="connsiteX1" fmla="*/ 100756 w 100756"/>
                <a:gd name="connsiteY1" fmla="*/ 123589 h 197142"/>
                <a:gd name="connsiteX2" fmla="*/ 49892 w 100756"/>
                <a:gd name="connsiteY2" fmla="*/ 137517 h 197142"/>
                <a:gd name="connsiteX3" fmla="*/ 48235 w 100756"/>
                <a:gd name="connsiteY3" fmla="*/ 67217 h 197142"/>
                <a:gd name="connsiteX4" fmla="*/ 0 w 100756"/>
                <a:gd name="connsiteY4" fmla="*/ 100298 h 197142"/>
                <a:gd name="connsiteX5" fmla="*/ 4053 w 100756"/>
                <a:gd name="connsiteY5" fmla="*/ 0 h 197142"/>
                <a:gd name="connsiteX0" fmla="*/ 93321 w 100756"/>
                <a:gd name="connsiteY0" fmla="*/ 211084 h 211084"/>
                <a:gd name="connsiteX1" fmla="*/ 100756 w 100756"/>
                <a:gd name="connsiteY1" fmla="*/ 123589 h 211084"/>
                <a:gd name="connsiteX2" fmla="*/ 49892 w 100756"/>
                <a:gd name="connsiteY2" fmla="*/ 137517 h 211084"/>
                <a:gd name="connsiteX3" fmla="*/ 48235 w 100756"/>
                <a:gd name="connsiteY3" fmla="*/ 67217 h 211084"/>
                <a:gd name="connsiteX4" fmla="*/ 0 w 100756"/>
                <a:gd name="connsiteY4" fmla="*/ 100298 h 211084"/>
                <a:gd name="connsiteX5" fmla="*/ 4053 w 100756"/>
                <a:gd name="connsiteY5" fmla="*/ 0 h 211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756" h="211084">
                  <a:moveTo>
                    <a:pt x="93321" y="211084"/>
                  </a:moveTo>
                  <a:lnTo>
                    <a:pt x="100756" y="123589"/>
                  </a:lnTo>
                  <a:lnTo>
                    <a:pt x="49892" y="137517"/>
                  </a:lnTo>
                  <a:cubicBezTo>
                    <a:pt x="49340" y="114084"/>
                    <a:pt x="48787" y="90650"/>
                    <a:pt x="48235" y="67217"/>
                  </a:cubicBezTo>
                  <a:lnTo>
                    <a:pt x="0" y="100298"/>
                  </a:lnTo>
                  <a:lnTo>
                    <a:pt x="4053" y="0"/>
                  </a:lnTo>
                </a:path>
              </a:pathLst>
            </a:custGeom>
            <a:noFill/>
            <a:ln w="19050" cap="flat" cmpd="sng" algn="ctr">
              <a:solidFill>
                <a:schemeClr val="bg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1463675"/>
              <a:endParaRPr lang="en-US" sz="1000" dirty="0" smtClean="0">
                <a:solidFill>
                  <a:schemeClr val="bg2"/>
                </a:solidFill>
              </a:endParaRPr>
            </a:p>
          </p:txBody>
        </p:sp>
      </p:grpSp>
      <p:sp>
        <p:nvSpPr>
          <p:cNvPr id="29" name="TextBox 28"/>
          <p:cNvSpPr txBox="1"/>
          <p:nvPr/>
        </p:nvSpPr>
        <p:spPr bwMode="gray">
          <a:xfrm>
            <a:off x="3484660" y="1265793"/>
            <a:ext cx="2560320" cy="153888"/>
          </a:xfrm>
          <a:prstGeom prst="rect">
            <a:avLst/>
          </a:prstGeom>
          <a:noFill/>
        </p:spPr>
        <p:txBody>
          <a:bodyPr wrap="square" lIns="0" tIns="0" rIns="0" bIns="0" rtlCol="0">
            <a:spAutoFit/>
          </a:bodyPr>
          <a:lstStyle/>
          <a:p>
            <a:pPr>
              <a:spcBef>
                <a:spcPts val="500"/>
              </a:spcBef>
            </a:pPr>
            <a:r>
              <a:rPr lang="en-US" sz="1000" b="1" dirty="0" smtClean="0"/>
              <a:t>Not Just a Single Province Issue</a:t>
            </a:r>
          </a:p>
        </p:txBody>
      </p:sp>
      <p:sp>
        <p:nvSpPr>
          <p:cNvPr id="40" name="Rectangle 39"/>
          <p:cNvSpPr/>
          <p:nvPr/>
        </p:nvSpPr>
        <p:spPr bwMode="gray">
          <a:xfrm>
            <a:off x="3484659" y="1630786"/>
            <a:ext cx="2611339" cy="578094"/>
          </a:xfrm>
          <a:prstGeom prst="rect">
            <a:avLst/>
          </a:prstGeom>
          <a:noFill/>
          <a:ln w="1270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41" name="TextBox 40"/>
          <p:cNvSpPr txBox="1"/>
          <p:nvPr/>
        </p:nvSpPr>
        <p:spPr bwMode="gray">
          <a:xfrm>
            <a:off x="3951827" y="1712084"/>
            <a:ext cx="1976638" cy="415498"/>
          </a:xfrm>
          <a:prstGeom prst="rect">
            <a:avLst/>
          </a:prstGeom>
          <a:noFill/>
        </p:spPr>
        <p:txBody>
          <a:bodyPr wrap="square" lIns="0" tIns="0" rIns="0" bIns="0" rtlCol="0">
            <a:spAutoFit/>
          </a:bodyPr>
          <a:lstStyle/>
          <a:p>
            <a:pPr>
              <a:spcBef>
                <a:spcPts val="500"/>
              </a:spcBef>
            </a:pPr>
            <a:r>
              <a:rPr lang="en-US" sz="900" i="1" dirty="0" smtClean="0"/>
              <a:t>Ontario Campus Counsellors Say They’re Drowning in Mental Health Needs </a:t>
            </a:r>
            <a:endParaRPr lang="en-US" sz="900" i="1" dirty="0"/>
          </a:p>
        </p:txBody>
      </p:sp>
      <p:pic>
        <p:nvPicPr>
          <p:cNvPr id="1028" name="Picture 4" descr="Image result for CBC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1594" y="1736953"/>
            <a:ext cx="300838" cy="365760"/>
          </a:xfrm>
          <a:prstGeom prst="rect">
            <a:avLst/>
          </a:prstGeom>
          <a:noFill/>
          <a:extLst>
            <a:ext uri="{909E8E84-426E-40DD-AFC4-6F175D3DCCD1}">
              <a14:hiddenFill xmlns:a14="http://schemas.microsoft.com/office/drawing/2010/main">
                <a:solidFill>
                  <a:srgbClr val="FFFFFF"/>
                </a:solidFill>
              </a14:hiddenFill>
            </a:ext>
          </a:extLst>
        </p:spPr>
      </p:pic>
      <p:sp>
        <p:nvSpPr>
          <p:cNvPr id="50" name="Rectangle 49"/>
          <p:cNvSpPr/>
          <p:nvPr/>
        </p:nvSpPr>
        <p:spPr bwMode="gray">
          <a:xfrm>
            <a:off x="3484660" y="3319676"/>
            <a:ext cx="2611339" cy="578094"/>
          </a:xfrm>
          <a:prstGeom prst="rect">
            <a:avLst/>
          </a:prstGeom>
          <a:noFill/>
          <a:ln w="1270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51" name="TextBox 50"/>
          <p:cNvSpPr txBox="1"/>
          <p:nvPr/>
        </p:nvSpPr>
        <p:spPr bwMode="gray">
          <a:xfrm>
            <a:off x="3951828" y="3400974"/>
            <a:ext cx="1991111" cy="415498"/>
          </a:xfrm>
          <a:prstGeom prst="rect">
            <a:avLst/>
          </a:prstGeom>
          <a:noFill/>
        </p:spPr>
        <p:txBody>
          <a:bodyPr wrap="square" lIns="0" tIns="0" rIns="0" bIns="0" rtlCol="0">
            <a:spAutoFit/>
          </a:bodyPr>
          <a:lstStyle/>
          <a:p>
            <a:pPr>
              <a:spcBef>
                <a:spcPts val="500"/>
              </a:spcBef>
            </a:pPr>
            <a:r>
              <a:rPr lang="en-US" sz="900" i="1" dirty="0"/>
              <a:t>Improving </a:t>
            </a:r>
            <a:r>
              <a:rPr lang="en-US" sz="900" i="1" dirty="0" smtClean="0"/>
              <a:t>Access to Mental Health Counselling a Priority at University of British Columbia </a:t>
            </a:r>
            <a:endParaRPr lang="en-US" sz="900" i="1" dirty="0"/>
          </a:p>
        </p:txBody>
      </p:sp>
      <p:pic>
        <p:nvPicPr>
          <p:cNvPr id="55" name="Picture 4" descr="Image result for CBC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1595" y="3425843"/>
            <a:ext cx="300838" cy="365760"/>
          </a:xfrm>
          <a:prstGeom prst="rect">
            <a:avLst/>
          </a:prstGeom>
          <a:noFill/>
          <a:extLst>
            <a:ext uri="{909E8E84-426E-40DD-AFC4-6F175D3DCCD1}">
              <a14:hiddenFill xmlns:a14="http://schemas.microsoft.com/office/drawing/2010/main">
                <a:solidFill>
                  <a:srgbClr val="FFFFFF"/>
                </a:solidFill>
              </a14:hiddenFill>
            </a:ext>
          </a:extLst>
        </p:spPr>
      </p:pic>
      <p:sp>
        <p:nvSpPr>
          <p:cNvPr id="37" name="Rectangle 36"/>
          <p:cNvSpPr/>
          <p:nvPr/>
        </p:nvSpPr>
        <p:spPr bwMode="gray">
          <a:xfrm>
            <a:off x="3484660" y="2475231"/>
            <a:ext cx="2611339" cy="578094"/>
          </a:xfrm>
          <a:prstGeom prst="rect">
            <a:avLst/>
          </a:prstGeom>
          <a:noFill/>
          <a:ln w="1270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38" name="TextBox 37"/>
          <p:cNvSpPr txBox="1"/>
          <p:nvPr/>
        </p:nvSpPr>
        <p:spPr bwMode="gray">
          <a:xfrm>
            <a:off x="3951828" y="2556529"/>
            <a:ext cx="2122968" cy="415498"/>
          </a:xfrm>
          <a:prstGeom prst="rect">
            <a:avLst/>
          </a:prstGeom>
          <a:noFill/>
        </p:spPr>
        <p:txBody>
          <a:bodyPr wrap="square" lIns="0" tIns="0" rIns="0" bIns="0" rtlCol="0">
            <a:spAutoFit/>
          </a:bodyPr>
          <a:lstStyle/>
          <a:p>
            <a:pPr>
              <a:spcBef>
                <a:spcPts val="500"/>
              </a:spcBef>
            </a:pPr>
            <a:r>
              <a:rPr lang="en-US" sz="900" i="1" dirty="0" smtClean="0"/>
              <a:t>Alberta Commits $7.5M to Improving Mental Health Resources at Calgary Colleges and Universities </a:t>
            </a:r>
          </a:p>
        </p:txBody>
      </p:sp>
      <p:pic>
        <p:nvPicPr>
          <p:cNvPr id="7" name="Picture 2" descr="Image result for global news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19134" y="2662287"/>
            <a:ext cx="365760" cy="203982"/>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277093" y="2832929"/>
            <a:ext cx="2974107" cy="1284531"/>
            <a:chOff x="277093" y="2832929"/>
            <a:chExt cx="2974107" cy="1284531"/>
          </a:xfrm>
        </p:grpSpPr>
        <p:sp>
          <p:nvSpPr>
            <p:cNvPr id="19" name="TextBox 18"/>
            <p:cNvSpPr txBox="1"/>
            <p:nvPr/>
          </p:nvSpPr>
          <p:spPr bwMode="gray">
            <a:xfrm>
              <a:off x="542384" y="2896613"/>
              <a:ext cx="2708816" cy="1220847"/>
            </a:xfrm>
            <a:prstGeom prst="rect">
              <a:avLst/>
            </a:prstGeom>
            <a:noFill/>
          </p:spPr>
          <p:txBody>
            <a:bodyPr wrap="square" lIns="0" tIns="0" rIns="0" bIns="0" rtlCol="0">
              <a:spAutoFit/>
            </a:bodyPr>
            <a:lstStyle/>
            <a:p>
              <a:pPr>
                <a:spcBef>
                  <a:spcPts val="500"/>
                </a:spcBef>
              </a:pPr>
              <a:r>
                <a:rPr lang="en-US" sz="900" dirty="0" smtClean="0"/>
                <a:t>In the last few years, we’ve seen a substantial rise in the number of students coming forward and asking for help with anxiety and depression. </a:t>
              </a:r>
              <a:r>
                <a:rPr lang="en-US" sz="900" b="1" dirty="0" smtClean="0"/>
                <a:t>Despite a sizable budget increase </a:t>
              </a:r>
              <a:r>
                <a:rPr lang="en-US" sz="900" dirty="0" smtClean="0"/>
                <a:t>last year, our counseling center is still feeling </a:t>
              </a:r>
              <a:r>
                <a:rPr lang="en-US" sz="900" b="1" dirty="0" smtClean="0"/>
                <a:t>overrun and understaffed</a:t>
              </a:r>
              <a:r>
                <a:rPr lang="en-US" sz="900" dirty="0" smtClean="0"/>
                <a:t>.”</a:t>
              </a:r>
            </a:p>
            <a:p>
              <a:pPr>
                <a:spcBef>
                  <a:spcPts val="500"/>
                </a:spcBef>
              </a:pPr>
              <a:endParaRPr lang="en-US" sz="100" i="1" dirty="0"/>
            </a:p>
            <a:p>
              <a:pPr algn="r">
                <a:spcBef>
                  <a:spcPts val="500"/>
                </a:spcBef>
              </a:pPr>
              <a:r>
                <a:rPr lang="en-US" sz="800" i="1" dirty="0" smtClean="0"/>
                <a:t>Counseling Center Director</a:t>
              </a:r>
              <a:br>
                <a:rPr lang="en-US" sz="800" i="1" dirty="0" smtClean="0"/>
              </a:br>
              <a:r>
                <a:rPr lang="en-US" sz="800" i="1" dirty="0" smtClean="0"/>
                <a:t>Public Canadian University</a:t>
              </a:r>
              <a:endParaRPr lang="en-US" sz="700" i="1" dirty="0" smtClean="0"/>
            </a:p>
          </p:txBody>
        </p:sp>
        <p:grpSp>
          <p:nvGrpSpPr>
            <p:cNvPr id="34" name="Group 33"/>
            <p:cNvGrpSpPr>
              <a:grpSpLocks noChangeAspect="1"/>
            </p:cNvGrpSpPr>
            <p:nvPr/>
          </p:nvGrpSpPr>
          <p:grpSpPr bwMode="gray">
            <a:xfrm>
              <a:off x="277093" y="2832929"/>
              <a:ext cx="246888" cy="214506"/>
              <a:chOff x="875323" y="2298542"/>
              <a:chExt cx="307976" cy="263525"/>
            </a:xfrm>
            <a:solidFill>
              <a:schemeClr val="accent1"/>
            </a:solidFill>
          </p:grpSpPr>
          <p:sp>
            <p:nvSpPr>
              <p:cNvPr id="35" name="Freeform 34"/>
              <p:cNvSpPr>
                <a:spLocks/>
              </p:cNvSpPr>
              <p:nvPr/>
            </p:nvSpPr>
            <p:spPr bwMode="gray">
              <a:xfrm>
                <a:off x="1042011" y="2298542"/>
                <a:ext cx="141288" cy="263525"/>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35"/>
              <p:cNvSpPr>
                <a:spLocks/>
              </p:cNvSpPr>
              <p:nvPr/>
            </p:nvSpPr>
            <p:spPr bwMode="gray">
              <a:xfrm>
                <a:off x="875323" y="2298542"/>
                <a:ext cx="141288" cy="263525"/>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Tree>
    <p:extLst>
      <p:ext uri="{BB962C8B-B14F-4D97-AF65-F5344CB8AC3E}">
        <p14:creationId xmlns:p14="http://schemas.microsoft.com/office/powerpoint/2010/main" val="3895467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a:xfrm>
            <a:off x="269875" y="640267"/>
            <a:ext cx="5859463" cy="184666"/>
          </a:xfrm>
        </p:spPr>
        <p:txBody>
          <a:bodyPr/>
          <a:lstStyle/>
          <a:p>
            <a:pPr lvl="0" defTabSz="914400">
              <a:buSzTx/>
              <a:defRPr/>
            </a:pPr>
            <a:r>
              <a:rPr lang="en-US" dirty="0" smtClean="0"/>
              <a:t>Product of Decade-Long Social and Institutional Investments</a:t>
            </a:r>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2640651" y="4523601"/>
            <a:ext cx="3760150" cy="276999"/>
          </a:xfrm>
        </p:spPr>
        <p:txBody>
          <a:bodyPr/>
          <a:lstStyle/>
          <a:p>
            <a:pPr algn="r"/>
            <a:r>
              <a:rPr lang="en-US" dirty="0"/>
              <a:t>Source: Lee, K. “Rethinking the </a:t>
            </a:r>
            <a:r>
              <a:rPr lang="en-US" dirty="0" smtClean="0"/>
              <a:t>College Mental </a:t>
            </a:r>
            <a:r>
              <a:rPr lang="en-US" dirty="0"/>
              <a:t>Health Crisis: Do Bubble Wrap and Special Snowflake Myths Prevent a Vision for Needed Change</a:t>
            </a:r>
            <a:r>
              <a:rPr lang="en-US" dirty="0" smtClean="0"/>
              <a:t>?,” The Huffington Post, Feb. </a:t>
            </a:r>
            <a:r>
              <a:rPr lang="en-US" dirty="0"/>
              <a:t>10, 2017, http://</a:t>
            </a:r>
            <a:r>
              <a:rPr lang="en-US" dirty="0" smtClean="0"/>
              <a:t>www.huffingtonpost.com/entry/rethinking-the-college-me_b_14683448.html;   EAB interviews and analysis.</a:t>
            </a:r>
            <a:endParaRPr lang="en-US" dirty="0"/>
          </a:p>
        </p:txBody>
      </p:sp>
      <p:sp>
        <p:nvSpPr>
          <p:cNvPr id="6" name="Title 5"/>
          <p:cNvSpPr>
            <a:spLocks noGrp="1"/>
          </p:cNvSpPr>
          <p:nvPr>
            <p:ph type="title"/>
          </p:nvPr>
        </p:nvSpPr>
        <p:spPr/>
        <p:txBody>
          <a:bodyPr/>
          <a:lstStyle/>
          <a:p>
            <a:r>
              <a:rPr lang="en-US" dirty="0" smtClean="0"/>
              <a:t>What Is Driving Demand? </a:t>
            </a:r>
            <a:endParaRPr lang="en-US" dirty="0"/>
          </a:p>
        </p:txBody>
      </p:sp>
      <p:grpSp>
        <p:nvGrpSpPr>
          <p:cNvPr id="7" name="Group 6"/>
          <p:cNvGrpSpPr/>
          <p:nvPr/>
        </p:nvGrpSpPr>
        <p:grpSpPr>
          <a:xfrm>
            <a:off x="1057256" y="2687929"/>
            <a:ext cx="4286288" cy="1633491"/>
            <a:chOff x="1089018" y="2741956"/>
            <a:chExt cx="4286288" cy="1633491"/>
          </a:xfrm>
        </p:grpSpPr>
        <p:sp>
          <p:nvSpPr>
            <p:cNvPr id="58" name="Freeform 57"/>
            <p:cNvSpPr/>
            <p:nvPr/>
          </p:nvSpPr>
          <p:spPr bwMode="gray">
            <a:xfrm>
              <a:off x="1089018" y="2741956"/>
              <a:ext cx="4286288" cy="1633491"/>
            </a:xfrm>
            <a:custGeom>
              <a:avLst/>
              <a:gdLst>
                <a:gd name="connsiteX0" fmla="*/ 0 w 1715445"/>
                <a:gd name="connsiteY0" fmla="*/ 0 h 2108410"/>
                <a:gd name="connsiteX1" fmla="*/ 1715445 w 1715445"/>
                <a:gd name="connsiteY1" fmla="*/ 0 h 2108410"/>
                <a:gd name="connsiteX2" fmla="*/ 1715445 w 1715445"/>
                <a:gd name="connsiteY2" fmla="*/ 2108410 h 2108410"/>
                <a:gd name="connsiteX3" fmla="*/ 0 w 1715445"/>
                <a:gd name="connsiteY3" fmla="*/ 2108410 h 2108410"/>
                <a:gd name="connsiteX4" fmla="*/ 0 w 1715445"/>
                <a:gd name="connsiteY4" fmla="*/ 0 h 2108410"/>
                <a:gd name="connsiteX0" fmla="*/ 0 w 1715445"/>
                <a:gd name="connsiteY0" fmla="*/ 0 h 2108410"/>
                <a:gd name="connsiteX1" fmla="*/ 1715445 w 1715445"/>
                <a:gd name="connsiteY1" fmla="*/ 0 h 2108410"/>
                <a:gd name="connsiteX2" fmla="*/ 1715445 w 1715445"/>
                <a:gd name="connsiteY2" fmla="*/ 2108410 h 2108410"/>
                <a:gd name="connsiteX3" fmla="*/ 75571 w 1715445"/>
                <a:gd name="connsiteY3" fmla="*/ 2108410 h 2108410"/>
                <a:gd name="connsiteX4" fmla="*/ 0 w 1715445"/>
                <a:gd name="connsiteY4" fmla="*/ 2108410 h 2108410"/>
                <a:gd name="connsiteX5" fmla="*/ 0 w 1715445"/>
                <a:gd name="connsiteY5" fmla="*/ 0 h 2108410"/>
                <a:gd name="connsiteX0" fmla="*/ 0 w 1715445"/>
                <a:gd name="connsiteY0" fmla="*/ 0 h 2108410"/>
                <a:gd name="connsiteX1" fmla="*/ 1715445 w 1715445"/>
                <a:gd name="connsiteY1" fmla="*/ 0 h 2108410"/>
                <a:gd name="connsiteX2" fmla="*/ 1715445 w 1715445"/>
                <a:gd name="connsiteY2" fmla="*/ 2108410 h 2108410"/>
                <a:gd name="connsiteX3" fmla="*/ 1541633 w 1715445"/>
                <a:gd name="connsiteY3" fmla="*/ 2100853 h 2108410"/>
                <a:gd name="connsiteX4" fmla="*/ 75571 w 1715445"/>
                <a:gd name="connsiteY4" fmla="*/ 2108410 h 2108410"/>
                <a:gd name="connsiteX5" fmla="*/ 0 w 1715445"/>
                <a:gd name="connsiteY5" fmla="*/ 2108410 h 2108410"/>
                <a:gd name="connsiteX6" fmla="*/ 0 w 1715445"/>
                <a:gd name="connsiteY6" fmla="*/ 0 h 2108410"/>
                <a:gd name="connsiteX0" fmla="*/ 0 w 1715445"/>
                <a:gd name="connsiteY0" fmla="*/ 0 h 2108410"/>
                <a:gd name="connsiteX1" fmla="*/ 1715445 w 1715445"/>
                <a:gd name="connsiteY1" fmla="*/ 0 h 2108410"/>
                <a:gd name="connsiteX2" fmla="*/ 1715445 w 1715445"/>
                <a:gd name="connsiteY2" fmla="*/ 2108410 h 2108410"/>
                <a:gd name="connsiteX3" fmla="*/ 1541633 w 1715445"/>
                <a:gd name="connsiteY3" fmla="*/ 2100853 h 2108410"/>
                <a:gd name="connsiteX4" fmla="*/ 226711 w 1715445"/>
                <a:gd name="connsiteY4" fmla="*/ 2108410 h 2108410"/>
                <a:gd name="connsiteX5" fmla="*/ 75571 w 1715445"/>
                <a:gd name="connsiteY5" fmla="*/ 2108410 h 2108410"/>
                <a:gd name="connsiteX6" fmla="*/ 0 w 1715445"/>
                <a:gd name="connsiteY6" fmla="*/ 2108410 h 2108410"/>
                <a:gd name="connsiteX7" fmla="*/ 0 w 1715445"/>
                <a:gd name="connsiteY7" fmla="*/ 0 h 2108410"/>
                <a:gd name="connsiteX0" fmla="*/ 0 w 1715445"/>
                <a:gd name="connsiteY0" fmla="*/ 0 h 2108410"/>
                <a:gd name="connsiteX1" fmla="*/ 1715445 w 1715445"/>
                <a:gd name="connsiteY1" fmla="*/ 0 h 2108410"/>
                <a:gd name="connsiteX2" fmla="*/ 1715445 w 1715445"/>
                <a:gd name="connsiteY2" fmla="*/ 2108410 h 2108410"/>
                <a:gd name="connsiteX3" fmla="*/ 1541633 w 1715445"/>
                <a:gd name="connsiteY3" fmla="*/ 2100853 h 2108410"/>
                <a:gd name="connsiteX4" fmla="*/ 1254466 w 1715445"/>
                <a:gd name="connsiteY4" fmla="*/ 2100853 h 2108410"/>
                <a:gd name="connsiteX5" fmla="*/ 226711 w 1715445"/>
                <a:gd name="connsiteY5" fmla="*/ 2108410 h 2108410"/>
                <a:gd name="connsiteX6" fmla="*/ 75571 w 1715445"/>
                <a:gd name="connsiteY6" fmla="*/ 2108410 h 2108410"/>
                <a:gd name="connsiteX7" fmla="*/ 0 w 1715445"/>
                <a:gd name="connsiteY7" fmla="*/ 2108410 h 2108410"/>
                <a:gd name="connsiteX8" fmla="*/ 0 w 1715445"/>
                <a:gd name="connsiteY8" fmla="*/ 0 h 2108410"/>
                <a:gd name="connsiteX0" fmla="*/ 0 w 1715445"/>
                <a:gd name="connsiteY0" fmla="*/ 0 h 2108410"/>
                <a:gd name="connsiteX1" fmla="*/ 1715445 w 1715445"/>
                <a:gd name="connsiteY1" fmla="*/ 0 h 2108410"/>
                <a:gd name="connsiteX2" fmla="*/ 1715445 w 1715445"/>
                <a:gd name="connsiteY2" fmla="*/ 2108410 h 2108410"/>
                <a:gd name="connsiteX3" fmla="*/ 1541633 w 1715445"/>
                <a:gd name="connsiteY3" fmla="*/ 2100853 h 2108410"/>
                <a:gd name="connsiteX4" fmla="*/ 1254466 w 1715445"/>
                <a:gd name="connsiteY4" fmla="*/ 2100853 h 2108410"/>
                <a:gd name="connsiteX5" fmla="*/ 370294 w 1715445"/>
                <a:gd name="connsiteY5" fmla="*/ 2108410 h 2108410"/>
                <a:gd name="connsiteX6" fmla="*/ 226711 w 1715445"/>
                <a:gd name="connsiteY6" fmla="*/ 2108410 h 2108410"/>
                <a:gd name="connsiteX7" fmla="*/ 75571 w 1715445"/>
                <a:gd name="connsiteY7" fmla="*/ 2108410 h 2108410"/>
                <a:gd name="connsiteX8" fmla="*/ 0 w 1715445"/>
                <a:gd name="connsiteY8" fmla="*/ 2108410 h 2108410"/>
                <a:gd name="connsiteX9" fmla="*/ 0 w 1715445"/>
                <a:gd name="connsiteY9" fmla="*/ 0 h 2108410"/>
                <a:gd name="connsiteX0" fmla="*/ 0 w 1715445"/>
                <a:gd name="connsiteY0" fmla="*/ 0 h 2108410"/>
                <a:gd name="connsiteX1" fmla="*/ 1715445 w 1715445"/>
                <a:gd name="connsiteY1" fmla="*/ 0 h 2108410"/>
                <a:gd name="connsiteX2" fmla="*/ 1715445 w 1715445"/>
                <a:gd name="connsiteY2" fmla="*/ 2108410 h 2108410"/>
                <a:gd name="connsiteX3" fmla="*/ 1541633 w 1715445"/>
                <a:gd name="connsiteY3" fmla="*/ 2100853 h 2108410"/>
                <a:gd name="connsiteX4" fmla="*/ 1254466 w 1715445"/>
                <a:gd name="connsiteY4" fmla="*/ 2100853 h 2108410"/>
                <a:gd name="connsiteX5" fmla="*/ 1035313 w 1715445"/>
                <a:gd name="connsiteY5" fmla="*/ 2108410 h 2108410"/>
                <a:gd name="connsiteX6" fmla="*/ 370294 w 1715445"/>
                <a:gd name="connsiteY6" fmla="*/ 2108410 h 2108410"/>
                <a:gd name="connsiteX7" fmla="*/ 226711 w 1715445"/>
                <a:gd name="connsiteY7" fmla="*/ 2108410 h 2108410"/>
                <a:gd name="connsiteX8" fmla="*/ 75571 w 1715445"/>
                <a:gd name="connsiteY8" fmla="*/ 2108410 h 2108410"/>
                <a:gd name="connsiteX9" fmla="*/ 0 w 1715445"/>
                <a:gd name="connsiteY9" fmla="*/ 2108410 h 2108410"/>
                <a:gd name="connsiteX10" fmla="*/ 0 w 1715445"/>
                <a:gd name="connsiteY10" fmla="*/ 0 h 2108410"/>
                <a:gd name="connsiteX0" fmla="*/ 0 w 1715445"/>
                <a:gd name="connsiteY0" fmla="*/ 0 h 2108410"/>
                <a:gd name="connsiteX1" fmla="*/ 1715445 w 1715445"/>
                <a:gd name="connsiteY1" fmla="*/ 0 h 2108410"/>
                <a:gd name="connsiteX2" fmla="*/ 1715445 w 1715445"/>
                <a:gd name="connsiteY2" fmla="*/ 2108410 h 2108410"/>
                <a:gd name="connsiteX3" fmla="*/ 1541633 w 1715445"/>
                <a:gd name="connsiteY3" fmla="*/ 2100853 h 2108410"/>
                <a:gd name="connsiteX4" fmla="*/ 1254466 w 1715445"/>
                <a:gd name="connsiteY4" fmla="*/ 2100853 h 2108410"/>
                <a:gd name="connsiteX5" fmla="*/ 1035313 w 1715445"/>
                <a:gd name="connsiteY5" fmla="*/ 2108410 h 2108410"/>
                <a:gd name="connsiteX6" fmla="*/ 521435 w 1715445"/>
                <a:gd name="connsiteY6" fmla="*/ 2108410 h 2108410"/>
                <a:gd name="connsiteX7" fmla="*/ 370294 w 1715445"/>
                <a:gd name="connsiteY7" fmla="*/ 2108410 h 2108410"/>
                <a:gd name="connsiteX8" fmla="*/ 226711 w 1715445"/>
                <a:gd name="connsiteY8" fmla="*/ 2108410 h 2108410"/>
                <a:gd name="connsiteX9" fmla="*/ 75571 w 1715445"/>
                <a:gd name="connsiteY9" fmla="*/ 2108410 h 2108410"/>
                <a:gd name="connsiteX10" fmla="*/ 0 w 1715445"/>
                <a:gd name="connsiteY10" fmla="*/ 2108410 h 2108410"/>
                <a:gd name="connsiteX11" fmla="*/ 0 w 1715445"/>
                <a:gd name="connsiteY11" fmla="*/ 0 h 2108410"/>
                <a:gd name="connsiteX0" fmla="*/ 0 w 1715445"/>
                <a:gd name="connsiteY0" fmla="*/ 0 h 2108410"/>
                <a:gd name="connsiteX1" fmla="*/ 1715445 w 1715445"/>
                <a:gd name="connsiteY1" fmla="*/ 0 h 2108410"/>
                <a:gd name="connsiteX2" fmla="*/ 1715445 w 1715445"/>
                <a:gd name="connsiteY2" fmla="*/ 2108410 h 2108410"/>
                <a:gd name="connsiteX3" fmla="*/ 1541633 w 1715445"/>
                <a:gd name="connsiteY3" fmla="*/ 2100853 h 2108410"/>
                <a:gd name="connsiteX4" fmla="*/ 1254466 w 1715445"/>
                <a:gd name="connsiteY4" fmla="*/ 2100853 h 2108410"/>
                <a:gd name="connsiteX5" fmla="*/ 1035313 w 1715445"/>
                <a:gd name="connsiteY5" fmla="*/ 2108410 h 2108410"/>
                <a:gd name="connsiteX6" fmla="*/ 808602 w 1715445"/>
                <a:gd name="connsiteY6" fmla="*/ 2108410 h 2108410"/>
                <a:gd name="connsiteX7" fmla="*/ 521435 w 1715445"/>
                <a:gd name="connsiteY7" fmla="*/ 2108410 h 2108410"/>
                <a:gd name="connsiteX8" fmla="*/ 370294 w 1715445"/>
                <a:gd name="connsiteY8" fmla="*/ 2108410 h 2108410"/>
                <a:gd name="connsiteX9" fmla="*/ 226711 w 1715445"/>
                <a:gd name="connsiteY9" fmla="*/ 2108410 h 2108410"/>
                <a:gd name="connsiteX10" fmla="*/ 75571 w 1715445"/>
                <a:gd name="connsiteY10" fmla="*/ 2108410 h 2108410"/>
                <a:gd name="connsiteX11" fmla="*/ 0 w 1715445"/>
                <a:gd name="connsiteY11" fmla="*/ 2108410 h 2108410"/>
                <a:gd name="connsiteX12" fmla="*/ 0 w 1715445"/>
                <a:gd name="connsiteY12" fmla="*/ 0 h 2108410"/>
                <a:gd name="connsiteX0" fmla="*/ 0 w 1715445"/>
                <a:gd name="connsiteY0" fmla="*/ 0 h 2108410"/>
                <a:gd name="connsiteX1" fmla="*/ 1715445 w 1715445"/>
                <a:gd name="connsiteY1" fmla="*/ 0 h 2108410"/>
                <a:gd name="connsiteX2" fmla="*/ 1715445 w 1715445"/>
                <a:gd name="connsiteY2" fmla="*/ 2108410 h 2108410"/>
                <a:gd name="connsiteX3" fmla="*/ 1541633 w 1715445"/>
                <a:gd name="connsiteY3" fmla="*/ 2100853 h 2108410"/>
                <a:gd name="connsiteX4" fmla="*/ 1254466 w 1715445"/>
                <a:gd name="connsiteY4" fmla="*/ 2100853 h 2108410"/>
                <a:gd name="connsiteX5" fmla="*/ 1035313 w 1715445"/>
                <a:gd name="connsiteY5" fmla="*/ 2108410 h 2108410"/>
                <a:gd name="connsiteX6" fmla="*/ 808602 w 1715445"/>
                <a:gd name="connsiteY6" fmla="*/ 2108410 h 2108410"/>
                <a:gd name="connsiteX7" fmla="*/ 521435 w 1715445"/>
                <a:gd name="connsiteY7" fmla="*/ 2108410 h 2108410"/>
                <a:gd name="connsiteX8" fmla="*/ 370294 w 1715445"/>
                <a:gd name="connsiteY8" fmla="*/ 2108410 h 2108410"/>
                <a:gd name="connsiteX9" fmla="*/ 226711 w 1715445"/>
                <a:gd name="connsiteY9" fmla="*/ 2108410 h 2108410"/>
                <a:gd name="connsiteX10" fmla="*/ 75571 w 1715445"/>
                <a:gd name="connsiteY10" fmla="*/ 2108410 h 2108410"/>
                <a:gd name="connsiteX11" fmla="*/ 0 w 1715445"/>
                <a:gd name="connsiteY11" fmla="*/ 2108410 h 2108410"/>
                <a:gd name="connsiteX12" fmla="*/ 0 w 1715445"/>
                <a:gd name="connsiteY12" fmla="*/ 0 h 2108410"/>
                <a:gd name="connsiteX0" fmla="*/ 0 w 1715445"/>
                <a:gd name="connsiteY0" fmla="*/ 0 h 2172805"/>
                <a:gd name="connsiteX1" fmla="*/ 1715445 w 1715445"/>
                <a:gd name="connsiteY1" fmla="*/ 0 h 2172805"/>
                <a:gd name="connsiteX2" fmla="*/ 1715445 w 1715445"/>
                <a:gd name="connsiteY2" fmla="*/ 2108410 h 2172805"/>
                <a:gd name="connsiteX3" fmla="*/ 1541633 w 1715445"/>
                <a:gd name="connsiteY3" fmla="*/ 2100853 h 2172805"/>
                <a:gd name="connsiteX4" fmla="*/ 1254466 w 1715445"/>
                <a:gd name="connsiteY4" fmla="*/ 2100853 h 2172805"/>
                <a:gd name="connsiteX5" fmla="*/ 1035313 w 1715445"/>
                <a:gd name="connsiteY5" fmla="*/ 2108410 h 2172805"/>
                <a:gd name="connsiteX6" fmla="*/ 808602 w 1715445"/>
                <a:gd name="connsiteY6" fmla="*/ 2108410 h 2172805"/>
                <a:gd name="connsiteX7" fmla="*/ 521435 w 1715445"/>
                <a:gd name="connsiteY7" fmla="*/ 2108410 h 2172805"/>
                <a:gd name="connsiteX8" fmla="*/ 370294 w 1715445"/>
                <a:gd name="connsiteY8" fmla="*/ 2108410 h 2172805"/>
                <a:gd name="connsiteX9" fmla="*/ 226711 w 1715445"/>
                <a:gd name="connsiteY9" fmla="*/ 2108410 h 2172805"/>
                <a:gd name="connsiteX10" fmla="*/ 75571 w 1715445"/>
                <a:gd name="connsiteY10" fmla="*/ 2172805 h 2172805"/>
                <a:gd name="connsiteX11" fmla="*/ 0 w 1715445"/>
                <a:gd name="connsiteY11" fmla="*/ 2108410 h 2172805"/>
                <a:gd name="connsiteX12" fmla="*/ 0 w 1715445"/>
                <a:gd name="connsiteY12" fmla="*/ 0 h 2172805"/>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00853 h 2189976"/>
                <a:gd name="connsiteX4" fmla="*/ 1254466 w 1715445"/>
                <a:gd name="connsiteY4" fmla="*/ 2100853 h 2189976"/>
                <a:gd name="connsiteX5" fmla="*/ 1035313 w 1715445"/>
                <a:gd name="connsiteY5" fmla="*/ 2108410 h 2189976"/>
                <a:gd name="connsiteX6" fmla="*/ 808602 w 1715445"/>
                <a:gd name="connsiteY6" fmla="*/ 2108410 h 2189976"/>
                <a:gd name="connsiteX7" fmla="*/ 521435 w 1715445"/>
                <a:gd name="connsiteY7" fmla="*/ 2108410 h 2189976"/>
                <a:gd name="connsiteX8" fmla="*/ 370294 w 1715445"/>
                <a:gd name="connsiteY8" fmla="*/ 2189976 h 2189976"/>
                <a:gd name="connsiteX9" fmla="*/ 226711 w 1715445"/>
                <a:gd name="connsiteY9" fmla="*/ 2108410 h 2189976"/>
                <a:gd name="connsiteX10" fmla="*/ 75571 w 1715445"/>
                <a:gd name="connsiteY10" fmla="*/ 2172805 h 2189976"/>
                <a:gd name="connsiteX11" fmla="*/ 0 w 1715445"/>
                <a:gd name="connsiteY11" fmla="*/ 2108410 h 2189976"/>
                <a:gd name="connsiteX12" fmla="*/ 0 w 1715445"/>
                <a:gd name="connsiteY12"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00853 h 2189976"/>
                <a:gd name="connsiteX4" fmla="*/ 1254466 w 1715445"/>
                <a:gd name="connsiteY4" fmla="*/ 2100853 h 2189976"/>
                <a:gd name="connsiteX5" fmla="*/ 1035313 w 1715445"/>
                <a:gd name="connsiteY5" fmla="*/ 2108410 h 2189976"/>
                <a:gd name="connsiteX6" fmla="*/ 808602 w 1715445"/>
                <a:gd name="connsiteY6" fmla="*/ 2108410 h 2189976"/>
                <a:gd name="connsiteX7" fmla="*/ 521435 w 1715445"/>
                <a:gd name="connsiteY7" fmla="*/ 2108410 h 2189976"/>
                <a:gd name="connsiteX8" fmla="*/ 370294 w 1715445"/>
                <a:gd name="connsiteY8" fmla="*/ 2189976 h 2189976"/>
                <a:gd name="connsiteX9" fmla="*/ 158024 w 1715445"/>
                <a:gd name="connsiteY9" fmla="*/ 2108410 h 2189976"/>
                <a:gd name="connsiteX10" fmla="*/ 75571 w 1715445"/>
                <a:gd name="connsiteY10" fmla="*/ 2172805 h 2189976"/>
                <a:gd name="connsiteX11" fmla="*/ 0 w 1715445"/>
                <a:gd name="connsiteY11" fmla="*/ 2108410 h 2189976"/>
                <a:gd name="connsiteX12" fmla="*/ 0 w 1715445"/>
                <a:gd name="connsiteY12"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00853 h 2189976"/>
                <a:gd name="connsiteX4" fmla="*/ 1254466 w 1715445"/>
                <a:gd name="connsiteY4" fmla="*/ 2100853 h 2189976"/>
                <a:gd name="connsiteX5" fmla="*/ 1035313 w 1715445"/>
                <a:gd name="connsiteY5" fmla="*/ 2108410 h 2189976"/>
                <a:gd name="connsiteX6" fmla="*/ 606833 w 1715445"/>
                <a:gd name="connsiteY6" fmla="*/ 2164219 h 2189976"/>
                <a:gd name="connsiteX7" fmla="*/ 521435 w 1715445"/>
                <a:gd name="connsiteY7" fmla="*/ 2108410 h 2189976"/>
                <a:gd name="connsiteX8" fmla="*/ 370294 w 1715445"/>
                <a:gd name="connsiteY8" fmla="*/ 2189976 h 2189976"/>
                <a:gd name="connsiteX9" fmla="*/ 158024 w 1715445"/>
                <a:gd name="connsiteY9" fmla="*/ 2108410 h 2189976"/>
                <a:gd name="connsiteX10" fmla="*/ 75571 w 1715445"/>
                <a:gd name="connsiteY10" fmla="*/ 2172805 h 2189976"/>
                <a:gd name="connsiteX11" fmla="*/ 0 w 1715445"/>
                <a:gd name="connsiteY11" fmla="*/ 2108410 h 2189976"/>
                <a:gd name="connsiteX12" fmla="*/ 0 w 1715445"/>
                <a:gd name="connsiteY12"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00853 h 2189976"/>
                <a:gd name="connsiteX4" fmla="*/ 1254466 w 1715445"/>
                <a:gd name="connsiteY4" fmla="*/ 2100853 h 2189976"/>
                <a:gd name="connsiteX5" fmla="*/ 803493 w 1715445"/>
                <a:gd name="connsiteY5" fmla="*/ 2108410 h 2189976"/>
                <a:gd name="connsiteX6" fmla="*/ 606833 w 1715445"/>
                <a:gd name="connsiteY6" fmla="*/ 2164219 h 2189976"/>
                <a:gd name="connsiteX7" fmla="*/ 521435 w 1715445"/>
                <a:gd name="connsiteY7" fmla="*/ 2108410 h 2189976"/>
                <a:gd name="connsiteX8" fmla="*/ 370294 w 1715445"/>
                <a:gd name="connsiteY8" fmla="*/ 2189976 h 2189976"/>
                <a:gd name="connsiteX9" fmla="*/ 158024 w 1715445"/>
                <a:gd name="connsiteY9" fmla="*/ 2108410 h 2189976"/>
                <a:gd name="connsiteX10" fmla="*/ 75571 w 1715445"/>
                <a:gd name="connsiteY10" fmla="*/ 2172805 h 2189976"/>
                <a:gd name="connsiteX11" fmla="*/ 0 w 1715445"/>
                <a:gd name="connsiteY11" fmla="*/ 2108410 h 2189976"/>
                <a:gd name="connsiteX12" fmla="*/ 0 w 1715445"/>
                <a:gd name="connsiteY12"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00853 h 2189976"/>
                <a:gd name="connsiteX4" fmla="*/ 1254466 w 1715445"/>
                <a:gd name="connsiteY4" fmla="*/ 2100853 h 2189976"/>
                <a:gd name="connsiteX5" fmla="*/ 992631 w 1715445"/>
                <a:gd name="connsiteY5" fmla="*/ 2103300 h 2189976"/>
                <a:gd name="connsiteX6" fmla="*/ 803493 w 1715445"/>
                <a:gd name="connsiteY6" fmla="*/ 2108410 h 2189976"/>
                <a:gd name="connsiteX7" fmla="*/ 606833 w 1715445"/>
                <a:gd name="connsiteY7" fmla="*/ 2164219 h 2189976"/>
                <a:gd name="connsiteX8" fmla="*/ 521435 w 1715445"/>
                <a:gd name="connsiteY8" fmla="*/ 2108410 h 2189976"/>
                <a:gd name="connsiteX9" fmla="*/ 370294 w 1715445"/>
                <a:gd name="connsiteY9" fmla="*/ 2189976 h 2189976"/>
                <a:gd name="connsiteX10" fmla="*/ 158024 w 1715445"/>
                <a:gd name="connsiteY10" fmla="*/ 2108410 h 2189976"/>
                <a:gd name="connsiteX11" fmla="*/ 75571 w 1715445"/>
                <a:gd name="connsiteY11" fmla="*/ 2172805 h 2189976"/>
                <a:gd name="connsiteX12" fmla="*/ 0 w 1715445"/>
                <a:gd name="connsiteY12" fmla="*/ 2108410 h 2189976"/>
                <a:gd name="connsiteX13" fmla="*/ 0 w 1715445"/>
                <a:gd name="connsiteY13"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00853 h 2189976"/>
                <a:gd name="connsiteX4" fmla="*/ 1434806 w 1715445"/>
                <a:gd name="connsiteY4" fmla="*/ 2099007 h 2189976"/>
                <a:gd name="connsiteX5" fmla="*/ 1254466 w 1715445"/>
                <a:gd name="connsiteY5" fmla="*/ 2100853 h 2189976"/>
                <a:gd name="connsiteX6" fmla="*/ 992631 w 1715445"/>
                <a:gd name="connsiteY6" fmla="*/ 2103300 h 2189976"/>
                <a:gd name="connsiteX7" fmla="*/ 803493 w 1715445"/>
                <a:gd name="connsiteY7" fmla="*/ 2108410 h 2189976"/>
                <a:gd name="connsiteX8" fmla="*/ 606833 w 1715445"/>
                <a:gd name="connsiteY8" fmla="*/ 2164219 h 2189976"/>
                <a:gd name="connsiteX9" fmla="*/ 521435 w 1715445"/>
                <a:gd name="connsiteY9" fmla="*/ 2108410 h 2189976"/>
                <a:gd name="connsiteX10" fmla="*/ 370294 w 1715445"/>
                <a:gd name="connsiteY10" fmla="*/ 2189976 h 2189976"/>
                <a:gd name="connsiteX11" fmla="*/ 158024 w 1715445"/>
                <a:gd name="connsiteY11" fmla="*/ 2108410 h 2189976"/>
                <a:gd name="connsiteX12" fmla="*/ 75571 w 1715445"/>
                <a:gd name="connsiteY12" fmla="*/ 2172805 h 2189976"/>
                <a:gd name="connsiteX13" fmla="*/ 0 w 1715445"/>
                <a:gd name="connsiteY13" fmla="*/ 2108410 h 2189976"/>
                <a:gd name="connsiteX14" fmla="*/ 0 w 1715445"/>
                <a:gd name="connsiteY14"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60955 h 2189976"/>
                <a:gd name="connsiteX4" fmla="*/ 1434806 w 1715445"/>
                <a:gd name="connsiteY4" fmla="*/ 2099007 h 2189976"/>
                <a:gd name="connsiteX5" fmla="*/ 1254466 w 1715445"/>
                <a:gd name="connsiteY5" fmla="*/ 2100853 h 2189976"/>
                <a:gd name="connsiteX6" fmla="*/ 992631 w 1715445"/>
                <a:gd name="connsiteY6" fmla="*/ 2103300 h 2189976"/>
                <a:gd name="connsiteX7" fmla="*/ 803493 w 1715445"/>
                <a:gd name="connsiteY7" fmla="*/ 2108410 h 2189976"/>
                <a:gd name="connsiteX8" fmla="*/ 606833 w 1715445"/>
                <a:gd name="connsiteY8" fmla="*/ 2164219 h 2189976"/>
                <a:gd name="connsiteX9" fmla="*/ 521435 w 1715445"/>
                <a:gd name="connsiteY9" fmla="*/ 2108410 h 2189976"/>
                <a:gd name="connsiteX10" fmla="*/ 370294 w 1715445"/>
                <a:gd name="connsiteY10" fmla="*/ 2189976 h 2189976"/>
                <a:gd name="connsiteX11" fmla="*/ 158024 w 1715445"/>
                <a:gd name="connsiteY11" fmla="*/ 2108410 h 2189976"/>
                <a:gd name="connsiteX12" fmla="*/ 75571 w 1715445"/>
                <a:gd name="connsiteY12" fmla="*/ 2172805 h 2189976"/>
                <a:gd name="connsiteX13" fmla="*/ 0 w 1715445"/>
                <a:gd name="connsiteY13" fmla="*/ 2108410 h 2189976"/>
                <a:gd name="connsiteX14" fmla="*/ 0 w 1715445"/>
                <a:gd name="connsiteY14"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60955 h 2189976"/>
                <a:gd name="connsiteX4" fmla="*/ 1434806 w 1715445"/>
                <a:gd name="connsiteY4" fmla="*/ 2099007 h 2189976"/>
                <a:gd name="connsiteX5" fmla="*/ 1168607 w 1715445"/>
                <a:gd name="connsiteY5" fmla="*/ 2165248 h 2189976"/>
                <a:gd name="connsiteX6" fmla="*/ 992631 w 1715445"/>
                <a:gd name="connsiteY6" fmla="*/ 2103300 h 2189976"/>
                <a:gd name="connsiteX7" fmla="*/ 803493 w 1715445"/>
                <a:gd name="connsiteY7" fmla="*/ 2108410 h 2189976"/>
                <a:gd name="connsiteX8" fmla="*/ 606833 w 1715445"/>
                <a:gd name="connsiteY8" fmla="*/ 2164219 h 2189976"/>
                <a:gd name="connsiteX9" fmla="*/ 521435 w 1715445"/>
                <a:gd name="connsiteY9" fmla="*/ 2108410 h 2189976"/>
                <a:gd name="connsiteX10" fmla="*/ 370294 w 1715445"/>
                <a:gd name="connsiteY10" fmla="*/ 2189976 h 2189976"/>
                <a:gd name="connsiteX11" fmla="*/ 158024 w 1715445"/>
                <a:gd name="connsiteY11" fmla="*/ 2108410 h 2189976"/>
                <a:gd name="connsiteX12" fmla="*/ 75571 w 1715445"/>
                <a:gd name="connsiteY12" fmla="*/ 2172805 h 2189976"/>
                <a:gd name="connsiteX13" fmla="*/ 0 w 1715445"/>
                <a:gd name="connsiteY13" fmla="*/ 2108410 h 2189976"/>
                <a:gd name="connsiteX14" fmla="*/ 0 w 1715445"/>
                <a:gd name="connsiteY14"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60955 h 2189976"/>
                <a:gd name="connsiteX4" fmla="*/ 1434806 w 1715445"/>
                <a:gd name="connsiteY4" fmla="*/ 2099007 h 2189976"/>
                <a:gd name="connsiteX5" fmla="*/ 1168607 w 1715445"/>
                <a:gd name="connsiteY5" fmla="*/ 2165248 h 2189976"/>
                <a:gd name="connsiteX6" fmla="*/ 992631 w 1715445"/>
                <a:gd name="connsiteY6" fmla="*/ 2103300 h 2189976"/>
                <a:gd name="connsiteX7" fmla="*/ 872429 w 1715445"/>
                <a:gd name="connsiteY7" fmla="*/ 2103300 h 2189976"/>
                <a:gd name="connsiteX8" fmla="*/ 803493 w 1715445"/>
                <a:gd name="connsiteY8" fmla="*/ 2108410 h 2189976"/>
                <a:gd name="connsiteX9" fmla="*/ 606833 w 1715445"/>
                <a:gd name="connsiteY9" fmla="*/ 2164219 h 2189976"/>
                <a:gd name="connsiteX10" fmla="*/ 521435 w 1715445"/>
                <a:gd name="connsiteY10" fmla="*/ 2108410 h 2189976"/>
                <a:gd name="connsiteX11" fmla="*/ 370294 w 1715445"/>
                <a:gd name="connsiteY11" fmla="*/ 2189976 h 2189976"/>
                <a:gd name="connsiteX12" fmla="*/ 158024 w 1715445"/>
                <a:gd name="connsiteY12" fmla="*/ 2108410 h 2189976"/>
                <a:gd name="connsiteX13" fmla="*/ 75571 w 1715445"/>
                <a:gd name="connsiteY13" fmla="*/ 2172805 h 2189976"/>
                <a:gd name="connsiteX14" fmla="*/ 0 w 1715445"/>
                <a:gd name="connsiteY14" fmla="*/ 2108410 h 2189976"/>
                <a:gd name="connsiteX15" fmla="*/ 0 w 1715445"/>
                <a:gd name="connsiteY15" fmla="*/ 0 h 2189976"/>
                <a:gd name="connsiteX0" fmla="*/ 0 w 1715445"/>
                <a:gd name="connsiteY0" fmla="*/ 0 h 2189976"/>
                <a:gd name="connsiteX1" fmla="*/ 1715445 w 1715445"/>
                <a:gd name="connsiteY1" fmla="*/ 0 h 2189976"/>
                <a:gd name="connsiteX2" fmla="*/ 1715445 w 1715445"/>
                <a:gd name="connsiteY2" fmla="*/ 2108410 h 2189976"/>
                <a:gd name="connsiteX3" fmla="*/ 1541633 w 1715445"/>
                <a:gd name="connsiteY3" fmla="*/ 2160955 h 2189976"/>
                <a:gd name="connsiteX4" fmla="*/ 1434806 w 1715445"/>
                <a:gd name="connsiteY4" fmla="*/ 2099007 h 2189976"/>
                <a:gd name="connsiteX5" fmla="*/ 1168607 w 1715445"/>
                <a:gd name="connsiteY5" fmla="*/ 2165248 h 2189976"/>
                <a:gd name="connsiteX6" fmla="*/ 992631 w 1715445"/>
                <a:gd name="connsiteY6" fmla="*/ 2103300 h 2189976"/>
                <a:gd name="connsiteX7" fmla="*/ 932530 w 1715445"/>
                <a:gd name="connsiteY7" fmla="*/ 2180574 h 2189976"/>
                <a:gd name="connsiteX8" fmla="*/ 803493 w 1715445"/>
                <a:gd name="connsiteY8" fmla="*/ 2108410 h 2189976"/>
                <a:gd name="connsiteX9" fmla="*/ 606833 w 1715445"/>
                <a:gd name="connsiteY9" fmla="*/ 2164219 h 2189976"/>
                <a:gd name="connsiteX10" fmla="*/ 521435 w 1715445"/>
                <a:gd name="connsiteY10" fmla="*/ 2108410 h 2189976"/>
                <a:gd name="connsiteX11" fmla="*/ 370294 w 1715445"/>
                <a:gd name="connsiteY11" fmla="*/ 2189976 h 2189976"/>
                <a:gd name="connsiteX12" fmla="*/ 158024 w 1715445"/>
                <a:gd name="connsiteY12" fmla="*/ 2108410 h 2189976"/>
                <a:gd name="connsiteX13" fmla="*/ 75571 w 1715445"/>
                <a:gd name="connsiteY13" fmla="*/ 2172805 h 2189976"/>
                <a:gd name="connsiteX14" fmla="*/ 0 w 1715445"/>
                <a:gd name="connsiteY14" fmla="*/ 2108410 h 2189976"/>
                <a:gd name="connsiteX15" fmla="*/ 0 w 1715445"/>
                <a:gd name="connsiteY15" fmla="*/ 0 h 2189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715445" h="2189976">
                  <a:moveTo>
                    <a:pt x="0" y="0"/>
                  </a:moveTo>
                  <a:lnTo>
                    <a:pt x="1715445" y="0"/>
                  </a:lnTo>
                  <a:lnTo>
                    <a:pt x="1715445" y="2108410"/>
                  </a:lnTo>
                  <a:lnTo>
                    <a:pt x="1541633" y="2160955"/>
                  </a:lnTo>
                  <a:lnTo>
                    <a:pt x="1434806" y="2099007"/>
                  </a:lnTo>
                  <a:lnTo>
                    <a:pt x="1168607" y="2165248"/>
                  </a:lnTo>
                  <a:lnTo>
                    <a:pt x="992631" y="2103300"/>
                  </a:lnTo>
                  <a:lnTo>
                    <a:pt x="932530" y="2180574"/>
                  </a:lnTo>
                  <a:lnTo>
                    <a:pt x="803493" y="2108410"/>
                  </a:lnTo>
                  <a:lnTo>
                    <a:pt x="606833" y="2164219"/>
                  </a:lnTo>
                  <a:lnTo>
                    <a:pt x="521435" y="2108410"/>
                  </a:lnTo>
                  <a:lnTo>
                    <a:pt x="370294" y="2189976"/>
                  </a:lnTo>
                  <a:lnTo>
                    <a:pt x="158024" y="2108410"/>
                  </a:lnTo>
                  <a:lnTo>
                    <a:pt x="75571" y="2172805"/>
                  </a:lnTo>
                  <a:lnTo>
                    <a:pt x="0" y="2108410"/>
                  </a:lnTo>
                  <a:lnTo>
                    <a:pt x="0" y="0"/>
                  </a:lnTo>
                  <a:close/>
                </a:path>
              </a:pathLst>
            </a:custGeom>
            <a:solidFill>
              <a:schemeClr val="bg1"/>
            </a:solidFill>
            <a:ln w="6350" cap="flat" cmpd="sng" algn="ctr">
              <a:solidFill>
                <a:schemeClr val="accent4"/>
              </a:solidFill>
              <a:prstDash val="solid"/>
              <a:miter lim="800000"/>
              <a:headEnd type="none" w="med" len="med"/>
              <a:tailEnd type="none" w="med" len="med"/>
            </a:ln>
            <a:effectLst/>
          </p:spPr>
          <p:txBody>
            <a:bodyPr vert="horz" wrap="square" lIns="45720" tIns="45720" rIns="45720" bIns="45720" numCol="1" rtlCol="0" anchor="t" anchorCtr="0" compatLnSpc="1">
              <a:prstTxWarp prst="textNoShape">
                <a:avLst/>
              </a:prstTxWarp>
              <a:noAutofit/>
            </a:bodyPr>
            <a:lstStyle/>
            <a:p>
              <a:pPr defTabSz="1463675"/>
              <a:r>
                <a:rPr lang="en-US" sz="1000" b="1" dirty="0" smtClean="0"/>
                <a:t>Generational Differences in Perceptions of Therapy </a:t>
              </a:r>
              <a:br>
                <a:rPr lang="en-US" sz="1000" b="1" dirty="0" smtClean="0"/>
              </a:br>
              <a:endParaRPr lang="en-US" sz="100" b="1" dirty="0"/>
            </a:p>
            <a:p>
              <a:pPr defTabSz="1463675"/>
              <a:r>
                <a:rPr lang="en-US" sz="300" b="1" dirty="0" smtClean="0"/>
                <a:t/>
              </a:r>
              <a:br>
                <a:rPr lang="en-US" sz="300" b="1" dirty="0" smtClean="0"/>
              </a:br>
              <a:r>
                <a:rPr lang="en-US" sz="800" b="1" dirty="0" smtClean="0"/>
                <a:t>Boomers</a:t>
              </a:r>
              <a:r>
                <a:rPr lang="en-US" sz="800" b="1" dirty="0"/>
                <a:t>: </a:t>
              </a:r>
              <a:r>
                <a:rPr lang="en-US" sz="800" dirty="0" smtClean="0"/>
                <a:t>Therapy? That’s for crazy people.</a:t>
              </a:r>
              <a:endParaRPr lang="en-US" sz="300" dirty="0" smtClean="0"/>
            </a:p>
            <a:p>
              <a:pPr defTabSz="1463675">
                <a:spcBef>
                  <a:spcPts val="800"/>
                </a:spcBef>
              </a:pPr>
              <a:r>
                <a:rPr lang="en-US" sz="800" b="1" dirty="0" smtClean="0"/>
                <a:t>Generation </a:t>
              </a:r>
              <a:r>
                <a:rPr lang="en-US" sz="800" b="1" dirty="0"/>
                <a:t>X: </a:t>
              </a:r>
              <a:r>
                <a:rPr lang="en-US" sz="800" dirty="0"/>
                <a:t>I saw my first therapist when I was an adult</a:t>
              </a:r>
              <a:r>
                <a:rPr lang="en-US" sz="800" dirty="0" smtClean="0"/>
                <a:t>.</a:t>
              </a:r>
              <a:endParaRPr lang="en-US" sz="300" dirty="0" smtClean="0"/>
            </a:p>
            <a:p>
              <a:pPr defTabSz="1463675">
                <a:spcBef>
                  <a:spcPts val="800"/>
                </a:spcBef>
              </a:pPr>
              <a:r>
                <a:rPr lang="en-US" sz="800" b="1" dirty="0" smtClean="0"/>
                <a:t>Millennials: </a:t>
              </a:r>
              <a:r>
                <a:rPr lang="en-US" sz="800" dirty="0" smtClean="0"/>
                <a:t>Embarrassed about therapy? No. My friends are all in therapy too. </a:t>
              </a:r>
              <a:endParaRPr lang="en-US" sz="300" dirty="0" smtClean="0"/>
            </a:p>
            <a:p>
              <a:pPr defTabSz="1463675">
                <a:spcBef>
                  <a:spcPts val="800"/>
                </a:spcBef>
              </a:pPr>
              <a:r>
                <a:rPr lang="en-US" sz="800" b="1" dirty="0" smtClean="0"/>
                <a:t>Gen </a:t>
              </a:r>
              <a:r>
                <a:rPr lang="en-US" sz="800" b="1" dirty="0"/>
                <a:t>2020: </a:t>
              </a:r>
              <a:r>
                <a:rPr lang="en-US" sz="800" dirty="0"/>
                <a:t>I have a whole team of coaches and therapists</a:t>
              </a:r>
              <a:r>
                <a:rPr lang="en-US" sz="800" dirty="0" smtClean="0"/>
                <a:t>.</a:t>
              </a:r>
              <a:br>
                <a:rPr lang="en-US" sz="800" dirty="0" smtClean="0"/>
              </a:br>
              <a:endParaRPr lang="en-US" sz="800" dirty="0" smtClean="0"/>
            </a:p>
          </p:txBody>
        </p:sp>
        <p:sp>
          <p:nvSpPr>
            <p:cNvPr id="68" name="TextBox 67"/>
            <p:cNvSpPr txBox="1"/>
            <p:nvPr/>
          </p:nvSpPr>
          <p:spPr bwMode="gray">
            <a:xfrm>
              <a:off x="2143363" y="3873728"/>
              <a:ext cx="3122762" cy="371897"/>
            </a:xfrm>
            <a:prstGeom prst="rect">
              <a:avLst/>
            </a:prstGeom>
            <a:noFill/>
          </p:spPr>
          <p:txBody>
            <a:bodyPr wrap="square" lIns="0" tIns="0" rIns="0" bIns="0" rtlCol="0">
              <a:spAutoFit/>
            </a:bodyPr>
            <a:lstStyle/>
            <a:p>
              <a:pPr algn="r">
                <a:spcBef>
                  <a:spcPts val="200"/>
                </a:spcBef>
              </a:pPr>
              <a:r>
                <a:rPr lang="en-US" sz="750" i="1" dirty="0" smtClean="0"/>
                <a:t>Rethinking the College Mental Health Crisis: Do Bubble Wrap and Special Snowflake Myths Prevent a Vision for Needed Change?</a:t>
              </a:r>
            </a:p>
            <a:p>
              <a:pPr algn="r">
                <a:spcBef>
                  <a:spcPts val="200"/>
                </a:spcBef>
              </a:pPr>
              <a:r>
                <a:rPr lang="en-US" sz="750" i="1" dirty="0" smtClean="0"/>
                <a:t>The Huffington Post </a:t>
              </a:r>
              <a:endParaRPr lang="en-US" sz="750" i="1" dirty="0"/>
            </a:p>
          </p:txBody>
        </p:sp>
      </p:grpSp>
      <p:grpSp>
        <p:nvGrpSpPr>
          <p:cNvPr id="31" name="Group 30"/>
          <p:cNvGrpSpPr/>
          <p:nvPr/>
        </p:nvGrpSpPr>
        <p:grpSpPr>
          <a:xfrm>
            <a:off x="269874" y="1250175"/>
            <a:ext cx="5859464" cy="1033400"/>
            <a:chOff x="269874" y="1389662"/>
            <a:chExt cx="5859464" cy="1033400"/>
          </a:xfrm>
        </p:grpSpPr>
        <p:sp>
          <p:nvSpPr>
            <p:cNvPr id="33" name="Text Placeholder 1"/>
            <p:cNvSpPr txBox="1">
              <a:spLocks/>
            </p:cNvSpPr>
            <p:nvPr/>
          </p:nvSpPr>
          <p:spPr bwMode="gray">
            <a:xfrm>
              <a:off x="4396938" y="1869064"/>
              <a:ext cx="1732400" cy="553998"/>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SzTx/>
                <a:buNone/>
              </a:pPr>
              <a:r>
                <a:rPr lang="en-US" dirty="0" smtClean="0"/>
                <a:t>Campus </a:t>
              </a:r>
              <a:r>
                <a:rPr lang="en-US" dirty="0"/>
                <a:t>and social </a:t>
              </a:r>
              <a:r>
                <a:rPr lang="en-US" dirty="0" smtClean="0"/>
                <a:t>stigma-reduction </a:t>
              </a:r>
              <a:r>
                <a:rPr lang="en-US" dirty="0"/>
                <a:t>campaigns led to today’s students </a:t>
              </a:r>
              <a:r>
                <a:rPr lang="en-US" dirty="0" smtClean="0"/>
                <a:t>being more </a:t>
              </a:r>
              <a:r>
                <a:rPr lang="en-US" dirty="0"/>
                <a:t>comfortable seeking care </a:t>
              </a:r>
            </a:p>
          </p:txBody>
        </p:sp>
        <p:sp>
          <p:nvSpPr>
            <p:cNvPr id="36" name="Text Placeholder 1"/>
            <p:cNvSpPr txBox="1">
              <a:spLocks/>
            </p:cNvSpPr>
            <p:nvPr/>
          </p:nvSpPr>
          <p:spPr bwMode="gray">
            <a:xfrm>
              <a:off x="2380232" y="1869064"/>
              <a:ext cx="1612415" cy="553998"/>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0"/>
                </a:spcBef>
                <a:buSzTx/>
                <a:buNone/>
              </a:pPr>
              <a:r>
                <a:rPr lang="en-US" dirty="0"/>
                <a:t>New teams and protocols streamline how institutions identify and treat students </a:t>
              </a:r>
              <a:br>
                <a:rPr lang="en-US" dirty="0"/>
              </a:br>
              <a:r>
                <a:rPr lang="en-US" dirty="0"/>
                <a:t>with mental health needs </a:t>
              </a:r>
              <a:endParaRPr lang="en-US" sz="300" dirty="0">
                <a:solidFill>
                  <a:srgbClr val="797F86"/>
                </a:solidFill>
              </a:endParaRPr>
            </a:p>
          </p:txBody>
        </p:sp>
        <p:sp>
          <p:nvSpPr>
            <p:cNvPr id="37" name="Text Placeholder 1"/>
            <p:cNvSpPr txBox="1">
              <a:spLocks/>
            </p:cNvSpPr>
            <p:nvPr/>
          </p:nvSpPr>
          <p:spPr bwMode="gray">
            <a:xfrm>
              <a:off x="277238" y="1869064"/>
              <a:ext cx="1785586" cy="553998"/>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lvl="0" indent="0">
                <a:spcBef>
                  <a:spcPts val="0"/>
                </a:spcBef>
                <a:buSzTx/>
                <a:buNone/>
              </a:pPr>
              <a:r>
                <a:rPr lang="en-US" dirty="0"/>
                <a:t>Institutional and national tragedies have spurred more open conversations about students’ mental health needs </a:t>
              </a:r>
              <a:endParaRPr lang="en-US" sz="300" dirty="0">
                <a:solidFill>
                  <a:srgbClr val="797F86"/>
                </a:solidFill>
              </a:endParaRPr>
            </a:p>
          </p:txBody>
        </p:sp>
        <p:sp>
          <p:nvSpPr>
            <p:cNvPr id="38" name="Pentagon 37"/>
            <p:cNvSpPr/>
            <p:nvPr/>
          </p:nvSpPr>
          <p:spPr bwMode="gray">
            <a:xfrm>
              <a:off x="269874" y="1389662"/>
              <a:ext cx="1921235" cy="370625"/>
            </a:xfrm>
            <a:prstGeom prst="homePlate">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1463675"/>
              <a:r>
                <a:rPr lang="en-US" sz="800" b="1" dirty="0" smtClean="0">
                  <a:solidFill>
                    <a:schemeClr val="bg1"/>
                  </a:solidFill>
                </a:rPr>
                <a:t>Increased </a:t>
              </a:r>
              <a:br>
                <a:rPr lang="en-US" sz="800" b="1" dirty="0" smtClean="0">
                  <a:solidFill>
                    <a:schemeClr val="bg1"/>
                  </a:solidFill>
                </a:rPr>
              </a:br>
              <a:r>
                <a:rPr lang="en-US" sz="800" b="1" dirty="0" smtClean="0">
                  <a:solidFill>
                    <a:schemeClr val="bg1"/>
                  </a:solidFill>
                </a:rPr>
                <a:t>Awareness</a:t>
              </a:r>
              <a:endParaRPr lang="en-US" sz="800" i="1" dirty="0" smtClean="0">
                <a:solidFill>
                  <a:schemeClr val="bg1"/>
                </a:solidFill>
              </a:endParaRPr>
            </a:p>
          </p:txBody>
        </p:sp>
        <p:sp>
          <p:nvSpPr>
            <p:cNvPr id="39" name="Chevron 38"/>
            <p:cNvSpPr/>
            <p:nvPr/>
          </p:nvSpPr>
          <p:spPr bwMode="gray">
            <a:xfrm>
              <a:off x="2218877" y="1389662"/>
              <a:ext cx="1964365" cy="370625"/>
            </a:xfrm>
            <a:prstGeom prst="chevron">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1463675"/>
              <a:r>
                <a:rPr lang="en-US" sz="800" b="1" dirty="0" smtClean="0">
                  <a:solidFill>
                    <a:schemeClr val="bg1"/>
                  </a:solidFill>
                </a:rPr>
                <a:t>Structured Response Framework </a:t>
              </a:r>
              <a:endParaRPr lang="en-US" sz="800" i="1" dirty="0" smtClean="0">
                <a:solidFill>
                  <a:schemeClr val="bg1"/>
                </a:solidFill>
              </a:endParaRPr>
            </a:p>
          </p:txBody>
        </p:sp>
        <p:sp>
          <p:nvSpPr>
            <p:cNvPr id="40" name="Chevron 39"/>
            <p:cNvSpPr/>
            <p:nvPr/>
          </p:nvSpPr>
          <p:spPr bwMode="gray">
            <a:xfrm>
              <a:off x="4211011" y="1389662"/>
              <a:ext cx="1905628" cy="370625"/>
            </a:xfrm>
            <a:prstGeom prst="chevron">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1463675"/>
              <a:r>
                <a:rPr lang="en-US" sz="800" b="1" dirty="0" smtClean="0">
                  <a:solidFill>
                    <a:schemeClr val="bg1"/>
                  </a:solidFill>
                </a:rPr>
                <a:t>Reduced Stigma to Seeking Care</a:t>
              </a:r>
              <a:endParaRPr lang="en-US" sz="800" i="1" dirty="0" smtClean="0">
                <a:solidFill>
                  <a:schemeClr val="bg1"/>
                </a:solidFill>
              </a:endParaRPr>
            </a:p>
          </p:txBody>
        </p:sp>
      </p:grpSp>
    </p:spTree>
    <p:extLst>
      <p:ext uri="{BB962C8B-B14F-4D97-AF65-F5344CB8AC3E}">
        <p14:creationId xmlns:p14="http://schemas.microsoft.com/office/powerpoint/2010/main" val="2510133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a:xfrm>
            <a:off x="269875" y="640267"/>
            <a:ext cx="5859463" cy="184666"/>
          </a:xfrm>
        </p:spPr>
        <p:txBody>
          <a:bodyPr/>
          <a:lstStyle/>
          <a:p>
            <a:pPr lvl="0" defTabSz="914400">
              <a:buSzTx/>
              <a:defRPr/>
            </a:pPr>
            <a:r>
              <a:rPr lang="en-US" dirty="0" smtClean="0"/>
              <a:t>Outside of Your Control, but Having a Huge Impact on Students </a:t>
            </a:r>
            <a:endParaRPr lang="en-US" dirty="0"/>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2512970" y="4677489"/>
            <a:ext cx="3887830" cy="123111"/>
          </a:xfrm>
        </p:spPr>
        <p:txBody>
          <a:bodyPr/>
          <a:lstStyle/>
          <a:p>
            <a:pPr algn="r"/>
            <a:r>
              <a:rPr lang="en-US" dirty="0"/>
              <a:t>Source</a:t>
            </a:r>
            <a:r>
              <a:rPr lang="en-US" dirty="0" smtClean="0"/>
              <a:t>: EAB </a:t>
            </a:r>
            <a:r>
              <a:rPr lang="en-US" dirty="0"/>
              <a:t>interviews and analysis</a:t>
            </a:r>
            <a:r>
              <a:rPr lang="en-US" dirty="0" smtClean="0"/>
              <a:t>.</a:t>
            </a:r>
            <a:endParaRPr lang="en-US" dirty="0"/>
          </a:p>
        </p:txBody>
      </p:sp>
      <p:sp>
        <p:nvSpPr>
          <p:cNvPr id="6" name="Title 5"/>
          <p:cNvSpPr>
            <a:spLocks noGrp="1"/>
          </p:cNvSpPr>
          <p:nvPr>
            <p:ph type="title"/>
          </p:nvPr>
        </p:nvSpPr>
        <p:spPr/>
        <p:txBody>
          <a:bodyPr/>
          <a:lstStyle/>
          <a:p>
            <a:r>
              <a:rPr lang="en-US" dirty="0" smtClean="0"/>
              <a:t>External Factors Also Drive Up Demand </a:t>
            </a:r>
            <a:endParaRPr lang="en-US" dirty="0"/>
          </a:p>
        </p:txBody>
      </p:sp>
      <p:graphicFrame>
        <p:nvGraphicFramePr>
          <p:cNvPr id="37" name="Chart 36"/>
          <p:cNvGraphicFramePr/>
          <p:nvPr>
            <p:extLst/>
          </p:nvPr>
        </p:nvGraphicFramePr>
        <p:xfrm>
          <a:off x="2031244" y="1304924"/>
          <a:ext cx="2353165" cy="2067052"/>
        </p:xfrm>
        <a:graphic>
          <a:graphicData uri="http://schemas.openxmlformats.org/drawingml/2006/chart">
            <c:chart xmlns:c="http://schemas.openxmlformats.org/drawingml/2006/chart" xmlns:r="http://schemas.openxmlformats.org/officeDocument/2006/relationships" r:id="rId3"/>
          </a:graphicData>
        </a:graphic>
      </p:graphicFrame>
      <p:sp>
        <p:nvSpPr>
          <p:cNvPr id="38" name="Oval 37"/>
          <p:cNvSpPr/>
          <p:nvPr/>
        </p:nvSpPr>
        <p:spPr bwMode="gray">
          <a:xfrm>
            <a:off x="3817681" y="2359246"/>
            <a:ext cx="415505" cy="411480"/>
          </a:xfrm>
          <a:prstGeom prst="ellipse">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900" dirty="0" smtClean="0">
              <a:solidFill>
                <a:schemeClr val="bg1"/>
              </a:solidFill>
            </a:endParaRPr>
          </a:p>
        </p:txBody>
      </p:sp>
      <p:sp>
        <p:nvSpPr>
          <p:cNvPr id="39" name="Oval 38"/>
          <p:cNvSpPr/>
          <p:nvPr/>
        </p:nvSpPr>
        <p:spPr bwMode="gray">
          <a:xfrm>
            <a:off x="2182467" y="2359246"/>
            <a:ext cx="415505" cy="411480"/>
          </a:xfrm>
          <a:prstGeom prst="ellipse">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900" dirty="0" smtClean="0">
              <a:solidFill>
                <a:schemeClr val="bg1"/>
              </a:solidFill>
            </a:endParaRPr>
          </a:p>
        </p:txBody>
      </p:sp>
      <p:sp>
        <p:nvSpPr>
          <p:cNvPr id="40" name="Oval 39"/>
          <p:cNvSpPr/>
          <p:nvPr/>
        </p:nvSpPr>
        <p:spPr bwMode="gray">
          <a:xfrm>
            <a:off x="3000074" y="2960909"/>
            <a:ext cx="415505" cy="411480"/>
          </a:xfrm>
          <a:prstGeom prst="ellipse">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900" dirty="0" smtClean="0">
              <a:solidFill>
                <a:schemeClr val="bg1"/>
              </a:solidFill>
            </a:endParaRPr>
          </a:p>
        </p:txBody>
      </p:sp>
      <p:sp>
        <p:nvSpPr>
          <p:cNvPr id="41" name="Oval 40"/>
          <p:cNvSpPr/>
          <p:nvPr/>
        </p:nvSpPr>
        <p:spPr bwMode="gray">
          <a:xfrm>
            <a:off x="2405564" y="1456056"/>
            <a:ext cx="415505" cy="411480"/>
          </a:xfrm>
          <a:prstGeom prst="ellipse">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900" dirty="0" smtClean="0">
              <a:solidFill>
                <a:schemeClr val="bg1"/>
              </a:solidFill>
            </a:endParaRPr>
          </a:p>
        </p:txBody>
      </p:sp>
      <p:sp>
        <p:nvSpPr>
          <p:cNvPr id="42" name="Oval 41"/>
          <p:cNvSpPr/>
          <p:nvPr/>
        </p:nvSpPr>
        <p:spPr bwMode="gray">
          <a:xfrm>
            <a:off x="3594584" y="1456056"/>
            <a:ext cx="415505" cy="411480"/>
          </a:xfrm>
          <a:prstGeom prst="ellipse">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900" dirty="0" smtClean="0">
              <a:solidFill>
                <a:schemeClr val="bg1"/>
              </a:solidFill>
            </a:endParaRPr>
          </a:p>
        </p:txBody>
      </p:sp>
      <p:sp>
        <p:nvSpPr>
          <p:cNvPr id="43" name="TextBox 42"/>
          <p:cNvSpPr txBox="1"/>
          <p:nvPr/>
        </p:nvSpPr>
        <p:spPr bwMode="gray">
          <a:xfrm>
            <a:off x="4476947" y="1251367"/>
            <a:ext cx="1645294" cy="895117"/>
          </a:xfrm>
          <a:prstGeom prst="rect">
            <a:avLst/>
          </a:prstGeom>
          <a:noFill/>
        </p:spPr>
        <p:txBody>
          <a:bodyPr wrap="square" lIns="0" tIns="0" rIns="0" bIns="0" rtlCol="0">
            <a:spAutoFit/>
          </a:bodyPr>
          <a:lstStyle/>
          <a:p>
            <a:pPr algn="r">
              <a:spcBef>
                <a:spcPts val="500"/>
              </a:spcBef>
            </a:pPr>
            <a:r>
              <a:rPr lang="en-US" sz="900" b="1" dirty="0">
                <a:solidFill>
                  <a:schemeClr val="accent4"/>
                </a:solidFill>
              </a:rPr>
              <a:t>Intensified Expectations </a:t>
            </a:r>
          </a:p>
          <a:p>
            <a:pPr algn="r">
              <a:spcBef>
                <a:spcPts val="500"/>
              </a:spcBef>
            </a:pPr>
            <a:r>
              <a:rPr lang="en-US" sz="900" dirty="0">
                <a:solidFill>
                  <a:schemeClr val="accent4"/>
                </a:solidFill>
              </a:rPr>
              <a:t>Students face early and persistent pressure to academically excel, fit in socially, and be successful after </a:t>
            </a:r>
            <a:r>
              <a:rPr lang="en-US" sz="900" dirty="0" smtClean="0">
                <a:solidFill>
                  <a:schemeClr val="accent4"/>
                </a:solidFill>
              </a:rPr>
              <a:t>graduation</a:t>
            </a:r>
            <a:endParaRPr lang="en-US" sz="900" dirty="0">
              <a:solidFill>
                <a:schemeClr val="accent4"/>
              </a:solidFill>
            </a:endParaRPr>
          </a:p>
        </p:txBody>
      </p:sp>
      <p:sp>
        <p:nvSpPr>
          <p:cNvPr id="44" name="TextBox 43"/>
          <p:cNvSpPr txBox="1"/>
          <p:nvPr/>
        </p:nvSpPr>
        <p:spPr bwMode="gray">
          <a:xfrm>
            <a:off x="4311397" y="2500474"/>
            <a:ext cx="1810844" cy="895117"/>
          </a:xfrm>
          <a:prstGeom prst="rect">
            <a:avLst/>
          </a:prstGeom>
          <a:noFill/>
        </p:spPr>
        <p:txBody>
          <a:bodyPr wrap="square" lIns="0" tIns="0" rIns="0" bIns="0" rtlCol="0">
            <a:spAutoFit/>
          </a:bodyPr>
          <a:lstStyle/>
          <a:p>
            <a:pPr algn="r">
              <a:spcBef>
                <a:spcPts val="500"/>
              </a:spcBef>
            </a:pPr>
            <a:r>
              <a:rPr lang="en-US" sz="900" b="1" dirty="0">
                <a:solidFill>
                  <a:schemeClr val="accent4"/>
                </a:solidFill>
              </a:rPr>
              <a:t>New Parenting Styles </a:t>
            </a:r>
          </a:p>
          <a:p>
            <a:pPr algn="r">
              <a:spcBef>
                <a:spcPts val="500"/>
              </a:spcBef>
            </a:pPr>
            <a:r>
              <a:rPr lang="en-US" sz="900" dirty="0">
                <a:solidFill>
                  <a:schemeClr val="accent4"/>
                </a:solidFill>
              </a:rPr>
              <a:t>Highly involved parenting creates busy, overscheduled,  failure-averse students who struggle to adapt to challenges as they arise in college </a:t>
            </a:r>
          </a:p>
        </p:txBody>
      </p:sp>
      <p:sp>
        <p:nvSpPr>
          <p:cNvPr id="45" name="TextBox 44"/>
          <p:cNvSpPr txBox="1"/>
          <p:nvPr/>
        </p:nvSpPr>
        <p:spPr bwMode="gray">
          <a:xfrm>
            <a:off x="269873" y="2508561"/>
            <a:ext cx="1657290" cy="895117"/>
          </a:xfrm>
          <a:prstGeom prst="rect">
            <a:avLst/>
          </a:prstGeom>
          <a:noFill/>
        </p:spPr>
        <p:txBody>
          <a:bodyPr wrap="square" lIns="0" tIns="0" rIns="0" bIns="0" rtlCol="0">
            <a:spAutoFit/>
          </a:bodyPr>
          <a:lstStyle/>
          <a:p>
            <a:pPr>
              <a:spcBef>
                <a:spcPts val="500"/>
              </a:spcBef>
            </a:pPr>
            <a:r>
              <a:rPr lang="en-US" sz="900" b="1" dirty="0">
                <a:solidFill>
                  <a:schemeClr val="accent4"/>
                </a:solidFill>
              </a:rPr>
              <a:t>Social </a:t>
            </a:r>
            <a:r>
              <a:rPr lang="en-US" sz="900" b="1" dirty="0" smtClean="0">
                <a:solidFill>
                  <a:schemeClr val="accent4"/>
                </a:solidFill>
              </a:rPr>
              <a:t>Media</a:t>
            </a:r>
            <a:endParaRPr lang="en-US" sz="900" b="1" dirty="0">
              <a:solidFill>
                <a:schemeClr val="accent4"/>
              </a:solidFill>
            </a:endParaRPr>
          </a:p>
          <a:p>
            <a:pPr>
              <a:spcBef>
                <a:spcPts val="500"/>
              </a:spcBef>
            </a:pPr>
            <a:r>
              <a:rPr lang="en-US" sz="900" dirty="0">
                <a:solidFill>
                  <a:schemeClr val="accent4"/>
                </a:solidFill>
              </a:rPr>
              <a:t>Time spent online </a:t>
            </a:r>
            <a:r>
              <a:rPr lang="en-US" sz="900" dirty="0" smtClean="0">
                <a:solidFill>
                  <a:schemeClr val="accent4"/>
                </a:solidFill>
              </a:rPr>
              <a:t>amplifies existing stressors and contributes to an overwhelming sense of social isolation on campus</a:t>
            </a:r>
            <a:endParaRPr lang="en-US" sz="900" dirty="0">
              <a:solidFill>
                <a:schemeClr val="accent4"/>
              </a:solidFill>
            </a:endParaRPr>
          </a:p>
        </p:txBody>
      </p:sp>
      <p:sp>
        <p:nvSpPr>
          <p:cNvPr id="46" name="TextBox 45"/>
          <p:cNvSpPr txBox="1"/>
          <p:nvPr/>
        </p:nvSpPr>
        <p:spPr bwMode="gray">
          <a:xfrm>
            <a:off x="269872" y="1251367"/>
            <a:ext cx="1607789" cy="756617"/>
          </a:xfrm>
          <a:prstGeom prst="rect">
            <a:avLst/>
          </a:prstGeom>
          <a:noFill/>
        </p:spPr>
        <p:txBody>
          <a:bodyPr wrap="square" lIns="0" tIns="0" rIns="0" bIns="0" rtlCol="0">
            <a:spAutoFit/>
          </a:bodyPr>
          <a:lstStyle/>
          <a:p>
            <a:pPr>
              <a:spcBef>
                <a:spcPts val="500"/>
              </a:spcBef>
            </a:pPr>
            <a:r>
              <a:rPr lang="en-US" sz="900" b="1" dirty="0">
                <a:solidFill>
                  <a:schemeClr val="accent4"/>
                </a:solidFill>
              </a:rPr>
              <a:t>Substance </a:t>
            </a:r>
            <a:r>
              <a:rPr lang="en-US" sz="900" b="1" dirty="0" smtClean="0">
                <a:solidFill>
                  <a:schemeClr val="accent4"/>
                </a:solidFill>
              </a:rPr>
              <a:t>Abuse</a:t>
            </a:r>
            <a:endParaRPr lang="en-US" sz="900" b="1" dirty="0">
              <a:solidFill>
                <a:schemeClr val="accent4"/>
              </a:solidFill>
            </a:endParaRPr>
          </a:p>
          <a:p>
            <a:pPr>
              <a:spcBef>
                <a:spcPts val="500"/>
              </a:spcBef>
            </a:pPr>
            <a:r>
              <a:rPr lang="en-US" sz="900" dirty="0">
                <a:solidFill>
                  <a:schemeClr val="accent4"/>
                </a:solidFill>
              </a:rPr>
              <a:t>Students look to drugs and alcohol to relax; use prescription drugs to focus, work late into the night</a:t>
            </a:r>
          </a:p>
        </p:txBody>
      </p:sp>
      <p:cxnSp>
        <p:nvCxnSpPr>
          <p:cNvPr id="48" name="Elbow Connector 47"/>
          <p:cNvCxnSpPr/>
          <p:nvPr/>
        </p:nvCxnSpPr>
        <p:spPr bwMode="gray">
          <a:xfrm>
            <a:off x="1516036" y="1342722"/>
            <a:ext cx="1097280" cy="109728"/>
          </a:xfrm>
          <a:prstGeom prst="bentConnector2">
            <a:avLst/>
          </a:prstGeom>
          <a:ln w="12700">
            <a:solidFill>
              <a:schemeClr val="accent6"/>
            </a:solidFill>
            <a:miter lim="80000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bwMode="gray">
          <a:xfrm>
            <a:off x="1517049" y="2564986"/>
            <a:ext cx="665418" cy="0"/>
          </a:xfrm>
          <a:prstGeom prst="straightConnector1">
            <a:avLst/>
          </a:prstGeom>
          <a:ln w="12700">
            <a:solidFill>
              <a:schemeClr val="accent6"/>
            </a:solidFill>
            <a:miter lim="80000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bwMode="gray">
          <a:xfrm>
            <a:off x="4233186" y="2564986"/>
            <a:ext cx="365760" cy="0"/>
          </a:xfrm>
          <a:prstGeom prst="straightConnector1">
            <a:avLst/>
          </a:prstGeom>
          <a:ln w="12700">
            <a:solidFill>
              <a:schemeClr val="accent6"/>
            </a:solidFill>
            <a:miter lim="80000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Elbow Connector 52"/>
          <p:cNvCxnSpPr/>
          <p:nvPr/>
        </p:nvCxnSpPr>
        <p:spPr bwMode="gray">
          <a:xfrm rot="10800000" flipV="1">
            <a:off x="3817681" y="1306146"/>
            <a:ext cx="640080" cy="146304"/>
          </a:xfrm>
          <a:prstGeom prst="bentConnector2">
            <a:avLst/>
          </a:prstGeom>
          <a:ln w="12700">
            <a:solidFill>
              <a:schemeClr val="accent6"/>
            </a:solidFill>
            <a:miter lim="80000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bwMode="gray">
          <a:xfrm flipV="1">
            <a:off x="3207826" y="3372389"/>
            <a:ext cx="0" cy="367256"/>
          </a:xfrm>
          <a:prstGeom prst="straightConnector1">
            <a:avLst/>
          </a:prstGeom>
          <a:ln w="12700">
            <a:solidFill>
              <a:schemeClr val="accent6"/>
            </a:solidFill>
            <a:miter lim="800000"/>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bwMode="gray">
          <a:xfrm>
            <a:off x="2225605" y="3769346"/>
            <a:ext cx="1949590" cy="756617"/>
          </a:xfrm>
          <a:prstGeom prst="rect">
            <a:avLst/>
          </a:prstGeom>
          <a:noFill/>
        </p:spPr>
        <p:txBody>
          <a:bodyPr wrap="square" lIns="0" tIns="0" rIns="0" bIns="0" rtlCol="0">
            <a:spAutoFit/>
          </a:bodyPr>
          <a:lstStyle/>
          <a:p>
            <a:pPr algn="ctr">
              <a:spcBef>
                <a:spcPts val="500"/>
              </a:spcBef>
            </a:pPr>
            <a:r>
              <a:rPr lang="en-US" sz="900" b="1" dirty="0" smtClean="0">
                <a:solidFill>
                  <a:schemeClr val="accent4"/>
                </a:solidFill>
              </a:rPr>
              <a:t>Political Climate</a:t>
            </a:r>
            <a:endParaRPr lang="en-US" sz="900" b="1" dirty="0">
              <a:solidFill>
                <a:schemeClr val="accent4"/>
              </a:solidFill>
            </a:endParaRPr>
          </a:p>
          <a:p>
            <a:pPr algn="ctr">
              <a:spcBef>
                <a:spcPts val="500"/>
              </a:spcBef>
            </a:pPr>
            <a:r>
              <a:rPr lang="en-US" sz="900" dirty="0">
                <a:solidFill>
                  <a:schemeClr val="accent4"/>
                </a:solidFill>
              </a:rPr>
              <a:t>Stress </a:t>
            </a:r>
            <a:r>
              <a:rPr lang="en-US" sz="900" dirty="0" smtClean="0">
                <a:solidFill>
                  <a:schemeClr val="accent4"/>
                </a:solidFill>
              </a:rPr>
              <a:t>from current </a:t>
            </a:r>
            <a:r>
              <a:rPr lang="en-US" sz="900" dirty="0">
                <a:solidFill>
                  <a:schemeClr val="accent4"/>
                </a:solidFill>
              </a:rPr>
              <a:t>events </a:t>
            </a:r>
            <a:r>
              <a:rPr lang="en-US" sz="900" dirty="0" smtClean="0">
                <a:solidFill>
                  <a:schemeClr val="accent4"/>
                </a:solidFill>
              </a:rPr>
              <a:t>and politics exacerbates </a:t>
            </a:r>
            <a:r>
              <a:rPr lang="en-US" sz="900" dirty="0">
                <a:solidFill>
                  <a:schemeClr val="accent4"/>
                </a:solidFill>
              </a:rPr>
              <a:t>students’ existing issues with stress, anxiety, and depression </a:t>
            </a:r>
          </a:p>
        </p:txBody>
      </p:sp>
      <p:sp>
        <p:nvSpPr>
          <p:cNvPr id="61" name="Oval 60"/>
          <p:cNvSpPr/>
          <p:nvPr/>
        </p:nvSpPr>
        <p:spPr bwMode="gray">
          <a:xfrm>
            <a:off x="2933506" y="2032738"/>
            <a:ext cx="558278" cy="543267"/>
          </a:xfrm>
          <a:prstGeom prst="ellipse">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900" dirty="0" smtClean="0">
              <a:solidFill>
                <a:schemeClr val="bg1"/>
              </a:solidFill>
            </a:endParaRPr>
          </a:p>
        </p:txBody>
      </p:sp>
      <p:pic>
        <p:nvPicPr>
          <p:cNvPr id="66" name="Picture 2" descr="L:\public\share\ABC Templates and Resources\Template Resources (EAB)\Art Icons Logos (EAB)\Icons (EAB)\A_plu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5878" y="1543604"/>
            <a:ext cx="274320" cy="192938"/>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8" descr="L:\public\share\ABC Templates and Resources\Template Resources (EAB)\Art Icons Logos (EAB)\Icons (EAB)\Frustration_anger.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1957" y="2089170"/>
            <a:ext cx="341376" cy="36576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abco.advisory.com/DSS/eab-icons/social_media.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48907" y="2442241"/>
            <a:ext cx="274320" cy="26243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abco.advisory.com/DSS/eab-icons/Medicine_bottle.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40164" y="1543604"/>
            <a:ext cx="146304" cy="27432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abco.advisory.com/DSS/eab-icons/megaphon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62446" y="3056006"/>
            <a:ext cx="274320" cy="22128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abco.advisory.com/DSS/eab-icons/Family.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88273" y="2442241"/>
            <a:ext cx="274320" cy="240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7291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a:xfrm>
            <a:off x="269875" y="640267"/>
            <a:ext cx="5859463" cy="184666"/>
          </a:xfrm>
        </p:spPr>
        <p:txBody>
          <a:bodyPr/>
          <a:lstStyle/>
          <a:p>
            <a:r>
              <a:rPr lang="en-US" dirty="0" smtClean="0"/>
              <a:t>A Silent Epidemic Is Coming to Campus</a:t>
            </a:r>
            <a:endParaRPr lang="en-US" dirty="0"/>
          </a:p>
        </p:txBody>
      </p:sp>
      <p:sp>
        <p:nvSpPr>
          <p:cNvPr id="3" name="Text Placeholder 2"/>
          <p:cNvSpPr>
            <a:spLocks noGrp="1"/>
          </p:cNvSpPr>
          <p:nvPr>
            <p:ph type="body" sz="quarter" idx="16"/>
          </p:nvPr>
        </p:nvSpPr>
        <p:spPr>
          <a:xfrm>
            <a:off x="269875" y="97401"/>
            <a:ext cx="2560320" cy="123111"/>
          </a:xfrm>
        </p:spPr>
        <p:txBody>
          <a:bodyPr/>
          <a:lstStyle/>
          <a:p>
            <a:endParaRPr lang="en-US" dirty="0" smtClean="0"/>
          </a:p>
        </p:txBody>
      </p:sp>
      <p:sp>
        <p:nvSpPr>
          <p:cNvPr id="4" name="Text Placeholder 3"/>
          <p:cNvSpPr>
            <a:spLocks noGrp="1"/>
          </p:cNvSpPr>
          <p:nvPr>
            <p:ph type="body" sz="quarter" idx="18"/>
          </p:nvPr>
        </p:nvSpPr>
        <p:spPr>
          <a:xfrm>
            <a:off x="2089298" y="4447695"/>
            <a:ext cx="4311502" cy="353943"/>
          </a:xfrm>
        </p:spPr>
        <p:txBody>
          <a:bodyPr/>
          <a:lstStyle/>
          <a:p>
            <a:pPr algn="r"/>
            <a:r>
              <a:rPr lang="en-US" dirty="0" smtClean="0"/>
              <a:t>Source: National Institute of Mental Health, “Major Depression Among Adolescents,” </a:t>
            </a:r>
            <a:r>
              <a:rPr lang="en-US" dirty="0"/>
              <a:t>https://goo.gl/KSk7xT; </a:t>
            </a:r>
            <a:r>
              <a:rPr lang="en-US" dirty="0" smtClean="0"/>
              <a:t>Olfson M et al, “Trends in </a:t>
            </a:r>
            <a:r>
              <a:rPr lang="en-US" dirty="0"/>
              <a:t>Mental Health Care among Children and </a:t>
            </a:r>
            <a:r>
              <a:rPr lang="en-US" dirty="0" smtClean="0"/>
              <a:t>Adolescents,” </a:t>
            </a:r>
            <a:r>
              <a:rPr lang="en-US" i="1" dirty="0"/>
              <a:t>The New England Journal of </a:t>
            </a:r>
            <a:r>
              <a:rPr lang="en-US" i="1" dirty="0" smtClean="0"/>
              <a:t>Medicine, </a:t>
            </a:r>
            <a:r>
              <a:rPr lang="en-US" dirty="0" smtClean="0"/>
              <a:t>https</a:t>
            </a:r>
            <a:r>
              <a:rPr lang="en-US" dirty="0"/>
              <a:t>://goo.gl/3GjjFn</a:t>
            </a:r>
            <a:r>
              <a:rPr lang="en-US" dirty="0" smtClean="0"/>
              <a:t>; Merikangas K </a:t>
            </a:r>
            <a:br>
              <a:rPr lang="en-US" dirty="0" smtClean="0"/>
            </a:br>
            <a:r>
              <a:rPr lang="en-US" dirty="0" smtClean="0"/>
              <a:t>et al, “Lifetime </a:t>
            </a:r>
            <a:r>
              <a:rPr lang="en-US" dirty="0"/>
              <a:t>Prevalence of Mental Disorders in US Adolescents: Results from the National Comorbidity Survey </a:t>
            </a:r>
            <a:r>
              <a:rPr lang="en-US" dirty="0" smtClean="0"/>
              <a:t>Replication…,” </a:t>
            </a:r>
            <a:br>
              <a:rPr lang="en-US" dirty="0" smtClean="0"/>
            </a:br>
            <a:r>
              <a:rPr lang="en-US" i="1" dirty="0" smtClean="0"/>
              <a:t>Journal </a:t>
            </a:r>
            <a:r>
              <a:rPr lang="en-US" i="1" dirty="0"/>
              <a:t>of the American Academy of Child &amp; Adolescent </a:t>
            </a:r>
            <a:r>
              <a:rPr lang="en-US" i="1" dirty="0" smtClean="0"/>
              <a:t>Psychiatry, </a:t>
            </a:r>
            <a:r>
              <a:rPr lang="en-US" dirty="0">
                <a:hlinkClick r:id="rId3"/>
              </a:rPr>
              <a:t>https://goo.gl/apDwDe</a:t>
            </a:r>
            <a:r>
              <a:rPr lang="en-US" dirty="0" smtClean="0"/>
              <a:t>;” EAB interviews and analysis.</a:t>
            </a:r>
            <a:endParaRPr lang="en-US" dirty="0"/>
          </a:p>
        </p:txBody>
      </p:sp>
      <p:sp>
        <p:nvSpPr>
          <p:cNvPr id="5" name="Text Placeholder 4"/>
          <p:cNvSpPr>
            <a:spLocks noGrp="1"/>
          </p:cNvSpPr>
          <p:nvPr>
            <p:ph type="body" sz="quarter" idx="19"/>
          </p:nvPr>
        </p:nvSpPr>
        <p:spPr>
          <a:xfrm>
            <a:off x="0" y="4249936"/>
            <a:ext cx="2046204" cy="384721"/>
          </a:xfrm>
        </p:spPr>
        <p:txBody>
          <a:bodyPr/>
          <a:lstStyle/>
          <a:p>
            <a:r>
              <a:rPr lang="en-US" dirty="0"/>
              <a:t>A major depressive episode is characterized as suffering from a depressed mood for two weeks or more, and a loss of interest or pleasure in everyday activities, accompanied by other symptoms such as feelings of emptiness, hopelessness, anxiety, </a:t>
            </a:r>
            <a:r>
              <a:rPr lang="en-US" dirty="0" smtClean="0"/>
              <a:t>and worthlessness</a:t>
            </a:r>
            <a:r>
              <a:rPr lang="en-US" dirty="0"/>
              <a:t>.</a:t>
            </a:r>
          </a:p>
        </p:txBody>
      </p:sp>
      <p:sp>
        <p:nvSpPr>
          <p:cNvPr id="6" name="Title 5"/>
          <p:cNvSpPr>
            <a:spLocks noGrp="1"/>
          </p:cNvSpPr>
          <p:nvPr>
            <p:ph type="title"/>
          </p:nvPr>
        </p:nvSpPr>
        <p:spPr>
          <a:xfrm>
            <a:off x="269874" y="309824"/>
            <a:ext cx="5739899" cy="256480"/>
          </a:xfrm>
        </p:spPr>
        <p:txBody>
          <a:bodyPr/>
          <a:lstStyle/>
          <a:p>
            <a:r>
              <a:rPr lang="en-US" dirty="0" smtClean="0"/>
              <a:t>Depression </a:t>
            </a:r>
            <a:r>
              <a:rPr lang="en-US" dirty="0"/>
              <a:t>and Anxiety on the </a:t>
            </a:r>
            <a:r>
              <a:rPr lang="en-US" dirty="0" smtClean="0"/>
              <a:t>Rise Among Teens</a:t>
            </a:r>
            <a:endParaRPr lang="en-US" dirty="0"/>
          </a:p>
        </p:txBody>
      </p:sp>
      <p:grpSp>
        <p:nvGrpSpPr>
          <p:cNvPr id="49" name="Group 48"/>
          <p:cNvGrpSpPr/>
          <p:nvPr/>
        </p:nvGrpSpPr>
        <p:grpSpPr>
          <a:xfrm>
            <a:off x="266699" y="1043123"/>
            <a:ext cx="2954295" cy="3324785"/>
            <a:chOff x="266699" y="1059356"/>
            <a:chExt cx="2954295" cy="3324785"/>
          </a:xfrm>
        </p:grpSpPr>
        <p:graphicFrame>
          <p:nvGraphicFramePr>
            <p:cNvPr id="7" name="Chart 6"/>
            <p:cNvGraphicFramePr/>
            <p:nvPr>
              <p:extLst/>
            </p:nvPr>
          </p:nvGraphicFramePr>
          <p:xfrm>
            <a:off x="266699" y="1575843"/>
            <a:ext cx="2816784" cy="2808298"/>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bwMode="gray">
            <a:xfrm>
              <a:off x="266700" y="1059356"/>
              <a:ext cx="2724906" cy="153888"/>
            </a:xfrm>
            <a:prstGeom prst="rect">
              <a:avLst/>
            </a:prstGeom>
            <a:noFill/>
          </p:spPr>
          <p:txBody>
            <a:bodyPr wrap="square" lIns="0" tIns="0" rIns="0" bIns="0" rtlCol="0">
              <a:spAutoFit/>
            </a:bodyPr>
            <a:lstStyle/>
            <a:p>
              <a:r>
                <a:rPr lang="en-US" sz="1000" b="1" dirty="0" smtClean="0"/>
                <a:t>Escalating Rates of Depression</a:t>
              </a:r>
            </a:p>
          </p:txBody>
        </p:sp>
        <p:sp>
          <p:nvSpPr>
            <p:cNvPr id="9" name="TextBox 8"/>
            <p:cNvSpPr txBox="1"/>
            <p:nvPr/>
          </p:nvSpPr>
          <p:spPr bwMode="gray">
            <a:xfrm>
              <a:off x="266699" y="1257759"/>
              <a:ext cx="2954295" cy="276999"/>
            </a:xfrm>
            <a:prstGeom prst="rect">
              <a:avLst/>
            </a:prstGeom>
            <a:noFill/>
          </p:spPr>
          <p:txBody>
            <a:bodyPr wrap="square" lIns="0" tIns="0" rIns="0" bIns="0" rtlCol="0">
              <a:spAutoFit/>
            </a:bodyPr>
            <a:lstStyle/>
            <a:p>
              <a:r>
                <a:rPr lang="en-US" sz="900" i="1" dirty="0">
                  <a:solidFill>
                    <a:srgbClr val="797F86"/>
                  </a:solidFill>
                </a:rPr>
                <a:t>Past Year Major Depressive Episode¹ Among </a:t>
              </a:r>
              <a:r>
                <a:rPr lang="en-US" sz="900" i="1" dirty="0" smtClean="0">
                  <a:solidFill>
                    <a:srgbClr val="797F86"/>
                  </a:solidFill>
                </a:rPr>
                <a:t>Adolescents, By Gender (2011-2015)</a:t>
              </a:r>
              <a:endParaRPr lang="en-US" sz="900" i="1" dirty="0">
                <a:solidFill>
                  <a:srgbClr val="797F86"/>
                </a:solidFill>
              </a:endParaRPr>
            </a:p>
          </p:txBody>
        </p:sp>
      </p:grpSp>
      <p:sp>
        <p:nvSpPr>
          <p:cNvPr id="47" name="Rectangle 46"/>
          <p:cNvSpPr/>
          <p:nvPr/>
        </p:nvSpPr>
        <p:spPr bwMode="gray">
          <a:xfrm>
            <a:off x="3220994" y="1278736"/>
            <a:ext cx="3179806" cy="2488654"/>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32" name="TextBox 31"/>
          <p:cNvSpPr txBox="1"/>
          <p:nvPr/>
        </p:nvSpPr>
        <p:spPr bwMode="gray">
          <a:xfrm>
            <a:off x="3375251" y="1435756"/>
            <a:ext cx="2724906" cy="308837"/>
          </a:xfrm>
          <a:prstGeom prst="rect">
            <a:avLst/>
          </a:prstGeom>
          <a:noFill/>
        </p:spPr>
        <p:txBody>
          <a:bodyPr wrap="square" lIns="0" tIns="0" rIns="0" bIns="0" rtlCol="0">
            <a:spAutoFit/>
          </a:bodyPr>
          <a:lstStyle/>
          <a:p>
            <a:r>
              <a:rPr lang="en-US" sz="1000" b="1" dirty="0" smtClean="0"/>
              <a:t>Growing Mental Health Challenges Among Children and Teens</a:t>
            </a:r>
          </a:p>
        </p:txBody>
      </p:sp>
      <p:grpSp>
        <p:nvGrpSpPr>
          <p:cNvPr id="15" name="Group 14"/>
          <p:cNvGrpSpPr/>
          <p:nvPr/>
        </p:nvGrpSpPr>
        <p:grpSpPr>
          <a:xfrm>
            <a:off x="3431097" y="1908833"/>
            <a:ext cx="2516621" cy="386046"/>
            <a:chOff x="3431097" y="2053019"/>
            <a:chExt cx="2516621" cy="384721"/>
          </a:xfrm>
        </p:grpSpPr>
        <p:sp>
          <p:nvSpPr>
            <p:cNvPr id="11" name="TextBox 10"/>
            <p:cNvSpPr txBox="1"/>
            <p:nvPr/>
          </p:nvSpPr>
          <p:spPr bwMode="gray">
            <a:xfrm>
              <a:off x="4255069" y="2106880"/>
              <a:ext cx="1692649" cy="276999"/>
            </a:xfrm>
            <a:prstGeom prst="rect">
              <a:avLst/>
            </a:prstGeom>
            <a:noFill/>
          </p:spPr>
          <p:txBody>
            <a:bodyPr wrap="square" lIns="0" tIns="0" rIns="0" bIns="0" rtlCol="0">
              <a:spAutoFit/>
            </a:bodyPr>
            <a:lstStyle/>
            <a:p>
              <a:pPr>
                <a:spcBef>
                  <a:spcPts val="500"/>
                </a:spcBef>
              </a:pPr>
              <a:r>
                <a:rPr lang="en-US" sz="900" dirty="0" smtClean="0"/>
                <a:t>Of teens meet criteria for an </a:t>
              </a:r>
              <a:r>
                <a:rPr lang="en-US" sz="900" b="1" dirty="0" smtClean="0"/>
                <a:t>anxiety disorder </a:t>
              </a:r>
            </a:p>
          </p:txBody>
        </p:sp>
        <p:sp>
          <p:nvSpPr>
            <p:cNvPr id="34" name="TextBox 33"/>
            <p:cNvSpPr txBox="1"/>
            <p:nvPr/>
          </p:nvSpPr>
          <p:spPr bwMode="gray">
            <a:xfrm>
              <a:off x="3431097" y="2053019"/>
              <a:ext cx="671252" cy="384721"/>
            </a:xfrm>
            <a:prstGeom prst="rect">
              <a:avLst/>
            </a:prstGeom>
            <a:noFill/>
          </p:spPr>
          <p:txBody>
            <a:bodyPr wrap="square" lIns="0" tIns="0" rIns="0" bIns="0" rtlCol="0">
              <a:spAutoFit/>
            </a:bodyPr>
            <a:lstStyle/>
            <a:p>
              <a:pPr algn="r"/>
              <a:r>
                <a:rPr lang="en-US" sz="2500" dirty="0" smtClean="0">
                  <a:solidFill>
                    <a:schemeClr val="accent6"/>
                  </a:solidFill>
                  <a:latin typeface="+mj-lt"/>
                </a:rPr>
                <a:t>25%</a:t>
              </a:r>
            </a:p>
          </p:txBody>
        </p:sp>
      </p:grpSp>
      <p:grpSp>
        <p:nvGrpSpPr>
          <p:cNvPr id="16" name="Group 15"/>
          <p:cNvGrpSpPr/>
          <p:nvPr/>
        </p:nvGrpSpPr>
        <p:grpSpPr>
          <a:xfrm>
            <a:off x="3562553" y="2495906"/>
            <a:ext cx="2524516" cy="386046"/>
            <a:chOff x="3562553" y="2511113"/>
            <a:chExt cx="2524516" cy="384721"/>
          </a:xfrm>
        </p:grpSpPr>
        <p:sp>
          <p:nvSpPr>
            <p:cNvPr id="45" name="TextBox 44"/>
            <p:cNvSpPr txBox="1"/>
            <p:nvPr/>
          </p:nvSpPr>
          <p:spPr bwMode="gray">
            <a:xfrm>
              <a:off x="3562553" y="2511113"/>
              <a:ext cx="539796" cy="384721"/>
            </a:xfrm>
            <a:prstGeom prst="rect">
              <a:avLst/>
            </a:prstGeom>
            <a:noFill/>
          </p:spPr>
          <p:txBody>
            <a:bodyPr wrap="square" lIns="0" tIns="0" rIns="0" bIns="0" rtlCol="0">
              <a:spAutoFit/>
            </a:bodyPr>
            <a:lstStyle/>
            <a:p>
              <a:pPr algn="r"/>
              <a:r>
                <a:rPr lang="en-US" sz="2500" dirty="0" smtClean="0">
                  <a:solidFill>
                    <a:srgbClr val="0070CD"/>
                  </a:solidFill>
                  <a:latin typeface="Rockwell"/>
                </a:rPr>
                <a:t>8%</a:t>
              </a:r>
            </a:p>
          </p:txBody>
        </p:sp>
        <p:sp>
          <p:nvSpPr>
            <p:cNvPr id="46" name="TextBox 45"/>
            <p:cNvSpPr txBox="1"/>
            <p:nvPr/>
          </p:nvSpPr>
          <p:spPr bwMode="gray">
            <a:xfrm>
              <a:off x="4255069" y="2564974"/>
              <a:ext cx="1832000" cy="276999"/>
            </a:xfrm>
            <a:prstGeom prst="rect">
              <a:avLst/>
            </a:prstGeom>
            <a:noFill/>
          </p:spPr>
          <p:txBody>
            <a:bodyPr wrap="square" lIns="0" tIns="0" rIns="0" bIns="0" rtlCol="0">
              <a:spAutoFit/>
            </a:bodyPr>
            <a:lstStyle/>
            <a:p>
              <a:pPr>
                <a:spcBef>
                  <a:spcPts val="500"/>
                </a:spcBef>
              </a:pPr>
              <a:r>
                <a:rPr lang="en-US" sz="900" dirty="0" smtClean="0"/>
                <a:t>Of children ages 7-16 have </a:t>
              </a:r>
              <a:r>
                <a:rPr lang="en-US" sz="900" b="1" dirty="0" smtClean="0"/>
                <a:t>attempted self-injury</a:t>
              </a:r>
            </a:p>
          </p:txBody>
        </p:sp>
      </p:grpSp>
      <p:grpSp>
        <p:nvGrpSpPr>
          <p:cNvPr id="23" name="Group 22"/>
          <p:cNvGrpSpPr/>
          <p:nvPr/>
        </p:nvGrpSpPr>
        <p:grpSpPr>
          <a:xfrm>
            <a:off x="3235421" y="3082980"/>
            <a:ext cx="2973125" cy="436210"/>
            <a:chOff x="3235421" y="1974436"/>
            <a:chExt cx="2973125" cy="436210"/>
          </a:xfrm>
        </p:grpSpPr>
        <p:sp>
          <p:nvSpPr>
            <p:cNvPr id="24" name="Rectangle 23"/>
            <p:cNvSpPr/>
            <p:nvPr/>
          </p:nvSpPr>
          <p:spPr bwMode="gray">
            <a:xfrm>
              <a:off x="4257347" y="1974436"/>
              <a:ext cx="1951199" cy="415498"/>
            </a:xfrm>
            <a:prstGeom prst="rect">
              <a:avLst/>
            </a:prstGeom>
          </p:spPr>
          <p:txBody>
            <a:bodyPr wrap="square" lIns="0" tIns="0" rIns="0" bIns="0" anchor="t" anchorCtr="0">
              <a:spAutoFit/>
            </a:bodyPr>
            <a:lstStyle/>
            <a:p>
              <a:pPr>
                <a:spcBef>
                  <a:spcPts val="500"/>
                </a:spcBef>
              </a:pPr>
              <a:r>
                <a:rPr lang="en-US" sz="900" dirty="0" smtClean="0"/>
                <a:t>Increase in minors requiring </a:t>
              </a:r>
              <a:r>
                <a:rPr lang="en-US" sz="900" b="1" dirty="0" smtClean="0"/>
                <a:t>hospitalization for an eating disorder</a:t>
              </a:r>
              <a:r>
                <a:rPr lang="en-US" sz="900" dirty="0" smtClean="0"/>
                <a:t>, 2003 to 2014</a:t>
              </a:r>
            </a:p>
          </p:txBody>
        </p:sp>
        <p:grpSp>
          <p:nvGrpSpPr>
            <p:cNvPr id="25" name="Group 24"/>
            <p:cNvGrpSpPr/>
            <p:nvPr/>
          </p:nvGrpSpPr>
          <p:grpSpPr>
            <a:xfrm>
              <a:off x="3235421" y="1974436"/>
              <a:ext cx="902847" cy="436210"/>
              <a:chOff x="6884128" y="1934000"/>
              <a:chExt cx="902847" cy="436210"/>
            </a:xfrm>
          </p:grpSpPr>
          <p:sp>
            <p:nvSpPr>
              <p:cNvPr id="26" name="Rectangle 25"/>
              <p:cNvSpPr/>
              <p:nvPr/>
            </p:nvSpPr>
            <p:spPr bwMode="gray">
              <a:xfrm>
                <a:off x="6884128" y="1985489"/>
                <a:ext cx="902847" cy="384721"/>
              </a:xfrm>
              <a:prstGeom prst="rect">
                <a:avLst/>
              </a:prstGeom>
            </p:spPr>
            <p:txBody>
              <a:bodyPr wrap="square" lIns="0" tIns="0" rIns="0" bIns="0">
                <a:spAutoFit/>
              </a:bodyPr>
              <a:lstStyle/>
              <a:p>
                <a:r>
                  <a:rPr lang="en-US" sz="2500" dirty="0" smtClean="0">
                    <a:solidFill>
                      <a:schemeClr val="accent6"/>
                    </a:solidFill>
                    <a:latin typeface="+mj-lt"/>
                  </a:rPr>
                  <a:t>172%</a:t>
                </a:r>
              </a:p>
            </p:txBody>
          </p:sp>
          <p:cxnSp>
            <p:nvCxnSpPr>
              <p:cNvPr id="27" name="Straight Connector 26"/>
              <p:cNvCxnSpPr/>
              <p:nvPr/>
            </p:nvCxnSpPr>
            <p:spPr bwMode="gray">
              <a:xfrm>
                <a:off x="6912806" y="2367123"/>
                <a:ext cx="0"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8" name="Rectangle 341"/>
              <p:cNvSpPr/>
              <p:nvPr/>
            </p:nvSpPr>
            <p:spPr bwMode="gray">
              <a:xfrm>
                <a:off x="6896984" y="1934000"/>
                <a:ext cx="821998" cy="395112"/>
              </a:xfrm>
              <a:custGeom>
                <a:avLst/>
                <a:gdLst>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4" fmla="*/ 0 w 587014"/>
                  <a:gd name="connsiteY4" fmla="*/ 0 h 455916"/>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4" fmla="*/ 91440 w 587014"/>
                  <a:gd name="connsiteY4" fmla="*/ 91440 h 455916"/>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0" fmla="*/ 587014 w 587014"/>
                  <a:gd name="connsiteY0" fmla="*/ 0 h 455916"/>
                  <a:gd name="connsiteX1" fmla="*/ 587014 w 587014"/>
                  <a:gd name="connsiteY1" fmla="*/ 455916 h 455916"/>
                  <a:gd name="connsiteX2" fmla="*/ 0 w 587014"/>
                  <a:gd name="connsiteY2" fmla="*/ 455916 h 455916"/>
                </a:gdLst>
                <a:ahLst/>
                <a:cxnLst>
                  <a:cxn ang="0">
                    <a:pos x="connsiteX0" y="connsiteY0"/>
                  </a:cxn>
                  <a:cxn ang="0">
                    <a:pos x="connsiteX1" y="connsiteY1"/>
                  </a:cxn>
                  <a:cxn ang="0">
                    <a:pos x="connsiteX2" y="connsiteY2"/>
                  </a:cxn>
                </a:cxnLst>
                <a:rect l="l" t="t" r="r" b="b"/>
                <a:pathLst>
                  <a:path w="587014" h="455916">
                    <a:moveTo>
                      <a:pt x="587014" y="0"/>
                    </a:moveTo>
                    <a:lnTo>
                      <a:pt x="587014" y="455916"/>
                    </a:lnTo>
                    <a:lnTo>
                      <a:pt x="0" y="455916"/>
                    </a:lnTo>
                  </a:path>
                </a:pathLst>
              </a:custGeom>
              <a:noFill/>
              <a:ln w="12700">
                <a:solidFill>
                  <a:schemeClr val="accent6"/>
                </a:solidFill>
                <a:miter lim="800000"/>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grpSp>
      </p:grpSp>
    </p:spTree>
    <p:extLst>
      <p:ext uri="{BB962C8B-B14F-4D97-AF65-F5344CB8AC3E}">
        <p14:creationId xmlns:p14="http://schemas.microsoft.com/office/powerpoint/2010/main" val="826293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bwMode="gray">
          <a:xfrm>
            <a:off x="0" y="2225449"/>
            <a:ext cx="6400800" cy="493"/>
          </a:xfrm>
          <a:prstGeom prst="line">
            <a:avLst/>
          </a:prstGeom>
          <a:ln w="19050">
            <a:solidFill>
              <a:schemeClr val="accent3"/>
            </a:solidFill>
            <a:prstDash val="dash"/>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bwMode="gray">
          <a:xfrm>
            <a:off x="-18753" y="2225942"/>
            <a:ext cx="6400800" cy="2300021"/>
          </a:xfrm>
          <a:prstGeom prst="rect">
            <a:avLst/>
          </a:prstGeom>
          <a:solidFill>
            <a:schemeClr val="bg1">
              <a:lumMod val="95000"/>
            </a:schemeClr>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pic>
        <p:nvPicPr>
          <p:cNvPr id="1026" name="Picture 2" descr="http://abco.advisory.com/DSS/eab-icons/iceberg.pn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45276" y="824933"/>
            <a:ext cx="2996594" cy="3868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 Placeholder 1"/>
          <p:cNvSpPr>
            <a:spLocks noGrp="1"/>
          </p:cNvSpPr>
          <p:nvPr>
            <p:ph type="body" sz="quarter" idx="15"/>
          </p:nvPr>
        </p:nvSpPr>
        <p:spPr>
          <a:xfrm>
            <a:off x="269875" y="640267"/>
            <a:ext cx="5859463" cy="184666"/>
          </a:xfrm>
        </p:spPr>
        <p:txBody>
          <a:bodyPr/>
          <a:lstStyle/>
          <a:p>
            <a:r>
              <a:rPr lang="en-US" dirty="0"/>
              <a:t>What Increased Demand Looks Like on Campus </a:t>
            </a:r>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1571413" y="4677489"/>
            <a:ext cx="4829387" cy="123111"/>
          </a:xfrm>
        </p:spPr>
        <p:txBody>
          <a:bodyPr/>
          <a:lstStyle/>
          <a:p>
            <a:pPr algn="r"/>
            <a:r>
              <a:rPr lang="en-US" dirty="0" smtClean="0"/>
              <a:t>Source</a:t>
            </a:r>
            <a:r>
              <a:rPr lang="en-US" dirty="0"/>
              <a:t>: </a:t>
            </a:r>
            <a:r>
              <a:rPr lang="en-US" dirty="0" smtClean="0"/>
              <a:t>EAB </a:t>
            </a:r>
            <a:r>
              <a:rPr lang="en-US" dirty="0"/>
              <a:t>interviews and </a:t>
            </a:r>
            <a:r>
              <a:rPr lang="en-US" dirty="0" smtClean="0"/>
              <a:t>analysis. </a:t>
            </a:r>
            <a:endParaRPr lang="en-US" dirty="0"/>
          </a:p>
        </p:txBody>
      </p:sp>
      <p:sp>
        <p:nvSpPr>
          <p:cNvPr id="6" name="Title 5"/>
          <p:cNvSpPr>
            <a:spLocks noGrp="1"/>
          </p:cNvSpPr>
          <p:nvPr>
            <p:ph type="title"/>
          </p:nvPr>
        </p:nvSpPr>
        <p:spPr>
          <a:xfrm>
            <a:off x="269875" y="309824"/>
            <a:ext cx="5486400" cy="256480"/>
          </a:xfrm>
        </p:spPr>
        <p:txBody>
          <a:bodyPr/>
          <a:lstStyle/>
          <a:p>
            <a:r>
              <a:rPr lang="en-US" dirty="0" smtClean="0"/>
              <a:t>Waitlists Are Just the Tip of the Iceberg</a:t>
            </a:r>
            <a:endParaRPr lang="en-US" dirty="0"/>
          </a:p>
        </p:txBody>
      </p:sp>
      <p:sp>
        <p:nvSpPr>
          <p:cNvPr id="37" name="TextBox 36"/>
          <p:cNvSpPr txBox="1"/>
          <p:nvPr/>
        </p:nvSpPr>
        <p:spPr bwMode="gray">
          <a:xfrm>
            <a:off x="269874" y="1099227"/>
            <a:ext cx="3829309" cy="153888"/>
          </a:xfrm>
          <a:prstGeom prst="rect">
            <a:avLst/>
          </a:prstGeom>
          <a:noFill/>
        </p:spPr>
        <p:txBody>
          <a:bodyPr wrap="square" lIns="0" tIns="0" rIns="0" bIns="0" rtlCol="0">
            <a:spAutoFit/>
          </a:bodyPr>
          <a:lstStyle/>
          <a:p>
            <a:r>
              <a:rPr lang="en-US" sz="1000" b="1" dirty="0" smtClean="0">
                <a:ea typeface="Verdana" panose="020B0604030504040204" pitchFamily="34" charset="0"/>
                <a:cs typeface="Verdana" panose="020B0604030504040204" pitchFamily="34" charset="0"/>
              </a:rPr>
              <a:t>Waitlists Are the Most Visible Metric…</a:t>
            </a:r>
            <a:endParaRPr lang="en-US" sz="1000" b="1" dirty="0">
              <a:ea typeface="Verdana" panose="020B0604030504040204" pitchFamily="34" charset="0"/>
              <a:cs typeface="Verdana" panose="020B0604030504040204" pitchFamily="34" charset="0"/>
            </a:endParaRPr>
          </a:p>
        </p:txBody>
      </p:sp>
      <p:sp>
        <p:nvSpPr>
          <p:cNvPr id="18" name="TextBox 17"/>
          <p:cNvSpPr txBox="1"/>
          <p:nvPr/>
        </p:nvSpPr>
        <p:spPr bwMode="gray">
          <a:xfrm>
            <a:off x="269874" y="2290470"/>
            <a:ext cx="3829309" cy="153888"/>
          </a:xfrm>
          <a:prstGeom prst="rect">
            <a:avLst/>
          </a:prstGeom>
          <a:noFill/>
        </p:spPr>
        <p:txBody>
          <a:bodyPr wrap="square" lIns="0" tIns="0" rIns="0" bIns="0" rtlCol="0">
            <a:spAutoFit/>
          </a:bodyPr>
          <a:lstStyle/>
          <a:p>
            <a:r>
              <a:rPr lang="en-US" sz="1000" b="1" dirty="0" smtClean="0">
                <a:ea typeface="Verdana" panose="020B0604030504040204" pitchFamily="34" charset="0"/>
                <a:cs typeface="Verdana" panose="020B0604030504040204" pitchFamily="34" charset="0"/>
              </a:rPr>
              <a:t>…But There’s More Below the Surface</a:t>
            </a:r>
            <a:endParaRPr lang="en-US" sz="1000" b="1" dirty="0">
              <a:ea typeface="Verdana" panose="020B0604030504040204" pitchFamily="34" charset="0"/>
              <a:cs typeface="Verdana" panose="020B0604030504040204" pitchFamily="34" charset="0"/>
            </a:endParaRPr>
          </a:p>
        </p:txBody>
      </p:sp>
      <p:sp>
        <p:nvSpPr>
          <p:cNvPr id="22" name="Text Placeholder 1"/>
          <p:cNvSpPr txBox="1">
            <a:spLocks/>
          </p:cNvSpPr>
          <p:nvPr/>
        </p:nvSpPr>
        <p:spPr bwMode="gray">
          <a:xfrm>
            <a:off x="345213" y="1373457"/>
            <a:ext cx="2556163" cy="642796"/>
          </a:xfrm>
          <a:prstGeom prst="rect">
            <a:avLst/>
          </a:prstGeom>
          <a:ln>
            <a:noFill/>
          </a:ln>
        </p:spPr>
        <p:txBody>
          <a:bodyPr vert="horz" wrap="square" lIns="0" tIns="0" rIns="0" bIns="0" rtlCol="0">
            <a:no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buNone/>
            </a:pPr>
            <a:r>
              <a:rPr lang="en-US" dirty="0" smtClean="0"/>
              <a:t>“After the first week, students have to wait weeks for an appointment. I know that there are </a:t>
            </a:r>
            <a:r>
              <a:rPr lang="en-US" b="1" dirty="0" smtClean="0"/>
              <a:t>students on the waitlist that we just won’t get to</a:t>
            </a:r>
            <a:r>
              <a:rPr lang="en-US" dirty="0" smtClean="0"/>
              <a:t> this semester.” </a:t>
            </a:r>
          </a:p>
        </p:txBody>
      </p:sp>
      <p:sp>
        <p:nvSpPr>
          <p:cNvPr id="40" name="Text Placeholder 1"/>
          <p:cNvSpPr txBox="1">
            <a:spLocks/>
          </p:cNvSpPr>
          <p:nvPr/>
        </p:nvSpPr>
        <p:spPr bwMode="gray">
          <a:xfrm>
            <a:off x="271462" y="3788403"/>
            <a:ext cx="5824537" cy="725373"/>
          </a:xfrm>
          <a:prstGeom prst="rect">
            <a:avLst/>
          </a:prstGeom>
          <a:ln>
            <a:noFill/>
          </a:ln>
        </p:spPr>
        <p:txBody>
          <a:bodyPr vert="horz" wrap="square" lIns="0" tIns="0" rIns="0" bIns="0" rtlCol="0">
            <a:no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buNone/>
            </a:pPr>
            <a:endParaRPr lang="en-US" sz="800" i="1" dirty="0"/>
          </a:p>
        </p:txBody>
      </p:sp>
      <p:sp>
        <p:nvSpPr>
          <p:cNvPr id="44" name="Text Placeholder 1"/>
          <p:cNvSpPr txBox="1">
            <a:spLocks/>
          </p:cNvSpPr>
          <p:nvPr/>
        </p:nvSpPr>
        <p:spPr bwMode="gray">
          <a:xfrm>
            <a:off x="304800" y="3094257"/>
            <a:ext cx="5826126" cy="814958"/>
          </a:xfrm>
          <a:prstGeom prst="rect">
            <a:avLst/>
          </a:prstGeom>
          <a:ln>
            <a:noFill/>
          </a:ln>
        </p:spPr>
        <p:txBody>
          <a:bodyPr vert="horz" wrap="square" lIns="0" tIns="0" rIns="0" bIns="0" rtlCol="0">
            <a:no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buNone/>
            </a:pPr>
            <a:endParaRPr lang="en-US" sz="800" dirty="0"/>
          </a:p>
        </p:txBody>
      </p:sp>
      <p:sp>
        <p:nvSpPr>
          <p:cNvPr id="23" name="Text Placeholder 1"/>
          <p:cNvSpPr txBox="1">
            <a:spLocks/>
          </p:cNvSpPr>
          <p:nvPr/>
        </p:nvSpPr>
        <p:spPr bwMode="gray">
          <a:xfrm>
            <a:off x="6109326" y="2855077"/>
            <a:ext cx="2525224" cy="1776045"/>
          </a:xfrm>
          <a:prstGeom prst="rect">
            <a:avLst/>
          </a:prstGeom>
          <a:ln>
            <a:noFill/>
          </a:ln>
        </p:spPr>
        <p:txBody>
          <a:bodyPr vert="horz" wrap="square" lIns="0" tIns="0" rIns="0" bIns="0" rtlCol="0">
            <a:no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None/>
            </a:pPr>
            <a:endParaRPr lang="en-US" dirty="0" smtClean="0"/>
          </a:p>
          <a:p>
            <a:pPr marL="0" indent="0">
              <a:spcBef>
                <a:spcPts val="300"/>
              </a:spcBef>
              <a:buNone/>
            </a:pPr>
            <a:endParaRPr lang="en-US" dirty="0"/>
          </a:p>
          <a:p>
            <a:pPr marL="0" indent="0">
              <a:spcBef>
                <a:spcPts val="300"/>
              </a:spcBef>
              <a:buNone/>
            </a:pPr>
            <a:endParaRPr lang="en-US" dirty="0" smtClean="0"/>
          </a:p>
        </p:txBody>
      </p:sp>
      <p:sp>
        <p:nvSpPr>
          <p:cNvPr id="25" name="Multiply 24"/>
          <p:cNvSpPr/>
          <p:nvPr/>
        </p:nvSpPr>
        <p:spPr bwMode="gray">
          <a:xfrm>
            <a:off x="340076" y="2627448"/>
            <a:ext cx="274320" cy="274320"/>
          </a:xfrm>
          <a:prstGeom prst="mathMultiply">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sp>
        <p:nvSpPr>
          <p:cNvPr id="26" name="Multiply 25"/>
          <p:cNvSpPr/>
          <p:nvPr/>
        </p:nvSpPr>
        <p:spPr bwMode="gray">
          <a:xfrm>
            <a:off x="3451521" y="3913809"/>
            <a:ext cx="274320" cy="274320"/>
          </a:xfrm>
          <a:prstGeom prst="mathMultiply">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sp>
        <p:nvSpPr>
          <p:cNvPr id="27" name="Multiply 26"/>
          <p:cNvSpPr/>
          <p:nvPr/>
        </p:nvSpPr>
        <p:spPr bwMode="gray">
          <a:xfrm>
            <a:off x="3451521" y="2627448"/>
            <a:ext cx="274320" cy="274320"/>
          </a:xfrm>
          <a:prstGeom prst="mathMultiply">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sp>
        <p:nvSpPr>
          <p:cNvPr id="28" name="Multiply 27"/>
          <p:cNvSpPr/>
          <p:nvPr/>
        </p:nvSpPr>
        <p:spPr bwMode="gray">
          <a:xfrm>
            <a:off x="340076" y="3266729"/>
            <a:ext cx="274320" cy="274320"/>
          </a:xfrm>
          <a:prstGeom prst="mathMultiply">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sp>
        <p:nvSpPr>
          <p:cNvPr id="29" name="Multiply 28"/>
          <p:cNvSpPr/>
          <p:nvPr/>
        </p:nvSpPr>
        <p:spPr bwMode="gray">
          <a:xfrm>
            <a:off x="3451521" y="3266729"/>
            <a:ext cx="274320" cy="274320"/>
          </a:xfrm>
          <a:prstGeom prst="mathMultiply">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sp>
        <p:nvSpPr>
          <p:cNvPr id="30" name="Multiply 29"/>
          <p:cNvSpPr/>
          <p:nvPr/>
        </p:nvSpPr>
        <p:spPr bwMode="gray">
          <a:xfrm>
            <a:off x="340076" y="3913809"/>
            <a:ext cx="274320" cy="274320"/>
          </a:xfrm>
          <a:prstGeom prst="mathMultiply">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smtClean="0">
              <a:solidFill>
                <a:schemeClr val="bg2"/>
              </a:solidFill>
            </a:endParaRPr>
          </a:p>
        </p:txBody>
      </p:sp>
      <p:sp>
        <p:nvSpPr>
          <p:cNvPr id="5" name="TextBox 4"/>
          <p:cNvSpPr txBox="1"/>
          <p:nvPr/>
        </p:nvSpPr>
        <p:spPr bwMode="gray">
          <a:xfrm>
            <a:off x="746185" y="2626109"/>
            <a:ext cx="2534897" cy="276999"/>
          </a:xfrm>
          <a:prstGeom prst="rect">
            <a:avLst/>
          </a:prstGeom>
          <a:noFill/>
        </p:spPr>
        <p:txBody>
          <a:bodyPr wrap="square" lIns="0" tIns="0" rIns="0" bIns="0" rtlCol="0">
            <a:spAutoFit/>
          </a:bodyPr>
          <a:lstStyle/>
          <a:p>
            <a:pPr>
              <a:spcBef>
                <a:spcPts val="300"/>
              </a:spcBef>
            </a:pPr>
            <a:r>
              <a:rPr lang="en-US" sz="900" b="1" dirty="0">
                <a:solidFill>
                  <a:schemeClr val="accent6"/>
                </a:solidFill>
              </a:rPr>
              <a:t>Decreased frequency of </a:t>
            </a:r>
            <a:r>
              <a:rPr lang="en-US" sz="900" b="1" dirty="0" smtClean="0">
                <a:solidFill>
                  <a:schemeClr val="accent6"/>
                </a:solidFill>
              </a:rPr>
              <a:t>therapy </a:t>
            </a:r>
            <a:r>
              <a:rPr lang="en-US" sz="900" dirty="0" smtClean="0"/>
              <a:t>appointments to </a:t>
            </a:r>
            <a:r>
              <a:rPr lang="en-US" sz="900" dirty="0"/>
              <a:t>accommodate more clients </a:t>
            </a:r>
          </a:p>
        </p:txBody>
      </p:sp>
      <p:sp>
        <p:nvSpPr>
          <p:cNvPr id="24" name="TextBox 23"/>
          <p:cNvSpPr txBox="1"/>
          <p:nvPr/>
        </p:nvSpPr>
        <p:spPr bwMode="gray">
          <a:xfrm>
            <a:off x="746185" y="3265390"/>
            <a:ext cx="2435462" cy="276999"/>
          </a:xfrm>
          <a:prstGeom prst="rect">
            <a:avLst/>
          </a:prstGeom>
          <a:noFill/>
        </p:spPr>
        <p:txBody>
          <a:bodyPr wrap="square" lIns="0" tIns="0" rIns="0" bIns="0" rtlCol="0">
            <a:spAutoFit/>
          </a:bodyPr>
          <a:lstStyle/>
          <a:p>
            <a:pPr>
              <a:spcBef>
                <a:spcPts val="300"/>
              </a:spcBef>
            </a:pPr>
            <a:r>
              <a:rPr lang="en-US" sz="900" b="1" dirty="0">
                <a:solidFill>
                  <a:schemeClr val="accent6"/>
                </a:solidFill>
              </a:rPr>
              <a:t>Lack of physical space </a:t>
            </a:r>
            <a:r>
              <a:rPr lang="en-US" sz="900" dirty="0"/>
              <a:t>to accommodate new hires and increased clinical hours </a:t>
            </a:r>
          </a:p>
        </p:txBody>
      </p:sp>
      <p:sp>
        <p:nvSpPr>
          <p:cNvPr id="31" name="TextBox 30"/>
          <p:cNvSpPr txBox="1"/>
          <p:nvPr/>
        </p:nvSpPr>
        <p:spPr bwMode="gray">
          <a:xfrm>
            <a:off x="746186" y="3912470"/>
            <a:ext cx="2183761" cy="276999"/>
          </a:xfrm>
          <a:prstGeom prst="rect">
            <a:avLst/>
          </a:prstGeom>
          <a:noFill/>
        </p:spPr>
        <p:txBody>
          <a:bodyPr wrap="square" lIns="0" tIns="0" rIns="0" bIns="0" rtlCol="0">
            <a:spAutoFit/>
          </a:bodyPr>
          <a:lstStyle/>
          <a:p>
            <a:pPr>
              <a:spcBef>
                <a:spcPts val="300"/>
              </a:spcBef>
            </a:pPr>
            <a:r>
              <a:rPr lang="en-US" sz="900" b="1" dirty="0">
                <a:solidFill>
                  <a:schemeClr val="accent6"/>
                </a:solidFill>
              </a:rPr>
              <a:t>Student dissatisfaction </a:t>
            </a:r>
            <a:r>
              <a:rPr lang="en-US" sz="900" dirty="0"/>
              <a:t>about service availability</a:t>
            </a:r>
          </a:p>
        </p:txBody>
      </p:sp>
      <p:sp>
        <p:nvSpPr>
          <p:cNvPr id="32" name="TextBox 31"/>
          <p:cNvSpPr txBox="1"/>
          <p:nvPr/>
        </p:nvSpPr>
        <p:spPr bwMode="gray">
          <a:xfrm>
            <a:off x="3826196" y="2626109"/>
            <a:ext cx="2183761" cy="276999"/>
          </a:xfrm>
          <a:prstGeom prst="rect">
            <a:avLst/>
          </a:prstGeom>
          <a:noFill/>
        </p:spPr>
        <p:txBody>
          <a:bodyPr wrap="square" lIns="0" tIns="0" rIns="0" bIns="0" rtlCol="0">
            <a:spAutoFit/>
          </a:bodyPr>
          <a:lstStyle/>
          <a:p>
            <a:pPr>
              <a:spcBef>
                <a:spcPts val="300"/>
              </a:spcBef>
            </a:pPr>
            <a:r>
              <a:rPr lang="en-US" sz="900" b="1" dirty="0">
                <a:solidFill>
                  <a:schemeClr val="accent6"/>
                </a:solidFill>
              </a:rPr>
              <a:t>Staff burnout </a:t>
            </a:r>
            <a:r>
              <a:rPr lang="en-US" sz="900" dirty="0"/>
              <a:t>because of long hours and overwhelming caseloads </a:t>
            </a:r>
          </a:p>
        </p:txBody>
      </p:sp>
      <p:sp>
        <p:nvSpPr>
          <p:cNvPr id="33" name="TextBox 32"/>
          <p:cNvSpPr txBox="1"/>
          <p:nvPr/>
        </p:nvSpPr>
        <p:spPr bwMode="gray">
          <a:xfrm>
            <a:off x="3826196" y="3265390"/>
            <a:ext cx="2404099" cy="276999"/>
          </a:xfrm>
          <a:prstGeom prst="rect">
            <a:avLst/>
          </a:prstGeom>
          <a:noFill/>
        </p:spPr>
        <p:txBody>
          <a:bodyPr wrap="square" lIns="0" tIns="0" rIns="0" bIns="0" rtlCol="0">
            <a:spAutoFit/>
          </a:bodyPr>
          <a:lstStyle/>
          <a:p>
            <a:pPr>
              <a:spcBef>
                <a:spcPts val="300"/>
              </a:spcBef>
            </a:pPr>
            <a:r>
              <a:rPr lang="en-US" sz="900" b="1" dirty="0">
                <a:solidFill>
                  <a:schemeClr val="accent6"/>
                </a:solidFill>
              </a:rPr>
              <a:t>Less time and resources</a:t>
            </a:r>
            <a:r>
              <a:rPr lang="en-US" sz="900" dirty="0">
                <a:solidFill>
                  <a:schemeClr val="accent6"/>
                </a:solidFill>
              </a:rPr>
              <a:t> </a:t>
            </a:r>
            <a:r>
              <a:rPr lang="en-US" sz="900" dirty="0"/>
              <a:t>for </a:t>
            </a:r>
            <a:r>
              <a:rPr lang="en-US" sz="900" dirty="0" smtClean="0"/>
              <a:t>outreach, early education, and other priorities </a:t>
            </a:r>
            <a:endParaRPr lang="en-US" sz="900" dirty="0"/>
          </a:p>
        </p:txBody>
      </p:sp>
      <p:sp>
        <p:nvSpPr>
          <p:cNvPr id="34" name="TextBox 33"/>
          <p:cNvSpPr txBox="1"/>
          <p:nvPr/>
        </p:nvSpPr>
        <p:spPr bwMode="gray">
          <a:xfrm>
            <a:off x="3826196" y="3912470"/>
            <a:ext cx="2183761" cy="276999"/>
          </a:xfrm>
          <a:prstGeom prst="rect">
            <a:avLst/>
          </a:prstGeom>
          <a:noFill/>
        </p:spPr>
        <p:txBody>
          <a:bodyPr wrap="square" lIns="0" tIns="0" rIns="0" bIns="0" rtlCol="0">
            <a:spAutoFit/>
          </a:bodyPr>
          <a:lstStyle/>
          <a:p>
            <a:pPr>
              <a:spcBef>
                <a:spcPts val="300"/>
              </a:spcBef>
            </a:pPr>
            <a:r>
              <a:rPr lang="en-US" sz="900" dirty="0"/>
              <a:t>Delayed treatment </a:t>
            </a:r>
            <a:r>
              <a:rPr lang="en-US" sz="900" dirty="0" smtClean="0"/>
              <a:t>leads </a:t>
            </a:r>
            <a:r>
              <a:rPr lang="en-US" sz="900" b="1" dirty="0" smtClean="0">
                <a:solidFill>
                  <a:schemeClr val="accent6"/>
                </a:solidFill>
              </a:rPr>
              <a:t>students’ concerns to escalate </a:t>
            </a:r>
            <a:endParaRPr lang="en-US" sz="900" b="1" dirty="0">
              <a:solidFill>
                <a:schemeClr val="accent6"/>
              </a:solidFill>
            </a:endParaRPr>
          </a:p>
        </p:txBody>
      </p:sp>
      <p:sp>
        <p:nvSpPr>
          <p:cNvPr id="35" name="Text Placeholder 1"/>
          <p:cNvSpPr txBox="1">
            <a:spLocks/>
          </p:cNvSpPr>
          <p:nvPr/>
        </p:nvSpPr>
        <p:spPr bwMode="gray">
          <a:xfrm>
            <a:off x="3450922" y="1373457"/>
            <a:ext cx="2556163" cy="642796"/>
          </a:xfrm>
          <a:prstGeom prst="rect">
            <a:avLst/>
          </a:prstGeom>
          <a:ln>
            <a:noFill/>
          </a:ln>
        </p:spPr>
        <p:txBody>
          <a:bodyPr vert="horz" wrap="square" lIns="0" tIns="0" rIns="0" bIns="0" rtlCol="0">
            <a:no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buNone/>
            </a:pPr>
            <a:r>
              <a:rPr lang="en-US" dirty="0"/>
              <a:t>“Our waitlist just won’t go away. We have hired additional staff and increased clinical hours offered to students, but </a:t>
            </a:r>
            <a:r>
              <a:rPr lang="en-US" b="1" dirty="0"/>
              <a:t>they just keep piling up</a:t>
            </a:r>
            <a:r>
              <a:rPr lang="en-US" dirty="0"/>
              <a:t>.”</a:t>
            </a:r>
          </a:p>
        </p:txBody>
      </p:sp>
    </p:spTree>
    <p:extLst>
      <p:ext uri="{BB962C8B-B14F-4D97-AF65-F5344CB8AC3E}">
        <p14:creationId xmlns:p14="http://schemas.microsoft.com/office/powerpoint/2010/main" val="1955937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a:xfrm>
            <a:off x="269875" y="640267"/>
            <a:ext cx="5859463" cy="184666"/>
          </a:xfrm>
        </p:spPr>
        <p:txBody>
          <a:bodyPr/>
          <a:lstStyle/>
          <a:p>
            <a:r>
              <a:rPr lang="en-US" dirty="0" smtClean="0"/>
              <a:t>Delayed Service Increases Risk All Around </a:t>
            </a:r>
            <a:endParaRPr lang="en-US" dirty="0"/>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1602463" y="4523601"/>
            <a:ext cx="4798338" cy="276999"/>
          </a:xfrm>
        </p:spPr>
        <p:txBody>
          <a:bodyPr/>
          <a:lstStyle/>
          <a:p>
            <a:pPr algn="r"/>
            <a:r>
              <a:rPr lang="en-US" dirty="0" smtClean="0"/>
              <a:t>Source: Eisenberg D and Lipson S, “The Economic Case for Mental Health Services in Higher Education,” </a:t>
            </a:r>
            <a:r>
              <a:rPr lang="en-US" dirty="0"/>
              <a:t>https://</a:t>
            </a:r>
            <a:r>
              <a:rPr lang="en-US" dirty="0" smtClean="0"/>
              <a:t>goo.gl/obK1Cv; Calettstout D, “Mental Health Laws for Students Should Involve Students,” </a:t>
            </a:r>
            <a:r>
              <a:rPr lang="en-US" i="1" dirty="0" smtClean="0"/>
              <a:t>The Cougar, </a:t>
            </a:r>
            <a:r>
              <a:rPr lang="en-US" dirty="0" smtClean="0"/>
              <a:t>January 25, 2017, </a:t>
            </a:r>
            <a:r>
              <a:rPr lang="en-US" u="sng" dirty="0">
                <a:hlinkClick r:id="rId3"/>
              </a:rPr>
              <a:t>https://</a:t>
            </a:r>
            <a:r>
              <a:rPr lang="en-US" u="sng" dirty="0" smtClean="0">
                <a:hlinkClick r:id="rId3"/>
              </a:rPr>
              <a:t>goo.gl/i7Z5d3</a:t>
            </a:r>
            <a:r>
              <a:rPr lang="en-US" u="sng" dirty="0" smtClean="0"/>
              <a:t>;</a:t>
            </a:r>
            <a:r>
              <a:rPr lang="en-US" dirty="0"/>
              <a:t> </a:t>
            </a:r>
            <a:r>
              <a:rPr lang="en-US" dirty="0" smtClean="0"/>
              <a:t>Field </a:t>
            </a:r>
            <a:r>
              <a:rPr lang="en-US" dirty="0"/>
              <a:t>K, “Stretched to Capacity,” The Chronicle, November </a:t>
            </a:r>
            <a:r>
              <a:rPr lang="en-US" dirty="0" smtClean="0"/>
              <a:t>6, 2016</a:t>
            </a:r>
            <a:r>
              <a:rPr lang="en-US" dirty="0"/>
              <a:t>, </a:t>
            </a:r>
            <a:r>
              <a:rPr lang="en-US" dirty="0">
                <a:hlinkClick r:id="rId4"/>
              </a:rPr>
              <a:t>https://</a:t>
            </a:r>
            <a:r>
              <a:rPr lang="en-US" dirty="0" smtClean="0">
                <a:hlinkClick r:id="rId4"/>
              </a:rPr>
              <a:t>goo.gl/qaSn89</a:t>
            </a:r>
            <a:r>
              <a:rPr lang="en-US" dirty="0" smtClean="0"/>
              <a:t>; EAB interviews and analysis.</a:t>
            </a:r>
            <a:endParaRPr lang="en-US" dirty="0"/>
          </a:p>
        </p:txBody>
      </p:sp>
      <p:sp>
        <p:nvSpPr>
          <p:cNvPr id="6" name="Title 5"/>
          <p:cNvSpPr>
            <a:spLocks noGrp="1"/>
          </p:cNvSpPr>
          <p:nvPr>
            <p:ph type="title"/>
          </p:nvPr>
        </p:nvSpPr>
        <p:spPr/>
        <p:txBody>
          <a:bodyPr/>
          <a:lstStyle/>
          <a:p>
            <a:r>
              <a:rPr lang="en-US" dirty="0" smtClean="0"/>
              <a:t>“We Can’t Afford to Get This Wrong” </a:t>
            </a:r>
            <a:endParaRPr lang="en-US" dirty="0"/>
          </a:p>
        </p:txBody>
      </p:sp>
      <p:sp>
        <p:nvSpPr>
          <p:cNvPr id="8" name="Rectangle 7"/>
          <p:cNvSpPr/>
          <p:nvPr/>
        </p:nvSpPr>
        <p:spPr bwMode="gray">
          <a:xfrm>
            <a:off x="269875" y="2897471"/>
            <a:ext cx="5859464" cy="1373912"/>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9" name="Rounded Rectangle 8"/>
          <p:cNvSpPr/>
          <p:nvPr/>
        </p:nvSpPr>
        <p:spPr bwMode="gray">
          <a:xfrm>
            <a:off x="4152900" y="1396330"/>
            <a:ext cx="1976438" cy="2829659"/>
          </a:xfrm>
          <a:prstGeom prst="round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10" name="TextBox 9"/>
          <p:cNvSpPr txBox="1"/>
          <p:nvPr/>
        </p:nvSpPr>
        <p:spPr bwMode="gray">
          <a:xfrm>
            <a:off x="269874" y="1057129"/>
            <a:ext cx="5654359" cy="153888"/>
          </a:xfrm>
          <a:prstGeom prst="rect">
            <a:avLst/>
          </a:prstGeom>
          <a:noFill/>
        </p:spPr>
        <p:txBody>
          <a:bodyPr wrap="square" lIns="0" tIns="0" rIns="0" bIns="0" rtlCol="0">
            <a:spAutoFit/>
          </a:bodyPr>
          <a:lstStyle/>
          <a:p>
            <a:pPr>
              <a:spcBef>
                <a:spcPts val="500"/>
              </a:spcBef>
            </a:pPr>
            <a:r>
              <a:rPr lang="en-US" sz="1000" b="1" dirty="0"/>
              <a:t>Significant Risks for Failing to Meet Students' Mental Health Needs</a:t>
            </a:r>
            <a:endParaRPr lang="en-US" sz="1000" b="1" dirty="0" smtClean="0"/>
          </a:p>
        </p:txBody>
      </p:sp>
      <p:sp>
        <p:nvSpPr>
          <p:cNvPr id="11" name="TextBox 10"/>
          <p:cNvSpPr txBox="1"/>
          <p:nvPr/>
        </p:nvSpPr>
        <p:spPr bwMode="gray">
          <a:xfrm>
            <a:off x="542962" y="3728596"/>
            <a:ext cx="1588576" cy="415498"/>
          </a:xfrm>
          <a:prstGeom prst="rect">
            <a:avLst/>
          </a:prstGeom>
          <a:noFill/>
        </p:spPr>
        <p:txBody>
          <a:bodyPr wrap="square" lIns="0" tIns="0" rIns="0" bIns="0" rtlCol="0">
            <a:spAutoFit/>
          </a:bodyPr>
          <a:lstStyle/>
          <a:p>
            <a:r>
              <a:rPr lang="en-US" sz="900" dirty="0" smtClean="0"/>
              <a:t>Mental illness is the second most common reason that students dropout of school </a:t>
            </a:r>
          </a:p>
        </p:txBody>
      </p:sp>
      <p:sp>
        <p:nvSpPr>
          <p:cNvPr id="12" name="TextBox 11"/>
          <p:cNvSpPr txBox="1"/>
          <p:nvPr/>
        </p:nvSpPr>
        <p:spPr bwMode="gray">
          <a:xfrm>
            <a:off x="542962" y="3283070"/>
            <a:ext cx="386324" cy="384721"/>
          </a:xfrm>
          <a:prstGeom prst="rect">
            <a:avLst/>
          </a:prstGeom>
          <a:noFill/>
        </p:spPr>
        <p:txBody>
          <a:bodyPr wrap="none" lIns="0" tIns="0" rIns="0" bIns="0" rtlCol="0">
            <a:spAutoFit/>
          </a:bodyPr>
          <a:lstStyle/>
          <a:p>
            <a:r>
              <a:rPr lang="en-US" sz="2500" dirty="0" smtClean="0">
                <a:solidFill>
                  <a:schemeClr val="tx2"/>
                </a:solidFill>
                <a:latin typeface="+mj-lt"/>
              </a:rPr>
              <a:t>#2</a:t>
            </a:r>
          </a:p>
        </p:txBody>
      </p:sp>
      <p:sp>
        <p:nvSpPr>
          <p:cNvPr id="18" name="TextBox 17"/>
          <p:cNvSpPr txBox="1"/>
          <p:nvPr/>
        </p:nvSpPr>
        <p:spPr bwMode="gray">
          <a:xfrm>
            <a:off x="385409" y="1872569"/>
            <a:ext cx="1645920" cy="138499"/>
          </a:xfrm>
          <a:prstGeom prst="rect">
            <a:avLst/>
          </a:prstGeom>
          <a:noFill/>
        </p:spPr>
        <p:txBody>
          <a:bodyPr wrap="square" lIns="0" tIns="0" rIns="0" bIns="0" rtlCol="0">
            <a:spAutoFit/>
          </a:bodyPr>
          <a:lstStyle/>
          <a:p>
            <a:pPr>
              <a:spcBef>
                <a:spcPts val="500"/>
              </a:spcBef>
            </a:pPr>
            <a:r>
              <a:rPr lang="en-US" sz="900" b="1" dirty="0" smtClean="0"/>
              <a:t>Campus Safety</a:t>
            </a:r>
          </a:p>
        </p:txBody>
      </p:sp>
      <p:sp>
        <p:nvSpPr>
          <p:cNvPr id="19" name="TextBox 18"/>
          <p:cNvSpPr txBox="1"/>
          <p:nvPr/>
        </p:nvSpPr>
        <p:spPr bwMode="gray">
          <a:xfrm>
            <a:off x="544195" y="2145933"/>
            <a:ext cx="1567259" cy="692497"/>
          </a:xfrm>
          <a:prstGeom prst="rect">
            <a:avLst/>
          </a:prstGeom>
          <a:noFill/>
        </p:spPr>
        <p:txBody>
          <a:bodyPr wrap="square" lIns="0" tIns="0" rIns="0" bIns="0" rtlCol="0">
            <a:spAutoFit/>
          </a:bodyPr>
          <a:lstStyle/>
          <a:p>
            <a:pPr>
              <a:spcBef>
                <a:spcPts val="500"/>
              </a:spcBef>
            </a:pPr>
            <a:r>
              <a:rPr lang="en-US" sz="900" i="1" dirty="0" smtClean="0"/>
              <a:t>We have to support our students or else we risk endangering-or being perceived as endangering-our entire campus.”</a:t>
            </a:r>
          </a:p>
        </p:txBody>
      </p:sp>
      <p:sp>
        <p:nvSpPr>
          <p:cNvPr id="25" name="TextBox 24"/>
          <p:cNvSpPr txBox="1"/>
          <p:nvPr/>
        </p:nvSpPr>
        <p:spPr bwMode="gray">
          <a:xfrm>
            <a:off x="2263140" y="1872569"/>
            <a:ext cx="1822338" cy="138499"/>
          </a:xfrm>
          <a:prstGeom prst="rect">
            <a:avLst/>
          </a:prstGeom>
          <a:noFill/>
        </p:spPr>
        <p:txBody>
          <a:bodyPr wrap="square" lIns="0" tIns="0" rIns="0" bIns="0" rtlCol="0">
            <a:spAutoFit/>
          </a:bodyPr>
          <a:lstStyle/>
          <a:p>
            <a:r>
              <a:rPr lang="en-US" sz="900" b="1" dirty="0" smtClean="0"/>
              <a:t>Student Welfare</a:t>
            </a:r>
          </a:p>
        </p:txBody>
      </p:sp>
      <p:sp>
        <p:nvSpPr>
          <p:cNvPr id="26" name="TextBox 25"/>
          <p:cNvSpPr txBox="1"/>
          <p:nvPr/>
        </p:nvSpPr>
        <p:spPr bwMode="gray">
          <a:xfrm>
            <a:off x="2423160" y="2145933"/>
            <a:ext cx="1645920" cy="692497"/>
          </a:xfrm>
          <a:prstGeom prst="rect">
            <a:avLst/>
          </a:prstGeom>
          <a:noFill/>
        </p:spPr>
        <p:txBody>
          <a:bodyPr wrap="square" lIns="0" tIns="0" rIns="0" bIns="0" rtlCol="0">
            <a:spAutoFit/>
          </a:bodyPr>
          <a:lstStyle/>
          <a:p>
            <a:pPr>
              <a:spcBef>
                <a:spcPts val="500"/>
              </a:spcBef>
            </a:pPr>
            <a:r>
              <a:rPr lang="en-US" sz="900" i="1" dirty="0" smtClean="0"/>
              <a:t>Our number one concern is to ensure that students are well enough to take care of themselves as a person. We want what is best for them.” </a:t>
            </a:r>
          </a:p>
        </p:txBody>
      </p:sp>
      <p:sp>
        <p:nvSpPr>
          <p:cNvPr id="32" name="TextBox 31"/>
          <p:cNvSpPr txBox="1"/>
          <p:nvPr/>
        </p:nvSpPr>
        <p:spPr bwMode="gray">
          <a:xfrm>
            <a:off x="4323398" y="1872569"/>
            <a:ext cx="1645920" cy="138499"/>
          </a:xfrm>
          <a:prstGeom prst="rect">
            <a:avLst/>
          </a:prstGeom>
          <a:noFill/>
        </p:spPr>
        <p:txBody>
          <a:bodyPr wrap="square" lIns="0" tIns="0" rIns="0" bIns="0" rtlCol="0">
            <a:spAutoFit/>
          </a:bodyPr>
          <a:lstStyle/>
          <a:p>
            <a:pPr>
              <a:spcBef>
                <a:spcPts val="500"/>
              </a:spcBef>
            </a:pPr>
            <a:r>
              <a:rPr lang="en-US" sz="900" b="1" dirty="0" smtClean="0"/>
              <a:t>Student Success</a:t>
            </a:r>
          </a:p>
        </p:txBody>
      </p:sp>
      <p:sp>
        <p:nvSpPr>
          <p:cNvPr id="33" name="TextBox 32"/>
          <p:cNvSpPr txBox="1"/>
          <p:nvPr/>
        </p:nvSpPr>
        <p:spPr bwMode="gray">
          <a:xfrm>
            <a:off x="4483418" y="2145933"/>
            <a:ext cx="1531145" cy="1956946"/>
          </a:xfrm>
          <a:prstGeom prst="rect">
            <a:avLst/>
          </a:prstGeom>
          <a:noFill/>
        </p:spPr>
        <p:txBody>
          <a:bodyPr wrap="square" lIns="0" tIns="0" rIns="0" bIns="0" rtlCol="0">
            <a:spAutoFit/>
          </a:bodyPr>
          <a:lstStyle/>
          <a:p>
            <a:pPr>
              <a:spcBef>
                <a:spcPts val="500"/>
              </a:spcBef>
            </a:pPr>
            <a:r>
              <a:rPr lang="en-US" sz="900" dirty="0" smtClean="0"/>
              <a:t>At </a:t>
            </a:r>
            <a:r>
              <a:rPr lang="en-US" sz="900" dirty="0"/>
              <a:t>the end of the day, </a:t>
            </a:r>
            <a:r>
              <a:rPr lang="en-US" sz="900" dirty="0" smtClean="0"/>
              <a:t>it is about </a:t>
            </a:r>
            <a:r>
              <a:rPr lang="en-US" sz="900" b="1" dirty="0" smtClean="0">
                <a:solidFill>
                  <a:schemeClr val="accent6"/>
                </a:solidFill>
              </a:rPr>
              <a:t>helping </a:t>
            </a:r>
            <a:r>
              <a:rPr lang="en-US" sz="900" b="1" dirty="0">
                <a:solidFill>
                  <a:schemeClr val="accent6"/>
                </a:solidFill>
              </a:rPr>
              <a:t>students be successful with their academic and personal goals.</a:t>
            </a:r>
            <a:r>
              <a:rPr lang="en-US" sz="900" dirty="0">
                <a:solidFill>
                  <a:schemeClr val="accent6"/>
                </a:solidFill>
              </a:rPr>
              <a:t> </a:t>
            </a:r>
            <a:r>
              <a:rPr lang="en-US" sz="900" dirty="0"/>
              <a:t>If you really want to improve retention, you have to provide these services or else </a:t>
            </a:r>
            <a:r>
              <a:rPr lang="en-US" sz="900" dirty="0" smtClean="0"/>
              <a:t>you are </a:t>
            </a:r>
            <a:r>
              <a:rPr lang="en-US" sz="900" dirty="0"/>
              <a:t>going to have a revolving </a:t>
            </a:r>
            <a:r>
              <a:rPr lang="en-US" sz="900" dirty="0" smtClean="0"/>
              <a:t>door as students get overwhelmed.”</a:t>
            </a:r>
          </a:p>
          <a:p>
            <a:pPr algn="r">
              <a:spcBef>
                <a:spcPts val="500"/>
              </a:spcBef>
            </a:pPr>
            <a:r>
              <a:rPr lang="en-US" sz="800" i="1" dirty="0" smtClean="0"/>
              <a:t>Vice President for </a:t>
            </a:r>
            <a:br>
              <a:rPr lang="en-US" sz="800" i="1" dirty="0" smtClean="0"/>
            </a:br>
            <a:r>
              <a:rPr lang="en-US" sz="800" i="1" dirty="0" smtClean="0"/>
              <a:t>Student Affairs </a:t>
            </a:r>
            <a:br>
              <a:rPr lang="en-US" sz="800" i="1" dirty="0" smtClean="0"/>
            </a:br>
            <a:r>
              <a:rPr lang="en-US" sz="800" i="1" dirty="0" smtClean="0"/>
              <a:t>Public Research University</a:t>
            </a:r>
          </a:p>
        </p:txBody>
      </p:sp>
      <p:sp>
        <p:nvSpPr>
          <p:cNvPr id="38" name="TextBox 37"/>
          <p:cNvSpPr txBox="1"/>
          <p:nvPr/>
        </p:nvSpPr>
        <p:spPr bwMode="gray">
          <a:xfrm>
            <a:off x="398112" y="3042251"/>
            <a:ext cx="3686907" cy="153888"/>
          </a:xfrm>
          <a:prstGeom prst="rect">
            <a:avLst/>
          </a:prstGeom>
          <a:noFill/>
        </p:spPr>
        <p:txBody>
          <a:bodyPr wrap="none" lIns="0" tIns="0" rIns="0" bIns="0" rtlCol="0">
            <a:spAutoFit/>
          </a:bodyPr>
          <a:lstStyle/>
          <a:p>
            <a:pPr>
              <a:spcBef>
                <a:spcPts val="500"/>
              </a:spcBef>
            </a:pPr>
            <a:r>
              <a:rPr lang="en-US" sz="1000" b="1" dirty="0" smtClean="0"/>
              <a:t>A Demonstrated Impact on Academic Performance</a:t>
            </a:r>
          </a:p>
        </p:txBody>
      </p:sp>
      <p:pic>
        <p:nvPicPr>
          <p:cNvPr id="42" name="Picture 2" descr="L:\Public\Share\Edsyn\Advancement Forum\2017\Study - Data\Crunch Docs\Slides\Icons (EAB)\Group.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1837" y="1459196"/>
            <a:ext cx="365760" cy="340360"/>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 descr="http://abco.advisory.com/DSS/eab-icons/university.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409" y="1433796"/>
            <a:ext cx="363322" cy="36576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ttp://abco.advisory.com/DSS/eab-icons/Graduation_cap.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3446" y="1514568"/>
            <a:ext cx="457200" cy="284988"/>
          </a:xfrm>
          <a:prstGeom prst="rect">
            <a:avLst/>
          </a:prstGeom>
          <a:noFill/>
          <a:extLst>
            <a:ext uri="{909E8E84-426E-40DD-AFC4-6F175D3DCCD1}">
              <a14:hiddenFill xmlns:a14="http://schemas.microsoft.com/office/drawing/2010/main">
                <a:solidFill>
                  <a:srgbClr val="FFFFFF"/>
                </a:solidFill>
              </a14:hiddenFill>
            </a:ext>
          </a:extLst>
        </p:spPr>
      </p:pic>
      <p:sp>
        <p:nvSpPr>
          <p:cNvPr id="46" name="TextBox 45"/>
          <p:cNvSpPr txBox="1"/>
          <p:nvPr/>
        </p:nvSpPr>
        <p:spPr bwMode="gray">
          <a:xfrm>
            <a:off x="2384331" y="3728596"/>
            <a:ext cx="1626171" cy="415498"/>
          </a:xfrm>
          <a:prstGeom prst="rect">
            <a:avLst/>
          </a:prstGeom>
          <a:noFill/>
        </p:spPr>
        <p:txBody>
          <a:bodyPr wrap="square" lIns="0" tIns="0" rIns="0" bIns="0" rtlCol="0">
            <a:spAutoFit/>
          </a:bodyPr>
          <a:lstStyle/>
          <a:p>
            <a:r>
              <a:rPr lang="en-US" sz="900" dirty="0" smtClean="0"/>
              <a:t>Average drop in GPA for students with anxiety and mild to severe depression</a:t>
            </a:r>
          </a:p>
        </p:txBody>
      </p:sp>
      <p:sp>
        <p:nvSpPr>
          <p:cNvPr id="47" name="TextBox 46"/>
          <p:cNvSpPr txBox="1"/>
          <p:nvPr/>
        </p:nvSpPr>
        <p:spPr bwMode="gray">
          <a:xfrm>
            <a:off x="2384331" y="3283070"/>
            <a:ext cx="553037" cy="384721"/>
          </a:xfrm>
          <a:prstGeom prst="rect">
            <a:avLst/>
          </a:prstGeom>
          <a:noFill/>
        </p:spPr>
        <p:txBody>
          <a:bodyPr wrap="none" lIns="0" tIns="0" rIns="0" bIns="0" rtlCol="0">
            <a:spAutoFit/>
          </a:bodyPr>
          <a:lstStyle/>
          <a:p>
            <a:r>
              <a:rPr lang="en-US" sz="2500" dirty="0" smtClean="0">
                <a:solidFill>
                  <a:schemeClr val="tx2"/>
                </a:solidFill>
                <a:latin typeface="+mj-lt"/>
              </a:rPr>
              <a:t>-0.4</a:t>
            </a:r>
          </a:p>
        </p:txBody>
      </p:sp>
      <p:grpSp>
        <p:nvGrpSpPr>
          <p:cNvPr id="34" name="Group 33"/>
          <p:cNvGrpSpPr>
            <a:grpSpLocks noChangeAspect="1"/>
          </p:cNvGrpSpPr>
          <p:nvPr/>
        </p:nvGrpSpPr>
        <p:grpSpPr bwMode="gray">
          <a:xfrm>
            <a:off x="269874" y="2097420"/>
            <a:ext cx="263172" cy="228654"/>
            <a:chOff x="875323" y="2298542"/>
            <a:chExt cx="307976" cy="263525"/>
          </a:xfrm>
          <a:solidFill>
            <a:schemeClr val="accent1"/>
          </a:solidFill>
        </p:grpSpPr>
        <p:sp>
          <p:nvSpPr>
            <p:cNvPr id="39" name="Freeform 38"/>
            <p:cNvSpPr>
              <a:spLocks/>
            </p:cNvSpPr>
            <p:nvPr/>
          </p:nvSpPr>
          <p:spPr bwMode="gray">
            <a:xfrm>
              <a:off x="1042011" y="2298542"/>
              <a:ext cx="141288" cy="263525"/>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39"/>
            <p:cNvSpPr>
              <a:spLocks/>
            </p:cNvSpPr>
            <p:nvPr/>
          </p:nvSpPr>
          <p:spPr bwMode="gray">
            <a:xfrm>
              <a:off x="875323" y="2298542"/>
              <a:ext cx="141288" cy="263525"/>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41" name="Group 40"/>
          <p:cNvGrpSpPr>
            <a:grpSpLocks noChangeAspect="1"/>
          </p:cNvGrpSpPr>
          <p:nvPr/>
        </p:nvGrpSpPr>
        <p:grpSpPr bwMode="gray">
          <a:xfrm>
            <a:off x="2135738" y="2097420"/>
            <a:ext cx="263172" cy="228654"/>
            <a:chOff x="875323" y="2298542"/>
            <a:chExt cx="307976" cy="263525"/>
          </a:xfrm>
          <a:solidFill>
            <a:schemeClr val="accent1"/>
          </a:solidFill>
        </p:grpSpPr>
        <p:sp>
          <p:nvSpPr>
            <p:cNvPr id="43" name="Freeform 42"/>
            <p:cNvSpPr>
              <a:spLocks/>
            </p:cNvSpPr>
            <p:nvPr/>
          </p:nvSpPr>
          <p:spPr bwMode="gray">
            <a:xfrm>
              <a:off x="1042011" y="2298542"/>
              <a:ext cx="141288" cy="263525"/>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 name="Freeform 44"/>
            <p:cNvSpPr>
              <a:spLocks/>
            </p:cNvSpPr>
            <p:nvPr/>
          </p:nvSpPr>
          <p:spPr bwMode="gray">
            <a:xfrm>
              <a:off x="875323" y="2298542"/>
              <a:ext cx="141288" cy="263525"/>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48" name="Group 47"/>
          <p:cNvGrpSpPr>
            <a:grpSpLocks noChangeAspect="1"/>
          </p:cNvGrpSpPr>
          <p:nvPr/>
        </p:nvGrpSpPr>
        <p:grpSpPr bwMode="gray">
          <a:xfrm>
            <a:off x="4197264" y="2097420"/>
            <a:ext cx="263172" cy="228654"/>
            <a:chOff x="875323" y="2298542"/>
            <a:chExt cx="307976" cy="263525"/>
          </a:xfrm>
          <a:solidFill>
            <a:schemeClr val="accent1"/>
          </a:solidFill>
        </p:grpSpPr>
        <p:sp>
          <p:nvSpPr>
            <p:cNvPr id="49" name="Freeform 48"/>
            <p:cNvSpPr>
              <a:spLocks/>
            </p:cNvSpPr>
            <p:nvPr/>
          </p:nvSpPr>
          <p:spPr bwMode="gray">
            <a:xfrm>
              <a:off x="1042011" y="2298542"/>
              <a:ext cx="141288" cy="263525"/>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0" name="Freeform 49"/>
            <p:cNvSpPr>
              <a:spLocks/>
            </p:cNvSpPr>
            <p:nvPr/>
          </p:nvSpPr>
          <p:spPr bwMode="gray">
            <a:xfrm>
              <a:off x="875323" y="2298542"/>
              <a:ext cx="141288" cy="263525"/>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4157510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a:xfrm>
            <a:off x="269875" y="639541"/>
            <a:ext cx="5859463" cy="184666"/>
          </a:xfrm>
        </p:spPr>
        <p:txBody>
          <a:bodyPr/>
          <a:lstStyle/>
          <a:p>
            <a:r>
              <a:rPr lang="en-US" dirty="0" smtClean="0"/>
              <a:t>Hiring More Staff Is Not the Answer </a:t>
            </a:r>
            <a:endParaRPr lang="en-US" dirty="0"/>
          </a:p>
        </p:txBody>
      </p:sp>
      <p:sp>
        <p:nvSpPr>
          <p:cNvPr id="3" name="Text Placeholder 2"/>
          <p:cNvSpPr>
            <a:spLocks noGrp="1"/>
          </p:cNvSpPr>
          <p:nvPr>
            <p:ph type="body" sz="quarter" idx="16"/>
          </p:nvPr>
        </p:nvSpPr>
        <p:spPr/>
        <p:txBody>
          <a:bodyPr/>
          <a:lstStyle/>
          <a:p>
            <a:endParaRPr lang="en-US" dirty="0"/>
          </a:p>
        </p:txBody>
      </p:sp>
      <p:sp>
        <p:nvSpPr>
          <p:cNvPr id="4" name="Text Placeholder 3"/>
          <p:cNvSpPr>
            <a:spLocks noGrp="1"/>
          </p:cNvSpPr>
          <p:nvPr>
            <p:ph type="body" sz="quarter" idx="18"/>
          </p:nvPr>
        </p:nvSpPr>
        <p:spPr>
          <a:xfrm>
            <a:off x="2830195" y="4446657"/>
            <a:ext cx="3570605" cy="353943"/>
          </a:xfrm>
        </p:spPr>
        <p:txBody>
          <a:bodyPr/>
          <a:lstStyle/>
          <a:p>
            <a:pPr algn="r"/>
            <a:r>
              <a:rPr lang="en-US" dirty="0" smtClean="0"/>
              <a:t>Source</a:t>
            </a:r>
            <a:r>
              <a:rPr lang="en-US" dirty="0"/>
              <a:t>: The Association for University and College Counseling Center Directors, Annual Survey Monograph 2016, </a:t>
            </a:r>
            <a:r>
              <a:rPr lang="en-US" dirty="0">
                <a:hlinkClick r:id="rId3"/>
              </a:rPr>
              <a:t>https://goo.gl/2nYfe9</a:t>
            </a:r>
            <a:r>
              <a:rPr lang="en-US" dirty="0"/>
              <a:t>; </a:t>
            </a:r>
            <a:r>
              <a:rPr lang="en-US" dirty="0" smtClean="0"/>
              <a:t>Constopoulos A, “Our Role is to Support Students When They Are Ready to be Students, </a:t>
            </a:r>
            <a:r>
              <a:rPr lang="en-US" i="1" dirty="0" smtClean="0"/>
              <a:t>University Affairs</a:t>
            </a:r>
            <a:r>
              <a:rPr lang="en-US" dirty="0" smtClean="0"/>
              <a:t>, August 25, 2017</a:t>
            </a:r>
            <a:r>
              <a:rPr lang="en-US" i="1" dirty="0" smtClean="0"/>
              <a:t>,</a:t>
            </a:r>
            <a:r>
              <a:rPr lang="en-US" dirty="0" smtClean="0"/>
              <a:t> </a:t>
            </a:r>
            <a:r>
              <a:rPr lang="en-US" dirty="0">
                <a:hlinkClick r:id="rId4"/>
              </a:rPr>
              <a:t>https://</a:t>
            </a:r>
            <a:r>
              <a:rPr lang="en-US" dirty="0" smtClean="0">
                <a:hlinkClick r:id="rId4"/>
              </a:rPr>
              <a:t>goo.gl/5wpyp7</a:t>
            </a:r>
            <a:r>
              <a:rPr lang="en-US" dirty="0" smtClean="0"/>
              <a:t>; EAB </a:t>
            </a:r>
            <a:r>
              <a:rPr lang="en-US" dirty="0"/>
              <a:t>interviews and </a:t>
            </a:r>
            <a:r>
              <a:rPr lang="en-US" dirty="0" smtClean="0"/>
              <a:t>analysis</a:t>
            </a:r>
            <a:r>
              <a:rPr lang="en-US" dirty="0"/>
              <a:t>.</a:t>
            </a:r>
          </a:p>
        </p:txBody>
      </p:sp>
      <p:sp>
        <p:nvSpPr>
          <p:cNvPr id="6" name="Title 5"/>
          <p:cNvSpPr>
            <a:spLocks noGrp="1"/>
          </p:cNvSpPr>
          <p:nvPr>
            <p:ph type="title"/>
          </p:nvPr>
        </p:nvSpPr>
        <p:spPr/>
        <p:txBody>
          <a:bodyPr/>
          <a:lstStyle/>
          <a:p>
            <a:r>
              <a:rPr lang="en-US" dirty="0" smtClean="0"/>
              <a:t>An Unsustainable Cycle</a:t>
            </a:r>
            <a:endParaRPr lang="en-US" dirty="0"/>
          </a:p>
        </p:txBody>
      </p:sp>
      <p:sp>
        <p:nvSpPr>
          <p:cNvPr id="35" name="TextBox 34"/>
          <p:cNvSpPr txBox="1"/>
          <p:nvPr/>
        </p:nvSpPr>
        <p:spPr bwMode="gray">
          <a:xfrm>
            <a:off x="3617219" y="1649870"/>
            <a:ext cx="2510531" cy="1402948"/>
          </a:xfrm>
          <a:prstGeom prst="rect">
            <a:avLst/>
          </a:prstGeom>
          <a:noFill/>
        </p:spPr>
        <p:txBody>
          <a:bodyPr wrap="square" lIns="0" tIns="0" rIns="0" bIns="0" rtlCol="0">
            <a:spAutoFit/>
          </a:bodyPr>
          <a:lstStyle/>
          <a:p>
            <a:pPr>
              <a:spcBef>
                <a:spcPts val="500"/>
              </a:spcBef>
            </a:pPr>
            <a:r>
              <a:rPr lang="en-US" sz="900" dirty="0"/>
              <a:t>Demand for mental health support is rapidly growing on Canadian campuses. In response, we have poured more and more resources into clinical support services. </a:t>
            </a:r>
            <a:r>
              <a:rPr lang="en-US" sz="900" b="1" dirty="0"/>
              <a:t>Despite the additional investment, both waiting times and student distress are increasing</a:t>
            </a:r>
            <a:r>
              <a:rPr lang="en-US" sz="900" dirty="0" smtClean="0"/>
              <a:t>.”</a:t>
            </a:r>
          </a:p>
          <a:p>
            <a:pPr algn="r">
              <a:spcBef>
                <a:spcPts val="500"/>
              </a:spcBef>
            </a:pPr>
            <a:r>
              <a:rPr lang="en-US" sz="800" i="1" dirty="0" smtClean="0"/>
              <a:t>Andre Costopoulos</a:t>
            </a:r>
            <a:br>
              <a:rPr lang="en-US" sz="800" i="1" dirty="0" smtClean="0"/>
            </a:br>
            <a:r>
              <a:rPr lang="en-US" sz="800" i="1" dirty="0" smtClean="0"/>
              <a:t>Vice-Provost and Dean of Students</a:t>
            </a:r>
            <a:br>
              <a:rPr lang="en-US" sz="800" i="1" dirty="0" smtClean="0"/>
            </a:br>
            <a:r>
              <a:rPr lang="en-US" sz="800" i="1" dirty="0" smtClean="0"/>
              <a:t>University of Alberta</a:t>
            </a:r>
          </a:p>
        </p:txBody>
      </p:sp>
      <p:sp>
        <p:nvSpPr>
          <p:cNvPr id="48" name="TextBox 47"/>
          <p:cNvSpPr txBox="1"/>
          <p:nvPr/>
        </p:nvSpPr>
        <p:spPr bwMode="gray">
          <a:xfrm>
            <a:off x="3617219" y="3316171"/>
            <a:ext cx="2510531" cy="1141338"/>
          </a:xfrm>
          <a:prstGeom prst="rect">
            <a:avLst/>
          </a:prstGeom>
          <a:noFill/>
        </p:spPr>
        <p:txBody>
          <a:bodyPr wrap="square" lIns="0" tIns="0" rIns="0" bIns="0" rtlCol="0">
            <a:spAutoFit/>
          </a:bodyPr>
          <a:lstStyle/>
          <a:p>
            <a:pPr>
              <a:spcBef>
                <a:spcPts val="500"/>
              </a:spcBef>
            </a:pPr>
            <a:r>
              <a:rPr lang="en-US" sz="900" dirty="0" smtClean="0"/>
              <a:t>We have been throwing money at this problem for years and it is an endless pit. Our numbers just keep going up. </a:t>
            </a:r>
            <a:r>
              <a:rPr lang="en-US" sz="900" b="1" dirty="0" smtClean="0"/>
              <a:t>Hiring </a:t>
            </a:r>
            <a:r>
              <a:rPr lang="en-US" sz="900" b="1" dirty="0"/>
              <a:t>more therapists is not the answer. We </a:t>
            </a:r>
            <a:r>
              <a:rPr lang="en-US" sz="900" b="1" dirty="0" smtClean="0"/>
              <a:t>now know that we can’t staff </a:t>
            </a:r>
            <a:r>
              <a:rPr lang="en-US" sz="900" b="1" dirty="0"/>
              <a:t>our way out of this problem</a:t>
            </a:r>
            <a:r>
              <a:rPr lang="en-US" sz="900" dirty="0" smtClean="0"/>
              <a:t>.”</a:t>
            </a:r>
          </a:p>
          <a:p>
            <a:pPr algn="r">
              <a:spcBef>
                <a:spcPts val="500"/>
              </a:spcBef>
            </a:pPr>
            <a:r>
              <a:rPr lang="en-US" sz="800" i="1" dirty="0" smtClean="0"/>
              <a:t>Vice President for Student Affairs</a:t>
            </a:r>
            <a:br>
              <a:rPr lang="en-US" sz="800" i="1" dirty="0" smtClean="0"/>
            </a:br>
            <a:r>
              <a:rPr lang="en-US" sz="800" i="1" dirty="0" smtClean="0"/>
              <a:t>Public Research University</a:t>
            </a:r>
          </a:p>
        </p:txBody>
      </p:sp>
      <p:sp>
        <p:nvSpPr>
          <p:cNvPr id="51" name="TextBox 50"/>
          <p:cNvSpPr txBox="1"/>
          <p:nvPr/>
        </p:nvSpPr>
        <p:spPr bwMode="gray">
          <a:xfrm>
            <a:off x="3283844" y="1129594"/>
            <a:ext cx="2779413" cy="307777"/>
          </a:xfrm>
          <a:prstGeom prst="rect">
            <a:avLst/>
          </a:prstGeom>
          <a:noFill/>
        </p:spPr>
        <p:txBody>
          <a:bodyPr wrap="square" lIns="0" tIns="0" rIns="0" bIns="0" rtlCol="0">
            <a:spAutoFit/>
          </a:bodyPr>
          <a:lstStyle/>
          <a:p>
            <a:pPr>
              <a:spcBef>
                <a:spcPts val="500"/>
              </a:spcBef>
            </a:pPr>
            <a:r>
              <a:rPr lang="en-US" sz="1000" b="1" dirty="0" smtClean="0"/>
              <a:t>...Have Prompted Recognition that Something Needs to Change</a:t>
            </a:r>
          </a:p>
        </p:txBody>
      </p:sp>
      <p:grpSp>
        <p:nvGrpSpPr>
          <p:cNvPr id="7" name="Group 6"/>
          <p:cNvGrpSpPr/>
          <p:nvPr/>
        </p:nvGrpSpPr>
        <p:grpSpPr>
          <a:xfrm>
            <a:off x="3283844" y="1578865"/>
            <a:ext cx="263172" cy="228654"/>
            <a:chOff x="3283844" y="1578865"/>
            <a:chExt cx="263172" cy="228654"/>
          </a:xfrm>
        </p:grpSpPr>
        <p:sp>
          <p:nvSpPr>
            <p:cNvPr id="30" name="Freeform 29"/>
            <p:cNvSpPr>
              <a:spLocks/>
            </p:cNvSpPr>
            <p:nvPr/>
          </p:nvSpPr>
          <p:spPr bwMode="gray">
            <a:xfrm>
              <a:off x="3426282" y="1578865"/>
              <a:ext cx="120734" cy="228654"/>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30"/>
            <p:cNvSpPr>
              <a:spLocks/>
            </p:cNvSpPr>
            <p:nvPr/>
          </p:nvSpPr>
          <p:spPr bwMode="gray">
            <a:xfrm>
              <a:off x="3283844" y="1578865"/>
              <a:ext cx="120734" cy="228654"/>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8" name="Group 7"/>
          <p:cNvGrpSpPr/>
          <p:nvPr/>
        </p:nvGrpSpPr>
        <p:grpSpPr>
          <a:xfrm>
            <a:off x="3283844" y="3262192"/>
            <a:ext cx="263172" cy="228654"/>
            <a:chOff x="3283844" y="3262192"/>
            <a:chExt cx="263172" cy="228654"/>
          </a:xfrm>
        </p:grpSpPr>
        <p:sp>
          <p:nvSpPr>
            <p:cNvPr id="33" name="Freeform 32"/>
            <p:cNvSpPr>
              <a:spLocks/>
            </p:cNvSpPr>
            <p:nvPr/>
          </p:nvSpPr>
          <p:spPr bwMode="gray">
            <a:xfrm>
              <a:off x="3426282" y="3262192"/>
              <a:ext cx="120734" cy="228654"/>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33"/>
            <p:cNvSpPr>
              <a:spLocks/>
            </p:cNvSpPr>
            <p:nvPr/>
          </p:nvSpPr>
          <p:spPr bwMode="gray">
            <a:xfrm>
              <a:off x="3283844" y="3262192"/>
              <a:ext cx="120734" cy="228654"/>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0" name="Group 9"/>
          <p:cNvGrpSpPr/>
          <p:nvPr/>
        </p:nvGrpSpPr>
        <p:grpSpPr>
          <a:xfrm>
            <a:off x="0" y="1578865"/>
            <a:ext cx="3088982" cy="2022797"/>
            <a:chOff x="0" y="1468049"/>
            <a:chExt cx="3088982" cy="2022797"/>
          </a:xfrm>
        </p:grpSpPr>
        <p:sp>
          <p:nvSpPr>
            <p:cNvPr id="20" name="Rectangle 19"/>
            <p:cNvSpPr/>
            <p:nvPr/>
          </p:nvSpPr>
          <p:spPr bwMode="gray">
            <a:xfrm>
              <a:off x="0" y="1468049"/>
              <a:ext cx="3088982" cy="2022797"/>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sp>
          <p:nvSpPr>
            <p:cNvPr id="22" name="TextBox 21"/>
            <p:cNvSpPr txBox="1"/>
            <p:nvPr/>
          </p:nvSpPr>
          <p:spPr bwMode="gray">
            <a:xfrm>
              <a:off x="271463" y="1651921"/>
              <a:ext cx="2675190" cy="307777"/>
            </a:xfrm>
            <a:prstGeom prst="rect">
              <a:avLst/>
            </a:prstGeom>
            <a:noFill/>
          </p:spPr>
          <p:txBody>
            <a:bodyPr wrap="square" lIns="0" tIns="0" rIns="0" bIns="0" rtlCol="0">
              <a:spAutoFit/>
            </a:bodyPr>
            <a:lstStyle/>
            <a:p>
              <a:pPr>
                <a:spcBef>
                  <a:spcPts val="500"/>
                </a:spcBef>
              </a:pPr>
              <a:r>
                <a:rPr lang="en-US" sz="1000" b="1" dirty="0" smtClean="0"/>
                <a:t>Ongoing Investments in Counseling Center Staff… </a:t>
              </a:r>
            </a:p>
          </p:txBody>
        </p:sp>
        <p:grpSp>
          <p:nvGrpSpPr>
            <p:cNvPr id="24" name="Group 23"/>
            <p:cNvGrpSpPr/>
            <p:nvPr/>
          </p:nvGrpSpPr>
          <p:grpSpPr>
            <a:xfrm>
              <a:off x="453791" y="2125830"/>
              <a:ext cx="2427723" cy="415499"/>
              <a:chOff x="3690849" y="2041847"/>
              <a:chExt cx="2427723" cy="414072"/>
            </a:xfrm>
          </p:grpSpPr>
          <p:sp>
            <p:nvSpPr>
              <p:cNvPr id="25" name="TextBox 24"/>
              <p:cNvSpPr txBox="1"/>
              <p:nvPr/>
            </p:nvSpPr>
            <p:spPr bwMode="gray">
              <a:xfrm>
                <a:off x="4504751" y="2041847"/>
                <a:ext cx="1613821" cy="414072"/>
              </a:xfrm>
              <a:prstGeom prst="rect">
                <a:avLst/>
              </a:prstGeom>
              <a:noFill/>
            </p:spPr>
            <p:txBody>
              <a:bodyPr wrap="square" lIns="0" tIns="0" rIns="0" bIns="0" rtlCol="0">
                <a:spAutoFit/>
              </a:bodyPr>
              <a:lstStyle/>
              <a:p>
                <a:pPr>
                  <a:spcBef>
                    <a:spcPts val="500"/>
                  </a:spcBef>
                </a:pPr>
                <a:r>
                  <a:rPr lang="en-US" sz="900" dirty="0" smtClean="0"/>
                  <a:t>Of institutions </a:t>
                </a:r>
                <a:r>
                  <a:rPr lang="en-US" sz="900" b="1" dirty="0" smtClean="0"/>
                  <a:t>gained FTE clinical or professional staff </a:t>
                </a:r>
                <a:r>
                  <a:rPr lang="en-US" sz="900" dirty="0" smtClean="0"/>
                  <a:t>in 2015-16 </a:t>
                </a:r>
                <a:endParaRPr lang="en-US" sz="900" b="1" dirty="0" smtClean="0"/>
              </a:p>
            </p:txBody>
          </p:sp>
          <p:sp>
            <p:nvSpPr>
              <p:cNvPr id="27" name="TextBox 26"/>
              <p:cNvSpPr txBox="1"/>
              <p:nvPr/>
            </p:nvSpPr>
            <p:spPr bwMode="gray">
              <a:xfrm>
                <a:off x="3690849" y="2056523"/>
                <a:ext cx="671252" cy="384721"/>
              </a:xfrm>
              <a:prstGeom prst="rect">
                <a:avLst/>
              </a:prstGeom>
              <a:noFill/>
            </p:spPr>
            <p:txBody>
              <a:bodyPr wrap="square" lIns="0" tIns="0" rIns="0" bIns="0" rtlCol="0">
                <a:spAutoFit/>
              </a:bodyPr>
              <a:lstStyle/>
              <a:p>
                <a:pPr algn="r"/>
                <a:r>
                  <a:rPr lang="en-US" sz="2500" dirty="0" smtClean="0">
                    <a:solidFill>
                      <a:schemeClr val="accent6"/>
                    </a:solidFill>
                    <a:latin typeface="+mj-lt"/>
                  </a:rPr>
                  <a:t>42%</a:t>
                </a:r>
              </a:p>
            </p:txBody>
          </p:sp>
        </p:grpSp>
        <p:grpSp>
          <p:nvGrpSpPr>
            <p:cNvPr id="9" name="Group 8"/>
            <p:cNvGrpSpPr/>
            <p:nvPr/>
          </p:nvGrpSpPr>
          <p:grpSpPr>
            <a:xfrm>
              <a:off x="297873" y="2707461"/>
              <a:ext cx="2714269" cy="553998"/>
              <a:chOff x="297873" y="2580952"/>
              <a:chExt cx="2714269" cy="553998"/>
            </a:xfrm>
          </p:grpSpPr>
          <p:sp>
            <p:nvSpPr>
              <p:cNvPr id="37" name="Rectangle 36"/>
              <p:cNvSpPr/>
              <p:nvPr/>
            </p:nvSpPr>
            <p:spPr bwMode="gray">
              <a:xfrm>
                <a:off x="1267694" y="2580952"/>
                <a:ext cx="1744448" cy="553998"/>
              </a:xfrm>
              <a:prstGeom prst="rect">
                <a:avLst/>
              </a:prstGeom>
            </p:spPr>
            <p:txBody>
              <a:bodyPr wrap="square" lIns="0" tIns="0" rIns="0" bIns="0" anchor="t" anchorCtr="0">
                <a:spAutoFit/>
              </a:bodyPr>
              <a:lstStyle/>
              <a:p>
                <a:pPr>
                  <a:spcBef>
                    <a:spcPts val="500"/>
                  </a:spcBef>
                </a:pPr>
                <a:r>
                  <a:rPr lang="en-US" sz="900" b="1" dirty="0" smtClean="0"/>
                  <a:t>Number of FTE staff counseling centers gained </a:t>
                </a:r>
                <a:r>
                  <a:rPr lang="en-US" sz="900" dirty="0" smtClean="0"/>
                  <a:t>for every 1  lost in 2015-16, up from 3.9 in 2014-15</a:t>
                </a:r>
              </a:p>
            </p:txBody>
          </p:sp>
          <p:grpSp>
            <p:nvGrpSpPr>
              <p:cNvPr id="38" name="Group 37"/>
              <p:cNvGrpSpPr/>
              <p:nvPr/>
            </p:nvGrpSpPr>
            <p:grpSpPr>
              <a:xfrm>
                <a:off x="297873" y="2639846"/>
                <a:ext cx="902847" cy="436210"/>
                <a:chOff x="6884128" y="1934000"/>
                <a:chExt cx="902847" cy="436210"/>
              </a:xfrm>
            </p:grpSpPr>
            <p:sp>
              <p:nvSpPr>
                <p:cNvPr id="39" name="Rectangle 38"/>
                <p:cNvSpPr/>
                <p:nvPr/>
              </p:nvSpPr>
              <p:spPr bwMode="gray">
                <a:xfrm>
                  <a:off x="6884128" y="1985489"/>
                  <a:ext cx="902847" cy="384721"/>
                </a:xfrm>
                <a:prstGeom prst="rect">
                  <a:avLst/>
                </a:prstGeom>
              </p:spPr>
              <p:txBody>
                <a:bodyPr wrap="square" lIns="0" tIns="0" rIns="0" bIns="0">
                  <a:spAutoFit/>
                </a:bodyPr>
                <a:lstStyle/>
                <a:p>
                  <a:r>
                    <a:rPr lang="en-US" sz="2500" dirty="0" smtClean="0">
                      <a:solidFill>
                        <a:schemeClr val="accent6"/>
                      </a:solidFill>
                      <a:latin typeface="+mj-lt"/>
                    </a:rPr>
                    <a:t>6.3</a:t>
                  </a:r>
                  <a:r>
                    <a:rPr lang="en-US" sz="600" dirty="0" smtClean="0">
                      <a:solidFill>
                        <a:schemeClr val="accent6"/>
                      </a:solidFill>
                      <a:latin typeface="+mj-lt"/>
                    </a:rPr>
                    <a:t> </a:t>
                  </a:r>
                  <a:r>
                    <a:rPr lang="en-US" sz="1600" dirty="0" smtClean="0">
                      <a:solidFill>
                        <a:schemeClr val="accent6"/>
                      </a:solidFill>
                      <a:latin typeface="+mj-lt"/>
                    </a:rPr>
                    <a:t>FTE</a:t>
                  </a:r>
                </a:p>
              </p:txBody>
            </p:sp>
            <p:cxnSp>
              <p:nvCxnSpPr>
                <p:cNvPr id="40" name="Straight Connector 39"/>
                <p:cNvCxnSpPr/>
                <p:nvPr/>
              </p:nvCxnSpPr>
              <p:spPr bwMode="gray">
                <a:xfrm>
                  <a:off x="6912806" y="2367123"/>
                  <a:ext cx="0"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1" name="Rectangle 341"/>
                <p:cNvSpPr/>
                <p:nvPr/>
              </p:nvSpPr>
              <p:spPr bwMode="gray">
                <a:xfrm>
                  <a:off x="6896984" y="1934000"/>
                  <a:ext cx="821998" cy="395112"/>
                </a:xfrm>
                <a:custGeom>
                  <a:avLst/>
                  <a:gdLst>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4" fmla="*/ 0 w 587014"/>
                    <a:gd name="connsiteY4" fmla="*/ 0 h 455916"/>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4" fmla="*/ 91440 w 587014"/>
                    <a:gd name="connsiteY4" fmla="*/ 91440 h 455916"/>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0" fmla="*/ 587014 w 587014"/>
                    <a:gd name="connsiteY0" fmla="*/ 0 h 455916"/>
                    <a:gd name="connsiteX1" fmla="*/ 587014 w 587014"/>
                    <a:gd name="connsiteY1" fmla="*/ 455916 h 455916"/>
                    <a:gd name="connsiteX2" fmla="*/ 0 w 587014"/>
                    <a:gd name="connsiteY2" fmla="*/ 455916 h 455916"/>
                  </a:gdLst>
                  <a:ahLst/>
                  <a:cxnLst>
                    <a:cxn ang="0">
                      <a:pos x="connsiteX0" y="connsiteY0"/>
                    </a:cxn>
                    <a:cxn ang="0">
                      <a:pos x="connsiteX1" y="connsiteY1"/>
                    </a:cxn>
                    <a:cxn ang="0">
                      <a:pos x="connsiteX2" y="connsiteY2"/>
                    </a:cxn>
                  </a:cxnLst>
                  <a:rect l="l" t="t" r="r" b="b"/>
                  <a:pathLst>
                    <a:path w="587014" h="455916">
                      <a:moveTo>
                        <a:pt x="587014" y="0"/>
                      </a:moveTo>
                      <a:lnTo>
                        <a:pt x="587014" y="455916"/>
                      </a:lnTo>
                      <a:lnTo>
                        <a:pt x="0" y="455916"/>
                      </a:lnTo>
                    </a:path>
                  </a:pathLst>
                </a:custGeom>
                <a:noFill/>
                <a:ln w="12700">
                  <a:solidFill>
                    <a:schemeClr val="accent6"/>
                  </a:solidFill>
                  <a:miter lim="800000"/>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dirty="0" smtClean="0">
                    <a:solidFill>
                      <a:schemeClr val="bg1"/>
                    </a:solidFill>
                  </a:endParaRPr>
                </a:p>
              </p:txBody>
            </p:sp>
          </p:grpSp>
        </p:grpSp>
      </p:grpSp>
    </p:spTree>
    <p:extLst>
      <p:ext uri="{BB962C8B-B14F-4D97-AF65-F5344CB8AC3E}">
        <p14:creationId xmlns:p14="http://schemas.microsoft.com/office/powerpoint/2010/main" val="11572197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Yb3LAX9a"/>
  <p:tag name="ARTICULATE_DESIGN_ID_EAB1 ON-SCREEN MASTER" val="WodUfpOz"/>
  <p:tag name="ARTICULATE_SLIDE_THUMBNAIL_REFRESH" val="1"/>
  <p:tag name="ARTICULATE_DESIGN_ID_EAB1 ON-SCREEN" val="OJDy01kg"/>
  <p:tag name="ARTICULATE_DESIGN_ID_EAB GLOBAL, INC. THEME" val="EgU1CIIs"/>
  <p:tag name="ARTICULATE_DESIGN_ID_EAB1 4X3 ON-SCREEN" val="Lynb0GK1"/>
  <p:tag name="ARTICULATE_SLIDE_COUNT" val="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AB1 4x3 On-screen">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Theme Font">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3"/>
        </a:solidFill>
        <a:ln>
          <a:solidFill>
            <a:schemeClr val="accent3"/>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spcBef>
            <a:spcPts val="500"/>
          </a:spcBef>
          <a:defRPr sz="900" dirty="0" err="1"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1 4x3 On-screen 010118.potm" id="{020878D3-7A2E-44FE-80D1-5D7EF687D6E8}" vid="{C03778C9-B23D-4134-80CE-5188F11F8D9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2015 EAB Color Palette">
    <a:dk1>
      <a:srgbClr val="4F5861"/>
    </a:dk1>
    <a:lt1>
      <a:srgbClr val="FFFFFF"/>
    </a:lt1>
    <a:dk2>
      <a:srgbClr val="F28B00"/>
    </a:dk2>
    <a:lt2>
      <a:srgbClr val="DEE0E0"/>
    </a:lt2>
    <a:accent1>
      <a:srgbClr val="C8CACC"/>
    </a:accent1>
    <a:accent2>
      <a:srgbClr val="A0A4A9"/>
    </a:accent2>
    <a:accent3>
      <a:srgbClr val="797F86"/>
    </a:accent3>
    <a:accent4>
      <a:srgbClr val="4F5861"/>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EAB1 4x3 On-screen 010118</Template>
  <TotalTime>0</TotalTime>
  <Words>2362</Words>
  <Application>Microsoft Office PowerPoint</Application>
  <PresentationFormat>Custom</PresentationFormat>
  <Paragraphs>207</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Rockwell</vt:lpstr>
      <vt:lpstr>Verdana</vt:lpstr>
      <vt:lpstr>EAB1 4x3 On-screen</vt:lpstr>
      <vt:lpstr>Understanding Today’s Demand for Mental Health Services </vt:lpstr>
      <vt:lpstr>The New Normal</vt:lpstr>
      <vt:lpstr>A Similar Story North of the Border</vt:lpstr>
      <vt:lpstr>What Is Driving Demand? </vt:lpstr>
      <vt:lpstr>External Factors Also Drive Up Demand </vt:lpstr>
      <vt:lpstr>Depression and Anxiety on the Rise Among Teens</vt:lpstr>
      <vt:lpstr>Waitlists Are Just the Tip of the Iceberg</vt:lpstr>
      <vt:lpstr>“We Can’t Afford to Get This Wrong” </vt:lpstr>
      <vt:lpstr>An Unsustainable Cycle</vt:lpstr>
      <vt:lpstr>Time for a New Approach </vt:lpstr>
      <vt:lpstr>Introducing a “Stepped Approach” </vt:lpstr>
      <vt:lpstr>Addressing the Demand in Partnership with EAB </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2018-01-25T16:03:58Z</dcterms:created>
  <dcterms:modified xsi:type="dcterms:W3CDTF">2018-02-23T15:51:53Z</dcterms:modified>
  <cp:category/>
</cp:coreProperties>
</file>