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20"/>
  </p:notesMasterIdLst>
  <p:sldIdLst>
    <p:sldId id="647" r:id="rId3"/>
    <p:sldId id="312" r:id="rId4"/>
    <p:sldId id="302" r:id="rId5"/>
    <p:sldId id="303" r:id="rId6"/>
    <p:sldId id="650" r:id="rId7"/>
    <p:sldId id="641" r:id="rId8"/>
    <p:sldId id="550" r:id="rId9"/>
    <p:sldId id="574" r:id="rId10"/>
    <p:sldId id="428" r:id="rId11"/>
    <p:sldId id="630" r:id="rId12"/>
    <p:sldId id="526" r:id="rId13"/>
    <p:sldId id="263" r:id="rId14"/>
    <p:sldId id="582" r:id="rId15"/>
    <p:sldId id="651" r:id="rId16"/>
    <p:sldId id="573" r:id="rId17"/>
    <p:sldId id="652" r:id="rId18"/>
    <p:sldId id="294" r:id="rId19"/>
  </p:sldIdLst>
  <p:sldSz cx="6400800" cy="4800600"/>
  <p:notesSz cx="7010400" cy="9296400"/>
  <p:custDataLst>
    <p:tags r:id="rId21"/>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521415D9-36F7-43E2-AB2F-B90AF26B5E84}">
      <p14:sectionLst xmlns:p14="http://schemas.microsoft.com/office/powerpoint/2010/main">
        <p14:section name="Column 3" id="{0E4266FF-80A1-4FE8-8AF6-8CEA6471494C}">
          <p14:sldIdLst>
            <p14:sldId id="647"/>
            <p14:sldId id="312"/>
            <p14:sldId id="302"/>
            <p14:sldId id="303"/>
            <p14:sldId id="650"/>
            <p14:sldId id="641"/>
            <p14:sldId id="550"/>
            <p14:sldId id="574"/>
            <p14:sldId id="428"/>
            <p14:sldId id="630"/>
            <p14:sldId id="526"/>
            <p14:sldId id="263"/>
            <p14:sldId id="582"/>
            <p14:sldId id="651"/>
            <p14:sldId id="573"/>
            <p14:sldId id="652"/>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8" autoAdjust="0"/>
    <p:restoredTop sz="80982" autoAdjust="0"/>
  </p:normalViewPr>
  <p:slideViewPr>
    <p:cSldViewPr snapToGrid="0" showGuides="1">
      <p:cViewPr varScale="1">
        <p:scale>
          <a:sx n="70" d="100"/>
          <a:sy n="70" d="100"/>
        </p:scale>
        <p:origin x="1764" y="52"/>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Verdana" panose="020B0604030504040204" pitchFamily="34" charset="0"/>
              </a:defRPr>
            </a:lvl1pPr>
          </a:lstStyle>
          <a:p>
            <a:fld id="{635E5181-CEC9-49C9-AE2F-31A35049DD97}" type="datetimeFigureOut">
              <a:rPr lang="en-US" smtClean="0"/>
              <a:pPr/>
              <a:t>10/22/2019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a:t>
            </a:fld>
            <a:endParaRPr lang="en-US" dirty="0"/>
          </a:p>
        </p:txBody>
      </p:sp>
    </p:spTree>
    <p:extLst>
      <p:ext uri="{BB962C8B-B14F-4D97-AF65-F5344CB8AC3E}">
        <p14:creationId xmlns:p14="http://schemas.microsoft.com/office/powerpoint/2010/main" val="3962411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15</a:t>
            </a:fld>
            <a:endParaRPr lang="en-US" dirty="0"/>
          </a:p>
        </p:txBody>
      </p:sp>
    </p:spTree>
    <p:extLst>
      <p:ext uri="{BB962C8B-B14F-4D97-AF65-F5344CB8AC3E}">
        <p14:creationId xmlns:p14="http://schemas.microsoft.com/office/powerpoint/2010/main" val="2699686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17</a:t>
            </a:fld>
            <a:endParaRPr lang="en-US" dirty="0"/>
          </a:p>
        </p:txBody>
      </p:sp>
    </p:spTree>
    <p:extLst>
      <p:ext uri="{BB962C8B-B14F-4D97-AF65-F5344CB8AC3E}">
        <p14:creationId xmlns:p14="http://schemas.microsoft.com/office/powerpoint/2010/main" val="193156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a:t>
            </a:fld>
            <a:endParaRPr lang="en-US" dirty="0"/>
          </a:p>
        </p:txBody>
      </p:sp>
    </p:spTree>
    <p:extLst>
      <p:ext uri="{BB962C8B-B14F-4D97-AF65-F5344CB8AC3E}">
        <p14:creationId xmlns:p14="http://schemas.microsoft.com/office/powerpoint/2010/main" val="99417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3</a:t>
            </a:fld>
            <a:endParaRPr lang="en-US" dirty="0"/>
          </a:p>
        </p:txBody>
      </p:sp>
    </p:spTree>
    <p:extLst>
      <p:ext uri="{BB962C8B-B14F-4D97-AF65-F5344CB8AC3E}">
        <p14:creationId xmlns:p14="http://schemas.microsoft.com/office/powerpoint/2010/main" val="2580687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0063" y="288925"/>
            <a:ext cx="7575550" cy="56816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9909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8605">
              <a:defRPr/>
            </a:pP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8</a:t>
            </a:fld>
            <a:endParaRPr lang="en-US" dirty="0"/>
          </a:p>
        </p:txBody>
      </p:sp>
    </p:spTree>
    <p:extLst>
      <p:ext uri="{BB962C8B-B14F-4D97-AF65-F5344CB8AC3E}">
        <p14:creationId xmlns:p14="http://schemas.microsoft.com/office/powerpoint/2010/main" val="2303343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9</a:t>
            </a:fld>
            <a:endParaRPr lang="en-US" dirty="0"/>
          </a:p>
        </p:txBody>
      </p:sp>
    </p:spTree>
    <p:extLst>
      <p:ext uri="{BB962C8B-B14F-4D97-AF65-F5344CB8AC3E}">
        <p14:creationId xmlns:p14="http://schemas.microsoft.com/office/powerpoint/2010/main" val="18274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10</a:t>
            </a:fld>
            <a:endParaRPr lang="en-US" dirty="0"/>
          </a:p>
        </p:txBody>
      </p:sp>
    </p:spTree>
    <p:extLst>
      <p:ext uri="{BB962C8B-B14F-4D97-AF65-F5344CB8AC3E}">
        <p14:creationId xmlns:p14="http://schemas.microsoft.com/office/powerpoint/2010/main" val="2129682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12</a:t>
            </a:fld>
            <a:endParaRPr lang="en-US" dirty="0"/>
          </a:p>
        </p:txBody>
      </p:sp>
    </p:spTree>
    <p:extLst>
      <p:ext uri="{BB962C8B-B14F-4D97-AF65-F5344CB8AC3E}">
        <p14:creationId xmlns:p14="http://schemas.microsoft.com/office/powerpoint/2010/main" val="1530241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14</a:t>
            </a:fld>
            <a:endParaRPr lang="en-US" dirty="0"/>
          </a:p>
        </p:txBody>
      </p:sp>
    </p:spTree>
    <p:extLst>
      <p:ext uri="{BB962C8B-B14F-4D97-AF65-F5344CB8AC3E}">
        <p14:creationId xmlns:p14="http://schemas.microsoft.com/office/powerpoint/2010/main" val="3460612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www.eab.com/" TargetMode="External"/><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eab.com/" TargetMode="External"/><Relationship Id="rId2" Type="http://schemas.openxmlformats.org/officeDocument/2006/relationships/slideMaster" Target="../slideMasters/slideMaster2.xml"/><Relationship Id="rId1" Type="http://schemas.openxmlformats.org/officeDocument/2006/relationships/tags" Target="../tags/tag37.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2" name="Rectangle 21"/>
          <p:cNvSpPr/>
          <p:nvPr userDrawn="1"/>
        </p:nvSpPr>
        <p:spPr bwMode="gray">
          <a:xfrm>
            <a:off x="0" y="552450"/>
            <a:ext cx="2502244" cy="4298949"/>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3" name="TextBox 22"/>
          <p:cNvSpPr txBox="1"/>
          <p:nvPr userDrawn="1"/>
        </p:nvSpPr>
        <p:spPr bwMode="gray">
          <a:xfrm>
            <a:off x="264105" y="1739317"/>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a:t>
            </a:r>
            <a:br>
              <a:rPr lang="en-US" sz="2500" b="1" dirty="0">
                <a:solidFill>
                  <a:schemeClr val="bg1"/>
                </a:solidFill>
              </a:rPr>
            </a:br>
            <a:r>
              <a:rPr lang="en-US" sz="2000" b="0" dirty="0">
                <a:solidFill>
                  <a:schemeClr val="bg1"/>
                </a:solidFill>
              </a:rPr>
              <a:t>On-screen</a:t>
            </a:r>
          </a:p>
        </p:txBody>
      </p:sp>
      <p:cxnSp>
        <p:nvCxnSpPr>
          <p:cNvPr id="25" name="Straight Connector 24"/>
          <p:cNvCxnSpPr/>
          <p:nvPr userDrawn="1"/>
        </p:nvCxnSpPr>
        <p:spPr bwMode="gray">
          <a:xfrm>
            <a:off x="271463" y="2566000"/>
            <a:ext cx="206097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271463" y="2644312"/>
            <a:ext cx="2173362" cy="138499"/>
          </a:xfrm>
          <a:prstGeom prst="rect">
            <a:avLst/>
          </a:prstGeom>
          <a:noFill/>
        </p:spPr>
        <p:txBody>
          <a:bodyPr wrap="square" lIns="0" tIns="0" rIns="0" bIns="0" rtlCol="0">
            <a:spAutoFit/>
          </a:bodyPr>
          <a:lstStyle/>
          <a:p>
            <a:pPr>
              <a:spcBef>
                <a:spcPts val="500"/>
              </a:spcBef>
            </a:pPr>
            <a:r>
              <a:rPr lang="pt-BR" sz="900" b="1" dirty="0">
                <a:solidFill>
                  <a:schemeClr val="bg1"/>
                </a:solidFill>
              </a:rPr>
              <a:t>All projected presentations:</a:t>
            </a:r>
          </a:p>
        </p:txBody>
      </p:sp>
      <p:pic>
        <p:nvPicPr>
          <p:cNvPr id="33" name="Picture 32"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666233" y="552450"/>
            <a:ext cx="3459061" cy="2596812"/>
          </a:xfrm>
          <a:prstGeom prst="rect">
            <a:avLst/>
          </a:prstGeom>
          <a:ln w="6350">
            <a:solidFill>
              <a:schemeClr val="accent4"/>
            </a:solidFill>
            <a:miter lim="800000"/>
          </a:ln>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71464" y="897430"/>
            <a:ext cx="1244214" cy="477850"/>
          </a:xfrm>
          <a:prstGeom prst="rect">
            <a:avLst/>
          </a:prstGeom>
        </p:spPr>
      </p:pic>
      <p:sp>
        <p:nvSpPr>
          <p:cNvPr id="32" name="TextBox 31"/>
          <p:cNvSpPr txBox="1"/>
          <p:nvPr userDrawn="1"/>
        </p:nvSpPr>
        <p:spPr bwMode="gray">
          <a:xfrm>
            <a:off x="455635" y="2876813"/>
            <a:ext cx="1344839" cy="897682"/>
          </a:xfrm>
          <a:prstGeom prst="rect">
            <a:avLst/>
          </a:prstGeom>
          <a:noFill/>
        </p:spPr>
        <p:txBody>
          <a:bodyPr wrap="square" lIns="0" tIns="0" rIns="0" bIns="0" rtlCol="0">
            <a:spAutoFit/>
          </a:bodyPr>
          <a:lstStyle/>
          <a:p>
            <a:pPr marL="112713" indent="-112713">
              <a:spcBef>
                <a:spcPts val="400"/>
              </a:spcBef>
              <a:buFont typeface="Arial" panose="020B0604020202020204" pitchFamily="34" charset="0"/>
              <a:buChar char="•"/>
            </a:pPr>
            <a:r>
              <a:rPr lang="en-US" sz="900" dirty="0">
                <a:solidFill>
                  <a:schemeClr val="bg1"/>
                </a:solidFill>
              </a:rPr>
              <a:t>National meetings</a:t>
            </a:r>
          </a:p>
          <a:p>
            <a:pPr marL="112713" indent="-112713">
              <a:spcBef>
                <a:spcPts val="400"/>
              </a:spcBef>
              <a:buFont typeface="Arial" panose="020B0604020202020204" pitchFamily="34" charset="0"/>
              <a:buChar char="•"/>
            </a:pPr>
            <a:r>
              <a:rPr lang="en-US" sz="900" dirty="0">
                <a:solidFill>
                  <a:schemeClr val="bg1"/>
                </a:solidFill>
              </a:rPr>
              <a:t>Webconferences</a:t>
            </a:r>
          </a:p>
          <a:p>
            <a:pPr marL="112713" indent="-112713">
              <a:spcBef>
                <a:spcPts val="400"/>
              </a:spcBef>
              <a:buFont typeface="Arial" panose="020B0604020202020204" pitchFamily="34" charset="0"/>
              <a:buChar char="•"/>
            </a:pPr>
            <a:r>
              <a:rPr lang="en-US" sz="900" dirty="0">
                <a:solidFill>
                  <a:schemeClr val="bg1"/>
                </a:solidFill>
              </a:rPr>
              <a:t>Roundtables</a:t>
            </a:r>
          </a:p>
          <a:p>
            <a:pPr marL="112713" indent="-112713">
              <a:spcBef>
                <a:spcPts val="400"/>
              </a:spcBef>
              <a:buFont typeface="Arial" panose="020B0604020202020204" pitchFamily="34" charset="0"/>
              <a:buChar char="•"/>
            </a:pPr>
            <a:r>
              <a:rPr lang="en-US" sz="900" dirty="0">
                <a:solidFill>
                  <a:schemeClr val="bg1"/>
                </a:solidFill>
              </a:rPr>
              <a:t>Onsites</a:t>
            </a:r>
          </a:p>
          <a:p>
            <a:pPr marL="112713" indent="-112713">
              <a:spcBef>
                <a:spcPts val="400"/>
              </a:spcBef>
              <a:buFont typeface="Arial" panose="020B0604020202020204" pitchFamily="34" charset="0"/>
              <a:buChar char="•"/>
            </a:pPr>
            <a:r>
              <a:rPr lang="en-US" sz="900" dirty="0">
                <a:solidFill>
                  <a:schemeClr val="bg1"/>
                </a:solidFill>
              </a:rPr>
              <a:t>Conferences</a:t>
            </a:r>
          </a:p>
        </p:txBody>
      </p:sp>
      <p:sp>
        <p:nvSpPr>
          <p:cNvPr id="34" name="Rectangle 33"/>
          <p:cNvSpPr/>
          <p:nvPr userDrawn="1"/>
        </p:nvSpPr>
        <p:spPr bwMode="gray">
          <a:xfrm>
            <a:off x="0" y="0"/>
            <a:ext cx="2502244" cy="401986"/>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2019</a:t>
            </a:r>
            <a:r>
              <a:rPr lang="en-US" sz="1200" b="1" baseline="0" dirty="0">
                <a:solidFill>
                  <a:schemeClr val="bg1"/>
                </a:solidFill>
              </a:rPr>
              <a:t> Template Edition</a:t>
            </a:r>
            <a:endParaRPr lang="en-US" sz="1200" b="1" dirty="0">
              <a:solidFill>
                <a:schemeClr val="bg1"/>
              </a:solidFill>
            </a:endParaRPr>
          </a:p>
        </p:txBody>
      </p:sp>
      <p:sp>
        <p:nvSpPr>
          <p:cNvPr id="12" name="Text Placeholder 7"/>
          <p:cNvSpPr txBox="1">
            <a:spLocks/>
          </p:cNvSpPr>
          <p:nvPr userDrawn="1"/>
        </p:nvSpPr>
        <p:spPr bwMode="gray">
          <a:xfrm>
            <a:off x="277813" y="3970588"/>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pic>
        <p:nvPicPr>
          <p:cNvPr id="14" name="Picture 13">
            <a:extLst>
              <a:ext uri="{FF2B5EF4-FFF2-40B4-BE49-F238E27FC236}">
                <a16:creationId xmlns:a16="http://schemas.microsoft.com/office/drawing/2014/main" id="{9166CDF0-C991-469B-B75A-409F40F1564C}"/>
              </a:ext>
            </a:extLst>
          </p:cNvPr>
          <p:cNvPicPr>
            <a:picLocks noChangeAspect="1"/>
          </p:cNvPicPr>
          <p:nvPr userDrawn="1"/>
        </p:nvPicPr>
        <p:blipFill>
          <a:blip r:embed="rId5"/>
          <a:stretch>
            <a:fillRect/>
          </a:stretch>
        </p:blipFill>
        <p:spPr>
          <a:xfrm>
            <a:off x="2678907" y="3320075"/>
            <a:ext cx="3444080" cy="1302544"/>
          </a:xfrm>
          <a:prstGeom prst="rect">
            <a:avLst/>
          </a:prstGeom>
        </p:spPr>
      </p:pic>
      <p:sp>
        <p:nvSpPr>
          <p:cNvPr id="13" name="Rectangle 12">
            <a:extLst>
              <a:ext uri="{FF2B5EF4-FFF2-40B4-BE49-F238E27FC236}">
                <a16:creationId xmlns:a16="http://schemas.microsoft.com/office/drawing/2014/main" id="{E5E0AEC6-4F97-4E0A-AA62-71EC242B1B8D}"/>
              </a:ext>
            </a:extLst>
          </p:cNvPr>
          <p:cNvSpPr/>
          <p:nvPr userDrawn="1"/>
        </p:nvSpPr>
        <p:spPr bwMode="gray">
          <a:xfrm>
            <a:off x="2666233" y="0"/>
            <a:ext cx="3456754"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Delete Page After Reading</a:t>
            </a:r>
          </a:p>
        </p:txBody>
      </p:sp>
    </p:spTree>
    <p:custDataLst>
      <p:tags r:id="rId1"/>
    </p:custDataLst>
    <p:extLst>
      <p:ext uri="{BB962C8B-B14F-4D97-AF65-F5344CB8AC3E}">
        <p14:creationId xmlns:p14="http://schemas.microsoft.com/office/powerpoint/2010/main" val="413359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cxnSp>
        <p:nvCxnSpPr>
          <p:cNvPr id="34" name="Straight Connector 33"/>
          <p:cNvCxnSpPr/>
          <p:nvPr userDrawn="1"/>
        </p:nvCxnSpPr>
        <p:spPr bwMode="gray">
          <a:xfrm>
            <a:off x="283818" y="1110912"/>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tx1"/>
                </a:solidFill>
              </a:rPr>
              <a:t>Notes:</a:t>
            </a:r>
          </a:p>
        </p:txBody>
      </p:sp>
      <p:grpSp>
        <p:nvGrpSpPr>
          <p:cNvPr id="24" name="Group 23"/>
          <p:cNvGrpSpPr/>
          <p:nvPr userDrawn="1"/>
        </p:nvGrpSpPr>
        <p:grpSpPr bwMode="gray">
          <a:xfrm>
            <a:off x="5888334" y="0"/>
            <a:ext cx="458401" cy="507600"/>
            <a:chOff x="5888334" y="0"/>
            <a:chExt cx="458401" cy="507600"/>
          </a:xfrm>
        </p:grpSpPr>
        <p:sp>
          <p:nvSpPr>
            <p:cNvPr id="25" name="Freeform 24"/>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6"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4" name="TextBox 43"/>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cxnSp>
        <p:nvCxnSpPr>
          <p:cNvPr id="45" name="Straight Connector 44"/>
          <p:cNvCxnSpPr/>
          <p:nvPr userDrawn="1"/>
        </p:nvCxnSpPr>
        <p:spPr bwMode="gray">
          <a:xfrm>
            <a:off x="283818" y="439742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gray">
          <a:xfrm>
            <a:off x="283818" y="1476081"/>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gray">
          <a:xfrm>
            <a:off x="283818" y="1841250"/>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gray">
          <a:xfrm>
            <a:off x="283818" y="220641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gray">
          <a:xfrm>
            <a:off x="283818" y="2571588"/>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gray">
          <a:xfrm>
            <a:off x="283818" y="2936757"/>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gray">
          <a:xfrm>
            <a:off x="283818" y="3301926"/>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gray">
          <a:xfrm>
            <a:off x="283818" y="3667095"/>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gray">
          <a:xfrm>
            <a:off x="283818" y="4032264"/>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962089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sp>
        <p:nvSpPr>
          <p:cNvPr id="20" name="Title 19"/>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Text Placeholder 21"/>
          <p:cNvSpPr>
            <a:spLocks noGrp="1"/>
          </p:cNvSpPr>
          <p:nvPr>
            <p:ph type="body" sz="quarter" idx="16" hasCustomPrompt="1"/>
          </p:nvPr>
        </p:nvSpPr>
        <p:spPr bwMode="gray">
          <a:xfrm>
            <a:off x="371475" y="434285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Tree>
    <p:custDataLst>
      <p:tags r:id="rId1"/>
    </p:custDataLst>
    <p:extLst>
      <p:ext uri="{BB962C8B-B14F-4D97-AF65-F5344CB8AC3E}">
        <p14:creationId xmlns:p14="http://schemas.microsoft.com/office/powerpoint/2010/main" val="3485206770"/>
      </p:ext>
    </p:extLst>
  </p:cSld>
  <p:clrMapOvr>
    <a:masterClrMapping/>
  </p:clrMapOvr>
  <p:extLst>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Straight Connector 4"/>
          <p:cNvCxnSpPr/>
          <p:nvPr userDrawn="1"/>
        </p:nvCxnSpPr>
        <p:spPr bwMode="gray">
          <a:xfrm>
            <a:off x="22860" y="4097682"/>
            <a:ext cx="6355080"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accent3"/>
                </a:solidFill>
                <a:latin typeface="+mn-lt"/>
              </a:defRPr>
            </a:lvl1pPr>
          </a:lstStyle>
          <a:p>
            <a:r>
              <a:rPr lang="en-US" dirty="0"/>
              <a:t>Insert Program Name Here</a:t>
            </a:r>
          </a:p>
        </p:txBody>
      </p:sp>
      <p:sp>
        <p:nvSpPr>
          <p:cNvPr id="4" name="Text Placeholder 3"/>
          <p:cNvSpPr>
            <a:spLocks noGrp="1"/>
          </p:cNvSpPr>
          <p:nvPr>
            <p:ph type="body" sz="quarter" idx="16" hasCustomPrompt="1"/>
          </p:nvPr>
        </p:nvSpPr>
        <p:spPr bwMode="gray">
          <a:xfrm>
            <a:off x="3389943" y="4431033"/>
            <a:ext cx="2987997" cy="153888"/>
          </a:xfrm>
        </p:spPr>
        <p:txBody>
          <a:bodyPr wrap="none"/>
          <a:lstStyle>
            <a:lvl1pPr marL="0" indent="0" algn="r">
              <a:spcBef>
                <a:spcPts val="0"/>
              </a:spcBef>
              <a:buNone/>
              <a:defRPr sz="1000">
                <a:solidFill>
                  <a:schemeClr val="accent3"/>
                </a:solidFill>
              </a:defRPr>
            </a:lvl1pPr>
          </a:lstStyle>
          <a:p>
            <a:pPr lvl="0"/>
            <a:r>
              <a:rPr lang="en-US" dirty="0"/>
              <a:t>Insert Sub-program Name Here (if necessary)</a:t>
            </a:r>
          </a:p>
        </p:txBody>
      </p:sp>
    </p:spTree>
    <p:custDataLst>
      <p:tags r:id="rId1"/>
    </p:custDataLst>
    <p:extLst>
      <p:ext uri="{BB962C8B-B14F-4D97-AF65-F5344CB8AC3E}">
        <p14:creationId xmlns:p14="http://schemas.microsoft.com/office/powerpoint/2010/main" val="1714615953"/>
      </p:ext>
    </p:extLst>
  </p:cSld>
  <p:clrMapOvr>
    <a:masterClrMapping/>
  </p:clrMapOvr>
  <p:extLst>
    <p:ext uri="{DCECCB84-F9BA-43D5-87BE-67443E8EF086}">
      <p15:sldGuideLst xmlns:p15="http://schemas.microsoft.com/office/powerpoint/2012/main">
        <p15:guide id="1" orient="horz" pos="263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Text Placeholder 5"/>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Text Placeholder 7"/>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0" name="Text Placeholder 9"/>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Text Placeholder 11"/>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4" name="Text Placeholder 13"/>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17" name="Text Placeholder 16"/>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26"/>
          <p:cNvSpPr>
            <a:spLocks noGrp="1"/>
          </p:cNvSpPr>
          <p:nvPr>
            <p:ph type="body" sz="quarter" idx="43" hasCustomPrompt="1"/>
          </p:nvPr>
        </p:nvSpPr>
        <p:spPr bwMode="gray">
          <a:xfrm>
            <a:off x="688369" y="2888149"/>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29" name="Text Placeholder 28"/>
          <p:cNvSpPr>
            <a:spLocks noGrp="1"/>
          </p:cNvSpPr>
          <p:nvPr>
            <p:ph type="body" sz="quarter" idx="44" hasCustomPrompt="1"/>
          </p:nvPr>
        </p:nvSpPr>
        <p:spPr bwMode="gray">
          <a:xfrm>
            <a:off x="688369" y="3097903"/>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Straight Connector 15"/>
          <p:cNvCxnSpPr/>
          <p:nvPr userDrawn="1"/>
        </p:nvCxnSpPr>
        <p:spPr bwMode="gray">
          <a:xfrm>
            <a:off x="4773942" y="309824"/>
            <a:ext cx="0" cy="449077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400"/>
              </a:spcBef>
            </a:pPr>
            <a:r>
              <a:rPr lang="en-US" sz="500" b="1" baseline="0" dirty="0">
                <a:solidFill>
                  <a:schemeClr val="tx1"/>
                </a:solidFill>
                <a:latin typeface="+mn-lt"/>
                <a:cs typeface="Arial"/>
              </a:rPr>
              <a:t>LEGAL CAVEAT</a:t>
            </a:r>
          </a:p>
          <a:p>
            <a:pPr>
              <a:spcBef>
                <a:spcPts val="400"/>
              </a:spcBef>
            </a:pPr>
            <a:r>
              <a:rPr lang="en-US" sz="500" baseline="0" dirty="0">
                <a:solidFill>
                  <a:schemeClr val="tx1"/>
                </a:solidFill>
                <a:latin typeface="+mn-lt"/>
                <a:cs typeface="Arial"/>
              </a:rPr>
              <a:t>EAB Global, Inc. (“EAB”) has made efforts to verify the accuracy of the information it provides to members. This report relies</a:t>
            </a:r>
            <a:br>
              <a:rPr lang="en-US" sz="500" baseline="0" dirty="0">
                <a:solidFill>
                  <a:schemeClr val="tx1"/>
                </a:solidFill>
                <a:latin typeface="+mn-lt"/>
                <a:cs typeface="Arial"/>
              </a:rPr>
            </a:br>
            <a:r>
              <a:rPr lang="en-US" sz="500" baseline="0" dirty="0">
                <a:solidFill>
                  <a:schemeClr val="tx1"/>
                </a:solidFill>
                <a:latin typeface="+mn-lt"/>
                <a:cs typeface="Arial"/>
              </a:rPr>
              <a:t>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a:t>
            </a:r>
            <a:br>
              <a:rPr lang="en-US" sz="500" baseline="0" dirty="0">
                <a:solidFill>
                  <a:schemeClr val="tx1"/>
                </a:solidFill>
                <a:latin typeface="+mn-lt"/>
                <a:cs typeface="Arial"/>
              </a:rPr>
            </a:br>
            <a:r>
              <a:rPr lang="en-US" sz="500" baseline="0" dirty="0">
                <a:solidFill>
                  <a:schemeClr val="tx1"/>
                </a:solidFill>
                <a:latin typeface="+mn-lt"/>
                <a:cs typeface="Arial"/>
              </a:rPr>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600"/>
              </a:spcBef>
            </a:pPr>
            <a:r>
              <a:rPr lang="en-US" sz="500" baseline="0" dirty="0">
                <a:solidFill>
                  <a:schemeClr val="tx1"/>
                </a:solidFill>
                <a:latin typeface="+mn-lt"/>
                <a:cs typeface="Arial"/>
              </a:rPr>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p:txBody>
      </p:sp>
    </p:spTree>
    <p:custDataLst>
      <p:tags r:id="rId1"/>
    </p:custDataLst>
    <p:extLst>
      <p:ext uri="{BB962C8B-B14F-4D97-AF65-F5344CB8AC3E}">
        <p14:creationId xmlns:p14="http://schemas.microsoft.com/office/powerpoint/2010/main" val="2756965695"/>
      </p:ext>
    </p:extLst>
  </p:cSld>
  <p:clrMapOvr>
    <a:masterClrMapping/>
  </p:clrMapOvr>
  <p:extLst>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TextBox 7"/>
          <p:cNvSpPr txBox="1"/>
          <p:nvPr userDrawn="1"/>
        </p:nvSpPr>
        <p:spPr bwMode="gray">
          <a:xfrm>
            <a:off x="4860213" y="24057"/>
            <a:ext cx="1473868" cy="4514056"/>
          </a:xfrm>
          <a:prstGeom prst="rect">
            <a:avLst/>
          </a:prstGeom>
          <a:noFill/>
        </p:spPr>
        <p:txBody>
          <a:bodyPr wrap="square" lIns="0" tIns="0" rIns="0" bIns="0" rtlCol="0">
            <a:spAutoFit/>
          </a:bodyPr>
          <a:lstStyle/>
          <a:p>
            <a:pPr>
              <a:spcBef>
                <a:spcPts val="400"/>
              </a:spcBef>
            </a:pPr>
            <a:r>
              <a:rPr lang="en-US" sz="500" b="1" baseline="0" dirty="0">
                <a:solidFill>
                  <a:schemeClr val="tx1"/>
                </a:solidFill>
                <a:latin typeface="+mn-lt"/>
                <a:cs typeface="Arial"/>
              </a:rPr>
              <a:t>IMPORTANT: Please read the following.</a:t>
            </a:r>
          </a:p>
          <a:p>
            <a:pPr>
              <a:spcBef>
                <a:spcPts val="400"/>
              </a:spcBef>
            </a:pPr>
            <a:r>
              <a:rPr lang="en-US" sz="500" baseline="0" dirty="0">
                <a:solidFill>
                  <a:schemeClr val="tx1"/>
                </a:solidFill>
                <a:latin typeface="+mn-lt"/>
                <a:cs typeface="Arial"/>
              </a:rPr>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91440" indent="-114300">
              <a:spcBef>
                <a:spcPts val="400"/>
              </a:spcBef>
            </a:pPr>
            <a:r>
              <a:rPr lang="en-US" sz="500" baseline="0" dirty="0">
                <a:solidFill>
                  <a:schemeClr val="tx1"/>
                </a:solidFill>
                <a:latin typeface="+mn-lt"/>
                <a:cs typeface="Arial"/>
              </a:rPr>
              <a:t>1.	All right, title, and interest in and to this Report is owned by an EAB Organization. Except as stated herein, no right, license, permission, or interest of any kind in </a:t>
            </a:r>
            <a:br>
              <a:rPr lang="en-US" sz="500" baseline="0" dirty="0">
                <a:solidFill>
                  <a:schemeClr val="tx1"/>
                </a:solidFill>
                <a:latin typeface="+mn-lt"/>
                <a:cs typeface="Arial"/>
              </a:rPr>
            </a:br>
            <a:r>
              <a:rPr lang="en-US" sz="500" baseline="0" dirty="0">
                <a:solidFill>
                  <a:schemeClr val="tx1"/>
                </a:solidFill>
                <a:latin typeface="+mn-lt"/>
                <a:cs typeface="Arial"/>
              </a:rPr>
              <a:t>this Report is intended to be given, transferred to, or acquired by a member. Each member is authorized to use this Report only to the extent expressly authorized herein.</a:t>
            </a:r>
          </a:p>
          <a:p>
            <a:pPr marL="91440" indent="-114300">
              <a:spcBef>
                <a:spcPts val="400"/>
              </a:spcBef>
            </a:pPr>
            <a:r>
              <a:rPr lang="en-US" sz="500" baseline="0" dirty="0">
                <a:solidFill>
                  <a:schemeClr val="tx1"/>
                </a:solidFill>
                <a:latin typeface="+mn-lt"/>
                <a:cs typeface="Arial"/>
              </a:rPr>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91440" indent="-114300">
              <a:spcBef>
                <a:spcPts val="400"/>
              </a:spcBef>
            </a:pPr>
            <a:r>
              <a:rPr lang="en-US" sz="500" baseline="0" dirty="0">
                <a:solidFill>
                  <a:schemeClr val="tx1"/>
                </a:solidFill>
                <a:latin typeface="+mn-lt"/>
                <a:cs typeface="Arial"/>
              </a:rPr>
              <a:t>3.	Each member may make this Report available solely to those of its employees and agents who (a) are registered for the workshop or membership program of which this Report is a part, (b) require access to this Report in order to learn </a:t>
            </a:r>
            <a:br>
              <a:rPr lang="en-US" sz="500" baseline="0" dirty="0">
                <a:solidFill>
                  <a:schemeClr val="tx1"/>
                </a:solidFill>
                <a:latin typeface="+mn-lt"/>
                <a:cs typeface="Arial"/>
              </a:rPr>
            </a:br>
            <a:r>
              <a:rPr lang="en-US" sz="500" baseline="0" dirty="0">
                <a:solidFill>
                  <a:schemeClr val="tx1"/>
                </a:solidFill>
                <a:latin typeface="+mn-lt"/>
                <a:cs typeface="Arial"/>
              </a:rPr>
              <a:t>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91440" indent="-114300">
              <a:spcBef>
                <a:spcPts val="400"/>
              </a:spcBef>
            </a:pPr>
            <a:r>
              <a:rPr lang="en-US" sz="500" baseline="0" dirty="0">
                <a:solidFill>
                  <a:schemeClr val="tx1"/>
                </a:solidFill>
                <a:latin typeface="+mn-lt"/>
                <a:cs typeface="Arial"/>
              </a:rPr>
              <a:t>4.	Each member shall not remove from this Report any confidential markings, copyright notices, and/or other similar indicia herein.</a:t>
            </a:r>
          </a:p>
          <a:p>
            <a:pPr marL="91440" indent="-114300">
              <a:spcBef>
                <a:spcPts val="400"/>
              </a:spcBef>
            </a:pPr>
            <a:r>
              <a:rPr lang="en-US" sz="500" baseline="0" dirty="0">
                <a:solidFill>
                  <a:schemeClr val="tx1"/>
                </a:solidFill>
                <a:latin typeface="+mn-lt"/>
                <a:cs typeface="Arial"/>
              </a:rPr>
              <a:t>5.	Each member is responsible for any breach of its obligations as stated herein by any of its employees or agents.</a:t>
            </a:r>
          </a:p>
          <a:p>
            <a:pPr marL="91440" indent="-114300">
              <a:spcBef>
                <a:spcPts val="400"/>
              </a:spcBef>
            </a:pPr>
            <a:r>
              <a:rPr lang="en-US" sz="500" baseline="0" dirty="0">
                <a:solidFill>
                  <a:schemeClr val="tx1"/>
                </a:solidFill>
                <a:latin typeface="+mn-lt"/>
                <a:cs typeface="Arial"/>
              </a:rPr>
              <a:t>6.	If a member is unwilling to abide by any </a:t>
            </a:r>
            <a:br>
              <a:rPr lang="en-US" sz="500" baseline="0" dirty="0">
                <a:solidFill>
                  <a:schemeClr val="tx1"/>
                </a:solidFill>
                <a:latin typeface="+mn-lt"/>
                <a:cs typeface="Arial"/>
              </a:rPr>
            </a:br>
            <a:r>
              <a:rPr lang="en-US" sz="500" baseline="0" dirty="0">
                <a:solidFill>
                  <a:schemeClr val="tx1"/>
                </a:solidFill>
                <a:latin typeface="+mn-lt"/>
                <a:cs typeface="Arial"/>
              </a:rPr>
              <a:t>of the foregoing obligations, then such member shall promptly return this Report and all copies thereof to EAB.</a:t>
            </a:r>
          </a:p>
        </p:txBody>
      </p:sp>
      <p:cxnSp>
        <p:nvCxnSpPr>
          <p:cNvPr id="10" name="Straight Connector 9"/>
          <p:cNvCxnSpPr/>
          <p:nvPr userDrawn="1"/>
        </p:nvCxnSpPr>
        <p:spPr bwMode="gray">
          <a:xfrm>
            <a:off x="4773942" y="0"/>
            <a:ext cx="0" cy="4522788"/>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Title 1"/>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Text Placeholder 5"/>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Text Placeholder 7"/>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7" name="Text Placeholder 9"/>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Text Placeholder 11"/>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9" name="Text Placeholder 13"/>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40" name="Text Placeholder 16"/>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41" name="Text Placeholder 26"/>
          <p:cNvSpPr>
            <a:spLocks noGrp="1"/>
          </p:cNvSpPr>
          <p:nvPr>
            <p:ph type="body" sz="quarter" idx="43" hasCustomPrompt="1"/>
          </p:nvPr>
        </p:nvSpPr>
        <p:spPr bwMode="gray">
          <a:xfrm>
            <a:off x="591552" y="2888149"/>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2" name="Text Placeholder 28"/>
          <p:cNvSpPr>
            <a:spLocks noGrp="1"/>
          </p:cNvSpPr>
          <p:nvPr>
            <p:ph type="body" sz="quarter" idx="44" hasCustomPrompt="1"/>
          </p:nvPr>
        </p:nvSpPr>
        <p:spPr bwMode="gray">
          <a:xfrm>
            <a:off x="591552" y="3097903"/>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Straight Connector 12"/>
          <p:cNvCxnSpPr/>
          <p:nvPr userDrawn="1"/>
        </p:nvCxnSpPr>
        <p:spPr bwMode="gray">
          <a:xfrm>
            <a:off x="4086830"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4173101" y="198787"/>
            <a:ext cx="2060883" cy="4429575"/>
          </a:xfrm>
          <a:prstGeom prst="rect">
            <a:avLst/>
          </a:prstGeom>
          <a:noFill/>
        </p:spPr>
        <p:txBody>
          <a:bodyPr wrap="square" lIns="0" tIns="0" rIns="0" bIns="0" rtlCol="0">
            <a:noAutofit/>
          </a:bodyPr>
          <a:lstStyle/>
          <a:p>
            <a:pPr>
              <a:spcBef>
                <a:spcPts val="300"/>
              </a:spcBef>
            </a:pPr>
            <a:r>
              <a:rPr lang="en-US" sz="420" b="1" dirty="0"/>
              <a:t>LEGAL CAVEAT</a:t>
            </a:r>
          </a:p>
          <a:p>
            <a:pPr>
              <a:spcBef>
                <a:spcPts val="300"/>
              </a:spcBef>
            </a:pPr>
            <a:r>
              <a:rPr lang="en-US" sz="420" dirty="0"/>
              <a:t>EAB Global, Inc.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a:t>
            </a:r>
            <a:r>
              <a:rPr lang="en-US" sz="420" baseline="0" dirty="0"/>
              <a:t> </a:t>
            </a:r>
            <a:r>
              <a:rPr lang="en-US" sz="420" dirty="0"/>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300"/>
              </a:spcBef>
            </a:pPr>
            <a:r>
              <a:rPr lang="en-US" sz="420" dirty="0"/>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a:t>
            </a:r>
            <a:br>
              <a:rPr lang="en-US" sz="420" dirty="0"/>
            </a:br>
            <a:r>
              <a:rPr lang="en-US" sz="420" dirty="0"/>
              <a:t>(b) an endorsement of the company or its products or services by an EAB Organization. No EAB Organization is affiliated with any such company.</a:t>
            </a:r>
          </a:p>
          <a:p>
            <a:pPr>
              <a:spcBef>
                <a:spcPts val="800"/>
              </a:spcBef>
            </a:pPr>
            <a:r>
              <a:rPr lang="en-US" sz="420" b="1" dirty="0"/>
              <a:t>IMPORTANT: Please read the following.</a:t>
            </a:r>
          </a:p>
          <a:p>
            <a:pPr>
              <a:spcBef>
                <a:spcPts val="300"/>
              </a:spcBef>
            </a:pPr>
            <a:r>
              <a:rPr lang="en-US" sz="420" dirty="0"/>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114300" indent="-114300">
              <a:spcBef>
                <a:spcPts val="300"/>
              </a:spcBef>
            </a:pPr>
            <a:r>
              <a:rPr lang="en-US" sz="420" dirty="0"/>
              <a:t>1.	All right, title, and interest in and to this Report is owned 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114300" indent="-114300">
              <a:spcBef>
                <a:spcPts val="300"/>
              </a:spcBef>
            </a:pPr>
            <a:r>
              <a:rPr lang="en-US" sz="420" dirty="0"/>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4300" indent="-114300">
              <a:spcBef>
                <a:spcPts val="300"/>
              </a:spcBef>
            </a:pPr>
            <a:r>
              <a:rPr lang="en-US" sz="42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4300" indent="-114300">
              <a:spcBef>
                <a:spcPts val="300"/>
              </a:spcBef>
            </a:pPr>
            <a:r>
              <a:rPr lang="en-US" sz="420" dirty="0"/>
              <a:t>4.	Each member shall not remove from this Report any confidential markings, copyright notices, and/or other similar indicia herein.</a:t>
            </a:r>
          </a:p>
          <a:p>
            <a:pPr marL="114300" indent="-114300">
              <a:spcBef>
                <a:spcPts val="300"/>
              </a:spcBef>
            </a:pPr>
            <a:r>
              <a:rPr lang="en-US" sz="420" dirty="0"/>
              <a:t>5.	Each member is responsible for any breach of its obligations as stated herein by any of its employees or agents.</a:t>
            </a:r>
          </a:p>
          <a:p>
            <a:pPr marL="114300" indent="-114300">
              <a:spcBef>
                <a:spcPts val="300"/>
              </a:spcBef>
            </a:pPr>
            <a:r>
              <a:rPr lang="en-US" sz="420" dirty="0"/>
              <a:t>6.	If a member is unwilling to abide by any of the foregoing obligations, then such member shall promptly return this Report and all copies thereof to EAB.</a:t>
            </a:r>
          </a:p>
        </p:txBody>
      </p:sp>
    </p:spTree>
    <p:custDataLst>
      <p:tags r:id="rId1"/>
    </p:custDataLst>
    <p:extLst>
      <p:ext uri="{BB962C8B-B14F-4D97-AF65-F5344CB8AC3E}">
        <p14:creationId xmlns:p14="http://schemas.microsoft.com/office/powerpoint/2010/main" val="1794712829"/>
      </p:ext>
    </p:extLst>
  </p:cSld>
  <p:clrMapOvr>
    <a:masterClrMapping/>
  </p:clrMapOvr>
  <p:extLst>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sp>
        <p:nvSpPr>
          <p:cNvPr id="26" name="Rectangle 25">
            <a:hlinkClick r:id="rId3"/>
          </p:cNvPr>
          <p:cNvSpPr/>
          <p:nvPr userDrawn="1"/>
        </p:nvSpPr>
        <p:spPr bwMode="gray">
          <a:xfrm>
            <a:off x="996386" y="3293849"/>
            <a:ext cx="4408029" cy="1288356"/>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27" name="Group 26"/>
          <p:cNvGrpSpPr/>
          <p:nvPr userDrawn="1"/>
        </p:nvGrpSpPr>
        <p:grpSpPr>
          <a:xfrm>
            <a:off x="1564154" y="3459989"/>
            <a:ext cx="3272492" cy="957891"/>
            <a:chOff x="2249954" y="8720284"/>
            <a:chExt cx="3272492" cy="957891"/>
          </a:xfrm>
        </p:grpSpPr>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266202" y="8720284"/>
              <a:ext cx="1239997" cy="474433"/>
            </a:xfrm>
            <a:prstGeom prst="rect">
              <a:avLst/>
            </a:prstGeom>
          </p:spPr>
        </p:pic>
        <p:sp>
          <p:nvSpPr>
            <p:cNvPr id="29" name="TextBox 28"/>
            <p:cNvSpPr txBox="1"/>
            <p:nvPr userDrawn="1"/>
          </p:nvSpPr>
          <p:spPr bwMode="gray">
            <a:xfrm>
              <a:off x="2249954" y="9306278"/>
              <a:ext cx="3272492"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a:t>
              </a:r>
            </a:p>
            <a:p>
              <a:pPr algn="ctr">
                <a:spcBef>
                  <a:spcPts val="500"/>
                </a:spcBef>
              </a:pPr>
              <a:r>
                <a:rPr lang="en-US" sz="1000" spc="0" baseline="0" dirty="0">
                  <a:latin typeface="+mj-lt"/>
                </a:rPr>
                <a:t>202-747-1000   </a:t>
              </a:r>
              <a:r>
                <a:rPr lang="en-US" sz="1000" spc="0" baseline="0" dirty="0">
                  <a:solidFill>
                    <a:schemeClr val="accent6"/>
                  </a:solidFill>
                  <a:latin typeface="+mj-lt"/>
                </a:rPr>
                <a:t>eab.com</a:t>
              </a:r>
            </a:p>
          </p:txBody>
        </p:sp>
        <p:cxnSp>
          <p:nvCxnSpPr>
            <p:cNvPr id="30" name="Straight Connector 29"/>
            <p:cNvCxnSpPr/>
            <p:nvPr userDrawn="1"/>
          </p:nvCxnSpPr>
          <p:spPr bwMode="gray">
            <a:xfrm>
              <a:off x="32409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3922418"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47323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4023136"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9" name="Text Placeholder 18"/>
          <p:cNvSpPr>
            <a:spLocks noGrp="1"/>
          </p:cNvSpPr>
          <p:nvPr>
            <p:ph type="body" sz="quarter" idx="10" hasCustomPrompt="1"/>
          </p:nvPr>
        </p:nvSpPr>
        <p:spPr bwMode="gray">
          <a:xfrm>
            <a:off x="262272" y="97401"/>
            <a:ext cx="2543175" cy="123111"/>
          </a:xfrm>
        </p:spPr>
        <p:txBody>
          <a:bodyPr/>
          <a:lstStyle>
            <a:lvl1pPr marL="0" indent="0">
              <a:spcBef>
                <a:spcPts val="0"/>
              </a:spcBef>
              <a:buNone/>
              <a:defRPr sz="800"/>
            </a:lvl1pPr>
          </a:lstStyle>
          <a:p>
            <a:pPr lvl="0"/>
            <a:r>
              <a:rPr lang="en-US" dirty="0"/>
              <a:t>Top Kicker – Verdana 8pt Regular, Title Case</a:t>
            </a:r>
          </a:p>
        </p:txBody>
      </p:sp>
      <p:sp>
        <p:nvSpPr>
          <p:cNvPr id="21" name="Text Placeholder 20"/>
          <p:cNvSpPr>
            <a:spLocks noGrp="1"/>
          </p:cNvSpPr>
          <p:nvPr>
            <p:ph type="body" sz="quarter" idx="11" hasCustomPrompt="1"/>
          </p:nvPr>
        </p:nvSpPr>
        <p:spPr bwMode="gray">
          <a:xfrm>
            <a:off x="266700" y="640267"/>
            <a:ext cx="5867400" cy="184666"/>
          </a:xfrm>
        </p:spPr>
        <p:txBody>
          <a:bodyPr/>
          <a:lstStyle>
            <a:lvl1pPr marL="0" indent="0">
              <a:spcBef>
                <a:spcPts val="0"/>
              </a:spcBef>
              <a:buNone/>
              <a:defRPr sz="1200"/>
            </a:lvl1pPr>
          </a:lstStyle>
          <a:p>
            <a:pPr lvl="0"/>
            <a:r>
              <a:rPr lang="en-US" dirty="0"/>
              <a:t>Slide Subtitle – Verdana 12pt Regular, Title Case</a:t>
            </a:r>
          </a:p>
        </p:txBody>
      </p:sp>
      <p:sp>
        <p:nvSpPr>
          <p:cNvPr id="23" name="Text Placeholder 22"/>
          <p:cNvSpPr>
            <a:spLocks noGrp="1"/>
          </p:cNvSpPr>
          <p:nvPr>
            <p:ph type="body" sz="quarter" idx="12" hasCustomPrompt="1"/>
          </p:nvPr>
        </p:nvSpPr>
        <p:spPr bwMode="gray">
          <a:xfrm>
            <a:off x="266700" y="309824"/>
            <a:ext cx="5472363" cy="256480"/>
          </a:xfrm>
        </p:spPr>
        <p:txBody>
          <a:bodyPr anchor="b" anchorCtr="0"/>
          <a:lstStyle>
            <a:lvl1pPr marL="0" indent="0">
              <a:lnSpc>
                <a:spcPts val="2000"/>
              </a:lnSpc>
              <a:spcBef>
                <a:spcPts val="0"/>
              </a:spcBef>
              <a:buNone/>
              <a:defRPr sz="1800" spc="50" baseline="0">
                <a:latin typeface="+mj-lt"/>
              </a:defRPr>
            </a:lvl1pPr>
          </a:lstStyle>
          <a:p>
            <a:pPr lvl="0"/>
            <a:r>
              <a:rPr lang="en-US" dirty="0"/>
              <a:t>Slide Title – Rockwell 18pt Regular, Title Case</a:t>
            </a:r>
          </a:p>
        </p:txBody>
      </p:sp>
      <p:sp>
        <p:nvSpPr>
          <p:cNvPr id="28" name="Text Placeholder 27"/>
          <p:cNvSpPr>
            <a:spLocks noGrp="1"/>
          </p:cNvSpPr>
          <p:nvPr>
            <p:ph type="body" sz="quarter" idx="13" hasCustomPrompt="1"/>
          </p:nvPr>
        </p:nvSpPr>
        <p:spPr bwMode="gray">
          <a:xfrm>
            <a:off x="4081645" y="4600545"/>
            <a:ext cx="2319155" cy="200055"/>
          </a:xfrm>
        </p:spPr>
        <p:txBody>
          <a:bodyPr rIns="64008" bIns="45720" anchor="b" anchorCtr="0"/>
          <a:lstStyle>
            <a:lvl1pPr marL="0" indent="0">
              <a:buNone/>
              <a:defRPr sz="500">
                <a:solidFill>
                  <a:schemeClr val="tx1"/>
                </a:solidFill>
              </a:defRPr>
            </a:lvl1pPr>
          </a:lstStyle>
          <a:p>
            <a:pPr lvl="0"/>
            <a:r>
              <a:rPr lang="en-US" dirty="0"/>
              <a:t>Source: Click to add source. Use a single space after “Source:” and a period at the end of the source. Stretch the box to the left as needed.</a:t>
            </a:r>
          </a:p>
        </p:txBody>
      </p:sp>
      <p:sp>
        <p:nvSpPr>
          <p:cNvPr id="30" name="Text Placeholder 29"/>
          <p:cNvSpPr>
            <a:spLocks noGrp="1"/>
          </p:cNvSpPr>
          <p:nvPr>
            <p:ph type="body" sz="quarter" idx="14" hasCustomPrompt="1"/>
          </p:nvPr>
        </p:nvSpPr>
        <p:spPr bwMode="gray">
          <a:xfrm>
            <a:off x="0" y="4403825"/>
            <a:ext cx="2004960" cy="230832"/>
          </a:xfrm>
        </p:spPr>
        <p:txBody>
          <a:bodyPr lIns="64008" anchor="b" anchorCtr="0"/>
          <a:lstStyle>
            <a:lvl1pPr marL="118872" indent="-115888">
              <a:spcBef>
                <a:spcPts val="200"/>
              </a:spcBef>
              <a:buFont typeface="+mj-lt"/>
              <a:buAutoNum type="arabicParenR"/>
              <a:defRPr sz="500"/>
            </a:lvl1pPr>
          </a:lstStyle>
          <a:p>
            <a:pPr lvl="0"/>
            <a:r>
              <a:rPr lang="en-US" dirty="0"/>
              <a:t>Click to add footnote. Numbers appear automatically (no additional space or tab needed). Use a period at the end of each footnote. Stretch the box to the right as needed.</a:t>
            </a:r>
          </a:p>
        </p:txBody>
      </p: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extLst>
      <p:ext uri="{BB962C8B-B14F-4D97-AF65-F5344CB8AC3E}">
        <p14:creationId xmlns:p14="http://schemas.microsoft.com/office/powerpoint/2010/main" val="3952269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2" name="Rectangle 21"/>
          <p:cNvSpPr/>
          <p:nvPr userDrawn="1"/>
        </p:nvSpPr>
        <p:spPr bwMode="gray">
          <a:xfrm>
            <a:off x="0" y="444200"/>
            <a:ext cx="2502244" cy="4356399"/>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3" name="TextBox 22"/>
          <p:cNvSpPr txBox="1"/>
          <p:nvPr userDrawn="1"/>
        </p:nvSpPr>
        <p:spPr bwMode="gray">
          <a:xfrm>
            <a:off x="264105" y="1537982"/>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a:t>
            </a:r>
            <a:br>
              <a:rPr lang="en-US" sz="2500" b="1" dirty="0">
                <a:solidFill>
                  <a:schemeClr val="bg1"/>
                </a:solidFill>
              </a:rPr>
            </a:br>
            <a:r>
              <a:rPr lang="en-US" sz="2000" b="0" dirty="0">
                <a:solidFill>
                  <a:schemeClr val="bg1"/>
                </a:solidFill>
              </a:rPr>
              <a:t>On-screen</a:t>
            </a:r>
          </a:p>
        </p:txBody>
      </p:sp>
      <p:cxnSp>
        <p:nvCxnSpPr>
          <p:cNvPr id="25" name="Straight Connector 24"/>
          <p:cNvCxnSpPr/>
          <p:nvPr userDrawn="1"/>
        </p:nvCxnSpPr>
        <p:spPr bwMode="gray">
          <a:xfrm>
            <a:off x="271463" y="2406497"/>
            <a:ext cx="206097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271463" y="2484809"/>
            <a:ext cx="2173362" cy="169277"/>
          </a:xfrm>
          <a:prstGeom prst="rect">
            <a:avLst/>
          </a:prstGeom>
          <a:noFill/>
        </p:spPr>
        <p:txBody>
          <a:bodyPr wrap="square" lIns="0" tIns="0" rIns="0" bIns="0" rtlCol="0">
            <a:spAutoFit/>
          </a:bodyPr>
          <a:lstStyle/>
          <a:p>
            <a:pPr>
              <a:spcBef>
                <a:spcPts val="500"/>
              </a:spcBef>
            </a:pPr>
            <a:r>
              <a:rPr lang="pt-BR" sz="1100" dirty="0">
                <a:solidFill>
                  <a:schemeClr val="bg1"/>
                </a:solidFill>
              </a:rPr>
              <a:t>All projected presentations:</a:t>
            </a:r>
          </a:p>
        </p:txBody>
      </p:sp>
      <p:pic>
        <p:nvPicPr>
          <p:cNvPr id="33" name="Picture 32"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666233" y="617182"/>
            <a:ext cx="3459061" cy="2596812"/>
          </a:xfrm>
          <a:prstGeom prst="rect">
            <a:avLst/>
          </a:prstGeom>
          <a:ln w="6350">
            <a:solidFill>
              <a:schemeClr val="accent4"/>
            </a:solidFill>
            <a:miter lim="800000"/>
          </a:ln>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71464" y="768186"/>
            <a:ext cx="1244214" cy="477850"/>
          </a:xfrm>
          <a:prstGeom prst="rect">
            <a:avLst/>
          </a:prstGeom>
        </p:spPr>
      </p:pic>
      <p:sp>
        <p:nvSpPr>
          <p:cNvPr id="32" name="TextBox 31"/>
          <p:cNvSpPr txBox="1"/>
          <p:nvPr userDrawn="1"/>
        </p:nvSpPr>
        <p:spPr bwMode="gray">
          <a:xfrm>
            <a:off x="455635" y="2789022"/>
            <a:ext cx="1344839" cy="1025922"/>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000" dirty="0">
                <a:solidFill>
                  <a:schemeClr val="bg1"/>
                </a:solidFill>
              </a:rPr>
              <a:t>National meetings</a:t>
            </a:r>
          </a:p>
          <a:p>
            <a:pPr marL="112713" indent="-112713">
              <a:spcBef>
                <a:spcPts val="500"/>
              </a:spcBef>
              <a:buFont typeface="Arial" panose="020B0604020202020204" pitchFamily="34" charset="0"/>
              <a:buChar char="•"/>
            </a:pPr>
            <a:r>
              <a:rPr lang="en-US" sz="1000" dirty="0" err="1">
                <a:solidFill>
                  <a:schemeClr val="bg1"/>
                </a:solidFill>
              </a:rPr>
              <a:t>Webconferences</a:t>
            </a:r>
            <a:endParaRPr lang="en-US" sz="1000" dirty="0">
              <a:solidFill>
                <a:schemeClr val="bg1"/>
              </a:solidFill>
            </a:endParaRPr>
          </a:p>
          <a:p>
            <a:pPr marL="112713" indent="-112713">
              <a:spcBef>
                <a:spcPts val="500"/>
              </a:spcBef>
              <a:buFont typeface="Arial" panose="020B0604020202020204" pitchFamily="34" charset="0"/>
              <a:buChar char="•"/>
            </a:pPr>
            <a:r>
              <a:rPr lang="en-US" sz="1000" dirty="0">
                <a:solidFill>
                  <a:schemeClr val="bg1"/>
                </a:solidFill>
              </a:rPr>
              <a:t>Roundtables</a:t>
            </a:r>
          </a:p>
          <a:p>
            <a:pPr marL="112713" indent="-112713">
              <a:spcBef>
                <a:spcPts val="500"/>
              </a:spcBef>
              <a:buFont typeface="Arial" panose="020B0604020202020204" pitchFamily="34" charset="0"/>
              <a:buChar char="•"/>
            </a:pPr>
            <a:r>
              <a:rPr lang="en-US" sz="1000" dirty="0" err="1">
                <a:solidFill>
                  <a:schemeClr val="bg1"/>
                </a:solidFill>
              </a:rPr>
              <a:t>Onsites</a:t>
            </a:r>
            <a:endParaRPr lang="en-US" sz="1000" dirty="0">
              <a:solidFill>
                <a:schemeClr val="bg1"/>
              </a:solidFill>
            </a:endParaRPr>
          </a:p>
          <a:p>
            <a:pPr marL="112713" indent="-112713">
              <a:spcBef>
                <a:spcPts val="500"/>
              </a:spcBef>
              <a:buFont typeface="Arial" panose="020B0604020202020204" pitchFamily="34" charset="0"/>
              <a:buChar char="•"/>
            </a:pPr>
            <a:r>
              <a:rPr lang="en-US" sz="1000" dirty="0">
                <a:solidFill>
                  <a:schemeClr val="bg1"/>
                </a:solidFill>
              </a:rPr>
              <a:t>Conferences</a:t>
            </a:r>
          </a:p>
        </p:txBody>
      </p:sp>
      <p:sp>
        <p:nvSpPr>
          <p:cNvPr id="34" name="Rectangle 33"/>
          <p:cNvSpPr/>
          <p:nvPr userDrawn="1"/>
        </p:nvSpPr>
        <p:spPr bwMode="gray">
          <a:xfrm>
            <a:off x="0" y="0"/>
            <a:ext cx="6400800"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200" b="1" dirty="0">
                <a:solidFill>
                  <a:schemeClr val="bg1"/>
                </a:solidFill>
              </a:rPr>
              <a:t>Delete Page After Reading   |   2017</a:t>
            </a:r>
            <a:r>
              <a:rPr lang="en-US" sz="1200" b="1" baseline="0" dirty="0">
                <a:solidFill>
                  <a:schemeClr val="bg1"/>
                </a:solidFill>
              </a:rPr>
              <a:t> Template Edition</a:t>
            </a:r>
            <a:endParaRPr lang="en-US" sz="1200" b="1" dirty="0">
              <a:solidFill>
                <a:schemeClr val="bg1"/>
              </a:solidFill>
            </a:endParaRPr>
          </a:p>
        </p:txBody>
      </p:sp>
      <p:sp>
        <p:nvSpPr>
          <p:cNvPr id="35" name="Text Placeholder 7"/>
          <p:cNvSpPr txBox="1">
            <a:spLocks/>
          </p:cNvSpPr>
          <p:nvPr userDrawn="1"/>
        </p:nvSpPr>
        <p:spPr bwMode="gray">
          <a:xfrm>
            <a:off x="277813" y="3997303"/>
            <a:ext cx="2167012" cy="56425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000" b="1" dirty="0">
                <a:solidFill>
                  <a:schemeClr val="bg1"/>
                </a:solidFill>
              </a:rPr>
              <a:t>Need help? </a:t>
            </a:r>
          </a:p>
          <a:p>
            <a:pPr marL="0" indent="0" algn="l">
              <a:spcBef>
                <a:spcPts val="800"/>
              </a:spcBef>
              <a:buNone/>
            </a:pPr>
            <a:r>
              <a:rPr lang="en-US" sz="1000" dirty="0">
                <a:solidFill>
                  <a:schemeClr val="bg1"/>
                </a:solidFill>
              </a:rPr>
              <a:t>Visit </a:t>
            </a:r>
            <a:r>
              <a:rPr lang="en-US" sz="1000" b="1" dirty="0">
                <a:solidFill>
                  <a:schemeClr val="bg1"/>
                </a:solidFill>
              </a:rPr>
              <a:t>portals.eab.com/</a:t>
            </a:r>
            <a:r>
              <a:rPr lang="en-US" sz="1000" b="1" dirty="0" err="1">
                <a:solidFill>
                  <a:schemeClr val="bg1"/>
                </a:solidFill>
              </a:rPr>
              <a:t>dss</a:t>
            </a:r>
            <a:r>
              <a:rPr lang="en-US" sz="1000" dirty="0">
                <a:solidFill>
                  <a:schemeClr val="bg1"/>
                </a:solidFill>
              </a:rPr>
              <a:t> or email </a:t>
            </a:r>
            <a:r>
              <a:rPr lang="en-US" sz="1000" b="1" dirty="0">
                <a:solidFill>
                  <a:schemeClr val="bg1"/>
                </a:solidFill>
              </a:rPr>
              <a:t>DSS-Requests@eab.com</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663289" y="3320517"/>
            <a:ext cx="3459699" cy="1308452"/>
          </a:xfrm>
          <a:prstGeom prst="rect">
            <a:avLst/>
          </a:prstGeom>
        </p:spPr>
      </p:pic>
    </p:spTree>
    <p:custDataLst>
      <p:tags r:id="rId1"/>
    </p:custDataLst>
    <p:extLst>
      <p:ext uri="{BB962C8B-B14F-4D97-AF65-F5344CB8AC3E}">
        <p14:creationId xmlns:p14="http://schemas.microsoft.com/office/powerpoint/2010/main" val="124601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12800" y="2115916"/>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Text Placeholder 4"/>
          <p:cNvSpPr>
            <a:spLocks noGrp="1"/>
          </p:cNvSpPr>
          <p:nvPr>
            <p:ph type="body" sz="quarter" idx="13" hasCustomPrompt="1"/>
          </p:nvPr>
        </p:nvSpPr>
        <p:spPr bwMode="gray">
          <a:xfrm>
            <a:off x="812800" y="2924994"/>
            <a:ext cx="4389120" cy="169277"/>
          </a:xfrm>
        </p:spPr>
        <p:txBody>
          <a:bodyPr/>
          <a:lstStyle>
            <a:lvl1pPr marL="0" indent="0">
              <a:spcBef>
                <a:spcPts val="0"/>
              </a:spcBef>
              <a:buNone/>
              <a:defRPr sz="1100" baseline="0">
                <a:solidFill>
                  <a:schemeClr val="accent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Text Placeholder 6"/>
          <p:cNvSpPr>
            <a:spLocks noGrp="1"/>
          </p:cNvSpPr>
          <p:nvPr>
            <p:ph type="body" sz="quarter" idx="14" hasCustomPrompt="1"/>
          </p:nvPr>
        </p:nvSpPr>
        <p:spPr bwMode="gray">
          <a:xfrm>
            <a:off x="4294188" y="4245789"/>
            <a:ext cx="1828800" cy="2769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Appears Here Identically to Official Display</a:t>
            </a:r>
          </a:p>
        </p:txBody>
      </p:sp>
      <p:sp>
        <p:nvSpPr>
          <p:cNvPr id="8" name="Rectangle 7"/>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9" name="Straight Connector 8"/>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Tree>
    <p:custDataLst>
      <p:tags r:id="rId1"/>
    </p:custDataLst>
    <p:extLst>
      <p:ext uri="{BB962C8B-B14F-4D97-AF65-F5344CB8AC3E}">
        <p14:creationId xmlns:p14="http://schemas.microsoft.com/office/powerpoint/2010/main" val="2909182305"/>
      </p:ext>
    </p:extLst>
  </p:cSld>
  <p:clrMapOvr>
    <a:masterClrMapping/>
  </p:clrMapOvr>
  <p:extLst>
    <p:ext uri="{DCECCB84-F9BA-43D5-87BE-67443E8EF086}">
      <p15:sldGuideLst xmlns:p15="http://schemas.microsoft.com/office/powerpoint/2012/main">
        <p15:guide id="1" pos="512" userDrawn="1">
          <p15:clr>
            <a:srgbClr val="FBAE40"/>
          </p15:clr>
        </p15:guide>
        <p15:guide id="0" orient="horz" pos="1770" userDrawn="1">
          <p15:clr>
            <a:srgbClr val="FBAE40"/>
          </p15:clr>
        </p15:guide>
        <p15:guide id="2" orient="horz" pos="18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12800" y="2115916"/>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Text Placeholder 4"/>
          <p:cNvSpPr>
            <a:spLocks noGrp="1"/>
          </p:cNvSpPr>
          <p:nvPr>
            <p:ph type="body" sz="quarter" idx="13" hasCustomPrompt="1"/>
          </p:nvPr>
        </p:nvSpPr>
        <p:spPr bwMode="gray">
          <a:xfrm>
            <a:off x="812800" y="2924994"/>
            <a:ext cx="4389120" cy="169277"/>
          </a:xfrm>
        </p:spPr>
        <p:txBody>
          <a:bodyPr/>
          <a:lstStyle>
            <a:lvl1pPr marL="0" indent="0">
              <a:spcBef>
                <a:spcPts val="0"/>
              </a:spcBef>
              <a:buNone/>
              <a:defRPr sz="1100" baseline="0">
                <a:solidFill>
                  <a:schemeClr val="accent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Text Placeholder 6"/>
          <p:cNvSpPr>
            <a:spLocks noGrp="1"/>
          </p:cNvSpPr>
          <p:nvPr>
            <p:ph type="body" sz="quarter" idx="14" hasCustomPrompt="1"/>
          </p:nvPr>
        </p:nvSpPr>
        <p:spPr bwMode="gray">
          <a:xfrm>
            <a:off x="4294188" y="4245789"/>
            <a:ext cx="1828800" cy="2769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Appears Here Identically to Official Display</a:t>
            </a:r>
          </a:p>
        </p:txBody>
      </p:sp>
      <p:sp>
        <p:nvSpPr>
          <p:cNvPr id="8" name="Rectangle 7"/>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9" name="Straight Connector 8"/>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Tree>
    <p:custDataLst>
      <p:tags r:id="rId1"/>
    </p:custDataLst>
    <p:extLst>
      <p:ext uri="{BB962C8B-B14F-4D97-AF65-F5344CB8AC3E}">
        <p14:creationId xmlns:p14="http://schemas.microsoft.com/office/powerpoint/2010/main" val="1197269423"/>
      </p:ext>
    </p:extLst>
  </p:cSld>
  <p:clrMapOvr>
    <a:masterClrMapping/>
  </p:clrMapOvr>
  <p:extLst>
    <p:ext uri="{DCECCB84-F9BA-43D5-87BE-67443E8EF086}">
      <p15:sldGuideLst xmlns:p15="http://schemas.microsoft.com/office/powerpoint/2012/main">
        <p15:guide id="1" pos="512">
          <p15:clr>
            <a:srgbClr val="FBAE40"/>
          </p15:clr>
        </p15:guide>
        <p15:guide id="0" orient="horz" pos="1770">
          <p15:clr>
            <a:srgbClr val="FBAE40"/>
          </p15:clr>
        </p15:guide>
        <p15:guide id="2" orient="horz" pos="184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AB In-Brief">
    <p:bg bwMode="gray">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bwMode="gray">
          <a:xfrm>
            <a:off x="1232864" y="2106630"/>
            <a:ext cx="3935073" cy="587340"/>
          </a:xfrm>
          <a:prstGeom prst="rect">
            <a:avLst/>
          </a:prstGeom>
          <a:noFill/>
        </p:spPr>
        <p:txBody>
          <a:bodyPr wrap="square" lIns="0" tIns="0" rIns="0" bIns="0" rtlCol="0">
            <a:spAutoFit/>
          </a:bodyPr>
          <a:lstStyle/>
          <a:p>
            <a:pPr algn="ctr">
              <a:spcBef>
                <a:spcPts val="500"/>
              </a:spcBef>
            </a:pPr>
            <a:r>
              <a:rPr lang="en-US" sz="2500" dirty="0"/>
              <a:t>EAB In-Brief Placeholder</a:t>
            </a:r>
          </a:p>
          <a:p>
            <a:pPr algn="ctr">
              <a:spcBef>
                <a:spcPts val="500"/>
              </a:spcBef>
            </a:pPr>
            <a:r>
              <a:rPr lang="en-US" sz="900" cap="all" dirty="0">
                <a:solidFill>
                  <a:schemeClr val="accent3"/>
                </a:solidFill>
              </a:rPr>
              <a:t>To-come</a:t>
            </a:r>
            <a:r>
              <a:rPr lang="en-US" sz="900" cap="all" baseline="0" dirty="0">
                <a:solidFill>
                  <a:schemeClr val="accent3"/>
                </a:solidFill>
              </a:rPr>
              <a:t> in November</a:t>
            </a:r>
            <a:endParaRPr lang="en-US" sz="900" cap="all" dirty="0">
              <a:solidFill>
                <a:schemeClr val="accent3"/>
              </a:solidFill>
            </a:endParaRPr>
          </a:p>
        </p:txBody>
      </p:sp>
      <p:sp>
        <p:nvSpPr>
          <p:cNvPr id="9" name="Text Placeholder 1"/>
          <p:cNvSpPr txBox="1">
            <a:spLocks/>
          </p:cNvSpPr>
          <p:nvPr userDrawn="1"/>
        </p:nvSpPr>
        <p:spPr bwMode="gray">
          <a:xfrm>
            <a:off x="6469574" y="-5582"/>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10" name="TextBox 9"/>
          <p:cNvSpPr txBox="1"/>
          <p:nvPr userDrawn="1"/>
        </p:nvSpPr>
        <p:spPr bwMode="gray">
          <a:xfrm>
            <a:off x="6553161" y="50431"/>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11" name="TextBox 10"/>
          <p:cNvSpPr txBox="1"/>
          <p:nvPr userDrawn="1"/>
        </p:nvSpPr>
        <p:spPr bwMode="gray">
          <a:xfrm>
            <a:off x="6553161" y="722763"/>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76069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50" baseline="0" dirty="0">
                <a:solidFill>
                  <a:schemeClr val="bg1"/>
                </a:solidFill>
                <a:latin typeface="+mj-lt"/>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18" name="Title 17"/>
          <p:cNvSpPr>
            <a:spLocks noGrp="1"/>
          </p:cNvSpPr>
          <p:nvPr>
            <p:ph type="title" hasCustomPrompt="1"/>
          </p:nvPr>
        </p:nvSpPr>
        <p:spPr bwMode="gray">
          <a:xfrm>
            <a:off x="863781" y="1009402"/>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20" name="Text Placeholder 19"/>
          <p:cNvSpPr>
            <a:spLocks noGrp="1"/>
          </p:cNvSpPr>
          <p:nvPr>
            <p:ph type="body" sz="quarter" idx="17" hasCustomPrompt="1"/>
          </p:nvPr>
        </p:nvSpPr>
        <p:spPr bwMode="gray">
          <a:xfrm>
            <a:off x="863781" y="15887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363152" y="16580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Text Placeholder 19"/>
          <p:cNvSpPr>
            <a:spLocks noGrp="1"/>
          </p:cNvSpPr>
          <p:nvPr>
            <p:ph type="body" sz="quarter" idx="19" hasCustomPrompt="1"/>
          </p:nvPr>
        </p:nvSpPr>
        <p:spPr bwMode="gray">
          <a:xfrm>
            <a:off x="863781" y="217082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363152" y="224007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Text Placeholder 19"/>
          <p:cNvSpPr>
            <a:spLocks noGrp="1"/>
          </p:cNvSpPr>
          <p:nvPr>
            <p:ph type="body" sz="quarter" idx="21" hasCustomPrompt="1"/>
          </p:nvPr>
        </p:nvSpPr>
        <p:spPr bwMode="gray">
          <a:xfrm>
            <a:off x="863781" y="27528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363152" y="28221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Text Placeholder 19"/>
          <p:cNvSpPr>
            <a:spLocks noGrp="1"/>
          </p:cNvSpPr>
          <p:nvPr>
            <p:ph type="body" sz="quarter" idx="23" hasCustomPrompt="1"/>
          </p:nvPr>
        </p:nvSpPr>
        <p:spPr bwMode="gray">
          <a:xfrm>
            <a:off x="863781" y="3334922"/>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363152" y="3404172"/>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7" name="TextBox 4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9" name="Text Placeholder 1"/>
          <p:cNvSpPr txBox="1">
            <a:spLocks/>
          </p:cNvSpPr>
          <p:nvPr userDrawn="1"/>
        </p:nvSpPr>
        <p:spPr bwMode="gray">
          <a:xfrm>
            <a:off x="6469576" y="0"/>
            <a:ext cx="1685883" cy="3844642"/>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Insert a road map layout</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If only 3, delete rows 2 and 4. If 4, delete row 5.</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highlighted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Accent 1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the highlighted section title back to Rockwell 14pt</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Regular,</a:t>
            </a:r>
            <a:r>
              <a:rPr lang="en-US" sz="800" baseline="0"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white</a:t>
            </a:r>
          </a:p>
          <a:p>
            <a:pPr marL="0" indent="0">
              <a:spcBef>
                <a:spcPts val="1200"/>
              </a:spcBef>
              <a:buFont typeface="+mj-lt"/>
              <a:buNone/>
            </a:pPr>
            <a:r>
              <a:rPr lang="en-US" sz="900" b="1" dirty="0">
                <a:solidFill>
                  <a:schemeClr val="bg1"/>
                </a:solidFill>
                <a:latin typeface="Arial" panose="020B0604020202020204" pitchFamily="34" charset="0"/>
                <a:cs typeface="Arial" panose="020B0604020202020204" pitchFamily="34" charset="0"/>
              </a:rPr>
              <a:t>NEED MORE SECTIONS?</a:t>
            </a:r>
          </a:p>
          <a:p>
            <a:pPr marL="0" indent="0">
              <a:spcBef>
                <a:spcPts val="200"/>
              </a:spcBef>
              <a:buFont typeface="+mj-lt"/>
              <a:buNone/>
            </a:pPr>
            <a:r>
              <a:rPr lang="en-US" sz="750" dirty="0">
                <a:solidFill>
                  <a:schemeClr val="bg1"/>
                </a:solidFill>
                <a:latin typeface="Arial" panose="020B0604020202020204" pitchFamily="34" charset="0"/>
                <a:cs typeface="Arial" panose="020B0604020202020204" pitchFamily="34" charset="0"/>
              </a:rPr>
              <a:t>See</a:t>
            </a:r>
            <a:r>
              <a:rPr lang="en-US" sz="750" baseline="0" dirty="0">
                <a:solidFill>
                  <a:schemeClr val="bg1"/>
                </a:solidFill>
                <a:latin typeface="Arial" panose="020B0604020202020204" pitchFamily="34" charset="0"/>
                <a:cs typeface="Arial" panose="020B0604020202020204" pitchFamily="34" charset="0"/>
              </a:rPr>
              <a:t> the on-screen GLG for a customizable road map layout that includes 8 levels. It can be added as a layout into this deck. </a:t>
            </a:r>
            <a:endParaRPr lang="en-US" sz="75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82823230"/>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rgbClr val="003D70"/>
        </a:solidFill>
        <a:effectLst/>
      </p:bgPr>
    </p:bg>
    <p:spTree>
      <p:nvGrpSpPr>
        <p:cNvPr id="1" name=""/>
        <p:cNvGrpSpPr/>
        <p:nvPr/>
      </p:nvGrpSpPr>
      <p:grpSpPr>
        <a:xfrm>
          <a:off x="0" y="0"/>
          <a:ext cx="0" cy="0"/>
          <a:chOff x="0" y="0"/>
          <a:chExt cx="0" cy="0"/>
        </a:xfrm>
      </p:grpSpPr>
      <p:cxnSp>
        <p:nvCxnSpPr>
          <p:cNvPr id="11" name="Straight Connector 10"/>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Text Placeholder 3"/>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Text Placeholder 6"/>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17" name="TextBox 1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2" name="Text Placeholder 1"/>
          <p:cNvSpPr txBox="1">
            <a:spLocks/>
          </p:cNvSpPr>
          <p:nvPr userDrawn="1"/>
        </p:nvSpPr>
        <p:spPr bwMode="gray">
          <a:xfrm>
            <a:off x="6469576" y="3025755"/>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Tree>
    <p:custDataLst>
      <p:tags r:id="rId1"/>
    </p:custDataLst>
    <p:extLst>
      <p:ext uri="{BB962C8B-B14F-4D97-AF65-F5344CB8AC3E}">
        <p14:creationId xmlns:p14="http://schemas.microsoft.com/office/powerpoint/2010/main" val="3263157834"/>
      </p:ext>
    </p:extLst>
  </p:cSld>
  <p:clrMapOvr>
    <a:masterClrMapping/>
  </p:clrMapOvr>
  <p:extLst>
    <p:ext uri="{DCECCB84-F9BA-43D5-87BE-67443E8EF086}">
      <p15:sldGuideLst xmlns:p15="http://schemas.microsoft.com/office/powerpoint/2012/main">
        <p15:guide id="1" pos="288">
          <p15:clr>
            <a:srgbClr val="FBAE40"/>
          </p15:clr>
        </p15:guide>
        <p15:guide id="2" orient="horz" pos="1718">
          <p15:clr>
            <a:srgbClr val="FBAE40"/>
          </p15:clr>
        </p15:guide>
        <p15:guide id="3" orient="horz" pos="178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3346501826"/>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16817996"/>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accent6"/>
                </a:solidFill>
              </a:defRPr>
            </a:lvl1pPr>
          </a:lstStyle>
          <a:p>
            <a:r>
              <a:rPr lang="en-US" dirty="0"/>
              <a:t>Impact Slide Title – Rockwell 18pt</a:t>
            </a:r>
          </a:p>
        </p:txBody>
      </p:sp>
      <p:sp>
        <p:nvSpPr>
          <p:cNvPr id="6" name="Text Placeholder 5"/>
          <p:cNvSpPr>
            <a:spLocks noGrp="1"/>
          </p:cNvSpPr>
          <p:nvPr>
            <p:ph type="body" sz="quarter" idx="16" hasCustomPrompt="1"/>
          </p:nvPr>
        </p:nvSpPr>
        <p:spPr bwMode="gray">
          <a:xfrm>
            <a:off x="456965"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and Highlight</a:t>
            </a:r>
          </a:p>
        </p:txBody>
      </p:sp>
      <p:sp>
        <p:nvSpPr>
          <p:cNvPr id="15" name="Text Placeholder 14"/>
          <p:cNvSpPr>
            <a:spLocks noGrp="1"/>
          </p:cNvSpPr>
          <p:nvPr>
            <p:ph type="body" sz="quarter" idx="17" hasCustomPrompt="1"/>
          </p:nvPr>
        </p:nvSpPr>
        <p:spPr bwMode="gray">
          <a:xfrm>
            <a:off x="1079874" y="1727589"/>
            <a:ext cx="4241053" cy="1809726"/>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Be sure to incorporate large quote graphic from the GLG. </a:t>
            </a:r>
          </a:p>
        </p:txBody>
      </p:sp>
      <p:sp>
        <p:nvSpPr>
          <p:cNvPr id="16" name="Text Placeholder 21"/>
          <p:cNvSpPr>
            <a:spLocks noGrp="1"/>
          </p:cNvSpPr>
          <p:nvPr>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accent2"/>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7"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2"/>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9" name="TextBox 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4258793618"/>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TextBox 19"/>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4135854645"/>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cxnSp>
        <p:nvCxnSpPr>
          <p:cNvPr id="34" name="Straight Connector 33"/>
          <p:cNvCxnSpPr/>
          <p:nvPr userDrawn="1"/>
        </p:nvCxnSpPr>
        <p:spPr bwMode="gray">
          <a:xfrm>
            <a:off x="283818" y="1110912"/>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tx1"/>
                </a:solidFill>
              </a:rPr>
              <a:t>Notes:</a:t>
            </a:r>
          </a:p>
        </p:txBody>
      </p:sp>
      <p:grpSp>
        <p:nvGrpSpPr>
          <p:cNvPr id="24" name="Group 23"/>
          <p:cNvGrpSpPr/>
          <p:nvPr userDrawn="1"/>
        </p:nvGrpSpPr>
        <p:grpSpPr bwMode="gray">
          <a:xfrm>
            <a:off x="5888334" y="0"/>
            <a:ext cx="458401" cy="507600"/>
            <a:chOff x="5888334" y="0"/>
            <a:chExt cx="458401" cy="507600"/>
          </a:xfrm>
        </p:grpSpPr>
        <p:sp>
          <p:nvSpPr>
            <p:cNvPr id="25" name="Freeform 24"/>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4" name="TextBox 43"/>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cxnSp>
        <p:nvCxnSpPr>
          <p:cNvPr id="45" name="Straight Connector 44"/>
          <p:cNvCxnSpPr/>
          <p:nvPr userDrawn="1"/>
        </p:nvCxnSpPr>
        <p:spPr bwMode="gray">
          <a:xfrm>
            <a:off x="283818" y="439742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gray">
          <a:xfrm>
            <a:off x="283818" y="1476081"/>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gray">
          <a:xfrm>
            <a:off x="283818" y="1841250"/>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gray">
          <a:xfrm>
            <a:off x="283818" y="220641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gray">
          <a:xfrm>
            <a:off x="283818" y="2571588"/>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gray">
          <a:xfrm>
            <a:off x="283818" y="2936757"/>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gray">
          <a:xfrm>
            <a:off x="283818" y="3301926"/>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gray">
          <a:xfrm>
            <a:off x="283818" y="3667095"/>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gray">
          <a:xfrm>
            <a:off x="283818" y="4032264"/>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03117956"/>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sp>
        <p:nvSpPr>
          <p:cNvPr id="20" name="Title 19"/>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Text Placeholder 21"/>
          <p:cNvSpPr>
            <a:spLocks noGrp="1"/>
          </p:cNvSpPr>
          <p:nvPr>
            <p:ph type="body" sz="quarter" idx="16" hasCustomPrompt="1"/>
          </p:nvPr>
        </p:nvSpPr>
        <p:spPr bwMode="gray">
          <a:xfrm>
            <a:off x="371475" y="434285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Tree>
    <p:custDataLst>
      <p:tags r:id="rId1"/>
    </p:custDataLst>
    <p:extLst>
      <p:ext uri="{BB962C8B-B14F-4D97-AF65-F5344CB8AC3E}">
        <p14:creationId xmlns:p14="http://schemas.microsoft.com/office/powerpoint/2010/main" val="3348581656"/>
      </p:ext>
    </p:extLst>
  </p:cSld>
  <p:clrMapOvr>
    <a:masterClrMapping/>
  </p:clrMapOvr>
  <p:extLst>
    <p:ext uri="{DCECCB84-F9BA-43D5-87BE-67443E8EF086}">
      <p15:sldGuideLst xmlns:p15="http://schemas.microsoft.com/office/powerpoint/2012/main">
        <p15:guide id="1" pos="234">
          <p15:clr>
            <a:srgbClr val="FBAE40"/>
          </p15:clr>
        </p15:guide>
        <p15:guide id="2" orient="horz" pos="2591">
          <p15:clr>
            <a:srgbClr val="FBAE40"/>
          </p15:clr>
        </p15:guide>
        <p15:guide id="3" orient="horz" pos="273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bg bwMode="gray">
      <p:bgPr>
        <a:solidFill>
          <a:schemeClr val="tx1"/>
        </a:solidFill>
        <a:effectLst/>
      </p:bgPr>
    </p:bg>
    <p:spTree>
      <p:nvGrpSpPr>
        <p:cNvPr id="1" name=""/>
        <p:cNvGrpSpPr/>
        <p:nvPr/>
      </p:nvGrpSpPr>
      <p:grpSpPr>
        <a:xfrm>
          <a:off x="0" y="0"/>
          <a:ext cx="0" cy="0"/>
          <a:chOff x="0" y="0"/>
          <a:chExt cx="0" cy="0"/>
        </a:xfrm>
      </p:grpSpPr>
      <p:sp>
        <p:nvSpPr>
          <p:cNvPr id="6" name="Text Placeholder 1"/>
          <p:cNvSpPr txBox="1">
            <a:spLocks/>
          </p:cNvSpPr>
          <p:nvPr userDrawn="1"/>
        </p:nvSpPr>
        <p:spPr bwMode="gray">
          <a:xfrm>
            <a:off x="6469574" y="-5582"/>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bwMode="gray">
          <a:xfrm>
            <a:off x="6553161" y="50431"/>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8" name="TextBox 7"/>
          <p:cNvSpPr txBox="1"/>
          <p:nvPr userDrawn="1"/>
        </p:nvSpPr>
        <p:spPr bwMode="gray">
          <a:xfrm>
            <a:off x="6553161" y="722763"/>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317383" y="4123956"/>
            <a:ext cx="928093" cy="500820"/>
            <a:chOff x="317383" y="4108190"/>
            <a:chExt cx="928093" cy="500820"/>
          </a:xfrm>
        </p:grpSpPr>
        <p:sp>
          <p:nvSpPr>
            <p:cNvPr id="13" name="TextBox 12"/>
            <p:cNvSpPr txBox="1"/>
            <p:nvPr/>
          </p:nvSpPr>
          <p:spPr bwMode="gray">
            <a:xfrm>
              <a:off x="341491" y="4393566"/>
              <a:ext cx="903985" cy="215444"/>
            </a:xfrm>
            <a:prstGeom prst="rect">
              <a:avLst/>
            </a:prstGeom>
            <a:noFill/>
          </p:spPr>
          <p:txBody>
            <a:bodyPr wrap="square" lIns="0" tIns="0" rIns="0" bIns="0" rtlCol="0">
              <a:spAutoFit/>
            </a:bodyPr>
            <a:lstStyle/>
            <a:p>
              <a:pPr>
                <a:spcBef>
                  <a:spcPts val="500"/>
                </a:spcBef>
              </a:pPr>
              <a:r>
                <a:rPr lang="en-US" sz="700" dirty="0">
                  <a:solidFill>
                    <a:schemeClr val="bg1"/>
                  </a:solidFill>
                </a:rPr>
                <a:t>Student interactions annually</a:t>
              </a:r>
            </a:p>
          </p:txBody>
        </p:sp>
        <p:sp>
          <p:nvSpPr>
            <p:cNvPr id="14" name="TextBox 13"/>
            <p:cNvSpPr txBox="1"/>
            <p:nvPr/>
          </p:nvSpPr>
          <p:spPr bwMode="gray">
            <a:xfrm>
              <a:off x="317383" y="4108190"/>
              <a:ext cx="702071" cy="276999"/>
            </a:xfrm>
            <a:prstGeom prst="rect">
              <a:avLst/>
            </a:prstGeom>
            <a:noFill/>
          </p:spPr>
          <p:txBody>
            <a:bodyPr wrap="square" lIns="0" tIns="0" rIns="0" bIns="0" rtlCol="0">
              <a:spAutoFit/>
            </a:bodyPr>
            <a:lstStyle/>
            <a:p>
              <a:pPr>
                <a:spcBef>
                  <a:spcPts val="500"/>
                </a:spcBef>
              </a:pPr>
              <a:r>
                <a:rPr lang="en-US" sz="1800" dirty="0">
                  <a:solidFill>
                    <a:schemeClr val="bg1"/>
                  </a:solidFill>
                  <a:latin typeface="+mj-lt"/>
                </a:rPr>
                <a:t>1.2B+</a:t>
              </a:r>
            </a:p>
          </p:txBody>
        </p:sp>
      </p:grpSp>
      <p:grpSp>
        <p:nvGrpSpPr>
          <p:cNvPr id="15" name="Group 14"/>
          <p:cNvGrpSpPr/>
          <p:nvPr userDrawn="1"/>
        </p:nvGrpSpPr>
        <p:grpSpPr>
          <a:xfrm>
            <a:off x="1735136" y="4123956"/>
            <a:ext cx="1337350" cy="500820"/>
            <a:chOff x="1833779" y="4108190"/>
            <a:chExt cx="1337350" cy="500820"/>
          </a:xfrm>
        </p:grpSpPr>
        <p:sp>
          <p:nvSpPr>
            <p:cNvPr id="16" name="TextBox 15"/>
            <p:cNvSpPr txBox="1"/>
            <p:nvPr/>
          </p:nvSpPr>
          <p:spPr bwMode="gray">
            <a:xfrm>
              <a:off x="1839093" y="4393566"/>
              <a:ext cx="1332036" cy="215444"/>
            </a:xfrm>
            <a:prstGeom prst="rect">
              <a:avLst/>
            </a:prstGeom>
            <a:noFill/>
          </p:spPr>
          <p:txBody>
            <a:bodyPr wrap="square" lIns="0" tIns="0" rIns="0" bIns="0" rtlCol="0">
              <a:spAutoFit/>
            </a:bodyPr>
            <a:lstStyle/>
            <a:p>
              <a:pPr>
                <a:spcBef>
                  <a:spcPts val="500"/>
                </a:spcBef>
              </a:pPr>
              <a:r>
                <a:rPr lang="en-US" sz="700" dirty="0">
                  <a:solidFill>
                    <a:schemeClr val="bg1"/>
                  </a:solidFill>
                </a:rPr>
                <a:t>Individuals on our student success management system</a:t>
              </a:r>
            </a:p>
          </p:txBody>
        </p:sp>
        <p:sp>
          <p:nvSpPr>
            <p:cNvPr id="17" name="TextBox 16"/>
            <p:cNvSpPr txBox="1"/>
            <p:nvPr/>
          </p:nvSpPr>
          <p:spPr bwMode="gray">
            <a:xfrm>
              <a:off x="1833779" y="4108190"/>
              <a:ext cx="732284" cy="276999"/>
            </a:xfrm>
            <a:prstGeom prst="rect">
              <a:avLst/>
            </a:prstGeom>
            <a:noFill/>
          </p:spPr>
          <p:txBody>
            <a:bodyPr wrap="square" lIns="0" tIns="0" rIns="0" bIns="0" rtlCol="0">
              <a:spAutoFit/>
            </a:bodyPr>
            <a:lstStyle/>
            <a:p>
              <a:pPr>
                <a:spcBef>
                  <a:spcPts val="500"/>
                </a:spcBef>
              </a:pPr>
              <a:r>
                <a:rPr lang="en-US" sz="1800" dirty="0">
                  <a:solidFill>
                    <a:schemeClr val="bg1"/>
                  </a:solidFill>
                  <a:latin typeface="+mj-lt"/>
                </a:rPr>
                <a:t>3M</a:t>
              </a:r>
              <a:r>
                <a:rPr lang="en-US" sz="1800" baseline="30000" dirty="0">
                  <a:solidFill>
                    <a:schemeClr val="bg1"/>
                  </a:solidFill>
                  <a:latin typeface="+mj-lt"/>
                </a:rPr>
                <a:t>+</a:t>
              </a:r>
            </a:p>
          </p:txBody>
        </p:sp>
      </p:grpSp>
      <p:grpSp>
        <p:nvGrpSpPr>
          <p:cNvPr id="18" name="Group 17"/>
          <p:cNvGrpSpPr/>
          <p:nvPr userDrawn="1"/>
        </p:nvGrpSpPr>
        <p:grpSpPr>
          <a:xfrm>
            <a:off x="5217412" y="4123956"/>
            <a:ext cx="934401" cy="500820"/>
            <a:chOff x="5217412" y="4108190"/>
            <a:chExt cx="934401" cy="500820"/>
          </a:xfrm>
        </p:grpSpPr>
        <p:sp>
          <p:nvSpPr>
            <p:cNvPr id="19" name="TextBox 18"/>
            <p:cNvSpPr txBox="1"/>
            <p:nvPr/>
          </p:nvSpPr>
          <p:spPr bwMode="gray">
            <a:xfrm>
              <a:off x="5242124" y="4393566"/>
              <a:ext cx="909689" cy="215444"/>
            </a:xfrm>
            <a:prstGeom prst="rect">
              <a:avLst/>
            </a:prstGeom>
            <a:noFill/>
          </p:spPr>
          <p:txBody>
            <a:bodyPr wrap="square" lIns="0" tIns="0" rIns="0" bIns="0" rtlCol="0">
              <a:spAutoFit/>
            </a:bodyPr>
            <a:lstStyle/>
            <a:p>
              <a:pPr>
                <a:spcBef>
                  <a:spcPts val="500"/>
                </a:spcBef>
              </a:pPr>
              <a:r>
                <a:rPr lang="en-US" sz="700" dirty="0">
                  <a:solidFill>
                    <a:schemeClr val="bg1"/>
                  </a:solidFill>
                </a:rPr>
                <a:t>Goal: Make education smarter</a:t>
              </a:r>
            </a:p>
          </p:txBody>
        </p:sp>
        <p:sp>
          <p:nvSpPr>
            <p:cNvPr id="20" name="TextBox 19"/>
            <p:cNvSpPr txBox="1"/>
            <p:nvPr/>
          </p:nvSpPr>
          <p:spPr bwMode="gray">
            <a:xfrm>
              <a:off x="5217412" y="4108190"/>
              <a:ext cx="643856" cy="276999"/>
            </a:xfrm>
            <a:prstGeom prst="rect">
              <a:avLst/>
            </a:prstGeom>
            <a:noFill/>
          </p:spPr>
          <p:txBody>
            <a:bodyPr wrap="square" lIns="0" tIns="0" rIns="0" bIns="0" rtlCol="0">
              <a:spAutoFit/>
            </a:bodyPr>
            <a:lstStyle/>
            <a:p>
              <a:pPr marL="0" marR="0" indent="0" algn="l" defTabSz="640080" rtl="0" eaLnBrk="1" fontAlgn="auto" latinLnBrk="0" hangingPunct="1">
                <a:lnSpc>
                  <a:spcPct val="100000"/>
                </a:lnSpc>
                <a:spcBef>
                  <a:spcPts val="500"/>
                </a:spcBef>
                <a:spcAft>
                  <a:spcPts val="0"/>
                </a:spcAft>
                <a:buClrTx/>
                <a:buSzTx/>
                <a:buFontTx/>
                <a:buNone/>
                <a:tabLst/>
                <a:defRPr/>
              </a:pPr>
              <a:r>
                <a:rPr lang="en-US" sz="1800" dirty="0">
                  <a:solidFill>
                    <a:schemeClr val="bg1"/>
                  </a:solidFill>
                  <a:latin typeface="+mj-lt"/>
                </a:rPr>
                <a:t>1</a:t>
              </a:r>
              <a:endParaRPr lang="en-US" sz="1800" kern="1200" baseline="30000" dirty="0">
                <a:solidFill>
                  <a:schemeClr val="bg1"/>
                </a:solidFill>
                <a:latin typeface="+mn-lt"/>
                <a:ea typeface="+mn-ea"/>
                <a:cs typeface="+mn-cs"/>
              </a:endParaRPr>
            </a:p>
          </p:txBody>
        </p:sp>
      </p:grpSp>
      <p:grpSp>
        <p:nvGrpSpPr>
          <p:cNvPr id="21" name="Group 20"/>
          <p:cNvGrpSpPr/>
          <p:nvPr userDrawn="1"/>
        </p:nvGrpSpPr>
        <p:grpSpPr bwMode="gray">
          <a:xfrm>
            <a:off x="0" y="-5582"/>
            <a:ext cx="6400800" cy="4076285"/>
            <a:chOff x="0" y="-5582"/>
            <a:chExt cx="6400800" cy="4076285"/>
          </a:xfrm>
        </p:grpSpPr>
        <p:sp>
          <p:nvSpPr>
            <p:cNvPr id="22" name="Rectangle 21"/>
            <p:cNvSpPr/>
            <p:nvPr userDrawn="1"/>
          </p:nvSpPr>
          <p:spPr bwMode="gray">
            <a:xfrm>
              <a:off x="0" y="-5582"/>
              <a:ext cx="6400800" cy="4076285"/>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3" name="Freeform 22"/>
            <p:cNvSpPr/>
            <p:nvPr userDrawn="1"/>
          </p:nvSpPr>
          <p:spPr bwMode="gray">
            <a:xfrm>
              <a:off x="1490104" y="552034"/>
              <a:ext cx="4910696" cy="3474977"/>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4" name="Freeform 23"/>
            <p:cNvSpPr/>
            <p:nvPr userDrawn="1"/>
          </p:nvSpPr>
          <p:spPr bwMode="gray">
            <a:xfrm>
              <a:off x="1490104" y="552034"/>
              <a:ext cx="2305887" cy="3474977"/>
            </a:xfrm>
            <a:custGeom>
              <a:avLst/>
              <a:gdLst>
                <a:gd name="connsiteX0" fmla="*/ 0 w 2305887"/>
                <a:gd name="connsiteY0" fmla="*/ 0 h 3474977"/>
                <a:gd name="connsiteX1" fmla="*/ 1753106 w 2305887"/>
                <a:gd name="connsiteY1" fmla="*/ 0 h 3474977"/>
                <a:gd name="connsiteX2" fmla="*/ 2305887 w 2305887"/>
                <a:gd name="connsiteY2" fmla="*/ 1460912 h 3474977"/>
                <a:gd name="connsiteX3" fmla="*/ 1131868 w 2305887"/>
                <a:gd name="connsiteY3" fmla="*/ 3416539 h 3474977"/>
                <a:gd name="connsiteX4" fmla="*/ 1011269 w 2305887"/>
                <a:gd name="connsiteY4" fmla="*/ 3474977 h 3474977"/>
                <a:gd name="connsiteX5" fmla="*/ 0 w 2305887"/>
                <a:gd name="connsiteY5" fmla="*/ 3474977 h 347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887" h="3474977">
                  <a:moveTo>
                    <a:pt x="0" y="0"/>
                  </a:moveTo>
                  <a:lnTo>
                    <a:pt x="1753106" y="0"/>
                  </a:lnTo>
                  <a:cubicBezTo>
                    <a:pt x="2097846" y="388716"/>
                    <a:pt x="2305887" y="900519"/>
                    <a:pt x="2305887" y="1460912"/>
                  </a:cubicBezTo>
                  <a:cubicBezTo>
                    <a:pt x="2305887" y="2308009"/>
                    <a:pt x="1830520" y="3044077"/>
                    <a:pt x="1131868" y="3416539"/>
                  </a:cubicBezTo>
                  <a:lnTo>
                    <a:pt x="1011269" y="3474977"/>
                  </a:lnTo>
                  <a:lnTo>
                    <a:pt x="0" y="3474977"/>
                  </a:lnTo>
                  <a:close/>
                </a:path>
              </a:pathLst>
            </a:custGeom>
            <a:solidFill>
              <a:srgbClr val="005D9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Oval 236"/>
            <p:cNvSpPr/>
            <p:nvPr userDrawn="1"/>
          </p:nvSpPr>
          <p:spPr bwMode="gray">
            <a:xfrm>
              <a:off x="1490104" y="552033"/>
              <a:ext cx="1875914" cy="3306910"/>
            </a:xfrm>
            <a:custGeom>
              <a:avLst/>
              <a:gdLst/>
              <a:ahLst/>
              <a:cxnLst/>
              <a:rect l="l" t="t" r="r" b="b"/>
              <a:pathLst>
                <a:path w="2878136" h="5073652">
                  <a:moveTo>
                    <a:pt x="0" y="0"/>
                  </a:moveTo>
                  <a:lnTo>
                    <a:pt x="1772762" y="0"/>
                  </a:lnTo>
                  <a:cubicBezTo>
                    <a:pt x="2445777" y="515594"/>
                    <a:pt x="2878136" y="1327992"/>
                    <a:pt x="2878136" y="2241374"/>
                  </a:cubicBezTo>
                  <a:cubicBezTo>
                    <a:pt x="2878136" y="3805598"/>
                    <a:pt x="1610082" y="5073652"/>
                    <a:pt x="45858" y="5073652"/>
                  </a:cubicBezTo>
                  <a:lnTo>
                    <a:pt x="0" y="5071337"/>
                  </a:lnTo>
                  <a:close/>
                </a:path>
              </a:pathLst>
            </a:custGeom>
            <a:solidFill>
              <a:srgbClr val="00659B"/>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6" name="Oval 25"/>
            <p:cNvSpPr/>
            <p:nvPr userDrawn="1"/>
          </p:nvSpPr>
          <p:spPr bwMode="gray">
            <a:xfrm>
              <a:off x="48498" y="536929"/>
              <a:ext cx="2979943" cy="2979943"/>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7" name="Oval 26"/>
            <p:cNvSpPr/>
            <p:nvPr userDrawn="1"/>
          </p:nvSpPr>
          <p:spPr bwMode="gray">
            <a:xfrm>
              <a:off x="112018" y="609074"/>
              <a:ext cx="2834640" cy="2834640"/>
            </a:xfrm>
            <a:prstGeom prst="ellipse">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77243" y="141090"/>
              <a:ext cx="1090389" cy="417192"/>
            </a:xfrm>
            <a:prstGeom prst="rect">
              <a:avLst/>
            </a:prstGeom>
          </p:spPr>
        </p:pic>
        <p:sp>
          <p:nvSpPr>
            <p:cNvPr id="29" name="TextBox 28"/>
            <p:cNvSpPr txBox="1"/>
            <p:nvPr userDrawn="1"/>
          </p:nvSpPr>
          <p:spPr bwMode="gray">
            <a:xfrm>
              <a:off x="659806" y="1046498"/>
              <a:ext cx="2333005" cy="430887"/>
            </a:xfrm>
            <a:prstGeom prst="rect">
              <a:avLst/>
            </a:prstGeom>
            <a:noFill/>
          </p:spPr>
          <p:txBody>
            <a:bodyPr wrap="square" lIns="0" tIns="0" rIns="0" bIns="0" rtlCol="0">
              <a:spAutoFit/>
            </a:bodyPr>
            <a:lstStyle/>
            <a:p>
              <a:pPr>
                <a:spcBef>
                  <a:spcPts val="500"/>
                </a:spcBef>
              </a:pPr>
              <a:r>
                <a:rPr lang="en-US" sz="1400" dirty="0">
                  <a:latin typeface="+mj-lt"/>
                </a:rPr>
                <a:t>Start with best </a:t>
              </a:r>
              <a:br>
                <a:rPr lang="en-US" sz="1400" dirty="0">
                  <a:latin typeface="+mj-lt"/>
                </a:rPr>
              </a:br>
              <a:r>
                <a:rPr lang="en-US" sz="1400" dirty="0">
                  <a:latin typeface="+mj-lt"/>
                </a:rPr>
                <a:t>practices research</a:t>
              </a:r>
            </a:p>
          </p:txBody>
        </p:sp>
        <p:cxnSp>
          <p:nvCxnSpPr>
            <p:cNvPr id="30" name="Straight Connector 29"/>
            <p:cNvCxnSpPr/>
            <p:nvPr userDrawn="1"/>
          </p:nvCxnSpPr>
          <p:spPr bwMode="gray">
            <a:xfrm>
              <a:off x="659807" y="1527448"/>
              <a:ext cx="1904220"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bwMode="gray">
            <a:xfrm>
              <a:off x="659806" y="1627462"/>
              <a:ext cx="1983239" cy="1335750"/>
            </a:xfrm>
            <a:prstGeom prst="rect">
              <a:avLst/>
            </a:prstGeom>
            <a:noFill/>
          </p:spPr>
          <p:txBody>
            <a:bodyPr wrap="square" lIns="0" tIns="0" rIns="0" bIns="0" numCol="1" spcCol="457200" rtlCol="0">
              <a:spAutoFit/>
            </a:bodyPr>
            <a:lstStyle/>
            <a:p>
              <a:pPr marL="112713" indent="-112713">
                <a:lnSpc>
                  <a:spcPct val="120000"/>
                </a:lnSpc>
                <a:spcBef>
                  <a:spcPts val="400"/>
                </a:spcBef>
                <a:buFont typeface="Verdana" panose="020B0604030504040204" pitchFamily="34" charset="0"/>
                <a:buChar char="›"/>
              </a:pPr>
              <a:r>
                <a:rPr lang="en-US" sz="800" dirty="0"/>
                <a:t>Research Forums for presidents, provosts, chief business officers, and key academic and administrative leaders</a:t>
              </a:r>
            </a:p>
            <a:p>
              <a:pPr marL="112713" indent="-112713">
                <a:lnSpc>
                  <a:spcPct val="120000"/>
                </a:lnSpc>
                <a:spcBef>
                  <a:spcPts val="400"/>
                </a:spcBef>
                <a:buFont typeface="Verdana" panose="020B0604030504040204" pitchFamily="34" charset="0"/>
                <a:buChar char="›"/>
              </a:pPr>
              <a:r>
                <a:rPr lang="en-US" sz="800" dirty="0"/>
                <a:t>At the core of all we do</a:t>
              </a:r>
            </a:p>
            <a:p>
              <a:pPr marL="112713" indent="-112713">
                <a:lnSpc>
                  <a:spcPct val="120000"/>
                </a:lnSpc>
                <a:spcBef>
                  <a:spcPts val="400"/>
                </a:spcBef>
                <a:buFont typeface="Verdana" panose="020B0604030504040204" pitchFamily="34" charset="0"/>
                <a:buChar char="›"/>
              </a:pPr>
              <a:r>
                <a:rPr lang="en-US" sz="800" dirty="0"/>
                <a:t>Peer-tested best practices research</a:t>
              </a:r>
            </a:p>
            <a:p>
              <a:pPr marL="112713" indent="-112713">
                <a:lnSpc>
                  <a:spcPct val="120000"/>
                </a:lnSpc>
                <a:spcBef>
                  <a:spcPts val="400"/>
                </a:spcBef>
                <a:buFont typeface="Verdana" panose="020B0604030504040204" pitchFamily="34" charset="0"/>
                <a:buChar char="›"/>
              </a:pPr>
              <a:r>
                <a:rPr lang="en-US" sz="800" dirty="0"/>
                <a:t>Answers to the most </a:t>
              </a:r>
              <a:br>
                <a:rPr lang="en-US" sz="800" dirty="0"/>
              </a:br>
              <a:r>
                <a:rPr lang="en-US" sz="800" dirty="0"/>
                <a:t>pressing issues</a:t>
              </a:r>
            </a:p>
          </p:txBody>
        </p:sp>
        <p:sp>
          <p:nvSpPr>
            <p:cNvPr id="32" name="TextBox 31"/>
            <p:cNvSpPr txBox="1"/>
            <p:nvPr userDrawn="1"/>
          </p:nvSpPr>
          <p:spPr bwMode="gray">
            <a:xfrm>
              <a:off x="3221384" y="674561"/>
              <a:ext cx="2623273" cy="646331"/>
            </a:xfrm>
            <a:prstGeom prst="rect">
              <a:avLst/>
            </a:prstGeom>
            <a:noFill/>
          </p:spPr>
          <p:txBody>
            <a:bodyPr wrap="square" lIns="0" tIns="0" rIns="0" bIns="0" rtlCol="0">
              <a:spAutoFit/>
            </a:bodyPr>
            <a:lstStyle/>
            <a:p>
              <a:pPr>
                <a:spcBef>
                  <a:spcPts val="500"/>
                </a:spcBef>
              </a:pPr>
              <a:r>
                <a:rPr lang="en-US" sz="1400" dirty="0">
                  <a:solidFill>
                    <a:schemeClr val="bg1"/>
                  </a:solidFill>
                  <a:latin typeface="+mj-lt"/>
                </a:rPr>
                <a:t>Then hardwire those insights into your organization using our technology &amp; services</a:t>
              </a:r>
            </a:p>
          </p:txBody>
        </p:sp>
        <p:cxnSp>
          <p:nvCxnSpPr>
            <p:cNvPr id="33" name="Straight Connector 32"/>
            <p:cNvCxnSpPr/>
            <p:nvPr userDrawn="1"/>
          </p:nvCxnSpPr>
          <p:spPr bwMode="gray">
            <a:xfrm>
              <a:off x="3225088" y="1367953"/>
              <a:ext cx="2903733"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4" name="Isosceles Triangle 33"/>
            <p:cNvSpPr/>
            <p:nvPr userDrawn="1"/>
          </p:nvSpPr>
          <p:spPr bwMode="gray">
            <a:xfrm rot="5400000">
              <a:off x="3105052" y="761189"/>
              <a:ext cx="67801" cy="5844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35" name="Isosceles Triangle 34"/>
            <p:cNvSpPr/>
            <p:nvPr userDrawn="1"/>
          </p:nvSpPr>
          <p:spPr bwMode="gray">
            <a:xfrm rot="5400000">
              <a:off x="541366" y="1138439"/>
              <a:ext cx="67801" cy="5844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36" name="TextBox 35"/>
            <p:cNvSpPr txBox="1"/>
            <p:nvPr userDrawn="1"/>
          </p:nvSpPr>
          <p:spPr bwMode="gray">
            <a:xfrm>
              <a:off x="3221384" y="1510110"/>
              <a:ext cx="2676799" cy="743280"/>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Enrollment Management </a:t>
              </a:r>
            </a:p>
            <a:p>
              <a:pPr>
                <a:spcBef>
                  <a:spcPts val="300"/>
                </a:spcBef>
              </a:pPr>
              <a:r>
                <a:rPr lang="en-US" sz="700" dirty="0">
                  <a:solidFill>
                    <a:schemeClr val="bg1"/>
                  </a:solidFill>
                </a:rPr>
                <a:t>Our </a:t>
              </a:r>
              <a:r>
                <a:rPr lang="en-US" sz="700" b="1" dirty="0">
                  <a:solidFill>
                    <a:schemeClr val="bg1"/>
                  </a:solidFill>
                </a:rPr>
                <a:t>Enrollment Services </a:t>
              </a:r>
              <a:r>
                <a:rPr lang="en-US" sz="700" dirty="0">
                  <a:solidFill>
                    <a:schemeClr val="bg1"/>
                  </a:solidFill>
                </a:rPr>
                <a:t>division provides data-driven undergraduate and graduate solutions that target qualified prospective students; build relationships throughout the search, application, and yield process; and optimize financial aid resources.</a:t>
              </a:r>
            </a:p>
          </p:txBody>
        </p:sp>
        <p:sp>
          <p:nvSpPr>
            <p:cNvPr id="37" name="TextBox 36"/>
            <p:cNvSpPr txBox="1"/>
            <p:nvPr userDrawn="1"/>
          </p:nvSpPr>
          <p:spPr bwMode="gray">
            <a:xfrm>
              <a:off x="3221384" y="2377361"/>
              <a:ext cx="2676799" cy="635559"/>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Student Success </a:t>
              </a:r>
            </a:p>
            <a:p>
              <a:pPr>
                <a:spcBef>
                  <a:spcPts val="300"/>
                </a:spcBef>
              </a:pPr>
              <a:r>
                <a:rPr lang="en-US" sz="700" dirty="0">
                  <a:solidFill>
                    <a:schemeClr val="bg1"/>
                  </a:solidFill>
                </a:rPr>
                <a:t>Members of the </a:t>
              </a:r>
              <a:r>
                <a:rPr lang="en-US" sz="700" b="1" dirty="0">
                  <a:solidFill>
                    <a:schemeClr val="bg1"/>
                  </a:solidFill>
                </a:rPr>
                <a:t>Student Success Collaborative</a:t>
              </a:r>
              <a:r>
                <a:rPr lang="en-US" sz="700" dirty="0">
                  <a:solidFill>
                    <a:schemeClr val="bg1"/>
                  </a:solidFill>
                </a:rPr>
                <a:t> use research, consulting, and an enterprise-wide student success management system to help students persist, graduate, and succeed.</a:t>
              </a:r>
            </a:p>
          </p:txBody>
        </p:sp>
        <p:sp>
          <p:nvSpPr>
            <p:cNvPr id="38" name="TextBox 37"/>
            <p:cNvSpPr txBox="1"/>
            <p:nvPr userDrawn="1"/>
          </p:nvSpPr>
          <p:spPr bwMode="gray">
            <a:xfrm>
              <a:off x="3221384" y="3136892"/>
              <a:ext cx="2676799" cy="635559"/>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Growth and Academic Operations </a:t>
              </a:r>
            </a:p>
            <a:p>
              <a:pPr>
                <a:spcBef>
                  <a:spcPts val="300"/>
                </a:spcBef>
              </a:pPr>
              <a:r>
                <a:rPr lang="en-US" sz="700" dirty="0">
                  <a:solidFill>
                    <a:schemeClr val="bg1"/>
                  </a:solidFill>
                </a:rPr>
                <a:t>Our </a:t>
              </a:r>
              <a:r>
                <a:rPr lang="en-US" sz="700" b="1" dirty="0">
                  <a:solidFill>
                    <a:schemeClr val="bg1"/>
                  </a:solidFill>
                </a:rPr>
                <a:t>Academic Performance Solutions </a:t>
              </a:r>
              <a:r>
                <a:rPr lang="en-US" sz="700" dirty="0">
                  <a:solidFill>
                    <a:schemeClr val="bg1"/>
                  </a:solidFill>
                </a:rPr>
                <a:t>group partners with university academic and business leaders to help make smart resource trade-offs, improve academic efficiency, and grow academic program revenues.</a:t>
              </a:r>
            </a:p>
          </p:txBody>
        </p:sp>
      </p:grpSp>
      <p:sp>
        <p:nvSpPr>
          <p:cNvPr id="39" name="TextBox 3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grpSp>
        <p:nvGrpSpPr>
          <p:cNvPr id="40" name="Group 39"/>
          <p:cNvGrpSpPr/>
          <p:nvPr userDrawn="1"/>
        </p:nvGrpSpPr>
        <p:grpSpPr>
          <a:xfrm>
            <a:off x="3562146" y="4123956"/>
            <a:ext cx="1165605" cy="500820"/>
            <a:chOff x="3550776" y="4108190"/>
            <a:chExt cx="1165605" cy="500820"/>
          </a:xfrm>
        </p:grpSpPr>
        <p:sp>
          <p:nvSpPr>
            <p:cNvPr id="41" name="TextBox 40"/>
            <p:cNvSpPr txBox="1"/>
            <p:nvPr userDrawn="1"/>
          </p:nvSpPr>
          <p:spPr bwMode="gray">
            <a:xfrm>
              <a:off x="3556090" y="4393566"/>
              <a:ext cx="1160291" cy="215444"/>
            </a:xfrm>
            <a:prstGeom prst="rect">
              <a:avLst/>
            </a:prstGeom>
            <a:noFill/>
          </p:spPr>
          <p:txBody>
            <a:bodyPr wrap="square" lIns="0" tIns="0" rIns="0" bIns="0" rtlCol="0">
              <a:spAutoFit/>
            </a:bodyPr>
            <a:lstStyle/>
            <a:p>
              <a:pPr>
                <a:spcBef>
                  <a:spcPts val="500"/>
                </a:spcBef>
              </a:pPr>
              <a:r>
                <a:rPr lang="en-US" sz="700" dirty="0">
                  <a:solidFill>
                    <a:schemeClr val="bg1"/>
                  </a:solidFill>
                </a:rPr>
                <a:t>Institutions we are proud </a:t>
              </a:r>
              <a:br>
                <a:rPr lang="en-US" sz="700" dirty="0">
                  <a:solidFill>
                    <a:schemeClr val="bg1"/>
                  </a:solidFill>
                </a:rPr>
              </a:br>
              <a:r>
                <a:rPr lang="en-US" sz="700" dirty="0">
                  <a:solidFill>
                    <a:schemeClr val="bg1"/>
                  </a:solidFill>
                </a:rPr>
                <a:t>to serve</a:t>
              </a:r>
            </a:p>
          </p:txBody>
        </p:sp>
        <p:sp>
          <p:nvSpPr>
            <p:cNvPr id="42" name="TextBox 41"/>
            <p:cNvSpPr txBox="1"/>
            <p:nvPr userDrawn="1"/>
          </p:nvSpPr>
          <p:spPr bwMode="gray">
            <a:xfrm>
              <a:off x="3550776" y="4108190"/>
              <a:ext cx="732284" cy="276999"/>
            </a:xfrm>
            <a:prstGeom prst="rect">
              <a:avLst/>
            </a:prstGeom>
            <a:noFill/>
          </p:spPr>
          <p:txBody>
            <a:bodyPr wrap="square" lIns="0" tIns="0" rIns="0" bIns="0" rtlCol="0">
              <a:spAutoFit/>
            </a:bodyPr>
            <a:lstStyle/>
            <a:p>
              <a:pPr>
                <a:spcBef>
                  <a:spcPts val="500"/>
                </a:spcBef>
              </a:pPr>
              <a:r>
                <a:rPr lang="en-US" sz="1800" baseline="0" dirty="0">
                  <a:solidFill>
                    <a:schemeClr val="bg1"/>
                  </a:solidFill>
                  <a:latin typeface="+mj-lt"/>
                </a:rPr>
                <a:t>1,400</a:t>
              </a:r>
              <a:r>
                <a:rPr lang="en-US" sz="1800" baseline="30000" dirty="0">
                  <a:solidFill>
                    <a:schemeClr val="bg1"/>
                  </a:solidFill>
                  <a:latin typeface="+mj-lt"/>
                </a:rPr>
                <a:t>+</a:t>
              </a:r>
            </a:p>
          </p:txBody>
        </p:sp>
      </p:grpSp>
    </p:spTree>
    <p:custDataLst>
      <p:tags r:id="rId1"/>
    </p:custDataLst>
    <p:extLst>
      <p:ext uri="{BB962C8B-B14F-4D97-AF65-F5344CB8AC3E}">
        <p14:creationId xmlns:p14="http://schemas.microsoft.com/office/powerpoint/2010/main" val="1605282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Straight Connector 4"/>
          <p:cNvCxnSpPr/>
          <p:nvPr userDrawn="1"/>
        </p:nvCxnSpPr>
        <p:spPr bwMode="gray">
          <a:xfrm>
            <a:off x="22860" y="4097682"/>
            <a:ext cx="6355080"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accent3"/>
                </a:solidFill>
                <a:latin typeface="+mn-lt"/>
              </a:defRPr>
            </a:lvl1pPr>
          </a:lstStyle>
          <a:p>
            <a:r>
              <a:rPr lang="en-US" dirty="0"/>
              <a:t>Insert Program Name Here</a:t>
            </a:r>
          </a:p>
        </p:txBody>
      </p:sp>
      <p:sp>
        <p:nvSpPr>
          <p:cNvPr id="4" name="Text Placeholder 3"/>
          <p:cNvSpPr>
            <a:spLocks noGrp="1"/>
          </p:cNvSpPr>
          <p:nvPr>
            <p:ph type="body" sz="quarter" idx="16" hasCustomPrompt="1"/>
          </p:nvPr>
        </p:nvSpPr>
        <p:spPr bwMode="gray">
          <a:xfrm>
            <a:off x="3389943" y="4431033"/>
            <a:ext cx="2987997" cy="153888"/>
          </a:xfrm>
        </p:spPr>
        <p:txBody>
          <a:bodyPr wrap="none"/>
          <a:lstStyle>
            <a:lvl1pPr marL="0" indent="0" algn="r">
              <a:spcBef>
                <a:spcPts val="0"/>
              </a:spcBef>
              <a:buNone/>
              <a:defRPr sz="1000">
                <a:solidFill>
                  <a:schemeClr val="accent3"/>
                </a:solidFill>
              </a:defRPr>
            </a:lvl1pPr>
          </a:lstStyle>
          <a:p>
            <a:pPr lvl="0"/>
            <a:r>
              <a:rPr lang="en-US" dirty="0"/>
              <a:t>Insert Sub-program Name Here (if necessary)</a:t>
            </a:r>
          </a:p>
        </p:txBody>
      </p:sp>
    </p:spTree>
    <p:custDataLst>
      <p:tags r:id="rId1"/>
    </p:custDataLst>
    <p:extLst>
      <p:ext uri="{BB962C8B-B14F-4D97-AF65-F5344CB8AC3E}">
        <p14:creationId xmlns:p14="http://schemas.microsoft.com/office/powerpoint/2010/main" val="2452121743"/>
      </p:ext>
    </p:extLst>
  </p:cSld>
  <p:clrMapOvr>
    <a:masterClrMapping/>
  </p:clrMapOvr>
  <p:extLst>
    <p:ext uri="{DCECCB84-F9BA-43D5-87BE-67443E8EF086}">
      <p15:sldGuideLst xmlns:p15="http://schemas.microsoft.com/office/powerpoint/2012/main">
        <p15:guide id="1" orient="horz" pos="263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Text Placeholder 5"/>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Text Placeholder 7"/>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0" name="Text Placeholder 9"/>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Text Placeholder 11"/>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4" name="Text Placeholder 13"/>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17" name="Text Placeholder 16"/>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26"/>
          <p:cNvSpPr>
            <a:spLocks noGrp="1"/>
          </p:cNvSpPr>
          <p:nvPr>
            <p:ph type="body" sz="quarter" idx="43" hasCustomPrompt="1"/>
          </p:nvPr>
        </p:nvSpPr>
        <p:spPr bwMode="gray">
          <a:xfrm>
            <a:off x="688369" y="2888149"/>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29" name="Text Placeholder 28"/>
          <p:cNvSpPr>
            <a:spLocks noGrp="1"/>
          </p:cNvSpPr>
          <p:nvPr>
            <p:ph type="body" sz="quarter" idx="44" hasCustomPrompt="1"/>
          </p:nvPr>
        </p:nvSpPr>
        <p:spPr bwMode="gray">
          <a:xfrm>
            <a:off x="688369" y="3097903"/>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Straight Connector 15"/>
          <p:cNvCxnSpPr/>
          <p:nvPr userDrawn="1"/>
        </p:nvCxnSpPr>
        <p:spPr bwMode="gray">
          <a:xfrm>
            <a:off x="4773942" y="309824"/>
            <a:ext cx="0" cy="449077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400"/>
              </a:spcBef>
            </a:pPr>
            <a:r>
              <a:rPr lang="en-US" sz="500" b="1" baseline="0" dirty="0">
                <a:solidFill>
                  <a:schemeClr val="tx1"/>
                </a:solidFill>
                <a:latin typeface="+mn-lt"/>
                <a:cs typeface="Arial"/>
              </a:rPr>
              <a:t>LEGAL CAVEAT</a:t>
            </a:r>
          </a:p>
          <a:p>
            <a:pPr>
              <a:spcBef>
                <a:spcPts val="400"/>
              </a:spcBef>
            </a:pPr>
            <a:r>
              <a:rPr lang="en-US" sz="500" baseline="0" dirty="0">
                <a:solidFill>
                  <a:schemeClr val="tx1"/>
                </a:solidFill>
                <a:latin typeface="+mn-lt"/>
                <a:cs typeface="Arial"/>
              </a:rPr>
              <a:t>EAB Global, Inc. (“EAB”) has made efforts to verify the accuracy of the information it provides to members. This report relies</a:t>
            </a:r>
            <a:br>
              <a:rPr lang="en-US" sz="500" baseline="0" dirty="0">
                <a:solidFill>
                  <a:schemeClr val="tx1"/>
                </a:solidFill>
                <a:latin typeface="+mn-lt"/>
                <a:cs typeface="Arial"/>
              </a:rPr>
            </a:br>
            <a:r>
              <a:rPr lang="en-US" sz="500" baseline="0" dirty="0">
                <a:solidFill>
                  <a:schemeClr val="tx1"/>
                </a:solidFill>
                <a:latin typeface="+mn-lt"/>
                <a:cs typeface="Arial"/>
              </a:rPr>
              <a:t>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a:t>
            </a:r>
            <a:br>
              <a:rPr lang="en-US" sz="500" baseline="0" dirty="0">
                <a:solidFill>
                  <a:schemeClr val="tx1"/>
                </a:solidFill>
                <a:latin typeface="+mn-lt"/>
                <a:cs typeface="Arial"/>
              </a:rPr>
            </a:br>
            <a:r>
              <a:rPr lang="en-US" sz="500" baseline="0" dirty="0">
                <a:solidFill>
                  <a:schemeClr val="tx1"/>
                </a:solidFill>
                <a:latin typeface="+mn-lt"/>
                <a:cs typeface="Arial"/>
              </a:rPr>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600"/>
              </a:spcBef>
            </a:pPr>
            <a:r>
              <a:rPr lang="en-US" sz="500" baseline="0" dirty="0">
                <a:solidFill>
                  <a:schemeClr val="tx1"/>
                </a:solidFill>
                <a:latin typeface="+mn-lt"/>
                <a:cs typeface="Arial"/>
              </a:rPr>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p:txBody>
      </p:sp>
    </p:spTree>
    <p:custDataLst>
      <p:tags r:id="rId1"/>
    </p:custDataLst>
    <p:extLst>
      <p:ext uri="{BB962C8B-B14F-4D97-AF65-F5344CB8AC3E}">
        <p14:creationId xmlns:p14="http://schemas.microsoft.com/office/powerpoint/2010/main" val="3204139929"/>
      </p:ext>
    </p:extLst>
  </p:cSld>
  <p:clrMapOvr>
    <a:masterClrMapping/>
  </p:clrMapOvr>
  <p:extLst>
    <p:ext uri="{DCECCB84-F9BA-43D5-87BE-67443E8EF086}">
      <p15:sldGuideLst xmlns:p15="http://schemas.microsoft.com/office/powerpoint/2012/main">
        <p15:guide id="1" pos="432">
          <p15:clr>
            <a:srgbClr val="FBAE40"/>
          </p15:clr>
        </p15:guide>
        <p15:guide id="2" orient="horz" pos="195">
          <p15:clr>
            <a:srgbClr val="FBAE40"/>
          </p15:clr>
        </p15:guide>
        <p15:guide id="3" pos="276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TextBox 7"/>
          <p:cNvSpPr txBox="1"/>
          <p:nvPr userDrawn="1"/>
        </p:nvSpPr>
        <p:spPr bwMode="gray">
          <a:xfrm>
            <a:off x="4860213" y="24057"/>
            <a:ext cx="1473868" cy="4514056"/>
          </a:xfrm>
          <a:prstGeom prst="rect">
            <a:avLst/>
          </a:prstGeom>
          <a:noFill/>
        </p:spPr>
        <p:txBody>
          <a:bodyPr wrap="square" lIns="0" tIns="0" rIns="0" bIns="0" rtlCol="0">
            <a:spAutoFit/>
          </a:bodyPr>
          <a:lstStyle/>
          <a:p>
            <a:pPr>
              <a:spcBef>
                <a:spcPts val="400"/>
              </a:spcBef>
            </a:pPr>
            <a:r>
              <a:rPr lang="en-US" sz="500" b="1" baseline="0" dirty="0">
                <a:solidFill>
                  <a:schemeClr val="tx1"/>
                </a:solidFill>
                <a:latin typeface="+mn-lt"/>
                <a:cs typeface="Arial"/>
              </a:rPr>
              <a:t>IMPORTANT: Please read the following.</a:t>
            </a:r>
          </a:p>
          <a:p>
            <a:pPr>
              <a:spcBef>
                <a:spcPts val="400"/>
              </a:spcBef>
            </a:pPr>
            <a:r>
              <a:rPr lang="en-US" sz="500" baseline="0" dirty="0">
                <a:solidFill>
                  <a:schemeClr val="tx1"/>
                </a:solidFill>
                <a:latin typeface="+mn-lt"/>
                <a:cs typeface="Arial"/>
              </a:rPr>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91440" indent="-114300">
              <a:spcBef>
                <a:spcPts val="400"/>
              </a:spcBef>
            </a:pPr>
            <a:r>
              <a:rPr lang="en-US" sz="500" baseline="0" dirty="0">
                <a:solidFill>
                  <a:schemeClr val="tx1"/>
                </a:solidFill>
                <a:latin typeface="+mn-lt"/>
                <a:cs typeface="Arial"/>
              </a:rPr>
              <a:t>1.	All right, title, and interest in and to this Report is owned by an EAB Organization. Except as stated herein, no right, license, permission, or interest of any kind in </a:t>
            </a:r>
            <a:br>
              <a:rPr lang="en-US" sz="500" baseline="0" dirty="0">
                <a:solidFill>
                  <a:schemeClr val="tx1"/>
                </a:solidFill>
                <a:latin typeface="+mn-lt"/>
                <a:cs typeface="Arial"/>
              </a:rPr>
            </a:br>
            <a:r>
              <a:rPr lang="en-US" sz="500" baseline="0" dirty="0">
                <a:solidFill>
                  <a:schemeClr val="tx1"/>
                </a:solidFill>
                <a:latin typeface="+mn-lt"/>
                <a:cs typeface="Arial"/>
              </a:rPr>
              <a:t>this Report is intended to be given, transferred to, or acquired by a member. Each member is authorized to use this Report only to the extent expressly authorized herein.</a:t>
            </a:r>
          </a:p>
          <a:p>
            <a:pPr marL="91440" indent="-114300">
              <a:spcBef>
                <a:spcPts val="400"/>
              </a:spcBef>
            </a:pPr>
            <a:r>
              <a:rPr lang="en-US" sz="500" baseline="0" dirty="0">
                <a:solidFill>
                  <a:schemeClr val="tx1"/>
                </a:solidFill>
                <a:latin typeface="+mn-lt"/>
                <a:cs typeface="Arial"/>
              </a:rPr>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91440" indent="-114300">
              <a:spcBef>
                <a:spcPts val="400"/>
              </a:spcBef>
            </a:pPr>
            <a:r>
              <a:rPr lang="en-US" sz="500" baseline="0" dirty="0">
                <a:solidFill>
                  <a:schemeClr val="tx1"/>
                </a:solidFill>
                <a:latin typeface="+mn-lt"/>
                <a:cs typeface="Arial"/>
              </a:rPr>
              <a:t>3.	Each member may make this Report available solely to those of its employees and agents who (a) are registered for the workshop or membership program of which this Report is a part, (b) require access to this Report in order to learn </a:t>
            </a:r>
            <a:br>
              <a:rPr lang="en-US" sz="500" baseline="0" dirty="0">
                <a:solidFill>
                  <a:schemeClr val="tx1"/>
                </a:solidFill>
                <a:latin typeface="+mn-lt"/>
                <a:cs typeface="Arial"/>
              </a:rPr>
            </a:br>
            <a:r>
              <a:rPr lang="en-US" sz="500" baseline="0" dirty="0">
                <a:solidFill>
                  <a:schemeClr val="tx1"/>
                </a:solidFill>
                <a:latin typeface="+mn-lt"/>
                <a:cs typeface="Arial"/>
              </a:rPr>
              <a:t>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91440" indent="-114300">
              <a:spcBef>
                <a:spcPts val="400"/>
              </a:spcBef>
            </a:pPr>
            <a:r>
              <a:rPr lang="en-US" sz="500" baseline="0" dirty="0">
                <a:solidFill>
                  <a:schemeClr val="tx1"/>
                </a:solidFill>
                <a:latin typeface="+mn-lt"/>
                <a:cs typeface="Arial"/>
              </a:rPr>
              <a:t>4.	Each member shall not remove from this Report any confidential markings, copyright notices, and/or other similar indicia herein.</a:t>
            </a:r>
          </a:p>
          <a:p>
            <a:pPr marL="91440" indent="-114300">
              <a:spcBef>
                <a:spcPts val="400"/>
              </a:spcBef>
            </a:pPr>
            <a:r>
              <a:rPr lang="en-US" sz="500" baseline="0" dirty="0">
                <a:solidFill>
                  <a:schemeClr val="tx1"/>
                </a:solidFill>
                <a:latin typeface="+mn-lt"/>
                <a:cs typeface="Arial"/>
              </a:rPr>
              <a:t>5.	Each member is responsible for any breach of its obligations as stated herein by any of its employees or agents.</a:t>
            </a:r>
          </a:p>
          <a:p>
            <a:pPr marL="91440" indent="-114300">
              <a:spcBef>
                <a:spcPts val="400"/>
              </a:spcBef>
            </a:pPr>
            <a:r>
              <a:rPr lang="en-US" sz="500" baseline="0" dirty="0">
                <a:solidFill>
                  <a:schemeClr val="tx1"/>
                </a:solidFill>
                <a:latin typeface="+mn-lt"/>
                <a:cs typeface="Arial"/>
              </a:rPr>
              <a:t>6.	If a member is unwilling to abide by any </a:t>
            </a:r>
            <a:br>
              <a:rPr lang="en-US" sz="500" baseline="0" dirty="0">
                <a:solidFill>
                  <a:schemeClr val="tx1"/>
                </a:solidFill>
                <a:latin typeface="+mn-lt"/>
                <a:cs typeface="Arial"/>
              </a:rPr>
            </a:br>
            <a:r>
              <a:rPr lang="en-US" sz="500" baseline="0" dirty="0">
                <a:solidFill>
                  <a:schemeClr val="tx1"/>
                </a:solidFill>
                <a:latin typeface="+mn-lt"/>
                <a:cs typeface="Arial"/>
              </a:rPr>
              <a:t>of the foregoing obligations, then such member shall promptly return this Report and all copies thereof to EAB.</a:t>
            </a:r>
          </a:p>
        </p:txBody>
      </p:sp>
      <p:cxnSp>
        <p:nvCxnSpPr>
          <p:cNvPr id="10" name="Straight Connector 9"/>
          <p:cNvCxnSpPr/>
          <p:nvPr userDrawn="1"/>
        </p:nvCxnSpPr>
        <p:spPr bwMode="gray">
          <a:xfrm>
            <a:off x="4773942" y="0"/>
            <a:ext cx="0" cy="4522788"/>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63130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Title 1"/>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Text Placeholder 5"/>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Text Placeholder 7"/>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7" name="Text Placeholder 9"/>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Text Placeholder 11"/>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9" name="Text Placeholder 13"/>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40" name="Text Placeholder 16"/>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41" name="Text Placeholder 26"/>
          <p:cNvSpPr>
            <a:spLocks noGrp="1"/>
          </p:cNvSpPr>
          <p:nvPr>
            <p:ph type="body" sz="quarter" idx="43" hasCustomPrompt="1"/>
          </p:nvPr>
        </p:nvSpPr>
        <p:spPr bwMode="gray">
          <a:xfrm>
            <a:off x="591552" y="2888149"/>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2" name="Text Placeholder 28"/>
          <p:cNvSpPr>
            <a:spLocks noGrp="1"/>
          </p:cNvSpPr>
          <p:nvPr>
            <p:ph type="body" sz="quarter" idx="44" hasCustomPrompt="1"/>
          </p:nvPr>
        </p:nvSpPr>
        <p:spPr bwMode="gray">
          <a:xfrm>
            <a:off x="591552" y="3097903"/>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Straight Connector 12"/>
          <p:cNvCxnSpPr/>
          <p:nvPr userDrawn="1"/>
        </p:nvCxnSpPr>
        <p:spPr bwMode="gray">
          <a:xfrm>
            <a:off x="4086830"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4173101" y="198787"/>
            <a:ext cx="2060883" cy="4429575"/>
          </a:xfrm>
          <a:prstGeom prst="rect">
            <a:avLst/>
          </a:prstGeom>
          <a:noFill/>
        </p:spPr>
        <p:txBody>
          <a:bodyPr wrap="square" lIns="0" tIns="0" rIns="0" bIns="0" rtlCol="0">
            <a:noAutofit/>
          </a:bodyPr>
          <a:lstStyle/>
          <a:p>
            <a:pPr>
              <a:spcBef>
                <a:spcPts val="300"/>
              </a:spcBef>
            </a:pPr>
            <a:r>
              <a:rPr lang="en-US" sz="420" b="1" dirty="0"/>
              <a:t>LEGAL CAVEAT</a:t>
            </a:r>
          </a:p>
          <a:p>
            <a:pPr>
              <a:spcBef>
                <a:spcPts val="300"/>
              </a:spcBef>
            </a:pPr>
            <a:r>
              <a:rPr lang="en-US" sz="420" dirty="0"/>
              <a:t>EAB Global, Inc.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a:t>
            </a:r>
            <a:r>
              <a:rPr lang="en-US" sz="420" baseline="0" dirty="0"/>
              <a:t> </a:t>
            </a:r>
            <a:r>
              <a:rPr lang="en-US" sz="420" dirty="0"/>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300"/>
              </a:spcBef>
            </a:pPr>
            <a:r>
              <a:rPr lang="en-US" sz="420" dirty="0"/>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a:t>
            </a:r>
            <a:br>
              <a:rPr lang="en-US" sz="420" dirty="0"/>
            </a:br>
            <a:r>
              <a:rPr lang="en-US" sz="420" dirty="0"/>
              <a:t>(b) an endorsement of the company or its products or services by an EAB Organization. No EAB Organization is affiliated with any such company.</a:t>
            </a:r>
          </a:p>
          <a:p>
            <a:pPr>
              <a:spcBef>
                <a:spcPts val="800"/>
              </a:spcBef>
            </a:pPr>
            <a:r>
              <a:rPr lang="en-US" sz="420" b="1" dirty="0"/>
              <a:t>IMPORTANT: Please read the following.</a:t>
            </a:r>
          </a:p>
          <a:p>
            <a:pPr>
              <a:spcBef>
                <a:spcPts val="300"/>
              </a:spcBef>
            </a:pPr>
            <a:r>
              <a:rPr lang="en-US" sz="420" dirty="0"/>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114300" indent="-114300">
              <a:spcBef>
                <a:spcPts val="300"/>
              </a:spcBef>
            </a:pPr>
            <a:r>
              <a:rPr lang="en-US" sz="420" dirty="0"/>
              <a:t>1.	All right, title, and interest in and to this Report is owned 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114300" indent="-114300">
              <a:spcBef>
                <a:spcPts val="300"/>
              </a:spcBef>
            </a:pPr>
            <a:r>
              <a:rPr lang="en-US" sz="420" dirty="0"/>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4300" indent="-114300">
              <a:spcBef>
                <a:spcPts val="300"/>
              </a:spcBef>
            </a:pPr>
            <a:r>
              <a:rPr lang="en-US" sz="42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4300" indent="-114300">
              <a:spcBef>
                <a:spcPts val="300"/>
              </a:spcBef>
            </a:pPr>
            <a:r>
              <a:rPr lang="en-US" sz="420" dirty="0"/>
              <a:t>4.	Each member shall not remove from this Report any confidential markings, copyright notices, and/or other similar indicia herein.</a:t>
            </a:r>
          </a:p>
          <a:p>
            <a:pPr marL="114300" indent="-114300">
              <a:spcBef>
                <a:spcPts val="300"/>
              </a:spcBef>
            </a:pPr>
            <a:r>
              <a:rPr lang="en-US" sz="420" dirty="0"/>
              <a:t>5.	Each member is responsible for any breach of its obligations as stated herein by any of its employees or agents.</a:t>
            </a:r>
          </a:p>
          <a:p>
            <a:pPr marL="114300" indent="-114300">
              <a:spcBef>
                <a:spcPts val="300"/>
              </a:spcBef>
            </a:pPr>
            <a:r>
              <a:rPr lang="en-US" sz="420" dirty="0"/>
              <a:t>6.	If a member is unwilling to abide by any of the foregoing obligations, then such member shall promptly return this Report and all copies thereof to EAB.</a:t>
            </a:r>
          </a:p>
        </p:txBody>
      </p:sp>
    </p:spTree>
    <p:custDataLst>
      <p:tags r:id="rId1"/>
    </p:custDataLst>
    <p:extLst>
      <p:ext uri="{BB962C8B-B14F-4D97-AF65-F5344CB8AC3E}">
        <p14:creationId xmlns:p14="http://schemas.microsoft.com/office/powerpoint/2010/main" val="1749056307"/>
      </p:ext>
    </p:extLst>
  </p:cSld>
  <p:clrMapOvr>
    <a:masterClrMapping/>
  </p:clrMapOvr>
  <p:extLst>
    <p:ext uri="{DCECCB84-F9BA-43D5-87BE-67443E8EF086}">
      <p15:sldGuideLst xmlns:p15="http://schemas.microsoft.com/office/powerpoint/2012/main">
        <p15:guide id="1" pos="370">
          <p15:clr>
            <a:srgbClr val="FBAE40"/>
          </p15:clr>
        </p15:guide>
        <p15:guide id="2" orient="horz" pos="195">
          <p15:clr>
            <a:srgbClr val="FBAE40"/>
          </p15:clr>
        </p15:guide>
        <p15:guide id="3" pos="241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83362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sp>
        <p:nvSpPr>
          <p:cNvPr id="26" name="Rectangle 25">
            <a:hlinkClick r:id="rId3"/>
          </p:cNvPr>
          <p:cNvSpPr/>
          <p:nvPr userDrawn="1"/>
        </p:nvSpPr>
        <p:spPr bwMode="gray">
          <a:xfrm>
            <a:off x="996386" y="3293849"/>
            <a:ext cx="4408029" cy="1288356"/>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7" name="Group 26"/>
          <p:cNvGrpSpPr/>
          <p:nvPr userDrawn="1"/>
        </p:nvGrpSpPr>
        <p:grpSpPr>
          <a:xfrm>
            <a:off x="1564154" y="3459989"/>
            <a:ext cx="3272492" cy="957891"/>
            <a:chOff x="2249954" y="8720284"/>
            <a:chExt cx="3272492" cy="957891"/>
          </a:xfrm>
        </p:grpSpPr>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266202" y="8720284"/>
              <a:ext cx="1239997" cy="474433"/>
            </a:xfrm>
            <a:prstGeom prst="rect">
              <a:avLst/>
            </a:prstGeom>
          </p:spPr>
        </p:pic>
        <p:sp>
          <p:nvSpPr>
            <p:cNvPr id="29" name="TextBox 28"/>
            <p:cNvSpPr txBox="1"/>
            <p:nvPr userDrawn="1"/>
          </p:nvSpPr>
          <p:spPr bwMode="gray">
            <a:xfrm>
              <a:off x="2249954" y="9306278"/>
              <a:ext cx="3272492"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a:t>
              </a:r>
            </a:p>
            <a:p>
              <a:pPr algn="ctr">
                <a:spcBef>
                  <a:spcPts val="500"/>
                </a:spcBef>
              </a:pPr>
              <a:r>
                <a:rPr lang="en-US" sz="1000" b="1" spc="0" baseline="0" dirty="0">
                  <a:latin typeface="+mj-lt"/>
                </a:rPr>
                <a:t>P</a:t>
              </a:r>
              <a:r>
                <a:rPr lang="en-US" sz="1000" spc="0" baseline="0" dirty="0">
                  <a:latin typeface="+mj-lt"/>
                </a:rPr>
                <a:t> 202.266.6400   </a:t>
              </a:r>
              <a:r>
                <a:rPr lang="en-US" sz="1000" b="1" spc="0" baseline="0" dirty="0">
                  <a:latin typeface="+mj-lt"/>
                </a:rPr>
                <a:t>F</a:t>
              </a:r>
              <a:r>
                <a:rPr lang="en-US" sz="1000" spc="0" baseline="0" dirty="0">
                  <a:latin typeface="+mj-lt"/>
                </a:rPr>
                <a:t> 202.266.5700   </a:t>
              </a:r>
              <a:r>
                <a:rPr lang="en-US" sz="1000" spc="0" baseline="0" dirty="0">
                  <a:solidFill>
                    <a:schemeClr val="accent6"/>
                  </a:solidFill>
                  <a:latin typeface="+mj-lt"/>
                </a:rPr>
                <a:t>eab.com</a:t>
              </a:r>
            </a:p>
          </p:txBody>
        </p:sp>
        <p:cxnSp>
          <p:nvCxnSpPr>
            <p:cNvPr id="30" name="Straight Connector 29"/>
            <p:cNvCxnSpPr/>
            <p:nvPr userDrawn="1"/>
          </p:nvCxnSpPr>
          <p:spPr bwMode="gray">
            <a:xfrm>
              <a:off x="32409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3922418"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47323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gray">
            <a:xfrm>
              <a:off x="3579671"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4548840"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691746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9" name="Text Placeholder 18"/>
          <p:cNvSpPr>
            <a:spLocks noGrp="1"/>
          </p:cNvSpPr>
          <p:nvPr>
            <p:ph type="body" sz="quarter" idx="10" hasCustomPrompt="1"/>
          </p:nvPr>
        </p:nvSpPr>
        <p:spPr bwMode="gray">
          <a:xfrm>
            <a:off x="262272" y="97401"/>
            <a:ext cx="2543175" cy="123111"/>
          </a:xfrm>
        </p:spPr>
        <p:txBody>
          <a:bodyPr/>
          <a:lstStyle>
            <a:lvl1pPr marL="0" indent="0">
              <a:spcBef>
                <a:spcPts val="0"/>
              </a:spcBef>
              <a:buNone/>
              <a:defRPr sz="800"/>
            </a:lvl1pPr>
          </a:lstStyle>
          <a:p>
            <a:pPr lvl="0"/>
            <a:r>
              <a:rPr lang="en-US" dirty="0"/>
              <a:t>Top Kicker – Verdana 8pt Regular, Title Case</a:t>
            </a:r>
          </a:p>
        </p:txBody>
      </p:sp>
      <p:sp>
        <p:nvSpPr>
          <p:cNvPr id="21" name="Text Placeholder 20"/>
          <p:cNvSpPr>
            <a:spLocks noGrp="1"/>
          </p:cNvSpPr>
          <p:nvPr>
            <p:ph type="body" sz="quarter" idx="11" hasCustomPrompt="1"/>
          </p:nvPr>
        </p:nvSpPr>
        <p:spPr bwMode="gray">
          <a:xfrm>
            <a:off x="266700" y="640267"/>
            <a:ext cx="5867400" cy="184666"/>
          </a:xfrm>
        </p:spPr>
        <p:txBody>
          <a:bodyPr/>
          <a:lstStyle>
            <a:lvl1pPr marL="0" indent="0">
              <a:spcBef>
                <a:spcPts val="0"/>
              </a:spcBef>
              <a:buNone/>
              <a:defRPr sz="1200"/>
            </a:lvl1pPr>
          </a:lstStyle>
          <a:p>
            <a:pPr lvl="0"/>
            <a:r>
              <a:rPr lang="en-US" dirty="0"/>
              <a:t>Slide Subtitle – Verdana 12pt Regular, Title Case</a:t>
            </a:r>
          </a:p>
        </p:txBody>
      </p:sp>
      <p:sp>
        <p:nvSpPr>
          <p:cNvPr id="23" name="Text Placeholder 22"/>
          <p:cNvSpPr>
            <a:spLocks noGrp="1"/>
          </p:cNvSpPr>
          <p:nvPr>
            <p:ph type="body" sz="quarter" idx="12" hasCustomPrompt="1"/>
          </p:nvPr>
        </p:nvSpPr>
        <p:spPr bwMode="gray">
          <a:xfrm>
            <a:off x="266700" y="309824"/>
            <a:ext cx="5472363" cy="256480"/>
          </a:xfrm>
        </p:spPr>
        <p:txBody>
          <a:bodyPr anchor="b" anchorCtr="0"/>
          <a:lstStyle>
            <a:lvl1pPr marL="0" indent="0">
              <a:lnSpc>
                <a:spcPts val="2000"/>
              </a:lnSpc>
              <a:spcBef>
                <a:spcPts val="0"/>
              </a:spcBef>
              <a:buNone/>
              <a:defRPr sz="1800" spc="50" baseline="0">
                <a:latin typeface="+mj-lt"/>
              </a:defRPr>
            </a:lvl1pPr>
          </a:lstStyle>
          <a:p>
            <a:pPr lvl="0"/>
            <a:r>
              <a:rPr lang="en-US" dirty="0"/>
              <a:t>Slide Title – Rockwell 18pt Regular, Title Case</a:t>
            </a:r>
          </a:p>
        </p:txBody>
      </p:sp>
      <p:sp>
        <p:nvSpPr>
          <p:cNvPr id="28" name="Text Placeholder 27"/>
          <p:cNvSpPr>
            <a:spLocks noGrp="1"/>
          </p:cNvSpPr>
          <p:nvPr>
            <p:ph type="body" sz="quarter" idx="13" hasCustomPrompt="1"/>
          </p:nvPr>
        </p:nvSpPr>
        <p:spPr bwMode="gray">
          <a:xfrm>
            <a:off x="4081645" y="4600545"/>
            <a:ext cx="2319155" cy="200055"/>
          </a:xfrm>
        </p:spPr>
        <p:txBody>
          <a:bodyPr rIns="64008" bIns="45720" anchor="b" anchorCtr="0"/>
          <a:lstStyle>
            <a:lvl1pPr marL="0" indent="0">
              <a:spcBef>
                <a:spcPts val="0"/>
              </a:spcBef>
              <a:buNone/>
              <a:defRPr sz="500">
                <a:solidFill>
                  <a:schemeClr val="tx1"/>
                </a:solidFill>
              </a:defRPr>
            </a:lvl1pPr>
          </a:lstStyle>
          <a:p>
            <a:pPr lvl="0"/>
            <a:r>
              <a:rPr lang="en-US" dirty="0"/>
              <a:t>Source: Click to add source. Use a single space after “Source:” and a period at the end of the source. Stretch the box to the left as needed.</a:t>
            </a:r>
          </a:p>
        </p:txBody>
      </p:sp>
      <p:sp>
        <p:nvSpPr>
          <p:cNvPr id="30" name="Text Placeholder 29"/>
          <p:cNvSpPr>
            <a:spLocks noGrp="1"/>
          </p:cNvSpPr>
          <p:nvPr>
            <p:ph type="body" sz="quarter" idx="14" hasCustomPrompt="1"/>
          </p:nvPr>
        </p:nvSpPr>
        <p:spPr bwMode="gray">
          <a:xfrm>
            <a:off x="0" y="4403825"/>
            <a:ext cx="2004960" cy="230832"/>
          </a:xfrm>
        </p:spPr>
        <p:txBody>
          <a:bodyPr lIns="64008" anchor="b" anchorCtr="0"/>
          <a:lstStyle>
            <a:lvl1pPr marL="118872" indent="-115888">
              <a:spcBef>
                <a:spcPts val="200"/>
              </a:spcBef>
              <a:buFont typeface="+mj-lt"/>
              <a:buAutoNum type="arabicParenR"/>
              <a:defRPr sz="500"/>
            </a:lvl1pPr>
          </a:lstStyle>
          <a:p>
            <a:pPr lvl="0"/>
            <a:r>
              <a:rPr lang="en-US" dirty="0"/>
              <a:t>Click to add footnote. Numbers appear automatically (no additional space or tab needed). Use a period at the end of each footnote. Stretch the box to the right as needed.</a:t>
            </a:r>
          </a:p>
        </p:txBody>
      </p: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extLst>
      <p:ext uri="{BB962C8B-B14F-4D97-AF65-F5344CB8AC3E}">
        <p14:creationId xmlns:p14="http://schemas.microsoft.com/office/powerpoint/2010/main" val="7745400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Standard">
    <p:spTree>
      <p:nvGrpSpPr>
        <p:cNvPr id="1" name=""/>
        <p:cNvGrpSpPr/>
        <p:nvPr/>
      </p:nvGrpSpPr>
      <p:grpSpPr>
        <a:xfrm>
          <a:off x="0" y="0"/>
          <a:ext cx="0" cy="0"/>
          <a:chOff x="0" y="0"/>
          <a:chExt cx="0" cy="0"/>
        </a:xfrm>
      </p:grpSpPr>
      <p:sp>
        <p:nvSpPr>
          <p:cNvPr id="4" name="Rectangle 3"/>
          <p:cNvSpPr/>
          <p:nvPr userDrawn="1"/>
        </p:nvSpPr>
        <p:spPr bwMode="gray">
          <a:xfrm>
            <a:off x="2" y="1"/>
            <a:ext cx="6400799" cy="601181"/>
          </a:xfrm>
          <a:prstGeom prst="rect">
            <a:avLst/>
          </a:prstGeom>
          <a:solidFill>
            <a:schemeClr val="bg2"/>
          </a:solidFill>
          <a:ln w="19050" cap="flat" cmpd="sng" algn="ctr">
            <a:noFill/>
            <a:prstDash val="solid"/>
            <a:miter lim="800000"/>
          </a:ln>
          <a:effectLst/>
        </p:spPr>
        <p:txBody>
          <a:bodyPr rot="0" spcFirstLastPara="0" vert="horz" wrap="square" lIns="91431" tIns="45715" rIns="91431" bIns="45715"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5" y="-48396"/>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9" name="Text Placeholder 18"/>
          <p:cNvSpPr>
            <a:spLocks noGrp="1"/>
          </p:cNvSpPr>
          <p:nvPr>
            <p:ph type="body" sz="quarter" idx="10" hasCustomPrompt="1"/>
          </p:nvPr>
        </p:nvSpPr>
        <p:spPr bwMode="gray">
          <a:xfrm>
            <a:off x="262273" y="97401"/>
            <a:ext cx="2543175" cy="123111"/>
          </a:xfrm>
        </p:spPr>
        <p:txBody>
          <a:bodyPr/>
          <a:lstStyle>
            <a:lvl1pPr marL="0" indent="0">
              <a:spcBef>
                <a:spcPts val="0"/>
              </a:spcBef>
              <a:buNone/>
              <a:defRPr sz="800"/>
            </a:lvl1pPr>
          </a:lstStyle>
          <a:p>
            <a:pPr lvl="0"/>
            <a:r>
              <a:rPr lang="en-US" dirty="0"/>
              <a:t>Top Kicker – Verdana 8pt Regular, Title Case</a:t>
            </a:r>
          </a:p>
        </p:txBody>
      </p:sp>
      <p:sp>
        <p:nvSpPr>
          <p:cNvPr id="21" name="Text Placeholder 20"/>
          <p:cNvSpPr>
            <a:spLocks noGrp="1"/>
          </p:cNvSpPr>
          <p:nvPr>
            <p:ph type="body" sz="quarter" idx="11" hasCustomPrompt="1"/>
          </p:nvPr>
        </p:nvSpPr>
        <p:spPr bwMode="gray">
          <a:xfrm>
            <a:off x="266700" y="640267"/>
            <a:ext cx="5867400" cy="184666"/>
          </a:xfrm>
        </p:spPr>
        <p:txBody>
          <a:bodyPr/>
          <a:lstStyle>
            <a:lvl1pPr marL="0" indent="0">
              <a:spcBef>
                <a:spcPts val="0"/>
              </a:spcBef>
              <a:buNone/>
              <a:defRPr sz="1200"/>
            </a:lvl1pPr>
          </a:lstStyle>
          <a:p>
            <a:pPr lvl="0"/>
            <a:r>
              <a:rPr lang="en-US" dirty="0"/>
              <a:t>Slide Subtitle – Verdana 12pt Regular, Title Case</a:t>
            </a:r>
          </a:p>
        </p:txBody>
      </p:sp>
      <p:sp>
        <p:nvSpPr>
          <p:cNvPr id="23" name="Text Placeholder 22"/>
          <p:cNvSpPr>
            <a:spLocks noGrp="1"/>
          </p:cNvSpPr>
          <p:nvPr>
            <p:ph type="body" sz="quarter" idx="12" hasCustomPrompt="1"/>
          </p:nvPr>
        </p:nvSpPr>
        <p:spPr bwMode="gray">
          <a:xfrm>
            <a:off x="266701" y="309824"/>
            <a:ext cx="5472363" cy="256480"/>
          </a:xfrm>
        </p:spPr>
        <p:txBody>
          <a:bodyPr anchor="b" anchorCtr="0"/>
          <a:lstStyle>
            <a:lvl1pPr marL="0" indent="0">
              <a:lnSpc>
                <a:spcPts val="2000"/>
              </a:lnSpc>
              <a:spcBef>
                <a:spcPts val="0"/>
              </a:spcBef>
              <a:buNone/>
              <a:defRPr sz="1800" spc="50" baseline="0">
                <a:latin typeface="+mj-lt"/>
              </a:defRPr>
            </a:lvl1pPr>
          </a:lstStyle>
          <a:p>
            <a:pPr lvl="0"/>
            <a:r>
              <a:rPr lang="en-US" dirty="0"/>
              <a:t>Slide Title – Rockwell 18pt Regular, Title Case</a:t>
            </a:r>
          </a:p>
        </p:txBody>
      </p:sp>
      <p:sp>
        <p:nvSpPr>
          <p:cNvPr id="28" name="Text Placeholder 27"/>
          <p:cNvSpPr>
            <a:spLocks noGrp="1"/>
          </p:cNvSpPr>
          <p:nvPr>
            <p:ph type="body" sz="quarter" idx="13" hasCustomPrompt="1"/>
          </p:nvPr>
        </p:nvSpPr>
        <p:spPr bwMode="gray">
          <a:xfrm>
            <a:off x="4081646" y="4600551"/>
            <a:ext cx="2319155" cy="200050"/>
          </a:xfrm>
        </p:spPr>
        <p:txBody>
          <a:bodyPr rIns="64002" bIns="45715" anchor="b" anchorCtr="0"/>
          <a:lstStyle>
            <a:lvl1pPr marL="0" indent="0">
              <a:buNone/>
              <a:defRPr sz="500">
                <a:solidFill>
                  <a:schemeClr val="tx1"/>
                </a:solidFill>
              </a:defRPr>
            </a:lvl1pPr>
          </a:lstStyle>
          <a:p>
            <a:pPr lvl="0"/>
            <a:r>
              <a:rPr lang="en-US" dirty="0"/>
              <a:t>Source: Click to add source. Use a single space after “Source:” and a period at the end of the source. Stretch the box to the left as needed.</a:t>
            </a:r>
          </a:p>
        </p:txBody>
      </p:sp>
      <p:sp>
        <p:nvSpPr>
          <p:cNvPr id="30" name="Text Placeholder 29"/>
          <p:cNvSpPr>
            <a:spLocks noGrp="1"/>
          </p:cNvSpPr>
          <p:nvPr>
            <p:ph type="body" sz="quarter" idx="14" hasCustomPrompt="1"/>
          </p:nvPr>
        </p:nvSpPr>
        <p:spPr bwMode="gray">
          <a:xfrm>
            <a:off x="1" y="4403825"/>
            <a:ext cx="2004960" cy="230832"/>
          </a:xfrm>
        </p:spPr>
        <p:txBody>
          <a:bodyPr lIns="64002" anchor="b" anchorCtr="0"/>
          <a:lstStyle>
            <a:lvl1pPr marL="118860" indent="-115877">
              <a:spcBef>
                <a:spcPts val="200"/>
              </a:spcBef>
              <a:buFont typeface="+mj-lt"/>
              <a:buAutoNum type="arabicParenR"/>
              <a:defRPr sz="500"/>
            </a:lvl1pPr>
          </a:lstStyle>
          <a:p>
            <a:pPr lvl="0"/>
            <a:r>
              <a:rPr lang="en-US" dirty="0"/>
              <a:t>Click to add footnote. Numbers appear automatically (no additional space or tab needed). Use a period at the end of each footnote. Stretch the box to the right as needed.</a:t>
            </a:r>
          </a:p>
        </p:txBody>
      </p:sp>
      <p:sp>
        <p:nvSpPr>
          <p:cNvPr id="38" name="TextBox 37"/>
          <p:cNvSpPr txBox="1"/>
          <p:nvPr userDrawn="1"/>
        </p:nvSpPr>
        <p:spPr bwMode="gray">
          <a:xfrm>
            <a:off x="6163373" y="444102"/>
            <a:ext cx="186372" cy="107722"/>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700" smtClean="0">
                <a:latin typeface="+mj-lt"/>
              </a:rPr>
              <a:pPr algn="r">
                <a:spcBef>
                  <a:spcPts val="500"/>
                </a:spcBef>
              </a:pPr>
              <a:t>‹#›</a:t>
            </a:fld>
            <a:endParaRPr lang="en-US" sz="700" dirty="0">
              <a:latin typeface="+mj-lt"/>
            </a:endParaRPr>
          </a:p>
        </p:txBody>
      </p:sp>
    </p:spTree>
    <p:extLst>
      <p:ext uri="{BB962C8B-B14F-4D97-AF65-F5344CB8AC3E}">
        <p14:creationId xmlns:p14="http://schemas.microsoft.com/office/powerpoint/2010/main" val="308102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50" baseline="0" dirty="0">
                <a:solidFill>
                  <a:schemeClr val="bg1"/>
                </a:solidFill>
                <a:latin typeface="+mj-lt"/>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18" name="Title 17"/>
          <p:cNvSpPr>
            <a:spLocks noGrp="1"/>
          </p:cNvSpPr>
          <p:nvPr>
            <p:ph type="title" hasCustomPrompt="1"/>
          </p:nvPr>
        </p:nvSpPr>
        <p:spPr bwMode="gray">
          <a:xfrm>
            <a:off x="863781" y="1009402"/>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20" name="Text Placeholder 19"/>
          <p:cNvSpPr>
            <a:spLocks noGrp="1"/>
          </p:cNvSpPr>
          <p:nvPr>
            <p:ph type="body" sz="quarter" idx="17" hasCustomPrompt="1"/>
          </p:nvPr>
        </p:nvSpPr>
        <p:spPr bwMode="gray">
          <a:xfrm>
            <a:off x="863781" y="15887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363152" y="16580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Text Placeholder 19"/>
          <p:cNvSpPr>
            <a:spLocks noGrp="1"/>
          </p:cNvSpPr>
          <p:nvPr>
            <p:ph type="body" sz="quarter" idx="19" hasCustomPrompt="1"/>
          </p:nvPr>
        </p:nvSpPr>
        <p:spPr bwMode="gray">
          <a:xfrm>
            <a:off x="863781" y="217082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363152" y="224007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Text Placeholder 19"/>
          <p:cNvSpPr>
            <a:spLocks noGrp="1"/>
          </p:cNvSpPr>
          <p:nvPr>
            <p:ph type="body" sz="quarter" idx="21" hasCustomPrompt="1"/>
          </p:nvPr>
        </p:nvSpPr>
        <p:spPr bwMode="gray">
          <a:xfrm>
            <a:off x="863781" y="27528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363152" y="28221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Text Placeholder 19"/>
          <p:cNvSpPr>
            <a:spLocks noGrp="1"/>
          </p:cNvSpPr>
          <p:nvPr>
            <p:ph type="body" sz="quarter" idx="23" hasCustomPrompt="1"/>
          </p:nvPr>
        </p:nvSpPr>
        <p:spPr bwMode="gray">
          <a:xfrm>
            <a:off x="863781" y="3334922"/>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363152" y="3404172"/>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7" name="TextBox 4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9" name="Text Placeholder 1"/>
          <p:cNvSpPr txBox="1">
            <a:spLocks/>
          </p:cNvSpPr>
          <p:nvPr userDrawn="1"/>
        </p:nvSpPr>
        <p:spPr bwMode="gray">
          <a:xfrm>
            <a:off x="6469576" y="0"/>
            <a:ext cx="1685883" cy="3844642"/>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Insert a road map layout</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If only 3, delete rows 2 and 4. If 4, delete row 5.</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highlighted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Accent 1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the highlighted section title back to Rockwell 14pt</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Regular,</a:t>
            </a:r>
            <a:r>
              <a:rPr lang="en-US" sz="800" baseline="0"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white</a:t>
            </a:r>
          </a:p>
          <a:p>
            <a:pPr marL="0" indent="0">
              <a:spcBef>
                <a:spcPts val="1200"/>
              </a:spcBef>
              <a:buFont typeface="+mj-lt"/>
              <a:buNone/>
            </a:pPr>
            <a:r>
              <a:rPr lang="en-US" sz="900" b="1" dirty="0">
                <a:solidFill>
                  <a:schemeClr val="bg1"/>
                </a:solidFill>
                <a:latin typeface="Arial" panose="020B0604020202020204" pitchFamily="34" charset="0"/>
                <a:cs typeface="Arial" panose="020B0604020202020204" pitchFamily="34" charset="0"/>
              </a:rPr>
              <a:t>NEED MORE SECTIONS?</a:t>
            </a:r>
          </a:p>
          <a:p>
            <a:pPr marL="0" indent="0">
              <a:spcBef>
                <a:spcPts val="200"/>
              </a:spcBef>
              <a:buFont typeface="+mj-lt"/>
              <a:buNone/>
            </a:pPr>
            <a:r>
              <a:rPr lang="en-US" sz="750" dirty="0">
                <a:solidFill>
                  <a:schemeClr val="bg1"/>
                </a:solidFill>
                <a:latin typeface="Arial" panose="020B0604020202020204" pitchFamily="34" charset="0"/>
                <a:cs typeface="Arial" panose="020B0604020202020204" pitchFamily="34" charset="0"/>
              </a:rPr>
              <a:t>See</a:t>
            </a:r>
            <a:r>
              <a:rPr lang="en-US" sz="750" baseline="0" dirty="0">
                <a:solidFill>
                  <a:schemeClr val="bg1"/>
                </a:solidFill>
                <a:latin typeface="Arial" panose="020B0604020202020204" pitchFamily="34" charset="0"/>
                <a:cs typeface="Arial" panose="020B0604020202020204" pitchFamily="34" charset="0"/>
              </a:rPr>
              <a:t> the on-screen GLG for a customizable road map layout that includes 8 levels. It can be added as a layout into this deck. </a:t>
            </a:r>
            <a:endParaRPr lang="en-US" sz="75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8242562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rgbClr val="003D70"/>
        </a:solidFill>
        <a:effectLst/>
      </p:bgPr>
    </p:bg>
    <p:spTree>
      <p:nvGrpSpPr>
        <p:cNvPr id="1" name=""/>
        <p:cNvGrpSpPr/>
        <p:nvPr/>
      </p:nvGrpSpPr>
      <p:grpSpPr>
        <a:xfrm>
          <a:off x="0" y="0"/>
          <a:ext cx="0" cy="0"/>
          <a:chOff x="0" y="0"/>
          <a:chExt cx="0" cy="0"/>
        </a:xfrm>
      </p:grpSpPr>
      <p:cxnSp>
        <p:nvCxnSpPr>
          <p:cNvPr id="11" name="Straight Connector 10"/>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Text Placeholder 3"/>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Text Placeholder 6"/>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17" name="TextBox 1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2" name="Text Placeholder 1"/>
          <p:cNvSpPr txBox="1">
            <a:spLocks/>
          </p:cNvSpPr>
          <p:nvPr userDrawn="1"/>
        </p:nvSpPr>
        <p:spPr bwMode="gray">
          <a:xfrm>
            <a:off x="6469576" y="3025755"/>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Tree>
    <p:custDataLst>
      <p:tags r:id="rId1"/>
    </p:custDataLst>
    <p:extLst>
      <p:ext uri="{BB962C8B-B14F-4D97-AF65-F5344CB8AC3E}">
        <p14:creationId xmlns:p14="http://schemas.microsoft.com/office/powerpoint/2010/main" val="2931385124"/>
      </p:ext>
    </p:extLst>
  </p:cSld>
  <p:clrMapOvr>
    <a:masterClrMapping/>
  </p:clrMapOvr>
  <p:extLst>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758611219"/>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accent6"/>
                </a:solidFill>
              </a:defRPr>
            </a:lvl1pPr>
          </a:lstStyle>
          <a:p>
            <a:r>
              <a:rPr lang="en-US" dirty="0"/>
              <a:t>Impact Slide Title – Rockwell 18pt</a:t>
            </a:r>
          </a:p>
        </p:txBody>
      </p:sp>
      <p:sp>
        <p:nvSpPr>
          <p:cNvPr id="6" name="Text Placeholder 5"/>
          <p:cNvSpPr>
            <a:spLocks noGrp="1"/>
          </p:cNvSpPr>
          <p:nvPr>
            <p:ph type="body" sz="quarter" idx="16" hasCustomPrompt="1"/>
          </p:nvPr>
        </p:nvSpPr>
        <p:spPr bwMode="gray">
          <a:xfrm>
            <a:off x="456965"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and Highlight</a:t>
            </a:r>
          </a:p>
        </p:txBody>
      </p:sp>
      <p:sp>
        <p:nvSpPr>
          <p:cNvPr id="15" name="Text Placeholder 14"/>
          <p:cNvSpPr>
            <a:spLocks noGrp="1"/>
          </p:cNvSpPr>
          <p:nvPr>
            <p:ph type="body" sz="quarter" idx="17" hasCustomPrompt="1"/>
          </p:nvPr>
        </p:nvSpPr>
        <p:spPr bwMode="gray">
          <a:xfrm>
            <a:off x="1079874" y="1727589"/>
            <a:ext cx="4241053" cy="1809726"/>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Be sure to incorporate large quote graphic from the GLG. </a:t>
            </a:r>
          </a:p>
        </p:txBody>
      </p:sp>
      <p:sp>
        <p:nvSpPr>
          <p:cNvPr id="16" name="Text Placeholder 21"/>
          <p:cNvSpPr>
            <a:spLocks noGrp="1"/>
          </p:cNvSpPr>
          <p:nvPr>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accent2"/>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7"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2"/>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9" name="TextBox 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TextBox 19"/>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www.eab.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ags" Target="../tags/tag20.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hyperlink" Target="https://www.eab.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TextBox 7">
            <a:hlinkClick r:id="rId21"/>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©2019 by EAB. </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endParaRPr>
          </a:p>
        </p:txBody>
      </p:sp>
      <p:sp>
        <p:nvSpPr>
          <p:cNvPr id="10" name="Title Placeholder 9"/>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Text Placeholder 11"/>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0"/>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7" r:id="rId4"/>
    <p:sldLayoutId id="2147483658" r:id="rId5"/>
    <p:sldLayoutId id="2147483659" r:id="rId6"/>
    <p:sldLayoutId id="2147483672" r:id="rId7"/>
    <p:sldLayoutId id="2147483661" r:id="rId8"/>
    <p:sldLayoutId id="2147483662" r:id="rId9"/>
    <p:sldLayoutId id="2147483663" r:id="rId10"/>
    <p:sldLayoutId id="2147483664" r:id="rId11"/>
    <p:sldLayoutId id="2147483666" r:id="rId12"/>
    <p:sldLayoutId id="2147483667" r:id="rId13"/>
    <p:sldLayoutId id="2147483668" r:id="rId14"/>
    <p:sldLayoutId id="2147483669" r:id="rId15"/>
    <p:sldLayoutId id="2147483670" r:id="rId16"/>
    <p:sldLayoutId id="2147483671" r:id="rId17"/>
    <p:sldLayoutId id="2147483693" r:id="rId18"/>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TextBox 7">
            <a:hlinkClick r:id="rId22"/>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©2017 EAB Global, Inc. </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Arial" panose="020B0604020202020204" pitchFamily="34" charset="0"/>
              </a:rPr>
              <a:t>•</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Arial"/>
              </a:rPr>
              <a:t> All Rights Reserved.</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 </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Arial" panose="020B0604020202020204" pitchFamily="34" charset="0"/>
              </a:rPr>
              <a:t>•</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endParaRPr>
          </a:p>
        </p:txBody>
      </p:sp>
      <p:sp>
        <p:nvSpPr>
          <p:cNvPr id="10" name="Title Placeholder 9"/>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Text Placeholder 11"/>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1"/>
    </p:custDataLst>
    <p:extLst>
      <p:ext uri="{BB962C8B-B14F-4D97-AF65-F5344CB8AC3E}">
        <p14:creationId xmlns:p14="http://schemas.microsoft.com/office/powerpoint/2010/main" val="4809588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p15:clr>
            <a:srgbClr val="C35EA4"/>
          </p15:clr>
        </p15:guide>
        <p15:guide id="2" pos="175">
          <p15:clr>
            <a:srgbClr val="C35EA4"/>
          </p15:clr>
        </p15:guide>
        <p15:guide id="3" orient="horz" pos="2849">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0.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1.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8.jpg"/><Relationship Id="rId7" Type="http://schemas.openxmlformats.org/officeDocument/2006/relationships/hyperlink" Target="https://twitter.com/eab" TargetMode="External"/><Relationship Id="rId12"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mailto:jconnelly@eab.com" TargetMode="External"/><Relationship Id="rId11" Type="http://schemas.openxmlformats.org/officeDocument/2006/relationships/image" Target="../media/image49.png"/><Relationship Id="rId5" Type="http://schemas.openxmlformats.org/officeDocument/2006/relationships/hyperlink" Target="mailto:ccriniti@eab.com" TargetMode="External"/><Relationship Id="rId10" Type="http://schemas.openxmlformats.org/officeDocument/2006/relationships/hyperlink" Target="http://www.linkedin.com/company/eab_" TargetMode="External"/><Relationship Id="rId4" Type="http://schemas.openxmlformats.org/officeDocument/2006/relationships/image" Target="../media/image46.PN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eab.com/hiringtoptalent"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E129-D063-4B71-AD50-0BA8B6625845}"/>
              </a:ext>
            </a:extLst>
          </p:cNvPr>
          <p:cNvSpPr>
            <a:spLocks noGrp="1"/>
          </p:cNvSpPr>
          <p:nvPr>
            <p:ph type="title"/>
          </p:nvPr>
        </p:nvSpPr>
        <p:spPr>
          <a:xfrm>
            <a:off x="812800" y="2462164"/>
            <a:ext cx="4389120" cy="346249"/>
          </a:xfrm>
        </p:spPr>
        <p:txBody>
          <a:bodyPr/>
          <a:lstStyle/>
          <a:p>
            <a:r>
              <a:rPr lang="en-US" dirty="0"/>
              <a:t>Hiring Top Talent</a:t>
            </a:r>
          </a:p>
        </p:txBody>
      </p:sp>
      <p:sp>
        <p:nvSpPr>
          <p:cNvPr id="3" name="Text Placeholder 2">
            <a:extLst>
              <a:ext uri="{FF2B5EF4-FFF2-40B4-BE49-F238E27FC236}">
                <a16:creationId xmlns:a16="http://schemas.microsoft.com/office/drawing/2014/main" id="{66B2FC5F-BC53-428C-8791-F3095CE3161E}"/>
              </a:ext>
            </a:extLst>
          </p:cNvPr>
          <p:cNvSpPr>
            <a:spLocks noGrp="1"/>
          </p:cNvSpPr>
          <p:nvPr>
            <p:ph type="body" sz="quarter" idx="13"/>
          </p:nvPr>
        </p:nvSpPr>
        <p:spPr>
          <a:xfrm>
            <a:off x="812800" y="2924994"/>
            <a:ext cx="4389120" cy="169277"/>
          </a:xfrm>
        </p:spPr>
        <p:txBody>
          <a:bodyPr/>
          <a:lstStyle/>
          <a:p>
            <a:r>
              <a:rPr lang="en-US" dirty="0"/>
              <a:t>Part III: Creating an Evidence-Based Hiring Process (Vol. 2)</a:t>
            </a:r>
          </a:p>
        </p:txBody>
      </p:sp>
      <p:sp>
        <p:nvSpPr>
          <p:cNvPr id="4" name="Text Placeholder 3">
            <a:extLst>
              <a:ext uri="{FF2B5EF4-FFF2-40B4-BE49-F238E27FC236}">
                <a16:creationId xmlns:a16="http://schemas.microsoft.com/office/drawing/2014/main" id="{99F8454B-4B2B-4E1E-B2B1-0A19667FF1C3}"/>
              </a:ext>
            </a:extLst>
          </p:cNvPr>
          <p:cNvSpPr>
            <a:spLocks noGrp="1"/>
          </p:cNvSpPr>
          <p:nvPr>
            <p:ph type="body" sz="quarter" idx="14"/>
          </p:nvPr>
        </p:nvSpPr>
        <p:spPr>
          <a:xfrm>
            <a:off x="4294188" y="4245789"/>
            <a:ext cx="1828800" cy="276999"/>
          </a:xfrm>
        </p:spPr>
        <p:txBody>
          <a:bodyPr/>
          <a:lstStyle/>
          <a:p>
            <a:r>
              <a:rPr lang="en-US" dirty="0"/>
              <a:t>Independent School </a:t>
            </a:r>
            <a:br>
              <a:rPr lang="en-US" dirty="0"/>
            </a:br>
            <a:r>
              <a:rPr lang="en-US" dirty="0"/>
              <a:t>Executive Forum</a:t>
            </a:r>
          </a:p>
        </p:txBody>
      </p:sp>
    </p:spTree>
    <p:extLst>
      <p:ext uri="{BB962C8B-B14F-4D97-AF65-F5344CB8AC3E}">
        <p14:creationId xmlns:p14="http://schemas.microsoft.com/office/powerpoint/2010/main" val="350773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B3B2F5-82C5-4305-A9C4-4CBAF141952E}"/>
              </a:ext>
            </a:extLst>
          </p:cNvPr>
          <p:cNvSpPr>
            <a:spLocks noGrp="1"/>
          </p:cNvSpPr>
          <p:nvPr>
            <p:ph type="body" sz="quarter" idx="15"/>
          </p:nvPr>
        </p:nvSpPr>
        <p:spPr>
          <a:xfrm>
            <a:off x="280195" y="640267"/>
            <a:ext cx="5842794" cy="184666"/>
          </a:xfrm>
        </p:spPr>
        <p:txBody>
          <a:bodyPr/>
          <a:lstStyle/>
          <a:p>
            <a:r>
              <a:rPr lang="en-US" dirty="0"/>
              <a:t>Use Each Step of the Interview Process To Collect Specific Information</a:t>
            </a:r>
          </a:p>
        </p:txBody>
      </p:sp>
      <p:sp>
        <p:nvSpPr>
          <p:cNvPr id="3" name="Text Placeholder 2">
            <a:extLst>
              <a:ext uri="{FF2B5EF4-FFF2-40B4-BE49-F238E27FC236}">
                <a16:creationId xmlns:a16="http://schemas.microsoft.com/office/drawing/2014/main" id="{89E71595-4C7F-4285-BC85-8D0FAFC5A671}"/>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761E3BF6-F344-404A-A028-E3FE1E1AD480}"/>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5659B87A-A450-4543-812F-946DCA65A312}"/>
              </a:ext>
            </a:extLst>
          </p:cNvPr>
          <p:cNvSpPr>
            <a:spLocks noGrp="1"/>
          </p:cNvSpPr>
          <p:nvPr>
            <p:ph type="body" sz="quarter" idx="19"/>
          </p:nvPr>
        </p:nvSpPr>
        <p:spPr/>
        <p:txBody>
          <a:bodyPr/>
          <a:lstStyle/>
          <a:p>
            <a:endParaRPr lang="en-US" dirty="0"/>
          </a:p>
        </p:txBody>
      </p:sp>
      <p:sp>
        <p:nvSpPr>
          <p:cNvPr id="6" name="Title 5">
            <a:extLst>
              <a:ext uri="{FF2B5EF4-FFF2-40B4-BE49-F238E27FC236}">
                <a16:creationId xmlns:a16="http://schemas.microsoft.com/office/drawing/2014/main" id="{684F1327-4523-4AA7-9DF0-E641CF2701B3}"/>
              </a:ext>
            </a:extLst>
          </p:cNvPr>
          <p:cNvSpPr>
            <a:spLocks noGrp="1"/>
          </p:cNvSpPr>
          <p:nvPr>
            <p:ph type="title"/>
          </p:nvPr>
        </p:nvSpPr>
        <p:spPr>
          <a:xfrm>
            <a:off x="280194" y="317005"/>
            <a:ext cx="5486400" cy="249299"/>
          </a:xfrm>
        </p:spPr>
        <p:txBody>
          <a:bodyPr/>
          <a:lstStyle/>
          <a:p>
            <a:r>
              <a:rPr lang="en-US" dirty="0"/>
              <a:t>Create an Evidence-Based Hiring Process </a:t>
            </a:r>
          </a:p>
        </p:txBody>
      </p:sp>
      <p:sp>
        <p:nvSpPr>
          <p:cNvPr id="8" name="TextBox 7">
            <a:extLst>
              <a:ext uri="{FF2B5EF4-FFF2-40B4-BE49-F238E27FC236}">
                <a16:creationId xmlns:a16="http://schemas.microsoft.com/office/drawing/2014/main" id="{4C2B6225-9F7B-40B1-A4A0-442863103FCD}"/>
              </a:ext>
            </a:extLst>
          </p:cNvPr>
          <p:cNvSpPr txBox="1"/>
          <p:nvPr/>
        </p:nvSpPr>
        <p:spPr bwMode="gray">
          <a:xfrm>
            <a:off x="277812" y="1180024"/>
            <a:ext cx="5486400" cy="161583"/>
          </a:xfrm>
          <a:prstGeom prst="rect">
            <a:avLst/>
          </a:prstGeom>
          <a:solidFill>
            <a:schemeClr val="bg1"/>
          </a:solidFill>
        </p:spPr>
        <p:txBody>
          <a:bodyPr wrap="square" lIns="0" tIns="0" rIns="0" bIns="0" rtlCol="0">
            <a:spAutoFit/>
          </a:bodyPr>
          <a:lstStyle/>
          <a:p>
            <a:pPr>
              <a:spcBef>
                <a:spcPts val="500"/>
              </a:spcBef>
            </a:pPr>
            <a:r>
              <a:rPr lang="en-US" sz="1050" b="1" dirty="0"/>
              <a:t>Steps to Create an Evidence-Based Hiring Process</a:t>
            </a:r>
          </a:p>
        </p:txBody>
      </p:sp>
      <p:sp>
        <p:nvSpPr>
          <p:cNvPr id="18" name="Rectangle 17">
            <a:extLst>
              <a:ext uri="{FF2B5EF4-FFF2-40B4-BE49-F238E27FC236}">
                <a16:creationId xmlns:a16="http://schemas.microsoft.com/office/drawing/2014/main" id="{FFADE629-9278-486B-B7A3-67ADAACC43C3}"/>
              </a:ext>
            </a:extLst>
          </p:cNvPr>
          <p:cNvSpPr/>
          <p:nvPr/>
        </p:nvSpPr>
        <p:spPr bwMode="gray">
          <a:xfrm>
            <a:off x="279003" y="1707409"/>
            <a:ext cx="1828800" cy="27432"/>
          </a:xfrm>
          <a:prstGeom prst="rect">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1" name="Rectangle 20">
            <a:extLst>
              <a:ext uri="{FF2B5EF4-FFF2-40B4-BE49-F238E27FC236}">
                <a16:creationId xmlns:a16="http://schemas.microsoft.com/office/drawing/2014/main" id="{B93D7D9F-AE84-478C-86C2-00E6CB07FF42}"/>
              </a:ext>
            </a:extLst>
          </p:cNvPr>
          <p:cNvSpPr/>
          <p:nvPr/>
        </p:nvSpPr>
        <p:spPr bwMode="gray">
          <a:xfrm>
            <a:off x="2286807" y="1707409"/>
            <a:ext cx="1828800" cy="27432"/>
          </a:xfrm>
          <a:prstGeom prst="rect">
            <a:avLst/>
          </a:prstGeom>
          <a:solidFill>
            <a:schemeClr val="accent1"/>
          </a:solidFill>
          <a:ln w="127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2" name="Rectangle 21">
            <a:extLst>
              <a:ext uri="{FF2B5EF4-FFF2-40B4-BE49-F238E27FC236}">
                <a16:creationId xmlns:a16="http://schemas.microsoft.com/office/drawing/2014/main" id="{FD7029FF-60F4-440E-8D2B-312A5B71F652}"/>
              </a:ext>
            </a:extLst>
          </p:cNvPr>
          <p:cNvSpPr/>
          <p:nvPr/>
        </p:nvSpPr>
        <p:spPr bwMode="gray">
          <a:xfrm>
            <a:off x="4294611" y="1707409"/>
            <a:ext cx="1828800" cy="27432"/>
          </a:xfrm>
          <a:prstGeom prst="rect">
            <a:avLst/>
          </a:prstGeom>
          <a:solidFill>
            <a:schemeClr val="accent1"/>
          </a:solidFill>
          <a:ln w="127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3" name="Text Placeholder 5">
            <a:extLst>
              <a:ext uri="{FF2B5EF4-FFF2-40B4-BE49-F238E27FC236}">
                <a16:creationId xmlns:a16="http://schemas.microsoft.com/office/drawing/2014/main" id="{F6ADDC64-2C2B-482A-8F5D-9A3979EB34DF}"/>
              </a:ext>
            </a:extLst>
          </p:cNvPr>
          <p:cNvSpPr txBox="1">
            <a:spLocks/>
          </p:cNvSpPr>
          <p:nvPr/>
        </p:nvSpPr>
        <p:spPr bwMode="gray">
          <a:xfrm>
            <a:off x="279003" y="2005194"/>
            <a:ext cx="1828800" cy="307777"/>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1000" b="1" dirty="0">
                <a:latin typeface="+mn-lt"/>
              </a:rPr>
              <a:t>Develop Methods to </a:t>
            </a:r>
            <a:br>
              <a:rPr lang="en-US" sz="1000" b="1" dirty="0">
                <a:latin typeface="+mn-lt"/>
              </a:rPr>
            </a:br>
            <a:r>
              <a:rPr lang="en-US" sz="1000" b="1" dirty="0">
                <a:latin typeface="+mn-lt"/>
              </a:rPr>
              <a:t>Measure, Assess Criteria </a:t>
            </a:r>
          </a:p>
        </p:txBody>
      </p:sp>
      <p:sp>
        <p:nvSpPr>
          <p:cNvPr id="24" name="Text Placeholder 31">
            <a:extLst>
              <a:ext uri="{FF2B5EF4-FFF2-40B4-BE49-F238E27FC236}">
                <a16:creationId xmlns:a16="http://schemas.microsoft.com/office/drawing/2014/main" id="{72B9CAF7-8037-4434-ABDF-9BB6434B291B}"/>
              </a:ext>
            </a:extLst>
          </p:cNvPr>
          <p:cNvSpPr txBox="1">
            <a:spLocks/>
          </p:cNvSpPr>
          <p:nvPr/>
        </p:nvSpPr>
        <p:spPr bwMode="gray">
          <a:xfrm>
            <a:off x="279003" y="2400300"/>
            <a:ext cx="1828800" cy="1374735"/>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18872" indent="-118872"/>
            <a:r>
              <a:rPr lang="en-US" sz="900" dirty="0"/>
              <a:t>Design a process that </a:t>
            </a:r>
            <a:br>
              <a:rPr lang="en-US" sz="900" dirty="0"/>
            </a:br>
            <a:r>
              <a:rPr lang="en-US" sz="900" dirty="0"/>
              <a:t>covers priority areas across interview process </a:t>
            </a:r>
            <a:br>
              <a:rPr lang="en-US" sz="900" dirty="0"/>
            </a:br>
            <a:r>
              <a:rPr lang="en-US" sz="900" dirty="0"/>
              <a:t>touch-points</a:t>
            </a:r>
          </a:p>
          <a:p>
            <a:pPr marL="118872" indent="-118872"/>
            <a:r>
              <a:rPr lang="en-US" sz="900" dirty="0"/>
              <a:t>Create rubrics, assessment tools to ensure interviewers </a:t>
            </a:r>
            <a:br>
              <a:rPr lang="en-US" sz="900" dirty="0"/>
            </a:br>
            <a:r>
              <a:rPr lang="en-US" sz="900" dirty="0"/>
              <a:t>will assess candidate on pre-determined key criteria</a:t>
            </a:r>
          </a:p>
          <a:p>
            <a:pPr marL="118872" indent="-118872"/>
            <a:endParaRPr lang="en-US" sz="900" dirty="0"/>
          </a:p>
        </p:txBody>
      </p:sp>
      <p:sp>
        <p:nvSpPr>
          <p:cNvPr id="25" name="Text Placeholder 5">
            <a:extLst>
              <a:ext uri="{FF2B5EF4-FFF2-40B4-BE49-F238E27FC236}">
                <a16:creationId xmlns:a16="http://schemas.microsoft.com/office/drawing/2014/main" id="{B5986D95-B255-4605-8F82-9A38B4EC01F2}"/>
              </a:ext>
            </a:extLst>
          </p:cNvPr>
          <p:cNvSpPr txBox="1">
            <a:spLocks/>
          </p:cNvSpPr>
          <p:nvPr/>
        </p:nvSpPr>
        <p:spPr bwMode="gray">
          <a:xfrm>
            <a:off x="2286807" y="2005194"/>
            <a:ext cx="1828800" cy="307777"/>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1000" b="1" dirty="0">
                <a:solidFill>
                  <a:schemeClr val="accent1"/>
                </a:solidFill>
                <a:latin typeface="+mn-lt"/>
              </a:rPr>
              <a:t>Map New Criteria to Interview Activities</a:t>
            </a:r>
          </a:p>
        </p:txBody>
      </p:sp>
      <p:sp>
        <p:nvSpPr>
          <p:cNvPr id="26" name="Text Placeholder 31">
            <a:extLst>
              <a:ext uri="{FF2B5EF4-FFF2-40B4-BE49-F238E27FC236}">
                <a16:creationId xmlns:a16="http://schemas.microsoft.com/office/drawing/2014/main" id="{8F04A976-373A-43DA-AD0E-EA4BA6BD9554}"/>
              </a:ext>
            </a:extLst>
          </p:cNvPr>
          <p:cNvSpPr txBox="1">
            <a:spLocks/>
          </p:cNvSpPr>
          <p:nvPr/>
        </p:nvSpPr>
        <p:spPr bwMode="gray">
          <a:xfrm>
            <a:off x="2286807" y="2400300"/>
            <a:ext cx="1828800" cy="1033616"/>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18872" indent="-118872"/>
            <a:r>
              <a:rPr lang="en-US" sz="900" dirty="0">
                <a:solidFill>
                  <a:schemeClr val="accent1"/>
                </a:solidFill>
              </a:rPr>
              <a:t>Develop activities, sessions that collect meaningful evidence around </a:t>
            </a:r>
            <a:br>
              <a:rPr lang="en-US" sz="900" dirty="0">
                <a:solidFill>
                  <a:schemeClr val="accent1"/>
                </a:solidFill>
              </a:rPr>
            </a:br>
            <a:r>
              <a:rPr lang="en-US" sz="900" dirty="0">
                <a:solidFill>
                  <a:schemeClr val="accent1"/>
                </a:solidFill>
              </a:rPr>
              <a:t>specific criteria</a:t>
            </a:r>
          </a:p>
          <a:p>
            <a:pPr marL="118872" indent="-118872"/>
            <a:r>
              <a:rPr lang="en-US" sz="900" dirty="0">
                <a:solidFill>
                  <a:schemeClr val="accent1"/>
                </a:solidFill>
              </a:rPr>
              <a:t>Expand beyond standard one-on-one interviews, demonstration lesson</a:t>
            </a:r>
          </a:p>
        </p:txBody>
      </p:sp>
      <p:sp>
        <p:nvSpPr>
          <p:cNvPr id="28" name="Oval 27">
            <a:extLst>
              <a:ext uri="{FF2B5EF4-FFF2-40B4-BE49-F238E27FC236}">
                <a16:creationId xmlns:a16="http://schemas.microsoft.com/office/drawing/2014/main" id="{8AC031ED-54E8-452B-80D1-19A140744EC8}"/>
              </a:ext>
            </a:extLst>
          </p:cNvPr>
          <p:cNvSpPr/>
          <p:nvPr/>
        </p:nvSpPr>
        <p:spPr bwMode="gray">
          <a:xfrm>
            <a:off x="4967609" y="1484522"/>
            <a:ext cx="482804" cy="473206"/>
          </a:xfrm>
          <a:prstGeom prst="ellipse">
            <a:avLst/>
          </a:prstGeom>
          <a:solidFill>
            <a:schemeClr val="bg1"/>
          </a:solidFill>
          <a:ln w="63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29" name="Picture 28">
            <a:extLst>
              <a:ext uri="{FF2B5EF4-FFF2-40B4-BE49-F238E27FC236}">
                <a16:creationId xmlns:a16="http://schemas.microsoft.com/office/drawing/2014/main" id="{D70B1A27-4567-4D0E-B240-BC17B57852B3}"/>
              </a:ext>
            </a:extLst>
          </p:cNvPr>
          <p:cNvPicPr>
            <a:picLocks noChangeAspect="1"/>
          </p:cNvPicPr>
          <p:nvPr/>
        </p:nvPicPr>
        <p:blipFill>
          <a:blip r:embed="rId3">
            <a:duotone>
              <a:schemeClr val="bg2">
                <a:shade val="45000"/>
                <a:satMod val="135000"/>
              </a:schemeClr>
              <a:prstClr val="white"/>
            </a:duotone>
          </a:blip>
          <a:stretch>
            <a:fillRect/>
          </a:stretch>
        </p:blipFill>
        <p:spPr>
          <a:xfrm>
            <a:off x="5051355" y="1583965"/>
            <a:ext cx="315312" cy="274320"/>
          </a:xfrm>
          <a:prstGeom prst="rect">
            <a:avLst/>
          </a:prstGeom>
        </p:spPr>
      </p:pic>
      <p:grpSp>
        <p:nvGrpSpPr>
          <p:cNvPr id="30" name="Group 29">
            <a:extLst>
              <a:ext uri="{FF2B5EF4-FFF2-40B4-BE49-F238E27FC236}">
                <a16:creationId xmlns:a16="http://schemas.microsoft.com/office/drawing/2014/main" id="{14B21D25-98A6-4DFC-9D07-9979B640F987}"/>
              </a:ext>
            </a:extLst>
          </p:cNvPr>
          <p:cNvGrpSpPr/>
          <p:nvPr/>
        </p:nvGrpSpPr>
        <p:grpSpPr>
          <a:xfrm>
            <a:off x="952001" y="1484522"/>
            <a:ext cx="482804" cy="473206"/>
            <a:chOff x="2960189" y="1484522"/>
            <a:chExt cx="482804" cy="473206"/>
          </a:xfrm>
        </p:grpSpPr>
        <p:sp>
          <p:nvSpPr>
            <p:cNvPr id="31" name="Oval 30">
              <a:extLst>
                <a:ext uri="{FF2B5EF4-FFF2-40B4-BE49-F238E27FC236}">
                  <a16:creationId xmlns:a16="http://schemas.microsoft.com/office/drawing/2014/main" id="{1BF5A354-34AF-4718-B932-91231EFFA089}"/>
                </a:ext>
              </a:extLst>
            </p:cNvPr>
            <p:cNvSpPr/>
            <p:nvPr/>
          </p:nvSpPr>
          <p:spPr bwMode="gray">
            <a:xfrm>
              <a:off x="2960189" y="1484522"/>
              <a:ext cx="482804" cy="473206"/>
            </a:xfrm>
            <a:prstGeom prst="ellipse">
              <a:avLst/>
            </a:prstGeom>
            <a:solidFill>
              <a:schemeClr val="bg1"/>
            </a:solidFill>
            <a:ln w="63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32" name="Picture 31">
              <a:extLst>
                <a:ext uri="{FF2B5EF4-FFF2-40B4-BE49-F238E27FC236}">
                  <a16:creationId xmlns:a16="http://schemas.microsoft.com/office/drawing/2014/main" id="{EAD17123-1DF2-4865-8982-32070F84BBFE}"/>
                </a:ext>
              </a:extLst>
            </p:cNvPr>
            <p:cNvPicPr>
              <a:picLocks noChangeAspect="1"/>
            </p:cNvPicPr>
            <p:nvPr/>
          </p:nvPicPr>
          <p:blipFill>
            <a:blip r:embed="rId4"/>
            <a:stretch>
              <a:fillRect/>
            </a:stretch>
          </p:blipFill>
          <p:spPr>
            <a:xfrm>
              <a:off x="3089577" y="1583965"/>
              <a:ext cx="224028" cy="274320"/>
            </a:xfrm>
            <a:prstGeom prst="rect">
              <a:avLst/>
            </a:prstGeom>
          </p:spPr>
        </p:pic>
      </p:grpSp>
      <p:sp>
        <p:nvSpPr>
          <p:cNvPr id="34" name="Oval 33">
            <a:extLst>
              <a:ext uri="{FF2B5EF4-FFF2-40B4-BE49-F238E27FC236}">
                <a16:creationId xmlns:a16="http://schemas.microsoft.com/office/drawing/2014/main" id="{AC93306B-5E5D-407B-9BC8-7B244C405C96}"/>
              </a:ext>
            </a:extLst>
          </p:cNvPr>
          <p:cNvSpPr/>
          <p:nvPr/>
        </p:nvSpPr>
        <p:spPr bwMode="gray">
          <a:xfrm>
            <a:off x="2959805" y="1484522"/>
            <a:ext cx="482804" cy="473206"/>
          </a:xfrm>
          <a:prstGeom prst="ellipse">
            <a:avLst/>
          </a:prstGeom>
          <a:solidFill>
            <a:schemeClr val="bg1"/>
          </a:solidFill>
          <a:ln w="63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35" name="Picture 34">
            <a:extLst>
              <a:ext uri="{FF2B5EF4-FFF2-40B4-BE49-F238E27FC236}">
                <a16:creationId xmlns:a16="http://schemas.microsoft.com/office/drawing/2014/main" id="{A7531406-48C6-4620-8A64-B4E7A192DD60}"/>
              </a:ext>
            </a:extLst>
          </p:cNvPr>
          <p:cNvPicPr>
            <a:picLocks noChangeAspect="1"/>
          </p:cNvPicPr>
          <p:nvPr/>
        </p:nvPicPr>
        <p:blipFill>
          <a:blip r:embed="rId5">
            <a:duotone>
              <a:schemeClr val="bg2">
                <a:shade val="45000"/>
                <a:satMod val="135000"/>
              </a:schemeClr>
              <a:prstClr val="white"/>
            </a:duotone>
          </a:blip>
          <a:stretch>
            <a:fillRect/>
          </a:stretch>
        </p:blipFill>
        <p:spPr>
          <a:xfrm>
            <a:off x="3042946" y="1583965"/>
            <a:ext cx="316523" cy="274320"/>
          </a:xfrm>
          <a:prstGeom prst="rect">
            <a:avLst/>
          </a:prstGeom>
        </p:spPr>
      </p:pic>
      <p:sp>
        <p:nvSpPr>
          <p:cNvPr id="36" name="Text Placeholder 12">
            <a:extLst>
              <a:ext uri="{FF2B5EF4-FFF2-40B4-BE49-F238E27FC236}">
                <a16:creationId xmlns:a16="http://schemas.microsoft.com/office/drawing/2014/main" id="{8F3DB779-88AD-449F-A644-49F7F048BE4B}"/>
              </a:ext>
            </a:extLst>
          </p:cNvPr>
          <p:cNvSpPr txBox="1">
            <a:spLocks/>
          </p:cNvSpPr>
          <p:nvPr/>
        </p:nvSpPr>
        <p:spPr bwMode="gray">
          <a:xfrm>
            <a:off x="4294611" y="2400300"/>
            <a:ext cx="1828800" cy="756617"/>
          </a:xfrm>
          <a:prstGeom prst="rect">
            <a:avLst/>
          </a:prstGeom>
        </p:spPr>
        <p:txBody>
          <a:bodyPr wrap="square" lIns="0" tIns="0" rIns="0" bIns="0">
            <a:spAutoFit/>
          </a:bodyPr>
          <a:lstStyle>
            <a:defPPr>
              <a:defRPr lang="en-US"/>
            </a:defPPr>
            <a:lvl1pPr marL="118872" indent="-118872" defTabSz="640080">
              <a:spcBef>
                <a:spcPts val="500"/>
              </a:spcBef>
              <a:buFont typeface="Arial" pitchFamily="34" charset="0"/>
              <a:buChar char="•"/>
              <a:defRPr sz="900" baseline="0">
                <a:solidFill>
                  <a:schemeClr val="accent1"/>
                </a:solidFill>
              </a:defRPr>
            </a:lvl1pPr>
            <a:lvl2pPr marL="228600" indent="-114300" defTabSz="640080">
              <a:spcBef>
                <a:spcPts val="500"/>
              </a:spcBef>
              <a:buFont typeface="Arial" pitchFamily="34" charset="0"/>
              <a:buChar char="–"/>
              <a:defRPr sz="1000"/>
            </a:lvl2pPr>
            <a:lvl3pPr marL="342900" indent="-114300" defTabSz="640080">
              <a:spcBef>
                <a:spcPts val="500"/>
              </a:spcBef>
              <a:buFont typeface="Arial" pitchFamily="34" charset="0"/>
              <a:buChar char="•"/>
              <a:defRPr sz="1000"/>
            </a:lvl3pPr>
            <a:lvl4pPr marL="457200" indent="-114300" defTabSz="640080">
              <a:spcBef>
                <a:spcPts val="500"/>
              </a:spcBef>
              <a:buFont typeface="Arial" pitchFamily="34" charset="0"/>
              <a:buChar char="–"/>
              <a:defRPr sz="1000"/>
            </a:lvl4pPr>
            <a:lvl5pPr marL="571500" indent="-114300" defTabSz="640080">
              <a:spcBef>
                <a:spcPts val="500"/>
              </a:spcBef>
              <a:buFont typeface="Arial" pitchFamily="34" charset="0"/>
              <a:buChar char="•"/>
              <a:defRPr sz="1000" baseline="0"/>
            </a:lvl5pPr>
            <a:lvl6pPr marL="1760220" indent="-160020" defTabSz="640080">
              <a:spcBef>
                <a:spcPct val="20000"/>
              </a:spcBef>
              <a:buFont typeface="Arial" pitchFamily="34" charset="0"/>
              <a:buChar char="•"/>
              <a:defRPr sz="1400"/>
            </a:lvl6pPr>
            <a:lvl7pPr marL="2080260" indent="-160020" defTabSz="640080">
              <a:spcBef>
                <a:spcPct val="20000"/>
              </a:spcBef>
              <a:buFont typeface="Arial" pitchFamily="34" charset="0"/>
              <a:buChar char="•"/>
              <a:defRPr sz="1400"/>
            </a:lvl7pPr>
            <a:lvl8pPr marL="2400300" indent="-160020" defTabSz="640080">
              <a:spcBef>
                <a:spcPct val="20000"/>
              </a:spcBef>
              <a:buFont typeface="Arial" pitchFamily="34" charset="0"/>
              <a:buChar char="•"/>
              <a:defRPr sz="1400"/>
            </a:lvl8pPr>
            <a:lvl9pPr marL="2720340" indent="-160020" defTabSz="640080">
              <a:spcBef>
                <a:spcPct val="20000"/>
              </a:spcBef>
              <a:buFont typeface="Arial" pitchFamily="34" charset="0"/>
              <a:buChar char="•"/>
              <a:defRPr sz="1400"/>
            </a:lvl9pPr>
          </a:lstStyle>
          <a:p>
            <a:r>
              <a:rPr lang="en-US" dirty="0"/>
              <a:t>Document hiring process, provide tools, guidance to support key activities</a:t>
            </a:r>
          </a:p>
          <a:p>
            <a:r>
              <a:rPr lang="en-US" dirty="0"/>
              <a:t>Train interviewers on standard hiring process</a:t>
            </a:r>
          </a:p>
        </p:txBody>
      </p:sp>
      <p:sp>
        <p:nvSpPr>
          <p:cNvPr id="37" name="Text Placeholder 3">
            <a:extLst>
              <a:ext uri="{FF2B5EF4-FFF2-40B4-BE49-F238E27FC236}">
                <a16:creationId xmlns:a16="http://schemas.microsoft.com/office/drawing/2014/main" id="{952706CE-FA1F-4D60-9BCF-A344D8AF3F34}"/>
              </a:ext>
            </a:extLst>
          </p:cNvPr>
          <p:cNvSpPr txBox="1">
            <a:spLocks/>
          </p:cNvSpPr>
          <p:nvPr/>
        </p:nvSpPr>
        <p:spPr bwMode="gray">
          <a:xfrm>
            <a:off x="4294611" y="2005194"/>
            <a:ext cx="1828800" cy="323165"/>
          </a:xfrm>
          <a:prstGeom prst="rect">
            <a:avLst/>
          </a:prstGeom>
        </p:spPr>
        <p:txBody>
          <a:bodyPr vert="horz"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50" b="1" dirty="0">
                <a:solidFill>
                  <a:schemeClr val="accent1"/>
                </a:solidFill>
              </a:rPr>
              <a:t>Create Documented Hiring Process</a:t>
            </a:r>
          </a:p>
        </p:txBody>
      </p:sp>
    </p:spTree>
    <p:extLst>
      <p:ext uri="{BB962C8B-B14F-4D97-AF65-F5344CB8AC3E}">
        <p14:creationId xmlns:p14="http://schemas.microsoft.com/office/powerpoint/2010/main" val="1015210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F956D8-AD2D-4EBB-A92A-79E2A0A66245}"/>
              </a:ext>
            </a:extLst>
          </p:cNvPr>
          <p:cNvSpPr>
            <a:spLocks noGrp="1"/>
          </p:cNvSpPr>
          <p:nvPr>
            <p:ph type="body" sz="quarter" idx="15"/>
          </p:nvPr>
        </p:nvSpPr>
        <p:spPr>
          <a:xfrm>
            <a:off x="280195" y="640267"/>
            <a:ext cx="5842794" cy="184666"/>
          </a:xfrm>
        </p:spPr>
        <p:txBody>
          <a:bodyPr/>
          <a:lstStyle/>
          <a:p>
            <a:r>
              <a:rPr lang="en-US" dirty="0"/>
              <a:t>Interview Day Fails to Make the Most of Multiple Candidate Interactions</a:t>
            </a:r>
          </a:p>
        </p:txBody>
      </p:sp>
      <p:sp>
        <p:nvSpPr>
          <p:cNvPr id="3" name="Text Placeholder 2">
            <a:extLst>
              <a:ext uri="{FF2B5EF4-FFF2-40B4-BE49-F238E27FC236}">
                <a16:creationId xmlns:a16="http://schemas.microsoft.com/office/drawing/2014/main" id="{2252B4DA-F237-436C-9692-0EF5A4D19FB3}"/>
              </a:ext>
            </a:extLst>
          </p:cNvPr>
          <p:cNvSpPr>
            <a:spLocks noGrp="1"/>
          </p:cNvSpPr>
          <p:nvPr>
            <p:ph type="body" sz="quarter" idx="16"/>
          </p:nvPr>
        </p:nvSpPr>
        <p:spPr/>
        <p:txBody>
          <a:bodyPr/>
          <a:lstStyle/>
          <a:p>
            <a:endParaRPr lang="en-US" dirty="0"/>
          </a:p>
        </p:txBody>
      </p:sp>
      <p:sp>
        <p:nvSpPr>
          <p:cNvPr id="5" name="Text Placeholder 4">
            <a:extLst>
              <a:ext uri="{FF2B5EF4-FFF2-40B4-BE49-F238E27FC236}">
                <a16:creationId xmlns:a16="http://schemas.microsoft.com/office/drawing/2014/main" id="{FF75114A-A65A-4269-87FC-09BB9D080935}"/>
              </a:ext>
            </a:extLst>
          </p:cNvPr>
          <p:cNvSpPr>
            <a:spLocks noGrp="1"/>
          </p:cNvSpPr>
          <p:nvPr>
            <p:ph type="body" sz="quarter" idx="19"/>
          </p:nvPr>
        </p:nvSpPr>
        <p:spPr/>
        <p:txBody>
          <a:bodyPr/>
          <a:lstStyle/>
          <a:p>
            <a:endParaRPr lang="en-US" dirty="0"/>
          </a:p>
        </p:txBody>
      </p:sp>
      <p:sp>
        <p:nvSpPr>
          <p:cNvPr id="6" name="Title 5">
            <a:extLst>
              <a:ext uri="{FF2B5EF4-FFF2-40B4-BE49-F238E27FC236}">
                <a16:creationId xmlns:a16="http://schemas.microsoft.com/office/drawing/2014/main" id="{0B44651B-3452-4C44-A42F-BF1ECCB33D0B}"/>
              </a:ext>
            </a:extLst>
          </p:cNvPr>
          <p:cNvSpPr>
            <a:spLocks noGrp="1"/>
          </p:cNvSpPr>
          <p:nvPr>
            <p:ph type="title"/>
          </p:nvPr>
        </p:nvSpPr>
        <p:spPr>
          <a:xfrm>
            <a:off x="280194" y="317005"/>
            <a:ext cx="5486400" cy="249299"/>
          </a:xfrm>
        </p:spPr>
        <p:txBody>
          <a:bodyPr/>
          <a:lstStyle/>
          <a:p>
            <a:r>
              <a:rPr lang="en-US" dirty="0"/>
              <a:t>All the Right Pieces, But Still Falling Short</a:t>
            </a:r>
          </a:p>
        </p:txBody>
      </p:sp>
      <p:sp>
        <p:nvSpPr>
          <p:cNvPr id="89" name="Text Placeholder 11">
            <a:extLst>
              <a:ext uri="{FF2B5EF4-FFF2-40B4-BE49-F238E27FC236}">
                <a16:creationId xmlns:a16="http://schemas.microsoft.com/office/drawing/2014/main" id="{24415024-79B2-4D82-A989-6DA882B2A16D}"/>
              </a:ext>
            </a:extLst>
          </p:cNvPr>
          <p:cNvSpPr>
            <a:spLocks noGrp="1"/>
          </p:cNvSpPr>
          <p:nvPr>
            <p:ph type="body" sz="quarter" idx="18"/>
          </p:nvPr>
        </p:nvSpPr>
        <p:spPr>
          <a:xfrm>
            <a:off x="5148263" y="4446588"/>
            <a:ext cx="1252537" cy="354012"/>
          </a:xfrm>
        </p:spPr>
        <p:txBody>
          <a:bodyPr/>
          <a:lstStyle/>
          <a:p>
            <a:r>
              <a:rPr lang="en-US" dirty="0"/>
              <a:t>Source: EAB interviews and analysis.</a:t>
            </a:r>
          </a:p>
        </p:txBody>
      </p:sp>
      <p:sp>
        <p:nvSpPr>
          <p:cNvPr id="65" name="TextBox 64">
            <a:extLst>
              <a:ext uri="{FF2B5EF4-FFF2-40B4-BE49-F238E27FC236}">
                <a16:creationId xmlns:a16="http://schemas.microsoft.com/office/drawing/2014/main" id="{B3BF34C5-EF13-45C9-AC57-C86B9BB08C6B}"/>
              </a:ext>
            </a:extLst>
          </p:cNvPr>
          <p:cNvSpPr txBox="1"/>
          <p:nvPr/>
        </p:nvSpPr>
        <p:spPr bwMode="gray">
          <a:xfrm>
            <a:off x="291660" y="1035526"/>
            <a:ext cx="2321940" cy="307777"/>
          </a:xfrm>
          <a:prstGeom prst="rect">
            <a:avLst/>
          </a:prstGeom>
          <a:noFill/>
        </p:spPr>
        <p:txBody>
          <a:bodyPr wrap="square" lIns="0" tIns="0" rIns="0" bIns="0" rtlCol="0">
            <a:spAutoFit/>
          </a:bodyPr>
          <a:lstStyle/>
          <a:p>
            <a:r>
              <a:rPr lang="en-US" sz="1000" b="1" dirty="0"/>
              <a:t>Typical On-Campus Interview Day Incorporates Right Pieces…</a:t>
            </a:r>
          </a:p>
        </p:txBody>
      </p:sp>
      <p:sp>
        <p:nvSpPr>
          <p:cNvPr id="64" name="TextBox 63">
            <a:extLst>
              <a:ext uri="{FF2B5EF4-FFF2-40B4-BE49-F238E27FC236}">
                <a16:creationId xmlns:a16="http://schemas.microsoft.com/office/drawing/2014/main" id="{AE7CFDC1-8D00-4851-8819-893A0768FDF2}"/>
              </a:ext>
            </a:extLst>
          </p:cNvPr>
          <p:cNvSpPr txBox="1"/>
          <p:nvPr/>
        </p:nvSpPr>
        <p:spPr bwMode="gray">
          <a:xfrm>
            <a:off x="1699200" y="3002823"/>
            <a:ext cx="914400" cy="276999"/>
          </a:xfrm>
          <a:prstGeom prst="rect">
            <a:avLst/>
          </a:prstGeom>
          <a:noFill/>
        </p:spPr>
        <p:txBody>
          <a:bodyPr wrap="square" lIns="0" tIns="0" rIns="0" bIns="0" rtlCol="0">
            <a:spAutoFit/>
          </a:bodyPr>
          <a:lstStyle/>
          <a:p>
            <a:pPr algn="ctr">
              <a:spcBef>
                <a:spcPts val="500"/>
              </a:spcBef>
            </a:pPr>
            <a:r>
              <a:rPr lang="en-US" sz="900" dirty="0"/>
              <a:t>Lunch with Faculty</a:t>
            </a:r>
          </a:p>
        </p:txBody>
      </p:sp>
      <p:pic>
        <p:nvPicPr>
          <p:cNvPr id="66" name="Picture 65">
            <a:extLst>
              <a:ext uri="{FF2B5EF4-FFF2-40B4-BE49-F238E27FC236}">
                <a16:creationId xmlns:a16="http://schemas.microsoft.com/office/drawing/2014/main" id="{17629096-BFAD-46E2-BA0D-EB4167E2E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879862" y="2701662"/>
            <a:ext cx="548640" cy="230429"/>
          </a:xfrm>
          <a:prstGeom prst="rect">
            <a:avLst/>
          </a:prstGeom>
        </p:spPr>
      </p:pic>
      <p:grpSp>
        <p:nvGrpSpPr>
          <p:cNvPr id="13" name="Group 12">
            <a:extLst>
              <a:ext uri="{FF2B5EF4-FFF2-40B4-BE49-F238E27FC236}">
                <a16:creationId xmlns:a16="http://schemas.microsoft.com/office/drawing/2014/main" id="{34F7C628-1F26-4547-90DC-00D33E9D860F}"/>
              </a:ext>
            </a:extLst>
          </p:cNvPr>
          <p:cNvGrpSpPr/>
          <p:nvPr/>
        </p:nvGrpSpPr>
        <p:grpSpPr>
          <a:xfrm>
            <a:off x="3378527" y="1574601"/>
            <a:ext cx="2391302" cy="547529"/>
            <a:chOff x="3378527" y="1574788"/>
            <a:chExt cx="2391302" cy="547529"/>
          </a:xfrm>
        </p:grpSpPr>
        <p:sp>
          <p:nvSpPr>
            <p:cNvPr id="39" name="Text Placeholder 1">
              <a:extLst>
                <a:ext uri="{FF2B5EF4-FFF2-40B4-BE49-F238E27FC236}">
                  <a16:creationId xmlns:a16="http://schemas.microsoft.com/office/drawing/2014/main" id="{656311A9-B01D-4A2C-99A1-1674BCF84685}"/>
                </a:ext>
              </a:extLst>
            </p:cNvPr>
            <p:cNvSpPr txBox="1">
              <a:spLocks/>
            </p:cNvSpPr>
            <p:nvPr/>
          </p:nvSpPr>
          <p:spPr bwMode="gray">
            <a:xfrm>
              <a:off x="3758149" y="1642699"/>
              <a:ext cx="2011680" cy="479618"/>
            </a:xfrm>
            <a:prstGeom prst="rect">
              <a:avLst/>
            </a:prstGeom>
          </p:spPr>
          <p:txBody>
            <a:bodyPr vert="horz" wrap="square" lIns="0" tIns="0" rIns="0" bIns="0" rtlCol="0" anchor="t" anchorCtr="0">
              <a:spAutoFit/>
            </a:bodyPr>
            <a:lstStyle>
              <a:lvl1pPr marL="118872" indent="-115888" algn="l" defTabSz="640080" rtl="0" eaLnBrk="1" latinLnBrk="0" hangingPunct="1">
                <a:spcBef>
                  <a:spcPts val="200"/>
                </a:spcBef>
                <a:buSzPct val="100000"/>
                <a:buFont typeface="+mj-lt"/>
                <a:buAutoNum type="arabicParenR"/>
                <a:defRPr sz="5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2984" indent="0">
                <a:spcBef>
                  <a:spcPts val="500"/>
                </a:spcBef>
                <a:buNone/>
              </a:pPr>
              <a:r>
                <a:rPr lang="en-US" sz="900" b="1" dirty="0"/>
                <a:t>Repetitive</a:t>
              </a:r>
            </a:p>
            <a:p>
              <a:pPr marL="2984" indent="0">
                <a:spcBef>
                  <a:spcPts val="500"/>
                </a:spcBef>
                <a:buNone/>
              </a:pPr>
              <a:r>
                <a:rPr lang="en-US" sz="900" dirty="0"/>
                <a:t>Redundant questioning limits the amount of information gathered  </a:t>
              </a:r>
            </a:p>
          </p:txBody>
        </p:sp>
        <p:sp>
          <p:nvSpPr>
            <p:cNvPr id="54" name="Multiply 26">
              <a:extLst>
                <a:ext uri="{FF2B5EF4-FFF2-40B4-BE49-F238E27FC236}">
                  <a16:creationId xmlns:a16="http://schemas.microsoft.com/office/drawing/2014/main" id="{4A6B04C2-C8E1-4513-9CC4-AB9C8EF290C9}"/>
                </a:ext>
              </a:extLst>
            </p:cNvPr>
            <p:cNvSpPr/>
            <p:nvPr/>
          </p:nvSpPr>
          <p:spPr bwMode="gray">
            <a:xfrm>
              <a:off x="3378527" y="1574788"/>
              <a:ext cx="274320" cy="274320"/>
            </a:xfrm>
            <a:prstGeom prst="mathMultiply">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spcBef>
                  <a:spcPts val="300"/>
                </a:spcBef>
              </a:pPr>
              <a:endParaRPr lang="en-US" sz="900" dirty="0">
                <a:solidFill>
                  <a:schemeClr val="bg2"/>
                </a:solidFill>
              </a:endParaRPr>
            </a:p>
          </p:txBody>
        </p:sp>
      </p:grpSp>
      <p:grpSp>
        <p:nvGrpSpPr>
          <p:cNvPr id="12" name="Group 11">
            <a:extLst>
              <a:ext uri="{FF2B5EF4-FFF2-40B4-BE49-F238E27FC236}">
                <a16:creationId xmlns:a16="http://schemas.microsoft.com/office/drawing/2014/main" id="{D881ECC4-72C8-440D-94D4-CAF23F00CFF1}"/>
              </a:ext>
            </a:extLst>
          </p:cNvPr>
          <p:cNvGrpSpPr/>
          <p:nvPr/>
        </p:nvGrpSpPr>
        <p:grpSpPr>
          <a:xfrm>
            <a:off x="3378527" y="2499191"/>
            <a:ext cx="2391302" cy="686029"/>
            <a:chOff x="3378527" y="2498863"/>
            <a:chExt cx="2391302" cy="686029"/>
          </a:xfrm>
        </p:grpSpPr>
        <p:sp>
          <p:nvSpPr>
            <p:cNvPr id="52" name="Text Placeholder 1">
              <a:extLst>
                <a:ext uri="{FF2B5EF4-FFF2-40B4-BE49-F238E27FC236}">
                  <a16:creationId xmlns:a16="http://schemas.microsoft.com/office/drawing/2014/main" id="{C6A5EC34-BE05-415C-B6F2-F3194E3F43F6}"/>
                </a:ext>
              </a:extLst>
            </p:cNvPr>
            <p:cNvSpPr txBox="1">
              <a:spLocks/>
            </p:cNvSpPr>
            <p:nvPr/>
          </p:nvSpPr>
          <p:spPr bwMode="gray">
            <a:xfrm>
              <a:off x="3758149" y="2566774"/>
              <a:ext cx="2011680" cy="618118"/>
            </a:xfrm>
            <a:prstGeom prst="rect">
              <a:avLst/>
            </a:prstGeom>
          </p:spPr>
          <p:txBody>
            <a:bodyPr vert="horz" wrap="square" lIns="0" tIns="0" rIns="0" bIns="0" rtlCol="0" anchor="t" anchorCtr="0">
              <a:spAutoFit/>
            </a:bodyPr>
            <a:lstStyle>
              <a:lvl1pPr marL="118872" indent="-115888" algn="l" defTabSz="640080" rtl="0" eaLnBrk="1" latinLnBrk="0" hangingPunct="1">
                <a:spcBef>
                  <a:spcPts val="200"/>
                </a:spcBef>
                <a:buSzPct val="100000"/>
                <a:buFont typeface="+mj-lt"/>
                <a:buAutoNum type="arabicParenR"/>
                <a:defRPr sz="5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2984" indent="0">
                <a:spcBef>
                  <a:spcPts val="500"/>
                </a:spcBef>
                <a:buNone/>
              </a:pPr>
              <a:r>
                <a:rPr lang="en-US" sz="900" b="1" dirty="0"/>
                <a:t>Variable</a:t>
              </a:r>
            </a:p>
            <a:p>
              <a:pPr marL="2984" indent="0">
                <a:spcBef>
                  <a:spcPts val="500"/>
                </a:spcBef>
                <a:buNone/>
              </a:pPr>
              <a:r>
                <a:rPr lang="en-US" sz="900" dirty="0"/>
                <a:t>Unwritten, uncoordinated interview protocols lead to gaps in topics covered</a:t>
              </a:r>
            </a:p>
          </p:txBody>
        </p:sp>
        <p:sp>
          <p:nvSpPr>
            <p:cNvPr id="56" name="Multiply 27">
              <a:extLst>
                <a:ext uri="{FF2B5EF4-FFF2-40B4-BE49-F238E27FC236}">
                  <a16:creationId xmlns:a16="http://schemas.microsoft.com/office/drawing/2014/main" id="{6676A113-3D24-41A5-AAD1-B45D5C371168}"/>
                </a:ext>
              </a:extLst>
            </p:cNvPr>
            <p:cNvSpPr/>
            <p:nvPr/>
          </p:nvSpPr>
          <p:spPr bwMode="gray">
            <a:xfrm>
              <a:off x="3378527" y="2498863"/>
              <a:ext cx="274320" cy="274320"/>
            </a:xfrm>
            <a:prstGeom prst="mathMultiply">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spcBef>
                  <a:spcPts val="300"/>
                </a:spcBef>
              </a:pPr>
              <a:endParaRPr lang="en-US" sz="900" dirty="0">
                <a:solidFill>
                  <a:schemeClr val="bg2"/>
                </a:solidFill>
              </a:endParaRPr>
            </a:p>
          </p:txBody>
        </p:sp>
      </p:grpSp>
      <p:sp>
        <p:nvSpPr>
          <p:cNvPr id="78" name="TextBox 77">
            <a:extLst>
              <a:ext uri="{FF2B5EF4-FFF2-40B4-BE49-F238E27FC236}">
                <a16:creationId xmlns:a16="http://schemas.microsoft.com/office/drawing/2014/main" id="{C1A24749-48DC-4E12-B40E-616556BF4C7E}"/>
              </a:ext>
            </a:extLst>
          </p:cNvPr>
          <p:cNvSpPr txBox="1"/>
          <p:nvPr/>
        </p:nvSpPr>
        <p:spPr bwMode="gray">
          <a:xfrm>
            <a:off x="369555" y="2004758"/>
            <a:ext cx="914400" cy="276999"/>
          </a:xfrm>
          <a:prstGeom prst="rect">
            <a:avLst/>
          </a:prstGeom>
          <a:noFill/>
        </p:spPr>
        <p:txBody>
          <a:bodyPr wrap="square" lIns="0" tIns="0" rIns="0" bIns="0" rtlCol="0">
            <a:spAutoFit/>
          </a:bodyPr>
          <a:lstStyle/>
          <a:p>
            <a:pPr algn="ctr">
              <a:spcBef>
                <a:spcPts val="500"/>
              </a:spcBef>
            </a:pPr>
            <a:r>
              <a:rPr lang="en-US" sz="900" dirty="0"/>
              <a:t>Tour of </a:t>
            </a:r>
            <a:br>
              <a:rPr lang="en-US" sz="900" dirty="0"/>
            </a:br>
            <a:r>
              <a:rPr lang="en-US" sz="900" dirty="0"/>
              <a:t>Campus</a:t>
            </a:r>
          </a:p>
        </p:txBody>
      </p:sp>
      <p:pic>
        <p:nvPicPr>
          <p:cNvPr id="8" name="Picture 7">
            <a:extLst>
              <a:ext uri="{FF2B5EF4-FFF2-40B4-BE49-F238E27FC236}">
                <a16:creationId xmlns:a16="http://schemas.microsoft.com/office/drawing/2014/main" id="{2C8EF200-90EA-46DF-ADDF-FBFA1F3CE40D}"/>
              </a:ext>
            </a:extLst>
          </p:cNvPr>
          <p:cNvPicPr>
            <a:picLocks noChangeAspect="1"/>
          </p:cNvPicPr>
          <p:nvPr/>
        </p:nvPicPr>
        <p:blipFill>
          <a:blip r:embed="rId3"/>
          <a:stretch>
            <a:fillRect/>
          </a:stretch>
        </p:blipFill>
        <p:spPr>
          <a:xfrm>
            <a:off x="682408" y="1574601"/>
            <a:ext cx="288694" cy="365760"/>
          </a:xfrm>
          <a:prstGeom prst="rect">
            <a:avLst/>
          </a:prstGeom>
        </p:spPr>
      </p:pic>
      <p:grpSp>
        <p:nvGrpSpPr>
          <p:cNvPr id="11" name="Group 10">
            <a:extLst>
              <a:ext uri="{FF2B5EF4-FFF2-40B4-BE49-F238E27FC236}">
                <a16:creationId xmlns:a16="http://schemas.microsoft.com/office/drawing/2014/main" id="{98C8AAFE-12AC-4504-858B-C2B3F1B617EB}"/>
              </a:ext>
            </a:extLst>
          </p:cNvPr>
          <p:cNvGrpSpPr/>
          <p:nvPr/>
        </p:nvGrpSpPr>
        <p:grpSpPr>
          <a:xfrm>
            <a:off x="3378527" y="3562280"/>
            <a:ext cx="2391302" cy="686028"/>
            <a:chOff x="3378527" y="3562280"/>
            <a:chExt cx="2391302" cy="686028"/>
          </a:xfrm>
        </p:grpSpPr>
        <p:sp>
          <p:nvSpPr>
            <p:cNvPr id="50" name="Text Placeholder 1">
              <a:extLst>
                <a:ext uri="{FF2B5EF4-FFF2-40B4-BE49-F238E27FC236}">
                  <a16:creationId xmlns:a16="http://schemas.microsoft.com/office/drawing/2014/main" id="{223B408E-7202-4778-9873-9774AE7779FC}"/>
                </a:ext>
              </a:extLst>
            </p:cNvPr>
            <p:cNvSpPr txBox="1">
              <a:spLocks/>
            </p:cNvSpPr>
            <p:nvPr/>
          </p:nvSpPr>
          <p:spPr bwMode="gray">
            <a:xfrm>
              <a:off x="3758149" y="3630190"/>
              <a:ext cx="2011680" cy="618118"/>
            </a:xfrm>
            <a:prstGeom prst="rect">
              <a:avLst/>
            </a:prstGeom>
          </p:spPr>
          <p:txBody>
            <a:bodyPr vert="horz" wrap="square" lIns="0" tIns="0" rIns="0" bIns="0" rtlCol="0" anchor="t" anchorCtr="0">
              <a:spAutoFit/>
            </a:bodyPr>
            <a:lstStyle>
              <a:lvl1pPr marL="118872" indent="-115888" algn="l" defTabSz="640080" rtl="0" eaLnBrk="1" latinLnBrk="0" hangingPunct="1">
                <a:spcBef>
                  <a:spcPts val="200"/>
                </a:spcBef>
                <a:buSzPct val="100000"/>
                <a:buFont typeface="+mj-lt"/>
                <a:buAutoNum type="arabicParenR"/>
                <a:defRPr sz="5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2984" indent="0">
                <a:spcBef>
                  <a:spcPts val="500"/>
                </a:spcBef>
                <a:buNone/>
              </a:pPr>
              <a:r>
                <a:rPr lang="en-US" sz="900" b="1" dirty="0"/>
                <a:t>Inconsistent</a:t>
              </a:r>
            </a:p>
            <a:p>
              <a:pPr marL="2984" indent="0">
                <a:spcBef>
                  <a:spcPts val="500"/>
                </a:spcBef>
                <a:buNone/>
              </a:pPr>
              <a:r>
                <a:rPr lang="en-US" sz="900" dirty="0"/>
                <a:t>Lack of consistent questions, topics addressed makes it difficult to easily compare candidates  </a:t>
              </a:r>
            </a:p>
          </p:txBody>
        </p:sp>
        <p:sp>
          <p:nvSpPr>
            <p:cNvPr id="55" name="Multiply 27">
              <a:extLst>
                <a:ext uri="{FF2B5EF4-FFF2-40B4-BE49-F238E27FC236}">
                  <a16:creationId xmlns:a16="http://schemas.microsoft.com/office/drawing/2014/main" id="{35654950-2CDF-4649-AC7D-09FCF4B2B888}"/>
                </a:ext>
              </a:extLst>
            </p:cNvPr>
            <p:cNvSpPr/>
            <p:nvPr/>
          </p:nvSpPr>
          <p:spPr bwMode="gray">
            <a:xfrm>
              <a:off x="3378527" y="3562280"/>
              <a:ext cx="274320" cy="274320"/>
            </a:xfrm>
            <a:prstGeom prst="mathMultiply">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spcBef>
                  <a:spcPts val="300"/>
                </a:spcBef>
              </a:pPr>
              <a:endParaRPr lang="en-US" sz="900" dirty="0">
                <a:solidFill>
                  <a:schemeClr val="bg2"/>
                </a:solidFill>
              </a:endParaRPr>
            </a:p>
          </p:txBody>
        </p:sp>
      </p:grpSp>
      <p:sp>
        <p:nvSpPr>
          <p:cNvPr id="69" name="TextBox 68">
            <a:extLst>
              <a:ext uri="{FF2B5EF4-FFF2-40B4-BE49-F238E27FC236}">
                <a16:creationId xmlns:a16="http://schemas.microsoft.com/office/drawing/2014/main" id="{93261310-1803-42AC-8935-B40C5C187CED}"/>
              </a:ext>
            </a:extLst>
          </p:cNvPr>
          <p:cNvSpPr txBox="1"/>
          <p:nvPr/>
        </p:nvSpPr>
        <p:spPr bwMode="gray">
          <a:xfrm>
            <a:off x="1699200" y="2004758"/>
            <a:ext cx="914400" cy="276999"/>
          </a:xfrm>
          <a:prstGeom prst="rect">
            <a:avLst/>
          </a:prstGeom>
          <a:noFill/>
        </p:spPr>
        <p:txBody>
          <a:bodyPr wrap="square" lIns="0" tIns="0" rIns="0" bIns="0" rtlCol="0">
            <a:spAutoFit/>
          </a:bodyPr>
          <a:lstStyle/>
          <a:p>
            <a:pPr algn="ctr">
              <a:spcBef>
                <a:spcPts val="500"/>
              </a:spcBef>
            </a:pPr>
            <a:r>
              <a:rPr lang="en-US" sz="900" dirty="0"/>
              <a:t>Department Interview</a:t>
            </a:r>
          </a:p>
        </p:txBody>
      </p:sp>
      <p:pic>
        <p:nvPicPr>
          <p:cNvPr id="10" name="Picture 9">
            <a:extLst>
              <a:ext uri="{FF2B5EF4-FFF2-40B4-BE49-F238E27FC236}">
                <a16:creationId xmlns:a16="http://schemas.microsoft.com/office/drawing/2014/main" id="{A05CDE38-D5AC-4AC2-890B-622259A4EE6C}"/>
              </a:ext>
            </a:extLst>
          </p:cNvPr>
          <p:cNvPicPr>
            <a:picLocks noChangeAspect="1"/>
          </p:cNvPicPr>
          <p:nvPr/>
        </p:nvPicPr>
        <p:blipFill>
          <a:blip r:embed="rId4"/>
          <a:stretch>
            <a:fillRect/>
          </a:stretch>
        </p:blipFill>
        <p:spPr>
          <a:xfrm>
            <a:off x="1925582" y="1662065"/>
            <a:ext cx="457200" cy="278296"/>
          </a:xfrm>
          <a:prstGeom prst="rect">
            <a:avLst/>
          </a:prstGeom>
        </p:spPr>
      </p:pic>
      <p:sp>
        <p:nvSpPr>
          <p:cNvPr id="72" name="TextBox 71">
            <a:extLst>
              <a:ext uri="{FF2B5EF4-FFF2-40B4-BE49-F238E27FC236}">
                <a16:creationId xmlns:a16="http://schemas.microsoft.com/office/drawing/2014/main" id="{E4141AD8-0D35-40EB-A0E8-3059736E8652}"/>
              </a:ext>
            </a:extLst>
          </p:cNvPr>
          <p:cNvSpPr txBox="1"/>
          <p:nvPr/>
        </p:nvSpPr>
        <p:spPr bwMode="gray">
          <a:xfrm>
            <a:off x="369555" y="3990956"/>
            <a:ext cx="914400" cy="276999"/>
          </a:xfrm>
          <a:prstGeom prst="rect">
            <a:avLst/>
          </a:prstGeom>
          <a:noFill/>
        </p:spPr>
        <p:txBody>
          <a:bodyPr wrap="square" lIns="0" tIns="0" rIns="0" bIns="0" rtlCol="0">
            <a:spAutoFit/>
          </a:bodyPr>
          <a:lstStyle/>
          <a:p>
            <a:pPr algn="ctr">
              <a:spcBef>
                <a:spcPts val="500"/>
              </a:spcBef>
            </a:pPr>
            <a:r>
              <a:rPr lang="en-US" sz="900" dirty="0"/>
              <a:t>Interviews with Administrators</a:t>
            </a:r>
          </a:p>
        </p:txBody>
      </p:sp>
      <p:pic>
        <p:nvPicPr>
          <p:cNvPr id="58" name="Picture 57">
            <a:extLst>
              <a:ext uri="{FF2B5EF4-FFF2-40B4-BE49-F238E27FC236}">
                <a16:creationId xmlns:a16="http://schemas.microsoft.com/office/drawing/2014/main" id="{8A930C1F-B097-4DC4-BD13-6CBBA7A7345A}"/>
              </a:ext>
            </a:extLst>
          </p:cNvPr>
          <p:cNvPicPr>
            <a:picLocks noChangeAspect="1"/>
          </p:cNvPicPr>
          <p:nvPr/>
        </p:nvPicPr>
        <p:blipFill>
          <a:blip r:embed="rId4"/>
          <a:stretch>
            <a:fillRect/>
          </a:stretch>
        </p:blipFill>
        <p:spPr>
          <a:xfrm>
            <a:off x="598155" y="3634333"/>
            <a:ext cx="457200" cy="275401"/>
          </a:xfrm>
          <a:prstGeom prst="rect">
            <a:avLst/>
          </a:prstGeom>
        </p:spPr>
      </p:pic>
      <p:sp>
        <p:nvSpPr>
          <p:cNvPr id="75" name="TextBox 74">
            <a:extLst>
              <a:ext uri="{FF2B5EF4-FFF2-40B4-BE49-F238E27FC236}">
                <a16:creationId xmlns:a16="http://schemas.microsoft.com/office/drawing/2014/main" id="{6B46CDB2-3E5D-46F1-818B-C606374718AC}"/>
              </a:ext>
            </a:extLst>
          </p:cNvPr>
          <p:cNvSpPr txBox="1"/>
          <p:nvPr/>
        </p:nvSpPr>
        <p:spPr bwMode="gray">
          <a:xfrm>
            <a:off x="1699200" y="3990956"/>
            <a:ext cx="914400" cy="276999"/>
          </a:xfrm>
          <a:prstGeom prst="rect">
            <a:avLst/>
          </a:prstGeom>
          <a:noFill/>
        </p:spPr>
        <p:txBody>
          <a:bodyPr wrap="square" lIns="0" tIns="0" rIns="0" bIns="0" rtlCol="0">
            <a:spAutoFit/>
          </a:bodyPr>
          <a:lstStyle/>
          <a:p>
            <a:pPr algn="ctr">
              <a:spcBef>
                <a:spcPts val="500"/>
              </a:spcBef>
            </a:pPr>
            <a:r>
              <a:rPr lang="en-US" sz="900" dirty="0"/>
              <a:t>Interview with Head of School</a:t>
            </a:r>
          </a:p>
        </p:txBody>
      </p:sp>
      <p:pic>
        <p:nvPicPr>
          <p:cNvPr id="59" name="Picture 58">
            <a:extLst>
              <a:ext uri="{FF2B5EF4-FFF2-40B4-BE49-F238E27FC236}">
                <a16:creationId xmlns:a16="http://schemas.microsoft.com/office/drawing/2014/main" id="{942930FE-4186-4D69-BD09-5D1F559535BF}"/>
              </a:ext>
            </a:extLst>
          </p:cNvPr>
          <p:cNvPicPr>
            <a:picLocks noChangeAspect="1"/>
          </p:cNvPicPr>
          <p:nvPr/>
        </p:nvPicPr>
        <p:blipFill>
          <a:blip r:embed="rId4"/>
          <a:stretch>
            <a:fillRect/>
          </a:stretch>
        </p:blipFill>
        <p:spPr>
          <a:xfrm>
            <a:off x="1925582" y="3647468"/>
            <a:ext cx="457200" cy="275401"/>
          </a:xfrm>
          <a:prstGeom prst="rect">
            <a:avLst/>
          </a:prstGeom>
        </p:spPr>
      </p:pic>
      <p:sp>
        <p:nvSpPr>
          <p:cNvPr id="61" name="TextBox 60">
            <a:extLst>
              <a:ext uri="{FF2B5EF4-FFF2-40B4-BE49-F238E27FC236}">
                <a16:creationId xmlns:a16="http://schemas.microsoft.com/office/drawing/2014/main" id="{2F9B90EB-7C4D-4FA0-8E45-45C822F8DF36}"/>
              </a:ext>
            </a:extLst>
          </p:cNvPr>
          <p:cNvSpPr txBox="1"/>
          <p:nvPr/>
        </p:nvSpPr>
        <p:spPr bwMode="gray">
          <a:xfrm>
            <a:off x="369555" y="3002823"/>
            <a:ext cx="914400" cy="276999"/>
          </a:xfrm>
          <a:prstGeom prst="rect">
            <a:avLst/>
          </a:prstGeom>
          <a:noFill/>
        </p:spPr>
        <p:txBody>
          <a:bodyPr wrap="square" lIns="0" tIns="0" rIns="0" bIns="0" rtlCol="0">
            <a:spAutoFit/>
          </a:bodyPr>
          <a:lstStyle/>
          <a:p>
            <a:pPr algn="ctr">
              <a:spcBef>
                <a:spcPts val="500"/>
              </a:spcBef>
            </a:pPr>
            <a:r>
              <a:rPr lang="en-US" sz="900" dirty="0"/>
              <a:t>Demonstration Lesson</a:t>
            </a:r>
          </a:p>
        </p:txBody>
      </p:sp>
      <p:pic>
        <p:nvPicPr>
          <p:cNvPr id="14" name="Picture 13">
            <a:extLst>
              <a:ext uri="{FF2B5EF4-FFF2-40B4-BE49-F238E27FC236}">
                <a16:creationId xmlns:a16="http://schemas.microsoft.com/office/drawing/2014/main" id="{7A417FD4-8071-46A5-8BA0-8B55EEDE2EDC}"/>
              </a:ext>
            </a:extLst>
          </p:cNvPr>
          <p:cNvPicPr>
            <a:picLocks noChangeAspect="1"/>
          </p:cNvPicPr>
          <p:nvPr/>
        </p:nvPicPr>
        <p:blipFill>
          <a:blip r:embed="rId5"/>
          <a:stretch>
            <a:fillRect/>
          </a:stretch>
        </p:blipFill>
        <p:spPr>
          <a:xfrm>
            <a:off x="644484" y="2566331"/>
            <a:ext cx="364542" cy="365760"/>
          </a:xfrm>
          <a:prstGeom prst="rect">
            <a:avLst/>
          </a:prstGeom>
        </p:spPr>
      </p:pic>
      <p:sp>
        <p:nvSpPr>
          <p:cNvPr id="68" name="TextBox 67">
            <a:extLst>
              <a:ext uri="{FF2B5EF4-FFF2-40B4-BE49-F238E27FC236}">
                <a16:creationId xmlns:a16="http://schemas.microsoft.com/office/drawing/2014/main" id="{A3F8D481-4E5E-45CA-B127-2AAC29D0E754}"/>
              </a:ext>
            </a:extLst>
          </p:cNvPr>
          <p:cNvSpPr txBox="1"/>
          <p:nvPr/>
        </p:nvSpPr>
        <p:spPr bwMode="gray">
          <a:xfrm>
            <a:off x="3384075" y="1035525"/>
            <a:ext cx="2321940" cy="307777"/>
          </a:xfrm>
          <a:prstGeom prst="rect">
            <a:avLst/>
          </a:prstGeom>
          <a:noFill/>
        </p:spPr>
        <p:txBody>
          <a:bodyPr wrap="square" lIns="0" tIns="0" rIns="0" bIns="0" rtlCol="0">
            <a:spAutoFit/>
          </a:bodyPr>
          <a:lstStyle/>
          <a:p>
            <a:r>
              <a:rPr lang="en-US" sz="1000" b="1" dirty="0"/>
              <a:t>... But Fails to Fully Maximize Limited Time with Candidates</a:t>
            </a:r>
          </a:p>
        </p:txBody>
      </p:sp>
    </p:spTree>
    <p:extLst>
      <p:ext uri="{BB962C8B-B14F-4D97-AF65-F5344CB8AC3E}">
        <p14:creationId xmlns:p14="http://schemas.microsoft.com/office/powerpoint/2010/main" val="380984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1C173-81F7-4B33-9D47-06BF0692C1E4}"/>
              </a:ext>
            </a:extLst>
          </p:cNvPr>
          <p:cNvSpPr>
            <a:spLocks noGrp="1"/>
          </p:cNvSpPr>
          <p:nvPr>
            <p:ph type="title"/>
          </p:nvPr>
        </p:nvSpPr>
        <p:spPr/>
        <p:txBody>
          <a:bodyPr/>
          <a:lstStyle/>
          <a:p>
            <a:r>
              <a:rPr lang="en-US" dirty="0"/>
              <a:t>Align Interviews </a:t>
            </a:r>
            <a:r>
              <a:rPr lang="en-US" dirty="0">
                <a:solidFill>
                  <a:schemeClr val="accent4"/>
                </a:solidFill>
              </a:rPr>
              <a:t>with</a:t>
            </a:r>
            <a:r>
              <a:rPr lang="en-US" dirty="0">
                <a:solidFill>
                  <a:srgbClr val="C00000"/>
                </a:solidFill>
              </a:rPr>
              <a:t> </a:t>
            </a:r>
            <a:r>
              <a:rPr lang="en-US" dirty="0"/>
              <a:t>Institutional Priorities</a:t>
            </a:r>
          </a:p>
        </p:txBody>
      </p:sp>
      <p:sp>
        <p:nvSpPr>
          <p:cNvPr id="3" name="Text Placeholder 2">
            <a:extLst>
              <a:ext uri="{FF2B5EF4-FFF2-40B4-BE49-F238E27FC236}">
                <a16:creationId xmlns:a16="http://schemas.microsoft.com/office/drawing/2014/main" id="{A4E9E16C-3F90-4ADC-A213-75E4F208F387}"/>
              </a:ext>
            </a:extLst>
          </p:cNvPr>
          <p:cNvSpPr>
            <a:spLocks noGrp="1"/>
          </p:cNvSpPr>
          <p:nvPr>
            <p:ph type="body" sz="quarter" idx="15"/>
          </p:nvPr>
        </p:nvSpPr>
        <p:spPr>
          <a:xfrm>
            <a:off x="280195" y="653903"/>
            <a:ext cx="5842794" cy="184666"/>
          </a:xfrm>
        </p:spPr>
        <p:txBody>
          <a:bodyPr/>
          <a:lstStyle/>
          <a:p>
            <a:r>
              <a:rPr lang="en-US" dirty="0"/>
              <a:t>The Pingry School Builds Interview Day Around Focus Areas </a:t>
            </a:r>
          </a:p>
        </p:txBody>
      </p:sp>
      <p:sp>
        <p:nvSpPr>
          <p:cNvPr id="4" name="Text Placeholder 3">
            <a:extLst>
              <a:ext uri="{FF2B5EF4-FFF2-40B4-BE49-F238E27FC236}">
                <a16:creationId xmlns:a16="http://schemas.microsoft.com/office/drawing/2014/main" id="{D38B3FF0-E43B-4040-99FF-0A3E00E50E5C}"/>
              </a:ext>
            </a:extLst>
          </p:cNvPr>
          <p:cNvSpPr>
            <a:spLocks noGrp="1"/>
          </p:cNvSpPr>
          <p:nvPr>
            <p:ph type="body" sz="quarter" idx="16"/>
          </p:nvPr>
        </p:nvSpPr>
        <p:spPr>
          <a:xfrm>
            <a:off x="280194" y="99782"/>
            <a:ext cx="2560320" cy="123111"/>
          </a:xfrm>
        </p:spPr>
        <p:txBody>
          <a:bodyPr/>
          <a:lstStyle/>
          <a:p>
            <a:r>
              <a:rPr lang="en-US" dirty="0"/>
              <a:t>Tactic #7: Priority-Focused Interview Schedule</a:t>
            </a:r>
          </a:p>
        </p:txBody>
      </p:sp>
      <p:pic>
        <p:nvPicPr>
          <p:cNvPr id="8" name="Picture 7">
            <a:extLst>
              <a:ext uri="{FF2B5EF4-FFF2-40B4-BE49-F238E27FC236}">
                <a16:creationId xmlns:a16="http://schemas.microsoft.com/office/drawing/2014/main" id="{5FC93188-C3DF-4A53-8BA2-AD39FE502836}"/>
              </a:ext>
            </a:extLst>
          </p:cNvPr>
          <p:cNvPicPr>
            <a:picLocks noChangeAspect="1"/>
          </p:cNvPicPr>
          <p:nvPr/>
        </p:nvPicPr>
        <p:blipFill>
          <a:blip r:embed="rId3"/>
          <a:stretch>
            <a:fillRect/>
          </a:stretch>
        </p:blipFill>
        <p:spPr>
          <a:xfrm>
            <a:off x="5300029" y="645297"/>
            <a:ext cx="822960" cy="193272"/>
          </a:xfrm>
          <a:prstGeom prst="rect">
            <a:avLst/>
          </a:prstGeom>
        </p:spPr>
      </p:pic>
      <p:sp>
        <p:nvSpPr>
          <p:cNvPr id="12" name="Text Placeholder 11">
            <a:extLst>
              <a:ext uri="{FF2B5EF4-FFF2-40B4-BE49-F238E27FC236}">
                <a16:creationId xmlns:a16="http://schemas.microsoft.com/office/drawing/2014/main" id="{D95CCAEF-841E-422E-AF83-69604F642112}"/>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25" name="Rectangle 24">
            <a:extLst>
              <a:ext uri="{FF2B5EF4-FFF2-40B4-BE49-F238E27FC236}">
                <a16:creationId xmlns:a16="http://schemas.microsoft.com/office/drawing/2014/main" id="{D7D468AE-99FA-407A-AFE4-4096D574F787}"/>
              </a:ext>
            </a:extLst>
          </p:cNvPr>
          <p:cNvSpPr/>
          <p:nvPr/>
        </p:nvSpPr>
        <p:spPr bwMode="gray">
          <a:xfrm>
            <a:off x="-1" y="2457964"/>
            <a:ext cx="3312438" cy="978408"/>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6" name="Text Placeholder 1">
            <a:extLst>
              <a:ext uri="{FF2B5EF4-FFF2-40B4-BE49-F238E27FC236}">
                <a16:creationId xmlns:a16="http://schemas.microsoft.com/office/drawing/2014/main" id="{A5A0044D-1B85-4475-AF1D-BE76E462F57A}"/>
              </a:ext>
            </a:extLst>
          </p:cNvPr>
          <p:cNvSpPr txBox="1">
            <a:spLocks/>
          </p:cNvSpPr>
          <p:nvPr/>
        </p:nvSpPr>
        <p:spPr bwMode="gray">
          <a:xfrm>
            <a:off x="272752" y="2531123"/>
            <a:ext cx="2265827" cy="907941"/>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Create Guide, Questions for Areas</a:t>
            </a:r>
          </a:p>
          <a:p>
            <a:pPr>
              <a:spcBef>
                <a:spcPts val="300"/>
              </a:spcBef>
            </a:pPr>
            <a:r>
              <a:rPr lang="en-US" dirty="0"/>
              <a:t>Relevant stakeholders included in </a:t>
            </a:r>
            <a:br>
              <a:rPr lang="en-US" dirty="0"/>
            </a:br>
            <a:r>
              <a:rPr lang="en-US" dirty="0"/>
              <a:t>writing questions for each area</a:t>
            </a:r>
          </a:p>
          <a:p>
            <a:pPr>
              <a:spcBef>
                <a:spcPts val="300"/>
              </a:spcBef>
            </a:pPr>
            <a:r>
              <a:rPr lang="en-US" dirty="0"/>
              <a:t>Interview guides includes questions, ratings, feedback prompts for each </a:t>
            </a:r>
            <a:br>
              <a:rPr lang="en-US" dirty="0"/>
            </a:br>
            <a:r>
              <a:rPr lang="en-US" dirty="0"/>
              <a:t>focus areas</a:t>
            </a:r>
          </a:p>
        </p:txBody>
      </p:sp>
      <p:sp>
        <p:nvSpPr>
          <p:cNvPr id="30" name="Rectangle 29">
            <a:extLst>
              <a:ext uri="{FF2B5EF4-FFF2-40B4-BE49-F238E27FC236}">
                <a16:creationId xmlns:a16="http://schemas.microsoft.com/office/drawing/2014/main" id="{654C582E-ACD4-4206-BE2D-DBB8AFBA9675}"/>
              </a:ext>
            </a:extLst>
          </p:cNvPr>
          <p:cNvSpPr/>
          <p:nvPr/>
        </p:nvSpPr>
        <p:spPr bwMode="gray">
          <a:xfrm>
            <a:off x="-1" y="1361037"/>
            <a:ext cx="3312438" cy="978408"/>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31" name="Text Placeholder 1">
            <a:extLst>
              <a:ext uri="{FF2B5EF4-FFF2-40B4-BE49-F238E27FC236}">
                <a16:creationId xmlns:a16="http://schemas.microsoft.com/office/drawing/2014/main" id="{14AFC622-A690-40F6-9F8B-C13F623C80A4}"/>
              </a:ext>
            </a:extLst>
          </p:cNvPr>
          <p:cNvSpPr txBox="1">
            <a:spLocks/>
          </p:cNvSpPr>
          <p:nvPr/>
        </p:nvSpPr>
        <p:spPr bwMode="gray">
          <a:xfrm>
            <a:off x="272752" y="1438255"/>
            <a:ext cx="2265827" cy="73096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Determine Priority Areas </a:t>
            </a:r>
            <a:br>
              <a:rPr lang="en-US" b="1" dirty="0"/>
            </a:br>
            <a:r>
              <a:rPr lang="en-US" b="1" dirty="0"/>
              <a:t>to Address</a:t>
            </a:r>
          </a:p>
          <a:p>
            <a:pPr marL="118872" indent="-118872">
              <a:spcBef>
                <a:spcPts val="300"/>
              </a:spcBef>
            </a:pPr>
            <a:r>
              <a:rPr lang="en-US" dirty="0"/>
              <a:t>Pingry defined eight focus areas </a:t>
            </a:r>
            <a:br>
              <a:rPr lang="en-US" dirty="0"/>
            </a:br>
            <a:r>
              <a:rPr lang="en-US" dirty="0"/>
              <a:t>to cover during on-campus </a:t>
            </a:r>
            <a:br>
              <a:rPr lang="en-US" dirty="0"/>
            </a:br>
            <a:r>
              <a:rPr lang="en-US" dirty="0"/>
              <a:t>interview day</a:t>
            </a:r>
          </a:p>
        </p:txBody>
      </p:sp>
      <p:sp>
        <p:nvSpPr>
          <p:cNvPr id="32" name="Rectangle 31">
            <a:extLst>
              <a:ext uri="{FF2B5EF4-FFF2-40B4-BE49-F238E27FC236}">
                <a16:creationId xmlns:a16="http://schemas.microsoft.com/office/drawing/2014/main" id="{F139D9E6-E31D-4D7C-938C-BDCE3F2198C4}"/>
              </a:ext>
            </a:extLst>
          </p:cNvPr>
          <p:cNvSpPr/>
          <p:nvPr/>
        </p:nvSpPr>
        <p:spPr bwMode="gray">
          <a:xfrm>
            <a:off x="0" y="3553798"/>
            <a:ext cx="3312438" cy="978408"/>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33" name="TextBox 32">
            <a:extLst>
              <a:ext uri="{FF2B5EF4-FFF2-40B4-BE49-F238E27FC236}">
                <a16:creationId xmlns:a16="http://schemas.microsoft.com/office/drawing/2014/main" id="{68A52A03-936C-44CD-AA3A-0AF114708007}"/>
              </a:ext>
            </a:extLst>
          </p:cNvPr>
          <p:cNvSpPr txBox="1"/>
          <p:nvPr/>
        </p:nvSpPr>
        <p:spPr bwMode="gray">
          <a:xfrm>
            <a:off x="266699" y="979555"/>
            <a:ext cx="2931197" cy="307777"/>
          </a:xfrm>
          <a:prstGeom prst="rect">
            <a:avLst/>
          </a:prstGeom>
          <a:noFill/>
        </p:spPr>
        <p:txBody>
          <a:bodyPr wrap="square" lIns="0" tIns="0" rIns="0" bIns="0" rtlCol="0">
            <a:spAutoFit/>
          </a:bodyPr>
          <a:lstStyle/>
          <a:p>
            <a:pPr>
              <a:spcBef>
                <a:spcPts val="500"/>
              </a:spcBef>
            </a:pPr>
            <a:r>
              <a:rPr lang="en-US" sz="1000" b="1" dirty="0"/>
              <a:t>Design a Thematic, </a:t>
            </a:r>
            <a:br>
              <a:rPr lang="en-US" sz="1000" b="1" dirty="0"/>
            </a:br>
            <a:r>
              <a:rPr lang="en-US" sz="1000" b="1" dirty="0"/>
              <a:t>Priority-Focused Interview Day</a:t>
            </a:r>
          </a:p>
        </p:txBody>
      </p:sp>
      <p:sp>
        <p:nvSpPr>
          <p:cNvPr id="38" name="TextBox 37">
            <a:extLst>
              <a:ext uri="{FF2B5EF4-FFF2-40B4-BE49-F238E27FC236}">
                <a16:creationId xmlns:a16="http://schemas.microsoft.com/office/drawing/2014/main" id="{984E6D6C-C83C-4E1A-94F9-7A94FB96E72A}"/>
              </a:ext>
            </a:extLst>
          </p:cNvPr>
          <p:cNvSpPr txBox="1"/>
          <p:nvPr/>
        </p:nvSpPr>
        <p:spPr bwMode="gray">
          <a:xfrm>
            <a:off x="3799730" y="979555"/>
            <a:ext cx="2292233" cy="153888"/>
          </a:xfrm>
          <a:prstGeom prst="rect">
            <a:avLst/>
          </a:prstGeom>
          <a:noFill/>
        </p:spPr>
        <p:txBody>
          <a:bodyPr wrap="square" lIns="0" tIns="0" rIns="0" bIns="0" rtlCol="0">
            <a:spAutoFit/>
          </a:bodyPr>
          <a:lstStyle/>
          <a:p>
            <a:r>
              <a:rPr lang="en-US" sz="1000" b="1" dirty="0"/>
              <a:t>Build An Interview Schedule</a:t>
            </a:r>
            <a:endParaRPr lang="pl-PL" sz="1000" b="1" dirty="0"/>
          </a:p>
        </p:txBody>
      </p:sp>
      <p:sp>
        <p:nvSpPr>
          <p:cNvPr id="40" name="TextBox 39">
            <a:extLst>
              <a:ext uri="{FF2B5EF4-FFF2-40B4-BE49-F238E27FC236}">
                <a16:creationId xmlns:a16="http://schemas.microsoft.com/office/drawing/2014/main" id="{E770CE8D-0496-460C-8EA5-D519C02B7765}"/>
              </a:ext>
            </a:extLst>
          </p:cNvPr>
          <p:cNvSpPr txBox="1"/>
          <p:nvPr/>
        </p:nvSpPr>
        <p:spPr bwMode="gray">
          <a:xfrm>
            <a:off x="4195281" y="1396271"/>
            <a:ext cx="1920240" cy="592470"/>
          </a:xfrm>
          <a:prstGeom prst="rect">
            <a:avLst/>
          </a:prstGeom>
          <a:noFill/>
        </p:spPr>
        <p:txBody>
          <a:bodyPr wrap="square" lIns="0" tIns="0" rIns="0" bIns="0" rtlCol="0">
            <a:spAutoFit/>
          </a:bodyPr>
          <a:lstStyle/>
          <a:p>
            <a:pPr>
              <a:spcBef>
                <a:spcPts val="300"/>
              </a:spcBef>
            </a:pPr>
            <a:r>
              <a:rPr lang="en-US" sz="900" b="1" dirty="0"/>
              <a:t>Ensure Coverage of All Areas</a:t>
            </a:r>
          </a:p>
          <a:p>
            <a:pPr>
              <a:spcBef>
                <a:spcPts val="300"/>
              </a:spcBef>
            </a:pPr>
            <a:r>
              <a:rPr lang="en-US" sz="900" dirty="0"/>
              <a:t>Every faculty interview day includes a session on each </a:t>
            </a:r>
            <a:br>
              <a:rPr lang="en-US" sz="900" dirty="0"/>
            </a:br>
            <a:r>
              <a:rPr lang="en-US" sz="900" dirty="0"/>
              <a:t>focus area</a:t>
            </a:r>
          </a:p>
        </p:txBody>
      </p:sp>
      <p:sp>
        <p:nvSpPr>
          <p:cNvPr id="41" name="TextBox 40">
            <a:extLst>
              <a:ext uri="{FF2B5EF4-FFF2-40B4-BE49-F238E27FC236}">
                <a16:creationId xmlns:a16="http://schemas.microsoft.com/office/drawing/2014/main" id="{8BCC5D71-C727-4947-AF7F-1279E21426DA}"/>
              </a:ext>
            </a:extLst>
          </p:cNvPr>
          <p:cNvSpPr txBox="1"/>
          <p:nvPr/>
        </p:nvSpPr>
        <p:spPr bwMode="gray">
          <a:xfrm>
            <a:off x="4195281" y="2762471"/>
            <a:ext cx="1920240" cy="869469"/>
          </a:xfrm>
          <a:prstGeom prst="rect">
            <a:avLst/>
          </a:prstGeom>
          <a:noFill/>
        </p:spPr>
        <p:txBody>
          <a:bodyPr wrap="square" lIns="0" tIns="0" rIns="0" bIns="0" rtlCol="0">
            <a:spAutoFit/>
          </a:bodyPr>
          <a:lstStyle/>
          <a:p>
            <a:pPr>
              <a:spcBef>
                <a:spcPts val="300"/>
              </a:spcBef>
            </a:pPr>
            <a:r>
              <a:rPr lang="en-US" sz="900" b="1" dirty="0"/>
              <a:t>Focus Each Session</a:t>
            </a:r>
          </a:p>
          <a:p>
            <a:pPr>
              <a:spcBef>
                <a:spcPts val="300"/>
              </a:spcBef>
            </a:pPr>
            <a:r>
              <a:rPr lang="en-US" sz="900" dirty="0"/>
              <a:t>Each interview session covers one focus areas, ensuring that sufficient, relevant information </a:t>
            </a:r>
            <a:br>
              <a:rPr lang="en-US" sz="900" dirty="0"/>
            </a:br>
            <a:r>
              <a:rPr lang="en-US" sz="900" dirty="0"/>
              <a:t>is collected from candidates </a:t>
            </a:r>
            <a:br>
              <a:rPr lang="en-US" sz="900" dirty="0"/>
            </a:br>
            <a:r>
              <a:rPr lang="en-US" sz="900" dirty="0"/>
              <a:t>on each</a:t>
            </a:r>
          </a:p>
        </p:txBody>
      </p:sp>
      <p:sp>
        <p:nvSpPr>
          <p:cNvPr id="42" name="Text Placeholder 9">
            <a:extLst>
              <a:ext uri="{FF2B5EF4-FFF2-40B4-BE49-F238E27FC236}">
                <a16:creationId xmlns:a16="http://schemas.microsoft.com/office/drawing/2014/main" id="{62F6E44F-2509-4B03-8628-71A4DA0062E0}"/>
              </a:ext>
            </a:extLst>
          </p:cNvPr>
          <p:cNvSpPr>
            <a:spLocks noGrp="1"/>
          </p:cNvSpPr>
          <p:nvPr/>
        </p:nvSpPr>
        <p:spPr bwMode="gray">
          <a:xfrm>
            <a:off x="4195281" y="3791819"/>
            <a:ext cx="1920240" cy="730969"/>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b="1" dirty="0"/>
              <a:t>Gather Evidence in Each Area</a:t>
            </a:r>
          </a:p>
          <a:p>
            <a:pPr marL="0" indent="0">
              <a:buNone/>
            </a:pPr>
            <a:r>
              <a:rPr lang="en-US" dirty="0"/>
              <a:t>Interviewers provided with about </a:t>
            </a:r>
            <a:br>
              <a:rPr lang="en-US" dirty="0"/>
            </a:br>
            <a:r>
              <a:rPr lang="en-US" dirty="0"/>
              <a:t>8-10 questions for each focus area to structure conversation, score candidate responses</a:t>
            </a:r>
          </a:p>
        </p:txBody>
      </p:sp>
      <p:sp>
        <p:nvSpPr>
          <p:cNvPr id="43" name="TextBox 42">
            <a:extLst>
              <a:ext uri="{FF2B5EF4-FFF2-40B4-BE49-F238E27FC236}">
                <a16:creationId xmlns:a16="http://schemas.microsoft.com/office/drawing/2014/main" id="{E8344250-0579-47D1-A441-1199BF5448D3}"/>
              </a:ext>
            </a:extLst>
          </p:cNvPr>
          <p:cNvSpPr txBox="1"/>
          <p:nvPr/>
        </p:nvSpPr>
        <p:spPr bwMode="gray">
          <a:xfrm>
            <a:off x="272485" y="3631940"/>
            <a:ext cx="2265827" cy="730969"/>
          </a:xfrm>
          <a:prstGeom prst="rect">
            <a:avLst/>
          </a:prstGeom>
          <a:noFill/>
        </p:spPr>
        <p:txBody>
          <a:bodyPr wrap="square" lIns="0" tIns="0" rIns="0" bIns="0" rtlCol="0">
            <a:spAutoFit/>
          </a:bodyPr>
          <a:lstStyle/>
          <a:p>
            <a:pPr>
              <a:spcBef>
                <a:spcPts val="500"/>
              </a:spcBef>
            </a:pPr>
            <a:r>
              <a:rPr lang="en-US" sz="900" b="1" dirty="0"/>
              <a:t>Build Interview Schedule, Teams</a:t>
            </a:r>
          </a:p>
          <a:p>
            <a:pPr marL="118872" indent="-118872">
              <a:spcBef>
                <a:spcPts val="300"/>
              </a:spcBef>
              <a:buFont typeface="Arial" panose="020B0604020202020204" pitchFamily="34" charset="0"/>
              <a:buChar char="•"/>
            </a:pPr>
            <a:r>
              <a:rPr lang="en-US" sz="900" dirty="0"/>
              <a:t>Assistant Headmaster creates schedule for each candidate interview, assigns interviewers to focus area teams</a:t>
            </a:r>
          </a:p>
        </p:txBody>
      </p:sp>
      <p:grpSp>
        <p:nvGrpSpPr>
          <p:cNvPr id="49" name="Group 48">
            <a:extLst>
              <a:ext uri="{FF2B5EF4-FFF2-40B4-BE49-F238E27FC236}">
                <a16:creationId xmlns:a16="http://schemas.microsoft.com/office/drawing/2014/main" id="{64D21477-BE9F-468A-9767-3993270B5A89}"/>
              </a:ext>
            </a:extLst>
          </p:cNvPr>
          <p:cNvGrpSpPr/>
          <p:nvPr/>
        </p:nvGrpSpPr>
        <p:grpSpPr bwMode="gray">
          <a:xfrm>
            <a:off x="3318965" y="1053548"/>
            <a:ext cx="446535" cy="3035674"/>
            <a:chOff x="3186875" y="903517"/>
            <a:chExt cx="193403" cy="1805639"/>
          </a:xfrm>
        </p:grpSpPr>
        <p:cxnSp>
          <p:nvCxnSpPr>
            <p:cNvPr id="52" name="Straight Connector 51">
              <a:extLst>
                <a:ext uri="{FF2B5EF4-FFF2-40B4-BE49-F238E27FC236}">
                  <a16:creationId xmlns:a16="http://schemas.microsoft.com/office/drawing/2014/main" id="{70B89BDA-9E7E-4410-9761-C2BBE9E9499B}"/>
                </a:ext>
              </a:extLst>
            </p:cNvPr>
            <p:cNvCxnSpPr/>
            <p:nvPr/>
          </p:nvCxnSpPr>
          <p:spPr bwMode="gray">
            <a:xfrm>
              <a:off x="3186875" y="2706077"/>
              <a:ext cx="96012" cy="0"/>
            </a:xfrm>
            <a:prstGeom prst="line">
              <a:avLst/>
            </a:prstGeom>
            <a:ln w="12700">
              <a:solidFill>
                <a:schemeClr val="accent6"/>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5" name="Freeform 54">
              <a:extLst>
                <a:ext uri="{FF2B5EF4-FFF2-40B4-BE49-F238E27FC236}">
                  <a16:creationId xmlns:a16="http://schemas.microsoft.com/office/drawing/2014/main" id="{3E371C20-00B0-4B23-98D5-CC3273A61914}"/>
                </a:ext>
              </a:extLst>
            </p:cNvPr>
            <p:cNvSpPr/>
            <p:nvPr/>
          </p:nvSpPr>
          <p:spPr bwMode="gray">
            <a:xfrm>
              <a:off x="3284266" y="903517"/>
              <a:ext cx="96012" cy="180563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2700" cap="flat" cmpd="sng" algn="ctr">
              <a:solidFill>
                <a:schemeClr val="accent6"/>
              </a:solidFill>
              <a:prstDash val="dash"/>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grpSp>
      <p:cxnSp>
        <p:nvCxnSpPr>
          <p:cNvPr id="56" name="Straight Arrow Connector 55">
            <a:extLst>
              <a:ext uri="{FF2B5EF4-FFF2-40B4-BE49-F238E27FC236}">
                <a16:creationId xmlns:a16="http://schemas.microsoft.com/office/drawing/2014/main" id="{AB0DAA91-A414-4E34-9C10-1D6D3C753A1D}"/>
              </a:ext>
            </a:extLst>
          </p:cNvPr>
          <p:cNvCxnSpPr>
            <a:endCxn id="59" idx="0"/>
          </p:cNvCxnSpPr>
          <p:nvPr/>
        </p:nvCxnSpPr>
        <p:spPr bwMode="gray">
          <a:xfrm>
            <a:off x="2900700" y="2125559"/>
            <a:ext cx="0" cy="1612139"/>
          </a:xfrm>
          <a:prstGeom prst="straightConnector1">
            <a:avLst/>
          </a:prstGeom>
          <a:noFill/>
          <a:ln w="19050" cap="flat" cmpd="sng" algn="ctr">
            <a:solidFill>
              <a:schemeClr val="accent6"/>
            </a:solidFill>
            <a:prstDash val="solid"/>
            <a:miter lim="800000"/>
            <a:headEnd type="none" w="med" len="med"/>
            <a:tailEnd type="triangle" w="med" len="med"/>
          </a:ln>
          <a:effectLst/>
        </p:spPr>
      </p:cxnSp>
      <p:sp>
        <p:nvSpPr>
          <p:cNvPr id="57" name="Oval 56">
            <a:extLst>
              <a:ext uri="{FF2B5EF4-FFF2-40B4-BE49-F238E27FC236}">
                <a16:creationId xmlns:a16="http://schemas.microsoft.com/office/drawing/2014/main" id="{B60DB618-A76A-4721-9085-63E1C73111B6}"/>
              </a:ext>
            </a:extLst>
          </p:cNvPr>
          <p:cNvSpPr/>
          <p:nvPr/>
        </p:nvSpPr>
        <p:spPr bwMode="gray">
          <a:xfrm>
            <a:off x="2600131" y="1549672"/>
            <a:ext cx="601138" cy="601138"/>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59" name="Oval 58">
            <a:extLst>
              <a:ext uri="{FF2B5EF4-FFF2-40B4-BE49-F238E27FC236}">
                <a16:creationId xmlns:a16="http://schemas.microsoft.com/office/drawing/2014/main" id="{64A94978-78BA-4464-A95E-4EB51C52F837}"/>
              </a:ext>
            </a:extLst>
          </p:cNvPr>
          <p:cNvSpPr/>
          <p:nvPr/>
        </p:nvSpPr>
        <p:spPr bwMode="gray">
          <a:xfrm>
            <a:off x="2600131" y="3737698"/>
            <a:ext cx="601138" cy="601138"/>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61" name="Oval 60">
            <a:extLst>
              <a:ext uri="{FF2B5EF4-FFF2-40B4-BE49-F238E27FC236}">
                <a16:creationId xmlns:a16="http://schemas.microsoft.com/office/drawing/2014/main" id="{3CEDC25E-853C-4281-8B8A-6B80BC53729F}"/>
              </a:ext>
            </a:extLst>
          </p:cNvPr>
          <p:cNvSpPr/>
          <p:nvPr/>
        </p:nvSpPr>
        <p:spPr bwMode="gray">
          <a:xfrm>
            <a:off x="2600131" y="2653969"/>
            <a:ext cx="601138" cy="601138"/>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63" name="Picture 62">
            <a:extLst>
              <a:ext uri="{FF2B5EF4-FFF2-40B4-BE49-F238E27FC236}">
                <a16:creationId xmlns:a16="http://schemas.microsoft.com/office/drawing/2014/main" id="{3CF01028-FD11-4B83-8AA7-38A20F8BAB71}"/>
              </a:ext>
            </a:extLst>
          </p:cNvPr>
          <p:cNvPicPr>
            <a:picLocks noChangeAspect="1"/>
          </p:cNvPicPr>
          <p:nvPr/>
        </p:nvPicPr>
        <p:blipFill>
          <a:blip r:embed="rId4"/>
          <a:stretch>
            <a:fillRect/>
          </a:stretch>
        </p:blipFill>
        <p:spPr>
          <a:xfrm>
            <a:off x="2688050" y="1667361"/>
            <a:ext cx="425301" cy="365760"/>
          </a:xfrm>
          <a:prstGeom prst="rect">
            <a:avLst/>
          </a:prstGeom>
        </p:spPr>
      </p:pic>
      <p:pic>
        <p:nvPicPr>
          <p:cNvPr id="9" name="Picture 8">
            <a:extLst>
              <a:ext uri="{FF2B5EF4-FFF2-40B4-BE49-F238E27FC236}">
                <a16:creationId xmlns:a16="http://schemas.microsoft.com/office/drawing/2014/main" id="{13A30DE7-EC7C-46C2-9B4E-A26DE2A2C018}"/>
              </a:ext>
            </a:extLst>
          </p:cNvPr>
          <p:cNvPicPr>
            <a:picLocks noChangeAspect="1"/>
          </p:cNvPicPr>
          <p:nvPr/>
        </p:nvPicPr>
        <p:blipFill>
          <a:blip r:embed="rId5"/>
          <a:stretch>
            <a:fillRect/>
          </a:stretch>
        </p:blipFill>
        <p:spPr>
          <a:xfrm>
            <a:off x="2751348" y="2771658"/>
            <a:ext cx="298704" cy="365760"/>
          </a:xfrm>
          <a:prstGeom prst="rect">
            <a:avLst/>
          </a:prstGeom>
        </p:spPr>
      </p:pic>
      <p:pic>
        <p:nvPicPr>
          <p:cNvPr id="11" name="Picture 10">
            <a:extLst>
              <a:ext uri="{FF2B5EF4-FFF2-40B4-BE49-F238E27FC236}">
                <a16:creationId xmlns:a16="http://schemas.microsoft.com/office/drawing/2014/main" id="{D8750625-38BA-4A61-BB19-8EA2BBD2AFB0}"/>
              </a:ext>
            </a:extLst>
          </p:cNvPr>
          <p:cNvPicPr>
            <a:picLocks noChangeAspect="1"/>
          </p:cNvPicPr>
          <p:nvPr/>
        </p:nvPicPr>
        <p:blipFill>
          <a:blip r:embed="rId6"/>
          <a:stretch>
            <a:fillRect/>
          </a:stretch>
        </p:blipFill>
        <p:spPr>
          <a:xfrm>
            <a:off x="2717820" y="3881600"/>
            <a:ext cx="365760" cy="313334"/>
          </a:xfrm>
          <a:prstGeom prst="rect">
            <a:avLst/>
          </a:prstGeom>
        </p:spPr>
      </p:pic>
      <p:pic>
        <p:nvPicPr>
          <p:cNvPr id="17" name="Picture 16">
            <a:extLst>
              <a:ext uri="{FF2B5EF4-FFF2-40B4-BE49-F238E27FC236}">
                <a16:creationId xmlns:a16="http://schemas.microsoft.com/office/drawing/2014/main" id="{41F83E5B-9B95-4ECA-8A8E-ACA681C79269}"/>
              </a:ext>
            </a:extLst>
          </p:cNvPr>
          <p:cNvPicPr>
            <a:picLocks noChangeAspect="1"/>
          </p:cNvPicPr>
          <p:nvPr/>
        </p:nvPicPr>
        <p:blipFill>
          <a:blip r:embed="rId7"/>
          <a:stretch>
            <a:fillRect/>
          </a:stretch>
        </p:blipFill>
        <p:spPr>
          <a:xfrm>
            <a:off x="3799730" y="3811167"/>
            <a:ext cx="274320" cy="274320"/>
          </a:xfrm>
          <a:prstGeom prst="rect">
            <a:avLst/>
          </a:prstGeom>
        </p:spPr>
      </p:pic>
      <p:pic>
        <p:nvPicPr>
          <p:cNvPr id="19" name="Picture 18">
            <a:extLst>
              <a:ext uri="{FF2B5EF4-FFF2-40B4-BE49-F238E27FC236}">
                <a16:creationId xmlns:a16="http://schemas.microsoft.com/office/drawing/2014/main" id="{C2E99F04-EEB3-460F-9580-FCB39BBB3626}"/>
              </a:ext>
            </a:extLst>
          </p:cNvPr>
          <p:cNvPicPr>
            <a:picLocks noChangeAspect="1"/>
          </p:cNvPicPr>
          <p:nvPr/>
        </p:nvPicPr>
        <p:blipFill>
          <a:blip r:embed="rId8"/>
          <a:stretch>
            <a:fillRect/>
          </a:stretch>
        </p:blipFill>
        <p:spPr>
          <a:xfrm>
            <a:off x="3799730" y="2762471"/>
            <a:ext cx="274320" cy="284762"/>
          </a:xfrm>
          <a:prstGeom prst="rect">
            <a:avLst/>
          </a:prstGeom>
        </p:spPr>
      </p:pic>
      <p:pic>
        <p:nvPicPr>
          <p:cNvPr id="21" name="Picture 20">
            <a:extLst>
              <a:ext uri="{FF2B5EF4-FFF2-40B4-BE49-F238E27FC236}">
                <a16:creationId xmlns:a16="http://schemas.microsoft.com/office/drawing/2014/main" id="{5EEBEA92-43BB-4726-90EC-7E736CB667CB}"/>
              </a:ext>
            </a:extLst>
          </p:cNvPr>
          <p:cNvPicPr>
            <a:picLocks noChangeAspect="1"/>
          </p:cNvPicPr>
          <p:nvPr/>
        </p:nvPicPr>
        <p:blipFill>
          <a:blip r:embed="rId9"/>
          <a:stretch>
            <a:fillRect/>
          </a:stretch>
        </p:blipFill>
        <p:spPr>
          <a:xfrm>
            <a:off x="3798665" y="1396271"/>
            <a:ext cx="274320" cy="236830"/>
          </a:xfrm>
          <a:prstGeom prst="rect">
            <a:avLst/>
          </a:prstGeom>
        </p:spPr>
      </p:pic>
      <p:sp>
        <p:nvSpPr>
          <p:cNvPr id="34" name="TextBox 33">
            <a:extLst>
              <a:ext uri="{FF2B5EF4-FFF2-40B4-BE49-F238E27FC236}">
                <a16:creationId xmlns:a16="http://schemas.microsoft.com/office/drawing/2014/main" id="{81EEA453-2198-49E8-B8CD-729D2A5BCE4F}"/>
              </a:ext>
            </a:extLst>
          </p:cNvPr>
          <p:cNvSpPr txBox="1"/>
          <p:nvPr/>
        </p:nvSpPr>
        <p:spPr bwMode="gray">
          <a:xfrm>
            <a:off x="4195281" y="2148621"/>
            <a:ext cx="1920240" cy="453970"/>
          </a:xfrm>
          <a:prstGeom prst="rect">
            <a:avLst/>
          </a:prstGeom>
          <a:noFill/>
        </p:spPr>
        <p:txBody>
          <a:bodyPr wrap="square" lIns="0" tIns="0" rIns="0" bIns="0" rtlCol="0">
            <a:spAutoFit/>
          </a:bodyPr>
          <a:lstStyle/>
          <a:p>
            <a:pPr>
              <a:spcBef>
                <a:spcPts val="300"/>
              </a:spcBef>
            </a:pPr>
            <a:r>
              <a:rPr lang="en-US" sz="900" b="1" dirty="0"/>
              <a:t>Create Scheduling Flexibility</a:t>
            </a:r>
          </a:p>
          <a:p>
            <a:pPr>
              <a:spcBef>
                <a:spcPts val="300"/>
              </a:spcBef>
            </a:pPr>
            <a:r>
              <a:rPr lang="en-US" sz="900" dirty="0"/>
              <a:t>Set questions reduce reliance </a:t>
            </a:r>
            <a:br>
              <a:rPr lang="en-US" sz="900" dirty="0"/>
            </a:br>
            <a:r>
              <a:rPr lang="en-US" sz="900" dirty="0"/>
              <a:t>on topic-specific stakeholders</a:t>
            </a:r>
          </a:p>
        </p:txBody>
      </p:sp>
      <p:pic>
        <p:nvPicPr>
          <p:cNvPr id="7" name="Picture 6">
            <a:extLst>
              <a:ext uri="{FF2B5EF4-FFF2-40B4-BE49-F238E27FC236}">
                <a16:creationId xmlns:a16="http://schemas.microsoft.com/office/drawing/2014/main" id="{67B96E66-BAE7-4B5B-A865-BE57C55C3154}"/>
              </a:ext>
            </a:extLst>
          </p:cNvPr>
          <p:cNvPicPr>
            <a:picLocks noChangeAspect="1"/>
          </p:cNvPicPr>
          <p:nvPr/>
        </p:nvPicPr>
        <p:blipFill>
          <a:blip r:embed="rId10"/>
          <a:stretch>
            <a:fillRect/>
          </a:stretch>
        </p:blipFill>
        <p:spPr>
          <a:xfrm>
            <a:off x="3798665" y="2148621"/>
            <a:ext cx="274320" cy="250546"/>
          </a:xfrm>
          <a:prstGeom prst="rect">
            <a:avLst/>
          </a:prstGeom>
        </p:spPr>
      </p:pic>
    </p:spTree>
    <p:extLst>
      <p:ext uri="{BB962C8B-B14F-4D97-AF65-F5344CB8AC3E}">
        <p14:creationId xmlns:p14="http://schemas.microsoft.com/office/powerpoint/2010/main" val="3763834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ABD320-BFA8-441F-864D-57BAE985AC26}"/>
              </a:ext>
            </a:extLst>
          </p:cNvPr>
          <p:cNvSpPr>
            <a:spLocks noGrp="1"/>
          </p:cNvSpPr>
          <p:nvPr>
            <p:ph type="body" sz="quarter" idx="15"/>
          </p:nvPr>
        </p:nvSpPr>
        <p:spPr>
          <a:xfrm>
            <a:off x="280194" y="640267"/>
            <a:ext cx="5842794" cy="184666"/>
          </a:xfrm>
        </p:spPr>
        <p:txBody>
          <a:bodyPr/>
          <a:lstStyle/>
          <a:p>
            <a:r>
              <a:rPr lang="en-US" dirty="0"/>
              <a:t>Candidate Schedule Allows for Full Assessment of Potential Contributions</a:t>
            </a:r>
          </a:p>
        </p:txBody>
      </p:sp>
      <p:sp>
        <p:nvSpPr>
          <p:cNvPr id="3" name="Text Placeholder 2">
            <a:extLst>
              <a:ext uri="{FF2B5EF4-FFF2-40B4-BE49-F238E27FC236}">
                <a16:creationId xmlns:a16="http://schemas.microsoft.com/office/drawing/2014/main" id="{5258CEF6-0EC4-4D89-BF8C-FD7062C0B138}"/>
              </a:ext>
            </a:extLst>
          </p:cNvPr>
          <p:cNvSpPr>
            <a:spLocks noGrp="1"/>
          </p:cNvSpPr>
          <p:nvPr>
            <p:ph type="body" sz="quarter" idx="16"/>
          </p:nvPr>
        </p:nvSpPr>
        <p:spPr/>
        <p:txBody>
          <a:bodyPr/>
          <a:lstStyle/>
          <a:p>
            <a:r>
              <a:rPr lang="en-US" dirty="0"/>
              <a:t>Tactic #7: Priority-Focused Interview Schedule</a:t>
            </a:r>
          </a:p>
        </p:txBody>
      </p:sp>
      <p:sp>
        <p:nvSpPr>
          <p:cNvPr id="6" name="Title 5">
            <a:extLst>
              <a:ext uri="{FF2B5EF4-FFF2-40B4-BE49-F238E27FC236}">
                <a16:creationId xmlns:a16="http://schemas.microsoft.com/office/drawing/2014/main" id="{BEAD54C8-CAD3-4545-BF49-D49298B4389C}"/>
              </a:ext>
            </a:extLst>
          </p:cNvPr>
          <p:cNvSpPr>
            <a:spLocks noGrp="1"/>
          </p:cNvSpPr>
          <p:nvPr>
            <p:ph type="title"/>
          </p:nvPr>
        </p:nvSpPr>
        <p:spPr>
          <a:xfrm>
            <a:off x="280194" y="309824"/>
            <a:ext cx="5486400" cy="256480"/>
          </a:xfrm>
        </p:spPr>
        <p:txBody>
          <a:bodyPr/>
          <a:lstStyle/>
          <a:p>
            <a:r>
              <a:rPr lang="en-US" dirty="0"/>
              <a:t>Interview Day Covers All Focus Areas</a:t>
            </a:r>
          </a:p>
        </p:txBody>
      </p:sp>
      <p:graphicFrame>
        <p:nvGraphicFramePr>
          <p:cNvPr id="19" name="Table 18">
            <a:extLst>
              <a:ext uri="{FF2B5EF4-FFF2-40B4-BE49-F238E27FC236}">
                <a16:creationId xmlns:a16="http://schemas.microsoft.com/office/drawing/2014/main" id="{678117BD-16A7-4E81-B665-49C753A10BB5}"/>
              </a:ext>
            </a:extLst>
          </p:cNvPr>
          <p:cNvGraphicFramePr>
            <a:graphicFrameLocks noGrp="1"/>
          </p:cNvGraphicFramePr>
          <p:nvPr/>
        </p:nvGraphicFramePr>
        <p:xfrm>
          <a:off x="277813" y="1101661"/>
          <a:ext cx="2352446" cy="3413760"/>
        </p:xfrm>
        <a:graphic>
          <a:graphicData uri="http://schemas.openxmlformats.org/drawingml/2006/table">
            <a:tbl>
              <a:tblPr firstRow="1" bandRow="1">
                <a:tableStyleId>{7DF18680-E054-41AD-8BC1-D1AEF772440D}</a:tableStyleId>
              </a:tblPr>
              <a:tblGrid>
                <a:gridCol w="491120">
                  <a:extLst>
                    <a:ext uri="{9D8B030D-6E8A-4147-A177-3AD203B41FA5}">
                      <a16:colId xmlns:a16="http://schemas.microsoft.com/office/drawing/2014/main" val="20000"/>
                    </a:ext>
                  </a:extLst>
                </a:gridCol>
                <a:gridCol w="1861326">
                  <a:extLst>
                    <a:ext uri="{9D8B030D-6E8A-4147-A177-3AD203B41FA5}">
                      <a16:colId xmlns:a16="http://schemas.microsoft.com/office/drawing/2014/main" val="20001"/>
                    </a:ext>
                  </a:extLst>
                </a:gridCol>
              </a:tblGrid>
              <a:tr h="208520">
                <a:tc gridSpan="2">
                  <a:txBody>
                    <a:bodyPr/>
                    <a:lstStyle/>
                    <a:p>
                      <a:pPr algn="l">
                        <a:spcBef>
                          <a:spcPts val="300"/>
                        </a:spcBef>
                      </a:pPr>
                      <a:endParaRPr lang="en-US" sz="800" dirty="0">
                        <a:latin typeface="+mn-lt"/>
                      </a:endParaRPr>
                    </a:p>
                  </a:txBody>
                  <a:tcPr marL="64008" marR="64008" anchor="ctr"/>
                </a:tc>
                <a:tc hMerge="1">
                  <a:txBody>
                    <a:bodyPr/>
                    <a:lstStyle/>
                    <a:p>
                      <a:endParaRPr lang="en-US" dirty="0"/>
                    </a:p>
                  </a:txBody>
                  <a:tcPr/>
                </a:tc>
                <a:extLst>
                  <a:ext uri="{0D108BD9-81ED-4DB2-BD59-A6C34878D82A}">
                    <a16:rowId xmlns:a16="http://schemas.microsoft.com/office/drawing/2014/main" val="10000"/>
                  </a:ext>
                </a:extLst>
              </a:tr>
              <a:tr h="204352">
                <a:tc>
                  <a:txBody>
                    <a:bodyPr/>
                    <a:lstStyle/>
                    <a:p>
                      <a:pPr algn="ctr">
                        <a:spcBef>
                          <a:spcPts val="300"/>
                        </a:spcBef>
                      </a:pPr>
                      <a:r>
                        <a:rPr lang="en-US" sz="800" b="0" dirty="0">
                          <a:latin typeface="+mn-lt"/>
                        </a:rPr>
                        <a:t>7:30</a:t>
                      </a:r>
                    </a:p>
                  </a:txBody>
                  <a:tcPr anchor="ctr"/>
                </a:tc>
                <a:tc>
                  <a:txBody>
                    <a:bodyPr/>
                    <a:lstStyle/>
                    <a:p>
                      <a:pPr marL="0" marR="0" indent="0" algn="l" defTabSz="408165" rtl="0" eaLnBrk="1" fontAlgn="auto" latinLnBrk="0" hangingPunct="1">
                        <a:lnSpc>
                          <a:spcPct val="100000"/>
                        </a:lnSpc>
                        <a:spcBef>
                          <a:spcPts val="300"/>
                        </a:spcBef>
                        <a:spcAft>
                          <a:spcPts val="0"/>
                        </a:spcAft>
                        <a:buClrTx/>
                        <a:buSzTx/>
                        <a:buFontTx/>
                        <a:buNone/>
                        <a:tabLst/>
                        <a:defRPr/>
                      </a:pPr>
                      <a:r>
                        <a:rPr lang="en-US" sz="800" dirty="0">
                          <a:latin typeface="+mn-lt"/>
                        </a:rPr>
                        <a:t>Arrival/Greeting/Tour</a:t>
                      </a:r>
                    </a:p>
                  </a:txBody>
                  <a:tcPr marL="64008" marR="64008" anchor="ctr"/>
                </a:tc>
                <a:extLst>
                  <a:ext uri="{0D108BD9-81ED-4DB2-BD59-A6C34878D82A}">
                    <a16:rowId xmlns:a16="http://schemas.microsoft.com/office/drawing/2014/main" val="10001"/>
                  </a:ext>
                </a:extLst>
              </a:tr>
              <a:tr h="204352">
                <a:tc>
                  <a:txBody>
                    <a:bodyPr/>
                    <a:lstStyle/>
                    <a:p>
                      <a:pPr algn="ctr">
                        <a:spcBef>
                          <a:spcPts val="300"/>
                        </a:spcBef>
                      </a:pPr>
                      <a:r>
                        <a:rPr lang="en-US" sz="800" b="1" dirty="0"/>
                        <a:t>7:50</a:t>
                      </a:r>
                      <a:endParaRPr lang="en-US" sz="800" b="1" dirty="0">
                        <a:latin typeface="+mn-lt"/>
                      </a:endParaRPr>
                    </a:p>
                  </a:txBody>
                  <a:tcPr anchor="ctr"/>
                </a:tc>
                <a:tc>
                  <a:txBody>
                    <a:bodyPr/>
                    <a:lstStyle/>
                    <a:p>
                      <a:pPr marL="0" marR="0" indent="0" algn="l" defTabSz="408165" rtl="0" eaLnBrk="1" fontAlgn="auto" latinLnBrk="0" hangingPunct="1">
                        <a:lnSpc>
                          <a:spcPct val="100000"/>
                        </a:lnSpc>
                        <a:spcBef>
                          <a:spcPts val="300"/>
                        </a:spcBef>
                        <a:spcAft>
                          <a:spcPts val="0"/>
                        </a:spcAft>
                        <a:buClrTx/>
                        <a:buSzTx/>
                        <a:buFontTx/>
                        <a:buNone/>
                        <a:tabLst/>
                        <a:defRPr/>
                      </a:pPr>
                      <a:r>
                        <a:rPr lang="en-US" sz="800" b="1" dirty="0">
                          <a:latin typeface="+mn-lt"/>
                        </a:rPr>
                        <a:t>Student Life</a:t>
                      </a:r>
                    </a:p>
                  </a:txBody>
                  <a:tcPr marL="64008" marR="64008" anchor="ctr"/>
                </a:tc>
                <a:extLst>
                  <a:ext uri="{0D108BD9-81ED-4DB2-BD59-A6C34878D82A}">
                    <a16:rowId xmlns:a16="http://schemas.microsoft.com/office/drawing/2014/main" val="10002"/>
                  </a:ext>
                </a:extLst>
              </a:tr>
              <a:tr h="204352">
                <a:tc>
                  <a:txBody>
                    <a:bodyPr/>
                    <a:lstStyle/>
                    <a:p>
                      <a:pPr algn="ctr">
                        <a:spcBef>
                          <a:spcPts val="300"/>
                        </a:spcBef>
                      </a:pPr>
                      <a:r>
                        <a:rPr lang="en-US" sz="800" b="0" dirty="0">
                          <a:latin typeface="+mn-lt"/>
                        </a:rPr>
                        <a:t>8:20</a:t>
                      </a:r>
                    </a:p>
                  </a:txBody>
                  <a:tcPr anchor="ctr"/>
                </a:tc>
                <a:tc>
                  <a:txBody>
                    <a:bodyPr/>
                    <a:lstStyle/>
                    <a:p>
                      <a:pPr marL="0" marR="0" indent="0" algn="l" defTabSz="408165" rtl="0" eaLnBrk="1" fontAlgn="auto" latinLnBrk="0" hangingPunct="1">
                        <a:lnSpc>
                          <a:spcPct val="100000"/>
                        </a:lnSpc>
                        <a:spcBef>
                          <a:spcPts val="300"/>
                        </a:spcBef>
                        <a:spcAft>
                          <a:spcPts val="0"/>
                        </a:spcAft>
                        <a:buClrTx/>
                        <a:buSzTx/>
                        <a:buFontTx/>
                        <a:buNone/>
                        <a:tabLst/>
                        <a:defRPr/>
                      </a:pPr>
                      <a:r>
                        <a:rPr lang="en-US" sz="800" dirty="0"/>
                        <a:t>Unbounded Classroom</a:t>
                      </a:r>
                      <a:endParaRPr lang="en-US" sz="800" dirty="0">
                        <a:latin typeface="+mn-lt"/>
                      </a:endParaRPr>
                    </a:p>
                  </a:txBody>
                  <a:tcPr marL="64008" marR="64008" anchor="ctr"/>
                </a:tc>
                <a:extLst>
                  <a:ext uri="{0D108BD9-81ED-4DB2-BD59-A6C34878D82A}">
                    <a16:rowId xmlns:a16="http://schemas.microsoft.com/office/drawing/2014/main" val="10003"/>
                  </a:ext>
                </a:extLst>
              </a:tr>
              <a:tr h="204352">
                <a:tc>
                  <a:txBody>
                    <a:bodyPr/>
                    <a:lstStyle/>
                    <a:p>
                      <a:pPr algn="ctr">
                        <a:spcBef>
                          <a:spcPts val="300"/>
                        </a:spcBef>
                      </a:pPr>
                      <a:r>
                        <a:rPr lang="en-US" sz="800" b="0" dirty="0">
                          <a:latin typeface="+mn-lt"/>
                        </a:rPr>
                        <a:t>8:50</a:t>
                      </a:r>
                    </a:p>
                  </a:txBody>
                  <a:tcPr anchor="ctr"/>
                </a:tc>
                <a:tc>
                  <a:txBody>
                    <a:bodyPr/>
                    <a:lstStyle/>
                    <a:p>
                      <a:pPr marL="0" marR="0" indent="0" algn="l" defTabSz="408165" rtl="0" eaLnBrk="1" fontAlgn="auto" latinLnBrk="0" hangingPunct="1">
                        <a:lnSpc>
                          <a:spcPct val="100000"/>
                        </a:lnSpc>
                        <a:spcBef>
                          <a:spcPts val="300"/>
                        </a:spcBef>
                        <a:spcAft>
                          <a:spcPts val="0"/>
                        </a:spcAft>
                        <a:buClrTx/>
                        <a:buSzTx/>
                        <a:buFontTx/>
                        <a:buNone/>
                        <a:tabLst/>
                        <a:defRPr/>
                      </a:pPr>
                      <a:r>
                        <a:rPr lang="en-US" sz="800" b="0" dirty="0">
                          <a:latin typeface="+mn-lt"/>
                        </a:rPr>
                        <a:t>Academic Committee</a:t>
                      </a:r>
                    </a:p>
                  </a:txBody>
                  <a:tcPr marL="64008" marR="64008" anchor="ctr"/>
                </a:tc>
                <a:extLst>
                  <a:ext uri="{0D108BD9-81ED-4DB2-BD59-A6C34878D82A}">
                    <a16:rowId xmlns:a16="http://schemas.microsoft.com/office/drawing/2014/main" val="10004"/>
                  </a:ext>
                </a:extLst>
              </a:tr>
              <a:tr h="204352">
                <a:tc>
                  <a:txBody>
                    <a:bodyPr/>
                    <a:lstStyle/>
                    <a:p>
                      <a:pPr algn="ctr">
                        <a:spcBef>
                          <a:spcPts val="300"/>
                        </a:spcBef>
                      </a:pPr>
                      <a:r>
                        <a:rPr lang="en-US" sz="800" b="0" dirty="0">
                          <a:latin typeface="+mn-lt"/>
                        </a:rPr>
                        <a:t>9:20</a:t>
                      </a:r>
                    </a:p>
                  </a:txBody>
                  <a:tcPr anchor="ctr"/>
                </a:tc>
                <a:tc>
                  <a:txBody>
                    <a:bodyPr/>
                    <a:lstStyle/>
                    <a:p>
                      <a:pPr marL="0" marR="0" indent="0" algn="l" defTabSz="408165" rtl="0" eaLnBrk="1" fontAlgn="auto" latinLnBrk="0" hangingPunct="1">
                        <a:lnSpc>
                          <a:spcPct val="100000"/>
                        </a:lnSpc>
                        <a:spcBef>
                          <a:spcPts val="300"/>
                        </a:spcBef>
                        <a:spcAft>
                          <a:spcPts val="0"/>
                        </a:spcAft>
                        <a:buClrTx/>
                        <a:buSzTx/>
                        <a:buFontTx/>
                        <a:buNone/>
                        <a:tabLst/>
                        <a:defRPr/>
                      </a:pPr>
                      <a:r>
                        <a:rPr lang="en-US" sz="800" dirty="0">
                          <a:latin typeface="+mn-lt"/>
                        </a:rPr>
                        <a:t>Break</a:t>
                      </a:r>
                    </a:p>
                  </a:txBody>
                  <a:tcPr marL="64008" marR="64008" anchor="ctr"/>
                </a:tc>
                <a:extLst>
                  <a:ext uri="{0D108BD9-81ED-4DB2-BD59-A6C34878D82A}">
                    <a16:rowId xmlns:a16="http://schemas.microsoft.com/office/drawing/2014/main" val="10005"/>
                  </a:ext>
                </a:extLst>
              </a:tr>
              <a:tr h="204352">
                <a:tc>
                  <a:txBody>
                    <a:bodyPr/>
                    <a:lstStyle/>
                    <a:p>
                      <a:pPr algn="ctr">
                        <a:spcBef>
                          <a:spcPts val="300"/>
                        </a:spcBef>
                      </a:pPr>
                      <a:r>
                        <a:rPr lang="en-US" sz="800" b="0" dirty="0">
                          <a:latin typeface="+mn-lt"/>
                        </a:rPr>
                        <a:t>9:45</a:t>
                      </a:r>
                    </a:p>
                  </a:txBody>
                  <a:tcPr anchor="ctr"/>
                </a:tc>
                <a:tc>
                  <a:txBody>
                    <a:bodyPr/>
                    <a:lstStyle/>
                    <a:p>
                      <a:pPr marL="0" marR="0" indent="0" algn="l" defTabSz="408165" rtl="0" eaLnBrk="1" fontAlgn="auto" latinLnBrk="0" hangingPunct="1">
                        <a:lnSpc>
                          <a:spcPct val="100000"/>
                        </a:lnSpc>
                        <a:spcBef>
                          <a:spcPts val="300"/>
                        </a:spcBef>
                        <a:spcAft>
                          <a:spcPts val="0"/>
                        </a:spcAft>
                        <a:buClrTx/>
                        <a:buSzTx/>
                        <a:buFontTx/>
                        <a:buNone/>
                        <a:tabLst/>
                        <a:defRPr/>
                      </a:pPr>
                      <a:r>
                        <a:rPr lang="en-US" sz="800" dirty="0"/>
                        <a:t>Academic Administration</a:t>
                      </a:r>
                      <a:endParaRPr lang="en-US" sz="800" dirty="0">
                        <a:latin typeface="+mn-lt"/>
                      </a:endParaRPr>
                    </a:p>
                  </a:txBody>
                  <a:tcPr marL="64008" marR="64008" anchor="ctr"/>
                </a:tc>
                <a:extLst>
                  <a:ext uri="{0D108BD9-81ED-4DB2-BD59-A6C34878D82A}">
                    <a16:rowId xmlns:a16="http://schemas.microsoft.com/office/drawing/2014/main" val="10006"/>
                  </a:ext>
                </a:extLst>
              </a:tr>
              <a:tr h="204352">
                <a:tc>
                  <a:txBody>
                    <a:bodyPr/>
                    <a:lstStyle/>
                    <a:p>
                      <a:pPr algn="ctr">
                        <a:spcBef>
                          <a:spcPts val="300"/>
                        </a:spcBef>
                      </a:pPr>
                      <a:r>
                        <a:rPr lang="en-US" sz="800" b="0" dirty="0">
                          <a:latin typeface="+mn-lt"/>
                        </a:rPr>
                        <a:t>10:15</a:t>
                      </a:r>
                    </a:p>
                  </a:txBody>
                  <a:tcPr anchor="ctr"/>
                </a:tc>
                <a:tc>
                  <a:txBody>
                    <a:bodyPr/>
                    <a:lstStyle/>
                    <a:p>
                      <a:pPr marL="0" marR="0" lvl="0" indent="0" algn="l" defTabSz="408165" rtl="0" eaLnBrk="1" fontAlgn="auto" latinLnBrk="0" hangingPunct="1">
                        <a:lnSpc>
                          <a:spcPct val="100000"/>
                        </a:lnSpc>
                        <a:spcBef>
                          <a:spcPts val="300"/>
                        </a:spcBef>
                        <a:spcAft>
                          <a:spcPts val="0"/>
                        </a:spcAft>
                        <a:buClrTx/>
                        <a:buSzTx/>
                        <a:buFontTx/>
                        <a:buNone/>
                        <a:tabLst/>
                        <a:defRPr/>
                      </a:pPr>
                      <a:r>
                        <a:rPr lang="en-US" sz="800" b="0" dirty="0"/>
                        <a:t>Teaching Demonstration</a:t>
                      </a:r>
                    </a:p>
                  </a:txBody>
                  <a:tcPr marL="64008" marR="64008" anchor="ctr"/>
                </a:tc>
                <a:extLst>
                  <a:ext uri="{0D108BD9-81ED-4DB2-BD59-A6C34878D82A}">
                    <a16:rowId xmlns:a16="http://schemas.microsoft.com/office/drawing/2014/main" val="10007"/>
                  </a:ext>
                </a:extLst>
              </a:tr>
              <a:tr h="204352">
                <a:tc>
                  <a:txBody>
                    <a:bodyPr/>
                    <a:lstStyle/>
                    <a:p>
                      <a:pPr algn="ctr">
                        <a:spcBef>
                          <a:spcPts val="300"/>
                        </a:spcBef>
                      </a:pPr>
                      <a:r>
                        <a:rPr lang="en-US" sz="800" dirty="0"/>
                        <a:t>11:25</a:t>
                      </a:r>
                      <a:endParaRPr lang="en-US" sz="800" b="1" dirty="0">
                        <a:latin typeface="+mn-lt"/>
                      </a:endParaRPr>
                    </a:p>
                  </a:txBody>
                  <a:tcPr anchor="ctr"/>
                </a:tc>
                <a:tc>
                  <a:txBody>
                    <a:bodyPr/>
                    <a:lstStyle/>
                    <a:p>
                      <a:pPr marL="0" marR="0" lvl="0" indent="0" algn="l" defTabSz="408165" rtl="0" eaLnBrk="1" fontAlgn="auto" latinLnBrk="0" hangingPunct="1">
                        <a:lnSpc>
                          <a:spcPct val="100000"/>
                        </a:lnSpc>
                        <a:spcBef>
                          <a:spcPts val="300"/>
                        </a:spcBef>
                        <a:spcAft>
                          <a:spcPts val="0"/>
                        </a:spcAft>
                        <a:buClrTx/>
                        <a:buSzTx/>
                        <a:buFontTx/>
                        <a:buNone/>
                        <a:tabLst/>
                        <a:defRPr/>
                      </a:pPr>
                      <a:r>
                        <a:rPr lang="en-US" sz="800" dirty="0">
                          <a:latin typeface="+mn-lt"/>
                        </a:rPr>
                        <a:t>Educational and Info Technology</a:t>
                      </a:r>
                    </a:p>
                  </a:txBody>
                  <a:tcPr marL="64008" marR="64008" anchor="ctr"/>
                </a:tc>
                <a:extLst>
                  <a:ext uri="{0D108BD9-81ED-4DB2-BD59-A6C34878D82A}">
                    <a16:rowId xmlns:a16="http://schemas.microsoft.com/office/drawing/2014/main" val="10008"/>
                  </a:ext>
                </a:extLst>
              </a:tr>
              <a:tr h="204352">
                <a:tc>
                  <a:txBody>
                    <a:bodyPr/>
                    <a:lstStyle/>
                    <a:p>
                      <a:pPr algn="ctr">
                        <a:spcBef>
                          <a:spcPts val="300"/>
                        </a:spcBef>
                      </a:pPr>
                      <a:r>
                        <a:rPr lang="en-US" sz="800" b="0" dirty="0">
                          <a:latin typeface="+mn-lt"/>
                        </a:rPr>
                        <a:t>12:00</a:t>
                      </a:r>
                    </a:p>
                  </a:txBody>
                  <a:tcPr anchor="ctr"/>
                </a:tc>
                <a:tc>
                  <a:txBody>
                    <a:bodyPr/>
                    <a:lstStyle/>
                    <a:p>
                      <a:pPr marL="0" marR="0" indent="0" algn="l" defTabSz="408165" rtl="0" eaLnBrk="1" fontAlgn="auto" latinLnBrk="0" hangingPunct="1">
                        <a:lnSpc>
                          <a:spcPct val="100000"/>
                        </a:lnSpc>
                        <a:spcBef>
                          <a:spcPts val="300"/>
                        </a:spcBef>
                        <a:spcAft>
                          <a:spcPts val="0"/>
                        </a:spcAft>
                        <a:buClrTx/>
                        <a:buSzTx/>
                        <a:buFontTx/>
                        <a:buNone/>
                        <a:tabLst/>
                        <a:defRPr/>
                      </a:pPr>
                      <a:r>
                        <a:rPr lang="en-US" sz="800" dirty="0">
                          <a:latin typeface="+mn-lt"/>
                        </a:rPr>
                        <a:t>Lunch</a:t>
                      </a:r>
                    </a:p>
                  </a:txBody>
                  <a:tcPr marL="64008" marR="64008" anchor="ctr"/>
                </a:tc>
                <a:extLst>
                  <a:ext uri="{0D108BD9-81ED-4DB2-BD59-A6C34878D82A}">
                    <a16:rowId xmlns:a16="http://schemas.microsoft.com/office/drawing/2014/main" val="10009"/>
                  </a:ext>
                </a:extLst>
              </a:tr>
              <a:tr h="204352">
                <a:tc>
                  <a:txBody>
                    <a:bodyPr/>
                    <a:lstStyle/>
                    <a:p>
                      <a:pPr algn="ctr">
                        <a:spcBef>
                          <a:spcPts val="300"/>
                        </a:spcBef>
                      </a:pPr>
                      <a:r>
                        <a:rPr lang="en-US" sz="800" b="1" dirty="0">
                          <a:latin typeface="+mn-lt"/>
                        </a:rPr>
                        <a:t>1:05</a:t>
                      </a:r>
                    </a:p>
                  </a:txBody>
                  <a:tcPr anchor="ctr"/>
                </a:tc>
                <a:tc>
                  <a:txBody>
                    <a:bodyPr/>
                    <a:lstStyle/>
                    <a:p>
                      <a:pPr marL="0" marR="0" lvl="0" indent="0" algn="l" defTabSz="408165" rtl="0" eaLnBrk="1" fontAlgn="auto" latinLnBrk="0" hangingPunct="1">
                        <a:lnSpc>
                          <a:spcPct val="100000"/>
                        </a:lnSpc>
                        <a:spcBef>
                          <a:spcPts val="300"/>
                        </a:spcBef>
                        <a:spcAft>
                          <a:spcPts val="0"/>
                        </a:spcAft>
                        <a:buClrTx/>
                        <a:buSzTx/>
                        <a:buFontTx/>
                        <a:buNone/>
                        <a:tabLst/>
                        <a:defRPr/>
                      </a:pPr>
                      <a:r>
                        <a:rPr lang="en-US" sz="800" b="1" dirty="0">
                          <a:latin typeface="+mn-lt"/>
                        </a:rPr>
                        <a:t>Community Engagement</a:t>
                      </a:r>
                    </a:p>
                  </a:txBody>
                  <a:tcPr marL="64008" marR="64008" anchor="ctr"/>
                </a:tc>
                <a:extLst>
                  <a:ext uri="{0D108BD9-81ED-4DB2-BD59-A6C34878D82A}">
                    <a16:rowId xmlns:a16="http://schemas.microsoft.com/office/drawing/2014/main" val="10010"/>
                  </a:ext>
                </a:extLst>
              </a:tr>
              <a:tr h="204352">
                <a:tc>
                  <a:txBody>
                    <a:bodyPr/>
                    <a:lstStyle/>
                    <a:p>
                      <a:pPr algn="ctr">
                        <a:spcBef>
                          <a:spcPts val="300"/>
                        </a:spcBef>
                      </a:pPr>
                      <a:r>
                        <a:rPr lang="en-US" sz="800" b="0" dirty="0">
                          <a:latin typeface="+mn-lt"/>
                        </a:rPr>
                        <a:t>1:35</a:t>
                      </a:r>
                    </a:p>
                  </a:txBody>
                  <a:tcPr anchor="ctr"/>
                </a:tc>
                <a:tc>
                  <a:txBody>
                    <a:bodyPr/>
                    <a:lstStyle/>
                    <a:p>
                      <a:pPr marL="0" marR="0" lvl="0" indent="0" algn="l" defTabSz="408165" rtl="0" eaLnBrk="1" fontAlgn="auto" latinLnBrk="0" hangingPunct="1">
                        <a:lnSpc>
                          <a:spcPct val="100000"/>
                        </a:lnSpc>
                        <a:spcBef>
                          <a:spcPts val="300"/>
                        </a:spcBef>
                        <a:spcAft>
                          <a:spcPts val="0"/>
                        </a:spcAft>
                        <a:buClrTx/>
                        <a:buSzTx/>
                        <a:buFontTx/>
                        <a:buNone/>
                        <a:tabLst/>
                        <a:defRPr/>
                      </a:pPr>
                      <a:r>
                        <a:rPr lang="en-US" sz="800" b="0" dirty="0">
                          <a:latin typeface="+mn-lt"/>
                        </a:rPr>
                        <a:t>Diversity and Inclusion</a:t>
                      </a:r>
                    </a:p>
                  </a:txBody>
                  <a:tcPr marL="64008" marR="64008" anchor="ctr"/>
                </a:tc>
                <a:extLst>
                  <a:ext uri="{0D108BD9-81ED-4DB2-BD59-A6C34878D82A}">
                    <a16:rowId xmlns:a16="http://schemas.microsoft.com/office/drawing/2014/main" val="1485990000"/>
                  </a:ext>
                </a:extLst>
              </a:tr>
              <a:tr h="204352">
                <a:tc>
                  <a:txBody>
                    <a:bodyPr/>
                    <a:lstStyle/>
                    <a:p>
                      <a:pPr algn="ctr">
                        <a:spcBef>
                          <a:spcPts val="300"/>
                        </a:spcBef>
                      </a:pPr>
                      <a:r>
                        <a:rPr lang="en-US" sz="800" b="0" dirty="0">
                          <a:latin typeface="+mn-lt"/>
                        </a:rPr>
                        <a:t>2:00</a:t>
                      </a:r>
                    </a:p>
                  </a:txBody>
                  <a:tcPr anchor="ctr"/>
                </a:tc>
                <a:tc>
                  <a:txBody>
                    <a:bodyPr/>
                    <a:lstStyle/>
                    <a:p>
                      <a:pPr marL="0" marR="0" lvl="0" indent="0" algn="l" defTabSz="408165" rtl="0" eaLnBrk="1" fontAlgn="auto" latinLnBrk="0" hangingPunct="1">
                        <a:lnSpc>
                          <a:spcPct val="100000"/>
                        </a:lnSpc>
                        <a:spcBef>
                          <a:spcPts val="300"/>
                        </a:spcBef>
                        <a:spcAft>
                          <a:spcPts val="0"/>
                        </a:spcAft>
                        <a:buClrTx/>
                        <a:buSzTx/>
                        <a:buFontTx/>
                        <a:buNone/>
                        <a:tabLst/>
                        <a:defRPr/>
                      </a:pPr>
                      <a:r>
                        <a:rPr lang="en-US" sz="800" b="0" dirty="0">
                          <a:latin typeface="+mn-lt"/>
                        </a:rPr>
                        <a:t>Break</a:t>
                      </a:r>
                    </a:p>
                  </a:txBody>
                  <a:tcPr marL="64008" marR="64008" anchor="ctr"/>
                </a:tc>
                <a:extLst>
                  <a:ext uri="{0D108BD9-81ED-4DB2-BD59-A6C34878D82A}">
                    <a16:rowId xmlns:a16="http://schemas.microsoft.com/office/drawing/2014/main" val="909317218"/>
                  </a:ext>
                </a:extLst>
              </a:tr>
              <a:tr h="204352">
                <a:tc>
                  <a:txBody>
                    <a:bodyPr/>
                    <a:lstStyle/>
                    <a:p>
                      <a:pPr algn="ctr">
                        <a:spcBef>
                          <a:spcPts val="300"/>
                        </a:spcBef>
                      </a:pPr>
                      <a:r>
                        <a:rPr lang="en-US" sz="800" b="0" dirty="0">
                          <a:latin typeface="+mn-lt"/>
                        </a:rPr>
                        <a:t>2:25</a:t>
                      </a:r>
                    </a:p>
                  </a:txBody>
                  <a:tcPr anchor="ctr"/>
                </a:tc>
                <a:tc>
                  <a:txBody>
                    <a:bodyPr/>
                    <a:lstStyle/>
                    <a:p>
                      <a:pPr marL="0" marR="0" lvl="0" indent="0" algn="l" defTabSz="408165" rtl="0" eaLnBrk="1" fontAlgn="auto" latinLnBrk="0" hangingPunct="1">
                        <a:lnSpc>
                          <a:spcPct val="100000"/>
                        </a:lnSpc>
                        <a:spcBef>
                          <a:spcPts val="300"/>
                        </a:spcBef>
                        <a:spcAft>
                          <a:spcPts val="0"/>
                        </a:spcAft>
                        <a:buClrTx/>
                        <a:buSzTx/>
                        <a:buFontTx/>
                        <a:buNone/>
                        <a:tabLst/>
                        <a:defRPr/>
                      </a:pPr>
                      <a:r>
                        <a:rPr lang="en-US" sz="800" b="0" dirty="0">
                          <a:latin typeface="+mn-lt"/>
                        </a:rPr>
                        <a:t>Department</a:t>
                      </a:r>
                    </a:p>
                  </a:txBody>
                  <a:tcPr marL="64008" marR="64008" anchor="ctr"/>
                </a:tc>
                <a:extLst>
                  <a:ext uri="{0D108BD9-81ED-4DB2-BD59-A6C34878D82A}">
                    <a16:rowId xmlns:a16="http://schemas.microsoft.com/office/drawing/2014/main" val="3942498550"/>
                  </a:ext>
                </a:extLst>
              </a:tr>
              <a:tr h="204352">
                <a:tc>
                  <a:txBody>
                    <a:bodyPr/>
                    <a:lstStyle/>
                    <a:p>
                      <a:pPr algn="ctr">
                        <a:spcBef>
                          <a:spcPts val="300"/>
                        </a:spcBef>
                      </a:pPr>
                      <a:r>
                        <a:rPr lang="en-US" sz="800" b="0" dirty="0">
                          <a:latin typeface="+mn-lt"/>
                        </a:rPr>
                        <a:t>3:20</a:t>
                      </a:r>
                    </a:p>
                  </a:txBody>
                  <a:tcPr anchor="ctr"/>
                </a:tc>
                <a:tc>
                  <a:txBody>
                    <a:bodyPr/>
                    <a:lstStyle/>
                    <a:p>
                      <a:pPr marL="0" marR="0" lvl="0" indent="0" algn="l" defTabSz="408165" rtl="0" eaLnBrk="1" fontAlgn="auto" latinLnBrk="0" hangingPunct="1">
                        <a:lnSpc>
                          <a:spcPct val="100000"/>
                        </a:lnSpc>
                        <a:spcBef>
                          <a:spcPts val="300"/>
                        </a:spcBef>
                        <a:spcAft>
                          <a:spcPts val="0"/>
                        </a:spcAft>
                        <a:buClrTx/>
                        <a:buSzTx/>
                        <a:buFontTx/>
                        <a:buNone/>
                        <a:tabLst/>
                        <a:defRPr/>
                      </a:pPr>
                      <a:r>
                        <a:rPr lang="en-US" sz="800" b="0" dirty="0">
                          <a:latin typeface="+mn-lt"/>
                        </a:rPr>
                        <a:t>Head of School</a:t>
                      </a:r>
                    </a:p>
                  </a:txBody>
                  <a:tcPr marL="64008" marR="64008" anchor="ctr"/>
                </a:tc>
                <a:extLst>
                  <a:ext uri="{0D108BD9-81ED-4DB2-BD59-A6C34878D82A}">
                    <a16:rowId xmlns:a16="http://schemas.microsoft.com/office/drawing/2014/main" val="1307893846"/>
                  </a:ext>
                </a:extLst>
              </a:tr>
              <a:tr h="204352">
                <a:tc>
                  <a:txBody>
                    <a:bodyPr/>
                    <a:lstStyle/>
                    <a:p>
                      <a:pPr algn="ctr">
                        <a:spcBef>
                          <a:spcPts val="300"/>
                        </a:spcBef>
                      </a:pPr>
                      <a:r>
                        <a:rPr lang="en-US" sz="800" b="0" dirty="0">
                          <a:latin typeface="+mn-lt"/>
                        </a:rPr>
                        <a:t>3:50</a:t>
                      </a:r>
                    </a:p>
                  </a:txBody>
                  <a:tcPr anchor="ctr"/>
                </a:tc>
                <a:tc>
                  <a:txBody>
                    <a:bodyPr/>
                    <a:lstStyle/>
                    <a:p>
                      <a:pPr marL="0" marR="0" indent="0" algn="l" defTabSz="408165" rtl="0" eaLnBrk="1" fontAlgn="auto" latinLnBrk="0" hangingPunct="1">
                        <a:lnSpc>
                          <a:spcPct val="100000"/>
                        </a:lnSpc>
                        <a:spcBef>
                          <a:spcPts val="300"/>
                        </a:spcBef>
                        <a:spcAft>
                          <a:spcPts val="0"/>
                        </a:spcAft>
                        <a:buClrTx/>
                        <a:buSzTx/>
                        <a:buFontTx/>
                        <a:buNone/>
                        <a:tabLst/>
                        <a:defRPr/>
                      </a:pPr>
                      <a:r>
                        <a:rPr lang="en-US" sz="800" b="0" dirty="0">
                          <a:latin typeface="+mn-lt"/>
                        </a:rPr>
                        <a:t>Debrief/Departure </a:t>
                      </a:r>
                    </a:p>
                  </a:txBody>
                  <a:tcPr marL="64008" marR="64008" anchor="ctr"/>
                </a:tc>
                <a:extLst>
                  <a:ext uri="{0D108BD9-81ED-4DB2-BD59-A6C34878D82A}">
                    <a16:rowId xmlns:a16="http://schemas.microsoft.com/office/drawing/2014/main" val="1628002624"/>
                  </a:ext>
                </a:extLst>
              </a:tr>
            </a:tbl>
          </a:graphicData>
        </a:graphic>
      </p:graphicFrame>
      <p:sp>
        <p:nvSpPr>
          <p:cNvPr id="21" name="TextBox 20">
            <a:extLst>
              <a:ext uri="{FF2B5EF4-FFF2-40B4-BE49-F238E27FC236}">
                <a16:creationId xmlns:a16="http://schemas.microsoft.com/office/drawing/2014/main" id="{66A16476-7DFA-448F-A4C5-8914A400E177}"/>
              </a:ext>
            </a:extLst>
          </p:cNvPr>
          <p:cNvSpPr txBox="1"/>
          <p:nvPr/>
        </p:nvSpPr>
        <p:spPr>
          <a:xfrm>
            <a:off x="277813" y="898890"/>
            <a:ext cx="2352446" cy="153888"/>
          </a:xfrm>
          <a:prstGeom prst="rect">
            <a:avLst/>
          </a:prstGeom>
          <a:noFill/>
        </p:spPr>
        <p:txBody>
          <a:bodyPr wrap="square" lIns="0" tIns="0" rIns="0" bIns="0" rtlCol="0">
            <a:spAutoFit/>
          </a:bodyPr>
          <a:lstStyle/>
          <a:p>
            <a:pPr>
              <a:spcBef>
                <a:spcPts val="500"/>
              </a:spcBef>
            </a:pPr>
            <a:r>
              <a:rPr lang="en-US" sz="1000" b="1" dirty="0"/>
              <a:t>Sample Interview Day Sessions</a:t>
            </a:r>
          </a:p>
        </p:txBody>
      </p:sp>
      <p:sp>
        <p:nvSpPr>
          <p:cNvPr id="28" name="Rectangle 27">
            <a:extLst>
              <a:ext uri="{FF2B5EF4-FFF2-40B4-BE49-F238E27FC236}">
                <a16:creationId xmlns:a16="http://schemas.microsoft.com/office/drawing/2014/main" id="{E22420A7-AD97-4E24-AB89-32746E6A80A8}"/>
              </a:ext>
            </a:extLst>
          </p:cNvPr>
          <p:cNvSpPr/>
          <p:nvPr/>
        </p:nvSpPr>
        <p:spPr bwMode="gray">
          <a:xfrm>
            <a:off x="3364992" y="1316174"/>
            <a:ext cx="2743200" cy="1064326"/>
          </a:xfrm>
          <a:prstGeom prst="rect">
            <a:avLst/>
          </a:prstGeom>
          <a:noFill/>
          <a:ln w="12700">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65" name="TextBox 64">
            <a:extLst>
              <a:ext uri="{FF2B5EF4-FFF2-40B4-BE49-F238E27FC236}">
                <a16:creationId xmlns:a16="http://schemas.microsoft.com/office/drawing/2014/main" id="{4E93D12F-A9AB-4A67-9965-60A8224E4FE4}"/>
              </a:ext>
            </a:extLst>
          </p:cNvPr>
          <p:cNvSpPr txBox="1"/>
          <p:nvPr/>
        </p:nvSpPr>
        <p:spPr bwMode="gray">
          <a:xfrm>
            <a:off x="3471228" y="2954343"/>
            <a:ext cx="2560320" cy="1007968"/>
          </a:xfrm>
          <a:prstGeom prst="rect">
            <a:avLst/>
          </a:prstGeom>
          <a:noFill/>
        </p:spPr>
        <p:txBody>
          <a:bodyPr wrap="square" lIns="0" tIns="0" rIns="0" bIns="0" rtlCol="0">
            <a:spAutoFit/>
          </a:bodyPr>
          <a:lstStyle/>
          <a:p>
            <a:pPr>
              <a:spcBef>
                <a:spcPts val="300"/>
              </a:spcBef>
            </a:pPr>
            <a:r>
              <a:rPr lang="en-US" sz="900" b="1" dirty="0"/>
              <a:t>Interview Focus</a:t>
            </a:r>
            <a:r>
              <a:rPr lang="en-US" sz="900" dirty="0"/>
              <a:t>: Post-Classroom Impact, Service to School</a:t>
            </a:r>
          </a:p>
          <a:p>
            <a:pPr>
              <a:spcBef>
                <a:spcPts val="300"/>
              </a:spcBef>
            </a:pPr>
            <a:r>
              <a:rPr lang="en-US" sz="900" b="1" dirty="0"/>
              <a:t>Sample Question</a:t>
            </a:r>
            <a:r>
              <a:rPr lang="en-US" sz="900" dirty="0"/>
              <a:t>: What community activities do you participate in that you think enrich your teaching or make you </a:t>
            </a:r>
            <a:br>
              <a:rPr lang="en-US" sz="900" dirty="0"/>
            </a:br>
            <a:r>
              <a:rPr lang="en-US" sz="900" dirty="0"/>
              <a:t>a more positive community role model</a:t>
            </a:r>
            <a:br>
              <a:rPr lang="en-US" sz="900" dirty="0"/>
            </a:br>
            <a:r>
              <a:rPr lang="en-US" sz="900" dirty="0"/>
              <a:t>for students?  </a:t>
            </a:r>
          </a:p>
        </p:txBody>
      </p:sp>
      <p:sp>
        <p:nvSpPr>
          <p:cNvPr id="66" name="Rectangle 65">
            <a:extLst>
              <a:ext uri="{FF2B5EF4-FFF2-40B4-BE49-F238E27FC236}">
                <a16:creationId xmlns:a16="http://schemas.microsoft.com/office/drawing/2014/main" id="{80CA1304-C30B-46C2-B31F-8FC583825BF1}"/>
              </a:ext>
            </a:extLst>
          </p:cNvPr>
          <p:cNvSpPr/>
          <p:nvPr/>
        </p:nvSpPr>
        <p:spPr bwMode="gray">
          <a:xfrm>
            <a:off x="3379788" y="2880481"/>
            <a:ext cx="2743200" cy="1155693"/>
          </a:xfrm>
          <a:prstGeom prst="rect">
            <a:avLst/>
          </a:prstGeom>
          <a:noFill/>
          <a:ln w="12700">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76" name="TextBox 75">
            <a:extLst>
              <a:ext uri="{FF2B5EF4-FFF2-40B4-BE49-F238E27FC236}">
                <a16:creationId xmlns:a16="http://schemas.microsoft.com/office/drawing/2014/main" id="{0F7DC4A9-B86D-4D82-8FDF-A3BE45A3156D}"/>
              </a:ext>
            </a:extLst>
          </p:cNvPr>
          <p:cNvSpPr txBox="1"/>
          <p:nvPr/>
        </p:nvSpPr>
        <p:spPr bwMode="gray">
          <a:xfrm>
            <a:off x="3456432" y="1413603"/>
            <a:ext cx="2560320" cy="869469"/>
          </a:xfrm>
          <a:prstGeom prst="rect">
            <a:avLst/>
          </a:prstGeom>
          <a:noFill/>
        </p:spPr>
        <p:txBody>
          <a:bodyPr wrap="square" lIns="0" tIns="0" rIns="0" bIns="0" rtlCol="0">
            <a:spAutoFit/>
          </a:bodyPr>
          <a:lstStyle/>
          <a:p>
            <a:pPr>
              <a:spcBef>
                <a:spcPts val="300"/>
              </a:spcBef>
            </a:pPr>
            <a:r>
              <a:rPr lang="en-US" sz="900" b="1" dirty="0"/>
              <a:t>Interview Focus</a:t>
            </a:r>
            <a:r>
              <a:rPr lang="en-US" sz="900" dirty="0"/>
              <a:t>: School Culture, Classroom Environment, Student Relationships</a:t>
            </a:r>
          </a:p>
          <a:p>
            <a:pPr>
              <a:spcBef>
                <a:spcPts val="300"/>
              </a:spcBef>
            </a:pPr>
            <a:r>
              <a:rPr lang="en-US" sz="900" b="1" dirty="0"/>
              <a:t>Sample Question</a:t>
            </a:r>
            <a:r>
              <a:rPr lang="en-US" sz="900" dirty="0"/>
              <a:t>: How do you help students who are disengaged or who struggle with course material?</a:t>
            </a:r>
          </a:p>
        </p:txBody>
      </p:sp>
      <p:sp>
        <p:nvSpPr>
          <p:cNvPr id="42" name="Text Placeholder 41">
            <a:extLst>
              <a:ext uri="{FF2B5EF4-FFF2-40B4-BE49-F238E27FC236}">
                <a16:creationId xmlns:a16="http://schemas.microsoft.com/office/drawing/2014/main" id="{0B75828C-F3E2-459B-821A-706AA1DB2168}"/>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cxnSp>
        <p:nvCxnSpPr>
          <p:cNvPr id="9" name="Straight Connector 8">
            <a:extLst>
              <a:ext uri="{FF2B5EF4-FFF2-40B4-BE49-F238E27FC236}">
                <a16:creationId xmlns:a16="http://schemas.microsoft.com/office/drawing/2014/main" id="{11A9B2C8-E1D4-4E1B-AE9B-AA05405FD2D5}"/>
              </a:ext>
            </a:extLst>
          </p:cNvPr>
          <p:cNvCxnSpPr>
            <a:cxnSpLocks/>
          </p:cNvCxnSpPr>
          <p:nvPr/>
        </p:nvCxnSpPr>
        <p:spPr bwMode="gray">
          <a:xfrm flipV="1">
            <a:off x="2681795" y="1613067"/>
            <a:ext cx="683197" cy="1"/>
          </a:xfrm>
          <a:prstGeom prst="line">
            <a:avLst/>
          </a:prstGeom>
          <a:ln w="12700">
            <a:solidFill>
              <a:schemeClr val="tx2"/>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553313B-B990-430B-A5F1-26D5ED92290E}"/>
              </a:ext>
            </a:extLst>
          </p:cNvPr>
          <p:cNvCxnSpPr>
            <a:cxnSpLocks/>
          </p:cNvCxnSpPr>
          <p:nvPr/>
        </p:nvCxnSpPr>
        <p:spPr bwMode="gray">
          <a:xfrm flipV="1">
            <a:off x="2681795" y="3362887"/>
            <a:ext cx="683197" cy="1"/>
          </a:xfrm>
          <a:prstGeom prst="line">
            <a:avLst/>
          </a:prstGeom>
          <a:noFill/>
          <a:ln w="12700">
            <a:solidFill>
              <a:schemeClr val="tx2"/>
            </a:solidFill>
            <a:prstDash val="solid"/>
            <a:miter lim="800000"/>
            <a:headEnd type="ova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4244658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23A145-BC40-412A-8B6E-C7F92480AA5B}"/>
              </a:ext>
            </a:extLst>
          </p:cNvPr>
          <p:cNvSpPr>
            <a:spLocks noGrp="1"/>
          </p:cNvSpPr>
          <p:nvPr>
            <p:ph type="body" sz="quarter" idx="15"/>
          </p:nvPr>
        </p:nvSpPr>
        <p:spPr>
          <a:xfrm>
            <a:off x="280195" y="640267"/>
            <a:ext cx="5842794" cy="184666"/>
          </a:xfrm>
        </p:spPr>
        <p:txBody>
          <a:bodyPr/>
          <a:lstStyle/>
          <a:p>
            <a:r>
              <a:rPr lang="en-US" dirty="0"/>
              <a:t>Sample Interview Questions, Interviewers</a:t>
            </a:r>
          </a:p>
        </p:txBody>
      </p:sp>
      <p:sp>
        <p:nvSpPr>
          <p:cNvPr id="3" name="Text Placeholder 2">
            <a:extLst>
              <a:ext uri="{FF2B5EF4-FFF2-40B4-BE49-F238E27FC236}">
                <a16:creationId xmlns:a16="http://schemas.microsoft.com/office/drawing/2014/main" id="{0A455FA4-067C-4A39-B770-92A22E0033E1}"/>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2C1BCE7D-985C-462B-9E6A-C8373AE2A351}"/>
              </a:ext>
            </a:extLst>
          </p:cNvPr>
          <p:cNvSpPr>
            <a:spLocks noGrp="1"/>
          </p:cNvSpPr>
          <p:nvPr>
            <p:ph type="body" sz="quarter" idx="18"/>
          </p:nvPr>
        </p:nvSpPr>
        <p:spPr>
          <a:xfrm>
            <a:off x="5148072" y="4574897"/>
            <a:ext cx="1252728" cy="225703"/>
          </a:xfrm>
        </p:spPr>
        <p:txBody>
          <a:bodyPr/>
          <a:lstStyle/>
          <a:p>
            <a:r>
              <a:rPr lang="en-US" dirty="0"/>
              <a:t>Source: EAB interviews and analysis.</a:t>
            </a:r>
          </a:p>
          <a:p>
            <a:endParaRPr lang="en-US" dirty="0"/>
          </a:p>
        </p:txBody>
      </p:sp>
      <p:sp>
        <p:nvSpPr>
          <p:cNvPr id="6" name="Title 5">
            <a:extLst>
              <a:ext uri="{FF2B5EF4-FFF2-40B4-BE49-F238E27FC236}">
                <a16:creationId xmlns:a16="http://schemas.microsoft.com/office/drawing/2014/main" id="{1EF4E14C-F210-4DB3-B6CE-AACA83710180}"/>
              </a:ext>
            </a:extLst>
          </p:cNvPr>
          <p:cNvSpPr>
            <a:spLocks noGrp="1"/>
          </p:cNvSpPr>
          <p:nvPr>
            <p:ph type="title"/>
          </p:nvPr>
        </p:nvSpPr>
        <p:spPr/>
        <p:txBody>
          <a:bodyPr/>
          <a:lstStyle/>
          <a:p>
            <a:r>
              <a:rPr lang="en-US" dirty="0"/>
              <a:t>A Closer Look: Academic Administration</a:t>
            </a:r>
          </a:p>
        </p:txBody>
      </p:sp>
      <p:sp>
        <p:nvSpPr>
          <p:cNvPr id="31" name="Text Placeholder 1">
            <a:extLst>
              <a:ext uri="{FF2B5EF4-FFF2-40B4-BE49-F238E27FC236}">
                <a16:creationId xmlns:a16="http://schemas.microsoft.com/office/drawing/2014/main" id="{D3490814-C649-4553-991D-CA13CC3569C7}"/>
              </a:ext>
            </a:extLst>
          </p:cNvPr>
          <p:cNvSpPr txBox="1">
            <a:spLocks/>
          </p:cNvSpPr>
          <p:nvPr/>
        </p:nvSpPr>
        <p:spPr bwMode="gray">
          <a:xfrm>
            <a:off x="687666" y="3836007"/>
            <a:ext cx="1320536" cy="41549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lgn="ctr">
              <a:buNone/>
            </a:pPr>
            <a:r>
              <a:rPr lang="en-US" sz="900" dirty="0"/>
              <a:t>What words would describe the tone of your syllabus?</a:t>
            </a:r>
          </a:p>
        </p:txBody>
      </p:sp>
      <p:cxnSp>
        <p:nvCxnSpPr>
          <p:cNvPr id="32" name="Straight Connector 31">
            <a:extLst>
              <a:ext uri="{FF2B5EF4-FFF2-40B4-BE49-F238E27FC236}">
                <a16:creationId xmlns:a16="http://schemas.microsoft.com/office/drawing/2014/main" id="{881A4A38-8EBF-4171-8ECA-08366E8D99AB}"/>
              </a:ext>
            </a:extLst>
          </p:cNvPr>
          <p:cNvCxnSpPr>
            <a:cxnSpLocks/>
          </p:cNvCxnSpPr>
          <p:nvPr/>
        </p:nvCxnSpPr>
        <p:spPr bwMode="gray">
          <a:xfrm flipV="1">
            <a:off x="3195387" y="1895475"/>
            <a:ext cx="0" cy="1641583"/>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B622A18-54D7-4C39-B293-366589E4A352}"/>
              </a:ext>
            </a:extLst>
          </p:cNvPr>
          <p:cNvCxnSpPr>
            <a:cxnSpLocks/>
          </p:cNvCxnSpPr>
          <p:nvPr/>
        </p:nvCxnSpPr>
        <p:spPr bwMode="gray">
          <a:xfrm flipV="1">
            <a:off x="4010978" y="2668822"/>
            <a:ext cx="1363537" cy="1389913"/>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889FB4D-6142-4399-BDC4-DE029D453A19}"/>
              </a:ext>
            </a:extLst>
          </p:cNvPr>
          <p:cNvCxnSpPr/>
          <p:nvPr/>
        </p:nvCxnSpPr>
        <p:spPr bwMode="gray">
          <a:xfrm flipH="1" flipV="1">
            <a:off x="944545" y="2709107"/>
            <a:ext cx="1443302" cy="1327213"/>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9" name="Text Placeholder 1">
            <a:extLst>
              <a:ext uri="{FF2B5EF4-FFF2-40B4-BE49-F238E27FC236}">
                <a16:creationId xmlns:a16="http://schemas.microsoft.com/office/drawing/2014/main" id="{74F695B6-80CC-4836-89ED-C52DF1E9EC71}"/>
              </a:ext>
            </a:extLst>
          </p:cNvPr>
          <p:cNvSpPr txBox="1">
            <a:spLocks/>
          </p:cNvSpPr>
          <p:nvPr/>
        </p:nvSpPr>
        <p:spPr bwMode="gray">
          <a:xfrm>
            <a:off x="3326533" y="2139244"/>
            <a:ext cx="1320536" cy="55399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900" dirty="0"/>
              <a:t>What has been your greatest professional challenge, and how have you navigated it?</a:t>
            </a:r>
          </a:p>
        </p:txBody>
      </p:sp>
      <p:cxnSp>
        <p:nvCxnSpPr>
          <p:cNvPr id="40" name="Straight Connector 39">
            <a:extLst>
              <a:ext uri="{FF2B5EF4-FFF2-40B4-BE49-F238E27FC236}">
                <a16:creationId xmlns:a16="http://schemas.microsoft.com/office/drawing/2014/main" id="{44629B0C-DED2-4E04-9C12-C5898BFD2C72}"/>
              </a:ext>
            </a:extLst>
          </p:cNvPr>
          <p:cNvCxnSpPr/>
          <p:nvPr/>
        </p:nvCxnSpPr>
        <p:spPr bwMode="gray">
          <a:xfrm flipV="1">
            <a:off x="3326533" y="2810215"/>
            <a:ext cx="1327429" cy="1"/>
          </a:xfrm>
          <a:prstGeom prst="line">
            <a:avLst/>
          </a:prstGeom>
          <a:noFill/>
          <a:ln w="9525"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41" name="Text Placeholder 1">
            <a:extLst>
              <a:ext uri="{FF2B5EF4-FFF2-40B4-BE49-F238E27FC236}">
                <a16:creationId xmlns:a16="http://schemas.microsoft.com/office/drawing/2014/main" id="{836C3B67-3EA3-4A9A-AFEA-623CE5FF6779}"/>
              </a:ext>
            </a:extLst>
          </p:cNvPr>
          <p:cNvSpPr txBox="1">
            <a:spLocks/>
          </p:cNvSpPr>
          <p:nvPr/>
        </p:nvSpPr>
        <p:spPr bwMode="gray">
          <a:xfrm>
            <a:off x="3326533" y="2888530"/>
            <a:ext cx="1327429" cy="41549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900" dirty="0"/>
              <a:t>How do you think</a:t>
            </a:r>
            <a:br>
              <a:rPr lang="en-US" sz="900" dirty="0"/>
            </a:br>
            <a:r>
              <a:rPr lang="en-US" sz="900" dirty="0"/>
              <a:t>your teaching could develop further?</a:t>
            </a:r>
          </a:p>
        </p:txBody>
      </p:sp>
      <p:sp>
        <p:nvSpPr>
          <p:cNvPr id="42" name="Text Placeholder 1">
            <a:extLst>
              <a:ext uri="{FF2B5EF4-FFF2-40B4-BE49-F238E27FC236}">
                <a16:creationId xmlns:a16="http://schemas.microsoft.com/office/drawing/2014/main" id="{5399E5E6-05A9-45D8-881A-D1D7C3BE341A}"/>
              </a:ext>
            </a:extLst>
          </p:cNvPr>
          <p:cNvSpPr txBox="1">
            <a:spLocks/>
          </p:cNvSpPr>
          <p:nvPr/>
        </p:nvSpPr>
        <p:spPr bwMode="gray">
          <a:xfrm>
            <a:off x="1746720" y="2138728"/>
            <a:ext cx="1320536" cy="55399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lgn="r">
              <a:buNone/>
            </a:pPr>
            <a:r>
              <a:rPr lang="en-US" sz="900" dirty="0"/>
              <a:t>What have you learned from your collages and/or mentors? Students?</a:t>
            </a:r>
          </a:p>
        </p:txBody>
      </p:sp>
      <p:cxnSp>
        <p:nvCxnSpPr>
          <p:cNvPr id="43" name="Straight Connector 42">
            <a:extLst>
              <a:ext uri="{FF2B5EF4-FFF2-40B4-BE49-F238E27FC236}">
                <a16:creationId xmlns:a16="http://schemas.microsoft.com/office/drawing/2014/main" id="{BC5F8ED4-76B6-4262-98FB-E1E44553A2CD}"/>
              </a:ext>
            </a:extLst>
          </p:cNvPr>
          <p:cNvCxnSpPr/>
          <p:nvPr/>
        </p:nvCxnSpPr>
        <p:spPr bwMode="gray">
          <a:xfrm flipV="1">
            <a:off x="1739827" y="2809699"/>
            <a:ext cx="1327429" cy="1"/>
          </a:xfrm>
          <a:prstGeom prst="line">
            <a:avLst/>
          </a:prstGeom>
          <a:noFill/>
          <a:ln w="9525"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44" name="Text Placeholder 1">
            <a:extLst>
              <a:ext uri="{FF2B5EF4-FFF2-40B4-BE49-F238E27FC236}">
                <a16:creationId xmlns:a16="http://schemas.microsoft.com/office/drawing/2014/main" id="{5004E28D-5D81-422B-8B74-F3BB93125465}"/>
              </a:ext>
            </a:extLst>
          </p:cNvPr>
          <p:cNvSpPr txBox="1">
            <a:spLocks/>
          </p:cNvSpPr>
          <p:nvPr/>
        </p:nvSpPr>
        <p:spPr bwMode="gray">
          <a:xfrm>
            <a:off x="1739827" y="2888014"/>
            <a:ext cx="1327429" cy="55399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lgn="r">
              <a:buNone/>
            </a:pPr>
            <a:r>
              <a:rPr lang="en-US" sz="900" dirty="0"/>
              <a:t>How have you grown and developed professionally over the last year or two?</a:t>
            </a:r>
          </a:p>
        </p:txBody>
      </p:sp>
      <p:sp>
        <p:nvSpPr>
          <p:cNvPr id="45" name="Text Placeholder 1">
            <a:extLst>
              <a:ext uri="{FF2B5EF4-FFF2-40B4-BE49-F238E27FC236}">
                <a16:creationId xmlns:a16="http://schemas.microsoft.com/office/drawing/2014/main" id="{34EB6B32-A539-4FF7-8504-A193E9CB7DC9}"/>
              </a:ext>
            </a:extLst>
          </p:cNvPr>
          <p:cNvSpPr txBox="1">
            <a:spLocks/>
          </p:cNvSpPr>
          <p:nvPr/>
        </p:nvSpPr>
        <p:spPr bwMode="gray">
          <a:xfrm>
            <a:off x="4389232" y="3836007"/>
            <a:ext cx="1320536" cy="41549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lgn="ctr">
              <a:buNone/>
            </a:pPr>
            <a:r>
              <a:rPr lang="en-US" sz="900" dirty="0"/>
              <a:t>What does </a:t>
            </a:r>
            <a:br>
              <a:rPr lang="en-US" sz="900" dirty="0"/>
            </a:br>
            <a:r>
              <a:rPr lang="en-US" sz="900" dirty="0"/>
              <a:t>collegiality look like </a:t>
            </a:r>
            <a:br>
              <a:rPr lang="en-US" sz="900" dirty="0"/>
            </a:br>
            <a:r>
              <a:rPr lang="en-US" sz="900" dirty="0"/>
              <a:t>to you?</a:t>
            </a:r>
          </a:p>
        </p:txBody>
      </p:sp>
      <p:grpSp>
        <p:nvGrpSpPr>
          <p:cNvPr id="86" name="Group 85">
            <a:extLst>
              <a:ext uri="{FF2B5EF4-FFF2-40B4-BE49-F238E27FC236}">
                <a16:creationId xmlns:a16="http://schemas.microsoft.com/office/drawing/2014/main" id="{D555BF9E-AC64-4648-818D-F17714735968}"/>
              </a:ext>
            </a:extLst>
          </p:cNvPr>
          <p:cNvGrpSpPr/>
          <p:nvPr/>
        </p:nvGrpSpPr>
        <p:grpSpPr>
          <a:xfrm>
            <a:off x="2282070" y="3537058"/>
            <a:ext cx="1836660" cy="941515"/>
            <a:chOff x="2180503" y="3584683"/>
            <a:chExt cx="1836660" cy="941515"/>
          </a:xfrm>
        </p:grpSpPr>
        <p:sp>
          <p:nvSpPr>
            <p:cNvPr id="35" name="Oval 6">
              <a:extLst>
                <a:ext uri="{FF2B5EF4-FFF2-40B4-BE49-F238E27FC236}">
                  <a16:creationId xmlns:a16="http://schemas.microsoft.com/office/drawing/2014/main" id="{4329844A-AD4F-476F-B725-D3475ABBA99B}"/>
                </a:ext>
              </a:extLst>
            </p:cNvPr>
            <p:cNvSpPr/>
            <p:nvPr/>
          </p:nvSpPr>
          <p:spPr bwMode="gray">
            <a:xfrm>
              <a:off x="2180503" y="3584683"/>
              <a:ext cx="1836660" cy="936541"/>
            </a:xfrm>
            <a:custGeom>
              <a:avLst/>
              <a:gdLst>
                <a:gd name="connsiteX0" fmla="*/ 2028752 w 2120192"/>
                <a:gd name="connsiteY0" fmla="*/ 1035010 h 1126450"/>
                <a:gd name="connsiteX1" fmla="*/ 1016 w 2120192"/>
                <a:gd name="connsiteY1" fmla="*/ 1035010 h 1126450"/>
                <a:gd name="connsiteX2" fmla="*/ 0 w 2120192"/>
                <a:gd name="connsiteY2" fmla="*/ 1014884 h 1126450"/>
                <a:gd name="connsiteX3" fmla="*/ 1014884 w 2120192"/>
                <a:gd name="connsiteY3" fmla="*/ 0 h 1126450"/>
                <a:gd name="connsiteX4" fmla="*/ 2029768 w 2120192"/>
                <a:gd name="connsiteY4" fmla="*/ 1014884 h 1126450"/>
                <a:gd name="connsiteX5" fmla="*/ 2120192 w 2120192"/>
                <a:gd name="connsiteY5" fmla="*/ 1126450 h 1126450"/>
                <a:gd name="connsiteX0" fmla="*/ 1016 w 2120192"/>
                <a:gd name="connsiteY0" fmla="*/ 1035010 h 1126450"/>
                <a:gd name="connsiteX1" fmla="*/ 0 w 2120192"/>
                <a:gd name="connsiteY1" fmla="*/ 1014884 h 1126450"/>
                <a:gd name="connsiteX2" fmla="*/ 1014884 w 2120192"/>
                <a:gd name="connsiteY2" fmla="*/ 0 h 1126450"/>
                <a:gd name="connsiteX3" fmla="*/ 2029768 w 2120192"/>
                <a:gd name="connsiteY3" fmla="*/ 1014884 h 1126450"/>
                <a:gd name="connsiteX4" fmla="*/ 2120192 w 2120192"/>
                <a:gd name="connsiteY4" fmla="*/ 1126450 h 1126450"/>
                <a:gd name="connsiteX0" fmla="*/ 1016 w 2029768"/>
                <a:gd name="connsiteY0" fmla="*/ 1035010 h 1035010"/>
                <a:gd name="connsiteX1" fmla="*/ 0 w 2029768"/>
                <a:gd name="connsiteY1" fmla="*/ 1014884 h 1035010"/>
                <a:gd name="connsiteX2" fmla="*/ 1014884 w 2029768"/>
                <a:gd name="connsiteY2" fmla="*/ 0 h 1035010"/>
                <a:gd name="connsiteX3" fmla="*/ 2029768 w 2029768"/>
                <a:gd name="connsiteY3" fmla="*/ 1014884 h 1035010"/>
              </a:gdLst>
              <a:ahLst/>
              <a:cxnLst>
                <a:cxn ang="0">
                  <a:pos x="connsiteX0" y="connsiteY0"/>
                </a:cxn>
                <a:cxn ang="0">
                  <a:pos x="connsiteX1" y="connsiteY1"/>
                </a:cxn>
                <a:cxn ang="0">
                  <a:pos x="connsiteX2" y="connsiteY2"/>
                </a:cxn>
                <a:cxn ang="0">
                  <a:pos x="connsiteX3" y="connsiteY3"/>
                </a:cxn>
              </a:cxnLst>
              <a:rect l="l" t="t" r="r" b="b"/>
              <a:pathLst>
                <a:path w="2029768" h="1035010">
                  <a:moveTo>
                    <a:pt x="1016" y="1035010"/>
                  </a:moveTo>
                  <a:cubicBezTo>
                    <a:pt x="66" y="1028328"/>
                    <a:pt x="0" y="1021614"/>
                    <a:pt x="0" y="1014884"/>
                  </a:cubicBezTo>
                  <a:cubicBezTo>
                    <a:pt x="0" y="454379"/>
                    <a:pt x="454379" y="0"/>
                    <a:pt x="1014884" y="0"/>
                  </a:cubicBezTo>
                  <a:cubicBezTo>
                    <a:pt x="1575389" y="0"/>
                    <a:pt x="2029768" y="454379"/>
                    <a:pt x="2029768" y="1014884"/>
                  </a:cubicBezTo>
                </a:path>
              </a:pathLst>
            </a:custGeom>
            <a:solidFill>
              <a:schemeClr val="bg1"/>
            </a:solidFill>
            <a:ln w="28575">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47" name="Picture 46">
              <a:extLst>
                <a:ext uri="{FF2B5EF4-FFF2-40B4-BE49-F238E27FC236}">
                  <a16:creationId xmlns:a16="http://schemas.microsoft.com/office/drawing/2014/main" id="{70FB4BFA-5196-47BE-849C-2B177A8DD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71089" y="3969032"/>
              <a:ext cx="655489" cy="557166"/>
            </a:xfrm>
            <a:prstGeom prst="rect">
              <a:avLst/>
            </a:prstGeom>
          </p:spPr>
        </p:pic>
      </p:grpSp>
      <p:sp>
        <p:nvSpPr>
          <p:cNvPr id="49" name="Rectangle 48">
            <a:extLst>
              <a:ext uri="{FF2B5EF4-FFF2-40B4-BE49-F238E27FC236}">
                <a16:creationId xmlns:a16="http://schemas.microsoft.com/office/drawing/2014/main" id="{6F01BAF5-9223-4CF6-8687-7224179A2AD9}"/>
              </a:ext>
            </a:extLst>
          </p:cNvPr>
          <p:cNvSpPr/>
          <p:nvPr/>
        </p:nvSpPr>
        <p:spPr bwMode="gray">
          <a:xfrm>
            <a:off x="432613" y="967470"/>
            <a:ext cx="3684308" cy="711206"/>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tx1"/>
              </a:solidFill>
            </a:endParaRPr>
          </a:p>
        </p:txBody>
      </p:sp>
      <p:sp>
        <p:nvSpPr>
          <p:cNvPr id="50" name="TextBox 49">
            <a:extLst>
              <a:ext uri="{FF2B5EF4-FFF2-40B4-BE49-F238E27FC236}">
                <a16:creationId xmlns:a16="http://schemas.microsoft.com/office/drawing/2014/main" id="{5DEA89DB-A4AA-4E24-8E70-CFBBC78F12D2}"/>
              </a:ext>
            </a:extLst>
          </p:cNvPr>
          <p:cNvSpPr txBox="1"/>
          <p:nvPr/>
        </p:nvSpPr>
        <p:spPr bwMode="gray">
          <a:xfrm>
            <a:off x="493145" y="1031044"/>
            <a:ext cx="3684316" cy="153888"/>
          </a:xfrm>
          <a:prstGeom prst="rect">
            <a:avLst/>
          </a:prstGeom>
          <a:noFill/>
        </p:spPr>
        <p:txBody>
          <a:bodyPr wrap="square" lIns="0" tIns="0" rIns="0" bIns="0" rtlCol="0">
            <a:spAutoFit/>
          </a:bodyPr>
          <a:lstStyle/>
          <a:p>
            <a:pPr>
              <a:spcBef>
                <a:spcPts val="500"/>
              </a:spcBef>
            </a:pPr>
            <a:r>
              <a:rPr lang="en-US" sz="1000" b="1" dirty="0"/>
              <a:t>Interviewers</a:t>
            </a:r>
          </a:p>
        </p:txBody>
      </p:sp>
      <p:grpSp>
        <p:nvGrpSpPr>
          <p:cNvPr id="81" name="Group 80">
            <a:extLst>
              <a:ext uri="{FF2B5EF4-FFF2-40B4-BE49-F238E27FC236}">
                <a16:creationId xmlns:a16="http://schemas.microsoft.com/office/drawing/2014/main" id="{9A09A1B2-2C2A-4EC3-8F6B-CFBA39471C7D}"/>
              </a:ext>
            </a:extLst>
          </p:cNvPr>
          <p:cNvGrpSpPr/>
          <p:nvPr/>
        </p:nvGrpSpPr>
        <p:grpSpPr>
          <a:xfrm>
            <a:off x="863060" y="1267151"/>
            <a:ext cx="2883954" cy="298295"/>
            <a:chOff x="1507245" y="1254200"/>
            <a:chExt cx="2883954" cy="298295"/>
          </a:xfrm>
          <a:noFill/>
        </p:grpSpPr>
        <p:sp>
          <p:nvSpPr>
            <p:cNvPr id="53" name="TextBox 52">
              <a:extLst>
                <a:ext uri="{FF2B5EF4-FFF2-40B4-BE49-F238E27FC236}">
                  <a16:creationId xmlns:a16="http://schemas.microsoft.com/office/drawing/2014/main" id="{DBD14466-AD40-410B-B8B6-F12D8A20CF3F}"/>
                </a:ext>
              </a:extLst>
            </p:cNvPr>
            <p:cNvSpPr txBox="1"/>
            <p:nvPr/>
          </p:nvSpPr>
          <p:spPr bwMode="gray">
            <a:xfrm>
              <a:off x="1796180" y="1254200"/>
              <a:ext cx="1038408" cy="276999"/>
            </a:xfrm>
            <a:prstGeom prst="rect">
              <a:avLst/>
            </a:prstGeom>
            <a:grpFill/>
          </p:spPr>
          <p:txBody>
            <a:bodyPr wrap="square" lIns="0" tIns="0" rIns="0" bIns="0" rtlCol="0">
              <a:spAutoFit/>
            </a:bodyPr>
            <a:lstStyle/>
            <a:p>
              <a:pPr>
                <a:spcBef>
                  <a:spcPts val="500"/>
                </a:spcBef>
              </a:pPr>
              <a:r>
                <a:rPr lang="en-US" sz="900" dirty="0"/>
                <a:t>Upper School Director</a:t>
              </a:r>
            </a:p>
          </p:txBody>
        </p:sp>
        <p:sp>
          <p:nvSpPr>
            <p:cNvPr id="55" name="TextBox 54">
              <a:extLst>
                <a:ext uri="{FF2B5EF4-FFF2-40B4-BE49-F238E27FC236}">
                  <a16:creationId xmlns:a16="http://schemas.microsoft.com/office/drawing/2014/main" id="{2B5CC7E6-5890-4B1F-A915-A79F52BF7715}"/>
                </a:ext>
              </a:extLst>
            </p:cNvPr>
            <p:cNvSpPr txBox="1"/>
            <p:nvPr/>
          </p:nvSpPr>
          <p:spPr bwMode="gray">
            <a:xfrm>
              <a:off x="3352791" y="1256121"/>
              <a:ext cx="1038408" cy="276999"/>
            </a:xfrm>
            <a:prstGeom prst="rect">
              <a:avLst/>
            </a:prstGeom>
            <a:grpFill/>
          </p:spPr>
          <p:txBody>
            <a:bodyPr wrap="square" lIns="0" tIns="0" rIns="0" bIns="0" rtlCol="0">
              <a:spAutoFit/>
            </a:bodyPr>
            <a:lstStyle/>
            <a:p>
              <a:pPr>
                <a:spcBef>
                  <a:spcPts val="500"/>
                </a:spcBef>
              </a:pPr>
              <a:r>
                <a:rPr lang="en-US" sz="900" dirty="0"/>
                <a:t>Upper School Academic Dean</a:t>
              </a:r>
            </a:p>
          </p:txBody>
        </p:sp>
        <p:grpSp>
          <p:nvGrpSpPr>
            <p:cNvPr id="79" name="Group 78">
              <a:extLst>
                <a:ext uri="{FF2B5EF4-FFF2-40B4-BE49-F238E27FC236}">
                  <a16:creationId xmlns:a16="http://schemas.microsoft.com/office/drawing/2014/main" id="{CCA28540-E996-498B-B47C-A902B5D63FC2}"/>
                </a:ext>
              </a:extLst>
            </p:cNvPr>
            <p:cNvGrpSpPr/>
            <p:nvPr/>
          </p:nvGrpSpPr>
          <p:grpSpPr>
            <a:xfrm>
              <a:off x="3069432" y="1256121"/>
              <a:ext cx="210312" cy="296374"/>
              <a:chOff x="2318120" y="1296483"/>
              <a:chExt cx="210312" cy="296374"/>
            </a:xfrm>
            <a:grpFill/>
          </p:grpSpPr>
          <p:cxnSp>
            <p:nvCxnSpPr>
              <p:cNvPr id="62" name="Straight Connector 61">
                <a:extLst>
                  <a:ext uri="{FF2B5EF4-FFF2-40B4-BE49-F238E27FC236}">
                    <a16:creationId xmlns:a16="http://schemas.microsoft.com/office/drawing/2014/main" id="{32CF5989-A4A7-48EB-943F-14795C29DD22}"/>
                  </a:ext>
                </a:extLst>
              </p:cNvPr>
              <p:cNvCxnSpPr/>
              <p:nvPr/>
            </p:nvCxnSpPr>
            <p:spPr bwMode="gray">
              <a:xfrm>
                <a:off x="2318120" y="1592857"/>
                <a:ext cx="210312" cy="0"/>
              </a:xfrm>
              <a:prstGeom prst="line">
                <a:avLst/>
              </a:prstGeom>
              <a:grpFill/>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75" name="Picture 74" descr="A close up of a logo&#10;&#10;Description automatically generated">
                <a:extLst>
                  <a:ext uri="{FF2B5EF4-FFF2-40B4-BE49-F238E27FC236}">
                    <a16:creationId xmlns:a16="http://schemas.microsoft.com/office/drawing/2014/main" id="{A003EF82-E81C-4790-9627-72EBCF56664A}"/>
                  </a:ext>
                </a:extLst>
              </p:cNvPr>
              <p:cNvPicPr>
                <a:picLocks noChangeAspect="1"/>
              </p:cNvPicPr>
              <p:nvPr/>
            </p:nvPicPr>
            <p:blipFill>
              <a:blip r:embed="rId4"/>
              <a:stretch>
                <a:fillRect/>
              </a:stretch>
            </p:blipFill>
            <p:spPr>
              <a:xfrm>
                <a:off x="2318563" y="1296483"/>
                <a:ext cx="209427" cy="257492"/>
              </a:xfrm>
              <a:prstGeom prst="rect">
                <a:avLst/>
              </a:prstGeom>
              <a:grpFill/>
            </p:spPr>
          </p:pic>
        </p:grpSp>
        <p:grpSp>
          <p:nvGrpSpPr>
            <p:cNvPr id="78" name="Group 77">
              <a:extLst>
                <a:ext uri="{FF2B5EF4-FFF2-40B4-BE49-F238E27FC236}">
                  <a16:creationId xmlns:a16="http://schemas.microsoft.com/office/drawing/2014/main" id="{4AF7FA01-2B53-4E39-848A-514B854A4A65}"/>
                </a:ext>
              </a:extLst>
            </p:cNvPr>
            <p:cNvGrpSpPr/>
            <p:nvPr/>
          </p:nvGrpSpPr>
          <p:grpSpPr>
            <a:xfrm>
              <a:off x="1507245" y="1254200"/>
              <a:ext cx="210312" cy="261889"/>
              <a:chOff x="424775" y="1330968"/>
              <a:chExt cx="210312" cy="261889"/>
            </a:xfrm>
            <a:grpFill/>
          </p:grpSpPr>
          <p:pic>
            <p:nvPicPr>
              <p:cNvPr id="69" name="Picture 68" descr="A picture containing building&#10;&#10;Description automatically generated">
                <a:extLst>
                  <a:ext uri="{FF2B5EF4-FFF2-40B4-BE49-F238E27FC236}">
                    <a16:creationId xmlns:a16="http://schemas.microsoft.com/office/drawing/2014/main" id="{4B177F4A-3AF0-49BF-8359-272E1FD6A98B}"/>
                  </a:ext>
                </a:extLst>
              </p:cNvPr>
              <p:cNvPicPr>
                <a:picLocks noChangeAspect="1"/>
              </p:cNvPicPr>
              <p:nvPr/>
            </p:nvPicPr>
            <p:blipFill>
              <a:blip r:embed="rId5"/>
              <a:stretch>
                <a:fillRect/>
              </a:stretch>
            </p:blipFill>
            <p:spPr>
              <a:xfrm>
                <a:off x="441100" y="1330968"/>
                <a:ext cx="177662" cy="223007"/>
              </a:xfrm>
              <a:prstGeom prst="rect">
                <a:avLst/>
              </a:prstGeom>
              <a:grpFill/>
            </p:spPr>
          </p:pic>
          <p:cxnSp>
            <p:nvCxnSpPr>
              <p:cNvPr id="76" name="Straight Connector 75">
                <a:extLst>
                  <a:ext uri="{FF2B5EF4-FFF2-40B4-BE49-F238E27FC236}">
                    <a16:creationId xmlns:a16="http://schemas.microsoft.com/office/drawing/2014/main" id="{8A807917-87B1-4823-9ABE-624395C493DE}"/>
                  </a:ext>
                </a:extLst>
              </p:cNvPr>
              <p:cNvCxnSpPr/>
              <p:nvPr/>
            </p:nvCxnSpPr>
            <p:spPr bwMode="gray">
              <a:xfrm>
                <a:off x="424775" y="1592857"/>
                <a:ext cx="210312" cy="0"/>
              </a:xfrm>
              <a:prstGeom prst="line">
                <a:avLst/>
              </a:prstGeom>
              <a:grpFill/>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92" name="Group 91">
            <a:extLst>
              <a:ext uri="{FF2B5EF4-FFF2-40B4-BE49-F238E27FC236}">
                <a16:creationId xmlns:a16="http://schemas.microsoft.com/office/drawing/2014/main" id="{29169777-4FAC-4F9C-A05B-9A0D5460C6AD}"/>
              </a:ext>
            </a:extLst>
          </p:cNvPr>
          <p:cNvGrpSpPr/>
          <p:nvPr/>
        </p:nvGrpSpPr>
        <p:grpSpPr>
          <a:xfrm>
            <a:off x="4265217" y="967470"/>
            <a:ext cx="1739851" cy="711206"/>
            <a:chOff x="1919501" y="1080387"/>
            <a:chExt cx="3825948" cy="711206"/>
          </a:xfrm>
          <a:noFill/>
        </p:grpSpPr>
        <p:sp>
          <p:nvSpPr>
            <p:cNvPr id="93" name="Rectangle 92">
              <a:extLst>
                <a:ext uri="{FF2B5EF4-FFF2-40B4-BE49-F238E27FC236}">
                  <a16:creationId xmlns:a16="http://schemas.microsoft.com/office/drawing/2014/main" id="{0A70714A-EDD6-4752-A4D6-B0BFF614DBE0}"/>
                </a:ext>
              </a:extLst>
            </p:cNvPr>
            <p:cNvSpPr/>
            <p:nvPr/>
          </p:nvSpPr>
          <p:spPr bwMode="gray">
            <a:xfrm>
              <a:off x="1919501" y="1080387"/>
              <a:ext cx="3684308" cy="711206"/>
            </a:xfrm>
            <a:prstGeom prst="rect">
              <a:avLst/>
            </a:prstGeom>
            <a:grp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tx1"/>
                </a:solidFill>
              </a:endParaRPr>
            </a:p>
          </p:txBody>
        </p:sp>
        <p:sp>
          <p:nvSpPr>
            <p:cNvPr id="94" name="TextBox 93">
              <a:extLst>
                <a:ext uri="{FF2B5EF4-FFF2-40B4-BE49-F238E27FC236}">
                  <a16:creationId xmlns:a16="http://schemas.microsoft.com/office/drawing/2014/main" id="{6A3E9EAE-CC9D-4AFE-8212-0B3ACF26F3A2}"/>
                </a:ext>
              </a:extLst>
            </p:cNvPr>
            <p:cNvSpPr txBox="1"/>
            <p:nvPr/>
          </p:nvSpPr>
          <p:spPr bwMode="gray">
            <a:xfrm>
              <a:off x="2061133" y="1143961"/>
              <a:ext cx="3684316" cy="153888"/>
            </a:xfrm>
            <a:prstGeom prst="rect">
              <a:avLst/>
            </a:prstGeom>
            <a:grpFill/>
            <a:ln>
              <a:noFill/>
            </a:ln>
          </p:spPr>
          <p:txBody>
            <a:bodyPr wrap="square" lIns="0" tIns="0" rIns="0" bIns="0" rtlCol="0">
              <a:spAutoFit/>
            </a:bodyPr>
            <a:lstStyle/>
            <a:p>
              <a:pPr>
                <a:spcBef>
                  <a:spcPts val="500"/>
                </a:spcBef>
              </a:pPr>
              <a:r>
                <a:rPr lang="en-US" sz="1000" b="1" dirty="0"/>
                <a:t>Interview Focus</a:t>
              </a:r>
            </a:p>
          </p:txBody>
        </p:sp>
      </p:grpSp>
      <p:sp>
        <p:nvSpPr>
          <p:cNvPr id="104" name="TextBox 103">
            <a:extLst>
              <a:ext uri="{FF2B5EF4-FFF2-40B4-BE49-F238E27FC236}">
                <a16:creationId xmlns:a16="http://schemas.microsoft.com/office/drawing/2014/main" id="{C37E247F-ED84-4E78-95F9-5FC3048333F5}"/>
              </a:ext>
            </a:extLst>
          </p:cNvPr>
          <p:cNvSpPr txBox="1"/>
          <p:nvPr/>
        </p:nvSpPr>
        <p:spPr>
          <a:xfrm>
            <a:off x="4445717" y="1271230"/>
            <a:ext cx="1522471" cy="276999"/>
          </a:xfrm>
          <a:prstGeom prst="rect">
            <a:avLst/>
          </a:prstGeom>
          <a:noFill/>
        </p:spPr>
        <p:txBody>
          <a:bodyPr wrap="square" lIns="0" tIns="0" rIns="0" bIns="0" rtlCol="0">
            <a:spAutoFit/>
          </a:bodyPr>
          <a:lstStyle/>
          <a:p>
            <a:pPr>
              <a:spcBef>
                <a:spcPts val="500"/>
              </a:spcBef>
            </a:pPr>
            <a:r>
              <a:rPr lang="en-US" sz="900" dirty="0"/>
              <a:t>Pedagogy, Mindset, Professional Learning</a:t>
            </a:r>
          </a:p>
        </p:txBody>
      </p:sp>
    </p:spTree>
    <p:extLst>
      <p:ext uri="{BB962C8B-B14F-4D97-AF65-F5344CB8AC3E}">
        <p14:creationId xmlns:p14="http://schemas.microsoft.com/office/powerpoint/2010/main" val="128887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88013-B91D-46D7-A71B-4E83C0DE0808}"/>
              </a:ext>
            </a:extLst>
          </p:cNvPr>
          <p:cNvSpPr>
            <a:spLocks noGrp="1"/>
          </p:cNvSpPr>
          <p:nvPr>
            <p:ph type="title"/>
          </p:nvPr>
        </p:nvSpPr>
        <p:spPr/>
        <p:txBody>
          <a:bodyPr/>
          <a:lstStyle/>
          <a:p>
            <a:r>
              <a:rPr lang="en-US" dirty="0"/>
              <a:t>Focus Areas Provide Roadmap For Interviews </a:t>
            </a:r>
          </a:p>
        </p:txBody>
      </p:sp>
      <p:sp>
        <p:nvSpPr>
          <p:cNvPr id="3" name="Text Placeholder 2">
            <a:extLst>
              <a:ext uri="{FF2B5EF4-FFF2-40B4-BE49-F238E27FC236}">
                <a16:creationId xmlns:a16="http://schemas.microsoft.com/office/drawing/2014/main" id="{BF706299-1308-439E-8F6A-7EC2292F1963}"/>
              </a:ext>
            </a:extLst>
          </p:cNvPr>
          <p:cNvSpPr>
            <a:spLocks noGrp="1"/>
          </p:cNvSpPr>
          <p:nvPr>
            <p:ph type="body" sz="quarter" idx="15"/>
          </p:nvPr>
        </p:nvSpPr>
        <p:spPr/>
        <p:txBody>
          <a:bodyPr/>
          <a:lstStyle/>
          <a:p>
            <a:r>
              <a:rPr lang="en-US" dirty="0"/>
              <a:t>Eight Identified Priority Areas, Associated Sample Questions</a:t>
            </a:r>
          </a:p>
        </p:txBody>
      </p:sp>
      <p:sp>
        <p:nvSpPr>
          <p:cNvPr id="4" name="Text Placeholder 3">
            <a:extLst>
              <a:ext uri="{FF2B5EF4-FFF2-40B4-BE49-F238E27FC236}">
                <a16:creationId xmlns:a16="http://schemas.microsoft.com/office/drawing/2014/main" id="{6F8CE266-57CB-414E-9CCD-5DAAA3D2A3F2}"/>
              </a:ext>
            </a:extLst>
          </p:cNvPr>
          <p:cNvSpPr>
            <a:spLocks noGrp="1"/>
          </p:cNvSpPr>
          <p:nvPr>
            <p:ph type="body" sz="quarter" idx="16"/>
          </p:nvPr>
        </p:nvSpPr>
        <p:spPr>
          <a:xfrm>
            <a:off x="280194" y="99782"/>
            <a:ext cx="2560320" cy="123111"/>
          </a:xfrm>
        </p:spPr>
        <p:txBody>
          <a:bodyPr/>
          <a:lstStyle/>
          <a:p>
            <a:r>
              <a:rPr lang="en-US" dirty="0"/>
              <a:t>Tactic #7: Priority-Focused Interview Schedule</a:t>
            </a:r>
          </a:p>
        </p:txBody>
      </p:sp>
      <p:sp>
        <p:nvSpPr>
          <p:cNvPr id="5" name="Text Placeholder 4">
            <a:extLst>
              <a:ext uri="{FF2B5EF4-FFF2-40B4-BE49-F238E27FC236}">
                <a16:creationId xmlns:a16="http://schemas.microsoft.com/office/drawing/2014/main" id="{B4039164-70B8-46AC-8151-C39B177C660B}"/>
              </a:ext>
            </a:extLst>
          </p:cNvPr>
          <p:cNvSpPr>
            <a:spLocks noGrp="1"/>
          </p:cNvSpPr>
          <p:nvPr>
            <p:ph type="body" sz="quarter" idx="18"/>
          </p:nvPr>
        </p:nvSpPr>
        <p:spPr>
          <a:xfrm>
            <a:off x="5051580" y="4677489"/>
            <a:ext cx="1349220" cy="123111"/>
          </a:xfrm>
        </p:spPr>
        <p:txBody>
          <a:bodyPr/>
          <a:lstStyle/>
          <a:p>
            <a:r>
              <a:rPr lang="en-US" dirty="0"/>
              <a:t>Source: EAB interviews and analysis.</a:t>
            </a:r>
          </a:p>
        </p:txBody>
      </p:sp>
      <p:sp>
        <p:nvSpPr>
          <p:cNvPr id="6" name="Text Placeholder 5">
            <a:extLst>
              <a:ext uri="{FF2B5EF4-FFF2-40B4-BE49-F238E27FC236}">
                <a16:creationId xmlns:a16="http://schemas.microsoft.com/office/drawing/2014/main" id="{B801A48C-796E-4583-8790-4D9E47AC55B8}"/>
              </a:ext>
            </a:extLst>
          </p:cNvPr>
          <p:cNvSpPr>
            <a:spLocks noGrp="1"/>
          </p:cNvSpPr>
          <p:nvPr>
            <p:ph type="body" sz="quarter" idx="19"/>
          </p:nvPr>
        </p:nvSpPr>
        <p:spPr/>
        <p:txBody>
          <a:bodyPr/>
          <a:lstStyle/>
          <a:p>
            <a:endParaRPr lang="en-US" dirty="0"/>
          </a:p>
        </p:txBody>
      </p:sp>
      <p:graphicFrame>
        <p:nvGraphicFramePr>
          <p:cNvPr id="7" name="Table 6">
            <a:extLst>
              <a:ext uri="{FF2B5EF4-FFF2-40B4-BE49-F238E27FC236}">
                <a16:creationId xmlns:a16="http://schemas.microsoft.com/office/drawing/2014/main" id="{026BEBD1-9B0B-4982-A46D-A895DA0F3924}"/>
              </a:ext>
            </a:extLst>
          </p:cNvPr>
          <p:cNvGraphicFramePr>
            <a:graphicFrameLocks noGrp="1"/>
          </p:cNvGraphicFramePr>
          <p:nvPr/>
        </p:nvGraphicFramePr>
        <p:xfrm>
          <a:off x="277812" y="954687"/>
          <a:ext cx="5842792" cy="3439160"/>
        </p:xfrm>
        <a:graphic>
          <a:graphicData uri="http://schemas.openxmlformats.org/drawingml/2006/table">
            <a:tbl>
              <a:tblPr firstRow="1" bandRow="1">
                <a:tableStyleId>{7DF18680-E054-41AD-8BC1-D1AEF772440D}</a:tableStyleId>
              </a:tblPr>
              <a:tblGrid>
                <a:gridCol w="1531110">
                  <a:extLst>
                    <a:ext uri="{9D8B030D-6E8A-4147-A177-3AD203B41FA5}">
                      <a16:colId xmlns:a16="http://schemas.microsoft.com/office/drawing/2014/main" val="20000"/>
                    </a:ext>
                  </a:extLst>
                </a:gridCol>
                <a:gridCol w="1775791">
                  <a:extLst>
                    <a:ext uri="{9D8B030D-6E8A-4147-A177-3AD203B41FA5}">
                      <a16:colId xmlns:a16="http://schemas.microsoft.com/office/drawing/2014/main" val="20001"/>
                    </a:ext>
                  </a:extLst>
                </a:gridCol>
                <a:gridCol w="2535891">
                  <a:extLst>
                    <a:ext uri="{9D8B030D-6E8A-4147-A177-3AD203B41FA5}">
                      <a16:colId xmlns:a16="http://schemas.microsoft.com/office/drawing/2014/main" val="20002"/>
                    </a:ext>
                  </a:extLst>
                </a:gridCol>
              </a:tblGrid>
              <a:tr h="197067">
                <a:tc>
                  <a:txBody>
                    <a:bodyPr/>
                    <a:lstStyle/>
                    <a:p>
                      <a:pPr algn="l">
                        <a:spcBef>
                          <a:spcPts val="300"/>
                        </a:spcBef>
                      </a:pPr>
                      <a:r>
                        <a:rPr lang="en-US" sz="800" kern="1200" dirty="0"/>
                        <a:t>Interview Team</a:t>
                      </a:r>
                      <a:endParaRPr lang="en-US" sz="800" b="1" kern="1200" dirty="0">
                        <a:solidFill>
                          <a:schemeClr val="lt1"/>
                        </a:solidFill>
                        <a:latin typeface="+mn-lt"/>
                        <a:ea typeface="+mn-ea"/>
                        <a:cs typeface="+mn-cs"/>
                      </a:endParaRPr>
                    </a:p>
                  </a:txBody>
                  <a:tcPr marL="64008" marR="64008" anchor="ctr"/>
                </a:tc>
                <a:tc>
                  <a:txBody>
                    <a:bodyPr/>
                    <a:lstStyle/>
                    <a:p>
                      <a:pPr algn="l">
                        <a:spcBef>
                          <a:spcPts val="300"/>
                        </a:spcBef>
                      </a:pPr>
                      <a:r>
                        <a:rPr lang="en-US" sz="800" kern="1200" dirty="0"/>
                        <a:t>Interview Focus</a:t>
                      </a:r>
                      <a:endParaRPr lang="en-US" sz="800" b="1" kern="1200" dirty="0">
                        <a:solidFill>
                          <a:schemeClr val="lt1"/>
                        </a:solidFill>
                        <a:latin typeface="+mn-lt"/>
                        <a:ea typeface="+mn-ea"/>
                        <a:cs typeface="+mn-cs"/>
                      </a:endParaRPr>
                    </a:p>
                  </a:txBody>
                  <a:tcPr marL="64008" marR="64008" anchor="ctr"/>
                </a:tc>
                <a:tc>
                  <a:txBody>
                    <a:bodyPr/>
                    <a:lstStyle/>
                    <a:p>
                      <a:pPr algn="l">
                        <a:spcBef>
                          <a:spcPts val="300"/>
                        </a:spcBef>
                      </a:pPr>
                      <a:r>
                        <a:rPr lang="en-US" sz="800" kern="1200" dirty="0"/>
                        <a:t>Sample Question</a:t>
                      </a:r>
                      <a:endParaRPr lang="en-US" sz="800" b="1" kern="1200" dirty="0">
                        <a:solidFill>
                          <a:schemeClr val="lt1"/>
                        </a:solidFill>
                        <a:latin typeface="+mn-lt"/>
                        <a:ea typeface="+mn-ea"/>
                        <a:cs typeface="+mn-cs"/>
                      </a:endParaRPr>
                    </a:p>
                  </a:txBody>
                  <a:tcPr marL="64008" marR="64008" anchor="ctr"/>
                </a:tc>
                <a:extLst>
                  <a:ext uri="{0D108BD9-81ED-4DB2-BD59-A6C34878D82A}">
                    <a16:rowId xmlns:a16="http://schemas.microsoft.com/office/drawing/2014/main" val="10000"/>
                  </a:ext>
                </a:extLst>
              </a:tr>
              <a:tr h="370840">
                <a:tc>
                  <a:txBody>
                    <a:bodyPr/>
                    <a:lstStyle/>
                    <a:p>
                      <a:pPr algn="l">
                        <a:spcBef>
                          <a:spcPts val="300"/>
                        </a:spcBef>
                      </a:pPr>
                      <a:r>
                        <a:rPr lang="en-US" sz="800" b="1" kern="1200" dirty="0"/>
                        <a:t>Student Life</a:t>
                      </a:r>
                      <a:endParaRPr lang="en-US" sz="800" b="1" kern="1200" dirty="0">
                        <a:solidFill>
                          <a:schemeClr val="tx1"/>
                        </a:solidFill>
                        <a:latin typeface="+mn-lt"/>
                        <a:ea typeface="+mn-ea"/>
                        <a:cs typeface="+mn-cs"/>
                      </a:endParaRPr>
                    </a:p>
                  </a:txBody>
                  <a:tcPr marL="64008" marR="64008"/>
                </a:tc>
                <a:tc>
                  <a:txBody>
                    <a:bodyPr/>
                    <a:lstStyle/>
                    <a:p>
                      <a:pPr algn="l">
                        <a:spcBef>
                          <a:spcPts val="300"/>
                        </a:spcBef>
                      </a:pPr>
                      <a:r>
                        <a:rPr lang="en-US" sz="800" baseline="0" dirty="0"/>
                        <a:t>School Culture, Classroom Environment, Student Relationships</a:t>
                      </a:r>
                      <a:endParaRPr lang="en-US" sz="800" dirty="0">
                        <a:latin typeface="+mn-lt"/>
                      </a:endParaRPr>
                    </a:p>
                  </a:txBody>
                  <a:tcPr marL="64008" marR="64008"/>
                </a:tc>
                <a:tc>
                  <a:txBody>
                    <a:bodyPr/>
                    <a:lstStyle/>
                    <a:p>
                      <a:r>
                        <a:rPr lang="en-US" dirty="0"/>
                        <a:t>How do you find a balance between close relationships with your students and professional distance? </a:t>
                      </a:r>
                    </a:p>
                  </a:txBody>
                  <a:tcPr/>
                </a:tc>
                <a:extLst>
                  <a:ext uri="{0D108BD9-81ED-4DB2-BD59-A6C34878D82A}">
                    <a16:rowId xmlns:a16="http://schemas.microsoft.com/office/drawing/2014/main" val="1875613470"/>
                  </a:ext>
                </a:extLst>
              </a:tr>
              <a:tr h="370840">
                <a:tc>
                  <a:txBody>
                    <a:bodyPr/>
                    <a:lstStyle/>
                    <a:p>
                      <a:pPr algn="l">
                        <a:spcBef>
                          <a:spcPts val="300"/>
                        </a:spcBef>
                      </a:pPr>
                      <a:r>
                        <a:rPr lang="en-US" sz="800" b="1" kern="1200" dirty="0">
                          <a:solidFill>
                            <a:schemeClr val="tx1"/>
                          </a:solidFill>
                          <a:latin typeface="+mn-lt"/>
                          <a:ea typeface="+mn-ea"/>
                          <a:cs typeface="+mn-cs"/>
                        </a:rPr>
                        <a:t>Unbounded Classroom</a:t>
                      </a:r>
                    </a:p>
                  </a:txBody>
                  <a:tcPr marL="64008" marR="64008"/>
                </a:tc>
                <a:tc>
                  <a:txBody>
                    <a:bodyPr/>
                    <a:lstStyle/>
                    <a:p>
                      <a:pPr algn="l">
                        <a:spcBef>
                          <a:spcPts val="300"/>
                        </a:spcBef>
                      </a:pPr>
                      <a:r>
                        <a:rPr lang="en-US" sz="800" dirty="0">
                          <a:latin typeface="+mn-lt"/>
                        </a:rPr>
                        <a:t>Experiential, Global, Immersive and Integrated Learning</a:t>
                      </a:r>
                    </a:p>
                  </a:txBody>
                  <a:tcPr marL="64008" marR="64008"/>
                </a:tc>
                <a:tc>
                  <a:txBody>
                    <a:bodyPr/>
                    <a:lstStyle/>
                    <a:p>
                      <a:r>
                        <a:rPr lang="en-US" dirty="0"/>
                        <a:t>Describe a situation in your professional life where you took a risk. What was the outcome?</a:t>
                      </a:r>
                    </a:p>
                  </a:txBody>
                  <a:tcPr/>
                </a:tc>
                <a:extLst>
                  <a:ext uri="{0D108BD9-81ED-4DB2-BD59-A6C34878D82A}">
                    <a16:rowId xmlns:a16="http://schemas.microsoft.com/office/drawing/2014/main" val="456096674"/>
                  </a:ext>
                </a:extLst>
              </a:tr>
              <a:tr h="370840">
                <a:tc>
                  <a:txBody>
                    <a:bodyPr/>
                    <a:lstStyle/>
                    <a:p>
                      <a:pPr algn="l">
                        <a:spcBef>
                          <a:spcPts val="300"/>
                        </a:spcBef>
                      </a:pPr>
                      <a:r>
                        <a:rPr lang="en-US" sz="800" b="1" kern="1200" dirty="0">
                          <a:solidFill>
                            <a:schemeClr val="tx1"/>
                          </a:solidFill>
                          <a:latin typeface="+mn-lt"/>
                          <a:ea typeface="+mn-ea"/>
                          <a:cs typeface="+mn-cs"/>
                        </a:rPr>
                        <a:t>Academic Committee</a:t>
                      </a:r>
                    </a:p>
                  </a:txBody>
                  <a:tcPr marL="64008" marR="64008"/>
                </a:tc>
                <a:tc>
                  <a:txBody>
                    <a:bodyPr/>
                    <a:lstStyle/>
                    <a:p>
                      <a:pPr algn="l">
                        <a:spcBef>
                          <a:spcPts val="300"/>
                        </a:spcBef>
                      </a:pPr>
                      <a:r>
                        <a:rPr lang="en-US" sz="800" dirty="0">
                          <a:latin typeface="+mn-lt"/>
                        </a:rPr>
                        <a:t>Intellectual Engagement, Collegiality, Faculty Culture</a:t>
                      </a:r>
                    </a:p>
                  </a:txBody>
                  <a:tcPr marL="64008" marR="64008"/>
                </a:tc>
                <a:tc>
                  <a:txBody>
                    <a:bodyPr/>
                    <a:lstStyle/>
                    <a:p>
                      <a:r>
                        <a:rPr lang="en-US" dirty="0"/>
                        <a:t>What are you reading right now?</a:t>
                      </a:r>
                    </a:p>
                  </a:txBody>
                  <a:tcPr/>
                </a:tc>
                <a:extLst>
                  <a:ext uri="{0D108BD9-81ED-4DB2-BD59-A6C34878D82A}">
                    <a16:rowId xmlns:a16="http://schemas.microsoft.com/office/drawing/2014/main" val="1199531770"/>
                  </a:ext>
                </a:extLst>
              </a:tr>
              <a:tr h="370840">
                <a:tc>
                  <a:txBody>
                    <a:bodyPr/>
                    <a:lstStyle/>
                    <a:p>
                      <a:pPr algn="l">
                        <a:spcBef>
                          <a:spcPts val="300"/>
                        </a:spcBef>
                      </a:pPr>
                      <a:r>
                        <a:rPr lang="en-US" sz="800" b="1" kern="1200" dirty="0"/>
                        <a:t>Academic Administration</a:t>
                      </a:r>
                      <a:endParaRPr lang="en-US" sz="800" b="1" kern="1200" dirty="0">
                        <a:solidFill>
                          <a:schemeClr val="tx1"/>
                        </a:solidFill>
                        <a:latin typeface="+mn-lt"/>
                        <a:ea typeface="+mn-ea"/>
                        <a:cs typeface="+mn-cs"/>
                      </a:endParaRPr>
                    </a:p>
                  </a:txBody>
                  <a:tcPr marL="64008" marR="64008"/>
                </a:tc>
                <a:tc>
                  <a:txBody>
                    <a:bodyPr/>
                    <a:lstStyle/>
                    <a:p>
                      <a:pPr algn="l">
                        <a:spcBef>
                          <a:spcPts val="300"/>
                        </a:spcBef>
                      </a:pPr>
                      <a:r>
                        <a:rPr lang="en-US" sz="800" baseline="0" dirty="0"/>
                        <a:t>Pedagogy, Professional </a:t>
                      </a:r>
                      <a:br>
                        <a:rPr lang="en-US" sz="800" baseline="0" dirty="0"/>
                      </a:br>
                      <a:r>
                        <a:rPr lang="en-US" sz="800" baseline="0" dirty="0"/>
                        <a:t>Learning, Mindset</a:t>
                      </a:r>
                      <a:endParaRPr lang="en-US" sz="800" dirty="0">
                        <a:latin typeface="+mn-lt"/>
                      </a:endParaRPr>
                    </a:p>
                  </a:txBody>
                  <a:tcPr marL="64008" marR="64008"/>
                </a:tc>
                <a:tc>
                  <a:txBody>
                    <a:bodyPr/>
                    <a:lstStyle/>
                    <a:p>
                      <a:r>
                        <a:rPr lang="en-US" dirty="0"/>
                        <a:t>How do you think your teaching could develop further? </a:t>
                      </a:r>
                    </a:p>
                  </a:txBody>
                  <a:tcPr/>
                </a:tc>
                <a:extLst>
                  <a:ext uri="{0D108BD9-81ED-4DB2-BD59-A6C34878D82A}">
                    <a16:rowId xmlns:a16="http://schemas.microsoft.com/office/drawing/2014/main" val="3911174122"/>
                  </a:ext>
                </a:extLst>
              </a:tr>
              <a:tr h="370840">
                <a:tc>
                  <a:txBody>
                    <a:bodyPr/>
                    <a:lstStyle/>
                    <a:p>
                      <a:pPr algn="l">
                        <a:spcBef>
                          <a:spcPts val="300"/>
                        </a:spcBef>
                      </a:pPr>
                      <a:r>
                        <a:rPr lang="en-US" sz="800" b="1" kern="1200" dirty="0">
                          <a:solidFill>
                            <a:schemeClr val="tx1"/>
                          </a:solidFill>
                          <a:latin typeface="+mn-lt"/>
                          <a:ea typeface="+mn-ea"/>
                          <a:cs typeface="+mn-cs"/>
                        </a:rPr>
                        <a:t>Educational &amp; Information Technology</a:t>
                      </a:r>
                    </a:p>
                  </a:txBody>
                  <a:tcPr marL="64008" marR="64008"/>
                </a:tc>
                <a:tc>
                  <a:txBody>
                    <a:bodyPr/>
                    <a:lstStyle/>
                    <a:p>
                      <a:pPr algn="l">
                        <a:spcBef>
                          <a:spcPts val="300"/>
                        </a:spcBef>
                      </a:pPr>
                      <a:r>
                        <a:rPr lang="en-US" sz="800" dirty="0">
                          <a:latin typeface="+mn-lt"/>
                        </a:rPr>
                        <a:t>Innovative Practices, </a:t>
                      </a:r>
                      <a:br>
                        <a:rPr lang="en-US" sz="800" dirty="0">
                          <a:latin typeface="+mn-lt"/>
                        </a:rPr>
                      </a:br>
                      <a:r>
                        <a:rPr lang="en-US" sz="800" dirty="0">
                          <a:latin typeface="+mn-lt"/>
                        </a:rPr>
                        <a:t>Technology</a:t>
                      </a:r>
                    </a:p>
                  </a:txBody>
                  <a:tcPr marL="64008" marR="64008"/>
                </a:tc>
                <a:tc>
                  <a:txBody>
                    <a:bodyPr/>
                    <a:lstStyle/>
                    <a:p>
                      <a:r>
                        <a:rPr lang="en-US" dirty="0"/>
                        <a:t>What role does technology have in </a:t>
                      </a:r>
                      <a:br>
                        <a:rPr lang="en-US" dirty="0"/>
                      </a:br>
                      <a:r>
                        <a:rPr lang="en-US" dirty="0"/>
                        <a:t>your teaching? </a:t>
                      </a:r>
                    </a:p>
                  </a:txBody>
                  <a:tcPr/>
                </a:tc>
                <a:extLst>
                  <a:ext uri="{0D108BD9-81ED-4DB2-BD59-A6C34878D82A}">
                    <a16:rowId xmlns:a16="http://schemas.microsoft.com/office/drawing/2014/main" val="43885082"/>
                  </a:ext>
                </a:extLst>
              </a:tr>
              <a:tr h="370840">
                <a:tc>
                  <a:txBody>
                    <a:bodyPr/>
                    <a:lstStyle/>
                    <a:p>
                      <a:pPr algn="l">
                        <a:spcBef>
                          <a:spcPts val="300"/>
                        </a:spcBef>
                      </a:pPr>
                      <a:r>
                        <a:rPr lang="en-US" sz="800" b="1" kern="1200" dirty="0">
                          <a:solidFill>
                            <a:schemeClr val="tx1"/>
                          </a:solidFill>
                          <a:latin typeface="+mn-lt"/>
                          <a:ea typeface="+mn-ea"/>
                          <a:cs typeface="+mn-cs"/>
                        </a:rPr>
                        <a:t>Community Engagement</a:t>
                      </a:r>
                    </a:p>
                  </a:txBody>
                  <a:tcPr marL="64008" marR="64008"/>
                </a:tc>
                <a:tc>
                  <a:txBody>
                    <a:bodyPr/>
                    <a:lstStyle/>
                    <a:p>
                      <a:pPr algn="l">
                        <a:spcBef>
                          <a:spcPts val="300"/>
                        </a:spcBef>
                      </a:pPr>
                      <a:r>
                        <a:rPr lang="en-US" sz="800" dirty="0">
                          <a:latin typeface="+mn-lt"/>
                        </a:rPr>
                        <a:t>Post-Classroom Impact, </a:t>
                      </a:r>
                      <a:br>
                        <a:rPr lang="en-US" sz="800" dirty="0">
                          <a:latin typeface="+mn-lt"/>
                        </a:rPr>
                      </a:br>
                      <a:r>
                        <a:rPr lang="en-US" sz="800" dirty="0">
                          <a:latin typeface="+mn-lt"/>
                        </a:rPr>
                        <a:t>Service to School</a:t>
                      </a:r>
                    </a:p>
                  </a:txBody>
                  <a:tcPr marL="64008" marR="64008"/>
                </a:tc>
                <a:tc>
                  <a:txBody>
                    <a:bodyPr/>
                    <a:lstStyle/>
                    <a:p>
                      <a:r>
                        <a:rPr lang="en-US" dirty="0"/>
                        <a:t>How would coworkers describe the role you play within a group/team? </a:t>
                      </a:r>
                    </a:p>
                  </a:txBody>
                  <a:tcPr/>
                </a:tc>
                <a:extLst>
                  <a:ext uri="{0D108BD9-81ED-4DB2-BD59-A6C34878D82A}">
                    <a16:rowId xmlns:a16="http://schemas.microsoft.com/office/drawing/2014/main" val="781114031"/>
                  </a:ext>
                </a:extLst>
              </a:tr>
              <a:tr h="370840">
                <a:tc>
                  <a:txBody>
                    <a:bodyPr/>
                    <a:lstStyle/>
                    <a:p>
                      <a:pPr algn="l">
                        <a:spcBef>
                          <a:spcPts val="300"/>
                        </a:spcBef>
                      </a:pPr>
                      <a:r>
                        <a:rPr lang="en-US" sz="800" b="1" kern="1200" dirty="0">
                          <a:solidFill>
                            <a:schemeClr val="tx1"/>
                          </a:solidFill>
                          <a:latin typeface="+mn-lt"/>
                          <a:ea typeface="+mn-ea"/>
                          <a:cs typeface="+mn-cs"/>
                        </a:rPr>
                        <a:t>Diversity and Inclusion</a:t>
                      </a:r>
                    </a:p>
                  </a:txBody>
                  <a:tcPr marL="64008" marR="64008"/>
                </a:tc>
                <a:tc>
                  <a:txBody>
                    <a:bodyPr/>
                    <a:lstStyle/>
                    <a:p>
                      <a:pPr algn="l">
                        <a:spcBef>
                          <a:spcPts val="300"/>
                        </a:spcBef>
                      </a:pPr>
                      <a:r>
                        <a:rPr lang="en-US" sz="800" dirty="0">
                          <a:latin typeface="+mn-lt"/>
                        </a:rPr>
                        <a:t>Cultural Competence, Student Relationships, Classroom Environment </a:t>
                      </a:r>
                    </a:p>
                  </a:txBody>
                  <a:tcPr marL="64008" marR="64008"/>
                </a:tc>
                <a:tc>
                  <a:txBody>
                    <a:bodyPr/>
                    <a:lstStyle/>
                    <a:p>
                      <a:r>
                        <a:rPr lang="en-US" dirty="0"/>
                        <a:t>What would you do here to contribute to an inclusive environment, given the diversity of our student body?</a:t>
                      </a:r>
                    </a:p>
                  </a:txBody>
                  <a:tcPr/>
                </a:tc>
                <a:extLst>
                  <a:ext uri="{0D108BD9-81ED-4DB2-BD59-A6C34878D82A}">
                    <a16:rowId xmlns:a16="http://schemas.microsoft.com/office/drawing/2014/main" val="1118035918"/>
                  </a:ext>
                </a:extLst>
              </a:tr>
              <a:tr h="370840">
                <a:tc>
                  <a:txBody>
                    <a:bodyPr/>
                    <a:lstStyle/>
                    <a:p>
                      <a:pPr algn="l">
                        <a:spcBef>
                          <a:spcPts val="300"/>
                        </a:spcBef>
                      </a:pPr>
                      <a:r>
                        <a:rPr lang="en-US" sz="800" b="1" kern="1200" dirty="0"/>
                        <a:t>Department</a:t>
                      </a:r>
                      <a:endParaRPr lang="en-US" sz="800" b="1" kern="1200" dirty="0">
                        <a:solidFill>
                          <a:schemeClr val="tx1"/>
                        </a:solidFill>
                        <a:latin typeface="+mn-lt"/>
                        <a:ea typeface="+mn-ea"/>
                        <a:cs typeface="+mn-cs"/>
                      </a:endParaRPr>
                    </a:p>
                  </a:txBody>
                  <a:tcPr marL="64008" marR="64008"/>
                </a:tc>
                <a:tc>
                  <a:txBody>
                    <a:bodyPr/>
                    <a:lstStyle/>
                    <a:p>
                      <a:pPr algn="l">
                        <a:spcBef>
                          <a:spcPts val="300"/>
                        </a:spcBef>
                      </a:pPr>
                      <a:r>
                        <a:rPr lang="en-US" sz="800" baseline="0" dirty="0"/>
                        <a:t>Content, Pedagogy, Collegiality</a:t>
                      </a:r>
                      <a:endParaRPr lang="en-US" sz="800" dirty="0">
                        <a:latin typeface="+mn-lt"/>
                      </a:endParaRPr>
                    </a:p>
                  </a:txBody>
                  <a:tcPr marL="64008" marR="64008"/>
                </a:tc>
                <a:tc>
                  <a:txBody>
                    <a:bodyPr/>
                    <a:lstStyle/>
                    <a:p>
                      <a:r>
                        <a:rPr lang="en-US" dirty="0"/>
                        <a:t>How do you define good teaching?</a:t>
                      </a:r>
                    </a:p>
                  </a:txBody>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1095618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smiling for the camera&#10;&#10;Description automatically generated">
            <a:extLst>
              <a:ext uri="{FF2B5EF4-FFF2-40B4-BE49-F238E27FC236}">
                <a16:creationId xmlns:a16="http://schemas.microsoft.com/office/drawing/2014/main" id="{30CE4035-AD83-4187-8536-1A6824CA1B16}"/>
              </a:ext>
            </a:extLst>
          </p:cNvPr>
          <p:cNvPicPr>
            <a:picLocks noChangeAspect="1"/>
          </p:cNvPicPr>
          <p:nvPr/>
        </p:nvPicPr>
        <p:blipFill>
          <a:blip r:embed="rId2"/>
          <a:stretch>
            <a:fillRect/>
          </a:stretch>
        </p:blipFill>
        <p:spPr>
          <a:xfrm>
            <a:off x="1134203" y="1694185"/>
            <a:ext cx="1371601" cy="1371601"/>
          </a:xfrm>
          <a:prstGeom prst="rect">
            <a:avLst/>
          </a:prstGeom>
        </p:spPr>
      </p:pic>
      <p:pic>
        <p:nvPicPr>
          <p:cNvPr id="9" name="Picture 8" descr="A person wearing a suit and tie&#10;&#10;Description automatically generated">
            <a:extLst>
              <a:ext uri="{FF2B5EF4-FFF2-40B4-BE49-F238E27FC236}">
                <a16:creationId xmlns:a16="http://schemas.microsoft.com/office/drawing/2014/main" id="{58CCFEF0-1CA2-49A3-817A-ACDBFC0E2350}"/>
              </a:ext>
            </a:extLst>
          </p:cNvPr>
          <p:cNvPicPr>
            <a:picLocks noChangeAspect="1"/>
          </p:cNvPicPr>
          <p:nvPr/>
        </p:nvPicPr>
        <p:blipFill rotWithShape="1">
          <a:blip r:embed="rId3"/>
          <a:srcRect t="3253" b="24445"/>
          <a:stretch/>
        </p:blipFill>
        <p:spPr>
          <a:xfrm>
            <a:off x="3967390" y="1694185"/>
            <a:ext cx="1261872" cy="1371600"/>
          </a:xfrm>
          <a:prstGeom prst="rect">
            <a:avLst/>
          </a:prstGeom>
        </p:spPr>
      </p:pic>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a:t>Thank You for Joining Us!</a:t>
            </a:r>
          </a:p>
        </p:txBody>
      </p:sp>
      <p:sp>
        <p:nvSpPr>
          <p:cNvPr id="8" name="TextBox 7"/>
          <p:cNvSpPr txBox="1"/>
          <p:nvPr/>
        </p:nvSpPr>
        <p:spPr bwMode="gray">
          <a:xfrm>
            <a:off x="751616" y="3347006"/>
            <a:ext cx="2131930" cy="682238"/>
          </a:xfrm>
          <a:prstGeom prst="rect">
            <a:avLst/>
          </a:prstGeom>
          <a:noFill/>
        </p:spPr>
        <p:txBody>
          <a:bodyPr wrap="none" lIns="0" tIns="0" rIns="0" bIns="0" rtlCol="0">
            <a:spAutoFit/>
          </a:bodyPr>
          <a:lstStyle/>
          <a:p>
            <a:pPr algn="ctr">
              <a:spcBef>
                <a:spcPts val="500"/>
              </a:spcBef>
            </a:pPr>
            <a:r>
              <a:rPr lang="en-US" sz="1200" b="1" dirty="0"/>
              <a:t>Jo Connelly</a:t>
            </a:r>
          </a:p>
          <a:p>
            <a:pPr algn="ctr">
              <a:spcBef>
                <a:spcPts val="500"/>
              </a:spcBef>
            </a:pPr>
            <a:r>
              <a:rPr lang="en-US" sz="1200" dirty="0"/>
              <a:t>Analyst, Strategic Research</a:t>
            </a:r>
          </a:p>
          <a:p>
            <a:pPr algn="ctr">
              <a:spcBef>
                <a:spcPts val="500"/>
              </a:spcBef>
            </a:pPr>
            <a:r>
              <a:rPr lang="en-US" sz="1200" dirty="0"/>
              <a:t>EAB</a:t>
            </a:r>
          </a:p>
        </p:txBody>
      </p:sp>
      <p:sp>
        <p:nvSpPr>
          <p:cNvPr id="7" name="Text Placeholder 6"/>
          <p:cNvSpPr>
            <a:spLocks noGrp="1"/>
          </p:cNvSpPr>
          <p:nvPr>
            <p:ph type="body" sz="quarter" idx="15"/>
          </p:nvPr>
        </p:nvSpPr>
        <p:spPr>
          <a:xfrm>
            <a:off x="280195" y="640267"/>
            <a:ext cx="5842794" cy="184666"/>
          </a:xfrm>
        </p:spPr>
        <p:txBody>
          <a:bodyPr/>
          <a:lstStyle/>
          <a:p>
            <a:r>
              <a:rPr lang="en-US" dirty="0"/>
              <a:t>Please Do Let Us Know If You Have Questions</a:t>
            </a:r>
          </a:p>
        </p:txBody>
      </p:sp>
      <p:sp>
        <p:nvSpPr>
          <p:cNvPr id="12" name="TextBox 11">
            <a:extLst>
              <a:ext uri="{FF2B5EF4-FFF2-40B4-BE49-F238E27FC236}">
                <a16:creationId xmlns:a16="http://schemas.microsoft.com/office/drawing/2014/main" id="{71E476E5-C0C9-45AC-AF0A-3386AD5A9EDF}"/>
              </a:ext>
            </a:extLst>
          </p:cNvPr>
          <p:cNvSpPr txBox="1"/>
          <p:nvPr/>
        </p:nvSpPr>
        <p:spPr bwMode="gray">
          <a:xfrm>
            <a:off x="3750704" y="3347006"/>
            <a:ext cx="1691168" cy="682238"/>
          </a:xfrm>
          <a:prstGeom prst="rect">
            <a:avLst/>
          </a:prstGeom>
          <a:noFill/>
        </p:spPr>
        <p:txBody>
          <a:bodyPr wrap="none" lIns="0" tIns="0" rIns="0" bIns="0" rtlCol="0">
            <a:spAutoFit/>
          </a:bodyPr>
          <a:lstStyle/>
          <a:p>
            <a:pPr algn="ctr">
              <a:spcBef>
                <a:spcPts val="500"/>
              </a:spcBef>
            </a:pPr>
            <a:r>
              <a:rPr lang="en-US" sz="1200" b="1" dirty="0"/>
              <a:t>Dr. Delvin Dinkins</a:t>
            </a:r>
          </a:p>
          <a:p>
            <a:pPr algn="ctr">
              <a:spcBef>
                <a:spcPts val="500"/>
              </a:spcBef>
            </a:pPr>
            <a:r>
              <a:rPr lang="en-US" sz="1200" dirty="0"/>
              <a:t>Assistant Headmaster</a:t>
            </a:r>
          </a:p>
          <a:p>
            <a:pPr algn="ctr">
              <a:spcBef>
                <a:spcPts val="500"/>
              </a:spcBef>
            </a:pPr>
            <a:r>
              <a:rPr lang="en-US" sz="1200" dirty="0"/>
              <a:t>The </a:t>
            </a:r>
            <a:r>
              <a:rPr lang="en-US" sz="1200" dirty="0" err="1"/>
              <a:t>Pingry</a:t>
            </a:r>
            <a:r>
              <a:rPr lang="en-US" sz="1200" dirty="0"/>
              <a:t> School</a:t>
            </a:r>
          </a:p>
        </p:txBody>
      </p:sp>
      <p:pic>
        <p:nvPicPr>
          <p:cNvPr id="16" name="Picture 15">
            <a:extLst>
              <a:ext uri="{FF2B5EF4-FFF2-40B4-BE49-F238E27FC236}">
                <a16:creationId xmlns:a16="http://schemas.microsoft.com/office/drawing/2014/main" id="{DB94EFCC-7E0A-4F98-91F5-B0823CCC92D5}"/>
              </a:ext>
            </a:extLst>
          </p:cNvPr>
          <p:cNvPicPr>
            <a:picLocks noChangeAspect="1"/>
          </p:cNvPicPr>
          <p:nvPr/>
        </p:nvPicPr>
        <p:blipFill>
          <a:blip r:embed="rId4"/>
          <a:stretch>
            <a:fillRect/>
          </a:stretch>
        </p:blipFill>
        <p:spPr>
          <a:xfrm>
            <a:off x="3809487" y="1070098"/>
            <a:ext cx="1554480" cy="365069"/>
          </a:xfrm>
          <a:prstGeom prst="rect">
            <a:avLst/>
          </a:prstGeom>
        </p:spPr>
      </p:pic>
      <p:pic>
        <p:nvPicPr>
          <p:cNvPr id="19" name="Picture 18">
            <a:extLst>
              <a:ext uri="{FF2B5EF4-FFF2-40B4-BE49-F238E27FC236}">
                <a16:creationId xmlns:a16="http://schemas.microsoft.com/office/drawing/2014/main" id="{45E5D6AD-BD35-4EB1-BF12-7B768CDA0F9F}"/>
              </a:ext>
            </a:extLst>
          </p:cNvPr>
          <p:cNvPicPr>
            <a:picLocks noChangeAspect="1"/>
          </p:cNvPicPr>
          <p:nvPr/>
        </p:nvPicPr>
        <p:blipFill rotWithShape="1">
          <a:blip r:embed="rId5"/>
          <a:srcRect t="14180" b="11995"/>
          <a:stretch/>
        </p:blipFill>
        <p:spPr>
          <a:xfrm>
            <a:off x="903178" y="1053924"/>
            <a:ext cx="1828800" cy="381243"/>
          </a:xfrm>
          <a:prstGeom prst="rect">
            <a:avLst/>
          </a:prstGeom>
        </p:spPr>
      </p:pic>
      <p:pic>
        <p:nvPicPr>
          <p:cNvPr id="15" name="Picture 14" descr="A person smiling for the camera&#10;&#10;Description automatically generated">
            <a:extLst>
              <a:ext uri="{FF2B5EF4-FFF2-40B4-BE49-F238E27FC236}">
                <a16:creationId xmlns:a16="http://schemas.microsoft.com/office/drawing/2014/main" id="{C1379962-E967-4E1B-8189-75B8A2961743}"/>
              </a:ext>
            </a:extLst>
          </p:cNvPr>
          <p:cNvPicPr>
            <a:picLocks noChangeAspect="1"/>
          </p:cNvPicPr>
          <p:nvPr/>
        </p:nvPicPr>
        <p:blipFill>
          <a:blip r:embed="rId6"/>
          <a:stretch>
            <a:fillRect/>
          </a:stretch>
        </p:blipFill>
        <p:spPr>
          <a:xfrm>
            <a:off x="1134203" y="1694184"/>
            <a:ext cx="1371601" cy="1371601"/>
          </a:xfrm>
          <a:prstGeom prst="rect">
            <a:avLst/>
          </a:prstGeom>
        </p:spPr>
      </p:pic>
    </p:spTree>
    <p:extLst>
      <p:ext uri="{BB962C8B-B14F-4D97-AF65-F5344CB8AC3E}">
        <p14:creationId xmlns:p14="http://schemas.microsoft.com/office/powerpoint/2010/main" val="1193067268"/>
      </p:ext>
    </p:extLst>
  </p:cSld>
  <p:clrMapOvr>
    <a:masterClrMapping/>
  </p:clrMapOvr>
  <mc:AlternateContent xmlns:mc="http://schemas.openxmlformats.org/markup-compatibility/2006" xmlns:p14="http://schemas.microsoft.com/office/powerpoint/2010/main">
    <mc:Choice Requires="p14">
      <p:transition spd="slow" p14:dur="2000" advTm="24246"/>
    </mc:Choice>
    <mc:Fallback xmlns="">
      <p:transition spd="slow" advTm="2424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erson smiling for the camera&#10;&#10;Description automatically generated">
            <a:extLst>
              <a:ext uri="{FF2B5EF4-FFF2-40B4-BE49-F238E27FC236}">
                <a16:creationId xmlns:a16="http://schemas.microsoft.com/office/drawing/2014/main" id="{C187629F-80AD-4087-8D09-EBC2A2837B69}"/>
              </a:ext>
            </a:extLst>
          </p:cNvPr>
          <p:cNvPicPr>
            <a:picLocks noChangeAspect="1"/>
          </p:cNvPicPr>
          <p:nvPr/>
        </p:nvPicPr>
        <p:blipFill>
          <a:blip r:embed="rId3"/>
          <a:stretch>
            <a:fillRect/>
          </a:stretch>
        </p:blipFill>
        <p:spPr>
          <a:xfrm>
            <a:off x="3884800" y="1195304"/>
            <a:ext cx="1371600" cy="1371600"/>
          </a:xfrm>
          <a:prstGeom prst="rect">
            <a:avLst/>
          </a:prstGeom>
        </p:spPr>
      </p:pic>
      <p:pic>
        <p:nvPicPr>
          <p:cNvPr id="18" name="Picture 17" descr="A person in a blue shirt&#10;&#10;Description automatically generated">
            <a:extLst>
              <a:ext uri="{FF2B5EF4-FFF2-40B4-BE49-F238E27FC236}">
                <a16:creationId xmlns:a16="http://schemas.microsoft.com/office/drawing/2014/main" id="{7F61A659-4200-478E-8F6A-C5B20DEDB0AD}"/>
              </a:ext>
            </a:extLst>
          </p:cNvPr>
          <p:cNvPicPr>
            <a:picLocks noChangeAspect="1"/>
          </p:cNvPicPr>
          <p:nvPr/>
        </p:nvPicPr>
        <p:blipFill rotWithShape="1">
          <a:blip r:embed="rId4"/>
          <a:srcRect l="3189" t="7584" r="4283"/>
          <a:stretch/>
        </p:blipFill>
        <p:spPr>
          <a:xfrm>
            <a:off x="1136608" y="1206896"/>
            <a:ext cx="1371600" cy="1360008"/>
          </a:xfrm>
          <a:prstGeom prst="rect">
            <a:avLst/>
          </a:prstGeom>
        </p:spPr>
      </p:pic>
      <p:sp>
        <p:nvSpPr>
          <p:cNvPr id="2" name="Text Placeholder 1"/>
          <p:cNvSpPr>
            <a:spLocks noGrp="1"/>
          </p:cNvSpPr>
          <p:nvPr>
            <p:ph type="body" sz="quarter" idx="15"/>
          </p:nvPr>
        </p:nvSpPr>
        <p:spPr/>
        <p:txBody>
          <a:bodyPr/>
          <a:lstStyle/>
          <a:p>
            <a:r>
              <a:rPr lang="en-US" dirty="0"/>
              <a:t>Connect with EAB Independent School Executive Forum Experts</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a:t>Questions about Today’s Material?</a:t>
            </a:r>
          </a:p>
        </p:txBody>
      </p:sp>
      <p:sp>
        <p:nvSpPr>
          <p:cNvPr id="7" name="Text Placeholder 9"/>
          <p:cNvSpPr txBox="1">
            <a:spLocks/>
          </p:cNvSpPr>
          <p:nvPr/>
        </p:nvSpPr>
        <p:spPr bwMode="gray">
          <a:xfrm>
            <a:off x="1136608" y="2754472"/>
            <a:ext cx="2011680" cy="915635"/>
          </a:xfrm>
          <a:prstGeom prst="rect">
            <a:avLst/>
          </a:prstGeom>
          <a:noFill/>
          <a:ln w="19050">
            <a:noFill/>
          </a:ln>
        </p:spPr>
        <p:txBody>
          <a:bodyPr lIns="0" tIns="0" rIns="0" bIns="0">
            <a:sp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2pPr>
            <a:lvl3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3pPr>
            <a:lvl4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4pPr>
            <a:lvl5pPr marL="0" indent="0" algn="l" defTabSz="640080" rtl="0" eaLnBrk="1" latinLnBrk="0" hangingPunct="1">
              <a:spcBef>
                <a:spcPts val="500"/>
              </a:spcBef>
              <a:buFont typeface="Arial" pitchFamily="34" charset="0"/>
              <a:buNone/>
              <a:defRPr sz="18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1200" b="0" dirty="0">
                <a:solidFill>
                  <a:schemeClr val="accent5"/>
                </a:solidFill>
                <a:latin typeface="+mj-lt"/>
              </a:rPr>
              <a:t>Claire Criniti</a:t>
            </a:r>
          </a:p>
          <a:p>
            <a:pPr>
              <a:spcBef>
                <a:spcPts val="300"/>
              </a:spcBef>
            </a:pPr>
            <a:r>
              <a:rPr lang="en-US" sz="900" b="0" i="1" dirty="0"/>
              <a:t>K-12 Senior Relationship Manager,</a:t>
            </a:r>
            <a:br>
              <a:rPr lang="en-US" sz="900" b="0" i="1" dirty="0"/>
            </a:br>
            <a:r>
              <a:rPr lang="en-US" sz="900" b="0" i="1" dirty="0"/>
              <a:t>Account Management</a:t>
            </a:r>
          </a:p>
          <a:p>
            <a:endParaRPr lang="en-US" sz="900" b="0" i="1" dirty="0">
              <a:solidFill>
                <a:schemeClr val="accent3"/>
              </a:solidFill>
              <a:hlinkClick r:id="rId5"/>
            </a:endParaRPr>
          </a:p>
          <a:p>
            <a:r>
              <a:rPr lang="en-US" sz="900" b="0" dirty="0">
                <a:solidFill>
                  <a:schemeClr val="accent3"/>
                </a:solidFill>
                <a:hlinkClick r:id="rId5"/>
              </a:rPr>
              <a:t>CCriniti@eab.com</a:t>
            </a:r>
            <a:r>
              <a:rPr lang="en-US" sz="900" b="0" dirty="0">
                <a:solidFill>
                  <a:schemeClr val="accent3"/>
                </a:solidFill>
              </a:rPr>
              <a:t> </a:t>
            </a:r>
            <a:br>
              <a:rPr lang="en-US" sz="900" b="0" dirty="0">
                <a:solidFill>
                  <a:schemeClr val="accent3"/>
                </a:solidFill>
              </a:rPr>
            </a:br>
            <a:r>
              <a:rPr lang="en-US" sz="900" b="0" dirty="0">
                <a:solidFill>
                  <a:schemeClr val="accent3"/>
                </a:solidFill>
              </a:rPr>
              <a:t>202-747-5012</a:t>
            </a:r>
          </a:p>
        </p:txBody>
      </p:sp>
      <p:sp>
        <p:nvSpPr>
          <p:cNvPr id="8" name="Text Placeholder 9"/>
          <p:cNvSpPr txBox="1">
            <a:spLocks/>
          </p:cNvSpPr>
          <p:nvPr/>
        </p:nvSpPr>
        <p:spPr bwMode="gray">
          <a:xfrm>
            <a:off x="3901852" y="2754472"/>
            <a:ext cx="2011680" cy="915635"/>
          </a:xfrm>
          <a:prstGeom prst="rect">
            <a:avLst/>
          </a:prstGeom>
          <a:noFill/>
          <a:ln w="19050">
            <a:noFill/>
          </a:ln>
        </p:spPr>
        <p:txBody>
          <a:bodyPr lIns="0" tIns="0" rIns="0" bIns="0">
            <a:sp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2pPr>
            <a:lvl3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3pPr>
            <a:lvl4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4pPr>
            <a:lvl5pPr marL="0" indent="0" algn="l" defTabSz="640080" rtl="0" eaLnBrk="1" latinLnBrk="0" hangingPunct="1">
              <a:spcBef>
                <a:spcPts val="500"/>
              </a:spcBef>
              <a:buFont typeface="Arial" pitchFamily="34" charset="0"/>
              <a:buNone/>
              <a:defRPr sz="18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1200" b="0" dirty="0">
                <a:solidFill>
                  <a:schemeClr val="accent5"/>
                </a:solidFill>
                <a:latin typeface="+mj-lt"/>
              </a:rPr>
              <a:t>Jo Connelly</a:t>
            </a:r>
          </a:p>
          <a:p>
            <a:pPr>
              <a:spcBef>
                <a:spcPts val="300"/>
              </a:spcBef>
            </a:pPr>
            <a:r>
              <a:rPr lang="en-US" sz="900" b="0" i="1" dirty="0"/>
              <a:t>Analyst,</a:t>
            </a:r>
            <a:br>
              <a:rPr lang="en-US" sz="900" b="0" i="1" dirty="0"/>
            </a:br>
            <a:r>
              <a:rPr lang="en-US" sz="900" b="0" i="1" dirty="0"/>
              <a:t>Strategic Research</a:t>
            </a:r>
          </a:p>
          <a:p>
            <a:endParaRPr lang="en-US" sz="900" b="0" i="1" dirty="0">
              <a:solidFill>
                <a:schemeClr val="accent3"/>
              </a:solidFill>
              <a:hlinkClick r:id="rId6"/>
            </a:endParaRPr>
          </a:p>
          <a:p>
            <a:r>
              <a:rPr lang="en-US" sz="900" b="0" dirty="0">
                <a:solidFill>
                  <a:schemeClr val="accent3"/>
                </a:solidFill>
                <a:hlinkClick r:id="rId6"/>
              </a:rPr>
              <a:t>JConnelly@eab.com</a:t>
            </a:r>
            <a:r>
              <a:rPr lang="en-US" sz="900" b="0" dirty="0">
                <a:solidFill>
                  <a:schemeClr val="accent3"/>
                </a:solidFill>
              </a:rPr>
              <a:t> </a:t>
            </a:r>
            <a:br>
              <a:rPr lang="en-US" sz="900" b="0" dirty="0">
                <a:solidFill>
                  <a:schemeClr val="accent3"/>
                </a:solidFill>
              </a:rPr>
            </a:br>
            <a:r>
              <a:rPr lang="en-US" sz="900" b="0" dirty="0">
                <a:solidFill>
                  <a:schemeClr val="accent3"/>
                </a:solidFill>
              </a:rPr>
              <a:t>202-747-0804</a:t>
            </a:r>
          </a:p>
        </p:txBody>
      </p:sp>
      <p:sp>
        <p:nvSpPr>
          <p:cNvPr id="9" name="Rectangle 8"/>
          <p:cNvSpPr/>
          <p:nvPr/>
        </p:nvSpPr>
        <p:spPr bwMode="gray">
          <a:xfrm>
            <a:off x="3472228" y="4084881"/>
            <a:ext cx="2928572" cy="444706"/>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 name="TextBox 9"/>
          <p:cNvSpPr txBox="1"/>
          <p:nvPr/>
        </p:nvSpPr>
        <p:spPr bwMode="gray">
          <a:xfrm>
            <a:off x="3726238" y="4214901"/>
            <a:ext cx="1283376" cy="184666"/>
          </a:xfrm>
          <a:prstGeom prst="rect">
            <a:avLst/>
          </a:prstGeom>
          <a:noFill/>
        </p:spPr>
        <p:txBody>
          <a:bodyPr wrap="square" lIns="0" tIns="0" rIns="0" bIns="0" rtlCol="0">
            <a:spAutoFit/>
          </a:bodyPr>
          <a:lstStyle/>
          <a:p>
            <a:pPr>
              <a:spcBef>
                <a:spcPts val="500"/>
              </a:spcBef>
            </a:pPr>
            <a:r>
              <a:rPr lang="en-US" sz="1200" dirty="0">
                <a:solidFill>
                  <a:schemeClr val="bg1"/>
                </a:solidFill>
                <a:latin typeface="+mj-lt"/>
              </a:rPr>
              <a:t>Connect with EAB</a:t>
            </a:r>
          </a:p>
        </p:txBody>
      </p:sp>
      <p:pic>
        <p:nvPicPr>
          <p:cNvPr id="11" name="Picture 10">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gray">
          <a:xfrm>
            <a:off x="5483880" y="4192934"/>
            <a:ext cx="228600" cy="2286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gray">
          <a:xfrm>
            <a:off x="5132447" y="4192934"/>
            <a:ext cx="228600" cy="228600"/>
          </a:xfrm>
          <a:prstGeom prst="rect">
            <a:avLst/>
          </a:prstGeom>
        </p:spPr>
      </p:pic>
      <p:pic>
        <p:nvPicPr>
          <p:cNvPr id="13" name="Picture 12">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gray">
          <a:xfrm>
            <a:off x="5835313" y="4192934"/>
            <a:ext cx="228600" cy="228600"/>
          </a:xfrm>
          <a:prstGeom prst="rect">
            <a:avLst/>
          </a:prstGeom>
        </p:spPr>
      </p:pic>
      <p:sp>
        <p:nvSpPr>
          <p:cNvPr id="14" name="Isosceles Triangle 13"/>
          <p:cNvSpPr/>
          <p:nvPr/>
        </p:nvSpPr>
        <p:spPr bwMode="gray">
          <a:xfrm rot="5400000" flipH="1">
            <a:off x="3415732" y="4218728"/>
            <a:ext cx="205334" cy="177012"/>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9" name="Picture 18" descr="A person smiling for the camera&#10;&#10;Description automatically generated">
            <a:extLst>
              <a:ext uri="{FF2B5EF4-FFF2-40B4-BE49-F238E27FC236}">
                <a16:creationId xmlns:a16="http://schemas.microsoft.com/office/drawing/2014/main" id="{E7A7C2B7-ECFA-4486-92E8-EFD135EB52BB}"/>
              </a:ext>
            </a:extLst>
          </p:cNvPr>
          <p:cNvPicPr>
            <a:picLocks noChangeAspect="1"/>
          </p:cNvPicPr>
          <p:nvPr/>
        </p:nvPicPr>
        <p:blipFill>
          <a:blip r:embed="rId12"/>
          <a:stretch>
            <a:fillRect/>
          </a:stretch>
        </p:blipFill>
        <p:spPr>
          <a:xfrm>
            <a:off x="3884800" y="1195303"/>
            <a:ext cx="1371601" cy="1371601"/>
          </a:xfrm>
          <a:prstGeom prst="rect">
            <a:avLst/>
          </a:prstGeom>
        </p:spPr>
      </p:pic>
    </p:spTree>
    <p:extLst>
      <p:ext uri="{BB962C8B-B14F-4D97-AF65-F5344CB8AC3E}">
        <p14:creationId xmlns:p14="http://schemas.microsoft.com/office/powerpoint/2010/main" val="2424565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smiling for the camera&#10;&#10;Description automatically generated">
            <a:extLst>
              <a:ext uri="{FF2B5EF4-FFF2-40B4-BE49-F238E27FC236}">
                <a16:creationId xmlns:a16="http://schemas.microsoft.com/office/drawing/2014/main" id="{30CE4035-AD83-4187-8536-1A6824CA1B16}"/>
              </a:ext>
            </a:extLst>
          </p:cNvPr>
          <p:cNvPicPr>
            <a:picLocks noChangeAspect="1"/>
          </p:cNvPicPr>
          <p:nvPr/>
        </p:nvPicPr>
        <p:blipFill>
          <a:blip r:embed="rId3"/>
          <a:stretch>
            <a:fillRect/>
          </a:stretch>
        </p:blipFill>
        <p:spPr>
          <a:xfrm>
            <a:off x="1134203" y="1694185"/>
            <a:ext cx="1371601" cy="1371601"/>
          </a:xfrm>
          <a:prstGeom prst="rect">
            <a:avLst/>
          </a:prstGeom>
        </p:spPr>
      </p:pic>
      <p:pic>
        <p:nvPicPr>
          <p:cNvPr id="9" name="Picture 8" descr="A person wearing a suit and tie&#10;&#10;Description automatically generated">
            <a:extLst>
              <a:ext uri="{FF2B5EF4-FFF2-40B4-BE49-F238E27FC236}">
                <a16:creationId xmlns:a16="http://schemas.microsoft.com/office/drawing/2014/main" id="{58CCFEF0-1CA2-49A3-817A-ACDBFC0E2350}"/>
              </a:ext>
            </a:extLst>
          </p:cNvPr>
          <p:cNvPicPr>
            <a:picLocks noChangeAspect="1"/>
          </p:cNvPicPr>
          <p:nvPr/>
        </p:nvPicPr>
        <p:blipFill rotWithShape="1">
          <a:blip r:embed="rId4"/>
          <a:srcRect t="3253" b="24445"/>
          <a:stretch/>
        </p:blipFill>
        <p:spPr>
          <a:xfrm>
            <a:off x="3967390" y="1694185"/>
            <a:ext cx="1261872" cy="1371600"/>
          </a:xfrm>
          <a:prstGeom prst="rect">
            <a:avLst/>
          </a:prstGeom>
        </p:spPr>
      </p:pic>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a:t>Today’s Presenters</a:t>
            </a:r>
          </a:p>
        </p:txBody>
      </p:sp>
      <p:sp>
        <p:nvSpPr>
          <p:cNvPr id="8" name="TextBox 7"/>
          <p:cNvSpPr txBox="1"/>
          <p:nvPr/>
        </p:nvSpPr>
        <p:spPr bwMode="gray">
          <a:xfrm>
            <a:off x="751616" y="3347006"/>
            <a:ext cx="2131930" cy="682238"/>
          </a:xfrm>
          <a:prstGeom prst="rect">
            <a:avLst/>
          </a:prstGeom>
          <a:noFill/>
        </p:spPr>
        <p:txBody>
          <a:bodyPr wrap="none" lIns="0" tIns="0" rIns="0" bIns="0" rtlCol="0">
            <a:spAutoFit/>
          </a:bodyPr>
          <a:lstStyle/>
          <a:p>
            <a:pPr algn="ctr">
              <a:spcBef>
                <a:spcPts val="500"/>
              </a:spcBef>
            </a:pPr>
            <a:r>
              <a:rPr lang="en-US" sz="1200" b="1" dirty="0"/>
              <a:t>Jo Connelly</a:t>
            </a:r>
          </a:p>
          <a:p>
            <a:pPr algn="ctr">
              <a:spcBef>
                <a:spcPts val="500"/>
              </a:spcBef>
            </a:pPr>
            <a:r>
              <a:rPr lang="en-US" sz="1200" dirty="0"/>
              <a:t>Analyst, Strategic Research</a:t>
            </a:r>
          </a:p>
          <a:p>
            <a:pPr algn="ctr">
              <a:spcBef>
                <a:spcPts val="500"/>
              </a:spcBef>
            </a:pPr>
            <a:r>
              <a:rPr lang="en-US" sz="1200" dirty="0"/>
              <a:t>EAB</a:t>
            </a:r>
          </a:p>
        </p:txBody>
      </p:sp>
      <p:sp>
        <p:nvSpPr>
          <p:cNvPr id="7" name="Text Placeholder 6"/>
          <p:cNvSpPr>
            <a:spLocks noGrp="1"/>
          </p:cNvSpPr>
          <p:nvPr>
            <p:ph type="body" sz="quarter" idx="15"/>
          </p:nvPr>
        </p:nvSpPr>
        <p:spPr>
          <a:xfrm>
            <a:off x="280195" y="640267"/>
            <a:ext cx="5842794" cy="184666"/>
          </a:xfrm>
        </p:spPr>
        <p:txBody>
          <a:bodyPr/>
          <a:lstStyle/>
          <a:p>
            <a:endParaRPr lang="en-US"/>
          </a:p>
        </p:txBody>
      </p:sp>
      <p:sp>
        <p:nvSpPr>
          <p:cNvPr id="12" name="TextBox 11">
            <a:extLst>
              <a:ext uri="{FF2B5EF4-FFF2-40B4-BE49-F238E27FC236}">
                <a16:creationId xmlns:a16="http://schemas.microsoft.com/office/drawing/2014/main" id="{71E476E5-C0C9-45AC-AF0A-3386AD5A9EDF}"/>
              </a:ext>
            </a:extLst>
          </p:cNvPr>
          <p:cNvSpPr txBox="1"/>
          <p:nvPr/>
        </p:nvSpPr>
        <p:spPr bwMode="gray">
          <a:xfrm>
            <a:off x="3750704" y="3347006"/>
            <a:ext cx="1691168" cy="682238"/>
          </a:xfrm>
          <a:prstGeom prst="rect">
            <a:avLst/>
          </a:prstGeom>
          <a:noFill/>
        </p:spPr>
        <p:txBody>
          <a:bodyPr wrap="none" lIns="0" tIns="0" rIns="0" bIns="0" rtlCol="0">
            <a:spAutoFit/>
          </a:bodyPr>
          <a:lstStyle/>
          <a:p>
            <a:pPr algn="ctr">
              <a:spcBef>
                <a:spcPts val="500"/>
              </a:spcBef>
            </a:pPr>
            <a:r>
              <a:rPr lang="en-US" sz="1200" b="1" dirty="0"/>
              <a:t>Dr. Delvin Dinkins</a:t>
            </a:r>
          </a:p>
          <a:p>
            <a:pPr algn="ctr">
              <a:spcBef>
                <a:spcPts val="500"/>
              </a:spcBef>
            </a:pPr>
            <a:r>
              <a:rPr lang="en-US" sz="1200" dirty="0"/>
              <a:t>Assistant Headmaster</a:t>
            </a:r>
          </a:p>
          <a:p>
            <a:pPr algn="ctr">
              <a:spcBef>
                <a:spcPts val="500"/>
              </a:spcBef>
            </a:pPr>
            <a:r>
              <a:rPr lang="en-US" sz="1200" dirty="0"/>
              <a:t>The </a:t>
            </a:r>
            <a:r>
              <a:rPr lang="en-US" sz="1200" dirty="0" err="1"/>
              <a:t>Pingry</a:t>
            </a:r>
            <a:r>
              <a:rPr lang="en-US" sz="1200" dirty="0"/>
              <a:t> School</a:t>
            </a:r>
          </a:p>
        </p:txBody>
      </p:sp>
      <p:pic>
        <p:nvPicPr>
          <p:cNvPr id="16" name="Picture 15">
            <a:extLst>
              <a:ext uri="{FF2B5EF4-FFF2-40B4-BE49-F238E27FC236}">
                <a16:creationId xmlns:a16="http://schemas.microsoft.com/office/drawing/2014/main" id="{DB94EFCC-7E0A-4F98-91F5-B0823CCC92D5}"/>
              </a:ext>
            </a:extLst>
          </p:cNvPr>
          <p:cNvPicPr>
            <a:picLocks noChangeAspect="1"/>
          </p:cNvPicPr>
          <p:nvPr/>
        </p:nvPicPr>
        <p:blipFill>
          <a:blip r:embed="rId5"/>
          <a:stretch>
            <a:fillRect/>
          </a:stretch>
        </p:blipFill>
        <p:spPr>
          <a:xfrm>
            <a:off x="3809487" y="1070098"/>
            <a:ext cx="1554480" cy="365069"/>
          </a:xfrm>
          <a:prstGeom prst="rect">
            <a:avLst/>
          </a:prstGeom>
        </p:spPr>
      </p:pic>
      <p:pic>
        <p:nvPicPr>
          <p:cNvPr id="19" name="Picture 18">
            <a:extLst>
              <a:ext uri="{FF2B5EF4-FFF2-40B4-BE49-F238E27FC236}">
                <a16:creationId xmlns:a16="http://schemas.microsoft.com/office/drawing/2014/main" id="{45E5D6AD-BD35-4EB1-BF12-7B768CDA0F9F}"/>
              </a:ext>
            </a:extLst>
          </p:cNvPr>
          <p:cNvPicPr>
            <a:picLocks noChangeAspect="1"/>
          </p:cNvPicPr>
          <p:nvPr/>
        </p:nvPicPr>
        <p:blipFill rotWithShape="1">
          <a:blip r:embed="rId6"/>
          <a:srcRect t="14180" b="11995"/>
          <a:stretch/>
        </p:blipFill>
        <p:spPr>
          <a:xfrm>
            <a:off x="903178" y="1053924"/>
            <a:ext cx="1828800" cy="381243"/>
          </a:xfrm>
          <a:prstGeom prst="rect">
            <a:avLst/>
          </a:prstGeom>
        </p:spPr>
      </p:pic>
      <p:pic>
        <p:nvPicPr>
          <p:cNvPr id="10" name="Picture 9" descr="A person smiling for the camera&#10;&#10;Description automatically generated">
            <a:extLst>
              <a:ext uri="{FF2B5EF4-FFF2-40B4-BE49-F238E27FC236}">
                <a16:creationId xmlns:a16="http://schemas.microsoft.com/office/drawing/2014/main" id="{91A6AEA3-DF96-43B9-85B3-040C46CA8128}"/>
              </a:ext>
            </a:extLst>
          </p:cNvPr>
          <p:cNvPicPr>
            <a:picLocks noChangeAspect="1"/>
          </p:cNvPicPr>
          <p:nvPr/>
        </p:nvPicPr>
        <p:blipFill>
          <a:blip r:embed="rId7"/>
          <a:stretch>
            <a:fillRect/>
          </a:stretch>
        </p:blipFill>
        <p:spPr>
          <a:xfrm>
            <a:off x="1134203" y="1694184"/>
            <a:ext cx="1371601" cy="1371601"/>
          </a:xfrm>
          <a:prstGeom prst="rect">
            <a:avLst/>
          </a:prstGeom>
        </p:spPr>
      </p:pic>
    </p:spTree>
    <p:extLst>
      <p:ext uri="{BB962C8B-B14F-4D97-AF65-F5344CB8AC3E}">
        <p14:creationId xmlns:p14="http://schemas.microsoft.com/office/powerpoint/2010/main" val="1163637668"/>
      </p:ext>
    </p:extLst>
  </p:cSld>
  <p:clrMapOvr>
    <a:masterClrMapping/>
  </p:clrMapOvr>
  <mc:AlternateContent xmlns:mc="http://schemas.openxmlformats.org/markup-compatibility/2006" xmlns:p14="http://schemas.microsoft.com/office/powerpoint/2010/main">
    <mc:Choice Requires="p14">
      <p:transition spd="slow" p14:dur="2000" advTm="24246"/>
    </mc:Choice>
    <mc:Fallback xmlns="">
      <p:transition spd="slow" advTm="2424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endParaRPr lang="en-US"/>
          </a:p>
        </p:txBody>
      </p:sp>
      <p:sp>
        <p:nvSpPr>
          <p:cNvPr id="7" name="Text Placeholder 6"/>
          <p:cNvSpPr>
            <a:spLocks noGrp="1"/>
          </p:cNvSpPr>
          <p:nvPr>
            <p:ph type="body" sz="quarter" idx="16"/>
          </p:nvPr>
        </p:nvSpPr>
        <p:spPr/>
        <p:txBody>
          <a:bodyPr/>
          <a:lstStyle/>
          <a:p>
            <a:endParaRPr lang="en-US"/>
          </a:p>
        </p:txBody>
      </p:sp>
      <p:sp>
        <p:nvSpPr>
          <p:cNvPr id="8" name="Text Placeholder 7"/>
          <p:cNvSpPr>
            <a:spLocks noGrp="1"/>
          </p:cNvSpPr>
          <p:nvPr>
            <p:ph type="body" sz="quarter" idx="18"/>
          </p:nvPr>
        </p:nvSpPr>
        <p:spPr/>
        <p:txBody>
          <a:bodyPr/>
          <a:lstStyle/>
          <a:p>
            <a:endParaRPr lang="en-US"/>
          </a:p>
        </p:txBody>
      </p:sp>
      <p:sp>
        <p:nvSpPr>
          <p:cNvPr id="9" name="Text Placeholder 8"/>
          <p:cNvSpPr>
            <a:spLocks noGrp="1"/>
          </p:cNvSpPr>
          <p:nvPr>
            <p:ph type="body" sz="quarter" idx="19"/>
          </p:nvPr>
        </p:nvSpPr>
        <p:spPr/>
        <p:txBody>
          <a:bodyPr/>
          <a:lstStyle/>
          <a:p>
            <a:endParaRPr lang="en-US"/>
          </a:p>
        </p:txBody>
      </p:sp>
      <p:sp>
        <p:nvSpPr>
          <p:cNvPr id="5" name="Title 4"/>
          <p:cNvSpPr>
            <a:spLocks noGrp="1"/>
          </p:cNvSpPr>
          <p:nvPr>
            <p:ph type="title"/>
          </p:nvPr>
        </p:nvSpPr>
        <p:spPr/>
        <p:txBody>
          <a:bodyPr/>
          <a:lstStyle/>
          <a:p>
            <a:r>
              <a:rPr lang="en-US" dirty="0"/>
              <a:t>Audio Options</a:t>
            </a:r>
          </a:p>
        </p:txBody>
      </p:sp>
      <p:sp>
        <p:nvSpPr>
          <p:cNvPr id="10" name="Text Placeholder 5"/>
          <p:cNvSpPr txBox="1">
            <a:spLocks/>
          </p:cNvSpPr>
          <p:nvPr/>
        </p:nvSpPr>
        <p:spPr>
          <a:xfrm>
            <a:off x="266700" y="1116623"/>
            <a:ext cx="3045052" cy="241608"/>
          </a:xfrm>
          <a:prstGeom prst="rect">
            <a:avLst/>
          </a:prstGeom>
        </p:spPr>
        <p:txBody>
          <a:bodyPr lIns="0" tIns="0" rIns="0" bIns="0"/>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defTabSz="1018879" rtl="0" eaLnBrk="1" fontAlgn="auto" latinLnBrk="0" hangingPunct="1">
              <a:lnSpc>
                <a:spcPct val="100000"/>
              </a:lnSpc>
              <a:spcBef>
                <a:spcPts val="500"/>
              </a:spcBef>
              <a:spcAft>
                <a:spcPts val="0"/>
              </a:spcAft>
              <a:buClrTx/>
              <a:buSzTx/>
              <a:buNone/>
              <a:tabLst/>
              <a:defRPr/>
            </a:pPr>
            <a:r>
              <a:rPr kumimoji="0" lang="en-US" sz="1050" b="1" i="0" u="none" strike="noStrike" kern="1200" cap="none" spc="0" normalizeH="0" baseline="0" noProof="0" dirty="0">
                <a:ln>
                  <a:noFill/>
                </a:ln>
                <a:effectLst/>
                <a:uLnTx/>
                <a:uFillTx/>
              </a:rPr>
              <a:t>Using</a:t>
            </a:r>
            <a:r>
              <a:rPr kumimoji="0" lang="en-US" sz="1050" b="1" i="0" u="none" strike="noStrike" kern="1200" cap="none" spc="0" normalizeH="0" noProof="0" dirty="0">
                <a:ln>
                  <a:noFill/>
                </a:ln>
                <a:effectLst/>
                <a:uLnTx/>
                <a:uFillTx/>
              </a:rPr>
              <a:t> Your</a:t>
            </a:r>
            <a:r>
              <a:rPr kumimoji="0" lang="en-US" sz="1050" b="1" i="0" u="none" strike="noStrike" kern="1200" cap="none" spc="0" normalizeH="0" baseline="0" noProof="0" dirty="0">
                <a:ln>
                  <a:noFill/>
                </a:ln>
                <a:effectLst/>
                <a:uLnTx/>
                <a:uFillTx/>
              </a:rPr>
              <a:t> Telephone</a:t>
            </a:r>
          </a:p>
        </p:txBody>
      </p:sp>
      <p:sp>
        <p:nvSpPr>
          <p:cNvPr id="11" name="TextBox 10"/>
          <p:cNvSpPr txBox="1"/>
          <p:nvPr/>
        </p:nvSpPr>
        <p:spPr>
          <a:xfrm>
            <a:off x="266700" y="1435536"/>
            <a:ext cx="2313202" cy="415498"/>
          </a:xfrm>
          <a:prstGeom prst="rect">
            <a:avLst/>
          </a:prstGeom>
          <a:noFill/>
        </p:spPr>
        <p:txBody>
          <a:bodyPr wrap="square" lIns="41005" tIns="0" rIns="41005" bIns="0" rtlCol="0">
            <a:spAutoFit/>
          </a:bodyPr>
          <a:lstStyle/>
          <a:p>
            <a:pPr defTabSz="1312734" fontAlgn="base">
              <a:spcBef>
                <a:spcPct val="20000"/>
              </a:spcBef>
              <a:spcAft>
                <a:spcPct val="0"/>
              </a:spcAft>
              <a:defRPr/>
            </a:pPr>
            <a:r>
              <a:rPr lang="en-US" sz="900" kern="0" dirty="0">
                <a:solidFill>
                  <a:srgbClr val="38454E"/>
                </a:solidFill>
                <a:cs typeface="Arial" pitchFamily="34" charset="0"/>
              </a:rPr>
              <a:t>If you select the “Phone Call” option, please dial in with the phone number and access code provided.</a:t>
            </a:r>
          </a:p>
        </p:txBody>
      </p:sp>
      <p:sp>
        <p:nvSpPr>
          <p:cNvPr id="13" name="TextBox 12"/>
          <p:cNvSpPr txBox="1"/>
          <p:nvPr/>
        </p:nvSpPr>
        <p:spPr>
          <a:xfrm>
            <a:off x="3316992" y="1435536"/>
            <a:ext cx="2523041" cy="415498"/>
          </a:xfrm>
          <a:prstGeom prst="rect">
            <a:avLst/>
          </a:prstGeom>
          <a:noFill/>
        </p:spPr>
        <p:txBody>
          <a:bodyPr wrap="square" lIns="41005" tIns="0" rIns="41005" bIns="0" rtlCol="0">
            <a:spAutoFit/>
          </a:bodyPr>
          <a:lstStyle/>
          <a:p>
            <a:pPr marL="0" marR="0" lvl="0" indent="0" defTabSz="1312734" eaLnBrk="1" fontAlgn="auto" latinLnBrk="0" hangingPunct="1">
              <a:lnSpc>
                <a:spcPct val="100000"/>
              </a:lnSpc>
              <a:spcBef>
                <a:spcPct val="20000"/>
              </a:spcBef>
              <a:spcAft>
                <a:spcPts val="0"/>
              </a:spcAft>
              <a:buClrTx/>
              <a:buSzTx/>
              <a:buFontTx/>
              <a:buNone/>
              <a:tabLst/>
              <a:defRPr/>
            </a:pPr>
            <a:r>
              <a:rPr kumimoji="0" lang="en-US" sz="900" b="0" i="0" u="none" strike="noStrike" kern="0" cap="none" spc="0" normalizeH="0" baseline="0" noProof="0" dirty="0">
                <a:ln>
                  <a:noFill/>
                </a:ln>
                <a:solidFill>
                  <a:srgbClr val="38454E"/>
                </a:solidFill>
                <a:effectLst/>
                <a:uLnTx/>
                <a:uFillTx/>
                <a:cs typeface="Arial" pitchFamily="34" charset="0"/>
              </a:rPr>
              <a:t>If you select the </a:t>
            </a:r>
            <a:r>
              <a:rPr lang="en-US" sz="900" kern="0" dirty="0">
                <a:solidFill>
                  <a:srgbClr val="38454E"/>
                </a:solidFill>
                <a:cs typeface="Arial" pitchFamily="34" charset="0"/>
              </a:rPr>
              <a:t>“Computer Audio</a:t>
            </a:r>
            <a:r>
              <a:rPr kumimoji="0" lang="en-US" sz="900" b="0" i="0" u="none" strike="noStrike" kern="0" cap="none" spc="0" normalizeH="0" baseline="0" noProof="0" dirty="0">
                <a:ln>
                  <a:noFill/>
                </a:ln>
                <a:solidFill>
                  <a:srgbClr val="38454E"/>
                </a:solidFill>
                <a:effectLst/>
                <a:uLnTx/>
                <a:uFillTx/>
                <a:cs typeface="Arial" pitchFamily="34" charset="0"/>
              </a:rPr>
              <a:t>” option, please be sure that your speakers</a:t>
            </a:r>
            <a:r>
              <a:rPr kumimoji="0" lang="en-US" sz="900" b="0" i="0" u="none" strike="noStrike" kern="0" cap="none" spc="0" normalizeH="0" noProof="0" dirty="0">
                <a:ln>
                  <a:noFill/>
                </a:ln>
                <a:solidFill>
                  <a:srgbClr val="38454E"/>
                </a:solidFill>
                <a:effectLst/>
                <a:uLnTx/>
                <a:uFillTx/>
                <a:cs typeface="Arial" pitchFamily="34" charset="0"/>
              </a:rPr>
              <a:t> or h</a:t>
            </a:r>
            <a:r>
              <a:rPr kumimoji="0" lang="en-US" sz="900" b="0" i="0" u="none" strike="noStrike" kern="0" cap="none" spc="0" normalizeH="0" baseline="0" noProof="0" dirty="0">
                <a:ln>
                  <a:noFill/>
                </a:ln>
                <a:solidFill>
                  <a:srgbClr val="38454E"/>
                </a:solidFill>
                <a:effectLst/>
                <a:uLnTx/>
                <a:uFillTx/>
                <a:cs typeface="Arial" pitchFamily="34" charset="0"/>
              </a:rPr>
              <a:t>eadphones are connected</a:t>
            </a:r>
            <a:r>
              <a:rPr lang="en-US" sz="900" kern="0" dirty="0">
                <a:solidFill>
                  <a:srgbClr val="38454E"/>
                </a:solidFill>
                <a:cs typeface="Arial" pitchFamily="34" charset="0"/>
              </a:rPr>
              <a:t>.</a:t>
            </a:r>
            <a:endParaRPr kumimoji="0" lang="en-US" sz="900" b="0" i="0" u="none" strike="noStrike" kern="0" cap="none" spc="0" normalizeH="0" baseline="0" noProof="0" dirty="0">
              <a:ln>
                <a:noFill/>
              </a:ln>
              <a:solidFill>
                <a:srgbClr val="38454E"/>
              </a:solidFill>
              <a:effectLst/>
              <a:uLnTx/>
              <a:uFillTx/>
            </a:endParaRPr>
          </a:p>
        </p:txBody>
      </p:sp>
      <p:sp>
        <p:nvSpPr>
          <p:cNvPr id="14" name="Text Placeholder 5"/>
          <p:cNvSpPr txBox="1">
            <a:spLocks/>
          </p:cNvSpPr>
          <p:nvPr/>
        </p:nvSpPr>
        <p:spPr>
          <a:xfrm>
            <a:off x="3316992" y="1121896"/>
            <a:ext cx="3033188" cy="241608"/>
          </a:xfrm>
          <a:prstGeom prst="rect">
            <a:avLst/>
          </a:prstGeom>
        </p:spPr>
        <p:txBody>
          <a:bodyPr lIns="0" tIns="0" rIns="0" bIns="0"/>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defTabSz="1018879" rtl="0" eaLnBrk="1" fontAlgn="auto" latinLnBrk="0" hangingPunct="1">
              <a:lnSpc>
                <a:spcPct val="100000"/>
              </a:lnSpc>
              <a:spcBef>
                <a:spcPts val="500"/>
              </a:spcBef>
              <a:spcAft>
                <a:spcPts val="0"/>
              </a:spcAft>
              <a:buClrTx/>
              <a:buSzTx/>
              <a:buNone/>
              <a:tabLst/>
              <a:defRPr/>
            </a:pPr>
            <a:r>
              <a:rPr kumimoji="0" lang="en-US" sz="1050" b="1" i="0" u="none" strike="noStrike" kern="1200" cap="none" spc="0" normalizeH="0" baseline="0" noProof="0" dirty="0">
                <a:ln>
                  <a:noFill/>
                </a:ln>
                <a:effectLst/>
                <a:uLnTx/>
                <a:uFillTx/>
              </a:rPr>
              <a:t>Using</a:t>
            </a:r>
            <a:r>
              <a:rPr kumimoji="0" lang="en-US" sz="1050" b="1" i="0" u="none" strike="noStrike" kern="1200" cap="none" spc="0" normalizeH="0" noProof="0" dirty="0">
                <a:ln>
                  <a:noFill/>
                </a:ln>
                <a:effectLst/>
                <a:uLnTx/>
                <a:uFillTx/>
              </a:rPr>
              <a:t> Your</a:t>
            </a:r>
            <a:r>
              <a:rPr kumimoji="0" lang="en-US" sz="1050" b="1" i="0" u="none" strike="noStrike" kern="1200" cap="none" spc="0" normalizeH="0" baseline="0" noProof="0" dirty="0">
                <a:ln>
                  <a:noFill/>
                </a:ln>
                <a:effectLst/>
                <a:uLnTx/>
                <a:uFillTx/>
              </a:rPr>
              <a:t> Microphone and Speakers</a:t>
            </a:r>
          </a:p>
        </p:txBody>
      </p:sp>
      <p:pic>
        <p:nvPicPr>
          <p:cNvPr id="16" name="Picture 15"/>
          <p:cNvPicPr>
            <a:picLocks noChangeAspect="1"/>
          </p:cNvPicPr>
          <p:nvPr/>
        </p:nvPicPr>
        <p:blipFill>
          <a:blip r:embed="rId3"/>
          <a:stretch>
            <a:fillRect/>
          </a:stretch>
        </p:blipFill>
        <p:spPr>
          <a:xfrm>
            <a:off x="3316992" y="2098933"/>
            <a:ext cx="2705943" cy="1538776"/>
          </a:xfrm>
          <a:prstGeom prst="rect">
            <a:avLst/>
          </a:prstGeom>
        </p:spPr>
      </p:pic>
      <p:pic>
        <p:nvPicPr>
          <p:cNvPr id="17" name="Picture 16"/>
          <p:cNvPicPr>
            <a:picLocks noChangeAspect="1"/>
          </p:cNvPicPr>
          <p:nvPr/>
        </p:nvPicPr>
        <p:blipFill>
          <a:blip r:embed="rId4"/>
          <a:stretch>
            <a:fillRect/>
          </a:stretch>
        </p:blipFill>
        <p:spPr>
          <a:xfrm>
            <a:off x="281130" y="2103829"/>
            <a:ext cx="2466784" cy="1526382"/>
          </a:xfrm>
          <a:prstGeom prst="rect">
            <a:avLst/>
          </a:prstGeom>
        </p:spPr>
      </p:pic>
    </p:spTree>
    <p:extLst>
      <p:ext uri="{BB962C8B-B14F-4D97-AF65-F5344CB8AC3E}">
        <p14:creationId xmlns:p14="http://schemas.microsoft.com/office/powerpoint/2010/main" val="1873777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a:t>Using Zoom</a:t>
            </a:r>
          </a:p>
        </p:txBody>
      </p:sp>
      <p:sp>
        <p:nvSpPr>
          <p:cNvPr id="7" name="Text Placeholder 6"/>
          <p:cNvSpPr txBox="1">
            <a:spLocks/>
          </p:cNvSpPr>
          <p:nvPr/>
        </p:nvSpPr>
        <p:spPr>
          <a:xfrm>
            <a:off x="3683918" y="1104900"/>
            <a:ext cx="2451104" cy="289940"/>
          </a:xfrm>
          <a:prstGeom prst="rect">
            <a:avLst/>
          </a:prstGeom>
        </p:spPr>
        <p:txBody>
          <a:bodyPr lIns="0" tIns="0" rIns="0" bIns="0"/>
          <a:lstStyle>
            <a:lvl1pPr marL="114300" indent="-114300" algn="l" defTabSz="640080" rtl="0" eaLnBrk="1" latinLnBrk="0" hangingPunct="1">
              <a:spcBef>
                <a:spcPts val="500"/>
              </a:spcBef>
              <a:buFont typeface="Wingdings" panose="05000000000000000000" pitchFamily="2" charset="2"/>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Wingdings" panose="05000000000000000000" pitchFamily="2" charset="2"/>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Wingdings" panose="05000000000000000000" pitchFamily="2" charset="2"/>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kumimoji="0" lang="en-US" sz="1050" b="1" i="0" u="none" strike="noStrike" kern="1200" cap="none" spc="0" normalizeH="0" baseline="0" noProof="0" dirty="0">
                <a:ln>
                  <a:noFill/>
                </a:ln>
                <a:effectLst/>
                <a:uLnTx/>
                <a:uFillTx/>
              </a:rPr>
              <a:t>Asking a Question</a:t>
            </a:r>
          </a:p>
        </p:txBody>
      </p:sp>
      <p:sp>
        <p:nvSpPr>
          <p:cNvPr id="8" name="Text Placeholder 7"/>
          <p:cNvSpPr txBox="1">
            <a:spLocks/>
          </p:cNvSpPr>
          <p:nvPr/>
        </p:nvSpPr>
        <p:spPr>
          <a:xfrm>
            <a:off x="3683919" y="1394840"/>
            <a:ext cx="2287314" cy="516036"/>
          </a:xfrm>
          <a:prstGeom prst="rect">
            <a:avLst/>
          </a:prstGeom>
        </p:spPr>
        <p:txBody>
          <a:bodyPr lIns="0" tIns="0" rIns="0" bIns="0"/>
          <a:lstStyle>
            <a:lvl1pPr marL="114300" indent="-114300" algn="l" defTabSz="640080" rtl="0" eaLnBrk="1" latinLnBrk="0" hangingPunct="1">
              <a:spcBef>
                <a:spcPts val="500"/>
              </a:spcBef>
              <a:buFont typeface="Wingdings" panose="05000000000000000000" pitchFamily="2" charset="2"/>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Wingdings" panose="05000000000000000000" pitchFamily="2" charset="2"/>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Wingdings" panose="05000000000000000000" pitchFamily="2" charset="2"/>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en-US" sz="900" dirty="0">
                <a:cs typeface="Arial" pitchFamily="34" charset="0"/>
              </a:rPr>
              <a:t>To ask the presenter a question, type it into </a:t>
            </a:r>
            <a:r>
              <a:rPr lang="en-US" sz="900">
                <a:cs typeface="Arial" pitchFamily="34" charset="0"/>
              </a:rPr>
              <a:t>the Q&amp;A panel </a:t>
            </a:r>
            <a:r>
              <a:rPr lang="en-US" sz="900" dirty="0">
                <a:cs typeface="Arial" pitchFamily="34" charset="0"/>
              </a:rPr>
              <a:t>and press send. </a:t>
            </a:r>
          </a:p>
          <a:p>
            <a:endParaRPr lang="en-US" sz="900" dirty="0">
              <a:cs typeface="Arial" pitchFamily="34" charset="0"/>
            </a:endParaRPr>
          </a:p>
        </p:txBody>
      </p:sp>
      <p:pic>
        <p:nvPicPr>
          <p:cNvPr id="15" name="Picture 14"/>
          <p:cNvPicPr>
            <a:picLocks noChangeAspect="1"/>
          </p:cNvPicPr>
          <p:nvPr/>
        </p:nvPicPr>
        <p:blipFill>
          <a:blip r:embed="rId2"/>
          <a:stretch>
            <a:fillRect/>
          </a:stretch>
        </p:blipFill>
        <p:spPr>
          <a:xfrm>
            <a:off x="277813" y="1967801"/>
            <a:ext cx="1714500" cy="523875"/>
          </a:xfrm>
          <a:prstGeom prst="rect">
            <a:avLst/>
          </a:prstGeom>
        </p:spPr>
      </p:pic>
      <p:sp>
        <p:nvSpPr>
          <p:cNvPr id="19" name="Text Placeholder 6"/>
          <p:cNvSpPr txBox="1">
            <a:spLocks/>
          </p:cNvSpPr>
          <p:nvPr/>
        </p:nvSpPr>
        <p:spPr>
          <a:xfrm>
            <a:off x="277813" y="1104900"/>
            <a:ext cx="2451104" cy="289940"/>
          </a:xfrm>
          <a:prstGeom prst="rect">
            <a:avLst/>
          </a:prstGeom>
        </p:spPr>
        <p:txBody>
          <a:bodyPr lIns="0" tIns="0" rIns="0" bIns="0"/>
          <a:lstStyle>
            <a:lvl1pPr marL="114300" indent="-114300" algn="l" defTabSz="640080" rtl="0" eaLnBrk="1" latinLnBrk="0" hangingPunct="1">
              <a:spcBef>
                <a:spcPts val="500"/>
              </a:spcBef>
              <a:buFont typeface="Wingdings" panose="05000000000000000000" pitchFamily="2" charset="2"/>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Wingdings" panose="05000000000000000000" pitchFamily="2" charset="2"/>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Wingdings" panose="05000000000000000000" pitchFamily="2" charset="2"/>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1050" b="1" dirty="0"/>
              <a:t>Mic and Video Controls</a:t>
            </a:r>
            <a:endParaRPr kumimoji="0" lang="en-US" sz="1050" b="1" i="0" u="none" strike="noStrike" kern="1200" cap="none" spc="0" normalizeH="0" baseline="0" noProof="0" dirty="0">
              <a:ln>
                <a:noFill/>
              </a:ln>
              <a:effectLst/>
              <a:uLnTx/>
              <a:uFillTx/>
            </a:endParaRPr>
          </a:p>
        </p:txBody>
      </p:sp>
      <p:sp>
        <p:nvSpPr>
          <p:cNvPr id="20" name="Text Placeholder 7"/>
          <p:cNvSpPr txBox="1">
            <a:spLocks/>
          </p:cNvSpPr>
          <p:nvPr/>
        </p:nvSpPr>
        <p:spPr>
          <a:xfrm>
            <a:off x="277814" y="1394840"/>
            <a:ext cx="2287314" cy="516036"/>
          </a:xfrm>
          <a:prstGeom prst="rect">
            <a:avLst/>
          </a:prstGeom>
        </p:spPr>
        <p:txBody>
          <a:bodyPr lIns="0" tIns="0" rIns="0" bIns="0"/>
          <a:lstStyle>
            <a:lvl1pPr marL="114300" indent="-114300" algn="l" defTabSz="640080" rtl="0" eaLnBrk="1" latinLnBrk="0" hangingPunct="1">
              <a:spcBef>
                <a:spcPts val="500"/>
              </a:spcBef>
              <a:buFont typeface="Wingdings" panose="05000000000000000000" pitchFamily="2" charset="2"/>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Wingdings" panose="05000000000000000000" pitchFamily="2" charset="2"/>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Wingdings" panose="05000000000000000000" pitchFamily="2" charset="2"/>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en-US" sz="900" dirty="0">
                <a:cs typeface="Arial" pitchFamily="34" charset="0"/>
              </a:rPr>
              <a:t>Click the mic and camera pictures until they have a red line indicating they are both off.</a:t>
            </a:r>
          </a:p>
          <a:p>
            <a:endParaRPr lang="en-US" sz="900" dirty="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917" y="1977326"/>
            <a:ext cx="785061" cy="514350"/>
          </a:xfrm>
          <a:prstGeom prst="rect">
            <a:avLst/>
          </a:prstGeom>
        </p:spPr>
      </p:pic>
    </p:spTree>
    <p:extLst>
      <p:ext uri="{BB962C8B-B14F-4D97-AF65-F5344CB8AC3E}">
        <p14:creationId xmlns:p14="http://schemas.microsoft.com/office/powerpoint/2010/main" val="1086303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84335E-5E54-4149-B836-6CC017AE62A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08973A8-887F-4F83-9182-B8DD714074E3}"/>
              </a:ext>
            </a:extLst>
          </p:cNvPr>
          <p:cNvSpPr>
            <a:spLocks noGrp="1"/>
          </p:cNvSpPr>
          <p:nvPr>
            <p:ph type="body" sz="quarter" idx="11"/>
          </p:nvPr>
        </p:nvSpPr>
        <p:spPr>
          <a:xfrm>
            <a:off x="266700" y="640267"/>
            <a:ext cx="5867400" cy="184666"/>
          </a:xfrm>
        </p:spPr>
        <p:txBody>
          <a:bodyPr/>
          <a:lstStyle/>
          <a:p>
            <a:r>
              <a:rPr lang="en-US" dirty="0"/>
              <a:t>Join Us for Our Full </a:t>
            </a:r>
            <a:r>
              <a:rPr lang="en-US" dirty="0" err="1"/>
              <a:t>Webconference</a:t>
            </a:r>
            <a:r>
              <a:rPr lang="en-US" dirty="0"/>
              <a:t> Series</a:t>
            </a:r>
          </a:p>
        </p:txBody>
      </p:sp>
      <p:sp>
        <p:nvSpPr>
          <p:cNvPr id="4" name="Text Placeholder 3">
            <a:extLst>
              <a:ext uri="{FF2B5EF4-FFF2-40B4-BE49-F238E27FC236}">
                <a16:creationId xmlns:a16="http://schemas.microsoft.com/office/drawing/2014/main" id="{D6B211B0-B8EC-4F47-89DA-DFEF18A47E2B}"/>
              </a:ext>
            </a:extLst>
          </p:cNvPr>
          <p:cNvSpPr>
            <a:spLocks noGrp="1"/>
          </p:cNvSpPr>
          <p:nvPr>
            <p:ph type="body" sz="quarter" idx="12"/>
          </p:nvPr>
        </p:nvSpPr>
        <p:spPr>
          <a:xfrm>
            <a:off x="266700" y="309824"/>
            <a:ext cx="5472363" cy="256480"/>
          </a:xfrm>
        </p:spPr>
        <p:txBody>
          <a:bodyPr/>
          <a:lstStyle/>
          <a:p>
            <a:r>
              <a:rPr lang="en-US" dirty="0"/>
              <a:t>Hiring Top Talent</a:t>
            </a:r>
          </a:p>
        </p:txBody>
      </p:sp>
      <p:sp>
        <p:nvSpPr>
          <p:cNvPr id="5" name="Text Placeholder 4">
            <a:extLst>
              <a:ext uri="{FF2B5EF4-FFF2-40B4-BE49-F238E27FC236}">
                <a16:creationId xmlns:a16="http://schemas.microsoft.com/office/drawing/2014/main" id="{2E0B8B15-DAFF-4BC3-A3D7-2A60D637DA32}"/>
              </a:ext>
            </a:extLst>
          </p:cNvPr>
          <p:cNvSpPr>
            <a:spLocks noGrp="1"/>
          </p:cNvSpPr>
          <p:nvPr>
            <p:ph type="body" sz="quarter" idx="13"/>
          </p:nvPr>
        </p:nvSpPr>
        <p:spPr/>
        <p:txBody>
          <a:bodyPr/>
          <a:lstStyle/>
          <a:p>
            <a:endParaRPr lang="en-US"/>
          </a:p>
        </p:txBody>
      </p:sp>
      <p:grpSp>
        <p:nvGrpSpPr>
          <p:cNvPr id="37" name="Group 36">
            <a:extLst>
              <a:ext uri="{FF2B5EF4-FFF2-40B4-BE49-F238E27FC236}">
                <a16:creationId xmlns:a16="http://schemas.microsoft.com/office/drawing/2014/main" id="{FB7A3740-BE8F-4884-A423-9BB840501E51}"/>
              </a:ext>
            </a:extLst>
          </p:cNvPr>
          <p:cNvGrpSpPr/>
          <p:nvPr/>
        </p:nvGrpSpPr>
        <p:grpSpPr>
          <a:xfrm>
            <a:off x="333940" y="1736919"/>
            <a:ext cx="5800160" cy="561319"/>
            <a:chOff x="333940" y="1683909"/>
            <a:chExt cx="5800160" cy="561319"/>
          </a:xfrm>
        </p:grpSpPr>
        <p:sp>
          <p:nvSpPr>
            <p:cNvPr id="15" name="TextBox 14">
              <a:extLst>
                <a:ext uri="{FF2B5EF4-FFF2-40B4-BE49-F238E27FC236}">
                  <a16:creationId xmlns:a16="http://schemas.microsoft.com/office/drawing/2014/main" id="{2336CABB-45D1-41C0-9342-B36CB1815378}"/>
                </a:ext>
              </a:extLst>
            </p:cNvPr>
            <p:cNvSpPr txBox="1"/>
            <p:nvPr/>
          </p:nvSpPr>
          <p:spPr bwMode="gray">
            <a:xfrm>
              <a:off x="333940" y="1875896"/>
              <a:ext cx="3931920" cy="369332"/>
            </a:xfrm>
            <a:prstGeom prst="rect">
              <a:avLst/>
            </a:prstGeom>
            <a:noFill/>
          </p:spPr>
          <p:txBody>
            <a:bodyPr wrap="square" lIns="0" tIns="0" rIns="0" bIns="0" rtlCol="0">
              <a:spAutoFit/>
            </a:bodyPr>
            <a:lstStyle/>
            <a:p>
              <a:pPr lvl="0"/>
              <a:r>
                <a:rPr lang="en-US" sz="800" dirty="0">
                  <a:solidFill>
                    <a:srgbClr val="4F5861"/>
                  </a:solidFill>
                </a:rPr>
                <a:t>The second installment will discuss how to create an evidence-based hiring process. This session will share tactics for designing methods to measure and assess candidates on key criteria throughout the hiring process. </a:t>
              </a:r>
            </a:p>
          </p:txBody>
        </p:sp>
        <p:sp>
          <p:nvSpPr>
            <p:cNvPr id="16" name="TextBox 15">
              <a:extLst>
                <a:ext uri="{FF2B5EF4-FFF2-40B4-BE49-F238E27FC236}">
                  <a16:creationId xmlns:a16="http://schemas.microsoft.com/office/drawing/2014/main" id="{5A81CBE1-6C79-42E3-9FF8-B8BDD4FF43C7}"/>
                </a:ext>
              </a:extLst>
            </p:cNvPr>
            <p:cNvSpPr txBox="1"/>
            <p:nvPr/>
          </p:nvSpPr>
          <p:spPr bwMode="gray">
            <a:xfrm>
              <a:off x="4579620" y="1683909"/>
              <a:ext cx="1554480" cy="315471"/>
            </a:xfrm>
            <a:prstGeom prst="rect">
              <a:avLst/>
            </a:prstGeom>
            <a:noFill/>
          </p:spPr>
          <p:txBody>
            <a:bodyPr wrap="square" lIns="0" tIns="0" rIns="0" bIns="0" rtlCol="0">
              <a:noAutofit/>
            </a:bodyPr>
            <a:lstStyle/>
            <a:p>
              <a:pPr lvl="0">
                <a:spcBef>
                  <a:spcPts val="300"/>
                </a:spcBef>
              </a:pPr>
              <a:r>
                <a:rPr lang="en-US" sz="900" b="1" dirty="0">
                  <a:solidFill>
                    <a:srgbClr val="4F5861"/>
                  </a:solidFill>
                </a:rPr>
                <a:t>Tuesday, October 15</a:t>
              </a:r>
            </a:p>
            <a:p>
              <a:pPr lvl="0">
                <a:spcBef>
                  <a:spcPts val="300"/>
                </a:spcBef>
              </a:pPr>
              <a:r>
                <a:rPr lang="en-US" sz="900" dirty="0">
                  <a:solidFill>
                    <a:srgbClr val="4F5861"/>
                  </a:solidFill>
                </a:rPr>
                <a:t>1:00 PM - 2:00 PM ET</a:t>
              </a:r>
            </a:p>
          </p:txBody>
        </p:sp>
        <p:sp>
          <p:nvSpPr>
            <p:cNvPr id="17" name="Text Placeholder 16">
              <a:extLst>
                <a:ext uri="{FF2B5EF4-FFF2-40B4-BE49-F238E27FC236}">
                  <a16:creationId xmlns:a16="http://schemas.microsoft.com/office/drawing/2014/main" id="{9E058BB1-DA45-4E9D-9D6D-024899C786EF}"/>
                </a:ext>
              </a:extLst>
            </p:cNvPr>
            <p:cNvSpPr txBox="1">
              <a:spLocks/>
            </p:cNvSpPr>
            <p:nvPr/>
          </p:nvSpPr>
          <p:spPr bwMode="gray">
            <a:xfrm>
              <a:off x="333940" y="1683909"/>
              <a:ext cx="3931920" cy="138499"/>
            </a:xfrm>
            <a:prstGeom prst="rect">
              <a:avLst/>
            </a:prstGeom>
          </p:spPr>
          <p:txBody>
            <a:bodyPr wrap="square" lIns="0" tIns="0" rIns="0" bIns="0">
              <a:no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spcAft>
                  <a:spcPts val="200"/>
                </a:spcAft>
              </a:pPr>
              <a:r>
                <a:rPr lang="en-US" sz="900" dirty="0">
                  <a:solidFill>
                    <a:srgbClr val="004A88"/>
                  </a:solidFill>
                </a:rPr>
                <a:t>Part II: Creating an Evidence-Based Hiring Process (Vol. 1)</a:t>
              </a:r>
            </a:p>
          </p:txBody>
        </p:sp>
      </p:grpSp>
      <p:grpSp>
        <p:nvGrpSpPr>
          <p:cNvPr id="36" name="Group 35">
            <a:extLst>
              <a:ext uri="{FF2B5EF4-FFF2-40B4-BE49-F238E27FC236}">
                <a16:creationId xmlns:a16="http://schemas.microsoft.com/office/drawing/2014/main" id="{1759F370-2C6E-4A29-A94E-01649667B556}"/>
              </a:ext>
            </a:extLst>
          </p:cNvPr>
          <p:cNvGrpSpPr/>
          <p:nvPr/>
        </p:nvGrpSpPr>
        <p:grpSpPr>
          <a:xfrm>
            <a:off x="333940" y="2469703"/>
            <a:ext cx="5800160" cy="555074"/>
            <a:chOff x="333940" y="2363683"/>
            <a:chExt cx="5800160" cy="555074"/>
          </a:xfrm>
        </p:grpSpPr>
        <p:sp>
          <p:nvSpPr>
            <p:cNvPr id="18" name="TextBox 17">
              <a:extLst>
                <a:ext uri="{FF2B5EF4-FFF2-40B4-BE49-F238E27FC236}">
                  <a16:creationId xmlns:a16="http://schemas.microsoft.com/office/drawing/2014/main" id="{6E7E0EB3-1E69-4977-A652-9953BD2BD23A}"/>
                </a:ext>
              </a:extLst>
            </p:cNvPr>
            <p:cNvSpPr txBox="1"/>
            <p:nvPr/>
          </p:nvSpPr>
          <p:spPr bwMode="gray">
            <a:xfrm>
              <a:off x="333940" y="2549425"/>
              <a:ext cx="3931920" cy="369332"/>
            </a:xfrm>
            <a:prstGeom prst="rect">
              <a:avLst/>
            </a:prstGeom>
            <a:noFill/>
          </p:spPr>
          <p:txBody>
            <a:bodyPr wrap="square" lIns="0" tIns="0" rIns="0" bIns="0" rtlCol="0">
              <a:spAutoFit/>
            </a:bodyPr>
            <a:lstStyle/>
            <a:p>
              <a:pPr lvl="0"/>
              <a:r>
                <a:rPr lang="en-US" sz="800" dirty="0">
                  <a:solidFill>
                    <a:srgbClr val="4F5861"/>
                  </a:solidFill>
                </a:rPr>
                <a:t>In the third installment the Pingry School will join EAB to discuss their priority-focused interview schedule and how it allows them to assess candidates in the areas that matter most. </a:t>
              </a:r>
            </a:p>
          </p:txBody>
        </p:sp>
        <p:sp>
          <p:nvSpPr>
            <p:cNvPr id="19" name="TextBox 18">
              <a:extLst>
                <a:ext uri="{FF2B5EF4-FFF2-40B4-BE49-F238E27FC236}">
                  <a16:creationId xmlns:a16="http://schemas.microsoft.com/office/drawing/2014/main" id="{26952624-670F-4D77-906D-1963004CD7E7}"/>
                </a:ext>
              </a:extLst>
            </p:cNvPr>
            <p:cNvSpPr txBox="1"/>
            <p:nvPr/>
          </p:nvSpPr>
          <p:spPr bwMode="gray">
            <a:xfrm>
              <a:off x="4579620" y="2363683"/>
              <a:ext cx="1554480" cy="315471"/>
            </a:xfrm>
            <a:prstGeom prst="rect">
              <a:avLst/>
            </a:prstGeom>
            <a:noFill/>
          </p:spPr>
          <p:txBody>
            <a:bodyPr wrap="square" lIns="0" tIns="0" rIns="0" bIns="0" rtlCol="0">
              <a:noAutofit/>
            </a:bodyPr>
            <a:lstStyle/>
            <a:p>
              <a:pPr lvl="0">
                <a:spcBef>
                  <a:spcPts val="300"/>
                </a:spcBef>
              </a:pPr>
              <a:r>
                <a:rPr lang="en-US" sz="900" b="1" dirty="0">
                  <a:solidFill>
                    <a:srgbClr val="4F5861"/>
                  </a:solidFill>
                </a:rPr>
                <a:t>Tuesday, October 22</a:t>
              </a:r>
            </a:p>
            <a:p>
              <a:pPr lvl="0">
                <a:spcBef>
                  <a:spcPts val="300"/>
                </a:spcBef>
              </a:pPr>
              <a:r>
                <a:rPr lang="en-US" sz="900" dirty="0">
                  <a:solidFill>
                    <a:srgbClr val="4F5861"/>
                  </a:solidFill>
                </a:rPr>
                <a:t>1:00 PM - 2:00 PM ET</a:t>
              </a:r>
            </a:p>
          </p:txBody>
        </p:sp>
        <p:sp>
          <p:nvSpPr>
            <p:cNvPr id="20" name="Text Placeholder 16">
              <a:extLst>
                <a:ext uri="{FF2B5EF4-FFF2-40B4-BE49-F238E27FC236}">
                  <a16:creationId xmlns:a16="http://schemas.microsoft.com/office/drawing/2014/main" id="{751E48A1-6A62-47AF-8029-38BA0BDAF504}"/>
                </a:ext>
              </a:extLst>
            </p:cNvPr>
            <p:cNvSpPr txBox="1">
              <a:spLocks/>
            </p:cNvSpPr>
            <p:nvPr/>
          </p:nvSpPr>
          <p:spPr bwMode="gray">
            <a:xfrm>
              <a:off x="333940" y="2363683"/>
              <a:ext cx="3931920" cy="138499"/>
            </a:xfrm>
            <a:prstGeom prst="rect">
              <a:avLst/>
            </a:prstGeom>
          </p:spPr>
          <p:txBody>
            <a:bodyPr wrap="square" lIns="0" tIns="0" rIns="0" bIns="0">
              <a:no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spcAft>
                  <a:spcPts val="200"/>
                </a:spcAft>
              </a:pPr>
              <a:r>
                <a:rPr lang="en-US" sz="900" dirty="0">
                  <a:solidFill>
                    <a:srgbClr val="004A88"/>
                  </a:solidFill>
                </a:rPr>
                <a:t>Part III: Creating an Evidence-Based Hiring Process (Vol. 2)</a:t>
              </a:r>
            </a:p>
          </p:txBody>
        </p:sp>
      </p:grpSp>
      <p:grpSp>
        <p:nvGrpSpPr>
          <p:cNvPr id="35" name="Group 34">
            <a:extLst>
              <a:ext uri="{FF2B5EF4-FFF2-40B4-BE49-F238E27FC236}">
                <a16:creationId xmlns:a16="http://schemas.microsoft.com/office/drawing/2014/main" id="{A4EBEEAD-3CC0-4837-8148-37C976FDF561}"/>
              </a:ext>
            </a:extLst>
          </p:cNvPr>
          <p:cNvGrpSpPr/>
          <p:nvPr/>
        </p:nvGrpSpPr>
        <p:grpSpPr>
          <a:xfrm>
            <a:off x="333940" y="3196242"/>
            <a:ext cx="5800160" cy="561320"/>
            <a:chOff x="333940" y="3160322"/>
            <a:chExt cx="5800160" cy="561320"/>
          </a:xfrm>
        </p:grpSpPr>
        <p:sp>
          <p:nvSpPr>
            <p:cNvPr id="21" name="TextBox 20">
              <a:extLst>
                <a:ext uri="{FF2B5EF4-FFF2-40B4-BE49-F238E27FC236}">
                  <a16:creationId xmlns:a16="http://schemas.microsoft.com/office/drawing/2014/main" id="{F8BD731B-996E-4AF9-9BEB-36C0722B38E2}"/>
                </a:ext>
              </a:extLst>
            </p:cNvPr>
            <p:cNvSpPr txBox="1"/>
            <p:nvPr/>
          </p:nvSpPr>
          <p:spPr bwMode="gray">
            <a:xfrm>
              <a:off x="4579620" y="3160322"/>
              <a:ext cx="1554480" cy="315471"/>
            </a:xfrm>
            <a:prstGeom prst="rect">
              <a:avLst/>
            </a:prstGeom>
            <a:noFill/>
          </p:spPr>
          <p:txBody>
            <a:bodyPr wrap="square" lIns="0" tIns="0" rIns="0" bIns="0" rtlCol="0">
              <a:noAutofit/>
            </a:bodyPr>
            <a:lstStyle/>
            <a:p>
              <a:pPr lvl="0">
                <a:spcBef>
                  <a:spcPts val="300"/>
                </a:spcBef>
              </a:pPr>
              <a:r>
                <a:rPr lang="en-US" sz="900" b="1" dirty="0">
                  <a:solidFill>
                    <a:srgbClr val="4F5861"/>
                  </a:solidFill>
                </a:rPr>
                <a:t>Tuesday, November 12</a:t>
              </a:r>
            </a:p>
            <a:p>
              <a:pPr lvl="0">
                <a:spcBef>
                  <a:spcPts val="300"/>
                </a:spcBef>
              </a:pPr>
              <a:r>
                <a:rPr lang="en-US" sz="900" dirty="0">
                  <a:solidFill>
                    <a:srgbClr val="4F5861"/>
                  </a:solidFill>
                </a:rPr>
                <a:t>1:00 PM - 2:00 PM ET</a:t>
              </a:r>
            </a:p>
          </p:txBody>
        </p:sp>
        <p:sp>
          <p:nvSpPr>
            <p:cNvPr id="22" name="Text Placeholder 16">
              <a:extLst>
                <a:ext uri="{FF2B5EF4-FFF2-40B4-BE49-F238E27FC236}">
                  <a16:creationId xmlns:a16="http://schemas.microsoft.com/office/drawing/2014/main" id="{56261088-5641-41D7-B05F-D69DA86C1CF3}"/>
                </a:ext>
              </a:extLst>
            </p:cNvPr>
            <p:cNvSpPr txBox="1">
              <a:spLocks/>
            </p:cNvSpPr>
            <p:nvPr/>
          </p:nvSpPr>
          <p:spPr bwMode="gray">
            <a:xfrm>
              <a:off x="333940" y="3160322"/>
              <a:ext cx="3931920" cy="138499"/>
            </a:xfrm>
            <a:prstGeom prst="rect">
              <a:avLst/>
            </a:prstGeom>
          </p:spPr>
          <p:txBody>
            <a:bodyPr wrap="square" lIns="0" tIns="0" rIns="0" bIns="0">
              <a:no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spcAft>
                  <a:spcPts val="200"/>
                </a:spcAft>
              </a:pPr>
              <a:r>
                <a:rPr lang="en-US" sz="900" dirty="0">
                  <a:solidFill>
                    <a:srgbClr val="004A88"/>
                  </a:solidFill>
                </a:rPr>
                <a:t>Part IV: Attracting New Talent to the Candidate Pool </a:t>
              </a:r>
            </a:p>
          </p:txBody>
        </p:sp>
        <p:sp>
          <p:nvSpPr>
            <p:cNvPr id="23" name="TextBox 22">
              <a:extLst>
                <a:ext uri="{FF2B5EF4-FFF2-40B4-BE49-F238E27FC236}">
                  <a16:creationId xmlns:a16="http://schemas.microsoft.com/office/drawing/2014/main" id="{EC919648-2057-4AFE-9708-3D3C3265A643}"/>
                </a:ext>
              </a:extLst>
            </p:cNvPr>
            <p:cNvSpPr txBox="1"/>
            <p:nvPr/>
          </p:nvSpPr>
          <p:spPr bwMode="gray">
            <a:xfrm>
              <a:off x="333940" y="3352310"/>
              <a:ext cx="3931920" cy="369332"/>
            </a:xfrm>
            <a:prstGeom prst="rect">
              <a:avLst/>
            </a:prstGeom>
            <a:noFill/>
          </p:spPr>
          <p:txBody>
            <a:bodyPr wrap="square" lIns="0" tIns="0" rIns="0" bIns="0" rtlCol="0">
              <a:spAutoFit/>
            </a:bodyPr>
            <a:lstStyle/>
            <a:p>
              <a:r>
                <a:rPr lang="en-US" sz="800" dirty="0">
                  <a:solidFill>
                    <a:srgbClr val="4F5861"/>
                  </a:solidFill>
                </a:rPr>
                <a:t>The final installment administrators at St. Stephen's and St. Agnes School will join EAB to discuss their Educator Open House and how the event helps them connect with a broader candidate pool.</a:t>
              </a:r>
            </a:p>
          </p:txBody>
        </p:sp>
      </p:grpSp>
      <p:grpSp>
        <p:nvGrpSpPr>
          <p:cNvPr id="38" name="Group 37">
            <a:extLst>
              <a:ext uri="{FF2B5EF4-FFF2-40B4-BE49-F238E27FC236}">
                <a16:creationId xmlns:a16="http://schemas.microsoft.com/office/drawing/2014/main" id="{5BD99817-C14C-4F71-A137-48F4A06409C4}"/>
              </a:ext>
            </a:extLst>
          </p:cNvPr>
          <p:cNvGrpSpPr/>
          <p:nvPr/>
        </p:nvGrpSpPr>
        <p:grpSpPr>
          <a:xfrm>
            <a:off x="333940" y="997542"/>
            <a:ext cx="5800160" cy="567912"/>
            <a:chOff x="333940" y="997542"/>
            <a:chExt cx="5800160" cy="567912"/>
          </a:xfrm>
        </p:grpSpPr>
        <p:sp>
          <p:nvSpPr>
            <p:cNvPr id="24" name="TextBox 23">
              <a:extLst>
                <a:ext uri="{FF2B5EF4-FFF2-40B4-BE49-F238E27FC236}">
                  <a16:creationId xmlns:a16="http://schemas.microsoft.com/office/drawing/2014/main" id="{FD671E9B-1842-412E-AE89-0932246382EC}"/>
                </a:ext>
              </a:extLst>
            </p:cNvPr>
            <p:cNvSpPr txBox="1"/>
            <p:nvPr/>
          </p:nvSpPr>
          <p:spPr bwMode="gray">
            <a:xfrm>
              <a:off x="4579620" y="997542"/>
              <a:ext cx="1554480" cy="315471"/>
            </a:xfrm>
            <a:prstGeom prst="rect">
              <a:avLst/>
            </a:prstGeom>
            <a:noFill/>
          </p:spPr>
          <p:txBody>
            <a:bodyPr wrap="square" lIns="0" tIns="0" rIns="0" bIns="0" rtlCol="0">
              <a:noAutofit/>
            </a:bodyPr>
            <a:lstStyle/>
            <a:p>
              <a:pPr lvl="0">
                <a:spcBef>
                  <a:spcPts val="300"/>
                </a:spcBef>
              </a:pPr>
              <a:r>
                <a:rPr lang="en-US" sz="900" b="1" dirty="0">
                  <a:solidFill>
                    <a:srgbClr val="4F5861"/>
                  </a:solidFill>
                </a:rPr>
                <a:t>Tuesday, October 1</a:t>
              </a:r>
            </a:p>
            <a:p>
              <a:pPr lvl="0">
                <a:spcBef>
                  <a:spcPts val="300"/>
                </a:spcBef>
              </a:pPr>
              <a:r>
                <a:rPr lang="en-US" sz="900" dirty="0">
                  <a:solidFill>
                    <a:srgbClr val="4F5861"/>
                  </a:solidFill>
                </a:rPr>
                <a:t>1:00 PM - 2:00 PM ET</a:t>
              </a:r>
            </a:p>
          </p:txBody>
        </p:sp>
        <p:sp>
          <p:nvSpPr>
            <p:cNvPr id="25" name="Text Placeholder 16">
              <a:extLst>
                <a:ext uri="{FF2B5EF4-FFF2-40B4-BE49-F238E27FC236}">
                  <a16:creationId xmlns:a16="http://schemas.microsoft.com/office/drawing/2014/main" id="{3B3FF875-8B44-4737-ABC7-6DF18363F5E1}"/>
                </a:ext>
              </a:extLst>
            </p:cNvPr>
            <p:cNvSpPr txBox="1">
              <a:spLocks/>
            </p:cNvSpPr>
            <p:nvPr/>
          </p:nvSpPr>
          <p:spPr bwMode="gray">
            <a:xfrm>
              <a:off x="333940" y="997542"/>
              <a:ext cx="3931920" cy="138499"/>
            </a:xfrm>
            <a:prstGeom prst="rect">
              <a:avLst/>
            </a:prstGeom>
          </p:spPr>
          <p:txBody>
            <a:bodyPr wrap="square" lIns="0" tIns="0" rIns="0" bIns="0">
              <a:no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spcAft>
                  <a:spcPts val="200"/>
                </a:spcAft>
              </a:pPr>
              <a:r>
                <a:rPr lang="en-US" sz="900" dirty="0">
                  <a:solidFill>
                    <a:srgbClr val="004A88"/>
                  </a:solidFill>
                </a:rPr>
                <a:t>Part 1: Laying the Foundation for Effective Hiring</a:t>
              </a:r>
            </a:p>
          </p:txBody>
        </p:sp>
        <p:sp>
          <p:nvSpPr>
            <p:cNvPr id="26" name="TextBox 25">
              <a:extLst>
                <a:ext uri="{FF2B5EF4-FFF2-40B4-BE49-F238E27FC236}">
                  <a16:creationId xmlns:a16="http://schemas.microsoft.com/office/drawing/2014/main" id="{275A8911-070D-457F-BD42-82D6CB7CD134}"/>
                </a:ext>
              </a:extLst>
            </p:cNvPr>
            <p:cNvSpPr txBox="1"/>
            <p:nvPr/>
          </p:nvSpPr>
          <p:spPr bwMode="gray">
            <a:xfrm>
              <a:off x="333940" y="1196122"/>
              <a:ext cx="3931920" cy="369332"/>
            </a:xfrm>
            <a:prstGeom prst="rect">
              <a:avLst/>
            </a:prstGeom>
            <a:noFill/>
          </p:spPr>
          <p:txBody>
            <a:bodyPr wrap="square" lIns="0" tIns="0" rIns="0" bIns="0" rtlCol="0">
              <a:spAutoFit/>
            </a:bodyPr>
            <a:lstStyle/>
            <a:p>
              <a:r>
                <a:rPr lang="en-US" sz="800" dirty="0">
                  <a:solidFill>
                    <a:srgbClr val="4F5861"/>
                  </a:solidFill>
                </a:rPr>
                <a:t>The inaugural session will focus on laying the foundation for effective hiring, including maximizing relevant technology, and on determining assessment criteria at the outset of the hiring process.</a:t>
              </a:r>
            </a:p>
          </p:txBody>
        </p:sp>
      </p:grpSp>
      <p:sp>
        <p:nvSpPr>
          <p:cNvPr id="27" name="TextBox 26">
            <a:extLst>
              <a:ext uri="{FF2B5EF4-FFF2-40B4-BE49-F238E27FC236}">
                <a16:creationId xmlns:a16="http://schemas.microsoft.com/office/drawing/2014/main" id="{35C0774A-9E49-4A9F-B46A-33C37232793E}"/>
              </a:ext>
            </a:extLst>
          </p:cNvPr>
          <p:cNvSpPr txBox="1"/>
          <p:nvPr/>
        </p:nvSpPr>
        <p:spPr bwMode="gray">
          <a:xfrm>
            <a:off x="556777" y="4908680"/>
            <a:ext cx="6694390" cy="276999"/>
          </a:xfrm>
          <a:prstGeom prst="rect">
            <a:avLst/>
          </a:prstGeom>
          <a:noFill/>
        </p:spPr>
        <p:txBody>
          <a:bodyPr wrap="square" lIns="0" tIns="0" rIns="0" bIns="0" rtlCol="0">
            <a:spAutoFit/>
          </a:bodyPr>
          <a:lstStyle/>
          <a:p>
            <a:pPr algn="just"/>
            <a:r>
              <a:rPr lang="en-US" sz="900" dirty="0">
                <a:solidFill>
                  <a:srgbClr val="4F5861"/>
                </a:solidFill>
              </a:rPr>
              <a:t>This four-part webconference series will cover the major themes of our </a:t>
            </a:r>
            <a:r>
              <a:rPr lang="en-US" sz="900" i="1" dirty="0">
                <a:solidFill>
                  <a:srgbClr val="4F5861"/>
                </a:solidFill>
              </a:rPr>
              <a:t>Hiring Top Talent </a:t>
            </a:r>
            <a:r>
              <a:rPr lang="en-US" sz="900" dirty="0">
                <a:solidFill>
                  <a:srgbClr val="4F5861"/>
                </a:solidFill>
              </a:rPr>
              <a:t>study. During these sessions you and key members of your team will learn strategies for recruiting and hiring great teachers.</a:t>
            </a:r>
          </a:p>
        </p:txBody>
      </p:sp>
      <p:sp>
        <p:nvSpPr>
          <p:cNvPr id="32" name="Rectangle 31">
            <a:extLst>
              <a:ext uri="{FF2B5EF4-FFF2-40B4-BE49-F238E27FC236}">
                <a16:creationId xmlns:a16="http://schemas.microsoft.com/office/drawing/2014/main" id="{95171AF7-375B-4EE4-8F34-A31D7582EF56}"/>
              </a:ext>
            </a:extLst>
          </p:cNvPr>
          <p:cNvSpPr/>
          <p:nvPr/>
        </p:nvSpPr>
        <p:spPr bwMode="gray">
          <a:xfrm>
            <a:off x="277812" y="2393147"/>
            <a:ext cx="5854095" cy="65836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Text Placeholder 16">
            <a:extLst>
              <a:ext uri="{FF2B5EF4-FFF2-40B4-BE49-F238E27FC236}">
                <a16:creationId xmlns:a16="http://schemas.microsoft.com/office/drawing/2014/main" id="{E1A82165-DDF9-4DC3-A3BF-4E31D26184CE}"/>
              </a:ext>
            </a:extLst>
          </p:cNvPr>
          <p:cNvSpPr txBox="1">
            <a:spLocks/>
          </p:cNvSpPr>
          <p:nvPr/>
        </p:nvSpPr>
        <p:spPr bwMode="gray">
          <a:xfrm>
            <a:off x="660439" y="4001486"/>
            <a:ext cx="5079920" cy="448841"/>
          </a:xfrm>
          <a:prstGeom prst="rect">
            <a:avLst/>
          </a:prstGeom>
        </p:spPr>
        <p:txBody>
          <a:bodyPr wrap="square" lIns="0" tIns="0" rIns="0" bIns="0">
            <a:spAutoFit/>
          </a:bodyPr>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spcBef>
                <a:spcPts val="500"/>
              </a:spcBef>
            </a:pPr>
            <a:r>
              <a:rPr lang="en-US" sz="900" dirty="0">
                <a:solidFill>
                  <a:schemeClr val="tx2"/>
                </a:solidFill>
              </a:rPr>
              <a:t>Miss a Session? Want to Share with Colleagues?</a:t>
            </a:r>
          </a:p>
          <a:p>
            <a:pPr algn="l">
              <a:spcBef>
                <a:spcPts val="500"/>
              </a:spcBef>
            </a:pPr>
            <a:r>
              <a:rPr lang="en-US" sz="800" b="0" dirty="0"/>
              <a:t>All installments of the Hiring Top Talent </a:t>
            </a:r>
            <a:r>
              <a:rPr lang="en-US" sz="800" b="0" dirty="0" err="1"/>
              <a:t>webconference</a:t>
            </a:r>
            <a:r>
              <a:rPr lang="en-US" sz="800" b="0" dirty="0"/>
              <a:t> series are available on eab.com within 24-48 hours of the presentation date. Visit </a:t>
            </a:r>
            <a:r>
              <a:rPr lang="en-US" sz="800" b="0" dirty="0">
                <a:hlinkClick r:id="rId2" action="ppaction://hlinkfile"/>
              </a:rPr>
              <a:t>eab.com/</a:t>
            </a:r>
            <a:r>
              <a:rPr lang="en-US" sz="800" b="0" dirty="0" err="1">
                <a:hlinkClick r:id="rId2" action="ppaction://hlinkfile"/>
              </a:rPr>
              <a:t>hiringtoptalent</a:t>
            </a:r>
            <a:r>
              <a:rPr lang="en-US" sz="800" b="0" dirty="0">
                <a:hlinkClick r:id="rId2" action="ppaction://hlinkfile"/>
              </a:rPr>
              <a:t> </a:t>
            </a:r>
            <a:r>
              <a:rPr lang="en-US" sz="800" b="0" dirty="0"/>
              <a:t>to access archived presentations.</a:t>
            </a:r>
          </a:p>
        </p:txBody>
      </p:sp>
      <p:cxnSp>
        <p:nvCxnSpPr>
          <p:cNvPr id="40" name="Straight Connector 39">
            <a:extLst>
              <a:ext uri="{FF2B5EF4-FFF2-40B4-BE49-F238E27FC236}">
                <a16:creationId xmlns:a16="http://schemas.microsoft.com/office/drawing/2014/main" id="{26ED6641-92AD-4305-A5A2-C51C3D1A86A7}"/>
              </a:ext>
            </a:extLst>
          </p:cNvPr>
          <p:cNvCxnSpPr/>
          <p:nvPr/>
        </p:nvCxnSpPr>
        <p:spPr bwMode="gray">
          <a:xfrm>
            <a:off x="18287" y="4522788"/>
            <a:ext cx="6364224" cy="0"/>
          </a:xfrm>
          <a:prstGeom prst="line">
            <a:avLst/>
          </a:prstGeom>
          <a:ln w="19050" cap="rnd">
            <a:solidFill>
              <a:schemeClr val="accent5"/>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B5A3299-F7AD-4C0A-AD48-12AFB9025CA9}"/>
              </a:ext>
            </a:extLst>
          </p:cNvPr>
          <p:cNvCxnSpPr/>
          <p:nvPr/>
        </p:nvCxnSpPr>
        <p:spPr bwMode="gray">
          <a:xfrm>
            <a:off x="16669" y="3929025"/>
            <a:ext cx="6367460" cy="0"/>
          </a:xfrm>
          <a:prstGeom prst="line">
            <a:avLst/>
          </a:prstGeom>
          <a:ln w="19050" cap="rnd">
            <a:solidFill>
              <a:schemeClr val="accent5"/>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25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Hiring Top Talent</a:t>
            </a:r>
          </a:p>
        </p:txBody>
      </p:sp>
      <p:sp>
        <p:nvSpPr>
          <p:cNvPr id="27" name="Text Placeholder 1"/>
          <p:cNvSpPr>
            <a:spLocks noGrp="1"/>
          </p:cNvSpPr>
          <p:nvPr>
            <p:ph type="body" sz="quarter" idx="15"/>
          </p:nvPr>
        </p:nvSpPr>
        <p:spPr>
          <a:xfrm>
            <a:off x="269875" y="640267"/>
            <a:ext cx="5859463" cy="184666"/>
          </a:xfrm>
        </p:spPr>
        <p:txBody>
          <a:bodyPr/>
          <a:lstStyle/>
          <a:p>
            <a:r>
              <a:rPr lang="en-US" dirty="0"/>
              <a:t>Best Practices for Recruiting and Hiring Great Teachers</a:t>
            </a:r>
          </a:p>
        </p:txBody>
      </p:sp>
      <p:sp>
        <p:nvSpPr>
          <p:cNvPr id="14" name="Rectangle 13"/>
          <p:cNvSpPr/>
          <p:nvPr/>
        </p:nvSpPr>
        <p:spPr bwMode="gray">
          <a:xfrm>
            <a:off x="856715" y="1020930"/>
            <a:ext cx="197920" cy="384721"/>
          </a:xfrm>
          <a:prstGeom prst="rect">
            <a:avLst/>
          </a:prstGeom>
        </p:spPr>
        <p:txBody>
          <a:bodyPr wrap="square" lIns="0" tIns="0" rIns="0" bIns="0">
            <a:spAutoFit/>
          </a:bodyPr>
          <a:lstStyle/>
          <a:p>
            <a:pPr algn="ctr">
              <a:spcBef>
                <a:spcPts val="400"/>
              </a:spcBef>
            </a:pPr>
            <a:r>
              <a:rPr lang="en-US" sz="2500" dirty="0">
                <a:solidFill>
                  <a:schemeClr val="accent1"/>
                </a:solidFill>
                <a:latin typeface="Rockwell"/>
              </a:rPr>
              <a:t>1</a:t>
            </a:r>
          </a:p>
        </p:txBody>
      </p:sp>
      <p:sp>
        <p:nvSpPr>
          <p:cNvPr id="20" name="TextBox 19"/>
          <p:cNvSpPr txBox="1"/>
          <p:nvPr/>
        </p:nvSpPr>
        <p:spPr bwMode="gray">
          <a:xfrm>
            <a:off x="269875" y="1438949"/>
            <a:ext cx="1463040" cy="276999"/>
          </a:xfrm>
          <a:prstGeom prst="rect">
            <a:avLst/>
          </a:prstGeom>
          <a:noFill/>
        </p:spPr>
        <p:txBody>
          <a:bodyPr wrap="square" lIns="0" tIns="0" rIns="0" bIns="0" rtlCol="0">
            <a:spAutoFit/>
          </a:bodyPr>
          <a:lstStyle/>
          <a:p>
            <a:pPr algn="ctr"/>
            <a:r>
              <a:rPr lang="en-US" sz="900" b="1" dirty="0">
                <a:solidFill>
                  <a:schemeClr val="accent1"/>
                </a:solidFill>
              </a:rPr>
              <a:t>Lay Foundation </a:t>
            </a:r>
            <a:br>
              <a:rPr lang="en-US" sz="900" b="1" dirty="0">
                <a:solidFill>
                  <a:schemeClr val="accent1"/>
                </a:solidFill>
              </a:rPr>
            </a:br>
            <a:r>
              <a:rPr lang="en-US" sz="900" b="1" dirty="0">
                <a:solidFill>
                  <a:schemeClr val="accent1"/>
                </a:solidFill>
              </a:rPr>
              <a:t>for Effective Hiring </a:t>
            </a:r>
          </a:p>
        </p:txBody>
      </p:sp>
      <p:sp>
        <p:nvSpPr>
          <p:cNvPr id="17" name="TextBox 16"/>
          <p:cNvSpPr txBox="1"/>
          <p:nvPr/>
        </p:nvSpPr>
        <p:spPr bwMode="gray">
          <a:xfrm>
            <a:off x="4666298" y="1438949"/>
            <a:ext cx="1463040" cy="276999"/>
          </a:xfrm>
          <a:prstGeom prst="rect">
            <a:avLst/>
          </a:prstGeom>
          <a:noFill/>
        </p:spPr>
        <p:txBody>
          <a:bodyPr wrap="square" lIns="0" tIns="0" rIns="0" bIns="0" rtlCol="0">
            <a:spAutoFit/>
          </a:bodyPr>
          <a:lstStyle/>
          <a:p>
            <a:pPr algn="ctr"/>
            <a:r>
              <a:rPr lang="en-US" sz="900" b="1" dirty="0">
                <a:solidFill>
                  <a:schemeClr val="accent1"/>
                </a:solidFill>
              </a:rPr>
              <a:t>Attract New Talent </a:t>
            </a:r>
            <a:br>
              <a:rPr lang="en-US" sz="900" b="1" dirty="0">
                <a:solidFill>
                  <a:schemeClr val="accent1"/>
                </a:solidFill>
              </a:rPr>
            </a:br>
            <a:r>
              <a:rPr lang="en-US" sz="900" b="1" dirty="0">
                <a:solidFill>
                  <a:schemeClr val="accent1"/>
                </a:solidFill>
              </a:rPr>
              <a:t>to the Candidate Pool </a:t>
            </a:r>
          </a:p>
        </p:txBody>
      </p:sp>
      <p:sp>
        <p:nvSpPr>
          <p:cNvPr id="28" name="Rectangle 27"/>
          <p:cNvSpPr/>
          <p:nvPr/>
        </p:nvSpPr>
        <p:spPr bwMode="gray">
          <a:xfrm>
            <a:off x="5298858" y="1020930"/>
            <a:ext cx="197920" cy="384721"/>
          </a:xfrm>
          <a:prstGeom prst="rect">
            <a:avLst/>
          </a:prstGeom>
        </p:spPr>
        <p:txBody>
          <a:bodyPr wrap="square" lIns="0" tIns="0" rIns="0" bIns="0">
            <a:spAutoFit/>
          </a:bodyPr>
          <a:lstStyle/>
          <a:p>
            <a:pPr algn="ctr">
              <a:spcBef>
                <a:spcPts val="400"/>
              </a:spcBef>
            </a:pPr>
            <a:r>
              <a:rPr lang="en-US" sz="2500" dirty="0">
                <a:solidFill>
                  <a:schemeClr val="accent1"/>
                </a:solidFill>
                <a:latin typeface="Rockwell"/>
              </a:rPr>
              <a:t>4</a:t>
            </a:r>
          </a:p>
        </p:txBody>
      </p:sp>
      <p:sp>
        <p:nvSpPr>
          <p:cNvPr id="15" name="Rectangle 14"/>
          <p:cNvSpPr/>
          <p:nvPr/>
        </p:nvSpPr>
        <p:spPr bwMode="gray">
          <a:xfrm>
            <a:off x="3833383" y="1020930"/>
            <a:ext cx="197920" cy="384721"/>
          </a:xfrm>
          <a:prstGeom prst="rect">
            <a:avLst/>
          </a:prstGeom>
        </p:spPr>
        <p:txBody>
          <a:bodyPr wrap="square" lIns="0" tIns="0" rIns="0" bIns="0">
            <a:spAutoFit/>
          </a:bodyPr>
          <a:lstStyle/>
          <a:p>
            <a:pPr algn="ctr">
              <a:spcBef>
                <a:spcPts val="400"/>
              </a:spcBef>
            </a:pPr>
            <a:r>
              <a:rPr lang="en-US" sz="2500" dirty="0">
                <a:solidFill>
                  <a:schemeClr val="accent5"/>
                </a:solidFill>
                <a:latin typeface="Rockwell"/>
              </a:rPr>
              <a:t>3</a:t>
            </a:r>
          </a:p>
        </p:txBody>
      </p:sp>
      <p:sp>
        <p:nvSpPr>
          <p:cNvPr id="35" name="TextBox 34"/>
          <p:cNvSpPr txBox="1"/>
          <p:nvPr/>
        </p:nvSpPr>
        <p:spPr bwMode="gray">
          <a:xfrm>
            <a:off x="3200823" y="1438949"/>
            <a:ext cx="1463040" cy="276999"/>
          </a:xfrm>
          <a:prstGeom prst="rect">
            <a:avLst/>
          </a:prstGeom>
          <a:noFill/>
        </p:spPr>
        <p:txBody>
          <a:bodyPr wrap="square" lIns="0" tIns="0" rIns="0" bIns="0" rtlCol="0">
            <a:spAutoFit/>
          </a:bodyPr>
          <a:lstStyle/>
          <a:p>
            <a:pPr algn="ctr"/>
            <a:r>
              <a:rPr lang="en-US" sz="900" b="1" dirty="0"/>
              <a:t>Create Evidence-Based Process </a:t>
            </a:r>
          </a:p>
        </p:txBody>
      </p:sp>
      <p:sp>
        <p:nvSpPr>
          <p:cNvPr id="42" name="Text Placeholder 9">
            <a:extLst>
              <a:ext uri="{FF2B5EF4-FFF2-40B4-BE49-F238E27FC236}">
                <a16:creationId xmlns:a16="http://schemas.microsoft.com/office/drawing/2014/main" id="{0661E72C-6D23-4E72-AF22-A7428A4BC689}"/>
              </a:ext>
            </a:extLst>
          </p:cNvPr>
          <p:cNvSpPr>
            <a:spLocks noGrp="1"/>
          </p:cNvSpPr>
          <p:nvPr/>
        </p:nvSpPr>
        <p:spPr bwMode="gray">
          <a:xfrm>
            <a:off x="269875" y="2540576"/>
            <a:ext cx="1371600" cy="556563"/>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228600" indent="-228600">
              <a:spcBef>
                <a:spcPts val="500"/>
              </a:spcBef>
              <a:buFont typeface="+mj-lt"/>
              <a:buAutoNum type="arabicPeriod"/>
            </a:pPr>
            <a:r>
              <a:rPr lang="en-US" sz="800" dirty="0">
                <a:solidFill>
                  <a:schemeClr val="accent1"/>
                </a:solidFill>
              </a:rPr>
              <a:t>Centralized Applicant Tracking System</a:t>
            </a:r>
          </a:p>
          <a:p>
            <a:pPr marL="228600" indent="-228600">
              <a:spcBef>
                <a:spcPts val="500"/>
              </a:spcBef>
              <a:buFont typeface="+mj-lt"/>
              <a:buAutoNum type="arabicPeriod"/>
            </a:pPr>
            <a:r>
              <a:rPr lang="en-US" sz="800" dirty="0">
                <a:solidFill>
                  <a:schemeClr val="accent1"/>
                </a:solidFill>
              </a:rPr>
              <a:t>Candidate-Centric Recruitment Website</a:t>
            </a:r>
          </a:p>
        </p:txBody>
      </p:sp>
      <p:sp>
        <p:nvSpPr>
          <p:cNvPr id="45" name="Text Placeholder 9">
            <a:extLst>
              <a:ext uri="{FF2B5EF4-FFF2-40B4-BE49-F238E27FC236}">
                <a16:creationId xmlns:a16="http://schemas.microsoft.com/office/drawing/2014/main" id="{86E87F40-957A-4176-91DB-B268C1203DE7}"/>
              </a:ext>
            </a:extLst>
          </p:cNvPr>
          <p:cNvSpPr>
            <a:spLocks noGrp="1"/>
          </p:cNvSpPr>
          <p:nvPr/>
        </p:nvSpPr>
        <p:spPr bwMode="gray">
          <a:xfrm>
            <a:off x="3246543" y="2540576"/>
            <a:ext cx="1371600" cy="1610697"/>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228600" indent="-228600">
              <a:spcBef>
                <a:spcPts val="500"/>
              </a:spcBef>
              <a:buFont typeface="+mj-lt"/>
              <a:buAutoNum type="arabicPeriod" startAt="5"/>
            </a:pPr>
            <a:r>
              <a:rPr lang="en-US" sz="800" dirty="0"/>
              <a:t>Stage-Specific Assessment Rubrics</a:t>
            </a:r>
          </a:p>
          <a:p>
            <a:pPr marL="228600" indent="-228600">
              <a:spcBef>
                <a:spcPts val="500"/>
              </a:spcBef>
              <a:buFont typeface="+mj-lt"/>
              <a:buAutoNum type="arabicPeriod" startAt="5"/>
            </a:pPr>
            <a:r>
              <a:rPr lang="en-US" sz="800" dirty="0"/>
              <a:t>Quantified-Feedback Scorecard</a:t>
            </a:r>
          </a:p>
          <a:p>
            <a:pPr marL="228600" indent="-228600">
              <a:spcBef>
                <a:spcPts val="500"/>
              </a:spcBef>
              <a:buFont typeface="+mj-lt"/>
              <a:buAutoNum type="arabicPeriod" startAt="5"/>
            </a:pPr>
            <a:r>
              <a:rPr lang="en-US" sz="800" dirty="0"/>
              <a:t>Priority-Focused Interview Schedule</a:t>
            </a:r>
          </a:p>
          <a:p>
            <a:pPr marL="228600" indent="-228600">
              <a:spcBef>
                <a:spcPts val="500"/>
              </a:spcBef>
              <a:buFont typeface="+mj-lt"/>
              <a:buAutoNum type="arabicPeriod" startAt="5"/>
            </a:pPr>
            <a:r>
              <a:rPr lang="en-US" sz="800" dirty="0"/>
              <a:t>Competency Demonstration Exercises</a:t>
            </a:r>
          </a:p>
          <a:p>
            <a:pPr marL="228600" indent="-228600">
              <a:spcBef>
                <a:spcPts val="500"/>
              </a:spcBef>
              <a:buFont typeface="+mj-lt"/>
              <a:buAutoNum type="arabicPeriod" startAt="5"/>
            </a:pPr>
            <a:r>
              <a:rPr lang="en-US" sz="800" dirty="0"/>
              <a:t>Comprehensive </a:t>
            </a:r>
            <a:br>
              <a:rPr lang="en-US" sz="800" dirty="0"/>
            </a:br>
            <a:r>
              <a:rPr lang="en-US" sz="800" dirty="0"/>
              <a:t>Hiring Guide</a:t>
            </a:r>
          </a:p>
        </p:txBody>
      </p:sp>
      <p:sp>
        <p:nvSpPr>
          <p:cNvPr id="46" name="Text Placeholder 9">
            <a:extLst>
              <a:ext uri="{FF2B5EF4-FFF2-40B4-BE49-F238E27FC236}">
                <a16:creationId xmlns:a16="http://schemas.microsoft.com/office/drawing/2014/main" id="{41ED03CD-8E94-42A5-AF1B-D2F05F6919FA}"/>
              </a:ext>
            </a:extLst>
          </p:cNvPr>
          <p:cNvSpPr>
            <a:spLocks noGrp="1"/>
          </p:cNvSpPr>
          <p:nvPr/>
        </p:nvSpPr>
        <p:spPr bwMode="gray">
          <a:xfrm>
            <a:off x="4712018" y="2540576"/>
            <a:ext cx="1371600" cy="1487587"/>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228600" indent="-228600">
              <a:spcBef>
                <a:spcPts val="500"/>
              </a:spcBef>
              <a:buFont typeface="+mj-lt"/>
              <a:buAutoNum type="arabicPeriod" startAt="10"/>
            </a:pPr>
            <a:r>
              <a:rPr lang="en-US" sz="800" dirty="0">
                <a:solidFill>
                  <a:schemeClr val="accent1"/>
                </a:solidFill>
              </a:rPr>
              <a:t>Employee </a:t>
            </a:r>
            <a:br>
              <a:rPr lang="en-US" sz="800" dirty="0">
                <a:solidFill>
                  <a:schemeClr val="accent1"/>
                </a:solidFill>
              </a:rPr>
            </a:br>
            <a:r>
              <a:rPr lang="en-US" sz="800" dirty="0">
                <a:solidFill>
                  <a:schemeClr val="accent1"/>
                </a:solidFill>
              </a:rPr>
              <a:t>Referral Incentive</a:t>
            </a:r>
          </a:p>
          <a:p>
            <a:pPr marL="228600" indent="-228600">
              <a:spcBef>
                <a:spcPts val="500"/>
              </a:spcBef>
              <a:buFont typeface="+mj-lt"/>
              <a:buAutoNum type="arabicPeriod" startAt="10"/>
            </a:pPr>
            <a:r>
              <a:rPr lang="en-US" sz="800" dirty="0">
                <a:solidFill>
                  <a:schemeClr val="accent1"/>
                </a:solidFill>
              </a:rPr>
              <a:t>Independent School Recruitment Event</a:t>
            </a:r>
          </a:p>
          <a:p>
            <a:pPr marL="228600" indent="-228600">
              <a:spcBef>
                <a:spcPts val="500"/>
              </a:spcBef>
              <a:buFont typeface="+mj-lt"/>
              <a:buAutoNum type="arabicPeriod" startAt="10"/>
            </a:pPr>
            <a:r>
              <a:rPr lang="en-US" sz="800" dirty="0">
                <a:solidFill>
                  <a:schemeClr val="accent1"/>
                </a:solidFill>
              </a:rPr>
              <a:t>Community-Based Diversity Job Fair</a:t>
            </a:r>
          </a:p>
          <a:p>
            <a:pPr marL="228600" indent="-228600">
              <a:spcBef>
                <a:spcPts val="500"/>
              </a:spcBef>
              <a:buFont typeface="+mj-lt"/>
              <a:buAutoNum type="arabicPeriod" startAt="10"/>
            </a:pPr>
            <a:r>
              <a:rPr lang="en-US" sz="800" dirty="0">
                <a:solidFill>
                  <a:schemeClr val="accent1"/>
                </a:solidFill>
              </a:rPr>
              <a:t>University </a:t>
            </a:r>
            <a:br>
              <a:rPr lang="en-US" sz="800" dirty="0">
                <a:solidFill>
                  <a:schemeClr val="accent1"/>
                </a:solidFill>
              </a:rPr>
            </a:br>
            <a:r>
              <a:rPr lang="en-US" sz="800" dirty="0">
                <a:solidFill>
                  <a:schemeClr val="accent1"/>
                </a:solidFill>
              </a:rPr>
              <a:t>Pipeline Cultivation</a:t>
            </a:r>
          </a:p>
          <a:p>
            <a:pPr marL="228600" indent="-228600">
              <a:spcBef>
                <a:spcPts val="500"/>
              </a:spcBef>
              <a:buFont typeface="+mj-lt"/>
              <a:buAutoNum type="arabicPeriod" startAt="10"/>
            </a:pPr>
            <a:r>
              <a:rPr lang="en-US" sz="800" dirty="0">
                <a:solidFill>
                  <a:schemeClr val="accent1"/>
                </a:solidFill>
              </a:rPr>
              <a:t>Diversity </a:t>
            </a:r>
            <a:br>
              <a:rPr lang="en-US" sz="800" dirty="0">
                <a:solidFill>
                  <a:schemeClr val="accent1"/>
                </a:solidFill>
              </a:rPr>
            </a:br>
            <a:r>
              <a:rPr lang="en-US" sz="800" dirty="0">
                <a:solidFill>
                  <a:schemeClr val="accent1"/>
                </a:solidFill>
              </a:rPr>
              <a:t>Teaching Fellowship</a:t>
            </a:r>
          </a:p>
        </p:txBody>
      </p:sp>
      <p:sp>
        <p:nvSpPr>
          <p:cNvPr id="21" name="Text Placeholder 3">
            <a:extLst>
              <a:ext uri="{FF2B5EF4-FFF2-40B4-BE49-F238E27FC236}">
                <a16:creationId xmlns:a16="http://schemas.microsoft.com/office/drawing/2014/main" id="{E008EB36-DD85-4411-B352-AF4E74B81EFE}"/>
              </a:ext>
            </a:extLst>
          </p:cNvPr>
          <p:cNvSpPr txBox="1">
            <a:spLocks/>
          </p:cNvSpPr>
          <p:nvPr/>
        </p:nvSpPr>
        <p:spPr bwMode="gray">
          <a:xfrm>
            <a:off x="5148072" y="4677489"/>
            <a:ext cx="1252728" cy="123111"/>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 EAB interviews and analysis.</a:t>
            </a:r>
          </a:p>
        </p:txBody>
      </p:sp>
      <p:sp>
        <p:nvSpPr>
          <p:cNvPr id="22" name="Text Placeholder 9">
            <a:extLst>
              <a:ext uri="{FF2B5EF4-FFF2-40B4-BE49-F238E27FC236}">
                <a16:creationId xmlns:a16="http://schemas.microsoft.com/office/drawing/2014/main" id="{2866C058-E8E8-4A9E-957D-F66A1E6D5DBD}"/>
              </a:ext>
            </a:extLst>
          </p:cNvPr>
          <p:cNvSpPr>
            <a:spLocks noGrp="1"/>
          </p:cNvSpPr>
          <p:nvPr/>
        </p:nvSpPr>
        <p:spPr bwMode="gray">
          <a:xfrm>
            <a:off x="1781069" y="2540576"/>
            <a:ext cx="1371600" cy="433452"/>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228600" indent="-228600">
              <a:spcBef>
                <a:spcPts val="500"/>
              </a:spcBef>
              <a:buFont typeface="+mj-lt"/>
              <a:buAutoNum type="arabicPeriod" startAt="3"/>
            </a:pPr>
            <a:r>
              <a:rPr lang="en-US" sz="800" dirty="0">
                <a:solidFill>
                  <a:schemeClr val="accent1"/>
                </a:solidFill>
              </a:rPr>
              <a:t>Principles-Based Hiring Criteria</a:t>
            </a:r>
          </a:p>
          <a:p>
            <a:pPr marL="228600" indent="-228600">
              <a:spcBef>
                <a:spcPts val="500"/>
              </a:spcBef>
              <a:buFont typeface="+mj-lt"/>
              <a:buAutoNum type="arabicPeriod" startAt="3"/>
            </a:pPr>
            <a:r>
              <a:rPr lang="en-US" sz="800" dirty="0">
                <a:solidFill>
                  <a:schemeClr val="accent1"/>
                </a:solidFill>
              </a:rPr>
              <a:t>Vacancy-Based Goals</a:t>
            </a:r>
          </a:p>
        </p:txBody>
      </p:sp>
      <p:sp>
        <p:nvSpPr>
          <p:cNvPr id="24" name="Rectangle 23">
            <a:extLst>
              <a:ext uri="{FF2B5EF4-FFF2-40B4-BE49-F238E27FC236}">
                <a16:creationId xmlns:a16="http://schemas.microsoft.com/office/drawing/2014/main" id="{662D5425-DCB1-4574-8E04-7AAF05F31120}"/>
              </a:ext>
            </a:extLst>
          </p:cNvPr>
          <p:cNvSpPr/>
          <p:nvPr/>
        </p:nvSpPr>
        <p:spPr bwMode="gray">
          <a:xfrm>
            <a:off x="2367909" y="1020930"/>
            <a:ext cx="197920" cy="384721"/>
          </a:xfrm>
          <a:prstGeom prst="rect">
            <a:avLst/>
          </a:prstGeom>
        </p:spPr>
        <p:txBody>
          <a:bodyPr wrap="square" lIns="0" tIns="0" rIns="0" bIns="0">
            <a:spAutoFit/>
          </a:bodyPr>
          <a:lstStyle/>
          <a:p>
            <a:pPr algn="ctr">
              <a:spcBef>
                <a:spcPts val="400"/>
              </a:spcBef>
            </a:pPr>
            <a:r>
              <a:rPr lang="en-US" sz="2500" dirty="0">
                <a:solidFill>
                  <a:schemeClr val="accent1"/>
                </a:solidFill>
                <a:latin typeface="Rockwell"/>
              </a:rPr>
              <a:t>2</a:t>
            </a:r>
          </a:p>
        </p:txBody>
      </p:sp>
      <p:sp>
        <p:nvSpPr>
          <p:cNvPr id="25" name="TextBox 24">
            <a:extLst>
              <a:ext uri="{FF2B5EF4-FFF2-40B4-BE49-F238E27FC236}">
                <a16:creationId xmlns:a16="http://schemas.microsoft.com/office/drawing/2014/main" id="{4B6734F7-185A-45C9-B493-3FDAA86B293F}"/>
              </a:ext>
            </a:extLst>
          </p:cNvPr>
          <p:cNvSpPr txBox="1"/>
          <p:nvPr/>
        </p:nvSpPr>
        <p:spPr bwMode="gray">
          <a:xfrm>
            <a:off x="1735349" y="1438949"/>
            <a:ext cx="1463040" cy="276999"/>
          </a:xfrm>
          <a:prstGeom prst="rect">
            <a:avLst/>
          </a:prstGeom>
          <a:noFill/>
        </p:spPr>
        <p:txBody>
          <a:bodyPr wrap="square" lIns="0" tIns="0" rIns="0" bIns="0" rtlCol="0">
            <a:spAutoFit/>
          </a:bodyPr>
          <a:lstStyle/>
          <a:p>
            <a:pPr algn="ctr"/>
            <a:r>
              <a:rPr lang="en-US" sz="900" b="1" dirty="0">
                <a:solidFill>
                  <a:schemeClr val="accent1"/>
                </a:solidFill>
              </a:rPr>
              <a:t>Determine Assessment Criteria </a:t>
            </a:r>
          </a:p>
        </p:txBody>
      </p:sp>
      <p:sp>
        <p:nvSpPr>
          <p:cNvPr id="39" name="Rectangle 38"/>
          <p:cNvSpPr/>
          <p:nvPr/>
        </p:nvSpPr>
        <p:spPr bwMode="gray">
          <a:xfrm>
            <a:off x="0" y="2101446"/>
            <a:ext cx="6400800" cy="536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5861"/>
              </a:solidFill>
            </a:endParaRPr>
          </a:p>
        </p:txBody>
      </p:sp>
      <p:sp>
        <p:nvSpPr>
          <p:cNvPr id="36" name="Oval 35"/>
          <p:cNvSpPr/>
          <p:nvPr/>
        </p:nvSpPr>
        <p:spPr bwMode="gray">
          <a:xfrm>
            <a:off x="5169218" y="1899662"/>
            <a:ext cx="457200" cy="457200"/>
          </a:xfrm>
          <a:prstGeom prst="ellipse">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5861"/>
              </a:solidFill>
            </a:endParaRPr>
          </a:p>
        </p:txBody>
      </p:sp>
      <p:pic>
        <p:nvPicPr>
          <p:cNvPr id="29" name="Picture 2" descr="http://abco.advisory.com/DSS/eab-icons/social_media.png">
            <a:extLst>
              <a:ext uri="{FF2B5EF4-FFF2-40B4-BE49-F238E27FC236}">
                <a16:creationId xmlns:a16="http://schemas.microsoft.com/office/drawing/2014/main" id="{64128FF7-8B8D-49DE-A342-1604E24827AC}"/>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7798" y="1975176"/>
            <a:ext cx="320040" cy="30617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8" name="Oval 47"/>
          <p:cNvSpPr/>
          <p:nvPr/>
        </p:nvSpPr>
        <p:spPr bwMode="gray">
          <a:xfrm>
            <a:off x="3703743" y="1899662"/>
            <a:ext cx="457200" cy="457200"/>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5861"/>
              </a:solidFill>
            </a:endParaRPr>
          </a:p>
        </p:txBody>
      </p:sp>
      <p:pic>
        <p:nvPicPr>
          <p:cNvPr id="12" name="Picture 11">
            <a:extLst>
              <a:ext uri="{FF2B5EF4-FFF2-40B4-BE49-F238E27FC236}">
                <a16:creationId xmlns:a16="http://schemas.microsoft.com/office/drawing/2014/main" id="{3164A90D-9167-41FE-A685-2F91A3D2EE18}"/>
              </a:ext>
            </a:extLst>
          </p:cNvPr>
          <p:cNvPicPr>
            <a:picLocks noChangeAspect="1"/>
          </p:cNvPicPr>
          <p:nvPr/>
        </p:nvPicPr>
        <p:blipFill>
          <a:blip r:embed="rId4"/>
          <a:stretch>
            <a:fillRect/>
          </a:stretch>
        </p:blipFill>
        <p:spPr>
          <a:xfrm>
            <a:off x="3796097" y="1991102"/>
            <a:ext cx="272492" cy="274320"/>
          </a:xfrm>
          <a:prstGeom prst="rect">
            <a:avLst/>
          </a:prstGeom>
          <a:ln>
            <a:noFill/>
          </a:ln>
        </p:spPr>
      </p:pic>
      <p:sp>
        <p:nvSpPr>
          <p:cNvPr id="41" name="Oval 40">
            <a:extLst>
              <a:ext uri="{FF2B5EF4-FFF2-40B4-BE49-F238E27FC236}">
                <a16:creationId xmlns:a16="http://schemas.microsoft.com/office/drawing/2014/main" id="{FA39B03F-2BC1-458D-9543-893ED0AB7850}"/>
              </a:ext>
            </a:extLst>
          </p:cNvPr>
          <p:cNvSpPr/>
          <p:nvPr/>
        </p:nvSpPr>
        <p:spPr bwMode="gray">
          <a:xfrm>
            <a:off x="2238269" y="1899662"/>
            <a:ext cx="457200" cy="457200"/>
          </a:xfrm>
          <a:prstGeom prst="ellipse">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5861"/>
              </a:solidFill>
            </a:endParaRPr>
          </a:p>
        </p:txBody>
      </p:sp>
      <p:sp>
        <p:nvSpPr>
          <p:cNvPr id="38" name="Oval 37"/>
          <p:cNvSpPr/>
          <p:nvPr/>
        </p:nvSpPr>
        <p:spPr bwMode="gray">
          <a:xfrm>
            <a:off x="727075" y="1899662"/>
            <a:ext cx="457200" cy="457200"/>
          </a:xfrm>
          <a:prstGeom prst="ellipse">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5861"/>
              </a:solidFill>
            </a:endParaRPr>
          </a:p>
        </p:txBody>
      </p:sp>
      <p:pic>
        <p:nvPicPr>
          <p:cNvPr id="33" name="Picture 32">
            <a:extLst>
              <a:ext uri="{FF2B5EF4-FFF2-40B4-BE49-F238E27FC236}">
                <a16:creationId xmlns:a16="http://schemas.microsoft.com/office/drawing/2014/main" id="{8CA7B144-F11C-451B-A2F1-6B4E0A066BFC}"/>
              </a:ext>
            </a:extLst>
          </p:cNvPr>
          <p:cNvPicPr>
            <a:picLocks noChangeAspect="1"/>
          </p:cNvPicPr>
          <p:nvPr/>
        </p:nvPicPr>
        <p:blipFill>
          <a:blip r:embed="rId5">
            <a:duotone>
              <a:schemeClr val="bg2">
                <a:shade val="45000"/>
                <a:satMod val="135000"/>
              </a:schemeClr>
              <a:prstClr val="white"/>
            </a:duotone>
          </a:blip>
          <a:stretch>
            <a:fillRect/>
          </a:stretch>
        </p:blipFill>
        <p:spPr>
          <a:xfrm>
            <a:off x="818515" y="1999332"/>
            <a:ext cx="274320" cy="257861"/>
          </a:xfrm>
          <a:prstGeom prst="rect">
            <a:avLst/>
          </a:prstGeom>
        </p:spPr>
      </p:pic>
      <p:pic>
        <p:nvPicPr>
          <p:cNvPr id="34" name="Picture 33">
            <a:extLst>
              <a:ext uri="{FF2B5EF4-FFF2-40B4-BE49-F238E27FC236}">
                <a16:creationId xmlns:a16="http://schemas.microsoft.com/office/drawing/2014/main" id="{708CC0DF-53B7-4DDA-8412-C5AACC938A00}"/>
              </a:ext>
            </a:extLst>
          </p:cNvPr>
          <p:cNvPicPr>
            <a:picLocks noChangeAspect="1"/>
          </p:cNvPicPr>
          <p:nvPr/>
        </p:nvPicPr>
        <p:blipFill>
          <a:blip r:embed="rId6">
            <a:duotone>
              <a:schemeClr val="bg2">
                <a:shade val="45000"/>
                <a:satMod val="135000"/>
              </a:schemeClr>
              <a:prstClr val="white"/>
            </a:duotone>
          </a:blip>
          <a:stretch>
            <a:fillRect/>
          </a:stretch>
        </p:blipFill>
        <p:spPr>
          <a:xfrm>
            <a:off x="2309214" y="1991102"/>
            <a:ext cx="315311" cy="274320"/>
          </a:xfrm>
          <a:prstGeom prst="rect">
            <a:avLst/>
          </a:prstGeom>
        </p:spPr>
      </p:pic>
      <p:sp>
        <p:nvSpPr>
          <p:cNvPr id="2" name="Rectangle 1">
            <a:extLst>
              <a:ext uri="{FF2B5EF4-FFF2-40B4-BE49-F238E27FC236}">
                <a16:creationId xmlns:a16="http://schemas.microsoft.com/office/drawing/2014/main" id="{9FDD2DC6-9BB4-4A10-B11E-6B0CC7073B13}"/>
              </a:ext>
            </a:extLst>
          </p:cNvPr>
          <p:cNvSpPr/>
          <p:nvPr/>
        </p:nvSpPr>
        <p:spPr bwMode="gray">
          <a:xfrm>
            <a:off x="3191192" y="3127619"/>
            <a:ext cx="1403668" cy="29635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427287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D374-702C-442E-A948-B7F41FAC086F}"/>
              </a:ext>
            </a:extLst>
          </p:cNvPr>
          <p:cNvSpPr>
            <a:spLocks noGrp="1"/>
          </p:cNvSpPr>
          <p:nvPr>
            <p:ph type="title"/>
          </p:nvPr>
        </p:nvSpPr>
        <p:spPr/>
        <p:txBody>
          <a:bodyPr/>
          <a:lstStyle/>
          <a:p>
            <a:r>
              <a:rPr lang="en-US" dirty="0"/>
              <a:t>Hiring Seen as a “Mysterious Dark Art”</a:t>
            </a:r>
          </a:p>
        </p:txBody>
      </p:sp>
      <p:sp>
        <p:nvSpPr>
          <p:cNvPr id="3" name="Text Placeholder 2">
            <a:extLst>
              <a:ext uri="{FF2B5EF4-FFF2-40B4-BE49-F238E27FC236}">
                <a16:creationId xmlns:a16="http://schemas.microsoft.com/office/drawing/2014/main" id="{4C187A77-297C-4993-8B81-4DDD6DBC6F92}"/>
              </a:ext>
            </a:extLst>
          </p:cNvPr>
          <p:cNvSpPr>
            <a:spLocks noGrp="1"/>
          </p:cNvSpPr>
          <p:nvPr>
            <p:ph type="body" sz="quarter" idx="15"/>
          </p:nvPr>
        </p:nvSpPr>
        <p:spPr/>
        <p:txBody>
          <a:bodyPr/>
          <a:lstStyle/>
          <a:p>
            <a:r>
              <a:rPr lang="en-US" dirty="0"/>
              <a:t>Inadequate Hiring Methods Exist Across Industries</a:t>
            </a:r>
          </a:p>
        </p:txBody>
      </p:sp>
      <p:sp>
        <p:nvSpPr>
          <p:cNvPr id="4" name="Text Placeholder 3">
            <a:extLst>
              <a:ext uri="{FF2B5EF4-FFF2-40B4-BE49-F238E27FC236}">
                <a16:creationId xmlns:a16="http://schemas.microsoft.com/office/drawing/2014/main" id="{FFDBE245-B338-4674-9AEE-D56D52EAAB9D}"/>
              </a:ext>
            </a:extLst>
          </p:cNvPr>
          <p:cNvSpPr>
            <a:spLocks noGrp="1"/>
          </p:cNvSpPr>
          <p:nvPr>
            <p:ph type="body" sz="quarter" idx="16"/>
          </p:nvPr>
        </p:nvSpPr>
        <p:spPr/>
        <p:txBody>
          <a:bodyPr/>
          <a:lstStyle/>
          <a:p>
            <a:endParaRPr lang="en-US" dirty="0"/>
          </a:p>
        </p:txBody>
      </p:sp>
      <p:sp>
        <p:nvSpPr>
          <p:cNvPr id="5" name="Text Placeholder 4">
            <a:extLst>
              <a:ext uri="{FF2B5EF4-FFF2-40B4-BE49-F238E27FC236}">
                <a16:creationId xmlns:a16="http://schemas.microsoft.com/office/drawing/2014/main" id="{E99E2EE7-CAA6-49F0-BFF5-9FBC35850306}"/>
              </a:ext>
            </a:extLst>
          </p:cNvPr>
          <p:cNvSpPr>
            <a:spLocks noGrp="1"/>
          </p:cNvSpPr>
          <p:nvPr>
            <p:ph type="body" sz="quarter" idx="18"/>
          </p:nvPr>
        </p:nvSpPr>
        <p:spPr>
          <a:xfrm>
            <a:off x="4802198" y="4523601"/>
            <a:ext cx="1598601" cy="276999"/>
          </a:xfrm>
        </p:spPr>
        <p:txBody>
          <a:bodyPr/>
          <a:lstStyle/>
          <a:p>
            <a:r>
              <a:rPr lang="en-US" dirty="0"/>
              <a:t>Source: Smart, Geoff, and Randy Street, </a:t>
            </a:r>
            <a:r>
              <a:rPr lang="en-US" i="1" dirty="0"/>
              <a:t>Who: the A Method for Hiring, </a:t>
            </a:r>
            <a:r>
              <a:rPr lang="en-US" dirty="0"/>
              <a:t>Ballantine Books, 2008; EAB interviews and analysis. </a:t>
            </a:r>
          </a:p>
        </p:txBody>
      </p:sp>
      <p:sp>
        <p:nvSpPr>
          <p:cNvPr id="6" name="Text Placeholder 5">
            <a:extLst>
              <a:ext uri="{FF2B5EF4-FFF2-40B4-BE49-F238E27FC236}">
                <a16:creationId xmlns:a16="http://schemas.microsoft.com/office/drawing/2014/main" id="{86B17A2D-6FB6-40CB-A494-2FDF7EDF905F}"/>
              </a:ext>
            </a:extLst>
          </p:cNvPr>
          <p:cNvSpPr>
            <a:spLocks noGrp="1"/>
          </p:cNvSpPr>
          <p:nvPr>
            <p:ph type="body" sz="quarter" idx="19"/>
          </p:nvPr>
        </p:nvSpPr>
        <p:spPr/>
        <p:txBody>
          <a:bodyPr/>
          <a:lstStyle/>
          <a:p>
            <a:endParaRPr lang="en-US" dirty="0"/>
          </a:p>
        </p:txBody>
      </p:sp>
      <p:cxnSp>
        <p:nvCxnSpPr>
          <p:cNvPr id="7" name="Straight Connector 6">
            <a:extLst>
              <a:ext uri="{FF2B5EF4-FFF2-40B4-BE49-F238E27FC236}">
                <a16:creationId xmlns:a16="http://schemas.microsoft.com/office/drawing/2014/main" id="{9C692607-64FA-47D2-B313-D702D9C77A9F}"/>
              </a:ext>
            </a:extLst>
          </p:cNvPr>
          <p:cNvCxnSpPr/>
          <p:nvPr/>
        </p:nvCxnSpPr>
        <p:spPr bwMode="gray">
          <a:xfrm>
            <a:off x="404037" y="1146275"/>
            <a:ext cx="5606903" cy="0"/>
          </a:xfrm>
          <a:prstGeom prst="line">
            <a:avLst/>
          </a:prstGeom>
          <a:ln w="12700">
            <a:solidFill>
              <a:schemeClr val="accent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EBA4A1D-C94F-4C4C-BD8E-53A5480B817D}"/>
              </a:ext>
            </a:extLst>
          </p:cNvPr>
          <p:cNvSpPr txBox="1"/>
          <p:nvPr/>
        </p:nvSpPr>
        <p:spPr bwMode="gray">
          <a:xfrm>
            <a:off x="2383034" y="978410"/>
            <a:ext cx="1634732" cy="323165"/>
          </a:xfrm>
          <a:prstGeom prst="rect">
            <a:avLst/>
          </a:prstGeom>
          <a:solidFill>
            <a:schemeClr val="bg1"/>
          </a:solidFill>
        </p:spPr>
        <p:txBody>
          <a:bodyPr wrap="square" lIns="0" tIns="0" rIns="0" bIns="0" rtlCol="0">
            <a:spAutoFit/>
          </a:bodyPr>
          <a:lstStyle/>
          <a:p>
            <a:pPr algn="ctr">
              <a:spcBef>
                <a:spcPts val="500"/>
              </a:spcBef>
            </a:pPr>
            <a:r>
              <a:rPr lang="en-US" sz="1050" b="1" dirty="0"/>
              <a:t>Common Approaches to Hiring</a:t>
            </a:r>
          </a:p>
        </p:txBody>
      </p:sp>
      <p:sp>
        <p:nvSpPr>
          <p:cNvPr id="9" name="TextBox 8">
            <a:extLst>
              <a:ext uri="{FF2B5EF4-FFF2-40B4-BE49-F238E27FC236}">
                <a16:creationId xmlns:a16="http://schemas.microsoft.com/office/drawing/2014/main" id="{537453D4-3A46-4A74-A5DF-D6796C9D140D}"/>
              </a:ext>
            </a:extLst>
          </p:cNvPr>
          <p:cNvSpPr txBox="1"/>
          <p:nvPr/>
        </p:nvSpPr>
        <p:spPr bwMode="gray">
          <a:xfrm>
            <a:off x="587152" y="1950006"/>
            <a:ext cx="914400" cy="123111"/>
          </a:xfrm>
          <a:prstGeom prst="rect">
            <a:avLst/>
          </a:prstGeom>
          <a:noFill/>
        </p:spPr>
        <p:txBody>
          <a:bodyPr vert="horz" wrap="square" lIns="0" tIns="0" rIns="0" bIns="0" rtlCol="0">
            <a:spAutoFit/>
          </a:bodyPr>
          <a:lstStyle/>
          <a:p>
            <a:pPr algn="ctr">
              <a:spcBef>
                <a:spcPts val="300"/>
              </a:spcBef>
            </a:pPr>
            <a:r>
              <a:rPr lang="en-US" sz="800" b="1" dirty="0"/>
              <a:t>The Art Critic</a:t>
            </a:r>
          </a:p>
        </p:txBody>
      </p:sp>
      <p:sp>
        <p:nvSpPr>
          <p:cNvPr id="12" name="TextBox 11">
            <a:extLst>
              <a:ext uri="{FF2B5EF4-FFF2-40B4-BE49-F238E27FC236}">
                <a16:creationId xmlns:a16="http://schemas.microsoft.com/office/drawing/2014/main" id="{C1301B26-AD1A-4049-AC02-6EE9391668B4}"/>
              </a:ext>
            </a:extLst>
          </p:cNvPr>
          <p:cNvSpPr txBox="1"/>
          <p:nvPr/>
        </p:nvSpPr>
        <p:spPr bwMode="gray">
          <a:xfrm>
            <a:off x="1665176" y="1950006"/>
            <a:ext cx="914400" cy="123111"/>
          </a:xfrm>
          <a:prstGeom prst="rect">
            <a:avLst/>
          </a:prstGeom>
          <a:noFill/>
        </p:spPr>
        <p:txBody>
          <a:bodyPr vert="horz" wrap="square" lIns="0" tIns="0" rIns="0" bIns="0" rtlCol="0">
            <a:spAutoFit/>
          </a:bodyPr>
          <a:lstStyle/>
          <a:p>
            <a:pPr algn="ctr">
              <a:spcBef>
                <a:spcPts val="300"/>
              </a:spcBef>
            </a:pPr>
            <a:r>
              <a:rPr lang="en-US" sz="800" b="1" dirty="0"/>
              <a:t>The Sponge</a:t>
            </a:r>
          </a:p>
        </p:txBody>
      </p:sp>
      <p:sp>
        <p:nvSpPr>
          <p:cNvPr id="15" name="TextBox 14">
            <a:extLst>
              <a:ext uri="{FF2B5EF4-FFF2-40B4-BE49-F238E27FC236}">
                <a16:creationId xmlns:a16="http://schemas.microsoft.com/office/drawing/2014/main" id="{6E57C944-0EE2-48AF-9C9D-C539ECDF29E2}"/>
              </a:ext>
            </a:extLst>
          </p:cNvPr>
          <p:cNvSpPr txBox="1"/>
          <p:nvPr/>
        </p:nvSpPr>
        <p:spPr bwMode="gray">
          <a:xfrm>
            <a:off x="4899248" y="1950006"/>
            <a:ext cx="914400" cy="123111"/>
          </a:xfrm>
          <a:prstGeom prst="rect">
            <a:avLst/>
          </a:prstGeom>
          <a:noFill/>
        </p:spPr>
        <p:txBody>
          <a:bodyPr wrap="square" lIns="0" tIns="0" rIns="0" bIns="0" rtlCol="0">
            <a:spAutoFit/>
          </a:bodyPr>
          <a:lstStyle/>
          <a:p>
            <a:pPr algn="ctr">
              <a:spcBef>
                <a:spcPts val="500"/>
              </a:spcBef>
            </a:pPr>
            <a:r>
              <a:rPr lang="en-US" sz="800" b="1" dirty="0"/>
              <a:t>The Trickster</a:t>
            </a:r>
          </a:p>
        </p:txBody>
      </p:sp>
      <p:sp>
        <p:nvSpPr>
          <p:cNvPr id="18" name="TextBox 17">
            <a:extLst>
              <a:ext uri="{FF2B5EF4-FFF2-40B4-BE49-F238E27FC236}">
                <a16:creationId xmlns:a16="http://schemas.microsoft.com/office/drawing/2014/main" id="{E7EEEF91-939B-49B7-98B9-D112D4476560}"/>
              </a:ext>
            </a:extLst>
          </p:cNvPr>
          <p:cNvSpPr txBox="1"/>
          <p:nvPr/>
        </p:nvSpPr>
        <p:spPr bwMode="gray">
          <a:xfrm>
            <a:off x="3821224" y="1950006"/>
            <a:ext cx="914400" cy="123111"/>
          </a:xfrm>
          <a:prstGeom prst="rect">
            <a:avLst/>
          </a:prstGeom>
          <a:noFill/>
        </p:spPr>
        <p:txBody>
          <a:bodyPr wrap="square" lIns="0" tIns="0" rIns="0" bIns="0" rtlCol="0">
            <a:spAutoFit/>
          </a:bodyPr>
          <a:lstStyle/>
          <a:p>
            <a:pPr algn="ctr">
              <a:spcBef>
                <a:spcPts val="500"/>
              </a:spcBef>
            </a:pPr>
            <a:r>
              <a:rPr lang="en-US" sz="800" b="1" dirty="0"/>
              <a:t>The Suitor</a:t>
            </a:r>
          </a:p>
        </p:txBody>
      </p:sp>
      <p:sp>
        <p:nvSpPr>
          <p:cNvPr id="21" name="TextBox 20">
            <a:extLst>
              <a:ext uri="{FF2B5EF4-FFF2-40B4-BE49-F238E27FC236}">
                <a16:creationId xmlns:a16="http://schemas.microsoft.com/office/drawing/2014/main" id="{B5CBF805-BEC6-4CC0-AB3D-0B9D3FAB9FAC}"/>
              </a:ext>
            </a:extLst>
          </p:cNvPr>
          <p:cNvSpPr txBox="1"/>
          <p:nvPr/>
        </p:nvSpPr>
        <p:spPr bwMode="gray">
          <a:xfrm>
            <a:off x="2743200" y="1950006"/>
            <a:ext cx="914400" cy="123111"/>
          </a:xfrm>
          <a:prstGeom prst="rect">
            <a:avLst/>
          </a:prstGeom>
          <a:noFill/>
        </p:spPr>
        <p:txBody>
          <a:bodyPr wrap="square" lIns="0" tIns="0" rIns="0" bIns="0" rtlCol="0">
            <a:spAutoFit/>
          </a:bodyPr>
          <a:lstStyle/>
          <a:p>
            <a:pPr algn="ctr">
              <a:spcBef>
                <a:spcPts val="500"/>
              </a:spcBef>
            </a:pPr>
            <a:r>
              <a:rPr lang="en-US" sz="800" b="1" dirty="0"/>
              <a:t>The Prosecutor </a:t>
            </a:r>
          </a:p>
        </p:txBody>
      </p:sp>
      <p:grpSp>
        <p:nvGrpSpPr>
          <p:cNvPr id="14" name="Group 13">
            <a:extLst>
              <a:ext uri="{FF2B5EF4-FFF2-40B4-BE49-F238E27FC236}">
                <a16:creationId xmlns:a16="http://schemas.microsoft.com/office/drawing/2014/main" id="{7ABB0B0C-F7EE-4BF0-898F-C81C82F988EE}"/>
              </a:ext>
            </a:extLst>
          </p:cNvPr>
          <p:cNvGrpSpPr/>
          <p:nvPr/>
        </p:nvGrpSpPr>
        <p:grpSpPr>
          <a:xfrm>
            <a:off x="2994660" y="1441104"/>
            <a:ext cx="411480" cy="411480"/>
            <a:chOff x="2994660" y="1755515"/>
            <a:chExt cx="411480" cy="411480"/>
          </a:xfrm>
        </p:grpSpPr>
        <p:sp>
          <p:nvSpPr>
            <p:cNvPr id="22" name="Oval 21">
              <a:extLst>
                <a:ext uri="{FF2B5EF4-FFF2-40B4-BE49-F238E27FC236}">
                  <a16:creationId xmlns:a16="http://schemas.microsoft.com/office/drawing/2014/main" id="{C21019A0-5174-4E64-92BE-334D0B2602BE}"/>
                </a:ext>
              </a:extLst>
            </p:cNvPr>
            <p:cNvSpPr/>
            <p:nvPr/>
          </p:nvSpPr>
          <p:spPr bwMode="gray">
            <a:xfrm>
              <a:off x="2994660" y="1755515"/>
              <a:ext cx="411480" cy="411480"/>
            </a:xfrm>
            <a:prstGeom prst="ellipse">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23" name="Picture 7" descr="L:\Public\Share\ABC Templates and Resources\Template Resources (EAB)\Art Icons Logos (EAB)\Icons (EAB)\Person_Exec_m.png">
              <a:extLst>
                <a:ext uri="{FF2B5EF4-FFF2-40B4-BE49-F238E27FC236}">
                  <a16:creationId xmlns:a16="http://schemas.microsoft.com/office/drawing/2014/main" id="{2B0801BE-CA7E-4264-87EF-05BE8D98B5B2}"/>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gray">
            <a:xfrm>
              <a:off x="3109317" y="1846955"/>
              <a:ext cx="182166" cy="228600"/>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a:extLst>
              <a:ext uri="{FF2B5EF4-FFF2-40B4-BE49-F238E27FC236}">
                <a16:creationId xmlns:a16="http://schemas.microsoft.com/office/drawing/2014/main" id="{2894BE4F-1C00-40E4-B049-849B3BEF67F4}"/>
              </a:ext>
            </a:extLst>
          </p:cNvPr>
          <p:cNvSpPr txBox="1"/>
          <p:nvPr/>
        </p:nvSpPr>
        <p:spPr bwMode="gray">
          <a:xfrm>
            <a:off x="587152" y="3241152"/>
            <a:ext cx="914400" cy="246221"/>
          </a:xfrm>
          <a:prstGeom prst="rect">
            <a:avLst/>
          </a:prstGeom>
          <a:noFill/>
        </p:spPr>
        <p:txBody>
          <a:bodyPr vert="horz" wrap="square" lIns="0" tIns="0" rIns="0" bIns="0" rtlCol="0">
            <a:spAutoFit/>
          </a:bodyPr>
          <a:lstStyle/>
          <a:p>
            <a:pPr algn="ctr">
              <a:spcBef>
                <a:spcPts val="300"/>
              </a:spcBef>
            </a:pPr>
            <a:r>
              <a:rPr lang="en-US" sz="800" b="1" dirty="0"/>
              <a:t>The </a:t>
            </a:r>
            <a:br>
              <a:rPr lang="en-US" sz="800" b="1" dirty="0"/>
            </a:br>
            <a:r>
              <a:rPr lang="en-US" sz="800" b="1" dirty="0"/>
              <a:t>Animal Lover</a:t>
            </a:r>
          </a:p>
        </p:txBody>
      </p:sp>
      <p:sp>
        <p:nvSpPr>
          <p:cNvPr id="27" name="TextBox 26">
            <a:extLst>
              <a:ext uri="{FF2B5EF4-FFF2-40B4-BE49-F238E27FC236}">
                <a16:creationId xmlns:a16="http://schemas.microsoft.com/office/drawing/2014/main" id="{B70C6708-83A7-4AC4-81E1-34134D9C3FD3}"/>
              </a:ext>
            </a:extLst>
          </p:cNvPr>
          <p:cNvSpPr txBox="1"/>
          <p:nvPr/>
        </p:nvSpPr>
        <p:spPr bwMode="gray">
          <a:xfrm>
            <a:off x="1665176" y="3241152"/>
            <a:ext cx="914400" cy="246221"/>
          </a:xfrm>
          <a:prstGeom prst="rect">
            <a:avLst/>
          </a:prstGeom>
          <a:noFill/>
        </p:spPr>
        <p:txBody>
          <a:bodyPr vert="horz" wrap="square" lIns="0" tIns="0" rIns="0" bIns="0" rtlCol="0">
            <a:spAutoFit/>
          </a:bodyPr>
          <a:lstStyle/>
          <a:p>
            <a:pPr algn="ctr">
              <a:spcBef>
                <a:spcPts val="300"/>
              </a:spcBef>
            </a:pPr>
            <a:r>
              <a:rPr lang="en-US" sz="800" b="1" dirty="0"/>
              <a:t>The </a:t>
            </a:r>
            <a:br>
              <a:rPr lang="en-US" sz="800" b="1" dirty="0"/>
            </a:br>
            <a:r>
              <a:rPr lang="en-US" sz="800" b="1" dirty="0"/>
              <a:t>Chatterbox </a:t>
            </a:r>
          </a:p>
        </p:txBody>
      </p:sp>
      <p:sp>
        <p:nvSpPr>
          <p:cNvPr id="30" name="TextBox 29">
            <a:extLst>
              <a:ext uri="{FF2B5EF4-FFF2-40B4-BE49-F238E27FC236}">
                <a16:creationId xmlns:a16="http://schemas.microsoft.com/office/drawing/2014/main" id="{C6B02F68-35E4-47F1-AD2C-9208F50D6690}"/>
              </a:ext>
            </a:extLst>
          </p:cNvPr>
          <p:cNvSpPr txBox="1"/>
          <p:nvPr/>
        </p:nvSpPr>
        <p:spPr bwMode="gray">
          <a:xfrm>
            <a:off x="4899248" y="3241152"/>
            <a:ext cx="914400" cy="246221"/>
          </a:xfrm>
          <a:prstGeom prst="rect">
            <a:avLst/>
          </a:prstGeom>
          <a:noFill/>
        </p:spPr>
        <p:txBody>
          <a:bodyPr wrap="square" lIns="0" tIns="0" rIns="0" bIns="0" rtlCol="0">
            <a:spAutoFit/>
          </a:bodyPr>
          <a:lstStyle/>
          <a:p>
            <a:pPr algn="ctr">
              <a:spcBef>
                <a:spcPts val="500"/>
              </a:spcBef>
            </a:pPr>
            <a:r>
              <a:rPr lang="en-US" sz="800" b="1" dirty="0"/>
              <a:t>The </a:t>
            </a:r>
            <a:br>
              <a:rPr lang="en-US" sz="800" b="1" dirty="0"/>
            </a:br>
            <a:r>
              <a:rPr lang="en-US" sz="800" b="1" dirty="0"/>
              <a:t>Fortune-Teller </a:t>
            </a:r>
          </a:p>
        </p:txBody>
      </p:sp>
      <p:sp>
        <p:nvSpPr>
          <p:cNvPr id="33" name="TextBox 32">
            <a:extLst>
              <a:ext uri="{FF2B5EF4-FFF2-40B4-BE49-F238E27FC236}">
                <a16:creationId xmlns:a16="http://schemas.microsoft.com/office/drawing/2014/main" id="{89025A68-A748-4C1F-A07F-4F6C3770AD02}"/>
              </a:ext>
            </a:extLst>
          </p:cNvPr>
          <p:cNvSpPr txBox="1"/>
          <p:nvPr/>
        </p:nvSpPr>
        <p:spPr bwMode="gray">
          <a:xfrm>
            <a:off x="3821224" y="3241152"/>
            <a:ext cx="914400" cy="246221"/>
          </a:xfrm>
          <a:prstGeom prst="rect">
            <a:avLst/>
          </a:prstGeom>
          <a:noFill/>
        </p:spPr>
        <p:txBody>
          <a:bodyPr wrap="square" lIns="0" tIns="0" rIns="0" bIns="0" rtlCol="0">
            <a:spAutoFit/>
          </a:bodyPr>
          <a:lstStyle/>
          <a:p>
            <a:pPr algn="ctr">
              <a:spcBef>
                <a:spcPts val="500"/>
              </a:spcBef>
            </a:pPr>
            <a:r>
              <a:rPr lang="en-US" sz="800" b="1" dirty="0"/>
              <a:t>The </a:t>
            </a:r>
            <a:br>
              <a:rPr lang="en-US" sz="800" b="1" dirty="0"/>
            </a:br>
            <a:r>
              <a:rPr lang="en-US" sz="800" b="1" dirty="0"/>
              <a:t>Aptitude Tester</a:t>
            </a:r>
          </a:p>
        </p:txBody>
      </p:sp>
      <p:sp>
        <p:nvSpPr>
          <p:cNvPr id="36" name="TextBox 35">
            <a:extLst>
              <a:ext uri="{FF2B5EF4-FFF2-40B4-BE49-F238E27FC236}">
                <a16:creationId xmlns:a16="http://schemas.microsoft.com/office/drawing/2014/main" id="{4532D63C-ECD2-4EEF-9077-F2BF9541C175}"/>
              </a:ext>
            </a:extLst>
          </p:cNvPr>
          <p:cNvSpPr txBox="1"/>
          <p:nvPr/>
        </p:nvSpPr>
        <p:spPr bwMode="gray">
          <a:xfrm>
            <a:off x="2651760" y="3241152"/>
            <a:ext cx="1097280" cy="369332"/>
          </a:xfrm>
          <a:prstGeom prst="rect">
            <a:avLst/>
          </a:prstGeom>
          <a:noFill/>
        </p:spPr>
        <p:txBody>
          <a:bodyPr wrap="square" lIns="0" tIns="0" rIns="0" bIns="0" rtlCol="0">
            <a:spAutoFit/>
          </a:bodyPr>
          <a:lstStyle/>
          <a:p>
            <a:pPr algn="ctr">
              <a:spcBef>
                <a:spcPts val="500"/>
              </a:spcBef>
            </a:pPr>
            <a:r>
              <a:rPr lang="en-US" sz="800" b="1" dirty="0"/>
              <a:t>The </a:t>
            </a:r>
            <a:br>
              <a:rPr lang="en-US" sz="800" b="1" dirty="0"/>
            </a:br>
            <a:r>
              <a:rPr lang="en-US" sz="800" b="1" dirty="0"/>
              <a:t>Psychological &amp; Personality Tester</a:t>
            </a:r>
          </a:p>
        </p:txBody>
      </p:sp>
      <p:grpSp>
        <p:nvGrpSpPr>
          <p:cNvPr id="11" name="Group 10">
            <a:extLst>
              <a:ext uri="{FF2B5EF4-FFF2-40B4-BE49-F238E27FC236}">
                <a16:creationId xmlns:a16="http://schemas.microsoft.com/office/drawing/2014/main" id="{C994C60F-3934-4366-AB89-50DE4B768D11}"/>
              </a:ext>
            </a:extLst>
          </p:cNvPr>
          <p:cNvGrpSpPr/>
          <p:nvPr/>
        </p:nvGrpSpPr>
        <p:grpSpPr>
          <a:xfrm>
            <a:off x="838612" y="1441104"/>
            <a:ext cx="411480" cy="411480"/>
            <a:chOff x="884334" y="1755515"/>
            <a:chExt cx="411480" cy="411480"/>
          </a:xfrm>
        </p:grpSpPr>
        <p:sp>
          <p:nvSpPr>
            <p:cNvPr id="10" name="Oval 9">
              <a:extLst>
                <a:ext uri="{FF2B5EF4-FFF2-40B4-BE49-F238E27FC236}">
                  <a16:creationId xmlns:a16="http://schemas.microsoft.com/office/drawing/2014/main" id="{BEA2C0DD-0FF7-489E-BC47-9C92464E4F0E}"/>
                </a:ext>
              </a:extLst>
            </p:cNvPr>
            <p:cNvSpPr/>
            <p:nvPr/>
          </p:nvSpPr>
          <p:spPr bwMode="gray">
            <a:xfrm>
              <a:off x="884334" y="1755515"/>
              <a:ext cx="411480" cy="411480"/>
            </a:xfrm>
            <a:prstGeom prst="ellipse">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40" name="Picture 39">
              <a:extLst>
                <a:ext uri="{FF2B5EF4-FFF2-40B4-BE49-F238E27FC236}">
                  <a16:creationId xmlns:a16="http://schemas.microsoft.com/office/drawing/2014/main" id="{2BA55BED-130C-4827-AC3D-3019DF023016}"/>
                </a:ext>
              </a:extLst>
            </p:cNvPr>
            <p:cNvPicPr>
              <a:picLocks noChangeAspect="1"/>
            </p:cNvPicPr>
            <p:nvPr/>
          </p:nvPicPr>
          <p:blipFill>
            <a:blip r:embed="rId3">
              <a:lum bright="70000" contrast="-70000"/>
            </a:blip>
            <a:stretch>
              <a:fillRect/>
            </a:stretch>
          </p:blipFill>
          <p:spPr>
            <a:xfrm>
              <a:off x="975774" y="1847335"/>
              <a:ext cx="228600" cy="227841"/>
            </a:xfrm>
            <a:prstGeom prst="rect">
              <a:avLst/>
            </a:prstGeom>
          </p:spPr>
        </p:pic>
      </p:grpSp>
      <p:grpSp>
        <p:nvGrpSpPr>
          <p:cNvPr id="26" name="Group 25">
            <a:extLst>
              <a:ext uri="{FF2B5EF4-FFF2-40B4-BE49-F238E27FC236}">
                <a16:creationId xmlns:a16="http://schemas.microsoft.com/office/drawing/2014/main" id="{04737370-0BEC-4717-869F-96290BD16E60}"/>
              </a:ext>
            </a:extLst>
          </p:cNvPr>
          <p:cNvGrpSpPr/>
          <p:nvPr/>
        </p:nvGrpSpPr>
        <p:grpSpPr>
          <a:xfrm>
            <a:off x="838612" y="2732250"/>
            <a:ext cx="411480" cy="411480"/>
            <a:chOff x="884334" y="2766726"/>
            <a:chExt cx="411480" cy="411480"/>
          </a:xfrm>
        </p:grpSpPr>
        <p:sp>
          <p:nvSpPr>
            <p:cNvPr id="25" name="Oval 24">
              <a:extLst>
                <a:ext uri="{FF2B5EF4-FFF2-40B4-BE49-F238E27FC236}">
                  <a16:creationId xmlns:a16="http://schemas.microsoft.com/office/drawing/2014/main" id="{D435D3F6-C402-4DE7-BD8D-409C0AC5251B}"/>
                </a:ext>
              </a:extLst>
            </p:cNvPr>
            <p:cNvSpPr/>
            <p:nvPr/>
          </p:nvSpPr>
          <p:spPr bwMode="gray">
            <a:xfrm>
              <a:off x="884334" y="2766726"/>
              <a:ext cx="411480" cy="411480"/>
            </a:xfrm>
            <a:prstGeom prst="ellipse">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44" name="Picture 43">
              <a:extLst>
                <a:ext uri="{FF2B5EF4-FFF2-40B4-BE49-F238E27FC236}">
                  <a16:creationId xmlns:a16="http://schemas.microsoft.com/office/drawing/2014/main" id="{85A78F9D-FC9C-469C-9336-4D5381F665D7}"/>
                </a:ext>
              </a:extLst>
            </p:cNvPr>
            <p:cNvPicPr>
              <a:picLocks noChangeAspect="1"/>
            </p:cNvPicPr>
            <p:nvPr/>
          </p:nvPicPr>
          <p:blipFill>
            <a:blip r:embed="rId4">
              <a:lum bright="70000" contrast="-70000"/>
            </a:blip>
            <a:stretch>
              <a:fillRect/>
            </a:stretch>
          </p:blipFill>
          <p:spPr>
            <a:xfrm>
              <a:off x="952914" y="2867767"/>
              <a:ext cx="274320" cy="209398"/>
            </a:xfrm>
            <a:prstGeom prst="rect">
              <a:avLst/>
            </a:prstGeom>
          </p:spPr>
        </p:pic>
      </p:grpSp>
      <p:grpSp>
        <p:nvGrpSpPr>
          <p:cNvPr id="29" name="Group 28">
            <a:extLst>
              <a:ext uri="{FF2B5EF4-FFF2-40B4-BE49-F238E27FC236}">
                <a16:creationId xmlns:a16="http://schemas.microsoft.com/office/drawing/2014/main" id="{0E6FF4FF-141F-47A2-9B5D-C6F203DFC995}"/>
              </a:ext>
            </a:extLst>
          </p:cNvPr>
          <p:cNvGrpSpPr/>
          <p:nvPr/>
        </p:nvGrpSpPr>
        <p:grpSpPr>
          <a:xfrm>
            <a:off x="1916636" y="2732250"/>
            <a:ext cx="411480" cy="411480"/>
            <a:chOff x="1941990" y="2766726"/>
            <a:chExt cx="411480" cy="411480"/>
          </a:xfrm>
        </p:grpSpPr>
        <p:sp>
          <p:nvSpPr>
            <p:cNvPr id="28" name="Oval 27">
              <a:extLst>
                <a:ext uri="{FF2B5EF4-FFF2-40B4-BE49-F238E27FC236}">
                  <a16:creationId xmlns:a16="http://schemas.microsoft.com/office/drawing/2014/main" id="{00674315-837C-4977-B308-A7967047926C}"/>
                </a:ext>
              </a:extLst>
            </p:cNvPr>
            <p:cNvSpPr/>
            <p:nvPr/>
          </p:nvSpPr>
          <p:spPr bwMode="gray">
            <a:xfrm>
              <a:off x="1941990" y="2766726"/>
              <a:ext cx="411480" cy="411480"/>
            </a:xfrm>
            <a:prstGeom prst="ellipse">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46" name="Picture 45">
              <a:extLst>
                <a:ext uri="{FF2B5EF4-FFF2-40B4-BE49-F238E27FC236}">
                  <a16:creationId xmlns:a16="http://schemas.microsoft.com/office/drawing/2014/main" id="{1F1101F5-1F12-4C86-96A8-84FB43A2EE90}"/>
                </a:ext>
              </a:extLst>
            </p:cNvPr>
            <p:cNvPicPr>
              <a:picLocks noChangeAspect="1"/>
            </p:cNvPicPr>
            <p:nvPr/>
          </p:nvPicPr>
          <p:blipFill>
            <a:blip r:embed="rId5">
              <a:lum bright="70000" contrast="-70000"/>
            </a:blip>
            <a:stretch>
              <a:fillRect/>
            </a:stretch>
          </p:blipFill>
          <p:spPr>
            <a:xfrm>
              <a:off x="2010570" y="2855423"/>
              <a:ext cx="274320" cy="234086"/>
            </a:xfrm>
            <a:prstGeom prst="rect">
              <a:avLst/>
            </a:prstGeom>
          </p:spPr>
        </p:pic>
      </p:grpSp>
      <p:grpSp>
        <p:nvGrpSpPr>
          <p:cNvPr id="38" name="Group 37">
            <a:extLst>
              <a:ext uri="{FF2B5EF4-FFF2-40B4-BE49-F238E27FC236}">
                <a16:creationId xmlns:a16="http://schemas.microsoft.com/office/drawing/2014/main" id="{2D56F849-4276-45B1-AABD-D73890591BBC}"/>
              </a:ext>
            </a:extLst>
          </p:cNvPr>
          <p:cNvGrpSpPr/>
          <p:nvPr/>
        </p:nvGrpSpPr>
        <p:grpSpPr>
          <a:xfrm>
            <a:off x="5150708" y="2732250"/>
            <a:ext cx="411480" cy="411480"/>
            <a:chOff x="5104988" y="2766726"/>
            <a:chExt cx="411480" cy="411480"/>
          </a:xfrm>
        </p:grpSpPr>
        <p:sp>
          <p:nvSpPr>
            <p:cNvPr id="31" name="Oval 30">
              <a:extLst>
                <a:ext uri="{FF2B5EF4-FFF2-40B4-BE49-F238E27FC236}">
                  <a16:creationId xmlns:a16="http://schemas.microsoft.com/office/drawing/2014/main" id="{582A0263-0DFC-407A-BC22-70CCAF518BFE}"/>
                </a:ext>
              </a:extLst>
            </p:cNvPr>
            <p:cNvSpPr/>
            <p:nvPr/>
          </p:nvSpPr>
          <p:spPr bwMode="gray">
            <a:xfrm>
              <a:off x="5104988" y="2766726"/>
              <a:ext cx="411480" cy="411480"/>
            </a:xfrm>
            <a:prstGeom prst="ellipse">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48" name="Picture 47">
              <a:extLst>
                <a:ext uri="{FF2B5EF4-FFF2-40B4-BE49-F238E27FC236}">
                  <a16:creationId xmlns:a16="http://schemas.microsoft.com/office/drawing/2014/main" id="{6AC2F014-060A-4DD4-9420-35639CC946F8}"/>
                </a:ext>
              </a:extLst>
            </p:cNvPr>
            <p:cNvPicPr>
              <a:picLocks noChangeAspect="1"/>
            </p:cNvPicPr>
            <p:nvPr/>
          </p:nvPicPr>
          <p:blipFill>
            <a:blip r:embed="rId6">
              <a:lum bright="70000" contrast="-70000"/>
            </a:blip>
            <a:stretch>
              <a:fillRect/>
            </a:stretch>
          </p:blipFill>
          <p:spPr>
            <a:xfrm>
              <a:off x="5203286" y="2835306"/>
              <a:ext cx="214884" cy="274320"/>
            </a:xfrm>
            <a:prstGeom prst="rect">
              <a:avLst/>
            </a:prstGeom>
          </p:spPr>
        </p:pic>
      </p:grpSp>
      <p:grpSp>
        <p:nvGrpSpPr>
          <p:cNvPr id="35" name="Group 34">
            <a:extLst>
              <a:ext uri="{FF2B5EF4-FFF2-40B4-BE49-F238E27FC236}">
                <a16:creationId xmlns:a16="http://schemas.microsoft.com/office/drawing/2014/main" id="{31E5B80E-4855-40F4-87E4-19F38EBDD9B6}"/>
              </a:ext>
            </a:extLst>
          </p:cNvPr>
          <p:cNvGrpSpPr/>
          <p:nvPr/>
        </p:nvGrpSpPr>
        <p:grpSpPr>
          <a:xfrm>
            <a:off x="4072684" y="2732250"/>
            <a:ext cx="411480" cy="411480"/>
            <a:chOff x="4052318" y="2766726"/>
            <a:chExt cx="411480" cy="411480"/>
          </a:xfrm>
        </p:grpSpPr>
        <p:sp>
          <p:nvSpPr>
            <p:cNvPr id="34" name="Oval 33">
              <a:extLst>
                <a:ext uri="{FF2B5EF4-FFF2-40B4-BE49-F238E27FC236}">
                  <a16:creationId xmlns:a16="http://schemas.microsoft.com/office/drawing/2014/main" id="{C3FB33E3-4F36-46EB-A3B8-1E8EA5C0ED9D}"/>
                </a:ext>
              </a:extLst>
            </p:cNvPr>
            <p:cNvSpPr/>
            <p:nvPr/>
          </p:nvSpPr>
          <p:spPr bwMode="gray">
            <a:xfrm>
              <a:off x="4052318" y="2766726"/>
              <a:ext cx="411480" cy="411480"/>
            </a:xfrm>
            <a:prstGeom prst="ellipse">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50" name="Picture 49">
              <a:extLst>
                <a:ext uri="{FF2B5EF4-FFF2-40B4-BE49-F238E27FC236}">
                  <a16:creationId xmlns:a16="http://schemas.microsoft.com/office/drawing/2014/main" id="{C3D796B9-3B34-4148-AB9A-66E4C71DF481}"/>
                </a:ext>
              </a:extLst>
            </p:cNvPr>
            <p:cNvPicPr>
              <a:picLocks noChangeAspect="1"/>
            </p:cNvPicPr>
            <p:nvPr/>
          </p:nvPicPr>
          <p:blipFill>
            <a:blip r:embed="rId7">
              <a:lum bright="70000" contrast="-70000"/>
            </a:blip>
            <a:stretch>
              <a:fillRect/>
            </a:stretch>
          </p:blipFill>
          <p:spPr>
            <a:xfrm>
              <a:off x="4142844" y="2835306"/>
              <a:ext cx="230429" cy="274320"/>
            </a:xfrm>
            <a:prstGeom prst="rect">
              <a:avLst/>
            </a:prstGeom>
          </p:spPr>
        </p:pic>
      </p:grpSp>
      <p:grpSp>
        <p:nvGrpSpPr>
          <p:cNvPr id="20" name="Group 19">
            <a:extLst>
              <a:ext uri="{FF2B5EF4-FFF2-40B4-BE49-F238E27FC236}">
                <a16:creationId xmlns:a16="http://schemas.microsoft.com/office/drawing/2014/main" id="{60AEA54F-9731-4664-8F09-5C2D36B44DE6}"/>
              </a:ext>
            </a:extLst>
          </p:cNvPr>
          <p:cNvGrpSpPr/>
          <p:nvPr/>
        </p:nvGrpSpPr>
        <p:grpSpPr>
          <a:xfrm>
            <a:off x="5150708" y="1441104"/>
            <a:ext cx="411480" cy="411480"/>
            <a:chOff x="5104988" y="1755515"/>
            <a:chExt cx="411480" cy="411480"/>
          </a:xfrm>
        </p:grpSpPr>
        <p:sp>
          <p:nvSpPr>
            <p:cNvPr id="16" name="Oval 15">
              <a:extLst>
                <a:ext uri="{FF2B5EF4-FFF2-40B4-BE49-F238E27FC236}">
                  <a16:creationId xmlns:a16="http://schemas.microsoft.com/office/drawing/2014/main" id="{BBCBFE7D-E13C-4095-AD8D-4E18617F521E}"/>
                </a:ext>
              </a:extLst>
            </p:cNvPr>
            <p:cNvSpPr/>
            <p:nvPr/>
          </p:nvSpPr>
          <p:spPr bwMode="gray">
            <a:xfrm>
              <a:off x="5104988" y="1755515"/>
              <a:ext cx="411480" cy="411480"/>
            </a:xfrm>
            <a:prstGeom prst="ellipse">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54" name="Picture 53">
              <a:extLst>
                <a:ext uri="{FF2B5EF4-FFF2-40B4-BE49-F238E27FC236}">
                  <a16:creationId xmlns:a16="http://schemas.microsoft.com/office/drawing/2014/main" id="{773D2049-3254-4226-B419-0AFD2C57CC51}"/>
                </a:ext>
              </a:extLst>
            </p:cNvPr>
            <p:cNvPicPr>
              <a:picLocks noChangeAspect="1"/>
            </p:cNvPicPr>
            <p:nvPr/>
          </p:nvPicPr>
          <p:blipFill>
            <a:blip r:embed="rId8">
              <a:lum bright="70000" contrast="-70000"/>
            </a:blip>
            <a:stretch>
              <a:fillRect/>
            </a:stretch>
          </p:blipFill>
          <p:spPr>
            <a:xfrm>
              <a:off x="5173568" y="1861129"/>
              <a:ext cx="274320" cy="200253"/>
            </a:xfrm>
            <a:prstGeom prst="rect">
              <a:avLst/>
            </a:prstGeom>
          </p:spPr>
        </p:pic>
      </p:grpSp>
      <p:grpSp>
        <p:nvGrpSpPr>
          <p:cNvPr id="32" name="Group 31">
            <a:extLst>
              <a:ext uri="{FF2B5EF4-FFF2-40B4-BE49-F238E27FC236}">
                <a16:creationId xmlns:a16="http://schemas.microsoft.com/office/drawing/2014/main" id="{1EDA9346-85EC-4374-AC9B-866C36C9C137}"/>
              </a:ext>
            </a:extLst>
          </p:cNvPr>
          <p:cNvGrpSpPr/>
          <p:nvPr/>
        </p:nvGrpSpPr>
        <p:grpSpPr>
          <a:xfrm>
            <a:off x="2994660" y="2732250"/>
            <a:ext cx="411480" cy="411480"/>
            <a:chOff x="2994660" y="2766726"/>
            <a:chExt cx="411480" cy="411480"/>
          </a:xfrm>
        </p:grpSpPr>
        <p:sp>
          <p:nvSpPr>
            <p:cNvPr id="37" name="Oval 36">
              <a:extLst>
                <a:ext uri="{FF2B5EF4-FFF2-40B4-BE49-F238E27FC236}">
                  <a16:creationId xmlns:a16="http://schemas.microsoft.com/office/drawing/2014/main" id="{FCEB1AE4-4730-41C4-9DE1-4190CA0B1D43}"/>
                </a:ext>
              </a:extLst>
            </p:cNvPr>
            <p:cNvSpPr/>
            <p:nvPr/>
          </p:nvSpPr>
          <p:spPr bwMode="gray">
            <a:xfrm>
              <a:off x="2994660" y="2766726"/>
              <a:ext cx="411480" cy="411480"/>
            </a:xfrm>
            <a:prstGeom prst="ellipse">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58" name="Picture 57">
              <a:extLst>
                <a:ext uri="{FF2B5EF4-FFF2-40B4-BE49-F238E27FC236}">
                  <a16:creationId xmlns:a16="http://schemas.microsoft.com/office/drawing/2014/main" id="{982833AD-926B-4EFA-8007-1B506B153CDE}"/>
                </a:ext>
              </a:extLst>
            </p:cNvPr>
            <p:cNvPicPr>
              <a:picLocks noChangeAspect="1"/>
            </p:cNvPicPr>
            <p:nvPr/>
          </p:nvPicPr>
          <p:blipFill>
            <a:blip r:embed="rId9">
              <a:lum bright="70000" contrast="-70000"/>
            </a:blip>
            <a:stretch>
              <a:fillRect/>
            </a:stretch>
          </p:blipFill>
          <p:spPr>
            <a:xfrm>
              <a:off x="3063240" y="2867768"/>
              <a:ext cx="274320" cy="209397"/>
            </a:xfrm>
            <a:prstGeom prst="rect">
              <a:avLst/>
            </a:prstGeom>
          </p:spPr>
        </p:pic>
      </p:grpSp>
      <p:sp>
        <p:nvSpPr>
          <p:cNvPr id="47" name="TextBox 46">
            <a:extLst>
              <a:ext uri="{FF2B5EF4-FFF2-40B4-BE49-F238E27FC236}">
                <a16:creationId xmlns:a16="http://schemas.microsoft.com/office/drawing/2014/main" id="{3DA78AAB-5299-41FF-8999-A9EAF4A2753B}"/>
              </a:ext>
            </a:extLst>
          </p:cNvPr>
          <p:cNvSpPr txBox="1"/>
          <p:nvPr/>
        </p:nvSpPr>
        <p:spPr bwMode="gray">
          <a:xfrm>
            <a:off x="587152" y="2160116"/>
            <a:ext cx="914400" cy="246221"/>
          </a:xfrm>
          <a:prstGeom prst="rect">
            <a:avLst/>
          </a:prstGeom>
          <a:noFill/>
        </p:spPr>
        <p:txBody>
          <a:bodyPr vert="horz" wrap="square" lIns="0" tIns="0" rIns="0" bIns="0" rtlCol="0">
            <a:spAutoFit/>
          </a:bodyPr>
          <a:lstStyle/>
          <a:p>
            <a:pPr algn="ctr">
              <a:spcBef>
                <a:spcPts val="300"/>
              </a:spcBef>
            </a:pPr>
            <a:r>
              <a:rPr lang="en-US" sz="800" i="1" dirty="0"/>
              <a:t>Relies heavily on gut instinct</a:t>
            </a:r>
          </a:p>
        </p:txBody>
      </p:sp>
      <p:sp>
        <p:nvSpPr>
          <p:cNvPr id="49" name="TextBox 48">
            <a:extLst>
              <a:ext uri="{FF2B5EF4-FFF2-40B4-BE49-F238E27FC236}">
                <a16:creationId xmlns:a16="http://schemas.microsoft.com/office/drawing/2014/main" id="{7E51ACCE-DDD7-4331-9785-F9ABFE7D82DA}"/>
              </a:ext>
            </a:extLst>
          </p:cNvPr>
          <p:cNvSpPr txBox="1"/>
          <p:nvPr/>
        </p:nvSpPr>
        <p:spPr bwMode="gray">
          <a:xfrm>
            <a:off x="1665176" y="2160116"/>
            <a:ext cx="914400" cy="369332"/>
          </a:xfrm>
          <a:prstGeom prst="rect">
            <a:avLst/>
          </a:prstGeom>
          <a:noFill/>
        </p:spPr>
        <p:txBody>
          <a:bodyPr vert="horz" wrap="square" lIns="0" tIns="0" rIns="0" bIns="0" rtlCol="0">
            <a:spAutoFit/>
          </a:bodyPr>
          <a:lstStyle/>
          <a:p>
            <a:pPr algn="ctr">
              <a:spcBef>
                <a:spcPts val="300"/>
              </a:spcBef>
            </a:pPr>
            <a:r>
              <a:rPr lang="en-US" sz="800" i="1" dirty="0"/>
              <a:t>Involves too many people in interviewing</a:t>
            </a:r>
          </a:p>
        </p:txBody>
      </p:sp>
      <p:sp>
        <p:nvSpPr>
          <p:cNvPr id="51" name="TextBox 50">
            <a:extLst>
              <a:ext uri="{FF2B5EF4-FFF2-40B4-BE49-F238E27FC236}">
                <a16:creationId xmlns:a16="http://schemas.microsoft.com/office/drawing/2014/main" id="{08217C6E-217A-4D4B-A301-4B59D5FE6C3C}"/>
              </a:ext>
            </a:extLst>
          </p:cNvPr>
          <p:cNvSpPr txBox="1"/>
          <p:nvPr/>
        </p:nvSpPr>
        <p:spPr bwMode="gray">
          <a:xfrm>
            <a:off x="2743200" y="2160116"/>
            <a:ext cx="914400" cy="492443"/>
          </a:xfrm>
          <a:prstGeom prst="rect">
            <a:avLst/>
          </a:prstGeom>
          <a:noFill/>
        </p:spPr>
        <p:txBody>
          <a:bodyPr vert="horz" wrap="square" lIns="0" tIns="0" rIns="0" bIns="0" rtlCol="0">
            <a:spAutoFit/>
          </a:bodyPr>
          <a:lstStyle/>
          <a:p>
            <a:pPr algn="ctr">
              <a:spcBef>
                <a:spcPts val="300"/>
              </a:spcBef>
            </a:pPr>
            <a:r>
              <a:rPr lang="en-US" sz="800" i="1" dirty="0"/>
              <a:t>Questions aggressively, tries to stump, trip up </a:t>
            </a:r>
          </a:p>
        </p:txBody>
      </p:sp>
      <p:sp>
        <p:nvSpPr>
          <p:cNvPr id="52" name="TextBox 51">
            <a:extLst>
              <a:ext uri="{FF2B5EF4-FFF2-40B4-BE49-F238E27FC236}">
                <a16:creationId xmlns:a16="http://schemas.microsoft.com/office/drawing/2014/main" id="{BD0ACFF3-6614-4231-921E-541148066763}"/>
              </a:ext>
            </a:extLst>
          </p:cNvPr>
          <p:cNvSpPr txBox="1"/>
          <p:nvPr/>
        </p:nvSpPr>
        <p:spPr bwMode="gray">
          <a:xfrm>
            <a:off x="3821224" y="2160116"/>
            <a:ext cx="914400" cy="369332"/>
          </a:xfrm>
          <a:prstGeom prst="rect">
            <a:avLst/>
          </a:prstGeom>
          <a:noFill/>
        </p:spPr>
        <p:txBody>
          <a:bodyPr vert="horz" wrap="square" lIns="0" tIns="0" rIns="0" bIns="0" rtlCol="0">
            <a:spAutoFit/>
          </a:bodyPr>
          <a:lstStyle/>
          <a:p>
            <a:pPr algn="ctr">
              <a:spcBef>
                <a:spcPts val="300"/>
              </a:spcBef>
            </a:pPr>
            <a:r>
              <a:rPr lang="en-US" sz="800" i="1" dirty="0"/>
              <a:t>Focuses on selling candidate on the job</a:t>
            </a:r>
          </a:p>
        </p:txBody>
      </p:sp>
      <p:sp>
        <p:nvSpPr>
          <p:cNvPr id="53" name="TextBox 52">
            <a:extLst>
              <a:ext uri="{FF2B5EF4-FFF2-40B4-BE49-F238E27FC236}">
                <a16:creationId xmlns:a16="http://schemas.microsoft.com/office/drawing/2014/main" id="{62934D1A-AF2B-480B-99B0-4E288F2D3CBD}"/>
              </a:ext>
            </a:extLst>
          </p:cNvPr>
          <p:cNvSpPr txBox="1"/>
          <p:nvPr/>
        </p:nvSpPr>
        <p:spPr bwMode="gray">
          <a:xfrm>
            <a:off x="4899248" y="2160116"/>
            <a:ext cx="914400" cy="369332"/>
          </a:xfrm>
          <a:prstGeom prst="rect">
            <a:avLst/>
          </a:prstGeom>
          <a:noFill/>
        </p:spPr>
        <p:txBody>
          <a:bodyPr vert="horz" wrap="square" lIns="0" tIns="0" rIns="0" bIns="0" rtlCol="0">
            <a:spAutoFit/>
          </a:bodyPr>
          <a:lstStyle/>
          <a:p>
            <a:pPr algn="ctr">
              <a:spcBef>
                <a:spcPts val="300"/>
              </a:spcBef>
            </a:pPr>
            <a:r>
              <a:rPr lang="en-US" sz="800" i="1" dirty="0"/>
              <a:t>Incorporates “tests” for certain  behaviors</a:t>
            </a:r>
          </a:p>
        </p:txBody>
      </p:sp>
      <p:sp>
        <p:nvSpPr>
          <p:cNvPr id="55" name="TextBox 54">
            <a:extLst>
              <a:ext uri="{FF2B5EF4-FFF2-40B4-BE49-F238E27FC236}">
                <a16:creationId xmlns:a16="http://schemas.microsoft.com/office/drawing/2014/main" id="{C69DA4E3-BBF4-4186-B10A-4EFB9C5AABEF}"/>
              </a:ext>
            </a:extLst>
          </p:cNvPr>
          <p:cNvSpPr txBox="1"/>
          <p:nvPr/>
        </p:nvSpPr>
        <p:spPr bwMode="gray">
          <a:xfrm>
            <a:off x="587152" y="3659167"/>
            <a:ext cx="914400" cy="369332"/>
          </a:xfrm>
          <a:prstGeom prst="rect">
            <a:avLst/>
          </a:prstGeom>
          <a:noFill/>
        </p:spPr>
        <p:txBody>
          <a:bodyPr vert="horz" wrap="square" lIns="0" tIns="0" rIns="0" bIns="0" rtlCol="0">
            <a:spAutoFit/>
          </a:bodyPr>
          <a:lstStyle/>
          <a:p>
            <a:pPr algn="ctr">
              <a:spcBef>
                <a:spcPts val="300"/>
              </a:spcBef>
            </a:pPr>
            <a:r>
              <a:rPr lang="en-US" sz="800" i="1" dirty="0"/>
              <a:t>Uses personal  favorite questions</a:t>
            </a:r>
          </a:p>
        </p:txBody>
      </p:sp>
      <p:sp>
        <p:nvSpPr>
          <p:cNvPr id="59" name="TextBox 58">
            <a:extLst>
              <a:ext uri="{FF2B5EF4-FFF2-40B4-BE49-F238E27FC236}">
                <a16:creationId xmlns:a16="http://schemas.microsoft.com/office/drawing/2014/main" id="{E89BC3E8-9669-4472-8288-08F4A4F82D5C}"/>
              </a:ext>
            </a:extLst>
          </p:cNvPr>
          <p:cNvSpPr txBox="1"/>
          <p:nvPr/>
        </p:nvSpPr>
        <p:spPr bwMode="gray">
          <a:xfrm>
            <a:off x="2743200" y="3659167"/>
            <a:ext cx="914400" cy="369332"/>
          </a:xfrm>
          <a:prstGeom prst="rect">
            <a:avLst/>
          </a:prstGeom>
          <a:noFill/>
        </p:spPr>
        <p:txBody>
          <a:bodyPr vert="horz" wrap="square" lIns="0" tIns="0" rIns="0" bIns="0" rtlCol="0">
            <a:spAutoFit/>
          </a:bodyPr>
          <a:lstStyle/>
          <a:p>
            <a:pPr algn="ctr">
              <a:spcBef>
                <a:spcPts val="300"/>
              </a:spcBef>
            </a:pPr>
            <a:r>
              <a:rPr lang="en-US" sz="800" i="1" dirty="0"/>
              <a:t>Focuses on results of personality tests</a:t>
            </a:r>
          </a:p>
        </p:txBody>
      </p:sp>
      <p:sp>
        <p:nvSpPr>
          <p:cNvPr id="60" name="TextBox 59">
            <a:extLst>
              <a:ext uri="{FF2B5EF4-FFF2-40B4-BE49-F238E27FC236}">
                <a16:creationId xmlns:a16="http://schemas.microsoft.com/office/drawing/2014/main" id="{DECD7160-001E-493F-A232-A5FE5EAC2865}"/>
              </a:ext>
            </a:extLst>
          </p:cNvPr>
          <p:cNvSpPr txBox="1"/>
          <p:nvPr/>
        </p:nvSpPr>
        <p:spPr bwMode="gray">
          <a:xfrm>
            <a:off x="3821224" y="3659167"/>
            <a:ext cx="914400" cy="369332"/>
          </a:xfrm>
          <a:prstGeom prst="rect">
            <a:avLst/>
          </a:prstGeom>
          <a:noFill/>
        </p:spPr>
        <p:txBody>
          <a:bodyPr vert="horz" wrap="square" lIns="0" tIns="0" rIns="0" bIns="0" rtlCol="0">
            <a:spAutoFit/>
          </a:bodyPr>
          <a:lstStyle/>
          <a:p>
            <a:pPr algn="ctr">
              <a:spcBef>
                <a:spcPts val="300"/>
              </a:spcBef>
            </a:pPr>
            <a:r>
              <a:rPr lang="en-US" sz="800" i="1" dirty="0"/>
              <a:t>Prioritizes aptitude over all other traits</a:t>
            </a:r>
          </a:p>
        </p:txBody>
      </p:sp>
      <p:sp>
        <p:nvSpPr>
          <p:cNvPr id="61" name="TextBox 60">
            <a:extLst>
              <a:ext uri="{FF2B5EF4-FFF2-40B4-BE49-F238E27FC236}">
                <a16:creationId xmlns:a16="http://schemas.microsoft.com/office/drawing/2014/main" id="{E76217C4-B46D-4E5A-8305-3F3518BF0598}"/>
              </a:ext>
            </a:extLst>
          </p:cNvPr>
          <p:cNvSpPr txBox="1"/>
          <p:nvPr/>
        </p:nvSpPr>
        <p:spPr bwMode="gray">
          <a:xfrm>
            <a:off x="4899248" y="3659167"/>
            <a:ext cx="914400" cy="492443"/>
          </a:xfrm>
          <a:prstGeom prst="rect">
            <a:avLst/>
          </a:prstGeom>
          <a:noFill/>
        </p:spPr>
        <p:txBody>
          <a:bodyPr vert="horz" wrap="square" lIns="0" tIns="0" rIns="0" bIns="0" rtlCol="0">
            <a:spAutoFit/>
          </a:bodyPr>
          <a:lstStyle/>
          <a:p>
            <a:pPr algn="ctr">
              <a:spcBef>
                <a:spcPts val="300"/>
              </a:spcBef>
            </a:pPr>
            <a:r>
              <a:rPr lang="en-US" sz="800" i="1" dirty="0"/>
              <a:t>Asks hypothetical, forward-looking questions</a:t>
            </a:r>
          </a:p>
        </p:txBody>
      </p:sp>
      <p:sp>
        <p:nvSpPr>
          <p:cNvPr id="62" name="TextBox 61">
            <a:extLst>
              <a:ext uri="{FF2B5EF4-FFF2-40B4-BE49-F238E27FC236}">
                <a16:creationId xmlns:a16="http://schemas.microsoft.com/office/drawing/2014/main" id="{126247EE-0534-4ACF-B6F7-C37C07583DF5}"/>
              </a:ext>
            </a:extLst>
          </p:cNvPr>
          <p:cNvSpPr txBox="1"/>
          <p:nvPr/>
        </p:nvSpPr>
        <p:spPr bwMode="gray">
          <a:xfrm>
            <a:off x="1665176" y="3653376"/>
            <a:ext cx="914400" cy="369332"/>
          </a:xfrm>
          <a:prstGeom prst="rect">
            <a:avLst/>
          </a:prstGeom>
          <a:noFill/>
        </p:spPr>
        <p:txBody>
          <a:bodyPr vert="horz" wrap="square" lIns="0" tIns="0" rIns="0" bIns="0" rtlCol="0">
            <a:spAutoFit/>
          </a:bodyPr>
          <a:lstStyle/>
          <a:p>
            <a:pPr algn="ctr">
              <a:spcBef>
                <a:spcPts val="300"/>
              </a:spcBef>
            </a:pPr>
            <a:r>
              <a:rPr lang="en-US" sz="800" i="1" dirty="0"/>
              <a:t>Defaults to light, familiar topics of conversation</a:t>
            </a:r>
          </a:p>
        </p:txBody>
      </p:sp>
      <p:sp>
        <p:nvSpPr>
          <p:cNvPr id="13" name="Oval 12">
            <a:extLst>
              <a:ext uri="{FF2B5EF4-FFF2-40B4-BE49-F238E27FC236}">
                <a16:creationId xmlns:a16="http://schemas.microsoft.com/office/drawing/2014/main" id="{8C88C4A9-6F77-46AE-8A8E-39ABA7208971}"/>
              </a:ext>
            </a:extLst>
          </p:cNvPr>
          <p:cNvSpPr/>
          <p:nvPr/>
        </p:nvSpPr>
        <p:spPr bwMode="gray">
          <a:xfrm>
            <a:off x="1916636" y="1441104"/>
            <a:ext cx="411480" cy="411480"/>
          </a:xfrm>
          <a:prstGeom prst="ellipse">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41" name="Picture 40">
            <a:extLst>
              <a:ext uri="{FF2B5EF4-FFF2-40B4-BE49-F238E27FC236}">
                <a16:creationId xmlns:a16="http://schemas.microsoft.com/office/drawing/2014/main" id="{AE7A1335-F11D-4491-A735-C08DE86506A0}"/>
              </a:ext>
            </a:extLst>
          </p:cNvPr>
          <p:cNvPicPr>
            <a:picLocks noChangeAspect="1"/>
          </p:cNvPicPr>
          <p:nvPr/>
        </p:nvPicPr>
        <p:blipFill>
          <a:blip r:embed="rId10">
            <a:lum bright="70000" contrast="-70000"/>
          </a:blip>
          <a:stretch>
            <a:fillRect/>
          </a:stretch>
        </p:blipFill>
        <p:spPr>
          <a:xfrm>
            <a:off x="1985216" y="1568663"/>
            <a:ext cx="274320" cy="156362"/>
          </a:xfrm>
          <a:prstGeom prst="rect">
            <a:avLst/>
          </a:prstGeom>
        </p:spPr>
      </p:pic>
      <p:sp>
        <p:nvSpPr>
          <p:cNvPr id="19" name="Oval 18">
            <a:extLst>
              <a:ext uri="{FF2B5EF4-FFF2-40B4-BE49-F238E27FC236}">
                <a16:creationId xmlns:a16="http://schemas.microsoft.com/office/drawing/2014/main" id="{5ED2E2DD-708F-426B-AB9E-68A72E5CB502}"/>
              </a:ext>
            </a:extLst>
          </p:cNvPr>
          <p:cNvSpPr/>
          <p:nvPr/>
        </p:nvSpPr>
        <p:spPr bwMode="gray">
          <a:xfrm>
            <a:off x="4072684" y="1441104"/>
            <a:ext cx="411480" cy="411480"/>
          </a:xfrm>
          <a:prstGeom prst="ellipse">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45" name="Picture 44">
            <a:extLst>
              <a:ext uri="{FF2B5EF4-FFF2-40B4-BE49-F238E27FC236}">
                <a16:creationId xmlns:a16="http://schemas.microsoft.com/office/drawing/2014/main" id="{C1496378-187E-4412-9F79-BBC758B63B85}"/>
              </a:ext>
            </a:extLst>
          </p:cNvPr>
          <p:cNvPicPr>
            <a:picLocks noChangeAspect="1"/>
          </p:cNvPicPr>
          <p:nvPr/>
        </p:nvPicPr>
        <p:blipFill>
          <a:blip r:embed="rId11">
            <a:lum bright="70000" contrast="-70000"/>
          </a:blip>
          <a:stretch>
            <a:fillRect/>
          </a:stretch>
        </p:blipFill>
        <p:spPr>
          <a:xfrm>
            <a:off x="4141264" y="1509684"/>
            <a:ext cx="274320" cy="274320"/>
          </a:xfrm>
          <a:prstGeom prst="rect">
            <a:avLst/>
          </a:prstGeom>
        </p:spPr>
      </p:pic>
    </p:spTree>
    <p:extLst>
      <p:ext uri="{BB962C8B-B14F-4D97-AF65-F5344CB8AC3E}">
        <p14:creationId xmlns:p14="http://schemas.microsoft.com/office/powerpoint/2010/main" val="1020109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71E0F2-D2F4-4A5A-8311-A4118E57A780}"/>
              </a:ext>
            </a:extLst>
          </p:cNvPr>
          <p:cNvSpPr/>
          <p:nvPr/>
        </p:nvSpPr>
        <p:spPr bwMode="gray">
          <a:xfrm>
            <a:off x="0" y="2773031"/>
            <a:ext cx="6400800" cy="6491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a:extLst>
              <a:ext uri="{FF2B5EF4-FFF2-40B4-BE49-F238E27FC236}">
                <a16:creationId xmlns:a16="http://schemas.microsoft.com/office/drawing/2014/main" id="{FB4944FD-600B-432E-8E02-1E12BDAE0AD3}"/>
              </a:ext>
            </a:extLst>
          </p:cNvPr>
          <p:cNvSpPr>
            <a:spLocks noGrp="1"/>
          </p:cNvSpPr>
          <p:nvPr>
            <p:ph type="body" sz="quarter" idx="15"/>
          </p:nvPr>
        </p:nvSpPr>
        <p:spPr>
          <a:xfrm>
            <a:off x="280195" y="640267"/>
            <a:ext cx="5842794" cy="184666"/>
          </a:xfrm>
        </p:spPr>
        <p:txBody>
          <a:bodyPr/>
          <a:lstStyle/>
          <a:p>
            <a:r>
              <a:rPr lang="en-US" dirty="0"/>
              <a:t>Independent Schools Guilty of Many of the Same Approaches</a:t>
            </a:r>
          </a:p>
        </p:txBody>
      </p:sp>
      <p:sp>
        <p:nvSpPr>
          <p:cNvPr id="3" name="Text Placeholder 2">
            <a:extLst>
              <a:ext uri="{FF2B5EF4-FFF2-40B4-BE49-F238E27FC236}">
                <a16:creationId xmlns:a16="http://schemas.microsoft.com/office/drawing/2014/main" id="{58C4FAA1-6352-4512-984B-937BA4F74561}"/>
              </a:ext>
            </a:extLst>
          </p:cNvPr>
          <p:cNvSpPr>
            <a:spLocks noGrp="1"/>
          </p:cNvSpPr>
          <p:nvPr>
            <p:ph type="body" sz="quarter" idx="16"/>
          </p:nvPr>
        </p:nvSpPr>
        <p:spPr/>
        <p:txBody>
          <a:bodyPr/>
          <a:lstStyle/>
          <a:p>
            <a:endParaRPr lang="en-US" dirty="0"/>
          </a:p>
        </p:txBody>
      </p:sp>
      <p:sp>
        <p:nvSpPr>
          <p:cNvPr id="6" name="Title 5">
            <a:extLst>
              <a:ext uri="{FF2B5EF4-FFF2-40B4-BE49-F238E27FC236}">
                <a16:creationId xmlns:a16="http://schemas.microsoft.com/office/drawing/2014/main" id="{35544103-CB14-42D9-AF39-00DA0D699DEB}"/>
              </a:ext>
            </a:extLst>
          </p:cNvPr>
          <p:cNvSpPr>
            <a:spLocks noGrp="1"/>
          </p:cNvSpPr>
          <p:nvPr>
            <p:ph type="title"/>
          </p:nvPr>
        </p:nvSpPr>
        <p:spPr/>
        <p:txBody>
          <a:bodyPr/>
          <a:lstStyle/>
          <a:p>
            <a:r>
              <a:rPr lang="en-US" dirty="0"/>
              <a:t>Schools Fall Under Same Spell</a:t>
            </a:r>
          </a:p>
        </p:txBody>
      </p:sp>
      <p:sp>
        <p:nvSpPr>
          <p:cNvPr id="25" name="TextBox 24">
            <a:extLst>
              <a:ext uri="{FF2B5EF4-FFF2-40B4-BE49-F238E27FC236}">
                <a16:creationId xmlns:a16="http://schemas.microsoft.com/office/drawing/2014/main" id="{5AA8E3FB-53A9-4FCE-8705-0DBF4F07CBB6}"/>
              </a:ext>
            </a:extLst>
          </p:cNvPr>
          <p:cNvSpPr txBox="1"/>
          <p:nvPr/>
        </p:nvSpPr>
        <p:spPr bwMode="gray">
          <a:xfrm>
            <a:off x="417355" y="1777367"/>
            <a:ext cx="1097280" cy="123111"/>
          </a:xfrm>
          <a:prstGeom prst="rect">
            <a:avLst/>
          </a:prstGeom>
          <a:noFill/>
        </p:spPr>
        <p:txBody>
          <a:bodyPr vert="horz" wrap="square" lIns="0" tIns="0" rIns="0" bIns="0" rtlCol="0">
            <a:spAutoFit/>
          </a:bodyPr>
          <a:lstStyle/>
          <a:p>
            <a:pPr algn="ctr">
              <a:spcBef>
                <a:spcPts val="300"/>
              </a:spcBef>
            </a:pPr>
            <a:r>
              <a:rPr lang="en-US" sz="800" b="1" dirty="0"/>
              <a:t>The Art Critic</a:t>
            </a:r>
          </a:p>
        </p:txBody>
      </p:sp>
      <p:grpSp>
        <p:nvGrpSpPr>
          <p:cNvPr id="30" name="Group 29">
            <a:extLst>
              <a:ext uri="{FF2B5EF4-FFF2-40B4-BE49-F238E27FC236}">
                <a16:creationId xmlns:a16="http://schemas.microsoft.com/office/drawing/2014/main" id="{D7B69493-F1C8-4D5E-921C-304C7B1B8807}"/>
              </a:ext>
            </a:extLst>
          </p:cNvPr>
          <p:cNvGrpSpPr/>
          <p:nvPr/>
        </p:nvGrpSpPr>
        <p:grpSpPr>
          <a:xfrm>
            <a:off x="760255" y="1268465"/>
            <a:ext cx="411480" cy="411480"/>
            <a:chOff x="884334" y="1755515"/>
            <a:chExt cx="411480" cy="411480"/>
          </a:xfrm>
        </p:grpSpPr>
        <p:sp>
          <p:nvSpPr>
            <p:cNvPr id="31" name="Oval 30">
              <a:extLst>
                <a:ext uri="{FF2B5EF4-FFF2-40B4-BE49-F238E27FC236}">
                  <a16:creationId xmlns:a16="http://schemas.microsoft.com/office/drawing/2014/main" id="{D688313E-7138-4E67-BC0E-54BFCA71C330}"/>
                </a:ext>
              </a:extLst>
            </p:cNvPr>
            <p:cNvSpPr/>
            <p:nvPr/>
          </p:nvSpPr>
          <p:spPr bwMode="gray">
            <a:xfrm>
              <a:off x="884334" y="1755515"/>
              <a:ext cx="411480" cy="411480"/>
            </a:xfrm>
            <a:prstGeom prst="ellipse">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32" name="Picture 31">
              <a:extLst>
                <a:ext uri="{FF2B5EF4-FFF2-40B4-BE49-F238E27FC236}">
                  <a16:creationId xmlns:a16="http://schemas.microsoft.com/office/drawing/2014/main" id="{1A7FA3C4-4E4F-4093-8FC4-C0DFEAA01709}"/>
                </a:ext>
              </a:extLst>
            </p:cNvPr>
            <p:cNvPicPr>
              <a:picLocks noChangeAspect="1"/>
            </p:cNvPicPr>
            <p:nvPr/>
          </p:nvPicPr>
          <p:blipFill>
            <a:blip r:embed="rId3">
              <a:lum bright="70000" contrast="-70000"/>
            </a:blip>
            <a:stretch>
              <a:fillRect/>
            </a:stretch>
          </p:blipFill>
          <p:spPr>
            <a:xfrm>
              <a:off x="975774" y="1847335"/>
              <a:ext cx="228600" cy="227841"/>
            </a:xfrm>
            <a:prstGeom prst="rect">
              <a:avLst/>
            </a:prstGeom>
          </p:spPr>
        </p:pic>
      </p:grpSp>
      <p:sp>
        <p:nvSpPr>
          <p:cNvPr id="39" name="TextBox 38">
            <a:extLst>
              <a:ext uri="{FF2B5EF4-FFF2-40B4-BE49-F238E27FC236}">
                <a16:creationId xmlns:a16="http://schemas.microsoft.com/office/drawing/2014/main" id="{BA874662-98FC-4749-B793-16ABB88E2DA1}"/>
              </a:ext>
            </a:extLst>
          </p:cNvPr>
          <p:cNvSpPr txBox="1"/>
          <p:nvPr/>
        </p:nvSpPr>
        <p:spPr bwMode="gray">
          <a:xfrm>
            <a:off x="280195" y="1987477"/>
            <a:ext cx="1371600" cy="679673"/>
          </a:xfrm>
          <a:prstGeom prst="rect">
            <a:avLst/>
          </a:prstGeom>
          <a:noFill/>
        </p:spPr>
        <p:txBody>
          <a:bodyPr vert="horz" wrap="square" lIns="0" tIns="0" rIns="0" bIns="0" rtlCol="0">
            <a:spAutoFit/>
          </a:bodyPr>
          <a:lstStyle/>
          <a:p>
            <a:pPr marL="118872" indent="-118872">
              <a:spcBef>
                <a:spcPts val="500"/>
              </a:spcBef>
              <a:buFont typeface="Arial" panose="020B0604020202020204" pitchFamily="34" charset="0"/>
              <a:buChar char="•"/>
            </a:pPr>
            <a:r>
              <a:rPr lang="en-US" sz="800" dirty="0"/>
              <a:t>Relies heavily on </a:t>
            </a:r>
            <a:br>
              <a:rPr lang="en-US" sz="800" dirty="0"/>
            </a:br>
            <a:r>
              <a:rPr lang="en-US" sz="800" dirty="0"/>
              <a:t>gut instinct</a:t>
            </a:r>
          </a:p>
          <a:p>
            <a:pPr marL="118872" indent="-118872">
              <a:spcBef>
                <a:spcPts val="500"/>
              </a:spcBef>
              <a:buFont typeface="Arial" panose="020B0604020202020204" pitchFamily="34" charset="0"/>
              <a:buChar char="•"/>
            </a:pPr>
            <a:r>
              <a:rPr lang="en-US" sz="800" dirty="0"/>
              <a:t>Overestimates own ability to accurately read people </a:t>
            </a:r>
          </a:p>
        </p:txBody>
      </p:sp>
      <p:sp>
        <p:nvSpPr>
          <p:cNvPr id="47" name="TextBox 46">
            <a:extLst>
              <a:ext uri="{FF2B5EF4-FFF2-40B4-BE49-F238E27FC236}">
                <a16:creationId xmlns:a16="http://schemas.microsoft.com/office/drawing/2014/main" id="{796BD6CB-826F-4FEC-A2F8-7A1CD7B455C5}"/>
              </a:ext>
            </a:extLst>
          </p:cNvPr>
          <p:cNvSpPr txBox="1"/>
          <p:nvPr/>
        </p:nvSpPr>
        <p:spPr bwMode="gray">
          <a:xfrm>
            <a:off x="280195" y="2852912"/>
            <a:ext cx="1371600" cy="369332"/>
          </a:xfrm>
          <a:prstGeom prst="rect">
            <a:avLst/>
          </a:prstGeom>
          <a:noFill/>
        </p:spPr>
        <p:txBody>
          <a:bodyPr vert="horz" wrap="square" lIns="0" tIns="0" rIns="0" bIns="0" rtlCol="0">
            <a:spAutoFit/>
          </a:bodyPr>
          <a:lstStyle/>
          <a:p>
            <a:pPr lvl="0" defTabSz="914400">
              <a:defRPr/>
            </a:pPr>
            <a:r>
              <a:rPr lang="en-US" sz="800" i="1" dirty="0">
                <a:latin typeface="Verdana" panose="020B0604030504040204" pitchFamily="34" charset="0"/>
              </a:rPr>
              <a:t>“I’ve been doing this for </a:t>
            </a:r>
            <a:br>
              <a:rPr lang="en-US" sz="800" i="1" dirty="0">
                <a:latin typeface="Verdana" panose="020B0604030504040204" pitchFamily="34" charset="0"/>
              </a:rPr>
            </a:br>
            <a:r>
              <a:rPr lang="en-US" sz="800" i="1" dirty="0">
                <a:latin typeface="Verdana" panose="020B0604030504040204" pitchFamily="34" charset="0"/>
              </a:rPr>
              <a:t>a long time and think I can spot good teachers”</a:t>
            </a:r>
          </a:p>
        </p:txBody>
      </p:sp>
      <p:sp>
        <p:nvSpPr>
          <p:cNvPr id="49" name="TextBox 48">
            <a:extLst>
              <a:ext uri="{FF2B5EF4-FFF2-40B4-BE49-F238E27FC236}">
                <a16:creationId xmlns:a16="http://schemas.microsoft.com/office/drawing/2014/main" id="{0F9A4D86-7CAF-4C7D-B436-012457A01F10}"/>
              </a:ext>
            </a:extLst>
          </p:cNvPr>
          <p:cNvSpPr txBox="1"/>
          <p:nvPr/>
        </p:nvSpPr>
        <p:spPr bwMode="gray">
          <a:xfrm>
            <a:off x="280194" y="953341"/>
            <a:ext cx="4824794" cy="161583"/>
          </a:xfrm>
          <a:prstGeom prst="rect">
            <a:avLst/>
          </a:prstGeom>
          <a:solidFill>
            <a:schemeClr val="bg1"/>
          </a:solidFill>
        </p:spPr>
        <p:txBody>
          <a:bodyPr wrap="square" lIns="0" tIns="0" rIns="0" bIns="0" rtlCol="0">
            <a:spAutoFit/>
          </a:bodyPr>
          <a:lstStyle/>
          <a:p>
            <a:pPr>
              <a:spcBef>
                <a:spcPts val="500"/>
              </a:spcBef>
            </a:pPr>
            <a:r>
              <a:rPr lang="en-US" sz="1050" b="1" dirty="0"/>
              <a:t>Common Independent School Approaches to Hiring</a:t>
            </a:r>
          </a:p>
        </p:txBody>
      </p:sp>
      <p:sp>
        <p:nvSpPr>
          <p:cNvPr id="26" name="TextBox 25">
            <a:extLst>
              <a:ext uri="{FF2B5EF4-FFF2-40B4-BE49-F238E27FC236}">
                <a16:creationId xmlns:a16="http://schemas.microsoft.com/office/drawing/2014/main" id="{DD7665FF-0056-42D6-8DEA-2BB5B49B2694}"/>
              </a:ext>
            </a:extLst>
          </p:cNvPr>
          <p:cNvSpPr txBox="1"/>
          <p:nvPr/>
        </p:nvSpPr>
        <p:spPr bwMode="gray">
          <a:xfrm>
            <a:off x="1907753" y="1777367"/>
            <a:ext cx="1097280" cy="123111"/>
          </a:xfrm>
          <a:prstGeom prst="rect">
            <a:avLst/>
          </a:prstGeom>
          <a:noFill/>
        </p:spPr>
        <p:txBody>
          <a:bodyPr vert="horz" wrap="square" lIns="0" tIns="0" rIns="0" bIns="0" rtlCol="0">
            <a:spAutoFit/>
          </a:bodyPr>
          <a:lstStyle/>
          <a:p>
            <a:pPr algn="ctr">
              <a:spcBef>
                <a:spcPts val="300"/>
              </a:spcBef>
            </a:pPr>
            <a:r>
              <a:rPr lang="en-US" sz="800" b="1" dirty="0"/>
              <a:t>The Sponge</a:t>
            </a:r>
          </a:p>
        </p:txBody>
      </p:sp>
      <p:sp>
        <p:nvSpPr>
          <p:cNvPr id="40" name="TextBox 39">
            <a:extLst>
              <a:ext uri="{FF2B5EF4-FFF2-40B4-BE49-F238E27FC236}">
                <a16:creationId xmlns:a16="http://schemas.microsoft.com/office/drawing/2014/main" id="{DA185946-0E89-4286-8F2C-F24B863A8DE1}"/>
              </a:ext>
            </a:extLst>
          </p:cNvPr>
          <p:cNvSpPr txBox="1"/>
          <p:nvPr/>
        </p:nvSpPr>
        <p:spPr bwMode="gray">
          <a:xfrm>
            <a:off x="1770593" y="1987477"/>
            <a:ext cx="1371600" cy="679673"/>
          </a:xfrm>
          <a:prstGeom prst="rect">
            <a:avLst/>
          </a:prstGeom>
          <a:noFill/>
        </p:spPr>
        <p:txBody>
          <a:bodyPr vert="horz" wrap="square" lIns="0" tIns="0" rIns="0" bIns="0" rtlCol="0">
            <a:spAutoFit/>
          </a:bodyPr>
          <a:lstStyle/>
          <a:p>
            <a:pPr marL="118872" indent="-118872">
              <a:spcBef>
                <a:spcPts val="500"/>
              </a:spcBef>
              <a:buFont typeface="Arial" panose="020B0604020202020204" pitchFamily="34" charset="0"/>
              <a:buChar char="•"/>
            </a:pPr>
            <a:r>
              <a:rPr lang="en-US" sz="800" dirty="0"/>
              <a:t>Involves as many perspectives as possible</a:t>
            </a:r>
          </a:p>
          <a:p>
            <a:pPr marL="118872" indent="-118872">
              <a:spcBef>
                <a:spcPts val="500"/>
              </a:spcBef>
              <a:buFont typeface="Arial" panose="020B0604020202020204" pitchFamily="34" charset="0"/>
              <a:buChar char="•"/>
            </a:pPr>
            <a:r>
              <a:rPr lang="en-US" sz="800" dirty="0"/>
              <a:t>Wants as many people as possible to help gather information </a:t>
            </a:r>
          </a:p>
        </p:txBody>
      </p:sp>
      <p:grpSp>
        <p:nvGrpSpPr>
          <p:cNvPr id="7" name="Group 6">
            <a:extLst>
              <a:ext uri="{FF2B5EF4-FFF2-40B4-BE49-F238E27FC236}">
                <a16:creationId xmlns:a16="http://schemas.microsoft.com/office/drawing/2014/main" id="{CC9823BF-824C-499D-8448-9849B75B01BE}"/>
              </a:ext>
            </a:extLst>
          </p:cNvPr>
          <p:cNvGrpSpPr/>
          <p:nvPr/>
        </p:nvGrpSpPr>
        <p:grpSpPr>
          <a:xfrm>
            <a:off x="2250653" y="1268465"/>
            <a:ext cx="411480" cy="411480"/>
            <a:chOff x="2291217" y="1441104"/>
            <a:chExt cx="411480" cy="411480"/>
          </a:xfrm>
        </p:grpSpPr>
        <p:sp>
          <p:nvSpPr>
            <p:cNvPr id="27" name="Oval 26">
              <a:extLst>
                <a:ext uri="{FF2B5EF4-FFF2-40B4-BE49-F238E27FC236}">
                  <a16:creationId xmlns:a16="http://schemas.microsoft.com/office/drawing/2014/main" id="{C40A25EC-30CD-491C-820D-A8D8964642E6}"/>
                </a:ext>
              </a:extLst>
            </p:cNvPr>
            <p:cNvSpPr/>
            <p:nvPr/>
          </p:nvSpPr>
          <p:spPr bwMode="gray">
            <a:xfrm>
              <a:off x="2291217" y="1441104"/>
              <a:ext cx="411480" cy="411480"/>
            </a:xfrm>
            <a:prstGeom prst="ellipse">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50" name="Picture 49">
              <a:extLst>
                <a:ext uri="{FF2B5EF4-FFF2-40B4-BE49-F238E27FC236}">
                  <a16:creationId xmlns:a16="http://schemas.microsoft.com/office/drawing/2014/main" id="{33850A19-4A5C-441D-97DB-E41CFAE73D6B}"/>
                </a:ext>
              </a:extLst>
            </p:cNvPr>
            <p:cNvPicPr>
              <a:picLocks noChangeAspect="1"/>
            </p:cNvPicPr>
            <p:nvPr/>
          </p:nvPicPr>
          <p:blipFill>
            <a:blip r:embed="rId4">
              <a:lum bright="70000" contrast="-70000"/>
            </a:blip>
            <a:stretch>
              <a:fillRect/>
            </a:stretch>
          </p:blipFill>
          <p:spPr>
            <a:xfrm>
              <a:off x="2359797" y="1568663"/>
              <a:ext cx="274320" cy="156362"/>
            </a:xfrm>
            <a:prstGeom prst="rect">
              <a:avLst/>
            </a:prstGeom>
          </p:spPr>
        </p:pic>
      </p:grpSp>
      <p:sp>
        <p:nvSpPr>
          <p:cNvPr id="8" name="TextBox 7">
            <a:extLst>
              <a:ext uri="{FF2B5EF4-FFF2-40B4-BE49-F238E27FC236}">
                <a16:creationId xmlns:a16="http://schemas.microsoft.com/office/drawing/2014/main" id="{96504F28-60CD-4F8B-9964-47A2B54331A8}"/>
              </a:ext>
            </a:extLst>
          </p:cNvPr>
          <p:cNvSpPr txBox="1"/>
          <p:nvPr/>
        </p:nvSpPr>
        <p:spPr>
          <a:xfrm>
            <a:off x="1770593" y="2852912"/>
            <a:ext cx="1371600" cy="369332"/>
          </a:xfrm>
          <a:prstGeom prst="rect">
            <a:avLst/>
          </a:prstGeom>
          <a:noFill/>
        </p:spPr>
        <p:txBody>
          <a:bodyPr wrap="square" lIns="0" tIns="0" rIns="0" bIns="0" rtlCol="0">
            <a:spAutoFit/>
          </a:bodyPr>
          <a:lstStyle/>
          <a:p>
            <a:pPr>
              <a:spcBef>
                <a:spcPts val="500"/>
              </a:spcBef>
            </a:pPr>
            <a:r>
              <a:rPr lang="en-US" sz="800" dirty="0"/>
              <a:t>“</a:t>
            </a:r>
            <a:r>
              <a:rPr lang="en-US" sz="800" i="1" dirty="0"/>
              <a:t>We want everyone to </a:t>
            </a:r>
            <a:br>
              <a:rPr lang="en-US" sz="800" i="1" dirty="0"/>
            </a:br>
            <a:r>
              <a:rPr lang="en-US" sz="800" i="1" dirty="0"/>
              <a:t>feel like they have a say in the hire.”</a:t>
            </a:r>
            <a:endParaRPr lang="en-US" sz="800" dirty="0"/>
          </a:p>
        </p:txBody>
      </p:sp>
      <p:sp>
        <p:nvSpPr>
          <p:cNvPr id="29" name="TextBox 28">
            <a:extLst>
              <a:ext uri="{FF2B5EF4-FFF2-40B4-BE49-F238E27FC236}">
                <a16:creationId xmlns:a16="http://schemas.microsoft.com/office/drawing/2014/main" id="{C5FE42A3-C09A-4DED-873F-8B4B1A140E80}"/>
              </a:ext>
            </a:extLst>
          </p:cNvPr>
          <p:cNvSpPr txBox="1"/>
          <p:nvPr/>
        </p:nvSpPr>
        <p:spPr bwMode="gray">
          <a:xfrm>
            <a:off x="4888548" y="1777367"/>
            <a:ext cx="1097280" cy="123111"/>
          </a:xfrm>
          <a:prstGeom prst="rect">
            <a:avLst/>
          </a:prstGeom>
          <a:noFill/>
        </p:spPr>
        <p:txBody>
          <a:bodyPr vert="horz" wrap="square" lIns="0" tIns="0" rIns="0" bIns="0" rtlCol="0">
            <a:spAutoFit/>
          </a:bodyPr>
          <a:lstStyle/>
          <a:p>
            <a:pPr algn="ctr">
              <a:spcBef>
                <a:spcPts val="300"/>
              </a:spcBef>
            </a:pPr>
            <a:r>
              <a:rPr lang="en-US" sz="800" b="1" dirty="0"/>
              <a:t>The Chatterbox </a:t>
            </a:r>
          </a:p>
        </p:txBody>
      </p:sp>
      <p:grpSp>
        <p:nvGrpSpPr>
          <p:cNvPr id="36" name="Group 35">
            <a:extLst>
              <a:ext uri="{FF2B5EF4-FFF2-40B4-BE49-F238E27FC236}">
                <a16:creationId xmlns:a16="http://schemas.microsoft.com/office/drawing/2014/main" id="{6A08172C-DED6-48C6-85FF-88D843FCC91F}"/>
              </a:ext>
            </a:extLst>
          </p:cNvPr>
          <p:cNvGrpSpPr/>
          <p:nvPr/>
        </p:nvGrpSpPr>
        <p:grpSpPr>
          <a:xfrm>
            <a:off x="5231448" y="1268465"/>
            <a:ext cx="411480" cy="411480"/>
            <a:chOff x="1941990" y="2766726"/>
            <a:chExt cx="411480" cy="411480"/>
          </a:xfrm>
        </p:grpSpPr>
        <p:sp>
          <p:nvSpPr>
            <p:cNvPr id="37" name="Oval 36">
              <a:extLst>
                <a:ext uri="{FF2B5EF4-FFF2-40B4-BE49-F238E27FC236}">
                  <a16:creationId xmlns:a16="http://schemas.microsoft.com/office/drawing/2014/main" id="{7A0D21AF-9BA1-446D-9508-2CED83C7B8AD}"/>
                </a:ext>
              </a:extLst>
            </p:cNvPr>
            <p:cNvSpPr/>
            <p:nvPr/>
          </p:nvSpPr>
          <p:spPr bwMode="gray">
            <a:xfrm>
              <a:off x="1941990" y="2766726"/>
              <a:ext cx="411480" cy="411480"/>
            </a:xfrm>
            <a:prstGeom prst="ellipse">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38" name="Picture 37">
              <a:extLst>
                <a:ext uri="{FF2B5EF4-FFF2-40B4-BE49-F238E27FC236}">
                  <a16:creationId xmlns:a16="http://schemas.microsoft.com/office/drawing/2014/main" id="{57AB7A7E-F921-4C0F-B46C-A4F4253E6B15}"/>
                </a:ext>
              </a:extLst>
            </p:cNvPr>
            <p:cNvPicPr>
              <a:picLocks noChangeAspect="1"/>
            </p:cNvPicPr>
            <p:nvPr/>
          </p:nvPicPr>
          <p:blipFill>
            <a:blip r:embed="rId5">
              <a:lum bright="70000" contrast="-70000"/>
            </a:blip>
            <a:stretch>
              <a:fillRect/>
            </a:stretch>
          </p:blipFill>
          <p:spPr>
            <a:xfrm>
              <a:off x="2010570" y="2855423"/>
              <a:ext cx="274320" cy="234086"/>
            </a:xfrm>
            <a:prstGeom prst="rect">
              <a:avLst/>
            </a:prstGeom>
          </p:spPr>
        </p:pic>
      </p:grpSp>
      <p:sp>
        <p:nvSpPr>
          <p:cNvPr id="42" name="TextBox 41">
            <a:extLst>
              <a:ext uri="{FF2B5EF4-FFF2-40B4-BE49-F238E27FC236}">
                <a16:creationId xmlns:a16="http://schemas.microsoft.com/office/drawing/2014/main" id="{669E40CB-1EA1-4C07-A22A-3566904B2D60}"/>
              </a:ext>
            </a:extLst>
          </p:cNvPr>
          <p:cNvSpPr txBox="1"/>
          <p:nvPr/>
        </p:nvSpPr>
        <p:spPr bwMode="gray">
          <a:xfrm>
            <a:off x="4751388" y="2003075"/>
            <a:ext cx="1371600" cy="556563"/>
          </a:xfrm>
          <a:prstGeom prst="rect">
            <a:avLst/>
          </a:prstGeom>
          <a:noFill/>
        </p:spPr>
        <p:txBody>
          <a:bodyPr vert="horz" wrap="square" lIns="0" tIns="0" rIns="0" bIns="0" rtlCol="0">
            <a:spAutoFit/>
          </a:bodyPr>
          <a:lstStyle/>
          <a:p>
            <a:pPr marL="118872" indent="-118872">
              <a:spcBef>
                <a:spcPts val="500"/>
              </a:spcBef>
              <a:buFont typeface="Arial" panose="020B0604020202020204" pitchFamily="34" charset="0"/>
              <a:buChar char="•"/>
            </a:pPr>
            <a:r>
              <a:rPr lang="en-US" sz="800" dirty="0"/>
              <a:t>Defaults to light, familiar conversation</a:t>
            </a:r>
          </a:p>
          <a:p>
            <a:pPr marL="118872" indent="-118872">
              <a:spcBef>
                <a:spcPts val="500"/>
              </a:spcBef>
              <a:buFont typeface="Arial" panose="020B0604020202020204" pitchFamily="34" charset="0"/>
              <a:buChar char="•"/>
            </a:pPr>
            <a:r>
              <a:rPr lang="en-US" sz="800" dirty="0"/>
              <a:t>Emphasizes</a:t>
            </a:r>
            <a:br>
              <a:rPr lang="en-US" sz="800" dirty="0"/>
            </a:br>
            <a:r>
              <a:rPr lang="en-US" sz="800" dirty="0"/>
              <a:t>personal connection</a:t>
            </a:r>
          </a:p>
        </p:txBody>
      </p:sp>
      <p:sp>
        <p:nvSpPr>
          <p:cNvPr id="51" name="TextBox 50">
            <a:extLst>
              <a:ext uri="{FF2B5EF4-FFF2-40B4-BE49-F238E27FC236}">
                <a16:creationId xmlns:a16="http://schemas.microsoft.com/office/drawing/2014/main" id="{40732DF3-2C0F-4344-9444-289C9CC1144A}"/>
              </a:ext>
            </a:extLst>
          </p:cNvPr>
          <p:cNvSpPr txBox="1"/>
          <p:nvPr/>
        </p:nvSpPr>
        <p:spPr bwMode="gray">
          <a:xfrm>
            <a:off x="4751388" y="2852912"/>
            <a:ext cx="1371600" cy="369332"/>
          </a:xfrm>
          <a:prstGeom prst="rect">
            <a:avLst/>
          </a:prstGeom>
          <a:noFill/>
        </p:spPr>
        <p:txBody>
          <a:bodyPr vert="horz" wrap="square" lIns="0" tIns="0" rIns="0" bIns="0" rtlCol="0">
            <a:spAutoFit/>
          </a:bodyPr>
          <a:lstStyle/>
          <a:p>
            <a:pPr defTabSz="914400">
              <a:defRPr/>
            </a:pPr>
            <a:r>
              <a:rPr lang="en-US" sz="800" i="1" dirty="0">
                <a:latin typeface="Verdana" panose="020B0604030504040204" pitchFamily="34" charset="0"/>
              </a:rPr>
              <a:t>“I see you went to [insert university] too! Where did you live on campus?”</a:t>
            </a:r>
            <a:endParaRPr lang="en-US" sz="800" dirty="0">
              <a:latin typeface="Verdana" panose="020B0604030504040204" pitchFamily="34" charset="0"/>
            </a:endParaRPr>
          </a:p>
        </p:txBody>
      </p:sp>
      <p:sp>
        <p:nvSpPr>
          <p:cNvPr id="53" name="Text Placeholder 4">
            <a:extLst>
              <a:ext uri="{FF2B5EF4-FFF2-40B4-BE49-F238E27FC236}">
                <a16:creationId xmlns:a16="http://schemas.microsoft.com/office/drawing/2014/main" id="{E0A18740-4C7D-47A6-8F70-F79729F74374}"/>
              </a:ext>
            </a:extLst>
          </p:cNvPr>
          <p:cNvSpPr txBox="1">
            <a:spLocks/>
          </p:cNvSpPr>
          <p:nvPr/>
        </p:nvSpPr>
        <p:spPr bwMode="gray">
          <a:xfrm>
            <a:off x="4802198" y="4523601"/>
            <a:ext cx="1598601" cy="276999"/>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 Smart, Geoff, and Randy Street. </a:t>
            </a:r>
            <a:r>
              <a:rPr lang="en-US" i="1" dirty="0"/>
              <a:t>Who: the A Method for Hiring</a:t>
            </a:r>
            <a:r>
              <a:rPr lang="en-US" dirty="0"/>
              <a:t>. Ballantine Books, 2008; EAB interviews and analysis. </a:t>
            </a:r>
          </a:p>
        </p:txBody>
      </p:sp>
      <p:sp>
        <p:nvSpPr>
          <p:cNvPr id="28" name="TextBox 27">
            <a:extLst>
              <a:ext uri="{FF2B5EF4-FFF2-40B4-BE49-F238E27FC236}">
                <a16:creationId xmlns:a16="http://schemas.microsoft.com/office/drawing/2014/main" id="{5533D285-2004-4123-A513-B89DBDA208D3}"/>
              </a:ext>
            </a:extLst>
          </p:cNvPr>
          <p:cNvSpPr txBox="1"/>
          <p:nvPr/>
        </p:nvSpPr>
        <p:spPr bwMode="gray">
          <a:xfrm>
            <a:off x="3398151" y="1777367"/>
            <a:ext cx="1097280" cy="123111"/>
          </a:xfrm>
          <a:prstGeom prst="rect">
            <a:avLst/>
          </a:prstGeom>
          <a:noFill/>
        </p:spPr>
        <p:txBody>
          <a:bodyPr vert="horz" wrap="square" lIns="0" tIns="0" rIns="0" bIns="0" rtlCol="0">
            <a:spAutoFit/>
          </a:bodyPr>
          <a:lstStyle/>
          <a:p>
            <a:pPr algn="ctr">
              <a:spcBef>
                <a:spcPts val="300"/>
              </a:spcBef>
            </a:pPr>
            <a:r>
              <a:rPr lang="en-US" sz="800" b="1" dirty="0"/>
              <a:t>The Animal Lover </a:t>
            </a:r>
          </a:p>
        </p:txBody>
      </p:sp>
      <p:grpSp>
        <p:nvGrpSpPr>
          <p:cNvPr id="33" name="Group 32">
            <a:extLst>
              <a:ext uri="{FF2B5EF4-FFF2-40B4-BE49-F238E27FC236}">
                <a16:creationId xmlns:a16="http://schemas.microsoft.com/office/drawing/2014/main" id="{0EF2E524-73C4-4193-AE9C-BEB9D3C5AE74}"/>
              </a:ext>
            </a:extLst>
          </p:cNvPr>
          <p:cNvGrpSpPr/>
          <p:nvPr/>
        </p:nvGrpSpPr>
        <p:grpSpPr>
          <a:xfrm>
            <a:off x="3741051" y="1268465"/>
            <a:ext cx="411480" cy="411480"/>
            <a:chOff x="884334" y="2766726"/>
            <a:chExt cx="411480" cy="411480"/>
          </a:xfrm>
        </p:grpSpPr>
        <p:sp>
          <p:nvSpPr>
            <p:cNvPr id="34" name="Oval 33">
              <a:extLst>
                <a:ext uri="{FF2B5EF4-FFF2-40B4-BE49-F238E27FC236}">
                  <a16:creationId xmlns:a16="http://schemas.microsoft.com/office/drawing/2014/main" id="{E122917A-80A8-4FD2-A4BD-97A80AFAB856}"/>
                </a:ext>
              </a:extLst>
            </p:cNvPr>
            <p:cNvSpPr/>
            <p:nvPr/>
          </p:nvSpPr>
          <p:spPr bwMode="gray">
            <a:xfrm>
              <a:off x="884334" y="2766726"/>
              <a:ext cx="411480" cy="411480"/>
            </a:xfrm>
            <a:prstGeom prst="ellipse">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35" name="Picture 34">
              <a:extLst>
                <a:ext uri="{FF2B5EF4-FFF2-40B4-BE49-F238E27FC236}">
                  <a16:creationId xmlns:a16="http://schemas.microsoft.com/office/drawing/2014/main" id="{335E21B8-1A36-4DBE-89C4-9659DDC46450}"/>
                </a:ext>
              </a:extLst>
            </p:cNvPr>
            <p:cNvPicPr>
              <a:picLocks noChangeAspect="1"/>
            </p:cNvPicPr>
            <p:nvPr/>
          </p:nvPicPr>
          <p:blipFill>
            <a:blip r:embed="rId6">
              <a:lum bright="70000" contrast="-70000"/>
            </a:blip>
            <a:stretch>
              <a:fillRect/>
            </a:stretch>
          </p:blipFill>
          <p:spPr>
            <a:xfrm>
              <a:off x="952914" y="2867767"/>
              <a:ext cx="274320" cy="209398"/>
            </a:xfrm>
            <a:prstGeom prst="rect">
              <a:avLst/>
            </a:prstGeom>
          </p:spPr>
        </p:pic>
      </p:grpSp>
      <p:sp>
        <p:nvSpPr>
          <p:cNvPr id="41" name="TextBox 40">
            <a:extLst>
              <a:ext uri="{FF2B5EF4-FFF2-40B4-BE49-F238E27FC236}">
                <a16:creationId xmlns:a16="http://schemas.microsoft.com/office/drawing/2014/main" id="{4766E7D3-2F6C-4545-8945-551097662637}"/>
              </a:ext>
            </a:extLst>
          </p:cNvPr>
          <p:cNvSpPr txBox="1"/>
          <p:nvPr/>
        </p:nvSpPr>
        <p:spPr bwMode="gray">
          <a:xfrm>
            <a:off x="3260991" y="1987477"/>
            <a:ext cx="1371600" cy="679673"/>
          </a:xfrm>
          <a:prstGeom prst="rect">
            <a:avLst/>
          </a:prstGeom>
          <a:noFill/>
        </p:spPr>
        <p:txBody>
          <a:bodyPr vert="horz" wrap="square" lIns="0" tIns="0" rIns="0" bIns="0" rtlCol="0">
            <a:spAutoFit/>
          </a:bodyPr>
          <a:lstStyle/>
          <a:p>
            <a:pPr marL="118872" indent="-118872">
              <a:spcBef>
                <a:spcPts val="500"/>
              </a:spcBef>
              <a:buFont typeface="Arial" panose="020B0604020202020204" pitchFamily="34" charset="0"/>
              <a:buChar char="•"/>
            </a:pPr>
            <a:r>
              <a:rPr lang="en-US" sz="800" dirty="0"/>
              <a:t>Uses personal </a:t>
            </a:r>
            <a:br>
              <a:rPr lang="en-US" sz="800" dirty="0"/>
            </a:br>
            <a:r>
              <a:rPr lang="en-US" sz="800" dirty="0"/>
              <a:t>favorite questions</a:t>
            </a:r>
          </a:p>
          <a:p>
            <a:pPr marL="118872" indent="-118872">
              <a:spcBef>
                <a:spcPts val="500"/>
              </a:spcBef>
              <a:buFont typeface="Arial" panose="020B0604020202020204" pitchFamily="34" charset="0"/>
              <a:buChar char="•"/>
            </a:pPr>
            <a:r>
              <a:rPr lang="en-US" sz="800" dirty="0"/>
              <a:t>Includes questions that lack relevance but they deem important</a:t>
            </a:r>
          </a:p>
        </p:txBody>
      </p:sp>
      <p:sp>
        <p:nvSpPr>
          <p:cNvPr id="48" name="TextBox 47">
            <a:extLst>
              <a:ext uri="{FF2B5EF4-FFF2-40B4-BE49-F238E27FC236}">
                <a16:creationId xmlns:a16="http://schemas.microsoft.com/office/drawing/2014/main" id="{9594A1F5-D283-460B-BC02-85FAE2EB8009}"/>
              </a:ext>
            </a:extLst>
          </p:cNvPr>
          <p:cNvSpPr txBox="1"/>
          <p:nvPr/>
        </p:nvSpPr>
        <p:spPr bwMode="gray">
          <a:xfrm>
            <a:off x="3260991" y="2852912"/>
            <a:ext cx="1371600" cy="492443"/>
          </a:xfrm>
          <a:prstGeom prst="rect">
            <a:avLst/>
          </a:prstGeom>
          <a:noFill/>
        </p:spPr>
        <p:txBody>
          <a:bodyPr vert="horz" wrap="square" lIns="0" tIns="0" rIns="0" bIns="0" rtlCol="0">
            <a:spAutoFit/>
          </a:bodyPr>
          <a:lstStyle/>
          <a:p>
            <a:pPr defTabSz="914400">
              <a:defRPr/>
            </a:pPr>
            <a:r>
              <a:rPr lang="en-US" sz="800" i="1" dirty="0">
                <a:latin typeface="Verdana" panose="020B0604030504040204" pitchFamily="34" charset="0"/>
              </a:rPr>
              <a:t>“If you could have dinner with any fictional book character, who would it </a:t>
            </a:r>
            <a:br>
              <a:rPr lang="en-US" sz="800" i="1" dirty="0">
                <a:latin typeface="Verdana" panose="020B0604030504040204" pitchFamily="34" charset="0"/>
              </a:rPr>
            </a:br>
            <a:r>
              <a:rPr lang="en-US" sz="800" i="1" dirty="0">
                <a:latin typeface="Verdana" panose="020B0604030504040204" pitchFamily="34" charset="0"/>
              </a:rPr>
              <a:t>be and why?”</a:t>
            </a:r>
            <a:endParaRPr lang="en-US" sz="800" dirty="0">
              <a:latin typeface="Verdana" panose="020B0604030504040204" pitchFamily="34" charset="0"/>
            </a:endParaRPr>
          </a:p>
        </p:txBody>
      </p:sp>
      <p:sp>
        <p:nvSpPr>
          <p:cNvPr id="97" name="TextBox 96">
            <a:extLst>
              <a:ext uri="{FF2B5EF4-FFF2-40B4-BE49-F238E27FC236}">
                <a16:creationId xmlns:a16="http://schemas.microsoft.com/office/drawing/2014/main" id="{93202EDE-B79F-4E14-9761-6C322A66A3E4}"/>
              </a:ext>
            </a:extLst>
          </p:cNvPr>
          <p:cNvSpPr txBox="1"/>
          <p:nvPr/>
        </p:nvSpPr>
        <p:spPr bwMode="gray">
          <a:xfrm>
            <a:off x="280195" y="3703846"/>
            <a:ext cx="1371600" cy="615553"/>
          </a:xfrm>
          <a:prstGeom prst="rect">
            <a:avLst/>
          </a:prstGeom>
          <a:noFill/>
        </p:spPr>
        <p:txBody>
          <a:bodyPr wrap="square" lIns="0" tIns="0" rIns="0" bIns="0" rtlCol="0">
            <a:spAutoFit/>
          </a:bodyPr>
          <a:lstStyle/>
          <a:p>
            <a:pPr>
              <a:spcBef>
                <a:spcPts val="300"/>
              </a:spcBef>
            </a:pPr>
            <a:r>
              <a:rPr lang="en-US" sz="800" b="1" dirty="0"/>
              <a:t>Solution:</a:t>
            </a:r>
            <a:br>
              <a:rPr lang="en-US" sz="800" dirty="0"/>
            </a:br>
            <a:r>
              <a:rPr lang="en-US" sz="800" dirty="0"/>
              <a:t>Create, provide rubrics to focus interviewer assessment on areas, criteria that matter most </a:t>
            </a:r>
          </a:p>
        </p:txBody>
      </p:sp>
      <p:sp>
        <p:nvSpPr>
          <p:cNvPr id="98" name="TextBox 97">
            <a:extLst>
              <a:ext uri="{FF2B5EF4-FFF2-40B4-BE49-F238E27FC236}">
                <a16:creationId xmlns:a16="http://schemas.microsoft.com/office/drawing/2014/main" id="{BAAB3F64-E71A-444D-83D5-F9630AA37F2B}"/>
              </a:ext>
            </a:extLst>
          </p:cNvPr>
          <p:cNvSpPr txBox="1"/>
          <p:nvPr/>
        </p:nvSpPr>
        <p:spPr bwMode="gray">
          <a:xfrm>
            <a:off x="1770593" y="3703846"/>
            <a:ext cx="1371600" cy="738664"/>
          </a:xfrm>
          <a:prstGeom prst="rect">
            <a:avLst/>
          </a:prstGeom>
          <a:noFill/>
        </p:spPr>
        <p:txBody>
          <a:bodyPr wrap="square" lIns="0" tIns="0" rIns="0" bIns="0" rtlCol="0">
            <a:spAutoFit/>
          </a:bodyPr>
          <a:lstStyle/>
          <a:p>
            <a:pPr>
              <a:spcBef>
                <a:spcPts val="300"/>
              </a:spcBef>
            </a:pPr>
            <a:r>
              <a:rPr lang="en-US" sz="800" b="1" dirty="0"/>
              <a:t>Solution: </a:t>
            </a:r>
            <a:br>
              <a:rPr lang="en-US" sz="800" dirty="0"/>
            </a:br>
            <a:r>
              <a:rPr lang="en-US" sz="800" dirty="0"/>
              <a:t>Maximize stakeholder involvement by creating </a:t>
            </a:r>
            <a:br>
              <a:rPr lang="en-US" sz="800" dirty="0"/>
            </a:br>
            <a:r>
              <a:rPr lang="en-US" sz="800" dirty="0"/>
              <a:t>a schedule, sessions that focus on priority areas, criteria to assess</a:t>
            </a:r>
          </a:p>
        </p:txBody>
      </p:sp>
      <p:sp>
        <p:nvSpPr>
          <p:cNvPr id="99" name="TextBox 98">
            <a:extLst>
              <a:ext uri="{FF2B5EF4-FFF2-40B4-BE49-F238E27FC236}">
                <a16:creationId xmlns:a16="http://schemas.microsoft.com/office/drawing/2014/main" id="{D847EA3B-40D4-40DA-84B7-0EFC6272EDD6}"/>
              </a:ext>
            </a:extLst>
          </p:cNvPr>
          <p:cNvSpPr txBox="1"/>
          <p:nvPr/>
        </p:nvSpPr>
        <p:spPr bwMode="gray">
          <a:xfrm>
            <a:off x="3260991" y="3703846"/>
            <a:ext cx="1371600" cy="738664"/>
          </a:xfrm>
          <a:prstGeom prst="rect">
            <a:avLst/>
          </a:prstGeom>
          <a:noFill/>
        </p:spPr>
        <p:txBody>
          <a:bodyPr wrap="square" lIns="0" tIns="0" rIns="0" bIns="0" rtlCol="0">
            <a:spAutoFit/>
          </a:bodyPr>
          <a:lstStyle/>
          <a:p>
            <a:pPr>
              <a:spcBef>
                <a:spcPts val="300"/>
              </a:spcBef>
            </a:pPr>
            <a:r>
              <a:rPr lang="en-US" sz="800" b="1" dirty="0"/>
              <a:t>Solution:</a:t>
            </a:r>
            <a:br>
              <a:rPr lang="en-US" sz="800" dirty="0"/>
            </a:br>
            <a:r>
              <a:rPr lang="en-US" sz="800" dirty="0"/>
              <a:t>Develop questions that align with criteria to </a:t>
            </a:r>
            <a:br>
              <a:rPr lang="en-US" sz="800" dirty="0"/>
            </a:br>
            <a:r>
              <a:rPr lang="en-US" sz="800" dirty="0"/>
              <a:t>help surface evidence from candidates on priority areas</a:t>
            </a:r>
          </a:p>
        </p:txBody>
      </p:sp>
      <p:sp>
        <p:nvSpPr>
          <p:cNvPr id="100" name="TextBox 99">
            <a:extLst>
              <a:ext uri="{FF2B5EF4-FFF2-40B4-BE49-F238E27FC236}">
                <a16:creationId xmlns:a16="http://schemas.microsoft.com/office/drawing/2014/main" id="{4686F3CE-3ED3-4B25-96BA-B2A2594E03B9}"/>
              </a:ext>
            </a:extLst>
          </p:cNvPr>
          <p:cNvSpPr txBox="1"/>
          <p:nvPr/>
        </p:nvSpPr>
        <p:spPr bwMode="gray">
          <a:xfrm>
            <a:off x="4751388" y="3703846"/>
            <a:ext cx="1371600" cy="738664"/>
          </a:xfrm>
          <a:prstGeom prst="rect">
            <a:avLst/>
          </a:prstGeom>
          <a:noFill/>
        </p:spPr>
        <p:txBody>
          <a:bodyPr wrap="square" lIns="0" tIns="0" rIns="0" bIns="0" rtlCol="0">
            <a:spAutoFit/>
          </a:bodyPr>
          <a:lstStyle/>
          <a:p>
            <a:pPr>
              <a:spcBef>
                <a:spcPts val="300"/>
              </a:spcBef>
            </a:pPr>
            <a:r>
              <a:rPr lang="en-US" sz="800" b="1" dirty="0"/>
              <a:t>Solution: </a:t>
            </a:r>
            <a:br>
              <a:rPr lang="en-US" sz="800" dirty="0"/>
            </a:br>
            <a:r>
              <a:rPr lang="en-US" sz="800" dirty="0"/>
              <a:t>Implement process that keeps interviewers focused; provide guides and questions to add structure to conversations</a:t>
            </a:r>
          </a:p>
        </p:txBody>
      </p:sp>
      <p:sp>
        <p:nvSpPr>
          <p:cNvPr id="54" name="Right Arrow 12">
            <a:extLst>
              <a:ext uri="{FF2B5EF4-FFF2-40B4-BE49-F238E27FC236}">
                <a16:creationId xmlns:a16="http://schemas.microsoft.com/office/drawing/2014/main" id="{BDE12D36-A5CE-4AA0-94D7-8CE1B85FA19A}"/>
              </a:ext>
            </a:extLst>
          </p:cNvPr>
          <p:cNvSpPr/>
          <p:nvPr/>
        </p:nvSpPr>
        <p:spPr bwMode="gray">
          <a:xfrm rot="5400000">
            <a:off x="874555" y="3423612"/>
            <a:ext cx="182880" cy="182880"/>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55" name="Right Arrow 12">
            <a:extLst>
              <a:ext uri="{FF2B5EF4-FFF2-40B4-BE49-F238E27FC236}">
                <a16:creationId xmlns:a16="http://schemas.microsoft.com/office/drawing/2014/main" id="{120B2448-A8B8-4479-868B-AB1C0E324BD0}"/>
              </a:ext>
            </a:extLst>
          </p:cNvPr>
          <p:cNvSpPr/>
          <p:nvPr/>
        </p:nvSpPr>
        <p:spPr bwMode="gray">
          <a:xfrm rot="5400000">
            <a:off x="2364953" y="3423612"/>
            <a:ext cx="182880" cy="182880"/>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56" name="Right Arrow 12">
            <a:extLst>
              <a:ext uri="{FF2B5EF4-FFF2-40B4-BE49-F238E27FC236}">
                <a16:creationId xmlns:a16="http://schemas.microsoft.com/office/drawing/2014/main" id="{5F621D34-DFA1-4400-B077-2417DF1DA606}"/>
              </a:ext>
            </a:extLst>
          </p:cNvPr>
          <p:cNvSpPr/>
          <p:nvPr/>
        </p:nvSpPr>
        <p:spPr bwMode="gray">
          <a:xfrm rot="5400000">
            <a:off x="3855351" y="3423612"/>
            <a:ext cx="182880" cy="182880"/>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57" name="Right Arrow 12">
            <a:extLst>
              <a:ext uri="{FF2B5EF4-FFF2-40B4-BE49-F238E27FC236}">
                <a16:creationId xmlns:a16="http://schemas.microsoft.com/office/drawing/2014/main" id="{A228E0D7-A5CE-4D4A-AF6C-92371A4F3BFF}"/>
              </a:ext>
            </a:extLst>
          </p:cNvPr>
          <p:cNvSpPr/>
          <p:nvPr/>
        </p:nvSpPr>
        <p:spPr bwMode="gray">
          <a:xfrm rot="5400000">
            <a:off x="5345748" y="3423612"/>
            <a:ext cx="182880" cy="182880"/>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215576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B3B2F5-82C5-4305-A9C4-4CBAF141952E}"/>
              </a:ext>
            </a:extLst>
          </p:cNvPr>
          <p:cNvSpPr>
            <a:spLocks noGrp="1"/>
          </p:cNvSpPr>
          <p:nvPr>
            <p:ph type="body" sz="quarter" idx="15"/>
          </p:nvPr>
        </p:nvSpPr>
        <p:spPr>
          <a:xfrm>
            <a:off x="280195" y="640267"/>
            <a:ext cx="5842794" cy="184666"/>
          </a:xfrm>
        </p:spPr>
        <p:txBody>
          <a:bodyPr/>
          <a:lstStyle/>
          <a:p>
            <a:r>
              <a:rPr lang="en-US" dirty="0"/>
              <a:t>Use Each Step of the Interview Process To Collect Specific Information</a:t>
            </a:r>
          </a:p>
        </p:txBody>
      </p:sp>
      <p:sp>
        <p:nvSpPr>
          <p:cNvPr id="3" name="Text Placeholder 2">
            <a:extLst>
              <a:ext uri="{FF2B5EF4-FFF2-40B4-BE49-F238E27FC236}">
                <a16:creationId xmlns:a16="http://schemas.microsoft.com/office/drawing/2014/main" id="{89E71595-4C7F-4285-BC85-8D0FAFC5A671}"/>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761E3BF6-F344-404A-A028-E3FE1E1AD480}"/>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5659B87A-A450-4543-812F-946DCA65A312}"/>
              </a:ext>
            </a:extLst>
          </p:cNvPr>
          <p:cNvSpPr>
            <a:spLocks noGrp="1"/>
          </p:cNvSpPr>
          <p:nvPr>
            <p:ph type="body" sz="quarter" idx="19"/>
          </p:nvPr>
        </p:nvSpPr>
        <p:spPr/>
        <p:txBody>
          <a:bodyPr/>
          <a:lstStyle/>
          <a:p>
            <a:endParaRPr lang="en-US" dirty="0"/>
          </a:p>
        </p:txBody>
      </p:sp>
      <p:sp>
        <p:nvSpPr>
          <p:cNvPr id="6" name="Title 5">
            <a:extLst>
              <a:ext uri="{FF2B5EF4-FFF2-40B4-BE49-F238E27FC236}">
                <a16:creationId xmlns:a16="http://schemas.microsoft.com/office/drawing/2014/main" id="{684F1327-4523-4AA7-9DF0-E641CF2701B3}"/>
              </a:ext>
            </a:extLst>
          </p:cNvPr>
          <p:cNvSpPr>
            <a:spLocks noGrp="1"/>
          </p:cNvSpPr>
          <p:nvPr>
            <p:ph type="title"/>
          </p:nvPr>
        </p:nvSpPr>
        <p:spPr>
          <a:xfrm>
            <a:off x="280194" y="317005"/>
            <a:ext cx="5486400" cy="249299"/>
          </a:xfrm>
        </p:spPr>
        <p:txBody>
          <a:bodyPr/>
          <a:lstStyle/>
          <a:p>
            <a:r>
              <a:rPr lang="en-US" dirty="0"/>
              <a:t>Create an Evidence-Based Hiring Process </a:t>
            </a:r>
          </a:p>
        </p:txBody>
      </p:sp>
      <p:sp>
        <p:nvSpPr>
          <p:cNvPr id="8" name="TextBox 7">
            <a:extLst>
              <a:ext uri="{FF2B5EF4-FFF2-40B4-BE49-F238E27FC236}">
                <a16:creationId xmlns:a16="http://schemas.microsoft.com/office/drawing/2014/main" id="{4C2B6225-9F7B-40B1-A4A0-442863103FCD}"/>
              </a:ext>
            </a:extLst>
          </p:cNvPr>
          <p:cNvSpPr txBox="1"/>
          <p:nvPr/>
        </p:nvSpPr>
        <p:spPr bwMode="gray">
          <a:xfrm>
            <a:off x="277812" y="1180024"/>
            <a:ext cx="5486400" cy="161583"/>
          </a:xfrm>
          <a:prstGeom prst="rect">
            <a:avLst/>
          </a:prstGeom>
          <a:solidFill>
            <a:schemeClr val="bg1"/>
          </a:solidFill>
        </p:spPr>
        <p:txBody>
          <a:bodyPr wrap="square" lIns="0" tIns="0" rIns="0" bIns="0" rtlCol="0">
            <a:spAutoFit/>
          </a:bodyPr>
          <a:lstStyle/>
          <a:p>
            <a:pPr>
              <a:spcBef>
                <a:spcPts val="500"/>
              </a:spcBef>
            </a:pPr>
            <a:r>
              <a:rPr lang="en-US" sz="1050" b="1" dirty="0"/>
              <a:t>Steps to Create an Evidence-Based Hiring Process</a:t>
            </a:r>
          </a:p>
        </p:txBody>
      </p:sp>
      <p:sp>
        <p:nvSpPr>
          <p:cNvPr id="18" name="Rectangle 17">
            <a:extLst>
              <a:ext uri="{FF2B5EF4-FFF2-40B4-BE49-F238E27FC236}">
                <a16:creationId xmlns:a16="http://schemas.microsoft.com/office/drawing/2014/main" id="{FFADE629-9278-486B-B7A3-67ADAACC43C3}"/>
              </a:ext>
            </a:extLst>
          </p:cNvPr>
          <p:cNvSpPr/>
          <p:nvPr/>
        </p:nvSpPr>
        <p:spPr bwMode="gray">
          <a:xfrm>
            <a:off x="279003" y="1707409"/>
            <a:ext cx="1828800" cy="27432"/>
          </a:xfrm>
          <a:prstGeom prst="rect">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1" name="Rectangle 20">
            <a:extLst>
              <a:ext uri="{FF2B5EF4-FFF2-40B4-BE49-F238E27FC236}">
                <a16:creationId xmlns:a16="http://schemas.microsoft.com/office/drawing/2014/main" id="{B93D7D9F-AE84-478C-86C2-00E6CB07FF42}"/>
              </a:ext>
            </a:extLst>
          </p:cNvPr>
          <p:cNvSpPr/>
          <p:nvPr/>
        </p:nvSpPr>
        <p:spPr bwMode="gray">
          <a:xfrm>
            <a:off x="2286807" y="1707409"/>
            <a:ext cx="1828800" cy="27432"/>
          </a:xfrm>
          <a:prstGeom prst="rect">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2" name="Rectangle 21">
            <a:extLst>
              <a:ext uri="{FF2B5EF4-FFF2-40B4-BE49-F238E27FC236}">
                <a16:creationId xmlns:a16="http://schemas.microsoft.com/office/drawing/2014/main" id="{FD7029FF-60F4-440E-8D2B-312A5B71F652}"/>
              </a:ext>
            </a:extLst>
          </p:cNvPr>
          <p:cNvSpPr/>
          <p:nvPr/>
        </p:nvSpPr>
        <p:spPr bwMode="gray">
          <a:xfrm>
            <a:off x="4294611" y="1707409"/>
            <a:ext cx="1828800" cy="27432"/>
          </a:xfrm>
          <a:prstGeom prst="rect">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3" name="Text Placeholder 5">
            <a:extLst>
              <a:ext uri="{FF2B5EF4-FFF2-40B4-BE49-F238E27FC236}">
                <a16:creationId xmlns:a16="http://schemas.microsoft.com/office/drawing/2014/main" id="{F6ADDC64-2C2B-482A-8F5D-9A3979EB34DF}"/>
              </a:ext>
            </a:extLst>
          </p:cNvPr>
          <p:cNvSpPr txBox="1">
            <a:spLocks/>
          </p:cNvSpPr>
          <p:nvPr/>
        </p:nvSpPr>
        <p:spPr bwMode="gray">
          <a:xfrm>
            <a:off x="279003" y="2005194"/>
            <a:ext cx="1828800" cy="307777"/>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1000" b="1" dirty="0">
                <a:latin typeface="+mn-lt"/>
              </a:rPr>
              <a:t>Develop Methods to </a:t>
            </a:r>
            <a:br>
              <a:rPr lang="en-US" sz="1000" b="1" dirty="0">
                <a:latin typeface="+mn-lt"/>
              </a:rPr>
            </a:br>
            <a:r>
              <a:rPr lang="en-US" sz="1000" b="1" dirty="0">
                <a:latin typeface="+mn-lt"/>
              </a:rPr>
              <a:t>Measure, Assess Criteria </a:t>
            </a:r>
          </a:p>
        </p:txBody>
      </p:sp>
      <p:sp>
        <p:nvSpPr>
          <p:cNvPr id="24" name="Text Placeholder 31">
            <a:extLst>
              <a:ext uri="{FF2B5EF4-FFF2-40B4-BE49-F238E27FC236}">
                <a16:creationId xmlns:a16="http://schemas.microsoft.com/office/drawing/2014/main" id="{72B9CAF7-8037-4434-ABDF-9BB6434B291B}"/>
              </a:ext>
            </a:extLst>
          </p:cNvPr>
          <p:cNvSpPr txBox="1">
            <a:spLocks/>
          </p:cNvSpPr>
          <p:nvPr/>
        </p:nvSpPr>
        <p:spPr bwMode="gray">
          <a:xfrm>
            <a:off x="279003" y="2400300"/>
            <a:ext cx="1828800" cy="1172116"/>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18872" indent="-118872"/>
            <a:r>
              <a:rPr lang="en-US" sz="900" dirty="0"/>
              <a:t>Design a process that </a:t>
            </a:r>
            <a:br>
              <a:rPr lang="en-US" sz="900" dirty="0"/>
            </a:br>
            <a:r>
              <a:rPr lang="en-US" sz="900" dirty="0"/>
              <a:t>covers priority areas across interview process </a:t>
            </a:r>
            <a:br>
              <a:rPr lang="en-US" sz="900" dirty="0"/>
            </a:br>
            <a:r>
              <a:rPr lang="en-US" sz="900" dirty="0"/>
              <a:t>touch-points</a:t>
            </a:r>
          </a:p>
          <a:p>
            <a:pPr marL="118872" indent="-118872"/>
            <a:r>
              <a:rPr lang="en-US" sz="900" dirty="0"/>
              <a:t>Create rubrics, assessment tools to ensure interviewers </a:t>
            </a:r>
            <a:br>
              <a:rPr lang="en-US" sz="900" dirty="0"/>
            </a:br>
            <a:r>
              <a:rPr lang="en-US" sz="900" dirty="0"/>
              <a:t>will assess candidate on pre-determined key criteria</a:t>
            </a:r>
          </a:p>
        </p:txBody>
      </p:sp>
      <p:sp>
        <p:nvSpPr>
          <p:cNvPr id="25" name="Text Placeholder 5">
            <a:extLst>
              <a:ext uri="{FF2B5EF4-FFF2-40B4-BE49-F238E27FC236}">
                <a16:creationId xmlns:a16="http://schemas.microsoft.com/office/drawing/2014/main" id="{B5986D95-B255-4605-8F82-9A38B4EC01F2}"/>
              </a:ext>
            </a:extLst>
          </p:cNvPr>
          <p:cNvSpPr txBox="1">
            <a:spLocks/>
          </p:cNvSpPr>
          <p:nvPr/>
        </p:nvSpPr>
        <p:spPr bwMode="gray">
          <a:xfrm>
            <a:off x="2286807" y="2005194"/>
            <a:ext cx="1828800" cy="307777"/>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1000" b="1" dirty="0">
                <a:latin typeface="+mn-lt"/>
              </a:rPr>
              <a:t>Map New Criteria to Interview Activities</a:t>
            </a:r>
          </a:p>
        </p:txBody>
      </p:sp>
      <p:sp>
        <p:nvSpPr>
          <p:cNvPr id="26" name="Text Placeholder 31">
            <a:extLst>
              <a:ext uri="{FF2B5EF4-FFF2-40B4-BE49-F238E27FC236}">
                <a16:creationId xmlns:a16="http://schemas.microsoft.com/office/drawing/2014/main" id="{8F04A976-373A-43DA-AD0E-EA4BA6BD9554}"/>
              </a:ext>
            </a:extLst>
          </p:cNvPr>
          <p:cNvSpPr txBox="1">
            <a:spLocks/>
          </p:cNvSpPr>
          <p:nvPr/>
        </p:nvSpPr>
        <p:spPr bwMode="gray">
          <a:xfrm>
            <a:off x="2286807" y="2400300"/>
            <a:ext cx="1828800" cy="1033616"/>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18872" indent="-118872"/>
            <a:r>
              <a:rPr lang="en-US" sz="900" dirty="0"/>
              <a:t>Develop activities, sessions that collect meaningful evidence around </a:t>
            </a:r>
            <a:br>
              <a:rPr lang="en-US" sz="900" dirty="0"/>
            </a:br>
            <a:r>
              <a:rPr lang="en-US" sz="900" dirty="0"/>
              <a:t>specific criteria</a:t>
            </a:r>
          </a:p>
          <a:p>
            <a:pPr marL="118872" indent="-118872"/>
            <a:r>
              <a:rPr lang="en-US" sz="900" dirty="0"/>
              <a:t>Expand beyond standard one-on-one interviews, demonstration lesson</a:t>
            </a:r>
          </a:p>
        </p:txBody>
      </p:sp>
      <p:grpSp>
        <p:nvGrpSpPr>
          <p:cNvPr id="27" name="Group 26">
            <a:extLst>
              <a:ext uri="{FF2B5EF4-FFF2-40B4-BE49-F238E27FC236}">
                <a16:creationId xmlns:a16="http://schemas.microsoft.com/office/drawing/2014/main" id="{B50441CF-79DA-40DA-A578-7923C38F2BEF}"/>
              </a:ext>
            </a:extLst>
          </p:cNvPr>
          <p:cNvGrpSpPr/>
          <p:nvPr/>
        </p:nvGrpSpPr>
        <p:grpSpPr>
          <a:xfrm>
            <a:off x="4967609" y="1484522"/>
            <a:ext cx="482804" cy="473206"/>
            <a:chOff x="953192" y="1483659"/>
            <a:chExt cx="482804" cy="473206"/>
          </a:xfrm>
        </p:grpSpPr>
        <p:sp>
          <p:nvSpPr>
            <p:cNvPr id="28" name="Oval 27">
              <a:extLst>
                <a:ext uri="{FF2B5EF4-FFF2-40B4-BE49-F238E27FC236}">
                  <a16:creationId xmlns:a16="http://schemas.microsoft.com/office/drawing/2014/main" id="{8AC031ED-54E8-452B-80D1-19A140744EC8}"/>
                </a:ext>
              </a:extLst>
            </p:cNvPr>
            <p:cNvSpPr/>
            <p:nvPr/>
          </p:nvSpPr>
          <p:spPr bwMode="gray">
            <a:xfrm>
              <a:off x="953192" y="1483659"/>
              <a:ext cx="482804" cy="473206"/>
            </a:xfrm>
            <a:prstGeom prst="ellipse">
              <a:avLst/>
            </a:prstGeom>
            <a:solidFill>
              <a:schemeClr val="bg1"/>
            </a:solidFill>
            <a:ln w="63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29" name="Picture 28">
              <a:extLst>
                <a:ext uri="{FF2B5EF4-FFF2-40B4-BE49-F238E27FC236}">
                  <a16:creationId xmlns:a16="http://schemas.microsoft.com/office/drawing/2014/main" id="{D70B1A27-4567-4D0E-B240-BC17B57852B3}"/>
                </a:ext>
              </a:extLst>
            </p:cNvPr>
            <p:cNvPicPr>
              <a:picLocks noChangeAspect="1"/>
            </p:cNvPicPr>
            <p:nvPr/>
          </p:nvPicPr>
          <p:blipFill>
            <a:blip r:embed="rId3"/>
            <a:stretch>
              <a:fillRect/>
            </a:stretch>
          </p:blipFill>
          <p:spPr>
            <a:xfrm>
              <a:off x="1036938" y="1583102"/>
              <a:ext cx="315312" cy="274320"/>
            </a:xfrm>
            <a:prstGeom prst="rect">
              <a:avLst/>
            </a:prstGeom>
          </p:spPr>
        </p:pic>
      </p:grpSp>
      <p:grpSp>
        <p:nvGrpSpPr>
          <p:cNvPr id="30" name="Group 29">
            <a:extLst>
              <a:ext uri="{FF2B5EF4-FFF2-40B4-BE49-F238E27FC236}">
                <a16:creationId xmlns:a16="http://schemas.microsoft.com/office/drawing/2014/main" id="{14B21D25-98A6-4DFC-9D07-9979B640F987}"/>
              </a:ext>
            </a:extLst>
          </p:cNvPr>
          <p:cNvGrpSpPr/>
          <p:nvPr/>
        </p:nvGrpSpPr>
        <p:grpSpPr>
          <a:xfrm>
            <a:off x="952001" y="1484522"/>
            <a:ext cx="482804" cy="473206"/>
            <a:chOff x="2960189" y="1484522"/>
            <a:chExt cx="482804" cy="473206"/>
          </a:xfrm>
        </p:grpSpPr>
        <p:sp>
          <p:nvSpPr>
            <p:cNvPr id="31" name="Oval 30">
              <a:extLst>
                <a:ext uri="{FF2B5EF4-FFF2-40B4-BE49-F238E27FC236}">
                  <a16:creationId xmlns:a16="http://schemas.microsoft.com/office/drawing/2014/main" id="{1BF5A354-34AF-4718-B932-91231EFFA089}"/>
                </a:ext>
              </a:extLst>
            </p:cNvPr>
            <p:cNvSpPr/>
            <p:nvPr/>
          </p:nvSpPr>
          <p:spPr bwMode="gray">
            <a:xfrm>
              <a:off x="2960189" y="1484522"/>
              <a:ext cx="482804" cy="473206"/>
            </a:xfrm>
            <a:prstGeom prst="ellipse">
              <a:avLst/>
            </a:prstGeom>
            <a:solidFill>
              <a:schemeClr val="bg1"/>
            </a:solidFill>
            <a:ln w="63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32" name="Picture 31">
              <a:extLst>
                <a:ext uri="{FF2B5EF4-FFF2-40B4-BE49-F238E27FC236}">
                  <a16:creationId xmlns:a16="http://schemas.microsoft.com/office/drawing/2014/main" id="{EAD17123-1DF2-4865-8982-32070F84BBFE}"/>
                </a:ext>
              </a:extLst>
            </p:cNvPr>
            <p:cNvPicPr>
              <a:picLocks noChangeAspect="1"/>
            </p:cNvPicPr>
            <p:nvPr/>
          </p:nvPicPr>
          <p:blipFill>
            <a:blip r:embed="rId4"/>
            <a:stretch>
              <a:fillRect/>
            </a:stretch>
          </p:blipFill>
          <p:spPr>
            <a:xfrm>
              <a:off x="3089577" y="1583965"/>
              <a:ext cx="224028" cy="274320"/>
            </a:xfrm>
            <a:prstGeom prst="rect">
              <a:avLst/>
            </a:prstGeom>
          </p:spPr>
        </p:pic>
      </p:grpSp>
      <p:grpSp>
        <p:nvGrpSpPr>
          <p:cNvPr id="33" name="Group 32">
            <a:extLst>
              <a:ext uri="{FF2B5EF4-FFF2-40B4-BE49-F238E27FC236}">
                <a16:creationId xmlns:a16="http://schemas.microsoft.com/office/drawing/2014/main" id="{28B5F6BE-DBB7-4E59-AEBA-8843E7FFDF5F}"/>
              </a:ext>
            </a:extLst>
          </p:cNvPr>
          <p:cNvGrpSpPr/>
          <p:nvPr/>
        </p:nvGrpSpPr>
        <p:grpSpPr>
          <a:xfrm>
            <a:off x="2959805" y="1484522"/>
            <a:ext cx="482804" cy="473206"/>
            <a:chOff x="4964269" y="1484522"/>
            <a:chExt cx="482804" cy="473206"/>
          </a:xfrm>
        </p:grpSpPr>
        <p:sp>
          <p:nvSpPr>
            <p:cNvPr id="34" name="Oval 33">
              <a:extLst>
                <a:ext uri="{FF2B5EF4-FFF2-40B4-BE49-F238E27FC236}">
                  <a16:creationId xmlns:a16="http://schemas.microsoft.com/office/drawing/2014/main" id="{AC93306B-5E5D-407B-9BC8-7B244C405C96}"/>
                </a:ext>
              </a:extLst>
            </p:cNvPr>
            <p:cNvSpPr/>
            <p:nvPr/>
          </p:nvSpPr>
          <p:spPr bwMode="gray">
            <a:xfrm>
              <a:off x="4964269" y="1484522"/>
              <a:ext cx="482804" cy="473206"/>
            </a:xfrm>
            <a:prstGeom prst="ellipse">
              <a:avLst/>
            </a:prstGeom>
            <a:solidFill>
              <a:schemeClr val="bg1"/>
            </a:solidFill>
            <a:ln w="63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35" name="Picture 34">
              <a:extLst>
                <a:ext uri="{FF2B5EF4-FFF2-40B4-BE49-F238E27FC236}">
                  <a16:creationId xmlns:a16="http://schemas.microsoft.com/office/drawing/2014/main" id="{A7531406-48C6-4620-8A64-B4E7A192DD60}"/>
                </a:ext>
              </a:extLst>
            </p:cNvPr>
            <p:cNvPicPr>
              <a:picLocks noChangeAspect="1"/>
            </p:cNvPicPr>
            <p:nvPr/>
          </p:nvPicPr>
          <p:blipFill>
            <a:blip r:embed="rId5"/>
            <a:stretch>
              <a:fillRect/>
            </a:stretch>
          </p:blipFill>
          <p:spPr>
            <a:xfrm>
              <a:off x="5047410" y="1583965"/>
              <a:ext cx="316523" cy="274320"/>
            </a:xfrm>
            <a:prstGeom prst="rect">
              <a:avLst/>
            </a:prstGeom>
          </p:spPr>
        </p:pic>
      </p:grpSp>
      <p:sp>
        <p:nvSpPr>
          <p:cNvPr id="36" name="Text Placeholder 12">
            <a:extLst>
              <a:ext uri="{FF2B5EF4-FFF2-40B4-BE49-F238E27FC236}">
                <a16:creationId xmlns:a16="http://schemas.microsoft.com/office/drawing/2014/main" id="{8F3DB779-88AD-449F-A644-49F7F048BE4B}"/>
              </a:ext>
            </a:extLst>
          </p:cNvPr>
          <p:cNvSpPr txBox="1">
            <a:spLocks/>
          </p:cNvSpPr>
          <p:nvPr/>
        </p:nvSpPr>
        <p:spPr bwMode="gray">
          <a:xfrm>
            <a:off x="4294611" y="2400300"/>
            <a:ext cx="1828800" cy="75661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r>
              <a:rPr lang="en-US" dirty="0"/>
              <a:t>Document hiring process, provide tools, guidance to support key activities</a:t>
            </a:r>
          </a:p>
          <a:p>
            <a:pPr marL="118872" indent="-118872"/>
            <a:r>
              <a:rPr lang="en-US" dirty="0"/>
              <a:t>Train interviewers on standard hiring process</a:t>
            </a:r>
          </a:p>
        </p:txBody>
      </p:sp>
      <p:sp>
        <p:nvSpPr>
          <p:cNvPr id="37" name="Text Placeholder 3">
            <a:extLst>
              <a:ext uri="{FF2B5EF4-FFF2-40B4-BE49-F238E27FC236}">
                <a16:creationId xmlns:a16="http://schemas.microsoft.com/office/drawing/2014/main" id="{952706CE-FA1F-4D60-9BCF-A344D8AF3F34}"/>
              </a:ext>
            </a:extLst>
          </p:cNvPr>
          <p:cNvSpPr txBox="1">
            <a:spLocks/>
          </p:cNvSpPr>
          <p:nvPr/>
        </p:nvSpPr>
        <p:spPr bwMode="gray">
          <a:xfrm>
            <a:off x="4294611" y="2005194"/>
            <a:ext cx="1828800" cy="323165"/>
          </a:xfrm>
          <a:prstGeom prst="rect">
            <a:avLst/>
          </a:prstGeom>
        </p:spPr>
        <p:txBody>
          <a:bodyPr vert="horz"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50" b="1" dirty="0">
                <a:solidFill>
                  <a:schemeClr val="tx1"/>
                </a:solidFill>
              </a:rPr>
              <a:t>Create Documented Hiring Process</a:t>
            </a:r>
          </a:p>
        </p:txBody>
      </p:sp>
    </p:spTree>
    <p:extLst>
      <p:ext uri="{BB962C8B-B14F-4D97-AF65-F5344CB8AC3E}">
        <p14:creationId xmlns:p14="http://schemas.microsoft.com/office/powerpoint/2010/main" val="4174127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solidFill>
            <a:schemeClr val="accent3"/>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4x3 On-screen 010219" id="{9C9A3A43-FB61-44F3-BA91-0911FBF6E6AA}" vid="{41732656-B9FB-407F-92AB-21F3BE7DA7D0}"/>
    </a:ext>
  </a:extLst>
</a:theme>
</file>

<file path=ppt/theme/theme2.xml><?xml version="1.0" encoding="utf-8"?>
<a:theme xmlns:a="http://schemas.openxmlformats.org/drawingml/2006/main" name="1_EAB1 4x3 On-screen">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solidFill>
            <a:schemeClr val="accent3"/>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Blank" id="{AD9F72CF-2832-4D12-B313-566E94423FBA}" vid="{CD311EA1-88D7-4A6F-B790-D18FB4CDC9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EAB1 4x3 On-screen 010319</Template>
  <TotalTime>5421</TotalTime>
  <Words>1603</Words>
  <Application>Microsoft Office PowerPoint</Application>
  <PresentationFormat>Custom</PresentationFormat>
  <Paragraphs>291</Paragraphs>
  <Slides>17</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Rockwell</vt:lpstr>
      <vt:lpstr>Verdana</vt:lpstr>
      <vt:lpstr>Wingdings</vt:lpstr>
      <vt:lpstr>EAB1 4x3 On-screen</vt:lpstr>
      <vt:lpstr>1_EAB1 4x3 On-screen</vt:lpstr>
      <vt:lpstr>Hiring Top Talent</vt:lpstr>
      <vt:lpstr>Today’s Presenters</vt:lpstr>
      <vt:lpstr>Audio Options</vt:lpstr>
      <vt:lpstr>Using Zoom</vt:lpstr>
      <vt:lpstr>PowerPoint Presentation</vt:lpstr>
      <vt:lpstr>Hiring Top Talent</vt:lpstr>
      <vt:lpstr>Hiring Seen as a “Mysterious Dark Art”</vt:lpstr>
      <vt:lpstr>Schools Fall Under Same Spell</vt:lpstr>
      <vt:lpstr>Create an Evidence-Based Hiring Process </vt:lpstr>
      <vt:lpstr>Create an Evidence-Based Hiring Process </vt:lpstr>
      <vt:lpstr>All the Right Pieces, But Still Falling Short</vt:lpstr>
      <vt:lpstr>Align Interviews with Institutional Priorities</vt:lpstr>
      <vt:lpstr>Interview Day Covers All Focus Areas</vt:lpstr>
      <vt:lpstr>A Closer Look: Academic Administration</vt:lpstr>
      <vt:lpstr>Focus Areas Provide Roadmap For Interviews </vt:lpstr>
      <vt:lpstr>Thank You for Joining Us!</vt:lpstr>
      <vt:lpstr>Questions about Today’s Material?</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Hiring Top Talent</dc:title>
  <dc:subject/>
  <dc:creator>Blair, Caitlin</dc:creator>
  <cp:lastModifiedBy>Connelly, Joanne</cp:lastModifiedBy>
  <cp:revision>351</cp:revision>
  <cp:lastPrinted>2019-03-19T18:25:08Z</cp:lastPrinted>
  <dcterms:created xsi:type="dcterms:W3CDTF">2019-01-25T15:18:11Z</dcterms:created>
  <dcterms:modified xsi:type="dcterms:W3CDTF">2019-10-22T13:28:44Z</dcterms:modified>
  <cp:category/>
</cp:coreProperties>
</file>